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777" r:id="rId1"/>
  </p:sldMasterIdLst>
  <p:notesMasterIdLst>
    <p:notesMasterId r:id="rId3"/>
  </p:notesMasterIdLst>
  <p:handoutMasterIdLst>
    <p:handoutMasterId r:id="rId4"/>
  </p:handoutMasterIdLst>
  <p:sldIdLst>
    <p:sldId id="294" r:id="rId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6264" userDrawn="1">
          <p15:clr>
            <a:srgbClr val="A4A3A4"/>
          </p15:clr>
        </p15:guide>
        <p15:guide id="2" orient="horz" pos="3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FCFD"/>
    <a:srgbClr val="C1CCF6"/>
    <a:srgbClr val="D5BAEB"/>
    <a:srgbClr val="8E9DEF"/>
    <a:srgbClr val="A6EDD2"/>
    <a:srgbClr val="A3E6FF"/>
    <a:srgbClr val="FFFFFF"/>
    <a:srgbClr val="E0B1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357" autoAdjust="0"/>
  </p:normalViewPr>
  <p:slideViewPr>
    <p:cSldViewPr snapToGrid="0">
      <p:cViewPr varScale="1">
        <p:scale>
          <a:sx n="95" d="100"/>
          <a:sy n="95" d="100"/>
        </p:scale>
        <p:origin x="206" y="72"/>
      </p:cViewPr>
      <p:guideLst>
        <p:guide pos="6264"/>
        <p:guide orient="horz" pos="3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8" d="100"/>
          <a:sy n="68" d="100"/>
        </p:scale>
        <p:origin x="3288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22C5104-B160-49CA-BBEA-F89DC47F2E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A77B3F-59DC-4CD3-9EDD-457BB0F4ED6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B7AD89C-BB88-48A3-A1C9-D13CF625B286}" type="datetimeFigureOut">
              <a:rPr lang="en-US" smtClean="0"/>
              <a:t>2/12/2024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D14D80-1829-4047-8B70-CA13F85B2A6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9C54F4-FD5F-49B3-9277-2EBC1373BA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537205A-E1E8-4792-BFE4-BDA0088545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9826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FD09F21-8F1F-4129-8AEA-7EF5D9ADF331}" type="datetimeFigureOut">
              <a:rPr lang="en-US" smtClean="0"/>
              <a:t>2/12/2024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32C31BA-67D8-413F-A5DD-028125073D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085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C31BA-67D8-413F-A5DD-028125073D1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901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20DBFB-B27A-4152-B93B-E0544768A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2/12/2024</a:t>
            </a:fld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2609EE-8677-453E-B000-7C9D37C31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5346EE-7757-43D9-8F90-C5A66E3A8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0128637-293C-4F87-8D53-0BE4379C81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3337" y="310287"/>
            <a:ext cx="5238313" cy="853352"/>
          </a:xfrm>
        </p:spPr>
        <p:txBody>
          <a:bodyPr>
            <a:normAutofit/>
          </a:bodyPr>
          <a:lstStyle>
            <a:lvl1pPr>
              <a:defRPr sz="3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ABCAE7BC-9D1D-42BA-A132-117B58540CC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3337" y="981076"/>
            <a:ext cx="3581400" cy="365126"/>
          </a:xfrm>
        </p:spPr>
        <p:txBody>
          <a:bodyPr>
            <a:norm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3573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20DBFB-B27A-4152-B93B-E0544768A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2/12/2024</a:t>
            </a:fld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2609EE-8677-453E-B000-7C9D37C31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5346EE-7757-43D9-8F90-C5A66E3A8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0128637-293C-4F87-8D53-0BE4379C81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3337" y="310287"/>
            <a:ext cx="5238313" cy="853352"/>
          </a:xfrm>
        </p:spPr>
        <p:txBody>
          <a:bodyPr>
            <a:normAutofit/>
          </a:bodyPr>
          <a:lstStyle>
            <a:lvl1pPr>
              <a:defRPr sz="3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ABCAE7BC-9D1D-42BA-A132-117B58540CC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3337" y="981076"/>
            <a:ext cx="3581400" cy="365126"/>
          </a:xfrm>
        </p:spPr>
        <p:txBody>
          <a:bodyPr>
            <a:norm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001FCC3-C0B6-411C-97C8-DCB57E6D3D8E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42900" y="1470027"/>
            <a:ext cx="11487150" cy="4724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24513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2D4183-9737-47D0-A399-C54D7F7C4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E3A5CB-DFC3-4FD4-B13D-480B9D5777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50C37A-64D2-409F-A58F-B4B1F1F349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929172-4BF7-429F-BA25-7E9D1A4215EE}" type="datetimeFigureOut">
              <a:rPr lang="en-US" noProof="0" smtClean="0"/>
              <a:t>2/12/2024</a:t>
            </a:fld>
            <a:endParaRPr lang="en-US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34EBE4-7608-464D-BFA2-97741404DA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BEC42-CA83-4077-8D77-E2514DA723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6761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90" r:id="rId1"/>
    <p:sldLayoutId id="214748479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92CA40FF-E75F-4233-A382-4E9DE1FAC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093375" y="2509674"/>
            <a:ext cx="18345" cy="1056955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700E9A53-19FC-69DB-CA64-FCEA3E6351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1708366" y="4379239"/>
            <a:ext cx="317318" cy="1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12A8C3FD-098D-C137-CFFD-2E58B43CF7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1728877" y="5636343"/>
            <a:ext cx="317318" cy="1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33DBEB5E-1760-9C01-7523-6944E8E1B4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70516" y="816649"/>
            <a:ext cx="45719" cy="713208"/>
          </a:xfrm>
          <a:prstGeom prst="rect">
            <a:avLst/>
          </a:prstGeom>
        </p:spPr>
      </p:pic>
      <p:sp>
        <p:nvSpPr>
          <p:cNvPr id="14" name="Title 13">
            <a:extLst>
              <a:ext uri="{FF2B5EF4-FFF2-40B4-BE49-F238E27FC236}">
                <a16:creationId xmlns:a16="http://schemas.microsoft.com/office/drawing/2014/main" id="{A42482C2-FFF2-4099-8F3D-58525489A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442" y="310286"/>
            <a:ext cx="5176208" cy="865341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B7068F-833B-4CAE-BC0B-5E57563B01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109769" y="1038988"/>
            <a:ext cx="1633999" cy="365126"/>
          </a:xfrm>
        </p:spPr>
        <p:txBody>
          <a:bodyPr>
            <a:normAutofit fontScale="77500" lnSpcReduction="20000"/>
          </a:bodyPr>
          <a:lstStyle/>
          <a:p>
            <a:r>
              <a:rPr lang="en-US" sz="1600" dirty="0"/>
              <a:t>Organizational chart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12543CF-3BD4-40B0-BB18-006DCC4331CA}"/>
              </a:ext>
            </a:extLst>
          </p:cNvPr>
          <p:cNvSpPr/>
          <p:nvPr/>
        </p:nvSpPr>
        <p:spPr>
          <a:xfrm>
            <a:off x="4816207" y="888481"/>
            <a:ext cx="2572679" cy="473429"/>
          </a:xfrm>
          <a:prstGeom prst="rect">
            <a:avLst/>
          </a:prstGeom>
          <a:solidFill>
            <a:schemeClr val="bg2">
              <a:lumMod val="95000"/>
            </a:schemeClr>
          </a:solidFill>
          <a:ln w="158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000" b="1" dirty="0">
              <a:solidFill>
                <a:schemeClr val="tx1"/>
              </a:solidFill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dirty="0">
                <a:solidFill>
                  <a:schemeClr val="tx1"/>
                </a:solidFill>
              </a:rPr>
              <a:t>EFN-EA Board of </a:t>
            </a:r>
            <a:r>
              <a:rPr lang="en-US" sz="1100" b="1" dirty="0">
                <a:solidFill>
                  <a:schemeClr val="tx1"/>
                </a:solidFill>
              </a:rPr>
              <a:t>Directors</a:t>
            </a:r>
            <a:endParaRPr lang="en-US" sz="1000" b="1" dirty="0">
              <a:solidFill>
                <a:schemeClr val="tx1"/>
              </a:solidFill>
            </a:endParaRPr>
          </a:p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800" dirty="0">
              <a:solidFill>
                <a:schemeClr val="tx1"/>
              </a:solidFill>
            </a:endParaRPr>
          </a:p>
        </p:txBody>
      </p:sp>
      <p:cxnSp>
        <p:nvCxnSpPr>
          <p:cNvPr id="206" name="Straight Connector 205">
            <a:extLst>
              <a:ext uri="{FF2B5EF4-FFF2-40B4-BE49-F238E27FC236}">
                <a16:creationId xmlns:a16="http://schemas.microsoft.com/office/drawing/2014/main" id="{3075AB11-BAD3-42E5-BC8F-B1153E21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708366" y="2705367"/>
            <a:ext cx="13766" cy="3562553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804FCC3-2EDB-4E98-AD3D-D5848AE133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1726250" y="6267920"/>
            <a:ext cx="292689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8E4CD3FD-4CA2-4C9C-89C8-73F04D561C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68" idx="1"/>
          </p:cNvCxnSpPr>
          <p:nvPr/>
        </p:nvCxnSpPr>
        <p:spPr>
          <a:xfrm flipH="1" flipV="1">
            <a:off x="1701621" y="5010815"/>
            <a:ext cx="317318" cy="1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0" name="Rectangle 179">
            <a:extLst>
              <a:ext uri="{FF2B5EF4-FFF2-40B4-BE49-F238E27FC236}">
                <a16:creationId xmlns:a16="http://schemas.microsoft.com/office/drawing/2014/main" id="{C93299AE-BEEA-4E5E-88CB-50F2F112D78D}"/>
              </a:ext>
            </a:extLst>
          </p:cNvPr>
          <p:cNvSpPr/>
          <p:nvPr/>
        </p:nvSpPr>
        <p:spPr>
          <a:xfrm>
            <a:off x="2025443" y="3521527"/>
            <a:ext cx="1494197" cy="5353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900" dirty="0">
              <a:solidFill>
                <a:schemeClr val="tx1"/>
              </a:solidFill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b="1" dirty="0">
                <a:solidFill>
                  <a:schemeClr val="tx1"/>
                </a:solidFill>
              </a:rPr>
              <a:t>Financial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  <a:r>
              <a:rPr lang="en-US" sz="900" b="1" dirty="0">
                <a:solidFill>
                  <a:schemeClr val="tx1"/>
                </a:solidFill>
              </a:rPr>
              <a:t>Management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dirty="0">
                <a:solidFill>
                  <a:schemeClr val="tx1"/>
                </a:solidFill>
              </a:rPr>
              <a:t>Catherine Baxter and Carla Joseph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B5956150-D730-4D39-8E56-5123DA7B1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104501" y="3624757"/>
            <a:ext cx="18345" cy="1429023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E5CE1F8-570D-4885-B9A3-2539980A4E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6104857" y="3432788"/>
            <a:ext cx="0" cy="267682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DB4A596-1925-4CF0-8DDA-2DBE3E6B75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1701621" y="2705367"/>
            <a:ext cx="2615943" cy="1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C9845EF-AB31-4EB7-ADFB-2543D9298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3513136" y="5461984"/>
            <a:ext cx="279195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C12CAFB-EB6F-4237-A8EF-4BED7D1D74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6111720" y="4608675"/>
            <a:ext cx="274320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tangle 71">
            <a:extLst>
              <a:ext uri="{FF2B5EF4-FFF2-40B4-BE49-F238E27FC236}">
                <a16:creationId xmlns:a16="http://schemas.microsoft.com/office/drawing/2014/main" id="{1FE5B89F-78FC-4805-819B-77211B0B739B}"/>
              </a:ext>
            </a:extLst>
          </p:cNvPr>
          <p:cNvSpPr/>
          <p:nvPr/>
        </p:nvSpPr>
        <p:spPr>
          <a:xfrm>
            <a:off x="5047878" y="2096374"/>
            <a:ext cx="2149935" cy="4555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58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000" b="1" dirty="0">
              <a:solidFill>
                <a:schemeClr val="accent2">
                  <a:lumMod val="50000"/>
                </a:schemeClr>
              </a:solidFill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tx1"/>
                </a:solidFill>
              </a:rPr>
              <a:t>Assistant Director of Education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dirty="0">
                <a:solidFill>
                  <a:schemeClr val="tx1"/>
                </a:solidFill>
              </a:rPr>
              <a:t>Jennifer </a:t>
            </a:r>
            <a:r>
              <a:rPr lang="en-US" sz="900" dirty="0" err="1">
                <a:solidFill>
                  <a:schemeClr val="tx1"/>
                </a:solidFill>
              </a:rPr>
              <a:t>Milliea</a:t>
            </a:r>
            <a:endParaRPr lang="en-US" sz="900" dirty="0">
              <a:solidFill>
                <a:schemeClr val="tx1"/>
              </a:solidFill>
            </a:endParaRPr>
          </a:p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98000C8A-C564-4106-9005-252681A7FD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9228524" y="2699725"/>
            <a:ext cx="0" cy="33036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angle 74">
            <a:extLst>
              <a:ext uri="{FF2B5EF4-FFF2-40B4-BE49-F238E27FC236}">
                <a16:creationId xmlns:a16="http://schemas.microsoft.com/office/drawing/2014/main" id="{FCFECBC9-1F60-4A02-9CE7-3569BF58F4AA}"/>
              </a:ext>
            </a:extLst>
          </p:cNvPr>
          <p:cNvSpPr/>
          <p:nvPr/>
        </p:nvSpPr>
        <p:spPr>
          <a:xfrm>
            <a:off x="5330308" y="2900376"/>
            <a:ext cx="1494400" cy="53536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58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000" b="1" dirty="0">
              <a:solidFill>
                <a:schemeClr val="accent3">
                  <a:lumMod val="50000"/>
                </a:schemeClr>
              </a:solidFill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dirty="0">
                <a:solidFill>
                  <a:schemeClr val="accent3">
                    <a:lumMod val="50000"/>
                  </a:schemeClr>
                </a:solidFill>
              </a:rPr>
              <a:t>School Principal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b="1" dirty="0">
                <a:solidFill>
                  <a:schemeClr val="accent3">
                    <a:lumMod val="50000"/>
                  </a:schemeClr>
                </a:solidFill>
              </a:rPr>
              <a:t>Marina /</a:t>
            </a:r>
            <a:r>
              <a:rPr lang="en-US" sz="900" b="1" dirty="0" err="1">
                <a:solidFill>
                  <a:schemeClr val="accent3">
                    <a:lumMod val="50000"/>
                  </a:schemeClr>
                </a:solidFill>
              </a:rPr>
              <a:t>Schyler</a:t>
            </a:r>
            <a:endParaRPr lang="en-US" sz="800" b="1" dirty="0">
              <a:solidFill>
                <a:schemeClr val="accent3">
                  <a:lumMod val="50000"/>
                </a:schemeClr>
              </a:solidFill>
            </a:endParaRPr>
          </a:p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900" b="1" dirty="0">
              <a:solidFill>
                <a:schemeClr val="tx1"/>
              </a:solidFill>
            </a:endParaRPr>
          </a:p>
        </p:txBody>
      </p: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499176F8-BEEF-4A37-97C9-A7E8592211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390845" y="3700470"/>
            <a:ext cx="1709026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1E9B743-2518-4E9D-9AE1-3998DBFBCD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6111720" y="5053780"/>
            <a:ext cx="1884967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5B40D0C-F84E-4462-89E4-D6DB85AB1D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4390845" y="3700470"/>
            <a:ext cx="0" cy="232443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B4CBFD5-6012-4BE2-83ED-90867D52F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3469448" y="6211916"/>
            <a:ext cx="274320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Oval 93">
            <a:extLst>
              <a:ext uri="{FF2B5EF4-FFF2-40B4-BE49-F238E27FC236}">
                <a16:creationId xmlns:a16="http://schemas.microsoft.com/office/drawing/2014/main" id="{BC24AD9F-130E-4ECB-9C70-2B3233EBF4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377532" y="2397965"/>
            <a:ext cx="114414" cy="85961"/>
          </a:xfrm>
          <a:prstGeom prst="ellipse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6" name="Connector: Elbow 95">
            <a:extLst>
              <a:ext uri="{FF2B5EF4-FFF2-40B4-BE49-F238E27FC236}">
                <a16:creationId xmlns:a16="http://schemas.microsoft.com/office/drawing/2014/main" id="{185DC171-E6CD-4880-8EF4-7E0DB7F6C2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3782726" y="2699725"/>
            <a:ext cx="5445798" cy="5644"/>
          </a:xfrm>
          <a:prstGeom prst="bentConnector3">
            <a:avLst>
              <a:gd name="adj1" fmla="val 100214"/>
            </a:avLst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>
            <a:extLst>
              <a:ext uri="{FF2B5EF4-FFF2-40B4-BE49-F238E27FC236}">
                <a16:creationId xmlns:a16="http://schemas.microsoft.com/office/drawing/2014/main" id="{7B2075F3-49F1-4561-B16C-A60D139B4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6096000" y="1622746"/>
            <a:ext cx="1" cy="45720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>
            <a:extLst>
              <a:ext uri="{FF2B5EF4-FFF2-40B4-BE49-F238E27FC236}">
                <a16:creationId xmlns:a16="http://schemas.microsoft.com/office/drawing/2014/main" id="{5B9B8041-D425-3208-4E8D-796A90FF3076}"/>
              </a:ext>
            </a:extLst>
          </p:cNvPr>
          <p:cNvSpPr/>
          <p:nvPr/>
        </p:nvSpPr>
        <p:spPr>
          <a:xfrm>
            <a:off x="2018939" y="4743134"/>
            <a:ext cx="1494197" cy="5353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900" dirty="0">
              <a:solidFill>
                <a:schemeClr val="tx1"/>
              </a:solidFill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b="1" dirty="0">
                <a:solidFill>
                  <a:schemeClr val="tx1"/>
                </a:solidFill>
              </a:rPr>
              <a:t>Human Resources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dirty="0">
                <a:solidFill>
                  <a:schemeClr val="tx1"/>
                </a:solidFill>
              </a:rPr>
              <a:t>Darby Watling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1428F5DB-0AA1-EC9C-24EB-D666D84178C7}"/>
              </a:ext>
            </a:extLst>
          </p:cNvPr>
          <p:cNvSpPr/>
          <p:nvPr/>
        </p:nvSpPr>
        <p:spPr>
          <a:xfrm>
            <a:off x="2018939" y="4127006"/>
            <a:ext cx="1494197" cy="5353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900" dirty="0">
              <a:solidFill>
                <a:schemeClr val="tx1"/>
              </a:solidFill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b="1" dirty="0">
                <a:solidFill>
                  <a:schemeClr val="tx1"/>
                </a:solidFill>
              </a:rPr>
              <a:t>Post-Secondary Administrator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dirty="0">
                <a:solidFill>
                  <a:schemeClr val="tx1"/>
                </a:solidFill>
              </a:rPr>
              <a:t>Christian Augustine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44D60EBD-1511-5BF7-0A77-335DC79B9FD0}"/>
              </a:ext>
            </a:extLst>
          </p:cNvPr>
          <p:cNvSpPr/>
          <p:nvPr/>
        </p:nvSpPr>
        <p:spPr>
          <a:xfrm>
            <a:off x="2031366" y="2902801"/>
            <a:ext cx="1494197" cy="5353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900" dirty="0">
              <a:solidFill>
                <a:schemeClr val="tx1"/>
              </a:solidFill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b="1" dirty="0">
                <a:solidFill>
                  <a:schemeClr val="tx1"/>
                </a:solidFill>
              </a:rPr>
              <a:t>Administrative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  <a:r>
              <a:rPr lang="en-US" sz="900" b="1" dirty="0">
                <a:solidFill>
                  <a:schemeClr val="tx1"/>
                </a:solidFill>
              </a:rPr>
              <a:t>Support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dirty="0">
                <a:solidFill>
                  <a:schemeClr val="tx1"/>
                </a:solidFill>
              </a:rPr>
              <a:t>Shaylee Roberts-Sock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72EBE622-7C38-8005-4D7E-08E5B7569FC6}"/>
              </a:ext>
            </a:extLst>
          </p:cNvPr>
          <p:cNvSpPr/>
          <p:nvPr/>
        </p:nvSpPr>
        <p:spPr>
          <a:xfrm>
            <a:off x="2009333" y="5387516"/>
            <a:ext cx="1494197" cy="5353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900" dirty="0">
              <a:solidFill>
                <a:schemeClr val="tx1"/>
              </a:solidFill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900" b="1" dirty="0">
              <a:solidFill>
                <a:schemeClr val="tx1"/>
              </a:solidFill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b="1" dirty="0">
                <a:solidFill>
                  <a:schemeClr val="tx1"/>
                </a:solidFill>
              </a:rPr>
              <a:t>Facilities Management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dirty="0">
                <a:solidFill>
                  <a:schemeClr val="tx1"/>
                </a:solidFill>
              </a:rPr>
              <a:t>Jeremy Graham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7363B15B-8D2A-0724-48F3-AE25E5D6572E}"/>
              </a:ext>
            </a:extLst>
          </p:cNvPr>
          <p:cNvSpPr/>
          <p:nvPr/>
        </p:nvSpPr>
        <p:spPr>
          <a:xfrm>
            <a:off x="2018939" y="6000239"/>
            <a:ext cx="1494197" cy="5353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900" dirty="0">
              <a:solidFill>
                <a:schemeClr val="tx1"/>
              </a:solidFill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b="1" dirty="0">
                <a:solidFill>
                  <a:schemeClr val="tx1"/>
                </a:solidFill>
              </a:rPr>
              <a:t>Transportation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dirty="0">
                <a:solidFill>
                  <a:schemeClr val="tx1"/>
                </a:solidFill>
              </a:rPr>
              <a:t>Janice Simon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649B2685-EF86-3939-FC01-2ED639B31B39}"/>
              </a:ext>
            </a:extLst>
          </p:cNvPr>
          <p:cNvSpPr/>
          <p:nvPr/>
        </p:nvSpPr>
        <p:spPr>
          <a:xfrm>
            <a:off x="3734468" y="3918738"/>
            <a:ext cx="1548781" cy="36266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58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050" b="1" dirty="0">
              <a:solidFill>
                <a:schemeClr val="accent3">
                  <a:lumMod val="50000"/>
                </a:schemeClr>
              </a:solidFill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accent3">
                    <a:lumMod val="50000"/>
                  </a:schemeClr>
                </a:solidFill>
              </a:rPr>
              <a:t>Vice-Principal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dirty="0">
                <a:solidFill>
                  <a:schemeClr val="accent3">
                    <a:lumMod val="50000"/>
                  </a:schemeClr>
                </a:solidFill>
              </a:rPr>
              <a:t>Marina </a:t>
            </a:r>
            <a:r>
              <a:rPr lang="en-US" sz="900" dirty="0" err="1">
                <a:solidFill>
                  <a:schemeClr val="accent3">
                    <a:lumMod val="50000"/>
                  </a:schemeClr>
                </a:solidFill>
              </a:rPr>
              <a:t>Milliea</a:t>
            </a:r>
            <a:endParaRPr lang="en-US" sz="1000" dirty="0">
              <a:solidFill>
                <a:schemeClr val="accent3">
                  <a:lumMod val="50000"/>
                </a:schemeClr>
              </a:solidFill>
            </a:endParaRPr>
          </a:p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052C6BBA-7D4D-16DA-770F-ECDA9C692A82}"/>
              </a:ext>
            </a:extLst>
          </p:cNvPr>
          <p:cNvSpPr/>
          <p:nvPr/>
        </p:nvSpPr>
        <p:spPr>
          <a:xfrm>
            <a:off x="6307003" y="4333930"/>
            <a:ext cx="1494400" cy="53536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58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tx1"/>
                </a:solidFill>
              </a:rPr>
              <a:t>Teaching Staff</a:t>
            </a:r>
          </a:p>
        </p:txBody>
      </p: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95ED24D3-A332-3B59-5E10-4BD776AC55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1701621" y="3821577"/>
            <a:ext cx="317318" cy="1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Rectangle 94">
            <a:extLst>
              <a:ext uri="{FF2B5EF4-FFF2-40B4-BE49-F238E27FC236}">
                <a16:creationId xmlns:a16="http://schemas.microsoft.com/office/drawing/2014/main" id="{0AEE08C7-27F0-6B16-B2C9-62151B73462F}"/>
              </a:ext>
            </a:extLst>
          </p:cNvPr>
          <p:cNvSpPr/>
          <p:nvPr/>
        </p:nvSpPr>
        <p:spPr>
          <a:xfrm>
            <a:off x="7993926" y="4149443"/>
            <a:ext cx="1494400" cy="243251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58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900" dirty="0">
              <a:solidFill>
                <a:schemeClr val="tx1"/>
              </a:solidFill>
            </a:endParaRPr>
          </a:p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900" dirty="0">
              <a:solidFill>
                <a:schemeClr val="tx1"/>
              </a:solidFill>
            </a:endParaRPr>
          </a:p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900" b="1" dirty="0">
              <a:solidFill>
                <a:schemeClr val="tx1"/>
              </a:solidFill>
            </a:endParaRPr>
          </a:p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b="1" dirty="0">
                <a:solidFill>
                  <a:schemeClr val="tx1"/>
                </a:solidFill>
              </a:rPr>
              <a:t>Support Staff</a:t>
            </a:r>
          </a:p>
          <a:p>
            <a:pPr marL="171450" indent="-171450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Educational Assistants</a:t>
            </a:r>
          </a:p>
          <a:p>
            <a:pPr marL="171450" indent="-171450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Behavioural Interventionists</a:t>
            </a:r>
          </a:p>
          <a:p>
            <a:pPr marL="171450" indent="-171450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Supervisor Technology &amp; Trades</a:t>
            </a:r>
          </a:p>
          <a:p>
            <a:pPr marL="171450" indent="-171450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Coordinator Special Services (School Based)</a:t>
            </a:r>
          </a:p>
          <a:p>
            <a:pPr marL="171450" indent="-171450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Methods &amp; Resources</a:t>
            </a:r>
          </a:p>
          <a:p>
            <a:pPr marL="171450" indent="-171450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Food Services</a:t>
            </a:r>
          </a:p>
          <a:p>
            <a:pPr marL="171450" indent="-171450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Math &amp; Literacy Leads</a:t>
            </a:r>
          </a:p>
          <a:p>
            <a:pPr marL="171450" indent="-171450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endParaRPr lang="en-US" sz="900" dirty="0">
              <a:solidFill>
                <a:schemeClr val="tx1"/>
              </a:solidFill>
            </a:endParaRPr>
          </a:p>
          <a:p>
            <a:pPr marL="171450" indent="-171450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76B24369-92A9-B503-44A5-9F44F7BE9A67}"/>
              </a:ext>
            </a:extLst>
          </p:cNvPr>
          <p:cNvSpPr/>
          <p:nvPr/>
        </p:nvSpPr>
        <p:spPr>
          <a:xfrm>
            <a:off x="9488326" y="4149444"/>
            <a:ext cx="1494400" cy="137677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58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900" dirty="0">
              <a:solidFill>
                <a:schemeClr val="tx1"/>
              </a:solidFill>
            </a:endParaRPr>
          </a:p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900" dirty="0">
              <a:solidFill>
                <a:schemeClr val="tx1"/>
              </a:solidFill>
            </a:endParaRPr>
          </a:p>
          <a:p>
            <a:pPr marL="171450" indent="-171450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Language &amp; Culture Coordinator</a:t>
            </a:r>
          </a:p>
          <a:p>
            <a:pPr marL="171450" indent="-171450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School &amp; Community Liaison</a:t>
            </a:r>
          </a:p>
          <a:p>
            <a:pPr marL="171450" indent="-171450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Guidance Counsellor</a:t>
            </a:r>
          </a:p>
          <a:p>
            <a:pPr marL="171450" indent="-171450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Elders</a:t>
            </a:r>
          </a:p>
          <a:p>
            <a:pPr marL="171450" indent="-171450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endParaRPr lang="en-US" sz="900" dirty="0">
              <a:solidFill>
                <a:schemeClr val="tx1"/>
              </a:solidFill>
            </a:endParaRPr>
          </a:p>
          <a:p>
            <a:pPr marL="171450" indent="-171450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E972ED8C-FB63-48C7-A155-14C95073DC12}"/>
              </a:ext>
            </a:extLst>
          </p:cNvPr>
          <p:cNvSpPr/>
          <p:nvPr/>
        </p:nvSpPr>
        <p:spPr>
          <a:xfrm>
            <a:off x="3710317" y="5321323"/>
            <a:ext cx="1548781" cy="26393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58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900" dirty="0">
              <a:solidFill>
                <a:schemeClr val="accent3">
                  <a:lumMod val="50000"/>
                </a:schemeClr>
              </a:solidFill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b="1" dirty="0">
                <a:solidFill>
                  <a:schemeClr val="accent3">
                    <a:lumMod val="50000"/>
                  </a:schemeClr>
                </a:solidFill>
              </a:rPr>
              <a:t>Janitorial</a:t>
            </a:r>
            <a:endParaRPr lang="en-US" sz="1000" b="1" dirty="0">
              <a:solidFill>
                <a:schemeClr val="accent3">
                  <a:lumMod val="50000"/>
                </a:schemeClr>
              </a:solidFill>
            </a:endParaRPr>
          </a:p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12BE62EC-6BB0-BC9D-9F9F-DB4AE9885F77}"/>
              </a:ext>
            </a:extLst>
          </p:cNvPr>
          <p:cNvSpPr/>
          <p:nvPr/>
        </p:nvSpPr>
        <p:spPr>
          <a:xfrm>
            <a:off x="3672102" y="6079949"/>
            <a:ext cx="1548781" cy="26393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58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900" dirty="0">
              <a:solidFill>
                <a:schemeClr val="accent3">
                  <a:lumMod val="50000"/>
                </a:schemeClr>
              </a:solidFill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b="1" dirty="0">
                <a:solidFill>
                  <a:schemeClr val="accent3">
                    <a:lumMod val="50000"/>
                  </a:schemeClr>
                </a:solidFill>
              </a:rPr>
              <a:t>Bus Drivers</a:t>
            </a:r>
            <a:endParaRPr lang="en-US" sz="1000" b="1" dirty="0">
              <a:solidFill>
                <a:schemeClr val="accent3">
                  <a:lumMod val="50000"/>
                </a:schemeClr>
              </a:solidFill>
            </a:endParaRPr>
          </a:p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8BAE6700-A158-F905-DB6C-B5E902EA4198}"/>
              </a:ext>
            </a:extLst>
          </p:cNvPr>
          <p:cNvSpPr/>
          <p:nvPr/>
        </p:nvSpPr>
        <p:spPr>
          <a:xfrm>
            <a:off x="8124056" y="2905411"/>
            <a:ext cx="2022601" cy="5303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 sz="1000" b="1" dirty="0"/>
          </a:p>
          <a:p>
            <a:pPr algn="ctr"/>
            <a:r>
              <a:rPr lang="en-CA" sz="1000" b="1" dirty="0"/>
              <a:t>Special Services Officer</a:t>
            </a:r>
          </a:p>
          <a:p>
            <a:pPr algn="ctr"/>
            <a:endParaRPr lang="en-CA" dirty="0"/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90DC5E45-237B-9FC2-A385-BCAFD5F5AC97}"/>
              </a:ext>
            </a:extLst>
          </p:cNvPr>
          <p:cNvSpPr/>
          <p:nvPr/>
        </p:nvSpPr>
        <p:spPr>
          <a:xfrm>
            <a:off x="4809660" y="1519353"/>
            <a:ext cx="2572679" cy="473429"/>
          </a:xfrm>
          <a:prstGeom prst="rect">
            <a:avLst/>
          </a:prstGeom>
          <a:solidFill>
            <a:schemeClr val="bg2">
              <a:lumMod val="95000"/>
            </a:schemeClr>
          </a:solidFill>
          <a:ln w="158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b="1" dirty="0">
                <a:solidFill>
                  <a:schemeClr val="tx1"/>
                </a:solidFill>
              </a:rPr>
              <a:t>Director of Education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dirty="0">
                <a:solidFill>
                  <a:schemeClr val="tx1"/>
                </a:solidFill>
              </a:rPr>
              <a:t>Ivan Augustine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B5F0DE43-DF16-3FAB-F831-D636C64FB320}"/>
              </a:ext>
            </a:extLst>
          </p:cNvPr>
          <p:cNvSpPr/>
          <p:nvPr/>
        </p:nvSpPr>
        <p:spPr>
          <a:xfrm>
            <a:off x="9488326" y="257214"/>
            <a:ext cx="2424013" cy="1085019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000" b="1" dirty="0">
                <a:solidFill>
                  <a:schemeClr val="tx1"/>
                </a:solidFill>
              </a:rPr>
              <a:t>Eastern Door: (Out Sourced Services)</a:t>
            </a:r>
          </a:p>
          <a:p>
            <a:pPr algn="ctr"/>
            <a:r>
              <a:rPr lang="en-CA" sz="1000" b="1" dirty="0"/>
              <a:t>f</a:t>
            </a:r>
          </a:p>
          <a:p>
            <a:pPr algn="ctr"/>
            <a:r>
              <a:rPr lang="en-CA" sz="1000" b="1" dirty="0">
                <a:solidFill>
                  <a:schemeClr val="tx1"/>
                </a:solidFill>
              </a:rPr>
              <a:t>Special Services Clinical and Treatment Services</a:t>
            </a:r>
          </a:p>
          <a:p>
            <a:pPr algn="ctr"/>
            <a:endParaRPr lang="en-CA" sz="1000" b="1" dirty="0">
              <a:solidFill>
                <a:schemeClr val="tx1"/>
              </a:solidFill>
            </a:endParaRPr>
          </a:p>
          <a:p>
            <a:pPr algn="ctr"/>
            <a:r>
              <a:rPr lang="en-CA" sz="1000" b="1" dirty="0">
                <a:solidFill>
                  <a:schemeClr val="tx1"/>
                </a:solidFill>
              </a:rPr>
              <a:t>Family Support Services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196F073-3D44-62B0-F765-8C151E2B1B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3503531" y="5807036"/>
            <a:ext cx="279195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351EEF14-AB56-0458-C8B2-3A296E000297}"/>
              </a:ext>
            </a:extLst>
          </p:cNvPr>
          <p:cNvSpPr/>
          <p:nvPr/>
        </p:nvSpPr>
        <p:spPr>
          <a:xfrm>
            <a:off x="3696577" y="5665959"/>
            <a:ext cx="1548781" cy="288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58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900" dirty="0">
              <a:solidFill>
                <a:schemeClr val="accent3">
                  <a:lumMod val="50000"/>
                </a:schemeClr>
              </a:solidFill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b="1" dirty="0">
                <a:solidFill>
                  <a:schemeClr val="accent3">
                    <a:lumMod val="50000"/>
                  </a:schemeClr>
                </a:solidFill>
              </a:rPr>
              <a:t>Operations &amp; Maintenance</a:t>
            </a:r>
            <a:endParaRPr lang="en-US" sz="1000" b="1" dirty="0">
              <a:solidFill>
                <a:schemeClr val="accent3">
                  <a:lumMod val="50000"/>
                </a:schemeClr>
              </a:solidFill>
            </a:endParaRPr>
          </a:p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B8319E3-DB9C-3208-EC01-FF4B1D215E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1701621" y="3190002"/>
            <a:ext cx="317318" cy="1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0B706441-09A9-C04F-64A3-485C84802786}"/>
              </a:ext>
            </a:extLst>
          </p:cNvPr>
          <p:cNvSpPr/>
          <p:nvPr/>
        </p:nvSpPr>
        <p:spPr>
          <a:xfrm>
            <a:off x="7714991" y="1645622"/>
            <a:ext cx="1363434" cy="289051"/>
          </a:xfrm>
          <a:prstGeom prst="rect">
            <a:avLst/>
          </a:prstGeom>
          <a:solidFill>
            <a:schemeClr val="bg2">
              <a:lumMod val="95000"/>
            </a:schemeClr>
          </a:solidFill>
          <a:ln w="158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dirty="0">
                <a:solidFill>
                  <a:schemeClr val="tx1"/>
                </a:solidFill>
              </a:rPr>
              <a:t>Parent Committee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77C130D-6188-BA53-2E82-BAAF12F232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388886" y="1790148"/>
            <a:ext cx="319558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>
            <a:extLst>
              <a:ext uri="{FF2B5EF4-FFF2-40B4-BE49-F238E27FC236}">
                <a16:creationId xmlns:a16="http://schemas.microsoft.com/office/drawing/2014/main" id="{807B32AB-E0C9-4565-410C-19B6E7460D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689" y="82732"/>
            <a:ext cx="1600200" cy="171450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24BEF405-DC81-180E-B7F0-2231DAE5296A}"/>
              </a:ext>
            </a:extLst>
          </p:cNvPr>
          <p:cNvSpPr txBox="1"/>
          <p:nvPr/>
        </p:nvSpPr>
        <p:spPr>
          <a:xfrm>
            <a:off x="1747202" y="412238"/>
            <a:ext cx="26340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b="1" dirty="0" err="1"/>
              <a:t>Elsipogtog</a:t>
            </a:r>
            <a:r>
              <a:rPr lang="en-CA" b="1" dirty="0"/>
              <a:t> First Nation </a:t>
            </a:r>
          </a:p>
          <a:p>
            <a:pPr algn="ctr"/>
            <a:r>
              <a:rPr lang="en-CA" b="1" dirty="0"/>
              <a:t>Education Authority</a:t>
            </a:r>
          </a:p>
          <a:p>
            <a:r>
              <a:rPr lang="en-CA" dirty="0"/>
              <a:t>      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EB1638EE-1E5C-2655-6A2F-70E768EEC69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56010" y="3573144"/>
            <a:ext cx="1566808" cy="554784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0886AEF6-E862-D354-94E8-C31CECE8C1A9}"/>
              </a:ext>
            </a:extLst>
          </p:cNvPr>
          <p:cNvSpPr/>
          <p:nvPr/>
        </p:nvSpPr>
        <p:spPr>
          <a:xfrm>
            <a:off x="3734468" y="3918738"/>
            <a:ext cx="1548781" cy="53536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58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050" b="1" dirty="0">
              <a:solidFill>
                <a:schemeClr val="accent3">
                  <a:lumMod val="50000"/>
                </a:schemeClr>
              </a:solidFill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accent3">
                    <a:lumMod val="50000"/>
                  </a:schemeClr>
                </a:solidFill>
              </a:rPr>
              <a:t>Vice-Principal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dirty="0" err="1">
                <a:solidFill>
                  <a:schemeClr val="accent3">
                    <a:lumMod val="50000"/>
                  </a:schemeClr>
                </a:solidFill>
              </a:rPr>
              <a:t>Schyler</a:t>
            </a:r>
            <a:r>
              <a:rPr lang="en-US" sz="900" dirty="0">
                <a:solidFill>
                  <a:schemeClr val="accent3">
                    <a:lumMod val="50000"/>
                  </a:schemeClr>
                </a:solidFill>
              </a:rPr>
              <a:t> Campbell</a:t>
            </a:r>
            <a:endParaRPr lang="en-US" sz="1000" dirty="0">
              <a:solidFill>
                <a:schemeClr val="accent3">
                  <a:lumMod val="50000"/>
                </a:schemeClr>
              </a:solidFill>
            </a:endParaRPr>
          </a:p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900" dirty="0">
              <a:solidFill>
                <a:schemeClr val="tx1"/>
              </a:solidFill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8F914380-696D-4D9B-C490-C1E0E255B09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89387" y="3819069"/>
            <a:ext cx="292633" cy="30483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3B55F861-5664-4F20-7D3A-4968782671E4}"/>
              </a:ext>
            </a:extLst>
          </p:cNvPr>
          <p:cNvSpPr/>
          <p:nvPr/>
        </p:nvSpPr>
        <p:spPr>
          <a:xfrm>
            <a:off x="4791168" y="134960"/>
            <a:ext cx="2572679" cy="473429"/>
          </a:xfrm>
          <a:prstGeom prst="rect">
            <a:avLst/>
          </a:prstGeom>
          <a:solidFill>
            <a:schemeClr val="bg2">
              <a:lumMod val="95000"/>
            </a:schemeClr>
          </a:solidFill>
          <a:ln w="158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000" b="1" dirty="0">
              <a:solidFill>
                <a:schemeClr val="tx1"/>
              </a:solidFill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dirty="0">
                <a:solidFill>
                  <a:schemeClr val="tx1"/>
                </a:solidFill>
              </a:rPr>
              <a:t>Board of Commission</a:t>
            </a:r>
          </a:p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CA115F2-02DE-8EA1-6C2B-4F788E2836BC}"/>
              </a:ext>
            </a:extLst>
          </p:cNvPr>
          <p:cNvSpPr txBox="1"/>
          <p:nvPr/>
        </p:nvSpPr>
        <p:spPr>
          <a:xfrm rot="5400000">
            <a:off x="5785177" y="733197"/>
            <a:ext cx="653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latin typeface="Aharoni" panose="020B0604020202020204" pitchFamily="2" charset="-79"/>
                <a:cs typeface="Aharoni" panose="020B0604020202020204" pitchFamily="2" charset="-79"/>
              </a:rPr>
              <a:t>- - </a:t>
            </a:r>
          </a:p>
        </p:txBody>
      </p:sp>
    </p:spTree>
    <p:extLst>
      <p:ext uri="{BB962C8B-B14F-4D97-AF65-F5344CB8AC3E}">
        <p14:creationId xmlns:p14="http://schemas.microsoft.com/office/powerpoint/2010/main" val="36227099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Custom 59">
      <a:dk1>
        <a:srgbClr val="000000"/>
      </a:dk1>
      <a:lt1>
        <a:sysClr val="window" lastClr="FFFFFF"/>
      </a:lt1>
      <a:dk2>
        <a:srgbClr val="8439BD"/>
      </a:dk2>
      <a:lt2>
        <a:srgbClr val="FFFFFF"/>
      </a:lt2>
      <a:accent1>
        <a:srgbClr val="0EABB7"/>
      </a:accent1>
      <a:accent2>
        <a:srgbClr val="4868E5"/>
      </a:accent2>
      <a:accent3>
        <a:srgbClr val="20A472"/>
      </a:accent3>
      <a:accent4>
        <a:srgbClr val="B13DC8"/>
      </a:accent4>
      <a:accent5>
        <a:srgbClr val="172DA6"/>
      </a:accent5>
      <a:accent6>
        <a:srgbClr val="00B0F0"/>
      </a:accent6>
      <a:hlink>
        <a:srgbClr val="00B0F0"/>
      </a:hlink>
      <a:folHlink>
        <a:srgbClr val="B036B3"/>
      </a:folHlink>
    </a:clrScheme>
    <a:fontScheme name="Custom 26">
      <a:majorFont>
        <a:latin typeface="Speak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00283905_win32_fixed.potx" id="{263EE4D6-5775-4173-A5AC-FF62AB42E4D1}" vid="{3681A339-A89C-43E2-8FF0-66FCC7B8B1C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Minimal organization chart</Template>
  <TotalTime>1338</TotalTime>
  <Words>135</Words>
  <Application>Microsoft Office PowerPoint</Application>
  <PresentationFormat>Widescreen</PresentationFormat>
  <Paragraphs>76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Aharoni</vt:lpstr>
      <vt:lpstr>Arial</vt:lpstr>
      <vt:lpstr>Avenir Next LT Pro Light</vt:lpstr>
      <vt:lpstr>Calibri</vt:lpstr>
      <vt:lpstr>Speak Pro</vt:lpstr>
      <vt:lpstr>Office Theme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Darby Watling</dc:creator>
  <cp:lastModifiedBy>Ivan Augustine</cp:lastModifiedBy>
  <cp:revision>11</cp:revision>
  <cp:lastPrinted>2022-08-17T17:25:55Z</cp:lastPrinted>
  <dcterms:created xsi:type="dcterms:W3CDTF">2022-08-03T14:48:02Z</dcterms:created>
  <dcterms:modified xsi:type="dcterms:W3CDTF">2024-02-12T12:16:43Z</dcterms:modified>
</cp:coreProperties>
</file>