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Lst>
  <p:notesMasterIdLst>
    <p:notesMasterId r:id="rId24"/>
  </p:notesMasterIdLst>
  <p:sldIdLst>
    <p:sldId id="269" r:id="rId2"/>
    <p:sldId id="271" r:id="rId3"/>
    <p:sldId id="272" r:id="rId4"/>
    <p:sldId id="288" r:id="rId5"/>
    <p:sldId id="273" r:id="rId6"/>
    <p:sldId id="289" r:id="rId7"/>
    <p:sldId id="274" r:id="rId8"/>
    <p:sldId id="287" r:id="rId9"/>
    <p:sldId id="291" r:id="rId10"/>
    <p:sldId id="292" r:id="rId11"/>
    <p:sldId id="293" r:id="rId12"/>
    <p:sldId id="294" r:id="rId13"/>
    <p:sldId id="285" r:id="rId14"/>
    <p:sldId id="275" r:id="rId15"/>
    <p:sldId id="276" r:id="rId16"/>
    <p:sldId id="277" r:id="rId17"/>
    <p:sldId id="278" r:id="rId18"/>
    <p:sldId id="280" r:id="rId19"/>
    <p:sldId id="281" r:id="rId20"/>
    <p:sldId id="282" r:id="rId21"/>
    <p:sldId id="283" r:id="rId22"/>
    <p:sldId id="284" r:id="rId23"/>
  </p:sldIdLst>
  <p:sldSz cx="9144000" cy="5143500" type="screen16x9"/>
  <p:notesSz cx="7010400" cy="92964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5DD276-D40D-ECB6-E379-705A2B127BD9}" name="Lauren Doxtater" initials="LD" userId="S::LDoxtater@afn.ca::65ca8fc1-0f88-46a6-97d6-2eec105f893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Wellma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DB443-55BB-4AA9-8819-D6D73E165752}" v="3" dt="2025-01-31T11:56:30.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81794" autoAdjust="0"/>
  </p:normalViewPr>
  <p:slideViewPr>
    <p:cSldViewPr>
      <p:cViewPr varScale="1">
        <p:scale>
          <a:sx n="71" d="100"/>
          <a:sy n="71" d="100"/>
        </p:scale>
        <p:origin x="572" y="3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600" dirty="0"/>
              <a:t>Categories of Approved Requests,</a:t>
            </a:r>
            <a:r>
              <a:rPr lang="en-CA" sz="1600" baseline="0" dirty="0"/>
              <a:t> by Amount and Proportion</a:t>
            </a:r>
            <a:endParaRPr lang="en-CA"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A"/>
        </a:p>
      </c:txPr>
    </c:title>
    <c:autoTitleDeleted val="0"/>
    <c:plotArea>
      <c:layout/>
      <c:barChart>
        <c:barDir val="col"/>
        <c:grouping val="clustered"/>
        <c:varyColors val="0"/>
        <c:ser>
          <c:idx val="0"/>
          <c:order val="0"/>
          <c:tx>
            <c:strRef>
              <c:f>Sheet1!$B$1</c:f>
              <c:strCache>
                <c:ptCount val="1"/>
                <c:pt idx="0">
                  <c:v>Approved Funds</c:v>
                </c:pt>
              </c:strCache>
            </c:strRef>
          </c:tx>
          <c:spPr>
            <a:solidFill>
              <a:schemeClr val="accent1"/>
            </a:solidFill>
            <a:ln>
              <a:noFill/>
            </a:ln>
            <a:effectLst/>
          </c:spPr>
          <c:invertIfNegative val="0"/>
          <c:dLbls>
            <c:dLbl>
              <c:idx val="0"/>
              <c:tx>
                <c:rich>
                  <a:bodyPr/>
                  <a:lstStyle/>
                  <a:p>
                    <a:fld id="{5CD4F9AB-4D63-4E8F-A830-A02206311810}" type="VALUE">
                      <a:rPr lang="en-US" smtClean="0"/>
                      <a:pPr/>
                      <a:t>[VALUE]</a:t>
                    </a:fld>
                    <a:r>
                      <a:rPr lang="en-US" dirty="0"/>
                      <a:t>,</a:t>
                    </a:r>
                  </a:p>
                  <a:p>
                    <a:r>
                      <a:rPr lang="en-US" dirty="0"/>
                      <a:t>$329.3M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CD-4A61-8ACC-0B4B6219789D}"/>
                </c:ext>
              </c:extLst>
            </c:dLbl>
            <c:dLbl>
              <c:idx val="1"/>
              <c:tx>
                <c:rich>
                  <a:bodyPr/>
                  <a:lstStyle/>
                  <a:p>
                    <a:fld id="{E476E68E-1CAA-4849-9D38-790EE68777EE}" type="VALUE">
                      <a:rPr lang="en-US" smtClean="0"/>
                      <a:pPr/>
                      <a:t>[VALUE]</a:t>
                    </a:fld>
                    <a:r>
                      <a:rPr lang="en-US" dirty="0"/>
                      <a:t>, </a:t>
                    </a:r>
                  </a:p>
                  <a:p>
                    <a:r>
                      <a:rPr lang="en-US" dirty="0"/>
                      <a:t>$256.0M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CD-4A61-8ACC-0B4B6219789D}"/>
                </c:ext>
              </c:extLst>
            </c:dLbl>
            <c:dLbl>
              <c:idx val="2"/>
              <c:tx>
                <c:rich>
                  <a:bodyPr/>
                  <a:lstStyle/>
                  <a:p>
                    <a:fld id="{6CB8992C-71C0-47B7-B47E-AAADB29113ED}" type="VALUE">
                      <a:rPr lang="en-US" smtClean="0"/>
                      <a:pPr/>
                      <a:t>[VALUE]</a:t>
                    </a:fld>
                    <a:r>
                      <a:rPr lang="en-US" dirty="0"/>
                      <a:t>,</a:t>
                    </a:r>
                  </a:p>
                  <a:p>
                    <a:r>
                      <a:rPr lang="en-US" dirty="0"/>
                      <a:t>$145.4M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CD-4A61-8ACC-0B4B6219789D}"/>
                </c:ext>
              </c:extLst>
            </c:dLbl>
            <c:dLbl>
              <c:idx val="3"/>
              <c:tx>
                <c:rich>
                  <a:bodyPr/>
                  <a:lstStyle/>
                  <a:p>
                    <a:fld id="{2F15BC2D-384E-40DD-B793-CA80C9A133B3}" type="VALUE">
                      <a:rPr lang="en-US" smtClean="0"/>
                      <a:pPr/>
                      <a:t>[VALUE]</a:t>
                    </a:fld>
                    <a:r>
                      <a:rPr lang="en-US" dirty="0"/>
                      <a:t>, </a:t>
                    </a:r>
                  </a:p>
                  <a:p>
                    <a:r>
                      <a:rPr lang="en-US" dirty="0"/>
                      <a:t>$36.0M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BCD-4A61-8ACC-0B4B6219789D}"/>
                </c:ext>
              </c:extLst>
            </c:dLbl>
            <c:dLbl>
              <c:idx val="4"/>
              <c:tx>
                <c:rich>
                  <a:bodyPr/>
                  <a:lstStyle/>
                  <a:p>
                    <a:fld id="{99C4C303-62D7-4160-B46C-C26DE7D8E4F9}" type="VALUE">
                      <a:rPr lang="en-US" smtClean="0"/>
                      <a:pPr/>
                      <a:t>[VALUE]</a:t>
                    </a:fld>
                    <a:r>
                      <a:rPr lang="en-US"/>
                      <a:t>, </a:t>
                    </a:r>
                  </a:p>
                  <a:p>
                    <a:r>
                      <a:rPr lang="en-US"/>
                      <a:t>$37.2M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BCD-4A61-8ACC-0B4B6219789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Education</c:v>
                </c:pt>
                <c:pt idx="1">
                  <c:v>Mental Wellness</c:v>
                </c:pt>
                <c:pt idx="2">
                  <c:v>Social</c:v>
                </c:pt>
                <c:pt idx="3">
                  <c:v>Economic Supports</c:v>
                </c:pt>
                <c:pt idx="4">
                  <c:v>Medical Transportation</c:v>
                </c:pt>
              </c:strCache>
            </c:strRef>
          </c:cat>
          <c:val>
            <c:numRef>
              <c:f>Sheet1!$B$2:$B$6</c:f>
              <c:numCache>
                <c:formatCode>0%</c:formatCode>
                <c:ptCount val="5"/>
                <c:pt idx="0">
                  <c:v>0.3</c:v>
                </c:pt>
                <c:pt idx="1">
                  <c:v>0.24</c:v>
                </c:pt>
                <c:pt idx="2">
                  <c:v>0.13</c:v>
                </c:pt>
                <c:pt idx="3" formatCode="0.00%">
                  <c:v>8.5000000000000006E-2</c:v>
                </c:pt>
                <c:pt idx="4" formatCode="0.00%">
                  <c:v>0.08</c:v>
                </c:pt>
              </c:numCache>
            </c:numRef>
          </c:val>
          <c:extLst>
            <c:ext xmlns:c16="http://schemas.microsoft.com/office/drawing/2014/chart" uri="{C3380CC4-5D6E-409C-BE32-E72D297353CC}">
              <c16:uniqueId val="{00000005-9BCD-4A61-8ACC-0B4B6219789D}"/>
            </c:ext>
          </c:extLst>
        </c:ser>
        <c:ser>
          <c:idx val="1"/>
          <c:order val="1"/>
          <c:tx>
            <c:strRef>
              <c:f>Sheet1!$C$1</c:f>
              <c:strCache>
                <c:ptCount val="1"/>
                <c:pt idx="0">
                  <c:v>Approved Requests</c:v>
                </c:pt>
              </c:strCache>
            </c:strRef>
          </c:tx>
          <c:spPr>
            <a:solidFill>
              <a:schemeClr val="accent2"/>
            </a:solidFill>
            <a:ln>
              <a:noFill/>
            </a:ln>
            <a:effectLst/>
          </c:spPr>
          <c:invertIfNegative val="0"/>
          <c:dLbls>
            <c:dLbl>
              <c:idx val="0"/>
              <c:tx>
                <c:rich>
                  <a:bodyPr/>
                  <a:lstStyle/>
                  <a:p>
                    <a:fld id="{A3821ED3-D4CC-4519-85AC-1E1F303951D4}" type="VALUE">
                      <a:rPr lang="en-US" smtClean="0"/>
                      <a:pPr/>
                      <a:t>[VALUE]</a:t>
                    </a:fld>
                    <a:r>
                      <a:rPr lang="en-US"/>
                      <a:t>,</a:t>
                    </a:r>
                  </a:p>
                  <a:p>
                    <a:r>
                      <a:rPr lang="en-US"/>
                      <a:t>18,758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BCD-4A61-8ACC-0B4B6219789D}"/>
                </c:ext>
              </c:extLst>
            </c:dLbl>
            <c:dLbl>
              <c:idx val="1"/>
              <c:tx>
                <c:rich>
                  <a:bodyPr/>
                  <a:lstStyle/>
                  <a:p>
                    <a:fld id="{A2C86A25-63CB-44DD-8558-796ED83D12F8}" type="VALUE">
                      <a:rPr lang="en-US" smtClean="0"/>
                      <a:pPr/>
                      <a:t>[VALUE]</a:t>
                    </a:fld>
                    <a:r>
                      <a:rPr lang="en-US"/>
                      <a:t>,</a:t>
                    </a:r>
                  </a:p>
                  <a:p>
                    <a:r>
                      <a:rPr lang="en-US"/>
                      <a:t>7,579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BCD-4A61-8ACC-0B4B6219789D}"/>
                </c:ext>
              </c:extLst>
            </c:dLbl>
            <c:dLbl>
              <c:idx val="2"/>
              <c:tx>
                <c:rich>
                  <a:bodyPr/>
                  <a:lstStyle/>
                  <a:p>
                    <a:fld id="{939AA84F-325F-462C-932B-D20C70072E8F}" type="VALUE">
                      <a:rPr lang="en-US" smtClean="0"/>
                      <a:pPr/>
                      <a:t>[VALUE]</a:t>
                    </a:fld>
                    <a:r>
                      <a:rPr lang="en-US"/>
                      <a:t>,</a:t>
                    </a:r>
                  </a:p>
                  <a:p>
                    <a:r>
                      <a:rPr lang="en-US"/>
                      <a:t>5,750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BCD-4A61-8ACC-0B4B6219789D}"/>
                </c:ext>
              </c:extLst>
            </c:dLbl>
            <c:dLbl>
              <c:idx val="3"/>
              <c:tx>
                <c:rich>
                  <a:bodyPr/>
                  <a:lstStyle/>
                  <a:p>
                    <a:fld id="{CF8E9EA8-C696-4F75-ACCA-EB4F36CDB254}" type="VALUE">
                      <a:rPr lang="en-US" smtClean="0"/>
                      <a:pPr/>
                      <a:t>[VALUE]</a:t>
                    </a:fld>
                    <a:r>
                      <a:rPr lang="en-US" dirty="0"/>
                      <a:t>, </a:t>
                    </a:r>
                  </a:p>
                  <a:p>
                    <a:r>
                      <a:rPr lang="en-US" dirty="0"/>
                      <a:t>15,094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BCD-4A61-8ACC-0B4B6219789D}"/>
                </c:ext>
              </c:extLst>
            </c:dLbl>
            <c:dLbl>
              <c:idx val="4"/>
              <c:tx>
                <c:rich>
                  <a:bodyPr/>
                  <a:lstStyle/>
                  <a:p>
                    <a:fld id="{BE255FC9-2FE7-4FB4-9A70-6B1FFB29DB6C}" type="VALUE">
                      <a:rPr lang="en-US" smtClean="0"/>
                      <a:pPr/>
                      <a:t>[VALUE]</a:t>
                    </a:fld>
                    <a:r>
                      <a:rPr lang="en-US" dirty="0"/>
                      <a:t>, </a:t>
                    </a:r>
                  </a:p>
                  <a:p>
                    <a:r>
                      <a:rPr lang="en-US" dirty="0"/>
                      <a:t>21,475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BCD-4A61-8ACC-0B4B6219789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Education</c:v>
                </c:pt>
                <c:pt idx="1">
                  <c:v>Mental Wellness</c:v>
                </c:pt>
                <c:pt idx="2">
                  <c:v>Social</c:v>
                </c:pt>
                <c:pt idx="3">
                  <c:v>Economic Supports</c:v>
                </c:pt>
                <c:pt idx="4">
                  <c:v>Medical Transportation</c:v>
                </c:pt>
              </c:strCache>
            </c:strRef>
          </c:cat>
          <c:val>
            <c:numRef>
              <c:f>Sheet1!$C$2:$C$6</c:f>
              <c:numCache>
                <c:formatCode>0.00%</c:formatCode>
                <c:ptCount val="5"/>
                <c:pt idx="0" formatCode="0%">
                  <c:v>0.18</c:v>
                </c:pt>
                <c:pt idx="1">
                  <c:v>7.6999999999999999E-2</c:v>
                </c:pt>
                <c:pt idx="2">
                  <c:v>5.8000000000000003E-2</c:v>
                </c:pt>
                <c:pt idx="3" formatCode="0%">
                  <c:v>0.15</c:v>
                </c:pt>
                <c:pt idx="4" formatCode="0%">
                  <c:v>0.21</c:v>
                </c:pt>
              </c:numCache>
            </c:numRef>
          </c:val>
          <c:extLst>
            <c:ext xmlns:c16="http://schemas.microsoft.com/office/drawing/2014/chart" uri="{C3380CC4-5D6E-409C-BE32-E72D297353CC}">
              <c16:uniqueId val="{0000000B-9BCD-4A61-8ACC-0B4B6219789D}"/>
            </c:ext>
          </c:extLst>
        </c:ser>
        <c:dLbls>
          <c:dLblPos val="outEnd"/>
          <c:showLegendKey val="0"/>
          <c:showVal val="1"/>
          <c:showCatName val="0"/>
          <c:showSerName val="0"/>
          <c:showPercent val="0"/>
          <c:showBubbleSize val="0"/>
        </c:dLbls>
        <c:gapWidth val="219"/>
        <c:overlap val="-27"/>
        <c:axId val="1095188271"/>
        <c:axId val="1095192591"/>
      </c:barChart>
      <c:catAx>
        <c:axId val="109518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5192591"/>
        <c:crosses val="autoZero"/>
        <c:auto val="1"/>
        <c:lblAlgn val="ctr"/>
        <c:lblOffset val="100"/>
        <c:noMultiLvlLbl val="0"/>
      </c:catAx>
      <c:valAx>
        <c:axId val="1095192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5188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Overall Approved Requests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572E-4980-8336-431475D357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572E-4980-8336-431475D357B7}"/>
              </c:ext>
            </c:extLst>
          </c:dPt>
          <c:dLbls>
            <c:dLbl>
              <c:idx val="0"/>
              <c:layout>
                <c:manualLayout>
                  <c:x val="0.1211122267668788"/>
                  <c:y val="-1.7638000864539805E-2"/>
                </c:manualLayout>
              </c:layout>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572E-4980-8336-431475D357B7}"/>
                </c:ext>
              </c:extLst>
            </c:dLbl>
            <c:dLbl>
              <c:idx val="1"/>
              <c:layout>
                <c:manualLayout>
                  <c:x val="-8.5950612544236568E-2"/>
                  <c:y val="-4.4095002161349595E-2"/>
                </c:manualLayout>
              </c:layout>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572E-4980-8336-431475D357B7}"/>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2"/>
                <c:pt idx="0">
                  <c:v>Individual</c:v>
                </c:pt>
                <c:pt idx="1">
                  <c:v>Group</c:v>
                </c:pt>
              </c:strCache>
            </c:strRef>
          </c:cat>
          <c:val>
            <c:numRef>
              <c:f>Sheet1!$B$2:$B$5</c:f>
              <c:numCache>
                <c:formatCode>General</c:formatCode>
                <c:ptCount val="2"/>
                <c:pt idx="0">
                  <c:v>8.1999999999999993</c:v>
                </c:pt>
                <c:pt idx="1">
                  <c:v>3.2</c:v>
                </c:pt>
              </c:numCache>
            </c:numRef>
          </c:val>
          <c:extLst>
            <c:ext xmlns:c16="http://schemas.microsoft.com/office/drawing/2014/chart" uri="{C3380CC4-5D6E-409C-BE32-E72D297353CC}">
              <c16:uniqueId val="{00000000-572E-4980-8336-431475D357B7}"/>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Overall Approved Products and Services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54-482B-A689-AC4084220B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54-482B-A689-AC4084220B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54-482B-A689-AC4084220BA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54-482B-A689-AC4084220BA6}"/>
              </c:ext>
            </c:extLst>
          </c:dPt>
          <c:dLbls>
            <c:dLbl>
              <c:idx val="0"/>
              <c:layout>
                <c:manualLayout>
                  <c:x val="0.1054848426679267"/>
                  <c:y val="-5.7323502809754373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754-482B-A689-AC4084220BA6}"/>
                </c:ext>
              </c:extLst>
            </c:dLbl>
            <c:dLbl>
              <c:idx val="1"/>
              <c:layout>
                <c:manualLayout>
                  <c:x val="-8.595061254423661E-2"/>
                  <c:y val="3.527600172907961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754-482B-A689-AC4084220BA6}"/>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2"/>
                <c:pt idx="0">
                  <c:v>Individual</c:v>
                </c:pt>
                <c:pt idx="1">
                  <c:v>Group</c:v>
                </c:pt>
              </c:strCache>
            </c:strRef>
          </c:cat>
          <c:val>
            <c:numRef>
              <c:f>Sheet1!$B$2:$B$5</c:f>
              <c:numCache>
                <c:formatCode>General</c:formatCode>
                <c:ptCount val="2"/>
                <c:pt idx="0">
                  <c:v>129167</c:v>
                </c:pt>
                <c:pt idx="1">
                  <c:v>1144973</c:v>
                </c:pt>
              </c:numCache>
            </c:numRef>
          </c:val>
          <c:extLst>
            <c:ext xmlns:c16="http://schemas.microsoft.com/office/drawing/2014/chart" uri="{C3380CC4-5D6E-409C-BE32-E72D297353CC}">
              <c16:uniqueId val="{00000008-6754-482B-A689-AC4084220BA6}"/>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Overall Approved Funds ($ millions)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Overall Approved Funds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11-49F9-AC43-F164BD81F1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11-49F9-AC43-F164BD81F1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11-49F9-AC43-F164BD81F1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11-49F9-AC43-F164BD81F18D}"/>
              </c:ext>
            </c:extLst>
          </c:dPt>
          <c:dLbls>
            <c:dLbl>
              <c:idx val="0"/>
              <c:layout>
                <c:manualLayout>
                  <c:x val="6.6416382420546441E-2"/>
                  <c:y val="-8.3780504106564166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11-49F9-AC43-F164BD81F18D}"/>
                </c:ext>
              </c:extLst>
            </c:dLbl>
            <c:dLbl>
              <c:idx val="1"/>
              <c:layout>
                <c:manualLayout>
                  <c:x val="-8.9857458568974591E-2"/>
                  <c:y val="4.4095002161349518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11-49F9-AC43-F164BD81F18D}"/>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Individual</c:v>
                </c:pt>
                <c:pt idx="1">
                  <c:v>Group</c:v>
                </c:pt>
              </c:strCache>
            </c:strRef>
          </c:cat>
          <c:val>
            <c:numRef>
              <c:f>Sheet1!$B$2:$B$3</c:f>
              <c:numCache>
                <c:formatCode>General</c:formatCode>
                <c:ptCount val="2"/>
                <c:pt idx="0">
                  <c:v>447.2</c:v>
                </c:pt>
                <c:pt idx="1">
                  <c:v>638.79999999999995</c:v>
                </c:pt>
              </c:numCache>
            </c:numRef>
          </c:val>
          <c:extLst>
            <c:ext xmlns:c16="http://schemas.microsoft.com/office/drawing/2014/chart" uri="{C3380CC4-5D6E-409C-BE32-E72D297353CC}">
              <c16:uniqueId val="{00000008-3A11-49F9-AC43-F164BD81F18D}"/>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dirty="0"/>
              <a:t>Education Approved Requests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Education Approved Requests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572E-4980-8336-431475D357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572E-4980-8336-431475D357B7}"/>
              </c:ext>
            </c:extLst>
          </c:dPt>
          <c:dLbls>
            <c:dLbl>
              <c:idx val="0"/>
              <c:layout>
                <c:manualLayout>
                  <c:x val="0.1211122267668788"/>
                  <c:y val="-1.7638000864539805E-2"/>
                </c:manualLayout>
              </c:layout>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572E-4980-8336-431475D357B7}"/>
                </c:ext>
              </c:extLst>
            </c:dLbl>
            <c:dLbl>
              <c:idx val="1"/>
              <c:layout>
                <c:manualLayout>
                  <c:x val="-8.5950612544236568E-2"/>
                  <c:y val="-4.4095002161349595E-2"/>
                </c:manualLayout>
              </c:layout>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572E-4980-8336-431475D357B7}"/>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2"/>
                <c:pt idx="0">
                  <c:v>Individual</c:v>
                </c:pt>
                <c:pt idx="1">
                  <c:v>Group</c:v>
                </c:pt>
              </c:strCache>
            </c:strRef>
          </c:cat>
          <c:val>
            <c:numRef>
              <c:f>Sheet1!$B$2:$B$5</c:f>
              <c:numCache>
                <c:formatCode>General</c:formatCode>
                <c:ptCount val="2"/>
                <c:pt idx="0">
                  <c:v>16410</c:v>
                </c:pt>
                <c:pt idx="1">
                  <c:v>2348</c:v>
                </c:pt>
              </c:numCache>
            </c:numRef>
          </c:val>
          <c:extLst>
            <c:ext xmlns:c16="http://schemas.microsoft.com/office/drawing/2014/chart" uri="{C3380CC4-5D6E-409C-BE32-E72D297353CC}">
              <c16:uniqueId val="{00000000-572E-4980-8336-431475D357B7}"/>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Education Approved Products and Services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Overall Approved Products and Services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54-482B-A689-AC4084220B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54-482B-A689-AC4084220B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54-482B-A689-AC4084220BA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54-482B-A689-AC4084220BA6}"/>
              </c:ext>
            </c:extLst>
          </c:dPt>
          <c:dLbls>
            <c:dLbl>
              <c:idx val="0"/>
              <c:layout>
                <c:manualLayout>
                  <c:x val="0.1054848426679267"/>
                  <c:y val="-5.7323502809754373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754-482B-A689-AC4084220BA6}"/>
                </c:ext>
              </c:extLst>
            </c:dLbl>
            <c:dLbl>
              <c:idx val="1"/>
              <c:layout>
                <c:manualLayout>
                  <c:x val="-8.595061254423661E-2"/>
                  <c:y val="3.527600172907961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754-482B-A689-AC4084220BA6}"/>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2"/>
                <c:pt idx="0">
                  <c:v>Individual</c:v>
                </c:pt>
                <c:pt idx="1">
                  <c:v>Group</c:v>
                </c:pt>
              </c:strCache>
            </c:strRef>
          </c:cat>
          <c:val>
            <c:numRef>
              <c:f>Sheet1!$B$2:$B$5</c:f>
              <c:numCache>
                <c:formatCode>General</c:formatCode>
                <c:ptCount val="2"/>
                <c:pt idx="0">
                  <c:v>17981</c:v>
                </c:pt>
                <c:pt idx="1">
                  <c:v>327864</c:v>
                </c:pt>
              </c:numCache>
            </c:numRef>
          </c:val>
          <c:extLst>
            <c:ext xmlns:c16="http://schemas.microsoft.com/office/drawing/2014/chart" uri="{C3380CC4-5D6E-409C-BE32-E72D297353CC}">
              <c16:uniqueId val="{00000008-6754-482B-A689-AC4084220BA6}"/>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dirty="0"/>
              <a:t>Education Approved Funds ($</a:t>
            </a:r>
            <a:r>
              <a:rPr lang="en-CA" baseline="0" dirty="0"/>
              <a:t> millions)</a:t>
            </a:r>
            <a:endParaRPr lang="en-C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A"/>
        </a:p>
      </c:txPr>
    </c:title>
    <c:autoTitleDeleted val="0"/>
    <c:plotArea>
      <c:layout/>
      <c:doughnutChart>
        <c:varyColors val="1"/>
        <c:ser>
          <c:idx val="0"/>
          <c:order val="0"/>
          <c:tx>
            <c:strRef>
              <c:f>Sheet1!$B$1</c:f>
              <c:strCache>
                <c:ptCount val="1"/>
                <c:pt idx="0">
                  <c:v>Overall Approved Funds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11-49F9-AC43-F164BD81F1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11-49F9-AC43-F164BD81F1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11-49F9-AC43-F164BD81F1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11-49F9-AC43-F164BD81F18D}"/>
              </c:ext>
            </c:extLst>
          </c:dPt>
          <c:dLbls>
            <c:dLbl>
              <c:idx val="0"/>
              <c:layout>
                <c:manualLayout>
                  <c:x val="6.6416382420546441E-2"/>
                  <c:y val="-8.3780504106564166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11-49F9-AC43-F164BD81F18D}"/>
                </c:ext>
              </c:extLst>
            </c:dLbl>
            <c:dLbl>
              <c:idx val="1"/>
              <c:layout>
                <c:manualLayout>
                  <c:x val="-8.9857458568974591E-2"/>
                  <c:y val="4.4095002161349518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11-49F9-AC43-F164BD81F18D}"/>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Individual</c:v>
                </c:pt>
                <c:pt idx="1">
                  <c:v>Group</c:v>
                </c:pt>
              </c:strCache>
            </c:strRef>
          </c:cat>
          <c:val>
            <c:numRef>
              <c:f>Sheet1!$B$2:$B$3</c:f>
              <c:numCache>
                <c:formatCode>General</c:formatCode>
                <c:ptCount val="2"/>
                <c:pt idx="0">
                  <c:v>146.88</c:v>
                </c:pt>
                <c:pt idx="1">
                  <c:v>182.4</c:v>
                </c:pt>
              </c:numCache>
            </c:numRef>
          </c:val>
          <c:extLst>
            <c:ext xmlns:c16="http://schemas.microsoft.com/office/drawing/2014/chart" uri="{C3380CC4-5D6E-409C-BE32-E72D297353CC}">
              <c16:uniqueId val="{00000008-3A11-49F9-AC43-F164BD81F18D}"/>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dirty="0"/>
              <a:t>Individual Education-Related Requests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Requests</c:v>
                </c:pt>
              </c:strCache>
            </c:strRef>
          </c:tx>
          <c:spPr>
            <a:solidFill>
              <a:schemeClr val="accent2">
                <a:lumMod val="20000"/>
                <a:lumOff val="80000"/>
              </a:schemeClr>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Sheet1!$B$2:$B$7</c:f>
              <c:numCache>
                <c:formatCode>0.00%</c:formatCode>
                <c:ptCount val="6"/>
                <c:pt idx="0">
                  <c:v>5.6000000000000001E-2</c:v>
                </c:pt>
                <c:pt idx="1">
                  <c:v>5.8000000000000003E-2</c:v>
                </c:pt>
                <c:pt idx="2">
                  <c:v>0.70299999999999996</c:v>
                </c:pt>
                <c:pt idx="3">
                  <c:v>0.252</c:v>
                </c:pt>
                <c:pt idx="4">
                  <c:v>4.8000000000000001E-4</c:v>
                </c:pt>
                <c:pt idx="5">
                  <c:v>3.2000000000000001E-2</c:v>
                </c:pt>
              </c:numCache>
            </c:numRef>
          </c:val>
          <c:extLst>
            <c:ext xmlns:c16="http://schemas.microsoft.com/office/drawing/2014/chart" uri="{C3380CC4-5D6E-409C-BE32-E72D297353CC}">
              <c16:uniqueId val="{00000000-5775-4DF2-BA68-EFEDB253A480}"/>
            </c:ext>
          </c:extLst>
        </c:ser>
        <c:ser>
          <c:idx val="1"/>
          <c:order val="1"/>
          <c:tx>
            <c:strRef>
              <c:f>Sheet1!$C$1</c:f>
              <c:strCache>
                <c:ptCount val="1"/>
                <c:pt idx="0">
                  <c:v>Products, Services and Supports</c:v>
                </c:pt>
              </c:strCache>
            </c:strRef>
          </c:tx>
          <c:spPr>
            <a:solidFill>
              <a:schemeClr val="accent2"/>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Sheet1!$C$2:$C$7</c:f>
              <c:numCache>
                <c:formatCode>0.00%</c:formatCode>
                <c:ptCount val="6"/>
                <c:pt idx="0">
                  <c:v>7.2999999999999995E-2</c:v>
                </c:pt>
                <c:pt idx="1">
                  <c:v>6.7000000000000004E-2</c:v>
                </c:pt>
                <c:pt idx="2">
                  <c:v>0.66800000000000004</c:v>
                </c:pt>
                <c:pt idx="3">
                  <c:v>0.159</c:v>
                </c:pt>
                <c:pt idx="4">
                  <c:v>4.4499999999999997E-4</c:v>
                </c:pt>
                <c:pt idx="5">
                  <c:v>3.2000000000000001E-2</c:v>
                </c:pt>
              </c:numCache>
            </c:numRef>
          </c:val>
          <c:extLst>
            <c:ext xmlns:c16="http://schemas.microsoft.com/office/drawing/2014/chart" uri="{C3380CC4-5D6E-409C-BE32-E72D297353CC}">
              <c16:uniqueId val="{00000001-5775-4DF2-BA68-EFEDB253A480}"/>
            </c:ext>
          </c:extLst>
        </c:ser>
        <c:ser>
          <c:idx val="2"/>
          <c:order val="2"/>
          <c:tx>
            <c:strRef>
              <c:f>Sheet1!$D$1</c:f>
              <c:strCache>
                <c:ptCount val="1"/>
                <c:pt idx="0">
                  <c:v>Funding</c:v>
                </c:pt>
              </c:strCache>
            </c:strRef>
          </c:tx>
          <c:spPr>
            <a:solidFill>
              <a:schemeClr val="accent1">
                <a:lumMod val="75000"/>
              </a:schemeClr>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Sheet1!$D$2:$D$7</c:f>
              <c:numCache>
                <c:formatCode>0.00%</c:formatCode>
                <c:ptCount val="6"/>
                <c:pt idx="0">
                  <c:v>4.0000000000000001E-3</c:v>
                </c:pt>
                <c:pt idx="1">
                  <c:v>1.7999999999999999E-2</c:v>
                </c:pt>
                <c:pt idx="2">
                  <c:v>0.92400000000000004</c:v>
                </c:pt>
                <c:pt idx="3">
                  <c:v>1.4E-2</c:v>
                </c:pt>
                <c:pt idx="4" formatCode="0%">
                  <c:v>0</c:v>
                </c:pt>
                <c:pt idx="5" formatCode="0%">
                  <c:v>0.04</c:v>
                </c:pt>
              </c:numCache>
            </c:numRef>
          </c:val>
          <c:extLst>
            <c:ext xmlns:c16="http://schemas.microsoft.com/office/drawing/2014/chart" uri="{C3380CC4-5D6E-409C-BE32-E72D297353CC}">
              <c16:uniqueId val="{00000002-5775-4DF2-BA68-EFEDB253A480}"/>
            </c:ext>
          </c:extLst>
        </c:ser>
        <c:ser>
          <c:idx val="3"/>
          <c:order val="3"/>
          <c:tx>
            <c:strRef>
              <c:f>Sheet1!$E$1</c:f>
              <c:strCache>
                <c:ptCount val="1"/>
                <c:pt idx="0">
                  <c:v>Children</c:v>
                </c:pt>
              </c:strCache>
            </c:strRef>
          </c:tx>
          <c:spPr>
            <a:solidFill>
              <a:schemeClr val="bg1">
                <a:lumMod val="50000"/>
              </a:schemeClr>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Sheet1!$E$2:$E$7</c:f>
              <c:numCache>
                <c:formatCode>0.00%</c:formatCode>
                <c:ptCount val="6"/>
                <c:pt idx="0" formatCode="0%">
                  <c:v>0.12</c:v>
                </c:pt>
                <c:pt idx="1">
                  <c:v>7.4999999999999997E-2</c:v>
                </c:pt>
                <c:pt idx="2">
                  <c:v>0.69599999999999995</c:v>
                </c:pt>
                <c:pt idx="3">
                  <c:v>0.21199999999999999</c:v>
                </c:pt>
                <c:pt idx="4">
                  <c:v>1E-4</c:v>
                </c:pt>
                <c:pt idx="5">
                  <c:v>4.3999999999999997E-2</c:v>
                </c:pt>
              </c:numCache>
            </c:numRef>
          </c:val>
          <c:extLst>
            <c:ext xmlns:c16="http://schemas.microsoft.com/office/drawing/2014/chart" uri="{C3380CC4-5D6E-409C-BE32-E72D297353CC}">
              <c16:uniqueId val="{00000003-5775-4DF2-BA68-EFEDB253A480}"/>
            </c:ext>
          </c:extLst>
        </c:ser>
        <c:dLbls>
          <c:showLegendKey val="0"/>
          <c:showVal val="0"/>
          <c:showCatName val="0"/>
          <c:showSerName val="0"/>
          <c:showPercent val="0"/>
          <c:showBubbleSize val="0"/>
        </c:dLbls>
        <c:gapWidth val="219"/>
        <c:overlap val="-27"/>
        <c:axId val="570593328"/>
        <c:axId val="570584208"/>
      </c:barChart>
      <c:catAx>
        <c:axId val="57059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84208"/>
        <c:crosses val="autoZero"/>
        <c:auto val="1"/>
        <c:lblAlgn val="ctr"/>
        <c:lblOffset val="100"/>
        <c:noMultiLvlLbl val="0"/>
      </c:catAx>
      <c:valAx>
        <c:axId val="570584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9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dirty="0"/>
              <a:t>Group Education-Related Requests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Requests</c:v>
                </c:pt>
              </c:strCache>
            </c:strRef>
          </c:tx>
          <c:spPr>
            <a:solidFill>
              <a:schemeClr val="accent2">
                <a:lumMod val="20000"/>
                <a:lumOff val="80000"/>
              </a:schemeClr>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Sheet1!$B$2:$B$7</c:f>
              <c:numCache>
                <c:formatCode>0.00%</c:formatCode>
                <c:ptCount val="6"/>
                <c:pt idx="0">
                  <c:v>6.8000000000000005E-2</c:v>
                </c:pt>
                <c:pt idx="1">
                  <c:v>6.6000000000000003E-2</c:v>
                </c:pt>
                <c:pt idx="2">
                  <c:v>0.83299999999999996</c:v>
                </c:pt>
                <c:pt idx="3">
                  <c:v>2.1000000000000001E-2</c:v>
                </c:pt>
                <c:pt idx="4">
                  <c:v>5.0000000000000001E-3</c:v>
                </c:pt>
                <c:pt idx="5">
                  <c:v>8.0000000000000002E-3</c:v>
                </c:pt>
              </c:numCache>
            </c:numRef>
          </c:val>
          <c:extLst>
            <c:ext xmlns:c16="http://schemas.microsoft.com/office/drawing/2014/chart" uri="{C3380CC4-5D6E-409C-BE32-E72D297353CC}">
              <c16:uniqueId val="{00000000-5775-4DF2-BA68-EFEDB253A480}"/>
            </c:ext>
          </c:extLst>
        </c:ser>
        <c:ser>
          <c:idx val="1"/>
          <c:order val="1"/>
          <c:tx>
            <c:strRef>
              <c:f>Sheet1!$C$1</c:f>
              <c:strCache>
                <c:ptCount val="1"/>
                <c:pt idx="0">
                  <c:v>Products, Services and Supports</c:v>
                </c:pt>
              </c:strCache>
            </c:strRef>
          </c:tx>
          <c:spPr>
            <a:solidFill>
              <a:schemeClr val="accent2"/>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Sheet1!$C$2:$C$7</c:f>
              <c:numCache>
                <c:formatCode>0.00%</c:formatCode>
                <c:ptCount val="6"/>
                <c:pt idx="0">
                  <c:v>9.5000000000000001E-2</c:v>
                </c:pt>
                <c:pt idx="1">
                  <c:v>6.2E-2</c:v>
                </c:pt>
                <c:pt idx="2">
                  <c:v>0.83299999999999996</c:v>
                </c:pt>
                <c:pt idx="3">
                  <c:v>6.0000000000000001E-3</c:v>
                </c:pt>
                <c:pt idx="4">
                  <c:v>3.0000000000000001E-3</c:v>
                </c:pt>
                <c:pt idx="5">
                  <c:v>2E-3</c:v>
                </c:pt>
              </c:numCache>
            </c:numRef>
          </c:val>
          <c:extLst>
            <c:ext xmlns:c16="http://schemas.microsoft.com/office/drawing/2014/chart" uri="{C3380CC4-5D6E-409C-BE32-E72D297353CC}">
              <c16:uniqueId val="{00000001-5775-4DF2-BA68-EFEDB253A480}"/>
            </c:ext>
          </c:extLst>
        </c:ser>
        <c:ser>
          <c:idx val="2"/>
          <c:order val="2"/>
          <c:tx>
            <c:strRef>
              <c:f>Sheet1!$D$1</c:f>
              <c:strCache>
                <c:ptCount val="1"/>
                <c:pt idx="0">
                  <c:v>Funding</c:v>
                </c:pt>
              </c:strCache>
            </c:strRef>
          </c:tx>
          <c:spPr>
            <a:solidFill>
              <a:schemeClr val="accent1">
                <a:lumMod val="75000"/>
              </a:schemeClr>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Sheet1!$D$2:$D$7</c:f>
              <c:numCache>
                <c:formatCode>0.00%</c:formatCode>
                <c:ptCount val="6"/>
                <c:pt idx="0">
                  <c:v>2.5000000000000001E-2</c:v>
                </c:pt>
                <c:pt idx="1">
                  <c:v>2.1000000000000001E-2</c:v>
                </c:pt>
                <c:pt idx="2">
                  <c:v>0.94799999999999995</c:v>
                </c:pt>
                <c:pt idx="3">
                  <c:v>4.0000000000000001E-3</c:v>
                </c:pt>
                <c:pt idx="4" formatCode="0%">
                  <c:v>2E-3</c:v>
                </c:pt>
                <c:pt idx="5" formatCode="0%">
                  <c:v>1E-3</c:v>
                </c:pt>
              </c:numCache>
            </c:numRef>
          </c:val>
          <c:extLst>
            <c:ext xmlns:c16="http://schemas.microsoft.com/office/drawing/2014/chart" uri="{C3380CC4-5D6E-409C-BE32-E72D297353CC}">
              <c16:uniqueId val="{00000002-5775-4DF2-BA68-EFEDB253A480}"/>
            </c:ext>
          </c:extLst>
        </c:ser>
        <c:dLbls>
          <c:showLegendKey val="0"/>
          <c:showVal val="0"/>
          <c:showCatName val="0"/>
          <c:showSerName val="0"/>
          <c:showPercent val="0"/>
          <c:showBubbleSize val="0"/>
        </c:dLbls>
        <c:gapWidth val="219"/>
        <c:overlap val="-27"/>
        <c:axId val="570593328"/>
        <c:axId val="570584208"/>
      </c:barChart>
      <c:catAx>
        <c:axId val="57059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84208"/>
        <c:crosses val="autoZero"/>
        <c:auto val="1"/>
        <c:lblAlgn val="ctr"/>
        <c:lblOffset val="100"/>
        <c:noMultiLvlLbl val="0"/>
      </c:catAx>
      <c:valAx>
        <c:axId val="570584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9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96F051-2EFC-ADBF-7394-BDF5AD0ED1D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81A10CD-0224-6E3F-3FE5-48985CBAA694}"/>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289030C4-F82A-4A40-A827-39BFC3949843}" type="datetimeFigureOut">
              <a:rPr lang="en-US"/>
              <a:pPr>
                <a:defRPr/>
              </a:pPr>
              <a:t>05/Feb/25</a:t>
            </a:fld>
            <a:endParaRPr lang="en-US"/>
          </a:p>
        </p:txBody>
      </p:sp>
      <p:sp>
        <p:nvSpPr>
          <p:cNvPr id="4" name="Slide Image Placeholder 3">
            <a:extLst>
              <a:ext uri="{FF2B5EF4-FFF2-40B4-BE49-F238E27FC236}">
                <a16:creationId xmlns:a16="http://schemas.microsoft.com/office/drawing/2014/main" id="{B82FE94B-E222-260A-3274-E5BF7083D5BE}"/>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7C38BBE-884F-D2E9-1B21-F5C9D071E1B0}"/>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8666815-0EF8-9EC6-3F97-3227F1DF6FC7}"/>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733A5DB9-A5BB-7DC8-7F69-E654ECE27E8C}"/>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9DFDBF48-2717-4856-A590-DD74F9F1A1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66D4BD4-1E6F-CFA4-4F09-94A0F958F2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056E7821-8B8A-C9FE-68B6-8C22FA1365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a:cs typeface="Calibri"/>
            </a:endParaRPr>
          </a:p>
        </p:txBody>
      </p:sp>
      <p:sp>
        <p:nvSpPr>
          <p:cNvPr id="5124" name="Slide Number Placeholder 3">
            <a:extLst>
              <a:ext uri="{FF2B5EF4-FFF2-40B4-BE49-F238E27FC236}">
                <a16:creationId xmlns:a16="http://schemas.microsoft.com/office/drawing/2014/main" id="{3E1373D3-278C-19E9-051D-68C01C6C45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02E0C3-104B-42E7-87F7-AFF0D800F36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00081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07310-1CC3-1C78-F1DD-9FDFB88412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7FAB5-8965-8D9E-02DC-80B2EE1F8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6B839-676C-B89D-22E0-3AF5AAA6E3A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17D1178-0A0C-FDD3-6702-36ED2B9E8DBE}"/>
              </a:ext>
            </a:extLst>
          </p:cNvPr>
          <p:cNvSpPr>
            <a:spLocks noGrp="1"/>
          </p:cNvSpPr>
          <p:nvPr>
            <p:ph type="sldNum" sz="quarter" idx="5"/>
          </p:nvPr>
        </p:nvSpPr>
        <p:spPr/>
        <p:txBody>
          <a:bodyPr/>
          <a:lstStyle/>
          <a:p>
            <a:pPr>
              <a:defRPr/>
            </a:pPr>
            <a:fld id="{9DFDBF48-2717-4856-A590-DD74F9F1A13E}" type="slidenum">
              <a:rPr lang="en-US" smtClean="0"/>
              <a:pPr>
                <a:defRPr/>
              </a:pPr>
              <a:t>10</a:t>
            </a:fld>
            <a:endParaRPr lang="en-US"/>
          </a:p>
        </p:txBody>
      </p:sp>
    </p:spTree>
    <p:extLst>
      <p:ext uri="{BB962C8B-B14F-4D97-AF65-F5344CB8AC3E}">
        <p14:creationId xmlns:p14="http://schemas.microsoft.com/office/powerpoint/2010/main" val="4214184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11</a:t>
            </a:fld>
            <a:endParaRPr lang="en-US"/>
          </a:p>
        </p:txBody>
      </p:sp>
    </p:spTree>
    <p:extLst>
      <p:ext uri="{BB962C8B-B14F-4D97-AF65-F5344CB8AC3E}">
        <p14:creationId xmlns:p14="http://schemas.microsoft.com/office/powerpoint/2010/main" val="726478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7D40E-5423-1609-0DB0-6821429A2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65011-2604-2B50-67A4-FD5FEF796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878A3-4E6D-06BF-F693-F9D870A3BEE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096586A-4A9A-086A-1070-1B060FE8ED55}"/>
              </a:ext>
            </a:extLst>
          </p:cNvPr>
          <p:cNvSpPr>
            <a:spLocks noGrp="1"/>
          </p:cNvSpPr>
          <p:nvPr>
            <p:ph type="sldNum" sz="quarter" idx="5"/>
          </p:nvPr>
        </p:nvSpPr>
        <p:spPr/>
        <p:txBody>
          <a:bodyPr/>
          <a:lstStyle/>
          <a:p>
            <a:pPr>
              <a:defRPr/>
            </a:pPr>
            <a:fld id="{9DFDBF48-2717-4856-A590-DD74F9F1A13E}" type="slidenum">
              <a:rPr lang="en-US" smtClean="0"/>
              <a:pPr>
                <a:defRPr/>
              </a:pPr>
              <a:t>12</a:t>
            </a:fld>
            <a:endParaRPr lang="en-US"/>
          </a:p>
        </p:txBody>
      </p:sp>
    </p:spTree>
    <p:extLst>
      <p:ext uri="{BB962C8B-B14F-4D97-AF65-F5344CB8AC3E}">
        <p14:creationId xmlns:p14="http://schemas.microsoft.com/office/powerpoint/2010/main" val="2338980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13</a:t>
            </a:fld>
            <a:endParaRPr lang="en-US"/>
          </a:p>
        </p:txBody>
      </p:sp>
    </p:spTree>
    <p:extLst>
      <p:ext uri="{BB962C8B-B14F-4D97-AF65-F5344CB8AC3E}">
        <p14:creationId xmlns:p14="http://schemas.microsoft.com/office/powerpoint/2010/main" val="2834632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14</a:t>
            </a:fld>
            <a:endParaRPr lang="en-US"/>
          </a:p>
        </p:txBody>
      </p:sp>
    </p:spTree>
    <p:extLst>
      <p:ext uri="{BB962C8B-B14F-4D97-AF65-F5344CB8AC3E}">
        <p14:creationId xmlns:p14="http://schemas.microsoft.com/office/powerpoint/2010/main" val="3851904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15</a:t>
            </a:fld>
            <a:endParaRPr lang="en-US"/>
          </a:p>
        </p:txBody>
      </p:sp>
    </p:spTree>
    <p:extLst>
      <p:ext uri="{BB962C8B-B14F-4D97-AF65-F5344CB8AC3E}">
        <p14:creationId xmlns:p14="http://schemas.microsoft.com/office/powerpoint/2010/main" val="391226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16</a:t>
            </a:fld>
            <a:endParaRPr lang="en-US"/>
          </a:p>
        </p:txBody>
      </p:sp>
    </p:spTree>
    <p:extLst>
      <p:ext uri="{BB962C8B-B14F-4D97-AF65-F5344CB8AC3E}">
        <p14:creationId xmlns:p14="http://schemas.microsoft.com/office/powerpoint/2010/main" val="515456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17</a:t>
            </a:fld>
            <a:endParaRPr lang="en-US"/>
          </a:p>
        </p:txBody>
      </p:sp>
    </p:spTree>
    <p:extLst>
      <p:ext uri="{BB962C8B-B14F-4D97-AF65-F5344CB8AC3E}">
        <p14:creationId xmlns:p14="http://schemas.microsoft.com/office/powerpoint/2010/main" val="3881133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18</a:t>
            </a:fld>
            <a:endParaRPr lang="en-US"/>
          </a:p>
        </p:txBody>
      </p:sp>
    </p:spTree>
    <p:extLst>
      <p:ext uri="{BB962C8B-B14F-4D97-AF65-F5344CB8AC3E}">
        <p14:creationId xmlns:p14="http://schemas.microsoft.com/office/powerpoint/2010/main" val="3364581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19</a:t>
            </a:fld>
            <a:endParaRPr lang="en-US"/>
          </a:p>
        </p:txBody>
      </p:sp>
    </p:spTree>
    <p:extLst>
      <p:ext uri="{BB962C8B-B14F-4D97-AF65-F5344CB8AC3E}">
        <p14:creationId xmlns:p14="http://schemas.microsoft.com/office/powerpoint/2010/main" val="388116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2</a:t>
            </a:fld>
            <a:endParaRPr lang="en-US"/>
          </a:p>
        </p:txBody>
      </p:sp>
    </p:spTree>
    <p:extLst>
      <p:ext uri="{BB962C8B-B14F-4D97-AF65-F5344CB8AC3E}">
        <p14:creationId xmlns:p14="http://schemas.microsoft.com/office/powerpoint/2010/main" val="2085376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20</a:t>
            </a:fld>
            <a:endParaRPr lang="en-US"/>
          </a:p>
        </p:txBody>
      </p:sp>
    </p:spTree>
    <p:extLst>
      <p:ext uri="{BB962C8B-B14F-4D97-AF65-F5344CB8AC3E}">
        <p14:creationId xmlns:p14="http://schemas.microsoft.com/office/powerpoint/2010/main" val="3887959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21</a:t>
            </a:fld>
            <a:endParaRPr lang="en-US"/>
          </a:p>
        </p:txBody>
      </p:sp>
    </p:spTree>
    <p:extLst>
      <p:ext uri="{BB962C8B-B14F-4D97-AF65-F5344CB8AC3E}">
        <p14:creationId xmlns:p14="http://schemas.microsoft.com/office/powerpoint/2010/main" val="1927138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22</a:t>
            </a:fld>
            <a:endParaRPr lang="en-US"/>
          </a:p>
        </p:txBody>
      </p:sp>
    </p:spTree>
    <p:extLst>
      <p:ext uri="{BB962C8B-B14F-4D97-AF65-F5344CB8AC3E}">
        <p14:creationId xmlns:p14="http://schemas.microsoft.com/office/powerpoint/2010/main" val="219381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B9621-05B8-5947-1291-51ADD61E4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ED178-9518-6407-F07B-76AC05244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B93DF-3E9D-A9E7-BE50-0D74915BDBD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87E5C6A-8FD6-46F2-A661-B7912F162CCB}"/>
              </a:ext>
            </a:extLst>
          </p:cNvPr>
          <p:cNvSpPr>
            <a:spLocks noGrp="1"/>
          </p:cNvSpPr>
          <p:nvPr>
            <p:ph type="sldNum" sz="quarter" idx="5"/>
          </p:nvPr>
        </p:nvSpPr>
        <p:spPr/>
        <p:txBody>
          <a:bodyPr/>
          <a:lstStyle/>
          <a:p>
            <a:pPr>
              <a:defRPr/>
            </a:pPr>
            <a:fld id="{9DFDBF48-2717-4856-A590-DD74F9F1A13E}" type="slidenum">
              <a:rPr lang="en-US" smtClean="0"/>
              <a:pPr>
                <a:defRPr/>
              </a:pPr>
              <a:t>3</a:t>
            </a:fld>
            <a:endParaRPr lang="en-US"/>
          </a:p>
        </p:txBody>
      </p:sp>
    </p:spTree>
    <p:extLst>
      <p:ext uri="{BB962C8B-B14F-4D97-AF65-F5344CB8AC3E}">
        <p14:creationId xmlns:p14="http://schemas.microsoft.com/office/powerpoint/2010/main" val="931571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DFDBF48-2717-4856-A590-DD74F9F1A13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5190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5</a:t>
            </a:fld>
            <a:endParaRPr lang="en-US"/>
          </a:p>
        </p:txBody>
      </p:sp>
    </p:spTree>
    <p:extLst>
      <p:ext uri="{BB962C8B-B14F-4D97-AF65-F5344CB8AC3E}">
        <p14:creationId xmlns:p14="http://schemas.microsoft.com/office/powerpoint/2010/main" val="411641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A5D70-C353-8B81-0BAC-36913FC2B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2EFCF-DF50-C2F4-F6AC-066BBA7A7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B3153-B8B7-48C4-CA81-31673A1188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DDE35C-9B2D-34D5-CFA0-244DDA475820}"/>
              </a:ext>
            </a:extLst>
          </p:cNvPr>
          <p:cNvSpPr>
            <a:spLocks noGrp="1"/>
          </p:cNvSpPr>
          <p:nvPr>
            <p:ph type="sldNum" sz="quarter" idx="5"/>
          </p:nvPr>
        </p:nvSpPr>
        <p:spPr/>
        <p:txBody>
          <a:bodyPr/>
          <a:lstStyle/>
          <a:p>
            <a:pPr>
              <a:defRPr/>
            </a:pPr>
            <a:fld id="{9DFDBF48-2717-4856-A590-DD74F9F1A13E}" type="slidenum">
              <a:rPr lang="en-US" smtClean="0"/>
              <a:pPr>
                <a:defRPr/>
              </a:pPr>
              <a:t>6</a:t>
            </a:fld>
            <a:endParaRPr lang="en-US"/>
          </a:p>
        </p:txBody>
      </p:sp>
    </p:spTree>
    <p:extLst>
      <p:ext uri="{BB962C8B-B14F-4D97-AF65-F5344CB8AC3E}">
        <p14:creationId xmlns:p14="http://schemas.microsoft.com/office/powerpoint/2010/main" val="222443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7</a:t>
            </a:fld>
            <a:endParaRPr lang="en-US"/>
          </a:p>
        </p:txBody>
      </p:sp>
    </p:spTree>
    <p:extLst>
      <p:ext uri="{BB962C8B-B14F-4D97-AF65-F5344CB8AC3E}">
        <p14:creationId xmlns:p14="http://schemas.microsoft.com/office/powerpoint/2010/main" val="147379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8</a:t>
            </a:fld>
            <a:endParaRPr lang="en-US"/>
          </a:p>
        </p:txBody>
      </p:sp>
    </p:spTree>
    <p:extLst>
      <p:ext uri="{BB962C8B-B14F-4D97-AF65-F5344CB8AC3E}">
        <p14:creationId xmlns:p14="http://schemas.microsoft.com/office/powerpoint/2010/main" val="66150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9</a:t>
            </a:fld>
            <a:endParaRPr lang="en-US"/>
          </a:p>
        </p:txBody>
      </p:sp>
    </p:spTree>
    <p:extLst>
      <p:ext uri="{BB962C8B-B14F-4D97-AF65-F5344CB8AC3E}">
        <p14:creationId xmlns:p14="http://schemas.microsoft.com/office/powerpoint/2010/main" val="121924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611192" y="2139701"/>
            <a:ext cx="7989887" cy="936105"/>
          </a:xfrm>
          <a:prstGeom prst="rect">
            <a:avLst/>
          </a:prstGeom>
        </p:spPr>
        <p:txBody>
          <a:bodyPr/>
          <a:lstStyle>
            <a:lvl1pPr>
              <a:defRPr>
                <a:latin typeface="Aptos Display" panose="020B0004020202020204" pitchFamily="34" charset="0"/>
              </a:defRPr>
            </a:lvl1pPr>
          </a:lstStyle>
          <a:p>
            <a:r>
              <a:rPr lang="en-US" dirty="0"/>
              <a:t>Election of National Chief</a:t>
            </a:r>
          </a:p>
        </p:txBody>
      </p:sp>
      <p:sp>
        <p:nvSpPr>
          <p:cNvPr id="8" name="Rectangle 3"/>
          <p:cNvSpPr>
            <a:spLocks noGrp="1" noChangeArrowheads="1"/>
          </p:cNvSpPr>
          <p:nvPr>
            <p:ph type="subTitle" idx="1"/>
          </p:nvPr>
        </p:nvSpPr>
        <p:spPr>
          <a:xfrm>
            <a:off x="1133478" y="3075806"/>
            <a:ext cx="6945312" cy="648072"/>
          </a:xfrm>
        </p:spPr>
        <p:txBody>
          <a:bodyPr/>
          <a:lstStyle>
            <a:lvl1pPr marL="0" indent="0" algn="ctr">
              <a:buNone/>
              <a:defRPr>
                <a:latin typeface="Aptos Display" panose="020B0004020202020204" pitchFamily="34" charset="0"/>
              </a:defRPr>
            </a:lvl1pPr>
          </a:lstStyle>
          <a:p>
            <a:r>
              <a:rPr lang="en-US" dirty="0"/>
              <a:t>First Ballot Results </a:t>
            </a:r>
          </a:p>
        </p:txBody>
      </p:sp>
    </p:spTree>
    <p:extLst>
      <p:ext uri="{BB962C8B-B14F-4D97-AF65-F5344CB8AC3E}">
        <p14:creationId xmlns:p14="http://schemas.microsoft.com/office/powerpoint/2010/main" val="290657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7615"/>
            <a:ext cx="8229600" cy="3246611"/>
          </a:xfrm>
        </p:spPr>
        <p:txBody>
          <a:bodyPr/>
          <a:lstStyle>
            <a:lvl1pPr>
              <a:defRPr>
                <a:latin typeface="Aptos Display" panose="020B0004020202020204" pitchFamily="34" charset="0"/>
              </a:defRPr>
            </a:lvl1pPr>
            <a:lvl2pPr>
              <a:defRPr>
                <a:latin typeface="Aptos Display" panose="020B0004020202020204" pitchFamily="34" charset="0"/>
              </a:defRPr>
            </a:lvl2pPr>
            <a:lvl3pPr>
              <a:defRPr>
                <a:latin typeface="Aptos Display" panose="020B0004020202020204" pitchFamily="34" charset="0"/>
              </a:defRPr>
            </a:lvl3pPr>
            <a:lvl4pPr>
              <a:defRPr>
                <a:latin typeface="Aptos Display" panose="020B0004020202020204" pitchFamily="34" charset="0"/>
              </a:defRPr>
            </a:lvl4pPr>
            <a:lvl5pPr>
              <a:defRPr>
                <a:latin typeface="Aptos Display"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1331913" y="141289"/>
            <a:ext cx="7416800" cy="720725"/>
          </a:xfrm>
        </p:spPr>
        <p:txBody>
          <a:bodyPr anchor="ctr"/>
          <a:lstStyle>
            <a:lvl1pPr marL="0" indent="0">
              <a:buNone/>
              <a:defRPr sz="3600" b="1">
                <a:solidFill>
                  <a:srgbClr val="FFFFFF"/>
                </a:solidFill>
                <a:latin typeface="Aptos ExtraBold" panose="020B0004020202020204" pitchFamily="34" charset="0"/>
              </a:defRPr>
            </a:lvl1pPr>
            <a:lvl2pPr marL="457189" indent="0">
              <a:buNone/>
              <a:defRPr/>
            </a:lvl2pPr>
          </a:lstStyle>
          <a:p>
            <a:pPr lvl="0"/>
            <a:r>
              <a:rPr lang="en-US"/>
              <a:t>Click to edit Master text styles</a:t>
            </a:r>
          </a:p>
        </p:txBody>
      </p:sp>
      <p:sp>
        <p:nvSpPr>
          <p:cNvPr id="2" name="Rectangle 4">
            <a:extLst>
              <a:ext uri="{FF2B5EF4-FFF2-40B4-BE49-F238E27FC236}">
                <a16:creationId xmlns:a16="http://schemas.microsoft.com/office/drawing/2014/main" id="{887E9E80-4DA5-2FEC-7249-FA25B7F40F1E}"/>
              </a:ext>
            </a:extLst>
          </p:cNvPr>
          <p:cNvSpPr>
            <a:spLocks noGrp="1" noChangeArrowheads="1"/>
          </p:cNvSpPr>
          <p:nvPr>
            <p:ph type="dt" sz="half" idx="14"/>
          </p:nvPr>
        </p:nvSpPr>
        <p:spPr>
          <a:xfrm>
            <a:off x="457200" y="4684714"/>
            <a:ext cx="2133600" cy="357187"/>
          </a:xfrm>
          <a:prstGeom prst="rect">
            <a:avLst/>
          </a:prstGeom>
        </p:spPr>
        <p:txBody>
          <a:bodyPr/>
          <a:lstStyle>
            <a:lvl1pPr>
              <a:defRPr/>
            </a:lvl1pPr>
          </a:lstStyle>
          <a:p>
            <a:pPr>
              <a:defRPr/>
            </a:pPr>
            <a:endParaRPr lang="en-CA"/>
          </a:p>
        </p:txBody>
      </p:sp>
      <p:sp>
        <p:nvSpPr>
          <p:cNvPr id="4" name="Footer Placeholder 5">
            <a:extLst>
              <a:ext uri="{FF2B5EF4-FFF2-40B4-BE49-F238E27FC236}">
                <a16:creationId xmlns:a16="http://schemas.microsoft.com/office/drawing/2014/main" id="{9AEB5D9E-3369-BE26-5105-4A236F75B8D5}"/>
              </a:ext>
            </a:extLst>
          </p:cNvPr>
          <p:cNvSpPr>
            <a:spLocks noGrp="1" noChangeArrowheads="1"/>
          </p:cNvSpPr>
          <p:nvPr>
            <p:ph type="ftr" sz="quarter" idx="15"/>
          </p:nvPr>
        </p:nvSpPr>
        <p:spPr>
          <a:xfrm>
            <a:off x="3124200" y="4684714"/>
            <a:ext cx="2895600" cy="357187"/>
          </a:xfrm>
          <a:prstGeom prst="rect">
            <a:avLst/>
          </a:prstGeom>
        </p:spPr>
        <p:txBody>
          <a:bodyPr/>
          <a:lstStyle>
            <a:lvl1pPr>
              <a:defRPr/>
            </a:lvl1pPr>
          </a:lstStyle>
          <a:p>
            <a:pPr>
              <a:defRPr/>
            </a:pPr>
            <a:endParaRPr lang="en-CA"/>
          </a:p>
        </p:txBody>
      </p:sp>
    </p:spTree>
    <p:extLst>
      <p:ext uri="{BB962C8B-B14F-4D97-AF65-F5344CB8AC3E}">
        <p14:creationId xmlns:p14="http://schemas.microsoft.com/office/powerpoint/2010/main" val="2528228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99DBAD6-6B5E-BCF6-CA62-D1F5A06AFB58}"/>
              </a:ext>
            </a:extLst>
          </p:cNvPr>
          <p:cNvSpPr>
            <a:spLocks noGrp="1" noChangeArrowheads="1"/>
          </p:cNvSpPr>
          <p:nvPr>
            <p:ph type="body" idx="1"/>
          </p:nvPr>
        </p:nvSpPr>
        <p:spPr bwMode="auto">
          <a:xfrm>
            <a:off x="971550" y="1276351"/>
            <a:ext cx="771525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err="1"/>
              <a:t>Cliquez</a:t>
            </a:r>
            <a:r>
              <a:rPr lang="en-CA" altLang="en-US" dirty="0"/>
              <a:t> pour modifier les styles du </a:t>
            </a:r>
            <a:r>
              <a:rPr lang="en-CA" altLang="en-US" dirty="0" err="1"/>
              <a:t>texte</a:t>
            </a:r>
            <a:r>
              <a:rPr lang="en-CA" altLang="en-US" dirty="0"/>
              <a:t> principal</a:t>
            </a:r>
          </a:p>
          <a:p>
            <a:pPr lvl="1"/>
            <a:r>
              <a:rPr lang="en-CA" altLang="en-US" dirty="0"/>
              <a:t>Deuxième </a:t>
            </a:r>
            <a:r>
              <a:rPr lang="en-CA" altLang="en-US" dirty="0" err="1"/>
              <a:t>niveau</a:t>
            </a:r>
            <a:endParaRPr lang="en-CA" altLang="en-US" dirty="0"/>
          </a:p>
          <a:p>
            <a:pPr lvl="2"/>
            <a:r>
              <a:rPr lang="en-CA" altLang="en-US" dirty="0" err="1"/>
              <a:t>Troisième</a:t>
            </a:r>
            <a:r>
              <a:rPr lang="en-CA" altLang="en-US" dirty="0"/>
              <a:t> </a:t>
            </a:r>
            <a:r>
              <a:rPr lang="en-CA" altLang="en-US" dirty="0" err="1"/>
              <a:t>niveau</a:t>
            </a:r>
            <a:endParaRPr lang="en-CA" altLang="en-US" dirty="0"/>
          </a:p>
          <a:p>
            <a:pPr lvl="3"/>
            <a:r>
              <a:rPr lang="en-CA" altLang="en-US" dirty="0" err="1"/>
              <a:t>Quatrième</a:t>
            </a:r>
            <a:r>
              <a:rPr lang="en-CA" altLang="en-US" dirty="0"/>
              <a:t> </a:t>
            </a:r>
            <a:r>
              <a:rPr lang="en-CA" altLang="en-US" dirty="0" err="1"/>
              <a:t>niveau</a:t>
            </a:r>
            <a:endParaRPr lang="en-CA" altLang="en-US" dirty="0"/>
          </a:p>
          <a:p>
            <a:pPr lvl="4"/>
            <a:r>
              <a:rPr lang="en-CA" altLang="en-US" dirty="0" err="1"/>
              <a:t>Cinquième</a:t>
            </a:r>
            <a:r>
              <a:rPr lang="en-CA" altLang="en-US" dirty="0"/>
              <a:t> </a:t>
            </a:r>
            <a:r>
              <a:rPr lang="en-CA" altLang="en-US" dirty="0" err="1"/>
              <a:t>niveau</a:t>
            </a:r>
            <a:endParaRPr lang="en-CA" altLang="en-US" dirty="0"/>
          </a:p>
        </p:txBody>
      </p:sp>
      <p:sp>
        <p:nvSpPr>
          <p:cNvPr id="1027" name="TextBox 4">
            <a:extLst>
              <a:ext uri="{FF2B5EF4-FFF2-40B4-BE49-F238E27FC236}">
                <a16:creationId xmlns:a16="http://schemas.microsoft.com/office/drawing/2014/main" id="{24F7568A-E7DA-8935-FC20-09B2D8638256}"/>
              </a:ext>
            </a:extLst>
          </p:cNvPr>
          <p:cNvSpPr txBox="1">
            <a:spLocks noChangeArrowheads="1"/>
          </p:cNvSpPr>
          <p:nvPr userDrawn="1"/>
        </p:nvSpPr>
        <p:spPr bwMode="auto">
          <a:xfrm>
            <a:off x="0" y="4773614"/>
            <a:ext cx="4572000" cy="369332"/>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F733D30A-C22E-43DB-B8A9-58D8A4AEB200}" type="slidenum">
              <a:rPr lang="en-CA" altLang="en-US" sz="1800">
                <a:solidFill>
                  <a:schemeClr val="bg1"/>
                </a:solidFill>
              </a:rPr>
              <a:t>‹#›</a:t>
            </a:fld>
            <a:endParaRPr lang="en-US" altLang="en-US" sz="1800">
              <a:solidFill>
                <a:schemeClr val="bg1"/>
              </a:solidFill>
            </a:endParaRPr>
          </a:p>
        </p:txBody>
      </p:sp>
    </p:spTree>
    <p:extLst>
      <p:ext uri="{BB962C8B-B14F-4D97-AF65-F5344CB8AC3E}">
        <p14:creationId xmlns:p14="http://schemas.microsoft.com/office/powerpoint/2010/main" val="2660923620"/>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2" indent="-342892" algn="l" rtl="0" eaLnBrk="0" fontAlgn="base" hangingPunct="0">
        <a:spcBef>
          <a:spcPct val="20000"/>
        </a:spcBef>
        <a:spcAft>
          <a:spcPct val="0"/>
        </a:spcAft>
        <a:buChar char="•"/>
        <a:defRPr sz="2800">
          <a:solidFill>
            <a:schemeClr val="tx1"/>
          </a:solidFill>
          <a:latin typeface="Aptos Display" panose="020B0004020202020204" pitchFamily="34" charset="0"/>
          <a:ea typeface="ＭＳ Ｐゴシック" charset="0"/>
          <a:cs typeface="Aptos Display" panose="020B0004020202020204" pitchFamily="34" charset="0"/>
        </a:defRPr>
      </a:lvl1pPr>
      <a:lvl2pPr marL="742931" indent="-285743" algn="l" rtl="0" eaLnBrk="0" fontAlgn="base" hangingPunct="0">
        <a:spcBef>
          <a:spcPct val="20000"/>
        </a:spcBef>
        <a:spcAft>
          <a:spcPct val="0"/>
        </a:spcAft>
        <a:buChar char="–"/>
        <a:defRPr sz="2400">
          <a:solidFill>
            <a:schemeClr val="tx1"/>
          </a:solidFill>
          <a:latin typeface="Aptos Display" panose="020B0004020202020204" pitchFamily="34" charset="0"/>
          <a:ea typeface="ＭＳ Ｐゴシック" charset="0"/>
        </a:defRPr>
      </a:lvl2pPr>
      <a:lvl3pPr marL="1142972" indent="-228594" algn="l" rtl="0" eaLnBrk="0" fontAlgn="base" hangingPunct="0">
        <a:spcBef>
          <a:spcPct val="20000"/>
        </a:spcBef>
        <a:spcAft>
          <a:spcPct val="0"/>
        </a:spcAft>
        <a:buChar char="•"/>
        <a:defRPr sz="2000">
          <a:solidFill>
            <a:schemeClr val="tx1"/>
          </a:solidFill>
          <a:latin typeface="Aptos Display" panose="020B0004020202020204" pitchFamily="34" charset="0"/>
          <a:ea typeface="ＭＳ Ｐゴシック" charset="0"/>
        </a:defRPr>
      </a:lvl3pPr>
      <a:lvl4pPr marL="1600160" indent="-228594" algn="l" rtl="0" eaLnBrk="0" fontAlgn="base" hangingPunct="0">
        <a:spcBef>
          <a:spcPct val="20000"/>
        </a:spcBef>
        <a:spcAft>
          <a:spcPct val="0"/>
        </a:spcAft>
        <a:buChar char="–"/>
        <a:defRPr>
          <a:solidFill>
            <a:schemeClr val="tx1"/>
          </a:solidFill>
          <a:latin typeface="Aptos Display" panose="020B0004020202020204" pitchFamily="34" charset="0"/>
          <a:ea typeface="ＭＳ Ｐゴシック" charset="0"/>
        </a:defRPr>
      </a:lvl4pPr>
      <a:lvl5pPr marL="2057348" indent="-228594" algn="l" rtl="0" eaLnBrk="0" fontAlgn="base" hangingPunct="0">
        <a:spcBef>
          <a:spcPct val="20000"/>
        </a:spcBef>
        <a:spcAft>
          <a:spcPct val="0"/>
        </a:spcAft>
        <a:buChar char="»"/>
        <a:defRPr>
          <a:solidFill>
            <a:schemeClr val="tx1"/>
          </a:solidFill>
          <a:latin typeface="Aptos Display" panose="020B0004020202020204" pitchFamily="34" charset="0"/>
          <a:ea typeface="ＭＳ Ｐゴシック"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ac-isc.gc.ca/eng/1644518166138/164451822722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cisions.chrt-tcdp.gc.ca/chrt-tcdp/decisions/en/item/127700/index.do?q=2016+chrt+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ecisions.chrt-tcdp.gc.ca/chrt-tcdp/decisions/en/item/516900/index.do?q=2016+chrt+2" TargetMode="External"/><Relationship Id="rId5" Type="http://schemas.openxmlformats.org/officeDocument/2006/relationships/hyperlink" Target="https://decisions.chrt-tcdp.gc.ca/chrt-tcdp/decisions/en/item/493343/index.do?q=2016+chrt+2" TargetMode="External"/><Relationship Id="rId4" Type="http://schemas.openxmlformats.org/officeDocument/2006/relationships/hyperlink" Target="https://decisions.chrt-tcdp.gc.ca/chrt-tcdp/decisions/en/item/453537/index.do?q=2016+chrt+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ecisions.chrt-tcdp.gc.ca/chrt-tcdp/decisions/en/item/520915/index.do?q=2016+chrt+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fncaringsociety.com/sites/default/files/2025-01/2025%20CHRT%206%20-%20Full%20reasons%20Jordan%27s%20Principle%20on%20motions-T1340_7008.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5">
            <a:extLst>
              <a:ext uri="{FF2B5EF4-FFF2-40B4-BE49-F238E27FC236}">
                <a16:creationId xmlns:a16="http://schemas.microsoft.com/office/drawing/2014/main" id="{75DEDA3A-9EA7-303F-F9BA-1F27EA9234C6}"/>
              </a:ext>
            </a:extLst>
          </p:cNvPr>
          <p:cNvSpPr>
            <a:spLocks noGrp="1"/>
          </p:cNvSpPr>
          <p:nvPr>
            <p:ph type="ctrTitle"/>
          </p:nvPr>
        </p:nvSpPr>
        <p:spPr bwMode="auto">
          <a:xfrm>
            <a:off x="1025299" y="1779663"/>
            <a:ext cx="7093405" cy="2678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en-US" sz="3200" b="1" dirty="0">
                <a:solidFill>
                  <a:schemeClr val="bg1"/>
                </a:solidFill>
                <a:latin typeface="Aptos Display" panose="020B0004020202020204" pitchFamily="34" charset="0"/>
                <a:ea typeface="ＭＳ Ｐゴシック"/>
              </a:rPr>
              <a:t>Jordan’s Principle Draft </a:t>
            </a:r>
            <a:br>
              <a:rPr lang="fr-CA" altLang="en-US" sz="3200" b="1" dirty="0">
                <a:solidFill>
                  <a:schemeClr val="bg1"/>
                </a:solidFill>
                <a:latin typeface="Aptos Display" panose="020B0004020202020204" pitchFamily="34" charset="0"/>
                <a:ea typeface="ＭＳ Ｐゴシック"/>
              </a:rPr>
            </a:br>
            <a:r>
              <a:rPr lang="fr-CA" altLang="en-US" sz="3200" b="1" dirty="0">
                <a:solidFill>
                  <a:schemeClr val="bg1"/>
                </a:solidFill>
                <a:latin typeface="Aptos Display" panose="020B0004020202020204" pitchFamily="34" charset="0"/>
                <a:ea typeface="ＭＳ Ｐゴシック"/>
              </a:rPr>
              <a:t>Policy </a:t>
            </a:r>
            <a:r>
              <a:rPr lang="fr-CA" altLang="en-US" sz="3200" b="1" dirty="0" err="1">
                <a:solidFill>
                  <a:schemeClr val="bg1"/>
                </a:solidFill>
                <a:latin typeface="Aptos Display" panose="020B0004020202020204" pitchFamily="34" charset="0"/>
                <a:ea typeface="ＭＳ Ｐゴシック"/>
              </a:rPr>
              <a:t>Recommendations</a:t>
            </a:r>
            <a:br>
              <a:rPr lang="fr-CA" altLang="en-US" sz="3200" b="1" dirty="0">
                <a:latin typeface="Aptos Display" panose="020B0004020202020204" pitchFamily="34" charset="0"/>
                <a:ea typeface="ＭＳ Ｐゴシック" panose="020B0600070205080204" pitchFamily="34" charset="-128"/>
              </a:rPr>
            </a:br>
            <a:br>
              <a:rPr lang="fr-CA" altLang="en-US" sz="2000" dirty="0">
                <a:solidFill>
                  <a:schemeClr val="bg1"/>
                </a:solidFill>
                <a:latin typeface="Aptos Display" panose="020B0004020202020204" pitchFamily="34" charset="0"/>
                <a:ea typeface="ＭＳ Ｐゴシック"/>
              </a:rPr>
            </a:br>
            <a:r>
              <a:rPr lang="fr-CA" altLang="en-US" sz="2000" dirty="0" err="1">
                <a:solidFill>
                  <a:schemeClr val="bg1"/>
                </a:solidFill>
                <a:latin typeface="Aptos Display" panose="020B0004020202020204" pitchFamily="34" charset="0"/>
                <a:ea typeface="ＭＳ Ｐゴシック"/>
              </a:rPr>
              <a:t>Assembly</a:t>
            </a:r>
            <a:r>
              <a:rPr lang="fr-CA" altLang="en-US" sz="2000" dirty="0">
                <a:solidFill>
                  <a:schemeClr val="bg1"/>
                </a:solidFill>
                <a:latin typeface="Aptos Display" panose="020B0004020202020204" pitchFamily="34" charset="0"/>
                <a:ea typeface="ＭＳ Ｐゴシック"/>
              </a:rPr>
              <a:t> of First Nations </a:t>
            </a:r>
            <a:r>
              <a:rPr lang="fr-CA" altLang="en-US" sz="2000" dirty="0" err="1">
                <a:solidFill>
                  <a:schemeClr val="bg1"/>
                </a:solidFill>
                <a:latin typeface="Aptos Display" panose="020B0004020202020204" pitchFamily="34" charset="0"/>
                <a:ea typeface="ＭＳ Ｐゴシック"/>
              </a:rPr>
              <a:t>Education</a:t>
            </a:r>
            <a:r>
              <a:rPr lang="fr-CA" altLang="en-US" sz="2000" dirty="0">
                <a:solidFill>
                  <a:schemeClr val="bg1"/>
                </a:solidFill>
                <a:latin typeface="Aptos Display" panose="020B0004020202020204" pitchFamily="34" charset="0"/>
                <a:ea typeface="ＭＳ Ｐゴシック"/>
              </a:rPr>
              <a:t> Forum</a:t>
            </a:r>
            <a:br>
              <a:rPr lang="fr-CA" altLang="en-US" sz="2000" dirty="0">
                <a:solidFill>
                  <a:schemeClr val="bg1"/>
                </a:solidFill>
                <a:latin typeface="Aptos Display" panose="020B0004020202020204" pitchFamily="34" charset="0"/>
                <a:ea typeface="ＭＳ Ｐゴシック"/>
              </a:rPr>
            </a:br>
            <a:r>
              <a:rPr lang="fr-CA" altLang="en-US" sz="2000" dirty="0" err="1">
                <a:solidFill>
                  <a:schemeClr val="bg1"/>
                </a:solidFill>
                <a:latin typeface="Aptos Display" panose="020B0004020202020204" pitchFamily="34" charset="0"/>
                <a:ea typeface="ＭＳ Ｐゴシック"/>
              </a:rPr>
              <a:t>February</a:t>
            </a:r>
            <a:r>
              <a:rPr lang="fr-CA" altLang="en-US" sz="2000" dirty="0">
                <a:solidFill>
                  <a:schemeClr val="bg1"/>
                </a:solidFill>
                <a:latin typeface="Aptos Display" panose="020B0004020202020204" pitchFamily="34" charset="0"/>
                <a:ea typeface="ＭＳ Ｐゴシック"/>
              </a:rPr>
              <a:t> 2025</a:t>
            </a:r>
            <a:endParaRPr lang="fr-CA" altLang="en-US" sz="1600" i="1" dirty="0">
              <a:solidFill>
                <a:schemeClr val="bg1"/>
              </a:solidFill>
              <a:latin typeface="Aptos Display" panose="020B0004020202020204" pitchFamily="34" charset="0"/>
              <a:ea typeface="ＭＳ Ｐゴシック"/>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1A5A2-4764-79FB-6E23-9F3A61EFFA19}"/>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8F5D8B2-0552-9F86-4FBB-5C5933BEC094}"/>
              </a:ext>
            </a:extLst>
          </p:cNvPr>
          <p:cNvGraphicFramePr>
            <a:graphicFrameLocks noGrp="1"/>
          </p:cNvGraphicFramePr>
          <p:nvPr>
            <p:ph idx="1"/>
            <p:extLst>
              <p:ext uri="{D42A27DB-BD31-4B8C-83A1-F6EECF244321}">
                <p14:modId xmlns:p14="http://schemas.microsoft.com/office/powerpoint/2010/main" val="2367363879"/>
              </p:ext>
            </p:extLst>
          </p:nvPr>
        </p:nvGraphicFramePr>
        <p:xfrm>
          <a:off x="457200" y="1347788"/>
          <a:ext cx="3250704" cy="2880145"/>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EA8CE6D0-9FC4-D271-AF52-B0F85B10376C}"/>
              </a:ext>
            </a:extLst>
          </p:cNvPr>
          <p:cNvSpPr>
            <a:spLocks noGrp="1"/>
          </p:cNvSpPr>
          <p:nvPr>
            <p:ph sz="quarter" idx="13"/>
          </p:nvPr>
        </p:nvSpPr>
        <p:spPr/>
        <p:txBody>
          <a:bodyPr/>
          <a:lstStyle/>
          <a:p>
            <a:r>
              <a:rPr lang="en-CA" dirty="0"/>
              <a:t>Jordan’s Principle Data 2022-23</a:t>
            </a:r>
          </a:p>
        </p:txBody>
      </p:sp>
      <p:graphicFrame>
        <p:nvGraphicFramePr>
          <p:cNvPr id="7" name="Content Placeholder 5">
            <a:extLst>
              <a:ext uri="{FF2B5EF4-FFF2-40B4-BE49-F238E27FC236}">
                <a16:creationId xmlns:a16="http://schemas.microsoft.com/office/drawing/2014/main" id="{F821E5E2-D276-6073-03A9-9AD698A51500}"/>
              </a:ext>
            </a:extLst>
          </p:cNvPr>
          <p:cNvGraphicFramePr>
            <a:graphicFrameLocks/>
          </p:cNvGraphicFramePr>
          <p:nvPr>
            <p:extLst>
              <p:ext uri="{D42A27DB-BD31-4B8C-83A1-F6EECF244321}">
                <p14:modId xmlns:p14="http://schemas.microsoft.com/office/powerpoint/2010/main" val="2751267506"/>
              </p:ext>
            </p:extLst>
          </p:nvPr>
        </p:nvGraphicFramePr>
        <p:xfrm>
          <a:off x="2946648" y="1347787"/>
          <a:ext cx="3250704" cy="28801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5">
            <a:extLst>
              <a:ext uri="{FF2B5EF4-FFF2-40B4-BE49-F238E27FC236}">
                <a16:creationId xmlns:a16="http://schemas.microsoft.com/office/drawing/2014/main" id="{8525E8D2-B8BB-CFA7-E6D1-0EE1CD81AED4}"/>
              </a:ext>
            </a:extLst>
          </p:cNvPr>
          <p:cNvGraphicFramePr>
            <a:graphicFrameLocks/>
          </p:cNvGraphicFramePr>
          <p:nvPr>
            <p:extLst>
              <p:ext uri="{D42A27DB-BD31-4B8C-83A1-F6EECF244321}">
                <p14:modId xmlns:p14="http://schemas.microsoft.com/office/powerpoint/2010/main" val="1390306748"/>
              </p:ext>
            </p:extLst>
          </p:nvPr>
        </p:nvGraphicFramePr>
        <p:xfrm>
          <a:off x="5637523" y="1376461"/>
          <a:ext cx="3250704" cy="2880145"/>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29CFC4E3-6A7F-7FB9-F470-543DA863386C}"/>
              </a:ext>
            </a:extLst>
          </p:cNvPr>
          <p:cNvSpPr txBox="1"/>
          <p:nvPr/>
        </p:nvSpPr>
        <p:spPr>
          <a:xfrm>
            <a:off x="185605" y="4456995"/>
            <a:ext cx="2292615" cy="261610"/>
          </a:xfrm>
          <a:prstGeom prst="rect">
            <a:avLst/>
          </a:prstGeom>
          <a:noFill/>
        </p:spPr>
        <p:txBody>
          <a:bodyPr wrap="none" rtlCol="0">
            <a:spAutoFit/>
          </a:bodyPr>
          <a:lstStyle/>
          <a:p>
            <a:r>
              <a:rPr lang="en-CA" sz="1100" dirty="0"/>
              <a:t>Source: 2022-23 Deep Dive (ISC)</a:t>
            </a:r>
          </a:p>
        </p:txBody>
      </p:sp>
    </p:spTree>
    <p:extLst>
      <p:ext uri="{BB962C8B-B14F-4D97-AF65-F5344CB8AC3E}">
        <p14:creationId xmlns:p14="http://schemas.microsoft.com/office/powerpoint/2010/main" val="73126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CBB84-4DBD-E777-F352-4D0548A4EC41}"/>
              </a:ext>
            </a:extLst>
          </p:cNvPr>
          <p:cNvSpPr>
            <a:spLocks noGrp="1"/>
          </p:cNvSpPr>
          <p:nvPr>
            <p:ph sz="quarter" idx="13"/>
          </p:nvPr>
        </p:nvSpPr>
        <p:spPr/>
        <p:txBody>
          <a:bodyPr/>
          <a:lstStyle/>
          <a:p>
            <a:r>
              <a:rPr lang="en-CA" dirty="0"/>
              <a:t>Jordan’s Principle Data 2022-23</a:t>
            </a:r>
          </a:p>
        </p:txBody>
      </p:sp>
      <p:sp>
        <p:nvSpPr>
          <p:cNvPr id="4" name="TextBox 3">
            <a:extLst>
              <a:ext uri="{FF2B5EF4-FFF2-40B4-BE49-F238E27FC236}">
                <a16:creationId xmlns:a16="http://schemas.microsoft.com/office/drawing/2014/main" id="{2E2FECF9-B74B-CBAC-97D9-8C3B9275B024}"/>
              </a:ext>
            </a:extLst>
          </p:cNvPr>
          <p:cNvSpPr txBox="1"/>
          <p:nvPr/>
        </p:nvSpPr>
        <p:spPr>
          <a:xfrm>
            <a:off x="185605" y="4456995"/>
            <a:ext cx="2292615" cy="261610"/>
          </a:xfrm>
          <a:prstGeom prst="rect">
            <a:avLst/>
          </a:prstGeom>
          <a:noFill/>
        </p:spPr>
        <p:txBody>
          <a:bodyPr wrap="none" rtlCol="0">
            <a:spAutoFit/>
          </a:bodyPr>
          <a:lstStyle/>
          <a:p>
            <a:r>
              <a:rPr lang="en-CA" sz="1100" dirty="0"/>
              <a:t>Source: 2022-23 Deep Dive (ISC)</a:t>
            </a:r>
          </a:p>
        </p:txBody>
      </p:sp>
      <p:graphicFrame>
        <p:nvGraphicFramePr>
          <p:cNvPr id="12" name="Content Placeholder 11">
            <a:extLst>
              <a:ext uri="{FF2B5EF4-FFF2-40B4-BE49-F238E27FC236}">
                <a16:creationId xmlns:a16="http://schemas.microsoft.com/office/drawing/2014/main" id="{650E2B8D-77B2-AD3C-45C7-E885FEC7043F}"/>
              </a:ext>
            </a:extLst>
          </p:cNvPr>
          <p:cNvGraphicFramePr>
            <a:graphicFrameLocks noGrp="1"/>
          </p:cNvGraphicFramePr>
          <p:nvPr>
            <p:ph idx="1"/>
            <p:extLst>
              <p:ext uri="{D42A27DB-BD31-4B8C-83A1-F6EECF244321}">
                <p14:modId xmlns:p14="http://schemas.microsoft.com/office/powerpoint/2010/main" val="2996706720"/>
              </p:ext>
            </p:extLst>
          </p:nvPr>
        </p:nvGraphicFramePr>
        <p:xfrm>
          <a:off x="457200" y="1347788"/>
          <a:ext cx="8229600" cy="3246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043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EB009-ECC0-F893-44EA-1A4105F2E1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93C16-1711-1644-7D7F-19ADFF983F69}"/>
              </a:ext>
            </a:extLst>
          </p:cNvPr>
          <p:cNvSpPr>
            <a:spLocks noGrp="1"/>
          </p:cNvSpPr>
          <p:nvPr>
            <p:ph sz="quarter" idx="13"/>
          </p:nvPr>
        </p:nvSpPr>
        <p:spPr/>
        <p:txBody>
          <a:bodyPr/>
          <a:lstStyle/>
          <a:p>
            <a:r>
              <a:rPr lang="en-CA" dirty="0"/>
              <a:t>Jordan’s Principle Data 2022-23</a:t>
            </a:r>
          </a:p>
        </p:txBody>
      </p:sp>
      <p:sp>
        <p:nvSpPr>
          <p:cNvPr id="4" name="TextBox 3">
            <a:extLst>
              <a:ext uri="{FF2B5EF4-FFF2-40B4-BE49-F238E27FC236}">
                <a16:creationId xmlns:a16="http://schemas.microsoft.com/office/drawing/2014/main" id="{C07C26A8-AEE8-A6CE-D5EA-89529F423820}"/>
              </a:ext>
            </a:extLst>
          </p:cNvPr>
          <p:cNvSpPr txBox="1"/>
          <p:nvPr/>
        </p:nvSpPr>
        <p:spPr>
          <a:xfrm>
            <a:off x="185605" y="4456995"/>
            <a:ext cx="2292615" cy="261610"/>
          </a:xfrm>
          <a:prstGeom prst="rect">
            <a:avLst/>
          </a:prstGeom>
          <a:noFill/>
        </p:spPr>
        <p:txBody>
          <a:bodyPr wrap="none" rtlCol="0">
            <a:spAutoFit/>
          </a:bodyPr>
          <a:lstStyle/>
          <a:p>
            <a:r>
              <a:rPr lang="en-CA" sz="1100" dirty="0"/>
              <a:t>Source: 2022-23 Deep Dive (ISC)</a:t>
            </a:r>
          </a:p>
        </p:txBody>
      </p:sp>
      <p:graphicFrame>
        <p:nvGraphicFramePr>
          <p:cNvPr id="12" name="Content Placeholder 11">
            <a:extLst>
              <a:ext uri="{FF2B5EF4-FFF2-40B4-BE49-F238E27FC236}">
                <a16:creationId xmlns:a16="http://schemas.microsoft.com/office/drawing/2014/main" id="{8D36CD80-40A9-4D86-697A-E0344D823BC1}"/>
              </a:ext>
            </a:extLst>
          </p:cNvPr>
          <p:cNvGraphicFramePr>
            <a:graphicFrameLocks noGrp="1"/>
          </p:cNvGraphicFramePr>
          <p:nvPr>
            <p:ph idx="1"/>
            <p:extLst>
              <p:ext uri="{D42A27DB-BD31-4B8C-83A1-F6EECF244321}">
                <p14:modId xmlns:p14="http://schemas.microsoft.com/office/powerpoint/2010/main" val="2094585755"/>
              </p:ext>
            </p:extLst>
          </p:nvPr>
        </p:nvGraphicFramePr>
        <p:xfrm>
          <a:off x="457200" y="1347788"/>
          <a:ext cx="8229600" cy="3246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472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86DD68-A996-EEDC-A85D-307D4743D9E6}"/>
              </a:ext>
            </a:extLst>
          </p:cNvPr>
          <p:cNvSpPr>
            <a:spLocks noGrp="1"/>
          </p:cNvSpPr>
          <p:nvPr>
            <p:ph idx="1"/>
          </p:nvPr>
        </p:nvSpPr>
        <p:spPr>
          <a:xfrm>
            <a:off x="395536" y="1131590"/>
            <a:ext cx="8435280" cy="3846635"/>
          </a:xfrm>
        </p:spPr>
        <p:txBody>
          <a:bodyPr/>
          <a:lstStyle/>
          <a:p>
            <a:r>
              <a:rPr lang="en-CA" sz="2000" b="1" dirty="0"/>
              <a:t>December 12, 2023</a:t>
            </a:r>
            <a:r>
              <a:rPr lang="en-CA" sz="2000" dirty="0"/>
              <a:t>: Caring Society filed a non-compliance motion at the CHRT regarding concerns of Canada’s implementation of Jordan’s Principle.</a:t>
            </a:r>
          </a:p>
          <a:p>
            <a:r>
              <a:rPr lang="en-CA" sz="2000" b="1" dirty="0"/>
              <a:t>September 11-12, 2024</a:t>
            </a:r>
            <a:r>
              <a:rPr lang="en-CA" sz="2000" dirty="0"/>
              <a:t>: Hearing at the CHRT on the Caring Society’s non-compliance motion.</a:t>
            </a:r>
          </a:p>
          <a:p>
            <a:r>
              <a:rPr lang="en-CA" sz="2000" b="1" dirty="0"/>
              <a:t>November 21, 2022</a:t>
            </a:r>
            <a:r>
              <a:rPr lang="en-CA" sz="2000" dirty="0"/>
              <a:t>: Tribunal issued a letter-decision with reasons to follow regarding the Caring Society’s non-compliance motion and Canada’s cross-motion on Jordan’s Principle implementation.</a:t>
            </a:r>
          </a:p>
          <a:p>
            <a:r>
              <a:rPr lang="en-CA" sz="2000" b="1" dirty="0"/>
              <a:t>December 20, 2024</a:t>
            </a:r>
            <a:r>
              <a:rPr lang="en-CA" sz="2000" dirty="0"/>
              <a:t>: Canada files a judicial review of the CHRT’s Letter-Decision on the Jordan’s Principle non-compliance.</a:t>
            </a:r>
          </a:p>
          <a:p>
            <a:r>
              <a:rPr lang="en-CA" sz="2000" b="1" dirty="0"/>
              <a:t>January 29, 2025: </a:t>
            </a:r>
            <a:r>
              <a:rPr lang="en-CA" sz="2000" dirty="0"/>
              <a:t>Tribunal issued full reasons for decision following its November 21, 2024 letter decision. </a:t>
            </a:r>
          </a:p>
          <a:p>
            <a:endParaRPr lang="en-CA" sz="2000" dirty="0"/>
          </a:p>
          <a:p>
            <a:endParaRPr lang="en-CA" dirty="0"/>
          </a:p>
        </p:txBody>
      </p:sp>
      <p:sp>
        <p:nvSpPr>
          <p:cNvPr id="3" name="Content Placeholder 2">
            <a:extLst>
              <a:ext uri="{FF2B5EF4-FFF2-40B4-BE49-F238E27FC236}">
                <a16:creationId xmlns:a16="http://schemas.microsoft.com/office/drawing/2014/main" id="{B977C1A4-5180-859B-2641-158F6A248C68}"/>
              </a:ext>
            </a:extLst>
          </p:cNvPr>
          <p:cNvSpPr>
            <a:spLocks noGrp="1"/>
          </p:cNvSpPr>
          <p:nvPr>
            <p:ph sz="quarter" idx="13"/>
          </p:nvPr>
        </p:nvSpPr>
        <p:spPr/>
        <p:txBody>
          <a:bodyPr/>
          <a:lstStyle/>
          <a:p>
            <a:r>
              <a:rPr lang="en-CA" dirty="0"/>
              <a:t>CHRT Non-Compliance Timeline</a:t>
            </a:r>
          </a:p>
        </p:txBody>
      </p:sp>
    </p:spTree>
    <p:extLst>
      <p:ext uri="{BB962C8B-B14F-4D97-AF65-F5344CB8AC3E}">
        <p14:creationId xmlns:p14="http://schemas.microsoft.com/office/powerpoint/2010/main" val="138006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3FBCA-D01B-DD67-8F08-E75504FEF2A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D34074-E168-C3A5-768D-975218C54634}"/>
              </a:ext>
            </a:extLst>
          </p:cNvPr>
          <p:cNvSpPr>
            <a:spLocks noGrp="1"/>
          </p:cNvSpPr>
          <p:nvPr>
            <p:ph idx="1"/>
          </p:nvPr>
        </p:nvSpPr>
        <p:spPr/>
        <p:txBody>
          <a:bodyPr/>
          <a:lstStyle/>
          <a:p>
            <a:r>
              <a:rPr lang="en-CA" sz="2400" b="1" dirty="0"/>
              <a:t>Timelines: </a:t>
            </a:r>
            <a:r>
              <a:rPr lang="en-CA" sz="2400" dirty="0"/>
              <a:t>Rates of compliance with CHRT timelines vary across regions, and some applicants face significant delays.</a:t>
            </a:r>
          </a:p>
          <a:p>
            <a:r>
              <a:rPr lang="en-CA" sz="2400" b="1" dirty="0"/>
              <a:t>Applications: </a:t>
            </a:r>
            <a:r>
              <a:rPr lang="en-CA" sz="2400" dirty="0"/>
              <a:t>The process to apply (or re-apply) is burdensome and requires sensitive information.</a:t>
            </a:r>
          </a:p>
          <a:p>
            <a:r>
              <a:rPr lang="en-CA" sz="2400" b="1" dirty="0"/>
              <a:t>Adjudication &amp; Denials: </a:t>
            </a:r>
            <a:r>
              <a:rPr lang="en-CA" sz="2400" dirty="0"/>
              <a:t>Lack of consistency in adjudication, and disproportionately high rates of denials in some regions. </a:t>
            </a:r>
          </a:p>
          <a:p>
            <a:r>
              <a:rPr lang="en-CA" sz="2400" b="1" dirty="0"/>
              <a:t>Capital: </a:t>
            </a:r>
            <a:r>
              <a:rPr lang="en-CA" sz="2400" dirty="0"/>
              <a:t>Need for adequate, safe infrastructure to deliver Jordan’s Principle. </a:t>
            </a:r>
          </a:p>
        </p:txBody>
      </p:sp>
      <p:sp>
        <p:nvSpPr>
          <p:cNvPr id="3" name="Content Placeholder 2">
            <a:extLst>
              <a:ext uri="{FF2B5EF4-FFF2-40B4-BE49-F238E27FC236}">
                <a16:creationId xmlns:a16="http://schemas.microsoft.com/office/drawing/2014/main" id="{51DA79EB-81FF-D625-562C-DE5AFE61EA44}"/>
              </a:ext>
            </a:extLst>
          </p:cNvPr>
          <p:cNvSpPr>
            <a:spLocks noGrp="1"/>
          </p:cNvSpPr>
          <p:nvPr>
            <p:ph sz="quarter" idx="13"/>
          </p:nvPr>
        </p:nvSpPr>
        <p:spPr/>
        <p:txBody>
          <a:bodyPr/>
          <a:lstStyle/>
          <a:p>
            <a:r>
              <a:rPr lang="en-CA" sz="3200" dirty="0"/>
              <a:t>First Nations’ Concerns</a:t>
            </a:r>
            <a:endParaRPr lang="en-CA" dirty="0"/>
          </a:p>
        </p:txBody>
      </p:sp>
    </p:spTree>
    <p:extLst>
      <p:ext uri="{BB962C8B-B14F-4D97-AF65-F5344CB8AC3E}">
        <p14:creationId xmlns:p14="http://schemas.microsoft.com/office/powerpoint/2010/main" val="319171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57893-2B70-4BB4-3C26-EB251C42AB6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9D0A1-B9AD-DB21-DBB2-8788AE0007B6}"/>
              </a:ext>
            </a:extLst>
          </p:cNvPr>
          <p:cNvSpPr>
            <a:spLocks noGrp="1"/>
          </p:cNvSpPr>
          <p:nvPr>
            <p:ph idx="1"/>
          </p:nvPr>
        </p:nvSpPr>
        <p:spPr/>
        <p:txBody>
          <a:bodyPr/>
          <a:lstStyle/>
          <a:p>
            <a:r>
              <a:rPr lang="en-CA" sz="2400" b="1" dirty="0"/>
              <a:t>Aging Out: </a:t>
            </a:r>
            <a:r>
              <a:rPr lang="en-CA" sz="2400" dirty="0"/>
              <a:t>Youth aging out of Jordan’s Principle eligibility are met with gaps in services.</a:t>
            </a:r>
          </a:p>
          <a:p>
            <a:r>
              <a:rPr lang="en-CA" sz="2400" b="1" dirty="0"/>
              <a:t>Caseloads: </a:t>
            </a:r>
            <a:r>
              <a:rPr lang="en-CA" sz="2400" dirty="0"/>
              <a:t>Service Coordinators and Focal Points have untenably high caseloads that impact their ability to support children.</a:t>
            </a:r>
          </a:p>
          <a:p>
            <a:r>
              <a:rPr lang="en-CA" sz="2400" b="1" dirty="0"/>
              <a:t>Service availability: </a:t>
            </a:r>
            <a:r>
              <a:rPr lang="en-CA" sz="2400" dirty="0"/>
              <a:t>Impact of inequitable access to services, including access to professionals to provide assessments    and support letters.</a:t>
            </a:r>
            <a:endParaRPr lang="en-CA" sz="2400" b="1" dirty="0"/>
          </a:p>
        </p:txBody>
      </p:sp>
      <p:sp>
        <p:nvSpPr>
          <p:cNvPr id="3" name="Content Placeholder 2">
            <a:extLst>
              <a:ext uri="{FF2B5EF4-FFF2-40B4-BE49-F238E27FC236}">
                <a16:creationId xmlns:a16="http://schemas.microsoft.com/office/drawing/2014/main" id="{C319FE14-3AA2-5E38-72F1-B42D45B1E433}"/>
              </a:ext>
            </a:extLst>
          </p:cNvPr>
          <p:cNvSpPr>
            <a:spLocks noGrp="1"/>
          </p:cNvSpPr>
          <p:nvPr>
            <p:ph sz="quarter" idx="13"/>
          </p:nvPr>
        </p:nvSpPr>
        <p:spPr/>
        <p:txBody>
          <a:bodyPr/>
          <a:lstStyle/>
          <a:p>
            <a:r>
              <a:rPr lang="en-CA" sz="3200" dirty="0"/>
              <a:t>First Nations’ Concerns</a:t>
            </a:r>
            <a:endParaRPr lang="en-CA" dirty="0"/>
          </a:p>
        </p:txBody>
      </p:sp>
    </p:spTree>
    <p:extLst>
      <p:ext uri="{BB962C8B-B14F-4D97-AF65-F5344CB8AC3E}">
        <p14:creationId xmlns:p14="http://schemas.microsoft.com/office/powerpoint/2010/main" val="4120976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5E8C9A-30C7-D539-5488-D89A725F3F48}"/>
              </a:ext>
            </a:extLst>
          </p:cNvPr>
          <p:cNvSpPr>
            <a:spLocks noGrp="1"/>
          </p:cNvSpPr>
          <p:nvPr>
            <p:ph idx="1"/>
          </p:nvPr>
        </p:nvSpPr>
        <p:spPr>
          <a:xfrm>
            <a:off x="457200" y="1275605"/>
            <a:ext cx="8229600" cy="3318621"/>
          </a:xfrm>
        </p:spPr>
        <p:txBody>
          <a:bodyPr/>
          <a:lstStyle/>
          <a:p>
            <a:pPr marL="0" indent="0">
              <a:buNone/>
            </a:pPr>
            <a:r>
              <a:rPr lang="en-CA" sz="2400" b="1" dirty="0"/>
              <a:t>Community-Based Funding &amp; First Nations Control</a:t>
            </a:r>
          </a:p>
          <a:p>
            <a:pPr>
              <a:buFont typeface="Wingdings" panose="05000000000000000000" pitchFamily="2" charset="2"/>
              <a:buChar char="ü"/>
            </a:pPr>
            <a:r>
              <a:rPr lang="en-CA" sz="2200" dirty="0"/>
              <a:t>Enable First Nations to meet needs in ways that work best for their communities and shift from intervention to prevention.</a:t>
            </a:r>
          </a:p>
          <a:p>
            <a:pPr>
              <a:buFont typeface="Wingdings" panose="05000000000000000000" pitchFamily="2" charset="2"/>
              <a:buChar char="ü"/>
            </a:pPr>
            <a:r>
              <a:rPr lang="en-CA" sz="2200" dirty="0"/>
              <a:t>Enhance Service Coordination and case management through resources to explore models and support networking.</a:t>
            </a:r>
          </a:p>
          <a:p>
            <a:pPr>
              <a:buFont typeface="Wingdings" panose="05000000000000000000" pitchFamily="2" charset="2"/>
              <a:buChar char="ü"/>
            </a:pPr>
            <a:r>
              <a:rPr lang="en-CA" sz="2200" dirty="0"/>
              <a:t>Life-course approach to funding and services. </a:t>
            </a:r>
          </a:p>
          <a:p>
            <a:pPr>
              <a:buFont typeface="Wingdings" panose="05000000000000000000" pitchFamily="2" charset="2"/>
              <a:buChar char="ü"/>
            </a:pPr>
            <a:r>
              <a:rPr lang="en-CA" sz="2200" dirty="0"/>
              <a:t>Investments in human resources, infrastructure and capacity.</a:t>
            </a:r>
          </a:p>
          <a:p>
            <a:pPr>
              <a:buFont typeface="Wingdings" panose="05000000000000000000" pitchFamily="2" charset="2"/>
              <a:buChar char="ü"/>
            </a:pPr>
            <a:r>
              <a:rPr lang="en-CA" sz="2200" dirty="0"/>
              <a:t>Exploration of community-based determination and jurisdiction. </a:t>
            </a:r>
          </a:p>
          <a:p>
            <a:pPr>
              <a:buFont typeface="Wingdings" panose="05000000000000000000" pitchFamily="2" charset="2"/>
              <a:buChar char="ü"/>
            </a:pPr>
            <a:endParaRPr lang="en-CA" dirty="0"/>
          </a:p>
        </p:txBody>
      </p:sp>
      <p:sp>
        <p:nvSpPr>
          <p:cNvPr id="3" name="Content Placeholder 2">
            <a:extLst>
              <a:ext uri="{FF2B5EF4-FFF2-40B4-BE49-F238E27FC236}">
                <a16:creationId xmlns:a16="http://schemas.microsoft.com/office/drawing/2014/main" id="{A26C4B6D-23BB-F8CE-CA38-3C5D0DF8C722}"/>
              </a:ext>
            </a:extLst>
          </p:cNvPr>
          <p:cNvSpPr>
            <a:spLocks noGrp="1"/>
          </p:cNvSpPr>
          <p:nvPr>
            <p:ph sz="quarter" idx="13"/>
          </p:nvPr>
        </p:nvSpPr>
        <p:spPr/>
        <p:txBody>
          <a:bodyPr/>
          <a:lstStyle/>
          <a:p>
            <a:r>
              <a:rPr lang="en-CA" sz="3200" dirty="0"/>
              <a:t>Proposed Policy Recommendations</a:t>
            </a:r>
          </a:p>
        </p:txBody>
      </p:sp>
    </p:spTree>
    <p:extLst>
      <p:ext uri="{BB962C8B-B14F-4D97-AF65-F5344CB8AC3E}">
        <p14:creationId xmlns:p14="http://schemas.microsoft.com/office/powerpoint/2010/main" val="423787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7B49A-6B8F-7D09-8C55-2BF6C2E50BC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94C7E-A2DB-3247-378F-41001B277C0E}"/>
              </a:ext>
            </a:extLst>
          </p:cNvPr>
          <p:cNvSpPr>
            <a:spLocks noGrp="1"/>
          </p:cNvSpPr>
          <p:nvPr>
            <p:ph idx="1"/>
          </p:nvPr>
        </p:nvSpPr>
        <p:spPr>
          <a:xfrm>
            <a:off x="323528" y="1275606"/>
            <a:ext cx="8229600" cy="3318621"/>
          </a:xfrm>
        </p:spPr>
        <p:txBody>
          <a:bodyPr/>
          <a:lstStyle/>
          <a:p>
            <a:pPr marL="0" indent="0">
              <a:buNone/>
            </a:pPr>
            <a:r>
              <a:rPr lang="en-CA" sz="2400" b="1" dirty="0"/>
              <a:t>First Nations Innovation Fund</a:t>
            </a:r>
          </a:p>
          <a:p>
            <a:pPr>
              <a:buFont typeface="Wingdings" panose="05000000000000000000" pitchFamily="2" charset="2"/>
              <a:buChar char="ü"/>
            </a:pPr>
            <a:r>
              <a:rPr lang="en-CA" sz="2200" dirty="0"/>
              <a:t>Flexible funding to expand and enhance best practices to address gaps and needs. </a:t>
            </a:r>
          </a:p>
          <a:p>
            <a:pPr>
              <a:buFont typeface="Wingdings" panose="05000000000000000000" pitchFamily="2" charset="2"/>
              <a:buChar char="ü"/>
            </a:pPr>
            <a:r>
              <a:rPr lang="en-CA" sz="2200" dirty="0"/>
              <a:t>Funding to explore and implement innovative service delivery and coordination models, including data management and reporting.</a:t>
            </a:r>
          </a:p>
          <a:p>
            <a:pPr marL="0" indent="0">
              <a:spcBef>
                <a:spcPts val="1200"/>
              </a:spcBef>
              <a:buNone/>
            </a:pPr>
            <a:r>
              <a:rPr lang="en-CA" sz="2400" b="1" dirty="0"/>
              <a:t>Urgent and Emergency Care</a:t>
            </a:r>
          </a:p>
          <a:p>
            <a:pPr>
              <a:buFont typeface="Wingdings" panose="05000000000000000000" pitchFamily="2" charset="2"/>
              <a:buChar char="ü"/>
            </a:pPr>
            <a:r>
              <a:rPr lang="en-CA" sz="2200" dirty="0"/>
              <a:t>Implement a replenishable emergency fund to enable First Nations to address immediate needs.</a:t>
            </a:r>
          </a:p>
          <a:p>
            <a:pPr>
              <a:buFont typeface="Wingdings" panose="05000000000000000000" pitchFamily="2" charset="2"/>
              <a:buChar char="ü"/>
            </a:pPr>
            <a:endParaRPr lang="en-CA" sz="2200" dirty="0"/>
          </a:p>
          <a:p>
            <a:pPr>
              <a:buFont typeface="Wingdings" panose="05000000000000000000" pitchFamily="2" charset="2"/>
              <a:buChar char="ü"/>
            </a:pPr>
            <a:endParaRPr lang="en-CA" dirty="0"/>
          </a:p>
        </p:txBody>
      </p:sp>
      <p:sp>
        <p:nvSpPr>
          <p:cNvPr id="3" name="Content Placeholder 2">
            <a:extLst>
              <a:ext uri="{FF2B5EF4-FFF2-40B4-BE49-F238E27FC236}">
                <a16:creationId xmlns:a16="http://schemas.microsoft.com/office/drawing/2014/main" id="{3F57A9FA-9531-391C-EB53-F28FC566EA47}"/>
              </a:ext>
            </a:extLst>
          </p:cNvPr>
          <p:cNvSpPr>
            <a:spLocks noGrp="1"/>
          </p:cNvSpPr>
          <p:nvPr>
            <p:ph sz="quarter" idx="13"/>
          </p:nvPr>
        </p:nvSpPr>
        <p:spPr/>
        <p:txBody>
          <a:bodyPr/>
          <a:lstStyle/>
          <a:p>
            <a:r>
              <a:rPr lang="en-CA" sz="3200" dirty="0"/>
              <a:t>Proposed Policy Recommendations</a:t>
            </a:r>
          </a:p>
        </p:txBody>
      </p:sp>
    </p:spTree>
    <p:extLst>
      <p:ext uri="{BB962C8B-B14F-4D97-AF65-F5344CB8AC3E}">
        <p14:creationId xmlns:p14="http://schemas.microsoft.com/office/powerpoint/2010/main" val="411127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83416-5A6B-B5E2-12AC-128B05336DF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D5EFC4-EE20-3809-0CCB-462EF1F3535B}"/>
              </a:ext>
            </a:extLst>
          </p:cNvPr>
          <p:cNvSpPr>
            <a:spLocks noGrp="1"/>
          </p:cNvSpPr>
          <p:nvPr>
            <p:ph idx="1"/>
          </p:nvPr>
        </p:nvSpPr>
        <p:spPr>
          <a:xfrm>
            <a:off x="457200" y="1275605"/>
            <a:ext cx="8229600" cy="3318621"/>
          </a:xfrm>
        </p:spPr>
        <p:txBody>
          <a:bodyPr/>
          <a:lstStyle/>
          <a:p>
            <a:pPr marL="0" indent="0">
              <a:buNone/>
            </a:pPr>
            <a:r>
              <a:rPr lang="en-CA" sz="2400" b="1" dirty="0"/>
              <a:t>Federal Program and Service Reforms</a:t>
            </a:r>
          </a:p>
          <a:p>
            <a:pPr>
              <a:buFont typeface="Wingdings" panose="05000000000000000000" pitchFamily="2" charset="2"/>
              <a:buChar char="ü"/>
            </a:pPr>
            <a:r>
              <a:rPr lang="en-CA" sz="2200" dirty="0"/>
              <a:t>Undertake a robust study of persistent gaps in programs and services for First Nations children and address known gaps.</a:t>
            </a:r>
          </a:p>
          <a:p>
            <a:pPr>
              <a:buFont typeface="Wingdings" panose="05000000000000000000" pitchFamily="2" charset="2"/>
              <a:buChar char="ü"/>
            </a:pPr>
            <a:r>
              <a:rPr lang="en-CA" sz="2200" dirty="0"/>
              <a:t>Normalize frequently requested supports in federal programs and services.</a:t>
            </a:r>
          </a:p>
          <a:p>
            <a:pPr>
              <a:buFont typeface="Wingdings" panose="05000000000000000000" pitchFamily="2" charset="2"/>
              <a:buChar char="ü"/>
            </a:pPr>
            <a:r>
              <a:rPr lang="en-CA" sz="2200" dirty="0"/>
              <a:t>Commit to implementing Jordan’s Principle, including resolving interdepartmental payment disputes. </a:t>
            </a:r>
          </a:p>
        </p:txBody>
      </p:sp>
      <p:sp>
        <p:nvSpPr>
          <p:cNvPr id="3" name="Content Placeholder 2">
            <a:extLst>
              <a:ext uri="{FF2B5EF4-FFF2-40B4-BE49-F238E27FC236}">
                <a16:creationId xmlns:a16="http://schemas.microsoft.com/office/drawing/2014/main" id="{A30CDB93-0DE2-D7B6-B0AC-BEAF77C3A3AE}"/>
              </a:ext>
            </a:extLst>
          </p:cNvPr>
          <p:cNvSpPr>
            <a:spLocks noGrp="1"/>
          </p:cNvSpPr>
          <p:nvPr>
            <p:ph sz="quarter" idx="13"/>
          </p:nvPr>
        </p:nvSpPr>
        <p:spPr/>
        <p:txBody>
          <a:bodyPr/>
          <a:lstStyle/>
          <a:p>
            <a:r>
              <a:rPr lang="en-CA" sz="3200" dirty="0"/>
              <a:t>Proposed Policy Recommendations</a:t>
            </a:r>
          </a:p>
        </p:txBody>
      </p:sp>
    </p:spTree>
    <p:extLst>
      <p:ext uri="{BB962C8B-B14F-4D97-AF65-F5344CB8AC3E}">
        <p14:creationId xmlns:p14="http://schemas.microsoft.com/office/powerpoint/2010/main" val="418783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4574-D983-E212-CBA8-4388A81376E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3D6C80-580E-D7AD-F558-710FAD18EFBD}"/>
              </a:ext>
            </a:extLst>
          </p:cNvPr>
          <p:cNvSpPr>
            <a:spLocks noGrp="1"/>
          </p:cNvSpPr>
          <p:nvPr>
            <p:ph idx="1"/>
          </p:nvPr>
        </p:nvSpPr>
        <p:spPr>
          <a:xfrm>
            <a:off x="457200" y="1275605"/>
            <a:ext cx="8229600" cy="3318621"/>
          </a:xfrm>
        </p:spPr>
        <p:txBody>
          <a:bodyPr/>
          <a:lstStyle/>
          <a:p>
            <a:pPr marL="0" indent="0">
              <a:buNone/>
            </a:pPr>
            <a:r>
              <a:rPr lang="en-CA" sz="2400" b="1" dirty="0"/>
              <a:t>Supporting First Nations Youth into Adulthood</a:t>
            </a:r>
          </a:p>
          <a:p>
            <a:pPr>
              <a:buFont typeface="Wingdings" panose="05000000000000000000" pitchFamily="2" charset="2"/>
              <a:buChar char="ü"/>
            </a:pPr>
            <a:r>
              <a:rPr lang="en-CA" sz="2200" dirty="0"/>
              <a:t>Needs-based, sustainable funding to facilitate care planning and service coordination for youth as they approach the age of majority. </a:t>
            </a:r>
          </a:p>
          <a:p>
            <a:pPr>
              <a:buFont typeface="Wingdings" panose="05000000000000000000" pitchFamily="2" charset="2"/>
              <a:buChar char="ü"/>
            </a:pPr>
            <a:r>
              <a:rPr lang="en-CA" sz="2200" dirty="0"/>
              <a:t>Establish a replenishable enhanced service fund to pay for the cost of supports for youth into adulthood.</a:t>
            </a:r>
          </a:p>
          <a:p>
            <a:pPr>
              <a:buFont typeface="Wingdings" panose="05000000000000000000" pitchFamily="2" charset="2"/>
              <a:buChar char="ü"/>
            </a:pPr>
            <a:r>
              <a:rPr lang="en-CA" sz="2200" dirty="0"/>
              <a:t>Establish a comprehensive service map for supports for youth reaching the age of majority.</a:t>
            </a:r>
          </a:p>
          <a:p>
            <a:pPr>
              <a:buFont typeface="Wingdings" panose="05000000000000000000" pitchFamily="2" charset="2"/>
              <a:buChar char="ü"/>
            </a:pPr>
            <a:r>
              <a:rPr lang="en-CA" sz="2200" dirty="0"/>
              <a:t>Extend the age of eligibility for Jordan’s Principle to age 30.</a:t>
            </a:r>
          </a:p>
        </p:txBody>
      </p:sp>
      <p:sp>
        <p:nvSpPr>
          <p:cNvPr id="3" name="Content Placeholder 2">
            <a:extLst>
              <a:ext uri="{FF2B5EF4-FFF2-40B4-BE49-F238E27FC236}">
                <a16:creationId xmlns:a16="http://schemas.microsoft.com/office/drawing/2014/main" id="{311E3CCE-885E-582F-CF6C-BE330F455E5C}"/>
              </a:ext>
            </a:extLst>
          </p:cNvPr>
          <p:cNvSpPr>
            <a:spLocks noGrp="1"/>
          </p:cNvSpPr>
          <p:nvPr>
            <p:ph sz="quarter" idx="13"/>
          </p:nvPr>
        </p:nvSpPr>
        <p:spPr/>
        <p:txBody>
          <a:bodyPr/>
          <a:lstStyle/>
          <a:p>
            <a:r>
              <a:rPr lang="en-CA" sz="3200" dirty="0"/>
              <a:t>Proposed Policy Recommendations</a:t>
            </a:r>
          </a:p>
        </p:txBody>
      </p:sp>
    </p:spTree>
    <p:extLst>
      <p:ext uri="{BB962C8B-B14F-4D97-AF65-F5344CB8AC3E}">
        <p14:creationId xmlns:p14="http://schemas.microsoft.com/office/powerpoint/2010/main" val="297857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A432D-2205-90B2-0139-55DD2011C15C}"/>
              </a:ext>
            </a:extLst>
          </p:cNvPr>
          <p:cNvSpPr>
            <a:spLocks noGrp="1"/>
          </p:cNvSpPr>
          <p:nvPr>
            <p:ph idx="1"/>
          </p:nvPr>
        </p:nvSpPr>
        <p:spPr>
          <a:xfrm>
            <a:off x="457200" y="1347615"/>
            <a:ext cx="7931224" cy="3246611"/>
          </a:xfrm>
        </p:spPr>
        <p:txBody>
          <a:bodyPr/>
          <a:lstStyle/>
          <a:p>
            <a:pPr marL="0" indent="0">
              <a:buNone/>
            </a:pPr>
            <a:r>
              <a:rPr lang="en-US" sz="1800" dirty="0"/>
              <a:t>Jordan’s Principle is named in </a:t>
            </a:r>
            <a:r>
              <a:rPr lang="en-US" sz="1800" dirty="0" err="1"/>
              <a:t>honour</a:t>
            </a:r>
            <a:r>
              <a:rPr lang="en-US" sz="1800" dirty="0"/>
              <a:t> of </a:t>
            </a:r>
            <a:r>
              <a:rPr lang="en-US" sz="1800" b="1" dirty="0">
                <a:solidFill>
                  <a:schemeClr val="accent6">
                    <a:lumMod val="75000"/>
                  </a:schemeClr>
                </a:solidFill>
              </a:rPr>
              <a:t>Jordan River Anderson</a:t>
            </a:r>
            <a:r>
              <a:rPr lang="en-US" sz="1800" dirty="0"/>
              <a:t>, a First Nations child from Norway House Cree Nation in Manitoba, who was born with complex medical needs and did not receive the services he needed because the governments of Canada and Manitoba could not agree on payment for his care. </a:t>
            </a:r>
          </a:p>
          <a:p>
            <a:pPr marL="0" indent="0">
              <a:buNone/>
            </a:pPr>
            <a:r>
              <a:rPr lang="en-US" sz="1800" dirty="0"/>
              <a:t>Jordan passed in hospital at age five, never having the chance to live in his family’s home or community because of this jurisdictional dispute. Jordan’s fight for equity has created a lasting impact for all First Nations children and families. </a:t>
            </a:r>
          </a:p>
          <a:p>
            <a:pPr marL="0" indent="0">
              <a:buNone/>
            </a:pPr>
            <a:r>
              <a:rPr lang="en-US" sz="1800" dirty="0"/>
              <a:t>Jordan River Anderson’s legacy lives on through Jordan’s Principle and will continue to improve the lives and wellbeing of First Nations children and families for generations.</a:t>
            </a:r>
            <a:endParaRPr lang="en-CA" sz="1800" dirty="0"/>
          </a:p>
        </p:txBody>
      </p:sp>
      <p:sp>
        <p:nvSpPr>
          <p:cNvPr id="3" name="Content Placeholder 2">
            <a:extLst>
              <a:ext uri="{FF2B5EF4-FFF2-40B4-BE49-F238E27FC236}">
                <a16:creationId xmlns:a16="http://schemas.microsoft.com/office/drawing/2014/main" id="{97BB55FD-75DC-9B18-CA50-6C6E0089D1A7}"/>
              </a:ext>
            </a:extLst>
          </p:cNvPr>
          <p:cNvSpPr>
            <a:spLocks noGrp="1"/>
          </p:cNvSpPr>
          <p:nvPr>
            <p:ph sz="quarter" idx="13"/>
          </p:nvPr>
        </p:nvSpPr>
        <p:spPr/>
        <p:txBody>
          <a:bodyPr/>
          <a:lstStyle/>
          <a:p>
            <a:r>
              <a:rPr lang="en-CA" dirty="0"/>
              <a:t>Background</a:t>
            </a:r>
          </a:p>
        </p:txBody>
      </p:sp>
    </p:spTree>
    <p:extLst>
      <p:ext uri="{BB962C8B-B14F-4D97-AF65-F5344CB8AC3E}">
        <p14:creationId xmlns:p14="http://schemas.microsoft.com/office/powerpoint/2010/main" val="93153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ECDF6-5006-1D37-85AD-C027708A058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41CEC5-F774-EE99-4A97-CF9CAC2227FC}"/>
              </a:ext>
            </a:extLst>
          </p:cNvPr>
          <p:cNvSpPr>
            <a:spLocks noGrp="1"/>
          </p:cNvSpPr>
          <p:nvPr>
            <p:ph idx="1"/>
          </p:nvPr>
        </p:nvSpPr>
        <p:spPr>
          <a:xfrm>
            <a:off x="457200" y="1275605"/>
            <a:ext cx="8229600" cy="3318621"/>
          </a:xfrm>
        </p:spPr>
        <p:txBody>
          <a:bodyPr/>
          <a:lstStyle/>
          <a:p>
            <a:pPr marL="0" indent="0">
              <a:buNone/>
            </a:pPr>
            <a:r>
              <a:rPr lang="en-CA" sz="2400" b="1" dirty="0"/>
              <a:t>Oversight, Advocacy and Complaints Mechanism</a:t>
            </a:r>
          </a:p>
          <a:p>
            <a:pPr>
              <a:buFont typeface="Wingdings" panose="05000000000000000000" pitchFamily="2" charset="2"/>
              <a:buChar char="ü"/>
            </a:pPr>
            <a:r>
              <a:rPr lang="en-CA" sz="2200" dirty="0"/>
              <a:t>Establish an independent oversight, advocacy and complaints mechanism that is fair, expedient and based in the best interests of First Nations children.</a:t>
            </a:r>
          </a:p>
          <a:p>
            <a:pPr marL="0" indent="0">
              <a:spcBef>
                <a:spcPts val="1200"/>
              </a:spcBef>
              <a:buNone/>
            </a:pPr>
            <a:r>
              <a:rPr lang="en-CA" sz="2200" b="1" dirty="0"/>
              <a:t>Provincial and Territorial Collaboration &amp; Implementation</a:t>
            </a:r>
          </a:p>
          <a:p>
            <a:pPr>
              <a:buFont typeface="Wingdings" panose="05000000000000000000" pitchFamily="2" charset="2"/>
              <a:buChar char="ü"/>
            </a:pPr>
            <a:r>
              <a:rPr lang="en-CA" sz="2200" dirty="0"/>
              <a:t>Canada, Provinces and Territories collaborate with First Nations to uphold Jordan’s Principle, and respect First Nations control over Jordan’s Principle where desired.</a:t>
            </a:r>
          </a:p>
        </p:txBody>
      </p:sp>
      <p:sp>
        <p:nvSpPr>
          <p:cNvPr id="3" name="Content Placeholder 2">
            <a:extLst>
              <a:ext uri="{FF2B5EF4-FFF2-40B4-BE49-F238E27FC236}">
                <a16:creationId xmlns:a16="http://schemas.microsoft.com/office/drawing/2014/main" id="{929FEC1B-7D72-AB81-00FD-0E2B3A53B04D}"/>
              </a:ext>
            </a:extLst>
          </p:cNvPr>
          <p:cNvSpPr>
            <a:spLocks noGrp="1"/>
          </p:cNvSpPr>
          <p:nvPr>
            <p:ph sz="quarter" idx="13"/>
          </p:nvPr>
        </p:nvSpPr>
        <p:spPr/>
        <p:txBody>
          <a:bodyPr/>
          <a:lstStyle/>
          <a:p>
            <a:r>
              <a:rPr lang="en-CA" sz="3200" dirty="0"/>
              <a:t>Proposed Policy Recommendations</a:t>
            </a:r>
          </a:p>
        </p:txBody>
      </p:sp>
    </p:spTree>
    <p:extLst>
      <p:ext uri="{BB962C8B-B14F-4D97-AF65-F5344CB8AC3E}">
        <p14:creationId xmlns:p14="http://schemas.microsoft.com/office/powerpoint/2010/main" val="4087602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06CB8-0092-2186-1914-F0497FE3E28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102E04-199C-9E51-F953-6139F9C19AD1}"/>
              </a:ext>
            </a:extLst>
          </p:cNvPr>
          <p:cNvSpPr>
            <a:spLocks noGrp="1"/>
          </p:cNvSpPr>
          <p:nvPr>
            <p:ph idx="1"/>
          </p:nvPr>
        </p:nvSpPr>
        <p:spPr>
          <a:xfrm>
            <a:off x="457200" y="1275605"/>
            <a:ext cx="8229600" cy="3318621"/>
          </a:xfrm>
        </p:spPr>
        <p:txBody>
          <a:bodyPr/>
          <a:lstStyle/>
          <a:p>
            <a:pPr marL="0" indent="0">
              <a:buNone/>
            </a:pPr>
            <a:r>
              <a:rPr lang="en-CA" sz="2400" b="1" dirty="0"/>
              <a:t>Systems Modernization</a:t>
            </a:r>
          </a:p>
          <a:p>
            <a:pPr>
              <a:buFont typeface="Wingdings" panose="05000000000000000000" pitchFamily="2" charset="2"/>
              <a:buChar char="ü"/>
            </a:pPr>
            <a:r>
              <a:rPr lang="en-CA" sz="2200" dirty="0"/>
              <a:t>Identify means of modernizing services for intake and adjudicating requests, including streamlining adjudication, preventing backlogs, processing urgent requests, and payment processing. </a:t>
            </a:r>
          </a:p>
        </p:txBody>
      </p:sp>
      <p:sp>
        <p:nvSpPr>
          <p:cNvPr id="3" name="Content Placeholder 2">
            <a:extLst>
              <a:ext uri="{FF2B5EF4-FFF2-40B4-BE49-F238E27FC236}">
                <a16:creationId xmlns:a16="http://schemas.microsoft.com/office/drawing/2014/main" id="{24A893E2-7CFE-B359-C88E-2235B15DD4A1}"/>
              </a:ext>
            </a:extLst>
          </p:cNvPr>
          <p:cNvSpPr>
            <a:spLocks noGrp="1"/>
          </p:cNvSpPr>
          <p:nvPr>
            <p:ph sz="quarter" idx="13"/>
          </p:nvPr>
        </p:nvSpPr>
        <p:spPr/>
        <p:txBody>
          <a:bodyPr/>
          <a:lstStyle/>
          <a:p>
            <a:r>
              <a:rPr lang="en-CA" sz="3200" dirty="0"/>
              <a:t>Proposed Policy Recommendations</a:t>
            </a:r>
          </a:p>
        </p:txBody>
      </p:sp>
    </p:spTree>
    <p:extLst>
      <p:ext uri="{BB962C8B-B14F-4D97-AF65-F5344CB8AC3E}">
        <p14:creationId xmlns:p14="http://schemas.microsoft.com/office/powerpoint/2010/main" val="184879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14796-9377-0F8F-D3FC-69BC3C5F9F6C}"/>
              </a:ext>
            </a:extLst>
          </p:cNvPr>
          <p:cNvSpPr>
            <a:spLocks noGrp="1"/>
          </p:cNvSpPr>
          <p:nvPr>
            <p:ph idx="1"/>
          </p:nvPr>
        </p:nvSpPr>
        <p:spPr/>
        <p:txBody>
          <a:bodyPr/>
          <a:lstStyle/>
          <a:p>
            <a:r>
              <a:rPr lang="en-CA" sz="2400" dirty="0"/>
              <a:t>Negotiations on a Jordan’s Principle Draft Agreement (TBD).</a:t>
            </a:r>
          </a:p>
          <a:p>
            <a:r>
              <a:rPr lang="en-CA" sz="2400" dirty="0"/>
              <a:t>Development of a Jordan’s Principle Communications Hub to provide tools for First Nations, service providers, etc. to learn more about Jordan’s Principle. </a:t>
            </a:r>
          </a:p>
        </p:txBody>
      </p:sp>
      <p:sp>
        <p:nvSpPr>
          <p:cNvPr id="3" name="Content Placeholder 2">
            <a:extLst>
              <a:ext uri="{FF2B5EF4-FFF2-40B4-BE49-F238E27FC236}">
                <a16:creationId xmlns:a16="http://schemas.microsoft.com/office/drawing/2014/main" id="{0B6A3144-5B34-2290-43B8-852A74CEFCD1}"/>
              </a:ext>
            </a:extLst>
          </p:cNvPr>
          <p:cNvSpPr>
            <a:spLocks noGrp="1"/>
          </p:cNvSpPr>
          <p:nvPr>
            <p:ph sz="quarter" idx="13"/>
          </p:nvPr>
        </p:nvSpPr>
        <p:spPr/>
        <p:txBody>
          <a:bodyPr/>
          <a:lstStyle/>
          <a:p>
            <a:r>
              <a:rPr lang="en-CA" dirty="0"/>
              <a:t>Next Steps</a:t>
            </a:r>
          </a:p>
        </p:txBody>
      </p:sp>
    </p:spTree>
    <p:extLst>
      <p:ext uri="{BB962C8B-B14F-4D97-AF65-F5344CB8AC3E}">
        <p14:creationId xmlns:p14="http://schemas.microsoft.com/office/powerpoint/2010/main" val="499758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9AA98-C956-DF20-B11B-E33B3583660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78455-2F55-71EA-1825-C3636818F1E3}"/>
              </a:ext>
            </a:extLst>
          </p:cNvPr>
          <p:cNvSpPr>
            <a:spLocks noGrp="1"/>
          </p:cNvSpPr>
          <p:nvPr>
            <p:ph idx="1"/>
          </p:nvPr>
        </p:nvSpPr>
        <p:spPr>
          <a:xfrm>
            <a:off x="251520" y="1347615"/>
            <a:ext cx="8435280" cy="3246611"/>
          </a:xfrm>
        </p:spPr>
        <p:txBody>
          <a:bodyPr/>
          <a:lstStyle/>
          <a:p>
            <a:r>
              <a:rPr lang="en-CA" altLang="en-US" sz="2000" dirty="0">
                <a:ea typeface="ＭＳ Ｐゴシック" panose="020B0600070205080204" pitchFamily="34" charset="-128"/>
              </a:rPr>
              <a:t>In 2007, the Assembly of First Nations (AFN) and Caring Society filed a human rights complaint on the narrow implementation of Jordan’s Principle; in 2016, the Canadian Human Rights Tribunal (CHRT) upheld this complaint. </a:t>
            </a:r>
          </a:p>
          <a:p>
            <a:r>
              <a:rPr lang="en-CA" altLang="en-US" sz="2000" dirty="0">
                <a:ea typeface="ＭＳ Ｐゴシック" panose="020B0600070205080204" pitchFamily="34" charset="-128"/>
              </a:rPr>
              <a:t>In 2018, the Jordan’s Principle Action Table (JPAT) developed policy recommendations for the long-term implementation of Jordan’s Principle. </a:t>
            </a:r>
          </a:p>
          <a:p>
            <a:r>
              <a:rPr lang="en-CA" altLang="en-US" sz="2000" dirty="0">
                <a:ea typeface="ＭＳ Ｐゴシック" panose="020B0600070205080204" pitchFamily="34" charset="-128"/>
              </a:rPr>
              <a:t>AFN reached an </a:t>
            </a:r>
            <a:r>
              <a:rPr lang="en-CA" altLang="en-US" sz="2000" dirty="0">
                <a:solidFill>
                  <a:schemeClr val="accent6">
                    <a:lumMod val="75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Agreement-in-Principle</a:t>
            </a:r>
            <a:r>
              <a:rPr lang="en-CA" altLang="en-US" sz="2000" dirty="0">
                <a:ea typeface="ＭＳ Ｐゴシック" panose="020B0600070205080204" pitchFamily="34" charset="-128"/>
              </a:rPr>
              <a:t> (AIP) on long-term reform in December 2021, with a $19 billion commitment over 5 years.</a:t>
            </a:r>
          </a:p>
          <a:p>
            <a:r>
              <a:rPr lang="en-CA" altLang="en-US" sz="2000" dirty="0">
                <a:ea typeface="ＭＳ Ｐゴシック" panose="020B0600070205080204" pitchFamily="34" charset="-128"/>
              </a:rPr>
              <a:t>Recent federal budget investments: </a:t>
            </a:r>
          </a:p>
          <a:p>
            <a:pPr lvl="1"/>
            <a:r>
              <a:rPr lang="en-CA" altLang="en-US" sz="1600" dirty="0">
                <a:ea typeface="ＭＳ Ｐゴシック" panose="020B0600070205080204" pitchFamily="34" charset="-128"/>
              </a:rPr>
              <a:t>Budget 2022: $4 billion over 6 years</a:t>
            </a:r>
          </a:p>
          <a:p>
            <a:pPr lvl="1"/>
            <a:r>
              <a:rPr lang="en-CA" altLang="en-US" sz="1600" dirty="0">
                <a:ea typeface="ＭＳ Ｐゴシック" panose="020B0600070205080204" pitchFamily="34" charset="-128"/>
              </a:rPr>
              <a:t>Budget 2024: $1.6 billion over 2 years</a:t>
            </a:r>
          </a:p>
        </p:txBody>
      </p:sp>
      <p:sp>
        <p:nvSpPr>
          <p:cNvPr id="3" name="Content Placeholder 2">
            <a:extLst>
              <a:ext uri="{FF2B5EF4-FFF2-40B4-BE49-F238E27FC236}">
                <a16:creationId xmlns:a16="http://schemas.microsoft.com/office/drawing/2014/main" id="{4D18AE50-F7D2-0610-BEA1-1330A40C3776}"/>
              </a:ext>
            </a:extLst>
          </p:cNvPr>
          <p:cNvSpPr>
            <a:spLocks noGrp="1"/>
          </p:cNvSpPr>
          <p:nvPr>
            <p:ph sz="quarter" idx="13"/>
          </p:nvPr>
        </p:nvSpPr>
        <p:spPr/>
        <p:txBody>
          <a:bodyPr/>
          <a:lstStyle/>
          <a:p>
            <a:r>
              <a:rPr lang="en-CA" dirty="0"/>
              <a:t>Background</a:t>
            </a:r>
          </a:p>
        </p:txBody>
      </p:sp>
    </p:spTree>
    <p:extLst>
      <p:ext uri="{BB962C8B-B14F-4D97-AF65-F5344CB8AC3E}">
        <p14:creationId xmlns:p14="http://schemas.microsoft.com/office/powerpoint/2010/main" val="280665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3FBCA-D01B-DD67-8F08-E75504FEF2A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D34074-E168-C3A5-768D-975218C54634}"/>
              </a:ext>
            </a:extLst>
          </p:cNvPr>
          <p:cNvSpPr>
            <a:spLocks noGrp="1"/>
          </p:cNvSpPr>
          <p:nvPr>
            <p:ph idx="1"/>
          </p:nvPr>
        </p:nvSpPr>
        <p:spPr/>
        <p:txBody>
          <a:bodyPr/>
          <a:lstStyle/>
          <a:p>
            <a:r>
              <a:rPr lang="en-CA" sz="2400" dirty="0"/>
              <a:t>Jordan’s Principle is </a:t>
            </a:r>
            <a:r>
              <a:rPr lang="en-CA" sz="2400" b="1" dirty="0"/>
              <a:t>separate</a:t>
            </a:r>
            <a:r>
              <a:rPr lang="en-CA" sz="2400" dirty="0"/>
              <a:t> from the long-term reform of the First Nations Child and Family Services (FNCFS) Program. </a:t>
            </a:r>
          </a:p>
          <a:p>
            <a:r>
              <a:rPr lang="en-CA" sz="2400" dirty="0"/>
              <a:t>Both long-term reform processes emerged from the Agreement-in-Principle (2021); however, the negotiations on reform of Jordan’s Principle and FNCFS were separated in early 2023, with </a:t>
            </a:r>
            <a:r>
              <a:rPr lang="en-CA" sz="2400"/>
              <a:t>FNCFS taking place first. </a:t>
            </a:r>
            <a:endParaRPr lang="en-CA" sz="2400" dirty="0"/>
          </a:p>
          <a:p>
            <a:r>
              <a:rPr lang="en-CA" sz="2400" dirty="0"/>
              <a:t>A separate negotiation process will be underway for Jordan’s Principle in the coming months. </a:t>
            </a:r>
          </a:p>
        </p:txBody>
      </p:sp>
      <p:sp>
        <p:nvSpPr>
          <p:cNvPr id="3" name="Content Placeholder 2">
            <a:extLst>
              <a:ext uri="{FF2B5EF4-FFF2-40B4-BE49-F238E27FC236}">
                <a16:creationId xmlns:a16="http://schemas.microsoft.com/office/drawing/2014/main" id="{51DA79EB-81FF-D625-562C-DE5AFE61EA44}"/>
              </a:ext>
            </a:extLst>
          </p:cNvPr>
          <p:cNvSpPr>
            <a:spLocks noGrp="1"/>
          </p:cNvSpPr>
          <p:nvPr>
            <p:ph sz="quarter" idx="13"/>
          </p:nvPr>
        </p:nvSpPr>
        <p:spPr/>
        <p:txBody>
          <a:bodyPr/>
          <a:lstStyle/>
          <a:p>
            <a:r>
              <a:rPr lang="en-CA" sz="3200" dirty="0"/>
              <a:t>Jordan’s Principle Long-Term Reform</a:t>
            </a:r>
            <a:endParaRPr lang="en-CA" dirty="0"/>
          </a:p>
        </p:txBody>
      </p:sp>
    </p:spTree>
    <p:extLst>
      <p:ext uri="{BB962C8B-B14F-4D97-AF65-F5344CB8AC3E}">
        <p14:creationId xmlns:p14="http://schemas.microsoft.com/office/powerpoint/2010/main" val="180123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93A26D-644C-4C73-4485-622B90627A4F}"/>
              </a:ext>
            </a:extLst>
          </p:cNvPr>
          <p:cNvSpPr>
            <a:spLocks noGrp="1"/>
          </p:cNvSpPr>
          <p:nvPr>
            <p:ph idx="1"/>
          </p:nvPr>
        </p:nvSpPr>
        <p:spPr>
          <a:xfrm>
            <a:off x="457200" y="1203599"/>
            <a:ext cx="8229600" cy="3390628"/>
          </a:xfrm>
        </p:spPr>
        <p:txBody>
          <a:bodyPr/>
          <a:lstStyle/>
          <a:p>
            <a:pPr>
              <a:defRPr/>
            </a:pPr>
            <a:r>
              <a:rPr lang="en-US" altLang="en-US" sz="1600" b="1" dirty="0">
                <a:solidFill>
                  <a:schemeClr val="accent6">
                    <a:lumMod val="75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2016 CHRT 2</a:t>
            </a:r>
            <a:r>
              <a:rPr lang="en-US" altLang="en-US" sz="1600" b="1" dirty="0">
                <a:solidFill>
                  <a:schemeClr val="accent6">
                    <a:lumMod val="75000"/>
                  </a:schemeClr>
                </a:solidFill>
                <a:ea typeface="ＭＳ Ｐゴシック" panose="020B0600070205080204" pitchFamily="34" charset="-128"/>
              </a:rPr>
              <a:t>: Merits Decision</a:t>
            </a:r>
          </a:p>
          <a:p>
            <a:pPr lvl="1">
              <a:defRPr/>
            </a:pPr>
            <a:r>
              <a:rPr lang="en-US" altLang="en-US" sz="1400" dirty="0">
                <a:ea typeface="ＭＳ Ｐゴシック" panose="020B0600070205080204" pitchFamily="34" charset="-128"/>
              </a:rPr>
              <a:t>CHRT agreed that Canada was discriminating against First Nations children and families in its narrow implementation of Jordan’s Principle; ordered immediate reforms.</a:t>
            </a:r>
          </a:p>
          <a:p>
            <a:pPr>
              <a:defRPr/>
            </a:pPr>
            <a:r>
              <a:rPr lang="en-US" altLang="en-US" sz="1600" b="1" dirty="0">
                <a:solidFill>
                  <a:schemeClr val="accent6">
                    <a:lumMod val="75000"/>
                  </a:schemeClr>
                </a:solidFill>
                <a:ea typeface="ＭＳ Ｐゴシック" panose="020B0600070205080204" pitchFamily="34" charset="-128"/>
                <a:hlinkClick r:id="rId4">
                  <a:extLst>
                    <a:ext uri="{A12FA001-AC4F-418D-AE19-62706E023703}">
                      <ahyp:hlinkClr xmlns:ahyp="http://schemas.microsoft.com/office/drawing/2018/hyperlinkcolor" val="tx"/>
                    </a:ext>
                  </a:extLst>
                </a:hlinkClick>
              </a:rPr>
              <a:t>2019 CHRT 39</a:t>
            </a:r>
            <a:r>
              <a:rPr lang="en-US" altLang="en-US" sz="1600" b="1" dirty="0">
                <a:solidFill>
                  <a:schemeClr val="accent6">
                    <a:lumMod val="75000"/>
                  </a:schemeClr>
                </a:solidFill>
                <a:ea typeface="ＭＳ Ｐゴシック" panose="020B0600070205080204" pitchFamily="34" charset="-128"/>
              </a:rPr>
              <a:t>: Compensation Orders </a:t>
            </a:r>
          </a:p>
          <a:p>
            <a:pPr lvl="1">
              <a:defRPr/>
            </a:pPr>
            <a:r>
              <a:rPr lang="en-US" altLang="en-US" sz="1400" dirty="0">
                <a:ea typeface="ＭＳ Ｐゴシック" panose="020B0600070205080204" pitchFamily="34" charset="-128"/>
              </a:rPr>
              <a:t>CHRT awarded victims of Canada’s discrimination $40,000 in compensation dating back to 2006/2007.</a:t>
            </a:r>
          </a:p>
          <a:p>
            <a:pPr>
              <a:defRPr/>
            </a:pPr>
            <a:r>
              <a:rPr lang="en-US" altLang="en-US" sz="1600" b="1" dirty="0">
                <a:solidFill>
                  <a:schemeClr val="accent6">
                    <a:lumMod val="75000"/>
                  </a:schemeClr>
                </a:solidFill>
                <a:ea typeface="ＭＳ Ｐゴシック" panose="020B0600070205080204" pitchFamily="34" charset="-128"/>
                <a:hlinkClick r:id="rId5">
                  <a:extLst>
                    <a:ext uri="{A12FA001-AC4F-418D-AE19-62706E023703}">
                      <ahyp:hlinkClr xmlns:ahyp="http://schemas.microsoft.com/office/drawing/2018/hyperlinkcolor" val="tx"/>
                    </a:ext>
                  </a:extLst>
                </a:hlinkClick>
              </a:rPr>
              <a:t>2020 CHRT 36</a:t>
            </a:r>
            <a:r>
              <a:rPr lang="en-US" altLang="en-US" sz="1600" b="1" dirty="0">
                <a:solidFill>
                  <a:schemeClr val="accent6">
                    <a:lumMod val="75000"/>
                  </a:schemeClr>
                </a:solidFill>
                <a:ea typeface="ＭＳ Ｐゴシック" panose="020B0600070205080204" pitchFamily="34" charset="-128"/>
              </a:rPr>
              <a:t>: Jordan’s Principle Eligibility Orders</a:t>
            </a:r>
          </a:p>
          <a:p>
            <a:pPr lvl="1">
              <a:defRPr/>
            </a:pPr>
            <a:r>
              <a:rPr lang="en-US" altLang="en-US" sz="1400" dirty="0">
                <a:ea typeface="ＭＳ Ｐゴシック" panose="020B0600070205080204" pitchFamily="34" charset="-128"/>
              </a:rPr>
              <a:t>CHRT clarified the groups of children who are eligible for Jordan’s Principle.</a:t>
            </a:r>
          </a:p>
          <a:p>
            <a:pPr>
              <a:defRPr/>
            </a:pPr>
            <a:r>
              <a:rPr lang="en-US" altLang="en-US" sz="1600" b="1" dirty="0">
                <a:solidFill>
                  <a:schemeClr val="accent6">
                    <a:lumMod val="75000"/>
                  </a:schemeClr>
                </a:solidFill>
                <a:ea typeface="ＭＳ Ｐゴシック" panose="020B0600070205080204" pitchFamily="34" charset="-128"/>
                <a:hlinkClick r:id="rId6">
                  <a:extLst>
                    <a:ext uri="{A12FA001-AC4F-418D-AE19-62706E023703}">
                      <ahyp:hlinkClr xmlns:ahyp="http://schemas.microsoft.com/office/drawing/2018/hyperlinkcolor" val="tx"/>
                    </a:ext>
                  </a:extLst>
                </a:hlinkClick>
              </a:rPr>
              <a:t>2021 CHRT 41</a:t>
            </a:r>
            <a:r>
              <a:rPr lang="en-US" altLang="en-US" sz="1600" b="1" dirty="0">
                <a:solidFill>
                  <a:schemeClr val="accent6">
                    <a:lumMod val="75000"/>
                  </a:schemeClr>
                </a:solidFill>
                <a:ea typeface="ＭＳ Ｐゴシック" panose="020B0600070205080204" pitchFamily="34" charset="-128"/>
              </a:rPr>
              <a:t>: Capital Orders</a:t>
            </a:r>
          </a:p>
          <a:p>
            <a:pPr lvl="1">
              <a:defRPr/>
            </a:pPr>
            <a:r>
              <a:rPr lang="en-US" altLang="en-US" sz="1400" dirty="0">
                <a:ea typeface="ＭＳ Ｐゴシック" panose="020B0600070205080204" pitchFamily="34" charset="-128"/>
              </a:rPr>
              <a:t>Canada ordered to pay the actual costs of capital to deliver Jordan’s Principle.</a:t>
            </a:r>
          </a:p>
          <a:p>
            <a:endParaRPr lang="en-CA" dirty="0"/>
          </a:p>
        </p:txBody>
      </p:sp>
      <p:sp>
        <p:nvSpPr>
          <p:cNvPr id="3" name="Content Placeholder 2">
            <a:extLst>
              <a:ext uri="{FF2B5EF4-FFF2-40B4-BE49-F238E27FC236}">
                <a16:creationId xmlns:a16="http://schemas.microsoft.com/office/drawing/2014/main" id="{E5F63ED5-1D59-8A99-B216-C350427D0AD8}"/>
              </a:ext>
            </a:extLst>
          </p:cNvPr>
          <p:cNvSpPr>
            <a:spLocks noGrp="1"/>
          </p:cNvSpPr>
          <p:nvPr>
            <p:ph sz="quarter" idx="13"/>
          </p:nvPr>
        </p:nvSpPr>
        <p:spPr/>
        <p:txBody>
          <a:bodyPr/>
          <a:lstStyle/>
          <a:p>
            <a:r>
              <a:rPr lang="en-CA" dirty="0"/>
              <a:t>AFN’s Advocacy at the CHRT</a:t>
            </a:r>
          </a:p>
        </p:txBody>
      </p:sp>
    </p:spTree>
    <p:extLst>
      <p:ext uri="{BB962C8B-B14F-4D97-AF65-F5344CB8AC3E}">
        <p14:creationId xmlns:p14="http://schemas.microsoft.com/office/powerpoint/2010/main" val="266718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87A6-D75E-F118-E76A-0916581EBBC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062F0A-B2FF-535F-DDA8-1AF3D1E8F541}"/>
              </a:ext>
            </a:extLst>
          </p:cNvPr>
          <p:cNvSpPr>
            <a:spLocks noGrp="1"/>
          </p:cNvSpPr>
          <p:nvPr>
            <p:ph idx="1"/>
          </p:nvPr>
        </p:nvSpPr>
        <p:spPr>
          <a:xfrm>
            <a:off x="457200" y="1203599"/>
            <a:ext cx="8229600" cy="3390628"/>
          </a:xfrm>
        </p:spPr>
        <p:txBody>
          <a:bodyPr/>
          <a:lstStyle/>
          <a:p>
            <a:pPr>
              <a:defRPr/>
            </a:pPr>
            <a:r>
              <a:rPr lang="en-US" altLang="en-US" sz="1600" b="1" dirty="0">
                <a:solidFill>
                  <a:schemeClr val="accent6">
                    <a:lumMod val="75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2022 CHRT 8</a:t>
            </a:r>
            <a:r>
              <a:rPr lang="en-US" altLang="en-US" sz="1600" b="1" dirty="0">
                <a:solidFill>
                  <a:schemeClr val="accent6">
                    <a:lumMod val="75000"/>
                  </a:schemeClr>
                </a:solidFill>
                <a:ea typeface="ＭＳ Ｐゴシック" panose="020B0600070205080204" pitchFamily="34" charset="-128"/>
              </a:rPr>
              <a:t>: Immediate Measures Orders </a:t>
            </a:r>
          </a:p>
          <a:p>
            <a:pPr lvl="1">
              <a:defRPr/>
            </a:pPr>
            <a:r>
              <a:rPr lang="en-US" altLang="en-US" sz="1400" dirty="0">
                <a:ea typeface="ＭＳ Ｐゴシック" panose="020B0600070205080204" pitchFamily="34" charset="-128"/>
              </a:rPr>
              <a:t>Pursuant to AIP on long-term reform, Canada is required to assess resources for post-majority navigation, research to understand gaps in implementation of Jordan’s Principle, and cultural competency training.</a:t>
            </a:r>
            <a:endParaRPr lang="en-US" altLang="en-US" sz="1400" dirty="0">
              <a:highlight>
                <a:srgbClr val="FFFF00"/>
              </a:highlight>
              <a:ea typeface="ＭＳ Ｐゴシック" panose="020B0600070205080204" pitchFamily="34" charset="-128"/>
            </a:endParaRPr>
          </a:p>
          <a:p>
            <a:pPr>
              <a:defRPr/>
            </a:pPr>
            <a:r>
              <a:rPr lang="en-US" altLang="en-US" sz="1600" b="1" dirty="0">
                <a:solidFill>
                  <a:schemeClr val="accent6">
                    <a:lumMod val="75000"/>
                  </a:schemeClr>
                </a:solidFill>
                <a:ea typeface="ＭＳ Ｐゴシック" panose="020B0600070205080204" pitchFamily="34" charset="-128"/>
              </a:rPr>
              <a:t>Letter Decision and </a:t>
            </a:r>
            <a:r>
              <a:rPr lang="en-US" altLang="en-US" sz="1600" b="1" dirty="0">
                <a:solidFill>
                  <a:schemeClr val="accent6">
                    <a:lumMod val="75000"/>
                  </a:schemeClr>
                </a:solidFill>
                <a:ea typeface="ＭＳ Ｐゴシック" panose="020B0600070205080204" pitchFamily="34" charset="-128"/>
                <a:hlinkClick r:id="rId4">
                  <a:extLst>
                    <a:ext uri="{A12FA001-AC4F-418D-AE19-62706E023703}">
                      <ahyp:hlinkClr xmlns:ahyp="http://schemas.microsoft.com/office/drawing/2018/hyperlinkcolor" val="tx"/>
                    </a:ext>
                  </a:extLst>
                </a:hlinkClick>
              </a:rPr>
              <a:t>2025 CHRT 6</a:t>
            </a:r>
            <a:r>
              <a:rPr lang="en-US" altLang="en-US" sz="1600" b="1" dirty="0">
                <a:solidFill>
                  <a:schemeClr val="accent6">
                    <a:lumMod val="75000"/>
                  </a:schemeClr>
                </a:solidFill>
                <a:ea typeface="ＭＳ Ｐゴシック" panose="020B0600070205080204" pitchFamily="34" charset="-128"/>
              </a:rPr>
              <a:t>: Jordan’s Principle Non-Compliance Ruling</a:t>
            </a:r>
          </a:p>
          <a:p>
            <a:pPr lvl="1">
              <a:defRPr/>
            </a:pPr>
            <a:r>
              <a:rPr lang="en-US" altLang="en-US" sz="1400" dirty="0">
                <a:ea typeface="ＭＳ Ｐゴシック" panose="020B0600070205080204" pitchFamily="34" charset="-128"/>
              </a:rPr>
              <a:t>CHRT issued letter-decision on the non-compliance motion, ordering the Parties to discuss interim measures to address the critical issues of the backlogs, urgent requests, payments, contact mechanisms, and other concerns.</a:t>
            </a:r>
            <a:endParaRPr lang="en-CA" altLang="en-US" sz="1400" dirty="0">
              <a:ea typeface="ＭＳ Ｐゴシック" panose="020B0600070205080204" pitchFamily="34" charset="-128"/>
            </a:endParaRPr>
          </a:p>
          <a:p>
            <a:pPr>
              <a:defRPr/>
            </a:pPr>
            <a:endParaRPr lang="en-CA" altLang="en-US" sz="1800"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ACCC0749-1051-A597-77EE-4E8E2B75357F}"/>
              </a:ext>
            </a:extLst>
          </p:cNvPr>
          <p:cNvSpPr>
            <a:spLocks noGrp="1"/>
          </p:cNvSpPr>
          <p:nvPr>
            <p:ph sz="quarter" idx="13"/>
          </p:nvPr>
        </p:nvSpPr>
        <p:spPr/>
        <p:txBody>
          <a:bodyPr/>
          <a:lstStyle/>
          <a:p>
            <a:r>
              <a:rPr lang="en-CA" dirty="0"/>
              <a:t>AFN’s Advocacy at the CHRT</a:t>
            </a:r>
          </a:p>
        </p:txBody>
      </p:sp>
    </p:spTree>
    <p:extLst>
      <p:ext uri="{BB962C8B-B14F-4D97-AF65-F5344CB8AC3E}">
        <p14:creationId xmlns:p14="http://schemas.microsoft.com/office/powerpoint/2010/main" val="17068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7B56F6-D30F-3FF6-703E-1A4CFC534797}"/>
              </a:ext>
            </a:extLst>
          </p:cNvPr>
          <p:cNvSpPr>
            <a:spLocks noGrp="1"/>
          </p:cNvSpPr>
          <p:nvPr>
            <p:ph idx="1"/>
          </p:nvPr>
        </p:nvSpPr>
        <p:spPr/>
        <p:txBody>
          <a:bodyPr/>
          <a:lstStyle/>
          <a:p>
            <a:r>
              <a:rPr lang="en-CA" sz="2400" dirty="0"/>
              <a:t>As of October 2024, Jordan’s Principle has facilitated access to over 8.2 million products, services and supports since July 2016. </a:t>
            </a:r>
          </a:p>
          <a:p>
            <a:r>
              <a:rPr lang="en-CA" sz="2400" dirty="0"/>
              <a:t>Medical transportation, education and economic supports comprise the top 3 categories of approved requests. </a:t>
            </a:r>
          </a:p>
          <a:p>
            <a:r>
              <a:rPr lang="en-CA" sz="2400" dirty="0"/>
              <a:t>Approved requests have increased substantially in recent years for both individual and group requests. </a:t>
            </a:r>
          </a:p>
        </p:txBody>
      </p:sp>
      <p:sp>
        <p:nvSpPr>
          <p:cNvPr id="3" name="Content Placeholder 2">
            <a:extLst>
              <a:ext uri="{FF2B5EF4-FFF2-40B4-BE49-F238E27FC236}">
                <a16:creationId xmlns:a16="http://schemas.microsoft.com/office/drawing/2014/main" id="{3703A94F-DBE6-C85B-8289-5FC8D99143D4}"/>
              </a:ext>
            </a:extLst>
          </p:cNvPr>
          <p:cNvSpPr>
            <a:spLocks noGrp="1"/>
          </p:cNvSpPr>
          <p:nvPr>
            <p:ph sz="quarter" idx="13"/>
          </p:nvPr>
        </p:nvSpPr>
        <p:spPr/>
        <p:txBody>
          <a:bodyPr/>
          <a:lstStyle/>
          <a:p>
            <a:r>
              <a:rPr lang="en-CA" sz="3200" dirty="0"/>
              <a:t>Current Implementation</a:t>
            </a:r>
            <a:endParaRPr lang="en-CA" dirty="0"/>
          </a:p>
        </p:txBody>
      </p:sp>
    </p:spTree>
    <p:extLst>
      <p:ext uri="{BB962C8B-B14F-4D97-AF65-F5344CB8AC3E}">
        <p14:creationId xmlns:p14="http://schemas.microsoft.com/office/powerpoint/2010/main" val="294029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C8B4A-192C-AA43-5C2D-B6B2CDD49B20}"/>
              </a:ext>
            </a:extLst>
          </p:cNvPr>
          <p:cNvSpPr>
            <a:spLocks noGrp="1"/>
          </p:cNvSpPr>
          <p:nvPr>
            <p:ph sz="quarter" idx="13"/>
          </p:nvPr>
        </p:nvSpPr>
        <p:spPr/>
        <p:txBody>
          <a:bodyPr/>
          <a:lstStyle/>
          <a:p>
            <a:r>
              <a:rPr lang="en-CA" dirty="0"/>
              <a:t>Jordan’s Principle Data 2022-23</a:t>
            </a:r>
          </a:p>
        </p:txBody>
      </p:sp>
      <p:graphicFrame>
        <p:nvGraphicFramePr>
          <p:cNvPr id="4" name="Content Placeholder 5">
            <a:extLst>
              <a:ext uri="{FF2B5EF4-FFF2-40B4-BE49-F238E27FC236}">
                <a16:creationId xmlns:a16="http://schemas.microsoft.com/office/drawing/2014/main" id="{4E0A2D88-62F6-C0BF-6DDB-6EA626A91D91}"/>
              </a:ext>
            </a:extLst>
          </p:cNvPr>
          <p:cNvGraphicFramePr>
            <a:graphicFrameLocks/>
          </p:cNvGraphicFramePr>
          <p:nvPr>
            <p:extLst>
              <p:ext uri="{D42A27DB-BD31-4B8C-83A1-F6EECF244321}">
                <p14:modId xmlns:p14="http://schemas.microsoft.com/office/powerpoint/2010/main" val="1021192791"/>
              </p:ext>
            </p:extLst>
          </p:nvPr>
        </p:nvGraphicFramePr>
        <p:xfrm>
          <a:off x="539552" y="1203598"/>
          <a:ext cx="8064896" cy="33842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DBDB204-7233-1964-55DD-9A343B47C1F4}"/>
              </a:ext>
            </a:extLst>
          </p:cNvPr>
          <p:cNvSpPr txBox="1"/>
          <p:nvPr/>
        </p:nvSpPr>
        <p:spPr>
          <a:xfrm>
            <a:off x="185605" y="4456995"/>
            <a:ext cx="2292615" cy="261610"/>
          </a:xfrm>
          <a:prstGeom prst="rect">
            <a:avLst/>
          </a:prstGeom>
          <a:noFill/>
        </p:spPr>
        <p:txBody>
          <a:bodyPr wrap="none" rtlCol="0">
            <a:spAutoFit/>
          </a:bodyPr>
          <a:lstStyle/>
          <a:p>
            <a:r>
              <a:rPr lang="en-CA" sz="1100" dirty="0"/>
              <a:t>Source: 2022-23 Deep Dive (ISC)</a:t>
            </a:r>
          </a:p>
        </p:txBody>
      </p:sp>
    </p:spTree>
    <p:extLst>
      <p:ext uri="{BB962C8B-B14F-4D97-AF65-F5344CB8AC3E}">
        <p14:creationId xmlns:p14="http://schemas.microsoft.com/office/powerpoint/2010/main" val="153424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A943920-7F76-D310-3123-B8481F50B171}"/>
              </a:ext>
            </a:extLst>
          </p:cNvPr>
          <p:cNvGraphicFramePr>
            <a:graphicFrameLocks noGrp="1"/>
          </p:cNvGraphicFramePr>
          <p:nvPr>
            <p:ph idx="1"/>
            <p:extLst>
              <p:ext uri="{D42A27DB-BD31-4B8C-83A1-F6EECF244321}">
                <p14:modId xmlns:p14="http://schemas.microsoft.com/office/powerpoint/2010/main" val="2996433768"/>
              </p:ext>
            </p:extLst>
          </p:nvPr>
        </p:nvGraphicFramePr>
        <p:xfrm>
          <a:off x="457200" y="1347788"/>
          <a:ext cx="3250704" cy="2880145"/>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6BBCF7AD-6124-BA37-0D62-958CDA89F83E}"/>
              </a:ext>
            </a:extLst>
          </p:cNvPr>
          <p:cNvSpPr>
            <a:spLocks noGrp="1"/>
          </p:cNvSpPr>
          <p:nvPr>
            <p:ph sz="quarter" idx="13"/>
          </p:nvPr>
        </p:nvSpPr>
        <p:spPr/>
        <p:txBody>
          <a:bodyPr/>
          <a:lstStyle/>
          <a:p>
            <a:r>
              <a:rPr lang="en-CA" dirty="0"/>
              <a:t>Jordan’s Principle Data 2022-23</a:t>
            </a:r>
          </a:p>
        </p:txBody>
      </p:sp>
      <p:graphicFrame>
        <p:nvGraphicFramePr>
          <p:cNvPr id="7" name="Content Placeholder 5">
            <a:extLst>
              <a:ext uri="{FF2B5EF4-FFF2-40B4-BE49-F238E27FC236}">
                <a16:creationId xmlns:a16="http://schemas.microsoft.com/office/drawing/2014/main" id="{A792362D-0B44-E413-1D02-7A981A3F333E}"/>
              </a:ext>
            </a:extLst>
          </p:cNvPr>
          <p:cNvGraphicFramePr>
            <a:graphicFrameLocks/>
          </p:cNvGraphicFramePr>
          <p:nvPr>
            <p:extLst>
              <p:ext uri="{D42A27DB-BD31-4B8C-83A1-F6EECF244321}">
                <p14:modId xmlns:p14="http://schemas.microsoft.com/office/powerpoint/2010/main" val="3088063653"/>
              </p:ext>
            </p:extLst>
          </p:nvPr>
        </p:nvGraphicFramePr>
        <p:xfrm>
          <a:off x="2946648" y="1347787"/>
          <a:ext cx="3250704" cy="28801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5">
            <a:extLst>
              <a:ext uri="{FF2B5EF4-FFF2-40B4-BE49-F238E27FC236}">
                <a16:creationId xmlns:a16="http://schemas.microsoft.com/office/drawing/2014/main" id="{A69031F8-2A9C-FB68-CFF6-32A05805631C}"/>
              </a:ext>
            </a:extLst>
          </p:cNvPr>
          <p:cNvGraphicFramePr>
            <a:graphicFrameLocks/>
          </p:cNvGraphicFramePr>
          <p:nvPr>
            <p:extLst>
              <p:ext uri="{D42A27DB-BD31-4B8C-83A1-F6EECF244321}">
                <p14:modId xmlns:p14="http://schemas.microsoft.com/office/powerpoint/2010/main" val="3636682609"/>
              </p:ext>
            </p:extLst>
          </p:nvPr>
        </p:nvGraphicFramePr>
        <p:xfrm>
          <a:off x="5637523" y="1376461"/>
          <a:ext cx="3250704" cy="2880145"/>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1AD8BC8F-53B6-20F3-D868-0741CA17F33A}"/>
              </a:ext>
            </a:extLst>
          </p:cNvPr>
          <p:cNvSpPr txBox="1"/>
          <p:nvPr/>
        </p:nvSpPr>
        <p:spPr>
          <a:xfrm>
            <a:off x="185605" y="4456995"/>
            <a:ext cx="2292615" cy="261610"/>
          </a:xfrm>
          <a:prstGeom prst="rect">
            <a:avLst/>
          </a:prstGeom>
          <a:noFill/>
        </p:spPr>
        <p:txBody>
          <a:bodyPr wrap="none" rtlCol="0">
            <a:spAutoFit/>
          </a:bodyPr>
          <a:lstStyle/>
          <a:p>
            <a:r>
              <a:rPr lang="en-CA" sz="1100" dirty="0"/>
              <a:t>Source: 2022-23 Deep Dive (ISC)</a:t>
            </a:r>
          </a:p>
        </p:txBody>
      </p:sp>
    </p:spTree>
    <p:extLst>
      <p:ext uri="{BB962C8B-B14F-4D97-AF65-F5344CB8AC3E}">
        <p14:creationId xmlns:p14="http://schemas.microsoft.com/office/powerpoint/2010/main" val="252015754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12245</TotalTime>
  <Words>1355</Words>
  <Application>Microsoft Office PowerPoint</Application>
  <PresentationFormat>On-screen Show (16:9)</PresentationFormat>
  <Paragraphs>145</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Aptos Display</vt:lpstr>
      <vt:lpstr>Aptos ExtraBold</vt:lpstr>
      <vt:lpstr>Arial</vt:lpstr>
      <vt:lpstr>Calibri</vt:lpstr>
      <vt:lpstr>Wingdings</vt:lpstr>
      <vt:lpstr>1_Default Design</vt:lpstr>
      <vt:lpstr>Jordan’s Principle Draft  Policy Recommendations  Assembly of First Nations Education Forum February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Customer</dc:creator>
  <cp:lastModifiedBy>Jessica Goodman</cp:lastModifiedBy>
  <cp:revision>638</cp:revision>
  <dcterms:created xsi:type="dcterms:W3CDTF">2003-07-16T20:08:29Z</dcterms:created>
  <dcterms:modified xsi:type="dcterms:W3CDTF">2025-02-05T18:36:49Z</dcterms:modified>
</cp:coreProperties>
</file>