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8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88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7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552"/>
    <a:srgbClr val="F1C872"/>
    <a:srgbClr val="7B724A"/>
    <a:srgbClr val="F4EFE5"/>
    <a:srgbClr val="706744"/>
    <a:srgbClr val="4643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519" autoAdjust="0"/>
  </p:normalViewPr>
  <p:slideViewPr>
    <p:cSldViewPr snapToGrid="0">
      <p:cViewPr varScale="1">
        <p:scale>
          <a:sx n="96" d="100"/>
          <a:sy n="96" d="100"/>
        </p:scale>
        <p:origin x="144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A0CC5-9B6A-474F-BEEE-28F3A5BA46FF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6DDAB-0075-43C4-A465-78BD672E14A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2017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BD45A-908A-33BF-7631-7A47EC37B8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966D3-5BB6-D3E6-CA58-D7D248AA97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DCA2F0-4287-CD6E-B730-281478AA97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F606A-5061-3802-CBA1-A0A0C11DF7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3461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0:00    1 min.       </a:t>
            </a:r>
            <a:r>
              <a:rPr lang="en-US" b="1" dirty="0"/>
              <a:t>PIERRE</a:t>
            </a: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Open by Thanking the organization and people of the </a:t>
            </a:r>
            <a:r>
              <a:rPr lang="en-US" dirty="0" err="1"/>
              <a:t>ouest</a:t>
            </a:r>
            <a:r>
              <a:rPr lang="en-US" dirty="0"/>
              <a:t> for welcoming to their land</a:t>
            </a:r>
          </a:p>
          <a:p>
            <a:endParaRPr lang="en-US" dirty="0"/>
          </a:p>
          <a:p>
            <a:r>
              <a:rPr lang="en-US" dirty="0"/>
              <a:t>naming the subject: ALMASS is not a pilot project. More than 30 years of continuous service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0271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1:00       4 min.      </a:t>
            </a:r>
            <a:r>
              <a:rPr lang="en-US" b="1" dirty="0"/>
              <a:t>PIERRE </a:t>
            </a:r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dirty="0"/>
          </a:p>
          <a:p>
            <a:r>
              <a:rPr lang="en-US" dirty="0"/>
              <a:t>Each presenter introduces themselves in 30 to 60 seconds: </a:t>
            </a:r>
            <a:r>
              <a:rPr lang="en-US" b="1" dirty="0"/>
              <a:t>Name, Origin, role, area of expertise. </a:t>
            </a:r>
            <a:r>
              <a:rPr lang="en-US" dirty="0"/>
              <a:t>
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91073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4:00     1 min.          </a:t>
            </a:r>
            <a:r>
              <a:rPr lang="en-US" b="1" dirty="0"/>
              <a:t>PIERRE</a:t>
            </a:r>
            <a:r>
              <a:rPr lang="en-US" dirty="0"/>
              <a:t>  </a:t>
            </a:r>
          </a:p>
          <a:p>
            <a:endParaRPr lang="en-US" dirty="0"/>
          </a:p>
          <a:p>
            <a:r>
              <a:rPr lang="en-US" dirty="0"/>
              <a:t>Announce the path and the format: about 50 minutes of presentation, Questions at the end please. Mention : live demonstration.</a:t>
            </a:r>
          </a:p>
          <a:p>
            <a:endParaRPr lang="en-US" dirty="0"/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 · The context : 6 min</a:t>
            </a:r>
            <a:endParaRPr lang="fr-FR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r>
              <a:rPr lang="fr-FR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 · ALMASS at a glance : 4 min</a:t>
            </a:r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3 · The modules : 14 min</a:t>
            </a:r>
            <a:endParaRPr lang="fr-FR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4 · Security and confidentiality : 5 min</a:t>
            </a:r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5 · Accountability reporting : 4 min</a:t>
            </a:r>
            <a:endParaRPr lang="fr-FR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r>
              <a:rPr lang="fr-FR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6 · Participant self-service : 3 min</a:t>
            </a:r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7 · Deployment and support : 4 min</a:t>
            </a:r>
            <a:endParaRPr lang="fr-FR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r>
              <a:rPr lang="fr-FR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8 · Questions : 5 min</a:t>
            </a:r>
            <a:endParaRPr lang="en-CA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0" indent="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None/>
            </a:pPr>
            <a:endParaRPr lang="en-CA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17920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000" dirty="0"/>
              <a:t>5:00      2 min             </a:t>
            </a:r>
            <a:r>
              <a:rPr lang="en-US" sz="2000" b="1" dirty="0"/>
              <a:t>PIERRE</a:t>
            </a: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Frame the problem before talking about the product. Audience has to recognize itself. Our organizations do not just manage people: We simultaneously manage human case files, public money and a federal obligation — three sets of demands that leave no room for approximation. </a:t>
            </a:r>
          </a:p>
          <a:p>
            <a:endParaRPr lang="en-US" sz="2000" dirty="0"/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scattered across Excel, Word, email, paper folders, and your own head.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Chasing documents</a:t>
            </a:r>
          </a:p>
          <a:p>
            <a:endParaRPr lang="en-CA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automated follow-up triggers</a:t>
            </a:r>
          </a:p>
          <a:p>
            <a:endParaRPr lang="en-CA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Financial tracking </a:t>
            </a:r>
          </a:p>
          <a:p>
            <a:endParaRPr lang="en-CA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Security: Privacy exposure</a:t>
            </a:r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40869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7:00       2 min               </a:t>
            </a:r>
            <a:r>
              <a:rPr lang="en-US" b="1" dirty="0"/>
              <a:t>PIERRE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Many organizations run on spreadsheets and make it work </a:t>
            </a:r>
          </a:p>
          <a:p>
            <a:endParaRPr lang="en-US" dirty="0"/>
          </a:p>
          <a:p>
            <a:r>
              <a:rPr lang="en-US" dirty="0"/>
              <a:t>at the cost of invisible reconciliation work and audit risk. </a:t>
            </a:r>
          </a:p>
          <a:p>
            <a:endParaRPr lang="en-US" dirty="0"/>
          </a:p>
          <a:p>
            <a:r>
              <a:rPr lang="en-US" dirty="0"/>
              <a:t>Re-entry point: that is where the gaps between the client file and the accounting records are born.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60011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9:00       2 min         </a:t>
            </a:r>
            <a:r>
              <a:rPr lang="en-US" b="1" dirty="0"/>
              <a:t>PIERRE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Present this as a requirements list: here is what has to succeed simultaneously. </a:t>
            </a:r>
          </a:p>
          <a:p>
            <a:endParaRPr lang="en-US" dirty="0"/>
          </a:p>
          <a:p>
            <a:r>
              <a:rPr lang="en-US" dirty="0"/>
              <a:t>ALMASS was built with exactly this list in mind, for over thirty years, by people who lived the problem.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3457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11:00      2 min         </a:t>
            </a:r>
            <a:r>
              <a:rPr lang="en-US" b="1" dirty="0"/>
              <a:t>PIERRE</a:t>
            </a:r>
          </a:p>
          <a:p>
            <a:endParaRPr lang="en-US" dirty="0"/>
          </a:p>
          <a:p>
            <a:r>
              <a:rPr lang="en-US" dirty="0"/>
              <a:t>The number that matters is “more than 30 years.” </a:t>
            </a:r>
          </a:p>
          <a:p>
            <a:endParaRPr lang="en-US" dirty="0"/>
          </a:p>
          <a:p>
            <a:r>
              <a:rPr lang="en-US" dirty="0"/>
              <a:t>This is a product that has survived changes in federal programs, tax rules and technology. </a:t>
            </a:r>
          </a:p>
          <a:p>
            <a:endParaRPr lang="en-US" dirty="0"/>
          </a:p>
          <a:p>
            <a:r>
              <a:rPr lang="en-US" dirty="0"/>
              <a:t>The move to a Web application in 2011 was a major turning point for accessibility.</a:t>
            </a:r>
          </a:p>
          <a:p>
            <a:endParaRPr lang="en-US" dirty="0"/>
          </a:p>
          <a:p>
            <a:r>
              <a:rPr lang="en-CA" dirty="0"/>
              <a:t>Complete Overhaul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58405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/>
              <a:t>PIERRE</a:t>
            </a:r>
            <a:r>
              <a:rPr lang="en-US" sz="1200" b="1" i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Announce </a:t>
            </a:r>
            <a:r>
              <a:rPr lang="en-US" sz="1200" b="1" i="0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ANNIE</a:t>
            </a:r>
            <a:r>
              <a:rPr lang="en-US" sz="1200" b="1" i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CDB87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CDB87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step Must be shown with a real screenshot of the application.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solidFill>
                <a:srgbClr val="CDB87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7B7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the overview to the signed document — illustrated with a real client file</a:t>
            </a:r>
            <a:endParaRPr lang="en-US" sz="1200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5025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13:00      2 min      </a:t>
            </a:r>
            <a:r>
              <a:rPr lang="en-US" b="1" dirty="0"/>
              <a:t>PIERRE  </a:t>
            </a:r>
            <a:r>
              <a:rPr lang="en-US" b="0" dirty="0"/>
              <a:t>(</a:t>
            </a:r>
            <a:r>
              <a:rPr lang="en-US" b="1" dirty="0"/>
              <a:t>Note: Phil Show examples on screen of </a:t>
            </a:r>
            <a:r>
              <a:rPr lang="en-US" dirty="0"/>
              <a:t>multi-organization)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A decisive architecture point: </a:t>
            </a:r>
          </a:p>
          <a:p>
            <a:endParaRPr lang="en-US" dirty="0"/>
          </a:p>
          <a:p>
            <a:r>
              <a:rPr lang="en-US" dirty="0"/>
              <a:t>ALMASS is natively multi-organization. </a:t>
            </a:r>
          </a:p>
          <a:p>
            <a:endParaRPr lang="en-US" dirty="0"/>
          </a:p>
          <a:p>
            <a:r>
              <a:rPr lang="en-US" dirty="0"/>
              <a:t>Each administrative centre is a sealed space. </a:t>
            </a:r>
          </a:p>
          <a:p>
            <a:endParaRPr lang="en-US" dirty="0"/>
          </a:p>
          <a:p>
            <a:r>
              <a:rPr lang="en-US" dirty="0"/>
              <a:t>A file transfer is a formal act, approved by the originating community it is not implicit sharing </a:t>
            </a:r>
          </a:p>
          <a:p>
            <a:endParaRPr lang="en-US" dirty="0"/>
          </a:p>
          <a:p>
            <a:r>
              <a:rPr lang="en-US" dirty="0"/>
              <a:t>That is what makes the product sellable to a group of organizations that do not want to see one another's data.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05983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15:00      2 min         </a:t>
            </a:r>
            <a:r>
              <a:rPr lang="en-US" b="1" dirty="0"/>
              <a:t>PIERRE Announce PHILIPPE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overview before the detail. Stress that these are not nine products sold separately: it is a single database.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077925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17:00  :     </a:t>
            </a:r>
            <a:r>
              <a:rPr lang="en-US" b="1" dirty="0"/>
              <a:t>PHILIPPE</a:t>
            </a:r>
          </a:p>
          <a:p>
            <a:endParaRPr lang="en-US" dirty="0"/>
          </a:p>
          <a:p>
            <a:r>
              <a:rPr lang="en-US" dirty="0"/>
              <a:t>Announce the longest part. </a:t>
            </a:r>
          </a:p>
          <a:p>
            <a:endParaRPr lang="en-US" dirty="0"/>
          </a:p>
          <a:p>
            <a:r>
              <a:rPr lang="en-US" dirty="0"/>
              <a:t>Suggest the audience note their questions as the modules go by.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78403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17:15  2 min :     </a:t>
            </a:r>
            <a:r>
              <a:rPr lang="en-US" b="1" dirty="0"/>
              <a:t>PHILIPPE</a:t>
            </a:r>
          </a:p>
          <a:p>
            <a:endParaRPr lang="en-US" dirty="0"/>
          </a:p>
          <a:p>
            <a:r>
              <a:rPr lang="en-US" dirty="0"/>
              <a:t>The client file is the foundation. </a:t>
            </a:r>
          </a:p>
          <a:p>
            <a:endParaRPr lang="en-US" dirty="0"/>
          </a:p>
          <a:p>
            <a:r>
              <a:rPr lang="en-US" dirty="0"/>
              <a:t>Points to Note:       	network-wide SIN validation, which makes duplicates structurally difficult, </a:t>
            </a:r>
          </a:p>
          <a:p>
            <a:endParaRPr lang="en-US" dirty="0"/>
          </a:p>
          <a:p>
            <a:r>
              <a:rPr lang="en-US" dirty="0"/>
              <a:t>		and the impossibility of deleting a file, which protects the integrity of the history.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2615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19:15      2 min     </a:t>
            </a:r>
            <a:r>
              <a:rPr lang="en-US" b="1" dirty="0"/>
              <a:t>PHILIPPE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core concept of the product. </a:t>
            </a:r>
          </a:p>
          <a:p>
            <a:endParaRPr lang="en-US" dirty="0"/>
          </a:p>
          <a:p>
            <a:r>
              <a:rPr lang="en-US" dirty="0"/>
              <a:t>Explain the chain: action plan, funded projects and unfunded services, outcome. </a:t>
            </a:r>
          </a:p>
          <a:p>
            <a:endParaRPr lang="en-US" dirty="0"/>
          </a:p>
          <a:p>
            <a:r>
              <a:rPr lang="en-US" dirty="0"/>
              <a:t>Mention that even interventions with no money paid out are recorded — that is often the blind spot of other similar systems.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152860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21:15       2 min      </a:t>
            </a:r>
            <a:r>
              <a:rPr lang="en-US" b="1" dirty="0"/>
              <a:t>PHILIPPE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The Members module is a little-known differentiator: 	it is band list management, </a:t>
            </a:r>
          </a:p>
          <a:p>
            <a:r>
              <a:rPr lang="en-US" dirty="0"/>
              <a:t>				</a:t>
            </a:r>
          </a:p>
          <a:p>
            <a:r>
              <a:rPr lang="en-US" dirty="0"/>
              <a:t>				distinct from the client file, with family links and school tracking. </a:t>
            </a:r>
          </a:p>
          <a:p>
            <a:endParaRPr lang="en-US" dirty="0"/>
          </a:p>
          <a:p>
            <a:r>
              <a:rPr lang="en-US" dirty="0"/>
              <a:t>				For a band council, it is a complete administrative tool on top of the employment side.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08689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23:15     2 min :         </a:t>
            </a:r>
            <a:r>
              <a:rPr lang="en-US" b="1" dirty="0"/>
              <a:t>PHILIPPE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management control that buyers appreciate: 	as long as the project is planned, </a:t>
            </a:r>
          </a:p>
          <a:p>
            <a:r>
              <a:rPr lang="en-US" dirty="0"/>
              <a:t>					</a:t>
            </a:r>
          </a:p>
          <a:p>
            <a:r>
              <a:rPr lang="en-US" dirty="0"/>
              <a:t>				no financial commitment appears anywhere. </a:t>
            </a:r>
          </a:p>
          <a:p>
            <a:endParaRPr lang="en-US" dirty="0"/>
          </a:p>
          <a:p>
            <a:r>
              <a:rPr lang="en-US" dirty="0"/>
              <a:t>				Activation requires printing Report L and having the manager sign it. </a:t>
            </a:r>
          </a:p>
          <a:p>
            <a:endParaRPr lang="en-US" dirty="0"/>
          </a:p>
          <a:p>
            <a:r>
              <a:rPr lang="en-US" dirty="0"/>
              <a:t>				Approval is encoded in the software, not left to team discipline.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5170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25:15       2 min      </a:t>
            </a:r>
            <a:r>
              <a:rPr lang="en-US" b="1" dirty="0"/>
              <a:t>PHILIPPE + PIERRE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Explain the classification model. </a:t>
            </a:r>
          </a:p>
          <a:p>
            <a:endParaRPr lang="en-US" dirty="0"/>
          </a:p>
          <a:p>
            <a:r>
              <a:rPr lang="en-US" dirty="0"/>
              <a:t>			This is what makes it possible, with no extra work, to answer “how much have we spent, from which fund, for which type of intervention.” </a:t>
            </a:r>
          </a:p>
          <a:p>
            <a:endParaRPr lang="en-US" dirty="0"/>
          </a:p>
          <a:p>
            <a:r>
              <a:rPr lang="en-US" dirty="0"/>
              <a:t>			Each combination maps to a general ledger line.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91497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27:15       2 min       </a:t>
            </a:r>
            <a:r>
              <a:rPr lang="en-US" b="1" dirty="0"/>
              <a:t>PHILIPPE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The heart of the value for a finance director. </a:t>
            </a:r>
          </a:p>
          <a:p>
            <a:endParaRPr lang="en-US" dirty="0"/>
          </a:p>
          <a:p>
            <a:r>
              <a:rPr lang="en-US" dirty="0"/>
              <a:t>Press on the strict sequence: it cannot be short-circuited. </a:t>
            </a:r>
          </a:p>
          <a:p>
            <a:endParaRPr lang="en-US" dirty="0"/>
          </a:p>
          <a:p>
            <a:r>
              <a:rPr lang="en-US" dirty="0"/>
              <a:t>The printed validation report is the only paper trace of the authorization. </a:t>
            </a:r>
          </a:p>
          <a:p>
            <a:endParaRPr lang="en-US" dirty="0"/>
          </a:p>
          <a:p>
            <a:r>
              <a:rPr lang="en-US" dirty="0"/>
              <a:t>The system and the accounting records always stay reconciled.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2531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29:45        2 min        </a:t>
            </a:r>
            <a:r>
              <a:rPr lang="en-US" b="1" dirty="0"/>
              <a:t>PHILIPPE</a:t>
            </a:r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These automations represent hours of manual calculation saved every month. </a:t>
            </a:r>
          </a:p>
          <a:p>
            <a:endParaRPr lang="en-US" dirty="0"/>
          </a:p>
          <a:p>
            <a:r>
              <a:rPr lang="en-US" dirty="0"/>
              <a:t>For subsidized employment: half at the start, 40% at the midpoint, </a:t>
            </a:r>
          </a:p>
          <a:p>
            <a:endParaRPr lang="en-US" dirty="0"/>
          </a:p>
          <a:p>
            <a:r>
              <a:rPr lang="en-US" dirty="0"/>
              <a:t>the balance on completion once actual hours are confirmed.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099250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31:45     2 min       </a:t>
            </a:r>
            <a:r>
              <a:rPr lang="en-US" b="1" dirty="0"/>
              <a:t>PHILIPPE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A strong, concrete argument: 	the exported file imports directly into the accounting system. </a:t>
            </a:r>
          </a:p>
          <a:p>
            <a:endParaRPr lang="en-US" dirty="0"/>
          </a:p>
          <a:p>
            <a:r>
              <a:rPr lang="en-US" dirty="0"/>
              <a:t>			Export history is retained for reviews and audits.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366596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33:15 :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Transition, </a:t>
            </a:r>
            <a:r>
              <a:rPr lang="en-US" b="1" dirty="0"/>
              <a:t>PIERRE Announce OFELIA</a:t>
            </a:r>
          </a:p>
          <a:p>
            <a:endParaRPr lang="en-CA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58744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33:30         2 min        </a:t>
            </a:r>
            <a:r>
              <a:rPr lang="en-US" b="1" dirty="0"/>
              <a:t>OFELIA</a:t>
            </a:r>
          </a:p>
          <a:p>
            <a:endParaRPr lang="en-US" dirty="0"/>
          </a:p>
          <a:p>
            <a:r>
              <a:rPr lang="en-US" dirty="0"/>
              <a:t>Two-factor authentication is mandatory, with four methods including the biometric passkey.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Complete audit trail</a:t>
            </a:r>
            <a:b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every action is tied to the signed-in username and can be traced</a:t>
            </a:r>
            <a:endParaRPr lang="fr-FR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Adaptive sessions</a:t>
            </a:r>
            <a:b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120 minutes of inactivity, reduced to 15 minutes on a declared public workstation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Accounts are deactivated, never deleted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history remains attributable</a:t>
            </a:r>
            <a:endParaRPr lang="fr-FR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r>
              <a:rPr lang="en-US" dirty="0"/>
              <a:t>
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2939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36:00     2 min      </a:t>
            </a:r>
            <a:r>
              <a:rPr lang="en-US" b="1" dirty="0"/>
              <a:t>OFELIA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Partitioning is granular: 	beyond the role, </a:t>
            </a:r>
          </a:p>
          <a:p>
            <a:endParaRPr lang="en-US" dirty="0"/>
          </a:p>
          <a:p>
            <a:r>
              <a:rPr lang="en-US" dirty="0"/>
              <a:t>		a user can be restricted to certain funds or certain measures. </a:t>
            </a:r>
          </a:p>
          <a:p>
            <a:endParaRPr lang="en-US" dirty="0"/>
          </a:p>
          <a:p>
            <a:r>
              <a:rPr lang="en-US" dirty="0"/>
              <a:t>		A project funded from an unauthorized fund becomes quite simply invisible.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50106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dirty="0"/>
              <a:t>38:30        </a:t>
            </a:r>
            <a:r>
              <a:rPr lang="en-US" b="1" dirty="0"/>
              <a:t>OFELIA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14293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38:45    2 min.     </a:t>
            </a:r>
            <a:r>
              <a:rPr lang="en-US" b="1" dirty="0"/>
              <a:t>OFELIA</a:t>
            </a:r>
          </a:p>
          <a:p>
            <a:endParaRPr lang="en-US" dirty="0"/>
          </a:p>
          <a:p>
            <a:r>
              <a:rPr lang="en-US" dirty="0"/>
              <a:t>Do not read the list. </a:t>
            </a:r>
          </a:p>
          <a:p>
            <a:endParaRPr lang="en-US" dirty="0"/>
          </a:p>
          <a:p>
            <a:r>
              <a:rPr lang="en-US" dirty="0"/>
              <a:t>Name three or four reports and explain that they cover every angle: by community, by measure, by project, by account, by recipient. </a:t>
            </a:r>
          </a:p>
          <a:p>
            <a:endParaRPr lang="en-US" dirty="0"/>
          </a:p>
          <a:p>
            <a:r>
              <a:rPr lang="en-US" dirty="0"/>
              <a:t>Report E1 is the one managers use day to day.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Plus the education, members, income security and SPE reports. Export to PDF or Excel, in French or English.</a:t>
            </a:r>
            <a:endParaRPr lang="en-CA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39390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40:45 — 2  min.         </a:t>
            </a:r>
            <a:r>
              <a:rPr lang="en-US" b="1" dirty="0"/>
              <a:t>OFELIA</a:t>
            </a:r>
          </a:p>
          <a:p>
            <a:endParaRPr lang="en-US" dirty="0"/>
          </a:p>
          <a:p>
            <a:r>
              <a:rPr lang="en-US" dirty="0"/>
              <a:t>The strongest argument in the presentation.               The SDR is the quarterly obligation to Service Canada; </a:t>
            </a:r>
          </a:p>
          <a:p>
            <a:endParaRPr lang="en-US" dirty="0"/>
          </a:p>
          <a:p>
            <a:r>
              <a:rPr lang="en-US" dirty="0"/>
              <a:t>a rejected file is an administrative crisis.                      ALMASS does not just produce the file: it detects the errors before submission, </a:t>
            </a:r>
          </a:p>
          <a:p>
            <a:endParaRPr lang="en-US" dirty="0"/>
          </a:p>
          <a:p>
            <a:r>
              <a:rPr lang="en-US" b="1" dirty="0"/>
              <a:t>Explain them</a:t>
            </a:r>
            <a:r>
              <a:rPr lang="en-US" dirty="0"/>
              <a:t>, </a:t>
            </a:r>
          </a:p>
          <a:p>
            <a:endParaRPr lang="en-US" dirty="0"/>
          </a:p>
          <a:p>
            <a:r>
              <a:rPr lang="en-US" dirty="0"/>
              <a:t>and takes the counsellor straight to the screen where they can be fixed. </a:t>
            </a:r>
          </a:p>
          <a:p>
            <a:endParaRPr lang="en-US" dirty="0"/>
          </a:p>
          <a:p>
            <a:r>
              <a:rPr lang="en-US" dirty="0"/>
              <a:t>Positive outcomes tracked: employment, self-employment, return to school. Quarters ending June 30, September 30, December 31 and March 31.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85855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43:15   2 min.     </a:t>
            </a:r>
            <a:r>
              <a:rPr lang="en-US" b="1" dirty="0"/>
              <a:t>OFELIA</a:t>
            </a:r>
          </a:p>
          <a:p>
            <a:endParaRPr lang="en-US" dirty="0"/>
          </a:p>
          <a:p>
            <a:r>
              <a:rPr lang="en-US" dirty="0"/>
              <a:t>An annual obligation settled by the system. The taxable / non-taxable distinction is specific to the First Nations context.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5122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44:45     2 min.     </a:t>
            </a:r>
            <a:r>
              <a:rPr lang="en-US" b="1" dirty="0"/>
              <a:t>OFELIA</a:t>
            </a:r>
          </a:p>
          <a:p>
            <a:endParaRPr lang="en-US" dirty="0"/>
          </a:p>
          <a:p>
            <a:r>
              <a:rPr lang="en-US" dirty="0"/>
              <a:t>A modern module that shifts administrative work toward participant self-service. </a:t>
            </a:r>
          </a:p>
          <a:p>
            <a:endParaRPr lang="en-US" dirty="0"/>
          </a:p>
          <a:p>
            <a:r>
              <a:rPr lang="en-US" dirty="0"/>
              <a:t>This is what replaces the fax machine.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4098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46:45     2 min.      </a:t>
            </a:r>
            <a:r>
              <a:rPr lang="en-US" b="1" dirty="0"/>
              <a:t>OFELIA</a:t>
            </a:r>
          </a:p>
          <a:p>
            <a:endParaRPr lang="en-US" dirty="0"/>
          </a:p>
          <a:p>
            <a:r>
              <a:rPr lang="en-US" dirty="0"/>
              <a:t>Answer the question every buyer is asking themselves: “will we have to pay for development for every adjustment?” 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No. Adaptation happens through configuration.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Standard tripartite agreement between the participant, the sponsor and the funding organization, generated from data already entered</a:t>
            </a:r>
            <a:endParaRPr lang="fr-FR" sz="1200" b="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Custom contracts, letters and forms — no limit on the number of templates that can be configured</a:t>
            </a:r>
            <a:endParaRPr lang="en-CA" sz="12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59280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48:45     1 min.      </a:t>
            </a:r>
            <a:r>
              <a:rPr lang="en-US" b="1" dirty="0"/>
              <a:t>OFELIA</a:t>
            </a:r>
          </a:p>
          <a:p>
            <a:endParaRPr lang="en-US" dirty="0"/>
          </a:p>
          <a:p>
            <a:r>
              <a:rPr lang="en-US" dirty="0"/>
              <a:t>Reassure them on the support side  </a:t>
            </a:r>
          </a:p>
          <a:p>
            <a:r>
              <a:rPr lang="en-US" dirty="0"/>
              <a:t>           </a:t>
            </a:r>
          </a:p>
          <a:p>
            <a:r>
              <a:rPr lang="en-US" dirty="0"/>
              <a:t>                            Pricing to be </a:t>
            </a:r>
            <a:r>
              <a:rPr lang="en-US" dirty="0" err="1"/>
              <a:t>be</a:t>
            </a:r>
            <a:r>
              <a:rPr lang="en-US" dirty="0"/>
              <a:t> confirmed.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723318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50:15     2 min.     </a:t>
            </a:r>
            <a:r>
              <a:rPr lang="en-US" b="1" dirty="0"/>
              <a:t>PIERRE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message to leave behind: </a:t>
            </a:r>
            <a:r>
              <a:rPr lang="en-US" b="1" dirty="0"/>
              <a:t>this is not a generic piece of software retrofitted to the First Nations context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	</a:t>
            </a:r>
          </a:p>
          <a:p>
            <a:r>
              <a:rPr lang="en-US" dirty="0"/>
              <a:t>		It is a system built from the inside, by and for the organizations that live this reality.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277565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52:15          Q&amp;A. Questions to anticipate: hosting and data sovereignty, migration from an existing system, pricing model, product roadmap, platform capacity, additional languages.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30362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6DDAB-0075-43C4-A465-78BD672E14A9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17880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03A77-4381-B1F5-A146-4FB210433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636A7B-813F-62F9-20CA-9CCDD5A20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434B1-60A7-10B9-88FD-69C696D9E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9E6DFC-6A9D-3C90-0628-A3D578CC0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3E232C-AD32-42C5-3919-027613682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4246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8F379-982E-8E72-A656-6B09C2D2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AA57F-8B90-B18C-849E-52FC01BFBB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D50E9C-6C9B-732E-5042-A95D7679B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6C415-F06B-0937-2668-9EBFF62C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A056A8-3B90-D386-2FA2-FDA82A0E8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14356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8A029-C103-AC3A-B5A6-6733B41152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5BE50F-85E1-56F9-8925-B38634E3DA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89519-FA64-F6A3-B271-D19981FF4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E2633-1A34-CC34-E5D5-1DBE6EB77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8FD60-591B-68D9-7B55-633587D59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80074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51CEA-7B1D-B0AC-E4E6-0457345E1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AD507-6F03-3F09-ED2A-C23B025F45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171A0-99CA-76EE-CF05-27660AB17B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50020-0CD9-293C-B222-AD73B5E87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3F14C0-1B46-B5F4-9F8F-C167FE6C5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D40B8-0864-65BC-5881-95E234E87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74838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41872-4D7E-C7BF-A53C-6C25A4080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DEF13-66E9-B55E-680D-E14EF6C53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53CC6-659C-0C29-F692-6C341E62A8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B3C4C9-4827-699A-140D-03BA0376E9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9AEB098-E338-5A00-2E05-D5A14D150A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02AB0E-3C4B-C7BB-F7B7-70EC84FED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8DF54A-C90D-1219-7562-67452F49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ABA295-6F13-C858-D5F7-2673DD43F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1960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41F67-D54C-FE73-AE78-AEF62D2FB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D7B371-1F63-7564-DFEC-7348D2530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178F83-D0B9-575F-29B4-39B58F539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838CA-CF0B-B753-9EA3-AA7EE200D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19294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09CCD5-3673-1150-B7B2-FA7BFA254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EDE9DF-1A5E-E225-48C3-08D1B9CB3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281036-7DC8-589C-6734-B51435AA2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633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29C51-97D9-FEAB-18B2-0981DC003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4DE001-B7D3-3552-CB79-20DB4416E7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0627D-1812-C9D5-B2F3-663C22A084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A6D4D-84EF-A53D-89B6-565F4609C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1CC8F-B052-1858-9091-85C588FB7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F4940-F05B-216E-2CF9-42F612055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6974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3F098-50D3-1E62-6633-808571DE8D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29B18E-1377-D941-67A7-5EC6412C5C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98BA6D-BBBC-0940-CE59-BBC0576C5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499DC0-D478-826D-B82E-32EB3E71C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3F917F-B1D1-281D-757E-FFFA875EE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CD5CFA-A27C-4A8D-A96C-1F3665E1E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2213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4A757-69E9-103E-35BE-479B841BA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1C752A-337D-18C0-AC58-00E756364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B9A7D-103A-BA2E-39BF-88C45BE0D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978FD-AB6A-C0C7-D143-09C87743B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99B13-3EAA-C16E-4771-00DC1686D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458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5F52058-DFD2-E1B9-F7BA-4A1FF584E2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86372A-DB60-65B5-028B-96DBF1589F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72916B-8D90-7FAF-E70C-3FA6E7B4A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5FAE0-BDA2-F075-F7F7-B173D02A3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329129-116D-65C2-F96D-4CD6B2A3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09454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332201-EA91-AEBA-9C52-EEEB3E455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080585-1003-005A-6115-C71420FF1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974CF8-1785-3E2D-E6CD-38E2101BFF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16D36A-9CB4-415A-A07F-0DC2BD0086A2}" type="datetimeFigureOut">
              <a:rPr lang="en-CA" smtClean="0"/>
              <a:t>2026-08-25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CBFB3-C30D-749E-ECA7-EB97E3D2C5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C9F2BB-AD04-3BC7-35D7-D07D8D13BA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2B4EE1-9AFF-46A3-9ED3-DBC70475EA5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56611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674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A10AEA-AC3C-CEC0-AF60-96AFC481AD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14879CB4-BE5D-62C0-099C-9D3D137FC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B4AA7F0-E557-B138-F43D-7FECC75F29F7}"/>
              </a:ext>
            </a:extLst>
          </p:cNvPr>
          <p:cNvSpPr txBox="1"/>
          <p:nvPr/>
        </p:nvSpPr>
        <p:spPr>
          <a:xfrm>
            <a:off x="3555124" y="5376041"/>
            <a:ext cx="51159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solidFill>
                  <a:srgbClr val="F4EFE5"/>
                </a:solidFill>
                <a:latin typeface="Urbanist" panose="020B0A04040200000203" pitchFamily="34" charset="0"/>
                <a:ea typeface="Urbanist" panose="020B0A04040200000203" pitchFamily="34" charset="0"/>
                <a:cs typeface="Urbanist" panose="020B0A04040200000203" pitchFamily="34" charset="0"/>
              </a:rPr>
              <a:t>FNHRDCQ</a:t>
            </a:r>
            <a:endParaRPr lang="en-CA" sz="7200" dirty="0">
              <a:solidFill>
                <a:srgbClr val="F4EFE5"/>
              </a:solidFill>
              <a:latin typeface="Urbanist" panose="020B0A04040200000203" pitchFamily="34" charset="0"/>
              <a:ea typeface="Urbanist" panose="020B0A04040200000203" pitchFamily="34" charset="0"/>
              <a:cs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912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A95BA8-38B4-D955-65CC-2FBBE8DBBBDC}"/>
              </a:ext>
            </a:extLst>
          </p:cNvPr>
          <p:cNvSpPr txBox="1"/>
          <p:nvPr/>
        </p:nvSpPr>
        <p:spPr>
          <a:xfrm>
            <a:off x="787400" y="711200"/>
            <a:ext cx="889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12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CDRHPNQ  |  FNHRDCQ</a:t>
            </a:r>
          </a:p>
          <a:p>
            <a:endParaRPr lang="en-CA" sz="12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4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1238F3-0557-57EB-8856-8C51BADFCF4D}"/>
              </a:ext>
            </a:extLst>
          </p:cNvPr>
          <p:cNvSpPr/>
          <p:nvPr/>
        </p:nvSpPr>
        <p:spPr>
          <a:xfrm>
            <a:off x="393700" y="2159000"/>
            <a:ext cx="44450" cy="29972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E09585-8ABE-6024-309E-3649988CAE07}"/>
              </a:ext>
            </a:extLst>
          </p:cNvPr>
          <p:cNvSpPr txBox="1"/>
          <p:nvPr/>
        </p:nvSpPr>
        <p:spPr>
          <a:xfrm>
            <a:off x="666750" y="21717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98000"/>
              </a:lnSpc>
              <a:spcAft>
                <a:spcPts val="600"/>
              </a:spcAft>
            </a:pPr>
            <a:r>
              <a:rPr lang="fr-FR" sz="20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Pierre Jalbert</a:t>
            </a:r>
          </a:p>
          <a:p>
            <a:pPr algn="ctr">
              <a:lnSpc>
                <a:spcPct val="9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IT Coordinator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D34499-F123-2440-A9EF-3AED325D6D9B}"/>
              </a:ext>
            </a:extLst>
          </p:cNvPr>
          <p:cNvSpPr/>
          <p:nvPr/>
        </p:nvSpPr>
        <p:spPr>
          <a:xfrm>
            <a:off x="3028950" y="2159000"/>
            <a:ext cx="44450" cy="29972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3B7B6C-99D4-A5F1-8BE8-4E4B6CCB499C}"/>
              </a:ext>
            </a:extLst>
          </p:cNvPr>
          <p:cNvSpPr txBox="1"/>
          <p:nvPr/>
        </p:nvSpPr>
        <p:spPr>
          <a:xfrm>
            <a:off x="30988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98000"/>
              </a:lnSpc>
              <a:spcAft>
                <a:spcPts val="600"/>
              </a:spcAft>
            </a:pPr>
            <a:r>
              <a:rPr lang="fr-FR" sz="20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Annie Cyr</a:t>
            </a:r>
          </a:p>
          <a:p>
            <a:pPr algn="ctr">
              <a:lnSpc>
                <a:spcPct val="98000"/>
              </a:lnSpc>
              <a:spcAft>
                <a:spcPts val="600"/>
              </a:spcAft>
            </a:pPr>
            <a:r>
              <a:rPr lang="en-CA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  <a:cs typeface="Urbanist" panose="020B0A04040200000203" pitchFamily="34" charset="0"/>
              </a:rPr>
              <a:t>Director of Employment, Training &amp; Mitshim Shuniau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1E8626B-82BD-C5F5-B6BB-A9684C064073}"/>
              </a:ext>
            </a:extLst>
          </p:cNvPr>
          <p:cNvSpPr/>
          <p:nvPr/>
        </p:nvSpPr>
        <p:spPr>
          <a:xfrm>
            <a:off x="5454650" y="2159000"/>
            <a:ext cx="44450" cy="29972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5CE79EB-4225-3AFC-B759-24A3546E0504}"/>
              </a:ext>
            </a:extLst>
          </p:cNvPr>
          <p:cNvSpPr txBox="1"/>
          <p:nvPr/>
        </p:nvSpPr>
        <p:spPr>
          <a:xfrm>
            <a:off x="8915400" y="2171700"/>
            <a:ext cx="24447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98000"/>
              </a:lnSpc>
              <a:spcAft>
                <a:spcPts val="600"/>
              </a:spcAft>
            </a:pPr>
            <a:r>
              <a:rPr lang="fr-FR" sz="20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Philippe Grandmont</a:t>
            </a:r>
          </a:p>
          <a:p>
            <a:pPr algn="ctr">
              <a:lnSpc>
                <a:spcPct val="98000"/>
              </a:lnSpc>
              <a:spcAft>
                <a:spcPts val="600"/>
              </a:spcAft>
            </a:pP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PGMS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5BAE80-806D-BA81-B8AD-A8F602829DCB}"/>
              </a:ext>
            </a:extLst>
          </p:cNvPr>
          <p:cNvSpPr/>
          <p:nvPr/>
        </p:nvSpPr>
        <p:spPr>
          <a:xfrm>
            <a:off x="8724900" y="2159000"/>
            <a:ext cx="44450" cy="29972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36A70-D97D-A5D7-A89C-FEB7B45B46A6}"/>
              </a:ext>
            </a:extLst>
          </p:cNvPr>
          <p:cNvSpPr txBox="1"/>
          <p:nvPr/>
        </p:nvSpPr>
        <p:spPr>
          <a:xfrm>
            <a:off x="5534025" y="2171700"/>
            <a:ext cx="31559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98000"/>
              </a:lnSpc>
              <a:spcAft>
                <a:spcPts val="600"/>
              </a:spcAft>
            </a:pPr>
            <a:r>
              <a:rPr lang="en-CA" sz="20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Ofelia Morales-Rodriguez</a:t>
            </a:r>
          </a:p>
          <a:p>
            <a:pPr algn="ctr">
              <a:lnSpc>
                <a:spcPct val="98000"/>
              </a:lnSpc>
              <a:spcAft>
                <a:spcPts val="600"/>
              </a:spcAft>
            </a:pPr>
            <a:r>
              <a:rPr lang="en-CA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  <a:cs typeface="Urbanist" panose="020B0A04040200000203" pitchFamily="34" charset="0"/>
              </a:rPr>
              <a:t>Reporting &amp; Systems Support Specialist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86CB855-AABA-553B-7B99-7D5BD1E1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613277" cy="1440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490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860E0B5-25A1-789C-C328-BDA96A5203B8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Agenda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74B306-DBC2-9C32-6263-7191FDE9CCFB}"/>
              </a:ext>
            </a:extLst>
          </p:cNvPr>
          <p:cNvSpPr/>
          <p:nvPr/>
        </p:nvSpPr>
        <p:spPr>
          <a:xfrm>
            <a:off x="787400" y="18542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9F3FA-DFEA-70C1-D065-123417B79AFB}"/>
              </a:ext>
            </a:extLst>
          </p:cNvPr>
          <p:cNvSpPr txBox="1"/>
          <p:nvPr/>
        </p:nvSpPr>
        <p:spPr>
          <a:xfrm>
            <a:off x="7874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 · The context</a:t>
            </a:r>
            <a:endParaRPr lang="fr-FR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 · ALMASS at a glance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3 · The modules</a:t>
            </a:r>
            <a:endParaRPr lang="fr-FR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4 · Security and confidentiality</a:t>
            </a:r>
            <a:endParaRPr lang="en-CA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ECA1D4-E52B-0994-12DC-EF5DD5184224}"/>
              </a:ext>
            </a:extLst>
          </p:cNvPr>
          <p:cNvSpPr txBox="1"/>
          <p:nvPr/>
        </p:nvSpPr>
        <p:spPr>
          <a:xfrm>
            <a:off x="62738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5 · Accountability reporting</a:t>
            </a:r>
            <a:endParaRPr lang="fr-FR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6 · Participant self-service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7 · Deployment and support</a:t>
            </a:r>
            <a:endParaRPr lang="fr-FR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8 · Questions </a:t>
            </a:r>
            <a:endParaRPr lang="en-CA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89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431BE72-2D43-7F01-EDDB-2C05E62DEA88}"/>
              </a:ext>
            </a:extLst>
          </p:cNvPr>
          <p:cNvSpPr txBox="1"/>
          <p:nvPr/>
        </p:nvSpPr>
        <p:spPr>
          <a:xfrm>
            <a:off x="787400" y="1196340"/>
            <a:ext cx="711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CA" sz="5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1-The context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8CB707-8089-0FF9-AFB9-2868562FE4DF}"/>
              </a:ext>
            </a:extLst>
          </p:cNvPr>
          <p:cNvSpPr/>
          <p:nvPr/>
        </p:nvSpPr>
        <p:spPr>
          <a:xfrm>
            <a:off x="787400" y="2730500"/>
            <a:ext cx="965200" cy="508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1C01DC-7CF4-4A75-5119-5C37ABA54D73}"/>
              </a:ext>
            </a:extLst>
          </p:cNvPr>
          <p:cNvSpPr txBox="1"/>
          <p:nvPr/>
        </p:nvSpPr>
        <p:spPr>
          <a:xfrm>
            <a:off x="787400" y="3060699"/>
            <a:ext cx="10711180" cy="1016001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17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 workforce development organization manages three things at the same time:                                                                                                                             </a:t>
            </a:r>
          </a:p>
          <a:p>
            <a:pPr marL="285750" indent="-2857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people's journeys, </a:t>
            </a:r>
          </a:p>
          <a:p>
            <a:pPr marL="285750" indent="-2857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Funds, </a:t>
            </a:r>
          </a:p>
          <a:p>
            <a:pPr marL="285750" indent="-285750">
              <a:lnSpc>
                <a:spcPct val="125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Accountability obligation.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endParaRPr lang="en-US" sz="17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endParaRPr lang="en-US" sz="17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17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a mistake in any one of the three is paid for in the other two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17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Consolidating all the work in one tool is very valuable.</a:t>
            </a:r>
            <a:endParaRPr lang="en-CA" sz="17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5663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9D7A97-DB13-4DAF-637D-EAC48681428C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Without a dedicated platform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C2AB042-7B32-0F88-4B20-1935E642D6FF}"/>
              </a:ext>
            </a:extLst>
          </p:cNvPr>
          <p:cNvSpPr/>
          <p:nvPr/>
        </p:nvSpPr>
        <p:spPr>
          <a:xfrm>
            <a:off x="787400" y="18542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E91F4DB-F63A-2082-CC26-116D0381B470}"/>
              </a:ext>
            </a:extLst>
          </p:cNvPr>
          <p:cNvSpPr txBox="1"/>
          <p:nvPr/>
        </p:nvSpPr>
        <p:spPr>
          <a:xfrm>
            <a:off x="7874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Scattered data 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case file in one spreadsheet, payments in another, accounting in a third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Manual re-entry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every payment keyed twice, every transcription a chance to introduce an error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Duplicate files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same participant three times over, under three different spellings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F8C03A-738B-691F-02D8-628F7394A983}"/>
              </a:ext>
            </a:extLst>
          </p:cNvPr>
          <p:cNvSpPr txBox="1"/>
          <p:nvPr/>
        </p:nvSpPr>
        <p:spPr>
          <a:xfrm>
            <a:off x="62738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Late accountability reporting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errors only surface at the quarterly submission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Fragile audit trail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no way to answer “who changed what, and when”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Organizational memory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knowledge rests on a few people;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when they leave, the history goes with 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them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400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E80F40-9B69-101B-386D-D996FCDC369C}"/>
              </a:ext>
            </a:extLst>
          </p:cNvPr>
          <p:cNvSpPr txBox="1"/>
          <p:nvPr/>
        </p:nvSpPr>
        <p:spPr>
          <a:xfrm>
            <a:off x="787400" y="935438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What has to work, all at once</a:t>
            </a:r>
            <a:endParaRPr lang="en-CA" sz="280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D3D9C51-2377-7F71-0248-A9F25E76AD18}"/>
              </a:ext>
            </a:extLst>
          </p:cNvPr>
          <p:cNvSpPr/>
          <p:nvPr/>
        </p:nvSpPr>
        <p:spPr>
          <a:xfrm>
            <a:off x="787400" y="1697438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671FC6-81A0-CF8E-620F-2F2074341810}"/>
              </a:ext>
            </a:extLst>
          </p:cNvPr>
          <p:cNvSpPr txBox="1"/>
          <p:nvPr/>
        </p:nvSpPr>
        <p:spPr>
          <a:xfrm>
            <a:off x="7874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 single file per participant</a:t>
            </a: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valid across the whole network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An action plan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that links the intervention to the employment outcome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Funded projects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governed by approval rules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 payment cycle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that lets through neither errors nor unauthorized payments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7A76C2-3053-7427-6D5F-8D56FB9BA5B5}"/>
              </a:ext>
            </a:extLst>
          </p:cNvPr>
          <p:cNvSpPr txBox="1"/>
          <p:nvPr/>
        </p:nvSpPr>
        <p:spPr>
          <a:xfrm>
            <a:off x="62738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An accounting export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with no re-entry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Accountability reporting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that is compliant and filed on time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b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Strict partitioning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between communities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Full traceability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producible at any time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1599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D0695DF-2EF2-08D2-B189-012890F7D087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36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ALMASS at a glance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8895F69-CCBD-BE6A-CABE-59C704C5247D}"/>
              </a:ext>
            </a:extLst>
          </p:cNvPr>
          <p:cNvSpPr/>
          <p:nvPr/>
        </p:nvSpPr>
        <p:spPr>
          <a:xfrm>
            <a:off x="787400" y="2150303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FA6DD2-C743-95AC-2998-06EEF4A18837}"/>
              </a:ext>
            </a:extLst>
          </p:cNvPr>
          <p:cNvSpPr/>
          <p:nvPr/>
        </p:nvSpPr>
        <p:spPr>
          <a:xfrm>
            <a:off x="787400" y="2455103"/>
            <a:ext cx="44450" cy="237744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F1FFAE-08E1-4886-E02F-E536E307594D}"/>
              </a:ext>
            </a:extLst>
          </p:cNvPr>
          <p:cNvSpPr txBox="1"/>
          <p:nvPr/>
        </p:nvSpPr>
        <p:spPr>
          <a:xfrm>
            <a:off x="965200" y="2455103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30 +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years of continuous service</a:t>
            </a:r>
            <a:endParaRPr lang="en-CA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6C7A7D-C5DF-3CC1-AE96-6FA52E038996}"/>
              </a:ext>
            </a:extLst>
          </p:cNvPr>
          <p:cNvSpPr/>
          <p:nvPr/>
        </p:nvSpPr>
        <p:spPr>
          <a:xfrm>
            <a:off x="3498850" y="2455103"/>
            <a:ext cx="44450" cy="237744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3A39B7-4679-56CC-9456-7B887413F9C6}"/>
              </a:ext>
            </a:extLst>
          </p:cNvPr>
          <p:cNvSpPr txBox="1"/>
          <p:nvPr/>
        </p:nvSpPr>
        <p:spPr>
          <a:xfrm>
            <a:off x="3676650" y="2455103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2011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complete rewrite as a Web application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endParaRPr lang="en-US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2023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Complete overhaul 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Brail to Blazor</a:t>
            </a:r>
            <a:endParaRPr lang="en-CA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7BF590-C6AD-DDBB-A19D-6C382C303672}"/>
              </a:ext>
            </a:extLst>
          </p:cNvPr>
          <p:cNvSpPr/>
          <p:nvPr/>
        </p:nvSpPr>
        <p:spPr>
          <a:xfrm>
            <a:off x="6210300" y="2455103"/>
            <a:ext cx="44450" cy="237744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F98933-853F-084A-E9BA-EB2873A8DD3B}"/>
              </a:ext>
            </a:extLst>
          </p:cNvPr>
          <p:cNvSpPr txBox="1"/>
          <p:nvPr/>
        </p:nvSpPr>
        <p:spPr>
          <a:xfrm>
            <a:off x="6388100" y="2455103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9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modules documented in the user guide</a:t>
            </a:r>
            <a:endParaRPr lang="en-CA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E92B08-79CB-9FF2-C5A5-2C71199BB946}"/>
              </a:ext>
            </a:extLst>
          </p:cNvPr>
          <p:cNvSpPr/>
          <p:nvPr/>
        </p:nvSpPr>
        <p:spPr>
          <a:xfrm>
            <a:off x="8921750" y="2455103"/>
            <a:ext cx="44450" cy="237744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62AA4A-6C8C-21DF-9B3D-293156EE55FF}"/>
              </a:ext>
            </a:extLst>
          </p:cNvPr>
          <p:cNvSpPr txBox="1"/>
          <p:nvPr/>
        </p:nvSpPr>
        <p:spPr>
          <a:xfrm>
            <a:off x="9099550" y="2455103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interface languages, French and English</a:t>
            </a:r>
            <a:endParaRPr lang="en-CA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54F845-F813-7023-B9EE-2FF42C5B7536}"/>
              </a:ext>
            </a:extLst>
          </p:cNvPr>
          <p:cNvSpPr txBox="1"/>
          <p:nvPr/>
        </p:nvSpPr>
        <p:spPr>
          <a:xfrm>
            <a:off x="787400" y="5134448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Accessible from any computer with an Internet connection. No local installation.</a:t>
            </a:r>
            <a:endParaRPr lang="en-CA" sz="13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18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825BFA-0A1C-62B6-9B5F-344955D9CA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28" y="0"/>
            <a:ext cx="12192000" cy="6858000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3586F95C-9F13-AF73-C8CA-D0ABE0B14278}"/>
              </a:ext>
            </a:extLst>
          </p:cNvPr>
          <p:cNvSpPr/>
          <p:nvPr/>
        </p:nvSpPr>
        <p:spPr>
          <a:xfrm>
            <a:off x="8779541" y="226012"/>
            <a:ext cx="288108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kern="0" spc="300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STORYLINE</a:t>
            </a:r>
            <a:endParaRPr lang="en-US" sz="2400" dirty="0"/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D148334E-2739-643D-58F2-2511F629510A}"/>
              </a:ext>
            </a:extLst>
          </p:cNvPr>
          <p:cNvSpPr/>
          <p:nvPr/>
        </p:nvSpPr>
        <p:spPr>
          <a:xfrm>
            <a:off x="358964" y="3661592"/>
            <a:ext cx="3497297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7B7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counsellor's day</a:t>
            </a:r>
            <a:endParaRPr lang="en-US" sz="3000" dirty="0">
              <a:solidFill>
                <a:srgbClr val="7B724A"/>
              </a:solidFill>
            </a:endParaRP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37A178D6-952F-6195-6CBB-41F356B5EAA0}"/>
              </a:ext>
            </a:extLst>
          </p:cNvPr>
          <p:cNvSpPr/>
          <p:nvPr/>
        </p:nvSpPr>
        <p:spPr>
          <a:xfrm>
            <a:off x="4636907" y="3798207"/>
            <a:ext cx="6770119" cy="277468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7B7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From the overview to the signed document</a:t>
            </a:r>
          </a:p>
          <a:p>
            <a:pPr marL="0" indent="0">
              <a:buNone/>
            </a:pPr>
            <a:endParaRPr lang="en-US" dirty="0">
              <a:solidFill>
                <a:srgbClr val="7B72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dirty="0">
              <a:solidFill>
                <a:srgbClr val="7B72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7B7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</a:p>
          <a:p>
            <a:pPr marL="0" indent="0">
              <a:buNone/>
            </a:pPr>
            <a:endParaRPr lang="en-US" sz="1500" dirty="0">
              <a:solidFill>
                <a:srgbClr val="7B724A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endParaRPr lang="en-US" sz="1500" dirty="0">
              <a:solidFill>
                <a:srgbClr val="7B724A"/>
              </a:solidFill>
            </a:endParaRPr>
          </a:p>
        </p:txBody>
      </p:sp>
      <p:sp>
        <p:nvSpPr>
          <p:cNvPr id="11" name="Shape 3">
            <a:extLst>
              <a:ext uri="{FF2B5EF4-FFF2-40B4-BE49-F238E27FC236}">
                <a16:creationId xmlns:a16="http://schemas.microsoft.com/office/drawing/2014/main" id="{C67AB249-5CD7-EF5D-DF83-4433E29DA6F6}"/>
              </a:ext>
            </a:extLst>
          </p:cNvPr>
          <p:cNvSpPr/>
          <p:nvPr/>
        </p:nvSpPr>
        <p:spPr>
          <a:xfrm>
            <a:off x="358964" y="1265600"/>
            <a:ext cx="1417320" cy="2286000"/>
          </a:xfrm>
          <a:prstGeom prst="roundRect">
            <a:avLst>
              <a:gd name="adj" fmla="val 6452"/>
            </a:avLst>
          </a:prstGeom>
          <a:solidFill>
            <a:srgbClr val="45411F"/>
          </a:solidFill>
          <a:ln w="19050">
            <a:solidFill>
              <a:srgbClr val="6B664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13" name="Shape 4">
            <a:extLst>
              <a:ext uri="{FF2B5EF4-FFF2-40B4-BE49-F238E27FC236}">
                <a16:creationId xmlns:a16="http://schemas.microsoft.com/office/drawing/2014/main" id="{906F197E-571C-71C0-C2C0-F5B3E15C145B}"/>
              </a:ext>
            </a:extLst>
          </p:cNvPr>
          <p:cNvSpPr/>
          <p:nvPr/>
        </p:nvSpPr>
        <p:spPr>
          <a:xfrm>
            <a:off x="829880" y="1494200"/>
            <a:ext cx="475488" cy="475488"/>
          </a:xfrm>
          <a:prstGeom prst="ellipse">
            <a:avLst/>
          </a:prstGeom>
          <a:solidFill>
            <a:srgbClr val="6B664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15" name="Text 5">
            <a:extLst>
              <a:ext uri="{FF2B5EF4-FFF2-40B4-BE49-F238E27FC236}">
                <a16:creationId xmlns:a16="http://schemas.microsoft.com/office/drawing/2014/main" id="{AD3BCD59-0062-D01B-80C6-86A3CA218BB3}"/>
              </a:ext>
            </a:extLst>
          </p:cNvPr>
          <p:cNvSpPr/>
          <p:nvPr/>
        </p:nvSpPr>
        <p:spPr>
          <a:xfrm>
            <a:off x="829880" y="14942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E50EE9AA-1F16-5079-BC15-3077B89C5AF7}"/>
              </a:ext>
            </a:extLst>
          </p:cNvPr>
          <p:cNvSpPr/>
          <p:nvPr/>
        </p:nvSpPr>
        <p:spPr>
          <a:xfrm>
            <a:off x="404684" y="2088560"/>
            <a:ext cx="1325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Login</a:t>
            </a:r>
            <a:endParaRPr lang="en-US" sz="120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D98C726D-5E80-7A1C-DCAA-89869E22F93C}"/>
              </a:ext>
            </a:extLst>
          </p:cNvPr>
          <p:cNvSpPr/>
          <p:nvPr/>
        </p:nvSpPr>
        <p:spPr>
          <a:xfrm>
            <a:off x="404684" y="278350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E7E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Bilingual platform</a:t>
            </a:r>
            <a:endParaRPr lang="en-US" sz="1050" dirty="0"/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8422B408-5703-26A5-7EEC-35B85D13982E}"/>
              </a:ext>
            </a:extLst>
          </p:cNvPr>
          <p:cNvSpPr/>
          <p:nvPr/>
        </p:nvSpPr>
        <p:spPr>
          <a:xfrm>
            <a:off x="1757996" y="2134280"/>
            <a:ext cx="1874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23" name="Shape 9">
            <a:extLst>
              <a:ext uri="{FF2B5EF4-FFF2-40B4-BE49-F238E27FC236}">
                <a16:creationId xmlns:a16="http://schemas.microsoft.com/office/drawing/2014/main" id="{826FE09D-B9AB-58AD-DF47-B4D691F3E583}"/>
              </a:ext>
            </a:extLst>
          </p:cNvPr>
          <p:cNvSpPr/>
          <p:nvPr/>
        </p:nvSpPr>
        <p:spPr>
          <a:xfrm>
            <a:off x="1908872" y="1265600"/>
            <a:ext cx="1417320" cy="2286000"/>
          </a:xfrm>
          <a:prstGeom prst="roundRect">
            <a:avLst>
              <a:gd name="adj" fmla="val 6452"/>
            </a:avLst>
          </a:prstGeom>
          <a:solidFill>
            <a:srgbClr val="45411F"/>
          </a:solidFill>
          <a:ln w="19050">
            <a:solidFill>
              <a:srgbClr val="947B3C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428C28CB-A707-2855-C021-39E1E3FFB852}"/>
              </a:ext>
            </a:extLst>
          </p:cNvPr>
          <p:cNvSpPr/>
          <p:nvPr/>
        </p:nvSpPr>
        <p:spPr>
          <a:xfrm>
            <a:off x="2379788" y="1494200"/>
            <a:ext cx="475488" cy="475488"/>
          </a:xfrm>
          <a:prstGeom prst="ellipse">
            <a:avLst/>
          </a:prstGeom>
          <a:solidFill>
            <a:srgbClr val="947B3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27" name="Text 11">
            <a:extLst>
              <a:ext uri="{FF2B5EF4-FFF2-40B4-BE49-F238E27FC236}">
                <a16:creationId xmlns:a16="http://schemas.microsoft.com/office/drawing/2014/main" id="{283C2714-B1AC-14BC-0482-254B735C2E91}"/>
              </a:ext>
            </a:extLst>
          </p:cNvPr>
          <p:cNvSpPr/>
          <p:nvPr/>
        </p:nvSpPr>
        <p:spPr>
          <a:xfrm>
            <a:off x="2379788" y="14942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29" name="Text 12">
            <a:extLst>
              <a:ext uri="{FF2B5EF4-FFF2-40B4-BE49-F238E27FC236}">
                <a16:creationId xmlns:a16="http://schemas.microsoft.com/office/drawing/2014/main" id="{87CAA566-A873-1F99-BD36-EC61E361299C}"/>
              </a:ext>
            </a:extLst>
          </p:cNvPr>
          <p:cNvSpPr/>
          <p:nvPr/>
        </p:nvSpPr>
        <p:spPr>
          <a:xfrm>
            <a:off x="1954592" y="2088560"/>
            <a:ext cx="1325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Dashboard</a:t>
            </a:r>
            <a:endParaRPr lang="en-US" sz="1200" dirty="0"/>
          </a:p>
        </p:txBody>
      </p:sp>
      <p:sp>
        <p:nvSpPr>
          <p:cNvPr id="31" name="Text 13">
            <a:extLst>
              <a:ext uri="{FF2B5EF4-FFF2-40B4-BE49-F238E27FC236}">
                <a16:creationId xmlns:a16="http://schemas.microsoft.com/office/drawing/2014/main" id="{633592B9-4D90-FFEB-0BF0-02CABCF07EAC}"/>
              </a:ext>
            </a:extLst>
          </p:cNvPr>
          <p:cNvSpPr/>
          <p:nvPr/>
        </p:nvSpPr>
        <p:spPr>
          <a:xfrm>
            <a:off x="1954592" y="278350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E7E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050" dirty="0"/>
          </a:p>
        </p:txBody>
      </p:sp>
      <p:sp>
        <p:nvSpPr>
          <p:cNvPr id="33" name="Text 14">
            <a:extLst>
              <a:ext uri="{FF2B5EF4-FFF2-40B4-BE49-F238E27FC236}">
                <a16:creationId xmlns:a16="http://schemas.microsoft.com/office/drawing/2014/main" id="{14012219-1564-8E0D-76DE-CC8AC1C9A104}"/>
              </a:ext>
            </a:extLst>
          </p:cNvPr>
          <p:cNvSpPr/>
          <p:nvPr/>
        </p:nvSpPr>
        <p:spPr>
          <a:xfrm>
            <a:off x="3307904" y="2134280"/>
            <a:ext cx="1874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35" name="Shape 15">
            <a:extLst>
              <a:ext uri="{FF2B5EF4-FFF2-40B4-BE49-F238E27FC236}">
                <a16:creationId xmlns:a16="http://schemas.microsoft.com/office/drawing/2014/main" id="{4C1675E8-FFCF-B089-D517-8179F9CDA256}"/>
              </a:ext>
            </a:extLst>
          </p:cNvPr>
          <p:cNvSpPr/>
          <p:nvPr/>
        </p:nvSpPr>
        <p:spPr>
          <a:xfrm>
            <a:off x="3458780" y="1265600"/>
            <a:ext cx="1417320" cy="2286000"/>
          </a:xfrm>
          <a:prstGeom prst="roundRect">
            <a:avLst>
              <a:gd name="adj" fmla="val 6452"/>
            </a:avLst>
          </a:prstGeom>
          <a:solidFill>
            <a:srgbClr val="45411F"/>
          </a:solidFill>
          <a:ln w="19050">
            <a:solidFill>
              <a:srgbClr val="4E4A2E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37" name="Shape 16">
            <a:extLst>
              <a:ext uri="{FF2B5EF4-FFF2-40B4-BE49-F238E27FC236}">
                <a16:creationId xmlns:a16="http://schemas.microsoft.com/office/drawing/2014/main" id="{FFD1166D-1EE8-2B3A-6F67-C6F89C9BF1CC}"/>
              </a:ext>
            </a:extLst>
          </p:cNvPr>
          <p:cNvSpPr/>
          <p:nvPr/>
        </p:nvSpPr>
        <p:spPr>
          <a:xfrm>
            <a:off x="3929696" y="1494200"/>
            <a:ext cx="475488" cy="475488"/>
          </a:xfrm>
          <a:prstGeom prst="ellipse">
            <a:avLst/>
          </a:prstGeom>
          <a:solidFill>
            <a:srgbClr val="4E4A2E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39" name="Text 17">
            <a:extLst>
              <a:ext uri="{FF2B5EF4-FFF2-40B4-BE49-F238E27FC236}">
                <a16:creationId xmlns:a16="http://schemas.microsoft.com/office/drawing/2014/main" id="{8F7FAE88-0778-F117-02E4-84B228476368}"/>
              </a:ext>
            </a:extLst>
          </p:cNvPr>
          <p:cNvSpPr/>
          <p:nvPr/>
        </p:nvSpPr>
        <p:spPr>
          <a:xfrm>
            <a:off x="3929696" y="14942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E3CC5E90-263D-4DC2-1D91-38CD7B863866}"/>
              </a:ext>
            </a:extLst>
          </p:cNvPr>
          <p:cNvSpPr/>
          <p:nvPr/>
        </p:nvSpPr>
        <p:spPr>
          <a:xfrm>
            <a:off x="3504500" y="2140814"/>
            <a:ext cx="1325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File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And </a:t>
            </a:r>
          </a:p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Results Tracking</a:t>
            </a:r>
            <a:endParaRPr lang="en-US" sz="1200" dirty="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E5FF9BE6-94EF-28ED-28BD-EB9083658568}"/>
              </a:ext>
            </a:extLst>
          </p:cNvPr>
          <p:cNvSpPr/>
          <p:nvPr/>
        </p:nvSpPr>
        <p:spPr>
          <a:xfrm>
            <a:off x="3504500" y="278350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E7E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 + action plan</a:t>
            </a:r>
            <a:endParaRPr lang="en-US" sz="1050" dirty="0"/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A511BC4B-1DAF-85C7-D697-4E9F234ADD09}"/>
              </a:ext>
            </a:extLst>
          </p:cNvPr>
          <p:cNvSpPr/>
          <p:nvPr/>
        </p:nvSpPr>
        <p:spPr>
          <a:xfrm>
            <a:off x="4857812" y="2134280"/>
            <a:ext cx="1874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39C6810A-0431-276A-B1EC-C42C770CEA18}"/>
              </a:ext>
            </a:extLst>
          </p:cNvPr>
          <p:cNvSpPr/>
          <p:nvPr/>
        </p:nvSpPr>
        <p:spPr>
          <a:xfrm>
            <a:off x="5008688" y="1265600"/>
            <a:ext cx="1417320" cy="2286000"/>
          </a:xfrm>
          <a:prstGeom prst="roundRect">
            <a:avLst>
              <a:gd name="adj" fmla="val 6452"/>
            </a:avLst>
          </a:prstGeom>
          <a:solidFill>
            <a:srgbClr val="45411F"/>
          </a:solidFill>
          <a:ln w="19050">
            <a:solidFill>
              <a:srgbClr val="5E6B3A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49" name="Shape 22">
            <a:extLst>
              <a:ext uri="{FF2B5EF4-FFF2-40B4-BE49-F238E27FC236}">
                <a16:creationId xmlns:a16="http://schemas.microsoft.com/office/drawing/2014/main" id="{536893B5-F266-C934-DB87-7D7347F2D507}"/>
              </a:ext>
            </a:extLst>
          </p:cNvPr>
          <p:cNvSpPr/>
          <p:nvPr/>
        </p:nvSpPr>
        <p:spPr>
          <a:xfrm>
            <a:off x="5479604" y="1494200"/>
            <a:ext cx="475488" cy="475488"/>
          </a:xfrm>
          <a:prstGeom prst="ellipse">
            <a:avLst/>
          </a:prstGeom>
          <a:solidFill>
            <a:srgbClr val="5E6B3A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51" name="Text 23">
            <a:extLst>
              <a:ext uri="{FF2B5EF4-FFF2-40B4-BE49-F238E27FC236}">
                <a16:creationId xmlns:a16="http://schemas.microsoft.com/office/drawing/2014/main" id="{2863BF49-6068-F26A-4B5A-E676167A20BD}"/>
              </a:ext>
            </a:extLst>
          </p:cNvPr>
          <p:cNvSpPr/>
          <p:nvPr/>
        </p:nvSpPr>
        <p:spPr>
          <a:xfrm>
            <a:off x="5479604" y="14942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53" name="Text 24">
            <a:extLst>
              <a:ext uri="{FF2B5EF4-FFF2-40B4-BE49-F238E27FC236}">
                <a16:creationId xmlns:a16="http://schemas.microsoft.com/office/drawing/2014/main" id="{A9E9BA20-DE3E-659F-5E4F-E5E0062DB52E}"/>
              </a:ext>
            </a:extLst>
          </p:cNvPr>
          <p:cNvSpPr/>
          <p:nvPr/>
        </p:nvSpPr>
        <p:spPr>
          <a:xfrm>
            <a:off x="5054408" y="2088560"/>
            <a:ext cx="1325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Projects</a:t>
            </a:r>
            <a:endParaRPr lang="en-US" sz="1200" dirty="0"/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5B3DC747-47CA-169C-5A60-CC0E8EEF0C1D}"/>
              </a:ext>
            </a:extLst>
          </p:cNvPr>
          <p:cNvSpPr/>
          <p:nvPr/>
        </p:nvSpPr>
        <p:spPr>
          <a:xfrm>
            <a:off x="5054408" y="278350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E7E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Measures + amounts</a:t>
            </a:r>
            <a:endParaRPr lang="en-US" sz="1050" dirty="0"/>
          </a:p>
        </p:txBody>
      </p:sp>
      <p:sp>
        <p:nvSpPr>
          <p:cNvPr id="57" name="Text 26">
            <a:extLst>
              <a:ext uri="{FF2B5EF4-FFF2-40B4-BE49-F238E27FC236}">
                <a16:creationId xmlns:a16="http://schemas.microsoft.com/office/drawing/2014/main" id="{D46EB01D-9D0D-6B73-8469-272F4493949B}"/>
              </a:ext>
            </a:extLst>
          </p:cNvPr>
          <p:cNvSpPr/>
          <p:nvPr/>
        </p:nvSpPr>
        <p:spPr>
          <a:xfrm>
            <a:off x="6407720" y="2134280"/>
            <a:ext cx="1874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59" name="Shape 27">
            <a:extLst>
              <a:ext uri="{FF2B5EF4-FFF2-40B4-BE49-F238E27FC236}">
                <a16:creationId xmlns:a16="http://schemas.microsoft.com/office/drawing/2014/main" id="{225FD22D-CA73-36B7-748E-8C754B78554A}"/>
              </a:ext>
            </a:extLst>
          </p:cNvPr>
          <p:cNvSpPr/>
          <p:nvPr/>
        </p:nvSpPr>
        <p:spPr>
          <a:xfrm>
            <a:off x="6558596" y="1265600"/>
            <a:ext cx="1417320" cy="2286000"/>
          </a:xfrm>
          <a:prstGeom prst="roundRect">
            <a:avLst>
              <a:gd name="adj" fmla="val 6452"/>
            </a:avLst>
          </a:prstGeom>
          <a:solidFill>
            <a:srgbClr val="45411F"/>
          </a:solidFill>
          <a:ln w="19050">
            <a:solidFill>
              <a:srgbClr val="B8860B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61" name="Shape 28">
            <a:extLst>
              <a:ext uri="{FF2B5EF4-FFF2-40B4-BE49-F238E27FC236}">
                <a16:creationId xmlns:a16="http://schemas.microsoft.com/office/drawing/2014/main" id="{EF50980D-8BE2-2028-C0CF-D486C688367C}"/>
              </a:ext>
            </a:extLst>
          </p:cNvPr>
          <p:cNvSpPr/>
          <p:nvPr/>
        </p:nvSpPr>
        <p:spPr>
          <a:xfrm>
            <a:off x="7029512" y="1494200"/>
            <a:ext cx="475488" cy="475488"/>
          </a:xfrm>
          <a:prstGeom prst="ellipse">
            <a:avLst/>
          </a:prstGeom>
          <a:solidFill>
            <a:srgbClr val="B8860B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63" name="Text 29">
            <a:extLst>
              <a:ext uri="{FF2B5EF4-FFF2-40B4-BE49-F238E27FC236}">
                <a16:creationId xmlns:a16="http://schemas.microsoft.com/office/drawing/2014/main" id="{0E225C29-C209-6640-C2A8-78AAB55484BD}"/>
              </a:ext>
            </a:extLst>
          </p:cNvPr>
          <p:cNvSpPr/>
          <p:nvPr/>
        </p:nvSpPr>
        <p:spPr>
          <a:xfrm>
            <a:off x="7029512" y="14942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65" name="Text 30">
            <a:extLst>
              <a:ext uri="{FF2B5EF4-FFF2-40B4-BE49-F238E27FC236}">
                <a16:creationId xmlns:a16="http://schemas.microsoft.com/office/drawing/2014/main" id="{06381E40-F6E2-F9CE-C75A-8D7CDC5B5E75}"/>
              </a:ext>
            </a:extLst>
          </p:cNvPr>
          <p:cNvSpPr/>
          <p:nvPr/>
        </p:nvSpPr>
        <p:spPr>
          <a:xfrm>
            <a:off x="6604316" y="2088560"/>
            <a:ext cx="1325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Payments</a:t>
            </a:r>
            <a:endParaRPr lang="en-US" sz="1200" dirty="0"/>
          </a:p>
        </p:txBody>
      </p:sp>
      <p:sp>
        <p:nvSpPr>
          <p:cNvPr id="67" name="Text 31">
            <a:extLst>
              <a:ext uri="{FF2B5EF4-FFF2-40B4-BE49-F238E27FC236}">
                <a16:creationId xmlns:a16="http://schemas.microsoft.com/office/drawing/2014/main" id="{E27F98C5-E65B-80CF-B50B-22F1CDEB4975}"/>
              </a:ext>
            </a:extLst>
          </p:cNvPr>
          <p:cNvSpPr/>
          <p:nvPr/>
        </p:nvSpPr>
        <p:spPr>
          <a:xfrm>
            <a:off x="6604316" y="278350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E7E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Processing</a:t>
            </a:r>
            <a:endParaRPr lang="en-US" sz="1050" dirty="0"/>
          </a:p>
        </p:txBody>
      </p:sp>
      <p:sp>
        <p:nvSpPr>
          <p:cNvPr id="69" name="Text 32">
            <a:extLst>
              <a:ext uri="{FF2B5EF4-FFF2-40B4-BE49-F238E27FC236}">
                <a16:creationId xmlns:a16="http://schemas.microsoft.com/office/drawing/2014/main" id="{8C5E80BF-57C5-BFAC-85DC-C549D18618CB}"/>
              </a:ext>
            </a:extLst>
          </p:cNvPr>
          <p:cNvSpPr/>
          <p:nvPr/>
        </p:nvSpPr>
        <p:spPr>
          <a:xfrm>
            <a:off x="7957628" y="2134280"/>
            <a:ext cx="1874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71" name="Shape 33">
            <a:extLst>
              <a:ext uri="{FF2B5EF4-FFF2-40B4-BE49-F238E27FC236}">
                <a16:creationId xmlns:a16="http://schemas.microsoft.com/office/drawing/2014/main" id="{53D459DC-AC9A-3F1C-1D88-930DBEC2AA6A}"/>
              </a:ext>
            </a:extLst>
          </p:cNvPr>
          <p:cNvSpPr/>
          <p:nvPr/>
        </p:nvSpPr>
        <p:spPr>
          <a:xfrm>
            <a:off x="8108504" y="1265600"/>
            <a:ext cx="1417320" cy="2286000"/>
          </a:xfrm>
          <a:prstGeom prst="roundRect">
            <a:avLst>
              <a:gd name="adj" fmla="val 6452"/>
            </a:avLst>
          </a:prstGeom>
          <a:solidFill>
            <a:srgbClr val="45411F"/>
          </a:solidFill>
          <a:ln w="19050">
            <a:solidFill>
              <a:srgbClr val="947B3C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73" name="Shape 34">
            <a:extLst>
              <a:ext uri="{FF2B5EF4-FFF2-40B4-BE49-F238E27FC236}">
                <a16:creationId xmlns:a16="http://schemas.microsoft.com/office/drawing/2014/main" id="{5A430DE2-08B9-3CBA-8680-0ACCDFA8A060}"/>
              </a:ext>
            </a:extLst>
          </p:cNvPr>
          <p:cNvSpPr/>
          <p:nvPr/>
        </p:nvSpPr>
        <p:spPr>
          <a:xfrm>
            <a:off x="8579420" y="1494200"/>
            <a:ext cx="475488" cy="475488"/>
          </a:xfrm>
          <a:prstGeom prst="ellipse">
            <a:avLst/>
          </a:prstGeom>
          <a:solidFill>
            <a:srgbClr val="947B3C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75" name="Text 35">
            <a:extLst>
              <a:ext uri="{FF2B5EF4-FFF2-40B4-BE49-F238E27FC236}">
                <a16:creationId xmlns:a16="http://schemas.microsoft.com/office/drawing/2014/main" id="{BF5CA486-E451-F165-3A42-C78CABEADDDC}"/>
              </a:ext>
            </a:extLst>
          </p:cNvPr>
          <p:cNvSpPr/>
          <p:nvPr/>
        </p:nvSpPr>
        <p:spPr>
          <a:xfrm>
            <a:off x="8579420" y="14942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77" name="Text 36">
            <a:extLst>
              <a:ext uri="{FF2B5EF4-FFF2-40B4-BE49-F238E27FC236}">
                <a16:creationId xmlns:a16="http://schemas.microsoft.com/office/drawing/2014/main" id="{4C9A037D-098F-6BDE-5FC2-05BC2CAB97E6}"/>
              </a:ext>
            </a:extLst>
          </p:cNvPr>
          <p:cNvSpPr/>
          <p:nvPr/>
        </p:nvSpPr>
        <p:spPr>
          <a:xfrm>
            <a:off x="8154224" y="2088560"/>
            <a:ext cx="1325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Documents</a:t>
            </a:r>
            <a:endParaRPr lang="en-US" sz="1200" dirty="0"/>
          </a:p>
        </p:txBody>
      </p:sp>
      <p:sp>
        <p:nvSpPr>
          <p:cNvPr id="79" name="Text 37">
            <a:extLst>
              <a:ext uri="{FF2B5EF4-FFF2-40B4-BE49-F238E27FC236}">
                <a16:creationId xmlns:a16="http://schemas.microsoft.com/office/drawing/2014/main" id="{633134FB-932F-148D-B0DE-0D94FD286415}"/>
              </a:ext>
            </a:extLst>
          </p:cNvPr>
          <p:cNvSpPr/>
          <p:nvPr/>
        </p:nvSpPr>
        <p:spPr>
          <a:xfrm>
            <a:off x="8154224" y="278350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E7E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 → merge</a:t>
            </a:r>
            <a:endParaRPr lang="en-US" sz="1050" dirty="0"/>
          </a:p>
        </p:txBody>
      </p:sp>
      <p:sp>
        <p:nvSpPr>
          <p:cNvPr id="81" name="Text 38">
            <a:extLst>
              <a:ext uri="{FF2B5EF4-FFF2-40B4-BE49-F238E27FC236}">
                <a16:creationId xmlns:a16="http://schemas.microsoft.com/office/drawing/2014/main" id="{9405EDE6-C90A-352E-83E7-67E5248ECDD6}"/>
              </a:ext>
            </a:extLst>
          </p:cNvPr>
          <p:cNvSpPr/>
          <p:nvPr/>
        </p:nvSpPr>
        <p:spPr>
          <a:xfrm>
            <a:off x="9507536" y="2134280"/>
            <a:ext cx="1874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DB8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1800" dirty="0"/>
          </a:p>
        </p:txBody>
      </p:sp>
      <p:sp>
        <p:nvSpPr>
          <p:cNvPr id="83" name="Shape 39">
            <a:extLst>
              <a:ext uri="{FF2B5EF4-FFF2-40B4-BE49-F238E27FC236}">
                <a16:creationId xmlns:a16="http://schemas.microsoft.com/office/drawing/2014/main" id="{BB0A8302-5EF4-3FED-B905-46A272A7AA45}"/>
              </a:ext>
            </a:extLst>
          </p:cNvPr>
          <p:cNvSpPr/>
          <p:nvPr/>
        </p:nvSpPr>
        <p:spPr>
          <a:xfrm>
            <a:off x="9658412" y="1265600"/>
            <a:ext cx="1417320" cy="2286000"/>
          </a:xfrm>
          <a:prstGeom prst="roundRect">
            <a:avLst>
              <a:gd name="adj" fmla="val 6452"/>
            </a:avLst>
          </a:prstGeom>
          <a:solidFill>
            <a:srgbClr val="45411F"/>
          </a:solidFill>
          <a:ln w="19050">
            <a:solidFill>
              <a:srgbClr val="6B6640"/>
            </a:solidFill>
            <a:prstDash val="solid"/>
          </a:ln>
        </p:spPr>
        <p:txBody>
          <a:bodyPr/>
          <a:lstStyle/>
          <a:p>
            <a:endParaRPr lang="en-CA"/>
          </a:p>
        </p:txBody>
      </p:sp>
      <p:sp>
        <p:nvSpPr>
          <p:cNvPr id="85" name="Shape 40">
            <a:extLst>
              <a:ext uri="{FF2B5EF4-FFF2-40B4-BE49-F238E27FC236}">
                <a16:creationId xmlns:a16="http://schemas.microsoft.com/office/drawing/2014/main" id="{A8ED0C7D-C05A-ED35-8440-318BFFB225C2}"/>
              </a:ext>
            </a:extLst>
          </p:cNvPr>
          <p:cNvSpPr/>
          <p:nvPr/>
        </p:nvSpPr>
        <p:spPr>
          <a:xfrm>
            <a:off x="10129328" y="1494200"/>
            <a:ext cx="475488" cy="475488"/>
          </a:xfrm>
          <a:prstGeom prst="ellipse">
            <a:avLst/>
          </a:prstGeom>
          <a:solidFill>
            <a:srgbClr val="6B6640"/>
          </a:solidFill>
          <a:ln/>
        </p:spPr>
        <p:txBody>
          <a:bodyPr/>
          <a:lstStyle/>
          <a:p>
            <a:endParaRPr lang="en-CA"/>
          </a:p>
        </p:txBody>
      </p:sp>
      <p:sp>
        <p:nvSpPr>
          <p:cNvPr id="87" name="Text 41">
            <a:extLst>
              <a:ext uri="{FF2B5EF4-FFF2-40B4-BE49-F238E27FC236}">
                <a16:creationId xmlns:a16="http://schemas.microsoft.com/office/drawing/2014/main" id="{01F98B83-738C-72D1-4CB1-B8129C55CE00}"/>
              </a:ext>
            </a:extLst>
          </p:cNvPr>
          <p:cNvSpPr/>
          <p:nvPr/>
        </p:nvSpPr>
        <p:spPr>
          <a:xfrm>
            <a:off x="10129328" y="1494200"/>
            <a:ext cx="475488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89" name="Text 42">
            <a:extLst>
              <a:ext uri="{FF2B5EF4-FFF2-40B4-BE49-F238E27FC236}">
                <a16:creationId xmlns:a16="http://schemas.microsoft.com/office/drawing/2014/main" id="{4F92CE2D-67E7-06BE-458E-CA8CC6AC5F9B}"/>
              </a:ext>
            </a:extLst>
          </p:cNvPr>
          <p:cNvSpPr/>
          <p:nvPr/>
        </p:nvSpPr>
        <p:spPr>
          <a:xfrm>
            <a:off x="9704132" y="2088560"/>
            <a:ext cx="13258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Client portal</a:t>
            </a:r>
            <a:endParaRPr lang="en-US" sz="1200" dirty="0"/>
          </a:p>
        </p:txBody>
      </p:sp>
      <p:sp>
        <p:nvSpPr>
          <p:cNvPr id="91" name="Text 43">
            <a:extLst>
              <a:ext uri="{FF2B5EF4-FFF2-40B4-BE49-F238E27FC236}">
                <a16:creationId xmlns:a16="http://schemas.microsoft.com/office/drawing/2014/main" id="{9A5EA8AB-DC50-346F-E69A-EF0D031A898B}"/>
              </a:ext>
            </a:extLst>
          </p:cNvPr>
          <p:cNvSpPr/>
          <p:nvPr/>
        </p:nvSpPr>
        <p:spPr>
          <a:xfrm>
            <a:off x="9704132" y="2783504"/>
            <a:ext cx="1325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1050" dirty="0">
                <a:solidFill>
                  <a:srgbClr val="E7E3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Profile + signature</a:t>
            </a:r>
            <a:endParaRPr lang="en-US" sz="1050" dirty="0"/>
          </a:p>
        </p:txBody>
      </p:sp>
      <p:sp>
        <p:nvSpPr>
          <p:cNvPr id="93" name="Text 44">
            <a:extLst>
              <a:ext uri="{FF2B5EF4-FFF2-40B4-BE49-F238E27FC236}">
                <a16:creationId xmlns:a16="http://schemas.microsoft.com/office/drawing/2014/main" id="{A64A0C5C-BBD8-CA1A-6039-58C9E19C0D8F}"/>
              </a:ext>
            </a:extLst>
          </p:cNvPr>
          <p:cNvSpPr/>
          <p:nvPr/>
        </p:nvSpPr>
        <p:spPr>
          <a:xfrm>
            <a:off x="640080" y="5832332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831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E047A97-E962-39C3-0B46-AD3121568DE1}"/>
              </a:ext>
            </a:extLst>
          </p:cNvPr>
          <p:cNvSpPr txBox="1"/>
          <p:nvPr/>
        </p:nvSpPr>
        <p:spPr>
          <a:xfrm>
            <a:off x="787400" y="369386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 multi-organization architecture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FA59DF-A6C0-E7E0-0B83-6F1E6A637F36}"/>
              </a:ext>
            </a:extLst>
          </p:cNvPr>
          <p:cNvSpPr/>
          <p:nvPr/>
        </p:nvSpPr>
        <p:spPr>
          <a:xfrm>
            <a:off x="787400" y="1131386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94648E-E55B-6852-DDB6-C49C8D55FC1F}"/>
              </a:ext>
            </a:extLst>
          </p:cNvPr>
          <p:cNvSpPr txBox="1"/>
          <p:nvPr/>
        </p:nvSpPr>
        <p:spPr>
          <a:xfrm>
            <a:off x="444137" y="1383838"/>
            <a:ext cx="10728959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</a:t>
            </a:r>
            <a:r>
              <a:rPr lang="en-US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	Each </a:t>
            </a: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administrative centre has its own configuration, accounts and payment settings</a:t>
            </a:r>
            <a:endParaRPr lang="fr-FR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fr-FR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fr-FR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Centre types: single, multi or urban strategy</a:t>
            </a: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A counsellor sees only the files of their own community</a:t>
            </a:r>
            <a:endParaRPr lang="fr-FR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Access to another community's file requires a formal transfer, approved at the source</a:t>
            </a:r>
            <a:endParaRPr lang="en-CA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269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46882C-4C5B-7758-047F-CD58123CAAA3}"/>
              </a:ext>
            </a:extLst>
          </p:cNvPr>
          <p:cNvSpPr txBox="1"/>
          <p:nvPr/>
        </p:nvSpPr>
        <p:spPr>
          <a:xfrm>
            <a:off x="256168" y="73286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Nine modules, a single database</a:t>
            </a:r>
            <a:endParaRPr lang="en-CA" sz="28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D81FB04-A313-86FB-FAE7-315977DD2CE5}"/>
              </a:ext>
            </a:extLst>
          </p:cNvPr>
          <p:cNvSpPr/>
          <p:nvPr/>
        </p:nvSpPr>
        <p:spPr>
          <a:xfrm>
            <a:off x="256168" y="608856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687B93C-8BC6-14B7-176B-325AB91EC831}"/>
              </a:ext>
            </a:extLst>
          </p:cNvPr>
          <p:cNvSpPr txBox="1"/>
          <p:nvPr/>
        </p:nvSpPr>
        <p:spPr>
          <a:xfrm>
            <a:off x="307861" y="826576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1- Login and navigation</a:t>
            </a:r>
          </a:p>
          <a:p>
            <a:pPr lvl="1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2FA, sessions, dashboard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2- Client</a:t>
            </a:r>
          </a:p>
          <a:p>
            <a:pPr lvl="1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identification, action plans, employment, education, debts, </a:t>
            </a:r>
            <a:r>
              <a:rPr lang="fr-FR" sz="14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members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3 ·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Employment</a:t>
            </a: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, Education and Contacts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4 · Payments</a:t>
            </a:r>
          </a:p>
          <a:p>
            <a:pPr lvl="1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4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processing</a:t>
            </a: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, validation, </a:t>
            </a:r>
            <a:r>
              <a:rPr lang="fr-FR" sz="14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requisition</a:t>
            </a: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, export, </a:t>
            </a:r>
            <a:r>
              <a:rPr lang="fr-FR" sz="14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cancellation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5 · Administration</a:t>
            </a:r>
          </a:p>
          <a:p>
            <a:pPr lvl="1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accounts, funds, measures, users, organizations, budgets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D402D6-7698-93DC-8CBA-308B6ABAD6BF}"/>
              </a:ext>
            </a:extLst>
          </p:cNvPr>
          <p:cNvSpPr txBox="1"/>
          <p:nvPr/>
        </p:nvSpPr>
        <p:spPr>
          <a:xfrm>
            <a:off x="6073493" y="826576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6- Reports</a:t>
            </a:r>
          </a:p>
          <a:p>
            <a:pPr lvl="1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financial, statistical, tax, results tracking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7- Projects</a:t>
            </a:r>
          </a:p>
          <a:p>
            <a:pPr lvl="1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life cycle, suppliers, participants, breakdown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8- Security </a:t>
            </a:r>
          </a:p>
          <a:p>
            <a:pPr lvl="1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and best practices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9- Contracts and document generation</a:t>
            </a:r>
            <a:endParaRPr lang="en-CA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D55FC6-B3A2-A311-97EB-B949A8A09C13}"/>
              </a:ext>
            </a:extLst>
          </p:cNvPr>
          <p:cNvSpPr txBox="1"/>
          <p:nvPr/>
        </p:nvSpPr>
        <p:spPr>
          <a:xfrm>
            <a:off x="1018903" y="4440278"/>
            <a:ext cx="9234806" cy="241772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An action plan's outcome feeds the federal report                                                                                                                                 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project payment feeds the accounting entry </a:t>
            </a:r>
          </a:p>
          <a:p>
            <a:pPr>
              <a:lnSpc>
                <a:spcPct val="120000"/>
              </a:lnSpc>
            </a:pPr>
            <a:endParaRPr lang="en-US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</a:t>
            </a:r>
          </a:p>
          <a:p>
            <a:pPr>
              <a:lnSpc>
                <a:spcPct val="120000"/>
              </a:lnSpc>
            </a:pPr>
            <a:r>
              <a:rPr lang="en-US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with no manual step</a:t>
            </a:r>
            <a:endParaRPr lang="en-CA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42566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109E9FD-81A4-7572-1B14-ED48A224C0B0}"/>
              </a:ext>
            </a:extLst>
          </p:cNvPr>
          <p:cNvSpPr txBox="1"/>
          <p:nvPr/>
        </p:nvSpPr>
        <p:spPr>
          <a:xfrm>
            <a:off x="787400" y="1905000"/>
            <a:ext cx="635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1300" b="1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Part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3C2740-C972-CB35-59BA-6656EFEBCCF4}"/>
              </a:ext>
            </a:extLst>
          </p:cNvPr>
          <p:cNvSpPr txBox="1"/>
          <p:nvPr/>
        </p:nvSpPr>
        <p:spPr>
          <a:xfrm>
            <a:off x="787400" y="2286000"/>
            <a:ext cx="711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CA" sz="440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modules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CA61601-2780-2289-E0E8-FDF8FE582549}"/>
              </a:ext>
            </a:extLst>
          </p:cNvPr>
          <p:cNvSpPr/>
          <p:nvPr/>
        </p:nvSpPr>
        <p:spPr>
          <a:xfrm>
            <a:off x="787400" y="3378200"/>
            <a:ext cx="965200" cy="508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9047A1-13F5-B41B-522C-FA2A8B57876A}"/>
              </a:ext>
            </a:extLst>
          </p:cNvPr>
          <p:cNvSpPr txBox="1"/>
          <p:nvPr/>
        </p:nvSpPr>
        <p:spPr>
          <a:xfrm>
            <a:off x="787400" y="37084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170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From the first contact with the participant through to the accounting entry.</a:t>
            </a:r>
            <a:endParaRPr lang="en-CA" sz="170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639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2EDAEB-FDFD-4B3B-A9B5-455CED65CB05}"/>
              </a:ext>
            </a:extLst>
          </p:cNvPr>
          <p:cNvSpPr txBox="1"/>
          <p:nvPr/>
        </p:nvSpPr>
        <p:spPr>
          <a:xfrm>
            <a:off x="787400" y="351969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client file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90AE23-339F-AD9A-476D-CEEE80AEA635}"/>
              </a:ext>
            </a:extLst>
          </p:cNvPr>
          <p:cNvSpPr/>
          <p:nvPr/>
        </p:nvSpPr>
        <p:spPr>
          <a:xfrm>
            <a:off x="787400" y="1113969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014C8C-7D2F-8908-835A-2C0B1CC1F895}"/>
              </a:ext>
            </a:extLst>
          </p:cNvPr>
          <p:cNvSpPr txBox="1"/>
          <p:nvPr/>
        </p:nvSpPr>
        <p:spPr>
          <a:xfrm>
            <a:off x="787399" y="1375223"/>
            <a:ext cx="10617199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Nine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tabs</a:t>
            </a: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identification, employment, education, contact, banking information, sanctions, notes, reports, debts</a:t>
            </a: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Network-wide SIN validation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on creation, the system checks the number across every community and every urban centre; re-creation is blocked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No deletion possible 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an inactive file becomes dormant: viewable, not editable, never erased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</a:t>
            </a:r>
            <a:r>
              <a:rPr lang="fr-FR" sz="14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Languages</a:t>
            </a: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, </a:t>
            </a:r>
            <a:r>
              <a:rPr lang="fr-FR" sz="14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dependants</a:t>
            </a: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, </a:t>
            </a:r>
            <a:r>
              <a:rPr lang="fr-FR" sz="14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driver's</a:t>
            </a: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licence classes, </a:t>
            </a:r>
            <a:r>
              <a:rPr lang="fr-FR" sz="14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target</a:t>
            </a:r>
            <a:r>
              <a:rPr lang="fr-FR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groups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Barriers to employment, personal barriers and systemic barriers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Employment history, career goals, NOC codes</a:t>
            </a: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F39810-7F4A-A9C1-DCD6-1DA8B7010CFD}"/>
              </a:ext>
            </a:extLst>
          </p:cNvPr>
          <p:cNvSpPr txBox="1"/>
          <p:nvPr/>
        </p:nvSpPr>
        <p:spPr>
          <a:xfrm>
            <a:off x="62738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710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43210B-05E8-1324-9E80-6F51B4FD599E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action plan: from intervention to outcome</a:t>
            </a:r>
            <a:endParaRPr lang="en-CA" sz="280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0B0D76-2D91-69C5-08C9-19519E9762BE}"/>
              </a:ext>
            </a:extLst>
          </p:cNvPr>
          <p:cNvSpPr/>
          <p:nvPr/>
        </p:nvSpPr>
        <p:spPr>
          <a:xfrm>
            <a:off x="787400" y="18542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F6C0EFB-84F7-443D-5603-CB55033F80CC}"/>
              </a:ext>
            </a:extLst>
          </p:cNvPr>
          <p:cNvSpPr/>
          <p:nvPr/>
        </p:nvSpPr>
        <p:spPr>
          <a:xfrm>
            <a:off x="78740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2B59E5-9369-90C5-97A7-0656BE241456}"/>
              </a:ext>
            </a:extLst>
          </p:cNvPr>
          <p:cNvSpPr txBox="1"/>
          <p:nvPr/>
        </p:nvSpPr>
        <p:spPr>
          <a:xfrm>
            <a:off x="9652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 · Opening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Long-term employment goal, starting situation, childcare required.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ECEB98-4094-4A64-11F1-4D7DD787833D}"/>
              </a:ext>
            </a:extLst>
          </p:cNvPr>
          <p:cNvSpPr/>
          <p:nvPr/>
        </p:nvSpPr>
        <p:spPr>
          <a:xfrm>
            <a:off x="349885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41B815-BB16-F8A0-45FB-8976378FF62A}"/>
              </a:ext>
            </a:extLst>
          </p:cNvPr>
          <p:cNvSpPr txBox="1"/>
          <p:nvPr/>
        </p:nvSpPr>
        <p:spPr>
          <a:xfrm>
            <a:off x="36766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 · Documentation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Short- and medium-term goals, obstacles, personal and systemic barriers.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B78B8C7-E25B-C28D-7DA5-0392EF0E2769}"/>
              </a:ext>
            </a:extLst>
          </p:cNvPr>
          <p:cNvSpPr/>
          <p:nvPr/>
        </p:nvSpPr>
        <p:spPr>
          <a:xfrm>
            <a:off x="621030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52AB77-C8AE-D010-913B-381595F48CF1}"/>
              </a:ext>
            </a:extLst>
          </p:cNvPr>
          <p:cNvSpPr txBox="1"/>
          <p:nvPr/>
        </p:nvSpPr>
        <p:spPr>
          <a:xfrm>
            <a:off x="63881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3 · Interventions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Funded projects and unfunded services, with interview and research time.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E219F6-0E71-A2A7-8FFF-AC0BDA2E5885}"/>
              </a:ext>
            </a:extLst>
          </p:cNvPr>
          <p:cNvSpPr/>
          <p:nvPr/>
        </p:nvSpPr>
        <p:spPr>
          <a:xfrm>
            <a:off x="892175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7BED5D-838B-DF89-84AD-2538E8EBBE64}"/>
              </a:ext>
            </a:extLst>
          </p:cNvPr>
          <p:cNvSpPr txBox="1"/>
          <p:nvPr/>
        </p:nvSpPr>
        <p:spPr>
          <a:xfrm>
            <a:off x="90995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4 · Outcome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Employment, self-employment or return to school. NOC code and level attained.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859604-117A-633D-2742-32546D5B02F5}"/>
              </a:ext>
            </a:extLst>
          </p:cNvPr>
          <p:cNvSpPr txBox="1"/>
          <p:nvPr/>
        </p:nvSpPr>
        <p:spPr>
          <a:xfrm>
            <a:off x="787400" y="4394200"/>
            <a:ext cx="10617200" cy="228436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endParaRPr lang="en-US" sz="13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Total commitments are calculated automatically from the projects. </a:t>
            </a:r>
          </a:p>
          <a:p>
            <a:pPr>
              <a:lnSpc>
                <a:spcPct val="120000"/>
              </a:lnSpc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outcome entered here becomes the performance measure sent to the funder </a:t>
            </a:r>
            <a:endParaRPr lang="en-CA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990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DA55BA-039A-C10F-D650-16C1414D1B83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Beyond employment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18AB5D5-329C-63B7-9C43-16E48393C3EE}"/>
              </a:ext>
            </a:extLst>
          </p:cNvPr>
          <p:cNvSpPr/>
          <p:nvPr/>
        </p:nvSpPr>
        <p:spPr>
          <a:xfrm>
            <a:off x="787400" y="18542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067BA8-9ECE-86FB-F357-163DC59FD3FE}"/>
              </a:ext>
            </a:extLst>
          </p:cNvPr>
          <p:cNvSpPr/>
          <p:nvPr/>
        </p:nvSpPr>
        <p:spPr>
          <a:xfrm>
            <a:off x="787400" y="2159000"/>
            <a:ext cx="44450" cy="29972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55F660-4426-D882-F39A-33BAD081ADE7}"/>
              </a:ext>
            </a:extLst>
          </p:cNvPr>
          <p:cNvSpPr txBox="1"/>
          <p:nvPr/>
        </p:nvSpPr>
        <p:spPr>
          <a:xfrm>
            <a:off x="9652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Education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Education levels, programs, student portal, competency cards. Letter templates, deadlines and priority management.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2AB687-DC8B-AA2B-A0C4-041D12862CCE}"/>
              </a:ext>
            </a:extLst>
          </p:cNvPr>
          <p:cNvSpPr/>
          <p:nvPr/>
        </p:nvSpPr>
        <p:spPr>
          <a:xfrm>
            <a:off x="3498850" y="2159000"/>
            <a:ext cx="44450" cy="29972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FFD50B-3BAB-E28B-BE37-7878E8D80DDD}"/>
              </a:ext>
            </a:extLst>
          </p:cNvPr>
          <p:cNvSpPr txBox="1"/>
          <p:nvPr/>
        </p:nvSpPr>
        <p:spPr>
          <a:xfrm>
            <a:off x="36766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Members</a:t>
            </a: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and band </a:t>
            </a: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list</a:t>
            </a: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 separate module: community members, family and genealogical links, school tracking, labels and reports.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CDEE43E-E36D-6F1D-7BF7-6ABC3DCF5A45}"/>
              </a:ext>
            </a:extLst>
          </p:cNvPr>
          <p:cNvSpPr/>
          <p:nvPr/>
        </p:nvSpPr>
        <p:spPr>
          <a:xfrm>
            <a:off x="6210300" y="2159000"/>
            <a:ext cx="44450" cy="29972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906F1EE-8DC6-D938-26B7-17B8CD99B08B}"/>
              </a:ext>
            </a:extLst>
          </p:cNvPr>
          <p:cNvSpPr txBox="1"/>
          <p:nvPr/>
        </p:nvSpPr>
        <p:spPr>
          <a:xfrm>
            <a:off x="63881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Income</a:t>
            </a: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security</a:t>
            </a: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Dedicated section and reports, restricted to authorized roles</a:t>
            </a:r>
            <a:r>
              <a:rPr lang="en-US" sz="115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.</a:t>
            </a:r>
            <a:endParaRPr lang="en-CA" sz="115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4B5131-7D54-4ED2-2F4D-F7F540415DE4}"/>
              </a:ext>
            </a:extLst>
          </p:cNvPr>
          <p:cNvSpPr/>
          <p:nvPr/>
        </p:nvSpPr>
        <p:spPr>
          <a:xfrm>
            <a:off x="8921750" y="2159000"/>
            <a:ext cx="44450" cy="29972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7FC37F-3FEC-43F0-F2D4-231EC1BE3B9B}"/>
              </a:ext>
            </a:extLst>
          </p:cNvPr>
          <p:cNvSpPr txBox="1"/>
          <p:nvPr/>
        </p:nvSpPr>
        <p:spPr>
          <a:xfrm>
            <a:off x="90995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Debts and sanctions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Debt creation, payment agreements, applying and lifting penalties.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525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C7DD58E-BE67-0343-A4C1-DC6B0FB3470B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Projects: approval encoded in the system</a:t>
            </a:r>
            <a:endParaRPr lang="en-CA" sz="280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A406F8-D611-6537-0A39-1129575D1EC4}"/>
              </a:ext>
            </a:extLst>
          </p:cNvPr>
          <p:cNvSpPr/>
          <p:nvPr/>
        </p:nvSpPr>
        <p:spPr>
          <a:xfrm>
            <a:off x="787400" y="18542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72CC38-3DD7-AA41-9101-CFCDE07BF528}"/>
              </a:ext>
            </a:extLst>
          </p:cNvPr>
          <p:cNvSpPr/>
          <p:nvPr/>
        </p:nvSpPr>
        <p:spPr>
          <a:xfrm>
            <a:off x="78740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717ACDE-F9AB-C770-A734-B3E3BF558F63}"/>
              </a:ext>
            </a:extLst>
          </p:cNvPr>
          <p:cNvSpPr txBox="1"/>
          <p:nvPr/>
        </p:nvSpPr>
        <p:spPr>
          <a:xfrm>
            <a:off x="9652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Planned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No commitment. The project appears in no expense report; it can be refused or cancelled with no financial consequence.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17675F-6AE4-B32F-3D1B-AF53FDBFDEFB}"/>
              </a:ext>
            </a:extLst>
          </p:cNvPr>
          <p:cNvSpPr/>
          <p:nvPr/>
        </p:nvSpPr>
        <p:spPr>
          <a:xfrm>
            <a:off x="349885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20FCCD-8F57-D91B-DBA3-39F03258741A}"/>
              </a:ext>
            </a:extLst>
          </p:cNvPr>
          <p:cNvSpPr txBox="1"/>
          <p:nvPr/>
        </p:nvSpPr>
        <p:spPr>
          <a:xfrm>
            <a:off x="36766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Approval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Printing of Report L, the funding request: costs, available budget, participants. Manager's signature.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ABDC16-630D-5646-8525-563FEAA6C415}"/>
              </a:ext>
            </a:extLst>
          </p:cNvPr>
          <p:cNvSpPr/>
          <p:nvPr/>
        </p:nvSpPr>
        <p:spPr>
          <a:xfrm>
            <a:off x="621030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1F476F-B4A0-6727-0ACF-D75FE1249A23}"/>
              </a:ext>
            </a:extLst>
          </p:cNvPr>
          <p:cNvSpPr txBox="1"/>
          <p:nvPr/>
        </p:nvSpPr>
        <p:spPr>
          <a:xfrm>
            <a:off x="63881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Active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Financial data appears in every report. Payments can be processed.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B403A35-E3B6-FE35-9C39-6126C2490EE8}"/>
              </a:ext>
            </a:extLst>
          </p:cNvPr>
          <p:cNvSpPr/>
          <p:nvPr/>
        </p:nvSpPr>
        <p:spPr>
          <a:xfrm>
            <a:off x="892175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A1A0FB5-0987-D633-A2E9-EE9F3CEBC6A1}"/>
              </a:ext>
            </a:extLst>
          </p:cNvPr>
          <p:cNvSpPr txBox="1"/>
          <p:nvPr/>
        </p:nvSpPr>
        <p:spPr>
          <a:xfrm>
            <a:off x="90995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Closed · Archived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Closing with an individual report, then archiving — in batches if needed.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E633B6-688D-0B26-C90C-2F1E3F3A594D}"/>
              </a:ext>
            </a:extLst>
          </p:cNvPr>
          <p:cNvSpPr txBox="1"/>
          <p:nvPr/>
        </p:nvSpPr>
        <p:spPr>
          <a:xfrm>
            <a:off x="787400" y="4394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3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Automatic split by fiscal year, April 1 to March 31. Project cloning, suspension periods, automatic duration calculation.</a:t>
            </a:r>
            <a:endParaRPr lang="en-CA" sz="130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2834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92A4DB-745B-FEFA-B598-0CB4D5EC8665}"/>
              </a:ext>
            </a:extLst>
          </p:cNvPr>
          <p:cNvSpPr txBox="1"/>
          <p:nvPr/>
        </p:nvSpPr>
        <p:spPr>
          <a:xfrm>
            <a:off x="787400" y="661525"/>
            <a:ext cx="10617200" cy="117070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2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</a:t>
            </a:r>
            <a:r>
              <a:rPr lang="en-US" sz="28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ccounting structure </a:t>
            </a:r>
            <a:br>
              <a:rPr lang="en-US" sz="28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28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28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Measures                                               Funds</a:t>
            </a:r>
            <a:endParaRPr lang="en-CA" sz="28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3ECB51-4D26-21BC-E877-9E1674C749DA}"/>
              </a:ext>
            </a:extLst>
          </p:cNvPr>
          <p:cNvSpPr/>
          <p:nvPr/>
        </p:nvSpPr>
        <p:spPr>
          <a:xfrm>
            <a:off x="787400" y="1291889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4C932D-0668-80C0-2FD9-053AEE1B3EC6}"/>
              </a:ext>
            </a:extLst>
          </p:cNvPr>
          <p:cNvSpPr txBox="1"/>
          <p:nvPr/>
        </p:nvSpPr>
        <p:spPr>
          <a:xfrm>
            <a:off x="7874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A1 · A2</a:t>
            </a:r>
            <a:br>
              <a:rPr lang="fr-FR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fr-FR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labour market information, career resources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B1</a:t>
            </a:r>
            <a:br>
              <a:rPr lang="en-US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Vocational training, DEP and post-secondary</a:t>
            </a:r>
            <a:endParaRPr lang="fr-FR" sz="14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fr-FR" sz="14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B2</a:t>
            </a:r>
            <a:br>
              <a:rPr lang="fr-FR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fr-FR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General education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C1</a:t>
            </a:r>
            <a:br>
              <a:rPr lang="en-US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Job creation, subsidized employment</a:t>
            </a:r>
            <a:endParaRPr lang="fr-FR" sz="14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fr-FR" sz="14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C2</a:t>
            </a:r>
            <a:br>
              <a:rPr lang="fr-FR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fr-FR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Self-employment assistance</a:t>
            </a:r>
            <a:endParaRPr lang="en-CA" sz="14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253EDD-90E2-2071-48E4-248B3E165B40}"/>
              </a:ext>
            </a:extLst>
          </p:cNvPr>
          <p:cNvSpPr txBox="1"/>
          <p:nvPr/>
        </p:nvSpPr>
        <p:spPr>
          <a:xfrm>
            <a:off x="5998521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CRF</a:t>
            </a:r>
            <a:b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Consolidated Revenue Fund, general use</a:t>
            </a:r>
            <a:endParaRPr lang="fr-FR" sz="14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Youth</a:t>
            </a:r>
            <a:b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subset of the CRF, aged 30 and under</a:t>
            </a:r>
            <a:endParaRPr lang="fr-FR" sz="14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EI Part 2</a:t>
            </a:r>
            <a:b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Employment Insurance, subject to eligibility criteria</a:t>
            </a:r>
            <a:endParaRPr lang="fr-FR" sz="14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FCP · FPS · FEPN</a:t>
            </a:r>
            <a:b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additional funds under specific agreements</a:t>
            </a:r>
            <a:endParaRPr lang="fr-FR" sz="14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Each account = measure × expense × fund. Uniqueness is validated automatically.</a:t>
            </a:r>
            <a:endParaRPr lang="en-CA" sz="14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435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A7C0C8-E946-FDEF-E603-8274AB6B0412}"/>
              </a:ext>
            </a:extLst>
          </p:cNvPr>
          <p:cNvSpPr txBox="1"/>
          <p:nvPr/>
        </p:nvSpPr>
        <p:spPr>
          <a:xfrm>
            <a:off x="787400" y="247463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payment cycle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B0E3B9-F0F9-B04D-9C90-A64499347D07}"/>
              </a:ext>
            </a:extLst>
          </p:cNvPr>
          <p:cNvSpPr/>
          <p:nvPr/>
        </p:nvSpPr>
        <p:spPr>
          <a:xfrm>
            <a:off x="787400" y="1009463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E5BFF4-C6E6-1B50-EC9A-0F01A1D85C97}"/>
              </a:ext>
            </a:extLst>
          </p:cNvPr>
          <p:cNvSpPr/>
          <p:nvPr/>
        </p:nvSpPr>
        <p:spPr>
          <a:xfrm>
            <a:off x="787400" y="1314263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1250B1-B6C6-0A36-6C6A-DCC73F0EBD33}"/>
              </a:ext>
            </a:extLst>
          </p:cNvPr>
          <p:cNvSpPr txBox="1"/>
          <p:nvPr/>
        </p:nvSpPr>
        <p:spPr>
          <a:xfrm>
            <a:off x="965200" y="1314263"/>
            <a:ext cx="176276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 · Process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Selection of the payments due for the period.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89928C-5939-FC6C-795A-581E33BF189C}"/>
              </a:ext>
            </a:extLst>
          </p:cNvPr>
          <p:cNvSpPr/>
          <p:nvPr/>
        </p:nvSpPr>
        <p:spPr>
          <a:xfrm>
            <a:off x="2956560" y="1314263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CC18A0-840A-3B8A-11D1-EB69ECDC934A}"/>
              </a:ext>
            </a:extLst>
          </p:cNvPr>
          <p:cNvSpPr txBox="1"/>
          <p:nvPr/>
        </p:nvSpPr>
        <p:spPr>
          <a:xfrm>
            <a:off x="3134360" y="1314263"/>
            <a:ext cx="176276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 · Validate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Line-by-line review: payee, amount, period, client number.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FBB40DB-8630-EEB2-ACCD-B97135F1831F}"/>
              </a:ext>
            </a:extLst>
          </p:cNvPr>
          <p:cNvSpPr/>
          <p:nvPr/>
        </p:nvSpPr>
        <p:spPr>
          <a:xfrm>
            <a:off x="5125720" y="1314263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81FA171-79F9-9CFE-EB47-2917A5176848}"/>
              </a:ext>
            </a:extLst>
          </p:cNvPr>
          <p:cNvSpPr txBox="1"/>
          <p:nvPr/>
        </p:nvSpPr>
        <p:spPr>
          <a:xfrm>
            <a:off x="5303520" y="1314263"/>
            <a:ext cx="176276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3 · Requisition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Validation report printed and signed. Requisition generated with signature blocks.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2F5506-CD75-5106-2AC8-CB82D8D04DBB}"/>
              </a:ext>
            </a:extLst>
          </p:cNvPr>
          <p:cNvSpPr/>
          <p:nvPr/>
        </p:nvSpPr>
        <p:spPr>
          <a:xfrm>
            <a:off x="7294880" y="1314263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632ADB-E3BB-9632-F7E7-CE3BEA11709E}"/>
              </a:ext>
            </a:extLst>
          </p:cNvPr>
          <p:cNvSpPr txBox="1"/>
          <p:nvPr/>
        </p:nvSpPr>
        <p:spPr>
          <a:xfrm>
            <a:off x="7472680" y="1314263"/>
            <a:ext cx="176276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4 · Pay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Cheque number recorded, or payment by export.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C2AF09-83E2-6FF8-4E55-D700225D0E3E}"/>
              </a:ext>
            </a:extLst>
          </p:cNvPr>
          <p:cNvSpPr/>
          <p:nvPr/>
        </p:nvSpPr>
        <p:spPr>
          <a:xfrm>
            <a:off x="9464040" y="1314263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F56AD0-FAB6-ACA9-96C5-FD10EFEC8E4B}"/>
              </a:ext>
            </a:extLst>
          </p:cNvPr>
          <p:cNvSpPr txBox="1"/>
          <p:nvPr/>
        </p:nvSpPr>
        <p:spPr>
          <a:xfrm>
            <a:off x="9641840" y="1314263"/>
            <a:ext cx="176276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sz="1500" b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5 · Export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15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File sent to finance for direct import.</a:t>
            </a:r>
            <a:endParaRPr lang="en-CA" sz="115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B313FC-CA79-6EA3-F276-B3723240B0A3}"/>
              </a:ext>
            </a:extLst>
          </p:cNvPr>
          <p:cNvSpPr txBox="1"/>
          <p:nvPr/>
        </p:nvSpPr>
        <p:spPr>
          <a:xfrm>
            <a:off x="787400" y="4165601"/>
            <a:ext cx="10617200" cy="303631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</a:t>
            </a:r>
            <a:r>
              <a:rPr lang="en-US" sz="13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Three mandatory signatures</a:t>
            </a:r>
            <a:r>
              <a:rPr lang="en-US" sz="13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:   requested by the counsellor, </a:t>
            </a:r>
          </a:p>
          <a:p>
            <a:pPr>
              <a:lnSpc>
                <a:spcPct val="120000"/>
              </a:lnSpc>
            </a:pPr>
            <a:endParaRPr lang="en-US" sz="13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                                approved by the manager, </a:t>
            </a:r>
          </a:p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                                    processed by finance. </a:t>
            </a:r>
          </a:p>
          <a:p>
            <a:pPr>
              <a:lnSpc>
                <a:spcPct val="120000"/>
              </a:lnSpc>
            </a:pPr>
            <a:endParaRPr lang="en-US" sz="13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      A validated payment cannot be edited </a:t>
            </a:r>
          </a:p>
          <a:p>
            <a:pPr>
              <a:lnSpc>
                <a:spcPct val="120000"/>
              </a:lnSpc>
            </a:pPr>
            <a:endParaRPr lang="en-US" sz="13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        a correction goes through a cancellation, </a:t>
            </a:r>
          </a:p>
          <a:p>
            <a:pPr>
              <a:lnSpc>
                <a:spcPct val="120000"/>
              </a:lnSpc>
            </a:pPr>
            <a:endParaRPr lang="en-US" sz="13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                                    which creates a negative entry.</a:t>
            </a:r>
            <a:endParaRPr lang="en-CA" sz="13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303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99D66B6-01B4-D2A1-56CC-F0A1FE76432C}"/>
              </a:ext>
            </a:extLst>
          </p:cNvPr>
          <p:cNvSpPr txBox="1"/>
          <p:nvPr/>
        </p:nvSpPr>
        <p:spPr>
          <a:xfrm>
            <a:off x="787400" y="465659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Payment generation: what is automated</a:t>
            </a:r>
            <a:endParaRPr lang="en-CA" sz="28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EB5662-C733-5EC5-E512-1ABF97C7416E}"/>
              </a:ext>
            </a:extLst>
          </p:cNvPr>
          <p:cNvSpPr/>
          <p:nvPr/>
        </p:nvSpPr>
        <p:spPr>
          <a:xfrm>
            <a:off x="787400" y="1227659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9152FD-8529-FAED-807F-839CB003037D}"/>
              </a:ext>
            </a:extLst>
          </p:cNvPr>
          <p:cNvSpPr txBox="1"/>
          <p:nvPr/>
        </p:nvSpPr>
        <p:spPr>
          <a:xfrm>
            <a:off x="787400" y="1480111"/>
            <a:ext cx="55626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Multiple intervals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weekly, biweekly, monthly on the first or last day, or on a fixed date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Weekend adjustment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 Saturday moves back to Friday, a Sunday moves forward to Monday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Automatic pro-rating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partial months are calculated and the method is written into the comment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59A051-B495-CA5F-4134-2B3C9016BE3C}"/>
              </a:ext>
            </a:extLst>
          </p:cNvPr>
          <p:cNvSpPr txBox="1"/>
          <p:nvPr/>
        </p:nvSpPr>
        <p:spPr>
          <a:xfrm>
            <a:off x="6273800" y="1480110"/>
            <a:ext cx="5130800" cy="316808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Split payment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to help the participant manage their budget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Disbursement schedules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100%, 50-50%, 50-40-10%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4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Pending payments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held with their reason, excluded from exports, then released after validation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898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07ADC2-2D43-F625-C7F7-9427521EFB10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Accounting integration with no re-entry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9F8602-D526-FACD-1080-02CCFFE65B35}"/>
              </a:ext>
            </a:extLst>
          </p:cNvPr>
          <p:cNvSpPr/>
          <p:nvPr/>
        </p:nvSpPr>
        <p:spPr>
          <a:xfrm>
            <a:off x="787400" y="18542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08561B-03C0-E96E-7D74-85E9B61664DD}"/>
              </a:ext>
            </a:extLst>
          </p:cNvPr>
          <p:cNvSpPr/>
          <p:nvPr/>
        </p:nvSpPr>
        <p:spPr>
          <a:xfrm>
            <a:off x="78740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24F9D19-AE7C-8993-356C-F9095F34AB77}"/>
              </a:ext>
            </a:extLst>
          </p:cNvPr>
          <p:cNvSpPr txBox="1"/>
          <p:nvPr/>
        </p:nvSpPr>
        <p:spPr>
          <a:xfrm>
            <a:off x="9652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CA" sz="1500" b="1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Sage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CA" sz="1150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Structured Excel file, imported directly.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C0C167-B546-9E1A-4ACF-0082B8F10C99}"/>
              </a:ext>
            </a:extLst>
          </p:cNvPr>
          <p:cNvSpPr/>
          <p:nvPr/>
        </p:nvSpPr>
        <p:spPr>
          <a:xfrm>
            <a:off x="349885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6C991B-433B-6AB4-8790-5B6A7200B6BC}"/>
              </a:ext>
            </a:extLst>
          </p:cNvPr>
          <p:cNvSpPr txBox="1"/>
          <p:nvPr/>
        </p:nvSpPr>
        <p:spPr>
          <a:xfrm>
            <a:off x="36766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CA" sz="1500" b="1" noProof="0" dirty="0" err="1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Virtuo</a:t>
            </a:r>
            <a:r>
              <a:rPr lang="en-CA" sz="1500" b="1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-Factures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CA" sz="1150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FC file generation.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204FEC-27AD-D09A-A3BF-A8399519EBB1}"/>
              </a:ext>
            </a:extLst>
          </p:cNvPr>
          <p:cNvSpPr/>
          <p:nvPr/>
        </p:nvSpPr>
        <p:spPr>
          <a:xfrm>
            <a:off x="621030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noProof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64DC66-A01A-0772-6291-1096B0D2B750}"/>
              </a:ext>
            </a:extLst>
          </p:cNvPr>
          <p:cNvSpPr txBox="1"/>
          <p:nvPr/>
        </p:nvSpPr>
        <p:spPr>
          <a:xfrm>
            <a:off x="63881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CA" sz="1500" b="1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ACCPAC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CA" sz="1150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Dedicated format.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F29B3A-9535-E41B-AA46-F201DA09CE2F}"/>
              </a:ext>
            </a:extLst>
          </p:cNvPr>
          <p:cNvSpPr/>
          <p:nvPr/>
        </p:nvSpPr>
        <p:spPr>
          <a:xfrm>
            <a:off x="892175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B86384-F0A0-2679-93AA-FC6BDBB18114}"/>
              </a:ext>
            </a:extLst>
          </p:cNvPr>
          <p:cNvSpPr txBox="1"/>
          <p:nvPr/>
        </p:nvSpPr>
        <p:spPr>
          <a:xfrm>
            <a:off x="90995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CA" sz="1500" b="1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File contents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CA" sz="1150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Supplier code, client number, invoice number, project number, financial account, periods, amounts, comments.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9D1C50-219E-987B-EA11-F7930EAE071E}"/>
              </a:ext>
            </a:extLst>
          </p:cNvPr>
          <p:cNvSpPr txBox="1"/>
          <p:nvPr/>
        </p:nvSpPr>
        <p:spPr>
          <a:xfrm>
            <a:off x="787400" y="4394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CA" sz="1300" noProof="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export format is a setting of the administrative centre, not custom development. No transcription, therefore no transcription errors.</a:t>
            </a:r>
          </a:p>
        </p:txBody>
      </p:sp>
    </p:spTree>
    <p:extLst>
      <p:ext uri="{BB962C8B-B14F-4D97-AF65-F5344CB8AC3E}">
        <p14:creationId xmlns:p14="http://schemas.microsoft.com/office/powerpoint/2010/main" val="15487017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6D4094-E5AE-E098-E273-AE1A1DFA9518}"/>
              </a:ext>
            </a:extLst>
          </p:cNvPr>
          <p:cNvSpPr txBox="1"/>
          <p:nvPr/>
        </p:nvSpPr>
        <p:spPr>
          <a:xfrm>
            <a:off x="787400" y="1905000"/>
            <a:ext cx="635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1300" b="1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Part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5F93BC-E2DD-89DB-F9A0-0DF3D1ADD9AB}"/>
              </a:ext>
            </a:extLst>
          </p:cNvPr>
          <p:cNvSpPr txBox="1"/>
          <p:nvPr/>
        </p:nvSpPr>
        <p:spPr>
          <a:xfrm>
            <a:off x="787400" y="2286000"/>
            <a:ext cx="711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CA" sz="440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Security and confidentiality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378BC9-07B4-608B-4508-F372B96AEF0E}"/>
              </a:ext>
            </a:extLst>
          </p:cNvPr>
          <p:cNvSpPr/>
          <p:nvPr/>
        </p:nvSpPr>
        <p:spPr>
          <a:xfrm>
            <a:off x="787400" y="3378200"/>
            <a:ext cx="965200" cy="508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2FE102-6C5C-CCF0-35D1-D81A37D69F1E}"/>
              </a:ext>
            </a:extLst>
          </p:cNvPr>
          <p:cNvSpPr txBox="1"/>
          <p:nvPr/>
        </p:nvSpPr>
        <p:spPr>
          <a:xfrm>
            <a:off x="787400" y="37084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170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decisive part for any institutional buyer.</a:t>
            </a:r>
            <a:endParaRPr lang="en-CA" sz="170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09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078590-E928-EF1F-6DEF-C359B1E6B925}"/>
              </a:ext>
            </a:extLst>
          </p:cNvPr>
          <p:cNvSpPr txBox="1"/>
          <p:nvPr/>
        </p:nvSpPr>
        <p:spPr>
          <a:xfrm>
            <a:off x="787400" y="567264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Access security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3D110C-2DBE-3416-6406-762DA967ACD4}"/>
              </a:ext>
            </a:extLst>
          </p:cNvPr>
          <p:cNvSpPr/>
          <p:nvPr/>
        </p:nvSpPr>
        <p:spPr>
          <a:xfrm>
            <a:off x="787400" y="1329264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43E754-976A-4E3D-A1F3-8E225C36DA78}"/>
              </a:ext>
            </a:extLst>
          </p:cNvPr>
          <p:cNvSpPr txBox="1"/>
          <p:nvPr/>
        </p:nvSpPr>
        <p:spPr>
          <a:xfrm>
            <a:off x="787400" y="1708721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Two</a:t>
            </a: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-factor </a:t>
            </a: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authentication</a:t>
            </a: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is</a:t>
            </a: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mandatory</a:t>
            </a: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Biometric passkey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fingerprint, facial recognition, Windows PIN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TOTP authenticator app, email or SMS</a:t>
            </a: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Several methods in parallel</a:t>
            </a: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enforced after five deferrals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02D98B-1868-3910-6E5F-9E5D89CB9EA4}"/>
              </a:ext>
            </a:extLst>
          </p:cNvPr>
          <p:cNvSpPr txBox="1"/>
          <p:nvPr/>
        </p:nvSpPr>
        <p:spPr>
          <a:xfrm>
            <a:off x="6273802" y="1708721"/>
            <a:ext cx="5130800" cy="3709946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Complete audit trail</a:t>
            </a: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Adaptive sessions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endParaRPr lang="en-US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Accounts are deactivated, never deleted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Email invitation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user sets their own password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34231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31A925-4F06-0D4B-7FB3-1EED890D521C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Confidentiality and partitioning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694ECC-870E-5E0A-0DE7-00FD6F812C96}"/>
              </a:ext>
            </a:extLst>
          </p:cNvPr>
          <p:cNvSpPr/>
          <p:nvPr/>
        </p:nvSpPr>
        <p:spPr>
          <a:xfrm>
            <a:off x="787400" y="18542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90AF55-E70F-62AF-062D-17C5CB2A7166}"/>
              </a:ext>
            </a:extLst>
          </p:cNvPr>
          <p:cNvSpPr txBox="1"/>
          <p:nvPr/>
        </p:nvSpPr>
        <p:spPr>
          <a:xfrm>
            <a:off x="7874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Combinable roles: Administrator, Counsellor, Finance, Clerk, Finance Clerk, Payment Processor, HR, Registrar, SDR, Dashboard, Read-only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Restriction by fund and by measure — beyond the role, visibility can be limited to certain funds or measures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691CBA-CF31-2833-8B02-A99259DD5309}"/>
              </a:ext>
            </a:extLst>
          </p:cNvPr>
          <p:cNvSpPr txBox="1"/>
          <p:nvPr/>
        </p:nvSpPr>
        <p:spPr>
          <a:xfrm>
            <a:off x="62738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 project funded solely from an unauthorized fund becomes invisible to the user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Law 25 compliance — the Employment Insurance forms module meets confidentiality requirements and replaces the fax machine and email</a:t>
            </a:r>
            <a:endParaRPr lang="fr-FR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After a transfer, the receiving organization sees a summary of prior projects, but never their detailed financial breakdown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532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34C2F3-2139-FDA3-A7DF-DF360D89CB14}"/>
              </a:ext>
            </a:extLst>
          </p:cNvPr>
          <p:cNvSpPr txBox="1"/>
          <p:nvPr/>
        </p:nvSpPr>
        <p:spPr>
          <a:xfrm>
            <a:off x="787400" y="1905000"/>
            <a:ext cx="6350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1300" b="1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Part 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4F6A47-1D6F-F531-DB51-AC99154C8D0A}"/>
              </a:ext>
            </a:extLst>
          </p:cNvPr>
          <p:cNvSpPr txBox="1"/>
          <p:nvPr/>
        </p:nvSpPr>
        <p:spPr>
          <a:xfrm>
            <a:off x="787400" y="2286000"/>
            <a:ext cx="711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CA" sz="440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Accountability reporting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0057B0E-E92B-14F3-4621-7F67DD186B97}"/>
              </a:ext>
            </a:extLst>
          </p:cNvPr>
          <p:cNvSpPr/>
          <p:nvPr/>
        </p:nvSpPr>
        <p:spPr>
          <a:xfrm>
            <a:off x="787400" y="3378200"/>
            <a:ext cx="965200" cy="508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5B9D83-D3B6-CC18-C6EF-7D5ACAC16FC7}"/>
              </a:ext>
            </a:extLst>
          </p:cNvPr>
          <p:cNvSpPr txBox="1"/>
          <p:nvPr/>
        </p:nvSpPr>
        <p:spPr>
          <a:xfrm>
            <a:off x="787400" y="3708400"/>
            <a:ext cx="6858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170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moment a system is judged.</a:t>
            </a:r>
            <a:endParaRPr lang="en-CA" sz="170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1699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68993C-6EE6-C545-90A9-CB1903C0400B}"/>
              </a:ext>
            </a:extLst>
          </p:cNvPr>
          <p:cNvSpPr txBox="1"/>
          <p:nvPr/>
        </p:nvSpPr>
        <p:spPr>
          <a:xfrm>
            <a:off x="787400" y="220126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 complete suite of financial reports</a:t>
            </a:r>
            <a:endParaRPr lang="en-CA" sz="28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C115E3-796B-D3D8-AFAB-6A6986C35217}"/>
              </a:ext>
            </a:extLst>
          </p:cNvPr>
          <p:cNvSpPr/>
          <p:nvPr/>
        </p:nvSpPr>
        <p:spPr>
          <a:xfrm>
            <a:off x="787400" y="702715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A16B58-2593-D8AC-78B7-EADDC1A494EE}"/>
              </a:ext>
            </a:extLst>
          </p:cNvPr>
          <p:cNvSpPr txBox="1"/>
          <p:nvPr/>
        </p:nvSpPr>
        <p:spPr>
          <a:xfrm>
            <a:off x="787400" y="955168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Budget and expenses by community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Budget and expenses by measure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Expenses of a measure by project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D1 · D2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Itemized expenses of a project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E1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By expense account, the one most used day to day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E2</a:t>
            </a:r>
            <a:br>
              <a:rPr lang="fr-FR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fr-FR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By </a:t>
            </a:r>
            <a:r>
              <a:rPr lang="fr-FR" sz="16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payment</a:t>
            </a:r>
            <a:r>
              <a:rPr lang="fr-FR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  <a:r>
              <a:rPr lang="fr-FR" sz="1600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recipient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899BAE-14F3-F554-7FBE-A991462F752D}"/>
              </a:ext>
            </a:extLst>
          </p:cNvPr>
          <p:cNvSpPr txBox="1"/>
          <p:nvPr/>
        </p:nvSpPr>
        <p:spPr>
          <a:xfrm>
            <a:off x="6273800" y="955168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J · K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Participation in measures, exit summary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N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Quarterly financial report for oversight bodies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 · T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By fund, by expense category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U · V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Project status and statistics</a:t>
            </a:r>
            <a:endParaRPr lang="fr-FR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</a:t>
            </a:r>
            <a:br>
              <a:rPr lang="fr-FR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fr-FR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T4A and RL-1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Export to PDF or Excel</a:t>
            </a:r>
            <a:endParaRPr lang="en-CA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30904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218B0CA-F13B-F883-C957-E6353DC9C9B5}"/>
              </a:ext>
            </a:extLst>
          </p:cNvPr>
          <p:cNvSpPr txBox="1"/>
          <p:nvPr/>
        </p:nvSpPr>
        <p:spPr>
          <a:xfrm>
            <a:off x="787400" y="5080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sz="3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Results tracking: designed to pass on the first try</a:t>
            </a:r>
            <a:endParaRPr lang="en-CA" sz="3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3EE975-30E2-4EA3-97CA-1060A026299D}"/>
              </a:ext>
            </a:extLst>
          </p:cNvPr>
          <p:cNvSpPr/>
          <p:nvPr/>
        </p:nvSpPr>
        <p:spPr>
          <a:xfrm>
            <a:off x="787400" y="12700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18CBBC-F08B-B982-EDA0-364C196195CF}"/>
              </a:ext>
            </a:extLst>
          </p:cNvPr>
          <p:cNvSpPr/>
          <p:nvPr/>
        </p:nvSpPr>
        <p:spPr>
          <a:xfrm>
            <a:off x="787400" y="1574802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47A74C-D4BA-50A3-CCB3-57E5510D0D4A}"/>
              </a:ext>
            </a:extLst>
          </p:cNvPr>
          <p:cNvSpPr txBox="1"/>
          <p:nvPr/>
        </p:nvSpPr>
        <p:spPr>
          <a:xfrm>
            <a:off x="965200" y="1574802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 ·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Task</a:t>
            </a: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list</a:t>
            </a:r>
            <a:endParaRPr lang="fr-FR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Completed projects with no outcome, inactive action plans. Filterable by counsellor.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A949F13-6903-0F91-DAB8-FFFABB0D1B3C}"/>
              </a:ext>
            </a:extLst>
          </p:cNvPr>
          <p:cNvSpPr/>
          <p:nvPr/>
        </p:nvSpPr>
        <p:spPr>
          <a:xfrm>
            <a:off x="3498850" y="1574802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03BBA5-E692-95A8-BE20-CF19F4AAC7C1}"/>
              </a:ext>
            </a:extLst>
          </p:cNvPr>
          <p:cNvSpPr txBox="1"/>
          <p:nvPr/>
        </p:nvSpPr>
        <p:spPr>
          <a:xfrm>
            <a:off x="3676650" y="1574802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2 ·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Error</a:t>
            </a: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report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quality issues that would get the file rejected are identified before submission.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6DC5FB-4B96-9C20-DAE2-37067E320777}"/>
              </a:ext>
            </a:extLst>
          </p:cNvPr>
          <p:cNvSpPr/>
          <p:nvPr/>
        </p:nvSpPr>
        <p:spPr>
          <a:xfrm>
            <a:off x="6210300" y="1574802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5766C80-20AA-59B9-31E5-AF0DC6DB00C9}"/>
              </a:ext>
            </a:extLst>
          </p:cNvPr>
          <p:cNvSpPr txBox="1"/>
          <p:nvPr/>
        </p:nvSpPr>
        <p:spPr>
          <a:xfrm>
            <a:off x="6388100" y="1574802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3 ·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Guided</a:t>
            </a: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correction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“fix this” link leads straight to the file or project concerned.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784CD8-111E-635E-1CFD-A01972F4EDAC}"/>
              </a:ext>
            </a:extLst>
          </p:cNvPr>
          <p:cNvSpPr/>
          <p:nvPr/>
        </p:nvSpPr>
        <p:spPr>
          <a:xfrm>
            <a:off x="8921750" y="1574802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7C551E-3CD6-69C1-080B-7ED8A54EE928}"/>
              </a:ext>
            </a:extLst>
          </p:cNvPr>
          <p:cNvSpPr txBox="1"/>
          <p:nvPr/>
        </p:nvSpPr>
        <p:spPr>
          <a:xfrm>
            <a:off x="9099550" y="1574802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4 ·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Submission</a:t>
            </a:r>
            <a:endParaRPr lang="fr-FR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file is regenerated until the error level is acceptable.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4324059-1F18-D674-1FFB-D87CC4821577}"/>
              </a:ext>
            </a:extLst>
          </p:cNvPr>
          <p:cNvSpPr txBox="1"/>
          <p:nvPr/>
        </p:nvSpPr>
        <p:spPr>
          <a:xfrm>
            <a:off x="787400" y="3945467"/>
            <a:ext cx="10617200" cy="2912533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Errors caught in advance</a:t>
            </a:r>
          </a:p>
          <a:p>
            <a:pPr>
              <a:lnSpc>
                <a:spcPct val="120000"/>
              </a:lnSpc>
            </a:pP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Missing or invalid SIN, 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Missing date of birth or marital status, 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Postal code inconsistent with the province, 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   Invalid NOC code, 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Non-compliant date sequence, </a:t>
            </a:r>
            <a:b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 Missing sub-measure, </a:t>
            </a:r>
          </a:p>
          <a:p>
            <a:pPr>
              <a:lnSpc>
                <a:spcPct val="120000"/>
              </a:lnSpc>
            </a:pP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                     Incomplete address.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95738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14ABD4F-0551-7520-0625-862FD85FC93A}"/>
              </a:ext>
            </a:extLst>
          </p:cNvPr>
          <p:cNvSpPr txBox="1"/>
          <p:nvPr/>
        </p:nvSpPr>
        <p:spPr>
          <a:xfrm>
            <a:off x="787400" y="1092200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Annual tax obligations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96F9D0-61C5-DF0A-A7A7-93FE66EE5969}"/>
              </a:ext>
            </a:extLst>
          </p:cNvPr>
          <p:cNvSpPr/>
          <p:nvPr/>
        </p:nvSpPr>
        <p:spPr>
          <a:xfrm>
            <a:off x="787400" y="185420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4230E1-01C2-106E-1AC6-181B01B39D39}"/>
              </a:ext>
            </a:extLst>
          </p:cNvPr>
          <p:cNvSpPr txBox="1"/>
          <p:nvPr/>
        </p:nvSpPr>
        <p:spPr>
          <a:xfrm>
            <a:off x="7874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Report W</a:t>
            </a:r>
            <a:br>
              <a:rPr lang="en-US" sz="16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6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Production of T4A and RL-1 data</a:t>
            </a:r>
            <a:endParaRPr lang="fr-FR" sz="16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Separate Excel files for taxable and non-taxable amounts</a:t>
            </a:r>
            <a:endParaRPr lang="fr-FR" sz="16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Batch import of the slips into the participant portal, with notification</a:t>
            </a:r>
            <a:endParaRPr lang="en-CA" sz="16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AAB7A-CC85-A82C-232F-66F3AFEED213}"/>
              </a:ext>
            </a:extLst>
          </p:cNvPr>
          <p:cNvSpPr txBox="1"/>
          <p:nvPr/>
        </p:nvSpPr>
        <p:spPr>
          <a:xfrm>
            <a:off x="6273800" y="215900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Automatic warning when the tax status does not match the sponsor type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fr-FR" sz="16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on-reserve / off-reserve rule is built into payment processing — few generic systems support it natively</a:t>
            </a:r>
            <a:endParaRPr lang="en-CA" sz="1600" b="1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356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498700-3389-96A8-6E8F-113C37491464}"/>
              </a:ext>
            </a:extLst>
          </p:cNvPr>
          <p:cNvSpPr txBox="1"/>
          <p:nvPr/>
        </p:nvSpPr>
        <p:spPr>
          <a:xfrm>
            <a:off x="787400" y="643458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fr-FR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Client Portal: participant self-service</a:t>
            </a:r>
            <a:endParaRPr lang="en-CA" sz="28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5832D8-0615-CCAA-D698-A3E4439ACFDA}"/>
              </a:ext>
            </a:extLst>
          </p:cNvPr>
          <p:cNvSpPr/>
          <p:nvPr/>
        </p:nvSpPr>
        <p:spPr>
          <a:xfrm>
            <a:off x="787400" y="1405458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FB3B2A-6144-F868-494A-4DB5DC92E619}"/>
              </a:ext>
            </a:extLst>
          </p:cNvPr>
          <p:cNvSpPr/>
          <p:nvPr/>
        </p:nvSpPr>
        <p:spPr>
          <a:xfrm>
            <a:off x="78740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17C1DC-C511-15F6-9C98-AD0EC4928AE1}"/>
              </a:ext>
            </a:extLst>
          </p:cNvPr>
          <p:cNvSpPr txBox="1"/>
          <p:nvPr/>
        </p:nvSpPr>
        <p:spPr>
          <a:xfrm>
            <a:off x="96520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Resume</a:t>
            </a: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generation</a:t>
            </a:r>
            <a:endParaRPr lang="fr-FR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participant produces their own resume,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From the data already in their file.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E900E01-9001-B5B3-3DE7-C11A21B7A746}"/>
              </a:ext>
            </a:extLst>
          </p:cNvPr>
          <p:cNvSpPr/>
          <p:nvPr/>
        </p:nvSpPr>
        <p:spPr>
          <a:xfrm>
            <a:off x="3498850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6DA396-5D97-475B-521A-B708C00BBB8C}"/>
              </a:ext>
            </a:extLst>
          </p:cNvPr>
          <p:cNvSpPr txBox="1"/>
          <p:nvPr/>
        </p:nvSpPr>
        <p:spPr>
          <a:xfrm>
            <a:off x="3676650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Tax slips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View and download the T4A and RL-1,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With email notification.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2920B30-20F1-BD75-555F-1DE953CFBDE5}"/>
              </a:ext>
            </a:extLst>
          </p:cNvPr>
          <p:cNvSpPr/>
          <p:nvPr/>
        </p:nvSpPr>
        <p:spPr>
          <a:xfrm>
            <a:off x="6032493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EC4D08-6C83-8348-0126-DC4ADF98A55B}"/>
              </a:ext>
            </a:extLst>
          </p:cNvPr>
          <p:cNvSpPr txBox="1"/>
          <p:nvPr/>
        </p:nvSpPr>
        <p:spPr>
          <a:xfrm>
            <a:off x="6261095" y="2159000"/>
            <a:ext cx="230505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Electronic</a:t>
            </a: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signature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Required documents signed with the mouse.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The assigned counsellor is notified automatically</a:t>
            </a:r>
            <a:r>
              <a:rPr lang="en-US" sz="16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.</a:t>
            </a:r>
            <a:endParaRPr lang="en-CA" sz="16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485BD23-F4B1-5D5C-C897-8F7E4375026C}"/>
              </a:ext>
            </a:extLst>
          </p:cNvPr>
          <p:cNvSpPr/>
          <p:nvPr/>
        </p:nvSpPr>
        <p:spPr>
          <a:xfrm>
            <a:off x="8616949" y="215900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E22BF3-B355-BD3B-9732-B66B1EC5942C}"/>
              </a:ext>
            </a:extLst>
          </p:cNvPr>
          <p:cNvSpPr txBox="1"/>
          <p:nvPr/>
        </p:nvSpPr>
        <p:spPr>
          <a:xfrm>
            <a:off x="8794747" y="2159000"/>
            <a:ext cx="3073402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Employment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Insurance</a:t>
            </a: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  <a:r>
              <a:rPr lang="fr-FR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forms</a:t>
            </a:r>
            <a:endParaRPr lang="fr-FR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98000"/>
              </a:lnSpc>
              <a:spcAft>
                <a:spcPts val="600"/>
              </a:spcAft>
            </a:pP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Complete workflow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Creation, signature, assignment, approval, archiving with no fax and no email.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A64493-FE8B-8B82-AFED-11B62CFDB485}"/>
              </a:ext>
            </a:extLst>
          </p:cNvPr>
          <p:cNvSpPr txBox="1"/>
          <p:nvPr/>
        </p:nvSpPr>
        <p:spPr>
          <a:xfrm>
            <a:off x="787400" y="4394199"/>
            <a:ext cx="10617200" cy="2404533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</a:t>
            </a:r>
          </a:p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Account creation validated by a code sent by email or SMS. </a:t>
            </a:r>
          </a:p>
          <a:p>
            <a:pPr>
              <a:lnSpc>
                <a:spcPct val="120000"/>
              </a:lnSpc>
            </a:pPr>
            <a:endParaRPr lang="en-US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The participant chooses their language and manages their own password.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157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9DA969-3347-E11B-38F5-7392F1F414EA}"/>
              </a:ext>
            </a:extLst>
          </p:cNvPr>
          <p:cNvSpPr txBox="1"/>
          <p:nvPr/>
        </p:nvSpPr>
        <p:spPr>
          <a:xfrm>
            <a:off x="787400" y="550333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Configurable without development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F89455-BF53-1DEF-2D77-AA18A19439D3}"/>
              </a:ext>
            </a:extLst>
          </p:cNvPr>
          <p:cNvSpPr/>
          <p:nvPr/>
        </p:nvSpPr>
        <p:spPr>
          <a:xfrm>
            <a:off x="787400" y="1312333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AB3EE4-697F-36A5-8546-73926E51D1C6}"/>
              </a:ext>
            </a:extLst>
          </p:cNvPr>
          <p:cNvSpPr txBox="1"/>
          <p:nvPr/>
        </p:nvSpPr>
        <p:spPr>
          <a:xfrm>
            <a:off x="787400" y="169333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Accounts, expenses, funds and measures specific to the organization</a:t>
            </a:r>
            <a:b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Allowance tables and amounts, default amounts, wage/allowance splits</a:t>
            </a: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Project numbering, financial periods, cheque </a:t>
            </a:r>
            <a:r>
              <a:rPr lang="en-US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behaviour</a:t>
            </a: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 marL="190500" indent="-190500"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  <a:buFont typeface="Urbanist" panose="020B0A04040200000203" pitchFamily="34" charset="0"/>
              <a:buChar char="•"/>
            </a:pP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fr-FR" sz="1600" b="1" dirty="0" err="1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Accounting</a:t>
            </a:r>
            <a: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export format</a:t>
            </a:r>
            <a:endParaRPr lang="en-CA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43EF2B9-59D3-31E6-8C89-45986DE07271}"/>
              </a:ext>
            </a:extLst>
          </p:cNvPr>
          <p:cNvSpPr txBox="1"/>
          <p:nvPr/>
        </p:nvSpPr>
        <p:spPr>
          <a:xfrm>
            <a:off x="6273800" y="1693330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Deadlines, letter templates and priority management for education</a:t>
            </a:r>
            <a:br>
              <a:rPr lang="fr-FR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endParaRPr lang="fr-FR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Standard tripartite agreement between the participant, the sponsor and the funding organization, 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endParaRPr lang="en-US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sz="1600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Custom contracts, letters and forms</a:t>
            </a:r>
            <a:endParaRPr lang="en-CA" sz="1600" b="1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698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23898C-5DAA-2267-EBED-5A67C5C34B0A}"/>
              </a:ext>
            </a:extLst>
          </p:cNvPr>
          <p:cNvSpPr txBox="1"/>
          <p:nvPr/>
        </p:nvSpPr>
        <p:spPr>
          <a:xfrm>
            <a:off x="787400" y="491066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Deployment, training and support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C20281-280D-FED5-5E40-13A2FF43FF85}"/>
              </a:ext>
            </a:extLst>
          </p:cNvPr>
          <p:cNvSpPr/>
          <p:nvPr/>
        </p:nvSpPr>
        <p:spPr>
          <a:xfrm>
            <a:off x="787400" y="986030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70713C-8527-0698-212B-DE01C43CCDC5}"/>
              </a:ext>
            </a:extLst>
          </p:cNvPr>
          <p:cNvSpPr/>
          <p:nvPr/>
        </p:nvSpPr>
        <p:spPr>
          <a:xfrm>
            <a:off x="787400" y="187578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8A4248-A4E0-9CE7-F16F-82E5648D6180}"/>
              </a:ext>
            </a:extLst>
          </p:cNvPr>
          <p:cNvSpPr txBox="1"/>
          <p:nvPr/>
        </p:nvSpPr>
        <p:spPr>
          <a:xfrm>
            <a:off x="965200" y="1875780"/>
            <a:ext cx="32088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Documentation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180-page user guide,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version 2.1.580, May 2026.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Specialized guides for 2FA,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Employment Insurance forms and the client portal.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2C20CC3-6B60-511F-CAC4-50B75C9C47F2}"/>
              </a:ext>
            </a:extLst>
          </p:cNvPr>
          <p:cNvSpPr/>
          <p:nvPr/>
        </p:nvSpPr>
        <p:spPr>
          <a:xfrm>
            <a:off x="4402667" y="1867688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37DCE1-86CC-7215-7B12-353E40DB3404}"/>
              </a:ext>
            </a:extLst>
          </p:cNvPr>
          <p:cNvSpPr txBox="1"/>
          <p:nvPr/>
        </p:nvSpPr>
        <p:spPr>
          <a:xfrm>
            <a:off x="4580467" y="1867688"/>
            <a:ext cx="32088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Training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Structured training plans,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including two-day formats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83DE2DC-EE9D-21DB-02B3-21A0EFC3D03D}"/>
              </a:ext>
            </a:extLst>
          </p:cNvPr>
          <p:cNvSpPr/>
          <p:nvPr/>
        </p:nvSpPr>
        <p:spPr>
          <a:xfrm>
            <a:off x="8017933" y="1875780"/>
            <a:ext cx="44450" cy="20066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E8E333-60C6-C665-6183-B98DE3194E55}"/>
              </a:ext>
            </a:extLst>
          </p:cNvPr>
          <p:cNvSpPr txBox="1"/>
          <p:nvPr/>
        </p:nvSpPr>
        <p:spPr>
          <a:xfrm>
            <a:off x="8195733" y="1867688"/>
            <a:ext cx="3208867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fr-FR" b="1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Support</a:t>
            </a:r>
          </a:p>
          <a:p>
            <a:pPr>
              <a:lnSpc>
                <a:spcPct val="98000"/>
              </a:lnSpc>
              <a:spcAft>
                <a:spcPts val="600"/>
              </a:spcAft>
            </a:pP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Dedicated channel for template requests,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reporting anomalies, </a:t>
            </a: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b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sz="14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data corrections and help with cleaning up files.</a:t>
            </a:r>
            <a:endParaRPr lang="en-CA" sz="14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46A751-18F6-5DC5-CCE8-4C71A6967CD8}"/>
              </a:ext>
            </a:extLst>
          </p:cNvPr>
          <p:cNvSpPr txBox="1"/>
          <p:nvPr/>
        </p:nvSpPr>
        <p:spPr>
          <a:xfrm>
            <a:off x="787400" y="4165600"/>
            <a:ext cx="10617200" cy="287649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Commercial terms licensing,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</a:t>
            </a: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            hosting, 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      data migration, 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20000"/>
              </a:lnSpc>
            </a:pPr>
            <a:r>
              <a:rPr lang="en-US" sz="2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                                                                                                               deployment schedule. </a:t>
            </a:r>
            <a:endParaRPr lang="en-CA" sz="20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4214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317107-A71D-5834-9027-63CC99060A63}"/>
              </a:ext>
            </a:extLst>
          </p:cNvPr>
          <p:cNvSpPr txBox="1"/>
          <p:nvPr/>
        </p:nvSpPr>
        <p:spPr>
          <a:xfrm>
            <a:off x="787400" y="601133"/>
            <a:ext cx="106172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CA" sz="32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Why </a:t>
            </a:r>
            <a:r>
              <a:rPr lang="en-CA" sz="44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</a:t>
            </a:r>
            <a:r>
              <a:rPr lang="en-CA" sz="3200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LMASS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0C186F9-8172-1E8E-4E61-A3FE7C6DA7C4}"/>
              </a:ext>
            </a:extLst>
          </p:cNvPr>
          <p:cNvSpPr/>
          <p:nvPr/>
        </p:nvSpPr>
        <p:spPr>
          <a:xfrm>
            <a:off x="787400" y="1363133"/>
            <a:ext cx="685800" cy="4445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65DFC3-F9FA-3D3D-E2C0-16A80CFD1D5E}"/>
              </a:ext>
            </a:extLst>
          </p:cNvPr>
          <p:cNvSpPr txBox="1"/>
          <p:nvPr/>
        </p:nvSpPr>
        <p:spPr>
          <a:xfrm>
            <a:off x="787400" y="1659464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Proven</a:t>
            </a:r>
            <a:b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more than 30 years of continuous service, still actively evolving </a:t>
            </a:r>
            <a:b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endParaRPr lang="fr-FR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Purpose-built</a:t>
            </a:r>
            <a:b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designed for First Nations workforce development,</a:t>
            </a:r>
            <a:b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 </a:t>
            </a: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By First Nations users</a:t>
            </a:r>
            <a:b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endParaRPr lang="fr-FR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Integrated </a:t>
            </a:r>
            <a:b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from the first contact with the participant through to the accounting entry, with no re-entry</a:t>
            </a:r>
            <a:endParaRPr lang="en-CA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B7FE039-CF6A-5C8F-7B91-4263E819869D}"/>
              </a:ext>
            </a:extLst>
          </p:cNvPr>
          <p:cNvSpPr txBox="1"/>
          <p:nvPr/>
        </p:nvSpPr>
        <p:spPr>
          <a:xfrm>
            <a:off x="6273800" y="1659464"/>
            <a:ext cx="51308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Compliant</a:t>
            </a:r>
            <a:b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federal accountability reporting, tax obligations and Law 25</a:t>
            </a:r>
            <a:b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endParaRPr lang="fr-FR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Partitioned</a:t>
            </a:r>
            <a:b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each organization stays in control of its own data</a:t>
            </a:r>
            <a:b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endParaRPr lang="fr-FR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  <a:p>
            <a:pPr>
              <a:lnSpc>
                <a:spcPct val="102000"/>
              </a:lnSpc>
              <a:spcAft>
                <a:spcPts val="1100"/>
              </a:spcAft>
              <a:buClr>
                <a:srgbClr val="F1C872"/>
              </a:buClr>
              <a:buSzPct val="75000"/>
            </a:pPr>
            <a: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Configurable</a:t>
            </a:r>
            <a:br>
              <a:rPr lang="en-US" b="1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</a:br>
            <a:r>
              <a:rPr lang="en-US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adaptation happens through settings, not development</a:t>
            </a:r>
            <a:endParaRPr lang="en-CA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F2B2AA-3503-4C32-288C-84A329D9D12D}"/>
              </a:ext>
            </a:extLst>
          </p:cNvPr>
          <p:cNvSpPr txBox="1"/>
          <p:nvPr/>
        </p:nvSpPr>
        <p:spPr>
          <a:xfrm>
            <a:off x="787400" y="6406644"/>
            <a:ext cx="4650448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1300" dirty="0">
                <a:solidFill>
                  <a:srgbClr val="ECE4D9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Thirty years of hard-won rules are encoded in the software </a:t>
            </a:r>
            <a:endParaRPr lang="en-CA" sz="1300" dirty="0">
              <a:solidFill>
                <a:srgbClr val="ECE4D9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40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6DCF48-B244-A977-B61F-D76457354E5A}"/>
              </a:ext>
            </a:extLst>
          </p:cNvPr>
          <p:cNvSpPr txBox="1"/>
          <p:nvPr/>
        </p:nvSpPr>
        <p:spPr>
          <a:xfrm>
            <a:off x="787400" y="2156527"/>
            <a:ext cx="711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CA" sz="72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Questions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7B6526-B19B-0D0B-6751-81D3C68C8777}"/>
              </a:ext>
            </a:extLst>
          </p:cNvPr>
          <p:cNvSpPr/>
          <p:nvPr/>
        </p:nvSpPr>
        <p:spPr>
          <a:xfrm>
            <a:off x="787400" y="3378200"/>
            <a:ext cx="965200" cy="50800"/>
          </a:xfrm>
          <a:prstGeom prst="rect">
            <a:avLst/>
          </a:prstGeom>
          <a:solidFill>
            <a:srgbClr val="F1C87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532597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B056CB-3CD2-DD44-6A3A-871FB28850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CB7A15-DF71-D3AB-D9A4-9B02B0494F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16065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062155-5FAE-20BB-A91D-5DD53899777E}"/>
              </a:ext>
            </a:extLst>
          </p:cNvPr>
          <p:cNvSpPr txBox="1"/>
          <p:nvPr/>
        </p:nvSpPr>
        <p:spPr>
          <a:xfrm>
            <a:off x="2539999" y="4047609"/>
            <a:ext cx="7112000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95000"/>
              </a:lnSpc>
            </a:pPr>
            <a:r>
              <a:rPr lang="en-US" sz="6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T</a:t>
            </a:r>
            <a:r>
              <a:rPr lang="en-CA" sz="60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hank you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F2B8AC-30B4-16C4-1E99-D2E043022895}"/>
              </a:ext>
            </a:extLst>
          </p:cNvPr>
          <p:cNvSpPr txBox="1"/>
          <p:nvPr/>
        </p:nvSpPr>
        <p:spPr>
          <a:xfrm>
            <a:off x="249504" y="1576943"/>
            <a:ext cx="11692991" cy="369332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lang="en-US" sz="2800" dirty="0">
                <a:solidFill>
                  <a:srgbClr val="7B724A"/>
                </a:solidFill>
                <a:latin typeface="Urbanist" panose="020B0A04040200000203" pitchFamily="34" charset="0"/>
                <a:ea typeface="Urbanist" panose="020B0A04040200000203" pitchFamily="34" charset="0"/>
              </a:rPr>
              <a:t>Pierre Jalbert · Annie Cyr · Philippe Grandmont · Ofelia Morales-Rodriguez</a:t>
            </a:r>
            <a:endParaRPr lang="en-CA" sz="2800" dirty="0">
              <a:solidFill>
                <a:srgbClr val="7B724A"/>
              </a:solidFill>
              <a:latin typeface="Urbanist" panose="020B0A04040200000203" pitchFamily="34" charset="0"/>
              <a:ea typeface="Urbanist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08757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4CC97AA772A4383538B2353C0F388" ma:contentTypeVersion="13" ma:contentTypeDescription="Create a new document." ma:contentTypeScope="" ma:versionID="62094bdac98ed62c19c7f702106a9e67">
  <xsd:schema xmlns:xsd="http://www.w3.org/2001/XMLSchema" xmlns:xs="http://www.w3.org/2001/XMLSchema" xmlns:p="http://schemas.microsoft.com/office/2006/metadata/properties" xmlns:ns2="e9def252-6fe3-4071-8eb2-1550b3f78e59" xmlns:ns3="0ff7e266-2ab9-42db-9f1f-a1516d6a748e" targetNamespace="http://schemas.microsoft.com/office/2006/metadata/properties" ma:root="true" ma:fieldsID="dccb9a12347b199e4b91df63d2c58624" ns2:_="" ns3:_="">
    <xsd:import namespace="e9def252-6fe3-4071-8eb2-1550b3f78e59"/>
    <xsd:import namespace="0ff7e266-2ab9-42db-9f1f-a1516d6a74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def252-6fe3-4071-8eb2-1550b3f78e5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a47a1fa-2338-4024-beb4-812ea17b08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f7e266-2ab9-42db-9f1f-a1516d6a748e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347e9341-40ff-4231-9cdb-6f7bb2c0e7ef}" ma:internalName="TaxCatchAll" ma:showField="CatchAllData" ma:web="0ff7e266-2ab9-42db-9f1f-a1516d6a74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f7e266-2ab9-42db-9f1f-a1516d6a748e" xsi:nil="true"/>
    <lcf76f155ced4ddcb4097134ff3c332f xmlns="e9def252-6fe3-4071-8eb2-1550b3f78e5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0F839AF-49AB-45C9-940D-B7D030A6464D}"/>
</file>

<file path=customXml/itemProps2.xml><?xml version="1.0" encoding="utf-8"?>
<ds:datastoreItem xmlns:ds="http://schemas.openxmlformats.org/officeDocument/2006/customXml" ds:itemID="{AA7B36F0-DC8D-4189-8089-31EBCA947930}"/>
</file>

<file path=customXml/itemProps3.xml><?xml version="1.0" encoding="utf-8"?>
<ds:datastoreItem xmlns:ds="http://schemas.openxmlformats.org/officeDocument/2006/customXml" ds:itemID="{952DE62A-F89D-4C26-8E86-2F3F9E2F7386}"/>
</file>

<file path=docProps/app.xml><?xml version="1.0" encoding="utf-8"?>
<Properties xmlns="http://schemas.openxmlformats.org/officeDocument/2006/extended-properties" xmlns:vt="http://schemas.openxmlformats.org/officeDocument/2006/docPropsVTypes">
  <TotalTime>1592</TotalTime>
  <Words>3598</Words>
  <PresentationFormat>Widescreen</PresentationFormat>
  <Paragraphs>636</Paragraphs>
  <Slides>33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Aptos</vt:lpstr>
      <vt:lpstr>Aptos Display</vt:lpstr>
      <vt:lpstr>Arial</vt:lpstr>
      <vt:lpstr>Calibri</vt:lpstr>
      <vt:lpstr>Cambria</vt:lpstr>
      <vt:lpstr>Urbanist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terms:created xsi:type="dcterms:W3CDTF">2026-08-19T21:00:19Z</dcterms:created>
  <dcterms:modified xsi:type="dcterms:W3CDTF">2026-08-25T13:53:37Z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0x010100A574CC97AA772A4383538B2353C0F388</vt:lpwstr>
  </property>
</Properties>
</file>