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4.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5.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notesSlides/notesSlide8.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9.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5" r:id="rId2"/>
    <p:sldId id="259" r:id="rId3"/>
    <p:sldId id="280" r:id="rId4"/>
    <p:sldId id="354" r:id="rId5"/>
    <p:sldId id="535" r:id="rId6"/>
    <p:sldId id="536" r:id="rId7"/>
    <p:sldId id="537" r:id="rId8"/>
    <p:sldId id="538" r:id="rId9"/>
    <p:sldId id="539" r:id="rId10"/>
    <p:sldId id="542" r:id="rId11"/>
    <p:sldId id="541" r:id="rId12"/>
    <p:sldId id="359" r:id="rId13"/>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5F328A-4D5A-25DE-1487-B99F08A694D1}" name="Coates, Wynn (he)" initials="WC" userId="S::Wynn.Coates@sac-isc.gc.ca::a2a0aac6-bc9b-4bf1-bb88-b2704dbb4f4a" providerId="AD"/>
  <p188:author id="{A1031BA9-57BE-E606-A08C-1E89F17E055D}" name="Midea, Adria (she-elle)" initials="AM" userId="S::adria.midea@sac-isc.gc.ca::52f287db-2bc1-4a19-ad8a-f9cd7a7fae3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4E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002" autoAdjust="0"/>
  </p:normalViewPr>
  <p:slideViewPr>
    <p:cSldViewPr snapToGrid="0">
      <p:cViewPr varScale="1">
        <p:scale>
          <a:sx n="64" d="100"/>
          <a:sy n="64" d="100"/>
        </p:scale>
        <p:origin x="203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74BDBB-3EFC-4589-9DDA-E73867BB104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06648FA-0122-450A-B09F-10E71D7E7DEA}">
      <dgm:prSet custT="1"/>
      <dgm:spPr>
        <a:solidFill>
          <a:srgbClr val="C4E2AE"/>
        </a:solidFill>
        <a:ln cmpd="sng">
          <a:solidFill>
            <a:schemeClr val="tx1">
              <a:lumMod val="60000"/>
              <a:lumOff val="40000"/>
            </a:schemeClr>
          </a:solidFill>
        </a:ln>
      </dgm:spPr>
      <dgm:t>
        <a:bodyPr wrap="square" rtlCol="0"/>
        <a:lstStyle/>
        <a:p>
          <a:pPr lvl="0" defTabSz="914400" rtl="0" eaLnBrk="1" latinLnBrk="0" hangingPunct="1">
            <a:defRPr/>
          </a:pPr>
          <a:r>
            <a:rPr kumimoji="0" lang="fr-CA" sz="1600" b="1" i="0" u="none" strike="noStrike" cap="none" normalizeH="0" baseline="0">
              <a:ln>
                <a:noFill/>
              </a:ln>
              <a:solidFill>
                <a:srgbClr val="002060"/>
              </a:solidFill>
              <a:effectLst/>
              <a:uLnTx/>
              <a:uFillTx/>
              <a:latin typeface="Calibri" panose="020F0502020204030204" pitchFamily="34" charset="0"/>
              <a:ea typeface="Calibri"/>
              <a:cs typeface="Calibri" panose="020F0502020204030204" pitchFamily="34" charset="0"/>
            </a:rPr>
            <a:t>Le taux de dépendance à l’égard de l’AR demeure supérieur à la moyenne provinciale.</a:t>
          </a:r>
        </a:p>
      </dgm:t>
    </dgm:pt>
    <dgm:pt modelId="{79E290FA-9CCD-4D51-B356-B0018CD2408E}" type="parTrans" cxnId="{E969E375-2E02-467D-91C1-4AA2E0E9B25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58E83DDE-2CA2-415A-897D-F3ADF9D07D73}" type="sibTrans" cxnId="{E969E375-2E02-467D-91C1-4AA2E0E9B25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49724859-35ED-49D3-92A0-E174A04117BB}">
      <dgm:prSet custT="1"/>
      <dgm:spPr>
        <a:solidFill>
          <a:srgbClr val="FFFFFF">
            <a:alpha val="90000"/>
          </a:srgbClr>
        </a:solidFill>
        <a:ln>
          <a:noFill/>
        </a:ln>
      </dgm:spPr>
      <dgm:t>
        <a:bodyPr/>
        <a:lstStyle/>
        <a:p>
          <a:r>
            <a:rPr lang="fr-CA" sz="1600" b="1">
              <a:solidFill>
                <a:srgbClr val="002060"/>
              </a:solidFill>
              <a:latin typeface="Calibri" panose="020F0502020204030204" pitchFamily="34" charset="0"/>
              <a:ea typeface="Calibri"/>
              <a:cs typeface="Calibri" panose="020F0502020204030204" pitchFamily="34" charset="0"/>
            </a:rPr>
            <a:t>29,2 % dans les réserves </a:t>
          </a:r>
          <a:r>
            <a:rPr lang="fr-CA" sz="1600">
              <a:solidFill>
                <a:srgbClr val="002060"/>
              </a:solidFill>
              <a:latin typeface="Calibri" panose="020F0502020204030204" pitchFamily="34" charset="0"/>
              <a:ea typeface="Calibri"/>
              <a:cs typeface="Calibri" panose="020F0502020204030204" pitchFamily="34" charset="0"/>
            </a:rPr>
            <a:t>contre </a:t>
          </a:r>
          <a:r>
            <a:rPr lang="fr-CA" sz="1600" b="1">
              <a:solidFill>
                <a:srgbClr val="002060"/>
              </a:solidFill>
              <a:latin typeface="Calibri" panose="020F0502020204030204" pitchFamily="34" charset="0"/>
              <a:ea typeface="Calibri"/>
              <a:cs typeface="Calibri" panose="020F0502020204030204" pitchFamily="34" charset="0"/>
            </a:rPr>
            <a:t>4,7 % hors réserves </a:t>
          </a:r>
          <a:r>
            <a:rPr lang="fr-CA" sz="1600" b="0">
              <a:solidFill>
                <a:srgbClr val="002060"/>
              </a:solidFill>
              <a:latin typeface="Calibri" panose="020F0502020204030204" pitchFamily="34" charset="0"/>
              <a:ea typeface="Calibri"/>
              <a:cs typeface="Calibri" panose="020F0502020204030204" pitchFamily="34" charset="0"/>
            </a:rPr>
            <a:t>en 2023-2024</a:t>
          </a:r>
          <a:r>
            <a:rPr lang="fr-CA" sz="1600" b="0" baseline="30000">
              <a:solidFill>
                <a:srgbClr val="002060"/>
              </a:solidFill>
              <a:latin typeface="Calibri" panose="020F0502020204030204" pitchFamily="34" charset="0"/>
              <a:ea typeface="Calibri"/>
              <a:cs typeface="Calibri" panose="020F0502020204030204" pitchFamily="34" charset="0"/>
            </a:rPr>
            <a:t>1</a:t>
          </a:r>
          <a:r>
            <a:rPr lang="fr-CA" sz="1600" b="0">
              <a:solidFill>
                <a:srgbClr val="002060"/>
              </a:solidFill>
              <a:latin typeface="Calibri" panose="020F0502020204030204" pitchFamily="34" charset="0"/>
              <a:ea typeface="Calibri"/>
              <a:cs typeface="Calibri" panose="020F0502020204030204" pitchFamily="34" charset="0"/>
            </a:rPr>
            <a:t>.</a:t>
          </a:r>
        </a:p>
      </dgm:t>
    </dgm:pt>
    <dgm:pt modelId="{43070A75-CE73-4E2B-B567-F558CC4E1A0D}" type="parTrans" cxnId="{1795DF92-A81F-4677-8F47-B3086A098648}">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FFC17FF7-B2CF-4F2B-85B7-1796C3DE3704}" type="sibTrans" cxnId="{1795DF92-A81F-4677-8F47-B3086A098648}">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DB893768-AD7C-4BA0-802F-D721E338F183}">
      <dgm:prSet custT="1"/>
      <dgm:spPr>
        <a:solidFill>
          <a:srgbClr val="C4E2AE"/>
        </a:solidFill>
        <a:ln w="25400" cap="flat" cmpd="sng" algn="ctr">
          <a:solidFill>
            <a:srgbClr val="000066">
              <a:lumMod val="60000"/>
              <a:lumOff val="40000"/>
            </a:srgbClr>
          </a:solidFill>
          <a:prstDash val="solid"/>
        </a:ln>
        <a:effectLst/>
      </dgm:spPr>
      <dgm:t>
        <a:bodyPr spcFirstLastPara="0" vert="horz" wrap="square" lIns="60960" tIns="30480" rIns="60960" bIns="30480" numCol="1" spcCol="1270" rtlCol="0" anchor="ctr" anchorCtr="0"/>
        <a:lstStyle/>
        <a:p>
          <a:r>
            <a:rPr lang="fr-CA" sz="1600">
              <a:solidFill>
                <a:srgbClr val="002060"/>
              </a:solidFill>
              <a:latin typeface="Calibri" panose="020F0502020204030204" pitchFamily="34" charset="0"/>
              <a:ea typeface="Calibri"/>
              <a:cs typeface="Calibri" panose="020F0502020204030204" pitchFamily="34" charset="0"/>
            </a:rPr>
            <a:t>Le taux de dépendance dans les réserves </a:t>
          </a:r>
          <a:r>
            <a:rPr lang="fr-CA" sz="1600" b="1">
              <a:solidFill>
                <a:srgbClr val="002060"/>
              </a:solidFill>
              <a:latin typeface="Calibri" panose="020F0502020204030204" pitchFamily="34" charset="0"/>
              <a:ea typeface="Calibri"/>
              <a:cs typeface="Calibri" panose="020F0502020204030204" pitchFamily="34" charset="0"/>
            </a:rPr>
            <a:t>est en baisse depuis 2013, </a:t>
          </a:r>
          <a:r>
            <a:rPr lang="fr-CA" sz="1600">
              <a:solidFill>
                <a:srgbClr val="002060"/>
              </a:solidFill>
              <a:latin typeface="Calibri" panose="020F0502020204030204" pitchFamily="34" charset="0"/>
              <a:ea typeface="Calibri"/>
              <a:cs typeface="Calibri" panose="020F0502020204030204" pitchFamily="34" charset="0"/>
            </a:rPr>
            <a:t>en partie grâce à l’introduction de </a:t>
          </a:r>
          <a:r>
            <a:rPr lang="fr-CA" sz="1600" b="1">
              <a:solidFill>
                <a:srgbClr val="002060"/>
              </a:solidFill>
              <a:latin typeface="Calibri" panose="020F0502020204030204" pitchFamily="34" charset="0"/>
              <a:ea typeface="Calibri"/>
              <a:cs typeface="Calibri" panose="020F0502020204030204" pitchFamily="34" charset="0"/>
            </a:rPr>
            <a:t>la gestion des cas et des mesures de soutien préalables à l’emploi</a:t>
          </a:r>
          <a:r>
            <a:rPr lang="fr-CA" sz="1600">
              <a:solidFill>
                <a:srgbClr val="002060"/>
              </a:solidFill>
              <a:latin typeface="Calibri" panose="020F0502020204030204" pitchFamily="34" charset="0"/>
              <a:ea typeface="Calibri"/>
              <a:cs typeface="Calibri" panose="020F0502020204030204" pitchFamily="34" charset="0"/>
            </a:rPr>
            <a:t>.</a:t>
          </a:r>
        </a:p>
      </dgm:t>
    </dgm:pt>
    <dgm:pt modelId="{C2AB840F-AEB7-46AE-9C14-A604A6BB3856}" type="parTrans" cxnId="{7A10ECAC-C67D-44DA-B355-31D7E3D10C43}">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1E28758C-EFA7-421A-9D55-6870F6341AE2}" type="sibTrans" cxnId="{7A10ECAC-C67D-44DA-B355-31D7E3D10C43}">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14FC7E66-930F-4AF4-A2BA-EF344A7723EA}">
      <dgm:prSet custT="1"/>
      <dgm:spPr>
        <a:solidFill>
          <a:srgbClr val="FFFFFF">
            <a:alpha val="90000"/>
          </a:srgbClr>
        </a:solidFill>
        <a:ln>
          <a:noFill/>
        </a:ln>
      </dgm:spPr>
      <dgm:t>
        <a:bodyPr/>
        <a:lstStyle/>
        <a:p>
          <a:r>
            <a:rPr lang="fr-CA" sz="1600">
              <a:solidFill>
                <a:srgbClr val="002060"/>
              </a:solidFill>
              <a:latin typeface="Calibri" panose="020F0502020204030204" pitchFamily="34" charset="0"/>
              <a:ea typeface="Calibri"/>
              <a:cs typeface="Calibri" panose="020F0502020204030204" pitchFamily="34" charset="0"/>
            </a:rPr>
            <a:t>De </a:t>
          </a:r>
          <a:r>
            <a:rPr lang="fr-CA" sz="1600" b="1">
              <a:solidFill>
                <a:srgbClr val="002060"/>
              </a:solidFill>
              <a:latin typeface="Calibri" panose="020F0502020204030204" pitchFamily="34" charset="0"/>
              <a:ea typeface="Calibri"/>
              <a:cs typeface="Calibri" panose="020F0502020204030204" pitchFamily="34" charset="0"/>
            </a:rPr>
            <a:t>34 % </a:t>
          </a:r>
          <a:r>
            <a:rPr lang="fr-CA" sz="1600">
              <a:solidFill>
                <a:srgbClr val="002060"/>
              </a:solidFill>
              <a:latin typeface="Calibri" panose="020F0502020204030204" pitchFamily="34" charset="0"/>
              <a:ea typeface="Calibri"/>
              <a:cs typeface="Calibri" panose="020F0502020204030204" pitchFamily="34" charset="0"/>
            </a:rPr>
            <a:t>en 2011-2012 à </a:t>
          </a:r>
          <a:r>
            <a:rPr lang="fr-CA" sz="1600" b="1">
              <a:solidFill>
                <a:srgbClr val="002060"/>
              </a:solidFill>
              <a:latin typeface="Calibri" panose="020F0502020204030204" pitchFamily="34" charset="0"/>
              <a:ea typeface="Calibri"/>
              <a:cs typeface="Calibri" panose="020F0502020204030204" pitchFamily="34" charset="0"/>
            </a:rPr>
            <a:t>29 % </a:t>
          </a:r>
          <a:r>
            <a:rPr lang="fr-CA" sz="1600">
              <a:solidFill>
                <a:srgbClr val="002060"/>
              </a:solidFill>
              <a:latin typeface="Calibri" panose="020F0502020204030204" pitchFamily="34" charset="0"/>
              <a:ea typeface="Calibri"/>
              <a:cs typeface="Calibri" panose="020F0502020204030204" pitchFamily="34" charset="0"/>
            </a:rPr>
            <a:t>en 2023-2024.</a:t>
          </a:r>
        </a:p>
      </dgm:t>
    </dgm:pt>
    <dgm:pt modelId="{8E3A2105-EC9A-48DA-B6B4-27FDD657BA10}" type="parTrans" cxnId="{D75572BF-282C-4C2E-92DF-76076EE8CD76}">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B2E6B1B8-44E1-4C84-A902-42A4A7311210}" type="sibTrans" cxnId="{D75572BF-282C-4C2E-92DF-76076EE8CD76}">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88F4A0AE-EE62-4C1A-B9AF-C30EC286D0E2}">
      <dgm:prSet custT="1"/>
      <dgm:spPr>
        <a:solidFill>
          <a:srgbClr val="C4E2AE"/>
        </a:solidFill>
        <a:ln w="25400" cap="flat" cmpd="sng" algn="ctr">
          <a:solidFill>
            <a:srgbClr val="000066">
              <a:lumMod val="60000"/>
              <a:lumOff val="40000"/>
            </a:srgbClr>
          </a:solidFill>
          <a:prstDash val="solid"/>
        </a:ln>
        <a:effectLst/>
      </dgm:spPr>
      <dgm:t>
        <a:bodyPr spcFirstLastPara="0" vert="horz" wrap="square" lIns="60960" tIns="30480" rIns="60960" bIns="30480" numCol="1" spcCol="1270" rtlCol="0" anchor="ctr" anchorCtr="0"/>
        <a:lstStyle/>
        <a:p>
          <a:pPr marL="0" lvl="0" indent="0" algn="ctr" defTabSz="711200">
            <a:lnSpc>
              <a:spcPct val="90000"/>
            </a:lnSpc>
            <a:spcBef>
              <a:spcPct val="0"/>
            </a:spcBef>
            <a:spcAft>
              <a:spcPct val="35000"/>
            </a:spcAft>
            <a:buNone/>
          </a:pPr>
          <a:r>
            <a:rPr lang="fr-CA" sz="1600" b="1">
              <a:solidFill>
                <a:srgbClr val="002060"/>
              </a:solidFill>
              <a:latin typeface="Calibri" panose="020F0502020204030204" pitchFamily="34" charset="0"/>
              <a:ea typeface="Calibri"/>
              <a:cs typeface="Calibri" panose="020F0502020204030204" pitchFamily="34" charset="0"/>
            </a:rPr>
            <a:t>La comparabilité avec les taux et les critères d’admissibilité en vigueur dans les provinces et au Yukon </a:t>
          </a:r>
          <a:r>
            <a:rPr lang="fr-CA" sz="1600">
              <a:solidFill>
                <a:srgbClr val="002060"/>
              </a:solidFill>
              <a:latin typeface="Calibri" panose="020F0502020204030204" pitchFamily="34" charset="0"/>
              <a:ea typeface="Calibri"/>
              <a:cs typeface="Calibri" panose="020F0502020204030204" pitchFamily="34" charset="0"/>
            </a:rPr>
            <a:t>est difficile car la demande a toujours été supérieure au financement disponible.</a:t>
          </a:r>
        </a:p>
      </dgm:t>
    </dgm:pt>
    <dgm:pt modelId="{051CCFA3-B572-41DC-880D-895234E910BD}" type="parTrans" cxnId="{B530B521-DF99-4943-B96B-7D294CF1EB90}">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E20F3CA3-E802-4EEB-814B-114C78991732}" type="sibTrans" cxnId="{B530B521-DF99-4943-B96B-7D294CF1EB90}">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0ACA8EFB-2FF2-4BFF-A318-C73C26EB7A7B}">
      <dgm:prSet custT="1"/>
      <dgm:spPr>
        <a:solidFill>
          <a:srgbClr val="FFFFFF">
            <a:alpha val="90000"/>
          </a:srgbClr>
        </a:solidFill>
        <a:ln>
          <a:noFill/>
        </a:ln>
      </dgm:spPr>
      <dgm:t>
        <a:bodyPr/>
        <a:lstStyle/>
        <a:p>
          <a:r>
            <a:rPr lang="fr-CA" sz="1600">
              <a:solidFill>
                <a:srgbClr val="002060"/>
              </a:solidFill>
              <a:latin typeface="Calibri" panose="020F0502020204030204" pitchFamily="34" charset="0"/>
              <a:ea typeface="Calibri"/>
              <a:cs typeface="Calibri" panose="020F0502020204030204" pitchFamily="34" charset="0"/>
            </a:rPr>
            <a:t>La disponibilité des mesures de soutien préalables à l’emploi est plus limitée dans les réserves que dans les communautés hors réserve;   </a:t>
          </a:r>
        </a:p>
      </dgm:t>
    </dgm:pt>
    <dgm:pt modelId="{9C83ED38-B76A-4E1B-A47F-05951F785BBD}" type="parTrans" cxnId="{72CF827D-F451-41C2-AE1F-1B964A06F0A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12A417C6-2829-402B-B3E6-FC9893111A7E}" type="sibTrans" cxnId="{72CF827D-F451-41C2-AE1F-1B964A06F0A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673F3C86-4430-454F-99F1-DA19DC60A3D7}">
      <dgm:prSet custT="1"/>
      <dgm:spPr>
        <a:solidFill>
          <a:srgbClr val="FFFFFF">
            <a:alpha val="90000"/>
          </a:srgbClr>
        </a:solidFill>
        <a:ln>
          <a:noFill/>
        </a:ln>
      </dgm:spPr>
      <dgm:t>
        <a:bodyPr/>
        <a:lstStyle/>
        <a:p>
          <a:r>
            <a:rPr lang="fr-CA" sz="1600">
              <a:solidFill>
                <a:srgbClr val="002060"/>
              </a:solidFill>
              <a:latin typeface="Calibri" panose="020F0502020204030204" pitchFamily="34" charset="0"/>
              <a:ea typeface="Calibri"/>
              <a:cs typeface="Calibri" panose="020F0502020204030204" pitchFamily="34" charset="0"/>
            </a:rPr>
            <a:t>Les services complets sont généralement plus disponibles dans les communautés hors réserve (par exemple, les services de garde, les laissez-passer de transport, etc.) </a:t>
          </a:r>
        </a:p>
      </dgm:t>
    </dgm:pt>
    <dgm:pt modelId="{8E0C48D2-2000-440D-8C77-379C12555B3F}" type="parTrans" cxnId="{DBFEA5A2-F837-41B3-8FAB-C98599082CE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EC7DEFBD-CCA8-4576-BEF0-B736B6FACECF}" type="sibTrans" cxnId="{DBFEA5A2-F837-41B3-8FAB-C98599082CE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6726BFEA-C955-4E69-86B7-727FF09678F4}" type="pres">
      <dgm:prSet presAssocID="{0B74BDBB-3EFC-4589-9DDA-E73867BB104C}" presName="Name0" presStyleCnt="0">
        <dgm:presLayoutVars>
          <dgm:dir/>
          <dgm:animLvl val="lvl"/>
          <dgm:resizeHandles val="exact"/>
        </dgm:presLayoutVars>
      </dgm:prSet>
      <dgm:spPr/>
    </dgm:pt>
    <dgm:pt modelId="{A1C90CE4-D959-4B74-A287-EBEBB512E39B}" type="pres">
      <dgm:prSet presAssocID="{B06648FA-0122-450A-B09F-10E71D7E7DEA}" presName="linNode" presStyleCnt="0"/>
      <dgm:spPr/>
    </dgm:pt>
    <dgm:pt modelId="{A56C9453-6A70-4DE5-A258-6245A48A07CB}" type="pres">
      <dgm:prSet presAssocID="{B06648FA-0122-450A-B09F-10E71D7E7DEA}" presName="parentText" presStyleLbl="node1" presStyleIdx="0" presStyleCnt="3" custLinFactNeighborY="2420">
        <dgm:presLayoutVars>
          <dgm:chMax val="1"/>
          <dgm:bulletEnabled val="1"/>
        </dgm:presLayoutVars>
      </dgm:prSet>
      <dgm:spPr>
        <a:xfrm>
          <a:off x="0" y="35236"/>
          <a:ext cx="2918079" cy="1382535"/>
        </a:xfrm>
        <a:prstGeom prst="roundRect">
          <a:avLst/>
        </a:prstGeom>
      </dgm:spPr>
    </dgm:pt>
    <dgm:pt modelId="{833535C7-F9E8-4ABB-A370-B1E5C89B87F5}" type="pres">
      <dgm:prSet presAssocID="{B06648FA-0122-450A-B09F-10E71D7E7DEA}" presName="descendantText" presStyleLbl="alignAccFollowNode1" presStyleIdx="0" presStyleCnt="3" custLinFactNeighborX="260" custLinFactNeighborY="-2398">
        <dgm:presLayoutVars>
          <dgm:bulletEnabled val="1"/>
        </dgm:presLayoutVars>
      </dgm:prSet>
      <dgm:spPr/>
    </dgm:pt>
    <dgm:pt modelId="{35E2ACF1-061D-4F07-958B-B46C38EEBE39}" type="pres">
      <dgm:prSet presAssocID="{58E83DDE-2CA2-415A-897D-F3ADF9D07D73}" presName="sp" presStyleCnt="0"/>
      <dgm:spPr/>
    </dgm:pt>
    <dgm:pt modelId="{F575467C-4B5A-4075-9011-CEB0122A5273}" type="pres">
      <dgm:prSet presAssocID="{DB893768-AD7C-4BA0-802F-D721E338F183}" presName="linNode" presStyleCnt="0"/>
      <dgm:spPr/>
    </dgm:pt>
    <dgm:pt modelId="{E39F20B8-394E-408A-9262-EB088CF77FF5}" type="pres">
      <dgm:prSet presAssocID="{DB893768-AD7C-4BA0-802F-D721E338F183}" presName="parentText" presStyleLbl="node1" presStyleIdx="1" presStyleCnt="3" custLinFactNeighborY="4979">
        <dgm:presLayoutVars>
          <dgm:chMax val="1"/>
          <dgm:bulletEnabled val="1"/>
        </dgm:presLayoutVars>
      </dgm:prSet>
      <dgm:spPr>
        <a:xfrm>
          <a:off x="0" y="1522278"/>
          <a:ext cx="2918079" cy="1382535"/>
        </a:xfrm>
        <a:prstGeom prst="roundRect">
          <a:avLst/>
        </a:prstGeom>
      </dgm:spPr>
    </dgm:pt>
    <dgm:pt modelId="{F1606F67-2C12-4579-8AD9-3BBDD2DFFA3D}" type="pres">
      <dgm:prSet presAssocID="{DB893768-AD7C-4BA0-802F-D721E338F183}" presName="descendantText" presStyleLbl="alignAccFollowNode1" presStyleIdx="1" presStyleCnt="3" custLinFactNeighborX="0" custLinFactNeighborY="921">
        <dgm:presLayoutVars>
          <dgm:bulletEnabled val="1"/>
        </dgm:presLayoutVars>
      </dgm:prSet>
      <dgm:spPr/>
    </dgm:pt>
    <dgm:pt modelId="{62E38029-61AC-4622-B7F1-7965790EEEA9}" type="pres">
      <dgm:prSet presAssocID="{1E28758C-EFA7-421A-9D55-6870F6341AE2}" presName="sp" presStyleCnt="0"/>
      <dgm:spPr/>
    </dgm:pt>
    <dgm:pt modelId="{18FF4B4D-DB3C-484E-B70E-FC911AF2C9DE}" type="pres">
      <dgm:prSet presAssocID="{88F4A0AE-EE62-4C1A-B9AF-C30EC286D0E2}" presName="linNode" presStyleCnt="0"/>
      <dgm:spPr/>
    </dgm:pt>
    <dgm:pt modelId="{0EDEABDF-2C6E-41FE-9B4B-FFA27BC2AB47}" type="pres">
      <dgm:prSet presAssocID="{88F4A0AE-EE62-4C1A-B9AF-C30EC286D0E2}" presName="parentText" presStyleLbl="node1" presStyleIdx="2" presStyleCnt="3" custScaleY="118274" custLinFactNeighborX="540" custLinFactNeighborY="-807">
        <dgm:presLayoutVars>
          <dgm:chMax val="1"/>
          <dgm:bulletEnabled val="1"/>
        </dgm:presLayoutVars>
      </dgm:prSet>
      <dgm:spPr>
        <a:xfrm>
          <a:off x="27986" y="2982443"/>
          <a:ext cx="2915229" cy="1635180"/>
        </a:xfrm>
        <a:prstGeom prst="roundRect">
          <a:avLst/>
        </a:prstGeom>
      </dgm:spPr>
    </dgm:pt>
    <dgm:pt modelId="{DC6D6AB3-AB67-47E3-A6E1-BCD1832EE6BB}" type="pres">
      <dgm:prSet presAssocID="{88F4A0AE-EE62-4C1A-B9AF-C30EC286D0E2}" presName="descendantText" presStyleLbl="alignAccFollowNode1" presStyleIdx="2" presStyleCnt="3" custScaleY="163845">
        <dgm:presLayoutVars>
          <dgm:bulletEnabled val="1"/>
        </dgm:presLayoutVars>
      </dgm:prSet>
      <dgm:spPr/>
    </dgm:pt>
  </dgm:ptLst>
  <dgm:cxnLst>
    <dgm:cxn modelId="{B530B521-DF99-4943-B96B-7D294CF1EB90}" srcId="{0B74BDBB-3EFC-4589-9DDA-E73867BB104C}" destId="{88F4A0AE-EE62-4C1A-B9AF-C30EC286D0E2}" srcOrd="2" destOrd="0" parTransId="{051CCFA3-B572-41DC-880D-895234E910BD}" sibTransId="{E20F3CA3-E802-4EEB-814B-114C78991732}"/>
    <dgm:cxn modelId="{0AC0EE27-6500-4782-B385-D99F69AF65DC}" type="presOf" srcId="{0ACA8EFB-2FF2-4BFF-A318-C73C26EB7A7B}" destId="{DC6D6AB3-AB67-47E3-A6E1-BCD1832EE6BB}" srcOrd="0" destOrd="0" presId="urn:microsoft.com/office/officeart/2005/8/layout/vList5"/>
    <dgm:cxn modelId="{C04FD93F-650D-404E-AB39-3C2E7B832CDC}" type="presOf" srcId="{88F4A0AE-EE62-4C1A-B9AF-C30EC286D0E2}" destId="{0EDEABDF-2C6E-41FE-9B4B-FFA27BC2AB47}" srcOrd="0" destOrd="0" presId="urn:microsoft.com/office/officeart/2005/8/layout/vList5"/>
    <dgm:cxn modelId="{7337835F-5755-4EED-99F0-6C2940EF48D9}" type="presOf" srcId="{14FC7E66-930F-4AF4-A2BA-EF344A7723EA}" destId="{F1606F67-2C12-4579-8AD9-3BBDD2DFFA3D}" srcOrd="0" destOrd="0" presId="urn:microsoft.com/office/officeart/2005/8/layout/vList5"/>
    <dgm:cxn modelId="{58C7DD46-DA9A-4EA9-AFF4-1AD7A1A62F9B}" type="presOf" srcId="{DB893768-AD7C-4BA0-802F-D721E338F183}" destId="{E39F20B8-394E-408A-9262-EB088CF77FF5}" srcOrd="0" destOrd="0" presId="urn:microsoft.com/office/officeart/2005/8/layout/vList5"/>
    <dgm:cxn modelId="{F019DC51-8559-45DD-865C-4CF37B169B10}" type="presOf" srcId="{0B74BDBB-3EFC-4589-9DDA-E73867BB104C}" destId="{6726BFEA-C955-4E69-86B7-727FF09678F4}" srcOrd="0" destOrd="0" presId="urn:microsoft.com/office/officeart/2005/8/layout/vList5"/>
    <dgm:cxn modelId="{E969E375-2E02-467D-91C1-4AA2E0E9B254}" srcId="{0B74BDBB-3EFC-4589-9DDA-E73867BB104C}" destId="{B06648FA-0122-450A-B09F-10E71D7E7DEA}" srcOrd="0" destOrd="0" parTransId="{79E290FA-9CCD-4D51-B356-B0018CD2408E}" sibTransId="{58E83DDE-2CA2-415A-897D-F3ADF9D07D73}"/>
    <dgm:cxn modelId="{72CF827D-F451-41C2-AE1F-1B964A06F0A4}" srcId="{88F4A0AE-EE62-4C1A-B9AF-C30EC286D0E2}" destId="{0ACA8EFB-2FF2-4BFF-A318-C73C26EB7A7B}" srcOrd="0" destOrd="0" parTransId="{9C83ED38-B76A-4E1B-A47F-05951F785BBD}" sibTransId="{12A417C6-2829-402B-B3E6-FC9893111A7E}"/>
    <dgm:cxn modelId="{B270308A-3A51-4B10-8D8C-FC047B11A627}" type="presOf" srcId="{49724859-35ED-49D3-92A0-E174A04117BB}" destId="{833535C7-F9E8-4ABB-A370-B1E5C89B87F5}" srcOrd="0" destOrd="0" presId="urn:microsoft.com/office/officeart/2005/8/layout/vList5"/>
    <dgm:cxn modelId="{1795DF92-A81F-4677-8F47-B3086A098648}" srcId="{B06648FA-0122-450A-B09F-10E71D7E7DEA}" destId="{49724859-35ED-49D3-92A0-E174A04117BB}" srcOrd="0" destOrd="0" parTransId="{43070A75-CE73-4E2B-B567-F558CC4E1A0D}" sibTransId="{FFC17FF7-B2CF-4F2B-85B7-1796C3DE3704}"/>
    <dgm:cxn modelId="{0BE42B9E-A5D5-437A-866C-E632A33CA46F}" type="presOf" srcId="{B06648FA-0122-450A-B09F-10E71D7E7DEA}" destId="{A56C9453-6A70-4DE5-A258-6245A48A07CB}" srcOrd="0" destOrd="0" presId="urn:microsoft.com/office/officeart/2005/8/layout/vList5"/>
    <dgm:cxn modelId="{DBFEA5A2-F837-41B3-8FAB-C98599082CE4}" srcId="{88F4A0AE-EE62-4C1A-B9AF-C30EC286D0E2}" destId="{673F3C86-4430-454F-99F1-DA19DC60A3D7}" srcOrd="1" destOrd="0" parTransId="{8E0C48D2-2000-440D-8C77-379C12555B3F}" sibTransId="{EC7DEFBD-CCA8-4576-BEF0-B736B6FACECF}"/>
    <dgm:cxn modelId="{7A10ECAC-C67D-44DA-B355-31D7E3D10C43}" srcId="{0B74BDBB-3EFC-4589-9DDA-E73867BB104C}" destId="{DB893768-AD7C-4BA0-802F-D721E338F183}" srcOrd="1" destOrd="0" parTransId="{C2AB840F-AEB7-46AE-9C14-A604A6BB3856}" sibTransId="{1E28758C-EFA7-421A-9D55-6870F6341AE2}"/>
    <dgm:cxn modelId="{D75572BF-282C-4C2E-92DF-76076EE8CD76}" srcId="{DB893768-AD7C-4BA0-802F-D721E338F183}" destId="{14FC7E66-930F-4AF4-A2BA-EF344A7723EA}" srcOrd="0" destOrd="0" parTransId="{8E3A2105-EC9A-48DA-B6B4-27FDD657BA10}" sibTransId="{B2E6B1B8-44E1-4C84-A902-42A4A7311210}"/>
    <dgm:cxn modelId="{3D964ADB-7DCD-496A-B516-B81BEA07DC9E}" type="presOf" srcId="{673F3C86-4430-454F-99F1-DA19DC60A3D7}" destId="{DC6D6AB3-AB67-47E3-A6E1-BCD1832EE6BB}" srcOrd="0" destOrd="1" presId="urn:microsoft.com/office/officeart/2005/8/layout/vList5"/>
    <dgm:cxn modelId="{A5B360FB-F2B5-40EB-96F7-02C622EB8F29}" type="presParOf" srcId="{6726BFEA-C955-4E69-86B7-727FF09678F4}" destId="{A1C90CE4-D959-4B74-A287-EBEBB512E39B}" srcOrd="0" destOrd="0" presId="urn:microsoft.com/office/officeart/2005/8/layout/vList5"/>
    <dgm:cxn modelId="{35E5B273-D515-461C-8022-5DD4BDA3EF3A}" type="presParOf" srcId="{A1C90CE4-D959-4B74-A287-EBEBB512E39B}" destId="{A56C9453-6A70-4DE5-A258-6245A48A07CB}" srcOrd="0" destOrd="0" presId="urn:microsoft.com/office/officeart/2005/8/layout/vList5"/>
    <dgm:cxn modelId="{9B21FEC4-2634-4CFE-A3E4-69DF47C83047}" type="presParOf" srcId="{A1C90CE4-D959-4B74-A287-EBEBB512E39B}" destId="{833535C7-F9E8-4ABB-A370-B1E5C89B87F5}" srcOrd="1" destOrd="0" presId="urn:microsoft.com/office/officeart/2005/8/layout/vList5"/>
    <dgm:cxn modelId="{0F4A496F-6DC8-402F-AC51-5AB3446AF820}" type="presParOf" srcId="{6726BFEA-C955-4E69-86B7-727FF09678F4}" destId="{35E2ACF1-061D-4F07-958B-B46C38EEBE39}" srcOrd="1" destOrd="0" presId="urn:microsoft.com/office/officeart/2005/8/layout/vList5"/>
    <dgm:cxn modelId="{BD79F78E-DD04-4BE4-A2F9-17E4DD9BFA3F}" type="presParOf" srcId="{6726BFEA-C955-4E69-86B7-727FF09678F4}" destId="{F575467C-4B5A-4075-9011-CEB0122A5273}" srcOrd="2" destOrd="0" presId="urn:microsoft.com/office/officeart/2005/8/layout/vList5"/>
    <dgm:cxn modelId="{A76AC9F1-1A72-4C50-BDA7-51D7F2079988}" type="presParOf" srcId="{F575467C-4B5A-4075-9011-CEB0122A5273}" destId="{E39F20B8-394E-408A-9262-EB088CF77FF5}" srcOrd="0" destOrd="0" presId="urn:microsoft.com/office/officeart/2005/8/layout/vList5"/>
    <dgm:cxn modelId="{91173B80-5D01-472D-9536-6F136775E532}" type="presParOf" srcId="{F575467C-4B5A-4075-9011-CEB0122A5273}" destId="{F1606F67-2C12-4579-8AD9-3BBDD2DFFA3D}" srcOrd="1" destOrd="0" presId="urn:microsoft.com/office/officeart/2005/8/layout/vList5"/>
    <dgm:cxn modelId="{BEA2DD19-EA25-41C4-AF06-D2435AB006F0}" type="presParOf" srcId="{6726BFEA-C955-4E69-86B7-727FF09678F4}" destId="{62E38029-61AC-4622-B7F1-7965790EEEA9}" srcOrd="3" destOrd="0" presId="urn:microsoft.com/office/officeart/2005/8/layout/vList5"/>
    <dgm:cxn modelId="{971D1A33-1611-44D8-BBB2-5B37BD47DFB8}" type="presParOf" srcId="{6726BFEA-C955-4E69-86B7-727FF09678F4}" destId="{18FF4B4D-DB3C-484E-B70E-FC911AF2C9DE}" srcOrd="4" destOrd="0" presId="urn:microsoft.com/office/officeart/2005/8/layout/vList5"/>
    <dgm:cxn modelId="{42616B98-3FDC-4655-9170-500B6FBFCFA5}" type="presParOf" srcId="{18FF4B4D-DB3C-484E-B70E-FC911AF2C9DE}" destId="{0EDEABDF-2C6E-41FE-9B4B-FFA27BC2AB47}" srcOrd="0" destOrd="0" presId="urn:microsoft.com/office/officeart/2005/8/layout/vList5"/>
    <dgm:cxn modelId="{DD9BF3D0-3E17-42A2-916A-A2568FAE862E}" type="presParOf" srcId="{18FF4B4D-DB3C-484E-B70E-FC911AF2C9DE}" destId="{DC6D6AB3-AB67-47E3-A6E1-BCD1832EE6BB}"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3535C7-F9E8-4ABB-A370-B1E5C89B87F5}">
      <dsp:nvSpPr>
        <dsp:cNvPr id="0" name=""/>
        <dsp:cNvSpPr/>
      </dsp:nvSpPr>
      <dsp:spPr>
        <a:xfrm rot="5400000">
          <a:off x="4958912" y="-1927323"/>
          <a:ext cx="1106028" cy="5187696"/>
        </a:xfrm>
        <a:prstGeom prst="round2SameRect">
          <a:avLst/>
        </a:prstGeom>
        <a:solidFill>
          <a:srgbClr val="FFFFF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CA" sz="1600" b="1" kern="1200">
              <a:solidFill>
                <a:srgbClr val="002060"/>
              </a:solidFill>
              <a:latin typeface="Calibri" panose="020F0502020204030204" pitchFamily="34" charset="0"/>
              <a:ea typeface="Calibri"/>
              <a:cs typeface="Calibri" panose="020F0502020204030204" pitchFamily="34" charset="0"/>
            </a:rPr>
            <a:t>29,2 % dans les réserves </a:t>
          </a:r>
          <a:r>
            <a:rPr lang="fr-CA" sz="1600" kern="1200">
              <a:solidFill>
                <a:srgbClr val="002060"/>
              </a:solidFill>
              <a:latin typeface="Calibri" panose="020F0502020204030204" pitchFamily="34" charset="0"/>
              <a:ea typeface="Calibri"/>
              <a:cs typeface="Calibri" panose="020F0502020204030204" pitchFamily="34" charset="0"/>
            </a:rPr>
            <a:t>contre </a:t>
          </a:r>
          <a:r>
            <a:rPr lang="fr-CA" sz="1600" b="1" kern="1200">
              <a:solidFill>
                <a:srgbClr val="002060"/>
              </a:solidFill>
              <a:latin typeface="Calibri" panose="020F0502020204030204" pitchFamily="34" charset="0"/>
              <a:ea typeface="Calibri"/>
              <a:cs typeface="Calibri" panose="020F0502020204030204" pitchFamily="34" charset="0"/>
            </a:rPr>
            <a:t>4,7 % hors réserves </a:t>
          </a:r>
          <a:r>
            <a:rPr lang="fr-CA" sz="1600" b="0" kern="1200">
              <a:solidFill>
                <a:srgbClr val="002060"/>
              </a:solidFill>
              <a:latin typeface="Calibri" panose="020F0502020204030204" pitchFamily="34" charset="0"/>
              <a:ea typeface="Calibri"/>
              <a:cs typeface="Calibri" panose="020F0502020204030204" pitchFamily="34" charset="0"/>
            </a:rPr>
            <a:t>en 2023-2024</a:t>
          </a:r>
          <a:r>
            <a:rPr lang="fr-CA" sz="1600" b="0" kern="1200" baseline="30000">
              <a:solidFill>
                <a:srgbClr val="002060"/>
              </a:solidFill>
              <a:latin typeface="Calibri" panose="020F0502020204030204" pitchFamily="34" charset="0"/>
              <a:ea typeface="Calibri"/>
              <a:cs typeface="Calibri" panose="020F0502020204030204" pitchFamily="34" charset="0"/>
            </a:rPr>
            <a:t>1</a:t>
          </a:r>
          <a:r>
            <a:rPr lang="fr-CA" sz="1600" b="0" kern="1200">
              <a:solidFill>
                <a:srgbClr val="002060"/>
              </a:solidFill>
              <a:latin typeface="Calibri" panose="020F0502020204030204" pitchFamily="34" charset="0"/>
              <a:ea typeface="Calibri"/>
              <a:cs typeface="Calibri" panose="020F0502020204030204" pitchFamily="34" charset="0"/>
            </a:rPr>
            <a:t>.</a:t>
          </a:r>
        </a:p>
      </dsp:txBody>
      <dsp:txXfrm rot="-5400000">
        <a:off x="2918078" y="167503"/>
        <a:ext cx="5133704" cy="998044"/>
      </dsp:txXfrm>
    </dsp:sp>
    <dsp:sp modelId="{A56C9453-6A70-4DE5-A258-6245A48A07CB}">
      <dsp:nvSpPr>
        <dsp:cNvPr id="0" name=""/>
        <dsp:cNvSpPr/>
      </dsp:nvSpPr>
      <dsp:spPr>
        <a:xfrm>
          <a:off x="0" y="35236"/>
          <a:ext cx="2918079" cy="1382535"/>
        </a:xfrm>
        <a:prstGeom prst="roundRect">
          <a:avLst/>
        </a:prstGeom>
        <a:solidFill>
          <a:srgbClr val="C4E2AE"/>
        </a:solidFill>
        <a:ln w="25400" cap="flat" cmpd="sng" algn="ctr">
          <a:solidFill>
            <a:schemeClr val="tx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rtlCol="0" anchor="ctr" anchorCtr="0">
          <a:noAutofit/>
        </a:bodyPr>
        <a:lstStyle/>
        <a:p>
          <a:pPr marL="0" lvl="0" indent="0" algn="ctr" defTabSz="914400" rtl="0" eaLnBrk="1" latinLnBrk="0" hangingPunct="1">
            <a:lnSpc>
              <a:spcPct val="90000"/>
            </a:lnSpc>
            <a:spcBef>
              <a:spcPct val="0"/>
            </a:spcBef>
            <a:spcAft>
              <a:spcPct val="35000"/>
            </a:spcAft>
            <a:buNone/>
            <a:defRPr/>
          </a:pPr>
          <a:r>
            <a:rPr kumimoji="0" lang="fr-CA" sz="1600" b="1" i="0" u="none" strike="noStrike" kern="1200" cap="none" normalizeH="0" baseline="0">
              <a:ln>
                <a:noFill/>
              </a:ln>
              <a:solidFill>
                <a:srgbClr val="002060"/>
              </a:solidFill>
              <a:effectLst/>
              <a:uLnTx/>
              <a:uFillTx/>
              <a:latin typeface="Calibri" panose="020F0502020204030204" pitchFamily="34" charset="0"/>
              <a:ea typeface="Calibri"/>
              <a:cs typeface="Calibri" panose="020F0502020204030204" pitchFamily="34" charset="0"/>
            </a:rPr>
            <a:t>Le taux de dépendance à l’égard de l’AR demeure supérieur à la moyenne provinciale.</a:t>
          </a:r>
        </a:p>
      </dsp:txBody>
      <dsp:txXfrm>
        <a:off x="67490" y="102726"/>
        <a:ext cx="2783099" cy="1247555"/>
      </dsp:txXfrm>
    </dsp:sp>
    <dsp:sp modelId="{F1606F67-2C12-4579-8AD9-3BBDD2DFFA3D}">
      <dsp:nvSpPr>
        <dsp:cNvPr id="0" name=""/>
        <dsp:cNvSpPr/>
      </dsp:nvSpPr>
      <dsp:spPr>
        <a:xfrm rot="5400000">
          <a:off x="4958912" y="-438951"/>
          <a:ext cx="1106028" cy="5187696"/>
        </a:xfrm>
        <a:prstGeom prst="round2SameRect">
          <a:avLst/>
        </a:prstGeom>
        <a:solidFill>
          <a:srgbClr val="FFFFF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CA" sz="1600" kern="1200">
              <a:solidFill>
                <a:srgbClr val="002060"/>
              </a:solidFill>
              <a:latin typeface="Calibri" panose="020F0502020204030204" pitchFamily="34" charset="0"/>
              <a:ea typeface="Calibri"/>
              <a:cs typeface="Calibri" panose="020F0502020204030204" pitchFamily="34" charset="0"/>
            </a:rPr>
            <a:t>De </a:t>
          </a:r>
          <a:r>
            <a:rPr lang="fr-CA" sz="1600" b="1" kern="1200">
              <a:solidFill>
                <a:srgbClr val="002060"/>
              </a:solidFill>
              <a:latin typeface="Calibri" panose="020F0502020204030204" pitchFamily="34" charset="0"/>
              <a:ea typeface="Calibri"/>
              <a:cs typeface="Calibri" panose="020F0502020204030204" pitchFamily="34" charset="0"/>
            </a:rPr>
            <a:t>34 % </a:t>
          </a:r>
          <a:r>
            <a:rPr lang="fr-CA" sz="1600" kern="1200">
              <a:solidFill>
                <a:srgbClr val="002060"/>
              </a:solidFill>
              <a:latin typeface="Calibri" panose="020F0502020204030204" pitchFamily="34" charset="0"/>
              <a:ea typeface="Calibri"/>
              <a:cs typeface="Calibri" panose="020F0502020204030204" pitchFamily="34" charset="0"/>
            </a:rPr>
            <a:t>en 2011-2012 à </a:t>
          </a:r>
          <a:r>
            <a:rPr lang="fr-CA" sz="1600" b="1" kern="1200">
              <a:solidFill>
                <a:srgbClr val="002060"/>
              </a:solidFill>
              <a:latin typeface="Calibri" panose="020F0502020204030204" pitchFamily="34" charset="0"/>
              <a:ea typeface="Calibri"/>
              <a:cs typeface="Calibri" panose="020F0502020204030204" pitchFamily="34" charset="0"/>
            </a:rPr>
            <a:t>29 % </a:t>
          </a:r>
          <a:r>
            <a:rPr lang="fr-CA" sz="1600" kern="1200">
              <a:solidFill>
                <a:srgbClr val="002060"/>
              </a:solidFill>
              <a:latin typeface="Calibri" panose="020F0502020204030204" pitchFamily="34" charset="0"/>
              <a:ea typeface="Calibri"/>
              <a:cs typeface="Calibri" panose="020F0502020204030204" pitchFamily="34" charset="0"/>
            </a:rPr>
            <a:t>en 2023-2024.</a:t>
          </a:r>
        </a:p>
      </dsp:txBody>
      <dsp:txXfrm rot="-5400000">
        <a:off x="2918078" y="1655875"/>
        <a:ext cx="5133704" cy="998044"/>
      </dsp:txXfrm>
    </dsp:sp>
    <dsp:sp modelId="{E39F20B8-394E-408A-9262-EB088CF77FF5}">
      <dsp:nvSpPr>
        <dsp:cNvPr id="0" name=""/>
        <dsp:cNvSpPr/>
      </dsp:nvSpPr>
      <dsp:spPr>
        <a:xfrm>
          <a:off x="0" y="1522278"/>
          <a:ext cx="2918079" cy="1382535"/>
        </a:xfrm>
        <a:prstGeom prst="roundRect">
          <a:avLst/>
        </a:prstGeom>
        <a:solidFill>
          <a:srgbClr val="C4E2AE"/>
        </a:solidFill>
        <a:ln w="25400" cap="flat" cmpd="sng" algn="ctr">
          <a:solidFill>
            <a:srgbClr val="000066">
              <a:lumMod val="60000"/>
              <a:lumOff val="4000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rtlCol="0" anchor="ctr" anchorCtr="0">
          <a:noAutofit/>
        </a:bodyPr>
        <a:lstStyle/>
        <a:p>
          <a:pPr marL="0" lvl="0" indent="0" algn="ctr" defTabSz="711200">
            <a:lnSpc>
              <a:spcPct val="90000"/>
            </a:lnSpc>
            <a:spcBef>
              <a:spcPct val="0"/>
            </a:spcBef>
            <a:spcAft>
              <a:spcPct val="35000"/>
            </a:spcAft>
            <a:buNone/>
          </a:pPr>
          <a:r>
            <a:rPr lang="fr-CA" sz="1600" kern="1200">
              <a:solidFill>
                <a:srgbClr val="002060"/>
              </a:solidFill>
              <a:latin typeface="Calibri" panose="020F0502020204030204" pitchFamily="34" charset="0"/>
              <a:ea typeface="Calibri"/>
              <a:cs typeface="Calibri" panose="020F0502020204030204" pitchFamily="34" charset="0"/>
            </a:rPr>
            <a:t>Le taux de dépendance dans les réserves </a:t>
          </a:r>
          <a:r>
            <a:rPr lang="fr-CA" sz="1600" b="1" kern="1200">
              <a:solidFill>
                <a:srgbClr val="002060"/>
              </a:solidFill>
              <a:latin typeface="Calibri" panose="020F0502020204030204" pitchFamily="34" charset="0"/>
              <a:ea typeface="Calibri"/>
              <a:cs typeface="Calibri" panose="020F0502020204030204" pitchFamily="34" charset="0"/>
            </a:rPr>
            <a:t>est en baisse depuis 2013, </a:t>
          </a:r>
          <a:r>
            <a:rPr lang="fr-CA" sz="1600" kern="1200">
              <a:solidFill>
                <a:srgbClr val="002060"/>
              </a:solidFill>
              <a:latin typeface="Calibri" panose="020F0502020204030204" pitchFamily="34" charset="0"/>
              <a:ea typeface="Calibri"/>
              <a:cs typeface="Calibri" panose="020F0502020204030204" pitchFamily="34" charset="0"/>
            </a:rPr>
            <a:t>en partie grâce à l’introduction de </a:t>
          </a:r>
          <a:r>
            <a:rPr lang="fr-CA" sz="1600" b="1" kern="1200">
              <a:solidFill>
                <a:srgbClr val="002060"/>
              </a:solidFill>
              <a:latin typeface="Calibri" panose="020F0502020204030204" pitchFamily="34" charset="0"/>
              <a:ea typeface="Calibri"/>
              <a:cs typeface="Calibri" panose="020F0502020204030204" pitchFamily="34" charset="0"/>
            </a:rPr>
            <a:t>la gestion des cas et des mesures de soutien préalables à l’emploi</a:t>
          </a:r>
          <a:r>
            <a:rPr lang="fr-CA" sz="1600" kern="1200">
              <a:solidFill>
                <a:srgbClr val="002060"/>
              </a:solidFill>
              <a:latin typeface="Calibri" panose="020F0502020204030204" pitchFamily="34" charset="0"/>
              <a:ea typeface="Calibri"/>
              <a:cs typeface="Calibri" panose="020F0502020204030204" pitchFamily="34" charset="0"/>
            </a:rPr>
            <a:t>.</a:t>
          </a:r>
        </a:p>
      </dsp:txBody>
      <dsp:txXfrm>
        <a:off x="67490" y="1589768"/>
        <a:ext cx="2783099" cy="1247555"/>
      </dsp:txXfrm>
    </dsp:sp>
    <dsp:sp modelId="{DC6D6AB3-AB67-47E3-A6E1-BCD1832EE6BB}">
      <dsp:nvSpPr>
        <dsp:cNvPr id="0" name=""/>
        <dsp:cNvSpPr/>
      </dsp:nvSpPr>
      <dsp:spPr>
        <a:xfrm rot="5400000">
          <a:off x="4600457" y="1219875"/>
          <a:ext cx="1812172" cy="5182629"/>
        </a:xfrm>
        <a:prstGeom prst="round2SameRect">
          <a:avLst/>
        </a:prstGeom>
        <a:solidFill>
          <a:srgbClr val="FFFFF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fr-CA" sz="1600" kern="1200">
              <a:solidFill>
                <a:srgbClr val="002060"/>
              </a:solidFill>
              <a:latin typeface="Calibri" panose="020F0502020204030204" pitchFamily="34" charset="0"/>
              <a:ea typeface="Calibri"/>
              <a:cs typeface="Calibri" panose="020F0502020204030204" pitchFamily="34" charset="0"/>
            </a:rPr>
            <a:t>La disponibilité des mesures de soutien préalables à l’emploi est plus limitée dans les réserves que dans les communautés hors réserve;   </a:t>
          </a:r>
        </a:p>
        <a:p>
          <a:pPr marL="171450" lvl="1" indent="-171450" algn="l" defTabSz="711200">
            <a:lnSpc>
              <a:spcPct val="90000"/>
            </a:lnSpc>
            <a:spcBef>
              <a:spcPct val="0"/>
            </a:spcBef>
            <a:spcAft>
              <a:spcPct val="15000"/>
            </a:spcAft>
            <a:buChar char="•"/>
          </a:pPr>
          <a:r>
            <a:rPr lang="fr-CA" sz="1600" kern="1200">
              <a:solidFill>
                <a:srgbClr val="002060"/>
              </a:solidFill>
              <a:latin typeface="Calibri" panose="020F0502020204030204" pitchFamily="34" charset="0"/>
              <a:ea typeface="Calibri"/>
              <a:cs typeface="Calibri" panose="020F0502020204030204" pitchFamily="34" charset="0"/>
            </a:rPr>
            <a:t>Les services complets sont généralement plus disponibles dans les communautés hors réserve (par exemple, les services de garde, les laissez-passer de transport, etc.) </a:t>
          </a:r>
        </a:p>
      </dsp:txBody>
      <dsp:txXfrm rot="-5400000">
        <a:off x="2915229" y="2993567"/>
        <a:ext cx="5094166" cy="1635246"/>
      </dsp:txXfrm>
    </dsp:sp>
    <dsp:sp modelId="{0EDEABDF-2C6E-41FE-9B4B-FFA27BC2AB47}">
      <dsp:nvSpPr>
        <dsp:cNvPr id="0" name=""/>
        <dsp:cNvSpPr/>
      </dsp:nvSpPr>
      <dsp:spPr>
        <a:xfrm>
          <a:off x="27986" y="2982443"/>
          <a:ext cx="2915229" cy="1635180"/>
        </a:xfrm>
        <a:prstGeom prst="roundRect">
          <a:avLst/>
        </a:prstGeom>
        <a:solidFill>
          <a:srgbClr val="C4E2AE"/>
        </a:solidFill>
        <a:ln w="25400" cap="flat" cmpd="sng" algn="ctr">
          <a:solidFill>
            <a:srgbClr val="000066">
              <a:lumMod val="60000"/>
              <a:lumOff val="4000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rtlCol="0" anchor="ctr" anchorCtr="0">
          <a:noAutofit/>
        </a:bodyPr>
        <a:lstStyle/>
        <a:p>
          <a:pPr marL="0" lvl="0" indent="0" algn="ctr" defTabSz="711200">
            <a:lnSpc>
              <a:spcPct val="90000"/>
            </a:lnSpc>
            <a:spcBef>
              <a:spcPct val="0"/>
            </a:spcBef>
            <a:spcAft>
              <a:spcPct val="35000"/>
            </a:spcAft>
            <a:buNone/>
          </a:pPr>
          <a:r>
            <a:rPr lang="fr-CA" sz="1600" b="1" kern="1200">
              <a:solidFill>
                <a:srgbClr val="002060"/>
              </a:solidFill>
              <a:latin typeface="Calibri" panose="020F0502020204030204" pitchFamily="34" charset="0"/>
              <a:ea typeface="Calibri"/>
              <a:cs typeface="Calibri" panose="020F0502020204030204" pitchFamily="34" charset="0"/>
            </a:rPr>
            <a:t>La comparabilité avec les taux et les critères d’admissibilité en vigueur dans les provinces et au Yukon </a:t>
          </a:r>
          <a:r>
            <a:rPr lang="fr-CA" sz="1600" kern="1200">
              <a:solidFill>
                <a:srgbClr val="002060"/>
              </a:solidFill>
              <a:latin typeface="Calibri" panose="020F0502020204030204" pitchFamily="34" charset="0"/>
              <a:ea typeface="Calibri"/>
              <a:cs typeface="Calibri" panose="020F0502020204030204" pitchFamily="34" charset="0"/>
            </a:rPr>
            <a:t>est difficile car la demande a toujours été supérieure au financement disponible.</a:t>
          </a:r>
        </a:p>
      </dsp:txBody>
      <dsp:txXfrm>
        <a:off x="107809" y="3062266"/>
        <a:ext cx="2755583" cy="147553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83B8DE-8A3C-46AC-A4D9-B550638C6B30}" type="datetimeFigureOut">
              <a:rPr lang="en-US" smtClean="0"/>
              <a:t>2/18/2026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FE968-F2F3-42F2-B7C6-875D54387D78}" type="slidenum">
              <a:rPr lang="en-US" smtClean="0"/>
              <a:t>‹#›</a:t>
            </a:fld>
            <a:endParaRPr lang="en-US"/>
          </a:p>
        </p:txBody>
      </p:sp>
    </p:spTree>
    <p:extLst>
      <p:ext uri="{BB962C8B-B14F-4D97-AF65-F5344CB8AC3E}">
        <p14:creationId xmlns:p14="http://schemas.microsoft.com/office/powerpoint/2010/main" val="1741632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58387" eaLnBrk="0" hangingPunct="0">
              <a:defRPr>
                <a:solidFill>
                  <a:schemeClr val="tx1"/>
                </a:solidFill>
                <a:latin typeface="Verdana" pitchFamily="34" charset="0"/>
              </a:defRPr>
            </a:lvl1pPr>
            <a:lvl2pPr marL="770662" indent="-296408" defTabSz="958387" eaLnBrk="0" hangingPunct="0">
              <a:defRPr>
                <a:solidFill>
                  <a:schemeClr val="tx1"/>
                </a:solidFill>
                <a:latin typeface="Verdana" pitchFamily="34" charset="0"/>
              </a:defRPr>
            </a:lvl2pPr>
            <a:lvl3pPr marL="1185634" indent="-237127" defTabSz="958387" eaLnBrk="0" hangingPunct="0">
              <a:defRPr>
                <a:solidFill>
                  <a:schemeClr val="tx1"/>
                </a:solidFill>
                <a:latin typeface="Verdana" pitchFamily="34" charset="0"/>
              </a:defRPr>
            </a:lvl3pPr>
            <a:lvl4pPr marL="1659887" indent="-237127" defTabSz="958387" eaLnBrk="0" hangingPunct="0">
              <a:defRPr>
                <a:solidFill>
                  <a:schemeClr val="tx1"/>
                </a:solidFill>
                <a:latin typeface="Verdana" pitchFamily="34" charset="0"/>
              </a:defRPr>
            </a:lvl4pPr>
            <a:lvl5pPr marL="2134141" indent="-237127" defTabSz="958387" eaLnBrk="0" hangingPunct="0">
              <a:defRPr>
                <a:solidFill>
                  <a:schemeClr val="tx1"/>
                </a:solidFill>
                <a:latin typeface="Verdana" pitchFamily="34" charset="0"/>
              </a:defRPr>
            </a:lvl5pPr>
            <a:lvl6pPr marL="2608395" indent="-237127" defTabSz="958387" eaLnBrk="0" fontAlgn="base" hangingPunct="0">
              <a:lnSpc>
                <a:spcPct val="90000"/>
              </a:lnSpc>
              <a:spcBef>
                <a:spcPct val="0"/>
              </a:spcBef>
              <a:spcAft>
                <a:spcPct val="37000"/>
              </a:spcAft>
              <a:defRPr>
                <a:solidFill>
                  <a:schemeClr val="tx1"/>
                </a:solidFill>
                <a:latin typeface="Verdana" pitchFamily="34" charset="0"/>
              </a:defRPr>
            </a:lvl6pPr>
            <a:lvl7pPr marL="3082648" indent="-237127" defTabSz="958387" eaLnBrk="0" fontAlgn="base" hangingPunct="0">
              <a:lnSpc>
                <a:spcPct val="90000"/>
              </a:lnSpc>
              <a:spcBef>
                <a:spcPct val="0"/>
              </a:spcBef>
              <a:spcAft>
                <a:spcPct val="37000"/>
              </a:spcAft>
              <a:defRPr>
                <a:solidFill>
                  <a:schemeClr val="tx1"/>
                </a:solidFill>
                <a:latin typeface="Verdana" pitchFamily="34" charset="0"/>
              </a:defRPr>
            </a:lvl7pPr>
            <a:lvl8pPr marL="3556902" indent="-237127" defTabSz="958387" eaLnBrk="0" fontAlgn="base" hangingPunct="0">
              <a:lnSpc>
                <a:spcPct val="90000"/>
              </a:lnSpc>
              <a:spcBef>
                <a:spcPct val="0"/>
              </a:spcBef>
              <a:spcAft>
                <a:spcPct val="37000"/>
              </a:spcAft>
              <a:defRPr>
                <a:solidFill>
                  <a:schemeClr val="tx1"/>
                </a:solidFill>
                <a:latin typeface="Verdana" pitchFamily="34" charset="0"/>
              </a:defRPr>
            </a:lvl8pPr>
            <a:lvl9pPr marL="4031155" indent="-237127" defTabSz="958387" eaLnBrk="0" fontAlgn="base" hangingPunct="0">
              <a:lnSpc>
                <a:spcPct val="90000"/>
              </a:lnSpc>
              <a:spcBef>
                <a:spcPct val="0"/>
              </a:spcBef>
              <a:spcAft>
                <a:spcPct val="37000"/>
              </a:spcAft>
              <a:defRPr>
                <a:solidFill>
                  <a:schemeClr val="tx1"/>
                </a:solidFill>
                <a:latin typeface="Verdana" pitchFamily="34" charset="0"/>
              </a:defRPr>
            </a:lvl9pPr>
          </a:lstStyle>
          <a:p>
            <a:pPr marL="0" marR="0" lvl="0" indent="0" algn="r" defTabSz="958387" rtl="0" eaLnBrk="1" fontAlgn="base" latinLnBrk="0" hangingPunct="1">
              <a:lnSpc>
                <a:spcPct val="100000"/>
              </a:lnSpc>
              <a:spcBef>
                <a:spcPct val="0"/>
              </a:spcBef>
              <a:spcAft>
                <a:spcPct val="0"/>
              </a:spcAft>
              <a:buClrTx/>
              <a:buSzTx/>
              <a:buFontTx/>
              <a:buNone/>
              <a:tabLst/>
              <a:defRPr/>
            </a:pPr>
            <a:fld id="{124F3551-6772-4ED3-AD12-7448C81BF950}" type="slidenum">
              <a:rPr kumimoji="0" lang="en-CA" alt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1</a:t>
            </a:fld>
            <a:endParaRPr kumimoji="0" lang="en-CA" alt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987417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7884E-51B3-08B0-244D-C348A6CE08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FAD7D1-86B5-51D1-9EE5-F7B9646986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D6D0B-B9FE-E1AF-E4E8-0607BD340F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8E6451-5FA8-40B6-4173-EBBAD6FF0CCA}"/>
              </a:ext>
            </a:extLst>
          </p:cNvPr>
          <p:cNvSpPr>
            <a:spLocks noGrp="1"/>
          </p:cNvSpPr>
          <p:nvPr>
            <p:ph type="sldNum" sz="quarter" idx="5"/>
          </p:nvPr>
        </p:nvSpPr>
        <p:spPr/>
        <p:txBody>
          <a:bodyPr/>
          <a:lstStyle/>
          <a:p>
            <a:fld id="{A5CFE968-F2F3-42F2-B7C6-875D54387D78}" type="slidenum">
              <a:rPr lang="en-US" smtClean="0"/>
              <a:t>11</a:t>
            </a:fld>
            <a:endParaRPr lang="en-US"/>
          </a:p>
        </p:txBody>
      </p:sp>
    </p:spTree>
    <p:extLst>
      <p:ext uri="{BB962C8B-B14F-4D97-AF65-F5344CB8AC3E}">
        <p14:creationId xmlns:p14="http://schemas.microsoft.com/office/powerpoint/2010/main" val="2501648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2</a:t>
            </a:fld>
            <a:endParaRPr kumimoji="0" lang="en-CA"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59006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3</a:t>
            </a:fld>
            <a:endParaRPr kumimoji="0" lang="en-CA"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216954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FA11A-5908-B4C7-25D2-DB74E3ADD3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596480-F446-BE3C-828F-C9A4017BC9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F2D09-7695-46A7-91BC-A6D0C28575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ADF27D-22BC-72CB-90E8-078F53C10855}"/>
              </a:ext>
            </a:extLst>
          </p:cNvPr>
          <p:cNvSpPr>
            <a:spLocks noGrp="1"/>
          </p:cNvSpPr>
          <p:nvPr>
            <p:ph type="sldNum" sz="quarter" idx="5"/>
          </p:nvPr>
        </p:nvSpPr>
        <p:spPr/>
        <p:txBody>
          <a:bodyPr/>
          <a:lstStyle/>
          <a:p>
            <a:pPr>
              <a:defRPr/>
            </a:pPr>
            <a:fld id="{FE284EBD-CBB1-4A99-ABB1-E39FD7904359}" type="slidenum">
              <a:rPr lang="en-CA" smtClean="0"/>
              <a:pPr>
                <a:defRPr/>
              </a:pPr>
              <a:t>4</a:t>
            </a:fld>
            <a:endParaRPr lang="en-CA"/>
          </a:p>
        </p:txBody>
      </p:sp>
    </p:spTree>
    <p:extLst>
      <p:ext uri="{BB962C8B-B14F-4D97-AF65-F5344CB8AC3E}">
        <p14:creationId xmlns:p14="http://schemas.microsoft.com/office/powerpoint/2010/main" val="3762325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FE968-F2F3-42F2-B7C6-875D54387D78}" type="slidenum">
              <a:rPr lang="en-US" smtClean="0"/>
              <a:t>5</a:t>
            </a:fld>
            <a:endParaRPr lang="en-US"/>
          </a:p>
        </p:txBody>
      </p:sp>
    </p:spTree>
    <p:extLst>
      <p:ext uri="{BB962C8B-B14F-4D97-AF65-F5344CB8AC3E}">
        <p14:creationId xmlns:p14="http://schemas.microsoft.com/office/powerpoint/2010/main" val="119076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FE968-F2F3-42F2-B7C6-875D54387D78}" type="slidenum">
              <a:rPr lang="en-US" smtClean="0"/>
              <a:t>7</a:t>
            </a:fld>
            <a:endParaRPr lang="en-US"/>
          </a:p>
        </p:txBody>
      </p:sp>
    </p:spTree>
    <p:extLst>
      <p:ext uri="{BB962C8B-B14F-4D97-AF65-F5344CB8AC3E}">
        <p14:creationId xmlns:p14="http://schemas.microsoft.com/office/powerpoint/2010/main" val="2720300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chemeClr val="tx1"/>
              </a:solidFill>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5CFE968-F2F3-42F2-B7C6-875D54387D78}" type="slidenum">
              <a:rPr lang="en-US" smtClean="0"/>
              <a:t>8</a:t>
            </a:fld>
            <a:endParaRPr lang="en-US"/>
          </a:p>
        </p:txBody>
      </p:sp>
    </p:spTree>
    <p:extLst>
      <p:ext uri="{BB962C8B-B14F-4D97-AF65-F5344CB8AC3E}">
        <p14:creationId xmlns:p14="http://schemas.microsoft.com/office/powerpoint/2010/main" val="565158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C9C3A-D493-DBE7-EC68-D47C602603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F4D507-634B-5E70-DD95-A1C4823E2A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15BED7-E9D1-F468-C2B8-7807F68186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0E8C0F-67CC-E6C6-8C83-7B8F063B0AF5}"/>
              </a:ext>
            </a:extLst>
          </p:cNvPr>
          <p:cNvSpPr>
            <a:spLocks noGrp="1"/>
          </p:cNvSpPr>
          <p:nvPr>
            <p:ph type="sldNum" sz="quarter" idx="5"/>
          </p:nvPr>
        </p:nvSpPr>
        <p:spPr/>
        <p:txBody>
          <a:bodyPr/>
          <a:lstStyle/>
          <a:p>
            <a:fld id="{A5CFE968-F2F3-42F2-B7C6-875D54387D78}" type="slidenum">
              <a:rPr lang="en-US" smtClean="0"/>
              <a:t>9</a:t>
            </a:fld>
            <a:endParaRPr lang="en-US"/>
          </a:p>
        </p:txBody>
      </p:sp>
    </p:spTree>
    <p:extLst>
      <p:ext uri="{BB962C8B-B14F-4D97-AF65-F5344CB8AC3E}">
        <p14:creationId xmlns:p14="http://schemas.microsoft.com/office/powerpoint/2010/main" val="1702344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538B9-2800-5BA0-5C51-BBD6A35A82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68554-227C-533F-F235-E0E2D05744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C7C01-158F-0C6B-9C60-730FD6B2DE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AEEFA-469E-5A57-6A5A-889237A3FE76}"/>
              </a:ext>
            </a:extLst>
          </p:cNvPr>
          <p:cNvSpPr>
            <a:spLocks noGrp="1"/>
          </p:cNvSpPr>
          <p:nvPr>
            <p:ph type="sldNum" sz="quarter" idx="5"/>
          </p:nvPr>
        </p:nvSpPr>
        <p:spPr/>
        <p:txBody>
          <a:bodyPr/>
          <a:lstStyle/>
          <a:p>
            <a:fld id="{A5CFE968-F2F3-42F2-B7C6-875D54387D78}" type="slidenum">
              <a:rPr lang="en-US" smtClean="0"/>
              <a:t>10</a:t>
            </a:fld>
            <a:endParaRPr lang="en-US"/>
          </a:p>
        </p:txBody>
      </p:sp>
    </p:spTree>
    <p:extLst>
      <p:ext uri="{BB962C8B-B14F-4D97-AF65-F5344CB8AC3E}">
        <p14:creationId xmlns:p14="http://schemas.microsoft.com/office/powerpoint/2010/main" val="4261817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descr="ISC_Branding_PPT_standard_10x7.5_ENG_FINAL_8.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704086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35172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8301" y="1308101"/>
            <a:ext cx="3822700" cy="4787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07408" y="1308103"/>
            <a:ext cx="3822192" cy="47878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434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817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26276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68580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685800"/>
            <a:ext cx="473075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1" y="2057400"/>
            <a:ext cx="3008313" cy="3962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3596328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728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40616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494600"/>
            <a:ext cx="7886700" cy="775851"/>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501D18-93EC-4D08-9C92-419904306A89}" type="datetimeFigureOut">
              <a:rPr lang="en-CA" smtClean="0"/>
              <a:t>2026-02-18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4B07D99-D461-4C49-83BD-86150019FCEC}" type="slidenum">
              <a:rPr lang="en-CA" smtClean="0"/>
              <a:t>‹#›</a:t>
            </a:fld>
            <a:endParaRPr lang="en-CA"/>
          </a:p>
        </p:txBody>
      </p:sp>
    </p:spTree>
    <p:extLst>
      <p:ext uri="{BB962C8B-B14F-4D97-AF65-F5344CB8AC3E}">
        <p14:creationId xmlns:p14="http://schemas.microsoft.com/office/powerpoint/2010/main" val="180632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838200"/>
            <a:ext cx="7848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a:t>Insert section title</a:t>
            </a:r>
          </a:p>
        </p:txBody>
      </p:sp>
      <p:sp>
        <p:nvSpPr>
          <p:cNvPr id="1027" name="Rectangle 3"/>
          <p:cNvSpPr>
            <a:spLocks noGrp="1" noChangeArrowheads="1"/>
          </p:cNvSpPr>
          <p:nvPr>
            <p:ph type="body" idx="1"/>
          </p:nvPr>
        </p:nvSpPr>
        <p:spPr bwMode="auto">
          <a:xfrm>
            <a:off x="368301" y="1308101"/>
            <a:ext cx="7861300" cy="4787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a:t>Click to edit master text styles</a:t>
            </a:r>
          </a:p>
          <a:p>
            <a:pPr lvl="1"/>
            <a:r>
              <a:rPr lang="en-CA" altLang="en-GB" dirty="0"/>
              <a:t>Second level</a:t>
            </a:r>
          </a:p>
          <a:p>
            <a:pPr lvl="2"/>
            <a:r>
              <a:rPr lang="en-CA" altLang="en-GB" dirty="0"/>
              <a:t>Third level</a:t>
            </a:r>
          </a:p>
          <a:p>
            <a:pPr lvl="3"/>
            <a:r>
              <a:rPr lang="en-CA" altLang="en-GB" dirty="0"/>
              <a:t>Fourth level</a:t>
            </a:r>
          </a:p>
        </p:txBody>
      </p:sp>
      <p:sp>
        <p:nvSpPr>
          <p:cNvPr id="9" name="TextBox 8"/>
          <p:cNvSpPr txBox="1"/>
          <p:nvPr userDrawn="1"/>
        </p:nvSpPr>
        <p:spPr>
          <a:xfrm>
            <a:off x="33968" y="6238720"/>
            <a:ext cx="861125" cy="276999"/>
          </a:xfrm>
          <a:prstGeom prst="rect">
            <a:avLst/>
          </a:prstGeom>
          <a:noFill/>
        </p:spPr>
        <p:txBody>
          <a:bodyPr wrap="square" rtlCol="0">
            <a:spAutoFit/>
          </a:bodyPr>
          <a:lstStyle/>
          <a:p>
            <a:pPr algn="ctr"/>
            <a:fld id="{42816EBD-076B-0740-B037-2845E45D885E}" type="slidenum">
              <a:rPr lang="en-US" sz="1200" b="0" i="0" baseline="0" smtClean="0">
                <a:solidFill>
                  <a:schemeClr val="tx1">
                    <a:lumMod val="85000"/>
                    <a:lumOff val="15000"/>
                  </a:schemeClr>
                </a:solidFill>
                <a:latin typeface="Arial"/>
              </a:rPr>
              <a:pPr algn="ctr"/>
              <a:t>‹#›</a:t>
            </a:fld>
            <a:endParaRPr lang="en-US" sz="1200" b="0" i="0" baseline="0" dirty="0">
              <a:solidFill>
                <a:schemeClr val="tx1">
                  <a:lumMod val="85000"/>
                  <a:lumOff val="15000"/>
                </a:schemeClr>
              </a:solidFill>
              <a:latin typeface="Arial"/>
            </a:endParaRPr>
          </a:p>
        </p:txBody>
      </p:sp>
    </p:spTree>
    <p:extLst>
      <p:ext uri="{BB962C8B-B14F-4D97-AF65-F5344CB8AC3E}">
        <p14:creationId xmlns:p14="http://schemas.microsoft.com/office/powerpoint/2010/main" val="1388049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ftr="0" dt="0"/>
  <p:txStyles>
    <p:titleStyle>
      <a:lvl1pPr algn="l" rtl="0" eaLnBrk="0" fontAlgn="base" hangingPunct="0">
        <a:lnSpc>
          <a:spcPts val="2400"/>
        </a:lnSpc>
        <a:spcBef>
          <a:spcPct val="0"/>
        </a:spcBef>
        <a:spcAft>
          <a:spcPct val="0"/>
        </a:spcAft>
        <a:defRPr sz="2400" b="1" baseline="0">
          <a:solidFill>
            <a:srgbClr val="000000"/>
          </a:solidFill>
          <a:latin typeface="+mj-lt"/>
          <a:ea typeface="+mj-ea"/>
          <a:cs typeface="+mj-cs"/>
        </a:defRPr>
      </a:lvl1pPr>
      <a:lvl2pPr algn="l" rtl="0" eaLnBrk="0" fontAlgn="base" hangingPunct="0">
        <a:lnSpc>
          <a:spcPts val="2400"/>
        </a:lnSpc>
        <a:spcBef>
          <a:spcPct val="0"/>
        </a:spcBef>
        <a:spcAft>
          <a:spcPct val="0"/>
        </a:spcAft>
        <a:defRPr sz="2400" b="1">
          <a:solidFill>
            <a:srgbClr val="000000"/>
          </a:solidFill>
          <a:latin typeface="Arial" charset="0"/>
        </a:defRPr>
      </a:lvl2pPr>
      <a:lvl3pPr algn="l" rtl="0" eaLnBrk="0" fontAlgn="base" hangingPunct="0">
        <a:lnSpc>
          <a:spcPts val="2400"/>
        </a:lnSpc>
        <a:spcBef>
          <a:spcPct val="0"/>
        </a:spcBef>
        <a:spcAft>
          <a:spcPct val="0"/>
        </a:spcAft>
        <a:defRPr sz="2400" b="1">
          <a:solidFill>
            <a:srgbClr val="000000"/>
          </a:solidFill>
          <a:latin typeface="Arial" charset="0"/>
        </a:defRPr>
      </a:lvl3pPr>
      <a:lvl4pPr algn="l" rtl="0" eaLnBrk="0" fontAlgn="base" hangingPunct="0">
        <a:lnSpc>
          <a:spcPts val="2400"/>
        </a:lnSpc>
        <a:spcBef>
          <a:spcPct val="0"/>
        </a:spcBef>
        <a:spcAft>
          <a:spcPct val="0"/>
        </a:spcAft>
        <a:defRPr sz="2400" b="1">
          <a:solidFill>
            <a:srgbClr val="000000"/>
          </a:solidFill>
          <a:latin typeface="Arial" charset="0"/>
        </a:defRPr>
      </a:lvl4pPr>
      <a:lvl5pPr algn="l" rtl="0" eaLnBrk="0" fontAlgn="base" hangingPunct="0">
        <a:lnSpc>
          <a:spcPts val="2400"/>
        </a:lnSpc>
        <a:spcBef>
          <a:spcPct val="0"/>
        </a:spcBef>
        <a:spcAft>
          <a:spcPct val="0"/>
        </a:spcAft>
        <a:defRPr sz="2400" b="1">
          <a:solidFill>
            <a:srgbClr val="000000"/>
          </a:solidFill>
          <a:latin typeface="Arial" charset="0"/>
        </a:defRPr>
      </a:lvl5pPr>
      <a:lvl6pPr marL="457200" algn="l" rtl="0" fontAlgn="base">
        <a:lnSpc>
          <a:spcPts val="2400"/>
        </a:lnSpc>
        <a:spcBef>
          <a:spcPct val="0"/>
        </a:spcBef>
        <a:spcAft>
          <a:spcPct val="0"/>
        </a:spcAft>
        <a:defRPr sz="2400" b="1">
          <a:solidFill>
            <a:srgbClr val="000000"/>
          </a:solidFill>
          <a:latin typeface="Arial" charset="0"/>
        </a:defRPr>
      </a:lvl6pPr>
      <a:lvl7pPr marL="914400" algn="l" rtl="0" fontAlgn="base">
        <a:lnSpc>
          <a:spcPts val="2400"/>
        </a:lnSpc>
        <a:spcBef>
          <a:spcPct val="0"/>
        </a:spcBef>
        <a:spcAft>
          <a:spcPct val="0"/>
        </a:spcAft>
        <a:defRPr sz="2400" b="1">
          <a:solidFill>
            <a:srgbClr val="000000"/>
          </a:solidFill>
          <a:latin typeface="Arial" charset="0"/>
        </a:defRPr>
      </a:lvl7pPr>
      <a:lvl8pPr marL="1371600" algn="l" rtl="0" fontAlgn="base">
        <a:lnSpc>
          <a:spcPts val="2400"/>
        </a:lnSpc>
        <a:spcBef>
          <a:spcPct val="0"/>
        </a:spcBef>
        <a:spcAft>
          <a:spcPct val="0"/>
        </a:spcAft>
        <a:defRPr sz="2400" b="1">
          <a:solidFill>
            <a:srgbClr val="000000"/>
          </a:solidFill>
          <a:latin typeface="Arial" charset="0"/>
        </a:defRPr>
      </a:lvl8pPr>
      <a:lvl9pPr marL="1828800" algn="l" rtl="0" fontAlgn="base">
        <a:lnSpc>
          <a:spcPts val="2400"/>
        </a:lnSpc>
        <a:spcBef>
          <a:spcPct val="0"/>
        </a:spcBef>
        <a:spcAft>
          <a:spcPct val="0"/>
        </a:spcAft>
        <a:defRPr sz="2400" b="1">
          <a:solidFill>
            <a:srgbClr val="000000"/>
          </a:solidFill>
          <a:latin typeface="Arial" charset="0"/>
        </a:defRPr>
      </a:lvl9pPr>
    </p:titleStyle>
    <p:bodyStyle>
      <a:lvl1pPr marL="190500" indent="-190500" algn="l" rtl="0" eaLnBrk="0" fontAlgn="base" hangingPunct="0">
        <a:spcBef>
          <a:spcPct val="0"/>
        </a:spcBef>
        <a:spcAft>
          <a:spcPct val="37000"/>
        </a:spcAft>
        <a:buChar char="•"/>
        <a:tabLst>
          <a:tab pos="5715000" algn="l"/>
        </a:tabLst>
        <a:defRPr>
          <a:solidFill>
            <a:srgbClr val="000000"/>
          </a:solidFill>
          <a:latin typeface="+mn-lt"/>
          <a:ea typeface="+mn-ea"/>
          <a:cs typeface="+mn-cs"/>
        </a:defRPr>
      </a:lvl1pPr>
      <a:lvl2pPr marL="382588" indent="-190500" algn="l" rtl="0" eaLnBrk="0" fontAlgn="base" hangingPunct="0">
        <a:spcBef>
          <a:spcPct val="0"/>
        </a:spcBef>
        <a:spcAft>
          <a:spcPct val="35000"/>
        </a:spcAft>
        <a:buChar char="–"/>
        <a:tabLst>
          <a:tab pos="5715000" algn="l"/>
        </a:tabLst>
        <a:defRPr sz="1600">
          <a:solidFill>
            <a:srgbClr val="000000"/>
          </a:solidFill>
          <a:latin typeface="+mn-lt"/>
        </a:defRPr>
      </a:lvl2pPr>
      <a:lvl3pPr marL="574675" indent="-190500" algn="l" rtl="0" eaLnBrk="0" fontAlgn="base" hangingPunct="0">
        <a:spcBef>
          <a:spcPct val="0"/>
        </a:spcBef>
        <a:spcAft>
          <a:spcPct val="35000"/>
        </a:spcAft>
        <a:buChar char="–"/>
        <a:tabLst>
          <a:tab pos="5715000" algn="l"/>
        </a:tabLst>
        <a:defRPr sz="1400">
          <a:solidFill>
            <a:srgbClr val="000000"/>
          </a:solidFill>
          <a:latin typeface="+mn-lt"/>
        </a:defRPr>
      </a:lvl3pPr>
      <a:lvl4pPr marL="771525" indent="-195263" algn="l" rtl="0" eaLnBrk="0" fontAlgn="base" hangingPunct="0">
        <a:spcBef>
          <a:spcPct val="0"/>
        </a:spcBef>
        <a:spcAft>
          <a:spcPct val="35000"/>
        </a:spcAft>
        <a:buChar char="–"/>
        <a:tabLst>
          <a:tab pos="5715000" algn="l"/>
        </a:tabLst>
        <a:defRPr sz="1200">
          <a:solidFill>
            <a:srgbClr val="000000"/>
          </a:solidFill>
          <a:latin typeface="+mn-lt"/>
        </a:defRPr>
      </a:lvl4pPr>
      <a:lvl5pPr marL="960438" indent="-187325" algn="l" rtl="0" eaLnBrk="0" fontAlgn="base" hangingPunct="0">
        <a:lnSpc>
          <a:spcPts val="1600"/>
        </a:lnSpc>
        <a:spcBef>
          <a:spcPct val="0"/>
        </a:spcBef>
        <a:spcAft>
          <a:spcPct val="0"/>
        </a:spcAft>
        <a:buChar char="–"/>
        <a:tabLst>
          <a:tab pos="5715000" algn="l"/>
        </a:tabLst>
        <a:defRPr sz="1200">
          <a:solidFill>
            <a:schemeClr val="tx1"/>
          </a:solidFill>
          <a:latin typeface="Verdana" pitchFamily="34" charset="0"/>
        </a:defRPr>
      </a:lvl5pPr>
      <a:lvl6pPr marL="14176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6pPr>
      <a:lvl7pPr marL="18748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7pPr>
      <a:lvl8pPr marL="23320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8pPr>
      <a:lvl9pPr marL="27892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46.xml"/></Relationships>
</file>

<file path=ppt/slides/_rels/slide11.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tephan.aucoin@sac-isc.gc.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8.xml"/><Relationship Id="rId7" Type="http://schemas.openxmlformats.org/officeDocument/2006/relationships/diagramLayout" Target="../diagrams/layout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diagramData" Target="../diagrams/data1.xml"/><Relationship Id="rId5" Type="http://schemas.openxmlformats.org/officeDocument/2006/relationships/notesSlide" Target="../notesSlides/notesSlide3.xml"/><Relationship Id="rId10" Type="http://schemas.microsoft.com/office/2007/relationships/diagramDrawing" Target="../diagrams/drawing1.xml"/><Relationship Id="rId4" Type="http://schemas.openxmlformats.org/officeDocument/2006/relationships/slideLayout" Target="../slideLayouts/slideLayout2.xml"/><Relationship Id="rId9" Type="http://schemas.openxmlformats.org/officeDocument/2006/relationships/diagramColors" Target="../diagrams/colors1.xml"/></Relationships>
</file>

<file path=ppt/slides/_rels/slide4.xml.rels><?xml version="1.0" encoding="UTF-8" standalone="yes"?>
<Relationships xmlns="http://schemas.openxmlformats.org/package/2006/relationships"><Relationship Id="rId8" Type="http://schemas.openxmlformats.org/officeDocument/2006/relationships/tags" Target="../tags/tag16.xml"/><Relationship Id="rId13" Type="http://schemas.openxmlformats.org/officeDocument/2006/relationships/tags" Target="../tags/tag21.xml"/><Relationship Id="rId18" Type="http://schemas.openxmlformats.org/officeDocument/2006/relationships/hyperlink" Target="https://www.sac-isc.gc.ca/fra/1618345382082/1618345423300" TargetMode="External"/><Relationship Id="rId3" Type="http://schemas.openxmlformats.org/officeDocument/2006/relationships/tags" Target="../tags/tag11.xml"/><Relationship Id="rId7" Type="http://schemas.openxmlformats.org/officeDocument/2006/relationships/tags" Target="../tags/tag15.xml"/><Relationship Id="rId12" Type="http://schemas.openxmlformats.org/officeDocument/2006/relationships/tags" Target="../tags/tag20.xml"/><Relationship Id="rId17" Type="http://schemas.openxmlformats.org/officeDocument/2006/relationships/notesSlide" Target="../notesSlides/notesSlide4.xml"/><Relationship Id="rId2" Type="http://schemas.openxmlformats.org/officeDocument/2006/relationships/tags" Target="../tags/tag10.xml"/><Relationship Id="rId16"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tags" Target="../tags/tag19.xml"/><Relationship Id="rId5" Type="http://schemas.openxmlformats.org/officeDocument/2006/relationships/tags" Target="../tags/tag13.xml"/><Relationship Id="rId15" Type="http://schemas.openxmlformats.org/officeDocument/2006/relationships/tags" Target="../tags/tag23.xml"/><Relationship Id="rId10" Type="http://schemas.openxmlformats.org/officeDocument/2006/relationships/tags" Target="../tags/tag18.xml"/><Relationship Id="rId4" Type="http://schemas.openxmlformats.org/officeDocument/2006/relationships/tags" Target="../tags/tag12.xml"/><Relationship Id="rId9" Type="http://schemas.openxmlformats.org/officeDocument/2006/relationships/tags" Target="../tags/tag17.xml"/><Relationship Id="rId14" Type="http://schemas.openxmlformats.org/officeDocument/2006/relationships/tags" Target="../tags/tag22.xml"/></Relationships>
</file>

<file path=ppt/slides/_rels/slide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s>
</file>

<file path=ppt/slides/_rels/slide7.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36.xml"/></Relationships>
</file>

<file path=ppt/slides/_rels/slide8.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40.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4746" y="1436650"/>
            <a:ext cx="8077200" cy="1647310"/>
          </a:xfrm>
          <a:prstGeom prst="rect">
            <a:avLst/>
          </a:prstGeom>
          <a:noFill/>
        </p:spPr>
        <p:txBody>
          <a:bodyPr wrap="square" rtlCol="0">
            <a:spAutoFit/>
          </a:bodyPr>
          <a:lstStyle/>
          <a:p>
            <a:pPr fontAlgn="base">
              <a:lnSpc>
                <a:spcPts val="3700"/>
              </a:lnSpc>
              <a:spcBef>
                <a:spcPct val="0"/>
              </a:spcBef>
              <a:spcAft>
                <a:spcPts val="500"/>
              </a:spcAft>
              <a:defRPr/>
            </a:pPr>
            <a:r>
              <a:rPr lang="fr-CA" sz="3600" b="1">
                <a:latin typeface="+mj-lt"/>
                <a:cs typeface="Calibri" panose="020F0502020204030204" pitchFamily="34" charset="0"/>
              </a:rPr>
              <a:t>Mise en œuvre de la réforme de l’Aide au revenu et du Soutien au revenu des personnes handicapées</a:t>
            </a:r>
          </a:p>
          <a:p>
            <a:pPr fontAlgn="base">
              <a:lnSpc>
                <a:spcPts val="3700"/>
              </a:lnSpc>
              <a:spcBef>
                <a:spcPct val="0"/>
              </a:spcBef>
              <a:spcAft>
                <a:spcPts val="500"/>
              </a:spcAft>
              <a:defRPr/>
            </a:pPr>
            <a:r>
              <a:rPr lang="fr-CA" sz="3600">
                <a:latin typeface="+mj-lt"/>
                <a:cs typeface="Calibri" panose="020F0502020204030204" pitchFamily="34" charset="0"/>
              </a:rPr>
              <a:t>	</a:t>
            </a:r>
          </a:p>
          <a:p>
            <a:pPr fontAlgn="base">
              <a:lnSpc>
                <a:spcPts val="3700"/>
              </a:lnSpc>
              <a:spcBef>
                <a:spcPct val="0"/>
              </a:spcBef>
              <a:spcAft>
                <a:spcPts val="500"/>
              </a:spcAft>
              <a:defRPr/>
            </a:pPr>
            <a:r>
              <a:rPr lang="fr-CA" sz="3600" b="1">
                <a:solidFill>
                  <a:srgbClr val="000000"/>
                </a:solidFill>
                <a:latin typeface="Calibri" panose="020F0502020204030204" pitchFamily="34" charset="0"/>
                <a:cs typeface="Calibri" panose="020F0502020204030204" pitchFamily="34" charset="0"/>
              </a:rPr>
              <a:t> </a:t>
            </a:r>
          </a:p>
        </p:txBody>
      </p:sp>
      <p:sp>
        <p:nvSpPr>
          <p:cNvPr id="5" name="Rectangle 4"/>
          <p:cNvSpPr/>
          <p:nvPr/>
        </p:nvSpPr>
        <p:spPr>
          <a:xfrm>
            <a:off x="914399" y="1752602"/>
            <a:ext cx="6624735" cy="3034485"/>
          </a:xfrm>
          <a:prstGeom prst="rect">
            <a:avLst/>
          </a:prstGeom>
        </p:spPr>
        <p:txBody>
          <a:bodyPr wrap="square">
            <a:spAutoFit/>
          </a:bodyPr>
          <a:lstStyle/>
          <a:p>
            <a:pPr fontAlgn="base">
              <a:lnSpc>
                <a:spcPct val="107000"/>
              </a:lnSpc>
              <a:spcBef>
                <a:spcPct val="0"/>
              </a:spcBef>
              <a:spcAft>
                <a:spcPct val="0"/>
              </a:spcAft>
              <a:defRPr/>
            </a:pPr>
            <a:r>
              <a:rPr lang="fr-CA">
                <a:latin typeface="Calibri" panose="020F0502020204030204" pitchFamily="34" charset="0"/>
                <a:cs typeface="Calibri" panose="020F0502020204030204" pitchFamily="34" charset="0"/>
              </a:rPr>
              <a:t>		</a:t>
            </a:r>
          </a:p>
          <a:p>
            <a:pPr fontAlgn="base">
              <a:lnSpc>
                <a:spcPct val="107000"/>
              </a:lnSpc>
              <a:spcBef>
                <a:spcPct val="0"/>
              </a:spcBef>
              <a:spcAft>
                <a:spcPct val="0"/>
              </a:spcAft>
              <a:defRPr/>
            </a:pPr>
            <a:endParaRPr lang="en-CA" altLang="en-US" kern="0" dirty="0">
              <a:latin typeface="Calibri" panose="020F0502020204030204" pitchFamily="34" charset="0"/>
              <a:cs typeface="Calibri" panose="020F0502020204030204" pitchFamily="34" charset="0"/>
            </a:endParaRPr>
          </a:p>
          <a:p>
            <a:pPr fontAlgn="base">
              <a:lnSpc>
                <a:spcPct val="107000"/>
              </a:lnSpc>
              <a:spcBef>
                <a:spcPct val="0"/>
              </a:spcBef>
              <a:spcAft>
                <a:spcPct val="0"/>
              </a:spcAft>
              <a:defRPr/>
            </a:pPr>
            <a:endParaRPr lang="en-CA" altLang="en-US" kern="0" dirty="0">
              <a:latin typeface="Calibri" panose="020F0502020204030204" pitchFamily="34" charset="0"/>
              <a:cs typeface="Calibri" panose="020F0502020204030204" pitchFamily="34" charset="0"/>
            </a:endParaRPr>
          </a:p>
          <a:p>
            <a:pPr fontAlgn="base">
              <a:lnSpc>
                <a:spcPct val="107000"/>
              </a:lnSpc>
              <a:spcBef>
                <a:spcPct val="0"/>
              </a:spcBef>
              <a:spcAft>
                <a:spcPct val="0"/>
              </a:spcAft>
              <a:defRPr/>
            </a:pPr>
            <a:endParaRPr lang="en-CA" altLang="en-US" kern="0" dirty="0">
              <a:latin typeface="Calibri" panose="020F0502020204030204" pitchFamily="34" charset="0"/>
              <a:cs typeface="Calibri" panose="020F0502020204030204" pitchFamily="34" charset="0"/>
            </a:endParaRPr>
          </a:p>
          <a:p>
            <a:pPr fontAlgn="base">
              <a:lnSpc>
                <a:spcPct val="107000"/>
              </a:lnSpc>
              <a:spcBef>
                <a:spcPct val="0"/>
              </a:spcBef>
              <a:spcAft>
                <a:spcPct val="0"/>
              </a:spcAft>
              <a:defRPr/>
            </a:pPr>
            <a:endParaRPr lang="en-CA" altLang="en-US" kern="0" dirty="0">
              <a:latin typeface="+mj-lt"/>
              <a:cs typeface="Calibri" panose="020F0502020204030204" pitchFamily="34" charset="0"/>
            </a:endParaRPr>
          </a:p>
          <a:p>
            <a:pPr fontAlgn="base">
              <a:lnSpc>
                <a:spcPct val="107000"/>
              </a:lnSpc>
              <a:spcBef>
                <a:spcPct val="0"/>
              </a:spcBef>
              <a:spcAft>
                <a:spcPct val="0"/>
              </a:spcAft>
              <a:defRPr/>
            </a:pPr>
            <a:r>
              <a:rPr lang="fr-CA">
                <a:latin typeface="+mj-lt"/>
                <a:cs typeface="Calibri" panose="020F0502020204030204" pitchFamily="34" charset="0"/>
              </a:rPr>
              <a:t>Programme d’aide au revenu</a:t>
            </a:r>
          </a:p>
          <a:p>
            <a:pPr fontAlgn="base">
              <a:lnSpc>
                <a:spcPct val="107000"/>
              </a:lnSpc>
              <a:spcBef>
                <a:spcPct val="0"/>
              </a:spcBef>
              <a:spcAft>
                <a:spcPct val="0"/>
              </a:spcAft>
              <a:defRPr/>
            </a:pPr>
            <a:r>
              <a:rPr lang="fr-CA">
                <a:latin typeface="+mj-lt"/>
                <a:cs typeface="Calibri" panose="020F0502020204030204" pitchFamily="34" charset="0"/>
              </a:rPr>
              <a:t>Direction générale de la politique sociale et des programmes (PSP)           </a:t>
            </a:r>
          </a:p>
          <a:p>
            <a:pPr fontAlgn="base">
              <a:lnSpc>
                <a:spcPct val="107000"/>
              </a:lnSpc>
              <a:spcBef>
                <a:spcPct val="0"/>
              </a:spcBef>
              <a:spcAft>
                <a:spcPct val="0"/>
              </a:spcAft>
              <a:defRPr/>
            </a:pPr>
            <a:r>
              <a:rPr lang="fr-CA">
                <a:latin typeface="+mj-lt"/>
                <a:cs typeface="Calibri" panose="020F0502020204030204" pitchFamily="34" charset="0"/>
              </a:rPr>
              <a:t>Secteur de la santé et des programmes sociaux (SSPS) </a:t>
            </a:r>
          </a:p>
          <a:p>
            <a:pPr fontAlgn="base">
              <a:lnSpc>
                <a:spcPct val="107000"/>
              </a:lnSpc>
              <a:spcBef>
                <a:spcPct val="0"/>
              </a:spcBef>
              <a:spcAft>
                <a:spcPct val="0"/>
              </a:spcAft>
              <a:defRPr/>
            </a:pPr>
            <a:endParaRPr lang="en-US" altLang="en-US" kern="0" dirty="0">
              <a:latin typeface="+mj-lt"/>
              <a:cs typeface="Calibri" panose="020F0502020204030204" pitchFamily="34" charset="0"/>
            </a:endParaRPr>
          </a:p>
          <a:p>
            <a:pPr fontAlgn="base">
              <a:lnSpc>
                <a:spcPct val="107000"/>
              </a:lnSpc>
              <a:spcBef>
                <a:spcPct val="0"/>
              </a:spcBef>
              <a:spcAft>
                <a:spcPct val="0"/>
              </a:spcAft>
              <a:defRPr/>
            </a:pPr>
            <a:r>
              <a:rPr lang="fr-CA">
                <a:latin typeface="+mj-lt"/>
                <a:cs typeface="Calibri" panose="020F0502020204030204" pitchFamily="34" charset="0"/>
              </a:rPr>
              <a:t>Février 2026</a:t>
            </a:r>
          </a:p>
        </p:txBody>
      </p:sp>
    </p:spTree>
    <p:extLst>
      <p:ext uri="{BB962C8B-B14F-4D97-AF65-F5344CB8AC3E}">
        <p14:creationId xmlns:p14="http://schemas.microsoft.com/office/powerpoint/2010/main" val="3465475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2E50C-C0D9-D19F-68A6-820CBF981C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18553-7C58-5722-5331-1CCEB4C5F915}"/>
              </a:ext>
            </a:extLst>
          </p:cNvPr>
          <p:cNvSpPr>
            <a:spLocks noGrp="1"/>
          </p:cNvSpPr>
          <p:nvPr>
            <p:ph type="title"/>
          </p:nvPr>
        </p:nvSpPr>
        <p:spPr>
          <a:xfrm>
            <a:off x="411429" y="405582"/>
            <a:ext cx="8296276" cy="581319"/>
          </a:xfrm>
        </p:spPr>
        <p:txBody>
          <a:bodyPr/>
          <a:lstStyle/>
          <a:p>
            <a:r>
              <a:rPr lang="fr-CA" sz="2000">
                <a:solidFill>
                  <a:schemeClr val="tx2"/>
                </a:solidFill>
                <a:cs typeface="Calibri" panose="020F0502020204030204" pitchFamily="34" charset="0"/>
              </a:rPr>
              <a:t>AUTRES INITIATIVES EN COURS</a:t>
            </a:r>
          </a:p>
        </p:txBody>
      </p:sp>
      <p:sp>
        <p:nvSpPr>
          <p:cNvPr id="6" name="Content Placeholder 5">
            <a:extLst>
              <a:ext uri="{FF2B5EF4-FFF2-40B4-BE49-F238E27FC236}">
                <a16:creationId xmlns:a16="http://schemas.microsoft.com/office/drawing/2014/main" id="{2E901509-F3C2-C1D1-F4AE-5495AE6A9E73}"/>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212BEA6A-3382-EB06-8B58-3A03D73ECC16}"/>
              </a:ext>
            </a:extLst>
          </p:cNvPr>
          <p:cNvSpPr/>
          <p:nvPr/>
        </p:nvSpPr>
        <p:spPr bwMode="auto">
          <a:xfrm>
            <a:off x="416356" y="901216"/>
            <a:ext cx="8291349" cy="5198503"/>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FFF790FB-A7AE-43FA-76C7-0A5D6C275A8E}"/>
              </a:ext>
            </a:extLst>
          </p:cNvPr>
          <p:cNvSpPr/>
          <p:nvPr>
            <p:custDataLst>
              <p:tags r:id="rId1"/>
            </p:custDataLst>
          </p:nvPr>
        </p:nvSpPr>
        <p:spPr>
          <a:xfrm>
            <a:off x="168407" y="1331451"/>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8" name="Pentagon 7">
            <a:extLst>
              <a:ext uri="{FF2B5EF4-FFF2-40B4-BE49-F238E27FC236}">
                <a16:creationId xmlns:a16="http://schemas.microsoft.com/office/drawing/2014/main" id="{11507F5F-16DC-5725-C30D-AA844BE1DCC2}"/>
              </a:ext>
            </a:extLst>
          </p:cNvPr>
          <p:cNvSpPr/>
          <p:nvPr>
            <p:custDataLst>
              <p:tags r:id="rId2"/>
            </p:custDataLst>
          </p:nvPr>
        </p:nvSpPr>
        <p:spPr>
          <a:xfrm>
            <a:off x="168407" y="4115450"/>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AE161A47-D0BA-31E8-1E1C-E2EF3AF05E1A}"/>
              </a:ext>
            </a:extLst>
          </p:cNvPr>
          <p:cNvSpPr/>
          <p:nvPr>
            <p:custDataLst>
              <p:tags r:id="rId3"/>
            </p:custDataLst>
          </p:nvPr>
        </p:nvSpPr>
        <p:spPr>
          <a:xfrm rot="10800000">
            <a:off x="8225187" y="3074876"/>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dirty="0">
              <a:ln>
                <a:noFill/>
              </a:ln>
              <a:solidFill>
                <a:srgbClr val="E5E5CC"/>
              </a:solidFill>
              <a:effectLst/>
              <a:uLnTx/>
              <a:uFillTx/>
              <a:latin typeface="Arial"/>
              <a:ea typeface="+mn-ea"/>
              <a:cs typeface="+mn-cs"/>
            </a:endParaRPr>
          </a:p>
        </p:txBody>
      </p:sp>
      <p:sp>
        <p:nvSpPr>
          <p:cNvPr id="13" name="TextBox 12">
            <a:extLst>
              <a:ext uri="{FF2B5EF4-FFF2-40B4-BE49-F238E27FC236}">
                <a16:creationId xmlns:a16="http://schemas.microsoft.com/office/drawing/2014/main" id="{123C7CEF-B564-7E1D-AD91-957E7A9FE8AE}"/>
              </a:ext>
            </a:extLst>
          </p:cNvPr>
          <p:cNvSpPr txBox="1"/>
          <p:nvPr/>
        </p:nvSpPr>
        <p:spPr>
          <a:xfrm>
            <a:off x="857579" y="986901"/>
            <a:ext cx="7217876" cy="5262979"/>
          </a:xfrm>
          <a:prstGeom prst="rect">
            <a:avLst/>
          </a:prstGeom>
          <a:noFill/>
        </p:spPr>
        <p:txBody>
          <a:bodyPr wrap="square">
            <a:spAutoFit/>
          </a:bodyPr>
          <a:lstStyle/>
          <a:p>
            <a:pPr>
              <a:spcAft>
                <a:spcPts val="600"/>
              </a:spcAft>
              <a:defRPr/>
            </a:pPr>
            <a:r>
              <a:rPr lang="fr-CA" sz="1600" b="1" dirty="0">
                <a:solidFill>
                  <a:srgbClr val="002060"/>
                </a:solidFill>
                <a:latin typeface="+mj-lt"/>
                <a:cs typeface="Arial" panose="020B0604020202020204" pitchFamily="34" charset="0"/>
              </a:rPr>
              <a:t>Adéquation de la prestation</a:t>
            </a:r>
          </a:p>
          <a:p>
            <a:pPr marL="628650" lvl="1" indent="-171450" algn="just">
              <a:buFont typeface="Arial" panose="020B0604020202020204" pitchFamily="34" charset="0"/>
              <a:buChar char="•"/>
            </a:pPr>
            <a:r>
              <a:rPr lang="fr-CA" sz="1400" dirty="0">
                <a:solidFill>
                  <a:srgbClr val="002060"/>
                </a:solidFill>
                <a:latin typeface="+mj-lt"/>
                <a:ea typeface="+mj-lt"/>
                <a:cs typeface="Calibri" panose="020F0502020204030204" pitchFamily="34" charset="0"/>
              </a:rPr>
              <a:t>Mise à jour des modalités et des lignes directrices nationales du Programme afin d’éviter les récupérations liées à la nouvelle prestation canadienne pour les personnes handicapées et aux paiements de règlement.</a:t>
            </a:r>
          </a:p>
          <a:p>
            <a:pPr marL="628650" lvl="1" indent="-171450" algn="just">
              <a:buFont typeface="Arial" panose="020B0604020202020204" pitchFamily="34" charset="0"/>
              <a:buChar char="•"/>
            </a:pPr>
            <a:endParaRPr lang="en-US" sz="1400" dirty="0">
              <a:solidFill>
                <a:srgbClr val="002060"/>
              </a:solidFill>
              <a:latin typeface="+mj-lt"/>
              <a:ea typeface="Calibri" panose="020F0502020204030204" pitchFamily="34" charset="0"/>
              <a:cs typeface="Calibri" panose="020F0502020204030204" pitchFamily="34" charset="0"/>
            </a:endParaRPr>
          </a:p>
          <a:p>
            <a:pPr marL="628650" lvl="1" indent="-171450" algn="just">
              <a:buFont typeface="Arial" panose="020B0604020202020204" pitchFamily="34" charset="0"/>
              <a:buChar char="•"/>
            </a:pPr>
            <a:r>
              <a:rPr lang="fr-CA" sz="1400" dirty="0">
                <a:solidFill>
                  <a:srgbClr val="002060"/>
                </a:solidFill>
                <a:latin typeface="+mj-lt"/>
                <a:ea typeface="+mj-lt"/>
                <a:cs typeface="Calibri" panose="020F0502020204030204" pitchFamily="34" charset="0"/>
              </a:rPr>
              <a:t>Collaboration avec des partenaires fédéraux, tels que Service Canada et l’Agence du revenu du Canada pour s’assurer que les bénéficiaires de l’AR sont au courant des prestations auxquelles ils peuvent avoir droit, et sont mieux soutenus pour y accéder.</a:t>
            </a:r>
          </a:p>
          <a:p>
            <a:pPr marL="628650" lvl="1" indent="-171450" algn="just">
              <a:buFont typeface="Arial" panose="020B0604020202020204" pitchFamily="34" charset="0"/>
              <a:buChar char="•"/>
            </a:pPr>
            <a:endParaRPr lang="en-US" sz="700" b="1" dirty="0">
              <a:solidFill>
                <a:srgbClr val="002060"/>
              </a:solidFill>
              <a:latin typeface="+mj-lt"/>
              <a:cs typeface="Arial" panose="020B0604020202020204" pitchFamily="34" charset="0"/>
            </a:endParaRPr>
          </a:p>
          <a:p>
            <a:pPr>
              <a:spcAft>
                <a:spcPts val="600"/>
              </a:spcAft>
              <a:defRPr/>
            </a:pPr>
            <a:r>
              <a:rPr lang="fr-CA" sz="1600" b="1" dirty="0">
                <a:solidFill>
                  <a:srgbClr val="002060"/>
                </a:solidFill>
                <a:latin typeface="+mj-lt"/>
                <a:cs typeface="Arial" panose="020B0604020202020204" pitchFamily="34" charset="0"/>
              </a:rPr>
              <a:t>Capacité</a:t>
            </a:r>
          </a:p>
          <a:p>
            <a:pPr marL="628650" lvl="1" indent="-171450" algn="just" defTabSz="457200">
              <a:buFont typeface="Arial" panose="020B0604020202020204" pitchFamily="34" charset="0"/>
              <a:buChar char="•"/>
              <a:defRPr/>
            </a:pPr>
            <a:r>
              <a:rPr lang="fr-CA" sz="1400" dirty="0">
                <a:solidFill>
                  <a:srgbClr val="002060"/>
                </a:solidFill>
                <a:latin typeface="+mj-lt"/>
                <a:ea typeface="+mj-lt"/>
                <a:cs typeface="Calibri" panose="020F0502020204030204" pitchFamily="34" charset="0"/>
              </a:rPr>
              <a:t>Mise en œuvre d’un nouveau système de gestion de l’information sur l’AR dans le but d’améliorer la qualité des données tout en réduisant le fardeau lié à l’établissement des rapports.</a:t>
            </a:r>
          </a:p>
          <a:p>
            <a:pPr marL="628650" lvl="1" indent="-171450" algn="just" defTabSz="457200">
              <a:buFont typeface="Arial" panose="020B0604020202020204" pitchFamily="34" charset="0"/>
              <a:buChar char="•"/>
              <a:defRPr/>
            </a:pPr>
            <a:endParaRPr lang="en-US" sz="700" b="1" dirty="0">
              <a:solidFill>
                <a:srgbClr val="002060"/>
              </a:solidFill>
              <a:latin typeface="+mj-lt"/>
              <a:cs typeface="Arial" panose="020B0604020202020204" pitchFamily="34" charset="0"/>
            </a:endParaRPr>
          </a:p>
          <a:p>
            <a:pPr>
              <a:spcAft>
                <a:spcPts val="600"/>
              </a:spcAft>
              <a:defRPr/>
            </a:pPr>
            <a:r>
              <a:rPr lang="fr-CA" sz="1600" b="1" dirty="0">
                <a:solidFill>
                  <a:srgbClr val="002060"/>
                </a:solidFill>
                <a:latin typeface="+mj-lt"/>
                <a:cs typeface="Arial" panose="020B0604020202020204" pitchFamily="34" charset="0"/>
              </a:rPr>
              <a:t>Services complets</a:t>
            </a:r>
          </a:p>
          <a:p>
            <a:pPr marL="628650" lvl="1" indent="-171450" algn="just">
              <a:buFont typeface="Arial" panose="020B0604020202020204" pitchFamily="34" charset="0"/>
              <a:buChar char="•"/>
            </a:pPr>
            <a:r>
              <a:rPr lang="fr-CA" sz="1400" dirty="0">
                <a:solidFill>
                  <a:srgbClr val="002060"/>
                </a:solidFill>
                <a:latin typeface="+mj-lt"/>
              </a:rPr>
              <a:t>Coordination avec des programmes internes partenaires, tels que le principe de Jordan et l’Aide à la vie autonome, afin d’assurer une meilleure harmonisation des services.</a:t>
            </a:r>
          </a:p>
          <a:p>
            <a:pPr marL="628650" lvl="1" indent="-171450" algn="just">
              <a:buFont typeface="Arial" panose="020B0604020202020204" pitchFamily="34" charset="0"/>
              <a:buChar char="•"/>
            </a:pPr>
            <a:endParaRPr lang="en-US" sz="700" b="1" dirty="0">
              <a:solidFill>
                <a:srgbClr val="002060"/>
              </a:solidFill>
              <a:latin typeface="+mj-lt"/>
              <a:cs typeface="Arial" panose="020B0604020202020204" pitchFamily="34" charset="0"/>
            </a:endParaRPr>
          </a:p>
          <a:p>
            <a:pPr>
              <a:spcAft>
                <a:spcPts val="600"/>
              </a:spcAft>
              <a:defRPr/>
            </a:pPr>
            <a:r>
              <a:rPr lang="fr-CA" sz="1600" b="1" dirty="0">
                <a:solidFill>
                  <a:srgbClr val="002060"/>
                </a:solidFill>
                <a:latin typeface="+mj-lt"/>
                <a:cs typeface="Arial" panose="020B0604020202020204" pitchFamily="34" charset="0"/>
              </a:rPr>
              <a:t>Autodétermination</a:t>
            </a:r>
          </a:p>
          <a:p>
            <a:pPr marL="628650" lvl="1" indent="-171450" algn="just">
              <a:buFont typeface="Arial" panose="020B0604020202020204" pitchFamily="34" charset="0"/>
              <a:buChar char="•"/>
            </a:pPr>
            <a:r>
              <a:rPr lang="fr-CA" sz="1400" dirty="0">
                <a:solidFill>
                  <a:srgbClr val="002060"/>
                </a:solidFill>
                <a:latin typeface="+mj-lt"/>
                <a:ea typeface="+mj-lt"/>
                <a:cs typeface="Calibri" panose="020F0502020204030204" pitchFamily="34" charset="0"/>
              </a:rPr>
              <a:t>Coordination avec la Nouvelle relation financière (NRF) et RCAANC pour renforcer l’autodétermination.</a:t>
            </a:r>
          </a:p>
        </p:txBody>
      </p:sp>
      <p:sp>
        <p:nvSpPr>
          <p:cNvPr id="5" name="Pentagon 9">
            <a:extLst>
              <a:ext uri="{FF2B5EF4-FFF2-40B4-BE49-F238E27FC236}">
                <a16:creationId xmlns:a16="http://schemas.microsoft.com/office/drawing/2014/main" id="{64DE0D18-7755-B16D-20F8-E1939EC6AB1F}"/>
              </a:ext>
            </a:extLst>
          </p:cNvPr>
          <p:cNvSpPr/>
          <p:nvPr>
            <p:custDataLst>
              <p:tags r:id="rId4"/>
            </p:custDataLst>
          </p:nvPr>
        </p:nvSpPr>
        <p:spPr>
          <a:xfrm rot="10800000">
            <a:off x="8249683" y="4916210"/>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Tree>
    <p:extLst>
      <p:ext uri="{BB962C8B-B14F-4D97-AF65-F5344CB8AC3E}">
        <p14:creationId xmlns:p14="http://schemas.microsoft.com/office/powerpoint/2010/main" val="3337221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B60BF-97C7-608E-A931-511AF0674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385280-8C1B-01C6-AAB0-C3AD0FA50891}"/>
              </a:ext>
            </a:extLst>
          </p:cNvPr>
          <p:cNvSpPr>
            <a:spLocks noGrp="1"/>
          </p:cNvSpPr>
          <p:nvPr>
            <p:ph type="title"/>
          </p:nvPr>
        </p:nvSpPr>
        <p:spPr>
          <a:xfrm>
            <a:off x="411429" y="432289"/>
            <a:ext cx="8296276" cy="581319"/>
          </a:xfrm>
        </p:spPr>
        <p:txBody>
          <a:bodyPr/>
          <a:lstStyle/>
          <a:p>
            <a:r>
              <a:rPr lang="fr-CA" sz="2000">
                <a:solidFill>
                  <a:schemeClr val="tx2"/>
                </a:solidFill>
                <a:cs typeface="Calibri" panose="020F0502020204030204" pitchFamily="34" charset="0"/>
              </a:rPr>
              <a:t>PROCHAINES ÉTAPES</a:t>
            </a:r>
            <a:br>
              <a:rPr lang="fr-CA" sz="2000">
                <a:solidFill>
                  <a:schemeClr val="tx2"/>
                </a:solidFill>
                <a:cs typeface="Calibri" panose="020F0502020204030204" pitchFamily="34" charset="0"/>
              </a:rPr>
            </a:br>
            <a:r>
              <a:rPr lang="fr-CA" sz="2000">
                <a:solidFill>
                  <a:schemeClr val="tx2"/>
                </a:solidFill>
                <a:cs typeface="Calibri" panose="020F0502020204030204" pitchFamily="34" charset="0"/>
              </a:rPr>
              <a:t>	Une réforme progressive dans un contexte difficile</a:t>
            </a:r>
          </a:p>
        </p:txBody>
      </p:sp>
      <p:sp>
        <p:nvSpPr>
          <p:cNvPr id="6" name="Content Placeholder 5">
            <a:extLst>
              <a:ext uri="{FF2B5EF4-FFF2-40B4-BE49-F238E27FC236}">
                <a16:creationId xmlns:a16="http://schemas.microsoft.com/office/drawing/2014/main" id="{5496600F-47CA-175B-830A-EB76FE0EFC08}"/>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7BD75A89-985C-41EC-917F-6378510084A2}"/>
              </a:ext>
            </a:extLst>
          </p:cNvPr>
          <p:cNvSpPr/>
          <p:nvPr/>
        </p:nvSpPr>
        <p:spPr bwMode="auto">
          <a:xfrm>
            <a:off x="416356" y="1226634"/>
            <a:ext cx="8291349" cy="4873085"/>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FBC0EB57-DFD9-0BAE-4D16-50AC0E8E0E93}"/>
              </a:ext>
            </a:extLst>
          </p:cNvPr>
          <p:cNvSpPr/>
          <p:nvPr>
            <p:custDataLst>
              <p:tags r:id="rId1"/>
            </p:custDataLst>
          </p:nvPr>
        </p:nvSpPr>
        <p:spPr>
          <a:xfrm>
            <a:off x="178189" y="1634872"/>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8" name="Pentagon 7">
            <a:extLst>
              <a:ext uri="{FF2B5EF4-FFF2-40B4-BE49-F238E27FC236}">
                <a16:creationId xmlns:a16="http://schemas.microsoft.com/office/drawing/2014/main" id="{B3CB6AD9-E308-CCD2-F382-DB3768C1438F}"/>
              </a:ext>
            </a:extLst>
          </p:cNvPr>
          <p:cNvSpPr/>
          <p:nvPr>
            <p:custDataLst>
              <p:tags r:id="rId2"/>
            </p:custDataLst>
          </p:nvPr>
        </p:nvSpPr>
        <p:spPr>
          <a:xfrm>
            <a:off x="178568" y="4702841"/>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0C2470DB-B48C-1AD5-141C-EA3353DA182D}"/>
              </a:ext>
            </a:extLst>
          </p:cNvPr>
          <p:cNvSpPr/>
          <p:nvPr>
            <p:custDataLst>
              <p:tags r:id="rId3"/>
            </p:custDataLst>
          </p:nvPr>
        </p:nvSpPr>
        <p:spPr>
          <a:xfrm rot="10800000">
            <a:off x="8180938" y="3020225"/>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5" name="TextBox 4">
            <a:extLst>
              <a:ext uri="{FF2B5EF4-FFF2-40B4-BE49-F238E27FC236}">
                <a16:creationId xmlns:a16="http://schemas.microsoft.com/office/drawing/2014/main" id="{73CC3AA2-8C2B-591E-A131-D20D63109F73}"/>
              </a:ext>
            </a:extLst>
          </p:cNvPr>
          <p:cNvSpPr txBox="1"/>
          <p:nvPr/>
        </p:nvSpPr>
        <p:spPr>
          <a:xfrm>
            <a:off x="1382751" y="1634872"/>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7604F471-D38D-009B-F266-4219E7788C53}"/>
              </a:ext>
            </a:extLst>
          </p:cNvPr>
          <p:cNvSpPr txBox="1"/>
          <p:nvPr/>
        </p:nvSpPr>
        <p:spPr>
          <a:xfrm>
            <a:off x="963062" y="1502696"/>
            <a:ext cx="7180550" cy="4585871"/>
          </a:xfrm>
          <a:prstGeom prst="rect">
            <a:avLst/>
          </a:prstGeom>
          <a:noFill/>
        </p:spPr>
        <p:txBody>
          <a:bodyPr wrap="square">
            <a:spAutoFit/>
          </a:bodyPr>
          <a:lstStyle/>
          <a:p>
            <a:pPr algn="just"/>
            <a:r>
              <a:rPr lang="fr-CA" sz="1400" dirty="0">
                <a:solidFill>
                  <a:srgbClr val="002060"/>
                </a:solidFill>
                <a:latin typeface="+mj-lt"/>
              </a:rPr>
              <a:t>Même si des investissements prévus dans le budget de 2024 pour le Programme ont permis de répondre à plusieurs préoccupations importantes soulevées lors de la réforme menée par les Premières Nations, de nombreuses autres restent en suspens.</a:t>
            </a:r>
          </a:p>
          <a:p>
            <a:pPr algn="just"/>
            <a:endParaRPr lang="en-US" sz="1400" dirty="0">
              <a:solidFill>
                <a:srgbClr val="002060"/>
              </a:solidFill>
              <a:latin typeface="+mj-lt"/>
            </a:endParaRPr>
          </a:p>
          <a:p>
            <a:pPr algn="just"/>
            <a:r>
              <a:rPr lang="fr-CA" sz="1400" dirty="0">
                <a:solidFill>
                  <a:srgbClr val="002060"/>
                </a:solidFill>
                <a:latin typeface="+mj-lt"/>
              </a:rPr>
              <a:t>Le rapport sur le processus de mobilisation de 2018 demeure une référence pour le Programme, car il aborde la réforme dans un nouveau contexte marqué par des restrictions budgétaires.</a:t>
            </a:r>
          </a:p>
          <a:p>
            <a:pPr algn="just"/>
            <a:endParaRPr lang="en-US" sz="1400" dirty="0">
              <a:solidFill>
                <a:srgbClr val="002060"/>
              </a:solidFill>
              <a:latin typeface="+mj-lt"/>
            </a:endParaRPr>
          </a:p>
          <a:p>
            <a:pPr algn="just"/>
            <a:r>
              <a:rPr lang="fr-CA" sz="1400" dirty="0">
                <a:solidFill>
                  <a:srgbClr val="002060"/>
                </a:solidFill>
                <a:latin typeface="+mj-lt"/>
              </a:rPr>
              <a:t>Les Premières Nations, les organisations dirigées par les Premières Nations et les bureaux régionaux avec lesquels elles entretiennent d’étroites relations de travail continuent de jouer un rôle important dans la recherche des possibilités d’amélioration du Programme et dans les progrès réalisés à cet égard.</a:t>
            </a:r>
          </a:p>
          <a:p>
            <a:pPr algn="just"/>
            <a:endParaRPr lang="en-US" sz="1400" dirty="0">
              <a:solidFill>
                <a:srgbClr val="002060"/>
              </a:solidFill>
              <a:latin typeface="+mj-lt"/>
            </a:endParaRPr>
          </a:p>
          <a:p>
            <a:pPr algn="just"/>
            <a:r>
              <a:rPr lang="fr-CA" sz="1400" dirty="0">
                <a:solidFill>
                  <a:srgbClr val="002060"/>
                </a:solidFill>
                <a:latin typeface="+mj-lt"/>
              </a:rPr>
              <a:t>Même si la politique consistant à s’aligner sur le système provincial continue d’influer sur la portée de la réforme à moyen terme, des progrès récents montrent qu’il est possible de relever les défis auxquels sont confrontés les bénéficiaires et les prestataires de l’AR. </a:t>
            </a:r>
          </a:p>
          <a:p>
            <a:pPr algn="just"/>
            <a:endParaRPr lang="en-US" sz="1400" dirty="0">
              <a:solidFill>
                <a:srgbClr val="002060"/>
              </a:solidFill>
              <a:latin typeface="+mj-lt"/>
            </a:endParaRPr>
          </a:p>
          <a:p>
            <a:pPr algn="just"/>
            <a:r>
              <a:rPr lang="fr-CA" sz="1400" dirty="0">
                <a:effectLst/>
                <a:latin typeface="+mj-lt"/>
                <a:ea typeface="+mj-lt"/>
              </a:rPr>
              <a:t>Reconnaissant la grande efficacité des mesures de soutien préalables à l’emploi face aux divers obstacles rencontrés par les bénéficiaires de l’AR, le Programme étudie les possibilités d’élargir leur disponibilité et leur portée</a:t>
            </a:r>
            <a:r>
              <a:rPr lang="fr-CA" sz="1400" dirty="0">
                <a:solidFill>
                  <a:srgbClr val="002060"/>
                </a:solidFill>
                <a:latin typeface="+mj-lt"/>
                <a:ea typeface="+mj-lt"/>
              </a:rPr>
              <a:t>.</a:t>
            </a:r>
          </a:p>
          <a:p>
            <a:pPr algn="just"/>
            <a:endParaRPr lang="en-US" sz="1200" dirty="0"/>
          </a:p>
        </p:txBody>
      </p:sp>
    </p:spTree>
    <p:extLst>
      <p:ext uri="{BB962C8B-B14F-4D97-AF65-F5344CB8AC3E}">
        <p14:creationId xmlns:p14="http://schemas.microsoft.com/office/powerpoint/2010/main" val="1333505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C4FD74-989D-E20A-0424-F45477354225}"/>
              </a:ext>
            </a:extLst>
          </p:cNvPr>
          <p:cNvSpPr>
            <a:spLocks noGrp="1"/>
          </p:cNvSpPr>
          <p:nvPr>
            <p:ph idx="1"/>
          </p:nvPr>
        </p:nvSpPr>
        <p:spPr>
          <a:xfrm>
            <a:off x="468351" y="903249"/>
            <a:ext cx="8408020" cy="5304263"/>
          </a:xfrm>
        </p:spPr>
        <p:txBody>
          <a:bodyPr/>
          <a:lstStyle/>
          <a:p>
            <a:pPr marL="0" indent="0">
              <a:buNone/>
            </a:pPr>
            <a:r>
              <a:rPr lang="fr-CA" sz="2000" b="1">
                <a:solidFill>
                  <a:srgbClr val="002060"/>
                </a:solidFill>
              </a:rPr>
              <a:t>PERSONNE-RESSOURCE</a:t>
            </a:r>
          </a:p>
          <a:p>
            <a:pPr marL="0" indent="0">
              <a:buNone/>
            </a:pPr>
            <a:endParaRPr lang="en-US" sz="2000" dirty="0">
              <a:solidFill>
                <a:srgbClr val="002060"/>
              </a:solidFill>
            </a:endParaRPr>
          </a:p>
          <a:p>
            <a:pPr marL="0" indent="0">
              <a:buNone/>
            </a:pPr>
            <a:endParaRPr lang="en-US" sz="2000" dirty="0">
              <a:solidFill>
                <a:srgbClr val="002060"/>
              </a:solidFill>
            </a:endParaRPr>
          </a:p>
          <a:p>
            <a:pPr marL="192088" lvl="1" indent="0">
              <a:buNone/>
            </a:pPr>
            <a:r>
              <a:rPr lang="fr-CA" b="1">
                <a:solidFill>
                  <a:srgbClr val="002060"/>
                </a:solidFill>
              </a:rPr>
              <a:t>Stephan Aucoin</a:t>
            </a:r>
          </a:p>
          <a:p>
            <a:pPr marL="192088" lvl="1" indent="0">
              <a:buNone/>
            </a:pPr>
            <a:r>
              <a:rPr lang="fr-CA">
                <a:solidFill>
                  <a:srgbClr val="002060"/>
                </a:solidFill>
              </a:rPr>
              <a:t>Gestionnaire| Manager</a:t>
            </a:r>
          </a:p>
          <a:p>
            <a:pPr marL="192088" lvl="1" indent="0">
              <a:buNone/>
            </a:pPr>
            <a:r>
              <a:rPr lang="fr-CA">
                <a:solidFill>
                  <a:srgbClr val="002060"/>
                </a:solidFill>
              </a:rPr>
              <a:t>Aide au revenu | Income Assistance </a:t>
            </a:r>
          </a:p>
          <a:p>
            <a:pPr marL="192088" lvl="1" indent="0">
              <a:buNone/>
            </a:pPr>
            <a:r>
              <a:rPr lang="fr-CA">
                <a:solidFill>
                  <a:srgbClr val="002060"/>
                </a:solidFill>
              </a:rPr>
              <a:t>Secteur de la santé et des programmes sociaux (SSPS) | Health and Social Sector (HSS)</a:t>
            </a:r>
          </a:p>
          <a:p>
            <a:pPr marL="192088" lvl="1" indent="0">
              <a:buNone/>
            </a:pPr>
            <a:r>
              <a:rPr lang="fr-CA">
                <a:solidFill>
                  <a:srgbClr val="002060"/>
                </a:solidFill>
              </a:rPr>
              <a:t>Services aux Autochtones Canada | Indigenous Services Canada</a:t>
            </a:r>
          </a:p>
          <a:p>
            <a:pPr marL="192088" lvl="1" indent="0">
              <a:buNone/>
            </a:pPr>
            <a:r>
              <a:rPr lang="fr-CA" u="sng">
                <a:hlinkClick r:id="rId2"/>
              </a:rPr>
              <a:t>stephan.aucoin@sac-isc.gc.ca</a:t>
            </a:r>
          </a:p>
          <a:p>
            <a:pPr marL="0" indent="0">
              <a:buNone/>
            </a:pPr>
            <a:endParaRPr lang="en-US" sz="1600" i="1" dirty="0">
              <a:solidFill>
                <a:srgbClr val="002060"/>
              </a:solidFill>
            </a:endParaRPr>
          </a:p>
          <a:p>
            <a:pPr marL="0" indent="0">
              <a:buNone/>
            </a:pPr>
            <a:endParaRPr lang="en-US" sz="1600" i="1" dirty="0">
              <a:solidFill>
                <a:srgbClr val="002060"/>
              </a:solidFill>
            </a:endParaRPr>
          </a:p>
          <a:p>
            <a:pPr marL="0" indent="0">
              <a:buNone/>
            </a:pPr>
            <a:endParaRPr lang="en-US" sz="1600" i="1" dirty="0">
              <a:solidFill>
                <a:srgbClr val="002060"/>
              </a:solidFill>
            </a:endParaRPr>
          </a:p>
          <a:p>
            <a:pPr marL="0" indent="0">
              <a:buNone/>
            </a:pPr>
            <a:r>
              <a:rPr lang="fr-CA" sz="1600" i="1">
                <a:solidFill>
                  <a:srgbClr val="002060"/>
                </a:solidFill>
              </a:rPr>
              <a:t>Merci / Thank you / Wela’lin / Ekosani / Miigwech/ Meegwetch / Marsee / Mahseecho / Mutna/ Wopida / Gunałchéesh / Hei / Marci Cho / </a:t>
            </a:r>
            <a:r>
              <a:rPr lang="fr-CA" sz="1600">
                <a:solidFill>
                  <a:srgbClr val="002060"/>
                </a:solidFill>
              </a:rPr>
              <a:t>ᖁᐊᓇᖅᑯᑎᑦ</a:t>
            </a:r>
            <a:r>
              <a:rPr lang="fr-CA" sz="1600" i="1">
                <a:solidFill>
                  <a:srgbClr val="002060"/>
                </a:solidFill>
              </a:rPr>
              <a:t>/ Quanaqqutit / Nakurmik / Kukwstsétsemc / Tiawenhk / Woliwun</a:t>
            </a:r>
          </a:p>
          <a:p>
            <a:pPr marL="0" indent="0">
              <a:buNone/>
            </a:pPr>
            <a:endParaRPr lang="en-CA" dirty="0">
              <a:solidFill>
                <a:schemeClr val="bg1">
                  <a:lumMod val="10000"/>
                </a:schemeClr>
              </a:solidFill>
            </a:endParaRPr>
          </a:p>
        </p:txBody>
      </p:sp>
    </p:spTree>
    <p:extLst>
      <p:ext uri="{BB962C8B-B14F-4D97-AF65-F5344CB8AC3E}">
        <p14:creationId xmlns:p14="http://schemas.microsoft.com/office/powerpoint/2010/main" val="188590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68300" y="548454"/>
            <a:ext cx="7848600" cy="304800"/>
          </a:xfrm>
        </p:spPr>
        <p:txBody>
          <a:bodyPr/>
          <a:lstStyle/>
          <a:p>
            <a:r>
              <a:rPr lang="fr-CA" sz="2000">
                <a:solidFill>
                  <a:schemeClr val="tx1"/>
                </a:solidFill>
                <a:cs typeface="Calibri" panose="020F0502020204030204" pitchFamily="34" charset="0"/>
              </a:rPr>
              <a:t>APERÇU DU PROGRAMME</a:t>
            </a:r>
          </a:p>
        </p:txBody>
      </p:sp>
      <p:sp>
        <p:nvSpPr>
          <p:cNvPr id="3" name="Content Placeholder 2"/>
          <p:cNvSpPr>
            <a:spLocks noGrp="1"/>
          </p:cNvSpPr>
          <p:nvPr>
            <p:ph idx="1"/>
            <p:custDataLst>
              <p:tags r:id="rId2"/>
            </p:custDataLst>
          </p:nvPr>
        </p:nvSpPr>
        <p:spPr>
          <a:xfrm>
            <a:off x="349463" y="1150518"/>
            <a:ext cx="5484425" cy="2698595"/>
          </a:xfrm>
        </p:spPr>
        <p:txBody>
          <a:bodyPr/>
          <a:lstStyle/>
          <a:p>
            <a:pPr eaLnBrk="1" hangingPunct="1">
              <a:spcBef>
                <a:spcPts val="0"/>
              </a:spcBef>
              <a:spcAft>
                <a:spcPts val="800"/>
              </a:spcAft>
              <a:buFont typeface="Wingdings" panose="05000000000000000000" pitchFamily="2" charset="2"/>
              <a:buChar char="Ø"/>
              <a:defRPr/>
            </a:pPr>
            <a:r>
              <a:rPr lang="fr-CA" sz="1600">
                <a:solidFill>
                  <a:schemeClr val="tx1"/>
                </a:solidFill>
                <a:latin typeface="+mj-lt"/>
                <a:ea typeface="+mj-lt"/>
                <a:cs typeface="Calibri" panose="020F0502020204030204" pitchFamily="34" charset="0"/>
              </a:rPr>
              <a:t>Le Programme d’aide au revenu (AR) est un programme axé sur les politiques, qui jusqu’à récemment n’avait pas changé de manière significative depuis sa création en 1964. L’AR est conçue comme un programme de sécurité sociale de dernier recours.</a:t>
            </a:r>
          </a:p>
          <a:p>
            <a:pPr eaLnBrk="1" hangingPunct="1">
              <a:spcBef>
                <a:spcPts val="0"/>
              </a:spcBef>
              <a:spcAft>
                <a:spcPts val="800"/>
              </a:spcAft>
              <a:buFont typeface="Wingdings" panose="05000000000000000000" pitchFamily="2" charset="2"/>
              <a:buChar char="Ø"/>
              <a:defRPr/>
            </a:pPr>
            <a:endParaRPr lang="en-US" sz="1600" b="1" dirty="0">
              <a:solidFill>
                <a:schemeClr val="tx1"/>
              </a:solidFill>
              <a:latin typeface="+mj-lt"/>
              <a:ea typeface="Calibri" panose="020F0502020204030204" pitchFamily="34" charset="0"/>
              <a:cs typeface="Calibri" panose="020F0502020204030204" pitchFamily="34" charset="0"/>
            </a:endParaRPr>
          </a:p>
          <a:p>
            <a:pPr eaLnBrk="1" hangingPunct="1">
              <a:spcBef>
                <a:spcPts val="0"/>
              </a:spcBef>
              <a:spcAft>
                <a:spcPts val="800"/>
              </a:spcAft>
              <a:buFont typeface="Wingdings" panose="05000000000000000000" pitchFamily="2" charset="2"/>
              <a:buChar char="Ø"/>
              <a:defRPr/>
            </a:pPr>
            <a:r>
              <a:rPr lang="fr-CA" sz="1600">
                <a:solidFill>
                  <a:schemeClr val="tx1"/>
                </a:solidFill>
                <a:latin typeface="+mj-lt"/>
                <a:ea typeface="+mj-lt"/>
                <a:cs typeface="Calibri" panose="020F0502020204030204" pitchFamily="34" charset="0"/>
              </a:rPr>
              <a:t>Le Programme fournit</a:t>
            </a:r>
            <a:r>
              <a:rPr lang="fr-CA" sz="1600" b="1">
                <a:solidFill>
                  <a:schemeClr val="tx1"/>
                </a:solidFill>
                <a:latin typeface="+mj-lt"/>
                <a:ea typeface="+mj-lt"/>
                <a:cs typeface="Calibri" panose="020F0502020204030204" pitchFamily="34" charset="0"/>
              </a:rPr>
              <a:t> </a:t>
            </a:r>
            <a:r>
              <a:rPr lang="fr-CA" sz="1600">
                <a:solidFill>
                  <a:schemeClr val="tx1"/>
                </a:solidFill>
                <a:latin typeface="+mj-lt"/>
                <a:ea typeface="+mj-lt"/>
                <a:cs typeface="Calibri" panose="020F0502020204030204" pitchFamily="34" charset="0"/>
              </a:rPr>
              <a:t>une aide financière aux personnes et aux familles résidant sur une réserve ainsi qu’aux Indiens inscrits du Yukon.</a:t>
            </a:r>
            <a:r>
              <a:rPr lang="fr-CA" sz="1600" b="1">
                <a:solidFill>
                  <a:schemeClr val="tx1"/>
                </a:solidFill>
                <a:latin typeface="+mj-lt"/>
                <a:ea typeface="+mj-lt"/>
                <a:cs typeface="Calibri" panose="020F0502020204030204" pitchFamily="34" charset="0"/>
              </a:rPr>
              <a:t> </a:t>
            </a:r>
            <a:r>
              <a:rPr lang="fr-CA" sz="1600">
                <a:solidFill>
                  <a:schemeClr val="tx1"/>
                </a:solidFill>
                <a:latin typeface="+mj-lt"/>
                <a:ea typeface="+mj-lt"/>
                <a:cs typeface="Calibri" panose="020F0502020204030204" pitchFamily="34" charset="0"/>
              </a:rPr>
              <a:t>Il est offert par les Premières Nations et les conseils tribaux, sauf au Yukon et en Ontario :</a:t>
            </a:r>
          </a:p>
          <a:p>
            <a:pPr marL="738188" lvl="2" indent="-341313" eaLnBrk="1" hangingPunct="1">
              <a:spcBef>
                <a:spcPts val="0"/>
              </a:spcBef>
              <a:spcAft>
                <a:spcPts val="0"/>
              </a:spcAft>
              <a:buFont typeface="Wingdings" panose="05000000000000000000" pitchFamily="2" charset="2"/>
              <a:buChar char="§"/>
              <a:defRPr/>
            </a:pPr>
            <a:r>
              <a:rPr lang="fr-CA">
                <a:solidFill>
                  <a:schemeClr val="tx1"/>
                </a:solidFill>
                <a:latin typeface="+mj-lt"/>
                <a:ea typeface="+mj-lt"/>
                <a:cs typeface="Calibri" panose="020F0502020204030204" pitchFamily="34" charset="0"/>
              </a:rPr>
              <a:t>au Yukon, il est offert directement par RCAANC;  </a:t>
            </a:r>
          </a:p>
          <a:p>
            <a:pPr marL="738188" lvl="2" indent="-341313" eaLnBrk="1" hangingPunct="1">
              <a:spcBef>
                <a:spcPts val="0"/>
              </a:spcBef>
              <a:spcAft>
                <a:spcPts val="1200"/>
              </a:spcAft>
              <a:buFont typeface="Wingdings" panose="05000000000000000000" pitchFamily="2" charset="2"/>
              <a:buChar char="§"/>
              <a:defRPr/>
            </a:pPr>
            <a:r>
              <a:rPr lang="fr-CA">
                <a:solidFill>
                  <a:schemeClr val="tx1"/>
                </a:solidFill>
                <a:latin typeface="+mj-lt"/>
                <a:ea typeface="+mj-lt"/>
                <a:cs typeface="Calibri" panose="020F0502020204030204" pitchFamily="34" charset="0"/>
              </a:rPr>
              <a:t>en Ontario il est offert par la province.</a:t>
            </a:r>
          </a:p>
          <a:p>
            <a:pPr marL="738188" lvl="2" indent="-341313" eaLnBrk="1" hangingPunct="1">
              <a:spcBef>
                <a:spcPts val="0"/>
              </a:spcBef>
              <a:spcAft>
                <a:spcPts val="1200"/>
              </a:spcAft>
              <a:buFont typeface="Wingdings" panose="05000000000000000000" pitchFamily="2" charset="2"/>
              <a:buChar char="§"/>
              <a:defRPr/>
            </a:pPr>
            <a:endParaRPr lang="en-CA" dirty="0">
              <a:solidFill>
                <a:schemeClr val="tx1"/>
              </a:solidFill>
              <a:latin typeface="+mj-lt"/>
              <a:ea typeface="Calibri" panose="020F0502020204030204" pitchFamily="34" charset="0"/>
              <a:cs typeface="Calibri" panose="020F0502020204030204" pitchFamily="34" charset="0"/>
            </a:endParaRPr>
          </a:p>
          <a:p>
            <a:pPr marL="738188" lvl="2" indent="-341313" eaLnBrk="1" hangingPunct="1">
              <a:spcBef>
                <a:spcPts val="0"/>
              </a:spcBef>
              <a:spcAft>
                <a:spcPts val="1200"/>
              </a:spcAft>
              <a:buFont typeface="Wingdings" panose="05000000000000000000" pitchFamily="2" charset="2"/>
              <a:buChar char="§"/>
              <a:defRPr/>
            </a:pPr>
            <a:endParaRPr lang="en-CA" dirty="0">
              <a:solidFill>
                <a:schemeClr val="tx1"/>
              </a:solidFill>
              <a:latin typeface="+mj-lt"/>
              <a:ea typeface="Calibri" panose="020F0502020204030204" pitchFamily="34" charset="0"/>
              <a:cs typeface="Calibri" panose="020F0502020204030204" pitchFamily="34" charset="0"/>
            </a:endParaRPr>
          </a:p>
          <a:p>
            <a:pPr marL="738188" lvl="2" indent="-341313" eaLnBrk="1" hangingPunct="1">
              <a:spcBef>
                <a:spcPts val="0"/>
              </a:spcBef>
              <a:spcAft>
                <a:spcPts val="1200"/>
              </a:spcAft>
              <a:buFont typeface="Wingdings" panose="05000000000000000000" pitchFamily="2" charset="2"/>
              <a:buChar char="§"/>
              <a:defRPr/>
            </a:pPr>
            <a:endParaRPr lang="en-CA" dirty="0">
              <a:latin typeface="Calibri" panose="020F0502020204030204" pitchFamily="34" charset="0"/>
              <a:ea typeface="Calibri" panose="020F0502020204030204" pitchFamily="34" charset="0"/>
              <a:cs typeface="Calibri" panose="020F0502020204030204" pitchFamily="34" charset="0"/>
            </a:endParaRPr>
          </a:p>
          <a:p>
            <a:pPr lvl="0"/>
            <a:endParaRPr lang="en-US" sz="1600" dirty="0">
              <a:latin typeface="Calibri" panose="020F0502020204030204" pitchFamily="34" charset="0"/>
              <a:ea typeface="Calibri" panose="020F0502020204030204" pitchFamily="34" charset="0"/>
              <a:cs typeface="Calibri" panose="020F0502020204030204" pitchFamily="34" charset="0"/>
            </a:endParaRPr>
          </a:p>
          <a:p>
            <a:pPr eaLnBrk="1" hangingPunct="1">
              <a:spcBef>
                <a:spcPts val="0"/>
              </a:spcBef>
              <a:spcAft>
                <a:spcPts val="800"/>
              </a:spcAft>
              <a:defRPr/>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396875" lvl="2" indent="0" eaLnBrk="1" hangingPunct="1">
              <a:spcBef>
                <a:spcPts val="0"/>
              </a:spcBef>
              <a:spcAft>
                <a:spcPts val="1200"/>
              </a:spcAft>
              <a:buNone/>
              <a:defRPr/>
            </a:pPr>
            <a:endParaRPr lang="en-CA" dirty="0">
              <a:latin typeface="Calibri" panose="020F0502020204030204" pitchFamily="34" charset="0"/>
              <a:ea typeface="Calibri" panose="020F0502020204030204" pitchFamily="34" charset="0"/>
              <a:cs typeface="Calibri" panose="020F0502020204030204" pitchFamily="34" charset="0"/>
            </a:endParaRPr>
          </a:p>
        </p:txBody>
      </p:sp>
      <p:sp>
        <p:nvSpPr>
          <p:cNvPr id="4" name="TextBox 3"/>
          <p:cNvSpPr txBox="1"/>
          <p:nvPr>
            <p:custDataLst>
              <p:tags r:id="rId3"/>
            </p:custDataLst>
          </p:nvPr>
        </p:nvSpPr>
        <p:spPr>
          <a:xfrm>
            <a:off x="5833890" y="251190"/>
            <a:ext cx="2960647" cy="3947223"/>
          </a:xfrm>
          <a:prstGeom prst="roundRect">
            <a:avLst/>
          </a:prstGeom>
          <a:solidFill>
            <a:srgbClr val="C4E2AE"/>
          </a:solidFill>
          <a:ln cmpd="sng">
            <a:solidFill>
              <a:schemeClr val="tx1">
                <a:lumMod val="60000"/>
                <a:lumOff val="40000"/>
              </a:schemeClr>
            </a:solidFill>
          </a:ln>
        </p:spPr>
        <p:txBody>
          <a:bodyPr wrap="square" rtlCol="0">
            <a:spAutoFit/>
          </a:bodyPr>
          <a:lstStyle/>
          <a:p>
            <a:pPr marL="0" marR="0" lvl="0" indent="0" algn="ctr" defTabSz="914400" rtl="0" eaLnBrk="1" fontAlgn="base" latinLnBrk="0" hangingPunct="1">
              <a:lnSpc>
                <a:spcPct val="90000"/>
              </a:lnSpc>
              <a:spcBef>
                <a:spcPct val="0"/>
              </a:spcBef>
              <a:spcAft>
                <a:spcPct val="37000"/>
              </a:spcAft>
              <a:buClrTx/>
              <a:buSzTx/>
              <a:buFontTx/>
              <a:buNone/>
              <a:tabLst/>
              <a:defRPr/>
            </a:pPr>
            <a:r>
              <a:rPr kumimoji="0" lang="fr-CA" sz="1600" b="1" i="0" u="none" strike="noStrike" cap="none" normalizeH="0" baseline="0" noProof="0">
                <a:ln>
                  <a:noFill/>
                </a:ln>
                <a:solidFill>
                  <a:srgbClr val="002060"/>
                </a:solidFill>
                <a:effectLst/>
                <a:uLnTx/>
                <a:uFillTx/>
                <a:latin typeface="Calibri" panose="020F0502020204030204" pitchFamily="34" charset="0"/>
                <a:ea typeface="Calibri"/>
                <a:cs typeface="Calibri" panose="020F0502020204030204" pitchFamily="34" charset="0"/>
              </a:rPr>
              <a:t>POINTS SAILLANTS</a:t>
            </a:r>
          </a:p>
          <a:p>
            <a:pPr lvl="0" fontAlgn="base">
              <a:lnSpc>
                <a:spcPct val="90000"/>
              </a:lnSpc>
              <a:spcBef>
                <a:spcPct val="0"/>
              </a:spcBef>
              <a:spcAft>
                <a:spcPct val="37000"/>
              </a:spcAft>
              <a:defRPr/>
            </a:pPr>
            <a:r>
              <a:rPr lang="fr-CA" sz="1600" b="1" i="1">
                <a:solidFill>
                  <a:srgbClr val="002060"/>
                </a:solidFill>
                <a:latin typeface="Calibri" panose="020F0502020204030204" pitchFamily="34" charset="0"/>
                <a:ea typeface="Calibri"/>
                <a:cs typeface="Calibri" panose="020F0502020204030204" pitchFamily="34" charset="0"/>
              </a:rPr>
              <a:t>Bénéficiaires</a:t>
            </a:r>
          </a:p>
          <a:p>
            <a:pPr marL="171450" lvl="0" indent="-171450">
              <a:buFont typeface="Arial" panose="020B0604020202020204" pitchFamily="34" charset="0"/>
              <a:buChar char="•"/>
              <a:defRPr/>
            </a:pPr>
            <a:r>
              <a:rPr lang="fr-CA" sz="1400">
                <a:solidFill>
                  <a:srgbClr val="002060"/>
                </a:solidFill>
                <a:latin typeface="Calibri" panose="020F0502020204030204" pitchFamily="34" charset="0"/>
                <a:ea typeface="Calibri"/>
                <a:cs typeface="Calibri" panose="020F0502020204030204" pitchFamily="34" charset="0"/>
              </a:rPr>
              <a:t>En </a:t>
            </a:r>
            <a:r>
              <a:rPr lang="fr-CA" sz="1400" b="1">
                <a:solidFill>
                  <a:srgbClr val="002060"/>
                </a:solidFill>
                <a:latin typeface="Calibri" panose="020F0502020204030204" pitchFamily="34" charset="0"/>
                <a:ea typeface="Calibri"/>
                <a:cs typeface="Calibri" panose="020F0502020204030204" pitchFamily="34" charset="0"/>
              </a:rPr>
              <a:t>2023-24</a:t>
            </a:r>
            <a:r>
              <a:rPr lang="fr-CA" sz="1400">
                <a:solidFill>
                  <a:srgbClr val="002060"/>
                </a:solidFill>
                <a:latin typeface="Calibri" panose="020F0502020204030204" pitchFamily="34" charset="0"/>
                <a:ea typeface="Calibri"/>
                <a:cs typeface="Calibri" panose="020F0502020204030204" pitchFamily="34" charset="0"/>
              </a:rPr>
              <a:t>, l’AR a soutenu </a:t>
            </a:r>
            <a:r>
              <a:rPr lang="fr-CA" sz="1400" b="1">
                <a:solidFill>
                  <a:srgbClr val="002060"/>
                </a:solidFill>
                <a:latin typeface="Calibri" panose="020F0502020204030204" pitchFamily="34" charset="0"/>
                <a:ea typeface="Calibri"/>
                <a:cs typeface="Calibri" panose="020F0502020204030204" pitchFamily="34" charset="0"/>
              </a:rPr>
              <a:t>76 409 bénéficiaires et 57 029 personnes à charge </a:t>
            </a:r>
            <a:r>
              <a:rPr lang="fr-CA" sz="1400">
                <a:solidFill>
                  <a:srgbClr val="002060"/>
                </a:solidFill>
                <a:latin typeface="Calibri" panose="020F0502020204030204" pitchFamily="34" charset="0"/>
                <a:ea typeface="Calibri"/>
                <a:cs typeface="Calibri" panose="020F0502020204030204" pitchFamily="34" charset="0"/>
              </a:rPr>
              <a:t>(conjoint, enfants).</a:t>
            </a:r>
          </a:p>
          <a:p>
            <a:pPr marL="171450" lvl="0" indent="-171450">
              <a:buFont typeface="Arial" panose="020B0604020202020204" pitchFamily="34" charset="0"/>
              <a:buChar char="•"/>
              <a:defRPr/>
            </a:pPr>
            <a:endPar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171450" lvl="0" indent="-171450" fontAlgn="base">
              <a:lnSpc>
                <a:spcPct val="90000"/>
              </a:lnSpc>
              <a:spcBef>
                <a:spcPct val="0"/>
              </a:spcBef>
              <a:spcAft>
                <a:spcPct val="37000"/>
              </a:spcAft>
              <a:buFont typeface="Arial" panose="020B0604020202020204" pitchFamily="34" charset="0"/>
              <a:buChar char="•"/>
              <a:defRPr/>
            </a:pPr>
            <a:r>
              <a:rPr lang="fr-CA" sz="1400">
                <a:solidFill>
                  <a:srgbClr val="002060"/>
                </a:solidFill>
                <a:latin typeface="Calibri" panose="020F0502020204030204" pitchFamily="34" charset="0"/>
                <a:ea typeface="Calibri"/>
                <a:cs typeface="Calibri" panose="020F0502020204030204" pitchFamily="34" charset="0"/>
              </a:rPr>
              <a:t>Plus de </a:t>
            </a:r>
            <a:r>
              <a:rPr lang="fr-CA" sz="1400" b="1">
                <a:solidFill>
                  <a:srgbClr val="002060"/>
                </a:solidFill>
                <a:latin typeface="Calibri" panose="020F0502020204030204" pitchFamily="34" charset="0"/>
                <a:ea typeface="Calibri"/>
                <a:cs typeface="Calibri" panose="020F0502020204030204" pitchFamily="34" charset="0"/>
              </a:rPr>
              <a:t>47 %* </a:t>
            </a:r>
            <a:r>
              <a:rPr lang="fr-CA" sz="1400">
                <a:solidFill>
                  <a:srgbClr val="002060"/>
                </a:solidFill>
                <a:latin typeface="Calibri" panose="020F0502020204030204" pitchFamily="34" charset="0"/>
                <a:ea typeface="Calibri"/>
                <a:cs typeface="Calibri" panose="020F0502020204030204" pitchFamily="34" charset="0"/>
              </a:rPr>
              <a:t>de tous les bénéficiaires de l’AR sont des hommes célibataires.</a:t>
            </a:r>
          </a:p>
          <a:p>
            <a:pPr marL="0" marR="0" lvl="0" indent="0" algn="l" defTabSz="914400" rtl="0" eaLnBrk="1" fontAlgn="base" latinLnBrk="0" hangingPunct="1">
              <a:lnSpc>
                <a:spcPct val="90000"/>
              </a:lnSpc>
              <a:spcBef>
                <a:spcPct val="0"/>
              </a:spcBef>
              <a:spcAft>
                <a:spcPct val="37000"/>
              </a:spcAft>
              <a:buClrTx/>
              <a:buSzTx/>
              <a:buFontTx/>
              <a:buNone/>
              <a:tabLst/>
              <a:defRPr/>
            </a:pPr>
            <a:r>
              <a:rPr kumimoji="0" lang="fr-CA" sz="1600" b="1" i="1" u="none" strike="noStrike" cap="none" normalizeH="0" baseline="0" noProof="0">
                <a:ln>
                  <a:noFill/>
                </a:ln>
                <a:solidFill>
                  <a:srgbClr val="002060"/>
                </a:solidFill>
                <a:effectLst/>
                <a:uLnTx/>
                <a:uFillTx/>
                <a:latin typeface="Calibri" panose="020F0502020204030204" pitchFamily="34" charset="0"/>
                <a:ea typeface="Calibri"/>
                <a:cs typeface="Calibri" panose="020F0502020204030204" pitchFamily="34" charset="0"/>
              </a:rPr>
              <a:t>Communautés</a:t>
            </a:r>
          </a:p>
          <a:p>
            <a:pPr marL="171450" marR="0" lvl="0" indent="-171450" algn="l" defTabSz="914400" rtl="0" eaLnBrk="1" fontAlgn="base" latinLnBrk="0" hangingPunct="1">
              <a:lnSpc>
                <a:spcPct val="90000"/>
              </a:lnSpc>
              <a:spcBef>
                <a:spcPct val="0"/>
              </a:spcBef>
              <a:spcAft>
                <a:spcPct val="37000"/>
              </a:spcAft>
              <a:buClrTx/>
              <a:buSzTx/>
              <a:buFont typeface="Arial" panose="020B0604020202020204" pitchFamily="34" charset="0"/>
              <a:buChar char="•"/>
              <a:tabLst/>
              <a:defRPr/>
            </a:pPr>
            <a:r>
              <a:rPr kumimoji="0" lang="fr-CA" sz="1400" b="1" i="0" u="none" strike="noStrike" cap="none" normalizeH="0" baseline="0" noProof="0">
                <a:ln>
                  <a:noFill/>
                </a:ln>
                <a:solidFill>
                  <a:srgbClr val="002060"/>
                </a:solidFill>
                <a:effectLst/>
                <a:uLnTx/>
                <a:uFillTx/>
                <a:latin typeface="Calibri" panose="020F0502020204030204" pitchFamily="34" charset="0"/>
                <a:ea typeface="Calibri"/>
                <a:cs typeface="Calibri" panose="020F0502020204030204" pitchFamily="34" charset="0"/>
              </a:rPr>
              <a:t>Près de la moitié </a:t>
            </a:r>
            <a:r>
              <a:rPr kumimoji="0" lang="fr-CA" sz="1400" b="0" i="0" u="none" strike="noStrike" cap="none" normalizeH="0" baseline="0" noProof="0">
                <a:ln>
                  <a:noFill/>
                </a:ln>
                <a:solidFill>
                  <a:srgbClr val="002060"/>
                </a:solidFill>
                <a:effectLst/>
                <a:uLnTx/>
                <a:uFillTx/>
                <a:latin typeface="Calibri" panose="020F0502020204030204" pitchFamily="34" charset="0"/>
                <a:ea typeface="Calibri"/>
                <a:cs typeface="Calibri" panose="020F0502020204030204" pitchFamily="34" charset="0"/>
              </a:rPr>
              <a:t>des communautés bénéficiaires de l’AR ont une </a:t>
            </a:r>
            <a:r>
              <a:rPr kumimoji="0" lang="fr-CA" sz="1400" b="1" i="0" u="none" strike="noStrike" cap="none" normalizeH="0" baseline="0" noProof="0">
                <a:ln>
                  <a:noFill/>
                </a:ln>
                <a:solidFill>
                  <a:srgbClr val="002060"/>
                </a:solidFill>
                <a:effectLst/>
                <a:uLnTx/>
                <a:uFillTx/>
                <a:latin typeface="Calibri" panose="020F0502020204030204" pitchFamily="34" charset="0"/>
                <a:ea typeface="Calibri"/>
                <a:cs typeface="Calibri" panose="020F0502020204030204" pitchFamily="34" charset="0"/>
              </a:rPr>
              <a:t>population de moins de 500 personnes.</a:t>
            </a:r>
          </a:p>
          <a:p>
            <a:pPr marL="0" marR="0" lvl="0" indent="0" algn="r" defTabSz="914400" rtl="0" eaLnBrk="1" fontAlgn="base" latinLnBrk="0" hangingPunct="1">
              <a:lnSpc>
                <a:spcPct val="90000"/>
              </a:lnSpc>
              <a:spcBef>
                <a:spcPct val="0"/>
              </a:spcBef>
              <a:spcAft>
                <a:spcPct val="37000"/>
              </a:spcAft>
              <a:buClrTx/>
              <a:buSzTx/>
              <a:buFontTx/>
              <a:buNone/>
              <a:tabLst/>
              <a:defRPr/>
            </a:pPr>
            <a:r>
              <a:rPr kumimoji="0" lang="fr-CA" sz="900" b="0" i="0" u="none" strike="noStrike" cap="none" normalizeH="0" baseline="0" noProof="0">
                <a:ln>
                  <a:noFill/>
                </a:ln>
                <a:solidFill>
                  <a:srgbClr val="002060"/>
                </a:solidFill>
                <a:effectLst/>
                <a:uLnTx/>
                <a:uFillTx/>
                <a:latin typeface="Calibri" panose="020F0502020204030204" pitchFamily="34" charset="0"/>
                <a:ea typeface="Calibri"/>
                <a:cs typeface="Calibri" panose="020F0502020204030204" pitchFamily="34" charset="0"/>
              </a:rPr>
              <a:t>*À l’exclusion des communautés de l’Ontario et celles qui sont visées par la NRF.</a:t>
            </a:r>
          </a:p>
          <a:p>
            <a:pPr marL="0" marR="0" lvl="0" indent="0" algn="r" defTabSz="914400" rtl="0" eaLnBrk="1" fontAlgn="base" latinLnBrk="0" hangingPunct="1">
              <a:lnSpc>
                <a:spcPct val="90000"/>
              </a:lnSpc>
              <a:spcBef>
                <a:spcPct val="0"/>
              </a:spcBef>
              <a:spcAft>
                <a:spcPct val="37000"/>
              </a:spcAft>
              <a:buClrTx/>
              <a:buSzTx/>
              <a:buFontTx/>
              <a:buNone/>
              <a:tabLst/>
              <a:defRPr/>
            </a:pPr>
            <a:r>
              <a:rPr kumimoji="0" lang="fr-CA" sz="900" b="0" i="0" u="none" strike="noStrike" cap="none" normalizeH="0" baseline="0" noProof="0">
                <a:ln>
                  <a:noFill/>
                </a:ln>
                <a:solidFill>
                  <a:srgbClr val="002060"/>
                </a:solidFill>
                <a:effectLst/>
                <a:uLnTx/>
                <a:uFillTx/>
                <a:latin typeface="Calibri" panose="020F0502020204030204" pitchFamily="34" charset="0"/>
                <a:ea typeface="Calibri"/>
                <a:cs typeface="Calibri" panose="020F0502020204030204" pitchFamily="34" charset="0"/>
              </a:rPr>
              <a:t>Source : Données du Programme de l’AR (taux d’achèvement de 78,9 %), Recensement 2016, profils communautaires de SAC</a:t>
            </a:r>
          </a:p>
          <a:p>
            <a:pPr marL="0" marR="0" lvl="0" indent="0" algn="r" defTabSz="914400" rtl="0" eaLnBrk="1" fontAlgn="base" latinLnBrk="0" hangingPunct="1">
              <a:lnSpc>
                <a:spcPct val="90000"/>
              </a:lnSpc>
              <a:spcBef>
                <a:spcPct val="0"/>
              </a:spcBef>
              <a:spcAft>
                <a:spcPct val="37000"/>
              </a:spcAft>
              <a:buClrTx/>
              <a:buSzTx/>
              <a:buFontTx/>
              <a:buNone/>
              <a:tabLst/>
              <a:defRPr/>
            </a:pPr>
            <a:endParaRPr kumimoji="0" lang="en-US" sz="1200" b="1" i="1"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EDC4ACCB-AAAD-9F24-7D29-3C9B9D14234E}"/>
              </a:ext>
            </a:extLst>
          </p:cNvPr>
          <p:cNvSpPr/>
          <p:nvPr>
            <p:custDataLst>
              <p:tags r:id="rId4"/>
            </p:custDataLst>
          </p:nvPr>
        </p:nvSpPr>
        <p:spPr>
          <a:xfrm>
            <a:off x="1686274" y="5853950"/>
            <a:ext cx="6922468" cy="189283"/>
          </a:xfrm>
          <a:prstGeom prst="rect">
            <a:avLst/>
          </a:prstGeom>
        </p:spPr>
        <p:txBody>
          <a:bodyPr wrap="square">
            <a:spAutoFit/>
          </a:bodyPr>
          <a:lstStyle/>
          <a:p>
            <a:pPr fontAlgn="base">
              <a:lnSpc>
                <a:spcPct val="90000"/>
              </a:lnSpc>
              <a:spcBef>
                <a:spcPct val="0"/>
              </a:spcBef>
              <a:spcAft>
                <a:spcPct val="37000"/>
              </a:spcAft>
              <a:defRPr/>
            </a:pPr>
            <a:endParaRPr lang="en-US" sz="1050" baseline="300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D7AFF717-D8E8-67FF-5D16-0A19EFCF5A9F}"/>
              </a:ext>
            </a:extLst>
          </p:cNvPr>
          <p:cNvSpPr txBox="1"/>
          <p:nvPr/>
        </p:nvSpPr>
        <p:spPr>
          <a:xfrm>
            <a:off x="208015" y="4495677"/>
            <a:ext cx="8586522" cy="1877437"/>
          </a:xfrm>
          <a:prstGeom prst="rect">
            <a:avLst/>
          </a:prstGeom>
          <a:noFill/>
        </p:spPr>
        <p:txBody>
          <a:bodyPr wrap="square" rtlCol="0">
            <a:spAutoFit/>
          </a:bodyPr>
          <a:lstStyle/>
          <a:p>
            <a:pPr marL="285750" indent="-285750">
              <a:spcAft>
                <a:spcPts val="800"/>
              </a:spcAft>
              <a:buFont typeface="Wingdings" panose="05000000000000000000" pitchFamily="2" charset="2"/>
              <a:buChar char="Ø"/>
              <a:defRPr/>
            </a:pPr>
            <a:r>
              <a:rPr lang="fr-CA" sz="1600">
                <a:ea typeface=""/>
                <a:cs typeface="Calibri" panose="020F0502020204030204" pitchFamily="34" charset="0"/>
              </a:rPr>
              <a:t>L’alignement sur le système provincial est un paramètre stratégique clé du Programme d’aide au revenu.</a:t>
            </a:r>
          </a:p>
          <a:p>
            <a:pPr marL="742950" lvl="1" indent="-285750">
              <a:spcAft>
                <a:spcPts val="800"/>
              </a:spcAft>
              <a:buFont typeface="Wingdings" panose="05000000000000000000" pitchFamily="2" charset="2"/>
              <a:buChar char="§"/>
              <a:defRPr/>
            </a:pPr>
            <a:r>
              <a:rPr lang="fr-CA" sz="1600">
                <a:ea typeface=""/>
                <a:cs typeface="Calibri" panose="020F0502020204030204" pitchFamily="34" charset="0"/>
              </a:rPr>
              <a:t>Cela signifie que l’AR doit être fournie en harmonie avec les taux, les critères d’admissibilité et les autres lignes directrices applicables de l’aide sociale ou du programme de soutien au revenu des personnes handicapées dans la province où se trouve la réserve ou au Yukon. </a:t>
            </a:r>
          </a:p>
          <a:p>
            <a:pPr marL="285750" indent="-285750">
              <a:spcAft>
                <a:spcPts val="800"/>
              </a:spcAft>
              <a:buFont typeface="Arial" panose="020B0604020202020204" pitchFamily="34" charset="0"/>
              <a:buChar char="•"/>
              <a:defRPr/>
            </a:pPr>
            <a:endParaRPr lang="en-US" sz="1600" b="1" dirty="0">
              <a:ea typeface="Calibri" panose="020F0502020204030204" pitchFamily="34" charset="0"/>
              <a:cs typeface="Calibri" panose="020F0502020204030204" pitchFamily="34" charset="0"/>
            </a:endParaRPr>
          </a:p>
          <a:p>
            <a:pPr marL="285750" indent="-285750">
              <a:spcAft>
                <a:spcPts val="800"/>
              </a:spcAft>
              <a:buFont typeface="Arial" panose="020B0604020202020204" pitchFamily="34" charset="0"/>
              <a:buChar char="•"/>
              <a:defRPr/>
            </a:pPr>
            <a:endParaRPr lang="en-US" sz="1600" dirty="0">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989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28624" y="300576"/>
            <a:ext cx="5886450" cy="380429"/>
          </a:xfrm>
        </p:spPr>
        <p:txBody>
          <a:bodyPr>
            <a:normAutofit/>
          </a:bodyPr>
          <a:lstStyle/>
          <a:p>
            <a:r>
              <a:rPr lang="fr-CA" sz="2000" b="1">
                <a:solidFill>
                  <a:srgbClr val="002060"/>
                </a:solidFill>
                <a:latin typeface="Calibri" panose="020F0502020204030204" pitchFamily="34" charset="0"/>
                <a:cs typeface="Calibri" panose="020F0502020204030204" pitchFamily="34" charset="0"/>
              </a:rPr>
              <a:t>CONTEXTE OPÉRATIONNEL </a:t>
            </a:r>
          </a:p>
        </p:txBody>
      </p:sp>
      <p:graphicFrame>
        <p:nvGraphicFramePr>
          <p:cNvPr id="7" name="Content Placeholder 2">
            <a:extLst>
              <a:ext uri="{FF2B5EF4-FFF2-40B4-BE49-F238E27FC236}">
                <a16:creationId xmlns:a16="http://schemas.microsoft.com/office/drawing/2014/main" id="{1AB9398C-7261-C878-9381-B16B8F095BB0}"/>
              </a:ext>
            </a:extLst>
          </p:cNvPr>
          <p:cNvGraphicFramePr>
            <a:graphicFrameLocks noGrp="1"/>
          </p:cNvGraphicFramePr>
          <p:nvPr>
            <p:ph idx="1"/>
            <p:custDataLst>
              <p:tags r:id="rId2"/>
            </p:custDataLst>
            <p:extLst>
              <p:ext uri="{D42A27DB-BD31-4B8C-83A1-F6EECF244321}">
                <p14:modId xmlns:p14="http://schemas.microsoft.com/office/powerpoint/2010/main" val="2978890589"/>
              </p:ext>
            </p:extLst>
          </p:nvPr>
        </p:nvGraphicFramePr>
        <p:xfrm>
          <a:off x="428624" y="811385"/>
          <a:ext cx="8105775" cy="471905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Rectangle 3"/>
          <p:cNvSpPr/>
          <p:nvPr>
            <p:custDataLst>
              <p:tags r:id="rId3"/>
            </p:custDataLst>
          </p:nvPr>
        </p:nvSpPr>
        <p:spPr>
          <a:xfrm>
            <a:off x="606904" y="5660821"/>
            <a:ext cx="7800975" cy="237757"/>
          </a:xfrm>
          <a:prstGeom prst="rect">
            <a:avLst/>
          </a:prstGeom>
        </p:spPr>
        <p:txBody>
          <a:bodyPr wrap="square">
            <a:spAutoFit/>
          </a:bodyPr>
          <a:lstStyle/>
          <a:p>
            <a:pPr fontAlgn="base">
              <a:lnSpc>
                <a:spcPct val="90000"/>
              </a:lnSpc>
              <a:spcBef>
                <a:spcPct val="0"/>
              </a:spcBef>
              <a:spcAft>
                <a:spcPct val="37000"/>
              </a:spcAft>
              <a:defRPr/>
            </a:pPr>
            <a:r>
              <a:rPr lang="fr-CA" sz="1050" baseline="30000">
                <a:solidFill>
                  <a:srgbClr val="002060"/>
                </a:solidFill>
                <a:latin typeface="Calibri" panose="020F0502020204030204" pitchFamily="34" charset="0"/>
                <a:ea typeface="Calibri"/>
                <a:cs typeface="Calibri" panose="020F0502020204030204" pitchFamily="34" charset="0"/>
              </a:rPr>
              <a:t>1 </a:t>
            </a:r>
            <a:r>
              <a:rPr lang="fr-CA" sz="1050">
                <a:solidFill>
                  <a:srgbClr val="002060"/>
                </a:solidFill>
                <a:latin typeface="Calibri" panose="020F0502020204030204" pitchFamily="34" charset="0"/>
                <a:ea typeface="Calibri"/>
                <a:cs typeface="Calibri" panose="020F0502020204030204" pitchFamily="34" charset="0"/>
              </a:rPr>
              <a:t>Données du Programme avec un taux d’achèvement de 78,9 %.</a:t>
            </a:r>
          </a:p>
        </p:txBody>
      </p:sp>
    </p:spTree>
    <p:extLst>
      <p:ext uri="{BB962C8B-B14F-4D97-AF65-F5344CB8AC3E}">
        <p14:creationId xmlns:p14="http://schemas.microsoft.com/office/powerpoint/2010/main" val="1846400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AE946-24E5-733C-9890-330E303F4B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852E13-224E-A3E6-A68E-292BA60557A0}"/>
              </a:ext>
            </a:extLst>
          </p:cNvPr>
          <p:cNvSpPr>
            <a:spLocks noGrp="1"/>
          </p:cNvSpPr>
          <p:nvPr>
            <p:ph type="title"/>
          </p:nvPr>
        </p:nvSpPr>
        <p:spPr>
          <a:xfrm>
            <a:off x="238910" y="604790"/>
            <a:ext cx="7848600" cy="304800"/>
          </a:xfrm>
        </p:spPr>
        <p:txBody>
          <a:bodyPr/>
          <a:lstStyle/>
          <a:p>
            <a:r>
              <a:rPr kumimoji="0" lang="fr-CA" sz="2000" b="1" i="0" u="none" strike="noStrike" cap="none" normalizeH="0" baseline="0" noProof="0">
                <a:ln>
                  <a:noFill/>
                </a:ln>
                <a:solidFill>
                  <a:schemeClr val="tx1"/>
                </a:solidFill>
                <a:effectLst/>
                <a:uLnTx/>
                <a:uFillTx/>
                <a:ea typeface=""/>
                <a:cs typeface="Calibri" panose="020F0502020204030204" pitchFamily="34" charset="0"/>
              </a:rPr>
              <a:t>MOBILISATION RELATIVE AU PROGRAMME D’AIDE AU REVENU</a:t>
            </a:r>
          </a:p>
        </p:txBody>
      </p:sp>
      <p:grpSp>
        <p:nvGrpSpPr>
          <p:cNvPr id="26" name="Group 25">
            <a:extLst>
              <a:ext uri="{FF2B5EF4-FFF2-40B4-BE49-F238E27FC236}">
                <a16:creationId xmlns:a16="http://schemas.microsoft.com/office/drawing/2014/main" id="{D607193E-77D7-A7BE-EBCE-EA923C75DAE5}"/>
              </a:ext>
            </a:extLst>
          </p:cNvPr>
          <p:cNvGrpSpPr/>
          <p:nvPr>
            <p:custDataLst>
              <p:tags r:id="rId1"/>
            </p:custDataLst>
          </p:nvPr>
        </p:nvGrpSpPr>
        <p:grpSpPr>
          <a:xfrm>
            <a:off x="204132" y="2836917"/>
            <a:ext cx="8723453" cy="3831408"/>
            <a:chOff x="823129" y="1437884"/>
            <a:chExt cx="9926744" cy="3587962"/>
          </a:xfrm>
        </p:grpSpPr>
        <p:grpSp>
          <p:nvGrpSpPr>
            <p:cNvPr id="27" name="Group 26">
              <a:extLst>
                <a:ext uri="{FF2B5EF4-FFF2-40B4-BE49-F238E27FC236}">
                  <a16:creationId xmlns:a16="http://schemas.microsoft.com/office/drawing/2014/main" id="{7A6AB9C9-599D-9BD7-9B49-42DB34CB1B70}"/>
                </a:ext>
              </a:extLst>
            </p:cNvPr>
            <p:cNvGrpSpPr/>
            <p:nvPr/>
          </p:nvGrpSpPr>
          <p:grpSpPr>
            <a:xfrm>
              <a:off x="823129" y="1437884"/>
              <a:ext cx="8015909" cy="3587962"/>
              <a:chOff x="619125" y="1456083"/>
              <a:chExt cx="8015909" cy="3587962"/>
            </a:xfrm>
          </p:grpSpPr>
          <p:sp>
            <p:nvSpPr>
              <p:cNvPr id="32" name="Rectangle 31">
                <a:extLst>
                  <a:ext uri="{FF2B5EF4-FFF2-40B4-BE49-F238E27FC236}">
                    <a16:creationId xmlns:a16="http://schemas.microsoft.com/office/drawing/2014/main" id="{54E464A0-B926-E6B4-0B3A-ED712FAA3005}"/>
                  </a:ext>
                </a:extLst>
              </p:cNvPr>
              <p:cNvSpPr/>
              <p:nvPr>
                <p:custDataLst>
                  <p:tags r:id="rId8"/>
                </p:custDataLst>
              </p:nvPr>
            </p:nvSpPr>
            <p:spPr>
              <a:xfrm>
                <a:off x="61912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Oval 32">
                <a:extLst>
                  <a:ext uri="{FF2B5EF4-FFF2-40B4-BE49-F238E27FC236}">
                    <a16:creationId xmlns:a16="http://schemas.microsoft.com/office/drawing/2014/main" id="{71412BED-F3A6-9393-6649-226EAF24E007}"/>
                  </a:ext>
                </a:extLst>
              </p:cNvPr>
              <p:cNvSpPr/>
              <p:nvPr>
                <p:custDataLst>
                  <p:tags r:id="rId9"/>
                </p:custDataLst>
              </p:nvPr>
            </p:nvSpPr>
            <p:spPr>
              <a:xfrm>
                <a:off x="988292" y="1592988"/>
                <a:ext cx="1177054" cy="1001474"/>
              </a:xfrm>
              <a:prstGeom prst="ellipse">
                <a:avLst/>
              </a:prstGeom>
              <a:solidFill>
                <a:srgbClr val="A6D39D"/>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Content Placeholder 2">
                <a:extLst>
                  <a:ext uri="{FF2B5EF4-FFF2-40B4-BE49-F238E27FC236}">
                    <a16:creationId xmlns:a16="http://schemas.microsoft.com/office/drawing/2014/main" id="{F534A0D7-EC26-C259-DDD0-C76D10010D78}"/>
                  </a:ext>
                </a:extLst>
              </p:cNvPr>
              <p:cNvSpPr txBox="1">
                <a:spLocks/>
              </p:cNvSpPr>
              <p:nvPr/>
            </p:nvSpPr>
            <p:spPr>
              <a:xfrm>
                <a:off x="694052" y="2587976"/>
                <a:ext cx="1914525" cy="38100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cap="none" normalizeH="0" baseline="0" noProof="0">
                    <a:ln>
                      <a:noFill/>
                    </a:ln>
                    <a:effectLst/>
                    <a:uLnTx/>
                    <a:uFillTx/>
                    <a:latin typeface="+mj-lt"/>
                    <a:cs typeface="Arial" panose="020B0604020202020204" pitchFamily="34" charset="0"/>
                  </a:rPr>
                  <a:t>Adéquation de la prestation</a:t>
                </a:r>
              </a:p>
            </p:txBody>
          </p:sp>
          <p:sp>
            <p:nvSpPr>
              <p:cNvPr id="35" name="Content Placeholder 2">
                <a:extLst>
                  <a:ext uri="{FF2B5EF4-FFF2-40B4-BE49-F238E27FC236}">
                    <a16:creationId xmlns:a16="http://schemas.microsoft.com/office/drawing/2014/main" id="{B169C807-82C5-A3A1-4C83-07302016E127}"/>
                  </a:ext>
                </a:extLst>
              </p:cNvPr>
              <p:cNvSpPr txBox="1">
                <a:spLocks/>
              </p:cNvSpPr>
              <p:nvPr/>
            </p:nvSpPr>
            <p:spPr>
              <a:xfrm>
                <a:off x="623975" y="3331545"/>
                <a:ext cx="1900150" cy="171250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2880" marR="0" lvl="0" indent="-18288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CA" sz="1200" b="0" i="0" u="none" strike="noStrike" cap="none" normalizeH="0" baseline="0" noProof="0">
                    <a:ln>
                      <a:noFill/>
                    </a:ln>
                    <a:effectLst/>
                    <a:uLnTx/>
                    <a:uFillTx/>
                    <a:latin typeface="+mj-lt"/>
                    <a:ea typeface="+mj-lt"/>
                    <a:cs typeface="Calibri" panose="020F0502020204030204" pitchFamily="34" charset="0"/>
                  </a:rPr>
                  <a:t>Ne couvre pas les besoins réels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200" b="0" i="0" u="none" strike="noStrike" cap="none" normalizeH="0" baseline="0" noProof="0">
                    <a:ln>
                      <a:noFill/>
                    </a:ln>
                    <a:effectLst/>
                    <a:uLnTx/>
                    <a:uFillTx/>
                    <a:latin typeface="+mj-lt"/>
                    <a:ea typeface="+mj-lt"/>
                    <a:cs typeface="Calibri" panose="020F0502020204030204" pitchFamily="34" charset="0"/>
                  </a:rPr>
                  <a:t>Des problèmes relatifs à l’harmonisation avec les provinces et le Yukon</a:t>
                </a:r>
              </a:p>
            </p:txBody>
          </p:sp>
          <p:sp>
            <p:nvSpPr>
              <p:cNvPr id="36" name="Rectangle 35">
                <a:extLst>
                  <a:ext uri="{FF2B5EF4-FFF2-40B4-BE49-F238E27FC236}">
                    <a16:creationId xmlns:a16="http://schemas.microsoft.com/office/drawing/2014/main" id="{7B534871-C5EF-79B1-6225-B87F8DD39E1E}"/>
                  </a:ext>
                </a:extLst>
              </p:cNvPr>
              <p:cNvSpPr/>
              <p:nvPr>
                <p:custDataLst>
                  <p:tags r:id="rId10"/>
                </p:custDataLst>
              </p:nvPr>
            </p:nvSpPr>
            <p:spPr>
              <a:xfrm>
                <a:off x="261937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Oval 36">
                <a:extLst>
                  <a:ext uri="{FF2B5EF4-FFF2-40B4-BE49-F238E27FC236}">
                    <a16:creationId xmlns:a16="http://schemas.microsoft.com/office/drawing/2014/main" id="{AAEDB78C-87A6-237E-955B-4A69BB0B94E3}"/>
                  </a:ext>
                </a:extLst>
              </p:cNvPr>
              <p:cNvSpPr/>
              <p:nvPr>
                <p:custDataLst>
                  <p:tags r:id="rId11"/>
                </p:custDataLst>
              </p:nvPr>
            </p:nvSpPr>
            <p:spPr>
              <a:xfrm>
                <a:off x="2906565" y="1552199"/>
                <a:ext cx="1258981" cy="1052812"/>
              </a:xfrm>
              <a:prstGeom prst="ellipse">
                <a:avLst/>
              </a:prstGeom>
              <a:solidFill>
                <a:srgbClr val="FCDBC0"/>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Content Placeholder 2">
                <a:extLst>
                  <a:ext uri="{FF2B5EF4-FFF2-40B4-BE49-F238E27FC236}">
                    <a16:creationId xmlns:a16="http://schemas.microsoft.com/office/drawing/2014/main" id="{8B16C8D8-FB74-06AD-DADC-91E4CDC83548}"/>
                  </a:ext>
                </a:extLst>
              </p:cNvPr>
              <p:cNvSpPr txBox="1">
                <a:spLocks/>
              </p:cNvSpPr>
              <p:nvPr/>
            </p:nvSpPr>
            <p:spPr>
              <a:xfrm>
                <a:off x="2652713" y="2612785"/>
                <a:ext cx="1914525" cy="38100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cap="none" normalizeH="0" baseline="0" noProof="0">
                    <a:ln>
                      <a:noFill/>
                    </a:ln>
                    <a:effectLst/>
                    <a:uLnTx/>
                    <a:uFillTx/>
                    <a:latin typeface="+mj-lt"/>
                    <a:ea typeface="+mj-lt"/>
                    <a:cs typeface="Arial" panose="020B0604020202020204" pitchFamily="34" charset="0"/>
                  </a:rPr>
                  <a:t>Capacité</a:t>
                </a:r>
              </a:p>
            </p:txBody>
          </p:sp>
          <p:sp>
            <p:nvSpPr>
              <p:cNvPr id="39" name="Content Placeholder 2">
                <a:extLst>
                  <a:ext uri="{FF2B5EF4-FFF2-40B4-BE49-F238E27FC236}">
                    <a16:creationId xmlns:a16="http://schemas.microsoft.com/office/drawing/2014/main" id="{CCDC9017-6A87-066B-9310-BFADC8FAFB69}"/>
                  </a:ext>
                </a:extLst>
              </p:cNvPr>
              <p:cNvSpPr txBox="1">
                <a:spLocks/>
              </p:cNvSpPr>
              <p:nvPr/>
            </p:nvSpPr>
            <p:spPr>
              <a:xfrm>
                <a:off x="2662818" y="3331545"/>
                <a:ext cx="1905001" cy="1610269"/>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fontAlgn="auto">
                  <a:lnSpc>
                    <a:spcPct val="100000"/>
                  </a:lnSpc>
                  <a:spcBef>
                    <a:spcPts val="0"/>
                  </a:spcBef>
                  <a:spcAft>
                    <a:spcPts val="600"/>
                  </a:spcAft>
                  <a:buFont typeface="Arial" panose="020B0604020202020204" pitchFamily="34" charset="0"/>
                  <a:buChar char="•"/>
                  <a:defRPr/>
                </a:pPr>
                <a:r>
                  <a:rPr lang="fr-CA" sz="1200">
                    <a:latin typeface="+mj-lt"/>
                    <a:ea typeface="+mj-lt"/>
                    <a:cs typeface="Calibri" panose="020F0502020204030204" pitchFamily="34" charset="0"/>
                  </a:rPr>
                  <a:t>Formation insuffisante et personnel surchargé</a:t>
                </a:r>
              </a:p>
              <a:p>
                <a:pPr marL="171450" indent="-171450" fontAlgn="auto">
                  <a:lnSpc>
                    <a:spcPct val="100000"/>
                  </a:lnSpc>
                  <a:spcBef>
                    <a:spcPts val="0"/>
                  </a:spcBef>
                  <a:spcAft>
                    <a:spcPts val="0"/>
                  </a:spcAft>
                  <a:buFont typeface="Arial" panose="020B0604020202020204" pitchFamily="34" charset="0"/>
                  <a:buChar char="•"/>
                  <a:defRPr/>
                </a:pPr>
                <a:r>
                  <a:rPr lang="fr-CA" sz="1200">
                    <a:latin typeface="+mj-lt"/>
                    <a:ea typeface="+mj-lt"/>
                    <a:cs typeface="Calibri" panose="020F0502020204030204" pitchFamily="34" charset="0"/>
                  </a:rPr>
                  <a:t>Besoins non satisfaits en raison d’un manque de financement ou de services</a:t>
                </a:r>
              </a:p>
            </p:txBody>
          </p:sp>
          <p:sp>
            <p:nvSpPr>
              <p:cNvPr id="40" name="Rectangle 39">
                <a:extLst>
                  <a:ext uri="{FF2B5EF4-FFF2-40B4-BE49-F238E27FC236}">
                    <a16:creationId xmlns:a16="http://schemas.microsoft.com/office/drawing/2014/main" id="{E46A7EDE-1AE4-87E5-E1DA-6DB30FA1A532}"/>
                  </a:ext>
                </a:extLst>
              </p:cNvPr>
              <p:cNvSpPr/>
              <p:nvPr>
                <p:custDataLst>
                  <p:tags r:id="rId12"/>
                </p:custDataLst>
              </p:nvPr>
            </p:nvSpPr>
            <p:spPr>
              <a:xfrm>
                <a:off x="461962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1" name="Oval 40">
                <a:extLst>
                  <a:ext uri="{FF2B5EF4-FFF2-40B4-BE49-F238E27FC236}">
                    <a16:creationId xmlns:a16="http://schemas.microsoft.com/office/drawing/2014/main" id="{32AADC67-346E-2412-442F-49F5ADBB6FDE}"/>
                  </a:ext>
                </a:extLst>
              </p:cNvPr>
              <p:cNvSpPr/>
              <p:nvPr>
                <p:custDataLst>
                  <p:tags r:id="rId13"/>
                </p:custDataLst>
              </p:nvPr>
            </p:nvSpPr>
            <p:spPr>
              <a:xfrm>
                <a:off x="5011582" y="1556153"/>
                <a:ext cx="1152456" cy="933303"/>
              </a:xfrm>
              <a:prstGeom prst="ellipse">
                <a:avLst/>
              </a:prstGeom>
              <a:solidFill>
                <a:srgbClr val="FEAD92"/>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2" name="Content Placeholder 2">
                <a:extLst>
                  <a:ext uri="{FF2B5EF4-FFF2-40B4-BE49-F238E27FC236}">
                    <a16:creationId xmlns:a16="http://schemas.microsoft.com/office/drawing/2014/main" id="{0B7809C4-FE1B-7A20-96A3-D653ABAD8916}"/>
                  </a:ext>
                </a:extLst>
              </p:cNvPr>
              <p:cNvSpPr txBox="1">
                <a:spLocks/>
              </p:cNvSpPr>
              <p:nvPr/>
            </p:nvSpPr>
            <p:spPr>
              <a:xfrm>
                <a:off x="4576181" y="2615167"/>
                <a:ext cx="1914525" cy="60287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cap="none" normalizeH="0" baseline="0" noProof="0">
                    <a:ln>
                      <a:noFill/>
                    </a:ln>
                    <a:effectLst/>
                    <a:uLnTx/>
                    <a:uFillTx/>
                    <a:latin typeface="+mj-lt"/>
                    <a:ea typeface="+mj-lt"/>
                    <a:cs typeface="Arial" panose="020B0604020202020204" pitchFamily="34" charset="0"/>
                  </a:rPr>
                  <a:t>Gestion des cas </a:t>
                </a:r>
              </a:p>
            </p:txBody>
          </p:sp>
          <p:sp>
            <p:nvSpPr>
              <p:cNvPr id="43" name="Content Placeholder 2">
                <a:extLst>
                  <a:ext uri="{FF2B5EF4-FFF2-40B4-BE49-F238E27FC236}">
                    <a16:creationId xmlns:a16="http://schemas.microsoft.com/office/drawing/2014/main" id="{A785C833-5481-337E-118A-181A4F4A6D68}"/>
                  </a:ext>
                </a:extLst>
              </p:cNvPr>
              <p:cNvSpPr txBox="1">
                <a:spLocks/>
              </p:cNvSpPr>
              <p:nvPr/>
            </p:nvSpPr>
            <p:spPr>
              <a:xfrm>
                <a:off x="4785995" y="3331545"/>
                <a:ext cx="1905001" cy="157532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marR="0" lvl="0" indent="-171450" fontAlgn="auto">
                  <a:lnSpc>
                    <a:spcPct val="100000"/>
                  </a:lnSpc>
                  <a:spcBef>
                    <a:spcPts val="0"/>
                  </a:spcBef>
                  <a:spcAft>
                    <a:spcPts val="0"/>
                  </a:spcAft>
                  <a:buClrTx/>
                  <a:buSzTx/>
                  <a:buFont typeface="Arial" panose="020B0604020202020204" pitchFamily="34" charset="0"/>
                  <a:buChar char="•"/>
                  <a:tabLst/>
                  <a:defRPr/>
                </a:pPr>
                <a:r>
                  <a:rPr lang="fr-CA" sz="1200">
                    <a:latin typeface="+mj-lt"/>
                    <a:ea typeface="+mj-lt"/>
                    <a:cs typeface="Calibri" panose="020F0502020204030204" pitchFamily="34" charset="0"/>
                  </a:rPr>
                  <a:t>Elle devrait être élargie à toutes les communautés des Premières Nations</a:t>
                </a:r>
              </a:p>
            </p:txBody>
          </p:sp>
          <p:sp>
            <p:nvSpPr>
              <p:cNvPr id="44" name="Rectangle 43">
                <a:extLst>
                  <a:ext uri="{FF2B5EF4-FFF2-40B4-BE49-F238E27FC236}">
                    <a16:creationId xmlns:a16="http://schemas.microsoft.com/office/drawing/2014/main" id="{3B095930-EECE-011F-DB56-E626D3CE9764}"/>
                  </a:ext>
                </a:extLst>
              </p:cNvPr>
              <p:cNvSpPr/>
              <p:nvPr>
                <p:custDataLst>
                  <p:tags r:id="rId14"/>
                </p:custDataLst>
              </p:nvPr>
            </p:nvSpPr>
            <p:spPr>
              <a:xfrm>
                <a:off x="661987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Oval 44">
                <a:extLst>
                  <a:ext uri="{FF2B5EF4-FFF2-40B4-BE49-F238E27FC236}">
                    <a16:creationId xmlns:a16="http://schemas.microsoft.com/office/drawing/2014/main" id="{823789BE-D28B-5F0A-BFCD-96945E728D89}"/>
                  </a:ext>
                </a:extLst>
              </p:cNvPr>
              <p:cNvSpPr/>
              <p:nvPr>
                <p:custDataLst>
                  <p:tags r:id="rId15"/>
                </p:custDataLst>
              </p:nvPr>
            </p:nvSpPr>
            <p:spPr>
              <a:xfrm>
                <a:off x="6995990" y="1592988"/>
                <a:ext cx="1152456" cy="943002"/>
              </a:xfrm>
              <a:prstGeom prst="ellipse">
                <a:avLst/>
              </a:prstGeom>
              <a:solidFill>
                <a:srgbClr val="6C94BE"/>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 name="Content Placeholder 2">
                <a:extLst>
                  <a:ext uri="{FF2B5EF4-FFF2-40B4-BE49-F238E27FC236}">
                    <a16:creationId xmlns:a16="http://schemas.microsoft.com/office/drawing/2014/main" id="{DC73BA05-76E1-67AF-CB69-E4B0F2CFFF49}"/>
                  </a:ext>
                </a:extLst>
              </p:cNvPr>
              <p:cNvSpPr txBox="1">
                <a:spLocks/>
              </p:cNvSpPr>
              <p:nvPr/>
            </p:nvSpPr>
            <p:spPr>
              <a:xfrm>
                <a:off x="6720509" y="2620365"/>
                <a:ext cx="1914525" cy="389625"/>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cap="none" normalizeH="0" baseline="0" noProof="0">
                    <a:ln>
                      <a:noFill/>
                    </a:ln>
                    <a:effectLst/>
                    <a:uLnTx/>
                    <a:uFillTx/>
                    <a:latin typeface="+mj-lt"/>
                    <a:ea typeface="+mj-lt"/>
                    <a:cs typeface="Arial" panose="020B0604020202020204" pitchFamily="34" charset="0"/>
                  </a:rPr>
                  <a:t>Services complets</a:t>
                </a:r>
              </a:p>
            </p:txBody>
          </p:sp>
          <p:sp>
            <p:nvSpPr>
              <p:cNvPr id="47" name="Content Placeholder 2">
                <a:extLst>
                  <a:ext uri="{FF2B5EF4-FFF2-40B4-BE49-F238E27FC236}">
                    <a16:creationId xmlns:a16="http://schemas.microsoft.com/office/drawing/2014/main" id="{C3D9B99B-02F0-2942-8777-41304F8B41E5}"/>
                  </a:ext>
                </a:extLst>
              </p:cNvPr>
              <p:cNvSpPr txBox="1">
                <a:spLocks/>
              </p:cNvSpPr>
              <p:nvPr/>
            </p:nvSpPr>
            <p:spPr>
              <a:xfrm>
                <a:off x="6707823" y="3331546"/>
                <a:ext cx="1905000" cy="1600566"/>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fontAlgn="auto">
                  <a:lnSpc>
                    <a:spcPct val="100000"/>
                  </a:lnSpc>
                  <a:spcBef>
                    <a:spcPts val="0"/>
                  </a:spcBef>
                  <a:spcAft>
                    <a:spcPts val="600"/>
                  </a:spcAft>
                  <a:buFont typeface="Arial" panose="020B0604020202020204" pitchFamily="34" charset="0"/>
                  <a:buChar char="•"/>
                  <a:defRPr/>
                </a:pPr>
                <a:r>
                  <a:rPr lang="fr-CA" sz="1200">
                    <a:latin typeface="+mj-lt"/>
                    <a:ea typeface="+mj-lt"/>
                    <a:cs typeface="Calibri" panose="020F0502020204030204" pitchFamily="34" charset="0"/>
                  </a:rPr>
                  <a:t>Les bénéficiaires de l’AR ont besoin de plus qu’un simple soutien financier</a:t>
                </a:r>
              </a:p>
              <a:p>
                <a:pPr marL="171450" indent="-171450" fontAlgn="auto">
                  <a:lnSpc>
                    <a:spcPct val="100000"/>
                  </a:lnSpc>
                  <a:spcBef>
                    <a:spcPts val="0"/>
                  </a:spcBef>
                  <a:spcAft>
                    <a:spcPts val="0"/>
                  </a:spcAft>
                  <a:buFont typeface="Arial" panose="020B0604020202020204" pitchFamily="34" charset="0"/>
                  <a:buChar char="•"/>
                  <a:defRPr/>
                </a:pPr>
                <a:r>
                  <a:rPr lang="fr-CA" sz="1200">
                    <a:latin typeface="+mj-lt"/>
                    <a:ea typeface="+mj-lt"/>
                    <a:cs typeface="Calibri" panose="020F0502020204030204" pitchFamily="34" charset="0"/>
                  </a:rPr>
                  <a:t>Absence de coordination avec d’autres services</a:t>
                </a:r>
              </a:p>
            </p:txBody>
          </p:sp>
        </p:grpSp>
        <p:sp>
          <p:nvSpPr>
            <p:cNvPr id="28" name="Rectangle 27">
              <a:extLst>
                <a:ext uri="{FF2B5EF4-FFF2-40B4-BE49-F238E27FC236}">
                  <a16:creationId xmlns:a16="http://schemas.microsoft.com/office/drawing/2014/main" id="{6A73F511-FC77-514B-CF59-D5655E068473}"/>
                </a:ext>
              </a:extLst>
            </p:cNvPr>
            <p:cNvSpPr/>
            <p:nvPr>
              <p:custDataLst>
                <p:tags r:id="rId6"/>
              </p:custDataLst>
            </p:nvPr>
          </p:nvSpPr>
          <p:spPr>
            <a:xfrm>
              <a:off x="8833654" y="1437884"/>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Oval 28">
              <a:extLst>
                <a:ext uri="{FF2B5EF4-FFF2-40B4-BE49-F238E27FC236}">
                  <a16:creationId xmlns:a16="http://schemas.microsoft.com/office/drawing/2014/main" id="{0584733E-0AC0-32F2-67BA-303122657CD5}"/>
                </a:ext>
              </a:extLst>
            </p:cNvPr>
            <p:cNvSpPr/>
            <p:nvPr>
              <p:custDataLst>
                <p:tags r:id="rId7"/>
              </p:custDataLst>
            </p:nvPr>
          </p:nvSpPr>
          <p:spPr>
            <a:xfrm>
              <a:off x="9208127" y="1536170"/>
              <a:ext cx="1267747" cy="981620"/>
            </a:xfrm>
            <a:prstGeom prst="ellipse">
              <a:avLst/>
            </a:prstGeom>
            <a:solidFill>
              <a:srgbClr val="FD747C"/>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Content Placeholder 2">
              <a:extLst>
                <a:ext uri="{FF2B5EF4-FFF2-40B4-BE49-F238E27FC236}">
                  <a16:creationId xmlns:a16="http://schemas.microsoft.com/office/drawing/2014/main" id="{EA3BB721-89D3-58D6-4F1F-792349E0ACFA}"/>
                </a:ext>
              </a:extLst>
            </p:cNvPr>
            <p:cNvSpPr txBox="1">
              <a:spLocks/>
            </p:cNvSpPr>
            <p:nvPr/>
          </p:nvSpPr>
          <p:spPr>
            <a:xfrm>
              <a:off x="8835347" y="2594586"/>
              <a:ext cx="1914526" cy="625727"/>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cap="none" normalizeH="0" baseline="0" noProof="0">
                  <a:ln>
                    <a:noFill/>
                  </a:ln>
                  <a:effectLst/>
                  <a:uLnTx/>
                  <a:uFillTx/>
                  <a:latin typeface="+mj-lt"/>
                  <a:ea typeface="+mj-lt"/>
                  <a:cs typeface="Arial" panose="020B0604020202020204" pitchFamily="34" charset="0"/>
                </a:rPr>
                <a:t>Autodétermination</a:t>
              </a:r>
            </a:p>
          </p:txBody>
        </p:sp>
        <p:sp>
          <p:nvSpPr>
            <p:cNvPr id="31" name="Content Placeholder 2">
              <a:extLst>
                <a:ext uri="{FF2B5EF4-FFF2-40B4-BE49-F238E27FC236}">
                  <a16:creationId xmlns:a16="http://schemas.microsoft.com/office/drawing/2014/main" id="{B0ACFA6B-CF8D-E77A-2A26-9A9AF9E4B82E}"/>
                </a:ext>
              </a:extLst>
            </p:cNvPr>
            <p:cNvSpPr txBox="1">
              <a:spLocks/>
            </p:cNvSpPr>
            <p:nvPr/>
          </p:nvSpPr>
          <p:spPr>
            <a:xfrm>
              <a:off x="8834932" y="3313346"/>
              <a:ext cx="1904999" cy="1529073"/>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fr-CA" sz="1200">
                  <a:latin typeface="+mj-lt"/>
                  <a:ea typeface="+mj-lt"/>
                  <a:cs typeface="Calibri" panose="020F0502020204030204" pitchFamily="34" charset="0"/>
                </a:rPr>
                <a:t>Pas de modèle unique pour les communautés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a:latin typeface="+mj-lt"/>
                  <a:ea typeface="+mj-lt"/>
                  <a:cs typeface="Calibri" panose="020F0502020204030204" pitchFamily="34" charset="0"/>
                </a:rPr>
                <a:t>Besoin d’un contrôle et d’une souplesse accrus</a:t>
              </a:r>
            </a:p>
          </p:txBody>
        </p:sp>
      </p:grpSp>
      <p:grpSp>
        <p:nvGrpSpPr>
          <p:cNvPr id="56" name="Group 55">
            <a:extLst>
              <a:ext uri="{FF2B5EF4-FFF2-40B4-BE49-F238E27FC236}">
                <a16:creationId xmlns:a16="http://schemas.microsoft.com/office/drawing/2014/main" id="{1A051962-B772-7EE4-33F3-384649AE74DE}"/>
              </a:ext>
            </a:extLst>
          </p:cNvPr>
          <p:cNvGrpSpPr/>
          <p:nvPr/>
        </p:nvGrpSpPr>
        <p:grpSpPr>
          <a:xfrm>
            <a:off x="806110" y="3126303"/>
            <a:ext cx="7608375" cy="795632"/>
            <a:chOff x="812375" y="2136304"/>
            <a:chExt cx="7635813" cy="795632"/>
          </a:xfrm>
        </p:grpSpPr>
        <p:sp>
          <p:nvSpPr>
            <p:cNvPr id="48" name="Freeform 33" descr="Dollar Icon">
              <a:extLst>
                <a:ext uri="{FF2B5EF4-FFF2-40B4-BE49-F238E27FC236}">
                  <a16:creationId xmlns:a16="http://schemas.microsoft.com/office/drawing/2014/main" id="{7E83E826-8A46-A3D3-2346-568F821E5CB8}"/>
                </a:ext>
              </a:extLst>
            </p:cNvPr>
            <p:cNvSpPr>
              <a:spLocks/>
            </p:cNvSpPr>
            <p:nvPr>
              <p:custDataLst>
                <p:tags r:id="rId2"/>
              </p:custDataLst>
            </p:nvPr>
          </p:nvSpPr>
          <p:spPr bwMode="auto">
            <a:xfrm>
              <a:off x="812375" y="2136304"/>
              <a:ext cx="471818" cy="795632"/>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0" name="Freeform 34" descr="Cubes Icon">
              <a:extLst>
                <a:ext uri="{FF2B5EF4-FFF2-40B4-BE49-F238E27FC236}">
                  <a16:creationId xmlns:a16="http://schemas.microsoft.com/office/drawing/2014/main" id="{627C2DBF-418A-0F75-6223-2A0760326A86}"/>
                </a:ext>
              </a:extLst>
            </p:cNvPr>
            <p:cNvSpPr>
              <a:spLocks noEditPoints="1"/>
            </p:cNvSpPr>
            <p:nvPr>
              <p:custDataLst>
                <p:tags r:id="rId3"/>
              </p:custDataLst>
            </p:nvPr>
          </p:nvSpPr>
          <p:spPr bwMode="auto">
            <a:xfrm>
              <a:off x="2449191" y="2206825"/>
              <a:ext cx="726438" cy="580882"/>
            </a:xfrm>
            <a:custGeom>
              <a:avLst/>
              <a:gdLst>
                <a:gd name="T0" fmla="*/ 456 w 460"/>
                <a:gd name="T1" fmla="*/ 201 h 378"/>
                <a:gd name="T2" fmla="*/ 444 w 460"/>
                <a:gd name="T3" fmla="*/ 191 h 378"/>
                <a:gd name="T4" fmla="*/ 352 w 460"/>
                <a:gd name="T5" fmla="*/ 152 h 378"/>
                <a:gd name="T6" fmla="*/ 352 w 460"/>
                <a:gd name="T7" fmla="*/ 67 h 378"/>
                <a:gd name="T8" fmla="*/ 347 w 460"/>
                <a:gd name="T9" fmla="*/ 53 h 378"/>
                <a:gd name="T10" fmla="*/ 335 w 460"/>
                <a:gd name="T11" fmla="*/ 43 h 378"/>
                <a:gd name="T12" fmla="*/ 241 w 460"/>
                <a:gd name="T13" fmla="*/ 2 h 378"/>
                <a:gd name="T14" fmla="*/ 230 w 460"/>
                <a:gd name="T15" fmla="*/ 0 h 378"/>
                <a:gd name="T16" fmla="*/ 220 w 460"/>
                <a:gd name="T17" fmla="*/ 2 h 378"/>
                <a:gd name="T18" fmla="*/ 125 w 460"/>
                <a:gd name="T19" fmla="*/ 43 h 378"/>
                <a:gd name="T20" fmla="*/ 113 w 460"/>
                <a:gd name="T21" fmla="*/ 53 h 378"/>
                <a:gd name="T22" fmla="*/ 109 w 460"/>
                <a:gd name="T23" fmla="*/ 67 h 378"/>
                <a:gd name="T24" fmla="*/ 109 w 460"/>
                <a:gd name="T25" fmla="*/ 152 h 378"/>
                <a:gd name="T26" fmla="*/ 17 w 460"/>
                <a:gd name="T27" fmla="*/ 191 h 378"/>
                <a:gd name="T28" fmla="*/ 5 w 460"/>
                <a:gd name="T29" fmla="*/ 201 h 378"/>
                <a:gd name="T30" fmla="*/ 0 w 460"/>
                <a:gd name="T31" fmla="*/ 216 h 378"/>
                <a:gd name="T32" fmla="*/ 0 w 460"/>
                <a:gd name="T33" fmla="*/ 304 h 378"/>
                <a:gd name="T34" fmla="*/ 4 w 460"/>
                <a:gd name="T35" fmla="*/ 318 h 378"/>
                <a:gd name="T36" fmla="*/ 15 w 460"/>
                <a:gd name="T37" fmla="*/ 328 h 378"/>
                <a:gd name="T38" fmla="*/ 110 w 460"/>
                <a:gd name="T39" fmla="*/ 375 h 378"/>
                <a:gd name="T40" fmla="*/ 122 w 460"/>
                <a:gd name="T41" fmla="*/ 378 h 378"/>
                <a:gd name="T42" fmla="*/ 134 w 460"/>
                <a:gd name="T43" fmla="*/ 375 h 378"/>
                <a:gd name="T44" fmla="*/ 229 w 460"/>
                <a:gd name="T45" fmla="*/ 328 h 378"/>
                <a:gd name="T46" fmla="*/ 230 w 460"/>
                <a:gd name="T47" fmla="*/ 327 h 378"/>
                <a:gd name="T48" fmla="*/ 232 w 460"/>
                <a:gd name="T49" fmla="*/ 328 h 378"/>
                <a:gd name="T50" fmla="*/ 326 w 460"/>
                <a:gd name="T51" fmla="*/ 375 h 378"/>
                <a:gd name="T52" fmla="*/ 338 w 460"/>
                <a:gd name="T53" fmla="*/ 378 h 378"/>
                <a:gd name="T54" fmla="*/ 350 w 460"/>
                <a:gd name="T55" fmla="*/ 375 h 378"/>
                <a:gd name="T56" fmla="*/ 445 w 460"/>
                <a:gd name="T57" fmla="*/ 328 h 378"/>
                <a:gd name="T58" fmla="*/ 456 w 460"/>
                <a:gd name="T59" fmla="*/ 318 h 378"/>
                <a:gd name="T60" fmla="*/ 460 w 460"/>
                <a:gd name="T61" fmla="*/ 304 h 378"/>
                <a:gd name="T62" fmla="*/ 460 w 460"/>
                <a:gd name="T63" fmla="*/ 216 h 378"/>
                <a:gd name="T64" fmla="*/ 456 w 460"/>
                <a:gd name="T65" fmla="*/ 201 h 378"/>
                <a:gd name="T66" fmla="*/ 137 w 460"/>
                <a:gd name="T67" fmla="*/ 67 h 378"/>
                <a:gd name="T68" fmla="*/ 230 w 460"/>
                <a:gd name="T69" fmla="*/ 27 h 378"/>
                <a:gd name="T70" fmla="*/ 323 w 460"/>
                <a:gd name="T71" fmla="*/ 67 h 378"/>
                <a:gd name="T72" fmla="*/ 230 w 460"/>
                <a:gd name="T73" fmla="*/ 107 h 378"/>
                <a:gd name="T74" fmla="*/ 137 w 460"/>
                <a:gd name="T75" fmla="*/ 67 h 378"/>
                <a:gd name="T76" fmla="*/ 244 w 460"/>
                <a:gd name="T77" fmla="*/ 130 h 378"/>
                <a:gd name="T78" fmla="*/ 325 w 460"/>
                <a:gd name="T79" fmla="*/ 96 h 378"/>
                <a:gd name="T80" fmla="*/ 325 w 460"/>
                <a:gd name="T81" fmla="*/ 152 h 378"/>
                <a:gd name="T82" fmla="*/ 244 w 460"/>
                <a:gd name="T83" fmla="*/ 187 h 378"/>
                <a:gd name="T84" fmla="*/ 244 w 460"/>
                <a:gd name="T85" fmla="*/ 130 h 378"/>
                <a:gd name="T86" fmla="*/ 253 w 460"/>
                <a:gd name="T87" fmla="*/ 212 h 378"/>
                <a:gd name="T88" fmla="*/ 338 w 460"/>
                <a:gd name="T89" fmla="*/ 176 h 378"/>
                <a:gd name="T90" fmla="*/ 424 w 460"/>
                <a:gd name="T91" fmla="*/ 212 h 378"/>
                <a:gd name="T92" fmla="*/ 338 w 460"/>
                <a:gd name="T93" fmla="*/ 249 h 378"/>
                <a:gd name="T94" fmla="*/ 253 w 460"/>
                <a:gd name="T95" fmla="*/ 212 h 378"/>
                <a:gd name="T96" fmla="*/ 352 w 460"/>
                <a:gd name="T97" fmla="*/ 272 h 378"/>
                <a:gd name="T98" fmla="*/ 433 w 460"/>
                <a:gd name="T99" fmla="*/ 238 h 378"/>
                <a:gd name="T100" fmla="*/ 433 w 460"/>
                <a:gd name="T101" fmla="*/ 304 h 378"/>
                <a:gd name="T102" fmla="*/ 352 w 460"/>
                <a:gd name="T103" fmla="*/ 344 h 378"/>
                <a:gd name="T104" fmla="*/ 352 w 460"/>
                <a:gd name="T105" fmla="*/ 272 h 378"/>
                <a:gd name="T106" fmla="*/ 37 w 460"/>
                <a:gd name="T107" fmla="*/ 212 h 378"/>
                <a:gd name="T108" fmla="*/ 122 w 460"/>
                <a:gd name="T109" fmla="*/ 176 h 378"/>
                <a:gd name="T110" fmla="*/ 207 w 460"/>
                <a:gd name="T111" fmla="*/ 212 h 378"/>
                <a:gd name="T112" fmla="*/ 122 w 460"/>
                <a:gd name="T113" fmla="*/ 249 h 378"/>
                <a:gd name="T114" fmla="*/ 37 w 460"/>
                <a:gd name="T115" fmla="*/ 212 h 378"/>
                <a:gd name="T116" fmla="*/ 136 w 460"/>
                <a:gd name="T117" fmla="*/ 272 h 378"/>
                <a:gd name="T118" fmla="*/ 217 w 460"/>
                <a:gd name="T119" fmla="*/ 238 h 378"/>
                <a:gd name="T120" fmla="*/ 217 w 460"/>
                <a:gd name="T121" fmla="*/ 304 h 378"/>
                <a:gd name="T122" fmla="*/ 136 w 460"/>
                <a:gd name="T123" fmla="*/ 344 h 378"/>
                <a:gd name="T124" fmla="*/ 136 w 460"/>
                <a:gd name="T125" fmla="*/ 272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60" h="378">
                  <a:moveTo>
                    <a:pt x="456" y="201"/>
                  </a:moveTo>
                  <a:cubicBezTo>
                    <a:pt x="453" y="197"/>
                    <a:pt x="449" y="193"/>
                    <a:pt x="444" y="191"/>
                  </a:cubicBezTo>
                  <a:cubicBezTo>
                    <a:pt x="352" y="152"/>
                    <a:pt x="352" y="152"/>
                    <a:pt x="352" y="152"/>
                  </a:cubicBezTo>
                  <a:cubicBezTo>
                    <a:pt x="352" y="67"/>
                    <a:pt x="352" y="67"/>
                    <a:pt x="352" y="67"/>
                  </a:cubicBezTo>
                  <a:cubicBezTo>
                    <a:pt x="352" y="62"/>
                    <a:pt x="350" y="57"/>
                    <a:pt x="347" y="53"/>
                  </a:cubicBezTo>
                  <a:cubicBezTo>
                    <a:pt x="344" y="48"/>
                    <a:pt x="340" y="45"/>
                    <a:pt x="335" y="43"/>
                  </a:cubicBezTo>
                  <a:cubicBezTo>
                    <a:pt x="241" y="2"/>
                    <a:pt x="241" y="2"/>
                    <a:pt x="241" y="2"/>
                  </a:cubicBezTo>
                  <a:cubicBezTo>
                    <a:pt x="238" y="1"/>
                    <a:pt x="234" y="0"/>
                    <a:pt x="230" y="0"/>
                  </a:cubicBezTo>
                  <a:cubicBezTo>
                    <a:pt x="226" y="0"/>
                    <a:pt x="223" y="1"/>
                    <a:pt x="220" y="2"/>
                  </a:cubicBezTo>
                  <a:cubicBezTo>
                    <a:pt x="125" y="43"/>
                    <a:pt x="125" y="43"/>
                    <a:pt x="125" y="43"/>
                  </a:cubicBezTo>
                  <a:cubicBezTo>
                    <a:pt x="120" y="45"/>
                    <a:pt x="116" y="48"/>
                    <a:pt x="113" y="53"/>
                  </a:cubicBezTo>
                  <a:cubicBezTo>
                    <a:pt x="110" y="57"/>
                    <a:pt x="109" y="62"/>
                    <a:pt x="109" y="67"/>
                  </a:cubicBezTo>
                  <a:cubicBezTo>
                    <a:pt x="109" y="152"/>
                    <a:pt x="109" y="152"/>
                    <a:pt x="109" y="152"/>
                  </a:cubicBezTo>
                  <a:cubicBezTo>
                    <a:pt x="17" y="191"/>
                    <a:pt x="17" y="191"/>
                    <a:pt x="17" y="191"/>
                  </a:cubicBezTo>
                  <a:cubicBezTo>
                    <a:pt x="12" y="193"/>
                    <a:pt x="8" y="197"/>
                    <a:pt x="5" y="201"/>
                  </a:cubicBezTo>
                  <a:cubicBezTo>
                    <a:pt x="2" y="206"/>
                    <a:pt x="0" y="211"/>
                    <a:pt x="0" y="216"/>
                  </a:cubicBezTo>
                  <a:cubicBezTo>
                    <a:pt x="0" y="304"/>
                    <a:pt x="0" y="304"/>
                    <a:pt x="0" y="304"/>
                  </a:cubicBezTo>
                  <a:cubicBezTo>
                    <a:pt x="0" y="309"/>
                    <a:pt x="2" y="314"/>
                    <a:pt x="4" y="318"/>
                  </a:cubicBezTo>
                  <a:cubicBezTo>
                    <a:pt x="7" y="322"/>
                    <a:pt x="11" y="326"/>
                    <a:pt x="15" y="328"/>
                  </a:cubicBezTo>
                  <a:cubicBezTo>
                    <a:pt x="110" y="375"/>
                    <a:pt x="110" y="375"/>
                    <a:pt x="110" y="375"/>
                  </a:cubicBezTo>
                  <a:cubicBezTo>
                    <a:pt x="114" y="377"/>
                    <a:pt x="118" y="378"/>
                    <a:pt x="122" y="378"/>
                  </a:cubicBezTo>
                  <a:cubicBezTo>
                    <a:pt x="127" y="378"/>
                    <a:pt x="131" y="377"/>
                    <a:pt x="134" y="375"/>
                  </a:cubicBezTo>
                  <a:cubicBezTo>
                    <a:pt x="229" y="328"/>
                    <a:pt x="229" y="328"/>
                    <a:pt x="229" y="328"/>
                  </a:cubicBezTo>
                  <a:cubicBezTo>
                    <a:pt x="230" y="327"/>
                    <a:pt x="230" y="327"/>
                    <a:pt x="230" y="327"/>
                  </a:cubicBezTo>
                  <a:cubicBezTo>
                    <a:pt x="232" y="328"/>
                    <a:pt x="232" y="328"/>
                    <a:pt x="232" y="328"/>
                  </a:cubicBezTo>
                  <a:cubicBezTo>
                    <a:pt x="326" y="375"/>
                    <a:pt x="326" y="375"/>
                    <a:pt x="326" y="375"/>
                  </a:cubicBezTo>
                  <a:cubicBezTo>
                    <a:pt x="330" y="377"/>
                    <a:pt x="334" y="378"/>
                    <a:pt x="338" y="378"/>
                  </a:cubicBezTo>
                  <a:cubicBezTo>
                    <a:pt x="343" y="378"/>
                    <a:pt x="347" y="377"/>
                    <a:pt x="350" y="375"/>
                  </a:cubicBezTo>
                  <a:cubicBezTo>
                    <a:pt x="445" y="328"/>
                    <a:pt x="445" y="328"/>
                    <a:pt x="445" y="328"/>
                  </a:cubicBezTo>
                  <a:cubicBezTo>
                    <a:pt x="450" y="326"/>
                    <a:pt x="453" y="322"/>
                    <a:pt x="456" y="318"/>
                  </a:cubicBezTo>
                  <a:cubicBezTo>
                    <a:pt x="459" y="314"/>
                    <a:pt x="460" y="309"/>
                    <a:pt x="460" y="304"/>
                  </a:cubicBezTo>
                  <a:cubicBezTo>
                    <a:pt x="460" y="216"/>
                    <a:pt x="460" y="216"/>
                    <a:pt x="460" y="216"/>
                  </a:cubicBezTo>
                  <a:cubicBezTo>
                    <a:pt x="460" y="211"/>
                    <a:pt x="458" y="206"/>
                    <a:pt x="456" y="201"/>
                  </a:cubicBezTo>
                  <a:close/>
                  <a:moveTo>
                    <a:pt x="137" y="67"/>
                  </a:moveTo>
                  <a:cubicBezTo>
                    <a:pt x="230" y="27"/>
                    <a:pt x="230" y="27"/>
                    <a:pt x="230" y="27"/>
                  </a:cubicBezTo>
                  <a:cubicBezTo>
                    <a:pt x="323" y="67"/>
                    <a:pt x="323" y="67"/>
                    <a:pt x="323" y="67"/>
                  </a:cubicBezTo>
                  <a:cubicBezTo>
                    <a:pt x="230" y="107"/>
                    <a:pt x="230" y="107"/>
                    <a:pt x="230" y="107"/>
                  </a:cubicBezTo>
                  <a:lnTo>
                    <a:pt x="137" y="67"/>
                  </a:lnTo>
                  <a:close/>
                  <a:moveTo>
                    <a:pt x="244" y="130"/>
                  </a:moveTo>
                  <a:cubicBezTo>
                    <a:pt x="325" y="96"/>
                    <a:pt x="325" y="96"/>
                    <a:pt x="325" y="96"/>
                  </a:cubicBezTo>
                  <a:cubicBezTo>
                    <a:pt x="325" y="152"/>
                    <a:pt x="325" y="152"/>
                    <a:pt x="325" y="152"/>
                  </a:cubicBezTo>
                  <a:cubicBezTo>
                    <a:pt x="244" y="187"/>
                    <a:pt x="244" y="187"/>
                    <a:pt x="244" y="187"/>
                  </a:cubicBezTo>
                  <a:lnTo>
                    <a:pt x="244" y="130"/>
                  </a:lnTo>
                  <a:close/>
                  <a:moveTo>
                    <a:pt x="253" y="212"/>
                  </a:moveTo>
                  <a:cubicBezTo>
                    <a:pt x="338" y="176"/>
                    <a:pt x="338" y="176"/>
                    <a:pt x="338" y="176"/>
                  </a:cubicBezTo>
                  <a:cubicBezTo>
                    <a:pt x="424" y="212"/>
                    <a:pt x="424" y="212"/>
                    <a:pt x="424" y="212"/>
                  </a:cubicBezTo>
                  <a:cubicBezTo>
                    <a:pt x="338" y="249"/>
                    <a:pt x="338" y="249"/>
                    <a:pt x="338" y="249"/>
                  </a:cubicBezTo>
                  <a:lnTo>
                    <a:pt x="253" y="212"/>
                  </a:lnTo>
                  <a:close/>
                  <a:moveTo>
                    <a:pt x="352" y="272"/>
                  </a:moveTo>
                  <a:cubicBezTo>
                    <a:pt x="433" y="238"/>
                    <a:pt x="433" y="238"/>
                    <a:pt x="433" y="238"/>
                  </a:cubicBezTo>
                  <a:cubicBezTo>
                    <a:pt x="433" y="304"/>
                    <a:pt x="433" y="304"/>
                    <a:pt x="433" y="304"/>
                  </a:cubicBezTo>
                  <a:cubicBezTo>
                    <a:pt x="352" y="344"/>
                    <a:pt x="352" y="344"/>
                    <a:pt x="352" y="344"/>
                  </a:cubicBezTo>
                  <a:lnTo>
                    <a:pt x="352" y="272"/>
                  </a:lnTo>
                  <a:close/>
                  <a:moveTo>
                    <a:pt x="37" y="212"/>
                  </a:moveTo>
                  <a:cubicBezTo>
                    <a:pt x="122" y="176"/>
                    <a:pt x="122" y="176"/>
                    <a:pt x="122" y="176"/>
                  </a:cubicBezTo>
                  <a:cubicBezTo>
                    <a:pt x="207" y="212"/>
                    <a:pt x="207" y="212"/>
                    <a:pt x="207" y="212"/>
                  </a:cubicBezTo>
                  <a:cubicBezTo>
                    <a:pt x="122" y="249"/>
                    <a:pt x="122" y="249"/>
                    <a:pt x="122" y="249"/>
                  </a:cubicBezTo>
                  <a:lnTo>
                    <a:pt x="37" y="212"/>
                  </a:lnTo>
                  <a:close/>
                  <a:moveTo>
                    <a:pt x="136" y="272"/>
                  </a:moveTo>
                  <a:cubicBezTo>
                    <a:pt x="217" y="238"/>
                    <a:pt x="217" y="238"/>
                    <a:pt x="217" y="238"/>
                  </a:cubicBezTo>
                  <a:cubicBezTo>
                    <a:pt x="217" y="304"/>
                    <a:pt x="217" y="304"/>
                    <a:pt x="217" y="304"/>
                  </a:cubicBezTo>
                  <a:cubicBezTo>
                    <a:pt x="136" y="344"/>
                    <a:pt x="136" y="344"/>
                    <a:pt x="136" y="344"/>
                  </a:cubicBezTo>
                  <a:lnTo>
                    <a:pt x="136" y="27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1" name="Freeform 38">
              <a:extLst>
                <a:ext uri="{FF2B5EF4-FFF2-40B4-BE49-F238E27FC236}">
                  <a16:creationId xmlns:a16="http://schemas.microsoft.com/office/drawing/2014/main" id="{FAA0141E-8E2B-F020-928E-25B7665AC1B4}"/>
                </a:ext>
              </a:extLst>
            </p:cNvPr>
            <p:cNvSpPr>
              <a:spLocks noEditPoints="1"/>
            </p:cNvSpPr>
            <p:nvPr/>
          </p:nvSpPr>
          <p:spPr bwMode="auto">
            <a:xfrm>
              <a:off x="4265456" y="2253613"/>
              <a:ext cx="418290" cy="448948"/>
            </a:xfrm>
            <a:custGeom>
              <a:avLst/>
              <a:gdLst>
                <a:gd name="T0" fmla="*/ 529 w 544"/>
                <a:gd name="T1" fmla="*/ 243 h 585"/>
                <a:gd name="T2" fmla="*/ 455 w 544"/>
                <a:gd name="T3" fmla="*/ 306 h 585"/>
                <a:gd name="T4" fmla="*/ 364 w 544"/>
                <a:gd name="T5" fmla="*/ 301 h 585"/>
                <a:gd name="T6" fmla="*/ 363 w 544"/>
                <a:gd name="T7" fmla="*/ 442 h 585"/>
                <a:gd name="T8" fmla="*/ 168 w 544"/>
                <a:gd name="T9" fmla="*/ 262 h 585"/>
                <a:gd name="T10" fmla="*/ 13 w 544"/>
                <a:gd name="T11" fmla="*/ 157 h 585"/>
                <a:gd name="T12" fmla="*/ 36 w 544"/>
                <a:gd name="T13" fmla="*/ 131 h 585"/>
                <a:gd name="T14" fmla="*/ 315 w 544"/>
                <a:gd name="T15" fmla="*/ 202 h 585"/>
                <a:gd name="T16" fmla="*/ 354 w 544"/>
                <a:gd name="T17" fmla="*/ 213 h 585"/>
                <a:gd name="T18" fmla="*/ 358 w 544"/>
                <a:gd name="T19" fmla="*/ 217 h 585"/>
                <a:gd name="T20" fmla="*/ 498 w 544"/>
                <a:gd name="T21" fmla="*/ 224 h 585"/>
                <a:gd name="T22" fmla="*/ 529 w 544"/>
                <a:gd name="T23" fmla="*/ 243 h 585"/>
                <a:gd name="T24" fmla="*/ 274 w 544"/>
                <a:gd name="T25" fmla="*/ 168 h 585"/>
                <a:gd name="T26" fmla="*/ 364 w 544"/>
                <a:gd name="T27" fmla="*/ 84 h 585"/>
                <a:gd name="T28" fmla="*/ 274 w 544"/>
                <a:gd name="T29" fmla="*/ 0 h 585"/>
                <a:gd name="T30" fmla="*/ 184 w 544"/>
                <a:gd name="T31" fmla="*/ 84 h 585"/>
                <a:gd name="T32" fmla="*/ 274 w 544"/>
                <a:gd name="T33" fmla="*/ 168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4" h="585">
                  <a:moveTo>
                    <a:pt x="529" y="243"/>
                  </a:moveTo>
                  <a:cubicBezTo>
                    <a:pt x="520" y="265"/>
                    <a:pt x="499" y="296"/>
                    <a:pt x="455" y="306"/>
                  </a:cubicBezTo>
                  <a:cubicBezTo>
                    <a:pt x="410" y="316"/>
                    <a:pt x="396" y="309"/>
                    <a:pt x="364" y="301"/>
                  </a:cubicBezTo>
                  <a:cubicBezTo>
                    <a:pt x="363" y="361"/>
                    <a:pt x="363" y="445"/>
                    <a:pt x="363" y="442"/>
                  </a:cubicBezTo>
                  <a:cubicBezTo>
                    <a:pt x="368" y="585"/>
                    <a:pt x="86" y="541"/>
                    <a:pt x="168" y="262"/>
                  </a:cubicBezTo>
                  <a:cubicBezTo>
                    <a:pt x="90" y="230"/>
                    <a:pt x="40" y="189"/>
                    <a:pt x="13" y="157"/>
                  </a:cubicBezTo>
                  <a:cubicBezTo>
                    <a:pt x="0" y="137"/>
                    <a:pt x="14" y="116"/>
                    <a:pt x="36" y="131"/>
                  </a:cubicBezTo>
                  <a:cubicBezTo>
                    <a:pt x="155" y="216"/>
                    <a:pt x="261" y="204"/>
                    <a:pt x="315" y="202"/>
                  </a:cubicBezTo>
                  <a:cubicBezTo>
                    <a:pt x="334" y="201"/>
                    <a:pt x="346" y="206"/>
                    <a:pt x="354" y="213"/>
                  </a:cubicBezTo>
                  <a:cubicBezTo>
                    <a:pt x="355" y="215"/>
                    <a:pt x="357" y="216"/>
                    <a:pt x="358" y="217"/>
                  </a:cubicBezTo>
                  <a:cubicBezTo>
                    <a:pt x="413" y="268"/>
                    <a:pt x="459" y="278"/>
                    <a:pt x="498" y="224"/>
                  </a:cubicBezTo>
                  <a:cubicBezTo>
                    <a:pt x="518" y="196"/>
                    <a:pt x="544" y="207"/>
                    <a:pt x="529" y="243"/>
                  </a:cubicBezTo>
                  <a:close/>
                  <a:moveTo>
                    <a:pt x="274" y="168"/>
                  </a:moveTo>
                  <a:cubicBezTo>
                    <a:pt x="324" y="168"/>
                    <a:pt x="364" y="130"/>
                    <a:pt x="364" y="84"/>
                  </a:cubicBezTo>
                  <a:cubicBezTo>
                    <a:pt x="364" y="38"/>
                    <a:pt x="324" y="0"/>
                    <a:pt x="274" y="0"/>
                  </a:cubicBezTo>
                  <a:cubicBezTo>
                    <a:pt x="225" y="0"/>
                    <a:pt x="184" y="38"/>
                    <a:pt x="184" y="84"/>
                  </a:cubicBezTo>
                  <a:cubicBezTo>
                    <a:pt x="184" y="130"/>
                    <a:pt x="225" y="168"/>
                    <a:pt x="274" y="168"/>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2" name="Freeform 37">
              <a:extLst>
                <a:ext uri="{FF2B5EF4-FFF2-40B4-BE49-F238E27FC236}">
                  <a16:creationId xmlns:a16="http://schemas.microsoft.com/office/drawing/2014/main" id="{8CEA4E1A-9E6E-F743-057B-06B26C8D910E}"/>
                </a:ext>
              </a:extLst>
            </p:cNvPr>
            <p:cNvSpPr>
              <a:spLocks noEditPoints="1"/>
            </p:cNvSpPr>
            <p:nvPr/>
          </p:nvSpPr>
          <p:spPr bwMode="auto">
            <a:xfrm>
              <a:off x="4647423" y="2231805"/>
              <a:ext cx="279872" cy="447979"/>
            </a:xfrm>
            <a:custGeom>
              <a:avLst/>
              <a:gdLst>
                <a:gd name="T0" fmla="*/ 4 w 368"/>
                <a:gd name="T1" fmla="*/ 243 h 585"/>
                <a:gd name="T2" fmla="*/ 53 w 368"/>
                <a:gd name="T3" fmla="*/ 202 h 585"/>
                <a:gd name="T4" fmla="*/ 331 w 368"/>
                <a:gd name="T5" fmla="*/ 131 h 585"/>
                <a:gd name="T6" fmla="*/ 355 w 368"/>
                <a:gd name="T7" fmla="*/ 157 h 585"/>
                <a:gd name="T8" fmla="*/ 200 w 368"/>
                <a:gd name="T9" fmla="*/ 261 h 585"/>
                <a:gd name="T10" fmla="*/ 5 w 368"/>
                <a:gd name="T11" fmla="*/ 442 h 585"/>
                <a:gd name="T12" fmla="*/ 4 w 368"/>
                <a:gd name="T13" fmla="*/ 243 h 585"/>
                <a:gd name="T14" fmla="*/ 14 w 368"/>
                <a:gd name="T15" fmla="*/ 84 h 585"/>
                <a:gd name="T16" fmla="*/ 104 w 368"/>
                <a:gd name="T17" fmla="*/ 168 h 585"/>
                <a:gd name="T18" fmla="*/ 194 w 368"/>
                <a:gd name="T19" fmla="*/ 84 h 585"/>
                <a:gd name="T20" fmla="*/ 104 w 368"/>
                <a:gd name="T21" fmla="*/ 0 h 585"/>
                <a:gd name="T22" fmla="*/ 14 w 368"/>
                <a:gd name="T23" fmla="*/ 84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8" h="585">
                  <a:moveTo>
                    <a:pt x="4" y="243"/>
                  </a:moveTo>
                  <a:cubicBezTo>
                    <a:pt x="4" y="217"/>
                    <a:pt x="16" y="200"/>
                    <a:pt x="53" y="202"/>
                  </a:cubicBezTo>
                  <a:cubicBezTo>
                    <a:pt x="107" y="203"/>
                    <a:pt x="213" y="216"/>
                    <a:pt x="331" y="131"/>
                  </a:cubicBezTo>
                  <a:cubicBezTo>
                    <a:pt x="354" y="115"/>
                    <a:pt x="368" y="136"/>
                    <a:pt x="355" y="157"/>
                  </a:cubicBezTo>
                  <a:cubicBezTo>
                    <a:pt x="328" y="189"/>
                    <a:pt x="278" y="229"/>
                    <a:pt x="200" y="261"/>
                  </a:cubicBezTo>
                  <a:cubicBezTo>
                    <a:pt x="282" y="540"/>
                    <a:pt x="0" y="585"/>
                    <a:pt x="5" y="442"/>
                  </a:cubicBezTo>
                  <a:cubicBezTo>
                    <a:pt x="5" y="446"/>
                    <a:pt x="4" y="243"/>
                    <a:pt x="4" y="243"/>
                  </a:cubicBezTo>
                  <a:moveTo>
                    <a:pt x="14" y="84"/>
                  </a:moveTo>
                  <a:cubicBezTo>
                    <a:pt x="14" y="130"/>
                    <a:pt x="54" y="168"/>
                    <a:pt x="104" y="168"/>
                  </a:cubicBezTo>
                  <a:cubicBezTo>
                    <a:pt x="153" y="168"/>
                    <a:pt x="194" y="130"/>
                    <a:pt x="194" y="84"/>
                  </a:cubicBezTo>
                  <a:cubicBezTo>
                    <a:pt x="194" y="37"/>
                    <a:pt x="153" y="0"/>
                    <a:pt x="104" y="0"/>
                  </a:cubicBezTo>
                  <a:cubicBezTo>
                    <a:pt x="54" y="0"/>
                    <a:pt x="14" y="37"/>
                    <a:pt x="14" y="84"/>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3" name="Freeform 39" descr="Global Network Icon">
              <a:extLst>
                <a:ext uri="{FF2B5EF4-FFF2-40B4-BE49-F238E27FC236}">
                  <a16:creationId xmlns:a16="http://schemas.microsoft.com/office/drawing/2014/main" id="{38C1AA0F-393F-1C68-B616-169707E04B76}"/>
                </a:ext>
              </a:extLst>
            </p:cNvPr>
            <p:cNvSpPr>
              <a:spLocks noEditPoints="1"/>
            </p:cNvSpPr>
            <p:nvPr>
              <p:custDataLst>
                <p:tags r:id="rId4"/>
              </p:custDataLst>
            </p:nvPr>
          </p:nvSpPr>
          <p:spPr bwMode="auto">
            <a:xfrm>
              <a:off x="6052925" y="2197817"/>
              <a:ext cx="571500" cy="571500"/>
            </a:xfrm>
            <a:custGeom>
              <a:avLst/>
              <a:gdLst>
                <a:gd name="T0" fmla="*/ 927 w 1854"/>
                <a:gd name="T1" fmla="*/ 0 h 1853"/>
                <a:gd name="T2" fmla="*/ 787 w 1854"/>
                <a:gd name="T3" fmla="*/ 11 h 1853"/>
                <a:gd name="T4" fmla="*/ 783 w 1854"/>
                <a:gd name="T5" fmla="*/ 9 h 1853"/>
                <a:gd name="T6" fmla="*/ 782 w 1854"/>
                <a:gd name="T7" fmla="*/ 11 h 1853"/>
                <a:gd name="T8" fmla="*/ 0 w 1854"/>
                <a:gd name="T9" fmla="*/ 927 h 1853"/>
                <a:gd name="T10" fmla="*/ 927 w 1854"/>
                <a:gd name="T11" fmla="*/ 1853 h 1853"/>
                <a:gd name="T12" fmla="*/ 1854 w 1854"/>
                <a:gd name="T13" fmla="*/ 927 h 1853"/>
                <a:gd name="T14" fmla="*/ 927 w 1854"/>
                <a:gd name="T15" fmla="*/ 0 h 1853"/>
                <a:gd name="T16" fmla="*/ 734 w 1854"/>
                <a:gd name="T17" fmla="*/ 1022 h 1853"/>
                <a:gd name="T18" fmla="*/ 688 w 1854"/>
                <a:gd name="T19" fmla="*/ 1006 h 1853"/>
                <a:gd name="T20" fmla="*/ 715 w 1854"/>
                <a:gd name="T21" fmla="*/ 654 h 1853"/>
                <a:gd name="T22" fmla="*/ 843 w 1854"/>
                <a:gd name="T23" fmla="*/ 563 h 1853"/>
                <a:gd name="T24" fmla="*/ 1224 w 1854"/>
                <a:gd name="T25" fmla="*/ 741 h 1853"/>
                <a:gd name="T26" fmla="*/ 1217 w 1854"/>
                <a:gd name="T27" fmla="*/ 771 h 1853"/>
                <a:gd name="T28" fmla="*/ 734 w 1854"/>
                <a:gd name="T29" fmla="*/ 1022 h 1853"/>
                <a:gd name="T30" fmla="*/ 544 w 1854"/>
                <a:gd name="T31" fmla="*/ 1362 h 1853"/>
                <a:gd name="T32" fmla="*/ 598 w 1854"/>
                <a:gd name="T33" fmla="*/ 1386 h 1853"/>
                <a:gd name="T34" fmla="*/ 658 w 1854"/>
                <a:gd name="T35" fmla="*/ 1695 h 1853"/>
                <a:gd name="T36" fmla="*/ 405 w 1854"/>
                <a:gd name="T37" fmla="*/ 1550 h 1853"/>
                <a:gd name="T38" fmla="*/ 544 w 1854"/>
                <a:gd name="T39" fmla="*/ 1362 h 1853"/>
                <a:gd name="T40" fmla="*/ 1603 w 1854"/>
                <a:gd name="T41" fmla="*/ 824 h 1853"/>
                <a:gd name="T42" fmla="*/ 1621 w 1854"/>
                <a:gd name="T43" fmla="*/ 823 h 1853"/>
                <a:gd name="T44" fmla="*/ 1735 w 1854"/>
                <a:gd name="T45" fmla="*/ 829 h 1853"/>
                <a:gd name="T46" fmla="*/ 1741 w 1854"/>
                <a:gd name="T47" fmla="*/ 927 h 1853"/>
                <a:gd name="T48" fmla="*/ 1728 w 1854"/>
                <a:gd name="T49" fmla="*/ 1070 h 1853"/>
                <a:gd name="T50" fmla="*/ 1581 w 1854"/>
                <a:gd name="T51" fmla="*/ 895 h 1853"/>
                <a:gd name="T52" fmla="*/ 1603 w 1854"/>
                <a:gd name="T53" fmla="*/ 824 h 1853"/>
                <a:gd name="T54" fmla="*/ 1712 w 1854"/>
                <a:gd name="T55" fmla="*/ 714 h 1853"/>
                <a:gd name="T56" fmla="*/ 1621 w 1854"/>
                <a:gd name="T57" fmla="*/ 710 h 1853"/>
                <a:gd name="T58" fmla="*/ 1582 w 1854"/>
                <a:gd name="T59" fmla="*/ 711 h 1853"/>
                <a:gd name="T60" fmla="*/ 1409 w 1854"/>
                <a:gd name="T61" fmla="*/ 607 h 1853"/>
                <a:gd name="T62" fmla="*/ 1289 w 1854"/>
                <a:gd name="T63" fmla="*/ 648 h 1853"/>
                <a:gd name="T64" fmla="*/ 870 w 1854"/>
                <a:gd name="T65" fmla="*/ 453 h 1853"/>
                <a:gd name="T66" fmla="*/ 793 w 1854"/>
                <a:gd name="T67" fmla="*/ 308 h 1853"/>
                <a:gd name="T68" fmla="*/ 860 w 1854"/>
                <a:gd name="T69" fmla="*/ 116 h 1853"/>
                <a:gd name="T70" fmla="*/ 927 w 1854"/>
                <a:gd name="T71" fmla="*/ 113 h 1853"/>
                <a:gd name="T72" fmla="*/ 1712 w 1854"/>
                <a:gd name="T73" fmla="*/ 714 h 1853"/>
                <a:gd name="T74" fmla="*/ 731 w 1854"/>
                <a:gd name="T75" fmla="*/ 137 h 1853"/>
                <a:gd name="T76" fmla="*/ 687 w 1854"/>
                <a:gd name="T77" fmla="*/ 269 h 1853"/>
                <a:gd name="T78" fmla="*/ 675 w 1854"/>
                <a:gd name="T79" fmla="*/ 268 h 1853"/>
                <a:gd name="T80" fmla="*/ 491 w 1854"/>
                <a:gd name="T81" fmla="*/ 400 h 1853"/>
                <a:gd name="T82" fmla="*/ 295 w 1854"/>
                <a:gd name="T83" fmla="*/ 414 h 1853"/>
                <a:gd name="T84" fmla="*/ 731 w 1854"/>
                <a:gd name="T85" fmla="*/ 137 h 1853"/>
                <a:gd name="T86" fmla="*/ 113 w 1854"/>
                <a:gd name="T87" fmla="*/ 927 h 1853"/>
                <a:gd name="T88" fmla="*/ 208 w 1854"/>
                <a:gd name="T89" fmla="*/ 546 h 1853"/>
                <a:gd name="T90" fmla="*/ 487 w 1854"/>
                <a:gd name="T91" fmla="*/ 513 h 1853"/>
                <a:gd name="T92" fmla="*/ 603 w 1854"/>
                <a:gd name="T93" fmla="*/ 644 h 1853"/>
                <a:gd name="T94" fmla="*/ 574 w 1854"/>
                <a:gd name="T95" fmla="*/ 1016 h 1853"/>
                <a:gd name="T96" fmla="*/ 452 w 1854"/>
                <a:gd name="T97" fmla="*/ 1197 h 1853"/>
                <a:gd name="T98" fmla="*/ 469 w 1854"/>
                <a:gd name="T99" fmla="*/ 1276 h 1853"/>
                <a:gd name="T100" fmla="*/ 322 w 1854"/>
                <a:gd name="T101" fmla="*/ 1470 h 1853"/>
                <a:gd name="T102" fmla="*/ 113 w 1854"/>
                <a:gd name="T103" fmla="*/ 927 h 1853"/>
                <a:gd name="T104" fmla="*/ 927 w 1854"/>
                <a:gd name="T105" fmla="*/ 1740 h 1853"/>
                <a:gd name="T106" fmla="*/ 784 w 1854"/>
                <a:gd name="T107" fmla="*/ 1728 h 1853"/>
                <a:gd name="T108" fmla="*/ 711 w 1854"/>
                <a:gd name="T109" fmla="*/ 1381 h 1853"/>
                <a:gd name="T110" fmla="*/ 842 w 1854"/>
                <a:gd name="T111" fmla="*/ 1197 h 1853"/>
                <a:gd name="T112" fmla="*/ 817 w 1854"/>
                <a:gd name="T113" fmla="*/ 1101 h 1853"/>
                <a:gd name="T114" fmla="*/ 1232 w 1854"/>
                <a:gd name="T115" fmla="*/ 884 h 1853"/>
                <a:gd name="T116" fmla="*/ 1409 w 1854"/>
                <a:gd name="T117" fmla="*/ 997 h 1853"/>
                <a:gd name="T118" fmla="*/ 1499 w 1854"/>
                <a:gd name="T119" fmla="*/ 975 h 1853"/>
                <a:gd name="T120" fmla="*/ 1689 w 1854"/>
                <a:gd name="T121" fmla="*/ 1212 h 1853"/>
                <a:gd name="T122" fmla="*/ 927 w 1854"/>
                <a:gd name="T123" fmla="*/ 1740 h 1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54" h="1853">
                  <a:moveTo>
                    <a:pt x="927" y="0"/>
                  </a:moveTo>
                  <a:cubicBezTo>
                    <a:pt x="879" y="0"/>
                    <a:pt x="832" y="4"/>
                    <a:pt x="787" y="11"/>
                  </a:cubicBezTo>
                  <a:lnTo>
                    <a:pt x="783" y="9"/>
                  </a:lnTo>
                  <a:cubicBezTo>
                    <a:pt x="782" y="10"/>
                    <a:pt x="782" y="11"/>
                    <a:pt x="782" y="11"/>
                  </a:cubicBezTo>
                  <a:cubicBezTo>
                    <a:pt x="339" y="81"/>
                    <a:pt x="0" y="464"/>
                    <a:pt x="0" y="927"/>
                  </a:cubicBezTo>
                  <a:cubicBezTo>
                    <a:pt x="0" y="1438"/>
                    <a:pt x="415" y="1853"/>
                    <a:pt x="927" y="1853"/>
                  </a:cubicBezTo>
                  <a:cubicBezTo>
                    <a:pt x="1439" y="1853"/>
                    <a:pt x="1854" y="1438"/>
                    <a:pt x="1854" y="927"/>
                  </a:cubicBezTo>
                  <a:cubicBezTo>
                    <a:pt x="1854" y="415"/>
                    <a:pt x="1439" y="0"/>
                    <a:pt x="927" y="0"/>
                  </a:cubicBezTo>
                  <a:close/>
                  <a:moveTo>
                    <a:pt x="734" y="1022"/>
                  </a:moveTo>
                  <a:cubicBezTo>
                    <a:pt x="719" y="1015"/>
                    <a:pt x="704" y="1010"/>
                    <a:pt x="688" y="1006"/>
                  </a:cubicBezTo>
                  <a:cubicBezTo>
                    <a:pt x="689" y="888"/>
                    <a:pt x="698" y="770"/>
                    <a:pt x="715" y="654"/>
                  </a:cubicBezTo>
                  <a:cubicBezTo>
                    <a:pt x="770" y="643"/>
                    <a:pt x="816" y="609"/>
                    <a:pt x="843" y="563"/>
                  </a:cubicBezTo>
                  <a:cubicBezTo>
                    <a:pt x="976" y="601"/>
                    <a:pt x="1104" y="662"/>
                    <a:pt x="1224" y="741"/>
                  </a:cubicBezTo>
                  <a:cubicBezTo>
                    <a:pt x="1221" y="751"/>
                    <a:pt x="1218" y="761"/>
                    <a:pt x="1217" y="771"/>
                  </a:cubicBezTo>
                  <a:cubicBezTo>
                    <a:pt x="1046" y="823"/>
                    <a:pt x="883" y="908"/>
                    <a:pt x="734" y="1022"/>
                  </a:cubicBezTo>
                  <a:close/>
                  <a:moveTo>
                    <a:pt x="544" y="1362"/>
                  </a:moveTo>
                  <a:cubicBezTo>
                    <a:pt x="560" y="1373"/>
                    <a:pt x="578" y="1381"/>
                    <a:pt x="598" y="1386"/>
                  </a:cubicBezTo>
                  <a:cubicBezTo>
                    <a:pt x="612" y="1490"/>
                    <a:pt x="632" y="1594"/>
                    <a:pt x="658" y="1695"/>
                  </a:cubicBezTo>
                  <a:cubicBezTo>
                    <a:pt x="565" y="1662"/>
                    <a:pt x="479" y="1612"/>
                    <a:pt x="405" y="1550"/>
                  </a:cubicBezTo>
                  <a:cubicBezTo>
                    <a:pt x="448" y="1483"/>
                    <a:pt x="495" y="1421"/>
                    <a:pt x="544" y="1362"/>
                  </a:cubicBezTo>
                  <a:close/>
                  <a:moveTo>
                    <a:pt x="1603" y="824"/>
                  </a:moveTo>
                  <a:cubicBezTo>
                    <a:pt x="1609" y="823"/>
                    <a:pt x="1615" y="823"/>
                    <a:pt x="1621" y="823"/>
                  </a:cubicBezTo>
                  <a:cubicBezTo>
                    <a:pt x="1659" y="823"/>
                    <a:pt x="1697" y="826"/>
                    <a:pt x="1735" y="829"/>
                  </a:cubicBezTo>
                  <a:cubicBezTo>
                    <a:pt x="1739" y="861"/>
                    <a:pt x="1741" y="894"/>
                    <a:pt x="1741" y="927"/>
                  </a:cubicBezTo>
                  <a:cubicBezTo>
                    <a:pt x="1741" y="976"/>
                    <a:pt x="1736" y="1024"/>
                    <a:pt x="1728" y="1070"/>
                  </a:cubicBezTo>
                  <a:cubicBezTo>
                    <a:pt x="1681" y="1008"/>
                    <a:pt x="1632" y="950"/>
                    <a:pt x="1581" y="895"/>
                  </a:cubicBezTo>
                  <a:cubicBezTo>
                    <a:pt x="1593" y="874"/>
                    <a:pt x="1600" y="849"/>
                    <a:pt x="1603" y="824"/>
                  </a:cubicBezTo>
                  <a:close/>
                  <a:moveTo>
                    <a:pt x="1712" y="714"/>
                  </a:moveTo>
                  <a:cubicBezTo>
                    <a:pt x="1682" y="712"/>
                    <a:pt x="1651" y="710"/>
                    <a:pt x="1621" y="710"/>
                  </a:cubicBezTo>
                  <a:cubicBezTo>
                    <a:pt x="1608" y="710"/>
                    <a:pt x="1595" y="711"/>
                    <a:pt x="1582" y="711"/>
                  </a:cubicBezTo>
                  <a:cubicBezTo>
                    <a:pt x="1549" y="649"/>
                    <a:pt x="1484" y="607"/>
                    <a:pt x="1409" y="607"/>
                  </a:cubicBezTo>
                  <a:cubicBezTo>
                    <a:pt x="1364" y="607"/>
                    <a:pt x="1322" y="622"/>
                    <a:pt x="1289" y="648"/>
                  </a:cubicBezTo>
                  <a:cubicBezTo>
                    <a:pt x="1157" y="561"/>
                    <a:pt x="1017" y="495"/>
                    <a:pt x="870" y="453"/>
                  </a:cubicBezTo>
                  <a:cubicBezTo>
                    <a:pt x="867" y="394"/>
                    <a:pt x="837" y="341"/>
                    <a:pt x="793" y="308"/>
                  </a:cubicBezTo>
                  <a:cubicBezTo>
                    <a:pt x="813" y="242"/>
                    <a:pt x="835" y="178"/>
                    <a:pt x="860" y="116"/>
                  </a:cubicBezTo>
                  <a:cubicBezTo>
                    <a:pt x="882" y="114"/>
                    <a:pt x="905" y="113"/>
                    <a:pt x="927" y="113"/>
                  </a:cubicBezTo>
                  <a:cubicBezTo>
                    <a:pt x="1302" y="113"/>
                    <a:pt x="1618" y="368"/>
                    <a:pt x="1712" y="714"/>
                  </a:cubicBezTo>
                  <a:close/>
                  <a:moveTo>
                    <a:pt x="731" y="137"/>
                  </a:moveTo>
                  <a:cubicBezTo>
                    <a:pt x="715" y="180"/>
                    <a:pt x="701" y="224"/>
                    <a:pt x="687" y="269"/>
                  </a:cubicBezTo>
                  <a:cubicBezTo>
                    <a:pt x="683" y="268"/>
                    <a:pt x="679" y="268"/>
                    <a:pt x="675" y="268"/>
                  </a:cubicBezTo>
                  <a:cubicBezTo>
                    <a:pt x="590" y="268"/>
                    <a:pt x="517" y="323"/>
                    <a:pt x="491" y="400"/>
                  </a:cubicBezTo>
                  <a:cubicBezTo>
                    <a:pt x="426" y="400"/>
                    <a:pt x="360" y="405"/>
                    <a:pt x="295" y="414"/>
                  </a:cubicBezTo>
                  <a:cubicBezTo>
                    <a:pt x="405" y="279"/>
                    <a:pt x="557" y="180"/>
                    <a:pt x="731" y="137"/>
                  </a:cubicBezTo>
                  <a:close/>
                  <a:moveTo>
                    <a:pt x="113" y="927"/>
                  </a:moveTo>
                  <a:cubicBezTo>
                    <a:pt x="113" y="789"/>
                    <a:pt x="148" y="660"/>
                    <a:pt x="208" y="546"/>
                  </a:cubicBezTo>
                  <a:cubicBezTo>
                    <a:pt x="300" y="525"/>
                    <a:pt x="393" y="513"/>
                    <a:pt x="487" y="513"/>
                  </a:cubicBezTo>
                  <a:cubicBezTo>
                    <a:pt x="503" y="573"/>
                    <a:pt x="546" y="622"/>
                    <a:pt x="603" y="644"/>
                  </a:cubicBezTo>
                  <a:cubicBezTo>
                    <a:pt x="585" y="767"/>
                    <a:pt x="575" y="891"/>
                    <a:pt x="574" y="1016"/>
                  </a:cubicBezTo>
                  <a:cubicBezTo>
                    <a:pt x="503" y="1045"/>
                    <a:pt x="452" y="1115"/>
                    <a:pt x="452" y="1197"/>
                  </a:cubicBezTo>
                  <a:cubicBezTo>
                    <a:pt x="452" y="1225"/>
                    <a:pt x="458" y="1252"/>
                    <a:pt x="469" y="1276"/>
                  </a:cubicBezTo>
                  <a:cubicBezTo>
                    <a:pt x="417" y="1336"/>
                    <a:pt x="368" y="1401"/>
                    <a:pt x="322" y="1470"/>
                  </a:cubicBezTo>
                  <a:cubicBezTo>
                    <a:pt x="192" y="1326"/>
                    <a:pt x="113" y="1135"/>
                    <a:pt x="113" y="927"/>
                  </a:cubicBezTo>
                  <a:close/>
                  <a:moveTo>
                    <a:pt x="927" y="1740"/>
                  </a:moveTo>
                  <a:cubicBezTo>
                    <a:pt x="878" y="1740"/>
                    <a:pt x="831" y="1736"/>
                    <a:pt x="784" y="1728"/>
                  </a:cubicBezTo>
                  <a:cubicBezTo>
                    <a:pt x="752" y="1615"/>
                    <a:pt x="727" y="1499"/>
                    <a:pt x="711" y="1381"/>
                  </a:cubicBezTo>
                  <a:cubicBezTo>
                    <a:pt x="788" y="1355"/>
                    <a:pt x="842" y="1282"/>
                    <a:pt x="842" y="1197"/>
                  </a:cubicBezTo>
                  <a:cubicBezTo>
                    <a:pt x="842" y="1162"/>
                    <a:pt x="833" y="1130"/>
                    <a:pt x="817" y="1101"/>
                  </a:cubicBezTo>
                  <a:cubicBezTo>
                    <a:pt x="946" y="1004"/>
                    <a:pt x="1086" y="931"/>
                    <a:pt x="1232" y="884"/>
                  </a:cubicBezTo>
                  <a:cubicBezTo>
                    <a:pt x="1263" y="951"/>
                    <a:pt x="1331" y="997"/>
                    <a:pt x="1409" y="997"/>
                  </a:cubicBezTo>
                  <a:cubicBezTo>
                    <a:pt x="1442" y="997"/>
                    <a:pt x="1472" y="989"/>
                    <a:pt x="1499" y="975"/>
                  </a:cubicBezTo>
                  <a:cubicBezTo>
                    <a:pt x="1567" y="1046"/>
                    <a:pt x="1631" y="1125"/>
                    <a:pt x="1689" y="1212"/>
                  </a:cubicBezTo>
                  <a:cubicBezTo>
                    <a:pt x="1573" y="1520"/>
                    <a:pt x="1276" y="1740"/>
                    <a:pt x="927" y="1740"/>
                  </a:cubicBez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4" name="Freeform 40" descr="Bank Icon">
              <a:extLst>
                <a:ext uri="{FF2B5EF4-FFF2-40B4-BE49-F238E27FC236}">
                  <a16:creationId xmlns:a16="http://schemas.microsoft.com/office/drawing/2014/main" id="{D0B211F4-BAE5-624F-7B99-47C603BB07D9}"/>
                </a:ext>
              </a:extLst>
            </p:cNvPr>
            <p:cNvSpPr>
              <a:spLocks noEditPoints="1"/>
            </p:cNvSpPr>
            <p:nvPr>
              <p:custDataLst>
                <p:tags r:id="rId5"/>
              </p:custDataLst>
            </p:nvPr>
          </p:nvSpPr>
          <p:spPr bwMode="auto">
            <a:xfrm>
              <a:off x="7876688" y="2218766"/>
              <a:ext cx="571500" cy="534133"/>
            </a:xfrm>
            <a:custGeom>
              <a:avLst/>
              <a:gdLst>
                <a:gd name="T0" fmla="*/ 4 w 110"/>
                <a:gd name="T1" fmla="*/ 92 h 103"/>
                <a:gd name="T2" fmla="*/ 1 w 110"/>
                <a:gd name="T3" fmla="*/ 93 h 103"/>
                <a:gd name="T4" fmla="*/ 0 w 110"/>
                <a:gd name="T5" fmla="*/ 95 h 103"/>
                <a:gd name="T6" fmla="*/ 0 w 110"/>
                <a:gd name="T7" fmla="*/ 103 h 103"/>
                <a:gd name="T8" fmla="*/ 110 w 110"/>
                <a:gd name="T9" fmla="*/ 103 h 103"/>
                <a:gd name="T10" fmla="*/ 110 w 110"/>
                <a:gd name="T11" fmla="*/ 95 h 103"/>
                <a:gd name="T12" fmla="*/ 108 w 110"/>
                <a:gd name="T13" fmla="*/ 93 h 103"/>
                <a:gd name="T14" fmla="*/ 106 w 110"/>
                <a:gd name="T15" fmla="*/ 92 h 103"/>
                <a:gd name="T16" fmla="*/ 4 w 110"/>
                <a:gd name="T17" fmla="*/ 92 h 103"/>
                <a:gd name="T18" fmla="*/ 14 w 110"/>
                <a:gd name="T19" fmla="*/ 81 h 103"/>
                <a:gd name="T20" fmla="*/ 11 w 110"/>
                <a:gd name="T21" fmla="*/ 81 h 103"/>
                <a:gd name="T22" fmla="*/ 8 w 110"/>
                <a:gd name="T23" fmla="*/ 82 h 103"/>
                <a:gd name="T24" fmla="*/ 7 w 110"/>
                <a:gd name="T25" fmla="*/ 84 h 103"/>
                <a:gd name="T26" fmla="*/ 7 w 110"/>
                <a:gd name="T27" fmla="*/ 88 h 103"/>
                <a:gd name="T28" fmla="*/ 102 w 110"/>
                <a:gd name="T29" fmla="*/ 88 h 103"/>
                <a:gd name="T30" fmla="*/ 102 w 110"/>
                <a:gd name="T31" fmla="*/ 84 h 103"/>
                <a:gd name="T32" fmla="*/ 101 w 110"/>
                <a:gd name="T33" fmla="*/ 82 h 103"/>
                <a:gd name="T34" fmla="*/ 98 w 110"/>
                <a:gd name="T35" fmla="*/ 81 h 103"/>
                <a:gd name="T36" fmla="*/ 95 w 110"/>
                <a:gd name="T37" fmla="*/ 81 h 103"/>
                <a:gd name="T38" fmla="*/ 95 w 110"/>
                <a:gd name="T39" fmla="*/ 37 h 103"/>
                <a:gd name="T40" fmla="*/ 80 w 110"/>
                <a:gd name="T41" fmla="*/ 37 h 103"/>
                <a:gd name="T42" fmla="*/ 80 w 110"/>
                <a:gd name="T43" fmla="*/ 81 h 103"/>
                <a:gd name="T44" fmla="*/ 73 w 110"/>
                <a:gd name="T45" fmla="*/ 81 h 103"/>
                <a:gd name="T46" fmla="*/ 73 w 110"/>
                <a:gd name="T47" fmla="*/ 37 h 103"/>
                <a:gd name="T48" fmla="*/ 58 w 110"/>
                <a:gd name="T49" fmla="*/ 37 h 103"/>
                <a:gd name="T50" fmla="*/ 58 w 110"/>
                <a:gd name="T51" fmla="*/ 81 h 103"/>
                <a:gd name="T52" fmla="*/ 51 w 110"/>
                <a:gd name="T53" fmla="*/ 81 h 103"/>
                <a:gd name="T54" fmla="*/ 51 w 110"/>
                <a:gd name="T55" fmla="*/ 37 h 103"/>
                <a:gd name="T56" fmla="*/ 36 w 110"/>
                <a:gd name="T57" fmla="*/ 37 h 103"/>
                <a:gd name="T58" fmla="*/ 36 w 110"/>
                <a:gd name="T59" fmla="*/ 81 h 103"/>
                <a:gd name="T60" fmla="*/ 29 w 110"/>
                <a:gd name="T61" fmla="*/ 81 h 103"/>
                <a:gd name="T62" fmla="*/ 29 w 110"/>
                <a:gd name="T63" fmla="*/ 37 h 103"/>
                <a:gd name="T64" fmla="*/ 14 w 110"/>
                <a:gd name="T65" fmla="*/ 37 h 103"/>
                <a:gd name="T66" fmla="*/ 14 w 110"/>
                <a:gd name="T67" fmla="*/ 81 h 103"/>
                <a:gd name="T68" fmla="*/ 0 w 110"/>
                <a:gd name="T69" fmla="*/ 22 h 103"/>
                <a:gd name="T70" fmla="*/ 0 w 110"/>
                <a:gd name="T71" fmla="*/ 29 h 103"/>
                <a:gd name="T72" fmla="*/ 7 w 110"/>
                <a:gd name="T73" fmla="*/ 29 h 103"/>
                <a:gd name="T74" fmla="*/ 8 w 110"/>
                <a:gd name="T75" fmla="*/ 32 h 103"/>
                <a:gd name="T76" fmla="*/ 11 w 110"/>
                <a:gd name="T77" fmla="*/ 33 h 103"/>
                <a:gd name="T78" fmla="*/ 98 w 110"/>
                <a:gd name="T79" fmla="*/ 33 h 103"/>
                <a:gd name="T80" fmla="*/ 101 w 110"/>
                <a:gd name="T81" fmla="*/ 32 h 103"/>
                <a:gd name="T82" fmla="*/ 102 w 110"/>
                <a:gd name="T83" fmla="*/ 29 h 103"/>
                <a:gd name="T84" fmla="*/ 110 w 110"/>
                <a:gd name="T85" fmla="*/ 29 h 103"/>
                <a:gd name="T86" fmla="*/ 110 w 110"/>
                <a:gd name="T87" fmla="*/ 22 h 103"/>
                <a:gd name="T88" fmla="*/ 55 w 110"/>
                <a:gd name="T89" fmla="*/ 0 h 103"/>
                <a:gd name="T90" fmla="*/ 0 w 110"/>
                <a:gd name="T91" fmla="*/ 2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0" h="103">
                  <a:moveTo>
                    <a:pt x="4" y="92"/>
                  </a:moveTo>
                  <a:cubicBezTo>
                    <a:pt x="3" y="92"/>
                    <a:pt x="2" y="92"/>
                    <a:pt x="1" y="93"/>
                  </a:cubicBezTo>
                  <a:cubicBezTo>
                    <a:pt x="0" y="94"/>
                    <a:pt x="0" y="94"/>
                    <a:pt x="0" y="95"/>
                  </a:cubicBezTo>
                  <a:cubicBezTo>
                    <a:pt x="0" y="103"/>
                    <a:pt x="0" y="103"/>
                    <a:pt x="0" y="103"/>
                  </a:cubicBezTo>
                  <a:cubicBezTo>
                    <a:pt x="110" y="103"/>
                    <a:pt x="110" y="103"/>
                    <a:pt x="110" y="103"/>
                  </a:cubicBezTo>
                  <a:cubicBezTo>
                    <a:pt x="110" y="95"/>
                    <a:pt x="110" y="95"/>
                    <a:pt x="110" y="95"/>
                  </a:cubicBezTo>
                  <a:cubicBezTo>
                    <a:pt x="110" y="94"/>
                    <a:pt x="109" y="94"/>
                    <a:pt x="108" y="93"/>
                  </a:cubicBezTo>
                  <a:cubicBezTo>
                    <a:pt x="108" y="92"/>
                    <a:pt x="107" y="92"/>
                    <a:pt x="106" y="92"/>
                  </a:cubicBezTo>
                  <a:lnTo>
                    <a:pt x="4" y="92"/>
                  </a:lnTo>
                  <a:close/>
                  <a:moveTo>
                    <a:pt x="14" y="81"/>
                  </a:moveTo>
                  <a:cubicBezTo>
                    <a:pt x="11" y="81"/>
                    <a:pt x="11" y="81"/>
                    <a:pt x="11" y="81"/>
                  </a:cubicBezTo>
                  <a:cubicBezTo>
                    <a:pt x="10" y="81"/>
                    <a:pt x="9" y="81"/>
                    <a:pt x="8" y="82"/>
                  </a:cubicBezTo>
                  <a:cubicBezTo>
                    <a:pt x="7" y="83"/>
                    <a:pt x="7" y="83"/>
                    <a:pt x="7" y="84"/>
                  </a:cubicBezTo>
                  <a:cubicBezTo>
                    <a:pt x="7" y="88"/>
                    <a:pt x="7" y="88"/>
                    <a:pt x="7" y="88"/>
                  </a:cubicBezTo>
                  <a:cubicBezTo>
                    <a:pt x="102" y="88"/>
                    <a:pt x="102" y="88"/>
                    <a:pt x="102" y="88"/>
                  </a:cubicBezTo>
                  <a:cubicBezTo>
                    <a:pt x="102" y="84"/>
                    <a:pt x="102" y="84"/>
                    <a:pt x="102" y="84"/>
                  </a:cubicBezTo>
                  <a:cubicBezTo>
                    <a:pt x="102" y="83"/>
                    <a:pt x="102" y="83"/>
                    <a:pt x="101" y="82"/>
                  </a:cubicBezTo>
                  <a:cubicBezTo>
                    <a:pt x="100" y="81"/>
                    <a:pt x="99" y="81"/>
                    <a:pt x="98" y="81"/>
                  </a:cubicBezTo>
                  <a:cubicBezTo>
                    <a:pt x="95" y="81"/>
                    <a:pt x="95" y="81"/>
                    <a:pt x="95" y="81"/>
                  </a:cubicBezTo>
                  <a:cubicBezTo>
                    <a:pt x="95" y="37"/>
                    <a:pt x="95" y="37"/>
                    <a:pt x="95" y="37"/>
                  </a:cubicBezTo>
                  <a:cubicBezTo>
                    <a:pt x="80" y="37"/>
                    <a:pt x="80" y="37"/>
                    <a:pt x="80" y="37"/>
                  </a:cubicBezTo>
                  <a:cubicBezTo>
                    <a:pt x="80" y="81"/>
                    <a:pt x="80" y="81"/>
                    <a:pt x="80" y="81"/>
                  </a:cubicBezTo>
                  <a:cubicBezTo>
                    <a:pt x="73" y="81"/>
                    <a:pt x="73" y="81"/>
                    <a:pt x="73" y="81"/>
                  </a:cubicBezTo>
                  <a:cubicBezTo>
                    <a:pt x="73" y="37"/>
                    <a:pt x="73" y="37"/>
                    <a:pt x="73" y="37"/>
                  </a:cubicBezTo>
                  <a:cubicBezTo>
                    <a:pt x="58" y="37"/>
                    <a:pt x="58" y="37"/>
                    <a:pt x="58" y="37"/>
                  </a:cubicBezTo>
                  <a:cubicBezTo>
                    <a:pt x="58" y="81"/>
                    <a:pt x="58" y="81"/>
                    <a:pt x="58" y="81"/>
                  </a:cubicBezTo>
                  <a:cubicBezTo>
                    <a:pt x="51" y="81"/>
                    <a:pt x="51" y="81"/>
                    <a:pt x="51" y="81"/>
                  </a:cubicBezTo>
                  <a:cubicBezTo>
                    <a:pt x="51" y="37"/>
                    <a:pt x="51" y="37"/>
                    <a:pt x="51" y="37"/>
                  </a:cubicBezTo>
                  <a:cubicBezTo>
                    <a:pt x="36" y="37"/>
                    <a:pt x="36" y="37"/>
                    <a:pt x="36" y="37"/>
                  </a:cubicBezTo>
                  <a:cubicBezTo>
                    <a:pt x="36" y="81"/>
                    <a:pt x="36" y="81"/>
                    <a:pt x="36" y="81"/>
                  </a:cubicBezTo>
                  <a:cubicBezTo>
                    <a:pt x="29" y="81"/>
                    <a:pt x="29" y="81"/>
                    <a:pt x="29" y="81"/>
                  </a:cubicBezTo>
                  <a:cubicBezTo>
                    <a:pt x="29" y="37"/>
                    <a:pt x="29" y="37"/>
                    <a:pt x="29" y="37"/>
                  </a:cubicBezTo>
                  <a:cubicBezTo>
                    <a:pt x="14" y="37"/>
                    <a:pt x="14" y="37"/>
                    <a:pt x="14" y="37"/>
                  </a:cubicBezTo>
                  <a:lnTo>
                    <a:pt x="14" y="81"/>
                  </a:lnTo>
                  <a:close/>
                  <a:moveTo>
                    <a:pt x="0" y="22"/>
                  </a:moveTo>
                  <a:cubicBezTo>
                    <a:pt x="0" y="29"/>
                    <a:pt x="0" y="29"/>
                    <a:pt x="0" y="29"/>
                  </a:cubicBezTo>
                  <a:cubicBezTo>
                    <a:pt x="7" y="29"/>
                    <a:pt x="7" y="29"/>
                    <a:pt x="7" y="29"/>
                  </a:cubicBezTo>
                  <a:cubicBezTo>
                    <a:pt x="7" y="30"/>
                    <a:pt x="7" y="31"/>
                    <a:pt x="8" y="32"/>
                  </a:cubicBezTo>
                  <a:cubicBezTo>
                    <a:pt x="9" y="33"/>
                    <a:pt x="10" y="33"/>
                    <a:pt x="11" y="33"/>
                  </a:cubicBezTo>
                  <a:cubicBezTo>
                    <a:pt x="98" y="33"/>
                    <a:pt x="98" y="33"/>
                    <a:pt x="98" y="33"/>
                  </a:cubicBezTo>
                  <a:cubicBezTo>
                    <a:pt x="99" y="33"/>
                    <a:pt x="100" y="33"/>
                    <a:pt x="101" y="32"/>
                  </a:cubicBezTo>
                  <a:cubicBezTo>
                    <a:pt x="102" y="31"/>
                    <a:pt x="102" y="30"/>
                    <a:pt x="102" y="29"/>
                  </a:cubicBezTo>
                  <a:cubicBezTo>
                    <a:pt x="110" y="29"/>
                    <a:pt x="110" y="29"/>
                    <a:pt x="110" y="29"/>
                  </a:cubicBezTo>
                  <a:cubicBezTo>
                    <a:pt x="110" y="22"/>
                    <a:pt x="110" y="22"/>
                    <a:pt x="110" y="22"/>
                  </a:cubicBezTo>
                  <a:cubicBezTo>
                    <a:pt x="55" y="0"/>
                    <a:pt x="55" y="0"/>
                    <a:pt x="55" y="0"/>
                  </a:cubicBezTo>
                  <a:lnTo>
                    <a:pt x="0" y="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grpSp>
      <p:sp>
        <p:nvSpPr>
          <p:cNvPr id="55" name="Flowchart: Off-page Connector 54">
            <a:extLst>
              <a:ext uri="{FF2B5EF4-FFF2-40B4-BE49-F238E27FC236}">
                <a16:creationId xmlns:a16="http://schemas.microsoft.com/office/drawing/2014/main" id="{05A38774-F599-A90C-51DA-2F26CEE514B1}"/>
              </a:ext>
            </a:extLst>
          </p:cNvPr>
          <p:cNvSpPr/>
          <p:nvPr/>
        </p:nvSpPr>
        <p:spPr>
          <a:xfrm>
            <a:off x="238910" y="1198783"/>
            <a:ext cx="8688675" cy="1743325"/>
          </a:xfrm>
          <a:prstGeom prst="flowChartOffpageConnector">
            <a:avLst/>
          </a:prstGeom>
          <a:solidFill>
            <a:srgbClr val="C4E2AE"/>
          </a:solidFill>
          <a:ln w="9525" cap="flat" cmpd="sng" algn="ctr">
            <a:solidFill>
              <a:schemeClr val="tx1">
                <a:lumMod val="60000"/>
                <a:lumOff val="40000"/>
              </a:schemeClr>
            </a:solidFill>
            <a:prstDash val="solid"/>
          </a:ln>
          <a:effectLst>
            <a:outerShdw blurRad="40000" dist="23000" dir="5400000" rotWithShape="0">
              <a:srgbClr val="000000">
                <a:alpha val="35000"/>
              </a:srgbClr>
            </a:outerShdw>
          </a:effectLst>
        </p:spPr>
        <p:txBody>
          <a:bodyPr rtlCol="0" anchor="ctr"/>
          <a:lstStyle/>
          <a:p>
            <a:pPr marL="285750" marR="0" lvl="0" indent="-285750" defTabSz="4572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CA" sz="1600" i="0" u="none" strike="noStrike" cap="none" normalizeH="0" baseline="0" noProof="0" dirty="0">
                <a:ln>
                  <a:noFill/>
                </a:ln>
                <a:effectLst/>
                <a:uLnTx/>
                <a:uFillTx/>
                <a:latin typeface="+mj-lt"/>
                <a:ea typeface="+mj-lt"/>
                <a:cs typeface="Calibri" panose="020F0502020204030204" pitchFamily="34" charset="0"/>
              </a:rPr>
              <a:t>Le budget de 2018 a prévu 8,5 millions de dollars sur deux ans pour un processus de mobilisation sur la réforme de l’AR mené par les Premières Nations.</a:t>
            </a:r>
          </a:p>
          <a:p>
            <a:pPr marL="285750" marR="0" lvl="0" indent="-285750" defTabSz="4572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CA" sz="1600" b="0" i="0" u="none" strike="noStrike" cap="none" normalizeH="0" baseline="0" noProof="0" dirty="0">
                <a:ln>
                  <a:noFill/>
                </a:ln>
                <a:effectLst/>
                <a:uLnTx/>
                <a:uFillTx/>
                <a:latin typeface="+mj-lt"/>
                <a:ea typeface="+mj-lt"/>
                <a:cs typeface="Calibri" panose="020F0502020204030204" pitchFamily="34" charset="0"/>
              </a:rPr>
              <a:t>Le </a:t>
            </a:r>
            <a:r>
              <a:rPr kumimoji="0" lang="fr-CA" sz="1600" b="0" i="1" strike="noStrike" cap="none" normalizeH="0" baseline="0" noProof="0" dirty="0">
                <a:ln>
                  <a:noFill/>
                </a:ln>
                <a:solidFill>
                  <a:prstClr val="black"/>
                </a:solidFill>
                <a:effectLst/>
                <a:uLnTx/>
                <a:uFillTx/>
                <a:latin typeface="+mj-lt"/>
                <a:ea typeface="+mj-lt"/>
                <a:cs typeface="Calibri" panose="020F0502020204030204" pitchFamily="34" charset="0"/>
                <a:hlinkClick r:id="rId18"/>
              </a:rPr>
              <a:t>Rapport sommaire national sur le processus de mobilisation mené par les Premières Nations sur l’Aide au revenu de 2018 à 2020</a:t>
            </a:r>
            <a:r>
              <a:rPr kumimoji="0" lang="fr-CA" sz="1600" b="0" i="0" u="none" strike="noStrike" cap="none" normalizeH="0" baseline="0" noProof="0" dirty="0">
                <a:ln>
                  <a:noFill/>
                </a:ln>
                <a:solidFill>
                  <a:prstClr val="black"/>
                </a:solidFill>
                <a:effectLst/>
                <a:uLnTx/>
                <a:uFillTx/>
                <a:latin typeface="+mj-lt"/>
                <a:ea typeface="+mj-lt"/>
                <a:cs typeface="Calibri" panose="020F0502020204030204" pitchFamily="34" charset="0"/>
              </a:rPr>
              <a:t> </a:t>
            </a:r>
            <a:r>
              <a:rPr kumimoji="0" lang="fr-CA" sz="1600" b="0" strike="noStrike" cap="none" normalizeH="0" baseline="0" noProof="0" dirty="0">
                <a:ln>
                  <a:noFill/>
                </a:ln>
                <a:effectLst/>
                <a:uLnTx/>
                <a:uFillTx/>
                <a:latin typeface="+mj-lt"/>
                <a:ea typeface="+mj-lt"/>
                <a:cs typeface="Calibri" panose="020F0502020204030204" pitchFamily="34" charset="0"/>
              </a:rPr>
              <a:t>qui en a résulté </a:t>
            </a:r>
            <a:r>
              <a:rPr kumimoji="0" lang="fr-CA" sz="1600" b="0" i="0" u="none" strike="noStrike" cap="none" normalizeH="0" baseline="0" noProof="0" dirty="0">
                <a:ln>
                  <a:noFill/>
                </a:ln>
                <a:effectLst/>
                <a:uLnTx/>
                <a:uFillTx/>
                <a:latin typeface="+mj-lt"/>
                <a:ea typeface="+mj-lt"/>
                <a:cs typeface="Calibri" panose="020F0502020204030204" pitchFamily="34" charset="0"/>
              </a:rPr>
              <a:t>a mis en évidence cinq grands thèmes qui devraient être pris en compte dans le cadre de la réforme :</a:t>
            </a:r>
          </a:p>
        </p:txBody>
      </p:sp>
    </p:spTree>
    <p:extLst>
      <p:ext uri="{BB962C8B-B14F-4D97-AF65-F5344CB8AC3E}">
        <p14:creationId xmlns:p14="http://schemas.microsoft.com/office/powerpoint/2010/main" val="707109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A7653-9C2A-3D79-3305-5F77B7E357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20AA8-1D55-AF77-CEC8-3460BB0F4364}"/>
              </a:ext>
            </a:extLst>
          </p:cNvPr>
          <p:cNvSpPr>
            <a:spLocks noGrp="1"/>
          </p:cNvSpPr>
          <p:nvPr>
            <p:ph type="title"/>
          </p:nvPr>
        </p:nvSpPr>
        <p:spPr>
          <a:xfrm>
            <a:off x="423862" y="772089"/>
            <a:ext cx="8296276" cy="581319"/>
          </a:xfrm>
        </p:spPr>
        <p:txBody>
          <a:bodyPr/>
          <a:lstStyle/>
          <a:p>
            <a:r>
              <a:rPr lang="fr-CA" sz="2000">
                <a:solidFill>
                  <a:schemeClr val="tx2"/>
                </a:solidFill>
                <a:cs typeface="Calibri" panose="020F0502020204030204" pitchFamily="34" charset="0"/>
              </a:rPr>
              <a:t>BUDGET DE 2024 – UN JALON DE LA RÉFORME</a:t>
            </a:r>
          </a:p>
        </p:txBody>
      </p:sp>
      <p:sp>
        <p:nvSpPr>
          <p:cNvPr id="6" name="Content Placeholder 5">
            <a:extLst>
              <a:ext uri="{FF2B5EF4-FFF2-40B4-BE49-F238E27FC236}">
                <a16:creationId xmlns:a16="http://schemas.microsoft.com/office/drawing/2014/main" id="{97868B7A-EA02-9A8C-271E-C3491F8F9E9C}"/>
              </a:ext>
            </a:extLst>
          </p:cNvPr>
          <p:cNvSpPr txBox="1">
            <a:spLocks noGrp="1"/>
          </p:cNvSpPr>
          <p:nvPr>
            <p:ph idx="1"/>
          </p:nvPr>
        </p:nvSpPr>
        <p:spPr>
          <a:xfrm>
            <a:off x="1002123" y="1492027"/>
            <a:ext cx="7119813" cy="3873946"/>
          </a:xfrm>
          <a:prstGeom prst="rect">
            <a:avLst/>
          </a:prstGeom>
          <a:noFill/>
        </p:spPr>
        <p:txBody>
          <a:bodyPr wrap="square" rtlCol="0">
            <a:spAutoFit/>
          </a:bodyPr>
          <a:lstStyle/>
          <a:p>
            <a:pPr marL="0" indent="0">
              <a:buNone/>
            </a:pPr>
            <a:endParaRPr lang="en-US" sz="1600" dirty="0">
              <a:solidFill>
                <a:srgbClr val="002060"/>
              </a:solidFill>
            </a:endParaRPr>
          </a:p>
          <a:p>
            <a:pPr marL="0" indent="0">
              <a:buNone/>
            </a:pPr>
            <a:r>
              <a:rPr lang="fr-CA" sz="1600" dirty="0">
                <a:solidFill>
                  <a:srgbClr val="002060"/>
                </a:solidFill>
              </a:rPr>
              <a:t>Au total, le budget de 2024 a prévu plus de 927 millions de dollars pour le Programme sur cinq ans à partir de 2024-2025, et 169 millions de dollars par la suite.</a:t>
            </a:r>
          </a:p>
          <a:p>
            <a:pPr marL="0" indent="0">
              <a:buNone/>
            </a:pPr>
            <a:endParaRPr lang="en-US" sz="1600" dirty="0">
              <a:solidFill>
                <a:srgbClr val="002060"/>
              </a:solidFill>
            </a:endParaRPr>
          </a:p>
          <a:p>
            <a:pPr marL="0" indent="0">
              <a:buNone/>
            </a:pPr>
            <a:r>
              <a:rPr lang="fr-CA" sz="1600" dirty="0">
                <a:solidFill>
                  <a:srgbClr val="002060"/>
                </a:solidFill>
              </a:rPr>
              <a:t>Il s’agit de l’une des plus importantes augmentations du financement continu du Programme depuis sa création en 1964, et elle vise à répondre à des points essentiels relevés lors du processus de mobilisation et d’élaboration conjointe.</a:t>
            </a:r>
          </a:p>
          <a:p>
            <a:pPr marL="0" indent="0">
              <a:buNone/>
            </a:pPr>
            <a:endParaRPr lang="en-US" sz="1600" dirty="0">
              <a:solidFill>
                <a:srgbClr val="002060"/>
              </a:solidFill>
            </a:endParaRPr>
          </a:p>
          <a:p>
            <a:pPr marL="0" indent="0">
              <a:buNone/>
            </a:pPr>
            <a:r>
              <a:rPr lang="fr-CA" sz="1600" dirty="0">
                <a:solidFill>
                  <a:srgbClr val="002060"/>
                </a:solidFill>
              </a:rPr>
              <a:t>Le budget de 2024 a prévu un financement pour le Programme d’aide au revenu afin de répondre aux pressions exercées sur le Programme, de maintenir la gestion des cas et les mesures de soutien préalables à l’emploi aux niveaux actuels, et d’introduire des mesures de soutien au revenu des personnes handicapées dans les réserves où il existe des lacunes par rapport aux programmes provinciaux et territoriaux.</a:t>
            </a: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B3405C1E-7806-B02F-F5C9-CE27D5333182}"/>
              </a:ext>
            </a:extLst>
          </p:cNvPr>
          <p:cNvSpPr/>
          <p:nvPr/>
        </p:nvSpPr>
        <p:spPr bwMode="auto">
          <a:xfrm>
            <a:off x="416356" y="1561171"/>
            <a:ext cx="8291349" cy="453854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461BEC8E-44F3-11A9-165C-18006DD8BE97}"/>
              </a:ext>
            </a:extLst>
          </p:cNvPr>
          <p:cNvSpPr/>
          <p:nvPr>
            <p:custDataLst>
              <p:tags r:id="rId1"/>
            </p:custDataLst>
          </p:nvPr>
        </p:nvSpPr>
        <p:spPr>
          <a:xfrm>
            <a:off x="228406" y="2007799"/>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8" name="Pentagon 7">
            <a:extLst>
              <a:ext uri="{FF2B5EF4-FFF2-40B4-BE49-F238E27FC236}">
                <a16:creationId xmlns:a16="http://schemas.microsoft.com/office/drawing/2014/main" id="{A304C939-7A98-F6C0-1239-2577ED4735DB}"/>
              </a:ext>
            </a:extLst>
          </p:cNvPr>
          <p:cNvSpPr/>
          <p:nvPr>
            <p:custDataLst>
              <p:tags r:id="rId2"/>
            </p:custDataLst>
          </p:nvPr>
        </p:nvSpPr>
        <p:spPr>
          <a:xfrm>
            <a:off x="228406" y="4256256"/>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F896C698-3480-C766-A0D5-B5EFA8D0A02F}"/>
              </a:ext>
            </a:extLst>
          </p:cNvPr>
          <p:cNvSpPr/>
          <p:nvPr>
            <p:custDataLst>
              <p:tags r:id="rId3"/>
            </p:custDataLst>
          </p:nvPr>
        </p:nvSpPr>
        <p:spPr>
          <a:xfrm rot="10800000">
            <a:off x="8182159" y="2908713"/>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Tree>
    <p:extLst>
      <p:ext uri="{BB962C8B-B14F-4D97-AF65-F5344CB8AC3E}">
        <p14:creationId xmlns:p14="http://schemas.microsoft.com/office/powerpoint/2010/main" val="384489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41F5C-7015-49AF-78F6-558FC8330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6D9C42-759A-5B06-D68F-75D5790E0FCE}"/>
              </a:ext>
            </a:extLst>
          </p:cNvPr>
          <p:cNvSpPr>
            <a:spLocks noGrp="1"/>
          </p:cNvSpPr>
          <p:nvPr>
            <p:ph type="title"/>
          </p:nvPr>
        </p:nvSpPr>
        <p:spPr>
          <a:xfrm>
            <a:off x="411429" y="432289"/>
            <a:ext cx="8296276" cy="581319"/>
          </a:xfrm>
        </p:spPr>
        <p:txBody>
          <a:bodyPr/>
          <a:lstStyle/>
          <a:p>
            <a:r>
              <a:rPr lang="fr-CA" sz="2000">
                <a:solidFill>
                  <a:schemeClr val="tx2"/>
                </a:solidFill>
                <a:cs typeface="Calibri" panose="020F0502020204030204" pitchFamily="34" charset="0"/>
              </a:rPr>
              <a:t>BUDGET DE 2024 – INTÉGRITÉ DES PROGRAMMES</a:t>
            </a:r>
          </a:p>
        </p:txBody>
      </p:sp>
      <p:sp>
        <p:nvSpPr>
          <p:cNvPr id="6" name="Content Placeholder 5">
            <a:extLst>
              <a:ext uri="{FF2B5EF4-FFF2-40B4-BE49-F238E27FC236}">
                <a16:creationId xmlns:a16="http://schemas.microsoft.com/office/drawing/2014/main" id="{DC9875D6-45C5-08C0-13BB-2F8F2C7FAE3F}"/>
              </a:ext>
            </a:extLst>
          </p:cNvPr>
          <p:cNvSpPr txBox="1">
            <a:spLocks noGrp="1"/>
          </p:cNvSpPr>
          <p:nvPr>
            <p:ph idx="1"/>
          </p:nvPr>
        </p:nvSpPr>
        <p:spPr>
          <a:xfrm>
            <a:off x="1040742" y="1109010"/>
            <a:ext cx="7366075" cy="1840825"/>
          </a:xfrm>
          <a:prstGeom prst="rect">
            <a:avLst/>
          </a:prstGeom>
          <a:noFill/>
        </p:spPr>
        <p:txBody>
          <a:bodyPr wrap="square" rtlCol="0">
            <a:spAutoFit/>
          </a:bodyPr>
          <a:lstStyle/>
          <a:p>
            <a:pPr marL="0" indent="0">
              <a:buNone/>
            </a:pPr>
            <a:r>
              <a:rPr lang="fr-CA" sz="1400" dirty="0">
                <a:solidFill>
                  <a:srgbClr val="002060"/>
                </a:solidFill>
                <a:latin typeface="+mj-lt"/>
              </a:rPr>
              <a:t>Afin de répondre à la demande, 596,2 millions de dollars sur cinq ans, à compter de 2024-2025, et 119,2 millions de dollars par année par la suite pour fournir une aide au revenu dans les réserves.</a:t>
            </a:r>
          </a:p>
          <a:p>
            <a:pPr marL="0" indent="0">
              <a:buNone/>
            </a:pPr>
            <a:endParaRPr lang="en-US" sz="1200" dirty="0">
              <a:solidFill>
                <a:srgbClr val="002060"/>
              </a:solidFill>
              <a:latin typeface="+mj-lt"/>
            </a:endParaRPr>
          </a:p>
          <a:p>
            <a:pPr marL="0" indent="0">
              <a:buNone/>
            </a:pPr>
            <a:r>
              <a:rPr lang="fr-CA" sz="1400" dirty="0">
                <a:solidFill>
                  <a:srgbClr val="002060"/>
                </a:solidFill>
                <a:latin typeface="+mj-lt"/>
              </a:rPr>
              <a:t>Il s’agit d’un nouveau financement visant à s’assurer que le Programme répond aux pressions liées à la croissance des activités existantes, comme l’augmentation des taux et du nombre de dossiers, et à combler les lacunes dans les programmes existants comme celui visant les personnes ayant des besoins spéciaux.</a:t>
            </a:r>
          </a:p>
        </p:txBody>
      </p:sp>
      <p:sp>
        <p:nvSpPr>
          <p:cNvPr id="4" name="Rectangle 3">
            <a:extLst>
              <a:ext uri="{FF2B5EF4-FFF2-40B4-BE49-F238E27FC236}">
                <a16:creationId xmlns:a16="http://schemas.microsoft.com/office/drawing/2014/main" id="{2BF29630-0FE8-1EE6-1938-4CC7A9EEEE45}"/>
              </a:ext>
            </a:extLst>
          </p:cNvPr>
          <p:cNvSpPr/>
          <p:nvPr/>
        </p:nvSpPr>
        <p:spPr bwMode="auto">
          <a:xfrm>
            <a:off x="416356" y="925551"/>
            <a:ext cx="8291349" cy="517416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CFA93B5B-8CDF-CA0D-D0D8-39AE10BFC0A2}"/>
              </a:ext>
            </a:extLst>
          </p:cNvPr>
          <p:cNvSpPr/>
          <p:nvPr>
            <p:custDataLst>
              <p:tags r:id="rId1"/>
            </p:custDataLst>
          </p:nvPr>
        </p:nvSpPr>
        <p:spPr>
          <a:xfrm>
            <a:off x="197785" y="1091204"/>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A3ABBCBC-1482-0BC8-512A-153C093AB0AB}"/>
              </a:ext>
            </a:extLst>
          </p:cNvPr>
          <p:cNvSpPr/>
          <p:nvPr>
            <p:custDataLst>
              <p:tags r:id="rId2"/>
            </p:custDataLst>
          </p:nvPr>
        </p:nvSpPr>
        <p:spPr>
          <a:xfrm rot="10800000">
            <a:off x="8192842" y="2066534"/>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1" name="Oval 10">
            <a:extLst>
              <a:ext uri="{FF2B5EF4-FFF2-40B4-BE49-F238E27FC236}">
                <a16:creationId xmlns:a16="http://schemas.microsoft.com/office/drawing/2014/main" id="{B47D582B-BFA5-2AC8-03FF-C101EB29D1CF}"/>
              </a:ext>
            </a:extLst>
          </p:cNvPr>
          <p:cNvSpPr/>
          <p:nvPr>
            <p:custDataLst>
              <p:tags r:id="rId3"/>
            </p:custDataLst>
          </p:nvPr>
        </p:nvSpPr>
        <p:spPr>
          <a:xfrm>
            <a:off x="681986" y="4000951"/>
            <a:ext cx="720671" cy="716419"/>
          </a:xfrm>
          <a:prstGeom prst="ellipse">
            <a:avLst/>
          </a:prstGeom>
          <a:solidFill>
            <a:srgbClr val="A6D39D"/>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Freeform 33" descr="Dollar Icon">
            <a:extLst>
              <a:ext uri="{FF2B5EF4-FFF2-40B4-BE49-F238E27FC236}">
                <a16:creationId xmlns:a16="http://schemas.microsoft.com/office/drawing/2014/main" id="{2B7D708C-FF2D-6741-DE3E-10EF78E2F1A7}"/>
              </a:ext>
            </a:extLst>
          </p:cNvPr>
          <p:cNvSpPr>
            <a:spLocks/>
          </p:cNvSpPr>
          <p:nvPr>
            <p:custDataLst>
              <p:tags r:id="rId4"/>
            </p:custDataLst>
          </p:nvPr>
        </p:nvSpPr>
        <p:spPr bwMode="auto">
          <a:xfrm>
            <a:off x="895925" y="4101188"/>
            <a:ext cx="289634" cy="515943"/>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A17CE6EF-0128-5403-2B34-6564FB37BB04}"/>
              </a:ext>
            </a:extLst>
          </p:cNvPr>
          <p:cNvSpPr txBox="1"/>
          <p:nvPr/>
        </p:nvSpPr>
        <p:spPr>
          <a:xfrm>
            <a:off x="1491003" y="3708321"/>
            <a:ext cx="7088495" cy="2154436"/>
          </a:xfrm>
          <a:prstGeom prst="rect">
            <a:avLst/>
          </a:prstGeom>
          <a:noFill/>
        </p:spPr>
        <p:txBody>
          <a:bodyPr wrap="square">
            <a:spAutoFit/>
          </a:bodyPr>
          <a:lstStyle/>
          <a:p>
            <a:pPr marL="0" indent="0">
              <a:buNone/>
            </a:pPr>
            <a:endParaRPr lang="en-US" sz="1600" dirty="0">
              <a:solidFill>
                <a:srgbClr val="002060"/>
              </a:solidFill>
            </a:endParaRPr>
          </a:p>
          <a:p>
            <a:pPr algn="just"/>
            <a:r>
              <a:rPr lang="fr-CA" sz="1400" b="1" dirty="0">
                <a:solidFill>
                  <a:srgbClr val="002060"/>
                </a:solidFill>
                <a:latin typeface="+mj-lt"/>
                <a:ea typeface="+mj-lt"/>
                <a:cs typeface="Arial" panose="020B0604020202020204" pitchFamily="34" charset="0"/>
              </a:rPr>
              <a:t>Adéquation de la prestation : </a:t>
            </a:r>
            <a:r>
              <a:rPr lang="fr-CA" sz="1400" dirty="0">
                <a:solidFill>
                  <a:srgbClr val="002060"/>
                </a:solidFill>
                <a:latin typeface="+mj-lt"/>
                <a:ea typeface="+mj-lt"/>
                <a:cs typeface="Calibri" panose="020F0502020204030204" pitchFamily="34" charset="0"/>
              </a:rPr>
              <a:t>Le financement pour les besoins spéciaux a été modernisé afin d’assurer une répartition plus équitable entre toutes les régions et tous les bénéficiaires qui offrent le Programme.</a:t>
            </a:r>
          </a:p>
          <a:p>
            <a:endParaRPr lang="en-US" sz="1600" b="1" kern="1200" dirty="0">
              <a:solidFill>
                <a:srgbClr val="002060"/>
              </a:solidFill>
              <a:latin typeface="+mj-lt"/>
              <a:cs typeface="Arial" panose="020B0604020202020204" pitchFamily="34" charset="0"/>
            </a:endParaRPr>
          </a:p>
          <a:p>
            <a:pPr lvl="0" algn="just" defTabSz="457200">
              <a:defRPr/>
            </a:pPr>
            <a:r>
              <a:rPr lang="fr-CA" sz="1400" b="1" dirty="0">
                <a:solidFill>
                  <a:srgbClr val="002060"/>
                </a:solidFill>
                <a:latin typeface="+mj-lt"/>
                <a:ea typeface="+mj-lt"/>
                <a:cs typeface="Arial" panose="020B0604020202020204" pitchFamily="34" charset="0"/>
              </a:rPr>
              <a:t>Capacité : </a:t>
            </a:r>
            <a:r>
              <a:rPr lang="fr-CA" sz="1400" dirty="0">
                <a:solidFill>
                  <a:srgbClr val="002060"/>
                </a:solidFill>
                <a:latin typeface="+mj-lt"/>
                <a:ea typeface="+mj-lt"/>
                <a:cs typeface="Calibri" panose="020F0502020204030204" pitchFamily="34" charset="0"/>
              </a:rPr>
              <a:t>Le financement pour la prestation de services a été modernisé afin d’assurer une répartition plus équitable entre toutes les régions et tous les bénéficiaires qui offrent le Programme.</a:t>
            </a:r>
          </a:p>
          <a:p>
            <a:endParaRPr lang="en-US" dirty="0"/>
          </a:p>
        </p:txBody>
      </p:sp>
      <p:sp>
        <p:nvSpPr>
          <p:cNvPr id="15" name="Oval 14">
            <a:extLst>
              <a:ext uri="{FF2B5EF4-FFF2-40B4-BE49-F238E27FC236}">
                <a16:creationId xmlns:a16="http://schemas.microsoft.com/office/drawing/2014/main" id="{2221E180-0618-ABF4-6B50-C2C9F049E224}"/>
              </a:ext>
            </a:extLst>
          </p:cNvPr>
          <p:cNvSpPr/>
          <p:nvPr>
            <p:custDataLst>
              <p:tags r:id="rId5"/>
            </p:custDataLst>
          </p:nvPr>
        </p:nvSpPr>
        <p:spPr>
          <a:xfrm>
            <a:off x="678828" y="4846977"/>
            <a:ext cx="723829" cy="752325"/>
          </a:xfrm>
          <a:prstGeom prst="ellipse">
            <a:avLst/>
          </a:prstGeom>
          <a:solidFill>
            <a:srgbClr val="FCDBC0"/>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34" descr="Cubes Icon">
            <a:extLst>
              <a:ext uri="{FF2B5EF4-FFF2-40B4-BE49-F238E27FC236}">
                <a16:creationId xmlns:a16="http://schemas.microsoft.com/office/drawing/2014/main" id="{D5E8B69D-0DCF-F60F-3606-3DCC763982F1}"/>
              </a:ext>
            </a:extLst>
          </p:cNvPr>
          <p:cNvSpPr>
            <a:spLocks noEditPoints="1"/>
          </p:cNvSpPr>
          <p:nvPr>
            <p:custDataLst>
              <p:tags r:id="rId6"/>
            </p:custDataLst>
          </p:nvPr>
        </p:nvSpPr>
        <p:spPr bwMode="auto">
          <a:xfrm>
            <a:off x="835375" y="4995817"/>
            <a:ext cx="435443" cy="454644"/>
          </a:xfrm>
          <a:custGeom>
            <a:avLst/>
            <a:gdLst>
              <a:gd name="T0" fmla="*/ 456 w 460"/>
              <a:gd name="T1" fmla="*/ 201 h 378"/>
              <a:gd name="T2" fmla="*/ 444 w 460"/>
              <a:gd name="T3" fmla="*/ 191 h 378"/>
              <a:gd name="T4" fmla="*/ 352 w 460"/>
              <a:gd name="T5" fmla="*/ 152 h 378"/>
              <a:gd name="T6" fmla="*/ 352 w 460"/>
              <a:gd name="T7" fmla="*/ 67 h 378"/>
              <a:gd name="T8" fmla="*/ 347 w 460"/>
              <a:gd name="T9" fmla="*/ 53 h 378"/>
              <a:gd name="T10" fmla="*/ 335 w 460"/>
              <a:gd name="T11" fmla="*/ 43 h 378"/>
              <a:gd name="T12" fmla="*/ 241 w 460"/>
              <a:gd name="T13" fmla="*/ 2 h 378"/>
              <a:gd name="T14" fmla="*/ 230 w 460"/>
              <a:gd name="T15" fmla="*/ 0 h 378"/>
              <a:gd name="T16" fmla="*/ 220 w 460"/>
              <a:gd name="T17" fmla="*/ 2 h 378"/>
              <a:gd name="T18" fmla="*/ 125 w 460"/>
              <a:gd name="T19" fmla="*/ 43 h 378"/>
              <a:gd name="T20" fmla="*/ 113 w 460"/>
              <a:gd name="T21" fmla="*/ 53 h 378"/>
              <a:gd name="T22" fmla="*/ 109 w 460"/>
              <a:gd name="T23" fmla="*/ 67 h 378"/>
              <a:gd name="T24" fmla="*/ 109 w 460"/>
              <a:gd name="T25" fmla="*/ 152 h 378"/>
              <a:gd name="T26" fmla="*/ 17 w 460"/>
              <a:gd name="T27" fmla="*/ 191 h 378"/>
              <a:gd name="T28" fmla="*/ 5 w 460"/>
              <a:gd name="T29" fmla="*/ 201 h 378"/>
              <a:gd name="T30" fmla="*/ 0 w 460"/>
              <a:gd name="T31" fmla="*/ 216 h 378"/>
              <a:gd name="T32" fmla="*/ 0 w 460"/>
              <a:gd name="T33" fmla="*/ 304 h 378"/>
              <a:gd name="T34" fmla="*/ 4 w 460"/>
              <a:gd name="T35" fmla="*/ 318 h 378"/>
              <a:gd name="T36" fmla="*/ 15 w 460"/>
              <a:gd name="T37" fmla="*/ 328 h 378"/>
              <a:gd name="T38" fmla="*/ 110 w 460"/>
              <a:gd name="T39" fmla="*/ 375 h 378"/>
              <a:gd name="T40" fmla="*/ 122 w 460"/>
              <a:gd name="T41" fmla="*/ 378 h 378"/>
              <a:gd name="T42" fmla="*/ 134 w 460"/>
              <a:gd name="T43" fmla="*/ 375 h 378"/>
              <a:gd name="T44" fmla="*/ 229 w 460"/>
              <a:gd name="T45" fmla="*/ 328 h 378"/>
              <a:gd name="T46" fmla="*/ 230 w 460"/>
              <a:gd name="T47" fmla="*/ 327 h 378"/>
              <a:gd name="T48" fmla="*/ 232 w 460"/>
              <a:gd name="T49" fmla="*/ 328 h 378"/>
              <a:gd name="T50" fmla="*/ 326 w 460"/>
              <a:gd name="T51" fmla="*/ 375 h 378"/>
              <a:gd name="T52" fmla="*/ 338 w 460"/>
              <a:gd name="T53" fmla="*/ 378 h 378"/>
              <a:gd name="T54" fmla="*/ 350 w 460"/>
              <a:gd name="T55" fmla="*/ 375 h 378"/>
              <a:gd name="T56" fmla="*/ 445 w 460"/>
              <a:gd name="T57" fmla="*/ 328 h 378"/>
              <a:gd name="T58" fmla="*/ 456 w 460"/>
              <a:gd name="T59" fmla="*/ 318 h 378"/>
              <a:gd name="T60" fmla="*/ 460 w 460"/>
              <a:gd name="T61" fmla="*/ 304 h 378"/>
              <a:gd name="T62" fmla="*/ 460 w 460"/>
              <a:gd name="T63" fmla="*/ 216 h 378"/>
              <a:gd name="T64" fmla="*/ 456 w 460"/>
              <a:gd name="T65" fmla="*/ 201 h 378"/>
              <a:gd name="T66" fmla="*/ 137 w 460"/>
              <a:gd name="T67" fmla="*/ 67 h 378"/>
              <a:gd name="T68" fmla="*/ 230 w 460"/>
              <a:gd name="T69" fmla="*/ 27 h 378"/>
              <a:gd name="T70" fmla="*/ 323 w 460"/>
              <a:gd name="T71" fmla="*/ 67 h 378"/>
              <a:gd name="T72" fmla="*/ 230 w 460"/>
              <a:gd name="T73" fmla="*/ 107 h 378"/>
              <a:gd name="T74" fmla="*/ 137 w 460"/>
              <a:gd name="T75" fmla="*/ 67 h 378"/>
              <a:gd name="T76" fmla="*/ 244 w 460"/>
              <a:gd name="T77" fmla="*/ 130 h 378"/>
              <a:gd name="T78" fmla="*/ 325 w 460"/>
              <a:gd name="T79" fmla="*/ 96 h 378"/>
              <a:gd name="T80" fmla="*/ 325 w 460"/>
              <a:gd name="T81" fmla="*/ 152 h 378"/>
              <a:gd name="T82" fmla="*/ 244 w 460"/>
              <a:gd name="T83" fmla="*/ 187 h 378"/>
              <a:gd name="T84" fmla="*/ 244 w 460"/>
              <a:gd name="T85" fmla="*/ 130 h 378"/>
              <a:gd name="T86" fmla="*/ 253 w 460"/>
              <a:gd name="T87" fmla="*/ 212 h 378"/>
              <a:gd name="T88" fmla="*/ 338 w 460"/>
              <a:gd name="T89" fmla="*/ 176 h 378"/>
              <a:gd name="T90" fmla="*/ 424 w 460"/>
              <a:gd name="T91" fmla="*/ 212 h 378"/>
              <a:gd name="T92" fmla="*/ 338 w 460"/>
              <a:gd name="T93" fmla="*/ 249 h 378"/>
              <a:gd name="T94" fmla="*/ 253 w 460"/>
              <a:gd name="T95" fmla="*/ 212 h 378"/>
              <a:gd name="T96" fmla="*/ 352 w 460"/>
              <a:gd name="T97" fmla="*/ 272 h 378"/>
              <a:gd name="T98" fmla="*/ 433 w 460"/>
              <a:gd name="T99" fmla="*/ 238 h 378"/>
              <a:gd name="T100" fmla="*/ 433 w 460"/>
              <a:gd name="T101" fmla="*/ 304 h 378"/>
              <a:gd name="T102" fmla="*/ 352 w 460"/>
              <a:gd name="T103" fmla="*/ 344 h 378"/>
              <a:gd name="T104" fmla="*/ 352 w 460"/>
              <a:gd name="T105" fmla="*/ 272 h 378"/>
              <a:gd name="T106" fmla="*/ 37 w 460"/>
              <a:gd name="T107" fmla="*/ 212 h 378"/>
              <a:gd name="T108" fmla="*/ 122 w 460"/>
              <a:gd name="T109" fmla="*/ 176 h 378"/>
              <a:gd name="T110" fmla="*/ 207 w 460"/>
              <a:gd name="T111" fmla="*/ 212 h 378"/>
              <a:gd name="T112" fmla="*/ 122 w 460"/>
              <a:gd name="T113" fmla="*/ 249 h 378"/>
              <a:gd name="T114" fmla="*/ 37 w 460"/>
              <a:gd name="T115" fmla="*/ 212 h 378"/>
              <a:gd name="T116" fmla="*/ 136 w 460"/>
              <a:gd name="T117" fmla="*/ 272 h 378"/>
              <a:gd name="T118" fmla="*/ 217 w 460"/>
              <a:gd name="T119" fmla="*/ 238 h 378"/>
              <a:gd name="T120" fmla="*/ 217 w 460"/>
              <a:gd name="T121" fmla="*/ 304 h 378"/>
              <a:gd name="T122" fmla="*/ 136 w 460"/>
              <a:gd name="T123" fmla="*/ 344 h 378"/>
              <a:gd name="T124" fmla="*/ 136 w 460"/>
              <a:gd name="T125" fmla="*/ 272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60" h="378">
                <a:moveTo>
                  <a:pt x="456" y="201"/>
                </a:moveTo>
                <a:cubicBezTo>
                  <a:pt x="453" y="197"/>
                  <a:pt x="449" y="193"/>
                  <a:pt x="444" y="191"/>
                </a:cubicBezTo>
                <a:cubicBezTo>
                  <a:pt x="352" y="152"/>
                  <a:pt x="352" y="152"/>
                  <a:pt x="352" y="152"/>
                </a:cubicBezTo>
                <a:cubicBezTo>
                  <a:pt x="352" y="67"/>
                  <a:pt x="352" y="67"/>
                  <a:pt x="352" y="67"/>
                </a:cubicBezTo>
                <a:cubicBezTo>
                  <a:pt x="352" y="62"/>
                  <a:pt x="350" y="57"/>
                  <a:pt x="347" y="53"/>
                </a:cubicBezTo>
                <a:cubicBezTo>
                  <a:pt x="344" y="48"/>
                  <a:pt x="340" y="45"/>
                  <a:pt x="335" y="43"/>
                </a:cubicBezTo>
                <a:cubicBezTo>
                  <a:pt x="241" y="2"/>
                  <a:pt x="241" y="2"/>
                  <a:pt x="241" y="2"/>
                </a:cubicBezTo>
                <a:cubicBezTo>
                  <a:pt x="238" y="1"/>
                  <a:pt x="234" y="0"/>
                  <a:pt x="230" y="0"/>
                </a:cubicBezTo>
                <a:cubicBezTo>
                  <a:pt x="226" y="0"/>
                  <a:pt x="223" y="1"/>
                  <a:pt x="220" y="2"/>
                </a:cubicBezTo>
                <a:cubicBezTo>
                  <a:pt x="125" y="43"/>
                  <a:pt x="125" y="43"/>
                  <a:pt x="125" y="43"/>
                </a:cubicBezTo>
                <a:cubicBezTo>
                  <a:pt x="120" y="45"/>
                  <a:pt x="116" y="48"/>
                  <a:pt x="113" y="53"/>
                </a:cubicBezTo>
                <a:cubicBezTo>
                  <a:pt x="110" y="57"/>
                  <a:pt x="109" y="62"/>
                  <a:pt x="109" y="67"/>
                </a:cubicBezTo>
                <a:cubicBezTo>
                  <a:pt x="109" y="152"/>
                  <a:pt x="109" y="152"/>
                  <a:pt x="109" y="152"/>
                </a:cubicBezTo>
                <a:cubicBezTo>
                  <a:pt x="17" y="191"/>
                  <a:pt x="17" y="191"/>
                  <a:pt x="17" y="191"/>
                </a:cubicBezTo>
                <a:cubicBezTo>
                  <a:pt x="12" y="193"/>
                  <a:pt x="8" y="197"/>
                  <a:pt x="5" y="201"/>
                </a:cubicBezTo>
                <a:cubicBezTo>
                  <a:pt x="2" y="206"/>
                  <a:pt x="0" y="211"/>
                  <a:pt x="0" y="216"/>
                </a:cubicBezTo>
                <a:cubicBezTo>
                  <a:pt x="0" y="304"/>
                  <a:pt x="0" y="304"/>
                  <a:pt x="0" y="304"/>
                </a:cubicBezTo>
                <a:cubicBezTo>
                  <a:pt x="0" y="309"/>
                  <a:pt x="2" y="314"/>
                  <a:pt x="4" y="318"/>
                </a:cubicBezTo>
                <a:cubicBezTo>
                  <a:pt x="7" y="322"/>
                  <a:pt x="11" y="326"/>
                  <a:pt x="15" y="328"/>
                </a:cubicBezTo>
                <a:cubicBezTo>
                  <a:pt x="110" y="375"/>
                  <a:pt x="110" y="375"/>
                  <a:pt x="110" y="375"/>
                </a:cubicBezTo>
                <a:cubicBezTo>
                  <a:pt x="114" y="377"/>
                  <a:pt x="118" y="378"/>
                  <a:pt x="122" y="378"/>
                </a:cubicBezTo>
                <a:cubicBezTo>
                  <a:pt x="127" y="378"/>
                  <a:pt x="131" y="377"/>
                  <a:pt x="134" y="375"/>
                </a:cubicBezTo>
                <a:cubicBezTo>
                  <a:pt x="229" y="328"/>
                  <a:pt x="229" y="328"/>
                  <a:pt x="229" y="328"/>
                </a:cubicBezTo>
                <a:cubicBezTo>
                  <a:pt x="230" y="327"/>
                  <a:pt x="230" y="327"/>
                  <a:pt x="230" y="327"/>
                </a:cubicBezTo>
                <a:cubicBezTo>
                  <a:pt x="232" y="328"/>
                  <a:pt x="232" y="328"/>
                  <a:pt x="232" y="328"/>
                </a:cubicBezTo>
                <a:cubicBezTo>
                  <a:pt x="326" y="375"/>
                  <a:pt x="326" y="375"/>
                  <a:pt x="326" y="375"/>
                </a:cubicBezTo>
                <a:cubicBezTo>
                  <a:pt x="330" y="377"/>
                  <a:pt x="334" y="378"/>
                  <a:pt x="338" y="378"/>
                </a:cubicBezTo>
                <a:cubicBezTo>
                  <a:pt x="343" y="378"/>
                  <a:pt x="347" y="377"/>
                  <a:pt x="350" y="375"/>
                </a:cubicBezTo>
                <a:cubicBezTo>
                  <a:pt x="445" y="328"/>
                  <a:pt x="445" y="328"/>
                  <a:pt x="445" y="328"/>
                </a:cubicBezTo>
                <a:cubicBezTo>
                  <a:pt x="450" y="326"/>
                  <a:pt x="453" y="322"/>
                  <a:pt x="456" y="318"/>
                </a:cubicBezTo>
                <a:cubicBezTo>
                  <a:pt x="459" y="314"/>
                  <a:pt x="460" y="309"/>
                  <a:pt x="460" y="304"/>
                </a:cubicBezTo>
                <a:cubicBezTo>
                  <a:pt x="460" y="216"/>
                  <a:pt x="460" y="216"/>
                  <a:pt x="460" y="216"/>
                </a:cubicBezTo>
                <a:cubicBezTo>
                  <a:pt x="460" y="211"/>
                  <a:pt x="458" y="206"/>
                  <a:pt x="456" y="201"/>
                </a:cubicBezTo>
                <a:close/>
                <a:moveTo>
                  <a:pt x="137" y="67"/>
                </a:moveTo>
                <a:cubicBezTo>
                  <a:pt x="230" y="27"/>
                  <a:pt x="230" y="27"/>
                  <a:pt x="230" y="27"/>
                </a:cubicBezTo>
                <a:cubicBezTo>
                  <a:pt x="323" y="67"/>
                  <a:pt x="323" y="67"/>
                  <a:pt x="323" y="67"/>
                </a:cubicBezTo>
                <a:cubicBezTo>
                  <a:pt x="230" y="107"/>
                  <a:pt x="230" y="107"/>
                  <a:pt x="230" y="107"/>
                </a:cubicBezTo>
                <a:lnTo>
                  <a:pt x="137" y="67"/>
                </a:lnTo>
                <a:close/>
                <a:moveTo>
                  <a:pt x="244" y="130"/>
                </a:moveTo>
                <a:cubicBezTo>
                  <a:pt x="325" y="96"/>
                  <a:pt x="325" y="96"/>
                  <a:pt x="325" y="96"/>
                </a:cubicBezTo>
                <a:cubicBezTo>
                  <a:pt x="325" y="152"/>
                  <a:pt x="325" y="152"/>
                  <a:pt x="325" y="152"/>
                </a:cubicBezTo>
                <a:cubicBezTo>
                  <a:pt x="244" y="187"/>
                  <a:pt x="244" y="187"/>
                  <a:pt x="244" y="187"/>
                </a:cubicBezTo>
                <a:lnTo>
                  <a:pt x="244" y="130"/>
                </a:lnTo>
                <a:close/>
                <a:moveTo>
                  <a:pt x="253" y="212"/>
                </a:moveTo>
                <a:cubicBezTo>
                  <a:pt x="338" y="176"/>
                  <a:pt x="338" y="176"/>
                  <a:pt x="338" y="176"/>
                </a:cubicBezTo>
                <a:cubicBezTo>
                  <a:pt x="424" y="212"/>
                  <a:pt x="424" y="212"/>
                  <a:pt x="424" y="212"/>
                </a:cubicBezTo>
                <a:cubicBezTo>
                  <a:pt x="338" y="249"/>
                  <a:pt x="338" y="249"/>
                  <a:pt x="338" y="249"/>
                </a:cubicBezTo>
                <a:lnTo>
                  <a:pt x="253" y="212"/>
                </a:lnTo>
                <a:close/>
                <a:moveTo>
                  <a:pt x="352" y="272"/>
                </a:moveTo>
                <a:cubicBezTo>
                  <a:pt x="433" y="238"/>
                  <a:pt x="433" y="238"/>
                  <a:pt x="433" y="238"/>
                </a:cubicBezTo>
                <a:cubicBezTo>
                  <a:pt x="433" y="304"/>
                  <a:pt x="433" y="304"/>
                  <a:pt x="433" y="304"/>
                </a:cubicBezTo>
                <a:cubicBezTo>
                  <a:pt x="352" y="344"/>
                  <a:pt x="352" y="344"/>
                  <a:pt x="352" y="344"/>
                </a:cubicBezTo>
                <a:lnTo>
                  <a:pt x="352" y="272"/>
                </a:lnTo>
                <a:close/>
                <a:moveTo>
                  <a:pt x="37" y="212"/>
                </a:moveTo>
                <a:cubicBezTo>
                  <a:pt x="122" y="176"/>
                  <a:pt x="122" y="176"/>
                  <a:pt x="122" y="176"/>
                </a:cubicBezTo>
                <a:cubicBezTo>
                  <a:pt x="207" y="212"/>
                  <a:pt x="207" y="212"/>
                  <a:pt x="207" y="212"/>
                </a:cubicBezTo>
                <a:cubicBezTo>
                  <a:pt x="122" y="249"/>
                  <a:pt x="122" y="249"/>
                  <a:pt x="122" y="249"/>
                </a:cubicBezTo>
                <a:lnTo>
                  <a:pt x="37" y="212"/>
                </a:lnTo>
                <a:close/>
                <a:moveTo>
                  <a:pt x="136" y="272"/>
                </a:moveTo>
                <a:cubicBezTo>
                  <a:pt x="217" y="238"/>
                  <a:pt x="217" y="238"/>
                  <a:pt x="217" y="238"/>
                </a:cubicBezTo>
                <a:cubicBezTo>
                  <a:pt x="217" y="304"/>
                  <a:pt x="217" y="304"/>
                  <a:pt x="217" y="304"/>
                </a:cubicBezTo>
                <a:cubicBezTo>
                  <a:pt x="136" y="344"/>
                  <a:pt x="136" y="344"/>
                  <a:pt x="136" y="344"/>
                </a:cubicBezTo>
                <a:lnTo>
                  <a:pt x="136" y="27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18" name="TextBox 17">
            <a:extLst>
              <a:ext uri="{FF2B5EF4-FFF2-40B4-BE49-F238E27FC236}">
                <a16:creationId xmlns:a16="http://schemas.microsoft.com/office/drawing/2014/main" id="{446741A5-C438-75C6-16F7-F9F3F0573149}"/>
              </a:ext>
            </a:extLst>
          </p:cNvPr>
          <p:cNvSpPr txBox="1"/>
          <p:nvPr/>
        </p:nvSpPr>
        <p:spPr>
          <a:xfrm>
            <a:off x="564502" y="3200661"/>
            <a:ext cx="5418933" cy="400110"/>
          </a:xfrm>
          <a:prstGeom prst="rect">
            <a:avLst/>
          </a:prstGeom>
          <a:noFill/>
        </p:spPr>
        <p:txBody>
          <a:bodyPr wrap="square">
            <a:spAutoFit/>
          </a:bodyPr>
          <a:lstStyle/>
          <a:p>
            <a:pPr marL="0" indent="0">
              <a:buNone/>
            </a:pPr>
            <a:r>
              <a:rPr lang="fr-CA" sz="2000" b="1" dirty="0">
                <a:solidFill>
                  <a:srgbClr val="002060"/>
                </a:solidFill>
              </a:rPr>
              <a:t>Mesures prises à ce jour pour donner suite à la mobilisation :</a:t>
            </a:r>
          </a:p>
        </p:txBody>
      </p:sp>
    </p:spTree>
    <p:extLst>
      <p:ext uri="{BB962C8B-B14F-4D97-AF65-F5344CB8AC3E}">
        <p14:creationId xmlns:p14="http://schemas.microsoft.com/office/powerpoint/2010/main" val="2470689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C6BA1-DF13-9F5A-6184-2EC61D0F5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0EFCB-8DF6-6BD1-17AC-B7AB8CA6E437}"/>
              </a:ext>
            </a:extLst>
          </p:cNvPr>
          <p:cNvSpPr>
            <a:spLocks noGrp="1"/>
          </p:cNvSpPr>
          <p:nvPr>
            <p:ph type="title"/>
          </p:nvPr>
        </p:nvSpPr>
        <p:spPr>
          <a:xfrm>
            <a:off x="411429" y="432289"/>
            <a:ext cx="8296276" cy="581319"/>
          </a:xfrm>
        </p:spPr>
        <p:txBody>
          <a:bodyPr/>
          <a:lstStyle/>
          <a:p>
            <a:r>
              <a:rPr lang="fr-CA" sz="2000">
                <a:solidFill>
                  <a:schemeClr val="tx2"/>
                </a:solidFill>
                <a:cs typeface="Calibri" panose="020F0502020204030204" pitchFamily="34" charset="0"/>
              </a:rPr>
              <a:t>BUDGET DE 2024 – MESURES DE SOUTIEN PRÉALABLES À L’EMPLOI</a:t>
            </a:r>
          </a:p>
        </p:txBody>
      </p:sp>
      <p:sp>
        <p:nvSpPr>
          <p:cNvPr id="6" name="Content Placeholder 5">
            <a:extLst>
              <a:ext uri="{FF2B5EF4-FFF2-40B4-BE49-F238E27FC236}">
                <a16:creationId xmlns:a16="http://schemas.microsoft.com/office/drawing/2014/main" id="{F19F4D3A-E877-F67E-DF4D-79E00C8D5969}"/>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19455BE1-E1A9-9162-BD4E-4440C7AE0C59}"/>
              </a:ext>
            </a:extLst>
          </p:cNvPr>
          <p:cNvSpPr/>
          <p:nvPr/>
        </p:nvSpPr>
        <p:spPr bwMode="auto">
          <a:xfrm>
            <a:off x="416356" y="933031"/>
            <a:ext cx="8291349" cy="516668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77CA6E75-9CE2-75FA-47D4-7FA561E0C469}"/>
              </a:ext>
            </a:extLst>
          </p:cNvPr>
          <p:cNvSpPr/>
          <p:nvPr>
            <p:custDataLst>
              <p:tags r:id="rId1"/>
            </p:custDataLst>
          </p:nvPr>
        </p:nvSpPr>
        <p:spPr>
          <a:xfrm>
            <a:off x="178188" y="1013608"/>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6E4C34EA-5363-729D-F7A3-F024424155C4}"/>
              </a:ext>
            </a:extLst>
          </p:cNvPr>
          <p:cNvSpPr/>
          <p:nvPr>
            <p:custDataLst>
              <p:tags r:id="rId2"/>
            </p:custDataLst>
          </p:nvPr>
        </p:nvSpPr>
        <p:spPr>
          <a:xfrm rot="10800000">
            <a:off x="8258098" y="1861339"/>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1" name="TextBox 10">
            <a:extLst>
              <a:ext uri="{FF2B5EF4-FFF2-40B4-BE49-F238E27FC236}">
                <a16:creationId xmlns:a16="http://schemas.microsoft.com/office/drawing/2014/main" id="{61F81F49-2649-2480-BAB6-51D261C9EC04}"/>
              </a:ext>
            </a:extLst>
          </p:cNvPr>
          <p:cNvSpPr txBox="1"/>
          <p:nvPr/>
        </p:nvSpPr>
        <p:spPr>
          <a:xfrm>
            <a:off x="885902" y="1221384"/>
            <a:ext cx="7821803" cy="2092881"/>
          </a:xfrm>
          <a:prstGeom prst="rect">
            <a:avLst/>
          </a:prstGeom>
          <a:noFill/>
        </p:spPr>
        <p:txBody>
          <a:bodyPr wrap="square">
            <a:spAutoFit/>
          </a:bodyPr>
          <a:lstStyle/>
          <a:p>
            <a:r>
              <a:rPr lang="fr-CA" sz="1400" dirty="0"/>
              <a:t>L’engagement pris dans le budget précédent à l’égard des mesures de soutien préalables à l’emploi (2022) était censé prendre fin le 31 mars 2024.</a:t>
            </a:r>
          </a:p>
          <a:p>
            <a:endParaRPr lang="en-US" sz="1600" dirty="0"/>
          </a:p>
          <a:p>
            <a:r>
              <a:rPr lang="fr-CA" sz="1400" dirty="0"/>
              <a:t>Un montant de 117,6 millions de dollars sur trois ans, à partir de 2024-2025, destiné aux mesures de soutien préalables à l’emploi afin d’accroître l’accès aux possibilités d’emploi dans les communautés.</a:t>
            </a:r>
          </a:p>
          <a:p>
            <a:endParaRPr lang="en-US" sz="1600" dirty="0"/>
          </a:p>
          <a:p>
            <a:r>
              <a:rPr lang="fr-CA" sz="1400" dirty="0"/>
              <a:t>Ce financement couvrira le renouvellement des mesures de soutien préalables à l’emploi pour une période de trois ans, en maintenant le niveau actuel (pas d’élargissement).</a:t>
            </a:r>
          </a:p>
        </p:txBody>
      </p:sp>
      <p:sp>
        <p:nvSpPr>
          <p:cNvPr id="12" name="Oval 11">
            <a:extLst>
              <a:ext uri="{FF2B5EF4-FFF2-40B4-BE49-F238E27FC236}">
                <a16:creationId xmlns:a16="http://schemas.microsoft.com/office/drawing/2014/main" id="{7B24DF95-2378-D7CB-C8EC-06C32D51059F}"/>
              </a:ext>
            </a:extLst>
          </p:cNvPr>
          <p:cNvSpPr/>
          <p:nvPr>
            <p:custDataLst>
              <p:tags r:id="rId3"/>
            </p:custDataLst>
          </p:nvPr>
        </p:nvSpPr>
        <p:spPr>
          <a:xfrm>
            <a:off x="600887" y="4205352"/>
            <a:ext cx="686270" cy="682335"/>
          </a:xfrm>
          <a:prstGeom prst="ellipse">
            <a:avLst/>
          </a:prstGeom>
          <a:solidFill>
            <a:srgbClr val="FEAD92"/>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38">
            <a:extLst>
              <a:ext uri="{FF2B5EF4-FFF2-40B4-BE49-F238E27FC236}">
                <a16:creationId xmlns:a16="http://schemas.microsoft.com/office/drawing/2014/main" id="{76064E0B-402D-EDD5-ECB4-21E1A3EA09DD}"/>
              </a:ext>
            </a:extLst>
          </p:cNvPr>
          <p:cNvSpPr>
            <a:spLocks noEditPoints="1"/>
          </p:cNvSpPr>
          <p:nvPr/>
        </p:nvSpPr>
        <p:spPr bwMode="auto">
          <a:xfrm>
            <a:off x="659807" y="4446013"/>
            <a:ext cx="303255" cy="250847"/>
          </a:xfrm>
          <a:custGeom>
            <a:avLst/>
            <a:gdLst>
              <a:gd name="T0" fmla="*/ 529 w 544"/>
              <a:gd name="T1" fmla="*/ 243 h 585"/>
              <a:gd name="T2" fmla="*/ 455 w 544"/>
              <a:gd name="T3" fmla="*/ 306 h 585"/>
              <a:gd name="T4" fmla="*/ 364 w 544"/>
              <a:gd name="T5" fmla="*/ 301 h 585"/>
              <a:gd name="T6" fmla="*/ 363 w 544"/>
              <a:gd name="T7" fmla="*/ 442 h 585"/>
              <a:gd name="T8" fmla="*/ 168 w 544"/>
              <a:gd name="T9" fmla="*/ 262 h 585"/>
              <a:gd name="T10" fmla="*/ 13 w 544"/>
              <a:gd name="T11" fmla="*/ 157 h 585"/>
              <a:gd name="T12" fmla="*/ 36 w 544"/>
              <a:gd name="T13" fmla="*/ 131 h 585"/>
              <a:gd name="T14" fmla="*/ 315 w 544"/>
              <a:gd name="T15" fmla="*/ 202 h 585"/>
              <a:gd name="T16" fmla="*/ 354 w 544"/>
              <a:gd name="T17" fmla="*/ 213 h 585"/>
              <a:gd name="T18" fmla="*/ 358 w 544"/>
              <a:gd name="T19" fmla="*/ 217 h 585"/>
              <a:gd name="T20" fmla="*/ 498 w 544"/>
              <a:gd name="T21" fmla="*/ 224 h 585"/>
              <a:gd name="T22" fmla="*/ 529 w 544"/>
              <a:gd name="T23" fmla="*/ 243 h 585"/>
              <a:gd name="T24" fmla="*/ 274 w 544"/>
              <a:gd name="T25" fmla="*/ 168 h 585"/>
              <a:gd name="T26" fmla="*/ 364 w 544"/>
              <a:gd name="T27" fmla="*/ 84 h 585"/>
              <a:gd name="T28" fmla="*/ 274 w 544"/>
              <a:gd name="T29" fmla="*/ 0 h 585"/>
              <a:gd name="T30" fmla="*/ 184 w 544"/>
              <a:gd name="T31" fmla="*/ 84 h 585"/>
              <a:gd name="T32" fmla="*/ 274 w 544"/>
              <a:gd name="T33" fmla="*/ 168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4" h="585">
                <a:moveTo>
                  <a:pt x="529" y="243"/>
                </a:moveTo>
                <a:cubicBezTo>
                  <a:pt x="520" y="265"/>
                  <a:pt x="499" y="296"/>
                  <a:pt x="455" y="306"/>
                </a:cubicBezTo>
                <a:cubicBezTo>
                  <a:pt x="410" y="316"/>
                  <a:pt x="396" y="309"/>
                  <a:pt x="364" y="301"/>
                </a:cubicBezTo>
                <a:cubicBezTo>
                  <a:pt x="363" y="361"/>
                  <a:pt x="363" y="445"/>
                  <a:pt x="363" y="442"/>
                </a:cubicBezTo>
                <a:cubicBezTo>
                  <a:pt x="368" y="585"/>
                  <a:pt x="86" y="541"/>
                  <a:pt x="168" y="262"/>
                </a:cubicBezTo>
                <a:cubicBezTo>
                  <a:pt x="90" y="230"/>
                  <a:pt x="40" y="189"/>
                  <a:pt x="13" y="157"/>
                </a:cubicBezTo>
                <a:cubicBezTo>
                  <a:pt x="0" y="137"/>
                  <a:pt x="14" y="116"/>
                  <a:pt x="36" y="131"/>
                </a:cubicBezTo>
                <a:cubicBezTo>
                  <a:pt x="155" y="216"/>
                  <a:pt x="261" y="204"/>
                  <a:pt x="315" y="202"/>
                </a:cubicBezTo>
                <a:cubicBezTo>
                  <a:pt x="334" y="201"/>
                  <a:pt x="346" y="206"/>
                  <a:pt x="354" y="213"/>
                </a:cubicBezTo>
                <a:cubicBezTo>
                  <a:pt x="355" y="215"/>
                  <a:pt x="357" y="216"/>
                  <a:pt x="358" y="217"/>
                </a:cubicBezTo>
                <a:cubicBezTo>
                  <a:pt x="413" y="268"/>
                  <a:pt x="459" y="278"/>
                  <a:pt x="498" y="224"/>
                </a:cubicBezTo>
                <a:cubicBezTo>
                  <a:pt x="518" y="196"/>
                  <a:pt x="544" y="207"/>
                  <a:pt x="529" y="243"/>
                </a:cubicBezTo>
                <a:close/>
                <a:moveTo>
                  <a:pt x="274" y="168"/>
                </a:moveTo>
                <a:cubicBezTo>
                  <a:pt x="324" y="168"/>
                  <a:pt x="364" y="130"/>
                  <a:pt x="364" y="84"/>
                </a:cubicBezTo>
                <a:cubicBezTo>
                  <a:pt x="364" y="38"/>
                  <a:pt x="324" y="0"/>
                  <a:pt x="274" y="0"/>
                </a:cubicBezTo>
                <a:cubicBezTo>
                  <a:pt x="225" y="0"/>
                  <a:pt x="184" y="38"/>
                  <a:pt x="184" y="84"/>
                </a:cubicBezTo>
                <a:cubicBezTo>
                  <a:pt x="184" y="130"/>
                  <a:pt x="225" y="168"/>
                  <a:pt x="274" y="168"/>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14" name="Freeform 37">
            <a:extLst>
              <a:ext uri="{FF2B5EF4-FFF2-40B4-BE49-F238E27FC236}">
                <a16:creationId xmlns:a16="http://schemas.microsoft.com/office/drawing/2014/main" id="{59D65033-74E4-55F4-00E8-EDB7472BAA67}"/>
              </a:ext>
            </a:extLst>
          </p:cNvPr>
          <p:cNvSpPr>
            <a:spLocks noEditPoints="1"/>
          </p:cNvSpPr>
          <p:nvPr/>
        </p:nvSpPr>
        <p:spPr bwMode="auto">
          <a:xfrm>
            <a:off x="982798" y="4414544"/>
            <a:ext cx="198551" cy="282316"/>
          </a:xfrm>
          <a:custGeom>
            <a:avLst/>
            <a:gdLst>
              <a:gd name="T0" fmla="*/ 4 w 368"/>
              <a:gd name="T1" fmla="*/ 243 h 585"/>
              <a:gd name="T2" fmla="*/ 53 w 368"/>
              <a:gd name="T3" fmla="*/ 202 h 585"/>
              <a:gd name="T4" fmla="*/ 331 w 368"/>
              <a:gd name="T5" fmla="*/ 131 h 585"/>
              <a:gd name="T6" fmla="*/ 355 w 368"/>
              <a:gd name="T7" fmla="*/ 157 h 585"/>
              <a:gd name="T8" fmla="*/ 200 w 368"/>
              <a:gd name="T9" fmla="*/ 261 h 585"/>
              <a:gd name="T10" fmla="*/ 5 w 368"/>
              <a:gd name="T11" fmla="*/ 442 h 585"/>
              <a:gd name="T12" fmla="*/ 4 w 368"/>
              <a:gd name="T13" fmla="*/ 243 h 585"/>
              <a:gd name="T14" fmla="*/ 14 w 368"/>
              <a:gd name="T15" fmla="*/ 84 h 585"/>
              <a:gd name="T16" fmla="*/ 104 w 368"/>
              <a:gd name="T17" fmla="*/ 168 h 585"/>
              <a:gd name="T18" fmla="*/ 194 w 368"/>
              <a:gd name="T19" fmla="*/ 84 h 585"/>
              <a:gd name="T20" fmla="*/ 104 w 368"/>
              <a:gd name="T21" fmla="*/ 0 h 585"/>
              <a:gd name="T22" fmla="*/ 14 w 368"/>
              <a:gd name="T23" fmla="*/ 84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8" h="585">
                <a:moveTo>
                  <a:pt x="4" y="243"/>
                </a:moveTo>
                <a:cubicBezTo>
                  <a:pt x="4" y="217"/>
                  <a:pt x="16" y="200"/>
                  <a:pt x="53" y="202"/>
                </a:cubicBezTo>
                <a:cubicBezTo>
                  <a:pt x="107" y="203"/>
                  <a:pt x="213" y="216"/>
                  <a:pt x="331" y="131"/>
                </a:cubicBezTo>
                <a:cubicBezTo>
                  <a:pt x="354" y="115"/>
                  <a:pt x="368" y="136"/>
                  <a:pt x="355" y="157"/>
                </a:cubicBezTo>
                <a:cubicBezTo>
                  <a:pt x="328" y="189"/>
                  <a:pt x="278" y="229"/>
                  <a:pt x="200" y="261"/>
                </a:cubicBezTo>
                <a:cubicBezTo>
                  <a:pt x="282" y="540"/>
                  <a:pt x="0" y="585"/>
                  <a:pt x="5" y="442"/>
                </a:cubicBezTo>
                <a:cubicBezTo>
                  <a:pt x="5" y="446"/>
                  <a:pt x="4" y="243"/>
                  <a:pt x="4" y="243"/>
                </a:cubicBezTo>
                <a:moveTo>
                  <a:pt x="14" y="84"/>
                </a:moveTo>
                <a:cubicBezTo>
                  <a:pt x="14" y="130"/>
                  <a:pt x="54" y="168"/>
                  <a:pt x="104" y="168"/>
                </a:cubicBezTo>
                <a:cubicBezTo>
                  <a:pt x="153" y="168"/>
                  <a:pt x="194" y="130"/>
                  <a:pt x="194" y="84"/>
                </a:cubicBezTo>
                <a:cubicBezTo>
                  <a:pt x="194" y="37"/>
                  <a:pt x="153" y="0"/>
                  <a:pt x="104" y="0"/>
                </a:cubicBezTo>
                <a:cubicBezTo>
                  <a:pt x="54" y="0"/>
                  <a:pt x="14" y="37"/>
                  <a:pt x="14" y="84"/>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16" name="TextBox 15">
            <a:extLst>
              <a:ext uri="{FF2B5EF4-FFF2-40B4-BE49-F238E27FC236}">
                <a16:creationId xmlns:a16="http://schemas.microsoft.com/office/drawing/2014/main" id="{76809B84-899E-0A77-9E2A-95F71061CDB6}"/>
              </a:ext>
            </a:extLst>
          </p:cNvPr>
          <p:cNvSpPr txBox="1"/>
          <p:nvPr/>
        </p:nvSpPr>
        <p:spPr>
          <a:xfrm>
            <a:off x="1378146" y="4258995"/>
            <a:ext cx="7246669" cy="1846659"/>
          </a:xfrm>
          <a:prstGeom prst="rect">
            <a:avLst/>
          </a:prstGeom>
          <a:noFill/>
        </p:spPr>
        <p:txBody>
          <a:bodyPr wrap="square">
            <a:spAutoFit/>
          </a:bodyPr>
          <a:lstStyle/>
          <a:p>
            <a:pPr>
              <a:defRPr/>
            </a:pPr>
            <a:r>
              <a:rPr kumimoji="0" lang="fr-CA" sz="1400" b="1" i="0" u="none" strike="noStrike" cap="none" normalizeH="0" baseline="0" noProof="0" dirty="0">
                <a:ln>
                  <a:noFill/>
                </a:ln>
                <a:effectLst/>
                <a:uLnTx/>
                <a:uFillTx/>
                <a:latin typeface="+mj-lt"/>
                <a:ea typeface="+mj-lt"/>
                <a:cs typeface="Arial" panose="020B0604020202020204" pitchFamily="34" charset="0"/>
              </a:rPr>
              <a:t>Gestion des cas :</a:t>
            </a:r>
            <a:r>
              <a:rPr kumimoji="0" lang="fr-CA" sz="1400" i="0" u="none" strike="noStrike" cap="none" normalizeH="0" baseline="0" noProof="0" dirty="0">
                <a:ln>
                  <a:noFill/>
                </a:ln>
                <a:effectLst/>
                <a:uLnTx/>
                <a:uFillTx/>
                <a:latin typeface="+mj-lt"/>
                <a:ea typeface="+mj-lt"/>
                <a:cs typeface="Arial" panose="020B0604020202020204" pitchFamily="34" charset="0"/>
              </a:rPr>
              <a:t> Le Programme élargit actuellement </a:t>
            </a:r>
            <a:r>
              <a:rPr lang="fr-CA" sz="1400" dirty="0">
                <a:latin typeface="+mj-lt"/>
                <a:ea typeface="+mj-lt"/>
                <a:cs typeface="Arial" panose="020B0604020202020204" pitchFamily="34" charset="0"/>
              </a:rPr>
              <a:t>les mesures de soutien préalables à l’emploi à de nouveaux bénéficiaires de financement et à de nouvelles communautés pour le compte des exercices 2025-2026 et 2026-2027. </a:t>
            </a:r>
          </a:p>
          <a:p>
            <a:pPr>
              <a:defRPr/>
            </a:pPr>
            <a:endParaRPr lang="en-US" sz="1400" dirty="0">
              <a:latin typeface="+mj-lt"/>
            </a:endParaRPr>
          </a:p>
          <a:p>
            <a:pPr>
              <a:defRPr/>
            </a:pPr>
            <a:r>
              <a:rPr lang="fr-CA" sz="1400" dirty="0">
                <a:latin typeface="+mj-lt"/>
              </a:rPr>
              <a:t>Le financement élargi des mesures de soutien préalables à l’emploi visera principalement les bénéficiaires qui n’ont jamais mis en œuvre les mesures de soutien préalables à l’emploi liées à l’AR.</a:t>
            </a:r>
          </a:p>
          <a:p>
            <a:pPr>
              <a:defRPr/>
            </a:pPr>
            <a:endParaRPr lang="en-US" sz="1600" dirty="0">
              <a:latin typeface="+mj-lt"/>
            </a:endParaRPr>
          </a:p>
        </p:txBody>
      </p:sp>
      <p:sp>
        <p:nvSpPr>
          <p:cNvPr id="17" name="Pentagon 7">
            <a:extLst>
              <a:ext uri="{FF2B5EF4-FFF2-40B4-BE49-F238E27FC236}">
                <a16:creationId xmlns:a16="http://schemas.microsoft.com/office/drawing/2014/main" id="{C07A4B6F-9D33-38DB-C963-26C5EB50DB9E}"/>
              </a:ext>
            </a:extLst>
          </p:cNvPr>
          <p:cNvSpPr/>
          <p:nvPr>
            <p:custDataLst>
              <p:tags r:id="rId4"/>
            </p:custDataLst>
          </p:nvPr>
        </p:nvSpPr>
        <p:spPr>
          <a:xfrm>
            <a:off x="152468" y="2441130"/>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dirty="0">
              <a:ln>
                <a:noFill/>
              </a:ln>
              <a:solidFill>
                <a:srgbClr val="E5E5CC"/>
              </a:solidFill>
              <a:effectLst/>
              <a:uLnTx/>
              <a:uFillTx/>
              <a:latin typeface="Arial"/>
              <a:ea typeface="+mn-ea"/>
              <a:cs typeface="+mn-cs"/>
            </a:endParaRPr>
          </a:p>
        </p:txBody>
      </p:sp>
      <p:sp>
        <p:nvSpPr>
          <p:cNvPr id="20" name="TextBox 19">
            <a:extLst>
              <a:ext uri="{FF2B5EF4-FFF2-40B4-BE49-F238E27FC236}">
                <a16:creationId xmlns:a16="http://schemas.microsoft.com/office/drawing/2014/main" id="{356C4E7F-3EE6-5740-6FB1-F2CC57902CA1}"/>
              </a:ext>
            </a:extLst>
          </p:cNvPr>
          <p:cNvSpPr txBox="1"/>
          <p:nvPr/>
        </p:nvSpPr>
        <p:spPr>
          <a:xfrm>
            <a:off x="793917" y="3468542"/>
            <a:ext cx="5573725" cy="400110"/>
          </a:xfrm>
          <a:prstGeom prst="rect">
            <a:avLst/>
          </a:prstGeom>
          <a:noFill/>
        </p:spPr>
        <p:txBody>
          <a:bodyPr wrap="square">
            <a:spAutoFit/>
          </a:bodyPr>
          <a:lstStyle/>
          <a:p>
            <a:pPr marL="0" indent="0">
              <a:buNone/>
            </a:pPr>
            <a:r>
              <a:rPr lang="fr-CA" sz="2000" b="1" dirty="0">
                <a:solidFill>
                  <a:srgbClr val="002060"/>
                </a:solidFill>
              </a:rPr>
              <a:t>Mesures prises à ce jour pour donner suite à la mobilisation :</a:t>
            </a:r>
          </a:p>
        </p:txBody>
      </p:sp>
    </p:spTree>
    <p:extLst>
      <p:ext uri="{BB962C8B-B14F-4D97-AF65-F5344CB8AC3E}">
        <p14:creationId xmlns:p14="http://schemas.microsoft.com/office/powerpoint/2010/main" val="333318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DB438-9D0C-7CA6-41AA-7C4949EDF4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4A803-68BB-1561-BF3D-E6F9D5BF0F49}"/>
              </a:ext>
            </a:extLst>
          </p:cNvPr>
          <p:cNvSpPr>
            <a:spLocks noGrp="1"/>
          </p:cNvSpPr>
          <p:nvPr>
            <p:ph type="title"/>
          </p:nvPr>
        </p:nvSpPr>
        <p:spPr>
          <a:xfrm>
            <a:off x="411429" y="432289"/>
            <a:ext cx="8296276" cy="581319"/>
          </a:xfrm>
        </p:spPr>
        <p:txBody>
          <a:bodyPr/>
          <a:lstStyle/>
          <a:p>
            <a:r>
              <a:rPr lang="fr-CA" sz="2000">
                <a:solidFill>
                  <a:schemeClr val="tx2"/>
                </a:solidFill>
                <a:cs typeface="Calibri" panose="020F0502020204030204" pitchFamily="34" charset="0"/>
              </a:rPr>
              <a:t>BUDGET DE 2024 – MESURES DE SOUTIEN AU REVENU DES PERSONNES HANDICAPÉES</a:t>
            </a:r>
          </a:p>
        </p:txBody>
      </p:sp>
      <p:sp>
        <p:nvSpPr>
          <p:cNvPr id="6" name="Content Placeholder 5">
            <a:extLst>
              <a:ext uri="{FF2B5EF4-FFF2-40B4-BE49-F238E27FC236}">
                <a16:creationId xmlns:a16="http://schemas.microsoft.com/office/drawing/2014/main" id="{879D7AB0-4669-9C31-FC55-857AA4603FDA}"/>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502C814C-E038-9A40-0438-F2D2A05CB3BD}"/>
              </a:ext>
            </a:extLst>
          </p:cNvPr>
          <p:cNvSpPr/>
          <p:nvPr/>
        </p:nvSpPr>
        <p:spPr bwMode="auto">
          <a:xfrm>
            <a:off x="416356" y="914401"/>
            <a:ext cx="8291349" cy="518531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D5350E13-56A5-E9AC-13DE-8A6E3EFEFC32}"/>
              </a:ext>
            </a:extLst>
          </p:cNvPr>
          <p:cNvSpPr/>
          <p:nvPr>
            <p:custDataLst>
              <p:tags r:id="rId1"/>
            </p:custDataLst>
          </p:nvPr>
        </p:nvSpPr>
        <p:spPr>
          <a:xfrm>
            <a:off x="189728" y="1186081"/>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dirty="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EF2CB92C-88E0-E4E8-BF6A-94FD791A24BB}"/>
              </a:ext>
            </a:extLst>
          </p:cNvPr>
          <p:cNvSpPr/>
          <p:nvPr>
            <p:custDataLst>
              <p:tags r:id="rId2"/>
            </p:custDataLst>
          </p:nvPr>
        </p:nvSpPr>
        <p:spPr>
          <a:xfrm rot="10800000">
            <a:off x="8200899" y="2119678"/>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3" name="TextBox 12">
            <a:extLst>
              <a:ext uri="{FF2B5EF4-FFF2-40B4-BE49-F238E27FC236}">
                <a16:creationId xmlns:a16="http://schemas.microsoft.com/office/drawing/2014/main" id="{A524B5F1-C710-D380-775B-453A73157624}"/>
              </a:ext>
            </a:extLst>
          </p:cNvPr>
          <p:cNvSpPr txBox="1"/>
          <p:nvPr/>
        </p:nvSpPr>
        <p:spPr>
          <a:xfrm>
            <a:off x="963062" y="1252809"/>
            <a:ext cx="7237837" cy="1815882"/>
          </a:xfrm>
          <a:prstGeom prst="rect">
            <a:avLst/>
          </a:prstGeom>
          <a:noFill/>
        </p:spPr>
        <p:txBody>
          <a:bodyPr wrap="square">
            <a:spAutoFit/>
          </a:bodyPr>
          <a:lstStyle/>
          <a:p>
            <a:r>
              <a:rPr lang="fr-CA" sz="1400" dirty="0"/>
              <a:t>Le budget de 2024 a prévu 213,5 millions de dollars sur cinq ans à partir de 2024-2025, et 49,8 millions de dollars par an par la suite pour mettre en œuvre les mesures de soutien au revenu des personnes handicapées admissibles. </a:t>
            </a:r>
          </a:p>
          <a:p>
            <a:endParaRPr lang="en-US" sz="1400" dirty="0"/>
          </a:p>
          <a:p>
            <a:r>
              <a:rPr lang="fr-CA" sz="1400" dirty="0"/>
              <a:t>Ce financement permettra au programme d’appliquer des taux alignés sur les mesures de soutien au revenu des personnes handicapées de la province et du Yukon, en particulier dans les régions où il existe des programmes autonomes de soutien au revenu pour les personnes handicapées. </a:t>
            </a:r>
          </a:p>
        </p:txBody>
      </p:sp>
      <p:sp>
        <p:nvSpPr>
          <p:cNvPr id="15" name="TextBox 14">
            <a:extLst>
              <a:ext uri="{FF2B5EF4-FFF2-40B4-BE49-F238E27FC236}">
                <a16:creationId xmlns:a16="http://schemas.microsoft.com/office/drawing/2014/main" id="{EE5B3581-6897-33D1-09B1-9D8E0397EB9C}"/>
              </a:ext>
            </a:extLst>
          </p:cNvPr>
          <p:cNvSpPr txBox="1"/>
          <p:nvPr/>
        </p:nvSpPr>
        <p:spPr>
          <a:xfrm>
            <a:off x="1515946" y="3924707"/>
            <a:ext cx="7211698" cy="1631216"/>
          </a:xfrm>
          <a:prstGeom prst="rect">
            <a:avLst/>
          </a:prstGeom>
          <a:noFill/>
        </p:spPr>
        <p:txBody>
          <a:bodyPr wrap="square">
            <a:spAutoFit/>
          </a:bodyPr>
          <a:lstStyle/>
          <a:p>
            <a:r>
              <a:rPr lang="fr-CA" sz="1400" b="1" dirty="0">
                <a:ea typeface=""/>
                <a:cs typeface="Arial" panose="020B0604020202020204" pitchFamily="34" charset="0"/>
              </a:rPr>
              <a:t>Adéquation de la prestation : </a:t>
            </a:r>
            <a:r>
              <a:rPr lang="fr-CA" sz="1400" dirty="0">
                <a:ea typeface=""/>
                <a:cs typeface="Arial" panose="020B0604020202020204" pitchFamily="34" charset="0"/>
              </a:rPr>
              <a:t>Le budget de 2024 permet au Ministère d’appuyer la mise en œuvre de nouvelles mesures de soutien au revenu des personnes handicapées au Manitoba, en Saskatchewan, au Nouveau-Brunswick, à Terre-Neuve-et-Labrador, en Nouvelle-Écosse et à l’Île-du-Prince-Édouard. La mise en œuvre est en cours.</a:t>
            </a:r>
          </a:p>
          <a:p>
            <a:endParaRPr lang="en-US" sz="1400" b="1" kern="1200" dirty="0">
              <a:cs typeface="Arial" panose="020B0604020202020204" pitchFamily="34" charset="0"/>
            </a:endParaRPr>
          </a:p>
          <a:p>
            <a:pPr algn="just"/>
            <a:r>
              <a:rPr lang="fr-CA" sz="1400" dirty="0">
                <a:solidFill>
                  <a:srgbClr val="002060"/>
                </a:solidFill>
                <a:ea typeface=""/>
                <a:cs typeface="Calibri" panose="020F0502020204030204" pitchFamily="34" charset="0"/>
              </a:rPr>
              <a:t>Cet investissement marque un pas important vers la parité nationale en ce qui concerne les types de mesures d’aide financière soutenus par le Programme</a:t>
            </a:r>
            <a:r>
              <a:rPr lang="fr-CA" sz="1600" dirty="0">
                <a:solidFill>
                  <a:srgbClr val="002060"/>
                </a:solidFill>
                <a:ea typeface=""/>
                <a:cs typeface="Calibri" panose="020F0502020204030204" pitchFamily="34" charset="0"/>
              </a:rPr>
              <a:t>.</a:t>
            </a:r>
          </a:p>
        </p:txBody>
      </p:sp>
      <p:sp>
        <p:nvSpPr>
          <p:cNvPr id="16" name="Oval 15">
            <a:extLst>
              <a:ext uri="{FF2B5EF4-FFF2-40B4-BE49-F238E27FC236}">
                <a16:creationId xmlns:a16="http://schemas.microsoft.com/office/drawing/2014/main" id="{80E2E518-CAEC-AC1F-699A-DBF77539EAA0}"/>
              </a:ext>
            </a:extLst>
          </p:cNvPr>
          <p:cNvSpPr/>
          <p:nvPr>
            <p:custDataLst>
              <p:tags r:id="rId3"/>
            </p:custDataLst>
          </p:nvPr>
        </p:nvSpPr>
        <p:spPr>
          <a:xfrm>
            <a:off x="556134" y="4014043"/>
            <a:ext cx="899893" cy="881341"/>
          </a:xfrm>
          <a:prstGeom prst="ellipse">
            <a:avLst/>
          </a:prstGeom>
          <a:solidFill>
            <a:srgbClr val="A6D39D"/>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33" descr="Dollar Icon">
            <a:extLst>
              <a:ext uri="{FF2B5EF4-FFF2-40B4-BE49-F238E27FC236}">
                <a16:creationId xmlns:a16="http://schemas.microsoft.com/office/drawing/2014/main" id="{30AA9DC7-F633-4E2C-853B-C3A332C4DB81}"/>
              </a:ext>
            </a:extLst>
          </p:cNvPr>
          <p:cNvSpPr>
            <a:spLocks/>
          </p:cNvSpPr>
          <p:nvPr>
            <p:custDataLst>
              <p:tags r:id="rId4"/>
            </p:custDataLst>
          </p:nvPr>
        </p:nvSpPr>
        <p:spPr bwMode="auto">
          <a:xfrm>
            <a:off x="815243" y="4086032"/>
            <a:ext cx="381675" cy="737362"/>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F3837FFD-9A42-7F09-D632-8146E56E9AEF}"/>
              </a:ext>
            </a:extLst>
          </p:cNvPr>
          <p:cNvSpPr txBox="1"/>
          <p:nvPr/>
        </p:nvSpPr>
        <p:spPr>
          <a:xfrm>
            <a:off x="556134" y="3114636"/>
            <a:ext cx="5924853" cy="400110"/>
          </a:xfrm>
          <a:prstGeom prst="rect">
            <a:avLst/>
          </a:prstGeom>
          <a:noFill/>
        </p:spPr>
        <p:txBody>
          <a:bodyPr wrap="square">
            <a:spAutoFit/>
          </a:bodyPr>
          <a:lstStyle/>
          <a:p>
            <a:pPr marL="0" indent="0">
              <a:buNone/>
            </a:pPr>
            <a:r>
              <a:rPr lang="fr-CA" sz="2000" b="1">
                <a:solidFill>
                  <a:srgbClr val="002060"/>
                </a:solidFill>
              </a:rPr>
              <a:t>Mesures prises à ce jour pour donner suite à la mobilisation :</a:t>
            </a:r>
          </a:p>
        </p:txBody>
      </p:sp>
    </p:spTree>
    <p:extLst>
      <p:ext uri="{BB962C8B-B14F-4D97-AF65-F5344CB8AC3E}">
        <p14:creationId xmlns:p14="http://schemas.microsoft.com/office/powerpoint/2010/main" val="143211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0FB66-93B9-A374-5798-5186578AD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8D448-8148-A879-BE41-0260E9FFCE4D}"/>
              </a:ext>
            </a:extLst>
          </p:cNvPr>
          <p:cNvSpPr>
            <a:spLocks noGrp="1"/>
          </p:cNvSpPr>
          <p:nvPr>
            <p:ph type="title"/>
          </p:nvPr>
        </p:nvSpPr>
        <p:spPr>
          <a:xfrm>
            <a:off x="423862" y="851679"/>
            <a:ext cx="8296276" cy="581319"/>
          </a:xfrm>
        </p:spPr>
        <p:txBody>
          <a:bodyPr/>
          <a:lstStyle/>
          <a:p>
            <a:r>
              <a:rPr lang="fr-CA" sz="2000">
                <a:solidFill>
                  <a:schemeClr val="tx2"/>
                </a:solidFill>
                <a:cs typeface="Calibri" panose="020F0502020204030204" pitchFamily="34" charset="0"/>
              </a:rPr>
              <a:t>BUDGET DE 2024 – MESURES DE SOUTIEN AU REVENU DES PERSONNES HANDICAPÉES (suite)</a:t>
            </a:r>
          </a:p>
        </p:txBody>
      </p:sp>
      <p:sp>
        <p:nvSpPr>
          <p:cNvPr id="6" name="Content Placeholder 5">
            <a:extLst>
              <a:ext uri="{FF2B5EF4-FFF2-40B4-BE49-F238E27FC236}">
                <a16:creationId xmlns:a16="http://schemas.microsoft.com/office/drawing/2014/main" id="{228DB51C-B6DF-E19B-22CD-D426CD7B7B77}"/>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77C410A9-5C46-DEC1-03CA-CE01E5E2BD0C}"/>
              </a:ext>
            </a:extLst>
          </p:cNvPr>
          <p:cNvSpPr/>
          <p:nvPr/>
        </p:nvSpPr>
        <p:spPr bwMode="auto">
          <a:xfrm>
            <a:off x="423862" y="1548268"/>
            <a:ext cx="8291349" cy="4464847"/>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0CC9BE63-7FC8-43CC-4EA6-47640FBBDC48}"/>
              </a:ext>
            </a:extLst>
          </p:cNvPr>
          <p:cNvSpPr/>
          <p:nvPr>
            <p:custDataLst>
              <p:tags r:id="rId1"/>
            </p:custDataLst>
          </p:nvPr>
        </p:nvSpPr>
        <p:spPr>
          <a:xfrm>
            <a:off x="218592" y="1987172"/>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3B45F3D5-2267-1D98-0633-AB0F08F139CC}"/>
              </a:ext>
            </a:extLst>
          </p:cNvPr>
          <p:cNvSpPr/>
          <p:nvPr>
            <p:custDataLst>
              <p:tags r:id="rId2"/>
            </p:custDataLst>
          </p:nvPr>
        </p:nvSpPr>
        <p:spPr>
          <a:xfrm rot="10800000">
            <a:off x="8197537" y="2908713"/>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3" name="TextBox 12">
            <a:extLst>
              <a:ext uri="{FF2B5EF4-FFF2-40B4-BE49-F238E27FC236}">
                <a16:creationId xmlns:a16="http://schemas.microsoft.com/office/drawing/2014/main" id="{F8F7ABA4-6228-13D2-8914-AAF0838DEF1D}"/>
              </a:ext>
            </a:extLst>
          </p:cNvPr>
          <p:cNvSpPr txBox="1"/>
          <p:nvPr/>
        </p:nvSpPr>
        <p:spPr>
          <a:xfrm>
            <a:off x="891274" y="1773595"/>
            <a:ext cx="7378051" cy="3539430"/>
          </a:xfrm>
          <a:prstGeom prst="rect">
            <a:avLst/>
          </a:prstGeom>
          <a:noFill/>
        </p:spPr>
        <p:txBody>
          <a:bodyPr wrap="square">
            <a:spAutoFit/>
          </a:bodyPr>
          <a:lstStyle/>
          <a:p>
            <a:r>
              <a:rPr lang="fr-CA" sz="1600" dirty="0">
                <a:ea typeface=""/>
                <a:cs typeface="Calibri" panose="020F0502020204030204" pitchFamily="34" charset="0"/>
              </a:rPr>
              <a:t>À l’instar de l’AR ordinaire, toutes les nouvelles mesures de soutien au revenu des personnes handicapées doivent s’aligner sur les taux, les critères d’admissibilité et les autres lignes directrices applicables au programme dans la province où se trouve la réserve ou au Yukon.</a:t>
            </a:r>
          </a:p>
          <a:p>
            <a:endParaRPr lang="en-US" sz="1600" dirty="0"/>
          </a:p>
          <a:p>
            <a:r>
              <a:rPr lang="fr-CA" sz="1600" dirty="0"/>
              <a:t>Le financement des mesures de soutien au revenu des personnes handicapées se limite aux paiements versés aux bénéficiaires de l’AR ayant un handicap. Le financement pour les services sociaux et de santé continuera d’être assuré dans le cadre du Programme d’aide à la vie autonome </a:t>
            </a:r>
            <a:r>
              <a:rPr lang="fr-CA" sz="1600" dirty="0">
                <a:solidFill>
                  <a:srgbClr val="002060"/>
                </a:solidFill>
              </a:rPr>
              <a:t>et des nombreux autres programmes liés à la santé fournis par le Ministère.</a:t>
            </a:r>
          </a:p>
          <a:p>
            <a:endParaRPr lang="en-US" sz="1600" spc="-4" dirty="0">
              <a:solidFill>
                <a:srgbClr val="002060"/>
              </a:solidFill>
              <a:cs typeface="Arial"/>
            </a:endParaRPr>
          </a:p>
          <a:p>
            <a:pPr lvl="3"/>
            <a:r>
              <a:rPr lang="fr-CA" sz="1600" dirty="0"/>
              <a:t>Conformément à l’engagement des ministères à intégrer les déterminants sociaux de la santé dans la conception et la prestation des programmes, SAC regroupe ses programmes sociaux et de santé au sein d’une seule structure commune : le Secteur de la santé et des programmes sociaux.</a:t>
            </a:r>
            <a:br>
              <a:rPr lang="fr-CA" dirty="0"/>
            </a:br>
            <a:endParaRPr lang="fr-CA" dirty="0"/>
          </a:p>
        </p:txBody>
      </p:sp>
      <p:sp>
        <p:nvSpPr>
          <p:cNvPr id="8" name="Action Button: Get Information 7">
            <a:hlinkClick r:id="" action="ppaction://noaction" highlightClick="1"/>
            <a:extLst>
              <a:ext uri="{FF2B5EF4-FFF2-40B4-BE49-F238E27FC236}">
                <a16:creationId xmlns:a16="http://schemas.microsoft.com/office/drawing/2014/main" id="{5A9979DC-BC7C-5B9F-EB3B-9DFCD6CFD2E1}"/>
              </a:ext>
            </a:extLst>
          </p:cNvPr>
          <p:cNvSpPr/>
          <p:nvPr/>
        </p:nvSpPr>
        <p:spPr bwMode="auto">
          <a:xfrm>
            <a:off x="963062" y="4590862"/>
            <a:ext cx="1066462" cy="947490"/>
          </a:xfrm>
          <a:prstGeom prst="actionButtonInformation">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ct val="90000"/>
              </a:lnSpc>
              <a:spcBef>
                <a:spcPct val="0"/>
              </a:spcBef>
              <a:spcAft>
                <a:spcPct val="37000"/>
              </a:spcAft>
            </a:pPr>
            <a:endParaRPr lang="en-US">
              <a:solidFill>
                <a:srgbClr val="E5E5CC"/>
              </a:solidFill>
              <a:latin typeface="Arial"/>
            </a:endParaRPr>
          </a:p>
        </p:txBody>
      </p:sp>
    </p:spTree>
    <p:extLst>
      <p:ext uri="{BB962C8B-B14F-4D97-AF65-F5344CB8AC3E}">
        <p14:creationId xmlns:p14="http://schemas.microsoft.com/office/powerpoint/2010/main" val="16122139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1438156|-3923935|-16743292|-16777114|-15133944|ISC / CIRNAC&quot;,&quot;Id&quot;:&quot;67a0c7c73234432c187f238a&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6"/>
</p:tagLst>
</file>

<file path=ppt/tags/tag13.xml><?xml version="1.0" encoding="utf-8"?>
<p:tagLst xmlns:a="http://schemas.openxmlformats.org/drawingml/2006/main" xmlns:r="http://schemas.openxmlformats.org/officeDocument/2006/relationships" xmlns:p="http://schemas.openxmlformats.org/presentationml/2006/main">
  <p:tag name="NUM" val="7"/>
</p:tagLst>
</file>

<file path=ppt/tags/tag14.xml><?xml version="1.0" encoding="utf-8"?>
<p:tagLst xmlns:a="http://schemas.openxmlformats.org/drawingml/2006/main" xmlns:r="http://schemas.openxmlformats.org/officeDocument/2006/relationships" xmlns:p="http://schemas.openxmlformats.org/presentationml/2006/main">
  <p:tag name="ENGAGECOLOR" val="{&quot;OutlineColor&quot;:{&quot;ColorIndex&quot;:4,&quot;ColorModifier&quot;:0,&quot;BrightnessModifier&quot;:0}}"/>
</p:tagLst>
</file>

<file path=ppt/tags/tag15.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ags/tag16.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1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8.xml><?xml version="1.0" encoding="utf-8"?>
<p:tagLst xmlns:a="http://schemas.openxmlformats.org/drawingml/2006/main" xmlns:r="http://schemas.openxmlformats.org/officeDocument/2006/relationships" xmlns:p="http://schemas.openxmlformats.org/presentationml/2006/main">
  <p:tag name="ENGAGECOLOR" val="{&quot;OutlineColor&quot;:{&quot;ColorIndex&quot;:2,&quot;ColorModifier&quot;:0,&quot;BrightnessModifier&quot;:0}}"/>
</p:tagLst>
</file>

<file path=ppt/tags/tag19.xml><?xml version="1.0" encoding="utf-8"?>
<p:tagLst xmlns:a="http://schemas.openxmlformats.org/drawingml/2006/main" xmlns:r="http://schemas.openxmlformats.org/officeDocument/2006/relationships" xmlns:p="http://schemas.openxmlformats.org/presentationml/2006/main">
  <p:tag name="ENGAGECOLOR" val="{&quot;FillColor&quot;:{&quot;ColorIndex&quot;:2,&quot;ColorModifier&quot;:0,&quot;BrightnessModifier&quot;:0}}"/>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ENGAGECOLOR" val="{&quot;OutlineColor&quot;:{&quot;ColorIndex&quot;:3,&quot;ColorModifier&quot;:0,&quot;BrightnessModifier&quot;:0}}"/>
</p:tagLst>
</file>

<file path=ppt/tags/tag21.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22.xml><?xml version="1.0" encoding="utf-8"?>
<p:tagLst xmlns:a="http://schemas.openxmlformats.org/drawingml/2006/main" xmlns:r="http://schemas.openxmlformats.org/officeDocument/2006/relationships" xmlns:p="http://schemas.openxmlformats.org/presentationml/2006/main">
  <p:tag name="ENGAGECOLOR" val="{&quot;OutlineColor&quot;:{&quot;ColorIndex&quot;:4,&quot;ColorModifier&quot;:0,&quot;BrightnessModifier&quot;:0}}"/>
</p:tagLst>
</file>

<file path=ppt/tags/tag23.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ags/tag2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6.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2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8.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29.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ENGAGECOLOR" val="{&quot;FillColor&quot;:{&quot;ColorIndex&quot;:2,&quot;ColorModifier&quot;:0,&quot;BrightnessModifier&quot;:0}}"/>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4.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35.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36.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8.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39.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2.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4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5.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46.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4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8.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9.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Standard_white">
  <a:themeElements>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fontScheme name="Standard_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12619</TotalTime>
  <Words>1973</Words>
  <Application>Microsoft Office PowerPoint</Application>
  <PresentationFormat>On-screen Show (4:3)</PresentationFormat>
  <Paragraphs>162</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Verdana</vt:lpstr>
      <vt:lpstr>Wingdings</vt:lpstr>
      <vt:lpstr>Standard_white</vt:lpstr>
      <vt:lpstr>PowerPoint Presentation</vt:lpstr>
      <vt:lpstr>APERÇU DU PROGRAMME</vt:lpstr>
      <vt:lpstr>CONTEXTE OPÉRATIONNEL </vt:lpstr>
      <vt:lpstr>MOBILISATION RELATIVE AU PROGRAMME D’AIDE AU REVENU</vt:lpstr>
      <vt:lpstr>BUDGET DE 2024 – UN JALON DE LA RÉFORME</vt:lpstr>
      <vt:lpstr>BUDGET DE 2024 – INTÉGRITÉ DES PROGRAMMES</vt:lpstr>
      <vt:lpstr>BUDGET DE 2024 – MESURES DE SOUTIEN PRÉALABLES À L’EMPLOI</vt:lpstr>
      <vt:lpstr>BUDGET DE 2024 – MESURES DE SOUTIEN AU REVENU DES PERSONNES HANDICAPÉES</vt:lpstr>
      <vt:lpstr>BUDGET DE 2024 – MESURES DE SOUTIEN AU REVENU DES PERSONNES HANDICAPÉES (suite)</vt:lpstr>
      <vt:lpstr>AUTRES INITIATIVES EN COURS</vt:lpstr>
      <vt:lpstr>PROCHAINES ÉTAPES  Une réforme progressive dans un contexte difficile</vt:lpstr>
      <vt:lpstr>PowerPoint Presentation</vt:lpstr>
    </vt:vector>
  </TitlesOfParts>
  <Company>ISC - CIRNAC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Coates, Wynn (he)</dc:creator>
  <cp:lastModifiedBy>Aucoin, Stephan</cp:lastModifiedBy>
  <cp:revision>370</cp:revision>
  <dcterms:created xsi:type="dcterms:W3CDTF">2025-01-29T17:12:50Z</dcterms:created>
  <dcterms:modified xsi:type="dcterms:W3CDTF">2026-02-18T18:37:14Z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