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4" r:id="rId1"/>
  </p:sldMasterIdLst>
  <p:notesMasterIdLst>
    <p:notesMasterId r:id="rId39"/>
  </p:notesMasterIdLst>
  <p:handoutMasterIdLst>
    <p:handoutMasterId r:id="rId40"/>
  </p:handoutMasterIdLst>
  <p:sldIdLst>
    <p:sldId id="258" r:id="rId2"/>
    <p:sldId id="279" r:id="rId3"/>
    <p:sldId id="280" r:id="rId4"/>
    <p:sldId id="281" r:id="rId5"/>
    <p:sldId id="278" r:id="rId6"/>
    <p:sldId id="282" r:id="rId7"/>
    <p:sldId id="284" r:id="rId8"/>
    <p:sldId id="285" r:id="rId9"/>
    <p:sldId id="288" r:id="rId10"/>
    <p:sldId id="271" r:id="rId11"/>
    <p:sldId id="356" r:id="rId12"/>
    <p:sldId id="314" r:id="rId13"/>
    <p:sldId id="357" r:id="rId14"/>
    <p:sldId id="315" r:id="rId15"/>
    <p:sldId id="317" r:id="rId16"/>
    <p:sldId id="362" r:id="rId17"/>
    <p:sldId id="318" r:id="rId18"/>
    <p:sldId id="320" r:id="rId19"/>
    <p:sldId id="363" r:id="rId20"/>
    <p:sldId id="364" r:id="rId21"/>
    <p:sldId id="323" r:id="rId22"/>
    <p:sldId id="365" r:id="rId23"/>
    <p:sldId id="366" r:id="rId24"/>
    <p:sldId id="326" r:id="rId25"/>
    <p:sldId id="367" r:id="rId26"/>
    <p:sldId id="368" r:id="rId27"/>
    <p:sldId id="329" r:id="rId28"/>
    <p:sldId id="328" r:id="rId29"/>
    <p:sldId id="370" r:id="rId30"/>
    <p:sldId id="332" r:id="rId31"/>
    <p:sldId id="371" r:id="rId32"/>
    <p:sldId id="333" r:id="rId33"/>
    <p:sldId id="374" r:id="rId34"/>
    <p:sldId id="270" r:id="rId35"/>
    <p:sldId id="310" r:id="rId36"/>
    <p:sldId id="375" r:id="rId37"/>
    <p:sldId id="311" r:id="rId38"/>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D54040-DDA4-966A-AB7A-A6799D40E49A}" name="Jonathan Dunn" initials="JD" userId="S::JDunn@afn.ca::d73d8c4d-cd20-46e6-ba3c-f0ecda8983a0" providerId="AD"/>
  <p188:author id="{055DD276-D40D-ECB6-E379-705A2B127BD9}" name="Lauren Doxtater" initials="LD" userId="S::LDoxtater@afn.ca::65ca8fc1-0f88-46a6-97d6-2eec105f893e" providerId="AD"/>
  <p188:author id="{0777BDA9-FD18-E97A-F115-1F0103875676}" name="Torri Weapenicappo" initials="TW" userId="S::TWeapenicappo@afn.ca::7fa74d4c-190e-42b2-b007-7c427a38d7a2" providerId="AD"/>
  <p188:author id="{4A7976BE-41C9-11FC-4530-F5F7A2193387}" name="Stephanie Wellman" initials="SW" userId="S::swellman@afn.ca::f367f0de-31da-497b-849e-9e025ea4d2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D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63309" autoAdjust="0"/>
  </p:normalViewPr>
  <p:slideViewPr>
    <p:cSldViewPr snapToGrid="0" snapToObjects="1">
      <p:cViewPr varScale="1">
        <p:scale>
          <a:sx n="79" d="100"/>
          <a:sy n="79" d="100"/>
        </p:scale>
        <p:origin x="214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6" d="100"/>
          <a:sy n="96" d="100"/>
        </p:scale>
        <p:origin x="35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9/21/2023</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ADE93-0011-4FFC-89D5-A0D08FB75872}"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97180-E638-45FC-9D88-779DB469AEE3}" type="slidenum">
              <a:rPr lang="en-US" smtClean="0"/>
              <a:t>‹#›</a:t>
            </a:fld>
            <a:endParaRPr lang="en-US"/>
          </a:p>
        </p:txBody>
      </p:sp>
    </p:spTree>
    <p:extLst>
      <p:ext uri="{BB962C8B-B14F-4D97-AF65-F5344CB8AC3E}">
        <p14:creationId xmlns:p14="http://schemas.microsoft.com/office/powerpoint/2010/main" val="208010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mailto:Health@afn.c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1</a:t>
            </a:fld>
            <a:endParaRPr lang="en-US"/>
          </a:p>
        </p:txBody>
      </p:sp>
    </p:spTree>
    <p:extLst>
      <p:ext uri="{BB962C8B-B14F-4D97-AF65-F5344CB8AC3E}">
        <p14:creationId xmlns:p14="http://schemas.microsoft.com/office/powerpoint/2010/main" val="19477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fr-CA" b="0" dirty="0">
                <a:solidFill>
                  <a:srgbClr val="2D9D94"/>
                </a:solidFill>
              </a:rPr>
              <a:t>Le </a:t>
            </a:r>
            <a:r>
              <a:rPr lang="fr-CA" dirty="0">
                <a:solidFill>
                  <a:srgbClr val="2D9D94"/>
                </a:solidFill>
              </a:rPr>
              <a:t>Rapport de synthèse national sur la mobilisation</a:t>
            </a:r>
            <a:r>
              <a:rPr lang="fr-CA" b="0" dirty="0">
                <a:solidFill>
                  <a:srgbClr val="2D9D94"/>
                </a:solidFill>
              </a:rPr>
              <a:t> a mis en évidence les principales priorités de réforme </a:t>
            </a:r>
            <a:r>
              <a:rPr lang="fr-CA" dirty="0">
                <a:solidFill>
                  <a:srgbClr val="2D9D94"/>
                </a:solidFill>
              </a:rPr>
              <a:t>é</a:t>
            </a:r>
            <a:r>
              <a:rPr lang="fr-CA" b="0" dirty="0">
                <a:solidFill>
                  <a:srgbClr val="2D9D94"/>
                </a:solidFill>
              </a:rPr>
              <a:t>noncées durant les séances de mobilisation des Premières Nations. On compte sept priorités de politique </a:t>
            </a:r>
            <a:r>
              <a:rPr lang="fr-CA" dirty="0">
                <a:solidFill>
                  <a:srgbClr val="2D9D94"/>
                </a:solidFill>
              </a:rPr>
              <a:t>pour tracer une voie à suivre pour les services de soins de longue durée et de soins continus. Nous allons donner un aperçu des priorités de politique avant de passer en revue chacune d’entre elles et discuter de leurs objectifs et de leurs recommandations propres.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rgbClr val="2D9D94"/>
              </a:solidFill>
            </a:endParaRPr>
          </a:p>
          <a:p>
            <a:pPr lvl="0">
              <a:defRPr/>
            </a:pPr>
            <a:r>
              <a:rPr lang="fr-CA" dirty="0">
                <a:solidFill>
                  <a:srgbClr val="2D9D94"/>
                </a:solidFill>
              </a:rPr>
              <a:t>Notre première priorité de politique est :  La culture en tant que fondement des services de soins de longue durée destinés aux Premières Nations.</a:t>
            </a:r>
          </a:p>
          <a:p>
            <a:pPr lvl="0">
              <a:defRPr/>
            </a:pPr>
            <a:r>
              <a:rPr lang="fr-CA" dirty="0">
                <a:solidFill>
                  <a:srgbClr val="2D9D94"/>
                </a:solidFill>
              </a:rPr>
              <a:t>Deuxième priorité : Soins holistiques d’avant la conception à la fin de la vie.</a:t>
            </a:r>
          </a:p>
          <a:p>
            <a:pPr lvl="0">
              <a:defRPr/>
            </a:pPr>
            <a:r>
              <a:rPr lang="fr-CA" dirty="0">
                <a:solidFill>
                  <a:srgbClr val="2D9D94"/>
                </a:solidFill>
              </a:rPr>
              <a:t>Troisième priorité : Restructurer et moderniser les infrastructures des Premières Nations.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rgbClr val="2D9D94"/>
                </a:solidFill>
              </a:rPr>
              <a:t>Quatrième priorité : Des ressources évolutives et durables ;</a:t>
            </a:r>
          </a:p>
          <a:p>
            <a:pPr lvl="0">
              <a:defRPr/>
            </a:pPr>
            <a:r>
              <a:rPr lang="fr-CA" dirty="0">
                <a:solidFill>
                  <a:srgbClr val="2D9D94"/>
                </a:solidFill>
              </a:rPr>
              <a:t>Cinquième priorité : Renforcer et soutenir les ressources humaines en santé des Premières 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rgbClr val="2D9D94"/>
                </a:solidFill>
              </a:rPr>
              <a:t>Sixième priorité : Gouvernance et détermination des Premières Nations.</a:t>
            </a:r>
          </a:p>
          <a:p>
            <a:pPr lvl="0">
              <a:defRPr/>
            </a:pPr>
            <a:r>
              <a:rPr lang="fr-CA" dirty="0">
                <a:solidFill>
                  <a:srgbClr val="2D9D94"/>
                </a:solidFill>
              </a:rPr>
              <a:t>Septième priorité : Accès équitable aux services dans l’ensemble du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rgbClr val="2D9D94"/>
              </a:solidFill>
            </a:endParaRPr>
          </a:p>
          <a:p>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10</a:t>
            </a:fld>
            <a:endParaRPr lang="en-US"/>
          </a:p>
        </p:txBody>
      </p:sp>
    </p:spTree>
    <p:extLst>
      <p:ext uri="{BB962C8B-B14F-4D97-AF65-F5344CB8AC3E}">
        <p14:creationId xmlns:p14="http://schemas.microsoft.com/office/powerpoint/2010/main" val="180154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L'APN a travaillé avec le Groupe de travail technique sur le développement social et le Comité des Chefs sur la santé pour transformer les priorités de la réforme en recommandations en matière de politiques.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rgbClr val="2D9D94"/>
              </a:solidFill>
            </a:endParaRPr>
          </a:p>
          <a:p>
            <a:pPr lvl="0">
              <a:defRPr/>
            </a:pPr>
            <a:r>
              <a:rPr lang="fr-CA" dirty="0">
                <a:solidFill>
                  <a:srgbClr val="2D9D94"/>
                </a:solidFill>
              </a:rPr>
              <a:t>Il est important de noter que les recommandations générales en matière de politiques ne visent pas à diluer l'impact des changements proposés, mais plutôt à s'assurer que les solutions proposées sont holistiques, inclusives, culturellement sécuritaires et efficaces pour toutes les Premières Nations. </a:t>
            </a:r>
          </a:p>
          <a:p>
            <a:endParaRPr lang="fr-CA" dirty="0">
              <a:solidFill>
                <a:srgbClr val="2D9D94"/>
              </a:solidFill>
            </a:endParaRPr>
          </a:p>
          <a:p>
            <a:r>
              <a:rPr lang="fr-CA" dirty="0">
                <a:solidFill>
                  <a:srgbClr val="2D9D94"/>
                </a:solidFill>
              </a:rPr>
              <a:t>L'APN soumettra un document complet de recommandations en matière de politiques qui sera inclus dans le mémoire au Cabinet de SAC. Ce document contiendra des renseignements généraux sur les programmes, un compte rendu détaillé des séances de mobilisation et des groupes de discussion, des considérations supplémentaires dépassant le </a:t>
            </a:r>
            <a:r>
              <a:rPr lang="fr-CA" b="1" dirty="0">
                <a:solidFill>
                  <a:srgbClr val="2D9D94"/>
                </a:solidFill>
              </a:rPr>
              <a:t>cadre de </a:t>
            </a:r>
            <a:r>
              <a:rPr lang="fr-CA" dirty="0">
                <a:solidFill>
                  <a:srgbClr val="2D9D94"/>
                </a:solidFill>
              </a:rPr>
              <a:t>la réforme et une description des priorités de la réforme et des recommandations en matière de politiques.</a:t>
            </a:r>
          </a:p>
          <a:p>
            <a:endParaRPr lang="fr-CA" dirty="0"/>
          </a:p>
          <a:p>
            <a:r>
              <a:rPr lang="fr-CA" dirty="0">
                <a:solidFill>
                  <a:srgbClr val="2D9D94"/>
                </a:solidFill>
              </a:rPr>
              <a:t>Un mémoire au Cabinet (MC) est un document officiel soumis par un ministère au Cabinet du Canada. Il permet de demander l'approbation d’une ligne de conduite et d’une autorité, des modifications législatives, des initiatives de programme et d'autres sujets qui nécessitent des décisions au plus haut niveau du gouvernement. Le MC est un outil puissant qui permet aux ministères de demander des changements, des réformes et des initiatives en matière de politique au plus haut niveau. </a:t>
            </a:r>
          </a:p>
          <a:p>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11</a:t>
            </a:fld>
            <a:endParaRPr lang="en-US"/>
          </a:p>
        </p:txBody>
      </p:sp>
    </p:spTree>
    <p:extLst>
      <p:ext uri="{BB962C8B-B14F-4D97-AF65-F5344CB8AC3E}">
        <p14:creationId xmlns:p14="http://schemas.microsoft.com/office/powerpoint/2010/main" val="162666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12</a:t>
            </a:fld>
            <a:endParaRPr lang="en-US"/>
          </a:p>
        </p:txBody>
      </p:sp>
    </p:spTree>
    <p:extLst>
      <p:ext uri="{BB962C8B-B14F-4D97-AF65-F5344CB8AC3E}">
        <p14:creationId xmlns:p14="http://schemas.microsoft.com/office/powerpoint/2010/main" val="123119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La culture fait partie intégrante des identités des Premières Nations</a:t>
            </a:r>
            <a:r>
              <a:rPr lang="fr-CA" sz="1800" dirty="0">
                <a:latin typeface="Calibri" panose="020F0502020204030204" pitchFamily="34" charset="0"/>
                <a:ea typeface="Times New Roman" panose="02020603050405020304" pitchFamily="18" charset="0"/>
                <a:cs typeface="Calibri" panose="020F0502020204030204" pitchFamily="34" charset="0"/>
              </a:rPr>
              <a:t>.</a:t>
            </a:r>
            <a:r>
              <a:rPr lang="fr-CA" sz="1800" dirty="0">
                <a:effectLst/>
                <a:latin typeface="Calibri" panose="020F0502020204030204" pitchFamily="34" charset="0"/>
                <a:ea typeface="Times New Roman" panose="02020603050405020304" pitchFamily="18" charset="0"/>
                <a:cs typeface="Calibri" panose="020F0502020204030204" pitchFamily="34" charset="0"/>
              </a:rPr>
              <a:t> </a:t>
            </a:r>
            <a:r>
              <a:rPr lang="fr-CA" sz="1800" dirty="0">
                <a:latin typeface="Calibri" panose="020F0502020204030204" pitchFamily="34" charset="0"/>
                <a:ea typeface="Times New Roman" panose="02020603050405020304" pitchFamily="18" charset="0"/>
                <a:cs typeface="Calibri" panose="020F0502020204030204" pitchFamily="34" charset="0"/>
              </a:rPr>
              <a:t>E</a:t>
            </a:r>
            <a:r>
              <a:rPr lang="fr-CA" sz="1800" dirty="0">
                <a:effectLst/>
                <a:latin typeface="Calibri" panose="020F0502020204030204" pitchFamily="34" charset="0"/>
                <a:ea typeface="Times New Roman" panose="02020603050405020304" pitchFamily="18" charset="0"/>
                <a:cs typeface="Calibri" panose="020F0502020204030204" pitchFamily="34" charset="0"/>
              </a:rPr>
              <a:t>lle est tissée dans la vie et l'essence mêmes d'une communauté. Il est impératif d’inclure des cérémonies culturelles, des activités axées sur la terre, des langues autochtones, des praticiens de la médecine traditionnelle et des aliments et médicaments traditionnels dans l'élaboration du </a:t>
            </a:r>
            <a:r>
              <a:rPr lang="fr-CA" sz="1800" dirty="0">
                <a:latin typeface="Calibri" panose="020F0502020204030204" pitchFamily="34" charset="0"/>
                <a:ea typeface="Times New Roman" panose="02020603050405020304" pitchFamily="18" charset="0"/>
                <a:cs typeface="Calibri" panose="020F0502020204030204" pitchFamily="34" charset="0"/>
              </a:rPr>
              <a:t>C</a:t>
            </a:r>
            <a:r>
              <a:rPr lang="fr-CA" sz="1800" dirty="0">
                <a:effectLst/>
                <a:latin typeface="Calibri" panose="020F0502020204030204" pitchFamily="34" charset="0"/>
                <a:ea typeface="Times New Roman" panose="02020603050405020304" pitchFamily="18" charset="0"/>
                <a:cs typeface="Calibri" panose="020F0502020204030204" pitchFamily="34" charset="0"/>
              </a:rPr>
              <a:t>adre de soins de longue durée et de soins continus pour préserver les identités des Premières Nations. </a:t>
            </a:r>
          </a:p>
          <a:p>
            <a:pPr marL="0" marR="0">
              <a:lnSpc>
                <a:spcPct val="107000"/>
              </a:lnSpc>
              <a:spcBef>
                <a:spcPts val="0"/>
              </a:spcBef>
              <a:spcAft>
                <a:spcPts val="80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L'application d'une approche à deux perspectives pour établir un lien entre les modalités de santé occidentales et celles traditionnelles permettra de créer des soutiens parallèles aux soins. L'objectif général est de créer un système et un milieu qui amplifient les forces des Premières Nations et qui favorisent le bien-être des personnes, des familles et des communautés. </a:t>
            </a:r>
          </a:p>
          <a:p>
            <a:pPr marL="0" marR="0">
              <a:lnSpc>
                <a:spcPct val="107000"/>
              </a:lnSpc>
              <a:spcBef>
                <a:spcPts val="0"/>
              </a:spcBef>
              <a:spcAft>
                <a:spcPts val="80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Tout cadre holistique de soins de longue durée et de soins continus doit s'attaquer au racisme anti-Autochtones par l’intermédiaire d'une formation et d’une démonstration continues portant sur les pratiques de soins culturellement sécuritaires et tenant compte des traumatismes, cela dans le but de garantir à tous les clients </a:t>
            </a:r>
            <a:r>
              <a:rPr lang="fr-CA" sz="1800" dirty="0">
                <a:latin typeface="Calibri" panose="020F0502020204030204" pitchFamily="34" charset="0"/>
                <a:ea typeface="Times New Roman" panose="02020603050405020304" pitchFamily="18" charset="0"/>
                <a:cs typeface="Calibri" panose="020F0502020204030204" pitchFamily="34" charset="0"/>
              </a:rPr>
              <a:t>d</a:t>
            </a:r>
            <a:r>
              <a:rPr lang="fr-CA" sz="1800" dirty="0">
                <a:effectLst/>
                <a:latin typeface="Calibri" panose="020F0502020204030204" pitchFamily="34" charset="0"/>
                <a:ea typeface="Times New Roman" panose="02020603050405020304" pitchFamily="18" charset="0"/>
                <a:cs typeface="Calibri" panose="020F0502020204030204" pitchFamily="34" charset="0"/>
              </a:rPr>
              <a:t>es services sécuritaires et conviviaux. </a:t>
            </a:r>
          </a:p>
          <a:p>
            <a:pPr marL="0" marR="0">
              <a:lnSpc>
                <a:spcPct val="107000"/>
              </a:lnSpc>
              <a:spcBef>
                <a:spcPts val="0"/>
              </a:spcBef>
              <a:spcAft>
                <a:spcPts val="800"/>
              </a:spcAft>
            </a:pP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Les établissements de soins institutionnels comprenant des centres de séjour pour adultes et de soins de longue durée doivent incorporer la culture dans leurs activités afin de créer des espaces sécuritaires pour les survivants des pensionnats indiens, les survivants des externats indiens, les survivants des hôpitaux indiens et d'autres personnes subissant les séquelles de l'héritage colonial. L’intégration de la culture dans ces établissements évitera de nouveaux traumatises aux personnes qui ne sont pas en mesure de recevoir des soins à domicile.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13</a:t>
            </a:fld>
            <a:endParaRPr lang="en-US"/>
          </a:p>
        </p:txBody>
      </p:sp>
    </p:spTree>
    <p:extLst>
      <p:ext uri="{BB962C8B-B14F-4D97-AF65-F5344CB8AC3E}">
        <p14:creationId xmlns:p14="http://schemas.microsoft.com/office/powerpoint/2010/main" val="393948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Les recommandations en matière de politiques que nous proposons pour faire de la culture le fondement des soins de longue durée et des soins continus sont :  </a:t>
            </a:r>
            <a:br>
              <a:rPr lang="fr-CA" b="1" dirty="0"/>
            </a:br>
            <a:br>
              <a:rPr lang="fr-CA" b="1" dirty="0"/>
            </a:br>
            <a:r>
              <a:rPr lang="fr-CA" b="0" dirty="0"/>
              <a:t>Renforcer la capacité des Premières Nations à élaborer et à mettre en œuvre une stratégie visant à réduire le racisme systémique dans le système de soins de santé. Cette stratégie devrait inclure des mesures particulières et des objectifs mesurables afin de créer un milieu universellement sécuritaire et culturellement adapté pour les Premières Nations</a:t>
            </a:r>
            <a:r>
              <a:rPr lang="fr-CA" dirty="0"/>
              <a:t>.</a:t>
            </a:r>
            <a:r>
              <a:rPr lang="fr-CA" b="1" dirty="0"/>
              <a:t> </a:t>
            </a:r>
            <a:r>
              <a:rPr lang="fr-CA" dirty="0"/>
              <a:t>Le gouvernement du Canada doit accorder des fonds aux Premières Nations pour qu'elles élaborent et mettent en œuvre une stratégie pour réduire le racisme systémique dans le système de santé. Cette stratégie devrait inclure des mesures particulières et des objectifs mesurables afin de créer un milieu universellement sécuritaire et culturellement adapté pour les Premières Nations.</a:t>
            </a:r>
          </a:p>
          <a:p>
            <a:pPr marL="0" indent="0">
              <a:buFont typeface="Wingdings" panose="05000000000000000000" pitchFamily="2" charset="2"/>
              <a:buNone/>
            </a:pPr>
            <a:endParaRPr lang="fr-CA" dirty="0"/>
          </a:p>
          <a:p>
            <a:pPr marL="0" indent="0">
              <a:buFont typeface="Wingdings" panose="05000000000000000000" pitchFamily="2" charset="2"/>
              <a:buNone/>
            </a:pPr>
            <a:r>
              <a:rPr lang="fr-CA" sz="1200" dirty="0">
                <a:solidFill>
                  <a:srgbClr val="2D9D94"/>
                </a:solidFill>
              </a:rPr>
              <a:t>Prioriser des investissements flexibles dans les services sociaux et de santé communautaires, y compris le financement de postes salariés pour des guérisseurs traditionnels et des aînés, afin de garantir l'inclusion culturelle dans les établissements de soins de longue durée.</a:t>
            </a:r>
            <a:br>
              <a:rPr lang="fr-CA" sz="1200" dirty="0">
                <a:solidFill>
                  <a:srgbClr val="2D9D94"/>
                </a:solidFill>
              </a:rPr>
            </a:br>
            <a:br>
              <a:rPr lang="fr-CA" sz="1200" dirty="0">
                <a:solidFill>
                  <a:srgbClr val="2D9D94"/>
                </a:solidFill>
              </a:rPr>
            </a:br>
            <a:r>
              <a:rPr lang="fr-CA" sz="1200" dirty="0">
                <a:solidFill>
                  <a:srgbClr val="2D9D94"/>
                </a:solidFill>
              </a:rPr>
              <a:t>Tout cadre de soins de longue durée doit respecter les lignes directrices et les normes propres aux Premières Nations de prestation de soins de longue durée en réalisant des investissements et en renforçant les capacités des Premières Nations pour qu'elles élaborent des normes de soins qui leur sont propres. Le Cadre de SLD/SC doit modifier la prestation de soins et les conditions d'accès aux soins en passant de l'évaluation biomédicale actuelle à une évaluation holistique du mieux-être déterminée par les Premières Nations.</a:t>
            </a:r>
          </a:p>
          <a:p>
            <a:pPr marL="0" indent="0">
              <a:buFont typeface="Wingdings" panose="05000000000000000000" pitchFamily="2" charset="2"/>
              <a:buNone/>
            </a:pPr>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14</a:t>
            </a:fld>
            <a:endParaRPr lang="en-US" dirty="0"/>
          </a:p>
        </p:txBody>
      </p:sp>
    </p:spTree>
    <p:extLst>
      <p:ext uri="{BB962C8B-B14F-4D97-AF65-F5344CB8AC3E}">
        <p14:creationId xmlns:p14="http://schemas.microsoft.com/office/powerpoint/2010/main" val="117229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15</a:t>
            </a:fld>
            <a:endParaRPr lang="en-US"/>
          </a:p>
        </p:txBody>
      </p:sp>
    </p:spTree>
    <p:extLst>
      <p:ext uri="{BB962C8B-B14F-4D97-AF65-F5344CB8AC3E}">
        <p14:creationId xmlns:p14="http://schemas.microsoft.com/office/powerpoint/2010/main" val="1397571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La deuxième priorité concerne les soins holistiques d’avant la conception à la fin de la vie. </a:t>
            </a:r>
            <a:br>
              <a:rPr lang="fr-CA" sz="1800" dirty="0">
                <a:effectLst/>
                <a:latin typeface="Calibri" panose="020F0502020204030204" pitchFamily="34" charset="0"/>
                <a:ea typeface="Times New Roman" panose="02020603050405020304" pitchFamily="18" charset="0"/>
                <a:cs typeface="Calibri" panose="020F0502020204030204" pitchFamily="34" charset="0"/>
              </a:rPr>
            </a:br>
            <a:br>
              <a:rPr lang="fr-CA" sz="1800" dirty="0">
                <a:effectLst/>
                <a:latin typeface="Calibri" panose="020F0502020204030204" pitchFamily="34" charset="0"/>
                <a:ea typeface="Times New Roman" panose="02020603050405020304" pitchFamily="18" charset="0"/>
                <a:cs typeface="Calibri" panose="020F0502020204030204" pitchFamily="34" charset="0"/>
              </a:rPr>
            </a:br>
            <a:r>
              <a:rPr lang="fr-CA" sz="1800" dirty="0">
                <a:effectLst/>
                <a:latin typeface="Calibri" panose="020F0502020204030204" pitchFamily="34" charset="0"/>
                <a:ea typeface="Times New Roman" panose="02020603050405020304" pitchFamily="18" charset="0"/>
                <a:cs typeface="Calibri" panose="020F0502020204030204" pitchFamily="34" charset="0"/>
              </a:rPr>
              <a:t>Le cadre de soins de longue durée doit être ancré dans la façon dont les Premières Nations comprennent l'interconnexion. Une approche holistique des Premières Nations englobe une personne et sa communauté dans toutes les dimensions, en commençant par les soins prodigués avant la conception et ceux allant jusqu'à la fin de la vie. Une approche holistique prévoit des horaires de travail flexibles et des niveaux de soins primaires, secondaires et tertiaires afin de garantir des transitions harmonieuses au sein du continuum de soins. La prestation de soins palliatifs et de fin de vie et de soins de confort pour les maladies chroniques et la gestion de la douleur doit être incluse pour que les membres des Premières </a:t>
            </a:r>
            <a:r>
              <a:rPr lang="fr-CA" sz="1800" dirty="0">
                <a:latin typeface="Calibri" panose="020F0502020204030204" pitchFamily="34" charset="0"/>
                <a:ea typeface="Times New Roman" panose="02020603050405020304" pitchFamily="18" charset="0"/>
                <a:cs typeface="Calibri" panose="020F0502020204030204" pitchFamily="34" charset="0"/>
              </a:rPr>
              <a:t>N</a:t>
            </a:r>
            <a:r>
              <a:rPr lang="fr-CA" sz="1800" dirty="0">
                <a:effectLst/>
                <a:latin typeface="Calibri" panose="020F0502020204030204" pitchFamily="34" charset="0"/>
                <a:ea typeface="Times New Roman" panose="02020603050405020304" pitchFamily="18" charset="0"/>
                <a:cs typeface="Calibri" panose="020F0502020204030204" pitchFamily="34" charset="0"/>
              </a:rPr>
              <a:t>ations reçoivent un soutien holistique pour tous leurs besoins en matière de soins.</a:t>
            </a:r>
          </a:p>
          <a:p>
            <a:pPr marL="0" marR="0">
              <a:lnSpc>
                <a:spcPct val="107000"/>
              </a:lnSpc>
              <a:spcBef>
                <a:spcPts val="0"/>
              </a:spcBef>
              <a:spcAft>
                <a:spcPts val="800"/>
              </a:spcAft>
            </a:pP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Il adopte une approche centrée sur le client en reconnaissant les effets du contexte et des liens sociaux sur </a:t>
            </a:r>
            <a:r>
              <a:rPr lang="fr-CA" sz="1800" dirty="0">
                <a:latin typeface="Calibri" panose="020F0502020204030204" pitchFamily="34" charset="0"/>
                <a:ea typeface="Times New Roman" panose="02020603050405020304" pitchFamily="18" charset="0"/>
                <a:cs typeface="Calibri" panose="020F0502020204030204" pitchFamily="34" charset="0"/>
              </a:rPr>
              <a:t>l</a:t>
            </a:r>
            <a:r>
              <a:rPr lang="fr-CA" sz="1800" dirty="0">
                <a:effectLst/>
                <a:latin typeface="Calibri" panose="020F0502020204030204" pitchFamily="34" charset="0"/>
                <a:ea typeface="Times New Roman" panose="02020603050405020304" pitchFamily="18" charset="0"/>
                <a:cs typeface="Calibri" panose="020F0502020204030204" pitchFamily="34" charset="0"/>
              </a:rPr>
              <a:t>a santé et le mieux-être. Il répond aux besoins en s'attaquant aux déterminants sociaux de la santé pour favoriser la guérison au niveau de la personne et de la communauté.</a:t>
            </a:r>
            <a:br>
              <a:rPr lang="fr-CA" sz="1800" dirty="0">
                <a:effectLst/>
                <a:latin typeface="Calibri" panose="020F0502020204030204" pitchFamily="34" charset="0"/>
                <a:ea typeface="Times New Roman" panose="02020603050405020304" pitchFamily="18" charset="0"/>
                <a:cs typeface="Calibri" panose="020F0502020204030204" pitchFamily="34" charset="0"/>
              </a:rPr>
            </a:br>
            <a:br>
              <a:rPr lang="fr-CA" sz="1800" dirty="0">
                <a:effectLst/>
                <a:latin typeface="Calibri" panose="020F0502020204030204" pitchFamily="34" charset="0"/>
                <a:ea typeface="Times New Roman" panose="02020603050405020304" pitchFamily="18" charset="0"/>
                <a:cs typeface="Calibri" panose="020F0502020204030204" pitchFamily="34" charset="0"/>
              </a:rPr>
            </a:br>
            <a:r>
              <a:rPr lang="fr-CA" sz="1800" dirty="0">
                <a:effectLst/>
                <a:latin typeface="Calibri" panose="020F0502020204030204" pitchFamily="34" charset="0"/>
                <a:ea typeface="Times New Roman" panose="02020603050405020304" pitchFamily="18" charset="0"/>
                <a:cs typeface="Calibri" panose="020F0502020204030204" pitchFamily="34" charset="0"/>
              </a:rPr>
              <a:t>Tout cadre de soins de longue durée doit mettre en œuvre des stratégies holistiques pour améliorer simultanément le bien-être physique, spirituel, émotionnel et mental et passer d'un modèle de soins fondé sur la maladie à un modèle axé sur le mieux-être. La promotion du mieux-être physique nourrit un but bien précis: accroître le mieux-être spirituel donne de l'espoir, répondre aux besoins émotionnels crée des liens et favoriser le mieux-être mental donne un sens au contexte des soins.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16</a:t>
            </a:fld>
            <a:endParaRPr lang="en-US" dirty="0"/>
          </a:p>
        </p:txBody>
      </p:sp>
    </p:spTree>
    <p:extLst>
      <p:ext uri="{BB962C8B-B14F-4D97-AF65-F5344CB8AC3E}">
        <p14:creationId xmlns:p14="http://schemas.microsoft.com/office/powerpoint/2010/main" val="266688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Nos recommandations en matière de politiques pour une couverture complète, d’avant la conception à la fin de la vie. </a:t>
            </a:r>
            <a:br>
              <a:rPr lang="fr-CA" dirty="0"/>
            </a:br>
            <a:br>
              <a:rPr lang="fr-CA" dirty="0"/>
            </a:br>
            <a:r>
              <a:rPr lang="fr-CA" dirty="0"/>
              <a:t>Des investissements flexibles pour augmenter les services de soins et de soutien à long terme essentiels déterminés par les Premières Nations afin d'assurer une couverture complète à tous les membres des Premières Nations au sein de leur communauté d'origine. Réformer le processus d'accès et de transition des Premières Nations entre les différents services et ministères, à tous les niveaux du gouvernement, en élaborant des politiques et des procédures claires visant à rationaliser l'accès administratif. </a:t>
            </a:r>
          </a:p>
          <a:p>
            <a:endParaRPr lang="fr-CA" dirty="0"/>
          </a:p>
          <a:p>
            <a:r>
              <a:rPr lang="fr-CA" dirty="0"/>
              <a:t>Élaborer des plans de transition et des mécanismes de soutien complets pour les clients du principe de Jordan qui atteignent l'âge de la majorité. Accroître les ressources pour permettre aux Premières Nations d’offrir des programmes de promotion de la santé communautaire axés sur la prévention et le mieux-être tout au long de la vie. Des ressources flexibles pour que les programmes soient adaptés aux Premières Nations et qu’ils comprennent des initiatives visant à encourager l'activité physique, une alimentation saine, une sensibilisation à l’importance de la santé mentale et la revitalisation des pratiques culturelles.</a:t>
            </a:r>
          </a:p>
        </p:txBody>
      </p:sp>
      <p:sp>
        <p:nvSpPr>
          <p:cNvPr id="4" name="Slide Number Placeholder 3"/>
          <p:cNvSpPr>
            <a:spLocks noGrp="1"/>
          </p:cNvSpPr>
          <p:nvPr>
            <p:ph type="sldNum" sz="quarter" idx="5"/>
          </p:nvPr>
        </p:nvSpPr>
        <p:spPr/>
        <p:txBody>
          <a:bodyPr/>
          <a:lstStyle/>
          <a:p>
            <a:fld id="{FFB97180-E638-45FC-9D88-779DB469AEE3}" type="slidenum">
              <a:rPr lang="en-US" smtClean="0"/>
              <a:t>17</a:t>
            </a:fld>
            <a:endParaRPr lang="en-US"/>
          </a:p>
        </p:txBody>
      </p:sp>
    </p:spTree>
    <p:extLst>
      <p:ext uri="{BB962C8B-B14F-4D97-AF65-F5344CB8AC3E}">
        <p14:creationId xmlns:p14="http://schemas.microsoft.com/office/powerpoint/2010/main" val="483418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18</a:t>
            </a:fld>
            <a:endParaRPr lang="en-US"/>
          </a:p>
        </p:txBody>
      </p:sp>
    </p:spTree>
    <p:extLst>
      <p:ext uri="{BB962C8B-B14F-4D97-AF65-F5344CB8AC3E}">
        <p14:creationId xmlns:p14="http://schemas.microsoft.com/office/powerpoint/2010/main" val="3894471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La troisième priorité, à savoir </a:t>
            </a:r>
            <a:r>
              <a:rPr lang="fr-CA" sz="1800" dirty="0">
                <a:latin typeface="Calibri" panose="020F0502020204030204" pitchFamily="34" charset="0"/>
                <a:ea typeface="Times New Roman" panose="02020603050405020304" pitchFamily="18" charset="0"/>
                <a:cs typeface="Calibri" panose="020F0502020204030204" pitchFamily="34" charset="0"/>
              </a:rPr>
              <a:t>restructurer et moderniser les infrastructures des Premières Nations</a:t>
            </a:r>
            <a:r>
              <a:rPr lang="fr-CA" sz="1800" dirty="0">
                <a:effectLst/>
                <a:latin typeface="Calibri" panose="020F0502020204030204" pitchFamily="34" charset="0"/>
                <a:ea typeface="Times New Roman" panose="02020603050405020304" pitchFamily="18" charset="0"/>
                <a:cs typeface="Calibri" panose="020F0502020204030204" pitchFamily="34" charset="0"/>
              </a:rPr>
              <a:t>, met l'accent sur les investissements et les ressources nécessaires pour donner à celles-ci les moyens de mettre sur pied des infrastructures durables dans les réserves. L’objectif est de permettre aux personnes âgées des Premières Nations et à celles ayant des capacités différentes de demeurer dans leur communauté tout en recevant des soins de qualité. Les maisons et les centres de soins privilégiant le confort et la famille sont essentiels au mieux-être individuel et communautaire à long terme.</a:t>
            </a:r>
          </a:p>
          <a:p>
            <a:pPr marL="0" marR="0">
              <a:lnSpc>
                <a:spcPct val="107000"/>
              </a:lnSpc>
              <a:spcBef>
                <a:spcPts val="0"/>
              </a:spcBef>
              <a:spcAft>
                <a:spcPts val="800"/>
              </a:spcAft>
            </a:pP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Moderniser les infrastructures pour aménager des centres de mieux-être comprenant de multiples salles et des logements accessibles. Il est impératif d'augmenter les adaptations et rénovations de logements pour s'attaquer de manière globale aux déterminants sociaux de la santé et améliorer le bien-être général. Les centres de mieux-être à salles multiples peuvent être utiles aux Premières Nations pour diverses fonctions, notamment les cérémonies sociales et culturelles, les traitements spécialisés, les soins gériatriques, les soins palliatifs et les services de santé mentale. </a:t>
            </a:r>
          </a:p>
          <a:p>
            <a:pPr marL="0" marR="0">
              <a:lnSpc>
                <a:spcPct val="107000"/>
              </a:lnSpc>
              <a:spcBef>
                <a:spcPts val="0"/>
              </a:spcBef>
              <a:spcAft>
                <a:spcPts val="800"/>
              </a:spcAft>
            </a:pP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La construction de nouveaux centres de mieux-être répondant aux normes de construction régionales sera nécessaire pour loger adéquatement les clients et les professionnels de la santé. Il faut restructurer les paramètres de modernisation </a:t>
            </a:r>
            <a:r>
              <a:rPr lang="fr-CA" sz="1800" dirty="0">
                <a:latin typeface="Calibri" panose="020F0502020204030204" pitchFamily="34" charset="0"/>
                <a:ea typeface="Times New Roman" panose="02020603050405020304" pitchFamily="18" charset="0"/>
                <a:cs typeface="Calibri" panose="020F0502020204030204" pitchFamily="34" charset="0"/>
              </a:rPr>
              <a:t>des </a:t>
            </a:r>
            <a:r>
              <a:rPr lang="fr-CA" sz="1800" dirty="0">
                <a:effectLst/>
                <a:latin typeface="Calibri" panose="020F0502020204030204" pitchFamily="34" charset="0"/>
                <a:ea typeface="Times New Roman" panose="02020603050405020304" pitchFamily="18" charset="0"/>
                <a:cs typeface="Calibri" panose="020F0502020204030204" pitchFamily="34" charset="0"/>
              </a:rPr>
              <a:t>infrastructures afin d'inclure la gestion des données, les mises à niveau technologiques, les télécommunications et les services de transport pour raison médicale parmi les Premières Nations. </a:t>
            </a:r>
          </a:p>
          <a:p>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19</a:t>
            </a:fld>
            <a:endParaRPr lang="en-US" dirty="0"/>
          </a:p>
        </p:txBody>
      </p:sp>
    </p:spTree>
    <p:extLst>
      <p:ext uri="{BB962C8B-B14F-4D97-AF65-F5344CB8AC3E}">
        <p14:creationId xmlns:p14="http://schemas.microsoft.com/office/powerpoint/2010/main" val="149242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2</a:t>
            </a:fld>
            <a:endParaRPr lang="en-US"/>
          </a:p>
        </p:txBody>
      </p:sp>
    </p:spTree>
    <p:extLst>
      <p:ext uri="{BB962C8B-B14F-4D97-AF65-F5344CB8AC3E}">
        <p14:creationId xmlns:p14="http://schemas.microsoft.com/office/powerpoint/2010/main" val="1671878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spcAft>
                <a:spcPts val="1800"/>
              </a:spcAft>
              <a:buClr>
                <a:srgbClr val="2D9D94"/>
              </a:buClr>
              <a:defRPr/>
            </a:pPr>
            <a:r>
              <a:rPr kumimoji="0" lang="fr-CA" sz="2000" b="0" i="0" u="none" strike="noStrike" kern="100" cap="none" spc="0" normalizeH="0" baseline="0" dirty="0">
                <a:ln>
                  <a:noFill/>
                </a:ln>
                <a:solidFill>
                  <a:srgbClr val="2D9D94"/>
                </a:solidFill>
                <a:effectLst/>
                <a:uLnTx/>
                <a:uFillTx/>
                <a:latin typeface="Calibri" panose="020F0502020204030204"/>
                <a:ea typeface="Calibri" panose="020F0502020204030204" pitchFamily="34" charset="0"/>
                <a:cs typeface="Times New Roman" panose="02020603050405020304" pitchFamily="18" charset="0"/>
              </a:rPr>
              <a:t>Des investissements importants pour lancer des initiatives d'infrastructures durables déterminées par les Premières Nations dans les réserves. Une flexibilité et </a:t>
            </a:r>
            <a:r>
              <a:rPr lang="fr-CA" sz="2000" kern="100" dirty="0">
                <a:solidFill>
                  <a:srgbClr val="2D9D94"/>
                </a:solidFill>
                <a:latin typeface="Calibri" panose="020F0502020204030204"/>
                <a:ea typeface="Calibri" panose="020F0502020204030204" pitchFamily="34" charset="0"/>
                <a:cs typeface="Times New Roman" panose="02020603050405020304" pitchFamily="18" charset="0"/>
              </a:rPr>
              <a:t>une </a:t>
            </a:r>
            <a:r>
              <a:rPr kumimoji="0" lang="fr-CA" sz="2000" b="0" i="0" u="none" strike="noStrike" kern="100" cap="none" spc="0" normalizeH="0" baseline="0" dirty="0">
                <a:ln>
                  <a:noFill/>
                </a:ln>
                <a:solidFill>
                  <a:srgbClr val="2D9D94"/>
                </a:solidFill>
                <a:effectLst/>
                <a:uLnTx/>
                <a:uFillTx/>
                <a:latin typeface="Calibri" panose="020F0502020204030204"/>
                <a:ea typeface="Calibri" panose="020F0502020204030204" pitchFamily="34" charset="0"/>
                <a:cs typeface="Times New Roman" panose="02020603050405020304" pitchFamily="18" charset="0"/>
              </a:rPr>
              <a:t>adaptabilité accrues des investissements sont essentielles pour permettre aux Premières Nations de répondre adéquatement aux besoins en pleine évolution des communautés. Les investissements doivent englober les coûts d'immobilisations, d'exploitation et de gestion pour assurer</a:t>
            </a:r>
            <a:r>
              <a:rPr kumimoji="0" lang="fr-CA" sz="2000" b="0" i="0" u="none" strike="noStrike" kern="100" cap="none" spc="0" normalizeH="0" dirty="0">
                <a:ln>
                  <a:noFill/>
                </a:ln>
                <a:solidFill>
                  <a:srgbClr val="2D9D94"/>
                </a:solidFill>
                <a:effectLst/>
                <a:uLnTx/>
                <a:uFillTx/>
                <a:latin typeface="Calibri" panose="020F0502020204030204"/>
                <a:ea typeface="Calibri" panose="020F0502020204030204" pitchFamily="34" charset="0"/>
                <a:cs typeface="Times New Roman" panose="02020603050405020304" pitchFamily="18" charset="0"/>
              </a:rPr>
              <a:t> </a:t>
            </a:r>
            <a:r>
              <a:rPr lang="fr-CA" sz="2000" kern="100" dirty="0">
                <a:solidFill>
                  <a:srgbClr val="2D9D94"/>
                </a:solidFill>
                <a:ea typeface="Calibri" panose="020F0502020204030204" pitchFamily="34" charset="0"/>
                <a:cs typeface="Times New Roman" panose="02020603050405020304" pitchFamily="18" charset="0"/>
              </a:rPr>
              <a:t>la durabilité des installations, des centres et des programmes dirigés par les Premières Nations.</a:t>
            </a:r>
          </a:p>
          <a:p>
            <a:pPr lvl="0">
              <a:lnSpc>
                <a:spcPct val="107000"/>
              </a:lnSpc>
              <a:spcAft>
                <a:spcPts val="1800"/>
              </a:spcAft>
              <a:buClr>
                <a:srgbClr val="2D9D94"/>
              </a:buClr>
              <a:defRPr/>
            </a:pPr>
            <a:r>
              <a:rPr lang="fr-CA" sz="2000" kern="100" dirty="0">
                <a:solidFill>
                  <a:srgbClr val="2D9D94"/>
                </a:solidFill>
                <a:ea typeface="Calibri" panose="020F0502020204030204" pitchFamily="34" charset="0"/>
                <a:cs typeface="Times New Roman" panose="02020603050405020304" pitchFamily="18" charset="0"/>
              </a:rPr>
              <a:t>Il faut des investissements supplémentaires pour soutenir la mise en œuvre, par les Premières Nations, de la </a:t>
            </a:r>
            <a:r>
              <a:rPr lang="fr-CA" sz="2000" i="1" kern="100" dirty="0">
                <a:solidFill>
                  <a:srgbClr val="2D9D94"/>
                </a:solidFill>
                <a:ea typeface="Calibri" panose="020F0502020204030204" pitchFamily="34" charset="0"/>
                <a:cs typeface="Times New Roman" panose="02020603050405020304" pitchFamily="18" charset="0"/>
              </a:rPr>
              <a:t>Loi canadienne sur l’accessibilité</a:t>
            </a:r>
            <a:r>
              <a:rPr lang="fr-CA" sz="2000" kern="100" dirty="0">
                <a:solidFill>
                  <a:srgbClr val="2D9D94"/>
                </a:solidFill>
                <a:ea typeface="Calibri" panose="020F0502020204030204" pitchFamily="34" charset="0"/>
                <a:cs typeface="Times New Roman" panose="02020603050405020304" pitchFamily="18" charset="0"/>
              </a:rPr>
              <a:t>. Les Premières Nations ne doivent pas être pénalisées si elles ne reçoivent pas d'investissements supplémentaires pour répondre aux exigences en matière d'accessibilité.</a:t>
            </a:r>
          </a:p>
          <a:p>
            <a:pPr marL="0" marR="0" lvl="0" indent="0" algn="l" defTabSz="914400" rtl="0" eaLnBrk="1" fontAlgn="auto" latinLnBrk="0" hangingPunct="1">
              <a:lnSpc>
                <a:spcPct val="107000"/>
              </a:lnSpc>
              <a:spcBef>
                <a:spcPts val="0"/>
              </a:spcBef>
              <a:spcAft>
                <a:spcPts val="1800"/>
              </a:spcAft>
              <a:buClr>
                <a:srgbClr val="2D9D94"/>
              </a:buClr>
              <a:buSzTx/>
              <a:buFont typeface="Wingdings" panose="05000000000000000000" pitchFamily="2" charset="2"/>
              <a:buNone/>
              <a:tabLst/>
              <a:defRPr/>
            </a:pPr>
            <a:r>
              <a:rPr kumimoji="0" lang="fr-CA" sz="2000" b="0" i="0" u="none" strike="noStrike" kern="100" cap="none" spc="0" normalizeH="0" baseline="0" dirty="0">
                <a:ln>
                  <a:noFill/>
                </a:ln>
                <a:solidFill>
                  <a:srgbClr val="2D9D94"/>
                </a:solidFill>
                <a:effectLst/>
                <a:uLnTx/>
                <a:uFillTx/>
                <a:latin typeface="Calibri" panose="020F0502020204030204"/>
                <a:ea typeface="Calibri" panose="020F0502020204030204" pitchFamily="34" charset="0"/>
                <a:cs typeface="Times New Roman" panose="02020603050405020304" pitchFamily="18" charset="0"/>
              </a:rPr>
              <a:t>.</a:t>
            </a:r>
            <a:br>
              <a:rPr kumimoji="0" lang="fr-CA" sz="2000" b="0" i="0" u="none" strike="noStrike" kern="100" cap="none" spc="0" normalizeH="0" baseline="0" dirty="0">
                <a:ln>
                  <a:noFill/>
                </a:ln>
                <a:solidFill>
                  <a:srgbClr val="2D9D94"/>
                </a:solidFill>
                <a:effectLst/>
                <a:uLnTx/>
                <a:uFillTx/>
                <a:latin typeface="Calibri" panose="020F0502020204030204"/>
                <a:ea typeface="Calibri" panose="020F0502020204030204" pitchFamily="34" charset="0"/>
                <a:cs typeface="Times New Roman" panose="02020603050405020304" pitchFamily="18" charset="0"/>
              </a:rPr>
            </a:br>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20</a:t>
            </a:fld>
            <a:endParaRPr lang="en-US"/>
          </a:p>
        </p:txBody>
      </p:sp>
    </p:spTree>
    <p:extLst>
      <p:ext uri="{BB962C8B-B14F-4D97-AF65-F5344CB8AC3E}">
        <p14:creationId xmlns:p14="http://schemas.microsoft.com/office/powerpoint/2010/main" val="3908183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21</a:t>
            </a:fld>
            <a:endParaRPr lang="en-US"/>
          </a:p>
        </p:txBody>
      </p:sp>
    </p:spTree>
    <p:extLst>
      <p:ext uri="{BB962C8B-B14F-4D97-AF65-F5344CB8AC3E}">
        <p14:creationId xmlns:p14="http://schemas.microsoft.com/office/powerpoint/2010/main" val="689200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fr-CA" sz="1800" dirty="0">
                <a:effectLst/>
                <a:latin typeface="Calibri" panose="020F0502020204030204" pitchFamily="34" charset="0"/>
                <a:ea typeface="Times New Roman" panose="02020603050405020304" pitchFamily="18" charset="0"/>
                <a:cs typeface="Calibri" panose="020F0502020204030204" pitchFamily="34" charset="0"/>
              </a:rPr>
              <a:t>La quatrième priorité, à savoir des ressources évolutives et durables, est axée sur l’octroi d'un financement prévisible et durable fondé sur les </a:t>
            </a:r>
            <a:r>
              <a:rPr lang="fr-CA" sz="1800" dirty="0">
                <a:latin typeface="Calibri" panose="020F0502020204030204" pitchFamily="34" charset="0"/>
                <a:ea typeface="Times New Roman" panose="02020603050405020304" pitchFamily="18" charset="0"/>
                <a:cs typeface="Calibri" panose="020F0502020204030204" pitchFamily="34" charset="0"/>
              </a:rPr>
              <a:t>besoins pour faire passer les services et les aides d'un modèle de soins réactif à un modèle de soins proactif.</a:t>
            </a: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fr-CA" sz="1800" dirty="0">
                <a:effectLst/>
                <a:latin typeface="Calibri" panose="020F0502020204030204" pitchFamily="34" charset="0"/>
                <a:ea typeface="Times New Roman" panose="02020603050405020304" pitchFamily="18" charset="0"/>
                <a:cs typeface="Calibri" panose="020F0502020204030204" pitchFamily="34" charset="0"/>
              </a:rPr>
            </a:br>
            <a:r>
              <a:rPr lang="fr-CA" sz="1800" dirty="0">
                <a:effectLst/>
                <a:latin typeface="Calibri" panose="020F0502020204030204" pitchFamily="34" charset="0"/>
                <a:ea typeface="Times New Roman" panose="02020603050405020304" pitchFamily="18" charset="0"/>
                <a:cs typeface="Calibri" panose="020F0502020204030204" pitchFamily="34" charset="0"/>
              </a:rPr>
              <a:t>Actuellement, les Premières Nations ont souvent recours à d'autres sources de financement pour fournir des services ou de l'équipement à leurs clients en raison du financement insuffisant des Programmes de l'AVA et de SDMCPNI. Il faut passer à un financement pluriannuel qui offre suffisamment de flexibilité pour satisfaire les priorités déterminées par les Premières Nations, telles que la préparation aux situations d'urgence, la parité salariale, la sécurité alimentaire, etc. Inclure des ressources pour couvrir le coût d'immobilisations, des services publics, du transport et d'exploitation, ainsi que le coût lié à la mise en œuvre des programmes.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Calibri" panose="020F0502020204030204" pitchFamily="34" charset="0"/>
                <a:ea typeface="Times New Roman" panose="02020603050405020304" pitchFamily="18" charset="0"/>
                <a:cs typeface="Calibri" panose="020F0502020204030204" pitchFamily="34" charset="0"/>
              </a:rPr>
              <a:t>Combler les lacunes dans le domaine des déterminants sociaux de la santé en prévoyant des ressources pour améliorer la sécurité alimentaire. Soutenir l'autonomie des Premières Nations dans la conception du budget en prenant en compte des facteurs d’indexation sur l'inflation et la croissance pour s'adapter aux besoins croissants et aux changements socioéconomiques.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latin typeface="Calibri" panose="020F0502020204030204" pitchFamily="34" charset="0"/>
              <a:ea typeface="Times New Roman" panose="02020603050405020304" pitchFamily="18" charset="0"/>
              <a:cs typeface="Calibri" panose="020F0502020204030204" pitchFamily="34" charset="0"/>
            </a:endParaRPr>
          </a:p>
          <a:p>
            <a:pPr lvl="0">
              <a:defRPr/>
            </a:pPr>
            <a:r>
              <a:rPr lang="fr-CA" sz="1800" dirty="0">
                <a:effectLst/>
                <a:latin typeface="Calibri" panose="020F0502020204030204" pitchFamily="34" charset="0"/>
                <a:ea typeface="Times New Roman" panose="02020603050405020304" pitchFamily="18" charset="0"/>
                <a:cs typeface="Calibri" panose="020F0502020204030204" pitchFamily="34" charset="0"/>
              </a:rPr>
              <a:t>** (Ceci est mentionné dans une diapositive précédente à titre</a:t>
            </a:r>
            <a:r>
              <a:rPr lang="fr-CA" sz="1800" dirty="0">
                <a:latin typeface="Calibri" panose="020F0502020204030204" pitchFamily="34" charset="0"/>
                <a:ea typeface="Times New Roman" panose="02020603050405020304" pitchFamily="18" charset="0"/>
                <a:cs typeface="Calibri" panose="020F0502020204030204" pitchFamily="34" charset="0"/>
              </a:rPr>
              <a:t> de recommandation.) </a:t>
            </a:r>
            <a:r>
              <a:rPr lang="fr-CA" sz="1800" dirty="0">
                <a:effectLst/>
                <a:latin typeface="Calibri" panose="020F0502020204030204" pitchFamily="34" charset="0"/>
                <a:ea typeface="Times New Roman" panose="02020603050405020304" pitchFamily="18" charset="0"/>
                <a:cs typeface="Calibri" panose="020F0502020204030204" pitchFamily="34" charset="0"/>
              </a:rPr>
              <a:t>Améliorer l'accessibilité au financement en élaborant des processus clairs dans le cadre d'efforts de rationalisation visant à éliminer les obstacles à l'accès auxquels font face les clients, les aidants et les navigateurs et à garantir un accès rapide aux services et aux soutiens.</a:t>
            </a:r>
          </a:p>
        </p:txBody>
      </p:sp>
      <p:sp>
        <p:nvSpPr>
          <p:cNvPr id="4" name="Slide Number Placeholder 3"/>
          <p:cNvSpPr>
            <a:spLocks noGrp="1"/>
          </p:cNvSpPr>
          <p:nvPr>
            <p:ph type="sldNum" sz="quarter" idx="5"/>
          </p:nvPr>
        </p:nvSpPr>
        <p:spPr/>
        <p:txBody>
          <a:bodyPr/>
          <a:lstStyle/>
          <a:p>
            <a:r>
              <a:rPr lang="en-US" dirty="0"/>
              <a:t>s</a:t>
            </a:r>
            <a:fld id="{FFB97180-E638-45FC-9D88-779DB469AEE3}" type="slidenum">
              <a:rPr lang="en-US" smtClean="0"/>
              <a:t>22</a:t>
            </a:fld>
            <a:endParaRPr lang="en-US" dirty="0"/>
          </a:p>
        </p:txBody>
      </p:sp>
    </p:spTree>
    <p:extLst>
      <p:ext uri="{BB962C8B-B14F-4D97-AF65-F5344CB8AC3E}">
        <p14:creationId xmlns:p14="http://schemas.microsoft.com/office/powerpoint/2010/main" val="2190908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recommandations en matière de politiques pour des ressources évolutives et durables sont les suivantes : </a:t>
            </a:r>
            <a:br>
              <a:rPr lang="fr-CA" dirty="0"/>
            </a:br>
            <a:br>
              <a:rPr lang="fr-CA" dirty="0"/>
            </a:br>
            <a:r>
              <a:rPr lang="fr-CA" dirty="0"/>
              <a:t>Transférer le financement des Programmes de l’AVA et de SDMCPNI vers un modèle de financement prévisible, basé sur les besoins et élaboré en collaboration avec les Premières Nations. Le financement doit être souple et sans obstacle pour permettre aux Premières Nations de répondre aux besoins particuliers de leurs communautés. Les Premières Nations doivent avoir la flexibilité de répondre à certains besoins, tels que les coûts d’immobilisations et de fonctionnement, la mise en œuvre des programmes, le coût des services publics et du transport, les ressources en matière de préparation aux situations d'urgence, la parité salariale et la sécurité alimentaire.</a:t>
            </a:r>
            <a:br>
              <a:rPr lang="fr-CA" dirty="0"/>
            </a:br>
            <a:br>
              <a:rPr lang="fr-CA" dirty="0"/>
            </a:br>
            <a:r>
              <a:rPr lang="fr-CA" dirty="0"/>
              <a:t>Tous les ministères fédéraux actuels et futurs qui participent aux services de SLD/SC doivent élaborer une stratégie de communication interministérielle avec les Premières Nations afin d'améliorer la navigation entre les programmes et favoriser un accès rapide aux sources de financement. Les Premières Nations doivent recevoir des ressources financières et administratives pour élaborer une stratégie globale en matière de données et favoriser le passage à un financement des services de soins de longue durée fondé sur les besoins.</a:t>
            </a:r>
            <a:br>
              <a:rPr lang="fr-CA" sz="1200" kern="100" dirty="0">
                <a:solidFill>
                  <a:srgbClr val="2D9D94"/>
                </a:solidFill>
                <a:effectLst/>
                <a:ea typeface="Calibri" panose="020F0502020204030204" pitchFamily="34" charset="0"/>
                <a:cs typeface="Times New Roman" panose="02020603050405020304" pitchFamily="18" charset="0"/>
              </a:rPr>
            </a:br>
            <a:endParaRPr lang="fr-CA" sz="1200" kern="100" dirty="0">
              <a:solidFill>
                <a:srgbClr val="2D9D94"/>
              </a:solidFill>
              <a:effectLst/>
              <a:ea typeface="Calibri" panose="020F0502020204030204" pitchFamily="34" charset="0"/>
              <a:cs typeface="Times New Roman" panose="02020603050405020304" pitchFamily="18" charset="0"/>
            </a:endParaRPr>
          </a:p>
          <a:p>
            <a:pPr marL="0" indent="0">
              <a:buFont typeface="Wingdings" panose="05000000000000000000" pitchFamily="2" charset="2"/>
              <a:buNone/>
            </a:pPr>
            <a:endParaRPr lang="fr-CA" dirty="0"/>
          </a:p>
          <a:p>
            <a:pPr marL="0" indent="0">
              <a:buFont typeface="Wingdings" panose="05000000000000000000" pitchFamily="2" charset="2"/>
              <a:buNone/>
            </a:pPr>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23</a:t>
            </a:fld>
            <a:endParaRPr lang="en-US"/>
          </a:p>
        </p:txBody>
      </p:sp>
    </p:spTree>
    <p:extLst>
      <p:ext uri="{BB962C8B-B14F-4D97-AF65-F5344CB8AC3E}">
        <p14:creationId xmlns:p14="http://schemas.microsoft.com/office/powerpoint/2010/main" val="274256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24</a:t>
            </a:fld>
            <a:endParaRPr lang="en-US"/>
          </a:p>
        </p:txBody>
      </p:sp>
    </p:spTree>
    <p:extLst>
      <p:ext uri="{BB962C8B-B14F-4D97-AF65-F5344CB8AC3E}">
        <p14:creationId xmlns:p14="http://schemas.microsoft.com/office/powerpoint/2010/main" val="812280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fr-CA" sz="1800" dirty="0">
                <a:effectLst/>
                <a:latin typeface="Calibri" panose="020F0502020204030204" pitchFamily="34" charset="0"/>
                <a:ea typeface="Times New Roman" panose="02020603050405020304" pitchFamily="18" charset="0"/>
                <a:cs typeface="Calibri" panose="020F0502020204030204" pitchFamily="34" charset="0"/>
              </a:rPr>
              <a:t>La cinquième priorité</a:t>
            </a:r>
            <a:r>
              <a:rPr lang="fr-CA" sz="1800" dirty="0">
                <a:latin typeface="Calibri" panose="020F0502020204030204" pitchFamily="34" charset="0"/>
                <a:ea typeface="Times New Roman" panose="02020603050405020304" pitchFamily="18" charset="0"/>
                <a:cs typeface="Calibri" panose="020F0502020204030204" pitchFamily="34" charset="0"/>
              </a:rPr>
              <a:t>, renforcer et soutenir les ressources humaines en santé des Premières Nations, </a:t>
            </a:r>
            <a:r>
              <a:rPr lang="fr-CA" sz="1800" dirty="0">
                <a:effectLst/>
                <a:latin typeface="Calibri" panose="020F0502020204030204" pitchFamily="34" charset="0"/>
                <a:ea typeface="Times New Roman" panose="02020603050405020304" pitchFamily="18" charset="0"/>
                <a:cs typeface="Calibri" panose="020F0502020204030204" pitchFamily="34" charset="0"/>
              </a:rPr>
              <a:t>reconnaît </a:t>
            </a:r>
            <a:r>
              <a:rPr lang="fr-CA" sz="1800" dirty="0">
                <a:latin typeface="Calibri" panose="020F0502020204030204" pitchFamily="34" charset="0"/>
                <a:ea typeface="Times New Roman" panose="02020603050405020304" pitchFamily="18" charset="0"/>
                <a:cs typeface="Calibri" panose="020F0502020204030204" pitchFamily="34" charset="0"/>
              </a:rPr>
              <a:t>que les conceptions que se font les Premières Nations de la parenté définissent les rôles et responsabilités de la famille et de la communauté et devraient être mises en application par le personnel soignant dans les établissements de soins de longue durée. </a:t>
            </a: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fr-CA" sz="1800" dirty="0">
                <a:effectLst/>
                <a:latin typeface="Calibri" panose="020F0502020204030204" pitchFamily="34" charset="0"/>
                <a:ea typeface="Times New Roman" panose="02020603050405020304" pitchFamily="18" charset="0"/>
                <a:cs typeface="Calibri" panose="020F0502020204030204" pitchFamily="34" charset="0"/>
              </a:rPr>
            </a:br>
            <a:r>
              <a:rPr lang="fr-CA" sz="1800" dirty="0">
                <a:effectLst/>
                <a:latin typeface="Calibri" panose="020F0502020204030204" pitchFamily="34" charset="0"/>
                <a:ea typeface="Times New Roman" panose="02020603050405020304" pitchFamily="18" charset="0"/>
                <a:cs typeface="Calibri" panose="020F0502020204030204" pitchFamily="34" charset="0"/>
              </a:rPr>
              <a:t>Les navigateurs peuvent aider à renforcer les relations en éliminant les obstacles et le stress liés à l'accès aux programmes et aux services de soins de longue durée et de soins continus et en fournissant un soutien aux personnes et aux aidants. Inclure les services de santé non assurés (SSNA).</a:t>
            </a:r>
            <a:br>
              <a:rPr lang="fr-CA" sz="1800" dirty="0">
                <a:effectLst/>
                <a:latin typeface="Calibri" panose="020F0502020204030204" pitchFamily="34" charset="0"/>
                <a:ea typeface="Times New Roman" panose="02020603050405020304" pitchFamily="18" charset="0"/>
                <a:cs typeface="Calibri" panose="020F0502020204030204" pitchFamily="34" charset="0"/>
              </a:rPr>
            </a:br>
            <a:br>
              <a:rPr lang="fr-CA" sz="1800" dirty="0">
                <a:effectLst/>
                <a:latin typeface="Calibri" panose="020F0502020204030204" pitchFamily="34" charset="0"/>
                <a:ea typeface="Times New Roman" panose="02020603050405020304" pitchFamily="18" charset="0"/>
                <a:cs typeface="Calibri" panose="020F0502020204030204" pitchFamily="34" charset="0"/>
              </a:rPr>
            </a:br>
            <a:r>
              <a:rPr lang="fr-CA" sz="1800" dirty="0">
                <a:effectLst/>
                <a:latin typeface="Calibri" panose="020F0502020204030204" pitchFamily="34" charset="0"/>
                <a:ea typeface="Times New Roman" panose="02020603050405020304" pitchFamily="18" charset="0"/>
                <a:cs typeface="Calibri" panose="020F0502020204030204" pitchFamily="34" charset="0"/>
              </a:rPr>
              <a:t>Il est impératif de recruter et de maintenir en poste des travailleurs de la santé, du personnel de soutien et des praticiens de la médecine traditionnelle pour assurer le bon fonctionnement des programmes et des services. Il faut également prévoir des accommodements pour le personnel afin de faciliter le recrutement et le maintien en poste, ainsi que l'accréditation, la certification et la formation de membres de la communauté pour qu'ils puissent prendre soin d'eux-mêmes. Offrir des possibilités de formation supplémentaires pour se spécialiser dans certains soins, tels que les services aux personnes handicapées, les soins aux personnes âgées, les soins palliatifs et les soins de fin de vie, les services de réadaptation (physiothérapie, orthophonie, santé mentale, etc.) et les soutiens et services pour les aidants familiaux.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a:p>
            <a:pPr lvl="0">
              <a:defRPr/>
            </a:pPr>
            <a:r>
              <a:rPr lang="fr-CA" sz="1800" dirty="0">
                <a:effectLst/>
                <a:latin typeface="Calibri" panose="020F0502020204030204" pitchFamily="34" charset="0"/>
                <a:ea typeface="Times New Roman" panose="02020603050405020304" pitchFamily="18" charset="0"/>
                <a:cs typeface="Calibri" panose="020F0502020204030204" pitchFamily="34" charset="0"/>
              </a:rPr>
              <a:t>Le passage d'une </a:t>
            </a:r>
            <a:r>
              <a:rPr lang="fr-CA" sz="1800" dirty="0">
                <a:latin typeface="Calibri" panose="020F0502020204030204" pitchFamily="34" charset="0"/>
                <a:ea typeface="Times New Roman" panose="02020603050405020304" pitchFamily="18" charset="0"/>
                <a:cs typeface="Calibri" panose="020F0502020204030204" pitchFamily="34" charset="0"/>
              </a:rPr>
              <a:t>modalité occidental centrée </a:t>
            </a:r>
            <a:r>
              <a:rPr lang="fr-CA" sz="1800" dirty="0">
                <a:effectLst/>
                <a:latin typeface="Calibri" panose="020F0502020204030204" pitchFamily="34" charset="0"/>
                <a:ea typeface="Times New Roman" panose="02020603050405020304" pitchFamily="18" charset="0"/>
                <a:cs typeface="Calibri" panose="020F0502020204030204" pitchFamily="34" charset="0"/>
              </a:rPr>
              <a:t>sur le médecin à une </a:t>
            </a:r>
            <a:r>
              <a:rPr lang="fr-CA" sz="1800" dirty="0">
                <a:latin typeface="Calibri" panose="020F0502020204030204" pitchFamily="34" charset="0"/>
                <a:ea typeface="Times New Roman" panose="02020603050405020304" pitchFamily="18" charset="0"/>
                <a:cs typeface="Calibri" panose="020F0502020204030204" pitchFamily="34" charset="0"/>
              </a:rPr>
              <a:t>approche multidisciplinaire axée </a:t>
            </a:r>
            <a:r>
              <a:rPr lang="fr-CA" sz="1800" dirty="0">
                <a:effectLst/>
                <a:latin typeface="Calibri" panose="020F0502020204030204" pitchFamily="34" charset="0"/>
                <a:ea typeface="Times New Roman" panose="02020603050405020304" pitchFamily="18" charset="0"/>
                <a:cs typeface="Calibri" panose="020F0502020204030204" pitchFamily="34" charset="0"/>
              </a:rPr>
              <a:t>sur une équipe composée de praticiens de la médecine traditionnelle diminuera la pression sur les médecins et </a:t>
            </a:r>
            <a:r>
              <a:rPr lang="fr-CA" sz="1800" dirty="0">
                <a:latin typeface="Calibri" panose="020F0502020204030204" pitchFamily="34" charset="0"/>
                <a:ea typeface="Times New Roman" panose="02020603050405020304" pitchFamily="18" charset="0"/>
                <a:cs typeface="Calibri" panose="020F0502020204030204" pitchFamily="34" charset="0"/>
              </a:rPr>
              <a:t>le</a:t>
            </a:r>
            <a:r>
              <a:rPr lang="fr-CA" sz="1800" dirty="0">
                <a:effectLst/>
                <a:latin typeface="Calibri" panose="020F0502020204030204" pitchFamily="34" charset="0"/>
                <a:ea typeface="Times New Roman" panose="02020603050405020304" pitchFamily="18" charset="0"/>
                <a:cs typeface="Calibri" panose="020F0502020204030204" pitchFamily="34" charset="0"/>
              </a:rPr>
              <a:t> personnel infirmier, allégera la charge de travail et favorisera le bien-être culturel. </a:t>
            </a:r>
          </a:p>
        </p:txBody>
      </p:sp>
      <p:sp>
        <p:nvSpPr>
          <p:cNvPr id="4" name="Slide Number Placeholder 3"/>
          <p:cNvSpPr>
            <a:spLocks noGrp="1"/>
          </p:cNvSpPr>
          <p:nvPr>
            <p:ph type="sldNum" sz="quarter" idx="5"/>
          </p:nvPr>
        </p:nvSpPr>
        <p:spPr/>
        <p:txBody>
          <a:bodyPr/>
          <a:lstStyle/>
          <a:p>
            <a:fld id="{FFB97180-E638-45FC-9D88-779DB469AEE3}" type="slidenum">
              <a:rPr lang="en-US" smtClean="0"/>
              <a:t>25</a:t>
            </a:fld>
            <a:endParaRPr lang="en-US"/>
          </a:p>
        </p:txBody>
      </p:sp>
    </p:spTree>
    <p:extLst>
      <p:ext uri="{BB962C8B-B14F-4D97-AF65-F5344CB8AC3E}">
        <p14:creationId xmlns:p14="http://schemas.microsoft.com/office/powerpoint/2010/main" val="522182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fr-CA" sz="1200" kern="100" dirty="0">
                <a:solidFill>
                  <a:schemeClr val="tx1"/>
                </a:solidFill>
                <a:effectLst/>
                <a:ea typeface="Calibri" panose="020F0502020204030204" pitchFamily="34" charset="0"/>
                <a:cs typeface="Times New Roman" panose="02020603050405020304" pitchFamily="18" charset="0"/>
              </a:rPr>
              <a:t>Financer les efforts de collaboration avec les Premières Nations pour l'élaboration et la mise en œuvre d'une stratégie globale de recrutement et de maintien en poste afin d'augmenter le nombre de professionnels de la santé parmi les Premières Nations. Cette stratégie doit inclure des services de soutien au bien-être mental destinés au personnel de santé pour éviter l'épuisement professionnel et le stress et favoriser le bien-être émotionnel. Pour cela, il faut débloquer un montant important de fonds pour l’élaboration de programmes de certification accrédités qui permettront aux Premières Nations de prendre soin d'elles-mêmes, tout en créant des possibilités d'emploi durables au sein des communautés.</a:t>
            </a:r>
            <a:br>
              <a:rPr lang="fr-CA" sz="1200" kern="100" dirty="0">
                <a:solidFill>
                  <a:schemeClr val="tx1"/>
                </a:solidFill>
                <a:effectLst/>
                <a:ea typeface="Calibri" panose="020F0502020204030204" pitchFamily="34" charset="0"/>
                <a:cs typeface="Times New Roman" panose="02020603050405020304" pitchFamily="18" charset="0"/>
              </a:rPr>
            </a:br>
            <a:br>
              <a:rPr lang="fr-CA" sz="1200" kern="100" dirty="0">
                <a:solidFill>
                  <a:schemeClr val="tx1"/>
                </a:solidFill>
                <a:effectLst/>
                <a:ea typeface="Calibri" panose="020F0502020204030204" pitchFamily="34" charset="0"/>
                <a:cs typeface="Times New Roman" panose="02020603050405020304" pitchFamily="18" charset="0"/>
              </a:rPr>
            </a:br>
            <a:r>
              <a:rPr lang="fr-CA" sz="1200" kern="100" dirty="0">
                <a:solidFill>
                  <a:schemeClr val="tx1"/>
                </a:solidFill>
                <a:effectLst/>
                <a:ea typeface="Calibri" panose="020F0502020204030204" pitchFamily="34" charset="0"/>
                <a:cs typeface="Times New Roman" panose="02020603050405020304" pitchFamily="18" charset="0"/>
              </a:rPr>
              <a:t>Élargir les rôles et les responsabilités du personnel infirmier praticien au sein des Premières Nations afin de fournir un éventail plus large de services de santé et d'améliorer les résultats en santé des Premières Nations en réduisant le long temps d'attente et la pression sur les médecins. Le cadre doit </a:t>
            </a:r>
            <a:r>
              <a:rPr lang="fr-CA" kern="100" dirty="0">
                <a:ea typeface="Calibri" panose="020F0502020204030204" pitchFamily="34" charset="0"/>
                <a:cs typeface="Times New Roman" panose="02020603050405020304" pitchFamily="18" charset="0"/>
              </a:rPr>
              <a:t>permettre au personnel de santé des Premières Nations d’avoir </a:t>
            </a:r>
            <a:r>
              <a:rPr lang="fr-CA" sz="1200" kern="100" dirty="0">
                <a:solidFill>
                  <a:schemeClr val="tx1"/>
                </a:solidFill>
                <a:effectLst/>
                <a:ea typeface="Calibri" panose="020F0502020204030204" pitchFamily="34" charset="0"/>
                <a:cs typeface="Times New Roman" panose="02020603050405020304" pitchFamily="18" charset="0"/>
              </a:rPr>
              <a:t>accès à plus de possibilités de formation et de perfectionnement professionnel pour renforcer ses capacités </a:t>
            </a:r>
            <a:r>
              <a:rPr lang="fr-CA" kern="100" dirty="0">
                <a:ea typeface="Calibri" panose="020F0502020204030204" pitchFamily="34" charset="0"/>
                <a:cs typeface="Times New Roman" panose="02020603050405020304" pitchFamily="18" charset="0"/>
              </a:rPr>
              <a:t>ainsi que pour </a:t>
            </a:r>
            <a:r>
              <a:rPr lang="fr-CA" sz="1200" kern="100" dirty="0">
                <a:solidFill>
                  <a:schemeClr val="tx1"/>
                </a:solidFill>
                <a:effectLst/>
                <a:ea typeface="Calibri" panose="020F0502020204030204" pitchFamily="34" charset="0"/>
                <a:cs typeface="Times New Roman" panose="02020603050405020304" pitchFamily="18" charset="0"/>
              </a:rPr>
              <a:t>augmenter le nombre de prestataires de soins spécialisés capables de dispenser des soins de grande qualité, de consentir au droit des Premières Nations de recevoir des services de soins et de soutien à domicile équitables et de combler les lacunes en matière de soins.</a:t>
            </a:r>
            <a:endParaRPr lang="fr-CA" sz="1200" dirty="0">
              <a:solidFill>
                <a:srgbClr val="2D9D9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rgbClr val="2D9D94"/>
              </a:solidFill>
            </a:endParaRPr>
          </a:p>
          <a:p>
            <a:endParaRPr lang="fr-CA" dirty="0"/>
          </a:p>
          <a:p>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26</a:t>
            </a:fld>
            <a:endParaRPr lang="en-US"/>
          </a:p>
        </p:txBody>
      </p:sp>
    </p:spTree>
    <p:extLst>
      <p:ext uri="{BB962C8B-B14F-4D97-AF65-F5344CB8AC3E}">
        <p14:creationId xmlns:p14="http://schemas.microsoft.com/office/powerpoint/2010/main" val="1110309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27</a:t>
            </a:fld>
            <a:endParaRPr lang="en-US"/>
          </a:p>
        </p:txBody>
      </p:sp>
    </p:spTree>
    <p:extLst>
      <p:ext uri="{BB962C8B-B14F-4D97-AF65-F5344CB8AC3E}">
        <p14:creationId xmlns:p14="http://schemas.microsoft.com/office/powerpoint/2010/main" val="688141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Calibri" panose="020F0502020204030204" pitchFamily="34" charset="0"/>
                <a:ea typeface="Times New Roman" panose="02020603050405020304" pitchFamily="18" charset="0"/>
                <a:cs typeface="Calibri" panose="020F0502020204030204" pitchFamily="34" charset="0"/>
              </a:rPr>
              <a:t>La gouvernance et la détermination des Premières Nations constituent une priorité absolue pour l'élaboration d'un cadre holistique de soins de longue durée et de soins continus. Le cadre fait respecter les droits inhérents et issus de traités des Premières Nations à la santé et s'appuie sur une approche des droits humains telle qu’elle est décrite dans la Déclaration des Nations Unies sur les droits des peuples autochtones (DNUDPA). </a:t>
            </a:r>
            <a:br>
              <a:rPr lang="fr-CA" sz="1800" dirty="0">
                <a:effectLst/>
                <a:latin typeface="Calibri" panose="020F0502020204030204" pitchFamily="34" charset="0"/>
                <a:ea typeface="Times New Roman" panose="02020603050405020304" pitchFamily="18" charset="0"/>
                <a:cs typeface="Calibri" panose="020F0502020204030204" pitchFamily="34" charset="0"/>
              </a:rPr>
            </a:br>
            <a:br>
              <a:rPr lang="fr-CA" sz="1800" dirty="0">
                <a:effectLst/>
                <a:latin typeface="Calibri" panose="020F0502020204030204" pitchFamily="34" charset="0"/>
                <a:ea typeface="Times New Roman" panose="02020603050405020304" pitchFamily="18" charset="0"/>
                <a:cs typeface="Calibri" panose="020F0502020204030204" pitchFamily="34" charset="0"/>
              </a:rPr>
            </a:br>
            <a:r>
              <a:rPr lang="fr-CA" sz="1800" dirty="0">
                <a:effectLst/>
                <a:latin typeface="Calibri" panose="020F0502020204030204" pitchFamily="34" charset="0"/>
                <a:ea typeface="Times New Roman" panose="02020603050405020304" pitchFamily="18" charset="0"/>
                <a:cs typeface="Calibri" panose="020F0502020204030204" pitchFamily="34" charset="0"/>
              </a:rPr>
              <a:t>Un continuum de soins dirigé par les Premières Nations respecte l'autonomie de celles-ci en matière de prestation de services à leurs membres, tant à l’intérieur qu’à l’extérieur des réserves. De plus, il requiert l’établissement de partenariats coordonnés avec des parties internes et externes pour veiller à la définition des rôles et des responsabilités et garantir des normes de soins claires et uniformes.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Calibri" panose="020F0502020204030204" pitchFamily="34" charset="0"/>
                <a:ea typeface="Times New Roman" panose="02020603050405020304" pitchFamily="18" charset="0"/>
                <a:cs typeface="Calibri" panose="020F0502020204030204" pitchFamily="34" charset="0"/>
              </a:rPr>
              <a:t>Les Premières Nations ont fait état d'un lourd fardeau administratif à cause de la méthode de collecte des données, des rapports sur les ententes de financement et des longues conditions d'admissibilité aux programmes.</a:t>
            </a:r>
            <a:br>
              <a:rPr lang="fr-CA" sz="1800" dirty="0">
                <a:effectLst/>
                <a:latin typeface="Calibri" panose="020F0502020204030204" pitchFamily="34" charset="0"/>
                <a:ea typeface="Times New Roman" panose="02020603050405020304" pitchFamily="18" charset="0"/>
                <a:cs typeface="Calibri" panose="020F0502020204030204" pitchFamily="34" charset="0"/>
              </a:rPr>
            </a:br>
            <a:br>
              <a:rPr lang="fr-CA" sz="1800" dirty="0">
                <a:effectLst/>
                <a:latin typeface="Calibri" panose="020F0502020204030204" pitchFamily="34" charset="0"/>
                <a:ea typeface="Times New Roman" panose="02020603050405020304" pitchFamily="18" charset="0"/>
                <a:cs typeface="Calibri" panose="020F0502020204030204" pitchFamily="34" charset="0"/>
              </a:rPr>
            </a:br>
            <a:r>
              <a:rPr lang="fr-CA" sz="1800" dirty="0">
                <a:effectLst/>
                <a:latin typeface="Calibri" panose="020F0502020204030204" pitchFamily="34" charset="0"/>
                <a:ea typeface="Times New Roman" panose="02020603050405020304" pitchFamily="18" charset="0"/>
                <a:cs typeface="Calibri" panose="020F0502020204030204" pitchFamily="34" charset="0"/>
              </a:rPr>
              <a:t>Le renforcement des capacités administratives est essentiel pour favoriser l'autonomie des Premières Nations dans les programmes de soins de longue durée. Il faut soutenir les Premières Nations en renforçant leurs capacités et leur état de préparation, tout en favorisant leur autonomie en matière de conception et de couverture des programmes. </a:t>
            </a:r>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28</a:t>
            </a:fld>
            <a:endParaRPr lang="en-US" dirty="0"/>
          </a:p>
        </p:txBody>
      </p:sp>
    </p:spTree>
    <p:extLst>
      <p:ext uri="{BB962C8B-B14F-4D97-AF65-F5344CB8AC3E}">
        <p14:creationId xmlns:p14="http://schemas.microsoft.com/office/powerpoint/2010/main" val="2790569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fr-CA" sz="1200" kern="100" dirty="0">
                <a:solidFill>
                  <a:schemeClr val="tx1"/>
                </a:solidFill>
                <a:effectLst/>
                <a:ea typeface="Calibri" panose="020F0502020204030204" pitchFamily="34" charset="0"/>
                <a:cs typeface="Times New Roman" panose="02020603050405020304" pitchFamily="18" charset="0"/>
              </a:rPr>
              <a:t>Les Premières Nations doivent déterminer leurs besoins de financement pour permettre l’application de paramètres de financement souples et généraux qu</a:t>
            </a:r>
            <a:r>
              <a:rPr lang="fr-CA" kern="100" dirty="0">
                <a:ea typeface="Calibri" panose="020F0502020204030204" pitchFamily="34" charset="0"/>
                <a:cs typeface="Times New Roman" panose="02020603050405020304" pitchFamily="18" charset="0"/>
              </a:rPr>
              <a:t>i </a:t>
            </a:r>
            <a:r>
              <a:rPr lang="fr-CA" sz="1200" kern="100" dirty="0">
                <a:solidFill>
                  <a:schemeClr val="tx1"/>
                </a:solidFill>
                <a:effectLst/>
                <a:ea typeface="Calibri" panose="020F0502020204030204" pitchFamily="34" charset="0"/>
                <a:cs typeface="Times New Roman" panose="02020603050405020304" pitchFamily="18" charset="0"/>
              </a:rPr>
              <a:t>satisferont adéquatement leurs priorités dans le domaine des soins. La détermination exercée par les Premières Nations sur les Programmes d'aide à la vie autonome et de soins à domicile et en milieu communautaire des Premières Nations et des Inuits est essentielle pour que les programmes répondent efficacement à leurs besoins. Les priorités en matière de soins déterminées par les Premières Nations ne devraient pas être limitées par les restrictions de programmes existantes. Les priorités, programmes </a:t>
            </a:r>
            <a:r>
              <a:rPr lang="fr-CA" kern="100" dirty="0">
                <a:ea typeface="Calibri" panose="020F0502020204030204" pitchFamily="34" charset="0"/>
                <a:cs typeface="Times New Roman" panose="02020603050405020304" pitchFamily="18" charset="0"/>
              </a:rPr>
              <a:t>et services essentiels déterminés </a:t>
            </a:r>
            <a:r>
              <a:rPr lang="fr-CA" sz="1200" kern="100" dirty="0">
                <a:solidFill>
                  <a:schemeClr val="tx1"/>
                </a:solidFill>
                <a:effectLst/>
                <a:ea typeface="Calibri" panose="020F0502020204030204" pitchFamily="34" charset="0"/>
                <a:cs typeface="Times New Roman" panose="02020603050405020304" pitchFamily="18" charset="0"/>
              </a:rPr>
              <a:t>par les Premières Nations doivent être financés, soutenus et mis en œuvre durablement afin d'améliorer les résultats en santé des Premières Nations.</a:t>
            </a:r>
            <a:br>
              <a:rPr lang="fr-CA" sz="1200" kern="100" dirty="0">
                <a:solidFill>
                  <a:schemeClr val="tx1"/>
                </a:solidFill>
                <a:effectLst/>
                <a:ea typeface="Calibri" panose="020F0502020204030204" pitchFamily="34" charset="0"/>
                <a:cs typeface="Times New Roman" panose="02020603050405020304" pitchFamily="18" charset="0"/>
              </a:rPr>
            </a:br>
            <a:br>
              <a:rPr lang="fr-CA" kern="100" dirty="0">
                <a:ea typeface="Calibri" panose="020F0502020204030204" pitchFamily="34" charset="0"/>
                <a:cs typeface="Times New Roman" panose="02020603050405020304" pitchFamily="18" charset="0"/>
              </a:rPr>
            </a:br>
            <a:r>
              <a:rPr lang="fr-CA" kern="100" dirty="0">
                <a:ea typeface="Calibri" panose="020F0502020204030204" pitchFamily="34" charset="0"/>
                <a:cs typeface="Times New Roman" panose="02020603050405020304" pitchFamily="18" charset="0"/>
              </a:rPr>
              <a:t>Les Premières Nations doivent recevoir un financement, des ressources et des renseignement leur permettant de prendre des décisions éclairées et de mieux cerner et conclure différents types d'accords et de partenariats avec tous les niveaux de gouvernement. Les Premières Nations doivent recevoir un financement supplémentaire pour élaborer leurs propres normes de soins, indépendamment d'une comparaison raisonnable avec les services occidentaux offerts dans les provinces et les territoires.</a:t>
            </a:r>
            <a:endParaRPr lang="fr-CA" sz="1200" kern="100" dirty="0">
              <a:solidFill>
                <a:schemeClr val="tx1"/>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FB97180-E638-45FC-9D88-779DB469AEE3}" type="slidenum">
              <a:rPr lang="en-US" smtClean="0"/>
              <a:t>29</a:t>
            </a:fld>
            <a:endParaRPr lang="en-US"/>
          </a:p>
        </p:txBody>
      </p:sp>
    </p:spTree>
    <p:extLst>
      <p:ext uri="{BB962C8B-B14F-4D97-AF65-F5344CB8AC3E}">
        <p14:creationId xmlns:p14="http://schemas.microsoft.com/office/powerpoint/2010/main" val="408654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L'ordre du jour sera structuré en deux parties. </a:t>
            </a:r>
          </a:p>
          <a:p>
            <a:endParaRPr lang="fr-CA" dirty="0"/>
          </a:p>
          <a:p>
            <a:r>
              <a:rPr lang="fr-CA" dirty="0"/>
              <a:t>La première partie, intitulée « Le parcours de soins. Retracer l’élaboration d'un cadre holistique de soins de longue durée et de soins continus », est consacrée à l'historique des services de soins de longue durée des Premières Nations, qui a conduit au travail effectué jusqu'à présent.</a:t>
            </a:r>
          </a:p>
          <a:p>
            <a:endParaRPr lang="fr-CA" dirty="0"/>
          </a:p>
          <a:p>
            <a:r>
              <a:rPr lang="fr-CA" dirty="0"/>
              <a:t>La deuxième partie, intitulée « Définir une voie à suivre. Étudier des politiques et des approches pour satisfaire les priorités des Premières Nations en matière de cadre de soins de longue durée et de soins continus », est consacrée aux recommandations en matière de politiques et aux prochaines étapes du travail. </a:t>
            </a:r>
          </a:p>
        </p:txBody>
      </p:sp>
      <p:sp>
        <p:nvSpPr>
          <p:cNvPr id="4" name="Slide Number Placeholder 3"/>
          <p:cNvSpPr>
            <a:spLocks noGrp="1"/>
          </p:cNvSpPr>
          <p:nvPr>
            <p:ph type="sldNum" sz="quarter" idx="5"/>
          </p:nvPr>
        </p:nvSpPr>
        <p:spPr/>
        <p:txBody>
          <a:bodyPr/>
          <a:lstStyle/>
          <a:p>
            <a:fld id="{FFB97180-E638-45FC-9D88-779DB469AEE3}" type="slidenum">
              <a:rPr lang="en-US" smtClean="0"/>
              <a:t>3</a:t>
            </a:fld>
            <a:endParaRPr lang="en-US"/>
          </a:p>
        </p:txBody>
      </p:sp>
    </p:spTree>
    <p:extLst>
      <p:ext uri="{BB962C8B-B14F-4D97-AF65-F5344CB8AC3E}">
        <p14:creationId xmlns:p14="http://schemas.microsoft.com/office/powerpoint/2010/main" val="2855729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30</a:t>
            </a:fld>
            <a:endParaRPr lang="en-US"/>
          </a:p>
        </p:txBody>
      </p:sp>
    </p:spTree>
    <p:extLst>
      <p:ext uri="{BB962C8B-B14F-4D97-AF65-F5344CB8AC3E}">
        <p14:creationId xmlns:p14="http://schemas.microsoft.com/office/powerpoint/2010/main" val="3648094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fr-CA" sz="1800" dirty="0">
                <a:latin typeface="Calibri" panose="020F0502020204030204" pitchFamily="34" charset="0"/>
                <a:ea typeface="Times New Roman" panose="02020603050405020304" pitchFamily="18" charset="0"/>
                <a:cs typeface="Calibri" panose="020F0502020204030204" pitchFamily="34" charset="0"/>
              </a:rPr>
              <a:t>L'élaboration d'un cadre holistique de SLD/SC doit tenir compte de la diversité, de l'équité et de l'inclusion des personnes ayant des capacités différentes et de divers segments de la population tout au long de la vie.</a:t>
            </a:r>
          </a:p>
          <a:p>
            <a:pPr lvl="0">
              <a:defRPr/>
            </a:pPr>
            <a:r>
              <a:rPr lang="fr-CA" sz="1800" dirty="0">
                <a:latin typeface="Calibri" panose="020F0502020204030204" pitchFamily="34" charset="0"/>
                <a:ea typeface="Times New Roman" panose="02020603050405020304" pitchFamily="18" charset="0"/>
                <a:cs typeface="Calibri" panose="020F0502020204030204" pitchFamily="34" charset="0"/>
              </a:rPr>
              <a:t> </a:t>
            </a:r>
          </a:p>
          <a:p>
            <a:pPr lvl="0">
              <a:defRPr/>
            </a:pPr>
            <a:r>
              <a:rPr lang="fr-CA" sz="1800" dirty="0">
                <a:latin typeface="Calibri" panose="020F0502020204030204" pitchFamily="34" charset="0"/>
                <a:ea typeface="Times New Roman" panose="02020603050405020304" pitchFamily="18" charset="0"/>
                <a:cs typeface="Calibri" panose="020F0502020204030204" pitchFamily="34" charset="0"/>
              </a:rPr>
              <a:t>Le cadre doit englober les priorités en matière de soins déterminées par les Premières Nations, sans se limiter à un alignement occidental sur des normes provinciales ou territoriales</a:t>
            </a:r>
            <a:r>
              <a:rPr lang="fr-CA" sz="1800" dirty="0">
                <a:effectLst/>
                <a:latin typeface="Calibri" panose="020F0502020204030204" pitchFamily="34" charset="0"/>
                <a:ea typeface="Times New Roman" panose="02020603050405020304" pitchFamily="18" charset="0"/>
                <a:cs typeface="Calibri" panose="020F0502020204030204" pitchFamily="34" charset="0"/>
              </a:rPr>
              <a:t>. </a:t>
            </a:r>
            <a:br>
              <a:rPr lang="fr-CA" sz="1800" dirty="0">
                <a:effectLst/>
                <a:latin typeface="Calibri" panose="020F0502020204030204" pitchFamily="34" charset="0"/>
                <a:ea typeface="Times New Roman" panose="02020603050405020304" pitchFamily="18" charset="0"/>
                <a:cs typeface="Calibri" panose="020F0502020204030204" pitchFamily="34" charset="0"/>
              </a:rPr>
            </a:br>
            <a:r>
              <a:rPr lang="fr-CA" sz="1800" dirty="0">
                <a:effectLst/>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Calibri" panose="020F0502020204030204" pitchFamily="34" charset="0"/>
                <a:ea typeface="Times New Roman" panose="02020603050405020304" pitchFamily="18" charset="0"/>
                <a:cs typeface="Calibri" panose="020F0502020204030204" pitchFamily="34" charset="0"/>
              </a:rPr>
              <a:t>Le cadre doit jeter les bases de normes de soins culturellement appropriées, accessibles et répondant aux besoins de </a:t>
            </a:r>
            <a:r>
              <a:rPr lang="fr-CA" sz="1800" dirty="0">
                <a:latin typeface="Calibri" panose="020F0502020204030204" pitchFamily="34" charset="0"/>
                <a:ea typeface="Times New Roman" panose="02020603050405020304" pitchFamily="18" charset="0"/>
                <a:cs typeface="Calibri" panose="020F0502020204030204" pitchFamily="34" charset="0"/>
              </a:rPr>
              <a:t>mieux</a:t>
            </a:r>
            <a:r>
              <a:rPr lang="fr-CA" sz="1800" dirty="0">
                <a:effectLst/>
                <a:latin typeface="Calibri" panose="020F0502020204030204" pitchFamily="34" charset="0"/>
                <a:ea typeface="Times New Roman" panose="02020603050405020304" pitchFamily="18" charset="0"/>
                <a:cs typeface="Calibri" panose="020F0502020204030204" pitchFamily="34" charset="0"/>
              </a:rPr>
              <a:t>-être dans toutes les dimensions.</a:t>
            </a:r>
            <a:br>
              <a:rPr lang="fr-CA" sz="1800" dirty="0">
                <a:effectLst/>
                <a:latin typeface="Calibri" panose="020F0502020204030204" pitchFamily="34" charset="0"/>
                <a:ea typeface="Times New Roman" panose="02020603050405020304" pitchFamily="18" charset="0"/>
                <a:cs typeface="Calibri" panose="020F0502020204030204" pitchFamily="34" charset="0"/>
              </a:rPr>
            </a:b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Calibri" panose="020F0502020204030204" pitchFamily="34" charset="0"/>
                <a:ea typeface="Times New Roman" panose="02020603050405020304" pitchFamily="18" charset="0"/>
                <a:cs typeface="Calibri" panose="020F0502020204030204" pitchFamily="34" charset="0"/>
              </a:rPr>
              <a:t>Un cadre holistique de soins de longue durée et de soins continus </a:t>
            </a:r>
            <a:r>
              <a:rPr lang="fr-CA" sz="1800" dirty="0">
                <a:latin typeface="Calibri" panose="020F0502020204030204" pitchFamily="34" charset="0"/>
                <a:ea typeface="Times New Roman" panose="02020603050405020304" pitchFamily="18" charset="0"/>
                <a:cs typeface="Calibri" panose="020F0502020204030204" pitchFamily="34" charset="0"/>
              </a:rPr>
              <a:t>d</a:t>
            </a:r>
            <a:r>
              <a:rPr lang="fr-CA" sz="1800" dirty="0">
                <a:effectLst/>
                <a:latin typeface="Calibri" panose="020F0502020204030204" pitchFamily="34" charset="0"/>
                <a:ea typeface="Times New Roman" panose="02020603050405020304" pitchFamily="18" charset="0"/>
                <a:cs typeface="Calibri" panose="020F0502020204030204" pitchFamily="34" charset="0"/>
              </a:rPr>
              <a:t>es Premières Nations accroît l'autodétermination et améliore les résultats en santé en assurant l'équité+ à toutes les Premières Nations.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FB97180-E638-45FC-9D88-779DB469AEE3}" type="slidenum">
              <a:rPr lang="en-US" smtClean="0"/>
              <a:t>31</a:t>
            </a:fld>
            <a:endParaRPr lang="en-US" dirty="0"/>
          </a:p>
        </p:txBody>
      </p:sp>
    </p:spTree>
    <p:extLst>
      <p:ext uri="{BB962C8B-B14F-4D97-AF65-F5344CB8AC3E}">
        <p14:creationId xmlns:p14="http://schemas.microsoft.com/office/powerpoint/2010/main" val="450774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normes de soins propres aux Premières Nations doivent servir de base aux considérations culturelles pour l'élaboration d’une loi canadienne sur les soins de longue durée et les soins continus. Des investissements et des ressources supplémentaires faisant participer les Premières Nations à des initiatives d’inclusion doivent permettre de s’assurer que des approches pancanadiennes néfastes ne seront pas à l'origine d'une loi canadienne sur les soins de longue durée. Il est impératif de demander l'autorisation de réformer le Programme des services de santé non assurés (SSNA) afin de combler les lacunes dans la fourniture, entre autres, de médicaments, d'appareils d’assistance et de programmes, et d’améliorer la santé et le bien-être en général des membres des Premières Nations.</a:t>
            </a:r>
            <a:br>
              <a:rPr lang="fr-CA" dirty="0"/>
            </a:br>
            <a:br>
              <a:rPr lang="fr-CA" dirty="0"/>
            </a:br>
            <a:r>
              <a:rPr lang="fr-CA" dirty="0"/>
              <a:t>Les Premières Nations doivent recevoir des investissements importants pour élaborer leurs propres systèmes de données, renforcer leur souveraineté en matière de données et soutenir des stratégies de données dirigées par elles-mêmes. L’interprétation des données des Premières Nations permettra d’obtenir davantage de données qualitatives pour déterminer l'efficacité des programmes et les impacts financiers à long terme de la réduction des disparités systémiques touchant les Premières Nations dans le domaine de la santé.</a:t>
            </a:r>
          </a:p>
          <a:p>
            <a:br>
              <a:rPr lang="fr-CA" dirty="0"/>
            </a:br>
            <a:br>
              <a:rPr lang="fr-CA" dirty="0"/>
            </a:br>
            <a:br>
              <a:rPr lang="fr-CA" dirty="0"/>
            </a:br>
            <a:br>
              <a:rPr lang="fr-CA" dirty="0"/>
            </a:br>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32</a:t>
            </a:fld>
            <a:endParaRPr lang="en-US"/>
          </a:p>
        </p:txBody>
      </p:sp>
    </p:spTree>
    <p:extLst>
      <p:ext uri="{BB962C8B-B14F-4D97-AF65-F5344CB8AC3E}">
        <p14:creationId xmlns:p14="http://schemas.microsoft.com/office/powerpoint/2010/main" val="2191937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prochaines étapes du travail consistent à donner aux Premières Nations le temps d’examiner les recommandations et de fournir des commentaires supplémentaires. Nous accepterons des commentaires jusqu'au vendredi 13 octobre 2023. Nous avons choisi cette date pour avoir suffisamment de temps pour les intégrer avant la finalisation des documents. </a:t>
            </a:r>
          </a:p>
          <a:p>
            <a:endParaRPr lang="fr-CA" dirty="0"/>
          </a:p>
          <a:p>
            <a:r>
              <a:rPr lang="fr-CA" dirty="0"/>
              <a:t>L'APN continuera ses travaux avec le Groupe de travail technique sur le développement social et le Comité des Chef sur la santé en vue de finaliser les recommandations en matière de politiques des Premières Nations servant à l’élaboration du cadre holistique de soins de longue durée et de soins continus. </a:t>
            </a:r>
            <a:br>
              <a:rPr lang="fr-CA" dirty="0"/>
            </a:br>
            <a:br>
              <a:rPr lang="fr-CA" dirty="0"/>
            </a:br>
            <a:r>
              <a:rPr lang="fr-CA" dirty="0"/>
              <a:t>Une fois les recommandations finalisées, l'APN cherchera à obtenir l’appui des Premières Nations-en-Assemblée par l’intermédiaire d'un projet de résolution qui sera présenté à l'Assemblée extraordinaire des Chefs, en décembre 2023. </a:t>
            </a:r>
          </a:p>
        </p:txBody>
      </p:sp>
      <p:sp>
        <p:nvSpPr>
          <p:cNvPr id="4" name="Slide Number Placeholder 3"/>
          <p:cNvSpPr>
            <a:spLocks noGrp="1"/>
          </p:cNvSpPr>
          <p:nvPr>
            <p:ph type="sldNum" sz="quarter" idx="5"/>
          </p:nvPr>
        </p:nvSpPr>
        <p:spPr/>
        <p:txBody>
          <a:bodyPr/>
          <a:lstStyle/>
          <a:p>
            <a:fld id="{FFB97180-E638-45FC-9D88-779DB469AEE3}" type="slidenum">
              <a:rPr lang="en-US" smtClean="0"/>
              <a:t>33</a:t>
            </a:fld>
            <a:endParaRPr lang="en-US"/>
          </a:p>
        </p:txBody>
      </p:sp>
    </p:spTree>
    <p:extLst>
      <p:ext uri="{BB962C8B-B14F-4D97-AF65-F5344CB8AC3E}">
        <p14:creationId xmlns:p14="http://schemas.microsoft.com/office/powerpoint/2010/main" val="2962449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L'adresse électronique pour envoyer des commentaires supplémentaires est : </a:t>
            </a:r>
            <a:r>
              <a:rPr lang="en-US" dirty="0">
                <a:solidFill>
                  <a:srgbClr val="2D9D94"/>
                </a:solidFill>
                <a:hlinkClick r:id="rId3"/>
              </a:rPr>
              <a:t>Health@afn.ca</a:t>
            </a:r>
            <a:r>
              <a:rPr lang="fr-CA" dirty="0"/>
              <a:t>. Tous les commentaires devront nous parvenir avant le vendredi 13 octobre 2023 afin que nous ayons le temps de les intégrer avant la finalisation des documents. </a:t>
            </a:r>
            <a:br>
              <a:rPr lang="fr-CA" dirty="0"/>
            </a:br>
            <a:br>
              <a:rPr lang="fr-CA" dirty="0"/>
            </a:br>
            <a:r>
              <a:rPr lang="fr-CA" dirty="0"/>
              <a:t>Tous les documents sont disponibles sur le microsite de l'APN.</a:t>
            </a:r>
          </a:p>
          <a:p>
            <a:r>
              <a:rPr lang="fr-CA" dirty="0"/>
              <a:t>Rapport de synthèse des groupes de discussion régionaux</a:t>
            </a:r>
          </a:p>
          <a:p>
            <a:r>
              <a:rPr lang="fr-CA" dirty="0"/>
              <a:t>Priorités actualisées pour la réforme </a:t>
            </a:r>
          </a:p>
          <a:p>
            <a:r>
              <a:rPr lang="fr-CA" dirty="0"/>
              <a:t>Infographie mise à jour </a:t>
            </a:r>
          </a:p>
          <a:p>
            <a:r>
              <a:rPr lang="fr-CA" dirty="0"/>
              <a:t>Document de discussion sur les recommandations en matière de politiques</a:t>
            </a:r>
          </a:p>
          <a:p>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34</a:t>
            </a:fld>
            <a:endParaRPr lang="en-US"/>
          </a:p>
        </p:txBody>
      </p:sp>
    </p:spTree>
    <p:extLst>
      <p:ext uri="{BB962C8B-B14F-4D97-AF65-F5344CB8AC3E}">
        <p14:creationId xmlns:p14="http://schemas.microsoft.com/office/powerpoint/2010/main" val="2701574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solidFill>
                  <a:srgbClr val="2D9D94"/>
                </a:solidFill>
              </a:rPr>
              <a:t>Tous les documents sont disponibles sur le microsite de l'APN.</a:t>
            </a:r>
          </a:p>
          <a:p>
            <a:pPr lvl="1"/>
            <a:r>
              <a:rPr lang="fr-CA" dirty="0">
                <a:solidFill>
                  <a:srgbClr val="2D9D94"/>
                </a:solidFill>
              </a:rPr>
              <a:t>Rapport de synthèse des groupes de discussion régionaux</a:t>
            </a:r>
          </a:p>
          <a:p>
            <a:pPr lvl="1"/>
            <a:r>
              <a:rPr lang="fr-CA" dirty="0">
                <a:solidFill>
                  <a:srgbClr val="2D9D94"/>
                </a:solidFill>
              </a:rPr>
              <a:t>Priorités actualisées pour la réforme </a:t>
            </a:r>
          </a:p>
          <a:p>
            <a:pPr lvl="1"/>
            <a:r>
              <a:rPr lang="fr-CA" dirty="0">
                <a:solidFill>
                  <a:srgbClr val="2D9D94"/>
                </a:solidFill>
              </a:rPr>
              <a:t>Infographie mise à jour </a:t>
            </a:r>
          </a:p>
          <a:p>
            <a:pPr lvl="1"/>
            <a:r>
              <a:rPr lang="fr-CA" dirty="0">
                <a:solidFill>
                  <a:srgbClr val="2D9D94"/>
                </a:solidFill>
              </a:rPr>
              <a:t>Document de discussion sur les recommandations en matière de politiques</a:t>
            </a:r>
          </a:p>
          <a:p>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35</a:t>
            </a:fld>
            <a:endParaRPr lang="en-US"/>
          </a:p>
        </p:txBody>
      </p:sp>
    </p:spTree>
    <p:extLst>
      <p:ext uri="{BB962C8B-B14F-4D97-AF65-F5344CB8AC3E}">
        <p14:creationId xmlns:p14="http://schemas.microsoft.com/office/powerpoint/2010/main" val="2576754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solidFill>
                  <a:srgbClr val="2D9D94"/>
                </a:solidFill>
              </a:rPr>
              <a:t>Tous les documents sont disponibles sur le microsite de l'APN.</a:t>
            </a:r>
          </a:p>
          <a:p>
            <a:pPr lvl="1"/>
            <a:r>
              <a:rPr lang="fr-CA" dirty="0">
                <a:solidFill>
                  <a:srgbClr val="2D9D94"/>
                </a:solidFill>
              </a:rPr>
              <a:t>Rapport de synthèse des</a:t>
            </a:r>
            <a:r>
              <a:rPr lang="fr-CA" baseline="0" dirty="0">
                <a:solidFill>
                  <a:srgbClr val="2D9D94"/>
                </a:solidFill>
              </a:rPr>
              <a:t> g</a:t>
            </a:r>
            <a:r>
              <a:rPr lang="fr-CA" dirty="0">
                <a:solidFill>
                  <a:srgbClr val="2D9D94"/>
                </a:solidFill>
              </a:rPr>
              <a:t>roupes de discussion régionaux</a:t>
            </a:r>
          </a:p>
          <a:p>
            <a:pPr lvl="1"/>
            <a:r>
              <a:rPr lang="fr-CA" dirty="0">
                <a:solidFill>
                  <a:srgbClr val="2D9D94"/>
                </a:solidFill>
              </a:rPr>
              <a:t>Priorités actualisées pour la réforme </a:t>
            </a:r>
          </a:p>
          <a:p>
            <a:pPr lvl="1"/>
            <a:r>
              <a:rPr lang="fr-CA" dirty="0">
                <a:solidFill>
                  <a:srgbClr val="2D9D94"/>
                </a:solidFill>
              </a:rPr>
              <a:t>Infographie mise à jour </a:t>
            </a:r>
          </a:p>
          <a:p>
            <a:pPr lvl="1"/>
            <a:r>
              <a:rPr lang="fr-CA" dirty="0">
                <a:solidFill>
                  <a:srgbClr val="2D9D94"/>
                </a:solidFill>
              </a:rPr>
              <a:t>Document de discussion sur les recommandations politiques</a:t>
            </a:r>
          </a:p>
          <a:p>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36</a:t>
            </a:fld>
            <a:endParaRPr lang="en-US"/>
          </a:p>
        </p:txBody>
      </p:sp>
    </p:spTree>
    <p:extLst>
      <p:ext uri="{BB962C8B-B14F-4D97-AF65-F5344CB8AC3E}">
        <p14:creationId xmlns:p14="http://schemas.microsoft.com/office/powerpoint/2010/main" val="4207106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B97180-E638-45FC-9D88-779DB469AEE3}" type="slidenum">
              <a:rPr lang="en-US" smtClean="0"/>
              <a:t>37</a:t>
            </a:fld>
            <a:endParaRPr lang="en-US"/>
          </a:p>
        </p:txBody>
      </p:sp>
    </p:spTree>
    <p:extLst>
      <p:ext uri="{BB962C8B-B14F-4D97-AF65-F5344CB8AC3E}">
        <p14:creationId xmlns:p14="http://schemas.microsoft.com/office/powerpoint/2010/main" val="369638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objectifs de la séance sont les suivants :</a:t>
            </a:r>
          </a:p>
          <a:p>
            <a:r>
              <a:rPr lang="fr-CA" dirty="0"/>
              <a:t>Donner un aperçu historique des services de soins de longue durée des Premières Nations;</a:t>
            </a:r>
          </a:p>
          <a:p>
            <a:r>
              <a:rPr lang="fr-CA" dirty="0"/>
              <a:t>Discuter du processus et des prochaines étapes du travail;</a:t>
            </a:r>
          </a:p>
          <a:p>
            <a:r>
              <a:rPr lang="fr-CA" dirty="0"/>
              <a:t>Examiner les conclusions de la série de groupes de discussion régionaux de l'APN;</a:t>
            </a:r>
          </a:p>
          <a:p>
            <a:r>
              <a:rPr lang="fr-CA" dirty="0"/>
              <a:t>Examiner les recommandations en matière de politiques pour l'élaboration d'un cadre de soins de longue durée et de soins continus pour les Premières Nations.</a:t>
            </a:r>
          </a:p>
        </p:txBody>
      </p:sp>
      <p:sp>
        <p:nvSpPr>
          <p:cNvPr id="4" name="Slide Number Placeholder 3"/>
          <p:cNvSpPr>
            <a:spLocks noGrp="1"/>
          </p:cNvSpPr>
          <p:nvPr>
            <p:ph type="sldNum" sz="quarter" idx="5"/>
          </p:nvPr>
        </p:nvSpPr>
        <p:spPr/>
        <p:txBody>
          <a:bodyPr/>
          <a:lstStyle/>
          <a:p>
            <a:fld id="{FFB97180-E638-45FC-9D88-779DB469AEE3}" type="slidenum">
              <a:rPr lang="en-US" smtClean="0"/>
              <a:t>4</a:t>
            </a:fld>
            <a:endParaRPr lang="en-US"/>
          </a:p>
        </p:txBody>
      </p:sp>
    </p:spTree>
    <p:extLst>
      <p:ext uri="{BB962C8B-B14F-4D97-AF65-F5344CB8AC3E}">
        <p14:creationId xmlns:p14="http://schemas.microsoft.com/office/powerpoint/2010/main" val="389966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B97180-E638-45FC-9D88-779DB469AEE3}" type="slidenum">
              <a:rPr lang="en-US" smtClean="0"/>
              <a:t>5</a:t>
            </a:fld>
            <a:endParaRPr lang="en-US"/>
          </a:p>
        </p:txBody>
      </p:sp>
    </p:spTree>
    <p:extLst>
      <p:ext uri="{BB962C8B-B14F-4D97-AF65-F5344CB8AC3E}">
        <p14:creationId xmlns:p14="http://schemas.microsoft.com/office/powerpoint/2010/main" val="12626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fr-CA" sz="1200" dirty="0">
                <a:solidFill>
                  <a:srgbClr val="2D9D94"/>
                </a:solidFill>
                <a:latin typeface="Arial" panose="020B0604020202020204" pitchFamily="34" charset="0"/>
                <a:cs typeface="Arial" panose="020B0604020202020204" pitchFamily="34" charset="0"/>
              </a:rPr>
              <a:t>L'ensemble actuel des programmes de SLD/SC de Services aux Autochtones Canada (SAC), le Programme d'aide à la vie autonome (AVA) et le </a:t>
            </a:r>
            <a:r>
              <a:rPr lang="fr-CA" dirty="0">
                <a:solidFill>
                  <a:srgbClr val="2D9D94"/>
                </a:solidFill>
                <a:latin typeface="Arial" panose="020B0604020202020204" pitchFamily="34" charset="0"/>
                <a:cs typeface="Arial" panose="020B0604020202020204" pitchFamily="34" charset="0"/>
              </a:rPr>
              <a:t>Programme des soins à domicile et en milieu communautaire des Premières Nations et des Inuit (SDMCPNI)</a:t>
            </a:r>
            <a:r>
              <a:rPr lang="fr-CA" sz="1200" dirty="0">
                <a:solidFill>
                  <a:srgbClr val="2D9D94"/>
                </a:solidFill>
                <a:latin typeface="Arial" panose="020B0604020202020204" pitchFamily="34" charset="0"/>
                <a:cs typeface="Arial" panose="020B0604020202020204" pitchFamily="34" charset="0"/>
              </a:rPr>
              <a:t>, offre des soutiens aux membres des Premières Nations qui ont besoin de soutiens supplémentaires pour </a:t>
            </a:r>
            <a:r>
              <a:rPr lang="fr-CA" sz="1200" u="none" dirty="0">
                <a:solidFill>
                  <a:srgbClr val="2D9D94"/>
                </a:solidFill>
                <a:latin typeface="Arial" panose="020B0604020202020204" pitchFamily="34" charset="0"/>
                <a:cs typeface="Arial" panose="020B0604020202020204" pitchFamily="34" charset="0"/>
              </a:rPr>
              <a:t>prendre soin d'eux-mêmes et de services continus à long terme.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rgbClr val="2D9D94"/>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Programme d'aide à la vie autonome est un programme de développement social qui a été créé en 1983 pour fournir aux membres des Premières Nations résidant dans les réserves des soutiens et des services non médicaux.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lvl="0">
              <a:defRPr/>
            </a:pPr>
            <a:r>
              <a:rPr lang="fr-CA"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Le Programme des soins à domicile et en milieu communautaire des Premières Nations </a:t>
            </a:r>
            <a:r>
              <a:rPr lang="fr-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 un programme de santé qui a été créé en 1999 pour fournir des services médicaux aux personnes âgées, aux personnes handicapées et aux personnes souffrant de maladies chroniques ou aiguës.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solidFill>
                <a:srgbClr val="000000"/>
              </a:solidFill>
              <a:effectLst/>
              <a:latin typeface="Arial" panose="020B0604020202020204" pitchFamily="34" charset="0"/>
              <a:cs typeface="Times New Roman" panose="02020603050405020304" pitchFamily="18" charset="0"/>
            </a:endParaRPr>
          </a:p>
          <a:p>
            <a:pPr lvl="0">
              <a:defRPr/>
            </a:pPr>
            <a:r>
              <a:rPr lang="fr-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Depuis le lancement des programmes, le gouvernement du Canada n'a pas reçu </a:t>
            </a:r>
            <a:r>
              <a:rPr lang="fr-CA"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l</a:t>
            </a:r>
            <a:r>
              <a:rPr lang="fr-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 mandat de fournir des soins de longue durée et </a:t>
            </a:r>
            <a:r>
              <a:rPr lang="fr-CA"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des services et soutiens destinés </a:t>
            </a:r>
            <a:r>
              <a:rPr lang="fr-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aux personnes handicapées aux membres des Premières </a:t>
            </a:r>
            <a:r>
              <a:rPr lang="fr-CA"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fr-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ations résidant dans les réserves. Cette situation a donné lieu à une mosaïque de services et de soutiens et à un engagement limité à offrir un accès complémentaire aux services provinciaux. Ainsi, un changement de mentalité est </a:t>
            </a:r>
            <a:r>
              <a:rPr lang="fr-CA"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abosolument</a:t>
            </a:r>
            <a:r>
              <a:rPr lang="fr-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nécessaire pour prioriser l'amélioration et l'optimisation des services de soins de santé et répondre ainsi aux besoins particuliers des Premières Nations.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rgbClr val="2D9D94"/>
              </a:solidFill>
            </a:endParaRPr>
          </a:p>
          <a:p>
            <a:endParaRPr lang="fr-CA" dirty="0"/>
          </a:p>
        </p:txBody>
      </p:sp>
      <p:sp>
        <p:nvSpPr>
          <p:cNvPr id="4" name="Slide Number Placeholder 3"/>
          <p:cNvSpPr>
            <a:spLocks noGrp="1"/>
          </p:cNvSpPr>
          <p:nvPr>
            <p:ph type="sldNum" sz="quarter" idx="5"/>
          </p:nvPr>
        </p:nvSpPr>
        <p:spPr/>
        <p:txBody>
          <a:bodyPr/>
          <a:lstStyle/>
          <a:p>
            <a:fld id="{FFB97180-E638-45FC-9D88-779DB469AEE3}" type="slidenum">
              <a:rPr lang="en-US" smtClean="0"/>
              <a:t>6</a:t>
            </a:fld>
            <a:endParaRPr lang="en-US"/>
          </a:p>
        </p:txBody>
      </p:sp>
    </p:spTree>
    <p:extLst>
      <p:ext uri="{BB962C8B-B14F-4D97-AF65-F5344CB8AC3E}">
        <p14:creationId xmlns:p14="http://schemas.microsoft.com/office/powerpoint/2010/main" val="80925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Après plusieurs années au cours desquelles les Premières Nations ont exprimé leurs préoccupations par l’intermédiaire d'innombrables manifestations et de nombreux comités constitués et rapports commandés présentant des recommandations pour combler les lacunes profondes dans les services de prestation de programmes, leurs critiques ont été appuyées dans un rapport intitulé </a:t>
            </a:r>
            <a:r>
              <a:rPr lang="fr-CA" sz="1800" i="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rPr>
              <a:t>Les défis de la prestation de soins continus dans les communautés des Premières Nations</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fr-CA" sz="18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publié en 2018 par le Comité permanent des affaires autochtones et du Nord. Ce rapport a confirmé les traumatismes complexes, historiques et intergénérationnels qui ont contribué à la détérioration de l'état de santé de la population des Premières Nations. Il présente plusieurs recommandations visant à s’assurer que les besoins des Premières Nations en matière de soins de longue durée soient accessibles dans les réserves et qu'ils englobent « </a:t>
            </a:r>
            <a:r>
              <a:rPr lang="fr-CA"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rPr>
              <a:t>un panier de services incluant les soins à domicile, les services de soutien communautaires, les soins de longue durée en établissement, les services de répit ainsi que les soins palliatifs</a:t>
            </a:r>
            <a:r>
              <a:rPr lang="fr-CA" sz="1800" dirty="0">
                <a:latin typeface="Times New Roman" panose="02020603050405020304" pitchFamily="18"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rgbClr val="2D9D9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rgbClr val="2D9D94"/>
                </a:solidFill>
                <a:latin typeface="Arial" panose="020B0604020202020204" pitchFamily="34" charset="0"/>
                <a:cs typeface="Arial" panose="020B0604020202020204" pitchFamily="34" charset="0"/>
              </a:rPr>
              <a:t>Reconnaissant que ces programmes ne répondent pas adéquatement aux besoins des Premières Nations, le budget de 2019 a prévu 8,5 millions de dollars pour des séances de mobilisation dirigées par les Premières Nations et les Inuits portant sur une nouvelle approche de continuum de soins pour la prestation de services de SLD/SC. </a:t>
            </a:r>
            <a:endParaRPr lang="fr-CA" sz="1200" dirty="0">
              <a:solidFill>
                <a:srgbClr val="2D9D94"/>
              </a:solidFill>
            </a:endParaRPr>
          </a:p>
          <a:p>
            <a:endParaRPr lang="fr-CA" dirty="0">
              <a:solidFill>
                <a:srgbClr val="2D9D94"/>
              </a:solidFill>
            </a:endParaRPr>
          </a:p>
          <a:p>
            <a:r>
              <a:rPr lang="fr-CA" sz="1800" dirty="0">
                <a:effectLst/>
                <a:latin typeface="Times New Roman" panose="02020603050405020304" pitchFamily="18" charset="0"/>
                <a:ea typeface="Calibri" panose="020F0502020204030204" pitchFamily="34" charset="0"/>
              </a:rPr>
              <a:t>De septembre 2020 à septembre 2022, Services aux Autochtones Canada (SAC) a versé des fonds pour la tenue de séances de mobilisation régionales dirigées par les Premières Nations. Ces rassemblements en personne et en format virtuel ont confirmé l'importance de garantir des soutiens et des services pour les soins de longue durée et les soins continus à tous les stades de la vie. </a:t>
            </a:r>
          </a:p>
          <a:p>
            <a:endParaRPr lang="fr-CA" sz="1800" dirty="0">
              <a:solidFill>
                <a:srgbClr val="2D9D94"/>
              </a:solidFill>
              <a:effectLst/>
              <a:latin typeface="Times New Roman" panose="02020603050405020304" pitchFamily="18" charset="0"/>
            </a:endParaRPr>
          </a:p>
          <a:p>
            <a:r>
              <a:rPr lang="fr-CA" sz="1800" dirty="0">
                <a:latin typeface="Times New Roman" panose="02020603050405020304" pitchFamily="18" charset="0"/>
                <a:ea typeface="Calibri" panose="020F0502020204030204" pitchFamily="34" charset="0"/>
              </a:rPr>
              <a:t>Services aux Autochtones Canada a </a:t>
            </a:r>
            <a:r>
              <a:rPr lang="fr-CA" sz="1800" dirty="0">
                <a:effectLst/>
                <a:latin typeface="Times New Roman" panose="02020603050405020304" pitchFamily="18" charset="0"/>
                <a:ea typeface="Calibri" panose="020F0502020204030204" pitchFamily="34" charset="0"/>
              </a:rPr>
              <a:t>reçu 35 rapports régionaux et a chargé, par l’intermédiaire d’un contrat, l'Ontario Native </a:t>
            </a:r>
            <a:r>
              <a:rPr lang="fr-CA" sz="1800" dirty="0" err="1">
                <a:effectLst/>
                <a:latin typeface="Times New Roman" panose="02020603050405020304" pitchFamily="18" charset="0"/>
                <a:ea typeface="Calibri" panose="020F0502020204030204" pitchFamily="34" charset="0"/>
              </a:rPr>
              <a:t>Welfare</a:t>
            </a:r>
            <a:r>
              <a:rPr lang="fr-CA" sz="1800" dirty="0">
                <a:effectLst/>
                <a:latin typeface="Times New Roman" panose="02020603050405020304" pitchFamily="18" charset="0"/>
                <a:ea typeface="Calibri" panose="020F0502020204030204" pitchFamily="34" charset="0"/>
              </a:rPr>
              <a:t> </a:t>
            </a:r>
            <a:r>
              <a:rPr lang="fr-CA" sz="1800" dirty="0" err="1">
                <a:effectLst/>
                <a:latin typeface="Times New Roman" panose="02020603050405020304" pitchFamily="18" charset="0"/>
                <a:ea typeface="Calibri" panose="020F0502020204030204" pitchFamily="34" charset="0"/>
              </a:rPr>
              <a:t>Administrator's</a:t>
            </a:r>
            <a:r>
              <a:rPr lang="fr-CA" sz="1800" dirty="0">
                <a:effectLst/>
                <a:latin typeface="Times New Roman" panose="02020603050405020304" pitchFamily="18" charset="0"/>
                <a:ea typeface="Calibri" panose="020F0502020204030204" pitchFamily="34" charset="0"/>
              </a:rPr>
              <a:t> Association (ONWAA) et l'Institut NORDIK de compiler les soumissions dans un seul rapport national, qui a été publié en janvier 2023 aux fins d’approbation nationale.</a:t>
            </a:r>
            <a:endParaRPr lang="fr-CA" dirty="0">
              <a:solidFill>
                <a:srgbClr val="2D9D94"/>
              </a:solidFill>
            </a:endParaRPr>
          </a:p>
          <a:p>
            <a:endParaRPr lang="fr-CA" dirty="0">
              <a:solidFill>
                <a:srgbClr val="2D9D94"/>
              </a:solidFill>
            </a:endParaRPr>
          </a:p>
          <a:p>
            <a:endParaRPr lang="fr-CA" dirty="0"/>
          </a:p>
        </p:txBody>
      </p:sp>
      <p:sp>
        <p:nvSpPr>
          <p:cNvPr id="4" name="Slide Number Placeholder 3"/>
          <p:cNvSpPr>
            <a:spLocks noGrp="1"/>
          </p:cNvSpPr>
          <p:nvPr>
            <p:ph type="sldNum" sz="quarter" idx="5"/>
          </p:nvPr>
        </p:nvSpPr>
        <p:spPr/>
        <p:txBody>
          <a:bodyPr/>
          <a:lstStyle/>
          <a:p>
            <a:r>
              <a:rPr lang="en-US" dirty="0"/>
              <a:t>N</a:t>
            </a:r>
            <a:fld id="{FFB97180-E638-45FC-9D88-779DB469AEE3}" type="slidenum">
              <a:rPr lang="en-US" smtClean="0"/>
              <a:t>7</a:t>
            </a:fld>
            <a:endParaRPr lang="en-US" dirty="0"/>
          </a:p>
        </p:txBody>
      </p:sp>
    </p:spTree>
    <p:extLst>
      <p:ext uri="{BB962C8B-B14F-4D97-AF65-F5344CB8AC3E}">
        <p14:creationId xmlns:p14="http://schemas.microsoft.com/office/powerpoint/2010/main" val="249664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213" y="4400550"/>
            <a:ext cx="5486400" cy="3600450"/>
          </a:xfrm>
        </p:spPr>
        <p:txBody>
          <a:bodyPr/>
          <a:lstStyle/>
          <a:p>
            <a:r>
              <a:rPr lang="fr-CA" dirty="0">
                <a:solidFill>
                  <a:srgbClr val="2D9D94"/>
                </a:solidFill>
                <a:latin typeface="Arial" panose="020B0604020202020204" pitchFamily="34" charset="0"/>
                <a:cs typeface="Arial" panose="020B0604020202020204" pitchFamily="34" charset="0"/>
              </a:rPr>
              <a:t>Pour se préparer à ce travail, les S</a:t>
            </a:r>
            <a:r>
              <a:rPr lang="fr-CA" b="0" dirty="0">
                <a:solidFill>
                  <a:srgbClr val="2D9D94"/>
                </a:solidFill>
                <a:latin typeface="Arial" panose="020B0604020202020204" pitchFamily="34" charset="0"/>
                <a:cs typeface="Arial" panose="020B0604020202020204" pitchFamily="34" charset="0"/>
              </a:rPr>
              <a:t>ecteurs de la </a:t>
            </a:r>
            <a:r>
              <a:rPr lang="fr-CA" dirty="0">
                <a:solidFill>
                  <a:srgbClr val="2D9D94"/>
                </a:solidFill>
                <a:latin typeface="Arial" panose="020B0604020202020204" pitchFamily="34" charset="0"/>
                <a:cs typeface="Arial" panose="020B0604020202020204" pitchFamily="34" charset="0"/>
              </a:rPr>
              <a:t>santé et du </a:t>
            </a:r>
            <a:r>
              <a:rPr lang="fr-CA" b="0" dirty="0">
                <a:solidFill>
                  <a:srgbClr val="2D9D94"/>
                </a:solidFill>
                <a:highlight>
                  <a:srgbClr val="FFFF00"/>
                </a:highlight>
                <a:latin typeface="Arial" panose="020B0604020202020204" pitchFamily="34" charset="0"/>
                <a:cs typeface="Arial" panose="020B0604020202020204" pitchFamily="34" charset="0"/>
              </a:rPr>
              <a:t>développement </a:t>
            </a:r>
            <a:r>
              <a:rPr lang="fr-CA" dirty="0">
                <a:solidFill>
                  <a:srgbClr val="2D9D94"/>
                </a:solidFill>
                <a:latin typeface="Arial" panose="020B0604020202020204" pitchFamily="34" charset="0"/>
                <a:cs typeface="Arial" panose="020B0604020202020204" pitchFamily="34" charset="0"/>
              </a:rPr>
              <a:t>social de l'APN se sont vu conférer, par la résolution 44/2022 de l'APN, </a:t>
            </a:r>
            <a:r>
              <a:rPr lang="fr-CA" i="1" dirty="0">
                <a:solidFill>
                  <a:srgbClr val="2D9D94"/>
                </a:solidFill>
                <a:latin typeface="Arial" panose="020B0604020202020204" pitchFamily="34" charset="0"/>
                <a:cs typeface="Arial" panose="020B0604020202020204" pitchFamily="34" charset="0"/>
              </a:rPr>
              <a:t>Élaboration conjointe d'options stratégiques avec Services aux Autochtones Canada pour un mémoire au Cabinet sur le cadre holistique de soins de longue durée et continus</a:t>
            </a:r>
            <a:r>
              <a:rPr lang="fr-CA" dirty="0">
                <a:solidFill>
                  <a:srgbClr val="2D9D94"/>
                </a:solidFill>
                <a:latin typeface="Arial" panose="020B0604020202020204" pitchFamily="34" charset="0"/>
                <a:cs typeface="Arial" panose="020B0604020202020204" pitchFamily="34" charset="0"/>
              </a:rPr>
              <a:t>, et </a:t>
            </a:r>
            <a:r>
              <a:rPr lang="fr-CA" sz="1800" dirty="0">
                <a:effectLst/>
                <a:latin typeface="Calibri" panose="020F0502020204030204" pitchFamily="34" charset="0"/>
                <a:ea typeface="Calibri" panose="020F0502020204030204" pitchFamily="34" charset="0"/>
              </a:rPr>
              <a:t>avec le soutien et la supervision du Groupe de travail technique sur le développement social (GTDS) et du Comité des Chefs sur la santé (CCS), le mandat </a:t>
            </a:r>
            <a:r>
              <a:rPr lang="fr-CA" sz="1800" dirty="0">
                <a:latin typeface="Calibri" panose="020F0502020204030204" pitchFamily="34" charset="0"/>
                <a:ea typeface="Calibri" panose="020F0502020204030204" pitchFamily="34" charset="0"/>
              </a:rPr>
              <a:t>de formuler, </a:t>
            </a:r>
            <a:r>
              <a:rPr lang="fr-CA" sz="1800" dirty="0">
                <a:effectLst/>
                <a:latin typeface="Calibri" panose="020F0502020204030204" pitchFamily="34" charset="0"/>
                <a:ea typeface="Calibri" panose="020F0502020204030204" pitchFamily="34" charset="0"/>
              </a:rPr>
              <a:t>conjointement avec SAC, des recommandations en matière de politiques pour un cadre holistique de soins de longue durée et de soins continus (SLD/SC) en réformant les Programmes de l’AVA et de SDMCPNI. </a:t>
            </a:r>
            <a:endParaRPr lang="fr-CA" dirty="0">
              <a:solidFill>
                <a:srgbClr val="2D9D94"/>
              </a:solidFill>
              <a:latin typeface="Arial" panose="020B0604020202020204" pitchFamily="34" charset="0"/>
              <a:cs typeface="Arial" panose="020B0604020202020204" pitchFamily="34" charset="0"/>
            </a:endParaRPr>
          </a:p>
          <a:p>
            <a:endParaRPr lang="fr-CA" dirty="0">
              <a:solidFill>
                <a:srgbClr val="2D9D94"/>
              </a:solidFill>
              <a:latin typeface="Arial" panose="020B0604020202020204" pitchFamily="34" charset="0"/>
              <a:cs typeface="Arial" panose="020B0604020202020204" pitchFamily="34" charset="0"/>
            </a:endParaRPr>
          </a:p>
          <a:p>
            <a:r>
              <a:rPr lang="fr-CA" dirty="0">
                <a:solidFill>
                  <a:srgbClr val="2D9D94"/>
                </a:solidFill>
              </a:rPr>
              <a:t>Le Rapport de synthèse national sur la mobilisation a été publié au début de l'année 2023. Les dirigeants des Premières Nations ont exprimé leur déception quant à la qualité de ce rapport et ont déclaré que l'élaboration du cadre ne devrait pas être fondée exclusivement sur ce document. </a:t>
            </a:r>
          </a:p>
          <a:p>
            <a:endParaRPr lang="fr-CA" dirty="0">
              <a:solidFill>
                <a:srgbClr val="2D9D94"/>
              </a:solidFill>
            </a:endParaRPr>
          </a:p>
          <a:p>
            <a:r>
              <a:rPr lang="fr-CA" dirty="0">
                <a:solidFill>
                  <a:srgbClr val="2D9D94"/>
                </a:solidFill>
              </a:rPr>
              <a:t>Le président du CCS a envoyé une lettre à la ministre de SAC pour confirmer l'engagement de l'APN à l’égard de l'élaboration conjointe d'options politiques et demander un délai supplémentaire pour analyser et délibérer sur les priorités de la réforme.</a:t>
            </a:r>
          </a:p>
          <a:p>
            <a:endParaRPr lang="fr-CA" dirty="0">
              <a:solidFill>
                <a:srgbClr val="2D9D94"/>
              </a:solidFill>
            </a:endParaRPr>
          </a:p>
          <a:p>
            <a:r>
              <a:rPr lang="fr-CA" dirty="0">
                <a:solidFill>
                  <a:srgbClr val="2D9D94"/>
                </a:solidFill>
              </a:rPr>
              <a:t>Afin que les Premières Nations disposent de plus de temps pour élaborer conjointement des politiques, l'Assemblée des Premières Nations a adopté la résolution </a:t>
            </a:r>
            <a:r>
              <a:rPr lang="fr-CA" b="0" dirty="0">
                <a:solidFill>
                  <a:srgbClr val="2D9D94"/>
                </a:solidFill>
              </a:rPr>
              <a:t>59/2023, qui  demande à </a:t>
            </a:r>
            <a:r>
              <a:rPr lang="fr-CA" dirty="0">
                <a:solidFill>
                  <a:srgbClr val="2D9D94"/>
                </a:solidFill>
              </a:rPr>
              <a:t>SAC de proroger son calendrier de présentation d'un mémoire au Cabinet, de l'automne 2023 à l'hiver 2024.</a:t>
            </a:r>
          </a:p>
          <a:p>
            <a:endParaRPr lang="fr-CA" dirty="0">
              <a:solidFill>
                <a:srgbClr val="2D9D94"/>
              </a:solidFill>
            </a:endParaRPr>
          </a:p>
          <a:p>
            <a:r>
              <a:rPr lang="fr-CA" dirty="0">
                <a:solidFill>
                  <a:srgbClr val="2D9D94"/>
                </a:solidFill>
              </a:rPr>
              <a:t>Afin de mieux expliquer les priorités des Premières Nations concernant le Cadre de SLD/SC, l'APN a organisé une série de groupes de discussion régionaux en ligne sur les SLD/SC du 25 au 27 juillet et du 1</a:t>
            </a:r>
            <a:r>
              <a:rPr lang="fr-CA" baseline="30000" dirty="0">
                <a:solidFill>
                  <a:srgbClr val="2D9D94"/>
                </a:solidFill>
              </a:rPr>
              <a:t>er</a:t>
            </a:r>
            <a:r>
              <a:rPr lang="fr-CA" dirty="0">
                <a:solidFill>
                  <a:srgbClr val="2D9D94"/>
                </a:solidFill>
              </a:rPr>
              <a:t> au 3 août 2023. L'objectif </a:t>
            </a:r>
            <a:r>
              <a:rPr lang="fr-CA" b="0" dirty="0">
                <a:solidFill>
                  <a:srgbClr val="2D9D94"/>
                </a:solidFill>
              </a:rPr>
              <a:t>était de </a:t>
            </a:r>
            <a:r>
              <a:rPr lang="fr-CA" dirty="0">
                <a:solidFill>
                  <a:srgbClr val="2D9D94"/>
                </a:solidFill>
              </a:rPr>
              <a:t>discuter des sept priorités des Premières Nations en matière de réforme et de solliciter des avis supplémentaires.  </a:t>
            </a:r>
          </a:p>
          <a:p>
            <a:endParaRPr lang="fr-CA" dirty="0">
              <a:solidFill>
                <a:srgbClr val="2D9D94"/>
              </a:solidFill>
            </a:endParaRPr>
          </a:p>
          <a:p>
            <a:r>
              <a:rPr lang="fr-CA" dirty="0">
                <a:solidFill>
                  <a:srgbClr val="2D9D94"/>
                </a:solidFill>
              </a:rPr>
              <a:t>Aujourd'hui, le Groupe de discussion national servira </a:t>
            </a:r>
            <a:r>
              <a:rPr lang="fr-CA" b="0" dirty="0">
                <a:solidFill>
                  <a:srgbClr val="2D9D94"/>
                </a:solidFill>
              </a:rPr>
              <a:t>de </a:t>
            </a:r>
            <a:r>
              <a:rPr lang="fr-CA" dirty="0">
                <a:solidFill>
                  <a:srgbClr val="2D9D94"/>
                </a:solidFill>
              </a:rPr>
              <a:t>plateforme supplémentaire pour solliciter l’avis des Premières Nations sur les recommandations en matière de politiques et s'assurer que le gouvernement respecte les priorités de la réforme. Tel que cela a été mentionné précédemment, l'APN travaillera avec le GTDS et le CCS pour s’assurer que les recommandations en matière de politiques sont conformes aux aspirations des Premières Nations. </a:t>
            </a:r>
          </a:p>
          <a:p>
            <a:endParaRPr lang="fr-CA" dirty="0">
              <a:solidFill>
                <a:srgbClr val="2D9D94"/>
              </a:solidFill>
            </a:endParaRPr>
          </a:p>
          <a:p>
            <a:r>
              <a:rPr lang="fr-CA" dirty="0">
                <a:solidFill>
                  <a:srgbClr val="2D9D94"/>
                </a:solidFill>
              </a:rPr>
              <a:t>Les recommandations en matière de politiques seront soumises à l'Assemblée extraordinaire des Chefs en décembre 2023.</a:t>
            </a:r>
          </a:p>
          <a:p>
            <a:endParaRPr lang="fr-CA" dirty="0">
              <a:solidFill>
                <a:srgbClr val="2D9D94"/>
              </a:solidFill>
            </a:endParaRPr>
          </a:p>
          <a:p>
            <a:r>
              <a:rPr lang="fr-CA" dirty="0">
                <a:solidFill>
                  <a:srgbClr val="2D9D94"/>
                </a:solidFill>
                <a:latin typeface="Arial" panose="020B0604020202020204" pitchFamily="34" charset="0"/>
                <a:cs typeface="Arial" panose="020B0604020202020204" pitchFamily="34" charset="0"/>
              </a:rPr>
              <a:t>Une fois le projet de résolution de l'APN validé par les Premières Nations-en-assemblée à l‘Assemblée extraordinaire des Chefs (décembre 2023), l'APN présentera les recommandations en matière de politiques à SAC afin de guider la rédaction, par SAC, des options de politiques du mémoire au Cabinet. </a:t>
            </a:r>
          </a:p>
          <a:p>
            <a:endParaRPr lang="fr-CA" dirty="0"/>
          </a:p>
        </p:txBody>
      </p:sp>
      <p:sp>
        <p:nvSpPr>
          <p:cNvPr id="4" name="Slide Number Placeholder 3"/>
          <p:cNvSpPr>
            <a:spLocks noGrp="1"/>
          </p:cNvSpPr>
          <p:nvPr>
            <p:ph type="sldNum" sz="quarter" idx="5"/>
          </p:nvPr>
        </p:nvSpPr>
        <p:spPr/>
        <p:txBody>
          <a:bodyPr/>
          <a:lstStyle/>
          <a:p>
            <a:r>
              <a:rPr lang="en-US" dirty="0"/>
              <a:t>De </a:t>
            </a:r>
            <a:fld id="{FFB97180-E638-45FC-9D88-779DB469AEE3}" type="slidenum">
              <a:rPr lang="en-US" smtClean="0"/>
              <a:t>8</a:t>
            </a:fld>
            <a:endParaRPr lang="en-US" dirty="0"/>
          </a:p>
        </p:txBody>
      </p:sp>
    </p:spTree>
    <p:extLst>
      <p:ext uri="{BB962C8B-B14F-4D97-AF65-F5344CB8AC3E}">
        <p14:creationId xmlns:p14="http://schemas.microsoft.com/office/powerpoint/2010/main" val="654741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9</a:t>
            </a:fld>
            <a:endParaRPr lang="en-US"/>
          </a:p>
        </p:txBody>
      </p:sp>
    </p:spTree>
    <p:extLst>
      <p:ext uri="{BB962C8B-B14F-4D97-AF65-F5344CB8AC3E}">
        <p14:creationId xmlns:p14="http://schemas.microsoft.com/office/powerpoint/2010/main" val="2055610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151933" y="2813213"/>
            <a:ext cx="8456268" cy="1311525"/>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151934" y="4227203"/>
            <a:ext cx="8456267" cy="921279"/>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2"/>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2017642" y="1517904"/>
            <a:ext cx="9336157"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2017642" y="2484783"/>
            <a:ext cx="9336158" cy="369218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838200" y="6356350"/>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9/21/2023</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0463002" y="6356350"/>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ech@aspenfilms.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health@afn.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Health@afn.c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4D9-E6A3-3148-9E94-91AFF0B28745}"/>
              </a:ext>
            </a:extLst>
          </p:cNvPr>
          <p:cNvSpPr>
            <a:spLocks noGrp="1"/>
          </p:cNvSpPr>
          <p:nvPr>
            <p:ph type="ctrTitle"/>
          </p:nvPr>
        </p:nvSpPr>
        <p:spPr>
          <a:xfrm>
            <a:off x="356842" y="1212395"/>
            <a:ext cx="10817294" cy="2594387"/>
          </a:xfrm>
        </p:spPr>
        <p:txBody>
          <a:bodyPr>
            <a:normAutofit fontScale="90000"/>
          </a:bodyPr>
          <a:lstStyle/>
          <a:p>
            <a:r>
              <a:rPr lang="fr-CA" sz="3200" noProof="0" dirty="0">
                <a:latin typeface="Arial" panose="020B0604020202020204" pitchFamily="34" charset="0"/>
                <a:cs typeface="Arial" panose="020B0604020202020204" pitchFamily="34" charset="0"/>
              </a:rPr>
              <a:t> </a:t>
            </a:r>
            <a:br>
              <a:rPr lang="fr-CA" sz="3200" noProof="0" dirty="0">
                <a:latin typeface="Arial" panose="020B0604020202020204" pitchFamily="34" charset="0"/>
                <a:cs typeface="Arial" panose="020B0604020202020204" pitchFamily="34" charset="0"/>
              </a:rPr>
            </a:br>
            <a:r>
              <a:rPr lang="fr-CA" sz="4400" noProof="0" dirty="0">
                <a:latin typeface="Arial" panose="020B0604020202020204" pitchFamily="34" charset="0"/>
                <a:cs typeface="Arial" panose="020B0604020202020204" pitchFamily="34" charset="0"/>
              </a:rPr>
              <a:t>Bienvenue au sein du Groupe de discussion national en ligne de l'APN :</a:t>
            </a:r>
            <a:br>
              <a:rPr lang="fr-CA" sz="4400" noProof="0" dirty="0">
                <a:latin typeface="Arial" panose="020B0604020202020204" pitchFamily="34" charset="0"/>
                <a:cs typeface="Arial" panose="020B0604020202020204" pitchFamily="34" charset="0"/>
              </a:rPr>
            </a:br>
            <a:r>
              <a:rPr lang="fr-CA" sz="4400" noProof="0" dirty="0">
                <a:latin typeface="Arial" panose="020B0604020202020204" pitchFamily="34" charset="0"/>
                <a:cs typeface="Arial" panose="020B0604020202020204" pitchFamily="34" charset="0"/>
              </a:rPr>
              <a:t>Soins de longue durée et soins continus : </a:t>
            </a:r>
            <a:br>
              <a:rPr lang="fr-CA" sz="4400" noProof="0" dirty="0">
                <a:latin typeface="Arial" panose="020B0604020202020204" pitchFamily="34" charset="0"/>
                <a:cs typeface="Arial" panose="020B0604020202020204" pitchFamily="34" charset="0"/>
              </a:rPr>
            </a:br>
            <a:endParaRPr lang="fr-CA" sz="4900" noProof="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EB5DC42-D58A-C443-B7B0-516C8C911013}"/>
              </a:ext>
            </a:extLst>
          </p:cNvPr>
          <p:cNvSpPr>
            <a:spLocks noGrp="1"/>
          </p:cNvSpPr>
          <p:nvPr>
            <p:ph type="subTitle" idx="1"/>
          </p:nvPr>
        </p:nvSpPr>
        <p:spPr>
          <a:xfrm>
            <a:off x="1531882" y="3800882"/>
            <a:ext cx="7662452" cy="1001568"/>
          </a:xfrm>
        </p:spPr>
        <p:txBody>
          <a:bodyPr/>
          <a:lstStyle/>
          <a:p>
            <a:r>
              <a:rPr lang="fr-CA" i="0" noProof="0" dirty="0">
                <a:latin typeface="Arial" panose="020B0604020202020204" pitchFamily="34" charset="0"/>
                <a:cs typeface="Arial" panose="020B0604020202020204" pitchFamily="34" charset="0"/>
              </a:rPr>
              <a:t>Le 14 septembre 2023</a:t>
            </a:r>
          </a:p>
          <a:p>
            <a:r>
              <a:rPr lang="fr-CA" i="0" noProof="0" dirty="0">
                <a:latin typeface="Arial" panose="020B0604020202020204" pitchFamily="34" charset="0"/>
                <a:cs typeface="Arial" panose="020B0604020202020204" pitchFamily="34" charset="0"/>
              </a:rPr>
              <a:t>De 11 h à 15 h HAE </a:t>
            </a:r>
          </a:p>
        </p:txBody>
      </p:sp>
      <p:sp>
        <p:nvSpPr>
          <p:cNvPr id="9" name="TextBox 8">
            <a:extLst>
              <a:ext uri="{FF2B5EF4-FFF2-40B4-BE49-F238E27FC236}">
                <a16:creationId xmlns:a16="http://schemas.microsoft.com/office/drawing/2014/main" id="{DE15E4D0-344E-3C53-27B6-B35C508F24D3}"/>
              </a:ext>
            </a:extLst>
          </p:cNvPr>
          <p:cNvSpPr txBox="1"/>
          <p:nvPr/>
        </p:nvSpPr>
        <p:spPr>
          <a:xfrm>
            <a:off x="542006" y="5194212"/>
            <a:ext cx="10565018" cy="885371"/>
          </a:xfrm>
          <a:prstGeom prst="rect">
            <a:avLst/>
          </a:prstGeom>
          <a:noFill/>
        </p:spPr>
        <p:txBody>
          <a:bodyPr wrap="square">
            <a:spAutoFit/>
          </a:bodyPr>
          <a:lstStyle/>
          <a:p>
            <a:pPr lvl="0" algn="ctr">
              <a:lnSpc>
                <a:spcPct val="90000"/>
              </a:lnSpc>
              <a:spcBef>
                <a:spcPts val="1000"/>
              </a:spcBef>
              <a:defRPr/>
            </a:pPr>
            <a:r>
              <a:rPr kumimoji="0" lang="en-US"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Diffusion en direct </a:t>
            </a:r>
            <a:r>
              <a:rPr kumimoji="0" lang="en-US" sz="2400" b="0"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depuis</a:t>
            </a:r>
            <a:r>
              <a:rPr kumimoji="0" lang="en-US"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le territoire traditionnel non </a:t>
            </a:r>
            <a:r>
              <a:rPr kumimoji="0" lang="en-US" sz="2400" b="0"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cédé</a:t>
            </a:r>
            <a:r>
              <a:rPr kumimoji="0" lang="en-US"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lvl="0" algn="ctr">
              <a:lnSpc>
                <a:spcPct val="90000"/>
              </a:lnSpc>
              <a:spcBef>
                <a:spcPts val="1000"/>
              </a:spcBef>
              <a:defRPr/>
            </a:pPr>
            <a:r>
              <a:rPr kumimoji="0" lang="en-US"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du </a:t>
            </a:r>
            <a:r>
              <a:rPr kumimoji="0" lang="en-US" sz="2400" b="0"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peuple</a:t>
            </a:r>
            <a:r>
              <a:rPr kumimoji="0" lang="en-US"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2400" i="1" dirty="0" err="1">
                <a:solidFill>
                  <a:prstClr val="white"/>
                </a:solidFill>
                <a:latin typeface="Arial" panose="020B0604020202020204" pitchFamily="34" charset="0"/>
                <a:cs typeface="Arial" panose="020B0604020202020204" pitchFamily="34" charset="0"/>
              </a:rPr>
              <a:t>algonquin</a:t>
            </a:r>
            <a:r>
              <a:rPr lang="en-US" sz="2400" i="1" dirty="0">
                <a:solidFill>
                  <a:prstClr val="white"/>
                </a:solidFill>
                <a:latin typeface="Arial" panose="020B0604020202020204" pitchFamily="34" charset="0"/>
                <a:cs typeface="Arial" panose="020B0604020202020204" pitchFamily="34" charset="0"/>
              </a:rPr>
              <a:t> </a:t>
            </a:r>
            <a:r>
              <a:rPr lang="en-US" sz="2400" i="1" dirty="0" err="1">
                <a:solidFill>
                  <a:prstClr val="white"/>
                </a:solidFill>
                <a:latin typeface="Arial" panose="020B0604020202020204" pitchFamily="34" charset="0"/>
                <a:cs typeface="Arial" panose="020B0604020202020204" pitchFamily="34" charset="0"/>
              </a:rPr>
              <a:t>anishinaabe</a:t>
            </a:r>
            <a:endParaRPr kumimoji="0" lang="en-US"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814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841131" y="1553944"/>
            <a:ext cx="10509737" cy="798576"/>
          </a:xfrm>
        </p:spPr>
        <p:txBody>
          <a:bodyPr/>
          <a:lstStyle/>
          <a:p>
            <a:pPr algn="ctr"/>
            <a:r>
              <a:rPr lang="fr-CA" noProof="0" dirty="0">
                <a:solidFill>
                  <a:srgbClr val="2D9D94"/>
                </a:solidFill>
                <a:latin typeface="Arial" panose="020B0604020202020204" pitchFamily="34" charset="0"/>
                <a:cs typeface="Arial" panose="020B0604020202020204" pitchFamily="34" charset="0"/>
              </a:rPr>
              <a:t>Priorités de politique</a:t>
            </a: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8199" y="2352520"/>
            <a:ext cx="11059634" cy="4141586"/>
          </a:xfrm>
        </p:spPr>
        <p:txBody>
          <a:bodyPr/>
          <a:lstStyle/>
          <a:p>
            <a:pPr marL="809625" lvl="1" indent="-352425">
              <a:spcAft>
                <a:spcPts val="600"/>
              </a:spcAft>
              <a:buNone/>
            </a:pPr>
            <a:r>
              <a:rPr lang="fr-CA" b="1" noProof="0" dirty="0">
                <a:solidFill>
                  <a:srgbClr val="2D9D94"/>
                </a:solidFill>
              </a:rPr>
              <a:t>1. </a:t>
            </a:r>
            <a:r>
              <a:rPr lang="fr-CA" noProof="0" dirty="0">
                <a:solidFill>
                  <a:srgbClr val="2D9D94"/>
                </a:solidFill>
              </a:rPr>
              <a:t>La culture en tant que fondement des services de soins de longue durée destinés aux Premières Nations  </a:t>
            </a:r>
          </a:p>
          <a:p>
            <a:pPr marL="457200" lvl="1" indent="0">
              <a:spcAft>
                <a:spcPts val="600"/>
              </a:spcAft>
              <a:buNone/>
            </a:pPr>
            <a:r>
              <a:rPr lang="fr-CA" b="1" noProof="0" dirty="0">
                <a:solidFill>
                  <a:srgbClr val="2D9D94"/>
                </a:solidFill>
              </a:rPr>
              <a:t>2. </a:t>
            </a:r>
            <a:r>
              <a:rPr lang="fr-CA" noProof="0" dirty="0">
                <a:solidFill>
                  <a:srgbClr val="2D9D94"/>
                </a:solidFill>
              </a:rPr>
              <a:t>Soins holistiques d’avant la conception à la fin de la vie</a:t>
            </a:r>
          </a:p>
          <a:p>
            <a:pPr marL="457200" lvl="1" indent="0">
              <a:spcAft>
                <a:spcPts val="600"/>
              </a:spcAft>
              <a:buNone/>
            </a:pPr>
            <a:r>
              <a:rPr lang="fr-CA" b="1" noProof="0" dirty="0">
                <a:solidFill>
                  <a:srgbClr val="2D9D94"/>
                </a:solidFill>
              </a:rPr>
              <a:t>3. </a:t>
            </a:r>
            <a:r>
              <a:rPr lang="fr-CA" noProof="0" dirty="0">
                <a:solidFill>
                  <a:srgbClr val="2D9D94"/>
                </a:solidFill>
              </a:rPr>
              <a:t>Restructurer et moderniser les infrastructures des Premières Nations</a:t>
            </a:r>
          </a:p>
          <a:p>
            <a:pPr marL="457200" lvl="1" indent="0">
              <a:spcAft>
                <a:spcPts val="600"/>
              </a:spcAft>
              <a:buNone/>
            </a:pPr>
            <a:r>
              <a:rPr lang="fr-CA" b="1" noProof="0" dirty="0">
                <a:solidFill>
                  <a:srgbClr val="2D9D94"/>
                </a:solidFill>
              </a:rPr>
              <a:t>4. </a:t>
            </a:r>
            <a:r>
              <a:rPr lang="fr-CA" noProof="0" dirty="0">
                <a:solidFill>
                  <a:srgbClr val="2D9D94"/>
                </a:solidFill>
              </a:rPr>
              <a:t>Des ressources évolutives et durables</a:t>
            </a:r>
          </a:p>
          <a:p>
            <a:pPr marL="457200" lvl="1" indent="0">
              <a:spcAft>
                <a:spcPts val="600"/>
              </a:spcAft>
              <a:buNone/>
            </a:pPr>
            <a:r>
              <a:rPr lang="fr-CA" b="1" noProof="0" dirty="0">
                <a:solidFill>
                  <a:srgbClr val="2D9D94"/>
                </a:solidFill>
              </a:rPr>
              <a:t>5. </a:t>
            </a:r>
            <a:r>
              <a:rPr lang="fr-CA" noProof="0" dirty="0">
                <a:solidFill>
                  <a:srgbClr val="2D9D94"/>
                </a:solidFill>
              </a:rPr>
              <a:t>Renforcer et soutenir les ressources humaines en santé des Premières Nations</a:t>
            </a:r>
          </a:p>
          <a:p>
            <a:pPr marL="457200" lvl="1" indent="0">
              <a:spcAft>
                <a:spcPts val="600"/>
              </a:spcAft>
              <a:buNone/>
            </a:pPr>
            <a:r>
              <a:rPr lang="fr-CA" b="1" noProof="0" dirty="0">
                <a:solidFill>
                  <a:srgbClr val="2D9D94"/>
                </a:solidFill>
              </a:rPr>
              <a:t>6. </a:t>
            </a:r>
            <a:r>
              <a:rPr lang="fr-CA" noProof="0" dirty="0">
                <a:solidFill>
                  <a:srgbClr val="2D9D94"/>
                </a:solidFill>
              </a:rPr>
              <a:t>Gouvernance et détermination des Premières Nations</a:t>
            </a:r>
          </a:p>
          <a:p>
            <a:pPr marL="457200" lvl="1" indent="0">
              <a:spcAft>
                <a:spcPts val="600"/>
              </a:spcAft>
              <a:buNone/>
            </a:pPr>
            <a:r>
              <a:rPr lang="fr-CA" b="1" noProof="0" dirty="0">
                <a:solidFill>
                  <a:srgbClr val="2D9D94"/>
                </a:solidFill>
              </a:rPr>
              <a:t>7. </a:t>
            </a:r>
            <a:r>
              <a:rPr lang="fr-CA" noProof="0" dirty="0">
                <a:solidFill>
                  <a:srgbClr val="2D9D94"/>
                </a:solidFill>
              </a:rPr>
              <a:t>Accès équitable aux services dans l’ensemble du Canada</a:t>
            </a:r>
          </a:p>
        </p:txBody>
      </p:sp>
      <p:sp>
        <p:nvSpPr>
          <p:cNvPr id="4" name="TextBox 3">
            <a:extLst>
              <a:ext uri="{FF2B5EF4-FFF2-40B4-BE49-F238E27FC236}">
                <a16:creationId xmlns:a16="http://schemas.microsoft.com/office/drawing/2014/main" id="{E371136F-4194-3020-D492-2F26B9D2E448}"/>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1977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91386" y="1686207"/>
            <a:ext cx="11855301" cy="798576"/>
          </a:xfrm>
        </p:spPr>
        <p:txBody>
          <a:bodyPr/>
          <a:lstStyle/>
          <a:p>
            <a:pPr algn="ctr"/>
            <a:r>
              <a:rPr lang="fr-CA" noProof="0" dirty="0">
                <a:solidFill>
                  <a:srgbClr val="2D9D94"/>
                </a:solidFill>
                <a:latin typeface="Arial" panose="020B0604020202020204" pitchFamily="34" charset="0"/>
                <a:cs typeface="Arial" panose="020B0604020202020204" pitchFamily="34" charset="0"/>
              </a:rPr>
              <a:t>Transformer les priorités en politiques</a:t>
            </a:r>
          </a:p>
        </p:txBody>
      </p:sp>
      <p:sp>
        <p:nvSpPr>
          <p:cNvPr id="7" name="Rectangle: Rounded Corners 6">
            <a:extLst>
              <a:ext uri="{FF2B5EF4-FFF2-40B4-BE49-F238E27FC236}">
                <a16:creationId xmlns:a16="http://schemas.microsoft.com/office/drawing/2014/main" id="{16569B4E-EE67-67B0-18C6-6F028EF09D9C}"/>
              </a:ext>
            </a:extLst>
          </p:cNvPr>
          <p:cNvSpPr/>
          <p:nvPr/>
        </p:nvSpPr>
        <p:spPr>
          <a:xfrm>
            <a:off x="191386" y="3102044"/>
            <a:ext cx="2866528" cy="2902226"/>
          </a:xfrm>
          <a:prstGeom prst="roundRect">
            <a:avLst/>
          </a:prstGeom>
          <a:solidFill>
            <a:srgbClr val="2D9D94"/>
          </a:solidFill>
          <a:ln>
            <a:solidFill>
              <a:srgbClr val="2D9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Priorités de la réforme</a:t>
            </a:r>
          </a:p>
        </p:txBody>
      </p:sp>
      <p:sp>
        <p:nvSpPr>
          <p:cNvPr id="8" name="Rectangle: Rounded Corners 7">
            <a:extLst>
              <a:ext uri="{FF2B5EF4-FFF2-40B4-BE49-F238E27FC236}">
                <a16:creationId xmlns:a16="http://schemas.microsoft.com/office/drawing/2014/main" id="{680630E2-FF4E-B0DD-9CEA-B9AE091D9E78}"/>
              </a:ext>
            </a:extLst>
          </p:cNvPr>
          <p:cNvSpPr/>
          <p:nvPr/>
        </p:nvSpPr>
        <p:spPr>
          <a:xfrm>
            <a:off x="4340356" y="3116900"/>
            <a:ext cx="3230520" cy="2902226"/>
          </a:xfrm>
          <a:prstGeom prst="roundRect">
            <a:avLst/>
          </a:prstGeom>
          <a:solidFill>
            <a:srgbClr val="2D9D94"/>
          </a:solidFill>
          <a:ln>
            <a:solidFill>
              <a:srgbClr val="2D9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Recommandations</a:t>
            </a:r>
            <a:r>
              <a:rPr lang="en-US" sz="2800" b="1" dirty="0"/>
              <a:t> en </a:t>
            </a:r>
            <a:r>
              <a:rPr lang="en-US" sz="2800" b="1" dirty="0" err="1"/>
              <a:t>matière</a:t>
            </a:r>
            <a:r>
              <a:rPr lang="en-US" sz="2800" b="1" dirty="0"/>
              <a:t> de </a:t>
            </a:r>
            <a:r>
              <a:rPr lang="en-US" sz="2800" b="1" dirty="0" err="1"/>
              <a:t>politiques</a:t>
            </a:r>
            <a:endParaRPr lang="en-US" sz="2800" b="1" dirty="0"/>
          </a:p>
        </p:txBody>
      </p:sp>
      <p:sp>
        <p:nvSpPr>
          <p:cNvPr id="9" name="Rectangle: Rounded Corners 8">
            <a:extLst>
              <a:ext uri="{FF2B5EF4-FFF2-40B4-BE49-F238E27FC236}">
                <a16:creationId xmlns:a16="http://schemas.microsoft.com/office/drawing/2014/main" id="{71EFA4DB-BC3B-BC5F-5BB6-0BA846C72DD2}"/>
              </a:ext>
            </a:extLst>
          </p:cNvPr>
          <p:cNvSpPr/>
          <p:nvPr/>
        </p:nvSpPr>
        <p:spPr>
          <a:xfrm>
            <a:off x="8853318" y="3104862"/>
            <a:ext cx="3043930" cy="2902226"/>
          </a:xfrm>
          <a:prstGeom prst="roundRect">
            <a:avLst/>
          </a:prstGeom>
          <a:solidFill>
            <a:srgbClr val="2D9D94"/>
          </a:solidFill>
          <a:ln>
            <a:solidFill>
              <a:srgbClr val="2D9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Mémoire</a:t>
            </a:r>
            <a:r>
              <a:rPr lang="en-US" sz="2800" b="1"/>
              <a:t> au </a:t>
            </a:r>
            <a:r>
              <a:rPr lang="en-US" sz="2800" b="1" dirty="0"/>
              <a:t>Cabinet</a:t>
            </a:r>
          </a:p>
        </p:txBody>
      </p:sp>
      <p:sp>
        <p:nvSpPr>
          <p:cNvPr id="10" name="Arrow: Right 9">
            <a:extLst>
              <a:ext uri="{FF2B5EF4-FFF2-40B4-BE49-F238E27FC236}">
                <a16:creationId xmlns:a16="http://schemas.microsoft.com/office/drawing/2014/main" id="{08B4D440-903F-87EB-9B15-04401F5C08F6}"/>
              </a:ext>
            </a:extLst>
          </p:cNvPr>
          <p:cNvSpPr/>
          <p:nvPr/>
        </p:nvSpPr>
        <p:spPr>
          <a:xfrm>
            <a:off x="3135918" y="4187720"/>
            <a:ext cx="1126434" cy="798576"/>
          </a:xfrm>
          <a:prstGeom prst="rightArrow">
            <a:avLst/>
          </a:prstGeom>
          <a:noFill/>
          <a:ln w="57150">
            <a:solidFill>
              <a:srgbClr val="2D9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B61EE8D-BCDE-5777-38D2-16643EE06846}"/>
              </a:ext>
            </a:extLst>
          </p:cNvPr>
          <p:cNvSpPr/>
          <p:nvPr/>
        </p:nvSpPr>
        <p:spPr>
          <a:xfrm>
            <a:off x="7648880" y="4156687"/>
            <a:ext cx="1126434" cy="798576"/>
          </a:xfrm>
          <a:prstGeom prst="rightArrow">
            <a:avLst/>
          </a:prstGeom>
          <a:noFill/>
          <a:ln w="57150">
            <a:solidFill>
              <a:srgbClr val="2D9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7FC8C90-0240-2F6D-11E0-EAEB42BE7F7E}"/>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325770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68349" y="2197195"/>
            <a:ext cx="11855301" cy="3773300"/>
          </a:xfrm>
        </p:spPr>
        <p:txBody>
          <a:bodyPr/>
          <a:lstStyle/>
          <a:p>
            <a:pPr algn="ctr"/>
            <a:r>
              <a:rPr lang="fr-CA" noProof="0" dirty="0">
                <a:solidFill>
                  <a:srgbClr val="2D9D94"/>
                </a:solidFill>
                <a:latin typeface="Arial" panose="020B0604020202020204" pitchFamily="34" charset="0"/>
                <a:cs typeface="Arial" panose="020B0604020202020204" pitchFamily="34" charset="0"/>
              </a:rPr>
              <a:t>Priorité de politique n° 1</a:t>
            </a:r>
            <a:br>
              <a:rPr lang="fr-CA" noProof="0" dirty="0">
                <a:solidFill>
                  <a:srgbClr val="2D9D94"/>
                </a:solidFill>
                <a:latin typeface="Arial" panose="020B0604020202020204" pitchFamily="34" charset="0"/>
                <a:cs typeface="Arial" panose="020B0604020202020204" pitchFamily="34" charset="0"/>
              </a:rPr>
            </a:br>
            <a:br>
              <a:rPr lang="fr-CA" noProof="0" dirty="0">
                <a:solidFill>
                  <a:srgbClr val="2D9D94"/>
                </a:solidFill>
                <a:latin typeface="Arial" panose="020B0604020202020204" pitchFamily="34" charset="0"/>
                <a:cs typeface="Arial" panose="020B0604020202020204" pitchFamily="34" charset="0"/>
              </a:rPr>
            </a:br>
            <a:r>
              <a:rPr lang="fr-CA" noProof="0" dirty="0">
                <a:solidFill>
                  <a:srgbClr val="2D9D94"/>
                </a:solidFill>
                <a:latin typeface="Arial" panose="020B0604020202020204" pitchFamily="34" charset="0"/>
                <a:cs typeface="Arial" panose="020B0604020202020204" pitchFamily="34" charset="0"/>
              </a:rPr>
              <a:t>La culture en tant que fondement des services de soins de longue durée destinés aux Premières Nations </a:t>
            </a:r>
          </a:p>
        </p:txBody>
      </p:sp>
      <p:sp>
        <p:nvSpPr>
          <p:cNvPr id="9" name="TextBox 8">
            <a:extLst>
              <a:ext uri="{FF2B5EF4-FFF2-40B4-BE49-F238E27FC236}">
                <a16:creationId xmlns:a16="http://schemas.microsoft.com/office/drawing/2014/main" id="{63DE226D-5710-B22A-C24B-519FEA8C0CC7}"/>
              </a:ext>
            </a:extLst>
          </p:cNvPr>
          <p:cNvSpPr txBox="1"/>
          <p:nvPr/>
        </p:nvSpPr>
        <p:spPr>
          <a:xfrm>
            <a:off x="6610612" y="819879"/>
            <a:ext cx="4329405" cy="1077218"/>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a:p>
            <a:r>
              <a:rPr lang="en-US" sz="3200" b="1" dirty="0" err="1">
                <a:solidFill>
                  <a:schemeClr val="bg1"/>
                </a:solidFill>
              </a:rPr>
              <a:t>l'avenir</a:t>
            </a:r>
            <a:endParaRPr lang="en-CA" sz="3200" b="1" dirty="0">
              <a:solidFill>
                <a:schemeClr val="bg1"/>
              </a:solidFill>
            </a:endParaRPr>
          </a:p>
        </p:txBody>
      </p:sp>
    </p:spTree>
    <p:extLst>
      <p:ext uri="{BB962C8B-B14F-4D97-AF65-F5344CB8AC3E}">
        <p14:creationId xmlns:p14="http://schemas.microsoft.com/office/powerpoint/2010/main" val="386137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782417" y="1550806"/>
            <a:ext cx="10398176" cy="884695"/>
          </a:xfrm>
        </p:spPr>
        <p:txBody>
          <a:bodyPr/>
          <a:lstStyle/>
          <a:p>
            <a:pPr algn="ctr"/>
            <a:r>
              <a:rPr lang="fr-CA" noProof="0" dirty="0">
                <a:solidFill>
                  <a:srgbClr val="2D9D94"/>
                </a:solidFill>
                <a:latin typeface="Arial" panose="020B0604020202020204" pitchFamily="34" charset="0"/>
                <a:cs typeface="Arial" panose="020B0604020202020204" pitchFamily="34" charset="0"/>
              </a:rPr>
              <a:t>Objectif de politique</a:t>
            </a: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958804" y="3122796"/>
            <a:ext cx="10512669" cy="3182289"/>
          </a:xfrm>
        </p:spPr>
        <p:txBody>
          <a:bodyPr/>
          <a:lstStyle/>
          <a:p>
            <a:pPr>
              <a:spcAft>
                <a:spcPts val="1800"/>
              </a:spcAft>
            </a:pPr>
            <a:r>
              <a:rPr lang="fr-CA" sz="24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La culture est essentielle </a:t>
            </a:r>
            <a:r>
              <a:rPr lang="fr-CA" sz="24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aux </a:t>
            </a:r>
            <a:r>
              <a:rPr lang="fr-CA" sz="24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identités des Premières Nations et devrait être intégrée dans le Cadre des soins de longue durée et des soins continus.</a:t>
            </a:r>
          </a:p>
          <a:p>
            <a:pPr>
              <a:spcAft>
                <a:spcPts val="1800"/>
              </a:spcAft>
            </a:pPr>
            <a:r>
              <a:rPr lang="fr-CA" sz="24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Une approche à deux perspectives permettant d’établir un lien entre les modalités de santé occidentales et celles traditionnelles est essentielle à la mise en place de services de soutien holistiques et complets. </a:t>
            </a:r>
          </a:p>
          <a:p>
            <a:r>
              <a:rPr lang="fr-CA" sz="24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Lutter contre le racisme anti-Autochtones pour favoriser des soins culturellement sécuritaires et tenant compte des traumatismes.</a:t>
            </a:r>
          </a:p>
        </p:txBody>
      </p:sp>
      <p:sp>
        <p:nvSpPr>
          <p:cNvPr id="4" name="TextBox 3">
            <a:extLst>
              <a:ext uri="{FF2B5EF4-FFF2-40B4-BE49-F238E27FC236}">
                <a16:creationId xmlns:a16="http://schemas.microsoft.com/office/drawing/2014/main" id="{2A07AFF5-2063-6DE7-8295-57917E1CBD09}"/>
              </a:ext>
            </a:extLst>
          </p:cNvPr>
          <p:cNvSpPr txBox="1"/>
          <p:nvPr/>
        </p:nvSpPr>
        <p:spPr>
          <a:xfrm>
            <a:off x="6610612" y="819879"/>
            <a:ext cx="4329405" cy="1077218"/>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a:p>
            <a:r>
              <a:rPr lang="en-US" sz="3200" b="1" dirty="0" err="1">
                <a:solidFill>
                  <a:schemeClr val="bg1"/>
                </a:solidFill>
              </a:rPr>
              <a:t>l'avenir</a:t>
            </a:r>
            <a:endParaRPr lang="en-CA" sz="3200" b="1" dirty="0">
              <a:solidFill>
                <a:schemeClr val="bg1"/>
              </a:solidFill>
            </a:endParaRPr>
          </a:p>
        </p:txBody>
      </p:sp>
      <p:sp>
        <p:nvSpPr>
          <p:cNvPr id="5" name="TextBox 4">
            <a:extLst>
              <a:ext uri="{FF2B5EF4-FFF2-40B4-BE49-F238E27FC236}">
                <a16:creationId xmlns:a16="http://schemas.microsoft.com/office/drawing/2014/main" id="{CAB53E35-B6AE-7699-767A-14F3029B5963}"/>
              </a:ext>
            </a:extLst>
          </p:cNvPr>
          <p:cNvSpPr txBox="1"/>
          <p:nvPr/>
        </p:nvSpPr>
        <p:spPr>
          <a:xfrm>
            <a:off x="2261906" y="2152135"/>
            <a:ext cx="7668184" cy="646331"/>
          </a:xfrm>
          <a:prstGeom prst="rect">
            <a:avLst/>
          </a:prstGeom>
          <a:noFill/>
        </p:spPr>
        <p:txBody>
          <a:bodyPr wrap="square">
            <a:spAutoFit/>
          </a:bodyPr>
          <a:lstStyle/>
          <a:p>
            <a:r>
              <a:rPr lang="fr-CA" i="1" dirty="0">
                <a:solidFill>
                  <a:srgbClr val="2D9D94"/>
                </a:solidFill>
                <a:latin typeface="Arial" panose="020B0604020202020204" pitchFamily="34" charset="0"/>
                <a:cs typeface="Arial" panose="020B0604020202020204" pitchFamily="34" charset="0"/>
              </a:rPr>
              <a:t>La culture en tant que fondement des services de soins de longue durée destinés aux Premières Nations</a:t>
            </a:r>
            <a:endParaRPr lang="en-CA" i="1" dirty="0"/>
          </a:p>
        </p:txBody>
      </p:sp>
    </p:spTree>
    <p:extLst>
      <p:ext uri="{BB962C8B-B14F-4D97-AF65-F5344CB8AC3E}">
        <p14:creationId xmlns:p14="http://schemas.microsoft.com/office/powerpoint/2010/main" val="68008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68347" y="1517720"/>
            <a:ext cx="11855301" cy="798576"/>
          </a:xfrm>
        </p:spPr>
        <p:txBody>
          <a:bodyPr/>
          <a:lstStyle/>
          <a:p>
            <a:pPr algn="ctr"/>
            <a:r>
              <a:rPr lang="fr-CA" noProof="0" dirty="0">
                <a:solidFill>
                  <a:srgbClr val="2D9D94"/>
                </a:solidFill>
                <a:latin typeface="Arial" panose="020B0604020202020204" pitchFamily="34" charset="0"/>
                <a:cs typeface="Arial" panose="020B0604020202020204" pitchFamily="34" charset="0"/>
              </a:rPr>
              <a:t>Recommandations en matière de politiques</a:t>
            </a: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551329" y="2117866"/>
            <a:ext cx="10905565" cy="4457745"/>
          </a:xfrm>
        </p:spPr>
        <p:txBody>
          <a:bodyPr/>
          <a:lstStyle/>
          <a:p>
            <a:pPr marL="0" indent="0">
              <a:spcAft>
                <a:spcPts val="600"/>
              </a:spcAft>
              <a:buNone/>
            </a:pPr>
            <a:endParaRPr lang="fr-CA" noProof="0" dirty="0">
              <a:solidFill>
                <a:srgbClr val="2D9D94"/>
              </a:solidFill>
            </a:endParaRPr>
          </a:p>
          <a:p>
            <a:pPr>
              <a:spcAft>
                <a:spcPts val="1200"/>
              </a:spcAft>
              <a:buFont typeface="Wingdings" panose="05000000000000000000" pitchFamily="2" charset="2"/>
              <a:buChar char="ü"/>
            </a:pPr>
            <a:r>
              <a:rPr lang="fr-CA" sz="2000" noProof="0" dirty="0">
                <a:solidFill>
                  <a:srgbClr val="2D9D94"/>
                </a:solidFill>
              </a:rPr>
              <a:t>Renforcer les capacités des Premières Nations d’élaborer et de mettre en œuvre une stratégie visant à réduire le racisme systémique dans le système de santé.</a:t>
            </a:r>
          </a:p>
          <a:p>
            <a:pPr>
              <a:spcAft>
                <a:spcPts val="1200"/>
              </a:spcAft>
              <a:buFont typeface="Wingdings" panose="05000000000000000000" pitchFamily="2" charset="2"/>
              <a:buChar char="ü"/>
            </a:pPr>
            <a:r>
              <a:rPr lang="fr-CA" sz="2000" noProof="0" dirty="0">
                <a:solidFill>
                  <a:srgbClr val="2D9D94"/>
                </a:solidFill>
              </a:rPr>
              <a:t>Prioriser les investissements flexibles dans les services sociaux et de santé de proximité, notamment en finançant des postes salariés pour les guérisseurs traditionnels et les aînés pour assurer l'inclusion culturelle dans les établissements de soins de longue durée.</a:t>
            </a:r>
          </a:p>
          <a:p>
            <a:pPr>
              <a:spcAft>
                <a:spcPts val="1200"/>
              </a:spcAft>
              <a:buFont typeface="Wingdings" panose="05000000000000000000" pitchFamily="2" charset="2"/>
              <a:buChar char="ü"/>
            </a:pPr>
            <a:r>
              <a:rPr lang="fr-CA" sz="2000" noProof="0" dirty="0">
                <a:solidFill>
                  <a:srgbClr val="2D9D94"/>
                </a:solidFill>
              </a:rPr>
              <a:t>Le Cadre des SLD/SC doit respecter les lignes directrices et les normes propres aux Premières Nations pour la fourniture de soins de longue durée en réalisant des investissements et en renforçant les capacités des Premières Nations pour qu'elles élaborent des normes de soins qui leur sont propres. </a:t>
            </a:r>
          </a:p>
          <a:p>
            <a:pPr marL="171450" indent="-171450">
              <a:buFont typeface="Wingdings" panose="05000000000000000000" pitchFamily="2" charset="2"/>
              <a:buChar char="ü"/>
            </a:pPr>
            <a:r>
              <a:rPr lang="fr-CA" sz="2000" noProof="0" dirty="0">
                <a:solidFill>
                  <a:srgbClr val="2D9D94"/>
                </a:solidFill>
              </a:rPr>
              <a:t>Faire passer la prestation de soins et les conditions d'accès aux services de soins de longue durée de l'évaluation médicale actuelle à une évaluation holistique du mieux-être.</a:t>
            </a:r>
            <a:endParaRPr lang="fr-CA" noProof="0" dirty="0">
              <a:solidFill>
                <a:srgbClr val="2D9D94"/>
              </a:solidFill>
            </a:endParaRPr>
          </a:p>
        </p:txBody>
      </p:sp>
      <p:sp>
        <p:nvSpPr>
          <p:cNvPr id="4" name="TextBox 3">
            <a:extLst>
              <a:ext uri="{FF2B5EF4-FFF2-40B4-BE49-F238E27FC236}">
                <a16:creationId xmlns:a16="http://schemas.microsoft.com/office/drawing/2014/main" id="{578C62AE-0CD2-6B0D-68BD-9B2C956F04A3}"/>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6" name="TextBox 5">
            <a:extLst>
              <a:ext uri="{FF2B5EF4-FFF2-40B4-BE49-F238E27FC236}">
                <a16:creationId xmlns:a16="http://schemas.microsoft.com/office/drawing/2014/main" id="{BDD01877-B355-CB94-FD5C-0B5829BC2DFE}"/>
              </a:ext>
            </a:extLst>
          </p:cNvPr>
          <p:cNvSpPr txBox="1"/>
          <p:nvPr/>
        </p:nvSpPr>
        <p:spPr>
          <a:xfrm>
            <a:off x="679507" y="2152135"/>
            <a:ext cx="10863743" cy="369332"/>
          </a:xfrm>
          <a:prstGeom prst="rect">
            <a:avLst/>
          </a:prstGeom>
          <a:noFill/>
        </p:spPr>
        <p:txBody>
          <a:bodyPr wrap="square">
            <a:spAutoFit/>
          </a:bodyPr>
          <a:lstStyle/>
          <a:p>
            <a:r>
              <a:rPr lang="fr-CA" i="1" dirty="0">
                <a:solidFill>
                  <a:srgbClr val="2D9D94"/>
                </a:solidFill>
                <a:latin typeface="Arial" panose="020B0604020202020204" pitchFamily="34" charset="0"/>
                <a:cs typeface="Arial" panose="020B0604020202020204" pitchFamily="34" charset="0"/>
              </a:rPr>
              <a:t>La culture en tant que fondement des services de soins de longue durée destinés aux Premières Nations</a:t>
            </a:r>
            <a:endParaRPr lang="en-CA" i="1" dirty="0"/>
          </a:p>
        </p:txBody>
      </p:sp>
    </p:spTree>
    <p:extLst>
      <p:ext uri="{BB962C8B-B14F-4D97-AF65-F5344CB8AC3E}">
        <p14:creationId xmlns:p14="http://schemas.microsoft.com/office/powerpoint/2010/main" val="1178292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039905" y="2183748"/>
            <a:ext cx="10112189" cy="2490503"/>
          </a:xfrm>
        </p:spPr>
        <p:txBody>
          <a:bodyPr/>
          <a:lstStyle/>
          <a:p>
            <a:pPr algn="ctr"/>
            <a:r>
              <a:rPr lang="fr-CA" noProof="0" dirty="0">
                <a:solidFill>
                  <a:srgbClr val="2D9D94"/>
                </a:solidFill>
                <a:latin typeface="Arial" panose="020B0604020202020204" pitchFamily="34" charset="0"/>
                <a:cs typeface="Arial" panose="020B0604020202020204" pitchFamily="34" charset="0"/>
              </a:rPr>
              <a:t>Priorité de politique n° 2</a:t>
            </a:r>
            <a:br>
              <a:rPr lang="fr-CA" noProof="0" dirty="0">
                <a:solidFill>
                  <a:srgbClr val="2D9D94"/>
                </a:solidFill>
                <a:latin typeface="Arial" panose="020B0604020202020204" pitchFamily="34" charset="0"/>
                <a:cs typeface="Arial" panose="020B0604020202020204" pitchFamily="34" charset="0"/>
              </a:rPr>
            </a:br>
            <a:br>
              <a:rPr lang="fr-CA" noProof="0" dirty="0">
                <a:solidFill>
                  <a:srgbClr val="2D9D94"/>
                </a:solidFill>
                <a:latin typeface="Arial" panose="020B0604020202020204" pitchFamily="34" charset="0"/>
                <a:cs typeface="Arial" panose="020B0604020202020204" pitchFamily="34" charset="0"/>
              </a:rPr>
            </a:br>
            <a:r>
              <a:rPr lang="fr-CA" noProof="0" dirty="0">
                <a:solidFill>
                  <a:srgbClr val="2D9D94"/>
                </a:solidFill>
                <a:latin typeface="Arial" panose="020B0604020202020204" pitchFamily="34" charset="0"/>
                <a:cs typeface="Arial" panose="020B0604020202020204" pitchFamily="34" charset="0"/>
              </a:rPr>
              <a:t>Soins holistiques d’avant la conception à la fin de la vie</a:t>
            </a:r>
          </a:p>
        </p:txBody>
      </p:sp>
      <p:sp>
        <p:nvSpPr>
          <p:cNvPr id="7" name="TextBox 6">
            <a:extLst>
              <a:ext uri="{FF2B5EF4-FFF2-40B4-BE49-F238E27FC236}">
                <a16:creationId xmlns:a16="http://schemas.microsoft.com/office/drawing/2014/main" id="{6F12303D-B05C-5D8E-06A2-AA1179FD8E57}"/>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246768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3054722" y="1629887"/>
            <a:ext cx="6082554" cy="584775"/>
          </a:xfrm>
        </p:spPr>
        <p:txBody>
          <a:bodyPr/>
          <a:lstStyle/>
          <a:p>
            <a:pPr algn="ctr">
              <a:lnSpc>
                <a:spcPct val="100000"/>
              </a:lnSpc>
              <a:spcBef>
                <a:spcPts val="1200"/>
              </a:spcBef>
              <a:spcAft>
                <a:spcPts val="2400"/>
              </a:spcAft>
            </a:pPr>
            <a:r>
              <a:rPr lang="fr-CA" sz="3600" noProof="0" dirty="0">
                <a:solidFill>
                  <a:srgbClr val="2D9D94"/>
                </a:solidFill>
                <a:latin typeface="Arial" panose="020B0604020202020204" pitchFamily="34" charset="0"/>
                <a:cs typeface="Arial" panose="020B0604020202020204" pitchFamily="34" charset="0"/>
              </a:rPr>
              <a:t>Objectif de politique</a:t>
            </a:r>
            <a:endParaRPr lang="fr-CA" sz="2000" b="0" i="1" noProof="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742948" y="2884748"/>
            <a:ext cx="10706100" cy="3155430"/>
          </a:xfrm>
        </p:spPr>
        <p:txBody>
          <a:bodyPr/>
          <a:lstStyle/>
          <a:p>
            <a:pPr>
              <a:spcAft>
                <a:spcPts val="1800"/>
              </a:spcAft>
            </a:pPr>
            <a:r>
              <a:rPr lang="fr-CA" sz="2400" noProof="0" dirty="0">
                <a:solidFill>
                  <a:srgbClr val="2D9D94"/>
                </a:solidFill>
                <a:effectLst/>
                <a:latin typeface="Calibri" panose="020F0502020204030204" pitchFamily="34" charset="0"/>
                <a:ea typeface="Times New Roman" panose="02020603050405020304" pitchFamily="18" charset="0"/>
                <a:cs typeface="Times New Roman" panose="02020603050405020304" pitchFamily="18" charset="0"/>
              </a:rPr>
              <a:t>L'approche holistique des Premières Nations met l'accent sur le bien-être des personnes et des communautés à tous les stades de la vie. </a:t>
            </a:r>
          </a:p>
          <a:p>
            <a:pPr>
              <a:spcAft>
                <a:spcPts val="1800"/>
              </a:spcAft>
            </a:pPr>
            <a:r>
              <a:rPr lang="fr-CA" sz="2400" noProof="0" dirty="0">
                <a:solidFill>
                  <a:srgbClr val="2D9D94"/>
                </a:solidFill>
                <a:effectLst/>
                <a:latin typeface="Calibri" panose="020F0502020204030204" pitchFamily="34" charset="0"/>
                <a:ea typeface="Times New Roman" panose="02020603050405020304" pitchFamily="18" charset="0"/>
                <a:cs typeface="Times New Roman" panose="02020603050405020304" pitchFamily="18" charset="0"/>
              </a:rPr>
              <a:t>Reconnaître l'impact de l'environnement sur la santé et le bien-être en général et réagir en s'attaquant aux déterminants sociaux de la santé. </a:t>
            </a:r>
          </a:p>
          <a:p>
            <a:pPr>
              <a:spcAft>
                <a:spcPts val="1800"/>
              </a:spcAft>
            </a:pPr>
            <a:r>
              <a:rPr lang="fr-CA" sz="2400" noProof="0" dirty="0">
                <a:solidFill>
                  <a:srgbClr val="2D9D94"/>
                </a:solidFill>
                <a:latin typeface="Calibri" panose="020F0502020204030204" pitchFamily="34" charset="0"/>
                <a:ea typeface="Times New Roman" panose="02020603050405020304" pitchFamily="18" charset="0"/>
                <a:cs typeface="Times New Roman" panose="02020603050405020304" pitchFamily="18" charset="0"/>
              </a:rPr>
              <a:t>Pour passer d'un modèle de soins fondé sur la maladie à un modèle fondé sur le mieux-être, tout cadre de soins de longue durée doit permettre d'améliorer simultanément le bien-être physique, spirituel, émotionnel et mental. </a:t>
            </a:r>
            <a:endParaRPr lang="fr-CA" sz="24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Box 3">
            <a:extLst>
              <a:ext uri="{FF2B5EF4-FFF2-40B4-BE49-F238E27FC236}">
                <a16:creationId xmlns:a16="http://schemas.microsoft.com/office/drawing/2014/main" id="{B5633C33-E57C-0250-728C-BE2FBFCC6787}"/>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6" name="TextBox 5">
            <a:extLst>
              <a:ext uri="{FF2B5EF4-FFF2-40B4-BE49-F238E27FC236}">
                <a16:creationId xmlns:a16="http://schemas.microsoft.com/office/drawing/2014/main" id="{2C6DCEE1-6FA5-F5FD-56FB-52578B82D41B}"/>
              </a:ext>
            </a:extLst>
          </p:cNvPr>
          <p:cNvSpPr txBox="1"/>
          <p:nvPr/>
        </p:nvSpPr>
        <p:spPr>
          <a:xfrm>
            <a:off x="3054722" y="2214662"/>
            <a:ext cx="6265447" cy="369332"/>
          </a:xfrm>
          <a:prstGeom prst="rect">
            <a:avLst/>
          </a:prstGeom>
          <a:noFill/>
        </p:spPr>
        <p:txBody>
          <a:bodyPr wrap="square">
            <a:spAutoFit/>
          </a:bodyPr>
          <a:lstStyle/>
          <a:p>
            <a:pPr algn="ctr"/>
            <a:r>
              <a:rPr lang="fr-CA" i="1" dirty="0">
                <a:solidFill>
                  <a:srgbClr val="2D9D94"/>
                </a:solidFill>
                <a:latin typeface="Arial" panose="020B0604020202020204" pitchFamily="34" charset="0"/>
                <a:cs typeface="Arial" panose="020B0604020202020204" pitchFamily="34" charset="0"/>
              </a:rPr>
              <a:t>Soins holistiques d’avant la conception à la fin de la vie</a:t>
            </a:r>
            <a:endParaRPr lang="en-CA" dirty="0"/>
          </a:p>
        </p:txBody>
      </p:sp>
    </p:spTree>
    <p:extLst>
      <p:ext uri="{BB962C8B-B14F-4D97-AF65-F5344CB8AC3E}">
        <p14:creationId xmlns:p14="http://schemas.microsoft.com/office/powerpoint/2010/main" val="10998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679508" y="1614126"/>
            <a:ext cx="9940954" cy="798576"/>
          </a:xfrm>
        </p:spPr>
        <p:txBody>
          <a:bodyPr/>
          <a:lstStyle/>
          <a:p>
            <a:pPr algn="ctr"/>
            <a:r>
              <a:rPr lang="fr-CA" sz="3600" noProof="0" dirty="0">
                <a:solidFill>
                  <a:srgbClr val="2D9D94"/>
                </a:solidFill>
                <a:latin typeface="Arial" panose="020B0604020202020204" pitchFamily="34" charset="0"/>
                <a:cs typeface="Arial" panose="020B0604020202020204" pitchFamily="34" charset="0"/>
              </a:rPr>
              <a:t>Recommandations en matière de politiques</a:t>
            </a: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913624" y="2901642"/>
            <a:ext cx="10512669" cy="3437715"/>
          </a:xfrm>
        </p:spPr>
        <p:txBody>
          <a:bodyPr/>
          <a:lstStyle/>
          <a:p>
            <a:pPr>
              <a:spcAft>
                <a:spcPts val="600"/>
              </a:spcAft>
              <a:buFont typeface="Wingdings" panose="05000000000000000000" pitchFamily="2" charset="2"/>
              <a:buChar char="ü"/>
            </a:pPr>
            <a:r>
              <a:rPr lang="fr-CA" sz="2000" kern="100" noProof="0" dirty="0">
                <a:solidFill>
                  <a:srgbClr val="2D9D94"/>
                </a:solidFill>
                <a:ea typeface="Calibri" panose="020F0502020204030204" pitchFamily="34" charset="0"/>
                <a:cs typeface="Times New Roman" panose="02020603050405020304" pitchFamily="18" charset="0"/>
              </a:rPr>
              <a:t>Des investissements flexibles pour augmenter les </a:t>
            </a:r>
            <a:r>
              <a:rPr lang="fr-CA" sz="2000" kern="100" noProof="0" dirty="0">
                <a:solidFill>
                  <a:srgbClr val="2D9D94"/>
                </a:solidFill>
                <a:effectLst/>
                <a:ea typeface="Calibri" panose="020F0502020204030204" pitchFamily="34" charset="0"/>
                <a:cs typeface="Times New Roman" panose="02020603050405020304" pitchFamily="18" charset="0"/>
              </a:rPr>
              <a:t>services de soins et de </a:t>
            </a:r>
            <a:r>
              <a:rPr lang="fr-CA" sz="2000" kern="100" noProof="0" dirty="0">
                <a:solidFill>
                  <a:srgbClr val="2D9D94"/>
                </a:solidFill>
                <a:ea typeface="Calibri" panose="020F0502020204030204" pitchFamily="34" charset="0"/>
                <a:cs typeface="Times New Roman" panose="02020603050405020304" pitchFamily="18" charset="0"/>
              </a:rPr>
              <a:t>soutien à long terme essentiels </a:t>
            </a:r>
            <a:r>
              <a:rPr lang="fr-CA" sz="2000" kern="100" noProof="0" dirty="0">
                <a:solidFill>
                  <a:srgbClr val="2D9D94"/>
                </a:solidFill>
                <a:effectLst/>
                <a:ea typeface="Calibri" panose="020F0502020204030204" pitchFamily="34" charset="0"/>
                <a:cs typeface="Times New Roman" panose="02020603050405020304" pitchFamily="18" charset="0"/>
              </a:rPr>
              <a:t>déterminés par les Premières Nations </a:t>
            </a:r>
            <a:r>
              <a:rPr lang="fr-CA" sz="2000" kern="100" noProof="0" dirty="0">
                <a:solidFill>
                  <a:srgbClr val="2D9D94"/>
                </a:solidFill>
                <a:ea typeface="Calibri" panose="020F0502020204030204" pitchFamily="34" charset="0"/>
                <a:cs typeface="Times New Roman" panose="02020603050405020304" pitchFamily="18" charset="0"/>
              </a:rPr>
              <a:t>et </a:t>
            </a:r>
            <a:r>
              <a:rPr lang="fr-CA" sz="2000" kern="100" noProof="0" dirty="0">
                <a:solidFill>
                  <a:srgbClr val="2D9D94"/>
                </a:solidFill>
                <a:effectLst/>
                <a:ea typeface="Calibri" panose="020F0502020204030204" pitchFamily="34" charset="0"/>
                <a:cs typeface="Times New Roman" panose="02020603050405020304" pitchFamily="18" charset="0"/>
              </a:rPr>
              <a:t>assurer une couverture complète à tous les membres des Premières </a:t>
            </a:r>
            <a:r>
              <a:rPr lang="fr-CA" sz="2000" kern="100" noProof="0" dirty="0">
                <a:solidFill>
                  <a:srgbClr val="2D9D94"/>
                </a:solidFill>
                <a:ea typeface="Calibri" panose="020F0502020204030204" pitchFamily="34" charset="0"/>
                <a:cs typeface="Times New Roman" panose="02020603050405020304" pitchFamily="18" charset="0"/>
              </a:rPr>
              <a:t>N</a:t>
            </a:r>
            <a:r>
              <a:rPr lang="fr-CA" sz="2000" kern="100" noProof="0" dirty="0">
                <a:solidFill>
                  <a:srgbClr val="2D9D94"/>
                </a:solidFill>
                <a:effectLst/>
                <a:ea typeface="Calibri" panose="020F0502020204030204" pitchFamily="34" charset="0"/>
                <a:cs typeface="Times New Roman" panose="02020603050405020304" pitchFamily="18" charset="0"/>
              </a:rPr>
              <a:t>ations au sein de leur communauté d'origine.</a:t>
            </a:r>
          </a:p>
          <a:p>
            <a:pPr>
              <a:spcAft>
                <a:spcPts val="600"/>
              </a:spcAft>
              <a:buFont typeface="Wingdings" panose="05000000000000000000" pitchFamily="2" charset="2"/>
              <a:buChar char="ü"/>
            </a:pPr>
            <a:r>
              <a:rPr lang="fr-CA" sz="2000" noProof="0" dirty="0">
                <a:solidFill>
                  <a:srgbClr val="2D9D94"/>
                </a:solidFill>
                <a:ea typeface="Calibri" panose="020F0502020204030204" pitchFamily="34" charset="0"/>
              </a:rPr>
              <a:t>Réformer le processus d'accès et de transition des Premières Nations entre les différents services et ministères à tous les niveaux du gouvernement en élaborant des politiques et des procédures claires visant à rationaliser l'accès administratif. </a:t>
            </a:r>
          </a:p>
          <a:p>
            <a:pPr>
              <a:spcAft>
                <a:spcPts val="600"/>
              </a:spcAft>
              <a:buFont typeface="Wingdings" panose="05000000000000000000" pitchFamily="2" charset="2"/>
              <a:buChar char="ü"/>
            </a:pPr>
            <a:r>
              <a:rPr lang="fr-CA" sz="2000" noProof="0" dirty="0">
                <a:solidFill>
                  <a:srgbClr val="2D9D94"/>
                </a:solidFill>
                <a:effectLst/>
                <a:ea typeface="Calibri" panose="020F0502020204030204" pitchFamily="34" charset="0"/>
              </a:rPr>
              <a:t>Élaborer des plans de transition et des mécanismes de soutien </a:t>
            </a:r>
            <a:r>
              <a:rPr lang="fr-CA" sz="2000" noProof="0" dirty="0">
                <a:solidFill>
                  <a:srgbClr val="2D9D94"/>
                </a:solidFill>
                <a:ea typeface="Calibri" panose="020F0502020204030204" pitchFamily="34" charset="0"/>
              </a:rPr>
              <a:t>complets pour </a:t>
            </a:r>
            <a:r>
              <a:rPr lang="fr-CA" sz="2000" noProof="0" dirty="0">
                <a:solidFill>
                  <a:srgbClr val="2D9D94"/>
                </a:solidFill>
                <a:effectLst/>
                <a:ea typeface="Calibri" panose="020F0502020204030204" pitchFamily="34" charset="0"/>
              </a:rPr>
              <a:t>les clients du principe de Jordan qui atteignent l'âge de la majorité. </a:t>
            </a:r>
          </a:p>
          <a:p>
            <a:pPr>
              <a:buFont typeface="Wingdings" panose="05000000000000000000" pitchFamily="2" charset="2"/>
              <a:buChar char="ü"/>
            </a:pPr>
            <a:r>
              <a:rPr lang="fr-CA" sz="2000" noProof="0" dirty="0">
                <a:solidFill>
                  <a:srgbClr val="2D9D94"/>
                </a:solidFill>
                <a:effectLst/>
                <a:ea typeface="Calibri" panose="020F0502020204030204" pitchFamily="34" charset="0"/>
              </a:rPr>
              <a:t>Accroître les </a:t>
            </a:r>
            <a:r>
              <a:rPr lang="fr-CA" sz="2000" noProof="0" dirty="0">
                <a:solidFill>
                  <a:srgbClr val="2D9D94"/>
                </a:solidFill>
                <a:ea typeface="Calibri" panose="020F0502020204030204" pitchFamily="34" charset="0"/>
              </a:rPr>
              <a:t>ressources pour permettre aux Premières Nations d’offrir des </a:t>
            </a:r>
            <a:r>
              <a:rPr lang="fr-CA" sz="2000" noProof="0" dirty="0">
                <a:solidFill>
                  <a:srgbClr val="2D9D94"/>
                </a:solidFill>
                <a:effectLst/>
                <a:ea typeface="Calibri" panose="020F0502020204030204" pitchFamily="34" charset="0"/>
              </a:rPr>
              <a:t>programmes de promotion de la santé communautaire axés sur la prévention et le mieux-être tout au long de la vie.</a:t>
            </a:r>
          </a:p>
          <a:p>
            <a:pPr marL="0" indent="0">
              <a:buNone/>
            </a:pPr>
            <a:endParaRPr lang="fr-CA" noProof="0" dirty="0">
              <a:solidFill>
                <a:srgbClr val="2D9D94"/>
              </a:solidFill>
            </a:endParaRPr>
          </a:p>
        </p:txBody>
      </p:sp>
      <p:sp>
        <p:nvSpPr>
          <p:cNvPr id="4" name="TextBox 3">
            <a:extLst>
              <a:ext uri="{FF2B5EF4-FFF2-40B4-BE49-F238E27FC236}">
                <a16:creationId xmlns:a16="http://schemas.microsoft.com/office/drawing/2014/main" id="{AAE394D1-E3C6-5308-A6B4-AA01DDB6AE0E}"/>
              </a:ext>
            </a:extLst>
          </p:cNvPr>
          <p:cNvSpPr txBox="1"/>
          <p:nvPr/>
        </p:nvSpPr>
        <p:spPr>
          <a:xfrm>
            <a:off x="6912615" y="832798"/>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6" name="TextBox 5">
            <a:extLst>
              <a:ext uri="{FF2B5EF4-FFF2-40B4-BE49-F238E27FC236}">
                <a16:creationId xmlns:a16="http://schemas.microsoft.com/office/drawing/2014/main" id="{FB83FFFA-A6A9-EB3F-C6C0-B5009E68C7F3}"/>
              </a:ext>
            </a:extLst>
          </p:cNvPr>
          <p:cNvSpPr txBox="1"/>
          <p:nvPr/>
        </p:nvSpPr>
        <p:spPr>
          <a:xfrm>
            <a:off x="3003259" y="2103174"/>
            <a:ext cx="6224631" cy="369332"/>
          </a:xfrm>
          <a:prstGeom prst="rect">
            <a:avLst/>
          </a:prstGeom>
          <a:noFill/>
        </p:spPr>
        <p:txBody>
          <a:bodyPr wrap="square">
            <a:spAutoFit/>
          </a:bodyPr>
          <a:lstStyle/>
          <a:p>
            <a:r>
              <a:rPr lang="fr-CA" i="1" dirty="0">
                <a:solidFill>
                  <a:srgbClr val="2D9D94"/>
                </a:solidFill>
                <a:latin typeface="Arial" panose="020B0604020202020204" pitchFamily="34" charset="0"/>
                <a:cs typeface="Arial" panose="020B0604020202020204" pitchFamily="34" charset="0"/>
              </a:rPr>
              <a:t>Soins holistiques d’avant la conception à la fin de la vie</a:t>
            </a:r>
            <a:endParaRPr lang="en-CA" dirty="0"/>
          </a:p>
        </p:txBody>
      </p:sp>
    </p:spTree>
    <p:extLst>
      <p:ext uri="{BB962C8B-B14F-4D97-AF65-F5344CB8AC3E}">
        <p14:creationId xmlns:p14="http://schemas.microsoft.com/office/powerpoint/2010/main" val="186506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625991" y="2127297"/>
            <a:ext cx="10940017" cy="2603405"/>
          </a:xfrm>
        </p:spPr>
        <p:txBody>
          <a:bodyPr/>
          <a:lstStyle/>
          <a:p>
            <a:pPr algn="ctr"/>
            <a:r>
              <a:rPr lang="fr-CA" noProof="0" dirty="0">
                <a:solidFill>
                  <a:srgbClr val="2D9D94"/>
                </a:solidFill>
                <a:latin typeface="Arial" panose="020B0604020202020204" pitchFamily="34" charset="0"/>
                <a:cs typeface="Arial" panose="020B0604020202020204" pitchFamily="34" charset="0"/>
              </a:rPr>
              <a:t>Priorité de politique n° 3</a:t>
            </a:r>
            <a:br>
              <a:rPr lang="fr-CA" noProof="0" dirty="0">
                <a:solidFill>
                  <a:srgbClr val="2D9D94"/>
                </a:solidFill>
                <a:latin typeface="Arial" panose="020B0604020202020204" pitchFamily="34" charset="0"/>
                <a:cs typeface="Arial" panose="020B0604020202020204" pitchFamily="34" charset="0"/>
              </a:rPr>
            </a:br>
            <a:br>
              <a:rPr lang="fr-CA" noProof="0" dirty="0">
                <a:solidFill>
                  <a:srgbClr val="2D9D94"/>
                </a:solidFill>
                <a:latin typeface="Arial" panose="020B0604020202020204" pitchFamily="34" charset="0"/>
                <a:cs typeface="Arial" panose="020B0604020202020204" pitchFamily="34" charset="0"/>
              </a:rPr>
            </a:br>
            <a:r>
              <a:rPr lang="fr-CA" noProof="0" dirty="0">
                <a:solidFill>
                  <a:srgbClr val="2D9D94"/>
                </a:solidFill>
                <a:latin typeface="Arial" panose="020B0604020202020204" pitchFamily="34" charset="0"/>
                <a:cs typeface="Arial" panose="020B0604020202020204" pitchFamily="34" charset="0"/>
              </a:rPr>
              <a:t>Restructurer et moderniser les infrastructures des Premières Nations</a:t>
            </a:r>
          </a:p>
        </p:txBody>
      </p:sp>
      <p:sp>
        <p:nvSpPr>
          <p:cNvPr id="7" name="TextBox 6">
            <a:extLst>
              <a:ext uri="{FF2B5EF4-FFF2-40B4-BE49-F238E27FC236}">
                <a16:creationId xmlns:a16="http://schemas.microsoft.com/office/drawing/2014/main" id="{71BF626D-3E4F-3402-6918-F75FE720DB0F}"/>
              </a:ext>
            </a:extLst>
          </p:cNvPr>
          <p:cNvSpPr txBox="1"/>
          <p:nvPr/>
        </p:nvSpPr>
        <p:spPr>
          <a:xfrm>
            <a:off x="6761614"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34872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3508278" y="1562272"/>
            <a:ext cx="5175439" cy="798576"/>
          </a:xfrm>
        </p:spPr>
        <p:txBody>
          <a:bodyPr/>
          <a:lstStyle/>
          <a:p>
            <a:pPr algn="ctr"/>
            <a:r>
              <a:rPr lang="fr-CA" sz="3600" noProof="0" dirty="0">
                <a:solidFill>
                  <a:srgbClr val="2D9D94"/>
                </a:solidFill>
                <a:latin typeface="Arial" panose="020B0604020202020204" pitchFamily="34" charset="0"/>
                <a:cs typeface="Arial" panose="020B0604020202020204" pitchFamily="34" charset="0"/>
              </a:rPr>
              <a:t>Objectif de politique</a:t>
            </a:r>
            <a:endParaRPr lang="fr-CA" sz="3200" noProof="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4" y="2741865"/>
            <a:ext cx="10512669" cy="3357899"/>
          </a:xfrm>
        </p:spPr>
        <p:txBody>
          <a:bodyPr/>
          <a:lstStyle/>
          <a:p>
            <a:pPr>
              <a:spcAft>
                <a:spcPts val="1200"/>
              </a:spcAft>
            </a:pPr>
            <a:r>
              <a:rPr lang="fr-CA" sz="20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Des investissements supplémentaires pour développer des infrastructures durables dans les réserves et permettre aux membres des Premières Nations âgés et à ceux ayant des capacités différentes de demeurer au sein de leur Première Nation tout en ayant accès à des soins de qualité</a:t>
            </a:r>
            <a:r>
              <a:rPr lang="fr-CA" sz="20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 </a:t>
            </a:r>
          </a:p>
          <a:p>
            <a:pPr>
              <a:spcAft>
                <a:spcPts val="1200"/>
              </a:spcAft>
            </a:pPr>
            <a:r>
              <a:rPr lang="fr-CA" sz="20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Moderniser les infrastructures afin de développer des centres de mieux-être à salles multiples et des logements accessibles et accroître l'adaptation et la rénovation des logements</a:t>
            </a:r>
            <a:r>
              <a:rPr lang="fr-CA" sz="2000" noProof="0" dirty="0">
                <a:solidFill>
                  <a:srgbClr val="2D9D94"/>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a:t>
            </a:r>
          </a:p>
          <a:p>
            <a:pPr>
              <a:spcAft>
                <a:spcPts val="1200"/>
              </a:spcAft>
            </a:pPr>
            <a:r>
              <a:rPr lang="fr-CA" sz="20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Restructurer les lignes directrices des infrastructures afin d'inclure la gestion des données, des mises à jour technologiques, des télécommunications et des services de transport pour raison médicale au sein des Premières Nations. </a:t>
            </a:r>
            <a:endParaRPr lang="fr-CA" sz="20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Box 3">
            <a:extLst>
              <a:ext uri="{FF2B5EF4-FFF2-40B4-BE49-F238E27FC236}">
                <a16:creationId xmlns:a16="http://schemas.microsoft.com/office/drawing/2014/main" id="{22F48940-B93E-2ED5-428C-3E940F93ABE7}"/>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5" name="TextBox 4">
            <a:extLst>
              <a:ext uri="{FF2B5EF4-FFF2-40B4-BE49-F238E27FC236}">
                <a16:creationId xmlns:a16="http://schemas.microsoft.com/office/drawing/2014/main" id="{B0D1A3CB-83DA-8C8C-818C-CD2F47B070A2}"/>
              </a:ext>
            </a:extLst>
          </p:cNvPr>
          <p:cNvSpPr txBox="1"/>
          <p:nvPr/>
        </p:nvSpPr>
        <p:spPr>
          <a:xfrm>
            <a:off x="2256639" y="2067854"/>
            <a:ext cx="7726260" cy="369332"/>
          </a:xfrm>
          <a:prstGeom prst="rect">
            <a:avLst/>
          </a:prstGeom>
          <a:noFill/>
        </p:spPr>
        <p:txBody>
          <a:bodyPr wrap="square">
            <a:spAutoFit/>
          </a:bodyPr>
          <a:lstStyle/>
          <a:p>
            <a:r>
              <a:rPr lang="fr-CA" i="1" dirty="0">
                <a:solidFill>
                  <a:srgbClr val="2D9D94"/>
                </a:solidFill>
                <a:latin typeface="Arial" panose="020B0604020202020204" pitchFamily="34" charset="0"/>
                <a:cs typeface="Arial" panose="020B0604020202020204" pitchFamily="34" charset="0"/>
              </a:rPr>
              <a:t>Restructurer et moderniser les infrastructures des Premières Nations</a:t>
            </a:r>
            <a:endParaRPr lang="en-CA" dirty="0"/>
          </a:p>
        </p:txBody>
      </p:sp>
    </p:spTree>
    <p:extLst>
      <p:ext uri="{BB962C8B-B14F-4D97-AF65-F5344CB8AC3E}">
        <p14:creationId xmlns:p14="http://schemas.microsoft.com/office/powerpoint/2010/main" val="366823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841131" y="1592078"/>
            <a:ext cx="10509737" cy="798576"/>
          </a:xfrm>
        </p:spPr>
        <p:txBody>
          <a:bodyPr/>
          <a:lstStyle/>
          <a:p>
            <a:pPr algn="ctr"/>
            <a:r>
              <a:rPr lang="fr-CA" noProof="0" dirty="0">
                <a:solidFill>
                  <a:srgbClr val="2D9D94"/>
                </a:solidFill>
                <a:latin typeface="Arial" panose="020B0604020202020204" pitchFamily="34" charset="0"/>
                <a:cs typeface="Arial" panose="020B0604020202020204" pitchFamily="34" charset="0"/>
              </a:rPr>
              <a:t>Assistance technique </a:t>
            </a: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41131" y="2397683"/>
            <a:ext cx="10512669" cy="4139328"/>
          </a:xfrm>
        </p:spPr>
        <p:txBody>
          <a:bodyPr/>
          <a:lstStyle/>
          <a:p>
            <a:pPr marL="0" indent="0" algn="ctr">
              <a:buNone/>
            </a:pPr>
            <a:r>
              <a:rPr lang="fr-CA" b="1" noProof="0" dirty="0">
                <a:solidFill>
                  <a:srgbClr val="2D9D94"/>
                </a:solidFill>
              </a:rPr>
              <a:t>ASPEN</a:t>
            </a:r>
            <a:br>
              <a:rPr lang="fr-CA" noProof="0" dirty="0">
                <a:solidFill>
                  <a:srgbClr val="2D9D94"/>
                </a:solidFill>
              </a:rPr>
            </a:br>
            <a:r>
              <a:rPr lang="fr-CA" noProof="0" dirty="0">
                <a:solidFill>
                  <a:srgbClr val="2D9D94"/>
                </a:solidFill>
              </a:rPr>
              <a:t>1-833-857-0166</a:t>
            </a:r>
            <a:br>
              <a:rPr lang="fr-CA" noProof="0" dirty="0">
                <a:solidFill>
                  <a:srgbClr val="2D9D94"/>
                </a:solidFill>
              </a:rPr>
            </a:br>
            <a:r>
              <a:rPr lang="fr-CA" noProof="0" dirty="0">
                <a:solidFill>
                  <a:srgbClr val="2D9D94"/>
                </a:solidFill>
                <a:hlinkClick r:id="rId3"/>
              </a:rPr>
              <a:t>tech@aspenfilms.ca</a:t>
            </a:r>
            <a:endParaRPr lang="fr-CA" noProof="0" dirty="0">
              <a:solidFill>
                <a:srgbClr val="2D9D94"/>
              </a:solidFill>
            </a:endParaRPr>
          </a:p>
          <a:p>
            <a:pPr marL="0" indent="0" algn="ctr">
              <a:buNone/>
            </a:pPr>
            <a:endParaRPr lang="fr-CA" noProof="0" dirty="0">
              <a:solidFill>
                <a:srgbClr val="2D9D94"/>
              </a:solidFill>
            </a:endParaRPr>
          </a:p>
          <a:p>
            <a:pPr marL="0" indent="0" algn="ctr">
              <a:buNone/>
            </a:pPr>
            <a:r>
              <a:rPr lang="fr-CA" b="1" noProof="0" dirty="0">
                <a:solidFill>
                  <a:srgbClr val="2D9D94"/>
                </a:solidFill>
              </a:rPr>
              <a:t>APN</a:t>
            </a:r>
          </a:p>
          <a:p>
            <a:pPr marL="0" indent="0" algn="ctr">
              <a:buNone/>
            </a:pPr>
            <a:r>
              <a:rPr lang="fr-CA" noProof="0" dirty="0">
                <a:solidFill>
                  <a:srgbClr val="2D9D94"/>
                </a:solidFill>
                <a:latin typeface="Arial" panose="020B0604020202020204" pitchFamily="34" charset="0"/>
                <a:cs typeface="Arial" panose="020B0604020202020204" pitchFamily="34" charset="0"/>
                <a:hlinkClick r:id="rId4"/>
              </a:rPr>
              <a:t>health@afn.ca</a:t>
            </a:r>
            <a:endParaRPr lang="fr-CA" noProof="0" dirty="0">
              <a:solidFill>
                <a:srgbClr val="2D9D94"/>
              </a:solidFill>
              <a:latin typeface="Arial" panose="020B0604020202020204" pitchFamily="34" charset="0"/>
              <a:cs typeface="Arial" panose="020B0604020202020204" pitchFamily="34" charset="0"/>
            </a:endParaRPr>
          </a:p>
          <a:p>
            <a:endParaRPr lang="fr-CA" noProof="0" dirty="0">
              <a:solidFill>
                <a:srgbClr val="2D9D94"/>
              </a:solidFill>
              <a:latin typeface="Arial" panose="020B0604020202020204" pitchFamily="34" charset="0"/>
              <a:cs typeface="Arial" panose="020B0604020202020204" pitchFamily="34" charset="0"/>
            </a:endParaRPr>
          </a:p>
          <a:p>
            <a:pPr marL="0" indent="0" algn="ctr">
              <a:buNone/>
            </a:pPr>
            <a:r>
              <a:rPr lang="fr-CA" noProof="0" dirty="0">
                <a:solidFill>
                  <a:srgbClr val="2D9D94"/>
                </a:solidFill>
                <a:latin typeface="Arial" panose="020B0604020202020204" pitchFamily="34" charset="0"/>
                <a:cs typeface="Arial" panose="020B0604020202020204" pitchFamily="34" charset="0"/>
              </a:rPr>
              <a:t>Toute la documentation se trouve sur le microsite de l’APN.</a:t>
            </a:r>
          </a:p>
          <a:p>
            <a:endParaRPr lang="fr-CA" noProof="0" dirty="0">
              <a:solidFill>
                <a:srgbClr val="2D9D94"/>
              </a:solidFill>
            </a:endParaRPr>
          </a:p>
        </p:txBody>
      </p:sp>
    </p:spTree>
    <p:extLst>
      <p:ext uri="{BB962C8B-B14F-4D97-AF65-F5344CB8AC3E}">
        <p14:creationId xmlns:p14="http://schemas.microsoft.com/office/powerpoint/2010/main" val="126619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057013" y="1594635"/>
            <a:ext cx="9748007" cy="584775"/>
          </a:xfrm>
        </p:spPr>
        <p:txBody>
          <a:bodyPr/>
          <a:lstStyle/>
          <a:p>
            <a:pPr algn="ctr"/>
            <a:r>
              <a:rPr lang="fr-CA" sz="3600" noProof="0" dirty="0">
                <a:solidFill>
                  <a:srgbClr val="2D9D94"/>
                </a:solidFill>
                <a:latin typeface="Arial" panose="020B0604020202020204" pitchFamily="34" charset="0"/>
                <a:cs typeface="Arial" panose="020B0604020202020204" pitchFamily="34" charset="0"/>
              </a:rPr>
              <a:t>Recommandations en matière de politiques</a:t>
            </a:r>
            <a:endParaRPr lang="fr-CA" sz="3200" noProof="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5" y="2742577"/>
            <a:ext cx="10512669" cy="3644910"/>
          </a:xfrm>
        </p:spPr>
        <p:txBody>
          <a:bodyPr/>
          <a:lstStyle/>
          <a:p>
            <a:pPr marL="342900" marR="0" lvl="0" indent="-342900">
              <a:lnSpc>
                <a:spcPct val="107000"/>
              </a:lnSpc>
              <a:spcBef>
                <a:spcPts val="0"/>
              </a:spcBef>
              <a:spcAft>
                <a:spcPts val="1800"/>
              </a:spcAft>
              <a:buClr>
                <a:srgbClr val="2D9D94"/>
              </a:buClr>
              <a:buFont typeface="Wingdings" panose="05000000000000000000" pitchFamily="2" charset="2"/>
              <a:buChar char=""/>
            </a:pPr>
            <a:r>
              <a:rPr lang="fr-CA" sz="1800" kern="100" noProof="0" dirty="0">
                <a:solidFill>
                  <a:srgbClr val="2D9D94"/>
                </a:solidFill>
                <a:effectLst/>
                <a:ea typeface="Calibri" panose="020F0502020204030204" pitchFamily="34" charset="0"/>
                <a:cs typeface="Times New Roman" panose="02020603050405020304" pitchFamily="18" charset="0"/>
              </a:rPr>
              <a:t>Des investissements importants pour </a:t>
            </a:r>
            <a:r>
              <a:rPr lang="fr-CA" sz="1800" kern="100" noProof="0" dirty="0">
                <a:solidFill>
                  <a:srgbClr val="2D9D94"/>
                </a:solidFill>
                <a:ea typeface="Calibri" panose="020F0502020204030204" pitchFamily="34" charset="0"/>
                <a:cs typeface="Times New Roman" panose="02020603050405020304" pitchFamily="18" charset="0"/>
              </a:rPr>
              <a:t>lancer des </a:t>
            </a:r>
            <a:r>
              <a:rPr lang="fr-CA" sz="1800" kern="100" noProof="0" dirty="0">
                <a:solidFill>
                  <a:srgbClr val="2D9D94"/>
                </a:solidFill>
                <a:effectLst/>
                <a:ea typeface="Calibri" panose="020F0502020204030204" pitchFamily="34" charset="0"/>
                <a:cs typeface="Times New Roman" panose="02020603050405020304" pitchFamily="18" charset="0"/>
              </a:rPr>
              <a:t>initiatives d'infrastructures durables déterminées par les Premières Nations dans les réserves. Une flexibilité et une adaptabilité accrues des investissements sont essentielles pour permettre aux Premières </a:t>
            </a:r>
            <a:r>
              <a:rPr lang="fr-CA" sz="1800" kern="100" noProof="0" dirty="0">
                <a:solidFill>
                  <a:srgbClr val="2D9D94"/>
                </a:solidFill>
                <a:ea typeface="Calibri" panose="020F0502020204030204" pitchFamily="34" charset="0"/>
                <a:cs typeface="Times New Roman" panose="02020603050405020304" pitchFamily="18" charset="0"/>
              </a:rPr>
              <a:t>N</a:t>
            </a:r>
            <a:r>
              <a:rPr lang="fr-CA" sz="1800" kern="100" noProof="0" dirty="0">
                <a:solidFill>
                  <a:srgbClr val="2D9D94"/>
                </a:solidFill>
                <a:effectLst/>
                <a:ea typeface="Calibri" panose="020F0502020204030204" pitchFamily="34" charset="0"/>
                <a:cs typeface="Times New Roman" panose="02020603050405020304" pitchFamily="18" charset="0"/>
              </a:rPr>
              <a:t>ations de répondre de manière appropriée aux besoins en pleine évolution de leurs communautés. </a:t>
            </a:r>
          </a:p>
          <a:p>
            <a:pPr marL="342900" marR="0" lvl="0" indent="-342900">
              <a:lnSpc>
                <a:spcPct val="107000"/>
              </a:lnSpc>
              <a:spcBef>
                <a:spcPts val="0"/>
              </a:spcBef>
              <a:spcAft>
                <a:spcPts val="1800"/>
              </a:spcAft>
              <a:buClr>
                <a:srgbClr val="2D9D94"/>
              </a:buClr>
              <a:buFont typeface="Wingdings" panose="05000000000000000000" pitchFamily="2" charset="2"/>
              <a:buChar char=""/>
            </a:pPr>
            <a:r>
              <a:rPr lang="fr-CA" sz="1800" kern="100" noProof="0" dirty="0">
                <a:solidFill>
                  <a:srgbClr val="2D9D94"/>
                </a:solidFill>
                <a:effectLst/>
                <a:ea typeface="Calibri" panose="020F0502020204030204" pitchFamily="34" charset="0"/>
                <a:cs typeface="Times New Roman" panose="02020603050405020304" pitchFamily="18" charset="0"/>
              </a:rPr>
              <a:t>Les investissements doivent </a:t>
            </a:r>
            <a:r>
              <a:rPr lang="fr-CA" sz="1800" kern="100" noProof="0" dirty="0">
                <a:solidFill>
                  <a:srgbClr val="2D9D94"/>
                </a:solidFill>
                <a:ea typeface="Calibri" panose="020F0502020204030204" pitchFamily="34" charset="0"/>
                <a:cs typeface="Times New Roman" panose="02020603050405020304" pitchFamily="18" charset="0"/>
              </a:rPr>
              <a:t>inclure les coûts d’immobilisations, de fonctionnement et de gestion pour assurer la durabilité des installations, des centres et des programmes dirigés par les Premières Nations.</a:t>
            </a:r>
          </a:p>
          <a:p>
            <a:pPr marL="342900" marR="0" lvl="0" indent="-342900">
              <a:lnSpc>
                <a:spcPct val="107000"/>
              </a:lnSpc>
              <a:spcBef>
                <a:spcPts val="0"/>
              </a:spcBef>
              <a:spcAft>
                <a:spcPts val="0"/>
              </a:spcAft>
              <a:buClr>
                <a:srgbClr val="2D9D94"/>
              </a:buClr>
              <a:buFont typeface="Wingdings" panose="05000000000000000000" pitchFamily="2" charset="2"/>
              <a:buChar char=""/>
            </a:pPr>
            <a:r>
              <a:rPr lang="fr-CA" sz="1800" kern="100" noProof="0" dirty="0">
                <a:solidFill>
                  <a:srgbClr val="2D9D94"/>
                </a:solidFill>
                <a:ea typeface="Calibri" panose="020F0502020204030204" pitchFamily="34" charset="0"/>
                <a:cs typeface="Times New Roman" panose="02020603050405020304" pitchFamily="18" charset="0"/>
              </a:rPr>
              <a:t>Il faut des i</a:t>
            </a:r>
            <a:r>
              <a:rPr lang="fr-CA" sz="1800" kern="100" noProof="0" dirty="0">
                <a:solidFill>
                  <a:srgbClr val="2D9D94"/>
                </a:solidFill>
                <a:effectLst/>
                <a:ea typeface="Calibri" panose="020F0502020204030204" pitchFamily="34" charset="0"/>
                <a:cs typeface="Times New Roman" panose="02020603050405020304" pitchFamily="18" charset="0"/>
              </a:rPr>
              <a:t>nvestissements supplémentaires pour soutenir la </a:t>
            </a:r>
            <a:r>
              <a:rPr lang="fr-CA" sz="1800" kern="100" noProof="0" dirty="0">
                <a:solidFill>
                  <a:srgbClr val="2D9D94"/>
                </a:solidFill>
                <a:ea typeface="Calibri" panose="020F0502020204030204" pitchFamily="34" charset="0"/>
                <a:cs typeface="Times New Roman" panose="02020603050405020304" pitchFamily="18" charset="0"/>
              </a:rPr>
              <a:t>mise en œuvre, par les </a:t>
            </a:r>
            <a:r>
              <a:rPr lang="fr-CA" sz="1800" kern="100" noProof="0" dirty="0">
                <a:solidFill>
                  <a:srgbClr val="2D9D94"/>
                </a:solidFill>
                <a:effectLst/>
                <a:ea typeface="Calibri" panose="020F0502020204030204" pitchFamily="34" charset="0"/>
                <a:cs typeface="Times New Roman" panose="02020603050405020304" pitchFamily="18" charset="0"/>
              </a:rPr>
              <a:t>Premières Nations, de la </a:t>
            </a:r>
            <a:r>
              <a:rPr lang="fr-CA" sz="1800" i="1" kern="100" noProof="0" dirty="0">
                <a:solidFill>
                  <a:srgbClr val="2D9D94"/>
                </a:solidFill>
                <a:effectLst/>
                <a:ea typeface="Calibri" panose="020F0502020204030204" pitchFamily="34" charset="0"/>
                <a:cs typeface="Times New Roman" panose="02020603050405020304" pitchFamily="18" charset="0"/>
              </a:rPr>
              <a:t>Loi canadienne sur l’accessibilité</a:t>
            </a:r>
            <a:r>
              <a:rPr lang="fr-CA" sz="1800" kern="100" noProof="0" dirty="0">
                <a:solidFill>
                  <a:srgbClr val="2D9D94"/>
                </a:solidFill>
                <a:effectLst/>
                <a:ea typeface="Calibri" panose="020F0502020204030204" pitchFamily="34" charset="0"/>
                <a:cs typeface="Times New Roman" panose="02020603050405020304" pitchFamily="18" charset="0"/>
              </a:rPr>
              <a:t>. Les Premières Nations ne doivent pas être pénalisées si elles ne reçoivent pas d'investissements supplémentaires pour répondre aux exigences en matière d'accessibilité.</a:t>
            </a:r>
          </a:p>
        </p:txBody>
      </p:sp>
      <p:sp>
        <p:nvSpPr>
          <p:cNvPr id="4" name="TextBox 3">
            <a:extLst>
              <a:ext uri="{FF2B5EF4-FFF2-40B4-BE49-F238E27FC236}">
                <a16:creationId xmlns:a16="http://schemas.microsoft.com/office/drawing/2014/main" id="{3241CD3F-E36C-6C07-AB1D-6B4162C2650E}"/>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6" name="TextBox 5">
            <a:extLst>
              <a:ext uri="{FF2B5EF4-FFF2-40B4-BE49-F238E27FC236}">
                <a16:creationId xmlns:a16="http://schemas.microsoft.com/office/drawing/2014/main" id="{3A357627-AB8B-B27A-DE09-F2EF19B09496}"/>
              </a:ext>
            </a:extLst>
          </p:cNvPr>
          <p:cNvSpPr txBox="1"/>
          <p:nvPr/>
        </p:nvSpPr>
        <p:spPr>
          <a:xfrm>
            <a:off x="1979803" y="2091661"/>
            <a:ext cx="7935984" cy="369332"/>
          </a:xfrm>
          <a:prstGeom prst="rect">
            <a:avLst/>
          </a:prstGeom>
          <a:noFill/>
        </p:spPr>
        <p:txBody>
          <a:bodyPr wrap="square">
            <a:spAutoFit/>
          </a:bodyPr>
          <a:lstStyle/>
          <a:p>
            <a:r>
              <a:rPr lang="fr-CA" i="1" dirty="0">
                <a:solidFill>
                  <a:srgbClr val="2D9D94"/>
                </a:solidFill>
                <a:latin typeface="Arial" panose="020B0604020202020204" pitchFamily="34" charset="0"/>
                <a:cs typeface="Arial" panose="020B0604020202020204" pitchFamily="34" charset="0"/>
              </a:rPr>
              <a:t>Restructurer et moderniser les infrastructures des Premières Nations</a:t>
            </a:r>
            <a:endParaRPr lang="en-CA" dirty="0"/>
          </a:p>
        </p:txBody>
      </p:sp>
    </p:spTree>
    <p:extLst>
      <p:ext uri="{BB962C8B-B14F-4D97-AF65-F5344CB8AC3E}">
        <p14:creationId xmlns:p14="http://schemas.microsoft.com/office/powerpoint/2010/main" val="258389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570452" y="2194533"/>
            <a:ext cx="9734478" cy="2468934"/>
          </a:xfrm>
        </p:spPr>
        <p:txBody>
          <a:bodyPr/>
          <a:lstStyle/>
          <a:p>
            <a:pPr algn="ctr"/>
            <a:r>
              <a:rPr lang="fr-CA" noProof="0" dirty="0">
                <a:solidFill>
                  <a:srgbClr val="2D9D94"/>
                </a:solidFill>
                <a:latin typeface="Arial" panose="020B0604020202020204" pitchFamily="34" charset="0"/>
                <a:cs typeface="Arial" panose="020B0604020202020204" pitchFamily="34" charset="0"/>
              </a:rPr>
              <a:t>Priorité de politique n° 4</a:t>
            </a:r>
            <a:br>
              <a:rPr lang="fr-CA" noProof="0" dirty="0">
                <a:solidFill>
                  <a:srgbClr val="2D9D94"/>
                </a:solidFill>
                <a:latin typeface="Arial" panose="020B0604020202020204" pitchFamily="34" charset="0"/>
                <a:cs typeface="Arial" panose="020B0604020202020204" pitchFamily="34" charset="0"/>
              </a:rPr>
            </a:br>
            <a:br>
              <a:rPr lang="fr-CA" noProof="0" dirty="0">
                <a:solidFill>
                  <a:srgbClr val="2D9D94"/>
                </a:solidFill>
                <a:latin typeface="Arial" panose="020B0604020202020204" pitchFamily="34" charset="0"/>
                <a:cs typeface="Arial" panose="020B0604020202020204" pitchFamily="34" charset="0"/>
              </a:rPr>
            </a:br>
            <a:r>
              <a:rPr lang="fr-CA" noProof="0" dirty="0">
                <a:solidFill>
                  <a:srgbClr val="2D9D94"/>
                </a:solidFill>
                <a:latin typeface="Arial" panose="020B0604020202020204" pitchFamily="34" charset="0"/>
                <a:cs typeface="Arial" panose="020B0604020202020204" pitchFamily="34" charset="0"/>
              </a:rPr>
              <a:t>Des ressources évolutives et durables</a:t>
            </a:r>
            <a:endParaRPr lang="fr-CA" sz="3200" noProof="0" dirty="0">
              <a:solidFill>
                <a:srgbClr val="2D9D9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5DFB4EF-2C8E-5425-8ED6-9B0CA57FE673}"/>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382937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3095538" y="1557895"/>
            <a:ext cx="6400800" cy="798576"/>
          </a:xfrm>
        </p:spPr>
        <p:txBody>
          <a:bodyPr/>
          <a:lstStyle/>
          <a:p>
            <a:pPr algn="ctr"/>
            <a:r>
              <a:rPr lang="fr-CA" noProof="0" dirty="0">
                <a:solidFill>
                  <a:srgbClr val="2D9D94"/>
                </a:solidFill>
                <a:latin typeface="Arial" panose="020B0604020202020204" pitchFamily="34" charset="0"/>
                <a:cs typeface="Arial" panose="020B0604020202020204" pitchFamily="34" charset="0"/>
              </a:rPr>
              <a:t>Objectif de politique </a:t>
            </a:r>
            <a:endParaRPr lang="fr-CA" sz="3200" noProof="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781782" y="2834406"/>
            <a:ext cx="10628435" cy="2947829"/>
          </a:xfrm>
        </p:spPr>
        <p:txBody>
          <a:bodyPr/>
          <a:lstStyle/>
          <a:p>
            <a:pPr>
              <a:lnSpc>
                <a:spcPct val="107000"/>
              </a:lnSpc>
              <a:spcBef>
                <a:spcPts val="0"/>
              </a:spcBef>
              <a:spcAft>
                <a:spcPts val="1800"/>
              </a:spcAft>
            </a:pPr>
            <a:r>
              <a:rPr lang="fr-CA" sz="20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Un financement prévisible et durable basé sur les besoins pour faire passer les services et les aides d'un modèle de soins réactif à un modèle de soins proactif.</a:t>
            </a:r>
          </a:p>
          <a:p>
            <a:pPr>
              <a:lnSpc>
                <a:spcPct val="107000"/>
              </a:lnSpc>
              <a:spcBef>
                <a:spcPts val="0"/>
              </a:spcBef>
              <a:spcAft>
                <a:spcPts val="1800"/>
              </a:spcAft>
            </a:pPr>
            <a:r>
              <a:rPr lang="fr-CA" sz="20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Un financement </a:t>
            </a:r>
            <a:r>
              <a:rPr lang="fr-CA" sz="20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pluriannuel </a:t>
            </a:r>
            <a:r>
              <a:rPr lang="fr-CA" sz="20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qui offre la souplesse nécessaire pour satisfaire les priorités déterminées par les Premières Nations, telles que la préparation aux situations d'urgence, la parité salariale, la sécurité alimentaire, etc.</a:t>
            </a:r>
          </a:p>
          <a:p>
            <a:pPr>
              <a:lnSpc>
                <a:spcPct val="107000"/>
              </a:lnSpc>
              <a:spcBef>
                <a:spcPts val="0"/>
              </a:spcBef>
              <a:spcAft>
                <a:spcPts val="800"/>
              </a:spcAft>
            </a:pPr>
            <a:r>
              <a:rPr lang="fr-CA" sz="20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Soutenir l'autonomie des Premières Nations dans l'élaboration du budget en incluant des facteurs d'inflation et de croissance pour s'adapter à l'augmentation des besoins et à l'évolution des réalités socioéconomiques. </a:t>
            </a:r>
            <a:endParaRPr lang="fr-CA" sz="20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B410F02-A10E-F238-96D5-94185434D74E}"/>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5" name="TextBox 4">
            <a:extLst>
              <a:ext uri="{FF2B5EF4-FFF2-40B4-BE49-F238E27FC236}">
                <a16:creationId xmlns:a16="http://schemas.microsoft.com/office/drawing/2014/main" id="{61B3E8EF-2A22-7B1C-9DF4-3FD3929F4135}"/>
              </a:ext>
            </a:extLst>
          </p:cNvPr>
          <p:cNvSpPr txBox="1"/>
          <p:nvPr/>
        </p:nvSpPr>
        <p:spPr>
          <a:xfrm>
            <a:off x="4162702" y="2171805"/>
            <a:ext cx="4243950"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Des ressources évolutives et durables</a:t>
            </a:r>
            <a:endParaRPr lang="en-CA" dirty="0"/>
          </a:p>
        </p:txBody>
      </p:sp>
    </p:spTree>
    <p:extLst>
      <p:ext uri="{BB962C8B-B14F-4D97-AF65-F5344CB8AC3E}">
        <p14:creationId xmlns:p14="http://schemas.microsoft.com/office/powerpoint/2010/main" val="3954706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67112" y="1614862"/>
            <a:ext cx="11299971" cy="798576"/>
          </a:xfrm>
        </p:spPr>
        <p:txBody>
          <a:bodyPr/>
          <a:lstStyle/>
          <a:p>
            <a:pPr algn="ctr"/>
            <a:r>
              <a:rPr lang="fr-CA" noProof="0" dirty="0">
                <a:solidFill>
                  <a:srgbClr val="2D9D94"/>
                </a:solidFill>
                <a:latin typeface="Arial" panose="020B0604020202020204" pitchFamily="34" charset="0"/>
                <a:cs typeface="Arial" panose="020B0604020202020204" pitchFamily="34" charset="0"/>
              </a:rPr>
              <a:t>Recommandations en matière de politiques</a:t>
            </a:r>
            <a:endParaRPr lang="fr-CA" sz="3200" noProof="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685799" y="2822463"/>
            <a:ext cx="10820399" cy="3625316"/>
          </a:xfrm>
        </p:spPr>
        <p:txBody>
          <a:bodyPr/>
          <a:lstStyle/>
          <a:p>
            <a:pPr>
              <a:spcAft>
                <a:spcPts val="1200"/>
              </a:spcAft>
              <a:buFont typeface="Wingdings" panose="05000000000000000000" pitchFamily="2" charset="2"/>
              <a:buChar char="ü"/>
            </a:pPr>
            <a:r>
              <a:rPr lang="fr-CA" sz="2000" kern="100" noProof="0" dirty="0">
                <a:solidFill>
                  <a:srgbClr val="2D9D94"/>
                </a:solidFill>
                <a:ea typeface="Calibri" panose="020F0502020204030204" pitchFamily="34" charset="0"/>
                <a:cs typeface="Times New Roman" panose="02020603050405020304" pitchFamily="18" charset="0"/>
              </a:rPr>
              <a:t>Transférer le </a:t>
            </a:r>
            <a:r>
              <a:rPr lang="fr-CA" sz="2000" kern="100" noProof="0" dirty="0">
                <a:solidFill>
                  <a:srgbClr val="2D9D94"/>
                </a:solidFill>
                <a:effectLst/>
                <a:ea typeface="Calibri" panose="020F0502020204030204" pitchFamily="34" charset="0"/>
                <a:cs typeface="Times New Roman" panose="02020603050405020304" pitchFamily="18" charset="0"/>
              </a:rPr>
              <a:t>financement des Programmes de l’AVA et de SDMCPNI </a:t>
            </a:r>
            <a:r>
              <a:rPr lang="fr-CA" sz="2000" kern="100" noProof="0" dirty="0">
                <a:solidFill>
                  <a:srgbClr val="2D9D94"/>
                </a:solidFill>
                <a:ea typeface="Calibri" panose="020F0502020204030204" pitchFamily="34" charset="0"/>
                <a:cs typeface="Times New Roman" panose="02020603050405020304" pitchFamily="18" charset="0"/>
              </a:rPr>
              <a:t>vers un </a:t>
            </a:r>
            <a:r>
              <a:rPr lang="fr-CA" sz="2000" kern="100" noProof="0" dirty="0">
                <a:solidFill>
                  <a:srgbClr val="2D9D94"/>
                </a:solidFill>
                <a:effectLst/>
                <a:ea typeface="Calibri" panose="020F0502020204030204" pitchFamily="34" charset="0"/>
                <a:cs typeface="Times New Roman" panose="02020603050405020304" pitchFamily="18" charset="0"/>
              </a:rPr>
              <a:t>modèle de financement prévisible, basé sur les besoins et élaboré en collaboration avec les Premières Nations</a:t>
            </a:r>
            <a:r>
              <a:rPr lang="fr-CA" sz="2000" kern="100" noProof="0" dirty="0">
                <a:solidFill>
                  <a:srgbClr val="2D9D94"/>
                </a:solidFill>
                <a:ea typeface="Calibri" panose="020F0502020204030204" pitchFamily="34" charset="0"/>
                <a:cs typeface="Times New Roman" panose="02020603050405020304" pitchFamily="18" charset="0"/>
              </a:rPr>
              <a:t>.</a:t>
            </a:r>
          </a:p>
          <a:p>
            <a:pPr>
              <a:spcAft>
                <a:spcPts val="1200"/>
              </a:spcAft>
              <a:buFont typeface="Wingdings" panose="05000000000000000000" pitchFamily="2" charset="2"/>
              <a:buChar char="ü"/>
            </a:pPr>
            <a:r>
              <a:rPr lang="fr-CA" sz="2000" kern="100" noProof="0" dirty="0">
                <a:solidFill>
                  <a:srgbClr val="2D9D94"/>
                </a:solidFill>
                <a:ea typeface="Calibri" panose="020F0502020204030204" pitchFamily="34" charset="0"/>
                <a:cs typeface="Times New Roman" panose="02020603050405020304" pitchFamily="18" charset="0"/>
              </a:rPr>
              <a:t>Le financement doit être souple et sans obstacle pour permettre aux Premières Nations de répondre aux besoins particuliers de leurs communautés. </a:t>
            </a:r>
          </a:p>
          <a:p>
            <a:pPr>
              <a:buFont typeface="Wingdings" panose="05000000000000000000" pitchFamily="2" charset="2"/>
              <a:buChar char="ü"/>
            </a:pPr>
            <a:r>
              <a:rPr lang="fr-CA" sz="2000" kern="100" noProof="0" dirty="0">
                <a:solidFill>
                  <a:srgbClr val="2D9D94"/>
                </a:solidFill>
                <a:effectLst/>
                <a:ea typeface="Calibri" panose="020F0502020204030204" pitchFamily="34" charset="0"/>
                <a:cs typeface="Times New Roman" panose="02020603050405020304" pitchFamily="18" charset="0"/>
              </a:rPr>
              <a:t>Tous les ministères fédéraux actuels et futurs qui participent aux services de SLD/SC doivent élaborer une stratégie de communication interministérielle avec les Premières Nations afin d'améliorer la navigation entre les programmes et </a:t>
            </a:r>
            <a:r>
              <a:rPr lang="fr-CA" sz="2000" kern="100" noProof="0" dirty="0">
                <a:solidFill>
                  <a:srgbClr val="2D9D94"/>
                </a:solidFill>
                <a:ea typeface="Calibri" panose="020F0502020204030204" pitchFamily="34" charset="0"/>
                <a:cs typeface="Times New Roman" panose="02020603050405020304" pitchFamily="18" charset="0"/>
              </a:rPr>
              <a:t>favoriser un </a:t>
            </a:r>
            <a:r>
              <a:rPr lang="fr-CA" sz="2000" kern="100" noProof="0" dirty="0">
                <a:solidFill>
                  <a:srgbClr val="2D9D94"/>
                </a:solidFill>
                <a:effectLst/>
                <a:ea typeface="Calibri" panose="020F0502020204030204" pitchFamily="34" charset="0"/>
                <a:cs typeface="Times New Roman" panose="02020603050405020304" pitchFamily="18" charset="0"/>
              </a:rPr>
              <a:t>accès rapide aux sources de financement.</a:t>
            </a:r>
          </a:p>
          <a:p>
            <a:pPr>
              <a:buFont typeface="Wingdings" panose="05000000000000000000" pitchFamily="2" charset="2"/>
              <a:buChar char="ü"/>
            </a:pPr>
            <a:r>
              <a:rPr lang="fr-CA" sz="2000" kern="100" noProof="0" dirty="0">
                <a:solidFill>
                  <a:srgbClr val="2D9D94"/>
                </a:solidFill>
                <a:ea typeface="Calibri" panose="020F0502020204030204" pitchFamily="34" charset="0"/>
                <a:cs typeface="Times New Roman" panose="02020603050405020304" pitchFamily="18" charset="0"/>
              </a:rPr>
              <a:t>Les Premières Nations doivent recevoir des ressources financières et administratives pour élaborer une stratégie globale en matière de données et favoriser le passage à un financement des services de soins de longue durée fondé sur les besoins.</a:t>
            </a:r>
            <a:endParaRPr lang="fr-CA" sz="2000" kern="100" noProof="0" dirty="0">
              <a:solidFill>
                <a:srgbClr val="2D9D94"/>
              </a:solidFill>
              <a:effectLst/>
              <a:ea typeface="Calibri" panose="020F0502020204030204" pitchFamily="34" charset="0"/>
              <a:cs typeface="Times New Roman" panose="02020603050405020304" pitchFamily="18" charset="0"/>
            </a:endParaRPr>
          </a:p>
          <a:p>
            <a:pPr>
              <a:buFont typeface="Wingdings" panose="05000000000000000000" pitchFamily="2" charset="2"/>
              <a:buChar char="ü"/>
            </a:pPr>
            <a:endParaRPr lang="fr-CA"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noProof="0" dirty="0">
              <a:solidFill>
                <a:srgbClr val="2D9D94"/>
              </a:solidFill>
            </a:endParaRPr>
          </a:p>
        </p:txBody>
      </p:sp>
      <p:sp>
        <p:nvSpPr>
          <p:cNvPr id="4" name="TextBox 3">
            <a:extLst>
              <a:ext uri="{FF2B5EF4-FFF2-40B4-BE49-F238E27FC236}">
                <a16:creationId xmlns:a16="http://schemas.microsoft.com/office/drawing/2014/main" id="{AA2465B3-F179-2F87-12E1-95CE3EA48235}"/>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5" name="TextBox 4">
            <a:extLst>
              <a:ext uri="{FF2B5EF4-FFF2-40B4-BE49-F238E27FC236}">
                <a16:creationId xmlns:a16="http://schemas.microsoft.com/office/drawing/2014/main" id="{225E0467-6527-F805-6C82-D65BA2F47C64}"/>
              </a:ext>
            </a:extLst>
          </p:cNvPr>
          <p:cNvSpPr txBox="1"/>
          <p:nvPr/>
        </p:nvSpPr>
        <p:spPr>
          <a:xfrm>
            <a:off x="4162702" y="2171805"/>
            <a:ext cx="4243950"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Des ressources évolutives et durables</a:t>
            </a:r>
            <a:endParaRPr lang="en-CA" dirty="0"/>
          </a:p>
        </p:txBody>
      </p:sp>
    </p:spTree>
    <p:extLst>
      <p:ext uri="{BB962C8B-B14F-4D97-AF65-F5344CB8AC3E}">
        <p14:creationId xmlns:p14="http://schemas.microsoft.com/office/powerpoint/2010/main" val="2259375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580854" y="2244259"/>
            <a:ext cx="10173831" cy="2369481"/>
          </a:xfrm>
        </p:spPr>
        <p:txBody>
          <a:bodyPr/>
          <a:lstStyle/>
          <a:p>
            <a:pPr algn="ctr"/>
            <a:r>
              <a:rPr lang="fr-CA" noProof="0" dirty="0">
                <a:solidFill>
                  <a:srgbClr val="2D9D94"/>
                </a:solidFill>
                <a:latin typeface="Arial" panose="020B0604020202020204" pitchFamily="34" charset="0"/>
                <a:cs typeface="Arial" panose="020B0604020202020204" pitchFamily="34" charset="0"/>
              </a:rPr>
              <a:t>Priorité de politique n° 5</a:t>
            </a:r>
            <a:br>
              <a:rPr lang="fr-CA" noProof="0" dirty="0">
                <a:solidFill>
                  <a:srgbClr val="2D9D94"/>
                </a:solidFill>
                <a:latin typeface="Arial" panose="020B0604020202020204" pitchFamily="34" charset="0"/>
                <a:cs typeface="Arial" panose="020B0604020202020204" pitchFamily="34" charset="0"/>
              </a:rPr>
            </a:br>
            <a:br>
              <a:rPr lang="fr-CA" noProof="0" dirty="0">
                <a:solidFill>
                  <a:srgbClr val="2D9D94"/>
                </a:solidFill>
                <a:latin typeface="Arial" panose="020B0604020202020204" pitchFamily="34" charset="0"/>
                <a:cs typeface="Arial" panose="020B0604020202020204" pitchFamily="34" charset="0"/>
              </a:rPr>
            </a:br>
            <a:r>
              <a:rPr lang="fr-CA" noProof="0" dirty="0">
                <a:solidFill>
                  <a:srgbClr val="2D9D94"/>
                </a:solidFill>
                <a:latin typeface="Arial" panose="020B0604020202020204" pitchFamily="34" charset="0"/>
                <a:cs typeface="Arial" panose="020B0604020202020204" pitchFamily="34" charset="0"/>
              </a:rPr>
              <a:t>Renforcer et soutenir les ressources humaines en santé des Premières Nations</a:t>
            </a:r>
          </a:p>
        </p:txBody>
      </p:sp>
      <p:sp>
        <p:nvSpPr>
          <p:cNvPr id="3" name="TextBox 2">
            <a:extLst>
              <a:ext uri="{FF2B5EF4-FFF2-40B4-BE49-F238E27FC236}">
                <a16:creationId xmlns:a16="http://schemas.microsoft.com/office/drawing/2014/main" id="{5FBC896D-D6D1-9076-1E07-5576914CDE7D}"/>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185622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575758" y="1545951"/>
            <a:ext cx="7040481" cy="674517"/>
          </a:xfrm>
        </p:spPr>
        <p:txBody>
          <a:bodyPr/>
          <a:lstStyle/>
          <a:p>
            <a:pPr algn="ctr"/>
            <a:r>
              <a:rPr lang="fr-CA" noProof="0" dirty="0">
                <a:solidFill>
                  <a:srgbClr val="2D9D94"/>
                </a:solidFill>
                <a:latin typeface="Arial" panose="020B0604020202020204" pitchFamily="34" charset="0"/>
                <a:cs typeface="Arial" panose="020B0604020202020204" pitchFamily="34" charset="0"/>
              </a:rPr>
              <a:t>Objectif de politique</a:t>
            </a: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622851" y="2661172"/>
            <a:ext cx="10946296" cy="3828593"/>
          </a:xfrm>
        </p:spPr>
        <p:txBody>
          <a:bodyPr/>
          <a:lstStyle/>
          <a:p>
            <a:pPr>
              <a:spcAft>
                <a:spcPts val="600"/>
              </a:spcAft>
            </a:pPr>
            <a:r>
              <a:rPr lang="fr-CA" sz="20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Les conceptions que se font les Premières Nations de la parenté définissent les rôles et responsabilités de la famille et de la communauté et devraient être mises en application par le personnel soignant dans les établissements de soins de longue durée. </a:t>
            </a:r>
          </a:p>
          <a:p>
            <a:pPr>
              <a:spcAft>
                <a:spcPts val="600"/>
              </a:spcAft>
            </a:pPr>
            <a:r>
              <a:rPr lang="fr-CA" sz="20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Les navigateurs de systèmes facilitent l'accès aux programmes de soins et apportent un soutien aux </a:t>
            </a:r>
            <a:r>
              <a:rPr lang="fr-CA" sz="20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clients </a:t>
            </a:r>
            <a:r>
              <a:rPr lang="fr-CA" sz="20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et aux aidants. </a:t>
            </a:r>
          </a:p>
          <a:p>
            <a:pPr>
              <a:spcAft>
                <a:spcPts val="600"/>
              </a:spcAft>
            </a:pPr>
            <a:r>
              <a:rPr lang="fr-CA" sz="20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Recrutement, maintien en poste et formation des professionnels de la santé et du personnel de soutien afin d'améliorer l'accès aux services et aux soutiens essentiels.</a:t>
            </a:r>
          </a:p>
          <a:p>
            <a:r>
              <a:rPr lang="fr-CA" sz="20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Une approche multidisciplinaire s’appuyant sur une équipe composée de praticiens de la médecine traditionnelle allégera la charge de travail des médecins et du personnel infirmier et améliorera le bien-être culturel. </a:t>
            </a:r>
            <a:endParaRPr lang="fr-CA" sz="20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fr-CA" sz="2000" noProof="0" dirty="0">
              <a:solidFill>
                <a:srgbClr val="2D9D94"/>
              </a:solidFill>
            </a:endParaRPr>
          </a:p>
        </p:txBody>
      </p:sp>
      <p:sp>
        <p:nvSpPr>
          <p:cNvPr id="4" name="TextBox 3">
            <a:extLst>
              <a:ext uri="{FF2B5EF4-FFF2-40B4-BE49-F238E27FC236}">
                <a16:creationId xmlns:a16="http://schemas.microsoft.com/office/drawing/2014/main" id="{97CD6F2A-F0C7-D828-1AEC-09042C9E8DAD}"/>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5" name="TextBox 4">
            <a:extLst>
              <a:ext uri="{FF2B5EF4-FFF2-40B4-BE49-F238E27FC236}">
                <a16:creationId xmlns:a16="http://schemas.microsoft.com/office/drawing/2014/main" id="{1D47D285-75BC-413C-5D20-13C9CFF67BDB}"/>
              </a:ext>
            </a:extLst>
          </p:cNvPr>
          <p:cNvSpPr txBox="1"/>
          <p:nvPr/>
        </p:nvSpPr>
        <p:spPr>
          <a:xfrm>
            <a:off x="1831593" y="2171805"/>
            <a:ext cx="8470088" cy="369332"/>
          </a:xfrm>
          <a:prstGeom prst="rect">
            <a:avLst/>
          </a:prstGeom>
          <a:noFill/>
        </p:spPr>
        <p:txBody>
          <a:bodyPr wrap="square">
            <a:spAutoFit/>
          </a:bodyPr>
          <a:lstStyle/>
          <a:p>
            <a:pPr algn="ctr"/>
            <a:r>
              <a:rPr lang="fr-CA" i="1" dirty="0">
                <a:solidFill>
                  <a:srgbClr val="2D9D94"/>
                </a:solidFill>
                <a:latin typeface="Arial" panose="020B0604020202020204" pitchFamily="34" charset="0"/>
                <a:cs typeface="Arial" panose="020B0604020202020204" pitchFamily="34" charset="0"/>
              </a:rPr>
              <a:t>Renforcer et soutenir les ressources humaines en santé des Premières Nations</a:t>
            </a:r>
            <a:endParaRPr lang="en-CA" dirty="0"/>
          </a:p>
        </p:txBody>
      </p:sp>
    </p:spTree>
    <p:extLst>
      <p:ext uri="{BB962C8B-B14F-4D97-AF65-F5344CB8AC3E}">
        <p14:creationId xmlns:p14="http://schemas.microsoft.com/office/powerpoint/2010/main" val="342365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478172" y="1599999"/>
            <a:ext cx="11129628" cy="675993"/>
          </a:xfrm>
        </p:spPr>
        <p:txBody>
          <a:bodyPr/>
          <a:lstStyle/>
          <a:p>
            <a:pPr algn="ctr"/>
            <a:r>
              <a:rPr lang="fr-CA" noProof="0" dirty="0">
                <a:solidFill>
                  <a:srgbClr val="2D9D94"/>
                </a:solidFill>
                <a:latin typeface="Arial" panose="020B0604020202020204" pitchFamily="34" charset="0"/>
                <a:cs typeface="Arial" panose="020B0604020202020204" pitchFamily="34" charset="0"/>
              </a:rPr>
              <a:t>Recommandations en matière de  politiques</a:t>
            </a: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584200" y="2759450"/>
            <a:ext cx="11023600" cy="3773545"/>
          </a:xfrm>
        </p:spPr>
        <p:txBody>
          <a:bodyPr/>
          <a:lstStyle/>
          <a:p>
            <a:pPr>
              <a:spcAft>
                <a:spcPts val="1200"/>
              </a:spcAft>
              <a:buFont typeface="Wingdings" panose="05000000000000000000" pitchFamily="2" charset="2"/>
              <a:buChar char="ü"/>
            </a:pPr>
            <a:r>
              <a:rPr lang="fr-CA" sz="1800" noProof="0" dirty="0">
                <a:solidFill>
                  <a:srgbClr val="2D9D94"/>
                </a:solidFill>
              </a:rPr>
              <a:t>Accorder un financement aux Premières Nations pour l'élaboration et la mise en œuvre d'une stratégie globale de recrutement et de maintien en poste visant à augmenter le nombre de professionnels de la santé dans leurs communautés. </a:t>
            </a:r>
          </a:p>
          <a:p>
            <a:pPr>
              <a:spcAft>
                <a:spcPts val="1200"/>
              </a:spcAft>
              <a:buFont typeface="Wingdings" panose="05000000000000000000" pitchFamily="2" charset="2"/>
              <a:buChar char="ü"/>
            </a:pPr>
            <a:r>
              <a:rPr lang="fr-CA" sz="1800" noProof="0" dirty="0">
                <a:solidFill>
                  <a:srgbClr val="2D9D94"/>
                </a:solidFill>
              </a:rPr>
              <a:t>Des investissements importants pour élaborer des programmes de certification accrédités afin de permettre aux Premières Nations de prendre soin de leurs membres et de créer des emplois durables au sein des communautés. </a:t>
            </a:r>
          </a:p>
          <a:p>
            <a:pPr>
              <a:spcAft>
                <a:spcPts val="1200"/>
              </a:spcAft>
              <a:buFont typeface="Wingdings" panose="05000000000000000000" pitchFamily="2" charset="2"/>
              <a:buChar char="ü"/>
            </a:pPr>
            <a:r>
              <a:rPr lang="fr-CA" sz="1800" noProof="0" dirty="0">
                <a:solidFill>
                  <a:srgbClr val="2D9D94"/>
                </a:solidFill>
              </a:rPr>
              <a:t>Élargir les rôles et les responsabilités du personnel infirmier praticien au sein des Premières Nations afin de fournir un éventail plus large de services de santé et d'améliorer les résultats en santé des Premières Nations, notamment en réduisant les longs délais d'attente et la charge de travail des médecins. </a:t>
            </a:r>
          </a:p>
          <a:p>
            <a:pPr>
              <a:spcAft>
                <a:spcPts val="600"/>
              </a:spcAft>
              <a:buFont typeface="Wingdings" panose="05000000000000000000" pitchFamily="2" charset="2"/>
              <a:buChar char="ü"/>
            </a:pPr>
            <a:r>
              <a:rPr lang="fr-CA" sz="1800" noProof="0" dirty="0">
                <a:solidFill>
                  <a:srgbClr val="2D9D94"/>
                </a:solidFill>
              </a:rPr>
              <a:t>Faciliter l'accès du personnel de santé des Premières Nations à de la formation et aux possibilités de perfectionnement professionnel afin d'améliorer ses capacités pour répondre aux besoins de soins spécialisés. </a:t>
            </a:r>
          </a:p>
          <a:p>
            <a:pPr>
              <a:buFont typeface="Wingdings" panose="05000000000000000000" pitchFamily="2" charset="2"/>
              <a:buChar char="ü"/>
            </a:pPr>
            <a:endParaRPr lang="fr-CA" sz="1800" kern="100" noProof="0" dirty="0">
              <a:solidFill>
                <a:srgbClr val="2D9D94"/>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83B51DA-7EC5-AC1E-6C95-5A826C0D07E3}"/>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6" name="TextBox 5">
            <a:extLst>
              <a:ext uri="{FF2B5EF4-FFF2-40B4-BE49-F238E27FC236}">
                <a16:creationId xmlns:a16="http://schemas.microsoft.com/office/drawing/2014/main" id="{45903A95-EAC8-05A1-0750-E635B54BEA29}"/>
              </a:ext>
            </a:extLst>
          </p:cNvPr>
          <p:cNvSpPr txBox="1"/>
          <p:nvPr/>
        </p:nvSpPr>
        <p:spPr>
          <a:xfrm>
            <a:off x="1803633" y="2099195"/>
            <a:ext cx="8464492" cy="369332"/>
          </a:xfrm>
          <a:prstGeom prst="rect">
            <a:avLst/>
          </a:prstGeom>
          <a:noFill/>
        </p:spPr>
        <p:txBody>
          <a:bodyPr wrap="square">
            <a:spAutoFit/>
          </a:bodyPr>
          <a:lstStyle/>
          <a:p>
            <a:pPr algn="ctr"/>
            <a:r>
              <a:rPr lang="fr-CA" i="1" dirty="0">
                <a:solidFill>
                  <a:srgbClr val="2D9D94"/>
                </a:solidFill>
                <a:latin typeface="Arial" panose="020B0604020202020204" pitchFamily="34" charset="0"/>
                <a:cs typeface="Arial" panose="020B0604020202020204" pitchFamily="34" charset="0"/>
              </a:rPr>
              <a:t>Renforcer et soutenir les ressources humaines en santé des Premières Nations</a:t>
            </a:r>
            <a:endParaRPr lang="en-CA" dirty="0"/>
          </a:p>
        </p:txBody>
      </p:sp>
    </p:spTree>
    <p:extLst>
      <p:ext uri="{BB962C8B-B14F-4D97-AF65-F5344CB8AC3E}">
        <p14:creationId xmlns:p14="http://schemas.microsoft.com/office/powerpoint/2010/main" val="4268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562535" y="2349174"/>
            <a:ext cx="11066929" cy="2159652"/>
          </a:xfrm>
        </p:spPr>
        <p:txBody>
          <a:bodyPr/>
          <a:lstStyle/>
          <a:p>
            <a:pPr algn="ctr"/>
            <a:r>
              <a:rPr lang="fr-CA" noProof="0" dirty="0">
                <a:solidFill>
                  <a:srgbClr val="2D9D94"/>
                </a:solidFill>
                <a:latin typeface="Arial" panose="020B0604020202020204" pitchFamily="34" charset="0"/>
                <a:cs typeface="Arial" panose="020B0604020202020204" pitchFamily="34" charset="0"/>
              </a:rPr>
              <a:t>Priorité de politique n° 6</a:t>
            </a:r>
            <a:br>
              <a:rPr lang="fr-CA" noProof="0" dirty="0">
                <a:solidFill>
                  <a:srgbClr val="2D9D94"/>
                </a:solidFill>
                <a:latin typeface="Arial" panose="020B0604020202020204" pitchFamily="34" charset="0"/>
                <a:cs typeface="Arial" panose="020B0604020202020204" pitchFamily="34" charset="0"/>
              </a:rPr>
            </a:br>
            <a:br>
              <a:rPr lang="fr-CA" noProof="0" dirty="0">
                <a:solidFill>
                  <a:srgbClr val="2D9D94"/>
                </a:solidFill>
                <a:latin typeface="Arial" panose="020B0604020202020204" pitchFamily="34" charset="0"/>
                <a:cs typeface="Arial" panose="020B0604020202020204" pitchFamily="34" charset="0"/>
              </a:rPr>
            </a:br>
            <a:r>
              <a:rPr lang="fr-CA" noProof="0" dirty="0">
                <a:solidFill>
                  <a:srgbClr val="2D9D94"/>
                </a:solidFill>
                <a:latin typeface="Arial" panose="020B0604020202020204" pitchFamily="34" charset="0"/>
                <a:cs typeface="Arial" panose="020B0604020202020204" pitchFamily="34" charset="0"/>
              </a:rPr>
              <a:t>Gouvernance et détermination des Premières Nations</a:t>
            </a:r>
            <a:br>
              <a:rPr lang="fr-CA" noProof="0" dirty="0">
                <a:solidFill>
                  <a:srgbClr val="2D9D94"/>
                </a:solidFill>
                <a:latin typeface="Arial" panose="020B0604020202020204" pitchFamily="34" charset="0"/>
                <a:cs typeface="Arial" panose="020B0604020202020204" pitchFamily="34" charset="0"/>
              </a:rPr>
            </a:br>
            <a:endParaRPr lang="fr-CA" sz="3200" noProof="0" dirty="0">
              <a:solidFill>
                <a:srgbClr val="2D9D9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D8BB591-36C1-6362-E42C-ECC81F8ACABE}"/>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3855708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5" y="2780455"/>
            <a:ext cx="10512669" cy="3437715"/>
          </a:xfrm>
        </p:spPr>
        <p:txBody>
          <a:bodyPr/>
          <a:lstStyle/>
          <a:p>
            <a:pPr>
              <a:spcAft>
                <a:spcPts val="1200"/>
              </a:spcAft>
            </a:pPr>
            <a:r>
              <a:rPr lang="fr-CA" sz="22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Le Cadre holistique de SLD/SC des Premières Nations doit respecter les droits inhérents et issus des traités des Premières Nations à la santé et s'appuyer sur une approche fondée sur les droits humains, conformément à la DNUDPA. </a:t>
            </a:r>
          </a:p>
          <a:p>
            <a:pPr>
              <a:spcAft>
                <a:spcPts val="1200"/>
              </a:spcAft>
            </a:pPr>
            <a:r>
              <a:rPr lang="fr-CA" sz="22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Des partenariats coordonnés avec des parties internes et externes sont essentiels pour définir les rôles et responsabilités et garantir des normes de soins claires et uniformes. </a:t>
            </a:r>
          </a:p>
          <a:p>
            <a:r>
              <a:rPr lang="fr-CA" sz="22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Soutenir la détermination des Premières Nations en matière de programmes de soins de longue durée dans les réserves en renforçant leurs capacités et leur état de préparation, tout en favorisant l'autonomie dans la conception et la couverture des programmes. </a:t>
            </a:r>
            <a:endParaRPr lang="fr-CA" sz="2200" noProof="0" dirty="0">
              <a:solidFill>
                <a:srgbClr val="2D9D94"/>
              </a:solidFill>
            </a:endParaRPr>
          </a:p>
        </p:txBody>
      </p:sp>
      <p:sp>
        <p:nvSpPr>
          <p:cNvPr id="4" name="TextBox 3">
            <a:extLst>
              <a:ext uri="{FF2B5EF4-FFF2-40B4-BE49-F238E27FC236}">
                <a16:creationId xmlns:a16="http://schemas.microsoft.com/office/drawing/2014/main" id="{45620D9F-C7DF-4138-03A7-839B227D9D7B}"/>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7" name="Title 1">
            <a:extLst>
              <a:ext uri="{FF2B5EF4-FFF2-40B4-BE49-F238E27FC236}">
                <a16:creationId xmlns:a16="http://schemas.microsoft.com/office/drawing/2014/main" id="{DEFDAA5A-F391-83DC-619D-878CF9B0F3E4}"/>
              </a:ext>
            </a:extLst>
          </p:cNvPr>
          <p:cNvSpPr txBox="1">
            <a:spLocks/>
          </p:cNvSpPr>
          <p:nvPr/>
        </p:nvSpPr>
        <p:spPr>
          <a:xfrm>
            <a:off x="2575758" y="1545951"/>
            <a:ext cx="7040481" cy="674517"/>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dirty="0" err="1">
                <a:solidFill>
                  <a:srgbClr val="2D9D94"/>
                </a:solidFill>
                <a:latin typeface="Arial" panose="020B0604020202020204" pitchFamily="34" charset="0"/>
                <a:cs typeface="Arial" panose="020B0604020202020204" pitchFamily="34" charset="0"/>
              </a:rPr>
              <a:t>Objectif</a:t>
            </a:r>
            <a:r>
              <a:rPr lang="en-US" dirty="0">
                <a:solidFill>
                  <a:srgbClr val="2D9D94"/>
                </a:solidFill>
                <a:latin typeface="Arial" panose="020B0604020202020204" pitchFamily="34" charset="0"/>
                <a:cs typeface="Arial" panose="020B0604020202020204" pitchFamily="34" charset="0"/>
              </a:rPr>
              <a:t> de </a:t>
            </a:r>
            <a:r>
              <a:rPr lang="en-US" dirty="0" err="1">
                <a:solidFill>
                  <a:srgbClr val="2D9D94"/>
                </a:solidFill>
                <a:latin typeface="Arial" panose="020B0604020202020204" pitchFamily="34" charset="0"/>
                <a:cs typeface="Arial" panose="020B0604020202020204" pitchFamily="34" charset="0"/>
              </a:rPr>
              <a:t>politique</a:t>
            </a:r>
            <a:endParaRPr lang="en-CA" dirty="0">
              <a:solidFill>
                <a:srgbClr val="2D9D9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3A8EAB9-BF52-B8DB-52F7-DDBC034744C4}"/>
              </a:ext>
            </a:extLst>
          </p:cNvPr>
          <p:cNvSpPr txBox="1"/>
          <p:nvPr/>
        </p:nvSpPr>
        <p:spPr>
          <a:xfrm>
            <a:off x="2684478" y="2114096"/>
            <a:ext cx="7038362"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Gouvernance et détermination des Premières Nations</a:t>
            </a:r>
            <a:endParaRPr lang="en-CA" dirty="0"/>
          </a:p>
        </p:txBody>
      </p:sp>
    </p:spTree>
    <p:extLst>
      <p:ext uri="{BB962C8B-B14F-4D97-AF65-F5344CB8AC3E}">
        <p14:creationId xmlns:p14="http://schemas.microsoft.com/office/powerpoint/2010/main" val="884832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41130" y="2685684"/>
            <a:ext cx="10512669" cy="3239127"/>
          </a:xfrm>
        </p:spPr>
        <p:txBody>
          <a:bodyPr/>
          <a:lstStyle/>
          <a:p>
            <a:pPr>
              <a:spcAft>
                <a:spcPts val="2400"/>
              </a:spcAft>
              <a:buFont typeface="Wingdings" panose="05000000000000000000" pitchFamily="2" charset="2"/>
              <a:buChar char="ü"/>
            </a:pPr>
            <a:r>
              <a:rPr lang="fr-CA" sz="2000" kern="100" noProof="0" dirty="0">
                <a:solidFill>
                  <a:srgbClr val="2D9D94"/>
                </a:solidFill>
                <a:effectLst/>
                <a:ea typeface="Calibri" panose="020F0502020204030204" pitchFamily="34" charset="0"/>
                <a:cs typeface="Times New Roman" panose="02020603050405020304" pitchFamily="18" charset="0"/>
              </a:rPr>
              <a:t>Les Premières Nations doivent déterminer leurs besoins de </a:t>
            </a:r>
            <a:r>
              <a:rPr lang="fr-CA" sz="2000" kern="100" noProof="0" dirty="0">
                <a:solidFill>
                  <a:srgbClr val="2D9D94"/>
                </a:solidFill>
                <a:ea typeface="Calibri" panose="020F0502020204030204" pitchFamily="34" charset="0"/>
                <a:cs typeface="Times New Roman" panose="02020603050405020304" pitchFamily="18" charset="0"/>
              </a:rPr>
              <a:t>financement pour permettre l’application de paramètres de financement souples et généraux qui satisferont adéquatement leurs priorités dans le domaine des soins.</a:t>
            </a:r>
            <a:endParaRPr lang="fr-CA" sz="2000" kern="100" noProof="0" dirty="0">
              <a:solidFill>
                <a:srgbClr val="2D9D94"/>
              </a:solidFill>
              <a:effectLst/>
              <a:ea typeface="Calibri" panose="020F0502020204030204" pitchFamily="34" charset="0"/>
              <a:cs typeface="Times New Roman" panose="02020603050405020304" pitchFamily="18" charset="0"/>
            </a:endParaRPr>
          </a:p>
          <a:p>
            <a:pPr>
              <a:spcAft>
                <a:spcPts val="2400"/>
              </a:spcAft>
              <a:buFont typeface="Wingdings" panose="05000000000000000000" pitchFamily="2" charset="2"/>
              <a:buChar char="ü"/>
            </a:pPr>
            <a:r>
              <a:rPr lang="fr-CA" sz="2000" kern="100" noProof="0" dirty="0">
                <a:solidFill>
                  <a:srgbClr val="2D9D94"/>
                </a:solidFill>
                <a:effectLst/>
                <a:ea typeface="Calibri" panose="020F0502020204030204" pitchFamily="34" charset="0"/>
                <a:cs typeface="Times New Roman" panose="02020603050405020304" pitchFamily="18" charset="0"/>
              </a:rPr>
              <a:t>Les Premières Nations doivent recevoir un financement, des ressources et des renseignement leur permettant de prendre des décisions éclairées et de mieux cerner et conclure différents types d'accords et de partenariats avec tous les niveaux de gouvernement.</a:t>
            </a:r>
          </a:p>
          <a:p>
            <a:pPr>
              <a:buFont typeface="Wingdings" panose="05000000000000000000" pitchFamily="2" charset="2"/>
              <a:buChar char="ü"/>
            </a:pPr>
            <a:r>
              <a:rPr lang="fr-CA" sz="2000" kern="100" noProof="0" dirty="0">
                <a:solidFill>
                  <a:srgbClr val="2D9D94"/>
                </a:solidFill>
                <a:ea typeface="Calibri" panose="020F0502020204030204" pitchFamily="34" charset="0"/>
                <a:cs typeface="Times New Roman" panose="02020603050405020304" pitchFamily="18" charset="0"/>
              </a:rPr>
              <a:t>Les Premières Nations doivent recevoir un financement supplémentaire pour élaborer leurs propres normes de soins, indépendamment d'une comparaison raisonnable avec les services occidentaux offerts dans les provinces et les territoires. </a:t>
            </a:r>
            <a:endParaRPr lang="fr-CA" sz="2000" kern="100" noProof="0" dirty="0">
              <a:solidFill>
                <a:srgbClr val="2D9D94"/>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65A48F8-F12C-A016-878E-A6DED4DC1F94}"/>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7" name="Title 1">
            <a:extLst>
              <a:ext uri="{FF2B5EF4-FFF2-40B4-BE49-F238E27FC236}">
                <a16:creationId xmlns:a16="http://schemas.microsoft.com/office/drawing/2014/main" id="{231F680E-1269-7BCA-8CAB-D76B58A87A15}"/>
              </a:ext>
            </a:extLst>
          </p:cNvPr>
          <p:cNvSpPr>
            <a:spLocks noGrp="1"/>
          </p:cNvSpPr>
          <p:nvPr>
            <p:ph type="title"/>
          </p:nvPr>
        </p:nvSpPr>
        <p:spPr>
          <a:xfrm>
            <a:off x="67112" y="1506261"/>
            <a:ext cx="11543251" cy="675993"/>
          </a:xfrm>
        </p:spPr>
        <p:txBody>
          <a:bodyPr/>
          <a:lstStyle/>
          <a:p>
            <a:pPr algn="ctr"/>
            <a:r>
              <a:rPr lang="fr-CA" noProof="0" dirty="0">
                <a:solidFill>
                  <a:srgbClr val="2D9D94"/>
                </a:solidFill>
                <a:latin typeface="Arial" panose="020B0604020202020204" pitchFamily="34" charset="0"/>
                <a:cs typeface="Arial" panose="020B0604020202020204" pitchFamily="34" charset="0"/>
              </a:rPr>
              <a:t>Recommandations en matière de  politiques</a:t>
            </a:r>
          </a:p>
        </p:txBody>
      </p:sp>
      <p:sp>
        <p:nvSpPr>
          <p:cNvPr id="8" name="TextBox 7">
            <a:extLst>
              <a:ext uri="{FF2B5EF4-FFF2-40B4-BE49-F238E27FC236}">
                <a16:creationId xmlns:a16="http://schemas.microsoft.com/office/drawing/2014/main" id="{501E28E1-AEEE-1FA7-372A-9792B8228720}"/>
              </a:ext>
            </a:extLst>
          </p:cNvPr>
          <p:cNvSpPr txBox="1"/>
          <p:nvPr/>
        </p:nvSpPr>
        <p:spPr>
          <a:xfrm>
            <a:off x="2759978" y="2114096"/>
            <a:ext cx="6870583"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Gouvernance et détermination des Premières Nations       </a:t>
            </a:r>
            <a:endParaRPr lang="en-CA" dirty="0"/>
          </a:p>
        </p:txBody>
      </p:sp>
    </p:spTree>
    <p:extLst>
      <p:ext uri="{BB962C8B-B14F-4D97-AF65-F5344CB8AC3E}">
        <p14:creationId xmlns:p14="http://schemas.microsoft.com/office/powerpoint/2010/main" val="257608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841130" y="1578194"/>
            <a:ext cx="10509737" cy="798576"/>
          </a:xfrm>
        </p:spPr>
        <p:txBody>
          <a:bodyPr/>
          <a:lstStyle/>
          <a:p>
            <a:pPr algn="ctr"/>
            <a:r>
              <a:rPr lang="fr-CA" noProof="0" dirty="0">
                <a:solidFill>
                  <a:srgbClr val="2D9D94"/>
                </a:solidFill>
                <a:latin typeface="Arial" panose="020B0604020202020204" pitchFamily="34" charset="0"/>
                <a:cs typeface="Arial" panose="020B0604020202020204" pitchFamily="34" charset="0"/>
              </a:rPr>
              <a:t>Ordre du jour</a:t>
            </a: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41131" y="2547890"/>
            <a:ext cx="10509737" cy="3781887"/>
          </a:xfrm>
        </p:spPr>
        <p:txBody>
          <a:bodyPr/>
          <a:lstStyle/>
          <a:p>
            <a:pPr marL="0" indent="0" algn="ctr">
              <a:buNone/>
            </a:pPr>
            <a:r>
              <a:rPr lang="fr-CA" b="1" noProof="0" dirty="0">
                <a:solidFill>
                  <a:srgbClr val="2D9D94"/>
                </a:solidFill>
                <a:latin typeface="Arial" panose="020B0604020202020204" pitchFamily="34" charset="0"/>
                <a:cs typeface="Arial" panose="020B0604020202020204" pitchFamily="34" charset="0"/>
              </a:rPr>
              <a:t>Première partie : Le parcours de soins </a:t>
            </a:r>
            <a:br>
              <a:rPr lang="fr-CA" b="1" noProof="0" dirty="0">
                <a:solidFill>
                  <a:srgbClr val="2D9D94"/>
                </a:solidFill>
                <a:latin typeface="Arial" panose="020B0604020202020204" pitchFamily="34" charset="0"/>
                <a:cs typeface="Arial" panose="020B0604020202020204" pitchFamily="34" charset="0"/>
              </a:rPr>
            </a:br>
            <a:r>
              <a:rPr lang="fr-CA" i="1" noProof="0" dirty="0">
                <a:solidFill>
                  <a:srgbClr val="2D9D94"/>
                </a:solidFill>
                <a:latin typeface="Arial" panose="020B0604020202020204" pitchFamily="34" charset="0"/>
                <a:cs typeface="Arial" panose="020B0604020202020204" pitchFamily="34" charset="0"/>
              </a:rPr>
              <a:t>Retracer l’élaboration d'un cadre holistique de soins de longue durée et de soins continus.</a:t>
            </a:r>
          </a:p>
          <a:p>
            <a:pPr marL="514350" indent="-514350">
              <a:buFont typeface="+mj-lt"/>
              <a:buAutoNum type="arabicPeriod"/>
            </a:pPr>
            <a:endParaRPr lang="fr-CA" noProof="0" dirty="0">
              <a:solidFill>
                <a:srgbClr val="2D9D94"/>
              </a:solidFill>
              <a:latin typeface="Arial" panose="020B0604020202020204" pitchFamily="34" charset="0"/>
              <a:cs typeface="Arial" panose="020B0604020202020204" pitchFamily="34" charset="0"/>
            </a:endParaRPr>
          </a:p>
          <a:p>
            <a:pPr marL="0" indent="0" algn="ctr">
              <a:buNone/>
            </a:pPr>
            <a:r>
              <a:rPr lang="fr-CA" b="1" noProof="0" dirty="0">
                <a:solidFill>
                  <a:srgbClr val="2D9D94"/>
                </a:solidFill>
                <a:latin typeface="Arial" panose="020B0604020202020204" pitchFamily="34" charset="0"/>
                <a:cs typeface="Arial" panose="020B0604020202020204" pitchFamily="34" charset="0"/>
              </a:rPr>
              <a:t>Deuxième partie : Définir une voie à suivre</a:t>
            </a:r>
            <a:br>
              <a:rPr lang="fr-CA" b="1" noProof="0" dirty="0">
                <a:solidFill>
                  <a:srgbClr val="2D9D94"/>
                </a:solidFill>
                <a:latin typeface="Arial" panose="020B0604020202020204" pitchFamily="34" charset="0"/>
                <a:cs typeface="Arial" panose="020B0604020202020204" pitchFamily="34" charset="0"/>
              </a:rPr>
            </a:br>
            <a:r>
              <a:rPr lang="fr-CA" i="1" noProof="0" dirty="0">
                <a:solidFill>
                  <a:srgbClr val="2D9D94"/>
                </a:solidFill>
                <a:latin typeface="Arial" panose="020B0604020202020204" pitchFamily="34" charset="0"/>
                <a:cs typeface="Arial" panose="020B0604020202020204" pitchFamily="34" charset="0"/>
              </a:rPr>
              <a:t>Étudier des politiques et des approches pour satisfaire les priorités des Premières Nations en matière de cadre de soins de longue durée et de soins continus.</a:t>
            </a:r>
          </a:p>
          <a:p>
            <a:pPr marL="457200" lvl="1" indent="0">
              <a:buNone/>
            </a:pPr>
            <a:endParaRPr lang="fr-CA" noProof="0" dirty="0">
              <a:solidFill>
                <a:srgbClr val="2D9D94"/>
              </a:solidFill>
            </a:endParaRPr>
          </a:p>
          <a:p>
            <a:pPr marL="0" indent="0">
              <a:buNone/>
            </a:pPr>
            <a:endParaRPr lang="fr-CA" noProof="0" dirty="0">
              <a:solidFill>
                <a:srgbClr val="2D9D94"/>
              </a:solidFill>
              <a:latin typeface="Arial" panose="020B0604020202020204" pitchFamily="34" charset="0"/>
              <a:cs typeface="Arial" panose="020B0604020202020204" pitchFamily="34" charset="0"/>
            </a:endParaRPr>
          </a:p>
          <a:p>
            <a:endParaRPr lang="fr-CA" noProof="0" dirty="0">
              <a:solidFill>
                <a:srgbClr val="2D9D94"/>
              </a:solidFill>
            </a:endParaRPr>
          </a:p>
        </p:txBody>
      </p:sp>
    </p:spTree>
    <p:extLst>
      <p:ext uri="{BB962C8B-B14F-4D97-AF65-F5344CB8AC3E}">
        <p14:creationId xmlns:p14="http://schemas.microsoft.com/office/powerpoint/2010/main" val="3771214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174376" y="2226819"/>
            <a:ext cx="9843247" cy="2404361"/>
          </a:xfrm>
        </p:spPr>
        <p:txBody>
          <a:bodyPr/>
          <a:lstStyle/>
          <a:p>
            <a:pPr algn="ctr"/>
            <a:r>
              <a:rPr lang="fr-CA" noProof="0" dirty="0">
                <a:solidFill>
                  <a:srgbClr val="2D9D94"/>
                </a:solidFill>
                <a:latin typeface="Arial" panose="020B0604020202020204" pitchFamily="34" charset="0"/>
                <a:cs typeface="Arial" panose="020B0604020202020204" pitchFamily="34" charset="0"/>
              </a:rPr>
              <a:t>Priorité de politique n° 7</a:t>
            </a:r>
            <a:br>
              <a:rPr lang="fr-CA" noProof="0" dirty="0">
                <a:solidFill>
                  <a:srgbClr val="2D9D94"/>
                </a:solidFill>
                <a:latin typeface="Arial" panose="020B0604020202020204" pitchFamily="34" charset="0"/>
                <a:cs typeface="Arial" panose="020B0604020202020204" pitchFamily="34" charset="0"/>
              </a:rPr>
            </a:br>
            <a:br>
              <a:rPr lang="fr-CA" noProof="0" dirty="0">
                <a:solidFill>
                  <a:srgbClr val="2D9D94"/>
                </a:solidFill>
                <a:latin typeface="Arial" panose="020B0604020202020204" pitchFamily="34" charset="0"/>
                <a:cs typeface="Arial" panose="020B0604020202020204" pitchFamily="34" charset="0"/>
              </a:rPr>
            </a:br>
            <a:r>
              <a:rPr lang="fr-CA" noProof="0" dirty="0">
                <a:solidFill>
                  <a:srgbClr val="2D9D94"/>
                </a:solidFill>
                <a:latin typeface="Arial" panose="020B0604020202020204" pitchFamily="34" charset="0"/>
                <a:cs typeface="Arial" panose="020B0604020202020204" pitchFamily="34" charset="0"/>
              </a:rPr>
              <a:t>Accès équitable aux services dans l’ensemble du Canada</a:t>
            </a:r>
            <a:br>
              <a:rPr lang="fr-CA" noProof="0" dirty="0">
                <a:solidFill>
                  <a:srgbClr val="2D9D94"/>
                </a:solidFill>
                <a:latin typeface="Arial" panose="020B0604020202020204" pitchFamily="34" charset="0"/>
                <a:cs typeface="Arial" panose="020B0604020202020204" pitchFamily="34" charset="0"/>
              </a:rPr>
            </a:br>
            <a:endParaRPr lang="fr-CA" sz="3200" noProof="0" dirty="0">
              <a:solidFill>
                <a:srgbClr val="2D9D9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1CC2183-482F-9124-B40F-3122B23C9C00}"/>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2719899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5" y="2682341"/>
            <a:ext cx="10512669" cy="3355780"/>
          </a:xfrm>
        </p:spPr>
        <p:txBody>
          <a:bodyPr/>
          <a:lstStyle/>
          <a:p>
            <a:pPr>
              <a:spcAft>
                <a:spcPts val="1200"/>
              </a:spcAft>
            </a:pPr>
            <a:r>
              <a:rPr lang="fr-CA" sz="22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L'élaboration d'un cadre holistique de SLD/SC doit tenir compte de la diversité, de l'équité et de l'inclusion des personnes ayant des capacités différentes et de divers segments de la population tout au long de la vie. </a:t>
            </a:r>
          </a:p>
          <a:p>
            <a:pPr>
              <a:spcAft>
                <a:spcPts val="1200"/>
              </a:spcAft>
            </a:pPr>
            <a:r>
              <a:rPr lang="fr-CA" sz="22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Le cadre doit englober les </a:t>
            </a:r>
            <a:r>
              <a:rPr lang="fr-CA" sz="22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priorités en matière de soins </a:t>
            </a:r>
            <a:r>
              <a:rPr lang="fr-CA" sz="22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déterminées par les Premières Nations, sans se limiter à un alignement occidental sur des normes provinciales ou territoriales. </a:t>
            </a:r>
          </a:p>
          <a:p>
            <a:pPr>
              <a:spcAft>
                <a:spcPts val="1200"/>
              </a:spcAft>
            </a:pPr>
            <a:r>
              <a:rPr lang="fr-CA" sz="22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Établir les bases de soins de longue durée adaptés à la culture afin d'améliorer les </a:t>
            </a:r>
            <a:r>
              <a:rPr lang="fr-CA" sz="2200" noProof="0" dirty="0">
                <a:solidFill>
                  <a:srgbClr val="2D9D94"/>
                </a:solidFill>
                <a:ea typeface="Times New Roman" panose="02020603050405020304" pitchFamily="18" charset="0"/>
                <a:cs typeface="Calibri" panose="020F0502020204030204" pitchFamily="34" charset="0"/>
              </a:rPr>
              <a:t>résultats en santé et en développement social en adoptant l'</a:t>
            </a:r>
            <a:r>
              <a:rPr lang="fr-CA" sz="2200" i="1" noProof="0" dirty="0">
                <a:solidFill>
                  <a:srgbClr val="2D9D94"/>
                </a:solidFill>
                <a:ea typeface="Times New Roman" panose="02020603050405020304" pitchFamily="18" charset="0"/>
                <a:cs typeface="Calibri" panose="020F0502020204030204" pitchFamily="34" charset="0"/>
              </a:rPr>
              <a:t>équité+ : </a:t>
            </a:r>
            <a:r>
              <a:rPr lang="fr-CA" sz="2200" noProof="0" dirty="0">
                <a:solidFill>
                  <a:srgbClr val="2D9D94"/>
                </a:solidFill>
              </a:rPr>
              <a:t>une </a:t>
            </a:r>
            <a:r>
              <a:rPr lang="fr-CA" sz="2200" noProof="0" dirty="0">
                <a:solidFill>
                  <a:srgbClr val="2D9D94"/>
                </a:solidFill>
                <a:effectLst/>
              </a:rPr>
              <a:t>équité, </a:t>
            </a:r>
            <a:r>
              <a:rPr lang="fr-CA" sz="2200" noProof="0" dirty="0">
                <a:solidFill>
                  <a:srgbClr val="2D9D94"/>
                </a:solidFill>
              </a:rPr>
              <a:t>une</a:t>
            </a:r>
            <a:r>
              <a:rPr lang="fr-CA" sz="2200" noProof="0" dirty="0">
                <a:solidFill>
                  <a:srgbClr val="2D9D94"/>
                </a:solidFill>
                <a:effectLst/>
              </a:rPr>
              <a:t> diversité et </a:t>
            </a:r>
            <a:r>
              <a:rPr lang="fr-CA" sz="2200" noProof="0" dirty="0">
                <a:solidFill>
                  <a:srgbClr val="2D9D94"/>
                </a:solidFill>
              </a:rPr>
              <a:t>une </a:t>
            </a:r>
            <a:r>
              <a:rPr lang="fr-CA" sz="2200" noProof="0" dirty="0">
                <a:solidFill>
                  <a:srgbClr val="2D9D94"/>
                </a:solidFill>
                <a:effectLst/>
              </a:rPr>
              <a:t>inclusion accrue </a:t>
            </a:r>
            <a:r>
              <a:rPr lang="fr-CA" sz="2200" noProof="0" dirty="0">
                <a:solidFill>
                  <a:srgbClr val="2D9D94"/>
                </a:solidFill>
                <a:ea typeface="Times New Roman" panose="02020603050405020304" pitchFamily="18" charset="0"/>
                <a:cs typeface="Calibri" panose="020F0502020204030204" pitchFamily="34" charset="0"/>
              </a:rPr>
              <a:t>pour </a:t>
            </a:r>
            <a:r>
              <a:rPr lang="fr-CA" sz="2200" noProof="0" dirty="0">
                <a:solidFill>
                  <a:srgbClr val="2D9D94"/>
                </a:solidFill>
                <a:latin typeface="Calibri" panose="020F0502020204030204" pitchFamily="34" charset="0"/>
                <a:ea typeface="Times New Roman" panose="02020603050405020304" pitchFamily="18" charset="0"/>
                <a:cs typeface="Calibri" panose="020F0502020204030204" pitchFamily="34" charset="0"/>
              </a:rPr>
              <a:t>toutes les Premières Nations. </a:t>
            </a:r>
            <a:endParaRPr lang="fr-CA" sz="2200" noProof="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fr-CA" sz="2200" noProof="0" dirty="0">
              <a:solidFill>
                <a:srgbClr val="2D9D94"/>
              </a:solidFill>
            </a:endParaRPr>
          </a:p>
        </p:txBody>
      </p:sp>
      <p:sp>
        <p:nvSpPr>
          <p:cNvPr id="4" name="TextBox 3">
            <a:extLst>
              <a:ext uri="{FF2B5EF4-FFF2-40B4-BE49-F238E27FC236}">
                <a16:creationId xmlns:a16="http://schemas.microsoft.com/office/drawing/2014/main" id="{6ED9648F-50B0-41F5-4B79-BE561C7EC20A}"/>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7" name="Title 1">
            <a:extLst>
              <a:ext uri="{FF2B5EF4-FFF2-40B4-BE49-F238E27FC236}">
                <a16:creationId xmlns:a16="http://schemas.microsoft.com/office/drawing/2014/main" id="{C7FD4F42-3271-5454-B973-C7AA041C02EE}"/>
              </a:ext>
            </a:extLst>
          </p:cNvPr>
          <p:cNvSpPr txBox="1">
            <a:spLocks/>
          </p:cNvSpPr>
          <p:nvPr/>
        </p:nvSpPr>
        <p:spPr>
          <a:xfrm>
            <a:off x="2575758" y="1545951"/>
            <a:ext cx="7040481" cy="674517"/>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dirty="0" err="1">
                <a:solidFill>
                  <a:srgbClr val="2D9D94"/>
                </a:solidFill>
                <a:latin typeface="Arial" panose="020B0604020202020204" pitchFamily="34" charset="0"/>
                <a:cs typeface="Arial" panose="020B0604020202020204" pitchFamily="34" charset="0"/>
              </a:rPr>
              <a:t>Objectif</a:t>
            </a:r>
            <a:r>
              <a:rPr lang="en-US" dirty="0">
                <a:solidFill>
                  <a:srgbClr val="2D9D94"/>
                </a:solidFill>
                <a:latin typeface="Arial" panose="020B0604020202020204" pitchFamily="34" charset="0"/>
                <a:cs typeface="Arial" panose="020B0604020202020204" pitchFamily="34" charset="0"/>
              </a:rPr>
              <a:t> de </a:t>
            </a:r>
            <a:r>
              <a:rPr lang="en-US" dirty="0" err="1">
                <a:solidFill>
                  <a:srgbClr val="2D9D94"/>
                </a:solidFill>
                <a:latin typeface="Arial" panose="020B0604020202020204" pitchFamily="34" charset="0"/>
                <a:cs typeface="Arial" panose="020B0604020202020204" pitchFamily="34" charset="0"/>
              </a:rPr>
              <a:t>politique</a:t>
            </a:r>
            <a:endParaRPr lang="en-CA" dirty="0">
              <a:solidFill>
                <a:srgbClr val="2D9D9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6E64B0B-3BE0-7649-B142-47C929304880}"/>
              </a:ext>
            </a:extLst>
          </p:cNvPr>
          <p:cNvSpPr txBox="1"/>
          <p:nvPr/>
        </p:nvSpPr>
        <p:spPr>
          <a:xfrm>
            <a:off x="2902591" y="2114096"/>
            <a:ext cx="6451134" cy="646331"/>
          </a:xfrm>
          <a:prstGeom prst="rect">
            <a:avLst/>
          </a:prstGeom>
          <a:noFill/>
        </p:spPr>
        <p:txBody>
          <a:bodyPr wrap="square">
            <a:spAutoFit/>
          </a:bodyPr>
          <a:lstStyle/>
          <a:p>
            <a:pPr algn="ctr"/>
            <a:r>
              <a:rPr lang="fr-CA" i="1" dirty="0">
                <a:solidFill>
                  <a:srgbClr val="2D9D94"/>
                </a:solidFill>
                <a:latin typeface="Arial" panose="020B0604020202020204" pitchFamily="34" charset="0"/>
                <a:cs typeface="Arial" panose="020B0604020202020204" pitchFamily="34" charset="0"/>
              </a:rPr>
              <a:t>Accès équitable aux services dans l’ensemble du Canada</a:t>
            </a:r>
            <a:br>
              <a:rPr lang="fr-CA" i="1" dirty="0">
                <a:solidFill>
                  <a:srgbClr val="2D9D94"/>
                </a:solidFill>
                <a:latin typeface="Arial" panose="020B0604020202020204" pitchFamily="34" charset="0"/>
                <a:cs typeface="Arial" panose="020B0604020202020204" pitchFamily="34" charset="0"/>
              </a:rPr>
            </a:br>
            <a:endParaRPr lang="en-US" i="1" dirty="0">
              <a:solidFill>
                <a:srgbClr val="2D9D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92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26503" y="1556406"/>
            <a:ext cx="10880521" cy="798576"/>
          </a:xfrm>
        </p:spPr>
        <p:txBody>
          <a:bodyPr/>
          <a:lstStyle/>
          <a:p>
            <a:pPr algn="ctr"/>
            <a:r>
              <a:rPr lang="fr-CA" noProof="0" dirty="0">
                <a:solidFill>
                  <a:srgbClr val="2D9D94"/>
                </a:solidFill>
                <a:latin typeface="Arial" panose="020B0604020202020204" pitchFamily="34" charset="0"/>
                <a:cs typeface="Arial" panose="020B0604020202020204" pitchFamily="34" charset="0"/>
              </a:rPr>
              <a:t>Recommandations en matière de politiques</a:t>
            </a:r>
            <a:br>
              <a:rPr lang="fr-CA" noProof="0" dirty="0">
                <a:solidFill>
                  <a:srgbClr val="2D9D94"/>
                </a:solidFill>
                <a:latin typeface="Arial" panose="020B0604020202020204" pitchFamily="34" charset="0"/>
                <a:cs typeface="Arial" panose="020B0604020202020204" pitchFamily="34" charset="0"/>
              </a:rPr>
            </a:br>
            <a:endParaRPr lang="fr-CA" sz="3200" noProof="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5" y="2820609"/>
            <a:ext cx="10512669" cy="3543753"/>
          </a:xfrm>
        </p:spPr>
        <p:txBody>
          <a:bodyPr/>
          <a:lstStyle/>
          <a:p>
            <a:pPr>
              <a:spcAft>
                <a:spcPts val="1200"/>
              </a:spcAft>
              <a:buFont typeface="Wingdings" panose="05000000000000000000" pitchFamily="2" charset="2"/>
              <a:buChar char="ü"/>
            </a:pPr>
            <a:r>
              <a:rPr lang="fr-CA" sz="1800" noProof="0" dirty="0">
                <a:solidFill>
                  <a:srgbClr val="2D9D94"/>
                </a:solidFill>
              </a:rPr>
              <a:t>Les normes de soins propres aux Premières Nations doivent servir de base aux considérations culturelles pour l'élaboration de toute législation concernant les soins de longue durée et les soins continus. Des investissements et des ressources supplémentaires faisant participer les Premières Nations à des initiatives d’inclusion doivent permettre de s’assurer que des approches pancanadiennes néfastes ne seront pas à l'origine d'une future législation implacable.  </a:t>
            </a:r>
          </a:p>
          <a:p>
            <a:pPr>
              <a:spcAft>
                <a:spcPts val="1200"/>
              </a:spcAft>
              <a:buFont typeface="Wingdings" panose="05000000000000000000" pitchFamily="2" charset="2"/>
              <a:buChar char="ü"/>
            </a:pPr>
            <a:r>
              <a:rPr lang="fr-CA" sz="1800" kern="100" noProof="0" dirty="0">
                <a:solidFill>
                  <a:srgbClr val="2D9D94"/>
                </a:solidFill>
                <a:ea typeface="Calibri" panose="020F0502020204030204" pitchFamily="34" charset="0"/>
                <a:cs typeface="Times New Roman" panose="02020603050405020304" pitchFamily="18" charset="0"/>
              </a:rPr>
              <a:t>S'engager à demander l'autorisation de réformer le </a:t>
            </a:r>
            <a:r>
              <a:rPr lang="fr-CA" sz="1800" kern="100" noProof="0" dirty="0">
                <a:solidFill>
                  <a:srgbClr val="2D9D94"/>
                </a:solidFill>
                <a:effectLst/>
                <a:ea typeface="Calibri" panose="020F0502020204030204" pitchFamily="34" charset="0"/>
                <a:cs typeface="Times New Roman" panose="02020603050405020304" pitchFamily="18" charset="0"/>
              </a:rPr>
              <a:t>Programme des services de santé non assurés (SSNA) afin de combler les lacunes dans </a:t>
            </a:r>
            <a:r>
              <a:rPr lang="fr-CA" sz="1800" kern="100" noProof="0" dirty="0">
                <a:solidFill>
                  <a:srgbClr val="2D9D94"/>
                </a:solidFill>
                <a:ea typeface="Calibri" panose="020F0502020204030204" pitchFamily="34" charset="0"/>
                <a:cs typeface="Times New Roman" panose="02020603050405020304" pitchFamily="18" charset="0"/>
              </a:rPr>
              <a:t>la fourniture, entre autres, </a:t>
            </a:r>
            <a:r>
              <a:rPr lang="fr-CA" sz="1800" kern="100" noProof="0" dirty="0">
                <a:solidFill>
                  <a:srgbClr val="2D9D94"/>
                </a:solidFill>
                <a:effectLst/>
                <a:ea typeface="Calibri" panose="020F0502020204030204" pitchFamily="34" charset="0"/>
                <a:cs typeface="Times New Roman" panose="02020603050405020304" pitchFamily="18" charset="0"/>
              </a:rPr>
              <a:t>de médicaments, d'appareils d’assistance et de programmes et d’améliorer la </a:t>
            </a:r>
            <a:r>
              <a:rPr lang="fr-CA" sz="1800" kern="100" noProof="0" dirty="0">
                <a:solidFill>
                  <a:srgbClr val="2D9D94"/>
                </a:solidFill>
                <a:ea typeface="Calibri" panose="020F0502020204030204" pitchFamily="34" charset="0"/>
                <a:cs typeface="Times New Roman" panose="02020603050405020304" pitchFamily="18" charset="0"/>
              </a:rPr>
              <a:t>santé et le </a:t>
            </a:r>
            <a:r>
              <a:rPr lang="fr-CA" sz="1800" kern="100" noProof="0" dirty="0">
                <a:solidFill>
                  <a:srgbClr val="2D9D94"/>
                </a:solidFill>
                <a:effectLst/>
                <a:ea typeface="Calibri" panose="020F0502020204030204" pitchFamily="34" charset="0"/>
                <a:cs typeface="Times New Roman" panose="02020603050405020304" pitchFamily="18" charset="0"/>
              </a:rPr>
              <a:t>bien-être en général des membres des </a:t>
            </a:r>
            <a:r>
              <a:rPr lang="fr-CA" sz="1800" kern="100" noProof="0" dirty="0">
                <a:solidFill>
                  <a:srgbClr val="2D9D94"/>
                </a:solidFill>
                <a:ea typeface="Calibri" panose="020F0502020204030204" pitchFamily="34" charset="0"/>
                <a:cs typeface="Times New Roman" panose="02020603050405020304" pitchFamily="18" charset="0"/>
              </a:rPr>
              <a:t>Premières Nations. </a:t>
            </a:r>
          </a:p>
          <a:p>
            <a:pPr>
              <a:buFont typeface="Wingdings" panose="05000000000000000000" pitchFamily="2" charset="2"/>
              <a:buChar char="ü"/>
            </a:pPr>
            <a:r>
              <a:rPr lang="fr-CA" sz="1800" kern="100" noProof="0" dirty="0">
                <a:solidFill>
                  <a:srgbClr val="2D9D94"/>
                </a:solidFill>
                <a:effectLst/>
                <a:ea typeface="Calibri" panose="020F0502020204030204" pitchFamily="34" charset="0"/>
                <a:cs typeface="Times New Roman" panose="02020603050405020304" pitchFamily="18" charset="0"/>
              </a:rPr>
              <a:t>Les Premières Nations doivent </a:t>
            </a:r>
            <a:r>
              <a:rPr lang="fr-CA" sz="1800" kern="100" noProof="0" dirty="0">
                <a:solidFill>
                  <a:srgbClr val="2D9D94"/>
                </a:solidFill>
                <a:ea typeface="Calibri" panose="020F0502020204030204" pitchFamily="34" charset="0"/>
                <a:cs typeface="Times New Roman" panose="02020603050405020304" pitchFamily="18" charset="0"/>
              </a:rPr>
              <a:t>recevoir des </a:t>
            </a:r>
            <a:r>
              <a:rPr lang="fr-CA" sz="1800" kern="100" noProof="0" dirty="0">
                <a:solidFill>
                  <a:srgbClr val="2D9D94"/>
                </a:solidFill>
                <a:effectLst/>
                <a:ea typeface="Calibri" panose="020F0502020204030204" pitchFamily="34" charset="0"/>
                <a:cs typeface="Times New Roman" panose="02020603050405020304" pitchFamily="18" charset="0"/>
              </a:rPr>
              <a:t>investissements importants pour élaborer leurs propres systèmes de données, renforcer leur souveraineté en matière de données </a:t>
            </a:r>
            <a:r>
              <a:rPr lang="fr-CA" sz="1800" kern="100" noProof="0" dirty="0">
                <a:solidFill>
                  <a:srgbClr val="2D9D94"/>
                </a:solidFill>
                <a:ea typeface="Calibri" panose="020F0502020204030204" pitchFamily="34" charset="0"/>
                <a:cs typeface="Times New Roman" panose="02020603050405020304" pitchFamily="18" charset="0"/>
              </a:rPr>
              <a:t>et soutenir des stratégies de données dirigées par elles-mêmes. </a:t>
            </a:r>
            <a:endParaRPr lang="fr-CA" sz="1800" kern="100" noProof="0" dirty="0">
              <a:solidFill>
                <a:srgbClr val="2D9D94"/>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0156BFE-2174-BC45-6194-10AAE1CBCE01}"/>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
        <p:nvSpPr>
          <p:cNvPr id="5" name="TextBox 4">
            <a:extLst>
              <a:ext uri="{FF2B5EF4-FFF2-40B4-BE49-F238E27FC236}">
                <a16:creationId xmlns:a16="http://schemas.microsoft.com/office/drawing/2014/main" id="{2A947A48-36A1-2885-00AD-5758CCDFF11B}"/>
              </a:ext>
            </a:extLst>
          </p:cNvPr>
          <p:cNvSpPr txBox="1"/>
          <p:nvPr/>
        </p:nvSpPr>
        <p:spPr>
          <a:xfrm>
            <a:off x="2885814" y="2114096"/>
            <a:ext cx="6493078"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Accès équitable aux services </a:t>
            </a:r>
            <a:r>
              <a:rPr lang="en-US" i="1" dirty="0" err="1">
                <a:solidFill>
                  <a:srgbClr val="2D9D94"/>
                </a:solidFill>
                <a:latin typeface="Arial" panose="020B0604020202020204" pitchFamily="34" charset="0"/>
                <a:cs typeface="Arial" panose="020B0604020202020204" pitchFamily="34" charset="0"/>
              </a:rPr>
              <a:t>dans</a:t>
            </a:r>
            <a:r>
              <a:rPr lang="en-US" i="1" dirty="0">
                <a:solidFill>
                  <a:srgbClr val="2D9D94"/>
                </a:solidFill>
                <a:latin typeface="Arial" panose="020B0604020202020204" pitchFamily="34" charset="0"/>
                <a:cs typeface="Arial" panose="020B0604020202020204" pitchFamily="34" charset="0"/>
              </a:rPr>
              <a:t> </a:t>
            </a:r>
            <a:r>
              <a:rPr lang="en-US" i="1" dirty="0" err="1">
                <a:solidFill>
                  <a:srgbClr val="2D9D94"/>
                </a:solidFill>
                <a:latin typeface="Arial" panose="020B0604020202020204" pitchFamily="34" charset="0"/>
                <a:cs typeface="Arial" panose="020B0604020202020204" pitchFamily="34" charset="0"/>
              </a:rPr>
              <a:t>l’ensemble</a:t>
            </a:r>
            <a:r>
              <a:rPr lang="en-US" i="1" dirty="0">
                <a:solidFill>
                  <a:srgbClr val="2D9D94"/>
                </a:solidFill>
                <a:latin typeface="Arial" panose="020B0604020202020204" pitchFamily="34" charset="0"/>
                <a:cs typeface="Arial" panose="020B0604020202020204" pitchFamily="34" charset="0"/>
              </a:rPr>
              <a:t> du Canada</a:t>
            </a:r>
            <a:endParaRPr lang="en-CA" dirty="0"/>
          </a:p>
        </p:txBody>
      </p:sp>
    </p:spTree>
    <p:extLst>
      <p:ext uri="{BB962C8B-B14F-4D97-AF65-F5344CB8AC3E}">
        <p14:creationId xmlns:p14="http://schemas.microsoft.com/office/powerpoint/2010/main" val="2978295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678641" y="1493891"/>
            <a:ext cx="8834718" cy="798576"/>
          </a:xfrm>
        </p:spPr>
        <p:txBody>
          <a:bodyPr/>
          <a:lstStyle/>
          <a:p>
            <a:pPr algn="ctr"/>
            <a:r>
              <a:rPr lang="fr-CA" noProof="0" dirty="0">
                <a:solidFill>
                  <a:srgbClr val="2D9D94"/>
                </a:solidFill>
                <a:latin typeface="Arial" panose="020B0604020202020204" pitchFamily="34" charset="0"/>
                <a:cs typeface="Arial" panose="020B0604020202020204" pitchFamily="34" charset="0"/>
              </a:rPr>
              <a:t>Prochaines étapes</a:t>
            </a:r>
            <a:br>
              <a:rPr lang="fr-CA" noProof="0" dirty="0">
                <a:solidFill>
                  <a:srgbClr val="2D9D94"/>
                </a:solidFill>
                <a:latin typeface="Arial" panose="020B0604020202020204" pitchFamily="34" charset="0"/>
                <a:cs typeface="Arial" panose="020B0604020202020204" pitchFamily="34" charset="0"/>
              </a:rPr>
            </a:br>
            <a:endParaRPr lang="fr-CA" sz="3200" noProof="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711201" y="2332889"/>
            <a:ext cx="10780834" cy="4082596"/>
          </a:xfrm>
        </p:spPr>
        <p:txBody>
          <a:bodyPr/>
          <a:lstStyle/>
          <a:p>
            <a:r>
              <a:rPr lang="fr-CA" sz="2400" kern="100" noProof="0" dirty="0">
                <a:solidFill>
                  <a:srgbClr val="2D9D94"/>
                </a:solidFill>
                <a:ea typeface="Calibri" panose="020F0502020204030204" pitchFamily="34" charset="0"/>
                <a:cs typeface="Times New Roman" panose="02020603050405020304" pitchFamily="18" charset="0"/>
              </a:rPr>
              <a:t>Des commentaires supplémentaires seront acceptés jusqu'au </a:t>
            </a:r>
            <a:r>
              <a:rPr lang="fr-CA" sz="2400" b="1" i="1" kern="100" noProof="0" dirty="0">
                <a:solidFill>
                  <a:srgbClr val="2D9D94"/>
                </a:solidFill>
                <a:ea typeface="Calibri" panose="020F0502020204030204" pitchFamily="34" charset="0"/>
                <a:cs typeface="Times New Roman" panose="02020603050405020304" pitchFamily="18" charset="0"/>
              </a:rPr>
              <a:t>vendredi 13 octobre 2023</a:t>
            </a:r>
            <a:r>
              <a:rPr lang="fr-CA" sz="2400" kern="100" noProof="0" dirty="0">
                <a:solidFill>
                  <a:srgbClr val="2D9D94"/>
                </a:solidFill>
                <a:ea typeface="Calibri" panose="020F0502020204030204" pitchFamily="34" charset="0"/>
                <a:cs typeface="Times New Roman" panose="02020603050405020304" pitchFamily="18" charset="0"/>
              </a:rPr>
              <a:t>.</a:t>
            </a:r>
            <a:br>
              <a:rPr lang="fr-CA" sz="2400" kern="100" noProof="0" dirty="0">
                <a:solidFill>
                  <a:srgbClr val="2D9D94"/>
                </a:solidFill>
                <a:ea typeface="Calibri" panose="020F0502020204030204" pitchFamily="34" charset="0"/>
                <a:cs typeface="Times New Roman" panose="02020603050405020304" pitchFamily="18" charset="0"/>
              </a:rPr>
            </a:br>
            <a:endParaRPr lang="fr-CA" sz="2400" kern="100" noProof="0" dirty="0">
              <a:solidFill>
                <a:srgbClr val="2D9D94"/>
              </a:solidFill>
              <a:ea typeface="Calibri" panose="020F0502020204030204" pitchFamily="34" charset="0"/>
              <a:cs typeface="Times New Roman" panose="02020603050405020304" pitchFamily="18" charset="0"/>
            </a:endParaRPr>
          </a:p>
          <a:p>
            <a:r>
              <a:rPr lang="fr-CA" sz="2400" kern="100" noProof="0" dirty="0">
                <a:solidFill>
                  <a:srgbClr val="2D9D94"/>
                </a:solidFill>
                <a:ea typeface="Calibri" panose="020F0502020204030204" pitchFamily="34" charset="0"/>
                <a:cs typeface="Times New Roman" panose="02020603050405020304" pitchFamily="18" charset="0"/>
              </a:rPr>
              <a:t>Le Groupe de travail technique sur le développement social et le Comité des Chefs sur la santé finaliseront les recommandations en matière de politiques des Premières Nations pour le Cadre holistique de soins de longue durée et de soins continus. </a:t>
            </a:r>
            <a:br>
              <a:rPr lang="fr-CA" sz="2400" kern="100" noProof="0" dirty="0">
                <a:solidFill>
                  <a:srgbClr val="2D9D94"/>
                </a:solidFill>
                <a:ea typeface="Calibri" panose="020F0502020204030204" pitchFamily="34" charset="0"/>
                <a:cs typeface="Times New Roman" panose="02020603050405020304" pitchFamily="18" charset="0"/>
              </a:rPr>
            </a:br>
            <a:endParaRPr lang="fr-CA" sz="2400" kern="100" noProof="0" dirty="0">
              <a:solidFill>
                <a:srgbClr val="2D9D94"/>
              </a:solidFill>
              <a:ea typeface="Calibri" panose="020F0502020204030204" pitchFamily="34" charset="0"/>
              <a:cs typeface="Times New Roman" panose="02020603050405020304" pitchFamily="18" charset="0"/>
            </a:endParaRPr>
          </a:p>
          <a:p>
            <a:r>
              <a:rPr lang="fr-CA" sz="2400" noProof="0" dirty="0">
                <a:solidFill>
                  <a:srgbClr val="2D9D94"/>
                </a:solidFill>
              </a:rPr>
              <a:t>L'APN cherchera à obtenir le soutien des Premières Nations-en-Assemblée en faveur des recommandations en matière de politiques durant la prochaine Assemblée extraordinaire des Chefs, en décembre 2023.</a:t>
            </a:r>
          </a:p>
          <a:p>
            <a:pPr marL="0" indent="0">
              <a:buNone/>
            </a:pPr>
            <a:r>
              <a:rPr lang="fr-CA" sz="2400" noProof="0" dirty="0">
                <a:solidFill>
                  <a:srgbClr val="2D9D94"/>
                </a:solidFill>
              </a:rPr>
              <a:t> </a:t>
            </a:r>
          </a:p>
        </p:txBody>
      </p:sp>
      <p:sp>
        <p:nvSpPr>
          <p:cNvPr id="4" name="TextBox 3">
            <a:extLst>
              <a:ext uri="{FF2B5EF4-FFF2-40B4-BE49-F238E27FC236}">
                <a16:creationId xmlns:a16="http://schemas.microsoft.com/office/drawing/2014/main" id="{FCAFC22A-42E6-D1B6-257E-FF5BF5144071}"/>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2378987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1321-30F6-5D48-574D-E0F50B471DEF}"/>
              </a:ext>
            </a:extLst>
          </p:cNvPr>
          <p:cNvSpPr>
            <a:spLocks noGrp="1"/>
          </p:cNvSpPr>
          <p:nvPr>
            <p:ph type="title"/>
          </p:nvPr>
        </p:nvSpPr>
        <p:spPr>
          <a:xfrm>
            <a:off x="827314" y="1555351"/>
            <a:ext cx="10526485" cy="798576"/>
          </a:xfrm>
        </p:spPr>
        <p:txBody>
          <a:bodyPr/>
          <a:lstStyle/>
          <a:p>
            <a:pPr algn="ctr"/>
            <a:r>
              <a:rPr lang="fr-CA" noProof="0" dirty="0">
                <a:solidFill>
                  <a:srgbClr val="2D9D94"/>
                </a:solidFill>
                <a:latin typeface="Arial" panose="020B0604020202020204" pitchFamily="34" charset="0"/>
                <a:cs typeface="Arial" panose="020B0604020202020204" pitchFamily="34" charset="0"/>
              </a:rPr>
              <a:t>Renseignements supplémentaires</a:t>
            </a:r>
            <a:endParaRPr lang="fr-CA" noProof="0" dirty="0"/>
          </a:p>
        </p:txBody>
      </p:sp>
      <p:sp>
        <p:nvSpPr>
          <p:cNvPr id="3" name="Content Placeholder 2">
            <a:extLst>
              <a:ext uri="{FF2B5EF4-FFF2-40B4-BE49-F238E27FC236}">
                <a16:creationId xmlns:a16="http://schemas.microsoft.com/office/drawing/2014/main" id="{3B5552D4-F5C3-ED11-30F1-7B230F9942FB}"/>
              </a:ext>
            </a:extLst>
          </p:cNvPr>
          <p:cNvSpPr>
            <a:spLocks noGrp="1"/>
          </p:cNvSpPr>
          <p:nvPr>
            <p:ph idx="1"/>
          </p:nvPr>
        </p:nvSpPr>
        <p:spPr>
          <a:xfrm>
            <a:off x="827313" y="2353927"/>
            <a:ext cx="10526486" cy="3623336"/>
          </a:xfrm>
        </p:spPr>
        <p:txBody>
          <a:bodyPr/>
          <a:lstStyle/>
          <a:p>
            <a:endParaRPr lang="fr-CA" sz="4400" noProof="0" dirty="0">
              <a:solidFill>
                <a:srgbClr val="2D9D94"/>
              </a:solidFill>
            </a:endParaRPr>
          </a:p>
          <a:p>
            <a:r>
              <a:rPr lang="fr-CA" sz="4400" noProof="0" dirty="0">
                <a:solidFill>
                  <a:srgbClr val="2D9D94"/>
                </a:solidFill>
              </a:rPr>
              <a:t>Envoyez vos commentaires à </a:t>
            </a:r>
            <a:r>
              <a:rPr lang="fr-CA" sz="4400" noProof="0" dirty="0">
                <a:solidFill>
                  <a:srgbClr val="2D9D94"/>
                </a:solidFill>
                <a:hlinkClick r:id="rId3"/>
              </a:rPr>
              <a:t>Health@afn.ca</a:t>
            </a:r>
            <a:r>
              <a:rPr lang="fr-CA" sz="4400" noProof="0" dirty="0">
                <a:solidFill>
                  <a:srgbClr val="2D9D94"/>
                </a:solidFill>
              </a:rPr>
              <a:t>  </a:t>
            </a:r>
          </a:p>
          <a:p>
            <a:pPr marL="0" indent="0">
              <a:buNone/>
            </a:pPr>
            <a:endParaRPr lang="fr-CA" sz="4400" noProof="0" dirty="0">
              <a:solidFill>
                <a:srgbClr val="2D9D94"/>
              </a:solidFill>
            </a:endParaRPr>
          </a:p>
          <a:p>
            <a:r>
              <a:rPr lang="fr-CA" sz="4400" noProof="0" dirty="0">
                <a:solidFill>
                  <a:srgbClr val="2D9D94"/>
                </a:solidFill>
              </a:rPr>
              <a:t>Les documents sont disponibles sur le microsite.</a:t>
            </a:r>
          </a:p>
        </p:txBody>
      </p:sp>
      <p:sp>
        <p:nvSpPr>
          <p:cNvPr id="5" name="TextBox 4">
            <a:extLst>
              <a:ext uri="{FF2B5EF4-FFF2-40B4-BE49-F238E27FC236}">
                <a16:creationId xmlns:a16="http://schemas.microsoft.com/office/drawing/2014/main" id="{2976E93E-2EE2-0CE8-C04E-F4805959F11D}"/>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3897701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464211-E6FE-AF08-7FE8-B09EBDDEA380}"/>
              </a:ext>
            </a:extLst>
          </p:cNvPr>
          <p:cNvSpPr txBox="1">
            <a:spLocks/>
          </p:cNvSpPr>
          <p:nvPr/>
        </p:nvSpPr>
        <p:spPr>
          <a:xfrm>
            <a:off x="841131" y="3429000"/>
            <a:ext cx="10509737" cy="1452281"/>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sz="6600" dirty="0">
                <a:solidFill>
                  <a:srgbClr val="2D9D94"/>
                </a:solidFill>
                <a:latin typeface="Arial" panose="020B0604020202020204" pitchFamily="34" charset="0"/>
                <a:cs typeface="Arial" panose="020B0604020202020204" pitchFamily="34" charset="0"/>
              </a:rPr>
              <a:t>Pause </a:t>
            </a:r>
            <a:r>
              <a:rPr lang="en-US" sz="6600" dirty="0" err="1">
                <a:solidFill>
                  <a:srgbClr val="2D9D94"/>
                </a:solidFill>
                <a:latin typeface="Arial" panose="020B0604020202020204" pitchFamily="34" charset="0"/>
                <a:cs typeface="Arial" panose="020B0604020202020204" pitchFamily="34" charset="0"/>
              </a:rPr>
              <a:t>mieux-être</a:t>
            </a:r>
            <a:endParaRPr lang="en-US" sz="6600" dirty="0">
              <a:solidFill>
                <a:srgbClr val="2D9D9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CC8C4E3-70EF-739E-3F9E-9C5C23EC7E78}"/>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189166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464211-E6FE-AF08-7FE8-B09EBDDEA380}"/>
              </a:ext>
            </a:extLst>
          </p:cNvPr>
          <p:cNvSpPr txBox="1">
            <a:spLocks/>
          </p:cNvSpPr>
          <p:nvPr/>
        </p:nvSpPr>
        <p:spPr>
          <a:xfrm>
            <a:off x="841131" y="3429000"/>
            <a:ext cx="10509737" cy="1506070"/>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fr-CA" sz="5400" dirty="0">
                <a:solidFill>
                  <a:srgbClr val="2D9D94"/>
                </a:solidFill>
                <a:latin typeface="Arial" panose="020B0604020202020204" pitchFamily="34" charset="0"/>
                <a:cs typeface="Arial" panose="020B0604020202020204" pitchFamily="34" charset="0"/>
              </a:rPr>
              <a:t>Période de questions </a:t>
            </a:r>
          </a:p>
        </p:txBody>
      </p:sp>
      <p:sp>
        <p:nvSpPr>
          <p:cNvPr id="3" name="TextBox 2">
            <a:extLst>
              <a:ext uri="{FF2B5EF4-FFF2-40B4-BE49-F238E27FC236}">
                <a16:creationId xmlns:a16="http://schemas.microsoft.com/office/drawing/2014/main" id="{6CC8C4E3-70EF-739E-3F9E-9C5C23EC7E78}"/>
              </a:ext>
            </a:extLst>
          </p:cNvPr>
          <p:cNvSpPr txBox="1"/>
          <p:nvPr/>
        </p:nvSpPr>
        <p:spPr>
          <a:xfrm>
            <a:off x="6610612" y="819879"/>
            <a:ext cx="4329405" cy="584775"/>
          </a:xfrm>
          <a:prstGeom prst="rect">
            <a:avLst/>
          </a:prstGeom>
          <a:noFill/>
        </p:spPr>
        <p:txBody>
          <a:bodyPr wrap="square" rtlCol="0">
            <a:spAutoFit/>
          </a:bodyPr>
          <a:lstStyle/>
          <a:p>
            <a:r>
              <a:rPr lang="en-CA" sz="3200" b="1" dirty="0" err="1">
                <a:solidFill>
                  <a:schemeClr val="bg1"/>
                </a:solidFill>
              </a:rPr>
              <a:t>Définir</a:t>
            </a:r>
            <a:r>
              <a:rPr lang="en-CA" sz="3200" b="1" dirty="0">
                <a:solidFill>
                  <a:schemeClr val="bg1"/>
                </a:solidFill>
              </a:rPr>
              <a:t> </a:t>
            </a:r>
            <a:r>
              <a:rPr lang="en-CA" sz="3200" b="1" dirty="0" err="1">
                <a:solidFill>
                  <a:schemeClr val="bg1"/>
                </a:solidFill>
              </a:rPr>
              <a:t>une</a:t>
            </a:r>
            <a:r>
              <a:rPr lang="en-CA" sz="3200" b="1" dirty="0">
                <a:solidFill>
                  <a:schemeClr val="bg1"/>
                </a:solidFill>
              </a:rPr>
              <a:t> </a:t>
            </a:r>
            <a:r>
              <a:rPr lang="en-CA" sz="3200" b="1" dirty="0" err="1">
                <a:solidFill>
                  <a:schemeClr val="bg1"/>
                </a:solidFill>
              </a:rPr>
              <a:t>voie</a:t>
            </a:r>
            <a:r>
              <a:rPr lang="en-CA" sz="3200" b="1" dirty="0">
                <a:solidFill>
                  <a:schemeClr val="bg1"/>
                </a:solidFill>
              </a:rPr>
              <a:t> à </a:t>
            </a:r>
            <a:r>
              <a:rPr lang="en-CA" sz="3200" b="1" dirty="0" err="1">
                <a:solidFill>
                  <a:schemeClr val="bg1"/>
                </a:solidFill>
              </a:rPr>
              <a:t>suivre</a:t>
            </a:r>
            <a:endParaRPr lang="en-CA" sz="3200" b="1" dirty="0">
              <a:solidFill>
                <a:schemeClr val="bg1"/>
              </a:solidFill>
            </a:endParaRPr>
          </a:p>
        </p:txBody>
      </p:sp>
    </p:spTree>
    <p:extLst>
      <p:ext uri="{BB962C8B-B14F-4D97-AF65-F5344CB8AC3E}">
        <p14:creationId xmlns:p14="http://schemas.microsoft.com/office/powerpoint/2010/main" val="1146817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4D9-E6A3-3148-9E94-91AFF0B28745}"/>
              </a:ext>
            </a:extLst>
          </p:cNvPr>
          <p:cNvSpPr>
            <a:spLocks noGrp="1"/>
          </p:cNvSpPr>
          <p:nvPr>
            <p:ph type="ctrTitle"/>
          </p:nvPr>
        </p:nvSpPr>
        <p:spPr>
          <a:xfrm>
            <a:off x="0" y="2414157"/>
            <a:ext cx="10553350" cy="2594387"/>
          </a:xfrm>
        </p:spPr>
        <p:txBody>
          <a:bodyPr>
            <a:normAutofit/>
          </a:bodyPr>
          <a:lstStyle/>
          <a:p>
            <a:r>
              <a:rPr lang="fr-CA" sz="3200" noProof="0" dirty="0">
                <a:latin typeface="Arial" panose="020B0604020202020204" pitchFamily="34" charset="0"/>
                <a:cs typeface="Arial" panose="020B0604020202020204" pitchFamily="34" charset="0"/>
              </a:rPr>
              <a:t> </a:t>
            </a:r>
            <a:br>
              <a:rPr lang="fr-CA" sz="3200" noProof="0" dirty="0">
                <a:latin typeface="Arial" panose="020B0604020202020204" pitchFamily="34" charset="0"/>
                <a:cs typeface="Arial" panose="020B0604020202020204" pitchFamily="34" charset="0"/>
              </a:rPr>
            </a:br>
            <a:r>
              <a:rPr lang="fr-CA" sz="4400" noProof="0" dirty="0">
                <a:latin typeface="Arial" panose="020B0604020202020204" pitchFamily="34" charset="0"/>
                <a:cs typeface="Arial" panose="020B0604020202020204" pitchFamily="34" charset="0"/>
              </a:rPr>
              <a:t>Merci de votre participation</a:t>
            </a:r>
            <a:br>
              <a:rPr lang="fr-CA" sz="4400" noProof="0" dirty="0">
                <a:latin typeface="Arial" panose="020B0604020202020204" pitchFamily="34" charset="0"/>
                <a:cs typeface="Arial" panose="020B0604020202020204" pitchFamily="34" charset="0"/>
              </a:rPr>
            </a:br>
            <a:r>
              <a:rPr lang="fr-CA" sz="4900" noProof="0" dirty="0">
                <a:latin typeface="Arial" panose="020B0604020202020204" pitchFamily="34" charset="0"/>
                <a:cs typeface="Arial" panose="020B0604020202020204" pitchFamily="34" charset="0"/>
              </a:rPr>
              <a:t>au Groupe de discussion national en ligne de l’APN sur les SLD/SC</a:t>
            </a:r>
          </a:p>
        </p:txBody>
      </p:sp>
    </p:spTree>
    <p:extLst>
      <p:ext uri="{BB962C8B-B14F-4D97-AF65-F5344CB8AC3E}">
        <p14:creationId xmlns:p14="http://schemas.microsoft.com/office/powerpoint/2010/main" val="328776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841131" y="1686207"/>
            <a:ext cx="10509737" cy="798576"/>
          </a:xfrm>
        </p:spPr>
        <p:txBody>
          <a:bodyPr/>
          <a:lstStyle/>
          <a:p>
            <a:pPr algn="ctr"/>
            <a:r>
              <a:rPr lang="fr-CA" noProof="0" dirty="0">
                <a:solidFill>
                  <a:srgbClr val="2D9D94"/>
                </a:solidFill>
                <a:latin typeface="Arial" panose="020B0604020202020204" pitchFamily="34" charset="0"/>
                <a:cs typeface="Arial" panose="020B0604020202020204" pitchFamily="34" charset="0"/>
              </a:rPr>
              <a:t>Objectifs  </a:t>
            </a: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41131" y="2654360"/>
            <a:ext cx="10499969" cy="3437715"/>
          </a:xfrm>
        </p:spPr>
        <p:txBody>
          <a:bodyPr/>
          <a:lstStyle/>
          <a:p>
            <a:pPr>
              <a:spcAft>
                <a:spcPts val="1800"/>
              </a:spcAft>
            </a:pPr>
            <a:r>
              <a:rPr lang="fr-CA" noProof="0" dirty="0">
                <a:solidFill>
                  <a:srgbClr val="2D9D94"/>
                </a:solidFill>
                <a:latin typeface="Arial" panose="020B0604020202020204" pitchFamily="34" charset="0"/>
                <a:cs typeface="Arial" panose="020B0604020202020204" pitchFamily="34" charset="0"/>
              </a:rPr>
              <a:t>Aperçu de la voie vers la réforme</a:t>
            </a:r>
          </a:p>
          <a:p>
            <a:pPr>
              <a:spcAft>
                <a:spcPts val="1800"/>
              </a:spcAft>
            </a:pPr>
            <a:r>
              <a:rPr lang="fr-CA" noProof="0" dirty="0">
                <a:solidFill>
                  <a:srgbClr val="2D9D94"/>
                </a:solidFill>
                <a:latin typeface="Arial" panose="020B0604020202020204" pitchFamily="34" charset="0"/>
                <a:cs typeface="Arial" panose="020B0604020202020204" pitchFamily="34" charset="0"/>
              </a:rPr>
              <a:t>Prochaines étapes du travail</a:t>
            </a:r>
          </a:p>
          <a:p>
            <a:pPr>
              <a:spcAft>
                <a:spcPts val="1800"/>
              </a:spcAft>
            </a:pPr>
            <a:r>
              <a:rPr lang="fr-CA" noProof="0" dirty="0">
                <a:solidFill>
                  <a:srgbClr val="2D9D94"/>
                </a:solidFill>
                <a:latin typeface="Arial" panose="020B0604020202020204" pitchFamily="34" charset="0"/>
                <a:cs typeface="Arial" panose="020B0604020202020204" pitchFamily="34" charset="0"/>
              </a:rPr>
              <a:t>Examen des conclusions de la série de groupes de discussion régionaux de l’APN</a:t>
            </a:r>
          </a:p>
          <a:p>
            <a:r>
              <a:rPr lang="fr-CA" noProof="0" dirty="0">
                <a:solidFill>
                  <a:srgbClr val="2D9D94"/>
                </a:solidFill>
                <a:latin typeface="Arial" panose="020B0604020202020204" pitchFamily="34" charset="0"/>
                <a:cs typeface="Arial" panose="020B0604020202020204" pitchFamily="34" charset="0"/>
              </a:rPr>
              <a:t>Examen des recommandations en matière de politiques</a:t>
            </a:r>
          </a:p>
          <a:p>
            <a:endParaRPr lang="fr-CA" noProof="0" dirty="0">
              <a:solidFill>
                <a:srgbClr val="2D9D94"/>
              </a:solidFill>
            </a:endParaRPr>
          </a:p>
        </p:txBody>
      </p:sp>
    </p:spTree>
    <p:extLst>
      <p:ext uri="{BB962C8B-B14F-4D97-AF65-F5344CB8AC3E}">
        <p14:creationId xmlns:p14="http://schemas.microsoft.com/office/powerpoint/2010/main" val="308095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4D9-E6A3-3148-9E94-91AFF0B28745}"/>
              </a:ext>
            </a:extLst>
          </p:cNvPr>
          <p:cNvSpPr>
            <a:spLocks noGrp="1"/>
          </p:cNvSpPr>
          <p:nvPr>
            <p:ph type="ctrTitle"/>
          </p:nvPr>
        </p:nvSpPr>
        <p:spPr>
          <a:xfrm>
            <a:off x="244258" y="1328190"/>
            <a:ext cx="8631294" cy="2594387"/>
          </a:xfrm>
        </p:spPr>
        <p:txBody>
          <a:bodyPr>
            <a:normAutofit fontScale="90000"/>
          </a:bodyPr>
          <a:lstStyle/>
          <a:p>
            <a:r>
              <a:rPr lang="fr-CA" sz="3200" noProof="0" dirty="0">
                <a:latin typeface="Arial" panose="020B0604020202020204" pitchFamily="34" charset="0"/>
                <a:cs typeface="Arial" panose="020B0604020202020204" pitchFamily="34" charset="0"/>
              </a:rPr>
              <a:t> </a:t>
            </a:r>
            <a:br>
              <a:rPr lang="fr-CA" sz="3200" noProof="0" dirty="0">
                <a:latin typeface="Arial" panose="020B0604020202020204" pitchFamily="34" charset="0"/>
                <a:cs typeface="Arial" panose="020B0604020202020204" pitchFamily="34" charset="0"/>
              </a:rPr>
            </a:br>
            <a:r>
              <a:rPr lang="fr-CA" sz="4400" noProof="0" dirty="0">
                <a:latin typeface="Arial" panose="020B0604020202020204" pitchFamily="34" charset="0"/>
                <a:cs typeface="Arial" panose="020B0604020202020204" pitchFamily="34" charset="0"/>
              </a:rPr>
              <a:t>Le parcours de soins : </a:t>
            </a:r>
            <a:r>
              <a:rPr lang="fr-CA" sz="4400" i="1" noProof="0" dirty="0">
                <a:latin typeface="Arial" panose="020B0604020202020204" pitchFamily="34" charset="0"/>
                <a:cs typeface="Arial" panose="020B0604020202020204" pitchFamily="34" charset="0"/>
              </a:rPr>
              <a:t>Retracer l’élaboration d'un cadre holistique de soins de longue durée et de soins continus (SLD/SC)</a:t>
            </a:r>
          </a:p>
        </p:txBody>
      </p:sp>
      <p:sp>
        <p:nvSpPr>
          <p:cNvPr id="3" name="Subtitle 2">
            <a:extLst>
              <a:ext uri="{FF2B5EF4-FFF2-40B4-BE49-F238E27FC236}">
                <a16:creationId xmlns:a16="http://schemas.microsoft.com/office/drawing/2014/main" id="{3EB5DC42-D58A-C443-B7B0-516C8C911013}"/>
              </a:ext>
            </a:extLst>
          </p:cNvPr>
          <p:cNvSpPr>
            <a:spLocks noGrp="1"/>
          </p:cNvSpPr>
          <p:nvPr>
            <p:ph type="subTitle" idx="1"/>
          </p:nvPr>
        </p:nvSpPr>
        <p:spPr>
          <a:xfrm>
            <a:off x="488516" y="4095154"/>
            <a:ext cx="7528142" cy="1705632"/>
          </a:xfrm>
        </p:spPr>
        <p:txBody>
          <a:bodyPr/>
          <a:lstStyle/>
          <a:p>
            <a:r>
              <a:rPr lang="fr-CA" i="0" noProof="0" dirty="0">
                <a:latin typeface="Arial" panose="020B0604020202020204" pitchFamily="34" charset="0"/>
                <a:cs typeface="Arial" panose="020B0604020202020204" pitchFamily="34" charset="0"/>
              </a:rPr>
              <a:t>Torri Weapenicappo et Jonathan Luke Dunn</a:t>
            </a:r>
          </a:p>
          <a:p>
            <a:r>
              <a:rPr lang="fr-CA" i="0" noProof="0" dirty="0">
                <a:latin typeface="Arial" panose="020B0604020202020204" pitchFamily="34" charset="0"/>
                <a:cs typeface="Arial" panose="020B0604020202020204" pitchFamily="34" charset="0"/>
              </a:rPr>
              <a:t>Groupe de discussion national en ligne de l'APN</a:t>
            </a:r>
          </a:p>
          <a:p>
            <a:r>
              <a:rPr lang="fr-CA" i="0" noProof="0" dirty="0">
                <a:latin typeface="Arial" panose="020B0604020202020204" pitchFamily="34" charset="0"/>
                <a:cs typeface="Arial" panose="020B0604020202020204" pitchFamily="34" charset="0"/>
              </a:rPr>
              <a:t>Le 14 septembre 2023 </a:t>
            </a:r>
          </a:p>
        </p:txBody>
      </p:sp>
    </p:spTree>
    <p:extLst>
      <p:ext uri="{BB962C8B-B14F-4D97-AF65-F5344CB8AC3E}">
        <p14:creationId xmlns:p14="http://schemas.microsoft.com/office/powerpoint/2010/main" val="287710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841131" y="1573009"/>
            <a:ext cx="10509737" cy="1550564"/>
          </a:xfrm>
        </p:spPr>
        <p:txBody>
          <a:bodyPr/>
          <a:lstStyle/>
          <a:p>
            <a:pPr algn="ctr"/>
            <a:r>
              <a:rPr lang="fr-CA" noProof="0" dirty="0">
                <a:solidFill>
                  <a:srgbClr val="2D9D94"/>
                </a:solidFill>
                <a:latin typeface="Arial" panose="020B0604020202020204" pitchFamily="34" charset="0"/>
                <a:cs typeface="Arial" panose="020B0604020202020204" pitchFamily="34" charset="0"/>
              </a:rPr>
              <a:t>Le parcours de soins : Chronologie des SLD/SC</a:t>
            </a:r>
          </a:p>
        </p:txBody>
      </p:sp>
      <p:grpSp>
        <p:nvGrpSpPr>
          <p:cNvPr id="7" name="Group 6">
            <a:extLst>
              <a:ext uri="{FF2B5EF4-FFF2-40B4-BE49-F238E27FC236}">
                <a16:creationId xmlns:a16="http://schemas.microsoft.com/office/drawing/2014/main" id="{390265E5-E83F-949A-C405-2A2F2D88D8B0}"/>
              </a:ext>
            </a:extLst>
          </p:cNvPr>
          <p:cNvGrpSpPr/>
          <p:nvPr/>
        </p:nvGrpSpPr>
        <p:grpSpPr>
          <a:xfrm>
            <a:off x="576073" y="2941223"/>
            <a:ext cx="11220783" cy="3552095"/>
            <a:chOff x="627016" y="1114697"/>
            <a:chExt cx="10955655" cy="5599032"/>
          </a:xfrm>
        </p:grpSpPr>
        <p:sp>
          <p:nvSpPr>
            <p:cNvPr id="8" name="Rectangle 7">
              <a:extLst>
                <a:ext uri="{FF2B5EF4-FFF2-40B4-BE49-F238E27FC236}">
                  <a16:creationId xmlns:a16="http://schemas.microsoft.com/office/drawing/2014/main" id="{119A855B-7904-C314-386A-CED9F37F16F0}"/>
                </a:ext>
              </a:extLst>
            </p:cNvPr>
            <p:cNvSpPr/>
            <p:nvPr/>
          </p:nvSpPr>
          <p:spPr>
            <a:xfrm>
              <a:off x="627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869EFD4-A03D-72AB-4F18-F690413FCA63}"/>
                </a:ext>
              </a:extLst>
            </p:cNvPr>
            <p:cNvSpPr/>
            <p:nvPr/>
          </p:nvSpPr>
          <p:spPr>
            <a:xfrm>
              <a:off x="1722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5D59813-52D7-1FC0-D42F-6C98768F2D9D}"/>
                </a:ext>
              </a:extLst>
            </p:cNvPr>
            <p:cNvSpPr/>
            <p:nvPr/>
          </p:nvSpPr>
          <p:spPr>
            <a:xfrm>
              <a:off x="28177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8C8DF1-44E4-F9D7-4E1E-38AA27BB310A}"/>
                </a:ext>
              </a:extLst>
            </p:cNvPr>
            <p:cNvSpPr/>
            <p:nvPr/>
          </p:nvSpPr>
          <p:spPr>
            <a:xfrm>
              <a:off x="39131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3EBBFBF-49EA-1599-A39F-EA4619D347F4}"/>
                </a:ext>
              </a:extLst>
            </p:cNvPr>
            <p:cNvSpPr/>
            <p:nvPr/>
          </p:nvSpPr>
          <p:spPr>
            <a:xfrm>
              <a:off x="50085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1F01274-D654-531E-7585-89A799D8A9FE}"/>
                </a:ext>
              </a:extLst>
            </p:cNvPr>
            <p:cNvSpPr/>
            <p:nvPr/>
          </p:nvSpPr>
          <p:spPr>
            <a:xfrm>
              <a:off x="61038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DBC1DE0-CB68-1BDF-11EC-2A7FDFA9E830}"/>
                </a:ext>
              </a:extLst>
            </p:cNvPr>
            <p:cNvSpPr/>
            <p:nvPr/>
          </p:nvSpPr>
          <p:spPr>
            <a:xfrm>
              <a:off x="71992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4469BB1-EEB6-4F38-DD7D-52FE339BDEA1}"/>
                </a:ext>
              </a:extLst>
            </p:cNvPr>
            <p:cNvSpPr/>
            <p:nvPr/>
          </p:nvSpPr>
          <p:spPr>
            <a:xfrm>
              <a:off x="82946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31DCA1A-5FBA-549C-B809-DD50429A7D61}"/>
                </a:ext>
              </a:extLst>
            </p:cNvPr>
            <p:cNvSpPr/>
            <p:nvPr/>
          </p:nvSpPr>
          <p:spPr>
            <a:xfrm>
              <a:off x="9390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09EC8CC-F3D5-97FF-D32F-32B56E93FB0A}"/>
                </a:ext>
              </a:extLst>
            </p:cNvPr>
            <p:cNvSpPr/>
            <p:nvPr/>
          </p:nvSpPr>
          <p:spPr>
            <a:xfrm>
              <a:off x="10485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Freeform 40" descr="CaretRight Icon">
            <a:extLst>
              <a:ext uri="{FF2B5EF4-FFF2-40B4-BE49-F238E27FC236}">
                <a16:creationId xmlns:a16="http://schemas.microsoft.com/office/drawing/2014/main" id="{370D9857-14FC-F129-49AF-8E2769F2385C}"/>
              </a:ext>
            </a:extLst>
          </p:cNvPr>
          <p:cNvSpPr>
            <a:spLocks/>
          </p:cNvSpPr>
          <p:nvPr/>
        </p:nvSpPr>
        <p:spPr bwMode="auto">
          <a:xfrm rot="5400000">
            <a:off x="9974270" y="6210103"/>
            <a:ext cx="435134" cy="131296"/>
          </a:xfrm>
          <a:custGeom>
            <a:avLst/>
            <a:gdLst>
              <a:gd name="T0" fmla="*/ 225 w 240"/>
              <a:gd name="T1" fmla="*/ 135 h 135"/>
              <a:gd name="T2" fmla="*/ 15 w 240"/>
              <a:gd name="T3" fmla="*/ 135 h 135"/>
              <a:gd name="T4" fmla="*/ 0 w 240"/>
              <a:gd name="T5" fmla="*/ 120 h 135"/>
              <a:gd name="T6" fmla="*/ 5 w 240"/>
              <a:gd name="T7" fmla="*/ 110 h 135"/>
              <a:gd name="T8" fmla="*/ 110 w 240"/>
              <a:gd name="T9" fmla="*/ 5 h 135"/>
              <a:gd name="T10" fmla="*/ 120 w 240"/>
              <a:gd name="T11" fmla="*/ 0 h 135"/>
              <a:gd name="T12" fmla="*/ 131 w 240"/>
              <a:gd name="T13" fmla="*/ 5 h 135"/>
              <a:gd name="T14" fmla="*/ 236 w 240"/>
              <a:gd name="T15" fmla="*/ 110 h 135"/>
              <a:gd name="T16" fmla="*/ 240 w 240"/>
              <a:gd name="T17" fmla="*/ 120 h 135"/>
              <a:gd name="T18" fmla="*/ 225 w 240"/>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35">
                <a:moveTo>
                  <a:pt x="225" y="135"/>
                </a:moveTo>
                <a:cubicBezTo>
                  <a:pt x="15" y="135"/>
                  <a:pt x="15" y="135"/>
                  <a:pt x="15" y="135"/>
                </a:cubicBezTo>
                <a:cubicBezTo>
                  <a:pt x="7" y="135"/>
                  <a:pt x="0" y="128"/>
                  <a:pt x="0" y="120"/>
                </a:cubicBezTo>
                <a:cubicBezTo>
                  <a:pt x="0" y="116"/>
                  <a:pt x="2" y="113"/>
                  <a:pt x="5" y="110"/>
                </a:cubicBezTo>
                <a:cubicBezTo>
                  <a:pt x="110" y="5"/>
                  <a:pt x="110" y="5"/>
                  <a:pt x="110" y="5"/>
                </a:cubicBezTo>
                <a:cubicBezTo>
                  <a:pt x="113" y="2"/>
                  <a:pt x="116" y="0"/>
                  <a:pt x="120" y="0"/>
                </a:cubicBezTo>
                <a:cubicBezTo>
                  <a:pt x="124" y="0"/>
                  <a:pt x="128" y="2"/>
                  <a:pt x="131" y="5"/>
                </a:cubicBezTo>
                <a:cubicBezTo>
                  <a:pt x="236" y="110"/>
                  <a:pt x="236" y="110"/>
                  <a:pt x="236" y="110"/>
                </a:cubicBezTo>
                <a:cubicBezTo>
                  <a:pt x="239" y="113"/>
                  <a:pt x="240" y="116"/>
                  <a:pt x="240" y="120"/>
                </a:cubicBezTo>
                <a:cubicBezTo>
                  <a:pt x="240" y="128"/>
                  <a:pt x="234" y="135"/>
                  <a:pt x="225" y="135"/>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ounded Rectangle 59">
            <a:extLst>
              <a:ext uri="{FF2B5EF4-FFF2-40B4-BE49-F238E27FC236}">
                <a16:creationId xmlns:a16="http://schemas.microsoft.com/office/drawing/2014/main" id="{FA7FA495-57C8-C836-A1F6-E4B53F37AF1A}"/>
              </a:ext>
            </a:extLst>
          </p:cNvPr>
          <p:cNvSpPr/>
          <p:nvPr/>
        </p:nvSpPr>
        <p:spPr bwMode="auto">
          <a:xfrm>
            <a:off x="10937405" y="4989108"/>
            <a:ext cx="1064558" cy="815534"/>
          </a:xfrm>
          <a:prstGeom prst="roundRect">
            <a:avLst/>
          </a:prstGeom>
          <a:solidFill>
            <a:schemeClr val="accent2">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37000"/>
              </a:spcAft>
              <a:buClrTx/>
              <a:buSzTx/>
              <a:buFontTx/>
              <a:buNone/>
              <a:tabLst>
                <a:tab pos="5715000" algn="l"/>
              </a:tabLst>
              <a:defRPr/>
            </a:pPr>
            <a:r>
              <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Mise en œuvre du nouveau continuum</a:t>
            </a:r>
          </a:p>
        </p:txBody>
      </p:sp>
      <p:sp>
        <p:nvSpPr>
          <p:cNvPr id="46" name="TextBox 45">
            <a:extLst>
              <a:ext uri="{FF2B5EF4-FFF2-40B4-BE49-F238E27FC236}">
                <a16:creationId xmlns:a16="http://schemas.microsoft.com/office/drawing/2014/main" id="{09446D93-5EE5-93F7-C566-343E68CA4FCA}"/>
              </a:ext>
            </a:extLst>
          </p:cNvPr>
          <p:cNvSpPr txBox="1"/>
          <p:nvPr/>
        </p:nvSpPr>
        <p:spPr>
          <a:xfrm>
            <a:off x="30511" y="609009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1970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Rounded Rectangle 81">
            <a:extLst>
              <a:ext uri="{FF2B5EF4-FFF2-40B4-BE49-F238E27FC236}">
                <a16:creationId xmlns:a16="http://schemas.microsoft.com/office/drawing/2014/main" id="{B1C9A2BF-2ED0-A8FC-03B2-145ADD55EA58}"/>
              </a:ext>
            </a:extLst>
          </p:cNvPr>
          <p:cNvSpPr/>
          <p:nvPr/>
        </p:nvSpPr>
        <p:spPr bwMode="auto">
          <a:xfrm>
            <a:off x="6427177" y="2996694"/>
            <a:ext cx="909589" cy="930266"/>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Résolution 21/2022 - Co-développement</a:t>
            </a:r>
          </a:p>
        </p:txBody>
      </p:sp>
      <p:sp>
        <p:nvSpPr>
          <p:cNvPr id="53" name="Rounded Rectangle 81">
            <a:extLst>
              <a:ext uri="{FF2B5EF4-FFF2-40B4-BE49-F238E27FC236}">
                <a16:creationId xmlns:a16="http://schemas.microsoft.com/office/drawing/2014/main" id="{D6268FC1-BC6A-6A5D-9F28-1A4D8D18C980}"/>
              </a:ext>
            </a:extLst>
          </p:cNvPr>
          <p:cNvSpPr/>
          <p:nvPr/>
        </p:nvSpPr>
        <p:spPr bwMode="auto">
          <a:xfrm>
            <a:off x="6513021" y="4051700"/>
            <a:ext cx="2600944" cy="758283"/>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Réunions de collaboration avec le CSI et l'APN</a:t>
            </a:r>
          </a:p>
        </p:txBody>
      </p:sp>
      <p:sp>
        <p:nvSpPr>
          <p:cNvPr id="57" name="Rounded Rectangle 88">
            <a:extLst>
              <a:ext uri="{FF2B5EF4-FFF2-40B4-BE49-F238E27FC236}">
                <a16:creationId xmlns:a16="http://schemas.microsoft.com/office/drawing/2014/main" id="{363506A4-99F5-B7C8-1E14-72624F772D83}"/>
              </a:ext>
            </a:extLst>
          </p:cNvPr>
          <p:cNvSpPr/>
          <p:nvPr/>
        </p:nvSpPr>
        <p:spPr bwMode="auto">
          <a:xfrm>
            <a:off x="99002" y="2996693"/>
            <a:ext cx="10634272" cy="2083757"/>
          </a:xfrm>
          <a:prstGeom prst="roundRect">
            <a:avLst/>
          </a:prstGeom>
          <a:solidFill>
            <a:schemeClr val="bg1"/>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59" name="TextBox 58">
            <a:extLst>
              <a:ext uri="{FF2B5EF4-FFF2-40B4-BE49-F238E27FC236}">
                <a16:creationId xmlns:a16="http://schemas.microsoft.com/office/drawing/2014/main" id="{75AE29ED-054C-8E7F-9CE4-DDC1D44F4BD5}"/>
              </a:ext>
            </a:extLst>
          </p:cNvPr>
          <p:cNvSpPr txBox="1"/>
          <p:nvPr/>
        </p:nvSpPr>
        <p:spPr>
          <a:xfrm>
            <a:off x="2286475" y="6092075"/>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1980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4960A006-DC2E-116B-870A-189CE69FBBDC}"/>
              </a:ext>
            </a:extLst>
          </p:cNvPr>
          <p:cNvSpPr txBox="1"/>
          <p:nvPr/>
        </p:nvSpPr>
        <p:spPr>
          <a:xfrm>
            <a:off x="4459043" y="609207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1990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A9A69598-A5ED-8D0C-4395-705074433A86}"/>
              </a:ext>
            </a:extLst>
          </p:cNvPr>
          <p:cNvSpPr txBox="1"/>
          <p:nvPr/>
        </p:nvSpPr>
        <p:spPr>
          <a:xfrm>
            <a:off x="6745711" y="6070238"/>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2000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553389F-C66C-C3C3-EE9F-EFBB7282450B}"/>
              </a:ext>
            </a:extLst>
          </p:cNvPr>
          <p:cNvSpPr txBox="1"/>
          <p:nvPr/>
        </p:nvSpPr>
        <p:spPr>
          <a:xfrm>
            <a:off x="9001675" y="609009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2010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Rounded Rectangle 88">
            <a:extLst>
              <a:ext uri="{FF2B5EF4-FFF2-40B4-BE49-F238E27FC236}">
                <a16:creationId xmlns:a16="http://schemas.microsoft.com/office/drawing/2014/main" id="{73B6C775-19C5-CC5F-B354-8599CB9D5468}"/>
              </a:ext>
            </a:extLst>
          </p:cNvPr>
          <p:cNvSpPr/>
          <p:nvPr/>
        </p:nvSpPr>
        <p:spPr bwMode="auto">
          <a:xfrm>
            <a:off x="10323549" y="2116010"/>
            <a:ext cx="1769448" cy="4102265"/>
          </a:xfrm>
          <a:prstGeom prst="roundRect">
            <a:avLst/>
          </a:prstGeom>
          <a:solidFill>
            <a:schemeClr val="bg1"/>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66" name="Rectangle 65">
            <a:extLst>
              <a:ext uri="{FF2B5EF4-FFF2-40B4-BE49-F238E27FC236}">
                <a16:creationId xmlns:a16="http://schemas.microsoft.com/office/drawing/2014/main" id="{CC5022C6-363C-8524-8367-8C2770D489A2}"/>
              </a:ext>
            </a:extLst>
          </p:cNvPr>
          <p:cNvSpPr/>
          <p:nvPr/>
        </p:nvSpPr>
        <p:spPr>
          <a:xfrm>
            <a:off x="3003695" y="3551201"/>
            <a:ext cx="3022639" cy="1373433"/>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09A6569B-B7E8-9C5D-15E6-8B24ED75C1FA}"/>
              </a:ext>
            </a:extLst>
          </p:cNvPr>
          <p:cNvSpPr txBox="1"/>
          <p:nvPr/>
        </p:nvSpPr>
        <p:spPr>
          <a:xfrm>
            <a:off x="3072322" y="3623969"/>
            <a:ext cx="2904905" cy="1323439"/>
          </a:xfrm>
          <a:prstGeom prst="rect">
            <a:avLst/>
          </a:prstGeom>
          <a:noFill/>
        </p:spPr>
        <p:txBody>
          <a:bodyPr wrap="square" rtlCol="0">
            <a:spAutoFit/>
          </a:bodyPr>
          <a:lstStyle/>
          <a:p>
            <a:r>
              <a:rPr lang="en-US" sz="1600" dirty="0"/>
              <a:t>1983 - Création du </a:t>
            </a:r>
            <a:r>
              <a:rPr lang="en-US" sz="1600" dirty="0" err="1"/>
              <a:t>Programme</a:t>
            </a:r>
            <a:r>
              <a:rPr lang="en-US" sz="1600" dirty="0"/>
              <a:t> </a:t>
            </a:r>
            <a:r>
              <a:rPr lang="en-US" sz="1600" dirty="0" err="1"/>
              <a:t>d’AVA</a:t>
            </a:r>
            <a:endParaRPr lang="en-US" sz="1600" dirty="0"/>
          </a:p>
          <a:p>
            <a:pPr marL="285750" indent="-285750">
              <a:buFont typeface="Arial" panose="020B0604020202020204" pitchFamily="34" charset="0"/>
              <a:buChar char="•"/>
            </a:pPr>
            <a:r>
              <a:rPr lang="en-US" sz="1600" dirty="0"/>
              <a:t>Soins à domicile non médicaux pour des niveaux de soins minimaux.</a:t>
            </a:r>
          </a:p>
        </p:txBody>
      </p:sp>
      <p:sp>
        <p:nvSpPr>
          <p:cNvPr id="67" name="Rectangle 66">
            <a:extLst>
              <a:ext uri="{FF2B5EF4-FFF2-40B4-BE49-F238E27FC236}">
                <a16:creationId xmlns:a16="http://schemas.microsoft.com/office/drawing/2014/main" id="{65E1CD9C-D460-7489-CED3-8669A5C2AEFC}"/>
              </a:ext>
            </a:extLst>
          </p:cNvPr>
          <p:cNvSpPr/>
          <p:nvPr/>
        </p:nvSpPr>
        <p:spPr>
          <a:xfrm>
            <a:off x="7097159" y="3551201"/>
            <a:ext cx="3905732" cy="1405865"/>
          </a:xfrm>
          <a:prstGeom prst="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8EDE992-BDA7-C0F3-8935-5B504EB0CDB6}"/>
              </a:ext>
            </a:extLst>
          </p:cNvPr>
          <p:cNvSpPr txBox="1"/>
          <p:nvPr/>
        </p:nvSpPr>
        <p:spPr>
          <a:xfrm>
            <a:off x="7184089" y="3606108"/>
            <a:ext cx="3774136" cy="1077218"/>
          </a:xfrm>
          <a:prstGeom prst="rect">
            <a:avLst/>
          </a:prstGeom>
          <a:noFill/>
        </p:spPr>
        <p:txBody>
          <a:bodyPr wrap="square" rtlCol="0">
            <a:spAutoFit/>
          </a:bodyPr>
          <a:lstStyle/>
          <a:p>
            <a:r>
              <a:rPr lang="en-US" sz="1600" dirty="0"/>
              <a:t>1999 - Création du </a:t>
            </a:r>
            <a:r>
              <a:rPr lang="en-US" sz="1600" dirty="0" err="1"/>
              <a:t>Programme</a:t>
            </a:r>
            <a:r>
              <a:rPr lang="en-US" sz="1600" dirty="0"/>
              <a:t> des </a:t>
            </a:r>
            <a:r>
              <a:rPr lang="fr-CA" sz="1600" dirty="0"/>
              <a:t>SDMCPNI</a:t>
            </a:r>
            <a:endParaRPr lang="en-US" sz="1600" dirty="0"/>
          </a:p>
          <a:p>
            <a:pPr marL="285750" indent="-285750">
              <a:buFont typeface="Arial" panose="020B0604020202020204" pitchFamily="34" charset="0"/>
              <a:buChar char="•"/>
            </a:pPr>
            <a:r>
              <a:rPr lang="en-US" sz="1600" dirty="0"/>
              <a:t>Services de </a:t>
            </a:r>
            <a:r>
              <a:rPr lang="en-US" sz="1600" dirty="0" err="1"/>
              <a:t>soins</a:t>
            </a:r>
            <a:r>
              <a:rPr lang="en-US" sz="1600" dirty="0"/>
              <a:t> </a:t>
            </a:r>
            <a:r>
              <a:rPr lang="en-US" sz="1600" dirty="0" err="1"/>
              <a:t>médicaux</a:t>
            </a:r>
            <a:r>
              <a:rPr lang="en-US" sz="1600" dirty="0"/>
              <a:t> à domicile.</a:t>
            </a:r>
          </a:p>
          <a:p>
            <a:pPr marL="285750" indent="-285750">
              <a:buFont typeface="Arial" panose="020B0604020202020204" pitchFamily="34" charset="0"/>
              <a:buChar char="•"/>
            </a:pPr>
            <a:r>
              <a:rPr lang="en-US" sz="1600" dirty="0" err="1"/>
              <a:t>Neuf</a:t>
            </a:r>
            <a:r>
              <a:rPr lang="en-US" sz="1600" dirty="0"/>
              <a:t> services élémentaires.</a:t>
            </a:r>
          </a:p>
        </p:txBody>
      </p:sp>
      <p:cxnSp>
        <p:nvCxnSpPr>
          <p:cNvPr id="70" name="Straight Arrow Connector 69">
            <a:extLst>
              <a:ext uri="{FF2B5EF4-FFF2-40B4-BE49-F238E27FC236}">
                <a16:creationId xmlns:a16="http://schemas.microsoft.com/office/drawing/2014/main" id="{B03D840F-DD02-E817-5089-3D9CC55322A0}"/>
              </a:ext>
            </a:extLst>
          </p:cNvPr>
          <p:cNvCxnSpPr>
            <a:cxnSpLocks/>
            <a:stCxn id="10" idx="2"/>
          </p:cNvCxnSpPr>
          <p:nvPr/>
        </p:nvCxnSpPr>
        <p:spPr>
          <a:xfrm flipV="1">
            <a:off x="3381756" y="5428868"/>
            <a:ext cx="12158" cy="10644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347EBEE-9DBE-56A2-7D92-C5F7665D03C0}"/>
              </a:ext>
            </a:extLst>
          </p:cNvPr>
          <p:cNvCxnSpPr>
            <a:cxnSpLocks/>
          </p:cNvCxnSpPr>
          <p:nvPr/>
        </p:nvCxnSpPr>
        <p:spPr>
          <a:xfrm flipV="1">
            <a:off x="7085745" y="4989108"/>
            <a:ext cx="12158" cy="106445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68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90265E5-E83F-949A-C405-2A2F2D88D8B0}"/>
              </a:ext>
            </a:extLst>
          </p:cNvPr>
          <p:cNvGrpSpPr/>
          <p:nvPr/>
        </p:nvGrpSpPr>
        <p:grpSpPr>
          <a:xfrm>
            <a:off x="-543859" y="2484251"/>
            <a:ext cx="11220783" cy="3552095"/>
            <a:chOff x="627016" y="1114697"/>
            <a:chExt cx="10955655" cy="5599032"/>
          </a:xfrm>
        </p:grpSpPr>
        <p:sp>
          <p:nvSpPr>
            <p:cNvPr id="8" name="Rectangle 7">
              <a:extLst>
                <a:ext uri="{FF2B5EF4-FFF2-40B4-BE49-F238E27FC236}">
                  <a16:creationId xmlns:a16="http://schemas.microsoft.com/office/drawing/2014/main" id="{119A855B-7904-C314-386A-CED9F37F16F0}"/>
                </a:ext>
              </a:extLst>
            </p:cNvPr>
            <p:cNvSpPr/>
            <p:nvPr/>
          </p:nvSpPr>
          <p:spPr>
            <a:xfrm>
              <a:off x="627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869EFD4-A03D-72AB-4F18-F690413FCA63}"/>
                </a:ext>
              </a:extLst>
            </p:cNvPr>
            <p:cNvSpPr/>
            <p:nvPr/>
          </p:nvSpPr>
          <p:spPr>
            <a:xfrm>
              <a:off x="1722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5D59813-52D7-1FC0-D42F-6C98768F2D9D}"/>
                </a:ext>
              </a:extLst>
            </p:cNvPr>
            <p:cNvSpPr/>
            <p:nvPr/>
          </p:nvSpPr>
          <p:spPr>
            <a:xfrm>
              <a:off x="28177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8C8DF1-44E4-F9D7-4E1E-38AA27BB310A}"/>
                </a:ext>
              </a:extLst>
            </p:cNvPr>
            <p:cNvSpPr/>
            <p:nvPr/>
          </p:nvSpPr>
          <p:spPr>
            <a:xfrm>
              <a:off x="39131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3EBBFBF-49EA-1599-A39F-EA4619D347F4}"/>
                </a:ext>
              </a:extLst>
            </p:cNvPr>
            <p:cNvSpPr/>
            <p:nvPr/>
          </p:nvSpPr>
          <p:spPr>
            <a:xfrm>
              <a:off x="50085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1F01274-D654-531E-7585-89A799D8A9FE}"/>
                </a:ext>
              </a:extLst>
            </p:cNvPr>
            <p:cNvSpPr/>
            <p:nvPr/>
          </p:nvSpPr>
          <p:spPr>
            <a:xfrm>
              <a:off x="61038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DBC1DE0-CB68-1BDF-11EC-2A7FDFA9E830}"/>
                </a:ext>
              </a:extLst>
            </p:cNvPr>
            <p:cNvSpPr/>
            <p:nvPr/>
          </p:nvSpPr>
          <p:spPr>
            <a:xfrm>
              <a:off x="71992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4469BB1-EEB6-4F38-DD7D-52FE339BDEA1}"/>
                </a:ext>
              </a:extLst>
            </p:cNvPr>
            <p:cNvSpPr/>
            <p:nvPr/>
          </p:nvSpPr>
          <p:spPr>
            <a:xfrm>
              <a:off x="82946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31DCA1A-5FBA-549C-B809-DD50429A7D61}"/>
                </a:ext>
              </a:extLst>
            </p:cNvPr>
            <p:cNvSpPr/>
            <p:nvPr/>
          </p:nvSpPr>
          <p:spPr>
            <a:xfrm>
              <a:off x="9390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09EC8CC-F3D5-97FF-D32F-32B56E93FB0A}"/>
                </a:ext>
              </a:extLst>
            </p:cNvPr>
            <p:cNvSpPr/>
            <p:nvPr/>
          </p:nvSpPr>
          <p:spPr>
            <a:xfrm>
              <a:off x="10485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Freeform 40" descr="CaretRight Icon">
            <a:extLst>
              <a:ext uri="{FF2B5EF4-FFF2-40B4-BE49-F238E27FC236}">
                <a16:creationId xmlns:a16="http://schemas.microsoft.com/office/drawing/2014/main" id="{370D9857-14FC-F129-49AF-8E2769F2385C}"/>
              </a:ext>
            </a:extLst>
          </p:cNvPr>
          <p:cNvSpPr>
            <a:spLocks/>
          </p:cNvSpPr>
          <p:nvPr/>
        </p:nvSpPr>
        <p:spPr bwMode="auto">
          <a:xfrm rot="5400000">
            <a:off x="9974270" y="6210103"/>
            <a:ext cx="435134" cy="131296"/>
          </a:xfrm>
          <a:custGeom>
            <a:avLst/>
            <a:gdLst>
              <a:gd name="T0" fmla="*/ 225 w 240"/>
              <a:gd name="T1" fmla="*/ 135 h 135"/>
              <a:gd name="T2" fmla="*/ 15 w 240"/>
              <a:gd name="T3" fmla="*/ 135 h 135"/>
              <a:gd name="T4" fmla="*/ 0 w 240"/>
              <a:gd name="T5" fmla="*/ 120 h 135"/>
              <a:gd name="T6" fmla="*/ 5 w 240"/>
              <a:gd name="T7" fmla="*/ 110 h 135"/>
              <a:gd name="T8" fmla="*/ 110 w 240"/>
              <a:gd name="T9" fmla="*/ 5 h 135"/>
              <a:gd name="T10" fmla="*/ 120 w 240"/>
              <a:gd name="T11" fmla="*/ 0 h 135"/>
              <a:gd name="T12" fmla="*/ 131 w 240"/>
              <a:gd name="T13" fmla="*/ 5 h 135"/>
              <a:gd name="T14" fmla="*/ 236 w 240"/>
              <a:gd name="T15" fmla="*/ 110 h 135"/>
              <a:gd name="T16" fmla="*/ 240 w 240"/>
              <a:gd name="T17" fmla="*/ 120 h 135"/>
              <a:gd name="T18" fmla="*/ 225 w 240"/>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35">
                <a:moveTo>
                  <a:pt x="225" y="135"/>
                </a:moveTo>
                <a:cubicBezTo>
                  <a:pt x="15" y="135"/>
                  <a:pt x="15" y="135"/>
                  <a:pt x="15" y="135"/>
                </a:cubicBezTo>
                <a:cubicBezTo>
                  <a:pt x="7" y="135"/>
                  <a:pt x="0" y="128"/>
                  <a:pt x="0" y="120"/>
                </a:cubicBezTo>
                <a:cubicBezTo>
                  <a:pt x="0" y="116"/>
                  <a:pt x="2" y="113"/>
                  <a:pt x="5" y="110"/>
                </a:cubicBezTo>
                <a:cubicBezTo>
                  <a:pt x="110" y="5"/>
                  <a:pt x="110" y="5"/>
                  <a:pt x="110" y="5"/>
                </a:cubicBezTo>
                <a:cubicBezTo>
                  <a:pt x="113" y="2"/>
                  <a:pt x="116" y="0"/>
                  <a:pt x="120" y="0"/>
                </a:cubicBezTo>
                <a:cubicBezTo>
                  <a:pt x="124" y="0"/>
                  <a:pt x="128" y="2"/>
                  <a:pt x="131" y="5"/>
                </a:cubicBezTo>
                <a:cubicBezTo>
                  <a:pt x="236" y="110"/>
                  <a:pt x="236" y="110"/>
                  <a:pt x="236" y="110"/>
                </a:cubicBezTo>
                <a:cubicBezTo>
                  <a:pt x="239" y="113"/>
                  <a:pt x="240" y="116"/>
                  <a:pt x="240" y="120"/>
                </a:cubicBezTo>
                <a:cubicBezTo>
                  <a:pt x="240" y="128"/>
                  <a:pt x="234" y="135"/>
                  <a:pt x="225" y="135"/>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ounded Rectangle 59">
            <a:extLst>
              <a:ext uri="{FF2B5EF4-FFF2-40B4-BE49-F238E27FC236}">
                <a16:creationId xmlns:a16="http://schemas.microsoft.com/office/drawing/2014/main" id="{FA7FA495-57C8-C836-A1F6-E4B53F37AF1A}"/>
              </a:ext>
            </a:extLst>
          </p:cNvPr>
          <p:cNvSpPr/>
          <p:nvPr/>
        </p:nvSpPr>
        <p:spPr bwMode="auto">
          <a:xfrm>
            <a:off x="10937405" y="4989108"/>
            <a:ext cx="1064558" cy="815534"/>
          </a:xfrm>
          <a:prstGeom prst="roundRect">
            <a:avLst/>
          </a:prstGeom>
          <a:solidFill>
            <a:schemeClr val="accent2">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37000"/>
              </a:spcAft>
              <a:buClrTx/>
              <a:buSzTx/>
              <a:buFontTx/>
              <a:buNone/>
              <a:tabLst>
                <a:tab pos="5715000" algn="l"/>
              </a:tabLst>
              <a:defRPr/>
            </a:pPr>
            <a:r>
              <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Mise en œuvre du nouveau continuum</a:t>
            </a:r>
          </a:p>
        </p:txBody>
      </p:sp>
      <p:sp>
        <p:nvSpPr>
          <p:cNvPr id="46" name="TextBox 45">
            <a:extLst>
              <a:ext uri="{FF2B5EF4-FFF2-40B4-BE49-F238E27FC236}">
                <a16:creationId xmlns:a16="http://schemas.microsoft.com/office/drawing/2014/main" id="{09446D93-5EE5-93F7-C566-343E68CA4FCA}"/>
              </a:ext>
            </a:extLst>
          </p:cNvPr>
          <p:cNvSpPr txBox="1"/>
          <p:nvPr/>
        </p:nvSpPr>
        <p:spPr>
          <a:xfrm>
            <a:off x="30511" y="609009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2019</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Rounded Rectangle 81">
            <a:extLst>
              <a:ext uri="{FF2B5EF4-FFF2-40B4-BE49-F238E27FC236}">
                <a16:creationId xmlns:a16="http://schemas.microsoft.com/office/drawing/2014/main" id="{B1C9A2BF-2ED0-A8FC-03B2-145ADD55EA58}"/>
              </a:ext>
            </a:extLst>
          </p:cNvPr>
          <p:cNvSpPr/>
          <p:nvPr/>
        </p:nvSpPr>
        <p:spPr bwMode="auto">
          <a:xfrm>
            <a:off x="6427177" y="2996694"/>
            <a:ext cx="909589" cy="930266"/>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Résolution 21/2022 - Co-développement</a:t>
            </a:r>
          </a:p>
        </p:txBody>
      </p:sp>
      <p:sp>
        <p:nvSpPr>
          <p:cNvPr id="53" name="Rounded Rectangle 81">
            <a:extLst>
              <a:ext uri="{FF2B5EF4-FFF2-40B4-BE49-F238E27FC236}">
                <a16:creationId xmlns:a16="http://schemas.microsoft.com/office/drawing/2014/main" id="{D6268FC1-BC6A-6A5D-9F28-1A4D8D18C980}"/>
              </a:ext>
            </a:extLst>
          </p:cNvPr>
          <p:cNvSpPr/>
          <p:nvPr/>
        </p:nvSpPr>
        <p:spPr bwMode="auto">
          <a:xfrm>
            <a:off x="6513021" y="4051700"/>
            <a:ext cx="2600944" cy="758283"/>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Réunions de collaboration avec le CSI et l'APN</a:t>
            </a:r>
          </a:p>
        </p:txBody>
      </p:sp>
      <p:sp>
        <p:nvSpPr>
          <p:cNvPr id="57" name="Rounded Rectangle 88">
            <a:extLst>
              <a:ext uri="{FF2B5EF4-FFF2-40B4-BE49-F238E27FC236}">
                <a16:creationId xmlns:a16="http://schemas.microsoft.com/office/drawing/2014/main" id="{363506A4-99F5-B7C8-1E14-72624F772D83}"/>
              </a:ext>
            </a:extLst>
          </p:cNvPr>
          <p:cNvSpPr/>
          <p:nvPr/>
        </p:nvSpPr>
        <p:spPr bwMode="auto">
          <a:xfrm>
            <a:off x="-224054" y="2311262"/>
            <a:ext cx="11168280" cy="2828088"/>
          </a:xfrm>
          <a:prstGeom prst="roundRect">
            <a:avLst/>
          </a:prstGeom>
          <a:solidFill>
            <a:schemeClr val="bg1"/>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59" name="TextBox 58">
            <a:extLst>
              <a:ext uri="{FF2B5EF4-FFF2-40B4-BE49-F238E27FC236}">
                <a16:creationId xmlns:a16="http://schemas.microsoft.com/office/drawing/2014/main" id="{75AE29ED-054C-8E7F-9CE4-DDC1D44F4BD5}"/>
              </a:ext>
            </a:extLst>
          </p:cNvPr>
          <p:cNvSpPr txBox="1"/>
          <p:nvPr/>
        </p:nvSpPr>
        <p:spPr>
          <a:xfrm>
            <a:off x="2286475" y="6092075"/>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2020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4960A006-DC2E-116B-870A-189CE69FBBDC}"/>
              </a:ext>
            </a:extLst>
          </p:cNvPr>
          <p:cNvSpPr txBox="1"/>
          <p:nvPr/>
        </p:nvSpPr>
        <p:spPr>
          <a:xfrm>
            <a:off x="4459043" y="609207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2021</a:t>
            </a:r>
          </a:p>
        </p:txBody>
      </p:sp>
      <p:sp>
        <p:nvSpPr>
          <p:cNvPr id="61" name="TextBox 60">
            <a:extLst>
              <a:ext uri="{FF2B5EF4-FFF2-40B4-BE49-F238E27FC236}">
                <a16:creationId xmlns:a16="http://schemas.microsoft.com/office/drawing/2014/main" id="{A9A69598-A5ED-8D0C-4395-705074433A86}"/>
              </a:ext>
            </a:extLst>
          </p:cNvPr>
          <p:cNvSpPr txBox="1"/>
          <p:nvPr/>
        </p:nvSpPr>
        <p:spPr>
          <a:xfrm>
            <a:off x="6745711" y="6070238"/>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2022</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553389F-C66C-C3C3-EE9F-EFBB7282450B}"/>
              </a:ext>
            </a:extLst>
          </p:cNvPr>
          <p:cNvSpPr txBox="1"/>
          <p:nvPr/>
        </p:nvSpPr>
        <p:spPr>
          <a:xfrm>
            <a:off x="9001675" y="609009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2023</a:t>
            </a:r>
          </a:p>
        </p:txBody>
      </p:sp>
      <p:sp>
        <p:nvSpPr>
          <p:cNvPr id="63" name="Rounded Rectangle 88">
            <a:extLst>
              <a:ext uri="{FF2B5EF4-FFF2-40B4-BE49-F238E27FC236}">
                <a16:creationId xmlns:a16="http://schemas.microsoft.com/office/drawing/2014/main" id="{73B6C775-19C5-CC5F-B354-8599CB9D5468}"/>
              </a:ext>
            </a:extLst>
          </p:cNvPr>
          <p:cNvSpPr/>
          <p:nvPr/>
        </p:nvSpPr>
        <p:spPr bwMode="auto">
          <a:xfrm>
            <a:off x="10323549" y="2116010"/>
            <a:ext cx="1769448" cy="4102265"/>
          </a:xfrm>
          <a:prstGeom prst="roundRect">
            <a:avLst/>
          </a:prstGeom>
          <a:solidFill>
            <a:schemeClr val="bg1"/>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66" name="Rectangle 65">
            <a:extLst>
              <a:ext uri="{FF2B5EF4-FFF2-40B4-BE49-F238E27FC236}">
                <a16:creationId xmlns:a16="http://schemas.microsoft.com/office/drawing/2014/main" id="{CC5022C6-363C-8524-8367-8C2770D489A2}"/>
              </a:ext>
            </a:extLst>
          </p:cNvPr>
          <p:cNvSpPr/>
          <p:nvPr/>
        </p:nvSpPr>
        <p:spPr>
          <a:xfrm>
            <a:off x="90825" y="3291111"/>
            <a:ext cx="4428158" cy="635849"/>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09A6569B-B7E8-9C5D-15E6-8B24ED75C1FA}"/>
              </a:ext>
            </a:extLst>
          </p:cNvPr>
          <p:cNvSpPr txBox="1"/>
          <p:nvPr/>
        </p:nvSpPr>
        <p:spPr>
          <a:xfrm>
            <a:off x="76495" y="3282942"/>
            <a:ext cx="4608299" cy="584775"/>
          </a:xfrm>
          <a:prstGeom prst="rect">
            <a:avLst/>
          </a:prstGeom>
          <a:noFill/>
        </p:spPr>
        <p:txBody>
          <a:bodyPr wrap="square" rtlCol="0">
            <a:spAutoFit/>
          </a:bodyPr>
          <a:lstStyle/>
          <a:p>
            <a:r>
              <a:rPr lang="en-US" sz="1600" dirty="0"/>
              <a:t>2018 – </a:t>
            </a:r>
            <a:r>
              <a:rPr lang="fr-CA" sz="1600" i="1" dirty="0"/>
              <a:t>Les défis de la prestation de soins continus dans les communautés des Premières Nations </a:t>
            </a:r>
            <a:r>
              <a:rPr lang="en-US" sz="1600" dirty="0"/>
              <a:t>(INAN) </a:t>
            </a:r>
          </a:p>
        </p:txBody>
      </p:sp>
      <p:sp>
        <p:nvSpPr>
          <p:cNvPr id="67" name="Rectangle 66">
            <a:extLst>
              <a:ext uri="{FF2B5EF4-FFF2-40B4-BE49-F238E27FC236}">
                <a16:creationId xmlns:a16="http://schemas.microsoft.com/office/drawing/2014/main" id="{65E1CD9C-D460-7489-CED3-8669A5C2AEFC}"/>
              </a:ext>
            </a:extLst>
          </p:cNvPr>
          <p:cNvSpPr/>
          <p:nvPr/>
        </p:nvSpPr>
        <p:spPr>
          <a:xfrm>
            <a:off x="2839979" y="4032666"/>
            <a:ext cx="5460642" cy="483397"/>
          </a:xfrm>
          <a:prstGeom prst="rect">
            <a:avLst/>
          </a:prstGeom>
          <a:noFill/>
          <a:ln w="57150">
            <a:solidFill>
              <a:srgbClr val="2D9D9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0" name="Straight Arrow Connector 69">
            <a:extLst>
              <a:ext uri="{FF2B5EF4-FFF2-40B4-BE49-F238E27FC236}">
                <a16:creationId xmlns:a16="http://schemas.microsoft.com/office/drawing/2014/main" id="{B03D840F-DD02-E817-5089-3D9CC55322A0}"/>
              </a:ext>
            </a:extLst>
          </p:cNvPr>
          <p:cNvCxnSpPr>
            <a:cxnSpLocks/>
          </p:cNvCxnSpPr>
          <p:nvPr/>
        </p:nvCxnSpPr>
        <p:spPr>
          <a:xfrm flipV="1">
            <a:off x="203188" y="4014578"/>
            <a:ext cx="12158" cy="19951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347EBEE-9DBE-56A2-7D92-C5F7665D03C0}"/>
              </a:ext>
            </a:extLst>
          </p:cNvPr>
          <p:cNvCxnSpPr>
            <a:cxnSpLocks/>
          </p:cNvCxnSpPr>
          <p:nvPr/>
        </p:nvCxnSpPr>
        <p:spPr>
          <a:xfrm flipV="1">
            <a:off x="3373651" y="5123503"/>
            <a:ext cx="6079" cy="88620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5274E0F-952A-30FE-ABFD-FC7F0CF2CCBC}"/>
              </a:ext>
            </a:extLst>
          </p:cNvPr>
          <p:cNvCxnSpPr>
            <a:cxnSpLocks/>
          </p:cNvCxnSpPr>
          <p:nvPr/>
        </p:nvCxnSpPr>
        <p:spPr>
          <a:xfrm flipV="1">
            <a:off x="1109920" y="4643021"/>
            <a:ext cx="0" cy="13818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249FBDB-A37D-5F70-F334-2F7CCE7A4946}"/>
              </a:ext>
            </a:extLst>
          </p:cNvPr>
          <p:cNvSpPr/>
          <p:nvPr/>
        </p:nvSpPr>
        <p:spPr>
          <a:xfrm>
            <a:off x="466282" y="4037768"/>
            <a:ext cx="2164918" cy="498349"/>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93EEDB1B-C448-7663-4721-CC4B3394D930}"/>
              </a:ext>
            </a:extLst>
          </p:cNvPr>
          <p:cNvSpPr txBox="1"/>
          <p:nvPr/>
        </p:nvSpPr>
        <p:spPr>
          <a:xfrm>
            <a:off x="405937" y="4096415"/>
            <a:ext cx="2254069" cy="338554"/>
          </a:xfrm>
          <a:prstGeom prst="rect">
            <a:avLst/>
          </a:prstGeom>
          <a:noFill/>
        </p:spPr>
        <p:txBody>
          <a:bodyPr wrap="square" rtlCol="0">
            <a:spAutoFit/>
          </a:bodyPr>
          <a:lstStyle/>
          <a:p>
            <a:r>
              <a:rPr lang="en-US" sz="1600" dirty="0"/>
              <a:t>Budget de 2019 : 8,5 M$</a:t>
            </a:r>
            <a:endParaRPr lang="en-US" sz="1600" i="1" dirty="0"/>
          </a:p>
        </p:txBody>
      </p:sp>
      <p:sp>
        <p:nvSpPr>
          <p:cNvPr id="21" name="Rectangle 20">
            <a:extLst>
              <a:ext uri="{FF2B5EF4-FFF2-40B4-BE49-F238E27FC236}">
                <a16:creationId xmlns:a16="http://schemas.microsoft.com/office/drawing/2014/main" id="{C751668C-B03F-6594-2DE5-6CF9B5E429FD}"/>
              </a:ext>
            </a:extLst>
          </p:cNvPr>
          <p:cNvSpPr/>
          <p:nvPr/>
        </p:nvSpPr>
        <p:spPr>
          <a:xfrm>
            <a:off x="3273351" y="4602677"/>
            <a:ext cx="3905732" cy="445592"/>
          </a:xfrm>
          <a:prstGeom prst="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AE6A1E3-DEA0-C25F-A32E-295857009454}"/>
              </a:ext>
            </a:extLst>
          </p:cNvPr>
          <p:cNvSpPr txBox="1"/>
          <p:nvPr/>
        </p:nvSpPr>
        <p:spPr>
          <a:xfrm>
            <a:off x="3372333" y="4676059"/>
            <a:ext cx="3701965" cy="369332"/>
          </a:xfrm>
          <a:prstGeom prst="rect">
            <a:avLst/>
          </a:prstGeom>
          <a:noFill/>
        </p:spPr>
        <p:txBody>
          <a:bodyPr wrap="square" rtlCol="0">
            <a:spAutoFit/>
          </a:bodyPr>
          <a:lstStyle/>
          <a:p>
            <a:pPr algn="ctr"/>
            <a:r>
              <a:rPr lang="en-US" dirty="0" err="1">
                <a:cs typeface="Arial" panose="020B0604020202020204" pitchFamily="34" charset="0"/>
              </a:rPr>
              <a:t>Pandémie</a:t>
            </a:r>
            <a:r>
              <a:rPr lang="en-US" dirty="0">
                <a:cs typeface="Arial" panose="020B0604020202020204" pitchFamily="34" charset="0"/>
              </a:rPr>
              <a:t> de COVID-19</a:t>
            </a:r>
          </a:p>
        </p:txBody>
      </p:sp>
      <p:sp>
        <p:nvSpPr>
          <p:cNvPr id="23" name="TextBox 22">
            <a:extLst>
              <a:ext uri="{FF2B5EF4-FFF2-40B4-BE49-F238E27FC236}">
                <a16:creationId xmlns:a16="http://schemas.microsoft.com/office/drawing/2014/main" id="{8E449750-C3A8-43FD-9F88-F05831157E80}"/>
              </a:ext>
            </a:extLst>
          </p:cNvPr>
          <p:cNvSpPr txBox="1"/>
          <p:nvPr/>
        </p:nvSpPr>
        <p:spPr>
          <a:xfrm>
            <a:off x="2933207" y="4084856"/>
            <a:ext cx="5367414" cy="338554"/>
          </a:xfrm>
          <a:prstGeom prst="rect">
            <a:avLst/>
          </a:prstGeom>
          <a:noFill/>
        </p:spPr>
        <p:txBody>
          <a:bodyPr wrap="square" rtlCol="0">
            <a:spAutoFit/>
          </a:bodyPr>
          <a:lstStyle/>
          <a:p>
            <a:pPr algn="ctr"/>
            <a:r>
              <a:rPr lang="en-US" sz="1600" dirty="0">
                <a:cs typeface="Arial" panose="020B0604020202020204" pitchFamily="34" charset="0"/>
              </a:rPr>
              <a:t>Séances de </a:t>
            </a:r>
            <a:r>
              <a:rPr lang="en-US" sz="1600" dirty="0" err="1">
                <a:cs typeface="Arial" panose="020B0604020202020204" pitchFamily="34" charset="0"/>
              </a:rPr>
              <a:t>mobilisation</a:t>
            </a:r>
            <a:r>
              <a:rPr lang="en-US" sz="1600" dirty="0">
                <a:cs typeface="Arial" panose="020B0604020202020204" pitchFamily="34" charset="0"/>
              </a:rPr>
              <a:t> </a:t>
            </a:r>
            <a:r>
              <a:rPr lang="en-US" sz="1600" dirty="0" err="1">
                <a:cs typeface="Arial" panose="020B0604020202020204" pitchFamily="34" charset="0"/>
              </a:rPr>
              <a:t>dirigées</a:t>
            </a:r>
            <a:r>
              <a:rPr lang="en-US" sz="1600" dirty="0">
                <a:cs typeface="Arial" panose="020B0604020202020204" pitchFamily="34" charset="0"/>
              </a:rPr>
              <a:t> par les Premières Nations </a:t>
            </a:r>
          </a:p>
        </p:txBody>
      </p:sp>
      <p:cxnSp>
        <p:nvCxnSpPr>
          <p:cNvPr id="25" name="Straight Arrow Connector 24">
            <a:extLst>
              <a:ext uri="{FF2B5EF4-FFF2-40B4-BE49-F238E27FC236}">
                <a16:creationId xmlns:a16="http://schemas.microsoft.com/office/drawing/2014/main" id="{1E08847A-1FD0-4396-83A2-3A743D263752}"/>
              </a:ext>
            </a:extLst>
          </p:cNvPr>
          <p:cNvCxnSpPr>
            <a:cxnSpLocks/>
          </p:cNvCxnSpPr>
          <p:nvPr/>
        </p:nvCxnSpPr>
        <p:spPr>
          <a:xfrm flipV="1">
            <a:off x="2933207" y="4627845"/>
            <a:ext cx="0" cy="1381867"/>
          </a:xfrm>
          <a:prstGeom prst="straightConnector1">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43EC4C9-6376-5210-DCDE-2C6D50B3C66F}"/>
              </a:ext>
            </a:extLst>
          </p:cNvPr>
          <p:cNvCxnSpPr>
            <a:cxnSpLocks/>
          </p:cNvCxnSpPr>
          <p:nvPr/>
        </p:nvCxnSpPr>
        <p:spPr>
          <a:xfrm flipV="1">
            <a:off x="8660784" y="4037768"/>
            <a:ext cx="0" cy="198712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A5DAD63-C4AF-7F35-76E9-C81DF47582D2}"/>
              </a:ext>
            </a:extLst>
          </p:cNvPr>
          <p:cNvSpPr/>
          <p:nvPr/>
        </p:nvSpPr>
        <p:spPr>
          <a:xfrm>
            <a:off x="6765359" y="3282942"/>
            <a:ext cx="3062882" cy="646331"/>
          </a:xfrm>
          <a:prstGeom prst="rect">
            <a:avLst/>
          </a:prstGeom>
          <a:no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161663-103B-A8DF-2DCE-4842222FC5C6}"/>
              </a:ext>
            </a:extLst>
          </p:cNvPr>
          <p:cNvSpPr txBox="1"/>
          <p:nvPr/>
        </p:nvSpPr>
        <p:spPr>
          <a:xfrm>
            <a:off x="7180237" y="3275436"/>
            <a:ext cx="2383355" cy="584775"/>
          </a:xfrm>
          <a:prstGeom prst="rect">
            <a:avLst/>
          </a:prstGeom>
          <a:noFill/>
        </p:spPr>
        <p:txBody>
          <a:bodyPr wrap="square" rtlCol="0">
            <a:spAutoFit/>
          </a:bodyPr>
          <a:lstStyle/>
          <a:p>
            <a:pPr algn="ctr"/>
            <a:r>
              <a:rPr lang="en-US" sz="1600" dirty="0"/>
              <a:t>Soumission de 35 rapports </a:t>
            </a:r>
            <a:r>
              <a:rPr lang="en-US" sz="1600" dirty="0" err="1"/>
              <a:t>régionaux</a:t>
            </a:r>
            <a:r>
              <a:rPr lang="en-US" sz="1600" dirty="0"/>
              <a:t> à SAC</a:t>
            </a:r>
            <a:endParaRPr lang="en-US" sz="1600" i="1" dirty="0"/>
          </a:p>
        </p:txBody>
      </p:sp>
      <p:sp>
        <p:nvSpPr>
          <p:cNvPr id="34" name="Rectangle 33">
            <a:extLst>
              <a:ext uri="{FF2B5EF4-FFF2-40B4-BE49-F238E27FC236}">
                <a16:creationId xmlns:a16="http://schemas.microsoft.com/office/drawing/2014/main" id="{A1148ABC-6724-36A5-31AF-C48CCEFB545C}"/>
              </a:ext>
            </a:extLst>
          </p:cNvPr>
          <p:cNvSpPr/>
          <p:nvPr/>
        </p:nvSpPr>
        <p:spPr>
          <a:xfrm>
            <a:off x="8888412" y="4014578"/>
            <a:ext cx="3062882" cy="952692"/>
          </a:xfrm>
          <a:prstGeom prst="rect">
            <a:avLst/>
          </a:prstGeom>
          <a:no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13CA11-84D9-E615-0AC7-10A6D754CB21}"/>
              </a:ext>
            </a:extLst>
          </p:cNvPr>
          <p:cNvSpPr txBox="1"/>
          <p:nvPr/>
        </p:nvSpPr>
        <p:spPr>
          <a:xfrm>
            <a:off x="8970944" y="4031886"/>
            <a:ext cx="2872855" cy="923330"/>
          </a:xfrm>
          <a:prstGeom prst="rect">
            <a:avLst/>
          </a:prstGeom>
          <a:noFill/>
        </p:spPr>
        <p:txBody>
          <a:bodyPr wrap="square" rtlCol="0">
            <a:spAutoFit/>
          </a:bodyPr>
          <a:lstStyle/>
          <a:p>
            <a:pPr algn="ctr"/>
            <a:r>
              <a:rPr lang="en-US" dirty="0"/>
              <a:t>SAC </a:t>
            </a:r>
            <a:r>
              <a:rPr lang="en-US" dirty="0" err="1"/>
              <a:t>publie</a:t>
            </a:r>
            <a:r>
              <a:rPr lang="en-US" dirty="0"/>
              <a:t> le Rapport de </a:t>
            </a:r>
            <a:r>
              <a:rPr lang="en-US" dirty="0" err="1"/>
              <a:t>synthèse</a:t>
            </a:r>
            <a:r>
              <a:rPr lang="en-US" dirty="0"/>
              <a:t> national </a:t>
            </a:r>
            <a:r>
              <a:rPr lang="en-US" dirty="0" err="1"/>
              <a:t>sur</a:t>
            </a:r>
            <a:r>
              <a:rPr lang="en-US" dirty="0"/>
              <a:t> la</a:t>
            </a:r>
            <a:r>
              <a:rPr lang="en-US" dirty="0">
                <a:cs typeface="Arial" panose="020B0604020202020204" pitchFamily="34" charset="0"/>
              </a:rPr>
              <a:t> </a:t>
            </a:r>
            <a:r>
              <a:rPr lang="en-US" dirty="0" err="1">
                <a:cs typeface="Arial" panose="020B0604020202020204" pitchFamily="34" charset="0"/>
              </a:rPr>
              <a:t>mobilisation</a:t>
            </a:r>
            <a:r>
              <a:rPr lang="en-US" dirty="0">
                <a:cs typeface="Arial" panose="020B0604020202020204" pitchFamily="34" charset="0"/>
              </a:rPr>
              <a:t> </a:t>
            </a:r>
            <a:endParaRPr lang="en-US" i="1" dirty="0"/>
          </a:p>
        </p:txBody>
      </p:sp>
      <p:cxnSp>
        <p:nvCxnSpPr>
          <p:cNvPr id="36" name="Straight Arrow Connector 35">
            <a:extLst>
              <a:ext uri="{FF2B5EF4-FFF2-40B4-BE49-F238E27FC236}">
                <a16:creationId xmlns:a16="http://schemas.microsoft.com/office/drawing/2014/main" id="{11AA9F37-FF76-EAF8-FAB5-5304990B3FEF}"/>
              </a:ext>
            </a:extLst>
          </p:cNvPr>
          <p:cNvCxnSpPr>
            <a:cxnSpLocks/>
          </p:cNvCxnSpPr>
          <p:nvPr/>
        </p:nvCxnSpPr>
        <p:spPr>
          <a:xfrm flipV="1">
            <a:off x="9935804" y="5048269"/>
            <a:ext cx="0" cy="9614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F83C3BA5-A5F0-FFA5-51F0-7BFD1EF70E05}"/>
              </a:ext>
            </a:extLst>
          </p:cNvPr>
          <p:cNvSpPr txBox="1">
            <a:spLocks/>
          </p:cNvSpPr>
          <p:nvPr/>
        </p:nvSpPr>
        <p:spPr>
          <a:xfrm>
            <a:off x="466283" y="1597991"/>
            <a:ext cx="11065810" cy="798576"/>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dirty="0">
                <a:solidFill>
                  <a:srgbClr val="2D9D94"/>
                </a:solidFill>
                <a:latin typeface="Arial" panose="020B0604020202020204" pitchFamily="34" charset="0"/>
                <a:cs typeface="Arial" panose="020B0604020202020204" pitchFamily="34" charset="0"/>
              </a:rPr>
              <a:t>Le parcours de soins : </a:t>
            </a:r>
            <a:r>
              <a:rPr lang="en-US" dirty="0" err="1">
                <a:solidFill>
                  <a:srgbClr val="2D9D94"/>
                </a:solidFill>
                <a:latin typeface="Arial" panose="020B0604020202020204" pitchFamily="34" charset="0"/>
                <a:cs typeface="Arial" panose="020B0604020202020204" pitchFamily="34" charset="0"/>
              </a:rPr>
              <a:t>Chronologie</a:t>
            </a:r>
            <a:r>
              <a:rPr lang="en-US" dirty="0">
                <a:solidFill>
                  <a:srgbClr val="2D9D94"/>
                </a:solidFill>
                <a:latin typeface="Arial" panose="020B0604020202020204" pitchFamily="34" charset="0"/>
                <a:cs typeface="Arial" panose="020B0604020202020204" pitchFamily="34" charset="0"/>
              </a:rPr>
              <a:t> des SLD/SC (suite) </a:t>
            </a:r>
            <a:endParaRPr lang="en-CA" dirty="0">
              <a:solidFill>
                <a:srgbClr val="2D9D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98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90265E5-E83F-949A-C405-2A2F2D88D8B0}"/>
              </a:ext>
            </a:extLst>
          </p:cNvPr>
          <p:cNvGrpSpPr/>
          <p:nvPr/>
        </p:nvGrpSpPr>
        <p:grpSpPr>
          <a:xfrm>
            <a:off x="-543859" y="2484251"/>
            <a:ext cx="11220783" cy="3552095"/>
            <a:chOff x="627016" y="1114697"/>
            <a:chExt cx="10955655" cy="5599032"/>
          </a:xfrm>
        </p:grpSpPr>
        <p:sp>
          <p:nvSpPr>
            <p:cNvPr id="8" name="Rectangle 7">
              <a:extLst>
                <a:ext uri="{FF2B5EF4-FFF2-40B4-BE49-F238E27FC236}">
                  <a16:creationId xmlns:a16="http://schemas.microsoft.com/office/drawing/2014/main" id="{119A855B-7904-C314-386A-CED9F37F16F0}"/>
                </a:ext>
              </a:extLst>
            </p:cNvPr>
            <p:cNvSpPr/>
            <p:nvPr/>
          </p:nvSpPr>
          <p:spPr>
            <a:xfrm>
              <a:off x="627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869EFD4-A03D-72AB-4F18-F690413FCA63}"/>
                </a:ext>
              </a:extLst>
            </p:cNvPr>
            <p:cNvSpPr/>
            <p:nvPr/>
          </p:nvSpPr>
          <p:spPr>
            <a:xfrm>
              <a:off x="1722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5D59813-52D7-1FC0-D42F-6C98768F2D9D}"/>
                </a:ext>
              </a:extLst>
            </p:cNvPr>
            <p:cNvSpPr/>
            <p:nvPr/>
          </p:nvSpPr>
          <p:spPr>
            <a:xfrm>
              <a:off x="28177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8C8DF1-44E4-F9D7-4E1E-38AA27BB310A}"/>
                </a:ext>
              </a:extLst>
            </p:cNvPr>
            <p:cNvSpPr/>
            <p:nvPr/>
          </p:nvSpPr>
          <p:spPr>
            <a:xfrm>
              <a:off x="39131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3EBBFBF-49EA-1599-A39F-EA4619D347F4}"/>
                </a:ext>
              </a:extLst>
            </p:cNvPr>
            <p:cNvSpPr/>
            <p:nvPr/>
          </p:nvSpPr>
          <p:spPr>
            <a:xfrm>
              <a:off x="50085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1F01274-D654-531E-7585-89A799D8A9FE}"/>
                </a:ext>
              </a:extLst>
            </p:cNvPr>
            <p:cNvSpPr/>
            <p:nvPr/>
          </p:nvSpPr>
          <p:spPr>
            <a:xfrm>
              <a:off x="61038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DBC1DE0-CB68-1BDF-11EC-2A7FDFA9E830}"/>
                </a:ext>
              </a:extLst>
            </p:cNvPr>
            <p:cNvSpPr/>
            <p:nvPr/>
          </p:nvSpPr>
          <p:spPr>
            <a:xfrm>
              <a:off x="71992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4469BB1-EEB6-4F38-DD7D-52FE339BDEA1}"/>
                </a:ext>
              </a:extLst>
            </p:cNvPr>
            <p:cNvSpPr/>
            <p:nvPr/>
          </p:nvSpPr>
          <p:spPr>
            <a:xfrm>
              <a:off x="82946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31DCA1A-5FBA-549C-B809-DD50429A7D61}"/>
                </a:ext>
              </a:extLst>
            </p:cNvPr>
            <p:cNvSpPr/>
            <p:nvPr/>
          </p:nvSpPr>
          <p:spPr>
            <a:xfrm>
              <a:off x="9390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09EC8CC-F3D5-97FF-D32F-32B56E93FB0A}"/>
                </a:ext>
              </a:extLst>
            </p:cNvPr>
            <p:cNvSpPr/>
            <p:nvPr/>
          </p:nvSpPr>
          <p:spPr>
            <a:xfrm>
              <a:off x="10485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Rounded Rectangle 59">
            <a:extLst>
              <a:ext uri="{FF2B5EF4-FFF2-40B4-BE49-F238E27FC236}">
                <a16:creationId xmlns:a16="http://schemas.microsoft.com/office/drawing/2014/main" id="{FA7FA495-57C8-C836-A1F6-E4B53F37AF1A}"/>
              </a:ext>
            </a:extLst>
          </p:cNvPr>
          <p:cNvSpPr/>
          <p:nvPr/>
        </p:nvSpPr>
        <p:spPr bwMode="auto">
          <a:xfrm>
            <a:off x="10937405" y="4989108"/>
            <a:ext cx="1064558" cy="815534"/>
          </a:xfrm>
          <a:prstGeom prst="roundRect">
            <a:avLst/>
          </a:prstGeom>
          <a:solidFill>
            <a:schemeClr val="accent2">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37000"/>
              </a:spcAft>
              <a:buClrTx/>
              <a:buSzTx/>
              <a:buFontTx/>
              <a:buNone/>
              <a:tabLst>
                <a:tab pos="5715000" algn="l"/>
              </a:tabLst>
              <a:defRPr/>
            </a:pPr>
            <a:r>
              <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Mise en œuvre du nouveau continuum</a:t>
            </a:r>
          </a:p>
        </p:txBody>
      </p:sp>
      <p:sp>
        <p:nvSpPr>
          <p:cNvPr id="46" name="TextBox 45">
            <a:extLst>
              <a:ext uri="{FF2B5EF4-FFF2-40B4-BE49-F238E27FC236}">
                <a16:creationId xmlns:a16="http://schemas.microsoft.com/office/drawing/2014/main" id="{09446D93-5EE5-93F7-C566-343E68CA4FCA}"/>
              </a:ext>
            </a:extLst>
          </p:cNvPr>
          <p:cNvSpPr txBox="1"/>
          <p:nvPr/>
        </p:nvSpPr>
        <p:spPr>
          <a:xfrm>
            <a:off x="30511" y="609009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2023</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Rounded Rectangle 81">
            <a:extLst>
              <a:ext uri="{FF2B5EF4-FFF2-40B4-BE49-F238E27FC236}">
                <a16:creationId xmlns:a16="http://schemas.microsoft.com/office/drawing/2014/main" id="{B1C9A2BF-2ED0-A8FC-03B2-145ADD55EA58}"/>
              </a:ext>
            </a:extLst>
          </p:cNvPr>
          <p:cNvSpPr/>
          <p:nvPr/>
        </p:nvSpPr>
        <p:spPr bwMode="auto">
          <a:xfrm>
            <a:off x="6427177" y="2996694"/>
            <a:ext cx="909589" cy="930266"/>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Résolution 21/2022 - Co-développement</a:t>
            </a:r>
          </a:p>
        </p:txBody>
      </p:sp>
      <p:sp>
        <p:nvSpPr>
          <p:cNvPr id="53" name="Rounded Rectangle 81">
            <a:extLst>
              <a:ext uri="{FF2B5EF4-FFF2-40B4-BE49-F238E27FC236}">
                <a16:creationId xmlns:a16="http://schemas.microsoft.com/office/drawing/2014/main" id="{D6268FC1-BC6A-6A5D-9F28-1A4D8D18C980}"/>
              </a:ext>
            </a:extLst>
          </p:cNvPr>
          <p:cNvSpPr/>
          <p:nvPr/>
        </p:nvSpPr>
        <p:spPr bwMode="auto">
          <a:xfrm>
            <a:off x="6513021" y="4051700"/>
            <a:ext cx="2600944" cy="758283"/>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Réunions de collaboration avec le CSI et l'APN</a:t>
            </a:r>
          </a:p>
        </p:txBody>
      </p:sp>
      <p:sp>
        <p:nvSpPr>
          <p:cNvPr id="57" name="Rounded Rectangle 88">
            <a:extLst>
              <a:ext uri="{FF2B5EF4-FFF2-40B4-BE49-F238E27FC236}">
                <a16:creationId xmlns:a16="http://schemas.microsoft.com/office/drawing/2014/main" id="{363506A4-99F5-B7C8-1E14-72624F772D83}"/>
              </a:ext>
            </a:extLst>
          </p:cNvPr>
          <p:cNvSpPr/>
          <p:nvPr/>
        </p:nvSpPr>
        <p:spPr bwMode="auto">
          <a:xfrm>
            <a:off x="-90848" y="2257396"/>
            <a:ext cx="11168280" cy="2828088"/>
          </a:xfrm>
          <a:prstGeom prst="round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63" name="Rounded Rectangle 88">
            <a:extLst>
              <a:ext uri="{FF2B5EF4-FFF2-40B4-BE49-F238E27FC236}">
                <a16:creationId xmlns:a16="http://schemas.microsoft.com/office/drawing/2014/main" id="{73B6C775-19C5-CC5F-B354-8599CB9D5468}"/>
              </a:ext>
            </a:extLst>
          </p:cNvPr>
          <p:cNvSpPr/>
          <p:nvPr/>
        </p:nvSpPr>
        <p:spPr bwMode="auto">
          <a:xfrm>
            <a:off x="10323549" y="2116010"/>
            <a:ext cx="1769448" cy="4102265"/>
          </a:xfrm>
          <a:prstGeom prst="roundRect">
            <a:avLst/>
          </a:prstGeom>
          <a:solidFill>
            <a:schemeClr val="bg1"/>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66" name="Rectangle 65">
            <a:extLst>
              <a:ext uri="{FF2B5EF4-FFF2-40B4-BE49-F238E27FC236}">
                <a16:creationId xmlns:a16="http://schemas.microsoft.com/office/drawing/2014/main" id="{CC5022C6-363C-8524-8367-8C2770D489A2}"/>
              </a:ext>
            </a:extLst>
          </p:cNvPr>
          <p:cNvSpPr/>
          <p:nvPr/>
        </p:nvSpPr>
        <p:spPr>
          <a:xfrm>
            <a:off x="90825" y="3291111"/>
            <a:ext cx="4145435" cy="944307"/>
          </a:xfrm>
          <a:prstGeom prst="rect">
            <a:avLst/>
          </a:prstGeom>
          <a:ln w="57150">
            <a:solidFill>
              <a:srgbClr val="2D9D9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09A6569B-B7E8-9C5D-15E6-8B24ED75C1FA}"/>
              </a:ext>
            </a:extLst>
          </p:cNvPr>
          <p:cNvSpPr txBox="1"/>
          <p:nvPr/>
        </p:nvSpPr>
        <p:spPr>
          <a:xfrm>
            <a:off x="138632" y="3275436"/>
            <a:ext cx="4229104" cy="954107"/>
          </a:xfrm>
          <a:prstGeom prst="rect">
            <a:avLst/>
          </a:prstGeom>
          <a:noFill/>
          <a:ln>
            <a:noFill/>
          </a:ln>
        </p:spPr>
        <p:txBody>
          <a:bodyPr wrap="square" rtlCol="0">
            <a:spAutoFit/>
          </a:bodyPr>
          <a:lstStyle/>
          <a:p>
            <a:r>
              <a:rPr lang="en-US" sz="1400" dirty="0"/>
              <a:t>Résolution 44/2022 de l'APN, </a:t>
            </a:r>
            <a:r>
              <a:rPr lang="fr-CA" sz="1400" i="1" dirty="0"/>
              <a:t>Élaboration conjointe d'options stratégiques avec Services aux Autochtones Canada pour un mémoire au Cabinet sur le cadre holistique de soins de longue durée et continus </a:t>
            </a:r>
            <a:endParaRPr lang="en-US" sz="1400" i="1" dirty="0"/>
          </a:p>
        </p:txBody>
      </p:sp>
      <p:cxnSp>
        <p:nvCxnSpPr>
          <p:cNvPr id="70" name="Straight Arrow Connector 69">
            <a:extLst>
              <a:ext uri="{FF2B5EF4-FFF2-40B4-BE49-F238E27FC236}">
                <a16:creationId xmlns:a16="http://schemas.microsoft.com/office/drawing/2014/main" id="{B03D840F-DD02-E817-5089-3D9CC55322A0}"/>
              </a:ext>
            </a:extLst>
          </p:cNvPr>
          <p:cNvCxnSpPr>
            <a:cxnSpLocks/>
          </p:cNvCxnSpPr>
          <p:nvPr/>
        </p:nvCxnSpPr>
        <p:spPr>
          <a:xfrm flipV="1">
            <a:off x="203188" y="4289166"/>
            <a:ext cx="0" cy="1720546"/>
          </a:xfrm>
          <a:prstGeom prst="straightConnector1">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347EBEE-9DBE-56A2-7D92-C5F7665D03C0}"/>
              </a:ext>
            </a:extLst>
          </p:cNvPr>
          <p:cNvCxnSpPr>
            <a:cxnSpLocks/>
          </p:cNvCxnSpPr>
          <p:nvPr/>
        </p:nvCxnSpPr>
        <p:spPr>
          <a:xfrm flipV="1">
            <a:off x="6054160" y="5100709"/>
            <a:ext cx="6079" cy="886209"/>
          </a:xfrm>
          <a:prstGeom prst="straightConnector1">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5274E0F-952A-30FE-ABFD-FC7F0CF2CCBC}"/>
              </a:ext>
            </a:extLst>
          </p:cNvPr>
          <p:cNvCxnSpPr>
            <a:cxnSpLocks/>
          </p:cNvCxnSpPr>
          <p:nvPr/>
        </p:nvCxnSpPr>
        <p:spPr>
          <a:xfrm flipV="1">
            <a:off x="2354689" y="5149439"/>
            <a:ext cx="0" cy="8407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249FBDB-A37D-5F70-F334-2F7CCE7A4946}"/>
              </a:ext>
            </a:extLst>
          </p:cNvPr>
          <p:cNvSpPr/>
          <p:nvPr/>
        </p:nvSpPr>
        <p:spPr>
          <a:xfrm>
            <a:off x="927479" y="4302732"/>
            <a:ext cx="2688833" cy="74553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93EEDB1B-C448-7663-4721-CC4B3394D930}"/>
              </a:ext>
            </a:extLst>
          </p:cNvPr>
          <p:cNvSpPr txBox="1"/>
          <p:nvPr/>
        </p:nvSpPr>
        <p:spPr>
          <a:xfrm>
            <a:off x="841131" y="4317004"/>
            <a:ext cx="2786323" cy="830997"/>
          </a:xfrm>
          <a:prstGeom prst="rect">
            <a:avLst/>
          </a:prstGeom>
          <a:noFill/>
        </p:spPr>
        <p:txBody>
          <a:bodyPr wrap="square" rtlCol="0">
            <a:spAutoFit/>
          </a:bodyPr>
          <a:lstStyle/>
          <a:p>
            <a:pPr algn="ctr"/>
            <a:r>
              <a:rPr lang="en-US" sz="1600" dirty="0"/>
              <a:t>Validation du Rapport de </a:t>
            </a:r>
            <a:r>
              <a:rPr lang="en-US" sz="1600" dirty="0" err="1"/>
              <a:t>synthèse</a:t>
            </a:r>
            <a:r>
              <a:rPr lang="en-US" sz="1600" dirty="0"/>
              <a:t> national </a:t>
            </a:r>
            <a:r>
              <a:rPr lang="en-US" sz="1600" dirty="0" err="1"/>
              <a:t>sur</a:t>
            </a:r>
            <a:r>
              <a:rPr lang="en-US" sz="1600" dirty="0"/>
              <a:t> la </a:t>
            </a:r>
            <a:r>
              <a:rPr lang="en-US" sz="1600" dirty="0" err="1"/>
              <a:t>mobilisation</a:t>
            </a:r>
            <a:endParaRPr lang="en-US" sz="1600" dirty="0"/>
          </a:p>
        </p:txBody>
      </p:sp>
      <p:cxnSp>
        <p:nvCxnSpPr>
          <p:cNvPr id="25" name="Straight Arrow Connector 24">
            <a:extLst>
              <a:ext uri="{FF2B5EF4-FFF2-40B4-BE49-F238E27FC236}">
                <a16:creationId xmlns:a16="http://schemas.microsoft.com/office/drawing/2014/main" id="{1E08847A-1FD0-4396-83A2-3A743D263752}"/>
              </a:ext>
            </a:extLst>
          </p:cNvPr>
          <p:cNvCxnSpPr>
            <a:cxnSpLocks/>
          </p:cNvCxnSpPr>
          <p:nvPr/>
        </p:nvCxnSpPr>
        <p:spPr>
          <a:xfrm flipH="1" flipV="1">
            <a:off x="5627474" y="4296829"/>
            <a:ext cx="13324" cy="1712883"/>
          </a:xfrm>
          <a:prstGeom prst="straightConnector1">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43EC4C9-6376-5210-DCDE-2C6D50B3C66F}"/>
              </a:ext>
            </a:extLst>
          </p:cNvPr>
          <p:cNvCxnSpPr>
            <a:cxnSpLocks/>
          </p:cNvCxnSpPr>
          <p:nvPr/>
        </p:nvCxnSpPr>
        <p:spPr>
          <a:xfrm flipV="1">
            <a:off x="8660784" y="4324234"/>
            <a:ext cx="0" cy="170065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A5DAD63-C4AF-7F35-76E9-C81DF47582D2}"/>
              </a:ext>
            </a:extLst>
          </p:cNvPr>
          <p:cNvSpPr/>
          <p:nvPr/>
        </p:nvSpPr>
        <p:spPr>
          <a:xfrm>
            <a:off x="8583025" y="3291111"/>
            <a:ext cx="3062882" cy="944307"/>
          </a:xfrm>
          <a:prstGeom prst="rect">
            <a:avLst/>
          </a:prstGeom>
          <a:no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161663-103B-A8DF-2DCE-4842222FC5C6}"/>
              </a:ext>
            </a:extLst>
          </p:cNvPr>
          <p:cNvSpPr txBox="1"/>
          <p:nvPr/>
        </p:nvSpPr>
        <p:spPr>
          <a:xfrm>
            <a:off x="8655714" y="3256060"/>
            <a:ext cx="2958262" cy="738664"/>
          </a:xfrm>
          <a:prstGeom prst="rect">
            <a:avLst/>
          </a:prstGeom>
          <a:noFill/>
        </p:spPr>
        <p:txBody>
          <a:bodyPr wrap="square" rtlCol="0">
            <a:spAutoFit/>
          </a:bodyPr>
          <a:lstStyle/>
          <a:p>
            <a:pPr algn="ctr"/>
            <a:r>
              <a:rPr lang="fr-CA" sz="1400" dirty="0"/>
              <a:t>Présentation du projet de résolution et des recommandations en matière politiques de l'APN en vue de l’AEC</a:t>
            </a:r>
            <a:endParaRPr lang="fr-CA" sz="1400" i="1" dirty="0"/>
          </a:p>
        </p:txBody>
      </p:sp>
      <p:cxnSp>
        <p:nvCxnSpPr>
          <p:cNvPr id="36" name="Straight Arrow Connector 35">
            <a:extLst>
              <a:ext uri="{FF2B5EF4-FFF2-40B4-BE49-F238E27FC236}">
                <a16:creationId xmlns:a16="http://schemas.microsoft.com/office/drawing/2014/main" id="{11AA9F37-FF76-EAF8-FAB5-5304990B3FEF}"/>
              </a:ext>
            </a:extLst>
          </p:cNvPr>
          <p:cNvCxnSpPr>
            <a:cxnSpLocks/>
          </p:cNvCxnSpPr>
          <p:nvPr/>
        </p:nvCxnSpPr>
        <p:spPr>
          <a:xfrm flipV="1">
            <a:off x="9857936" y="5342234"/>
            <a:ext cx="0" cy="6674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EBBE2D73-E4B2-8E5D-8CDC-06D426AD8FD0}"/>
              </a:ext>
            </a:extLst>
          </p:cNvPr>
          <p:cNvCxnSpPr>
            <a:cxnSpLocks/>
            <a:stCxn id="11" idx="2"/>
            <a:endCxn id="41" idx="2"/>
          </p:cNvCxnSpPr>
          <p:nvPr/>
        </p:nvCxnSpPr>
        <p:spPr>
          <a:xfrm rot="5400000" flipH="1" flipV="1">
            <a:off x="3453585" y="4930109"/>
            <a:ext cx="1036359" cy="1176115"/>
          </a:xfrm>
          <a:prstGeom prst="bentConnector3">
            <a:avLst>
              <a:gd name="adj1" fmla="val -22058"/>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BFFECE2-79C5-B277-C36D-4151FA2DCC6E}"/>
              </a:ext>
            </a:extLst>
          </p:cNvPr>
          <p:cNvSpPr/>
          <p:nvPr/>
        </p:nvSpPr>
        <p:spPr>
          <a:xfrm>
            <a:off x="3829458" y="4317004"/>
            <a:ext cx="1425613" cy="725274"/>
          </a:xfrm>
          <a:prstGeom prst="rect">
            <a:avLst/>
          </a:prstGeom>
          <a:ln w="57150">
            <a:solidFill>
              <a:srgbClr val="2D9D9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1" name="TextBox 40">
            <a:extLst>
              <a:ext uri="{FF2B5EF4-FFF2-40B4-BE49-F238E27FC236}">
                <a16:creationId xmlns:a16="http://schemas.microsoft.com/office/drawing/2014/main" id="{B454B973-55EB-C04D-CFA2-D19A4DE9482F}"/>
              </a:ext>
            </a:extLst>
          </p:cNvPr>
          <p:cNvSpPr txBox="1"/>
          <p:nvPr/>
        </p:nvSpPr>
        <p:spPr>
          <a:xfrm>
            <a:off x="3835361" y="4353656"/>
            <a:ext cx="1448923" cy="646331"/>
          </a:xfrm>
          <a:prstGeom prst="rect">
            <a:avLst/>
          </a:prstGeom>
          <a:noFill/>
        </p:spPr>
        <p:txBody>
          <a:bodyPr wrap="square" rtlCol="0">
            <a:spAutoFit/>
          </a:bodyPr>
          <a:lstStyle/>
          <a:p>
            <a:pPr algn="ctr"/>
            <a:r>
              <a:rPr lang="en-US" dirty="0"/>
              <a:t>Lettre du CCS à SAC</a:t>
            </a:r>
          </a:p>
        </p:txBody>
      </p:sp>
      <p:sp>
        <p:nvSpPr>
          <p:cNvPr id="50" name="TextBox 49">
            <a:extLst>
              <a:ext uri="{FF2B5EF4-FFF2-40B4-BE49-F238E27FC236}">
                <a16:creationId xmlns:a16="http://schemas.microsoft.com/office/drawing/2014/main" id="{1BF4DBFA-7816-8CE0-1525-01177D75325D}"/>
              </a:ext>
            </a:extLst>
          </p:cNvPr>
          <p:cNvSpPr txBox="1"/>
          <p:nvPr/>
        </p:nvSpPr>
        <p:spPr>
          <a:xfrm>
            <a:off x="2274578" y="6121651"/>
            <a:ext cx="11238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dirty="0">
                <a:solidFill>
                  <a:srgbClr val="000000"/>
                </a:solidFill>
                <a:latin typeface="Arial" panose="020B0604020202020204" pitchFamily="34" charset="0"/>
                <a:cs typeface="Arial" panose="020B0604020202020204" pitchFamily="34" charset="0"/>
              </a:rPr>
              <a:t>Mars</a:t>
            </a:r>
            <a:endParaRPr kumimoji="0" lang="en-CA"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D48BE82-1D14-3B9F-770D-1B7CB76516BE}"/>
              </a:ext>
            </a:extLst>
          </p:cNvPr>
          <p:cNvSpPr txBox="1"/>
          <p:nvPr/>
        </p:nvSpPr>
        <p:spPr>
          <a:xfrm>
            <a:off x="4513388" y="6121651"/>
            <a:ext cx="11238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dirty="0">
                <a:solidFill>
                  <a:srgbClr val="000000"/>
                </a:solidFill>
                <a:latin typeface="Arial" panose="020B0604020202020204" pitchFamily="34" charset="0"/>
                <a:cs typeface="Arial" panose="020B0604020202020204" pitchFamily="34" charset="0"/>
              </a:rPr>
              <a:t>Juin</a:t>
            </a:r>
            <a:endParaRPr kumimoji="0" lang="en-CA"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84B1BB54-34E0-BF3F-199D-C5548DB24E2A}"/>
              </a:ext>
            </a:extLst>
          </p:cNvPr>
          <p:cNvSpPr txBox="1"/>
          <p:nvPr/>
        </p:nvSpPr>
        <p:spPr>
          <a:xfrm>
            <a:off x="6737267" y="6121651"/>
            <a:ext cx="11238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dirty="0">
                <a:solidFill>
                  <a:srgbClr val="000000"/>
                </a:solidFill>
                <a:latin typeface="Arial" panose="020B0604020202020204" pitchFamily="34" charset="0"/>
                <a:cs typeface="Arial" panose="020B0604020202020204" pitchFamily="34" charset="0"/>
              </a:rPr>
              <a:t>Septembre</a:t>
            </a:r>
            <a:endParaRPr kumimoji="0" lang="en-CA"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2C4F1178-68D5-B6BD-F3AB-1A1C42F0EA2C}"/>
              </a:ext>
            </a:extLst>
          </p:cNvPr>
          <p:cNvSpPr txBox="1"/>
          <p:nvPr/>
        </p:nvSpPr>
        <p:spPr>
          <a:xfrm>
            <a:off x="8972716" y="6097869"/>
            <a:ext cx="11238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dirty="0">
                <a:solidFill>
                  <a:srgbClr val="000000"/>
                </a:solidFill>
                <a:latin typeface="Arial" panose="020B0604020202020204" pitchFamily="34" charset="0"/>
                <a:cs typeface="Arial" panose="020B0604020202020204" pitchFamily="34" charset="0"/>
              </a:rPr>
              <a:t>Décembre</a:t>
            </a:r>
            <a:endParaRPr kumimoji="0" lang="en-CA"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63649F74-7D69-0C56-ABF6-B3B7CB527C5A}"/>
              </a:ext>
            </a:extLst>
          </p:cNvPr>
          <p:cNvSpPr/>
          <p:nvPr/>
        </p:nvSpPr>
        <p:spPr>
          <a:xfrm>
            <a:off x="4326804" y="3293952"/>
            <a:ext cx="4145435" cy="944307"/>
          </a:xfrm>
          <a:prstGeom prst="rect">
            <a:avLst/>
          </a:prstGeom>
          <a:ln w="57150">
            <a:solidFill>
              <a:srgbClr val="2D9D9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7" name="TextBox 76">
            <a:extLst>
              <a:ext uri="{FF2B5EF4-FFF2-40B4-BE49-F238E27FC236}">
                <a16:creationId xmlns:a16="http://schemas.microsoft.com/office/drawing/2014/main" id="{E16A1993-76D0-F690-7D4D-FC621C2E9854}"/>
              </a:ext>
            </a:extLst>
          </p:cNvPr>
          <p:cNvSpPr txBox="1"/>
          <p:nvPr/>
        </p:nvSpPr>
        <p:spPr>
          <a:xfrm>
            <a:off x="4331435" y="3284897"/>
            <a:ext cx="4229104" cy="954107"/>
          </a:xfrm>
          <a:prstGeom prst="rect">
            <a:avLst/>
          </a:prstGeom>
          <a:noFill/>
          <a:ln>
            <a:noFill/>
          </a:ln>
        </p:spPr>
        <p:txBody>
          <a:bodyPr wrap="square" rtlCol="0">
            <a:spAutoFit/>
          </a:bodyPr>
          <a:lstStyle/>
          <a:p>
            <a:r>
              <a:rPr lang="en-US" sz="1400" dirty="0"/>
              <a:t>Résolution 59/2023 de l'APN, </a:t>
            </a:r>
            <a:r>
              <a:rPr lang="fr-CA" sz="1400" i="1" dirty="0"/>
              <a:t>Appel à la prolongation du délai fixé par Services aux Autochtones Canada pour l’élaboration du Cadre de soins à long terme et de soins continus </a:t>
            </a:r>
            <a:endParaRPr lang="en-US" sz="1400" i="1" dirty="0"/>
          </a:p>
        </p:txBody>
      </p:sp>
      <p:sp>
        <p:nvSpPr>
          <p:cNvPr id="79" name="Rectangle 78">
            <a:extLst>
              <a:ext uri="{FF2B5EF4-FFF2-40B4-BE49-F238E27FC236}">
                <a16:creationId xmlns:a16="http://schemas.microsoft.com/office/drawing/2014/main" id="{6AA413AA-665E-88EC-A523-79F479E07E27}"/>
              </a:ext>
            </a:extLst>
          </p:cNvPr>
          <p:cNvSpPr/>
          <p:nvPr/>
        </p:nvSpPr>
        <p:spPr>
          <a:xfrm>
            <a:off x="5819774" y="4324234"/>
            <a:ext cx="2516200" cy="725274"/>
          </a:xfrm>
          <a:prstGeom prst="rect">
            <a:avLst/>
          </a:prstGeom>
          <a:ln w="57150">
            <a:solidFill>
              <a:srgbClr val="2D9D9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0" name="TextBox 79">
            <a:extLst>
              <a:ext uri="{FF2B5EF4-FFF2-40B4-BE49-F238E27FC236}">
                <a16:creationId xmlns:a16="http://schemas.microsoft.com/office/drawing/2014/main" id="{3E2A4C40-3EFD-73A0-FCA9-8DA173B45788}"/>
              </a:ext>
            </a:extLst>
          </p:cNvPr>
          <p:cNvSpPr txBox="1"/>
          <p:nvPr/>
        </p:nvSpPr>
        <p:spPr>
          <a:xfrm>
            <a:off x="5741595" y="4324234"/>
            <a:ext cx="2639489" cy="784830"/>
          </a:xfrm>
          <a:prstGeom prst="rect">
            <a:avLst/>
          </a:prstGeom>
          <a:noFill/>
        </p:spPr>
        <p:txBody>
          <a:bodyPr wrap="square" rtlCol="0">
            <a:spAutoFit/>
          </a:bodyPr>
          <a:lstStyle/>
          <a:p>
            <a:pPr algn="ctr"/>
            <a:r>
              <a:rPr lang="en-US" sz="1500" dirty="0"/>
              <a:t>Groupes de discussions </a:t>
            </a:r>
            <a:r>
              <a:rPr lang="en-US" sz="1500" dirty="0" err="1"/>
              <a:t>régionaux</a:t>
            </a:r>
            <a:r>
              <a:rPr lang="en-US" sz="1500" dirty="0"/>
              <a:t> et national en </a:t>
            </a:r>
            <a:r>
              <a:rPr lang="en-US" sz="1500" dirty="0" err="1"/>
              <a:t>ligne</a:t>
            </a:r>
            <a:r>
              <a:rPr lang="en-US" sz="1500" dirty="0"/>
              <a:t> de l'APN</a:t>
            </a:r>
          </a:p>
        </p:txBody>
      </p:sp>
      <p:sp>
        <p:nvSpPr>
          <p:cNvPr id="34" name="Rectangle 33">
            <a:extLst>
              <a:ext uri="{FF2B5EF4-FFF2-40B4-BE49-F238E27FC236}">
                <a16:creationId xmlns:a16="http://schemas.microsoft.com/office/drawing/2014/main" id="{A1148ABC-6724-36A5-31AF-C48CCEFB545C}"/>
              </a:ext>
            </a:extLst>
          </p:cNvPr>
          <p:cNvSpPr/>
          <p:nvPr/>
        </p:nvSpPr>
        <p:spPr>
          <a:xfrm>
            <a:off x="8863939" y="4343685"/>
            <a:ext cx="3262299" cy="975755"/>
          </a:xfrm>
          <a:prstGeom prst="rect">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75AE29ED-054C-8E7F-9CE4-DDC1D44F4BD5}"/>
              </a:ext>
            </a:extLst>
          </p:cNvPr>
          <p:cNvSpPr txBox="1"/>
          <p:nvPr/>
        </p:nvSpPr>
        <p:spPr>
          <a:xfrm>
            <a:off x="9948190" y="6040868"/>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2024</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Freeform 40" descr="CaretRight Icon">
            <a:extLst>
              <a:ext uri="{FF2B5EF4-FFF2-40B4-BE49-F238E27FC236}">
                <a16:creationId xmlns:a16="http://schemas.microsoft.com/office/drawing/2014/main" id="{370D9857-14FC-F129-49AF-8E2769F2385C}"/>
              </a:ext>
            </a:extLst>
          </p:cNvPr>
          <p:cNvSpPr>
            <a:spLocks/>
          </p:cNvSpPr>
          <p:nvPr/>
        </p:nvSpPr>
        <p:spPr bwMode="auto">
          <a:xfrm rot="5400000">
            <a:off x="10739133" y="6222342"/>
            <a:ext cx="435134" cy="131296"/>
          </a:xfrm>
          <a:custGeom>
            <a:avLst/>
            <a:gdLst>
              <a:gd name="T0" fmla="*/ 225 w 240"/>
              <a:gd name="T1" fmla="*/ 135 h 135"/>
              <a:gd name="T2" fmla="*/ 15 w 240"/>
              <a:gd name="T3" fmla="*/ 135 h 135"/>
              <a:gd name="T4" fmla="*/ 0 w 240"/>
              <a:gd name="T5" fmla="*/ 120 h 135"/>
              <a:gd name="T6" fmla="*/ 5 w 240"/>
              <a:gd name="T7" fmla="*/ 110 h 135"/>
              <a:gd name="T8" fmla="*/ 110 w 240"/>
              <a:gd name="T9" fmla="*/ 5 h 135"/>
              <a:gd name="T10" fmla="*/ 120 w 240"/>
              <a:gd name="T11" fmla="*/ 0 h 135"/>
              <a:gd name="T12" fmla="*/ 131 w 240"/>
              <a:gd name="T13" fmla="*/ 5 h 135"/>
              <a:gd name="T14" fmla="*/ 236 w 240"/>
              <a:gd name="T15" fmla="*/ 110 h 135"/>
              <a:gd name="T16" fmla="*/ 240 w 240"/>
              <a:gd name="T17" fmla="*/ 120 h 135"/>
              <a:gd name="T18" fmla="*/ 225 w 240"/>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35">
                <a:moveTo>
                  <a:pt x="225" y="135"/>
                </a:moveTo>
                <a:cubicBezTo>
                  <a:pt x="15" y="135"/>
                  <a:pt x="15" y="135"/>
                  <a:pt x="15" y="135"/>
                </a:cubicBezTo>
                <a:cubicBezTo>
                  <a:pt x="7" y="135"/>
                  <a:pt x="0" y="128"/>
                  <a:pt x="0" y="120"/>
                </a:cubicBezTo>
                <a:cubicBezTo>
                  <a:pt x="0" y="116"/>
                  <a:pt x="2" y="113"/>
                  <a:pt x="5" y="110"/>
                </a:cubicBezTo>
                <a:cubicBezTo>
                  <a:pt x="110" y="5"/>
                  <a:pt x="110" y="5"/>
                  <a:pt x="110" y="5"/>
                </a:cubicBezTo>
                <a:cubicBezTo>
                  <a:pt x="113" y="2"/>
                  <a:pt x="116" y="0"/>
                  <a:pt x="120" y="0"/>
                </a:cubicBezTo>
                <a:cubicBezTo>
                  <a:pt x="124" y="0"/>
                  <a:pt x="128" y="2"/>
                  <a:pt x="131" y="5"/>
                </a:cubicBezTo>
                <a:cubicBezTo>
                  <a:pt x="236" y="110"/>
                  <a:pt x="236" y="110"/>
                  <a:pt x="236" y="110"/>
                </a:cubicBezTo>
                <a:cubicBezTo>
                  <a:pt x="239" y="113"/>
                  <a:pt x="240" y="116"/>
                  <a:pt x="240" y="120"/>
                </a:cubicBezTo>
                <a:cubicBezTo>
                  <a:pt x="240" y="128"/>
                  <a:pt x="234" y="135"/>
                  <a:pt x="225" y="135"/>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4" name="Straight Arrow Connector 83">
            <a:extLst>
              <a:ext uri="{FF2B5EF4-FFF2-40B4-BE49-F238E27FC236}">
                <a16:creationId xmlns:a16="http://schemas.microsoft.com/office/drawing/2014/main" id="{BB520CE1-BAF5-7199-32AF-6B9B3B596064}"/>
              </a:ext>
            </a:extLst>
          </p:cNvPr>
          <p:cNvCxnSpPr>
            <a:cxnSpLocks/>
          </p:cNvCxnSpPr>
          <p:nvPr/>
        </p:nvCxnSpPr>
        <p:spPr>
          <a:xfrm flipV="1">
            <a:off x="7601760" y="5100709"/>
            <a:ext cx="6079" cy="886209"/>
          </a:xfrm>
          <a:prstGeom prst="straightConnector1">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F13CA11-84D9-E615-0AC7-10A6D754CB21}"/>
              </a:ext>
            </a:extLst>
          </p:cNvPr>
          <p:cNvSpPr txBox="1"/>
          <p:nvPr/>
        </p:nvSpPr>
        <p:spPr>
          <a:xfrm>
            <a:off x="8820901" y="4360158"/>
            <a:ext cx="3378412" cy="738664"/>
          </a:xfrm>
          <a:prstGeom prst="rect">
            <a:avLst/>
          </a:prstGeom>
          <a:noFill/>
        </p:spPr>
        <p:txBody>
          <a:bodyPr wrap="square" rtlCol="0">
            <a:spAutoFit/>
          </a:bodyPr>
          <a:lstStyle/>
          <a:p>
            <a:pPr algn="ctr"/>
            <a:r>
              <a:rPr lang="en-US" sz="1400" dirty="0"/>
              <a:t>Validation des </a:t>
            </a:r>
            <a:r>
              <a:rPr lang="en-US" sz="1400" dirty="0" err="1"/>
              <a:t>recommandations</a:t>
            </a:r>
            <a:r>
              <a:rPr lang="en-US" sz="1400" dirty="0"/>
              <a:t> en </a:t>
            </a:r>
            <a:r>
              <a:rPr lang="en-US" sz="1400" dirty="0" err="1"/>
              <a:t>matière</a:t>
            </a:r>
            <a:r>
              <a:rPr lang="en-US" sz="1400" dirty="0"/>
              <a:t> de </a:t>
            </a:r>
            <a:r>
              <a:rPr lang="en-US" sz="1400" dirty="0" err="1"/>
              <a:t>politiques</a:t>
            </a:r>
            <a:r>
              <a:rPr lang="en-US" sz="1400" dirty="0"/>
              <a:t> par les Premières Nations-en-Assemblée à </a:t>
            </a:r>
            <a:r>
              <a:rPr lang="en-US" sz="1400" dirty="0" err="1"/>
              <a:t>l’AEC</a:t>
            </a:r>
            <a:endParaRPr lang="en-US" sz="1400" i="1" dirty="0"/>
          </a:p>
        </p:txBody>
      </p:sp>
      <p:sp>
        <p:nvSpPr>
          <p:cNvPr id="87" name="Title 1">
            <a:extLst>
              <a:ext uri="{FF2B5EF4-FFF2-40B4-BE49-F238E27FC236}">
                <a16:creationId xmlns:a16="http://schemas.microsoft.com/office/drawing/2014/main" id="{09B8286D-265B-166D-D150-A292ACCF0A8D}"/>
              </a:ext>
            </a:extLst>
          </p:cNvPr>
          <p:cNvSpPr txBox="1">
            <a:spLocks/>
          </p:cNvSpPr>
          <p:nvPr/>
        </p:nvSpPr>
        <p:spPr>
          <a:xfrm>
            <a:off x="466283" y="1597991"/>
            <a:ext cx="11065810" cy="798576"/>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dirty="0">
                <a:solidFill>
                  <a:srgbClr val="2D9D94"/>
                </a:solidFill>
                <a:latin typeface="Arial" panose="020B0604020202020204" pitchFamily="34" charset="0"/>
                <a:cs typeface="Arial" panose="020B0604020202020204" pitchFamily="34" charset="0"/>
              </a:rPr>
              <a:t>Le </a:t>
            </a:r>
            <a:r>
              <a:rPr lang="en-US" dirty="0" err="1">
                <a:solidFill>
                  <a:srgbClr val="2D9D94"/>
                </a:solidFill>
                <a:latin typeface="Arial" panose="020B0604020202020204" pitchFamily="34" charset="0"/>
                <a:cs typeface="Arial" panose="020B0604020202020204" pitchFamily="34" charset="0"/>
              </a:rPr>
              <a:t>parcours</a:t>
            </a:r>
            <a:r>
              <a:rPr lang="en-US" dirty="0">
                <a:solidFill>
                  <a:srgbClr val="2D9D94"/>
                </a:solidFill>
                <a:latin typeface="Arial" panose="020B0604020202020204" pitchFamily="34" charset="0"/>
                <a:cs typeface="Arial" panose="020B0604020202020204" pitchFamily="34" charset="0"/>
              </a:rPr>
              <a:t> de </a:t>
            </a:r>
            <a:r>
              <a:rPr lang="en-US" dirty="0" err="1">
                <a:solidFill>
                  <a:srgbClr val="2D9D94"/>
                </a:solidFill>
                <a:latin typeface="Arial" panose="020B0604020202020204" pitchFamily="34" charset="0"/>
                <a:cs typeface="Arial" panose="020B0604020202020204" pitchFamily="34" charset="0"/>
              </a:rPr>
              <a:t>soins</a:t>
            </a:r>
            <a:r>
              <a:rPr lang="en-US" dirty="0">
                <a:solidFill>
                  <a:srgbClr val="2D9D94"/>
                </a:solidFill>
                <a:latin typeface="Arial" panose="020B0604020202020204" pitchFamily="34" charset="0"/>
                <a:cs typeface="Arial" panose="020B0604020202020204" pitchFamily="34" charset="0"/>
              </a:rPr>
              <a:t> : </a:t>
            </a:r>
            <a:r>
              <a:rPr lang="en-US" dirty="0" err="1">
                <a:solidFill>
                  <a:srgbClr val="2D9D94"/>
                </a:solidFill>
                <a:latin typeface="Arial" panose="020B0604020202020204" pitchFamily="34" charset="0"/>
                <a:cs typeface="Arial" panose="020B0604020202020204" pitchFamily="34" charset="0"/>
              </a:rPr>
              <a:t>Chronologie</a:t>
            </a:r>
            <a:r>
              <a:rPr lang="en-US" dirty="0">
                <a:solidFill>
                  <a:srgbClr val="2D9D94"/>
                </a:solidFill>
                <a:latin typeface="Arial" panose="020B0604020202020204" pitchFamily="34" charset="0"/>
                <a:cs typeface="Arial" panose="020B0604020202020204" pitchFamily="34" charset="0"/>
              </a:rPr>
              <a:t> des SLD/SC (suite)) </a:t>
            </a:r>
            <a:endParaRPr lang="en-CA" dirty="0">
              <a:solidFill>
                <a:srgbClr val="2D9D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01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4D9-E6A3-3148-9E94-91AFF0B28745}"/>
              </a:ext>
            </a:extLst>
          </p:cNvPr>
          <p:cNvSpPr>
            <a:spLocks noGrp="1"/>
          </p:cNvSpPr>
          <p:nvPr>
            <p:ph type="ctrTitle"/>
          </p:nvPr>
        </p:nvSpPr>
        <p:spPr>
          <a:xfrm>
            <a:off x="474342" y="1536185"/>
            <a:ext cx="10397790" cy="3425649"/>
          </a:xfrm>
        </p:spPr>
        <p:txBody>
          <a:bodyPr>
            <a:normAutofit/>
          </a:bodyPr>
          <a:lstStyle/>
          <a:p>
            <a:r>
              <a:rPr lang="fr-CA" sz="4400" noProof="0" dirty="0">
                <a:latin typeface="Arial" panose="020B0604020202020204" pitchFamily="34" charset="0"/>
                <a:cs typeface="Arial" panose="020B0604020202020204" pitchFamily="34" charset="0"/>
              </a:rPr>
              <a:t> </a:t>
            </a:r>
            <a:r>
              <a:rPr lang="fr-CA" noProof="0" dirty="0">
                <a:latin typeface="Arial" panose="020B0604020202020204" pitchFamily="34" charset="0"/>
                <a:cs typeface="Arial" panose="020B0604020202020204" pitchFamily="34" charset="0"/>
              </a:rPr>
              <a:t>Définir une voie à suivre :</a:t>
            </a:r>
            <a:br>
              <a:rPr lang="fr-CA" noProof="0" dirty="0">
                <a:latin typeface="Arial" panose="020B0604020202020204" pitchFamily="34" charset="0"/>
                <a:cs typeface="Arial" panose="020B0604020202020204" pitchFamily="34" charset="0"/>
              </a:rPr>
            </a:br>
            <a:r>
              <a:rPr lang="fr-CA" i="1" noProof="0" dirty="0">
                <a:latin typeface="Arial" panose="020B0604020202020204" pitchFamily="34" charset="0"/>
                <a:cs typeface="Arial" panose="020B0604020202020204" pitchFamily="34" charset="0"/>
              </a:rPr>
              <a:t>Étudier des politiques et des approches pour satisfaire les priorités des Premières Nations en matière de cadre de soins de longue durée et de soins continus</a:t>
            </a:r>
            <a:endParaRPr lang="fr-CA" sz="4400" noProof="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EB5DC42-D58A-C443-B7B0-516C8C911013}"/>
              </a:ext>
            </a:extLst>
          </p:cNvPr>
          <p:cNvSpPr>
            <a:spLocks noGrp="1"/>
          </p:cNvSpPr>
          <p:nvPr>
            <p:ph type="subTitle" idx="1"/>
          </p:nvPr>
        </p:nvSpPr>
        <p:spPr>
          <a:xfrm>
            <a:off x="1048210" y="4961834"/>
            <a:ext cx="7528142" cy="1705632"/>
          </a:xfrm>
        </p:spPr>
        <p:txBody>
          <a:bodyPr/>
          <a:lstStyle/>
          <a:p>
            <a:r>
              <a:rPr lang="fr-CA" i="0" noProof="0" dirty="0">
                <a:latin typeface="Arial" panose="020B0604020202020204" pitchFamily="34" charset="0"/>
                <a:cs typeface="Arial" panose="020B0604020202020204" pitchFamily="34" charset="0"/>
              </a:rPr>
              <a:t>Torri Weapenicappo et Jonathan Luke Dunn</a:t>
            </a:r>
          </a:p>
          <a:p>
            <a:r>
              <a:rPr lang="fr-CA" i="0" noProof="0" dirty="0">
                <a:latin typeface="Arial" panose="020B0604020202020204" pitchFamily="34" charset="0"/>
                <a:cs typeface="Arial" panose="020B0604020202020204" pitchFamily="34" charset="0"/>
              </a:rPr>
              <a:t>Groupe de discussion national en ligne de l'APN</a:t>
            </a:r>
          </a:p>
          <a:p>
            <a:r>
              <a:rPr lang="fr-CA" i="0" noProof="0" dirty="0">
                <a:latin typeface="Arial" panose="020B0604020202020204" pitchFamily="34" charset="0"/>
                <a:cs typeface="Arial" panose="020B0604020202020204" pitchFamily="34" charset="0"/>
              </a:rPr>
              <a:t>Le 14 septembre 2023 </a:t>
            </a:r>
          </a:p>
        </p:txBody>
      </p:sp>
    </p:spTree>
    <p:extLst>
      <p:ext uri="{BB962C8B-B14F-4D97-AF65-F5344CB8AC3E}">
        <p14:creationId xmlns:p14="http://schemas.microsoft.com/office/powerpoint/2010/main" val="405440511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8087</Words>
  <Application>Microsoft Office PowerPoint</Application>
  <PresentationFormat>Widescreen</PresentationFormat>
  <Paragraphs>370</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Wingdings</vt:lpstr>
      <vt:lpstr>Arial</vt:lpstr>
      <vt:lpstr>Calibri Light</vt:lpstr>
      <vt:lpstr>Times New Roman</vt:lpstr>
      <vt:lpstr>1_Custom Design</vt:lpstr>
      <vt:lpstr>  Bienvenue au sein du Groupe de discussion national en ligne de l'APN : Soins de longue durée et soins continus :  </vt:lpstr>
      <vt:lpstr>Assistance technique </vt:lpstr>
      <vt:lpstr>Ordre du jour</vt:lpstr>
      <vt:lpstr>Objectifs  </vt:lpstr>
      <vt:lpstr>  Le parcours de soins : Retracer l’élaboration d'un cadre holistique de soins de longue durée et de soins continus (SLD/SC)</vt:lpstr>
      <vt:lpstr>Le parcours de soins : Chronologie des SLD/SC</vt:lpstr>
      <vt:lpstr>PowerPoint Presentation</vt:lpstr>
      <vt:lpstr>PowerPoint Presentation</vt:lpstr>
      <vt:lpstr> Définir une voie à suivre : Étudier des politiques et des approches pour satisfaire les priorités des Premières Nations en matière de cadre de soins de longue durée et de soins continus</vt:lpstr>
      <vt:lpstr>Priorités de politique</vt:lpstr>
      <vt:lpstr>Transformer les priorités en politiques</vt:lpstr>
      <vt:lpstr>Priorité de politique n° 1  La culture en tant que fondement des services de soins de longue durée destinés aux Premières Nations </vt:lpstr>
      <vt:lpstr>Objectif de politique</vt:lpstr>
      <vt:lpstr>Recommandations en matière de politiques</vt:lpstr>
      <vt:lpstr>Priorité de politique n° 2  Soins holistiques d’avant la conception à la fin de la vie</vt:lpstr>
      <vt:lpstr>Objectif de politique</vt:lpstr>
      <vt:lpstr>Recommandations en matière de politiques</vt:lpstr>
      <vt:lpstr>Priorité de politique n° 3  Restructurer et moderniser les infrastructures des Premières Nations</vt:lpstr>
      <vt:lpstr>Objectif de politique</vt:lpstr>
      <vt:lpstr>Recommandations en matière de politiques</vt:lpstr>
      <vt:lpstr>Priorité de politique n° 4  Des ressources évolutives et durables</vt:lpstr>
      <vt:lpstr>Objectif de politique </vt:lpstr>
      <vt:lpstr>Recommandations en matière de politiques</vt:lpstr>
      <vt:lpstr>Priorité de politique n° 5  Renforcer et soutenir les ressources humaines en santé des Premières Nations</vt:lpstr>
      <vt:lpstr>Objectif de politique</vt:lpstr>
      <vt:lpstr>Recommandations en matière de  politiques</vt:lpstr>
      <vt:lpstr>Priorité de politique n° 6  Gouvernance et détermination des Premières Nations </vt:lpstr>
      <vt:lpstr>PowerPoint Presentation</vt:lpstr>
      <vt:lpstr>Recommandations en matière de  politiques</vt:lpstr>
      <vt:lpstr>Priorité de politique n° 7  Accès équitable aux services dans l’ensemble du Canada </vt:lpstr>
      <vt:lpstr>PowerPoint Presentation</vt:lpstr>
      <vt:lpstr>Recommandations en matière de politiques </vt:lpstr>
      <vt:lpstr>Prochaines étapes </vt:lpstr>
      <vt:lpstr>Renseignements supplémentaires</vt:lpstr>
      <vt:lpstr>PowerPoint Presentation</vt:lpstr>
      <vt:lpstr>PowerPoint Presentation</vt:lpstr>
      <vt:lpstr>  Merci de votre participation au Groupe de discussion national en ligne de l’APN sur les SLD/SC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keywords>, docId:2C45F222EC92A06074A5F5DB4D23A80E</cp:keywords>
  <cp:lastModifiedBy>Serge Trouyet</cp:lastModifiedBy>
  <cp:revision>166</cp:revision>
  <dcterms:created xsi:type="dcterms:W3CDTF">2020-01-06T15:32:02Z</dcterms:created>
  <dcterms:modified xsi:type="dcterms:W3CDTF">2023-09-21T16:08:08Z</dcterms:modified>
</cp:coreProperties>
</file>