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4"/>
  </p:sldMasterIdLst>
  <p:notesMasterIdLst>
    <p:notesMasterId r:id="rId29"/>
  </p:notesMasterIdLst>
  <p:sldIdLst>
    <p:sldId id="295" r:id="rId5"/>
    <p:sldId id="381" r:id="rId6"/>
    <p:sldId id="354" r:id="rId7"/>
    <p:sldId id="355" r:id="rId8"/>
    <p:sldId id="258" r:id="rId9"/>
    <p:sldId id="260" r:id="rId10"/>
    <p:sldId id="370" r:id="rId11"/>
    <p:sldId id="380" r:id="rId12"/>
    <p:sldId id="358" r:id="rId13"/>
    <p:sldId id="361" r:id="rId14"/>
    <p:sldId id="371" r:id="rId15"/>
    <p:sldId id="269" r:id="rId16"/>
    <p:sldId id="372" r:id="rId17"/>
    <p:sldId id="373" r:id="rId18"/>
    <p:sldId id="374" r:id="rId19"/>
    <p:sldId id="378" r:id="rId20"/>
    <p:sldId id="376" r:id="rId21"/>
    <p:sldId id="379" r:id="rId22"/>
    <p:sldId id="377" r:id="rId23"/>
    <p:sldId id="375" r:id="rId24"/>
    <p:sldId id="369" r:id="rId25"/>
    <p:sldId id="264" r:id="rId26"/>
    <p:sldId id="265" r:id="rId27"/>
    <p:sldId id="297"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86026-1EA6-A552-8D31-DA2432BF4659}" name="Anthony Landry" initials="AL" userId="S::landry@conferenceboard.ca::16ba680f-7b00-40ef-8525-1a46694c05fc" providerId="AD"/>
  <p188:author id="{8EA65F70-8E52-42AC-C1AC-0F7EFFD36454}" name="Matthew George" initials="MG" userId="S::MGeorge@afn.ca::5ffc6b4a-7caf-4569-b13e-ed623a5cd2d3" providerId="AD"/>
  <p188:author id="{44109A83-85AE-E4D5-A203-831AB5434E03}" name="Grace Martineau" initials="GM" userId="S::GMartineau@afn.ca::ad4ed500-b84f-45bb-a795-33a550bfc4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A93"/>
    <a:srgbClr val="F88F37"/>
    <a:srgbClr val="3E1062"/>
    <a:srgbClr val="EA0000"/>
    <a:srgbClr val="E96A01"/>
    <a:srgbClr val="D0CECE"/>
    <a:srgbClr val="323232"/>
    <a:srgbClr val="502620"/>
    <a:srgbClr val="393E3C"/>
    <a:srgbClr val="62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6" autoAdjust="0"/>
    <p:restoredTop sz="82692" autoAdjust="0"/>
  </p:normalViewPr>
  <p:slideViewPr>
    <p:cSldViewPr snapToGrid="0">
      <p:cViewPr varScale="1">
        <p:scale>
          <a:sx n="122" d="100"/>
          <a:sy n="122" d="100"/>
        </p:scale>
        <p:origin x="3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EDDB-B9DC-4D10-92D2-0B93151F105B}" type="datetimeFigureOut">
              <a:rPr lang="en-CA" smtClean="0"/>
              <a:t>2024-11-28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EDE1-2ED8-4E70-8BCB-D28A6662BEC8}" type="slidenum">
              <a:rPr lang="en-CA" smtClean="0"/>
              <a:t>‹#›</a:t>
            </a:fld>
            <a:endParaRPr lang="en-CA"/>
          </a:p>
        </p:txBody>
      </p:sp>
    </p:spTree>
    <p:extLst>
      <p:ext uri="{BB962C8B-B14F-4D97-AF65-F5344CB8AC3E}">
        <p14:creationId xmlns:p14="http://schemas.microsoft.com/office/powerpoint/2010/main" val="3362548507"/>
      </p:ext>
    </p:extLst>
  </p:cSld>
  <p:clrMap bg1="lt1" tx1="dk1" bg2="lt2" tx2="dk2" accent1="accent1" accent2="accent2" accent3="accent3" accent4="accent4" accent5="accent5" accent6="accent6" hlink="hlink" folHlink="folHlink"/>
  <p:notesStyle>
    <a:lvl1pPr marL="0" algn="l" defTabSz="732617" rtl="0" eaLnBrk="1" latinLnBrk="0" hangingPunct="1">
      <a:defRPr sz="961" kern="1200">
        <a:solidFill>
          <a:schemeClr val="tx1"/>
        </a:solidFill>
        <a:latin typeface="+mn-lt"/>
        <a:ea typeface="+mn-ea"/>
        <a:cs typeface="+mn-cs"/>
      </a:defRPr>
    </a:lvl1pPr>
    <a:lvl2pPr marL="366309" algn="l" defTabSz="732617" rtl="0" eaLnBrk="1" latinLnBrk="0" hangingPunct="1">
      <a:defRPr sz="961" kern="1200">
        <a:solidFill>
          <a:schemeClr val="tx1"/>
        </a:solidFill>
        <a:latin typeface="+mn-lt"/>
        <a:ea typeface="+mn-ea"/>
        <a:cs typeface="+mn-cs"/>
      </a:defRPr>
    </a:lvl2pPr>
    <a:lvl3pPr marL="732617" algn="l" defTabSz="732617" rtl="0" eaLnBrk="1" latinLnBrk="0" hangingPunct="1">
      <a:defRPr sz="961" kern="1200">
        <a:solidFill>
          <a:schemeClr val="tx1"/>
        </a:solidFill>
        <a:latin typeface="+mn-lt"/>
        <a:ea typeface="+mn-ea"/>
        <a:cs typeface="+mn-cs"/>
      </a:defRPr>
    </a:lvl3pPr>
    <a:lvl4pPr marL="1098926" algn="l" defTabSz="732617" rtl="0" eaLnBrk="1" latinLnBrk="0" hangingPunct="1">
      <a:defRPr sz="961" kern="1200">
        <a:solidFill>
          <a:schemeClr val="tx1"/>
        </a:solidFill>
        <a:latin typeface="+mn-lt"/>
        <a:ea typeface="+mn-ea"/>
        <a:cs typeface="+mn-cs"/>
      </a:defRPr>
    </a:lvl4pPr>
    <a:lvl5pPr marL="1465235" algn="l" defTabSz="732617" rtl="0" eaLnBrk="1" latinLnBrk="0" hangingPunct="1">
      <a:defRPr sz="961" kern="1200">
        <a:solidFill>
          <a:schemeClr val="tx1"/>
        </a:solidFill>
        <a:latin typeface="+mn-lt"/>
        <a:ea typeface="+mn-ea"/>
        <a:cs typeface="+mn-cs"/>
      </a:defRPr>
    </a:lvl5pPr>
    <a:lvl6pPr marL="1831543" algn="l" defTabSz="732617" rtl="0" eaLnBrk="1" latinLnBrk="0" hangingPunct="1">
      <a:defRPr sz="961" kern="1200">
        <a:solidFill>
          <a:schemeClr val="tx1"/>
        </a:solidFill>
        <a:latin typeface="+mn-lt"/>
        <a:ea typeface="+mn-ea"/>
        <a:cs typeface="+mn-cs"/>
      </a:defRPr>
    </a:lvl6pPr>
    <a:lvl7pPr marL="2197852" algn="l" defTabSz="732617" rtl="0" eaLnBrk="1" latinLnBrk="0" hangingPunct="1">
      <a:defRPr sz="961" kern="1200">
        <a:solidFill>
          <a:schemeClr val="tx1"/>
        </a:solidFill>
        <a:latin typeface="+mn-lt"/>
        <a:ea typeface="+mn-ea"/>
        <a:cs typeface="+mn-cs"/>
      </a:defRPr>
    </a:lvl7pPr>
    <a:lvl8pPr marL="2564160" algn="l" defTabSz="732617" rtl="0" eaLnBrk="1" latinLnBrk="0" hangingPunct="1">
      <a:defRPr sz="961" kern="1200">
        <a:solidFill>
          <a:schemeClr val="tx1"/>
        </a:solidFill>
        <a:latin typeface="+mn-lt"/>
        <a:ea typeface="+mn-ea"/>
        <a:cs typeface="+mn-cs"/>
      </a:defRPr>
    </a:lvl8pPr>
    <a:lvl9pPr marL="2930469" algn="l" defTabSz="732617" rtl="0" eaLnBrk="1" latinLnBrk="0" hangingPunct="1">
      <a:defRPr sz="9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a:t>
            </a:fld>
            <a:endParaRPr lang="en-CA"/>
          </a:p>
        </p:txBody>
      </p:sp>
    </p:spTree>
    <p:extLst>
      <p:ext uri="{BB962C8B-B14F-4D97-AF65-F5344CB8AC3E}">
        <p14:creationId xmlns:p14="http://schemas.microsoft.com/office/powerpoint/2010/main" val="39860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91A1C"/>
                </a:solidFill>
                <a:effectLst/>
                <a:latin typeface="Arial" panose="020B0604020202020204" pitchFamily="34" charset="0"/>
                <a:ea typeface="Calibri" panose="020F0502020204030204" pitchFamily="34" charset="0"/>
              </a:rPr>
              <a:t>Unlike output, GDP measures the net value-add of all final goods and services produced in a country, excluding intermediate goods and services to avoid double counting. It is estimated that the infrastructure spending would generate $308.9 billion in GDP for Canada over the next seven years. To put the size of this impact into context, this level of GDP represents 2 per cent of the country’s total GDP in 2023.</a:t>
            </a:r>
            <a:r>
              <a:rPr lang="en-CA" dirty="0">
                <a:effectLst/>
              </a:rPr>
              <a:t> </a:t>
            </a:r>
            <a:r>
              <a:rPr lang="en-US" sz="1800" dirty="0">
                <a:solidFill>
                  <a:srgbClr val="191A1C"/>
                </a:solidFill>
                <a:effectLst/>
                <a:latin typeface="Arial" panose="020B0604020202020204" pitchFamily="34" charset="0"/>
                <a:ea typeface="Calibri" panose="020F0502020204030204" pitchFamily="34" charset="0"/>
              </a:rPr>
              <a:t>Intermediate goods and services are goods and services used as inputs in the production of other goods and services.</a:t>
            </a:r>
            <a:endParaRPr lang="en-CA" sz="1800" dirty="0">
              <a:solidFill>
                <a:srgbClr val="191A1C"/>
              </a:solidFill>
              <a:effectLst/>
              <a:latin typeface="Arial" panose="020B060402020202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12</a:t>
            </a:fld>
            <a:endParaRPr lang="en-CA"/>
          </a:p>
        </p:txBody>
      </p:sp>
    </p:spTree>
    <p:extLst>
      <p:ext uri="{BB962C8B-B14F-4D97-AF65-F5344CB8AC3E}">
        <p14:creationId xmlns:p14="http://schemas.microsoft.com/office/powerpoint/2010/main" val="1004604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1A1C"/>
                </a:solidFill>
                <a:effectLst/>
                <a:latin typeface="Arial" panose="020B0604020202020204" pitchFamily="34" charset="0"/>
                <a:ea typeface="Calibri" panose="020F0502020204030204" pitchFamily="34" charset="0"/>
              </a:rPr>
              <a:t>The housing ($117.3 billion), infrastructure ($54.6 billion), and direct asks ($49.5 billion) infrastructure areas are projected to have the greatest GDP impacts across both the capital and O&amp;M phases. (See Chart 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91A1C"/>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1A1C"/>
                </a:solidFill>
                <a:effectLst/>
                <a:latin typeface="Arial" panose="020B0604020202020204" pitchFamily="34" charset="0"/>
                <a:ea typeface="Calibri" panose="020F0502020204030204" pitchFamily="34" charset="0"/>
              </a:rPr>
              <a:t>In terms of provincial impacts, Ontario would lead the way, generating $71.6 billion in GDP, while British Columbia and Alberta would trail closely behind, generating $61.7 billion and $50.6 billion, respectively. (See Appendix C: Table C17 for the full provincial breakdown.) Similar to the share of spending, the share of GDP generated for each region of the country would be proportional to the region’s First Nations population.</a:t>
            </a:r>
            <a:endParaRPr lang="en-CA" sz="1200" dirty="0">
              <a:solidFill>
                <a:srgbClr val="191A1C"/>
              </a:solidFill>
              <a:effectLst/>
              <a:latin typeface="Arial" panose="020B060402020202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14</a:t>
            </a:fld>
            <a:endParaRPr lang="en-CA"/>
          </a:p>
        </p:txBody>
      </p:sp>
    </p:spTree>
    <p:extLst>
      <p:ext uri="{BB962C8B-B14F-4D97-AF65-F5344CB8AC3E}">
        <p14:creationId xmlns:p14="http://schemas.microsoft.com/office/powerpoint/2010/main" val="281276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solidFill>
                  <a:srgbClr val="191A1C"/>
                </a:solidFill>
                <a:effectLst/>
                <a:latin typeface="Arial" panose="020B0604020202020204" pitchFamily="34" charset="0"/>
                <a:ea typeface="Calibri" panose="020F0502020204030204" pitchFamily="34" charset="0"/>
              </a:rPr>
              <a:t>This includes nearly 1.9 million full-time, full-year jobs (271,100 jobs per year) from the capital phase and roughly 470,000 full-time, full-year jobs (67,200 jobs per year) from the O&amp;M phase. The direct impact on employment is projected to equal almost 1.1 million full-time, full-year jobs (152,200 jobs per year), with nearly 814,900 jobs (116,400 jobs per year) in the capital phase and 250,400 jobs (35,800 jobs per year) in the O&amp;M phase.</a:t>
            </a:r>
          </a:p>
          <a:p>
            <a:endParaRPr lang="en-US" sz="1200" dirty="0">
              <a:solidFill>
                <a:srgbClr val="191A1C"/>
              </a:solidFill>
              <a:effectLst/>
              <a:latin typeface="Arial" panose="020B0604020202020204" pitchFamily="34" charset="0"/>
              <a:ea typeface="Calibri" panose="020F0502020204030204" pitchFamily="34"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15</a:t>
            </a:fld>
            <a:endParaRPr lang="en-CA"/>
          </a:p>
        </p:txBody>
      </p:sp>
    </p:spTree>
    <p:extLst>
      <p:ext uri="{BB962C8B-B14F-4D97-AF65-F5344CB8AC3E}">
        <p14:creationId xmlns:p14="http://schemas.microsoft.com/office/powerpoint/2010/main" val="376053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0E226-0828-774F-1126-1B15178C5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35065-6658-F9C5-1E48-461B3E81B6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13864F-23B2-8F35-9E60-9629F8224164}"/>
              </a:ext>
            </a:extLst>
          </p:cNvPr>
          <p:cNvSpPr>
            <a:spLocks noGrp="1"/>
          </p:cNvSpPr>
          <p:nvPr>
            <p:ph type="body" idx="1"/>
          </p:nvPr>
        </p:nvSpPr>
        <p:spPr/>
        <p:txBody>
          <a:bodyPr/>
          <a:lstStyle/>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Closing the infrastructure gap is projected to generate nearly 2,147,700 full-time, full-year jobs for non-First Nations individuals, accounting for 90.7 per cent of total employment. Additionally, an estimated 220,100 full-time, full-year jobs (31,400 jobs per year) would be created for First Nations individuals, representing 9.3 per cent of total employment. </a:t>
            </a:r>
          </a:p>
          <a:p>
            <a:pPr marL="0" marR="0">
              <a:lnSpc>
                <a:spcPts val="1400"/>
              </a:lnSpc>
              <a:spcBef>
                <a:spcPts val="0"/>
              </a:spcBef>
              <a:spcAft>
                <a:spcPts val="0"/>
              </a:spcAft>
            </a:pPr>
            <a:endParaRPr lang="en-US" sz="1200" dirty="0">
              <a:solidFill>
                <a:srgbClr val="191A1C"/>
              </a:solidFill>
              <a:effectLst/>
              <a:latin typeface="Arial" panose="020B0604020202020204" pitchFamily="34" charset="0"/>
              <a:ea typeface="Calibri" panose="020F0502020204030204" pitchFamily="34" charset="0"/>
            </a:endParaRPr>
          </a:p>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First Nations individuals would play a crucial role in the longer-term O&amp;M of the infrastructure projects, ensuring their success.</a:t>
            </a:r>
            <a:endParaRPr lang="en-CA" sz="1200" dirty="0">
              <a:solidFill>
                <a:srgbClr val="191A1C"/>
              </a:solidFill>
              <a:effectLst/>
              <a:latin typeface="Arial" panose="020B0604020202020204" pitchFamily="34" charset="0"/>
              <a:ea typeface="Calibri" panose="020F0502020204030204" pitchFamily="34" charset="0"/>
            </a:endParaRPr>
          </a:p>
          <a:p>
            <a:endParaRPr lang="en-CA" dirty="0"/>
          </a:p>
          <a:p>
            <a:endParaRPr lang="en-US" sz="1200" dirty="0">
              <a:solidFill>
                <a:srgbClr val="191A1C"/>
              </a:solidFill>
              <a:effectLst/>
              <a:latin typeface="Arial" panose="020B0604020202020204" pitchFamily="34" charset="0"/>
              <a:ea typeface="Calibri" panose="020F0502020204030204" pitchFamily="34" charset="0"/>
            </a:endParaRPr>
          </a:p>
          <a:p>
            <a:endParaRPr lang="en-CA" dirty="0"/>
          </a:p>
          <a:p>
            <a:endParaRPr lang="en-CA" dirty="0"/>
          </a:p>
        </p:txBody>
      </p:sp>
      <p:sp>
        <p:nvSpPr>
          <p:cNvPr id="4" name="Slide Number Placeholder 3">
            <a:extLst>
              <a:ext uri="{FF2B5EF4-FFF2-40B4-BE49-F238E27FC236}">
                <a16:creationId xmlns:a16="http://schemas.microsoft.com/office/drawing/2014/main" id="{08458BFA-5FC2-CC1B-767A-F2D09BFD8F43}"/>
              </a:ext>
            </a:extLst>
          </p:cNvPr>
          <p:cNvSpPr>
            <a:spLocks noGrp="1"/>
          </p:cNvSpPr>
          <p:nvPr>
            <p:ph type="sldNum" sz="quarter" idx="5"/>
          </p:nvPr>
        </p:nvSpPr>
        <p:spPr/>
        <p:txBody>
          <a:bodyPr/>
          <a:lstStyle/>
          <a:p>
            <a:fld id="{547AEDE1-2ED8-4E70-8BCB-D28A6662BEC8}" type="slidenum">
              <a:rPr lang="en-CA" smtClean="0"/>
              <a:t>16</a:t>
            </a:fld>
            <a:endParaRPr lang="en-CA"/>
          </a:p>
        </p:txBody>
      </p:sp>
    </p:spTree>
    <p:extLst>
      <p:ext uri="{BB962C8B-B14F-4D97-AF65-F5344CB8AC3E}">
        <p14:creationId xmlns:p14="http://schemas.microsoft.com/office/powerpoint/2010/main" val="342475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1A1C"/>
                </a:solidFill>
                <a:effectLst/>
                <a:latin typeface="Arial" panose="020B0604020202020204" pitchFamily="34" charset="0"/>
                <a:ea typeface="Calibri" panose="020F0502020204030204" pitchFamily="34" charset="0"/>
              </a:rPr>
              <a:t>The investment required to close the infrastructure gap has the potential to generate $202.7 billion in labour income. Of this, $165.2 billion would be generated from the capital phase and $37.4 billion from the O&amp;M phase. The cumulative investment across the ten infrastructure areas would generate $98.8 billion in terms of direct impact, with 80 per cent concentrated in the capital phase of the project. (See Chart 9.) Moreover, $18.2 billion in labour income would go to First Nations individuals, while the remaining $184.4 billion would go to non-First Nations individuals.</a:t>
            </a:r>
            <a:endParaRPr lang="en-CA" sz="1200" dirty="0">
              <a:solidFill>
                <a:srgbClr val="191A1C"/>
              </a:solidFill>
              <a:effectLst/>
              <a:latin typeface="Arial" panose="020B0604020202020204" pitchFamily="34" charset="0"/>
              <a:ea typeface="Calibri" panose="020F0502020204030204" pitchFamily="34"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17</a:t>
            </a:fld>
            <a:endParaRPr lang="en-CA"/>
          </a:p>
        </p:txBody>
      </p:sp>
    </p:spTree>
    <p:extLst>
      <p:ext uri="{BB962C8B-B14F-4D97-AF65-F5344CB8AC3E}">
        <p14:creationId xmlns:p14="http://schemas.microsoft.com/office/powerpoint/2010/main" val="1812876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The infrastructure spending would result in substantial fiscal impacts. We estimate that $86.7 billion would be generated in government revenues over the next seven years. This includes $73.2 billion from the capital phase and $13.5 billion from the operational phase. A further breakdown reveals that $44.2 billion would be added to federal taxes, $29.7 billion to provincial taxes, and $12.9 billion to local taxes. </a:t>
            </a:r>
          </a:p>
          <a:p>
            <a:pPr marL="0" marR="0">
              <a:lnSpc>
                <a:spcPts val="1400"/>
              </a:lnSpc>
              <a:spcBef>
                <a:spcPts val="0"/>
              </a:spcBef>
              <a:spcAft>
                <a:spcPts val="0"/>
              </a:spcAft>
            </a:pPr>
            <a:endParaRPr lang="en-US" sz="1200" dirty="0">
              <a:solidFill>
                <a:srgbClr val="191A1C"/>
              </a:solidFill>
              <a:effectLst/>
              <a:latin typeface="Arial" panose="020B0604020202020204" pitchFamily="34" charset="0"/>
              <a:ea typeface="Calibri" panose="020F0502020204030204" pitchFamily="34"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18</a:t>
            </a:fld>
            <a:endParaRPr lang="en-CA"/>
          </a:p>
        </p:txBody>
      </p:sp>
    </p:spTree>
    <p:extLst>
      <p:ext uri="{BB962C8B-B14F-4D97-AF65-F5344CB8AC3E}">
        <p14:creationId xmlns:p14="http://schemas.microsoft.com/office/powerpoint/2010/main" val="3850201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The overall contribution to government revenues would equate to $0.25 in tax revenues for every dollar invested in the infrastructure areas. </a:t>
            </a:r>
            <a:endParaRPr lang="en-CA" sz="1200" dirty="0">
              <a:solidFill>
                <a:srgbClr val="191A1C"/>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200" dirty="0">
              <a:solidFill>
                <a:srgbClr val="191A1C"/>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Local taxes, for the purposes of this economic impact study, include taxes paid to municipal governments as well as First Nations imposed property taxation for land use. </a:t>
            </a:r>
            <a:endParaRPr lang="en-CA" sz="1200" dirty="0">
              <a:solidFill>
                <a:srgbClr val="191A1C"/>
              </a:solidFill>
              <a:effectLst/>
              <a:latin typeface="Arial" panose="020B060402020202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19</a:t>
            </a:fld>
            <a:endParaRPr lang="en-CA"/>
          </a:p>
        </p:txBody>
      </p:sp>
    </p:spTree>
    <p:extLst>
      <p:ext uri="{BB962C8B-B14F-4D97-AF65-F5344CB8AC3E}">
        <p14:creationId xmlns:p14="http://schemas.microsoft.com/office/powerpoint/2010/main" val="262563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Excluding investments to close the First Nations infrastructure gap, Canada ranks last among the G7 countries and the economy of the European Union in terms of the average annual growth rate of GDP per capita between 2023 and 2030. Canada also ranks 36</a:t>
            </a:r>
            <a:r>
              <a:rPr lang="en-US" sz="1200" baseline="30000" dirty="0">
                <a:solidFill>
                  <a:srgbClr val="191A1C"/>
                </a:solidFill>
                <a:effectLst/>
                <a:latin typeface="Arial" panose="020B0604020202020204" pitchFamily="34" charset="0"/>
                <a:ea typeface="Calibri" panose="020F0502020204030204" pitchFamily="34" charset="0"/>
              </a:rPr>
              <a:t>th</a:t>
            </a:r>
            <a:r>
              <a:rPr lang="en-US" sz="1200" dirty="0">
                <a:solidFill>
                  <a:srgbClr val="191A1C"/>
                </a:solidFill>
                <a:effectLst/>
                <a:latin typeface="Arial" panose="020B0604020202020204" pitchFamily="34" charset="0"/>
                <a:ea typeface="Calibri" panose="020F0502020204030204" pitchFamily="34" charset="0"/>
              </a:rPr>
              <a:t> out of the 38 advanced economies. If the investments to close the infrastructure gap are all net new and the economy has the capacity—both physical and labour—with no crowding out effects, Canada’s average annual GDP per capita growth rate will rise to 1.76 per cent between 2023 and 2030. </a:t>
            </a:r>
          </a:p>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To put this impact into context, this would place Canada first among the G7 countries and the economy of the European Union, assuming all else remains constant in other countries.</a:t>
            </a:r>
          </a:p>
          <a:p>
            <a:pPr marL="0" marR="0">
              <a:lnSpc>
                <a:spcPts val="1400"/>
              </a:lnSpc>
              <a:spcBef>
                <a:spcPts val="0"/>
              </a:spcBef>
              <a:spcAft>
                <a:spcPts val="0"/>
              </a:spcAft>
            </a:pPr>
            <a:endParaRPr lang="en-US" sz="1200" dirty="0">
              <a:solidFill>
                <a:srgbClr val="191A1C"/>
              </a:solidFill>
              <a:effectLst/>
              <a:latin typeface="Arial" panose="020B0604020202020204" pitchFamily="34" charset="0"/>
              <a:ea typeface="Calibri" panose="020F0502020204030204" pitchFamily="34" charset="0"/>
            </a:endParaRPr>
          </a:p>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The investments would also elevate Canada to 15</a:t>
            </a:r>
            <a:r>
              <a:rPr lang="en-US" sz="1200" baseline="30000" dirty="0">
                <a:solidFill>
                  <a:srgbClr val="191A1C"/>
                </a:solidFill>
                <a:effectLst/>
                <a:latin typeface="Arial" panose="020B0604020202020204" pitchFamily="34" charset="0"/>
                <a:ea typeface="Calibri" panose="020F0502020204030204" pitchFamily="34" charset="0"/>
              </a:rPr>
              <a:t>th</a:t>
            </a:r>
            <a:r>
              <a:rPr lang="en-US" sz="1200" dirty="0">
                <a:solidFill>
                  <a:srgbClr val="191A1C"/>
                </a:solidFill>
                <a:effectLst/>
                <a:latin typeface="Arial" panose="020B0604020202020204" pitchFamily="34" charset="0"/>
                <a:ea typeface="Calibri" panose="020F0502020204030204" pitchFamily="34" charset="0"/>
              </a:rPr>
              <a:t> place among the 38 advanced economies, again assuming no changes in other countries. </a:t>
            </a:r>
            <a:endParaRPr lang="en-CA" dirty="0"/>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20</a:t>
            </a:fld>
            <a:endParaRPr lang="en-CA"/>
          </a:p>
        </p:txBody>
      </p:sp>
    </p:spTree>
    <p:extLst>
      <p:ext uri="{BB962C8B-B14F-4D97-AF65-F5344CB8AC3E}">
        <p14:creationId xmlns:p14="http://schemas.microsoft.com/office/powerpoint/2010/main" val="1401965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3B11-98B4-7DDE-1A0C-B65F0FD2C4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08E210-03DE-773B-8071-9B6EBF65DD1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367DB4D-7941-A7D5-5AB0-42D89883BBE6}"/>
              </a:ext>
            </a:extLst>
          </p:cNvPr>
          <p:cNvSpPr>
            <a:spLocks noGrp="1"/>
          </p:cNvSpPr>
          <p:nvPr>
            <p:ph type="body" idx="1"/>
          </p:nvPr>
        </p:nvSpPr>
        <p:spPr/>
        <p:txBody>
          <a:bodyPr/>
          <a:lstStyle/>
          <a:p>
            <a:r>
              <a:rPr lang="en-US" sz="1800" dirty="0">
                <a:solidFill>
                  <a:srgbClr val="191A1C"/>
                </a:solidFill>
                <a:effectLst/>
                <a:latin typeface="Arial" panose="020B0604020202020204" pitchFamily="34" charset="0"/>
                <a:ea typeface="Calibri" panose="020F0502020204030204" pitchFamily="34" charset="0"/>
              </a:rPr>
              <a:t>Support for Training and Apprenticeships </a:t>
            </a:r>
          </a:p>
          <a:p>
            <a:pPr marL="285750" indent="-285750">
              <a:buFont typeface="Arial" panose="020B0604020202020204" pitchFamily="34" charset="0"/>
              <a:buChar char="•"/>
            </a:pPr>
            <a:r>
              <a:rPr lang="en-US" sz="1800" dirty="0">
                <a:solidFill>
                  <a:srgbClr val="191A1C"/>
                </a:solidFill>
                <a:effectLst/>
                <a:latin typeface="Arial" panose="020B0604020202020204" pitchFamily="34" charset="0"/>
                <a:ea typeface="Calibri" panose="020F0502020204030204" pitchFamily="34" charset="0"/>
              </a:rPr>
              <a:t>This could include streamlining trades training, building connections between training programs and employers, and leveraging digital technology in training.</a:t>
            </a:r>
          </a:p>
          <a:p>
            <a:pPr marL="285750" indent="-285750">
              <a:buFont typeface="Arial" panose="020B0604020202020204" pitchFamily="34" charset="0"/>
              <a:buChar char="•"/>
            </a:pPr>
            <a:endParaRPr lang="en-US" sz="1800" dirty="0">
              <a:solidFill>
                <a:srgbClr val="191A1C"/>
              </a:solidFill>
              <a:effectLst/>
              <a:latin typeface="Arial" panose="020B0604020202020204" pitchFamily="34" charset="0"/>
              <a:ea typeface="Calibri" panose="020F0502020204030204" pitchFamily="34" charset="0"/>
            </a:endParaRPr>
          </a:p>
          <a:p>
            <a:pPr marL="0" indent="0">
              <a:buFont typeface="Arial" panose="020B0604020202020204" pitchFamily="34" charset="0"/>
              <a:buNone/>
            </a:pPr>
            <a:r>
              <a:rPr lang="en-US" sz="1800" dirty="0">
                <a:solidFill>
                  <a:srgbClr val="191A1C"/>
                </a:solidFill>
                <a:effectLst/>
                <a:latin typeface="Arial" panose="020B0604020202020204" pitchFamily="34" charset="0"/>
                <a:ea typeface="Calibri" panose="020F0502020204030204" pitchFamily="34" charset="0"/>
              </a:rPr>
              <a:t>Targeted Immigration</a:t>
            </a:r>
          </a:p>
          <a:p>
            <a:pPr marL="0" marR="0">
              <a:spcBef>
                <a:spcPts val="0"/>
              </a:spcBef>
              <a:spcAft>
                <a:spcPts val="0"/>
              </a:spcAft>
            </a:pPr>
            <a:r>
              <a:rPr lang="en-US" sz="1800" dirty="0">
                <a:solidFill>
                  <a:srgbClr val="191A1C"/>
                </a:solidFill>
                <a:effectLst/>
                <a:latin typeface="Arial" panose="020B0604020202020204" pitchFamily="34" charset="0"/>
                <a:ea typeface="Calibri" panose="020F0502020204030204" pitchFamily="34" charset="0"/>
              </a:rPr>
              <a:t>By adjusting immigration policies to prioritize skilled tradespeople and other construction occupations, Canada can attract experienced workers from abroad to fill immediate </a:t>
            </a:r>
            <a:r>
              <a:rPr lang="en-US" sz="1800" dirty="0" err="1">
                <a:solidFill>
                  <a:srgbClr val="191A1C"/>
                </a:solidFill>
                <a:effectLst/>
                <a:latin typeface="Arial" panose="020B0604020202020204" pitchFamily="34" charset="0"/>
                <a:ea typeface="Calibri" panose="020F0502020204030204" pitchFamily="34" charset="0"/>
              </a:rPr>
              <a:t>labour</a:t>
            </a:r>
            <a:r>
              <a:rPr lang="en-US" sz="1800" dirty="0">
                <a:solidFill>
                  <a:srgbClr val="191A1C"/>
                </a:solidFill>
                <a:effectLst/>
                <a:latin typeface="Arial" panose="020B0604020202020204" pitchFamily="34" charset="0"/>
                <a:ea typeface="Calibri" panose="020F0502020204030204" pitchFamily="34" charset="0"/>
              </a:rPr>
              <a:t> gaps. This could involve reducing barriers to licensing in regulated occupations and working with employers to improve credential recognition. Current immigration programs working towards increasing workers in trades and construction occupations include the Category-Based Selection program and pilot program for out-of-status construction workers</a:t>
            </a:r>
            <a:r>
              <a:rPr lang="en-CA" sz="2800" dirty="0">
                <a:effectLst/>
              </a:rPr>
              <a:t> </a:t>
            </a:r>
            <a:r>
              <a:rPr lang="en-US" sz="1800" dirty="0" err="1">
                <a:solidFill>
                  <a:srgbClr val="191A1C"/>
                </a:solidFill>
                <a:effectLst/>
                <a:latin typeface="Arial" panose="020B0604020202020204" pitchFamily="34" charset="0"/>
                <a:ea typeface="Calibri" panose="020F0502020204030204" pitchFamily="34" charset="0"/>
              </a:rPr>
              <a:t>Dennler</a:t>
            </a:r>
            <a:r>
              <a:rPr lang="en-US" sz="1800" dirty="0">
                <a:solidFill>
                  <a:srgbClr val="191A1C"/>
                </a:solidFill>
                <a:effectLst/>
                <a:latin typeface="Arial" panose="020B0604020202020204" pitchFamily="34" charset="0"/>
                <a:ea typeface="Calibri" panose="020F0502020204030204" pitchFamily="34" charset="0"/>
              </a:rPr>
              <a:t>, Forge, and Craft, “Work in Progress: How Immigration Can Address </a:t>
            </a:r>
            <a:r>
              <a:rPr lang="en-US" sz="1800" dirty="0" err="1">
                <a:solidFill>
                  <a:srgbClr val="191A1C"/>
                </a:solidFill>
                <a:effectLst/>
                <a:latin typeface="Arial" panose="020B0604020202020204" pitchFamily="34" charset="0"/>
                <a:ea typeface="Calibri" panose="020F0502020204030204" pitchFamily="34" charset="0"/>
              </a:rPr>
              <a:t>Labour</a:t>
            </a:r>
            <a:r>
              <a:rPr lang="en-US" sz="1800" dirty="0">
                <a:solidFill>
                  <a:srgbClr val="191A1C"/>
                </a:solidFill>
                <a:effectLst/>
                <a:latin typeface="Arial" panose="020B0604020202020204" pitchFamily="34" charset="0"/>
                <a:ea typeface="Calibri" panose="020F0502020204030204" pitchFamily="34" charset="0"/>
              </a:rPr>
              <a:t> Shortages in Residential Construction.”</a:t>
            </a:r>
            <a:endParaRPr lang="en-CA" sz="1800" dirty="0">
              <a:solidFill>
                <a:srgbClr val="191A1C"/>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solidFill>
                  <a:srgbClr val="191A1C"/>
                </a:solidFill>
                <a:effectLst/>
                <a:latin typeface="Arial" panose="020B0604020202020204" pitchFamily="34" charset="0"/>
                <a:ea typeface="Calibri" panose="020F0502020204030204" pitchFamily="34" charset="0"/>
              </a:rPr>
              <a:t>Ibid.</a:t>
            </a:r>
            <a:endParaRPr lang="en-CA" sz="1800" dirty="0">
              <a:solidFill>
                <a:srgbClr val="191A1C"/>
              </a:solidFill>
              <a:effectLst/>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sz="1800" dirty="0">
              <a:solidFill>
                <a:srgbClr val="191A1C"/>
              </a:solidFill>
              <a:effectLst/>
              <a:latin typeface="Arial" panose="020B0604020202020204" pitchFamily="34" charset="0"/>
              <a:ea typeface="Calibri" panose="020F0502020204030204" pitchFamily="34" charset="0"/>
            </a:endParaRPr>
          </a:p>
          <a:p>
            <a:pPr marL="0" indent="0">
              <a:buFont typeface="Arial" panose="020B0604020202020204" pitchFamily="34" charset="0"/>
              <a:buNone/>
            </a:pPr>
            <a:r>
              <a:rPr lang="en-US" sz="1800" dirty="0">
                <a:solidFill>
                  <a:srgbClr val="191A1C"/>
                </a:solidFill>
                <a:effectLst/>
                <a:latin typeface="Arial" panose="020B0604020202020204" pitchFamily="34" charset="0"/>
                <a:ea typeface="Calibri" panose="020F0502020204030204" pitchFamily="34" charset="0"/>
              </a:rPr>
              <a:t>Partnering with First Nations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191A1C"/>
                </a:solidFill>
                <a:effectLst/>
                <a:latin typeface="Arial" panose="020B0604020202020204" pitchFamily="34" charset="0"/>
                <a:ea typeface="Calibri" panose="020F0502020204030204" pitchFamily="34" charset="0"/>
              </a:rPr>
              <a:t>Equipping the First Nations workforce with the required skills will require specialized training programs developed in collaboration First Nations. Additionally, establishing partnerships between construction firms and First Nation organizations can facilitate job placements and ensure that projects benefit from local talent</a:t>
            </a:r>
            <a:r>
              <a:rPr lang="en-CA" sz="2800" dirty="0">
                <a:effectLst/>
              </a:rPr>
              <a:t> </a:t>
            </a:r>
            <a:r>
              <a:rPr lang="en-US" sz="1800" dirty="0">
                <a:solidFill>
                  <a:srgbClr val="191A1C"/>
                </a:solidFill>
                <a:effectLst/>
                <a:latin typeface="Arial" panose="020B0604020202020204" pitchFamily="34" charset="0"/>
                <a:ea typeface="Calibri" panose="020F0502020204030204" pitchFamily="34" charset="0"/>
              </a:rPr>
              <a:t>Santoro and Walsh, “The Readiness and Resilience: Mapping the Contours of the Indigenous Skills and Employment Ecosystem in Canada.”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solidFill>
                <a:srgbClr val="191A1C"/>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191A1C"/>
                </a:solidFill>
                <a:effectLst/>
                <a:latin typeface="Arial" panose="020B0604020202020204" pitchFamily="34" charset="0"/>
                <a:ea typeface="Calibri" panose="020F0502020204030204" pitchFamily="34" charset="0"/>
              </a:rPr>
              <a:t>Tax Incentives</a:t>
            </a:r>
          </a:p>
          <a:p>
            <a:pPr marL="0" marR="0">
              <a:lnSpc>
                <a:spcPts val="1400"/>
              </a:lnSpc>
              <a:spcBef>
                <a:spcPts val="0"/>
              </a:spcBef>
              <a:spcAft>
                <a:spcPts val="0"/>
              </a:spcAft>
            </a:pPr>
            <a:r>
              <a:rPr lang="en-US" sz="1800" dirty="0">
                <a:solidFill>
                  <a:srgbClr val="191A1C"/>
                </a:solidFill>
                <a:effectLst/>
                <a:latin typeface="Arial" panose="020B0604020202020204" pitchFamily="34" charset="0"/>
                <a:ea typeface="Calibri" panose="020F0502020204030204" pitchFamily="34" charset="0"/>
              </a:rPr>
              <a:t>Alberta recently offered a tax credit intended to attract 2,000 tradespeople to their province. Tax incentives could include additional tax credits or deductions for tradespeople and construction workers who work on rural infrastructure projects for First Nations, beyond the </a:t>
            </a:r>
            <a:r>
              <a:rPr lang="en-US" sz="1800" dirty="0" err="1">
                <a:solidFill>
                  <a:srgbClr val="191A1C"/>
                </a:solidFill>
                <a:effectLst/>
                <a:latin typeface="Arial" panose="020B0604020202020204" pitchFamily="34" charset="0"/>
                <a:ea typeface="Calibri" panose="020F0502020204030204" pitchFamily="34" charset="0"/>
              </a:rPr>
              <a:t>Labour</a:t>
            </a:r>
            <a:r>
              <a:rPr lang="en-US" sz="1800" dirty="0">
                <a:solidFill>
                  <a:srgbClr val="191A1C"/>
                </a:solidFill>
                <a:effectLst/>
                <a:latin typeface="Arial" panose="020B0604020202020204" pitchFamily="34" charset="0"/>
                <a:ea typeface="Calibri" panose="020F0502020204030204" pitchFamily="34" charset="0"/>
              </a:rPr>
              <a:t> Mobility Deduction currently in place. Such incentives could help attract talent from other regions of the country, expanding the available pool of skilled workers and ensuring that First Nations projects have the skilled </a:t>
            </a:r>
            <a:r>
              <a:rPr lang="en-US" sz="1800" dirty="0" err="1">
                <a:solidFill>
                  <a:srgbClr val="191A1C"/>
                </a:solidFill>
                <a:effectLst/>
                <a:latin typeface="Arial" panose="020B0604020202020204" pitchFamily="34" charset="0"/>
                <a:ea typeface="Calibri" panose="020F0502020204030204" pitchFamily="34" charset="0"/>
              </a:rPr>
              <a:t>labour</a:t>
            </a:r>
            <a:r>
              <a:rPr lang="en-US" sz="1800" dirty="0">
                <a:solidFill>
                  <a:srgbClr val="191A1C"/>
                </a:solidFill>
                <a:effectLst/>
                <a:latin typeface="Arial" panose="020B0604020202020204" pitchFamily="34" charset="0"/>
                <a:ea typeface="Calibri" panose="020F0502020204030204" pitchFamily="34" charset="0"/>
              </a:rPr>
              <a:t> necessary to succeed. </a:t>
            </a:r>
            <a:endParaRPr lang="en-CA" sz="1800" dirty="0">
              <a:solidFill>
                <a:srgbClr val="191A1C"/>
              </a:solidFill>
              <a:effectLst/>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sz="1800" dirty="0">
              <a:solidFill>
                <a:srgbClr val="191A1C"/>
              </a:solidFill>
              <a:effectLst/>
              <a:latin typeface="Arial" panose="020B0604020202020204" pitchFamily="34" charset="0"/>
              <a:ea typeface="Calibri" panose="020F0502020204030204" pitchFamily="34" charset="0"/>
            </a:endParaRPr>
          </a:p>
          <a:p>
            <a:pPr marL="0" indent="0">
              <a:buFont typeface="Arial" panose="020B0604020202020204" pitchFamily="34" charset="0"/>
              <a:buNone/>
            </a:pPr>
            <a:r>
              <a:rPr lang="en-US" sz="1800" dirty="0">
                <a:solidFill>
                  <a:srgbClr val="191A1C"/>
                </a:solidFill>
                <a:effectLst/>
                <a:latin typeface="Arial" panose="020B0604020202020204" pitchFamily="34" charset="0"/>
                <a:ea typeface="Calibri" panose="020F0502020204030204" pitchFamily="34" charset="0"/>
              </a:rPr>
              <a:t>Retaining Talent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191A1C"/>
                </a:solidFill>
                <a:effectLst/>
                <a:latin typeface="Arial" panose="020B0604020202020204" pitchFamily="34" charset="0"/>
                <a:ea typeface="Calibri" panose="020F0502020204030204" pitchFamily="34" charset="0"/>
              </a:rPr>
              <a:t>The Residential Construction Council of Ontario recommends several strategies to address this, including improving on-site conditions, especially during winter; formalizing career pathways; expanding opportunities for skills development and training; centralizing industry resources and communication; fostering a sense of community in the voluntary trades; helping workers plan for seasonal work; and enhancing communication and transparency in scheduling. To better retain First Nations workers, the sector should also implement meaningful inclusion practices, mandate cultural awareness training, accommodate cultural traditions, and offer professional development and mentorship programs.</a:t>
            </a:r>
            <a:r>
              <a:rPr lang="en-CA" sz="2800" dirty="0">
                <a:effectLst/>
              </a:rPr>
              <a:t> </a:t>
            </a:r>
            <a:r>
              <a:rPr lang="en-US" sz="1800" dirty="0">
                <a:solidFill>
                  <a:srgbClr val="191A1C"/>
                </a:solidFill>
                <a:effectLst/>
                <a:latin typeface="Arial" panose="020B0604020202020204" pitchFamily="34" charset="0"/>
                <a:ea typeface="Calibri" panose="020F0502020204030204" pitchFamily="34" charset="0"/>
              </a:rPr>
              <a:t>Residential Construction Council of Ontario, “Retaining Employees in the Skilled Trades.”</a:t>
            </a:r>
            <a:endParaRPr lang="en-CA" sz="1800" dirty="0">
              <a:solidFill>
                <a:srgbClr val="191A1C"/>
              </a:solidFill>
              <a:effectLst/>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sz="1800" dirty="0">
              <a:solidFill>
                <a:srgbClr val="191A1C"/>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6A2E259B-3D15-5759-1B7E-9568D3AD85D5}"/>
              </a:ext>
            </a:extLst>
          </p:cNvPr>
          <p:cNvSpPr>
            <a:spLocks noGrp="1"/>
          </p:cNvSpPr>
          <p:nvPr>
            <p:ph type="sldNum" sz="quarter" idx="5"/>
          </p:nvPr>
        </p:nvSpPr>
        <p:spPr/>
        <p:txBody>
          <a:bodyPr/>
          <a:lstStyle/>
          <a:p>
            <a:fld id="{547AEDE1-2ED8-4E70-8BCB-D28A6662BEC8}" type="slidenum">
              <a:rPr lang="en-CA" smtClean="0"/>
              <a:t>21</a:t>
            </a:fld>
            <a:endParaRPr lang="en-CA"/>
          </a:p>
        </p:txBody>
      </p:sp>
    </p:spTree>
    <p:extLst>
      <p:ext uri="{BB962C8B-B14F-4D97-AF65-F5344CB8AC3E}">
        <p14:creationId xmlns:p14="http://schemas.microsoft.com/office/powerpoint/2010/main" val="166990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22</a:t>
            </a:fld>
            <a:endParaRPr lang="en-CA"/>
          </a:p>
        </p:txBody>
      </p:sp>
    </p:spTree>
    <p:extLst>
      <p:ext uri="{BB962C8B-B14F-4D97-AF65-F5344CB8AC3E}">
        <p14:creationId xmlns:p14="http://schemas.microsoft.com/office/powerpoint/2010/main" val="33287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2</a:t>
            </a:fld>
            <a:endParaRPr lang="en-CA"/>
          </a:p>
        </p:txBody>
      </p:sp>
    </p:spTree>
    <p:extLst>
      <p:ext uri="{BB962C8B-B14F-4D97-AF65-F5344CB8AC3E}">
        <p14:creationId xmlns:p14="http://schemas.microsoft.com/office/powerpoint/2010/main" val="39860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23</a:t>
            </a:fld>
            <a:endParaRPr lang="en-CA"/>
          </a:p>
        </p:txBody>
      </p:sp>
    </p:spTree>
    <p:extLst>
      <p:ext uri="{BB962C8B-B14F-4D97-AF65-F5344CB8AC3E}">
        <p14:creationId xmlns:p14="http://schemas.microsoft.com/office/powerpoint/2010/main" val="370093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3</a:t>
            </a:fld>
            <a:endParaRPr lang="en-CA"/>
          </a:p>
        </p:txBody>
      </p:sp>
    </p:spTree>
    <p:extLst>
      <p:ext uri="{BB962C8B-B14F-4D97-AF65-F5344CB8AC3E}">
        <p14:creationId xmlns:p14="http://schemas.microsoft.com/office/powerpoint/2010/main" val="106043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4F65D-1C69-3838-6327-D5172C918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3CD1A-27D6-F0F4-6F3F-6623E578F5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74B891D-2898-3CC6-9AB2-E31053AF180F}"/>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D07FD83-0795-AF1D-DDD0-1C041524900E}"/>
              </a:ext>
            </a:extLst>
          </p:cNvPr>
          <p:cNvSpPr>
            <a:spLocks noGrp="1"/>
          </p:cNvSpPr>
          <p:nvPr>
            <p:ph type="sldNum" sz="quarter" idx="5"/>
          </p:nvPr>
        </p:nvSpPr>
        <p:spPr/>
        <p:txBody>
          <a:bodyPr/>
          <a:lstStyle/>
          <a:p>
            <a:fld id="{547AEDE1-2ED8-4E70-8BCB-D28A6662BEC8}" type="slidenum">
              <a:rPr lang="en-CA" smtClean="0"/>
              <a:t>4</a:t>
            </a:fld>
            <a:endParaRPr lang="en-CA"/>
          </a:p>
        </p:txBody>
      </p:sp>
    </p:spTree>
    <p:extLst>
      <p:ext uri="{BB962C8B-B14F-4D97-AF65-F5344CB8AC3E}">
        <p14:creationId xmlns:p14="http://schemas.microsoft.com/office/powerpoint/2010/main" val="135490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5</a:t>
            </a:fld>
            <a:endParaRPr lang="en-CA"/>
          </a:p>
        </p:txBody>
      </p:sp>
    </p:spTree>
    <p:extLst>
      <p:ext uri="{BB962C8B-B14F-4D97-AF65-F5344CB8AC3E}">
        <p14:creationId xmlns:p14="http://schemas.microsoft.com/office/powerpoint/2010/main" val="22933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6</a:t>
            </a:fld>
            <a:endParaRPr lang="en-CA"/>
          </a:p>
        </p:txBody>
      </p:sp>
    </p:spTree>
    <p:extLst>
      <p:ext uri="{BB962C8B-B14F-4D97-AF65-F5344CB8AC3E}">
        <p14:creationId xmlns:p14="http://schemas.microsoft.com/office/powerpoint/2010/main" val="15307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1F4BF-149A-BC45-904E-41B6AF84C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E3F68-E8FC-994E-D720-F8EB6C9CB6B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C11302-9BC5-8F62-7A5A-DB812198E924}"/>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513F0F06-E443-837E-AEF5-1ACF366B0DE2}"/>
              </a:ext>
            </a:extLst>
          </p:cNvPr>
          <p:cNvSpPr>
            <a:spLocks noGrp="1"/>
          </p:cNvSpPr>
          <p:nvPr>
            <p:ph type="sldNum" sz="quarter" idx="5"/>
          </p:nvPr>
        </p:nvSpPr>
        <p:spPr/>
        <p:txBody>
          <a:bodyPr/>
          <a:lstStyle/>
          <a:p>
            <a:fld id="{547AEDE1-2ED8-4E70-8BCB-D28A6662BEC8}" type="slidenum">
              <a:rPr lang="en-CA" smtClean="0"/>
              <a:t>7</a:t>
            </a:fld>
            <a:endParaRPr lang="en-CA"/>
          </a:p>
        </p:txBody>
      </p:sp>
    </p:spTree>
    <p:extLst>
      <p:ext uri="{BB962C8B-B14F-4D97-AF65-F5344CB8AC3E}">
        <p14:creationId xmlns:p14="http://schemas.microsoft.com/office/powerpoint/2010/main" val="161534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788D-F6F5-821D-E692-A898F0B6D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49D3A-A233-9553-6FAB-B67B527C9E9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5E7ACF8-DCEF-4DDE-DC32-20747BC85F2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B5C2715A-A2B8-5942-0151-1B9CBD69DB26}"/>
              </a:ext>
            </a:extLst>
          </p:cNvPr>
          <p:cNvSpPr>
            <a:spLocks noGrp="1"/>
          </p:cNvSpPr>
          <p:nvPr>
            <p:ph type="sldNum" sz="quarter" idx="5"/>
          </p:nvPr>
        </p:nvSpPr>
        <p:spPr/>
        <p:txBody>
          <a:bodyPr/>
          <a:lstStyle/>
          <a:p>
            <a:fld id="{547AEDE1-2ED8-4E70-8BCB-D28A6662BEC8}" type="slidenum">
              <a:rPr lang="en-CA" smtClean="0"/>
              <a:t>8</a:t>
            </a:fld>
            <a:endParaRPr lang="en-CA"/>
          </a:p>
        </p:txBody>
      </p:sp>
    </p:spTree>
    <p:extLst>
      <p:ext uri="{BB962C8B-B14F-4D97-AF65-F5344CB8AC3E}">
        <p14:creationId xmlns:p14="http://schemas.microsoft.com/office/powerpoint/2010/main" val="76058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ts val="1400"/>
              </a:lnSpc>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Closing the infrastructure gap has the potential to generate $635.3 billion (in 2023 dollars) in economic output in Canada over the next seven years. This means that every dollar spent would contribute $1.82 in economic activity to Canada. An output multiplier above one represents a positive return on investment. </a:t>
            </a:r>
            <a:endParaRPr lang="en-CA" sz="1200" dirty="0">
              <a:solidFill>
                <a:srgbClr val="191A1C"/>
              </a:solidFill>
              <a:effectLst/>
              <a:latin typeface="Arial" panose="020B0604020202020204" pitchFamily="34" charset="0"/>
              <a:ea typeface="Calibri" panose="020F0502020204030204" pitchFamily="34" charset="0"/>
            </a:endParaRPr>
          </a:p>
          <a:p>
            <a:pPr marL="0" marR="0">
              <a:spcBef>
                <a:spcPts val="0"/>
              </a:spcBef>
              <a:spcAft>
                <a:spcPts val="0"/>
              </a:spcAft>
            </a:pPr>
            <a:r>
              <a:rPr lang="en-US" sz="1200" dirty="0">
                <a:solidFill>
                  <a:srgbClr val="191A1C"/>
                </a:solidFill>
                <a:effectLst/>
                <a:latin typeface="Arial" panose="020B0604020202020204" pitchFamily="34" charset="0"/>
                <a:ea typeface="Calibri" panose="020F0502020204030204" pitchFamily="34" charset="0"/>
              </a:rPr>
              <a:t>Output multiplier = Total Economic Output Impact/Total Investment.</a:t>
            </a:r>
          </a:p>
          <a:p>
            <a:pPr marL="0" marR="0">
              <a:spcBef>
                <a:spcPts val="0"/>
              </a:spcBef>
              <a:spcAft>
                <a:spcPts val="0"/>
              </a:spcAft>
            </a:pPr>
            <a:endParaRPr lang="en-US" sz="1200" dirty="0">
              <a:solidFill>
                <a:srgbClr val="191A1C"/>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91A1C"/>
                </a:solidFill>
                <a:effectLst/>
                <a:latin typeface="Arial" panose="020B0604020202020204" pitchFamily="34" charset="0"/>
                <a:ea typeface="Calibri" panose="020F0502020204030204" pitchFamily="34" charset="0"/>
              </a:rPr>
              <a:t>While investments to close the infrastructure gap have the potential to generate $635 billion in economic output, there would be additional economic benefits beyond what the EIA captures. For example, the construction of all-season roads would unlock further economic impacts, such as improving access to critical mineral mines in Northern Ontario, which could advance the province’s electric vehicle supply chain. Overall, the improved infrastructure would stimulate local economies, enhance trade and tourism opportunities, and drive additional productivity gains, which extend beyond our estimates.</a:t>
            </a:r>
            <a:endParaRPr lang="en-CA" sz="1200" dirty="0">
              <a:solidFill>
                <a:srgbClr val="191A1C"/>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US" sz="1200" dirty="0">
              <a:solidFill>
                <a:srgbClr val="191A1C"/>
              </a:solidFill>
              <a:effectLst/>
              <a:latin typeface="Arial" panose="020B0604020202020204" pitchFamily="34" charset="0"/>
              <a:ea typeface="Calibri" panose="020F0502020204030204" pitchFamily="34" charset="0"/>
            </a:endParaRPr>
          </a:p>
          <a:p>
            <a:pPr marL="0" marR="0">
              <a:spcBef>
                <a:spcPts val="0"/>
              </a:spcBef>
              <a:spcAft>
                <a:spcPts val="0"/>
              </a:spcAft>
            </a:pPr>
            <a:endParaRPr lang="en-CA" sz="1200" dirty="0">
              <a:solidFill>
                <a:srgbClr val="191A1C"/>
              </a:solidFill>
              <a:effectLst/>
              <a:latin typeface="Arial" panose="020B0604020202020204" pitchFamily="34" charset="0"/>
              <a:ea typeface="Calibri" panose="020F0502020204030204" pitchFamily="34"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11</a:t>
            </a:fld>
            <a:endParaRPr lang="en-CA"/>
          </a:p>
        </p:txBody>
      </p:sp>
    </p:spTree>
    <p:extLst>
      <p:ext uri="{BB962C8B-B14F-4D97-AF65-F5344CB8AC3E}">
        <p14:creationId xmlns:p14="http://schemas.microsoft.com/office/powerpoint/2010/main" val="385552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descr="Background pattern&#10;&#10;Description automatically generated">
            <a:extLst>
              <a:ext uri="{FF2B5EF4-FFF2-40B4-BE49-F238E27FC236}">
                <a16:creationId xmlns:a16="http://schemas.microsoft.com/office/drawing/2014/main" id="{4B85D7E6-C1D3-E33E-B0A3-F98863CB12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2691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11/28/24</a:t>
            </a:fld>
            <a:endParaRPr lang="en-US" dirty="0"/>
          </a:p>
        </p:txBody>
      </p:sp>
      <p:sp>
        <p:nvSpPr>
          <p:cNvPr id="5" name="Footer Placeholder 4"/>
          <p:cNvSpPr>
            <a:spLocks noGrp="1"/>
          </p:cNvSpPr>
          <p:nvPr>
            <p:ph type="ftr" sz="quarter" idx="11"/>
          </p:nvPr>
        </p:nvSpPr>
        <p:spPr/>
        <p:txBody>
          <a:body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176073632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11/28/24</a:t>
            </a:fld>
            <a:endParaRPr lang="en-US" dirty="0"/>
          </a:p>
        </p:txBody>
      </p:sp>
      <p:sp>
        <p:nvSpPr>
          <p:cNvPr id="5" name="Footer Placeholder 4"/>
          <p:cNvSpPr>
            <a:spLocks noGrp="1"/>
          </p:cNvSpPr>
          <p:nvPr>
            <p:ph type="ftr" sz="quarter" idx="11"/>
          </p:nvPr>
        </p:nvSpPr>
        <p:spPr/>
        <p:txBody>
          <a:body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410056900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21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7917872" y="4947326"/>
            <a:ext cx="992332" cy="273844"/>
          </a:xfrm>
        </p:spPr>
        <p:txBody>
          <a:bodyPr/>
          <a:lstStyle>
            <a:lvl1pPr algn="r">
              <a:defRPr>
                <a:solidFill>
                  <a:schemeClr val="bg1"/>
                </a:solidFill>
              </a:defRPr>
            </a:lvl1pPr>
          </a:lstStyle>
          <a:p>
            <a:fld id="{BC9BB997-7981-4044-9A5F-081E7206A59F}" type="slidenum">
              <a:rPr lang="en-CA" smtClean="0"/>
              <a:pPr/>
              <a:t>‹#›</a:t>
            </a:fld>
            <a:endParaRPr lang="en-CA"/>
          </a:p>
        </p:txBody>
      </p:sp>
    </p:spTree>
    <p:extLst>
      <p:ext uri="{BB962C8B-B14F-4D97-AF65-F5344CB8AC3E}">
        <p14:creationId xmlns:p14="http://schemas.microsoft.com/office/powerpoint/2010/main" val="135899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11/28/24</a:t>
            </a:fld>
            <a:endParaRPr lang="en-US" dirty="0"/>
          </a:p>
        </p:txBody>
      </p:sp>
      <p:sp>
        <p:nvSpPr>
          <p:cNvPr id="5" name="Footer Placeholder 4"/>
          <p:cNvSpPr>
            <a:spLocks noGrp="1"/>
          </p:cNvSpPr>
          <p:nvPr>
            <p:ph type="ftr" sz="quarter" idx="11"/>
          </p:nvPr>
        </p:nvSpPr>
        <p:spPr/>
        <p:txBody>
          <a:bodyPr/>
          <a:lstStyle/>
          <a:p>
            <a:pPr>
              <a:spcAft>
                <a:spcPts val="132"/>
              </a:spcAft>
            </a:pPr>
            <a:r>
              <a:rPr lang="en-US" b="1" i="1">
                <a:latin typeface="Arial"/>
                <a:cs typeface="Calibri"/>
              </a:rPr>
              <a:t>Benefits for All Canadians (Part 1): Economic Impact of Closing the Infrastructure Gap </a:t>
            </a:r>
            <a:endParaRPr lang="en-US" b="1" i="1" dirty="0">
              <a:latin typeface="Arial"/>
              <a:cs typeface="Arial"/>
            </a:endParaRPr>
          </a:p>
        </p:txBody>
      </p:sp>
      <p:sp>
        <p:nvSpPr>
          <p:cNvPr id="6" name="Slide Number Placeholder 5"/>
          <p:cNvSpPr>
            <a:spLocks noGrp="1"/>
          </p:cNvSpPr>
          <p:nvPr>
            <p:ph type="sldNum" sz="quarter" idx="12"/>
          </p:nvPr>
        </p:nvSpPr>
        <p:spPr/>
        <p:txBody>
          <a:bodyPr/>
          <a:lstStyle/>
          <a:p>
            <a:fld id="{BC9BB997-7981-4044-9A5F-081E7206A59F}" type="slidenum">
              <a:rPr lang="en-CA" smtClean="0"/>
              <a:pPr/>
              <a:t>‹#›</a:t>
            </a:fld>
            <a:endParaRPr lang="en-CA"/>
          </a:p>
        </p:txBody>
      </p:sp>
      <p:pic>
        <p:nvPicPr>
          <p:cNvPr id="7" name="Picture 6" descr="Background pattern&#10;&#10;Description automatically generated">
            <a:extLst>
              <a:ext uri="{FF2B5EF4-FFF2-40B4-BE49-F238E27FC236}">
                <a16:creationId xmlns:a16="http://schemas.microsoft.com/office/drawing/2014/main" id="{4C5E48D5-D72A-0C96-5FFA-5B58B4B5AC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244" b="7964"/>
          <a:stretch/>
        </p:blipFill>
        <p:spPr>
          <a:xfrm>
            <a:off x="0" y="0"/>
            <a:ext cx="9144000" cy="709411"/>
          </a:xfrm>
          <a:prstGeom prst="rect">
            <a:avLst/>
          </a:prstGeom>
        </p:spPr>
      </p:pic>
      <p:sp>
        <p:nvSpPr>
          <p:cNvPr id="8" name="Rectangle 7">
            <a:extLst>
              <a:ext uri="{FF2B5EF4-FFF2-40B4-BE49-F238E27FC236}">
                <a16:creationId xmlns:a16="http://schemas.microsoft.com/office/drawing/2014/main" id="{CE9158C2-E5E2-D0A6-C343-610BB6575B9D}"/>
              </a:ext>
            </a:extLst>
          </p:cNvPr>
          <p:cNvSpPr/>
          <p:nvPr userDrawn="1"/>
        </p:nvSpPr>
        <p:spPr>
          <a:xfrm>
            <a:off x="0" y="-13479"/>
            <a:ext cx="9144000" cy="709411"/>
          </a:xfrm>
          <a:prstGeom prst="rect">
            <a:avLst/>
          </a:prstGeom>
          <a:gradFill flip="none" rotWithShape="1">
            <a:gsLst>
              <a:gs pos="0">
                <a:srgbClr val="3EB0D2">
                  <a:alpha val="75000"/>
                </a:srgbClr>
              </a:gs>
              <a:gs pos="50000">
                <a:srgbClr val="3EB0D2">
                  <a:alpha val="50000"/>
                </a:srgbClr>
              </a:gs>
              <a:gs pos="100000">
                <a:srgbClr val="3EB0D2">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54"/>
          </a:p>
        </p:txBody>
      </p:sp>
      <p:pic>
        <p:nvPicPr>
          <p:cNvPr id="9" name="Picture 8" descr="Background pattern&#10;&#10;Description automatically generated">
            <a:extLst>
              <a:ext uri="{FF2B5EF4-FFF2-40B4-BE49-F238E27FC236}">
                <a16:creationId xmlns:a16="http://schemas.microsoft.com/office/drawing/2014/main" id="{37F77D81-4644-A909-C6D6-8C2EC4851D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4676"/>
          <a:stretch/>
        </p:blipFill>
        <p:spPr>
          <a:xfrm>
            <a:off x="0" y="4869655"/>
            <a:ext cx="9144000" cy="273845"/>
          </a:xfrm>
          <a:prstGeom prst="rect">
            <a:avLst/>
          </a:prstGeom>
        </p:spPr>
      </p:pic>
      <p:pic>
        <p:nvPicPr>
          <p:cNvPr id="10" name="Picture 9">
            <a:extLst>
              <a:ext uri="{FF2B5EF4-FFF2-40B4-BE49-F238E27FC236}">
                <a16:creationId xmlns:a16="http://schemas.microsoft.com/office/drawing/2014/main" id="{987FE351-E20E-9385-0700-4ADF6EF85E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3820" y="148011"/>
            <a:ext cx="1223568" cy="890686"/>
          </a:xfrm>
          <a:prstGeom prst="rect">
            <a:avLst/>
          </a:prstGeom>
        </p:spPr>
      </p:pic>
    </p:spTree>
    <p:extLst>
      <p:ext uri="{BB962C8B-B14F-4D97-AF65-F5344CB8AC3E}">
        <p14:creationId xmlns:p14="http://schemas.microsoft.com/office/powerpoint/2010/main" val="124663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11/28/24</a:t>
            </a:fld>
            <a:endParaRPr lang="en-US" dirty="0"/>
          </a:p>
        </p:txBody>
      </p:sp>
      <p:sp>
        <p:nvSpPr>
          <p:cNvPr id="5" name="Footer Placeholder 4"/>
          <p:cNvSpPr>
            <a:spLocks noGrp="1"/>
          </p:cNvSpPr>
          <p:nvPr>
            <p:ph type="ftr" sz="quarter" idx="11"/>
          </p:nvPr>
        </p:nvSpPr>
        <p:spPr/>
        <p:txBody>
          <a:body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2225096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11/28/24</a:t>
            </a:fld>
            <a:endParaRPr lang="en-US" dirty="0"/>
          </a:p>
        </p:txBody>
      </p:sp>
      <p:sp>
        <p:nvSpPr>
          <p:cNvPr id="6" name="Footer Placeholder 5"/>
          <p:cNvSpPr>
            <a:spLocks noGrp="1"/>
          </p:cNvSpPr>
          <p:nvPr>
            <p:ph type="ftr" sz="quarter" idx="11"/>
          </p:nvPr>
        </p:nvSpPr>
        <p:spPr/>
        <p:txBody>
          <a:bodyPr/>
          <a:lstStyle/>
          <a:p>
            <a:r>
              <a:rPr lang="en-US"/>
              <a:t>Closing the Infrastructure Gap by 2030 – AFN Proposal and Cost Report Summary</a:t>
            </a:r>
            <a:endParaRPr lang="en-CA"/>
          </a:p>
        </p:txBody>
      </p:sp>
      <p:sp>
        <p:nvSpPr>
          <p:cNvPr id="7" name="Slide Number Placeholder 6"/>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2955266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11/28/24</a:t>
            </a:fld>
            <a:endParaRPr lang="en-US" dirty="0"/>
          </a:p>
        </p:txBody>
      </p:sp>
      <p:sp>
        <p:nvSpPr>
          <p:cNvPr id="8" name="Footer Placeholder 7"/>
          <p:cNvSpPr>
            <a:spLocks noGrp="1"/>
          </p:cNvSpPr>
          <p:nvPr>
            <p:ph type="ftr" sz="quarter" idx="11"/>
          </p:nvPr>
        </p:nvSpPr>
        <p:spPr/>
        <p:txBody>
          <a:bodyPr/>
          <a:lstStyle/>
          <a:p>
            <a:r>
              <a:rPr lang="en-US"/>
              <a:t>Closing the Infrastructure Gap by 2030 – AFN Proposal and Cost Report Summary</a:t>
            </a:r>
            <a:endParaRPr lang="en-CA"/>
          </a:p>
        </p:txBody>
      </p:sp>
      <p:sp>
        <p:nvSpPr>
          <p:cNvPr id="9" name="Slide Number Placeholder 8"/>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6940461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11/28/24</a:t>
            </a:fld>
            <a:endParaRPr lang="en-US" dirty="0"/>
          </a:p>
        </p:txBody>
      </p:sp>
      <p:sp>
        <p:nvSpPr>
          <p:cNvPr id="4" name="Footer Placeholder 3"/>
          <p:cNvSpPr>
            <a:spLocks noGrp="1"/>
          </p:cNvSpPr>
          <p:nvPr>
            <p:ph type="ftr" sz="quarter" idx="11"/>
          </p:nvPr>
        </p:nvSpPr>
        <p:spPr/>
        <p:txBody>
          <a:bodyPr/>
          <a:lstStyle/>
          <a:p>
            <a:r>
              <a:rPr lang="en-US"/>
              <a:t>Closing the Infrastructure Gap by 2030 – AFN Proposal and Cost Report Summary</a:t>
            </a:r>
            <a:endParaRPr lang="en-CA"/>
          </a:p>
        </p:txBody>
      </p:sp>
      <p:sp>
        <p:nvSpPr>
          <p:cNvPr id="5" name="Slide Number Placeholder 4"/>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38620829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52011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11/28/24</a:t>
            </a:fld>
            <a:endParaRPr lang="en-US" dirty="0"/>
          </a:p>
        </p:txBody>
      </p:sp>
      <p:sp>
        <p:nvSpPr>
          <p:cNvPr id="6" name="Footer Placeholder 5"/>
          <p:cNvSpPr>
            <a:spLocks noGrp="1"/>
          </p:cNvSpPr>
          <p:nvPr>
            <p:ph type="ftr" sz="quarter" idx="11"/>
          </p:nvPr>
        </p:nvSpPr>
        <p:spPr/>
        <p:txBody>
          <a:bodyPr/>
          <a:lstStyle/>
          <a:p>
            <a:r>
              <a:rPr lang="en-US"/>
              <a:t>Closing the Infrastructure Gap by 2030 – AFN Proposal and Cost Report Summary</a:t>
            </a:r>
            <a:endParaRPr lang="en-CA"/>
          </a:p>
        </p:txBody>
      </p:sp>
      <p:sp>
        <p:nvSpPr>
          <p:cNvPr id="7" name="Slide Number Placeholder 6"/>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373716571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11/28/24</a:t>
            </a:fld>
            <a:endParaRPr lang="en-US" dirty="0"/>
          </a:p>
        </p:txBody>
      </p:sp>
      <p:sp>
        <p:nvSpPr>
          <p:cNvPr id="6" name="Footer Placeholder 5"/>
          <p:cNvSpPr>
            <a:spLocks noGrp="1"/>
          </p:cNvSpPr>
          <p:nvPr>
            <p:ph type="ftr" sz="quarter" idx="11"/>
          </p:nvPr>
        </p:nvSpPr>
        <p:spPr/>
        <p:txBody>
          <a:bodyPr/>
          <a:lstStyle/>
          <a:p>
            <a:r>
              <a:rPr lang="en-US"/>
              <a:t>Closing the Infrastructure Gap by 2030 – AFN Proposal and Cost Report Summary</a:t>
            </a:r>
            <a:endParaRPr lang="en-CA"/>
          </a:p>
        </p:txBody>
      </p:sp>
      <p:sp>
        <p:nvSpPr>
          <p:cNvPr id="7" name="Slide Number Placeholder 6"/>
          <p:cNvSpPr>
            <a:spLocks noGrp="1"/>
          </p:cNvSpPr>
          <p:nvPr>
            <p:ph type="sldNum" sz="quarter" idx="12"/>
          </p:nvPr>
        </p:nvSpPr>
        <p:spPr/>
        <p:txBody>
          <a:bodyPr/>
          <a:lstStyle/>
          <a:p>
            <a:fld id="{BC9BB997-7981-4044-9A5F-081E7206A59F}" type="slidenum">
              <a:rPr lang="en-CA" smtClean="0"/>
              <a:pPr/>
              <a:t>‹#›</a:t>
            </a:fld>
            <a:endParaRPr lang="en-CA"/>
          </a:p>
        </p:txBody>
      </p:sp>
    </p:spTree>
    <p:extLst>
      <p:ext uri="{BB962C8B-B14F-4D97-AF65-F5344CB8AC3E}">
        <p14:creationId xmlns:p14="http://schemas.microsoft.com/office/powerpoint/2010/main" val="361927835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11/28/24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Closing the Infrastructure Gap by 2030 – AFN Proposal and Cost Report Summary</a:t>
            </a:r>
            <a:endParaRPr lang="en-CA"/>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C9BB997-7981-4044-9A5F-081E7206A59F}" type="slidenum">
              <a:rPr lang="en-CA" smtClean="0"/>
              <a:pPr/>
              <a:t>‹#›</a:t>
            </a:fld>
            <a:endParaRPr lang="en-CA"/>
          </a:p>
        </p:txBody>
      </p:sp>
    </p:spTree>
    <p:extLst>
      <p:ext uri="{BB962C8B-B14F-4D97-AF65-F5344CB8AC3E}">
        <p14:creationId xmlns:p14="http://schemas.microsoft.com/office/powerpoint/2010/main" val="21417733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1875486" y="3633200"/>
            <a:ext cx="5828422" cy="6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256" rIns="60512" bIns="30256" numCol="1" anchor="ctr" anchorCtr="0" compatLnSpc="1">
            <a:prstTxWarp prst="textNoShape">
              <a:avLst/>
            </a:prstTxWarp>
            <a:spAutoFit/>
          </a:bodyPr>
          <a:lstStyle/>
          <a:p>
            <a:pPr algn="ctr" defTabSz="605150" eaLnBrk="0" fontAlgn="base" hangingPunct="0">
              <a:spcBef>
                <a:spcPct val="0"/>
              </a:spcBef>
              <a:spcAft>
                <a:spcPct val="0"/>
              </a:spcAft>
            </a:pPr>
            <a:r>
              <a:rPr lang="en-CA" altLang="en-US" sz="1400" dirty="0">
                <a:solidFill>
                  <a:schemeClr val="bg1"/>
                </a:solidFill>
                <a:latin typeface="Arial"/>
                <a:ea typeface="Times New Roman" panose="02020603050405020304" pitchFamily="18" charset="0"/>
                <a:cs typeface="Arial"/>
              </a:rPr>
              <a:t>The report was produced by the </a:t>
            </a:r>
            <a:r>
              <a:rPr lang="en-CA" altLang="en-US" sz="1400" b="1" dirty="0">
                <a:solidFill>
                  <a:schemeClr val="bg1"/>
                </a:solidFill>
                <a:latin typeface="Arial"/>
                <a:ea typeface="Times New Roman" panose="02020603050405020304" pitchFamily="18" charset="0"/>
                <a:cs typeface="Arial"/>
              </a:rPr>
              <a:t>Conference Board of Canada </a:t>
            </a:r>
            <a:r>
              <a:rPr lang="en-CA" altLang="en-US" sz="1400" dirty="0">
                <a:solidFill>
                  <a:schemeClr val="bg1"/>
                </a:solidFill>
                <a:latin typeface="Arial"/>
                <a:ea typeface="Times New Roman" panose="02020603050405020304" pitchFamily="18" charset="0"/>
                <a:cs typeface="Arial"/>
              </a:rPr>
              <a:t>and</a:t>
            </a:r>
            <a:r>
              <a:rPr lang="en-CA" altLang="en-US" sz="1400" b="1" dirty="0">
                <a:solidFill>
                  <a:schemeClr val="bg1"/>
                </a:solidFill>
                <a:latin typeface="Arial"/>
                <a:ea typeface="Times New Roman" panose="02020603050405020304" pitchFamily="18" charset="0"/>
                <a:cs typeface="Arial"/>
              </a:rPr>
              <a:t> </a:t>
            </a:r>
            <a:r>
              <a:rPr lang="en-CA" altLang="en-US" sz="1400" dirty="0">
                <a:solidFill>
                  <a:schemeClr val="bg1"/>
                </a:solidFill>
                <a:latin typeface="Arial"/>
                <a:ea typeface="Times New Roman" panose="02020603050405020304" pitchFamily="18" charset="0"/>
                <a:cs typeface="Arial"/>
              </a:rPr>
              <a:t>commissioned by the Assembly of First Nations (AFN). </a:t>
            </a:r>
          </a:p>
          <a:p>
            <a:pPr defTabSz="605150" eaLnBrk="0" fontAlgn="base" hangingPunct="0">
              <a:spcBef>
                <a:spcPct val="0"/>
              </a:spcBef>
              <a:spcAft>
                <a:spcPct val="0"/>
              </a:spcAft>
            </a:pPr>
            <a:endParaRPr lang="en-CA" altLang="en-US" sz="954" dirty="0">
              <a:latin typeface="Arial"/>
              <a:ea typeface="Times New Roman" panose="02020603050405020304" pitchFamily="18" charset="0"/>
              <a:cs typeface="Arial"/>
            </a:endParaRPr>
          </a:p>
        </p:txBody>
      </p:sp>
      <p:sp>
        <p:nvSpPr>
          <p:cNvPr id="2" name="TextBox 1">
            <a:extLst>
              <a:ext uri="{FF2B5EF4-FFF2-40B4-BE49-F238E27FC236}">
                <a16:creationId xmlns:a16="http://schemas.microsoft.com/office/drawing/2014/main" id="{BD8FDC85-744A-539F-D127-D3566A05100B}"/>
              </a:ext>
            </a:extLst>
          </p:cNvPr>
          <p:cNvSpPr txBox="1"/>
          <p:nvPr/>
        </p:nvSpPr>
        <p:spPr>
          <a:xfrm>
            <a:off x="1875486" y="1809503"/>
            <a:ext cx="5356587" cy="1588324"/>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gn="ctr">
              <a:spcAft>
                <a:spcPts val="132"/>
              </a:spcAft>
            </a:pPr>
            <a:r>
              <a:rPr lang="en-US" sz="2800" b="1" dirty="0">
                <a:solidFill>
                  <a:schemeClr val="bg1"/>
                </a:solidFill>
                <a:latin typeface="Arial"/>
                <a:cs typeface="Calibri"/>
              </a:rPr>
              <a:t>Benefits for All Canadians </a:t>
            </a:r>
            <a:br>
              <a:rPr lang="en-US" sz="2800" b="1" dirty="0">
                <a:solidFill>
                  <a:schemeClr val="bg1"/>
                </a:solidFill>
                <a:latin typeface="Arial"/>
                <a:cs typeface="Calibri"/>
              </a:rPr>
            </a:br>
            <a:r>
              <a:rPr lang="en-US" sz="2800" b="1" dirty="0">
                <a:solidFill>
                  <a:schemeClr val="bg1"/>
                </a:solidFill>
                <a:latin typeface="Arial"/>
                <a:cs typeface="Calibri"/>
              </a:rPr>
              <a:t>(Part 1): Economic Impact of Closing the Infrastructure Gap </a:t>
            </a:r>
            <a:endParaRPr lang="en-US" sz="2800" b="1" dirty="0">
              <a:solidFill>
                <a:schemeClr val="bg1"/>
              </a:solidFill>
              <a:latin typeface="Arial"/>
              <a:cs typeface="Arial"/>
            </a:endParaRPr>
          </a:p>
        </p:txBody>
      </p:sp>
    </p:spTree>
    <p:extLst>
      <p:ext uri="{BB962C8B-B14F-4D97-AF65-F5344CB8AC3E}">
        <p14:creationId xmlns:p14="http://schemas.microsoft.com/office/powerpoint/2010/main" val="106352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B2747-7679-BE77-6250-1443A6E4870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90AB9A-65FD-E842-9601-A7F8D8E4BE2F}"/>
              </a:ext>
            </a:extLst>
          </p:cNvPr>
          <p:cNvSpPr>
            <a:spLocks noGrp="1"/>
          </p:cNvSpPr>
          <p:nvPr>
            <p:ph type="sldNum" sz="quarter" idx="11"/>
          </p:nvPr>
        </p:nvSpPr>
        <p:spPr/>
        <p:txBody>
          <a:bodyPr/>
          <a:lstStyle/>
          <a:p>
            <a:fld id="{BC9BB997-7981-4044-9A5F-081E7206A59F}" type="slidenum">
              <a:rPr lang="en-CA" smtClean="0"/>
              <a:pPr/>
              <a:t>10</a:t>
            </a:fld>
            <a:endParaRPr lang="en-CA"/>
          </a:p>
        </p:txBody>
      </p:sp>
      <p:sp>
        <p:nvSpPr>
          <p:cNvPr id="7" name="Content Placeholder 6">
            <a:extLst>
              <a:ext uri="{FF2B5EF4-FFF2-40B4-BE49-F238E27FC236}">
                <a16:creationId xmlns:a16="http://schemas.microsoft.com/office/drawing/2014/main" id="{59306F13-D836-8AAC-96B9-B4208B9C309E}"/>
              </a:ext>
            </a:extLst>
          </p:cNvPr>
          <p:cNvSpPr>
            <a:spLocks noGrp="1"/>
          </p:cNvSpPr>
          <p:nvPr>
            <p:ph idx="4294967295"/>
          </p:nvPr>
        </p:nvSpPr>
        <p:spPr>
          <a:xfrm>
            <a:off x="1368747" y="2330012"/>
            <a:ext cx="6168345" cy="2063698"/>
          </a:xfrm>
        </p:spPr>
        <p:txBody>
          <a:bodyPr>
            <a:normAutofit/>
          </a:bodyPr>
          <a:lstStyle/>
          <a:p>
            <a:pPr marL="0" indent="0">
              <a:lnSpc>
                <a:spcPct val="100000"/>
              </a:lnSpc>
              <a:buNone/>
            </a:pPr>
            <a:r>
              <a:rPr lang="en-US" sz="1588" b="1" dirty="0">
                <a:latin typeface="Arial" panose="020B0604020202020204" pitchFamily="34" charset="0"/>
                <a:cs typeface="Arial" panose="020B0604020202020204" pitchFamily="34" charset="0"/>
              </a:rPr>
              <a:t>Closing the infrastructure gap has the potential to generate $635.3 billion (in 2023 dollars) in economic output in Canada over the next seven years.</a:t>
            </a:r>
            <a:endParaRPr lang="en-US" sz="1588" b="1" dirty="0">
              <a:solidFill>
                <a:srgbClr val="191A1C"/>
              </a:solidFill>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en-US" sz="1324" dirty="0">
                <a:latin typeface="Arial" panose="020B0604020202020204" pitchFamily="34" charset="0"/>
                <a:cs typeface="Arial" panose="020B0604020202020204" pitchFamily="34" charset="0"/>
              </a:rPr>
              <a:t>This means that every dollar spent would contribute $1.82 in economic activity to Canada. An output multiplier above one represents a positive return on investment.  </a:t>
            </a:r>
            <a:endParaRPr lang="en-CA" sz="1324" dirty="0">
              <a:latin typeface="Arial" panose="020B0604020202020204" pitchFamily="34" charset="0"/>
              <a:cs typeface="Arial" panose="020B0604020202020204" pitchFamily="34" charset="0"/>
            </a:endParaRPr>
          </a:p>
          <a:p>
            <a:pPr>
              <a:lnSpc>
                <a:spcPct val="100000"/>
              </a:lnSpc>
            </a:pPr>
            <a:r>
              <a:rPr lang="en-US" sz="1324" dirty="0">
                <a:solidFill>
                  <a:srgbClr val="191A1C"/>
                </a:solidFill>
                <a:latin typeface="Arial" panose="020B0604020202020204" pitchFamily="34" charset="0"/>
                <a:ea typeface="Calibri" panose="020F0502020204030204" pitchFamily="34" charset="0"/>
                <a:cs typeface="Arial" panose="020B0604020202020204" pitchFamily="34" charset="0"/>
              </a:rPr>
              <a:t>Economic output represents the total value of all economic activity, including the buying and selling of intermediate goods. </a:t>
            </a:r>
            <a:endParaRPr lang="en-US" sz="1324" dirty="0">
              <a:solidFill>
                <a:srgbClr val="191A1C"/>
              </a:solidFill>
              <a:latin typeface="Arial" panose="020B0604020202020204" pitchFamily="34" charset="0"/>
              <a:cs typeface="Arial" panose="020B0604020202020204" pitchFamily="34" charset="0"/>
            </a:endParaRPr>
          </a:p>
          <a:p>
            <a:pPr>
              <a:lnSpc>
                <a:spcPct val="100000"/>
              </a:lnSpc>
            </a:pPr>
            <a:endParaRPr lang="en-CA" sz="1324"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B1A178C-93E6-D7A6-577D-17E0B8DF345A}"/>
              </a:ext>
            </a:extLst>
          </p:cNvPr>
          <p:cNvSpPr txBox="1">
            <a:spLocks/>
          </p:cNvSpPr>
          <p:nvPr/>
        </p:nvSpPr>
        <p:spPr>
          <a:xfrm>
            <a:off x="1368747" y="1683820"/>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Economic Output </a:t>
            </a:r>
            <a:endParaRPr lang="en-CA" sz="2400" b="1" dirty="0">
              <a:solidFill>
                <a:srgbClr val="5E1A93"/>
              </a:solidFill>
            </a:endParaRPr>
          </a:p>
        </p:txBody>
      </p:sp>
      <p:sp>
        <p:nvSpPr>
          <p:cNvPr id="2" name="Footer Placeholder 1">
            <a:extLst>
              <a:ext uri="{FF2B5EF4-FFF2-40B4-BE49-F238E27FC236}">
                <a16:creationId xmlns:a16="http://schemas.microsoft.com/office/drawing/2014/main" id="{4765CD2A-02D2-623C-3DEE-2745F3B94BFF}"/>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267238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E305D-8A99-CE17-5A01-2494A5B381F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836009-1683-62B3-CF22-11505A7D861F}"/>
              </a:ext>
            </a:extLst>
          </p:cNvPr>
          <p:cNvSpPr>
            <a:spLocks noGrp="1"/>
          </p:cNvSpPr>
          <p:nvPr>
            <p:ph type="sldNum" sz="quarter" idx="11"/>
          </p:nvPr>
        </p:nvSpPr>
        <p:spPr/>
        <p:txBody>
          <a:bodyPr/>
          <a:lstStyle/>
          <a:p>
            <a:fld id="{BC9BB997-7981-4044-9A5F-081E7206A59F}" type="slidenum">
              <a:rPr lang="en-CA" smtClean="0"/>
              <a:pPr/>
              <a:t>11</a:t>
            </a:fld>
            <a:endParaRPr lang="en-CA"/>
          </a:p>
        </p:txBody>
      </p:sp>
      <p:sp>
        <p:nvSpPr>
          <p:cNvPr id="7" name="TextBox 6">
            <a:extLst>
              <a:ext uri="{FF2B5EF4-FFF2-40B4-BE49-F238E27FC236}">
                <a16:creationId xmlns:a16="http://schemas.microsoft.com/office/drawing/2014/main" id="{8DC91DEE-A701-60CE-5FFC-A9A5A1A5AF16}"/>
              </a:ext>
            </a:extLst>
          </p:cNvPr>
          <p:cNvSpPr txBox="1"/>
          <p:nvPr/>
        </p:nvSpPr>
        <p:spPr>
          <a:xfrm>
            <a:off x="1221359" y="2334029"/>
            <a:ext cx="2478282" cy="1884490"/>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Closing the First Nations infrastructure gap would yield $305 billion in direct economic output. </a:t>
            </a:r>
          </a:p>
          <a:p>
            <a:r>
              <a:rPr lang="en-US" sz="1400" dirty="0">
                <a:solidFill>
                  <a:srgbClr val="191A1C"/>
                </a:solidFill>
                <a:latin typeface="Arial" panose="020B0604020202020204" pitchFamily="34" charset="0"/>
                <a:ea typeface="Calibri" panose="020F0502020204030204" pitchFamily="34" charset="0"/>
              </a:rPr>
              <a:t>(Economic output contributions, 2023 $ billions, 2023 – 2030)</a:t>
            </a:r>
            <a:endParaRPr lang="en-CA" sz="1400" dirty="0">
              <a:solidFill>
                <a:srgbClr val="191A1C"/>
              </a:solidFill>
              <a:latin typeface="Arial" panose="020B0604020202020204" pitchFamily="34" charset="0"/>
              <a:ea typeface="Calibri" panose="020F0502020204030204" pitchFamily="34" charset="0"/>
            </a:endParaRPr>
          </a:p>
          <a:p>
            <a:endParaRPr lang="en-CA" sz="1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15AC723-5A2E-2AB1-AA7A-617E9C03D1A3}"/>
              </a:ext>
            </a:extLst>
          </p:cNvPr>
          <p:cNvSpPr txBox="1">
            <a:spLocks/>
          </p:cNvSpPr>
          <p:nvPr/>
        </p:nvSpPr>
        <p:spPr>
          <a:xfrm>
            <a:off x="1221359" y="1688261"/>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Economic Output </a:t>
            </a:r>
            <a:endParaRPr lang="en-CA" sz="2400" b="1" dirty="0">
              <a:solidFill>
                <a:srgbClr val="5E1A93"/>
              </a:solidFill>
            </a:endParaRPr>
          </a:p>
        </p:txBody>
      </p:sp>
      <p:pic>
        <p:nvPicPr>
          <p:cNvPr id="34" name="Picture 33" descr="A graph of a number of people&#10;&#10;Description automatically generated">
            <a:extLst>
              <a:ext uri="{FF2B5EF4-FFF2-40B4-BE49-F238E27FC236}">
                <a16:creationId xmlns:a16="http://schemas.microsoft.com/office/drawing/2014/main" id="{6DE479C9-6614-FBCE-612D-341C8447F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705" y="2049517"/>
            <a:ext cx="4529401" cy="2743523"/>
          </a:xfrm>
          <a:prstGeom prst="rect">
            <a:avLst/>
          </a:prstGeom>
        </p:spPr>
      </p:pic>
      <p:sp>
        <p:nvSpPr>
          <p:cNvPr id="4" name="Footer Placeholder 1">
            <a:extLst>
              <a:ext uri="{FF2B5EF4-FFF2-40B4-BE49-F238E27FC236}">
                <a16:creationId xmlns:a16="http://schemas.microsoft.com/office/drawing/2014/main" id="{856424FD-54C5-B6FA-C879-749A65CA1608}"/>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401011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12</a:t>
            </a:fld>
            <a:endParaRPr lang="en-CA"/>
          </a:p>
        </p:txBody>
      </p:sp>
      <p:sp>
        <p:nvSpPr>
          <p:cNvPr id="7" name="Content Placeholder 6">
            <a:extLst>
              <a:ext uri="{FF2B5EF4-FFF2-40B4-BE49-F238E27FC236}">
                <a16:creationId xmlns:a16="http://schemas.microsoft.com/office/drawing/2014/main" id="{441CA5DD-F6B1-7F66-6F72-5775C0F902FB}"/>
              </a:ext>
            </a:extLst>
          </p:cNvPr>
          <p:cNvSpPr>
            <a:spLocks noGrp="1"/>
          </p:cNvSpPr>
          <p:nvPr>
            <p:ph idx="4294967295"/>
          </p:nvPr>
        </p:nvSpPr>
        <p:spPr>
          <a:xfrm>
            <a:off x="1330172" y="2140826"/>
            <a:ext cx="6168345" cy="2063698"/>
          </a:xfrm>
        </p:spPr>
        <p:txBody>
          <a:bodyPr>
            <a:noAutofit/>
          </a:bodyPr>
          <a:lstStyle/>
          <a:p>
            <a:pPr marL="0" indent="0">
              <a:lnSpc>
                <a:spcPct val="100000"/>
              </a:lnSpc>
              <a:buNone/>
            </a:pPr>
            <a:r>
              <a:rPr lang="en-US" sz="1400" b="1" dirty="0">
                <a:latin typeface="Arial" panose="020B0604020202020204" pitchFamily="34" charset="0"/>
                <a:cs typeface="Arial" panose="020B0604020202020204" pitchFamily="34" charset="0"/>
              </a:rPr>
              <a:t>Closing the infrastructure gap has the potential to generate $308.9 billion (in 2023 dollars) in GDP in Canada over the next seven years. </a:t>
            </a:r>
            <a:endParaRPr lang="en-US" sz="1400" b="1"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en-US" sz="1400" dirty="0">
                <a:latin typeface="Arial" panose="020B0604020202020204" pitchFamily="34" charset="0"/>
                <a:cs typeface="Arial" panose="020B0604020202020204" pitchFamily="34" charset="0"/>
              </a:rPr>
              <a:t>This means that every dollar spent would contribute $0.89 to Canada’s gross domestic product. </a:t>
            </a:r>
            <a:r>
              <a:rPr lang="en-US" sz="1400" dirty="0">
                <a:solidFill>
                  <a:srgbClr val="191A1C"/>
                </a:solidFill>
                <a:latin typeface="Arial" panose="020B0604020202020204" pitchFamily="34" charset="0"/>
                <a:ea typeface="Calibri" panose="020F0502020204030204" pitchFamily="34" charset="0"/>
                <a:cs typeface="Arial" panose="020B0604020202020204" pitchFamily="34" charset="0"/>
              </a:rPr>
              <a:t>A GDP multiplier above zero represents a net economic gain because GDP measures the net value added to an economy. </a:t>
            </a:r>
            <a:endParaRPr lang="en-US" sz="1400" dirty="0">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en-US" sz="1400" dirty="0">
                <a:latin typeface="Arial" panose="020B0604020202020204" pitchFamily="34" charset="0"/>
                <a:ea typeface="Calibri" panose="020F0502020204030204" pitchFamily="34" charset="0"/>
                <a:cs typeface="Arial" panose="020B0604020202020204" pitchFamily="34" charset="0"/>
              </a:rPr>
              <a:t>Over 80 per cent of GDP would be generated during the capital phase.</a:t>
            </a:r>
            <a:endParaRPr lang="en-US" sz="1400" dirty="0">
              <a:solidFill>
                <a:srgbClr val="0070C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5FC46044-226D-BDE9-42B1-E071FE43806F}"/>
              </a:ext>
            </a:extLst>
          </p:cNvPr>
          <p:cNvSpPr txBox="1">
            <a:spLocks/>
          </p:cNvSpPr>
          <p:nvPr/>
        </p:nvSpPr>
        <p:spPr>
          <a:xfrm>
            <a:off x="1330172" y="1584733"/>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Gross Domestic Product</a:t>
            </a:r>
            <a:endParaRPr lang="en-CA" sz="2400" b="1" dirty="0">
              <a:solidFill>
                <a:srgbClr val="5E1A93"/>
              </a:solidFill>
            </a:endParaRPr>
          </a:p>
        </p:txBody>
      </p:sp>
      <p:sp>
        <p:nvSpPr>
          <p:cNvPr id="2" name="Footer Placeholder 1">
            <a:extLst>
              <a:ext uri="{FF2B5EF4-FFF2-40B4-BE49-F238E27FC236}">
                <a16:creationId xmlns:a16="http://schemas.microsoft.com/office/drawing/2014/main" id="{D683CD48-ADC3-4678-57D7-1CE878F5D2D1}"/>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10606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8FA4-14C3-C8A0-DCBA-70C6FBCB520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ED399-9666-BCA8-9C07-5022217BE2A6}"/>
              </a:ext>
            </a:extLst>
          </p:cNvPr>
          <p:cNvSpPr>
            <a:spLocks noGrp="1"/>
          </p:cNvSpPr>
          <p:nvPr>
            <p:ph type="sldNum" sz="quarter" idx="11"/>
          </p:nvPr>
        </p:nvSpPr>
        <p:spPr/>
        <p:txBody>
          <a:bodyPr/>
          <a:lstStyle/>
          <a:p>
            <a:fld id="{BC9BB997-7981-4044-9A5F-081E7206A59F}" type="slidenum">
              <a:rPr lang="en-CA" smtClean="0"/>
              <a:pPr/>
              <a:t>13</a:t>
            </a:fld>
            <a:endParaRPr lang="en-CA"/>
          </a:p>
        </p:txBody>
      </p:sp>
      <p:sp>
        <p:nvSpPr>
          <p:cNvPr id="7" name="TextBox 6">
            <a:extLst>
              <a:ext uri="{FF2B5EF4-FFF2-40B4-BE49-F238E27FC236}">
                <a16:creationId xmlns:a16="http://schemas.microsoft.com/office/drawing/2014/main" id="{10A0BC0A-9182-0158-606A-296870BE71C0}"/>
              </a:ext>
            </a:extLst>
          </p:cNvPr>
          <p:cNvSpPr txBox="1"/>
          <p:nvPr/>
        </p:nvSpPr>
        <p:spPr>
          <a:xfrm>
            <a:off x="1329396" y="2283716"/>
            <a:ext cx="2943785" cy="1395767"/>
          </a:xfrm>
          <a:prstGeom prst="rect">
            <a:avLst/>
          </a:prstGeom>
          <a:noFill/>
        </p:spPr>
        <p:txBody>
          <a:bodyPr wrap="square">
            <a:spAutoFit/>
          </a:bodyPr>
          <a:lstStyle/>
          <a:p>
            <a:r>
              <a:rPr lang="en-US" sz="1400" b="1" dirty="0">
                <a:latin typeface="Arial" panose="020B0604020202020204" pitchFamily="34" charset="0"/>
                <a:ea typeface="Calibri" panose="020F0502020204030204" pitchFamily="34" charset="0"/>
              </a:rPr>
              <a:t>Closing the First Nations infrastructure gap would generate nearly $134 billion in direct GDP.</a:t>
            </a:r>
          </a:p>
          <a:p>
            <a:r>
              <a:rPr lang="en-US" sz="1400" dirty="0">
                <a:solidFill>
                  <a:srgbClr val="191A1C"/>
                </a:solidFill>
                <a:latin typeface="Arial" panose="020B0604020202020204" pitchFamily="34" charset="0"/>
                <a:ea typeface="Calibri" panose="020F0502020204030204" pitchFamily="34" charset="0"/>
              </a:rPr>
              <a:t>(GDP contributions, 2023 $ billions, 2023 – 2030)</a:t>
            </a:r>
            <a:endParaRPr lang="en-CA" sz="1400" dirty="0">
              <a:latin typeface="Arial" panose="020B0604020202020204" pitchFamily="34" charset="0"/>
              <a:ea typeface="Calibri" panose="020F0502020204030204" pitchFamily="34" charset="0"/>
            </a:endParaRPr>
          </a:p>
        </p:txBody>
      </p:sp>
      <p:pic>
        <p:nvPicPr>
          <p:cNvPr id="5" name="Picture 4" descr="A graph of red and pink bars&#10;&#10;Description automatically generated">
            <a:extLst>
              <a:ext uri="{FF2B5EF4-FFF2-40B4-BE49-F238E27FC236}">
                <a16:creationId xmlns:a16="http://schemas.microsoft.com/office/drawing/2014/main" id="{069B242B-5E41-A4F6-AA3D-0ED0568E0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856" y="2118835"/>
            <a:ext cx="4776348" cy="2748589"/>
          </a:xfrm>
          <a:prstGeom prst="rect">
            <a:avLst/>
          </a:prstGeom>
        </p:spPr>
      </p:pic>
      <p:sp>
        <p:nvSpPr>
          <p:cNvPr id="4" name="Footer Placeholder 1">
            <a:extLst>
              <a:ext uri="{FF2B5EF4-FFF2-40B4-BE49-F238E27FC236}">
                <a16:creationId xmlns:a16="http://schemas.microsoft.com/office/drawing/2014/main" id="{D1012BC7-CE41-4C29-60E6-3CE83CF07975}"/>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
        <p:nvSpPr>
          <p:cNvPr id="6" name="Title 1">
            <a:extLst>
              <a:ext uri="{FF2B5EF4-FFF2-40B4-BE49-F238E27FC236}">
                <a16:creationId xmlns:a16="http://schemas.microsoft.com/office/drawing/2014/main" id="{C15EB456-69A8-3A57-9770-804F5C0FF260}"/>
              </a:ext>
            </a:extLst>
          </p:cNvPr>
          <p:cNvSpPr txBox="1">
            <a:spLocks/>
          </p:cNvSpPr>
          <p:nvPr/>
        </p:nvSpPr>
        <p:spPr>
          <a:xfrm>
            <a:off x="1329396" y="1590832"/>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Gross Domestic Product</a:t>
            </a:r>
            <a:endParaRPr lang="en-CA" sz="2400" b="1" dirty="0">
              <a:solidFill>
                <a:srgbClr val="5E1A93"/>
              </a:solidFill>
            </a:endParaRPr>
          </a:p>
        </p:txBody>
      </p:sp>
    </p:spTree>
    <p:extLst>
      <p:ext uri="{BB962C8B-B14F-4D97-AF65-F5344CB8AC3E}">
        <p14:creationId xmlns:p14="http://schemas.microsoft.com/office/powerpoint/2010/main" val="167299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D35B-A39A-ABBD-7096-0032720C184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7FD740-3B0F-568F-AD18-A6A9FAB1931E}"/>
              </a:ext>
            </a:extLst>
          </p:cNvPr>
          <p:cNvSpPr>
            <a:spLocks noGrp="1"/>
          </p:cNvSpPr>
          <p:nvPr>
            <p:ph type="sldNum" sz="quarter" idx="11"/>
          </p:nvPr>
        </p:nvSpPr>
        <p:spPr/>
        <p:txBody>
          <a:bodyPr/>
          <a:lstStyle/>
          <a:p>
            <a:fld id="{BC9BB997-7981-4044-9A5F-081E7206A59F}" type="slidenum">
              <a:rPr lang="en-CA" smtClean="0"/>
              <a:pPr/>
              <a:t>14</a:t>
            </a:fld>
            <a:endParaRPr lang="en-CA"/>
          </a:p>
        </p:txBody>
      </p:sp>
      <p:sp>
        <p:nvSpPr>
          <p:cNvPr id="7" name="TextBox 6">
            <a:extLst>
              <a:ext uri="{FF2B5EF4-FFF2-40B4-BE49-F238E27FC236}">
                <a16:creationId xmlns:a16="http://schemas.microsoft.com/office/drawing/2014/main" id="{7672F565-2157-368D-801B-E5A46E4DC27C}"/>
              </a:ext>
            </a:extLst>
          </p:cNvPr>
          <p:cNvSpPr txBox="1"/>
          <p:nvPr/>
        </p:nvSpPr>
        <p:spPr>
          <a:xfrm>
            <a:off x="1297019" y="2267688"/>
            <a:ext cx="2369402" cy="1815882"/>
          </a:xfrm>
          <a:prstGeom prst="rect">
            <a:avLst/>
          </a:prstGeom>
          <a:noFill/>
        </p:spPr>
        <p:txBody>
          <a:bodyPr wrap="square">
            <a:spAutoFit/>
          </a:bodyPr>
          <a:lstStyle/>
          <a:p>
            <a:r>
              <a:rPr lang="en-US" sz="1400" b="1" dirty="0">
                <a:latin typeface="Arial" panose="020B0604020202020204" pitchFamily="34" charset="0"/>
                <a:ea typeface="Calibri" panose="020F0502020204030204" pitchFamily="34" charset="0"/>
                <a:cs typeface="Arial" panose="020B0604020202020204" pitchFamily="34" charset="0"/>
              </a:rPr>
              <a:t>Housing investments would be the largest contributor to GDP.</a:t>
            </a:r>
          </a:p>
          <a:p>
            <a:r>
              <a:rPr lang="en-US" sz="1400" dirty="0">
                <a:solidFill>
                  <a:srgbClr val="191A1C"/>
                </a:solidFill>
                <a:latin typeface="Arial" panose="020B0604020202020204" pitchFamily="34" charset="0"/>
                <a:ea typeface="Calibri" panose="020F0502020204030204" pitchFamily="34" charset="0"/>
              </a:rPr>
              <a:t>(GDP contributions, 2023 $ millions, 2023 – 2030)</a:t>
            </a:r>
            <a:endParaRPr lang="en-CA" sz="1400" dirty="0">
              <a:latin typeface="Arial" panose="020B0604020202020204" pitchFamily="34" charset="0"/>
              <a:ea typeface="Calibri" panose="020F0502020204030204" pitchFamily="34" charset="0"/>
            </a:endParaRPr>
          </a:p>
          <a:p>
            <a:endParaRPr lang="en-US" sz="1400" b="1" dirty="0">
              <a:latin typeface="Arial" panose="020B0604020202020204" pitchFamily="34" charset="0"/>
              <a:ea typeface="Calibri" panose="020F0502020204030204" pitchFamily="34" charset="0"/>
              <a:cs typeface="Arial" panose="020B0604020202020204" pitchFamily="34" charset="0"/>
            </a:endParaRPr>
          </a:p>
          <a:p>
            <a:endParaRPr lang="en-US" sz="1400" b="1" dirty="0">
              <a:solidFill>
                <a:srgbClr val="0070C0"/>
              </a:solidFill>
              <a:latin typeface="Arial" panose="020B0604020202020204" pitchFamily="34" charset="0"/>
              <a:cs typeface="Arial" panose="020B0604020202020204" pitchFamily="34" charset="0"/>
            </a:endParaRPr>
          </a:p>
          <a:p>
            <a:pPr>
              <a:lnSpc>
                <a:spcPct val="100000"/>
              </a:lnSpc>
            </a:pPr>
            <a:endParaRPr lang="en-CA"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403749C-F613-EC97-F9E2-2EF5F2E4088D}"/>
              </a:ext>
            </a:extLst>
          </p:cNvPr>
          <p:cNvSpPr txBox="1">
            <a:spLocks/>
          </p:cNvSpPr>
          <p:nvPr/>
        </p:nvSpPr>
        <p:spPr>
          <a:xfrm>
            <a:off x="1329396" y="1590832"/>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Gross Domestic Product</a:t>
            </a:r>
            <a:endParaRPr lang="en-CA" sz="2400" b="1" dirty="0">
              <a:solidFill>
                <a:srgbClr val="5E1A93"/>
              </a:solidFill>
            </a:endParaRPr>
          </a:p>
        </p:txBody>
      </p:sp>
      <p:pic>
        <p:nvPicPr>
          <p:cNvPr id="5" name="Picture 4" descr="A graph of numbers and a number of people&#10;&#10;Description automatically generated with medium confidence">
            <a:extLst>
              <a:ext uri="{FF2B5EF4-FFF2-40B4-BE49-F238E27FC236}">
                <a16:creationId xmlns:a16="http://schemas.microsoft.com/office/drawing/2014/main" id="{2C47D62F-448C-C789-F0D6-8EFDD0F85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044" y="1898304"/>
            <a:ext cx="5509956" cy="2983651"/>
          </a:xfrm>
          <a:prstGeom prst="rect">
            <a:avLst/>
          </a:prstGeom>
        </p:spPr>
      </p:pic>
      <p:sp>
        <p:nvSpPr>
          <p:cNvPr id="4" name="Footer Placeholder 1">
            <a:extLst>
              <a:ext uri="{FF2B5EF4-FFF2-40B4-BE49-F238E27FC236}">
                <a16:creationId xmlns:a16="http://schemas.microsoft.com/office/drawing/2014/main" id="{B9AB4211-48F4-4E1F-032D-3D1F69ED8BC9}"/>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229945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1CC9-C9E4-E791-AD53-F7D018944F7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69D4D9-BC10-AEA4-A5F1-655B2D4EE620}"/>
              </a:ext>
            </a:extLst>
          </p:cNvPr>
          <p:cNvSpPr>
            <a:spLocks noGrp="1"/>
          </p:cNvSpPr>
          <p:nvPr>
            <p:ph type="sldNum" sz="quarter" idx="11"/>
          </p:nvPr>
        </p:nvSpPr>
        <p:spPr/>
        <p:txBody>
          <a:bodyPr/>
          <a:lstStyle/>
          <a:p>
            <a:fld id="{BC9BB997-7981-4044-9A5F-081E7206A59F}" type="slidenum">
              <a:rPr lang="en-CA" smtClean="0"/>
              <a:pPr/>
              <a:t>15</a:t>
            </a:fld>
            <a:endParaRPr lang="en-CA"/>
          </a:p>
        </p:txBody>
      </p:sp>
      <p:sp>
        <p:nvSpPr>
          <p:cNvPr id="7" name="TextBox 6">
            <a:extLst>
              <a:ext uri="{FF2B5EF4-FFF2-40B4-BE49-F238E27FC236}">
                <a16:creationId xmlns:a16="http://schemas.microsoft.com/office/drawing/2014/main" id="{012D3FFB-854F-77EB-D7AD-E3B330066596}"/>
              </a:ext>
            </a:extLst>
          </p:cNvPr>
          <p:cNvSpPr txBox="1"/>
          <p:nvPr/>
        </p:nvSpPr>
        <p:spPr>
          <a:xfrm>
            <a:off x="1210460" y="2269402"/>
            <a:ext cx="2861854" cy="1600438"/>
          </a:xfrm>
          <a:prstGeom prst="rect">
            <a:avLst/>
          </a:prstGeom>
          <a:noFill/>
        </p:spPr>
        <p:txBody>
          <a:bodyPr wrap="square">
            <a:spAutoFit/>
          </a:bodyPr>
          <a:lstStyle/>
          <a:p>
            <a:r>
              <a:rPr lang="en-US" sz="1400" b="1" dirty="0">
                <a:latin typeface="Arial" panose="020B0604020202020204" pitchFamily="34" charset="0"/>
                <a:ea typeface="Calibri" panose="020F0502020204030204" pitchFamily="34" charset="0"/>
              </a:rPr>
              <a:t>Closing the First Nations infrastructure gap would support nearly 2.4 million jobs over the next seven years. </a:t>
            </a:r>
          </a:p>
          <a:p>
            <a:r>
              <a:rPr lang="en-US" sz="1400" dirty="0">
                <a:solidFill>
                  <a:srgbClr val="191A1C"/>
                </a:solidFill>
                <a:latin typeface="Arial" panose="020B0604020202020204" pitchFamily="34" charset="0"/>
                <a:ea typeface="Calibri" panose="020F0502020204030204" pitchFamily="34" charset="0"/>
              </a:rPr>
              <a:t>(Employment contributions, full-time, full-year jobs, 2023 – 2030)</a:t>
            </a:r>
            <a:endParaRPr lang="en-CA" sz="1400" b="1" dirty="0"/>
          </a:p>
          <a:p>
            <a:endParaRPr lang="en-CA" sz="1400" dirty="0">
              <a:latin typeface="Arial" panose="020B0604020202020204" pitchFamily="34" charset="0"/>
              <a:ea typeface="Calibri" panose="020F0502020204030204" pitchFamily="34" charset="0"/>
            </a:endParaRPr>
          </a:p>
        </p:txBody>
      </p:sp>
      <p:pic>
        <p:nvPicPr>
          <p:cNvPr id="5" name="Picture 4" descr="A graph of red and pink bars&#10;&#10;Description automatically generated">
            <a:extLst>
              <a:ext uri="{FF2B5EF4-FFF2-40B4-BE49-F238E27FC236}">
                <a16:creationId xmlns:a16="http://schemas.microsoft.com/office/drawing/2014/main" id="{406958E2-7443-F064-D77D-6C634202B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314" y="2022283"/>
            <a:ext cx="4837890" cy="2768424"/>
          </a:xfrm>
          <a:prstGeom prst="rect">
            <a:avLst/>
          </a:prstGeom>
        </p:spPr>
      </p:pic>
      <p:sp>
        <p:nvSpPr>
          <p:cNvPr id="4" name="Footer Placeholder 1">
            <a:extLst>
              <a:ext uri="{FF2B5EF4-FFF2-40B4-BE49-F238E27FC236}">
                <a16:creationId xmlns:a16="http://schemas.microsoft.com/office/drawing/2014/main" id="{9974DE5B-6E93-30DD-AA5E-71552896BD99}"/>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
        <p:nvSpPr>
          <p:cNvPr id="6" name="Title 1">
            <a:extLst>
              <a:ext uri="{FF2B5EF4-FFF2-40B4-BE49-F238E27FC236}">
                <a16:creationId xmlns:a16="http://schemas.microsoft.com/office/drawing/2014/main" id="{40C738B3-DD78-853A-06A6-51F58AB55702}"/>
              </a:ext>
            </a:extLst>
          </p:cNvPr>
          <p:cNvSpPr txBox="1">
            <a:spLocks/>
          </p:cNvSpPr>
          <p:nvPr/>
        </p:nvSpPr>
        <p:spPr>
          <a:xfrm>
            <a:off x="1330240" y="1632351"/>
            <a:ext cx="3933375" cy="240397"/>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Employment</a:t>
            </a:r>
            <a:endParaRPr lang="en-CA" sz="2400" b="1" dirty="0">
              <a:solidFill>
                <a:srgbClr val="5E1A93"/>
              </a:solidFill>
            </a:endParaRPr>
          </a:p>
        </p:txBody>
      </p:sp>
    </p:spTree>
    <p:extLst>
      <p:ext uri="{BB962C8B-B14F-4D97-AF65-F5344CB8AC3E}">
        <p14:creationId xmlns:p14="http://schemas.microsoft.com/office/powerpoint/2010/main" val="210414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9168-4A71-A5AE-C26D-250F7EBA42B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7559AF-D6EC-2B42-FEBE-E0C29B3EF2B4}"/>
              </a:ext>
            </a:extLst>
          </p:cNvPr>
          <p:cNvSpPr>
            <a:spLocks noGrp="1"/>
          </p:cNvSpPr>
          <p:nvPr>
            <p:ph type="sldNum" sz="quarter" idx="11"/>
          </p:nvPr>
        </p:nvSpPr>
        <p:spPr/>
        <p:txBody>
          <a:bodyPr/>
          <a:lstStyle/>
          <a:p>
            <a:fld id="{BC9BB997-7981-4044-9A5F-081E7206A59F}" type="slidenum">
              <a:rPr lang="en-CA" smtClean="0"/>
              <a:pPr/>
              <a:t>16</a:t>
            </a:fld>
            <a:endParaRPr lang="en-CA"/>
          </a:p>
        </p:txBody>
      </p:sp>
      <p:sp>
        <p:nvSpPr>
          <p:cNvPr id="7" name="TextBox 6">
            <a:extLst>
              <a:ext uri="{FF2B5EF4-FFF2-40B4-BE49-F238E27FC236}">
                <a16:creationId xmlns:a16="http://schemas.microsoft.com/office/drawing/2014/main" id="{DF971D58-B28B-66EA-8903-2A64643B3A47}"/>
              </a:ext>
            </a:extLst>
          </p:cNvPr>
          <p:cNvSpPr txBox="1"/>
          <p:nvPr/>
        </p:nvSpPr>
        <p:spPr>
          <a:xfrm>
            <a:off x="1330240" y="2140387"/>
            <a:ext cx="2597859" cy="203132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An estimated 220,100 full-time, full-year jobs (31,400 jobs per year) would be created for First Nations individuals.</a:t>
            </a:r>
          </a:p>
          <a:p>
            <a:r>
              <a:rPr lang="en-US" sz="1400" dirty="0">
                <a:solidFill>
                  <a:srgbClr val="191A1C"/>
                </a:solidFill>
                <a:latin typeface="Arial" panose="020B0604020202020204" pitchFamily="34" charset="0"/>
                <a:ea typeface="Calibri" panose="020F0502020204030204" pitchFamily="34" charset="0"/>
              </a:rPr>
              <a:t>(Employment contributions, full-time, full-year jobs, 2023 – 2030)</a:t>
            </a:r>
            <a:endParaRPr lang="en-CA" sz="1400" b="1" dirty="0"/>
          </a:p>
          <a:p>
            <a:endParaRPr lang="en-CA" sz="1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6EC5274-90E7-253B-A8AC-14A4F444BF6A}"/>
              </a:ext>
            </a:extLst>
          </p:cNvPr>
          <p:cNvSpPr txBox="1">
            <a:spLocks/>
          </p:cNvSpPr>
          <p:nvPr/>
        </p:nvSpPr>
        <p:spPr>
          <a:xfrm>
            <a:off x="1330240" y="1632351"/>
            <a:ext cx="3933375" cy="240397"/>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Employment</a:t>
            </a:r>
            <a:endParaRPr lang="en-CA" sz="2400" b="1" dirty="0">
              <a:solidFill>
                <a:srgbClr val="5E1A93"/>
              </a:solidFill>
            </a:endParaRPr>
          </a:p>
        </p:txBody>
      </p:sp>
      <p:pic>
        <p:nvPicPr>
          <p:cNvPr id="5" name="Picture 4" descr="A graph of a number of people&#10;&#10;Description automatically generated">
            <a:extLst>
              <a:ext uri="{FF2B5EF4-FFF2-40B4-BE49-F238E27FC236}">
                <a16:creationId xmlns:a16="http://schemas.microsoft.com/office/drawing/2014/main" id="{6D536EB3-7DFA-C14B-8AB8-6FCBEC62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202" y="1886346"/>
            <a:ext cx="4877002" cy="2999208"/>
          </a:xfrm>
          <a:prstGeom prst="rect">
            <a:avLst/>
          </a:prstGeom>
        </p:spPr>
      </p:pic>
      <p:sp>
        <p:nvSpPr>
          <p:cNvPr id="4" name="Footer Placeholder 1">
            <a:extLst>
              <a:ext uri="{FF2B5EF4-FFF2-40B4-BE49-F238E27FC236}">
                <a16:creationId xmlns:a16="http://schemas.microsoft.com/office/drawing/2014/main" id="{4C750A19-0C6C-E4AA-2CD3-9D8B48F12AFE}"/>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20182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603D-D427-21AA-35BE-54686A4E949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633D8A-1D8D-2A3C-50B1-CFE70E7F98FC}"/>
              </a:ext>
            </a:extLst>
          </p:cNvPr>
          <p:cNvSpPr>
            <a:spLocks noGrp="1"/>
          </p:cNvSpPr>
          <p:nvPr>
            <p:ph type="sldNum" sz="quarter" idx="11"/>
          </p:nvPr>
        </p:nvSpPr>
        <p:spPr/>
        <p:txBody>
          <a:bodyPr/>
          <a:lstStyle/>
          <a:p>
            <a:fld id="{BC9BB997-7981-4044-9A5F-081E7206A59F}" type="slidenum">
              <a:rPr lang="en-CA" smtClean="0"/>
              <a:pPr/>
              <a:t>17</a:t>
            </a:fld>
            <a:endParaRPr lang="en-CA"/>
          </a:p>
        </p:txBody>
      </p:sp>
      <p:sp>
        <p:nvSpPr>
          <p:cNvPr id="7" name="TextBox 6">
            <a:extLst>
              <a:ext uri="{FF2B5EF4-FFF2-40B4-BE49-F238E27FC236}">
                <a16:creationId xmlns:a16="http://schemas.microsoft.com/office/drawing/2014/main" id="{EB8E8A1B-FC94-2611-3705-BF05E06618CF}"/>
              </a:ext>
            </a:extLst>
          </p:cNvPr>
          <p:cNvSpPr txBox="1"/>
          <p:nvPr/>
        </p:nvSpPr>
        <p:spPr>
          <a:xfrm>
            <a:off x="1297863" y="2141393"/>
            <a:ext cx="2374137" cy="203132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Closing the First Nations infrastructure gap would generate nearly $203 billion in labour income.</a:t>
            </a:r>
          </a:p>
          <a:p>
            <a:r>
              <a:rPr lang="en-US" sz="1400" dirty="0">
                <a:solidFill>
                  <a:srgbClr val="191A1C"/>
                </a:solidFill>
                <a:latin typeface="Arial" panose="020B0604020202020204" pitchFamily="34" charset="0"/>
                <a:ea typeface="Calibri" panose="020F0502020204030204" pitchFamily="34" charset="0"/>
              </a:rPr>
              <a:t>(Labour income contributions, 2023 $ billions, 2023 – 2030)</a:t>
            </a:r>
            <a:endParaRPr lang="en-CA" sz="1400" dirty="0">
              <a:solidFill>
                <a:srgbClr val="191A1C"/>
              </a:solidFill>
              <a:latin typeface="Arial" panose="020B0604020202020204" pitchFamily="34" charset="0"/>
              <a:ea typeface="Calibri" panose="020F0502020204030204" pitchFamily="34" charset="0"/>
            </a:endParaRPr>
          </a:p>
          <a:p>
            <a:endParaRPr lang="en-CA" sz="1400" b="1" dirty="0">
              <a:latin typeface="Arial" panose="020B0604020202020204" pitchFamily="34" charset="0"/>
              <a:cs typeface="Arial" panose="020B0604020202020204" pitchFamily="34" charset="0"/>
            </a:endParaRPr>
          </a:p>
          <a:p>
            <a:endParaRPr lang="en-CA" sz="1400" dirty="0">
              <a:latin typeface="Arial" panose="020B0604020202020204" pitchFamily="34" charset="0"/>
              <a:ea typeface="Calibri" panose="020F0502020204030204" pitchFamily="34" charset="0"/>
            </a:endParaRPr>
          </a:p>
        </p:txBody>
      </p:sp>
      <p:sp>
        <p:nvSpPr>
          <p:cNvPr id="2" name="Title 1">
            <a:extLst>
              <a:ext uri="{FF2B5EF4-FFF2-40B4-BE49-F238E27FC236}">
                <a16:creationId xmlns:a16="http://schemas.microsoft.com/office/drawing/2014/main" id="{9F8FC6DA-95A5-F3F2-F2D0-4DC2B4240900}"/>
              </a:ext>
            </a:extLst>
          </p:cNvPr>
          <p:cNvSpPr txBox="1">
            <a:spLocks/>
          </p:cNvSpPr>
          <p:nvPr/>
        </p:nvSpPr>
        <p:spPr>
          <a:xfrm>
            <a:off x="1297864" y="1533103"/>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Labour Income</a:t>
            </a:r>
            <a:endParaRPr lang="en-CA" sz="2400" b="1" dirty="0">
              <a:solidFill>
                <a:srgbClr val="5E1A93"/>
              </a:solidFill>
            </a:endParaRPr>
          </a:p>
        </p:txBody>
      </p:sp>
      <p:pic>
        <p:nvPicPr>
          <p:cNvPr id="5" name="Picture 4" descr="A graph of different colored bars&#10;&#10;Description automatically generated">
            <a:extLst>
              <a:ext uri="{FF2B5EF4-FFF2-40B4-BE49-F238E27FC236}">
                <a16:creationId xmlns:a16="http://schemas.microsoft.com/office/drawing/2014/main" id="{07C80433-910F-594E-CAFE-575DDFF4D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460" y="1910166"/>
            <a:ext cx="5231744" cy="2894156"/>
          </a:xfrm>
          <a:prstGeom prst="rect">
            <a:avLst/>
          </a:prstGeom>
        </p:spPr>
      </p:pic>
      <p:sp>
        <p:nvSpPr>
          <p:cNvPr id="4" name="Footer Placeholder 1">
            <a:extLst>
              <a:ext uri="{FF2B5EF4-FFF2-40B4-BE49-F238E27FC236}">
                <a16:creationId xmlns:a16="http://schemas.microsoft.com/office/drawing/2014/main" id="{A5312AB3-DD36-7836-C74B-936F01E31213}"/>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471398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47B1A-EF04-16CC-9E87-1ACA3AA4B7E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08372A-0B5F-D093-F746-04D20B71657E}"/>
              </a:ext>
            </a:extLst>
          </p:cNvPr>
          <p:cNvSpPr>
            <a:spLocks noGrp="1"/>
          </p:cNvSpPr>
          <p:nvPr>
            <p:ph type="sldNum" sz="quarter" idx="11"/>
          </p:nvPr>
        </p:nvSpPr>
        <p:spPr/>
        <p:txBody>
          <a:bodyPr/>
          <a:lstStyle/>
          <a:p>
            <a:fld id="{BC9BB997-7981-4044-9A5F-081E7206A59F}" type="slidenum">
              <a:rPr lang="en-CA" smtClean="0"/>
              <a:pPr/>
              <a:t>18</a:t>
            </a:fld>
            <a:endParaRPr lang="en-CA"/>
          </a:p>
        </p:txBody>
      </p:sp>
      <p:pic>
        <p:nvPicPr>
          <p:cNvPr id="5" name="Content Placeholder 4" descr="A graph of a number of people&#10;&#10;Description automatically generated with medium confidence">
            <a:extLst>
              <a:ext uri="{FF2B5EF4-FFF2-40B4-BE49-F238E27FC236}">
                <a16:creationId xmlns:a16="http://schemas.microsoft.com/office/drawing/2014/main" id="{FB3987A6-6DCC-897E-029B-D00E2321B4B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69049" y="2007083"/>
            <a:ext cx="5151207" cy="2792320"/>
          </a:xfrm>
        </p:spPr>
      </p:pic>
      <p:sp>
        <p:nvSpPr>
          <p:cNvPr id="7" name="TextBox 6">
            <a:extLst>
              <a:ext uri="{FF2B5EF4-FFF2-40B4-BE49-F238E27FC236}">
                <a16:creationId xmlns:a16="http://schemas.microsoft.com/office/drawing/2014/main" id="{EA4B6B73-AF3B-4763-B640-256E8E6A8129}"/>
              </a:ext>
            </a:extLst>
          </p:cNvPr>
          <p:cNvSpPr txBox="1"/>
          <p:nvPr/>
        </p:nvSpPr>
        <p:spPr>
          <a:xfrm>
            <a:off x="1180803" y="2252242"/>
            <a:ext cx="2688246" cy="1815882"/>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Nearly $87 billion would be generated in federal, provincial, and municipal taxes.</a:t>
            </a:r>
          </a:p>
          <a:p>
            <a:r>
              <a:rPr lang="en-US" sz="1400" dirty="0">
                <a:solidFill>
                  <a:srgbClr val="191A1C"/>
                </a:solidFill>
                <a:latin typeface="Arial" panose="020B0604020202020204" pitchFamily="34" charset="0"/>
                <a:ea typeface="Calibri" panose="020F0502020204030204" pitchFamily="34" charset="0"/>
              </a:rPr>
              <a:t>(Government revenue contributions, 2023 $ billions, 2023 – 2030)</a:t>
            </a:r>
            <a:endParaRPr lang="en-CA" sz="1400" dirty="0">
              <a:solidFill>
                <a:srgbClr val="191A1C"/>
              </a:solidFill>
              <a:latin typeface="Arial" panose="020B0604020202020204" pitchFamily="34" charset="0"/>
              <a:ea typeface="Calibri" panose="020F0502020204030204" pitchFamily="34" charset="0"/>
            </a:endParaRPr>
          </a:p>
          <a:p>
            <a:r>
              <a:rPr lang="en-US" sz="1400" b="1" dirty="0">
                <a:latin typeface="Arial" panose="020B0604020202020204" pitchFamily="34" charset="0"/>
                <a:cs typeface="Arial" panose="020B0604020202020204" pitchFamily="34" charset="0"/>
              </a:rPr>
              <a:t> </a:t>
            </a:r>
            <a:endParaRPr lang="en-CA" sz="1400"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41839DC-702F-D42B-B43B-C0655D2C8D6F}"/>
              </a:ext>
            </a:extLst>
          </p:cNvPr>
          <p:cNvSpPr txBox="1">
            <a:spLocks/>
          </p:cNvSpPr>
          <p:nvPr/>
        </p:nvSpPr>
        <p:spPr>
          <a:xfrm>
            <a:off x="1245149" y="1613934"/>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Government Revenues</a:t>
            </a:r>
            <a:endParaRPr lang="en-CA" sz="2400" b="1" dirty="0">
              <a:solidFill>
                <a:srgbClr val="5E1A93"/>
              </a:solidFill>
            </a:endParaRPr>
          </a:p>
        </p:txBody>
      </p:sp>
      <p:sp>
        <p:nvSpPr>
          <p:cNvPr id="4" name="Footer Placeholder 1">
            <a:extLst>
              <a:ext uri="{FF2B5EF4-FFF2-40B4-BE49-F238E27FC236}">
                <a16:creationId xmlns:a16="http://schemas.microsoft.com/office/drawing/2014/main" id="{66E56CF3-53E1-5663-CEF1-C950143D7480}"/>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31351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E161-90AB-33D5-46FF-37AA45E30D4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422B1-BBB9-1C72-8560-4C2598D0AB75}"/>
              </a:ext>
            </a:extLst>
          </p:cNvPr>
          <p:cNvSpPr>
            <a:spLocks noGrp="1"/>
          </p:cNvSpPr>
          <p:nvPr>
            <p:ph type="sldNum" sz="quarter" idx="11"/>
          </p:nvPr>
        </p:nvSpPr>
        <p:spPr/>
        <p:txBody>
          <a:bodyPr/>
          <a:lstStyle/>
          <a:p>
            <a:fld id="{BC9BB997-7981-4044-9A5F-081E7206A59F}" type="slidenum">
              <a:rPr lang="en-CA" smtClean="0"/>
              <a:pPr/>
              <a:t>19</a:t>
            </a:fld>
            <a:endParaRPr lang="en-CA"/>
          </a:p>
        </p:txBody>
      </p:sp>
      <p:pic>
        <p:nvPicPr>
          <p:cNvPr id="5" name="Content Placeholder 4" descr="A graph of a graph with red bars&#10;&#10;Description automatically generated with medium confidence">
            <a:extLst>
              <a:ext uri="{FF2B5EF4-FFF2-40B4-BE49-F238E27FC236}">
                <a16:creationId xmlns:a16="http://schemas.microsoft.com/office/drawing/2014/main" id="{002F71EB-1A3C-2AAD-9CDD-C2165B4BB887}"/>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108315" y="1966227"/>
            <a:ext cx="4890129" cy="2838095"/>
          </a:xfrm>
        </p:spPr>
      </p:pic>
      <p:sp>
        <p:nvSpPr>
          <p:cNvPr id="7" name="TextBox 6">
            <a:extLst>
              <a:ext uri="{FF2B5EF4-FFF2-40B4-BE49-F238E27FC236}">
                <a16:creationId xmlns:a16="http://schemas.microsoft.com/office/drawing/2014/main" id="{DFB4D8DD-5AC2-D429-FF4A-C3E970F690E3}"/>
              </a:ext>
            </a:extLst>
          </p:cNvPr>
          <p:cNvSpPr txBox="1"/>
          <p:nvPr/>
        </p:nvSpPr>
        <p:spPr>
          <a:xfrm>
            <a:off x="1378626" y="2267934"/>
            <a:ext cx="2897855" cy="1600438"/>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Almost $40 billion would be generated through income taxes.</a:t>
            </a:r>
          </a:p>
          <a:p>
            <a:r>
              <a:rPr lang="en-US" sz="1400" dirty="0">
                <a:solidFill>
                  <a:srgbClr val="191A1C"/>
                </a:solidFill>
                <a:latin typeface="Arial" panose="020B0604020202020204" pitchFamily="34" charset="0"/>
                <a:ea typeface="Calibri" panose="020F0502020204030204" pitchFamily="34" charset="0"/>
              </a:rPr>
              <a:t>(Government revenue contributions, 2023 $ billions, 2023 – 2030)</a:t>
            </a:r>
            <a:endParaRPr lang="en-CA" sz="1400" dirty="0">
              <a:solidFill>
                <a:srgbClr val="191A1C"/>
              </a:solidFill>
              <a:latin typeface="Arial" panose="020B0604020202020204" pitchFamily="34" charset="0"/>
              <a:ea typeface="Calibri" panose="020F0502020204030204" pitchFamily="34" charset="0"/>
            </a:endParaRPr>
          </a:p>
          <a:p>
            <a:endParaRPr lang="en-CA" sz="1400" b="1" dirty="0">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E44C9F37-7C8C-B2BA-B2D0-6C61DFDBD3E1}"/>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
        <p:nvSpPr>
          <p:cNvPr id="6" name="Title 1">
            <a:extLst>
              <a:ext uri="{FF2B5EF4-FFF2-40B4-BE49-F238E27FC236}">
                <a16:creationId xmlns:a16="http://schemas.microsoft.com/office/drawing/2014/main" id="{CAD368A0-1F7D-0B6A-848C-FB1D27B6A01B}"/>
              </a:ext>
            </a:extLst>
          </p:cNvPr>
          <p:cNvSpPr txBox="1">
            <a:spLocks/>
          </p:cNvSpPr>
          <p:nvPr/>
        </p:nvSpPr>
        <p:spPr>
          <a:xfrm>
            <a:off x="1245149" y="1613934"/>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Government Revenues</a:t>
            </a:r>
            <a:endParaRPr lang="en-CA" sz="2400" b="1" dirty="0">
              <a:solidFill>
                <a:srgbClr val="5E1A93"/>
              </a:solidFill>
            </a:endParaRPr>
          </a:p>
        </p:txBody>
      </p:sp>
    </p:spTree>
    <p:extLst>
      <p:ext uri="{BB962C8B-B14F-4D97-AF65-F5344CB8AC3E}">
        <p14:creationId xmlns:p14="http://schemas.microsoft.com/office/powerpoint/2010/main" val="210899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1309022" y="2159978"/>
            <a:ext cx="6741901" cy="156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256" rIns="60512" bIns="30256" numCol="1" anchor="ctr" anchorCtr="0" compatLnSpc="1">
            <a:prstTxWarp prst="textNoShape">
              <a:avLst/>
            </a:prstTxWarp>
            <a:spAutoFit/>
          </a:bodyPr>
          <a:lstStyle/>
          <a:p>
            <a:pPr defTabSz="605150" eaLnBrk="0" fontAlgn="base" hangingPunct="0">
              <a:spcBef>
                <a:spcPct val="0"/>
              </a:spcBef>
              <a:spcAft>
                <a:spcPct val="0"/>
              </a:spcAft>
            </a:pPr>
            <a:r>
              <a:rPr lang="en-CA" altLang="en-US" sz="1400" dirty="0">
                <a:latin typeface="Arial"/>
                <a:ea typeface="Times New Roman" panose="02020603050405020304" pitchFamily="18" charset="0"/>
                <a:cs typeface="Arial"/>
              </a:rPr>
              <a:t>The information prepared in the report was based on the Closing the Infrastructure Gap Report produced by a multidisciplinary team led by the Assembly of First Nations with support from Indigenous Services Canada. We would like to acknowledge the contributions of the First Nations Engineering Services, BTY Group, Associated Engineering, </a:t>
            </a:r>
            <a:r>
              <a:rPr lang="en-CA" altLang="en-US" sz="1400" dirty="0" err="1">
                <a:latin typeface="Arial"/>
                <a:ea typeface="Times New Roman" panose="02020603050405020304" pitchFamily="18" charset="0"/>
                <a:cs typeface="Arial"/>
              </a:rPr>
              <a:t>Planetworks</a:t>
            </a:r>
            <a:r>
              <a:rPr lang="en-CA" altLang="en-US" sz="1400" dirty="0">
                <a:latin typeface="Arial"/>
                <a:ea typeface="Times New Roman" panose="02020603050405020304" pitchFamily="18" charset="0"/>
                <a:cs typeface="Arial"/>
              </a:rPr>
              <a:t> Consulting, and </a:t>
            </a:r>
            <a:r>
              <a:rPr lang="en-CA" altLang="en-US" sz="1400" dirty="0" err="1">
                <a:latin typeface="Arial"/>
                <a:ea typeface="Times New Roman" panose="02020603050405020304" pitchFamily="18" charset="0"/>
                <a:cs typeface="Arial"/>
              </a:rPr>
              <a:t>Yalleedesigns</a:t>
            </a:r>
            <a:r>
              <a:rPr lang="en-CA" altLang="en-US" sz="1400" dirty="0">
                <a:latin typeface="Arial"/>
                <a:ea typeface="Times New Roman" panose="02020603050405020304" pitchFamily="18" charset="0"/>
                <a:cs typeface="Arial"/>
              </a:rPr>
              <a:t> for their contributions to the development of the information and reports associated with this presentation.</a:t>
            </a:r>
            <a:endParaRPr lang="en-CA" altLang="en-US" sz="1400" dirty="0">
              <a:latin typeface="Arial"/>
              <a:cs typeface="Arial"/>
            </a:endParaRPr>
          </a:p>
        </p:txBody>
      </p:sp>
      <p:pic>
        <p:nvPicPr>
          <p:cNvPr id="15" name="Picture 14">
            <a:extLst>
              <a:ext uri="{FF2B5EF4-FFF2-40B4-BE49-F238E27FC236}">
                <a16:creationId xmlns:a16="http://schemas.microsoft.com/office/drawing/2014/main" id="{0F017D7B-76CA-5EBF-AD4D-2E78ACF9B71A}"/>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315505" y="3898810"/>
            <a:ext cx="1134375" cy="423235"/>
          </a:xfrm>
          <a:prstGeom prst="rect">
            <a:avLst/>
          </a:prstGeom>
        </p:spPr>
      </p:pic>
      <p:pic>
        <p:nvPicPr>
          <p:cNvPr id="16" name="Picture 15">
            <a:extLst>
              <a:ext uri="{FF2B5EF4-FFF2-40B4-BE49-F238E27FC236}">
                <a16:creationId xmlns:a16="http://schemas.microsoft.com/office/drawing/2014/main" id="{ACBD64B5-3DA2-B77F-DE11-CDBB6CDB6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113" y="3840380"/>
            <a:ext cx="620285" cy="476471"/>
          </a:xfrm>
          <a:prstGeom prst="rect">
            <a:avLst/>
          </a:prstGeom>
        </p:spPr>
      </p:pic>
      <p:pic>
        <p:nvPicPr>
          <p:cNvPr id="17" name="Picture 16">
            <a:extLst>
              <a:ext uri="{FF2B5EF4-FFF2-40B4-BE49-F238E27FC236}">
                <a16:creationId xmlns:a16="http://schemas.microsoft.com/office/drawing/2014/main" id="{57049402-C3A2-5FFD-AFFD-9F734809F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6563" y="3896339"/>
            <a:ext cx="954561" cy="420512"/>
          </a:xfrm>
          <a:prstGeom prst="rect">
            <a:avLst/>
          </a:prstGeom>
        </p:spPr>
      </p:pic>
      <p:pic>
        <p:nvPicPr>
          <p:cNvPr id="18" name="Picture 17">
            <a:extLst>
              <a:ext uri="{FF2B5EF4-FFF2-40B4-BE49-F238E27FC236}">
                <a16:creationId xmlns:a16="http://schemas.microsoft.com/office/drawing/2014/main" id="{11FECC90-24AA-6C0D-2B8C-7AB75A22B4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1887" y="3845574"/>
            <a:ext cx="620060" cy="476471"/>
          </a:xfrm>
          <a:prstGeom prst="rect">
            <a:avLst/>
          </a:prstGeom>
        </p:spPr>
      </p:pic>
      <p:pic>
        <p:nvPicPr>
          <p:cNvPr id="19" name="Picture 5" descr="Logo&#10;&#10;Description automatically generated">
            <a:extLst>
              <a:ext uri="{FF2B5EF4-FFF2-40B4-BE49-F238E27FC236}">
                <a16:creationId xmlns:a16="http://schemas.microsoft.com/office/drawing/2014/main" id="{B5BA848E-4FA8-7BC3-D1AC-27EF45B477EB}"/>
              </a:ext>
            </a:extLst>
          </p:cNvPr>
          <p:cNvPicPr>
            <a:picLocks noChangeAspect="1"/>
          </p:cNvPicPr>
          <p:nvPr/>
        </p:nvPicPr>
        <p:blipFill>
          <a:blip r:embed="rId8"/>
          <a:stretch>
            <a:fillRect/>
          </a:stretch>
        </p:blipFill>
        <p:spPr>
          <a:xfrm>
            <a:off x="6411709" y="3896338"/>
            <a:ext cx="518515" cy="420512"/>
          </a:xfrm>
          <a:prstGeom prst="rect">
            <a:avLst/>
          </a:prstGeom>
        </p:spPr>
      </p:pic>
      <p:pic>
        <p:nvPicPr>
          <p:cNvPr id="20" name="Picture 19">
            <a:extLst>
              <a:ext uri="{FF2B5EF4-FFF2-40B4-BE49-F238E27FC236}">
                <a16:creationId xmlns:a16="http://schemas.microsoft.com/office/drawing/2014/main" id="{5F4D1868-7E13-0687-DEC8-79467DE6C03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247705" y="3896340"/>
            <a:ext cx="967424" cy="397394"/>
          </a:xfrm>
          <a:prstGeom prst="rect">
            <a:avLst/>
          </a:prstGeom>
        </p:spPr>
      </p:pic>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1309023" y="1608372"/>
            <a:ext cx="3925129" cy="43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256" rIns="60512" bIns="30256" numCol="1" anchor="ctr" anchorCtr="0" compatLnSpc="1">
            <a:prstTxWarp prst="textNoShape">
              <a:avLst/>
            </a:prstTxWarp>
            <a:spAutoFit/>
          </a:bodyPr>
          <a:lstStyle/>
          <a:p>
            <a:pPr defTabSz="605150" eaLnBrk="0" fontAlgn="base" hangingPunct="0">
              <a:spcBef>
                <a:spcPct val="0"/>
              </a:spcBef>
              <a:spcAft>
                <a:spcPct val="0"/>
              </a:spcAft>
            </a:pPr>
            <a:r>
              <a:rPr lang="en-CA" altLang="en-US" sz="2400" b="1" dirty="0">
                <a:solidFill>
                  <a:srgbClr val="5E1A93"/>
                </a:solidFill>
                <a:latin typeface="Arial"/>
                <a:cs typeface="Arial"/>
              </a:rPr>
              <a:t>Special Contributions</a:t>
            </a:r>
          </a:p>
        </p:txBody>
      </p:sp>
    </p:spTree>
    <p:extLst>
      <p:ext uri="{BB962C8B-B14F-4D97-AF65-F5344CB8AC3E}">
        <p14:creationId xmlns:p14="http://schemas.microsoft.com/office/powerpoint/2010/main" val="3348753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B7CEA-C4CE-6505-D54E-573D68222B4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3375B7-80D1-1666-D885-6E5ED563F10F}"/>
              </a:ext>
            </a:extLst>
          </p:cNvPr>
          <p:cNvSpPr>
            <a:spLocks noGrp="1"/>
          </p:cNvSpPr>
          <p:nvPr>
            <p:ph type="sldNum" sz="quarter" idx="11"/>
          </p:nvPr>
        </p:nvSpPr>
        <p:spPr/>
        <p:txBody>
          <a:bodyPr/>
          <a:lstStyle/>
          <a:p>
            <a:fld id="{BC9BB997-7981-4044-9A5F-081E7206A59F}" type="slidenum">
              <a:rPr lang="en-CA" smtClean="0"/>
              <a:pPr/>
              <a:t>20</a:t>
            </a:fld>
            <a:endParaRPr lang="en-CA"/>
          </a:p>
        </p:txBody>
      </p:sp>
      <p:sp>
        <p:nvSpPr>
          <p:cNvPr id="7" name="TextBox 6">
            <a:extLst>
              <a:ext uri="{FF2B5EF4-FFF2-40B4-BE49-F238E27FC236}">
                <a16:creationId xmlns:a16="http://schemas.microsoft.com/office/drawing/2014/main" id="{612142AC-383C-F752-3103-E44795AD33D5}"/>
              </a:ext>
            </a:extLst>
          </p:cNvPr>
          <p:cNvSpPr txBox="1"/>
          <p:nvPr/>
        </p:nvSpPr>
        <p:spPr>
          <a:xfrm>
            <a:off x="1313793" y="2071990"/>
            <a:ext cx="2354318" cy="2128853"/>
          </a:xfrm>
          <a:prstGeom prst="rect">
            <a:avLst/>
          </a:prstGeom>
          <a:noFill/>
        </p:spPr>
        <p:txBody>
          <a:bodyPr wrap="square">
            <a:spAutoFit/>
          </a:bodyPr>
          <a:lstStyle/>
          <a:p>
            <a:r>
              <a:rPr lang="en-US" sz="1588" b="1" dirty="0">
                <a:latin typeface="Arial" panose="020B0604020202020204" pitchFamily="34" charset="0"/>
                <a:cs typeface="Arial" panose="020B0604020202020204" pitchFamily="34" charset="0"/>
              </a:rPr>
              <a:t>Closing the First Nations infrastructure gap would increase Canada’s GDP per capita growth, leading the G7 and the EU.</a:t>
            </a:r>
          </a:p>
          <a:p>
            <a:r>
              <a:rPr lang="en-US" sz="1059" dirty="0">
                <a:solidFill>
                  <a:srgbClr val="191A1C"/>
                </a:solidFill>
                <a:latin typeface="Arial" panose="020B0604020202020204" pitchFamily="34" charset="0"/>
                <a:ea typeface="Calibri" panose="020F0502020204030204" pitchFamily="34" charset="0"/>
              </a:rPr>
              <a:t>(Average annual growth rate of GDP per capita, 2023-2030)</a:t>
            </a:r>
            <a:endParaRPr lang="en-CA" sz="1059" dirty="0">
              <a:solidFill>
                <a:srgbClr val="191A1C"/>
              </a:solidFill>
              <a:latin typeface="Arial" panose="020B0604020202020204" pitchFamily="34" charset="0"/>
              <a:ea typeface="Calibri" panose="020F0502020204030204" pitchFamily="34" charset="0"/>
            </a:endParaRPr>
          </a:p>
          <a:p>
            <a:r>
              <a:rPr lang="en-US" sz="1588" b="1" dirty="0">
                <a:latin typeface="Arial" panose="020B0604020202020204" pitchFamily="34" charset="0"/>
                <a:cs typeface="Arial" panose="020B0604020202020204" pitchFamily="34" charset="0"/>
              </a:rPr>
              <a:t> </a:t>
            </a:r>
            <a:endParaRPr lang="en-CA" sz="1588" b="1"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52B1C2C-EEDE-48F5-10D3-3AAE7775D22B}"/>
              </a:ext>
            </a:extLst>
          </p:cNvPr>
          <p:cNvSpPr txBox="1">
            <a:spLocks/>
          </p:cNvSpPr>
          <p:nvPr/>
        </p:nvSpPr>
        <p:spPr>
          <a:xfrm>
            <a:off x="1313793" y="1509265"/>
            <a:ext cx="5313142" cy="482631"/>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International Competitiveness</a:t>
            </a:r>
            <a:endParaRPr lang="en-CA" sz="2400" b="1" dirty="0">
              <a:solidFill>
                <a:srgbClr val="5E1A93"/>
              </a:solidFill>
            </a:endParaRPr>
          </a:p>
        </p:txBody>
      </p:sp>
      <p:pic>
        <p:nvPicPr>
          <p:cNvPr id="5" name="Picture 4" descr="A graph of the number of countries/regions&#10;&#10;Description automatically generated">
            <a:extLst>
              <a:ext uri="{FF2B5EF4-FFF2-40B4-BE49-F238E27FC236}">
                <a16:creationId xmlns:a16="http://schemas.microsoft.com/office/drawing/2014/main" id="{695E2BE2-FA49-50F7-0414-6111A0C41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111" y="1897693"/>
            <a:ext cx="5139590" cy="2854869"/>
          </a:xfrm>
          <a:prstGeom prst="rect">
            <a:avLst/>
          </a:prstGeom>
        </p:spPr>
      </p:pic>
      <p:sp>
        <p:nvSpPr>
          <p:cNvPr id="4" name="Footer Placeholder 1">
            <a:extLst>
              <a:ext uri="{FF2B5EF4-FFF2-40B4-BE49-F238E27FC236}">
                <a16:creationId xmlns:a16="http://schemas.microsoft.com/office/drawing/2014/main" id="{33C57D03-CF4D-ED95-BD39-A36341809912}"/>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84517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6531-EF26-DEF3-A360-7C43D08ECFE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CA01F8-1BE7-8A1B-3E33-422DC82BC06C}"/>
              </a:ext>
            </a:extLst>
          </p:cNvPr>
          <p:cNvSpPr>
            <a:spLocks noGrp="1"/>
          </p:cNvSpPr>
          <p:nvPr>
            <p:ph type="sldNum" sz="quarter" idx="11"/>
          </p:nvPr>
        </p:nvSpPr>
        <p:spPr/>
        <p:txBody>
          <a:bodyPr/>
          <a:lstStyle/>
          <a:p>
            <a:fld id="{BC9BB997-7981-4044-9A5F-081E7206A59F}" type="slidenum">
              <a:rPr lang="en-CA" smtClean="0"/>
              <a:pPr/>
              <a:t>21</a:t>
            </a:fld>
            <a:endParaRPr lang="en-CA"/>
          </a:p>
        </p:txBody>
      </p:sp>
      <p:sp>
        <p:nvSpPr>
          <p:cNvPr id="6" name="Title 1">
            <a:extLst>
              <a:ext uri="{FF2B5EF4-FFF2-40B4-BE49-F238E27FC236}">
                <a16:creationId xmlns:a16="http://schemas.microsoft.com/office/drawing/2014/main" id="{42168A09-8A09-E755-5A7F-534C84CE82BA}"/>
              </a:ext>
            </a:extLst>
          </p:cNvPr>
          <p:cNvSpPr txBox="1">
            <a:spLocks/>
          </p:cNvSpPr>
          <p:nvPr/>
        </p:nvSpPr>
        <p:spPr>
          <a:xfrm>
            <a:off x="1245313" y="1558378"/>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Construction Capacity</a:t>
            </a:r>
            <a:endParaRPr lang="en-CA" sz="2400" b="1" dirty="0">
              <a:solidFill>
                <a:srgbClr val="5E1A93"/>
              </a:solidFill>
            </a:endParaRPr>
          </a:p>
        </p:txBody>
      </p:sp>
      <p:sp>
        <p:nvSpPr>
          <p:cNvPr id="8" name="TextBox 7">
            <a:extLst>
              <a:ext uri="{FF2B5EF4-FFF2-40B4-BE49-F238E27FC236}">
                <a16:creationId xmlns:a16="http://schemas.microsoft.com/office/drawing/2014/main" id="{436541BF-6120-C202-4369-95292949CA5B}"/>
              </a:ext>
            </a:extLst>
          </p:cNvPr>
          <p:cNvSpPr txBox="1"/>
          <p:nvPr/>
        </p:nvSpPr>
        <p:spPr>
          <a:xfrm>
            <a:off x="1354610" y="2110859"/>
            <a:ext cx="6245596" cy="2618794"/>
          </a:xfrm>
          <a:prstGeom prst="rect">
            <a:avLst/>
          </a:prstGeom>
          <a:noFill/>
        </p:spPr>
        <p:txBody>
          <a:bodyPr wrap="square">
            <a:spAutoFit/>
          </a:bodyPr>
          <a:lstStyle/>
          <a:p>
            <a:r>
              <a:rPr lang="en-US" sz="1324" dirty="0">
                <a:latin typeface="Arial" panose="020B0604020202020204" pitchFamily="34" charset="0"/>
                <a:cs typeface="Arial" panose="020B0604020202020204" pitchFamily="34" charset="0"/>
              </a:rPr>
              <a:t>To directly build and maintain the infrastructure projects across the ten areas, the construction sector would need an average of 127,300 full-time workers per year for the next seven years.</a:t>
            </a:r>
          </a:p>
          <a:p>
            <a:endParaRPr lang="en-CA" sz="1324" dirty="0">
              <a:latin typeface="Arial" panose="020B0604020202020204" pitchFamily="34" charset="0"/>
              <a:cs typeface="Arial" panose="020B0604020202020204" pitchFamily="34" charset="0"/>
            </a:endParaRPr>
          </a:p>
          <a:p>
            <a:r>
              <a:rPr lang="en-CA" sz="1324" dirty="0">
                <a:latin typeface="Arial" panose="020B0604020202020204" pitchFamily="34" charset="0"/>
                <a:cs typeface="Arial" panose="020B0604020202020204" pitchFamily="34" charset="0"/>
              </a:rPr>
              <a:t>Strategies to address the supply of workers in the construction sector: </a:t>
            </a:r>
          </a:p>
          <a:p>
            <a:pPr marL="529506" lvl="1" indent="-226931">
              <a:buClr>
                <a:srgbClr val="F88F37"/>
              </a:buClr>
              <a:buFont typeface="Arial" panose="020B0604020202020204" pitchFamily="34" charset="0"/>
              <a:buChar char="•"/>
            </a:pPr>
            <a:r>
              <a:rPr lang="en-CA" sz="1324" dirty="0">
                <a:latin typeface="Arial" panose="020B0604020202020204" pitchFamily="34" charset="0"/>
                <a:cs typeface="Arial" panose="020B0604020202020204" pitchFamily="34" charset="0"/>
              </a:rPr>
              <a:t>Expand support for training programs and apprenticeships. </a:t>
            </a:r>
          </a:p>
          <a:p>
            <a:pPr marL="529506" lvl="1" indent="-226931">
              <a:buClr>
                <a:srgbClr val="F88F37"/>
              </a:buClr>
              <a:buFont typeface="Arial" panose="020B0604020202020204" pitchFamily="34" charset="0"/>
              <a:buChar char="•"/>
            </a:pPr>
            <a:r>
              <a:rPr lang="en-CA" sz="1324" dirty="0">
                <a:latin typeface="Arial" panose="020B0604020202020204" pitchFamily="34" charset="0"/>
                <a:cs typeface="Arial" panose="020B0604020202020204" pitchFamily="34" charset="0"/>
              </a:rPr>
              <a:t>Targeted immigration</a:t>
            </a:r>
          </a:p>
          <a:p>
            <a:pPr marL="529506" lvl="1" indent="-226931">
              <a:buClr>
                <a:srgbClr val="F88F37"/>
              </a:buClr>
              <a:buFont typeface="Arial" panose="020B0604020202020204" pitchFamily="34" charset="0"/>
              <a:buChar char="•"/>
            </a:pPr>
            <a:r>
              <a:rPr lang="en-CA" sz="1324" dirty="0">
                <a:latin typeface="Arial" panose="020B0604020202020204" pitchFamily="34" charset="0"/>
                <a:cs typeface="Arial" panose="020B0604020202020204" pitchFamily="34" charset="0"/>
              </a:rPr>
              <a:t>Partnering with First Nations</a:t>
            </a:r>
          </a:p>
          <a:p>
            <a:pPr marL="529506" lvl="1" indent="-226931">
              <a:buClr>
                <a:srgbClr val="F88F37"/>
              </a:buClr>
              <a:buFont typeface="Arial" panose="020B0604020202020204" pitchFamily="34" charset="0"/>
              <a:buChar char="•"/>
            </a:pPr>
            <a:r>
              <a:rPr lang="en-CA" sz="1324" dirty="0">
                <a:latin typeface="Arial" panose="020B0604020202020204" pitchFamily="34" charset="0"/>
                <a:cs typeface="Arial" panose="020B0604020202020204" pitchFamily="34" charset="0"/>
              </a:rPr>
              <a:t>Tax incentives</a:t>
            </a:r>
          </a:p>
          <a:p>
            <a:pPr marL="529506" lvl="1" indent="-226931">
              <a:buClr>
                <a:srgbClr val="F88F37"/>
              </a:buClr>
              <a:buFont typeface="Arial" panose="020B0604020202020204" pitchFamily="34" charset="0"/>
              <a:buChar char="•"/>
            </a:pPr>
            <a:r>
              <a:rPr lang="en-CA" sz="1324" dirty="0">
                <a:latin typeface="Arial" panose="020B0604020202020204" pitchFamily="34" charset="0"/>
                <a:cs typeface="Arial" panose="020B0604020202020204" pitchFamily="34" charset="0"/>
              </a:rPr>
              <a:t>Retaining talent</a:t>
            </a:r>
          </a:p>
          <a:p>
            <a:pPr marL="226931" indent="-226931">
              <a:buFont typeface="Arial" panose="020B0604020202020204" pitchFamily="34" charset="0"/>
              <a:buChar char="•"/>
            </a:pPr>
            <a:endParaRPr lang="en-CA" sz="1588" dirty="0">
              <a:latin typeface="Arial" panose="020B0604020202020204" pitchFamily="34" charset="0"/>
              <a:cs typeface="Arial" panose="020B0604020202020204" pitchFamily="34" charset="0"/>
            </a:endParaRPr>
          </a:p>
          <a:p>
            <a:pPr marL="226931" indent="-226931">
              <a:buFont typeface="Arial" panose="020B0604020202020204" pitchFamily="34" charset="0"/>
              <a:buChar char="•"/>
            </a:pPr>
            <a:endParaRPr lang="en-US" sz="1588"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E16DDB7-CB0C-5F67-DA12-A5815B5EA9B9}"/>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378322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22</a:t>
            </a:fld>
            <a:endParaRPr lang="en-CA"/>
          </a:p>
        </p:txBody>
      </p:sp>
      <p:sp>
        <p:nvSpPr>
          <p:cNvPr id="3" name="Rectangle 2">
            <a:extLst>
              <a:ext uri="{FF2B5EF4-FFF2-40B4-BE49-F238E27FC236}">
                <a16:creationId xmlns:a16="http://schemas.microsoft.com/office/drawing/2014/main" id="{EA973B69-CB0A-41F1-C360-2989FB87839B}"/>
              </a:ext>
            </a:extLst>
          </p:cNvPr>
          <p:cNvSpPr/>
          <p:nvPr/>
        </p:nvSpPr>
        <p:spPr>
          <a:xfrm>
            <a:off x="1398815" y="1975626"/>
            <a:ext cx="1143529" cy="831890"/>
          </a:xfrm>
          <a:prstGeom prst="rect">
            <a:avLst/>
          </a:prstGeom>
          <a:solidFill>
            <a:srgbClr val="5E1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954" b="1" dirty="0">
                <a:solidFill>
                  <a:schemeClr val="bg1"/>
                </a:solidFill>
                <a:latin typeface="Arial" panose="020B0604020202020204" pitchFamily="34" charset="0"/>
                <a:cs typeface="Arial" panose="020B0604020202020204" pitchFamily="34" charset="0"/>
              </a:rPr>
              <a:t>Budget advocacy initiatives prior to Budget 2023/2024</a:t>
            </a:r>
          </a:p>
        </p:txBody>
      </p:sp>
      <p:sp>
        <p:nvSpPr>
          <p:cNvPr id="7" name="Rectangle 6">
            <a:extLst>
              <a:ext uri="{FF2B5EF4-FFF2-40B4-BE49-F238E27FC236}">
                <a16:creationId xmlns:a16="http://schemas.microsoft.com/office/drawing/2014/main" id="{F5E036BD-1120-E607-8106-D695625AFAA9}"/>
              </a:ext>
            </a:extLst>
          </p:cNvPr>
          <p:cNvSpPr/>
          <p:nvPr/>
        </p:nvSpPr>
        <p:spPr>
          <a:xfrm>
            <a:off x="2628325" y="1975626"/>
            <a:ext cx="5483831" cy="677833"/>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Arial" panose="020B0604020202020204" pitchFamily="34" charset="0"/>
                <a:cs typeface="Arial" panose="020B0604020202020204" pitchFamily="34" charset="0"/>
              </a:rPr>
              <a:t>Move away from a federal year-to-year, pay-as-you-go, approach to First Nations infrastructure funding programs. Infrastructure projects are complex and require significant capital investments with rolling budgets to drive progress through multi-year planning, design, and construction phases.</a:t>
            </a:r>
          </a:p>
        </p:txBody>
      </p:sp>
      <p:sp>
        <p:nvSpPr>
          <p:cNvPr id="8" name="Rectangle 7">
            <a:extLst>
              <a:ext uri="{FF2B5EF4-FFF2-40B4-BE49-F238E27FC236}">
                <a16:creationId xmlns:a16="http://schemas.microsoft.com/office/drawing/2014/main" id="{5BEB438B-A1F2-52D0-78A7-C57303FF46E4}"/>
              </a:ext>
            </a:extLst>
          </p:cNvPr>
          <p:cNvSpPr/>
          <p:nvPr/>
        </p:nvSpPr>
        <p:spPr>
          <a:xfrm>
            <a:off x="2628325" y="2722026"/>
            <a:ext cx="5483827" cy="609621"/>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Policy reform: </a:t>
            </a:r>
            <a:r>
              <a:rPr lang="en-US" sz="1000" dirty="0">
                <a:solidFill>
                  <a:schemeClr val="tx1"/>
                </a:solidFill>
                <a:latin typeface="Arial" panose="020B0604020202020204" pitchFamily="34" charset="0"/>
                <a:cs typeface="Arial" panose="020B0604020202020204" pitchFamily="34" charset="0"/>
              </a:rPr>
              <a:t>co-development between AFN, ISC, and First Nations to improve access to capital by methods such as a First Nation Infrastructure Fund; a First Nation Infrastructure Bank; and/or an expanded Government Backed Loan Guarantee.</a:t>
            </a:r>
          </a:p>
        </p:txBody>
      </p:sp>
      <p:sp>
        <p:nvSpPr>
          <p:cNvPr id="9" name="Rectangle 8">
            <a:extLst>
              <a:ext uri="{FF2B5EF4-FFF2-40B4-BE49-F238E27FC236}">
                <a16:creationId xmlns:a16="http://schemas.microsoft.com/office/drawing/2014/main" id="{27C30830-1217-375D-DDC5-495A5226615D}"/>
              </a:ext>
            </a:extLst>
          </p:cNvPr>
          <p:cNvSpPr/>
          <p:nvPr/>
        </p:nvSpPr>
        <p:spPr>
          <a:xfrm>
            <a:off x="2628329" y="3415253"/>
            <a:ext cx="5483826" cy="698345"/>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Implementation: </a:t>
            </a:r>
            <a:r>
              <a:rPr lang="en-US" sz="1000" dirty="0">
                <a:solidFill>
                  <a:schemeClr val="tx1"/>
                </a:solidFill>
                <a:latin typeface="Arial" panose="020B0604020202020204" pitchFamily="34" charset="0"/>
                <a:cs typeface="Arial" panose="020B0604020202020204" pitchFamily="34" charset="0"/>
              </a:rPr>
              <a:t>The AFN Infrastructure and Housing Sectors, with support from other AFN Sectors, are developing a Closing the Infrastructure Gap Implementation Plan which will support a joint Memorandum to Cabinet on options for Closing the First Nation Infrastructure Gap.</a:t>
            </a:r>
          </a:p>
        </p:txBody>
      </p:sp>
      <p:sp>
        <p:nvSpPr>
          <p:cNvPr id="10" name="Rectangle 9">
            <a:extLst>
              <a:ext uri="{FF2B5EF4-FFF2-40B4-BE49-F238E27FC236}">
                <a16:creationId xmlns:a16="http://schemas.microsoft.com/office/drawing/2014/main" id="{DD7F0B86-C0ED-8C35-E20C-4894AF838D65}"/>
              </a:ext>
            </a:extLst>
          </p:cNvPr>
          <p:cNvSpPr/>
          <p:nvPr/>
        </p:nvSpPr>
        <p:spPr>
          <a:xfrm>
            <a:off x="2628329" y="4196904"/>
            <a:ext cx="5483826" cy="526930"/>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Arial" panose="020B0604020202020204" pitchFamily="34" charset="0"/>
                <a:cs typeface="Arial" panose="020B0604020202020204" pitchFamily="34" charset="0"/>
              </a:rPr>
              <a:t>Simple short-term solution: </a:t>
            </a:r>
            <a:r>
              <a:rPr lang="en-US" sz="1000" dirty="0">
                <a:solidFill>
                  <a:schemeClr val="tx1"/>
                </a:solidFill>
                <a:latin typeface="Arial" panose="020B0604020202020204" pitchFamily="34" charset="0"/>
                <a:cs typeface="Arial" panose="020B0604020202020204" pitchFamily="34" charset="0"/>
              </a:rPr>
              <a:t>have the Government of Canada renew funding supports to expiring and exhausted programs that were successful</a:t>
            </a:r>
          </a:p>
          <a:p>
            <a:r>
              <a:rPr lang="en-US" sz="1000" b="1" dirty="0">
                <a:solidFill>
                  <a:schemeClr val="tx1"/>
                </a:solidFill>
                <a:latin typeface="Arial" panose="020B0604020202020204" pitchFamily="34" charset="0"/>
                <a:cs typeface="Arial" panose="020B0604020202020204" pitchFamily="34" charset="0"/>
              </a:rPr>
              <a:t>Monitor and track: </a:t>
            </a:r>
            <a:r>
              <a:rPr lang="en-US" sz="1000" dirty="0">
                <a:solidFill>
                  <a:schemeClr val="tx1"/>
                </a:solidFill>
                <a:latin typeface="Arial" panose="020B0604020202020204" pitchFamily="34" charset="0"/>
                <a:cs typeface="Arial" panose="020B0604020202020204" pitchFamily="34" charset="0"/>
              </a:rPr>
              <a:t>measure the in-road to closing the infrastructure gap</a:t>
            </a:r>
            <a:endParaRPr lang="en-US" sz="10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CF6AF0DC-8B54-91EC-5790-782D85199454}"/>
              </a:ext>
            </a:extLst>
          </p:cNvPr>
          <p:cNvSpPr/>
          <p:nvPr/>
        </p:nvSpPr>
        <p:spPr>
          <a:xfrm>
            <a:off x="1826419" y="2872849"/>
            <a:ext cx="715925" cy="609620"/>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1513311-C45E-C21F-6615-184C51D43B31}"/>
              </a:ext>
            </a:extLst>
          </p:cNvPr>
          <p:cNvSpPr/>
          <p:nvPr/>
        </p:nvSpPr>
        <p:spPr>
          <a:xfrm>
            <a:off x="1398814" y="3559910"/>
            <a:ext cx="715925" cy="673981"/>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998A0B7-0580-C914-10B2-5C8242A85CA1}"/>
              </a:ext>
            </a:extLst>
          </p:cNvPr>
          <p:cNvSpPr/>
          <p:nvPr/>
        </p:nvSpPr>
        <p:spPr>
          <a:xfrm>
            <a:off x="1398815" y="4296973"/>
            <a:ext cx="1143529" cy="418485"/>
          </a:xfrm>
          <a:prstGeom prst="rect">
            <a:avLst/>
          </a:prstGeom>
          <a:solidFill>
            <a:srgbClr val="5E1A93">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CCCDA5C-A4AD-0492-0F29-6E24CED9B6D3}"/>
              </a:ext>
            </a:extLst>
          </p:cNvPr>
          <p:cNvSpPr/>
          <p:nvPr/>
        </p:nvSpPr>
        <p:spPr>
          <a:xfrm>
            <a:off x="1398816" y="2872849"/>
            <a:ext cx="341621" cy="609620"/>
          </a:xfrm>
          <a:prstGeom prst="rect">
            <a:avLst/>
          </a:prstGeom>
          <a:solidFill>
            <a:srgbClr val="F88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FEEE7B79-3E2D-A584-5AFA-4AC900FD3970}"/>
              </a:ext>
            </a:extLst>
          </p:cNvPr>
          <p:cNvSpPr/>
          <p:nvPr/>
        </p:nvSpPr>
        <p:spPr>
          <a:xfrm>
            <a:off x="2200725" y="3557659"/>
            <a:ext cx="341621" cy="673981"/>
          </a:xfrm>
          <a:prstGeom prst="rect">
            <a:avLst/>
          </a:prstGeom>
          <a:solidFill>
            <a:srgbClr val="F88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954" b="1">
              <a:solidFill>
                <a:schemeClr val="tx1"/>
              </a:solidFill>
              <a:latin typeface="Arial" panose="020B0604020202020204" pitchFamily="34" charset="0"/>
              <a:cs typeface="Arial" panose="020B0604020202020204" pitchFamily="34" charset="0"/>
            </a:endParaRPr>
          </a:p>
        </p:txBody>
      </p:sp>
      <p:pic>
        <p:nvPicPr>
          <p:cNvPr id="17" name="Graphic 16" descr="Customer review outline">
            <a:extLst>
              <a:ext uri="{FF2B5EF4-FFF2-40B4-BE49-F238E27FC236}">
                <a16:creationId xmlns:a16="http://schemas.microsoft.com/office/drawing/2014/main" id="{C775A017-774E-11D3-A0E4-2EA74B0106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6781" y="3629452"/>
            <a:ext cx="547312" cy="547312"/>
          </a:xfrm>
          <a:prstGeom prst="rect">
            <a:avLst/>
          </a:prstGeom>
        </p:spPr>
      </p:pic>
      <p:pic>
        <p:nvPicPr>
          <p:cNvPr id="23" name="Graphic 22" descr="Handshake outline">
            <a:extLst>
              <a:ext uri="{FF2B5EF4-FFF2-40B4-BE49-F238E27FC236}">
                <a16:creationId xmlns:a16="http://schemas.microsoft.com/office/drawing/2014/main" id="{63AEB0A7-4335-438E-6263-8440B6F60F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1337" y="4347389"/>
            <a:ext cx="418485" cy="418485"/>
          </a:xfrm>
          <a:prstGeom prst="rect">
            <a:avLst/>
          </a:prstGeom>
        </p:spPr>
      </p:pic>
      <p:pic>
        <p:nvPicPr>
          <p:cNvPr id="25" name="Graphic 24" descr="Clipboard Checked outline">
            <a:extLst>
              <a:ext uri="{FF2B5EF4-FFF2-40B4-BE49-F238E27FC236}">
                <a16:creationId xmlns:a16="http://schemas.microsoft.com/office/drawing/2014/main" id="{79B6C9BE-BAD9-7D58-F6F6-828FF9BC7B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5139" y="2948040"/>
            <a:ext cx="418485" cy="418485"/>
          </a:xfrm>
          <a:prstGeom prst="rect">
            <a:avLst/>
          </a:prstGeom>
        </p:spPr>
      </p:pic>
      <p:sp>
        <p:nvSpPr>
          <p:cNvPr id="2" name="Title 1">
            <a:extLst>
              <a:ext uri="{FF2B5EF4-FFF2-40B4-BE49-F238E27FC236}">
                <a16:creationId xmlns:a16="http://schemas.microsoft.com/office/drawing/2014/main" id="{A8BCF52F-2AD0-53CE-65B2-0EC4A0B3F7E7}"/>
              </a:ext>
            </a:extLst>
          </p:cNvPr>
          <p:cNvSpPr txBox="1">
            <a:spLocks/>
          </p:cNvSpPr>
          <p:nvPr/>
        </p:nvSpPr>
        <p:spPr>
          <a:xfrm>
            <a:off x="1348475" y="1510148"/>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Next Steps</a:t>
            </a:r>
            <a:endParaRPr lang="en-CA" sz="2400" b="1" dirty="0">
              <a:solidFill>
                <a:srgbClr val="5E1A93"/>
              </a:solidFill>
            </a:endParaRPr>
          </a:p>
        </p:txBody>
      </p:sp>
      <p:sp>
        <p:nvSpPr>
          <p:cNvPr id="6" name="Footer Placeholder 1">
            <a:extLst>
              <a:ext uri="{FF2B5EF4-FFF2-40B4-BE49-F238E27FC236}">
                <a16:creationId xmlns:a16="http://schemas.microsoft.com/office/drawing/2014/main" id="{CD1EBA4E-E60A-ED97-5589-58C952B9201D}"/>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640116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2163446" y="1587574"/>
            <a:ext cx="4011002" cy="1703613"/>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spcAft>
                <a:spcPts val="132"/>
              </a:spcAft>
            </a:pPr>
            <a:r>
              <a:rPr lang="en-US" sz="2118" b="1" dirty="0">
                <a:solidFill>
                  <a:schemeClr val="bg1"/>
                </a:solidFill>
                <a:latin typeface="Arial"/>
                <a:cs typeface="Calibri"/>
              </a:rPr>
              <a:t>Closing the </a:t>
            </a:r>
            <a:br>
              <a:rPr lang="en-US" sz="2118" b="1" dirty="0">
                <a:solidFill>
                  <a:schemeClr val="bg1"/>
                </a:solidFill>
                <a:latin typeface="Arial"/>
                <a:cs typeface="Calibri"/>
              </a:rPr>
            </a:br>
            <a:r>
              <a:rPr lang="en-US" sz="2118" b="1" dirty="0">
                <a:solidFill>
                  <a:schemeClr val="bg1"/>
                </a:solidFill>
                <a:latin typeface="Arial"/>
                <a:cs typeface="Calibri"/>
              </a:rPr>
              <a:t>Infrastructure Gap by 2030: </a:t>
            </a:r>
            <a:br>
              <a:rPr lang="en-US" sz="2118" b="1" dirty="0">
                <a:solidFill>
                  <a:schemeClr val="bg1"/>
                </a:solidFill>
                <a:latin typeface="Arial"/>
                <a:cs typeface="Calibri"/>
              </a:rPr>
            </a:br>
            <a:r>
              <a:rPr lang="en-US" sz="2118" b="1" dirty="0">
                <a:solidFill>
                  <a:schemeClr val="bg1"/>
                </a:solidFill>
                <a:latin typeface="Arial"/>
                <a:cs typeface="Calibri"/>
              </a:rPr>
              <a:t>A Government of Canada Mandate</a:t>
            </a:r>
            <a:endParaRPr lang="en-US" sz="2118" b="1" dirty="0">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2163446" y="3291187"/>
            <a:ext cx="4318575" cy="501864"/>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nSpc>
                <a:spcPct val="125000"/>
              </a:lnSpc>
              <a:spcAft>
                <a:spcPts val="132"/>
              </a:spcAft>
            </a:pPr>
            <a:r>
              <a:rPr lang="en-US" sz="1588" dirty="0">
                <a:solidFill>
                  <a:schemeClr val="bg1"/>
                </a:solidFill>
                <a:latin typeface="Arial"/>
                <a:cs typeface="Arial"/>
              </a:rPr>
              <a:t>“Let’s close the gap together… </a:t>
            </a:r>
            <a:r>
              <a:rPr lang="en-US" sz="1588" dirty="0" err="1">
                <a:solidFill>
                  <a:schemeClr val="bg1"/>
                </a:solidFill>
                <a:latin typeface="Arial"/>
                <a:cs typeface="Arial"/>
              </a:rPr>
              <a:t>Anookeetaa</a:t>
            </a:r>
            <a:r>
              <a:rPr lang="en-US" sz="1588" dirty="0">
                <a:solidFill>
                  <a:schemeClr val="bg1"/>
                </a:solidFill>
                <a:latin typeface="Arial"/>
                <a:cs typeface="Arial"/>
              </a:rPr>
              <a:t>!”</a:t>
            </a:r>
          </a:p>
          <a:p>
            <a:pPr>
              <a:lnSpc>
                <a:spcPct val="125000"/>
              </a:lnSpc>
              <a:spcAft>
                <a:spcPts val="132"/>
              </a:spcAft>
            </a:pPr>
            <a:endParaRPr lang="en-US" sz="794" dirty="0">
              <a:solidFill>
                <a:schemeClr val="bg1"/>
              </a:solidFill>
              <a:latin typeface="Arial"/>
              <a:cs typeface="Arial"/>
            </a:endParaRPr>
          </a:p>
        </p:txBody>
      </p:sp>
    </p:spTree>
    <p:extLst>
      <p:ext uri="{BB962C8B-B14F-4D97-AF65-F5344CB8AC3E}">
        <p14:creationId xmlns:p14="http://schemas.microsoft.com/office/powerpoint/2010/main" val="101602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931895" y="1849240"/>
            <a:ext cx="3803597" cy="910521"/>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spcAft>
                <a:spcPts val="132"/>
              </a:spcAft>
            </a:pPr>
            <a:r>
              <a:rPr lang="en-US" sz="3177" b="1" dirty="0">
                <a:solidFill>
                  <a:schemeClr val="bg1"/>
                </a:solidFill>
                <a:latin typeface="Arial"/>
                <a:cs typeface="Calibri"/>
              </a:rPr>
              <a:t>Q&amp;A</a:t>
            </a:r>
            <a:endParaRPr lang="en-US" sz="3177" b="1" dirty="0">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2985965" y="2759761"/>
            <a:ext cx="4110958" cy="838196"/>
          </a:xfrm>
          <a:prstGeom prst="rect">
            <a:avLst/>
          </a:prstGeom>
          <a:noFill/>
          <a:ln>
            <a:noFill/>
          </a:ln>
        </p:spPr>
        <p:txBody>
          <a:bodyPr rot="0" spcFirstLastPara="0" vertOverflow="overflow" horzOverflow="overflow" vert="horz" wrap="square" lIns="60512" tIns="30256" rIns="60512" bIns="30256" numCol="1" spcCol="0" rtlCol="0" fromWordArt="0" anchor="t" anchorCtr="0" forceAA="0" compatLnSpc="1">
            <a:prstTxWarp prst="textNoShape">
              <a:avLst/>
            </a:prstTxWarp>
            <a:noAutofit/>
          </a:bodyPr>
          <a:lstStyle/>
          <a:p>
            <a:pPr>
              <a:lnSpc>
                <a:spcPct val="125000"/>
              </a:lnSpc>
              <a:spcAft>
                <a:spcPts val="132"/>
              </a:spcAft>
            </a:pPr>
            <a:endParaRPr lang="en-US" sz="728" dirty="0">
              <a:latin typeface="Arial"/>
              <a:cs typeface="Arial"/>
            </a:endParaRPr>
          </a:p>
          <a:p>
            <a:pPr>
              <a:lnSpc>
                <a:spcPct val="125000"/>
              </a:lnSpc>
              <a:spcAft>
                <a:spcPts val="132"/>
              </a:spcAft>
            </a:pPr>
            <a:r>
              <a:rPr lang="en-US" sz="1588" b="1" dirty="0">
                <a:solidFill>
                  <a:schemeClr val="bg1"/>
                </a:solidFill>
                <a:latin typeface="Arial"/>
                <a:cs typeface="Arial"/>
              </a:rPr>
              <a:t>Email: </a:t>
            </a:r>
            <a:r>
              <a:rPr lang="en-US" sz="1588" dirty="0">
                <a:solidFill>
                  <a:schemeClr val="bg1"/>
                </a:solidFill>
                <a:latin typeface="Arial"/>
                <a:cs typeface="Arial"/>
              </a:rPr>
              <a:t>infrastructure@afn.ca </a:t>
            </a:r>
          </a:p>
        </p:txBody>
      </p:sp>
    </p:spTree>
    <p:extLst>
      <p:ext uri="{BB962C8B-B14F-4D97-AF65-F5344CB8AC3E}">
        <p14:creationId xmlns:p14="http://schemas.microsoft.com/office/powerpoint/2010/main" val="341355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3174CB-4862-A8C8-12AD-F0073AACA22C}"/>
              </a:ext>
            </a:extLst>
          </p:cNvPr>
          <p:cNvSpPr>
            <a:spLocks noGrp="1"/>
          </p:cNvSpPr>
          <p:nvPr>
            <p:ph type="sldNum" sz="quarter" idx="11"/>
          </p:nvPr>
        </p:nvSpPr>
        <p:spPr/>
        <p:txBody>
          <a:bodyPr/>
          <a:lstStyle/>
          <a:p>
            <a:fld id="{BC9BB997-7981-4044-9A5F-081E7206A59F}" type="slidenum">
              <a:rPr lang="en-CA" smtClean="0"/>
              <a:pPr/>
              <a:t>3</a:t>
            </a:fld>
            <a:endParaRPr lang="en-CA"/>
          </a:p>
        </p:txBody>
      </p:sp>
      <p:sp>
        <p:nvSpPr>
          <p:cNvPr id="7" name="TextBox 6">
            <a:extLst>
              <a:ext uri="{FF2B5EF4-FFF2-40B4-BE49-F238E27FC236}">
                <a16:creationId xmlns:a16="http://schemas.microsoft.com/office/drawing/2014/main" id="{32C08ACB-E2D7-F5FB-EAF9-A6E810BBAB28}"/>
              </a:ext>
            </a:extLst>
          </p:cNvPr>
          <p:cNvSpPr txBox="1"/>
          <p:nvPr/>
        </p:nvSpPr>
        <p:spPr>
          <a:xfrm>
            <a:off x="1327349" y="2069236"/>
            <a:ext cx="5480310" cy="2513380"/>
          </a:xfrm>
          <a:prstGeom prst="rect">
            <a:avLst/>
          </a:prstGeom>
          <a:noFill/>
        </p:spPr>
        <p:txBody>
          <a:bodyPr wrap="square">
            <a:spAutoFit/>
          </a:bodyPr>
          <a:lstStyle/>
          <a:p>
            <a:pPr>
              <a:spcAft>
                <a:spcPts val="662"/>
              </a:spcAft>
            </a:pPr>
            <a:r>
              <a:rPr lang="en-US" sz="1324" dirty="0">
                <a:solidFill>
                  <a:srgbClr val="191A1C"/>
                </a:solidFill>
                <a:latin typeface="Arial" panose="020B0604020202020204" pitchFamily="34" charset="0"/>
                <a:ea typeface="Calibri" panose="020F0502020204030204" pitchFamily="34" charset="0"/>
              </a:rPr>
              <a:t>The Assembly of First Nations (AFN) “</a:t>
            </a:r>
            <a:r>
              <a:rPr lang="en-US" sz="1324" i="1" dirty="0">
                <a:solidFill>
                  <a:srgbClr val="191A1C"/>
                </a:solidFill>
                <a:latin typeface="Arial" panose="020B0604020202020204" pitchFamily="34" charset="0"/>
                <a:ea typeface="Calibri" panose="020F0502020204030204" pitchFamily="34" charset="0"/>
              </a:rPr>
              <a:t>Closing the Infrastructure Gap (CTIG) by 2030</a:t>
            </a:r>
            <a:r>
              <a:rPr lang="en-US" sz="1324" dirty="0">
                <a:solidFill>
                  <a:srgbClr val="191A1C"/>
                </a:solidFill>
                <a:latin typeface="Arial" panose="020B0604020202020204" pitchFamily="34" charset="0"/>
                <a:ea typeface="Calibri" panose="020F0502020204030204" pitchFamily="34" charset="0"/>
              </a:rPr>
              <a:t>” Report estimated that $349.2 billion is required to close the infrastructure gap for First Nations. </a:t>
            </a:r>
          </a:p>
          <a:p>
            <a:pPr>
              <a:spcAft>
                <a:spcPts val="662"/>
              </a:spcAft>
            </a:pPr>
            <a:r>
              <a:rPr lang="en-US" sz="1324" dirty="0">
                <a:solidFill>
                  <a:srgbClr val="191A1C"/>
                </a:solidFill>
                <a:latin typeface="Arial" panose="020B0604020202020204" pitchFamily="34" charset="0"/>
                <a:ea typeface="Calibri" panose="020F0502020204030204" pitchFamily="34" charset="0"/>
              </a:rPr>
              <a:t>This estimate, developed in 2022, with an assumed start date in the 2023-24 fiscal year, will continue to increase as time passes without action. </a:t>
            </a:r>
          </a:p>
          <a:p>
            <a:pPr>
              <a:spcAft>
                <a:spcPts val="662"/>
              </a:spcAft>
            </a:pPr>
            <a:r>
              <a:rPr lang="en-US" sz="1324" dirty="0">
                <a:solidFill>
                  <a:srgbClr val="191A1C"/>
                </a:solidFill>
                <a:latin typeface="Arial" panose="020B0604020202020204" pitchFamily="34" charset="0"/>
                <a:ea typeface="Calibri" panose="020F0502020204030204" pitchFamily="34" charset="0"/>
              </a:rPr>
              <a:t>These investments are crucial for building and maintaining infrastructure related to clean drinking water, all-season road access, climate adaptation, net zero carbon emissions, digital connectivity, housing, education, accessibility, and other essential community assets. </a:t>
            </a:r>
            <a:endParaRPr lang="en-CA" sz="1324" dirty="0">
              <a:solidFill>
                <a:srgbClr val="191A1C"/>
              </a:solidFill>
              <a:latin typeface="Arial" panose="020B0604020202020204" pitchFamily="34" charset="0"/>
              <a:ea typeface="Calibri" panose="020F0502020204030204" pitchFamily="34" charset="0"/>
            </a:endParaRPr>
          </a:p>
        </p:txBody>
      </p:sp>
      <p:sp>
        <p:nvSpPr>
          <p:cNvPr id="4" name="Title 1">
            <a:extLst>
              <a:ext uri="{FF2B5EF4-FFF2-40B4-BE49-F238E27FC236}">
                <a16:creationId xmlns:a16="http://schemas.microsoft.com/office/drawing/2014/main" id="{C9E47505-A492-003B-C59D-BCC1DF1FF885}"/>
              </a:ext>
            </a:extLst>
          </p:cNvPr>
          <p:cNvSpPr txBox="1">
            <a:spLocks/>
          </p:cNvSpPr>
          <p:nvPr/>
        </p:nvSpPr>
        <p:spPr>
          <a:xfrm>
            <a:off x="1327349" y="1517497"/>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Summary Recap of CTIG</a:t>
            </a:r>
            <a:endParaRPr lang="en-CA" sz="2400" b="1" dirty="0">
              <a:solidFill>
                <a:srgbClr val="5E1A93"/>
              </a:solidFill>
            </a:endParaRPr>
          </a:p>
        </p:txBody>
      </p:sp>
      <p:sp>
        <p:nvSpPr>
          <p:cNvPr id="6" name="Footer Placeholder 1">
            <a:extLst>
              <a:ext uri="{FF2B5EF4-FFF2-40B4-BE49-F238E27FC236}">
                <a16:creationId xmlns:a16="http://schemas.microsoft.com/office/drawing/2014/main" id="{B717C78D-824D-01BC-5418-2ED898B50156}"/>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29651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175F0-3808-6AA4-FD8B-78E1753C582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6F9428-A07E-57B0-D757-A7A42914304A}"/>
              </a:ext>
            </a:extLst>
          </p:cNvPr>
          <p:cNvSpPr>
            <a:spLocks noGrp="1"/>
          </p:cNvSpPr>
          <p:nvPr>
            <p:ph type="sldNum" sz="quarter" idx="11"/>
          </p:nvPr>
        </p:nvSpPr>
        <p:spPr/>
        <p:txBody>
          <a:bodyPr/>
          <a:lstStyle/>
          <a:p>
            <a:fld id="{BC9BB997-7981-4044-9A5F-081E7206A59F}" type="slidenum">
              <a:rPr lang="en-CA" smtClean="0"/>
              <a:pPr/>
              <a:t>4</a:t>
            </a:fld>
            <a:endParaRPr lang="en-CA"/>
          </a:p>
        </p:txBody>
      </p:sp>
      <p:pic>
        <p:nvPicPr>
          <p:cNvPr id="5" name="Picture 4" descr="A diagram with text and a red circle&#10;&#10;Description automatically generated">
            <a:extLst>
              <a:ext uri="{FF2B5EF4-FFF2-40B4-BE49-F238E27FC236}">
                <a16:creationId xmlns:a16="http://schemas.microsoft.com/office/drawing/2014/main" id="{EB0DC88F-2EE2-6E7C-033F-2AAC61FE5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9256" y="2108825"/>
            <a:ext cx="6455280" cy="2638775"/>
          </a:xfrm>
          <a:prstGeom prst="rect">
            <a:avLst/>
          </a:prstGeom>
        </p:spPr>
      </p:pic>
      <p:sp>
        <p:nvSpPr>
          <p:cNvPr id="4" name="Footer Placeholder 1">
            <a:extLst>
              <a:ext uri="{FF2B5EF4-FFF2-40B4-BE49-F238E27FC236}">
                <a16:creationId xmlns:a16="http://schemas.microsoft.com/office/drawing/2014/main" id="{E2B4760E-7847-7BD8-7AB0-32FB737D48BD}"/>
              </a:ext>
            </a:extLst>
          </p:cNvPr>
          <p:cNvSpPr txBox="1">
            <a:spLocks/>
          </p:cNvSpPr>
          <p:nvPr/>
        </p:nvSpPr>
        <p:spPr>
          <a:xfrm>
            <a:off x="1585666" y="4610678"/>
            <a:ext cx="3087639" cy="273844"/>
          </a:xfrm>
          <a:prstGeom prst="rect">
            <a:avLst/>
          </a:prstGeom>
        </p:spPr>
        <p:txBody>
          <a:bodyPr/>
          <a:lstStyle>
            <a:defPPr>
              <a:defRPr lang="en-US"/>
            </a:defPPr>
            <a:lvl1pPr marL="0" algn="l" defTabSz="4572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sz="529" b="1" i="1" dirty="0">
                <a:solidFill>
                  <a:srgbClr val="5E1A93"/>
                </a:solidFill>
                <a:latin typeface="Arial"/>
                <a:cs typeface="Calibri"/>
              </a:rPr>
              <a:t>Benefits for All Canadians (Part 1): Economic Impact of Closing the Infrastructure Gap </a:t>
            </a:r>
            <a:endParaRPr lang="en-US" sz="529" b="1" i="1" dirty="0">
              <a:solidFill>
                <a:srgbClr val="5E1A93"/>
              </a:solidFill>
              <a:latin typeface="Arial"/>
              <a:cs typeface="Arial"/>
            </a:endParaRPr>
          </a:p>
        </p:txBody>
      </p:sp>
      <p:sp>
        <p:nvSpPr>
          <p:cNvPr id="7" name="Title 1">
            <a:extLst>
              <a:ext uri="{FF2B5EF4-FFF2-40B4-BE49-F238E27FC236}">
                <a16:creationId xmlns:a16="http://schemas.microsoft.com/office/drawing/2014/main" id="{83EE5228-5BE9-495F-C374-E5A9632215AD}"/>
              </a:ext>
            </a:extLst>
          </p:cNvPr>
          <p:cNvSpPr txBox="1">
            <a:spLocks/>
          </p:cNvSpPr>
          <p:nvPr/>
        </p:nvSpPr>
        <p:spPr>
          <a:xfrm>
            <a:off x="1327349" y="1517497"/>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Summary Recap of CTIG</a:t>
            </a:r>
            <a:endParaRPr lang="en-CA" sz="2400" b="1" dirty="0">
              <a:solidFill>
                <a:srgbClr val="5E1A93"/>
              </a:solidFill>
            </a:endParaRPr>
          </a:p>
        </p:txBody>
      </p:sp>
      <p:sp>
        <p:nvSpPr>
          <p:cNvPr id="9" name="Footer Placeholder 1">
            <a:extLst>
              <a:ext uri="{FF2B5EF4-FFF2-40B4-BE49-F238E27FC236}">
                <a16:creationId xmlns:a16="http://schemas.microsoft.com/office/drawing/2014/main" id="{E82F180C-844C-48D1-FD00-3B14D9EFC61E}"/>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2733704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5</a:t>
            </a:fld>
            <a:endParaRPr lang="en-CA"/>
          </a:p>
        </p:txBody>
      </p:sp>
      <p:grpSp>
        <p:nvGrpSpPr>
          <p:cNvPr id="7" name="Group 6">
            <a:extLst>
              <a:ext uri="{FF2B5EF4-FFF2-40B4-BE49-F238E27FC236}">
                <a16:creationId xmlns:a16="http://schemas.microsoft.com/office/drawing/2014/main" id="{C5E87BEC-D2D5-4CAC-412B-B8D07775799C}"/>
              </a:ext>
            </a:extLst>
          </p:cNvPr>
          <p:cNvGrpSpPr/>
          <p:nvPr/>
        </p:nvGrpSpPr>
        <p:grpSpPr>
          <a:xfrm>
            <a:off x="1345324" y="1932539"/>
            <a:ext cx="5381051" cy="2768911"/>
            <a:chOff x="692600" y="2047682"/>
            <a:chExt cx="8666860" cy="4640682"/>
          </a:xfrm>
        </p:grpSpPr>
        <p:sp>
          <p:nvSpPr>
            <p:cNvPr id="23" name="Rectangle 22">
              <a:extLst>
                <a:ext uri="{FF2B5EF4-FFF2-40B4-BE49-F238E27FC236}">
                  <a16:creationId xmlns:a16="http://schemas.microsoft.com/office/drawing/2014/main" id="{AAD94F8B-42CE-46BA-27B9-F8E3895898BA}"/>
                </a:ext>
              </a:extLst>
            </p:cNvPr>
            <p:cNvSpPr/>
            <p:nvPr/>
          </p:nvSpPr>
          <p:spPr>
            <a:xfrm>
              <a:off x="692600" y="2047682"/>
              <a:ext cx="3729375" cy="2599813"/>
            </a:xfrm>
            <a:prstGeom prst="rect">
              <a:avLst/>
            </a:prstGeom>
            <a:solidFill>
              <a:srgbClr val="5E1A93"/>
            </a:solidFill>
            <a:ln w="25400" cap="flat" cmpd="sng" algn="ctr">
              <a:noFill/>
              <a:prstDash val="solid"/>
            </a:ln>
            <a:effectLst/>
          </p:spPr>
          <p:txBody>
            <a:bodyPr lIns="71471" tIns="30256" rIns="0" bIns="30256" rtlCol="0" anchor="ctr"/>
            <a:lstStyle/>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endParaRPr lang="en-US" sz="662" b="1" kern="0" dirty="0">
                <a:solidFill>
                  <a:srgbClr val="FFFFFF"/>
                </a:solidFill>
                <a:latin typeface="Arial" panose="020B0604020202020204" pitchFamily="34" charset="0"/>
                <a:cs typeface="Arial" panose="020B0604020202020204" pitchFamily="34" charset="0"/>
              </a:endParaRPr>
            </a:p>
            <a:p>
              <a:pPr defTabSz="343483">
                <a:defRPr/>
              </a:pPr>
              <a:r>
                <a:rPr lang="en-US" sz="954" b="1" kern="0" dirty="0">
                  <a:solidFill>
                    <a:srgbClr val="FFFFFF"/>
                  </a:solidFill>
                  <a:latin typeface="Arial"/>
                  <a:cs typeface="Arial"/>
                </a:rPr>
                <a:t>Closing the </a:t>
              </a:r>
              <a:br>
                <a:rPr lang="en-US" sz="954" b="1" kern="0" dirty="0">
                  <a:solidFill>
                    <a:srgbClr val="FFFFFF"/>
                  </a:solidFill>
                  <a:latin typeface="Arial"/>
                  <a:cs typeface="Arial"/>
                </a:rPr>
              </a:br>
              <a:r>
                <a:rPr lang="en-US" sz="954" b="1" kern="0" dirty="0">
                  <a:solidFill>
                    <a:srgbClr val="FFFFFF"/>
                  </a:solidFill>
                  <a:latin typeface="Arial"/>
                  <a:cs typeface="Arial"/>
                </a:rPr>
                <a:t>Infrastructure Gap 2030</a:t>
              </a:r>
            </a:p>
            <a:p>
              <a:pPr defTabSz="343483">
                <a:defRPr/>
              </a:pPr>
              <a:r>
                <a:rPr lang="en-US" sz="794" kern="0" dirty="0">
                  <a:solidFill>
                    <a:srgbClr val="FFFFFF"/>
                  </a:solidFill>
                  <a:latin typeface="Arial"/>
                  <a:cs typeface="Arial"/>
                </a:rPr>
                <a:t>An Infrastructure Needs Report to Build Towards Reconciliation, Resilience, Achieving Net-Zero Goals, Connectivity, and Unlocking First Nation Economic Capacity.</a:t>
              </a:r>
              <a:endParaRPr lang="en-CA" sz="794" kern="0" dirty="0">
                <a:solidFill>
                  <a:srgbClr val="FFFFFF"/>
                </a:solidFill>
                <a:latin typeface="Arial"/>
                <a:cs typeface="Arial"/>
              </a:endParaRPr>
            </a:p>
          </p:txBody>
        </p:sp>
        <p:sp>
          <p:nvSpPr>
            <p:cNvPr id="24" name="Rectangle 23">
              <a:extLst>
                <a:ext uri="{FF2B5EF4-FFF2-40B4-BE49-F238E27FC236}">
                  <a16:creationId xmlns:a16="http://schemas.microsoft.com/office/drawing/2014/main" id="{5E8DDC27-BB2C-DF9C-CE27-F53EF2F87BD0}"/>
                </a:ext>
              </a:extLst>
            </p:cNvPr>
            <p:cNvSpPr/>
            <p:nvPr/>
          </p:nvSpPr>
          <p:spPr>
            <a:xfrm>
              <a:off x="4559998" y="2047682"/>
              <a:ext cx="2197993" cy="1477115"/>
            </a:xfrm>
            <a:prstGeom prst="rect">
              <a:avLst/>
            </a:prstGeom>
            <a:solidFill>
              <a:srgbClr val="5E1A93">
                <a:alpha val="15015"/>
              </a:srgbClr>
            </a:solidFill>
            <a:ln w="25400" cap="flat" cmpd="sng" algn="ctr">
              <a:noFill/>
              <a:prstDash val="solid"/>
            </a:ln>
            <a:effectLst/>
          </p:spPr>
          <p:txBody>
            <a:bodyPr lIns="71471" tIns="0" rIns="47647" bIns="0" rtlCol="0" anchor="ctr"/>
            <a:lstStyle/>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r>
                <a:rPr lang="en-US" sz="794" kern="0">
                  <a:solidFill>
                    <a:srgbClr val="000000"/>
                  </a:solidFill>
                  <a:latin typeface="Arial"/>
                  <a:cs typeface="Arial"/>
                </a:rPr>
                <a:t>Participation from 401 First Nations communities.</a:t>
              </a:r>
              <a:endParaRPr lang="en-CA" sz="794" kern="0">
                <a:solidFill>
                  <a:srgbClr val="000000"/>
                </a:solidFill>
                <a:latin typeface="Arial"/>
                <a:cs typeface="Arial"/>
              </a:endParaRPr>
            </a:p>
          </p:txBody>
        </p:sp>
        <p:sp>
          <p:nvSpPr>
            <p:cNvPr id="25" name="Rectangle 24">
              <a:extLst>
                <a:ext uri="{FF2B5EF4-FFF2-40B4-BE49-F238E27FC236}">
                  <a16:creationId xmlns:a16="http://schemas.microsoft.com/office/drawing/2014/main" id="{8B831362-DD3C-F1AB-A2FC-311FABE80F12}"/>
                </a:ext>
              </a:extLst>
            </p:cNvPr>
            <p:cNvSpPr/>
            <p:nvPr/>
          </p:nvSpPr>
          <p:spPr>
            <a:xfrm>
              <a:off x="692601" y="4796618"/>
              <a:ext cx="4843248" cy="1891746"/>
            </a:xfrm>
            <a:prstGeom prst="rect">
              <a:avLst/>
            </a:prstGeom>
            <a:solidFill>
              <a:srgbClr val="5E1A93">
                <a:alpha val="15015"/>
              </a:srgbClr>
            </a:solidFill>
            <a:ln w="25400" cap="flat" cmpd="sng" algn="ctr">
              <a:noFill/>
              <a:prstDash val="solid"/>
            </a:ln>
            <a:effectLst/>
          </p:spPr>
          <p:txBody>
            <a:bodyPr lIns="71471" tIns="30256" rIns="95294" bIns="30256" rtlCol="0" anchor="ctr"/>
            <a:lstStyle/>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kern="0" dirty="0">
                <a:solidFill>
                  <a:srgbClr val="000000"/>
                </a:solidFill>
                <a:latin typeface="Arial" panose="020B0604020202020204" pitchFamily="34" charset="0"/>
                <a:cs typeface="Arial" panose="020B0604020202020204" pitchFamily="34" charset="0"/>
              </a:endParaRPr>
            </a:p>
            <a:p>
              <a:pPr defTabSz="343483">
                <a:defRPr/>
              </a:pPr>
              <a:endParaRPr lang="en-US" sz="662" b="1" kern="0" dirty="0">
                <a:solidFill>
                  <a:srgbClr val="000000"/>
                </a:solidFill>
                <a:highlight>
                  <a:srgbClr val="FFFF00"/>
                </a:highlight>
                <a:latin typeface="Arial" panose="020B0604020202020204" pitchFamily="34" charset="0"/>
                <a:cs typeface="Arial" panose="020B0604020202020204" pitchFamily="34" charset="0"/>
              </a:endParaRPr>
            </a:p>
            <a:p>
              <a:pPr defTabSz="343483">
                <a:defRPr/>
              </a:pPr>
              <a:r>
                <a:rPr lang="en-US" sz="794" kern="0" dirty="0">
                  <a:solidFill>
                    <a:srgbClr val="000000"/>
                  </a:solidFill>
                  <a:latin typeface="Arial"/>
                  <a:ea typeface="+mn-lt"/>
                  <a:cs typeface="Arial"/>
                </a:rPr>
                <a:t>A collaborative and historic attempt to quantify the infrastructure and housing gap with the co-operation of the Assembly of First Nations and Indigenous Services Canada</a:t>
              </a:r>
              <a:r>
                <a:rPr lang="en-US" sz="794" b="1" kern="0" dirty="0">
                  <a:solidFill>
                    <a:srgbClr val="000000"/>
                  </a:solidFill>
                  <a:latin typeface="Arial"/>
                  <a:ea typeface="+mn-lt"/>
                  <a:cs typeface="Arial"/>
                </a:rPr>
                <a:t>.</a:t>
              </a:r>
              <a:endParaRPr lang="en-US" sz="794" b="1" i="1" kern="0" dirty="0">
                <a:solidFill>
                  <a:srgbClr val="000000"/>
                </a:solidFill>
                <a:latin typeface="Arial"/>
                <a:cs typeface="Arial"/>
              </a:endParaRPr>
            </a:p>
          </p:txBody>
        </p:sp>
        <p:sp>
          <p:nvSpPr>
            <p:cNvPr id="26" name="Rectangle 25">
              <a:extLst>
                <a:ext uri="{FF2B5EF4-FFF2-40B4-BE49-F238E27FC236}">
                  <a16:creationId xmlns:a16="http://schemas.microsoft.com/office/drawing/2014/main" id="{F822F67F-193C-F3A1-D43B-668F053405F3}"/>
                </a:ext>
              </a:extLst>
            </p:cNvPr>
            <p:cNvSpPr/>
            <p:nvPr/>
          </p:nvSpPr>
          <p:spPr>
            <a:xfrm>
              <a:off x="5682421" y="4796618"/>
              <a:ext cx="3677039" cy="1891746"/>
            </a:xfrm>
            <a:prstGeom prst="rect">
              <a:avLst/>
            </a:prstGeom>
            <a:solidFill>
              <a:srgbClr val="5E1A93">
                <a:alpha val="15015"/>
              </a:srgbClr>
            </a:solidFill>
            <a:ln w="25400" cap="flat" cmpd="sng" algn="ctr">
              <a:noFill/>
              <a:prstDash val="solid"/>
            </a:ln>
            <a:effectLst/>
          </p:spPr>
          <p:txBody>
            <a:bodyPr lIns="71471" tIns="71471" rIns="60512" bIns="30256" rtlCol="0" anchor="ctr"/>
            <a:lstStyle/>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endParaRPr lang="en-US" sz="662" kern="0">
                <a:solidFill>
                  <a:srgbClr val="000000"/>
                </a:solidFill>
                <a:latin typeface="Arial"/>
                <a:cs typeface="Arial"/>
              </a:endParaRPr>
            </a:p>
            <a:p>
              <a:pPr defTabSz="343483">
                <a:defRPr/>
              </a:pPr>
              <a:r>
                <a:rPr lang="en-US" sz="794" kern="0">
                  <a:solidFill>
                    <a:srgbClr val="000000"/>
                  </a:solidFill>
                  <a:latin typeface="Arial"/>
                  <a:cs typeface="Arial"/>
                </a:rPr>
                <a:t>Advances First Nations’ socioeconomic outcomes by fulfilling the Government of Canada's existing fiduciary, legal, and public commitments to </a:t>
              </a:r>
              <a:br>
                <a:rPr lang="en-US" sz="794" kern="0">
                  <a:solidFill>
                    <a:srgbClr val="000000"/>
                  </a:solidFill>
                  <a:latin typeface="Arial"/>
                  <a:cs typeface="Arial"/>
                </a:rPr>
              </a:br>
              <a:r>
                <a:rPr lang="en-US" sz="794" kern="0">
                  <a:solidFill>
                    <a:srgbClr val="000000"/>
                  </a:solidFill>
                  <a:latin typeface="Arial"/>
                  <a:cs typeface="Arial"/>
                </a:rPr>
                <a:t>First Nations.</a:t>
              </a:r>
            </a:p>
          </p:txBody>
        </p:sp>
        <p:sp>
          <p:nvSpPr>
            <p:cNvPr id="27" name="Rectangle 26">
              <a:extLst>
                <a:ext uri="{FF2B5EF4-FFF2-40B4-BE49-F238E27FC236}">
                  <a16:creationId xmlns:a16="http://schemas.microsoft.com/office/drawing/2014/main" id="{AA0D3247-4E43-5CB2-8437-8DE24A016B96}"/>
                </a:ext>
              </a:extLst>
            </p:cNvPr>
            <p:cNvSpPr/>
            <p:nvPr/>
          </p:nvSpPr>
          <p:spPr>
            <a:xfrm>
              <a:off x="4559996" y="3681576"/>
              <a:ext cx="4799462" cy="958263"/>
            </a:xfrm>
            <a:prstGeom prst="rect">
              <a:avLst/>
            </a:prstGeom>
            <a:solidFill>
              <a:srgbClr val="5E1A93">
                <a:alpha val="15015"/>
              </a:srgbClr>
            </a:solidFill>
            <a:ln w="25400" cap="flat" cmpd="sng" algn="ctr">
              <a:noFill/>
              <a:prstDash val="solid"/>
            </a:ln>
            <a:effectLst/>
          </p:spPr>
          <p:txBody>
            <a:bodyPr lIns="452647" tIns="30256" rIns="142941" bIns="30256" rtlCol="0" anchor="ctr"/>
            <a:lstStyle/>
            <a:p>
              <a:pPr marL="268956" defTabSz="343483">
                <a:defRPr/>
              </a:pPr>
              <a:r>
                <a:rPr lang="en-US" sz="794" kern="0">
                  <a:solidFill>
                    <a:srgbClr val="000000"/>
                  </a:solidFill>
                  <a:latin typeface="Arial"/>
                  <a:cs typeface="Arial"/>
                </a:rPr>
                <a:t>Promotes a self-governed asset management approach by First Nations to Close the Infrastructure Gap by 2030.</a:t>
              </a:r>
              <a:endParaRPr lang="en-CA" sz="794" kern="0">
                <a:solidFill>
                  <a:srgbClr val="000000"/>
                </a:solidFill>
                <a:latin typeface="Arial"/>
                <a:cs typeface="Arial"/>
              </a:endParaRPr>
            </a:p>
          </p:txBody>
        </p:sp>
        <p:sp>
          <p:nvSpPr>
            <p:cNvPr id="28" name="Rectangle 27">
              <a:extLst>
                <a:ext uri="{FF2B5EF4-FFF2-40B4-BE49-F238E27FC236}">
                  <a16:creationId xmlns:a16="http://schemas.microsoft.com/office/drawing/2014/main" id="{B31DA9B2-8249-F776-5B22-652BE01E32F6}"/>
                </a:ext>
              </a:extLst>
            </p:cNvPr>
            <p:cNvSpPr/>
            <p:nvPr/>
          </p:nvSpPr>
          <p:spPr>
            <a:xfrm>
              <a:off x="6896014" y="2047682"/>
              <a:ext cx="2463445" cy="1477115"/>
            </a:xfrm>
            <a:prstGeom prst="rect">
              <a:avLst/>
            </a:prstGeom>
            <a:solidFill>
              <a:srgbClr val="5E1A93">
                <a:alpha val="15015"/>
              </a:srgbClr>
            </a:solidFill>
            <a:ln w="25400" cap="flat" cmpd="sng" algn="ctr">
              <a:noFill/>
              <a:prstDash val="solid"/>
            </a:ln>
            <a:effectLst/>
          </p:spPr>
          <p:txBody>
            <a:bodyPr lIns="71471" tIns="30256" rIns="71471" bIns="30256" rtlCol="0" anchor="ctr"/>
            <a:lstStyle/>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endParaRPr lang="en-US" sz="662" kern="0">
                <a:solidFill>
                  <a:srgbClr val="000000"/>
                </a:solidFill>
                <a:latin typeface="Arial" panose="020B0604020202020204" pitchFamily="34" charset="0"/>
                <a:cs typeface="Arial" panose="020B0604020202020204" pitchFamily="34" charset="0"/>
              </a:endParaRPr>
            </a:p>
            <a:p>
              <a:pPr defTabSz="343483">
                <a:defRPr/>
              </a:pPr>
              <a:r>
                <a:rPr lang="en-US" sz="794" kern="0">
                  <a:solidFill>
                    <a:srgbClr val="000000"/>
                  </a:solidFill>
                  <a:latin typeface="Arial"/>
                  <a:cs typeface="Arial"/>
                </a:rPr>
                <a:t>Creates economic </a:t>
              </a:r>
              <a:br>
                <a:rPr lang="en-US" sz="794" kern="0">
                  <a:solidFill>
                    <a:srgbClr val="000000"/>
                  </a:solidFill>
                  <a:latin typeface="Arial"/>
                  <a:cs typeface="Arial"/>
                </a:rPr>
              </a:br>
              <a:r>
                <a:rPr lang="en-US" sz="794" kern="0">
                  <a:solidFill>
                    <a:srgbClr val="000000"/>
                  </a:solidFill>
                  <a:latin typeface="Arial"/>
                  <a:cs typeface="Arial"/>
                </a:rPr>
                <a:t>opportunities for First Nations and non-Indigenous workers </a:t>
              </a:r>
              <a:br>
                <a:rPr lang="en-US" sz="794" kern="0">
                  <a:solidFill>
                    <a:srgbClr val="000000"/>
                  </a:solidFill>
                  <a:latin typeface="Arial"/>
                  <a:cs typeface="Arial"/>
                </a:rPr>
              </a:br>
              <a:r>
                <a:rPr lang="en-US" sz="794" kern="0">
                  <a:solidFill>
                    <a:srgbClr val="000000"/>
                  </a:solidFill>
                  <a:latin typeface="Arial"/>
                  <a:cs typeface="Arial"/>
                </a:rPr>
                <a:t>and businesses.</a:t>
              </a:r>
              <a:endParaRPr lang="en-CA" sz="794" kern="0">
                <a:solidFill>
                  <a:srgbClr val="000000"/>
                </a:solidFill>
                <a:latin typeface="Arial"/>
                <a:cs typeface="Arial"/>
              </a:endParaRPr>
            </a:p>
          </p:txBody>
        </p:sp>
        <p:pic>
          <p:nvPicPr>
            <p:cNvPr id="29" name="Graphic 28" descr="Construction worker female outline">
              <a:extLst>
                <a:ext uri="{FF2B5EF4-FFF2-40B4-BE49-F238E27FC236}">
                  <a16:creationId xmlns:a16="http://schemas.microsoft.com/office/drawing/2014/main" id="{D31CA66B-EA92-1A2E-2189-9497CCDC1F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4304" y="2129979"/>
              <a:ext cx="432201" cy="422704"/>
            </a:xfrm>
            <a:prstGeom prst="rect">
              <a:avLst/>
            </a:prstGeom>
          </p:spPr>
        </p:pic>
        <p:pic>
          <p:nvPicPr>
            <p:cNvPr id="30" name="Graphic 29" descr="Handshake with solid fill">
              <a:extLst>
                <a:ext uri="{FF2B5EF4-FFF2-40B4-BE49-F238E27FC236}">
                  <a16:creationId xmlns:a16="http://schemas.microsoft.com/office/drawing/2014/main" id="{1835F371-DDF8-06B1-1F34-37ABBF52A4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856" y="2150525"/>
              <a:ext cx="1008468" cy="986309"/>
            </a:xfrm>
            <a:prstGeom prst="rect">
              <a:avLst/>
            </a:prstGeom>
          </p:spPr>
        </p:pic>
        <p:pic>
          <p:nvPicPr>
            <p:cNvPr id="31" name="Graphic 30" descr="Open hand with plant outline">
              <a:extLst>
                <a:ext uri="{FF2B5EF4-FFF2-40B4-BE49-F238E27FC236}">
                  <a16:creationId xmlns:a16="http://schemas.microsoft.com/office/drawing/2014/main" id="{67522CC2-22BE-CD1B-7016-93EE9A5C4D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0723" y="3843680"/>
              <a:ext cx="648302" cy="634056"/>
            </a:xfrm>
            <a:prstGeom prst="rect">
              <a:avLst/>
            </a:prstGeom>
          </p:spPr>
        </p:pic>
        <p:pic>
          <p:nvPicPr>
            <p:cNvPr id="32" name="Graphic 31" descr="Clipboard Partially Checked outline">
              <a:extLst>
                <a:ext uri="{FF2B5EF4-FFF2-40B4-BE49-F238E27FC236}">
                  <a16:creationId xmlns:a16="http://schemas.microsoft.com/office/drawing/2014/main" id="{7DF086E9-013C-1CEE-4771-42E955A443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421" y="4921303"/>
              <a:ext cx="642179" cy="628070"/>
            </a:xfrm>
            <a:prstGeom prst="rect">
              <a:avLst/>
            </a:prstGeom>
          </p:spPr>
        </p:pic>
        <p:pic>
          <p:nvPicPr>
            <p:cNvPr id="33" name="Graphic 32" descr="Construction worker male outline">
              <a:extLst>
                <a:ext uri="{FF2B5EF4-FFF2-40B4-BE49-F238E27FC236}">
                  <a16:creationId xmlns:a16="http://schemas.microsoft.com/office/drawing/2014/main" id="{F7C48DE1-613D-FEB5-FC6E-1D9CEA44DA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4092" y="2129979"/>
              <a:ext cx="432201" cy="422704"/>
            </a:xfrm>
            <a:prstGeom prst="rect">
              <a:avLst/>
            </a:prstGeom>
          </p:spPr>
        </p:pic>
        <p:pic>
          <p:nvPicPr>
            <p:cNvPr id="34" name="Graphic 33" descr="Office worker male outline">
              <a:extLst>
                <a:ext uri="{FF2B5EF4-FFF2-40B4-BE49-F238E27FC236}">
                  <a16:creationId xmlns:a16="http://schemas.microsoft.com/office/drawing/2014/main" id="{CBDA1937-5C8D-32F3-39D3-B84495F40F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67985" y="2129979"/>
              <a:ext cx="432201" cy="422704"/>
            </a:xfrm>
            <a:prstGeom prst="rect">
              <a:avLst/>
            </a:prstGeom>
          </p:spPr>
        </p:pic>
        <p:pic>
          <p:nvPicPr>
            <p:cNvPr id="35" name="Graphic 34" descr="Office worker female outline">
              <a:extLst>
                <a:ext uri="{FF2B5EF4-FFF2-40B4-BE49-F238E27FC236}">
                  <a16:creationId xmlns:a16="http://schemas.microsoft.com/office/drawing/2014/main" id="{EA11006A-AF76-341D-9EBE-CD6C7359DA4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0624" y="2129979"/>
              <a:ext cx="432201" cy="422704"/>
            </a:xfrm>
            <a:prstGeom prst="rect">
              <a:avLst/>
            </a:prstGeom>
          </p:spPr>
        </p:pic>
        <p:pic>
          <p:nvPicPr>
            <p:cNvPr id="36" name="Graphic 35" descr="Viral with solid fill">
              <a:extLst>
                <a:ext uri="{FF2B5EF4-FFF2-40B4-BE49-F238E27FC236}">
                  <a16:creationId xmlns:a16="http://schemas.microsoft.com/office/drawing/2014/main" id="{7A240B6D-5472-623B-8925-C5CC847C2E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5930" y="4911778"/>
              <a:ext cx="674287" cy="659472"/>
            </a:xfrm>
            <a:prstGeom prst="rect">
              <a:avLst/>
            </a:prstGeom>
          </p:spPr>
        </p:pic>
        <p:pic>
          <p:nvPicPr>
            <p:cNvPr id="37" name="Graphic 36" descr="Subtitles outline">
              <a:extLst>
                <a:ext uri="{FF2B5EF4-FFF2-40B4-BE49-F238E27FC236}">
                  <a16:creationId xmlns:a16="http://schemas.microsoft.com/office/drawing/2014/main" id="{ADE2BB3F-E389-FC83-1274-C4B9554D016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97391" y="2132320"/>
              <a:ext cx="605191" cy="605191"/>
            </a:xfrm>
            <a:prstGeom prst="rect">
              <a:avLst/>
            </a:prstGeom>
          </p:spPr>
        </p:pic>
      </p:grpSp>
      <p:sp>
        <p:nvSpPr>
          <p:cNvPr id="6" name="Title 1">
            <a:extLst>
              <a:ext uri="{FF2B5EF4-FFF2-40B4-BE49-F238E27FC236}">
                <a16:creationId xmlns:a16="http://schemas.microsoft.com/office/drawing/2014/main" id="{8F908FD7-96D1-7DDE-F702-210C5CE4C028}"/>
              </a:ext>
            </a:extLst>
          </p:cNvPr>
          <p:cNvSpPr txBox="1">
            <a:spLocks/>
          </p:cNvSpPr>
          <p:nvPr/>
        </p:nvSpPr>
        <p:spPr>
          <a:xfrm>
            <a:off x="1327349" y="1517497"/>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Summary Recap of CTIG</a:t>
            </a:r>
            <a:endParaRPr lang="en-CA" sz="2400" b="1" dirty="0">
              <a:solidFill>
                <a:srgbClr val="5E1A93"/>
              </a:solidFill>
            </a:endParaRPr>
          </a:p>
        </p:txBody>
      </p:sp>
      <p:sp>
        <p:nvSpPr>
          <p:cNvPr id="9" name="Footer Placeholder 1">
            <a:extLst>
              <a:ext uri="{FF2B5EF4-FFF2-40B4-BE49-F238E27FC236}">
                <a16:creationId xmlns:a16="http://schemas.microsoft.com/office/drawing/2014/main" id="{B26B1A33-610C-090D-AF31-610EA4C58A0A}"/>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53379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pPr/>
              <a:t>6</a:t>
            </a:fld>
            <a:endParaRPr lang="en-CA"/>
          </a:p>
        </p:txBody>
      </p:sp>
      <p:sp>
        <p:nvSpPr>
          <p:cNvPr id="7" name="Content Placeholder 2">
            <a:extLst>
              <a:ext uri="{FF2B5EF4-FFF2-40B4-BE49-F238E27FC236}">
                <a16:creationId xmlns:a16="http://schemas.microsoft.com/office/drawing/2014/main" id="{DB929842-CF7E-26CC-D62B-6289D48ED027}"/>
              </a:ext>
            </a:extLst>
          </p:cNvPr>
          <p:cNvSpPr>
            <a:spLocks noGrp="1"/>
          </p:cNvSpPr>
          <p:nvPr>
            <p:ph idx="4294967295"/>
          </p:nvPr>
        </p:nvSpPr>
        <p:spPr>
          <a:xfrm>
            <a:off x="1252765" y="1990268"/>
            <a:ext cx="7798676" cy="2665598"/>
          </a:xfrm>
        </p:spPr>
        <p:txBody>
          <a:bodyPr numCol="2">
            <a:noAutofit/>
          </a:bodyPr>
          <a:lstStyle/>
          <a:p>
            <a:pPr marL="0" indent="0">
              <a:lnSpc>
                <a:spcPct val="100000"/>
              </a:lnSpc>
              <a:buNone/>
            </a:pPr>
            <a:r>
              <a:rPr lang="en-US" sz="1200" b="1" dirty="0">
                <a:solidFill>
                  <a:srgbClr val="5E1A93"/>
                </a:solidFill>
                <a:latin typeface="Arial" panose="020B0604020202020204" pitchFamily="34" charset="0"/>
                <a:cs typeface="Arial" panose="020B0604020202020204" pitchFamily="34" charset="0"/>
              </a:rPr>
              <a:t>What Is The Gap and Why Do We Need To Close It?</a:t>
            </a:r>
          </a:p>
          <a:p>
            <a:pPr>
              <a:lnSpc>
                <a:spcPct val="100000"/>
              </a:lnSpc>
              <a:spcBef>
                <a:spcPts val="596"/>
              </a:spcBef>
              <a:spcAft>
                <a:spcPts val="596"/>
              </a:spcAft>
              <a:buClr>
                <a:srgbClr val="F88F37"/>
              </a:buClr>
            </a:pPr>
            <a:r>
              <a:rPr lang="en-US" sz="1000" dirty="0">
                <a:latin typeface="Arial" panose="020B0604020202020204" pitchFamily="34" charset="0"/>
                <a:cs typeface="Arial" panose="020B0604020202020204" pitchFamily="34" charset="0"/>
              </a:rPr>
              <a:t>Canada’s federal government has a legal and fiduciary responsibility to First Nations peoples</a:t>
            </a:r>
          </a:p>
          <a:p>
            <a:pPr>
              <a:lnSpc>
                <a:spcPct val="100000"/>
              </a:lnSpc>
              <a:spcBef>
                <a:spcPts val="596"/>
              </a:spcBef>
              <a:spcAft>
                <a:spcPts val="596"/>
              </a:spcAft>
              <a:buClr>
                <a:srgbClr val="F88F37"/>
              </a:buClr>
            </a:pPr>
            <a:r>
              <a:rPr lang="en-US" sz="1000" dirty="0">
                <a:latin typeface="Arial" panose="020B0604020202020204" pitchFamily="34" charset="0"/>
                <a:cs typeface="Arial" panose="020B0604020202020204" pitchFamily="34" charset="0"/>
              </a:rPr>
              <a:t>Canada already supports infrastructure investments in non-Indigenous regions</a:t>
            </a:r>
          </a:p>
          <a:p>
            <a:pPr marL="0">
              <a:lnSpc>
                <a:spcPct val="100000"/>
              </a:lnSpc>
              <a:spcBef>
                <a:spcPts val="200"/>
              </a:spcBef>
              <a:spcAft>
                <a:spcPts val="200"/>
              </a:spcAft>
              <a:buClr>
                <a:srgbClr val="F88F37"/>
              </a:buClr>
            </a:pPr>
            <a:r>
              <a:rPr lang="en-US" sz="1000" b="1" dirty="0">
                <a:latin typeface="Arial" panose="020B0604020202020204" pitchFamily="34" charset="0"/>
                <a:cs typeface="Arial" panose="020B0604020202020204" pitchFamily="34" charset="0"/>
              </a:rPr>
              <a:t>Access to safe water: </a:t>
            </a:r>
            <a:r>
              <a:rPr lang="en-US" sz="1000" dirty="0">
                <a:latin typeface="Arial" panose="020B0604020202020204" pitchFamily="34" charset="0"/>
                <a:cs typeface="Arial" panose="020B0604020202020204" pitchFamily="34" charset="0"/>
              </a:rPr>
              <a:t>long- and short-term drinking water advisories and insufficient pressure</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Emergency facilities</a:t>
            </a:r>
            <a:r>
              <a:rPr lang="en-US" sz="1000" dirty="0">
                <a:latin typeface="Arial" panose="020B0604020202020204" pitchFamily="34" charset="0"/>
                <a:cs typeface="Arial" panose="020B0604020202020204" pitchFamily="34" charset="0"/>
              </a:rPr>
              <a:t>: First Nation children 86 times more likely to die in a fire</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Social service facilities: </a:t>
            </a:r>
            <a:r>
              <a:rPr lang="en-US" sz="1000" dirty="0">
                <a:latin typeface="Arial" panose="020B0604020202020204" pitchFamily="34" charset="0"/>
                <a:cs typeface="Arial" panose="020B0604020202020204" pitchFamily="34" charset="0"/>
              </a:rPr>
              <a:t>53.8% of children in public care are First Nation or Indigenous</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Education facilities: </a:t>
            </a:r>
            <a:r>
              <a:rPr lang="en-US" sz="1000" dirty="0">
                <a:latin typeface="Arial" panose="020B0604020202020204" pitchFamily="34" charset="0"/>
                <a:cs typeface="Arial" panose="020B0604020202020204" pitchFamily="34" charset="0"/>
              </a:rPr>
              <a:t>First Nations in their early 20s (on IR) - </a:t>
            </a:r>
            <a:r>
              <a:rPr lang="en-US" sz="1000" i="1" dirty="0">
                <a:latin typeface="Arial" panose="020B0604020202020204" pitchFamily="34" charset="0"/>
                <a:cs typeface="Arial" panose="020B0604020202020204" pitchFamily="34" charset="0"/>
              </a:rPr>
              <a:t>48% high school &amp; 10% bachelors</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Care home facilities: </a:t>
            </a:r>
            <a:r>
              <a:rPr lang="en-US" sz="1000" dirty="0">
                <a:latin typeface="Arial" panose="020B0604020202020204" pitchFamily="34" charset="0"/>
                <a:cs typeface="Arial" panose="020B0604020202020204" pitchFamily="34" charset="0"/>
              </a:rPr>
              <a:t>Elders travel hundreds of kilometers away from their homes and families</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Housing: </a:t>
            </a:r>
            <a:r>
              <a:rPr lang="en-US" sz="1000" dirty="0">
                <a:latin typeface="Arial" panose="020B0604020202020204" pitchFamily="34" charset="0"/>
                <a:cs typeface="Arial" panose="020B0604020202020204" pitchFamily="34" charset="0"/>
              </a:rPr>
              <a:t>Some regions report 68% of shelter users are First Nation or Indigenous</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First Nation Girls: </a:t>
            </a:r>
            <a:r>
              <a:rPr lang="en-US" sz="1000" dirty="0">
                <a:latin typeface="Arial" panose="020B0604020202020204" pitchFamily="34" charset="0"/>
                <a:cs typeface="Arial" panose="020B0604020202020204" pitchFamily="34" charset="0"/>
              </a:rPr>
              <a:t>Make-up 62% of the Indigenous youth in custody</a:t>
            </a:r>
          </a:p>
          <a:p>
            <a:pPr>
              <a:lnSpc>
                <a:spcPct val="100000"/>
              </a:lnSpc>
              <a:spcBef>
                <a:spcPts val="596"/>
              </a:spcBef>
              <a:spcAft>
                <a:spcPts val="596"/>
              </a:spcAft>
              <a:buClr>
                <a:srgbClr val="F88F37"/>
              </a:buClr>
            </a:pPr>
            <a:r>
              <a:rPr lang="en-US" sz="1000" b="1" dirty="0">
                <a:latin typeface="Arial" panose="020B0604020202020204" pitchFamily="34" charset="0"/>
                <a:cs typeface="Arial" panose="020B0604020202020204" pitchFamily="34" charset="0"/>
              </a:rPr>
              <a:t>First Nation </a:t>
            </a:r>
            <a:r>
              <a:rPr lang="en-US" sz="1000" dirty="0">
                <a:latin typeface="Arial" panose="020B0604020202020204" pitchFamily="34" charset="0"/>
                <a:cs typeface="Arial" panose="020B0604020202020204" pitchFamily="34" charset="0"/>
              </a:rPr>
              <a:t>suicide and overdose rates are 3-6x &amp; 5-9x higher </a:t>
            </a:r>
          </a:p>
          <a:p>
            <a:pPr marL="0" indent="0">
              <a:lnSpc>
                <a:spcPct val="100000"/>
              </a:lnSpc>
              <a:spcBef>
                <a:spcPts val="596"/>
              </a:spcBef>
              <a:spcAft>
                <a:spcPts val="596"/>
              </a:spcAft>
              <a:buClr>
                <a:srgbClr val="F88F37"/>
              </a:buClr>
              <a:buNone/>
            </a:pPr>
            <a:r>
              <a:rPr lang="en-US" sz="1000" b="1" dirty="0">
                <a:latin typeface="Arial" panose="020B0604020202020204" pitchFamily="34" charset="0"/>
                <a:cs typeface="Arial" panose="020B0604020202020204" pitchFamily="34" charset="0"/>
              </a:rPr>
              <a:t>More Access to Essential Infrastructure Services</a:t>
            </a:r>
          </a:p>
        </p:txBody>
      </p:sp>
      <p:pic>
        <p:nvPicPr>
          <p:cNvPr id="6" name="Picture 5">
            <a:extLst>
              <a:ext uri="{FF2B5EF4-FFF2-40B4-BE49-F238E27FC236}">
                <a16:creationId xmlns:a16="http://schemas.microsoft.com/office/drawing/2014/main" id="{07ABC215-AB18-5E36-161D-B41CE70D9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4900"/>
            <a:ext cx="1377979" cy="748120"/>
          </a:xfrm>
          <a:prstGeom prst="rect">
            <a:avLst/>
          </a:prstGeom>
        </p:spPr>
      </p:pic>
      <p:sp>
        <p:nvSpPr>
          <p:cNvPr id="2" name="Title 1">
            <a:extLst>
              <a:ext uri="{FF2B5EF4-FFF2-40B4-BE49-F238E27FC236}">
                <a16:creationId xmlns:a16="http://schemas.microsoft.com/office/drawing/2014/main" id="{FF04595F-5AAF-2C86-7E54-C3E22C3EB0A8}"/>
              </a:ext>
            </a:extLst>
          </p:cNvPr>
          <p:cNvSpPr txBox="1">
            <a:spLocks/>
          </p:cNvSpPr>
          <p:nvPr/>
        </p:nvSpPr>
        <p:spPr>
          <a:xfrm>
            <a:off x="1339905" y="1451050"/>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Rationale</a:t>
            </a:r>
            <a:endParaRPr lang="en-CA" sz="2400" b="1" dirty="0">
              <a:solidFill>
                <a:srgbClr val="5E1A93"/>
              </a:solidFill>
            </a:endParaRPr>
          </a:p>
        </p:txBody>
      </p:sp>
      <p:sp>
        <p:nvSpPr>
          <p:cNvPr id="8" name="Footer Placeholder 1">
            <a:extLst>
              <a:ext uri="{FF2B5EF4-FFF2-40B4-BE49-F238E27FC236}">
                <a16:creationId xmlns:a16="http://schemas.microsoft.com/office/drawing/2014/main" id="{76332829-0CB8-5E46-2482-08453320C219}"/>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39784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B6E0-CE7A-40E7-3EB6-763BEAC0965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F9833B-841F-2094-A3BC-69345AE43E46}"/>
              </a:ext>
            </a:extLst>
          </p:cNvPr>
          <p:cNvSpPr>
            <a:spLocks noGrp="1"/>
          </p:cNvSpPr>
          <p:nvPr>
            <p:ph type="sldNum" sz="quarter" idx="11"/>
          </p:nvPr>
        </p:nvSpPr>
        <p:spPr/>
        <p:txBody>
          <a:bodyPr/>
          <a:lstStyle/>
          <a:p>
            <a:fld id="{BC9BB997-7981-4044-9A5F-081E7206A59F}" type="slidenum">
              <a:rPr lang="en-CA" smtClean="0"/>
              <a:pPr/>
              <a:t>7</a:t>
            </a:fld>
            <a:endParaRPr lang="en-CA"/>
          </a:p>
        </p:txBody>
      </p:sp>
      <p:sp>
        <p:nvSpPr>
          <p:cNvPr id="7" name="Content Placeholder 2">
            <a:extLst>
              <a:ext uri="{FF2B5EF4-FFF2-40B4-BE49-F238E27FC236}">
                <a16:creationId xmlns:a16="http://schemas.microsoft.com/office/drawing/2014/main" id="{BD6572A1-B99F-27E2-2F7F-40D7E98F0593}"/>
              </a:ext>
            </a:extLst>
          </p:cNvPr>
          <p:cNvSpPr>
            <a:spLocks noGrp="1"/>
          </p:cNvSpPr>
          <p:nvPr>
            <p:ph idx="4294967295"/>
          </p:nvPr>
        </p:nvSpPr>
        <p:spPr>
          <a:xfrm>
            <a:off x="1313945" y="2252247"/>
            <a:ext cx="6757999" cy="2309243"/>
          </a:xfrm>
        </p:spPr>
        <p:txBody>
          <a:bodyPr>
            <a:noAutofit/>
          </a:bodyPr>
          <a:lstStyle/>
          <a:p>
            <a:pPr marL="0" indent="0">
              <a:lnSpc>
                <a:spcPct val="100000"/>
              </a:lnSpc>
              <a:buNone/>
            </a:pPr>
            <a:r>
              <a:rPr lang="en-US" sz="1400" dirty="0">
                <a:solidFill>
                  <a:srgbClr val="191A1C"/>
                </a:solidFill>
                <a:latin typeface="Arial" panose="020B0604020202020204" pitchFamily="34" charset="0"/>
                <a:ea typeface="Calibri" panose="020F0502020204030204" pitchFamily="34" charset="0"/>
                <a:cs typeface="Arial" panose="020B0604020202020204" pitchFamily="34" charset="0"/>
              </a:rPr>
              <a:t>Further to the “Closing the Infrastructure Gap by 2030” Report, the Conference Board of Canada (</a:t>
            </a:r>
            <a:r>
              <a:rPr lang="en-US" sz="1400" dirty="0" err="1">
                <a:solidFill>
                  <a:srgbClr val="191A1C"/>
                </a:solidFill>
                <a:latin typeface="Arial" panose="020B0604020202020204" pitchFamily="34" charset="0"/>
                <a:ea typeface="Calibri" panose="020F0502020204030204" pitchFamily="34" charset="0"/>
                <a:cs typeface="Arial" panose="020B0604020202020204" pitchFamily="34" charset="0"/>
              </a:rPr>
              <a:t>CBoC</a:t>
            </a:r>
            <a:r>
              <a:rPr lang="en-US" sz="1400" dirty="0">
                <a:solidFill>
                  <a:srgbClr val="191A1C"/>
                </a:solidFill>
                <a:latin typeface="Arial" panose="020B0604020202020204" pitchFamily="34" charset="0"/>
                <a:ea typeface="Calibri" panose="020F0502020204030204" pitchFamily="34" charset="0"/>
                <a:cs typeface="Arial" panose="020B0604020202020204" pitchFamily="34" charset="0"/>
              </a:rPr>
              <a:t>) presents the economic benefits of closing the First Nations infrastructure gap in terms of economic output, gross domestic product (GDP), employment, labour income, and government revenues (i.e., taxes). </a:t>
            </a:r>
          </a:p>
          <a:p>
            <a:pPr marL="0" indent="0">
              <a:lnSpc>
                <a:spcPct val="100000"/>
              </a:lnSpc>
              <a:buNone/>
            </a:pPr>
            <a:r>
              <a:rPr lang="en-US" sz="1400" dirty="0">
                <a:solidFill>
                  <a:srgbClr val="191A1C"/>
                </a:solidFill>
                <a:latin typeface="Arial" panose="020B0604020202020204" pitchFamily="34" charset="0"/>
                <a:ea typeface="Calibri" panose="020F0502020204030204" pitchFamily="34" charset="0"/>
                <a:cs typeface="Arial" panose="020B0604020202020204" pitchFamily="34" charset="0"/>
              </a:rPr>
              <a:t>These benefits only represent the tip of the iceberg of the broader socio-economic benefits expected to arise from closing the infrastructure gap. </a:t>
            </a:r>
          </a:p>
          <a:p>
            <a:pPr marL="0" indent="0">
              <a:lnSpc>
                <a:spcPct val="100000"/>
              </a:lnSpc>
              <a:buNone/>
            </a:pPr>
            <a:r>
              <a:rPr lang="en-US" sz="1400" dirty="0">
                <a:solidFill>
                  <a:srgbClr val="191A1C"/>
                </a:solidFill>
                <a:latin typeface="Arial" panose="020B0604020202020204" pitchFamily="34" charset="0"/>
                <a:ea typeface="Calibri" panose="020F0502020204030204" pitchFamily="34" charset="0"/>
                <a:cs typeface="Arial" panose="020B0604020202020204" pitchFamily="34" charset="0"/>
              </a:rPr>
              <a:t>Further discussion about the wider socio-economic benefits will be presented in a forthcoming report, “</a:t>
            </a:r>
            <a:r>
              <a:rPr lang="en-US" sz="1400" i="1" dirty="0">
                <a:solidFill>
                  <a:srgbClr val="191A1C"/>
                </a:solidFill>
                <a:latin typeface="Arial" panose="020B0604020202020204" pitchFamily="34" charset="0"/>
                <a:ea typeface="Calibri" panose="020F0502020204030204" pitchFamily="34" charset="0"/>
                <a:cs typeface="Arial" panose="020B0604020202020204" pitchFamily="34" charset="0"/>
              </a:rPr>
              <a:t>Benefits for All Canadians (Part 2): Long-term Socio-economic Impacts of Closing the Infrastructure Gap</a:t>
            </a:r>
            <a:r>
              <a:rPr lang="en-US" sz="1400" dirty="0">
                <a:solidFill>
                  <a:srgbClr val="191A1C"/>
                </a:solidFill>
                <a:latin typeface="Arial" panose="020B0604020202020204" pitchFamily="34" charset="0"/>
                <a:ea typeface="Calibri" panose="020F0502020204030204" pitchFamily="34" charset="0"/>
                <a:cs typeface="Arial" panose="020B0604020202020204" pitchFamily="34" charset="0"/>
              </a:rPr>
              <a:t>.”  </a:t>
            </a:r>
            <a:endParaRPr lang="en-CA" sz="1400" dirty="0">
              <a:solidFill>
                <a:srgbClr val="191A1C"/>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en-US" sz="1400" b="1" cap="all" dirty="0">
              <a:solidFill>
                <a:srgbClr val="EA0000"/>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03C3D92-863E-677A-40FD-C89C2D959953}"/>
              </a:ext>
            </a:extLst>
          </p:cNvPr>
          <p:cNvSpPr txBox="1">
            <a:spLocks/>
          </p:cNvSpPr>
          <p:nvPr/>
        </p:nvSpPr>
        <p:spPr>
          <a:xfrm>
            <a:off x="1313946" y="1453588"/>
            <a:ext cx="5360123" cy="798659"/>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Economic Benefits of CTIG</a:t>
            </a:r>
            <a:endParaRPr lang="en-CA" sz="2400" b="1" dirty="0">
              <a:solidFill>
                <a:srgbClr val="5E1A93"/>
              </a:solidFill>
            </a:endParaRPr>
          </a:p>
        </p:txBody>
      </p:sp>
      <p:sp>
        <p:nvSpPr>
          <p:cNvPr id="6" name="Footer Placeholder 1">
            <a:extLst>
              <a:ext uri="{FF2B5EF4-FFF2-40B4-BE49-F238E27FC236}">
                <a16:creationId xmlns:a16="http://schemas.microsoft.com/office/drawing/2014/main" id="{35F7AA91-7AA5-A2DD-FAE5-9F0340BB0C63}"/>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382949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65130-4840-D03E-B1E8-7BBC9AD2B8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BC5723-21A0-6960-CEA6-C62118998B74}"/>
              </a:ext>
            </a:extLst>
          </p:cNvPr>
          <p:cNvSpPr>
            <a:spLocks noGrp="1"/>
          </p:cNvSpPr>
          <p:nvPr>
            <p:ph type="sldNum" sz="quarter" idx="11"/>
          </p:nvPr>
        </p:nvSpPr>
        <p:spPr/>
        <p:txBody>
          <a:bodyPr/>
          <a:lstStyle/>
          <a:p>
            <a:fld id="{BC9BB997-7981-4044-9A5F-081E7206A59F}" type="slidenum">
              <a:rPr lang="en-CA" smtClean="0"/>
              <a:pPr/>
              <a:t>8</a:t>
            </a:fld>
            <a:endParaRPr lang="en-CA"/>
          </a:p>
        </p:txBody>
      </p:sp>
      <p:pic>
        <p:nvPicPr>
          <p:cNvPr id="5" name="Picture 4" descr="A diagram of a company&#10;&#10;Description automatically generated with medium confidence">
            <a:extLst>
              <a:ext uri="{FF2B5EF4-FFF2-40B4-BE49-F238E27FC236}">
                <a16:creationId xmlns:a16="http://schemas.microsoft.com/office/drawing/2014/main" id="{00C893FF-BC19-3253-B21C-593B6F7C3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654" y="1778022"/>
            <a:ext cx="5412829" cy="3110619"/>
          </a:xfrm>
          <a:prstGeom prst="rect">
            <a:avLst/>
          </a:prstGeom>
        </p:spPr>
      </p:pic>
      <p:sp>
        <p:nvSpPr>
          <p:cNvPr id="2" name="Title 1">
            <a:extLst>
              <a:ext uri="{FF2B5EF4-FFF2-40B4-BE49-F238E27FC236}">
                <a16:creationId xmlns:a16="http://schemas.microsoft.com/office/drawing/2014/main" id="{AD926178-F40B-C3D9-D475-17D3D7302ABE}"/>
              </a:ext>
            </a:extLst>
          </p:cNvPr>
          <p:cNvSpPr txBox="1">
            <a:spLocks/>
          </p:cNvSpPr>
          <p:nvPr/>
        </p:nvSpPr>
        <p:spPr>
          <a:xfrm>
            <a:off x="1309633" y="1504178"/>
            <a:ext cx="3933375" cy="369384"/>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Key Findings</a:t>
            </a:r>
            <a:endParaRPr lang="en-CA" sz="2400" b="1" dirty="0">
              <a:solidFill>
                <a:srgbClr val="5E1A93"/>
              </a:solidFill>
            </a:endParaRPr>
          </a:p>
        </p:txBody>
      </p:sp>
      <p:sp>
        <p:nvSpPr>
          <p:cNvPr id="8" name="Footer Placeholder 1">
            <a:extLst>
              <a:ext uri="{FF2B5EF4-FFF2-40B4-BE49-F238E27FC236}">
                <a16:creationId xmlns:a16="http://schemas.microsoft.com/office/drawing/2014/main" id="{4FAE0E97-597F-14C5-0CC6-1D1165DDB72A}"/>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1347491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F5441-CD13-FB5C-7F00-F04EE3DE21D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3427B6-3F00-AFD0-F402-F7DC686FCABF}"/>
              </a:ext>
            </a:extLst>
          </p:cNvPr>
          <p:cNvSpPr>
            <a:spLocks noGrp="1"/>
          </p:cNvSpPr>
          <p:nvPr>
            <p:ph type="sldNum" sz="quarter" idx="11"/>
          </p:nvPr>
        </p:nvSpPr>
        <p:spPr/>
        <p:txBody>
          <a:bodyPr/>
          <a:lstStyle/>
          <a:p>
            <a:fld id="{BC9BB997-7981-4044-9A5F-081E7206A59F}" type="slidenum">
              <a:rPr lang="en-CA" smtClean="0"/>
              <a:pPr/>
              <a:t>9</a:t>
            </a:fld>
            <a:endParaRPr lang="en-CA"/>
          </a:p>
        </p:txBody>
      </p:sp>
      <p:sp>
        <p:nvSpPr>
          <p:cNvPr id="7" name="Content Placeholder 6">
            <a:extLst>
              <a:ext uri="{FF2B5EF4-FFF2-40B4-BE49-F238E27FC236}">
                <a16:creationId xmlns:a16="http://schemas.microsoft.com/office/drawing/2014/main" id="{0429C3F8-9C9E-0C91-8420-567E0002DDB7}"/>
              </a:ext>
            </a:extLst>
          </p:cNvPr>
          <p:cNvSpPr>
            <a:spLocks noGrp="1"/>
          </p:cNvSpPr>
          <p:nvPr>
            <p:ph idx="4294967295"/>
          </p:nvPr>
        </p:nvSpPr>
        <p:spPr>
          <a:xfrm>
            <a:off x="1282262" y="2060028"/>
            <a:ext cx="7399283" cy="3570471"/>
          </a:xfrm>
        </p:spPr>
        <p:txBody>
          <a:bodyPr>
            <a:normAutofit/>
          </a:bodyPr>
          <a:lstStyle/>
          <a:p>
            <a:pPr marL="0" indent="0">
              <a:lnSpc>
                <a:spcPct val="110000"/>
              </a:lnSpc>
              <a:buNone/>
            </a:pPr>
            <a:r>
              <a:rPr lang="en-US" sz="1200" dirty="0">
                <a:solidFill>
                  <a:srgbClr val="191A1C"/>
                </a:solidFill>
                <a:latin typeface="Arial" panose="020B0604020202020204" pitchFamily="34" charset="0"/>
                <a:ea typeface="Calibri" panose="020F0502020204030204" pitchFamily="34" charset="0"/>
                <a:cs typeface="Arial" panose="020B0604020202020204" pitchFamily="34" charset="0"/>
              </a:rPr>
              <a:t>The Conference Board of Canada’s Economic Impact Assessment (EIA) model was used estimate the total, direct, indirect, and induced impacts of closing the infrastructure gap across five economic variables: economic output, GDP, employment, labour income, and government revenues (i.e., taxes). </a:t>
            </a:r>
            <a:endParaRPr lang="en-US" sz="1200" dirty="0">
              <a:solidFill>
                <a:srgbClr val="191A1C"/>
              </a:solidFill>
              <a:latin typeface="Arial" panose="020B0604020202020204" pitchFamily="34" charset="0"/>
              <a:cs typeface="Arial" panose="020B0604020202020204" pitchFamily="34" charset="0"/>
            </a:endParaRPr>
          </a:p>
          <a:p>
            <a:pPr marL="0" indent="0">
              <a:lnSpc>
                <a:spcPct val="110000"/>
              </a:lnSpc>
              <a:buNone/>
            </a:pPr>
            <a:r>
              <a:rPr lang="en-US" sz="1200" dirty="0">
                <a:solidFill>
                  <a:srgbClr val="191A1C"/>
                </a:solidFill>
                <a:latin typeface="Arial" panose="020B0604020202020204" pitchFamily="34" charset="0"/>
                <a:cs typeface="Arial" panose="020B0604020202020204" pitchFamily="34" charset="0"/>
              </a:rPr>
              <a:t>This study incorporates three key expenditure conditions: </a:t>
            </a:r>
          </a:p>
          <a:p>
            <a:pPr>
              <a:lnSpc>
                <a:spcPct val="110000"/>
              </a:lnSpc>
            </a:pPr>
            <a:r>
              <a:rPr lang="en-US" sz="1200" b="1" dirty="0">
                <a:latin typeface="Arial" panose="020B0604020202020204" pitchFamily="34" charset="0"/>
                <a:cs typeface="Arial" panose="020B0604020202020204" pitchFamily="34" charset="0"/>
              </a:rPr>
              <a:t>Timing</a:t>
            </a:r>
            <a:r>
              <a:rPr lang="en-US" sz="1200" dirty="0">
                <a:latin typeface="Arial" panose="020B0604020202020204" pitchFamily="34" charset="0"/>
                <a:cs typeface="Arial" panose="020B0604020202020204" pitchFamily="34" charset="0"/>
              </a:rPr>
              <a:t>: Investments in the capital and operational phases occur over seven years between fiscal years 2023-2024 and 2029-2030.</a:t>
            </a:r>
          </a:p>
          <a:p>
            <a:pPr>
              <a:lnSpc>
                <a:spcPct val="110000"/>
              </a:lnSpc>
            </a:pPr>
            <a:r>
              <a:rPr lang="en-US" sz="1200" b="1" dirty="0">
                <a:latin typeface="Arial" panose="020B0604020202020204" pitchFamily="34" charset="0"/>
                <a:cs typeface="Arial" panose="020B0604020202020204" pitchFamily="34" charset="0"/>
              </a:rPr>
              <a:t>Taxes</a:t>
            </a:r>
            <a:r>
              <a:rPr lang="en-US" sz="1200" dirty="0">
                <a:latin typeface="Arial" panose="020B0604020202020204" pitchFamily="34" charset="0"/>
                <a:cs typeface="Arial" panose="020B0604020202020204" pitchFamily="34" charset="0"/>
              </a:rPr>
              <a:t>: A significant amount of economic activity would occur on reserves, resulting in tax exemptions for First Nations’ employees and businesses.</a:t>
            </a:r>
          </a:p>
          <a:p>
            <a:pPr>
              <a:lnSpc>
                <a:spcPct val="110000"/>
              </a:lnSpc>
            </a:pPr>
            <a:r>
              <a:rPr lang="en-US" sz="1200" b="1" dirty="0">
                <a:latin typeface="Arial" panose="020B0604020202020204" pitchFamily="34" charset="0"/>
                <a:cs typeface="Arial" panose="020B0604020202020204" pitchFamily="34" charset="0"/>
              </a:rPr>
              <a:t>Leakages</a:t>
            </a:r>
            <a:r>
              <a:rPr lang="en-US" sz="1200" dirty="0">
                <a:latin typeface="Arial" panose="020B0604020202020204" pitchFamily="34" charset="0"/>
                <a:cs typeface="Arial" panose="020B0604020202020204" pitchFamily="34" charset="0"/>
              </a:rPr>
              <a:t>: In a small open economy like Canada, some spending would be diverted towards products (goods and materials) made outside of the country (international imports), as is typical for modern supply chains. </a:t>
            </a:r>
          </a:p>
          <a:p>
            <a:pPr>
              <a:lnSpc>
                <a:spcPct val="110000"/>
              </a:lnSpc>
            </a:pPr>
            <a:endParaRPr lang="en-CA"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3E63B94-826D-DAB5-0E64-7B0663A7D87B}"/>
              </a:ext>
            </a:extLst>
          </p:cNvPr>
          <p:cNvSpPr txBox="1">
            <a:spLocks/>
          </p:cNvSpPr>
          <p:nvPr/>
        </p:nvSpPr>
        <p:spPr>
          <a:xfrm>
            <a:off x="1282262" y="1530988"/>
            <a:ext cx="5223641" cy="529039"/>
          </a:xfrm>
          <a:prstGeom prst="rect">
            <a:avLst/>
          </a:prstGeom>
        </p:spPr>
        <p:txBody>
          <a:bodyPr vert="horz" lIns="60512" tIns="30256" rIns="60512" bIns="30256"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rgbClr val="5E1A93"/>
                </a:solidFill>
              </a:rPr>
              <a:t>Economic Impact Assessment</a:t>
            </a:r>
            <a:endParaRPr lang="en-CA" sz="2400" b="1" dirty="0">
              <a:solidFill>
                <a:srgbClr val="5E1A93"/>
              </a:solidFill>
            </a:endParaRPr>
          </a:p>
        </p:txBody>
      </p:sp>
      <p:sp>
        <p:nvSpPr>
          <p:cNvPr id="2" name="Footer Placeholder 1">
            <a:extLst>
              <a:ext uri="{FF2B5EF4-FFF2-40B4-BE49-F238E27FC236}">
                <a16:creationId xmlns:a16="http://schemas.microsoft.com/office/drawing/2014/main" id="{9ED05897-C739-758A-A6E3-4923FE9E89F0}"/>
              </a:ext>
            </a:extLst>
          </p:cNvPr>
          <p:cNvSpPr txBox="1">
            <a:spLocks/>
          </p:cNvSpPr>
          <p:nvPr/>
        </p:nvSpPr>
        <p:spPr>
          <a:xfrm>
            <a:off x="233796" y="4912750"/>
            <a:ext cx="5483832" cy="188710"/>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32"/>
              </a:spcAft>
            </a:pPr>
            <a:r>
              <a:rPr lang="en-US" i="1" dirty="0">
                <a:solidFill>
                  <a:schemeClr val="bg1"/>
                </a:solidFill>
                <a:latin typeface="Arial"/>
                <a:cs typeface="Calibri"/>
              </a:rPr>
              <a:t>Benefits for All Canadians (Part 1): Economic Impact of Closing the Infrastructure Gap </a:t>
            </a:r>
            <a:endParaRPr lang="en-US" i="1" dirty="0">
              <a:solidFill>
                <a:schemeClr val="bg1"/>
              </a:solidFill>
              <a:latin typeface="Arial"/>
              <a:cs typeface="Arial"/>
            </a:endParaRPr>
          </a:p>
        </p:txBody>
      </p:sp>
    </p:spTree>
    <p:extLst>
      <p:ext uri="{BB962C8B-B14F-4D97-AF65-F5344CB8AC3E}">
        <p14:creationId xmlns:p14="http://schemas.microsoft.com/office/powerpoint/2010/main" val="222927398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2741375EA85A489DAD9C9F436B0551" ma:contentTypeVersion="30" ma:contentTypeDescription="Create a new document." ma:contentTypeScope="" ma:versionID="39c73bbfff2ad1433698d20af4e61d77">
  <xsd:schema xmlns:xsd="http://www.w3.org/2001/XMLSchema" xmlns:xs="http://www.w3.org/2001/XMLSchema" xmlns:p="http://schemas.microsoft.com/office/2006/metadata/properties" xmlns:ns1="http://schemas.microsoft.com/sharepoint/v3" xmlns:ns2="1c280df6-2e78-4afb-b655-415f70ad15e2" xmlns:ns3="4efa3da2-ca60-48f2-a344-9bc3addfa2dd" xmlns:ns4="dc063631-6b84-449e-b0d5-7fa9dfefee6c" targetNamespace="http://schemas.microsoft.com/office/2006/metadata/properties" ma:root="true" ma:fieldsID="24d98044d50c8c825d8a6ab7d1bfdc3f" ns1:_="" ns2:_="" ns3:_="" ns4:_="">
    <xsd:import namespace="http://schemas.microsoft.com/sharepoint/v3"/>
    <xsd:import namespace="1c280df6-2e78-4afb-b655-415f70ad15e2"/>
    <xsd:import namespace="4efa3da2-ca60-48f2-a344-9bc3addfa2dd"/>
    <xsd:import namespace="dc063631-6b84-449e-b0d5-7fa9dfefee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ProjectCode" minOccurs="0"/>
                <xsd:element ref="ns2:Authors" minOccurs="0"/>
                <xsd:element ref="ns2:Client" minOccurs="0"/>
                <xsd:element ref="ns2:Subjectmatter" minOccurs="0"/>
                <xsd:element ref="ns2:Projecttype"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80df6-2e78-4afb-b655-415f70ad15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ProjectCode" ma:index="14" nillable="true" ma:displayName="Project Code" ma:format="Dropdown" ma:internalName="ProjectCode">
      <xsd:simpleType>
        <xsd:restriction base="dms:Text">
          <xsd:maxLength value="255"/>
        </xsd:restriction>
      </xsd:simpleType>
    </xsd:element>
    <xsd:element name="Authors" ma:index="15" nillable="true" ma:displayName="Authors" ma:list="UserInfo" ma:SharePointGroup="0" ma:internalName="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ient" ma:index="16" nillable="true" ma:displayName="Client" ma:format="Dropdown" ma:internalName="Client">
      <xsd:simpleType>
        <xsd:restriction base="dms:Text">
          <xsd:maxLength value="255"/>
        </xsd:restriction>
      </xsd:simpleType>
    </xsd:element>
    <xsd:element name="Subjectmatter" ma:index="17" nillable="true" ma:displayName="Subject matter" ma:format="Dropdown" ma:internalName="Subjectmatter">
      <xsd:simpleType>
        <xsd:restriction base="dms:Note">
          <xsd:maxLength value="255"/>
        </xsd:restriction>
      </xsd:simpleType>
    </xsd:element>
    <xsd:element name="Projecttype" ma:index="18" nillable="true" ma:displayName="Project type" ma:format="Dropdown" ma:internalName="Projecttyp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e7bcdb9e-8f2b-49e0-ba82-dab308ab83a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a3da2-ca60-48f2-a344-9bc3addfa2d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063631-6b84-449e-b0d5-7fa9dfefee6c"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84ebeb7b-6812-4c72-843e-8d5ac74c92dc}" ma:internalName="TaxCatchAll" ma:showField="CatchAllData" ma:web="4efa3da2-ca60-48f2-a344-9bc3addfa2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Code xmlns="1c280df6-2e78-4afb-b655-415f70ad15e2" xsi:nil="true"/>
    <_ip_UnifiedCompliancePolicyUIAction xmlns="http://schemas.microsoft.com/sharepoint/v3" xsi:nil="true"/>
    <Subjectmatter xmlns="1c280df6-2e78-4afb-b655-415f70ad15e2" xsi:nil="true"/>
    <Projecttype xmlns="1c280df6-2e78-4afb-b655-415f70ad15e2" xsi:nil="true"/>
    <Client xmlns="1c280df6-2e78-4afb-b655-415f70ad15e2" xsi:nil="true"/>
    <_ip_UnifiedCompliancePolicyProperties xmlns="http://schemas.microsoft.com/sharepoint/v3" xsi:nil="true"/>
    <lcf76f155ced4ddcb4097134ff3c332f xmlns="1c280df6-2e78-4afb-b655-415f70ad15e2">
      <Terms xmlns="http://schemas.microsoft.com/office/infopath/2007/PartnerControls"/>
    </lcf76f155ced4ddcb4097134ff3c332f>
    <TaxCatchAll xmlns="dc063631-6b84-449e-b0d5-7fa9dfefee6c" xsi:nil="true"/>
    <Authors xmlns="1c280df6-2e78-4afb-b655-415f70ad15e2">
      <UserInfo>
        <DisplayName/>
        <AccountId xsi:nil="true"/>
        <AccountType/>
      </UserInfo>
    </Authors>
  </documentManagement>
</p:properties>
</file>

<file path=customXml/itemProps1.xml><?xml version="1.0" encoding="utf-8"?>
<ds:datastoreItem xmlns:ds="http://schemas.openxmlformats.org/officeDocument/2006/customXml" ds:itemID="{81A94DF2-F40C-4943-844A-5A1E8C5ED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280df6-2e78-4afb-b655-415f70ad15e2"/>
    <ds:schemaRef ds:uri="4efa3da2-ca60-48f2-a344-9bc3addfa2dd"/>
    <ds:schemaRef ds:uri="dc063631-6b84-449e-b0d5-7fa9dfefee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C7006-2591-4DFF-8C52-3F0B543E1A4B}">
  <ds:schemaRefs>
    <ds:schemaRef ds:uri="http://schemas.microsoft.com/sharepoint/v3/contenttype/forms"/>
  </ds:schemaRefs>
</ds:datastoreItem>
</file>

<file path=customXml/itemProps3.xml><?xml version="1.0" encoding="utf-8"?>
<ds:datastoreItem xmlns:ds="http://schemas.openxmlformats.org/officeDocument/2006/customXml" ds:itemID="{514ACC69-8D8D-4AD0-82AD-0FAD39970A84}">
  <ds:schemaRefs>
    <ds:schemaRef ds:uri="http://purl.org/dc/dcmitype/"/>
    <ds:schemaRef ds:uri="http://schemas.microsoft.com/office/2006/documentManagement/types"/>
    <ds:schemaRef ds:uri="http://schemas.microsoft.com/sharepoint/v3"/>
    <ds:schemaRef ds:uri="1c280df6-2e78-4afb-b655-415f70ad15e2"/>
    <ds:schemaRef ds:uri="http://purl.org/dc/terms/"/>
    <ds:schemaRef ds:uri="http://schemas.microsoft.com/office/infopath/2007/PartnerControls"/>
    <ds:schemaRef ds:uri="http://www.w3.org/XML/1998/namespace"/>
    <ds:schemaRef ds:uri="dc063631-6b84-449e-b0d5-7fa9dfefee6c"/>
    <ds:schemaRef ds:uri="4efa3da2-ca60-48f2-a344-9bc3addfa2dd"/>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3478</TotalTime>
  <Words>3184</Words>
  <Application>Microsoft Macintosh PowerPoint</Application>
  <PresentationFormat>On-screen Show (16:9)</PresentationFormat>
  <Paragraphs>221</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Muzaffar;Matthew George</dc:creator>
  <cp:lastModifiedBy>Hollie King</cp:lastModifiedBy>
  <cp:revision>19</cp:revision>
  <dcterms:created xsi:type="dcterms:W3CDTF">2022-11-15T14:57:15Z</dcterms:created>
  <dcterms:modified xsi:type="dcterms:W3CDTF">2024-11-28T22:26:08Z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0x010100D12741375EA85A489DAD9C9F436B0551</vt:lpwstr>
  </property>
  <property fmtid="{D5CDD505-2E9C-101B-9397-08002B2CF9AE}" pid="3" name="MediaServiceImageTags">
    <vt:lpwstr/>
  </property>
  <property fmtid="{D5CDD505-2E9C-101B-9397-08002B2CF9AE}" pid="4" name="Order">
    <vt:r8>104200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