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87" r:id="rId2"/>
    <p:sldId id="309" r:id="rId3"/>
    <p:sldId id="310" r:id="rId4"/>
    <p:sldId id="308" r:id="rId5"/>
    <p:sldId id="313" r:id="rId6"/>
    <p:sldId id="312" r:id="rId7"/>
    <p:sldId id="311" r:id="rId8"/>
    <p:sldId id="316" r:id="rId9"/>
    <p:sldId id="315" r:id="rId10"/>
    <p:sldId id="31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1" autoAdjust="0"/>
    <p:restoredTop sz="94095" autoAdjust="0"/>
  </p:normalViewPr>
  <p:slideViewPr>
    <p:cSldViewPr snapToGrid="0">
      <p:cViewPr varScale="1">
        <p:scale>
          <a:sx n="106" d="100"/>
          <a:sy n="106" d="100"/>
        </p:scale>
        <p:origin x="11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1CBEC-0DBA-4317-B636-87B74F7278EF}" type="datetimeFigureOut">
              <a:rPr lang="en-CA" smtClean="0"/>
              <a:t>2024-12-01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2311A-2304-478B-9887-515B73B99494}" type="slidenum">
              <a:rPr lang="en-CA" smtClean="0"/>
              <a:t>‹#›</a:t>
            </a:fld>
            <a:endParaRPr lang="en-CA"/>
          </a:p>
        </p:txBody>
      </p:sp>
    </p:spTree>
    <p:extLst>
      <p:ext uri="{BB962C8B-B14F-4D97-AF65-F5344CB8AC3E}">
        <p14:creationId xmlns:p14="http://schemas.microsoft.com/office/powerpoint/2010/main" val="1185901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30742" y="2191053"/>
            <a:ext cx="8930516" cy="1792317"/>
          </a:xfrm>
          <a:prstGeom prst="rect">
            <a:avLst/>
          </a:prstGeom>
        </p:spPr>
        <p:txBody>
          <a:bodyPr anchor="t">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4180917"/>
            <a:ext cx="8894358" cy="1645920"/>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15797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906108"/>
            <a:ext cx="9336157" cy="578675"/>
          </a:xfrm>
          <a:prstGeom prst="rect">
            <a:avLst/>
          </a:prstGeom>
        </p:spPr>
        <p:txBody>
          <a:bodyPr/>
          <a:lstStyle>
            <a:lvl1pP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664170"/>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527297"/>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12/1/24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527297"/>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3164284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54954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6D3F58-DD18-194C-913A-D7030ECABA02}"/>
              </a:ext>
            </a:extLst>
          </p:cNvPr>
          <p:cNvSpPr>
            <a:spLocks noGrp="1"/>
          </p:cNvSpPr>
          <p:nvPr>
            <p:ph idx="1"/>
          </p:nvPr>
        </p:nvSpPr>
        <p:spPr>
          <a:xfrm>
            <a:off x="310896" y="2616373"/>
            <a:ext cx="11570208" cy="3984553"/>
          </a:xfrm>
        </p:spPr>
        <p:txBody>
          <a:bodyPr/>
          <a:lstStyle/>
          <a:p>
            <a:pPr marL="0" indent="0" algn="ctr">
              <a:buNone/>
            </a:pPr>
            <a:r>
              <a:rPr lang="en-US" sz="5000" b="1" dirty="0" err="1">
                <a:solidFill>
                  <a:schemeClr val="bg1"/>
                </a:solidFill>
                <a:latin typeface="Arial" panose="020B0604020202020204" pitchFamily="34" charset="0"/>
                <a:cs typeface="Arial" panose="020B0604020202020204" pitchFamily="34" charset="0"/>
              </a:rPr>
              <a:t>Citoyenneté</a:t>
            </a:r>
            <a:r>
              <a:rPr lang="en-US" sz="5000" b="1" dirty="0">
                <a:solidFill>
                  <a:schemeClr val="bg1"/>
                </a:solidFill>
                <a:latin typeface="Arial" panose="020B0604020202020204" pitchFamily="34" charset="0"/>
                <a:cs typeface="Arial" panose="020B0604020202020204" pitchFamily="34" charset="0"/>
              </a:rPr>
              <a:t> des Premières Nations Séance </a:t>
            </a:r>
            <a:r>
              <a:rPr lang="en-US" sz="5000" b="1" dirty="0" err="1">
                <a:solidFill>
                  <a:schemeClr val="bg1"/>
                </a:solidFill>
                <a:latin typeface="Arial" panose="020B0604020202020204" pitchFamily="34" charset="0"/>
                <a:cs typeface="Arial" panose="020B0604020202020204" pitchFamily="34" charset="0"/>
              </a:rPr>
              <a:t>plénière</a:t>
            </a:r>
            <a:endParaRPr lang="en-US" sz="5000" b="1" dirty="0">
              <a:solidFill>
                <a:schemeClr val="bg1"/>
              </a:solidFill>
              <a:latin typeface="Arial" panose="020B0604020202020204" pitchFamily="34" charset="0"/>
              <a:cs typeface="Arial" panose="020B0604020202020204" pitchFamily="34" charset="0"/>
            </a:endParaRPr>
          </a:p>
          <a:p>
            <a:pPr marL="0" indent="0" algn="ctr">
              <a:buNone/>
            </a:pPr>
            <a:endParaRPr lang="en-US" sz="2400" b="1" dirty="0">
              <a:solidFill>
                <a:schemeClr val="bg1"/>
              </a:solidFill>
              <a:latin typeface="Arial" panose="020B0604020202020204" pitchFamily="34" charset="0"/>
              <a:cs typeface="Arial" panose="020B0604020202020204" pitchFamily="34" charset="0"/>
            </a:endParaRPr>
          </a:p>
          <a:p>
            <a:pPr marL="0" indent="0" algn="ctr">
              <a:buNone/>
            </a:pPr>
            <a:r>
              <a:rPr lang="en-US" sz="2400" b="1" dirty="0">
                <a:solidFill>
                  <a:schemeClr val="bg1"/>
                </a:solidFill>
                <a:latin typeface="Arial" panose="020B0604020202020204" pitchFamily="34" charset="0"/>
                <a:cs typeface="Arial" panose="020B0604020202020204" pitchFamily="34" charset="0"/>
              </a:rPr>
              <a:t>Natasha </a:t>
            </a:r>
            <a:r>
              <a:rPr lang="en-US" sz="2400" b="1" dirty="0" err="1">
                <a:solidFill>
                  <a:schemeClr val="bg1"/>
                </a:solidFill>
                <a:latin typeface="Arial" panose="020B0604020202020204" pitchFamily="34" charset="0"/>
                <a:cs typeface="Arial" panose="020B0604020202020204" pitchFamily="34" charset="0"/>
              </a:rPr>
              <a:t>Beedie</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directrice</a:t>
            </a:r>
            <a:r>
              <a:rPr lang="en-US" sz="2400" b="1" dirty="0">
                <a:solidFill>
                  <a:schemeClr val="bg1"/>
                </a:solidFill>
                <a:latin typeface="Arial" panose="020B0604020202020204" pitchFamily="34" charset="0"/>
                <a:cs typeface="Arial" panose="020B0604020202020204" pitchFamily="34" charset="0"/>
              </a:rPr>
              <a:t>, Droits et </a:t>
            </a:r>
            <a:r>
              <a:rPr lang="en-US" sz="2400" b="1" dirty="0" err="1">
                <a:solidFill>
                  <a:schemeClr val="bg1"/>
                </a:solidFill>
                <a:latin typeface="Arial" panose="020B0604020202020204" pitchFamily="34" charset="0"/>
                <a:cs typeface="Arial" panose="020B0604020202020204" pitchFamily="34" charset="0"/>
              </a:rPr>
              <a:t>gouvernance</a:t>
            </a:r>
            <a:endParaRPr lang="en-US" sz="2400" b="1" dirty="0">
              <a:solidFill>
                <a:schemeClr val="bg1"/>
              </a:solidFill>
              <a:latin typeface="Arial" panose="020B0604020202020204" pitchFamily="34" charset="0"/>
              <a:cs typeface="Arial" panose="020B0604020202020204" pitchFamily="34" charset="0"/>
            </a:endParaRPr>
          </a:p>
          <a:p>
            <a:pPr marL="0" indent="0" algn="ctr">
              <a:buNone/>
            </a:pPr>
            <a:r>
              <a:rPr lang="en-US" sz="2400" b="1" dirty="0">
                <a:solidFill>
                  <a:schemeClr val="bg1"/>
                </a:solidFill>
                <a:latin typeface="Arial" panose="020B0604020202020204" pitchFamily="34" charset="0"/>
                <a:cs typeface="Arial" panose="020B0604020202020204" pitchFamily="34" charset="0"/>
              </a:rPr>
              <a:t>Aaron Asselstine, directeur principal par interim, Droits et gouvernance</a:t>
            </a:r>
          </a:p>
        </p:txBody>
      </p:sp>
    </p:spTree>
    <p:extLst>
      <p:ext uri="{BB962C8B-B14F-4D97-AF65-F5344CB8AC3E}">
        <p14:creationId xmlns:p14="http://schemas.microsoft.com/office/powerpoint/2010/main" val="193579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CC3EE-673A-5F17-F769-8682230A4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BF99E-79A8-BB9F-6C0A-19A7FED7F66B}"/>
              </a:ext>
            </a:extLst>
          </p:cNvPr>
          <p:cNvSpPr>
            <a:spLocks noGrp="1"/>
          </p:cNvSpPr>
          <p:nvPr>
            <p:ph type="title"/>
          </p:nvPr>
        </p:nvSpPr>
        <p:spPr>
          <a:xfrm>
            <a:off x="1860771" y="1942203"/>
            <a:ext cx="9336157" cy="578675"/>
          </a:xfrm>
        </p:spPr>
        <p:txBody>
          <a:bodyPr/>
          <a:lstStyle/>
          <a:p>
            <a:r>
              <a:rPr lang="en-CA" sz="3600" dirty="0">
                <a:latin typeface="Arial" panose="020B0604020202020204" pitchFamily="34" charset="0"/>
                <a:cs typeface="Arial" panose="020B0604020202020204" pitchFamily="34" charset="0"/>
              </a:rPr>
              <a:t>Prochaines étapes</a:t>
            </a:r>
          </a:p>
        </p:txBody>
      </p:sp>
      <p:sp>
        <p:nvSpPr>
          <p:cNvPr id="3" name="Content Placeholder 2">
            <a:extLst>
              <a:ext uri="{FF2B5EF4-FFF2-40B4-BE49-F238E27FC236}">
                <a16:creationId xmlns:a16="http://schemas.microsoft.com/office/drawing/2014/main" id="{1F9D49C5-2E9F-4585-3458-C211B947CE7F}"/>
              </a:ext>
            </a:extLst>
          </p:cNvPr>
          <p:cNvSpPr>
            <a:spLocks noGrp="1"/>
          </p:cNvSpPr>
          <p:nvPr>
            <p:ph idx="1"/>
          </p:nvPr>
        </p:nvSpPr>
        <p:spPr>
          <a:xfrm>
            <a:off x="1860771" y="2688233"/>
            <a:ext cx="9336158" cy="3692180"/>
          </a:xfrm>
        </p:spPr>
        <p:txBody>
          <a:bodyPr/>
          <a:lstStyle/>
          <a:p>
            <a:pPr>
              <a:lnSpc>
                <a:spcPct val="100000"/>
              </a:lnSpc>
              <a:buClr>
                <a:srgbClr val="F18B35"/>
              </a:buClr>
            </a:pPr>
            <a:r>
              <a:rPr lang="fr-CA" sz="1900" noProof="0" dirty="0">
                <a:latin typeface="Arial" panose="020B0604020202020204" pitchFamily="34" charset="0"/>
                <a:cs typeface="Arial" panose="020B0604020202020204" pitchFamily="34" charset="0"/>
              </a:rPr>
              <a:t>L'APN continue de surveiller l’évolution du projet de loi C-38 et a demandé au gouvernement du Canada de fournir des ressources adéquates à toutes les Premières Nations pour qu'elles puissent organiser des séances de mobilisation auprès des membres de leurs communautés.</a:t>
            </a:r>
          </a:p>
          <a:p>
            <a:pPr>
              <a:lnSpc>
                <a:spcPct val="100000"/>
              </a:lnSpc>
              <a:buClr>
                <a:srgbClr val="F18B35"/>
              </a:buClr>
            </a:pPr>
            <a:r>
              <a:rPr lang="fr-CA" sz="1900" noProof="0" dirty="0">
                <a:latin typeface="Arial" panose="020B0604020202020204" pitchFamily="34" charset="0"/>
                <a:cs typeface="Arial" panose="020B0604020202020204" pitchFamily="34" charset="0"/>
              </a:rPr>
              <a:t>L'APN continuera de demander la suppression de la discrimination fondée sur le sexe dans la </a:t>
            </a:r>
            <a:r>
              <a:rPr lang="fr-CA" sz="1900" i="1" noProof="0" dirty="0">
                <a:latin typeface="Arial" panose="020B0604020202020204" pitchFamily="34" charset="0"/>
                <a:cs typeface="Arial" panose="020B0604020202020204" pitchFamily="34" charset="0"/>
              </a:rPr>
              <a:t>Loi sur les Indiens </a:t>
            </a:r>
            <a:r>
              <a:rPr lang="fr-CA" sz="1900" noProof="0" dirty="0">
                <a:latin typeface="Arial" panose="020B0604020202020204" pitchFamily="34" charset="0"/>
                <a:cs typeface="Arial" panose="020B0604020202020204" pitchFamily="34" charset="0"/>
              </a:rPr>
              <a:t>et celle de </a:t>
            </a:r>
            <a:r>
              <a:rPr lang="fr-FR" sz="1900" noProof="0" dirty="0">
                <a:latin typeface="Arial" panose="020B0604020202020204" pitchFamily="34" charset="0"/>
                <a:cs typeface="Arial" panose="020B0604020202020204" pitchFamily="34" charset="0"/>
              </a:rPr>
              <a:t>l’exclusion après la deuxième génération </a:t>
            </a:r>
            <a:r>
              <a:rPr lang="fr-CA" sz="1900" noProof="0" dirty="0">
                <a:latin typeface="Arial" panose="020B0604020202020204" pitchFamily="34" charset="0"/>
                <a:cs typeface="Arial" panose="020B0604020202020204" pitchFamily="34" charset="0"/>
              </a:rPr>
              <a:t>pour l'inscription au registre.  </a:t>
            </a:r>
          </a:p>
          <a:p>
            <a:pPr>
              <a:lnSpc>
                <a:spcPct val="100000"/>
              </a:lnSpc>
              <a:buClr>
                <a:srgbClr val="F18B35"/>
              </a:buClr>
            </a:pPr>
            <a:r>
              <a:rPr lang="fr-CA" sz="1900" noProof="0" dirty="0">
                <a:latin typeface="Arial" panose="020B0604020202020204" pitchFamily="34" charset="0"/>
                <a:cs typeface="Arial" panose="020B0604020202020204" pitchFamily="34" charset="0"/>
              </a:rPr>
              <a:t>L'APN travaillera avec le Canada afin qu’il mette en œuvre les mesures du Plan d’action de la LDNU relatives à la citoyenneté et qu’il fournisse un financement adéquat et durable aux Premières Nations afin de soutenir l'autodétermination en matière de citoyenneté.</a:t>
            </a:r>
          </a:p>
          <a:p>
            <a:pPr>
              <a:lnSpc>
                <a:spcPct val="100000"/>
              </a:lnSpc>
              <a:buClr>
                <a:srgbClr val="F18B35"/>
              </a:buClr>
            </a:pPr>
            <a:endParaRPr lang="fr-CA" sz="19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55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F431F-2D16-A7B1-9011-EE030561979B}"/>
              </a:ext>
            </a:extLst>
          </p:cNvPr>
          <p:cNvSpPr>
            <a:spLocks noGrp="1"/>
          </p:cNvSpPr>
          <p:nvPr>
            <p:ph type="title"/>
          </p:nvPr>
        </p:nvSpPr>
        <p:spPr/>
        <p:txBody>
          <a:bodyPr/>
          <a:lstStyle/>
          <a:p>
            <a:r>
              <a:rPr lang="en-CA" sz="3600" dirty="0">
                <a:latin typeface="Arial" panose="020B0604020202020204" pitchFamily="34" charset="0"/>
                <a:cs typeface="Arial" panose="020B0604020202020204" pitchFamily="34" charset="0"/>
              </a:rPr>
              <a:t>Contexte</a:t>
            </a:r>
          </a:p>
        </p:txBody>
      </p:sp>
      <p:sp>
        <p:nvSpPr>
          <p:cNvPr id="3" name="Content Placeholder 2">
            <a:extLst>
              <a:ext uri="{FF2B5EF4-FFF2-40B4-BE49-F238E27FC236}">
                <a16:creationId xmlns:a16="http://schemas.microsoft.com/office/drawing/2014/main" id="{9A37B11A-519E-05A5-25BB-6D3F2D6EF626}"/>
              </a:ext>
            </a:extLst>
          </p:cNvPr>
          <p:cNvSpPr>
            <a:spLocks noGrp="1"/>
          </p:cNvSpPr>
          <p:nvPr>
            <p:ph idx="1"/>
          </p:nvPr>
        </p:nvSpPr>
        <p:spPr/>
        <p:txBody>
          <a:bodyPr/>
          <a:lstStyle/>
          <a:p>
            <a:pPr marL="228600" marR="0" lvl="0" indent="-228600" algn="l" defTabSz="914400" rtl="0" eaLnBrk="1" fontAlgn="auto" latinLnBrk="0" hangingPunct="1">
              <a:lnSpc>
                <a:spcPct val="100000"/>
              </a:lnSpc>
              <a:spcBef>
                <a:spcPts val="1000"/>
              </a:spcBef>
              <a:spcAft>
                <a:spcPts val="0"/>
              </a:spcAft>
              <a:buClr>
                <a:srgbClr val="F18B35"/>
              </a:buClr>
              <a:buSzTx/>
              <a:buFont typeface="Arial" panose="020B0604020202020204" pitchFamily="34" charset="0"/>
              <a:buChar char="•"/>
              <a:tabLst/>
              <a:defRPr/>
            </a:pPr>
            <a:r>
              <a:rPr kumimoji="0" lang="fr-CA"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 Canada a progressivement supprimé certains éléments discriminatoires de la </a:t>
            </a:r>
            <a:r>
              <a:rPr kumimoji="0" lang="fr-CA" sz="17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Loi sur les Indiens </a:t>
            </a:r>
            <a:r>
              <a:rPr kumimoji="0" lang="fr-CA"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au moyen de mesures politiques, réglementaires et législatives. </a:t>
            </a:r>
          </a:p>
          <a:p>
            <a:pPr marL="228600" marR="0" lvl="0" indent="-228600" algn="l" defTabSz="914400" rtl="0" eaLnBrk="1" fontAlgn="auto" latinLnBrk="0" hangingPunct="1">
              <a:lnSpc>
                <a:spcPct val="100000"/>
              </a:lnSpc>
              <a:spcBef>
                <a:spcPts val="1000"/>
              </a:spcBef>
              <a:spcAft>
                <a:spcPts val="0"/>
              </a:spcAft>
              <a:buClr>
                <a:srgbClr val="F18B35"/>
              </a:buClr>
              <a:buSzTx/>
              <a:buFont typeface="Arial" panose="020B0604020202020204" pitchFamily="34" charset="0"/>
              <a:buChar char="•"/>
              <a:tabLst/>
              <a:defRPr/>
            </a:pPr>
            <a:r>
              <a:rPr lang="fr-CA" sz="1700" noProof="0" dirty="0">
                <a:latin typeface="Arial" panose="020B0604020202020204" pitchFamily="34" charset="0"/>
                <a:cs typeface="Arial" panose="020B0604020202020204" pitchFamily="34" charset="0"/>
              </a:rPr>
              <a:t>En 2017, le gouvernement du Canada a présenté le projet de loi S-3, </a:t>
            </a:r>
            <a:r>
              <a:rPr lang="fr-CA" sz="1700" i="1" noProof="0" dirty="0">
                <a:latin typeface="Arial" panose="020B0604020202020204" pitchFamily="34" charset="0"/>
                <a:cs typeface="Arial" panose="020B0604020202020204" pitchFamily="34" charset="0"/>
              </a:rPr>
              <a:t>Loi modifiant la Loi sur les Indiens pour donner suite à la décision de la Cour supérieure du Québec dans l'affaire Descheneaux c. Canada (Procureur général)</a:t>
            </a:r>
            <a:r>
              <a:rPr kumimoji="0" lang="fr-CA"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228600" marR="0" lvl="0" indent="-228600" algn="l" defTabSz="914400" rtl="0" eaLnBrk="1" fontAlgn="auto" latinLnBrk="0" hangingPunct="1">
              <a:lnSpc>
                <a:spcPct val="100000"/>
              </a:lnSpc>
              <a:spcBef>
                <a:spcPts val="1000"/>
              </a:spcBef>
              <a:spcAft>
                <a:spcPts val="0"/>
              </a:spcAft>
              <a:buClr>
                <a:srgbClr val="F18B35"/>
              </a:buClr>
              <a:buSzTx/>
              <a:buFont typeface="Arial" panose="020B0604020202020204" pitchFamily="34" charset="0"/>
              <a:buChar char="•"/>
              <a:tabLst/>
              <a:defRPr/>
            </a:pPr>
            <a:r>
              <a:rPr kumimoji="0" lang="fr-CA"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 projet de loi S-3 visait à </a:t>
            </a:r>
            <a:r>
              <a:rPr kumimoji="0" lang="fr-CA" sz="17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supprimer les inégalités fondées sur le sexe en matière d'inscription en permettant aux descendants de femmes des Premières Nations qui avaient  perdu leur statut à la suite d'un mariage avec une personne non autochtone de devenir admissibles à l'inscription. Le projet de loi S-3 supprimait également la date limite de 1951 dans les dispositions relatives à l’inscription. </a:t>
            </a:r>
          </a:p>
          <a:p>
            <a:pPr marL="228600" marR="0" lvl="0" indent="-228600" algn="l" defTabSz="914400" rtl="0" eaLnBrk="1" fontAlgn="auto" latinLnBrk="0" hangingPunct="1">
              <a:lnSpc>
                <a:spcPct val="100000"/>
              </a:lnSpc>
              <a:spcBef>
                <a:spcPts val="1000"/>
              </a:spcBef>
              <a:spcAft>
                <a:spcPts val="0"/>
              </a:spcAft>
              <a:buClr>
                <a:srgbClr val="F18B35"/>
              </a:buClr>
              <a:buSzTx/>
              <a:buFont typeface="Arial" panose="020B0604020202020204" pitchFamily="34" charset="0"/>
              <a:buChar char="•"/>
              <a:tabLst/>
              <a:defRPr/>
            </a:pPr>
            <a:r>
              <a:rPr kumimoji="0" lang="fr-CA"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 projet de loi n'a pas abordé la question plus générale du refus de l'autodétermination dans les dispositions de la </a:t>
            </a:r>
            <a:r>
              <a:rPr kumimoji="0" lang="fr-CA" sz="17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Loi sur les Indiens </a:t>
            </a:r>
            <a:r>
              <a:rPr kumimoji="0" lang="fr-CA"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relatives à </a:t>
            </a:r>
            <a:r>
              <a:rPr kumimoji="0" lang="fr-CA" sz="17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l’inscription</a:t>
            </a:r>
            <a:r>
              <a:rPr kumimoji="0" lang="fr-CA"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a:lnSpc>
                <a:spcPct val="100000"/>
              </a:lnSpc>
              <a:buClr>
                <a:srgbClr val="F18B35"/>
              </a:buClr>
            </a:pPr>
            <a:endParaRPr lang="fr-CA" sz="17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33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BB2F5-80F2-C311-1454-D813562D2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619DE-81EE-C051-43FB-6201429649AC}"/>
              </a:ext>
            </a:extLst>
          </p:cNvPr>
          <p:cNvSpPr>
            <a:spLocks noGrp="1"/>
          </p:cNvSpPr>
          <p:nvPr>
            <p:ph type="title"/>
          </p:nvPr>
        </p:nvSpPr>
        <p:spPr/>
        <p:txBody>
          <a:bodyPr/>
          <a:lstStyle/>
          <a:p>
            <a:r>
              <a:rPr lang="en-CA" sz="3600" dirty="0">
                <a:latin typeface="Arial" panose="020B0604020202020204" pitchFamily="34" charset="0"/>
                <a:cs typeface="Arial" panose="020B0604020202020204" pitchFamily="34" charset="0"/>
              </a:rPr>
              <a:t>Contexte</a:t>
            </a:r>
          </a:p>
        </p:txBody>
      </p:sp>
      <p:sp>
        <p:nvSpPr>
          <p:cNvPr id="3" name="Content Placeholder 2">
            <a:extLst>
              <a:ext uri="{FF2B5EF4-FFF2-40B4-BE49-F238E27FC236}">
                <a16:creationId xmlns:a16="http://schemas.microsoft.com/office/drawing/2014/main" id="{304955C8-0362-E21C-254F-87A7E61D43F5}"/>
              </a:ext>
            </a:extLst>
          </p:cNvPr>
          <p:cNvSpPr>
            <a:spLocks noGrp="1"/>
          </p:cNvSpPr>
          <p:nvPr>
            <p:ph idx="1"/>
          </p:nvPr>
        </p:nvSpPr>
        <p:spPr>
          <a:xfrm>
            <a:off x="1126843" y="2952928"/>
            <a:ext cx="9336158" cy="3692180"/>
          </a:xfrm>
        </p:spPr>
        <p:txBody>
          <a:bodyPr/>
          <a:lstStyle/>
          <a:p>
            <a:pPr>
              <a:lnSpc>
                <a:spcPct val="100000"/>
              </a:lnSpc>
              <a:buClr>
                <a:srgbClr val="F18B35"/>
              </a:buClr>
            </a:pPr>
            <a:r>
              <a:rPr lang="fr-CA" sz="2200" dirty="0">
                <a:latin typeface="Arial" panose="020B0604020202020204" pitchFamily="34" charset="0"/>
                <a:cs typeface="Arial" panose="020B0604020202020204" pitchFamily="34" charset="0"/>
              </a:rPr>
              <a:t>En 2019 et 2020, l'APN a diffusé un ensemble de documents de travail sur la transition vers le contrôle de la citoyenneté par les Premières Nations, ainsi qu'un guide sur l'établissement de codes d'appartenance. </a:t>
            </a:r>
          </a:p>
          <a:p>
            <a:pPr>
              <a:lnSpc>
                <a:spcPct val="100000"/>
              </a:lnSpc>
              <a:buClr>
                <a:srgbClr val="F18B35"/>
              </a:buClr>
            </a:pPr>
            <a:r>
              <a:rPr lang="fr-CA" sz="2200" dirty="0">
                <a:latin typeface="Arial" panose="020B0604020202020204" pitchFamily="34" charset="0"/>
                <a:cs typeface="Arial" panose="020B0604020202020204" pitchFamily="34" charset="0"/>
              </a:rPr>
              <a:t>En 2021, un groupe de plaignants a lancé une contestation constitutionnelle (</a:t>
            </a:r>
            <a:r>
              <a:rPr lang="fr-CA" sz="2200" i="1" dirty="0">
                <a:latin typeface="Arial" panose="020B0604020202020204" pitchFamily="34" charset="0"/>
                <a:cs typeface="Arial" panose="020B0604020202020204" pitchFamily="34" charset="0"/>
              </a:rPr>
              <a:t>Nicholas c. AGC</a:t>
            </a:r>
            <a:r>
              <a:rPr lang="fr-CA" sz="2200" dirty="0">
                <a:latin typeface="Arial" panose="020B0604020202020204" pitchFamily="34" charset="0"/>
                <a:cs typeface="Arial" panose="020B0604020202020204" pitchFamily="34" charset="0"/>
              </a:rPr>
              <a:t>) pour remédier aux inégalités persistantes auxquelles sont confrontées les personnes ayant des antécédents familiaux d’émancipation en vertu de la </a:t>
            </a:r>
            <a:r>
              <a:rPr lang="fr-CA" sz="2200" i="1" dirty="0">
                <a:latin typeface="Arial" panose="020B0604020202020204" pitchFamily="34" charset="0"/>
                <a:cs typeface="Arial" panose="020B0604020202020204" pitchFamily="34" charset="0"/>
              </a:rPr>
              <a:t>Loi sur les Indiens</a:t>
            </a:r>
            <a:r>
              <a:rPr lang="en-US" sz="2200" dirty="0">
                <a:latin typeface="Arial" panose="020B0604020202020204" pitchFamily="34" charset="0"/>
                <a:cs typeface="Arial" panose="020B0604020202020204" pitchFamily="34" charset="0"/>
              </a:rPr>
              <a:t>. </a:t>
            </a:r>
          </a:p>
          <a:p>
            <a:pPr>
              <a:lnSpc>
                <a:spcPct val="100000"/>
              </a:lnSpc>
              <a:buClr>
                <a:srgbClr val="F18B35"/>
              </a:buClr>
            </a:pPr>
            <a:endParaRPr lang="en-C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99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A79B3-BBEB-594D-F707-36293C3BA4BC}"/>
              </a:ext>
            </a:extLst>
          </p:cNvPr>
          <p:cNvSpPr>
            <a:spLocks noGrp="1"/>
          </p:cNvSpPr>
          <p:nvPr>
            <p:ph type="title"/>
          </p:nvPr>
        </p:nvSpPr>
        <p:spPr>
          <a:xfrm>
            <a:off x="1740455" y="1918140"/>
            <a:ext cx="9336157" cy="578675"/>
          </a:xfrm>
        </p:spPr>
        <p:txBody>
          <a:bodyPr/>
          <a:lstStyle/>
          <a:p>
            <a:r>
              <a:rPr lang="en-CA" sz="3600" dirty="0">
                <a:latin typeface="Arial" panose="020B0604020202020204" pitchFamily="34" charset="0"/>
                <a:cs typeface="Arial" panose="020B0604020202020204" pitchFamily="34" charset="0"/>
              </a:rPr>
              <a:t>Mandats de l'APN</a:t>
            </a:r>
          </a:p>
        </p:txBody>
      </p:sp>
      <p:sp>
        <p:nvSpPr>
          <p:cNvPr id="3" name="Content Placeholder 2">
            <a:extLst>
              <a:ext uri="{FF2B5EF4-FFF2-40B4-BE49-F238E27FC236}">
                <a16:creationId xmlns:a16="http://schemas.microsoft.com/office/drawing/2014/main" id="{81A3CB4C-BDF3-7A27-7E59-7C90E12B3E6D}"/>
              </a:ext>
            </a:extLst>
          </p:cNvPr>
          <p:cNvSpPr>
            <a:spLocks noGrp="1"/>
          </p:cNvSpPr>
          <p:nvPr>
            <p:ph idx="1"/>
          </p:nvPr>
        </p:nvSpPr>
        <p:spPr/>
        <p:txBody>
          <a:bodyPr/>
          <a:lstStyle/>
          <a:p>
            <a:pPr>
              <a:lnSpc>
                <a:spcPct val="100000"/>
              </a:lnSpc>
              <a:buClr>
                <a:srgbClr val="F18B35"/>
              </a:buClr>
            </a:pPr>
            <a:r>
              <a:rPr lang="fr-CA" sz="2000" noProof="0" dirty="0">
                <a:latin typeface="Arial" panose="020B0604020202020204" pitchFamily="34" charset="0"/>
                <a:cs typeface="Arial" panose="020B0604020202020204" pitchFamily="34" charset="0"/>
              </a:rPr>
              <a:t>La résolution 42/2022 de l’APN, </a:t>
            </a:r>
            <a:r>
              <a:rPr lang="fr-CA" sz="2000" i="1" noProof="0" dirty="0">
                <a:latin typeface="Arial" panose="020B0604020202020204" pitchFamily="34" charset="0"/>
                <a:cs typeface="Arial" panose="020B0604020202020204" pitchFamily="34" charset="0"/>
              </a:rPr>
              <a:t>Demande de consultation sur les modifications de la Loi sur les Indiens (1985)</a:t>
            </a:r>
            <a:r>
              <a:rPr lang="fr-CA" sz="2000" noProof="0" dirty="0">
                <a:latin typeface="Arial" panose="020B0604020202020204" pitchFamily="34" charset="0"/>
                <a:cs typeface="Arial" panose="020B0604020202020204" pitchFamily="34" charset="0"/>
              </a:rPr>
              <a:t>, demande au gouvernement du Canada de ne pas présenter de modifications législatives avant d’avoir adéquatement consulté les Premières Nations et fourni les ressources nécessaires pour une mobilisation auprès des communautés. </a:t>
            </a:r>
          </a:p>
          <a:p>
            <a:pPr>
              <a:lnSpc>
                <a:spcPct val="100000"/>
              </a:lnSpc>
              <a:buClr>
                <a:srgbClr val="F18B35"/>
              </a:buClr>
            </a:pPr>
            <a:r>
              <a:rPr lang="fr-CA" sz="2000" noProof="0" dirty="0">
                <a:latin typeface="Arial" panose="020B0604020202020204" pitchFamily="34" charset="0"/>
                <a:cs typeface="Arial" panose="020B0604020202020204" pitchFamily="34" charset="0"/>
              </a:rPr>
              <a:t>L'APN continue de demander aux ministres de SAC et de </a:t>
            </a:r>
            <a:r>
              <a:rPr lang="fr-FR" sz="2000" noProof="0" dirty="0">
                <a:latin typeface="Arial" panose="020B0604020202020204" pitchFamily="34" charset="0"/>
                <a:cs typeface="Arial" panose="020B0604020202020204" pitchFamily="34" charset="0"/>
              </a:rPr>
              <a:t>RCAANC </a:t>
            </a:r>
            <a:r>
              <a:rPr lang="fr-CA" sz="2000" noProof="0" dirty="0">
                <a:latin typeface="Arial" panose="020B0604020202020204" pitchFamily="34" charset="0"/>
                <a:cs typeface="Arial" panose="020B0604020202020204" pitchFamily="34" charset="0"/>
              </a:rPr>
              <a:t>de financer des activités de mobilisation adéquates auprès des Premières Nations, qui portent sur toute modification apportée à la </a:t>
            </a:r>
            <a:r>
              <a:rPr lang="fr-CA" sz="2000" i="1" noProof="0" dirty="0">
                <a:latin typeface="Arial" panose="020B0604020202020204" pitchFamily="34" charset="0"/>
                <a:cs typeface="Arial" panose="020B0604020202020204" pitchFamily="34" charset="0"/>
              </a:rPr>
              <a:t>Loi sur les Indiens</a:t>
            </a:r>
            <a:r>
              <a:rPr lang="fr-CA" sz="2000" noProof="0" dirty="0">
                <a:latin typeface="Arial" panose="020B0604020202020204" pitchFamily="34" charset="0"/>
                <a:cs typeface="Arial" panose="020B0604020202020204" pitchFamily="34" charset="0"/>
              </a:rPr>
              <a:t>, ainsi que d</a:t>
            </a:r>
            <a:r>
              <a:rPr lang="fr-CA" sz="2000" dirty="0">
                <a:latin typeface="Arial" panose="020B0604020202020204" pitchFamily="34" charset="0"/>
                <a:cs typeface="Arial" panose="020B0604020202020204" pitchFamily="34" charset="0"/>
              </a:rPr>
              <a:t>’</a:t>
            </a:r>
            <a:r>
              <a:rPr lang="fr-CA" sz="2000" noProof="0" dirty="0">
                <a:latin typeface="Arial" panose="020B0604020202020204" pitchFamily="34" charset="0"/>
                <a:cs typeface="Arial" panose="020B0604020202020204" pitchFamily="34" charset="0"/>
              </a:rPr>
              <a:t>allouer des fonds aux Premières Nations pour qu'elles puissent réaffirmer leur compétence sur la citoyenneté. </a:t>
            </a:r>
          </a:p>
          <a:p>
            <a:pPr>
              <a:lnSpc>
                <a:spcPct val="100000"/>
              </a:lnSpc>
            </a:pPr>
            <a:endParaRPr lang="fr-CA" sz="20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17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7030E-8399-ACCD-63D1-389AD7E44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EDB51-F6F6-6525-98A5-D814BCB71C03}"/>
              </a:ext>
            </a:extLst>
          </p:cNvPr>
          <p:cNvSpPr>
            <a:spLocks noGrp="1"/>
          </p:cNvSpPr>
          <p:nvPr>
            <p:ph type="title"/>
          </p:nvPr>
        </p:nvSpPr>
        <p:spPr>
          <a:xfrm>
            <a:off x="1644202" y="1918140"/>
            <a:ext cx="9336157" cy="578675"/>
          </a:xfrm>
        </p:spPr>
        <p:txBody>
          <a:bodyPr/>
          <a:lstStyle/>
          <a:p>
            <a:r>
              <a:rPr lang="en-CA" sz="3600" dirty="0">
                <a:latin typeface="Arial" panose="020B0604020202020204" pitchFamily="34" charset="0"/>
                <a:cs typeface="Arial" panose="020B0604020202020204" pitchFamily="34" charset="0"/>
              </a:rPr>
              <a:t>Projet de loi C-38</a:t>
            </a:r>
          </a:p>
        </p:txBody>
      </p:sp>
      <p:sp>
        <p:nvSpPr>
          <p:cNvPr id="3" name="Content Placeholder 2">
            <a:extLst>
              <a:ext uri="{FF2B5EF4-FFF2-40B4-BE49-F238E27FC236}">
                <a16:creationId xmlns:a16="http://schemas.microsoft.com/office/drawing/2014/main" id="{7C0BF04E-44D7-6680-5E92-574BC5830F34}"/>
              </a:ext>
            </a:extLst>
          </p:cNvPr>
          <p:cNvSpPr>
            <a:spLocks noGrp="1"/>
          </p:cNvSpPr>
          <p:nvPr>
            <p:ph idx="1"/>
          </p:nvPr>
        </p:nvSpPr>
        <p:spPr>
          <a:xfrm>
            <a:off x="1644202" y="2616043"/>
            <a:ext cx="9974745" cy="3692180"/>
          </a:xfrm>
        </p:spPr>
        <p:txBody>
          <a:bodyPr/>
          <a:lstStyle/>
          <a:p>
            <a:pPr>
              <a:lnSpc>
                <a:spcPct val="100000"/>
              </a:lnSpc>
              <a:buClr>
                <a:srgbClr val="F18B35"/>
              </a:buClr>
            </a:pPr>
            <a:r>
              <a:rPr lang="fr-CA" sz="1600" noProof="0" dirty="0">
                <a:latin typeface="Arial" panose="020B0604020202020204" pitchFamily="34" charset="0"/>
                <a:cs typeface="Arial" panose="020B0604020202020204" pitchFamily="34" charset="0"/>
              </a:rPr>
              <a:t>Après une brève période de mobilisation, la ministre de Services aux Autochtones Canada a présenté au Parlement le projet de loi C-38, </a:t>
            </a:r>
            <a:r>
              <a:rPr lang="fr-FR" sz="1600" i="1" noProof="0" dirty="0">
                <a:latin typeface="Arial" panose="020B0604020202020204" pitchFamily="34" charset="0"/>
                <a:cs typeface="Arial" panose="020B0604020202020204" pitchFamily="34" charset="0"/>
              </a:rPr>
              <a:t>Loi modifiant la Loi sur les Indiens (nouveaux droits à l'inscription)</a:t>
            </a:r>
            <a:r>
              <a:rPr lang="fr-CA" sz="1600" noProof="0" dirty="0">
                <a:latin typeface="Arial" panose="020B0604020202020204" pitchFamily="34" charset="0"/>
                <a:cs typeface="Arial" panose="020B0604020202020204" pitchFamily="34" charset="0"/>
              </a:rPr>
              <a:t>, afin de remédier aux conséquences d’une émancipation historique. </a:t>
            </a:r>
          </a:p>
          <a:p>
            <a:pPr>
              <a:lnSpc>
                <a:spcPct val="100000"/>
              </a:lnSpc>
              <a:buClr>
                <a:srgbClr val="F18B35"/>
              </a:buClr>
            </a:pPr>
            <a:r>
              <a:rPr lang="fr-CA" sz="1600" noProof="0" dirty="0">
                <a:latin typeface="Arial" panose="020B0604020202020204" pitchFamily="34" charset="0"/>
                <a:cs typeface="Arial" panose="020B0604020202020204" pitchFamily="34" charset="0"/>
              </a:rPr>
              <a:t>Le projet de loi signifie</a:t>
            </a:r>
            <a:r>
              <a:rPr lang="fr-FR" sz="1600" noProof="0" dirty="0">
                <a:latin typeface="Arial" panose="020B0604020202020204" pitchFamily="34" charset="0"/>
                <a:cs typeface="Arial" panose="020B0604020202020204" pitchFamily="34" charset="0"/>
              </a:rPr>
              <a:t> que les personnes ayant obtenu le rétablissement en vertu de la </a:t>
            </a:r>
            <a:r>
              <a:rPr lang="fr-FR" sz="1600" i="1" noProof="0" dirty="0">
                <a:latin typeface="Arial" panose="020B0604020202020204" pitchFamily="34" charset="0"/>
                <a:cs typeface="Arial" panose="020B0604020202020204" pitchFamily="34" charset="0"/>
              </a:rPr>
              <a:t>Loi</a:t>
            </a:r>
            <a:r>
              <a:rPr lang="fr-FR" sz="1600" noProof="0" dirty="0">
                <a:latin typeface="Arial" panose="020B0604020202020204" pitchFamily="34" charset="0"/>
                <a:cs typeface="Arial" panose="020B0604020202020204" pitchFamily="34" charset="0"/>
              </a:rPr>
              <a:t> après avoir été émancipées pourront transmettre leur statut à leurs descendants directs, au même titre que les personnes n’ayant jamais été émancipées</a:t>
            </a:r>
            <a:r>
              <a:rPr lang="fr-CA" sz="1600" noProof="0" dirty="0">
                <a:latin typeface="Arial" panose="020B0604020202020204" pitchFamily="34" charset="0"/>
                <a:cs typeface="Arial" panose="020B0604020202020204" pitchFamily="34" charset="0"/>
              </a:rPr>
              <a:t>. </a:t>
            </a:r>
          </a:p>
          <a:p>
            <a:pPr>
              <a:lnSpc>
                <a:spcPct val="100000"/>
              </a:lnSpc>
              <a:buClr>
                <a:srgbClr val="F18B35"/>
              </a:buClr>
            </a:pPr>
            <a:r>
              <a:rPr lang="fr-CA" sz="1600" noProof="0" dirty="0">
                <a:latin typeface="Arial" panose="020B0604020202020204" pitchFamily="34" charset="0"/>
                <a:cs typeface="Arial" panose="020B0604020202020204" pitchFamily="34" charset="0"/>
              </a:rPr>
              <a:t>Actuellement, seules les femmes qui ont obtenu le rétablissement après avoir été émancipées à la suite d’un mariage avec un homme sans statut peuvent transmettre </a:t>
            </a:r>
            <a:r>
              <a:rPr lang="fr-FR" sz="1600" noProof="0" dirty="0">
                <a:latin typeface="Arial" panose="020B0604020202020204" pitchFamily="34" charset="0"/>
                <a:cs typeface="Arial" panose="020B0604020202020204" pitchFamily="34" charset="0"/>
              </a:rPr>
              <a:t>leur statut à leurs descendants directs, au même titre que les personnes n’ayant jamais été émancipées</a:t>
            </a:r>
            <a:r>
              <a:rPr lang="fr-CA" sz="1600" noProof="0" dirty="0">
                <a:latin typeface="Arial" panose="020B0604020202020204" pitchFamily="34" charset="0"/>
                <a:cs typeface="Arial" panose="020B0604020202020204" pitchFamily="34" charset="0"/>
              </a:rPr>
              <a:t>.</a:t>
            </a:r>
          </a:p>
          <a:p>
            <a:pPr>
              <a:lnSpc>
                <a:spcPct val="100000"/>
              </a:lnSpc>
              <a:buClr>
                <a:srgbClr val="F18B35"/>
              </a:buClr>
            </a:pPr>
            <a:r>
              <a:rPr lang="fr-CA" sz="1600" kern="0" noProof="0" dirty="0">
                <a:effectLst/>
                <a:latin typeface="Arial" panose="020B0604020202020204" pitchFamily="34" charset="0"/>
                <a:ea typeface="Times New Roman" panose="02020603050405020304" pitchFamily="18" charset="0"/>
                <a:cs typeface="Arial" panose="020B0604020202020204" pitchFamily="34" charset="0"/>
              </a:rPr>
              <a:t>Les Premières Nations ont toujours demandé au gouvernement du Canada de mettre fin au processus d'assimilation législative par l’intermédiaire de la </a:t>
            </a:r>
            <a:r>
              <a:rPr lang="fr-CA" sz="1600" i="1" kern="0" noProof="0" dirty="0">
                <a:effectLst/>
                <a:latin typeface="Arial" panose="020B0604020202020204" pitchFamily="34" charset="0"/>
                <a:ea typeface="Times New Roman" panose="02020603050405020304" pitchFamily="18" charset="0"/>
                <a:cs typeface="Arial" panose="020B0604020202020204" pitchFamily="34" charset="0"/>
              </a:rPr>
              <a:t>Loi sur les Indiens </a:t>
            </a:r>
            <a:r>
              <a:rPr lang="fr-CA" sz="1600" kern="0" noProof="0" dirty="0">
                <a:effectLst/>
                <a:latin typeface="Arial" panose="020B0604020202020204" pitchFamily="34" charset="0"/>
                <a:ea typeface="Times New Roman" panose="02020603050405020304" pitchFamily="18" charset="0"/>
                <a:cs typeface="Arial" panose="020B0604020202020204" pitchFamily="34" charset="0"/>
              </a:rPr>
              <a:t>et de reconnaître pleinement le droit inhérent des Premières Nations à l'autodétermination en matière de citoyenneté. </a:t>
            </a:r>
            <a:r>
              <a:rPr lang="fr-CA" sz="1600" b="1" kern="0" noProof="0" dirty="0">
                <a:effectLst/>
                <a:latin typeface="Arial" panose="020B0604020202020204" pitchFamily="34" charset="0"/>
                <a:ea typeface="Times New Roman" panose="02020603050405020304" pitchFamily="18" charset="0"/>
                <a:cs typeface="Arial" panose="020B0604020202020204" pitchFamily="34" charset="0"/>
              </a:rPr>
              <a:t>Le projet de loi C-38 ne répond pas à la demande nécessaire d'un changement transformateur et d’une pleine reconnaissance de l'autorité des Premières Nations sur la citoyenneté.</a:t>
            </a:r>
            <a:endParaRPr lang="fr-CA" sz="1600" b="1" kern="100" noProof="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buClr>
                <a:srgbClr val="F18B35"/>
              </a:buClr>
            </a:pPr>
            <a:endParaRPr lang="fr-CA" sz="16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41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B14FC-84EE-C4CE-B429-025BBBCBD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955FBE-D630-47A5-5CBA-3877F1D1120A}"/>
              </a:ext>
            </a:extLst>
          </p:cNvPr>
          <p:cNvSpPr>
            <a:spLocks noGrp="1"/>
          </p:cNvSpPr>
          <p:nvPr>
            <p:ph type="title"/>
          </p:nvPr>
        </p:nvSpPr>
        <p:spPr>
          <a:xfrm>
            <a:off x="1824676" y="1930171"/>
            <a:ext cx="9336157" cy="578675"/>
          </a:xfrm>
        </p:spPr>
        <p:txBody>
          <a:bodyPr/>
          <a:lstStyle/>
          <a:p>
            <a:r>
              <a:rPr lang="en-CA" sz="3600" dirty="0">
                <a:latin typeface="Arial" panose="020B0604020202020204" pitchFamily="34" charset="0"/>
                <a:cs typeface="Arial" panose="020B0604020202020204" pitchFamily="34" charset="0"/>
              </a:rPr>
              <a:t>Implications pour les Premières Nations</a:t>
            </a:r>
          </a:p>
        </p:txBody>
      </p:sp>
      <p:sp>
        <p:nvSpPr>
          <p:cNvPr id="3" name="Content Placeholder 2">
            <a:extLst>
              <a:ext uri="{FF2B5EF4-FFF2-40B4-BE49-F238E27FC236}">
                <a16:creationId xmlns:a16="http://schemas.microsoft.com/office/drawing/2014/main" id="{C38F48EC-6418-5FD0-5FE7-DA1B9FB11BEF}"/>
              </a:ext>
            </a:extLst>
          </p:cNvPr>
          <p:cNvSpPr>
            <a:spLocks noGrp="1"/>
          </p:cNvSpPr>
          <p:nvPr>
            <p:ph idx="1"/>
          </p:nvPr>
        </p:nvSpPr>
        <p:spPr>
          <a:xfrm>
            <a:off x="1740454" y="2892770"/>
            <a:ext cx="9336158" cy="3692180"/>
          </a:xfrm>
        </p:spPr>
        <p:txBody>
          <a:bodyPr/>
          <a:lstStyle/>
          <a:p>
            <a:pPr>
              <a:lnSpc>
                <a:spcPct val="100000"/>
              </a:lnSpc>
              <a:buClr>
                <a:srgbClr val="F18B35"/>
              </a:buClr>
            </a:pPr>
            <a:r>
              <a:rPr lang="fr-CA" sz="1800" noProof="0" dirty="0">
                <a:latin typeface="Arial" panose="020B0604020202020204" pitchFamily="34" charset="0"/>
                <a:cs typeface="Arial" panose="020B0604020202020204" pitchFamily="34" charset="0"/>
              </a:rPr>
              <a:t>Statistique Canada a estimé que l'élimination des inégalités connues fondées sur le sexe dans les dispositions relatives à l'inscription de la </a:t>
            </a:r>
            <a:r>
              <a:rPr lang="fr-CA" sz="1800" i="1" noProof="0" dirty="0">
                <a:latin typeface="Arial" panose="020B0604020202020204" pitchFamily="34" charset="0"/>
                <a:cs typeface="Arial" panose="020B0604020202020204" pitchFamily="34" charset="0"/>
              </a:rPr>
              <a:t>Loi sur les Indiens</a:t>
            </a:r>
            <a:r>
              <a:rPr lang="fr-CA" sz="1800" noProof="0" dirty="0">
                <a:latin typeface="Arial" panose="020B0604020202020204" pitchFamily="34" charset="0"/>
                <a:cs typeface="Arial" panose="020B0604020202020204" pitchFamily="34" charset="0"/>
              </a:rPr>
              <a:t>, depuis les modifications législatives de 2017 et 2019, pourrait entraîner l'inscription de près de 256 000 nouvelles personnes d'ici 2041.</a:t>
            </a:r>
          </a:p>
          <a:p>
            <a:pPr>
              <a:lnSpc>
                <a:spcPct val="100000"/>
              </a:lnSpc>
              <a:buClr>
                <a:srgbClr val="F18B35"/>
              </a:buClr>
            </a:pPr>
            <a:r>
              <a:rPr lang="fr-CA" sz="1800" noProof="0" dirty="0">
                <a:latin typeface="Arial" panose="020B0604020202020204" pitchFamily="34" charset="0"/>
                <a:cs typeface="Arial" panose="020B0604020202020204" pitchFamily="34" charset="0"/>
              </a:rPr>
              <a:t>Malgré ces estimations, le Canada n'a pas annoncé </a:t>
            </a:r>
            <a:r>
              <a:rPr lang="fr-CA" sz="1800" dirty="0">
                <a:latin typeface="Arial" panose="020B0604020202020204" pitchFamily="34" charset="0"/>
                <a:cs typeface="Arial" panose="020B0604020202020204" pitchFamily="34" charset="0"/>
              </a:rPr>
              <a:t>d’</a:t>
            </a:r>
            <a:r>
              <a:rPr lang="fr-CA" sz="1800" noProof="0" dirty="0">
                <a:latin typeface="Arial" panose="020B0604020202020204" pitchFamily="34" charset="0"/>
                <a:cs typeface="Arial" panose="020B0604020202020204" pitchFamily="34" charset="0"/>
              </a:rPr>
              <a:t>augmentation de financement pour aider les Premières Nations à supporter le coût lié à la fourniture de services à un plus grand nombre de citoyens.</a:t>
            </a:r>
          </a:p>
          <a:p>
            <a:pPr>
              <a:lnSpc>
                <a:spcPct val="100000"/>
              </a:lnSpc>
              <a:buClr>
                <a:srgbClr val="F18B35"/>
              </a:buClr>
            </a:pPr>
            <a:r>
              <a:rPr lang="fr-CA" sz="1800" noProof="0" dirty="0">
                <a:latin typeface="Arial" panose="020B0604020202020204" pitchFamily="34" charset="0"/>
                <a:cs typeface="Arial" panose="020B0604020202020204" pitchFamily="34" charset="0"/>
              </a:rPr>
              <a:t>Actuellement, les Premières Nations peuvent envisager des moyens de contrôler l’appartenance en vertu de l'article 10 de la </a:t>
            </a:r>
            <a:r>
              <a:rPr lang="fr-CA" sz="1800" i="1" noProof="0" dirty="0">
                <a:latin typeface="Arial" panose="020B0604020202020204" pitchFamily="34" charset="0"/>
                <a:cs typeface="Arial" panose="020B0604020202020204" pitchFamily="34" charset="0"/>
              </a:rPr>
              <a:t>Loi sur les Indiens </a:t>
            </a:r>
            <a:r>
              <a:rPr lang="fr-CA" sz="1800" noProof="0" dirty="0">
                <a:latin typeface="Arial" panose="020B0604020202020204" pitchFamily="34" charset="0"/>
                <a:cs typeface="Arial" panose="020B0604020202020204" pitchFamily="34" charset="0"/>
              </a:rPr>
              <a:t>ou en négociant des ententes d'autonomie gouvernementale et des traités modernes avec le ministère des Relations Couronne-Autochtones et Affaires du Nord Canada.</a:t>
            </a:r>
          </a:p>
          <a:p>
            <a:pPr marL="0" indent="0">
              <a:lnSpc>
                <a:spcPct val="100000"/>
              </a:lnSpc>
              <a:buClr>
                <a:srgbClr val="F18B35"/>
              </a:buClr>
              <a:buNone/>
            </a:pPr>
            <a:endParaRPr lang="fr-CA" sz="18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90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681B-276C-BBD6-7AE3-E2D243A15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106BB-E44E-85FB-862E-C2C2BC0DE4B2}"/>
              </a:ext>
            </a:extLst>
          </p:cNvPr>
          <p:cNvSpPr>
            <a:spLocks noGrp="1"/>
          </p:cNvSpPr>
          <p:nvPr>
            <p:ph type="title"/>
          </p:nvPr>
        </p:nvSpPr>
        <p:spPr>
          <a:xfrm>
            <a:off x="1696631" y="1942203"/>
            <a:ext cx="9336157" cy="578675"/>
          </a:xfrm>
        </p:spPr>
        <p:txBody>
          <a:bodyPr/>
          <a:lstStyle/>
          <a:p>
            <a:r>
              <a:rPr lang="en-CA" sz="3600" dirty="0">
                <a:latin typeface="Arial" panose="020B0604020202020204" pitchFamily="34" charset="0"/>
                <a:cs typeface="Arial" panose="020B0604020202020204" pitchFamily="34" charset="0"/>
              </a:rPr>
              <a:t>Processus consultatif autochtone</a:t>
            </a:r>
          </a:p>
        </p:txBody>
      </p:sp>
      <p:sp>
        <p:nvSpPr>
          <p:cNvPr id="3" name="Content Placeholder 2">
            <a:extLst>
              <a:ext uri="{FF2B5EF4-FFF2-40B4-BE49-F238E27FC236}">
                <a16:creationId xmlns:a16="http://schemas.microsoft.com/office/drawing/2014/main" id="{C9315B05-D745-35B4-CA32-BB6321007C26}"/>
              </a:ext>
            </a:extLst>
          </p:cNvPr>
          <p:cNvSpPr>
            <a:spLocks noGrp="1"/>
          </p:cNvSpPr>
          <p:nvPr>
            <p:ph idx="1"/>
          </p:nvPr>
        </p:nvSpPr>
        <p:spPr>
          <a:xfrm>
            <a:off x="1684778" y="2688233"/>
            <a:ext cx="10026260" cy="3692180"/>
          </a:xfrm>
        </p:spPr>
        <p:txBody>
          <a:bodyPr/>
          <a:lstStyle/>
          <a:p>
            <a:pPr>
              <a:lnSpc>
                <a:spcPct val="100000"/>
              </a:lnSpc>
              <a:buClr>
                <a:srgbClr val="F18B35"/>
              </a:buClr>
            </a:pPr>
            <a:r>
              <a:rPr lang="fr-CA" sz="1800" noProof="0" dirty="0">
                <a:latin typeface="Arial" panose="020B0604020202020204" pitchFamily="34" charset="0"/>
                <a:cs typeface="Arial" panose="020B0604020202020204" pitchFamily="34" charset="0"/>
              </a:rPr>
              <a:t>L</a:t>
            </a:r>
            <a:r>
              <a:rPr lang="fr-CA" sz="1800" dirty="0" err="1">
                <a:latin typeface="Arial" panose="020B0604020202020204" pitchFamily="34" charset="0"/>
                <a:cs typeface="Arial" panose="020B0604020202020204" pitchFamily="34" charset="0"/>
              </a:rPr>
              <a:t>ancé</a:t>
            </a:r>
            <a:r>
              <a:rPr lang="fr-CA" sz="1800" noProof="0" dirty="0">
                <a:latin typeface="Arial" panose="020B0604020202020204" pitchFamily="34" charset="0"/>
                <a:cs typeface="Arial" panose="020B0604020202020204" pitchFamily="34" charset="0"/>
              </a:rPr>
              <a:t> le 20 novembre 2023, le Processus consultatif autochtone (PCA) rassemble des organisations régionales et nationales des Premières Nations dans le but de conseiller SAC sur la façon de consulter les Premières Nations et de coopérer avec elles pour examiner la question de l’exclusion après la deuxième génération.  </a:t>
            </a:r>
          </a:p>
          <a:p>
            <a:pPr>
              <a:lnSpc>
                <a:spcPct val="100000"/>
              </a:lnSpc>
              <a:buClr>
                <a:srgbClr val="F18B35"/>
              </a:buClr>
            </a:pPr>
            <a:r>
              <a:rPr lang="fr-CA" sz="1800" noProof="0" dirty="0">
                <a:latin typeface="Arial" panose="020B0604020202020204" pitchFamily="34" charset="0"/>
                <a:cs typeface="Arial" panose="020B0604020202020204" pitchFamily="34" charset="0"/>
              </a:rPr>
              <a:t>La phase 2 du PCA consiste à lancer une demande de propositions </a:t>
            </a:r>
            <a:r>
              <a:rPr lang="fr-CA" sz="1800" dirty="0">
                <a:latin typeface="Arial" panose="020B0604020202020204" pitchFamily="34" charset="0"/>
                <a:cs typeface="Arial" panose="020B0604020202020204" pitchFamily="34" charset="0"/>
              </a:rPr>
              <a:t>durant</a:t>
            </a:r>
            <a:r>
              <a:rPr lang="fr-CA" sz="1800" noProof="0" dirty="0">
                <a:latin typeface="Arial" panose="020B0604020202020204" pitchFamily="34" charset="0"/>
                <a:cs typeface="Arial" panose="020B0604020202020204" pitchFamily="34" charset="0"/>
              </a:rPr>
              <a:t> l'hiver 2024. Elle est assortie d’un montant disponible de 10 000 $ pour des activités de mobilisation sur la question de l’exclusion après la deuxième génération. </a:t>
            </a:r>
          </a:p>
          <a:p>
            <a:pPr>
              <a:lnSpc>
                <a:spcPct val="100000"/>
              </a:lnSpc>
              <a:buClr>
                <a:srgbClr val="F18B35"/>
              </a:buClr>
            </a:pPr>
            <a:r>
              <a:rPr lang="fr-FR" sz="1800" noProof="0" dirty="0">
                <a:latin typeface="Arial" panose="020B0604020202020204" pitchFamily="34" charset="0"/>
                <a:cs typeface="Arial" panose="020B0604020202020204" pitchFamily="34" charset="0"/>
              </a:rPr>
              <a:t>L’APN cherche, en collaboration avec SAC, des moyens d’aider les Premières Nations à s’engager dans la réforme d’éléments de la </a:t>
            </a:r>
            <a:r>
              <a:rPr lang="fr-FR" sz="1800" i="1" noProof="0" dirty="0">
                <a:latin typeface="Arial" panose="020B0604020202020204" pitchFamily="34" charset="0"/>
                <a:cs typeface="Arial" panose="020B0604020202020204" pitchFamily="34" charset="0"/>
              </a:rPr>
              <a:t>Loi sur les Indiens </a:t>
            </a:r>
            <a:r>
              <a:rPr lang="fr-FR" sz="1800" noProof="0" dirty="0">
                <a:latin typeface="Arial" panose="020B0604020202020204" pitchFamily="34" charset="0"/>
                <a:cs typeface="Arial" panose="020B0604020202020204" pitchFamily="34" charset="0"/>
              </a:rPr>
              <a:t>(l’émancipation, la radiation, l’exclusion après la deuxième génération) et de promouvoir les droits des Premières Nations à l’autodétermination en matière de citoyenneté</a:t>
            </a:r>
            <a:r>
              <a:rPr lang="fr-CA" sz="1800" noProof="0" dirty="0">
                <a:latin typeface="Arial" panose="020B0604020202020204" pitchFamily="34" charset="0"/>
                <a:cs typeface="Arial" panose="020B0604020202020204" pitchFamily="34" charset="0"/>
              </a:rPr>
              <a:t>. </a:t>
            </a:r>
          </a:p>
          <a:p>
            <a:pPr marL="0" indent="0">
              <a:lnSpc>
                <a:spcPct val="100000"/>
              </a:lnSpc>
              <a:buClr>
                <a:srgbClr val="F18B35"/>
              </a:buClr>
              <a:buNone/>
            </a:pPr>
            <a:endParaRPr lang="fr-CA" sz="18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206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C256C-BBA7-4BB8-CFB9-1D42BF3750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31922-4032-BB44-E3AE-CA6DA132F122}"/>
              </a:ext>
            </a:extLst>
          </p:cNvPr>
          <p:cNvSpPr>
            <a:spLocks noGrp="1"/>
          </p:cNvSpPr>
          <p:nvPr>
            <p:ph type="title"/>
          </p:nvPr>
        </p:nvSpPr>
        <p:spPr>
          <a:xfrm>
            <a:off x="1767287" y="1918140"/>
            <a:ext cx="10740980" cy="578675"/>
          </a:xfrm>
        </p:spPr>
        <p:txBody>
          <a:bodyPr/>
          <a:lstStyle/>
          <a:p>
            <a:r>
              <a:rPr lang="en-CA" sz="3200" dirty="0">
                <a:latin typeface="Arial" panose="020B0604020202020204" pitchFamily="34" charset="0"/>
                <a:cs typeface="Arial" panose="020B0604020202020204" pitchFamily="34" charset="0"/>
              </a:rPr>
              <a:t>Comité des Nations </a:t>
            </a:r>
            <a:r>
              <a:rPr lang="en-CA" sz="3200" dirty="0" err="1">
                <a:latin typeface="Arial" panose="020B0604020202020204" pitchFamily="34" charset="0"/>
                <a:cs typeface="Arial" panose="020B0604020202020204" pitchFamily="34" charset="0"/>
              </a:rPr>
              <a:t>Unies</a:t>
            </a:r>
            <a:r>
              <a:rPr lang="en-CA" sz="3200" dirty="0">
                <a:latin typeface="Arial" panose="020B0604020202020204" pitchFamily="34" charset="0"/>
                <a:cs typeface="Arial" panose="020B0604020202020204" pitchFamily="34" charset="0"/>
              </a:rPr>
              <a:t> pour l'élimination de la discrimination à l'égard des femmes</a:t>
            </a:r>
          </a:p>
        </p:txBody>
      </p:sp>
      <p:sp>
        <p:nvSpPr>
          <p:cNvPr id="3" name="Content Placeholder 2">
            <a:extLst>
              <a:ext uri="{FF2B5EF4-FFF2-40B4-BE49-F238E27FC236}">
                <a16:creationId xmlns:a16="http://schemas.microsoft.com/office/drawing/2014/main" id="{E5D68CE4-5638-03B6-18EE-163EE143EDD6}"/>
              </a:ext>
            </a:extLst>
          </p:cNvPr>
          <p:cNvSpPr>
            <a:spLocks noGrp="1"/>
          </p:cNvSpPr>
          <p:nvPr>
            <p:ph idx="1"/>
          </p:nvPr>
        </p:nvSpPr>
        <p:spPr>
          <a:xfrm>
            <a:off x="1650881" y="2991287"/>
            <a:ext cx="10973791" cy="3316936"/>
          </a:xfrm>
        </p:spPr>
        <p:txBody>
          <a:bodyPr/>
          <a:lstStyle/>
          <a:p>
            <a:pPr marL="0" marR="720090" indent="0" eaLnBrk="0" hangingPunct="0">
              <a:lnSpc>
                <a:spcPct val="100000"/>
              </a:lnSpc>
              <a:spcBef>
                <a:spcPts val="1200"/>
              </a:spcBef>
              <a:spcAft>
                <a:spcPts val="600"/>
              </a:spcAft>
              <a:buNone/>
              <a:tabLst>
                <a:tab pos="540385" algn="r"/>
              </a:tabLst>
            </a:pPr>
            <a:r>
              <a:rPr lang="fr-CA" sz="1400" noProof="0" dirty="0">
                <a:effectLst/>
                <a:latin typeface="Arial" panose="020B0604020202020204" pitchFamily="34" charset="0"/>
                <a:ea typeface="Calibri" panose="020F0502020204030204" pitchFamily="34" charset="0"/>
                <a:cs typeface="Arial" panose="020B0604020202020204" pitchFamily="34" charset="0"/>
              </a:rPr>
              <a:t>Le Comité a cerné les questions suivantes concernant la citoyenneté des membres des Premières Nations au Canada :</a:t>
            </a:r>
          </a:p>
          <a:p>
            <a:pPr marL="457200" marR="720090" lvl="1" indent="0" eaLnBrk="0" hangingPunct="0">
              <a:lnSpc>
                <a:spcPct val="100000"/>
              </a:lnSpc>
              <a:spcBef>
                <a:spcPts val="1200"/>
              </a:spcBef>
              <a:spcAft>
                <a:spcPts val="600"/>
              </a:spcAft>
              <a:buNone/>
              <a:tabLst>
                <a:tab pos="540385" algn="r"/>
              </a:tabLst>
            </a:pPr>
            <a:r>
              <a:rPr lang="fr-CA" sz="1400" noProof="0" dirty="0">
                <a:effectLst/>
                <a:latin typeface="Arial" panose="020B0604020202020204" pitchFamily="34" charset="0"/>
                <a:ea typeface="Calibri" panose="020F0502020204030204" pitchFamily="34" charset="0"/>
                <a:cs typeface="Arial" panose="020B0604020202020204" pitchFamily="34" charset="0"/>
              </a:rPr>
              <a:t>(a) Les dispositions de la </a:t>
            </a:r>
            <a:r>
              <a:rPr lang="fr-CA" sz="1400" i="1" noProof="0" dirty="0">
                <a:effectLst/>
                <a:latin typeface="Arial" panose="020B0604020202020204" pitchFamily="34" charset="0"/>
                <a:ea typeface="Calibri" panose="020F0502020204030204" pitchFamily="34" charset="0"/>
                <a:cs typeface="Arial" panose="020B0604020202020204" pitchFamily="34" charset="0"/>
              </a:rPr>
              <a:t>Loi sur les Indiens </a:t>
            </a:r>
            <a:r>
              <a:rPr lang="fr-CA" sz="1400" noProof="0" dirty="0">
                <a:effectLst/>
                <a:latin typeface="Arial" panose="020B0604020202020204" pitchFamily="34" charset="0"/>
                <a:ea typeface="Calibri" panose="020F0502020204030204" pitchFamily="34" charset="0"/>
                <a:cs typeface="Arial" panose="020B0604020202020204" pitchFamily="34" charset="0"/>
              </a:rPr>
              <a:t>stipulent qu'après deux générations d’ascendance mixte, le statut d'Indien ne peut pas être transmis à un enfant et exigent que les deux parents soient indiens pour pouvoir transmettre le statut à un enfant. </a:t>
            </a:r>
          </a:p>
          <a:p>
            <a:pPr marL="457200" marR="720090" lvl="1" indent="0" eaLnBrk="0" hangingPunct="0">
              <a:lnSpc>
                <a:spcPct val="100000"/>
              </a:lnSpc>
              <a:spcBef>
                <a:spcPts val="1200"/>
              </a:spcBef>
              <a:spcAft>
                <a:spcPts val="600"/>
              </a:spcAft>
              <a:buNone/>
              <a:tabLst>
                <a:tab pos="540385" algn="r"/>
              </a:tabLst>
            </a:pPr>
            <a:r>
              <a:rPr lang="fr-CA" sz="1400" noProof="0" dirty="0">
                <a:latin typeface="Arial" panose="020B0604020202020204" pitchFamily="34" charset="0"/>
                <a:ea typeface="Calibri" panose="020F0502020204030204" pitchFamily="34" charset="0"/>
                <a:cs typeface="Arial" panose="020B0604020202020204" pitchFamily="34" charset="0"/>
              </a:rPr>
              <a:t>(b) L'absence persistante de mesures pour rétablir l'appartenance aux bandes indiennes (natales et autres) pour les femmes et leurs descendants qui ont été automatiquement déchus de leur appartenance à une bande indienne.</a:t>
            </a:r>
          </a:p>
          <a:p>
            <a:pPr marL="457200" marR="720090" lvl="1" indent="0" eaLnBrk="0" hangingPunct="0">
              <a:lnSpc>
                <a:spcPct val="100000"/>
              </a:lnSpc>
              <a:spcBef>
                <a:spcPts val="1200"/>
              </a:spcBef>
              <a:spcAft>
                <a:spcPts val="600"/>
              </a:spcAft>
              <a:buNone/>
              <a:tabLst>
                <a:tab pos="540385" algn="r"/>
              </a:tabLst>
            </a:pPr>
            <a:r>
              <a:rPr lang="fr-CA" sz="1400" noProof="0" dirty="0">
                <a:latin typeface="Arial" panose="020B0604020202020204" pitchFamily="34" charset="0"/>
                <a:ea typeface="Calibri" panose="020F0502020204030204" pitchFamily="34" charset="0"/>
                <a:cs typeface="Arial" panose="020B0604020202020204" pitchFamily="34" charset="0"/>
              </a:rPr>
              <a:t>(c) </a:t>
            </a:r>
            <a:r>
              <a:rPr lang="fr-CA" sz="1400" noProof="0" dirty="0">
                <a:effectLst/>
                <a:latin typeface="Arial" panose="020B0604020202020204" pitchFamily="34" charset="0"/>
                <a:ea typeface="Calibri" panose="020F0502020204030204" pitchFamily="34" charset="0"/>
                <a:cs typeface="Arial" panose="020B0604020202020204" pitchFamily="34" charset="0"/>
              </a:rPr>
              <a:t>Les dispositions légales de l'État partie qui empêchent les femmes des Premières Nations et leurs descendants d'obtenir des réparations pour les violations des droits humains concernant la </a:t>
            </a:r>
            <a:r>
              <a:rPr lang="fr-CA" sz="1400" i="1" noProof="0" dirty="0">
                <a:effectLst/>
                <a:latin typeface="Arial" panose="020B0604020202020204" pitchFamily="34" charset="0"/>
                <a:ea typeface="Calibri" panose="020F0502020204030204" pitchFamily="34" charset="0"/>
                <a:cs typeface="Arial" panose="020B0604020202020204" pitchFamily="34" charset="0"/>
              </a:rPr>
              <a:t>Loi sur les Indiens</a:t>
            </a:r>
            <a:r>
              <a:rPr lang="fr-CA" sz="1400" noProof="0" dirty="0">
                <a:effectLst/>
                <a:latin typeface="Arial" panose="020B0604020202020204" pitchFamily="34" charset="0"/>
                <a:ea typeface="Calibri" panose="020F0502020204030204" pitchFamily="34" charset="0"/>
                <a:cs typeface="Arial" panose="020B0604020202020204" pitchFamily="34" charset="0"/>
              </a:rPr>
              <a:t>. </a:t>
            </a:r>
          </a:p>
          <a:p>
            <a:pPr marL="457200" marR="720090" lvl="1" indent="0" eaLnBrk="0" hangingPunct="0">
              <a:lnSpc>
                <a:spcPct val="100000"/>
              </a:lnSpc>
              <a:spcBef>
                <a:spcPts val="1200"/>
              </a:spcBef>
              <a:spcAft>
                <a:spcPts val="600"/>
              </a:spcAft>
              <a:buNone/>
              <a:tabLst>
                <a:tab pos="540385" algn="r"/>
              </a:tabLst>
            </a:pPr>
            <a:r>
              <a:rPr lang="fr-CA" sz="1400" noProof="0" dirty="0">
                <a:latin typeface="Arial" panose="020B0604020202020204" pitchFamily="34" charset="0"/>
                <a:ea typeface="Calibri" panose="020F0502020204030204" pitchFamily="34" charset="0"/>
                <a:cs typeface="Arial" panose="020B0604020202020204" pitchFamily="34" charset="0"/>
              </a:rPr>
              <a:t>(d) </a:t>
            </a:r>
            <a:r>
              <a:rPr lang="fr-CA" sz="1400" dirty="0">
                <a:latin typeface="Arial" panose="020B0604020202020204" pitchFamily="34" charset="0"/>
                <a:ea typeface="Calibri" panose="020F0502020204030204" pitchFamily="34" charset="0"/>
                <a:cs typeface="Arial" panose="020B0604020202020204" pitchFamily="34" charset="0"/>
              </a:rPr>
              <a:t>F</a:t>
            </a:r>
            <a:r>
              <a:rPr lang="fr-CA" sz="1400" noProof="0" dirty="0" err="1">
                <a:latin typeface="Arial" panose="020B0604020202020204" pitchFamily="34" charset="0"/>
                <a:ea typeface="Calibri" panose="020F0502020204030204" pitchFamily="34" charset="0"/>
                <a:cs typeface="Arial" panose="020B0604020202020204" pitchFamily="34" charset="0"/>
              </a:rPr>
              <a:t>aibles</a:t>
            </a:r>
            <a:r>
              <a:rPr lang="fr-CA" sz="1400" noProof="0" dirty="0">
                <a:latin typeface="Arial" panose="020B0604020202020204" pitchFamily="34" charset="0"/>
                <a:ea typeface="Calibri" panose="020F0502020204030204" pitchFamily="34" charset="0"/>
                <a:cs typeface="Arial" panose="020B0604020202020204" pitchFamily="34" charset="0"/>
              </a:rPr>
              <a:t> taux d’inscriptions de nouveaux membres : l'absence de politiques efficaces garantissant aux femmes et aux filles autochtones non inscrites, ainsi qu’aux femmes autochtones vivant hors des réserves, </a:t>
            </a:r>
            <a:r>
              <a:rPr lang="fr-CA" sz="1400" dirty="0">
                <a:latin typeface="Arial" panose="020B0604020202020204" pitchFamily="34" charset="0"/>
                <a:ea typeface="Calibri" panose="020F0502020204030204" pitchFamily="34" charset="0"/>
                <a:cs typeface="Arial" panose="020B0604020202020204" pitchFamily="34" charset="0"/>
              </a:rPr>
              <a:t>l’</a:t>
            </a:r>
            <a:r>
              <a:rPr lang="fr-CA" sz="1400" noProof="0" dirty="0">
                <a:latin typeface="Arial" panose="020B0604020202020204" pitchFamily="34" charset="0"/>
                <a:ea typeface="Calibri" panose="020F0502020204030204" pitchFamily="34" charset="0"/>
                <a:cs typeface="Arial" panose="020B0604020202020204" pitchFamily="34" charset="0"/>
              </a:rPr>
              <a:t>accès aux programmes et aux avantages.</a:t>
            </a:r>
            <a:endParaRPr lang="fr-CA" sz="1400" noProof="0" dirty="0">
              <a:effectLst/>
              <a:latin typeface="Arial" panose="020B0604020202020204" pitchFamily="34" charset="0"/>
              <a:ea typeface="Calibri" panose="020F0502020204030204" pitchFamily="34" charset="0"/>
              <a:cs typeface="Arial" panose="020B0604020202020204" pitchFamily="34" charset="0"/>
            </a:endParaRPr>
          </a:p>
          <a:p>
            <a:endParaRPr lang="fr-CA" sz="14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858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1A2C0-3572-465A-1B59-F83CEA26A1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2ACA5-781A-42D7-643C-845716426BAF}"/>
              </a:ext>
            </a:extLst>
          </p:cNvPr>
          <p:cNvSpPr>
            <a:spLocks noGrp="1"/>
          </p:cNvSpPr>
          <p:nvPr>
            <p:ph type="title"/>
          </p:nvPr>
        </p:nvSpPr>
        <p:spPr>
          <a:xfrm>
            <a:off x="1850265" y="1906108"/>
            <a:ext cx="10341735" cy="578675"/>
          </a:xfrm>
        </p:spPr>
        <p:txBody>
          <a:bodyPr/>
          <a:lstStyle/>
          <a:p>
            <a:r>
              <a:rPr lang="en-CA" sz="3600" dirty="0">
                <a:latin typeface="Arial" panose="020B0604020202020204" pitchFamily="34" charset="0"/>
                <a:cs typeface="Arial" panose="020B0604020202020204" pitchFamily="34" charset="0"/>
              </a:rPr>
              <a:t>Le Comité recommande à l'État </a:t>
            </a:r>
            <a:r>
              <a:rPr lang="en-CA" sz="3600" dirty="0" err="1">
                <a:latin typeface="Arial" panose="020B0604020202020204" pitchFamily="34" charset="0"/>
                <a:cs typeface="Arial" panose="020B0604020202020204" pitchFamily="34" charset="0"/>
              </a:rPr>
              <a:t>partie</a:t>
            </a:r>
            <a:r>
              <a:rPr lang="en-CA" sz="3600" dirty="0">
                <a:latin typeface="Arial" panose="020B0604020202020204" pitchFamily="34" charset="0"/>
                <a:cs typeface="Arial" panose="020B0604020202020204" pitchFamily="34" charset="0"/>
              </a:rPr>
              <a:t> de :</a:t>
            </a:r>
          </a:p>
        </p:txBody>
      </p:sp>
      <p:sp>
        <p:nvSpPr>
          <p:cNvPr id="3" name="Content Placeholder 2">
            <a:extLst>
              <a:ext uri="{FF2B5EF4-FFF2-40B4-BE49-F238E27FC236}">
                <a16:creationId xmlns:a16="http://schemas.microsoft.com/office/drawing/2014/main" id="{7CF6C84A-C310-B9E6-1CF8-C9F867E94D02}"/>
              </a:ext>
            </a:extLst>
          </p:cNvPr>
          <p:cNvSpPr>
            <a:spLocks noGrp="1"/>
          </p:cNvSpPr>
          <p:nvPr>
            <p:ph idx="1"/>
          </p:nvPr>
        </p:nvSpPr>
        <p:spPr>
          <a:xfrm>
            <a:off x="1850265" y="2700265"/>
            <a:ext cx="9336158" cy="3692180"/>
          </a:xfrm>
        </p:spPr>
        <p:txBody>
          <a:bodyPr/>
          <a:lstStyle/>
          <a:p>
            <a:pPr>
              <a:lnSpc>
                <a:spcPct val="100000"/>
              </a:lnSpc>
              <a:buClr>
                <a:srgbClr val="F18B35"/>
              </a:buClr>
            </a:pPr>
            <a:r>
              <a:rPr lang="fr-CA" sz="1800" noProof="0" dirty="0"/>
              <a:t>(a) Modifier l'article 6 de la </a:t>
            </a:r>
            <a:r>
              <a:rPr lang="fr-CA" sz="1800" i="1" noProof="0" dirty="0"/>
              <a:t>Loi sur les Indiens, </a:t>
            </a:r>
            <a:r>
              <a:rPr lang="fr-CA" sz="1800" noProof="0" dirty="0"/>
              <a:t>en supprimant les catégories de statut art.6(1)(f) et art.6(2) et toute autre disposition légale qui ne reconnaît pas le droit égal des femmes et des hommes de transmettre leur statut d'Indien à leurs enfants, et éliminer toutes les autres catégories et classes de statut d'Indien, y compris les différences en matière d'admissibilité causées par les dates de naissance et de mariage antérieures et postérieures à 1985.</a:t>
            </a:r>
          </a:p>
          <a:p>
            <a:pPr>
              <a:lnSpc>
                <a:spcPct val="100000"/>
              </a:lnSpc>
              <a:buClr>
                <a:srgbClr val="F18B35"/>
              </a:buClr>
            </a:pPr>
            <a:r>
              <a:rPr lang="fr-CA" sz="1800" noProof="0" dirty="0"/>
              <a:t>(b) Examiner les dossiers afin d'accorder le statut aux femmes des Premières Nations et à leurs descendants qui s'étaient vu refuser le statut et qui sont devenus admissibles.</a:t>
            </a:r>
          </a:p>
          <a:p>
            <a:pPr>
              <a:lnSpc>
                <a:spcPct val="100000"/>
              </a:lnSpc>
              <a:buClr>
                <a:srgbClr val="F18B35"/>
              </a:buClr>
            </a:pPr>
            <a:r>
              <a:rPr lang="fr-CA" sz="1800" noProof="0" dirty="0"/>
              <a:t>(c) Abroger toutes les dispositions juridiques nationales qui restreignent l'accès à des réparations complètes pour les violations des droits humains subies par les femmes des Premières Nations et leurs descendants, y compris celles découlant de la </a:t>
            </a:r>
            <a:r>
              <a:rPr lang="fr-CA" sz="1800" i="1" noProof="0" dirty="0"/>
              <a:t>Loi sur les Indiens</a:t>
            </a:r>
            <a:r>
              <a:rPr lang="fr-CA" sz="1800" noProof="0" dirty="0"/>
              <a:t>, et mettre en place un mécanisme pour traiter les demandes de réparation, en collaboration avec les femmes des Premières Nations et leurs descendants. </a:t>
            </a:r>
          </a:p>
          <a:p>
            <a:pPr marL="0" indent="0">
              <a:lnSpc>
                <a:spcPct val="100000"/>
              </a:lnSpc>
              <a:buClr>
                <a:srgbClr val="F18B35"/>
              </a:buClr>
              <a:buNone/>
            </a:pPr>
            <a:endParaRPr lang="fr-CA" sz="1800" noProof="0" dirty="0"/>
          </a:p>
        </p:txBody>
      </p:sp>
    </p:spTree>
    <p:extLst>
      <p:ext uri="{BB962C8B-B14F-4D97-AF65-F5344CB8AC3E}">
        <p14:creationId xmlns:p14="http://schemas.microsoft.com/office/powerpoint/2010/main" val="41270367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2025</TotalTime>
  <Words>1371</Words>
  <Application>Microsoft Macintosh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Aptos</vt:lpstr>
      <vt:lpstr>Arial</vt:lpstr>
      <vt:lpstr>1_Custom Design</vt:lpstr>
      <vt:lpstr>PowerPoint Presentation</vt:lpstr>
      <vt:lpstr>Contexte</vt:lpstr>
      <vt:lpstr>Contexte</vt:lpstr>
      <vt:lpstr>Mandats de l'APN</vt:lpstr>
      <vt:lpstr>Projet de loi C-38</vt:lpstr>
      <vt:lpstr>Implications pour les Premières Nations</vt:lpstr>
      <vt:lpstr>Processus consultatif autochtone</vt:lpstr>
      <vt:lpstr>Comité des Nations Unies pour l'élimination de la discrimination à l'égard des femmes</vt:lpstr>
      <vt:lpstr>Le Comité recommande à l'État partie de :</vt:lpstr>
      <vt:lpstr>Prochaines étapes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Alisha Carter</dc:creator>
  <cp:keywords>, docId:DA9660E0D7648A2C93163227C5DE67D1</cp:keywords>
  <cp:lastModifiedBy>Hollie King</cp:lastModifiedBy>
  <cp:revision>24</cp:revision>
  <dcterms:created xsi:type="dcterms:W3CDTF">2024-11-13T14:11:56Z</dcterms:created>
  <dcterms:modified xsi:type="dcterms:W3CDTF">2024-12-01T17:02:05Z</dcterms:modified>
</cp:coreProperties>
</file>