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0" r:id="rId4"/>
  </p:sldMasterIdLst>
  <p:notesMasterIdLst>
    <p:notesMasterId r:id="rId31"/>
  </p:notesMasterIdLst>
  <p:handoutMasterIdLst>
    <p:handoutMasterId r:id="rId32"/>
  </p:handoutMasterIdLst>
  <p:sldIdLst>
    <p:sldId id="278" r:id="rId5"/>
    <p:sldId id="285" r:id="rId6"/>
    <p:sldId id="1215" r:id="rId7"/>
    <p:sldId id="2147470477" r:id="rId8"/>
    <p:sldId id="2147470467" r:id="rId9"/>
    <p:sldId id="4879" r:id="rId10"/>
    <p:sldId id="2147470468" r:id="rId11"/>
    <p:sldId id="2147470469" r:id="rId12"/>
    <p:sldId id="2147470471" r:id="rId13"/>
    <p:sldId id="2147470478" r:id="rId14"/>
    <p:sldId id="2147470475" r:id="rId15"/>
    <p:sldId id="2147470486" r:id="rId16"/>
    <p:sldId id="2147470476" r:id="rId17"/>
    <p:sldId id="2147470479" r:id="rId18"/>
    <p:sldId id="2147470481" r:id="rId19"/>
    <p:sldId id="4895" r:id="rId20"/>
    <p:sldId id="2147470482" r:id="rId21"/>
    <p:sldId id="4896" r:id="rId22"/>
    <p:sldId id="4952" r:id="rId23"/>
    <p:sldId id="2147470487" r:id="rId24"/>
    <p:sldId id="4903" r:id="rId25"/>
    <p:sldId id="2147470489" r:id="rId26"/>
    <p:sldId id="2147470484" r:id="rId27"/>
    <p:sldId id="2147470485" r:id="rId28"/>
    <p:sldId id="4946" r:id="rId29"/>
    <p:sldId id="21474704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C7BC33-F5DC-8D68-456B-5711FF25C260}" name="Khrystyna Orobets" initials="KO" userId="S::Khrystyna.Orobets@mnp.ca::d41bd794-620c-4416-898a-4787b8cfbe60" providerId="AD"/>
  <p188:author id="{ED5BD9C5-E668-D9E1-E984-58F96309C7B8}" name="Madelaine Cyr" initials="MC" userId="S::Madelaine.Cyr@mnp.ca::c0f1c334-85d4-4d40-9512-df7e85f9fb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rystyna Orobets" initials="KO" lastIdx="48" clrIdx="0">
    <p:extLst>
      <p:ext uri="{19B8F6BF-5375-455C-9EA6-DF929625EA0E}">
        <p15:presenceInfo xmlns:p15="http://schemas.microsoft.com/office/powerpoint/2012/main" userId="S::Khrystyna.Orobets@mnp.ca::d41bd794-620c-4416-898a-4787b8cfbe60" providerId="AD"/>
      </p:ext>
    </p:extLst>
  </p:cmAuthor>
  <p:cmAuthor id="2" name="Mac Walton" initials="MW" lastIdx="12" clrIdx="1">
    <p:extLst>
      <p:ext uri="{19B8F6BF-5375-455C-9EA6-DF929625EA0E}">
        <p15:presenceInfo xmlns:p15="http://schemas.microsoft.com/office/powerpoint/2012/main" userId="S::Mac.Walton@mnp.ca::2dffe009-f3fc-4450-bad9-e49f7f36da84" providerId="AD"/>
      </p:ext>
    </p:extLst>
  </p:cmAuthor>
  <p:cmAuthor id="3" name="Andre Gailits" initials="AG" lastIdx="11" clrIdx="2">
    <p:extLst>
      <p:ext uri="{19B8F6BF-5375-455C-9EA6-DF929625EA0E}">
        <p15:presenceInfo xmlns:p15="http://schemas.microsoft.com/office/powerpoint/2012/main" userId="S::Andre.Gailits@mnp.ca::5de40e9a-88d4-4447-bcea-7f5888b3fd7a" providerId="AD"/>
      </p:ext>
    </p:extLst>
  </p:cmAuthor>
  <p:cmAuthor id="4" name="Susan Mowbray" initials="SM" lastIdx="20" clrIdx="3">
    <p:extLst>
      <p:ext uri="{19B8F6BF-5375-455C-9EA6-DF929625EA0E}">
        <p15:presenceInfo xmlns:p15="http://schemas.microsoft.com/office/powerpoint/2012/main" userId="S::Susan.Mowbray@mnp.ca::e105834a-10ed-4e47-9393-84fa7ad76880" providerId="AD"/>
      </p:ext>
    </p:extLst>
  </p:cmAuthor>
  <p:cmAuthor id="5" name="Mirella Chiappe" initials="MC" lastIdx="8" clrIdx="4">
    <p:extLst>
      <p:ext uri="{19B8F6BF-5375-455C-9EA6-DF929625EA0E}">
        <p15:presenceInfo xmlns:p15="http://schemas.microsoft.com/office/powerpoint/2012/main" userId="S::Mirella.Chiappe@mnp.ca::a478a207-6a7e-423b-a4cd-ad863b0ed5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107F8A"/>
    <a:srgbClr val="000000"/>
    <a:srgbClr val="0A3343"/>
    <a:srgbClr val="1283C6"/>
    <a:srgbClr val="EEEFEF"/>
    <a:srgbClr val="DEA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824EF-66BD-4656-9DE9-940BD627DD88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B795F995-36FB-4196-A23D-102579099E8A}">
      <dgm:prSet phldrT="[Text]"/>
      <dgm:spPr/>
      <dgm:t>
        <a:bodyPr/>
        <a:lstStyle/>
        <a:p>
          <a:r>
            <a:rPr lang="en-CA" b="1"/>
            <a:t>1</a:t>
          </a:r>
        </a:p>
      </dgm:t>
    </dgm:pt>
    <dgm:pt modelId="{8AEE4543-35A8-4B70-BEB8-0538E2444C71}" type="parTrans" cxnId="{03640D72-65CA-4DF0-BE41-5838702A5709}">
      <dgm:prSet/>
      <dgm:spPr/>
      <dgm:t>
        <a:bodyPr/>
        <a:lstStyle/>
        <a:p>
          <a:endParaRPr lang="en-CA"/>
        </a:p>
      </dgm:t>
    </dgm:pt>
    <dgm:pt modelId="{E312FCA2-D51E-4E3E-A7F4-213423877D3F}" type="sibTrans" cxnId="{03640D72-65CA-4DF0-BE41-5838702A5709}">
      <dgm:prSet/>
      <dgm:spPr/>
      <dgm:t>
        <a:bodyPr/>
        <a:lstStyle/>
        <a:p>
          <a:endParaRPr lang="en-CA"/>
        </a:p>
      </dgm:t>
    </dgm:pt>
    <dgm:pt modelId="{49271BE3-72FF-4C53-992C-87BDE1BFD604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MNP &amp; AFN Introductions</a:t>
          </a:r>
        </a:p>
      </dgm:t>
    </dgm:pt>
    <dgm:pt modelId="{8EC32A2D-411E-48A9-99A9-CF9092695F32}" type="parTrans" cxnId="{1936AB03-5D5E-48F1-B0E7-E38C5A89A3BA}">
      <dgm:prSet/>
      <dgm:spPr/>
      <dgm:t>
        <a:bodyPr/>
        <a:lstStyle/>
        <a:p>
          <a:endParaRPr lang="en-CA"/>
        </a:p>
      </dgm:t>
    </dgm:pt>
    <dgm:pt modelId="{32749A83-EDF2-4114-A464-0131A520218D}" type="sibTrans" cxnId="{1936AB03-5D5E-48F1-B0E7-E38C5A89A3BA}">
      <dgm:prSet/>
      <dgm:spPr/>
      <dgm:t>
        <a:bodyPr/>
        <a:lstStyle/>
        <a:p>
          <a:endParaRPr lang="en-CA"/>
        </a:p>
      </dgm:t>
    </dgm:pt>
    <dgm:pt modelId="{E26C0A01-467D-4D9C-8B96-48E692DD0385}">
      <dgm:prSet phldrT="[Text]"/>
      <dgm:spPr/>
      <dgm:t>
        <a:bodyPr/>
        <a:lstStyle/>
        <a:p>
          <a:r>
            <a:rPr lang="en-CA" b="1"/>
            <a:t>2</a:t>
          </a:r>
        </a:p>
      </dgm:t>
    </dgm:pt>
    <dgm:pt modelId="{A266FD6A-9A33-478F-BE83-F363FE4B31A9}" type="parTrans" cxnId="{312664FE-9361-47C1-A84B-4953BB0D8D20}">
      <dgm:prSet/>
      <dgm:spPr/>
      <dgm:t>
        <a:bodyPr/>
        <a:lstStyle/>
        <a:p>
          <a:endParaRPr lang="en-CA"/>
        </a:p>
      </dgm:t>
    </dgm:pt>
    <dgm:pt modelId="{F41063EE-0173-4AF5-A01D-83567E529D1C}" type="sibTrans" cxnId="{312664FE-9361-47C1-A84B-4953BB0D8D20}">
      <dgm:prSet/>
      <dgm:spPr/>
      <dgm:t>
        <a:bodyPr/>
        <a:lstStyle/>
        <a:p>
          <a:endParaRPr lang="en-CA"/>
        </a:p>
      </dgm:t>
    </dgm:pt>
    <dgm:pt modelId="{9D3D85E7-3083-4280-B746-EA603CFEAB9A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Background </a:t>
          </a:r>
        </a:p>
      </dgm:t>
    </dgm:pt>
    <dgm:pt modelId="{4F11B89F-FAB7-4164-9BC5-072DFC7BD5E6}" type="parTrans" cxnId="{A33799A2-9779-4F5F-8CF6-7A75E4CC0149}">
      <dgm:prSet/>
      <dgm:spPr/>
      <dgm:t>
        <a:bodyPr/>
        <a:lstStyle/>
        <a:p>
          <a:endParaRPr lang="en-CA"/>
        </a:p>
      </dgm:t>
    </dgm:pt>
    <dgm:pt modelId="{EABF3710-5A1E-4567-A531-0F5D5DF2959F}" type="sibTrans" cxnId="{A33799A2-9779-4F5F-8CF6-7A75E4CC0149}">
      <dgm:prSet/>
      <dgm:spPr/>
      <dgm:t>
        <a:bodyPr/>
        <a:lstStyle/>
        <a:p>
          <a:endParaRPr lang="en-CA"/>
        </a:p>
      </dgm:t>
    </dgm:pt>
    <dgm:pt modelId="{608A167B-547E-46DB-8D16-3FF57AD69B01}">
      <dgm:prSet phldrT="[Text]"/>
      <dgm:spPr/>
      <dgm:t>
        <a:bodyPr/>
        <a:lstStyle/>
        <a:p>
          <a:r>
            <a:rPr lang="en-CA" b="1"/>
            <a:t>3</a:t>
          </a:r>
        </a:p>
      </dgm:t>
    </dgm:pt>
    <dgm:pt modelId="{43249DDF-B96A-4977-8BB8-8976C604B901}" type="parTrans" cxnId="{1F46C170-05C8-49F6-B85C-0246256BBC70}">
      <dgm:prSet/>
      <dgm:spPr/>
      <dgm:t>
        <a:bodyPr/>
        <a:lstStyle/>
        <a:p>
          <a:endParaRPr lang="en-CA"/>
        </a:p>
      </dgm:t>
    </dgm:pt>
    <dgm:pt modelId="{2C8697CB-C78C-4FB6-A96E-5FFAA405511E}" type="sibTrans" cxnId="{1F46C170-05C8-49F6-B85C-0246256BBC70}">
      <dgm:prSet/>
      <dgm:spPr/>
      <dgm:t>
        <a:bodyPr/>
        <a:lstStyle/>
        <a:p>
          <a:endParaRPr lang="en-CA"/>
        </a:p>
      </dgm:t>
    </dgm:pt>
    <dgm:pt modelId="{A5BBB8EC-E9AD-4928-9DDC-7E2FD6094112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Tools Available for First Nations </a:t>
          </a:r>
        </a:p>
      </dgm:t>
    </dgm:pt>
    <dgm:pt modelId="{C5E1F8A9-B955-4B17-B869-D408427E8F36}" type="parTrans" cxnId="{B6989EEC-4F21-40E6-A320-A05918410270}">
      <dgm:prSet/>
      <dgm:spPr/>
      <dgm:t>
        <a:bodyPr/>
        <a:lstStyle/>
        <a:p>
          <a:endParaRPr lang="en-CA"/>
        </a:p>
      </dgm:t>
    </dgm:pt>
    <dgm:pt modelId="{5921EA31-A0A3-45E1-B17A-FE362B11DADF}" type="sibTrans" cxnId="{B6989EEC-4F21-40E6-A320-A05918410270}">
      <dgm:prSet/>
      <dgm:spPr/>
      <dgm:t>
        <a:bodyPr/>
        <a:lstStyle/>
        <a:p>
          <a:endParaRPr lang="en-CA"/>
        </a:p>
      </dgm:t>
    </dgm:pt>
    <dgm:pt modelId="{C5626B64-9A1B-4D47-95FD-DD263F05AB28}">
      <dgm:prSet phldrT="[Text]"/>
      <dgm:spPr/>
      <dgm:t>
        <a:bodyPr/>
        <a:lstStyle/>
        <a:p>
          <a:r>
            <a:rPr lang="en-CA" b="1"/>
            <a:t>4</a:t>
          </a:r>
        </a:p>
      </dgm:t>
    </dgm:pt>
    <dgm:pt modelId="{67D0CA17-A752-4727-BF2A-6B4DC686912C}" type="parTrans" cxnId="{6C470A02-E9C0-4803-9333-8FEC53DDEA86}">
      <dgm:prSet/>
      <dgm:spPr/>
      <dgm:t>
        <a:bodyPr/>
        <a:lstStyle/>
        <a:p>
          <a:endParaRPr lang="en-CA"/>
        </a:p>
      </dgm:t>
    </dgm:pt>
    <dgm:pt modelId="{7BE56FE8-20E8-4AC4-A9E8-6B044058E536}" type="sibTrans" cxnId="{6C470A02-E9C0-4803-9333-8FEC53DDEA86}">
      <dgm:prSet/>
      <dgm:spPr/>
      <dgm:t>
        <a:bodyPr/>
        <a:lstStyle/>
        <a:p>
          <a:endParaRPr lang="en-CA"/>
        </a:p>
      </dgm:t>
    </dgm:pt>
    <dgm:pt modelId="{25C5B9BD-71EB-47FE-895F-5C2D4841FD3C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Key Elements of Cost Studies</a:t>
          </a:r>
        </a:p>
      </dgm:t>
    </dgm:pt>
    <dgm:pt modelId="{23958017-38C3-4162-9474-4164A9D2A5C3}" type="parTrans" cxnId="{18EBFCC2-1DC2-427E-8454-FCD6C4CEF07E}">
      <dgm:prSet/>
      <dgm:spPr/>
      <dgm:t>
        <a:bodyPr/>
        <a:lstStyle/>
        <a:p>
          <a:endParaRPr lang="en-CA"/>
        </a:p>
      </dgm:t>
    </dgm:pt>
    <dgm:pt modelId="{96C19EAA-D9E9-4C0F-92E4-1C8395A426FB}" type="sibTrans" cxnId="{18EBFCC2-1DC2-427E-8454-FCD6C4CEF07E}">
      <dgm:prSet/>
      <dgm:spPr/>
      <dgm:t>
        <a:bodyPr/>
        <a:lstStyle/>
        <a:p>
          <a:endParaRPr lang="en-CA"/>
        </a:p>
      </dgm:t>
    </dgm:pt>
    <dgm:pt modelId="{45418AC6-FA8A-4176-B786-AA14CD547AE4}">
      <dgm:prSet phldrT="[Text]"/>
      <dgm:spPr/>
      <dgm:t>
        <a:bodyPr/>
        <a:lstStyle/>
        <a:p>
          <a:r>
            <a:rPr lang="en-CA" b="1"/>
            <a:t>5</a:t>
          </a:r>
        </a:p>
      </dgm:t>
    </dgm:pt>
    <dgm:pt modelId="{A34DE6EF-0A5D-4A5A-A783-D1B070DCFF0C}" type="parTrans" cxnId="{ED016F50-D498-46C1-9915-9325C63AB0FF}">
      <dgm:prSet/>
      <dgm:spPr/>
      <dgm:t>
        <a:bodyPr/>
        <a:lstStyle/>
        <a:p>
          <a:endParaRPr lang="en-CA"/>
        </a:p>
      </dgm:t>
    </dgm:pt>
    <dgm:pt modelId="{8C19B6E3-FD66-45D8-968E-D91BCCE4685C}" type="sibTrans" cxnId="{ED016F50-D498-46C1-9915-9325C63AB0FF}">
      <dgm:prSet/>
      <dgm:spPr/>
      <dgm:t>
        <a:bodyPr/>
        <a:lstStyle/>
        <a:p>
          <a:endParaRPr lang="en-CA"/>
        </a:p>
      </dgm:t>
    </dgm:pt>
    <dgm:pt modelId="{9A6A2654-E0FE-4215-BC41-4929FB854BD4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Inclusive Education Cost Study</a:t>
          </a:r>
        </a:p>
      </dgm:t>
    </dgm:pt>
    <dgm:pt modelId="{3CB69BE8-DE45-4AEF-936C-0A71615FC9B2}" type="parTrans" cxnId="{FF0C8650-63EB-4C62-BBF0-1429258D5B0F}">
      <dgm:prSet/>
      <dgm:spPr/>
      <dgm:t>
        <a:bodyPr/>
        <a:lstStyle/>
        <a:p>
          <a:endParaRPr lang="en-CA"/>
        </a:p>
      </dgm:t>
    </dgm:pt>
    <dgm:pt modelId="{985544EC-3325-4866-BB6C-89CD6DB48E5B}" type="sibTrans" cxnId="{FF0C8650-63EB-4C62-BBF0-1429258D5B0F}">
      <dgm:prSet/>
      <dgm:spPr/>
      <dgm:t>
        <a:bodyPr/>
        <a:lstStyle/>
        <a:p>
          <a:endParaRPr lang="en-CA"/>
        </a:p>
      </dgm:t>
    </dgm:pt>
    <dgm:pt modelId="{5B9DB8B0-0CF0-4E88-99FB-038CF28C9068}">
      <dgm:prSet phldrT="[Text]"/>
      <dgm:spPr/>
      <dgm:t>
        <a:bodyPr/>
        <a:lstStyle/>
        <a:p>
          <a:r>
            <a:rPr lang="en-CA" b="1"/>
            <a:t>6 </a:t>
          </a:r>
        </a:p>
      </dgm:t>
    </dgm:pt>
    <dgm:pt modelId="{EC6376CF-1B2B-41AF-A496-D219972AFF16}" type="parTrans" cxnId="{DBF48804-18B6-4C49-BBE0-44E6C98E0A08}">
      <dgm:prSet/>
      <dgm:spPr/>
      <dgm:t>
        <a:bodyPr/>
        <a:lstStyle/>
        <a:p>
          <a:endParaRPr lang="en-CA"/>
        </a:p>
      </dgm:t>
    </dgm:pt>
    <dgm:pt modelId="{43555054-29EE-4850-B10A-8658FB83CE15}" type="sibTrans" cxnId="{DBF48804-18B6-4C49-BBE0-44E6C98E0A08}">
      <dgm:prSet/>
      <dgm:spPr/>
      <dgm:t>
        <a:bodyPr/>
        <a:lstStyle/>
        <a:p>
          <a:endParaRPr lang="en-CA"/>
        </a:p>
      </dgm:t>
    </dgm:pt>
    <dgm:pt modelId="{6F15624A-A727-4195-BA6C-364C268412E9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Transportation Cost Study</a:t>
          </a:r>
        </a:p>
      </dgm:t>
    </dgm:pt>
    <dgm:pt modelId="{4CD890A5-544D-48FC-B662-CEA5F8E64FA2}" type="parTrans" cxnId="{77AEC514-58CD-45A8-98C2-0E7E78FA1087}">
      <dgm:prSet/>
      <dgm:spPr/>
      <dgm:t>
        <a:bodyPr/>
        <a:lstStyle/>
        <a:p>
          <a:endParaRPr lang="en-CA"/>
        </a:p>
      </dgm:t>
    </dgm:pt>
    <dgm:pt modelId="{C04784F9-B2DD-4D23-97FF-96B0048FCC0B}" type="sibTrans" cxnId="{77AEC514-58CD-45A8-98C2-0E7E78FA1087}">
      <dgm:prSet/>
      <dgm:spPr/>
      <dgm:t>
        <a:bodyPr/>
        <a:lstStyle/>
        <a:p>
          <a:endParaRPr lang="en-CA"/>
        </a:p>
      </dgm:t>
    </dgm:pt>
    <dgm:pt modelId="{CC69C2C9-0A5B-4F68-A2C2-B8BB46FF0359}">
      <dgm:prSet phldrT="[Text]"/>
      <dgm:spPr/>
      <dgm:t>
        <a:bodyPr/>
        <a:lstStyle/>
        <a:p>
          <a:r>
            <a:rPr lang="en-CA" b="1"/>
            <a:t>7</a:t>
          </a:r>
        </a:p>
      </dgm:t>
    </dgm:pt>
    <dgm:pt modelId="{240C93D6-B752-46E5-9450-6471DECBA205}" type="parTrans" cxnId="{58A4D1F6-8302-46FE-A19C-2000F0311615}">
      <dgm:prSet/>
      <dgm:spPr/>
      <dgm:t>
        <a:bodyPr/>
        <a:lstStyle/>
        <a:p>
          <a:endParaRPr lang="en-CA"/>
        </a:p>
      </dgm:t>
    </dgm:pt>
    <dgm:pt modelId="{8FF20D5F-17F2-45DB-94CC-53EE9E0D699A}" type="sibTrans" cxnId="{58A4D1F6-8302-46FE-A19C-2000F0311615}">
      <dgm:prSet/>
      <dgm:spPr/>
      <dgm:t>
        <a:bodyPr/>
        <a:lstStyle/>
        <a:p>
          <a:endParaRPr lang="en-CA"/>
        </a:p>
      </dgm:t>
    </dgm:pt>
    <dgm:pt modelId="{19C24C33-7287-488B-BBDC-D14FA954439A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Using the Models </a:t>
          </a:r>
        </a:p>
      </dgm:t>
    </dgm:pt>
    <dgm:pt modelId="{515D308D-0067-4C47-B3F8-594F9DE7B2BE}" type="parTrans" cxnId="{9E933EA8-A45E-4115-BBE1-EC0F3F29052B}">
      <dgm:prSet/>
      <dgm:spPr/>
      <dgm:t>
        <a:bodyPr/>
        <a:lstStyle/>
        <a:p>
          <a:endParaRPr lang="en-CA"/>
        </a:p>
      </dgm:t>
    </dgm:pt>
    <dgm:pt modelId="{26DA4FC4-AC3C-4BAD-B0D2-7A79B3E68557}" type="sibTrans" cxnId="{9E933EA8-A45E-4115-BBE1-EC0F3F29052B}">
      <dgm:prSet/>
      <dgm:spPr/>
      <dgm:t>
        <a:bodyPr/>
        <a:lstStyle/>
        <a:p>
          <a:endParaRPr lang="en-CA"/>
        </a:p>
      </dgm:t>
    </dgm:pt>
    <dgm:pt modelId="{A2FE1B1F-D8BC-49DE-927E-F240D8455DBF}" type="pres">
      <dgm:prSet presAssocID="{D95824EF-66BD-4656-9DE9-940BD627DD88}" presName="linearFlow" presStyleCnt="0">
        <dgm:presLayoutVars>
          <dgm:dir/>
          <dgm:animLvl val="lvl"/>
          <dgm:resizeHandles val="exact"/>
        </dgm:presLayoutVars>
      </dgm:prSet>
      <dgm:spPr/>
    </dgm:pt>
    <dgm:pt modelId="{27796995-6F3B-4094-A56B-16870AC685B8}" type="pres">
      <dgm:prSet presAssocID="{B795F995-36FB-4196-A23D-102579099E8A}" presName="composite" presStyleCnt="0"/>
      <dgm:spPr/>
    </dgm:pt>
    <dgm:pt modelId="{0ACDE8CA-FD2D-4985-88CC-EC72054E2609}" type="pres">
      <dgm:prSet presAssocID="{B795F995-36FB-4196-A23D-102579099E8A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2A74B459-FA34-4AD2-986C-B2CFBBF8BA8B}" type="pres">
      <dgm:prSet presAssocID="{B795F995-36FB-4196-A23D-102579099E8A}" presName="descendantText" presStyleLbl="alignAcc1" presStyleIdx="0" presStyleCnt="7" custLinFactY="-200000" custLinFactNeighborX="7728" custLinFactNeighborY="-230596">
        <dgm:presLayoutVars>
          <dgm:bulletEnabled val="1"/>
        </dgm:presLayoutVars>
      </dgm:prSet>
      <dgm:spPr/>
    </dgm:pt>
    <dgm:pt modelId="{DF0FE7F0-92A1-44A2-B617-A263ECAF77CE}" type="pres">
      <dgm:prSet presAssocID="{E312FCA2-D51E-4E3E-A7F4-213423877D3F}" presName="sp" presStyleCnt="0"/>
      <dgm:spPr/>
    </dgm:pt>
    <dgm:pt modelId="{A6E5D953-8D73-47A0-8CA6-9A0875E1A459}" type="pres">
      <dgm:prSet presAssocID="{E26C0A01-467D-4D9C-8B96-48E692DD0385}" presName="composite" presStyleCnt="0"/>
      <dgm:spPr/>
    </dgm:pt>
    <dgm:pt modelId="{4805551F-6D71-445F-8163-AA4A2A571178}" type="pres">
      <dgm:prSet presAssocID="{E26C0A01-467D-4D9C-8B96-48E692DD038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650E81C2-EC28-493D-98F4-2AC467A53EA6}" type="pres">
      <dgm:prSet presAssocID="{E26C0A01-467D-4D9C-8B96-48E692DD0385}" presName="descendantText" presStyleLbl="alignAcc1" presStyleIdx="1" presStyleCnt="7">
        <dgm:presLayoutVars>
          <dgm:bulletEnabled val="1"/>
        </dgm:presLayoutVars>
      </dgm:prSet>
      <dgm:spPr/>
    </dgm:pt>
    <dgm:pt modelId="{1C5D19AB-3D36-47D0-A676-50FC3800E994}" type="pres">
      <dgm:prSet presAssocID="{F41063EE-0173-4AF5-A01D-83567E529D1C}" presName="sp" presStyleCnt="0"/>
      <dgm:spPr/>
    </dgm:pt>
    <dgm:pt modelId="{C023E77F-1703-4D49-A47E-2F066D9F2B06}" type="pres">
      <dgm:prSet presAssocID="{608A167B-547E-46DB-8D16-3FF57AD69B01}" presName="composite" presStyleCnt="0"/>
      <dgm:spPr/>
    </dgm:pt>
    <dgm:pt modelId="{0E9B22DA-4CE7-4CB6-B690-B6B5912A62A6}" type="pres">
      <dgm:prSet presAssocID="{608A167B-547E-46DB-8D16-3FF57AD69B01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EB32C26F-B1D7-414D-AF7F-27CE13481564}" type="pres">
      <dgm:prSet presAssocID="{608A167B-547E-46DB-8D16-3FF57AD69B01}" presName="descendantText" presStyleLbl="alignAcc1" presStyleIdx="2" presStyleCnt="7">
        <dgm:presLayoutVars>
          <dgm:bulletEnabled val="1"/>
        </dgm:presLayoutVars>
      </dgm:prSet>
      <dgm:spPr/>
    </dgm:pt>
    <dgm:pt modelId="{6CD62F8B-41EC-4063-B320-95B938CF764D}" type="pres">
      <dgm:prSet presAssocID="{2C8697CB-C78C-4FB6-A96E-5FFAA405511E}" presName="sp" presStyleCnt="0"/>
      <dgm:spPr/>
    </dgm:pt>
    <dgm:pt modelId="{AAF9F71B-CFA2-4AAA-93FF-E0B114657CBB}" type="pres">
      <dgm:prSet presAssocID="{C5626B64-9A1B-4D47-95FD-DD263F05AB28}" presName="composite" presStyleCnt="0"/>
      <dgm:spPr/>
    </dgm:pt>
    <dgm:pt modelId="{C03FF1E8-1D50-4303-9595-520F3096FDD8}" type="pres">
      <dgm:prSet presAssocID="{C5626B64-9A1B-4D47-95FD-DD263F05AB28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6A4D7B42-25A0-49B1-9340-64BA8DF20077}" type="pres">
      <dgm:prSet presAssocID="{C5626B64-9A1B-4D47-95FD-DD263F05AB28}" presName="descendantText" presStyleLbl="alignAcc1" presStyleIdx="3" presStyleCnt="7">
        <dgm:presLayoutVars>
          <dgm:bulletEnabled val="1"/>
        </dgm:presLayoutVars>
      </dgm:prSet>
      <dgm:spPr/>
    </dgm:pt>
    <dgm:pt modelId="{371E0B04-A427-4370-9518-D927B7B835DF}" type="pres">
      <dgm:prSet presAssocID="{7BE56FE8-20E8-4AC4-A9E8-6B044058E536}" presName="sp" presStyleCnt="0"/>
      <dgm:spPr/>
    </dgm:pt>
    <dgm:pt modelId="{643F243D-F3A9-4DCF-BD6A-7B2C7D276A9E}" type="pres">
      <dgm:prSet presAssocID="{45418AC6-FA8A-4176-B786-AA14CD547AE4}" presName="composite" presStyleCnt="0"/>
      <dgm:spPr/>
    </dgm:pt>
    <dgm:pt modelId="{570FEEB6-F43D-42D6-8C8F-5270CCEA7FE9}" type="pres">
      <dgm:prSet presAssocID="{45418AC6-FA8A-4176-B786-AA14CD547AE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90C5251-8F6C-42F8-A8C7-5C002AD399E5}" type="pres">
      <dgm:prSet presAssocID="{45418AC6-FA8A-4176-B786-AA14CD547AE4}" presName="descendantText" presStyleLbl="alignAcc1" presStyleIdx="4" presStyleCnt="7">
        <dgm:presLayoutVars>
          <dgm:bulletEnabled val="1"/>
        </dgm:presLayoutVars>
      </dgm:prSet>
      <dgm:spPr/>
    </dgm:pt>
    <dgm:pt modelId="{E599F1FD-8F69-4C20-B8C3-FFFA42C2C72B}" type="pres">
      <dgm:prSet presAssocID="{8C19B6E3-FD66-45D8-968E-D91BCCE4685C}" presName="sp" presStyleCnt="0"/>
      <dgm:spPr/>
    </dgm:pt>
    <dgm:pt modelId="{CD342E33-7A4B-4D04-99AF-F5D373F1962A}" type="pres">
      <dgm:prSet presAssocID="{5B9DB8B0-0CF0-4E88-99FB-038CF28C9068}" presName="composite" presStyleCnt="0"/>
      <dgm:spPr/>
    </dgm:pt>
    <dgm:pt modelId="{C5144297-3D85-4E5E-827F-E92AD4D111D1}" type="pres">
      <dgm:prSet presAssocID="{5B9DB8B0-0CF0-4E88-99FB-038CF28C9068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194A675E-77AF-4A05-84D8-BEEC36C081C9}" type="pres">
      <dgm:prSet presAssocID="{5B9DB8B0-0CF0-4E88-99FB-038CF28C9068}" presName="descendantText" presStyleLbl="alignAcc1" presStyleIdx="5" presStyleCnt="7">
        <dgm:presLayoutVars>
          <dgm:bulletEnabled val="1"/>
        </dgm:presLayoutVars>
      </dgm:prSet>
      <dgm:spPr/>
    </dgm:pt>
    <dgm:pt modelId="{7F5973D0-98B1-47D6-8369-92C7D9AE25E3}" type="pres">
      <dgm:prSet presAssocID="{43555054-29EE-4850-B10A-8658FB83CE15}" presName="sp" presStyleCnt="0"/>
      <dgm:spPr/>
    </dgm:pt>
    <dgm:pt modelId="{8CC1289A-507F-420B-82D0-F202F4E498FD}" type="pres">
      <dgm:prSet presAssocID="{CC69C2C9-0A5B-4F68-A2C2-B8BB46FF0359}" presName="composite" presStyleCnt="0"/>
      <dgm:spPr/>
    </dgm:pt>
    <dgm:pt modelId="{A1DC89E5-DA5C-47C1-9974-90A9FAE00C1E}" type="pres">
      <dgm:prSet presAssocID="{CC69C2C9-0A5B-4F68-A2C2-B8BB46FF0359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20CB9F60-FAC8-4660-984B-36627AE02631}" type="pres">
      <dgm:prSet presAssocID="{CC69C2C9-0A5B-4F68-A2C2-B8BB46FF0359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C470A02-E9C0-4803-9333-8FEC53DDEA86}" srcId="{D95824EF-66BD-4656-9DE9-940BD627DD88}" destId="{C5626B64-9A1B-4D47-95FD-DD263F05AB28}" srcOrd="3" destOrd="0" parTransId="{67D0CA17-A752-4727-BF2A-6B4DC686912C}" sibTransId="{7BE56FE8-20E8-4AC4-A9E8-6B044058E536}"/>
    <dgm:cxn modelId="{1936AB03-5D5E-48F1-B0E7-E38C5A89A3BA}" srcId="{B795F995-36FB-4196-A23D-102579099E8A}" destId="{49271BE3-72FF-4C53-992C-87BDE1BFD604}" srcOrd="0" destOrd="0" parTransId="{8EC32A2D-411E-48A9-99A9-CF9092695F32}" sibTransId="{32749A83-EDF2-4114-A464-0131A520218D}"/>
    <dgm:cxn modelId="{DBF48804-18B6-4C49-BBE0-44E6C98E0A08}" srcId="{D95824EF-66BD-4656-9DE9-940BD627DD88}" destId="{5B9DB8B0-0CF0-4E88-99FB-038CF28C9068}" srcOrd="5" destOrd="0" parTransId="{EC6376CF-1B2B-41AF-A496-D219972AFF16}" sibTransId="{43555054-29EE-4850-B10A-8658FB83CE15}"/>
    <dgm:cxn modelId="{77AEC514-58CD-45A8-98C2-0E7E78FA1087}" srcId="{5B9DB8B0-0CF0-4E88-99FB-038CF28C9068}" destId="{6F15624A-A727-4195-BA6C-364C268412E9}" srcOrd="0" destOrd="0" parTransId="{4CD890A5-544D-48FC-B662-CEA5F8E64FA2}" sibTransId="{C04784F9-B2DD-4D23-97FF-96B0048FCC0B}"/>
    <dgm:cxn modelId="{0D5B4916-197F-4BF7-AA01-5CA0A7D9250D}" type="presOf" srcId="{19C24C33-7287-488B-BBDC-D14FA954439A}" destId="{20CB9F60-FAC8-4660-984B-36627AE02631}" srcOrd="0" destOrd="0" presId="urn:microsoft.com/office/officeart/2005/8/layout/chevron2"/>
    <dgm:cxn modelId="{793CBA17-4366-4D0E-AB48-570075018FB7}" type="presOf" srcId="{B795F995-36FB-4196-A23D-102579099E8A}" destId="{0ACDE8CA-FD2D-4985-88CC-EC72054E2609}" srcOrd="0" destOrd="0" presId="urn:microsoft.com/office/officeart/2005/8/layout/chevron2"/>
    <dgm:cxn modelId="{DD5E7C67-CF52-49BD-B469-7F8617B26D7D}" type="presOf" srcId="{CC69C2C9-0A5B-4F68-A2C2-B8BB46FF0359}" destId="{A1DC89E5-DA5C-47C1-9974-90A9FAE00C1E}" srcOrd="0" destOrd="0" presId="urn:microsoft.com/office/officeart/2005/8/layout/chevron2"/>
    <dgm:cxn modelId="{8C1F234D-8959-4570-9881-FC1FE28AACF5}" type="presOf" srcId="{25C5B9BD-71EB-47FE-895F-5C2D4841FD3C}" destId="{6A4D7B42-25A0-49B1-9340-64BA8DF20077}" srcOrd="0" destOrd="0" presId="urn:microsoft.com/office/officeart/2005/8/layout/chevron2"/>
    <dgm:cxn modelId="{ED016F50-D498-46C1-9915-9325C63AB0FF}" srcId="{D95824EF-66BD-4656-9DE9-940BD627DD88}" destId="{45418AC6-FA8A-4176-B786-AA14CD547AE4}" srcOrd="4" destOrd="0" parTransId="{A34DE6EF-0A5D-4A5A-A783-D1B070DCFF0C}" sibTransId="{8C19B6E3-FD66-45D8-968E-D91BCCE4685C}"/>
    <dgm:cxn modelId="{FF0C8650-63EB-4C62-BBF0-1429258D5B0F}" srcId="{45418AC6-FA8A-4176-B786-AA14CD547AE4}" destId="{9A6A2654-E0FE-4215-BC41-4929FB854BD4}" srcOrd="0" destOrd="0" parTransId="{3CB69BE8-DE45-4AEF-936C-0A71615FC9B2}" sibTransId="{985544EC-3325-4866-BB6C-89CD6DB48E5B}"/>
    <dgm:cxn modelId="{1F46C170-05C8-49F6-B85C-0246256BBC70}" srcId="{D95824EF-66BD-4656-9DE9-940BD627DD88}" destId="{608A167B-547E-46DB-8D16-3FF57AD69B01}" srcOrd="2" destOrd="0" parTransId="{43249DDF-B96A-4977-8BB8-8976C604B901}" sibTransId="{2C8697CB-C78C-4FB6-A96E-5FFAA405511E}"/>
    <dgm:cxn modelId="{03640D72-65CA-4DF0-BE41-5838702A5709}" srcId="{D95824EF-66BD-4656-9DE9-940BD627DD88}" destId="{B795F995-36FB-4196-A23D-102579099E8A}" srcOrd="0" destOrd="0" parTransId="{8AEE4543-35A8-4B70-BEB8-0538E2444C71}" sibTransId="{E312FCA2-D51E-4E3E-A7F4-213423877D3F}"/>
    <dgm:cxn modelId="{5BEC9D75-A8C0-4B1C-A24E-7D7B5EF03C43}" type="presOf" srcId="{608A167B-547E-46DB-8D16-3FF57AD69B01}" destId="{0E9B22DA-4CE7-4CB6-B690-B6B5912A62A6}" srcOrd="0" destOrd="0" presId="urn:microsoft.com/office/officeart/2005/8/layout/chevron2"/>
    <dgm:cxn modelId="{F63486A1-1B8F-40E7-9781-F7D8A5CE2E33}" type="presOf" srcId="{49271BE3-72FF-4C53-992C-87BDE1BFD604}" destId="{2A74B459-FA34-4AD2-986C-B2CFBBF8BA8B}" srcOrd="0" destOrd="0" presId="urn:microsoft.com/office/officeart/2005/8/layout/chevron2"/>
    <dgm:cxn modelId="{A33799A2-9779-4F5F-8CF6-7A75E4CC0149}" srcId="{E26C0A01-467D-4D9C-8B96-48E692DD0385}" destId="{9D3D85E7-3083-4280-B746-EA603CFEAB9A}" srcOrd="0" destOrd="0" parTransId="{4F11B89F-FAB7-4164-9BC5-072DFC7BD5E6}" sibTransId="{EABF3710-5A1E-4567-A531-0F5D5DF2959F}"/>
    <dgm:cxn modelId="{9E933EA8-A45E-4115-BBE1-EC0F3F29052B}" srcId="{CC69C2C9-0A5B-4F68-A2C2-B8BB46FF0359}" destId="{19C24C33-7287-488B-BBDC-D14FA954439A}" srcOrd="0" destOrd="0" parTransId="{515D308D-0067-4C47-B3F8-594F9DE7B2BE}" sibTransId="{26DA4FC4-AC3C-4BAD-B0D2-7A79B3E68557}"/>
    <dgm:cxn modelId="{3CB8C8B6-D445-42C6-B7D2-65E2CB262140}" type="presOf" srcId="{9A6A2654-E0FE-4215-BC41-4929FB854BD4}" destId="{C90C5251-8F6C-42F8-A8C7-5C002AD399E5}" srcOrd="0" destOrd="0" presId="urn:microsoft.com/office/officeart/2005/8/layout/chevron2"/>
    <dgm:cxn modelId="{18EBFCC2-1DC2-427E-8454-FCD6C4CEF07E}" srcId="{C5626B64-9A1B-4D47-95FD-DD263F05AB28}" destId="{25C5B9BD-71EB-47FE-895F-5C2D4841FD3C}" srcOrd="0" destOrd="0" parTransId="{23958017-38C3-4162-9474-4164A9D2A5C3}" sibTransId="{96C19EAA-D9E9-4C0F-92E4-1C8395A426FB}"/>
    <dgm:cxn modelId="{34A474CD-C8EE-43B6-9BB9-44EDFC8D3E45}" type="presOf" srcId="{6F15624A-A727-4195-BA6C-364C268412E9}" destId="{194A675E-77AF-4A05-84D8-BEEC36C081C9}" srcOrd="0" destOrd="0" presId="urn:microsoft.com/office/officeart/2005/8/layout/chevron2"/>
    <dgm:cxn modelId="{FAE3E3D0-BFCB-4EC3-971E-686EF1AB4A53}" type="presOf" srcId="{E26C0A01-467D-4D9C-8B96-48E692DD0385}" destId="{4805551F-6D71-445F-8163-AA4A2A571178}" srcOrd="0" destOrd="0" presId="urn:microsoft.com/office/officeart/2005/8/layout/chevron2"/>
    <dgm:cxn modelId="{DFAE37D7-C678-487D-8CC5-9BAC0062CB84}" type="presOf" srcId="{C5626B64-9A1B-4D47-95FD-DD263F05AB28}" destId="{C03FF1E8-1D50-4303-9595-520F3096FDD8}" srcOrd="0" destOrd="0" presId="urn:microsoft.com/office/officeart/2005/8/layout/chevron2"/>
    <dgm:cxn modelId="{B6989EEC-4F21-40E6-A320-A05918410270}" srcId="{608A167B-547E-46DB-8D16-3FF57AD69B01}" destId="{A5BBB8EC-E9AD-4928-9DDC-7E2FD6094112}" srcOrd="0" destOrd="0" parTransId="{C5E1F8A9-B955-4B17-B869-D408427E8F36}" sibTransId="{5921EA31-A0A3-45E1-B17A-FE362B11DADF}"/>
    <dgm:cxn modelId="{6D6772EE-DEC2-4EDF-844B-88267EE393CB}" type="presOf" srcId="{A5BBB8EC-E9AD-4928-9DDC-7E2FD6094112}" destId="{EB32C26F-B1D7-414D-AF7F-27CE13481564}" srcOrd="0" destOrd="0" presId="urn:microsoft.com/office/officeart/2005/8/layout/chevron2"/>
    <dgm:cxn modelId="{CC99CEEE-8BC7-4A3B-A068-1309D4EA2F88}" type="presOf" srcId="{9D3D85E7-3083-4280-B746-EA603CFEAB9A}" destId="{650E81C2-EC28-493D-98F4-2AC467A53EA6}" srcOrd="0" destOrd="0" presId="urn:microsoft.com/office/officeart/2005/8/layout/chevron2"/>
    <dgm:cxn modelId="{58A4D1F6-8302-46FE-A19C-2000F0311615}" srcId="{D95824EF-66BD-4656-9DE9-940BD627DD88}" destId="{CC69C2C9-0A5B-4F68-A2C2-B8BB46FF0359}" srcOrd="6" destOrd="0" parTransId="{240C93D6-B752-46E5-9450-6471DECBA205}" sibTransId="{8FF20D5F-17F2-45DB-94CC-53EE9E0D699A}"/>
    <dgm:cxn modelId="{8B5AD8F7-226C-4A03-869E-900E9D19875F}" type="presOf" srcId="{D95824EF-66BD-4656-9DE9-940BD627DD88}" destId="{A2FE1B1F-D8BC-49DE-927E-F240D8455DBF}" srcOrd="0" destOrd="0" presId="urn:microsoft.com/office/officeart/2005/8/layout/chevron2"/>
    <dgm:cxn modelId="{622C68FB-8EF7-42B2-BFC4-B026A3B6B6EB}" type="presOf" srcId="{45418AC6-FA8A-4176-B786-AA14CD547AE4}" destId="{570FEEB6-F43D-42D6-8C8F-5270CCEA7FE9}" srcOrd="0" destOrd="0" presId="urn:microsoft.com/office/officeart/2005/8/layout/chevron2"/>
    <dgm:cxn modelId="{312664FE-9361-47C1-A84B-4953BB0D8D20}" srcId="{D95824EF-66BD-4656-9DE9-940BD627DD88}" destId="{E26C0A01-467D-4D9C-8B96-48E692DD0385}" srcOrd="1" destOrd="0" parTransId="{A266FD6A-9A33-478F-BE83-F363FE4B31A9}" sibTransId="{F41063EE-0173-4AF5-A01D-83567E529D1C}"/>
    <dgm:cxn modelId="{134EC6FE-A647-4427-8F2E-C262F3976863}" type="presOf" srcId="{5B9DB8B0-0CF0-4E88-99FB-038CF28C9068}" destId="{C5144297-3D85-4E5E-827F-E92AD4D111D1}" srcOrd="0" destOrd="0" presId="urn:microsoft.com/office/officeart/2005/8/layout/chevron2"/>
    <dgm:cxn modelId="{B7AC5224-F025-461A-BB51-6C9EC453F4DF}" type="presParOf" srcId="{A2FE1B1F-D8BC-49DE-927E-F240D8455DBF}" destId="{27796995-6F3B-4094-A56B-16870AC685B8}" srcOrd="0" destOrd="0" presId="urn:microsoft.com/office/officeart/2005/8/layout/chevron2"/>
    <dgm:cxn modelId="{57EDF5A6-DEDB-4B95-8CB9-9D1CA4D0F2EA}" type="presParOf" srcId="{27796995-6F3B-4094-A56B-16870AC685B8}" destId="{0ACDE8CA-FD2D-4985-88CC-EC72054E2609}" srcOrd="0" destOrd="0" presId="urn:microsoft.com/office/officeart/2005/8/layout/chevron2"/>
    <dgm:cxn modelId="{7B2B1837-5EB5-4725-8AEB-E46E1D1CD0C6}" type="presParOf" srcId="{27796995-6F3B-4094-A56B-16870AC685B8}" destId="{2A74B459-FA34-4AD2-986C-B2CFBBF8BA8B}" srcOrd="1" destOrd="0" presId="urn:microsoft.com/office/officeart/2005/8/layout/chevron2"/>
    <dgm:cxn modelId="{ADDA6816-FF4C-4607-BF5A-1B3C267AB515}" type="presParOf" srcId="{A2FE1B1F-D8BC-49DE-927E-F240D8455DBF}" destId="{DF0FE7F0-92A1-44A2-B617-A263ECAF77CE}" srcOrd="1" destOrd="0" presId="urn:microsoft.com/office/officeart/2005/8/layout/chevron2"/>
    <dgm:cxn modelId="{5DA49631-30F3-4194-A2B9-295325B54932}" type="presParOf" srcId="{A2FE1B1F-D8BC-49DE-927E-F240D8455DBF}" destId="{A6E5D953-8D73-47A0-8CA6-9A0875E1A459}" srcOrd="2" destOrd="0" presId="urn:microsoft.com/office/officeart/2005/8/layout/chevron2"/>
    <dgm:cxn modelId="{9EE2A051-DE78-4C62-B56E-B68C3738A05D}" type="presParOf" srcId="{A6E5D953-8D73-47A0-8CA6-9A0875E1A459}" destId="{4805551F-6D71-445F-8163-AA4A2A571178}" srcOrd="0" destOrd="0" presId="urn:microsoft.com/office/officeart/2005/8/layout/chevron2"/>
    <dgm:cxn modelId="{6EE294FA-3ED0-4A21-A0BF-0ACC48FCBF70}" type="presParOf" srcId="{A6E5D953-8D73-47A0-8CA6-9A0875E1A459}" destId="{650E81C2-EC28-493D-98F4-2AC467A53EA6}" srcOrd="1" destOrd="0" presId="urn:microsoft.com/office/officeart/2005/8/layout/chevron2"/>
    <dgm:cxn modelId="{C40DC9D0-92DB-4C1D-AFC8-DC746772BC40}" type="presParOf" srcId="{A2FE1B1F-D8BC-49DE-927E-F240D8455DBF}" destId="{1C5D19AB-3D36-47D0-A676-50FC3800E994}" srcOrd="3" destOrd="0" presId="urn:microsoft.com/office/officeart/2005/8/layout/chevron2"/>
    <dgm:cxn modelId="{76E642D2-5E49-4640-9872-A7CFFA776430}" type="presParOf" srcId="{A2FE1B1F-D8BC-49DE-927E-F240D8455DBF}" destId="{C023E77F-1703-4D49-A47E-2F066D9F2B06}" srcOrd="4" destOrd="0" presId="urn:microsoft.com/office/officeart/2005/8/layout/chevron2"/>
    <dgm:cxn modelId="{620269C5-AF08-4562-A8EC-F2C7F345320B}" type="presParOf" srcId="{C023E77F-1703-4D49-A47E-2F066D9F2B06}" destId="{0E9B22DA-4CE7-4CB6-B690-B6B5912A62A6}" srcOrd="0" destOrd="0" presId="urn:microsoft.com/office/officeart/2005/8/layout/chevron2"/>
    <dgm:cxn modelId="{A3E181A5-18BA-4B59-80CD-3A07851F943C}" type="presParOf" srcId="{C023E77F-1703-4D49-A47E-2F066D9F2B06}" destId="{EB32C26F-B1D7-414D-AF7F-27CE13481564}" srcOrd="1" destOrd="0" presId="urn:microsoft.com/office/officeart/2005/8/layout/chevron2"/>
    <dgm:cxn modelId="{99282B6C-6CA7-44ED-A71A-B9DAE7993025}" type="presParOf" srcId="{A2FE1B1F-D8BC-49DE-927E-F240D8455DBF}" destId="{6CD62F8B-41EC-4063-B320-95B938CF764D}" srcOrd="5" destOrd="0" presId="urn:microsoft.com/office/officeart/2005/8/layout/chevron2"/>
    <dgm:cxn modelId="{A619870E-6371-4791-B61A-33AD0B3F9C16}" type="presParOf" srcId="{A2FE1B1F-D8BC-49DE-927E-F240D8455DBF}" destId="{AAF9F71B-CFA2-4AAA-93FF-E0B114657CBB}" srcOrd="6" destOrd="0" presId="urn:microsoft.com/office/officeart/2005/8/layout/chevron2"/>
    <dgm:cxn modelId="{F1307F0A-561E-4184-AA4D-ED9A965AF5FB}" type="presParOf" srcId="{AAF9F71B-CFA2-4AAA-93FF-E0B114657CBB}" destId="{C03FF1E8-1D50-4303-9595-520F3096FDD8}" srcOrd="0" destOrd="0" presId="urn:microsoft.com/office/officeart/2005/8/layout/chevron2"/>
    <dgm:cxn modelId="{B38EC1E5-D569-4E15-824F-AB828D5ABC90}" type="presParOf" srcId="{AAF9F71B-CFA2-4AAA-93FF-E0B114657CBB}" destId="{6A4D7B42-25A0-49B1-9340-64BA8DF20077}" srcOrd="1" destOrd="0" presId="urn:microsoft.com/office/officeart/2005/8/layout/chevron2"/>
    <dgm:cxn modelId="{D42C9DD0-0442-41E4-B2E9-0F701CC2D01D}" type="presParOf" srcId="{A2FE1B1F-D8BC-49DE-927E-F240D8455DBF}" destId="{371E0B04-A427-4370-9518-D927B7B835DF}" srcOrd="7" destOrd="0" presId="urn:microsoft.com/office/officeart/2005/8/layout/chevron2"/>
    <dgm:cxn modelId="{1D923921-51CF-478F-B503-2B5D501BF1F4}" type="presParOf" srcId="{A2FE1B1F-D8BC-49DE-927E-F240D8455DBF}" destId="{643F243D-F3A9-4DCF-BD6A-7B2C7D276A9E}" srcOrd="8" destOrd="0" presId="urn:microsoft.com/office/officeart/2005/8/layout/chevron2"/>
    <dgm:cxn modelId="{DF355359-43E3-46FF-9635-4AFC16E0D3B3}" type="presParOf" srcId="{643F243D-F3A9-4DCF-BD6A-7B2C7D276A9E}" destId="{570FEEB6-F43D-42D6-8C8F-5270CCEA7FE9}" srcOrd="0" destOrd="0" presId="urn:microsoft.com/office/officeart/2005/8/layout/chevron2"/>
    <dgm:cxn modelId="{31F25468-E783-4633-928A-09860795C411}" type="presParOf" srcId="{643F243D-F3A9-4DCF-BD6A-7B2C7D276A9E}" destId="{C90C5251-8F6C-42F8-A8C7-5C002AD399E5}" srcOrd="1" destOrd="0" presId="urn:microsoft.com/office/officeart/2005/8/layout/chevron2"/>
    <dgm:cxn modelId="{894A7CCE-75EB-4E96-BA1A-0196B239CA48}" type="presParOf" srcId="{A2FE1B1F-D8BC-49DE-927E-F240D8455DBF}" destId="{E599F1FD-8F69-4C20-B8C3-FFFA42C2C72B}" srcOrd="9" destOrd="0" presId="urn:microsoft.com/office/officeart/2005/8/layout/chevron2"/>
    <dgm:cxn modelId="{20256723-14B6-433E-9B2D-4AC560A28597}" type="presParOf" srcId="{A2FE1B1F-D8BC-49DE-927E-F240D8455DBF}" destId="{CD342E33-7A4B-4D04-99AF-F5D373F1962A}" srcOrd="10" destOrd="0" presId="urn:microsoft.com/office/officeart/2005/8/layout/chevron2"/>
    <dgm:cxn modelId="{05A7B4D0-9B21-41D1-8548-376537A47464}" type="presParOf" srcId="{CD342E33-7A4B-4D04-99AF-F5D373F1962A}" destId="{C5144297-3D85-4E5E-827F-E92AD4D111D1}" srcOrd="0" destOrd="0" presId="urn:microsoft.com/office/officeart/2005/8/layout/chevron2"/>
    <dgm:cxn modelId="{29C25554-CEBE-4F06-87E5-9417F2B90987}" type="presParOf" srcId="{CD342E33-7A4B-4D04-99AF-F5D373F1962A}" destId="{194A675E-77AF-4A05-84D8-BEEC36C081C9}" srcOrd="1" destOrd="0" presId="urn:microsoft.com/office/officeart/2005/8/layout/chevron2"/>
    <dgm:cxn modelId="{2B8D45DD-BF7F-407D-83B5-75A9C027C362}" type="presParOf" srcId="{A2FE1B1F-D8BC-49DE-927E-F240D8455DBF}" destId="{7F5973D0-98B1-47D6-8369-92C7D9AE25E3}" srcOrd="11" destOrd="0" presId="urn:microsoft.com/office/officeart/2005/8/layout/chevron2"/>
    <dgm:cxn modelId="{F7B6970E-F427-46B9-88DA-693133FD1C84}" type="presParOf" srcId="{A2FE1B1F-D8BC-49DE-927E-F240D8455DBF}" destId="{8CC1289A-507F-420B-82D0-F202F4E498FD}" srcOrd="12" destOrd="0" presId="urn:microsoft.com/office/officeart/2005/8/layout/chevron2"/>
    <dgm:cxn modelId="{81FC9C2F-2C5D-45ED-88C3-490C0E760E0D}" type="presParOf" srcId="{8CC1289A-507F-420B-82D0-F202F4E498FD}" destId="{A1DC89E5-DA5C-47C1-9974-90A9FAE00C1E}" srcOrd="0" destOrd="0" presId="urn:microsoft.com/office/officeart/2005/8/layout/chevron2"/>
    <dgm:cxn modelId="{9CD7DAF3-F04F-4E8F-997F-5760B760A34E}" type="presParOf" srcId="{8CC1289A-507F-420B-82D0-F202F4E498FD}" destId="{20CB9F60-FAC8-4660-984B-36627AE026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E8CA-FD2D-4985-88CC-EC72054E2609}">
      <dsp:nvSpPr>
        <dsp:cNvPr id="0" name=""/>
        <dsp:cNvSpPr/>
      </dsp:nvSpPr>
      <dsp:spPr>
        <a:xfrm rot="5400000">
          <a:off x="-109393" y="112874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1</a:t>
          </a:r>
        </a:p>
      </dsp:txBody>
      <dsp:txXfrm rot="-5400000">
        <a:off x="1" y="258732"/>
        <a:ext cx="510504" cy="218788"/>
      </dsp:txXfrm>
    </dsp:sp>
    <dsp:sp modelId="{2A74B459-FA34-4AD2-986C-B2CFBBF8BA8B}">
      <dsp:nvSpPr>
        <dsp:cNvPr id="0" name=""/>
        <dsp:cNvSpPr/>
      </dsp:nvSpPr>
      <dsp:spPr>
        <a:xfrm rot="5400000">
          <a:off x="4082232" y="-3571727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MNP &amp; AFN Introductions</a:t>
          </a:r>
        </a:p>
      </dsp:txBody>
      <dsp:txXfrm rot="-5400000">
        <a:off x="510505" y="23141"/>
        <a:ext cx="7594354" cy="427758"/>
      </dsp:txXfrm>
    </dsp:sp>
    <dsp:sp modelId="{4805551F-6D71-445F-8163-AA4A2A571178}">
      <dsp:nvSpPr>
        <dsp:cNvPr id="0" name=""/>
        <dsp:cNvSpPr/>
      </dsp:nvSpPr>
      <dsp:spPr>
        <a:xfrm rot="5400000">
          <a:off x="-109393" y="757289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2</a:t>
          </a:r>
        </a:p>
      </dsp:txBody>
      <dsp:txXfrm rot="-5400000">
        <a:off x="1" y="903147"/>
        <a:ext cx="510504" cy="218788"/>
      </dsp:txXfrm>
    </dsp:sp>
    <dsp:sp modelId="{650E81C2-EC28-493D-98F4-2AC467A53EA6}">
      <dsp:nvSpPr>
        <dsp:cNvPr id="0" name=""/>
        <dsp:cNvSpPr/>
      </dsp:nvSpPr>
      <dsp:spPr>
        <a:xfrm rot="5400000">
          <a:off x="4082232" y="-2923831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Background </a:t>
          </a:r>
        </a:p>
      </dsp:txBody>
      <dsp:txXfrm rot="-5400000">
        <a:off x="510505" y="671037"/>
        <a:ext cx="7594354" cy="427758"/>
      </dsp:txXfrm>
    </dsp:sp>
    <dsp:sp modelId="{0E9B22DA-4CE7-4CB6-B690-B6B5912A62A6}">
      <dsp:nvSpPr>
        <dsp:cNvPr id="0" name=""/>
        <dsp:cNvSpPr/>
      </dsp:nvSpPr>
      <dsp:spPr>
        <a:xfrm rot="5400000">
          <a:off x="-109393" y="1401705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3</a:t>
          </a:r>
        </a:p>
      </dsp:txBody>
      <dsp:txXfrm rot="-5400000">
        <a:off x="1" y="1547563"/>
        <a:ext cx="510504" cy="218788"/>
      </dsp:txXfrm>
    </dsp:sp>
    <dsp:sp modelId="{EB32C26F-B1D7-414D-AF7F-27CE13481564}">
      <dsp:nvSpPr>
        <dsp:cNvPr id="0" name=""/>
        <dsp:cNvSpPr/>
      </dsp:nvSpPr>
      <dsp:spPr>
        <a:xfrm rot="5400000">
          <a:off x="4082232" y="-2279415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Tools Available for First Nations </a:t>
          </a:r>
        </a:p>
      </dsp:txBody>
      <dsp:txXfrm rot="-5400000">
        <a:off x="510505" y="1315453"/>
        <a:ext cx="7594354" cy="427758"/>
      </dsp:txXfrm>
    </dsp:sp>
    <dsp:sp modelId="{C03FF1E8-1D50-4303-9595-520F3096FDD8}">
      <dsp:nvSpPr>
        <dsp:cNvPr id="0" name=""/>
        <dsp:cNvSpPr/>
      </dsp:nvSpPr>
      <dsp:spPr>
        <a:xfrm rot="5400000">
          <a:off x="-109393" y="2046121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4</a:t>
          </a:r>
        </a:p>
      </dsp:txBody>
      <dsp:txXfrm rot="-5400000">
        <a:off x="1" y="2191979"/>
        <a:ext cx="510504" cy="218788"/>
      </dsp:txXfrm>
    </dsp:sp>
    <dsp:sp modelId="{6A4D7B42-25A0-49B1-9340-64BA8DF20077}">
      <dsp:nvSpPr>
        <dsp:cNvPr id="0" name=""/>
        <dsp:cNvSpPr/>
      </dsp:nvSpPr>
      <dsp:spPr>
        <a:xfrm rot="5400000">
          <a:off x="4082232" y="-1634999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Key Elements of Cost Studies</a:t>
          </a:r>
        </a:p>
      </dsp:txBody>
      <dsp:txXfrm rot="-5400000">
        <a:off x="510505" y="1959869"/>
        <a:ext cx="7594354" cy="427758"/>
      </dsp:txXfrm>
    </dsp:sp>
    <dsp:sp modelId="{570FEEB6-F43D-42D6-8C8F-5270CCEA7FE9}">
      <dsp:nvSpPr>
        <dsp:cNvPr id="0" name=""/>
        <dsp:cNvSpPr/>
      </dsp:nvSpPr>
      <dsp:spPr>
        <a:xfrm rot="5400000">
          <a:off x="-109393" y="2690537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5</a:t>
          </a:r>
        </a:p>
      </dsp:txBody>
      <dsp:txXfrm rot="-5400000">
        <a:off x="1" y="2836395"/>
        <a:ext cx="510504" cy="218788"/>
      </dsp:txXfrm>
    </dsp:sp>
    <dsp:sp modelId="{C90C5251-8F6C-42F8-A8C7-5C002AD399E5}">
      <dsp:nvSpPr>
        <dsp:cNvPr id="0" name=""/>
        <dsp:cNvSpPr/>
      </dsp:nvSpPr>
      <dsp:spPr>
        <a:xfrm rot="5400000">
          <a:off x="4082232" y="-990583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Inclusive Education Cost Study</a:t>
          </a:r>
        </a:p>
      </dsp:txBody>
      <dsp:txXfrm rot="-5400000">
        <a:off x="510505" y="2604285"/>
        <a:ext cx="7594354" cy="427758"/>
      </dsp:txXfrm>
    </dsp:sp>
    <dsp:sp modelId="{C5144297-3D85-4E5E-827F-E92AD4D111D1}">
      <dsp:nvSpPr>
        <dsp:cNvPr id="0" name=""/>
        <dsp:cNvSpPr/>
      </dsp:nvSpPr>
      <dsp:spPr>
        <a:xfrm rot="5400000">
          <a:off x="-109393" y="3334953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6 </a:t>
          </a:r>
        </a:p>
      </dsp:txBody>
      <dsp:txXfrm rot="-5400000">
        <a:off x="1" y="3480811"/>
        <a:ext cx="510504" cy="218788"/>
      </dsp:txXfrm>
    </dsp:sp>
    <dsp:sp modelId="{194A675E-77AF-4A05-84D8-BEEC36C081C9}">
      <dsp:nvSpPr>
        <dsp:cNvPr id="0" name=""/>
        <dsp:cNvSpPr/>
      </dsp:nvSpPr>
      <dsp:spPr>
        <a:xfrm rot="5400000">
          <a:off x="4082232" y="-346168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Transportation Cost Study</a:t>
          </a:r>
        </a:p>
      </dsp:txBody>
      <dsp:txXfrm rot="-5400000">
        <a:off x="510505" y="3248700"/>
        <a:ext cx="7594354" cy="427758"/>
      </dsp:txXfrm>
    </dsp:sp>
    <dsp:sp modelId="{A1DC89E5-DA5C-47C1-9974-90A9FAE00C1E}">
      <dsp:nvSpPr>
        <dsp:cNvPr id="0" name=""/>
        <dsp:cNvSpPr/>
      </dsp:nvSpPr>
      <dsp:spPr>
        <a:xfrm rot="5400000">
          <a:off x="-109393" y="3979368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7</a:t>
          </a:r>
        </a:p>
      </dsp:txBody>
      <dsp:txXfrm rot="-5400000">
        <a:off x="1" y="4125226"/>
        <a:ext cx="510504" cy="218788"/>
      </dsp:txXfrm>
    </dsp:sp>
    <dsp:sp modelId="{20CB9F60-FAC8-4660-984B-36627AE02631}">
      <dsp:nvSpPr>
        <dsp:cNvPr id="0" name=""/>
        <dsp:cNvSpPr/>
      </dsp:nvSpPr>
      <dsp:spPr>
        <a:xfrm rot="5400000">
          <a:off x="4082232" y="298247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Using the Models </a:t>
          </a:r>
        </a:p>
      </dsp:txBody>
      <dsp:txXfrm rot="-5400000">
        <a:off x="510505" y="3893116"/>
        <a:ext cx="7594354" cy="42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C537-679C-4698-A06B-431B2D22C055}" type="datetimeFigureOut">
              <a:rPr lang="en-CA" smtClean="0"/>
              <a:t>23/02/2024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9490-CFA8-4E19-9DE6-F306E39C5F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ED89-C09B-4261-A1C1-C47A7B84E0E3}" type="datetimeFigureOut">
              <a:rPr lang="en-CA" smtClean="0"/>
              <a:t>23/02/2024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D367-3341-4ADE-AD65-31F6F17B4B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7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15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00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78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3BE97-7087-4219-BA44-0638D34B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8" y="5768846"/>
            <a:ext cx="831189" cy="430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F60F1-4478-4400-A69A-E8ADBEC540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D4160-D896-421F-9033-D8313F9C1656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4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77003"/>
            <a:ext cx="1091305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783172-43BF-40D2-B108-455E06A7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14472-7504-41FC-BA3C-9B7ED335E0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8" y="2063931"/>
            <a:ext cx="10922000" cy="4173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93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36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14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2392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23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12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19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83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643C26-D761-49D5-A510-0C7B074F406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1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B5BD18-B505-423F-8D1C-28976E88215D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CC0D9-1CE2-4088-B459-B1C7C41B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2686819"/>
            <a:ext cx="8077567" cy="664797"/>
          </a:xfrm>
        </p:spPr>
        <p:txBody>
          <a:bodyPr anchor="b" anchorCtr="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3BC23A-8203-4E96-B46F-7C180DEFD90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484771"/>
            <a:ext cx="95032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2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5E7551-0ECB-4005-988C-3423F6B74DA7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4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22923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37551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22923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37551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9D7D0-D64F-4A87-B758-0DF4506F24BE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211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49117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0C63B5-1E05-49D9-BE64-9C5CF810E682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5113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770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9C634-B71C-47ED-AF12-C061E47936AE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EEA7C7-9308-4F5E-9C9E-30AF384C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17" y="254000"/>
            <a:ext cx="9064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1D3C7B-DAC3-4114-AD0A-BD0C8B33E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18" y="1524000"/>
            <a:ext cx="11096883" cy="46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67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2790"/>
            <a:ext cx="11157817" cy="55399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95187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427859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6260531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093202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89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2790"/>
            <a:ext cx="11157817" cy="55399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8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004195B-181F-4A78-83FA-23333EB62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0201" y="595555"/>
            <a:ext cx="1435091" cy="5040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D16DC1-E0EF-4555-BEA5-65EFC24A7E02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8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A353C2-8CB0-4C1D-A090-642EBEF8D444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5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51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88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91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11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B4E3B14-9154-4F8E-91D8-E24B196C7C0B}"/>
              </a:ext>
            </a:extLst>
          </p:cNvPr>
          <p:cNvSpPr/>
          <p:nvPr userDrawn="1"/>
        </p:nvSpPr>
        <p:spPr>
          <a:xfrm>
            <a:off x="10932833" y="6242035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81" y="645696"/>
            <a:ext cx="10109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444664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0578301" y="285968"/>
            <a:ext cx="1039565" cy="3651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A11B59-FE37-40A9-BC44-F54307F08957}"/>
              </a:ext>
            </a:extLst>
          </p:cNvPr>
          <p:cNvSpPr txBox="1"/>
          <p:nvPr userDrawn="1"/>
        </p:nvSpPr>
        <p:spPr>
          <a:xfrm>
            <a:off x="10975867" y="6253932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2FE92-0BA2-49EC-A581-5AA28D9FBFB2}"/>
              </a:ext>
            </a:extLst>
          </p:cNvPr>
          <p:cNvCxnSpPr>
            <a:cxnSpLocks/>
          </p:cNvCxnSpPr>
          <p:nvPr userDrawn="1"/>
        </p:nvCxnSpPr>
        <p:spPr>
          <a:xfrm>
            <a:off x="8929701" y="6242035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BE97B6-8C6A-43AE-8090-FE8BC285F770}"/>
              </a:ext>
            </a:extLst>
          </p:cNvPr>
          <p:cNvSpPr txBox="1"/>
          <p:nvPr userDrawn="1"/>
        </p:nvSpPr>
        <p:spPr>
          <a:xfrm>
            <a:off x="8929702" y="6253932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  <p:pic>
        <p:nvPicPr>
          <p:cNvPr id="11" name="Picture 2" descr="Assembly of First Nations - Wikipedia">
            <a:extLst>
              <a:ext uri="{FF2B5EF4-FFF2-40B4-BE49-F238E27FC236}">
                <a16:creationId xmlns:a16="http://schemas.microsoft.com/office/drawing/2014/main" id="{23FCF8D4-E7AF-46C8-AFE5-2F48DC8BB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4" y="332797"/>
            <a:ext cx="842199" cy="9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1" r:id="rId3"/>
    <p:sldLayoutId id="214748380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5" r:id="rId24"/>
    <p:sldLayoutId id="2147483806" r:id="rId25"/>
    <p:sldLayoutId id="21474838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 userDrawn="1">
          <p15:clr>
            <a:srgbClr val="F26B43"/>
          </p15:clr>
        </p15:guide>
        <p15:guide id="74" pos="401" userDrawn="1">
          <p15:clr>
            <a:srgbClr val="F26B43"/>
          </p15:clr>
        </p15:guide>
        <p15:guide id="75" pos="897" userDrawn="1">
          <p15:clr>
            <a:srgbClr val="5ACBF0"/>
          </p15:clr>
        </p15:guide>
        <p15:guide id="76" pos="983" userDrawn="1">
          <p15:clr>
            <a:srgbClr val="5ACBF0"/>
          </p15:clr>
        </p15:guide>
        <p15:guide id="77" pos="1480" userDrawn="1">
          <p15:clr>
            <a:srgbClr val="5ACBF0"/>
          </p15:clr>
        </p15:guide>
        <p15:guide id="78" pos="1561" userDrawn="1">
          <p15:clr>
            <a:srgbClr val="5ACBF0"/>
          </p15:clr>
        </p15:guide>
        <p15:guide id="79" pos="2058" userDrawn="1">
          <p15:clr>
            <a:srgbClr val="5ACBF0"/>
          </p15:clr>
        </p15:guide>
        <p15:guide id="80" pos="2143" userDrawn="1">
          <p15:clr>
            <a:srgbClr val="5ACBF0"/>
          </p15:clr>
        </p15:guide>
        <p15:guide id="81" pos="2640" userDrawn="1">
          <p15:clr>
            <a:srgbClr val="5ACBF0"/>
          </p15:clr>
        </p15:guide>
        <p15:guide id="82" pos="2722" userDrawn="1">
          <p15:clr>
            <a:srgbClr val="5ACBF0"/>
          </p15:clr>
        </p15:guide>
        <p15:guide id="83" pos="3219" userDrawn="1">
          <p15:clr>
            <a:srgbClr val="5ACBF0"/>
          </p15:clr>
        </p15:guide>
        <p15:guide id="84" pos="3303" userDrawn="1">
          <p15:clr>
            <a:srgbClr val="5ACBF0"/>
          </p15:clr>
        </p15:guide>
        <p15:guide id="85" pos="3795" userDrawn="1">
          <p15:clr>
            <a:srgbClr val="5ACBF0"/>
          </p15:clr>
        </p15:guide>
        <p15:guide id="86" pos="6781" userDrawn="1">
          <p15:clr>
            <a:srgbClr val="5ACBF0"/>
          </p15:clr>
        </p15:guide>
        <p15:guide id="87" pos="6699" userDrawn="1">
          <p15:clr>
            <a:srgbClr val="5ACBF0"/>
          </p15:clr>
        </p15:guide>
        <p15:guide id="88" pos="6202" userDrawn="1">
          <p15:clr>
            <a:srgbClr val="5ACBF0"/>
          </p15:clr>
        </p15:guide>
        <p15:guide id="89" pos="6120" userDrawn="1">
          <p15:clr>
            <a:srgbClr val="5ACBF0"/>
          </p15:clr>
        </p15:guide>
        <p15:guide id="90" pos="5624" userDrawn="1">
          <p15:clr>
            <a:srgbClr val="5ACBF0"/>
          </p15:clr>
        </p15:guide>
        <p15:guide id="91" pos="5539" userDrawn="1">
          <p15:clr>
            <a:srgbClr val="5ACBF0"/>
          </p15:clr>
        </p15:guide>
        <p15:guide id="92" pos="5042" userDrawn="1">
          <p15:clr>
            <a:srgbClr val="5ACBF0"/>
          </p15:clr>
        </p15:guide>
        <p15:guide id="93" pos="4960" userDrawn="1">
          <p15:clr>
            <a:srgbClr val="5ACBF0"/>
          </p15:clr>
        </p15:guide>
        <p15:guide id="94" pos="4463" userDrawn="1">
          <p15:clr>
            <a:srgbClr val="5ACBF0"/>
          </p15:clr>
        </p15:guide>
        <p15:guide id="95" pos="4376" userDrawn="1">
          <p15:clr>
            <a:srgbClr val="5ACBF0"/>
          </p15:clr>
        </p15:guide>
        <p15:guide id="96" pos="3882" userDrawn="1">
          <p15:clr>
            <a:srgbClr val="5ACBF0"/>
          </p15:clr>
        </p15:guide>
        <p15:guide id="97" orient="horz" pos="401" userDrawn="1">
          <p15:clr>
            <a:srgbClr val="F26B43"/>
          </p15:clr>
        </p15:guide>
        <p15:guide id="98" orient="horz" pos="919" userDrawn="1">
          <p15:clr>
            <a:srgbClr val="5ACBF0"/>
          </p15:clr>
        </p15:guide>
        <p15:guide id="99" orient="horz" pos="999" userDrawn="1">
          <p15:clr>
            <a:srgbClr val="5ACBF0"/>
          </p15:clr>
        </p15:guide>
        <p15:guide id="100" orient="horz" pos="1520" userDrawn="1">
          <p15:clr>
            <a:srgbClr val="5ACBF0"/>
          </p15:clr>
        </p15:guide>
        <p15:guide id="101" orient="horz" pos="1599" userDrawn="1">
          <p15:clr>
            <a:srgbClr val="5ACBF0"/>
          </p15:clr>
        </p15:guide>
        <p15:guide id="102" orient="horz" pos="2118" userDrawn="1">
          <p15:clr>
            <a:srgbClr val="5ACBF0"/>
          </p15:clr>
        </p15:guide>
        <p15:guide id="103" orient="horz" pos="2720" userDrawn="1">
          <p15:clr>
            <a:srgbClr val="5ACBF0"/>
          </p15:clr>
        </p15:guide>
        <p15:guide id="104" orient="horz" pos="2198" userDrawn="1">
          <p15:clr>
            <a:srgbClr val="5ACBF0"/>
          </p15:clr>
        </p15:guide>
        <p15:guide id="105" orient="horz" pos="2797" userDrawn="1">
          <p15:clr>
            <a:srgbClr val="5ACBF0"/>
          </p15:clr>
        </p15:guide>
        <p15:guide id="106" orient="horz" pos="3318" userDrawn="1">
          <p15:clr>
            <a:srgbClr val="5ACBF0"/>
          </p15:clr>
        </p15:guide>
        <p15:guide id="107" orient="horz" pos="3396" userDrawn="1">
          <p15:clr>
            <a:srgbClr val="5ACBF0"/>
          </p15:clr>
        </p15:guide>
        <p15:guide id="108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8.svg"/><Relationship Id="rId5" Type="http://schemas.openxmlformats.org/officeDocument/2006/relationships/image" Target="../media/image46.sv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F2627-97BA-483B-85F7-0E10B189C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354" y="4874530"/>
            <a:ext cx="2758659" cy="18466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February 27, 2024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EEAA620-EDC2-4FED-8C7E-D3327B88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</p:spPr>
        <p:txBody>
          <a:bodyPr wrap="square" anchor="b">
            <a:normAutofit/>
          </a:bodyPr>
          <a:lstStyle/>
          <a:p>
            <a:r>
              <a:rPr lang="en-CA" sz="2800">
                <a:cs typeface="Segoe UI Semibold"/>
              </a:rPr>
              <a:t>Regional Education Agreement Costing Tools</a:t>
            </a:r>
            <a:endParaRPr lang="en-CA" sz="280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068B02-5524-46D1-9C26-A596E810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45" y="429962"/>
            <a:ext cx="1738488" cy="1303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FB90B-2958-468B-A3E6-0F855811E417}"/>
              </a:ext>
            </a:extLst>
          </p:cNvPr>
          <p:cNvSpPr txBox="1"/>
          <p:nvPr/>
        </p:nvSpPr>
        <p:spPr>
          <a:xfrm>
            <a:off x="551086" y="4258976"/>
            <a:ext cx="514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</a:rPr>
              <a:t>Presented by: Bram Lerat, Khrystyna Orobets &amp; Ronda Ziakris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5CBD6-D37C-8007-E7CC-EAF2723F6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r="22864"/>
          <a:stretch/>
        </p:blipFill>
        <p:spPr bwMode="auto">
          <a:xfrm>
            <a:off x="6913266" y="0"/>
            <a:ext cx="52787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F5DCD-F484-0338-AA21-48709DE7939E}"/>
              </a:ext>
            </a:extLst>
          </p:cNvPr>
          <p:cNvSpPr txBox="1"/>
          <p:nvPr/>
        </p:nvSpPr>
        <p:spPr>
          <a:xfrm>
            <a:off x="551086" y="4566753"/>
            <a:ext cx="514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</a:rPr>
              <a:t>Prepared for the Assembly of First Nations</a:t>
            </a:r>
          </a:p>
        </p:txBody>
      </p:sp>
    </p:spTree>
    <p:extLst>
      <p:ext uri="{BB962C8B-B14F-4D97-AF65-F5344CB8AC3E}">
        <p14:creationId xmlns:p14="http://schemas.microsoft.com/office/powerpoint/2010/main" val="185201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F2C37-EA95-F038-C649-CD0C6960D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10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347D3-8CFB-3068-1859-12D8260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50" y="544829"/>
            <a:ext cx="10109586" cy="553998"/>
          </a:xfrm>
        </p:spPr>
        <p:txBody>
          <a:bodyPr/>
          <a:lstStyle/>
          <a:p>
            <a:r>
              <a:rPr lang="en-CA" dirty="0"/>
              <a:t>Cost Drivers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59569A-4EA3-1144-02D3-123A3ADE384F}"/>
              </a:ext>
            </a:extLst>
          </p:cNvPr>
          <p:cNvGrpSpPr/>
          <p:nvPr/>
        </p:nvGrpSpPr>
        <p:grpSpPr>
          <a:xfrm>
            <a:off x="5424877" y="1848230"/>
            <a:ext cx="1080000" cy="1080000"/>
            <a:chOff x="345273" y="1198270"/>
            <a:chExt cx="2285422" cy="2248508"/>
          </a:xfrm>
        </p:grpSpPr>
        <p:pic>
          <p:nvPicPr>
            <p:cNvPr id="11" name="Graphic 10" descr="Route (Two Pins With A Path) with solid fill">
              <a:extLst>
                <a:ext uri="{FF2B5EF4-FFF2-40B4-BE49-F238E27FC236}">
                  <a16:creationId xmlns:a16="http://schemas.microsoft.com/office/drawing/2014/main" id="{F671A19C-7B8C-2F2B-D644-A8A2DA17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07984" y="1198270"/>
              <a:ext cx="2160000" cy="21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C27A2A-994B-C045-558E-021823903400}"/>
                </a:ext>
              </a:extLst>
            </p:cNvPr>
            <p:cNvSpPr txBox="1"/>
            <p:nvPr/>
          </p:nvSpPr>
          <p:spPr>
            <a:xfrm>
              <a:off x="345273" y="3077446"/>
              <a:ext cx="2285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sz="1800">
                <a:latin typeface="+mn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E00F5B-B3C6-C44E-C00F-405ABFEC9C04}"/>
              </a:ext>
            </a:extLst>
          </p:cNvPr>
          <p:cNvSpPr txBox="1"/>
          <p:nvPr/>
        </p:nvSpPr>
        <p:spPr>
          <a:xfrm>
            <a:off x="3003694" y="5548399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E3F0F1-436B-04CD-7E48-075E4BDE8290}"/>
              </a:ext>
            </a:extLst>
          </p:cNvPr>
          <p:cNvSpPr txBox="1"/>
          <p:nvPr/>
        </p:nvSpPr>
        <p:spPr>
          <a:xfrm>
            <a:off x="6811956" y="5652728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3BBE02-215B-DFAA-49E2-BD3E623F6456}"/>
              </a:ext>
            </a:extLst>
          </p:cNvPr>
          <p:cNvGrpSpPr/>
          <p:nvPr/>
        </p:nvGrpSpPr>
        <p:grpSpPr>
          <a:xfrm>
            <a:off x="645948" y="1412024"/>
            <a:ext cx="3634176" cy="2375932"/>
            <a:chOff x="4101260" y="-352026"/>
            <a:chExt cx="3634176" cy="23759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05C4DE-0370-9104-B12C-C3EBC75E6DF7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A3D49E-3FB4-89E0-BFBA-802F05554C47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Location</a:t>
              </a:r>
              <a:br>
                <a:rPr lang="en-CA" sz="1800" b="0" kern="1200">
                  <a:solidFill>
                    <a:schemeClr val="tx1"/>
                  </a:solidFill>
                  <a:latin typeface="+mj-lt"/>
                </a:rPr>
              </a:br>
              <a:r>
                <a:rPr lang="en-CA" sz="1800" b="0">
                  <a:solidFill>
                    <a:schemeClr val="tx1"/>
                  </a:solidFill>
                  <a:latin typeface="+mj-lt"/>
                </a:rPr>
                <a:t>(province)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79D159-0A9F-757A-12C5-2A2FA0E640EC}"/>
                </a:ext>
              </a:extLst>
            </p:cNvPr>
            <p:cNvGrpSpPr/>
            <p:nvPr/>
          </p:nvGrpSpPr>
          <p:grpSpPr>
            <a:xfrm>
              <a:off x="5252348" y="-170121"/>
              <a:ext cx="1332000" cy="1332000"/>
              <a:chOff x="345273" y="1198270"/>
              <a:chExt cx="2285422" cy="2248508"/>
            </a:xfrm>
          </p:grpSpPr>
          <p:pic>
            <p:nvPicPr>
              <p:cNvPr id="5" name="Graphic 4" descr="Marker with solid fill">
                <a:extLst>
                  <a:ext uri="{FF2B5EF4-FFF2-40B4-BE49-F238E27FC236}">
                    <a16:creationId xmlns:a16="http://schemas.microsoft.com/office/drawing/2014/main" id="{1AD874FD-1D41-14F6-781F-C35835ABC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7984" y="1198270"/>
                <a:ext cx="2160000" cy="21600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2D72F-9924-CFD5-F3D7-D689577D889A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B7820C-798E-E2CA-D192-A4E596804FA4}"/>
              </a:ext>
            </a:extLst>
          </p:cNvPr>
          <p:cNvGrpSpPr/>
          <p:nvPr/>
        </p:nvGrpSpPr>
        <p:grpSpPr>
          <a:xfrm>
            <a:off x="4280124" y="1412024"/>
            <a:ext cx="3634176" cy="2375932"/>
            <a:chOff x="4101260" y="-352026"/>
            <a:chExt cx="3634176" cy="2375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9C48BF-CFED-FA9D-275A-9898914FE91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F40CB3-675D-D805-EA04-5B1B81B2AEC3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Remoteness (proximity to urban centre)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2C85AF8-0F9F-57AA-B596-C7E16703D3C0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49" name="Graphic 48" descr="Route (Two Pins With A Path) with solid fill">
                <a:extLst>
                  <a:ext uri="{FF2B5EF4-FFF2-40B4-BE49-F238E27FC236}">
                    <a16:creationId xmlns:a16="http://schemas.microsoft.com/office/drawing/2014/main" id="{02722E16-0BAE-1784-27EF-CFEC7B879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E6460C-10AD-EC13-D3DE-383676D0040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C26122-B509-EFC4-4A9D-A3B90C05A3F4}"/>
              </a:ext>
            </a:extLst>
          </p:cNvPr>
          <p:cNvGrpSpPr/>
          <p:nvPr/>
        </p:nvGrpSpPr>
        <p:grpSpPr>
          <a:xfrm>
            <a:off x="7911876" y="1412024"/>
            <a:ext cx="3634176" cy="2375932"/>
            <a:chOff x="4101260" y="-352026"/>
            <a:chExt cx="3634176" cy="237593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60E1FF-B316-E831-70B8-4D34BEB30491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45634-BF16-4981-CC7E-AE400E11B51B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Incidence of students with special needs 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C84B04-21B7-E087-1797-67E866A266AF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55" name="Graphic 54" descr="School boy with solid fill">
                <a:extLst>
                  <a:ext uri="{FF2B5EF4-FFF2-40B4-BE49-F238E27FC236}">
                    <a16:creationId xmlns:a16="http://schemas.microsoft.com/office/drawing/2014/main" id="{0525F0F0-7C30-F3B7-8936-2A3C87B2D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A4F878-8E8A-4B55-E386-AB3999514D3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2886AF-E8AB-DCA8-A43B-778128C0953D}"/>
              </a:ext>
            </a:extLst>
          </p:cNvPr>
          <p:cNvGrpSpPr/>
          <p:nvPr/>
        </p:nvGrpSpPr>
        <p:grpSpPr>
          <a:xfrm>
            <a:off x="6101880" y="3786767"/>
            <a:ext cx="3634176" cy="2375932"/>
            <a:chOff x="4101260" y="-352026"/>
            <a:chExt cx="3634176" cy="23759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831B83F-E92B-2B5F-59E4-7EA28046FB24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C2E219-BE39-7297-374C-959DCBC9CE5E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>
                  <a:solidFill>
                    <a:schemeClr val="tx1"/>
                  </a:solidFill>
                  <a:latin typeface="+mj-lt"/>
                </a:rPr>
                <a:t>Number of schools/communities 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D7A035-2CD4-37F0-00E6-B9ABEBF3D1AD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1" name="Graphic 60" descr="Schoolhouse with solid fill">
                <a:extLst>
                  <a:ext uri="{FF2B5EF4-FFF2-40B4-BE49-F238E27FC236}">
                    <a16:creationId xmlns:a16="http://schemas.microsoft.com/office/drawing/2014/main" id="{3BA3A0D9-A922-75D6-0E2C-950E13BF9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8913A3-C25C-29A9-F823-8A9C471627B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61CBE4-0B79-6B18-6CF4-ED72E876E892}"/>
              </a:ext>
            </a:extLst>
          </p:cNvPr>
          <p:cNvGrpSpPr/>
          <p:nvPr/>
        </p:nvGrpSpPr>
        <p:grpSpPr>
          <a:xfrm>
            <a:off x="2465370" y="3791653"/>
            <a:ext cx="3634176" cy="2375932"/>
            <a:chOff x="4101260" y="-352026"/>
            <a:chExt cx="3634176" cy="23759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AA51AEC-AFAB-F3C7-0DFF-980042A37B0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28B994-9C95-73B5-0984-905D8215DFC8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Student enrolment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9FD010B-E4E8-9BBC-F5EA-C5DE5BEC4685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7" name="Graphic 66" descr="Graduation cap with solid fill">
                <a:extLst>
                  <a:ext uri="{FF2B5EF4-FFF2-40B4-BE49-F238E27FC236}">
                    <a16:creationId xmlns:a16="http://schemas.microsoft.com/office/drawing/2014/main" id="{A92C86D8-5A80-CF41-39B8-2AFB152EC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0D4A-A695-D6DB-7BF1-C35ECC88379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26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C474B-CBA3-F270-17D4-E824E5D9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415" y="447650"/>
            <a:ext cx="10109586" cy="553998"/>
          </a:xfrm>
        </p:spPr>
        <p:txBody>
          <a:bodyPr/>
          <a:lstStyle/>
          <a:p>
            <a:r>
              <a:rPr lang="en-CA" dirty="0"/>
              <a:t>Cost Comparison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96644B-1427-3B91-F0F7-8329137107D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1836789"/>
              </p:ext>
            </p:extLst>
          </p:nvPr>
        </p:nvGraphicFramePr>
        <p:xfrm>
          <a:off x="381901" y="1421307"/>
          <a:ext cx="11428198" cy="494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001">
                  <a:extLst>
                    <a:ext uri="{9D8B030D-6E8A-4147-A177-3AD203B41FA5}">
                      <a16:colId xmlns:a16="http://schemas.microsoft.com/office/drawing/2014/main" val="479121499"/>
                    </a:ext>
                  </a:extLst>
                </a:gridCol>
                <a:gridCol w="130791">
                  <a:extLst>
                    <a:ext uri="{9D8B030D-6E8A-4147-A177-3AD203B41FA5}">
                      <a16:colId xmlns:a16="http://schemas.microsoft.com/office/drawing/2014/main" val="2645967235"/>
                    </a:ext>
                  </a:extLst>
                </a:gridCol>
                <a:gridCol w="1835908">
                  <a:extLst>
                    <a:ext uri="{9D8B030D-6E8A-4147-A177-3AD203B41FA5}">
                      <a16:colId xmlns:a16="http://schemas.microsoft.com/office/drawing/2014/main" val="954568201"/>
                    </a:ext>
                  </a:extLst>
                </a:gridCol>
                <a:gridCol w="2224014">
                  <a:extLst>
                    <a:ext uri="{9D8B030D-6E8A-4147-A177-3AD203B41FA5}">
                      <a16:colId xmlns:a16="http://schemas.microsoft.com/office/drawing/2014/main" val="1464734651"/>
                    </a:ext>
                  </a:extLst>
                </a:gridCol>
                <a:gridCol w="2446484">
                  <a:extLst>
                    <a:ext uri="{9D8B030D-6E8A-4147-A177-3AD203B41FA5}">
                      <a16:colId xmlns:a16="http://schemas.microsoft.com/office/drawing/2014/main" val="2605929871"/>
                    </a:ext>
                  </a:extLst>
                </a:gridCol>
              </a:tblGrid>
              <a:tr h="835371">
                <a:tc gridSpan="2">
                  <a:txBody>
                    <a:bodyPr/>
                    <a:lstStyle/>
                    <a:p>
                      <a:r>
                        <a:rPr lang="en-CA" sz="1700" dirty="0"/>
                        <a:t>First 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CA"/>
                        <a:t>Small Fly-in First Nation in 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Small Fly-in First Nation in 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Large Remote First Nation Education Authority in Alberta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Mid-sized First Nation close to a major urban centre in Alberta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99412"/>
                  </a:ext>
                </a:extLst>
              </a:tr>
              <a:tr h="356620">
                <a:tc gridSpan="5">
                  <a:txBody>
                    <a:bodyPr/>
                    <a:lstStyle/>
                    <a:p>
                      <a:r>
                        <a:rPr lang="en-CA" sz="1700" dirty="0">
                          <a:solidFill>
                            <a:schemeClr val="bg1"/>
                          </a:solidFill>
                        </a:rPr>
                        <a:t>INPUTS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810844"/>
                  </a:ext>
                </a:extLst>
              </a:tr>
              <a:tr h="356620">
                <a:tc gridSpan="2">
                  <a:txBody>
                    <a:bodyPr/>
                    <a:lstStyle/>
                    <a:p>
                      <a:r>
                        <a:rPr lang="en-CA" sz="1700"/>
                        <a:t>Cost Adjustment Factor Based on Remoteness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CA"/>
                        <a:t>126.1%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126.1%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40.3%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69204"/>
                  </a:ext>
                </a:extLst>
              </a:tr>
              <a:tr h="356620">
                <a:tc gridSpan="2">
                  <a:txBody>
                    <a:bodyPr/>
                    <a:lstStyle/>
                    <a:p>
                      <a:r>
                        <a:rPr lang="en-CA" sz="1700"/>
                        <a:t>Number of Students in Kindergarten to Grade 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CA"/>
                        <a:t>130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130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640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231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2059"/>
                  </a:ext>
                </a:extLst>
              </a:tr>
              <a:tr h="356620">
                <a:tc gridSpan="2">
                  <a:txBody>
                    <a:bodyPr/>
                    <a:lstStyle/>
                    <a:p>
                      <a:r>
                        <a:rPr lang="en-CA" sz="1700"/>
                        <a:t>Number of Students in Grade 7 to Grade 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CA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6697"/>
                  </a:ext>
                </a:extLst>
              </a:tr>
              <a:tr h="586225">
                <a:tc gridSpan="2">
                  <a:txBody>
                    <a:bodyPr/>
                    <a:lstStyle/>
                    <a:p>
                      <a:r>
                        <a:rPr lang="en-CA" sz="1700"/>
                        <a:t>Number of Students with Mild/Moderate Special Needs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CA"/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248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62008"/>
                  </a:ext>
                </a:extLst>
              </a:tr>
              <a:tr h="586225">
                <a:tc gridSpan="2">
                  <a:txBody>
                    <a:bodyPr/>
                    <a:lstStyle/>
                    <a:p>
                      <a:r>
                        <a:rPr lang="en-CA" sz="1700"/>
                        <a:t>Number of Students with Severe/Profound Special Needs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CA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30397"/>
                  </a:ext>
                </a:extLst>
              </a:tr>
              <a:tr h="356620">
                <a:tc gridSpan="2">
                  <a:txBody>
                    <a:bodyPr/>
                    <a:lstStyle/>
                    <a:p>
                      <a:r>
                        <a:rPr lang="en-CA" sz="1700"/>
                        <a:t>Number of Schools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CA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46657"/>
                  </a:ext>
                </a:extLst>
              </a:tr>
              <a:tr h="356620">
                <a:tc gridSpan="5">
                  <a:txBody>
                    <a:bodyPr/>
                    <a:lstStyle/>
                    <a:p>
                      <a:r>
                        <a:rPr lang="en-CA" sz="1700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961260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 b="0" dirty="0">
                          <a:solidFill>
                            <a:srgbClr val="C00000"/>
                          </a:solidFill>
                        </a:rPr>
                        <a:t>Model Generated Costs Per Student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CA" sz="1700" b="1" dirty="0">
                          <a:solidFill>
                            <a:srgbClr val="C00000"/>
                          </a:solidFill>
                        </a:rPr>
                        <a:t>$22,148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CA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b="1" dirty="0">
                          <a:solidFill>
                            <a:srgbClr val="C00000"/>
                          </a:solidFill>
                        </a:rPr>
                        <a:t>$10,911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b="1" dirty="0">
                          <a:solidFill>
                            <a:srgbClr val="C00000"/>
                          </a:solidFill>
                        </a:rPr>
                        <a:t>$9,206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0714"/>
                  </a:ext>
                </a:extLst>
              </a:tr>
              <a:tr h="356620">
                <a:tc>
                  <a:txBody>
                    <a:bodyPr/>
                    <a:lstStyle/>
                    <a:p>
                      <a:r>
                        <a:rPr lang="en-CA" sz="1700" b="0">
                          <a:solidFill>
                            <a:srgbClr val="C00000"/>
                          </a:solidFill>
                        </a:rPr>
                        <a:t>Current Funding Per Student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CA" sz="1700" b="1" dirty="0">
                          <a:solidFill>
                            <a:srgbClr val="C00000"/>
                          </a:solidFill>
                        </a:rPr>
                        <a:t>$4,675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b="1" dirty="0">
                          <a:solidFill>
                            <a:srgbClr val="C00000"/>
                          </a:solidFill>
                        </a:rPr>
                        <a:t>$2,938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700" b="1" dirty="0">
                          <a:solidFill>
                            <a:srgbClr val="C00000"/>
                          </a:solidFill>
                        </a:rPr>
                        <a:t>$3,445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6602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530A5-E6E8-FD0F-6459-BE8F7B1D21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12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03D2-AD16-C133-DC23-36A73E1D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 Semibold"/>
              </a:rPr>
              <a:t>Conclusions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D027-6B8B-E251-A6EA-A8180F5286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>
                <a:cs typeface="Segoe UI Light"/>
              </a:rPr>
              <a:t>Costs range from </a:t>
            </a:r>
            <a:r>
              <a:rPr lang="en-US" b="1" dirty="0">
                <a:cs typeface="Segoe UI Light"/>
              </a:rPr>
              <a:t>$9,206 </a:t>
            </a:r>
            <a:r>
              <a:rPr lang="en-US" dirty="0">
                <a:cs typeface="Segoe UI Light"/>
              </a:rPr>
              <a:t>per FTE for a First Nation close to a major urban </a:t>
            </a:r>
            <a:r>
              <a:rPr lang="en-US" dirty="0" err="1">
                <a:cs typeface="Segoe UI Light"/>
              </a:rPr>
              <a:t>centre</a:t>
            </a:r>
            <a:r>
              <a:rPr lang="en-US" dirty="0">
                <a:cs typeface="Segoe UI Light"/>
              </a:rPr>
              <a:t> to </a:t>
            </a:r>
            <a:r>
              <a:rPr lang="en-US" b="1" dirty="0">
                <a:cs typeface="Segoe UI Light"/>
              </a:rPr>
              <a:t>$22,148 </a:t>
            </a:r>
            <a:r>
              <a:rPr lang="en-US" dirty="0">
                <a:cs typeface="Segoe UI Light"/>
              </a:rPr>
              <a:t>per FTE for a small fly-in community. </a:t>
            </a:r>
            <a:endParaRPr lang="en-US" dirty="0"/>
          </a:p>
          <a:p>
            <a:pPr marL="276860" indent="-276860"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cs typeface="Segoe UI Light"/>
              </a:rPr>
              <a:t>Current funding is approximately </a:t>
            </a:r>
            <a:r>
              <a:rPr lang="en-US" b="1" u="sng" dirty="0">
                <a:cs typeface="Segoe UI Light"/>
              </a:rPr>
              <a:t>2.5-5 times</a:t>
            </a:r>
            <a:r>
              <a:rPr lang="en-US" u="sng" dirty="0">
                <a:cs typeface="Segoe UI Light"/>
              </a:rPr>
              <a:t> </a:t>
            </a:r>
            <a:r>
              <a:rPr lang="en-US" dirty="0">
                <a:cs typeface="Segoe UI Light"/>
              </a:rPr>
              <a:t>lower than the model-generated costs.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5525-8AC1-3866-1E40-F398A4B801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354BA-B161-CB5F-6D54-08419FF09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13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C3BD6-BB0F-83FD-C3F0-27627ADE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Considerations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A757A5-B4AF-D7A2-46D2-3764F2B01B38}"/>
              </a:ext>
            </a:extLst>
          </p:cNvPr>
          <p:cNvSpPr/>
          <p:nvPr/>
        </p:nvSpPr>
        <p:spPr>
          <a:xfrm>
            <a:off x="2795091" y="1606857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Additional proposal-based funding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6532E-7F4D-D8ED-4D2A-E432D6E65B23}"/>
              </a:ext>
            </a:extLst>
          </p:cNvPr>
          <p:cNvSpPr/>
          <p:nvPr/>
        </p:nvSpPr>
        <p:spPr>
          <a:xfrm>
            <a:off x="2015342" y="1478981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92A70C-FE26-1117-3248-83271EF780AE}"/>
              </a:ext>
            </a:extLst>
          </p:cNvPr>
          <p:cNvSpPr/>
          <p:nvPr/>
        </p:nvSpPr>
        <p:spPr>
          <a:xfrm>
            <a:off x="2795091" y="2578500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Ongoing updates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E90733D-806D-6992-0E9D-114B079B1070}"/>
              </a:ext>
            </a:extLst>
          </p:cNvPr>
          <p:cNvSpPr/>
          <p:nvPr/>
        </p:nvSpPr>
        <p:spPr>
          <a:xfrm>
            <a:off x="2795091" y="3550143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Incorporating students awaiting assessment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865322-C0D5-AB90-DB17-A9BA722C4686}"/>
              </a:ext>
            </a:extLst>
          </p:cNvPr>
          <p:cNvSpPr/>
          <p:nvPr/>
        </p:nvSpPr>
        <p:spPr>
          <a:xfrm>
            <a:off x="2795091" y="4521786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Capital infrastructure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C14D8B-1A4B-B8B7-1C1D-5576A979530A}"/>
              </a:ext>
            </a:extLst>
          </p:cNvPr>
          <p:cNvSpPr/>
          <p:nvPr/>
        </p:nvSpPr>
        <p:spPr>
          <a:xfrm>
            <a:off x="2795091" y="5493430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Funding for First Nations without schools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A2C8FA-310A-8D56-F62B-950281AE7289}"/>
              </a:ext>
            </a:extLst>
          </p:cNvPr>
          <p:cNvSpPr/>
          <p:nvPr/>
        </p:nvSpPr>
        <p:spPr>
          <a:xfrm>
            <a:off x="2015342" y="2445850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8A4BEC-78EF-FE26-C769-670B93C759F8}"/>
              </a:ext>
            </a:extLst>
          </p:cNvPr>
          <p:cNvSpPr/>
          <p:nvPr/>
        </p:nvSpPr>
        <p:spPr>
          <a:xfrm>
            <a:off x="2015342" y="3422267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31F58-7F94-E7B3-C822-CA1F6629528F}"/>
              </a:ext>
            </a:extLst>
          </p:cNvPr>
          <p:cNvSpPr/>
          <p:nvPr/>
        </p:nvSpPr>
        <p:spPr>
          <a:xfrm>
            <a:off x="2015342" y="4393910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85EECF-47C7-4F07-03B9-D90C34905452}"/>
              </a:ext>
            </a:extLst>
          </p:cNvPr>
          <p:cNvSpPr/>
          <p:nvPr/>
        </p:nvSpPr>
        <p:spPr>
          <a:xfrm>
            <a:off x="2015342" y="5360779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pic>
        <p:nvPicPr>
          <p:cNvPr id="35" name="Graphic 34" descr="Architecture with solid fill">
            <a:extLst>
              <a:ext uri="{FF2B5EF4-FFF2-40B4-BE49-F238E27FC236}">
                <a16:creationId xmlns:a16="http://schemas.microsoft.com/office/drawing/2014/main" id="{321647F0-AD63-99A6-1CBD-4CCACF031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342" y="4474694"/>
            <a:ext cx="720000" cy="720000"/>
          </a:xfrm>
          <a:prstGeom prst="rect">
            <a:avLst/>
          </a:prstGeom>
        </p:spPr>
      </p:pic>
      <p:pic>
        <p:nvPicPr>
          <p:cNvPr id="37" name="Graphic 36" descr="Hourglass Finished with solid fill">
            <a:extLst>
              <a:ext uri="{FF2B5EF4-FFF2-40B4-BE49-F238E27FC236}">
                <a16:creationId xmlns:a16="http://schemas.microsoft.com/office/drawing/2014/main" id="{FFD55B19-792B-4D02-DCDE-C5CB79F83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5342" y="3517441"/>
            <a:ext cx="720000" cy="720000"/>
          </a:xfrm>
          <a:prstGeom prst="rect">
            <a:avLst/>
          </a:prstGeom>
        </p:spPr>
      </p:pic>
      <p:pic>
        <p:nvPicPr>
          <p:cNvPr id="39" name="Graphic 38" descr="Repeat with solid fill">
            <a:extLst>
              <a:ext uri="{FF2B5EF4-FFF2-40B4-BE49-F238E27FC236}">
                <a16:creationId xmlns:a16="http://schemas.microsoft.com/office/drawing/2014/main" id="{2698B250-D47A-5693-8700-EDA0391AA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1342" y="2489922"/>
            <a:ext cx="828000" cy="828000"/>
          </a:xfrm>
          <a:prstGeom prst="rect">
            <a:avLst/>
          </a:prstGeom>
        </p:spPr>
      </p:pic>
      <p:pic>
        <p:nvPicPr>
          <p:cNvPr id="41" name="Graphic 40" descr="Piggy Bank with solid fill">
            <a:extLst>
              <a:ext uri="{FF2B5EF4-FFF2-40B4-BE49-F238E27FC236}">
                <a16:creationId xmlns:a16="http://schemas.microsoft.com/office/drawing/2014/main" id="{F4CC715E-F015-CD7F-0239-37E526090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7342" y="1495916"/>
            <a:ext cx="828000" cy="828000"/>
          </a:xfrm>
          <a:prstGeom prst="rect">
            <a:avLst/>
          </a:prstGeom>
        </p:spPr>
      </p:pic>
      <p:pic>
        <p:nvPicPr>
          <p:cNvPr id="43" name="Graphic 42" descr="Close with solid fill">
            <a:extLst>
              <a:ext uri="{FF2B5EF4-FFF2-40B4-BE49-F238E27FC236}">
                <a16:creationId xmlns:a16="http://schemas.microsoft.com/office/drawing/2014/main" id="{F63B4D7F-2528-018E-0757-483619072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8151" y="5396779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E46709-58FA-8330-A6D9-56D59A2F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Transportation Cost Study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B652-68D0-AFBA-EDB6-ED2B5F260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1938" y="6237288"/>
            <a:ext cx="500062" cy="249237"/>
          </a:xfrm>
        </p:spPr>
        <p:txBody>
          <a:bodyPr/>
          <a:lstStyle/>
          <a:p>
            <a:fld id="{524D1A82-BAD5-4898-8C77-C821410AB1E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73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A0C3E5-40AE-3F59-AB7F-068C0E03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Overview of Data Collection Activities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0B0E22F-A9DC-032C-CC9B-723CF402951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90092651"/>
              </p:ext>
            </p:extLst>
          </p:nvPr>
        </p:nvGraphicFramePr>
        <p:xfrm>
          <a:off x="7510051" y="2263845"/>
          <a:ext cx="26542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1">
                  <a:extLst>
                    <a:ext uri="{9D8B030D-6E8A-4147-A177-3AD203B41FA5}">
                      <a16:colId xmlns:a16="http://schemas.microsoft.com/office/drawing/2014/main" val="1223180729"/>
                    </a:ext>
                  </a:extLst>
                </a:gridCol>
                <a:gridCol w="794413">
                  <a:extLst>
                    <a:ext uri="{9D8B030D-6E8A-4147-A177-3AD203B41FA5}">
                      <a16:colId xmlns:a16="http://schemas.microsoft.com/office/drawing/2014/main" val="356599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Alberta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3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Saskatchewan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6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Manitoba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Ontario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6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Quebec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0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Nova Scotia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73292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30D31-1D4B-4E9F-03F4-3D120C86A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910762"/>
          </a:xfrm>
        </p:spPr>
        <p:txBody>
          <a:bodyPr/>
          <a:lstStyle/>
          <a:p>
            <a:pPr algn="ctr"/>
            <a:r>
              <a:rPr lang="en-CA"/>
              <a:t>Community Engagement  Overview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F72EA4-81CA-BE28-DB9C-B311DC71FA7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13278" y="1627435"/>
            <a:ext cx="5395913" cy="436786"/>
          </a:xfrm>
        </p:spPr>
        <p:txBody>
          <a:bodyPr/>
          <a:lstStyle/>
          <a:p>
            <a:pPr algn="ctr"/>
            <a:r>
              <a:rPr lang="en-CA"/>
              <a:t>Interview Overview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0E119C-AB75-BE3D-37B2-9D15C26FAA5F}"/>
              </a:ext>
            </a:extLst>
          </p:cNvPr>
          <p:cNvGrpSpPr/>
          <p:nvPr/>
        </p:nvGrpSpPr>
        <p:grpSpPr>
          <a:xfrm>
            <a:off x="3530670" y="2688562"/>
            <a:ext cx="3587263" cy="3121689"/>
            <a:chOff x="5285042" y="1431146"/>
            <a:chExt cx="6520529" cy="45613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188CB58-7981-6329-508B-2D3BC7195548}"/>
                </a:ext>
              </a:extLst>
            </p:cNvPr>
            <p:cNvSpPr/>
            <p:nvPr/>
          </p:nvSpPr>
          <p:spPr>
            <a:xfrm>
              <a:off x="5285042" y="1431146"/>
              <a:ext cx="6520529" cy="703199"/>
            </a:xfrm>
            <a:prstGeom prst="roundRect">
              <a:avLst/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6" rIns="58456" bIns="58458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2000" kern="1200"/>
                <a:t>7 provinces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4A72437-11C9-D00A-BA92-9EE2E6D8C8F8}"/>
                </a:ext>
              </a:extLst>
            </p:cNvPr>
            <p:cNvSpPr/>
            <p:nvPr/>
          </p:nvSpPr>
          <p:spPr>
            <a:xfrm>
              <a:off x="5285042" y="2395680"/>
              <a:ext cx="6520529" cy="7031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6" rIns="58456" bIns="58458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2000" kern="1200"/>
                <a:t>3 geographical zones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B3B2FFA-80C7-6B19-4613-2FA29BA162AD}"/>
                </a:ext>
              </a:extLst>
            </p:cNvPr>
            <p:cNvSpPr/>
            <p:nvPr/>
          </p:nvSpPr>
          <p:spPr>
            <a:xfrm>
              <a:off x="5285042" y="3360214"/>
              <a:ext cx="6520529" cy="7031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6" rIns="58456" bIns="58458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2000" kern="1200"/>
                <a:t>1-6 school range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6934C5-18C8-868A-94D7-8DD0676CF658}"/>
                </a:ext>
              </a:extLst>
            </p:cNvPr>
            <p:cNvSpPr/>
            <p:nvPr/>
          </p:nvSpPr>
          <p:spPr>
            <a:xfrm>
              <a:off x="5285042" y="4324748"/>
              <a:ext cx="6520529" cy="7031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7" rIns="58456" bIns="58457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2000" kern="1200"/>
                <a:t>47-1,842 enrolment range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63CC08-5F15-D89A-B48A-5075B443B5DD}"/>
                </a:ext>
              </a:extLst>
            </p:cNvPr>
            <p:cNvSpPr/>
            <p:nvPr/>
          </p:nvSpPr>
          <p:spPr>
            <a:xfrm>
              <a:off x="5285042" y="5289280"/>
              <a:ext cx="6520529" cy="7032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8" rIns="58456" bIns="58457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2000" kern="1200"/>
                <a:t>3 fly-in communities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DC6DBC-7141-B4A7-8C0E-C0D5FCA9CDBA}"/>
              </a:ext>
            </a:extLst>
          </p:cNvPr>
          <p:cNvSpPr/>
          <p:nvPr/>
        </p:nvSpPr>
        <p:spPr>
          <a:xfrm>
            <a:off x="377137" y="2881367"/>
            <a:ext cx="2812630" cy="272415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54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18</a:t>
            </a:r>
          </a:p>
          <a:p>
            <a:pPr algn="ctr"/>
            <a:r>
              <a:rPr lang="en-CA" sz="20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First Nations and First Nation Education Organization Participants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D66005-1CCB-BDA7-B71C-3F1FE261D6CE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3189767" y="2929190"/>
            <a:ext cx="340903" cy="1314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A0C9E-64DB-ACF1-D191-CA06569A6979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3189767" y="3589298"/>
            <a:ext cx="340903" cy="654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00CA6E-482B-E1C4-C691-A0A90543A31C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3189767" y="4243442"/>
            <a:ext cx="340903" cy="59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E30741-47A6-7A6A-3C80-F7B813E0DFE3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3189767" y="4243442"/>
            <a:ext cx="340903" cy="666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C03566-4A88-54AA-9A46-8613AC03D87D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3189767" y="4243442"/>
            <a:ext cx="340903" cy="13261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6C7597C-4A34-A387-19BB-332911272B77}"/>
              </a:ext>
            </a:extLst>
          </p:cNvPr>
          <p:cNvSpPr txBox="1">
            <a:spLocks/>
          </p:cNvSpPr>
          <p:nvPr/>
        </p:nvSpPr>
        <p:spPr>
          <a:xfrm>
            <a:off x="10259365" y="2677922"/>
            <a:ext cx="1848898" cy="19865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defRPr lang="en-CA" sz="2800" b="0" kern="120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  <a:sym typeface="MarkPro-Medium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>
                <a:solidFill>
                  <a:schemeClr val="tx1"/>
                </a:solidFill>
              </a:rPr>
              <a:t>Interviews were also conducted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>
                <a:solidFill>
                  <a:schemeClr val="tx1"/>
                </a:solidFill>
                <a:latin typeface="+mn-lt"/>
              </a:rPr>
              <a:t>School Boards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>
                <a:solidFill>
                  <a:schemeClr val="tx1"/>
                </a:solidFill>
                <a:latin typeface="+mn-lt"/>
              </a:rPr>
              <a:t>Provincial School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>
                <a:solidFill>
                  <a:schemeClr val="tx1"/>
                </a:solidFill>
                <a:latin typeface="+mn-lt"/>
              </a:rPr>
              <a:t>Subject Matter Experts </a:t>
            </a:r>
          </a:p>
        </p:txBody>
      </p:sp>
    </p:spTree>
    <p:extLst>
      <p:ext uri="{BB962C8B-B14F-4D97-AF65-F5344CB8AC3E}">
        <p14:creationId xmlns:p14="http://schemas.microsoft.com/office/powerpoint/2010/main" val="87709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CBA73-64E4-47B2-A5C4-C0975C09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Transportation Cost Structure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40717B-D4C3-4232-A299-FF51B9C8B532}"/>
              </a:ext>
            </a:extLst>
          </p:cNvPr>
          <p:cNvSpPr/>
          <p:nvPr/>
        </p:nvSpPr>
        <p:spPr>
          <a:xfrm>
            <a:off x="475699" y="1810820"/>
            <a:ext cx="3632871" cy="767664"/>
          </a:xfrm>
          <a:custGeom>
            <a:avLst/>
            <a:gdLst>
              <a:gd name="connsiteX0" fmla="*/ 0 w 3605773"/>
              <a:gd name="connsiteY0" fmla="*/ 0 h 1171226"/>
              <a:gd name="connsiteX1" fmla="*/ 3605773 w 3605773"/>
              <a:gd name="connsiteY1" fmla="*/ 0 h 1171226"/>
              <a:gd name="connsiteX2" fmla="*/ 3605773 w 3605773"/>
              <a:gd name="connsiteY2" fmla="*/ 1171226 h 1171226"/>
              <a:gd name="connsiteX3" fmla="*/ 0 w 3605773"/>
              <a:gd name="connsiteY3" fmla="*/ 1171226 h 1171226"/>
              <a:gd name="connsiteX4" fmla="*/ 0 w 3605773"/>
              <a:gd name="connsiteY4" fmla="*/ 0 h 11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1171226">
                <a:moveTo>
                  <a:pt x="0" y="0"/>
                </a:moveTo>
                <a:lnTo>
                  <a:pt x="3605773" y="0"/>
                </a:lnTo>
                <a:lnTo>
                  <a:pt x="3605773" y="1171226"/>
                </a:lnTo>
                <a:lnTo>
                  <a:pt x="0" y="1171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b="1" kern="1200"/>
              <a:t>Capital Costs</a:t>
            </a:r>
            <a:endParaRPr lang="en-US" b="1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85B4C8-874E-4009-ABE6-4DB5E3771119}"/>
              </a:ext>
            </a:extLst>
          </p:cNvPr>
          <p:cNvSpPr/>
          <p:nvPr/>
        </p:nvSpPr>
        <p:spPr>
          <a:xfrm>
            <a:off x="475699" y="2568211"/>
            <a:ext cx="3605773" cy="2489243"/>
          </a:xfrm>
          <a:custGeom>
            <a:avLst/>
            <a:gdLst>
              <a:gd name="connsiteX0" fmla="*/ 0 w 3605773"/>
              <a:gd name="connsiteY0" fmla="*/ 0 h 3294000"/>
              <a:gd name="connsiteX1" fmla="*/ 3605773 w 3605773"/>
              <a:gd name="connsiteY1" fmla="*/ 0 h 3294000"/>
              <a:gd name="connsiteX2" fmla="*/ 3605773 w 3605773"/>
              <a:gd name="connsiteY2" fmla="*/ 3294000 h 3294000"/>
              <a:gd name="connsiteX3" fmla="*/ 0 w 3605773"/>
              <a:gd name="connsiteY3" fmla="*/ 3294000 h 3294000"/>
              <a:gd name="connsiteX4" fmla="*/ 0 w 3605773"/>
              <a:gd name="connsiteY4" fmla="*/ 0 h 32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3294000">
                <a:moveTo>
                  <a:pt x="0" y="0"/>
                </a:moveTo>
                <a:lnTo>
                  <a:pt x="3605773" y="0"/>
                </a:lnTo>
                <a:lnTo>
                  <a:pt x="3605773" y="3294000"/>
                </a:lnTo>
                <a:lnTo>
                  <a:pt x="0" y="329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 kern="1200"/>
              <a:t>Bus replacement</a:t>
            </a:r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1600"/>
              <a:t>School bus purchase costs</a:t>
            </a:r>
            <a:endParaRPr lang="en-CA" sz="1600" kern="1200"/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1600" kern="1200"/>
              <a:t>Costs of bus equipment/ peripherals</a:t>
            </a:r>
            <a:br>
              <a:rPr lang="en-CA" sz="1600" kern="1200"/>
            </a:br>
            <a:r>
              <a:rPr lang="en-CA" sz="1600" i="1"/>
              <a:t>(GPS, camera, winter tires etc.)</a:t>
            </a:r>
          </a:p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 kern="1200"/>
              <a:t>Other capital costs</a:t>
            </a:r>
          </a:p>
          <a:p>
            <a:pPr marL="800100" lvl="2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/>
              <a:t>Bus garage, bus shop </a:t>
            </a:r>
            <a:endParaRPr lang="en-US" sz="1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7E0A63C-374A-48D3-947F-24F1C0AF5791}"/>
              </a:ext>
            </a:extLst>
          </p:cNvPr>
          <p:cNvSpPr/>
          <p:nvPr/>
        </p:nvSpPr>
        <p:spPr>
          <a:xfrm>
            <a:off x="4452719" y="1800546"/>
            <a:ext cx="3605773" cy="767664"/>
          </a:xfrm>
          <a:custGeom>
            <a:avLst/>
            <a:gdLst>
              <a:gd name="connsiteX0" fmla="*/ 0 w 3605773"/>
              <a:gd name="connsiteY0" fmla="*/ 0 h 1171226"/>
              <a:gd name="connsiteX1" fmla="*/ 3605773 w 3605773"/>
              <a:gd name="connsiteY1" fmla="*/ 0 h 1171226"/>
              <a:gd name="connsiteX2" fmla="*/ 3605773 w 3605773"/>
              <a:gd name="connsiteY2" fmla="*/ 1171226 h 1171226"/>
              <a:gd name="connsiteX3" fmla="*/ 0 w 3605773"/>
              <a:gd name="connsiteY3" fmla="*/ 1171226 h 1171226"/>
              <a:gd name="connsiteX4" fmla="*/ 0 w 3605773"/>
              <a:gd name="connsiteY4" fmla="*/ 0 h 11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1171226">
                <a:moveTo>
                  <a:pt x="0" y="0"/>
                </a:moveTo>
                <a:lnTo>
                  <a:pt x="3605773" y="0"/>
                </a:lnTo>
                <a:lnTo>
                  <a:pt x="3605773" y="1171226"/>
                </a:lnTo>
                <a:lnTo>
                  <a:pt x="0" y="1171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/>
              <a:t>Direct Operating Costs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5F26B0-0B8F-4634-94F6-D78443130BEF}"/>
              </a:ext>
            </a:extLst>
          </p:cNvPr>
          <p:cNvSpPr/>
          <p:nvPr/>
        </p:nvSpPr>
        <p:spPr>
          <a:xfrm>
            <a:off x="4452719" y="2568211"/>
            <a:ext cx="3605773" cy="2489243"/>
          </a:xfrm>
          <a:custGeom>
            <a:avLst/>
            <a:gdLst>
              <a:gd name="connsiteX0" fmla="*/ 0 w 3605773"/>
              <a:gd name="connsiteY0" fmla="*/ 0 h 3294000"/>
              <a:gd name="connsiteX1" fmla="*/ 3605773 w 3605773"/>
              <a:gd name="connsiteY1" fmla="*/ 0 h 3294000"/>
              <a:gd name="connsiteX2" fmla="*/ 3605773 w 3605773"/>
              <a:gd name="connsiteY2" fmla="*/ 3294000 h 3294000"/>
              <a:gd name="connsiteX3" fmla="*/ 0 w 3605773"/>
              <a:gd name="connsiteY3" fmla="*/ 3294000 h 3294000"/>
              <a:gd name="connsiteX4" fmla="*/ 0 w 3605773"/>
              <a:gd name="connsiteY4" fmla="*/ 0 h 32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3294000">
                <a:moveTo>
                  <a:pt x="0" y="0"/>
                </a:moveTo>
                <a:lnTo>
                  <a:pt x="3605773" y="0"/>
                </a:lnTo>
                <a:lnTo>
                  <a:pt x="3605773" y="3294000"/>
                </a:lnTo>
                <a:lnTo>
                  <a:pt x="0" y="329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/>
              <a:t>Bus driver wages</a:t>
            </a:r>
          </a:p>
          <a:p>
            <a:pPr marL="342900" lvl="1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/>
              <a:t>Maintenance </a:t>
            </a:r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/>
              <a:t>Inspections</a:t>
            </a:r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/>
              <a:t>Other routine and emergency maintenance</a:t>
            </a:r>
          </a:p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/>
              <a:t>F</a:t>
            </a:r>
            <a:r>
              <a:rPr lang="en-CA" b="1" err="1"/>
              <a:t>uel</a:t>
            </a:r>
            <a:endParaRPr lang="en-CA" b="1"/>
          </a:p>
          <a:p>
            <a:pPr marL="342900" lvl="1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/>
              <a:t>Insurance and registration</a:t>
            </a:r>
          </a:p>
          <a:p>
            <a:pPr marL="342900" lvl="1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/>
              <a:t>Bus driver training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333464-4461-475C-9AC8-95454DC9EDC7}"/>
              </a:ext>
            </a:extLst>
          </p:cNvPr>
          <p:cNvGrpSpPr/>
          <p:nvPr/>
        </p:nvGrpSpPr>
        <p:grpSpPr>
          <a:xfrm>
            <a:off x="8375544" y="1805128"/>
            <a:ext cx="3632871" cy="767664"/>
            <a:chOff x="4110619" y="18662"/>
            <a:chExt cx="3605773" cy="1171226"/>
          </a:xfrm>
          <a:solidFill>
            <a:schemeClr val="bg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C16715-9693-4C7D-9180-938471688010}"/>
                </a:ext>
              </a:extLst>
            </p:cNvPr>
            <p:cNvSpPr/>
            <p:nvPr/>
          </p:nvSpPr>
          <p:spPr>
            <a:xfrm>
              <a:off x="4110619" y="18662"/>
              <a:ext cx="3605773" cy="11712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D02FA5-2502-4052-9312-4E866184AF61}"/>
                </a:ext>
              </a:extLst>
            </p:cNvPr>
            <p:cNvSpPr txBox="1"/>
            <p:nvPr/>
          </p:nvSpPr>
          <p:spPr>
            <a:xfrm>
              <a:off x="4110619" y="18662"/>
              <a:ext cx="3605773" cy="11712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/>
                <a:t>Indi</a:t>
              </a:r>
              <a:r>
                <a:rPr lang="en-US" b="1" kern="1200"/>
                <a:t>rect Operating Costs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230F8DE-96ED-42DC-9E16-EA803798A8D2}"/>
              </a:ext>
            </a:extLst>
          </p:cNvPr>
          <p:cNvSpPr txBox="1"/>
          <p:nvPr/>
        </p:nvSpPr>
        <p:spPr>
          <a:xfrm>
            <a:off x="8390130" y="2568210"/>
            <a:ext cx="3591187" cy="2489243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 kern="1200"/>
              <a:t>Administration</a:t>
            </a:r>
          </a:p>
          <a:p>
            <a:pPr marL="800100" lvl="2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sz="1600" kern="1200"/>
              <a:t>Salaries of admin. </a:t>
            </a:r>
            <a:r>
              <a:rPr lang="en-CA" sz="1600"/>
              <a:t>s</a:t>
            </a:r>
            <a:r>
              <a:rPr lang="en-CA" sz="1600" kern="1200"/>
              <a:t>taff</a:t>
            </a:r>
          </a:p>
          <a:p>
            <a:pPr marL="800100" lvl="2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sz="1600" kern="1200"/>
              <a:t>Software (route planning)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1A486A5-B487-031D-5D3E-DBB15178C896}"/>
              </a:ext>
            </a:extLst>
          </p:cNvPr>
          <p:cNvSpPr txBox="1">
            <a:spLocks/>
          </p:cNvSpPr>
          <p:nvPr/>
        </p:nvSpPr>
        <p:spPr>
          <a:xfrm>
            <a:off x="11573418" y="6235490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16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F2C37-EA95-F038-C649-CD0C6960D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17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347D3-8CFB-3068-1859-12D82608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Cost Elements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59569A-4EA3-1144-02D3-123A3ADE384F}"/>
              </a:ext>
            </a:extLst>
          </p:cNvPr>
          <p:cNvGrpSpPr/>
          <p:nvPr/>
        </p:nvGrpSpPr>
        <p:grpSpPr>
          <a:xfrm>
            <a:off x="5424877" y="1848230"/>
            <a:ext cx="1080000" cy="1080000"/>
            <a:chOff x="345273" y="1198270"/>
            <a:chExt cx="2285422" cy="2248508"/>
          </a:xfrm>
        </p:grpSpPr>
        <p:pic>
          <p:nvPicPr>
            <p:cNvPr id="11" name="Graphic 10" descr="Route (Two Pins With A Path) with solid fill">
              <a:extLst>
                <a:ext uri="{FF2B5EF4-FFF2-40B4-BE49-F238E27FC236}">
                  <a16:creationId xmlns:a16="http://schemas.microsoft.com/office/drawing/2014/main" id="{F671A19C-7B8C-2F2B-D644-A8A2DA17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07984" y="1198270"/>
              <a:ext cx="2160000" cy="21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C27A2A-994B-C045-558E-021823903400}"/>
                </a:ext>
              </a:extLst>
            </p:cNvPr>
            <p:cNvSpPr txBox="1"/>
            <p:nvPr/>
          </p:nvSpPr>
          <p:spPr>
            <a:xfrm>
              <a:off x="345273" y="3077446"/>
              <a:ext cx="2285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sz="1800">
                <a:latin typeface="+mn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E00F5B-B3C6-C44E-C00F-405ABFEC9C04}"/>
              </a:ext>
            </a:extLst>
          </p:cNvPr>
          <p:cNvSpPr txBox="1"/>
          <p:nvPr/>
        </p:nvSpPr>
        <p:spPr>
          <a:xfrm>
            <a:off x="3003694" y="5548399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E3F0F1-436B-04CD-7E48-075E4BDE8290}"/>
              </a:ext>
            </a:extLst>
          </p:cNvPr>
          <p:cNvSpPr txBox="1"/>
          <p:nvPr/>
        </p:nvSpPr>
        <p:spPr>
          <a:xfrm>
            <a:off x="6811956" y="5652728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3BBE02-215B-DFAA-49E2-BD3E623F6456}"/>
              </a:ext>
            </a:extLst>
          </p:cNvPr>
          <p:cNvGrpSpPr/>
          <p:nvPr/>
        </p:nvGrpSpPr>
        <p:grpSpPr>
          <a:xfrm>
            <a:off x="645948" y="1412024"/>
            <a:ext cx="3634176" cy="2375932"/>
            <a:chOff x="4101260" y="-352026"/>
            <a:chExt cx="3634176" cy="23759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05C4DE-0370-9104-B12C-C3EBC75E6DF7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A3D49E-3FB4-89E0-BFBA-802F05554C47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>
                  <a:latin typeface="+mj-lt"/>
                </a:rPr>
                <a:t>Lack of economies of scale 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79D159-0A9F-757A-12C5-2A2FA0E640EC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5" name="Graphic 4" descr="Downward trend graph with solid fill">
                <a:extLst>
                  <a:ext uri="{FF2B5EF4-FFF2-40B4-BE49-F238E27FC236}">
                    <a16:creationId xmlns:a16="http://schemas.microsoft.com/office/drawing/2014/main" id="{1AD874FD-1D41-14F6-781F-C35835ABC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2D72F-9924-CFD5-F3D7-D689577D889A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B7820C-798E-E2CA-D192-A4E596804FA4}"/>
              </a:ext>
            </a:extLst>
          </p:cNvPr>
          <p:cNvGrpSpPr/>
          <p:nvPr/>
        </p:nvGrpSpPr>
        <p:grpSpPr>
          <a:xfrm>
            <a:off x="4280124" y="1412024"/>
            <a:ext cx="3634176" cy="2375932"/>
            <a:chOff x="4101260" y="-352026"/>
            <a:chExt cx="3634176" cy="2375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9C48BF-CFED-FA9D-275A-9898914FE91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F40CB3-675D-D805-EA04-5B1B81B2AEC3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Remoteness 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2C85AF8-0F9F-57AA-B596-C7E16703D3C0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49" name="Graphic 48" descr="Route (Two Pins With A Path) with solid fill">
                <a:extLst>
                  <a:ext uri="{FF2B5EF4-FFF2-40B4-BE49-F238E27FC236}">
                    <a16:creationId xmlns:a16="http://schemas.microsoft.com/office/drawing/2014/main" id="{02722E16-0BAE-1784-27EF-CFEC7B879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E6460C-10AD-EC13-D3DE-383676D0040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C26122-B509-EFC4-4A9D-A3B90C05A3F4}"/>
              </a:ext>
            </a:extLst>
          </p:cNvPr>
          <p:cNvGrpSpPr/>
          <p:nvPr/>
        </p:nvGrpSpPr>
        <p:grpSpPr>
          <a:xfrm>
            <a:off x="7911876" y="1412024"/>
            <a:ext cx="3634176" cy="2375932"/>
            <a:chOff x="4101260" y="-352026"/>
            <a:chExt cx="3634176" cy="237593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60E1FF-B316-E831-70B8-4D34BEB30491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45634-BF16-4981-CC7E-AE400E11B51B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Higher student needs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C84B04-21B7-E087-1797-67E866A266AF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55" name="Graphic 54" descr="School boy with solid fill">
                <a:extLst>
                  <a:ext uri="{FF2B5EF4-FFF2-40B4-BE49-F238E27FC236}">
                    <a16:creationId xmlns:a16="http://schemas.microsoft.com/office/drawing/2014/main" id="{0525F0F0-7C30-F3B7-8936-2A3C87B2D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A4F878-8E8A-4B55-E386-AB3999514D3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2886AF-E8AB-DCA8-A43B-778128C0953D}"/>
              </a:ext>
            </a:extLst>
          </p:cNvPr>
          <p:cNvGrpSpPr/>
          <p:nvPr/>
        </p:nvGrpSpPr>
        <p:grpSpPr>
          <a:xfrm>
            <a:off x="6101880" y="3786767"/>
            <a:ext cx="3634176" cy="2375932"/>
            <a:chOff x="4101260" y="-352026"/>
            <a:chExt cx="3634176" cy="23759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831B83F-E92B-2B5F-59E4-7EA28046FB24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C2E219-BE39-7297-374C-959DCBC9CE5E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>
                  <a:solidFill>
                    <a:schemeClr val="tx1"/>
                  </a:solidFill>
                  <a:latin typeface="+mj-lt"/>
                </a:rPr>
                <a:t>Increased scope of transportation services 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D7A035-2CD4-37F0-00E6-B9ABEBF3D1AD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1" name="Graphic 60" descr="Schoolhouse with solid fill">
                <a:extLst>
                  <a:ext uri="{FF2B5EF4-FFF2-40B4-BE49-F238E27FC236}">
                    <a16:creationId xmlns:a16="http://schemas.microsoft.com/office/drawing/2014/main" id="{3BA3A0D9-A922-75D6-0E2C-950E13BF9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8913A3-C25C-29A9-F823-8A9C471627B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61CBE4-0B79-6B18-6CF4-ED72E876E892}"/>
              </a:ext>
            </a:extLst>
          </p:cNvPr>
          <p:cNvGrpSpPr/>
          <p:nvPr/>
        </p:nvGrpSpPr>
        <p:grpSpPr>
          <a:xfrm>
            <a:off x="2465370" y="3791653"/>
            <a:ext cx="3634176" cy="2375932"/>
            <a:chOff x="4101260" y="-352026"/>
            <a:chExt cx="3634176" cy="23759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AA51AEC-AFAB-F3C7-0DFF-980042A37B0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28B994-9C95-73B5-0984-905D8215DFC8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>
                  <a:latin typeface="+mj-lt"/>
                </a:rPr>
                <a:t>Poor road conditions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9FD010B-E4E8-9BBC-F5EA-C5DE5BEC4685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7" name="Graphic 66" descr="Slippery Road with solid fill">
                <a:extLst>
                  <a:ext uri="{FF2B5EF4-FFF2-40B4-BE49-F238E27FC236}">
                    <a16:creationId xmlns:a16="http://schemas.microsoft.com/office/drawing/2014/main" id="{A92C86D8-5A80-CF41-39B8-2AFB152EC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0D4A-A695-D6DB-7BF1-C35ECC88379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25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40A4-9058-4159-916A-157A7422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66" y="241414"/>
            <a:ext cx="8336133" cy="443198"/>
          </a:xfrm>
        </p:spPr>
        <p:txBody>
          <a:bodyPr/>
          <a:lstStyle/>
          <a:p>
            <a:r>
              <a:rPr lang="en-CA" sz="3200" dirty="0"/>
              <a:t>Summary of Cost Drivers Specific to First 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FD7D-1BDD-418D-825F-732C11860B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18</a:t>
            </a:fld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8FF124-F87C-449C-826E-3DD75DCB2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57744"/>
              </p:ext>
            </p:extLst>
          </p:nvPr>
        </p:nvGraphicFramePr>
        <p:xfrm>
          <a:off x="642951" y="1767314"/>
          <a:ext cx="10498292" cy="354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04">
                  <a:extLst>
                    <a:ext uri="{9D8B030D-6E8A-4147-A177-3AD203B41FA5}">
                      <a16:colId xmlns:a16="http://schemas.microsoft.com/office/drawing/2014/main" val="3889574670"/>
                    </a:ext>
                  </a:extLst>
                </a:gridCol>
                <a:gridCol w="1290340">
                  <a:extLst>
                    <a:ext uri="{9D8B030D-6E8A-4147-A177-3AD203B41FA5}">
                      <a16:colId xmlns:a16="http://schemas.microsoft.com/office/drawing/2014/main" val="825129624"/>
                    </a:ext>
                  </a:extLst>
                </a:gridCol>
                <a:gridCol w="1679008">
                  <a:extLst>
                    <a:ext uri="{9D8B030D-6E8A-4147-A177-3AD203B41FA5}">
                      <a16:colId xmlns:a16="http://schemas.microsoft.com/office/drawing/2014/main" val="3434756759"/>
                    </a:ext>
                  </a:extLst>
                </a:gridCol>
                <a:gridCol w="1679008">
                  <a:extLst>
                    <a:ext uri="{9D8B030D-6E8A-4147-A177-3AD203B41FA5}">
                      <a16:colId xmlns:a16="http://schemas.microsoft.com/office/drawing/2014/main" val="2574286499"/>
                    </a:ext>
                  </a:extLst>
                </a:gridCol>
                <a:gridCol w="1544566">
                  <a:extLst>
                    <a:ext uri="{9D8B030D-6E8A-4147-A177-3AD203B41FA5}">
                      <a16:colId xmlns:a16="http://schemas.microsoft.com/office/drawing/2014/main" val="2630689656"/>
                    </a:ext>
                  </a:extLst>
                </a:gridCol>
                <a:gridCol w="1544566">
                  <a:extLst>
                    <a:ext uri="{9D8B030D-6E8A-4147-A177-3AD203B41FA5}">
                      <a16:colId xmlns:a16="http://schemas.microsoft.com/office/drawing/2014/main" val="3086592327"/>
                    </a:ext>
                  </a:extLst>
                </a:gridCol>
              </a:tblGrid>
              <a:tr h="908067">
                <a:tc>
                  <a:txBody>
                    <a:bodyPr/>
                    <a:lstStyle/>
                    <a:p>
                      <a:r>
                        <a:rPr lang="en-US"/>
                        <a:t>Cost 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Lack of Economies of 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Increased Scope of Transportation Services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Remoteness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Poor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Higher Student Needs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52506"/>
                  </a:ext>
                </a:extLst>
              </a:tr>
              <a:tr h="141431">
                <a:tc>
                  <a:txBody>
                    <a:bodyPr/>
                    <a:lstStyle/>
                    <a:p>
                      <a:r>
                        <a:rPr lang="en-US" b="1"/>
                        <a:t>Bus Driver Wages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*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85999"/>
                  </a:ext>
                </a:extLst>
              </a:tr>
              <a:tr h="378927">
                <a:tc>
                  <a:txBody>
                    <a:bodyPr/>
                    <a:lstStyle/>
                    <a:p>
                      <a:r>
                        <a:rPr lang="en-US" b="1"/>
                        <a:t>Bus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**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145228"/>
                  </a:ext>
                </a:extLst>
              </a:tr>
              <a:tr h="3789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17801"/>
                  </a:ext>
                </a:extLst>
              </a:tr>
              <a:tr h="3789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535152"/>
                  </a:ext>
                </a:extLst>
              </a:tr>
              <a:tr h="3789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Insurance &amp; Licensing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59348"/>
                  </a:ext>
                </a:extLst>
              </a:tr>
              <a:tr h="3789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615297"/>
                  </a:ext>
                </a:extLst>
              </a:tr>
              <a:tr h="3789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 Driver Training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***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01808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3570BA-040F-4D41-8964-3FFFC7233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51" y="1425394"/>
            <a:ext cx="10915650" cy="42504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  <a:cs typeface="Segoe UI Light"/>
              </a:rPr>
              <a:t>The following table summarizes the negative impact of each cost driver on transportation cost elements: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F606A-2559-4E68-87A4-31849B1A679F}"/>
              </a:ext>
            </a:extLst>
          </p:cNvPr>
          <p:cNvSpPr txBox="1"/>
          <p:nvPr/>
        </p:nvSpPr>
        <p:spPr>
          <a:xfrm>
            <a:off x="642951" y="5432606"/>
            <a:ext cx="990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*In addition to employing bus drivers, First Nations require Bus Monitors to supervise students.</a:t>
            </a:r>
          </a:p>
          <a:p>
            <a:r>
              <a:rPr lang="en-CA" sz="1200" dirty="0"/>
              <a:t>**Students with disabilities require wheelchair-accessible buses.</a:t>
            </a:r>
          </a:p>
          <a:p>
            <a:r>
              <a:rPr lang="en-CA" sz="1200" dirty="0"/>
              <a:t>***Total costs include travel expenses for bus drivers and/or training instructors and, therefore, are impacted by geography.</a:t>
            </a:r>
          </a:p>
        </p:txBody>
      </p:sp>
    </p:spTree>
    <p:extLst>
      <p:ext uri="{BB962C8B-B14F-4D97-AF65-F5344CB8AC3E}">
        <p14:creationId xmlns:p14="http://schemas.microsoft.com/office/powerpoint/2010/main" val="335961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07AF-BC00-4A01-A2B8-C8EDEBF5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53" y="370993"/>
            <a:ext cx="10913050" cy="553998"/>
          </a:xfrm>
        </p:spPr>
        <p:txBody>
          <a:bodyPr/>
          <a:lstStyle/>
          <a:p>
            <a:r>
              <a:rPr lang="en-CA" dirty="0"/>
              <a:t>Cost Comparison (2021/22)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87A8F-24B9-44F2-80A7-501AB9D704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19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C29E2-3ADB-45EE-9509-A54627AAA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80311"/>
              </p:ext>
            </p:extLst>
          </p:nvPr>
        </p:nvGraphicFramePr>
        <p:xfrm>
          <a:off x="642951" y="1804602"/>
          <a:ext cx="10804887" cy="426890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386710">
                  <a:extLst>
                    <a:ext uri="{9D8B030D-6E8A-4147-A177-3AD203B41FA5}">
                      <a16:colId xmlns:a16="http://schemas.microsoft.com/office/drawing/2014/main" val="1440230851"/>
                    </a:ext>
                  </a:extLst>
                </a:gridCol>
                <a:gridCol w="2610228">
                  <a:extLst>
                    <a:ext uri="{9D8B030D-6E8A-4147-A177-3AD203B41FA5}">
                      <a16:colId xmlns:a16="http://schemas.microsoft.com/office/drawing/2014/main" val="2337325406"/>
                    </a:ext>
                  </a:extLst>
                </a:gridCol>
                <a:gridCol w="2610228">
                  <a:extLst>
                    <a:ext uri="{9D8B030D-6E8A-4147-A177-3AD203B41FA5}">
                      <a16:colId xmlns:a16="http://schemas.microsoft.com/office/drawing/2014/main" val="1939266781"/>
                    </a:ext>
                  </a:extLst>
                </a:gridCol>
                <a:gridCol w="2197721">
                  <a:extLst>
                    <a:ext uri="{9D8B030D-6E8A-4147-A177-3AD203B41FA5}">
                      <a16:colId xmlns:a16="http://schemas.microsoft.com/office/drawing/2014/main" val="1643597463"/>
                    </a:ext>
                  </a:extLst>
                </a:gridCol>
              </a:tblGrid>
              <a:tr h="270213">
                <a:tc row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Cost Category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Costs per School Bus, Alberta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400643"/>
                  </a:ext>
                </a:extLst>
              </a:tr>
              <a:tr h="99293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Remote First Nation School Jurisdiction with 15 routes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(generated by the model)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Northern Provincial School Jurisdiction with 45 routes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Third-Party Bus Operator with 285 routes across Alberta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/>
                </a:tc>
                <a:extLst>
                  <a:ext uri="{0D108BD9-81ED-4DB2-BD59-A6C34878D82A}">
                    <a16:rowId xmlns:a16="http://schemas.microsoft.com/office/drawing/2014/main" val="3553827544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Bus Driver Wages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$44,470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$25,000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</a:rPr>
                        <a:t>$21,500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538459291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Bus Replacement Costs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$16,632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500"/>
                        </a:spcAft>
                      </a:pPr>
                      <a:r>
                        <a:rPr lang="en-CA" sz="1600" kern="1200">
                          <a:effectLst/>
                        </a:rPr>
                        <a:t>$7,500 - $11,500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500"/>
                        </a:spcAft>
                      </a:pPr>
                      <a:r>
                        <a:rPr lang="en-US" sz="1600" kern="1200">
                          <a:effectLst/>
                        </a:rPr>
                        <a:t> $6,800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24274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Maintenance Costs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$7,737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$5,500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</a:rPr>
                        <a:t> $6,500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3933296030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Fuel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$6,009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$7,000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</a:rPr>
                        <a:t> $ 4,700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21468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Administration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$8,207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$3,000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</a:rPr>
                        <a:t> $ 3,000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3776298515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Licensing/Insurance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$1,606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$2,150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</a:rPr>
                        <a:t> $ 1,340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53875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Training*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$1,170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Not provided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>
                          <a:effectLst/>
                        </a:rPr>
                        <a:t> $ 1,440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2117455996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SUBTOTAL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$85,831 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$50,150 - $54,150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$45,280 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77189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Bus Monitor Wages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$24,153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N/A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N/A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/>
                </a:tc>
                <a:extLst>
                  <a:ext uri="{0D108BD9-81ED-4DB2-BD59-A6C34878D82A}">
                    <a16:rowId xmlns:a16="http://schemas.microsoft.com/office/drawing/2014/main" val="1825774613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600" kern="1200">
                          <a:effectLst/>
                        </a:rPr>
                        <a:t>TOTAL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$109,984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>
                          <a:effectLst/>
                        </a:rPr>
                        <a:t>$50,150 - $54,150</a:t>
                      </a:r>
                      <a:endParaRPr lang="en-CA" sz="16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600" kern="1200" dirty="0">
                          <a:effectLst/>
                        </a:rPr>
                        <a:t>$45,280</a:t>
                      </a:r>
                      <a:endParaRPr lang="en-CA" sz="16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/>
                </a:tc>
                <a:extLst>
                  <a:ext uri="{0D108BD9-81ED-4DB2-BD59-A6C34878D82A}">
                    <a16:rowId xmlns:a16="http://schemas.microsoft.com/office/drawing/2014/main" val="299863484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4AB40E9-B768-4753-8B64-16CCA312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88" y="1119679"/>
            <a:ext cx="101446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Comparison of Costs Generated by the Model with Costs Incurred by a Provincial School Jurisdiction and a Bus Operator in Alberta.</a:t>
            </a:r>
            <a:endParaRPr kumimoji="0" lang="en-CA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3134825-3D66-485C-8ACA-23E8378D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34" y="6115926"/>
            <a:ext cx="88969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Segoe UI Semilight" panose="020B0402040204020203" pitchFamily="34" charset="0"/>
              </a:rPr>
              <a:t> *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This estimate includes training and other costs not captured in other cost categories (e.g. marketing of transportation services, IT-related expenses etc.).</a:t>
            </a:r>
            <a:endParaRPr kumimoji="0" lang="en-CA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33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6522F-50BA-4EDC-BD3A-C1443CF5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281" y="370993"/>
            <a:ext cx="8465571" cy="553998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0411C-08CA-4617-9973-F5082C82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D4FC3-B993-434D-8F03-1E4D845DB57E}"/>
              </a:ext>
            </a:extLst>
          </p:cNvPr>
          <p:cNvSpPr/>
          <p:nvPr/>
        </p:nvSpPr>
        <p:spPr>
          <a:xfrm>
            <a:off x="349491" y="1934096"/>
            <a:ext cx="628346" cy="59418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420B8A4-4A22-B94E-3CA9-28F455A9C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996960"/>
              </p:ext>
            </p:extLst>
          </p:nvPr>
        </p:nvGraphicFramePr>
        <p:xfrm>
          <a:off x="1850281" y="1634539"/>
          <a:ext cx="8128000" cy="460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27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1062-BCFA-7BDF-303A-AC560703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80A8-E5DD-5859-90A1-A241E33E2F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710" y="1820401"/>
            <a:ext cx="11270581" cy="3217199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chemeClr val="bg1"/>
                </a:solidFill>
              </a:rPr>
              <a:t>MNP will be updating the costs in the coming months to reflect the current economic conditions.</a:t>
            </a:r>
            <a:endParaRPr lang="en-C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FCCB3-DBF4-0FAE-9164-FE391DF68C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72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016D-00C6-4C29-B5B4-2D1DA55E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94" y="485170"/>
            <a:ext cx="9017989" cy="553998"/>
          </a:xfrm>
        </p:spPr>
        <p:txBody>
          <a:bodyPr/>
          <a:lstStyle/>
          <a:p>
            <a:r>
              <a:rPr lang="en-CA" dirty="0"/>
              <a:t>Cost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74C-41B3-4DA3-99D7-A6A1E1A279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fld id="{524D1A82-BAD5-4898-8C77-C821410AB1EA}" type="slidenum">
              <a:rPr lang="en-CA" smtClean="0"/>
              <a:pPr/>
              <a:t>21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2496F0-8C3B-97CE-218E-D7D67A65D1AB}"/>
              </a:ext>
            </a:extLst>
          </p:cNvPr>
          <p:cNvGrpSpPr/>
          <p:nvPr/>
        </p:nvGrpSpPr>
        <p:grpSpPr>
          <a:xfrm>
            <a:off x="642951" y="1611086"/>
            <a:ext cx="10913049" cy="3500845"/>
            <a:chOff x="734908" y="3392409"/>
            <a:chExt cx="10287366" cy="2598219"/>
          </a:xfrm>
        </p:grpSpPr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E49880E5-F27A-40D5-9838-A8483C980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803" y="3608164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Maintenance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9B9E7495-BE0E-4FDA-A19C-B5C5B7EEB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071" y="5401862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Extracurricular Activities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9" name="Text Box 323">
              <a:extLst>
                <a:ext uri="{FF2B5EF4-FFF2-40B4-BE49-F238E27FC236}">
                  <a16:creationId xmlns:a16="http://schemas.microsoft.com/office/drawing/2014/main" id="{2B09E607-10E4-4D99-8E4B-52373F84C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489" y="4832164"/>
              <a:ext cx="1270910" cy="42243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Bus Monitor Wages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1" name="Text Box 331">
              <a:extLst>
                <a:ext uri="{FF2B5EF4-FFF2-40B4-BE49-F238E27FC236}">
                  <a16:creationId xmlns:a16="http://schemas.microsoft.com/office/drawing/2014/main" id="{E5A718F8-251C-4BF3-B4B8-D05AF406B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803" y="4821889"/>
              <a:ext cx="1286312" cy="42243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Bus Driver Training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9154E44F-D1E3-422F-94EE-ACE7AC5C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528" y="3618439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Bus Driver Wages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3" name="Text Box 206">
              <a:extLst>
                <a:ext uri="{FF2B5EF4-FFF2-40B4-BE49-F238E27FC236}">
                  <a16:creationId xmlns:a16="http://schemas.microsoft.com/office/drawing/2014/main" id="{5B660EBE-396E-4467-AED1-6A933C736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143" y="4228408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Administration Salaries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43B8138E-9768-4FBB-8B02-8E19FE4D4E18}"/>
                </a:ext>
              </a:extLst>
            </p:cNvPr>
            <p:cNvSpPr/>
            <p:nvPr/>
          </p:nvSpPr>
          <p:spPr>
            <a:xfrm>
              <a:off x="4147878" y="4373263"/>
              <a:ext cx="447975" cy="384132"/>
            </a:xfrm>
            <a:prstGeom prst="mathMultiply">
              <a:avLst>
                <a:gd name="adj1" fmla="val 10147"/>
              </a:avLst>
            </a:prstGeom>
            <a:solidFill>
              <a:sysClr val="windowText" lastClr="000000"/>
            </a:solidFill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324">
              <a:extLst>
                <a:ext uri="{FF2B5EF4-FFF2-40B4-BE49-F238E27FC236}">
                  <a16:creationId xmlns:a16="http://schemas.microsoft.com/office/drawing/2014/main" id="{A52BE6C7-BE14-4EA5-A40B-D99A27A59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150" y="4323495"/>
              <a:ext cx="1326790" cy="5905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</a:rPr>
                <a:t>Cost Adjustment Factor Based on Remoteness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8DE1BA9-4856-464B-AFD3-7A1E4C728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077" y="3823923"/>
              <a:ext cx="1718288" cy="741406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Bus Replacement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(incl. peripherals &amp; modifications)</a:t>
              </a:r>
            </a:p>
          </p:txBody>
        </p:sp>
        <p:sp>
          <p:nvSpPr>
            <p:cNvPr id="17" name="Text Box 208">
              <a:extLst>
                <a:ext uri="{FF2B5EF4-FFF2-40B4-BE49-F238E27FC236}">
                  <a16:creationId xmlns:a16="http://schemas.microsoft.com/office/drawing/2014/main" id="{579FAC2E-A608-45E2-9B32-D96C8F3E5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077" y="4664046"/>
              <a:ext cx="1718288" cy="59055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Insurance and Licensing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8" name="Plus Sign 17">
              <a:extLst>
                <a:ext uri="{FF2B5EF4-FFF2-40B4-BE49-F238E27FC236}">
                  <a16:creationId xmlns:a16="http://schemas.microsoft.com/office/drawing/2014/main" id="{AB0A3208-9E1A-42CF-85E9-2BC08DB4AF85}"/>
                </a:ext>
              </a:extLst>
            </p:cNvPr>
            <p:cNvSpPr/>
            <p:nvPr/>
          </p:nvSpPr>
          <p:spPr>
            <a:xfrm>
              <a:off x="6150553" y="4323496"/>
              <a:ext cx="346073" cy="389646"/>
            </a:xfrm>
            <a:prstGeom prst="mathPlus">
              <a:avLst>
                <a:gd name="adj1" fmla="val 11644"/>
              </a:avLst>
            </a:prstGeom>
            <a:solidFill>
              <a:sysClr val="windowText" lastClr="000000"/>
            </a:solidFill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44E9C835-D485-4054-9D27-371F6F3F1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803" y="4203000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Fuel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AD04BA83-A4CD-4906-867F-0A961474CEDD}"/>
                </a:ext>
              </a:extLst>
            </p:cNvPr>
            <p:cNvSpPr/>
            <p:nvPr/>
          </p:nvSpPr>
          <p:spPr>
            <a:xfrm>
              <a:off x="734908" y="3392409"/>
              <a:ext cx="421240" cy="2598219"/>
            </a:xfrm>
            <a:prstGeom prst="leftBracket">
              <a:avLst>
                <a:gd name="adj" fmla="val 47358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0448740F-39B3-4041-A1AC-CB5E8B1783AB}"/>
                </a:ext>
              </a:extLst>
            </p:cNvPr>
            <p:cNvSpPr/>
            <p:nvPr/>
          </p:nvSpPr>
          <p:spPr>
            <a:xfrm rot="10800000">
              <a:off x="3630699" y="3392409"/>
              <a:ext cx="346073" cy="2598218"/>
            </a:xfrm>
            <a:prstGeom prst="leftBracket">
              <a:avLst>
                <a:gd name="adj" fmla="val 59355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6FBCF46B-3357-4CDF-B131-39D1973CDAE3}"/>
                </a:ext>
              </a:extLst>
            </p:cNvPr>
            <p:cNvSpPr/>
            <p:nvPr/>
          </p:nvSpPr>
          <p:spPr>
            <a:xfrm rot="10800000">
              <a:off x="8344670" y="3604443"/>
              <a:ext cx="346075" cy="1921772"/>
            </a:xfrm>
            <a:prstGeom prst="leftBracket">
              <a:avLst>
                <a:gd name="adj" fmla="val 59355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FE6815AE-664A-4A50-8907-FA6C5023E80F}"/>
                </a:ext>
              </a:extLst>
            </p:cNvPr>
            <p:cNvSpPr/>
            <p:nvPr/>
          </p:nvSpPr>
          <p:spPr>
            <a:xfrm>
              <a:off x="6671697" y="3604443"/>
              <a:ext cx="346075" cy="1921772"/>
            </a:xfrm>
            <a:prstGeom prst="leftBracket">
              <a:avLst>
                <a:gd name="adj" fmla="val 59355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Plus Sign 23">
              <a:extLst>
                <a:ext uri="{FF2B5EF4-FFF2-40B4-BE49-F238E27FC236}">
                  <a16:creationId xmlns:a16="http://schemas.microsoft.com/office/drawing/2014/main" id="{8CF2ADD9-FF1E-4B63-967D-0090890D0049}"/>
                </a:ext>
              </a:extLst>
            </p:cNvPr>
            <p:cNvSpPr/>
            <p:nvPr/>
          </p:nvSpPr>
          <p:spPr>
            <a:xfrm>
              <a:off x="8845478" y="4323495"/>
              <a:ext cx="346073" cy="389646"/>
            </a:xfrm>
            <a:prstGeom prst="mathPlus">
              <a:avLst>
                <a:gd name="adj1" fmla="val 11644"/>
              </a:avLst>
            </a:prstGeom>
            <a:solidFill>
              <a:sysClr val="windowText" lastClr="000000"/>
            </a:solidFill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324">
              <a:extLst>
                <a:ext uri="{FF2B5EF4-FFF2-40B4-BE49-F238E27FC236}">
                  <a16:creationId xmlns:a16="http://schemas.microsoft.com/office/drawing/2014/main" id="{EE9D09E7-5B93-4B7A-ADB0-31353CBEB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590" y="4124350"/>
              <a:ext cx="1697684" cy="7728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MS Mincho" panose="02020609040205080304" pitchFamily="49" charset="-128"/>
                </a:rPr>
                <a:t>NEW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MS Mincho" panose="02020609040205080304" pitchFamily="49" charset="-128"/>
                </a:rPr>
                <a:t>Fuel Escalator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DA4B31-63C1-427A-9BEE-5CA7B3ACD967}"/>
              </a:ext>
            </a:extLst>
          </p:cNvPr>
          <p:cNvSpPr txBox="1"/>
          <p:nvPr/>
        </p:nvSpPr>
        <p:spPr>
          <a:xfrm>
            <a:off x="642951" y="5391332"/>
            <a:ext cx="9248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400" b="1">
                <a:latin typeface="+mn-lt"/>
              </a:rPr>
              <a:t>* Fuel </a:t>
            </a:r>
            <a:r>
              <a:rPr lang="en-CA" sz="1400" b="1"/>
              <a:t>escalator is t</a:t>
            </a:r>
            <a:r>
              <a:rPr lang="en-CA" sz="1400" b="1">
                <a:latin typeface="+mn-lt"/>
              </a:rPr>
              <a:t>o be added on top of the calculations to address fluctuations in fuel prices. </a:t>
            </a:r>
            <a:r>
              <a:rPr lang="en-CA" sz="1400" b="1"/>
              <a:t>For example, in Alberta’s public-school boards, the escalator kicks in when average diesel prices are in excess of $1.25 per litre. </a:t>
            </a:r>
            <a:endParaRPr lang="en-CA" sz="14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95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03D2-AD16-C133-DC23-36A73E1D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 Semibold"/>
              </a:rPr>
              <a:t>Conclusions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D027-6B8B-E251-A6EA-A8180F5286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/>
              <a:t>Transportation costs on a per-bus basis are much higher than the benchmark transportation costs incurred by the provincial counterparts.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Current funding is </a:t>
            </a:r>
            <a:r>
              <a:rPr lang="en-US" b="1"/>
              <a:t>$40,00 - $60,000 </a:t>
            </a:r>
            <a:r>
              <a:rPr lang="en-US"/>
              <a:t>in the provincial system compared to </a:t>
            </a:r>
            <a:r>
              <a:rPr lang="en-US" b="1"/>
              <a:t>$95,00 - $115,000 </a:t>
            </a:r>
            <a:r>
              <a:rPr lang="en-US"/>
              <a:t>in the model-generated cost.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5525-8AC1-3866-1E40-F398A4B801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02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354BA-B161-CB5F-6D54-08419FF09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23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C3BD6-BB0F-83FD-C3F0-27627ADE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Considerations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A757A5-B4AF-D7A2-46D2-3764F2B01B38}"/>
              </a:ext>
            </a:extLst>
          </p:cNvPr>
          <p:cNvSpPr/>
          <p:nvPr/>
        </p:nvSpPr>
        <p:spPr>
          <a:xfrm>
            <a:off x="1907321" y="1536945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Bulk purchasing programs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6532E-7F4D-D8ED-4D2A-E432D6E65B23}"/>
              </a:ext>
            </a:extLst>
          </p:cNvPr>
          <p:cNvSpPr/>
          <p:nvPr/>
        </p:nvSpPr>
        <p:spPr>
          <a:xfrm>
            <a:off x="1367133" y="1445572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92A70C-FE26-1117-3248-83271EF780AE}"/>
              </a:ext>
            </a:extLst>
          </p:cNvPr>
          <p:cNvSpPr/>
          <p:nvPr/>
        </p:nvSpPr>
        <p:spPr>
          <a:xfrm>
            <a:off x="1907321" y="2252529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Bus driver </a:t>
            </a:r>
            <a:r>
              <a:rPr lang="en-CA" sz="2400"/>
              <a:t>t</a:t>
            </a:r>
            <a:r>
              <a:rPr lang="en-CA" sz="2400" kern="1200"/>
              <a:t>raining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E90733D-806D-6992-0E9D-114B079B1070}"/>
              </a:ext>
            </a:extLst>
          </p:cNvPr>
          <p:cNvSpPr/>
          <p:nvPr/>
        </p:nvSpPr>
        <p:spPr>
          <a:xfrm>
            <a:off x="1907321" y="2968113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Route planning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865322-C0D5-AB90-DB17-A9BA722C4686}"/>
              </a:ext>
            </a:extLst>
          </p:cNvPr>
          <p:cNvSpPr/>
          <p:nvPr/>
        </p:nvSpPr>
        <p:spPr>
          <a:xfrm>
            <a:off x="1907321" y="3683697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Extracurricular transportatio</a:t>
            </a:r>
            <a:r>
              <a:rPr lang="en-CA" sz="2400"/>
              <a:t>n </a:t>
            </a:r>
            <a:endParaRPr lang="en-CA" sz="24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C14D8B-1A4B-B8B7-1C1D-5576A979530A}"/>
              </a:ext>
            </a:extLst>
          </p:cNvPr>
          <p:cNvSpPr/>
          <p:nvPr/>
        </p:nvSpPr>
        <p:spPr>
          <a:xfrm>
            <a:off x="1907321" y="4399281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School transportation infrastructure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A2C8FA-310A-8D56-F62B-950281AE7289}"/>
              </a:ext>
            </a:extLst>
          </p:cNvPr>
          <p:cNvSpPr/>
          <p:nvPr/>
        </p:nvSpPr>
        <p:spPr>
          <a:xfrm>
            <a:off x="1367133" y="2158688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8A4BEC-78EF-FE26-C769-670B93C759F8}"/>
              </a:ext>
            </a:extLst>
          </p:cNvPr>
          <p:cNvSpPr/>
          <p:nvPr/>
        </p:nvSpPr>
        <p:spPr>
          <a:xfrm>
            <a:off x="1367133" y="2880817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31F58-7F94-E7B3-C822-CA1F6629528F}"/>
              </a:ext>
            </a:extLst>
          </p:cNvPr>
          <p:cNvSpPr/>
          <p:nvPr/>
        </p:nvSpPr>
        <p:spPr>
          <a:xfrm>
            <a:off x="1367133" y="3592324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85EECF-47C7-4F07-03B9-D90C34905452}"/>
              </a:ext>
            </a:extLst>
          </p:cNvPr>
          <p:cNvSpPr/>
          <p:nvPr/>
        </p:nvSpPr>
        <p:spPr>
          <a:xfrm>
            <a:off x="1367133" y="4312551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8E59CC5-F82F-86A7-319F-58D796F5893B}"/>
              </a:ext>
            </a:extLst>
          </p:cNvPr>
          <p:cNvSpPr/>
          <p:nvPr/>
        </p:nvSpPr>
        <p:spPr>
          <a:xfrm>
            <a:off x="1907321" y="5114865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On-reserve students transported by provincial school jurisdictions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782B1-37D2-EFCD-5B9E-F3015261FCDE}"/>
              </a:ext>
            </a:extLst>
          </p:cNvPr>
          <p:cNvSpPr/>
          <p:nvPr/>
        </p:nvSpPr>
        <p:spPr>
          <a:xfrm>
            <a:off x="1367133" y="5024865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pic>
        <p:nvPicPr>
          <p:cNvPr id="7" name="Graphic 6" descr="Route (Two Pins With A Path) with solid fill">
            <a:extLst>
              <a:ext uri="{FF2B5EF4-FFF2-40B4-BE49-F238E27FC236}">
                <a16:creationId xmlns:a16="http://schemas.microsoft.com/office/drawing/2014/main" id="{F9D0E52C-FB71-967F-A6D5-DCDC7F41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6243" y="2981865"/>
            <a:ext cx="504001" cy="504001"/>
          </a:xfrm>
          <a:prstGeom prst="rect">
            <a:avLst/>
          </a:prstGeom>
        </p:spPr>
      </p:pic>
      <p:pic>
        <p:nvPicPr>
          <p:cNvPr id="9" name="Graphic 8" descr="Schoolhouse with solid fill">
            <a:extLst>
              <a:ext uri="{FF2B5EF4-FFF2-40B4-BE49-F238E27FC236}">
                <a16:creationId xmlns:a16="http://schemas.microsoft.com/office/drawing/2014/main" id="{F74B12E6-4255-06A6-EB66-A7A35A19E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916" y="5114251"/>
            <a:ext cx="504000" cy="504000"/>
          </a:xfrm>
          <a:prstGeom prst="rect">
            <a:avLst/>
          </a:prstGeom>
        </p:spPr>
      </p:pic>
      <p:pic>
        <p:nvPicPr>
          <p:cNvPr id="11" name="Graphic 10" descr="Sport balls with solid fill">
            <a:extLst>
              <a:ext uri="{FF2B5EF4-FFF2-40B4-BE49-F238E27FC236}">
                <a16:creationId xmlns:a16="http://schemas.microsoft.com/office/drawing/2014/main" id="{EF0D8A0C-7490-0312-0166-D57EEAA8B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7133" y="3688211"/>
            <a:ext cx="504000" cy="504000"/>
          </a:xfrm>
          <a:prstGeom prst="rect">
            <a:avLst/>
          </a:prstGeom>
        </p:spPr>
      </p:pic>
      <p:pic>
        <p:nvPicPr>
          <p:cNvPr id="13" name="Graphic 12" descr="Bus with solid fill">
            <a:extLst>
              <a:ext uri="{FF2B5EF4-FFF2-40B4-BE49-F238E27FC236}">
                <a16:creationId xmlns:a16="http://schemas.microsoft.com/office/drawing/2014/main" id="{DB19044D-8627-5243-16EA-C47596DBA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7133" y="2258386"/>
            <a:ext cx="504000" cy="504000"/>
          </a:xfrm>
          <a:prstGeom prst="rect">
            <a:avLst/>
          </a:prstGeom>
        </p:spPr>
      </p:pic>
      <p:pic>
        <p:nvPicPr>
          <p:cNvPr id="15" name="Graphic 14" descr="Receipt with solid fill">
            <a:extLst>
              <a:ext uri="{FF2B5EF4-FFF2-40B4-BE49-F238E27FC236}">
                <a16:creationId xmlns:a16="http://schemas.microsoft.com/office/drawing/2014/main" id="{91ECF49A-021F-6DC1-CD2B-398BD0B203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7133" y="1536945"/>
            <a:ext cx="504000" cy="504000"/>
          </a:xfrm>
          <a:prstGeom prst="rect">
            <a:avLst/>
          </a:prstGeom>
        </p:spPr>
      </p:pic>
      <p:pic>
        <p:nvPicPr>
          <p:cNvPr id="19" name="Graphic 18" descr="Traffic light with solid fill">
            <a:extLst>
              <a:ext uri="{FF2B5EF4-FFF2-40B4-BE49-F238E27FC236}">
                <a16:creationId xmlns:a16="http://schemas.microsoft.com/office/drawing/2014/main" id="{77FA3734-C763-A76E-79CA-87511D78ED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7133" y="4427595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BDF4-95EB-91A1-65AE-5D283987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Using the Models </a:t>
            </a:r>
          </a:p>
        </p:txBody>
      </p:sp>
    </p:spTree>
    <p:extLst>
      <p:ext uri="{BB962C8B-B14F-4D97-AF65-F5344CB8AC3E}">
        <p14:creationId xmlns:p14="http://schemas.microsoft.com/office/powerpoint/2010/main" val="2692755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4655C4-3575-D3C7-73E5-BF65436E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58" y="457082"/>
            <a:ext cx="8611556" cy="498598"/>
          </a:xfrm>
        </p:spPr>
        <p:txBody>
          <a:bodyPr/>
          <a:lstStyle/>
          <a:p>
            <a:r>
              <a:rPr lang="en-US" sz="3600" dirty="0"/>
              <a:t>Using the Models to Develop Budget Asks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19150C2-2862-2BE2-6CBB-B780F9E6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25</a:t>
            </a:fld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7F7BE-2B1C-47C8-BC07-884402DCC3CE}"/>
              </a:ext>
            </a:extLst>
          </p:cNvPr>
          <p:cNvGrpSpPr/>
          <p:nvPr/>
        </p:nvGrpSpPr>
        <p:grpSpPr>
          <a:xfrm>
            <a:off x="1532684" y="3580096"/>
            <a:ext cx="9126632" cy="1075174"/>
            <a:chOff x="1091781" y="3424718"/>
            <a:chExt cx="9126632" cy="10751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B15E8C-F249-478D-8585-333E000005E1}"/>
                </a:ext>
              </a:extLst>
            </p:cNvPr>
            <p:cNvSpPr/>
            <p:nvPr/>
          </p:nvSpPr>
          <p:spPr>
            <a:xfrm>
              <a:off x="1091781" y="3424719"/>
              <a:ext cx="2486346" cy="106930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4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Budget Ask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25033C-FB60-4BC7-8801-96BF2EB32C35}"/>
                </a:ext>
              </a:extLst>
            </p:cNvPr>
            <p:cNvSpPr/>
            <p:nvPr/>
          </p:nvSpPr>
          <p:spPr>
            <a:xfrm>
              <a:off x="4514011" y="3430583"/>
              <a:ext cx="2384259" cy="10693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Costs generated by Model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482A21-7662-43F1-BF6A-70C0389EDB53}"/>
                </a:ext>
              </a:extLst>
            </p:cNvPr>
            <p:cNvSpPr/>
            <p:nvPr/>
          </p:nvSpPr>
          <p:spPr>
            <a:xfrm>
              <a:off x="7732067" y="3424718"/>
              <a:ext cx="2486346" cy="10693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Funding provided through formula</a:t>
              </a:r>
            </a:p>
          </p:txBody>
        </p:sp>
        <p:sp>
          <p:nvSpPr>
            <p:cNvPr id="4" name="Equals 3">
              <a:extLst>
                <a:ext uri="{FF2B5EF4-FFF2-40B4-BE49-F238E27FC236}">
                  <a16:creationId xmlns:a16="http://schemas.microsoft.com/office/drawing/2014/main" id="{C03B8945-1EF4-4662-9AF3-0D97AE8680A9}"/>
                </a:ext>
              </a:extLst>
            </p:cNvPr>
            <p:cNvSpPr/>
            <p:nvPr/>
          </p:nvSpPr>
          <p:spPr>
            <a:xfrm>
              <a:off x="3795768" y="3768087"/>
              <a:ext cx="398515" cy="327827"/>
            </a:xfrm>
            <a:prstGeom prst="mathEqual">
              <a:avLst>
                <a:gd name="adj1" fmla="val 23520"/>
                <a:gd name="adj2" fmla="val 250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" name="Minus Sign 4">
              <a:extLst>
                <a:ext uri="{FF2B5EF4-FFF2-40B4-BE49-F238E27FC236}">
                  <a16:creationId xmlns:a16="http://schemas.microsoft.com/office/drawing/2014/main" id="{B7FCF56A-C0CF-4BB9-B5E8-E4DE132EA4F2}"/>
                </a:ext>
              </a:extLst>
            </p:cNvPr>
            <p:cNvSpPr/>
            <p:nvPr/>
          </p:nvSpPr>
          <p:spPr>
            <a:xfrm>
              <a:off x="7056803" y="3806343"/>
              <a:ext cx="516731" cy="306057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AD9BC5-BA68-4B11-AF22-E7B5B938A5DC}"/>
              </a:ext>
            </a:extLst>
          </p:cNvPr>
          <p:cNvSpPr txBox="1"/>
          <p:nvPr/>
        </p:nvSpPr>
        <p:spPr>
          <a:xfrm>
            <a:off x="594015" y="1796981"/>
            <a:ext cx="1100397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The presented models can be applied to any First Nation across Canada and used as a tool for First Nations and First Nations Education Organizations to negotiate enhancements to transportation and special education funding through Regional Education Agreements and technical table discussions.</a:t>
            </a:r>
            <a:endParaRPr lang="en-CA" sz="20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3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ABD3-E230-7972-7547-7CD758E9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847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"/>
            <a:ext cx="12192000" cy="311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MNP &amp; AFN Introductions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8955" y="4339589"/>
            <a:ext cx="2356797" cy="975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Khrystyna Orobets</a:t>
            </a:r>
            <a:br>
              <a:rPr lang="en-US" sz="1467" b="1">
                <a:solidFill>
                  <a:schemeClr val="accent1"/>
                </a:solidFill>
                <a:latin typeface="+mj-lt"/>
              </a:rPr>
            </a:br>
            <a:r>
              <a:rPr lang="en-US" sz="1400">
                <a:solidFill>
                  <a:schemeClr val="accent1"/>
                </a:solidFill>
              </a:rPr>
              <a:t> Senior Manager, Indigenous Services, MNP </a:t>
            </a:r>
            <a:endParaRPr lang="en-US" sz="1333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01565" y="4339589"/>
            <a:ext cx="2356797" cy="975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accent2"/>
                </a:solidFill>
                <a:latin typeface="+mj-lt"/>
              </a:rPr>
              <a:t>Ronda Ziakris </a:t>
            </a:r>
            <a:br>
              <a:rPr lang="en-US" sz="1467" b="1">
                <a:solidFill>
                  <a:schemeClr val="accent2"/>
                </a:solidFill>
                <a:latin typeface="+mj-lt"/>
              </a:rPr>
            </a:br>
            <a:r>
              <a:rPr lang="en-US" sz="1400">
                <a:solidFill>
                  <a:schemeClr val="accent2"/>
                </a:solidFill>
              </a:rPr>
              <a:t> Manager, Indigenous Services, MNP</a:t>
            </a:r>
            <a:endParaRPr lang="en-US" sz="1333">
              <a:solidFill>
                <a:schemeClr val="accent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6345" y="4339589"/>
            <a:ext cx="2356797" cy="975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Bram Lerat </a:t>
            </a:r>
            <a:br>
              <a:rPr lang="en-US" sz="1450" b="1" dirty="0">
                <a:latin typeface="+mj-lt"/>
              </a:rPr>
            </a:br>
            <a:r>
              <a:rPr lang="en-US" sz="1400" dirty="0">
                <a:solidFill>
                  <a:schemeClr val="accent3"/>
                </a:solidFill>
              </a:rPr>
              <a:t> Special Advisor, Language &amp; Learning, AFN</a:t>
            </a:r>
            <a:endParaRPr lang="en-US" sz="1333" dirty="0">
              <a:solidFill>
                <a:schemeClr val="accent3"/>
              </a:solidFill>
            </a:endParaRPr>
          </a:p>
        </p:txBody>
      </p:sp>
      <p:pic>
        <p:nvPicPr>
          <p:cNvPr id="15" name="Picture Placeholder 14" descr="A close-up of a person&#10;&#10;Description automatically generated">
            <a:extLst>
              <a:ext uri="{FF2B5EF4-FFF2-40B4-BE49-F238E27FC236}">
                <a16:creationId xmlns:a16="http://schemas.microsoft.com/office/drawing/2014/main" id="{E2C027F1-C99D-9D3B-7D16-79EB68765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19719"/>
          <a:stretch/>
        </p:blipFill>
        <p:spPr>
          <a:xfrm>
            <a:off x="4705548" y="1853736"/>
            <a:ext cx="2503613" cy="2503613"/>
          </a:xfrm>
        </p:spPr>
      </p:pic>
      <p:pic>
        <p:nvPicPr>
          <p:cNvPr id="22" name="Picture Placeholder 2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5A5B99D-B813-C239-AB8C-89A18196D0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" b="439"/>
          <a:stretch/>
        </p:blipFill>
        <p:spPr>
          <a:xfrm>
            <a:off x="8528157" y="1853736"/>
            <a:ext cx="2503613" cy="2503613"/>
          </a:xfrm>
        </p:spPr>
      </p:pic>
      <p:pic>
        <p:nvPicPr>
          <p:cNvPr id="26" name="Picture Placeholder 25" descr="A person in a suit smiling&#10;&#10;Description automatically generated">
            <a:extLst>
              <a:ext uri="{FF2B5EF4-FFF2-40B4-BE49-F238E27FC236}">
                <a16:creationId xmlns:a16="http://schemas.microsoft.com/office/drawing/2014/main" id="{31577477-3E20-FC46-ABE8-CCD899175115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12979" r="20867" b="21932"/>
          <a:stretch/>
        </p:blipFill>
        <p:spPr>
          <a:xfrm>
            <a:off x="882937" y="1853736"/>
            <a:ext cx="2503613" cy="2514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A313-6E8E-4F23-582C-F972BBA4DD64}"/>
              </a:ext>
            </a:extLst>
          </p:cNvPr>
          <p:cNvSpPr txBox="1">
            <a:spLocks/>
          </p:cNvSpPr>
          <p:nvPr/>
        </p:nvSpPr>
        <p:spPr>
          <a:xfrm>
            <a:off x="11573418" y="6235490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3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339BFC-4842-B1A7-5721-CE5D0437E773}"/>
              </a:ext>
            </a:extLst>
          </p:cNvPr>
          <p:cNvCxnSpPr>
            <a:cxnSpLocks/>
          </p:cNvCxnSpPr>
          <p:nvPr/>
        </p:nvCxnSpPr>
        <p:spPr>
          <a:xfrm>
            <a:off x="9158435" y="2423604"/>
            <a:ext cx="1015375" cy="550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5D7AF5-AD83-EC31-0BD6-C9CE0373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Background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C52454-66B3-1106-1249-2AC26B03B03A}"/>
              </a:ext>
            </a:extLst>
          </p:cNvPr>
          <p:cNvGrpSpPr/>
          <p:nvPr/>
        </p:nvGrpSpPr>
        <p:grpSpPr>
          <a:xfrm>
            <a:off x="638175" y="1621146"/>
            <a:ext cx="8520260" cy="1630085"/>
            <a:chOff x="620757" y="1518964"/>
            <a:chExt cx="8520260" cy="163008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B7FD22-A702-2CD3-2DAF-9942815C8AAB}"/>
                </a:ext>
              </a:extLst>
            </p:cNvPr>
            <p:cNvSpPr/>
            <p:nvPr/>
          </p:nvSpPr>
          <p:spPr>
            <a:xfrm>
              <a:off x="620757" y="1518964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AFN Resolution 2019-34, First Nations Education Infrastructure Review 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7B70A3-08F1-B951-1A10-398ABA650799}"/>
                </a:ext>
              </a:extLst>
            </p:cNvPr>
            <p:cNvSpPr/>
            <p:nvPr/>
          </p:nvSpPr>
          <p:spPr>
            <a:xfrm>
              <a:off x="2481717" y="2291643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7994EA-32D1-06DD-6B6B-D102FF903878}"/>
                </a:ext>
              </a:extLst>
            </p:cNvPr>
            <p:cNvSpPr/>
            <p:nvPr/>
          </p:nvSpPr>
          <p:spPr>
            <a:xfrm>
              <a:off x="2840901" y="1518964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AFN retained MNP to conduct a Transportation Assessment 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5422F7-77CE-A3EB-CBB0-6147EFDFDE70}"/>
                </a:ext>
              </a:extLst>
            </p:cNvPr>
            <p:cNvSpPr/>
            <p:nvPr/>
          </p:nvSpPr>
          <p:spPr>
            <a:xfrm>
              <a:off x="4320488" y="2291643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1FD4E1-9426-5E3D-C364-BBECF0A93982}"/>
                </a:ext>
              </a:extLst>
            </p:cNvPr>
            <p:cNvSpPr/>
            <p:nvPr/>
          </p:nvSpPr>
          <p:spPr>
            <a:xfrm>
              <a:off x="5017214" y="1540146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Country-wide First Nations Education Transportation Needs Assessment 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20D478-9885-8CB4-DCD3-7710477E4C59}"/>
                </a:ext>
              </a:extLst>
            </p:cNvPr>
            <p:cNvSpPr/>
            <p:nvPr/>
          </p:nvSpPr>
          <p:spPr>
            <a:xfrm>
              <a:off x="6736331" y="2291643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B07E8D-6B96-1151-87D3-09E90B666DF8}"/>
                </a:ext>
              </a:extLst>
            </p:cNvPr>
            <p:cNvSpPr/>
            <p:nvPr/>
          </p:nvSpPr>
          <p:spPr>
            <a:xfrm>
              <a:off x="7280058" y="1540146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Transportation Cost Model 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7E85B-7559-C2B4-79F0-EAD19E4A67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4</a:t>
            </a:fld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7C0E4-7B21-2A41-E4A0-D62C303726C5}"/>
              </a:ext>
            </a:extLst>
          </p:cNvPr>
          <p:cNvGrpSpPr/>
          <p:nvPr/>
        </p:nvGrpSpPr>
        <p:grpSpPr>
          <a:xfrm>
            <a:off x="638175" y="4102799"/>
            <a:ext cx="8520261" cy="1630085"/>
            <a:chOff x="640420" y="4102799"/>
            <a:chExt cx="8520261" cy="163008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E0012B-8B53-DD7F-318D-7A6A159C8CF9}"/>
                </a:ext>
              </a:extLst>
            </p:cNvPr>
            <p:cNvSpPr/>
            <p:nvPr/>
          </p:nvSpPr>
          <p:spPr>
            <a:xfrm>
              <a:off x="640420" y="4102799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 dirty="0"/>
                <a:t>AFN Resolution 2017-65 and need for review of HCSEP review and costing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09C1C9-B7D9-E256-78A9-F22588429D47}"/>
                </a:ext>
              </a:extLst>
            </p:cNvPr>
            <p:cNvSpPr/>
            <p:nvPr/>
          </p:nvSpPr>
          <p:spPr>
            <a:xfrm>
              <a:off x="2501380" y="4875478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1E794B-0437-542A-27B0-748C2677DEA0}"/>
                </a:ext>
              </a:extLst>
            </p:cNvPr>
            <p:cNvSpPr/>
            <p:nvPr/>
          </p:nvSpPr>
          <p:spPr>
            <a:xfrm>
              <a:off x="2873571" y="4102799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 dirty="0"/>
                <a:t>AFN retained MNP to conduct an Inclusive Education Analysis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878A7C-BBBF-3C47-0A3E-634B9F6D0EB7}"/>
                </a:ext>
              </a:extLst>
            </p:cNvPr>
            <p:cNvSpPr/>
            <p:nvPr/>
          </p:nvSpPr>
          <p:spPr>
            <a:xfrm>
              <a:off x="4411753" y="4875478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16CA15-82FC-BB87-00DF-5D5EB8229C55}"/>
                </a:ext>
              </a:extLst>
            </p:cNvPr>
            <p:cNvSpPr/>
            <p:nvPr/>
          </p:nvSpPr>
          <p:spPr>
            <a:xfrm>
              <a:off x="5066571" y="4123981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Inclusive Education Analysis 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99D4E-AD00-A376-BB80-A475E8753C96}"/>
                </a:ext>
              </a:extLst>
            </p:cNvPr>
            <p:cNvSpPr/>
            <p:nvPr/>
          </p:nvSpPr>
          <p:spPr>
            <a:xfrm>
              <a:off x="6838773" y="4875478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1E9A67-9FC1-11A0-3367-ABAA4AEB9C03}"/>
                </a:ext>
              </a:extLst>
            </p:cNvPr>
            <p:cNvSpPr/>
            <p:nvPr/>
          </p:nvSpPr>
          <p:spPr>
            <a:xfrm>
              <a:off x="7299722" y="4123981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Inclusive Education Cost Model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8CDDAC-E231-F09A-61D0-A11830284383}"/>
              </a:ext>
            </a:extLst>
          </p:cNvPr>
          <p:cNvGrpSpPr/>
          <p:nvPr/>
        </p:nvGrpSpPr>
        <p:grpSpPr>
          <a:xfrm>
            <a:off x="9333681" y="2309767"/>
            <a:ext cx="2569307" cy="2569307"/>
            <a:chOff x="8837432" y="2316959"/>
            <a:chExt cx="2569307" cy="2569307"/>
          </a:xfrm>
        </p:grpSpPr>
        <p:sp>
          <p:nvSpPr>
            <p:cNvPr id="28" name="Graphic 25" descr="Star with solid fill">
              <a:extLst>
                <a:ext uri="{FF2B5EF4-FFF2-40B4-BE49-F238E27FC236}">
                  <a16:creationId xmlns:a16="http://schemas.microsoft.com/office/drawing/2014/main" id="{B41F3D2B-A1D6-06ED-FA21-124394ED21CF}"/>
                </a:ext>
              </a:extLst>
            </p:cNvPr>
            <p:cNvSpPr/>
            <p:nvPr/>
          </p:nvSpPr>
          <p:spPr>
            <a:xfrm>
              <a:off x="8837432" y="2316959"/>
              <a:ext cx="2569307" cy="2569307"/>
            </a:xfrm>
            <a:prstGeom prst="star6">
              <a:avLst/>
            </a:prstGeom>
            <a:solidFill>
              <a:schemeClr val="accent4"/>
            </a:solidFill>
            <a:ln w="32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DC99B4-4AAB-D93B-853E-56D06750E036}"/>
                </a:ext>
              </a:extLst>
            </p:cNvPr>
            <p:cNvSpPr/>
            <p:nvPr/>
          </p:nvSpPr>
          <p:spPr>
            <a:xfrm>
              <a:off x="9326094" y="2970820"/>
              <a:ext cx="1674644" cy="1378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kern="1200"/>
                <a:t>Tools Available for First Nations 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0CE2C2-E685-943A-EAC7-DCA71ED82EF6}"/>
              </a:ext>
            </a:extLst>
          </p:cNvPr>
          <p:cNvCxnSpPr>
            <a:cxnSpLocks/>
          </p:cNvCxnSpPr>
          <p:nvPr/>
        </p:nvCxnSpPr>
        <p:spPr>
          <a:xfrm flipV="1">
            <a:off x="9158435" y="4269589"/>
            <a:ext cx="1015375" cy="693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1A56-B7CF-0049-F9AA-11154E2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9" y="117144"/>
            <a:ext cx="8354504" cy="1143000"/>
          </a:xfrm>
        </p:spPr>
        <p:txBody>
          <a:bodyPr/>
          <a:lstStyle/>
          <a:p>
            <a:r>
              <a:rPr lang="en-CA" dirty="0"/>
              <a:t>Tools Available to First Nations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F6D71-7EAB-B5C7-B60C-F090BE57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0" y="1397000"/>
            <a:ext cx="3924620" cy="5055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97B3B-B396-8FC4-CEE1-542B0D5AB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53" y="1397000"/>
            <a:ext cx="3888469" cy="4935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37AE6-9B33-7CE5-D0A2-F12ACB4D66FB}"/>
              </a:ext>
            </a:extLst>
          </p:cNvPr>
          <p:cNvSpPr txBox="1"/>
          <p:nvPr/>
        </p:nvSpPr>
        <p:spPr>
          <a:xfrm>
            <a:off x="9588500" y="1643852"/>
            <a:ext cx="2229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/>
              <a:t>Excel cost models and reports are available for First Nations to use as part of their REA negotiations</a:t>
            </a:r>
            <a:r>
              <a:rPr lang="en-CA" sz="2000"/>
              <a:t>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464D857-FAA6-8543-43D2-605C0885E5D9}"/>
              </a:ext>
            </a:extLst>
          </p:cNvPr>
          <p:cNvSpPr txBox="1">
            <a:spLocks/>
          </p:cNvSpPr>
          <p:nvPr/>
        </p:nvSpPr>
        <p:spPr>
          <a:xfrm>
            <a:off x="11573418" y="6235490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5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3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AED8-9474-4780-A083-FCC81559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CA"/>
              <a:t>Key Elements of Cost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40295-1D16-46CF-96D7-55B17E8EC6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9B4160-F9A1-4CDF-AD9B-9DEFB8E6F429}"/>
              </a:ext>
            </a:extLst>
          </p:cNvPr>
          <p:cNvGrpSpPr/>
          <p:nvPr/>
        </p:nvGrpSpPr>
        <p:grpSpPr>
          <a:xfrm>
            <a:off x="131522" y="2087481"/>
            <a:ext cx="11928956" cy="2683038"/>
            <a:chOff x="1135846" y="1823071"/>
            <a:chExt cx="10061839" cy="227116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B9999DF-FA71-41FC-ABF4-5462B4310739}"/>
                </a:ext>
              </a:extLst>
            </p:cNvPr>
            <p:cNvSpPr/>
            <p:nvPr/>
          </p:nvSpPr>
          <p:spPr>
            <a:xfrm>
              <a:off x="8930516" y="2066526"/>
              <a:ext cx="2267169" cy="2027712"/>
            </a:xfrm>
            <a:prstGeom prst="roundRect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 Results Reporting and Cost Modelling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615352-9821-4932-A611-EC17443343A2}"/>
                </a:ext>
              </a:extLst>
            </p:cNvPr>
            <p:cNvSpPr/>
            <p:nvPr/>
          </p:nvSpPr>
          <p:spPr>
            <a:xfrm>
              <a:off x="3825965" y="2044285"/>
              <a:ext cx="2270589" cy="204995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r>
                <a:rPr lang="en-CA" sz="200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Secondary Research 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181393-2324-4554-A242-CAD392EF54B6}"/>
                </a:ext>
              </a:extLst>
            </p:cNvPr>
            <p:cNvSpPr/>
            <p:nvPr/>
          </p:nvSpPr>
          <p:spPr>
            <a:xfrm>
              <a:off x="6349986" y="2044285"/>
              <a:ext cx="2270589" cy="2049953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Analysis and Cost Drivers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9AC984-8CA4-474C-8B64-E304A3E78092}"/>
                </a:ext>
              </a:extLst>
            </p:cNvPr>
            <p:cNvSpPr/>
            <p:nvPr/>
          </p:nvSpPr>
          <p:spPr>
            <a:xfrm>
              <a:off x="3656439" y="1823071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1A38A-DBF5-4F6C-B06E-52F77629B07E}"/>
                </a:ext>
              </a:extLst>
            </p:cNvPr>
            <p:cNvSpPr/>
            <p:nvPr/>
          </p:nvSpPr>
          <p:spPr>
            <a:xfrm>
              <a:off x="6170187" y="1860034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3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5A75BC3-337B-4AAD-B658-3796FC2AF511}"/>
                </a:ext>
              </a:extLst>
            </p:cNvPr>
            <p:cNvSpPr/>
            <p:nvPr/>
          </p:nvSpPr>
          <p:spPr>
            <a:xfrm>
              <a:off x="1332767" y="2044285"/>
              <a:ext cx="2270589" cy="204995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r>
                <a:rPr lang="en-CA" sz="200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Engagement with First Nations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60E12A-F538-479C-8D2B-44B0FF22BAAF}"/>
                </a:ext>
              </a:extLst>
            </p:cNvPr>
            <p:cNvSpPr/>
            <p:nvPr/>
          </p:nvSpPr>
          <p:spPr>
            <a:xfrm>
              <a:off x="1135846" y="1853103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421286-1F17-4719-88F1-2E81B3E15D20}"/>
                </a:ext>
              </a:extLst>
            </p:cNvPr>
            <p:cNvSpPr/>
            <p:nvPr/>
          </p:nvSpPr>
          <p:spPr>
            <a:xfrm>
              <a:off x="8683936" y="1860034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 b="1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8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E46709-58FA-8330-A6D9-56D59A2F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Inclusive Education Cost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B652-68D0-AFBA-EDB6-ED2B5F260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1938" y="6237288"/>
            <a:ext cx="500062" cy="249237"/>
          </a:xfrm>
        </p:spPr>
        <p:txBody>
          <a:bodyPr/>
          <a:lstStyle/>
          <a:p>
            <a:fld id="{524D1A82-BAD5-4898-8C77-C821410AB1E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77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A0C3E5-40AE-3F59-AB7F-068C0E03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80" y="511335"/>
            <a:ext cx="10109586" cy="553998"/>
          </a:xfrm>
        </p:spPr>
        <p:txBody>
          <a:bodyPr/>
          <a:lstStyle/>
          <a:p>
            <a:r>
              <a:rPr lang="en-CA" dirty="0"/>
              <a:t>Overview of Data Collection Activities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2F009A-8839-30E5-6603-498E4ACABB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8085" r="3731"/>
          <a:stretch/>
        </p:blipFill>
        <p:spPr bwMode="auto">
          <a:xfrm>
            <a:off x="743357" y="2466705"/>
            <a:ext cx="5180800" cy="245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0B0E22F-A9DC-032C-CC9B-723CF402951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69621423"/>
              </p:ext>
            </p:extLst>
          </p:nvPr>
        </p:nvGraphicFramePr>
        <p:xfrm>
          <a:off x="7454319" y="2212975"/>
          <a:ext cx="26542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1">
                  <a:extLst>
                    <a:ext uri="{9D8B030D-6E8A-4147-A177-3AD203B41FA5}">
                      <a16:colId xmlns:a16="http://schemas.microsoft.com/office/drawing/2014/main" val="1223180729"/>
                    </a:ext>
                  </a:extLst>
                </a:gridCol>
                <a:gridCol w="794413">
                  <a:extLst>
                    <a:ext uri="{9D8B030D-6E8A-4147-A177-3AD203B41FA5}">
                      <a16:colId xmlns:a16="http://schemas.microsoft.com/office/drawing/2014/main" val="356599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Manitoba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Alberta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3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New Brunswick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6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Ontario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Atlantic Region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6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Yukon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0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Saskatchewan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73292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30D31-1D4B-4E9F-03F4-3D120C86A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/>
              <a:t>Survey Overview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F72EA4-81CA-BE28-DB9C-B311DC71FA7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</p:spPr>
        <p:txBody>
          <a:bodyPr/>
          <a:lstStyle/>
          <a:p>
            <a:pPr algn="ctr"/>
            <a:r>
              <a:rPr lang="en-CA"/>
              <a:t>First Nation Interview Overview 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E2A38C2-5849-9BAB-EC02-E1AB2E16FA1D}"/>
              </a:ext>
            </a:extLst>
          </p:cNvPr>
          <p:cNvSpPr txBox="1">
            <a:spLocks/>
          </p:cNvSpPr>
          <p:nvPr/>
        </p:nvSpPr>
        <p:spPr>
          <a:xfrm>
            <a:off x="743357" y="5179695"/>
            <a:ext cx="3913703" cy="12756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defRPr lang="en-CA" sz="2800" b="0" kern="120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  <a:sym typeface="MarkPro-Medium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>
                <a:solidFill>
                  <a:schemeClr val="tx1"/>
                </a:solidFill>
              </a:rPr>
              <a:t>Interviews were also conducted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School Boards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Provincial School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Subject Matter Experts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932F8F0-AE11-D456-13A3-494E7D97B0EC}"/>
              </a:ext>
            </a:extLst>
          </p:cNvPr>
          <p:cNvSpPr txBox="1">
            <a:spLocks/>
          </p:cNvSpPr>
          <p:nvPr/>
        </p:nvSpPr>
        <p:spPr>
          <a:xfrm>
            <a:off x="11573418" y="6235490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8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2B24-8794-8838-F23F-699B61D8D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9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96A74-612B-DDC2-1646-8C090B00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93" y="448831"/>
            <a:ext cx="10109586" cy="553998"/>
          </a:xfrm>
        </p:spPr>
        <p:txBody>
          <a:bodyPr/>
          <a:lstStyle/>
          <a:p>
            <a:r>
              <a:rPr lang="en-CA" dirty="0"/>
              <a:t>Inclusive Education Cost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D7AAF-426F-03AD-7B45-508776DD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66" y="1303386"/>
            <a:ext cx="10913051" cy="48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9708"/>
      </p:ext>
    </p:extLst>
  </p:cSld>
  <p:clrMapOvr>
    <a:masterClrMapping/>
  </p:clrMapOvr>
</p:sld>
</file>

<file path=ppt/theme/theme1.xml><?xml version="1.0" encoding="utf-8"?>
<a:theme xmlns:a="http://schemas.openxmlformats.org/drawingml/2006/main" name="MNP_TS_Theme_June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ctr">
          <a:defRPr sz="1600" b="1" dirty="0">
            <a:solidFill>
              <a:schemeClr val="bg1"/>
            </a:solidFill>
            <a:latin typeface="+mj-lt"/>
            <a:ea typeface="Corbel" charset="0"/>
            <a:cs typeface="Corbel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NP_TS_Theme_June2020" id="{44BB4530-8042-4326-8257-42A0DE325CEB}" vid="{0F6B06A3-1739-48D8-BD48-BD73E266E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4853F0C4E4F418C5A4EC73BCBCF9E" ma:contentTypeVersion="6" ma:contentTypeDescription="Create a new document." ma:contentTypeScope="" ma:versionID="c563cdbbbc62f015e7b17314c07cb00e">
  <xsd:schema xmlns:xsd="http://www.w3.org/2001/XMLSchema" xmlns:xs="http://www.w3.org/2001/XMLSchema" xmlns:p="http://schemas.microsoft.com/office/2006/metadata/properties" xmlns:ns2="477bc683-4d6a-4c7f-86d6-757c7897e7d9" targetNamespace="http://schemas.microsoft.com/office/2006/metadata/properties" ma:root="true" ma:fieldsID="cdd04a832988de95640d70076dbae869" ns2:_="">
    <xsd:import namespace="477bc683-4d6a-4c7f-86d6-757c7897e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bc683-4d6a-4c7f-86d6-757c7897e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6AD0EB-F208-44D9-B251-D0040565BAE0}">
  <ds:schemaRefs>
    <ds:schemaRef ds:uri="477bc683-4d6a-4c7f-86d6-757c7897e7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D01FF2-C92F-4FB4-AEC2-70AE2DD3FD70}">
  <ds:schemaRefs>
    <ds:schemaRef ds:uri="477bc683-4d6a-4c7f-86d6-757c7897e7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MNP_TS_Theme_June2020</Template>
  <TotalTime>340</TotalTime>
  <Words>1197</Words>
  <Application>Microsoft Office PowerPoint</Application>
  <PresentationFormat>Widescreen</PresentationFormat>
  <Paragraphs>336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Corbel</vt:lpstr>
      <vt:lpstr>Segoe UI</vt:lpstr>
      <vt:lpstr>Segoe UI Semibold</vt:lpstr>
      <vt:lpstr>Segoe UI Semilight</vt:lpstr>
      <vt:lpstr>Wingdings</vt:lpstr>
      <vt:lpstr>MNP_TS_Theme_June2020</vt:lpstr>
      <vt:lpstr>Regional Education Agreement Costing Tools</vt:lpstr>
      <vt:lpstr>Agenda</vt:lpstr>
      <vt:lpstr>MNP &amp; AFN Introductions</vt:lpstr>
      <vt:lpstr>Background </vt:lpstr>
      <vt:lpstr>Tools Available to First Nations </vt:lpstr>
      <vt:lpstr>Key Elements of Cost Studies</vt:lpstr>
      <vt:lpstr>Inclusive Education Cost Study</vt:lpstr>
      <vt:lpstr>Overview of Data Collection Activities</vt:lpstr>
      <vt:lpstr>Inclusive Education Cost Structure</vt:lpstr>
      <vt:lpstr>Cost Drivers</vt:lpstr>
      <vt:lpstr>Cost Comparison</vt:lpstr>
      <vt:lpstr>Conclusions </vt:lpstr>
      <vt:lpstr>Considerations</vt:lpstr>
      <vt:lpstr>Transportation Cost Study </vt:lpstr>
      <vt:lpstr>Overview of Data Collection Activities</vt:lpstr>
      <vt:lpstr>Transportation Cost Structure</vt:lpstr>
      <vt:lpstr>Cost Elements </vt:lpstr>
      <vt:lpstr>Summary of Cost Drivers Specific to First Nations</vt:lpstr>
      <vt:lpstr>Cost Comparison (2021/22) </vt:lpstr>
      <vt:lpstr>Updates </vt:lpstr>
      <vt:lpstr>Cost Model </vt:lpstr>
      <vt:lpstr>Conclusions </vt:lpstr>
      <vt:lpstr>Considerations</vt:lpstr>
      <vt:lpstr>Using the Models </vt:lpstr>
      <vt:lpstr>Using the Models to Develop Budget Asks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testing this is just a cover page</dc:title>
  <dc:creator>Shane Oldreive</dc:creator>
  <cp:lastModifiedBy>Jenna McNabb</cp:lastModifiedBy>
  <cp:revision>11</cp:revision>
  <dcterms:created xsi:type="dcterms:W3CDTF">2020-05-22T03:54:25Z</dcterms:created>
  <dcterms:modified xsi:type="dcterms:W3CDTF">2024-02-23T16:43:34Z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0x01010001D4853F0C4E4F418C5A4EC73BCBCF9E</vt:lpwstr>
  </property>
</Properties>
</file>