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6" r:id="rId3"/>
    <p:sldId id="263" r:id="rId4"/>
    <p:sldId id="258" r:id="rId5"/>
    <p:sldId id="259" r:id="rId6"/>
    <p:sldId id="265"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F0E4A-FF97-4821-B051-57F445C8877B}" v="1" dt="2026-04-15T18:01:58.789"/>
    <p1510:client id="{4677C861-15D0-4638-B2F3-E63CDCFBC35A}" v="2" dt="2026-04-15T15:06:18.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11" autoAdjust="0"/>
    <p:restoredTop sz="61679" autoAdjust="0"/>
  </p:normalViewPr>
  <p:slideViewPr>
    <p:cSldViewPr snapToGrid="0">
      <p:cViewPr varScale="1">
        <p:scale>
          <a:sx n="111" d="100"/>
          <a:sy n="111" d="100"/>
        </p:scale>
        <p:origin x="516" y="96"/>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phine Dehos" userId="c7a58b66-fc8b-496c-b75f-86d2693ce9fb" providerId="ADAL" clId="{3AE7D7DE-94FD-4B14-9F83-C0F58E12A1FA}"/>
    <pc:docChg chg="custSel modSld">
      <pc:chgData name="Delphine Dehos" userId="c7a58b66-fc8b-496c-b75f-86d2693ce9fb" providerId="ADAL" clId="{3AE7D7DE-94FD-4B14-9F83-C0F58E12A1FA}" dt="2026-04-15T15:24:11.951" v="183" actId="790"/>
      <pc:docMkLst>
        <pc:docMk/>
      </pc:docMkLst>
      <pc:sldChg chg="modSp mod">
        <pc:chgData name="Delphine Dehos" userId="c7a58b66-fc8b-496c-b75f-86d2693ce9fb" providerId="ADAL" clId="{3AE7D7DE-94FD-4B14-9F83-C0F58E12A1FA}" dt="2026-04-15T15:24:11.951" v="183" actId="790"/>
        <pc:sldMkLst>
          <pc:docMk/>
          <pc:sldMk cId="2720162633" sldId="256"/>
        </pc:sldMkLst>
        <pc:spChg chg="mod">
          <ac:chgData name="Delphine Dehos" userId="c7a58b66-fc8b-496c-b75f-86d2693ce9fb" providerId="ADAL" clId="{3AE7D7DE-94FD-4B14-9F83-C0F58E12A1FA}" dt="2026-04-15T15:24:11.951" v="183" actId="790"/>
          <ac:spMkLst>
            <pc:docMk/>
            <pc:sldMk cId="2720162633" sldId="256"/>
            <ac:spMk id="2" creationId="{C7CBF61C-DDF8-9189-69A9-7A65CC3C287F}"/>
          </ac:spMkLst>
        </pc:spChg>
        <pc:spChg chg="mod">
          <ac:chgData name="Delphine Dehos" userId="c7a58b66-fc8b-496c-b75f-86d2693ce9fb" providerId="ADAL" clId="{3AE7D7DE-94FD-4B14-9F83-C0F58E12A1FA}" dt="2026-04-15T15:24:11.951" v="183" actId="790"/>
          <ac:spMkLst>
            <pc:docMk/>
            <pc:sldMk cId="2720162633" sldId="256"/>
            <ac:spMk id="4" creationId="{93F1D8B6-8D97-E9F1-E220-6EE560D2561E}"/>
          </ac:spMkLst>
        </pc:spChg>
      </pc:sldChg>
      <pc:sldChg chg="modSp mod">
        <pc:chgData name="Delphine Dehos" userId="c7a58b66-fc8b-496c-b75f-86d2693ce9fb" providerId="ADAL" clId="{3AE7D7DE-94FD-4B14-9F83-C0F58E12A1FA}" dt="2026-04-15T15:24:11.951" v="183" actId="790"/>
        <pc:sldMkLst>
          <pc:docMk/>
          <pc:sldMk cId="1442955966" sldId="258"/>
        </pc:sldMkLst>
        <pc:spChg chg="mod">
          <ac:chgData name="Delphine Dehos" userId="c7a58b66-fc8b-496c-b75f-86d2693ce9fb" providerId="ADAL" clId="{3AE7D7DE-94FD-4B14-9F83-C0F58E12A1FA}" dt="2026-04-15T15:24:11.951" v="183" actId="790"/>
          <ac:spMkLst>
            <pc:docMk/>
            <pc:sldMk cId="1442955966" sldId="258"/>
            <ac:spMk id="2" creationId="{0983681F-B22F-B012-4597-0205D41BB268}"/>
          </ac:spMkLst>
        </pc:spChg>
        <pc:spChg chg="mod">
          <ac:chgData name="Delphine Dehos" userId="c7a58b66-fc8b-496c-b75f-86d2693ce9fb" providerId="ADAL" clId="{3AE7D7DE-94FD-4B14-9F83-C0F58E12A1FA}" dt="2026-04-15T15:24:11.951" v="183" actId="790"/>
          <ac:spMkLst>
            <pc:docMk/>
            <pc:sldMk cId="1442955966" sldId="258"/>
            <ac:spMk id="16" creationId="{D035398B-CD4D-AE52-074A-ADBEBECDA4C0}"/>
          </ac:spMkLst>
        </pc:spChg>
      </pc:sldChg>
      <pc:sldChg chg="modSp mod">
        <pc:chgData name="Delphine Dehos" userId="c7a58b66-fc8b-496c-b75f-86d2693ce9fb" providerId="ADAL" clId="{3AE7D7DE-94FD-4B14-9F83-C0F58E12A1FA}" dt="2026-04-15T15:24:11.951" v="183" actId="790"/>
        <pc:sldMkLst>
          <pc:docMk/>
          <pc:sldMk cId="1912597813" sldId="259"/>
        </pc:sldMkLst>
        <pc:spChg chg="mod">
          <ac:chgData name="Delphine Dehos" userId="c7a58b66-fc8b-496c-b75f-86d2693ce9fb" providerId="ADAL" clId="{3AE7D7DE-94FD-4B14-9F83-C0F58E12A1FA}" dt="2026-04-15T15:24:11.951" v="183" actId="790"/>
          <ac:spMkLst>
            <pc:docMk/>
            <pc:sldMk cId="1912597813" sldId="259"/>
            <ac:spMk id="2" creationId="{217092B2-136F-AA7E-A4CC-0F32353FB6D6}"/>
          </ac:spMkLst>
        </pc:spChg>
        <pc:spChg chg="mod">
          <ac:chgData name="Delphine Dehos" userId="c7a58b66-fc8b-496c-b75f-86d2693ce9fb" providerId="ADAL" clId="{3AE7D7DE-94FD-4B14-9F83-C0F58E12A1FA}" dt="2026-04-15T15:24:11.951" v="183" actId="790"/>
          <ac:spMkLst>
            <pc:docMk/>
            <pc:sldMk cId="1912597813" sldId="259"/>
            <ac:spMk id="3" creationId="{FAB1C203-E0C4-32ED-9C6C-7DCBF29C136D}"/>
          </ac:spMkLst>
        </pc:spChg>
      </pc:sldChg>
      <pc:sldChg chg="modSp mod">
        <pc:chgData name="Delphine Dehos" userId="c7a58b66-fc8b-496c-b75f-86d2693ce9fb" providerId="ADAL" clId="{3AE7D7DE-94FD-4B14-9F83-C0F58E12A1FA}" dt="2026-04-15T15:24:11.951" v="183" actId="790"/>
        <pc:sldMkLst>
          <pc:docMk/>
          <pc:sldMk cId="1372839492" sldId="261"/>
        </pc:sldMkLst>
        <pc:spChg chg="mod">
          <ac:chgData name="Delphine Dehos" userId="c7a58b66-fc8b-496c-b75f-86d2693ce9fb" providerId="ADAL" clId="{3AE7D7DE-94FD-4B14-9F83-C0F58E12A1FA}" dt="2026-04-15T15:24:11.951" v="183" actId="790"/>
          <ac:spMkLst>
            <pc:docMk/>
            <pc:sldMk cId="1372839492" sldId="261"/>
            <ac:spMk id="2" creationId="{20E466D9-D478-9D73-3B7B-1FE6BFEEEC85}"/>
          </ac:spMkLst>
        </pc:spChg>
        <pc:spChg chg="mod">
          <ac:chgData name="Delphine Dehos" userId="c7a58b66-fc8b-496c-b75f-86d2693ce9fb" providerId="ADAL" clId="{3AE7D7DE-94FD-4B14-9F83-C0F58E12A1FA}" dt="2026-04-15T15:24:11.951" v="183" actId="790"/>
          <ac:spMkLst>
            <pc:docMk/>
            <pc:sldMk cId="1372839492" sldId="261"/>
            <ac:spMk id="3" creationId="{93F1D718-D9A0-AA6E-CAAB-78657E4B96E5}"/>
          </ac:spMkLst>
        </pc:spChg>
      </pc:sldChg>
      <pc:sldChg chg="modSp mod">
        <pc:chgData name="Delphine Dehos" userId="c7a58b66-fc8b-496c-b75f-86d2693ce9fb" providerId="ADAL" clId="{3AE7D7DE-94FD-4B14-9F83-C0F58E12A1FA}" dt="2026-04-15T15:24:11.951" v="183" actId="790"/>
        <pc:sldMkLst>
          <pc:docMk/>
          <pc:sldMk cId="3293599716" sldId="263"/>
        </pc:sldMkLst>
        <pc:spChg chg="mod">
          <ac:chgData name="Delphine Dehos" userId="c7a58b66-fc8b-496c-b75f-86d2693ce9fb" providerId="ADAL" clId="{3AE7D7DE-94FD-4B14-9F83-C0F58E12A1FA}" dt="2026-04-15T15:24:11.951" v="183" actId="790"/>
          <ac:spMkLst>
            <pc:docMk/>
            <pc:sldMk cId="3293599716" sldId="263"/>
            <ac:spMk id="2" creationId="{68D3AF5C-23F9-6110-A32B-1A850B21044F}"/>
          </ac:spMkLst>
        </pc:spChg>
        <pc:spChg chg="mod">
          <ac:chgData name="Delphine Dehos" userId="c7a58b66-fc8b-496c-b75f-86d2693ce9fb" providerId="ADAL" clId="{3AE7D7DE-94FD-4B14-9F83-C0F58E12A1FA}" dt="2026-04-15T15:24:11.951" v="183" actId="790"/>
          <ac:spMkLst>
            <pc:docMk/>
            <pc:sldMk cId="3293599716" sldId="263"/>
            <ac:spMk id="3" creationId="{26E7B871-48A1-BA37-EF54-AE5AB5B140CD}"/>
          </ac:spMkLst>
        </pc:spChg>
      </pc:sldChg>
      <pc:sldChg chg="modSp mod">
        <pc:chgData name="Delphine Dehos" userId="c7a58b66-fc8b-496c-b75f-86d2693ce9fb" providerId="ADAL" clId="{3AE7D7DE-94FD-4B14-9F83-C0F58E12A1FA}" dt="2026-04-15T15:24:11.951" v="183" actId="790"/>
        <pc:sldMkLst>
          <pc:docMk/>
          <pc:sldMk cId="1881387764" sldId="265"/>
        </pc:sldMkLst>
        <pc:spChg chg="mod">
          <ac:chgData name="Delphine Dehos" userId="c7a58b66-fc8b-496c-b75f-86d2693ce9fb" providerId="ADAL" clId="{3AE7D7DE-94FD-4B14-9F83-C0F58E12A1FA}" dt="2026-04-15T15:24:11.951" v="183" actId="790"/>
          <ac:spMkLst>
            <pc:docMk/>
            <pc:sldMk cId="1881387764" sldId="265"/>
            <ac:spMk id="2" creationId="{CC7D8E9D-F1D7-1843-1BCA-C52EBB9F75AA}"/>
          </ac:spMkLst>
        </pc:spChg>
        <pc:spChg chg="mod">
          <ac:chgData name="Delphine Dehos" userId="c7a58b66-fc8b-496c-b75f-86d2693ce9fb" providerId="ADAL" clId="{3AE7D7DE-94FD-4B14-9F83-C0F58E12A1FA}" dt="2026-04-15T15:24:11.951" v="183" actId="790"/>
          <ac:spMkLst>
            <pc:docMk/>
            <pc:sldMk cId="1881387764" sldId="265"/>
            <ac:spMk id="3" creationId="{C577BA41-AA34-E888-CBDC-1319B5C80718}"/>
          </ac:spMkLst>
        </pc:spChg>
      </pc:sldChg>
      <pc:sldChg chg="modSp mod">
        <pc:chgData name="Delphine Dehos" userId="c7a58b66-fc8b-496c-b75f-86d2693ce9fb" providerId="ADAL" clId="{3AE7D7DE-94FD-4B14-9F83-C0F58E12A1FA}" dt="2026-04-15T15:24:11.951" v="183" actId="790"/>
        <pc:sldMkLst>
          <pc:docMk/>
          <pc:sldMk cId="2882666953" sldId="266"/>
        </pc:sldMkLst>
        <pc:spChg chg="mod">
          <ac:chgData name="Delphine Dehos" userId="c7a58b66-fc8b-496c-b75f-86d2693ce9fb" providerId="ADAL" clId="{3AE7D7DE-94FD-4B14-9F83-C0F58E12A1FA}" dt="2026-04-15T15:24:11.951" v="183" actId="790"/>
          <ac:spMkLst>
            <pc:docMk/>
            <pc:sldMk cId="2882666953" sldId="266"/>
            <ac:spMk id="2" creationId="{F5695D0C-ACF7-0E7F-59E9-82E200D95939}"/>
          </ac:spMkLst>
        </pc:spChg>
        <pc:spChg chg="mod">
          <ac:chgData name="Delphine Dehos" userId="c7a58b66-fc8b-496c-b75f-86d2693ce9fb" providerId="ADAL" clId="{3AE7D7DE-94FD-4B14-9F83-C0F58E12A1FA}" dt="2026-04-15T15:24:11.951" v="183" actId="790"/>
          <ac:spMkLst>
            <pc:docMk/>
            <pc:sldMk cId="2882666953" sldId="266"/>
            <ac:spMk id="3" creationId="{5AF26088-0987-2CD2-0741-BE6B799FF035}"/>
          </ac:spMkLst>
        </pc:spChg>
      </pc:sldChg>
    </pc:docChg>
  </pc:docChgLst>
  <pc:docChgLst>
    <pc:chgData name="Tasha Cloutier" userId="1f49f198-af36-4f7c-ab03-ca353ebaaab7" providerId="ADAL" clId="{A96EFED3-931A-492D-81F7-E9A5FCA87456}"/>
    <pc:docChg chg="custSel modSld">
      <pc:chgData name="Tasha Cloutier" userId="1f49f198-af36-4f7c-ab03-ca353ebaaab7" providerId="ADAL" clId="{A96EFED3-931A-492D-81F7-E9A5FCA87456}" dt="2026-04-14T18:45:54.044" v="152" actId="20577"/>
      <pc:docMkLst>
        <pc:docMk/>
      </pc:docMkLst>
      <pc:sldChg chg="addSp delSp modSp mod">
        <pc:chgData name="Tasha Cloutier" userId="1f49f198-af36-4f7c-ab03-ca353ebaaab7" providerId="ADAL" clId="{A96EFED3-931A-492D-81F7-E9A5FCA87456}" dt="2026-04-14T18:45:54.044" v="152" actId="20577"/>
        <pc:sldMkLst>
          <pc:docMk/>
          <pc:sldMk cId="2720162633" sldId="256"/>
        </pc:sldMkLst>
        <pc:spChg chg="mod">
          <ac:chgData name="Tasha Cloutier" userId="1f49f198-af36-4f7c-ab03-ca353ebaaab7" providerId="ADAL" clId="{A96EFED3-931A-492D-81F7-E9A5FCA87456}" dt="2026-04-14T18:45:54.044" v="152" actId="20577"/>
          <ac:spMkLst>
            <pc:docMk/>
            <pc:sldMk cId="2720162633" sldId="256"/>
            <ac:spMk id="2" creationId="{C7CBF61C-DDF8-9189-69A9-7A65CC3C287F}"/>
          </ac:spMkLst>
        </pc:spChg>
        <pc:spChg chg="add mod">
          <ac:chgData name="Tasha Cloutier" userId="1f49f198-af36-4f7c-ab03-ca353ebaaab7" providerId="ADAL" clId="{A96EFED3-931A-492D-81F7-E9A5FCA87456}" dt="2026-04-10T20:36:50.993" v="37" actId="1076"/>
          <ac:spMkLst>
            <pc:docMk/>
            <pc:sldMk cId="2720162633" sldId="256"/>
            <ac:spMk id="4" creationId="{93F1D8B6-8D97-E9F1-E220-6EE560D2561E}"/>
          </ac:spMkLst>
        </pc:spChg>
      </pc:sldChg>
      <pc:sldChg chg="modSp mod modNotes">
        <pc:chgData name="Tasha Cloutier" userId="1f49f198-af36-4f7c-ab03-ca353ebaaab7" providerId="ADAL" clId="{A96EFED3-931A-492D-81F7-E9A5FCA87456}" dt="2026-04-10T20:47:33.315" v="95" actId="1076"/>
        <pc:sldMkLst>
          <pc:docMk/>
          <pc:sldMk cId="1442955966" sldId="258"/>
        </pc:sldMkLst>
        <pc:spChg chg="mod">
          <ac:chgData name="Tasha Cloutier" userId="1f49f198-af36-4f7c-ab03-ca353ebaaab7" providerId="ADAL" clId="{A96EFED3-931A-492D-81F7-E9A5FCA87456}" dt="2026-04-10T20:47:33.315" v="95" actId="1076"/>
          <ac:spMkLst>
            <pc:docMk/>
            <pc:sldMk cId="1442955966" sldId="258"/>
            <ac:spMk id="16" creationId="{D035398B-CD4D-AE52-074A-ADBEBECDA4C0}"/>
          </ac:spMkLst>
        </pc:spChg>
      </pc:sldChg>
      <pc:sldChg chg="modSp mod">
        <pc:chgData name="Tasha Cloutier" userId="1f49f198-af36-4f7c-ab03-ca353ebaaab7" providerId="ADAL" clId="{A96EFED3-931A-492D-81F7-E9A5FCA87456}" dt="2026-04-10T20:39:13.563" v="93" actId="20577"/>
        <pc:sldMkLst>
          <pc:docMk/>
          <pc:sldMk cId="1372839492" sldId="261"/>
        </pc:sldMkLst>
        <pc:spChg chg="mod">
          <ac:chgData name="Tasha Cloutier" userId="1f49f198-af36-4f7c-ab03-ca353ebaaab7" providerId="ADAL" clId="{A96EFED3-931A-492D-81F7-E9A5FCA87456}" dt="2026-04-10T20:39:13.563" v="93" actId="20577"/>
          <ac:spMkLst>
            <pc:docMk/>
            <pc:sldMk cId="1372839492" sldId="261"/>
            <ac:spMk id="2" creationId="{20E466D9-D478-9D73-3B7B-1FE6BFEEEC85}"/>
          </ac:spMkLst>
        </pc:spChg>
        <pc:spChg chg="mod">
          <ac:chgData name="Tasha Cloutier" userId="1f49f198-af36-4f7c-ab03-ca353ebaaab7" providerId="ADAL" clId="{A96EFED3-931A-492D-81F7-E9A5FCA87456}" dt="2026-04-10T20:39:02.981" v="40" actId="12"/>
          <ac:spMkLst>
            <pc:docMk/>
            <pc:sldMk cId="1372839492" sldId="261"/>
            <ac:spMk id="3" creationId="{93F1D718-D9A0-AA6E-CAAB-78657E4B96E5}"/>
          </ac:spMkLst>
        </pc:spChg>
      </pc:sldChg>
      <pc:sldChg chg="modNotes">
        <pc:chgData name="Tasha Cloutier" userId="1f49f198-af36-4f7c-ab03-ca353ebaaab7" providerId="ADAL" clId="{A96EFED3-931A-492D-81F7-E9A5FCA87456}" dt="2026-04-10T20:38:41.865" v="38" actId="6549"/>
        <pc:sldMkLst>
          <pc:docMk/>
          <pc:sldMk cId="2882666953"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63ECD-9019-4B1B-919F-EEA55A085A82}" type="datetimeFigureOut">
              <a:rPr lang="en-US" smtClean="0"/>
              <a:t>15/Apr/26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principaux</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B3AC2-FF0A-465A-8E44-8554207D6C86}" type="slidenum">
              <a:rPr lang="en-US" smtClean="0"/>
              <a:t>‹#›</a:t>
            </a:fld>
            <a:endParaRPr lang="en-US" dirty="0"/>
          </a:p>
        </p:txBody>
      </p:sp>
    </p:spTree>
    <p:extLst>
      <p:ext uri="{BB962C8B-B14F-4D97-AF65-F5344CB8AC3E}">
        <p14:creationId xmlns:p14="http://schemas.microsoft.com/office/powerpoint/2010/main" val="527476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E2B3AC2-FF0A-465A-8E44-8554207D6C86}" type="slidenum">
              <a:rPr lang="en-US" smtClean="0"/>
              <a:t>1</a:t>
            </a:fld>
            <a:endParaRPr lang="en-US" dirty="0"/>
          </a:p>
        </p:txBody>
      </p:sp>
    </p:spTree>
    <p:extLst>
      <p:ext uri="{BB962C8B-B14F-4D97-AF65-F5344CB8AC3E}">
        <p14:creationId xmlns:p14="http://schemas.microsoft.com/office/powerpoint/2010/main" val="989965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2B3AC2-FF0A-465A-8E44-8554207D6C86}" type="slidenum">
              <a:rPr lang="en-US" smtClean="0"/>
              <a:t>2</a:t>
            </a:fld>
            <a:endParaRPr lang="en-US"/>
          </a:p>
        </p:txBody>
      </p:sp>
    </p:spTree>
    <p:extLst>
      <p:ext uri="{BB962C8B-B14F-4D97-AF65-F5344CB8AC3E}">
        <p14:creationId xmlns:p14="http://schemas.microsoft.com/office/powerpoint/2010/main" val="2871524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5F681-926B-D745-ECBB-377D1FE30D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65B65-E3D1-08C1-0708-EB244C8AC2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EF6C28-FA86-D097-F741-D40750D98F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FD5DD7-9E08-A5A6-6BE5-AB9FB9113FF7}"/>
              </a:ext>
            </a:extLst>
          </p:cNvPr>
          <p:cNvSpPr>
            <a:spLocks noGrp="1"/>
          </p:cNvSpPr>
          <p:nvPr>
            <p:ph type="sldNum" sz="quarter" idx="5"/>
          </p:nvPr>
        </p:nvSpPr>
        <p:spPr/>
        <p:txBody>
          <a:bodyPr/>
          <a:lstStyle/>
          <a:p>
            <a:fld id="{CE2B3AC2-FF0A-465A-8E44-8554207D6C86}" type="slidenum">
              <a:rPr lang="en-US" smtClean="0"/>
              <a:t>3</a:t>
            </a:fld>
            <a:endParaRPr lang="en-US" dirty="0"/>
          </a:p>
        </p:txBody>
      </p:sp>
    </p:spTree>
    <p:extLst>
      <p:ext uri="{BB962C8B-B14F-4D97-AF65-F5344CB8AC3E}">
        <p14:creationId xmlns:p14="http://schemas.microsoft.com/office/powerpoint/2010/main" val="210011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2B3AC2-FF0A-465A-8E44-8554207D6C86}" type="slidenum">
              <a:rPr lang="en-US" smtClean="0"/>
              <a:t>4</a:t>
            </a:fld>
            <a:endParaRPr lang="en-US" dirty="0"/>
          </a:p>
        </p:txBody>
      </p:sp>
    </p:spTree>
    <p:extLst>
      <p:ext uri="{BB962C8B-B14F-4D97-AF65-F5344CB8AC3E}">
        <p14:creationId xmlns:p14="http://schemas.microsoft.com/office/powerpoint/2010/main" val="3798131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2B3AC2-FF0A-465A-8E44-8554207D6C86}" type="slidenum">
              <a:rPr lang="en-US" smtClean="0"/>
              <a:t>5</a:t>
            </a:fld>
            <a:endParaRPr lang="en-US" dirty="0"/>
          </a:p>
        </p:txBody>
      </p:sp>
    </p:spTree>
    <p:extLst>
      <p:ext uri="{BB962C8B-B14F-4D97-AF65-F5344CB8AC3E}">
        <p14:creationId xmlns:p14="http://schemas.microsoft.com/office/powerpoint/2010/main" val="3123115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DB9A9-7FEA-588F-FBB4-0CB9F7E1A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1E340-CAE2-D3DA-D3F3-E36D122F8C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DE9D0F-CAFF-F958-2C7F-4B95D19CBB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3BE9B5-1844-2AF9-6685-151DEA38ACC1}"/>
              </a:ext>
            </a:extLst>
          </p:cNvPr>
          <p:cNvSpPr>
            <a:spLocks noGrp="1"/>
          </p:cNvSpPr>
          <p:nvPr>
            <p:ph type="sldNum" sz="quarter" idx="5"/>
          </p:nvPr>
        </p:nvSpPr>
        <p:spPr/>
        <p:txBody>
          <a:bodyPr/>
          <a:lstStyle/>
          <a:p>
            <a:fld id="{CE2B3AC2-FF0A-465A-8E44-8554207D6C86}" type="slidenum">
              <a:rPr lang="en-US" smtClean="0"/>
              <a:t>6</a:t>
            </a:fld>
            <a:endParaRPr lang="en-US" dirty="0"/>
          </a:p>
        </p:txBody>
      </p:sp>
    </p:spTree>
    <p:extLst>
      <p:ext uri="{BB962C8B-B14F-4D97-AF65-F5344CB8AC3E}">
        <p14:creationId xmlns:p14="http://schemas.microsoft.com/office/powerpoint/2010/main" val="2298395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E2B3AC2-FF0A-465A-8E44-8554207D6C86}" type="slidenum">
              <a:rPr lang="en-US" smtClean="0"/>
              <a:t>7</a:t>
            </a:fld>
            <a:endParaRPr lang="en-US" dirty="0"/>
          </a:p>
        </p:txBody>
      </p:sp>
    </p:spTree>
    <p:extLst>
      <p:ext uri="{BB962C8B-B14F-4D97-AF65-F5344CB8AC3E}">
        <p14:creationId xmlns:p14="http://schemas.microsoft.com/office/powerpoint/2010/main" val="3086889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56EEE-5A20-981D-98AE-8066FFA3B8A4}"/>
              </a:ext>
            </a:extLst>
          </p:cNvPr>
          <p:cNvSpPr>
            <a:spLocks noGrp="1"/>
          </p:cNvSpPr>
          <p:nvPr>
            <p:ph type="ctrTitle"/>
          </p:nvPr>
        </p:nvSpPr>
        <p:spPr>
          <a:xfrm>
            <a:off x="2458720" y="1706880"/>
            <a:ext cx="8707120" cy="1803082"/>
          </a:xfrm>
        </p:spPr>
        <p:txBody>
          <a:bodyPr anchor="t">
            <a:normAutofit/>
          </a:bodyPr>
          <a:lstStyle>
            <a:lvl1pPr algn="ctr">
              <a:defRPr sz="6000" b="1">
                <a:solidFill>
                  <a:schemeClr val="bg1">
                    <a:lumMod val="9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6CBC09AD-CB8A-FAC3-D0DF-597CDE410040}"/>
              </a:ext>
            </a:extLst>
          </p:cNvPr>
          <p:cNvSpPr>
            <a:spLocks noGrp="1"/>
          </p:cNvSpPr>
          <p:nvPr>
            <p:ph type="subTitle" idx="1"/>
          </p:nvPr>
        </p:nvSpPr>
        <p:spPr>
          <a:xfrm>
            <a:off x="2458720" y="3602038"/>
            <a:ext cx="8707120" cy="1655762"/>
          </a:xfrm>
        </p:spPr>
        <p:txBody>
          <a:bodyPr>
            <a:normAutofit/>
          </a:bodyPr>
          <a:lstStyle>
            <a:lvl1pPr marL="0" indent="0" algn="ctr">
              <a:buNone/>
              <a:defRPr sz="40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8775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1B75E-6B22-7B54-BBA5-806BD5F881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253356-AB9E-C317-1871-B7BE524394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2D36FFAB-EEA8-4321-A5BE-3CF46C99C1C4}"/>
              </a:ext>
            </a:extLst>
          </p:cNvPr>
          <p:cNvSpPr>
            <a:spLocks noGrp="1"/>
          </p:cNvSpPr>
          <p:nvPr>
            <p:ph type="sldNum" sz="quarter" idx="4"/>
          </p:nvPr>
        </p:nvSpPr>
        <p:spPr>
          <a:xfrm>
            <a:off x="9281160" y="632587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FE8F15-7C32-D545-A297-630322AEE5F1}" type="slidenum">
              <a:rPr lang="en-US" smtClean="0"/>
              <a:t>‹#›</a:t>
            </a:fld>
            <a:endParaRPr lang="en-US" dirty="0"/>
          </a:p>
        </p:txBody>
      </p:sp>
    </p:spTree>
    <p:extLst>
      <p:ext uri="{BB962C8B-B14F-4D97-AF65-F5344CB8AC3E}">
        <p14:creationId xmlns:p14="http://schemas.microsoft.com/office/powerpoint/2010/main" val="150544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FAE9C0-F584-B98B-7644-02B724D2880C}"/>
              </a:ext>
            </a:extLst>
          </p:cNvPr>
          <p:cNvSpPr>
            <a:spLocks noGrp="1"/>
          </p:cNvSpPr>
          <p:nvPr>
            <p:ph type="title"/>
          </p:nvPr>
        </p:nvSpPr>
        <p:spPr>
          <a:xfrm>
            <a:off x="838200" y="1513840"/>
            <a:ext cx="10515600" cy="826452"/>
          </a:xfrm>
          <a:prstGeom prst="rect">
            <a:avLst/>
          </a:prstGeom>
        </p:spPr>
        <p:txBody>
          <a:bodyPr vert="horz" lIns="91440" tIns="45720" rIns="91440" bIns="45720" rtlCol="0" anchor="ctr">
            <a:normAutofit/>
          </a:bodyPr>
          <a:lstStyle/>
          <a:p>
            <a:r>
              <a:rPr lang="en-US" dirty="0"/>
              <a:t>Cliquez pour modifier le style de titre principal</a:t>
            </a:r>
          </a:p>
        </p:txBody>
      </p:sp>
      <p:sp>
        <p:nvSpPr>
          <p:cNvPr id="3" name="Text Placeholder 2">
            <a:extLst>
              <a:ext uri="{FF2B5EF4-FFF2-40B4-BE49-F238E27FC236}">
                <a16:creationId xmlns:a16="http://schemas.microsoft.com/office/drawing/2014/main" id="{0F7CC2BA-363A-3857-6C39-42667011E355}"/>
              </a:ext>
            </a:extLst>
          </p:cNvPr>
          <p:cNvSpPr>
            <a:spLocks noGrp="1"/>
          </p:cNvSpPr>
          <p:nvPr>
            <p:ph type="body" idx="1"/>
          </p:nvPr>
        </p:nvSpPr>
        <p:spPr>
          <a:xfrm>
            <a:off x="838200" y="2340293"/>
            <a:ext cx="10515600" cy="3836670"/>
          </a:xfrm>
          <a:prstGeom prst="rect">
            <a:avLst/>
          </a:prstGeom>
        </p:spPr>
        <p:txBody>
          <a:bodyPr vert="horz" lIns="91440" tIns="45720" rIns="91440" bIns="45720" rtlCol="0">
            <a:normAutofit/>
          </a:bodyPr>
          <a:lstStyle/>
          <a:p>
            <a:pPr lvl="0"/>
            <a:r>
              <a:rPr lang="en-US" dirty="0"/>
              <a:t>Cliquez pour modifier les styles de texte principaux</a:t>
            </a:r>
          </a:p>
          <a:p>
            <a:pPr lvl="1"/>
            <a:r>
              <a:rPr lang="en-US" dirty="0"/>
              <a:t>Deuxième niveau</a:t>
            </a:r>
          </a:p>
          <a:p>
            <a:pPr lvl="2"/>
            <a:r>
              <a:rPr lang="en-US" dirty="0"/>
              <a:t>Troisième niveau</a:t>
            </a:r>
          </a:p>
          <a:p>
            <a:pPr lvl="3"/>
            <a:r>
              <a:rPr lang="en-US" dirty="0"/>
              <a:t>Quatrième niveau</a:t>
            </a:r>
          </a:p>
          <a:p>
            <a:pPr lvl="4"/>
            <a:r>
              <a:rPr lang="en-US" dirty="0"/>
              <a:t>Cinquième niveau</a:t>
            </a:r>
          </a:p>
        </p:txBody>
      </p:sp>
      <p:sp>
        <p:nvSpPr>
          <p:cNvPr id="6" name="Slide Number Placeholder 5">
            <a:extLst>
              <a:ext uri="{FF2B5EF4-FFF2-40B4-BE49-F238E27FC236}">
                <a16:creationId xmlns:a16="http://schemas.microsoft.com/office/drawing/2014/main" id="{1742CD6A-4667-4757-CA6B-29939BA77543}"/>
              </a:ext>
            </a:extLst>
          </p:cNvPr>
          <p:cNvSpPr>
            <a:spLocks noGrp="1"/>
          </p:cNvSpPr>
          <p:nvPr>
            <p:ph type="sldNum" sz="quarter" idx="4"/>
          </p:nvPr>
        </p:nvSpPr>
        <p:spPr>
          <a:xfrm>
            <a:off x="9281160" y="632587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FE8F15-7C32-D545-A297-630322AEE5F1}" type="slidenum">
              <a:rPr lang="en-US" smtClean="0"/>
              <a:t>‹#›</a:t>
            </a:fld>
            <a:endParaRPr lang="en-US" dirty="0"/>
          </a:p>
        </p:txBody>
      </p:sp>
    </p:spTree>
    <p:extLst>
      <p:ext uri="{BB962C8B-B14F-4D97-AF65-F5344CB8AC3E}">
        <p14:creationId xmlns:p14="http://schemas.microsoft.com/office/powerpoint/2010/main" val="2906240346"/>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sed-isde.canada.ca/site/isde/fr/agences-developpement-regional-canad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cannor.gc.ca/eng/1351104567432/1351104589057" TargetMode="External"/><Relationship Id="rId4" Type="http://schemas.openxmlformats.org/officeDocument/2006/relationships/hyperlink" Target="https://fednor.canada.ca/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annor.gc.ca/fra/1351104567432/135110458905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F61C-DDF8-9189-69A9-7A65CC3C287F}"/>
              </a:ext>
            </a:extLst>
          </p:cNvPr>
          <p:cNvSpPr>
            <a:spLocks noGrp="1"/>
          </p:cNvSpPr>
          <p:nvPr>
            <p:ph type="ctrTitle"/>
          </p:nvPr>
        </p:nvSpPr>
        <p:spPr>
          <a:xfrm>
            <a:off x="2165422" y="2475780"/>
            <a:ext cx="8707120" cy="1163577"/>
          </a:xfrm>
        </p:spPr>
        <p:txBody>
          <a:bodyPr>
            <a:normAutofit fontScale="90000"/>
          </a:bodyPr>
          <a:lstStyle/>
          <a:p>
            <a:r>
              <a:rPr lang="fr-CA" sz="5400" noProof="0" dirty="0"/>
              <a:t>Prospérité économique pour </a:t>
            </a:r>
            <a:br>
              <a:rPr lang="fr-CA" sz="5400" noProof="0" dirty="0"/>
            </a:br>
            <a:r>
              <a:rPr lang="fr-CA" sz="5400" noProof="0" dirty="0"/>
              <a:t>les Premières Nations</a:t>
            </a:r>
          </a:p>
        </p:txBody>
      </p:sp>
      <p:sp>
        <p:nvSpPr>
          <p:cNvPr id="4" name="Subtitle 2">
            <a:extLst>
              <a:ext uri="{FF2B5EF4-FFF2-40B4-BE49-F238E27FC236}">
                <a16:creationId xmlns:a16="http://schemas.microsoft.com/office/drawing/2014/main" id="{93F1D8B6-8D97-E9F1-E220-6EE560D2561E}"/>
              </a:ext>
            </a:extLst>
          </p:cNvPr>
          <p:cNvSpPr txBox="1">
            <a:spLocks/>
          </p:cNvSpPr>
          <p:nvPr/>
        </p:nvSpPr>
        <p:spPr>
          <a:xfrm>
            <a:off x="1845957" y="4278703"/>
            <a:ext cx="8707120" cy="25792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bg1">
                    <a:lumMod val="9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1200"/>
              </a:spcAft>
            </a:pPr>
            <a:r>
              <a:rPr lang="fr-CA" sz="2800" b="1" noProof="0" dirty="0">
                <a:solidFill>
                  <a:schemeClr val="bg1"/>
                </a:solidFill>
                <a:cs typeface="Posterama"/>
              </a:rPr>
              <a:t>Assemblée d’information virtuelle sur la</a:t>
            </a:r>
          </a:p>
          <a:p>
            <a:pPr>
              <a:spcAft>
                <a:spcPts val="1200"/>
              </a:spcAft>
            </a:pPr>
            <a:r>
              <a:rPr lang="fr-CA" sz="2800" b="1" noProof="0" dirty="0">
                <a:solidFill>
                  <a:schemeClr val="bg1"/>
                </a:solidFill>
                <a:cs typeface="Posterama"/>
              </a:rPr>
              <a:t>Réunion des Premières Nations et des premiers ministres</a:t>
            </a:r>
          </a:p>
          <a:p>
            <a:r>
              <a:rPr lang="fr-CA" sz="2800" b="1" noProof="0" dirty="0">
                <a:solidFill>
                  <a:schemeClr val="bg1"/>
                </a:solidFill>
                <a:cs typeface="Posterama"/>
              </a:rPr>
              <a:t>Avril 2026</a:t>
            </a:r>
            <a:endParaRPr lang="fr-CA" sz="2800" b="1" noProof="0" dirty="0">
              <a:solidFill>
                <a:schemeClr val="bg1"/>
              </a:solidFill>
              <a:cs typeface="Posterama" panose="020B0504020200020000" pitchFamily="34" charset="0"/>
            </a:endParaRPr>
          </a:p>
          <a:p>
            <a:endParaRPr lang="fr-CA" noProof="0" dirty="0"/>
          </a:p>
        </p:txBody>
      </p:sp>
    </p:spTree>
    <p:extLst>
      <p:ext uri="{BB962C8B-B14F-4D97-AF65-F5344CB8AC3E}">
        <p14:creationId xmlns:p14="http://schemas.microsoft.com/office/powerpoint/2010/main" val="2720162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5D0C-ACF7-0E7F-59E9-82E200D95939}"/>
              </a:ext>
            </a:extLst>
          </p:cNvPr>
          <p:cNvSpPr>
            <a:spLocks noGrp="1"/>
          </p:cNvSpPr>
          <p:nvPr>
            <p:ph type="title"/>
          </p:nvPr>
        </p:nvSpPr>
        <p:spPr/>
        <p:txBody>
          <a:bodyPr/>
          <a:lstStyle/>
          <a:p>
            <a:r>
              <a:rPr lang="fr-CA" b="1" noProof="0" dirty="0"/>
              <a:t>Contexte – Mandats de l’APN</a:t>
            </a:r>
          </a:p>
        </p:txBody>
      </p:sp>
      <p:sp>
        <p:nvSpPr>
          <p:cNvPr id="3" name="Content Placeholder 2">
            <a:extLst>
              <a:ext uri="{FF2B5EF4-FFF2-40B4-BE49-F238E27FC236}">
                <a16:creationId xmlns:a16="http://schemas.microsoft.com/office/drawing/2014/main" id="{5AF26088-0987-2CD2-0741-BE6B799FF035}"/>
              </a:ext>
            </a:extLst>
          </p:cNvPr>
          <p:cNvSpPr>
            <a:spLocks noGrp="1"/>
          </p:cNvSpPr>
          <p:nvPr>
            <p:ph idx="1"/>
          </p:nvPr>
        </p:nvSpPr>
        <p:spPr>
          <a:xfrm>
            <a:off x="357188" y="2340293"/>
            <a:ext cx="11487150" cy="3836670"/>
          </a:xfrm>
        </p:spPr>
        <p:txBody>
          <a:bodyPr vert="horz" lIns="91440" tIns="45720" rIns="91440" bIns="45720" rtlCol="0" anchor="t">
            <a:normAutofit fontScale="77500" lnSpcReduction="20000"/>
          </a:bodyPr>
          <a:lstStyle/>
          <a:p>
            <a:r>
              <a:rPr lang="fr-CA" sz="2200" noProof="0" dirty="0"/>
              <a:t>06/2025, </a:t>
            </a:r>
            <a:r>
              <a:rPr lang="fr-CA" sz="2200" i="1" noProof="0" dirty="0"/>
              <a:t>Droits inhérents et issus de traités au commerce  </a:t>
            </a:r>
            <a:endParaRPr lang="fr-CA" noProof="0" dirty="0"/>
          </a:p>
          <a:p>
            <a:r>
              <a:rPr lang="fr-CA" sz="2200" noProof="0" dirty="0"/>
              <a:t>07/2025, </a:t>
            </a:r>
            <a:r>
              <a:rPr lang="fr-CA" sz="2200" i="1" noProof="0" dirty="0"/>
              <a:t>Promotion du commerce et de l’économie des Premières Nations grâce à une stratégie commerciale pour les Premières Nations </a:t>
            </a:r>
            <a:endParaRPr lang="fr-CA" sz="2200" noProof="0" dirty="0"/>
          </a:p>
          <a:p>
            <a:r>
              <a:rPr lang="fr-CA" sz="2200" noProof="0" dirty="0"/>
              <a:t>08/2025, </a:t>
            </a:r>
            <a:r>
              <a:rPr lang="fr-CA" sz="2200" i="1" noProof="0" dirty="0"/>
              <a:t>Promouvoir le commerce entre nations</a:t>
            </a:r>
          </a:p>
          <a:p>
            <a:r>
              <a:rPr lang="fr-CA" sz="2200" noProof="0" dirty="0"/>
              <a:t>56/2025, </a:t>
            </a:r>
            <a:r>
              <a:rPr lang="fr-CA" sz="2200" i="1" noProof="0" dirty="0"/>
              <a:t>Stratégie sur les minéraux critiques dirigée par les Premières Nations </a:t>
            </a:r>
          </a:p>
          <a:p>
            <a:r>
              <a:rPr lang="fr-CA" sz="2200" noProof="0" dirty="0"/>
              <a:t>71/2025, </a:t>
            </a:r>
            <a:r>
              <a:rPr lang="fr-CA" sz="2200" i="1" noProof="0" dirty="0"/>
              <a:t>Interdiction des produits dérivés du phoque par l’Union européenne</a:t>
            </a:r>
          </a:p>
          <a:p>
            <a:r>
              <a:rPr lang="fr-CA" sz="2200" noProof="0" dirty="0"/>
              <a:t>23/2024, </a:t>
            </a:r>
            <a:r>
              <a:rPr lang="fr-CA" sz="2200" i="1" noProof="0" dirty="0"/>
              <a:t>Approches des Premières Nations pour la conservation du saumon sauvage de l'Atlantique</a:t>
            </a:r>
          </a:p>
          <a:p>
            <a:r>
              <a:rPr lang="fr-CA" sz="2200" noProof="0" dirty="0"/>
              <a:t>24/2024, </a:t>
            </a:r>
            <a:r>
              <a:rPr lang="fr-CA" sz="2200" i="1" noProof="0" dirty="0"/>
              <a:t>Gouvernance de la pêche à la </a:t>
            </a:r>
            <a:r>
              <a:rPr lang="fr-CA" sz="2200" i="1" noProof="0" dirty="0" err="1"/>
              <a:t>katiyik</a:t>
            </a:r>
            <a:r>
              <a:rPr lang="fr-CA" sz="2200" i="1" noProof="0" dirty="0"/>
              <a:t> / </a:t>
            </a:r>
            <a:r>
              <a:rPr lang="fr-CA" sz="2200" i="1" noProof="0" dirty="0" err="1"/>
              <a:t>katew</a:t>
            </a:r>
            <a:r>
              <a:rPr lang="fr-CA" sz="2200" i="1" noProof="0" dirty="0"/>
              <a:t> (civelle) fondée sur des droits protégés par des traités</a:t>
            </a:r>
          </a:p>
          <a:p>
            <a:r>
              <a:rPr lang="fr-CA" sz="2200" noProof="0" dirty="0"/>
              <a:t>64/2024, </a:t>
            </a:r>
            <a:r>
              <a:rPr lang="fr-CA" sz="2200" i="1" noProof="0" dirty="0"/>
              <a:t>Informations sur le marché du travail des Premières Nations </a:t>
            </a:r>
            <a:endParaRPr lang="fr-CA" sz="2200" noProof="0" dirty="0"/>
          </a:p>
          <a:p>
            <a:r>
              <a:rPr lang="fr-CA" sz="2200" noProof="0" dirty="0"/>
              <a:t>72/2023, </a:t>
            </a:r>
            <a:r>
              <a:rPr lang="fr-CA" sz="2200" i="1" noProof="0" dirty="0"/>
              <a:t>Organisation d’approvisionnement des Premières Nations et Cadre national de partage des avantages</a:t>
            </a:r>
            <a:r>
              <a:rPr lang="fr-CA" sz="2200" noProof="0" dirty="0"/>
              <a:t> </a:t>
            </a:r>
          </a:p>
          <a:p>
            <a:r>
              <a:rPr lang="fr-CA" sz="2200" noProof="0" dirty="0"/>
              <a:t>26/2021, </a:t>
            </a:r>
            <a:r>
              <a:rPr lang="fr-CA" sz="2200" i="1" noProof="0" dirty="0"/>
              <a:t>Soutien à la réduction du déficit d’infrastructures d'ici 2030</a:t>
            </a:r>
            <a:endParaRPr lang="fr-CA" sz="2200" noProof="0" dirty="0"/>
          </a:p>
          <a:p>
            <a:endParaRPr lang="fr-CA" sz="2400" i="1" noProof="0" dirty="0"/>
          </a:p>
          <a:p>
            <a:endParaRPr lang="fr-CA" sz="2400" i="1" noProof="0" dirty="0"/>
          </a:p>
          <a:p>
            <a:endParaRPr lang="fr-CA" sz="2400" i="1" noProof="0" dirty="0"/>
          </a:p>
          <a:p>
            <a:endParaRPr lang="fr-CA" sz="2400" i="1" noProof="0" dirty="0"/>
          </a:p>
        </p:txBody>
      </p:sp>
      <p:sp>
        <p:nvSpPr>
          <p:cNvPr id="4" name="Slide Number Placeholder 3">
            <a:extLst>
              <a:ext uri="{FF2B5EF4-FFF2-40B4-BE49-F238E27FC236}">
                <a16:creationId xmlns:a16="http://schemas.microsoft.com/office/drawing/2014/main" id="{70ED4334-B1F0-F12D-135D-CC525EEFC3EE}"/>
              </a:ext>
            </a:extLst>
          </p:cNvPr>
          <p:cNvSpPr>
            <a:spLocks noGrp="1"/>
          </p:cNvSpPr>
          <p:nvPr>
            <p:ph type="sldNum" sz="quarter" idx="4"/>
          </p:nvPr>
        </p:nvSpPr>
        <p:spPr/>
        <p:txBody>
          <a:bodyPr/>
          <a:lstStyle/>
          <a:p>
            <a:fld id="{5AFE8F15-7C32-D545-A297-630322AEE5F1}" type="slidenum">
              <a:rPr lang="en-US" smtClean="0"/>
              <a:t>2</a:t>
            </a:fld>
            <a:endParaRPr lang="en-US" dirty="0"/>
          </a:p>
        </p:txBody>
      </p:sp>
    </p:spTree>
    <p:extLst>
      <p:ext uri="{BB962C8B-B14F-4D97-AF65-F5344CB8AC3E}">
        <p14:creationId xmlns:p14="http://schemas.microsoft.com/office/powerpoint/2010/main" val="2882666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DCFF5-6431-3E22-FF31-86F0259188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D3AF5C-23F9-6110-A32B-1A850B21044F}"/>
              </a:ext>
            </a:extLst>
          </p:cNvPr>
          <p:cNvSpPr>
            <a:spLocks noGrp="1"/>
          </p:cNvSpPr>
          <p:nvPr>
            <p:ph type="title"/>
          </p:nvPr>
        </p:nvSpPr>
        <p:spPr/>
        <p:txBody>
          <a:bodyPr/>
          <a:lstStyle/>
          <a:p>
            <a:r>
              <a:rPr lang="fr-CA" b="1" noProof="0" dirty="0"/>
              <a:t>Contexte – Compétence</a:t>
            </a:r>
          </a:p>
        </p:txBody>
      </p:sp>
      <p:sp>
        <p:nvSpPr>
          <p:cNvPr id="3" name="Content Placeholder 2">
            <a:extLst>
              <a:ext uri="{FF2B5EF4-FFF2-40B4-BE49-F238E27FC236}">
                <a16:creationId xmlns:a16="http://schemas.microsoft.com/office/drawing/2014/main" id="{26E7B871-48A1-BA37-EF54-AE5AB5B140CD}"/>
              </a:ext>
            </a:extLst>
          </p:cNvPr>
          <p:cNvSpPr>
            <a:spLocks noGrp="1"/>
          </p:cNvSpPr>
          <p:nvPr>
            <p:ph idx="1"/>
          </p:nvPr>
        </p:nvSpPr>
        <p:spPr>
          <a:xfrm>
            <a:off x="357188" y="2340292"/>
            <a:ext cx="11487150" cy="4017645"/>
          </a:xfrm>
        </p:spPr>
        <p:txBody>
          <a:bodyPr>
            <a:normAutofit fontScale="92500" lnSpcReduction="20000"/>
          </a:bodyPr>
          <a:lstStyle/>
          <a:p>
            <a:pPr marL="0" indent="0">
              <a:buNone/>
            </a:pPr>
            <a:r>
              <a:rPr lang="fr-CA" b="1" noProof="0" dirty="0"/>
              <a:t>Tension fondamentale </a:t>
            </a:r>
          </a:p>
          <a:p>
            <a:r>
              <a:rPr lang="fr-CA" sz="2600" noProof="0" dirty="0"/>
              <a:t>Premières Nations</a:t>
            </a:r>
            <a:r>
              <a:rPr lang="fr-CA" sz="2600" noProof="0" dirty="0">
                <a:sym typeface="Wingdings" panose="05000000000000000000" pitchFamily="2" charset="2"/>
              </a:rPr>
              <a:t>  </a:t>
            </a:r>
            <a:r>
              <a:rPr lang="fr-CA" sz="2600" noProof="0" dirty="0"/>
              <a:t>Titulaires de droits inhérents, issus de traités et constitutionnels (article 35), du titre et de la compétence, ayant le rôle sacré de gardiens de nos terres et de nos eaux. </a:t>
            </a:r>
          </a:p>
          <a:p>
            <a:r>
              <a:rPr lang="fr-CA" sz="2600" noProof="0" dirty="0"/>
              <a:t>Canada, provinces et territoires</a:t>
            </a:r>
            <a:r>
              <a:rPr lang="fr-CA" sz="2600" noProof="0" dirty="0">
                <a:sym typeface="Wingdings" panose="05000000000000000000" pitchFamily="2" charset="2"/>
              </a:rPr>
              <a:t>  Fonctionnent dans le cadre d’une compétence partagée de la Couronne (</a:t>
            </a:r>
            <a:r>
              <a:rPr lang="fr-CA" sz="2600" i="1" noProof="0" dirty="0">
                <a:sym typeface="Wingdings" panose="05000000000000000000" pitchFamily="2" charset="2"/>
              </a:rPr>
              <a:t>Loi constitutionnelle de 1982, </a:t>
            </a:r>
            <a:r>
              <a:rPr lang="fr-CA" sz="2600" noProof="0" dirty="0">
                <a:sym typeface="Wingdings" panose="05000000000000000000" pitchFamily="2" charset="2"/>
              </a:rPr>
              <a:t>articles 91 et 92).</a:t>
            </a:r>
          </a:p>
          <a:p>
            <a:r>
              <a:rPr lang="fr-CA" sz="2600" noProof="0" dirty="0">
                <a:sym typeface="Wingdings" panose="05000000000000000000" pitchFamily="2" charset="2"/>
              </a:rPr>
              <a:t>Le Canada ne respecte pas ses propres lois visant à reconnaître et à faire respecter les droits des Premières Nations, comme la </a:t>
            </a:r>
            <a:r>
              <a:rPr lang="fr-CA" sz="2600" i="1" noProof="0" dirty="0">
                <a:sym typeface="Wingdings" panose="05000000000000000000" pitchFamily="2" charset="2"/>
              </a:rPr>
              <a:t>Loi sur la Déclaration des Nations Unies</a:t>
            </a:r>
            <a:r>
              <a:rPr lang="fr-CA" sz="2600" noProof="0" dirty="0">
                <a:sym typeface="Wingdings" panose="05000000000000000000" pitchFamily="2" charset="2"/>
              </a:rPr>
              <a:t>. Il n’existe aucun mécanisme garantissant la coopération des provinces et des territoires.</a:t>
            </a:r>
          </a:p>
          <a:p>
            <a:r>
              <a:rPr lang="fr-CA" sz="2600" noProof="0" dirty="0">
                <a:sym typeface="Wingdings" panose="05000000000000000000" pitchFamily="2" charset="2"/>
              </a:rPr>
              <a:t>En ce qui concerne tout particulièrement l’exploitation et la gestion des ressources naturelles : article 32 de la Déclaration des Nations Unies.</a:t>
            </a:r>
            <a:endParaRPr lang="fr-CA" sz="2600" noProof="0" dirty="0"/>
          </a:p>
          <a:p>
            <a:endParaRPr lang="fr-CA" i="1" noProof="0" dirty="0"/>
          </a:p>
        </p:txBody>
      </p:sp>
      <p:sp>
        <p:nvSpPr>
          <p:cNvPr id="4" name="Slide Number Placeholder 3">
            <a:extLst>
              <a:ext uri="{FF2B5EF4-FFF2-40B4-BE49-F238E27FC236}">
                <a16:creationId xmlns:a16="http://schemas.microsoft.com/office/drawing/2014/main" id="{ABAF45EF-EB38-B6CC-52DD-17B098E0737C}"/>
              </a:ext>
            </a:extLst>
          </p:cNvPr>
          <p:cNvSpPr>
            <a:spLocks noGrp="1"/>
          </p:cNvSpPr>
          <p:nvPr>
            <p:ph type="sldNum" sz="quarter" idx="4"/>
          </p:nvPr>
        </p:nvSpPr>
        <p:spPr/>
        <p:txBody>
          <a:bodyPr/>
          <a:lstStyle/>
          <a:p>
            <a:fld id="{5AFE8F15-7C32-D545-A297-630322AEE5F1}" type="slidenum">
              <a:rPr lang="en-US" smtClean="0"/>
              <a:t>3</a:t>
            </a:fld>
            <a:endParaRPr lang="en-US" dirty="0"/>
          </a:p>
        </p:txBody>
      </p:sp>
    </p:spTree>
    <p:extLst>
      <p:ext uri="{BB962C8B-B14F-4D97-AF65-F5344CB8AC3E}">
        <p14:creationId xmlns:p14="http://schemas.microsoft.com/office/powerpoint/2010/main" val="3293599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DD809-B02E-41B6-E187-856E39FA2A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83681F-B22F-B012-4597-0205D41BB268}"/>
              </a:ext>
            </a:extLst>
          </p:cNvPr>
          <p:cNvSpPr>
            <a:spLocks noGrp="1"/>
          </p:cNvSpPr>
          <p:nvPr>
            <p:ph type="title"/>
          </p:nvPr>
        </p:nvSpPr>
        <p:spPr/>
        <p:txBody>
          <a:bodyPr/>
          <a:lstStyle/>
          <a:p>
            <a:r>
              <a:rPr lang="fr-CA" b="1" noProof="0" dirty="0"/>
              <a:t>Contexte – Provinces et territoires</a:t>
            </a:r>
          </a:p>
        </p:txBody>
      </p:sp>
      <p:pic>
        <p:nvPicPr>
          <p:cNvPr id="15" name="Content Placeholder 14" descr="A close-up of a document&#10;&#10;AI-generated content may be incorrect.">
            <a:extLst>
              <a:ext uri="{FF2B5EF4-FFF2-40B4-BE49-F238E27FC236}">
                <a16:creationId xmlns:a16="http://schemas.microsoft.com/office/drawing/2014/main" id="{5810FD3D-2E98-9FE2-5EA8-BBE82753424F}"/>
              </a:ext>
            </a:extLst>
          </p:cNvPr>
          <p:cNvPicPr>
            <a:picLocks noGrp="1" noChangeAspect="1"/>
          </p:cNvPicPr>
          <p:nvPr>
            <p:ph idx="1"/>
          </p:nvPr>
        </p:nvPicPr>
        <p:blipFill>
          <a:blip r:embed="rId3"/>
          <a:stretch>
            <a:fillRect/>
          </a:stretch>
        </p:blipFill>
        <p:spPr>
          <a:xfrm>
            <a:off x="156579" y="2340292"/>
            <a:ext cx="8301621" cy="4342386"/>
          </a:xfrm>
        </p:spPr>
      </p:pic>
      <p:sp>
        <p:nvSpPr>
          <p:cNvPr id="16" name="TextBox 15">
            <a:extLst>
              <a:ext uri="{FF2B5EF4-FFF2-40B4-BE49-F238E27FC236}">
                <a16:creationId xmlns:a16="http://schemas.microsoft.com/office/drawing/2014/main" id="{D035398B-CD4D-AE52-074A-ADBEBECDA4C0}"/>
              </a:ext>
            </a:extLst>
          </p:cNvPr>
          <p:cNvSpPr txBox="1"/>
          <p:nvPr/>
        </p:nvSpPr>
        <p:spPr>
          <a:xfrm>
            <a:off x="8949905" y="2787936"/>
            <a:ext cx="2771775" cy="3693319"/>
          </a:xfrm>
          <a:prstGeom prst="rect">
            <a:avLst/>
          </a:prstGeom>
          <a:noFill/>
        </p:spPr>
        <p:txBody>
          <a:bodyPr wrap="square" rtlCol="0">
            <a:spAutoFit/>
          </a:bodyPr>
          <a:lstStyle/>
          <a:p>
            <a:r>
              <a:rPr lang="fr-CA" noProof="0" dirty="0"/>
              <a:t>En mai 2025, la Cheffe nationale de l’APN a adressé une lettre au premier ministre </a:t>
            </a:r>
            <a:r>
              <a:rPr lang="fr-CA" noProof="0" dirty="0" err="1"/>
              <a:t>Carney</a:t>
            </a:r>
            <a:r>
              <a:rPr lang="fr-CA" noProof="0" dirty="0"/>
              <a:t> pour réitérer sa demande d’une révision constitutionnelle des Conventions sur le transfert des ressources naturelles (CTRN) afin de vérifier leur conformité avec l'article 35.</a:t>
            </a:r>
          </a:p>
          <a:p>
            <a:endParaRPr lang="fr-CA" noProof="0" dirty="0"/>
          </a:p>
        </p:txBody>
      </p:sp>
      <p:sp>
        <p:nvSpPr>
          <p:cNvPr id="3" name="Slide Number Placeholder 2">
            <a:extLst>
              <a:ext uri="{FF2B5EF4-FFF2-40B4-BE49-F238E27FC236}">
                <a16:creationId xmlns:a16="http://schemas.microsoft.com/office/drawing/2014/main" id="{E849568A-23FD-C112-01B3-889DE8EA1DC0}"/>
              </a:ext>
            </a:extLst>
          </p:cNvPr>
          <p:cNvSpPr>
            <a:spLocks noGrp="1"/>
          </p:cNvSpPr>
          <p:nvPr>
            <p:ph type="sldNum" sz="quarter" idx="4"/>
          </p:nvPr>
        </p:nvSpPr>
        <p:spPr/>
        <p:txBody>
          <a:bodyPr/>
          <a:lstStyle/>
          <a:p>
            <a:fld id="{5AFE8F15-7C32-D545-A297-630322AEE5F1}" type="slidenum">
              <a:rPr lang="en-US" smtClean="0"/>
              <a:t>4</a:t>
            </a:fld>
            <a:endParaRPr lang="en-US" dirty="0"/>
          </a:p>
        </p:txBody>
      </p:sp>
    </p:spTree>
    <p:extLst>
      <p:ext uri="{BB962C8B-B14F-4D97-AF65-F5344CB8AC3E}">
        <p14:creationId xmlns:p14="http://schemas.microsoft.com/office/powerpoint/2010/main" val="1442955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5B87B-E6EC-369F-1B0E-54F07266E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7092B2-136F-AA7E-A4CC-0F32353FB6D6}"/>
              </a:ext>
            </a:extLst>
          </p:cNvPr>
          <p:cNvSpPr>
            <a:spLocks noGrp="1"/>
          </p:cNvSpPr>
          <p:nvPr>
            <p:ph type="title"/>
          </p:nvPr>
        </p:nvSpPr>
        <p:spPr/>
        <p:txBody>
          <a:bodyPr/>
          <a:lstStyle/>
          <a:p>
            <a:r>
              <a:rPr lang="fr-CA" b="1" noProof="0" dirty="0"/>
              <a:t>Contexte - Provinces et territoires</a:t>
            </a:r>
          </a:p>
        </p:txBody>
      </p:sp>
      <p:sp>
        <p:nvSpPr>
          <p:cNvPr id="3" name="Content Placeholder 2">
            <a:extLst>
              <a:ext uri="{FF2B5EF4-FFF2-40B4-BE49-F238E27FC236}">
                <a16:creationId xmlns:a16="http://schemas.microsoft.com/office/drawing/2014/main" id="{FAB1C203-E0C4-32ED-9C6C-7DCBF29C136D}"/>
              </a:ext>
            </a:extLst>
          </p:cNvPr>
          <p:cNvSpPr>
            <a:spLocks noGrp="1"/>
          </p:cNvSpPr>
          <p:nvPr>
            <p:ph idx="1"/>
          </p:nvPr>
        </p:nvSpPr>
        <p:spPr>
          <a:xfrm>
            <a:off x="441384" y="2340292"/>
            <a:ext cx="11309231" cy="4310673"/>
          </a:xfrm>
        </p:spPr>
        <p:txBody>
          <a:bodyPr>
            <a:normAutofit fontScale="85000" lnSpcReduction="20000"/>
          </a:bodyPr>
          <a:lstStyle/>
          <a:p>
            <a:r>
              <a:rPr lang="fr-CA" noProof="0" dirty="0"/>
              <a:t>Sept </a:t>
            </a:r>
            <a:r>
              <a:rPr lang="fr-CA" noProof="0" dirty="0">
                <a:hlinkClick r:id="rId3"/>
              </a:rPr>
              <a:t>agences de développement régional </a:t>
            </a:r>
            <a:r>
              <a:rPr lang="fr-CA" noProof="0" dirty="0"/>
              <a:t>au Canada. Chacune a défini ses principales priorités dans ses plans ministériels 2026-2027.</a:t>
            </a:r>
          </a:p>
          <a:p>
            <a:r>
              <a:rPr lang="fr-CA" noProof="0" dirty="0"/>
              <a:t>L’accent est généralement mis sur l’adoption des technologies et de l’IA ainsi que sur certains secteurs stratégiques en pleine croissance tels que la défense, les minéraux critiques et la cybersécurité. </a:t>
            </a:r>
          </a:p>
          <a:p>
            <a:r>
              <a:rPr lang="fr-CA" noProof="0" dirty="0"/>
              <a:t>Seules deux d’entre elles, </a:t>
            </a:r>
            <a:r>
              <a:rPr lang="fr-CA" noProof="0" dirty="0" err="1">
                <a:hlinkClick r:id="rId4"/>
              </a:rPr>
              <a:t>FedNor</a:t>
            </a:r>
            <a:r>
              <a:rPr lang="fr-CA" noProof="0" dirty="0">
                <a:hlinkClick r:id="rId4"/>
              </a:rPr>
              <a:t> </a:t>
            </a:r>
            <a:r>
              <a:rPr lang="fr-CA" noProof="0" dirty="0"/>
              <a:t>et </a:t>
            </a:r>
            <a:r>
              <a:rPr lang="fr-CA" noProof="0" dirty="0" err="1">
                <a:hlinkClick r:id="rId5"/>
              </a:rPr>
              <a:t>CanNor</a:t>
            </a:r>
            <a:r>
              <a:rPr lang="fr-CA" noProof="0" dirty="0"/>
              <a:t>, incluent des priorités propres aux Autochtones.</a:t>
            </a:r>
          </a:p>
          <a:p>
            <a:r>
              <a:rPr lang="fr-CA" b="1" noProof="0" dirty="0" err="1">
                <a:hlinkClick r:id="rId4"/>
              </a:rPr>
              <a:t>FedNor</a:t>
            </a:r>
            <a:r>
              <a:rPr lang="fr-CA" b="1" noProof="0" dirty="0">
                <a:hlinkClick r:id="rId4"/>
              </a:rPr>
              <a:t> </a:t>
            </a:r>
            <a:r>
              <a:rPr lang="fr-CA" noProof="0" dirty="0"/>
              <a:t>(Nord de l’Ontario) </a:t>
            </a:r>
          </a:p>
          <a:p>
            <a:pPr lvl="1">
              <a:buFont typeface="Wingdings" panose="05000000000000000000" pitchFamily="2" charset="2"/>
              <a:buChar char="Ø"/>
            </a:pPr>
            <a:r>
              <a:rPr lang="fr-CA" noProof="0" dirty="0"/>
              <a:t>Renforcer et élargir les partenariats stratégiques avec les entités gouvernementales, les communautés autochtones, les entreprises régionales et les organisations afin de favoriser la collaboration et d’améliorer la prestation de services à l’appui des priorités clés du gouvernement, comme la participation économique des Autochtones et la croissance propre. Ces initiatives viseront principalement à promouvoir l’exploitation des minéraux critiques et à améliorer les infrastructures stratégiques, ce qui générera des avantages à long terme pour la région.</a:t>
            </a:r>
          </a:p>
        </p:txBody>
      </p:sp>
      <p:sp>
        <p:nvSpPr>
          <p:cNvPr id="4" name="Slide Number Placeholder 3">
            <a:extLst>
              <a:ext uri="{FF2B5EF4-FFF2-40B4-BE49-F238E27FC236}">
                <a16:creationId xmlns:a16="http://schemas.microsoft.com/office/drawing/2014/main" id="{E5E51C2B-51CD-EA26-B280-9629085FE9C8}"/>
              </a:ext>
            </a:extLst>
          </p:cNvPr>
          <p:cNvSpPr>
            <a:spLocks noGrp="1"/>
          </p:cNvSpPr>
          <p:nvPr>
            <p:ph type="sldNum" sz="quarter" idx="4"/>
          </p:nvPr>
        </p:nvSpPr>
        <p:spPr/>
        <p:txBody>
          <a:bodyPr/>
          <a:lstStyle/>
          <a:p>
            <a:fld id="{5AFE8F15-7C32-D545-A297-630322AEE5F1}" type="slidenum">
              <a:rPr lang="en-US" smtClean="0"/>
              <a:t>5</a:t>
            </a:fld>
            <a:endParaRPr lang="en-US" dirty="0"/>
          </a:p>
        </p:txBody>
      </p:sp>
    </p:spTree>
    <p:extLst>
      <p:ext uri="{BB962C8B-B14F-4D97-AF65-F5344CB8AC3E}">
        <p14:creationId xmlns:p14="http://schemas.microsoft.com/office/powerpoint/2010/main" val="1912597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2313B-C00C-0577-6E5C-9FC4EA2C2C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D8E9D-F1D7-1843-1BCA-C52EBB9F75AA}"/>
              </a:ext>
            </a:extLst>
          </p:cNvPr>
          <p:cNvSpPr>
            <a:spLocks noGrp="1"/>
          </p:cNvSpPr>
          <p:nvPr>
            <p:ph type="title"/>
          </p:nvPr>
        </p:nvSpPr>
        <p:spPr/>
        <p:txBody>
          <a:bodyPr/>
          <a:lstStyle/>
          <a:p>
            <a:r>
              <a:rPr lang="fr-CA" b="1" noProof="0" dirty="0"/>
              <a:t>Contexte - Provinces et territoires</a:t>
            </a:r>
          </a:p>
        </p:txBody>
      </p:sp>
      <p:sp>
        <p:nvSpPr>
          <p:cNvPr id="3" name="Content Placeholder 2">
            <a:extLst>
              <a:ext uri="{FF2B5EF4-FFF2-40B4-BE49-F238E27FC236}">
                <a16:creationId xmlns:a16="http://schemas.microsoft.com/office/drawing/2014/main" id="{C577BA41-AA34-E888-CBDC-1319B5C80718}"/>
              </a:ext>
            </a:extLst>
          </p:cNvPr>
          <p:cNvSpPr>
            <a:spLocks noGrp="1"/>
          </p:cNvSpPr>
          <p:nvPr>
            <p:ph idx="1"/>
          </p:nvPr>
        </p:nvSpPr>
        <p:spPr>
          <a:xfrm>
            <a:off x="422693" y="2340293"/>
            <a:ext cx="11309231" cy="3965616"/>
          </a:xfrm>
        </p:spPr>
        <p:txBody>
          <a:bodyPr>
            <a:normAutofit lnSpcReduction="10000"/>
          </a:bodyPr>
          <a:lstStyle/>
          <a:p>
            <a:r>
              <a:rPr lang="fr-CA" b="1" noProof="0" dirty="0" err="1">
                <a:hlinkClick r:id="rId3"/>
              </a:rPr>
              <a:t>CanNor</a:t>
            </a:r>
            <a:r>
              <a:rPr lang="fr-CA" b="1" noProof="0" dirty="0">
                <a:hlinkClick r:id="rId3"/>
              </a:rPr>
              <a:t> </a:t>
            </a:r>
            <a:r>
              <a:rPr lang="fr-CA" noProof="0" dirty="0"/>
              <a:t>(Yukon, Territoires du Nord-Ouest, Nunavut)  </a:t>
            </a:r>
          </a:p>
          <a:p>
            <a:pPr lvl="1">
              <a:buFont typeface="Wingdings" panose="05000000000000000000" pitchFamily="2" charset="2"/>
              <a:buChar char="Ø"/>
            </a:pPr>
            <a:r>
              <a:rPr lang="fr-CA" u="sng" noProof="0" dirty="0"/>
              <a:t>Promouvoir la participation économique des Autochtones et la réconciliation </a:t>
            </a:r>
            <a:r>
              <a:rPr lang="fr-CA" noProof="0" dirty="0"/>
              <a:t>: Aider les gouvernements, les organisations et les entreprises autochtones à accroître de façon équitable leur participation au développement économique, en renforçant la propriété autochtone, l’état de préparation de la main-d’œuvre et la capacité des collectivités à long terme.</a:t>
            </a:r>
          </a:p>
          <a:p>
            <a:pPr lvl="1">
              <a:buFont typeface="Wingdings" panose="05000000000000000000" pitchFamily="2" charset="2"/>
              <a:buChar char="Ø"/>
            </a:pPr>
            <a:r>
              <a:rPr lang="fr-CA" u="sng" noProof="0" dirty="0"/>
              <a:t>Harmoniser les capitaux et renforcer les chaînes d’approvisionnement du Nord, y compris les systèmes alimentaires </a:t>
            </a:r>
            <a:r>
              <a:rPr lang="fr-CA" noProof="0" dirty="0"/>
              <a:t>: Améliorer les systèmes alimentaires du Nord en soutenant les entrepreneurs autochtones et du Nord dans les chaînes de valeur de la production alimentaire, de la pêche et de la récolte, la capacité de transformation et de préparation, ainsi que la logistique afin de renforcer les capacités locales et d’améliorer l’</a:t>
            </a:r>
            <a:r>
              <a:rPr lang="fr-CA" noProof="0" dirty="0" err="1"/>
              <a:t>abordabilité</a:t>
            </a:r>
            <a:r>
              <a:rPr lang="fr-CA" noProof="0" dirty="0"/>
              <a:t> à long terme.</a:t>
            </a:r>
          </a:p>
        </p:txBody>
      </p:sp>
      <p:sp>
        <p:nvSpPr>
          <p:cNvPr id="4" name="Slide Number Placeholder 3">
            <a:extLst>
              <a:ext uri="{FF2B5EF4-FFF2-40B4-BE49-F238E27FC236}">
                <a16:creationId xmlns:a16="http://schemas.microsoft.com/office/drawing/2014/main" id="{C4095F60-9A61-7032-E36D-60E34E2047F8}"/>
              </a:ext>
            </a:extLst>
          </p:cNvPr>
          <p:cNvSpPr>
            <a:spLocks noGrp="1"/>
          </p:cNvSpPr>
          <p:nvPr>
            <p:ph type="sldNum" sz="quarter" idx="4"/>
          </p:nvPr>
        </p:nvSpPr>
        <p:spPr/>
        <p:txBody>
          <a:bodyPr/>
          <a:lstStyle/>
          <a:p>
            <a:fld id="{5AFE8F15-7C32-D545-A297-630322AEE5F1}" type="slidenum">
              <a:rPr lang="en-US" smtClean="0"/>
              <a:t>6</a:t>
            </a:fld>
            <a:endParaRPr lang="en-US" dirty="0"/>
          </a:p>
        </p:txBody>
      </p:sp>
    </p:spTree>
    <p:extLst>
      <p:ext uri="{BB962C8B-B14F-4D97-AF65-F5344CB8AC3E}">
        <p14:creationId xmlns:p14="http://schemas.microsoft.com/office/powerpoint/2010/main" val="1881387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FD646-9067-A306-C8BD-2A42F44AE5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E466D9-D478-9D73-3B7B-1FE6BFEEEC85}"/>
              </a:ext>
            </a:extLst>
          </p:cNvPr>
          <p:cNvSpPr>
            <a:spLocks noGrp="1"/>
          </p:cNvSpPr>
          <p:nvPr>
            <p:ph type="title"/>
          </p:nvPr>
        </p:nvSpPr>
        <p:spPr/>
        <p:txBody>
          <a:bodyPr>
            <a:normAutofit fontScale="90000"/>
          </a:bodyPr>
          <a:lstStyle/>
          <a:p>
            <a:r>
              <a:rPr lang="fr-CA" b="1" noProof="0" dirty="0"/>
              <a:t>Questions de discussion sur le développement économique</a:t>
            </a:r>
          </a:p>
        </p:txBody>
      </p:sp>
      <p:sp>
        <p:nvSpPr>
          <p:cNvPr id="3" name="Content Placeholder 2">
            <a:extLst>
              <a:ext uri="{FF2B5EF4-FFF2-40B4-BE49-F238E27FC236}">
                <a16:creationId xmlns:a16="http://schemas.microsoft.com/office/drawing/2014/main" id="{93F1D718-D9A0-AA6E-CAAB-78657E4B96E5}"/>
              </a:ext>
            </a:extLst>
          </p:cNvPr>
          <p:cNvSpPr>
            <a:spLocks noGrp="1"/>
          </p:cNvSpPr>
          <p:nvPr>
            <p:ph idx="1"/>
          </p:nvPr>
        </p:nvSpPr>
        <p:spPr>
          <a:xfrm>
            <a:off x="603849" y="2340292"/>
            <a:ext cx="10981425" cy="3957441"/>
          </a:xfrm>
        </p:spPr>
        <p:txBody>
          <a:bodyPr>
            <a:normAutofit fontScale="85000" lnSpcReduction="20000"/>
          </a:bodyPr>
          <a:lstStyle/>
          <a:p>
            <a:r>
              <a:rPr lang="fr-CA" noProof="0" dirty="0"/>
              <a:t>Quelles sont vos principales priorités en matière de développement économique?</a:t>
            </a:r>
          </a:p>
          <a:p>
            <a:pPr lvl="1"/>
            <a:r>
              <a:rPr lang="fr-CA" noProof="0" dirty="0"/>
              <a:t>Dans quelle mesure ces priorités s’inscrivent-elles ou non dans les priorités fédérales et provinciales?</a:t>
            </a:r>
          </a:p>
          <a:p>
            <a:pPr lvl="1"/>
            <a:endParaRPr lang="fr-CA" noProof="0" dirty="0"/>
          </a:p>
          <a:p>
            <a:r>
              <a:rPr lang="fr-CA" noProof="0" dirty="0"/>
              <a:t>Quels sont les principaux obstacles à la réalisation de vos priorités dans ce domaine?</a:t>
            </a:r>
          </a:p>
          <a:p>
            <a:pPr lvl="1"/>
            <a:r>
              <a:rPr lang="fr-CA" noProof="0" dirty="0"/>
              <a:t>Qu'attendez-vous du gouvernement fédéral?</a:t>
            </a:r>
          </a:p>
          <a:p>
            <a:pPr lvl="1"/>
            <a:r>
              <a:rPr lang="fr-CA" noProof="0" dirty="0"/>
              <a:t>Qu'attendez-vous des provinces et des territoires?</a:t>
            </a:r>
          </a:p>
          <a:p>
            <a:pPr lvl="1"/>
            <a:r>
              <a:rPr lang="fr-CA" noProof="0" dirty="0"/>
              <a:t>Qu'attendez-vous de l’APN?</a:t>
            </a:r>
          </a:p>
          <a:p>
            <a:pPr lvl="1"/>
            <a:endParaRPr lang="fr-CA" noProof="0" dirty="0"/>
          </a:p>
          <a:p>
            <a:r>
              <a:rPr lang="fr-CA" noProof="0" dirty="0"/>
              <a:t>Quel est le premier engagement que vous souhaiteriez obtenir du premier ministre et des premiers ministres provinciaux?</a:t>
            </a:r>
          </a:p>
          <a:p>
            <a:pPr lvl="1"/>
            <a:endParaRPr lang="fr-CA" noProof="0" dirty="0"/>
          </a:p>
        </p:txBody>
      </p:sp>
      <p:sp>
        <p:nvSpPr>
          <p:cNvPr id="4" name="Slide Number Placeholder 3">
            <a:extLst>
              <a:ext uri="{FF2B5EF4-FFF2-40B4-BE49-F238E27FC236}">
                <a16:creationId xmlns:a16="http://schemas.microsoft.com/office/drawing/2014/main" id="{42CD1A20-79A8-7C85-A320-85D62D65D233}"/>
              </a:ext>
            </a:extLst>
          </p:cNvPr>
          <p:cNvSpPr>
            <a:spLocks noGrp="1"/>
          </p:cNvSpPr>
          <p:nvPr>
            <p:ph type="sldNum" sz="quarter" idx="4"/>
          </p:nvPr>
        </p:nvSpPr>
        <p:spPr/>
        <p:txBody>
          <a:bodyPr/>
          <a:lstStyle/>
          <a:p>
            <a:fld id="{5AFE8F15-7C32-D545-A297-630322AEE5F1}" type="slidenum">
              <a:rPr lang="en-US" smtClean="0"/>
              <a:t>7</a:t>
            </a:fld>
            <a:endParaRPr lang="en-US" dirty="0"/>
          </a:p>
        </p:txBody>
      </p:sp>
    </p:spTree>
    <p:extLst>
      <p:ext uri="{BB962C8B-B14F-4D97-AF65-F5344CB8AC3E}">
        <p14:creationId xmlns:p14="http://schemas.microsoft.com/office/powerpoint/2010/main" val="1372839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263</TotalTime>
  <Words>740</Words>
  <Application>Microsoft Office PowerPoint</Application>
  <PresentationFormat>Widescreen</PresentationFormat>
  <Paragraphs>58</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Posterama</vt:lpstr>
      <vt:lpstr>Wingdings</vt:lpstr>
      <vt:lpstr>Office Theme</vt:lpstr>
      <vt:lpstr>Prospérité économique pour  les Premières Nations</vt:lpstr>
      <vt:lpstr>Contexte – Mandats de l’APN</vt:lpstr>
      <vt:lpstr>Contexte – Compétence</vt:lpstr>
      <vt:lpstr>Contexte – Provinces et territoires</vt:lpstr>
      <vt:lpstr>Contexte - Provinces et territoires</vt:lpstr>
      <vt:lpstr>Contexte - Provinces et territoires</vt:lpstr>
      <vt:lpstr>Questions de discussion sur le développement économique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keywords>, docId:74AA668D384CFE22E20C6FAD27FC4579</cp:keywords>
  <cp:lastModifiedBy>Tasha Cloutier</cp:lastModifiedBy>
  <cp:revision>15</cp:revision>
  <dcterms:created xsi:type="dcterms:W3CDTF">2024-03-06T17:35:26Z</dcterms:created>
  <dcterms:modified xsi:type="dcterms:W3CDTF">2026-04-15T18:02:00Z</dcterms:modified>
</cp:coreProperties>
</file>