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4"/>
  </p:sldMasterIdLst>
  <p:notesMasterIdLst>
    <p:notesMasterId r:id="rId38"/>
  </p:notesMasterIdLst>
  <p:sldIdLst>
    <p:sldId id="256" r:id="rId5"/>
    <p:sldId id="262" r:id="rId6"/>
    <p:sldId id="334" r:id="rId7"/>
    <p:sldId id="338" r:id="rId8"/>
    <p:sldId id="339" r:id="rId9"/>
    <p:sldId id="340" r:id="rId10"/>
    <p:sldId id="341" r:id="rId11"/>
    <p:sldId id="342" r:id="rId12"/>
    <p:sldId id="343" r:id="rId13"/>
    <p:sldId id="347" r:id="rId14"/>
    <p:sldId id="349" r:id="rId15"/>
    <p:sldId id="344" r:id="rId16"/>
    <p:sldId id="348" r:id="rId17"/>
    <p:sldId id="345" r:id="rId18"/>
    <p:sldId id="346" r:id="rId19"/>
    <p:sldId id="336" r:id="rId20"/>
    <p:sldId id="335" r:id="rId21"/>
    <p:sldId id="263" r:id="rId22"/>
    <p:sldId id="264" r:id="rId23"/>
    <p:sldId id="266" r:id="rId24"/>
    <p:sldId id="267" r:id="rId25"/>
    <p:sldId id="330" r:id="rId26"/>
    <p:sldId id="277" r:id="rId27"/>
    <p:sldId id="332" r:id="rId28"/>
    <p:sldId id="329" r:id="rId29"/>
    <p:sldId id="328" r:id="rId30"/>
    <p:sldId id="275" r:id="rId31"/>
    <p:sldId id="325" r:id="rId32"/>
    <p:sldId id="326" r:id="rId33"/>
    <p:sldId id="350" r:id="rId34"/>
    <p:sldId id="351" r:id="rId35"/>
    <p:sldId id="322" r:id="rId36"/>
    <p:sldId id="337" r:id="rId37"/>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73" roundtripDataSignature="AMtx7mjksBP1PO4KRktapoKZbNCGrQwf1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CFB9A5-B34A-377B-96CC-9325AC4E9E01}" name="Magena Warrior" initials="MW" userId="S::Mwarrior@afn.ca::6379fe99-1276-4502-be09-13cef518c5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1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092" autoAdjust="0"/>
    <p:restoredTop sz="63308" autoAdjust="0"/>
  </p:normalViewPr>
  <p:slideViewPr>
    <p:cSldViewPr snapToGrid="0">
      <p:cViewPr varScale="1">
        <p:scale>
          <a:sx n="61" d="100"/>
          <a:sy n="61" d="100"/>
        </p:scale>
        <p:origin x="248"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76"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73" Type="http://customschemas.google.com/relationships/presentationmetadata" Target="metadata"/><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77"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8" tIns="46641" rIns="93308" bIns="46641"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 name="Google Shape;30;p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endParaRPr dirty="0"/>
          </a:p>
        </p:txBody>
      </p:sp>
      <p:sp>
        <p:nvSpPr>
          <p:cNvPr id="31" name="Google Shape;31;p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08dd1a936f_0_8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308dd1a936f_0_825: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endParaRPr sz="2200" dirty="0">
              <a:latin typeface="Arial"/>
              <a:ea typeface="Arial"/>
              <a:cs typeface="Arial"/>
              <a:sym typeface="Arial"/>
            </a:endParaRPr>
          </a:p>
          <a:p>
            <a:pPr marL="0" indent="0"/>
            <a:endParaRPr sz="2200" dirty="0">
              <a:latin typeface="Arial"/>
              <a:ea typeface="Arial"/>
              <a:cs typeface="Arial"/>
              <a:sym typeface="Arial"/>
            </a:endParaRPr>
          </a:p>
        </p:txBody>
      </p:sp>
      <p:sp>
        <p:nvSpPr>
          <p:cNvPr id="95" name="Google Shape;95;g308dd1a936f_0_825: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19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08dd1a936f_0_84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308dd1a936f_0_842: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endParaRPr dirty="0"/>
          </a:p>
        </p:txBody>
      </p:sp>
      <p:sp>
        <p:nvSpPr>
          <p:cNvPr id="114" name="Google Shape;114;g308dd1a936f_0_842: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20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08dd1a936f_0_84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308dd1a936f_0_848: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233309" indent="-233309">
              <a:lnSpc>
                <a:spcPct val="90000"/>
              </a:lnSpc>
              <a:spcBef>
                <a:spcPts val="1021"/>
              </a:spcBef>
              <a:buClr>
                <a:srgbClr val="002060"/>
              </a:buClr>
              <a:buSzPts val="2200"/>
              <a:buChar char="•"/>
            </a:pPr>
            <a:endParaRPr lang="en-US" dirty="0">
              <a:latin typeface="Arial"/>
              <a:ea typeface="Arial"/>
              <a:cs typeface="Arial"/>
              <a:sym typeface="Arial"/>
            </a:endParaRPr>
          </a:p>
          <a:p>
            <a:pPr marL="0" indent="0"/>
            <a:endParaRPr lang="en-US" dirty="0"/>
          </a:p>
          <a:p>
            <a:pPr marL="0" indent="0"/>
            <a:endParaRPr lang="en-US" dirty="0"/>
          </a:p>
          <a:p>
            <a:pPr marL="174982" indent="-174982">
              <a:buFontTx/>
              <a:buChar char="-"/>
            </a:pPr>
            <a:endParaRPr dirty="0"/>
          </a:p>
        </p:txBody>
      </p:sp>
      <p:sp>
        <p:nvSpPr>
          <p:cNvPr id="121" name="Google Shape;121;g308dd1a936f_0_848: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21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08dd1a936f_0_10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08dd1a936f_0_106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492542" indent="-349964" defTabSz="933237">
              <a:lnSpc>
                <a:spcPct val="90000"/>
              </a:lnSpc>
              <a:spcBef>
                <a:spcPts val="1021"/>
              </a:spcBef>
              <a:buClr>
                <a:srgbClr val="002060"/>
              </a:buClr>
              <a:buSzPts val="2200"/>
              <a:buFontTx/>
              <a:buChar char="-"/>
              <a:defRPr/>
            </a:pPr>
            <a:endParaRPr lang="en-US" dirty="0">
              <a:latin typeface="Arial"/>
              <a:cs typeface="Arial"/>
              <a:sym typeface="Arial"/>
            </a:endParaRPr>
          </a:p>
          <a:p>
            <a:pPr marL="492542" indent="-349964">
              <a:lnSpc>
                <a:spcPct val="90000"/>
              </a:lnSpc>
              <a:spcBef>
                <a:spcPts val="1021"/>
              </a:spcBef>
              <a:buClr>
                <a:srgbClr val="002060"/>
              </a:buClr>
              <a:buSzPts val="2200"/>
              <a:buFontTx/>
              <a:buChar char="-"/>
            </a:pPr>
            <a:endParaRPr lang="en-US" i="1" dirty="0">
              <a:latin typeface="Arial"/>
              <a:cs typeface="Arial"/>
            </a:endParaRPr>
          </a:p>
          <a:p>
            <a:pPr marL="0" indent="0"/>
            <a:endParaRPr dirty="0"/>
          </a:p>
        </p:txBody>
      </p:sp>
      <p:sp>
        <p:nvSpPr>
          <p:cNvPr id="195" name="Google Shape;195;g308dd1a936f_0_106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22</a:t>
            </a:fld>
            <a:endParaRPr/>
          </a:p>
        </p:txBody>
      </p:sp>
    </p:spTree>
    <p:extLst>
      <p:ext uri="{BB962C8B-B14F-4D97-AF65-F5344CB8AC3E}">
        <p14:creationId xmlns:p14="http://schemas.microsoft.com/office/powerpoint/2010/main" val="2484861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08dd1a936f_0_10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08dd1a936f_0_106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lang="en-US" dirty="0"/>
          </a:p>
        </p:txBody>
      </p:sp>
      <p:sp>
        <p:nvSpPr>
          <p:cNvPr id="195" name="Google Shape;195;g308dd1a936f_0_106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23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08dd1a936f_0_10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08dd1a936f_0_106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dirty="0"/>
          </a:p>
        </p:txBody>
      </p:sp>
      <p:sp>
        <p:nvSpPr>
          <p:cNvPr id="195" name="Google Shape;195;g308dd1a936f_0_106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24</a:t>
            </a:fld>
            <a:endParaRPr/>
          </a:p>
        </p:txBody>
      </p:sp>
    </p:spTree>
    <p:extLst>
      <p:ext uri="{BB962C8B-B14F-4D97-AF65-F5344CB8AC3E}">
        <p14:creationId xmlns:p14="http://schemas.microsoft.com/office/powerpoint/2010/main" val="1917917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08dd1a936f_0_10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08dd1a936f_0_106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1166546" lvl="2" indent="-233309"/>
            <a:endParaRPr lang="en-US" dirty="0"/>
          </a:p>
          <a:p>
            <a:pPr marL="0" indent="0"/>
            <a:endParaRPr dirty="0"/>
          </a:p>
        </p:txBody>
      </p:sp>
      <p:sp>
        <p:nvSpPr>
          <p:cNvPr id="195" name="Google Shape;195;g308dd1a936f_0_106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25</a:t>
            </a:fld>
            <a:endParaRPr/>
          </a:p>
        </p:txBody>
      </p:sp>
    </p:spTree>
    <p:extLst>
      <p:ext uri="{BB962C8B-B14F-4D97-AF65-F5344CB8AC3E}">
        <p14:creationId xmlns:p14="http://schemas.microsoft.com/office/powerpoint/2010/main" val="3930952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08dd1a936f_0_10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08dd1a936f_0_106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lang="en-US" dirty="0"/>
          </a:p>
        </p:txBody>
      </p:sp>
      <p:sp>
        <p:nvSpPr>
          <p:cNvPr id="195" name="Google Shape;195;g308dd1a936f_0_106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26</a:t>
            </a:fld>
            <a:endParaRPr/>
          </a:p>
        </p:txBody>
      </p:sp>
    </p:spTree>
    <p:extLst>
      <p:ext uri="{BB962C8B-B14F-4D97-AF65-F5344CB8AC3E}">
        <p14:creationId xmlns:p14="http://schemas.microsoft.com/office/powerpoint/2010/main" val="3037675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08dd1a936f_0_89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308dd1a936f_0_899: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endParaRPr lang="en-US" dirty="0"/>
          </a:p>
        </p:txBody>
      </p:sp>
      <p:sp>
        <p:nvSpPr>
          <p:cNvPr id="180" name="Google Shape;180;g308dd1a936f_0_899: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27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08dd1a936f_0_89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308dd1a936f_0_899: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endParaRPr dirty="0"/>
          </a:p>
        </p:txBody>
      </p:sp>
      <p:sp>
        <p:nvSpPr>
          <p:cNvPr id="180" name="Google Shape;180;g308dd1a936f_0_899: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28</a:t>
            </a:fld>
            <a:endParaRPr/>
          </a:p>
        </p:txBody>
      </p:sp>
    </p:spTree>
    <p:extLst>
      <p:ext uri="{BB962C8B-B14F-4D97-AF65-F5344CB8AC3E}">
        <p14:creationId xmlns:p14="http://schemas.microsoft.com/office/powerpoint/2010/main" val="381853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08dd1a936f_0_8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g308dd1a936f_0_812: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endParaRPr dirty="0"/>
          </a:p>
        </p:txBody>
      </p:sp>
      <p:sp>
        <p:nvSpPr>
          <p:cNvPr id="80" name="Google Shape;80;g308dd1a936f_0_812: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08dd1a936f_0_10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08dd1a936f_0_106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dirty="0"/>
          </a:p>
        </p:txBody>
      </p:sp>
      <p:sp>
        <p:nvSpPr>
          <p:cNvPr id="195" name="Google Shape;195;g308dd1a936f_0_106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29</a:t>
            </a:fld>
            <a:endParaRPr/>
          </a:p>
        </p:txBody>
      </p:sp>
    </p:spTree>
    <p:extLst>
      <p:ext uri="{BB962C8B-B14F-4D97-AF65-F5344CB8AC3E}">
        <p14:creationId xmlns:p14="http://schemas.microsoft.com/office/powerpoint/2010/main" val="2512710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08dd1a936f_0_10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08dd1a936f_0_106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dirty="0"/>
          </a:p>
        </p:txBody>
      </p:sp>
      <p:sp>
        <p:nvSpPr>
          <p:cNvPr id="195" name="Google Shape;195;g308dd1a936f_0_106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30</a:t>
            </a:fld>
            <a:endParaRPr/>
          </a:p>
        </p:txBody>
      </p:sp>
    </p:spTree>
    <p:extLst>
      <p:ext uri="{BB962C8B-B14F-4D97-AF65-F5344CB8AC3E}">
        <p14:creationId xmlns:p14="http://schemas.microsoft.com/office/powerpoint/2010/main" val="2792915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5DF0D218-22C4-053B-91F4-BAC1C3B12A55}"/>
            </a:ext>
          </a:extLst>
        </p:cNvPr>
        <p:cNvGrpSpPr/>
        <p:nvPr/>
      </p:nvGrpSpPr>
      <p:grpSpPr>
        <a:xfrm>
          <a:off x="0" y="0"/>
          <a:ext cx="0" cy="0"/>
          <a:chOff x="0" y="0"/>
          <a:chExt cx="0" cy="0"/>
        </a:xfrm>
      </p:grpSpPr>
      <p:sp>
        <p:nvSpPr>
          <p:cNvPr id="193" name="Google Shape;193;g308dd1a936f_0_1064:notes">
            <a:extLst>
              <a:ext uri="{FF2B5EF4-FFF2-40B4-BE49-F238E27FC236}">
                <a16:creationId xmlns:a16="http://schemas.microsoft.com/office/drawing/2014/main" id="{7D6E141E-56C3-6C88-219B-4E43BB1B8A61}"/>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08dd1a936f_0_1064:notes">
            <a:extLst>
              <a:ext uri="{FF2B5EF4-FFF2-40B4-BE49-F238E27FC236}">
                <a16:creationId xmlns:a16="http://schemas.microsoft.com/office/drawing/2014/main" id="{D57A7D83-83E4-6C20-72C1-4C373FF6515F}"/>
              </a:ext>
            </a:extLst>
          </p:cNvPr>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dirty="0"/>
          </a:p>
        </p:txBody>
      </p:sp>
      <p:sp>
        <p:nvSpPr>
          <p:cNvPr id="195" name="Google Shape;195;g308dd1a936f_0_1064:notes">
            <a:extLst>
              <a:ext uri="{FF2B5EF4-FFF2-40B4-BE49-F238E27FC236}">
                <a16:creationId xmlns:a16="http://schemas.microsoft.com/office/drawing/2014/main" id="{371893A6-2F85-9179-EC42-DD1A35A5B662}"/>
              </a:ext>
            </a:extLst>
          </p:cNvPr>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31</a:t>
            </a:fld>
            <a:endParaRPr/>
          </a:p>
        </p:txBody>
      </p:sp>
    </p:spTree>
    <p:extLst>
      <p:ext uri="{BB962C8B-B14F-4D97-AF65-F5344CB8AC3E}">
        <p14:creationId xmlns:p14="http://schemas.microsoft.com/office/powerpoint/2010/main" val="3660437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08dd1a936f_0_10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08dd1a936f_0_106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a:p>
        </p:txBody>
      </p:sp>
      <p:sp>
        <p:nvSpPr>
          <p:cNvPr id="195" name="Google Shape;195;g308dd1a936f_0_106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32</a:t>
            </a:fld>
            <a:endParaRPr/>
          </a:p>
        </p:txBody>
      </p:sp>
    </p:spTree>
    <p:extLst>
      <p:ext uri="{BB962C8B-B14F-4D97-AF65-F5344CB8AC3E}">
        <p14:creationId xmlns:p14="http://schemas.microsoft.com/office/powerpoint/2010/main" val="3414757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854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0127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260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7765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9232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6930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08dd1a936f_0_81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308dd1a936f_0_818: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endParaRPr sz="2200">
              <a:latin typeface="Arial"/>
              <a:ea typeface="Arial"/>
              <a:cs typeface="Arial"/>
              <a:sym typeface="Arial"/>
            </a:endParaRPr>
          </a:p>
        </p:txBody>
      </p:sp>
      <p:sp>
        <p:nvSpPr>
          <p:cNvPr id="87" name="Google Shape;87;g308dd1a936f_0_818: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18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3"/>
        <p:cNvGrpSpPr/>
        <p:nvPr/>
      </p:nvGrpSpPr>
      <p:grpSpPr>
        <a:xfrm>
          <a:off x="0" y="0"/>
          <a:ext cx="0" cy="0"/>
          <a:chOff x="0" y="0"/>
          <a:chExt cx="0" cy="0"/>
        </a:xfrm>
      </p:grpSpPr>
      <p:sp>
        <p:nvSpPr>
          <p:cNvPr id="24" name="Google Shape;24;g308dd1a936f_0_1059"/>
          <p:cNvSpPr txBox="1">
            <a:spLocks noGrp="1"/>
          </p:cNvSpPr>
          <p:nvPr>
            <p:ph type="title"/>
          </p:nvPr>
        </p:nvSpPr>
        <p:spPr>
          <a:xfrm>
            <a:off x="2017642" y="1517904"/>
            <a:ext cx="9336300" cy="7986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002060"/>
              </a:buClr>
              <a:buSzPts val="4000"/>
              <a:buFont typeface="Calibri"/>
              <a:buNone/>
              <a:defRPr sz="4000" b="1" i="0" u="none" strike="noStrike" cap="none">
                <a:solidFill>
                  <a:srgbClr val="00206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g308dd1a936f_0_1059"/>
          <p:cNvSpPr txBox="1">
            <a:spLocks noGrp="1"/>
          </p:cNvSpPr>
          <p:nvPr>
            <p:ph type="body" idx="1"/>
          </p:nvPr>
        </p:nvSpPr>
        <p:spPr>
          <a:xfrm>
            <a:off x="2017642" y="2484783"/>
            <a:ext cx="9336300" cy="36921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1pPr>
            <a:lvl2pPr marL="914400" marR="0" lvl="1" indent="-381000" algn="l">
              <a:lnSpc>
                <a:spcPct val="90000"/>
              </a:lnSpc>
              <a:spcBef>
                <a:spcPts val="50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2pPr>
            <a:lvl3pPr marL="1371600" marR="0" lvl="2" indent="-355600" algn="l">
              <a:lnSpc>
                <a:spcPct val="90000"/>
              </a:lnSpc>
              <a:spcBef>
                <a:spcPts val="5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3pPr>
            <a:lvl4pPr marL="1828800" marR="0" lvl="3" indent="-342900" algn="l">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4pPr>
            <a:lvl5pPr marL="2286000" marR="0" lvl="4" indent="-342900" algn="l">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g308dd1a936f_0_1059"/>
          <p:cNvSpPr txBox="1">
            <a:spLocks noGrp="1"/>
          </p:cNvSpPr>
          <p:nvPr>
            <p:ph type="dt" idx="10"/>
          </p:nvPr>
        </p:nvSpPr>
        <p:spPr>
          <a:xfrm>
            <a:off x="838200" y="6356350"/>
            <a:ext cx="2743200" cy="3033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400">
                <a:solidFill>
                  <a:srgbClr val="A5A5A5"/>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g308dd1a936f_0_1059"/>
          <p:cNvSpPr txBox="1">
            <a:spLocks noGrp="1"/>
          </p:cNvSpPr>
          <p:nvPr>
            <p:ph type="sldNum" idx="12"/>
          </p:nvPr>
        </p:nvSpPr>
        <p:spPr>
          <a:xfrm>
            <a:off x="10463002" y="6356350"/>
            <a:ext cx="890700" cy="303300"/>
          </a:xfrm>
          <a:prstGeom prst="rect">
            <a:avLst/>
          </a:prstGeom>
          <a:noFill/>
          <a:ln>
            <a:noFill/>
          </a:ln>
        </p:spPr>
        <p:txBody>
          <a:bodyPr spcFirstLastPara="1" wrap="square" lIns="91425" tIns="45700" rIns="91425" bIns="45700" anchor="t" anchorCtr="0">
            <a:noAutofit/>
          </a:bodyPr>
          <a:lstStyle>
            <a:lvl1pPr marL="0" marR="0" lvl="0" indent="0" algn="l">
              <a:spcBef>
                <a:spcPts val="0"/>
              </a:spcBef>
              <a:buNone/>
              <a:defRPr sz="1400">
                <a:solidFill>
                  <a:srgbClr val="A5A5A5"/>
                </a:solidFill>
                <a:latin typeface="Calibri"/>
                <a:ea typeface="Calibri"/>
                <a:cs typeface="Calibri"/>
                <a:sym typeface="Calibri"/>
              </a:defRPr>
            </a:lvl1pPr>
            <a:lvl2pPr marL="0" marR="0" lvl="1" indent="0" algn="l">
              <a:spcBef>
                <a:spcPts val="0"/>
              </a:spcBef>
              <a:buNone/>
              <a:defRPr sz="1400">
                <a:solidFill>
                  <a:srgbClr val="A5A5A5"/>
                </a:solidFill>
                <a:latin typeface="Calibri"/>
                <a:ea typeface="Calibri"/>
                <a:cs typeface="Calibri"/>
                <a:sym typeface="Calibri"/>
              </a:defRPr>
            </a:lvl2pPr>
            <a:lvl3pPr marL="0" marR="0" lvl="2" indent="0" algn="l">
              <a:spcBef>
                <a:spcPts val="0"/>
              </a:spcBef>
              <a:buNone/>
              <a:defRPr sz="1400">
                <a:solidFill>
                  <a:srgbClr val="A5A5A5"/>
                </a:solidFill>
                <a:latin typeface="Calibri"/>
                <a:ea typeface="Calibri"/>
                <a:cs typeface="Calibri"/>
                <a:sym typeface="Calibri"/>
              </a:defRPr>
            </a:lvl3pPr>
            <a:lvl4pPr marL="0" marR="0" lvl="3" indent="0" algn="l">
              <a:spcBef>
                <a:spcPts val="0"/>
              </a:spcBef>
              <a:buNone/>
              <a:defRPr sz="1400">
                <a:solidFill>
                  <a:srgbClr val="A5A5A5"/>
                </a:solidFill>
                <a:latin typeface="Calibri"/>
                <a:ea typeface="Calibri"/>
                <a:cs typeface="Calibri"/>
                <a:sym typeface="Calibri"/>
              </a:defRPr>
            </a:lvl4pPr>
            <a:lvl5pPr marL="0" marR="0" lvl="4" indent="0" algn="l">
              <a:spcBef>
                <a:spcPts val="0"/>
              </a:spcBef>
              <a:buNone/>
              <a:defRPr sz="1400">
                <a:solidFill>
                  <a:srgbClr val="A5A5A5"/>
                </a:solidFill>
                <a:latin typeface="Calibri"/>
                <a:ea typeface="Calibri"/>
                <a:cs typeface="Calibri"/>
                <a:sym typeface="Calibri"/>
              </a:defRPr>
            </a:lvl5pPr>
            <a:lvl6pPr marL="0" marR="0" lvl="5" indent="0" algn="l">
              <a:spcBef>
                <a:spcPts val="0"/>
              </a:spcBef>
              <a:buNone/>
              <a:defRPr sz="1400">
                <a:solidFill>
                  <a:srgbClr val="A5A5A5"/>
                </a:solidFill>
                <a:latin typeface="Calibri"/>
                <a:ea typeface="Calibri"/>
                <a:cs typeface="Calibri"/>
                <a:sym typeface="Calibri"/>
              </a:defRPr>
            </a:lvl6pPr>
            <a:lvl7pPr marL="0" marR="0" lvl="6" indent="0" algn="l">
              <a:spcBef>
                <a:spcPts val="0"/>
              </a:spcBef>
              <a:buNone/>
              <a:defRPr sz="1400">
                <a:solidFill>
                  <a:srgbClr val="A5A5A5"/>
                </a:solidFill>
                <a:latin typeface="Calibri"/>
                <a:ea typeface="Calibri"/>
                <a:cs typeface="Calibri"/>
                <a:sym typeface="Calibri"/>
              </a:defRPr>
            </a:lvl7pPr>
            <a:lvl8pPr marL="0" marR="0" lvl="7" indent="0" algn="l">
              <a:spcBef>
                <a:spcPts val="0"/>
              </a:spcBef>
              <a:buNone/>
              <a:defRPr sz="1400">
                <a:solidFill>
                  <a:srgbClr val="A5A5A5"/>
                </a:solidFill>
                <a:latin typeface="Calibri"/>
                <a:ea typeface="Calibri"/>
                <a:cs typeface="Calibri"/>
                <a:sym typeface="Calibri"/>
              </a:defRPr>
            </a:lvl8pPr>
            <a:lvl9pPr marL="0" marR="0" lvl="8" indent="0" algn="l">
              <a:spcBef>
                <a:spcPts val="0"/>
              </a:spcBef>
              <a:buNone/>
              <a:defRPr sz="1400">
                <a:solidFill>
                  <a:srgbClr val="A5A5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197690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3" r:id="rId1"/>
    <p:sldLayoutId id="214748366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jlavigne@afn.ca"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jpellerin@afn.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32"/>
        <p:cNvGrpSpPr/>
        <p:nvPr/>
      </p:nvGrpSpPr>
      <p:grpSpPr>
        <a:xfrm>
          <a:off x="0" y="0"/>
          <a:ext cx="0" cy="0"/>
          <a:chOff x="0" y="0"/>
          <a:chExt cx="0" cy="0"/>
        </a:xfrm>
      </p:grpSpPr>
      <p:sp>
        <p:nvSpPr>
          <p:cNvPr id="33" name="Google Shape;33;p1"/>
          <p:cNvSpPr txBox="1">
            <a:spLocks noGrp="1"/>
          </p:cNvSpPr>
          <p:nvPr>
            <p:ph type="ctrTitle"/>
          </p:nvPr>
        </p:nvSpPr>
        <p:spPr>
          <a:xfrm>
            <a:off x="1712850" y="2414378"/>
            <a:ext cx="8766300" cy="166852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3600" b="1" dirty="0">
                <a:solidFill>
                  <a:schemeClr val="bg1"/>
                </a:solidFill>
                <a:latin typeface="Arial"/>
                <a:ea typeface="Arial"/>
                <a:cs typeface="Arial"/>
                <a:sym typeface="Arial"/>
              </a:rPr>
              <a:t>Progress and Pathways: Advancing First Nations Roles in Water Protection and Marine Conservation</a:t>
            </a:r>
            <a:endParaRPr sz="3600" b="1" dirty="0">
              <a:solidFill>
                <a:schemeClr val="bg1"/>
              </a:solidFill>
              <a:latin typeface="Arial"/>
              <a:ea typeface="Arial"/>
              <a:cs typeface="Arial"/>
              <a:sym typeface="Arial"/>
            </a:endParaRPr>
          </a:p>
          <a:p>
            <a:pPr marL="0" lvl="0" indent="0" algn="ctr" rtl="0">
              <a:spcBef>
                <a:spcPts val="0"/>
              </a:spcBef>
              <a:spcAft>
                <a:spcPts val="0"/>
              </a:spcAft>
              <a:buClr>
                <a:schemeClr val="dk1"/>
              </a:buClr>
              <a:buSzPts val="1100"/>
              <a:buFont typeface="Arial"/>
              <a:buNone/>
            </a:pPr>
            <a:endParaRPr b="1" dirty="0">
              <a:solidFill>
                <a:srgbClr val="002060"/>
              </a:solidFill>
              <a:latin typeface="Arial"/>
              <a:ea typeface="Arial"/>
              <a:cs typeface="Arial"/>
              <a:sym typeface="Arial"/>
            </a:endParaRPr>
          </a:p>
          <a:p>
            <a:pPr marL="0" lvl="0" indent="0" algn="ctr" rtl="0">
              <a:lnSpc>
                <a:spcPct val="90000"/>
              </a:lnSpc>
              <a:spcBef>
                <a:spcPts val="0"/>
              </a:spcBef>
              <a:spcAft>
                <a:spcPts val="0"/>
              </a:spcAft>
              <a:buClr>
                <a:srgbClr val="002060"/>
              </a:buClr>
              <a:buSzPts val="4000"/>
              <a:buFont typeface="Arial"/>
              <a:buNone/>
            </a:pPr>
            <a:br>
              <a:rPr lang="en-US" b="1" dirty="0">
                <a:solidFill>
                  <a:srgbClr val="002060"/>
                </a:solidFill>
                <a:latin typeface="Arial"/>
                <a:ea typeface="Arial"/>
                <a:cs typeface="Arial"/>
                <a:sym typeface="Arial"/>
              </a:rPr>
            </a:br>
            <a:endParaRPr b="1" dirty="0">
              <a:solidFill>
                <a:srgbClr val="002060"/>
              </a:solidFill>
              <a:latin typeface="Arial"/>
              <a:ea typeface="Arial"/>
              <a:cs typeface="Arial"/>
              <a:sym typeface="Arial"/>
            </a:endParaRPr>
          </a:p>
        </p:txBody>
      </p:sp>
      <p:sp>
        <p:nvSpPr>
          <p:cNvPr id="34" name="Google Shape;34;p1"/>
          <p:cNvSpPr txBox="1">
            <a:spLocks noGrp="1"/>
          </p:cNvSpPr>
          <p:nvPr>
            <p:ph type="subTitle" idx="1"/>
          </p:nvPr>
        </p:nvSpPr>
        <p:spPr>
          <a:xfrm>
            <a:off x="1552353" y="4841284"/>
            <a:ext cx="9462977" cy="921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002060"/>
              </a:buClr>
              <a:buSzPts val="1800"/>
              <a:buNone/>
            </a:pPr>
            <a:r>
              <a:rPr lang="en-US" sz="2000" dirty="0">
                <a:solidFill>
                  <a:schemeClr val="bg1"/>
                </a:solidFill>
                <a:latin typeface="Arial"/>
                <a:ea typeface="Arial"/>
                <a:cs typeface="Arial"/>
                <a:sym typeface="Arial"/>
              </a:rPr>
              <a:t>Dialogue Session</a:t>
            </a:r>
          </a:p>
          <a:p>
            <a:pPr marL="0" lvl="0" indent="0" rtl="0">
              <a:spcBef>
                <a:spcPts val="0"/>
              </a:spcBef>
              <a:spcAft>
                <a:spcPts val="0"/>
              </a:spcAft>
              <a:buClr>
                <a:srgbClr val="002060"/>
              </a:buClr>
              <a:buSzPts val="1800"/>
              <a:buNone/>
            </a:pPr>
            <a:r>
              <a:rPr lang="en-US" sz="2000" dirty="0">
                <a:solidFill>
                  <a:schemeClr val="bg1"/>
                </a:solidFill>
                <a:latin typeface="Arial"/>
                <a:ea typeface="Arial"/>
                <a:cs typeface="Arial"/>
                <a:sym typeface="Arial"/>
              </a:rPr>
              <a:t>December 2, 2024 </a:t>
            </a:r>
            <a:br>
              <a:rPr lang="en-US" sz="2000" dirty="0">
                <a:solidFill>
                  <a:schemeClr val="bg1"/>
                </a:solidFill>
                <a:latin typeface="Arial"/>
                <a:ea typeface="Arial"/>
                <a:cs typeface="Arial"/>
                <a:sym typeface="Arial"/>
              </a:rPr>
            </a:br>
            <a:br>
              <a:rPr lang="en-US" sz="2000" dirty="0">
                <a:solidFill>
                  <a:schemeClr val="bg1"/>
                </a:solidFill>
                <a:latin typeface="Arial"/>
                <a:ea typeface="Arial"/>
                <a:cs typeface="Arial"/>
                <a:sym typeface="Arial"/>
              </a:rPr>
            </a:br>
            <a:endParaRPr sz="2000" dirty="0">
              <a:solidFill>
                <a:schemeClr val="bg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0C60-B643-DFD2-0DAD-8915DC9D97BF}"/>
              </a:ext>
            </a:extLst>
          </p:cNvPr>
          <p:cNvSpPr>
            <a:spLocks noGrp="1"/>
          </p:cNvSpPr>
          <p:nvPr>
            <p:ph type="title"/>
          </p:nvPr>
        </p:nvSpPr>
        <p:spPr>
          <a:xfrm>
            <a:off x="1720111" y="1930997"/>
            <a:ext cx="8102742" cy="798600"/>
          </a:xfrm>
        </p:spPr>
        <p:txBody>
          <a:bodyPr/>
          <a:lstStyle/>
          <a:p>
            <a:r>
              <a:rPr lang="en-US" dirty="0">
                <a:solidFill>
                  <a:srgbClr val="5D1B91"/>
                </a:solidFill>
                <a:latin typeface="+mj-lt"/>
              </a:rPr>
              <a:t>AFN Timeline Continued</a:t>
            </a:r>
            <a:endParaRPr lang="en-CA" dirty="0">
              <a:solidFill>
                <a:srgbClr val="5D1B91"/>
              </a:solidFill>
              <a:latin typeface="+mj-lt"/>
            </a:endParaRPr>
          </a:p>
        </p:txBody>
      </p:sp>
      <p:sp>
        <p:nvSpPr>
          <p:cNvPr id="3" name="Text Placeholder 2">
            <a:extLst>
              <a:ext uri="{FF2B5EF4-FFF2-40B4-BE49-F238E27FC236}">
                <a16:creationId xmlns:a16="http://schemas.microsoft.com/office/drawing/2014/main" id="{C9AF94EA-BB27-7E3F-D748-2FC6984454C0}"/>
              </a:ext>
            </a:extLst>
          </p:cNvPr>
          <p:cNvSpPr>
            <a:spLocks noGrp="1"/>
          </p:cNvSpPr>
          <p:nvPr>
            <p:ph type="body" idx="1"/>
          </p:nvPr>
        </p:nvSpPr>
        <p:spPr>
          <a:xfrm>
            <a:off x="1275569" y="2644537"/>
            <a:ext cx="10758856" cy="4778779"/>
          </a:xfrm>
        </p:spPr>
        <p:txBody>
          <a:bodyPr/>
          <a:lstStyle/>
          <a:p>
            <a:pPr>
              <a:buClr>
                <a:srgbClr val="FFC000"/>
              </a:buClr>
            </a:pPr>
            <a:r>
              <a:rPr lang="en-US" sz="2400" dirty="0">
                <a:solidFill>
                  <a:schemeClr val="tx1"/>
                </a:solidFill>
                <a:latin typeface="+mn-lt"/>
              </a:rPr>
              <a:t>Interim National Chief, Joanna Bernard sent a letter on November 28, 2023, asking Minister Guilbeault to commit in writing:</a:t>
            </a:r>
          </a:p>
          <a:p>
            <a:pPr lvl="1">
              <a:buClr>
                <a:srgbClr val="FFC000"/>
              </a:buClr>
            </a:pPr>
            <a:r>
              <a:rPr lang="en-US" dirty="0">
                <a:solidFill>
                  <a:schemeClr val="tx1"/>
                </a:solidFill>
                <a:latin typeface="+mn-lt"/>
              </a:rPr>
              <a:t>Summary of the purpose and objectives of the pending CWA legislation</a:t>
            </a:r>
          </a:p>
          <a:p>
            <a:pPr lvl="1">
              <a:buClr>
                <a:srgbClr val="FFC000"/>
              </a:buClr>
            </a:pPr>
            <a:r>
              <a:rPr lang="en-US" dirty="0">
                <a:solidFill>
                  <a:schemeClr val="tx1"/>
                </a:solidFill>
                <a:latin typeface="+mn-lt"/>
              </a:rPr>
              <a:t>Uphold First Nations rights, specifically inherent and Treaty rights to water</a:t>
            </a:r>
          </a:p>
          <a:p>
            <a:pPr lvl="1">
              <a:buClr>
                <a:srgbClr val="FFC000"/>
              </a:buClr>
            </a:pPr>
            <a:r>
              <a:rPr lang="en-US" dirty="0">
                <a:solidFill>
                  <a:schemeClr val="tx1"/>
                </a:solidFill>
                <a:latin typeface="+mn-lt"/>
              </a:rPr>
              <a:t>Respect UNDRIP and carry out relevant action plan measures (APMs)</a:t>
            </a:r>
          </a:p>
          <a:p>
            <a:pPr lvl="1">
              <a:buClr>
                <a:srgbClr val="FFC000"/>
              </a:buClr>
            </a:pPr>
            <a:r>
              <a:rPr lang="en-US" dirty="0">
                <a:solidFill>
                  <a:schemeClr val="tx1"/>
                </a:solidFill>
                <a:latin typeface="+mn-lt"/>
              </a:rPr>
              <a:t>Identify opportunities and mechanisms for collaboration between First Nations and the CWA</a:t>
            </a:r>
          </a:p>
          <a:p>
            <a:pPr lvl="1">
              <a:buClr>
                <a:srgbClr val="FFC000"/>
              </a:buClr>
            </a:pPr>
            <a:r>
              <a:rPr lang="en-US" dirty="0">
                <a:solidFill>
                  <a:schemeClr val="tx1"/>
                </a:solidFill>
                <a:latin typeface="+mn-lt"/>
              </a:rPr>
              <a:t>Long-term funding to establish a First Nations water stewardship task force</a:t>
            </a:r>
          </a:p>
          <a:p>
            <a:pPr marL="533400" lvl="1" indent="0">
              <a:buClr>
                <a:srgbClr val="FFC000"/>
              </a:buClr>
              <a:buNone/>
            </a:pPr>
            <a:endParaRPr lang="en-CA" dirty="0">
              <a:solidFill>
                <a:schemeClr val="tx1"/>
              </a:solidFill>
            </a:endParaRPr>
          </a:p>
        </p:txBody>
      </p:sp>
    </p:spTree>
    <p:extLst>
      <p:ext uri="{BB962C8B-B14F-4D97-AF65-F5344CB8AC3E}">
        <p14:creationId xmlns:p14="http://schemas.microsoft.com/office/powerpoint/2010/main" val="144547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A7769-8835-C25D-4779-DEB94EAAA8F4}"/>
              </a:ext>
            </a:extLst>
          </p:cNvPr>
          <p:cNvSpPr>
            <a:spLocks noGrp="1"/>
          </p:cNvSpPr>
          <p:nvPr>
            <p:ph type="title"/>
          </p:nvPr>
        </p:nvSpPr>
        <p:spPr>
          <a:xfrm>
            <a:off x="1698665" y="2040124"/>
            <a:ext cx="9336300" cy="798600"/>
          </a:xfrm>
        </p:spPr>
        <p:txBody>
          <a:bodyPr/>
          <a:lstStyle/>
          <a:p>
            <a:r>
              <a:rPr lang="en-US" sz="3600" dirty="0">
                <a:solidFill>
                  <a:srgbClr val="5D1B91"/>
                </a:solidFill>
                <a:latin typeface="Arial" panose="020B0604020202020204" pitchFamily="34" charset="0"/>
                <a:cs typeface="Arial" panose="020B0604020202020204" pitchFamily="34" charset="0"/>
              </a:rPr>
              <a:t>AFN Timeline Continued (2)</a:t>
            </a:r>
            <a:endParaRPr lang="en-CA" sz="3600" dirty="0">
              <a:solidFill>
                <a:srgbClr val="5D1B9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1E7518A-3D17-5BD3-A513-336EFFEB9EBC}"/>
              </a:ext>
            </a:extLst>
          </p:cNvPr>
          <p:cNvSpPr>
            <a:spLocks noGrp="1"/>
          </p:cNvSpPr>
          <p:nvPr>
            <p:ph type="body" idx="1"/>
          </p:nvPr>
        </p:nvSpPr>
        <p:spPr>
          <a:xfrm>
            <a:off x="1393449" y="2753664"/>
            <a:ext cx="10584685" cy="4507740"/>
          </a:xfrm>
        </p:spPr>
        <p:txBody>
          <a:bodyPr/>
          <a:lstStyle/>
          <a:p>
            <a:pPr>
              <a:buClr>
                <a:srgbClr val="F18B35"/>
              </a:buClr>
            </a:pPr>
            <a:r>
              <a:rPr lang="en-US" dirty="0">
                <a:solidFill>
                  <a:schemeClr val="tx1"/>
                </a:solidFill>
              </a:rPr>
              <a:t>Regional Chief Kluane Adamek met with the Special Advisor to the Prime Minister on water, Terry Duguid on March 19, 2024.</a:t>
            </a:r>
          </a:p>
          <a:p>
            <a:pPr lvl="1">
              <a:buClr>
                <a:srgbClr val="F18B35"/>
              </a:buClr>
            </a:pPr>
            <a:r>
              <a:rPr lang="en-US" dirty="0">
                <a:solidFill>
                  <a:schemeClr val="tx1"/>
                </a:solidFill>
              </a:rPr>
              <a:t>Funding required for a respectful engagement process</a:t>
            </a:r>
          </a:p>
          <a:p>
            <a:pPr lvl="1">
              <a:buClr>
                <a:srgbClr val="F18B35"/>
              </a:buClr>
            </a:pPr>
            <a:r>
              <a:rPr lang="en-US" dirty="0">
                <a:solidFill>
                  <a:schemeClr val="tx1"/>
                </a:solidFill>
              </a:rPr>
              <a:t>Seeking timelines and processes for the modernization of the </a:t>
            </a:r>
            <a:r>
              <a:rPr lang="en-US" i="1" dirty="0">
                <a:solidFill>
                  <a:schemeClr val="tx1"/>
                </a:solidFill>
              </a:rPr>
              <a:t>Canada Water Act</a:t>
            </a:r>
          </a:p>
          <a:p>
            <a:pPr lvl="1">
              <a:buClr>
                <a:srgbClr val="F18B35"/>
              </a:buClr>
            </a:pPr>
            <a:r>
              <a:rPr lang="en-US" dirty="0">
                <a:solidFill>
                  <a:schemeClr val="tx1"/>
                </a:solidFill>
              </a:rPr>
              <a:t>Confirmation that engagement with First Nations will result in legislative amendments</a:t>
            </a:r>
          </a:p>
          <a:p>
            <a:pPr lvl="1">
              <a:buClr>
                <a:srgbClr val="F18B35"/>
              </a:buClr>
            </a:pPr>
            <a:r>
              <a:rPr lang="en-US" dirty="0">
                <a:solidFill>
                  <a:schemeClr val="tx1"/>
                </a:solidFill>
              </a:rPr>
              <a:t>Commitment to long-term funding for First Nations</a:t>
            </a:r>
          </a:p>
          <a:p>
            <a:pPr marL="533400" lvl="1" indent="0">
              <a:buClr>
                <a:srgbClr val="F18B35"/>
              </a:buClr>
              <a:buNone/>
            </a:pPr>
            <a:endParaRPr lang="en-CA" dirty="0">
              <a:solidFill>
                <a:schemeClr val="tx1"/>
              </a:solidFill>
            </a:endParaRPr>
          </a:p>
        </p:txBody>
      </p:sp>
    </p:spTree>
    <p:extLst>
      <p:ext uri="{BB962C8B-B14F-4D97-AF65-F5344CB8AC3E}">
        <p14:creationId xmlns:p14="http://schemas.microsoft.com/office/powerpoint/2010/main" val="349360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A2F6-D3ED-D2E4-33B8-5E08B151F601}"/>
              </a:ext>
            </a:extLst>
          </p:cNvPr>
          <p:cNvSpPr>
            <a:spLocks noGrp="1"/>
          </p:cNvSpPr>
          <p:nvPr>
            <p:ph type="title"/>
          </p:nvPr>
        </p:nvSpPr>
        <p:spPr>
          <a:xfrm>
            <a:off x="1418434" y="400304"/>
            <a:ext cx="9336300" cy="798600"/>
          </a:xfrm>
        </p:spPr>
        <p:txBody>
          <a:bodyPr/>
          <a:lstStyle/>
          <a:p>
            <a:pPr algn="ctr"/>
            <a:r>
              <a:rPr lang="en-US" dirty="0">
                <a:latin typeface="+mj-lt"/>
              </a:rPr>
              <a:t>First Nations Views</a:t>
            </a:r>
            <a:endParaRPr lang="en-CA" dirty="0">
              <a:latin typeface="+mj-lt"/>
            </a:endParaRPr>
          </a:p>
        </p:txBody>
      </p:sp>
      <p:sp>
        <p:nvSpPr>
          <p:cNvPr id="3" name="Text Placeholder 2">
            <a:extLst>
              <a:ext uri="{FF2B5EF4-FFF2-40B4-BE49-F238E27FC236}">
                <a16:creationId xmlns:a16="http://schemas.microsoft.com/office/drawing/2014/main" id="{B5564A72-0D86-980E-1B46-FBB7A34E9519}"/>
              </a:ext>
            </a:extLst>
          </p:cNvPr>
          <p:cNvSpPr>
            <a:spLocks noGrp="1"/>
          </p:cNvSpPr>
          <p:nvPr>
            <p:ph type="body" idx="1"/>
          </p:nvPr>
        </p:nvSpPr>
        <p:spPr>
          <a:xfrm>
            <a:off x="1621829" y="1833732"/>
            <a:ext cx="10570171" cy="4453844"/>
          </a:xfrm>
        </p:spPr>
        <p:txBody>
          <a:bodyPr/>
          <a:lstStyle/>
          <a:p>
            <a:pPr>
              <a:buClr>
                <a:srgbClr val="F18B35"/>
              </a:buClr>
            </a:pPr>
            <a:r>
              <a:rPr lang="en-US" b="1" dirty="0">
                <a:solidFill>
                  <a:srgbClr val="5D1B91"/>
                </a:solidFill>
                <a:latin typeface="+mn-lt"/>
              </a:rPr>
              <a:t>Canada Water </a:t>
            </a:r>
            <a:r>
              <a:rPr lang="en-US" b="1" u="sng" dirty="0">
                <a:solidFill>
                  <a:srgbClr val="5D1B91"/>
                </a:solidFill>
                <a:latin typeface="+mn-lt"/>
              </a:rPr>
              <a:t>Agency</a:t>
            </a:r>
          </a:p>
          <a:p>
            <a:pPr lvl="1">
              <a:buClr>
                <a:srgbClr val="F18B35"/>
              </a:buClr>
            </a:pPr>
            <a:r>
              <a:rPr lang="en-CA" sz="2000" dirty="0">
                <a:solidFill>
                  <a:schemeClr val="tx1"/>
                </a:solidFill>
                <a:latin typeface="+mn-lt"/>
              </a:rPr>
              <a:t>Genuine engagement and co-development</a:t>
            </a:r>
          </a:p>
          <a:p>
            <a:pPr lvl="2">
              <a:buClr>
                <a:srgbClr val="F18B35"/>
              </a:buClr>
            </a:pPr>
            <a:r>
              <a:rPr lang="en-CA" sz="1600" dirty="0">
                <a:solidFill>
                  <a:schemeClr val="tx1"/>
                </a:solidFill>
                <a:latin typeface="+mn-lt"/>
              </a:rPr>
              <a:t>First Nations as equal partners in all decision-making processes</a:t>
            </a:r>
          </a:p>
          <a:p>
            <a:pPr lvl="2">
              <a:buClr>
                <a:srgbClr val="F18B35"/>
              </a:buClr>
            </a:pPr>
            <a:r>
              <a:rPr lang="en-CA" sz="1600" dirty="0">
                <a:solidFill>
                  <a:schemeClr val="tx1"/>
                </a:solidFill>
                <a:latin typeface="+mn-lt"/>
              </a:rPr>
              <a:t>Respecting First Nations governance structures</a:t>
            </a:r>
          </a:p>
          <a:p>
            <a:pPr lvl="1">
              <a:buClr>
                <a:srgbClr val="F18B35"/>
              </a:buClr>
            </a:pPr>
            <a:r>
              <a:rPr lang="en-CA" sz="2000" dirty="0">
                <a:solidFill>
                  <a:schemeClr val="tx1"/>
                </a:solidFill>
                <a:latin typeface="+mn-lt"/>
              </a:rPr>
              <a:t>First Nations rights and jurisdiction</a:t>
            </a:r>
          </a:p>
          <a:p>
            <a:pPr lvl="2">
              <a:buClr>
                <a:srgbClr val="F18B35"/>
              </a:buClr>
            </a:pPr>
            <a:r>
              <a:rPr lang="en-CA" sz="1600" dirty="0">
                <a:solidFill>
                  <a:schemeClr val="tx1"/>
                </a:solidFill>
                <a:latin typeface="+mn-lt"/>
              </a:rPr>
              <a:t>Complex authoritative structure of the CWA</a:t>
            </a:r>
          </a:p>
          <a:p>
            <a:pPr lvl="2">
              <a:buClr>
                <a:srgbClr val="F18B35"/>
              </a:buClr>
            </a:pPr>
            <a:r>
              <a:rPr lang="en-CA" sz="1600" dirty="0">
                <a:solidFill>
                  <a:schemeClr val="tx1"/>
                </a:solidFill>
                <a:latin typeface="+mn-lt"/>
              </a:rPr>
              <a:t>Uphold water rights and jurisdiction</a:t>
            </a:r>
          </a:p>
          <a:p>
            <a:pPr lvl="2">
              <a:buClr>
                <a:srgbClr val="F18B35"/>
              </a:buClr>
            </a:pPr>
            <a:r>
              <a:rPr lang="en-CA" sz="1600" dirty="0">
                <a:solidFill>
                  <a:schemeClr val="tx1"/>
                </a:solidFill>
                <a:latin typeface="+mn-lt"/>
              </a:rPr>
              <a:t>Align with First Nations laws, self-government agreements, UNDRIP and reconciliation</a:t>
            </a:r>
          </a:p>
          <a:p>
            <a:pPr lvl="1">
              <a:buClr>
                <a:srgbClr val="F18B35"/>
              </a:buClr>
            </a:pPr>
            <a:r>
              <a:rPr lang="en-CA" sz="2000" dirty="0">
                <a:solidFill>
                  <a:schemeClr val="tx1"/>
                </a:solidFill>
                <a:latin typeface="+mn-lt"/>
              </a:rPr>
              <a:t>First Nations knowledge</a:t>
            </a:r>
          </a:p>
          <a:p>
            <a:pPr lvl="2">
              <a:buClr>
                <a:srgbClr val="F18B35"/>
              </a:buClr>
            </a:pPr>
            <a:r>
              <a:rPr lang="en-CA" sz="1600" dirty="0">
                <a:solidFill>
                  <a:schemeClr val="tx1"/>
                </a:solidFill>
                <a:latin typeface="+mn-lt"/>
              </a:rPr>
              <a:t>Integrate First Nations knowledge and value equally</a:t>
            </a:r>
          </a:p>
          <a:p>
            <a:pPr lvl="1">
              <a:buClr>
                <a:srgbClr val="F18B35"/>
              </a:buClr>
            </a:pPr>
            <a:r>
              <a:rPr lang="en-CA" sz="2000" dirty="0">
                <a:solidFill>
                  <a:schemeClr val="tx1"/>
                </a:solidFill>
                <a:latin typeface="+mn-lt"/>
              </a:rPr>
              <a:t>Funding and Capacity Building</a:t>
            </a:r>
          </a:p>
          <a:p>
            <a:pPr lvl="2">
              <a:buClr>
                <a:srgbClr val="F18B35"/>
              </a:buClr>
            </a:pPr>
            <a:r>
              <a:rPr lang="en-CA" sz="1600" dirty="0">
                <a:solidFill>
                  <a:schemeClr val="tx1"/>
                </a:solidFill>
                <a:latin typeface="+mn-lt"/>
              </a:rPr>
              <a:t>Lacks adequate funding/capacity building </a:t>
            </a:r>
          </a:p>
          <a:p>
            <a:pPr lvl="1">
              <a:buClr>
                <a:srgbClr val="F18B35"/>
              </a:buClr>
            </a:pPr>
            <a:r>
              <a:rPr lang="en-CA" sz="2000" dirty="0">
                <a:solidFill>
                  <a:schemeClr val="tx1"/>
                </a:solidFill>
                <a:latin typeface="+mn-lt"/>
              </a:rPr>
              <a:t>Collaborative governance and co-management</a:t>
            </a:r>
          </a:p>
          <a:p>
            <a:pPr lvl="2">
              <a:buClr>
                <a:srgbClr val="F18B35"/>
              </a:buClr>
            </a:pPr>
            <a:r>
              <a:rPr lang="en-CA" sz="1600" dirty="0">
                <a:solidFill>
                  <a:schemeClr val="tx1"/>
                </a:solidFill>
                <a:latin typeface="+mn-lt"/>
              </a:rPr>
              <a:t>That ensures shared decision-making authority</a:t>
            </a:r>
          </a:p>
          <a:p>
            <a:pPr lvl="2">
              <a:buClr>
                <a:srgbClr val="F18B35"/>
              </a:buClr>
            </a:pPr>
            <a:endParaRPr lang="en-CA" dirty="0">
              <a:solidFill>
                <a:schemeClr val="tx1"/>
              </a:solidFill>
            </a:endParaRPr>
          </a:p>
          <a:p>
            <a:pPr lvl="2">
              <a:buClr>
                <a:srgbClr val="F18B35"/>
              </a:buClr>
            </a:pPr>
            <a:endParaRPr lang="en-CA" dirty="0">
              <a:solidFill>
                <a:schemeClr val="tx1"/>
              </a:solidFill>
            </a:endParaRPr>
          </a:p>
          <a:p>
            <a:pPr lvl="1">
              <a:buClr>
                <a:srgbClr val="F18B35"/>
              </a:buClr>
            </a:pPr>
            <a:endParaRPr lang="en-CA" dirty="0">
              <a:solidFill>
                <a:schemeClr val="tx1"/>
              </a:solidFill>
            </a:endParaRPr>
          </a:p>
          <a:p>
            <a:pPr>
              <a:buClr>
                <a:srgbClr val="F18B35"/>
              </a:buClr>
            </a:pPr>
            <a:endParaRPr lang="en-CA" dirty="0">
              <a:solidFill>
                <a:schemeClr val="tx1"/>
              </a:solidFill>
            </a:endParaRPr>
          </a:p>
        </p:txBody>
      </p:sp>
    </p:spTree>
    <p:extLst>
      <p:ext uri="{BB962C8B-B14F-4D97-AF65-F5344CB8AC3E}">
        <p14:creationId xmlns:p14="http://schemas.microsoft.com/office/powerpoint/2010/main" val="3688877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85EE-560A-B990-BCCC-B47F666BF7C8}"/>
              </a:ext>
            </a:extLst>
          </p:cNvPr>
          <p:cNvSpPr>
            <a:spLocks noGrp="1"/>
          </p:cNvSpPr>
          <p:nvPr>
            <p:ph type="title"/>
          </p:nvPr>
        </p:nvSpPr>
        <p:spPr>
          <a:xfrm>
            <a:off x="3599542" y="458361"/>
            <a:ext cx="7551199" cy="798600"/>
          </a:xfrm>
        </p:spPr>
        <p:txBody>
          <a:bodyPr/>
          <a:lstStyle/>
          <a:p>
            <a:r>
              <a:rPr lang="en-US" dirty="0">
                <a:latin typeface="+mj-lt"/>
              </a:rPr>
              <a:t>First Nations Views</a:t>
            </a:r>
            <a:br>
              <a:rPr lang="en-US" dirty="0">
                <a:latin typeface="+mj-lt"/>
              </a:rPr>
            </a:br>
            <a:endParaRPr lang="en-CA" dirty="0">
              <a:latin typeface="+mj-lt"/>
            </a:endParaRPr>
          </a:p>
        </p:txBody>
      </p:sp>
      <p:sp>
        <p:nvSpPr>
          <p:cNvPr id="3" name="Text Placeholder 2">
            <a:extLst>
              <a:ext uri="{FF2B5EF4-FFF2-40B4-BE49-F238E27FC236}">
                <a16:creationId xmlns:a16="http://schemas.microsoft.com/office/drawing/2014/main" id="{58F438AC-F070-C179-6AAB-F03978427C91}"/>
              </a:ext>
            </a:extLst>
          </p:cNvPr>
          <p:cNvSpPr>
            <a:spLocks noGrp="1"/>
          </p:cNvSpPr>
          <p:nvPr>
            <p:ph type="body" idx="1"/>
          </p:nvPr>
        </p:nvSpPr>
        <p:spPr>
          <a:xfrm>
            <a:off x="1262068" y="2107565"/>
            <a:ext cx="10729828" cy="4919922"/>
          </a:xfrm>
        </p:spPr>
        <p:txBody>
          <a:bodyPr/>
          <a:lstStyle/>
          <a:p>
            <a:pPr>
              <a:buClr>
                <a:srgbClr val="F18B35"/>
              </a:buClr>
            </a:pPr>
            <a:r>
              <a:rPr lang="en-US" b="1" dirty="0">
                <a:solidFill>
                  <a:srgbClr val="5D1B91"/>
                </a:solidFill>
                <a:latin typeface="+mn-lt"/>
              </a:rPr>
              <a:t>Modernization of the </a:t>
            </a:r>
            <a:r>
              <a:rPr lang="en-US" b="1" i="1" u="sng" dirty="0">
                <a:solidFill>
                  <a:srgbClr val="5D1B91"/>
                </a:solidFill>
                <a:latin typeface="+mn-lt"/>
              </a:rPr>
              <a:t>Canada Water Act</a:t>
            </a:r>
          </a:p>
          <a:p>
            <a:pPr lvl="1">
              <a:buClr>
                <a:srgbClr val="F18B35"/>
              </a:buClr>
            </a:pPr>
            <a:r>
              <a:rPr lang="en-US" sz="2000" dirty="0">
                <a:solidFill>
                  <a:schemeClr val="tx1"/>
                </a:solidFill>
                <a:latin typeface="+mn-lt"/>
              </a:rPr>
              <a:t>First Nations rights</a:t>
            </a:r>
          </a:p>
          <a:p>
            <a:pPr lvl="2">
              <a:buClr>
                <a:srgbClr val="F18B35"/>
              </a:buClr>
            </a:pPr>
            <a:r>
              <a:rPr lang="en-US" sz="1600" dirty="0">
                <a:solidFill>
                  <a:schemeClr val="tx1"/>
                </a:solidFill>
                <a:latin typeface="+mn-lt"/>
              </a:rPr>
              <a:t>Recognize water rights and align with UNDRIP</a:t>
            </a:r>
          </a:p>
          <a:p>
            <a:pPr lvl="2">
              <a:buClr>
                <a:srgbClr val="F18B35"/>
              </a:buClr>
            </a:pPr>
            <a:r>
              <a:rPr lang="en-US" sz="1600" dirty="0">
                <a:solidFill>
                  <a:schemeClr val="tx1"/>
                </a:solidFill>
                <a:latin typeface="+mn-lt"/>
              </a:rPr>
              <a:t>Equal partners in water management</a:t>
            </a:r>
          </a:p>
          <a:p>
            <a:pPr lvl="1">
              <a:buClr>
                <a:srgbClr val="F18B35"/>
              </a:buClr>
            </a:pPr>
            <a:r>
              <a:rPr lang="en-US" sz="2000" dirty="0">
                <a:solidFill>
                  <a:schemeClr val="tx1"/>
                </a:solidFill>
                <a:latin typeface="+mn-lt"/>
              </a:rPr>
              <a:t>Jurisdictional conflicts and co-governance</a:t>
            </a:r>
          </a:p>
          <a:p>
            <a:pPr lvl="2">
              <a:buClr>
                <a:srgbClr val="F18B35"/>
              </a:buClr>
            </a:pPr>
            <a:r>
              <a:rPr lang="en-US" sz="1600" dirty="0">
                <a:solidFill>
                  <a:schemeClr val="tx1"/>
                </a:solidFill>
                <a:latin typeface="+mn-lt"/>
              </a:rPr>
              <a:t>Address jurisdictional conflicts and provide clear guidelines for co-governance</a:t>
            </a:r>
          </a:p>
          <a:p>
            <a:pPr lvl="1">
              <a:buClr>
                <a:srgbClr val="F18B35"/>
              </a:buClr>
            </a:pPr>
            <a:r>
              <a:rPr lang="en-US" sz="2000" dirty="0">
                <a:solidFill>
                  <a:schemeClr val="tx1"/>
                </a:solidFill>
                <a:latin typeface="+mn-lt"/>
              </a:rPr>
              <a:t>First Nations-led water stewardship </a:t>
            </a:r>
          </a:p>
          <a:p>
            <a:pPr lvl="2">
              <a:buClr>
                <a:srgbClr val="F18B35"/>
              </a:buClr>
            </a:pPr>
            <a:r>
              <a:rPr lang="en-US" sz="1600" dirty="0">
                <a:solidFill>
                  <a:schemeClr val="tx1"/>
                </a:solidFill>
                <a:latin typeface="+mn-lt"/>
              </a:rPr>
              <a:t>Provisions and funding to support</a:t>
            </a:r>
          </a:p>
          <a:p>
            <a:pPr lvl="1">
              <a:buClr>
                <a:srgbClr val="F18B35"/>
              </a:buClr>
            </a:pPr>
            <a:r>
              <a:rPr lang="en-US" sz="2000" dirty="0">
                <a:solidFill>
                  <a:schemeClr val="tx1"/>
                </a:solidFill>
                <a:latin typeface="+mn-lt"/>
              </a:rPr>
              <a:t>First Nations knowledge and practices</a:t>
            </a:r>
          </a:p>
          <a:p>
            <a:pPr lvl="2">
              <a:buClr>
                <a:srgbClr val="F18B35"/>
              </a:buClr>
            </a:pPr>
            <a:r>
              <a:rPr lang="en-US" sz="1600" dirty="0">
                <a:solidFill>
                  <a:schemeClr val="tx1"/>
                </a:solidFill>
                <a:latin typeface="+mn-lt"/>
              </a:rPr>
              <a:t>Incorporate knowledge and practices that recognize cultural and spiritual significance</a:t>
            </a:r>
          </a:p>
          <a:p>
            <a:pPr lvl="1">
              <a:buClr>
                <a:srgbClr val="F18B35"/>
              </a:buClr>
            </a:pPr>
            <a:r>
              <a:rPr lang="en-US" sz="2000" dirty="0">
                <a:solidFill>
                  <a:schemeClr val="tx1"/>
                </a:solidFill>
                <a:latin typeface="+mn-lt"/>
              </a:rPr>
              <a:t>Consultation</a:t>
            </a:r>
          </a:p>
          <a:p>
            <a:pPr lvl="2">
              <a:buClr>
                <a:srgbClr val="F18B35"/>
              </a:buClr>
            </a:pPr>
            <a:r>
              <a:rPr lang="en-US" sz="1600" dirty="0">
                <a:solidFill>
                  <a:schemeClr val="tx1"/>
                </a:solidFill>
                <a:latin typeface="+mn-lt"/>
              </a:rPr>
              <a:t>Robust/continuous consultation during the modernization</a:t>
            </a:r>
          </a:p>
          <a:p>
            <a:pPr lvl="2">
              <a:buClr>
                <a:srgbClr val="F18B35"/>
              </a:buClr>
            </a:pPr>
            <a:endParaRPr lang="en-CA" dirty="0">
              <a:solidFill>
                <a:schemeClr val="tx1"/>
              </a:solidFill>
            </a:endParaRPr>
          </a:p>
        </p:txBody>
      </p:sp>
    </p:spTree>
    <p:extLst>
      <p:ext uri="{BB962C8B-B14F-4D97-AF65-F5344CB8AC3E}">
        <p14:creationId xmlns:p14="http://schemas.microsoft.com/office/powerpoint/2010/main" val="1099377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9161-87E7-A597-7112-1ABC3D55FC40}"/>
              </a:ext>
            </a:extLst>
          </p:cNvPr>
          <p:cNvSpPr>
            <a:spLocks noGrp="1"/>
          </p:cNvSpPr>
          <p:nvPr>
            <p:ph type="title"/>
          </p:nvPr>
        </p:nvSpPr>
        <p:spPr>
          <a:xfrm>
            <a:off x="1670832" y="2047507"/>
            <a:ext cx="11098695" cy="798600"/>
          </a:xfrm>
        </p:spPr>
        <p:txBody>
          <a:bodyPr/>
          <a:lstStyle/>
          <a:p>
            <a:r>
              <a:rPr lang="en-US" sz="3600" dirty="0">
                <a:solidFill>
                  <a:srgbClr val="5D1B91"/>
                </a:solidFill>
                <a:latin typeface="+mj-lt"/>
              </a:rPr>
              <a:t>Initial Concerns With the </a:t>
            </a:r>
            <a:r>
              <a:rPr lang="en-US" sz="3600" i="1" dirty="0">
                <a:solidFill>
                  <a:srgbClr val="5D1B91"/>
                </a:solidFill>
                <a:latin typeface="+mj-lt"/>
              </a:rPr>
              <a:t>Canada Water Act</a:t>
            </a:r>
            <a:endParaRPr lang="en-CA" sz="3600" i="1" dirty="0">
              <a:solidFill>
                <a:srgbClr val="5D1B91"/>
              </a:solidFill>
              <a:latin typeface="+mj-lt"/>
            </a:endParaRPr>
          </a:p>
        </p:txBody>
      </p:sp>
      <p:sp>
        <p:nvSpPr>
          <p:cNvPr id="3" name="Text Placeholder 2">
            <a:extLst>
              <a:ext uri="{FF2B5EF4-FFF2-40B4-BE49-F238E27FC236}">
                <a16:creationId xmlns:a16="http://schemas.microsoft.com/office/drawing/2014/main" id="{5EFF2835-38E4-9E85-D04E-14534F5E1E3E}"/>
              </a:ext>
            </a:extLst>
          </p:cNvPr>
          <p:cNvSpPr>
            <a:spLocks noGrp="1"/>
          </p:cNvSpPr>
          <p:nvPr>
            <p:ph type="body" idx="1"/>
          </p:nvPr>
        </p:nvSpPr>
        <p:spPr>
          <a:xfrm>
            <a:off x="1670832" y="2612824"/>
            <a:ext cx="10831428" cy="4861865"/>
          </a:xfrm>
        </p:spPr>
        <p:txBody>
          <a:bodyPr/>
          <a:lstStyle/>
          <a:p>
            <a:pPr>
              <a:lnSpc>
                <a:spcPct val="100000"/>
              </a:lnSpc>
              <a:buClr>
                <a:srgbClr val="F18B35"/>
              </a:buClr>
            </a:pPr>
            <a:r>
              <a:rPr lang="en-US" sz="2400" dirty="0">
                <a:solidFill>
                  <a:schemeClr val="tx1"/>
                </a:solidFill>
                <a:latin typeface="+mn-lt"/>
              </a:rPr>
              <a:t>Includes First Nations views, and also:</a:t>
            </a:r>
          </a:p>
          <a:p>
            <a:pPr>
              <a:lnSpc>
                <a:spcPct val="100000"/>
              </a:lnSpc>
              <a:buClr>
                <a:srgbClr val="F18B35"/>
              </a:buClr>
            </a:pPr>
            <a:r>
              <a:rPr lang="en-CA" sz="2400" dirty="0">
                <a:solidFill>
                  <a:schemeClr val="tx1"/>
                </a:solidFill>
                <a:latin typeface="+mn-lt"/>
              </a:rPr>
              <a:t>Generate measurable improvements to environmental, social, and economic realities in Canada’s watersheds</a:t>
            </a:r>
          </a:p>
          <a:p>
            <a:pPr>
              <a:lnSpc>
                <a:spcPct val="100000"/>
              </a:lnSpc>
              <a:buClr>
                <a:srgbClr val="F18B35"/>
              </a:buClr>
            </a:pPr>
            <a:r>
              <a:rPr lang="en-CA" sz="2400" dirty="0">
                <a:solidFill>
                  <a:schemeClr val="tx1"/>
                </a:solidFill>
                <a:latin typeface="+mn-lt"/>
              </a:rPr>
              <a:t> Consider the impacts of climate change and include infrastructure investments, disaster planning, and insurance programs.</a:t>
            </a:r>
          </a:p>
          <a:p>
            <a:pPr>
              <a:lnSpc>
                <a:spcPct val="100000"/>
              </a:lnSpc>
              <a:buClr>
                <a:srgbClr val="F18B35"/>
              </a:buClr>
            </a:pPr>
            <a:r>
              <a:rPr lang="en-CA" sz="2400" dirty="0">
                <a:solidFill>
                  <a:schemeClr val="tx1"/>
                </a:solidFill>
                <a:latin typeface="+mn-lt"/>
              </a:rPr>
              <a:t>Stricter water quality standards to protect ecosystems and human health.</a:t>
            </a:r>
          </a:p>
          <a:p>
            <a:pPr>
              <a:lnSpc>
                <a:spcPct val="100000"/>
              </a:lnSpc>
              <a:buClr>
                <a:srgbClr val="F18B35"/>
              </a:buClr>
            </a:pPr>
            <a:r>
              <a:rPr lang="en-CA" sz="2400" dirty="0">
                <a:solidFill>
                  <a:schemeClr val="tx1"/>
                </a:solidFill>
                <a:latin typeface="+mn-lt"/>
              </a:rPr>
              <a:t>Integrate modern water monitoring, data analytics, and modeling to enhance water resource monitoring and decision-making</a:t>
            </a:r>
          </a:p>
          <a:p>
            <a:pPr>
              <a:lnSpc>
                <a:spcPct val="100000"/>
              </a:lnSpc>
              <a:buClr>
                <a:srgbClr val="F18B35"/>
              </a:buClr>
            </a:pPr>
            <a:endParaRPr lang="en-CA" sz="2400" dirty="0">
              <a:solidFill>
                <a:schemeClr val="tx1"/>
              </a:solidFill>
            </a:endParaRPr>
          </a:p>
        </p:txBody>
      </p:sp>
    </p:spTree>
    <p:extLst>
      <p:ext uri="{BB962C8B-B14F-4D97-AF65-F5344CB8AC3E}">
        <p14:creationId xmlns:p14="http://schemas.microsoft.com/office/powerpoint/2010/main" val="3128125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97B9-9010-9224-B4B2-EFEC2B379B08}"/>
              </a:ext>
            </a:extLst>
          </p:cNvPr>
          <p:cNvSpPr>
            <a:spLocks noGrp="1"/>
          </p:cNvSpPr>
          <p:nvPr>
            <p:ph type="title"/>
          </p:nvPr>
        </p:nvSpPr>
        <p:spPr>
          <a:xfrm>
            <a:off x="1761375" y="2131533"/>
            <a:ext cx="9336300" cy="798600"/>
          </a:xfrm>
        </p:spPr>
        <p:txBody>
          <a:bodyPr/>
          <a:lstStyle/>
          <a:p>
            <a:r>
              <a:rPr lang="en-US" dirty="0">
                <a:solidFill>
                  <a:srgbClr val="5D1B91"/>
                </a:solidFill>
                <a:latin typeface="+mj-lt"/>
              </a:rPr>
              <a:t>Next Steps</a:t>
            </a:r>
            <a:endParaRPr lang="en-CA" dirty="0">
              <a:solidFill>
                <a:srgbClr val="5D1B91"/>
              </a:solidFill>
              <a:latin typeface="+mj-lt"/>
            </a:endParaRPr>
          </a:p>
        </p:txBody>
      </p:sp>
      <p:sp>
        <p:nvSpPr>
          <p:cNvPr id="3" name="Text Placeholder 2">
            <a:extLst>
              <a:ext uri="{FF2B5EF4-FFF2-40B4-BE49-F238E27FC236}">
                <a16:creationId xmlns:a16="http://schemas.microsoft.com/office/drawing/2014/main" id="{1023E78C-EE23-F439-3C8A-C2756F76AEDA}"/>
              </a:ext>
            </a:extLst>
          </p:cNvPr>
          <p:cNvSpPr>
            <a:spLocks noGrp="1"/>
          </p:cNvSpPr>
          <p:nvPr>
            <p:ph type="body" idx="1"/>
          </p:nvPr>
        </p:nvSpPr>
        <p:spPr>
          <a:xfrm>
            <a:off x="1603828" y="2756660"/>
            <a:ext cx="8984343" cy="4101340"/>
          </a:xfrm>
        </p:spPr>
        <p:txBody>
          <a:bodyPr/>
          <a:lstStyle/>
          <a:p>
            <a:pPr>
              <a:buClr>
                <a:srgbClr val="F18B35"/>
              </a:buClr>
            </a:pPr>
            <a:r>
              <a:rPr lang="en-US" dirty="0">
                <a:solidFill>
                  <a:schemeClr val="tx1"/>
                </a:solidFill>
                <a:latin typeface="+mn-lt"/>
              </a:rPr>
              <a:t>Continue to meet with the CWA </a:t>
            </a:r>
          </a:p>
          <a:p>
            <a:pPr>
              <a:buClr>
                <a:srgbClr val="F18B35"/>
              </a:buClr>
            </a:pPr>
            <a:r>
              <a:rPr lang="en-US" dirty="0">
                <a:solidFill>
                  <a:schemeClr val="tx1"/>
                </a:solidFill>
                <a:latin typeface="+mn-lt"/>
              </a:rPr>
              <a:t>Modernization of the </a:t>
            </a:r>
            <a:r>
              <a:rPr lang="en-US" i="1" dirty="0">
                <a:solidFill>
                  <a:schemeClr val="tx1"/>
                </a:solidFill>
                <a:latin typeface="+mn-lt"/>
              </a:rPr>
              <a:t>Canada Water Act </a:t>
            </a:r>
            <a:r>
              <a:rPr lang="en-US" dirty="0">
                <a:solidFill>
                  <a:schemeClr val="tx1"/>
                </a:solidFill>
                <a:latin typeface="+mn-lt"/>
              </a:rPr>
              <a:t>in 2025</a:t>
            </a:r>
          </a:p>
          <a:p>
            <a:pPr>
              <a:buClr>
                <a:srgbClr val="F18B35"/>
              </a:buClr>
            </a:pPr>
            <a:r>
              <a:rPr lang="en-US" dirty="0">
                <a:solidFill>
                  <a:schemeClr val="tx1"/>
                </a:solidFill>
                <a:latin typeface="+mn-lt"/>
              </a:rPr>
              <a:t>Establishment of the First Nations Water Stewardship Task Force</a:t>
            </a:r>
          </a:p>
          <a:p>
            <a:pPr lvl="1">
              <a:buClr>
                <a:srgbClr val="F18B35"/>
              </a:buClr>
            </a:pPr>
            <a:r>
              <a:rPr lang="en-US" dirty="0">
                <a:solidFill>
                  <a:schemeClr val="tx1"/>
                </a:solidFill>
                <a:latin typeface="+mn-lt"/>
              </a:rPr>
              <a:t>Focus will be on:</a:t>
            </a:r>
          </a:p>
          <a:p>
            <a:pPr lvl="2">
              <a:buClr>
                <a:srgbClr val="F18B35"/>
              </a:buClr>
            </a:pPr>
            <a:r>
              <a:rPr lang="en-US" i="1" dirty="0">
                <a:solidFill>
                  <a:schemeClr val="tx1"/>
                </a:solidFill>
                <a:latin typeface="+mn-lt"/>
              </a:rPr>
              <a:t>Canada Water Act</a:t>
            </a:r>
          </a:p>
          <a:p>
            <a:pPr lvl="2">
              <a:buClr>
                <a:srgbClr val="F18B35"/>
              </a:buClr>
            </a:pPr>
            <a:r>
              <a:rPr lang="en-US" dirty="0">
                <a:solidFill>
                  <a:schemeClr val="tx1"/>
                </a:solidFill>
                <a:latin typeface="+mn-lt"/>
              </a:rPr>
              <a:t>National Freshwater Data Strategy</a:t>
            </a:r>
          </a:p>
          <a:p>
            <a:pPr lvl="2">
              <a:buClr>
                <a:srgbClr val="F18B35"/>
              </a:buClr>
            </a:pPr>
            <a:r>
              <a:rPr lang="en-US" dirty="0">
                <a:solidFill>
                  <a:schemeClr val="tx1"/>
                </a:solidFill>
                <a:latin typeface="+mn-lt"/>
              </a:rPr>
              <a:t>Other priorities as determined by First Nations</a:t>
            </a:r>
          </a:p>
          <a:p>
            <a:pPr lvl="1"/>
            <a:endParaRPr lang="en-CA" dirty="0">
              <a:solidFill>
                <a:schemeClr val="tx1"/>
              </a:solidFill>
            </a:endParaRPr>
          </a:p>
        </p:txBody>
      </p:sp>
    </p:spTree>
    <p:extLst>
      <p:ext uri="{BB962C8B-B14F-4D97-AF65-F5344CB8AC3E}">
        <p14:creationId xmlns:p14="http://schemas.microsoft.com/office/powerpoint/2010/main" val="2519631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A307E-2E2E-3CCA-A3AE-9DA3A2D0D10B}"/>
              </a:ext>
            </a:extLst>
          </p:cNvPr>
          <p:cNvSpPr>
            <a:spLocks noGrp="1"/>
          </p:cNvSpPr>
          <p:nvPr>
            <p:ph type="ctrTitle"/>
          </p:nvPr>
        </p:nvSpPr>
        <p:spPr>
          <a:xfrm>
            <a:off x="1867866" y="3878493"/>
            <a:ext cx="8456268" cy="1311525"/>
          </a:xfrm>
        </p:spPr>
        <p:txBody>
          <a:bodyPr>
            <a:normAutofit fontScale="90000"/>
          </a:bodyPr>
          <a:lstStyle/>
          <a:p>
            <a:r>
              <a:rPr lang="en-US" b="1" dirty="0">
                <a:solidFill>
                  <a:srgbClr val="5D1B91"/>
                </a:solidFill>
                <a:highlight>
                  <a:srgbClr val="FFFF00"/>
                </a:highlight>
                <a:latin typeface="+mj-lt"/>
              </a:rPr>
              <a:t>Bill C-61, </a:t>
            </a:r>
            <a:r>
              <a:rPr lang="en-US" b="1" i="1" dirty="0">
                <a:solidFill>
                  <a:srgbClr val="5D1B91"/>
                </a:solidFill>
                <a:highlight>
                  <a:srgbClr val="FFFF00"/>
                </a:highlight>
                <a:latin typeface="+mj-lt"/>
              </a:rPr>
              <a:t>First Nations Clean Water Act (Julie to insert here)</a:t>
            </a:r>
            <a:endParaRPr lang="en-CA" b="1" i="1" dirty="0">
              <a:solidFill>
                <a:srgbClr val="5D1B91"/>
              </a:solidFill>
              <a:highlight>
                <a:srgbClr val="FFFF00"/>
              </a:highlight>
              <a:latin typeface="+mj-lt"/>
            </a:endParaRPr>
          </a:p>
        </p:txBody>
      </p:sp>
    </p:spTree>
    <p:extLst>
      <p:ext uri="{BB962C8B-B14F-4D97-AF65-F5344CB8AC3E}">
        <p14:creationId xmlns:p14="http://schemas.microsoft.com/office/powerpoint/2010/main" val="1212324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3988F-91F5-372F-6CFA-677A48687994}"/>
              </a:ext>
            </a:extLst>
          </p:cNvPr>
          <p:cNvSpPr>
            <a:spLocks noGrp="1"/>
          </p:cNvSpPr>
          <p:nvPr>
            <p:ph type="ctrTitle"/>
          </p:nvPr>
        </p:nvSpPr>
        <p:spPr>
          <a:xfrm>
            <a:off x="1716032" y="3688121"/>
            <a:ext cx="8456268" cy="1311525"/>
          </a:xfrm>
        </p:spPr>
        <p:txBody>
          <a:bodyPr>
            <a:noAutofit/>
          </a:bodyPr>
          <a:lstStyle/>
          <a:p>
            <a:r>
              <a:rPr lang="en-US" sz="4800" b="1" dirty="0">
                <a:solidFill>
                  <a:srgbClr val="5D1B91"/>
                </a:solidFill>
                <a:latin typeface="+mj-lt"/>
              </a:rPr>
              <a:t>Marine Indigenous Protected and Conserved Areas (Marine IPCAs)</a:t>
            </a:r>
            <a:endParaRPr lang="en-CA" sz="4800" b="1" dirty="0">
              <a:solidFill>
                <a:srgbClr val="5D1B91"/>
              </a:solidFill>
              <a:latin typeface="+mj-lt"/>
            </a:endParaRPr>
          </a:p>
        </p:txBody>
      </p:sp>
    </p:spTree>
    <p:extLst>
      <p:ext uri="{BB962C8B-B14F-4D97-AF65-F5344CB8AC3E}">
        <p14:creationId xmlns:p14="http://schemas.microsoft.com/office/powerpoint/2010/main" val="219383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88"/>
        <p:cNvGrpSpPr/>
        <p:nvPr/>
      </p:nvGrpSpPr>
      <p:grpSpPr>
        <a:xfrm>
          <a:off x="0" y="0"/>
          <a:ext cx="0" cy="0"/>
          <a:chOff x="0" y="0"/>
          <a:chExt cx="0" cy="0"/>
        </a:xfrm>
      </p:grpSpPr>
      <p:sp>
        <p:nvSpPr>
          <p:cNvPr id="89" name="Google Shape;89;g308dd1a936f_0_818"/>
          <p:cNvSpPr txBox="1">
            <a:spLocks noGrp="1"/>
          </p:cNvSpPr>
          <p:nvPr>
            <p:ph type="body" idx="1"/>
          </p:nvPr>
        </p:nvSpPr>
        <p:spPr>
          <a:xfrm>
            <a:off x="1838634" y="2736982"/>
            <a:ext cx="9336300" cy="3692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2200"/>
              <a:buNone/>
            </a:pPr>
            <a:r>
              <a:rPr lang="en-US" sz="2200" b="1" dirty="0">
                <a:solidFill>
                  <a:srgbClr val="5D1B91"/>
                </a:solidFill>
                <a:latin typeface="Arial"/>
                <a:ea typeface="Arial"/>
                <a:cs typeface="Arial"/>
                <a:sym typeface="Arial"/>
              </a:rPr>
              <a:t>Indigenous Protected and Conserved Areas (IPCAs): </a:t>
            </a:r>
            <a:endParaRPr b="1" dirty="0">
              <a:solidFill>
                <a:srgbClr val="5D1B91"/>
              </a:solidFill>
            </a:endParaRPr>
          </a:p>
          <a:p>
            <a:pPr marL="228600" lvl="0" indent="-228600" algn="l" rtl="0">
              <a:lnSpc>
                <a:spcPct val="90000"/>
              </a:lnSpc>
              <a:spcBef>
                <a:spcPts val="1000"/>
              </a:spcBef>
              <a:spcAft>
                <a:spcPts val="0"/>
              </a:spcAft>
              <a:buClr>
                <a:srgbClr val="F18B35"/>
              </a:buClr>
              <a:buSzPts val="1800"/>
              <a:buChar char="•"/>
            </a:pPr>
            <a:r>
              <a:rPr lang="en-US" sz="2400" dirty="0">
                <a:solidFill>
                  <a:schemeClr val="tx1"/>
                </a:solidFill>
                <a:latin typeface="Arial"/>
                <a:ea typeface="Arial"/>
                <a:cs typeface="Arial"/>
                <a:sym typeface="Arial"/>
              </a:rPr>
              <a:t>Indigenous-led, </a:t>
            </a:r>
            <a:endParaRPr sz="2400" dirty="0">
              <a:solidFill>
                <a:schemeClr val="tx1"/>
              </a:solidFill>
            </a:endParaRPr>
          </a:p>
          <a:p>
            <a:pPr marL="228600" lvl="0" indent="-228600" algn="l" rtl="0">
              <a:lnSpc>
                <a:spcPct val="90000"/>
              </a:lnSpc>
              <a:spcBef>
                <a:spcPts val="1000"/>
              </a:spcBef>
              <a:spcAft>
                <a:spcPts val="0"/>
              </a:spcAft>
              <a:buClr>
                <a:srgbClr val="F18B35"/>
              </a:buClr>
              <a:buSzPts val="1800"/>
              <a:buChar char="•"/>
            </a:pPr>
            <a:r>
              <a:rPr lang="en-US" sz="2200" dirty="0">
                <a:solidFill>
                  <a:schemeClr val="tx1"/>
                </a:solidFill>
                <a:latin typeface="Arial"/>
                <a:ea typeface="Arial"/>
                <a:cs typeface="Arial"/>
                <a:sym typeface="Arial"/>
              </a:rPr>
              <a:t>Represent a long-term commitment to conservation,</a:t>
            </a:r>
            <a:endParaRPr sz="2200" dirty="0">
              <a:solidFill>
                <a:schemeClr val="tx1"/>
              </a:solidFill>
            </a:endParaRPr>
          </a:p>
          <a:p>
            <a:pPr marL="228600" lvl="0" indent="-228600" algn="l" rtl="0">
              <a:lnSpc>
                <a:spcPct val="90000"/>
              </a:lnSpc>
              <a:spcBef>
                <a:spcPts val="1000"/>
              </a:spcBef>
              <a:spcAft>
                <a:spcPts val="0"/>
              </a:spcAft>
              <a:buClr>
                <a:srgbClr val="F18B35"/>
              </a:buClr>
              <a:buSzPts val="1800"/>
              <a:buChar char="•"/>
            </a:pPr>
            <a:r>
              <a:rPr lang="en-US" sz="2200" dirty="0">
                <a:solidFill>
                  <a:schemeClr val="tx1"/>
                </a:solidFill>
                <a:latin typeface="Arial"/>
                <a:ea typeface="Arial"/>
                <a:cs typeface="Arial"/>
                <a:sym typeface="Arial"/>
              </a:rPr>
              <a:t>Elevate Indigenous rights and responsibilities (ICE 2018) </a:t>
            </a:r>
            <a:endParaRPr sz="2200" dirty="0">
              <a:solidFill>
                <a:schemeClr val="tx1"/>
              </a:solidFill>
            </a:endParaRPr>
          </a:p>
          <a:p>
            <a:pPr marL="228600" lvl="0" indent="-114300" algn="l" rtl="0">
              <a:lnSpc>
                <a:spcPct val="90000"/>
              </a:lnSpc>
              <a:spcBef>
                <a:spcPts val="1000"/>
              </a:spcBef>
              <a:spcAft>
                <a:spcPts val="0"/>
              </a:spcAft>
              <a:buClr>
                <a:srgbClr val="F18B35"/>
              </a:buClr>
              <a:buSzPts val="1800"/>
              <a:buNone/>
            </a:pPr>
            <a:endParaRPr sz="2200" dirty="0">
              <a:solidFill>
                <a:schemeClr val="tx1"/>
              </a:solidFill>
              <a:latin typeface="Arial"/>
              <a:ea typeface="Arial"/>
              <a:cs typeface="Arial"/>
              <a:sym typeface="Arial"/>
            </a:endParaRPr>
          </a:p>
          <a:p>
            <a:pPr marL="228600" lvl="0" indent="-228600" algn="l" rtl="0">
              <a:lnSpc>
                <a:spcPct val="90000"/>
              </a:lnSpc>
              <a:spcBef>
                <a:spcPts val="1000"/>
              </a:spcBef>
              <a:spcAft>
                <a:spcPts val="0"/>
              </a:spcAft>
              <a:buClr>
                <a:srgbClr val="F18B35"/>
              </a:buClr>
              <a:buSzPts val="2200"/>
              <a:buChar char="•"/>
            </a:pPr>
            <a:r>
              <a:rPr lang="en-US" sz="2200" dirty="0">
                <a:solidFill>
                  <a:schemeClr val="tx1"/>
                </a:solidFill>
                <a:latin typeface="Arial"/>
                <a:ea typeface="Arial"/>
                <a:cs typeface="Arial"/>
                <a:sym typeface="Arial"/>
              </a:rPr>
              <a:t>Founded on First Nations laws, culture, language, governance, and knowledge.</a:t>
            </a:r>
            <a:endParaRPr sz="2200" dirty="0">
              <a:solidFill>
                <a:schemeClr val="tx1"/>
              </a:solidFill>
              <a:latin typeface="Arial"/>
              <a:ea typeface="Arial"/>
              <a:cs typeface="Arial"/>
              <a:sym typeface="Arial"/>
            </a:endParaRPr>
          </a:p>
          <a:p>
            <a:pPr marL="228600" lvl="0" indent="-228600" algn="l" rtl="0">
              <a:lnSpc>
                <a:spcPct val="90000"/>
              </a:lnSpc>
              <a:spcBef>
                <a:spcPts val="1000"/>
              </a:spcBef>
              <a:spcAft>
                <a:spcPts val="0"/>
              </a:spcAft>
              <a:buClr>
                <a:srgbClr val="F18B35"/>
              </a:buClr>
              <a:buSzPts val="2200"/>
              <a:buChar char="•"/>
            </a:pPr>
            <a:r>
              <a:rPr lang="en-US" sz="2200" dirty="0">
                <a:solidFill>
                  <a:schemeClr val="tx1"/>
                </a:solidFill>
                <a:latin typeface="Arial"/>
                <a:ea typeface="Arial"/>
                <a:cs typeface="Arial"/>
                <a:sym typeface="Arial"/>
              </a:rPr>
              <a:t>Modern expression of our inherent rights, responsibilities, and relationships to the lands and waters.</a:t>
            </a:r>
            <a:endParaRPr sz="2200" dirty="0">
              <a:solidFill>
                <a:schemeClr val="tx1"/>
              </a:solidFill>
            </a:endParaRPr>
          </a:p>
          <a:p>
            <a:pPr marL="685800" lvl="1" indent="-88900" algn="l" rtl="0">
              <a:lnSpc>
                <a:spcPct val="90000"/>
              </a:lnSpc>
              <a:spcBef>
                <a:spcPts val="500"/>
              </a:spcBef>
              <a:spcAft>
                <a:spcPts val="0"/>
              </a:spcAft>
              <a:buClr>
                <a:srgbClr val="002060"/>
              </a:buClr>
              <a:buSzPts val="2200"/>
              <a:buNone/>
            </a:pPr>
            <a:endParaRPr sz="2200" dirty="0">
              <a:solidFill>
                <a:schemeClr val="tx1"/>
              </a:solidFill>
              <a:latin typeface="Arial"/>
              <a:ea typeface="Arial"/>
              <a:cs typeface="Arial"/>
              <a:sym typeface="Arial"/>
            </a:endParaRPr>
          </a:p>
        </p:txBody>
      </p:sp>
      <p:sp>
        <p:nvSpPr>
          <p:cNvPr id="91" name="Google Shape;91;g308dd1a936f_0_818"/>
          <p:cNvSpPr txBox="1"/>
          <p:nvPr/>
        </p:nvSpPr>
        <p:spPr>
          <a:xfrm>
            <a:off x="1838634" y="2087238"/>
            <a:ext cx="9336300" cy="798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4000"/>
              <a:buFont typeface="Arial"/>
              <a:buNone/>
            </a:pPr>
            <a:r>
              <a:rPr lang="en-US" sz="3600" b="1" dirty="0">
                <a:solidFill>
                  <a:srgbClr val="5D1B91"/>
                </a:solidFill>
                <a:latin typeface="Arial"/>
                <a:ea typeface="Arial"/>
                <a:cs typeface="Arial"/>
                <a:sym typeface="Arial"/>
              </a:rPr>
              <a:t>What are IPCAs</a:t>
            </a:r>
            <a:endParaRPr sz="3600" b="1" dirty="0">
              <a:solidFill>
                <a:srgbClr val="5D1B9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96"/>
        <p:cNvGrpSpPr/>
        <p:nvPr/>
      </p:nvGrpSpPr>
      <p:grpSpPr>
        <a:xfrm>
          <a:off x="0" y="0"/>
          <a:ext cx="0" cy="0"/>
          <a:chOff x="0" y="0"/>
          <a:chExt cx="0" cy="0"/>
        </a:xfrm>
      </p:grpSpPr>
      <p:sp>
        <p:nvSpPr>
          <p:cNvPr id="97" name="Google Shape;97;g308dd1a936f_0_825"/>
          <p:cNvSpPr txBox="1">
            <a:spLocks noGrp="1"/>
          </p:cNvSpPr>
          <p:nvPr>
            <p:ph type="body" idx="1"/>
          </p:nvPr>
        </p:nvSpPr>
        <p:spPr>
          <a:xfrm>
            <a:off x="1641771" y="2487747"/>
            <a:ext cx="9336300" cy="385813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rgbClr val="F18B35"/>
              </a:buClr>
              <a:buSzPts val="2200"/>
              <a:buChar char="•"/>
            </a:pPr>
            <a:r>
              <a:rPr lang="en-US" sz="2200" dirty="0">
                <a:solidFill>
                  <a:schemeClr val="tx1"/>
                </a:solidFill>
                <a:latin typeface="Arial"/>
                <a:ea typeface="Arial"/>
                <a:cs typeface="Arial"/>
                <a:sym typeface="Arial"/>
              </a:rPr>
              <a:t>Decline in biodiversity </a:t>
            </a:r>
          </a:p>
          <a:p>
            <a:pPr marL="228600" lvl="0" indent="-228600" algn="l" rtl="0">
              <a:lnSpc>
                <a:spcPct val="90000"/>
              </a:lnSpc>
              <a:spcBef>
                <a:spcPts val="1000"/>
              </a:spcBef>
              <a:spcAft>
                <a:spcPts val="0"/>
              </a:spcAft>
              <a:buClr>
                <a:srgbClr val="F18B35"/>
              </a:buClr>
              <a:buSzPts val="2200"/>
              <a:buChar char="•"/>
            </a:pPr>
            <a:r>
              <a:rPr lang="en-US" sz="2200" dirty="0">
                <a:solidFill>
                  <a:schemeClr val="tx1"/>
                </a:solidFill>
                <a:latin typeface="Arial"/>
                <a:ea typeface="Arial"/>
                <a:cs typeface="Arial"/>
                <a:sym typeface="Arial"/>
              </a:rPr>
              <a:t>Impacts of climate change </a:t>
            </a:r>
          </a:p>
          <a:p>
            <a:pPr marL="228600" lvl="0" indent="-228600" algn="l" rtl="0">
              <a:lnSpc>
                <a:spcPct val="90000"/>
              </a:lnSpc>
              <a:spcBef>
                <a:spcPts val="1000"/>
              </a:spcBef>
              <a:spcAft>
                <a:spcPts val="0"/>
              </a:spcAft>
              <a:buClr>
                <a:srgbClr val="F18B35"/>
              </a:buClr>
              <a:buSzPts val="2200"/>
              <a:buChar char="•"/>
            </a:pPr>
            <a:r>
              <a:rPr lang="en-US" sz="2200" dirty="0">
                <a:solidFill>
                  <a:schemeClr val="tx1"/>
                </a:solidFill>
                <a:latin typeface="Arial"/>
                <a:ea typeface="Arial"/>
                <a:cs typeface="Arial"/>
                <a:sym typeface="Arial"/>
              </a:rPr>
              <a:t>Successes of First Nations governance to biodiversity </a:t>
            </a:r>
          </a:p>
          <a:p>
            <a:pPr marL="228600" lvl="0" indent="-228600" algn="l" rtl="0">
              <a:lnSpc>
                <a:spcPct val="90000"/>
              </a:lnSpc>
              <a:spcBef>
                <a:spcPts val="1000"/>
              </a:spcBef>
              <a:spcAft>
                <a:spcPts val="0"/>
              </a:spcAft>
              <a:buClr>
                <a:srgbClr val="F18B35"/>
              </a:buClr>
              <a:buSzPts val="2200"/>
              <a:buChar char="•"/>
            </a:pPr>
            <a:r>
              <a:rPr lang="en-US" sz="2200" dirty="0">
                <a:solidFill>
                  <a:schemeClr val="tx1"/>
                </a:solidFill>
                <a:latin typeface="Arial"/>
                <a:ea typeface="Arial"/>
                <a:cs typeface="Arial"/>
                <a:sym typeface="Arial"/>
              </a:rPr>
              <a:t>Effective and socially just tools for conservation while elevating rights and responsibilities </a:t>
            </a:r>
          </a:p>
          <a:p>
            <a:pPr marL="228600" indent="-228600">
              <a:buClr>
                <a:srgbClr val="F18B35"/>
              </a:buClr>
              <a:buSzPts val="2200"/>
            </a:pPr>
            <a:r>
              <a:rPr lang="en-US" sz="2200" dirty="0">
                <a:solidFill>
                  <a:schemeClr val="tx1"/>
                </a:solidFill>
                <a:latin typeface="Arial"/>
                <a:cs typeface="Arial"/>
              </a:rPr>
              <a:t>Indigenous Circle of Experts (2018) – </a:t>
            </a:r>
            <a:r>
              <a:rPr lang="en-US" sz="2200" i="1" dirty="0">
                <a:solidFill>
                  <a:schemeClr val="tx1"/>
                </a:solidFill>
                <a:latin typeface="Arial"/>
                <a:cs typeface="Arial"/>
              </a:rPr>
              <a:t>We Rise Together</a:t>
            </a:r>
          </a:p>
          <a:p>
            <a:pPr marL="685800" lvl="1" indent="-228600">
              <a:buClr>
                <a:srgbClr val="F18B35"/>
              </a:buClr>
              <a:buSzPts val="2200"/>
            </a:pPr>
            <a:r>
              <a:rPr lang="en-US" sz="1800" dirty="0">
                <a:solidFill>
                  <a:schemeClr val="tx1"/>
                </a:solidFill>
                <a:latin typeface="Arial"/>
                <a:cs typeface="Arial"/>
              </a:rPr>
              <a:t>28 recommendations </a:t>
            </a:r>
            <a:endParaRPr lang="en-US" sz="1400" dirty="0">
              <a:solidFill>
                <a:schemeClr val="tx1"/>
              </a:solidFill>
              <a:latin typeface="Arial"/>
              <a:cs typeface="Arial"/>
            </a:endParaRPr>
          </a:p>
          <a:p>
            <a:pPr marL="228600" indent="-228600">
              <a:buClr>
                <a:srgbClr val="F18B35"/>
              </a:buClr>
              <a:buSzPts val="2200"/>
            </a:pPr>
            <a:r>
              <a:rPr lang="en-US" sz="2200" dirty="0">
                <a:solidFill>
                  <a:schemeClr val="tx1"/>
                </a:solidFill>
                <a:latin typeface="Arial"/>
                <a:cs typeface="Arial"/>
              </a:rPr>
              <a:t>National Advisory Panel on Marine Protected Area Standards (2018) </a:t>
            </a:r>
          </a:p>
          <a:p>
            <a:pPr marL="685800" lvl="1" indent="-228600">
              <a:buClr>
                <a:srgbClr val="F18B35"/>
              </a:buClr>
              <a:buSzPts val="2200"/>
            </a:pPr>
            <a:r>
              <a:rPr lang="en-US" sz="1800" dirty="0">
                <a:solidFill>
                  <a:schemeClr val="tx1"/>
                </a:solidFill>
                <a:latin typeface="Arial"/>
                <a:cs typeface="Arial"/>
              </a:rPr>
              <a:t>IPCAs included in Crown-Indigenous recommendations to the DFO Minister </a:t>
            </a:r>
          </a:p>
          <a:p>
            <a:pPr marL="228600" indent="-228600">
              <a:buClr>
                <a:srgbClr val="F18B35"/>
              </a:buClr>
              <a:buSzPts val="2200"/>
            </a:pPr>
            <a:r>
              <a:rPr lang="en-US" sz="2200" dirty="0">
                <a:solidFill>
                  <a:schemeClr val="tx1"/>
                </a:solidFill>
                <a:latin typeface="Arial"/>
                <a:cs typeface="Arial"/>
              </a:rPr>
              <a:t>Gap in progress of IPCAs on land vs. coastal and marine waters</a:t>
            </a:r>
            <a:endParaRPr sz="2200" dirty="0">
              <a:solidFill>
                <a:schemeClr val="tx1"/>
              </a:solidFill>
              <a:latin typeface="Arial"/>
              <a:cs typeface="Arial"/>
            </a:endParaRPr>
          </a:p>
          <a:p>
            <a:pPr marL="228600" lvl="0" indent="-114300" algn="l" rtl="0">
              <a:lnSpc>
                <a:spcPct val="90000"/>
              </a:lnSpc>
              <a:spcBef>
                <a:spcPts val="1000"/>
              </a:spcBef>
              <a:spcAft>
                <a:spcPts val="0"/>
              </a:spcAft>
              <a:buClr>
                <a:srgbClr val="F18B35"/>
              </a:buClr>
              <a:buSzPts val="1800"/>
              <a:buNone/>
            </a:pPr>
            <a:endParaRPr sz="1800" dirty="0">
              <a:solidFill>
                <a:schemeClr val="tx1"/>
              </a:solidFill>
              <a:latin typeface="Arial"/>
              <a:ea typeface="Arial"/>
              <a:cs typeface="Arial"/>
              <a:sym typeface="Arial"/>
            </a:endParaRPr>
          </a:p>
          <a:p>
            <a:pPr marL="228600" lvl="0" indent="-88900" algn="l" rtl="0">
              <a:lnSpc>
                <a:spcPct val="90000"/>
              </a:lnSpc>
              <a:spcBef>
                <a:spcPts val="1000"/>
              </a:spcBef>
              <a:spcAft>
                <a:spcPts val="0"/>
              </a:spcAft>
              <a:buClr>
                <a:srgbClr val="F18B35"/>
              </a:buClr>
              <a:buSzPts val="2200"/>
              <a:buNone/>
            </a:pPr>
            <a:endParaRPr sz="2200" dirty="0">
              <a:solidFill>
                <a:schemeClr val="tx1"/>
              </a:solidFill>
              <a:latin typeface="Arial"/>
              <a:ea typeface="Arial"/>
              <a:cs typeface="Arial"/>
              <a:sym typeface="Arial"/>
            </a:endParaRPr>
          </a:p>
          <a:p>
            <a:pPr marL="228600" lvl="0" indent="-88900" algn="l" rtl="0">
              <a:lnSpc>
                <a:spcPct val="90000"/>
              </a:lnSpc>
              <a:spcBef>
                <a:spcPts val="1000"/>
              </a:spcBef>
              <a:spcAft>
                <a:spcPts val="0"/>
              </a:spcAft>
              <a:buClr>
                <a:srgbClr val="F18B35"/>
              </a:buClr>
              <a:buSzPts val="2200"/>
              <a:buNone/>
            </a:pPr>
            <a:endParaRPr sz="2200" dirty="0">
              <a:solidFill>
                <a:schemeClr val="tx1"/>
              </a:solidFill>
              <a:latin typeface="Arial"/>
              <a:ea typeface="Arial"/>
              <a:cs typeface="Arial"/>
              <a:sym typeface="Arial"/>
            </a:endParaRPr>
          </a:p>
          <a:p>
            <a:pPr marL="685800" lvl="1" indent="-88900" algn="l" rtl="0">
              <a:lnSpc>
                <a:spcPct val="90000"/>
              </a:lnSpc>
              <a:spcBef>
                <a:spcPts val="500"/>
              </a:spcBef>
              <a:spcAft>
                <a:spcPts val="0"/>
              </a:spcAft>
              <a:buClr>
                <a:srgbClr val="F18B35"/>
              </a:buClr>
              <a:buSzPts val="2200"/>
              <a:buNone/>
            </a:pPr>
            <a:endParaRPr sz="2200" dirty="0">
              <a:solidFill>
                <a:schemeClr val="tx1"/>
              </a:solidFill>
              <a:latin typeface="Arial"/>
              <a:ea typeface="Arial"/>
              <a:cs typeface="Arial"/>
              <a:sym typeface="Arial"/>
            </a:endParaRPr>
          </a:p>
        </p:txBody>
      </p:sp>
      <p:sp>
        <p:nvSpPr>
          <p:cNvPr id="99" name="Google Shape;99;g308dd1a936f_0_825"/>
          <p:cNvSpPr txBox="1"/>
          <p:nvPr/>
        </p:nvSpPr>
        <p:spPr>
          <a:xfrm>
            <a:off x="1641771" y="1942095"/>
            <a:ext cx="9336300" cy="798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4000"/>
              <a:buFont typeface="Arial"/>
              <a:buNone/>
            </a:pPr>
            <a:r>
              <a:rPr lang="en-US" sz="3600" b="1" dirty="0">
                <a:solidFill>
                  <a:srgbClr val="5D1B91"/>
                </a:solidFill>
              </a:rPr>
              <a:t>Need for IPCAs </a:t>
            </a:r>
            <a:endParaRPr sz="3600" dirty="0">
              <a:solidFill>
                <a:srgbClr val="5D1B9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81"/>
        <p:cNvGrpSpPr/>
        <p:nvPr/>
      </p:nvGrpSpPr>
      <p:grpSpPr>
        <a:xfrm>
          <a:off x="0" y="0"/>
          <a:ext cx="0" cy="0"/>
          <a:chOff x="0" y="0"/>
          <a:chExt cx="0" cy="0"/>
        </a:xfrm>
      </p:grpSpPr>
      <p:sp>
        <p:nvSpPr>
          <p:cNvPr id="82" name="Google Shape;82;g308dd1a936f_0_812"/>
          <p:cNvSpPr txBox="1">
            <a:spLocks noGrp="1"/>
          </p:cNvSpPr>
          <p:nvPr>
            <p:ph type="title"/>
          </p:nvPr>
        </p:nvSpPr>
        <p:spPr>
          <a:xfrm>
            <a:off x="1762461" y="2007002"/>
            <a:ext cx="9336300" cy="79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4000"/>
              <a:buFont typeface="Arial"/>
              <a:buNone/>
            </a:pPr>
            <a:r>
              <a:rPr lang="en-US" dirty="0">
                <a:solidFill>
                  <a:srgbClr val="5D1B91"/>
                </a:solidFill>
                <a:latin typeface="Arial"/>
                <a:ea typeface="Arial"/>
                <a:cs typeface="Arial"/>
                <a:sym typeface="Arial"/>
              </a:rPr>
              <a:t>Agenda</a:t>
            </a:r>
            <a:endParaRPr dirty="0">
              <a:solidFill>
                <a:srgbClr val="5D1B91"/>
              </a:solidFill>
            </a:endParaRPr>
          </a:p>
        </p:txBody>
      </p:sp>
      <p:sp>
        <p:nvSpPr>
          <p:cNvPr id="83" name="Google Shape;83;g308dd1a936f_0_812"/>
          <p:cNvSpPr txBox="1">
            <a:spLocks noGrp="1"/>
          </p:cNvSpPr>
          <p:nvPr>
            <p:ph type="body" idx="1"/>
          </p:nvPr>
        </p:nvSpPr>
        <p:spPr>
          <a:xfrm>
            <a:off x="1762461" y="2805602"/>
            <a:ext cx="9336300" cy="3692100"/>
          </a:xfrm>
          <a:prstGeom prst="rect">
            <a:avLst/>
          </a:prstGeom>
          <a:noFill/>
          <a:ln>
            <a:noFill/>
          </a:ln>
        </p:spPr>
        <p:txBody>
          <a:bodyPr spcFirstLastPara="1" wrap="square" lIns="91425" tIns="45700" rIns="91425" bIns="45700" anchor="t" anchorCtr="0">
            <a:noAutofit/>
          </a:bodyPr>
          <a:lstStyle/>
          <a:p>
            <a:pPr marL="228600" indent="-279400">
              <a:lnSpc>
                <a:spcPct val="100000"/>
              </a:lnSpc>
              <a:buClr>
                <a:srgbClr val="F18B35"/>
              </a:buClr>
              <a:buSzPct val="180000"/>
            </a:pPr>
            <a:r>
              <a:rPr lang="en-US" sz="2000" dirty="0">
                <a:solidFill>
                  <a:schemeClr val="tx1"/>
                </a:solidFill>
                <a:latin typeface="+mn-lt"/>
              </a:rPr>
              <a:t>Opening Prayer</a:t>
            </a:r>
          </a:p>
          <a:p>
            <a:pPr marL="228600" indent="-279400">
              <a:lnSpc>
                <a:spcPct val="100000"/>
              </a:lnSpc>
              <a:buClr>
                <a:srgbClr val="F18B35"/>
              </a:buClr>
              <a:buSzPct val="180000"/>
            </a:pPr>
            <a:r>
              <a:rPr lang="en-US" sz="2000" dirty="0">
                <a:solidFill>
                  <a:schemeClr val="tx1"/>
                </a:solidFill>
                <a:latin typeface="+mn-lt"/>
              </a:rPr>
              <a:t>Welcome and Opening Remarks</a:t>
            </a:r>
          </a:p>
          <a:p>
            <a:pPr marL="228600" indent="-279400">
              <a:lnSpc>
                <a:spcPct val="100000"/>
              </a:lnSpc>
              <a:buClr>
                <a:srgbClr val="F18B35"/>
              </a:buClr>
              <a:buSzPct val="180000"/>
            </a:pPr>
            <a:r>
              <a:rPr lang="en-US" sz="2000" dirty="0">
                <a:solidFill>
                  <a:schemeClr val="tx1"/>
                </a:solidFill>
                <a:latin typeface="+mn-lt"/>
              </a:rPr>
              <a:t>The Canada Water Agency and the </a:t>
            </a:r>
            <a:r>
              <a:rPr lang="en-US" sz="2000" i="1" dirty="0">
                <a:solidFill>
                  <a:schemeClr val="tx1"/>
                </a:solidFill>
                <a:latin typeface="+mn-lt"/>
              </a:rPr>
              <a:t>Canada Water Act</a:t>
            </a:r>
          </a:p>
          <a:p>
            <a:pPr marL="228600" indent="-279400">
              <a:lnSpc>
                <a:spcPct val="100000"/>
              </a:lnSpc>
              <a:buClr>
                <a:srgbClr val="F18B35"/>
              </a:buClr>
              <a:buSzPct val="180000"/>
            </a:pPr>
            <a:r>
              <a:rPr lang="en-US" sz="2000" dirty="0">
                <a:solidFill>
                  <a:schemeClr val="tx1"/>
                </a:solidFill>
                <a:latin typeface="+mn-lt"/>
              </a:rPr>
              <a:t>Bill C-61, </a:t>
            </a:r>
            <a:r>
              <a:rPr lang="en-US" sz="2000" i="1" dirty="0">
                <a:solidFill>
                  <a:schemeClr val="tx1"/>
                </a:solidFill>
                <a:latin typeface="+mn-lt"/>
              </a:rPr>
              <a:t>First Nations Clean Water Act</a:t>
            </a:r>
          </a:p>
          <a:p>
            <a:pPr marL="228600" indent="-279400">
              <a:lnSpc>
                <a:spcPct val="100000"/>
              </a:lnSpc>
              <a:buClr>
                <a:srgbClr val="F18B35"/>
              </a:buClr>
              <a:buSzPct val="180000"/>
            </a:pPr>
            <a:r>
              <a:rPr lang="en-US" sz="2000" dirty="0">
                <a:solidFill>
                  <a:schemeClr val="tx1"/>
                </a:solidFill>
                <a:latin typeface="+mn-lt"/>
              </a:rPr>
              <a:t>Marine Indigenous Protected and Conserved Areas (Marine IPCAs)</a:t>
            </a:r>
          </a:p>
          <a:p>
            <a:pPr marL="228600" indent="-279400">
              <a:lnSpc>
                <a:spcPct val="100000"/>
              </a:lnSpc>
              <a:buClr>
                <a:srgbClr val="F18B35"/>
              </a:buClr>
              <a:buSzPct val="180000"/>
            </a:pPr>
            <a:r>
              <a:rPr lang="en-US" sz="2000" dirty="0">
                <a:solidFill>
                  <a:schemeClr val="tx1"/>
                </a:solidFill>
                <a:latin typeface="+mn-lt"/>
              </a:rPr>
              <a:t>Open Discussion</a:t>
            </a:r>
          </a:p>
          <a:p>
            <a:pPr marL="228600" indent="-279400">
              <a:lnSpc>
                <a:spcPct val="100000"/>
              </a:lnSpc>
              <a:buClr>
                <a:srgbClr val="F18B35"/>
              </a:buClr>
              <a:buSzPct val="180000"/>
            </a:pPr>
            <a:r>
              <a:rPr lang="en-US" sz="2000" dirty="0">
                <a:solidFill>
                  <a:schemeClr val="tx1"/>
                </a:solidFill>
                <a:latin typeface="+mn-lt"/>
              </a:rPr>
              <a:t>Closing Prayer</a:t>
            </a:r>
            <a:endParaRPr sz="2000" dirty="0">
              <a:solidFill>
                <a:schemeClr val="tx1"/>
              </a:solidFill>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115"/>
        <p:cNvGrpSpPr/>
        <p:nvPr/>
      </p:nvGrpSpPr>
      <p:grpSpPr>
        <a:xfrm>
          <a:off x="0" y="0"/>
          <a:ext cx="0" cy="0"/>
          <a:chOff x="0" y="0"/>
          <a:chExt cx="0" cy="0"/>
        </a:xfrm>
      </p:grpSpPr>
      <p:sp>
        <p:nvSpPr>
          <p:cNvPr id="116" name="Google Shape;116;g308dd1a936f_0_842"/>
          <p:cNvSpPr txBox="1">
            <a:spLocks noGrp="1"/>
          </p:cNvSpPr>
          <p:nvPr>
            <p:ph type="body" idx="1"/>
          </p:nvPr>
        </p:nvSpPr>
        <p:spPr>
          <a:xfrm>
            <a:off x="1805062" y="2932939"/>
            <a:ext cx="9336300" cy="3692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2060"/>
              </a:buClr>
              <a:buSzPts val="2600"/>
              <a:buNone/>
            </a:pPr>
            <a:r>
              <a:rPr lang="en-US" sz="2600" dirty="0">
                <a:solidFill>
                  <a:schemeClr val="tx1"/>
                </a:solidFill>
                <a:latin typeface="Arial"/>
                <a:ea typeface="Arial"/>
                <a:cs typeface="Arial"/>
                <a:sym typeface="Arial"/>
              </a:rPr>
              <a:t>Directs AFN to advocate for: </a:t>
            </a:r>
            <a:endParaRPr dirty="0">
              <a:solidFill>
                <a:schemeClr val="tx1"/>
              </a:solidFill>
            </a:endParaRPr>
          </a:p>
          <a:p>
            <a:pPr marL="228600" lvl="0" indent="-228600" algn="l" rtl="0">
              <a:lnSpc>
                <a:spcPct val="100000"/>
              </a:lnSpc>
              <a:spcBef>
                <a:spcPts val="1000"/>
              </a:spcBef>
              <a:spcAft>
                <a:spcPts val="0"/>
              </a:spcAft>
              <a:buClr>
                <a:srgbClr val="002060"/>
              </a:buClr>
              <a:buSzPts val="2600"/>
              <a:buChar char="•"/>
            </a:pPr>
            <a:r>
              <a:rPr lang="en-US" sz="2600" dirty="0">
                <a:solidFill>
                  <a:schemeClr val="tx1"/>
                </a:solidFill>
                <a:latin typeface="Arial"/>
                <a:ea typeface="Arial"/>
                <a:cs typeface="Arial"/>
                <a:sym typeface="Arial"/>
              </a:rPr>
              <a:t>Whole-of-government approach to support and recognize IPCAs in marine and coastal waters</a:t>
            </a:r>
            <a:endParaRPr dirty="0">
              <a:solidFill>
                <a:schemeClr val="tx1"/>
              </a:solidFill>
            </a:endParaRPr>
          </a:p>
          <a:p>
            <a:pPr marL="228600" lvl="0" indent="-228600" algn="l" rtl="0">
              <a:lnSpc>
                <a:spcPct val="100000"/>
              </a:lnSpc>
              <a:spcBef>
                <a:spcPts val="1000"/>
              </a:spcBef>
              <a:spcAft>
                <a:spcPts val="0"/>
              </a:spcAft>
              <a:buClr>
                <a:srgbClr val="002060"/>
              </a:buClr>
              <a:buSzPts val="2600"/>
              <a:buChar char="•"/>
            </a:pPr>
            <a:r>
              <a:rPr lang="en-US" sz="2600" dirty="0">
                <a:solidFill>
                  <a:schemeClr val="tx1"/>
                </a:solidFill>
                <a:latin typeface="Arial"/>
                <a:ea typeface="Arial"/>
                <a:cs typeface="Arial"/>
                <a:sym typeface="Arial"/>
              </a:rPr>
              <a:t>The full and effective participation of First Nations in decision-making related to Canada's Nature Agenda</a:t>
            </a:r>
            <a:endParaRPr dirty="0">
              <a:solidFill>
                <a:schemeClr val="tx1"/>
              </a:solidFill>
            </a:endParaRPr>
          </a:p>
          <a:p>
            <a:pPr marL="228600" lvl="0" indent="-228600" algn="l" rtl="0">
              <a:lnSpc>
                <a:spcPct val="100000"/>
              </a:lnSpc>
              <a:spcBef>
                <a:spcPts val="1000"/>
              </a:spcBef>
              <a:spcAft>
                <a:spcPts val="0"/>
              </a:spcAft>
              <a:buClr>
                <a:srgbClr val="002060"/>
              </a:buClr>
              <a:buSzPts val="2600"/>
              <a:buChar char="•"/>
            </a:pPr>
            <a:r>
              <a:rPr lang="en-US" sz="2600" dirty="0">
                <a:solidFill>
                  <a:schemeClr val="tx1"/>
                </a:solidFill>
                <a:latin typeface="Arial"/>
                <a:ea typeface="Arial"/>
                <a:cs typeface="Arial"/>
                <a:sym typeface="Arial"/>
              </a:rPr>
              <a:t>Dedicated long-term, stable funding </a:t>
            </a:r>
          </a:p>
          <a:p>
            <a:pPr marL="0" lvl="0" indent="0" algn="l" rtl="0">
              <a:lnSpc>
                <a:spcPct val="100000"/>
              </a:lnSpc>
              <a:spcBef>
                <a:spcPts val="1000"/>
              </a:spcBef>
              <a:spcAft>
                <a:spcPts val="0"/>
              </a:spcAft>
              <a:buClr>
                <a:srgbClr val="002060"/>
              </a:buClr>
              <a:buSzPts val="2200"/>
              <a:buNone/>
            </a:pPr>
            <a:endParaRPr sz="2200" dirty="0">
              <a:solidFill>
                <a:schemeClr val="tx1"/>
              </a:solidFill>
              <a:latin typeface="Arial"/>
              <a:ea typeface="Arial"/>
              <a:cs typeface="Arial"/>
              <a:sym typeface="Arial"/>
            </a:endParaRPr>
          </a:p>
        </p:txBody>
      </p:sp>
      <p:sp>
        <p:nvSpPr>
          <p:cNvPr id="117" name="Google Shape;117;g308dd1a936f_0_842"/>
          <p:cNvSpPr txBox="1">
            <a:spLocks noGrp="1"/>
          </p:cNvSpPr>
          <p:nvPr>
            <p:ph type="title"/>
          </p:nvPr>
        </p:nvSpPr>
        <p:spPr>
          <a:xfrm>
            <a:off x="1805062" y="2134339"/>
            <a:ext cx="9336000" cy="79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Arial"/>
              <a:buNone/>
            </a:pPr>
            <a:r>
              <a:rPr lang="en-US" sz="3600">
                <a:solidFill>
                  <a:srgbClr val="5D1B91"/>
                </a:solidFill>
                <a:latin typeface="Arial"/>
                <a:ea typeface="Arial"/>
                <a:cs typeface="Arial"/>
                <a:sym typeface="Arial"/>
              </a:rPr>
              <a:t>AFN Resolution 41/2021 Marine IPCAs</a:t>
            </a:r>
            <a:br>
              <a:rPr lang="en-US" sz="3600">
                <a:solidFill>
                  <a:srgbClr val="5D1B91"/>
                </a:solidFill>
                <a:latin typeface="Arial"/>
                <a:ea typeface="Arial"/>
                <a:cs typeface="Arial"/>
                <a:sym typeface="Arial"/>
              </a:rPr>
            </a:br>
            <a:r>
              <a:rPr lang="en-US" sz="3600">
                <a:solidFill>
                  <a:srgbClr val="5D1B91"/>
                </a:solidFill>
                <a:latin typeface="Arial"/>
                <a:ea typeface="Arial"/>
                <a:cs typeface="Arial"/>
                <a:sym typeface="Arial"/>
              </a:rPr>
              <a:t>  </a:t>
            </a:r>
            <a:endParaRPr sz="3600">
              <a:solidFill>
                <a:srgbClr val="5D1B9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sp>
        <p:nvSpPr>
          <p:cNvPr id="123" name="Google Shape;123;g308dd1a936f_0_848"/>
          <p:cNvSpPr txBox="1">
            <a:spLocks noGrp="1"/>
          </p:cNvSpPr>
          <p:nvPr>
            <p:ph type="title"/>
          </p:nvPr>
        </p:nvSpPr>
        <p:spPr>
          <a:xfrm>
            <a:off x="2017642" y="1896847"/>
            <a:ext cx="9336300" cy="79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4000"/>
              <a:buFont typeface="Arial"/>
              <a:buNone/>
            </a:pPr>
            <a:r>
              <a:rPr lang="en-US" sz="3600" dirty="0">
                <a:solidFill>
                  <a:srgbClr val="5D1B91"/>
                </a:solidFill>
                <a:latin typeface="Arial"/>
                <a:ea typeface="Arial"/>
                <a:cs typeface="Arial"/>
                <a:sym typeface="Arial"/>
              </a:rPr>
              <a:t>Resolution 41/2021</a:t>
            </a:r>
            <a:br>
              <a:rPr lang="en-US" dirty="0">
                <a:solidFill>
                  <a:srgbClr val="5D1B91"/>
                </a:solidFill>
                <a:latin typeface="Arial"/>
                <a:ea typeface="Arial"/>
                <a:cs typeface="Arial"/>
                <a:sym typeface="Arial"/>
              </a:rPr>
            </a:br>
            <a:r>
              <a:rPr lang="en-US" sz="2200" dirty="0">
                <a:solidFill>
                  <a:srgbClr val="5D1B91"/>
                </a:solidFill>
                <a:latin typeface="Arial"/>
                <a:ea typeface="Arial"/>
                <a:cs typeface="Arial"/>
                <a:sym typeface="Arial"/>
              </a:rPr>
              <a:t>Past work and key achievements</a:t>
            </a:r>
            <a:endParaRPr sz="2200" dirty="0">
              <a:solidFill>
                <a:srgbClr val="5D1B91"/>
              </a:solidFill>
              <a:latin typeface="Arial"/>
              <a:ea typeface="Arial"/>
              <a:cs typeface="Arial"/>
              <a:sym typeface="Arial"/>
            </a:endParaRPr>
          </a:p>
        </p:txBody>
      </p:sp>
      <p:sp>
        <p:nvSpPr>
          <p:cNvPr id="124" name="Google Shape;124;g308dd1a936f_0_848"/>
          <p:cNvSpPr txBox="1">
            <a:spLocks noGrp="1"/>
          </p:cNvSpPr>
          <p:nvPr>
            <p:ph type="body" idx="1"/>
          </p:nvPr>
        </p:nvSpPr>
        <p:spPr>
          <a:xfrm>
            <a:off x="2017642" y="2886833"/>
            <a:ext cx="9967800" cy="3692100"/>
          </a:xfrm>
          <a:prstGeom prst="rect">
            <a:avLst/>
          </a:prstGeom>
          <a:noFill/>
          <a:ln>
            <a:noFill/>
          </a:ln>
        </p:spPr>
        <p:txBody>
          <a:bodyPr spcFirstLastPara="1" wrap="square" lIns="91425" tIns="45700" rIns="91425" bIns="45700" anchor="t" anchorCtr="0">
            <a:noAutofit/>
          </a:bodyPr>
          <a:lstStyle/>
          <a:p>
            <a:pPr marL="228600" indent="-228600">
              <a:buClr>
                <a:srgbClr val="F18B35"/>
              </a:buClr>
              <a:buSzPts val="2200"/>
            </a:pPr>
            <a:r>
              <a:rPr lang="en-US" sz="2000" dirty="0">
                <a:solidFill>
                  <a:schemeClr val="tx1"/>
                </a:solidFill>
                <a:latin typeface="+mn-lt"/>
                <a:cs typeface="Arial"/>
                <a:sym typeface="Arial"/>
              </a:rPr>
              <a:t>Marine IPCA Virtual Webinar Series (2021 – 2022) </a:t>
            </a:r>
            <a:endParaRPr sz="2000" dirty="0">
              <a:solidFill>
                <a:schemeClr val="tx1"/>
              </a:solidFill>
              <a:latin typeface="+mn-lt"/>
              <a:cs typeface="Arial"/>
            </a:endParaRPr>
          </a:p>
          <a:p>
            <a:pPr marL="228600" lvl="0" indent="-228600" algn="l" rtl="0">
              <a:lnSpc>
                <a:spcPct val="90000"/>
              </a:lnSpc>
              <a:spcBef>
                <a:spcPts val="1000"/>
              </a:spcBef>
              <a:spcAft>
                <a:spcPts val="0"/>
              </a:spcAft>
              <a:buClr>
                <a:srgbClr val="F18B35"/>
              </a:buClr>
              <a:buSzPts val="2200"/>
              <a:buChar char="•"/>
            </a:pPr>
            <a:r>
              <a:rPr lang="en-US" sz="2000" dirty="0">
                <a:solidFill>
                  <a:schemeClr val="tx1"/>
                </a:solidFill>
                <a:latin typeface="+mn-lt"/>
                <a:ea typeface="Arial"/>
                <a:cs typeface="Arial"/>
                <a:sym typeface="Arial"/>
              </a:rPr>
              <a:t>Established the Marine IPCA Sub-working Group (2022)</a:t>
            </a:r>
          </a:p>
          <a:p>
            <a:pPr marL="228600" lvl="0" indent="-228600" algn="l" rtl="0">
              <a:lnSpc>
                <a:spcPct val="90000"/>
              </a:lnSpc>
              <a:spcBef>
                <a:spcPts val="1000"/>
              </a:spcBef>
              <a:spcAft>
                <a:spcPts val="0"/>
              </a:spcAft>
              <a:buClr>
                <a:srgbClr val="F18B35"/>
              </a:buClr>
              <a:buSzPts val="2200"/>
              <a:buChar char="•"/>
            </a:pPr>
            <a:r>
              <a:rPr lang="en-US" sz="2000" dirty="0">
                <a:solidFill>
                  <a:schemeClr val="tx1"/>
                </a:solidFill>
                <a:latin typeface="+mn-lt"/>
                <a:cs typeface="Arial"/>
                <a:sym typeface="Arial"/>
              </a:rPr>
              <a:t>National Marine Conservation Area (NMCA) Policy (2022)</a:t>
            </a:r>
            <a:endParaRPr sz="2000" dirty="0">
              <a:solidFill>
                <a:schemeClr val="tx1"/>
              </a:solidFill>
              <a:latin typeface="+mn-lt"/>
            </a:endParaRPr>
          </a:p>
          <a:p>
            <a:pPr marL="228600" lvl="0" indent="-228600" algn="l" rtl="0">
              <a:lnSpc>
                <a:spcPct val="90000"/>
              </a:lnSpc>
              <a:spcBef>
                <a:spcPts val="1000"/>
              </a:spcBef>
              <a:spcAft>
                <a:spcPts val="0"/>
              </a:spcAft>
              <a:buClr>
                <a:srgbClr val="F18B35"/>
              </a:buClr>
              <a:buSzPts val="2200"/>
              <a:buChar char="•"/>
            </a:pPr>
            <a:r>
              <a:rPr lang="en-US" sz="2000" dirty="0">
                <a:solidFill>
                  <a:schemeClr val="tx1"/>
                </a:solidFill>
                <a:latin typeface="+mn-lt"/>
                <a:ea typeface="Arial"/>
                <a:cs typeface="Arial"/>
                <a:sym typeface="Arial"/>
              </a:rPr>
              <a:t>Marine Sub Working Group Strategic Plan (2023) </a:t>
            </a:r>
            <a:endParaRPr lang="en-US" sz="2000" dirty="0">
              <a:solidFill>
                <a:schemeClr val="tx1"/>
              </a:solidFill>
              <a:latin typeface="+mn-lt"/>
            </a:endParaRPr>
          </a:p>
          <a:p>
            <a:pPr marL="228600" lvl="0" indent="-228600" algn="l" rtl="0">
              <a:lnSpc>
                <a:spcPct val="90000"/>
              </a:lnSpc>
              <a:spcBef>
                <a:spcPts val="1000"/>
              </a:spcBef>
              <a:spcAft>
                <a:spcPts val="0"/>
              </a:spcAft>
              <a:buClr>
                <a:srgbClr val="F18B35"/>
              </a:buClr>
              <a:buSzPts val="2200"/>
              <a:buChar char="•"/>
            </a:pPr>
            <a:r>
              <a:rPr lang="en-US" sz="2000" dirty="0">
                <a:solidFill>
                  <a:schemeClr val="tx1"/>
                </a:solidFill>
                <a:latin typeface="+mn-lt"/>
                <a:ea typeface="Arial"/>
                <a:cs typeface="Arial"/>
                <a:sym typeface="Arial"/>
              </a:rPr>
              <a:t>AFN Report on Marine IPCAs (2023)</a:t>
            </a:r>
          </a:p>
          <a:p>
            <a:pPr marL="228600" lvl="0" indent="-228600" algn="l" rtl="0">
              <a:lnSpc>
                <a:spcPct val="90000"/>
              </a:lnSpc>
              <a:spcBef>
                <a:spcPts val="1000"/>
              </a:spcBef>
              <a:spcAft>
                <a:spcPts val="0"/>
              </a:spcAft>
              <a:buClr>
                <a:srgbClr val="F18B35"/>
              </a:buClr>
              <a:buSzPts val="2200"/>
              <a:buChar char="•"/>
            </a:pPr>
            <a:r>
              <a:rPr lang="en-US" sz="2000" dirty="0">
                <a:solidFill>
                  <a:schemeClr val="tx1"/>
                </a:solidFill>
                <a:latin typeface="+mn-lt"/>
                <a:ea typeface="Arial"/>
                <a:cs typeface="Arial"/>
                <a:sym typeface="Arial"/>
              </a:rPr>
              <a:t>UNDA APM 38 and 42 (2023)</a:t>
            </a:r>
          </a:p>
          <a:p>
            <a:pPr marL="228600" lvl="0" indent="-228600" algn="l" rtl="0">
              <a:lnSpc>
                <a:spcPct val="90000"/>
              </a:lnSpc>
              <a:spcBef>
                <a:spcPts val="1000"/>
              </a:spcBef>
              <a:spcAft>
                <a:spcPts val="0"/>
              </a:spcAft>
              <a:buClr>
                <a:srgbClr val="F18B35"/>
              </a:buClr>
              <a:buSzPts val="2200"/>
              <a:buChar char="•"/>
            </a:pPr>
            <a:r>
              <a:rPr lang="sv-SE" sz="2000" dirty="0">
                <a:solidFill>
                  <a:schemeClr val="tx1"/>
                </a:solidFill>
                <a:latin typeface="+mn-lt"/>
              </a:rPr>
              <a:t>Draft AFN-DFO Scoping Paper (2023-2024)</a:t>
            </a:r>
          </a:p>
          <a:p>
            <a:pPr marL="228600" indent="-228600">
              <a:buClr>
                <a:srgbClr val="F18B35"/>
              </a:buClr>
              <a:buSzPts val="2200"/>
            </a:pPr>
            <a:r>
              <a:rPr lang="sv-SE" sz="2000" dirty="0">
                <a:solidFill>
                  <a:schemeClr val="tx1"/>
                </a:solidFill>
                <a:latin typeface="+mn-lt"/>
              </a:rPr>
              <a:t>DFO commitment to collaborate on Marine IPCA Report recommendations and develop an implementation plan for UNDA APM 42 (2024)</a:t>
            </a:r>
          </a:p>
          <a:p>
            <a:pPr marL="228600" lvl="0" indent="-228600" algn="l" rtl="0">
              <a:lnSpc>
                <a:spcPct val="90000"/>
              </a:lnSpc>
              <a:spcBef>
                <a:spcPts val="1000"/>
              </a:spcBef>
              <a:spcAft>
                <a:spcPts val="0"/>
              </a:spcAft>
              <a:buClr>
                <a:srgbClr val="002060"/>
              </a:buClr>
              <a:buSzPts val="2200"/>
              <a:buChar char="•"/>
            </a:pPr>
            <a:endParaRPr lang="sv-SE" sz="2400" dirty="0">
              <a:latin typeface="+mn-lt"/>
            </a:endParaRPr>
          </a:p>
          <a:p>
            <a:pPr marL="228600" lvl="0" indent="-228600" algn="l" rtl="0">
              <a:lnSpc>
                <a:spcPct val="90000"/>
              </a:lnSpc>
              <a:spcBef>
                <a:spcPts val="1000"/>
              </a:spcBef>
              <a:spcAft>
                <a:spcPts val="0"/>
              </a:spcAft>
              <a:buClr>
                <a:srgbClr val="002060"/>
              </a:buClr>
              <a:buSzPts val="2200"/>
              <a:buChar char="•"/>
            </a:pPr>
            <a:endParaRPr lang="en-US" dirty="0"/>
          </a:p>
          <a:p>
            <a:pPr marL="0" lvl="0" indent="0" algn="l" rtl="0">
              <a:lnSpc>
                <a:spcPct val="90000"/>
              </a:lnSpc>
              <a:spcBef>
                <a:spcPts val="1000"/>
              </a:spcBef>
              <a:spcAft>
                <a:spcPts val="0"/>
              </a:spcAft>
              <a:buClr>
                <a:srgbClr val="002060"/>
              </a:buClr>
              <a:buSzPts val="2200"/>
              <a:buNone/>
            </a:pPr>
            <a:endParaRPr sz="2200" dirty="0">
              <a:latin typeface="Arial"/>
              <a:ea typeface="Arial"/>
              <a:cs typeface="Arial"/>
              <a:sym typeface="Arial"/>
            </a:endParaRPr>
          </a:p>
          <a:p>
            <a:pPr marL="0" lvl="0" indent="0" algn="l" rtl="0">
              <a:lnSpc>
                <a:spcPct val="90000"/>
              </a:lnSpc>
              <a:spcBef>
                <a:spcPts val="1000"/>
              </a:spcBef>
              <a:spcAft>
                <a:spcPts val="0"/>
              </a:spcAft>
              <a:buClr>
                <a:srgbClr val="002060"/>
              </a:buClr>
              <a:buSzPts val="2200"/>
              <a:buNone/>
            </a:pPr>
            <a:endParaRPr sz="2200" b="1" dirty="0">
              <a:solidFill>
                <a:srgbClr val="C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7" name="Google Shape;197;g308dd1a936f_0_1064"/>
          <p:cNvSpPr txBox="1">
            <a:spLocks noGrp="1"/>
          </p:cNvSpPr>
          <p:nvPr>
            <p:ph type="title"/>
          </p:nvPr>
        </p:nvSpPr>
        <p:spPr>
          <a:xfrm>
            <a:off x="1855688" y="2084666"/>
            <a:ext cx="9336300" cy="79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dirty="0">
                <a:solidFill>
                  <a:srgbClr val="5D1B91"/>
                </a:solidFill>
                <a:latin typeface="Arial" panose="020B0604020202020204" pitchFamily="34" charset="0"/>
                <a:cs typeface="Arial" panose="020B0604020202020204" pitchFamily="34" charset="0"/>
              </a:rPr>
              <a:t>Marine IPCA Sub-working Group</a:t>
            </a:r>
            <a:endParaRPr sz="3600" dirty="0">
              <a:solidFill>
                <a:srgbClr val="5D1B91"/>
              </a:solidFill>
              <a:latin typeface="Arial" panose="020B0604020202020204" pitchFamily="34" charset="0"/>
              <a:cs typeface="Arial" panose="020B0604020202020204" pitchFamily="34" charset="0"/>
            </a:endParaRPr>
          </a:p>
        </p:txBody>
      </p:sp>
      <p:sp>
        <p:nvSpPr>
          <p:cNvPr id="4" name="Google Shape;131;g308dd1a936f_0_854">
            <a:extLst>
              <a:ext uri="{FF2B5EF4-FFF2-40B4-BE49-F238E27FC236}">
                <a16:creationId xmlns:a16="http://schemas.microsoft.com/office/drawing/2014/main" id="{94363DBD-AFD5-BF03-9A6F-8A27CAE874F0}"/>
              </a:ext>
            </a:extLst>
          </p:cNvPr>
          <p:cNvSpPr txBox="1">
            <a:spLocks noGrp="1"/>
          </p:cNvSpPr>
          <p:nvPr>
            <p:ph type="body" idx="1"/>
          </p:nvPr>
        </p:nvSpPr>
        <p:spPr>
          <a:xfrm>
            <a:off x="1855688" y="2883266"/>
            <a:ext cx="9336300" cy="3692100"/>
          </a:xfrm>
          <a:prstGeom prst="rect">
            <a:avLst/>
          </a:prstGeom>
          <a:noFill/>
          <a:ln>
            <a:noFill/>
          </a:ln>
        </p:spPr>
        <p:txBody>
          <a:bodyPr spcFirstLastPara="1" wrap="square" lIns="91425" tIns="45700" rIns="91425" bIns="45700" anchor="t" anchorCtr="0">
            <a:noAutofit/>
          </a:bodyPr>
          <a:lstStyle/>
          <a:p>
            <a:pPr marL="482600" lvl="0" indent="-342900" algn="l" rtl="0">
              <a:lnSpc>
                <a:spcPct val="90000"/>
              </a:lnSpc>
              <a:spcBef>
                <a:spcPts val="1000"/>
              </a:spcBef>
              <a:spcAft>
                <a:spcPts val="0"/>
              </a:spcAft>
              <a:buClr>
                <a:srgbClr val="F18B35"/>
              </a:buClr>
              <a:buSzPts val="2200"/>
              <a:buFont typeface="Arial" panose="020B0604020202020204" pitchFamily="34" charset="0"/>
              <a:buChar char="•"/>
            </a:pPr>
            <a:r>
              <a:rPr lang="en-US" sz="2200" dirty="0">
                <a:solidFill>
                  <a:schemeClr val="tx1"/>
                </a:solidFill>
                <a:latin typeface="Arial"/>
                <a:ea typeface="Arial"/>
                <a:cs typeface="Arial"/>
                <a:sym typeface="Arial"/>
              </a:rPr>
              <a:t>Established in Feb 2022 to support the AFN in implementing Resolution 41/2021</a:t>
            </a:r>
          </a:p>
          <a:p>
            <a:pPr marL="482600" lvl="0" indent="-342900" algn="l" rtl="0">
              <a:lnSpc>
                <a:spcPct val="90000"/>
              </a:lnSpc>
              <a:spcBef>
                <a:spcPts val="1000"/>
              </a:spcBef>
              <a:spcAft>
                <a:spcPts val="0"/>
              </a:spcAft>
              <a:buClr>
                <a:srgbClr val="F18B35"/>
              </a:buClr>
              <a:buSzPts val="2200"/>
              <a:buFont typeface="Arial" panose="020B0604020202020204" pitchFamily="34" charset="0"/>
              <a:buChar char="•"/>
            </a:pPr>
            <a:r>
              <a:rPr lang="en-US" sz="2200" dirty="0">
                <a:solidFill>
                  <a:schemeClr val="tx1"/>
                </a:solidFill>
                <a:latin typeface="Arial"/>
                <a:ea typeface="Arial"/>
                <a:cs typeface="Arial"/>
                <a:sym typeface="Arial"/>
              </a:rPr>
              <a:t>Created under the Advisory Committee on Climate Action and the Environment (ACE)</a:t>
            </a:r>
          </a:p>
          <a:p>
            <a:pPr marL="482600" lvl="0" indent="-342900" algn="l" rtl="0">
              <a:lnSpc>
                <a:spcPct val="90000"/>
              </a:lnSpc>
              <a:spcBef>
                <a:spcPts val="1000"/>
              </a:spcBef>
              <a:spcAft>
                <a:spcPts val="0"/>
              </a:spcAft>
              <a:buClr>
                <a:srgbClr val="F18B35"/>
              </a:buClr>
              <a:buSzPts val="2200"/>
              <a:buFont typeface="Arial" panose="020B0604020202020204" pitchFamily="34" charset="0"/>
              <a:buChar char="•"/>
            </a:pPr>
            <a:r>
              <a:rPr lang="en-US" sz="2200" dirty="0">
                <a:solidFill>
                  <a:schemeClr val="tx1"/>
                </a:solidFill>
                <a:latin typeface="Arial"/>
                <a:ea typeface="Arial"/>
                <a:cs typeface="Arial"/>
                <a:sym typeface="Arial"/>
              </a:rPr>
              <a:t>Regionally representative group of First Nation organization representatives and technical experts</a:t>
            </a:r>
          </a:p>
          <a:p>
            <a:pPr marL="482600" indent="-342900">
              <a:buClr>
                <a:srgbClr val="F18B35"/>
              </a:buClr>
              <a:buSzPts val="2200"/>
              <a:buFont typeface="Arial" panose="020B0604020202020204" pitchFamily="34" charset="0"/>
              <a:buChar char="•"/>
            </a:pPr>
            <a:r>
              <a:rPr lang="en-US" sz="2200" dirty="0">
                <a:solidFill>
                  <a:schemeClr val="tx1"/>
                </a:solidFill>
                <a:latin typeface="Arial"/>
                <a:cs typeface="Arial"/>
                <a:sym typeface="Arial"/>
              </a:rPr>
              <a:t>An advisory and First Nations capacity-building forum </a:t>
            </a:r>
          </a:p>
          <a:p>
            <a:pPr marL="482600" lvl="0" indent="-342900" algn="l" rtl="0">
              <a:lnSpc>
                <a:spcPct val="90000"/>
              </a:lnSpc>
              <a:spcBef>
                <a:spcPts val="1000"/>
              </a:spcBef>
              <a:spcAft>
                <a:spcPts val="0"/>
              </a:spcAft>
              <a:buClr>
                <a:srgbClr val="002060"/>
              </a:buClr>
              <a:buSzPts val="2200"/>
              <a:buFontTx/>
              <a:buChar char="-"/>
            </a:pPr>
            <a:endParaRPr lang="en-US" sz="2200" dirty="0">
              <a:latin typeface="Arial"/>
              <a:ea typeface="Arial"/>
              <a:cs typeface="Arial"/>
              <a:sym typeface="Arial"/>
            </a:endParaRPr>
          </a:p>
          <a:p>
            <a:pPr marL="228600" lvl="0" indent="-88900" algn="l" rtl="0">
              <a:lnSpc>
                <a:spcPct val="90000"/>
              </a:lnSpc>
              <a:spcBef>
                <a:spcPts val="1000"/>
              </a:spcBef>
              <a:spcAft>
                <a:spcPts val="0"/>
              </a:spcAft>
              <a:buClr>
                <a:srgbClr val="002060"/>
              </a:buClr>
              <a:buSzPts val="2200"/>
              <a:buNone/>
            </a:pPr>
            <a:endParaRPr sz="2200" b="1" dirty="0">
              <a:latin typeface="Arial"/>
              <a:ea typeface="Arial"/>
              <a:cs typeface="Arial"/>
              <a:sym typeface="Arial"/>
            </a:endParaRPr>
          </a:p>
        </p:txBody>
      </p:sp>
    </p:spTree>
    <p:extLst>
      <p:ext uri="{BB962C8B-B14F-4D97-AF65-F5344CB8AC3E}">
        <p14:creationId xmlns:p14="http://schemas.microsoft.com/office/powerpoint/2010/main" val="1998975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7" name="Google Shape;197;g308dd1a936f_0_1064"/>
          <p:cNvSpPr txBox="1">
            <a:spLocks noGrp="1"/>
          </p:cNvSpPr>
          <p:nvPr>
            <p:ph type="title"/>
          </p:nvPr>
        </p:nvSpPr>
        <p:spPr>
          <a:xfrm>
            <a:off x="1749362" y="1935809"/>
            <a:ext cx="9336300" cy="79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dirty="0">
                <a:solidFill>
                  <a:srgbClr val="5D1B91"/>
                </a:solidFill>
                <a:latin typeface="Arial" panose="020B0604020202020204" pitchFamily="34" charset="0"/>
                <a:cs typeface="Arial" panose="020B0604020202020204" pitchFamily="34" charset="0"/>
              </a:rPr>
              <a:t>AFN Marine IPCA Report </a:t>
            </a:r>
            <a:br>
              <a:rPr lang="en-US" dirty="0">
                <a:solidFill>
                  <a:srgbClr val="5D1B91"/>
                </a:solidFill>
                <a:latin typeface="Arial" panose="020B0604020202020204" pitchFamily="34" charset="0"/>
                <a:cs typeface="Arial" panose="020B0604020202020204" pitchFamily="34" charset="0"/>
              </a:rPr>
            </a:br>
            <a:r>
              <a:rPr lang="en-US" sz="3200" dirty="0">
                <a:solidFill>
                  <a:srgbClr val="5D1B91"/>
                </a:solidFill>
                <a:latin typeface="Arial" panose="020B0604020202020204" pitchFamily="34" charset="0"/>
                <a:cs typeface="Arial" panose="020B0604020202020204" pitchFamily="34" charset="0"/>
              </a:rPr>
              <a:t>Background</a:t>
            </a:r>
            <a:r>
              <a:rPr lang="en-US" dirty="0">
                <a:solidFill>
                  <a:srgbClr val="5D1B91"/>
                </a:solidFill>
                <a:latin typeface="Arial" panose="020B0604020202020204" pitchFamily="34" charset="0"/>
                <a:cs typeface="Arial" panose="020B0604020202020204" pitchFamily="34" charset="0"/>
              </a:rPr>
              <a:t>  </a:t>
            </a:r>
            <a:endParaRPr dirty="0">
              <a:solidFill>
                <a:srgbClr val="5D1B91"/>
              </a:solidFill>
              <a:latin typeface="Arial" panose="020B0604020202020204" pitchFamily="34" charset="0"/>
              <a:cs typeface="Arial" panose="020B0604020202020204" pitchFamily="34" charset="0"/>
            </a:endParaRPr>
          </a:p>
        </p:txBody>
      </p:sp>
      <p:sp>
        <p:nvSpPr>
          <p:cNvPr id="6" name="Google Shape;131;g308dd1a936f_0_854">
            <a:extLst>
              <a:ext uri="{FF2B5EF4-FFF2-40B4-BE49-F238E27FC236}">
                <a16:creationId xmlns:a16="http://schemas.microsoft.com/office/drawing/2014/main" id="{B0F649B0-1D0F-595A-DDC1-F6B41D9D54EA}"/>
              </a:ext>
            </a:extLst>
          </p:cNvPr>
          <p:cNvSpPr txBox="1">
            <a:spLocks noGrp="1"/>
          </p:cNvSpPr>
          <p:nvPr>
            <p:ph type="body" idx="1"/>
          </p:nvPr>
        </p:nvSpPr>
        <p:spPr>
          <a:xfrm>
            <a:off x="1749362" y="3189649"/>
            <a:ext cx="9336300" cy="331391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18B35"/>
              </a:buClr>
              <a:buSzPts val="2200"/>
              <a:buChar char="•"/>
            </a:pPr>
            <a:r>
              <a:rPr lang="en-US" sz="2200" dirty="0">
                <a:solidFill>
                  <a:schemeClr val="tx1"/>
                </a:solidFill>
                <a:latin typeface="Arial"/>
                <a:ea typeface="Arial"/>
                <a:cs typeface="Arial"/>
                <a:sym typeface="Arial"/>
              </a:rPr>
              <a:t>Gap in progress of IPCAs on land vs. coastal and marine waters</a:t>
            </a:r>
            <a:endParaRPr dirty="0">
              <a:solidFill>
                <a:schemeClr val="tx1"/>
              </a:solidFill>
            </a:endParaRPr>
          </a:p>
          <a:p>
            <a:pPr marL="228600" lvl="0" indent="-228600" algn="l" rtl="0">
              <a:lnSpc>
                <a:spcPct val="90000"/>
              </a:lnSpc>
              <a:spcBef>
                <a:spcPts val="1000"/>
              </a:spcBef>
              <a:spcAft>
                <a:spcPts val="0"/>
              </a:spcAft>
              <a:buClr>
                <a:srgbClr val="F18B35"/>
              </a:buClr>
              <a:buSzPts val="2200"/>
              <a:buChar char="•"/>
            </a:pPr>
            <a:r>
              <a:rPr lang="en-US" sz="2200" dirty="0">
                <a:solidFill>
                  <a:schemeClr val="tx1"/>
                </a:solidFill>
                <a:latin typeface="Arial"/>
                <a:ea typeface="Arial"/>
                <a:cs typeface="Arial"/>
                <a:sym typeface="Arial"/>
              </a:rPr>
              <a:t>AFN-DFO scoping paper (2019-2020;2023-2024)</a:t>
            </a:r>
          </a:p>
          <a:p>
            <a:pPr marL="228600" lvl="0" indent="-228600" algn="l" rtl="0">
              <a:lnSpc>
                <a:spcPct val="90000"/>
              </a:lnSpc>
              <a:spcBef>
                <a:spcPts val="1000"/>
              </a:spcBef>
              <a:spcAft>
                <a:spcPts val="0"/>
              </a:spcAft>
              <a:buClr>
                <a:srgbClr val="F18B35"/>
              </a:buClr>
              <a:buSzPts val="2200"/>
              <a:buChar char="•"/>
            </a:pPr>
            <a:r>
              <a:rPr lang="en-US" sz="2200" dirty="0">
                <a:solidFill>
                  <a:schemeClr val="tx1"/>
                </a:solidFill>
                <a:latin typeface="Arial"/>
                <a:ea typeface="Arial"/>
                <a:cs typeface="Arial"/>
                <a:sym typeface="Arial"/>
              </a:rPr>
              <a:t>AFN Resolution 41/2021 </a:t>
            </a:r>
          </a:p>
          <a:p>
            <a:pPr marL="685800" lvl="1" indent="-228600">
              <a:spcBef>
                <a:spcPts val="1000"/>
              </a:spcBef>
              <a:buClr>
                <a:srgbClr val="F18B35"/>
              </a:buClr>
              <a:buSzPts val="2200"/>
            </a:pPr>
            <a:r>
              <a:rPr lang="en-US" sz="2000" dirty="0">
                <a:solidFill>
                  <a:schemeClr val="tx1"/>
                </a:solidFill>
                <a:latin typeface="Arial"/>
                <a:ea typeface="Arial"/>
                <a:cs typeface="Arial"/>
                <a:sym typeface="Arial"/>
              </a:rPr>
              <a:t>Securing a commitment for a whole-of-government approach to support and recognize IPCAs in marine and coastal waters</a:t>
            </a:r>
          </a:p>
          <a:p>
            <a:pPr marL="228600" lvl="0" indent="-228600" algn="l" rtl="0">
              <a:lnSpc>
                <a:spcPct val="90000"/>
              </a:lnSpc>
              <a:spcBef>
                <a:spcPts val="1000"/>
              </a:spcBef>
              <a:spcAft>
                <a:spcPts val="0"/>
              </a:spcAft>
              <a:buClr>
                <a:srgbClr val="F18B35"/>
              </a:buClr>
              <a:buSzPts val="2200"/>
              <a:buChar char="•"/>
            </a:pPr>
            <a:r>
              <a:rPr lang="en-US" sz="2200" dirty="0">
                <a:solidFill>
                  <a:schemeClr val="tx1"/>
                </a:solidFill>
                <a:latin typeface="Arial"/>
                <a:ea typeface="Arial"/>
                <a:cs typeface="Arial"/>
                <a:sym typeface="Arial"/>
              </a:rPr>
              <a:t>Guided by AFN’s Advisory Committee on Climate Action &amp; the Environment (ACE) &amp; Marine IPCA Sub-Working Group</a:t>
            </a:r>
          </a:p>
          <a:p>
            <a:pPr marL="228600" lvl="0" indent="-228600" algn="l" rtl="0">
              <a:lnSpc>
                <a:spcPct val="90000"/>
              </a:lnSpc>
              <a:spcBef>
                <a:spcPts val="1000"/>
              </a:spcBef>
              <a:spcAft>
                <a:spcPts val="0"/>
              </a:spcAft>
              <a:buClr>
                <a:srgbClr val="F18B35"/>
              </a:buClr>
              <a:buSzPts val="2200"/>
              <a:buChar char="•"/>
            </a:pPr>
            <a:r>
              <a:rPr lang="en-US" sz="2200" dirty="0">
                <a:solidFill>
                  <a:schemeClr val="tx1"/>
                </a:solidFill>
                <a:latin typeface="Arial"/>
                <a:ea typeface="Arial"/>
                <a:cs typeface="Arial"/>
                <a:sym typeface="Arial"/>
              </a:rPr>
              <a:t>First Nations engagement - 2022, 2023, 2024</a:t>
            </a:r>
            <a:endParaRPr sz="2200" b="1" dirty="0">
              <a:solidFill>
                <a:schemeClr val="tx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7" name="Google Shape;197;g308dd1a936f_0_1064"/>
          <p:cNvSpPr txBox="1">
            <a:spLocks noGrp="1"/>
          </p:cNvSpPr>
          <p:nvPr>
            <p:ph type="title"/>
          </p:nvPr>
        </p:nvSpPr>
        <p:spPr>
          <a:xfrm>
            <a:off x="1795253" y="2027398"/>
            <a:ext cx="9336300" cy="79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dirty="0">
                <a:solidFill>
                  <a:srgbClr val="5D1B91"/>
                </a:solidFill>
                <a:latin typeface="Arial" panose="020B0604020202020204" pitchFamily="34" charset="0"/>
                <a:cs typeface="Arial" panose="020B0604020202020204" pitchFamily="34" charset="0"/>
              </a:rPr>
              <a:t>Recommendations</a:t>
            </a:r>
            <a:endParaRPr sz="3600" dirty="0">
              <a:solidFill>
                <a:srgbClr val="5D1B91"/>
              </a:solidFill>
              <a:latin typeface="Arial" panose="020B0604020202020204" pitchFamily="34" charset="0"/>
              <a:cs typeface="Arial" panose="020B0604020202020204" pitchFamily="34" charset="0"/>
            </a:endParaRPr>
          </a:p>
        </p:txBody>
      </p:sp>
      <p:sp>
        <p:nvSpPr>
          <p:cNvPr id="6" name="Google Shape;131;g308dd1a936f_0_854">
            <a:extLst>
              <a:ext uri="{FF2B5EF4-FFF2-40B4-BE49-F238E27FC236}">
                <a16:creationId xmlns:a16="http://schemas.microsoft.com/office/drawing/2014/main" id="{B0F649B0-1D0F-595A-DDC1-F6B41D9D54EA}"/>
              </a:ext>
            </a:extLst>
          </p:cNvPr>
          <p:cNvSpPr txBox="1">
            <a:spLocks noGrp="1"/>
          </p:cNvSpPr>
          <p:nvPr>
            <p:ph type="body" idx="1"/>
          </p:nvPr>
        </p:nvSpPr>
        <p:spPr>
          <a:xfrm>
            <a:off x="1795253" y="2825998"/>
            <a:ext cx="5925356" cy="36921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18B35"/>
              </a:buClr>
              <a:buSzPts val="2400"/>
              <a:buChar char="•"/>
            </a:pPr>
            <a:r>
              <a:rPr lang="en-US" sz="2000" dirty="0">
                <a:solidFill>
                  <a:schemeClr val="tx1"/>
                </a:solidFill>
                <a:latin typeface="Arial" panose="020B0604020202020204" pitchFamily="34" charset="0"/>
                <a:cs typeface="Arial" panose="020B0604020202020204" pitchFamily="34" charset="0"/>
              </a:rPr>
              <a:t>Provides recommendations to Canada on how to support First Nations in establishing IPCAs</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a:p>
            <a:pPr marL="228600" lvl="0" indent="-228600" algn="l" rtl="0">
              <a:lnSpc>
                <a:spcPct val="90000"/>
              </a:lnSpc>
              <a:spcBef>
                <a:spcPts val="0"/>
              </a:spcBef>
              <a:spcAft>
                <a:spcPts val="0"/>
              </a:spcAft>
              <a:buClr>
                <a:srgbClr val="F18B35"/>
              </a:buClr>
              <a:buSzPts val="2400"/>
              <a:buChar char="•"/>
            </a:pPr>
            <a:r>
              <a:rPr lang="en-US" sz="2000" dirty="0">
                <a:solidFill>
                  <a:schemeClr val="tx1"/>
                </a:solidFill>
                <a:latin typeface="Arial" panose="020B0604020202020204" pitchFamily="34" charset="0"/>
                <a:cs typeface="Arial" panose="020B0604020202020204" pitchFamily="34" charset="0"/>
              </a:rPr>
              <a:t>DFO to commit to the short-term recommendations and provide the mandate and direction required to </a:t>
            </a:r>
            <a:br>
              <a:rPr lang="en-US" sz="2000" dirty="0">
                <a:solidFill>
                  <a:schemeClr val="tx1"/>
                </a:solidFill>
                <a:latin typeface="Arial" panose="020B0604020202020204" pitchFamily="34" charset="0"/>
                <a:cs typeface="Arial" panose="020B0604020202020204" pitchFamily="34" charset="0"/>
              </a:rPr>
            </a:br>
            <a:r>
              <a:rPr lang="en-US" sz="2000" dirty="0">
                <a:solidFill>
                  <a:schemeClr val="tx1"/>
                </a:solidFill>
                <a:latin typeface="Arial" panose="020B0604020202020204" pitchFamily="34" charset="0"/>
                <a:cs typeface="Arial" panose="020B0604020202020204" pitchFamily="34" charset="0"/>
              </a:rPr>
              <a:t>ensure the meaningful advancement of IPCAs across coastal and marine waters</a:t>
            </a:r>
          </a:p>
          <a:p>
            <a:pPr marL="0" lvl="0" indent="0" algn="l" rtl="0">
              <a:lnSpc>
                <a:spcPct val="90000"/>
              </a:lnSpc>
              <a:spcBef>
                <a:spcPts val="1000"/>
              </a:spcBef>
              <a:spcAft>
                <a:spcPts val="0"/>
              </a:spcAft>
              <a:buClr>
                <a:srgbClr val="F18B35"/>
              </a:buClr>
              <a:buSzPts val="2400"/>
              <a:buNone/>
            </a:pPr>
            <a:r>
              <a:rPr lang="en-US" sz="2000" b="1" dirty="0">
                <a:solidFill>
                  <a:srgbClr val="5D1B91"/>
                </a:solidFill>
                <a:latin typeface="Arial" panose="020B0604020202020204" pitchFamily="34" charset="0"/>
                <a:cs typeface="Arial" panose="020B0604020202020204" pitchFamily="34" charset="0"/>
              </a:rPr>
              <a:t>21 Recommendations</a:t>
            </a:r>
          </a:p>
          <a:p>
            <a:pPr marL="228600" lvl="0" indent="-228600" algn="l" rtl="0">
              <a:lnSpc>
                <a:spcPct val="90000"/>
              </a:lnSpc>
              <a:spcBef>
                <a:spcPts val="1000"/>
              </a:spcBef>
              <a:spcAft>
                <a:spcPts val="0"/>
              </a:spcAft>
              <a:buClr>
                <a:srgbClr val="F18B35"/>
              </a:buClr>
              <a:buSzPts val="2400"/>
              <a:buChar char="•"/>
            </a:pPr>
            <a:r>
              <a:rPr lang="en-US" sz="2000" dirty="0">
                <a:solidFill>
                  <a:schemeClr val="tx1"/>
                </a:solidFill>
                <a:latin typeface="Arial" panose="020B0604020202020204" pitchFamily="34" charset="0"/>
                <a:cs typeface="Arial" panose="020B0604020202020204" pitchFamily="34" charset="0"/>
              </a:rPr>
              <a:t>13 Short-term - DFO </a:t>
            </a:r>
          </a:p>
          <a:p>
            <a:pPr marL="228600" lvl="0" indent="-228600" algn="l" rtl="0">
              <a:lnSpc>
                <a:spcPct val="90000"/>
              </a:lnSpc>
              <a:spcBef>
                <a:spcPts val="1000"/>
              </a:spcBef>
              <a:spcAft>
                <a:spcPts val="0"/>
              </a:spcAft>
              <a:buClr>
                <a:srgbClr val="F18B35"/>
              </a:buClr>
              <a:buSzPts val="2400"/>
              <a:buChar char="•"/>
            </a:pPr>
            <a:r>
              <a:rPr lang="en-US" sz="2000" dirty="0">
                <a:solidFill>
                  <a:schemeClr val="tx1"/>
                </a:solidFill>
                <a:latin typeface="Arial" panose="020B0604020202020204" pitchFamily="34" charset="0"/>
                <a:cs typeface="Arial" panose="020B0604020202020204" pitchFamily="34" charset="0"/>
              </a:rPr>
              <a:t>8 Long-term – DFO, ECCC, PCA </a:t>
            </a:r>
          </a:p>
          <a:p>
            <a:pPr marL="228600" lvl="0" indent="-88900" algn="l" rtl="0">
              <a:lnSpc>
                <a:spcPct val="90000"/>
              </a:lnSpc>
              <a:spcBef>
                <a:spcPts val="1000"/>
              </a:spcBef>
              <a:spcAft>
                <a:spcPts val="0"/>
              </a:spcAft>
              <a:buClr>
                <a:srgbClr val="F18B35"/>
              </a:buClr>
              <a:buSzPts val="2200"/>
              <a:buNone/>
            </a:pPr>
            <a:endParaRPr sz="2200" b="1" dirty="0">
              <a:solidFill>
                <a:schemeClr val="tx1"/>
              </a:solidFill>
              <a:latin typeface="Arial" panose="020B0604020202020204" pitchFamily="34" charset="0"/>
              <a:ea typeface="Arial"/>
              <a:cs typeface="Arial" panose="020B0604020202020204" pitchFamily="34" charset="0"/>
              <a:sym typeface="Arial"/>
            </a:endParaRPr>
          </a:p>
        </p:txBody>
      </p:sp>
      <p:pic>
        <p:nvPicPr>
          <p:cNvPr id="3" name="Picture 2" descr="A blue cover with a red and white logo&#10;&#10;Description automatically generated">
            <a:extLst>
              <a:ext uri="{FF2B5EF4-FFF2-40B4-BE49-F238E27FC236}">
                <a16:creationId xmlns:a16="http://schemas.microsoft.com/office/drawing/2014/main" id="{9C76DAD4-D596-E034-CF4B-CAAF1C3E8737}"/>
              </a:ext>
            </a:extLst>
          </p:cNvPr>
          <p:cNvPicPr>
            <a:picLocks noChangeAspect="1"/>
          </p:cNvPicPr>
          <p:nvPr/>
        </p:nvPicPr>
        <p:blipFill>
          <a:blip r:embed="rId3"/>
          <a:stretch>
            <a:fillRect/>
          </a:stretch>
        </p:blipFill>
        <p:spPr>
          <a:xfrm>
            <a:off x="8272129" y="2027398"/>
            <a:ext cx="3472751" cy="4298006"/>
          </a:xfrm>
          <a:prstGeom prst="rect">
            <a:avLst/>
          </a:prstGeom>
        </p:spPr>
      </p:pic>
    </p:spTree>
    <p:extLst>
      <p:ext uri="{BB962C8B-B14F-4D97-AF65-F5344CB8AC3E}">
        <p14:creationId xmlns:p14="http://schemas.microsoft.com/office/powerpoint/2010/main" val="967069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7" name="Google Shape;197;g308dd1a936f_0_1064"/>
          <p:cNvSpPr txBox="1">
            <a:spLocks noGrp="1"/>
          </p:cNvSpPr>
          <p:nvPr>
            <p:ph type="title"/>
          </p:nvPr>
        </p:nvSpPr>
        <p:spPr>
          <a:xfrm>
            <a:off x="1638097" y="1865588"/>
            <a:ext cx="9336300" cy="79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dirty="0">
                <a:solidFill>
                  <a:srgbClr val="5D1B91"/>
                </a:solidFill>
              </a:rPr>
              <a:t>Outcomes and Next Steps</a:t>
            </a:r>
            <a:endParaRPr sz="3600" dirty="0">
              <a:solidFill>
                <a:srgbClr val="5D1B91"/>
              </a:solidFill>
            </a:endParaRPr>
          </a:p>
        </p:txBody>
      </p:sp>
      <p:sp>
        <p:nvSpPr>
          <p:cNvPr id="2" name="Google Shape;191;g308dd1a936f_0_906">
            <a:extLst>
              <a:ext uri="{FF2B5EF4-FFF2-40B4-BE49-F238E27FC236}">
                <a16:creationId xmlns:a16="http://schemas.microsoft.com/office/drawing/2014/main" id="{55C8F2E2-69DD-D8CC-3CA0-EE058A9FFECF}"/>
              </a:ext>
            </a:extLst>
          </p:cNvPr>
          <p:cNvSpPr txBox="1">
            <a:spLocks noGrp="1"/>
          </p:cNvSpPr>
          <p:nvPr>
            <p:ph type="body" idx="1"/>
          </p:nvPr>
        </p:nvSpPr>
        <p:spPr>
          <a:xfrm>
            <a:off x="1638097" y="2435009"/>
            <a:ext cx="10106783" cy="36921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18B35"/>
              </a:buClr>
              <a:buSzPts val="2400"/>
              <a:buChar char="•"/>
            </a:pPr>
            <a:r>
              <a:rPr lang="en-US" sz="2400" i="1" dirty="0">
                <a:solidFill>
                  <a:schemeClr val="tx1"/>
                </a:solidFill>
                <a:latin typeface="Arial" panose="020B0604020202020204" pitchFamily="34" charset="0"/>
                <a:cs typeface="Arial" panose="020B0604020202020204" pitchFamily="34" charset="0"/>
              </a:rPr>
              <a:t>United Nations Declaration on the Rights of Indigenous Peoples Act </a:t>
            </a:r>
            <a:r>
              <a:rPr lang="en-US" sz="2400" dirty="0">
                <a:solidFill>
                  <a:schemeClr val="tx1"/>
                </a:solidFill>
                <a:latin typeface="Arial" panose="020B0604020202020204" pitchFamily="34" charset="0"/>
                <a:cs typeface="Arial" panose="020B0604020202020204" pitchFamily="34" charset="0"/>
              </a:rPr>
              <a:t>– Action Plan</a:t>
            </a:r>
          </a:p>
          <a:p>
            <a:pPr marL="685800" lvl="1" indent="-228600" algn="l" rtl="0">
              <a:lnSpc>
                <a:spcPct val="90000"/>
              </a:lnSpc>
              <a:spcBef>
                <a:spcPts val="500"/>
              </a:spcBef>
              <a:spcAft>
                <a:spcPts val="0"/>
              </a:spcAft>
              <a:buClr>
                <a:srgbClr val="F18B35"/>
              </a:buClr>
              <a:buSzPts val="2000"/>
              <a:buChar char="•"/>
            </a:pPr>
            <a:r>
              <a:rPr lang="en-US" sz="2000" dirty="0">
                <a:solidFill>
                  <a:schemeClr val="tx1"/>
                </a:solidFill>
                <a:latin typeface="Arial" panose="020B0604020202020204" pitchFamily="34" charset="0"/>
                <a:cs typeface="Arial" panose="020B0604020202020204" pitchFamily="34" charset="0"/>
              </a:rPr>
              <a:t>Marine IPCA-specific Action Plan Measure (DFO), </a:t>
            </a:r>
            <a:r>
              <a:rPr lang="en-US" sz="2000" i="1" dirty="0">
                <a:solidFill>
                  <a:schemeClr val="tx1"/>
                </a:solidFill>
                <a:latin typeface="Arial" panose="020B0604020202020204" pitchFamily="34" charset="0"/>
                <a:cs typeface="Arial" panose="020B0604020202020204" pitchFamily="34" charset="0"/>
              </a:rPr>
              <a:t>Action Plan Measure 42 </a:t>
            </a:r>
          </a:p>
          <a:p>
            <a:pPr marL="1143000" lvl="2" indent="-228600">
              <a:buClr>
                <a:srgbClr val="F18B35"/>
              </a:buClr>
            </a:pPr>
            <a:r>
              <a:rPr lang="en-US" sz="1800" dirty="0">
                <a:solidFill>
                  <a:schemeClr val="tx1"/>
                </a:solidFill>
                <a:latin typeface="Arial" panose="020B0604020202020204" pitchFamily="34" charset="0"/>
                <a:cs typeface="Arial" panose="020B0604020202020204" pitchFamily="34" charset="0"/>
              </a:rPr>
              <a:t>DFO to advance marine IPCAs through meaningful consultation, collaboration, and partnerships </a:t>
            </a:r>
          </a:p>
          <a:p>
            <a:pPr marL="685800" lvl="1" indent="-228600" algn="l" rtl="0">
              <a:lnSpc>
                <a:spcPct val="90000"/>
              </a:lnSpc>
              <a:spcBef>
                <a:spcPts val="500"/>
              </a:spcBef>
              <a:spcAft>
                <a:spcPts val="0"/>
              </a:spcAft>
              <a:buClr>
                <a:srgbClr val="F18B35"/>
              </a:buClr>
              <a:buSzPts val="2000"/>
              <a:buChar char="•"/>
            </a:pPr>
            <a:r>
              <a:rPr lang="en-US" sz="2000" dirty="0">
                <a:solidFill>
                  <a:schemeClr val="tx1"/>
                </a:solidFill>
                <a:latin typeface="Arial" panose="020B0604020202020204" pitchFamily="34" charset="0"/>
                <a:cs typeface="Arial" panose="020B0604020202020204" pitchFamily="34" charset="0"/>
              </a:rPr>
              <a:t>Action Plan Measures (DFO) that address constraints </a:t>
            </a:r>
          </a:p>
          <a:p>
            <a:pPr marL="1143000" lvl="2" indent="-228600">
              <a:buClr>
                <a:srgbClr val="F18B35"/>
              </a:buClr>
            </a:pPr>
            <a:r>
              <a:rPr lang="en-US" sz="1800" dirty="0">
                <a:solidFill>
                  <a:schemeClr val="tx1"/>
                </a:solidFill>
                <a:latin typeface="Arial" panose="020B0604020202020204" pitchFamily="34" charset="0"/>
                <a:cs typeface="Arial" panose="020B0604020202020204" pitchFamily="34" charset="0"/>
              </a:rPr>
              <a:t>Legislation, regulation, and policy reform </a:t>
            </a:r>
          </a:p>
          <a:p>
            <a:pPr marL="1143000" lvl="2" indent="-228600">
              <a:buClr>
                <a:srgbClr val="F18B35"/>
              </a:buClr>
            </a:pPr>
            <a:r>
              <a:rPr lang="en-US" sz="1800" dirty="0">
                <a:solidFill>
                  <a:schemeClr val="tx1"/>
                </a:solidFill>
                <a:latin typeface="Arial" panose="020B0604020202020204" pitchFamily="34" charset="0"/>
                <a:cs typeface="Arial" panose="020B0604020202020204" pitchFamily="34" charset="0"/>
              </a:rPr>
              <a:t>Collaborative tools, agreements, and co-governance</a:t>
            </a:r>
          </a:p>
          <a:p>
            <a:pPr marL="1143000" lvl="2" indent="-228600">
              <a:buClr>
                <a:srgbClr val="F18B35"/>
              </a:buClr>
            </a:pPr>
            <a:r>
              <a:rPr lang="en-US" sz="1800" dirty="0">
                <a:solidFill>
                  <a:schemeClr val="tx1"/>
                </a:solidFill>
                <a:latin typeface="Arial" panose="020B0604020202020204" pitchFamily="34" charset="0"/>
                <a:cs typeface="Arial" panose="020B0604020202020204" pitchFamily="34" charset="0"/>
              </a:rPr>
              <a:t>Predictable and flexible funding – First Nation participation &amp; fisheries guardians </a:t>
            </a:r>
          </a:p>
          <a:p>
            <a:pPr marL="1143000" lvl="2" indent="-228600">
              <a:buClr>
                <a:srgbClr val="F18B35"/>
              </a:buClr>
            </a:pPr>
            <a:r>
              <a:rPr lang="en-US" sz="1800" dirty="0">
                <a:solidFill>
                  <a:schemeClr val="tx1"/>
                </a:solidFill>
                <a:latin typeface="Arial" panose="020B0604020202020204" pitchFamily="34" charset="0"/>
                <a:cs typeface="Arial" panose="020B0604020202020204" pitchFamily="34" charset="0"/>
              </a:rPr>
              <a:t>Indigenous Knowledge mechanisms</a:t>
            </a:r>
            <a:endParaRPr lang="en-US" sz="2400" dirty="0">
              <a:solidFill>
                <a:schemeClr val="tx1"/>
              </a:solidFill>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rgbClr val="F18B35"/>
              </a:buClr>
              <a:buSzPts val="2400"/>
              <a:buChar char="•"/>
            </a:pPr>
            <a:r>
              <a:rPr lang="en-US" sz="2400" dirty="0">
                <a:solidFill>
                  <a:schemeClr val="tx1"/>
                </a:solidFill>
                <a:latin typeface="Arial" panose="020B0604020202020204" pitchFamily="34" charset="0"/>
                <a:cs typeface="Arial" panose="020B0604020202020204" pitchFamily="34" charset="0"/>
              </a:rPr>
              <a:t>AFN works to advocate policy and legislative change, enhance awareness, and increase support through capacity building</a:t>
            </a:r>
            <a:endParaRPr lang="en-US" sz="2400" i="1" dirty="0">
              <a:solidFill>
                <a:schemeClr val="tx1"/>
              </a:solidFill>
              <a:latin typeface="Arial" panose="020B0604020202020204" pitchFamily="34" charset="0"/>
              <a:cs typeface="Arial" panose="020B0604020202020204" pitchFamily="34" charset="0"/>
            </a:endParaRPr>
          </a:p>
          <a:p>
            <a:pPr marL="228600" lvl="0" indent="-88900" algn="l" rtl="0">
              <a:lnSpc>
                <a:spcPct val="90000"/>
              </a:lnSpc>
              <a:spcBef>
                <a:spcPts val="1000"/>
              </a:spcBef>
              <a:spcAft>
                <a:spcPts val="0"/>
              </a:spcAft>
              <a:buClr>
                <a:srgbClr val="002060"/>
              </a:buClr>
              <a:buSzPts val="2200"/>
              <a:buNone/>
            </a:pPr>
            <a:endParaRPr sz="2200" dirty="0">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734655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7" name="Google Shape;197;g308dd1a936f_0_1064"/>
          <p:cNvSpPr txBox="1">
            <a:spLocks noGrp="1"/>
          </p:cNvSpPr>
          <p:nvPr>
            <p:ph type="title"/>
          </p:nvPr>
        </p:nvSpPr>
        <p:spPr>
          <a:xfrm>
            <a:off x="1730013" y="2095630"/>
            <a:ext cx="9336300" cy="79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dirty="0">
                <a:solidFill>
                  <a:srgbClr val="5D1B91"/>
                </a:solidFill>
                <a:latin typeface="Arial" panose="020B0604020202020204" pitchFamily="34" charset="0"/>
                <a:cs typeface="Arial" panose="020B0604020202020204" pitchFamily="34" charset="0"/>
              </a:rPr>
              <a:t>UN Declaration Action Plan Measures  </a:t>
            </a:r>
            <a:endParaRPr sz="3600" dirty="0">
              <a:solidFill>
                <a:srgbClr val="5D1B91"/>
              </a:solidFill>
              <a:latin typeface="Arial" panose="020B0604020202020204" pitchFamily="34" charset="0"/>
              <a:cs typeface="Arial" panose="020B0604020202020204" pitchFamily="34" charset="0"/>
            </a:endParaRPr>
          </a:p>
        </p:txBody>
      </p:sp>
      <p:sp>
        <p:nvSpPr>
          <p:cNvPr id="8" name="Google Shape;284;g308dd1a936f_0_987">
            <a:extLst>
              <a:ext uri="{FF2B5EF4-FFF2-40B4-BE49-F238E27FC236}">
                <a16:creationId xmlns:a16="http://schemas.microsoft.com/office/drawing/2014/main" id="{AB963CE6-69E4-942C-8A1A-38BEC0CFC77B}"/>
              </a:ext>
            </a:extLst>
          </p:cNvPr>
          <p:cNvSpPr txBox="1">
            <a:spLocks/>
          </p:cNvSpPr>
          <p:nvPr/>
        </p:nvSpPr>
        <p:spPr>
          <a:xfrm>
            <a:off x="516388" y="3069993"/>
            <a:ext cx="5293200" cy="2270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pPr>
            <a:endParaRPr lang="en-US" dirty="0"/>
          </a:p>
        </p:txBody>
      </p:sp>
      <p:sp>
        <p:nvSpPr>
          <p:cNvPr id="9" name="Google Shape;284;g308dd1a936f_0_987">
            <a:extLst>
              <a:ext uri="{FF2B5EF4-FFF2-40B4-BE49-F238E27FC236}">
                <a16:creationId xmlns:a16="http://schemas.microsoft.com/office/drawing/2014/main" id="{AFF9F689-0D7B-3361-FD3B-ED33A075C283}"/>
              </a:ext>
            </a:extLst>
          </p:cNvPr>
          <p:cNvSpPr txBox="1">
            <a:spLocks/>
          </p:cNvSpPr>
          <p:nvPr/>
        </p:nvSpPr>
        <p:spPr>
          <a:xfrm>
            <a:off x="6382412" y="3069993"/>
            <a:ext cx="5293200" cy="2270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pPr>
            <a:endParaRPr lang="en-US" dirty="0"/>
          </a:p>
        </p:txBody>
      </p:sp>
      <p:sp>
        <p:nvSpPr>
          <p:cNvPr id="13" name="Google Shape;131;g308dd1a936f_0_854">
            <a:extLst>
              <a:ext uri="{FF2B5EF4-FFF2-40B4-BE49-F238E27FC236}">
                <a16:creationId xmlns:a16="http://schemas.microsoft.com/office/drawing/2014/main" id="{538BED81-27A7-8396-4F34-16A8DD3082A7}"/>
              </a:ext>
            </a:extLst>
          </p:cNvPr>
          <p:cNvSpPr txBox="1">
            <a:spLocks noGrp="1"/>
          </p:cNvSpPr>
          <p:nvPr>
            <p:ph type="body" idx="1"/>
          </p:nvPr>
        </p:nvSpPr>
        <p:spPr>
          <a:xfrm>
            <a:off x="1714262" y="2894230"/>
            <a:ext cx="9336300" cy="3692100"/>
          </a:xfrm>
          <a:prstGeom prst="rect">
            <a:avLst/>
          </a:prstGeom>
          <a:noFill/>
          <a:ln>
            <a:noFill/>
          </a:ln>
        </p:spPr>
        <p:txBody>
          <a:bodyPr spcFirstLastPara="1" wrap="square" lIns="91425" tIns="45700" rIns="91425" bIns="45700" anchor="t" anchorCtr="0">
            <a:noAutofit/>
          </a:bodyPr>
          <a:lstStyle/>
          <a:p>
            <a:pPr marL="228600" lvl="0" indent="-88900" algn="l" rtl="0">
              <a:lnSpc>
                <a:spcPct val="90000"/>
              </a:lnSpc>
              <a:spcBef>
                <a:spcPts val="1000"/>
              </a:spcBef>
              <a:spcAft>
                <a:spcPts val="0"/>
              </a:spcAft>
              <a:buClr>
                <a:srgbClr val="002060"/>
              </a:buClr>
              <a:buSzPts val="2200"/>
              <a:buNone/>
            </a:pPr>
            <a:r>
              <a:rPr lang="en-US" sz="2200" b="1" dirty="0">
                <a:solidFill>
                  <a:srgbClr val="5D1B91"/>
                </a:solidFill>
                <a:latin typeface="Arial"/>
                <a:ea typeface="Arial"/>
                <a:cs typeface="Arial"/>
                <a:sym typeface="Arial"/>
              </a:rPr>
              <a:t>APM 42: </a:t>
            </a:r>
            <a:r>
              <a:rPr lang="en-US" sz="2200" dirty="0">
                <a:solidFill>
                  <a:schemeClr val="tx1"/>
                </a:solidFill>
                <a:latin typeface="Arial"/>
                <a:ea typeface="Arial"/>
                <a:cs typeface="Arial"/>
                <a:sym typeface="Arial"/>
              </a:rPr>
              <a:t>Through meaningful </a:t>
            </a:r>
            <a:r>
              <a:rPr lang="en-US" sz="2200" i="1" dirty="0">
                <a:solidFill>
                  <a:schemeClr val="tx1"/>
                </a:solidFill>
                <a:latin typeface="Arial"/>
                <a:ea typeface="Arial"/>
                <a:cs typeface="Arial"/>
                <a:sym typeface="Arial"/>
              </a:rPr>
              <a:t>consultation</a:t>
            </a:r>
            <a:r>
              <a:rPr lang="en-US" sz="2200" dirty="0">
                <a:solidFill>
                  <a:schemeClr val="tx1"/>
                </a:solidFill>
                <a:latin typeface="Arial"/>
                <a:ea typeface="Arial"/>
                <a:cs typeface="Arial"/>
                <a:sym typeface="Arial"/>
              </a:rPr>
              <a:t> and </a:t>
            </a:r>
            <a:r>
              <a:rPr lang="en-US" sz="2200" i="1" dirty="0">
                <a:solidFill>
                  <a:schemeClr val="tx1"/>
                </a:solidFill>
                <a:latin typeface="Arial"/>
                <a:ea typeface="Arial"/>
                <a:cs typeface="Arial"/>
                <a:sym typeface="Arial"/>
              </a:rPr>
              <a:t>collaboration</a:t>
            </a:r>
            <a:r>
              <a:rPr lang="en-US" sz="2200" dirty="0">
                <a:solidFill>
                  <a:schemeClr val="tx1"/>
                </a:solidFill>
                <a:latin typeface="Arial"/>
                <a:ea typeface="Arial"/>
                <a:cs typeface="Arial"/>
                <a:sym typeface="Arial"/>
              </a:rPr>
              <a:t> and </a:t>
            </a:r>
            <a:r>
              <a:rPr lang="en-US" sz="2200" i="1" dirty="0">
                <a:solidFill>
                  <a:schemeClr val="tx1"/>
                </a:solidFill>
                <a:latin typeface="Arial"/>
                <a:ea typeface="Arial"/>
                <a:cs typeface="Arial"/>
                <a:sym typeface="Arial"/>
              </a:rPr>
              <a:t>partnerships </a:t>
            </a:r>
            <a:r>
              <a:rPr lang="en-US" sz="2200" dirty="0">
                <a:solidFill>
                  <a:schemeClr val="tx1"/>
                </a:solidFill>
                <a:latin typeface="Arial"/>
                <a:ea typeface="Arial"/>
                <a:cs typeface="Arial"/>
                <a:sym typeface="Arial"/>
              </a:rPr>
              <a:t>with Indigenous governments, organizations, communities and other partners, </a:t>
            </a:r>
            <a:r>
              <a:rPr lang="en-US" sz="2200" b="1" dirty="0">
                <a:solidFill>
                  <a:schemeClr val="tx1"/>
                </a:solidFill>
                <a:latin typeface="Arial"/>
                <a:ea typeface="Arial"/>
                <a:cs typeface="Arial"/>
                <a:sym typeface="Arial"/>
              </a:rPr>
              <a:t>advance marine Indigenous Protected and Conserved Areas </a:t>
            </a:r>
            <a:r>
              <a:rPr lang="en-US" sz="2200" dirty="0">
                <a:solidFill>
                  <a:schemeClr val="tx1"/>
                </a:solidFill>
                <a:latin typeface="Arial"/>
                <a:ea typeface="Arial"/>
                <a:cs typeface="Arial"/>
                <a:sym typeface="Arial"/>
              </a:rPr>
              <a:t>to support Canada’s commitments to reconciliation and marine conservation (DFO). </a:t>
            </a:r>
          </a:p>
          <a:p>
            <a:pPr marL="228600" lvl="0" indent="-88900" algn="l" rtl="0">
              <a:lnSpc>
                <a:spcPct val="90000"/>
              </a:lnSpc>
              <a:spcBef>
                <a:spcPts val="1000"/>
              </a:spcBef>
              <a:spcAft>
                <a:spcPts val="0"/>
              </a:spcAft>
              <a:buClr>
                <a:srgbClr val="002060"/>
              </a:buClr>
              <a:buSzPts val="2200"/>
              <a:buNone/>
            </a:pPr>
            <a:r>
              <a:rPr lang="en-US" sz="2200" b="1" dirty="0">
                <a:solidFill>
                  <a:srgbClr val="5D1B91"/>
                </a:solidFill>
                <a:latin typeface="Arial"/>
                <a:ea typeface="Arial"/>
                <a:cs typeface="Arial"/>
                <a:sym typeface="Arial"/>
              </a:rPr>
              <a:t>APM 38: </a:t>
            </a:r>
            <a:r>
              <a:rPr lang="en-US" sz="2200" dirty="0">
                <a:solidFill>
                  <a:schemeClr val="tx1"/>
                </a:solidFill>
                <a:latin typeface="Arial"/>
                <a:ea typeface="Arial"/>
                <a:cs typeface="Arial"/>
                <a:sym typeface="Arial"/>
              </a:rPr>
              <a:t>Provide </a:t>
            </a:r>
            <a:r>
              <a:rPr lang="en-US" sz="2200" b="1" dirty="0">
                <a:solidFill>
                  <a:schemeClr val="tx1"/>
                </a:solidFill>
                <a:latin typeface="Arial"/>
                <a:ea typeface="Arial"/>
                <a:cs typeface="Arial"/>
                <a:sym typeface="Arial"/>
              </a:rPr>
              <a:t>predictable</a:t>
            </a:r>
            <a:r>
              <a:rPr lang="en-US" sz="2200" dirty="0">
                <a:solidFill>
                  <a:schemeClr val="tx1"/>
                </a:solidFill>
                <a:latin typeface="Arial"/>
                <a:ea typeface="Arial"/>
                <a:cs typeface="Arial"/>
                <a:sym typeface="Arial"/>
              </a:rPr>
              <a:t> and </a:t>
            </a:r>
            <a:r>
              <a:rPr lang="en-US" sz="2200" b="1" dirty="0">
                <a:solidFill>
                  <a:schemeClr val="tx1"/>
                </a:solidFill>
                <a:latin typeface="Arial"/>
                <a:ea typeface="Arial"/>
                <a:cs typeface="Arial"/>
                <a:sym typeface="Arial"/>
              </a:rPr>
              <a:t>flexible funding </a:t>
            </a:r>
            <a:r>
              <a:rPr lang="en-US" sz="2200" dirty="0">
                <a:solidFill>
                  <a:schemeClr val="tx1"/>
                </a:solidFill>
                <a:latin typeface="Arial"/>
                <a:ea typeface="Arial"/>
                <a:cs typeface="Arial"/>
                <a:sym typeface="Arial"/>
              </a:rPr>
              <a:t>to ensure Indigenous nations and organizations have the </a:t>
            </a:r>
            <a:r>
              <a:rPr lang="en-US" sz="2200" b="1" dirty="0">
                <a:solidFill>
                  <a:schemeClr val="tx1"/>
                </a:solidFill>
                <a:latin typeface="Arial"/>
                <a:ea typeface="Arial"/>
                <a:cs typeface="Arial"/>
                <a:sym typeface="Arial"/>
              </a:rPr>
              <a:t>capacity </a:t>
            </a:r>
            <a:r>
              <a:rPr lang="en-US" sz="2200" dirty="0">
                <a:solidFill>
                  <a:schemeClr val="tx1"/>
                </a:solidFill>
                <a:latin typeface="Arial"/>
                <a:ea typeface="Arial"/>
                <a:cs typeface="Arial"/>
                <a:sym typeface="Arial"/>
              </a:rPr>
              <a:t>to </a:t>
            </a:r>
            <a:r>
              <a:rPr lang="en-US" sz="2200" i="1" dirty="0">
                <a:solidFill>
                  <a:schemeClr val="tx1"/>
                </a:solidFill>
                <a:latin typeface="Arial"/>
                <a:ea typeface="Arial"/>
                <a:cs typeface="Arial"/>
                <a:sym typeface="Arial"/>
              </a:rPr>
              <a:t>meaningfully participate </a:t>
            </a:r>
            <a:r>
              <a:rPr lang="en-US" sz="2200" dirty="0">
                <a:solidFill>
                  <a:schemeClr val="tx1"/>
                </a:solidFill>
                <a:latin typeface="Arial"/>
                <a:ea typeface="Arial"/>
                <a:cs typeface="Arial"/>
                <a:sym typeface="Arial"/>
              </a:rPr>
              <a:t>in advisory, </a:t>
            </a:r>
            <a:r>
              <a:rPr lang="en-US" sz="2200" b="1" dirty="0">
                <a:solidFill>
                  <a:schemeClr val="tx1"/>
                </a:solidFill>
                <a:latin typeface="Arial"/>
                <a:ea typeface="Arial"/>
                <a:cs typeface="Arial"/>
                <a:sym typeface="Arial"/>
              </a:rPr>
              <a:t>co-management</a:t>
            </a:r>
            <a:r>
              <a:rPr lang="en-US" sz="2200" dirty="0">
                <a:solidFill>
                  <a:schemeClr val="tx1"/>
                </a:solidFill>
                <a:latin typeface="Arial"/>
                <a:ea typeface="Arial"/>
                <a:cs typeface="Arial"/>
                <a:sym typeface="Arial"/>
              </a:rPr>
              <a:t>, and </a:t>
            </a:r>
            <a:r>
              <a:rPr lang="en-US" sz="2200" b="1" dirty="0">
                <a:solidFill>
                  <a:schemeClr val="tx1"/>
                </a:solidFill>
                <a:latin typeface="Arial"/>
                <a:ea typeface="Arial"/>
                <a:cs typeface="Arial"/>
                <a:sym typeface="Arial"/>
              </a:rPr>
              <a:t>decision-making processes </a:t>
            </a:r>
            <a:r>
              <a:rPr lang="en-US" sz="2200" dirty="0">
                <a:solidFill>
                  <a:schemeClr val="tx1"/>
                </a:solidFill>
                <a:latin typeface="Arial"/>
                <a:ea typeface="Arial"/>
                <a:cs typeface="Arial"/>
                <a:sym typeface="Arial"/>
              </a:rPr>
              <a:t>tied to aquatic resources and </a:t>
            </a:r>
            <a:r>
              <a:rPr lang="en-US" sz="2200" b="1" dirty="0">
                <a:solidFill>
                  <a:schemeClr val="tx1"/>
                </a:solidFill>
                <a:latin typeface="Arial"/>
                <a:ea typeface="Arial"/>
                <a:cs typeface="Arial"/>
                <a:sym typeface="Arial"/>
              </a:rPr>
              <a:t>oceans management </a:t>
            </a:r>
            <a:r>
              <a:rPr lang="en-US" sz="2200" dirty="0">
                <a:solidFill>
                  <a:schemeClr val="tx1"/>
                </a:solidFill>
                <a:latin typeface="Arial"/>
                <a:ea typeface="Arial"/>
                <a:cs typeface="Arial"/>
                <a:sym typeface="Arial"/>
              </a:rPr>
              <a:t>(DFO).</a:t>
            </a:r>
          </a:p>
          <a:p>
            <a:pPr marL="228600" lvl="0" indent="-88900" algn="l" rtl="0">
              <a:lnSpc>
                <a:spcPct val="90000"/>
              </a:lnSpc>
              <a:spcBef>
                <a:spcPts val="1000"/>
              </a:spcBef>
              <a:spcAft>
                <a:spcPts val="0"/>
              </a:spcAft>
              <a:buClr>
                <a:srgbClr val="002060"/>
              </a:buClr>
              <a:buSzPts val="2200"/>
              <a:buNone/>
            </a:pPr>
            <a:endParaRPr lang="en-US" sz="2200" b="1" dirty="0">
              <a:latin typeface="Arial"/>
              <a:ea typeface="Arial"/>
              <a:cs typeface="Arial"/>
              <a:sym typeface="Arial"/>
            </a:endParaRPr>
          </a:p>
        </p:txBody>
      </p:sp>
    </p:spTree>
    <p:extLst>
      <p:ext uri="{BB962C8B-B14F-4D97-AF65-F5344CB8AC3E}">
        <p14:creationId xmlns:p14="http://schemas.microsoft.com/office/powerpoint/2010/main" val="183689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181"/>
        <p:cNvGrpSpPr/>
        <p:nvPr/>
      </p:nvGrpSpPr>
      <p:grpSpPr>
        <a:xfrm>
          <a:off x="0" y="0"/>
          <a:ext cx="0" cy="0"/>
          <a:chOff x="0" y="0"/>
          <a:chExt cx="0" cy="0"/>
        </a:xfrm>
      </p:grpSpPr>
      <p:sp>
        <p:nvSpPr>
          <p:cNvPr id="182" name="Google Shape;182;g308dd1a936f_0_899"/>
          <p:cNvSpPr txBox="1">
            <a:spLocks noGrp="1"/>
          </p:cNvSpPr>
          <p:nvPr>
            <p:ph type="title"/>
          </p:nvPr>
        </p:nvSpPr>
        <p:spPr>
          <a:xfrm>
            <a:off x="1904714" y="2194205"/>
            <a:ext cx="9336300" cy="79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4000"/>
              <a:buFont typeface="Arial"/>
              <a:buNone/>
            </a:pPr>
            <a:r>
              <a:rPr lang="en-US" sz="3600" dirty="0">
                <a:solidFill>
                  <a:srgbClr val="5D1B91"/>
                </a:solidFill>
                <a:latin typeface="Arial"/>
                <a:ea typeface="Arial"/>
                <a:cs typeface="Arial"/>
                <a:sym typeface="Arial"/>
              </a:rPr>
              <a:t>Advancing Resolution 41/2021</a:t>
            </a:r>
            <a:br>
              <a:rPr lang="en-US" dirty="0">
                <a:solidFill>
                  <a:srgbClr val="5D1B91"/>
                </a:solidFill>
                <a:latin typeface="Arial"/>
                <a:ea typeface="Arial"/>
                <a:cs typeface="Arial"/>
                <a:sym typeface="Arial"/>
              </a:rPr>
            </a:br>
            <a:r>
              <a:rPr lang="en-US" sz="2800" dirty="0">
                <a:solidFill>
                  <a:srgbClr val="5D1B91"/>
                </a:solidFill>
                <a:latin typeface="Arial"/>
                <a:ea typeface="Arial"/>
                <a:cs typeface="Arial"/>
                <a:sym typeface="Arial"/>
              </a:rPr>
              <a:t>Challenges</a:t>
            </a:r>
            <a:r>
              <a:rPr lang="en-US" dirty="0">
                <a:solidFill>
                  <a:srgbClr val="5D1B91"/>
                </a:solidFill>
                <a:latin typeface="Arial"/>
                <a:ea typeface="Arial"/>
                <a:cs typeface="Arial"/>
                <a:sym typeface="Arial"/>
              </a:rPr>
              <a:t> </a:t>
            </a:r>
            <a:endParaRPr dirty="0">
              <a:solidFill>
                <a:srgbClr val="5D1B91"/>
              </a:solidFill>
              <a:latin typeface="Arial"/>
              <a:ea typeface="Arial"/>
              <a:cs typeface="Arial"/>
              <a:sym typeface="Arial"/>
            </a:endParaRPr>
          </a:p>
        </p:txBody>
      </p:sp>
      <p:sp>
        <p:nvSpPr>
          <p:cNvPr id="183" name="Google Shape;183;g308dd1a936f_0_899"/>
          <p:cNvSpPr txBox="1">
            <a:spLocks noGrp="1"/>
          </p:cNvSpPr>
          <p:nvPr>
            <p:ph type="body" idx="1"/>
          </p:nvPr>
        </p:nvSpPr>
        <p:spPr>
          <a:xfrm>
            <a:off x="2017642" y="2695447"/>
            <a:ext cx="9336300" cy="3692100"/>
          </a:xfrm>
          <a:prstGeom prst="rect">
            <a:avLst/>
          </a:prstGeom>
          <a:noFill/>
          <a:ln>
            <a:noFill/>
          </a:ln>
        </p:spPr>
        <p:txBody>
          <a:bodyPr spcFirstLastPara="1" wrap="square" lIns="91425" tIns="45700" rIns="91425" bIns="45700" anchor="t" anchorCtr="0">
            <a:noAutofit/>
          </a:bodyPr>
          <a:lstStyle/>
          <a:p>
            <a:pPr marL="228600" lvl="0" indent="-63500" algn="l" rtl="0">
              <a:lnSpc>
                <a:spcPct val="90000"/>
              </a:lnSpc>
              <a:spcBef>
                <a:spcPts val="1000"/>
              </a:spcBef>
              <a:spcAft>
                <a:spcPts val="0"/>
              </a:spcAft>
              <a:buClr>
                <a:srgbClr val="002060"/>
              </a:buClr>
              <a:buSzPts val="2600"/>
              <a:buNone/>
            </a:pPr>
            <a:endParaRPr sz="2600" dirty="0">
              <a:latin typeface="Arial"/>
              <a:ea typeface="Arial"/>
              <a:cs typeface="Arial"/>
              <a:sym typeface="Arial"/>
            </a:endParaRPr>
          </a:p>
          <a:p>
            <a:pPr marL="228600" lvl="0" indent="-114300" algn="l" rtl="0">
              <a:lnSpc>
                <a:spcPct val="90000"/>
              </a:lnSpc>
              <a:spcBef>
                <a:spcPts val="1000"/>
              </a:spcBef>
              <a:spcAft>
                <a:spcPts val="0"/>
              </a:spcAft>
              <a:buClr>
                <a:srgbClr val="002060"/>
              </a:buClr>
              <a:buSzPts val="1800"/>
              <a:buNone/>
            </a:pPr>
            <a:endParaRPr sz="1800" dirty="0">
              <a:latin typeface="Arial"/>
              <a:ea typeface="Arial"/>
              <a:cs typeface="Arial"/>
              <a:sym typeface="Arial"/>
            </a:endParaRPr>
          </a:p>
        </p:txBody>
      </p:sp>
      <p:sp>
        <p:nvSpPr>
          <p:cNvPr id="3" name="Google Shape;284;g308dd1a936f_0_987">
            <a:extLst>
              <a:ext uri="{FF2B5EF4-FFF2-40B4-BE49-F238E27FC236}">
                <a16:creationId xmlns:a16="http://schemas.microsoft.com/office/drawing/2014/main" id="{C3FDAA95-1894-1BE2-9B58-5A21741DACC0}"/>
              </a:ext>
            </a:extLst>
          </p:cNvPr>
          <p:cNvSpPr txBox="1">
            <a:spLocks/>
          </p:cNvSpPr>
          <p:nvPr/>
        </p:nvSpPr>
        <p:spPr>
          <a:xfrm>
            <a:off x="1392592" y="3772354"/>
            <a:ext cx="5293200" cy="2270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lnSpc>
                <a:spcPct val="100000"/>
              </a:lnSpc>
              <a:spcBef>
                <a:spcPts val="0"/>
              </a:spcBef>
              <a:buClr>
                <a:srgbClr val="F18B35"/>
              </a:buClr>
              <a:buFont typeface="Arial" panose="020B0604020202020204" pitchFamily="34" charset="0"/>
              <a:buChar char="•"/>
            </a:pPr>
            <a:r>
              <a:rPr lang="en-US" dirty="0">
                <a:solidFill>
                  <a:schemeClr val="tx1"/>
                </a:solidFill>
                <a:latin typeface="Arial"/>
                <a:cs typeface="Arial"/>
                <a:sym typeface="Arial"/>
              </a:rPr>
              <a:t>Departmental siloing</a:t>
            </a:r>
          </a:p>
          <a:p>
            <a:pPr indent="-457200">
              <a:lnSpc>
                <a:spcPct val="100000"/>
              </a:lnSpc>
              <a:spcBef>
                <a:spcPts val="0"/>
              </a:spcBef>
              <a:buClr>
                <a:srgbClr val="F18B35"/>
              </a:buClr>
              <a:buFont typeface="Arial" panose="020B0604020202020204" pitchFamily="34" charset="0"/>
              <a:buChar char="•"/>
            </a:pPr>
            <a:r>
              <a:rPr lang="en-US" dirty="0">
                <a:solidFill>
                  <a:schemeClr val="tx1"/>
                </a:solidFill>
                <a:latin typeface="Arial"/>
                <a:cs typeface="Arial"/>
                <a:sym typeface="Arial"/>
              </a:rPr>
              <a:t>Leadership participation</a:t>
            </a:r>
          </a:p>
          <a:p>
            <a:pPr indent="-457200">
              <a:lnSpc>
                <a:spcPct val="100000"/>
              </a:lnSpc>
              <a:spcBef>
                <a:spcPts val="0"/>
              </a:spcBef>
              <a:buClr>
                <a:srgbClr val="F18B35"/>
              </a:buClr>
              <a:buFont typeface="Arial" panose="020B0604020202020204" pitchFamily="34" charset="0"/>
              <a:buChar char="•"/>
            </a:pPr>
            <a:r>
              <a:rPr lang="en-US" dirty="0">
                <a:solidFill>
                  <a:schemeClr val="tx1"/>
                </a:solidFill>
                <a:latin typeface="Arial"/>
                <a:cs typeface="Arial"/>
                <a:sym typeface="Arial"/>
              </a:rPr>
              <a:t>Crown processes </a:t>
            </a:r>
          </a:p>
          <a:p>
            <a:pPr indent="-457200">
              <a:lnSpc>
                <a:spcPct val="100000"/>
              </a:lnSpc>
              <a:spcBef>
                <a:spcPts val="0"/>
              </a:spcBef>
              <a:buClr>
                <a:srgbClr val="F18B35"/>
              </a:buClr>
              <a:buFont typeface="Arial" panose="020B0604020202020204" pitchFamily="34" charset="0"/>
              <a:buChar char="•"/>
            </a:pPr>
            <a:r>
              <a:rPr lang="en-US" dirty="0">
                <a:solidFill>
                  <a:schemeClr val="tx1"/>
                </a:solidFill>
                <a:latin typeface="Arial"/>
                <a:cs typeface="Arial"/>
                <a:sym typeface="Arial"/>
              </a:rPr>
              <a:t>Funding  </a:t>
            </a:r>
          </a:p>
          <a:p>
            <a:pPr indent="-457200">
              <a:spcBef>
                <a:spcPts val="0"/>
              </a:spcBef>
              <a:buFont typeface="Arial" panose="020B0604020202020204" pitchFamily="34" charset="0"/>
              <a:buChar char="•"/>
            </a:pPr>
            <a:endParaRPr lang="en-US" dirty="0"/>
          </a:p>
          <a:p>
            <a:pPr marL="0" indent="0">
              <a:spcBef>
                <a:spcPts val="0"/>
              </a:spcBef>
              <a:buNone/>
            </a:pPr>
            <a:endParaRPr lang="en-US" dirty="0"/>
          </a:p>
        </p:txBody>
      </p:sp>
      <p:sp>
        <p:nvSpPr>
          <p:cNvPr id="4" name="Google Shape;286;g308dd1a936f_0_987">
            <a:extLst>
              <a:ext uri="{FF2B5EF4-FFF2-40B4-BE49-F238E27FC236}">
                <a16:creationId xmlns:a16="http://schemas.microsoft.com/office/drawing/2014/main" id="{3DE8831F-58B2-6CA0-6A68-70DA937AC6E6}"/>
              </a:ext>
            </a:extLst>
          </p:cNvPr>
          <p:cNvSpPr txBox="1"/>
          <p:nvPr/>
        </p:nvSpPr>
        <p:spPr>
          <a:xfrm>
            <a:off x="6411985" y="4179360"/>
            <a:ext cx="5579700" cy="478425"/>
          </a:xfrm>
          <a:prstGeom prst="rect">
            <a:avLst/>
          </a:prstGeom>
          <a:noFill/>
          <a:ln>
            <a:noFill/>
          </a:ln>
        </p:spPr>
        <p:txBody>
          <a:bodyPr spcFirstLastPara="1" wrap="square" lIns="91425" tIns="45700" rIns="91425" bIns="45700" anchor="t" anchorCtr="0">
            <a:noAutofit/>
          </a:bodyPr>
          <a:lstStyle/>
          <a:p>
            <a:pPr marR="0" lvl="0" algn="ctr" rtl="0">
              <a:lnSpc>
                <a:spcPct val="90000"/>
              </a:lnSpc>
              <a:spcBef>
                <a:spcPts val="0"/>
              </a:spcBef>
              <a:spcAft>
                <a:spcPts val="0"/>
              </a:spcAft>
              <a:buClr>
                <a:srgbClr val="002060"/>
              </a:buClr>
              <a:buSzPts val="2800"/>
            </a:pPr>
            <a:r>
              <a:rPr lang="en-US" sz="2800" b="1" dirty="0">
                <a:solidFill>
                  <a:schemeClr val="tx1"/>
                </a:solidFill>
              </a:rPr>
              <a:t>LIMITED PROGRESS</a:t>
            </a:r>
            <a:endParaRPr sz="2800" b="1" dirty="0">
              <a:solidFill>
                <a:schemeClr val="tx1"/>
              </a:solidFill>
            </a:endParaRPr>
          </a:p>
        </p:txBody>
      </p:sp>
      <p:sp>
        <p:nvSpPr>
          <p:cNvPr id="5" name="Arrow: Right 4">
            <a:extLst>
              <a:ext uri="{FF2B5EF4-FFF2-40B4-BE49-F238E27FC236}">
                <a16:creationId xmlns:a16="http://schemas.microsoft.com/office/drawing/2014/main" id="{6B31F1C4-6CDC-4C8D-702B-AE009B519863}"/>
              </a:ext>
            </a:extLst>
          </p:cNvPr>
          <p:cNvSpPr/>
          <p:nvPr/>
        </p:nvSpPr>
        <p:spPr>
          <a:xfrm>
            <a:off x="6095999" y="4013451"/>
            <a:ext cx="953729" cy="711000"/>
          </a:xfrm>
          <a:prstGeom prst="rightArrow">
            <a:avLst/>
          </a:prstGeom>
          <a:solidFill>
            <a:srgbClr val="5D1B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181"/>
        <p:cNvGrpSpPr/>
        <p:nvPr/>
      </p:nvGrpSpPr>
      <p:grpSpPr>
        <a:xfrm>
          <a:off x="0" y="0"/>
          <a:ext cx="0" cy="0"/>
          <a:chOff x="0" y="0"/>
          <a:chExt cx="0" cy="0"/>
        </a:xfrm>
      </p:grpSpPr>
      <p:sp>
        <p:nvSpPr>
          <p:cNvPr id="182" name="Google Shape;182;g308dd1a936f_0_899"/>
          <p:cNvSpPr txBox="1">
            <a:spLocks noGrp="1"/>
          </p:cNvSpPr>
          <p:nvPr>
            <p:ph type="title"/>
          </p:nvPr>
        </p:nvSpPr>
        <p:spPr>
          <a:xfrm>
            <a:off x="1762461" y="2275301"/>
            <a:ext cx="9336300" cy="79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4000"/>
              <a:buFont typeface="Arial"/>
              <a:buNone/>
            </a:pPr>
            <a:r>
              <a:rPr lang="en-US" sz="3600" dirty="0">
                <a:solidFill>
                  <a:srgbClr val="5D1B91"/>
                </a:solidFill>
                <a:latin typeface="Arial"/>
                <a:ea typeface="Arial"/>
                <a:cs typeface="Arial"/>
                <a:sym typeface="Arial"/>
              </a:rPr>
              <a:t>Advancing IPCAs: Marine Context</a:t>
            </a:r>
            <a:br>
              <a:rPr lang="en-US" dirty="0">
                <a:solidFill>
                  <a:srgbClr val="5D1B91"/>
                </a:solidFill>
                <a:latin typeface="Arial"/>
                <a:ea typeface="Arial"/>
                <a:cs typeface="Arial"/>
                <a:sym typeface="Arial"/>
              </a:rPr>
            </a:br>
            <a:r>
              <a:rPr lang="en-US" sz="2800" dirty="0">
                <a:solidFill>
                  <a:srgbClr val="5D1B91"/>
                </a:solidFill>
                <a:latin typeface="Arial"/>
                <a:ea typeface="Arial"/>
                <a:cs typeface="Arial"/>
                <a:sym typeface="Arial"/>
              </a:rPr>
              <a:t>Challenges</a:t>
            </a:r>
            <a:r>
              <a:rPr lang="en-US" dirty="0">
                <a:solidFill>
                  <a:srgbClr val="5D1B91"/>
                </a:solidFill>
                <a:latin typeface="Arial"/>
                <a:ea typeface="Arial"/>
                <a:cs typeface="Arial"/>
                <a:sym typeface="Arial"/>
              </a:rPr>
              <a:t> </a:t>
            </a:r>
            <a:endParaRPr dirty="0">
              <a:solidFill>
                <a:srgbClr val="5D1B91"/>
              </a:solidFill>
              <a:latin typeface="Arial"/>
              <a:ea typeface="Arial"/>
              <a:cs typeface="Arial"/>
              <a:sym typeface="Arial"/>
            </a:endParaRPr>
          </a:p>
        </p:txBody>
      </p:sp>
      <p:sp>
        <p:nvSpPr>
          <p:cNvPr id="183" name="Google Shape;183;g308dd1a936f_0_899"/>
          <p:cNvSpPr txBox="1">
            <a:spLocks noGrp="1"/>
          </p:cNvSpPr>
          <p:nvPr>
            <p:ph type="body" idx="1"/>
          </p:nvPr>
        </p:nvSpPr>
        <p:spPr>
          <a:xfrm>
            <a:off x="2017642" y="2695447"/>
            <a:ext cx="9336300" cy="3692100"/>
          </a:xfrm>
          <a:prstGeom prst="rect">
            <a:avLst/>
          </a:prstGeom>
          <a:noFill/>
          <a:ln>
            <a:noFill/>
          </a:ln>
        </p:spPr>
        <p:txBody>
          <a:bodyPr spcFirstLastPara="1" wrap="square" lIns="91425" tIns="45700" rIns="91425" bIns="45700" anchor="t" anchorCtr="0">
            <a:noAutofit/>
          </a:bodyPr>
          <a:lstStyle/>
          <a:p>
            <a:pPr marL="228600" lvl="0" indent="-63500" algn="l" rtl="0">
              <a:lnSpc>
                <a:spcPct val="90000"/>
              </a:lnSpc>
              <a:spcBef>
                <a:spcPts val="1000"/>
              </a:spcBef>
              <a:spcAft>
                <a:spcPts val="0"/>
              </a:spcAft>
              <a:buClr>
                <a:srgbClr val="002060"/>
              </a:buClr>
              <a:buSzPts val="2600"/>
              <a:buNone/>
            </a:pPr>
            <a:endParaRPr sz="2600" dirty="0">
              <a:latin typeface="Arial"/>
              <a:ea typeface="Arial"/>
              <a:cs typeface="Arial"/>
              <a:sym typeface="Arial"/>
            </a:endParaRPr>
          </a:p>
          <a:p>
            <a:pPr marL="228600" lvl="0" indent="-114300" algn="l" rtl="0">
              <a:lnSpc>
                <a:spcPct val="90000"/>
              </a:lnSpc>
              <a:spcBef>
                <a:spcPts val="1000"/>
              </a:spcBef>
              <a:spcAft>
                <a:spcPts val="0"/>
              </a:spcAft>
              <a:buClr>
                <a:srgbClr val="002060"/>
              </a:buClr>
              <a:buSzPts val="1800"/>
              <a:buNone/>
            </a:pPr>
            <a:endParaRPr sz="1800" dirty="0">
              <a:latin typeface="Arial"/>
              <a:ea typeface="Arial"/>
              <a:cs typeface="Arial"/>
              <a:sym typeface="Arial"/>
            </a:endParaRPr>
          </a:p>
        </p:txBody>
      </p:sp>
      <p:sp>
        <p:nvSpPr>
          <p:cNvPr id="3" name="Google Shape;284;g308dd1a936f_0_987">
            <a:extLst>
              <a:ext uri="{FF2B5EF4-FFF2-40B4-BE49-F238E27FC236}">
                <a16:creationId xmlns:a16="http://schemas.microsoft.com/office/drawing/2014/main" id="{C3FDAA95-1894-1BE2-9B58-5A21741DACC0}"/>
              </a:ext>
            </a:extLst>
          </p:cNvPr>
          <p:cNvSpPr txBox="1">
            <a:spLocks/>
          </p:cNvSpPr>
          <p:nvPr/>
        </p:nvSpPr>
        <p:spPr>
          <a:xfrm>
            <a:off x="1762461" y="3541894"/>
            <a:ext cx="5293200" cy="2270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buClr>
                <a:srgbClr val="F18B35"/>
              </a:buClr>
            </a:pPr>
            <a:r>
              <a:rPr lang="en-US" sz="2400" dirty="0">
                <a:solidFill>
                  <a:schemeClr val="tx1"/>
                </a:solidFill>
                <a:latin typeface="Arial"/>
                <a:cs typeface="Arial"/>
                <a:sym typeface="Arial"/>
              </a:rPr>
              <a:t>Long-term sustainable funding </a:t>
            </a:r>
          </a:p>
          <a:p>
            <a:pPr marL="228600" indent="-228600">
              <a:buClr>
                <a:srgbClr val="F18B35"/>
              </a:buClr>
            </a:pPr>
            <a:r>
              <a:rPr lang="en-US" sz="2400" dirty="0">
                <a:solidFill>
                  <a:schemeClr val="tx1"/>
                </a:solidFill>
                <a:latin typeface="Arial"/>
                <a:cs typeface="Arial"/>
                <a:sym typeface="Arial"/>
              </a:rPr>
              <a:t>Legal and policy Frameworks </a:t>
            </a:r>
            <a:endParaRPr lang="en-US" sz="2400" dirty="0">
              <a:solidFill>
                <a:schemeClr val="tx1"/>
              </a:solidFill>
              <a:latin typeface="Arial"/>
              <a:cs typeface="Arial"/>
            </a:endParaRPr>
          </a:p>
          <a:p>
            <a:pPr marL="228600" indent="-228600">
              <a:buClr>
                <a:srgbClr val="F18B35"/>
              </a:buClr>
            </a:pPr>
            <a:r>
              <a:rPr lang="en-US" sz="2400" dirty="0">
                <a:solidFill>
                  <a:schemeClr val="tx1"/>
                </a:solidFill>
                <a:latin typeface="Arial"/>
                <a:ea typeface="Arial"/>
                <a:cs typeface="Arial"/>
                <a:sym typeface="Arial"/>
              </a:rPr>
              <a:t>Jurisdictional complexity </a:t>
            </a:r>
            <a:endParaRPr lang="en-US" sz="2400" dirty="0">
              <a:solidFill>
                <a:schemeClr val="tx1"/>
              </a:solidFill>
            </a:endParaRPr>
          </a:p>
          <a:p>
            <a:pPr marL="228600" indent="-228600">
              <a:buClr>
                <a:srgbClr val="F18B35"/>
              </a:buClr>
            </a:pPr>
            <a:r>
              <a:rPr lang="en-US" sz="2400" dirty="0">
                <a:solidFill>
                  <a:schemeClr val="tx1"/>
                </a:solidFill>
                <a:latin typeface="Arial"/>
                <a:ea typeface="Arial"/>
                <a:cs typeface="Arial"/>
                <a:sym typeface="Arial"/>
              </a:rPr>
              <a:t>Rights Recognition </a:t>
            </a:r>
            <a:endParaRPr lang="en-US" sz="2400" dirty="0">
              <a:solidFill>
                <a:schemeClr val="tx1"/>
              </a:solidFill>
            </a:endParaRPr>
          </a:p>
        </p:txBody>
      </p:sp>
      <p:sp>
        <p:nvSpPr>
          <p:cNvPr id="4" name="Google Shape;286;g308dd1a936f_0_987">
            <a:extLst>
              <a:ext uri="{FF2B5EF4-FFF2-40B4-BE49-F238E27FC236}">
                <a16:creationId xmlns:a16="http://schemas.microsoft.com/office/drawing/2014/main" id="{3DE8831F-58B2-6CA0-6A68-70DA937AC6E6}"/>
              </a:ext>
            </a:extLst>
          </p:cNvPr>
          <p:cNvSpPr txBox="1"/>
          <p:nvPr/>
        </p:nvSpPr>
        <p:spPr>
          <a:xfrm>
            <a:off x="7055661" y="3541894"/>
            <a:ext cx="5579700" cy="2270100"/>
          </a:xfrm>
          <a:prstGeom prst="rect">
            <a:avLst/>
          </a:prstGeom>
          <a:noFill/>
          <a:ln>
            <a:noFill/>
          </a:ln>
        </p:spPr>
        <p:txBody>
          <a:bodyPr spcFirstLastPara="1" wrap="square" lIns="91425" tIns="45700" rIns="91425" bIns="45700" anchor="t" anchorCtr="0">
            <a:noAutofit/>
          </a:bodyPr>
          <a:lstStyle/>
          <a:p>
            <a:pPr marL="228600" indent="-228600">
              <a:lnSpc>
                <a:spcPct val="90000"/>
              </a:lnSpc>
              <a:spcBef>
                <a:spcPts val="1000"/>
              </a:spcBef>
              <a:buClr>
                <a:srgbClr val="F18B35"/>
              </a:buClr>
              <a:buSzPts val="2800"/>
              <a:buFont typeface="Arial"/>
              <a:buChar char="•"/>
            </a:pPr>
            <a:r>
              <a:rPr lang="en-US" sz="2400" dirty="0">
                <a:solidFill>
                  <a:schemeClr val="tx1"/>
                </a:solidFill>
              </a:rPr>
              <a:t>Crown relationships </a:t>
            </a:r>
          </a:p>
          <a:p>
            <a:pPr marL="228600" lvl="0" indent="-228600">
              <a:lnSpc>
                <a:spcPct val="90000"/>
              </a:lnSpc>
              <a:spcBef>
                <a:spcPts val="1000"/>
              </a:spcBef>
              <a:buClr>
                <a:srgbClr val="F18B35"/>
              </a:buClr>
              <a:buSzPts val="2800"/>
              <a:buFont typeface="Arial"/>
              <a:buChar char="•"/>
            </a:pPr>
            <a:r>
              <a:rPr lang="en-US" sz="2400" dirty="0">
                <a:solidFill>
                  <a:schemeClr val="tx1"/>
                </a:solidFill>
              </a:rPr>
              <a:t>Crown governance structure </a:t>
            </a:r>
            <a:endParaRPr sz="2400" dirty="0">
              <a:solidFill>
                <a:schemeClr val="tx1"/>
              </a:solidFill>
              <a:sym typeface="Calibri"/>
            </a:endParaRPr>
          </a:p>
          <a:p>
            <a:pPr marL="228600" lvl="0" indent="-228600">
              <a:lnSpc>
                <a:spcPct val="90000"/>
              </a:lnSpc>
              <a:spcBef>
                <a:spcPts val="1000"/>
              </a:spcBef>
              <a:buClr>
                <a:srgbClr val="F18B35"/>
              </a:buClr>
              <a:buSzPts val="2800"/>
              <a:buFont typeface="Arial"/>
              <a:buChar char="•"/>
            </a:pPr>
            <a:r>
              <a:rPr lang="en-US" sz="2400" dirty="0">
                <a:solidFill>
                  <a:schemeClr val="tx1"/>
                </a:solidFill>
              </a:rPr>
              <a:t>Education and training</a:t>
            </a:r>
            <a:endParaRPr sz="2400" dirty="0">
              <a:solidFill>
                <a:schemeClr val="tx1"/>
              </a:solidFill>
              <a:sym typeface="Calibri"/>
            </a:endParaRPr>
          </a:p>
          <a:p>
            <a:pPr marL="228600" lvl="0" indent="-228600">
              <a:lnSpc>
                <a:spcPct val="90000"/>
              </a:lnSpc>
              <a:spcBef>
                <a:spcPts val="1000"/>
              </a:spcBef>
              <a:buClr>
                <a:srgbClr val="F18B35"/>
              </a:buClr>
              <a:buSzPts val="2800"/>
              <a:buFont typeface="Arial"/>
              <a:buChar char="•"/>
            </a:pPr>
            <a:r>
              <a:rPr lang="en-US" sz="2400" dirty="0">
                <a:solidFill>
                  <a:schemeClr val="tx1"/>
                </a:solidFill>
              </a:rPr>
              <a:t>Knowledge sharing</a:t>
            </a:r>
            <a:endParaRPr sz="2400" dirty="0">
              <a:solidFill>
                <a:schemeClr val="tx1"/>
              </a:solidFill>
              <a:sym typeface="Calibri"/>
            </a:endParaRPr>
          </a:p>
        </p:txBody>
      </p:sp>
    </p:spTree>
    <p:extLst>
      <p:ext uri="{BB962C8B-B14F-4D97-AF65-F5344CB8AC3E}">
        <p14:creationId xmlns:p14="http://schemas.microsoft.com/office/powerpoint/2010/main" val="2000846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7" name="Google Shape;197;g308dd1a936f_0_1064"/>
          <p:cNvSpPr txBox="1">
            <a:spLocks noGrp="1"/>
          </p:cNvSpPr>
          <p:nvPr>
            <p:ph type="title"/>
          </p:nvPr>
        </p:nvSpPr>
        <p:spPr>
          <a:xfrm>
            <a:off x="1687789" y="1905973"/>
            <a:ext cx="7840888" cy="112382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solidFill>
                  <a:srgbClr val="5D1B91"/>
                </a:solidFill>
                <a:latin typeface="Arial" panose="020B0604020202020204" pitchFamily="34" charset="0"/>
                <a:cs typeface="Arial" panose="020B0604020202020204" pitchFamily="34" charset="0"/>
              </a:rPr>
              <a:t>DR-03/2024: Advancing First Nations-Led Marine Conservation and IPCAs </a:t>
            </a:r>
            <a:endParaRPr sz="3200" dirty="0">
              <a:solidFill>
                <a:srgbClr val="5D1B91"/>
              </a:solidFill>
              <a:latin typeface="Arial" panose="020B0604020202020204" pitchFamily="34" charset="0"/>
              <a:cs typeface="Arial" panose="020B0604020202020204" pitchFamily="34" charset="0"/>
            </a:endParaRPr>
          </a:p>
        </p:txBody>
      </p:sp>
      <p:sp>
        <p:nvSpPr>
          <p:cNvPr id="2" name="Google Shape;191;g308dd1a936f_0_906">
            <a:extLst>
              <a:ext uri="{FF2B5EF4-FFF2-40B4-BE49-F238E27FC236}">
                <a16:creationId xmlns:a16="http://schemas.microsoft.com/office/drawing/2014/main" id="{55C8F2E2-69DD-D8CC-3CA0-EE058A9FFECF}"/>
              </a:ext>
            </a:extLst>
          </p:cNvPr>
          <p:cNvSpPr txBox="1">
            <a:spLocks noGrp="1"/>
          </p:cNvSpPr>
          <p:nvPr>
            <p:ph type="body" idx="1"/>
          </p:nvPr>
        </p:nvSpPr>
        <p:spPr>
          <a:xfrm>
            <a:off x="1499028" y="2849524"/>
            <a:ext cx="9967800" cy="3470023"/>
          </a:xfrm>
          <a:prstGeom prst="rect">
            <a:avLst/>
          </a:prstGeom>
          <a:noFill/>
          <a:ln>
            <a:noFill/>
          </a:ln>
        </p:spPr>
        <p:txBody>
          <a:bodyPr spcFirstLastPara="1" wrap="square" lIns="91425" tIns="45700" rIns="91425" bIns="45700" anchor="t" anchorCtr="0">
            <a:noAutofit/>
          </a:bodyPr>
          <a:lstStyle/>
          <a:p>
            <a:pPr marL="228600" lvl="0" indent="-88900" algn="l" rtl="0">
              <a:lnSpc>
                <a:spcPct val="90000"/>
              </a:lnSpc>
              <a:spcBef>
                <a:spcPts val="1000"/>
              </a:spcBef>
              <a:spcAft>
                <a:spcPts val="0"/>
              </a:spcAft>
              <a:buClr>
                <a:srgbClr val="002060"/>
              </a:buClr>
              <a:buSzPts val="2200"/>
              <a:buNone/>
            </a:pPr>
            <a:r>
              <a:rPr lang="en-US" sz="2000" b="1" dirty="0">
                <a:solidFill>
                  <a:srgbClr val="5D1B91"/>
                </a:solidFill>
                <a:latin typeface="Arial"/>
                <a:ea typeface="Arial"/>
                <a:cs typeface="Arial"/>
                <a:sym typeface="Arial"/>
              </a:rPr>
              <a:t>Call on DFO to: </a:t>
            </a:r>
          </a:p>
          <a:p>
            <a:pPr marL="482600" lvl="0" indent="-342900" algn="l" rtl="0">
              <a:lnSpc>
                <a:spcPct val="90000"/>
              </a:lnSpc>
              <a:spcBef>
                <a:spcPts val="1000"/>
              </a:spcBef>
              <a:spcAft>
                <a:spcPts val="0"/>
              </a:spcAft>
              <a:buClr>
                <a:srgbClr val="002060"/>
              </a:buClr>
              <a:buSzPts val="2200"/>
              <a:buFont typeface="Arial" panose="020B0604020202020204" pitchFamily="34" charset="0"/>
              <a:buChar char="•"/>
            </a:pPr>
            <a:r>
              <a:rPr lang="en-US" sz="2000" dirty="0">
                <a:solidFill>
                  <a:schemeClr val="tx1"/>
                </a:solidFill>
                <a:latin typeface="Arial"/>
                <a:ea typeface="Arial"/>
                <a:cs typeface="Arial"/>
                <a:sym typeface="Arial"/>
              </a:rPr>
              <a:t>Fully commit to implementing the Marine IPCA Report recommendations</a:t>
            </a:r>
          </a:p>
          <a:p>
            <a:pPr marL="482600" lvl="0" indent="-342900" algn="l" rtl="0">
              <a:lnSpc>
                <a:spcPct val="90000"/>
              </a:lnSpc>
              <a:spcBef>
                <a:spcPts val="1000"/>
              </a:spcBef>
              <a:spcAft>
                <a:spcPts val="0"/>
              </a:spcAft>
              <a:buClr>
                <a:srgbClr val="002060"/>
              </a:buClr>
              <a:buSzPts val="2200"/>
              <a:buFont typeface="Arial" panose="020B0604020202020204" pitchFamily="34" charset="0"/>
              <a:buChar char="•"/>
            </a:pPr>
            <a:r>
              <a:rPr lang="en-US" sz="2000" dirty="0">
                <a:solidFill>
                  <a:schemeClr val="tx1"/>
                </a:solidFill>
                <a:latin typeface="Arial"/>
                <a:ea typeface="Arial"/>
                <a:cs typeface="Arial"/>
                <a:sym typeface="Arial"/>
              </a:rPr>
              <a:t>Provide predictable and flexible funding </a:t>
            </a:r>
          </a:p>
          <a:p>
            <a:pPr marL="482600" lvl="0" indent="-342900" algn="l" rtl="0">
              <a:lnSpc>
                <a:spcPct val="90000"/>
              </a:lnSpc>
              <a:spcBef>
                <a:spcPts val="1000"/>
              </a:spcBef>
              <a:spcAft>
                <a:spcPts val="0"/>
              </a:spcAft>
              <a:buClr>
                <a:srgbClr val="002060"/>
              </a:buClr>
              <a:buSzPts val="2200"/>
              <a:buFont typeface="Arial" panose="020B0604020202020204" pitchFamily="34" charset="0"/>
              <a:buChar char="•"/>
            </a:pPr>
            <a:r>
              <a:rPr lang="en-US" sz="2000" dirty="0">
                <a:solidFill>
                  <a:schemeClr val="tx1"/>
                </a:solidFill>
                <a:latin typeface="Arial"/>
                <a:ea typeface="Arial"/>
                <a:cs typeface="Arial"/>
                <a:sym typeface="Arial"/>
              </a:rPr>
              <a:t>Commit to advancing First Nations-led marine IPCAs through consultation, collaboration, and partnerships </a:t>
            </a:r>
          </a:p>
          <a:p>
            <a:pPr marL="482600" lvl="0" indent="-342900" algn="l" rtl="0">
              <a:lnSpc>
                <a:spcPct val="90000"/>
              </a:lnSpc>
              <a:spcBef>
                <a:spcPts val="1000"/>
              </a:spcBef>
              <a:spcAft>
                <a:spcPts val="0"/>
              </a:spcAft>
              <a:buClr>
                <a:srgbClr val="002060"/>
              </a:buClr>
              <a:buSzPts val="2200"/>
              <a:buFont typeface="Arial" panose="020B0604020202020204" pitchFamily="34" charset="0"/>
              <a:buChar char="•"/>
            </a:pPr>
            <a:r>
              <a:rPr lang="en-US" sz="2000" dirty="0">
                <a:solidFill>
                  <a:schemeClr val="tx1"/>
                </a:solidFill>
                <a:latin typeface="Arial"/>
                <a:ea typeface="Arial"/>
                <a:cs typeface="Arial"/>
                <a:sym typeface="Arial"/>
              </a:rPr>
              <a:t>Develop a cross-departmental leadership committee  </a:t>
            </a:r>
          </a:p>
          <a:p>
            <a:pPr marL="228600" lvl="0" indent="-88900" algn="l" rtl="0">
              <a:lnSpc>
                <a:spcPct val="90000"/>
              </a:lnSpc>
              <a:spcBef>
                <a:spcPts val="1000"/>
              </a:spcBef>
              <a:spcAft>
                <a:spcPts val="0"/>
              </a:spcAft>
              <a:buClr>
                <a:srgbClr val="002060"/>
              </a:buClr>
              <a:buSzPts val="2200"/>
              <a:buNone/>
            </a:pPr>
            <a:r>
              <a:rPr lang="en-US" sz="2000" b="1" dirty="0">
                <a:solidFill>
                  <a:srgbClr val="5D1B91"/>
                </a:solidFill>
                <a:latin typeface="Arial"/>
                <a:ea typeface="Arial"/>
                <a:cs typeface="Arial"/>
                <a:sym typeface="Arial"/>
              </a:rPr>
              <a:t>Direct the AFN to: </a:t>
            </a:r>
          </a:p>
          <a:p>
            <a:pPr marL="482600" lvl="0" indent="-342900" algn="l" rtl="0">
              <a:lnSpc>
                <a:spcPct val="90000"/>
              </a:lnSpc>
              <a:spcBef>
                <a:spcPts val="1000"/>
              </a:spcBef>
              <a:spcAft>
                <a:spcPts val="0"/>
              </a:spcAft>
              <a:buClr>
                <a:srgbClr val="002060"/>
              </a:buClr>
              <a:buSzPts val="2200"/>
              <a:buFont typeface="Arial" panose="020B0604020202020204" pitchFamily="34" charset="0"/>
              <a:buChar char="•"/>
            </a:pPr>
            <a:r>
              <a:rPr lang="en-US" sz="2000" dirty="0">
                <a:solidFill>
                  <a:schemeClr val="tx1"/>
                </a:solidFill>
                <a:latin typeface="Arial"/>
                <a:ea typeface="Arial"/>
                <a:cs typeface="Arial"/>
                <a:sym typeface="Arial"/>
              </a:rPr>
              <a:t>Seek resources to develop capacity-building tools to support First Nations-led conservation</a:t>
            </a:r>
          </a:p>
        </p:txBody>
      </p:sp>
    </p:spTree>
    <p:extLst>
      <p:ext uri="{BB962C8B-B14F-4D97-AF65-F5344CB8AC3E}">
        <p14:creationId xmlns:p14="http://schemas.microsoft.com/office/powerpoint/2010/main" val="414960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B0C9-B1C0-7BD9-56DC-5087845274FD}"/>
              </a:ext>
            </a:extLst>
          </p:cNvPr>
          <p:cNvSpPr>
            <a:spLocks noGrp="1"/>
          </p:cNvSpPr>
          <p:nvPr>
            <p:ph type="ctrTitle"/>
          </p:nvPr>
        </p:nvSpPr>
        <p:spPr>
          <a:xfrm>
            <a:off x="1867866" y="2929327"/>
            <a:ext cx="8456268" cy="1311525"/>
          </a:xfrm>
        </p:spPr>
        <p:txBody>
          <a:bodyPr>
            <a:noAutofit/>
          </a:bodyPr>
          <a:lstStyle/>
          <a:p>
            <a:r>
              <a:rPr lang="en-US" sz="4800" b="1" dirty="0">
                <a:solidFill>
                  <a:srgbClr val="5D1B91"/>
                </a:solidFill>
                <a:latin typeface="+mj-lt"/>
              </a:rPr>
              <a:t>The Canada Water Agency and the </a:t>
            </a:r>
            <a:r>
              <a:rPr lang="en-US" sz="4800" b="1" i="1" dirty="0">
                <a:solidFill>
                  <a:srgbClr val="5D1B91"/>
                </a:solidFill>
                <a:latin typeface="+mj-lt"/>
              </a:rPr>
              <a:t>Canada Water Act</a:t>
            </a:r>
            <a:endParaRPr lang="en-CA" sz="4800" b="1" i="1" dirty="0">
              <a:solidFill>
                <a:srgbClr val="5D1B91"/>
              </a:solidFill>
              <a:latin typeface="+mj-lt"/>
            </a:endParaRPr>
          </a:p>
        </p:txBody>
      </p:sp>
    </p:spTree>
    <p:extLst>
      <p:ext uri="{BB962C8B-B14F-4D97-AF65-F5344CB8AC3E}">
        <p14:creationId xmlns:p14="http://schemas.microsoft.com/office/powerpoint/2010/main" val="1312577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7" name="Google Shape;197;g308dd1a936f_0_1064"/>
          <p:cNvSpPr txBox="1">
            <a:spLocks noGrp="1"/>
          </p:cNvSpPr>
          <p:nvPr>
            <p:ph type="title"/>
          </p:nvPr>
        </p:nvSpPr>
        <p:spPr>
          <a:xfrm>
            <a:off x="1679781" y="1931914"/>
            <a:ext cx="10079120" cy="79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solidFill>
                  <a:srgbClr val="5D1B91"/>
                </a:solidFill>
                <a:latin typeface="Arial" panose="020B0604020202020204" pitchFamily="34" charset="0"/>
                <a:cs typeface="Arial" panose="020B0604020202020204" pitchFamily="34" charset="0"/>
              </a:rPr>
              <a:t>DR03: Advancing First Nations Marine Conservation and IPCAs </a:t>
            </a:r>
            <a:endParaRPr sz="3200" dirty="0">
              <a:solidFill>
                <a:srgbClr val="5D1B91"/>
              </a:solidFill>
              <a:latin typeface="Arial" panose="020B0604020202020204" pitchFamily="34" charset="0"/>
              <a:cs typeface="Arial" panose="020B0604020202020204" pitchFamily="34" charset="0"/>
            </a:endParaRPr>
          </a:p>
        </p:txBody>
      </p:sp>
      <p:sp>
        <p:nvSpPr>
          <p:cNvPr id="2" name="Google Shape;191;g308dd1a936f_0_906">
            <a:extLst>
              <a:ext uri="{FF2B5EF4-FFF2-40B4-BE49-F238E27FC236}">
                <a16:creationId xmlns:a16="http://schemas.microsoft.com/office/drawing/2014/main" id="{62D9CC14-3F58-9BFE-74BA-48EAD60E1BBD}"/>
              </a:ext>
            </a:extLst>
          </p:cNvPr>
          <p:cNvSpPr txBox="1">
            <a:spLocks noGrp="1"/>
          </p:cNvSpPr>
          <p:nvPr>
            <p:ph type="body" idx="1"/>
          </p:nvPr>
        </p:nvSpPr>
        <p:spPr>
          <a:xfrm>
            <a:off x="1499028" y="2499858"/>
            <a:ext cx="9967800" cy="3692100"/>
          </a:xfrm>
          <a:prstGeom prst="rect">
            <a:avLst/>
          </a:prstGeom>
          <a:noFill/>
          <a:ln>
            <a:noFill/>
          </a:ln>
        </p:spPr>
        <p:txBody>
          <a:bodyPr spcFirstLastPara="1" wrap="square" lIns="91425" tIns="45700" rIns="91425" bIns="45700" anchor="t" anchorCtr="0">
            <a:noAutofit/>
          </a:bodyPr>
          <a:lstStyle/>
          <a:p>
            <a:pPr marL="482600" lvl="0" indent="-342900" algn="l" rtl="0">
              <a:lnSpc>
                <a:spcPct val="90000"/>
              </a:lnSpc>
              <a:spcBef>
                <a:spcPts val="1000"/>
              </a:spcBef>
              <a:spcAft>
                <a:spcPts val="0"/>
              </a:spcAft>
              <a:buClr>
                <a:srgbClr val="002060"/>
              </a:buClr>
              <a:buSzPts val="2200"/>
              <a:buFontTx/>
              <a:buChar char="-"/>
            </a:pPr>
            <a:endParaRPr lang="en-US" sz="2200" dirty="0">
              <a:latin typeface="Arial"/>
              <a:ea typeface="Arial"/>
              <a:cs typeface="Arial"/>
              <a:sym typeface="Arial"/>
            </a:endParaRPr>
          </a:p>
          <a:p>
            <a:pPr marL="228600" lvl="0" indent="-88900" algn="l" rtl="0">
              <a:lnSpc>
                <a:spcPct val="90000"/>
              </a:lnSpc>
              <a:spcBef>
                <a:spcPts val="1000"/>
              </a:spcBef>
              <a:spcAft>
                <a:spcPts val="0"/>
              </a:spcAft>
              <a:buClr>
                <a:srgbClr val="002060"/>
              </a:buClr>
              <a:buSzPts val="2200"/>
              <a:buNone/>
            </a:pPr>
            <a:endParaRPr lang="en-US" sz="2200" b="1" dirty="0">
              <a:latin typeface="Arial"/>
              <a:ea typeface="Arial"/>
              <a:cs typeface="Arial"/>
              <a:sym typeface="Arial"/>
            </a:endParaRPr>
          </a:p>
          <a:p>
            <a:pPr marL="228600" lvl="0" indent="-88900" algn="l" rtl="0">
              <a:lnSpc>
                <a:spcPct val="90000"/>
              </a:lnSpc>
              <a:spcBef>
                <a:spcPts val="1000"/>
              </a:spcBef>
              <a:spcAft>
                <a:spcPts val="0"/>
              </a:spcAft>
              <a:buClr>
                <a:srgbClr val="002060"/>
              </a:buClr>
              <a:buSzPts val="2200"/>
              <a:buNone/>
            </a:pPr>
            <a:endParaRPr lang="en-US" sz="2200" dirty="0">
              <a:latin typeface="Arial"/>
              <a:ea typeface="Arial"/>
              <a:cs typeface="Arial"/>
              <a:sym typeface="Arial"/>
            </a:endParaRPr>
          </a:p>
        </p:txBody>
      </p:sp>
      <p:sp>
        <p:nvSpPr>
          <p:cNvPr id="4" name="Google Shape;191;g308dd1a936f_0_906">
            <a:extLst>
              <a:ext uri="{FF2B5EF4-FFF2-40B4-BE49-F238E27FC236}">
                <a16:creationId xmlns:a16="http://schemas.microsoft.com/office/drawing/2014/main" id="{3BBEDDFF-55A1-65DA-DC76-E216454B3326}"/>
              </a:ext>
            </a:extLst>
          </p:cNvPr>
          <p:cNvSpPr txBox="1">
            <a:spLocks/>
          </p:cNvSpPr>
          <p:nvPr/>
        </p:nvSpPr>
        <p:spPr>
          <a:xfrm>
            <a:off x="1537659" y="2760358"/>
            <a:ext cx="10363363" cy="3692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96900" indent="-457200">
              <a:lnSpc>
                <a:spcPct val="100000"/>
              </a:lnSpc>
              <a:buSzPts val="2200"/>
              <a:buFont typeface="+mj-lt"/>
              <a:buAutoNum type="arabicPeriod"/>
            </a:pPr>
            <a:r>
              <a:rPr lang="en-US" sz="2000" dirty="0">
                <a:solidFill>
                  <a:schemeClr val="tx1"/>
                </a:solidFill>
                <a:latin typeface="Arial"/>
                <a:ea typeface="Arial"/>
                <a:cs typeface="Arial"/>
                <a:sym typeface="Arial"/>
              </a:rPr>
              <a:t>Direct the Assembly of First Nations (AFN) to continue to collaborate with the department of Fisheries and Oceans Canada (DFO), to ensure that the </a:t>
            </a:r>
            <a:r>
              <a:rPr lang="en-US" sz="2000" b="1" dirty="0">
                <a:solidFill>
                  <a:schemeClr val="tx1"/>
                </a:solidFill>
                <a:latin typeface="Arial"/>
                <a:ea typeface="Arial"/>
                <a:cs typeface="Arial"/>
                <a:sym typeface="Arial"/>
              </a:rPr>
              <a:t>21 recommendations</a:t>
            </a:r>
            <a:r>
              <a:rPr lang="en-US" sz="2000" dirty="0">
                <a:solidFill>
                  <a:schemeClr val="tx1"/>
                </a:solidFill>
                <a:latin typeface="Arial"/>
                <a:ea typeface="Arial"/>
                <a:cs typeface="Arial"/>
                <a:sym typeface="Arial"/>
              </a:rPr>
              <a:t> listed in the </a:t>
            </a:r>
            <a:r>
              <a:rPr lang="en-US" sz="2000" b="1" dirty="0">
                <a:solidFill>
                  <a:schemeClr val="tx1"/>
                </a:solidFill>
                <a:latin typeface="Arial"/>
                <a:ea typeface="Arial"/>
                <a:cs typeface="Arial"/>
                <a:sym typeface="Arial"/>
              </a:rPr>
              <a:t>2023 Marine Indigenous Protected and Conserved Areas Report </a:t>
            </a:r>
            <a:r>
              <a:rPr lang="en-US" sz="2000" dirty="0">
                <a:solidFill>
                  <a:schemeClr val="tx1"/>
                </a:solidFill>
                <a:latin typeface="Arial"/>
                <a:ea typeface="Arial"/>
                <a:cs typeface="Arial"/>
                <a:sym typeface="Arial"/>
              </a:rPr>
              <a:t>are fully implemented.</a:t>
            </a:r>
          </a:p>
          <a:p>
            <a:pPr marL="596900" indent="-457200">
              <a:lnSpc>
                <a:spcPct val="100000"/>
              </a:lnSpc>
              <a:buSzPts val="2200"/>
              <a:buFont typeface="+mj-lt"/>
              <a:buAutoNum type="arabicPeriod"/>
            </a:pPr>
            <a:r>
              <a:rPr lang="en-US" sz="2000" dirty="0">
                <a:solidFill>
                  <a:schemeClr val="tx1"/>
                </a:solidFill>
                <a:latin typeface="Arial"/>
                <a:ea typeface="Arial"/>
                <a:cs typeface="Arial"/>
                <a:sym typeface="Arial"/>
              </a:rPr>
              <a:t>Urge the DFO to fully implement the 21 recommendations from the 2023 Marine Indigenous Protected and Conserved Areas Report, with </a:t>
            </a:r>
            <a:r>
              <a:rPr lang="en-US" sz="2000" b="1" dirty="0">
                <a:solidFill>
                  <a:schemeClr val="tx1"/>
                </a:solidFill>
                <a:latin typeface="Arial"/>
                <a:ea typeface="Arial"/>
                <a:cs typeface="Arial"/>
                <a:sym typeface="Arial"/>
              </a:rPr>
              <a:t>predictable and flexible funding</a:t>
            </a:r>
            <a:r>
              <a:rPr lang="en-US" sz="2000" dirty="0">
                <a:solidFill>
                  <a:schemeClr val="tx1"/>
                </a:solidFill>
                <a:latin typeface="Arial"/>
                <a:ea typeface="Arial"/>
                <a:cs typeface="Arial"/>
                <a:sym typeface="Arial"/>
              </a:rPr>
              <a:t> to empower First Nations in advisory, co-management, and decision-making processes related to fisheries, aquatic resources, and ocean management; and to advance these protected areas through meaningful consultation, collaboration, and partnerships with First Nations, in support of Canada’s commitments to reconciliation and marine conservation.</a:t>
            </a:r>
          </a:p>
          <a:p>
            <a:pPr marL="228600" indent="-88900">
              <a:lnSpc>
                <a:spcPct val="100000"/>
              </a:lnSpc>
              <a:buSzPts val="2200"/>
              <a:buFont typeface="Arial"/>
              <a:buNone/>
            </a:pPr>
            <a:endParaRPr lang="en-US" sz="2000"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417399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196">
          <a:extLst>
            <a:ext uri="{FF2B5EF4-FFF2-40B4-BE49-F238E27FC236}">
              <a16:creationId xmlns:a16="http://schemas.microsoft.com/office/drawing/2014/main" id="{4A3701FD-537E-3822-798D-472C7F098ACA}"/>
            </a:ext>
          </a:extLst>
        </p:cNvPr>
        <p:cNvGrpSpPr/>
        <p:nvPr/>
      </p:nvGrpSpPr>
      <p:grpSpPr>
        <a:xfrm>
          <a:off x="0" y="0"/>
          <a:ext cx="0" cy="0"/>
          <a:chOff x="0" y="0"/>
          <a:chExt cx="0" cy="0"/>
        </a:xfrm>
      </p:grpSpPr>
      <p:sp>
        <p:nvSpPr>
          <p:cNvPr id="197" name="Google Shape;197;g308dd1a936f_0_1064">
            <a:extLst>
              <a:ext uri="{FF2B5EF4-FFF2-40B4-BE49-F238E27FC236}">
                <a16:creationId xmlns:a16="http://schemas.microsoft.com/office/drawing/2014/main" id="{71077D03-3270-46AA-07BF-A91575CAD8C9}"/>
              </a:ext>
            </a:extLst>
          </p:cNvPr>
          <p:cNvSpPr txBox="1">
            <a:spLocks noGrp="1"/>
          </p:cNvSpPr>
          <p:nvPr>
            <p:ph type="title"/>
          </p:nvPr>
        </p:nvSpPr>
        <p:spPr>
          <a:xfrm>
            <a:off x="1783271" y="1930438"/>
            <a:ext cx="10079120" cy="79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solidFill>
                  <a:srgbClr val="5D1B91"/>
                </a:solidFill>
                <a:latin typeface="Arial" panose="020B0604020202020204" pitchFamily="34" charset="0"/>
                <a:cs typeface="Arial" panose="020B0604020202020204" pitchFamily="34" charset="0"/>
              </a:rPr>
              <a:t>DR03: Advancing First Nations Marine Conservation and IPCAs </a:t>
            </a:r>
            <a:endParaRPr sz="3200" dirty="0">
              <a:solidFill>
                <a:srgbClr val="5D1B91"/>
              </a:solidFill>
              <a:latin typeface="Arial" panose="020B0604020202020204" pitchFamily="34" charset="0"/>
              <a:cs typeface="Arial" panose="020B0604020202020204" pitchFamily="34" charset="0"/>
            </a:endParaRPr>
          </a:p>
        </p:txBody>
      </p:sp>
      <p:sp>
        <p:nvSpPr>
          <p:cNvPr id="2" name="Google Shape;191;g308dd1a936f_0_906">
            <a:extLst>
              <a:ext uri="{FF2B5EF4-FFF2-40B4-BE49-F238E27FC236}">
                <a16:creationId xmlns:a16="http://schemas.microsoft.com/office/drawing/2014/main" id="{9149470E-133D-F183-1B62-DBAA900C2B8F}"/>
              </a:ext>
            </a:extLst>
          </p:cNvPr>
          <p:cNvSpPr txBox="1">
            <a:spLocks noGrp="1"/>
          </p:cNvSpPr>
          <p:nvPr>
            <p:ph type="body" idx="1"/>
          </p:nvPr>
        </p:nvSpPr>
        <p:spPr>
          <a:xfrm>
            <a:off x="1499028" y="2499858"/>
            <a:ext cx="9967800" cy="3692100"/>
          </a:xfrm>
          <a:prstGeom prst="rect">
            <a:avLst/>
          </a:prstGeom>
          <a:noFill/>
          <a:ln>
            <a:noFill/>
          </a:ln>
        </p:spPr>
        <p:txBody>
          <a:bodyPr spcFirstLastPara="1" wrap="square" lIns="91425" tIns="45700" rIns="91425" bIns="45700" anchor="t" anchorCtr="0">
            <a:noAutofit/>
          </a:bodyPr>
          <a:lstStyle/>
          <a:p>
            <a:pPr marL="482600" lvl="0" indent="-342900" algn="l" rtl="0">
              <a:lnSpc>
                <a:spcPct val="90000"/>
              </a:lnSpc>
              <a:spcBef>
                <a:spcPts val="1000"/>
              </a:spcBef>
              <a:spcAft>
                <a:spcPts val="0"/>
              </a:spcAft>
              <a:buClr>
                <a:srgbClr val="002060"/>
              </a:buClr>
              <a:buSzPts val="2200"/>
              <a:buFontTx/>
              <a:buChar char="-"/>
            </a:pPr>
            <a:endParaRPr lang="en-US" sz="2200" dirty="0">
              <a:latin typeface="Arial"/>
              <a:ea typeface="Arial"/>
              <a:cs typeface="Arial"/>
              <a:sym typeface="Arial"/>
            </a:endParaRPr>
          </a:p>
          <a:p>
            <a:pPr marL="228600" lvl="0" indent="-88900" algn="l" rtl="0">
              <a:lnSpc>
                <a:spcPct val="90000"/>
              </a:lnSpc>
              <a:spcBef>
                <a:spcPts val="1000"/>
              </a:spcBef>
              <a:spcAft>
                <a:spcPts val="0"/>
              </a:spcAft>
              <a:buClr>
                <a:srgbClr val="002060"/>
              </a:buClr>
              <a:buSzPts val="2200"/>
              <a:buNone/>
            </a:pPr>
            <a:endParaRPr lang="en-US" sz="2200" b="1" dirty="0">
              <a:latin typeface="Arial"/>
              <a:ea typeface="Arial"/>
              <a:cs typeface="Arial"/>
              <a:sym typeface="Arial"/>
            </a:endParaRPr>
          </a:p>
          <a:p>
            <a:pPr marL="228600" lvl="0" indent="-88900" algn="l" rtl="0">
              <a:lnSpc>
                <a:spcPct val="90000"/>
              </a:lnSpc>
              <a:spcBef>
                <a:spcPts val="1000"/>
              </a:spcBef>
              <a:spcAft>
                <a:spcPts val="0"/>
              </a:spcAft>
              <a:buClr>
                <a:srgbClr val="002060"/>
              </a:buClr>
              <a:buSzPts val="2200"/>
              <a:buNone/>
            </a:pPr>
            <a:endParaRPr lang="en-US" sz="2200" dirty="0">
              <a:latin typeface="Arial"/>
              <a:ea typeface="Arial"/>
              <a:cs typeface="Arial"/>
              <a:sym typeface="Arial"/>
            </a:endParaRPr>
          </a:p>
        </p:txBody>
      </p:sp>
      <p:sp>
        <p:nvSpPr>
          <p:cNvPr id="4" name="Google Shape;191;g308dd1a936f_0_906">
            <a:extLst>
              <a:ext uri="{FF2B5EF4-FFF2-40B4-BE49-F238E27FC236}">
                <a16:creationId xmlns:a16="http://schemas.microsoft.com/office/drawing/2014/main" id="{D691B917-ACDB-DDAB-B1E5-5AB7260F0701}"/>
              </a:ext>
            </a:extLst>
          </p:cNvPr>
          <p:cNvSpPr txBox="1">
            <a:spLocks/>
          </p:cNvSpPr>
          <p:nvPr/>
        </p:nvSpPr>
        <p:spPr>
          <a:xfrm>
            <a:off x="1499028" y="2669978"/>
            <a:ext cx="10363363" cy="3692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2060"/>
              </a:buClr>
              <a:buSzPts val="2800"/>
              <a:buFont typeface="Arial"/>
              <a:buChar char="•"/>
              <a:defRPr sz="2800" b="0" i="0" u="none" strike="noStrike" cap="none">
                <a:solidFill>
                  <a:srgbClr val="00206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2060"/>
              </a:buClr>
              <a:buSzPts val="2400"/>
              <a:buFont typeface="Arial"/>
              <a:buChar char="•"/>
              <a:defRPr sz="2400" b="0" i="0" u="none" strike="noStrike" cap="none">
                <a:solidFill>
                  <a:srgbClr val="00206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96900" indent="-457200">
              <a:lnSpc>
                <a:spcPct val="100000"/>
              </a:lnSpc>
              <a:buSzPts val="2200"/>
              <a:buFont typeface="+mj-lt"/>
              <a:buAutoNum type="arabicPeriod" startAt="3"/>
            </a:pPr>
            <a:r>
              <a:rPr lang="en-US" sz="2000" dirty="0">
                <a:solidFill>
                  <a:schemeClr val="tx1"/>
                </a:solidFill>
                <a:latin typeface="Arial"/>
                <a:cs typeface="Arial"/>
                <a:sym typeface="Arial"/>
              </a:rPr>
              <a:t>Call on the DFO to create a </a:t>
            </a:r>
            <a:r>
              <a:rPr lang="en-US" sz="2000" b="1" dirty="0">
                <a:solidFill>
                  <a:schemeClr val="tx1"/>
                </a:solidFill>
                <a:latin typeface="Arial"/>
                <a:cs typeface="Arial"/>
                <a:sym typeface="Arial"/>
              </a:rPr>
              <a:t>cross-departmental leadership committee</a:t>
            </a:r>
            <a:r>
              <a:rPr lang="en-US" sz="2000" dirty="0">
                <a:solidFill>
                  <a:schemeClr val="tx1"/>
                </a:solidFill>
                <a:latin typeface="Arial"/>
                <a:cs typeface="Arial"/>
                <a:sym typeface="Arial"/>
              </a:rPr>
              <a:t>, including representatives from DFO fisheries management and marine conservation, operations, science, and policy and the AFN, to support the implementation of the 2023 Marine IPCA Report recommendations, DFO-directed </a:t>
            </a:r>
            <a:r>
              <a:rPr lang="en-US" sz="2000" i="1" dirty="0">
                <a:solidFill>
                  <a:schemeClr val="tx1"/>
                </a:solidFill>
                <a:latin typeface="Arial"/>
                <a:cs typeface="Arial"/>
                <a:sym typeface="Arial"/>
              </a:rPr>
              <a:t>United Nations Declaration on the Rights of Indigenous Peoples Act </a:t>
            </a:r>
            <a:r>
              <a:rPr lang="en-US" sz="2000" dirty="0">
                <a:solidFill>
                  <a:schemeClr val="tx1"/>
                </a:solidFill>
                <a:latin typeface="Arial"/>
                <a:cs typeface="Arial"/>
                <a:sym typeface="Arial"/>
              </a:rPr>
              <a:t>Action Plan Measures, and ensure that First Nations perspectives actively inform marine conservation programs, policies, and legislation. </a:t>
            </a:r>
          </a:p>
          <a:p>
            <a:pPr marL="596900" indent="-457200">
              <a:lnSpc>
                <a:spcPct val="100000"/>
              </a:lnSpc>
              <a:buSzPts val="2200"/>
              <a:buFont typeface="+mj-lt"/>
              <a:buAutoNum type="arabicPeriod" startAt="3"/>
            </a:pPr>
            <a:r>
              <a:rPr lang="en-US" sz="2000" dirty="0">
                <a:solidFill>
                  <a:schemeClr val="tx1"/>
                </a:solidFill>
                <a:latin typeface="Arial"/>
                <a:cs typeface="Arial"/>
                <a:sym typeface="Arial"/>
              </a:rPr>
              <a:t>Direct the AFN to </a:t>
            </a:r>
            <a:r>
              <a:rPr lang="en-US" sz="2000" b="1" dirty="0">
                <a:solidFill>
                  <a:schemeClr val="tx1"/>
                </a:solidFill>
                <a:latin typeface="Arial"/>
                <a:cs typeface="Arial"/>
                <a:sym typeface="Arial"/>
              </a:rPr>
              <a:t>develop capacity-building tools </a:t>
            </a:r>
            <a:r>
              <a:rPr lang="en-US" sz="2000" dirty="0">
                <a:solidFill>
                  <a:schemeClr val="tx1"/>
                </a:solidFill>
                <a:latin typeface="Arial"/>
                <a:cs typeface="Arial"/>
                <a:sym typeface="Arial"/>
              </a:rPr>
              <a:t>related to First Nations-led conservation that are reflective of the diversity of Nations from coast to coast to coast with the guidance of the Chiefs Advisory Committee on Climate Action and the Environment and other technical bodies as required</a:t>
            </a:r>
          </a:p>
          <a:p>
            <a:pPr marL="228600" indent="-88900">
              <a:lnSpc>
                <a:spcPct val="100000"/>
              </a:lnSpc>
              <a:buSzPts val="2200"/>
              <a:buFont typeface="Arial"/>
              <a:buNone/>
            </a:pPr>
            <a:endParaRPr lang="en-US" sz="2000"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350656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7" name="Google Shape;197;g308dd1a936f_0_1064"/>
          <p:cNvSpPr txBox="1">
            <a:spLocks noGrp="1"/>
          </p:cNvSpPr>
          <p:nvPr>
            <p:ph type="title"/>
          </p:nvPr>
        </p:nvSpPr>
        <p:spPr>
          <a:xfrm>
            <a:off x="3985440" y="3168285"/>
            <a:ext cx="9336300" cy="79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rgbClr val="5D1B91"/>
                </a:solidFill>
              </a:rPr>
              <a:t>Open Discussion</a:t>
            </a:r>
            <a:endParaRPr dirty="0">
              <a:solidFill>
                <a:srgbClr val="5D1B91"/>
              </a:solidFill>
            </a:endParaRPr>
          </a:p>
        </p:txBody>
      </p:sp>
    </p:spTree>
    <p:extLst>
      <p:ext uri="{BB962C8B-B14F-4D97-AF65-F5344CB8AC3E}">
        <p14:creationId xmlns:p14="http://schemas.microsoft.com/office/powerpoint/2010/main" val="2253056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806B-A74C-9735-3DCE-27CB0A4B89EF}"/>
              </a:ext>
            </a:extLst>
          </p:cNvPr>
          <p:cNvSpPr>
            <a:spLocks noGrp="1"/>
          </p:cNvSpPr>
          <p:nvPr>
            <p:ph type="ctrTitle"/>
          </p:nvPr>
        </p:nvSpPr>
        <p:spPr>
          <a:xfrm>
            <a:off x="2049860" y="2117475"/>
            <a:ext cx="8456268" cy="1311525"/>
          </a:xfrm>
        </p:spPr>
        <p:txBody>
          <a:bodyPr/>
          <a:lstStyle/>
          <a:p>
            <a:r>
              <a:rPr lang="en-US" b="1" dirty="0">
                <a:solidFill>
                  <a:schemeClr val="bg1"/>
                </a:solidFill>
              </a:rPr>
              <a:t>Thank you</a:t>
            </a:r>
            <a:endParaRPr lang="en-CA" b="1" dirty="0">
              <a:solidFill>
                <a:schemeClr val="bg1"/>
              </a:solidFill>
            </a:endParaRPr>
          </a:p>
        </p:txBody>
      </p:sp>
      <p:sp>
        <p:nvSpPr>
          <p:cNvPr id="3" name="Subtitle 2">
            <a:extLst>
              <a:ext uri="{FF2B5EF4-FFF2-40B4-BE49-F238E27FC236}">
                <a16:creationId xmlns:a16="http://schemas.microsoft.com/office/drawing/2014/main" id="{B9D9A837-69E5-959C-BD7E-044D06547E3D}"/>
              </a:ext>
            </a:extLst>
          </p:cNvPr>
          <p:cNvSpPr>
            <a:spLocks noGrp="1"/>
          </p:cNvSpPr>
          <p:nvPr>
            <p:ph type="subTitle" idx="1"/>
          </p:nvPr>
        </p:nvSpPr>
        <p:spPr>
          <a:xfrm>
            <a:off x="1867866" y="3876842"/>
            <a:ext cx="8456267" cy="2013940"/>
          </a:xfrm>
        </p:spPr>
        <p:txBody>
          <a:bodyPr/>
          <a:lstStyle/>
          <a:p>
            <a:pPr algn="l"/>
            <a:r>
              <a:rPr lang="en-US" b="1" dirty="0">
                <a:solidFill>
                  <a:schemeClr val="bg1"/>
                </a:solidFill>
              </a:rPr>
              <a:t>AFN Water Sector			AFN Infrastructure Sector</a:t>
            </a:r>
          </a:p>
          <a:p>
            <a:pPr algn="l"/>
            <a:r>
              <a:rPr lang="en-US" dirty="0">
                <a:solidFill>
                  <a:schemeClr val="bg1"/>
                </a:solidFill>
              </a:rPr>
              <a:t>Jamie Lavigne, Director		Julie Pellerin, Senior Director</a:t>
            </a:r>
          </a:p>
          <a:p>
            <a:pPr algn="l"/>
            <a:r>
              <a:rPr lang="en-US" dirty="0">
                <a:solidFill>
                  <a:schemeClr val="accent2">
                    <a:lumMod val="40000"/>
                    <a:lumOff val="60000"/>
                  </a:schemeClr>
                </a:solidFill>
                <a:hlinkClick r:id="rId3">
                  <a:extLst>
                    <a:ext uri="{A12FA001-AC4F-418D-AE19-62706E023703}">
                      <ahyp:hlinkClr xmlns:ahyp="http://schemas.microsoft.com/office/drawing/2018/hyperlinkcolor" val="tx"/>
                    </a:ext>
                  </a:extLst>
                </a:hlinkClick>
              </a:rPr>
              <a:t>jlavigne@afn.ca</a:t>
            </a:r>
            <a:r>
              <a:rPr lang="en-US" dirty="0">
                <a:solidFill>
                  <a:schemeClr val="tx1"/>
                </a:solidFill>
              </a:rPr>
              <a:t>			</a:t>
            </a:r>
            <a:r>
              <a:rPr lang="en-US" dirty="0">
                <a:solidFill>
                  <a:schemeClr val="accent2">
                    <a:lumMod val="40000"/>
                    <a:lumOff val="60000"/>
                  </a:schemeClr>
                </a:solidFill>
                <a:hlinkClick r:id="rId4">
                  <a:extLst>
                    <a:ext uri="{A12FA001-AC4F-418D-AE19-62706E023703}">
                      <ahyp:hlinkClr xmlns:ahyp="http://schemas.microsoft.com/office/drawing/2018/hyperlinkcolor" val="tx"/>
                    </a:ext>
                  </a:extLst>
                </a:hlinkClick>
              </a:rPr>
              <a:t>jpellerin@afn.ca</a:t>
            </a:r>
            <a:r>
              <a:rPr lang="en-US" dirty="0">
                <a:solidFill>
                  <a:schemeClr val="accent2">
                    <a:lumMod val="40000"/>
                    <a:lumOff val="60000"/>
                  </a:schemeClr>
                </a:solidFill>
              </a:rPr>
              <a:t>  </a:t>
            </a:r>
          </a:p>
          <a:p>
            <a:pPr algn="l"/>
            <a:endParaRPr lang="en-US" dirty="0">
              <a:solidFill>
                <a:schemeClr val="tx1"/>
              </a:solidFill>
            </a:endParaRPr>
          </a:p>
        </p:txBody>
      </p:sp>
    </p:spTree>
    <p:extLst>
      <p:ext uri="{BB962C8B-B14F-4D97-AF65-F5344CB8AC3E}">
        <p14:creationId xmlns:p14="http://schemas.microsoft.com/office/powerpoint/2010/main" val="2650264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2DAE-0415-6847-38F9-EC20C1EC0323}"/>
              </a:ext>
            </a:extLst>
          </p:cNvPr>
          <p:cNvSpPr>
            <a:spLocks noGrp="1"/>
          </p:cNvSpPr>
          <p:nvPr>
            <p:ph type="title"/>
          </p:nvPr>
        </p:nvSpPr>
        <p:spPr>
          <a:xfrm>
            <a:off x="1517924" y="2113327"/>
            <a:ext cx="10207313" cy="798600"/>
          </a:xfrm>
        </p:spPr>
        <p:txBody>
          <a:bodyPr/>
          <a:lstStyle/>
          <a:p>
            <a:r>
              <a:rPr lang="en-US" dirty="0">
                <a:solidFill>
                  <a:srgbClr val="5D1B91"/>
                </a:solidFill>
                <a:latin typeface="+mj-lt"/>
              </a:rPr>
              <a:t>Canada Water Agency’s (CWA) Mandate</a:t>
            </a:r>
            <a:endParaRPr lang="en-CA" dirty="0">
              <a:solidFill>
                <a:srgbClr val="5D1B91"/>
              </a:solidFill>
              <a:latin typeface="+mj-lt"/>
            </a:endParaRPr>
          </a:p>
        </p:txBody>
      </p:sp>
      <p:sp>
        <p:nvSpPr>
          <p:cNvPr id="3" name="Text Placeholder 2">
            <a:extLst>
              <a:ext uri="{FF2B5EF4-FFF2-40B4-BE49-F238E27FC236}">
                <a16:creationId xmlns:a16="http://schemas.microsoft.com/office/drawing/2014/main" id="{58AB0B65-C4E5-8B4B-2F34-BE1A08BEA282}"/>
              </a:ext>
            </a:extLst>
          </p:cNvPr>
          <p:cNvSpPr>
            <a:spLocks noGrp="1"/>
          </p:cNvSpPr>
          <p:nvPr>
            <p:ph type="body" idx="1"/>
          </p:nvPr>
        </p:nvSpPr>
        <p:spPr>
          <a:xfrm>
            <a:off x="1517924" y="2911927"/>
            <a:ext cx="10091199" cy="3692100"/>
          </a:xfrm>
        </p:spPr>
        <p:txBody>
          <a:bodyPr/>
          <a:lstStyle/>
          <a:p>
            <a:pPr>
              <a:lnSpc>
                <a:spcPct val="100000"/>
              </a:lnSpc>
              <a:buClr>
                <a:srgbClr val="F18B35"/>
              </a:buClr>
            </a:pPr>
            <a:r>
              <a:rPr lang="en-US" dirty="0">
                <a:solidFill>
                  <a:schemeClr val="tx1"/>
                </a:solidFill>
                <a:latin typeface="+mn-lt"/>
              </a:rPr>
              <a:t>Improve freshwater management</a:t>
            </a:r>
          </a:p>
          <a:p>
            <a:pPr>
              <a:lnSpc>
                <a:spcPct val="100000"/>
              </a:lnSpc>
              <a:buClr>
                <a:srgbClr val="F18B35"/>
              </a:buClr>
            </a:pPr>
            <a:r>
              <a:rPr lang="en-US" dirty="0">
                <a:solidFill>
                  <a:schemeClr val="tx1"/>
                </a:solidFill>
                <a:latin typeface="+mn-lt"/>
              </a:rPr>
              <a:t>Coordinate/collaborate with provinces, territories, and Indigenous Peoples to proactively address national and regional transboundary freshwater challenges and opportunities</a:t>
            </a:r>
            <a:r>
              <a:rPr lang="en-US" dirty="0">
                <a:latin typeface="+mn-lt"/>
              </a:rPr>
              <a:t>.</a:t>
            </a:r>
          </a:p>
        </p:txBody>
      </p:sp>
    </p:spTree>
    <p:extLst>
      <p:ext uri="{BB962C8B-B14F-4D97-AF65-F5344CB8AC3E}">
        <p14:creationId xmlns:p14="http://schemas.microsoft.com/office/powerpoint/2010/main" val="1452721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B276-F605-DE85-B177-D9D4EC469048}"/>
              </a:ext>
            </a:extLst>
          </p:cNvPr>
          <p:cNvSpPr>
            <a:spLocks noGrp="1"/>
          </p:cNvSpPr>
          <p:nvPr>
            <p:ph type="title"/>
          </p:nvPr>
        </p:nvSpPr>
        <p:spPr>
          <a:xfrm>
            <a:off x="1719775" y="2027073"/>
            <a:ext cx="7355256" cy="798600"/>
          </a:xfrm>
        </p:spPr>
        <p:txBody>
          <a:bodyPr/>
          <a:lstStyle/>
          <a:p>
            <a:r>
              <a:rPr lang="en-US" dirty="0">
                <a:solidFill>
                  <a:srgbClr val="5D1B91"/>
                </a:solidFill>
                <a:latin typeface="+mj-lt"/>
              </a:rPr>
              <a:t>CWA Timeline</a:t>
            </a:r>
            <a:endParaRPr lang="en-CA" dirty="0">
              <a:solidFill>
                <a:srgbClr val="5D1B91"/>
              </a:solidFill>
              <a:latin typeface="+mj-lt"/>
            </a:endParaRPr>
          </a:p>
        </p:txBody>
      </p:sp>
      <p:sp>
        <p:nvSpPr>
          <p:cNvPr id="3" name="Text Placeholder 2">
            <a:extLst>
              <a:ext uri="{FF2B5EF4-FFF2-40B4-BE49-F238E27FC236}">
                <a16:creationId xmlns:a16="http://schemas.microsoft.com/office/drawing/2014/main" id="{3F57B231-41B5-2EC9-9EEE-40CC96539B0C}"/>
              </a:ext>
            </a:extLst>
          </p:cNvPr>
          <p:cNvSpPr>
            <a:spLocks noGrp="1"/>
          </p:cNvSpPr>
          <p:nvPr>
            <p:ph type="body" idx="1"/>
          </p:nvPr>
        </p:nvSpPr>
        <p:spPr>
          <a:xfrm>
            <a:off x="1437025" y="2698081"/>
            <a:ext cx="10363484" cy="4622379"/>
          </a:xfrm>
        </p:spPr>
        <p:txBody>
          <a:bodyPr/>
          <a:lstStyle/>
          <a:p>
            <a:pPr>
              <a:buClr>
                <a:srgbClr val="F18B35"/>
              </a:buClr>
            </a:pPr>
            <a:r>
              <a:rPr lang="en-US" dirty="0">
                <a:solidFill>
                  <a:schemeClr val="tx1"/>
                </a:solidFill>
                <a:latin typeface="+mn-lt"/>
              </a:rPr>
              <a:t>Bill C-59 (44-1) – </a:t>
            </a:r>
            <a:r>
              <a:rPr lang="en-US" i="1" dirty="0">
                <a:solidFill>
                  <a:schemeClr val="tx1"/>
                </a:solidFill>
                <a:latin typeface="+mn-lt"/>
              </a:rPr>
              <a:t>An Act to implement certain provisions of the fall economic statement</a:t>
            </a:r>
          </a:p>
          <a:p>
            <a:pPr lvl="1">
              <a:buClr>
                <a:srgbClr val="F18B35"/>
              </a:buClr>
            </a:pPr>
            <a:r>
              <a:rPr lang="en-US" dirty="0">
                <a:solidFill>
                  <a:schemeClr val="tx1"/>
                </a:solidFill>
                <a:latin typeface="+mn-lt"/>
              </a:rPr>
              <a:t>Tabled in the fall of 2023</a:t>
            </a:r>
          </a:p>
          <a:p>
            <a:pPr lvl="1">
              <a:buClr>
                <a:srgbClr val="F18B35"/>
              </a:buClr>
            </a:pPr>
            <a:r>
              <a:rPr lang="en-US" dirty="0">
                <a:solidFill>
                  <a:schemeClr val="tx1"/>
                </a:solidFill>
                <a:latin typeface="+mn-lt"/>
              </a:rPr>
              <a:t>Royal Assent on June 20, 2024</a:t>
            </a:r>
            <a:endParaRPr lang="en-CA" dirty="0">
              <a:solidFill>
                <a:schemeClr val="tx1"/>
              </a:solidFill>
              <a:latin typeface="+mn-lt"/>
            </a:endParaRPr>
          </a:p>
          <a:p>
            <a:pPr>
              <a:buClr>
                <a:srgbClr val="F18B35"/>
              </a:buClr>
            </a:pPr>
            <a:r>
              <a:rPr lang="en-US" dirty="0">
                <a:solidFill>
                  <a:schemeClr val="tx1"/>
                </a:solidFill>
                <a:latin typeface="+mn-lt"/>
              </a:rPr>
              <a:t>Standalone agency</a:t>
            </a:r>
          </a:p>
          <a:p>
            <a:pPr lvl="1">
              <a:buClr>
                <a:srgbClr val="F18B35"/>
              </a:buClr>
            </a:pPr>
            <a:r>
              <a:rPr lang="en-US" dirty="0">
                <a:solidFill>
                  <a:schemeClr val="tx1"/>
                </a:solidFill>
                <a:latin typeface="+mn-lt"/>
              </a:rPr>
              <a:t>Under the Minister of Environment and Climate Change portfolio</a:t>
            </a:r>
          </a:p>
          <a:p>
            <a:pPr>
              <a:buClr>
                <a:srgbClr val="F18B35"/>
              </a:buClr>
            </a:pPr>
            <a:r>
              <a:rPr lang="en-US" dirty="0">
                <a:solidFill>
                  <a:schemeClr val="tx1"/>
                </a:solidFill>
                <a:latin typeface="+mn-lt"/>
              </a:rPr>
              <a:t>Headquartered in Winnipeg, MB</a:t>
            </a:r>
          </a:p>
          <a:p>
            <a:pPr lvl="1">
              <a:buClr>
                <a:srgbClr val="F18B35"/>
              </a:buClr>
            </a:pPr>
            <a:r>
              <a:rPr lang="en-US" dirty="0">
                <a:solidFill>
                  <a:schemeClr val="tx1"/>
                </a:solidFill>
                <a:latin typeface="+mn-lt"/>
              </a:rPr>
              <a:t>Launched in the fall of 2024</a:t>
            </a:r>
            <a:endParaRPr lang="en-CA" dirty="0">
              <a:solidFill>
                <a:schemeClr val="tx1"/>
              </a:solidFill>
              <a:latin typeface="+mn-lt"/>
            </a:endParaRPr>
          </a:p>
        </p:txBody>
      </p:sp>
    </p:spTree>
    <p:extLst>
      <p:ext uri="{BB962C8B-B14F-4D97-AF65-F5344CB8AC3E}">
        <p14:creationId xmlns:p14="http://schemas.microsoft.com/office/powerpoint/2010/main" val="104011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31A6-F44B-557E-7979-7901E5B2458C}"/>
              </a:ext>
            </a:extLst>
          </p:cNvPr>
          <p:cNvSpPr>
            <a:spLocks noGrp="1"/>
          </p:cNvSpPr>
          <p:nvPr>
            <p:ph type="title"/>
          </p:nvPr>
        </p:nvSpPr>
        <p:spPr>
          <a:xfrm>
            <a:off x="2598214" y="521145"/>
            <a:ext cx="9336300" cy="798600"/>
          </a:xfrm>
        </p:spPr>
        <p:txBody>
          <a:bodyPr/>
          <a:lstStyle/>
          <a:p>
            <a:r>
              <a:rPr lang="en-US" dirty="0">
                <a:latin typeface="+mj-lt"/>
              </a:rPr>
              <a:t>CWA Current Initiatives</a:t>
            </a:r>
            <a:endParaRPr lang="en-CA" dirty="0">
              <a:latin typeface="+mj-lt"/>
            </a:endParaRPr>
          </a:p>
        </p:txBody>
      </p:sp>
      <p:sp>
        <p:nvSpPr>
          <p:cNvPr id="3" name="Text Placeholder 2">
            <a:extLst>
              <a:ext uri="{FF2B5EF4-FFF2-40B4-BE49-F238E27FC236}">
                <a16:creationId xmlns:a16="http://schemas.microsoft.com/office/drawing/2014/main" id="{DFD82999-8DB8-BE9C-3085-BC541BD3B737}"/>
              </a:ext>
            </a:extLst>
          </p:cNvPr>
          <p:cNvSpPr>
            <a:spLocks noGrp="1"/>
          </p:cNvSpPr>
          <p:nvPr>
            <p:ph type="body" idx="1"/>
          </p:nvPr>
        </p:nvSpPr>
        <p:spPr>
          <a:xfrm>
            <a:off x="1029444" y="1755174"/>
            <a:ext cx="10515884" cy="5102826"/>
          </a:xfrm>
        </p:spPr>
        <p:txBody>
          <a:bodyPr/>
          <a:lstStyle/>
          <a:p>
            <a:pPr>
              <a:buClr>
                <a:srgbClr val="F18B35"/>
              </a:buClr>
            </a:pPr>
            <a:r>
              <a:rPr lang="en-US" b="1" dirty="0">
                <a:solidFill>
                  <a:srgbClr val="5D1B91"/>
                </a:solidFill>
                <a:latin typeface="+mn-lt"/>
              </a:rPr>
              <a:t>Modernization of the </a:t>
            </a:r>
            <a:r>
              <a:rPr lang="en-US" b="1" i="1" dirty="0">
                <a:solidFill>
                  <a:srgbClr val="5D1B91"/>
                </a:solidFill>
                <a:latin typeface="+mn-lt"/>
              </a:rPr>
              <a:t>Canada Water Act</a:t>
            </a:r>
          </a:p>
          <a:p>
            <a:pPr lvl="1">
              <a:buClr>
                <a:srgbClr val="F18B35"/>
              </a:buClr>
            </a:pPr>
            <a:r>
              <a:rPr lang="en-US" dirty="0">
                <a:solidFill>
                  <a:schemeClr val="tx1"/>
                </a:solidFill>
                <a:latin typeface="+mn-lt"/>
              </a:rPr>
              <a:t>Proclaimed in 1970</a:t>
            </a:r>
          </a:p>
          <a:p>
            <a:pPr lvl="1">
              <a:buClr>
                <a:srgbClr val="F18B35"/>
              </a:buClr>
            </a:pPr>
            <a:r>
              <a:rPr lang="en-US" dirty="0">
                <a:solidFill>
                  <a:schemeClr val="tx1"/>
                </a:solidFill>
                <a:latin typeface="+mn-lt"/>
              </a:rPr>
              <a:t>2021 mandate letter to modernize the Act to include climate change and Indigenous rights.</a:t>
            </a:r>
          </a:p>
          <a:p>
            <a:pPr lvl="1">
              <a:buClr>
                <a:srgbClr val="F18B35"/>
              </a:buClr>
            </a:pPr>
            <a:r>
              <a:rPr lang="en-US" dirty="0">
                <a:solidFill>
                  <a:schemeClr val="tx1"/>
                </a:solidFill>
                <a:latin typeface="+mn-lt"/>
              </a:rPr>
              <a:t>Reaffirmed commitment to the 2023-2028 Action Plan for UNDRIP</a:t>
            </a:r>
          </a:p>
          <a:p>
            <a:pPr lvl="1">
              <a:buClr>
                <a:srgbClr val="F18B35"/>
              </a:buClr>
            </a:pPr>
            <a:r>
              <a:rPr lang="en-US" dirty="0">
                <a:solidFill>
                  <a:schemeClr val="tx1"/>
                </a:solidFill>
                <a:latin typeface="+mn-lt"/>
              </a:rPr>
              <a:t>Some pre-engagement</a:t>
            </a:r>
          </a:p>
          <a:p>
            <a:pPr>
              <a:buClr>
                <a:srgbClr val="F18B35"/>
              </a:buClr>
            </a:pPr>
            <a:r>
              <a:rPr lang="en-US" b="1" dirty="0">
                <a:solidFill>
                  <a:srgbClr val="5D1B91"/>
                </a:solidFill>
                <a:latin typeface="+mn-lt"/>
              </a:rPr>
              <a:t>National freshwater data strategy</a:t>
            </a:r>
          </a:p>
          <a:p>
            <a:pPr lvl="1">
              <a:buClr>
                <a:srgbClr val="F18B35"/>
              </a:buClr>
            </a:pPr>
            <a:r>
              <a:rPr lang="en-US" dirty="0">
                <a:solidFill>
                  <a:schemeClr val="tx1"/>
                </a:solidFill>
                <a:latin typeface="+mn-lt"/>
              </a:rPr>
              <a:t>Guidelines/principles of how freshwater information should be organized, stored and shared.</a:t>
            </a:r>
          </a:p>
          <a:p>
            <a:pPr lvl="1">
              <a:buClr>
                <a:srgbClr val="F18B35"/>
              </a:buClr>
            </a:pPr>
            <a:r>
              <a:rPr lang="en-US" dirty="0">
                <a:solidFill>
                  <a:schemeClr val="tx1"/>
                </a:solidFill>
                <a:latin typeface="+mn-lt"/>
              </a:rPr>
              <a:t>Discussion paper July 26, 2024 – comments to Sept 15, 2024</a:t>
            </a:r>
          </a:p>
          <a:p>
            <a:pPr lvl="1">
              <a:buClr>
                <a:srgbClr val="F18B35"/>
              </a:buClr>
            </a:pPr>
            <a:r>
              <a:rPr lang="en-US" dirty="0">
                <a:solidFill>
                  <a:schemeClr val="tx1"/>
                </a:solidFill>
                <a:latin typeface="+mn-lt"/>
              </a:rPr>
              <a:t>Workshops Sept 25-26, 2024, to develop an outline/path forward.</a:t>
            </a:r>
            <a:endParaRPr lang="en-CA" dirty="0">
              <a:solidFill>
                <a:schemeClr val="tx1"/>
              </a:solidFill>
              <a:latin typeface="+mn-lt"/>
            </a:endParaRPr>
          </a:p>
        </p:txBody>
      </p:sp>
    </p:spTree>
    <p:extLst>
      <p:ext uri="{BB962C8B-B14F-4D97-AF65-F5344CB8AC3E}">
        <p14:creationId xmlns:p14="http://schemas.microsoft.com/office/powerpoint/2010/main" val="235292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820EA-F6AD-B8EB-12A1-69171A436103}"/>
              </a:ext>
            </a:extLst>
          </p:cNvPr>
          <p:cNvSpPr>
            <a:spLocks noGrp="1"/>
          </p:cNvSpPr>
          <p:nvPr>
            <p:ph type="title"/>
          </p:nvPr>
        </p:nvSpPr>
        <p:spPr>
          <a:xfrm>
            <a:off x="1719930" y="2088233"/>
            <a:ext cx="9336300" cy="798600"/>
          </a:xfrm>
        </p:spPr>
        <p:txBody>
          <a:bodyPr/>
          <a:lstStyle/>
          <a:p>
            <a:r>
              <a:rPr lang="en-US" dirty="0">
                <a:solidFill>
                  <a:srgbClr val="5D1B91"/>
                </a:solidFill>
                <a:latin typeface="+mj-lt"/>
              </a:rPr>
              <a:t>Partnering with Indigenous Peoples</a:t>
            </a:r>
            <a:endParaRPr lang="en-CA" dirty="0">
              <a:solidFill>
                <a:srgbClr val="5D1B91"/>
              </a:solidFill>
              <a:latin typeface="+mj-lt"/>
            </a:endParaRPr>
          </a:p>
        </p:txBody>
      </p:sp>
      <p:sp>
        <p:nvSpPr>
          <p:cNvPr id="3" name="Text Placeholder 2">
            <a:extLst>
              <a:ext uri="{FF2B5EF4-FFF2-40B4-BE49-F238E27FC236}">
                <a16:creationId xmlns:a16="http://schemas.microsoft.com/office/drawing/2014/main" id="{3E0FEF80-6FF8-9DD0-70C9-2F3D55C027CD}"/>
              </a:ext>
            </a:extLst>
          </p:cNvPr>
          <p:cNvSpPr>
            <a:spLocks noGrp="1"/>
          </p:cNvSpPr>
          <p:nvPr>
            <p:ph type="body" idx="1"/>
          </p:nvPr>
        </p:nvSpPr>
        <p:spPr>
          <a:xfrm>
            <a:off x="1719930" y="2886833"/>
            <a:ext cx="9336300" cy="3692100"/>
          </a:xfrm>
        </p:spPr>
        <p:txBody>
          <a:bodyPr/>
          <a:lstStyle/>
          <a:p>
            <a:pPr>
              <a:buClr>
                <a:srgbClr val="F18B35"/>
              </a:buClr>
            </a:pPr>
            <a:r>
              <a:rPr lang="en-US" dirty="0">
                <a:solidFill>
                  <a:schemeClr val="tx1"/>
                </a:solidFill>
                <a:latin typeface="+mn-lt"/>
              </a:rPr>
              <a:t>Respect the rights of First Nations and support the implementation of the </a:t>
            </a:r>
            <a:r>
              <a:rPr lang="en-US" i="1" dirty="0">
                <a:solidFill>
                  <a:schemeClr val="tx1"/>
                </a:solidFill>
                <a:latin typeface="+mn-lt"/>
              </a:rPr>
              <a:t>United Nations Declaration on the Rights of the Indigenous Peoples Act</a:t>
            </a:r>
          </a:p>
          <a:p>
            <a:pPr>
              <a:buClr>
                <a:srgbClr val="F18B35"/>
              </a:buClr>
            </a:pPr>
            <a:r>
              <a:rPr lang="en-US" dirty="0">
                <a:solidFill>
                  <a:schemeClr val="tx1"/>
                </a:solidFill>
                <a:latin typeface="+mn-lt"/>
              </a:rPr>
              <a:t>Honour existing treaties and agreements</a:t>
            </a:r>
          </a:p>
          <a:p>
            <a:pPr>
              <a:buClr>
                <a:srgbClr val="F18B35"/>
              </a:buClr>
            </a:pPr>
            <a:r>
              <a:rPr lang="en-US" dirty="0">
                <a:solidFill>
                  <a:schemeClr val="tx1"/>
                </a:solidFill>
                <a:latin typeface="+mn-lt"/>
              </a:rPr>
              <a:t>Recognize First Nations knowledge systems and data sovereignty </a:t>
            </a:r>
          </a:p>
          <a:p>
            <a:pPr>
              <a:buClr>
                <a:srgbClr val="F18B35"/>
              </a:buClr>
            </a:pPr>
            <a:r>
              <a:rPr lang="en-US" dirty="0">
                <a:solidFill>
                  <a:schemeClr val="tx1"/>
                </a:solidFill>
                <a:latin typeface="+mn-lt"/>
              </a:rPr>
              <a:t>Work to advance reconciliation</a:t>
            </a:r>
            <a:endParaRPr lang="en-CA" dirty="0">
              <a:solidFill>
                <a:schemeClr val="tx1"/>
              </a:solidFill>
              <a:latin typeface="+mn-lt"/>
            </a:endParaRPr>
          </a:p>
        </p:txBody>
      </p:sp>
    </p:spTree>
    <p:extLst>
      <p:ext uri="{BB962C8B-B14F-4D97-AF65-F5344CB8AC3E}">
        <p14:creationId xmlns:p14="http://schemas.microsoft.com/office/powerpoint/2010/main" val="4182700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8FF74-7C6C-9E51-502B-C505A1C8C19D}"/>
              </a:ext>
            </a:extLst>
          </p:cNvPr>
          <p:cNvSpPr>
            <a:spLocks noGrp="1"/>
          </p:cNvSpPr>
          <p:nvPr>
            <p:ph type="title"/>
          </p:nvPr>
        </p:nvSpPr>
        <p:spPr>
          <a:xfrm>
            <a:off x="1300562" y="1953016"/>
            <a:ext cx="10483085" cy="1233714"/>
          </a:xfrm>
        </p:spPr>
        <p:txBody>
          <a:bodyPr/>
          <a:lstStyle/>
          <a:p>
            <a:r>
              <a:rPr lang="en-US" sz="3200" dirty="0">
                <a:solidFill>
                  <a:srgbClr val="5D1B91"/>
                </a:solidFill>
                <a:latin typeface="+mj-lt"/>
              </a:rPr>
              <a:t>53/2023, </a:t>
            </a:r>
            <a:r>
              <a:rPr lang="en-US" sz="3200" i="1" dirty="0">
                <a:solidFill>
                  <a:srgbClr val="5D1B91"/>
                </a:solidFill>
                <a:latin typeface="+mj-lt"/>
              </a:rPr>
              <a:t>First Nations-led Process for National Water Stewardship and the Canada Water Agency</a:t>
            </a:r>
            <a:endParaRPr lang="en-CA" sz="3200" i="1" dirty="0">
              <a:solidFill>
                <a:srgbClr val="5D1B91"/>
              </a:solidFill>
              <a:latin typeface="+mj-lt"/>
            </a:endParaRPr>
          </a:p>
        </p:txBody>
      </p:sp>
      <p:sp>
        <p:nvSpPr>
          <p:cNvPr id="3" name="Text Placeholder 2">
            <a:extLst>
              <a:ext uri="{FF2B5EF4-FFF2-40B4-BE49-F238E27FC236}">
                <a16:creationId xmlns:a16="http://schemas.microsoft.com/office/drawing/2014/main" id="{546CCF3D-F550-E054-733C-EFD2652F1095}"/>
              </a:ext>
            </a:extLst>
          </p:cNvPr>
          <p:cNvSpPr>
            <a:spLocks noGrp="1"/>
          </p:cNvSpPr>
          <p:nvPr>
            <p:ph type="body" idx="1"/>
          </p:nvPr>
        </p:nvSpPr>
        <p:spPr>
          <a:xfrm>
            <a:off x="670930" y="2870036"/>
            <a:ext cx="11304103" cy="4158085"/>
          </a:xfrm>
        </p:spPr>
        <p:txBody>
          <a:bodyPr/>
          <a:lstStyle/>
          <a:p>
            <a:pPr marL="565150" indent="-514350">
              <a:lnSpc>
                <a:spcPct val="100000"/>
              </a:lnSpc>
              <a:buClr>
                <a:srgbClr val="F18B35"/>
              </a:buClr>
              <a:buFont typeface="+mj-lt"/>
              <a:buAutoNum type="arabicPeriod"/>
            </a:pPr>
            <a:r>
              <a:rPr lang="en-US" sz="1500" dirty="0">
                <a:solidFill>
                  <a:schemeClr val="tx1"/>
                </a:solidFill>
                <a:latin typeface="+mn-lt"/>
              </a:rPr>
              <a:t>Direct the Assembly of First Nations (AFN) to call on Canada to halt the creation of the Canada Water Agency until First Nations concerns are addressed, and First Nations Treaty and rights holders are meaningfully engaged, ensuring that the Agency adheres to Treaty and the standards of the UN Declaration, including the principles of free, prior, and informed consent (FPIC) and protections under the </a:t>
            </a:r>
            <a:r>
              <a:rPr lang="en-US" sz="1500" i="1" dirty="0">
                <a:solidFill>
                  <a:schemeClr val="tx1"/>
                </a:solidFill>
                <a:latin typeface="+mn-lt"/>
              </a:rPr>
              <a:t>Constitution Act</a:t>
            </a:r>
            <a:r>
              <a:rPr lang="en-US" sz="1500" dirty="0">
                <a:solidFill>
                  <a:schemeClr val="tx1"/>
                </a:solidFill>
                <a:latin typeface="+mn-lt"/>
              </a:rPr>
              <a:t>, 1982.</a:t>
            </a:r>
          </a:p>
          <a:p>
            <a:pPr marL="565150" indent="-514350">
              <a:lnSpc>
                <a:spcPct val="100000"/>
              </a:lnSpc>
              <a:buClr>
                <a:srgbClr val="F18B35"/>
              </a:buClr>
              <a:buFont typeface="+mj-lt"/>
              <a:buAutoNum type="arabicPeriod"/>
            </a:pPr>
            <a:r>
              <a:rPr lang="en-US" sz="1500" dirty="0">
                <a:solidFill>
                  <a:schemeClr val="tx1"/>
                </a:solidFill>
                <a:latin typeface="+mn-lt"/>
              </a:rPr>
              <a:t>Direct the AFN to call on Canada to fund the creation of a national First Nations-led water stewardship task force, under the guidance and meaningful participation of the Advisory Committee on Climate Action and the Environment (ACE) and the Chiefs’ Committee on Housing and Infrastructure (CCOHI), to inform the implementation and co-development of any such agency, including related legislation, policies, and initiatives with AFN reporting back to the First Nations-in-Assembly at the next General Assembly.</a:t>
            </a:r>
          </a:p>
          <a:p>
            <a:pPr marL="565150" indent="-514350">
              <a:lnSpc>
                <a:spcPct val="100000"/>
              </a:lnSpc>
              <a:buClr>
                <a:srgbClr val="F18B35"/>
              </a:buClr>
              <a:buFont typeface="+mj-lt"/>
              <a:buAutoNum type="arabicPeriod"/>
            </a:pPr>
            <a:r>
              <a:rPr lang="en-US" sz="1500" dirty="0">
                <a:solidFill>
                  <a:schemeClr val="tx1"/>
                </a:solidFill>
                <a:latin typeface="+mn-lt"/>
              </a:rPr>
              <a:t>Direct the AFN to call upon the Minister of Environment and Climate Change Canada (ECCC) to dedicate funding and resources for the meaningful and sustained engagement and participation of First Nations across Canada, and adequate funding for the creation of First Nations-led institutions that can support a whole-of-Canada approach to water stewardship and source water protection.</a:t>
            </a:r>
            <a:endParaRPr lang="en-CA" sz="1500" dirty="0">
              <a:solidFill>
                <a:schemeClr val="tx1"/>
              </a:solidFill>
              <a:latin typeface="+mn-lt"/>
            </a:endParaRPr>
          </a:p>
        </p:txBody>
      </p:sp>
    </p:spTree>
    <p:extLst>
      <p:ext uri="{BB962C8B-B14F-4D97-AF65-F5344CB8AC3E}">
        <p14:creationId xmlns:p14="http://schemas.microsoft.com/office/powerpoint/2010/main" val="387946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9CA99-1745-A9E3-7715-F72F4F30D70B}"/>
              </a:ext>
            </a:extLst>
          </p:cNvPr>
          <p:cNvSpPr>
            <a:spLocks noGrp="1"/>
          </p:cNvSpPr>
          <p:nvPr>
            <p:ph type="title"/>
          </p:nvPr>
        </p:nvSpPr>
        <p:spPr>
          <a:xfrm>
            <a:off x="1758591" y="2022898"/>
            <a:ext cx="7362513" cy="798600"/>
          </a:xfrm>
        </p:spPr>
        <p:txBody>
          <a:bodyPr/>
          <a:lstStyle/>
          <a:p>
            <a:r>
              <a:rPr lang="en-US" dirty="0">
                <a:solidFill>
                  <a:srgbClr val="5D1B91"/>
                </a:solidFill>
                <a:latin typeface="+mj-lt"/>
              </a:rPr>
              <a:t>AFN Timeline</a:t>
            </a:r>
            <a:endParaRPr lang="en-CA" dirty="0">
              <a:solidFill>
                <a:srgbClr val="5D1B91"/>
              </a:solidFill>
              <a:latin typeface="+mj-lt"/>
            </a:endParaRPr>
          </a:p>
        </p:txBody>
      </p:sp>
      <p:sp>
        <p:nvSpPr>
          <p:cNvPr id="3" name="Text Placeholder 2">
            <a:extLst>
              <a:ext uri="{FF2B5EF4-FFF2-40B4-BE49-F238E27FC236}">
                <a16:creationId xmlns:a16="http://schemas.microsoft.com/office/drawing/2014/main" id="{6ABA8FDC-9E60-2499-8686-E5686AD02948}"/>
              </a:ext>
            </a:extLst>
          </p:cNvPr>
          <p:cNvSpPr>
            <a:spLocks noGrp="1"/>
          </p:cNvSpPr>
          <p:nvPr>
            <p:ph type="body" idx="1"/>
          </p:nvPr>
        </p:nvSpPr>
        <p:spPr>
          <a:xfrm>
            <a:off x="1499022" y="2656114"/>
            <a:ext cx="10178285" cy="3893542"/>
          </a:xfrm>
        </p:spPr>
        <p:txBody>
          <a:bodyPr/>
          <a:lstStyle/>
          <a:p>
            <a:pPr>
              <a:buClr>
                <a:srgbClr val="F18B35"/>
              </a:buClr>
            </a:pPr>
            <a:r>
              <a:rPr lang="en-US" sz="2400" dirty="0">
                <a:solidFill>
                  <a:schemeClr val="tx1"/>
                </a:solidFill>
                <a:latin typeface="+mn-lt"/>
              </a:rPr>
              <a:t>Regional Chief Ghislain Picard met with Minister of Environment and Climate Change Canada (ECCC), Steven Guilbeault on November 23, 2023.</a:t>
            </a:r>
          </a:p>
          <a:p>
            <a:pPr lvl="1">
              <a:buClr>
                <a:srgbClr val="F18B35"/>
              </a:buClr>
            </a:pPr>
            <a:r>
              <a:rPr lang="en-US" dirty="0">
                <a:solidFill>
                  <a:schemeClr val="tx1"/>
                </a:solidFill>
                <a:latin typeface="+mn-lt"/>
              </a:rPr>
              <a:t>Reaffirmed obligations/responsibilities under UNDRIP</a:t>
            </a:r>
          </a:p>
          <a:p>
            <a:pPr lvl="1">
              <a:buClr>
                <a:srgbClr val="F18B35"/>
              </a:buClr>
            </a:pPr>
            <a:r>
              <a:rPr lang="en-US" dirty="0">
                <a:solidFill>
                  <a:schemeClr val="tx1"/>
                </a:solidFill>
                <a:latin typeface="+mn-lt"/>
              </a:rPr>
              <a:t>Spoke about 53/2023 call on Canada to halt the creation of the CWA</a:t>
            </a:r>
          </a:p>
          <a:p>
            <a:pPr lvl="1">
              <a:buClr>
                <a:srgbClr val="F18B35"/>
              </a:buClr>
            </a:pPr>
            <a:r>
              <a:rPr lang="en-US" dirty="0">
                <a:solidFill>
                  <a:schemeClr val="tx1"/>
                </a:solidFill>
                <a:latin typeface="+mn-lt"/>
              </a:rPr>
              <a:t>Expressed concerns with the engagement process, lack of funding, resources, co-development, and transparency</a:t>
            </a:r>
          </a:p>
          <a:p>
            <a:pPr lvl="1">
              <a:buClr>
                <a:srgbClr val="F18B35"/>
              </a:buClr>
            </a:pPr>
            <a:r>
              <a:rPr lang="en-US" dirty="0">
                <a:solidFill>
                  <a:schemeClr val="tx1"/>
                </a:solidFill>
                <a:latin typeface="+mn-lt"/>
              </a:rPr>
              <a:t>Asked Canada to commit to funding establishing a national First Nations water stewardship task force.</a:t>
            </a:r>
          </a:p>
          <a:p>
            <a:pPr lvl="1">
              <a:buClr>
                <a:srgbClr val="F18B35"/>
              </a:buClr>
            </a:pPr>
            <a:endParaRPr lang="en-US" dirty="0">
              <a:solidFill>
                <a:schemeClr val="tx1"/>
              </a:solidFill>
            </a:endParaRPr>
          </a:p>
          <a:p>
            <a:pPr lvl="1">
              <a:buClr>
                <a:srgbClr val="F18B35"/>
              </a:buClr>
            </a:pPr>
            <a:endParaRPr lang="en-CA" dirty="0">
              <a:solidFill>
                <a:schemeClr val="tx1"/>
              </a:solidFill>
            </a:endParaRPr>
          </a:p>
        </p:txBody>
      </p:sp>
    </p:spTree>
    <p:extLst>
      <p:ext uri="{BB962C8B-B14F-4D97-AF65-F5344CB8AC3E}">
        <p14:creationId xmlns:p14="http://schemas.microsoft.com/office/powerpoint/2010/main" val="1233124169"/>
      </p:ext>
    </p:extLst>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139340F81A864A8230BED7013566FE" ma:contentTypeVersion="17" ma:contentTypeDescription="Create a new document." ma:contentTypeScope="" ma:versionID="75959ec120c538d3b4b997819ade7127">
  <xsd:schema xmlns:xsd="http://www.w3.org/2001/XMLSchema" xmlns:xs="http://www.w3.org/2001/XMLSchema" xmlns:p="http://schemas.microsoft.com/office/2006/metadata/properties" xmlns:ns2="8f897b6e-5f35-4fa2-ac9d-926982a2ddf9" xmlns:ns3="414e52d6-fe53-4e37-be2d-fe744501d28a" targetNamespace="http://schemas.microsoft.com/office/2006/metadata/properties" ma:root="true" ma:fieldsID="7c84aab1643ba66db19d8e2cd7974cd1" ns2:_="" ns3:_="">
    <xsd:import namespace="8f897b6e-5f35-4fa2-ac9d-926982a2ddf9"/>
    <xsd:import namespace="414e52d6-fe53-4e37-be2d-fe744501d2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897b6e-5f35-4fa2-ac9d-926982a2dd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a47a1fa-2338-4024-beb4-812ea17b08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e52d6-fe53-4e37-be2d-fe744501d2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170cb1f-524a-4069-9da2-a9bb67b00096}" ma:internalName="TaxCatchAll" ma:showField="CatchAllData" ma:web="414e52d6-fe53-4e37-be2d-fe744501d2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14e52d6-fe53-4e37-be2d-fe744501d28a" xsi:nil="true"/>
    <lcf76f155ced4ddcb4097134ff3c332f xmlns="8f897b6e-5f35-4fa2-ac9d-926982a2ddf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181CAD-A8C0-4CE1-9A4C-7433E2428768}">
  <ds:schemaRefs>
    <ds:schemaRef ds:uri="414e52d6-fe53-4e37-be2d-fe744501d28a"/>
    <ds:schemaRef ds:uri="8f897b6e-5f35-4fa2-ac9d-926982a2dd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86F8E0C-46DF-4B1B-9945-3FE409D2A45F}">
  <ds:schemaRefs>
    <ds:schemaRef ds:uri="http://schemas.microsoft.com/sharepoint/v3/contenttype/forms"/>
  </ds:schemaRefs>
</ds:datastoreItem>
</file>

<file path=customXml/itemProps3.xml><?xml version="1.0" encoding="utf-8"?>
<ds:datastoreItem xmlns:ds="http://schemas.openxmlformats.org/officeDocument/2006/customXml" ds:itemID="{0937F533-FC5D-4569-A758-1DFD2A9C2F28}">
  <ds:schemaRefs>
    <ds:schemaRef ds:uri="http://schemas.microsoft.com/office/2006/documentManagement/types"/>
    <ds:schemaRef ds:uri="http://purl.org/dc/terms/"/>
    <ds:schemaRef ds:uri="8f897b6e-5f35-4fa2-ac9d-926982a2ddf9"/>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414e52d6-fe53-4e37-be2d-fe744501d28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3988</TotalTime>
  <Words>2101</Words>
  <Application>Microsoft Macintosh PowerPoint</Application>
  <PresentationFormat>Widescreen</PresentationFormat>
  <Paragraphs>238</Paragraphs>
  <Slides>33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Calibri</vt:lpstr>
      <vt:lpstr>Arial</vt:lpstr>
      <vt:lpstr>1_Custom Design</vt:lpstr>
      <vt:lpstr>Progress and Pathways: Advancing First Nations Roles in Water Protection and Marine Conservation   </vt:lpstr>
      <vt:lpstr>Agenda</vt:lpstr>
      <vt:lpstr>The Canada Water Agency and the Canada Water Act</vt:lpstr>
      <vt:lpstr>Canada Water Agency’s (CWA) Mandate</vt:lpstr>
      <vt:lpstr>CWA Timeline</vt:lpstr>
      <vt:lpstr>CWA Current Initiatives</vt:lpstr>
      <vt:lpstr>Partnering with Indigenous Peoples</vt:lpstr>
      <vt:lpstr>53/2023, First Nations-led Process for National Water Stewardship and the Canada Water Agency</vt:lpstr>
      <vt:lpstr>AFN Timeline</vt:lpstr>
      <vt:lpstr>AFN Timeline Continued</vt:lpstr>
      <vt:lpstr>AFN Timeline Continued (2)</vt:lpstr>
      <vt:lpstr>First Nations Views</vt:lpstr>
      <vt:lpstr>First Nations Views </vt:lpstr>
      <vt:lpstr>Initial Concerns With the Canada Water Act</vt:lpstr>
      <vt:lpstr>Next Steps</vt:lpstr>
      <vt:lpstr>Bill C-61, First Nations Clean Water Act (Julie to insert here)</vt:lpstr>
      <vt:lpstr>Marine Indigenous Protected and Conserved Areas (Marine IPCAs)</vt:lpstr>
      <vt:lpstr>PowerPoint Presentation</vt:lpstr>
      <vt:lpstr>PowerPoint Presentation</vt:lpstr>
      <vt:lpstr>AFN Resolution 41/2021 Marine IPCAs   </vt:lpstr>
      <vt:lpstr>Resolution 41/2021 Past work and key achievements</vt:lpstr>
      <vt:lpstr>Marine IPCA Sub-working Group</vt:lpstr>
      <vt:lpstr>AFN Marine IPCA Report  Background  </vt:lpstr>
      <vt:lpstr>Recommendations</vt:lpstr>
      <vt:lpstr>Outcomes and Next Steps</vt:lpstr>
      <vt:lpstr>UN Declaration Action Plan Measures  </vt:lpstr>
      <vt:lpstr>Advancing Resolution 41/2021 Challenges </vt:lpstr>
      <vt:lpstr>Advancing IPCAs: Marine Context Challenges </vt:lpstr>
      <vt:lpstr>DR-03/2024: Advancing First Nations-Led Marine Conservation and IPCAs </vt:lpstr>
      <vt:lpstr>DR03: Advancing First Nations Marine Conservation and IPCAs </vt:lpstr>
      <vt:lpstr>DR03: Advancing First Nations Marine Conservation and IPCAs </vt:lpstr>
      <vt:lpstr>Open 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Cheyenne Nicholas</dc:creator>
  <cp:lastModifiedBy>Hollie King</cp:lastModifiedBy>
  <cp:revision>45</cp:revision>
  <dcterms:created xsi:type="dcterms:W3CDTF">2020-01-06T15:32:02Z</dcterms:created>
  <dcterms:modified xsi:type="dcterms:W3CDTF">2024-11-29T00:38:54Z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0x01010000139340F81A864A8230BED7013566FE</vt:lpwstr>
  </property>
  <property fmtid="{D5CDD505-2E9C-101B-9397-08002B2CF9AE}" pid="3" name="MediaServiceImageTags">
    <vt:lpwstr/>
  </property>
</Properties>
</file>