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4" r:id="rId1"/>
  </p:sldMasterIdLst>
  <p:notesMasterIdLst>
    <p:notesMasterId r:id="rId39"/>
  </p:notesMasterIdLst>
  <p:handoutMasterIdLst>
    <p:handoutMasterId r:id="rId40"/>
  </p:handoutMasterIdLst>
  <p:sldIdLst>
    <p:sldId id="258" r:id="rId2"/>
    <p:sldId id="279" r:id="rId3"/>
    <p:sldId id="280" r:id="rId4"/>
    <p:sldId id="281" r:id="rId5"/>
    <p:sldId id="278" r:id="rId6"/>
    <p:sldId id="282" r:id="rId7"/>
    <p:sldId id="284" r:id="rId8"/>
    <p:sldId id="285" r:id="rId9"/>
    <p:sldId id="288" r:id="rId10"/>
    <p:sldId id="271" r:id="rId11"/>
    <p:sldId id="356" r:id="rId12"/>
    <p:sldId id="314" r:id="rId13"/>
    <p:sldId id="357" r:id="rId14"/>
    <p:sldId id="315" r:id="rId15"/>
    <p:sldId id="317" r:id="rId16"/>
    <p:sldId id="362" r:id="rId17"/>
    <p:sldId id="318" r:id="rId18"/>
    <p:sldId id="320" r:id="rId19"/>
    <p:sldId id="363" r:id="rId20"/>
    <p:sldId id="364" r:id="rId21"/>
    <p:sldId id="323" r:id="rId22"/>
    <p:sldId id="365" r:id="rId23"/>
    <p:sldId id="366" r:id="rId24"/>
    <p:sldId id="326" r:id="rId25"/>
    <p:sldId id="367" r:id="rId26"/>
    <p:sldId id="368" r:id="rId27"/>
    <p:sldId id="329" r:id="rId28"/>
    <p:sldId id="328" r:id="rId29"/>
    <p:sldId id="370" r:id="rId30"/>
    <p:sldId id="332" r:id="rId31"/>
    <p:sldId id="371" r:id="rId32"/>
    <p:sldId id="333" r:id="rId33"/>
    <p:sldId id="374" r:id="rId34"/>
    <p:sldId id="270" r:id="rId35"/>
    <p:sldId id="310" r:id="rId36"/>
    <p:sldId id="375" r:id="rId37"/>
    <p:sldId id="311" r:id="rId38"/>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D54040-DDA4-966A-AB7A-A6799D40E49A}" name="Jonathan Dunn" initials="JD" userId="S::JDunn@afn.ca::d73d8c4d-cd20-46e6-ba3c-f0ecda8983a0" providerId="AD"/>
  <p188:author id="{055DD276-D40D-ECB6-E379-705A2B127BD9}" name="Lauren Doxtater" initials="LD" userId="S::LDoxtater@afn.ca::65ca8fc1-0f88-46a6-97d6-2eec105f893e" providerId="AD"/>
  <p188:author id="{0777BDA9-FD18-E97A-F115-1F0103875676}" name="Torri Weapenicappo" initials="TW" userId="S::TWeapenicappo@afn.ca::7fa74d4c-190e-42b2-b007-7c427a38d7a2" providerId="AD"/>
  <p188:author id="{4A7976BE-41C9-11FC-4530-F5F7A2193387}" name="Stephanie Wellman" initials="SW" userId="S::swellman@afn.ca::f367f0de-31da-497b-849e-9e025ea4d2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5214" autoAdjust="0"/>
  </p:normalViewPr>
  <p:slideViewPr>
    <p:cSldViewPr snapToGrid="0" snapToObjects="1">
      <p:cViewPr varScale="1">
        <p:scale>
          <a:sx n="97" d="100"/>
          <a:sy n="97" d="100"/>
        </p:scale>
        <p:origin x="48"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13/Sep/23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ADE93-0011-4FFC-89D5-A0D08FB75872}" type="datetimeFigureOut">
              <a:rPr lang="en-US" smtClean="0"/>
              <a:t>13/Sep/23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97180-E638-45FC-9D88-779DB469AEE3}" type="slidenum">
              <a:rPr lang="en-US" smtClean="0"/>
              <a:t>‹#›</a:t>
            </a:fld>
            <a:endParaRPr lang="en-US"/>
          </a:p>
        </p:txBody>
      </p:sp>
    </p:spTree>
    <p:extLst>
      <p:ext uri="{BB962C8B-B14F-4D97-AF65-F5344CB8AC3E}">
        <p14:creationId xmlns:p14="http://schemas.microsoft.com/office/powerpoint/2010/main" val="208010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1</a:t>
            </a:fld>
            <a:endParaRPr lang="en-US"/>
          </a:p>
        </p:txBody>
      </p:sp>
    </p:spTree>
    <p:extLst>
      <p:ext uri="{BB962C8B-B14F-4D97-AF65-F5344CB8AC3E}">
        <p14:creationId xmlns:p14="http://schemas.microsoft.com/office/powerpoint/2010/main" val="19477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2D9D94"/>
                </a:solidFill>
              </a:rPr>
              <a:t>The National Engagement Summary Report  highlighted key priorities for reform Identified by the First Nations-led engagements. We have seven policy priorities</a:t>
            </a:r>
            <a:r>
              <a:rPr lang="en-US" b="1" dirty="0">
                <a:solidFill>
                  <a:srgbClr val="2D9D94"/>
                </a:solidFill>
              </a:rPr>
              <a:t> </a:t>
            </a:r>
            <a:r>
              <a:rPr lang="en-US" dirty="0">
                <a:solidFill>
                  <a:srgbClr val="2D9D94"/>
                </a:solidFill>
              </a:rPr>
              <a:t>aimed at building the path forward for long-term and continuing care services. We are going to provide an overview of the policy priorities before going through each priority individually to discuss the objectives and recommendations for each.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D9D9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D9D94"/>
                </a:solidFill>
              </a:rPr>
              <a:t>Our first policy priority is Culture as the Foundation for Long-term and Continuing Care to First Nations;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D9D94"/>
                </a:solidFill>
              </a:rPr>
              <a:t>The second priority is Wholistic Care from Preconception to End of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D9D94"/>
                </a:solidFill>
              </a:rPr>
              <a:t>The third priority is Restructuring and Advancing Infrastructure in First Nations;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D9D94"/>
                </a:solidFill>
              </a:rPr>
              <a:t>The fourth priority is </a:t>
            </a:r>
            <a:r>
              <a:rPr lang="en-CA" dirty="0">
                <a:solidFill>
                  <a:srgbClr val="2D9D94"/>
                </a:solidFill>
              </a:rPr>
              <a:t>Scalable and Sustainable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2D9D94"/>
                </a:solidFill>
              </a:rPr>
              <a:t>The fifth priority is Building and Supporting First Nations Health Human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2D9D94"/>
                </a:solidFill>
              </a:rPr>
              <a:t>The sixth priority is Governance and First Nations Determination;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2D9D94"/>
                </a:solidFill>
              </a:rPr>
              <a:t>And our seventh priority is Equitable Access to Services Across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D9D94"/>
              </a:solidFill>
            </a:endParaRP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10</a:t>
            </a:fld>
            <a:endParaRPr lang="en-US"/>
          </a:p>
        </p:txBody>
      </p:sp>
    </p:spTree>
    <p:extLst>
      <p:ext uri="{BB962C8B-B14F-4D97-AF65-F5344CB8AC3E}">
        <p14:creationId xmlns:p14="http://schemas.microsoft.com/office/powerpoint/2010/main" val="180154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AFN has been working with the Technical Working Group on Social Development and the Chiefs Committee on Health to transform the priorities for reform into policy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D9D9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D9D94"/>
                </a:solidFill>
              </a:rPr>
              <a:t>It is important to note that broad policy recommendations are not about diluting the impact of proposed changes but rather about ensuring that the solutions put forth are wholistic, inclusive, culturally safe, and effective across all First Nations. </a:t>
            </a:r>
          </a:p>
          <a:p>
            <a:endParaRPr lang="en-US" dirty="0">
              <a:solidFill>
                <a:srgbClr val="2D9D94"/>
              </a:solidFill>
            </a:endParaRPr>
          </a:p>
          <a:p>
            <a:r>
              <a:rPr lang="en-US" dirty="0">
                <a:solidFill>
                  <a:srgbClr val="2D9D94"/>
                </a:solidFill>
              </a:rPr>
              <a:t>The AFN will submit a comprehensive Policy Recommendations document that will be included within ISCs Memorandum to Cabinet. The Policy Recommendations Document will include background information on the programs, a detailed account of the engagements and focus groups, include additional considerations outside </a:t>
            </a:r>
            <a:r>
              <a:rPr lang="en-US" b="1" dirty="0">
                <a:solidFill>
                  <a:srgbClr val="2D9D94"/>
                </a:solidFill>
              </a:rPr>
              <a:t>the scope </a:t>
            </a:r>
            <a:r>
              <a:rPr lang="en-US" dirty="0">
                <a:solidFill>
                  <a:srgbClr val="2D9D94"/>
                </a:solidFill>
              </a:rPr>
              <a:t>of reform and outline the priorities for reform and proposed policy recommendations.</a:t>
            </a:r>
            <a:endParaRPr lang="en-CA" dirty="0">
              <a:solidFill>
                <a:srgbClr val="2D9D94"/>
              </a:solidFill>
            </a:endParaRPr>
          </a:p>
          <a:p>
            <a:endParaRPr lang="en-US" dirty="0"/>
          </a:p>
          <a:p>
            <a:r>
              <a:rPr lang="en-US" dirty="0">
                <a:solidFill>
                  <a:srgbClr val="2D9D94"/>
                </a:solidFill>
              </a:rPr>
              <a:t>A Memorandum to Cabinet (MC) is a formal document submitted by a government department to the Cabinet of Canada. It serves as a means to present and seek approval for policy authority, legislative changes, program initiatives, and other matters that require decision-making at the highest level of government. </a:t>
            </a:r>
            <a:r>
              <a:rPr lang="en-CA" dirty="0">
                <a:solidFill>
                  <a:srgbClr val="2D9D94"/>
                </a:solidFill>
              </a:rPr>
              <a:t>The MC is a powerful tool that allows government departments to advocate for changes, reforms, and policy initiatives at the highest level. </a:t>
            </a: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11</a:t>
            </a:fld>
            <a:endParaRPr lang="en-US"/>
          </a:p>
        </p:txBody>
      </p:sp>
    </p:spTree>
    <p:extLst>
      <p:ext uri="{BB962C8B-B14F-4D97-AF65-F5344CB8AC3E}">
        <p14:creationId xmlns:p14="http://schemas.microsoft.com/office/powerpoint/2010/main" val="1626664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12</a:t>
            </a:fld>
            <a:endParaRPr lang="en-US"/>
          </a:p>
        </p:txBody>
      </p:sp>
    </p:spTree>
    <p:extLst>
      <p:ext uri="{BB962C8B-B14F-4D97-AF65-F5344CB8AC3E}">
        <p14:creationId xmlns:p14="http://schemas.microsoft.com/office/powerpoint/2010/main" val="123119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dirty="0">
                <a:effectLst/>
                <a:latin typeface="Calibri" panose="020F0502020204030204" pitchFamily="34" charset="0"/>
                <a:ea typeface="Times New Roman" panose="02020603050405020304" pitchFamily="18" charset="0"/>
                <a:cs typeface="Calibri" panose="020F0502020204030204" pitchFamily="34" charset="0"/>
              </a:rPr>
              <a:t>Culture is integral to First Nations identities, woven throughout the life and essence of a community. The inclusion of cultural ceremonies, land-based activities, Indigenous languages, traditional medicine practitioners, traditional food and medicines within the development of a Long-term and Continuing Care Framework is imperative to maintaining First Nations’ identities. </a:t>
            </a:r>
          </a:p>
          <a:p>
            <a:pPr marL="0" marR="0">
              <a:lnSpc>
                <a:spcPct val="107000"/>
              </a:lnSpc>
              <a:spcBef>
                <a:spcPts val="0"/>
              </a:spcBef>
              <a:spcAft>
                <a:spcPts val="800"/>
              </a:spcAft>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CA" sz="1800" dirty="0">
                <a:effectLst/>
                <a:latin typeface="Calibri" panose="020F0502020204030204" pitchFamily="34" charset="0"/>
                <a:ea typeface="Times New Roman" panose="02020603050405020304" pitchFamily="18" charset="0"/>
                <a:cs typeface="Calibri" panose="020F0502020204030204" pitchFamily="34" charset="0"/>
              </a:rPr>
              <a:t>Applying a two-eyed seeing approach to bridge the Western and Traditional health modalities will create parallel supports to care. The overarching goal is to create a system and environment that amplifies First Nations’ strengths and supports the wellbeing of individuals, families, and communities. </a:t>
            </a:r>
          </a:p>
          <a:p>
            <a:pPr marL="0" marR="0">
              <a:lnSpc>
                <a:spcPct val="107000"/>
              </a:lnSpc>
              <a:spcBef>
                <a:spcPts val="0"/>
              </a:spcBef>
              <a:spcAft>
                <a:spcPts val="800"/>
              </a:spcAft>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CA" sz="1800" dirty="0">
                <a:effectLst/>
                <a:latin typeface="Calibri" panose="020F0502020204030204" pitchFamily="34" charset="0"/>
                <a:ea typeface="Times New Roman" panose="02020603050405020304" pitchFamily="18" charset="0"/>
                <a:cs typeface="Calibri" panose="020F0502020204030204" pitchFamily="34" charset="0"/>
              </a:rPr>
              <a:t>A wholistic long-term and continuing care framework must address anti-Indigenous racism, through ongoing training and demonstration of culturally safe and trauma informed care practices to ensure all services are safe and comfortable for all clients. </a:t>
            </a:r>
          </a:p>
          <a:p>
            <a:pPr marL="0" marR="0">
              <a:lnSpc>
                <a:spcPct val="107000"/>
              </a:lnSpc>
              <a:spcBef>
                <a:spcPts val="0"/>
              </a:spcBef>
              <a:spcAft>
                <a:spcPts val="800"/>
              </a:spcAft>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CA" sz="1800" dirty="0">
                <a:effectLst/>
                <a:latin typeface="Calibri" panose="020F0502020204030204" pitchFamily="34" charset="0"/>
                <a:ea typeface="Times New Roman" panose="02020603050405020304" pitchFamily="18" charset="0"/>
                <a:cs typeface="Calibri" panose="020F0502020204030204" pitchFamily="34" charset="0"/>
              </a:rPr>
              <a:t>Institutional care homes providing adult foster care and long-term care facilities must incorporate culture to create safe spaces for residential school survivors, day school survivors, Indian hospital survivors, and others impacted by colonial legacies. The provision of culture within these facilities will resist re-traumatization for individuals who are unable to attain care at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13</a:t>
            </a:fld>
            <a:endParaRPr lang="en-US"/>
          </a:p>
        </p:txBody>
      </p:sp>
    </p:spTree>
    <p:extLst>
      <p:ext uri="{BB962C8B-B14F-4D97-AF65-F5344CB8AC3E}">
        <p14:creationId xmlns:p14="http://schemas.microsoft.com/office/powerpoint/2010/main" val="393948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Our proposed policy recommendations for culture as the foundation for long-term and continuing care are:  </a:t>
            </a:r>
            <a:br>
              <a:rPr lang="en-US" b="1" dirty="0"/>
            </a:br>
            <a:br>
              <a:rPr lang="en-US" b="1" dirty="0"/>
            </a:br>
            <a:r>
              <a:rPr lang="en-US" b="0" dirty="0"/>
              <a:t>Build First Nations capacity to develop and implement a strategy to reduce systemic racism in the healthcare system. The strategy should include specific actions and measurable goals to create a universally safe and culturally sensitive environment for First Nations</a:t>
            </a:r>
            <a:r>
              <a:rPr lang="en-US" b="1" dirty="0"/>
              <a:t>. </a:t>
            </a:r>
            <a:r>
              <a:rPr lang="en-US" dirty="0"/>
              <a:t>The Government of Canada must fund First Nations to develop and implement a strategy to reduce systemic racism in the healthcare system. The strategy should include specific actions and measurable goals to create a universally safe and culturally sensitive environment for First Nations.</a:t>
            </a:r>
          </a:p>
          <a:p>
            <a:pPr marL="0" indent="0">
              <a:buFont typeface="Wingdings" panose="05000000000000000000" pitchFamily="2" charset="2"/>
              <a:buNone/>
            </a:pPr>
            <a:endParaRPr lang="en-CA" dirty="0"/>
          </a:p>
          <a:p>
            <a:pPr marL="0" indent="0">
              <a:buFont typeface="Wingdings" panose="05000000000000000000" pitchFamily="2" charset="2"/>
              <a:buNone/>
            </a:pPr>
            <a:r>
              <a:rPr lang="en-US" sz="1200" dirty="0">
                <a:solidFill>
                  <a:srgbClr val="2D9D94"/>
                </a:solidFill>
              </a:rPr>
              <a:t>Prioritize flexible investments into community-based health and social services, including funding salaried positions for traditional healers and elders to ensure cultural inclusion in long-term care settings.</a:t>
            </a:r>
            <a:br>
              <a:rPr lang="en-CA" sz="1200" dirty="0">
                <a:solidFill>
                  <a:srgbClr val="2D9D94"/>
                </a:solidFill>
              </a:rPr>
            </a:br>
            <a:br>
              <a:rPr lang="en-CA" sz="1200" dirty="0">
                <a:solidFill>
                  <a:srgbClr val="2D9D94"/>
                </a:solidFill>
              </a:rPr>
            </a:br>
            <a:r>
              <a:rPr lang="en-US" sz="1200" dirty="0">
                <a:solidFill>
                  <a:srgbClr val="2D9D94"/>
                </a:solidFill>
              </a:rPr>
              <a:t>The  long-term care framework must uphold First Nations-specific guidelines and standards for the provision of long-term care, through investments and capacity building for First Nations to develop First Nations-specific standards of care. The LTCC Framework must shift the provision of care and the requirements for accessing care from the current biomedical assessment to a wholistic wellness assessment determined by First Nations.</a:t>
            </a:r>
          </a:p>
          <a:p>
            <a:pPr marL="0" indent="0">
              <a:buFont typeface="Wingdings" panose="05000000000000000000" pitchFamily="2" charset="2"/>
              <a:buNone/>
            </a:pPr>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14</a:t>
            </a:fld>
            <a:endParaRPr lang="en-US"/>
          </a:p>
        </p:txBody>
      </p:sp>
    </p:spTree>
    <p:extLst>
      <p:ext uri="{BB962C8B-B14F-4D97-AF65-F5344CB8AC3E}">
        <p14:creationId xmlns:p14="http://schemas.microsoft.com/office/powerpoint/2010/main" val="117229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15</a:t>
            </a:fld>
            <a:endParaRPr lang="en-US"/>
          </a:p>
        </p:txBody>
      </p:sp>
    </p:spTree>
    <p:extLst>
      <p:ext uri="{BB962C8B-B14F-4D97-AF65-F5344CB8AC3E}">
        <p14:creationId xmlns:p14="http://schemas.microsoft.com/office/powerpoint/2010/main" val="1397571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dirty="0">
                <a:effectLst/>
                <a:latin typeface="Calibri" panose="020F0502020204030204" pitchFamily="34" charset="0"/>
                <a:ea typeface="Times New Roman" panose="02020603050405020304" pitchFamily="18" charset="0"/>
                <a:cs typeface="Calibri" panose="020F0502020204030204" pitchFamily="34" charset="0"/>
              </a:rPr>
              <a:t>Priority number two is wholistic care from preconception to end of life. </a:t>
            </a:r>
            <a:br>
              <a:rPr lang="en-CA" sz="1800" dirty="0">
                <a:effectLst/>
                <a:latin typeface="Calibri" panose="020F0502020204030204" pitchFamily="34" charset="0"/>
                <a:ea typeface="Times New Roman" panose="02020603050405020304" pitchFamily="18" charset="0"/>
                <a:cs typeface="Calibri" panose="020F0502020204030204" pitchFamily="34" charset="0"/>
              </a:rPr>
            </a:br>
            <a:br>
              <a:rPr lang="en-CA" sz="1800" dirty="0">
                <a:effectLst/>
                <a:latin typeface="Calibri" panose="020F0502020204030204" pitchFamily="34" charset="0"/>
                <a:ea typeface="Times New Roman" panose="02020603050405020304" pitchFamily="18" charset="0"/>
                <a:cs typeface="Calibri" panose="020F0502020204030204" pitchFamily="34" charset="0"/>
              </a:rPr>
            </a:br>
            <a:r>
              <a:rPr lang="en-CA" sz="1800" dirty="0">
                <a:effectLst/>
                <a:latin typeface="Calibri" panose="020F0502020204030204" pitchFamily="34" charset="0"/>
                <a:ea typeface="Times New Roman" panose="02020603050405020304" pitchFamily="18" charset="0"/>
                <a:cs typeface="Calibri" panose="020F0502020204030204" pitchFamily="34" charset="0"/>
              </a:rPr>
              <a:t>The long-term care framework must be rooted from First Nations’ understandings of interconnectivity. A First Nations wholistic approach encompasses an individual and their community in all dimensions, commencing care from preconception and following them along their journey until the end of life. </a:t>
            </a:r>
            <a:r>
              <a:rPr lang="en-US" sz="1800" dirty="0">
                <a:effectLst/>
                <a:latin typeface="Calibri" panose="020F0502020204030204" pitchFamily="34" charset="0"/>
                <a:ea typeface="Times New Roman" panose="02020603050405020304" pitchFamily="18" charset="0"/>
                <a:cs typeface="Calibri" panose="020F0502020204030204" pitchFamily="34" charset="0"/>
              </a:rPr>
              <a:t>A wholistic approach would have flexible work-hour arrangements and ensure primary, secondary, and tertiary levels of care to guarantee proper transitions within the continuum of care. The provision of palliative and end of life care and comfort care for chronic disease and pain management must be included to ensure First Nations are wholistically supported across all care needs.</a:t>
            </a: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CA" sz="1800" dirty="0">
                <a:effectLst/>
                <a:latin typeface="Calibri" panose="020F0502020204030204" pitchFamily="34" charset="0"/>
                <a:ea typeface="Times New Roman" panose="02020603050405020304" pitchFamily="18" charset="0"/>
                <a:cs typeface="Calibri" panose="020F0502020204030204" pitchFamily="34" charset="0"/>
              </a:rPr>
              <a:t>It utilizes a client centered approach by acknowledging the impact a person’s environment and social connections are to overall health and wellness. It responds by addressing the social determinants of health to promote healing on both the individual and community level.</a:t>
            </a:r>
            <a:br>
              <a:rPr lang="en-CA" sz="1800" dirty="0">
                <a:effectLst/>
                <a:latin typeface="Calibri" panose="020F0502020204030204" pitchFamily="34" charset="0"/>
                <a:ea typeface="Times New Roman" panose="02020603050405020304" pitchFamily="18" charset="0"/>
                <a:cs typeface="Calibri" panose="020F0502020204030204" pitchFamily="34" charset="0"/>
              </a:rPr>
            </a:br>
            <a:br>
              <a:rPr lang="en-CA" sz="1800" dirty="0">
                <a:effectLst/>
                <a:latin typeface="Calibri" panose="020F0502020204030204" pitchFamily="34" charset="0"/>
                <a:ea typeface="Times New Roman" panose="02020603050405020304" pitchFamily="18" charset="0"/>
                <a:cs typeface="Calibri" panose="020F0502020204030204" pitchFamily="34" charset="0"/>
              </a:rPr>
            </a:br>
            <a:r>
              <a:rPr lang="en-CA" sz="1800" dirty="0">
                <a:effectLst/>
                <a:latin typeface="Calibri" panose="020F0502020204030204" pitchFamily="34" charset="0"/>
                <a:ea typeface="Times New Roman" panose="02020603050405020304" pitchFamily="18" charset="0"/>
                <a:cs typeface="Calibri" panose="020F0502020204030204" pitchFamily="34" charset="0"/>
              </a:rPr>
              <a:t>A long-term care framework must effectively implement wholistic strategies to simultaneously enhance the physical, </a:t>
            </a:r>
            <a:r>
              <a:rPr lang="en-US" sz="1800" dirty="0">
                <a:effectLst/>
                <a:latin typeface="Calibri" panose="020F0502020204030204" pitchFamily="34" charset="0"/>
                <a:ea typeface="Times New Roman" panose="02020603050405020304" pitchFamily="18" charset="0"/>
                <a:cs typeface="Calibri" panose="020F0502020204030204" pitchFamily="34" charset="0"/>
              </a:rPr>
              <a:t>spiritual, emotional, and mental wellbeing to transition from a sickness-based to a wellness-based model of care.</a:t>
            </a:r>
            <a:r>
              <a:rPr lang="en-CA" sz="1800" dirty="0">
                <a:effectLst/>
                <a:latin typeface="Calibri" panose="020F0502020204030204" pitchFamily="34" charset="0"/>
                <a:ea typeface="Times New Roman" panose="02020603050405020304" pitchFamily="18" charset="0"/>
                <a:cs typeface="Calibri" panose="020F0502020204030204" pitchFamily="34" charset="0"/>
              </a:rPr>
              <a:t> The promotion of physical wellness would nurture a sense of purpose, elevating spiritual wellness would inspire hope, responding to emotional needs would build connections and supporting mental wellness would instill meaning in care settings.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16</a:t>
            </a:fld>
            <a:endParaRPr lang="en-US"/>
          </a:p>
        </p:txBody>
      </p:sp>
    </p:spTree>
    <p:extLst>
      <p:ext uri="{BB962C8B-B14F-4D97-AF65-F5344CB8AC3E}">
        <p14:creationId xmlns:p14="http://schemas.microsoft.com/office/powerpoint/2010/main" val="266688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Our policy recommendations for comprehensive coverage from preconception to end of life. </a:t>
            </a:r>
            <a:br>
              <a:rPr lang="en-US" dirty="0"/>
            </a:br>
            <a:br>
              <a:rPr lang="en-US" dirty="0"/>
            </a:br>
            <a:r>
              <a:rPr lang="en-US" dirty="0"/>
              <a:t>Flexible investments to increase First Nations-determined essential and supportive long-term care services to ensure comprehensive coverage for all First Nations within their home communities. Reform the process for First Nations accessing and transitioning between different services and departments with all levels of government through the development of clear policies and procedures aimed at streamlining administrative access.</a:t>
            </a:r>
            <a:br>
              <a:rPr lang="en-CA" dirty="0"/>
            </a:br>
            <a:br>
              <a:rPr lang="en-CA" dirty="0"/>
            </a:br>
            <a:r>
              <a:rPr lang="en-US" dirty="0"/>
              <a:t>Develop comprehensive transition plans and support mechanisms for Jordan’s Principle clients reaching the age of majority. Increase resources for First Nations to provide community health promotion programs that focus on prevention and wellness across the lifespan. Flexible resources to ensure programs can be First Nations-specific and can include initiatives to encourage physical activity, healthy eating, mental health awareness, and the revitalization of cultural practices.</a:t>
            </a:r>
          </a:p>
        </p:txBody>
      </p:sp>
      <p:sp>
        <p:nvSpPr>
          <p:cNvPr id="4" name="Slide Number Placeholder 3"/>
          <p:cNvSpPr>
            <a:spLocks noGrp="1"/>
          </p:cNvSpPr>
          <p:nvPr>
            <p:ph type="sldNum" sz="quarter" idx="5"/>
          </p:nvPr>
        </p:nvSpPr>
        <p:spPr/>
        <p:txBody>
          <a:bodyPr/>
          <a:lstStyle/>
          <a:p>
            <a:fld id="{FFB97180-E638-45FC-9D88-779DB469AEE3}" type="slidenum">
              <a:rPr lang="en-US" smtClean="0"/>
              <a:t>17</a:t>
            </a:fld>
            <a:endParaRPr lang="en-US"/>
          </a:p>
        </p:txBody>
      </p:sp>
    </p:spTree>
    <p:extLst>
      <p:ext uri="{BB962C8B-B14F-4D97-AF65-F5344CB8AC3E}">
        <p14:creationId xmlns:p14="http://schemas.microsoft.com/office/powerpoint/2010/main" val="483418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18</a:t>
            </a:fld>
            <a:endParaRPr lang="en-US"/>
          </a:p>
        </p:txBody>
      </p:sp>
    </p:spTree>
    <p:extLst>
      <p:ext uri="{BB962C8B-B14F-4D97-AF65-F5344CB8AC3E}">
        <p14:creationId xmlns:p14="http://schemas.microsoft.com/office/powerpoint/2010/main" val="3894471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dirty="0">
                <a:effectLst/>
                <a:latin typeface="Calibri" panose="020F0502020204030204" pitchFamily="34" charset="0"/>
                <a:ea typeface="Times New Roman" panose="02020603050405020304" pitchFamily="18" charset="0"/>
                <a:cs typeface="Calibri" panose="020F0502020204030204" pitchFamily="34" charset="0"/>
              </a:rPr>
              <a:t>The third priority of restructuring and advancing infrastructure focuses on investments and resources for First Nations to develop sustainable infrastructure </a:t>
            </a:r>
            <a:r>
              <a:rPr lang="en-US" sz="1800" dirty="0">
                <a:effectLst/>
                <a:latin typeface="Calibri" panose="020F0502020204030204" pitchFamily="34" charset="0"/>
                <a:ea typeface="Times New Roman" panose="02020603050405020304" pitchFamily="18" charset="0"/>
                <a:cs typeface="Calibri" panose="020F0502020204030204" pitchFamily="34" charset="0"/>
              </a:rPr>
              <a:t>on-reserve to ensure aging First Nations and persons with different abilities are able to remain within their First Nation while accessing quality care. Homes and care centers surrounded in comfort and familiarity are pivotal for long-term individual and community wellness.</a:t>
            </a:r>
          </a:p>
          <a:p>
            <a:pPr marL="0" marR="0">
              <a:lnSpc>
                <a:spcPct val="107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Advancing infrastructure to develop muti-room wellness centers and accessible housing. Increasing home adaptions and retrofits is imperative to wholistically addressing the social determinants of health and enhancing overall wellbeing. </a:t>
            </a:r>
            <a:r>
              <a:rPr lang="en-CA" sz="1800" dirty="0">
                <a:effectLst/>
                <a:latin typeface="Calibri" panose="020F0502020204030204" pitchFamily="34" charset="0"/>
                <a:ea typeface="Times New Roman" panose="02020603050405020304" pitchFamily="18" charset="0"/>
                <a:cs typeface="Calibri" panose="020F0502020204030204" pitchFamily="34" charset="0"/>
              </a:rPr>
              <a:t>Multi-room wellness centres can adequately serve the First Nation for various capacities are required, creating dedicated spaces for social and cultural ceremonies, specialized therapy, elder care, palliative care, and mental health services. </a:t>
            </a:r>
          </a:p>
          <a:p>
            <a:pPr marL="0" marR="0">
              <a:lnSpc>
                <a:spcPct val="107000"/>
              </a:lnSpc>
              <a:spcBef>
                <a:spcPts val="0"/>
              </a:spcBef>
              <a:spcAft>
                <a:spcPts val="800"/>
              </a:spcAft>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Constructing new wellness centers that meet the regional construction standards will be required to ensuring appropriate housing for clients and health care practitioners. Restructuring parameters for advancing infrastructure to include data management, technological upgrades, telecommunications and medical transportation services in First Nations. </a:t>
            </a: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19</a:t>
            </a:fld>
            <a:endParaRPr lang="en-US"/>
          </a:p>
        </p:txBody>
      </p:sp>
    </p:spTree>
    <p:extLst>
      <p:ext uri="{BB962C8B-B14F-4D97-AF65-F5344CB8AC3E}">
        <p14:creationId xmlns:p14="http://schemas.microsoft.com/office/powerpoint/2010/main" val="149242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2</a:t>
            </a:fld>
            <a:endParaRPr lang="en-US"/>
          </a:p>
        </p:txBody>
      </p:sp>
    </p:spTree>
    <p:extLst>
      <p:ext uri="{BB962C8B-B14F-4D97-AF65-F5344CB8AC3E}">
        <p14:creationId xmlns:p14="http://schemas.microsoft.com/office/powerpoint/2010/main" val="1671878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800"/>
              </a:spcAft>
              <a:buClr>
                <a:srgbClr val="2D9D94"/>
              </a:buClr>
              <a:buSzTx/>
              <a:buFont typeface="Wingdings" panose="05000000000000000000" pitchFamily="2" charset="2"/>
              <a:buNone/>
              <a:tabLst/>
              <a:defRPr/>
            </a:pPr>
            <a:r>
              <a:rPr kumimoji="0" lang="en-US" sz="2000" b="0" i="0" u="none" strike="noStrike" kern="100" cap="none" spc="0" normalizeH="0" baseline="0" noProof="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t>Substantial investments to develop First Nations-determined sustainable infrastructure initiatives on-reserve. Increased flexibility and adaptability within the investments is integral for First Nations to appropriately meet fluctuating community-specific needs. Investments must include capital, operational and management costs to build sustainability of First Nations-led facilities, centers and programs.</a:t>
            </a:r>
            <a:br>
              <a:rPr kumimoji="0" lang="en-US" sz="2000" b="0" i="0" u="none" strike="noStrike" kern="100" cap="none" spc="0" normalizeH="0" baseline="0" noProof="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br>
            <a:br>
              <a:rPr kumimoji="0" lang="en-US" sz="2000" b="0" i="0" u="none" strike="noStrike" kern="100" cap="none" spc="0" normalizeH="0" baseline="0" noProof="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br>
            <a:r>
              <a:rPr kumimoji="0" lang="en-US" sz="2000" b="0" i="0" u="none" strike="noStrike" kern="100" cap="none" spc="0" normalizeH="0" baseline="0" noProof="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t>Additional investments to support First Nations implementation of the Accessible Canada Act. First Nations must not receive penalties if additional investments to meet accessibility requirements are not provided.</a:t>
            </a:r>
            <a:br>
              <a:rPr kumimoji="0" lang="en-US" sz="2000" b="0" i="0" u="none" strike="noStrike" kern="100" cap="none" spc="0" normalizeH="0" baseline="0" noProof="0" dirty="0">
                <a:ln>
                  <a:noFill/>
                </a:ln>
                <a:solidFill>
                  <a:srgbClr val="2D9D94"/>
                </a:solidFill>
                <a:effectLst/>
                <a:uLnTx/>
                <a:uFillTx/>
                <a:latin typeface="Calibri" panose="020F0502020204030204"/>
                <a:ea typeface="Calibri" panose="020F050202020403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20</a:t>
            </a:fld>
            <a:endParaRPr lang="en-US"/>
          </a:p>
        </p:txBody>
      </p:sp>
    </p:spTree>
    <p:extLst>
      <p:ext uri="{BB962C8B-B14F-4D97-AF65-F5344CB8AC3E}">
        <p14:creationId xmlns:p14="http://schemas.microsoft.com/office/powerpoint/2010/main" val="3908183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21</a:t>
            </a:fld>
            <a:endParaRPr lang="en-US"/>
          </a:p>
        </p:txBody>
      </p:sp>
    </p:spTree>
    <p:extLst>
      <p:ext uri="{BB962C8B-B14F-4D97-AF65-F5344CB8AC3E}">
        <p14:creationId xmlns:p14="http://schemas.microsoft.com/office/powerpoint/2010/main" val="689200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Calibri" panose="020F0502020204030204" pitchFamily="34" charset="0"/>
              </a:rPr>
              <a:t>The fourth priority scalable and sustainable resources focuses on the provision of needs-based predictable and sustainable funding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transition services and supports from a reactive to a proactive care model.</a:t>
            </a:r>
          </a:p>
          <a:p>
            <a:pPr marL="0" marR="0" lvl="0" indent="0" algn="l" defTabSz="914400" rtl="0" eaLnBrk="1" fontAlgn="auto" latinLnBrk="0" hangingPunct="1">
              <a:lnSpc>
                <a:spcPct val="100000"/>
              </a:lnSpc>
              <a:spcBef>
                <a:spcPts val="0"/>
              </a:spcBef>
              <a:spcAft>
                <a:spcPts val="0"/>
              </a:spcAft>
              <a:buClrTx/>
              <a:buSzTx/>
              <a:buFontTx/>
              <a:buNone/>
              <a:tabLst/>
              <a:defRPr/>
            </a:pPr>
            <a:br>
              <a:rPr lang="en-CA" sz="1800" dirty="0">
                <a:effectLst/>
                <a:latin typeface="Calibri" panose="020F0502020204030204" pitchFamily="34" charset="0"/>
                <a:ea typeface="Times New Roman" panose="02020603050405020304" pitchFamily="18" charset="0"/>
                <a:cs typeface="Calibri" panose="020F0502020204030204" pitchFamily="34" charset="0"/>
              </a:rPr>
            </a:br>
            <a:r>
              <a:rPr lang="en-CA" sz="1800" dirty="0">
                <a:effectLst/>
                <a:latin typeface="Calibri" panose="020F0502020204030204" pitchFamily="34" charset="0"/>
                <a:ea typeface="Times New Roman" panose="02020603050405020304" pitchFamily="18" charset="0"/>
                <a:cs typeface="Calibri" panose="020F0502020204030204" pitchFamily="34" charset="0"/>
              </a:rPr>
              <a:t>Currently, First Nations often use alternative funding sources to supply services or equipment to clients due to the insufficient funding of the AL and FNIHCC Programs. The switch to multi-year </a:t>
            </a:r>
            <a:r>
              <a:rPr lang="en-US" sz="1800" dirty="0">
                <a:effectLst/>
                <a:latin typeface="Calibri" panose="020F0502020204030204" pitchFamily="34" charset="0"/>
                <a:ea typeface="Times New Roman" panose="02020603050405020304" pitchFamily="18" charset="0"/>
                <a:cs typeface="Calibri" panose="020F0502020204030204" pitchFamily="34" charset="0"/>
              </a:rPr>
              <a:t>funding that provides flexibility to cover First Nations-determined priorities such as emergency preparedness, wage parity, food security, etc. Including resources to cover capital, utility, transportation and operational costs, the cost associated with the implementation of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Addressing gaps in the social determinants of health through the inclusion of resources to improve food security. Supporting First Nations autonomy in budget design, inclusive of inflation and growth escalators to adapt to rising needs and changes in socio-economic realities.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br>
              <a:rPr lang="en-US" sz="1800" dirty="0">
                <a:effectLst/>
                <a:latin typeface="Calibri" panose="020F0502020204030204" pitchFamily="34" charset="0"/>
                <a:ea typeface="Times New Roman" panose="02020603050405020304" pitchFamily="18" charset="0"/>
                <a:cs typeface="Calibri" panose="020F0502020204030204" pitchFamily="34" charset="0"/>
              </a:rPr>
            </a:b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dirty="0">
                <a:effectLst/>
                <a:latin typeface="Calibri" panose="020F0502020204030204" pitchFamily="34" charset="0"/>
                <a:ea typeface="Times New Roman" panose="02020603050405020304" pitchFamily="18" charset="0"/>
                <a:cs typeface="Calibri" panose="020F0502020204030204" pitchFamily="34" charset="0"/>
              </a:rPr>
              <a:t>** (This is mentioned as a recommendation on a previous slide.) Enhancing funding accessibility by developing clear processes within streamlined efforts to remove access barriers for clients, care takers and navigators and ensure timely access to services and supports.</a:t>
            </a:r>
          </a:p>
        </p:txBody>
      </p:sp>
      <p:sp>
        <p:nvSpPr>
          <p:cNvPr id="4" name="Slide Number Placeholder 3"/>
          <p:cNvSpPr>
            <a:spLocks noGrp="1"/>
          </p:cNvSpPr>
          <p:nvPr>
            <p:ph type="sldNum" sz="quarter" idx="5"/>
          </p:nvPr>
        </p:nvSpPr>
        <p:spPr/>
        <p:txBody>
          <a:bodyPr/>
          <a:lstStyle/>
          <a:p>
            <a:fld id="{FFB97180-E638-45FC-9D88-779DB469AEE3}" type="slidenum">
              <a:rPr lang="en-US" smtClean="0"/>
              <a:t>22</a:t>
            </a:fld>
            <a:endParaRPr lang="en-US"/>
          </a:p>
        </p:txBody>
      </p:sp>
    </p:spTree>
    <p:extLst>
      <p:ext uri="{BB962C8B-B14F-4D97-AF65-F5344CB8AC3E}">
        <p14:creationId xmlns:p14="http://schemas.microsoft.com/office/powerpoint/2010/main" val="2190908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The policy recommendations for scalable and sustainable resources are: </a:t>
            </a:r>
            <a:br>
              <a:rPr lang="en-US" dirty="0"/>
            </a:br>
            <a:br>
              <a:rPr lang="en-US" dirty="0"/>
            </a:br>
            <a:r>
              <a:rPr lang="en-US" dirty="0"/>
              <a:t>Shift the provision of funding for the AL and FNIHCC Programs to a predictable, needs-based funding model developed in collaboration with First Nations. Funding must be flexible and barrier-free to ensure First Nations are able to meet community-specific needs. First Nations must have the flexibility to cover needs such as covering capital and operational costs, program implementation, utility and transportation costs, emergency preparedness resources, wage parity, and food security.</a:t>
            </a:r>
            <a:br>
              <a:rPr lang="en-US" dirty="0"/>
            </a:br>
            <a:br>
              <a:rPr lang="en-US" dirty="0"/>
            </a:br>
            <a:r>
              <a:rPr lang="en-US" dirty="0"/>
              <a:t>All current and future federal departments involved in LTCC services must develop an inter-departmental communication strategy with First Nations to improve program navigation and timely access to funding sources. First Nations must be provided financial and administrative resources to develop a comprehensive data strategy to enhance the shift into needs-based funding for long-term care services.</a:t>
            </a:r>
            <a:br>
              <a:rPr lang="en-CA" sz="1200" kern="100" dirty="0">
                <a:solidFill>
                  <a:srgbClr val="2D9D94"/>
                </a:solidFill>
                <a:effectLst/>
                <a:ea typeface="Calibri" panose="020F0502020204030204" pitchFamily="34" charset="0"/>
                <a:cs typeface="Times New Roman" panose="02020603050405020304" pitchFamily="18" charset="0"/>
              </a:rPr>
            </a:br>
            <a:endParaRPr lang="en-CA" sz="1200" kern="100" dirty="0">
              <a:solidFill>
                <a:srgbClr val="2D9D94"/>
              </a:solidFill>
              <a:effectLst/>
              <a:ea typeface="Calibri" panose="020F0502020204030204" pitchFamily="34" charset="0"/>
              <a:cs typeface="Times New Roman" panose="02020603050405020304" pitchFamily="18" charset="0"/>
            </a:endParaRPr>
          </a:p>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23</a:t>
            </a:fld>
            <a:endParaRPr lang="en-US"/>
          </a:p>
        </p:txBody>
      </p:sp>
    </p:spTree>
    <p:extLst>
      <p:ext uri="{BB962C8B-B14F-4D97-AF65-F5344CB8AC3E}">
        <p14:creationId xmlns:p14="http://schemas.microsoft.com/office/powerpoint/2010/main" val="27425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24</a:t>
            </a:fld>
            <a:endParaRPr lang="en-US"/>
          </a:p>
        </p:txBody>
      </p:sp>
    </p:spTree>
    <p:extLst>
      <p:ext uri="{BB962C8B-B14F-4D97-AF65-F5344CB8AC3E}">
        <p14:creationId xmlns:p14="http://schemas.microsoft.com/office/powerpoint/2010/main" val="812280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Calibri" panose="020F0502020204030204" pitchFamily="34" charset="0"/>
              </a:rPr>
              <a:t>The fifth priority of building and supporting First Nations Health Human Resources recognizes </a:t>
            </a:r>
            <a:r>
              <a:rPr lang="en-US" sz="1800" dirty="0">
                <a:effectLst/>
                <a:latin typeface="Calibri" panose="020F0502020204030204" pitchFamily="34" charset="0"/>
                <a:ea typeface="Times New Roman" panose="02020603050405020304" pitchFamily="18" charset="0"/>
                <a:cs typeface="Calibri" panose="020F0502020204030204" pitchFamily="34" charset="0"/>
              </a:rPr>
              <a:t>First Nations understandings of kinship define the roles and responsibilities of the family and community and should be embodied by Care personnel in long-term care settings. </a:t>
            </a:r>
          </a:p>
          <a:p>
            <a:pPr marL="0" marR="0" lvl="0" indent="0" algn="l" defTabSz="914400" rtl="0" eaLnBrk="1" fontAlgn="auto" latinLnBrk="0" hangingPunct="1">
              <a:lnSpc>
                <a:spcPct val="100000"/>
              </a:lnSpc>
              <a:spcBef>
                <a:spcPts val="0"/>
              </a:spcBef>
              <a:spcAft>
                <a:spcPts val="0"/>
              </a:spcAft>
              <a:buClrTx/>
              <a:buSzTx/>
              <a:buFontTx/>
              <a:buNone/>
              <a:tabLst/>
              <a:defRPr/>
            </a:pPr>
            <a:br>
              <a:rPr lang="en-CA" sz="1800" dirty="0">
                <a:effectLst/>
                <a:latin typeface="Calibri" panose="020F0502020204030204" pitchFamily="34" charset="0"/>
                <a:ea typeface="Times New Roman" panose="02020603050405020304" pitchFamily="18" charset="0"/>
                <a:cs typeface="Calibri" panose="020F0502020204030204" pitchFamily="34" charset="0"/>
              </a:rPr>
            </a:br>
            <a:r>
              <a:rPr lang="en-CA" sz="1800" dirty="0">
                <a:effectLst/>
                <a:latin typeface="Calibri" panose="020F0502020204030204" pitchFamily="34" charset="0"/>
                <a:ea typeface="Times New Roman" panose="02020603050405020304" pitchFamily="18" charset="0"/>
                <a:cs typeface="Calibri" panose="020F0502020204030204" pitchFamily="34" charset="0"/>
              </a:rPr>
              <a:t>System navigators can contribute to strengthening relations by removing barriers and stress to accessing long-term and continuing care programs and services and provide support for individuals and caregivers. </a:t>
            </a:r>
            <a:r>
              <a:rPr lang="en-US" sz="1800" dirty="0">
                <a:effectLst/>
                <a:latin typeface="Calibri" panose="020F0502020204030204" pitchFamily="34" charset="0"/>
                <a:ea typeface="Times New Roman" panose="02020603050405020304" pitchFamily="18" charset="0"/>
                <a:cs typeface="Calibri" panose="020F0502020204030204" pitchFamily="34" charset="0"/>
              </a:rPr>
              <a:t>Including Non-Insured Health Benefits (NIHB).</a:t>
            </a:r>
            <a:br>
              <a:rPr lang="en-CA" sz="1800" dirty="0">
                <a:effectLst/>
                <a:latin typeface="Calibri" panose="020F0502020204030204" pitchFamily="34" charset="0"/>
                <a:ea typeface="Times New Roman" panose="02020603050405020304" pitchFamily="18" charset="0"/>
                <a:cs typeface="Calibri" panose="020F0502020204030204" pitchFamily="34" charset="0"/>
              </a:rPr>
            </a:br>
            <a:br>
              <a:rPr lang="en-CA" sz="1800" dirty="0">
                <a:effectLst/>
                <a:latin typeface="Calibri" panose="020F0502020204030204" pitchFamily="34" charset="0"/>
                <a:ea typeface="Times New Roman" panose="02020603050405020304" pitchFamily="18" charset="0"/>
                <a:cs typeface="Calibri" panose="020F0502020204030204" pitchFamily="34" charset="0"/>
              </a:rPr>
            </a:br>
            <a:r>
              <a:rPr lang="en-CA" sz="1800" dirty="0">
                <a:effectLst/>
                <a:latin typeface="Calibri" panose="020F0502020204030204" pitchFamily="34" charset="0"/>
                <a:ea typeface="Times New Roman" panose="02020603050405020304" pitchFamily="18" charset="0"/>
                <a:cs typeface="Calibri" panose="020F0502020204030204" pitchFamily="34" charset="0"/>
              </a:rPr>
              <a:t>Recruiting and retaining healthcare workers, support staff, and traditional medicine people is imperative to ensure programs and services run effectively. Accommodations for staff to assist in retention and recruitment and the accreditation, certification, and training for community members to care for their own. Providing additional </a:t>
            </a:r>
            <a:r>
              <a:rPr lang="en-US" sz="1800" dirty="0">
                <a:effectLst/>
                <a:latin typeface="Calibri" panose="020F0502020204030204" pitchFamily="34" charset="0"/>
                <a:ea typeface="Times New Roman" panose="02020603050405020304" pitchFamily="18" charset="0"/>
                <a:cs typeface="Calibri" panose="020F0502020204030204" pitchFamily="34" charset="0"/>
              </a:rPr>
              <a:t>training opportunities to specialize in care such as disability-based services, senior care, palliative care and end of life care, rehabilitation services (physiotherapy, speech therapy, mental health, etc.), and supports and services for family caregivers.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Calibri" panose="020F0502020204030204" pitchFamily="34" charset="0"/>
              </a:rPr>
              <a:t>Shifting the Western physician-centric modality to a multidisciplinary team-based approach with traditional medicine practitioners will remove strain on doctors and nurses, ease caseloads and encourage cultural wellbeing. </a:t>
            </a:r>
          </a:p>
        </p:txBody>
      </p:sp>
      <p:sp>
        <p:nvSpPr>
          <p:cNvPr id="4" name="Slide Number Placeholder 3"/>
          <p:cNvSpPr>
            <a:spLocks noGrp="1"/>
          </p:cNvSpPr>
          <p:nvPr>
            <p:ph type="sldNum" sz="quarter" idx="5"/>
          </p:nvPr>
        </p:nvSpPr>
        <p:spPr/>
        <p:txBody>
          <a:bodyPr/>
          <a:lstStyle/>
          <a:p>
            <a:fld id="{FFB97180-E638-45FC-9D88-779DB469AEE3}" type="slidenum">
              <a:rPr lang="en-US" smtClean="0"/>
              <a:t>25</a:t>
            </a:fld>
            <a:endParaRPr lang="en-US"/>
          </a:p>
        </p:txBody>
      </p:sp>
    </p:spTree>
    <p:extLst>
      <p:ext uri="{BB962C8B-B14F-4D97-AF65-F5344CB8AC3E}">
        <p14:creationId xmlns:p14="http://schemas.microsoft.com/office/powerpoint/2010/main" val="522182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chemeClr val="tx1"/>
                </a:solidFill>
                <a:effectLst/>
                <a:ea typeface="Calibri" panose="020F0502020204030204" pitchFamily="34" charset="0"/>
                <a:cs typeface="Times New Roman" panose="02020603050405020304" pitchFamily="18" charset="0"/>
              </a:rPr>
              <a:t>Fund collaborative efforts with First Nations on the development and implementation of a comprehensive recruitment and retainment strategy to increase health care practitioners in First Nations. The strategy must include mental wellness support services for healthcare personnel to address burnout, stress and increase emotional well-being by providing substantial investments to develop accredited certification programs that empower First Nations to take care of their own, while creating sustainable employment opportunities within communities.</a:t>
            </a:r>
            <a:br>
              <a:rPr lang="en-CA" sz="1200" kern="100" dirty="0">
                <a:solidFill>
                  <a:schemeClr val="tx1"/>
                </a:solidFill>
                <a:effectLst/>
                <a:ea typeface="Calibri" panose="020F0502020204030204" pitchFamily="34" charset="0"/>
                <a:cs typeface="Times New Roman" panose="02020603050405020304" pitchFamily="18" charset="0"/>
              </a:rPr>
            </a:br>
            <a:br>
              <a:rPr lang="en-CA" sz="1200" kern="100" dirty="0">
                <a:solidFill>
                  <a:schemeClr val="tx1"/>
                </a:solidFill>
                <a:effectLst/>
                <a:ea typeface="Calibri" panose="020F0502020204030204" pitchFamily="34" charset="0"/>
                <a:cs typeface="Times New Roman" panose="02020603050405020304" pitchFamily="18" charset="0"/>
              </a:rPr>
            </a:br>
            <a:r>
              <a:rPr lang="en-US" sz="1200" kern="100" dirty="0">
                <a:solidFill>
                  <a:schemeClr val="tx1"/>
                </a:solidFill>
                <a:effectLst/>
                <a:ea typeface="Calibri" panose="020F0502020204030204" pitchFamily="34" charset="0"/>
                <a:cs typeface="Times New Roman" panose="02020603050405020304" pitchFamily="18" charset="0"/>
              </a:rPr>
              <a:t>Expand the roles and responsibilities of nurse practitioners within First Nations to provide a wider range of healthcare services to improve First Nations health outcomes by reducing lengthy wait times and strain on doctors. The framework must Increase access to training and professional development opportunities for healthcare personnel in First Nations to enhance capacity and increase specialized care providers to provide high-quality care, align with First Nations’ right to equitable home-based care services and supports and fill the gaps in care.</a:t>
            </a:r>
            <a:endParaRPr lang="en-US" sz="1200" dirty="0">
              <a:solidFill>
                <a:srgbClr val="2D9D9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2D9D94"/>
              </a:solidFill>
            </a:endParaRPr>
          </a:p>
          <a:p>
            <a:endParaRPr lang="en-US" dirty="0"/>
          </a:p>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26</a:t>
            </a:fld>
            <a:endParaRPr lang="en-US"/>
          </a:p>
        </p:txBody>
      </p:sp>
    </p:spTree>
    <p:extLst>
      <p:ext uri="{BB962C8B-B14F-4D97-AF65-F5344CB8AC3E}">
        <p14:creationId xmlns:p14="http://schemas.microsoft.com/office/powerpoint/2010/main" val="1110309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27</a:t>
            </a:fld>
            <a:endParaRPr lang="en-US"/>
          </a:p>
        </p:txBody>
      </p:sp>
    </p:spTree>
    <p:extLst>
      <p:ext uri="{BB962C8B-B14F-4D97-AF65-F5344CB8AC3E}">
        <p14:creationId xmlns:p14="http://schemas.microsoft.com/office/powerpoint/2010/main" val="688141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Calibri" panose="020F0502020204030204" pitchFamily="34" charset="0"/>
              </a:rPr>
              <a:t>First Nations governance and determination is an overarching priority for the development of a wholistic long-term and continuing care framework. The framework upholds First Nations’ Treaty and inherent rights to health and leverage a human rights approach as outlined within the United Nations Declaration on the Rights of Indigenous Peoples (UNDRIP). </a:t>
            </a:r>
            <a:br>
              <a:rPr lang="en-CA" sz="1800" dirty="0">
                <a:effectLst/>
                <a:latin typeface="Calibri" panose="020F0502020204030204" pitchFamily="34" charset="0"/>
                <a:ea typeface="Times New Roman" panose="02020603050405020304" pitchFamily="18" charset="0"/>
                <a:cs typeface="Calibri" panose="020F0502020204030204" pitchFamily="34" charset="0"/>
              </a:rPr>
            </a:br>
            <a:br>
              <a:rPr lang="en-CA" sz="1800" dirty="0">
                <a:effectLst/>
                <a:latin typeface="Calibri" panose="020F0502020204030204" pitchFamily="34" charset="0"/>
                <a:ea typeface="Times New Roman" panose="02020603050405020304" pitchFamily="18" charset="0"/>
                <a:cs typeface="Calibri" panose="020F0502020204030204" pitchFamily="34" charset="0"/>
              </a:rPr>
            </a:br>
            <a:r>
              <a:rPr lang="en-CA" sz="1800" dirty="0">
                <a:effectLst/>
                <a:latin typeface="Calibri" panose="020F0502020204030204" pitchFamily="34" charset="0"/>
                <a:ea typeface="Times New Roman" panose="02020603050405020304" pitchFamily="18" charset="0"/>
                <a:cs typeface="Calibri" panose="020F0502020204030204" pitchFamily="34" charset="0"/>
              </a:rPr>
              <a:t>A First Nations-led continuum of care upholds First Nations autonomy to deliver services to members whether on or off reserve and requires coordinated partnerships with internal and external parties to ensure that roles and responsibilities are defined to ensure clear and uniform standards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Times New Roman" panose="02020603050405020304" pitchFamily="18" charset="0"/>
                <a:cs typeface="Calibri" panose="020F0502020204030204" pitchFamily="34" charset="0"/>
              </a:rPr>
              <a:t>First Nations have identified a high administrative burden due to the data collection approach, funding agreement reporting, and lengthy program eligibility requirements.</a:t>
            </a:r>
            <a:br>
              <a:rPr lang="en-CA" sz="1800" dirty="0">
                <a:effectLst/>
                <a:latin typeface="Calibri" panose="020F0502020204030204" pitchFamily="34" charset="0"/>
                <a:ea typeface="Times New Roman" panose="02020603050405020304" pitchFamily="18" charset="0"/>
                <a:cs typeface="Calibri" panose="020F0502020204030204" pitchFamily="34" charset="0"/>
              </a:rPr>
            </a:br>
            <a:br>
              <a:rPr lang="en-CA" sz="1800" dirty="0">
                <a:effectLst/>
                <a:latin typeface="Calibri" panose="020F0502020204030204" pitchFamily="34" charset="0"/>
                <a:ea typeface="Times New Roman" panose="02020603050405020304" pitchFamily="18" charset="0"/>
                <a:cs typeface="Calibri" panose="020F0502020204030204" pitchFamily="34" charset="0"/>
              </a:rPr>
            </a:br>
            <a:r>
              <a:rPr lang="en-CA" sz="1800" dirty="0">
                <a:effectLst/>
                <a:latin typeface="Calibri" panose="020F0502020204030204" pitchFamily="34" charset="0"/>
                <a:ea typeface="Times New Roman" panose="02020603050405020304" pitchFamily="18" charset="0"/>
                <a:cs typeface="Calibri" panose="020F0502020204030204" pitchFamily="34" charset="0"/>
              </a:rPr>
              <a:t>Administrative capacity building is essential to supporting First Nations autonomy over the Long-term care programs. </a:t>
            </a:r>
            <a:r>
              <a:rPr lang="en-US" sz="1800" dirty="0">
                <a:effectLst/>
                <a:latin typeface="Calibri" panose="020F0502020204030204" pitchFamily="34" charset="0"/>
                <a:ea typeface="Times New Roman" panose="02020603050405020304" pitchFamily="18" charset="0"/>
                <a:cs typeface="Calibri" panose="020F0502020204030204" pitchFamily="34" charset="0"/>
              </a:rPr>
              <a:t>First Nations must be supported through building capacity and readiness while promoting autonomy in program design and coverage. </a:t>
            </a:r>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28</a:t>
            </a:fld>
            <a:endParaRPr lang="en-US"/>
          </a:p>
        </p:txBody>
      </p:sp>
    </p:spTree>
    <p:extLst>
      <p:ext uri="{BB962C8B-B14F-4D97-AF65-F5344CB8AC3E}">
        <p14:creationId xmlns:p14="http://schemas.microsoft.com/office/powerpoint/2010/main" val="2790569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00" dirty="0">
                <a:solidFill>
                  <a:schemeClr val="tx1"/>
                </a:solidFill>
                <a:effectLst/>
                <a:ea typeface="Calibri" panose="020F0502020204030204" pitchFamily="34" charset="0"/>
                <a:cs typeface="Times New Roman" panose="02020603050405020304" pitchFamily="18" charset="0"/>
              </a:rPr>
              <a:t>First Nations’ must determine funding requirements to ensure flexible and broad funding  parameters can adequately address First Nations-specific care priorities. First Nations-determination over the Assisted Living and First Nations and Inuit Home and Community Care Programs are integral to ensuing programs effectively respond to the needs of First Nations. First Nations-determined care priorities should not be constrained by existing program limitations. First Nations-determined essential priorities, programs and services must be sustainably funded, resourced and implemented to bolster First Nations health outcomes.</a:t>
            </a:r>
            <a:br>
              <a:rPr lang="en-US" sz="1200" kern="100" dirty="0">
                <a:solidFill>
                  <a:schemeClr val="tx1"/>
                </a:solidFill>
                <a:effectLst/>
                <a:ea typeface="Calibri" panose="020F0502020204030204" pitchFamily="34" charset="0"/>
                <a:cs typeface="Times New Roman" panose="02020603050405020304" pitchFamily="18" charset="0"/>
              </a:rPr>
            </a:br>
            <a:br>
              <a:rPr lang="en-US" sz="1200" kern="100" dirty="0">
                <a:solidFill>
                  <a:schemeClr val="tx1"/>
                </a:solidFill>
                <a:effectLst/>
                <a:ea typeface="Calibri" panose="020F0502020204030204" pitchFamily="34" charset="0"/>
                <a:cs typeface="Times New Roman" panose="02020603050405020304" pitchFamily="18" charset="0"/>
              </a:rPr>
            </a:br>
            <a:r>
              <a:rPr lang="en-US" sz="1200" kern="100" dirty="0">
                <a:solidFill>
                  <a:schemeClr val="tx1"/>
                </a:solidFill>
                <a:effectLst/>
                <a:ea typeface="Calibri" panose="020F0502020204030204" pitchFamily="34" charset="0"/>
                <a:cs typeface="Times New Roman" panose="02020603050405020304" pitchFamily="18" charset="0"/>
              </a:rPr>
              <a:t>First Nations must be provided funding, resources and information to enhance informed decision making to explore and enter different types of agreements and partnerships with all levels of government. Additional funding for First Nations to develop First Nations-specific standards of care, separate from reasonable comparability to Western services offered within the provinces and territories.</a:t>
            </a:r>
            <a:endParaRPr lang="en-CA" sz="1200" kern="100" dirty="0">
              <a:solidFill>
                <a:schemeClr val="tx1"/>
              </a:solidFill>
              <a:effectLs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FB97180-E638-45FC-9D88-779DB469AEE3}" type="slidenum">
              <a:rPr lang="en-US" smtClean="0"/>
              <a:t>29</a:t>
            </a:fld>
            <a:endParaRPr lang="en-US"/>
          </a:p>
        </p:txBody>
      </p:sp>
    </p:spTree>
    <p:extLst>
      <p:ext uri="{BB962C8B-B14F-4D97-AF65-F5344CB8AC3E}">
        <p14:creationId xmlns:p14="http://schemas.microsoft.com/office/powerpoint/2010/main" val="408654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agenda will be structured into two parts. </a:t>
            </a:r>
          </a:p>
          <a:p>
            <a:endParaRPr lang="en-US" dirty="0"/>
          </a:p>
          <a:p>
            <a:r>
              <a:rPr lang="en-US" dirty="0"/>
              <a:t>Part one of our Agenda is titled The Journey to Care, Tracing the development of a wholistic long-term and continuing care framework. Part one will focus on the history of First Nations long-term care services leading up to the work-to-date.</a:t>
            </a:r>
          </a:p>
          <a:p>
            <a:endParaRPr lang="en-US" dirty="0"/>
          </a:p>
          <a:p>
            <a:r>
              <a:rPr lang="en-US" dirty="0"/>
              <a:t>Part two of our agenda is titled building a path forward. Exploring Policies and Approaches to Address First Nations Priorities for a Long-term and Continuing Care Framework. Part two will focus on the proposed policy recommendations and the next steps for the continuation</a:t>
            </a:r>
            <a:r>
              <a:rPr lang="en-US" dirty="0">
                <a:highlight>
                  <a:srgbClr val="FFFF00"/>
                </a:highlight>
              </a:rPr>
              <a:t> </a:t>
            </a:r>
            <a:r>
              <a:rPr lang="en-US" dirty="0"/>
              <a:t>of the work. </a:t>
            </a:r>
          </a:p>
        </p:txBody>
      </p:sp>
      <p:sp>
        <p:nvSpPr>
          <p:cNvPr id="4" name="Slide Number Placeholder 3"/>
          <p:cNvSpPr>
            <a:spLocks noGrp="1"/>
          </p:cNvSpPr>
          <p:nvPr>
            <p:ph type="sldNum" sz="quarter" idx="5"/>
          </p:nvPr>
        </p:nvSpPr>
        <p:spPr/>
        <p:txBody>
          <a:bodyPr/>
          <a:lstStyle/>
          <a:p>
            <a:fld id="{FFB97180-E638-45FC-9D88-779DB469AEE3}" type="slidenum">
              <a:rPr lang="en-US" smtClean="0"/>
              <a:t>3</a:t>
            </a:fld>
            <a:endParaRPr lang="en-US"/>
          </a:p>
        </p:txBody>
      </p:sp>
    </p:spTree>
    <p:extLst>
      <p:ext uri="{BB962C8B-B14F-4D97-AF65-F5344CB8AC3E}">
        <p14:creationId xmlns:p14="http://schemas.microsoft.com/office/powerpoint/2010/main" val="2855729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30</a:t>
            </a:fld>
            <a:endParaRPr lang="en-US"/>
          </a:p>
        </p:txBody>
      </p:sp>
    </p:spTree>
    <p:extLst>
      <p:ext uri="{BB962C8B-B14F-4D97-AF65-F5344CB8AC3E}">
        <p14:creationId xmlns:p14="http://schemas.microsoft.com/office/powerpoint/2010/main" val="3648094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development of a wholistic LTCC Framework should embrace diversity, equity and enhance inclusivity for individuals with different abilities and diverse populations across the lifespan.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framework must outline a First Nations-determined continuum of care, not restricted to western comparability of provincial or territorial standards.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framework must build the foundation for culturally appropriate standards of care that are accessible and responsive to wellness needs across all dimensions.</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A First Nations wholistic long-term and continuing care framework increases self-determination and health outcomes by providing equity+ for all First Nations.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FB97180-E638-45FC-9D88-779DB469AEE3}" type="slidenum">
              <a:rPr lang="en-US" smtClean="0"/>
              <a:t>31</a:t>
            </a:fld>
            <a:endParaRPr lang="en-US"/>
          </a:p>
        </p:txBody>
      </p:sp>
    </p:spTree>
    <p:extLst>
      <p:ext uri="{BB962C8B-B14F-4D97-AF65-F5344CB8AC3E}">
        <p14:creationId xmlns:p14="http://schemas.microsoft.com/office/powerpoint/2010/main" val="450774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Nations-specific standards of care must inform culturally-specific considerations in the development of Canada’s Long-term Care Act. Additional investments and resources for engaging First Nations on First Nations-specific inclusions to ensure harmful pan-Canadian approaches are not solely informing the Long-term Care Act. Commit to seeking policy authority to reform the Non-insured Health Benefits (NIHB) Program to fill the gaps in the provision of medications, assisted devices and programs among others is imperative to wholistically increasing First Nations overall health and wellbeing.</a:t>
            </a:r>
            <a:br>
              <a:rPr lang="en-US" dirty="0"/>
            </a:br>
            <a:br>
              <a:rPr lang="en-US" dirty="0"/>
            </a:br>
            <a:r>
              <a:rPr lang="en-US" dirty="0"/>
              <a:t>First Nations must be provided substantial investments into the development of First Nations-led data systems to further First Nations data sovereignty and uphold First Nations-led data </a:t>
            </a:r>
            <a:r>
              <a:rPr lang="en-US"/>
              <a:t>strategies. </a:t>
            </a:r>
            <a:r>
              <a:rPr lang="en-US" dirty="0"/>
              <a:t>First Nations data narrative would increase qualitative data to determine program effectiveness and the long-term financial impacts of reducing the systemic health disparities of First Nations.</a:t>
            </a:r>
          </a:p>
          <a:p>
            <a:br>
              <a:rPr lang="en-US" dirty="0"/>
            </a:br>
            <a:br>
              <a:rPr lang="en-US" dirty="0"/>
            </a:br>
            <a:br>
              <a:rPr lang="en-US" dirty="0"/>
            </a:br>
            <a:br>
              <a:rPr lang="en-US" dirty="0"/>
            </a:br>
            <a:endParaRPr lang="en-CA" dirty="0"/>
          </a:p>
        </p:txBody>
      </p:sp>
      <p:sp>
        <p:nvSpPr>
          <p:cNvPr id="4" name="Slide Number Placeholder 3"/>
          <p:cNvSpPr>
            <a:spLocks noGrp="1"/>
          </p:cNvSpPr>
          <p:nvPr>
            <p:ph type="sldNum" sz="quarter" idx="5"/>
          </p:nvPr>
        </p:nvSpPr>
        <p:spPr/>
        <p:txBody>
          <a:bodyPr/>
          <a:lstStyle/>
          <a:p>
            <a:fld id="{FFB97180-E638-45FC-9D88-779DB469AEE3}" type="slidenum">
              <a:rPr lang="en-US" smtClean="0"/>
              <a:t>32</a:t>
            </a:fld>
            <a:endParaRPr lang="en-US"/>
          </a:p>
        </p:txBody>
      </p:sp>
    </p:spTree>
    <p:extLst>
      <p:ext uri="{BB962C8B-B14F-4D97-AF65-F5344CB8AC3E}">
        <p14:creationId xmlns:p14="http://schemas.microsoft.com/office/powerpoint/2010/main" val="2191937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steps for the work is to provide time for First Nations to discuss the recommendations and provide additional feedback. We will be accepting feedback until  Friday October 13, 2023. The reason we chose this date is to ensure we have time to incorporate it prior to finalizing the documents. </a:t>
            </a:r>
          </a:p>
          <a:p>
            <a:endParaRPr lang="en-US" dirty="0"/>
          </a:p>
          <a:p>
            <a:r>
              <a:rPr lang="en-US" dirty="0"/>
              <a:t>The AFN will continue working with the technical working group on social development and the Chief’s committee on health to finalize the First Nations policy recommendation for a wholistic long-term and continuing care framework. </a:t>
            </a:r>
            <a:br>
              <a:rPr lang="en-US" dirty="0"/>
            </a:br>
            <a:br>
              <a:rPr lang="en-US" dirty="0"/>
            </a:br>
            <a:r>
              <a:rPr lang="en-US" dirty="0"/>
              <a:t>Once finalized, the AFN will seek support from First Nations-in-Assembly via a draft resolution at the December 2023, Special Chief’s Assembly. </a:t>
            </a:r>
          </a:p>
        </p:txBody>
      </p:sp>
      <p:sp>
        <p:nvSpPr>
          <p:cNvPr id="4" name="Slide Number Placeholder 3"/>
          <p:cNvSpPr>
            <a:spLocks noGrp="1"/>
          </p:cNvSpPr>
          <p:nvPr>
            <p:ph type="sldNum" sz="quarter" idx="5"/>
          </p:nvPr>
        </p:nvSpPr>
        <p:spPr/>
        <p:txBody>
          <a:bodyPr/>
          <a:lstStyle/>
          <a:p>
            <a:fld id="{FFB97180-E638-45FC-9D88-779DB469AEE3}" type="slidenum">
              <a:rPr lang="en-US" smtClean="0"/>
              <a:t>33</a:t>
            </a:fld>
            <a:endParaRPr lang="en-US"/>
          </a:p>
        </p:txBody>
      </p:sp>
    </p:spTree>
    <p:extLst>
      <p:ext uri="{BB962C8B-B14F-4D97-AF65-F5344CB8AC3E}">
        <p14:creationId xmlns:p14="http://schemas.microsoft.com/office/powerpoint/2010/main" val="2962449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email to send additional feedback is Health@afn.ca. All feedback will need to be provided by Friday October 13, 2023 to ensure we have time to incorporate it prior to finalizing the documents. </a:t>
            </a:r>
            <a:br>
              <a:rPr lang="en-US" dirty="0"/>
            </a:br>
            <a:br>
              <a:rPr lang="en-US" dirty="0"/>
            </a:br>
            <a:r>
              <a:rPr lang="en-US" dirty="0"/>
              <a:t>All material are available on the AFN Microsite including;</a:t>
            </a:r>
          </a:p>
          <a:p>
            <a:r>
              <a:rPr lang="en-US" dirty="0"/>
              <a:t>Regional Focus Group Summary Report</a:t>
            </a:r>
          </a:p>
          <a:p>
            <a:r>
              <a:rPr lang="en-US" dirty="0"/>
              <a:t>Updated Priorities for Reform </a:t>
            </a:r>
          </a:p>
          <a:p>
            <a:r>
              <a:rPr lang="en-US" dirty="0"/>
              <a:t>Updated Infographic </a:t>
            </a:r>
          </a:p>
          <a:p>
            <a:r>
              <a:rPr lang="en-US" dirty="0"/>
              <a:t>Policy Recommendations Discussion Document</a:t>
            </a: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34</a:t>
            </a:fld>
            <a:endParaRPr lang="en-US"/>
          </a:p>
        </p:txBody>
      </p:sp>
    </p:spTree>
    <p:extLst>
      <p:ext uri="{BB962C8B-B14F-4D97-AF65-F5344CB8AC3E}">
        <p14:creationId xmlns:p14="http://schemas.microsoft.com/office/powerpoint/2010/main" val="2701574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2D9D94"/>
                </a:solidFill>
              </a:rPr>
              <a:t>All material are available on the AFN Microsite including;</a:t>
            </a:r>
          </a:p>
          <a:p>
            <a:pPr lvl="1"/>
            <a:r>
              <a:rPr lang="en-CA" dirty="0">
                <a:solidFill>
                  <a:srgbClr val="2D9D94"/>
                </a:solidFill>
              </a:rPr>
              <a:t>Regional Focus Group Summary Report</a:t>
            </a:r>
          </a:p>
          <a:p>
            <a:pPr lvl="1"/>
            <a:r>
              <a:rPr lang="en-CA" dirty="0">
                <a:solidFill>
                  <a:srgbClr val="2D9D94"/>
                </a:solidFill>
              </a:rPr>
              <a:t>Updated Priorities for Reform </a:t>
            </a:r>
          </a:p>
          <a:p>
            <a:pPr lvl="1"/>
            <a:r>
              <a:rPr lang="en-CA" dirty="0">
                <a:solidFill>
                  <a:srgbClr val="2D9D94"/>
                </a:solidFill>
              </a:rPr>
              <a:t>Updated Infographic </a:t>
            </a:r>
          </a:p>
          <a:p>
            <a:pPr lvl="1"/>
            <a:r>
              <a:rPr lang="en-CA" dirty="0">
                <a:solidFill>
                  <a:srgbClr val="2D9D94"/>
                </a:solidFill>
              </a:rPr>
              <a:t>Policy Recommendations Discussion Document</a:t>
            </a: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35</a:t>
            </a:fld>
            <a:endParaRPr lang="en-US"/>
          </a:p>
        </p:txBody>
      </p:sp>
    </p:spTree>
    <p:extLst>
      <p:ext uri="{BB962C8B-B14F-4D97-AF65-F5344CB8AC3E}">
        <p14:creationId xmlns:p14="http://schemas.microsoft.com/office/powerpoint/2010/main" val="2576754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2D9D94"/>
                </a:solidFill>
              </a:rPr>
              <a:t>All material are available on the AFN Microsite including;</a:t>
            </a:r>
          </a:p>
          <a:p>
            <a:pPr lvl="1"/>
            <a:r>
              <a:rPr lang="en-CA" dirty="0">
                <a:solidFill>
                  <a:srgbClr val="2D9D94"/>
                </a:solidFill>
              </a:rPr>
              <a:t>Regional Focus Group Summary Report</a:t>
            </a:r>
          </a:p>
          <a:p>
            <a:pPr lvl="1"/>
            <a:r>
              <a:rPr lang="en-CA" dirty="0">
                <a:solidFill>
                  <a:srgbClr val="2D9D94"/>
                </a:solidFill>
              </a:rPr>
              <a:t>Updated Priorities for Reform </a:t>
            </a:r>
          </a:p>
          <a:p>
            <a:pPr lvl="1"/>
            <a:r>
              <a:rPr lang="en-CA" dirty="0">
                <a:solidFill>
                  <a:srgbClr val="2D9D94"/>
                </a:solidFill>
              </a:rPr>
              <a:t>Updated Infographic </a:t>
            </a:r>
          </a:p>
          <a:p>
            <a:pPr lvl="1"/>
            <a:r>
              <a:rPr lang="en-CA" dirty="0">
                <a:solidFill>
                  <a:srgbClr val="2D9D94"/>
                </a:solidFill>
              </a:rPr>
              <a:t>Policy Recommendations Discussion Document</a:t>
            </a: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36</a:t>
            </a:fld>
            <a:endParaRPr lang="en-US"/>
          </a:p>
        </p:txBody>
      </p:sp>
    </p:spTree>
    <p:extLst>
      <p:ext uri="{BB962C8B-B14F-4D97-AF65-F5344CB8AC3E}">
        <p14:creationId xmlns:p14="http://schemas.microsoft.com/office/powerpoint/2010/main" val="4207106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t>37</a:t>
            </a:fld>
            <a:endParaRPr lang="en-US"/>
          </a:p>
        </p:txBody>
      </p:sp>
    </p:spTree>
    <p:extLst>
      <p:ext uri="{BB962C8B-B14F-4D97-AF65-F5344CB8AC3E}">
        <p14:creationId xmlns:p14="http://schemas.microsoft.com/office/powerpoint/2010/main" val="369638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of today’s session is to </a:t>
            </a:r>
          </a:p>
          <a:p>
            <a:r>
              <a:rPr lang="en-US" dirty="0"/>
              <a:t>Provide a historical overview of  First Nations long-term care services. </a:t>
            </a:r>
          </a:p>
          <a:p>
            <a:r>
              <a:rPr lang="en-US" dirty="0"/>
              <a:t>Discuss the process and next steps for the work.</a:t>
            </a:r>
          </a:p>
          <a:p>
            <a:r>
              <a:rPr lang="en-US" dirty="0"/>
              <a:t>Review the findings from the AFN regional focus group series,</a:t>
            </a:r>
          </a:p>
          <a:p>
            <a:r>
              <a:rPr lang="en-US" dirty="0"/>
              <a:t>and review the proposed policy recommendations for the development of a Long-term and Continuing Care Framework for First Nations.</a:t>
            </a:r>
          </a:p>
        </p:txBody>
      </p:sp>
      <p:sp>
        <p:nvSpPr>
          <p:cNvPr id="4" name="Slide Number Placeholder 3"/>
          <p:cNvSpPr>
            <a:spLocks noGrp="1"/>
          </p:cNvSpPr>
          <p:nvPr>
            <p:ph type="sldNum" sz="quarter" idx="5"/>
          </p:nvPr>
        </p:nvSpPr>
        <p:spPr/>
        <p:txBody>
          <a:bodyPr/>
          <a:lstStyle/>
          <a:p>
            <a:fld id="{FFB97180-E638-45FC-9D88-779DB469AEE3}" type="slidenum">
              <a:rPr lang="en-US" smtClean="0"/>
              <a:t>4</a:t>
            </a:fld>
            <a:endParaRPr lang="en-US"/>
          </a:p>
        </p:txBody>
      </p:sp>
    </p:spTree>
    <p:extLst>
      <p:ext uri="{BB962C8B-B14F-4D97-AF65-F5344CB8AC3E}">
        <p14:creationId xmlns:p14="http://schemas.microsoft.com/office/powerpoint/2010/main" val="389966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t>5</a:t>
            </a:fld>
            <a:endParaRPr lang="en-US"/>
          </a:p>
        </p:txBody>
      </p:sp>
    </p:spTree>
    <p:extLst>
      <p:ext uri="{BB962C8B-B14F-4D97-AF65-F5344CB8AC3E}">
        <p14:creationId xmlns:p14="http://schemas.microsoft.com/office/powerpoint/2010/main" val="12626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D9D94"/>
                </a:solidFill>
                <a:latin typeface="Arial" panose="020B0604020202020204" pitchFamily="34" charset="0"/>
                <a:cs typeface="Arial" panose="020B0604020202020204" pitchFamily="34" charset="0"/>
              </a:rPr>
              <a:t>Indigenous Services Canada’s (ISC) current suite of LTCC programs, the Assisted Living Program and First Nations and Inuit Home and Community Care Programs, offer supports for First Nations who require additional supports for </a:t>
            </a:r>
            <a:r>
              <a:rPr lang="en-US" sz="1200" u="none" dirty="0">
                <a:solidFill>
                  <a:srgbClr val="2D9D94"/>
                </a:solidFill>
                <a:latin typeface="Arial" panose="020B0604020202020204" pitchFamily="34" charset="0"/>
                <a:cs typeface="Arial" panose="020B0604020202020204" pitchFamily="34" charset="0"/>
              </a:rPr>
              <a:t>self-care and require continuous services on a long-term basis.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D9D94"/>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Assisted Living Program is a social development program that was established in 1983 to provide First Nations residing on-reserve with non-medical supports and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First Nations Home and Community Care Program is a health program that was established in 1999 to provide medical services for seniors, people living with disabilities and people living with chronic or acute illnesses.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Since the programs started, the Government of Canada has not been mandated to provide long-term care and disability services and supports to First Nations residing on-reserve, resulting in a patchwork of services and supports and a limited commitment of offering complementary access to provincial services. Therefore, a shift of mindset is essential to prioritizing the enhancement and optimization of healthcare services to meet the specific needs of First Nations.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2D9D94"/>
              </a:solidFill>
            </a:endParaRP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6</a:t>
            </a:fld>
            <a:endParaRPr lang="en-US"/>
          </a:p>
        </p:txBody>
      </p:sp>
    </p:spTree>
    <p:extLst>
      <p:ext uri="{BB962C8B-B14F-4D97-AF65-F5344CB8AC3E}">
        <p14:creationId xmlns:p14="http://schemas.microsoft.com/office/powerpoint/2010/main" val="80925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After several years of First Nations voicing their concerns via countless demonstrations, numerous assembled committees, and many commissioned reports outlining recommendations to address the deep gaps in programs delivery service, First Nations criticisms were validated in a report titled, </a:t>
            </a:r>
            <a:r>
              <a:rPr lang="en-CA" sz="1800"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The Challenges of Delivering Continuing Care in First Nations Communities</a:t>
            </a:r>
            <a:r>
              <a:rPr lang="en-CA"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released in 2018 by the Standing Committee on Indigenous and Northern Affairs. The 2018 Report confirmed the complex, historical and intergenerational trauma that has contributed to the poorer health status of the First Nations population. The report underscored several recommendations to ensure First Nations health needs surrounding long-term care is accessible on reserve and involves ‘</a:t>
            </a:r>
            <a:r>
              <a:rPr lang="en-CA"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 range of services, including home care, community support services, long-term facility-based care, respite care and palliative care.’ </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D9D9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D9D94"/>
                </a:solidFill>
                <a:latin typeface="Arial" panose="020B0604020202020204" pitchFamily="34" charset="0"/>
                <a:cs typeface="Arial" panose="020B0604020202020204" pitchFamily="34" charset="0"/>
              </a:rPr>
              <a:t>Recognizing that these programs are not adequately meeting the needs of First Nations, Budget 2019 provided $8.5M towards First Nations and Inuit-led engagements on a new continuum of care approach to delivering LTCC services. </a:t>
            </a:r>
            <a:endParaRPr lang="en-CA" sz="1200" dirty="0">
              <a:solidFill>
                <a:srgbClr val="2D9D94"/>
              </a:solidFill>
            </a:endParaRPr>
          </a:p>
          <a:p>
            <a:endParaRPr lang="en-US" dirty="0">
              <a:solidFill>
                <a:srgbClr val="2D9D94"/>
              </a:solidFill>
            </a:endParaRPr>
          </a:p>
          <a:p>
            <a:r>
              <a:rPr lang="en-CA" sz="1800" dirty="0">
                <a:effectLst/>
                <a:latin typeface="Times New Roman" panose="02020603050405020304" pitchFamily="18" charset="0"/>
                <a:ea typeface="Calibri" panose="020F0502020204030204" pitchFamily="34" charset="0"/>
              </a:rPr>
              <a:t>During September 2020 to September 2022, Indigenous Service Canada (ISC) distributed funding for regional First Nations-led engagements, in-person and virtual gatherings, that validated the importance of ensuring supports and services for long-term and continuing care at all stages of life. </a:t>
            </a:r>
          </a:p>
          <a:p>
            <a:endParaRPr lang="en-CA" sz="1800" dirty="0">
              <a:solidFill>
                <a:srgbClr val="2D9D94"/>
              </a:solidFill>
              <a:effectLst/>
              <a:latin typeface="Times New Roman" panose="02020603050405020304" pitchFamily="18" charset="0"/>
            </a:endParaRPr>
          </a:p>
          <a:p>
            <a:r>
              <a:rPr lang="en-CA" sz="1800" dirty="0">
                <a:effectLst/>
                <a:latin typeface="Times New Roman" panose="02020603050405020304" pitchFamily="18" charset="0"/>
                <a:ea typeface="Calibri" panose="020F0502020204030204" pitchFamily="34" charset="0"/>
              </a:rPr>
              <a:t>Indigenous Service Canada received 35 regional reports and contracted the Ontario Native Welfare Administrator’s Association (ONWAA) and NORDIK Institute to compile the submissions into a singular national report, released in January 2023 for national validation.</a:t>
            </a:r>
            <a:endParaRPr lang="en-US" dirty="0">
              <a:solidFill>
                <a:srgbClr val="2D9D94"/>
              </a:solidFill>
            </a:endParaRPr>
          </a:p>
          <a:p>
            <a:endParaRPr lang="en-US" dirty="0">
              <a:solidFill>
                <a:srgbClr val="2D9D94"/>
              </a:solidFill>
            </a:endParaRP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7</a:t>
            </a:fld>
            <a:endParaRPr lang="en-US"/>
          </a:p>
        </p:txBody>
      </p:sp>
    </p:spTree>
    <p:extLst>
      <p:ext uri="{BB962C8B-B14F-4D97-AF65-F5344CB8AC3E}">
        <p14:creationId xmlns:p14="http://schemas.microsoft.com/office/powerpoint/2010/main" val="249664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D9D94"/>
                </a:solidFill>
                <a:latin typeface="Arial" panose="020B0604020202020204" pitchFamily="34" charset="0"/>
                <a:cs typeface="Arial" panose="020B0604020202020204" pitchFamily="34" charset="0"/>
              </a:rPr>
              <a:t>To prepare for the work, the AFN Health and Social </a:t>
            </a:r>
            <a:r>
              <a:rPr lang="en-US" b="0" dirty="0">
                <a:solidFill>
                  <a:srgbClr val="2D9D94"/>
                </a:solidFill>
                <a:highlight>
                  <a:srgbClr val="FFFF00"/>
                </a:highlight>
                <a:latin typeface="Arial" panose="020B0604020202020204" pitchFamily="34" charset="0"/>
                <a:cs typeface="Arial" panose="020B0604020202020204" pitchFamily="34" charset="0"/>
              </a:rPr>
              <a:t>Development </a:t>
            </a:r>
            <a:r>
              <a:rPr lang="en-US" b="0" dirty="0">
                <a:solidFill>
                  <a:srgbClr val="2D9D94"/>
                </a:solidFill>
                <a:latin typeface="Arial" panose="020B0604020202020204" pitchFamily="34" charset="0"/>
                <a:cs typeface="Arial" panose="020B0604020202020204" pitchFamily="34" charset="0"/>
              </a:rPr>
              <a:t>Sectors </a:t>
            </a:r>
            <a:r>
              <a:rPr lang="en-US" dirty="0">
                <a:solidFill>
                  <a:srgbClr val="2D9D94"/>
                </a:solidFill>
                <a:latin typeface="Arial" panose="020B0604020202020204" pitchFamily="34" charset="0"/>
                <a:cs typeface="Arial" panose="020B0604020202020204" pitchFamily="34" charset="0"/>
              </a:rPr>
              <a:t>received a mandate through AFN Resolution 44/2022, Co-development of Policy Options with ISC for a Memorandum to Cabinet on the Wholistic Long-term and Continuing Care Framework, </a:t>
            </a:r>
            <a:r>
              <a:rPr lang="en-CA" sz="1800" dirty="0">
                <a:effectLst/>
                <a:latin typeface="Calibri" panose="020F0502020204030204" pitchFamily="34" charset="0"/>
                <a:ea typeface="Calibri" panose="020F0502020204030204" pitchFamily="34" charset="0"/>
              </a:rPr>
              <a:t>with support and oversight of the Technical Working Group on Social Development (TWGSD) and the Chiefs Committee on Health (CCOH), to co-develop policy recommendations with ISC for a Wholistic Long-term and Continuing Care (LTCC) Framework through the reform of the AL and FNIHCC Programs. </a:t>
            </a:r>
            <a:endParaRPr lang="en-US" dirty="0">
              <a:solidFill>
                <a:srgbClr val="2D9D94"/>
              </a:solidFill>
              <a:latin typeface="Arial" panose="020B0604020202020204" pitchFamily="34" charset="0"/>
              <a:cs typeface="Arial" panose="020B0604020202020204" pitchFamily="34" charset="0"/>
            </a:endParaRPr>
          </a:p>
          <a:p>
            <a:endParaRPr lang="en-US" dirty="0">
              <a:solidFill>
                <a:srgbClr val="2D9D94"/>
              </a:solidFill>
              <a:latin typeface="Arial" panose="020B0604020202020204" pitchFamily="34" charset="0"/>
              <a:cs typeface="Arial" panose="020B0604020202020204" pitchFamily="34" charset="0"/>
            </a:endParaRPr>
          </a:p>
          <a:p>
            <a:r>
              <a:rPr lang="en-US" dirty="0">
                <a:solidFill>
                  <a:srgbClr val="2D9D94"/>
                </a:solidFill>
              </a:rPr>
              <a:t>Early in 2023, National Engagement Summary Report (NESR) was released. First Nations leaders expressed disappointment with the quality of the NESR and stated the development of the framework should not be based exclusively on the NESR. </a:t>
            </a:r>
          </a:p>
          <a:p>
            <a:endParaRPr lang="en-US" dirty="0">
              <a:solidFill>
                <a:srgbClr val="2D9D94"/>
              </a:solidFill>
            </a:endParaRPr>
          </a:p>
          <a:p>
            <a:r>
              <a:rPr lang="en-US" dirty="0">
                <a:solidFill>
                  <a:srgbClr val="2D9D94"/>
                </a:solidFill>
              </a:rPr>
              <a:t>The Chair of the CCOH sent a letter to ISC’s Minister to affirm the AFN commitment to the co-development of policy options and requested additional time to analyze and deliberate the priorities for reform.</a:t>
            </a:r>
          </a:p>
          <a:p>
            <a:endParaRPr lang="en-US" dirty="0">
              <a:solidFill>
                <a:srgbClr val="2D9D94"/>
              </a:solidFill>
            </a:endParaRPr>
          </a:p>
          <a:p>
            <a:r>
              <a:rPr lang="en-US" dirty="0">
                <a:solidFill>
                  <a:srgbClr val="2D9D94"/>
                </a:solidFill>
              </a:rPr>
              <a:t>To ensure, First Nations were given more time to co-develop policies, First Nations-in-Assembly passed AFN Resolution </a:t>
            </a:r>
            <a:r>
              <a:rPr lang="en-US" b="0" dirty="0">
                <a:solidFill>
                  <a:srgbClr val="2D9D94"/>
                </a:solidFill>
              </a:rPr>
              <a:t>59/2023 calling on </a:t>
            </a:r>
            <a:r>
              <a:rPr lang="en-US" dirty="0">
                <a:solidFill>
                  <a:srgbClr val="2D9D94"/>
                </a:solidFill>
              </a:rPr>
              <a:t>ISC to amend their timeline of submitting a Memorandum to Cabinet from Fall 2023 to Winter 2024.</a:t>
            </a:r>
          </a:p>
          <a:p>
            <a:endParaRPr lang="en-US" dirty="0">
              <a:solidFill>
                <a:srgbClr val="2D9D94"/>
              </a:solidFill>
            </a:endParaRPr>
          </a:p>
          <a:p>
            <a:r>
              <a:rPr lang="en-US" dirty="0">
                <a:solidFill>
                  <a:srgbClr val="2D9D94"/>
                </a:solidFill>
              </a:rPr>
              <a:t>To develop further understanding of First Nations priorities for a LTCC Framework, the AFN hosted a series of Virtual Regional Focus Groups on LTCC from July 25-27 and August 1-3, 2023. The purpose of the focus groups </a:t>
            </a:r>
            <a:r>
              <a:rPr lang="en-US" b="0" dirty="0">
                <a:solidFill>
                  <a:srgbClr val="2D9D94"/>
                </a:solidFill>
              </a:rPr>
              <a:t>was</a:t>
            </a:r>
            <a:r>
              <a:rPr lang="en-US" dirty="0">
                <a:solidFill>
                  <a:srgbClr val="2D9D94"/>
                </a:solidFill>
              </a:rPr>
              <a:t> to discuss First Nations seven priorities for reform and solicit additional considerations.  </a:t>
            </a:r>
          </a:p>
          <a:p>
            <a:endParaRPr lang="en-US" dirty="0">
              <a:solidFill>
                <a:srgbClr val="2D9D94"/>
              </a:solidFill>
            </a:endParaRPr>
          </a:p>
          <a:p>
            <a:r>
              <a:rPr lang="en-US" dirty="0">
                <a:solidFill>
                  <a:srgbClr val="2D9D94"/>
                </a:solidFill>
              </a:rPr>
              <a:t>Today’s National Focus Group, will serve as</a:t>
            </a:r>
            <a:r>
              <a:rPr lang="en-US" b="1" dirty="0">
                <a:solidFill>
                  <a:srgbClr val="2D9D94"/>
                </a:solidFill>
              </a:rPr>
              <a:t> </a:t>
            </a:r>
            <a:r>
              <a:rPr lang="en-US" b="0" dirty="0">
                <a:solidFill>
                  <a:srgbClr val="2D9D94"/>
                </a:solidFill>
              </a:rPr>
              <a:t>an</a:t>
            </a:r>
            <a:r>
              <a:rPr lang="en-US" b="1" dirty="0">
                <a:solidFill>
                  <a:srgbClr val="2D9D94"/>
                </a:solidFill>
              </a:rPr>
              <a:t> </a:t>
            </a:r>
            <a:r>
              <a:rPr lang="en-US" dirty="0">
                <a:solidFill>
                  <a:srgbClr val="2D9D94"/>
                </a:solidFill>
              </a:rPr>
              <a:t>additional platform to solicit First Nations feedback to the policy recommendations to ensure the government meets the priorities for reform. As mentioned before, the AFN will be working with the TWGSD and CCOH to ensure the policy recommendations reflect First Nations aspirations. </a:t>
            </a:r>
          </a:p>
          <a:p>
            <a:endParaRPr lang="en-US" dirty="0">
              <a:solidFill>
                <a:srgbClr val="2D9D94"/>
              </a:solidFill>
            </a:endParaRPr>
          </a:p>
          <a:p>
            <a:r>
              <a:rPr lang="en-US" dirty="0">
                <a:solidFill>
                  <a:srgbClr val="2D9D94"/>
                </a:solidFill>
              </a:rPr>
              <a:t>The policy recommendations will be submitted for the December 2023 Special Chiefs Assembly.</a:t>
            </a:r>
            <a:endParaRPr lang="en-CA" dirty="0">
              <a:solidFill>
                <a:srgbClr val="2D9D94"/>
              </a:solidFill>
              <a:latin typeface="+mn-lt"/>
              <a:cs typeface="+mn-cs"/>
            </a:endParaRPr>
          </a:p>
          <a:p>
            <a:endParaRPr lang="en-CA" dirty="0">
              <a:solidFill>
                <a:srgbClr val="2D9D94"/>
              </a:solidFill>
              <a:latin typeface="+mn-lt"/>
              <a:cs typeface="+mn-cs"/>
            </a:endParaRPr>
          </a:p>
          <a:p>
            <a:r>
              <a:rPr lang="en-US" dirty="0">
                <a:solidFill>
                  <a:srgbClr val="2D9D94"/>
                </a:solidFill>
                <a:latin typeface="Arial" panose="020B0604020202020204" pitchFamily="34" charset="0"/>
                <a:cs typeface="Arial" panose="020B0604020202020204" pitchFamily="34" charset="0"/>
              </a:rPr>
              <a:t>Once the AFN Draft Resolution is validated by First Nations-in-Assembly at the December 2023 Special Chief Assembly, the AFN will submit the policy recommendations to ISC to guide ISC’s authorship of the policy options for the Memorandum to Cabinet. </a:t>
            </a:r>
          </a:p>
          <a:p>
            <a:endParaRPr lang="en-US" dirty="0"/>
          </a:p>
        </p:txBody>
      </p:sp>
      <p:sp>
        <p:nvSpPr>
          <p:cNvPr id="4" name="Slide Number Placeholder 3"/>
          <p:cNvSpPr>
            <a:spLocks noGrp="1"/>
          </p:cNvSpPr>
          <p:nvPr>
            <p:ph type="sldNum" sz="quarter" idx="5"/>
          </p:nvPr>
        </p:nvSpPr>
        <p:spPr/>
        <p:txBody>
          <a:bodyPr/>
          <a:lstStyle/>
          <a:p>
            <a:fld id="{FFB97180-E638-45FC-9D88-779DB469AEE3}" type="slidenum">
              <a:rPr lang="en-US" smtClean="0"/>
              <a:t>8</a:t>
            </a:fld>
            <a:endParaRPr lang="en-US"/>
          </a:p>
        </p:txBody>
      </p:sp>
    </p:spTree>
    <p:extLst>
      <p:ext uri="{BB962C8B-B14F-4D97-AF65-F5344CB8AC3E}">
        <p14:creationId xmlns:p14="http://schemas.microsoft.com/office/powerpoint/2010/main" val="65474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B97180-E638-45FC-9D88-779DB469AEE3}" type="slidenum">
              <a:rPr lang="en-US" smtClean="0"/>
              <a:t>9</a:t>
            </a:fld>
            <a:endParaRPr lang="en-US"/>
          </a:p>
        </p:txBody>
      </p:sp>
    </p:spTree>
    <p:extLst>
      <p:ext uri="{BB962C8B-B14F-4D97-AF65-F5344CB8AC3E}">
        <p14:creationId xmlns:p14="http://schemas.microsoft.com/office/powerpoint/2010/main" val="2055610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151933" y="2813213"/>
            <a:ext cx="8456268" cy="1311525"/>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151934" y="4227203"/>
            <a:ext cx="8456267" cy="921279"/>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2"/>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2017642" y="1517904"/>
            <a:ext cx="9336157"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2017642" y="2484783"/>
            <a:ext cx="9336158" cy="3692180"/>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838200" y="6356350"/>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13/Sep/23</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0463002" y="6356350"/>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ech@aspenfilms.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health@afn.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Health@afn.c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356842" y="1212395"/>
            <a:ext cx="8016658" cy="2594387"/>
          </a:xfrm>
        </p:spPr>
        <p:txBody>
          <a:bodyPr>
            <a:normAutofit fontScale="90000"/>
          </a:bodyPr>
          <a:lstStyle/>
          <a:p>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Welcome to AFN’s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Long-term and Continuing Care: </a:t>
            </a:r>
            <a:br>
              <a:rPr lang="en-US" sz="44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Virtual National Focus Group</a:t>
            </a:r>
          </a:p>
        </p:txBody>
      </p:sp>
      <p:sp>
        <p:nvSpPr>
          <p:cNvPr id="3" name="Subtitle 2">
            <a:extLst>
              <a:ext uri="{FF2B5EF4-FFF2-40B4-BE49-F238E27FC236}">
                <a16:creationId xmlns:a16="http://schemas.microsoft.com/office/drawing/2014/main" id="{3EB5DC42-D58A-C443-B7B0-516C8C911013}"/>
              </a:ext>
            </a:extLst>
          </p:cNvPr>
          <p:cNvSpPr>
            <a:spLocks noGrp="1"/>
          </p:cNvSpPr>
          <p:nvPr>
            <p:ph type="subTitle" idx="1"/>
          </p:nvPr>
        </p:nvSpPr>
        <p:spPr>
          <a:xfrm>
            <a:off x="1531882" y="3800882"/>
            <a:ext cx="5851743" cy="1001568"/>
          </a:xfrm>
        </p:spPr>
        <p:txBody>
          <a:bodyPr/>
          <a:lstStyle/>
          <a:p>
            <a:r>
              <a:rPr lang="en-US" i="0" dirty="0">
                <a:latin typeface="Arial" panose="020B0604020202020204" pitchFamily="34" charset="0"/>
                <a:cs typeface="Arial" panose="020B0604020202020204" pitchFamily="34" charset="0"/>
              </a:rPr>
              <a:t>September 14, 2023</a:t>
            </a:r>
          </a:p>
          <a:p>
            <a:r>
              <a:rPr lang="en-US" i="0" dirty="0">
                <a:latin typeface="Arial" panose="020B0604020202020204" pitchFamily="34" charset="0"/>
                <a:cs typeface="Arial" panose="020B0604020202020204" pitchFamily="34" charset="0"/>
              </a:rPr>
              <a:t>11:00 – 3:00PM EDT </a:t>
            </a:r>
          </a:p>
        </p:txBody>
      </p:sp>
      <p:sp>
        <p:nvSpPr>
          <p:cNvPr id="9" name="TextBox 8">
            <a:extLst>
              <a:ext uri="{FF2B5EF4-FFF2-40B4-BE49-F238E27FC236}">
                <a16:creationId xmlns:a16="http://schemas.microsoft.com/office/drawing/2014/main" id="{DE15E4D0-344E-3C53-27B6-B35C508F24D3}"/>
              </a:ext>
            </a:extLst>
          </p:cNvPr>
          <p:cNvSpPr txBox="1"/>
          <p:nvPr/>
        </p:nvSpPr>
        <p:spPr>
          <a:xfrm>
            <a:off x="542006" y="5194212"/>
            <a:ext cx="7831494" cy="75713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Streaming from traditional unceded territory of the Algonquin Anishnaabeg people</a:t>
            </a:r>
          </a:p>
        </p:txBody>
      </p:sp>
    </p:spTree>
    <p:extLst>
      <p:ext uri="{BB962C8B-B14F-4D97-AF65-F5344CB8AC3E}">
        <p14:creationId xmlns:p14="http://schemas.microsoft.com/office/powerpoint/2010/main" val="157814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1" y="1553944"/>
            <a:ext cx="10509737" cy="798576"/>
          </a:xfrm>
        </p:spPr>
        <p:txBody>
          <a:bodyPr/>
          <a:lstStyle/>
          <a:p>
            <a:pPr algn="ctr"/>
            <a:r>
              <a:rPr lang="en-US" dirty="0">
                <a:solidFill>
                  <a:srgbClr val="2D9D94"/>
                </a:solidFill>
                <a:latin typeface="Arial" panose="020B0604020202020204" pitchFamily="34" charset="0"/>
                <a:cs typeface="Arial" panose="020B0604020202020204" pitchFamily="34" charset="0"/>
              </a:rPr>
              <a:t>Policy Priorities</a:t>
            </a:r>
            <a:endParaRPr lang="en-CA"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8199" y="2352520"/>
            <a:ext cx="11059634" cy="4141586"/>
          </a:xfrm>
        </p:spPr>
        <p:txBody>
          <a:bodyPr/>
          <a:lstStyle/>
          <a:p>
            <a:pPr marL="457200" lvl="1" indent="0">
              <a:spcAft>
                <a:spcPts val="600"/>
              </a:spcAft>
              <a:buNone/>
            </a:pPr>
            <a:r>
              <a:rPr lang="en-US" sz="3200" b="1" dirty="0">
                <a:solidFill>
                  <a:srgbClr val="2D9D94"/>
                </a:solidFill>
              </a:rPr>
              <a:t>1. </a:t>
            </a:r>
            <a:r>
              <a:rPr lang="en-US" sz="2800" dirty="0">
                <a:solidFill>
                  <a:srgbClr val="2D9D94"/>
                </a:solidFill>
              </a:rPr>
              <a:t>Culture as the Foundation for Long-term and Continuing Care  </a:t>
            </a:r>
          </a:p>
          <a:p>
            <a:pPr marL="457200" lvl="1" indent="0">
              <a:spcAft>
                <a:spcPts val="600"/>
              </a:spcAft>
              <a:buNone/>
            </a:pPr>
            <a:r>
              <a:rPr lang="en-US" sz="3200" b="1" dirty="0">
                <a:solidFill>
                  <a:srgbClr val="2D9D94"/>
                </a:solidFill>
              </a:rPr>
              <a:t>2. </a:t>
            </a:r>
            <a:r>
              <a:rPr lang="en-US" sz="2800" dirty="0">
                <a:solidFill>
                  <a:srgbClr val="2D9D94"/>
                </a:solidFill>
              </a:rPr>
              <a:t>Wholistic Care from Preconception to End of Life</a:t>
            </a:r>
          </a:p>
          <a:p>
            <a:pPr marL="457200" lvl="1" indent="0">
              <a:spcAft>
                <a:spcPts val="600"/>
              </a:spcAft>
              <a:buNone/>
            </a:pPr>
            <a:r>
              <a:rPr lang="en-US" sz="3200" b="1" dirty="0">
                <a:solidFill>
                  <a:srgbClr val="2D9D94"/>
                </a:solidFill>
              </a:rPr>
              <a:t>3. </a:t>
            </a:r>
            <a:r>
              <a:rPr lang="en-US" sz="2800" dirty="0">
                <a:solidFill>
                  <a:srgbClr val="2D9D94"/>
                </a:solidFill>
              </a:rPr>
              <a:t>Restructuring and Advancing Infrastructure in First Nations</a:t>
            </a:r>
          </a:p>
          <a:p>
            <a:pPr marL="457200" lvl="1" indent="0">
              <a:spcAft>
                <a:spcPts val="600"/>
              </a:spcAft>
              <a:buNone/>
            </a:pPr>
            <a:r>
              <a:rPr lang="en-CA" sz="3200" b="1" dirty="0">
                <a:solidFill>
                  <a:srgbClr val="2D9D94"/>
                </a:solidFill>
              </a:rPr>
              <a:t>4. </a:t>
            </a:r>
            <a:r>
              <a:rPr lang="en-CA" sz="2800" dirty="0">
                <a:solidFill>
                  <a:srgbClr val="2D9D94"/>
                </a:solidFill>
              </a:rPr>
              <a:t>Scalable and Sustainable Resources</a:t>
            </a:r>
          </a:p>
          <a:p>
            <a:pPr marL="457200" lvl="1" indent="0">
              <a:spcAft>
                <a:spcPts val="600"/>
              </a:spcAft>
              <a:buNone/>
            </a:pPr>
            <a:r>
              <a:rPr lang="en-CA" sz="3200" b="1" dirty="0">
                <a:solidFill>
                  <a:srgbClr val="2D9D94"/>
                </a:solidFill>
              </a:rPr>
              <a:t>5. </a:t>
            </a:r>
            <a:r>
              <a:rPr lang="en-CA" sz="2800" dirty="0">
                <a:solidFill>
                  <a:srgbClr val="2D9D94"/>
                </a:solidFill>
              </a:rPr>
              <a:t>Building and Supporting First Nations Health Human Resources</a:t>
            </a:r>
          </a:p>
          <a:p>
            <a:pPr marL="457200" lvl="1" indent="0">
              <a:spcAft>
                <a:spcPts val="600"/>
              </a:spcAft>
              <a:buNone/>
            </a:pPr>
            <a:r>
              <a:rPr lang="en-CA" sz="3200" b="1" dirty="0">
                <a:solidFill>
                  <a:srgbClr val="2D9D94"/>
                </a:solidFill>
              </a:rPr>
              <a:t>6. </a:t>
            </a:r>
            <a:r>
              <a:rPr lang="en-CA" sz="2800" dirty="0">
                <a:solidFill>
                  <a:srgbClr val="2D9D94"/>
                </a:solidFill>
              </a:rPr>
              <a:t>Governance and First Nations Determination</a:t>
            </a:r>
          </a:p>
          <a:p>
            <a:pPr marL="457200" lvl="1" indent="0">
              <a:spcAft>
                <a:spcPts val="600"/>
              </a:spcAft>
              <a:buNone/>
            </a:pPr>
            <a:r>
              <a:rPr lang="en-CA" sz="3200" b="1" dirty="0">
                <a:solidFill>
                  <a:srgbClr val="2D9D94"/>
                </a:solidFill>
              </a:rPr>
              <a:t>7. </a:t>
            </a:r>
            <a:r>
              <a:rPr lang="en-CA" sz="2800" dirty="0">
                <a:solidFill>
                  <a:srgbClr val="2D9D94"/>
                </a:solidFill>
              </a:rPr>
              <a:t>Equitable Access to Services Across Canada</a:t>
            </a:r>
          </a:p>
        </p:txBody>
      </p:sp>
      <p:sp>
        <p:nvSpPr>
          <p:cNvPr id="4" name="TextBox 3">
            <a:extLst>
              <a:ext uri="{FF2B5EF4-FFF2-40B4-BE49-F238E27FC236}">
                <a16:creationId xmlns:a16="http://schemas.microsoft.com/office/drawing/2014/main" id="{E371136F-4194-3020-D492-2F26B9D2E448}"/>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1977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91386" y="1686207"/>
            <a:ext cx="11855301" cy="798576"/>
          </a:xfrm>
        </p:spPr>
        <p:txBody>
          <a:bodyPr/>
          <a:lstStyle/>
          <a:p>
            <a:pPr algn="ctr"/>
            <a:r>
              <a:rPr lang="en-US" dirty="0">
                <a:solidFill>
                  <a:srgbClr val="2D9D94"/>
                </a:solidFill>
                <a:latin typeface="Arial" panose="020B0604020202020204" pitchFamily="34" charset="0"/>
                <a:cs typeface="Arial" panose="020B0604020202020204" pitchFamily="34" charset="0"/>
              </a:rPr>
              <a:t>Transforming Priorities into Policies</a:t>
            </a:r>
            <a:endParaRPr lang="en-CA" dirty="0">
              <a:solidFill>
                <a:srgbClr val="2D9D94"/>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16569B4E-EE67-67B0-18C6-6F028EF09D9C}"/>
              </a:ext>
            </a:extLst>
          </p:cNvPr>
          <p:cNvSpPr/>
          <p:nvPr/>
        </p:nvSpPr>
        <p:spPr>
          <a:xfrm>
            <a:off x="191386" y="3102044"/>
            <a:ext cx="2866528" cy="2902226"/>
          </a:xfrm>
          <a:prstGeom prst="roundRect">
            <a:avLst/>
          </a:prstGeom>
          <a:solidFill>
            <a:srgbClr val="2D9D94"/>
          </a:solidFill>
          <a:ln>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Priorities for Reform</a:t>
            </a:r>
          </a:p>
        </p:txBody>
      </p:sp>
      <p:sp>
        <p:nvSpPr>
          <p:cNvPr id="8" name="Rectangle: Rounded Corners 7">
            <a:extLst>
              <a:ext uri="{FF2B5EF4-FFF2-40B4-BE49-F238E27FC236}">
                <a16:creationId xmlns:a16="http://schemas.microsoft.com/office/drawing/2014/main" id="{680630E2-FF4E-B0DD-9CEA-B9AE091D9E78}"/>
              </a:ext>
            </a:extLst>
          </p:cNvPr>
          <p:cNvSpPr/>
          <p:nvPr/>
        </p:nvSpPr>
        <p:spPr>
          <a:xfrm>
            <a:off x="4340356" y="3116900"/>
            <a:ext cx="3230520" cy="2902226"/>
          </a:xfrm>
          <a:prstGeom prst="roundRect">
            <a:avLst/>
          </a:prstGeom>
          <a:solidFill>
            <a:srgbClr val="2D9D94"/>
          </a:solidFill>
          <a:ln>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Policy Recommendations</a:t>
            </a:r>
          </a:p>
        </p:txBody>
      </p:sp>
      <p:sp>
        <p:nvSpPr>
          <p:cNvPr id="9" name="Rectangle: Rounded Corners 8">
            <a:extLst>
              <a:ext uri="{FF2B5EF4-FFF2-40B4-BE49-F238E27FC236}">
                <a16:creationId xmlns:a16="http://schemas.microsoft.com/office/drawing/2014/main" id="{71EFA4DB-BC3B-BC5F-5BB6-0BA846C72DD2}"/>
              </a:ext>
            </a:extLst>
          </p:cNvPr>
          <p:cNvSpPr/>
          <p:nvPr/>
        </p:nvSpPr>
        <p:spPr>
          <a:xfrm>
            <a:off x="8853318" y="3104862"/>
            <a:ext cx="3043930" cy="2902226"/>
          </a:xfrm>
          <a:prstGeom prst="roundRect">
            <a:avLst/>
          </a:prstGeom>
          <a:solidFill>
            <a:srgbClr val="2D9D94"/>
          </a:solidFill>
          <a:ln>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Memorandum to Cabinet</a:t>
            </a:r>
          </a:p>
        </p:txBody>
      </p:sp>
      <p:sp>
        <p:nvSpPr>
          <p:cNvPr id="10" name="Arrow: Right 9">
            <a:extLst>
              <a:ext uri="{FF2B5EF4-FFF2-40B4-BE49-F238E27FC236}">
                <a16:creationId xmlns:a16="http://schemas.microsoft.com/office/drawing/2014/main" id="{08B4D440-903F-87EB-9B15-04401F5C08F6}"/>
              </a:ext>
            </a:extLst>
          </p:cNvPr>
          <p:cNvSpPr/>
          <p:nvPr/>
        </p:nvSpPr>
        <p:spPr>
          <a:xfrm>
            <a:off x="3135918" y="4187720"/>
            <a:ext cx="1126434" cy="798576"/>
          </a:xfrm>
          <a:prstGeom prst="rightArrow">
            <a:avLst/>
          </a:prstGeom>
          <a:noFill/>
          <a:ln w="57150">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B61EE8D-BCDE-5777-38D2-16643EE06846}"/>
              </a:ext>
            </a:extLst>
          </p:cNvPr>
          <p:cNvSpPr/>
          <p:nvPr/>
        </p:nvSpPr>
        <p:spPr>
          <a:xfrm>
            <a:off x="7648880" y="4156687"/>
            <a:ext cx="1126434" cy="798576"/>
          </a:xfrm>
          <a:prstGeom prst="rightArrow">
            <a:avLst/>
          </a:prstGeom>
          <a:noFill/>
          <a:ln w="57150">
            <a:solidFill>
              <a:srgbClr val="2D9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7FC8C90-0240-2F6D-11E0-EAEB42BE7F7E}"/>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32577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68349" y="2197195"/>
            <a:ext cx="11855301" cy="3773300"/>
          </a:xfrm>
        </p:spPr>
        <p:txBody>
          <a:bodyPr/>
          <a:lstStyle/>
          <a:p>
            <a:pPr algn="ctr"/>
            <a:r>
              <a:rPr lang="en-US" dirty="0">
                <a:solidFill>
                  <a:srgbClr val="2D9D94"/>
                </a:solidFill>
                <a:latin typeface="Arial" panose="020B0604020202020204" pitchFamily="34" charset="0"/>
                <a:cs typeface="Arial" panose="020B0604020202020204" pitchFamily="34" charset="0"/>
              </a:rPr>
              <a:t>Policy Priority #1</a:t>
            </a:r>
            <a:br>
              <a:rPr lang="en-US" dirty="0">
                <a:solidFill>
                  <a:srgbClr val="2D9D94"/>
                </a:solidFill>
                <a:latin typeface="Arial" panose="020B0604020202020204" pitchFamily="34" charset="0"/>
                <a:cs typeface="Arial" panose="020B0604020202020204" pitchFamily="34" charset="0"/>
              </a:rPr>
            </a:br>
            <a:br>
              <a:rPr lang="en-US" dirty="0">
                <a:solidFill>
                  <a:srgbClr val="2D9D94"/>
                </a:solidFill>
                <a:latin typeface="Arial" panose="020B0604020202020204" pitchFamily="34" charset="0"/>
                <a:cs typeface="Arial" panose="020B0604020202020204" pitchFamily="34" charset="0"/>
              </a:rPr>
            </a:br>
            <a:r>
              <a:rPr lang="en-US" dirty="0">
                <a:solidFill>
                  <a:srgbClr val="2D9D94"/>
                </a:solidFill>
                <a:latin typeface="Arial" panose="020B0604020202020204" pitchFamily="34" charset="0"/>
                <a:cs typeface="Arial" panose="020B0604020202020204" pitchFamily="34" charset="0"/>
              </a:rPr>
              <a:t>Culture as the Foundation for Long-term Care Services to First Nations </a:t>
            </a:r>
            <a:endParaRPr lang="en-CA" dirty="0">
              <a:solidFill>
                <a:srgbClr val="2D9D94"/>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3DE226D-5710-B22A-C24B-519FEA8C0CC7}"/>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386137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782417" y="1550806"/>
            <a:ext cx="10398176" cy="884695"/>
          </a:xfrm>
        </p:spPr>
        <p:txBody>
          <a:bodyPr/>
          <a:lstStyle/>
          <a:p>
            <a:pPr algn="ctr"/>
            <a:r>
              <a:rPr lang="en-US" dirty="0">
                <a:solidFill>
                  <a:srgbClr val="2D9D94"/>
                </a:solidFill>
                <a:latin typeface="Arial" panose="020B0604020202020204" pitchFamily="34" charset="0"/>
                <a:cs typeface="Arial" panose="020B0604020202020204" pitchFamily="34" charset="0"/>
              </a:rPr>
              <a:t>Policy Objective</a:t>
            </a:r>
            <a:endParaRPr lang="en-CA"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958804" y="3122796"/>
            <a:ext cx="10512669" cy="3182289"/>
          </a:xfrm>
        </p:spPr>
        <p:txBody>
          <a:bodyPr/>
          <a:lstStyle/>
          <a:p>
            <a:pPr>
              <a:spcAft>
                <a:spcPts val="1800"/>
              </a:spcAft>
            </a:pPr>
            <a:r>
              <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Culture is essential for First Nations’ identities and should be integrated into the Long-term and Continuing Care Framework.</a:t>
            </a:r>
          </a:p>
          <a:p>
            <a:pPr>
              <a:spcAft>
                <a:spcPts val="18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A two-eyed seeing approach to bridge the Western and Traditional health modalities is crucial for wholistic and comprehensive supportive services. </a:t>
            </a:r>
          </a:p>
          <a:p>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Addressing anti-Indigenous racism to promote culturally safe and trauma-informed care.</a:t>
            </a:r>
          </a:p>
        </p:txBody>
      </p:sp>
      <p:sp>
        <p:nvSpPr>
          <p:cNvPr id="4" name="TextBox 3">
            <a:extLst>
              <a:ext uri="{FF2B5EF4-FFF2-40B4-BE49-F238E27FC236}">
                <a16:creationId xmlns:a16="http://schemas.microsoft.com/office/drawing/2014/main" id="{2A07AFF5-2063-6DE7-8295-57917E1CBD09}"/>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5" name="TextBox 4">
            <a:extLst>
              <a:ext uri="{FF2B5EF4-FFF2-40B4-BE49-F238E27FC236}">
                <a16:creationId xmlns:a16="http://schemas.microsoft.com/office/drawing/2014/main" id="{CAB53E35-B6AE-7699-767A-14F3029B5963}"/>
              </a:ext>
            </a:extLst>
          </p:cNvPr>
          <p:cNvSpPr txBox="1"/>
          <p:nvPr/>
        </p:nvSpPr>
        <p:spPr>
          <a:xfrm>
            <a:off x="2261906" y="2152135"/>
            <a:ext cx="7668184" cy="369332"/>
          </a:xfrm>
          <a:prstGeom prst="rect">
            <a:avLst/>
          </a:prstGeom>
          <a:noFill/>
        </p:spPr>
        <p:txBody>
          <a:bodyPr wrap="square">
            <a:spAutoFit/>
          </a:bodyPr>
          <a:lstStyle/>
          <a:p>
            <a:r>
              <a:rPr lang="en-US" i="1" dirty="0">
                <a:solidFill>
                  <a:srgbClr val="2D9D94"/>
                </a:solidFill>
                <a:latin typeface="Arial" panose="020B0604020202020204" pitchFamily="34" charset="0"/>
                <a:cs typeface="Arial" panose="020B0604020202020204" pitchFamily="34" charset="0"/>
              </a:rPr>
              <a:t>Culture as the Foundation for Long-term Care Services to First Nations</a:t>
            </a:r>
            <a:endParaRPr lang="en-CA" i="1" dirty="0"/>
          </a:p>
        </p:txBody>
      </p:sp>
    </p:spTree>
    <p:extLst>
      <p:ext uri="{BB962C8B-B14F-4D97-AF65-F5344CB8AC3E}">
        <p14:creationId xmlns:p14="http://schemas.microsoft.com/office/powerpoint/2010/main" val="680085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68348" y="1538225"/>
            <a:ext cx="11855301" cy="798576"/>
          </a:xfrm>
        </p:spPr>
        <p:txBody>
          <a:bodyPr/>
          <a:lstStyle/>
          <a:p>
            <a:pPr algn="ctr"/>
            <a:r>
              <a:rPr lang="en-US" dirty="0">
                <a:solidFill>
                  <a:srgbClr val="2D9D94"/>
                </a:solidFill>
                <a:latin typeface="Arial" panose="020B0604020202020204" pitchFamily="34" charset="0"/>
                <a:cs typeface="Arial" panose="020B0604020202020204" pitchFamily="34" charset="0"/>
              </a:rPr>
              <a:t>Policy Recommendations</a:t>
            </a:r>
            <a:endParaRPr lang="en-CA"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551329" y="2117866"/>
            <a:ext cx="10905565" cy="4457745"/>
          </a:xfrm>
        </p:spPr>
        <p:txBody>
          <a:bodyPr/>
          <a:lstStyle/>
          <a:p>
            <a:pPr marL="0" indent="0">
              <a:spcAft>
                <a:spcPts val="600"/>
              </a:spcAft>
              <a:buNone/>
            </a:pPr>
            <a:endParaRPr lang="en-CA" dirty="0">
              <a:solidFill>
                <a:srgbClr val="2D9D94"/>
              </a:solidFill>
            </a:endParaRPr>
          </a:p>
          <a:p>
            <a:pPr>
              <a:spcAft>
                <a:spcPts val="1200"/>
              </a:spcAft>
              <a:buFont typeface="Wingdings" panose="05000000000000000000" pitchFamily="2" charset="2"/>
              <a:buChar char="ü"/>
            </a:pPr>
            <a:r>
              <a:rPr lang="en-CA" sz="2000" dirty="0">
                <a:solidFill>
                  <a:srgbClr val="2D9D94"/>
                </a:solidFill>
              </a:rPr>
              <a:t>Build First Nations capacity to develop and implement a strategy to reduce systemic racism in the healthcare system.</a:t>
            </a:r>
          </a:p>
          <a:p>
            <a:pPr>
              <a:spcAft>
                <a:spcPts val="1200"/>
              </a:spcAft>
              <a:buFont typeface="Wingdings" panose="05000000000000000000" pitchFamily="2" charset="2"/>
              <a:buChar char="ü"/>
            </a:pPr>
            <a:r>
              <a:rPr lang="en-CA" sz="2000" dirty="0">
                <a:solidFill>
                  <a:srgbClr val="2D9D94"/>
                </a:solidFill>
              </a:rPr>
              <a:t>Prioritize flexible investments into community-based health and social services, including funding salaried positions for traditional healers and elders to ensure cultural inclusion in long-term care settings.</a:t>
            </a:r>
          </a:p>
          <a:p>
            <a:pPr>
              <a:spcAft>
                <a:spcPts val="1200"/>
              </a:spcAft>
              <a:buFont typeface="Wingdings" panose="05000000000000000000" pitchFamily="2" charset="2"/>
              <a:buChar char="ü"/>
            </a:pPr>
            <a:r>
              <a:rPr lang="en-CA" sz="2000" dirty="0">
                <a:solidFill>
                  <a:srgbClr val="2D9D94"/>
                </a:solidFill>
              </a:rPr>
              <a:t>The LTCC Framework must uphold </a:t>
            </a:r>
            <a:r>
              <a:rPr lang="en-US" sz="2000" dirty="0">
                <a:solidFill>
                  <a:srgbClr val="2D9D94"/>
                </a:solidFill>
              </a:rPr>
              <a:t>First Nations-specific guidelines and standards for the provision of long-term care, through investments and capacity building for First Nations to develop First Nations-specific standards of care. </a:t>
            </a:r>
            <a:endParaRPr lang="en-CA" sz="2000" dirty="0">
              <a:solidFill>
                <a:srgbClr val="2D9D94"/>
              </a:solidFill>
            </a:endParaRPr>
          </a:p>
          <a:p>
            <a:pPr marL="171450" indent="-171450">
              <a:buFont typeface="Wingdings" panose="05000000000000000000" pitchFamily="2" charset="2"/>
              <a:buChar char="ü"/>
            </a:pPr>
            <a:r>
              <a:rPr lang="en-CA" sz="2000" dirty="0">
                <a:solidFill>
                  <a:srgbClr val="2D9D94"/>
                </a:solidFill>
              </a:rPr>
              <a:t>Shift the provision of care and the requirements for accessing long-term care services from the current medical assessment to a wholistic wellness assessment.</a:t>
            </a:r>
            <a:endParaRPr lang="en-CA" dirty="0">
              <a:solidFill>
                <a:srgbClr val="2D9D94"/>
              </a:solidFill>
            </a:endParaRPr>
          </a:p>
        </p:txBody>
      </p:sp>
      <p:sp>
        <p:nvSpPr>
          <p:cNvPr id="4" name="TextBox 3">
            <a:extLst>
              <a:ext uri="{FF2B5EF4-FFF2-40B4-BE49-F238E27FC236}">
                <a16:creationId xmlns:a16="http://schemas.microsoft.com/office/drawing/2014/main" id="{578C62AE-0CD2-6B0D-68BD-9B2C956F04A3}"/>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6" name="TextBox 5">
            <a:extLst>
              <a:ext uri="{FF2B5EF4-FFF2-40B4-BE49-F238E27FC236}">
                <a16:creationId xmlns:a16="http://schemas.microsoft.com/office/drawing/2014/main" id="{BDD01877-B355-CB94-FD5C-0B5829BC2DFE}"/>
              </a:ext>
            </a:extLst>
          </p:cNvPr>
          <p:cNvSpPr txBox="1"/>
          <p:nvPr/>
        </p:nvSpPr>
        <p:spPr>
          <a:xfrm>
            <a:off x="2261906" y="2152135"/>
            <a:ext cx="7668184" cy="369332"/>
          </a:xfrm>
          <a:prstGeom prst="rect">
            <a:avLst/>
          </a:prstGeom>
          <a:noFill/>
        </p:spPr>
        <p:txBody>
          <a:bodyPr wrap="square">
            <a:spAutoFit/>
          </a:bodyPr>
          <a:lstStyle/>
          <a:p>
            <a:r>
              <a:rPr lang="en-US" i="1" dirty="0">
                <a:solidFill>
                  <a:srgbClr val="2D9D94"/>
                </a:solidFill>
                <a:latin typeface="Arial" panose="020B0604020202020204" pitchFamily="34" charset="0"/>
                <a:cs typeface="Arial" panose="020B0604020202020204" pitchFamily="34" charset="0"/>
              </a:rPr>
              <a:t>Culture as the Foundation for Long-term Care Services to First Nations</a:t>
            </a:r>
            <a:endParaRPr lang="en-CA" i="1" dirty="0"/>
          </a:p>
        </p:txBody>
      </p:sp>
    </p:spTree>
    <p:extLst>
      <p:ext uri="{BB962C8B-B14F-4D97-AF65-F5344CB8AC3E}">
        <p14:creationId xmlns:p14="http://schemas.microsoft.com/office/powerpoint/2010/main" val="1178292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039905" y="2183748"/>
            <a:ext cx="10112189" cy="2490503"/>
          </a:xfrm>
        </p:spPr>
        <p:txBody>
          <a:bodyPr/>
          <a:lstStyle/>
          <a:p>
            <a:pPr algn="ctr"/>
            <a:r>
              <a:rPr lang="en-US" dirty="0">
                <a:solidFill>
                  <a:srgbClr val="2D9D94"/>
                </a:solidFill>
                <a:latin typeface="Arial" panose="020B0604020202020204" pitchFamily="34" charset="0"/>
                <a:cs typeface="Arial" panose="020B0604020202020204" pitchFamily="34" charset="0"/>
              </a:rPr>
              <a:t>Policy Priority #2</a:t>
            </a:r>
            <a:br>
              <a:rPr lang="en-US" dirty="0">
                <a:solidFill>
                  <a:srgbClr val="2D9D94"/>
                </a:solidFill>
                <a:latin typeface="Arial" panose="020B0604020202020204" pitchFamily="34" charset="0"/>
                <a:cs typeface="Arial" panose="020B0604020202020204" pitchFamily="34" charset="0"/>
              </a:rPr>
            </a:br>
            <a:br>
              <a:rPr lang="en-US" dirty="0">
                <a:solidFill>
                  <a:srgbClr val="2D9D94"/>
                </a:solidFill>
                <a:latin typeface="Arial" panose="020B0604020202020204" pitchFamily="34" charset="0"/>
                <a:cs typeface="Arial" panose="020B0604020202020204" pitchFamily="34" charset="0"/>
              </a:rPr>
            </a:br>
            <a:r>
              <a:rPr lang="en-US" dirty="0">
                <a:solidFill>
                  <a:srgbClr val="2D9D94"/>
                </a:solidFill>
                <a:latin typeface="Arial" panose="020B0604020202020204" pitchFamily="34" charset="0"/>
                <a:cs typeface="Arial" panose="020B0604020202020204" pitchFamily="34" charset="0"/>
              </a:rPr>
              <a:t>Wholistic Care from Preconception to End of Life</a:t>
            </a:r>
            <a:endParaRPr lang="en-CA" dirty="0">
              <a:solidFill>
                <a:srgbClr val="2D9D9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F12303D-B05C-5D8E-06A2-AA1179FD8E57}"/>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246768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3054722" y="1629887"/>
            <a:ext cx="6082554" cy="584775"/>
          </a:xfrm>
        </p:spPr>
        <p:txBody>
          <a:bodyPr/>
          <a:lstStyle/>
          <a:p>
            <a:pPr algn="ctr">
              <a:lnSpc>
                <a:spcPct val="100000"/>
              </a:lnSpc>
              <a:spcBef>
                <a:spcPts val="1200"/>
              </a:spcBef>
              <a:spcAft>
                <a:spcPts val="2400"/>
              </a:spcAft>
            </a:pPr>
            <a:r>
              <a:rPr lang="en-US" sz="3600" dirty="0">
                <a:solidFill>
                  <a:srgbClr val="2D9D94"/>
                </a:solidFill>
                <a:latin typeface="Arial" panose="020B0604020202020204" pitchFamily="34" charset="0"/>
                <a:cs typeface="Arial" panose="020B0604020202020204" pitchFamily="34" charset="0"/>
              </a:rPr>
              <a:t>Policy Objective</a:t>
            </a:r>
            <a:endParaRPr lang="en-CA" sz="2000" b="0" i="1"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742948" y="2884748"/>
            <a:ext cx="10706100" cy="3155430"/>
          </a:xfrm>
        </p:spPr>
        <p:txBody>
          <a:bodyPr/>
          <a:lstStyle/>
          <a:p>
            <a:pPr>
              <a:spcAft>
                <a:spcPts val="1800"/>
              </a:spcAft>
            </a:pPr>
            <a:r>
              <a:rPr lang="en-US" sz="2400" dirty="0">
                <a:solidFill>
                  <a:srgbClr val="2D9D94"/>
                </a:solidFill>
                <a:effectLst/>
                <a:latin typeface="Calibri" panose="020F0502020204030204" pitchFamily="34" charset="0"/>
                <a:ea typeface="Times New Roman" panose="02020603050405020304" pitchFamily="18" charset="0"/>
                <a:cs typeface="Times New Roman" panose="02020603050405020304" pitchFamily="18" charset="0"/>
              </a:rPr>
              <a:t>A First Nations wholistic approach focuses on individual and community wellbeing at all stages of life. </a:t>
            </a:r>
          </a:p>
          <a:p>
            <a:pPr>
              <a:spcAft>
                <a:spcPts val="1800"/>
              </a:spcAft>
            </a:pPr>
            <a:r>
              <a:rPr lang="en-US" sz="2400" dirty="0">
                <a:solidFill>
                  <a:srgbClr val="2D9D94"/>
                </a:solidFill>
                <a:effectLst/>
                <a:latin typeface="Calibri" panose="020F0502020204030204" pitchFamily="34" charset="0"/>
                <a:ea typeface="Times New Roman" panose="02020603050405020304" pitchFamily="18" charset="0"/>
                <a:cs typeface="Times New Roman" panose="02020603050405020304" pitchFamily="18" charset="0"/>
              </a:rPr>
              <a:t>Acknowledges the impact</a:t>
            </a:r>
            <a:r>
              <a:rPr lang="en-US" sz="2400" dirty="0">
                <a:solidFill>
                  <a:srgbClr val="2D9D94"/>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2D9D94"/>
                </a:solidFill>
                <a:effectLst/>
                <a:latin typeface="Calibri" panose="020F0502020204030204" pitchFamily="34" charset="0"/>
                <a:ea typeface="Times New Roman" panose="02020603050405020304" pitchFamily="18" charset="0"/>
                <a:cs typeface="Times New Roman" panose="02020603050405020304" pitchFamily="18" charset="0"/>
              </a:rPr>
              <a:t>environment has on overall health and wellness and responds by addressing the social determinants of health. </a:t>
            </a:r>
          </a:p>
          <a:p>
            <a:pPr>
              <a:spcAft>
                <a:spcPts val="1800"/>
              </a:spcAft>
            </a:pPr>
            <a:r>
              <a:rPr lang="en-US" sz="2400" dirty="0">
                <a:solidFill>
                  <a:srgbClr val="2D9D94"/>
                </a:solidFill>
                <a:latin typeface="Calibri" panose="020F0502020204030204" pitchFamily="34" charset="0"/>
                <a:ea typeface="Times New Roman" panose="02020603050405020304" pitchFamily="18" charset="0"/>
                <a:cs typeface="Times New Roman" panose="02020603050405020304" pitchFamily="18" charset="0"/>
              </a:rPr>
              <a:t>A long-term care framework must effectively enhance the physical, spiritual, emotional, and mental wellbeing simultaneously to transition from a sickness-based to a wellness-based model of care. </a:t>
            </a:r>
            <a:endPar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B5633C33-E57C-0250-728C-BE2FBFCC6787}"/>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6" name="TextBox 5">
            <a:extLst>
              <a:ext uri="{FF2B5EF4-FFF2-40B4-BE49-F238E27FC236}">
                <a16:creationId xmlns:a16="http://schemas.microsoft.com/office/drawing/2014/main" id="{2C6DCEE1-6FA5-F5FD-56FB-52578B82D41B}"/>
              </a:ext>
            </a:extLst>
          </p:cNvPr>
          <p:cNvSpPr txBox="1"/>
          <p:nvPr/>
        </p:nvSpPr>
        <p:spPr>
          <a:xfrm>
            <a:off x="3465418" y="2214662"/>
            <a:ext cx="5261161" cy="369332"/>
          </a:xfrm>
          <a:prstGeom prst="rect">
            <a:avLst/>
          </a:prstGeom>
          <a:noFill/>
        </p:spPr>
        <p:txBody>
          <a:bodyPr wrap="square">
            <a:spAutoFit/>
          </a:bodyPr>
          <a:lstStyle/>
          <a:p>
            <a:pPr algn="ctr"/>
            <a:r>
              <a:rPr lang="en-US" sz="1800" b="0" i="1" dirty="0">
                <a:solidFill>
                  <a:srgbClr val="2D9D94"/>
                </a:solidFill>
                <a:latin typeface="Arial" panose="020B0604020202020204" pitchFamily="34" charset="0"/>
                <a:cs typeface="Arial" panose="020B0604020202020204" pitchFamily="34" charset="0"/>
              </a:rPr>
              <a:t>Wholistic Care from Preconception to End of Life</a:t>
            </a:r>
            <a:endParaRPr lang="en-CA" dirty="0"/>
          </a:p>
        </p:txBody>
      </p:sp>
    </p:spTree>
    <p:extLst>
      <p:ext uri="{BB962C8B-B14F-4D97-AF65-F5344CB8AC3E}">
        <p14:creationId xmlns:p14="http://schemas.microsoft.com/office/powerpoint/2010/main" val="10998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201020" y="1614126"/>
            <a:ext cx="7789957" cy="798576"/>
          </a:xfrm>
        </p:spPr>
        <p:txBody>
          <a:bodyPr/>
          <a:lstStyle/>
          <a:p>
            <a:pPr algn="ctr"/>
            <a:r>
              <a:rPr lang="en-US" sz="3600" dirty="0">
                <a:solidFill>
                  <a:srgbClr val="2D9D94"/>
                </a:solidFill>
                <a:latin typeface="Arial" panose="020B0604020202020204" pitchFamily="34" charset="0"/>
                <a:cs typeface="Arial" panose="020B0604020202020204" pitchFamily="34" charset="0"/>
              </a:rPr>
              <a:t>Policy Recommendations</a:t>
            </a:r>
            <a:endParaRPr lang="en-CA" sz="360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913624" y="2901642"/>
            <a:ext cx="10512669" cy="3437715"/>
          </a:xfrm>
        </p:spPr>
        <p:txBody>
          <a:bodyPr/>
          <a:lstStyle/>
          <a:p>
            <a:pPr>
              <a:spcAft>
                <a:spcPts val="600"/>
              </a:spcAft>
              <a:buFont typeface="Wingdings" panose="05000000000000000000" pitchFamily="2" charset="2"/>
              <a:buChar char="ü"/>
            </a:pPr>
            <a:r>
              <a:rPr lang="en-CA" sz="2000" kern="100" dirty="0">
                <a:solidFill>
                  <a:srgbClr val="2D9D94"/>
                </a:solidFill>
                <a:ea typeface="Calibri" panose="020F0502020204030204" pitchFamily="34" charset="0"/>
                <a:cs typeface="Times New Roman" panose="02020603050405020304" pitchFamily="18" charset="0"/>
              </a:rPr>
              <a:t>Flexible investments to increase</a:t>
            </a:r>
            <a:r>
              <a:rPr lang="en-CA" sz="2000" kern="100" dirty="0">
                <a:solidFill>
                  <a:srgbClr val="2D9D94"/>
                </a:solidFill>
                <a:effectLst/>
                <a:ea typeface="Calibri" panose="020F0502020204030204" pitchFamily="34" charset="0"/>
                <a:cs typeface="Times New Roman" panose="02020603050405020304" pitchFamily="18" charset="0"/>
              </a:rPr>
              <a:t> First Nations-determined essential and supportive long-term care services to ensure comprehensive coverage for all First Nations within their home communities.</a:t>
            </a:r>
          </a:p>
          <a:p>
            <a:pPr>
              <a:spcAft>
                <a:spcPts val="600"/>
              </a:spcAft>
              <a:buFont typeface="Wingdings" panose="05000000000000000000" pitchFamily="2" charset="2"/>
              <a:buChar char="ü"/>
            </a:pPr>
            <a:r>
              <a:rPr lang="en-CA" sz="2000" dirty="0">
                <a:solidFill>
                  <a:srgbClr val="2D9D94"/>
                </a:solidFill>
                <a:ea typeface="Calibri" panose="020F0502020204030204" pitchFamily="34" charset="0"/>
              </a:rPr>
              <a:t>Reform the process for First Nations accessing and transitioning between different services and departments with all levels of government </a:t>
            </a:r>
            <a:r>
              <a:rPr lang="en-US" sz="2000" dirty="0">
                <a:solidFill>
                  <a:srgbClr val="2D9D94"/>
                </a:solidFill>
                <a:ea typeface="Calibri" panose="020F0502020204030204" pitchFamily="34" charset="0"/>
              </a:rPr>
              <a:t>through the development of clear policies and procedures aimed at streamlining administrative access</a:t>
            </a:r>
            <a:r>
              <a:rPr lang="en-CA" sz="2000" dirty="0">
                <a:solidFill>
                  <a:srgbClr val="2D9D94"/>
                </a:solidFill>
                <a:ea typeface="Calibri" panose="020F0502020204030204" pitchFamily="34" charset="0"/>
              </a:rPr>
              <a:t>. </a:t>
            </a:r>
          </a:p>
          <a:p>
            <a:pPr>
              <a:spcAft>
                <a:spcPts val="600"/>
              </a:spcAft>
              <a:buFont typeface="Wingdings" panose="05000000000000000000" pitchFamily="2" charset="2"/>
              <a:buChar char="ü"/>
            </a:pPr>
            <a:r>
              <a:rPr lang="en-US" sz="2000" dirty="0">
                <a:solidFill>
                  <a:srgbClr val="2D9D94"/>
                </a:solidFill>
                <a:effectLst/>
                <a:ea typeface="Calibri" panose="020F0502020204030204" pitchFamily="34" charset="0"/>
              </a:rPr>
              <a:t>Develop comprehensive transition plans and support mechanisms for Jordan’s Principle clients reaching the age of majority. </a:t>
            </a:r>
          </a:p>
          <a:p>
            <a:pPr>
              <a:buFont typeface="Wingdings" panose="05000000000000000000" pitchFamily="2" charset="2"/>
              <a:buChar char="ü"/>
            </a:pPr>
            <a:r>
              <a:rPr lang="en-US" sz="2000" dirty="0">
                <a:solidFill>
                  <a:srgbClr val="2D9D94"/>
                </a:solidFill>
                <a:effectLst/>
                <a:ea typeface="Calibri" panose="020F0502020204030204" pitchFamily="34" charset="0"/>
              </a:rPr>
              <a:t>Increase </a:t>
            </a:r>
            <a:r>
              <a:rPr lang="en-US" sz="2000" dirty="0">
                <a:solidFill>
                  <a:srgbClr val="2D9D94"/>
                </a:solidFill>
                <a:ea typeface="Calibri" panose="020F0502020204030204" pitchFamily="34" charset="0"/>
              </a:rPr>
              <a:t>resources for First Nations to provide</a:t>
            </a:r>
            <a:r>
              <a:rPr lang="en-US" sz="2000" dirty="0">
                <a:solidFill>
                  <a:srgbClr val="2D9D94"/>
                </a:solidFill>
                <a:effectLst/>
                <a:ea typeface="Calibri" panose="020F0502020204030204" pitchFamily="34" charset="0"/>
              </a:rPr>
              <a:t> community health promotion programs that focus on prevention and wellness across the lifespan.</a:t>
            </a:r>
            <a:endParaRPr lang="en-CA" sz="2000" dirty="0">
              <a:solidFill>
                <a:srgbClr val="2D9D94"/>
              </a:solidFill>
              <a:effectLst/>
              <a:ea typeface="Calibri" panose="020F0502020204030204" pitchFamily="34" charset="0"/>
            </a:endParaRPr>
          </a:p>
          <a:p>
            <a:pPr marL="0" indent="0">
              <a:buNone/>
            </a:pPr>
            <a:endParaRPr lang="en-CA" dirty="0">
              <a:solidFill>
                <a:srgbClr val="2D9D94"/>
              </a:solidFill>
            </a:endParaRPr>
          </a:p>
        </p:txBody>
      </p:sp>
      <p:sp>
        <p:nvSpPr>
          <p:cNvPr id="4" name="TextBox 3">
            <a:extLst>
              <a:ext uri="{FF2B5EF4-FFF2-40B4-BE49-F238E27FC236}">
                <a16:creationId xmlns:a16="http://schemas.microsoft.com/office/drawing/2014/main" id="{AAE394D1-E3C6-5308-A6B4-AA01DDB6AE0E}"/>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6" name="TextBox 5">
            <a:extLst>
              <a:ext uri="{FF2B5EF4-FFF2-40B4-BE49-F238E27FC236}">
                <a16:creationId xmlns:a16="http://schemas.microsoft.com/office/drawing/2014/main" id="{FB83FFFA-A6A9-EB3F-C6C0-B5009E68C7F3}"/>
              </a:ext>
            </a:extLst>
          </p:cNvPr>
          <p:cNvSpPr txBox="1"/>
          <p:nvPr/>
        </p:nvSpPr>
        <p:spPr>
          <a:xfrm>
            <a:off x="3511362" y="2103174"/>
            <a:ext cx="5169274" cy="369332"/>
          </a:xfrm>
          <a:prstGeom prst="rect">
            <a:avLst/>
          </a:prstGeom>
          <a:noFill/>
        </p:spPr>
        <p:txBody>
          <a:bodyPr wrap="square">
            <a:spAutoFit/>
          </a:bodyPr>
          <a:lstStyle/>
          <a:p>
            <a:r>
              <a:rPr lang="en-US" sz="1800" b="0" i="1" dirty="0">
                <a:solidFill>
                  <a:srgbClr val="2D9D94"/>
                </a:solidFill>
                <a:latin typeface="Arial" panose="020B0604020202020204" pitchFamily="34" charset="0"/>
                <a:cs typeface="Arial" panose="020B0604020202020204" pitchFamily="34" charset="0"/>
              </a:rPr>
              <a:t>Wholistic Care from Preconception to End of Life</a:t>
            </a:r>
            <a:endParaRPr lang="en-CA" dirty="0"/>
          </a:p>
        </p:txBody>
      </p:sp>
    </p:spTree>
    <p:extLst>
      <p:ext uri="{BB962C8B-B14F-4D97-AF65-F5344CB8AC3E}">
        <p14:creationId xmlns:p14="http://schemas.microsoft.com/office/powerpoint/2010/main" val="186506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625991" y="2127297"/>
            <a:ext cx="10940017" cy="2603405"/>
          </a:xfrm>
        </p:spPr>
        <p:txBody>
          <a:bodyPr/>
          <a:lstStyle/>
          <a:p>
            <a:pPr algn="ctr"/>
            <a:r>
              <a:rPr lang="en-US" dirty="0">
                <a:solidFill>
                  <a:srgbClr val="2D9D94"/>
                </a:solidFill>
                <a:latin typeface="Arial" panose="020B0604020202020204" pitchFamily="34" charset="0"/>
                <a:cs typeface="Arial" panose="020B0604020202020204" pitchFamily="34" charset="0"/>
              </a:rPr>
              <a:t>Policy Priority #3</a:t>
            </a:r>
            <a:br>
              <a:rPr lang="en-US" dirty="0">
                <a:solidFill>
                  <a:srgbClr val="2D9D94"/>
                </a:solidFill>
                <a:latin typeface="Arial" panose="020B0604020202020204" pitchFamily="34" charset="0"/>
                <a:cs typeface="Arial" panose="020B0604020202020204" pitchFamily="34" charset="0"/>
              </a:rPr>
            </a:br>
            <a:br>
              <a:rPr lang="en-US" dirty="0">
                <a:solidFill>
                  <a:srgbClr val="2D9D94"/>
                </a:solidFill>
                <a:latin typeface="Arial" panose="020B0604020202020204" pitchFamily="34" charset="0"/>
                <a:cs typeface="Arial" panose="020B0604020202020204" pitchFamily="34" charset="0"/>
              </a:rPr>
            </a:br>
            <a:r>
              <a:rPr lang="en-US" dirty="0">
                <a:solidFill>
                  <a:srgbClr val="2D9D94"/>
                </a:solidFill>
                <a:latin typeface="Arial" panose="020B0604020202020204" pitchFamily="34" charset="0"/>
                <a:cs typeface="Arial" panose="020B0604020202020204" pitchFamily="34" charset="0"/>
              </a:rPr>
              <a:t>Restructuring and Advancing Infrastructure </a:t>
            </a:r>
            <a:br>
              <a:rPr lang="en-US" dirty="0">
                <a:solidFill>
                  <a:srgbClr val="2D9D94"/>
                </a:solidFill>
                <a:latin typeface="Arial" panose="020B0604020202020204" pitchFamily="34" charset="0"/>
                <a:cs typeface="Arial" panose="020B0604020202020204" pitchFamily="34" charset="0"/>
              </a:rPr>
            </a:br>
            <a:r>
              <a:rPr lang="en-US" dirty="0">
                <a:solidFill>
                  <a:srgbClr val="2D9D94"/>
                </a:solidFill>
                <a:latin typeface="Arial" panose="020B0604020202020204" pitchFamily="34" charset="0"/>
                <a:cs typeface="Arial" panose="020B0604020202020204" pitchFamily="34" charset="0"/>
              </a:rPr>
              <a:t>in First Nations</a:t>
            </a:r>
            <a:endParaRPr lang="en-CA" dirty="0">
              <a:solidFill>
                <a:srgbClr val="2D9D94"/>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1BF626D-3E4F-3402-6918-F75FE720DB0F}"/>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34872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3508278" y="1562272"/>
            <a:ext cx="5175439" cy="798576"/>
          </a:xfrm>
        </p:spPr>
        <p:txBody>
          <a:bodyPr/>
          <a:lstStyle/>
          <a:p>
            <a:pPr algn="ctr"/>
            <a:r>
              <a:rPr lang="en-US" sz="3600" dirty="0">
                <a:solidFill>
                  <a:srgbClr val="2D9D94"/>
                </a:solidFill>
                <a:latin typeface="Arial" panose="020B0604020202020204" pitchFamily="34" charset="0"/>
                <a:cs typeface="Arial" panose="020B0604020202020204" pitchFamily="34" charset="0"/>
              </a:rPr>
              <a:t>Policy Objective</a:t>
            </a:r>
            <a:endParaRPr lang="en-CA" sz="320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4" y="2741865"/>
            <a:ext cx="10512669" cy="3357899"/>
          </a:xfrm>
        </p:spPr>
        <p:txBody>
          <a:bodyPr/>
          <a:lstStyle/>
          <a:p>
            <a:pPr>
              <a:spcAft>
                <a:spcPts val="12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Additional investments to develop sustainable infrastructure on-reserve to ensure aging First Nations and persons with different abilities are able to remain within their First Nation while accessing quality care</a:t>
            </a:r>
            <a:r>
              <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 </a:t>
            </a:r>
          </a:p>
          <a:p>
            <a:pPr>
              <a:spcAft>
                <a:spcPts val="12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Advancing infrastructure to develop muti-room wellness centers, accessible housing and increasing home adaptions and retrofits.</a:t>
            </a:r>
            <a:r>
              <a:rPr lang="en-CA" sz="2400" dirty="0">
                <a:solidFill>
                  <a:srgbClr val="2D9D94"/>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a:t>
            </a:r>
          </a:p>
          <a:p>
            <a:pPr>
              <a:spcAft>
                <a:spcPts val="12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Restructuring guidelines for infrastructure to include data management, technological upgrades, telecommunications and medical transportation services in First Nations. </a:t>
            </a:r>
            <a:endPar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22F48940-B93E-2ED5-428C-3E940F93ABE7}"/>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5" name="TextBox 4">
            <a:extLst>
              <a:ext uri="{FF2B5EF4-FFF2-40B4-BE49-F238E27FC236}">
                <a16:creationId xmlns:a16="http://schemas.microsoft.com/office/drawing/2014/main" id="{B0D1A3CB-83DA-8C8C-818C-CD2F47B070A2}"/>
              </a:ext>
            </a:extLst>
          </p:cNvPr>
          <p:cNvSpPr txBox="1"/>
          <p:nvPr/>
        </p:nvSpPr>
        <p:spPr>
          <a:xfrm>
            <a:off x="3004013" y="2067854"/>
            <a:ext cx="6183967" cy="369332"/>
          </a:xfrm>
          <a:prstGeom prst="rect">
            <a:avLst/>
          </a:prstGeom>
          <a:noFill/>
        </p:spPr>
        <p:txBody>
          <a:bodyPr wrap="square">
            <a:spAutoFit/>
          </a:bodyPr>
          <a:lstStyle/>
          <a:p>
            <a:r>
              <a:rPr lang="en-US" i="1" dirty="0">
                <a:solidFill>
                  <a:srgbClr val="2D9D94"/>
                </a:solidFill>
                <a:latin typeface="Arial" panose="020B0604020202020204" pitchFamily="34" charset="0"/>
                <a:cs typeface="Arial" panose="020B0604020202020204" pitchFamily="34" charset="0"/>
              </a:rPr>
              <a:t>Restructuring and Advancing Infrastructure in First Nations</a:t>
            </a:r>
            <a:endParaRPr lang="en-CA" dirty="0"/>
          </a:p>
        </p:txBody>
      </p:sp>
    </p:spTree>
    <p:extLst>
      <p:ext uri="{BB962C8B-B14F-4D97-AF65-F5344CB8AC3E}">
        <p14:creationId xmlns:p14="http://schemas.microsoft.com/office/powerpoint/2010/main" val="366823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1" y="1592078"/>
            <a:ext cx="10509737" cy="798576"/>
          </a:xfrm>
        </p:spPr>
        <p:txBody>
          <a:bodyPr/>
          <a:lstStyle/>
          <a:p>
            <a:pPr algn="ctr"/>
            <a:r>
              <a:rPr lang="en-US" dirty="0">
                <a:solidFill>
                  <a:srgbClr val="2D9D94"/>
                </a:solidFill>
                <a:latin typeface="Arial" panose="020B0604020202020204" pitchFamily="34" charset="0"/>
                <a:cs typeface="Arial" panose="020B0604020202020204" pitchFamily="34" charset="0"/>
              </a:rPr>
              <a:t>For Technical Support </a:t>
            </a:r>
            <a:endParaRPr lang="en-CA"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1" y="2397683"/>
            <a:ext cx="10512669" cy="4139328"/>
          </a:xfrm>
        </p:spPr>
        <p:txBody>
          <a:bodyPr/>
          <a:lstStyle/>
          <a:p>
            <a:pPr marL="0" indent="0" algn="ctr">
              <a:buNone/>
            </a:pPr>
            <a:r>
              <a:rPr lang="en-US" b="1" dirty="0">
                <a:solidFill>
                  <a:srgbClr val="2D9D94"/>
                </a:solidFill>
              </a:rPr>
              <a:t>ASPEN</a:t>
            </a:r>
            <a:br>
              <a:rPr lang="en-US" dirty="0">
                <a:solidFill>
                  <a:srgbClr val="2D9D94"/>
                </a:solidFill>
              </a:rPr>
            </a:br>
            <a:r>
              <a:rPr lang="en-US" dirty="0">
                <a:solidFill>
                  <a:srgbClr val="2D9D94"/>
                </a:solidFill>
              </a:rPr>
              <a:t>1-833-857-0166</a:t>
            </a:r>
            <a:br>
              <a:rPr lang="en-US" dirty="0">
                <a:solidFill>
                  <a:srgbClr val="2D9D94"/>
                </a:solidFill>
              </a:rPr>
            </a:br>
            <a:r>
              <a:rPr lang="en-US" dirty="0">
                <a:solidFill>
                  <a:srgbClr val="2D9D94"/>
                </a:solidFill>
                <a:hlinkClick r:id="rId3"/>
              </a:rPr>
              <a:t>tech@aspenfilms.ca</a:t>
            </a:r>
            <a:endParaRPr lang="en-US" dirty="0">
              <a:solidFill>
                <a:srgbClr val="2D9D94"/>
              </a:solidFill>
            </a:endParaRPr>
          </a:p>
          <a:p>
            <a:pPr marL="0" indent="0" algn="ctr">
              <a:buNone/>
            </a:pPr>
            <a:endParaRPr lang="en-US" dirty="0">
              <a:solidFill>
                <a:srgbClr val="2D9D94"/>
              </a:solidFill>
            </a:endParaRPr>
          </a:p>
          <a:p>
            <a:pPr marL="0" indent="0" algn="ctr">
              <a:buNone/>
            </a:pPr>
            <a:r>
              <a:rPr lang="en-US" b="1" dirty="0">
                <a:solidFill>
                  <a:srgbClr val="2D9D94"/>
                </a:solidFill>
              </a:rPr>
              <a:t>The AFN</a:t>
            </a:r>
          </a:p>
          <a:p>
            <a:pPr marL="0" indent="0" algn="ctr">
              <a:buNone/>
            </a:pPr>
            <a:r>
              <a:rPr lang="en-US" dirty="0">
                <a:solidFill>
                  <a:srgbClr val="2D9D94"/>
                </a:solidFill>
                <a:latin typeface="Arial" panose="020B0604020202020204" pitchFamily="34" charset="0"/>
                <a:cs typeface="Arial" panose="020B0604020202020204" pitchFamily="34" charset="0"/>
                <a:hlinkClick r:id="rId4"/>
              </a:rPr>
              <a:t>health@afn.ca</a:t>
            </a:r>
            <a:endParaRPr lang="en-US" dirty="0">
              <a:solidFill>
                <a:srgbClr val="2D9D94"/>
              </a:solidFill>
              <a:latin typeface="Arial" panose="020B0604020202020204" pitchFamily="34" charset="0"/>
              <a:cs typeface="Arial" panose="020B0604020202020204" pitchFamily="34" charset="0"/>
            </a:endParaRPr>
          </a:p>
          <a:p>
            <a:endParaRPr lang="en-US" dirty="0">
              <a:solidFill>
                <a:srgbClr val="2D9D94"/>
              </a:solidFill>
              <a:latin typeface="Arial" panose="020B0604020202020204" pitchFamily="34" charset="0"/>
              <a:cs typeface="Arial" panose="020B0604020202020204" pitchFamily="34" charset="0"/>
            </a:endParaRPr>
          </a:p>
          <a:p>
            <a:pPr marL="0" indent="0" algn="ctr">
              <a:buNone/>
            </a:pPr>
            <a:r>
              <a:rPr lang="en-US" dirty="0">
                <a:solidFill>
                  <a:srgbClr val="2D9D94"/>
                </a:solidFill>
                <a:latin typeface="Arial" panose="020B0604020202020204" pitchFamily="34" charset="0"/>
                <a:cs typeface="Arial" panose="020B0604020202020204" pitchFamily="34" charset="0"/>
              </a:rPr>
              <a:t>All material on AFN microsite </a:t>
            </a:r>
          </a:p>
          <a:p>
            <a:endParaRPr lang="en-CA" dirty="0">
              <a:solidFill>
                <a:srgbClr val="2D9D94"/>
              </a:solidFill>
            </a:endParaRPr>
          </a:p>
        </p:txBody>
      </p:sp>
    </p:spTree>
    <p:extLst>
      <p:ext uri="{BB962C8B-B14F-4D97-AF65-F5344CB8AC3E}">
        <p14:creationId xmlns:p14="http://schemas.microsoft.com/office/powerpoint/2010/main" val="1266192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738344" y="1594635"/>
            <a:ext cx="6715312" cy="584775"/>
          </a:xfrm>
        </p:spPr>
        <p:txBody>
          <a:bodyPr/>
          <a:lstStyle/>
          <a:p>
            <a:pPr algn="ctr"/>
            <a:r>
              <a:rPr lang="en-US" sz="3600" dirty="0">
                <a:solidFill>
                  <a:srgbClr val="2D9D94"/>
                </a:solidFill>
                <a:latin typeface="Arial" panose="020B0604020202020204" pitchFamily="34" charset="0"/>
                <a:cs typeface="Arial" panose="020B0604020202020204" pitchFamily="34" charset="0"/>
              </a:rPr>
              <a:t>Policy Recommendations</a:t>
            </a:r>
            <a:endParaRPr lang="en-CA" sz="320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742577"/>
            <a:ext cx="10512669" cy="3644910"/>
          </a:xfrm>
        </p:spPr>
        <p:txBody>
          <a:bodyPr/>
          <a:lstStyle/>
          <a:p>
            <a:pPr marL="342900" marR="0" lvl="0" indent="-342900">
              <a:lnSpc>
                <a:spcPct val="107000"/>
              </a:lnSpc>
              <a:spcBef>
                <a:spcPts val="0"/>
              </a:spcBef>
              <a:spcAft>
                <a:spcPts val="1800"/>
              </a:spcAft>
              <a:buClr>
                <a:srgbClr val="2D9D94"/>
              </a:buClr>
              <a:buFont typeface="Wingdings" panose="05000000000000000000" pitchFamily="2" charset="2"/>
              <a:buChar char=""/>
            </a:pPr>
            <a:r>
              <a:rPr lang="en-CA" sz="2000" kern="100" dirty="0">
                <a:solidFill>
                  <a:srgbClr val="2D9D94"/>
                </a:solidFill>
                <a:effectLst/>
                <a:ea typeface="Calibri" panose="020F0502020204030204" pitchFamily="34" charset="0"/>
                <a:cs typeface="Times New Roman" panose="02020603050405020304" pitchFamily="18" charset="0"/>
              </a:rPr>
              <a:t>Substantial investments to </a:t>
            </a:r>
            <a:r>
              <a:rPr lang="en-CA" sz="2000" kern="100" dirty="0">
                <a:solidFill>
                  <a:srgbClr val="2D9D94"/>
                </a:solidFill>
                <a:ea typeface="Calibri" panose="020F0502020204030204" pitchFamily="34" charset="0"/>
                <a:cs typeface="Times New Roman" panose="02020603050405020304" pitchFamily="18" charset="0"/>
              </a:rPr>
              <a:t>develop</a:t>
            </a:r>
            <a:r>
              <a:rPr lang="en-CA" sz="2000" kern="100" dirty="0">
                <a:solidFill>
                  <a:srgbClr val="2D9D94"/>
                </a:solidFill>
                <a:effectLst/>
                <a:ea typeface="Calibri" panose="020F0502020204030204" pitchFamily="34" charset="0"/>
                <a:cs typeface="Times New Roman" panose="02020603050405020304" pitchFamily="18" charset="0"/>
              </a:rPr>
              <a:t> First Nations-determined sustainable </a:t>
            </a:r>
            <a:r>
              <a:rPr lang="en-CA" sz="2000" kern="100" dirty="0">
                <a:solidFill>
                  <a:srgbClr val="2D9D94"/>
                </a:solidFill>
                <a:ea typeface="Calibri" panose="020F0502020204030204" pitchFamily="34" charset="0"/>
                <a:cs typeface="Times New Roman" panose="02020603050405020304" pitchFamily="18" charset="0"/>
              </a:rPr>
              <a:t>i</a:t>
            </a:r>
            <a:r>
              <a:rPr lang="en-CA" sz="2000" kern="100" dirty="0">
                <a:solidFill>
                  <a:srgbClr val="2D9D94"/>
                </a:solidFill>
                <a:effectLst/>
                <a:ea typeface="Calibri" panose="020F0502020204030204" pitchFamily="34" charset="0"/>
                <a:cs typeface="Times New Roman" panose="02020603050405020304" pitchFamily="18" charset="0"/>
              </a:rPr>
              <a:t>nfrastructure initiatives on-reserve. Increased flexibility and adaptability within the investments is integral for First Nations to appropriately meet fluctuating community-specific needs. </a:t>
            </a:r>
          </a:p>
          <a:p>
            <a:pPr marL="342900" marR="0" lvl="0" indent="-342900">
              <a:lnSpc>
                <a:spcPct val="107000"/>
              </a:lnSpc>
              <a:spcBef>
                <a:spcPts val="0"/>
              </a:spcBef>
              <a:spcAft>
                <a:spcPts val="1800"/>
              </a:spcAft>
              <a:buClr>
                <a:srgbClr val="2D9D94"/>
              </a:buClr>
              <a:buFont typeface="Wingdings" panose="05000000000000000000" pitchFamily="2" charset="2"/>
              <a:buChar char=""/>
            </a:pPr>
            <a:r>
              <a:rPr lang="en-CA" sz="2000" kern="100" dirty="0">
                <a:solidFill>
                  <a:srgbClr val="2D9D94"/>
                </a:solidFill>
                <a:effectLst/>
                <a:ea typeface="Calibri" panose="020F0502020204030204" pitchFamily="34" charset="0"/>
                <a:cs typeface="Times New Roman" panose="02020603050405020304" pitchFamily="18" charset="0"/>
              </a:rPr>
              <a:t>Investments must </a:t>
            </a:r>
            <a:r>
              <a:rPr lang="en-CA" sz="2000" kern="100" dirty="0">
                <a:solidFill>
                  <a:srgbClr val="2D9D94"/>
                </a:solidFill>
                <a:ea typeface="Calibri" panose="020F0502020204030204" pitchFamily="34" charset="0"/>
                <a:cs typeface="Times New Roman" panose="02020603050405020304" pitchFamily="18" charset="0"/>
              </a:rPr>
              <a:t>include capital, operational and management costs to build sustainability of First Nations-led facilities, centers and programs.</a:t>
            </a:r>
          </a:p>
          <a:p>
            <a:pPr marL="342900" marR="0" lvl="0" indent="-342900">
              <a:lnSpc>
                <a:spcPct val="107000"/>
              </a:lnSpc>
              <a:spcBef>
                <a:spcPts val="0"/>
              </a:spcBef>
              <a:spcAft>
                <a:spcPts val="0"/>
              </a:spcAft>
              <a:buClr>
                <a:srgbClr val="2D9D94"/>
              </a:buClr>
              <a:buFont typeface="Wingdings" panose="05000000000000000000" pitchFamily="2" charset="2"/>
              <a:buChar char=""/>
            </a:pPr>
            <a:r>
              <a:rPr lang="en-US" sz="2000" kern="100" dirty="0">
                <a:solidFill>
                  <a:srgbClr val="2D9D94"/>
                </a:solidFill>
                <a:effectLst/>
                <a:ea typeface="Calibri" panose="020F0502020204030204" pitchFamily="34" charset="0"/>
                <a:cs typeface="Times New Roman" panose="02020603050405020304" pitchFamily="18" charset="0"/>
              </a:rPr>
              <a:t>Additional investments to support First Nations </a:t>
            </a:r>
            <a:r>
              <a:rPr lang="en-US" sz="2000" kern="100" dirty="0">
                <a:solidFill>
                  <a:srgbClr val="2D9D94"/>
                </a:solidFill>
                <a:ea typeface="Calibri" panose="020F0502020204030204" pitchFamily="34" charset="0"/>
                <a:cs typeface="Times New Roman" panose="02020603050405020304" pitchFamily="18" charset="0"/>
              </a:rPr>
              <a:t>implementation of</a:t>
            </a:r>
            <a:r>
              <a:rPr lang="en-US" sz="2000" kern="100" dirty="0">
                <a:solidFill>
                  <a:srgbClr val="2D9D94"/>
                </a:solidFill>
                <a:effectLst/>
                <a:ea typeface="Calibri" panose="020F0502020204030204" pitchFamily="34" charset="0"/>
                <a:cs typeface="Times New Roman" panose="02020603050405020304" pitchFamily="18" charset="0"/>
              </a:rPr>
              <a:t> the Accessible Canada Act. First Nations must not receive penalties if additional investments to meet accessibility requirements are not provided.</a:t>
            </a:r>
          </a:p>
        </p:txBody>
      </p:sp>
      <p:sp>
        <p:nvSpPr>
          <p:cNvPr id="4" name="TextBox 3">
            <a:extLst>
              <a:ext uri="{FF2B5EF4-FFF2-40B4-BE49-F238E27FC236}">
                <a16:creationId xmlns:a16="http://schemas.microsoft.com/office/drawing/2014/main" id="{3241CD3F-E36C-6C07-AB1D-6B4162C2650E}"/>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6" name="TextBox 5">
            <a:extLst>
              <a:ext uri="{FF2B5EF4-FFF2-40B4-BE49-F238E27FC236}">
                <a16:creationId xmlns:a16="http://schemas.microsoft.com/office/drawing/2014/main" id="{3A357627-AB8B-B27A-DE09-F2EF19B09496}"/>
              </a:ext>
            </a:extLst>
          </p:cNvPr>
          <p:cNvSpPr txBox="1"/>
          <p:nvPr/>
        </p:nvSpPr>
        <p:spPr>
          <a:xfrm>
            <a:off x="3004015" y="2091661"/>
            <a:ext cx="6183967" cy="369332"/>
          </a:xfrm>
          <a:prstGeom prst="rect">
            <a:avLst/>
          </a:prstGeom>
          <a:noFill/>
        </p:spPr>
        <p:txBody>
          <a:bodyPr wrap="square">
            <a:spAutoFit/>
          </a:bodyPr>
          <a:lstStyle/>
          <a:p>
            <a:r>
              <a:rPr lang="en-US" i="1" dirty="0">
                <a:solidFill>
                  <a:srgbClr val="2D9D94"/>
                </a:solidFill>
                <a:latin typeface="Arial" panose="020B0604020202020204" pitchFamily="34" charset="0"/>
                <a:cs typeface="Arial" panose="020B0604020202020204" pitchFamily="34" charset="0"/>
              </a:rPr>
              <a:t>Restructuring and Advancing Infrastructure in First Nations</a:t>
            </a:r>
            <a:endParaRPr lang="en-CA" dirty="0"/>
          </a:p>
        </p:txBody>
      </p:sp>
    </p:spTree>
    <p:extLst>
      <p:ext uri="{BB962C8B-B14F-4D97-AF65-F5344CB8AC3E}">
        <p14:creationId xmlns:p14="http://schemas.microsoft.com/office/powerpoint/2010/main" val="258389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887070" y="2194533"/>
            <a:ext cx="8417859" cy="2468934"/>
          </a:xfrm>
        </p:spPr>
        <p:txBody>
          <a:bodyPr/>
          <a:lstStyle/>
          <a:p>
            <a:pPr algn="ctr"/>
            <a:r>
              <a:rPr lang="en-US" dirty="0">
                <a:solidFill>
                  <a:srgbClr val="2D9D94"/>
                </a:solidFill>
                <a:latin typeface="Arial" panose="020B0604020202020204" pitchFamily="34" charset="0"/>
                <a:cs typeface="Arial" panose="020B0604020202020204" pitchFamily="34" charset="0"/>
              </a:rPr>
              <a:t>Policy Priority #4</a:t>
            </a:r>
            <a:br>
              <a:rPr lang="en-US" dirty="0">
                <a:solidFill>
                  <a:srgbClr val="2D9D94"/>
                </a:solidFill>
                <a:latin typeface="Arial" panose="020B0604020202020204" pitchFamily="34" charset="0"/>
                <a:cs typeface="Arial" panose="020B0604020202020204" pitchFamily="34" charset="0"/>
              </a:rPr>
            </a:br>
            <a:br>
              <a:rPr lang="en-US" dirty="0">
                <a:solidFill>
                  <a:srgbClr val="2D9D94"/>
                </a:solidFill>
                <a:latin typeface="Arial" panose="020B0604020202020204" pitchFamily="34" charset="0"/>
                <a:cs typeface="Arial" panose="020B0604020202020204" pitchFamily="34" charset="0"/>
              </a:rPr>
            </a:br>
            <a:r>
              <a:rPr lang="en-US" dirty="0">
                <a:solidFill>
                  <a:srgbClr val="2D9D94"/>
                </a:solidFill>
                <a:latin typeface="Arial" panose="020B0604020202020204" pitchFamily="34" charset="0"/>
                <a:cs typeface="Arial" panose="020B0604020202020204" pitchFamily="34" charset="0"/>
              </a:rPr>
              <a:t>Scalable and Sustainable Resources</a:t>
            </a:r>
            <a:endParaRPr lang="en-CA" sz="3200" dirty="0">
              <a:solidFill>
                <a:srgbClr val="2D9D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5DFB4EF-2C8E-5425-8ED6-9B0CA57FE673}"/>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3829374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3974024" y="1557895"/>
            <a:ext cx="4621307" cy="798576"/>
          </a:xfrm>
        </p:spPr>
        <p:txBody>
          <a:bodyPr/>
          <a:lstStyle/>
          <a:p>
            <a:pPr algn="ctr"/>
            <a:r>
              <a:rPr lang="en-US" dirty="0">
                <a:solidFill>
                  <a:srgbClr val="2D9D94"/>
                </a:solidFill>
                <a:latin typeface="Arial" panose="020B0604020202020204" pitchFamily="34" charset="0"/>
                <a:cs typeface="Arial" panose="020B0604020202020204" pitchFamily="34" charset="0"/>
              </a:rPr>
              <a:t>Policy Objective </a:t>
            </a:r>
            <a:endParaRPr lang="en-CA" sz="320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781782" y="2834406"/>
            <a:ext cx="10628435" cy="2947829"/>
          </a:xfrm>
        </p:spPr>
        <p:txBody>
          <a:bodyPr/>
          <a:lstStyle/>
          <a:p>
            <a:pPr>
              <a:lnSpc>
                <a:spcPct val="107000"/>
              </a:lnSpc>
              <a:spcBef>
                <a:spcPts val="0"/>
              </a:spcBef>
              <a:spcAft>
                <a:spcPts val="1800"/>
              </a:spcAft>
            </a:pPr>
            <a:r>
              <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Needs-based, predictable and sustainable funding to transition services and supports from a reactive to a proactive care model.</a:t>
            </a:r>
          </a:p>
          <a:p>
            <a:pPr>
              <a:lnSpc>
                <a:spcPct val="107000"/>
              </a:lnSpc>
              <a:spcBef>
                <a:spcPts val="0"/>
              </a:spcBef>
              <a:spcAft>
                <a:spcPts val="1800"/>
              </a:spcAft>
            </a:pPr>
            <a:r>
              <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Multi-year</a:t>
            </a: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 funding that provides flexibility to cover First Nations-determined priorities such as </a:t>
            </a:r>
            <a:r>
              <a:rPr lang="en-US"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emergency preparedness, wage parity, food security, etc.</a:t>
            </a:r>
            <a:endPar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Bef>
                <a:spcPts val="0"/>
              </a:spcBef>
              <a:spcAft>
                <a:spcPts val="8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Support First Nations autonomy in budget design, inclusive of inflation and growth escalators to adapt to rising needs and changes in socio-economic realities. </a:t>
            </a:r>
            <a:endPar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B410F02-A10E-F238-96D5-94185434D74E}"/>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5" name="TextBox 4">
            <a:extLst>
              <a:ext uri="{FF2B5EF4-FFF2-40B4-BE49-F238E27FC236}">
                <a16:creationId xmlns:a16="http://schemas.microsoft.com/office/drawing/2014/main" id="{61B3E8EF-2A22-7B1C-9DF4-3FD3929F4135}"/>
              </a:ext>
            </a:extLst>
          </p:cNvPr>
          <p:cNvSpPr txBox="1"/>
          <p:nvPr/>
        </p:nvSpPr>
        <p:spPr>
          <a:xfrm>
            <a:off x="4162702" y="2171805"/>
            <a:ext cx="4243950"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Scalable and Sustainable Resources</a:t>
            </a:r>
            <a:endParaRPr lang="en-CA" dirty="0"/>
          </a:p>
        </p:txBody>
      </p:sp>
    </p:spTree>
    <p:extLst>
      <p:ext uri="{BB962C8B-B14F-4D97-AF65-F5344CB8AC3E}">
        <p14:creationId xmlns:p14="http://schemas.microsoft.com/office/powerpoint/2010/main" val="395470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235573" y="1614862"/>
            <a:ext cx="7720852" cy="798576"/>
          </a:xfrm>
        </p:spPr>
        <p:txBody>
          <a:bodyPr/>
          <a:lstStyle/>
          <a:p>
            <a:pPr algn="ctr"/>
            <a:r>
              <a:rPr lang="en-US" dirty="0">
                <a:solidFill>
                  <a:srgbClr val="2D9D94"/>
                </a:solidFill>
                <a:latin typeface="Arial" panose="020B0604020202020204" pitchFamily="34" charset="0"/>
                <a:cs typeface="Arial" panose="020B0604020202020204" pitchFamily="34" charset="0"/>
              </a:rPr>
              <a:t>Policy Recommendations</a:t>
            </a:r>
            <a:endParaRPr lang="en-CA" sz="320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685799" y="2822463"/>
            <a:ext cx="10820399" cy="3625316"/>
          </a:xfrm>
        </p:spPr>
        <p:txBody>
          <a:bodyPr/>
          <a:lstStyle/>
          <a:p>
            <a:pPr>
              <a:spcAft>
                <a:spcPts val="1200"/>
              </a:spcAft>
              <a:buFont typeface="Wingdings" panose="05000000000000000000" pitchFamily="2" charset="2"/>
              <a:buChar char="ü"/>
            </a:pPr>
            <a:r>
              <a:rPr lang="en-CA" sz="2000" kern="100" dirty="0">
                <a:solidFill>
                  <a:srgbClr val="2D9D94"/>
                </a:solidFill>
                <a:ea typeface="Calibri" panose="020F0502020204030204" pitchFamily="34" charset="0"/>
                <a:cs typeface="Times New Roman" panose="02020603050405020304" pitchFamily="18" charset="0"/>
              </a:rPr>
              <a:t>Shift the provision of</a:t>
            </a:r>
            <a:r>
              <a:rPr lang="en-CA" sz="2000" kern="100" dirty="0">
                <a:solidFill>
                  <a:srgbClr val="2D9D94"/>
                </a:solidFill>
                <a:effectLst/>
                <a:ea typeface="Calibri" panose="020F0502020204030204" pitchFamily="34" charset="0"/>
                <a:cs typeface="Times New Roman" panose="02020603050405020304" pitchFamily="18" charset="0"/>
              </a:rPr>
              <a:t> funding for the AL and FNIHCC Programs </a:t>
            </a:r>
            <a:r>
              <a:rPr lang="en-CA" sz="2000" kern="100" dirty="0">
                <a:solidFill>
                  <a:srgbClr val="2D9D94"/>
                </a:solidFill>
                <a:ea typeface="Calibri" panose="020F0502020204030204" pitchFamily="34" charset="0"/>
                <a:cs typeface="Times New Roman" panose="02020603050405020304" pitchFamily="18" charset="0"/>
              </a:rPr>
              <a:t>to a</a:t>
            </a:r>
            <a:r>
              <a:rPr lang="en-CA" sz="2000" kern="100" dirty="0">
                <a:solidFill>
                  <a:srgbClr val="2D9D94"/>
                </a:solidFill>
                <a:effectLst/>
                <a:ea typeface="Calibri" panose="020F0502020204030204" pitchFamily="34" charset="0"/>
                <a:cs typeface="Times New Roman" panose="02020603050405020304" pitchFamily="18" charset="0"/>
              </a:rPr>
              <a:t> predictable, needs-based funding model developed in collaboration with First Nations</a:t>
            </a:r>
            <a:r>
              <a:rPr lang="en-CA" sz="2000" kern="100" dirty="0">
                <a:solidFill>
                  <a:srgbClr val="2D9D94"/>
                </a:solidFill>
                <a:ea typeface="Calibri" panose="020F0502020204030204" pitchFamily="34" charset="0"/>
                <a:cs typeface="Times New Roman" panose="02020603050405020304" pitchFamily="18" charset="0"/>
              </a:rPr>
              <a:t>.</a:t>
            </a:r>
          </a:p>
          <a:p>
            <a:pPr>
              <a:spcAft>
                <a:spcPts val="1200"/>
              </a:spcAft>
              <a:buFont typeface="Wingdings" panose="05000000000000000000" pitchFamily="2" charset="2"/>
              <a:buChar char="ü"/>
            </a:pPr>
            <a:r>
              <a:rPr lang="en-CA" sz="2000" kern="100" dirty="0">
                <a:solidFill>
                  <a:srgbClr val="2D9D94"/>
                </a:solidFill>
                <a:ea typeface="Calibri" panose="020F0502020204030204" pitchFamily="34" charset="0"/>
                <a:cs typeface="Times New Roman" panose="02020603050405020304" pitchFamily="18" charset="0"/>
              </a:rPr>
              <a:t>Funding must be flexible and barrier-free to ensure First Nations are able to meet community-specific needs. </a:t>
            </a:r>
          </a:p>
          <a:p>
            <a:pPr>
              <a:buFont typeface="Wingdings" panose="05000000000000000000" pitchFamily="2" charset="2"/>
              <a:buChar char="ü"/>
            </a:pPr>
            <a:r>
              <a:rPr lang="en-CA" sz="2000" kern="100" dirty="0">
                <a:solidFill>
                  <a:srgbClr val="2D9D94"/>
                </a:solidFill>
                <a:effectLst/>
                <a:ea typeface="Calibri" panose="020F0502020204030204" pitchFamily="34" charset="0"/>
                <a:cs typeface="Times New Roman" panose="02020603050405020304" pitchFamily="18" charset="0"/>
              </a:rPr>
              <a:t>All current and future federal departments involved in LTCC services must develop an inter-departmental communication strategy with First Nations to improve program navigation and timely access to funding sources.</a:t>
            </a:r>
          </a:p>
          <a:p>
            <a:pPr>
              <a:buFont typeface="Wingdings" panose="05000000000000000000" pitchFamily="2" charset="2"/>
              <a:buChar char="ü"/>
            </a:pPr>
            <a:r>
              <a:rPr lang="en-CA" sz="2000" kern="100" dirty="0">
                <a:solidFill>
                  <a:srgbClr val="2D9D94"/>
                </a:solidFill>
                <a:ea typeface="Calibri" panose="020F0502020204030204" pitchFamily="34" charset="0"/>
                <a:cs typeface="Times New Roman" panose="02020603050405020304" pitchFamily="18" charset="0"/>
              </a:rPr>
              <a:t>First Nations must be provided financial and administrative resources to develop a comprehensive data strategy to enhance the shift into needs-based funding for long-term care services.</a:t>
            </a:r>
            <a:endParaRPr lang="en-CA" sz="2000" kern="100" dirty="0">
              <a:solidFill>
                <a:srgbClr val="2D9D94"/>
              </a:solidFill>
              <a:effectLst/>
              <a:ea typeface="Calibri" panose="020F0502020204030204" pitchFamily="34" charset="0"/>
              <a:cs typeface="Times New Roman" panose="02020603050405020304" pitchFamily="18" charset="0"/>
            </a:endParaRPr>
          </a:p>
          <a:p>
            <a:pPr>
              <a:buFont typeface="Wingdings" panose="05000000000000000000" pitchFamily="2" charset="2"/>
              <a:buChar char="ü"/>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dirty="0">
              <a:solidFill>
                <a:srgbClr val="2D9D94"/>
              </a:solidFill>
            </a:endParaRPr>
          </a:p>
        </p:txBody>
      </p:sp>
      <p:sp>
        <p:nvSpPr>
          <p:cNvPr id="4" name="TextBox 3">
            <a:extLst>
              <a:ext uri="{FF2B5EF4-FFF2-40B4-BE49-F238E27FC236}">
                <a16:creationId xmlns:a16="http://schemas.microsoft.com/office/drawing/2014/main" id="{AA2465B3-F179-2F87-12E1-95CE3EA48235}"/>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5" name="TextBox 4">
            <a:extLst>
              <a:ext uri="{FF2B5EF4-FFF2-40B4-BE49-F238E27FC236}">
                <a16:creationId xmlns:a16="http://schemas.microsoft.com/office/drawing/2014/main" id="{225E0467-6527-F805-6C82-D65BA2F47C64}"/>
              </a:ext>
            </a:extLst>
          </p:cNvPr>
          <p:cNvSpPr txBox="1"/>
          <p:nvPr/>
        </p:nvSpPr>
        <p:spPr>
          <a:xfrm>
            <a:off x="4162702" y="2171805"/>
            <a:ext cx="4243950"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Scalable and Sustainable Resources</a:t>
            </a:r>
            <a:endParaRPr lang="en-CA" dirty="0"/>
          </a:p>
        </p:txBody>
      </p:sp>
    </p:spTree>
    <p:extLst>
      <p:ext uri="{BB962C8B-B14F-4D97-AF65-F5344CB8AC3E}">
        <p14:creationId xmlns:p14="http://schemas.microsoft.com/office/powerpoint/2010/main" val="2259375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402976" y="2244259"/>
            <a:ext cx="9386047" cy="2369481"/>
          </a:xfrm>
        </p:spPr>
        <p:txBody>
          <a:bodyPr/>
          <a:lstStyle/>
          <a:p>
            <a:pPr algn="ctr"/>
            <a:r>
              <a:rPr lang="en-US" dirty="0">
                <a:solidFill>
                  <a:srgbClr val="2D9D94"/>
                </a:solidFill>
                <a:latin typeface="Arial" panose="020B0604020202020204" pitchFamily="34" charset="0"/>
                <a:cs typeface="Arial" panose="020B0604020202020204" pitchFamily="34" charset="0"/>
              </a:rPr>
              <a:t>Policy Priority #5</a:t>
            </a:r>
            <a:br>
              <a:rPr lang="en-US" dirty="0">
                <a:solidFill>
                  <a:srgbClr val="2D9D94"/>
                </a:solidFill>
                <a:latin typeface="Arial" panose="020B0604020202020204" pitchFamily="34" charset="0"/>
                <a:cs typeface="Arial" panose="020B0604020202020204" pitchFamily="34" charset="0"/>
              </a:rPr>
            </a:br>
            <a:br>
              <a:rPr lang="en-US" dirty="0">
                <a:solidFill>
                  <a:srgbClr val="2D9D94"/>
                </a:solidFill>
                <a:latin typeface="Arial" panose="020B0604020202020204" pitchFamily="34" charset="0"/>
                <a:cs typeface="Arial" panose="020B0604020202020204" pitchFamily="34" charset="0"/>
              </a:rPr>
            </a:br>
            <a:r>
              <a:rPr lang="en-US" dirty="0">
                <a:solidFill>
                  <a:srgbClr val="2D9D94"/>
                </a:solidFill>
                <a:latin typeface="Arial" panose="020B0604020202020204" pitchFamily="34" charset="0"/>
                <a:cs typeface="Arial" panose="020B0604020202020204" pitchFamily="34" charset="0"/>
              </a:rPr>
              <a:t>Building and Supporting First Nations </a:t>
            </a:r>
            <a:br>
              <a:rPr lang="en-US" dirty="0">
                <a:solidFill>
                  <a:srgbClr val="2D9D94"/>
                </a:solidFill>
                <a:latin typeface="Arial" panose="020B0604020202020204" pitchFamily="34" charset="0"/>
                <a:cs typeface="Arial" panose="020B0604020202020204" pitchFamily="34" charset="0"/>
              </a:rPr>
            </a:br>
            <a:r>
              <a:rPr lang="en-US" dirty="0">
                <a:solidFill>
                  <a:srgbClr val="2D9D94"/>
                </a:solidFill>
                <a:latin typeface="Arial" panose="020B0604020202020204" pitchFamily="34" charset="0"/>
                <a:cs typeface="Arial" panose="020B0604020202020204" pitchFamily="34" charset="0"/>
              </a:rPr>
              <a:t>Health Human Resources</a:t>
            </a:r>
            <a:endParaRPr lang="en-CA" dirty="0">
              <a:solidFill>
                <a:srgbClr val="2D9D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FBC896D-D6D1-9076-1E07-5576914CDE7D}"/>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185622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575758" y="1545951"/>
            <a:ext cx="7040481" cy="674517"/>
          </a:xfrm>
        </p:spPr>
        <p:txBody>
          <a:bodyPr/>
          <a:lstStyle/>
          <a:p>
            <a:pPr algn="ctr"/>
            <a:r>
              <a:rPr lang="en-US" dirty="0">
                <a:solidFill>
                  <a:srgbClr val="2D9D94"/>
                </a:solidFill>
                <a:latin typeface="Arial" panose="020B0604020202020204" pitchFamily="34" charset="0"/>
                <a:cs typeface="Arial" panose="020B0604020202020204" pitchFamily="34" charset="0"/>
              </a:rPr>
              <a:t>Policy Objective</a:t>
            </a:r>
            <a:endParaRPr lang="en-CA"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622851" y="2661172"/>
            <a:ext cx="10946296" cy="3828593"/>
          </a:xfrm>
        </p:spPr>
        <p:txBody>
          <a:bodyPr/>
          <a:lstStyle/>
          <a:p>
            <a:pPr>
              <a:spcAft>
                <a:spcPts val="6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First Nations understandings of kinship define the roles and responsibilities of the family and community and should be embodied by care personnel in long-term care settings. </a:t>
            </a:r>
          </a:p>
          <a:p>
            <a:pPr>
              <a:spcAft>
                <a:spcPts val="600"/>
              </a:spcAft>
            </a:pPr>
            <a:r>
              <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System navigators remove barriers to accessing care programs and </a:t>
            </a:r>
            <a:r>
              <a:rPr lang="en-US"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provide support for </a:t>
            </a:r>
            <a:r>
              <a:rPr lang="en-US"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clients</a:t>
            </a:r>
            <a:r>
              <a:rPr lang="en-US"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 and caregivers</a:t>
            </a:r>
            <a:r>
              <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 </a:t>
            </a:r>
          </a:p>
          <a:p>
            <a:pPr>
              <a:spcAft>
                <a:spcPts val="6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Recruitment, retention, and training of healthcare workers and support staff to increase access to vital services and supports. </a:t>
            </a:r>
          </a:p>
          <a:p>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A multidisciplinary team-based approach with traditional medicine practitioners will ease burdens on doctors and nurses and improve cultural wellbeing. </a:t>
            </a:r>
            <a:endPar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CA" dirty="0">
              <a:solidFill>
                <a:srgbClr val="2D9D94"/>
              </a:solidFill>
            </a:endParaRPr>
          </a:p>
        </p:txBody>
      </p:sp>
      <p:sp>
        <p:nvSpPr>
          <p:cNvPr id="4" name="TextBox 3">
            <a:extLst>
              <a:ext uri="{FF2B5EF4-FFF2-40B4-BE49-F238E27FC236}">
                <a16:creationId xmlns:a16="http://schemas.microsoft.com/office/drawing/2014/main" id="{97CD6F2A-F0C7-D828-1AEC-09042C9E8DAD}"/>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5" name="TextBox 4">
            <a:extLst>
              <a:ext uri="{FF2B5EF4-FFF2-40B4-BE49-F238E27FC236}">
                <a16:creationId xmlns:a16="http://schemas.microsoft.com/office/drawing/2014/main" id="{1D47D285-75BC-413C-5D20-13C9CFF67BDB}"/>
              </a:ext>
            </a:extLst>
          </p:cNvPr>
          <p:cNvSpPr txBox="1"/>
          <p:nvPr/>
        </p:nvSpPr>
        <p:spPr>
          <a:xfrm>
            <a:off x="2575758" y="2171805"/>
            <a:ext cx="6822844"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Building and Supporting First Nations Health Human Resources</a:t>
            </a:r>
            <a:endParaRPr lang="en-CA" dirty="0"/>
          </a:p>
        </p:txBody>
      </p:sp>
    </p:spTree>
    <p:extLst>
      <p:ext uri="{BB962C8B-B14F-4D97-AF65-F5344CB8AC3E}">
        <p14:creationId xmlns:p14="http://schemas.microsoft.com/office/powerpoint/2010/main" val="342365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590425" y="1506261"/>
            <a:ext cx="7011148" cy="675993"/>
          </a:xfrm>
        </p:spPr>
        <p:txBody>
          <a:bodyPr/>
          <a:lstStyle/>
          <a:p>
            <a:pPr algn="ctr"/>
            <a:r>
              <a:rPr lang="en-US" dirty="0">
                <a:solidFill>
                  <a:srgbClr val="2D9D94"/>
                </a:solidFill>
                <a:latin typeface="Arial" panose="020B0604020202020204" pitchFamily="34" charset="0"/>
                <a:cs typeface="Arial" panose="020B0604020202020204" pitchFamily="34" charset="0"/>
              </a:rPr>
              <a:t>Policy Recommendations</a:t>
            </a:r>
            <a:endParaRPr lang="en-CA"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584200" y="2759450"/>
            <a:ext cx="11023600" cy="3773545"/>
          </a:xfrm>
        </p:spPr>
        <p:txBody>
          <a:bodyPr/>
          <a:lstStyle/>
          <a:p>
            <a:pPr>
              <a:spcAft>
                <a:spcPts val="1200"/>
              </a:spcAft>
              <a:buFont typeface="Wingdings" panose="05000000000000000000" pitchFamily="2" charset="2"/>
              <a:buChar char="ü"/>
            </a:pPr>
            <a:r>
              <a:rPr lang="en-CA" sz="2000" dirty="0">
                <a:solidFill>
                  <a:srgbClr val="2D9D94"/>
                </a:solidFill>
              </a:rPr>
              <a:t>Fund First Nations for the development and implementation of a comprehensive recruitment and retainment strategy to increase health care practitioners in First Nations. </a:t>
            </a:r>
          </a:p>
          <a:p>
            <a:pPr>
              <a:spcAft>
                <a:spcPts val="1200"/>
              </a:spcAft>
              <a:buFont typeface="Wingdings" panose="05000000000000000000" pitchFamily="2" charset="2"/>
              <a:buChar char="ü"/>
            </a:pPr>
            <a:r>
              <a:rPr lang="en-CA" sz="2000" dirty="0">
                <a:solidFill>
                  <a:srgbClr val="2D9D94"/>
                </a:solidFill>
              </a:rPr>
              <a:t>Substantial investments to develop accredited certification programs to </a:t>
            </a:r>
            <a:r>
              <a:rPr lang="en-US" sz="2000" dirty="0">
                <a:solidFill>
                  <a:srgbClr val="2D9D94"/>
                </a:solidFill>
              </a:rPr>
              <a:t>empower First Nations to take care of their own and create sustainable employment opportunities within communities.</a:t>
            </a:r>
            <a:r>
              <a:rPr lang="en-CA" sz="2000" dirty="0">
                <a:solidFill>
                  <a:srgbClr val="2D9D94"/>
                </a:solidFill>
              </a:rPr>
              <a:t> </a:t>
            </a:r>
          </a:p>
          <a:p>
            <a:pPr>
              <a:spcAft>
                <a:spcPts val="1200"/>
              </a:spcAft>
              <a:buFont typeface="Wingdings" panose="05000000000000000000" pitchFamily="2" charset="2"/>
              <a:buChar char="ü"/>
            </a:pPr>
            <a:r>
              <a:rPr lang="en-CA" sz="2000" dirty="0">
                <a:solidFill>
                  <a:srgbClr val="2D9D94"/>
                </a:solidFill>
              </a:rPr>
              <a:t>Expand the roles and responsibilities of nurse practitioners within First Nations to provide a wider range of healthcare services to improve First Nations health outcomes by reducing lengthy wait times and strain on doctors. </a:t>
            </a:r>
          </a:p>
          <a:p>
            <a:pPr>
              <a:spcAft>
                <a:spcPts val="600"/>
              </a:spcAft>
              <a:buFont typeface="Wingdings" panose="05000000000000000000" pitchFamily="2" charset="2"/>
              <a:buChar char="ü"/>
            </a:pPr>
            <a:r>
              <a:rPr lang="en-US" sz="2000" dirty="0">
                <a:solidFill>
                  <a:srgbClr val="2D9D94"/>
                </a:solidFill>
              </a:rPr>
              <a:t>Increase access to training and professional development opportunities for healthcare personnel in First Nations to enhance capacity for specialized care needs. </a:t>
            </a:r>
            <a:endParaRPr lang="en-CA" sz="2000" dirty="0">
              <a:solidFill>
                <a:srgbClr val="2D9D94"/>
              </a:solidFill>
            </a:endParaRPr>
          </a:p>
          <a:p>
            <a:pPr>
              <a:buFont typeface="Wingdings" panose="05000000000000000000" pitchFamily="2" charset="2"/>
              <a:buChar char="ü"/>
            </a:pPr>
            <a:endParaRPr lang="en-CA" sz="2000" kern="100" dirty="0">
              <a:solidFill>
                <a:srgbClr val="2D9D94"/>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83B51DA-7EC5-AC1E-6C95-5A826C0D07E3}"/>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6" name="TextBox 5">
            <a:extLst>
              <a:ext uri="{FF2B5EF4-FFF2-40B4-BE49-F238E27FC236}">
                <a16:creationId xmlns:a16="http://schemas.microsoft.com/office/drawing/2014/main" id="{45903A95-EAC8-05A1-0750-E635B54BEA29}"/>
              </a:ext>
            </a:extLst>
          </p:cNvPr>
          <p:cNvSpPr txBox="1"/>
          <p:nvPr/>
        </p:nvSpPr>
        <p:spPr>
          <a:xfrm>
            <a:off x="2684577" y="2099195"/>
            <a:ext cx="6822844"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Building and Supporting First Nations Health Human Resources</a:t>
            </a:r>
            <a:endParaRPr lang="en-CA" dirty="0"/>
          </a:p>
        </p:txBody>
      </p:sp>
    </p:spTree>
    <p:extLst>
      <p:ext uri="{BB962C8B-B14F-4D97-AF65-F5344CB8AC3E}">
        <p14:creationId xmlns:p14="http://schemas.microsoft.com/office/powerpoint/2010/main" val="4268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562535" y="2349174"/>
            <a:ext cx="11066929" cy="2159652"/>
          </a:xfrm>
        </p:spPr>
        <p:txBody>
          <a:bodyPr/>
          <a:lstStyle/>
          <a:p>
            <a:pPr algn="ctr"/>
            <a:r>
              <a:rPr lang="en-US" dirty="0">
                <a:solidFill>
                  <a:srgbClr val="2D9D94"/>
                </a:solidFill>
                <a:latin typeface="Arial" panose="020B0604020202020204" pitchFamily="34" charset="0"/>
                <a:cs typeface="Arial" panose="020B0604020202020204" pitchFamily="34" charset="0"/>
              </a:rPr>
              <a:t>Policy Priority #6</a:t>
            </a:r>
            <a:br>
              <a:rPr lang="en-US" dirty="0">
                <a:solidFill>
                  <a:srgbClr val="2D9D94"/>
                </a:solidFill>
                <a:latin typeface="Arial" panose="020B0604020202020204" pitchFamily="34" charset="0"/>
                <a:cs typeface="Arial" panose="020B0604020202020204" pitchFamily="34" charset="0"/>
              </a:rPr>
            </a:br>
            <a:br>
              <a:rPr lang="en-US" dirty="0">
                <a:solidFill>
                  <a:srgbClr val="2D9D94"/>
                </a:solidFill>
                <a:latin typeface="Arial" panose="020B0604020202020204" pitchFamily="34" charset="0"/>
                <a:cs typeface="Arial" panose="020B0604020202020204" pitchFamily="34" charset="0"/>
              </a:rPr>
            </a:br>
            <a:r>
              <a:rPr lang="en-US" dirty="0">
                <a:solidFill>
                  <a:srgbClr val="2D9D94"/>
                </a:solidFill>
                <a:latin typeface="Arial" panose="020B0604020202020204" pitchFamily="34" charset="0"/>
                <a:cs typeface="Arial" panose="020B0604020202020204" pitchFamily="34" charset="0"/>
              </a:rPr>
              <a:t>Governance and First Nations-determination</a:t>
            </a:r>
            <a:br>
              <a:rPr lang="en-US" dirty="0">
                <a:solidFill>
                  <a:srgbClr val="2D9D94"/>
                </a:solidFill>
                <a:latin typeface="Arial" panose="020B0604020202020204" pitchFamily="34" charset="0"/>
                <a:cs typeface="Arial" panose="020B0604020202020204" pitchFamily="34" charset="0"/>
              </a:rPr>
            </a:br>
            <a:endParaRPr lang="en-CA" sz="3200" dirty="0">
              <a:solidFill>
                <a:srgbClr val="2D9D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D8BB591-36C1-6362-E42C-ECC81F8ACABE}"/>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3855708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780455"/>
            <a:ext cx="10512669" cy="3437715"/>
          </a:xfrm>
        </p:spPr>
        <p:txBody>
          <a:bodyPr/>
          <a:lstStyle/>
          <a:p>
            <a:pPr>
              <a:spcAft>
                <a:spcPts val="12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A First Nations Wholisic Long-term and Continuing Care Framework must uphold First Nations Treaty and inherent rights to health and leverage a human rights approach, as outlined in UNDRIPA. </a:t>
            </a:r>
          </a:p>
          <a:p>
            <a:pPr>
              <a:spcAft>
                <a:spcPts val="1200"/>
              </a:spcAft>
            </a:pPr>
            <a:r>
              <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Coordinated partnerships with internal and external parties are crucial for defining roles and responsibilities, ensuring clear and uniform standards of care. </a:t>
            </a:r>
          </a:p>
          <a:p>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Support First Nations-determination over long-term care programs on-reserve through building capacity and readiness while promoting autonomy in program design and coverage. </a:t>
            </a:r>
            <a:endParaRPr lang="en-CA" dirty="0">
              <a:solidFill>
                <a:srgbClr val="2D9D94"/>
              </a:solidFill>
            </a:endParaRPr>
          </a:p>
        </p:txBody>
      </p:sp>
      <p:sp>
        <p:nvSpPr>
          <p:cNvPr id="4" name="TextBox 3">
            <a:extLst>
              <a:ext uri="{FF2B5EF4-FFF2-40B4-BE49-F238E27FC236}">
                <a16:creationId xmlns:a16="http://schemas.microsoft.com/office/drawing/2014/main" id="{45620D9F-C7DF-4138-03A7-839B227D9D7B}"/>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7" name="Title 1">
            <a:extLst>
              <a:ext uri="{FF2B5EF4-FFF2-40B4-BE49-F238E27FC236}">
                <a16:creationId xmlns:a16="http://schemas.microsoft.com/office/drawing/2014/main" id="{DEFDAA5A-F391-83DC-619D-878CF9B0F3E4}"/>
              </a:ext>
            </a:extLst>
          </p:cNvPr>
          <p:cNvSpPr txBox="1">
            <a:spLocks/>
          </p:cNvSpPr>
          <p:nvPr/>
        </p:nvSpPr>
        <p:spPr>
          <a:xfrm>
            <a:off x="2575758" y="1545951"/>
            <a:ext cx="7040481" cy="674517"/>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a:solidFill>
                  <a:srgbClr val="2D9D94"/>
                </a:solidFill>
                <a:latin typeface="Arial" panose="020B0604020202020204" pitchFamily="34" charset="0"/>
                <a:cs typeface="Arial" panose="020B0604020202020204" pitchFamily="34" charset="0"/>
              </a:rPr>
              <a:t>Policy Objective</a:t>
            </a:r>
            <a:endParaRPr lang="en-CA" dirty="0">
              <a:solidFill>
                <a:srgbClr val="2D9D9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3A8EAB9-BF52-B8DB-52F7-DDBC034744C4}"/>
              </a:ext>
            </a:extLst>
          </p:cNvPr>
          <p:cNvSpPr txBox="1"/>
          <p:nvPr/>
        </p:nvSpPr>
        <p:spPr>
          <a:xfrm>
            <a:off x="3572257" y="2114096"/>
            <a:ext cx="5047482"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Governance and First Nations-determination</a:t>
            </a:r>
            <a:endParaRPr lang="en-CA" dirty="0"/>
          </a:p>
        </p:txBody>
      </p:sp>
    </p:spTree>
    <p:extLst>
      <p:ext uri="{BB962C8B-B14F-4D97-AF65-F5344CB8AC3E}">
        <p14:creationId xmlns:p14="http://schemas.microsoft.com/office/powerpoint/2010/main" val="884832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0" y="2685684"/>
            <a:ext cx="10512669" cy="3239127"/>
          </a:xfrm>
        </p:spPr>
        <p:txBody>
          <a:bodyPr/>
          <a:lstStyle/>
          <a:p>
            <a:pPr>
              <a:spcAft>
                <a:spcPts val="2400"/>
              </a:spcAft>
              <a:buFont typeface="Wingdings" panose="05000000000000000000" pitchFamily="2" charset="2"/>
              <a:buChar char="ü"/>
            </a:pPr>
            <a:r>
              <a:rPr lang="en-CA" sz="2000" kern="100" dirty="0">
                <a:solidFill>
                  <a:srgbClr val="2D9D94"/>
                </a:solidFill>
                <a:effectLst/>
                <a:ea typeface="Calibri" panose="020F0502020204030204" pitchFamily="34" charset="0"/>
                <a:cs typeface="Times New Roman" panose="02020603050405020304" pitchFamily="18" charset="0"/>
              </a:rPr>
              <a:t>First Nations must determine funding requirements to ensure flexible and broad funding  parameters can adequately</a:t>
            </a:r>
            <a:r>
              <a:rPr lang="en-CA" sz="2000" kern="100" dirty="0">
                <a:solidFill>
                  <a:srgbClr val="2D9D94"/>
                </a:solidFill>
                <a:ea typeface="Calibri" panose="020F0502020204030204" pitchFamily="34" charset="0"/>
                <a:cs typeface="Times New Roman" panose="02020603050405020304" pitchFamily="18" charset="0"/>
              </a:rPr>
              <a:t> address First Nations-specific </a:t>
            </a:r>
            <a:r>
              <a:rPr lang="en-CA" sz="2000" kern="100" dirty="0">
                <a:solidFill>
                  <a:srgbClr val="2D9D94"/>
                </a:solidFill>
                <a:effectLst/>
                <a:ea typeface="Calibri" panose="020F0502020204030204" pitchFamily="34" charset="0"/>
                <a:cs typeface="Times New Roman" panose="02020603050405020304" pitchFamily="18" charset="0"/>
              </a:rPr>
              <a:t>care priorities.  </a:t>
            </a:r>
            <a:endParaRPr lang="en-US" sz="2000" kern="100" dirty="0">
              <a:solidFill>
                <a:srgbClr val="2D9D94"/>
              </a:solidFill>
              <a:effectLst/>
              <a:ea typeface="Calibri" panose="020F0502020204030204" pitchFamily="34" charset="0"/>
              <a:cs typeface="Times New Roman" panose="02020603050405020304" pitchFamily="18" charset="0"/>
            </a:endParaRPr>
          </a:p>
          <a:p>
            <a:pPr>
              <a:spcAft>
                <a:spcPts val="2400"/>
              </a:spcAft>
              <a:buFont typeface="Wingdings" panose="05000000000000000000" pitchFamily="2" charset="2"/>
              <a:buChar char="ü"/>
            </a:pPr>
            <a:r>
              <a:rPr lang="en-US" sz="2000" kern="100" dirty="0">
                <a:solidFill>
                  <a:srgbClr val="2D9D94"/>
                </a:solidFill>
                <a:effectLst/>
                <a:ea typeface="Calibri" panose="020F0502020204030204" pitchFamily="34" charset="0"/>
                <a:cs typeface="Times New Roman" panose="02020603050405020304" pitchFamily="18" charset="0"/>
              </a:rPr>
              <a:t>First Nations must be provided funding, resources and information to enhance informed decision making to identify and enter different types of agreements and partnerships with all levels of government.</a:t>
            </a:r>
          </a:p>
          <a:p>
            <a:pPr>
              <a:buFont typeface="Wingdings" panose="05000000000000000000" pitchFamily="2" charset="2"/>
              <a:buChar char="ü"/>
            </a:pPr>
            <a:r>
              <a:rPr lang="en-US" sz="2000" kern="100" dirty="0">
                <a:solidFill>
                  <a:srgbClr val="2D9D94"/>
                </a:solidFill>
                <a:ea typeface="Calibri" panose="020F0502020204030204" pitchFamily="34" charset="0"/>
                <a:cs typeface="Times New Roman" panose="02020603050405020304" pitchFamily="18" charset="0"/>
              </a:rPr>
              <a:t>Additional</a:t>
            </a:r>
            <a:r>
              <a:rPr lang="en-US" sz="2000" kern="100" dirty="0">
                <a:solidFill>
                  <a:srgbClr val="2D9D94"/>
                </a:solidFill>
                <a:effectLst/>
                <a:ea typeface="Calibri" panose="020F0502020204030204" pitchFamily="34" charset="0"/>
                <a:cs typeface="Times New Roman" panose="02020603050405020304" pitchFamily="18" charset="0"/>
              </a:rPr>
              <a:t> funding for </a:t>
            </a:r>
            <a:r>
              <a:rPr lang="en-US" sz="2000" kern="100" dirty="0">
                <a:solidFill>
                  <a:srgbClr val="2D9D94"/>
                </a:solidFill>
                <a:ea typeface="Calibri" panose="020F0502020204030204" pitchFamily="34" charset="0"/>
                <a:cs typeface="Times New Roman" panose="02020603050405020304" pitchFamily="18" charset="0"/>
              </a:rPr>
              <a:t>First Nations to develop First Nations-specific standards of care, separate from reasonable comparability to Western services offered within the provinces and territories. </a:t>
            </a:r>
            <a:endParaRPr lang="en-US" sz="2000" kern="100" dirty="0">
              <a:solidFill>
                <a:srgbClr val="2D9D94"/>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65A48F8-F12C-A016-878E-A6DED4DC1F94}"/>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7" name="Title 1">
            <a:extLst>
              <a:ext uri="{FF2B5EF4-FFF2-40B4-BE49-F238E27FC236}">
                <a16:creationId xmlns:a16="http://schemas.microsoft.com/office/drawing/2014/main" id="{231F680E-1269-7BCA-8CAB-D76B58A87A15}"/>
              </a:ext>
            </a:extLst>
          </p:cNvPr>
          <p:cNvSpPr>
            <a:spLocks noGrp="1"/>
          </p:cNvSpPr>
          <p:nvPr>
            <p:ph type="title"/>
          </p:nvPr>
        </p:nvSpPr>
        <p:spPr>
          <a:xfrm>
            <a:off x="2590425" y="1506261"/>
            <a:ext cx="7011148" cy="675993"/>
          </a:xfrm>
        </p:spPr>
        <p:txBody>
          <a:bodyPr/>
          <a:lstStyle/>
          <a:p>
            <a:pPr algn="ctr"/>
            <a:r>
              <a:rPr lang="en-US" dirty="0">
                <a:solidFill>
                  <a:srgbClr val="2D9D94"/>
                </a:solidFill>
                <a:latin typeface="Arial" panose="020B0604020202020204" pitchFamily="34" charset="0"/>
                <a:cs typeface="Arial" panose="020B0604020202020204" pitchFamily="34" charset="0"/>
              </a:rPr>
              <a:t>Policy Recommendations</a:t>
            </a:r>
            <a:endParaRPr lang="en-CA" dirty="0">
              <a:solidFill>
                <a:srgbClr val="2D9D9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1E28E1-AEEE-1FA7-372A-9792B8228720}"/>
              </a:ext>
            </a:extLst>
          </p:cNvPr>
          <p:cNvSpPr txBox="1"/>
          <p:nvPr/>
        </p:nvSpPr>
        <p:spPr>
          <a:xfrm>
            <a:off x="3572257" y="2114096"/>
            <a:ext cx="5047482"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Governance and First Nations-determination         </a:t>
            </a:r>
            <a:endParaRPr lang="en-CA" dirty="0"/>
          </a:p>
        </p:txBody>
      </p:sp>
    </p:spTree>
    <p:extLst>
      <p:ext uri="{BB962C8B-B14F-4D97-AF65-F5344CB8AC3E}">
        <p14:creationId xmlns:p14="http://schemas.microsoft.com/office/powerpoint/2010/main" val="257608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0" y="1578194"/>
            <a:ext cx="10509737" cy="798576"/>
          </a:xfrm>
        </p:spPr>
        <p:txBody>
          <a:bodyPr/>
          <a:lstStyle/>
          <a:p>
            <a:pPr algn="ctr"/>
            <a:r>
              <a:rPr lang="en-US" dirty="0">
                <a:solidFill>
                  <a:srgbClr val="2D9D94"/>
                </a:solidFill>
                <a:latin typeface="Arial" panose="020B0604020202020204" pitchFamily="34" charset="0"/>
                <a:cs typeface="Arial" panose="020B0604020202020204" pitchFamily="34" charset="0"/>
              </a:rPr>
              <a:t>Agenda</a:t>
            </a:r>
            <a:endParaRPr lang="en-CA"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1" y="2547890"/>
            <a:ext cx="10509737" cy="3781887"/>
          </a:xfrm>
        </p:spPr>
        <p:txBody>
          <a:bodyPr/>
          <a:lstStyle/>
          <a:p>
            <a:pPr marL="0" indent="0" algn="ctr">
              <a:buNone/>
            </a:pPr>
            <a:r>
              <a:rPr lang="en-US" b="1" dirty="0">
                <a:solidFill>
                  <a:srgbClr val="2D9D94"/>
                </a:solidFill>
                <a:latin typeface="Arial" panose="020B0604020202020204" pitchFamily="34" charset="0"/>
                <a:cs typeface="Arial" panose="020B0604020202020204" pitchFamily="34" charset="0"/>
              </a:rPr>
              <a:t>Part One: The Journey to Care </a:t>
            </a:r>
            <a:br>
              <a:rPr lang="en-US" b="1" dirty="0">
                <a:solidFill>
                  <a:srgbClr val="2D9D94"/>
                </a:solidFill>
                <a:latin typeface="Arial" panose="020B0604020202020204" pitchFamily="34" charset="0"/>
                <a:cs typeface="Arial" panose="020B0604020202020204" pitchFamily="34" charset="0"/>
              </a:rPr>
            </a:br>
            <a:r>
              <a:rPr lang="en-US" i="1" dirty="0">
                <a:solidFill>
                  <a:srgbClr val="2D9D94"/>
                </a:solidFill>
                <a:latin typeface="Arial" panose="020B0604020202020204" pitchFamily="34" charset="0"/>
                <a:cs typeface="Arial" panose="020B0604020202020204" pitchFamily="34" charset="0"/>
              </a:rPr>
              <a:t>Tracing the Development of a Wholistic Long-term and Continuing Care Framework.</a:t>
            </a:r>
          </a:p>
          <a:p>
            <a:pPr marL="514350" indent="-514350">
              <a:buFont typeface="+mj-lt"/>
              <a:buAutoNum type="arabicPeriod"/>
            </a:pPr>
            <a:endParaRPr lang="en-US" dirty="0">
              <a:solidFill>
                <a:srgbClr val="2D9D94"/>
              </a:solidFill>
              <a:latin typeface="Arial" panose="020B0604020202020204" pitchFamily="34" charset="0"/>
              <a:cs typeface="Arial" panose="020B0604020202020204" pitchFamily="34" charset="0"/>
            </a:endParaRPr>
          </a:p>
          <a:p>
            <a:pPr marL="0" indent="0" algn="ctr">
              <a:buNone/>
            </a:pPr>
            <a:r>
              <a:rPr lang="en-US" b="1" dirty="0">
                <a:solidFill>
                  <a:srgbClr val="2D9D94"/>
                </a:solidFill>
                <a:latin typeface="Arial" panose="020B0604020202020204" pitchFamily="34" charset="0"/>
                <a:cs typeface="Arial" panose="020B0604020202020204" pitchFamily="34" charset="0"/>
              </a:rPr>
              <a:t>Part Two: Building a Path Forward</a:t>
            </a:r>
            <a:br>
              <a:rPr lang="en-US" b="1" dirty="0">
                <a:solidFill>
                  <a:srgbClr val="2D9D94"/>
                </a:solidFill>
                <a:latin typeface="Arial" panose="020B0604020202020204" pitchFamily="34" charset="0"/>
                <a:cs typeface="Arial" panose="020B0604020202020204" pitchFamily="34" charset="0"/>
              </a:rPr>
            </a:br>
            <a:r>
              <a:rPr lang="en-US" i="1" dirty="0">
                <a:solidFill>
                  <a:srgbClr val="2D9D94"/>
                </a:solidFill>
                <a:latin typeface="Arial" panose="020B0604020202020204" pitchFamily="34" charset="0"/>
                <a:cs typeface="Arial" panose="020B0604020202020204" pitchFamily="34" charset="0"/>
              </a:rPr>
              <a:t>Exploring Policies and Approaches to Address First Nations Priorities for a Long-term and Continuing Care Framework.</a:t>
            </a:r>
          </a:p>
          <a:p>
            <a:pPr marL="457200" lvl="1" indent="0">
              <a:buNone/>
            </a:pPr>
            <a:endParaRPr lang="en-US" dirty="0">
              <a:solidFill>
                <a:srgbClr val="2D9D94"/>
              </a:solidFill>
            </a:endParaRPr>
          </a:p>
          <a:p>
            <a:pPr marL="0" indent="0">
              <a:buNone/>
            </a:pPr>
            <a:endParaRPr lang="en-US" dirty="0">
              <a:solidFill>
                <a:srgbClr val="2D9D94"/>
              </a:solidFill>
              <a:latin typeface="Arial" panose="020B0604020202020204" pitchFamily="34" charset="0"/>
              <a:cs typeface="Arial" panose="020B0604020202020204" pitchFamily="34" charset="0"/>
            </a:endParaRPr>
          </a:p>
          <a:p>
            <a:endParaRPr lang="en-CA" dirty="0">
              <a:solidFill>
                <a:srgbClr val="2D9D94"/>
              </a:solidFill>
            </a:endParaRPr>
          </a:p>
        </p:txBody>
      </p:sp>
    </p:spTree>
    <p:extLst>
      <p:ext uri="{BB962C8B-B14F-4D97-AF65-F5344CB8AC3E}">
        <p14:creationId xmlns:p14="http://schemas.microsoft.com/office/powerpoint/2010/main" val="3771214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174376" y="2226819"/>
            <a:ext cx="9843247" cy="2404361"/>
          </a:xfrm>
        </p:spPr>
        <p:txBody>
          <a:bodyPr/>
          <a:lstStyle/>
          <a:p>
            <a:pPr algn="ctr"/>
            <a:r>
              <a:rPr lang="en-US" dirty="0">
                <a:solidFill>
                  <a:srgbClr val="2D9D94"/>
                </a:solidFill>
                <a:latin typeface="Arial" panose="020B0604020202020204" pitchFamily="34" charset="0"/>
                <a:cs typeface="Arial" panose="020B0604020202020204" pitchFamily="34" charset="0"/>
              </a:rPr>
              <a:t>Policy Priority #7</a:t>
            </a:r>
            <a:br>
              <a:rPr lang="en-US" dirty="0">
                <a:solidFill>
                  <a:srgbClr val="2D9D94"/>
                </a:solidFill>
                <a:latin typeface="Arial" panose="020B0604020202020204" pitchFamily="34" charset="0"/>
                <a:cs typeface="Arial" panose="020B0604020202020204" pitchFamily="34" charset="0"/>
              </a:rPr>
            </a:br>
            <a:br>
              <a:rPr lang="en-US" dirty="0">
                <a:solidFill>
                  <a:srgbClr val="2D9D94"/>
                </a:solidFill>
                <a:latin typeface="Arial" panose="020B0604020202020204" pitchFamily="34" charset="0"/>
                <a:cs typeface="Arial" panose="020B0604020202020204" pitchFamily="34" charset="0"/>
              </a:rPr>
            </a:br>
            <a:r>
              <a:rPr lang="en-US" dirty="0">
                <a:solidFill>
                  <a:srgbClr val="2D9D94"/>
                </a:solidFill>
                <a:latin typeface="Arial" panose="020B0604020202020204" pitchFamily="34" charset="0"/>
                <a:cs typeface="Arial" panose="020B0604020202020204" pitchFamily="34" charset="0"/>
              </a:rPr>
              <a:t>Equitable Access to Services Across Canada</a:t>
            </a:r>
            <a:br>
              <a:rPr lang="en-US" dirty="0">
                <a:solidFill>
                  <a:srgbClr val="2D9D94"/>
                </a:solidFill>
                <a:latin typeface="Arial" panose="020B0604020202020204" pitchFamily="34" charset="0"/>
                <a:cs typeface="Arial" panose="020B0604020202020204" pitchFamily="34" charset="0"/>
              </a:rPr>
            </a:br>
            <a:endParaRPr lang="en-CA" sz="3200" dirty="0">
              <a:solidFill>
                <a:srgbClr val="2D9D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1CC2183-482F-9124-B40F-3122B23C9C00}"/>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271989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682341"/>
            <a:ext cx="10512669" cy="3355780"/>
          </a:xfrm>
        </p:spPr>
        <p:txBody>
          <a:bodyPr/>
          <a:lstStyle/>
          <a:p>
            <a:pPr>
              <a:spcAft>
                <a:spcPts val="12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The development of a wholistic LTCC Framework should embrace diversity, equity and enhance inclusivity for individuals with different abilities and diverse populations across the lifespan. </a:t>
            </a:r>
          </a:p>
          <a:p>
            <a:pPr>
              <a:spcAft>
                <a:spcPts val="1200"/>
              </a:spcAft>
            </a:pPr>
            <a:r>
              <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The framework must embody First Nations-determined </a:t>
            </a: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priorities of care</a:t>
            </a:r>
            <a:r>
              <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rPr>
              <a:t>, not restricted to western comparability of provincial or territorial standards. </a:t>
            </a:r>
          </a:p>
          <a:p>
            <a:pPr>
              <a:spcAft>
                <a:spcPts val="1200"/>
              </a:spcAft>
            </a:pP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Building the foundation for culturally appropriate long-term care to enhance the</a:t>
            </a:r>
            <a:r>
              <a:rPr lang="en-CA" sz="2400" dirty="0">
                <a:solidFill>
                  <a:srgbClr val="2D9D94"/>
                </a:solidFill>
                <a:ea typeface="Times New Roman" panose="02020603050405020304" pitchFamily="18" charset="0"/>
                <a:cs typeface="Calibri" panose="020F0502020204030204" pitchFamily="34" charset="0"/>
              </a:rPr>
              <a:t> health and social outcomes by embracing </a:t>
            </a:r>
            <a:r>
              <a:rPr lang="en-CA" sz="2400" i="1" dirty="0">
                <a:solidFill>
                  <a:srgbClr val="2D9D94"/>
                </a:solidFill>
                <a:ea typeface="Times New Roman" panose="02020603050405020304" pitchFamily="18" charset="0"/>
                <a:cs typeface="Calibri" panose="020F0502020204030204" pitchFamily="34" charset="0"/>
              </a:rPr>
              <a:t>equity+: </a:t>
            </a:r>
            <a:r>
              <a:rPr lang="en-US" sz="2400" dirty="0">
                <a:solidFill>
                  <a:srgbClr val="2D9D94"/>
                </a:solidFill>
                <a:effectLst/>
              </a:rPr>
              <a:t>equity, diversity and enhanced inclusivity</a:t>
            </a:r>
            <a:r>
              <a:rPr lang="en-CA" sz="2400" i="1" dirty="0">
                <a:solidFill>
                  <a:srgbClr val="2D9D94"/>
                </a:solidFill>
                <a:ea typeface="Times New Roman" panose="02020603050405020304" pitchFamily="18" charset="0"/>
                <a:cs typeface="Calibri" panose="020F0502020204030204" pitchFamily="34" charset="0"/>
              </a:rPr>
              <a:t> </a:t>
            </a:r>
            <a:r>
              <a:rPr lang="en-CA" sz="2400" dirty="0">
                <a:solidFill>
                  <a:srgbClr val="2D9D94"/>
                </a:solidFill>
                <a:ea typeface="Times New Roman" panose="02020603050405020304" pitchFamily="18" charset="0"/>
                <a:cs typeface="Calibri" panose="020F0502020204030204" pitchFamily="34" charset="0"/>
              </a:rPr>
              <a:t>for </a:t>
            </a:r>
            <a:r>
              <a:rPr lang="en-CA" sz="2400" dirty="0">
                <a:solidFill>
                  <a:srgbClr val="2D9D94"/>
                </a:solidFill>
                <a:latin typeface="Calibri" panose="020F0502020204030204" pitchFamily="34" charset="0"/>
                <a:ea typeface="Times New Roman" panose="02020603050405020304" pitchFamily="18" charset="0"/>
                <a:cs typeface="Calibri" panose="020F0502020204030204" pitchFamily="34" charset="0"/>
              </a:rPr>
              <a:t>all First Nations. </a:t>
            </a:r>
            <a:endParaRPr lang="en-CA" sz="2400" dirty="0">
              <a:solidFill>
                <a:srgbClr val="2D9D94"/>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CA" dirty="0">
              <a:solidFill>
                <a:srgbClr val="2D9D94"/>
              </a:solidFill>
            </a:endParaRPr>
          </a:p>
        </p:txBody>
      </p:sp>
      <p:sp>
        <p:nvSpPr>
          <p:cNvPr id="4" name="TextBox 3">
            <a:extLst>
              <a:ext uri="{FF2B5EF4-FFF2-40B4-BE49-F238E27FC236}">
                <a16:creationId xmlns:a16="http://schemas.microsoft.com/office/drawing/2014/main" id="{6ED9648F-50B0-41F5-4B79-BE561C7EC20A}"/>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7" name="Title 1">
            <a:extLst>
              <a:ext uri="{FF2B5EF4-FFF2-40B4-BE49-F238E27FC236}">
                <a16:creationId xmlns:a16="http://schemas.microsoft.com/office/drawing/2014/main" id="{C7FD4F42-3271-5454-B973-C7AA041C02EE}"/>
              </a:ext>
            </a:extLst>
          </p:cNvPr>
          <p:cNvSpPr txBox="1">
            <a:spLocks/>
          </p:cNvSpPr>
          <p:nvPr/>
        </p:nvSpPr>
        <p:spPr>
          <a:xfrm>
            <a:off x="2575758" y="1545951"/>
            <a:ext cx="7040481" cy="674517"/>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a:solidFill>
                  <a:srgbClr val="2D9D94"/>
                </a:solidFill>
                <a:latin typeface="Arial" panose="020B0604020202020204" pitchFamily="34" charset="0"/>
                <a:cs typeface="Arial" panose="020B0604020202020204" pitchFamily="34" charset="0"/>
              </a:rPr>
              <a:t>Policy Objective</a:t>
            </a:r>
            <a:endParaRPr lang="en-CA" dirty="0">
              <a:solidFill>
                <a:srgbClr val="2D9D9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6E64B0B-3BE0-7649-B142-47C929304880}"/>
              </a:ext>
            </a:extLst>
          </p:cNvPr>
          <p:cNvSpPr txBox="1"/>
          <p:nvPr/>
        </p:nvSpPr>
        <p:spPr>
          <a:xfrm>
            <a:off x="3572257" y="2114096"/>
            <a:ext cx="5047482"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Equitable Access to Services Across Canada</a:t>
            </a:r>
          </a:p>
        </p:txBody>
      </p:sp>
    </p:spTree>
    <p:extLst>
      <p:ext uri="{BB962C8B-B14F-4D97-AF65-F5344CB8AC3E}">
        <p14:creationId xmlns:p14="http://schemas.microsoft.com/office/powerpoint/2010/main" val="308292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2393948" y="1556406"/>
            <a:ext cx="7404101" cy="798576"/>
          </a:xfrm>
        </p:spPr>
        <p:txBody>
          <a:bodyPr/>
          <a:lstStyle/>
          <a:p>
            <a:pPr algn="ctr"/>
            <a:r>
              <a:rPr lang="en-US" dirty="0">
                <a:solidFill>
                  <a:srgbClr val="2D9D94"/>
                </a:solidFill>
                <a:latin typeface="Arial" panose="020B0604020202020204" pitchFamily="34" charset="0"/>
                <a:cs typeface="Arial" panose="020B0604020202020204" pitchFamily="34" charset="0"/>
              </a:rPr>
              <a:t>Policy Recommendations</a:t>
            </a:r>
            <a:br>
              <a:rPr lang="en-US" dirty="0">
                <a:solidFill>
                  <a:srgbClr val="2D9D94"/>
                </a:solidFill>
                <a:latin typeface="Arial" panose="020B0604020202020204" pitchFamily="34" charset="0"/>
                <a:cs typeface="Arial" panose="020B0604020202020204" pitchFamily="34" charset="0"/>
              </a:rPr>
            </a:br>
            <a:endParaRPr lang="en-CA" sz="320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39665" y="2820609"/>
            <a:ext cx="10512669" cy="3543753"/>
          </a:xfrm>
        </p:spPr>
        <p:txBody>
          <a:bodyPr/>
          <a:lstStyle/>
          <a:p>
            <a:pPr>
              <a:spcAft>
                <a:spcPts val="1200"/>
              </a:spcAft>
              <a:buFont typeface="Wingdings" panose="05000000000000000000" pitchFamily="2" charset="2"/>
              <a:buChar char="ü"/>
            </a:pPr>
            <a:r>
              <a:rPr lang="en-CA" sz="2000" dirty="0">
                <a:solidFill>
                  <a:srgbClr val="2D9D94"/>
                </a:solidFill>
              </a:rPr>
              <a:t>The </a:t>
            </a:r>
            <a:r>
              <a:rPr lang="en-US" sz="2000" dirty="0">
                <a:solidFill>
                  <a:srgbClr val="2D9D94"/>
                </a:solidFill>
              </a:rPr>
              <a:t>First Nations-specific standards of care must inform culturally-specific considerations in the development of any future legislation concerning Long-term and Continuing Care. Additional investments and resources for engaging First Nations on First Nations-specific inclusions must ensure harmful pan-Canadian approaches are not solely informing future implacable legislation.  </a:t>
            </a:r>
          </a:p>
          <a:p>
            <a:pPr>
              <a:spcAft>
                <a:spcPts val="1200"/>
              </a:spcAft>
              <a:buFont typeface="Wingdings" panose="05000000000000000000" pitchFamily="2" charset="2"/>
              <a:buChar char="ü"/>
            </a:pPr>
            <a:r>
              <a:rPr lang="en-US" sz="2000" kern="100" dirty="0">
                <a:solidFill>
                  <a:srgbClr val="2D9D94"/>
                </a:solidFill>
                <a:ea typeface="Calibri" panose="020F0502020204030204" pitchFamily="34" charset="0"/>
                <a:cs typeface="Times New Roman" panose="02020603050405020304" pitchFamily="18" charset="0"/>
              </a:rPr>
              <a:t>Commit to seeking policy authority </a:t>
            </a:r>
            <a:r>
              <a:rPr lang="en-CA" sz="2000" kern="100" dirty="0">
                <a:solidFill>
                  <a:srgbClr val="2D9D94"/>
                </a:solidFill>
                <a:ea typeface="Calibri" panose="020F0502020204030204" pitchFamily="34" charset="0"/>
                <a:cs typeface="Times New Roman" panose="02020603050405020304" pitchFamily="18" charset="0"/>
              </a:rPr>
              <a:t>to reform the</a:t>
            </a:r>
            <a:r>
              <a:rPr lang="en-CA" sz="2000" kern="100" dirty="0">
                <a:solidFill>
                  <a:srgbClr val="2D9D94"/>
                </a:solidFill>
                <a:effectLst/>
                <a:ea typeface="Calibri" panose="020F0502020204030204" pitchFamily="34" charset="0"/>
                <a:cs typeface="Times New Roman" panose="02020603050405020304" pitchFamily="18" charset="0"/>
              </a:rPr>
              <a:t> Non-insured Health Benefits (NIHB) Program to fill the gaps in the provision of medications, assisted devices and programs among others to wholistically increase </a:t>
            </a:r>
            <a:r>
              <a:rPr lang="en-CA" sz="2000" kern="100" dirty="0">
                <a:solidFill>
                  <a:srgbClr val="2D9D94"/>
                </a:solidFill>
                <a:ea typeface="Calibri" panose="020F0502020204030204" pitchFamily="34" charset="0"/>
                <a:cs typeface="Times New Roman" panose="02020603050405020304" pitchFamily="18" charset="0"/>
              </a:rPr>
              <a:t>First Nations overall health and </a:t>
            </a:r>
            <a:r>
              <a:rPr lang="en-CA" sz="2000" kern="100" dirty="0">
                <a:solidFill>
                  <a:srgbClr val="2D9D94"/>
                </a:solidFill>
                <a:effectLst/>
                <a:ea typeface="Calibri" panose="020F0502020204030204" pitchFamily="34" charset="0"/>
                <a:cs typeface="Times New Roman" panose="02020603050405020304" pitchFamily="18" charset="0"/>
              </a:rPr>
              <a:t>wellbeing. </a:t>
            </a:r>
          </a:p>
          <a:p>
            <a:pPr>
              <a:buFont typeface="Wingdings" panose="05000000000000000000" pitchFamily="2" charset="2"/>
              <a:buChar char="ü"/>
            </a:pPr>
            <a:r>
              <a:rPr lang="en-CA" sz="2000" kern="100" dirty="0">
                <a:solidFill>
                  <a:srgbClr val="2D9D94"/>
                </a:solidFill>
                <a:effectLst/>
                <a:ea typeface="Calibri" panose="020F0502020204030204" pitchFamily="34" charset="0"/>
                <a:cs typeface="Times New Roman" panose="02020603050405020304" pitchFamily="18" charset="0"/>
              </a:rPr>
              <a:t>First Nations must be </a:t>
            </a:r>
            <a:r>
              <a:rPr lang="en-CA" sz="2000" kern="100" dirty="0">
                <a:solidFill>
                  <a:srgbClr val="2D9D94"/>
                </a:solidFill>
                <a:ea typeface="Calibri" panose="020F0502020204030204" pitchFamily="34" charset="0"/>
                <a:cs typeface="Times New Roman" panose="02020603050405020304" pitchFamily="18" charset="0"/>
              </a:rPr>
              <a:t>provided </a:t>
            </a:r>
            <a:r>
              <a:rPr lang="en-CA" sz="2000" kern="100" dirty="0">
                <a:solidFill>
                  <a:srgbClr val="2D9D94"/>
                </a:solidFill>
                <a:effectLst/>
                <a:ea typeface="Calibri" panose="020F0502020204030204" pitchFamily="34" charset="0"/>
                <a:cs typeface="Times New Roman" panose="02020603050405020304" pitchFamily="18" charset="0"/>
              </a:rPr>
              <a:t>substantial investments into the development of First Nations-led data systems to further First Nations data sovereignty</a:t>
            </a:r>
            <a:r>
              <a:rPr lang="en-CA" sz="2000" kern="100" dirty="0">
                <a:solidFill>
                  <a:srgbClr val="2D9D94"/>
                </a:solidFill>
                <a:ea typeface="Calibri" panose="020F0502020204030204" pitchFamily="34" charset="0"/>
                <a:cs typeface="Times New Roman" panose="02020603050405020304" pitchFamily="18" charset="0"/>
              </a:rPr>
              <a:t> and uphold First Nations-led data strategies. </a:t>
            </a:r>
            <a:endParaRPr lang="en-CA" sz="2000" kern="100" dirty="0">
              <a:solidFill>
                <a:srgbClr val="2D9D94"/>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0156BFE-2174-BC45-6194-10AAE1CBCE01}"/>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
        <p:nvSpPr>
          <p:cNvPr id="5" name="TextBox 4">
            <a:extLst>
              <a:ext uri="{FF2B5EF4-FFF2-40B4-BE49-F238E27FC236}">
                <a16:creationId xmlns:a16="http://schemas.microsoft.com/office/drawing/2014/main" id="{2A947A48-36A1-2885-00AD-5758CCDFF11B}"/>
              </a:ext>
            </a:extLst>
          </p:cNvPr>
          <p:cNvSpPr txBox="1"/>
          <p:nvPr/>
        </p:nvSpPr>
        <p:spPr>
          <a:xfrm>
            <a:off x="3572257" y="2114096"/>
            <a:ext cx="5047482" cy="369332"/>
          </a:xfrm>
          <a:prstGeom prst="rect">
            <a:avLst/>
          </a:prstGeom>
          <a:noFill/>
        </p:spPr>
        <p:txBody>
          <a:bodyPr wrap="square">
            <a:spAutoFit/>
          </a:bodyPr>
          <a:lstStyle/>
          <a:p>
            <a:pPr algn="ctr"/>
            <a:r>
              <a:rPr lang="en-US" i="1" dirty="0">
                <a:solidFill>
                  <a:srgbClr val="2D9D94"/>
                </a:solidFill>
                <a:latin typeface="Arial" panose="020B0604020202020204" pitchFamily="34" charset="0"/>
                <a:cs typeface="Arial" panose="020B0604020202020204" pitchFamily="34" charset="0"/>
              </a:rPr>
              <a:t>Equitable Access to Services Across Canada</a:t>
            </a:r>
            <a:endParaRPr lang="en-CA" dirty="0"/>
          </a:p>
        </p:txBody>
      </p:sp>
    </p:spTree>
    <p:extLst>
      <p:ext uri="{BB962C8B-B14F-4D97-AF65-F5344CB8AC3E}">
        <p14:creationId xmlns:p14="http://schemas.microsoft.com/office/powerpoint/2010/main" val="2978295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1678641" y="1493891"/>
            <a:ext cx="8834718" cy="798576"/>
          </a:xfrm>
        </p:spPr>
        <p:txBody>
          <a:bodyPr/>
          <a:lstStyle/>
          <a:p>
            <a:pPr algn="ctr"/>
            <a:r>
              <a:rPr lang="en-US" dirty="0">
                <a:solidFill>
                  <a:srgbClr val="2D9D94"/>
                </a:solidFill>
                <a:latin typeface="Arial" panose="020B0604020202020204" pitchFamily="34" charset="0"/>
                <a:cs typeface="Arial" panose="020B0604020202020204" pitchFamily="34" charset="0"/>
              </a:rPr>
              <a:t>Next Steps</a:t>
            </a:r>
            <a:br>
              <a:rPr lang="en-US" dirty="0">
                <a:solidFill>
                  <a:srgbClr val="2D9D94"/>
                </a:solidFill>
                <a:latin typeface="Arial" panose="020B0604020202020204" pitchFamily="34" charset="0"/>
                <a:cs typeface="Arial" panose="020B0604020202020204" pitchFamily="34" charset="0"/>
              </a:rPr>
            </a:br>
            <a:endParaRPr lang="en-CA" sz="3200"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711201" y="2332889"/>
            <a:ext cx="10780834" cy="4082596"/>
          </a:xfrm>
        </p:spPr>
        <p:txBody>
          <a:bodyPr/>
          <a:lstStyle/>
          <a:p>
            <a:r>
              <a:rPr lang="en-CA" kern="100" dirty="0">
                <a:solidFill>
                  <a:srgbClr val="2D9D94"/>
                </a:solidFill>
                <a:ea typeface="Calibri" panose="020F0502020204030204" pitchFamily="34" charset="0"/>
                <a:cs typeface="Times New Roman" panose="02020603050405020304" pitchFamily="18" charset="0"/>
              </a:rPr>
              <a:t>Additional feedback will be accepted until </a:t>
            </a:r>
            <a:r>
              <a:rPr lang="en-CA" b="1" i="1" kern="100" dirty="0">
                <a:solidFill>
                  <a:srgbClr val="2D9D94"/>
                </a:solidFill>
                <a:ea typeface="Calibri" panose="020F0502020204030204" pitchFamily="34" charset="0"/>
                <a:cs typeface="Times New Roman" panose="02020603050405020304" pitchFamily="18" charset="0"/>
              </a:rPr>
              <a:t>Friday October 13, 2023</a:t>
            </a:r>
            <a:r>
              <a:rPr lang="en-CA" kern="100" dirty="0">
                <a:solidFill>
                  <a:srgbClr val="2D9D94"/>
                </a:solidFill>
                <a:ea typeface="Calibri" panose="020F0502020204030204" pitchFamily="34" charset="0"/>
                <a:cs typeface="Times New Roman" panose="02020603050405020304" pitchFamily="18" charset="0"/>
              </a:rPr>
              <a:t>.</a:t>
            </a:r>
            <a:br>
              <a:rPr lang="en-CA" kern="100" dirty="0">
                <a:solidFill>
                  <a:srgbClr val="2D9D94"/>
                </a:solidFill>
                <a:ea typeface="Calibri" panose="020F0502020204030204" pitchFamily="34" charset="0"/>
                <a:cs typeface="Times New Roman" panose="02020603050405020304" pitchFamily="18" charset="0"/>
              </a:rPr>
            </a:br>
            <a:endParaRPr lang="en-CA" kern="100" dirty="0">
              <a:solidFill>
                <a:srgbClr val="2D9D94"/>
              </a:solidFill>
              <a:ea typeface="Calibri" panose="020F0502020204030204" pitchFamily="34" charset="0"/>
              <a:cs typeface="Times New Roman" panose="02020603050405020304" pitchFamily="18" charset="0"/>
            </a:endParaRPr>
          </a:p>
          <a:p>
            <a:r>
              <a:rPr lang="en-US" kern="100" dirty="0">
                <a:solidFill>
                  <a:srgbClr val="2D9D94"/>
                </a:solidFill>
                <a:ea typeface="Calibri" panose="020F0502020204030204" pitchFamily="34" charset="0"/>
                <a:cs typeface="Times New Roman" panose="02020603050405020304" pitchFamily="18" charset="0"/>
              </a:rPr>
              <a:t>The Technical Working Group on Social Development and the Chiefs Committee on Health will finalize the First Nations policy recommendations for a wholistic long-term and continuing care framework. </a:t>
            </a:r>
            <a:br>
              <a:rPr lang="en-CA" kern="100" dirty="0">
                <a:solidFill>
                  <a:srgbClr val="2D9D94"/>
                </a:solidFill>
                <a:ea typeface="Calibri" panose="020F0502020204030204" pitchFamily="34" charset="0"/>
                <a:cs typeface="Times New Roman" panose="02020603050405020304" pitchFamily="18" charset="0"/>
              </a:rPr>
            </a:br>
            <a:endParaRPr lang="en-CA" kern="100" dirty="0">
              <a:solidFill>
                <a:srgbClr val="2D9D94"/>
              </a:solidFill>
              <a:ea typeface="Calibri" panose="020F0502020204030204" pitchFamily="34" charset="0"/>
              <a:cs typeface="Times New Roman" panose="02020603050405020304" pitchFamily="18" charset="0"/>
            </a:endParaRPr>
          </a:p>
          <a:p>
            <a:r>
              <a:rPr lang="en-CA" dirty="0">
                <a:solidFill>
                  <a:srgbClr val="2D9D94"/>
                </a:solidFill>
              </a:rPr>
              <a:t>The AFN will seek support of the policy recommendations from First Nations-in-Assembly at the December 2023 Special Chiefs Assembly.</a:t>
            </a:r>
          </a:p>
          <a:p>
            <a:pPr marL="0" indent="0">
              <a:buNone/>
            </a:pPr>
            <a:r>
              <a:rPr lang="en-CA" dirty="0">
                <a:solidFill>
                  <a:srgbClr val="2D9D94"/>
                </a:solidFill>
              </a:rPr>
              <a:t> </a:t>
            </a:r>
          </a:p>
        </p:txBody>
      </p:sp>
      <p:sp>
        <p:nvSpPr>
          <p:cNvPr id="4" name="TextBox 3">
            <a:extLst>
              <a:ext uri="{FF2B5EF4-FFF2-40B4-BE49-F238E27FC236}">
                <a16:creationId xmlns:a16="http://schemas.microsoft.com/office/drawing/2014/main" id="{FCAFC22A-42E6-D1B6-257E-FF5BF5144071}"/>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2378987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11321-30F6-5D48-574D-E0F50B471DEF}"/>
              </a:ext>
            </a:extLst>
          </p:cNvPr>
          <p:cNvSpPr>
            <a:spLocks noGrp="1"/>
          </p:cNvSpPr>
          <p:nvPr>
            <p:ph type="title"/>
          </p:nvPr>
        </p:nvSpPr>
        <p:spPr>
          <a:xfrm>
            <a:off x="827314" y="1555351"/>
            <a:ext cx="10526485" cy="798576"/>
          </a:xfrm>
        </p:spPr>
        <p:txBody>
          <a:bodyPr/>
          <a:lstStyle/>
          <a:p>
            <a:pPr algn="ctr"/>
            <a:r>
              <a:rPr lang="en-US" dirty="0">
                <a:solidFill>
                  <a:srgbClr val="2D9D94"/>
                </a:solidFill>
                <a:latin typeface="Arial" panose="020B0604020202020204" pitchFamily="34" charset="0"/>
                <a:cs typeface="Arial" panose="020B0604020202020204" pitchFamily="34" charset="0"/>
              </a:rPr>
              <a:t>Additional Information</a:t>
            </a:r>
            <a:endParaRPr lang="en-CA" dirty="0"/>
          </a:p>
        </p:txBody>
      </p:sp>
      <p:sp>
        <p:nvSpPr>
          <p:cNvPr id="3" name="Content Placeholder 2">
            <a:extLst>
              <a:ext uri="{FF2B5EF4-FFF2-40B4-BE49-F238E27FC236}">
                <a16:creationId xmlns:a16="http://schemas.microsoft.com/office/drawing/2014/main" id="{3B5552D4-F5C3-ED11-30F1-7B230F9942FB}"/>
              </a:ext>
            </a:extLst>
          </p:cNvPr>
          <p:cNvSpPr>
            <a:spLocks noGrp="1"/>
          </p:cNvSpPr>
          <p:nvPr>
            <p:ph idx="1"/>
          </p:nvPr>
        </p:nvSpPr>
        <p:spPr>
          <a:xfrm>
            <a:off x="827313" y="2353927"/>
            <a:ext cx="10526486" cy="3623336"/>
          </a:xfrm>
        </p:spPr>
        <p:txBody>
          <a:bodyPr/>
          <a:lstStyle/>
          <a:p>
            <a:endParaRPr lang="en-US" sz="4800" dirty="0">
              <a:solidFill>
                <a:srgbClr val="2D9D94"/>
              </a:solidFill>
            </a:endParaRPr>
          </a:p>
          <a:p>
            <a:r>
              <a:rPr lang="en-US" sz="4800" dirty="0">
                <a:solidFill>
                  <a:srgbClr val="2D9D94"/>
                </a:solidFill>
              </a:rPr>
              <a:t>Send feedback to </a:t>
            </a:r>
            <a:r>
              <a:rPr lang="en-US" sz="4800" dirty="0">
                <a:solidFill>
                  <a:srgbClr val="2D9D94"/>
                </a:solidFill>
                <a:hlinkClick r:id="rId3"/>
              </a:rPr>
              <a:t>Health@afn.ca</a:t>
            </a:r>
            <a:r>
              <a:rPr lang="en-US" sz="4800" dirty="0">
                <a:solidFill>
                  <a:srgbClr val="2D9D94"/>
                </a:solidFill>
              </a:rPr>
              <a:t>  </a:t>
            </a:r>
          </a:p>
          <a:p>
            <a:pPr marL="0" indent="0">
              <a:buNone/>
            </a:pPr>
            <a:endParaRPr lang="en-US" sz="4800" dirty="0">
              <a:solidFill>
                <a:srgbClr val="2D9D94"/>
              </a:solidFill>
            </a:endParaRPr>
          </a:p>
          <a:p>
            <a:r>
              <a:rPr lang="en-US" sz="4800" dirty="0">
                <a:solidFill>
                  <a:srgbClr val="2D9D94"/>
                </a:solidFill>
              </a:rPr>
              <a:t>Documents available on the microsite.</a:t>
            </a:r>
            <a:endParaRPr lang="en-CA" sz="4800" dirty="0">
              <a:solidFill>
                <a:srgbClr val="2D9D94"/>
              </a:solidFill>
            </a:endParaRPr>
          </a:p>
        </p:txBody>
      </p:sp>
      <p:sp>
        <p:nvSpPr>
          <p:cNvPr id="5" name="TextBox 4">
            <a:extLst>
              <a:ext uri="{FF2B5EF4-FFF2-40B4-BE49-F238E27FC236}">
                <a16:creationId xmlns:a16="http://schemas.microsoft.com/office/drawing/2014/main" id="{2976E93E-2EE2-0CE8-C04E-F4805959F11D}"/>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3897701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464211-E6FE-AF08-7FE8-B09EBDDEA380}"/>
              </a:ext>
            </a:extLst>
          </p:cNvPr>
          <p:cNvSpPr txBox="1">
            <a:spLocks/>
          </p:cNvSpPr>
          <p:nvPr/>
        </p:nvSpPr>
        <p:spPr>
          <a:xfrm>
            <a:off x="841131" y="3429000"/>
            <a:ext cx="10509737" cy="1452281"/>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sz="6600" dirty="0">
                <a:solidFill>
                  <a:srgbClr val="2D9D94"/>
                </a:solidFill>
                <a:latin typeface="Arial" panose="020B0604020202020204" pitchFamily="34" charset="0"/>
                <a:cs typeface="Arial" panose="020B0604020202020204" pitchFamily="34" charset="0"/>
              </a:rPr>
              <a:t>Wellness Break</a:t>
            </a:r>
          </a:p>
        </p:txBody>
      </p:sp>
      <p:sp>
        <p:nvSpPr>
          <p:cNvPr id="3" name="TextBox 2">
            <a:extLst>
              <a:ext uri="{FF2B5EF4-FFF2-40B4-BE49-F238E27FC236}">
                <a16:creationId xmlns:a16="http://schemas.microsoft.com/office/drawing/2014/main" id="{6CC8C4E3-70EF-739E-3F9E-9C5C23EC7E78}"/>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189166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464211-E6FE-AF08-7FE8-B09EBDDEA380}"/>
              </a:ext>
            </a:extLst>
          </p:cNvPr>
          <p:cNvSpPr txBox="1">
            <a:spLocks/>
          </p:cNvSpPr>
          <p:nvPr/>
        </p:nvSpPr>
        <p:spPr>
          <a:xfrm>
            <a:off x="841131" y="3429000"/>
            <a:ext cx="10509737" cy="1506070"/>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sz="5400" dirty="0">
                <a:solidFill>
                  <a:srgbClr val="2D9D94"/>
                </a:solidFill>
                <a:latin typeface="Arial" panose="020B0604020202020204" pitchFamily="34" charset="0"/>
                <a:cs typeface="Arial" panose="020B0604020202020204" pitchFamily="34" charset="0"/>
              </a:rPr>
              <a:t>Question and Answer Period</a:t>
            </a:r>
            <a:endParaRPr lang="en-CA" sz="5400" dirty="0">
              <a:solidFill>
                <a:srgbClr val="2D9D9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CC8C4E3-70EF-739E-3F9E-9C5C23EC7E78}"/>
              </a:ext>
            </a:extLst>
          </p:cNvPr>
          <p:cNvSpPr txBox="1"/>
          <p:nvPr/>
        </p:nvSpPr>
        <p:spPr>
          <a:xfrm>
            <a:off x="6610612" y="819879"/>
            <a:ext cx="4329405" cy="584775"/>
          </a:xfrm>
          <a:prstGeom prst="rect">
            <a:avLst/>
          </a:prstGeom>
          <a:noFill/>
        </p:spPr>
        <p:txBody>
          <a:bodyPr wrap="square" rtlCol="0">
            <a:spAutoFit/>
          </a:bodyPr>
          <a:lstStyle/>
          <a:p>
            <a:r>
              <a:rPr lang="en-US" sz="3200" b="1" dirty="0">
                <a:solidFill>
                  <a:schemeClr val="bg1"/>
                </a:solidFill>
              </a:rPr>
              <a:t>Building a Path Forward</a:t>
            </a:r>
            <a:endParaRPr lang="en-CA" sz="3200" b="1" dirty="0">
              <a:solidFill>
                <a:schemeClr val="bg1"/>
              </a:solidFill>
            </a:endParaRPr>
          </a:p>
        </p:txBody>
      </p:sp>
    </p:spTree>
    <p:extLst>
      <p:ext uri="{BB962C8B-B14F-4D97-AF65-F5344CB8AC3E}">
        <p14:creationId xmlns:p14="http://schemas.microsoft.com/office/powerpoint/2010/main" val="1146817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0" y="2414157"/>
            <a:ext cx="8112643" cy="2594387"/>
          </a:xfrm>
        </p:spPr>
        <p:txBody>
          <a:bodyPr>
            <a:normAutofit/>
          </a:bodyPr>
          <a:lstStyle/>
          <a:p>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Thank you for attending</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AFN LTCC: </a:t>
            </a:r>
            <a:r>
              <a:rPr lang="en-US" sz="4900" dirty="0">
                <a:latin typeface="Arial" panose="020B0604020202020204" pitchFamily="34" charset="0"/>
                <a:cs typeface="Arial" panose="020B0604020202020204" pitchFamily="34" charset="0"/>
              </a:rPr>
              <a:t>Virtual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National Focus Group</a:t>
            </a:r>
          </a:p>
        </p:txBody>
      </p:sp>
    </p:spTree>
    <p:extLst>
      <p:ext uri="{BB962C8B-B14F-4D97-AF65-F5344CB8AC3E}">
        <p14:creationId xmlns:p14="http://schemas.microsoft.com/office/powerpoint/2010/main" val="328776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1" y="1686207"/>
            <a:ext cx="10509737" cy="798576"/>
          </a:xfrm>
        </p:spPr>
        <p:txBody>
          <a:bodyPr/>
          <a:lstStyle/>
          <a:p>
            <a:pPr algn="ctr"/>
            <a:r>
              <a:rPr lang="en-US" dirty="0">
                <a:solidFill>
                  <a:srgbClr val="2D9D94"/>
                </a:solidFill>
                <a:latin typeface="Arial" panose="020B0604020202020204" pitchFamily="34" charset="0"/>
                <a:cs typeface="Arial" panose="020B0604020202020204" pitchFamily="34" charset="0"/>
              </a:rPr>
              <a:t>Objectives  </a:t>
            </a:r>
            <a:endParaRPr lang="en-CA" dirty="0">
              <a:solidFill>
                <a:srgbClr val="2D9D94"/>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A9F7386-4452-95FB-54FE-01196610BFB8}"/>
              </a:ext>
            </a:extLst>
          </p:cNvPr>
          <p:cNvSpPr>
            <a:spLocks noGrp="1"/>
          </p:cNvSpPr>
          <p:nvPr>
            <p:ph idx="1"/>
          </p:nvPr>
        </p:nvSpPr>
        <p:spPr>
          <a:xfrm>
            <a:off x="841131" y="2654360"/>
            <a:ext cx="10499969" cy="3437715"/>
          </a:xfrm>
        </p:spPr>
        <p:txBody>
          <a:bodyPr/>
          <a:lstStyle/>
          <a:p>
            <a:pPr>
              <a:spcAft>
                <a:spcPts val="1800"/>
              </a:spcAft>
            </a:pPr>
            <a:r>
              <a:rPr lang="en-US" dirty="0">
                <a:solidFill>
                  <a:srgbClr val="2D9D94"/>
                </a:solidFill>
                <a:latin typeface="Arial" panose="020B0604020202020204" pitchFamily="34" charset="0"/>
                <a:cs typeface="Arial" panose="020B0604020202020204" pitchFamily="34" charset="0"/>
              </a:rPr>
              <a:t>Overview of the road to reform.</a:t>
            </a:r>
          </a:p>
          <a:p>
            <a:pPr>
              <a:spcAft>
                <a:spcPts val="1800"/>
              </a:spcAft>
            </a:pPr>
            <a:r>
              <a:rPr lang="en-US" dirty="0">
                <a:solidFill>
                  <a:srgbClr val="2D9D94"/>
                </a:solidFill>
                <a:latin typeface="Arial" panose="020B0604020202020204" pitchFamily="34" charset="0"/>
                <a:cs typeface="Arial" panose="020B0604020202020204" pitchFamily="34" charset="0"/>
              </a:rPr>
              <a:t>The next steps for the work.</a:t>
            </a:r>
          </a:p>
          <a:p>
            <a:pPr>
              <a:spcAft>
                <a:spcPts val="1800"/>
              </a:spcAft>
            </a:pPr>
            <a:r>
              <a:rPr lang="en-US" dirty="0">
                <a:solidFill>
                  <a:srgbClr val="2D9D94"/>
                </a:solidFill>
                <a:latin typeface="Arial" panose="020B0604020202020204" pitchFamily="34" charset="0"/>
                <a:cs typeface="Arial" panose="020B0604020202020204" pitchFamily="34" charset="0"/>
              </a:rPr>
              <a:t>Review the findings from the AFN regional focus group series. </a:t>
            </a:r>
          </a:p>
          <a:p>
            <a:r>
              <a:rPr lang="en-US" dirty="0">
                <a:solidFill>
                  <a:srgbClr val="2D9D94"/>
                </a:solidFill>
                <a:latin typeface="Arial" panose="020B0604020202020204" pitchFamily="34" charset="0"/>
                <a:cs typeface="Arial" panose="020B0604020202020204" pitchFamily="34" charset="0"/>
              </a:rPr>
              <a:t>Review the policy recommendations. </a:t>
            </a:r>
          </a:p>
          <a:p>
            <a:endParaRPr lang="en-CA" dirty="0">
              <a:solidFill>
                <a:srgbClr val="2D9D94"/>
              </a:solidFill>
            </a:endParaRPr>
          </a:p>
        </p:txBody>
      </p:sp>
    </p:spTree>
    <p:extLst>
      <p:ext uri="{BB962C8B-B14F-4D97-AF65-F5344CB8AC3E}">
        <p14:creationId xmlns:p14="http://schemas.microsoft.com/office/powerpoint/2010/main" val="3080958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244258" y="1328190"/>
            <a:ext cx="8016658" cy="2594387"/>
          </a:xfrm>
        </p:spPr>
        <p:txBody>
          <a:bodyPr>
            <a:normAutofit/>
          </a:bodyPr>
          <a:lstStyle/>
          <a:p>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The Journey to Care: </a:t>
            </a:r>
            <a:r>
              <a:rPr lang="en-US" sz="4400" i="1" dirty="0">
                <a:latin typeface="Arial" panose="020B0604020202020204" pitchFamily="34" charset="0"/>
                <a:cs typeface="Arial" panose="020B0604020202020204" pitchFamily="34" charset="0"/>
              </a:rPr>
              <a:t>Tracing the Development of a Wholistic LTCC Framework</a:t>
            </a:r>
          </a:p>
        </p:txBody>
      </p:sp>
      <p:sp>
        <p:nvSpPr>
          <p:cNvPr id="3" name="Subtitle 2">
            <a:extLst>
              <a:ext uri="{FF2B5EF4-FFF2-40B4-BE49-F238E27FC236}">
                <a16:creationId xmlns:a16="http://schemas.microsoft.com/office/drawing/2014/main" id="{3EB5DC42-D58A-C443-B7B0-516C8C911013}"/>
              </a:ext>
            </a:extLst>
          </p:cNvPr>
          <p:cNvSpPr>
            <a:spLocks noGrp="1"/>
          </p:cNvSpPr>
          <p:nvPr>
            <p:ph type="subTitle" idx="1"/>
          </p:nvPr>
        </p:nvSpPr>
        <p:spPr>
          <a:xfrm>
            <a:off x="488516" y="4095154"/>
            <a:ext cx="7528142" cy="1705632"/>
          </a:xfrm>
        </p:spPr>
        <p:txBody>
          <a:bodyPr/>
          <a:lstStyle/>
          <a:p>
            <a:r>
              <a:rPr lang="en-US" i="0" dirty="0">
                <a:latin typeface="Arial" panose="020B0604020202020204" pitchFamily="34" charset="0"/>
                <a:cs typeface="Arial" panose="020B0604020202020204" pitchFamily="34" charset="0"/>
              </a:rPr>
              <a:t>Torri Weapenicappo and Jonathan Luke Dunn</a:t>
            </a:r>
          </a:p>
          <a:p>
            <a:r>
              <a:rPr lang="en-US" i="0" dirty="0">
                <a:latin typeface="Arial" panose="020B0604020202020204" pitchFamily="34" charset="0"/>
                <a:cs typeface="Arial" panose="020B0604020202020204" pitchFamily="34" charset="0"/>
              </a:rPr>
              <a:t>AFN Virtual National Focus Group</a:t>
            </a:r>
          </a:p>
          <a:p>
            <a:r>
              <a:rPr lang="en-US" i="0" dirty="0">
                <a:latin typeface="Arial" panose="020B0604020202020204" pitchFamily="34" charset="0"/>
                <a:cs typeface="Arial" panose="020B0604020202020204" pitchFamily="34" charset="0"/>
              </a:rPr>
              <a:t>September 14, 2023 </a:t>
            </a:r>
          </a:p>
        </p:txBody>
      </p:sp>
    </p:spTree>
    <p:extLst>
      <p:ext uri="{BB962C8B-B14F-4D97-AF65-F5344CB8AC3E}">
        <p14:creationId xmlns:p14="http://schemas.microsoft.com/office/powerpoint/2010/main" val="287710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48BE-6785-B7D3-0CC8-5B8D087D623F}"/>
              </a:ext>
            </a:extLst>
          </p:cNvPr>
          <p:cNvSpPr>
            <a:spLocks noGrp="1"/>
          </p:cNvSpPr>
          <p:nvPr>
            <p:ph type="title"/>
          </p:nvPr>
        </p:nvSpPr>
        <p:spPr>
          <a:xfrm>
            <a:off x="841131" y="1573009"/>
            <a:ext cx="10509737" cy="798576"/>
          </a:xfrm>
        </p:spPr>
        <p:txBody>
          <a:bodyPr/>
          <a:lstStyle/>
          <a:p>
            <a:pPr algn="ctr"/>
            <a:r>
              <a:rPr lang="en-US" dirty="0">
                <a:solidFill>
                  <a:srgbClr val="2D9D94"/>
                </a:solidFill>
                <a:latin typeface="Arial" panose="020B0604020202020204" pitchFamily="34" charset="0"/>
                <a:cs typeface="Arial" panose="020B0604020202020204" pitchFamily="34" charset="0"/>
              </a:rPr>
              <a:t>The Journey to Care: LTCC Timeline </a:t>
            </a:r>
            <a:endParaRPr lang="en-CA" dirty="0">
              <a:solidFill>
                <a:srgbClr val="2D9D94"/>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90265E5-E83F-949A-C405-2A2F2D88D8B0}"/>
              </a:ext>
            </a:extLst>
          </p:cNvPr>
          <p:cNvGrpSpPr/>
          <p:nvPr/>
        </p:nvGrpSpPr>
        <p:grpSpPr>
          <a:xfrm>
            <a:off x="577049" y="2501463"/>
            <a:ext cx="11220783" cy="3552095"/>
            <a:chOff x="627016" y="1114697"/>
            <a:chExt cx="10955655" cy="5599032"/>
          </a:xfrm>
        </p:grpSpPr>
        <p:sp>
          <p:nvSpPr>
            <p:cNvPr id="8" name="Rectangle 7">
              <a:extLst>
                <a:ext uri="{FF2B5EF4-FFF2-40B4-BE49-F238E27FC236}">
                  <a16:creationId xmlns:a16="http://schemas.microsoft.com/office/drawing/2014/main" id="{119A855B-7904-C314-386A-CED9F37F16F0}"/>
                </a:ext>
              </a:extLst>
            </p:cNvPr>
            <p:cNvSpPr/>
            <p:nvPr/>
          </p:nvSpPr>
          <p:spPr>
            <a:xfrm>
              <a:off x="627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69EFD4-A03D-72AB-4F18-F690413FCA63}"/>
                </a:ext>
              </a:extLst>
            </p:cNvPr>
            <p:cNvSpPr/>
            <p:nvPr/>
          </p:nvSpPr>
          <p:spPr>
            <a:xfrm>
              <a:off x="1722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5D59813-52D7-1FC0-D42F-6C98768F2D9D}"/>
                </a:ext>
              </a:extLst>
            </p:cNvPr>
            <p:cNvSpPr/>
            <p:nvPr/>
          </p:nvSpPr>
          <p:spPr>
            <a:xfrm>
              <a:off x="28177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8C8DF1-44E4-F9D7-4E1E-38AA27BB310A}"/>
                </a:ext>
              </a:extLst>
            </p:cNvPr>
            <p:cNvSpPr/>
            <p:nvPr/>
          </p:nvSpPr>
          <p:spPr>
            <a:xfrm>
              <a:off x="39131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3EBBFBF-49EA-1599-A39F-EA4619D347F4}"/>
                </a:ext>
              </a:extLst>
            </p:cNvPr>
            <p:cNvSpPr/>
            <p:nvPr/>
          </p:nvSpPr>
          <p:spPr>
            <a:xfrm>
              <a:off x="50085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1F01274-D654-531E-7585-89A799D8A9FE}"/>
                </a:ext>
              </a:extLst>
            </p:cNvPr>
            <p:cNvSpPr/>
            <p:nvPr/>
          </p:nvSpPr>
          <p:spPr>
            <a:xfrm>
              <a:off x="61038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DBC1DE0-CB68-1BDF-11EC-2A7FDFA9E830}"/>
                </a:ext>
              </a:extLst>
            </p:cNvPr>
            <p:cNvSpPr/>
            <p:nvPr/>
          </p:nvSpPr>
          <p:spPr>
            <a:xfrm>
              <a:off x="71992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4469BB1-EEB6-4F38-DD7D-52FE339BDEA1}"/>
                </a:ext>
              </a:extLst>
            </p:cNvPr>
            <p:cNvSpPr/>
            <p:nvPr/>
          </p:nvSpPr>
          <p:spPr>
            <a:xfrm>
              <a:off x="82946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31DCA1A-5FBA-549C-B809-DD50429A7D61}"/>
                </a:ext>
              </a:extLst>
            </p:cNvPr>
            <p:cNvSpPr/>
            <p:nvPr/>
          </p:nvSpPr>
          <p:spPr>
            <a:xfrm>
              <a:off x="9390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09EC8CC-F3D5-97FF-D32F-32B56E93FB0A}"/>
                </a:ext>
              </a:extLst>
            </p:cNvPr>
            <p:cNvSpPr/>
            <p:nvPr/>
          </p:nvSpPr>
          <p:spPr>
            <a:xfrm>
              <a:off x="10485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Freeform 40" descr="CaretRight Icon">
            <a:extLst>
              <a:ext uri="{FF2B5EF4-FFF2-40B4-BE49-F238E27FC236}">
                <a16:creationId xmlns:a16="http://schemas.microsoft.com/office/drawing/2014/main" id="{370D9857-14FC-F129-49AF-8E2769F2385C}"/>
              </a:ext>
            </a:extLst>
          </p:cNvPr>
          <p:cNvSpPr>
            <a:spLocks/>
          </p:cNvSpPr>
          <p:nvPr/>
        </p:nvSpPr>
        <p:spPr bwMode="auto">
          <a:xfrm rot="5400000">
            <a:off x="9974270" y="6210103"/>
            <a:ext cx="435134" cy="131296"/>
          </a:xfrm>
          <a:custGeom>
            <a:avLst/>
            <a:gdLst>
              <a:gd name="T0" fmla="*/ 225 w 240"/>
              <a:gd name="T1" fmla="*/ 135 h 135"/>
              <a:gd name="T2" fmla="*/ 15 w 240"/>
              <a:gd name="T3" fmla="*/ 135 h 135"/>
              <a:gd name="T4" fmla="*/ 0 w 240"/>
              <a:gd name="T5" fmla="*/ 120 h 135"/>
              <a:gd name="T6" fmla="*/ 5 w 240"/>
              <a:gd name="T7" fmla="*/ 110 h 135"/>
              <a:gd name="T8" fmla="*/ 110 w 240"/>
              <a:gd name="T9" fmla="*/ 5 h 135"/>
              <a:gd name="T10" fmla="*/ 120 w 240"/>
              <a:gd name="T11" fmla="*/ 0 h 135"/>
              <a:gd name="T12" fmla="*/ 131 w 240"/>
              <a:gd name="T13" fmla="*/ 5 h 135"/>
              <a:gd name="T14" fmla="*/ 236 w 240"/>
              <a:gd name="T15" fmla="*/ 110 h 135"/>
              <a:gd name="T16" fmla="*/ 240 w 240"/>
              <a:gd name="T17" fmla="*/ 120 h 135"/>
              <a:gd name="T18" fmla="*/ 225 w 240"/>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35">
                <a:moveTo>
                  <a:pt x="225" y="135"/>
                </a:moveTo>
                <a:cubicBezTo>
                  <a:pt x="15" y="135"/>
                  <a:pt x="15" y="135"/>
                  <a:pt x="15" y="135"/>
                </a:cubicBezTo>
                <a:cubicBezTo>
                  <a:pt x="7" y="135"/>
                  <a:pt x="0" y="128"/>
                  <a:pt x="0" y="120"/>
                </a:cubicBezTo>
                <a:cubicBezTo>
                  <a:pt x="0" y="116"/>
                  <a:pt x="2" y="113"/>
                  <a:pt x="5" y="110"/>
                </a:cubicBezTo>
                <a:cubicBezTo>
                  <a:pt x="110" y="5"/>
                  <a:pt x="110" y="5"/>
                  <a:pt x="110" y="5"/>
                </a:cubicBezTo>
                <a:cubicBezTo>
                  <a:pt x="113" y="2"/>
                  <a:pt x="116" y="0"/>
                  <a:pt x="120" y="0"/>
                </a:cubicBezTo>
                <a:cubicBezTo>
                  <a:pt x="124" y="0"/>
                  <a:pt x="128" y="2"/>
                  <a:pt x="131" y="5"/>
                </a:cubicBezTo>
                <a:cubicBezTo>
                  <a:pt x="236" y="110"/>
                  <a:pt x="236" y="110"/>
                  <a:pt x="236" y="110"/>
                </a:cubicBezTo>
                <a:cubicBezTo>
                  <a:pt x="239" y="113"/>
                  <a:pt x="240" y="116"/>
                  <a:pt x="240" y="120"/>
                </a:cubicBezTo>
                <a:cubicBezTo>
                  <a:pt x="240" y="128"/>
                  <a:pt x="234" y="135"/>
                  <a:pt x="225" y="135"/>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ounded Rectangle 59">
            <a:extLst>
              <a:ext uri="{FF2B5EF4-FFF2-40B4-BE49-F238E27FC236}">
                <a16:creationId xmlns:a16="http://schemas.microsoft.com/office/drawing/2014/main" id="{FA7FA495-57C8-C836-A1F6-E4B53F37AF1A}"/>
              </a:ext>
            </a:extLst>
          </p:cNvPr>
          <p:cNvSpPr/>
          <p:nvPr/>
        </p:nvSpPr>
        <p:spPr bwMode="auto">
          <a:xfrm>
            <a:off x="10937405" y="4989108"/>
            <a:ext cx="1064558" cy="815534"/>
          </a:xfrm>
          <a:prstGeom prst="roundRect">
            <a:avLst/>
          </a:prstGeom>
          <a:solidFill>
            <a:schemeClr val="accent2">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37000"/>
              </a:spcAft>
              <a:buClrTx/>
              <a:buSzTx/>
              <a:buFontTx/>
              <a:buNone/>
              <a:tabLst>
                <a:tab pos="5715000" algn="l"/>
              </a:tabLst>
              <a:defRPr/>
            </a:pPr>
            <a:r>
              <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Implementation of new continuum</a:t>
            </a:r>
          </a:p>
        </p:txBody>
      </p:sp>
      <p:sp>
        <p:nvSpPr>
          <p:cNvPr id="46" name="TextBox 45">
            <a:extLst>
              <a:ext uri="{FF2B5EF4-FFF2-40B4-BE49-F238E27FC236}">
                <a16:creationId xmlns:a16="http://schemas.microsoft.com/office/drawing/2014/main" id="{09446D93-5EE5-93F7-C566-343E68CA4FCA}"/>
              </a:ext>
            </a:extLst>
          </p:cNvPr>
          <p:cNvSpPr txBox="1"/>
          <p:nvPr/>
        </p:nvSpPr>
        <p:spPr>
          <a:xfrm>
            <a:off x="30511"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1970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Rounded Rectangle 81">
            <a:extLst>
              <a:ext uri="{FF2B5EF4-FFF2-40B4-BE49-F238E27FC236}">
                <a16:creationId xmlns:a16="http://schemas.microsoft.com/office/drawing/2014/main" id="{B1C9A2BF-2ED0-A8FC-03B2-145ADD55EA58}"/>
              </a:ext>
            </a:extLst>
          </p:cNvPr>
          <p:cNvSpPr/>
          <p:nvPr/>
        </p:nvSpPr>
        <p:spPr bwMode="auto">
          <a:xfrm>
            <a:off x="6427177" y="2996694"/>
            <a:ext cx="909589" cy="930266"/>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Resolution 21/2022 – Co-development</a:t>
            </a:r>
          </a:p>
        </p:txBody>
      </p:sp>
      <p:sp>
        <p:nvSpPr>
          <p:cNvPr id="53" name="Rounded Rectangle 81">
            <a:extLst>
              <a:ext uri="{FF2B5EF4-FFF2-40B4-BE49-F238E27FC236}">
                <a16:creationId xmlns:a16="http://schemas.microsoft.com/office/drawing/2014/main" id="{D6268FC1-BC6A-6A5D-9F28-1A4D8D18C980}"/>
              </a:ext>
            </a:extLst>
          </p:cNvPr>
          <p:cNvSpPr/>
          <p:nvPr/>
        </p:nvSpPr>
        <p:spPr bwMode="auto">
          <a:xfrm>
            <a:off x="6513021" y="4051700"/>
            <a:ext cx="2600944" cy="758283"/>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Collaborative meetings with ISC and AFN</a:t>
            </a:r>
          </a:p>
        </p:txBody>
      </p:sp>
      <p:sp>
        <p:nvSpPr>
          <p:cNvPr id="57" name="Rounded Rectangle 88">
            <a:extLst>
              <a:ext uri="{FF2B5EF4-FFF2-40B4-BE49-F238E27FC236}">
                <a16:creationId xmlns:a16="http://schemas.microsoft.com/office/drawing/2014/main" id="{363506A4-99F5-B7C8-1E14-72624F772D83}"/>
              </a:ext>
            </a:extLst>
          </p:cNvPr>
          <p:cNvSpPr/>
          <p:nvPr/>
        </p:nvSpPr>
        <p:spPr bwMode="auto">
          <a:xfrm>
            <a:off x="99002" y="2252363"/>
            <a:ext cx="10634272" cy="2828088"/>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59" name="TextBox 58">
            <a:extLst>
              <a:ext uri="{FF2B5EF4-FFF2-40B4-BE49-F238E27FC236}">
                <a16:creationId xmlns:a16="http://schemas.microsoft.com/office/drawing/2014/main" id="{75AE29ED-054C-8E7F-9CE4-DDC1D44F4BD5}"/>
              </a:ext>
            </a:extLst>
          </p:cNvPr>
          <p:cNvSpPr txBox="1"/>
          <p:nvPr/>
        </p:nvSpPr>
        <p:spPr>
          <a:xfrm>
            <a:off x="2286475" y="6092075"/>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1980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4960A006-DC2E-116B-870A-189CE69FBBDC}"/>
              </a:ext>
            </a:extLst>
          </p:cNvPr>
          <p:cNvSpPr txBox="1"/>
          <p:nvPr/>
        </p:nvSpPr>
        <p:spPr>
          <a:xfrm>
            <a:off x="4459043" y="609207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1990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A9A69598-A5ED-8D0C-4395-705074433A86}"/>
              </a:ext>
            </a:extLst>
          </p:cNvPr>
          <p:cNvSpPr txBox="1"/>
          <p:nvPr/>
        </p:nvSpPr>
        <p:spPr>
          <a:xfrm>
            <a:off x="6745711" y="6070238"/>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2000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553389F-C66C-C3C3-EE9F-EFBB7282450B}"/>
              </a:ext>
            </a:extLst>
          </p:cNvPr>
          <p:cNvSpPr txBox="1"/>
          <p:nvPr/>
        </p:nvSpPr>
        <p:spPr>
          <a:xfrm>
            <a:off x="9001675"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2010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Rounded Rectangle 88">
            <a:extLst>
              <a:ext uri="{FF2B5EF4-FFF2-40B4-BE49-F238E27FC236}">
                <a16:creationId xmlns:a16="http://schemas.microsoft.com/office/drawing/2014/main" id="{73B6C775-19C5-CC5F-B354-8599CB9D5468}"/>
              </a:ext>
            </a:extLst>
          </p:cNvPr>
          <p:cNvSpPr/>
          <p:nvPr/>
        </p:nvSpPr>
        <p:spPr bwMode="auto">
          <a:xfrm>
            <a:off x="10323549" y="2116010"/>
            <a:ext cx="1769448" cy="4102265"/>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66" name="Rectangle 65">
            <a:extLst>
              <a:ext uri="{FF2B5EF4-FFF2-40B4-BE49-F238E27FC236}">
                <a16:creationId xmlns:a16="http://schemas.microsoft.com/office/drawing/2014/main" id="{CC5022C6-363C-8524-8367-8C2770D489A2}"/>
              </a:ext>
            </a:extLst>
          </p:cNvPr>
          <p:cNvSpPr/>
          <p:nvPr/>
        </p:nvSpPr>
        <p:spPr>
          <a:xfrm>
            <a:off x="3003695" y="3551201"/>
            <a:ext cx="3022639" cy="1373433"/>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09A6569B-B7E8-9C5D-15E6-8B24ED75C1FA}"/>
              </a:ext>
            </a:extLst>
          </p:cNvPr>
          <p:cNvSpPr txBox="1"/>
          <p:nvPr/>
        </p:nvSpPr>
        <p:spPr>
          <a:xfrm>
            <a:off x="3072322" y="3623969"/>
            <a:ext cx="2904905" cy="1200329"/>
          </a:xfrm>
          <a:prstGeom prst="rect">
            <a:avLst/>
          </a:prstGeom>
          <a:noFill/>
        </p:spPr>
        <p:txBody>
          <a:bodyPr wrap="square" rtlCol="0">
            <a:spAutoFit/>
          </a:bodyPr>
          <a:lstStyle/>
          <a:p>
            <a:r>
              <a:rPr lang="en-US" dirty="0"/>
              <a:t>1983 – AL Program Created</a:t>
            </a:r>
          </a:p>
          <a:p>
            <a:pPr marL="285750" indent="-285750">
              <a:buFont typeface="Arial" panose="020B0604020202020204" pitchFamily="34" charset="0"/>
              <a:buChar char="•"/>
            </a:pPr>
            <a:r>
              <a:rPr lang="en-US" dirty="0"/>
              <a:t>Non-medical home care supports for minimal levels of care.</a:t>
            </a:r>
          </a:p>
        </p:txBody>
      </p:sp>
      <p:sp>
        <p:nvSpPr>
          <p:cNvPr id="67" name="Rectangle 66">
            <a:extLst>
              <a:ext uri="{FF2B5EF4-FFF2-40B4-BE49-F238E27FC236}">
                <a16:creationId xmlns:a16="http://schemas.microsoft.com/office/drawing/2014/main" id="{65E1CD9C-D460-7489-CED3-8669A5C2AEFC}"/>
              </a:ext>
            </a:extLst>
          </p:cNvPr>
          <p:cNvSpPr/>
          <p:nvPr/>
        </p:nvSpPr>
        <p:spPr>
          <a:xfrm>
            <a:off x="7097159" y="3551201"/>
            <a:ext cx="3905732" cy="1405865"/>
          </a:xfrm>
          <a:prstGeom prst="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EDE992-BDA7-C0F3-8935-5B504EB0CDB6}"/>
              </a:ext>
            </a:extLst>
          </p:cNvPr>
          <p:cNvSpPr txBox="1"/>
          <p:nvPr/>
        </p:nvSpPr>
        <p:spPr>
          <a:xfrm>
            <a:off x="7184089" y="3606108"/>
            <a:ext cx="3774136" cy="923330"/>
          </a:xfrm>
          <a:prstGeom prst="rect">
            <a:avLst/>
          </a:prstGeom>
          <a:noFill/>
        </p:spPr>
        <p:txBody>
          <a:bodyPr wrap="square" rtlCol="0">
            <a:spAutoFit/>
          </a:bodyPr>
          <a:lstStyle/>
          <a:p>
            <a:r>
              <a:rPr lang="en-US" dirty="0"/>
              <a:t>1999 – FNIHCC Program Created</a:t>
            </a:r>
          </a:p>
          <a:p>
            <a:pPr marL="285750" indent="-285750">
              <a:buFont typeface="Arial" panose="020B0604020202020204" pitchFamily="34" charset="0"/>
              <a:buChar char="•"/>
            </a:pPr>
            <a:r>
              <a:rPr lang="en-US" dirty="0"/>
              <a:t>Medical home care services.</a:t>
            </a:r>
          </a:p>
          <a:p>
            <a:pPr marL="285750" indent="-285750">
              <a:buFont typeface="Arial" panose="020B0604020202020204" pitchFamily="34" charset="0"/>
              <a:buChar char="•"/>
            </a:pPr>
            <a:r>
              <a:rPr lang="en-US" dirty="0"/>
              <a:t>Nine elemental services.</a:t>
            </a:r>
          </a:p>
        </p:txBody>
      </p:sp>
      <p:cxnSp>
        <p:nvCxnSpPr>
          <p:cNvPr id="70" name="Straight Arrow Connector 69">
            <a:extLst>
              <a:ext uri="{FF2B5EF4-FFF2-40B4-BE49-F238E27FC236}">
                <a16:creationId xmlns:a16="http://schemas.microsoft.com/office/drawing/2014/main" id="{B03D840F-DD02-E817-5089-3D9CC55322A0}"/>
              </a:ext>
            </a:extLst>
          </p:cNvPr>
          <p:cNvCxnSpPr>
            <a:cxnSpLocks/>
            <a:stCxn id="10" idx="2"/>
          </p:cNvCxnSpPr>
          <p:nvPr/>
        </p:nvCxnSpPr>
        <p:spPr>
          <a:xfrm flipV="1">
            <a:off x="3382732" y="4989108"/>
            <a:ext cx="12158" cy="10644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347EBEE-9DBE-56A2-7D92-C5F7665D03C0}"/>
              </a:ext>
            </a:extLst>
          </p:cNvPr>
          <p:cNvCxnSpPr>
            <a:cxnSpLocks/>
          </p:cNvCxnSpPr>
          <p:nvPr/>
        </p:nvCxnSpPr>
        <p:spPr>
          <a:xfrm flipV="1">
            <a:off x="7085745" y="4989108"/>
            <a:ext cx="12158" cy="106445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68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90265E5-E83F-949A-C405-2A2F2D88D8B0}"/>
              </a:ext>
            </a:extLst>
          </p:cNvPr>
          <p:cNvGrpSpPr/>
          <p:nvPr/>
        </p:nvGrpSpPr>
        <p:grpSpPr>
          <a:xfrm>
            <a:off x="-543859" y="2484251"/>
            <a:ext cx="11220783" cy="3552095"/>
            <a:chOff x="627016" y="1114697"/>
            <a:chExt cx="10955655" cy="5599032"/>
          </a:xfrm>
        </p:grpSpPr>
        <p:sp>
          <p:nvSpPr>
            <p:cNvPr id="8" name="Rectangle 7">
              <a:extLst>
                <a:ext uri="{FF2B5EF4-FFF2-40B4-BE49-F238E27FC236}">
                  <a16:creationId xmlns:a16="http://schemas.microsoft.com/office/drawing/2014/main" id="{119A855B-7904-C314-386A-CED9F37F16F0}"/>
                </a:ext>
              </a:extLst>
            </p:cNvPr>
            <p:cNvSpPr/>
            <p:nvPr/>
          </p:nvSpPr>
          <p:spPr>
            <a:xfrm>
              <a:off x="627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69EFD4-A03D-72AB-4F18-F690413FCA63}"/>
                </a:ext>
              </a:extLst>
            </p:cNvPr>
            <p:cNvSpPr/>
            <p:nvPr/>
          </p:nvSpPr>
          <p:spPr>
            <a:xfrm>
              <a:off x="1722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5D59813-52D7-1FC0-D42F-6C98768F2D9D}"/>
                </a:ext>
              </a:extLst>
            </p:cNvPr>
            <p:cNvSpPr/>
            <p:nvPr/>
          </p:nvSpPr>
          <p:spPr>
            <a:xfrm>
              <a:off x="28177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8C8DF1-44E4-F9D7-4E1E-38AA27BB310A}"/>
                </a:ext>
              </a:extLst>
            </p:cNvPr>
            <p:cNvSpPr/>
            <p:nvPr/>
          </p:nvSpPr>
          <p:spPr>
            <a:xfrm>
              <a:off x="39131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3EBBFBF-49EA-1599-A39F-EA4619D347F4}"/>
                </a:ext>
              </a:extLst>
            </p:cNvPr>
            <p:cNvSpPr/>
            <p:nvPr/>
          </p:nvSpPr>
          <p:spPr>
            <a:xfrm>
              <a:off x="50085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1F01274-D654-531E-7585-89A799D8A9FE}"/>
                </a:ext>
              </a:extLst>
            </p:cNvPr>
            <p:cNvSpPr/>
            <p:nvPr/>
          </p:nvSpPr>
          <p:spPr>
            <a:xfrm>
              <a:off x="61038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DBC1DE0-CB68-1BDF-11EC-2A7FDFA9E830}"/>
                </a:ext>
              </a:extLst>
            </p:cNvPr>
            <p:cNvSpPr/>
            <p:nvPr/>
          </p:nvSpPr>
          <p:spPr>
            <a:xfrm>
              <a:off x="71992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4469BB1-EEB6-4F38-DD7D-52FE339BDEA1}"/>
                </a:ext>
              </a:extLst>
            </p:cNvPr>
            <p:cNvSpPr/>
            <p:nvPr/>
          </p:nvSpPr>
          <p:spPr>
            <a:xfrm>
              <a:off x="82946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31DCA1A-5FBA-549C-B809-DD50429A7D61}"/>
                </a:ext>
              </a:extLst>
            </p:cNvPr>
            <p:cNvSpPr/>
            <p:nvPr/>
          </p:nvSpPr>
          <p:spPr>
            <a:xfrm>
              <a:off x="9390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09EC8CC-F3D5-97FF-D32F-32B56E93FB0A}"/>
                </a:ext>
              </a:extLst>
            </p:cNvPr>
            <p:cNvSpPr/>
            <p:nvPr/>
          </p:nvSpPr>
          <p:spPr>
            <a:xfrm>
              <a:off x="10485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Freeform 40" descr="CaretRight Icon">
            <a:extLst>
              <a:ext uri="{FF2B5EF4-FFF2-40B4-BE49-F238E27FC236}">
                <a16:creationId xmlns:a16="http://schemas.microsoft.com/office/drawing/2014/main" id="{370D9857-14FC-F129-49AF-8E2769F2385C}"/>
              </a:ext>
            </a:extLst>
          </p:cNvPr>
          <p:cNvSpPr>
            <a:spLocks/>
          </p:cNvSpPr>
          <p:nvPr/>
        </p:nvSpPr>
        <p:spPr bwMode="auto">
          <a:xfrm rot="5400000">
            <a:off x="9974270" y="6210103"/>
            <a:ext cx="435134" cy="131296"/>
          </a:xfrm>
          <a:custGeom>
            <a:avLst/>
            <a:gdLst>
              <a:gd name="T0" fmla="*/ 225 w 240"/>
              <a:gd name="T1" fmla="*/ 135 h 135"/>
              <a:gd name="T2" fmla="*/ 15 w 240"/>
              <a:gd name="T3" fmla="*/ 135 h 135"/>
              <a:gd name="T4" fmla="*/ 0 w 240"/>
              <a:gd name="T5" fmla="*/ 120 h 135"/>
              <a:gd name="T6" fmla="*/ 5 w 240"/>
              <a:gd name="T7" fmla="*/ 110 h 135"/>
              <a:gd name="T8" fmla="*/ 110 w 240"/>
              <a:gd name="T9" fmla="*/ 5 h 135"/>
              <a:gd name="T10" fmla="*/ 120 w 240"/>
              <a:gd name="T11" fmla="*/ 0 h 135"/>
              <a:gd name="T12" fmla="*/ 131 w 240"/>
              <a:gd name="T13" fmla="*/ 5 h 135"/>
              <a:gd name="T14" fmla="*/ 236 w 240"/>
              <a:gd name="T15" fmla="*/ 110 h 135"/>
              <a:gd name="T16" fmla="*/ 240 w 240"/>
              <a:gd name="T17" fmla="*/ 120 h 135"/>
              <a:gd name="T18" fmla="*/ 225 w 240"/>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35">
                <a:moveTo>
                  <a:pt x="225" y="135"/>
                </a:moveTo>
                <a:cubicBezTo>
                  <a:pt x="15" y="135"/>
                  <a:pt x="15" y="135"/>
                  <a:pt x="15" y="135"/>
                </a:cubicBezTo>
                <a:cubicBezTo>
                  <a:pt x="7" y="135"/>
                  <a:pt x="0" y="128"/>
                  <a:pt x="0" y="120"/>
                </a:cubicBezTo>
                <a:cubicBezTo>
                  <a:pt x="0" y="116"/>
                  <a:pt x="2" y="113"/>
                  <a:pt x="5" y="110"/>
                </a:cubicBezTo>
                <a:cubicBezTo>
                  <a:pt x="110" y="5"/>
                  <a:pt x="110" y="5"/>
                  <a:pt x="110" y="5"/>
                </a:cubicBezTo>
                <a:cubicBezTo>
                  <a:pt x="113" y="2"/>
                  <a:pt x="116" y="0"/>
                  <a:pt x="120" y="0"/>
                </a:cubicBezTo>
                <a:cubicBezTo>
                  <a:pt x="124" y="0"/>
                  <a:pt x="128" y="2"/>
                  <a:pt x="131" y="5"/>
                </a:cubicBezTo>
                <a:cubicBezTo>
                  <a:pt x="236" y="110"/>
                  <a:pt x="236" y="110"/>
                  <a:pt x="236" y="110"/>
                </a:cubicBezTo>
                <a:cubicBezTo>
                  <a:pt x="239" y="113"/>
                  <a:pt x="240" y="116"/>
                  <a:pt x="240" y="120"/>
                </a:cubicBezTo>
                <a:cubicBezTo>
                  <a:pt x="240" y="128"/>
                  <a:pt x="234" y="135"/>
                  <a:pt x="225" y="135"/>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ounded Rectangle 59">
            <a:extLst>
              <a:ext uri="{FF2B5EF4-FFF2-40B4-BE49-F238E27FC236}">
                <a16:creationId xmlns:a16="http://schemas.microsoft.com/office/drawing/2014/main" id="{FA7FA495-57C8-C836-A1F6-E4B53F37AF1A}"/>
              </a:ext>
            </a:extLst>
          </p:cNvPr>
          <p:cNvSpPr/>
          <p:nvPr/>
        </p:nvSpPr>
        <p:spPr bwMode="auto">
          <a:xfrm>
            <a:off x="10937405" y="4989108"/>
            <a:ext cx="1064558" cy="815534"/>
          </a:xfrm>
          <a:prstGeom prst="roundRect">
            <a:avLst/>
          </a:prstGeom>
          <a:solidFill>
            <a:schemeClr val="accent2">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37000"/>
              </a:spcAft>
              <a:buClrTx/>
              <a:buSzTx/>
              <a:buFontTx/>
              <a:buNone/>
              <a:tabLst>
                <a:tab pos="5715000" algn="l"/>
              </a:tabLst>
              <a:defRPr/>
            </a:pPr>
            <a:r>
              <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Implementation of new continuum</a:t>
            </a:r>
          </a:p>
        </p:txBody>
      </p:sp>
      <p:sp>
        <p:nvSpPr>
          <p:cNvPr id="46" name="TextBox 45">
            <a:extLst>
              <a:ext uri="{FF2B5EF4-FFF2-40B4-BE49-F238E27FC236}">
                <a16:creationId xmlns:a16="http://schemas.microsoft.com/office/drawing/2014/main" id="{09446D93-5EE5-93F7-C566-343E68CA4FCA}"/>
              </a:ext>
            </a:extLst>
          </p:cNvPr>
          <p:cNvSpPr txBox="1"/>
          <p:nvPr/>
        </p:nvSpPr>
        <p:spPr>
          <a:xfrm>
            <a:off x="30511"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2019</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Rounded Rectangle 81">
            <a:extLst>
              <a:ext uri="{FF2B5EF4-FFF2-40B4-BE49-F238E27FC236}">
                <a16:creationId xmlns:a16="http://schemas.microsoft.com/office/drawing/2014/main" id="{B1C9A2BF-2ED0-A8FC-03B2-145ADD55EA58}"/>
              </a:ext>
            </a:extLst>
          </p:cNvPr>
          <p:cNvSpPr/>
          <p:nvPr/>
        </p:nvSpPr>
        <p:spPr bwMode="auto">
          <a:xfrm>
            <a:off x="6427177" y="2996694"/>
            <a:ext cx="909589" cy="930266"/>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Resolution 21/2022 – Co-development</a:t>
            </a:r>
          </a:p>
        </p:txBody>
      </p:sp>
      <p:sp>
        <p:nvSpPr>
          <p:cNvPr id="53" name="Rounded Rectangle 81">
            <a:extLst>
              <a:ext uri="{FF2B5EF4-FFF2-40B4-BE49-F238E27FC236}">
                <a16:creationId xmlns:a16="http://schemas.microsoft.com/office/drawing/2014/main" id="{D6268FC1-BC6A-6A5D-9F28-1A4D8D18C980}"/>
              </a:ext>
            </a:extLst>
          </p:cNvPr>
          <p:cNvSpPr/>
          <p:nvPr/>
        </p:nvSpPr>
        <p:spPr bwMode="auto">
          <a:xfrm>
            <a:off x="6513021" y="4051700"/>
            <a:ext cx="2600944" cy="758283"/>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Collaborative meetings with ISC and AFN</a:t>
            </a:r>
          </a:p>
        </p:txBody>
      </p:sp>
      <p:sp>
        <p:nvSpPr>
          <p:cNvPr id="57" name="Rounded Rectangle 88">
            <a:extLst>
              <a:ext uri="{FF2B5EF4-FFF2-40B4-BE49-F238E27FC236}">
                <a16:creationId xmlns:a16="http://schemas.microsoft.com/office/drawing/2014/main" id="{363506A4-99F5-B7C8-1E14-72624F772D83}"/>
              </a:ext>
            </a:extLst>
          </p:cNvPr>
          <p:cNvSpPr/>
          <p:nvPr/>
        </p:nvSpPr>
        <p:spPr bwMode="auto">
          <a:xfrm>
            <a:off x="-224054" y="2311262"/>
            <a:ext cx="11168280" cy="2828088"/>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59" name="TextBox 58">
            <a:extLst>
              <a:ext uri="{FF2B5EF4-FFF2-40B4-BE49-F238E27FC236}">
                <a16:creationId xmlns:a16="http://schemas.microsoft.com/office/drawing/2014/main" id="{75AE29ED-054C-8E7F-9CE4-DDC1D44F4BD5}"/>
              </a:ext>
            </a:extLst>
          </p:cNvPr>
          <p:cNvSpPr txBox="1"/>
          <p:nvPr/>
        </p:nvSpPr>
        <p:spPr>
          <a:xfrm>
            <a:off x="2286475" y="6092075"/>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2020</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4960A006-DC2E-116B-870A-189CE69FBBDC}"/>
              </a:ext>
            </a:extLst>
          </p:cNvPr>
          <p:cNvSpPr txBox="1"/>
          <p:nvPr/>
        </p:nvSpPr>
        <p:spPr>
          <a:xfrm>
            <a:off x="4459043" y="609207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2021</a:t>
            </a:r>
          </a:p>
        </p:txBody>
      </p:sp>
      <p:sp>
        <p:nvSpPr>
          <p:cNvPr id="61" name="TextBox 60">
            <a:extLst>
              <a:ext uri="{FF2B5EF4-FFF2-40B4-BE49-F238E27FC236}">
                <a16:creationId xmlns:a16="http://schemas.microsoft.com/office/drawing/2014/main" id="{A9A69598-A5ED-8D0C-4395-705074433A86}"/>
              </a:ext>
            </a:extLst>
          </p:cNvPr>
          <p:cNvSpPr txBox="1"/>
          <p:nvPr/>
        </p:nvSpPr>
        <p:spPr>
          <a:xfrm>
            <a:off x="6745711" y="6070238"/>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2022</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A553389F-C66C-C3C3-EE9F-EFBB7282450B}"/>
              </a:ext>
            </a:extLst>
          </p:cNvPr>
          <p:cNvSpPr txBox="1"/>
          <p:nvPr/>
        </p:nvSpPr>
        <p:spPr>
          <a:xfrm>
            <a:off x="9001675"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2023</a:t>
            </a:r>
          </a:p>
        </p:txBody>
      </p:sp>
      <p:sp>
        <p:nvSpPr>
          <p:cNvPr id="63" name="Rounded Rectangle 88">
            <a:extLst>
              <a:ext uri="{FF2B5EF4-FFF2-40B4-BE49-F238E27FC236}">
                <a16:creationId xmlns:a16="http://schemas.microsoft.com/office/drawing/2014/main" id="{73B6C775-19C5-CC5F-B354-8599CB9D5468}"/>
              </a:ext>
            </a:extLst>
          </p:cNvPr>
          <p:cNvSpPr/>
          <p:nvPr/>
        </p:nvSpPr>
        <p:spPr bwMode="auto">
          <a:xfrm>
            <a:off x="10323549" y="2116010"/>
            <a:ext cx="1769448" cy="4102265"/>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66" name="Rectangle 65">
            <a:extLst>
              <a:ext uri="{FF2B5EF4-FFF2-40B4-BE49-F238E27FC236}">
                <a16:creationId xmlns:a16="http://schemas.microsoft.com/office/drawing/2014/main" id="{CC5022C6-363C-8524-8367-8C2770D489A2}"/>
              </a:ext>
            </a:extLst>
          </p:cNvPr>
          <p:cNvSpPr/>
          <p:nvPr/>
        </p:nvSpPr>
        <p:spPr>
          <a:xfrm>
            <a:off x="90825" y="3291111"/>
            <a:ext cx="4428158" cy="635849"/>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09A6569B-B7E8-9C5D-15E6-8B24ED75C1FA}"/>
              </a:ext>
            </a:extLst>
          </p:cNvPr>
          <p:cNvSpPr txBox="1"/>
          <p:nvPr/>
        </p:nvSpPr>
        <p:spPr>
          <a:xfrm>
            <a:off x="76495" y="3282942"/>
            <a:ext cx="4428157" cy="646331"/>
          </a:xfrm>
          <a:prstGeom prst="rect">
            <a:avLst/>
          </a:prstGeom>
          <a:noFill/>
        </p:spPr>
        <p:txBody>
          <a:bodyPr wrap="square" rtlCol="0">
            <a:spAutoFit/>
          </a:bodyPr>
          <a:lstStyle/>
          <a:p>
            <a:r>
              <a:rPr lang="en-US" dirty="0"/>
              <a:t>2018 – INAN’s </a:t>
            </a:r>
            <a:r>
              <a:rPr lang="en-US" i="1" dirty="0"/>
              <a:t>The Challenges of Delivering Continuing Care in First Nations’ Communities </a:t>
            </a:r>
          </a:p>
        </p:txBody>
      </p:sp>
      <p:sp>
        <p:nvSpPr>
          <p:cNvPr id="67" name="Rectangle 66">
            <a:extLst>
              <a:ext uri="{FF2B5EF4-FFF2-40B4-BE49-F238E27FC236}">
                <a16:creationId xmlns:a16="http://schemas.microsoft.com/office/drawing/2014/main" id="{65E1CD9C-D460-7489-CED3-8669A5C2AEFC}"/>
              </a:ext>
            </a:extLst>
          </p:cNvPr>
          <p:cNvSpPr/>
          <p:nvPr/>
        </p:nvSpPr>
        <p:spPr>
          <a:xfrm>
            <a:off x="2839979" y="4032666"/>
            <a:ext cx="5460642" cy="483397"/>
          </a:xfrm>
          <a:prstGeom prst="rect">
            <a:avLst/>
          </a:prstGeom>
          <a:noFill/>
          <a:ln w="57150">
            <a:solidFill>
              <a:srgbClr val="2D9D9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B03D840F-DD02-E817-5089-3D9CC55322A0}"/>
              </a:ext>
            </a:extLst>
          </p:cNvPr>
          <p:cNvCxnSpPr>
            <a:cxnSpLocks/>
          </p:cNvCxnSpPr>
          <p:nvPr/>
        </p:nvCxnSpPr>
        <p:spPr>
          <a:xfrm flipV="1">
            <a:off x="203188" y="4014578"/>
            <a:ext cx="12158" cy="1995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347EBEE-9DBE-56A2-7D92-C5F7665D03C0}"/>
              </a:ext>
            </a:extLst>
          </p:cNvPr>
          <p:cNvCxnSpPr>
            <a:cxnSpLocks/>
          </p:cNvCxnSpPr>
          <p:nvPr/>
        </p:nvCxnSpPr>
        <p:spPr>
          <a:xfrm flipV="1">
            <a:off x="3373651" y="5123503"/>
            <a:ext cx="6079" cy="88620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5274E0F-952A-30FE-ABFD-FC7F0CF2CCBC}"/>
              </a:ext>
            </a:extLst>
          </p:cNvPr>
          <p:cNvCxnSpPr>
            <a:cxnSpLocks/>
          </p:cNvCxnSpPr>
          <p:nvPr/>
        </p:nvCxnSpPr>
        <p:spPr>
          <a:xfrm flipV="1">
            <a:off x="1109920" y="4643021"/>
            <a:ext cx="0" cy="13818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249FBDB-A37D-5F70-F334-2F7CCE7A4946}"/>
              </a:ext>
            </a:extLst>
          </p:cNvPr>
          <p:cNvSpPr/>
          <p:nvPr/>
        </p:nvSpPr>
        <p:spPr>
          <a:xfrm>
            <a:off x="466282" y="4037768"/>
            <a:ext cx="2164918" cy="498349"/>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93EEDB1B-C448-7663-4721-CC4B3394D930}"/>
              </a:ext>
            </a:extLst>
          </p:cNvPr>
          <p:cNvSpPr txBox="1"/>
          <p:nvPr/>
        </p:nvSpPr>
        <p:spPr>
          <a:xfrm>
            <a:off x="466282" y="4096415"/>
            <a:ext cx="2137838" cy="369332"/>
          </a:xfrm>
          <a:prstGeom prst="rect">
            <a:avLst/>
          </a:prstGeom>
          <a:noFill/>
        </p:spPr>
        <p:txBody>
          <a:bodyPr wrap="square" rtlCol="0">
            <a:spAutoFit/>
          </a:bodyPr>
          <a:lstStyle/>
          <a:p>
            <a:r>
              <a:rPr lang="en-US" dirty="0"/>
              <a:t>Budget 2019 - $8.5M</a:t>
            </a:r>
            <a:endParaRPr lang="en-US" i="1" dirty="0"/>
          </a:p>
        </p:txBody>
      </p:sp>
      <p:sp>
        <p:nvSpPr>
          <p:cNvPr id="21" name="Rectangle 20">
            <a:extLst>
              <a:ext uri="{FF2B5EF4-FFF2-40B4-BE49-F238E27FC236}">
                <a16:creationId xmlns:a16="http://schemas.microsoft.com/office/drawing/2014/main" id="{C751668C-B03F-6594-2DE5-6CF9B5E429FD}"/>
              </a:ext>
            </a:extLst>
          </p:cNvPr>
          <p:cNvSpPr/>
          <p:nvPr/>
        </p:nvSpPr>
        <p:spPr>
          <a:xfrm>
            <a:off x="3273351" y="4602677"/>
            <a:ext cx="3905732" cy="445592"/>
          </a:xfrm>
          <a:prstGeom prst="rect">
            <a:avLst/>
          </a:prstGeom>
          <a:noFill/>
          <a:ln w="5715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AE6A1E3-DEA0-C25F-A32E-295857009454}"/>
              </a:ext>
            </a:extLst>
          </p:cNvPr>
          <p:cNvSpPr txBox="1"/>
          <p:nvPr/>
        </p:nvSpPr>
        <p:spPr>
          <a:xfrm>
            <a:off x="3379730" y="4642671"/>
            <a:ext cx="3701965" cy="369332"/>
          </a:xfrm>
          <a:prstGeom prst="rect">
            <a:avLst/>
          </a:prstGeom>
          <a:noFill/>
        </p:spPr>
        <p:txBody>
          <a:bodyPr wrap="square" rtlCol="0">
            <a:spAutoFit/>
          </a:bodyPr>
          <a:lstStyle/>
          <a:p>
            <a:pPr algn="ctr"/>
            <a:r>
              <a:rPr lang="en-US" dirty="0">
                <a:cs typeface="Arial" panose="020B0604020202020204" pitchFamily="34" charset="0"/>
              </a:rPr>
              <a:t>COVID-19 Pandemic</a:t>
            </a:r>
          </a:p>
        </p:txBody>
      </p:sp>
      <p:sp>
        <p:nvSpPr>
          <p:cNvPr id="23" name="TextBox 22">
            <a:extLst>
              <a:ext uri="{FF2B5EF4-FFF2-40B4-BE49-F238E27FC236}">
                <a16:creationId xmlns:a16="http://schemas.microsoft.com/office/drawing/2014/main" id="{8E449750-C3A8-43FD-9F88-F05831157E80}"/>
              </a:ext>
            </a:extLst>
          </p:cNvPr>
          <p:cNvSpPr txBox="1"/>
          <p:nvPr/>
        </p:nvSpPr>
        <p:spPr>
          <a:xfrm>
            <a:off x="2933207" y="4084856"/>
            <a:ext cx="5367414" cy="369332"/>
          </a:xfrm>
          <a:prstGeom prst="rect">
            <a:avLst/>
          </a:prstGeom>
          <a:noFill/>
        </p:spPr>
        <p:txBody>
          <a:bodyPr wrap="square" rtlCol="0">
            <a:spAutoFit/>
          </a:bodyPr>
          <a:lstStyle/>
          <a:p>
            <a:pPr algn="ctr"/>
            <a:r>
              <a:rPr lang="en-US" dirty="0">
                <a:cs typeface="Arial" panose="020B0604020202020204" pitchFamily="34" charset="0"/>
              </a:rPr>
              <a:t>First Nations-led Engagements </a:t>
            </a:r>
          </a:p>
        </p:txBody>
      </p:sp>
      <p:cxnSp>
        <p:nvCxnSpPr>
          <p:cNvPr id="25" name="Straight Arrow Connector 24">
            <a:extLst>
              <a:ext uri="{FF2B5EF4-FFF2-40B4-BE49-F238E27FC236}">
                <a16:creationId xmlns:a16="http://schemas.microsoft.com/office/drawing/2014/main" id="{1E08847A-1FD0-4396-83A2-3A743D263752}"/>
              </a:ext>
            </a:extLst>
          </p:cNvPr>
          <p:cNvCxnSpPr>
            <a:cxnSpLocks/>
          </p:cNvCxnSpPr>
          <p:nvPr/>
        </p:nvCxnSpPr>
        <p:spPr>
          <a:xfrm flipV="1">
            <a:off x="2933207" y="4627845"/>
            <a:ext cx="0" cy="1381867"/>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43EC4C9-6376-5210-DCDE-2C6D50B3C66F}"/>
              </a:ext>
            </a:extLst>
          </p:cNvPr>
          <p:cNvCxnSpPr>
            <a:cxnSpLocks/>
          </p:cNvCxnSpPr>
          <p:nvPr/>
        </p:nvCxnSpPr>
        <p:spPr>
          <a:xfrm flipV="1">
            <a:off x="8660784" y="4037768"/>
            <a:ext cx="0" cy="198712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A5DAD63-C4AF-7F35-76E9-C81DF47582D2}"/>
              </a:ext>
            </a:extLst>
          </p:cNvPr>
          <p:cNvSpPr/>
          <p:nvPr/>
        </p:nvSpPr>
        <p:spPr>
          <a:xfrm>
            <a:off x="6765359" y="3282942"/>
            <a:ext cx="3062882" cy="646331"/>
          </a:xfrm>
          <a:prstGeom prst="rect">
            <a:avLst/>
          </a:prstGeom>
          <a:no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161663-103B-A8DF-2DCE-4842222FC5C6}"/>
              </a:ext>
            </a:extLst>
          </p:cNvPr>
          <p:cNvSpPr txBox="1"/>
          <p:nvPr/>
        </p:nvSpPr>
        <p:spPr>
          <a:xfrm>
            <a:off x="7180237" y="3275436"/>
            <a:ext cx="2383355" cy="646331"/>
          </a:xfrm>
          <a:prstGeom prst="rect">
            <a:avLst/>
          </a:prstGeom>
          <a:noFill/>
        </p:spPr>
        <p:txBody>
          <a:bodyPr wrap="square" rtlCol="0">
            <a:spAutoFit/>
          </a:bodyPr>
          <a:lstStyle/>
          <a:p>
            <a:pPr algn="ctr"/>
            <a:r>
              <a:rPr lang="en-US" dirty="0"/>
              <a:t>Submission of 35 Regional Reports to ISC</a:t>
            </a:r>
            <a:endParaRPr lang="en-US" i="1" dirty="0"/>
          </a:p>
        </p:txBody>
      </p:sp>
      <p:sp>
        <p:nvSpPr>
          <p:cNvPr id="34" name="Rectangle 33">
            <a:extLst>
              <a:ext uri="{FF2B5EF4-FFF2-40B4-BE49-F238E27FC236}">
                <a16:creationId xmlns:a16="http://schemas.microsoft.com/office/drawing/2014/main" id="{A1148ABC-6724-36A5-31AF-C48CCEFB545C}"/>
              </a:ext>
            </a:extLst>
          </p:cNvPr>
          <p:cNvSpPr/>
          <p:nvPr/>
        </p:nvSpPr>
        <p:spPr>
          <a:xfrm>
            <a:off x="8888412" y="4014578"/>
            <a:ext cx="3062882" cy="952692"/>
          </a:xfrm>
          <a:prstGeom prst="rect">
            <a:avLst/>
          </a:prstGeom>
          <a:no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F13CA11-84D9-E615-0AC7-10A6D754CB21}"/>
              </a:ext>
            </a:extLst>
          </p:cNvPr>
          <p:cNvSpPr txBox="1"/>
          <p:nvPr/>
        </p:nvSpPr>
        <p:spPr>
          <a:xfrm>
            <a:off x="8970944" y="4031886"/>
            <a:ext cx="2872855" cy="923330"/>
          </a:xfrm>
          <a:prstGeom prst="rect">
            <a:avLst/>
          </a:prstGeom>
          <a:noFill/>
        </p:spPr>
        <p:txBody>
          <a:bodyPr wrap="square" rtlCol="0">
            <a:spAutoFit/>
          </a:bodyPr>
          <a:lstStyle/>
          <a:p>
            <a:pPr algn="ctr"/>
            <a:r>
              <a:rPr lang="en-US" dirty="0"/>
              <a:t>ISC Releases National Engagement Summary Report</a:t>
            </a:r>
            <a:endParaRPr lang="en-US" i="1" dirty="0"/>
          </a:p>
        </p:txBody>
      </p:sp>
      <p:cxnSp>
        <p:nvCxnSpPr>
          <p:cNvPr id="36" name="Straight Arrow Connector 35">
            <a:extLst>
              <a:ext uri="{FF2B5EF4-FFF2-40B4-BE49-F238E27FC236}">
                <a16:creationId xmlns:a16="http://schemas.microsoft.com/office/drawing/2014/main" id="{11AA9F37-FF76-EAF8-FAB5-5304990B3FEF}"/>
              </a:ext>
            </a:extLst>
          </p:cNvPr>
          <p:cNvCxnSpPr>
            <a:cxnSpLocks/>
          </p:cNvCxnSpPr>
          <p:nvPr/>
        </p:nvCxnSpPr>
        <p:spPr>
          <a:xfrm flipV="1">
            <a:off x="9935804" y="5048269"/>
            <a:ext cx="0" cy="9614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2" name="Title 1">
            <a:extLst>
              <a:ext uri="{FF2B5EF4-FFF2-40B4-BE49-F238E27FC236}">
                <a16:creationId xmlns:a16="http://schemas.microsoft.com/office/drawing/2014/main" id="{F83C3BA5-A5F0-FFA5-51F0-7BFD1EF70E05}"/>
              </a:ext>
            </a:extLst>
          </p:cNvPr>
          <p:cNvSpPr txBox="1">
            <a:spLocks/>
          </p:cNvSpPr>
          <p:nvPr/>
        </p:nvSpPr>
        <p:spPr>
          <a:xfrm>
            <a:off x="466283" y="1597991"/>
            <a:ext cx="11065810" cy="798576"/>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a:solidFill>
                  <a:srgbClr val="2D9D94"/>
                </a:solidFill>
                <a:latin typeface="Arial" panose="020B0604020202020204" pitchFamily="34" charset="0"/>
                <a:cs typeface="Arial" panose="020B0604020202020204" pitchFamily="34" charset="0"/>
              </a:rPr>
              <a:t>The Journey to Care: LTCC Timeline (cont.) </a:t>
            </a:r>
            <a:endParaRPr lang="en-CA" dirty="0">
              <a:solidFill>
                <a:srgbClr val="2D9D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98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90265E5-E83F-949A-C405-2A2F2D88D8B0}"/>
              </a:ext>
            </a:extLst>
          </p:cNvPr>
          <p:cNvGrpSpPr/>
          <p:nvPr/>
        </p:nvGrpSpPr>
        <p:grpSpPr>
          <a:xfrm>
            <a:off x="-543859" y="2484251"/>
            <a:ext cx="11220783" cy="3552095"/>
            <a:chOff x="627016" y="1114697"/>
            <a:chExt cx="10955655" cy="5599032"/>
          </a:xfrm>
        </p:grpSpPr>
        <p:sp>
          <p:nvSpPr>
            <p:cNvPr id="8" name="Rectangle 7">
              <a:extLst>
                <a:ext uri="{FF2B5EF4-FFF2-40B4-BE49-F238E27FC236}">
                  <a16:creationId xmlns:a16="http://schemas.microsoft.com/office/drawing/2014/main" id="{119A855B-7904-C314-386A-CED9F37F16F0}"/>
                </a:ext>
              </a:extLst>
            </p:cNvPr>
            <p:cNvSpPr/>
            <p:nvPr/>
          </p:nvSpPr>
          <p:spPr>
            <a:xfrm>
              <a:off x="627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69EFD4-A03D-72AB-4F18-F690413FCA63}"/>
                </a:ext>
              </a:extLst>
            </p:cNvPr>
            <p:cNvSpPr/>
            <p:nvPr/>
          </p:nvSpPr>
          <p:spPr>
            <a:xfrm>
              <a:off x="1722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5D59813-52D7-1FC0-D42F-6C98768F2D9D}"/>
                </a:ext>
              </a:extLst>
            </p:cNvPr>
            <p:cNvSpPr/>
            <p:nvPr/>
          </p:nvSpPr>
          <p:spPr>
            <a:xfrm>
              <a:off x="28177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8C8DF1-44E4-F9D7-4E1E-38AA27BB310A}"/>
                </a:ext>
              </a:extLst>
            </p:cNvPr>
            <p:cNvSpPr/>
            <p:nvPr/>
          </p:nvSpPr>
          <p:spPr>
            <a:xfrm>
              <a:off x="39131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3EBBFBF-49EA-1599-A39F-EA4619D347F4}"/>
                </a:ext>
              </a:extLst>
            </p:cNvPr>
            <p:cNvSpPr/>
            <p:nvPr/>
          </p:nvSpPr>
          <p:spPr>
            <a:xfrm>
              <a:off x="50085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1F01274-D654-531E-7585-89A799D8A9FE}"/>
                </a:ext>
              </a:extLst>
            </p:cNvPr>
            <p:cNvSpPr/>
            <p:nvPr/>
          </p:nvSpPr>
          <p:spPr>
            <a:xfrm>
              <a:off x="61038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DBC1DE0-CB68-1BDF-11EC-2A7FDFA9E830}"/>
                </a:ext>
              </a:extLst>
            </p:cNvPr>
            <p:cNvSpPr/>
            <p:nvPr/>
          </p:nvSpPr>
          <p:spPr>
            <a:xfrm>
              <a:off x="719926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4469BB1-EEB6-4F38-DD7D-52FE339BDEA1}"/>
                </a:ext>
              </a:extLst>
            </p:cNvPr>
            <p:cNvSpPr/>
            <p:nvPr/>
          </p:nvSpPr>
          <p:spPr>
            <a:xfrm>
              <a:off x="829464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31DCA1A-5FBA-549C-B809-DD50429A7D61}"/>
                </a:ext>
              </a:extLst>
            </p:cNvPr>
            <p:cNvSpPr/>
            <p:nvPr/>
          </p:nvSpPr>
          <p:spPr>
            <a:xfrm>
              <a:off x="9390016"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09EC8CC-F3D5-97FF-D32F-32B56E93FB0A}"/>
                </a:ext>
              </a:extLst>
            </p:cNvPr>
            <p:cNvSpPr/>
            <p:nvPr/>
          </p:nvSpPr>
          <p:spPr>
            <a:xfrm>
              <a:off x="10485391" y="1114697"/>
              <a:ext cx="1097280" cy="5599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Rounded Rectangle 59">
            <a:extLst>
              <a:ext uri="{FF2B5EF4-FFF2-40B4-BE49-F238E27FC236}">
                <a16:creationId xmlns:a16="http://schemas.microsoft.com/office/drawing/2014/main" id="{FA7FA495-57C8-C836-A1F6-E4B53F37AF1A}"/>
              </a:ext>
            </a:extLst>
          </p:cNvPr>
          <p:cNvSpPr/>
          <p:nvPr/>
        </p:nvSpPr>
        <p:spPr bwMode="auto">
          <a:xfrm>
            <a:off x="10937405" y="4989108"/>
            <a:ext cx="1064558" cy="815534"/>
          </a:xfrm>
          <a:prstGeom prst="roundRect">
            <a:avLst/>
          </a:prstGeom>
          <a:solidFill>
            <a:schemeClr val="accent2">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90000"/>
              </a:lnSpc>
              <a:spcBef>
                <a:spcPct val="0"/>
              </a:spcBef>
              <a:spcAft>
                <a:spcPct val="37000"/>
              </a:spcAft>
              <a:buClrTx/>
              <a:buSzTx/>
              <a:buFontTx/>
              <a:buNone/>
              <a:tabLst>
                <a:tab pos="5715000" algn="l"/>
              </a:tabLst>
              <a:defRPr/>
            </a:pPr>
            <a:r>
              <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Implementation of new continuum</a:t>
            </a:r>
          </a:p>
        </p:txBody>
      </p:sp>
      <p:sp>
        <p:nvSpPr>
          <p:cNvPr id="46" name="TextBox 45">
            <a:extLst>
              <a:ext uri="{FF2B5EF4-FFF2-40B4-BE49-F238E27FC236}">
                <a16:creationId xmlns:a16="http://schemas.microsoft.com/office/drawing/2014/main" id="{09446D93-5EE5-93F7-C566-343E68CA4FCA}"/>
              </a:ext>
            </a:extLst>
          </p:cNvPr>
          <p:cNvSpPr txBox="1"/>
          <p:nvPr/>
        </p:nvSpPr>
        <p:spPr>
          <a:xfrm>
            <a:off x="30511" y="6090094"/>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2023</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Rounded Rectangle 81">
            <a:extLst>
              <a:ext uri="{FF2B5EF4-FFF2-40B4-BE49-F238E27FC236}">
                <a16:creationId xmlns:a16="http://schemas.microsoft.com/office/drawing/2014/main" id="{B1C9A2BF-2ED0-A8FC-03B2-145ADD55EA58}"/>
              </a:ext>
            </a:extLst>
          </p:cNvPr>
          <p:cNvSpPr/>
          <p:nvPr/>
        </p:nvSpPr>
        <p:spPr bwMode="auto">
          <a:xfrm>
            <a:off x="6427177" y="2996694"/>
            <a:ext cx="909589" cy="930266"/>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Resolution 21/2022 – Co-development</a:t>
            </a:r>
          </a:p>
        </p:txBody>
      </p:sp>
      <p:sp>
        <p:nvSpPr>
          <p:cNvPr id="53" name="Rounded Rectangle 81">
            <a:extLst>
              <a:ext uri="{FF2B5EF4-FFF2-40B4-BE49-F238E27FC236}">
                <a16:creationId xmlns:a16="http://schemas.microsoft.com/office/drawing/2014/main" id="{D6268FC1-BC6A-6A5D-9F28-1A4D8D18C980}"/>
              </a:ext>
            </a:extLst>
          </p:cNvPr>
          <p:cNvSpPr/>
          <p:nvPr/>
        </p:nvSpPr>
        <p:spPr bwMode="auto">
          <a:xfrm>
            <a:off x="6513021" y="4051700"/>
            <a:ext cx="2600944" cy="758283"/>
          </a:xfrm>
          <a:prstGeom prst="roundRect">
            <a:avLst/>
          </a:prstGeom>
          <a:solidFill>
            <a:schemeClr val="accent5">
              <a:lumMod val="60000"/>
              <a:lumOff val="40000"/>
            </a:schemeClr>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lvl="0" algn="ctr"/>
            <a:r>
              <a:rPr lang="en-CA" sz="1200" b="1" dirty="0">
                <a:latin typeface="Calibri Light" panose="020F0302020204030204" pitchFamily="34" charset="0"/>
                <a:cs typeface="Calibri Light" panose="020F0302020204030204" pitchFamily="34" charset="0"/>
              </a:rPr>
              <a:t>Collaborative meetings with ISC and AFN</a:t>
            </a:r>
          </a:p>
        </p:txBody>
      </p:sp>
      <p:sp>
        <p:nvSpPr>
          <p:cNvPr id="57" name="Rounded Rectangle 88">
            <a:extLst>
              <a:ext uri="{FF2B5EF4-FFF2-40B4-BE49-F238E27FC236}">
                <a16:creationId xmlns:a16="http://schemas.microsoft.com/office/drawing/2014/main" id="{363506A4-99F5-B7C8-1E14-72624F772D83}"/>
              </a:ext>
            </a:extLst>
          </p:cNvPr>
          <p:cNvSpPr/>
          <p:nvPr/>
        </p:nvSpPr>
        <p:spPr bwMode="auto">
          <a:xfrm>
            <a:off x="-90848" y="2257396"/>
            <a:ext cx="11168280" cy="2828088"/>
          </a:xfrm>
          <a:prstGeom prst="roundRect">
            <a:avLst/>
          </a:prstGeom>
          <a:solidFill>
            <a:schemeClr val="bg1"/>
          </a:solidFill>
          <a:ln w="25400"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63" name="Rounded Rectangle 88">
            <a:extLst>
              <a:ext uri="{FF2B5EF4-FFF2-40B4-BE49-F238E27FC236}">
                <a16:creationId xmlns:a16="http://schemas.microsoft.com/office/drawing/2014/main" id="{73B6C775-19C5-CC5F-B354-8599CB9D5468}"/>
              </a:ext>
            </a:extLst>
          </p:cNvPr>
          <p:cNvSpPr/>
          <p:nvPr/>
        </p:nvSpPr>
        <p:spPr bwMode="auto">
          <a:xfrm>
            <a:off x="10323549" y="2116010"/>
            <a:ext cx="1769448" cy="4102265"/>
          </a:xfrm>
          <a:prstGeom prst="roundRect">
            <a:avLst/>
          </a:prstGeom>
          <a:solidFill>
            <a:schemeClr val="bg1"/>
          </a:solid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90500" marR="0" lvl="0" indent="-190500" algn="ctr"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200" b="1"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66" name="Rectangle 65">
            <a:extLst>
              <a:ext uri="{FF2B5EF4-FFF2-40B4-BE49-F238E27FC236}">
                <a16:creationId xmlns:a16="http://schemas.microsoft.com/office/drawing/2014/main" id="{CC5022C6-363C-8524-8367-8C2770D489A2}"/>
              </a:ext>
            </a:extLst>
          </p:cNvPr>
          <p:cNvSpPr/>
          <p:nvPr/>
        </p:nvSpPr>
        <p:spPr>
          <a:xfrm>
            <a:off x="90825" y="3291111"/>
            <a:ext cx="4145435" cy="944307"/>
          </a:xfrm>
          <a:prstGeom prst="rect">
            <a:avLst/>
          </a:prstGeom>
          <a:ln w="57150">
            <a:solidFill>
              <a:srgbClr val="2D9D9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09A6569B-B7E8-9C5D-15E6-8B24ED75C1FA}"/>
              </a:ext>
            </a:extLst>
          </p:cNvPr>
          <p:cNvSpPr txBox="1"/>
          <p:nvPr/>
        </p:nvSpPr>
        <p:spPr>
          <a:xfrm>
            <a:off x="138632" y="3275436"/>
            <a:ext cx="4229104" cy="923330"/>
          </a:xfrm>
          <a:prstGeom prst="rect">
            <a:avLst/>
          </a:prstGeom>
          <a:noFill/>
          <a:ln>
            <a:noFill/>
          </a:ln>
        </p:spPr>
        <p:txBody>
          <a:bodyPr wrap="square" rtlCol="0">
            <a:spAutoFit/>
          </a:bodyPr>
          <a:lstStyle/>
          <a:p>
            <a:r>
              <a:rPr lang="en-US" dirty="0"/>
              <a:t>AFN Resolution 44/2022, Co-development of Policy Options with ISC for a MC on the Wholistic LTCC Framework</a:t>
            </a:r>
            <a:endParaRPr lang="en-US" i="1" dirty="0"/>
          </a:p>
        </p:txBody>
      </p:sp>
      <p:cxnSp>
        <p:nvCxnSpPr>
          <p:cNvPr id="70" name="Straight Arrow Connector 69">
            <a:extLst>
              <a:ext uri="{FF2B5EF4-FFF2-40B4-BE49-F238E27FC236}">
                <a16:creationId xmlns:a16="http://schemas.microsoft.com/office/drawing/2014/main" id="{B03D840F-DD02-E817-5089-3D9CC55322A0}"/>
              </a:ext>
            </a:extLst>
          </p:cNvPr>
          <p:cNvCxnSpPr>
            <a:cxnSpLocks/>
          </p:cNvCxnSpPr>
          <p:nvPr/>
        </p:nvCxnSpPr>
        <p:spPr>
          <a:xfrm flipV="1">
            <a:off x="203188" y="4289166"/>
            <a:ext cx="0" cy="1720546"/>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347EBEE-9DBE-56A2-7D92-C5F7665D03C0}"/>
              </a:ext>
            </a:extLst>
          </p:cNvPr>
          <p:cNvCxnSpPr>
            <a:cxnSpLocks/>
          </p:cNvCxnSpPr>
          <p:nvPr/>
        </p:nvCxnSpPr>
        <p:spPr>
          <a:xfrm flipV="1">
            <a:off x="6054160" y="5100709"/>
            <a:ext cx="6079" cy="886209"/>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5274E0F-952A-30FE-ABFD-FC7F0CF2CCBC}"/>
              </a:ext>
            </a:extLst>
          </p:cNvPr>
          <p:cNvCxnSpPr>
            <a:cxnSpLocks/>
          </p:cNvCxnSpPr>
          <p:nvPr/>
        </p:nvCxnSpPr>
        <p:spPr>
          <a:xfrm flipV="1">
            <a:off x="2354689" y="5149439"/>
            <a:ext cx="0" cy="8407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249FBDB-A37D-5F70-F334-2F7CCE7A4946}"/>
              </a:ext>
            </a:extLst>
          </p:cNvPr>
          <p:cNvSpPr/>
          <p:nvPr/>
        </p:nvSpPr>
        <p:spPr>
          <a:xfrm>
            <a:off x="927479" y="4302732"/>
            <a:ext cx="2688833" cy="745537"/>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id="{93EEDB1B-C448-7663-4721-CC4B3394D930}"/>
              </a:ext>
            </a:extLst>
          </p:cNvPr>
          <p:cNvSpPr txBox="1"/>
          <p:nvPr/>
        </p:nvSpPr>
        <p:spPr>
          <a:xfrm>
            <a:off x="841131" y="4317004"/>
            <a:ext cx="2786323" cy="646331"/>
          </a:xfrm>
          <a:prstGeom prst="rect">
            <a:avLst/>
          </a:prstGeom>
          <a:noFill/>
        </p:spPr>
        <p:txBody>
          <a:bodyPr wrap="square" rtlCol="0">
            <a:spAutoFit/>
          </a:bodyPr>
          <a:lstStyle/>
          <a:p>
            <a:pPr algn="ctr"/>
            <a:r>
              <a:rPr lang="en-US" dirty="0"/>
              <a:t>National Engagement Summary Report Validation</a:t>
            </a:r>
          </a:p>
        </p:txBody>
      </p:sp>
      <p:cxnSp>
        <p:nvCxnSpPr>
          <p:cNvPr id="25" name="Straight Arrow Connector 24">
            <a:extLst>
              <a:ext uri="{FF2B5EF4-FFF2-40B4-BE49-F238E27FC236}">
                <a16:creationId xmlns:a16="http://schemas.microsoft.com/office/drawing/2014/main" id="{1E08847A-1FD0-4396-83A2-3A743D263752}"/>
              </a:ext>
            </a:extLst>
          </p:cNvPr>
          <p:cNvCxnSpPr>
            <a:cxnSpLocks/>
          </p:cNvCxnSpPr>
          <p:nvPr/>
        </p:nvCxnSpPr>
        <p:spPr>
          <a:xfrm flipH="1" flipV="1">
            <a:off x="5627474" y="4296829"/>
            <a:ext cx="13324" cy="1712883"/>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43EC4C9-6376-5210-DCDE-2C6D50B3C66F}"/>
              </a:ext>
            </a:extLst>
          </p:cNvPr>
          <p:cNvCxnSpPr>
            <a:cxnSpLocks/>
          </p:cNvCxnSpPr>
          <p:nvPr/>
        </p:nvCxnSpPr>
        <p:spPr>
          <a:xfrm flipV="1">
            <a:off x="8660784" y="4324234"/>
            <a:ext cx="0" cy="170065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A5DAD63-C4AF-7F35-76E9-C81DF47582D2}"/>
              </a:ext>
            </a:extLst>
          </p:cNvPr>
          <p:cNvSpPr/>
          <p:nvPr/>
        </p:nvSpPr>
        <p:spPr>
          <a:xfrm>
            <a:off x="8583025" y="3291111"/>
            <a:ext cx="3062882" cy="944307"/>
          </a:xfrm>
          <a:prstGeom prst="rect">
            <a:avLst/>
          </a:prstGeom>
          <a:no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B161663-103B-A8DF-2DCE-4842222FC5C6}"/>
              </a:ext>
            </a:extLst>
          </p:cNvPr>
          <p:cNvSpPr txBox="1"/>
          <p:nvPr/>
        </p:nvSpPr>
        <p:spPr>
          <a:xfrm>
            <a:off x="8655714" y="3256060"/>
            <a:ext cx="2958262" cy="923330"/>
          </a:xfrm>
          <a:prstGeom prst="rect">
            <a:avLst/>
          </a:prstGeom>
          <a:noFill/>
        </p:spPr>
        <p:txBody>
          <a:bodyPr wrap="square" rtlCol="0">
            <a:spAutoFit/>
          </a:bodyPr>
          <a:lstStyle/>
          <a:p>
            <a:pPr algn="ctr"/>
            <a:r>
              <a:rPr lang="en-US" dirty="0"/>
              <a:t>Submitting AFN Draft Resolution and Policy Recommendations for SCA </a:t>
            </a:r>
            <a:endParaRPr lang="en-US" i="1" dirty="0"/>
          </a:p>
        </p:txBody>
      </p:sp>
      <p:cxnSp>
        <p:nvCxnSpPr>
          <p:cNvPr id="36" name="Straight Arrow Connector 35">
            <a:extLst>
              <a:ext uri="{FF2B5EF4-FFF2-40B4-BE49-F238E27FC236}">
                <a16:creationId xmlns:a16="http://schemas.microsoft.com/office/drawing/2014/main" id="{11AA9F37-FF76-EAF8-FAB5-5304990B3FEF}"/>
              </a:ext>
            </a:extLst>
          </p:cNvPr>
          <p:cNvCxnSpPr>
            <a:cxnSpLocks/>
          </p:cNvCxnSpPr>
          <p:nvPr/>
        </p:nvCxnSpPr>
        <p:spPr>
          <a:xfrm flipV="1">
            <a:off x="9857936" y="5342234"/>
            <a:ext cx="0" cy="667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EBBE2D73-E4B2-8E5D-8CDC-06D426AD8FD0}"/>
              </a:ext>
            </a:extLst>
          </p:cNvPr>
          <p:cNvCxnSpPr>
            <a:cxnSpLocks/>
            <a:stCxn id="11" idx="2"/>
            <a:endCxn id="41" idx="2"/>
          </p:cNvCxnSpPr>
          <p:nvPr/>
        </p:nvCxnSpPr>
        <p:spPr>
          <a:xfrm rot="5400000" flipH="1" flipV="1">
            <a:off x="3453585" y="4930109"/>
            <a:ext cx="1036359" cy="1176115"/>
          </a:xfrm>
          <a:prstGeom prst="bentConnector3">
            <a:avLst>
              <a:gd name="adj1" fmla="val 32766"/>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BFFECE2-79C5-B277-C36D-4151FA2DCC6E}"/>
              </a:ext>
            </a:extLst>
          </p:cNvPr>
          <p:cNvSpPr/>
          <p:nvPr/>
        </p:nvSpPr>
        <p:spPr>
          <a:xfrm>
            <a:off x="3829458" y="4317004"/>
            <a:ext cx="1425613" cy="725274"/>
          </a:xfrm>
          <a:prstGeom prst="rect">
            <a:avLst/>
          </a:prstGeom>
          <a:ln w="57150">
            <a:solidFill>
              <a:srgbClr val="2D9D9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1" name="TextBox 40">
            <a:extLst>
              <a:ext uri="{FF2B5EF4-FFF2-40B4-BE49-F238E27FC236}">
                <a16:creationId xmlns:a16="http://schemas.microsoft.com/office/drawing/2014/main" id="{B454B973-55EB-C04D-CFA2-D19A4DE9482F}"/>
              </a:ext>
            </a:extLst>
          </p:cNvPr>
          <p:cNvSpPr txBox="1"/>
          <p:nvPr/>
        </p:nvSpPr>
        <p:spPr>
          <a:xfrm>
            <a:off x="3835361" y="4353656"/>
            <a:ext cx="1448923" cy="646331"/>
          </a:xfrm>
          <a:prstGeom prst="rect">
            <a:avLst/>
          </a:prstGeom>
          <a:noFill/>
        </p:spPr>
        <p:txBody>
          <a:bodyPr wrap="square" rtlCol="0">
            <a:spAutoFit/>
          </a:bodyPr>
          <a:lstStyle/>
          <a:p>
            <a:pPr algn="ctr"/>
            <a:r>
              <a:rPr lang="en-US" dirty="0"/>
              <a:t>CCOH Letter to ISC</a:t>
            </a:r>
          </a:p>
        </p:txBody>
      </p:sp>
      <p:sp>
        <p:nvSpPr>
          <p:cNvPr id="50" name="TextBox 49">
            <a:extLst>
              <a:ext uri="{FF2B5EF4-FFF2-40B4-BE49-F238E27FC236}">
                <a16:creationId xmlns:a16="http://schemas.microsoft.com/office/drawing/2014/main" id="{1BF4DBFA-7816-8CE0-1525-01177D75325D}"/>
              </a:ext>
            </a:extLst>
          </p:cNvPr>
          <p:cNvSpPr txBox="1"/>
          <p:nvPr/>
        </p:nvSpPr>
        <p:spPr>
          <a:xfrm>
            <a:off x="2274578" y="6121651"/>
            <a:ext cx="11238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a:solidFill>
                  <a:srgbClr val="000000"/>
                </a:solidFill>
                <a:latin typeface="Arial" panose="020B0604020202020204" pitchFamily="34" charset="0"/>
                <a:cs typeface="Arial" panose="020B0604020202020204" pitchFamily="34" charset="0"/>
              </a:rPr>
              <a:t>March</a:t>
            </a:r>
            <a:endParaRPr kumimoji="0" lang="en-CA"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D48BE82-1D14-3B9F-770D-1B7CB76516BE}"/>
              </a:ext>
            </a:extLst>
          </p:cNvPr>
          <p:cNvSpPr txBox="1"/>
          <p:nvPr/>
        </p:nvSpPr>
        <p:spPr>
          <a:xfrm>
            <a:off x="4513388" y="6121651"/>
            <a:ext cx="11238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a:solidFill>
                  <a:srgbClr val="000000"/>
                </a:solidFill>
                <a:latin typeface="Arial" panose="020B0604020202020204" pitchFamily="34" charset="0"/>
                <a:cs typeface="Arial" panose="020B0604020202020204" pitchFamily="34" charset="0"/>
              </a:rPr>
              <a:t>June</a:t>
            </a:r>
            <a:endParaRPr kumimoji="0" lang="en-CA"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4B1BB54-34E0-BF3F-199D-C5548DB24E2A}"/>
              </a:ext>
            </a:extLst>
          </p:cNvPr>
          <p:cNvSpPr txBox="1"/>
          <p:nvPr/>
        </p:nvSpPr>
        <p:spPr>
          <a:xfrm>
            <a:off x="6737267" y="6121651"/>
            <a:ext cx="11238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a:solidFill>
                  <a:srgbClr val="000000"/>
                </a:solidFill>
                <a:latin typeface="Arial" panose="020B0604020202020204" pitchFamily="34" charset="0"/>
                <a:cs typeface="Arial" panose="020B0604020202020204" pitchFamily="34" charset="0"/>
              </a:rPr>
              <a:t>September</a:t>
            </a:r>
            <a:endParaRPr kumimoji="0" lang="en-CA"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2C4F1178-68D5-B6BD-F3AB-1A1C42F0EA2C}"/>
              </a:ext>
            </a:extLst>
          </p:cNvPr>
          <p:cNvSpPr txBox="1"/>
          <p:nvPr/>
        </p:nvSpPr>
        <p:spPr>
          <a:xfrm>
            <a:off x="8972716" y="6097869"/>
            <a:ext cx="112383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dirty="0">
                <a:solidFill>
                  <a:srgbClr val="000000"/>
                </a:solidFill>
                <a:latin typeface="Arial" panose="020B0604020202020204" pitchFamily="34" charset="0"/>
                <a:cs typeface="Arial" panose="020B0604020202020204" pitchFamily="34" charset="0"/>
              </a:rPr>
              <a:t>December</a:t>
            </a:r>
            <a:endParaRPr kumimoji="0" lang="en-CA"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63649F74-7D69-0C56-ABF6-B3B7CB527C5A}"/>
              </a:ext>
            </a:extLst>
          </p:cNvPr>
          <p:cNvSpPr/>
          <p:nvPr/>
        </p:nvSpPr>
        <p:spPr>
          <a:xfrm>
            <a:off x="4326804" y="3293952"/>
            <a:ext cx="4145435" cy="944307"/>
          </a:xfrm>
          <a:prstGeom prst="rect">
            <a:avLst/>
          </a:prstGeom>
          <a:ln w="57150">
            <a:solidFill>
              <a:srgbClr val="2D9D9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7" name="TextBox 76">
            <a:extLst>
              <a:ext uri="{FF2B5EF4-FFF2-40B4-BE49-F238E27FC236}">
                <a16:creationId xmlns:a16="http://schemas.microsoft.com/office/drawing/2014/main" id="{E16A1993-76D0-F690-7D4D-FC621C2E9854}"/>
              </a:ext>
            </a:extLst>
          </p:cNvPr>
          <p:cNvSpPr txBox="1"/>
          <p:nvPr/>
        </p:nvSpPr>
        <p:spPr>
          <a:xfrm>
            <a:off x="4331435" y="3284897"/>
            <a:ext cx="4229104" cy="923330"/>
          </a:xfrm>
          <a:prstGeom prst="rect">
            <a:avLst/>
          </a:prstGeom>
          <a:noFill/>
          <a:ln>
            <a:noFill/>
          </a:ln>
        </p:spPr>
        <p:txBody>
          <a:bodyPr wrap="square" rtlCol="0">
            <a:spAutoFit/>
          </a:bodyPr>
          <a:lstStyle/>
          <a:p>
            <a:r>
              <a:rPr lang="en-US" dirty="0"/>
              <a:t>AFN Resolution 59/2023, Call for Extending ISC’s Timeline for Developing the LTCC Framework</a:t>
            </a:r>
            <a:endParaRPr lang="en-US" i="1" dirty="0"/>
          </a:p>
        </p:txBody>
      </p:sp>
      <p:sp>
        <p:nvSpPr>
          <p:cNvPr id="79" name="Rectangle 78">
            <a:extLst>
              <a:ext uri="{FF2B5EF4-FFF2-40B4-BE49-F238E27FC236}">
                <a16:creationId xmlns:a16="http://schemas.microsoft.com/office/drawing/2014/main" id="{6AA413AA-665E-88EC-A523-79F479E07E27}"/>
              </a:ext>
            </a:extLst>
          </p:cNvPr>
          <p:cNvSpPr/>
          <p:nvPr/>
        </p:nvSpPr>
        <p:spPr>
          <a:xfrm>
            <a:off x="5819774" y="4324234"/>
            <a:ext cx="2516200" cy="725274"/>
          </a:xfrm>
          <a:prstGeom prst="rect">
            <a:avLst/>
          </a:prstGeom>
          <a:ln w="57150">
            <a:solidFill>
              <a:srgbClr val="2D9D9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TextBox 79">
            <a:extLst>
              <a:ext uri="{FF2B5EF4-FFF2-40B4-BE49-F238E27FC236}">
                <a16:creationId xmlns:a16="http://schemas.microsoft.com/office/drawing/2014/main" id="{3E2A4C40-3EFD-73A0-FCA9-8DA173B45788}"/>
              </a:ext>
            </a:extLst>
          </p:cNvPr>
          <p:cNvSpPr txBox="1"/>
          <p:nvPr/>
        </p:nvSpPr>
        <p:spPr>
          <a:xfrm>
            <a:off x="5741595" y="4324234"/>
            <a:ext cx="2639489" cy="646331"/>
          </a:xfrm>
          <a:prstGeom prst="rect">
            <a:avLst/>
          </a:prstGeom>
          <a:noFill/>
        </p:spPr>
        <p:txBody>
          <a:bodyPr wrap="square" rtlCol="0">
            <a:spAutoFit/>
          </a:bodyPr>
          <a:lstStyle/>
          <a:p>
            <a:pPr algn="ctr"/>
            <a:r>
              <a:rPr lang="en-US" dirty="0"/>
              <a:t>AFN Virtual Regional and National Focus Groups</a:t>
            </a:r>
          </a:p>
        </p:txBody>
      </p:sp>
      <p:sp>
        <p:nvSpPr>
          <p:cNvPr id="34" name="Rectangle 33">
            <a:extLst>
              <a:ext uri="{FF2B5EF4-FFF2-40B4-BE49-F238E27FC236}">
                <a16:creationId xmlns:a16="http://schemas.microsoft.com/office/drawing/2014/main" id="{A1148ABC-6724-36A5-31AF-C48CCEFB545C}"/>
              </a:ext>
            </a:extLst>
          </p:cNvPr>
          <p:cNvSpPr/>
          <p:nvPr/>
        </p:nvSpPr>
        <p:spPr>
          <a:xfrm>
            <a:off x="8863939" y="4343685"/>
            <a:ext cx="3262299" cy="975755"/>
          </a:xfrm>
          <a:prstGeom prst="rect">
            <a:avLst/>
          </a:prstGeom>
          <a:solidFill>
            <a:schemeClr val="bg1"/>
          </a:solidFill>
          <a:ln w="57150">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75AE29ED-054C-8E7F-9CE4-DDC1D44F4BD5}"/>
              </a:ext>
            </a:extLst>
          </p:cNvPr>
          <p:cNvSpPr txBox="1"/>
          <p:nvPr/>
        </p:nvSpPr>
        <p:spPr>
          <a:xfrm>
            <a:off x="9948190" y="6040868"/>
            <a:ext cx="11238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rgbClr val="000000"/>
                </a:solidFill>
                <a:latin typeface="Arial" panose="020B0604020202020204" pitchFamily="34" charset="0"/>
                <a:cs typeface="Arial" panose="020B0604020202020204" pitchFamily="34" charset="0"/>
              </a:rPr>
              <a:t>2024</a:t>
            </a:r>
            <a:endParaRPr kumimoji="0" lang="en-CA"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Freeform 40" descr="CaretRight Icon">
            <a:extLst>
              <a:ext uri="{FF2B5EF4-FFF2-40B4-BE49-F238E27FC236}">
                <a16:creationId xmlns:a16="http://schemas.microsoft.com/office/drawing/2014/main" id="{370D9857-14FC-F129-49AF-8E2769F2385C}"/>
              </a:ext>
            </a:extLst>
          </p:cNvPr>
          <p:cNvSpPr>
            <a:spLocks/>
          </p:cNvSpPr>
          <p:nvPr/>
        </p:nvSpPr>
        <p:spPr bwMode="auto">
          <a:xfrm rot="5400000">
            <a:off x="10739133" y="6222342"/>
            <a:ext cx="435134" cy="131296"/>
          </a:xfrm>
          <a:custGeom>
            <a:avLst/>
            <a:gdLst>
              <a:gd name="T0" fmla="*/ 225 w 240"/>
              <a:gd name="T1" fmla="*/ 135 h 135"/>
              <a:gd name="T2" fmla="*/ 15 w 240"/>
              <a:gd name="T3" fmla="*/ 135 h 135"/>
              <a:gd name="T4" fmla="*/ 0 w 240"/>
              <a:gd name="T5" fmla="*/ 120 h 135"/>
              <a:gd name="T6" fmla="*/ 5 w 240"/>
              <a:gd name="T7" fmla="*/ 110 h 135"/>
              <a:gd name="T8" fmla="*/ 110 w 240"/>
              <a:gd name="T9" fmla="*/ 5 h 135"/>
              <a:gd name="T10" fmla="*/ 120 w 240"/>
              <a:gd name="T11" fmla="*/ 0 h 135"/>
              <a:gd name="T12" fmla="*/ 131 w 240"/>
              <a:gd name="T13" fmla="*/ 5 h 135"/>
              <a:gd name="T14" fmla="*/ 236 w 240"/>
              <a:gd name="T15" fmla="*/ 110 h 135"/>
              <a:gd name="T16" fmla="*/ 240 w 240"/>
              <a:gd name="T17" fmla="*/ 120 h 135"/>
              <a:gd name="T18" fmla="*/ 225 w 240"/>
              <a:gd name="T1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35">
                <a:moveTo>
                  <a:pt x="225" y="135"/>
                </a:moveTo>
                <a:cubicBezTo>
                  <a:pt x="15" y="135"/>
                  <a:pt x="15" y="135"/>
                  <a:pt x="15" y="135"/>
                </a:cubicBezTo>
                <a:cubicBezTo>
                  <a:pt x="7" y="135"/>
                  <a:pt x="0" y="128"/>
                  <a:pt x="0" y="120"/>
                </a:cubicBezTo>
                <a:cubicBezTo>
                  <a:pt x="0" y="116"/>
                  <a:pt x="2" y="113"/>
                  <a:pt x="5" y="110"/>
                </a:cubicBezTo>
                <a:cubicBezTo>
                  <a:pt x="110" y="5"/>
                  <a:pt x="110" y="5"/>
                  <a:pt x="110" y="5"/>
                </a:cubicBezTo>
                <a:cubicBezTo>
                  <a:pt x="113" y="2"/>
                  <a:pt x="116" y="0"/>
                  <a:pt x="120" y="0"/>
                </a:cubicBezTo>
                <a:cubicBezTo>
                  <a:pt x="124" y="0"/>
                  <a:pt x="128" y="2"/>
                  <a:pt x="131" y="5"/>
                </a:cubicBezTo>
                <a:cubicBezTo>
                  <a:pt x="236" y="110"/>
                  <a:pt x="236" y="110"/>
                  <a:pt x="236" y="110"/>
                </a:cubicBezTo>
                <a:cubicBezTo>
                  <a:pt x="239" y="113"/>
                  <a:pt x="240" y="116"/>
                  <a:pt x="240" y="120"/>
                </a:cubicBezTo>
                <a:cubicBezTo>
                  <a:pt x="240" y="128"/>
                  <a:pt x="234" y="135"/>
                  <a:pt x="225" y="135"/>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4" name="Straight Arrow Connector 83">
            <a:extLst>
              <a:ext uri="{FF2B5EF4-FFF2-40B4-BE49-F238E27FC236}">
                <a16:creationId xmlns:a16="http://schemas.microsoft.com/office/drawing/2014/main" id="{BB520CE1-BAF5-7199-32AF-6B9B3B596064}"/>
              </a:ext>
            </a:extLst>
          </p:cNvPr>
          <p:cNvCxnSpPr>
            <a:cxnSpLocks/>
          </p:cNvCxnSpPr>
          <p:nvPr/>
        </p:nvCxnSpPr>
        <p:spPr>
          <a:xfrm flipV="1">
            <a:off x="7601760" y="5100709"/>
            <a:ext cx="6079" cy="886209"/>
          </a:xfrm>
          <a:prstGeom prst="straightConnector1">
            <a:avLst/>
          </a:prstGeom>
          <a:ln w="57150">
            <a:solidFill>
              <a:srgbClr val="2D9D9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F13CA11-84D9-E615-0AC7-10A6D754CB21}"/>
              </a:ext>
            </a:extLst>
          </p:cNvPr>
          <p:cNvSpPr txBox="1"/>
          <p:nvPr/>
        </p:nvSpPr>
        <p:spPr>
          <a:xfrm>
            <a:off x="8820901" y="4360158"/>
            <a:ext cx="3378412" cy="923330"/>
          </a:xfrm>
          <a:prstGeom prst="rect">
            <a:avLst/>
          </a:prstGeom>
          <a:noFill/>
        </p:spPr>
        <p:txBody>
          <a:bodyPr wrap="square" rtlCol="0">
            <a:spAutoFit/>
          </a:bodyPr>
          <a:lstStyle/>
          <a:p>
            <a:pPr algn="ctr"/>
            <a:r>
              <a:rPr lang="en-US" dirty="0"/>
              <a:t>SCA First Nations-in-Assembly validate the Policy Recommendations</a:t>
            </a:r>
            <a:endParaRPr lang="en-US" i="1" dirty="0"/>
          </a:p>
        </p:txBody>
      </p:sp>
      <p:sp>
        <p:nvSpPr>
          <p:cNvPr id="87" name="Title 1">
            <a:extLst>
              <a:ext uri="{FF2B5EF4-FFF2-40B4-BE49-F238E27FC236}">
                <a16:creationId xmlns:a16="http://schemas.microsoft.com/office/drawing/2014/main" id="{09B8286D-265B-166D-D150-A292ACCF0A8D}"/>
              </a:ext>
            </a:extLst>
          </p:cNvPr>
          <p:cNvSpPr txBox="1">
            <a:spLocks/>
          </p:cNvSpPr>
          <p:nvPr/>
        </p:nvSpPr>
        <p:spPr>
          <a:xfrm>
            <a:off x="466283" y="1597991"/>
            <a:ext cx="11065810" cy="798576"/>
          </a:xfrm>
          <a:prstGeom prst="rect">
            <a:avLst/>
          </a:prstGeom>
        </p:spPr>
        <p:txBody>
          <a:bodyPr/>
          <a:lstStyle>
            <a:lvl1pPr algn="l" defTabSz="914400" rtl="0" eaLnBrk="1" latinLnBrk="0" hangingPunct="1">
              <a:lnSpc>
                <a:spcPct val="90000"/>
              </a:lnSpc>
              <a:spcBef>
                <a:spcPct val="0"/>
              </a:spcBef>
              <a:buNone/>
              <a:defRPr sz="4000" b="1" kern="1200">
                <a:solidFill>
                  <a:srgbClr val="002060"/>
                </a:solidFill>
                <a:latin typeface="+mj-lt"/>
                <a:ea typeface="+mj-ea"/>
                <a:cs typeface="+mj-cs"/>
              </a:defRPr>
            </a:lvl1pPr>
          </a:lstStyle>
          <a:p>
            <a:pPr algn="ctr"/>
            <a:r>
              <a:rPr lang="en-US" dirty="0">
                <a:solidFill>
                  <a:srgbClr val="2D9D94"/>
                </a:solidFill>
                <a:latin typeface="Arial" panose="020B0604020202020204" pitchFamily="34" charset="0"/>
                <a:cs typeface="Arial" panose="020B0604020202020204" pitchFamily="34" charset="0"/>
              </a:rPr>
              <a:t>The Journey to Care: LTCC Timeline (cont.) </a:t>
            </a:r>
            <a:endParaRPr lang="en-CA" dirty="0">
              <a:solidFill>
                <a:srgbClr val="2D9D9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01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04D9-E6A3-3148-9E94-91AFF0B28745}"/>
              </a:ext>
            </a:extLst>
          </p:cNvPr>
          <p:cNvSpPr>
            <a:spLocks noGrp="1"/>
          </p:cNvSpPr>
          <p:nvPr>
            <p:ph type="ctrTitle"/>
          </p:nvPr>
        </p:nvSpPr>
        <p:spPr>
          <a:xfrm>
            <a:off x="474342" y="1536185"/>
            <a:ext cx="8102010" cy="3425649"/>
          </a:xfrm>
        </p:spPr>
        <p:txBody>
          <a:bodyPr>
            <a:normAutofit fontScale="90000"/>
          </a:bodyPr>
          <a:lstStyle/>
          <a:p>
            <a:r>
              <a:rPr lang="en-US" sz="3200"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Building a Path Forward: Exploring Policies and Approaches to Address First Nations Priorities for a Long-term and Continuing Care Framework</a:t>
            </a:r>
          </a:p>
        </p:txBody>
      </p:sp>
      <p:sp>
        <p:nvSpPr>
          <p:cNvPr id="3" name="Subtitle 2">
            <a:extLst>
              <a:ext uri="{FF2B5EF4-FFF2-40B4-BE49-F238E27FC236}">
                <a16:creationId xmlns:a16="http://schemas.microsoft.com/office/drawing/2014/main" id="{3EB5DC42-D58A-C443-B7B0-516C8C911013}"/>
              </a:ext>
            </a:extLst>
          </p:cNvPr>
          <p:cNvSpPr>
            <a:spLocks noGrp="1"/>
          </p:cNvSpPr>
          <p:nvPr>
            <p:ph type="subTitle" idx="1"/>
          </p:nvPr>
        </p:nvSpPr>
        <p:spPr>
          <a:xfrm>
            <a:off x="1048210" y="4961834"/>
            <a:ext cx="7528142" cy="1705632"/>
          </a:xfrm>
        </p:spPr>
        <p:txBody>
          <a:bodyPr/>
          <a:lstStyle/>
          <a:p>
            <a:r>
              <a:rPr lang="en-US" i="0" dirty="0">
                <a:latin typeface="Arial" panose="020B0604020202020204" pitchFamily="34" charset="0"/>
                <a:cs typeface="Arial" panose="020B0604020202020204" pitchFamily="34" charset="0"/>
              </a:rPr>
              <a:t>Torri Weapenicappo and Jonathan Luke Dunn</a:t>
            </a:r>
          </a:p>
          <a:p>
            <a:r>
              <a:rPr lang="en-US" i="0" dirty="0">
                <a:latin typeface="Arial" panose="020B0604020202020204" pitchFamily="34" charset="0"/>
                <a:cs typeface="Arial" panose="020B0604020202020204" pitchFamily="34" charset="0"/>
              </a:rPr>
              <a:t>AFN Virtual National Focus Group</a:t>
            </a:r>
          </a:p>
          <a:p>
            <a:r>
              <a:rPr lang="en-US" i="0" dirty="0">
                <a:latin typeface="Arial" panose="020B0604020202020204" pitchFamily="34" charset="0"/>
                <a:cs typeface="Arial" panose="020B0604020202020204" pitchFamily="34" charset="0"/>
              </a:rPr>
              <a:t>September 14, 2023 </a:t>
            </a:r>
          </a:p>
        </p:txBody>
      </p:sp>
    </p:spTree>
    <p:extLst>
      <p:ext uri="{BB962C8B-B14F-4D97-AF65-F5344CB8AC3E}">
        <p14:creationId xmlns:p14="http://schemas.microsoft.com/office/powerpoint/2010/main" val="405440511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13858</TotalTime>
  <Words>6016</Words>
  <Application>Microsoft Office PowerPoint</Application>
  <PresentationFormat>Widescreen</PresentationFormat>
  <Paragraphs>362</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Wingdings</vt:lpstr>
      <vt:lpstr>Times New Roman</vt:lpstr>
      <vt:lpstr>Calibri Light</vt:lpstr>
      <vt:lpstr>1_Custom Design</vt:lpstr>
      <vt:lpstr>  Welcome to AFN’s  Long-term and Continuing Care:  Virtual National Focus Group</vt:lpstr>
      <vt:lpstr>For Technical Support </vt:lpstr>
      <vt:lpstr>Agenda</vt:lpstr>
      <vt:lpstr>Objectives  </vt:lpstr>
      <vt:lpstr>  The Journey to Care: Tracing the Development of a Wholistic LTCC Framework</vt:lpstr>
      <vt:lpstr>The Journey to Care: LTCC Timeline </vt:lpstr>
      <vt:lpstr>PowerPoint Presentation</vt:lpstr>
      <vt:lpstr>PowerPoint Presentation</vt:lpstr>
      <vt:lpstr> Building a Path Forward: Exploring Policies and Approaches to Address First Nations Priorities for a Long-term and Continuing Care Framework</vt:lpstr>
      <vt:lpstr>Policy Priorities</vt:lpstr>
      <vt:lpstr>Transforming Priorities into Policies</vt:lpstr>
      <vt:lpstr>Policy Priority #1  Culture as the Foundation for Long-term Care Services to First Nations </vt:lpstr>
      <vt:lpstr>Policy Objective</vt:lpstr>
      <vt:lpstr>Policy Recommendations</vt:lpstr>
      <vt:lpstr>Policy Priority #2  Wholistic Care from Preconception to End of Life</vt:lpstr>
      <vt:lpstr>Policy Objective</vt:lpstr>
      <vt:lpstr>Policy Recommendations</vt:lpstr>
      <vt:lpstr>Policy Priority #3  Restructuring and Advancing Infrastructure  in First Nations</vt:lpstr>
      <vt:lpstr>Policy Objective</vt:lpstr>
      <vt:lpstr>Policy Recommendations</vt:lpstr>
      <vt:lpstr>Policy Priority #4  Scalable and Sustainable Resources</vt:lpstr>
      <vt:lpstr>Policy Objective </vt:lpstr>
      <vt:lpstr>Policy Recommendations</vt:lpstr>
      <vt:lpstr>Policy Priority #5  Building and Supporting First Nations  Health Human Resources</vt:lpstr>
      <vt:lpstr>Policy Objective</vt:lpstr>
      <vt:lpstr>Policy Recommendations</vt:lpstr>
      <vt:lpstr>Policy Priority #6  Governance and First Nations-determination </vt:lpstr>
      <vt:lpstr>PowerPoint Presentation</vt:lpstr>
      <vt:lpstr>Policy Recommendations</vt:lpstr>
      <vt:lpstr>Policy Priority #7  Equitable Access to Services Across Canada </vt:lpstr>
      <vt:lpstr>PowerPoint Presentation</vt:lpstr>
      <vt:lpstr>Policy Recommendations </vt:lpstr>
      <vt:lpstr>Next Steps </vt:lpstr>
      <vt:lpstr>Additional Information</vt:lpstr>
      <vt:lpstr>PowerPoint Presentation</vt:lpstr>
      <vt:lpstr>PowerPoint Presentation</vt:lpstr>
      <vt:lpstr>  Thank you for attending  AFN LTCC: Virtual  National Focus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Andrew Bisson</cp:lastModifiedBy>
  <cp:revision>60</cp:revision>
  <dcterms:created xsi:type="dcterms:W3CDTF">2020-01-06T15:32:02Z</dcterms:created>
  <dcterms:modified xsi:type="dcterms:W3CDTF">2023-09-13T18:30:33Z</dcterms:modified>
</cp:coreProperties>
</file>