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301" r:id="rId5"/>
    <p:sldId id="302" r:id="rId6"/>
    <p:sldId id="303" r:id="rId7"/>
    <p:sldId id="314" r:id="rId8"/>
    <p:sldId id="315" r:id="rId9"/>
    <p:sldId id="364" r:id="rId10"/>
    <p:sldId id="344" r:id="rId11"/>
    <p:sldId id="345" r:id="rId12"/>
    <p:sldId id="261" r:id="rId13"/>
    <p:sldId id="262" r:id="rId14"/>
    <p:sldId id="324" r:id="rId15"/>
    <p:sldId id="325" r:id="rId16"/>
    <p:sldId id="309" r:id="rId17"/>
    <p:sldId id="316" r:id="rId18"/>
    <p:sldId id="326" r:id="rId19"/>
    <p:sldId id="293" r:id="rId20"/>
    <p:sldId id="327" r:id="rId21"/>
    <p:sldId id="319" r:id="rId22"/>
    <p:sldId id="331" r:id="rId23"/>
    <p:sldId id="328" r:id="rId24"/>
    <p:sldId id="320" r:id="rId25"/>
    <p:sldId id="358" r:id="rId26"/>
    <p:sldId id="321" r:id="rId27"/>
    <p:sldId id="322" r:id="rId28"/>
    <p:sldId id="330" r:id="rId29"/>
    <p:sldId id="297" r:id="rId3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6242"/>
    <a:srgbClr val="D4B06A"/>
    <a:srgbClr val="444931"/>
    <a:srgbClr val="969765"/>
    <a:srgbClr val="8B9564"/>
    <a:srgbClr val="F2F2F2"/>
    <a:srgbClr val="8F8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4E3ECA-1422-457C-92E0-235491994251}" v="5858" dt="2026-08-24T19:37:36.282"/>
    <p1510:client id="{CCF9DD33-A00A-3F6B-0D9E-1F77434BDF78}" v="2" dt="2026-08-24T19:31:12.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Surveys</c:v>
                </c:pt>
              </c:strCache>
            </c:strRef>
          </c:tx>
          <c:spPr>
            <a:solidFill>
              <a:srgbClr val="5B6242"/>
            </a:solidFill>
            <a:effectLst/>
          </c:spPr>
          <c:invertIfNegative val="0"/>
          <c:dLbls>
            <c:dLbl>
              <c:idx val="2"/>
              <c:layout>
                <c:manualLayout>
                  <c:x val="1.2406947890818859E-2"/>
                  <c:y val="7.0969544565521016E-3"/>
                </c:manualLayout>
              </c:layout>
              <c:numFmt formatCode="#,##0&quot;+&quot;" sourceLinked="0"/>
              <c:spPr>
                <a:noFill/>
                <a:ln>
                  <a:noFill/>
                </a:ln>
              </c:spPr>
              <c:txPr>
                <a:bodyPr wrap="none"/>
                <a:lstStyle/>
                <a:p>
                  <a:pPr>
                    <a:defRPr sz="1600" b="0" i="0" u="none" strike="noStrike">
                      <a:solidFill>
                        <a:schemeClr val="tx1"/>
                      </a:solidFill>
                      <a:latin typeface="Inter"/>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C6A-4B92-8CD2-ED126F65CE0F}"/>
                </c:ext>
              </c:extLst>
            </c:dLbl>
            <c:numFmt formatCode="#,##0" sourceLinked="0"/>
            <c:spPr>
              <a:noFill/>
              <a:ln>
                <a:noFill/>
              </a:ln>
              <a:effectLst/>
            </c:spPr>
            <c:txPr>
              <a:bodyPr/>
              <a:lstStyle/>
              <a:p>
                <a:pPr>
                  <a:defRPr sz="1600" b="0" i="0" u="none" strike="noStrike">
                    <a:solidFill>
                      <a:schemeClr val="tx1"/>
                    </a:solidFill>
                    <a:latin typeface="Inte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Year 1</c:v>
                </c:pt>
                <c:pt idx="1">
                  <c:v>Year 2</c:v>
                </c:pt>
                <c:pt idx="2">
                  <c:v>Year 3 (Proj.)</c:v>
                </c:pt>
              </c:strCache>
            </c:strRef>
          </c:cat>
          <c:val>
            <c:numRef>
              <c:f>Sheet1!$B$2:$B$4</c:f>
              <c:numCache>
                <c:formatCode>General</c:formatCode>
                <c:ptCount val="3"/>
                <c:pt idx="0">
                  <c:v>7672</c:v>
                </c:pt>
                <c:pt idx="1">
                  <c:v>8900</c:v>
                </c:pt>
                <c:pt idx="2">
                  <c:v>10000</c:v>
                </c:pt>
              </c:numCache>
            </c:numRef>
          </c:val>
          <c:extLst>
            <c:ext xmlns:c16="http://schemas.microsoft.com/office/drawing/2014/chart" uri="{C3380CC4-5D6E-409C-BE32-E72D297353CC}">
              <c16:uniqueId val="{00000000-0A18-4490-818F-3607C2F0E8F2}"/>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chemeClr val="tx1"/>
                </a:solidFill>
                <a:latin typeface="Inter"/>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Year 1</c:v>
                </c:pt>
              </c:strCache>
            </c:strRef>
          </c:tx>
          <c:spPr>
            <a:solidFill>
              <a:srgbClr val="D4B06A"/>
            </a:solidFill>
            <a:effectLst/>
          </c:spPr>
          <c:invertIfNegative val="0"/>
          <c:cat>
            <c:strRef>
              <c:f>Sheet1!$A$2:$A$8</c:f>
              <c:strCache>
                <c:ptCount val="7"/>
                <c:pt idx="0">
                  <c:v>Full-time</c:v>
                </c:pt>
                <c:pt idx="1">
                  <c:v>Part-time</c:v>
                </c:pt>
                <c:pt idx="2">
                  <c:v>Casual</c:v>
                </c:pt>
                <c:pt idx="3">
                  <c:v>Seasonal</c:v>
                </c:pt>
                <c:pt idx="4">
                  <c:v>Self-emp</c:v>
                </c:pt>
                <c:pt idx="5">
                  <c:v>Unemployed</c:v>
                </c:pt>
                <c:pt idx="6">
                  <c:v>Other</c:v>
                </c:pt>
              </c:strCache>
            </c:strRef>
          </c:cat>
          <c:val>
            <c:numRef>
              <c:f>Sheet1!$B$2:$B$8</c:f>
              <c:numCache>
                <c:formatCode>General</c:formatCode>
                <c:ptCount val="7"/>
                <c:pt idx="0">
                  <c:v>46.5</c:v>
                </c:pt>
                <c:pt idx="1">
                  <c:v>7.3</c:v>
                </c:pt>
                <c:pt idx="2">
                  <c:v>6</c:v>
                </c:pt>
                <c:pt idx="3">
                  <c:v>2.4</c:v>
                </c:pt>
                <c:pt idx="4">
                  <c:v>2.5</c:v>
                </c:pt>
                <c:pt idx="5">
                  <c:v>20.5</c:v>
                </c:pt>
                <c:pt idx="6">
                  <c:v>14.7</c:v>
                </c:pt>
              </c:numCache>
            </c:numRef>
          </c:val>
          <c:extLst>
            <c:ext xmlns:c16="http://schemas.microsoft.com/office/drawing/2014/chart" uri="{C3380CC4-5D6E-409C-BE32-E72D297353CC}">
              <c16:uniqueId val="{00000000-3925-4386-AC51-9C4D969C7832}"/>
            </c:ext>
          </c:extLst>
        </c:ser>
        <c:ser>
          <c:idx val="1"/>
          <c:order val="1"/>
          <c:tx>
            <c:strRef>
              <c:f>Sheet1!$C$1</c:f>
              <c:strCache>
                <c:ptCount val="1"/>
                <c:pt idx="0">
                  <c:v>Year 2</c:v>
                </c:pt>
              </c:strCache>
            </c:strRef>
          </c:tx>
          <c:spPr>
            <a:solidFill>
              <a:srgbClr val="5B6242"/>
            </a:solidFill>
            <a:effectLst/>
          </c:spPr>
          <c:invertIfNegative val="0"/>
          <c:cat>
            <c:strRef>
              <c:f>Sheet1!$A$2:$A$8</c:f>
              <c:strCache>
                <c:ptCount val="7"/>
                <c:pt idx="0">
                  <c:v>Full-time</c:v>
                </c:pt>
                <c:pt idx="1">
                  <c:v>Part-time</c:v>
                </c:pt>
                <c:pt idx="2">
                  <c:v>Casual</c:v>
                </c:pt>
                <c:pt idx="3">
                  <c:v>Seasonal</c:v>
                </c:pt>
                <c:pt idx="4">
                  <c:v>Self-emp</c:v>
                </c:pt>
                <c:pt idx="5">
                  <c:v>Unemployed</c:v>
                </c:pt>
                <c:pt idx="6">
                  <c:v>Other</c:v>
                </c:pt>
              </c:strCache>
            </c:strRef>
          </c:cat>
          <c:val>
            <c:numRef>
              <c:f>Sheet1!$C$2:$C$8</c:f>
              <c:numCache>
                <c:formatCode>General</c:formatCode>
                <c:ptCount val="7"/>
                <c:pt idx="0">
                  <c:v>45.3</c:v>
                </c:pt>
                <c:pt idx="1">
                  <c:v>5.2</c:v>
                </c:pt>
                <c:pt idx="2">
                  <c:v>6.8</c:v>
                </c:pt>
                <c:pt idx="3">
                  <c:v>2.5</c:v>
                </c:pt>
                <c:pt idx="4">
                  <c:v>2.5</c:v>
                </c:pt>
                <c:pt idx="5">
                  <c:v>18.899999999999999</c:v>
                </c:pt>
                <c:pt idx="6">
                  <c:v>18.8</c:v>
                </c:pt>
              </c:numCache>
            </c:numRef>
          </c:val>
          <c:extLst>
            <c:ext xmlns:c16="http://schemas.microsoft.com/office/drawing/2014/chart" uri="{C3380CC4-5D6E-409C-BE32-E72D297353CC}">
              <c16:uniqueId val="{00000001-3925-4386-AC51-9C4D969C7832}"/>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a:pPr>
            <a:endParaRPr lang="en-US"/>
          </a:p>
        </c:txPr>
        <c:crossAx val="2094734552"/>
        <c:crosses val="autoZero"/>
        <c:auto val="1"/>
        <c:lblAlgn val="ctr"/>
        <c:lblOffset val="100"/>
        <c:noMultiLvlLbl val="1"/>
      </c:catAx>
      <c:valAx>
        <c:axId val="2094734552"/>
        <c:scaling>
          <c:orientation val="minMax"/>
        </c:scaling>
        <c:delete val="0"/>
        <c:axPos val="l"/>
        <c:numFmt formatCode="General" sourceLinked="0"/>
        <c:majorTickMark val="out"/>
        <c:minorTickMark val="none"/>
        <c:tickLblPos val="nextTo"/>
        <c:spPr>
          <a:ln w="12700" cap="flat">
            <a:solidFill>
              <a:srgbClr val="888888"/>
            </a:solidFill>
            <a:prstDash val="solid"/>
            <a:round/>
          </a:ln>
        </c:spPr>
        <c:crossAx val="2094734554"/>
        <c:crosses val="autoZero"/>
        <c:crossBetween val="between"/>
      </c:valAx>
      <c:spPr>
        <a:noFill/>
        <a:ln>
          <a:noFill/>
        </a:ln>
        <a:effectLst/>
      </c:spPr>
    </c:plotArea>
    <c:legend>
      <c:legendPos val="r"/>
      <c:overlay val="0"/>
      <c:txPr>
        <a:bodyPr/>
        <a:lstStyle/>
        <a:p>
          <a:pPr>
            <a:defRPr sz="1100"/>
          </a:pPr>
          <a:endParaRPr lang="en-US"/>
        </a:p>
      </c:txPr>
    </c:legend>
    <c:plotVisOnly val="1"/>
    <c:dispBlanksAs val="span"/>
    <c:showDLblsOverMax val="1"/>
  </c:chart>
  <c:spPr>
    <a:solidFill>
      <a:srgbClr val="FFFFFF"/>
    </a:solidFill>
    <a:ln>
      <a:noFill/>
    </a:ln>
    <a:effectLst/>
  </c:spPr>
  <c:txPr>
    <a:bodyPr/>
    <a:lstStyle/>
    <a:p>
      <a:pPr>
        <a:defRPr>
          <a:latin typeface="Inter" panose="020B0604020202020204"/>
          <a:ea typeface="Inter" panose="020B0604020202020204"/>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Attended in Year 2</c:v>
                </c:pt>
              </c:strCache>
            </c:strRef>
          </c:tx>
          <c:spPr>
            <a:solidFill>
              <a:srgbClr val="5B6242"/>
            </a:solidFill>
            <a:effectLst/>
          </c:spPr>
          <c:invertIfNegative val="0"/>
          <c:dLbls>
            <c:numFmt formatCode="0&quot;%&quot;" sourceLinked="0"/>
            <c:spPr>
              <a:noFill/>
              <a:ln>
                <a:noFill/>
              </a:ln>
              <a:effectLst/>
            </c:spPr>
            <c:txPr>
              <a:bodyPr/>
              <a:lstStyle/>
              <a:p>
                <a:pPr>
                  <a:defRPr sz="1400"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Planned to return (n=236)</c:v>
                </c:pt>
                <c:pt idx="1">
                  <c:v>Did not plan (n=271)</c:v>
                </c:pt>
              </c:strCache>
            </c:strRef>
          </c:cat>
          <c:val>
            <c:numRef>
              <c:f>Sheet1!$B$2:$B$3</c:f>
              <c:numCache>
                <c:formatCode>General</c:formatCode>
                <c:ptCount val="2"/>
                <c:pt idx="0">
                  <c:v>47.5</c:v>
                </c:pt>
                <c:pt idx="1">
                  <c:v>29.5</c:v>
                </c:pt>
              </c:numCache>
            </c:numRef>
          </c:val>
          <c:extLst>
            <c:ext xmlns:c16="http://schemas.microsoft.com/office/drawing/2014/chart" uri="{C3380CC4-5D6E-409C-BE32-E72D297353CC}">
              <c16:uniqueId val="{00000000-F513-4711-95F9-5B8211B373B4}"/>
            </c:ext>
          </c:extLst>
        </c:ser>
        <c:ser>
          <c:idx val="1"/>
          <c:order val="1"/>
          <c:tx>
            <c:strRef>
              <c:f>Sheet1!$C$1</c:f>
              <c:strCache>
                <c:ptCount val="1"/>
                <c:pt idx="0">
                  <c:v>Did not attend</c:v>
                </c:pt>
              </c:strCache>
            </c:strRef>
          </c:tx>
          <c:spPr>
            <a:solidFill>
              <a:srgbClr val="E8E5E0"/>
            </a:solidFill>
            <a:effectLst/>
          </c:spPr>
          <c:invertIfNegative val="0"/>
          <c:dLbls>
            <c:numFmt formatCode="0&quot;%&quot;" sourceLinked="0"/>
            <c:spPr>
              <a:noFill/>
              <a:ln>
                <a:noFill/>
              </a:ln>
              <a:effectLst/>
            </c:spPr>
            <c:txPr>
              <a:bodyPr/>
              <a:lstStyle/>
              <a:p>
                <a:pPr>
                  <a:defRPr sz="1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Planned to return (n=236)</c:v>
                </c:pt>
                <c:pt idx="1">
                  <c:v>Did not plan (n=271)</c:v>
                </c:pt>
              </c:strCache>
            </c:strRef>
          </c:cat>
          <c:val>
            <c:numRef>
              <c:f>Sheet1!$C$2:$C$3</c:f>
              <c:numCache>
                <c:formatCode>General</c:formatCode>
                <c:ptCount val="2"/>
                <c:pt idx="0">
                  <c:v>52.5</c:v>
                </c:pt>
                <c:pt idx="1">
                  <c:v>70.5</c:v>
                </c:pt>
              </c:numCache>
            </c:numRef>
          </c:val>
          <c:extLst>
            <c:ext xmlns:c16="http://schemas.microsoft.com/office/drawing/2014/chart" uri="{C3380CC4-5D6E-409C-BE32-E72D297353CC}">
              <c16:uniqueId val="{00000001-F513-4711-95F9-5B8211B373B4}"/>
            </c:ext>
          </c:extLst>
        </c:ser>
        <c:dLbls>
          <c:showLegendKey val="0"/>
          <c:showVal val="1"/>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a:pPr>
            <a:endParaRPr lang="en-US"/>
          </a:p>
        </c:txPr>
        <c:crossAx val="2094734552"/>
        <c:crosses val="autoZero"/>
        <c:auto val="1"/>
        <c:lblAlgn val="ctr"/>
        <c:lblOffset val="100"/>
        <c:noMultiLvlLbl val="1"/>
      </c:catAx>
      <c:valAx>
        <c:axId val="2094734552"/>
        <c:scaling>
          <c:orientation val="minMax"/>
          <c:max val="100"/>
        </c:scaling>
        <c:delete val="0"/>
        <c:axPos val="l"/>
        <c:majorGridlines>
          <c:spPr>
            <a:ln w="6350" cap="flat">
              <a:solidFill>
                <a:srgbClr val="E8E5E0"/>
              </a:solidFill>
              <a:prstDash val="solid"/>
              <a:round/>
            </a:ln>
          </c:spPr>
        </c:majorGridlines>
        <c:numFmt formatCode="General" sourceLinked="0"/>
        <c:majorTickMark val="out"/>
        <c:minorTickMark val="none"/>
        <c:tickLblPos val="nextTo"/>
        <c:spPr>
          <a:ln w="12700" cap="flat">
            <a:solidFill>
              <a:srgbClr val="888888"/>
            </a:solidFill>
            <a:prstDash val="solid"/>
            <a:round/>
          </a:ln>
        </c:spPr>
        <c:crossAx val="2094734554"/>
        <c:crosses val="autoZero"/>
        <c:crossBetween val="between"/>
      </c:valAx>
      <c:spPr>
        <a:noFill/>
        <a:ln>
          <a:noFill/>
        </a:ln>
        <a:effectLst/>
      </c:spPr>
    </c:plotArea>
    <c:legend>
      <c:legendPos val="r"/>
      <c:overlay val="0"/>
      <c:txPr>
        <a:bodyPr/>
        <a:lstStyle/>
        <a:p>
          <a:pPr>
            <a:defRPr sz="1200"/>
          </a:pPr>
          <a:endParaRPr lang="en-US"/>
        </a:p>
      </c:txPr>
    </c:legend>
    <c:plotVisOnly val="1"/>
    <c:dispBlanksAs val="span"/>
    <c:showDLblsOverMax val="1"/>
  </c:chart>
  <c:spPr>
    <a:solidFill>
      <a:srgbClr val="FFFFFF"/>
    </a:solidFill>
    <a:ln>
      <a:noFill/>
    </a:ln>
    <a:effectLst/>
  </c:spPr>
  <c:txPr>
    <a:bodyPr/>
    <a:lstStyle/>
    <a:p>
      <a:pPr>
        <a:defRPr>
          <a:ea typeface="Inter" panose="020B0604020202020204"/>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16361001749781276"/>
          <c:y val="0.10280110819480898"/>
          <c:w val="0.807939135448978"/>
          <c:h val="0.54552566345873432"/>
        </c:manualLayout>
      </c:layout>
      <c:barChart>
        <c:barDir val="col"/>
        <c:grouping val="clustered"/>
        <c:varyColors val="0"/>
        <c:ser>
          <c:idx val="0"/>
          <c:order val="0"/>
          <c:tx>
            <c:strRef>
              <c:f>Sheet1!$B$1</c:f>
              <c:strCache>
                <c:ptCount val="1"/>
                <c:pt idx="0">
                  <c:v>No challenge</c:v>
                </c:pt>
              </c:strCache>
            </c:strRef>
          </c:tx>
          <c:spPr>
            <a:solidFill>
              <a:srgbClr val="969765"/>
            </a:solidFill>
            <a:effectLst/>
          </c:spPr>
          <c:invertIfNegative val="0"/>
          <c:dLbls>
            <c:numFmt formatCode="0&quot;%&quot;" sourceLinked="0"/>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15-19</c:v>
                </c:pt>
                <c:pt idx="1">
                  <c:v>20-29</c:v>
                </c:pt>
                <c:pt idx="2">
                  <c:v>30-39</c:v>
                </c:pt>
                <c:pt idx="3">
                  <c:v>40-49</c:v>
                </c:pt>
                <c:pt idx="4">
                  <c:v>50-64</c:v>
                </c:pt>
                <c:pt idx="5">
                  <c:v>65+</c:v>
                </c:pt>
              </c:strCache>
            </c:strRef>
          </c:cat>
          <c:val>
            <c:numRef>
              <c:f>Sheet1!$B$2:$B$7</c:f>
              <c:numCache>
                <c:formatCode>General</c:formatCode>
                <c:ptCount val="6"/>
                <c:pt idx="0">
                  <c:v>38</c:v>
                </c:pt>
                <c:pt idx="1">
                  <c:v>24</c:v>
                </c:pt>
                <c:pt idx="2">
                  <c:v>31</c:v>
                </c:pt>
                <c:pt idx="3">
                  <c:v>33</c:v>
                </c:pt>
                <c:pt idx="4">
                  <c:v>44</c:v>
                </c:pt>
                <c:pt idx="5">
                  <c:v>68</c:v>
                </c:pt>
              </c:numCache>
            </c:numRef>
          </c:val>
          <c:extLst>
            <c:ext xmlns:c16="http://schemas.microsoft.com/office/drawing/2014/chart" uri="{C3380CC4-5D6E-409C-BE32-E72D297353CC}">
              <c16:uniqueId val="{00000000-FE1E-4F29-9D48-94718135BD19}"/>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a:pPr>
            <a:endParaRPr lang="en-US"/>
          </a:p>
        </c:txPr>
        <c:crossAx val="2094734552"/>
        <c:crosses val="autoZero"/>
        <c:auto val="1"/>
        <c:lblAlgn val="ctr"/>
        <c:lblOffset val="100"/>
        <c:noMultiLvlLbl val="1"/>
      </c:catAx>
      <c:valAx>
        <c:axId val="2094734552"/>
        <c:scaling>
          <c:orientation val="minMax"/>
          <c:max val="75"/>
          <c:min val="0"/>
        </c:scaling>
        <c:delete val="0"/>
        <c:axPos val="l"/>
        <c:numFmt formatCode="General" sourceLinked="0"/>
        <c:majorTickMark val="out"/>
        <c:minorTickMark val="none"/>
        <c:tickLblPos val="nextTo"/>
        <c:spPr>
          <a:ln w="12700" cap="flat">
            <a:solidFill>
              <a:srgbClr val="888888"/>
            </a:solidFill>
            <a:prstDash val="solid"/>
            <a:round/>
          </a:ln>
        </c:spPr>
        <c:crossAx val="2094734554"/>
        <c:crosses val="autoZero"/>
        <c:crossBetween val="between"/>
        <c:majorUnit val="25"/>
      </c:valAx>
      <c:spPr>
        <a:noFill/>
        <a:ln>
          <a:noFill/>
        </a:ln>
        <a:effectLst/>
      </c:spPr>
    </c:plotArea>
    <c:plotVisOnly val="1"/>
    <c:dispBlanksAs val="span"/>
    <c:showDLblsOverMax val="1"/>
  </c:chart>
  <c:spPr>
    <a:solidFill>
      <a:srgbClr val="FFFFFF"/>
    </a:solidFill>
    <a:ln>
      <a:noFill/>
    </a:ln>
    <a:effectLst/>
  </c:spPr>
  <c:txPr>
    <a:bodyPr/>
    <a:lstStyle/>
    <a:p>
      <a:pPr>
        <a:defRPr>
          <a:latin typeface="Inter" panose="020B0604020202020204"/>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Family resp.</c:v>
                </c:pt>
              </c:strCache>
            </c:strRef>
          </c:tx>
          <c:spPr>
            <a:solidFill>
              <a:srgbClr val="C8963E"/>
            </a:solidFill>
            <a:effectLst/>
          </c:spPr>
          <c:invertIfNegative val="0"/>
          <c:dLbls>
            <c:numFmt formatCode="0&quot;%&quot;" sourceLinked="0"/>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15-19</c:v>
                </c:pt>
                <c:pt idx="1">
                  <c:v>20-29</c:v>
                </c:pt>
                <c:pt idx="2">
                  <c:v>30-39</c:v>
                </c:pt>
                <c:pt idx="3">
                  <c:v>40-49</c:v>
                </c:pt>
                <c:pt idx="4">
                  <c:v>50-64</c:v>
                </c:pt>
                <c:pt idx="5">
                  <c:v>65+</c:v>
                </c:pt>
              </c:strCache>
            </c:strRef>
          </c:cat>
          <c:val>
            <c:numRef>
              <c:f>Sheet1!$B$2:$B$7</c:f>
              <c:numCache>
                <c:formatCode>General</c:formatCode>
                <c:ptCount val="6"/>
                <c:pt idx="0">
                  <c:v>15</c:v>
                </c:pt>
                <c:pt idx="1">
                  <c:v>30</c:v>
                </c:pt>
                <c:pt idx="2">
                  <c:v>31</c:v>
                </c:pt>
                <c:pt idx="3">
                  <c:v>26</c:v>
                </c:pt>
                <c:pt idx="4">
                  <c:v>18</c:v>
                </c:pt>
                <c:pt idx="5">
                  <c:v>8</c:v>
                </c:pt>
              </c:numCache>
            </c:numRef>
          </c:val>
          <c:extLst>
            <c:ext xmlns:c16="http://schemas.microsoft.com/office/drawing/2014/chart" uri="{C3380CC4-5D6E-409C-BE32-E72D297353CC}">
              <c16:uniqueId val="{00000000-7ACB-4081-B407-4B478279E6B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ax val="75"/>
          <c:min val="0"/>
        </c:scaling>
        <c:delete val="0"/>
        <c:axPos val="l"/>
        <c:numFmt formatCode="General" sourceLinked="0"/>
        <c:majorTickMark val="out"/>
        <c:minorTickMark val="none"/>
        <c:tickLblPos val="nextTo"/>
        <c:spPr>
          <a:ln w="12700" cap="flat">
            <a:solidFill>
              <a:srgbClr val="888888"/>
            </a:solidFill>
            <a:prstDash val="solid"/>
            <a:round/>
          </a:ln>
        </c:spPr>
        <c:crossAx val="2094734554"/>
        <c:crosses val="autoZero"/>
        <c:crossBetween val="between"/>
        <c:majorUnit val="25"/>
      </c:valAx>
      <c:spPr>
        <a:noFill/>
        <a:ln>
          <a:noFill/>
        </a:ln>
        <a:effectLst/>
      </c:spPr>
    </c:plotArea>
    <c:plotVisOnly val="1"/>
    <c:dispBlanksAs val="span"/>
    <c:showDLblsOverMax val="1"/>
  </c:chart>
  <c:spPr>
    <a:solidFill>
      <a:srgbClr val="FFFFFF"/>
    </a:solidFill>
    <a:ln>
      <a:noFill/>
    </a:ln>
    <a:effectLst/>
  </c:spPr>
  <c:txPr>
    <a:bodyPr/>
    <a:lstStyle/>
    <a:p>
      <a:pPr>
        <a:defRPr>
          <a:latin typeface="Inter" panose="020B0604020202020204"/>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Lack of exp.</c:v>
                </c:pt>
              </c:strCache>
            </c:strRef>
          </c:tx>
          <c:spPr>
            <a:solidFill>
              <a:srgbClr val="2D2D2D"/>
            </a:solidFill>
            <a:effectLst/>
          </c:spPr>
          <c:invertIfNegative val="0"/>
          <c:dLbls>
            <c:numFmt formatCode="0&quot;%&quot;" sourceLinked="0"/>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15-19</c:v>
                </c:pt>
                <c:pt idx="1">
                  <c:v>20-29</c:v>
                </c:pt>
                <c:pt idx="2">
                  <c:v>30-39</c:v>
                </c:pt>
                <c:pt idx="3">
                  <c:v>40-49</c:v>
                </c:pt>
                <c:pt idx="4">
                  <c:v>50-64</c:v>
                </c:pt>
                <c:pt idx="5">
                  <c:v>65+</c:v>
                </c:pt>
              </c:strCache>
            </c:strRef>
          </c:cat>
          <c:val>
            <c:numRef>
              <c:f>Sheet1!$B$2:$B$7</c:f>
              <c:numCache>
                <c:formatCode>General</c:formatCode>
                <c:ptCount val="6"/>
                <c:pt idx="0">
                  <c:v>34</c:v>
                </c:pt>
                <c:pt idx="1">
                  <c:v>34</c:v>
                </c:pt>
                <c:pt idx="2">
                  <c:v>21</c:v>
                </c:pt>
                <c:pt idx="3">
                  <c:v>15</c:v>
                </c:pt>
                <c:pt idx="4">
                  <c:v>12</c:v>
                </c:pt>
                <c:pt idx="5">
                  <c:v>5</c:v>
                </c:pt>
              </c:numCache>
            </c:numRef>
          </c:val>
          <c:extLst>
            <c:ext xmlns:c16="http://schemas.microsoft.com/office/drawing/2014/chart" uri="{C3380CC4-5D6E-409C-BE32-E72D297353CC}">
              <c16:uniqueId val="{00000000-0356-4288-86E1-6204D111C43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ax val="75"/>
          <c:min val="0"/>
        </c:scaling>
        <c:delete val="0"/>
        <c:axPos val="l"/>
        <c:numFmt formatCode="General" sourceLinked="0"/>
        <c:majorTickMark val="out"/>
        <c:minorTickMark val="none"/>
        <c:tickLblPos val="nextTo"/>
        <c:spPr>
          <a:ln w="12700" cap="flat">
            <a:solidFill>
              <a:srgbClr val="888888"/>
            </a:solidFill>
            <a:prstDash val="solid"/>
            <a:round/>
          </a:ln>
        </c:spPr>
        <c:crossAx val="2094734554"/>
        <c:crosses val="autoZero"/>
        <c:crossBetween val="between"/>
        <c:majorUnit val="25"/>
      </c:valAx>
      <c:spPr>
        <a:noFill/>
        <a:ln>
          <a:noFill/>
        </a:ln>
        <a:effectLst/>
      </c:spPr>
    </c:plotArea>
    <c:plotVisOnly val="1"/>
    <c:dispBlanksAs val="span"/>
    <c:showDLblsOverMax val="1"/>
  </c:chart>
  <c:spPr>
    <a:solidFill>
      <a:srgbClr val="FFFFFF"/>
    </a:solidFill>
    <a:ln>
      <a:noFill/>
    </a:ln>
    <a:effectLst/>
  </c:spPr>
  <c:txPr>
    <a:bodyPr/>
    <a:lstStyle/>
    <a:p>
      <a:pPr>
        <a:defRPr>
          <a:latin typeface="Inter" panose="020B0604020202020204"/>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17881969299292133"/>
          <c:y val="0.10787037037037037"/>
          <c:w val="0.79146235981865898"/>
          <c:h val="0.49845800524934381"/>
        </c:manualLayout>
      </c:layout>
      <c:barChart>
        <c:barDir val="col"/>
        <c:grouping val="clustered"/>
        <c:varyColors val="0"/>
        <c:ser>
          <c:idx val="0"/>
          <c:order val="0"/>
          <c:tx>
            <c:strRef>
              <c:f>Sheet1!$B$1</c:f>
              <c:strCache>
                <c:ptCount val="1"/>
                <c:pt idx="0">
                  <c:v>Transportation</c:v>
                </c:pt>
              </c:strCache>
            </c:strRef>
          </c:tx>
          <c:spPr>
            <a:solidFill>
              <a:srgbClr val="A0522D"/>
            </a:solidFill>
            <a:effectLst/>
          </c:spPr>
          <c:invertIfNegative val="0"/>
          <c:dLbls>
            <c:numFmt formatCode="0&quot;%&quot;" sourceLinked="0"/>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15-19</c:v>
                </c:pt>
                <c:pt idx="1">
                  <c:v>20-29</c:v>
                </c:pt>
                <c:pt idx="2">
                  <c:v>30-39</c:v>
                </c:pt>
                <c:pt idx="3">
                  <c:v>40-49</c:v>
                </c:pt>
                <c:pt idx="4">
                  <c:v>50-64</c:v>
                </c:pt>
                <c:pt idx="5">
                  <c:v>65+</c:v>
                </c:pt>
              </c:strCache>
            </c:strRef>
          </c:cat>
          <c:val>
            <c:numRef>
              <c:f>Sheet1!$B$2:$B$7</c:f>
              <c:numCache>
                <c:formatCode>General</c:formatCode>
                <c:ptCount val="6"/>
                <c:pt idx="0">
                  <c:v>17</c:v>
                </c:pt>
                <c:pt idx="1">
                  <c:v>24</c:v>
                </c:pt>
                <c:pt idx="2">
                  <c:v>19</c:v>
                </c:pt>
                <c:pt idx="3">
                  <c:v>15</c:v>
                </c:pt>
                <c:pt idx="4">
                  <c:v>13</c:v>
                </c:pt>
                <c:pt idx="5">
                  <c:v>4</c:v>
                </c:pt>
              </c:numCache>
            </c:numRef>
          </c:val>
          <c:extLst>
            <c:ext xmlns:c16="http://schemas.microsoft.com/office/drawing/2014/chart" uri="{C3380CC4-5D6E-409C-BE32-E72D297353CC}">
              <c16:uniqueId val="{00000000-08C6-4437-AFA4-69D8CDB6567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ax val="75"/>
          <c:min val="0"/>
        </c:scaling>
        <c:delete val="0"/>
        <c:axPos val="l"/>
        <c:numFmt formatCode="General" sourceLinked="0"/>
        <c:majorTickMark val="out"/>
        <c:minorTickMark val="none"/>
        <c:tickLblPos val="nextTo"/>
        <c:spPr>
          <a:ln w="12700" cap="flat">
            <a:solidFill>
              <a:srgbClr val="888888"/>
            </a:solidFill>
            <a:prstDash val="solid"/>
            <a:round/>
          </a:ln>
        </c:spPr>
        <c:crossAx val="2094734554"/>
        <c:crosses val="autoZero"/>
        <c:crossBetween val="between"/>
        <c:majorUnit val="25"/>
      </c:valAx>
      <c:spPr>
        <a:noFill/>
        <a:ln>
          <a:noFill/>
        </a:ln>
        <a:effectLst/>
      </c:spPr>
    </c:plotArea>
    <c:plotVisOnly val="1"/>
    <c:dispBlanksAs val="span"/>
    <c:showDLblsOverMax val="1"/>
  </c:chart>
  <c:spPr>
    <a:solidFill>
      <a:srgbClr val="FFFFFF"/>
    </a:solidFill>
    <a:ln>
      <a:noFill/>
    </a:ln>
    <a:effectLst/>
  </c:spPr>
  <c:txPr>
    <a:bodyPr/>
    <a:lstStyle/>
    <a:p>
      <a:pPr>
        <a:defRPr>
          <a:latin typeface="Inter" panose="020B0604020202020204"/>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Employment Rate (%)</c:v>
                </c:pt>
              </c:strCache>
            </c:strRef>
          </c:tx>
          <c:spPr>
            <a:solidFill>
              <a:srgbClr val="D4B06A"/>
            </a:solidFill>
            <a:effectLst/>
          </c:spPr>
          <c:invertIfNegative val="0"/>
          <c:dLbls>
            <c:numFmt formatCode="0&quot;%&quot;" sourceLinked="0"/>
            <c:spPr>
              <a:noFill/>
              <a:ln>
                <a:noFill/>
              </a:ln>
              <a:effectLst/>
            </c:spPr>
            <c:txPr>
              <a:bodyPr/>
              <a:lstStyle/>
              <a:p>
                <a:pPr>
                  <a:defRPr sz="1200" b="1" i="0" u="none" strike="noStrike">
                    <a:solidFill>
                      <a:schemeClr val="tx1"/>
                    </a:solidFill>
                    <a:latin typeface="Inter" panose="020B0604020202020204" charset="0"/>
                    <a:ea typeface="Inter" panose="020B060402020202020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No Licence</c:v>
                </c:pt>
                <c:pt idx="1">
                  <c:v>Class 7 (Learner's)</c:v>
                </c:pt>
                <c:pt idx="2">
                  <c:v>Class 5 (Standard)</c:v>
                </c:pt>
                <c:pt idx="3">
                  <c:v>Class 1-4 (Commercial)</c:v>
                </c:pt>
              </c:strCache>
            </c:strRef>
          </c:cat>
          <c:val>
            <c:numRef>
              <c:f>Sheet1!$B$2:$B$5</c:f>
              <c:numCache>
                <c:formatCode>General</c:formatCode>
                <c:ptCount val="4"/>
                <c:pt idx="0">
                  <c:v>35.700000000000003</c:v>
                </c:pt>
                <c:pt idx="1">
                  <c:v>40.4</c:v>
                </c:pt>
                <c:pt idx="2">
                  <c:v>68.099999999999994</c:v>
                </c:pt>
                <c:pt idx="3">
                  <c:v>80.8</c:v>
                </c:pt>
              </c:numCache>
            </c:numRef>
          </c:val>
          <c:extLst>
            <c:ext xmlns:c16="http://schemas.microsoft.com/office/drawing/2014/chart" uri="{C3380CC4-5D6E-409C-BE32-E72D297353CC}">
              <c16:uniqueId val="{00000000-BDC7-4516-B8D5-101A52492C30}"/>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1" i="0" u="none" strike="noStrike">
                <a:solidFill>
                  <a:schemeClr val="tx1"/>
                </a:solidFill>
                <a:latin typeface="Inter" panose="020B0604020202020204" charset="0"/>
                <a:ea typeface="Inter" panose="020B0604020202020204" charset="0"/>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817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sz="1200" b="1" kern="1200">
                <a:solidFill>
                  <a:schemeClr val="tx1"/>
                </a:solidFill>
                <a:effectLst/>
                <a:latin typeface="+mn-lt"/>
                <a:ea typeface="+mn-ea"/>
                <a:cs typeface="+mn-cs"/>
              </a:rPr>
              <a:t>HAILEY SLIDE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use data and engagement to understand what is needed, determine what our technicians and Nations need to respond, build that capacity and infrastructure, and then evaluate whether those decisions are producing stronger employment outcomes.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 are moving away from asking, “what training can we provide?” and toward asking, “What does the workforce need, what opportunities exist, what infrastructure is required to respond, and ultimately, how do we turn that information into sustainable employment outcomes?”</a:t>
            </a:r>
          </a:p>
          <a:p>
            <a:r>
              <a:rPr lang="en-US" sz="1200" kern="1200">
                <a:solidFill>
                  <a:schemeClr val="tx1"/>
                </a:solidFill>
                <a:effectLst/>
                <a:latin typeface="+mn-lt"/>
                <a:ea typeface="+mn-ea"/>
                <a:cs typeface="+mn-cs"/>
              </a:rPr>
              <a:t>To do that effectively, we need to understand both the people seeking employment and the system supporting them, especially the capacity of the field technicians working within our Nations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Our field technicians are the critical link between data and employment outcomes which is why building capacity matters, as they are our bridge to better workforce development and sustainable employment for First Nation people in Saskatchewan. </a:t>
            </a:r>
          </a:p>
          <a:p>
            <a:endParaRPr lang="en-US"/>
          </a:p>
        </p:txBody>
      </p:sp>
    </p:spTree>
    <p:extLst>
      <p:ext uri="{BB962C8B-B14F-4D97-AF65-F5344CB8AC3E}">
        <p14:creationId xmlns:p14="http://schemas.microsoft.com/office/powerpoint/2010/main" val="3360145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1"/>
              <a:t>YILDIRAY SLIDE </a:t>
            </a:r>
            <a:endParaRPr lang="en-US">
              <a:solidFill>
                <a:srgbClr val="000000"/>
              </a:solidFill>
            </a:endParaRPr>
          </a:p>
          <a:p>
            <a:r>
              <a:rPr lang="en-US">
                <a:solidFill>
                  <a:srgbClr val="2B2929"/>
                </a:solidFill>
              </a:rPr>
              <a:t>Before ILMI, the challenge we faced was not just a lack of data. It was a lack of the right kind of data. We had national-level statistics, but nothing at the community level. We had one-time snapshots, but no way to track the same person over time. And most importantly, there was no shared evidence base that communities, employers, and training institutions could look at together and say: here is what we need to do. That is the gap ILMI was designed to fill, and it has. But collecting data is only half the story. What you do with it is what matters.</a:t>
            </a:r>
            <a:endParaRPr lang="en-US"/>
          </a:p>
          <a:p>
            <a:endParaRPr lang="en-US" b="1" i="1"/>
          </a:p>
        </p:txBody>
      </p:sp>
    </p:spTree>
    <p:extLst>
      <p:ext uri="{BB962C8B-B14F-4D97-AF65-F5344CB8AC3E}">
        <p14:creationId xmlns:p14="http://schemas.microsoft.com/office/powerpoint/2010/main" val="2885928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HAILEY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But how do we properly align the journey from community data to successful employment outcomes? </a:t>
            </a:r>
          </a:p>
          <a:p>
            <a:endParaRPr lang="en-US"/>
          </a:p>
          <a:p>
            <a:r>
              <a:rPr lang="en-US" sz="1200" kern="1200">
                <a:solidFill>
                  <a:schemeClr val="tx1"/>
                </a:solidFill>
                <a:effectLst/>
                <a:latin typeface="+mn-lt"/>
                <a:ea typeface="+mn-ea"/>
                <a:cs typeface="+mn-cs"/>
              </a:rPr>
              <a:t>ILMI SURVEY DATA – understanding our Nations by tracking labour market information, regional trends, employment and education gaps, skill needs, barriers, opportunities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PROSPER TABLES – creating dialogue through regional and provincial by bringing together field technicians, employers, industry leaders, government, and education and training partners to interpret the data and identify priorities. By reviewing and working with action groups, we then understand what new programs needed to implement and what capacity our technicians will need to grow to create a solid infrastructure for new workforce development opportunities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CAPACITY – equipping our people for success as we focus on a continuous improvement perspective with our field technicians, where we offer training in different skills, such as project management, planning, strategy, communication, leadership, data interpretation, and relationship building</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ACTION – developing workforce infrastructure by directing job seekers to the programs and initiatives in their best interest, which include programming and training but can also include pre-employment preparation and career exploration, such as our driver’s licensing, workforce mentorship program, and province-wide employment expo initiatives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OUTCOME – increasing employment to provide positive outcomes for our communities, including better alignment between training and labour market demand, stronger employer connections, improved workforce readiness, employment retention and stability, and sustainable access to employment for First Nations communities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FEEDBACK – reflecting on what we learned through our outcomes and experiences to feed back into the next round of data and decision-making, bringing new ideas and frames of what we need to pay attention to within this next round of data-driven decisions</a:t>
            </a:r>
          </a:p>
          <a:p>
            <a:endParaRPr lang="en-US"/>
          </a:p>
        </p:txBody>
      </p:sp>
    </p:spTree>
    <p:extLst>
      <p:ext uri="{BB962C8B-B14F-4D97-AF65-F5344CB8AC3E}">
        <p14:creationId xmlns:p14="http://schemas.microsoft.com/office/powerpoint/2010/main" val="2296770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 </a:t>
            </a:r>
          </a:p>
          <a:p>
            <a:endParaRPr lang="en-US" b="1"/>
          </a:p>
          <a:p>
            <a:r>
              <a:rPr lang="en-US">
                <a:solidFill>
                  <a:srgbClr val="2B2929"/>
                </a:solidFill>
              </a:rPr>
              <a:t>The foundation has two sides that work together. On one side, the ILMI surveys, community-owned, longitudinal, now running in over 30 First Nations for three years. On the other side, the PROSPER Tables, one provincial and four regional, each with action groups made up of training and workforce partners. The surveys give us actionable insight into what is happening in our communities. The tables bring those insights to the people who can act on them.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YILDIRAY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111D33"/>
              </a:solidFill>
              <a:latin typeface="Calibri" pitchFamily="34" charset="0"/>
              <a:ea typeface="Calibri" pitchFamily="34" charset="-122"/>
              <a:cs typeface="Calibri" pitchFamily="34" charset="-120"/>
            </a:endParaRPr>
          </a:p>
          <a:p>
            <a:pPr>
              <a:defRPr/>
            </a:pPr>
            <a:r>
              <a:rPr lang="en-US">
                <a:solidFill>
                  <a:srgbClr val="111D33"/>
                </a:solidFill>
              </a:rPr>
              <a:t>As of know ILMI project is the largest community-owned Indigenous </a:t>
            </a:r>
            <a:r>
              <a:rPr lang="en-US" err="1">
                <a:solidFill>
                  <a:srgbClr val="111D33"/>
                </a:solidFill>
              </a:rPr>
              <a:t>labour</a:t>
            </a:r>
            <a:r>
              <a:rPr lang="en-US">
                <a:solidFill>
                  <a:srgbClr val="111D33"/>
                </a:solidFill>
              </a:rPr>
              <a:t> market dataset in Saskatchewan. We have surveyed over 20,000 individuals across more than 30 First Nations provincially, and the model has the potential to serve as a blueprint for other regions nationally.</a:t>
            </a:r>
            <a:endParaRPr lang="en-US"/>
          </a:p>
          <a:p>
            <a:pPr>
              <a:defRPr/>
            </a:pPr>
            <a:r>
              <a:rPr lang="en-US">
                <a:solidFill>
                  <a:srgbClr val="111D33"/>
                </a:solidFill>
              </a:rPr>
              <a:t>For each community, we produce agency-specific reports that go well beyond basic tabulations. We build Power BI dashboards for real-time data exploration. We run cross-tabulations with chi-square tests to identify statistically significant relationships. We do logistic regression modelling to isolate which factors independently predict employment. And we produce longitudinal transition analyses that track the same individuals over time. Agencies use these reports for their own grant applications, program proposals, reporting to funders, and community planning. The data belongs to them and so does the analysis.</a:t>
            </a:r>
            <a:endParaRPr lang="en-US"/>
          </a:p>
          <a:p>
            <a:pPr>
              <a:defRPr/>
            </a:pPr>
            <a:r>
              <a:rPr lang="en-US">
                <a:solidFill>
                  <a:srgbClr val="111D33"/>
                </a:solidFill>
              </a:rPr>
              <a:t>But what sets ILMI apart is that longitudinal capability. We are not just measuring whether someone completed a program. We are measuring whether they got a job, whether they kept it, and what changed between Year 1 and Year 2. With 633 matched respondents and growing, we are tracking real outcomes, not just counting outputs.</a:t>
            </a:r>
            <a:endParaRPr lang="en-US"/>
          </a:p>
          <a:p>
            <a:pPr marL="0" marR="0" lvl="0" indent="0" algn="l" defTabSz="914400">
              <a:lnSpc>
                <a:spcPct val="100000"/>
              </a:lnSpc>
              <a:spcBef>
                <a:spcPts val="0"/>
              </a:spcBef>
              <a:spcAft>
                <a:spcPts val="0"/>
              </a:spcAft>
              <a:buClrTx/>
              <a:buSzTx/>
              <a:buFontTx/>
              <a:buNone/>
              <a:tabLst/>
              <a:defRPr/>
            </a:pPr>
            <a:endParaRPr lang="en-US">
              <a:solidFill>
                <a:srgbClr val="111D33"/>
              </a:solidFill>
              <a:latin typeface="Calibri"/>
              <a:ea typeface="Calibri"/>
              <a:cs typeface="Calibri"/>
            </a:endParaRPr>
          </a:p>
        </p:txBody>
      </p:sp>
    </p:spTree>
    <p:extLst>
      <p:ext uri="{BB962C8B-B14F-4D97-AF65-F5344CB8AC3E}">
        <p14:creationId xmlns:p14="http://schemas.microsoft.com/office/powerpoint/2010/main" val="1552219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 </a:t>
            </a:r>
          </a:p>
          <a:p>
            <a:endParaRPr lang="en-US"/>
          </a:p>
          <a:p>
            <a:r>
              <a:rPr lang="en-US"/>
              <a:t> Let me give you the reach. Over 20,000 surveys across more than 30 First Nations communities, Tribal Councils, and urban </a:t>
            </a:r>
            <a:r>
              <a:rPr lang="en-US" err="1"/>
              <a:t>centres</a:t>
            </a:r>
            <a:r>
              <a:rPr lang="en-US"/>
              <a:t>. That is an important distinction. We are not just collecting data on reserve. We survey First Nations people in cities as well, and the data captures both realities.</a:t>
            </a:r>
          </a:p>
          <a:p>
            <a:r>
              <a:rPr lang="en-US"/>
              <a:t>Each community and each agency gets their own data. This is not a provincial average that gets handed down. Every partner receives analysis specific to their community, their respondents, their barriers. That level of detail is what makes it useful for local decision-making, grant applications, and program design.</a:t>
            </a:r>
          </a:p>
          <a:p>
            <a:endParaRPr lang="en-US"/>
          </a:p>
          <a:p>
            <a:r>
              <a:rPr lang="en-US"/>
              <a:t>Year over year, the survey has grown from 7,672 to 8,900 to a projected 10,000 or more in Year 3. We now have 633 matched respondents we can track longitudinally. And the approach is collective. Over 37 partner agencies are involved across the province, working together through a shared data system that is highly secure and adheres to PIPEDA and OCAP principles. Each agency only has access to their own data, and they are able to generate reports, download their dataset, and do their own analysis as they see fit. The data belongs to them.</a:t>
            </a:r>
          </a:p>
          <a:p>
            <a:endParaRPr lang="en-US"/>
          </a:p>
          <a:p>
            <a:r>
              <a:rPr lang="en-US"/>
              <a:t>This model is designed to be replicable, and we believe it has the potential to serve First Nations communities in other provinces. In fact, we have had First Nations people from outside of Saskatchewan but visiting for community events ask to take the survey once they learned how the data is being used to drive real programs and real change. That tells us something. When people see their data being turned into action, they want to be part of it. That is the kind of trust and engagement this model builds. So let me show you what the data is telling us and what we are doing with it</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YILDIRAY SLIDE </a:t>
            </a:r>
          </a:p>
          <a:p>
            <a:endParaRPr lang="en-US" b="1" i="1"/>
          </a:p>
          <a:p>
            <a:r>
              <a:rPr lang="en-US"/>
              <a:t>Now this is where ILMI becomes something different from any other survey you have seen. Most </a:t>
            </a:r>
            <a:r>
              <a:rPr lang="en-US" err="1"/>
              <a:t>labour</a:t>
            </a:r>
            <a:r>
              <a:rPr lang="en-US"/>
              <a:t> market surveys give you a snapshot. You find out that 30 percent of people are employed in a given year. But you have no idea what happened to them the year before, or what will happen next year. You are looking at a photograph.</a:t>
            </a:r>
          </a:p>
          <a:p>
            <a:r>
              <a:rPr lang="en-US"/>
              <a:t>What we do is follow the same people. We link each respondent's Year 1 survey to their Year 2 survey. That means we are not guessing whether things are getting better or worse. We are watching the same 633 individuals and tracking exactly what happened to them over the course of a year. We are watching the movie, not just looking at the photo.</a:t>
            </a:r>
          </a:p>
          <a:p>
            <a:r>
              <a:rPr lang="en-US"/>
              <a:t>So what did we see? 11.5 percent of people who were unemployed moved into full-time work. 17.2 percent of people stuck in precarious jobs, part-time, casual, seasonal, made it to full-time. On the other side, 12 percent of employed people lost their jobs.</a:t>
            </a:r>
          </a:p>
          <a:p>
            <a:r>
              <a:rPr lang="en-US"/>
              <a:t>But here is the number that really matters. 82 percent. That is the full-time retention rate. Once someone gets a full-time job, they overwhelmingly keep it. So the real challenge is not keeping people employed. It is getting them through the door in the first place.</a:t>
            </a:r>
          </a:p>
          <a:p>
            <a:endParaRPr lang="en-US" b="1" i="1"/>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YILDIRAY SLIDE</a:t>
            </a:r>
          </a:p>
          <a:p>
            <a:endParaRPr lang="en-US"/>
          </a:p>
          <a:p>
            <a:r>
              <a:rPr lang="en-US"/>
              <a:t>We tracked the same people on education and training too.</a:t>
            </a:r>
          </a:p>
          <a:p>
            <a:r>
              <a:rPr lang="en-US"/>
              <a:t>29 percent of people who were not in any training in Year 1 had enrolled in a program by Year 2. 116 individuals took a new step.</a:t>
            </a:r>
          </a:p>
          <a:p>
            <a:r>
              <a:rPr lang="en-US"/>
              <a:t>Here is the number I want you to take with you. We asked people in Year 1: are you planning to go back to school? Then in Year 2 we checked. 47.5 percent actually did it. Nearly half followed through. The motivation is there. But the other half did not make it, and understanding what stopped them is how we design better programs.</a:t>
            </a:r>
          </a:p>
          <a:p>
            <a:r>
              <a:rPr lang="en-US"/>
              <a:t>On driver's licensing, 19.2 percent of people without a license obtained one. In Saskatchewan, that is not just a credential. That is access to employment</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a:t>
            </a:r>
          </a:p>
          <a:p>
            <a:endParaRPr lang="en-US"/>
          </a:p>
          <a:p>
            <a:r>
              <a:rPr lang="en-US"/>
              <a:t>One of the most valuable things this data does is show us that not everyone faces the same barriers. And that means not everyone needs the same solution.</a:t>
            </a:r>
          </a:p>
          <a:p>
            <a:r>
              <a:rPr lang="en-US"/>
              <a:t>For youth, it is experience. A third of 15 to 19 year olds told us they cannot get a job because they have never had one. You cannot put that group through the same program as a 35 year old with three kids.</a:t>
            </a:r>
          </a:p>
          <a:p>
            <a:endParaRPr lang="en-US"/>
          </a:p>
          <a:p>
            <a:r>
              <a:rPr lang="en-US"/>
              <a:t>By the 20s and 30s, the picture shifts. Family responsibilities and transportation take over. These are people who want to work. They have the motivation. But they need childcare and a way to get to the job site.</a:t>
            </a:r>
          </a:p>
          <a:p>
            <a:r>
              <a:rPr lang="en-US"/>
              <a:t>By 50 and older, barriers drop significantly. Two thirds of those 65 and above report no challenge at all.</a:t>
            </a:r>
          </a:p>
          <a:p>
            <a:endParaRPr lang="en-US"/>
          </a:p>
          <a:p>
            <a:r>
              <a:rPr lang="en-US"/>
              <a:t>This is the advantage ILMI gives us. When someone brings a proposal for a youth employment program or a childcare initiative or a transportation solution, we do not have to guess whether it is needed. ILMI tells us exactly which age group needs what, and in which community. We are not designing programs based on assumptions. We are designing them based on evidence that our communities provided themselves.</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a:t>
            </a:r>
          </a:p>
          <a:p>
            <a:endParaRPr lang="en-US"/>
          </a:p>
          <a:p>
            <a:r>
              <a:rPr lang="en-US"/>
              <a:t>Now I know this slide looks technical, so let me walk you through what it means in plain language.</a:t>
            </a:r>
          </a:p>
          <a:p>
            <a:endParaRPr lang="en-US"/>
          </a:p>
          <a:p>
            <a:r>
              <a:rPr lang="en-US"/>
              <a:t>We wanted to go beyond describing patterns. We wanted to prove which factors actually drive employment, independent of everything else. So we ran a statistical model on nearly 8,500 respondents that controls for age, gender, and where people live, and isolates the independent effect of each factor.</a:t>
            </a:r>
          </a:p>
          <a:p>
            <a:endParaRPr lang="en-US"/>
          </a:p>
          <a:p>
            <a:r>
              <a:rPr lang="en-US"/>
              <a:t>Two things stand above everything else. Having a driver's license makes someone 2.5 times more likely to be employed. Having a bachelor's degree makes them 4 times more likely. On the other side, not finishing high school cuts the odds by 41 percent.</a:t>
            </a:r>
          </a:p>
          <a:p>
            <a:endParaRPr lang="en-US"/>
          </a:p>
          <a:p>
            <a:r>
              <a:rPr lang="en-US"/>
              <a:t>These are not just patterns we noticed. The model separates each factor out so we know it is not education doing the work for licensing or the other way around. Each one independently matters. And every result passed the highest level of statistical significance.</a:t>
            </a:r>
          </a:p>
          <a:p>
            <a:endParaRPr lang="en-US"/>
          </a:p>
          <a:p>
            <a:r>
              <a:rPr lang="en-US"/>
              <a:t>Why does this matter? Because  when we make the case for a driver training program or a high school completion initiative, we are not saying we think it will help. We are saying the data proves it will help. That is a different conversation entirely</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 </a:t>
            </a:r>
          </a:p>
          <a:p>
            <a:endParaRPr lang="en-US"/>
          </a:p>
          <a:p>
            <a:r>
              <a:rPr lang="en-US"/>
              <a:t>I have been showing you how we use the data. But I think it means more when you hear it from the communities themselves.</a:t>
            </a:r>
          </a:p>
          <a:p>
            <a:endParaRPr lang="en-US"/>
          </a:p>
          <a:p>
            <a:r>
              <a:rPr lang="en-US"/>
              <a:t>This testimonial from Meadow Lake Tribal Council demonstrates the full data-to-action cycle at the community level. MLTC utilized their ILMI data on employment and life barriers to directly support their members. On the life skills side, they provided life skills training, driver's license supports, ID clinics, and financial literacy workshops, all as a direct response to what the survey data showed.</a:t>
            </a:r>
          </a:p>
          <a:p>
            <a:endParaRPr lang="en-US"/>
          </a:p>
          <a:p>
            <a:r>
              <a:rPr lang="en-US"/>
              <a:t>The lack of work experience data point from the ILMI survey also gave them clear direction. MLTC focused on employer engagement and created summer student placements, work experience partnerships, and local work preparation programming for the nine communities within their membership.</a:t>
            </a:r>
          </a:p>
          <a:p>
            <a:endParaRPr lang="en-US"/>
          </a:p>
          <a:p>
            <a:r>
              <a:rPr lang="en-US"/>
              <a:t>They took what their people told us through the survey, and they built programming around it. That is the cycle working at the community level.</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166D6-91D5-3DE8-4FC7-9DFBA9C51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C040D-08CF-B50B-D311-3538DB659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49D4D-1CAE-47E0-EAE3-720118535EFA}"/>
              </a:ext>
            </a:extLst>
          </p:cNvPr>
          <p:cNvSpPr>
            <a:spLocks noGrp="1"/>
          </p:cNvSpPr>
          <p:nvPr>
            <p:ph type="body" idx="1"/>
          </p:nvPr>
        </p:nvSpPr>
        <p:spPr/>
        <p:txBody>
          <a:bodyPr/>
          <a:lstStyle/>
          <a:p>
            <a:r>
              <a:rPr lang="en-US" b="1"/>
              <a:t>YILDIRAY SLIDE</a:t>
            </a:r>
          </a:p>
          <a:p>
            <a:r>
              <a:rPr lang="en-US"/>
              <a:t>Another example comes from Regina Urban. Their testimonial also demonstrates the full data-to-action cycle at the community level.</a:t>
            </a:r>
          </a:p>
          <a:p>
            <a:endParaRPr lang="en-US"/>
          </a:p>
          <a:p>
            <a:r>
              <a:rPr lang="en-US"/>
              <a:t>Regina Urban looked at their ILMI data and identified three priority barriers for their members: lack of transportation, lack of work experience, and the need for mental health and addictions supports.</a:t>
            </a:r>
          </a:p>
          <a:p>
            <a:endParaRPr lang="en-US"/>
          </a:p>
          <a:p>
            <a:r>
              <a:rPr lang="en-US"/>
              <a:t>Their response was direct. For transportation, they established a driver's training program. For mental health and addictions, they brought counselling in-house at their service provider office so members could access support without being referred somewhere else. And for work experience, they launched safety ticket training, summer student placements, and youth employment training initiatives to give their members a foothold in the job market.</a:t>
            </a:r>
          </a:p>
          <a:p>
            <a:endParaRPr lang="en-US"/>
          </a:p>
          <a:p>
            <a:r>
              <a:rPr lang="en-US"/>
              <a:t>Two different communities, two different sets of priorities, both using the same ILMI data to design solutions that fit their members. That is what community-owned data looks like in practice.</a:t>
            </a:r>
          </a:p>
          <a:p>
            <a:endParaRPr lang="en-US"/>
          </a:p>
        </p:txBody>
      </p:sp>
      <p:sp>
        <p:nvSpPr>
          <p:cNvPr id="4" name="Slide Number Placeholder 3">
            <a:extLst>
              <a:ext uri="{FF2B5EF4-FFF2-40B4-BE49-F238E27FC236}">
                <a16:creationId xmlns:a16="http://schemas.microsoft.com/office/drawing/2014/main" id="{930754D9-C08F-8FA5-F866-40567A122450}"/>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761854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a:t>
            </a:r>
          </a:p>
          <a:p>
            <a:endParaRPr lang="en-US"/>
          </a:p>
          <a:p>
            <a:r>
              <a:rPr lang="en-US"/>
              <a:t>Up to now, we have been establishing baselines and identifying trends. With two years, we could say things are moving in the right direction. With three years, we can say whether those movements are real and sustained, or whether they were one-time shifts.</a:t>
            </a:r>
          </a:p>
          <a:p>
            <a:endParaRPr lang="en-US"/>
          </a:p>
          <a:p>
            <a:r>
              <a:rPr lang="en-US"/>
              <a:t>But here is what I am most excited about. With three years of individual-level data, we will be able to track the individuals and communities that benefited from our programs and measure the actual outcomes. </a:t>
            </a:r>
          </a:p>
          <a:p>
            <a:endParaRPr lang="en-US"/>
          </a:p>
          <a:p>
            <a:r>
              <a:rPr lang="en-US"/>
              <a:t>On top of that, three years opens up regional and cohort comparisons. We can look at how outcomes differ between communities, between age groups, between people who participated in programs and people who did not.</a:t>
            </a:r>
          </a:p>
          <a:p>
            <a:endParaRPr lang="en-US"/>
          </a:p>
          <a:p>
            <a:r>
              <a:rPr lang="en-US"/>
              <a:t>ILMI started as a data collection tool. It is now becoming something our communities and our partners can use to evaluate programs, make evidence-based funding decisions, and design interventions based on what the data says actually works. That is the direction we are heading.</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1"/>
              <a:t>HAILEY SLIDE </a:t>
            </a:r>
          </a:p>
          <a:p>
            <a:endParaRPr lang="en-US" sz="1200" b="1" kern="1200">
              <a:solidFill>
                <a:schemeClr val="tx1"/>
              </a:solidFill>
              <a:effectLst/>
              <a:latin typeface="+mn-lt"/>
              <a:ea typeface="+mn-ea"/>
              <a:cs typeface="+mn-cs"/>
            </a:endParaRPr>
          </a:p>
          <a:p>
            <a:r>
              <a:rPr lang="en-US" sz="1200" kern="1200">
                <a:solidFill>
                  <a:schemeClr val="tx1"/>
                </a:solidFill>
                <a:effectLst/>
                <a:latin typeface="+mn-lt"/>
                <a:ea typeface="+mn-ea"/>
                <a:cs typeface="+mn-cs"/>
              </a:rPr>
              <a:t>As </a:t>
            </a:r>
            <a:r>
              <a:rPr lang="en-US" sz="1200" kern="1200" err="1">
                <a:solidFill>
                  <a:schemeClr val="tx1"/>
                </a:solidFill>
                <a:effectLst/>
                <a:latin typeface="+mn-lt"/>
                <a:ea typeface="+mn-ea"/>
                <a:cs typeface="+mn-cs"/>
              </a:rPr>
              <a:t>Yildiray</a:t>
            </a:r>
            <a:r>
              <a:rPr lang="en-US" sz="1200" kern="1200">
                <a:solidFill>
                  <a:schemeClr val="tx1"/>
                </a:solidFill>
                <a:effectLst/>
                <a:latin typeface="+mn-lt"/>
                <a:ea typeface="+mn-ea"/>
                <a:cs typeface="+mn-cs"/>
              </a:rPr>
              <a:t> highlighted, ILMI gives us the labour market information and helps us understand what is happening in our Nations by community. However, this community-based data alone doesn't necessarily tell us what solution is appropriate, as we need to understand the bigger picture in a more regional-based perspective.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Our regional and provincial PROSPER tables give us the opportunity to bring that information into conversation with the people who are experiencing the workforce firsthand, including our Network Nations and technicians, employers, industry, governments and training institutions.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From these tables, we are able to create and maintain strong relationships with employers who attend each table by creating one-on-one dialogue but also merging the perspectives of each partner within our discussions of action group priorities and demonstrating our progress from previously set priorities from prior tables. </a:t>
            </a:r>
          </a:p>
          <a:p>
            <a:endParaRPr lang="en-US"/>
          </a:p>
        </p:txBody>
      </p:sp>
    </p:spTree>
    <p:extLst>
      <p:ext uri="{BB962C8B-B14F-4D97-AF65-F5344CB8AC3E}">
        <p14:creationId xmlns:p14="http://schemas.microsoft.com/office/powerpoint/2010/main" val="2245341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HAILEY SLIDE</a:t>
            </a:r>
          </a:p>
          <a:p>
            <a:endParaRPr lang="en-US" sz="1200" b="1" kern="1200">
              <a:solidFill>
                <a:schemeClr val="tx1"/>
              </a:solidFill>
              <a:effectLst/>
              <a:latin typeface="+mn-lt"/>
              <a:ea typeface="+mn-ea"/>
              <a:cs typeface="+mn-cs"/>
            </a:endParaRPr>
          </a:p>
          <a:p>
            <a:r>
              <a:rPr lang="en-US" sz="1200" kern="1200">
                <a:solidFill>
                  <a:schemeClr val="tx1"/>
                </a:solidFill>
                <a:effectLst/>
                <a:latin typeface="+mn-lt"/>
                <a:ea typeface="+mn-ea"/>
                <a:cs typeface="+mn-cs"/>
              </a:rPr>
              <a:t>At the regional level, we're able to ground what we're seeing in the data within the realities of individual communities by regions. At the provincial level, we're able to step back and identify broader trends, industry needs and opportunities that may require a province-wide coordinated response.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When those perspectives come together, we can move from identifying a workforce issue to asking a much more useful question: what do we need to build to respond to this need?</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That is where PROSPER functions as a bridge from data to action, specifically within our action groups, as we take the four priorities decided annually and ask members of our tables to serve as committee members for the priorities that matter most to them. With these smaller working groups, we are able to decide on detailed solutions for these issues, which can help determine what infrastructure needs to be developed, what programs can be created or adapted, what capacity our field technicians need, and what partnerships are necessary to move toward employment outcomes.</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Value in talking about northern labour market committee that serves the upper area – we participate at this level as well – Hailey write the script for this slide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1"/>
              <a:t>HAILEY SLIDE – </a:t>
            </a:r>
            <a:r>
              <a:rPr lang="en-US" b="1" i="1"/>
              <a:t>DEVELOPING TECHNICIANS INSTEAD OF PREPARE</a:t>
            </a:r>
            <a:endParaRPr lang="en-US" b="1"/>
          </a:p>
          <a:p>
            <a:endParaRPr lang="en-US" sz="1200" b="1" kern="1200">
              <a:solidFill>
                <a:schemeClr val="tx1"/>
              </a:solidFill>
              <a:effectLst/>
              <a:latin typeface="+mn-lt"/>
              <a:ea typeface="+mn-ea"/>
              <a:cs typeface="+mn-cs"/>
            </a:endParaRPr>
          </a:p>
          <a:p>
            <a:r>
              <a:rPr lang="en-US" sz="1200" kern="1200">
                <a:solidFill>
                  <a:schemeClr val="tx1"/>
                </a:solidFill>
                <a:effectLst/>
                <a:latin typeface="+mn-lt"/>
                <a:ea typeface="+mn-ea"/>
                <a:cs typeface="+mn-cs"/>
              </a:rPr>
              <a:t>If we want data-informed decisions, we also need technicians who have the capacity to interpret that the data and dialogue from our ILMI and PROSPER tables to execute the strategic direction being taken in these conversations.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Thus, a strategy is only as strong as the people who are equipped and aligned with it to carry it forward. To set our technicians up for success, we focus on training provisions in various capacities. </a:t>
            </a:r>
          </a:p>
          <a:p>
            <a:endParaRPr lang="en-US" sz="1200" b="0" i="1"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Within the technical capacity building, we focus training on our case management database, ILMI reporting and data interpretation such as </a:t>
            </a:r>
            <a:r>
              <a:rPr lang="en-US" sz="1200" kern="1200" err="1">
                <a:solidFill>
                  <a:schemeClr val="tx1"/>
                </a:solidFill>
                <a:effectLst/>
                <a:latin typeface="+mn-lt"/>
                <a:ea typeface="+mn-ea"/>
                <a:cs typeface="+mn-cs"/>
              </a:rPr>
              <a:t>PowerBI</a:t>
            </a:r>
            <a:r>
              <a:rPr lang="en-US" sz="1200" kern="1200">
                <a:solidFill>
                  <a:schemeClr val="tx1"/>
                </a:solidFill>
                <a:effectLst/>
                <a:latin typeface="+mn-lt"/>
                <a:ea typeface="+mn-ea"/>
                <a:cs typeface="+mn-cs"/>
              </a:rPr>
              <a:t>, as well as other digital tools and skills like IT best practices and PEPEDA regulations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Within the strategic and professional capacity building, we focus training on skills such as leadership, with one cohort happening this September, communication and presentation skills, planning and strategy skills, and project management, with a large project initiating this year in partnership with training institutions focused on providing a professional project management designation to our technician participants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Lastly we also focus on relationship capacity building, where we train our technicians on best practices for employer engagement, partnership development, relationship and conflict management, having various sessions in all regions throughout the past year hosted by our internal regional team</a:t>
            </a:r>
          </a:p>
          <a:p>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This has been proven to us that when we </a:t>
            </a:r>
            <a:r>
              <a:rPr lang="en-US" sz="1200" kern="1200">
                <a:solidFill>
                  <a:schemeClr val="tx1"/>
                </a:solidFill>
                <a:effectLst/>
                <a:latin typeface="+mn-lt"/>
                <a:ea typeface="+mn-ea"/>
                <a:cs typeface="+mn-cs"/>
              </a:rPr>
              <a:t>invest in the capacity of one field technician, we are strengthening the Nation's ability to understand its workforce needs, develop strategies, build partnerships and respond to opportunities. When we do that across the Network, individual capacity becomes provincial workforce development capacity.</a:t>
            </a:r>
          </a:p>
          <a:p>
            <a:endParaRPr lang="en-US" b="0" i="0"/>
          </a:p>
        </p:txBody>
      </p:sp>
    </p:spTree>
    <p:extLst>
      <p:ext uri="{BB962C8B-B14F-4D97-AF65-F5344CB8AC3E}">
        <p14:creationId xmlns:p14="http://schemas.microsoft.com/office/powerpoint/2010/main" val="2119390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HAILEY SLIDE</a:t>
            </a:r>
          </a:p>
          <a:p>
            <a:endParaRPr lang="en-US"/>
          </a:p>
          <a:p>
            <a:r>
              <a:rPr lang="en-US"/>
              <a:t>Through our efforts in training our technicians and preparing them to build greater capacity, we then can see the pay-off when directly viewing our caseload reports, as our employment, back-to-school, and preparing for the workforce numbers are at an increasing rate year to year. Our technicians work hard to support each community member, where their needs may lie in funding and planning for programs and training, preparing for the workforce through resume building, workplace programs such as our new mentorship program, and employment services through community events similar to our ID clinics. </a:t>
            </a:r>
          </a:p>
          <a:p>
            <a:endParaRPr lang="en-US"/>
          </a:p>
          <a:p>
            <a:r>
              <a:rPr lang="en-US"/>
              <a:t>With these core workforce development services, the capacity building for our technicians helps in various stages, from planning and organizing their caseload to having confident conversations with employers and partners to better equip their Nations with collaboration and increased employer engagement. </a:t>
            </a:r>
          </a:p>
          <a:p>
            <a:endParaRPr lang="en-US"/>
          </a:p>
          <a:p>
            <a:r>
              <a:rPr lang="en-US"/>
              <a:t>Other actions that also significantly help these direct employment outcome services include programs and initiatives that were created solely from the data-to-action approach with the ILMI and PROSPER stages we have previously discussed. Some of these examples include a road-to-licensing strategy aimed at increasing our First Nations programming in a community-oriented approach, [EMPLOYMENT EXPO FOR THE SOFT SKILL GAP], a mentorship program aimed at increasing confidence and self-esteem on the job, and a centralized information hub, currently being developed with one of our partners to help those in need of navigating job searches, mental health aid, and more. </a:t>
            </a:r>
          </a:p>
          <a:p>
            <a:endParaRPr lang="en-US"/>
          </a:p>
          <a:p>
            <a:r>
              <a:rPr lang="en-US"/>
              <a:t>These supported strategic initiative actions are intertwined within a process of discussion and dialogue, through action plans coordinated by our PROSPER tables and internal team, which we will dive into each example here. </a:t>
            </a:r>
          </a:p>
        </p:txBody>
      </p:sp>
    </p:spTree>
    <p:extLst>
      <p:ext uri="{BB962C8B-B14F-4D97-AF65-F5344CB8AC3E}">
        <p14:creationId xmlns:p14="http://schemas.microsoft.com/office/powerpoint/2010/main" val="1726400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 </a:t>
            </a:r>
          </a:p>
          <a:p>
            <a:r>
              <a:rPr lang="en-US"/>
              <a:t>Our ILMI data showed something that everyone suspected but nobody had the numbers to prove. Employment rates are 2 times higher for respondents with a driver's license than for those without one. And 40 percent of our respondents do not have one.</a:t>
            </a:r>
          </a:p>
          <a:p>
            <a:endParaRPr lang="en-US"/>
          </a:p>
          <a:p>
            <a:r>
              <a:rPr lang="en-US"/>
              <a:t>We brought that finding to the 2024 PROSPER Tables. The reaction was immediate. An action group formed specifically around licensing. Following a thorough review, they developed several recommendations to improve access to licensing, reduce barriers to employment and mobility, and create a more inclusive and efficient system. An adult learner driver's class was piloted in 2025. And a formal letter, supported by SITAG's PROSPER Table members, was hand delivered to the Minister responsible for Saskatchewan Government Insurance, the </a:t>
            </a:r>
            <a:r>
              <a:rPr lang="en-US" err="1"/>
              <a:t>Honourable</a:t>
            </a:r>
            <a:r>
              <a:rPr lang="en-US"/>
              <a:t> Jeremy Harrison, in February 2025, outlining these recommendations and calling for action.</a:t>
            </a:r>
          </a:p>
          <a:p>
            <a:endParaRPr lang="en-US"/>
          </a:p>
          <a:p>
            <a:r>
              <a:rPr lang="en-US"/>
              <a:t>Then the longitudinal data gave us the proof that change is already happening. Between Year 1 and Year 2, 19.2 percent of respondents who did not have a license obtained one. That is 54 real people whose employment prospects fundamentally changed because of a single credential.</a:t>
            </a:r>
          </a:p>
          <a:p>
            <a:r>
              <a:rPr lang="en-US"/>
              <a:t>The data surfaced the problem. The PROSPER Table created the space to act. The action group produced a program and a policy recommendation that was hand delivered to a provincial minister. That is the cycle working the way it should</a:t>
            </a:r>
          </a:p>
          <a:p>
            <a:endParaRPr lang="en-US"/>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a:t>
            </a:r>
          </a:p>
          <a:p>
            <a:endParaRPr lang="en-US" b="1"/>
          </a:p>
          <a:p>
            <a:r>
              <a:rPr lang="en-US"/>
              <a:t>Here is another example of the cycle in action.</a:t>
            </a:r>
          </a:p>
          <a:p>
            <a:r>
              <a:rPr lang="en-US"/>
              <a:t>Our survey asks respondents which industries they are most interested in working in. The data showed us the top sectors: mining, construction, social work, and hospitality. So when we designed our employment expo, we did not cast a wide net. We went to employers in those specific industries and invited them to the table.</a:t>
            </a:r>
          </a:p>
          <a:p>
            <a:endParaRPr lang="en-US"/>
          </a:p>
          <a:p>
            <a:r>
              <a:rPr lang="en-US"/>
              <a:t>But the data also told us something else. Many respondents said they did not have a resume. Others told us they did not feel confident approaching employers. They identified limited soft skills as a barrier to even starting a conversation at an event like this.</a:t>
            </a:r>
          </a:p>
          <a:p>
            <a:r>
              <a:rPr lang="en-US"/>
              <a:t>So we did not just hold an expo and hope for the best. The day before, we ran soft-skills training and resume-building sessions so that when people walked in the next morning, they were ready. They had something to hand to an employer and they had </a:t>
            </a:r>
            <a:r>
              <a:rPr lang="en-US" err="1"/>
              <a:t>practised</a:t>
            </a:r>
            <a:r>
              <a:rPr lang="en-US"/>
              <a:t> how to introduce themselves.</a:t>
            </a:r>
          </a:p>
          <a:p>
            <a:endParaRPr lang="en-US"/>
          </a:p>
          <a:p>
            <a:r>
              <a:rPr lang="en-US"/>
              <a:t>We also provided transportation for over 15 First Nations communities to get to the event, because the data had already told us transportation is one of the top barriers.</a:t>
            </a:r>
          </a:p>
          <a:p>
            <a:r>
              <a:rPr lang="en-US"/>
              <a:t>Every part of this event was shaped by what ILMI respondents told us. Which employers to invite. What preparation people needed. How to get them there. The data did not just identify the barriers. It gave us the blueprint for addressing them.</a:t>
            </a:r>
          </a:p>
          <a:p>
            <a:endParaRPr lang="en-US" b="1"/>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6E5AD-3255-535D-EEB1-AC3789D95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B4B5C-C242-5979-C313-3E2DCDA192C0}"/>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79D0A9F-ABF0-B57F-3C80-F819DEC443BE}"/>
              </a:ext>
            </a:extLst>
          </p:cNvPr>
          <p:cNvSpPr>
            <a:spLocks noGrp="1"/>
          </p:cNvSpPr>
          <p:nvPr>
            <p:ph type="body" idx="1"/>
          </p:nvPr>
        </p:nvSpPr>
        <p:spPr>
          <a:xfrm>
            <a:off x="514350" y="4400550"/>
            <a:ext cx="4114800" cy="3600450"/>
          </a:xfrm>
          <a:prstGeom prst="rect">
            <a:avLst/>
          </a:prstGeom>
        </p:spPr>
        <p:txBody>
          <a:bodyPr/>
          <a:lstStyle/>
          <a:p>
            <a:r>
              <a:rPr lang="en-US" b="1"/>
              <a:t>YILDIRAY SLIDE </a:t>
            </a:r>
          </a:p>
          <a:p>
            <a:r>
              <a:rPr lang="en-US"/>
              <a:t>Here is another example. Our ILMI data identified a gap that is harder to measure but just as important as licensing or education. Over three years of asking community members about their barriers to employment and education, one of the largest issues that came through was self-esteem and confidence. Respondents told us they felt uncertain about how to navigate a new work environment, how to build relationships with employers, and how to carry themselves in those first few weeks on the job.</a:t>
            </a:r>
          </a:p>
          <a:p>
            <a:endParaRPr lang="en-US"/>
          </a:p>
          <a:p>
            <a:r>
              <a:rPr lang="en-US"/>
              <a:t>We brought that finding to our regional PROSPER Tables. The discussion quickly turned to solutions, and mentorship using a First Nations perspective was identified as the way forward.</a:t>
            </a:r>
          </a:p>
          <a:p>
            <a:endParaRPr lang="en-US"/>
          </a:p>
          <a:p>
            <a:r>
              <a:rPr lang="en-US"/>
              <a:t>But when the action group started meeting in January 2025, they discovered something. There were no mentorship programs out there specifically designed for the First Nations workforce. Nothing that was built by First Nations, for First Nations.</a:t>
            </a:r>
          </a:p>
          <a:p>
            <a:endParaRPr lang="en-US"/>
          </a:p>
          <a:p>
            <a:r>
              <a:rPr lang="en-US"/>
              <a:t>So we built one. SITAG partnered with SIIT to develop a mentorship program that is developed by First Nations, delivered by First Nations, and designed for First Nations. It is a one-and-a-half to two-and-a-half day training session, tailored to each employer. Organizations select staff in leadership or supervisory roles to participate, equipping them with the knowledge and skills to effectively mentor and support First Nations employees in their workplaces.</a:t>
            </a:r>
          </a:p>
          <a:p>
            <a:endParaRPr lang="en-US"/>
          </a:p>
          <a:p>
            <a:r>
              <a:rPr lang="en-US"/>
              <a:t>After the program was developed and approved, pilot project priorities were given to our First Nations technicians and employer partners at the 2026 PROSPER Tables. The pilot launched in June 2026.</a:t>
            </a:r>
          </a:p>
          <a:p>
            <a:endParaRPr lang="en-US"/>
          </a:p>
          <a:p>
            <a:r>
              <a:rPr lang="en-US"/>
              <a:t>This program is still in its early stages. But it shows how we can work with our workforce partners to use a data-to-action approach that prepares both the workforce and employers for a more aligned workplace culture for Saskatchewan's First Nations employees.</a:t>
            </a:r>
          </a:p>
          <a:p>
            <a:endParaRPr lang="en-US" b="1"/>
          </a:p>
        </p:txBody>
      </p:sp>
    </p:spTree>
    <p:extLst>
      <p:ext uri="{BB962C8B-B14F-4D97-AF65-F5344CB8AC3E}">
        <p14:creationId xmlns:p14="http://schemas.microsoft.com/office/powerpoint/2010/main" val="2451235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a:t>
            </a:r>
          </a:p>
          <a:p>
            <a:r>
              <a:rPr lang="en-US"/>
              <a:t>This next one came from both the ILMI data and the PROSPER Tables pointing to the same problem.</a:t>
            </a:r>
          </a:p>
          <a:p>
            <a:endParaRPr lang="en-US"/>
          </a:p>
          <a:p>
            <a:r>
              <a:rPr lang="en-US"/>
              <a:t>Our ILMI data showed that respondents did not know what training was available to them, what funding they could access, or how to connect with employers in their area. At the same time, our PROSPER Table partners were telling us the same thing. The resources exist, but people cannot find them. Job postings on one website, training funding on another, licensing information somewhere else.</a:t>
            </a:r>
          </a:p>
          <a:p>
            <a:endParaRPr lang="en-US"/>
          </a:p>
          <a:p>
            <a:r>
              <a:rPr lang="en-US"/>
              <a:t>That is why we are building a centralized information hub. One platform where a First Nations job seeker, a student, or a community member can find everything in one place. Job opportunities, education and training funding, driver's </a:t>
            </a:r>
            <a:r>
              <a:rPr lang="en-US" err="1"/>
              <a:t>licence</a:t>
            </a:r>
            <a:r>
              <a:rPr lang="en-US"/>
              <a:t> programs, employer and union connections, community programs and events, post-secondary information, skills training opportunities, and mental health supports.</a:t>
            </a:r>
          </a:p>
          <a:p>
            <a:endParaRPr lang="en-US"/>
          </a:p>
          <a:p>
            <a:r>
              <a:rPr lang="en-US"/>
              <a:t> And the goal is straightforward. Remove the barrier of not knowing where to look. Make the resources as accessible as possible. And give communities a single point of access to supports that already exist but are scattered across dozens of different places.</a:t>
            </a:r>
          </a:p>
          <a:p>
            <a:endParaRPr lang="en-US"/>
          </a:p>
          <a:p>
            <a:r>
              <a:rPr lang="en-US"/>
              <a:t>This hub is currently in development, and it is another example of ILMI data identifying a gap and our model responding to fill it</a:t>
            </a:r>
          </a:p>
          <a:p>
            <a:endParaRPr lang="en-US" b="1"/>
          </a:p>
          <a:p>
            <a:endParaRPr lang="en-US" b="1"/>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HAILEY SLIDE – DATA TO ACTION IN THE TITLE/HEADING FOR EACH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Ultimately, each stage of our data-to-action approach is focusing on the end-goal of providing the Saskatchewan First Nations workforce with as much support as possible, where we can identify needs and provide solutions with the community and individuals who need this support the most at the top of our minds. The purpose of collecting the data, having the conversations, building technician capacity and developing workforce development programs is to improve employment outcomes in a way that </a:t>
            </a:r>
            <a:r>
              <a:rPr lang="en-US" sz="1200" kern="1200" err="1">
                <a:solidFill>
                  <a:schemeClr val="tx1"/>
                </a:solidFill>
                <a:effectLst/>
                <a:latin typeface="+mn-lt"/>
                <a:ea typeface="+mn-ea"/>
                <a:cs typeface="+mn-cs"/>
              </a:rPr>
              <a:t>centres</a:t>
            </a:r>
            <a:r>
              <a:rPr lang="en-US" sz="1200" kern="1200">
                <a:solidFill>
                  <a:schemeClr val="tx1"/>
                </a:solidFill>
                <a:effectLst/>
                <a:latin typeface="+mn-lt"/>
                <a:ea typeface="+mn-ea"/>
                <a:cs typeface="+mn-cs"/>
              </a:rPr>
              <a:t> our workforce and direct supports into not only the solution but the development of the action. This holistic perspective provides more to the job seeker than a simple route of training, as we understand through our data and conversations that workforce development is much more than a simple employment statistic. </a:t>
            </a:r>
            <a:endParaRPr lang="en-US"/>
          </a:p>
        </p:txBody>
      </p:sp>
    </p:spTree>
    <p:extLst>
      <p:ext uri="{BB962C8B-B14F-4D97-AF65-F5344CB8AC3E}">
        <p14:creationId xmlns:p14="http://schemas.microsoft.com/office/powerpoint/2010/main" val="1541243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sz="1200" b="1" kern="1200">
                <a:solidFill>
                  <a:schemeClr val="tx1"/>
                </a:solidFill>
                <a:effectLst/>
                <a:latin typeface="+mn-lt"/>
                <a:ea typeface="+mn-ea"/>
                <a:cs typeface="+mn-cs"/>
              </a:rPr>
              <a:t>HAILEY SLIDE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is where we can begin to evaluate whether the decisions we've made based on our data are having the intended effect, as the process doesn't end with the employment outcome, where the outcome becomes another source of information. We need to ask what we learned from the communities, from our technicians, from employers and from the implementation of these initiatives.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Questions that we ask include: Did we address the need we originally identified? Did we have the right infrastructure in place? Did our technicians have the capacity and tools they needed? Did employers see value in the opportunity? And what barriers or opportunities emerged that we weren't initially seeing? That feedback becomes new information that can inform our next round of ILMI analysis and PROSPER conversations.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feedback allows the process to begin again with better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Tree>
    <p:extLst>
      <p:ext uri="{BB962C8B-B14F-4D97-AF65-F5344CB8AC3E}">
        <p14:creationId xmlns:p14="http://schemas.microsoft.com/office/powerpoint/2010/main" val="1338038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YILDIRAY SLIDE</a:t>
            </a:r>
          </a:p>
          <a:p>
            <a:endParaRPr lang="en-US" b="1"/>
          </a:p>
          <a:p>
            <a:r>
              <a:rPr lang="en-US" b="1" i="1"/>
              <a:t>Transitioning into PROSPER at slide 11 – talk about the comparative data analysis from year to year (in progress) </a:t>
            </a:r>
          </a:p>
          <a:p>
            <a:endParaRPr lang="en-US"/>
          </a:p>
          <a:p>
            <a:r>
              <a:rPr lang="en-US"/>
              <a:t>With ESDC in the room, this is where you plant the seed for continued and expanded resources.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B0D3D-26E1-AC15-9680-2E682F1AF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98A38-9342-5299-EEED-165A759E119B}"/>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D2E37AF-886A-8661-5752-F4507BA4D47B}"/>
              </a:ext>
            </a:extLst>
          </p:cNvPr>
          <p:cNvSpPr>
            <a:spLocks noGrp="1"/>
          </p:cNvSpPr>
          <p:nvPr>
            <p:ph type="body" idx="1"/>
          </p:nvPr>
        </p:nvSpPr>
        <p:spPr>
          <a:xfrm>
            <a:off x="514350" y="4400550"/>
            <a:ext cx="4114800" cy="3600450"/>
          </a:xfrm>
          <a:prstGeom prst="rect">
            <a:avLst/>
          </a:prstGeom>
        </p:spPr>
        <p:txBody>
          <a:bodyPr/>
          <a:lstStyle/>
          <a:p>
            <a:r>
              <a:rPr lang="en-US" b="1"/>
              <a:t>YILDIRAY SLIDE</a:t>
            </a:r>
          </a:p>
          <a:p>
            <a:endParaRPr lang="en-US"/>
          </a:p>
          <a:p>
            <a:r>
              <a:rPr lang="en-US"/>
              <a:t>Thank the audience. Be ready for questions about methodology, data ownership/OCAP, replication, and funding sustainability.</a:t>
            </a:r>
          </a:p>
        </p:txBody>
      </p:sp>
    </p:spTree>
    <p:extLst>
      <p:ext uri="{BB962C8B-B14F-4D97-AF65-F5344CB8AC3E}">
        <p14:creationId xmlns:p14="http://schemas.microsoft.com/office/powerpoint/2010/main" val="2962347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96485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92" r="-92"/>
            </a:stretch>
          </a:blipFill>
        </p:spPr>
        <p:txBody>
          <a:bodyPr/>
          <a:lstStyle/>
          <a:p>
            <a:endParaRPr lang="en-US" sz="900"/>
          </a:p>
        </p:txBody>
      </p:sp>
      <p:grpSp>
        <p:nvGrpSpPr>
          <p:cNvPr id="3" name="Group 3"/>
          <p:cNvGrpSpPr/>
          <p:nvPr/>
        </p:nvGrpSpPr>
        <p:grpSpPr>
          <a:xfrm>
            <a:off x="-40183" y="0"/>
            <a:ext cx="9184183" cy="5143500"/>
            <a:chOff x="0" y="0"/>
            <a:chExt cx="4837759" cy="2709333"/>
          </a:xfrm>
        </p:grpSpPr>
        <p:sp>
          <p:nvSpPr>
            <p:cNvPr id="4" name="Freeform 4"/>
            <p:cNvSpPr/>
            <p:nvPr/>
          </p:nvSpPr>
          <p:spPr>
            <a:xfrm>
              <a:off x="0" y="0"/>
              <a:ext cx="4837759" cy="2709333"/>
            </a:xfrm>
            <a:custGeom>
              <a:avLst/>
              <a:gdLst/>
              <a:ahLst/>
              <a:cxnLst/>
              <a:rect l="l" t="t" r="r" b="b"/>
              <a:pathLst>
                <a:path w="4837759" h="2709333">
                  <a:moveTo>
                    <a:pt x="0" y="0"/>
                  </a:moveTo>
                  <a:lnTo>
                    <a:pt x="4837759" y="0"/>
                  </a:lnTo>
                  <a:lnTo>
                    <a:pt x="4837759" y="2709333"/>
                  </a:lnTo>
                  <a:lnTo>
                    <a:pt x="0" y="2709333"/>
                  </a:lnTo>
                  <a:close/>
                </a:path>
              </a:pathLst>
            </a:custGeom>
            <a:solidFill>
              <a:srgbClr val="8B9564">
                <a:alpha val="34902"/>
              </a:srgbClr>
            </a:solidFill>
          </p:spPr>
          <p:txBody>
            <a:bodyPr/>
            <a:lstStyle/>
            <a:p>
              <a:endParaRPr lang="en-US" sz="900"/>
            </a:p>
          </p:txBody>
        </p:sp>
        <p:sp>
          <p:nvSpPr>
            <p:cNvPr id="5" name="TextBox 5"/>
            <p:cNvSpPr txBox="1"/>
            <p:nvPr/>
          </p:nvSpPr>
          <p:spPr>
            <a:xfrm>
              <a:off x="0" y="-38100"/>
              <a:ext cx="4837759" cy="2747433"/>
            </a:xfrm>
            <a:prstGeom prst="rect">
              <a:avLst/>
            </a:prstGeom>
          </p:spPr>
          <p:txBody>
            <a:bodyPr lIns="25400" tIns="25400" rIns="25400" bIns="25400" rtlCol="0" anchor="ctr"/>
            <a:lstStyle/>
            <a:p>
              <a:pPr algn="ctr">
                <a:lnSpc>
                  <a:spcPts val="1470"/>
                </a:lnSpc>
              </a:pPr>
              <a:endParaRPr sz="900"/>
            </a:p>
          </p:txBody>
        </p:sp>
      </p:grpSp>
      <p:grpSp>
        <p:nvGrpSpPr>
          <p:cNvPr id="6" name="Group 6"/>
          <p:cNvGrpSpPr/>
          <p:nvPr/>
        </p:nvGrpSpPr>
        <p:grpSpPr>
          <a:xfrm>
            <a:off x="1347550" y="0"/>
            <a:ext cx="7796450" cy="5143500"/>
            <a:chOff x="0" y="0"/>
            <a:chExt cx="4106772" cy="2709333"/>
          </a:xfrm>
        </p:grpSpPr>
        <p:sp>
          <p:nvSpPr>
            <p:cNvPr id="7" name="Freeform 7"/>
            <p:cNvSpPr/>
            <p:nvPr/>
          </p:nvSpPr>
          <p:spPr>
            <a:xfrm>
              <a:off x="0" y="0"/>
              <a:ext cx="4106772" cy="2709333"/>
            </a:xfrm>
            <a:custGeom>
              <a:avLst/>
              <a:gdLst/>
              <a:ahLst/>
              <a:cxnLst/>
              <a:rect l="l" t="t" r="r" b="b"/>
              <a:pathLst>
                <a:path w="4106772" h="2709333">
                  <a:moveTo>
                    <a:pt x="0" y="0"/>
                  </a:moveTo>
                  <a:lnTo>
                    <a:pt x="4106772" y="0"/>
                  </a:lnTo>
                  <a:lnTo>
                    <a:pt x="4106772" y="2709333"/>
                  </a:lnTo>
                  <a:lnTo>
                    <a:pt x="0" y="2709333"/>
                  </a:lnTo>
                  <a:close/>
                </a:path>
              </a:pathLst>
            </a:custGeom>
            <a:gradFill rotWithShape="1">
              <a:gsLst>
                <a:gs pos="0">
                  <a:srgbClr val="002555">
                    <a:alpha val="0"/>
                  </a:srgbClr>
                </a:gs>
                <a:gs pos="100000">
                  <a:srgbClr val="8B9564">
                    <a:alpha val="100000"/>
                  </a:srgbClr>
                </a:gs>
              </a:gsLst>
              <a:lin ang="0"/>
            </a:gradFill>
          </p:spPr>
          <p:txBody>
            <a:bodyPr/>
            <a:lstStyle/>
            <a:p>
              <a:endParaRPr lang="en-US" sz="900"/>
            </a:p>
          </p:txBody>
        </p:sp>
        <p:sp>
          <p:nvSpPr>
            <p:cNvPr id="8" name="TextBox 8"/>
            <p:cNvSpPr txBox="1"/>
            <p:nvPr/>
          </p:nvSpPr>
          <p:spPr>
            <a:xfrm>
              <a:off x="0" y="-38100"/>
              <a:ext cx="4106772" cy="2747433"/>
            </a:xfrm>
            <a:prstGeom prst="rect">
              <a:avLst/>
            </a:prstGeom>
          </p:spPr>
          <p:txBody>
            <a:bodyPr lIns="25400" tIns="25400" rIns="25400" bIns="25400" rtlCol="0" anchor="ctr"/>
            <a:lstStyle/>
            <a:p>
              <a:pPr algn="ctr">
                <a:lnSpc>
                  <a:spcPts val="1330"/>
                </a:lnSpc>
                <a:spcBef>
                  <a:spcPct val="0"/>
                </a:spcBef>
              </a:pPr>
              <a:endParaRPr sz="900"/>
            </a:p>
          </p:txBody>
        </p:sp>
      </p:grpSp>
      <p:grpSp>
        <p:nvGrpSpPr>
          <p:cNvPr id="9" name="Group 9"/>
          <p:cNvGrpSpPr/>
          <p:nvPr/>
        </p:nvGrpSpPr>
        <p:grpSpPr>
          <a:xfrm>
            <a:off x="-1427915" y="1234822"/>
            <a:ext cx="2775465" cy="277546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E078">
                    <a:alpha val="35000"/>
                  </a:srgbClr>
                </a:gs>
                <a:gs pos="50000">
                  <a:srgbClr val="E07EFF">
                    <a:alpha val="0"/>
                  </a:srgbClr>
                </a:gs>
                <a:gs pos="100000">
                  <a:srgbClr val="FFFFFF">
                    <a:alpha val="0"/>
                  </a:srgbClr>
                </a:gs>
              </a:gsLst>
              <a:path path="circle">
                <a:fillToRect l="50000" t="50000" r="50000" b="50000"/>
              </a:path>
            </a:gradFill>
          </p:spPr>
          <p:txBody>
            <a:bodyPr/>
            <a:lstStyle/>
            <a:p>
              <a:endParaRPr lang="en-US" sz="900"/>
            </a:p>
          </p:txBody>
        </p:sp>
        <p:sp>
          <p:nvSpPr>
            <p:cNvPr id="11" name="TextBox 11"/>
            <p:cNvSpPr txBox="1"/>
            <p:nvPr/>
          </p:nvSpPr>
          <p:spPr>
            <a:xfrm>
              <a:off x="76200" y="38100"/>
              <a:ext cx="660400" cy="698500"/>
            </a:xfrm>
            <a:prstGeom prst="rect">
              <a:avLst/>
            </a:prstGeom>
          </p:spPr>
          <p:txBody>
            <a:bodyPr lIns="25400" tIns="25400" rIns="25400" bIns="25400" rtlCol="0" anchor="ctr"/>
            <a:lstStyle/>
            <a:p>
              <a:pPr algn="ctr">
                <a:lnSpc>
                  <a:spcPts val="1470"/>
                </a:lnSpc>
              </a:pPr>
              <a:endParaRPr sz="900"/>
            </a:p>
          </p:txBody>
        </p:sp>
      </p:grpSp>
      <p:sp>
        <p:nvSpPr>
          <p:cNvPr id="12" name="TextBox 12"/>
          <p:cNvSpPr txBox="1"/>
          <p:nvPr/>
        </p:nvSpPr>
        <p:spPr>
          <a:xfrm>
            <a:off x="251759" y="2412307"/>
            <a:ext cx="8377892" cy="897682"/>
          </a:xfrm>
          <a:prstGeom prst="rect">
            <a:avLst/>
          </a:prstGeom>
        </p:spPr>
        <p:txBody>
          <a:bodyPr lIns="0" tIns="0" rIns="0" bIns="0" rtlCol="0" anchor="t">
            <a:spAutoFit/>
          </a:bodyPr>
          <a:lstStyle/>
          <a:p>
            <a:pPr algn="r">
              <a:lnSpc>
                <a:spcPts val="7006"/>
              </a:lnSpc>
            </a:pPr>
            <a:r>
              <a:rPr lang="en-US" sz="6486" b="1">
                <a:solidFill>
                  <a:srgbClr val="FFFFFF"/>
                </a:solidFill>
                <a:latin typeface="Inter Bold"/>
                <a:ea typeface="Inter Bold"/>
                <a:cs typeface="Inter Bold"/>
                <a:sym typeface="Inter Bold"/>
              </a:rPr>
              <a:t>From Data to Action</a:t>
            </a:r>
          </a:p>
        </p:txBody>
      </p:sp>
      <p:grpSp>
        <p:nvGrpSpPr>
          <p:cNvPr id="13" name="Group 13"/>
          <p:cNvGrpSpPr/>
          <p:nvPr/>
        </p:nvGrpSpPr>
        <p:grpSpPr>
          <a:xfrm>
            <a:off x="-419100" y="320385"/>
            <a:ext cx="3897302" cy="1348978"/>
            <a:chOff x="0" y="0"/>
            <a:chExt cx="2244637" cy="710573"/>
          </a:xfrm>
        </p:grpSpPr>
        <p:sp>
          <p:nvSpPr>
            <p:cNvPr id="14" name="Freeform 14"/>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5" name="TextBox 15"/>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16" name="Freeform 16"/>
          <p:cNvSpPr/>
          <p:nvPr/>
        </p:nvSpPr>
        <p:spPr>
          <a:xfrm>
            <a:off x="341704" y="514350"/>
            <a:ext cx="2501551" cy="961048"/>
          </a:xfrm>
          <a:custGeom>
            <a:avLst/>
            <a:gdLst/>
            <a:ahLst/>
            <a:cxnLst/>
            <a:rect l="l" t="t" r="r" b="b"/>
            <a:pathLst>
              <a:path w="5003101" h="1922095">
                <a:moveTo>
                  <a:pt x="0" y="0"/>
                </a:moveTo>
                <a:lnTo>
                  <a:pt x="5003101" y="0"/>
                </a:lnTo>
                <a:lnTo>
                  <a:pt x="5003101" y="1922095"/>
                </a:lnTo>
                <a:lnTo>
                  <a:pt x="0" y="1922095"/>
                </a:lnTo>
                <a:lnTo>
                  <a:pt x="0" y="0"/>
                </a:lnTo>
                <a:close/>
              </a:path>
            </a:pathLst>
          </a:custGeom>
          <a:blipFill>
            <a:blip r:embed="rId4"/>
            <a:stretch>
              <a:fillRect/>
            </a:stretch>
          </a:blipFill>
        </p:spPr>
        <p:txBody>
          <a:bodyPr/>
          <a:lstStyle/>
          <a:p>
            <a:endParaRPr lang="en-US" sz="900"/>
          </a:p>
        </p:txBody>
      </p:sp>
      <p:sp>
        <p:nvSpPr>
          <p:cNvPr id="17" name="TextBox 17"/>
          <p:cNvSpPr txBox="1"/>
          <p:nvPr/>
        </p:nvSpPr>
        <p:spPr>
          <a:xfrm>
            <a:off x="2843254" y="3584647"/>
            <a:ext cx="5786396" cy="620298"/>
          </a:xfrm>
          <a:prstGeom prst="rect">
            <a:avLst/>
          </a:prstGeom>
        </p:spPr>
        <p:txBody>
          <a:bodyPr lIns="0" tIns="0" rIns="0" bIns="0" rtlCol="0" anchor="t">
            <a:spAutoFit/>
          </a:bodyPr>
          <a:lstStyle/>
          <a:p>
            <a:pPr algn="r">
              <a:lnSpc>
                <a:spcPts val="2450"/>
              </a:lnSpc>
            </a:pPr>
            <a:r>
              <a:rPr lang="en-US" sz="1750" b="1">
                <a:solidFill>
                  <a:srgbClr val="FFFFFF"/>
                </a:solidFill>
                <a:latin typeface="Inter Bold"/>
                <a:ea typeface="Inter Bold"/>
                <a:cs typeface="Inter Bold"/>
                <a:sym typeface="Inter Bold"/>
              </a:rPr>
              <a:t>Saskatchewan’s Data-Centric Approach to </a:t>
            </a:r>
          </a:p>
          <a:p>
            <a:pPr algn="r">
              <a:lnSpc>
                <a:spcPts val="2450"/>
              </a:lnSpc>
            </a:pPr>
            <a:r>
              <a:rPr lang="en-US" sz="1750" b="1">
                <a:solidFill>
                  <a:srgbClr val="FFFFFF"/>
                </a:solidFill>
                <a:latin typeface="Inter Bold"/>
                <a:ea typeface="Inter Bold"/>
                <a:cs typeface="Inter Bold"/>
                <a:sym typeface="Inter Bold"/>
              </a:rPr>
              <a:t>Strengthening First Nations Workforce Development</a:t>
            </a:r>
          </a:p>
        </p:txBody>
      </p:sp>
      <p:sp>
        <p:nvSpPr>
          <p:cNvPr id="18" name="TextBox 18"/>
          <p:cNvSpPr txBox="1"/>
          <p:nvPr/>
        </p:nvSpPr>
        <p:spPr>
          <a:xfrm>
            <a:off x="5639363" y="859143"/>
            <a:ext cx="2990287" cy="245773"/>
          </a:xfrm>
          <a:prstGeom prst="rect">
            <a:avLst/>
          </a:prstGeom>
        </p:spPr>
        <p:txBody>
          <a:bodyPr lIns="0" tIns="0" rIns="0" bIns="0" rtlCol="0" anchor="t">
            <a:spAutoFit/>
          </a:bodyPr>
          <a:lstStyle/>
          <a:p>
            <a:pPr algn="r">
              <a:lnSpc>
                <a:spcPts val="2100"/>
              </a:lnSpc>
            </a:pPr>
            <a:r>
              <a:rPr lang="en-US" sz="1500">
                <a:solidFill>
                  <a:srgbClr val="FFFFFF"/>
                </a:solidFill>
                <a:latin typeface="Inter"/>
                <a:ea typeface="Inter"/>
                <a:cs typeface="Inter"/>
                <a:sym typeface="Inter"/>
              </a:rPr>
              <a:t>AFN ISET National Meeting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0">
            <a:extLst>
              <a:ext uri="{FF2B5EF4-FFF2-40B4-BE49-F238E27FC236}">
                <a16:creationId xmlns:a16="http://schemas.microsoft.com/office/drawing/2014/main" id="{8DDB00C3-129E-A8F2-718E-2C10FB91CD99}"/>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a:endParaRPr>
          </a:p>
        </p:txBody>
      </p:sp>
      <p:sp>
        <p:nvSpPr>
          <p:cNvPr id="2" name="TextBox 2"/>
          <p:cNvSpPr txBox="1"/>
          <p:nvPr/>
        </p:nvSpPr>
        <p:spPr>
          <a:xfrm>
            <a:off x="313030" y="179557"/>
            <a:ext cx="4721523" cy="437107"/>
          </a:xfrm>
          <a:prstGeom prst="rect">
            <a:avLst/>
          </a:prstGeom>
        </p:spPr>
        <p:txBody>
          <a:bodyPr lIns="0" tIns="0" rIns="0" bIns="0" rtlCol="0" anchor="t">
            <a:spAutoFit/>
          </a:bodyPr>
          <a:lstStyle/>
          <a:p>
            <a:pPr>
              <a:lnSpc>
                <a:spcPts val="3720"/>
              </a:lnSpc>
            </a:pPr>
            <a:r>
              <a:rPr lang="en-US" sz="2400" b="1" spc="-88">
                <a:solidFill>
                  <a:srgbClr val="2B2929"/>
                </a:solidFill>
                <a:latin typeface="Inter Bold"/>
                <a:ea typeface="Inter Bold"/>
                <a:cs typeface="Inter Bold"/>
                <a:sym typeface="Inter Bold"/>
              </a:rPr>
              <a:t>THE CHALLENGE</a:t>
            </a:r>
            <a:endParaRPr lang="en-US" sz="2400" b="1" spc="-88">
              <a:solidFill>
                <a:srgbClr val="2B2929"/>
              </a:solidFill>
              <a:latin typeface="Inter Bold"/>
              <a:ea typeface="Inter Bold"/>
              <a:cs typeface="Inter Bold"/>
            </a:endParaRPr>
          </a:p>
        </p:txBody>
      </p:sp>
      <p:sp>
        <p:nvSpPr>
          <p:cNvPr id="17" name="TextBox 17"/>
          <p:cNvSpPr txBox="1"/>
          <p:nvPr/>
        </p:nvSpPr>
        <p:spPr>
          <a:xfrm>
            <a:off x="449519" y="1173593"/>
            <a:ext cx="6589616" cy="740972"/>
          </a:xfrm>
          <a:prstGeom prst="rect">
            <a:avLst/>
          </a:prstGeom>
        </p:spPr>
        <p:txBody>
          <a:bodyPr wrap="square" lIns="0" tIns="0" rIns="0" bIns="0" rtlCol="0" anchor="t">
            <a:spAutoFit/>
          </a:bodyPr>
          <a:lstStyle/>
          <a:p>
            <a:pPr>
              <a:lnSpc>
                <a:spcPts val="3010"/>
              </a:lnSpc>
            </a:pPr>
            <a:r>
              <a:rPr lang="en-US" sz="2000" spc="-47">
                <a:latin typeface="Inter"/>
                <a:ea typeface="Inter"/>
                <a:cs typeface="Inter"/>
                <a:sym typeface="Inter"/>
              </a:rPr>
              <a:t>HISTORICAL </a:t>
            </a:r>
            <a:r>
              <a:rPr lang="en-US" sz="2000" b="1" spc="-47">
                <a:latin typeface="Inter Bold"/>
                <a:ea typeface="Inter Bold"/>
                <a:cs typeface="Inter Bold"/>
                <a:sym typeface="Inter Bold"/>
              </a:rPr>
              <a:t>LACK OF ACCESS</a:t>
            </a:r>
            <a:r>
              <a:rPr lang="en-US" sz="2000" spc="-47">
                <a:latin typeface="Inter"/>
                <a:ea typeface="Inter"/>
                <a:cs typeface="Inter"/>
                <a:sym typeface="Inter"/>
              </a:rPr>
              <a:t> TO </a:t>
            </a:r>
            <a:r>
              <a:rPr lang="en-US" sz="2000" b="1" spc="-47">
                <a:latin typeface="Inter Bold"/>
                <a:sym typeface="Inter"/>
              </a:rPr>
              <a:t>COMMUNITY &amp; INDIVIDUAL-LEVEL LABOUR MARKET DATA</a:t>
            </a:r>
            <a:r>
              <a:rPr lang="en-US" sz="2000" b="1" spc="-47">
                <a:latin typeface="Inter Bold"/>
                <a:ea typeface="Inter"/>
                <a:cs typeface="Inter"/>
                <a:sym typeface="Inter"/>
              </a:rPr>
              <a:t> </a:t>
            </a:r>
            <a:r>
              <a:rPr lang="en-US" sz="2000" spc="-47">
                <a:latin typeface="Inter"/>
                <a:ea typeface="Inter"/>
                <a:cs typeface="Inter"/>
                <a:sym typeface="Inter"/>
              </a:rPr>
              <a:t>FOR </a:t>
            </a:r>
            <a:r>
              <a:rPr lang="en-US" sz="2000" b="1" spc="-47">
                <a:latin typeface="Inter Bold"/>
                <a:ea typeface="Inter"/>
                <a:cs typeface="Inter"/>
                <a:sym typeface="Inter"/>
              </a:rPr>
              <a:t>FIRST</a:t>
            </a:r>
            <a:r>
              <a:rPr lang="en-US" sz="2000" b="1" spc="-47">
                <a:latin typeface="Inter Bold"/>
                <a:ea typeface="Inter Bold"/>
                <a:cs typeface="Inter Bold"/>
                <a:sym typeface="Inter Bold"/>
              </a:rPr>
              <a:t> NATIONS &amp; PARTNERS</a:t>
            </a:r>
            <a:endParaRPr lang="en-US" sz="2000" spc="-47">
              <a:latin typeface="Inter"/>
              <a:ea typeface="Inter"/>
              <a:cs typeface="Inter"/>
            </a:endParaRPr>
          </a:p>
        </p:txBody>
      </p:sp>
      <p:sp>
        <p:nvSpPr>
          <p:cNvPr id="24" name="Shape 1">
            <a:extLst>
              <a:ext uri="{FF2B5EF4-FFF2-40B4-BE49-F238E27FC236}">
                <a16:creationId xmlns:a16="http://schemas.microsoft.com/office/drawing/2014/main" id="{232CAE9A-63FA-78EF-B6B9-047A124999A4}"/>
              </a:ext>
            </a:extLst>
          </p:cNvPr>
          <p:cNvSpPr/>
          <p:nvPr/>
        </p:nvSpPr>
        <p:spPr>
          <a:xfrm>
            <a:off x="0" y="0"/>
            <a:ext cx="73152" cy="5143500"/>
          </a:xfrm>
          <a:prstGeom prst="rect">
            <a:avLst/>
          </a:prstGeom>
          <a:solidFill>
            <a:srgbClr val="D4B06A"/>
          </a:solidFill>
          <a:ln/>
        </p:spPr>
        <p:txBody>
          <a:bodyPr/>
          <a:lstStyle/>
          <a:p>
            <a:endParaRPr lang="en-CA"/>
          </a:p>
        </p:txBody>
      </p:sp>
      <p:sp>
        <p:nvSpPr>
          <p:cNvPr id="28" name="Shape 3">
            <a:extLst>
              <a:ext uri="{FF2B5EF4-FFF2-40B4-BE49-F238E27FC236}">
                <a16:creationId xmlns:a16="http://schemas.microsoft.com/office/drawing/2014/main" id="{136AD52B-529E-FC56-2590-B73A6FA73C2F}"/>
              </a:ext>
            </a:extLst>
          </p:cNvPr>
          <p:cNvSpPr/>
          <p:nvPr/>
        </p:nvSpPr>
        <p:spPr>
          <a:xfrm>
            <a:off x="310639" y="653249"/>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grpSp>
        <p:nvGrpSpPr>
          <p:cNvPr id="5" name="Group 2">
            <a:extLst>
              <a:ext uri="{FF2B5EF4-FFF2-40B4-BE49-F238E27FC236}">
                <a16:creationId xmlns:a16="http://schemas.microsoft.com/office/drawing/2014/main" id="{3E8F4D96-71D2-0160-B21F-87409F2D6289}"/>
              </a:ext>
            </a:extLst>
          </p:cNvPr>
          <p:cNvGrpSpPr/>
          <p:nvPr/>
        </p:nvGrpSpPr>
        <p:grpSpPr>
          <a:xfrm>
            <a:off x="6858993" y="178644"/>
            <a:ext cx="2653235" cy="839921"/>
            <a:chOff x="0" y="0"/>
            <a:chExt cx="7075294" cy="2239787"/>
          </a:xfrm>
        </p:grpSpPr>
        <p:grpSp>
          <p:nvGrpSpPr>
            <p:cNvPr id="7" name="Group 3">
              <a:extLst>
                <a:ext uri="{FF2B5EF4-FFF2-40B4-BE49-F238E27FC236}">
                  <a16:creationId xmlns:a16="http://schemas.microsoft.com/office/drawing/2014/main" id="{71955737-1092-9962-45FF-DA09D454F6DB}"/>
                </a:ext>
              </a:extLst>
            </p:cNvPr>
            <p:cNvGrpSpPr/>
            <p:nvPr/>
          </p:nvGrpSpPr>
          <p:grpSpPr>
            <a:xfrm>
              <a:off x="0" y="0"/>
              <a:ext cx="7075294" cy="2239787"/>
              <a:chOff x="0" y="0"/>
              <a:chExt cx="2244637" cy="710573"/>
            </a:xfrm>
          </p:grpSpPr>
          <p:sp>
            <p:nvSpPr>
              <p:cNvPr id="10" name="Freeform 4">
                <a:extLst>
                  <a:ext uri="{FF2B5EF4-FFF2-40B4-BE49-F238E27FC236}">
                    <a16:creationId xmlns:a16="http://schemas.microsoft.com/office/drawing/2014/main" id="{D8AE0E1B-B401-9F45-EFC6-A4500193663F}"/>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1" name="TextBox 5">
                <a:extLst>
                  <a:ext uri="{FF2B5EF4-FFF2-40B4-BE49-F238E27FC236}">
                    <a16:creationId xmlns:a16="http://schemas.microsoft.com/office/drawing/2014/main" id="{DCBDF923-F8AD-AB54-65C5-2AD6EA2CB817}"/>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9" name="Freeform 6">
              <a:extLst>
                <a:ext uri="{FF2B5EF4-FFF2-40B4-BE49-F238E27FC236}">
                  <a16:creationId xmlns:a16="http://schemas.microsoft.com/office/drawing/2014/main" id="{D7EB6760-D331-FC50-9EFC-3F81D6011217}"/>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55" name="Group 54">
            <a:extLst>
              <a:ext uri="{FF2B5EF4-FFF2-40B4-BE49-F238E27FC236}">
                <a16:creationId xmlns:a16="http://schemas.microsoft.com/office/drawing/2014/main" id="{CD771F14-FB07-CAEA-573A-0A1605B35F93}"/>
              </a:ext>
            </a:extLst>
          </p:cNvPr>
          <p:cNvGrpSpPr/>
          <p:nvPr/>
        </p:nvGrpSpPr>
        <p:grpSpPr>
          <a:xfrm>
            <a:off x="464436" y="2405357"/>
            <a:ext cx="8215129" cy="2134383"/>
            <a:chOff x="449518" y="2405357"/>
            <a:chExt cx="8215129" cy="2134383"/>
          </a:xfrm>
        </p:grpSpPr>
        <p:grpSp>
          <p:nvGrpSpPr>
            <p:cNvPr id="52" name="Group 51">
              <a:extLst>
                <a:ext uri="{FF2B5EF4-FFF2-40B4-BE49-F238E27FC236}">
                  <a16:creationId xmlns:a16="http://schemas.microsoft.com/office/drawing/2014/main" id="{7431D86F-E3E1-4873-55D3-946F7BFF22D3}"/>
                </a:ext>
              </a:extLst>
            </p:cNvPr>
            <p:cNvGrpSpPr/>
            <p:nvPr/>
          </p:nvGrpSpPr>
          <p:grpSpPr>
            <a:xfrm>
              <a:off x="449518" y="2405357"/>
              <a:ext cx="2392856" cy="2134383"/>
              <a:chOff x="449518" y="2412049"/>
              <a:chExt cx="2392856" cy="2134383"/>
            </a:xfrm>
          </p:grpSpPr>
          <p:grpSp>
            <p:nvGrpSpPr>
              <p:cNvPr id="73" name="Group 72">
                <a:extLst>
                  <a:ext uri="{FF2B5EF4-FFF2-40B4-BE49-F238E27FC236}">
                    <a16:creationId xmlns:a16="http://schemas.microsoft.com/office/drawing/2014/main" id="{D78187F1-CA43-D396-964F-71F5FD8F000A}"/>
                  </a:ext>
                </a:extLst>
              </p:cNvPr>
              <p:cNvGrpSpPr/>
              <p:nvPr/>
            </p:nvGrpSpPr>
            <p:grpSpPr>
              <a:xfrm>
                <a:off x="449518" y="2412049"/>
                <a:ext cx="2392856" cy="723422"/>
                <a:chOff x="4474125" y="2305027"/>
                <a:chExt cx="1864235" cy="528508"/>
              </a:xfrm>
            </p:grpSpPr>
            <p:grpSp>
              <p:nvGrpSpPr>
                <p:cNvPr id="32" name="Group 13">
                  <a:extLst>
                    <a:ext uri="{FF2B5EF4-FFF2-40B4-BE49-F238E27FC236}">
                      <a16:creationId xmlns:a16="http://schemas.microsoft.com/office/drawing/2014/main" id="{23FCBC61-45CB-153E-8D02-2E2B545EC233}"/>
                    </a:ext>
                  </a:extLst>
                </p:cNvPr>
                <p:cNvGrpSpPr/>
                <p:nvPr/>
              </p:nvGrpSpPr>
              <p:grpSpPr>
                <a:xfrm>
                  <a:off x="4474125" y="2305027"/>
                  <a:ext cx="1864235" cy="528508"/>
                  <a:chOff x="0" y="0"/>
                  <a:chExt cx="2216771" cy="285377"/>
                </a:xfrm>
              </p:grpSpPr>
              <p:sp>
                <p:nvSpPr>
                  <p:cNvPr id="33" name="Freeform 14">
                    <a:extLst>
                      <a:ext uri="{FF2B5EF4-FFF2-40B4-BE49-F238E27FC236}">
                        <a16:creationId xmlns:a16="http://schemas.microsoft.com/office/drawing/2014/main" id="{0752BE4B-B8F4-0DCE-9C7E-AD5D3F6989FB}"/>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000"/>
                  </a:p>
                </p:txBody>
              </p:sp>
              <p:sp>
                <p:nvSpPr>
                  <p:cNvPr id="34" name="TextBox 15">
                    <a:extLst>
                      <a:ext uri="{FF2B5EF4-FFF2-40B4-BE49-F238E27FC236}">
                        <a16:creationId xmlns:a16="http://schemas.microsoft.com/office/drawing/2014/main" id="{2A3C6E13-C2B5-7EAC-907D-251342D6B08E}"/>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000"/>
                  </a:p>
                </p:txBody>
              </p:sp>
            </p:grpSp>
            <p:sp>
              <p:nvSpPr>
                <p:cNvPr id="8" name="TextBox 8"/>
                <p:cNvSpPr txBox="1"/>
                <p:nvPr/>
              </p:nvSpPr>
              <p:spPr>
                <a:xfrm>
                  <a:off x="4593763" y="2389400"/>
                  <a:ext cx="1624959" cy="359762"/>
                </a:xfrm>
                <a:prstGeom prst="rect">
                  <a:avLst/>
                </a:prstGeom>
              </p:spPr>
              <p:txBody>
                <a:bodyPr wrap="square" lIns="0" tIns="0" rIns="0" bIns="0" rtlCol="0" anchor="t">
                  <a:spAutoFit/>
                </a:bodyPr>
                <a:lstStyle/>
                <a:p>
                  <a:pPr algn="ctr">
                    <a:spcBef>
                      <a:spcPct val="0"/>
                    </a:spcBef>
                  </a:pPr>
                  <a:r>
                    <a:rPr lang="en-US" sz="1600" b="1">
                      <a:solidFill>
                        <a:srgbClr val="FFFFFF"/>
                      </a:solidFill>
                      <a:latin typeface="Inter Semi-Bold"/>
                      <a:ea typeface="Inter Semi-Bold"/>
                      <a:cs typeface="Inter Semi-Bold"/>
                      <a:sym typeface="Inter Semi-Bold"/>
                    </a:rPr>
                    <a:t>NATIONAL-LEVEL </a:t>
                  </a:r>
                  <a:br>
                    <a:rPr lang="en-US" sz="1600" b="1">
                      <a:solidFill>
                        <a:srgbClr val="FFFFFF"/>
                      </a:solidFill>
                      <a:latin typeface="Inter Semi-Bold"/>
                      <a:ea typeface="Inter Semi-Bold"/>
                      <a:cs typeface="Inter Semi-Bold"/>
                      <a:sym typeface="Inter Semi-Bold"/>
                    </a:rPr>
                  </a:br>
                  <a:r>
                    <a:rPr lang="en-US" sz="1600" b="1">
                      <a:solidFill>
                        <a:srgbClr val="FFFFFF"/>
                      </a:solidFill>
                      <a:latin typeface="Inter Semi-Bold"/>
                      <a:ea typeface="Inter Semi-Bold"/>
                      <a:cs typeface="Inter Semi-Bold"/>
                      <a:sym typeface="Inter Semi-Bold"/>
                    </a:rPr>
                    <a:t>DATA GAPS</a:t>
                  </a:r>
                </a:p>
              </p:txBody>
            </p:sp>
          </p:grpSp>
          <p:grpSp>
            <p:nvGrpSpPr>
              <p:cNvPr id="74" name="Group 73">
                <a:extLst>
                  <a:ext uri="{FF2B5EF4-FFF2-40B4-BE49-F238E27FC236}">
                    <a16:creationId xmlns:a16="http://schemas.microsoft.com/office/drawing/2014/main" id="{E3E63319-70D8-9E53-DCD1-623C1B1AA217}"/>
                  </a:ext>
                </a:extLst>
              </p:cNvPr>
              <p:cNvGrpSpPr/>
              <p:nvPr/>
            </p:nvGrpSpPr>
            <p:grpSpPr>
              <a:xfrm>
                <a:off x="449518" y="3823009"/>
                <a:ext cx="2392856" cy="723423"/>
                <a:chOff x="6511380" y="2298609"/>
                <a:chExt cx="2166455" cy="528508"/>
              </a:xfrm>
            </p:grpSpPr>
            <p:grpSp>
              <p:nvGrpSpPr>
                <p:cNvPr id="57" name="Group 13">
                  <a:extLst>
                    <a:ext uri="{FF2B5EF4-FFF2-40B4-BE49-F238E27FC236}">
                      <a16:creationId xmlns:a16="http://schemas.microsoft.com/office/drawing/2014/main" id="{E8DBC227-5D6D-8FE4-3A99-7F8B6136C5DB}"/>
                    </a:ext>
                  </a:extLst>
                </p:cNvPr>
                <p:cNvGrpSpPr/>
                <p:nvPr/>
              </p:nvGrpSpPr>
              <p:grpSpPr>
                <a:xfrm>
                  <a:off x="6511380" y="2298609"/>
                  <a:ext cx="2166455" cy="528508"/>
                  <a:chOff x="0" y="0"/>
                  <a:chExt cx="2216771" cy="285377"/>
                </a:xfrm>
                <a:solidFill>
                  <a:schemeClr val="bg1"/>
                </a:solidFill>
              </p:grpSpPr>
              <p:sp>
                <p:nvSpPr>
                  <p:cNvPr id="59" name="Freeform 14">
                    <a:extLst>
                      <a:ext uri="{FF2B5EF4-FFF2-40B4-BE49-F238E27FC236}">
                        <a16:creationId xmlns:a16="http://schemas.microsoft.com/office/drawing/2014/main" id="{6D928B03-AFE6-F9C1-78A0-166F49DD4FEE}"/>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grpFill/>
                  <a:ln w="28575">
                    <a:solidFill>
                      <a:srgbClr val="5B6242"/>
                    </a:solidFill>
                  </a:ln>
                </p:spPr>
                <p:txBody>
                  <a:bodyPr/>
                  <a:lstStyle/>
                  <a:p>
                    <a:endParaRPr lang="en-US" sz="1000"/>
                  </a:p>
                </p:txBody>
              </p:sp>
              <p:sp>
                <p:nvSpPr>
                  <p:cNvPr id="60" name="TextBox 15">
                    <a:extLst>
                      <a:ext uri="{FF2B5EF4-FFF2-40B4-BE49-F238E27FC236}">
                        <a16:creationId xmlns:a16="http://schemas.microsoft.com/office/drawing/2014/main" id="{A7F455EA-C8A5-8432-84A9-88BB8F8721BF}"/>
                      </a:ext>
                    </a:extLst>
                  </p:cNvPr>
                  <p:cNvSpPr txBox="1"/>
                  <p:nvPr/>
                </p:nvSpPr>
                <p:spPr>
                  <a:xfrm>
                    <a:off x="0" y="5259"/>
                    <a:ext cx="2216771" cy="275852"/>
                  </a:xfrm>
                  <a:prstGeom prst="rect">
                    <a:avLst/>
                  </a:prstGeom>
                  <a:noFill/>
                </p:spPr>
                <p:txBody>
                  <a:bodyPr lIns="25400" tIns="25400" rIns="25400" bIns="25400" rtlCol="0" anchor="ctr"/>
                  <a:lstStyle/>
                  <a:p>
                    <a:pPr algn="ctr">
                      <a:lnSpc>
                        <a:spcPts val="1265"/>
                      </a:lnSpc>
                    </a:pPr>
                    <a:endParaRPr sz="1000"/>
                  </a:p>
                </p:txBody>
              </p:sp>
            </p:grpSp>
            <p:sp>
              <p:nvSpPr>
                <p:cNvPr id="58" name="TextBox 8">
                  <a:extLst>
                    <a:ext uri="{FF2B5EF4-FFF2-40B4-BE49-F238E27FC236}">
                      <a16:creationId xmlns:a16="http://schemas.microsoft.com/office/drawing/2014/main" id="{25EE4C47-55EC-E7A6-B5D0-A1174EAFA92B}"/>
                    </a:ext>
                  </a:extLst>
                </p:cNvPr>
                <p:cNvSpPr txBox="1"/>
                <p:nvPr/>
              </p:nvSpPr>
              <p:spPr>
                <a:xfrm>
                  <a:off x="6689528" y="2383901"/>
                  <a:ext cx="1810160" cy="359762"/>
                </a:xfrm>
                <a:prstGeom prst="rect">
                  <a:avLst/>
                </a:prstGeom>
                <a:noFill/>
              </p:spPr>
              <p:txBody>
                <a:bodyPr wrap="square" lIns="0" tIns="0" rIns="0" bIns="0" rtlCol="0" anchor="t">
                  <a:spAutoFit/>
                </a:bodyPr>
                <a:lstStyle/>
                <a:p>
                  <a:pPr algn="ctr">
                    <a:spcBef>
                      <a:spcPct val="0"/>
                    </a:spcBef>
                  </a:pPr>
                  <a:r>
                    <a:rPr lang="en-US" sz="1600" b="1">
                      <a:solidFill>
                        <a:srgbClr val="5B6242"/>
                      </a:solidFill>
                      <a:latin typeface="Inter Semi-Bold"/>
                    </a:rPr>
                    <a:t>COMMUNITY LEVEL DATA NEEDED</a:t>
                  </a:r>
                </a:p>
              </p:txBody>
            </p:sp>
          </p:grpSp>
          <p:sp>
            <p:nvSpPr>
              <p:cNvPr id="47" name="Freeform 23">
                <a:extLst>
                  <a:ext uri="{FF2B5EF4-FFF2-40B4-BE49-F238E27FC236}">
                    <a16:creationId xmlns:a16="http://schemas.microsoft.com/office/drawing/2014/main" id="{C071B613-D84C-DE8F-2F8F-8735DA903B98}"/>
                  </a:ext>
                </a:extLst>
              </p:cNvPr>
              <p:cNvSpPr/>
              <p:nvPr/>
            </p:nvSpPr>
            <p:spPr>
              <a:xfrm rot="5400000">
                <a:off x="1381100" y="3281951"/>
                <a:ext cx="529693" cy="39457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grpSp>
          <p:nvGrpSpPr>
            <p:cNvPr id="54" name="Group 53">
              <a:extLst>
                <a:ext uri="{FF2B5EF4-FFF2-40B4-BE49-F238E27FC236}">
                  <a16:creationId xmlns:a16="http://schemas.microsoft.com/office/drawing/2014/main" id="{596E9C7A-FB0A-267C-74FF-D2DCBF6EC5C4}"/>
                </a:ext>
              </a:extLst>
            </p:cNvPr>
            <p:cNvGrpSpPr/>
            <p:nvPr/>
          </p:nvGrpSpPr>
          <p:grpSpPr>
            <a:xfrm>
              <a:off x="3360655" y="2405357"/>
              <a:ext cx="2392856" cy="2134383"/>
              <a:chOff x="3275818" y="2401234"/>
              <a:chExt cx="2392856" cy="2134383"/>
            </a:xfrm>
          </p:grpSpPr>
          <p:grpSp>
            <p:nvGrpSpPr>
              <p:cNvPr id="18" name="Group 17">
                <a:extLst>
                  <a:ext uri="{FF2B5EF4-FFF2-40B4-BE49-F238E27FC236}">
                    <a16:creationId xmlns:a16="http://schemas.microsoft.com/office/drawing/2014/main" id="{7CB2F471-1422-0A92-A721-5B5F1E13D2CD}"/>
                  </a:ext>
                </a:extLst>
              </p:cNvPr>
              <p:cNvGrpSpPr/>
              <p:nvPr/>
            </p:nvGrpSpPr>
            <p:grpSpPr>
              <a:xfrm>
                <a:off x="3275818" y="2401234"/>
                <a:ext cx="2392856" cy="723422"/>
                <a:chOff x="4474125" y="2305027"/>
                <a:chExt cx="1864235" cy="528508"/>
              </a:xfrm>
            </p:grpSpPr>
            <p:grpSp>
              <p:nvGrpSpPr>
                <p:cNvPr id="19" name="Group 13">
                  <a:extLst>
                    <a:ext uri="{FF2B5EF4-FFF2-40B4-BE49-F238E27FC236}">
                      <a16:creationId xmlns:a16="http://schemas.microsoft.com/office/drawing/2014/main" id="{D552A5C4-7AED-B24D-A0AA-0BF74DF01E3D}"/>
                    </a:ext>
                  </a:extLst>
                </p:cNvPr>
                <p:cNvGrpSpPr/>
                <p:nvPr/>
              </p:nvGrpSpPr>
              <p:grpSpPr>
                <a:xfrm>
                  <a:off x="4474125" y="2305027"/>
                  <a:ext cx="1864235" cy="528508"/>
                  <a:chOff x="0" y="0"/>
                  <a:chExt cx="2216771" cy="285377"/>
                </a:xfrm>
              </p:grpSpPr>
              <p:sp>
                <p:nvSpPr>
                  <p:cNvPr id="21" name="Freeform 14">
                    <a:extLst>
                      <a:ext uri="{FF2B5EF4-FFF2-40B4-BE49-F238E27FC236}">
                        <a16:creationId xmlns:a16="http://schemas.microsoft.com/office/drawing/2014/main" id="{F2189846-3F7F-2AEE-D063-770F659C9373}"/>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000"/>
                  </a:p>
                </p:txBody>
              </p:sp>
              <p:sp>
                <p:nvSpPr>
                  <p:cNvPr id="22" name="TextBox 15">
                    <a:extLst>
                      <a:ext uri="{FF2B5EF4-FFF2-40B4-BE49-F238E27FC236}">
                        <a16:creationId xmlns:a16="http://schemas.microsoft.com/office/drawing/2014/main" id="{7E7D67D6-885B-9D1E-698F-428919A744E3}"/>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000"/>
                  </a:p>
                </p:txBody>
              </p:sp>
            </p:grpSp>
            <p:sp>
              <p:nvSpPr>
                <p:cNvPr id="20" name="TextBox 8">
                  <a:extLst>
                    <a:ext uri="{FF2B5EF4-FFF2-40B4-BE49-F238E27FC236}">
                      <a16:creationId xmlns:a16="http://schemas.microsoft.com/office/drawing/2014/main" id="{E092C571-878E-013F-59A6-7D2713493F0A}"/>
                    </a:ext>
                  </a:extLst>
                </p:cNvPr>
                <p:cNvSpPr txBox="1"/>
                <p:nvPr/>
              </p:nvSpPr>
              <p:spPr>
                <a:xfrm>
                  <a:off x="4593763" y="2389400"/>
                  <a:ext cx="1624959" cy="359762"/>
                </a:xfrm>
                <a:prstGeom prst="rect">
                  <a:avLst/>
                </a:prstGeom>
              </p:spPr>
              <p:txBody>
                <a:bodyPr wrap="square" lIns="0" tIns="0" rIns="0" bIns="0" rtlCol="0" anchor="t">
                  <a:spAutoFit/>
                </a:bodyPr>
                <a:lstStyle/>
                <a:p>
                  <a:pPr algn="ctr">
                    <a:spcBef>
                      <a:spcPct val="0"/>
                    </a:spcBef>
                  </a:pPr>
                  <a:r>
                    <a:rPr lang="en-US" sz="1600" b="1">
                      <a:solidFill>
                        <a:srgbClr val="FFFFFF"/>
                      </a:solidFill>
                      <a:latin typeface="Inter Semi-Bold"/>
                      <a:ea typeface="Inter Semi-Bold"/>
                      <a:cs typeface="Inter Semi-Bold"/>
                      <a:sym typeface="Inter Semi-Bold"/>
                    </a:rPr>
                    <a:t>ONE-TIME </a:t>
                  </a:r>
                  <a:br>
                    <a:rPr lang="en-US" sz="1600" b="1">
                      <a:solidFill>
                        <a:srgbClr val="FFFFFF"/>
                      </a:solidFill>
                      <a:latin typeface="Inter Semi-Bold"/>
                      <a:ea typeface="Inter Semi-Bold"/>
                      <a:cs typeface="Inter Semi-Bold"/>
                      <a:sym typeface="Inter Semi-Bold"/>
                    </a:rPr>
                  </a:br>
                  <a:r>
                    <a:rPr lang="en-US" sz="1600" b="1">
                      <a:solidFill>
                        <a:srgbClr val="FFFFFF"/>
                      </a:solidFill>
                      <a:latin typeface="Inter Semi-Bold"/>
                      <a:ea typeface="Inter Semi-Bold"/>
                      <a:cs typeface="Inter Semi-Bold"/>
                      <a:sym typeface="Inter Semi-Bold"/>
                    </a:rPr>
                    <a:t>SNAPSHOTS</a:t>
                  </a:r>
                </a:p>
              </p:txBody>
            </p:sp>
          </p:grpSp>
          <p:grpSp>
            <p:nvGrpSpPr>
              <p:cNvPr id="23" name="Group 22">
                <a:extLst>
                  <a:ext uri="{FF2B5EF4-FFF2-40B4-BE49-F238E27FC236}">
                    <a16:creationId xmlns:a16="http://schemas.microsoft.com/office/drawing/2014/main" id="{1F05FB8F-CD6A-AF94-6B74-0B38CA13E49A}"/>
                  </a:ext>
                </a:extLst>
              </p:cNvPr>
              <p:cNvGrpSpPr/>
              <p:nvPr/>
            </p:nvGrpSpPr>
            <p:grpSpPr>
              <a:xfrm>
                <a:off x="3275818" y="3812194"/>
                <a:ext cx="2392856" cy="723423"/>
                <a:chOff x="6511380" y="2298609"/>
                <a:chExt cx="2166455" cy="528508"/>
              </a:xfrm>
            </p:grpSpPr>
            <p:grpSp>
              <p:nvGrpSpPr>
                <p:cNvPr id="25" name="Group 13">
                  <a:extLst>
                    <a:ext uri="{FF2B5EF4-FFF2-40B4-BE49-F238E27FC236}">
                      <a16:creationId xmlns:a16="http://schemas.microsoft.com/office/drawing/2014/main" id="{C207FC73-7987-8664-EE81-77ADD6888979}"/>
                    </a:ext>
                  </a:extLst>
                </p:cNvPr>
                <p:cNvGrpSpPr/>
                <p:nvPr/>
              </p:nvGrpSpPr>
              <p:grpSpPr>
                <a:xfrm>
                  <a:off x="6511380" y="2298609"/>
                  <a:ext cx="2166455" cy="528508"/>
                  <a:chOff x="0" y="0"/>
                  <a:chExt cx="2216771" cy="285377"/>
                </a:xfrm>
                <a:solidFill>
                  <a:schemeClr val="bg1"/>
                </a:solidFill>
              </p:grpSpPr>
              <p:sp>
                <p:nvSpPr>
                  <p:cNvPr id="27" name="Freeform 14">
                    <a:extLst>
                      <a:ext uri="{FF2B5EF4-FFF2-40B4-BE49-F238E27FC236}">
                        <a16:creationId xmlns:a16="http://schemas.microsoft.com/office/drawing/2014/main" id="{46C92143-ED3F-28BE-F9E9-56EA095E74FD}"/>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grpFill/>
                  <a:ln w="28575">
                    <a:solidFill>
                      <a:srgbClr val="5B6242"/>
                    </a:solidFill>
                  </a:ln>
                </p:spPr>
                <p:txBody>
                  <a:bodyPr/>
                  <a:lstStyle/>
                  <a:p>
                    <a:endParaRPr lang="en-US" sz="1000"/>
                  </a:p>
                </p:txBody>
              </p:sp>
              <p:sp>
                <p:nvSpPr>
                  <p:cNvPr id="29" name="TextBox 15">
                    <a:extLst>
                      <a:ext uri="{FF2B5EF4-FFF2-40B4-BE49-F238E27FC236}">
                        <a16:creationId xmlns:a16="http://schemas.microsoft.com/office/drawing/2014/main" id="{8B554FEC-3D97-51EA-4E36-590D73ABE316}"/>
                      </a:ext>
                    </a:extLst>
                  </p:cNvPr>
                  <p:cNvSpPr txBox="1"/>
                  <p:nvPr/>
                </p:nvSpPr>
                <p:spPr>
                  <a:xfrm>
                    <a:off x="0" y="5259"/>
                    <a:ext cx="2216771" cy="275852"/>
                  </a:xfrm>
                  <a:prstGeom prst="rect">
                    <a:avLst/>
                  </a:prstGeom>
                  <a:noFill/>
                </p:spPr>
                <p:txBody>
                  <a:bodyPr lIns="25400" tIns="25400" rIns="25400" bIns="25400" rtlCol="0" anchor="ctr"/>
                  <a:lstStyle/>
                  <a:p>
                    <a:pPr algn="ctr">
                      <a:lnSpc>
                        <a:spcPts val="1265"/>
                      </a:lnSpc>
                    </a:pPr>
                    <a:endParaRPr sz="1000"/>
                  </a:p>
                </p:txBody>
              </p:sp>
            </p:grpSp>
            <p:sp>
              <p:nvSpPr>
                <p:cNvPr id="26" name="TextBox 8">
                  <a:extLst>
                    <a:ext uri="{FF2B5EF4-FFF2-40B4-BE49-F238E27FC236}">
                      <a16:creationId xmlns:a16="http://schemas.microsoft.com/office/drawing/2014/main" id="{7BE7CD99-1C7B-1AC5-6CB0-E9562B1F528D}"/>
                    </a:ext>
                  </a:extLst>
                </p:cNvPr>
                <p:cNvSpPr txBox="1"/>
                <p:nvPr/>
              </p:nvSpPr>
              <p:spPr>
                <a:xfrm>
                  <a:off x="6689528" y="2383901"/>
                  <a:ext cx="1810160" cy="359762"/>
                </a:xfrm>
                <a:prstGeom prst="rect">
                  <a:avLst/>
                </a:prstGeom>
                <a:noFill/>
              </p:spPr>
              <p:txBody>
                <a:bodyPr wrap="square" lIns="0" tIns="0" rIns="0" bIns="0" rtlCol="0" anchor="t">
                  <a:spAutoFit/>
                </a:bodyPr>
                <a:lstStyle/>
                <a:p>
                  <a:pPr algn="ctr">
                    <a:spcBef>
                      <a:spcPct val="0"/>
                    </a:spcBef>
                  </a:pPr>
                  <a:r>
                    <a:rPr lang="en-US" sz="1600" b="1">
                      <a:solidFill>
                        <a:srgbClr val="5B6242"/>
                      </a:solidFill>
                      <a:latin typeface="Inter Semi-Bold"/>
                      <a:ea typeface="Inter Semi-Bold"/>
                      <a:cs typeface="Inter Semi-Bold"/>
                    </a:rPr>
                    <a:t>LONG-TERM TRACKING REQUIRED</a:t>
                  </a:r>
                </a:p>
              </p:txBody>
            </p:sp>
          </p:grpSp>
          <p:sp>
            <p:nvSpPr>
              <p:cNvPr id="49" name="Freeform 23">
                <a:extLst>
                  <a:ext uri="{FF2B5EF4-FFF2-40B4-BE49-F238E27FC236}">
                    <a16:creationId xmlns:a16="http://schemas.microsoft.com/office/drawing/2014/main" id="{FEA4B3E0-E947-6555-9DCD-FE9AE7942C8E}"/>
                  </a:ext>
                </a:extLst>
              </p:cNvPr>
              <p:cNvSpPr/>
              <p:nvPr/>
            </p:nvSpPr>
            <p:spPr>
              <a:xfrm rot="5400000">
                <a:off x="4207400" y="3271136"/>
                <a:ext cx="529693" cy="39457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grpSp>
          <p:nvGrpSpPr>
            <p:cNvPr id="53" name="Group 52">
              <a:extLst>
                <a:ext uri="{FF2B5EF4-FFF2-40B4-BE49-F238E27FC236}">
                  <a16:creationId xmlns:a16="http://schemas.microsoft.com/office/drawing/2014/main" id="{BB6D864E-38E9-A518-225B-71616BA949EE}"/>
                </a:ext>
              </a:extLst>
            </p:cNvPr>
            <p:cNvGrpSpPr/>
            <p:nvPr/>
          </p:nvGrpSpPr>
          <p:grpSpPr>
            <a:xfrm>
              <a:off x="6271791" y="2405357"/>
              <a:ext cx="2392856" cy="2134383"/>
              <a:chOff x="6271791" y="2398664"/>
              <a:chExt cx="2392856" cy="2134383"/>
            </a:xfrm>
          </p:grpSpPr>
          <p:grpSp>
            <p:nvGrpSpPr>
              <p:cNvPr id="30" name="Group 29">
                <a:extLst>
                  <a:ext uri="{FF2B5EF4-FFF2-40B4-BE49-F238E27FC236}">
                    <a16:creationId xmlns:a16="http://schemas.microsoft.com/office/drawing/2014/main" id="{4FC582F4-8002-D9FB-38C1-27B600909720}"/>
                  </a:ext>
                </a:extLst>
              </p:cNvPr>
              <p:cNvGrpSpPr/>
              <p:nvPr/>
            </p:nvGrpSpPr>
            <p:grpSpPr>
              <a:xfrm>
                <a:off x="6271791" y="2398664"/>
                <a:ext cx="2392856" cy="723422"/>
                <a:chOff x="4474125" y="2305027"/>
                <a:chExt cx="1864235" cy="528508"/>
              </a:xfrm>
            </p:grpSpPr>
            <p:grpSp>
              <p:nvGrpSpPr>
                <p:cNvPr id="31" name="Group 13">
                  <a:extLst>
                    <a:ext uri="{FF2B5EF4-FFF2-40B4-BE49-F238E27FC236}">
                      <a16:creationId xmlns:a16="http://schemas.microsoft.com/office/drawing/2014/main" id="{8DAD5AC7-2F4F-8C98-0EC4-98D88B314873}"/>
                    </a:ext>
                  </a:extLst>
                </p:cNvPr>
                <p:cNvGrpSpPr/>
                <p:nvPr/>
              </p:nvGrpSpPr>
              <p:grpSpPr>
                <a:xfrm>
                  <a:off x="4474125" y="2305027"/>
                  <a:ext cx="1864235" cy="528508"/>
                  <a:chOff x="0" y="0"/>
                  <a:chExt cx="2216771" cy="285377"/>
                </a:xfrm>
              </p:grpSpPr>
              <p:sp>
                <p:nvSpPr>
                  <p:cNvPr id="39" name="Freeform 14">
                    <a:extLst>
                      <a:ext uri="{FF2B5EF4-FFF2-40B4-BE49-F238E27FC236}">
                        <a16:creationId xmlns:a16="http://schemas.microsoft.com/office/drawing/2014/main" id="{11FF37C3-CE5F-6B1F-ECA7-D97E0903EFB1}"/>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000"/>
                  </a:p>
                </p:txBody>
              </p:sp>
              <p:sp>
                <p:nvSpPr>
                  <p:cNvPr id="40" name="TextBox 15">
                    <a:extLst>
                      <a:ext uri="{FF2B5EF4-FFF2-40B4-BE49-F238E27FC236}">
                        <a16:creationId xmlns:a16="http://schemas.microsoft.com/office/drawing/2014/main" id="{8532146F-A5DE-879C-42D4-903F8AADA747}"/>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000"/>
                  </a:p>
                </p:txBody>
              </p:sp>
            </p:grpSp>
            <p:sp>
              <p:nvSpPr>
                <p:cNvPr id="38" name="TextBox 8">
                  <a:extLst>
                    <a:ext uri="{FF2B5EF4-FFF2-40B4-BE49-F238E27FC236}">
                      <a16:creationId xmlns:a16="http://schemas.microsoft.com/office/drawing/2014/main" id="{739E5BC6-DD8A-DAC3-4065-91469ACCEF2D}"/>
                    </a:ext>
                  </a:extLst>
                </p:cNvPr>
                <p:cNvSpPr txBox="1"/>
                <p:nvPr/>
              </p:nvSpPr>
              <p:spPr>
                <a:xfrm>
                  <a:off x="4593763" y="2389400"/>
                  <a:ext cx="1624959" cy="359762"/>
                </a:xfrm>
                <a:prstGeom prst="rect">
                  <a:avLst/>
                </a:prstGeom>
              </p:spPr>
              <p:txBody>
                <a:bodyPr wrap="square" lIns="0" tIns="0" rIns="0" bIns="0" rtlCol="0" anchor="t">
                  <a:spAutoFit/>
                </a:bodyPr>
                <a:lstStyle/>
                <a:p>
                  <a:pPr algn="ctr"/>
                  <a:r>
                    <a:rPr lang="en-US" sz="1600" b="1">
                      <a:solidFill>
                        <a:srgbClr val="FFFFFF"/>
                      </a:solidFill>
                      <a:latin typeface="Inter Semi-Bold"/>
                      <a:ea typeface="Inter Semi-Bold"/>
                      <a:cs typeface="Inter Semi-Bold"/>
                      <a:sym typeface="Inter Semi-Bold"/>
                    </a:rPr>
                    <a:t>LIMITED KNOWLEDGE SHARING</a:t>
                  </a:r>
                </a:p>
              </p:txBody>
            </p:sp>
          </p:grpSp>
          <p:grpSp>
            <p:nvGrpSpPr>
              <p:cNvPr id="41" name="Group 40">
                <a:extLst>
                  <a:ext uri="{FF2B5EF4-FFF2-40B4-BE49-F238E27FC236}">
                    <a16:creationId xmlns:a16="http://schemas.microsoft.com/office/drawing/2014/main" id="{0D24FCE3-C055-7FDE-6007-538AC63C3D3F}"/>
                  </a:ext>
                </a:extLst>
              </p:cNvPr>
              <p:cNvGrpSpPr/>
              <p:nvPr/>
            </p:nvGrpSpPr>
            <p:grpSpPr>
              <a:xfrm>
                <a:off x="6271791" y="3809624"/>
                <a:ext cx="2392856" cy="723423"/>
                <a:chOff x="6511380" y="2298609"/>
                <a:chExt cx="2166455" cy="528508"/>
              </a:xfrm>
            </p:grpSpPr>
            <p:grpSp>
              <p:nvGrpSpPr>
                <p:cNvPr id="42" name="Group 13">
                  <a:extLst>
                    <a:ext uri="{FF2B5EF4-FFF2-40B4-BE49-F238E27FC236}">
                      <a16:creationId xmlns:a16="http://schemas.microsoft.com/office/drawing/2014/main" id="{7D3E9BE0-A6A5-4DF1-D6CB-1CEF7DB9AE35}"/>
                    </a:ext>
                  </a:extLst>
                </p:cNvPr>
                <p:cNvGrpSpPr/>
                <p:nvPr/>
              </p:nvGrpSpPr>
              <p:grpSpPr>
                <a:xfrm>
                  <a:off x="6511380" y="2298609"/>
                  <a:ext cx="2166455" cy="528508"/>
                  <a:chOff x="0" y="0"/>
                  <a:chExt cx="2216771" cy="285377"/>
                </a:xfrm>
                <a:solidFill>
                  <a:schemeClr val="bg1"/>
                </a:solidFill>
              </p:grpSpPr>
              <p:sp>
                <p:nvSpPr>
                  <p:cNvPr id="44" name="Freeform 14">
                    <a:extLst>
                      <a:ext uri="{FF2B5EF4-FFF2-40B4-BE49-F238E27FC236}">
                        <a16:creationId xmlns:a16="http://schemas.microsoft.com/office/drawing/2014/main" id="{B6BD877D-492F-CBA7-2175-201CA48C6E2A}"/>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grpFill/>
                  <a:ln w="28575">
                    <a:solidFill>
                      <a:srgbClr val="5B6242"/>
                    </a:solidFill>
                  </a:ln>
                </p:spPr>
                <p:txBody>
                  <a:bodyPr/>
                  <a:lstStyle/>
                  <a:p>
                    <a:endParaRPr lang="en-US" sz="1000"/>
                  </a:p>
                </p:txBody>
              </p:sp>
              <p:sp>
                <p:nvSpPr>
                  <p:cNvPr id="45" name="TextBox 15">
                    <a:extLst>
                      <a:ext uri="{FF2B5EF4-FFF2-40B4-BE49-F238E27FC236}">
                        <a16:creationId xmlns:a16="http://schemas.microsoft.com/office/drawing/2014/main" id="{BA7BD821-1FCC-AEE0-9F2B-7E5733B7DF5D}"/>
                      </a:ext>
                    </a:extLst>
                  </p:cNvPr>
                  <p:cNvSpPr txBox="1"/>
                  <p:nvPr/>
                </p:nvSpPr>
                <p:spPr>
                  <a:xfrm>
                    <a:off x="0" y="5259"/>
                    <a:ext cx="2216771" cy="275852"/>
                  </a:xfrm>
                  <a:prstGeom prst="rect">
                    <a:avLst/>
                  </a:prstGeom>
                  <a:noFill/>
                </p:spPr>
                <p:txBody>
                  <a:bodyPr lIns="25400" tIns="25400" rIns="25400" bIns="25400" rtlCol="0" anchor="ctr"/>
                  <a:lstStyle/>
                  <a:p>
                    <a:pPr algn="ctr">
                      <a:lnSpc>
                        <a:spcPts val="1265"/>
                      </a:lnSpc>
                    </a:pPr>
                    <a:endParaRPr sz="1000"/>
                  </a:p>
                </p:txBody>
              </p:sp>
            </p:grpSp>
            <p:sp>
              <p:nvSpPr>
                <p:cNvPr id="43" name="TextBox 8">
                  <a:extLst>
                    <a:ext uri="{FF2B5EF4-FFF2-40B4-BE49-F238E27FC236}">
                      <a16:creationId xmlns:a16="http://schemas.microsoft.com/office/drawing/2014/main" id="{25BCC5CB-BC14-2125-7E4D-0D5F6EAABD7F}"/>
                    </a:ext>
                  </a:extLst>
                </p:cNvPr>
                <p:cNvSpPr txBox="1"/>
                <p:nvPr/>
              </p:nvSpPr>
              <p:spPr>
                <a:xfrm>
                  <a:off x="6631298" y="2383901"/>
                  <a:ext cx="1926619" cy="359762"/>
                </a:xfrm>
                <a:prstGeom prst="rect">
                  <a:avLst/>
                </a:prstGeom>
                <a:noFill/>
              </p:spPr>
              <p:txBody>
                <a:bodyPr wrap="square" lIns="0" tIns="0" rIns="0" bIns="0" rtlCol="0" anchor="t">
                  <a:spAutoFit/>
                </a:bodyPr>
                <a:lstStyle/>
                <a:p>
                  <a:pPr algn="ctr"/>
                  <a:r>
                    <a:rPr lang="en-US" sz="1600" b="1">
                      <a:solidFill>
                        <a:srgbClr val="5B6242"/>
                      </a:solidFill>
                      <a:latin typeface="Inter Semi-Bold"/>
                      <a:ea typeface="Inter Semi-Bold"/>
                      <a:cs typeface="Inter Semi-Bold"/>
                    </a:rPr>
                    <a:t>SHARED DATA EVIDENCE FOR COLLECTIVE ACTION</a:t>
                  </a:r>
                </a:p>
              </p:txBody>
            </p:sp>
          </p:grpSp>
          <p:sp>
            <p:nvSpPr>
              <p:cNvPr id="51" name="Freeform 23">
                <a:extLst>
                  <a:ext uri="{FF2B5EF4-FFF2-40B4-BE49-F238E27FC236}">
                    <a16:creationId xmlns:a16="http://schemas.microsoft.com/office/drawing/2014/main" id="{C3BD4E63-95D0-4069-17DD-3F3160F975C6}"/>
                  </a:ext>
                </a:extLst>
              </p:cNvPr>
              <p:cNvSpPr/>
              <p:nvPr/>
            </p:nvSpPr>
            <p:spPr>
              <a:xfrm rot="5400000">
                <a:off x="7203373" y="3268565"/>
                <a:ext cx="529693" cy="39457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grpSp>
      <p:sp>
        <p:nvSpPr>
          <p:cNvPr id="61" name="TextBox 2">
            <a:extLst>
              <a:ext uri="{FF2B5EF4-FFF2-40B4-BE49-F238E27FC236}">
                <a16:creationId xmlns:a16="http://schemas.microsoft.com/office/drawing/2014/main" id="{80172C25-82BF-ADFB-F27B-2EDA10B47D3D}"/>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TextBox 2">
            <a:extLst>
              <a:ext uri="{FF2B5EF4-FFF2-40B4-BE49-F238E27FC236}">
                <a16:creationId xmlns:a16="http://schemas.microsoft.com/office/drawing/2014/main" id="{80D9B51C-1D0E-94F7-6863-33086407012D}"/>
              </a:ext>
            </a:extLst>
          </p:cNvPr>
          <p:cNvSpPr txBox="1"/>
          <p:nvPr/>
        </p:nvSpPr>
        <p:spPr>
          <a:xfrm>
            <a:off x="313030" y="179557"/>
            <a:ext cx="4721523" cy="437107"/>
          </a:xfrm>
          <a:prstGeom prst="rect">
            <a:avLst/>
          </a:prstGeom>
        </p:spPr>
        <p:txBody>
          <a:bodyPr lIns="0" tIns="0" rIns="0" bIns="0" rtlCol="0" anchor="t">
            <a:spAutoFit/>
          </a:bodyPr>
          <a:lstStyle/>
          <a:p>
            <a:pPr>
              <a:lnSpc>
                <a:spcPts val="3720"/>
              </a:lnSpc>
            </a:pPr>
            <a:r>
              <a:rPr lang="en-US" sz="2400" b="1" spc="-88">
                <a:solidFill>
                  <a:srgbClr val="2B2929"/>
                </a:solidFill>
                <a:latin typeface="Inter Bold"/>
                <a:ea typeface="Inter Bold"/>
                <a:cs typeface="Inter Bold"/>
                <a:sym typeface="Inter Bold"/>
              </a:rPr>
              <a:t>THE SOLUTION</a:t>
            </a:r>
            <a:endParaRPr lang="en-US" sz="2400" b="1" spc="-88">
              <a:solidFill>
                <a:srgbClr val="2B2929"/>
              </a:solidFill>
              <a:latin typeface="Inter Bold"/>
              <a:ea typeface="Inter Bold"/>
              <a:cs typeface="Inter Bold"/>
            </a:endParaRPr>
          </a:p>
        </p:txBody>
      </p:sp>
      <p:grpSp>
        <p:nvGrpSpPr>
          <p:cNvPr id="2" name="Group 2"/>
          <p:cNvGrpSpPr/>
          <p:nvPr/>
        </p:nvGrpSpPr>
        <p:grpSpPr>
          <a:xfrm>
            <a:off x="6858993" y="178644"/>
            <a:ext cx="2653235" cy="839921"/>
            <a:chOff x="0" y="0"/>
            <a:chExt cx="7075294" cy="2239787"/>
          </a:xfrm>
        </p:grpSpPr>
        <p:grpSp>
          <p:nvGrpSpPr>
            <p:cNvPr id="3" name="Group 3"/>
            <p:cNvGrpSpPr/>
            <p:nvPr/>
          </p:nvGrpSpPr>
          <p:grpSpPr>
            <a:xfrm>
              <a:off x="0" y="0"/>
              <a:ext cx="7075294" cy="2239787"/>
              <a:chOff x="0" y="0"/>
              <a:chExt cx="2244637" cy="710573"/>
            </a:xfrm>
          </p:grpSpPr>
          <p:sp>
            <p:nvSpPr>
              <p:cNvPr id="4" name="Freeform 4"/>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5" name="TextBox 5"/>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6" name="Freeform 6"/>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
        <p:nvSpPr>
          <p:cNvPr id="17" name="TextBox 17"/>
          <p:cNvSpPr txBox="1"/>
          <p:nvPr/>
        </p:nvSpPr>
        <p:spPr>
          <a:xfrm>
            <a:off x="334160" y="765219"/>
            <a:ext cx="4737159" cy="243656"/>
          </a:xfrm>
          <a:prstGeom prst="rect">
            <a:avLst/>
          </a:prstGeom>
        </p:spPr>
        <p:txBody>
          <a:bodyPr lIns="0" tIns="0" rIns="0" bIns="0" rtlCol="0" anchor="t">
            <a:spAutoFit/>
          </a:bodyPr>
          <a:lstStyle/>
          <a:p>
            <a:pPr>
              <a:lnSpc>
                <a:spcPts val="1860"/>
              </a:lnSpc>
            </a:pPr>
            <a:r>
              <a:rPr lang="en-US" sz="2000" spc="-44">
                <a:solidFill>
                  <a:srgbClr val="2B2929"/>
                </a:solidFill>
                <a:latin typeface="Inter Bold"/>
                <a:ea typeface="Inter Bold"/>
                <a:cs typeface="Inter Bold"/>
                <a:sym typeface="Inter Bold"/>
              </a:rPr>
              <a:t>A DATA-DRIVEN DECISION APPROACH</a:t>
            </a:r>
          </a:p>
        </p:txBody>
      </p:sp>
      <p:grpSp>
        <p:nvGrpSpPr>
          <p:cNvPr id="19" name="Group 19"/>
          <p:cNvGrpSpPr/>
          <p:nvPr/>
        </p:nvGrpSpPr>
        <p:grpSpPr>
          <a:xfrm>
            <a:off x="2132879" y="1217855"/>
            <a:ext cx="4878243" cy="3856056"/>
            <a:chOff x="0" y="-28575"/>
            <a:chExt cx="13008647" cy="10282817"/>
          </a:xfrm>
        </p:grpSpPr>
        <p:sp>
          <p:nvSpPr>
            <p:cNvPr id="20" name="TextBox 20"/>
            <p:cNvSpPr txBox="1"/>
            <p:nvPr/>
          </p:nvSpPr>
          <p:spPr>
            <a:xfrm>
              <a:off x="4914640" y="-28575"/>
              <a:ext cx="3754736" cy="472096"/>
            </a:xfrm>
            <a:prstGeom prst="rect">
              <a:avLst/>
            </a:prstGeom>
          </p:spPr>
          <p:txBody>
            <a:bodyPr lIns="0" tIns="0" rIns="0" bIns="0" rtlCol="0" anchor="t">
              <a:spAutoFit/>
            </a:bodyPr>
            <a:lstStyle/>
            <a:p>
              <a:pPr algn="ctr">
                <a:lnSpc>
                  <a:spcPts val="1462"/>
                </a:lnSpc>
              </a:pPr>
              <a:r>
                <a:rPr lang="en-US" sz="1124" b="1" spc="-17">
                  <a:solidFill>
                    <a:srgbClr val="101511"/>
                  </a:solidFill>
                  <a:latin typeface="Inter Bold"/>
                  <a:ea typeface="Inter Bold"/>
                  <a:cs typeface="Inter Bold"/>
                  <a:sym typeface="Inter Bold"/>
                </a:rPr>
                <a:t>ILMI SURVEY DATA</a:t>
              </a:r>
            </a:p>
          </p:txBody>
        </p:sp>
        <p:sp>
          <p:nvSpPr>
            <p:cNvPr id="21" name="TextBox 21"/>
            <p:cNvSpPr txBox="1"/>
            <p:nvPr/>
          </p:nvSpPr>
          <p:spPr>
            <a:xfrm>
              <a:off x="3586576" y="9767954"/>
              <a:ext cx="6672429" cy="486288"/>
            </a:xfrm>
            <a:prstGeom prst="rect">
              <a:avLst/>
            </a:prstGeom>
          </p:spPr>
          <p:txBody>
            <a:bodyPr lIns="0" tIns="0" rIns="0" bIns="0" rtlCol="0" anchor="t">
              <a:spAutoFit/>
            </a:bodyPr>
            <a:lstStyle/>
            <a:p>
              <a:pPr algn="ctr">
                <a:lnSpc>
                  <a:spcPts val="1462"/>
                </a:lnSpc>
              </a:pPr>
              <a:r>
                <a:rPr lang="en-US" sz="1124" b="1" spc="-17">
                  <a:solidFill>
                    <a:srgbClr val="101511"/>
                  </a:solidFill>
                  <a:latin typeface="Inter Bold"/>
                  <a:ea typeface="Inter Bold"/>
                  <a:cs typeface="Inter Bold"/>
                  <a:sym typeface="Inter Bold"/>
                </a:rPr>
                <a:t>WORKFORCE DEVELOPMENT</a:t>
              </a:r>
            </a:p>
          </p:txBody>
        </p:sp>
        <p:sp>
          <p:nvSpPr>
            <p:cNvPr id="22" name="TextBox 22"/>
            <p:cNvSpPr txBox="1"/>
            <p:nvPr/>
          </p:nvSpPr>
          <p:spPr>
            <a:xfrm>
              <a:off x="10996074" y="2215651"/>
              <a:ext cx="1924768" cy="985058"/>
            </a:xfrm>
            <a:prstGeom prst="rect">
              <a:avLst/>
            </a:prstGeom>
          </p:spPr>
          <p:txBody>
            <a:bodyPr lIns="0" tIns="0" rIns="0" bIns="0" rtlCol="0" anchor="t">
              <a:spAutoFit/>
            </a:bodyPr>
            <a:lstStyle/>
            <a:p>
              <a:pPr algn="ctr">
                <a:lnSpc>
                  <a:spcPts val="1462"/>
                </a:lnSpc>
              </a:pPr>
              <a:r>
                <a:rPr lang="en-US" sz="1124" b="1" spc="-17">
                  <a:solidFill>
                    <a:srgbClr val="101511"/>
                  </a:solidFill>
                  <a:latin typeface="Inter Bold"/>
                  <a:ea typeface="Inter Bold"/>
                  <a:cs typeface="Inter Bold"/>
                  <a:sym typeface="Inter Bold"/>
                </a:rPr>
                <a:t>PROSPER TABLES</a:t>
              </a:r>
            </a:p>
          </p:txBody>
        </p:sp>
        <p:sp>
          <p:nvSpPr>
            <p:cNvPr id="23" name="TextBox 23"/>
            <p:cNvSpPr txBox="1"/>
            <p:nvPr/>
          </p:nvSpPr>
          <p:spPr>
            <a:xfrm>
              <a:off x="0" y="7482824"/>
              <a:ext cx="3039258" cy="985058"/>
            </a:xfrm>
            <a:prstGeom prst="rect">
              <a:avLst/>
            </a:prstGeom>
          </p:spPr>
          <p:txBody>
            <a:bodyPr lIns="0" tIns="0" rIns="0" bIns="0" rtlCol="0" anchor="t">
              <a:spAutoFit/>
            </a:bodyPr>
            <a:lstStyle/>
            <a:p>
              <a:pPr algn="ctr">
                <a:lnSpc>
                  <a:spcPts val="1462"/>
                </a:lnSpc>
              </a:pPr>
              <a:r>
                <a:rPr lang="en-US" sz="1124" b="1" spc="-17">
                  <a:solidFill>
                    <a:srgbClr val="101511"/>
                  </a:solidFill>
                  <a:latin typeface="Inter Bold"/>
                  <a:ea typeface="Inter Bold"/>
                  <a:cs typeface="Inter Bold"/>
                  <a:sym typeface="Inter Bold"/>
                </a:rPr>
                <a:t>EMPLOYMENT OUTCOMES</a:t>
              </a:r>
            </a:p>
          </p:txBody>
        </p:sp>
        <p:sp>
          <p:nvSpPr>
            <p:cNvPr id="24" name="TextBox 24"/>
            <p:cNvSpPr txBox="1"/>
            <p:nvPr/>
          </p:nvSpPr>
          <p:spPr>
            <a:xfrm>
              <a:off x="10908263" y="7208226"/>
              <a:ext cx="2100384" cy="985058"/>
            </a:xfrm>
            <a:prstGeom prst="rect">
              <a:avLst/>
            </a:prstGeom>
          </p:spPr>
          <p:txBody>
            <a:bodyPr lIns="0" tIns="0" rIns="0" bIns="0" rtlCol="0" anchor="t">
              <a:spAutoFit/>
            </a:bodyPr>
            <a:lstStyle/>
            <a:p>
              <a:pPr algn="ctr">
                <a:lnSpc>
                  <a:spcPts val="1462"/>
                </a:lnSpc>
              </a:pPr>
              <a:r>
                <a:rPr lang="en-US" sz="1124" b="1" spc="-17">
                  <a:solidFill>
                    <a:srgbClr val="101511"/>
                  </a:solidFill>
                  <a:latin typeface="Inter Bold"/>
                  <a:ea typeface="Inter Bold"/>
                  <a:cs typeface="Inter Bold"/>
                  <a:sym typeface="Inter Bold"/>
                </a:rPr>
                <a:t>CAPACITY BUILDING</a:t>
              </a:r>
            </a:p>
          </p:txBody>
        </p:sp>
        <p:sp>
          <p:nvSpPr>
            <p:cNvPr id="25" name="TextBox 25"/>
            <p:cNvSpPr txBox="1"/>
            <p:nvPr/>
          </p:nvSpPr>
          <p:spPr>
            <a:xfrm>
              <a:off x="243632" y="1608145"/>
              <a:ext cx="2551997" cy="985058"/>
            </a:xfrm>
            <a:prstGeom prst="rect">
              <a:avLst/>
            </a:prstGeom>
          </p:spPr>
          <p:txBody>
            <a:bodyPr lIns="0" tIns="0" rIns="0" bIns="0" rtlCol="0" anchor="t">
              <a:spAutoFit/>
            </a:bodyPr>
            <a:lstStyle/>
            <a:p>
              <a:pPr algn="ctr">
                <a:lnSpc>
                  <a:spcPts val="1462"/>
                </a:lnSpc>
              </a:pPr>
              <a:r>
                <a:rPr lang="en-US" sz="1124" b="1" spc="-17">
                  <a:solidFill>
                    <a:srgbClr val="101511"/>
                  </a:solidFill>
                  <a:latin typeface="Inter Bold"/>
                  <a:ea typeface="Inter Bold"/>
                  <a:cs typeface="Inter Bold"/>
                  <a:sym typeface="Inter Bold"/>
                </a:rPr>
                <a:t>FEEDBACK REFLECTION</a:t>
              </a:r>
            </a:p>
          </p:txBody>
        </p:sp>
        <p:grpSp>
          <p:nvGrpSpPr>
            <p:cNvPr id="26" name="Group 26"/>
            <p:cNvGrpSpPr/>
            <p:nvPr/>
          </p:nvGrpSpPr>
          <p:grpSpPr>
            <a:xfrm>
              <a:off x="2464584" y="729539"/>
              <a:ext cx="8760935" cy="876093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101511">
                    <a:alpha val="14902"/>
                  </a:srgbClr>
                </a:solidFill>
                <a:prstDash val="dash"/>
                <a:miter/>
              </a:ln>
            </p:spPr>
            <p:txBody>
              <a:bodyPr/>
              <a:lstStyle/>
              <a:p>
                <a:endParaRPr lang="en-US" sz="900"/>
              </a:p>
            </p:txBody>
          </p:sp>
          <p:sp>
            <p:nvSpPr>
              <p:cNvPr id="28" name="TextBox 28"/>
              <p:cNvSpPr txBox="1"/>
              <p:nvPr/>
            </p:nvSpPr>
            <p:spPr>
              <a:xfrm>
                <a:off x="76200" y="47625"/>
                <a:ext cx="660400" cy="688975"/>
              </a:xfrm>
              <a:prstGeom prst="rect">
                <a:avLst/>
              </a:prstGeom>
            </p:spPr>
            <p:txBody>
              <a:bodyPr lIns="25400" tIns="25400" rIns="25400" bIns="25400" rtlCol="0" anchor="ctr"/>
              <a:lstStyle/>
              <a:p>
                <a:pPr algn="ctr">
                  <a:lnSpc>
                    <a:spcPts val="1560"/>
                  </a:lnSpc>
                </a:pPr>
                <a:endParaRPr sz="900"/>
              </a:p>
            </p:txBody>
          </p:sp>
        </p:grpSp>
        <p:sp>
          <p:nvSpPr>
            <p:cNvPr id="29" name="Freeform 29"/>
            <p:cNvSpPr/>
            <p:nvPr/>
          </p:nvSpPr>
          <p:spPr>
            <a:xfrm rot="1807629">
              <a:off x="3100558" y="1374874"/>
              <a:ext cx="7488988" cy="7470265"/>
            </a:xfrm>
            <a:custGeom>
              <a:avLst/>
              <a:gdLst/>
              <a:ahLst/>
              <a:cxnLst/>
              <a:rect l="l" t="t" r="r" b="b"/>
              <a:pathLst>
                <a:path w="7488988" h="7470265">
                  <a:moveTo>
                    <a:pt x="0" y="0"/>
                  </a:moveTo>
                  <a:lnTo>
                    <a:pt x="7488987" y="0"/>
                  </a:lnTo>
                  <a:lnTo>
                    <a:pt x="7488987" y="7470265"/>
                  </a:lnTo>
                  <a:lnTo>
                    <a:pt x="0" y="747026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grpSp>
          <p:nvGrpSpPr>
            <p:cNvPr id="30" name="Group 30"/>
            <p:cNvGrpSpPr/>
            <p:nvPr/>
          </p:nvGrpSpPr>
          <p:grpSpPr>
            <a:xfrm>
              <a:off x="6296219" y="468761"/>
              <a:ext cx="991576" cy="530648"/>
              <a:chOff x="0" y="-28575"/>
              <a:chExt cx="812800" cy="434975"/>
            </a:xfrm>
          </p:grpSpPr>
          <p:sp>
            <p:nvSpPr>
              <p:cNvPr id="31" name="Freeform 31"/>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969765"/>
              </a:solidFill>
              <a:ln cap="sq">
                <a:noFill/>
                <a:prstDash val="solid"/>
                <a:miter/>
              </a:ln>
            </p:spPr>
            <p:txBody>
              <a:bodyPr/>
              <a:lstStyle/>
              <a:p>
                <a:endParaRPr lang="en-US" sz="900"/>
              </a:p>
            </p:txBody>
          </p:sp>
          <p:sp>
            <p:nvSpPr>
              <p:cNvPr id="32" name="TextBox 32"/>
              <p:cNvSpPr txBox="1"/>
              <p:nvPr/>
            </p:nvSpPr>
            <p:spPr>
              <a:xfrm>
                <a:off x="177800" y="-28575"/>
                <a:ext cx="558800" cy="434975"/>
              </a:xfrm>
              <a:prstGeom prst="rect">
                <a:avLst/>
              </a:prstGeom>
            </p:spPr>
            <p:txBody>
              <a:bodyPr lIns="25400" tIns="25400" rIns="25400" bIns="25400" rtlCol="0" anchor="ctr"/>
              <a:lstStyle/>
              <a:p>
                <a:pPr algn="ctr">
                  <a:lnSpc>
                    <a:spcPts val="1560"/>
                  </a:lnSpc>
                </a:pPr>
                <a:endParaRPr sz="900"/>
              </a:p>
            </p:txBody>
          </p:sp>
        </p:grpSp>
        <p:grpSp>
          <p:nvGrpSpPr>
            <p:cNvPr id="33" name="Group 33"/>
            <p:cNvGrpSpPr/>
            <p:nvPr/>
          </p:nvGrpSpPr>
          <p:grpSpPr>
            <a:xfrm rot="3840142">
              <a:off x="10195063" y="2746126"/>
              <a:ext cx="991576" cy="530648"/>
              <a:chOff x="0" y="-28575"/>
              <a:chExt cx="812800" cy="434975"/>
            </a:xfrm>
          </p:grpSpPr>
          <p:sp>
            <p:nvSpPr>
              <p:cNvPr id="34" name="Freeform 34"/>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ADAD74"/>
              </a:solidFill>
              <a:ln cap="sq">
                <a:noFill/>
                <a:prstDash val="solid"/>
                <a:miter/>
              </a:ln>
            </p:spPr>
            <p:txBody>
              <a:bodyPr/>
              <a:lstStyle/>
              <a:p>
                <a:endParaRPr lang="en-US" sz="900"/>
              </a:p>
            </p:txBody>
          </p:sp>
          <p:sp>
            <p:nvSpPr>
              <p:cNvPr id="35" name="TextBox 35"/>
              <p:cNvSpPr txBox="1"/>
              <p:nvPr/>
            </p:nvSpPr>
            <p:spPr>
              <a:xfrm>
                <a:off x="177800" y="-28575"/>
                <a:ext cx="558800" cy="434975"/>
              </a:xfrm>
              <a:prstGeom prst="rect">
                <a:avLst/>
              </a:prstGeom>
            </p:spPr>
            <p:txBody>
              <a:bodyPr lIns="25400" tIns="25400" rIns="25400" bIns="25400" rtlCol="0" anchor="ctr"/>
              <a:lstStyle/>
              <a:p>
                <a:pPr algn="ctr">
                  <a:lnSpc>
                    <a:spcPts val="1560"/>
                  </a:lnSpc>
                </a:pPr>
                <a:endParaRPr sz="900"/>
              </a:p>
            </p:txBody>
          </p:sp>
        </p:grpSp>
        <p:grpSp>
          <p:nvGrpSpPr>
            <p:cNvPr id="36" name="Group 36"/>
            <p:cNvGrpSpPr/>
            <p:nvPr/>
          </p:nvGrpSpPr>
          <p:grpSpPr>
            <a:xfrm rot="7636509">
              <a:off x="10208192" y="6878512"/>
              <a:ext cx="991576" cy="596153"/>
              <a:chOff x="-62613" y="-82270"/>
              <a:chExt cx="812800" cy="488670"/>
            </a:xfrm>
          </p:grpSpPr>
          <p:sp>
            <p:nvSpPr>
              <p:cNvPr id="37" name="Freeform 37"/>
              <p:cNvSpPr/>
              <p:nvPr/>
            </p:nvSpPr>
            <p:spPr>
              <a:xfrm>
                <a:off x="-62613" y="-8227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8B9564"/>
              </a:solidFill>
              <a:ln cap="sq">
                <a:noFill/>
                <a:prstDash val="solid"/>
                <a:miter/>
              </a:ln>
            </p:spPr>
            <p:txBody>
              <a:bodyPr/>
              <a:lstStyle/>
              <a:p>
                <a:endParaRPr lang="en-US" sz="900"/>
              </a:p>
            </p:txBody>
          </p:sp>
          <p:sp>
            <p:nvSpPr>
              <p:cNvPr id="38" name="TextBox 38"/>
              <p:cNvSpPr txBox="1"/>
              <p:nvPr/>
            </p:nvSpPr>
            <p:spPr>
              <a:xfrm>
                <a:off x="177800" y="-28575"/>
                <a:ext cx="558800" cy="434975"/>
              </a:xfrm>
              <a:prstGeom prst="rect">
                <a:avLst/>
              </a:prstGeom>
            </p:spPr>
            <p:txBody>
              <a:bodyPr lIns="25400" tIns="25400" rIns="25400" bIns="25400" rtlCol="0" anchor="ctr"/>
              <a:lstStyle/>
              <a:p>
                <a:pPr algn="ctr">
                  <a:lnSpc>
                    <a:spcPts val="1560"/>
                  </a:lnSpc>
                </a:pPr>
                <a:endParaRPr sz="900"/>
              </a:p>
            </p:txBody>
          </p:sp>
        </p:grpSp>
        <p:grpSp>
          <p:nvGrpSpPr>
            <p:cNvPr id="39" name="Group 39"/>
            <p:cNvGrpSpPr/>
            <p:nvPr/>
          </p:nvGrpSpPr>
          <p:grpSpPr>
            <a:xfrm rot="10693640">
              <a:off x="6428002" y="9132084"/>
              <a:ext cx="991576" cy="561409"/>
              <a:chOff x="1665" y="-53790"/>
              <a:chExt cx="812800" cy="460190"/>
            </a:xfrm>
          </p:grpSpPr>
          <p:sp>
            <p:nvSpPr>
              <p:cNvPr id="40" name="Freeform 40"/>
              <p:cNvSpPr/>
              <p:nvPr/>
            </p:nvSpPr>
            <p:spPr>
              <a:xfrm>
                <a:off x="1665" y="-5379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D3AF6A"/>
              </a:solidFill>
              <a:ln cap="sq">
                <a:noFill/>
                <a:prstDash val="solid"/>
                <a:miter/>
              </a:ln>
            </p:spPr>
            <p:txBody>
              <a:bodyPr/>
              <a:lstStyle/>
              <a:p>
                <a:endParaRPr lang="en-US" sz="900"/>
              </a:p>
            </p:txBody>
          </p:sp>
          <p:sp>
            <p:nvSpPr>
              <p:cNvPr id="41" name="TextBox 41"/>
              <p:cNvSpPr txBox="1"/>
              <p:nvPr/>
            </p:nvSpPr>
            <p:spPr>
              <a:xfrm>
                <a:off x="177800" y="-28575"/>
                <a:ext cx="558800" cy="434975"/>
              </a:xfrm>
              <a:prstGeom prst="rect">
                <a:avLst/>
              </a:prstGeom>
            </p:spPr>
            <p:txBody>
              <a:bodyPr lIns="25400" tIns="25400" rIns="25400" bIns="25400" rtlCol="0" anchor="ctr"/>
              <a:lstStyle/>
              <a:p>
                <a:pPr algn="ctr">
                  <a:lnSpc>
                    <a:spcPts val="1560"/>
                  </a:lnSpc>
                </a:pPr>
                <a:endParaRPr sz="900"/>
              </a:p>
            </p:txBody>
          </p:sp>
        </p:grpSp>
        <p:grpSp>
          <p:nvGrpSpPr>
            <p:cNvPr id="42" name="Group 42"/>
            <p:cNvGrpSpPr/>
            <p:nvPr/>
          </p:nvGrpSpPr>
          <p:grpSpPr>
            <a:xfrm rot="-7460257">
              <a:off x="2669265" y="7177257"/>
              <a:ext cx="991576" cy="530648"/>
              <a:chOff x="0" y="-28575"/>
              <a:chExt cx="812800" cy="434975"/>
            </a:xfrm>
          </p:grpSpPr>
          <p:sp>
            <p:nvSpPr>
              <p:cNvPr id="43" name="Freeform 43"/>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CFBB77"/>
              </a:solidFill>
              <a:ln cap="sq">
                <a:noFill/>
                <a:prstDash val="solid"/>
                <a:miter/>
              </a:ln>
            </p:spPr>
            <p:txBody>
              <a:bodyPr/>
              <a:lstStyle/>
              <a:p>
                <a:endParaRPr lang="en-US" sz="900"/>
              </a:p>
            </p:txBody>
          </p:sp>
          <p:sp>
            <p:nvSpPr>
              <p:cNvPr id="44" name="TextBox 44"/>
              <p:cNvSpPr txBox="1"/>
              <p:nvPr/>
            </p:nvSpPr>
            <p:spPr>
              <a:xfrm>
                <a:off x="177800" y="-28575"/>
                <a:ext cx="558800" cy="434975"/>
              </a:xfrm>
              <a:prstGeom prst="rect">
                <a:avLst/>
              </a:prstGeom>
            </p:spPr>
            <p:txBody>
              <a:bodyPr lIns="25400" tIns="25400" rIns="25400" bIns="25400" rtlCol="0" anchor="ctr"/>
              <a:lstStyle/>
              <a:p>
                <a:pPr algn="ctr">
                  <a:lnSpc>
                    <a:spcPts val="1560"/>
                  </a:lnSpc>
                </a:pPr>
                <a:endParaRPr sz="900"/>
              </a:p>
            </p:txBody>
          </p:sp>
        </p:grpSp>
        <p:grpSp>
          <p:nvGrpSpPr>
            <p:cNvPr id="45" name="Group 45"/>
            <p:cNvGrpSpPr/>
            <p:nvPr/>
          </p:nvGrpSpPr>
          <p:grpSpPr>
            <a:xfrm rot="-3507548">
              <a:off x="2629264" y="2544440"/>
              <a:ext cx="991576" cy="530648"/>
              <a:chOff x="0" y="-28575"/>
              <a:chExt cx="812800" cy="434975"/>
            </a:xfrm>
          </p:grpSpPr>
          <p:sp>
            <p:nvSpPr>
              <p:cNvPr id="46" name="Freeform 46"/>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CBCB89"/>
              </a:solidFill>
              <a:ln cap="sq">
                <a:noFill/>
                <a:prstDash val="solid"/>
                <a:miter/>
              </a:ln>
            </p:spPr>
            <p:txBody>
              <a:bodyPr/>
              <a:lstStyle/>
              <a:p>
                <a:endParaRPr lang="en-US" sz="900"/>
              </a:p>
            </p:txBody>
          </p:sp>
          <p:sp>
            <p:nvSpPr>
              <p:cNvPr id="47" name="TextBox 47"/>
              <p:cNvSpPr txBox="1"/>
              <p:nvPr/>
            </p:nvSpPr>
            <p:spPr>
              <a:xfrm>
                <a:off x="177800" y="-28575"/>
                <a:ext cx="558800" cy="434975"/>
              </a:xfrm>
              <a:prstGeom prst="rect">
                <a:avLst/>
              </a:prstGeom>
            </p:spPr>
            <p:txBody>
              <a:bodyPr lIns="25400" tIns="25400" rIns="25400" bIns="25400" rtlCol="0" anchor="ctr"/>
              <a:lstStyle/>
              <a:p>
                <a:pPr algn="ctr">
                  <a:lnSpc>
                    <a:spcPts val="1560"/>
                  </a:lnSpc>
                </a:pPr>
                <a:endParaRPr sz="900"/>
              </a:p>
            </p:txBody>
          </p:sp>
        </p:grpSp>
        <p:sp>
          <p:nvSpPr>
            <p:cNvPr id="48" name="Freeform 48"/>
            <p:cNvSpPr/>
            <p:nvPr/>
          </p:nvSpPr>
          <p:spPr>
            <a:xfrm>
              <a:off x="3877404" y="3185355"/>
              <a:ext cx="1087193" cy="1087193"/>
            </a:xfrm>
            <a:custGeom>
              <a:avLst/>
              <a:gdLst/>
              <a:ahLst/>
              <a:cxnLst/>
              <a:rect l="l" t="t" r="r" b="b"/>
              <a:pathLst>
                <a:path w="1087193" h="1087193">
                  <a:moveTo>
                    <a:pt x="0" y="0"/>
                  </a:moveTo>
                  <a:lnTo>
                    <a:pt x="1087193" y="0"/>
                  </a:lnTo>
                  <a:lnTo>
                    <a:pt x="1087193" y="1087193"/>
                  </a:lnTo>
                  <a:lnTo>
                    <a:pt x="0" y="108719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900"/>
            </a:p>
          </p:txBody>
        </p:sp>
        <p:sp>
          <p:nvSpPr>
            <p:cNvPr id="49" name="Freeform 49"/>
            <p:cNvSpPr/>
            <p:nvPr/>
          </p:nvSpPr>
          <p:spPr>
            <a:xfrm>
              <a:off x="6468773" y="1799999"/>
              <a:ext cx="908038" cy="1026031"/>
            </a:xfrm>
            <a:custGeom>
              <a:avLst/>
              <a:gdLst/>
              <a:ahLst/>
              <a:cxnLst/>
              <a:rect l="l" t="t" r="r" b="b"/>
              <a:pathLst>
                <a:path w="908038" h="1026031">
                  <a:moveTo>
                    <a:pt x="0" y="0"/>
                  </a:moveTo>
                  <a:lnTo>
                    <a:pt x="908038" y="0"/>
                  </a:lnTo>
                  <a:lnTo>
                    <a:pt x="908038" y="1026032"/>
                  </a:lnTo>
                  <a:lnTo>
                    <a:pt x="0" y="102603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900"/>
            </a:p>
          </p:txBody>
        </p:sp>
        <p:sp>
          <p:nvSpPr>
            <p:cNvPr id="50" name="Freeform 50"/>
            <p:cNvSpPr/>
            <p:nvPr/>
          </p:nvSpPr>
          <p:spPr>
            <a:xfrm>
              <a:off x="8791039" y="3151686"/>
              <a:ext cx="1098445" cy="1120862"/>
            </a:xfrm>
            <a:custGeom>
              <a:avLst/>
              <a:gdLst/>
              <a:ahLst/>
              <a:cxnLst/>
              <a:rect l="l" t="t" r="r" b="b"/>
              <a:pathLst>
                <a:path w="1098445" h="1120862">
                  <a:moveTo>
                    <a:pt x="0" y="0"/>
                  </a:moveTo>
                  <a:lnTo>
                    <a:pt x="1098445" y="0"/>
                  </a:lnTo>
                  <a:lnTo>
                    <a:pt x="1098445" y="1120862"/>
                  </a:lnTo>
                  <a:lnTo>
                    <a:pt x="0" y="11208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900"/>
            </a:p>
          </p:txBody>
        </p:sp>
        <p:sp>
          <p:nvSpPr>
            <p:cNvPr id="51" name="Freeform 51"/>
            <p:cNvSpPr/>
            <p:nvPr/>
          </p:nvSpPr>
          <p:spPr>
            <a:xfrm>
              <a:off x="8686318" y="5902922"/>
              <a:ext cx="1193090" cy="1193090"/>
            </a:xfrm>
            <a:custGeom>
              <a:avLst/>
              <a:gdLst/>
              <a:ahLst/>
              <a:cxnLst/>
              <a:rect l="l" t="t" r="r" b="b"/>
              <a:pathLst>
                <a:path w="1193090" h="1193090">
                  <a:moveTo>
                    <a:pt x="0" y="0"/>
                  </a:moveTo>
                  <a:lnTo>
                    <a:pt x="1193091" y="0"/>
                  </a:lnTo>
                  <a:lnTo>
                    <a:pt x="1193091" y="1193090"/>
                  </a:lnTo>
                  <a:lnTo>
                    <a:pt x="0" y="119309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sz="900"/>
            </a:p>
          </p:txBody>
        </p:sp>
        <p:sp>
          <p:nvSpPr>
            <p:cNvPr id="52" name="Freeform 52"/>
            <p:cNvSpPr/>
            <p:nvPr/>
          </p:nvSpPr>
          <p:spPr>
            <a:xfrm>
              <a:off x="6296219" y="7321464"/>
              <a:ext cx="1131805" cy="1092192"/>
            </a:xfrm>
            <a:custGeom>
              <a:avLst/>
              <a:gdLst/>
              <a:ahLst/>
              <a:cxnLst/>
              <a:rect l="l" t="t" r="r" b="b"/>
              <a:pathLst>
                <a:path w="1131805" h="1092192">
                  <a:moveTo>
                    <a:pt x="0" y="0"/>
                  </a:moveTo>
                  <a:lnTo>
                    <a:pt x="1131805" y="0"/>
                  </a:lnTo>
                  <a:lnTo>
                    <a:pt x="1131805" y="1092192"/>
                  </a:lnTo>
                  <a:lnTo>
                    <a:pt x="0" y="109219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900"/>
            </a:p>
          </p:txBody>
        </p:sp>
        <p:sp>
          <p:nvSpPr>
            <p:cNvPr id="53" name="Freeform 53"/>
            <p:cNvSpPr/>
            <p:nvPr/>
          </p:nvSpPr>
          <p:spPr>
            <a:xfrm>
              <a:off x="3982208" y="6151281"/>
              <a:ext cx="877584" cy="877584"/>
            </a:xfrm>
            <a:custGeom>
              <a:avLst/>
              <a:gdLst/>
              <a:ahLst/>
              <a:cxnLst/>
              <a:rect l="l" t="t" r="r" b="b"/>
              <a:pathLst>
                <a:path w="877584" h="877584">
                  <a:moveTo>
                    <a:pt x="0" y="0"/>
                  </a:moveTo>
                  <a:lnTo>
                    <a:pt x="877585" y="0"/>
                  </a:lnTo>
                  <a:lnTo>
                    <a:pt x="877585" y="877584"/>
                  </a:lnTo>
                  <a:lnTo>
                    <a:pt x="0" y="87758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900"/>
            </a:p>
          </p:txBody>
        </p:sp>
        <p:sp>
          <p:nvSpPr>
            <p:cNvPr id="54" name="TextBox 54"/>
            <p:cNvSpPr txBox="1"/>
            <p:nvPr/>
          </p:nvSpPr>
          <p:spPr>
            <a:xfrm>
              <a:off x="6404522" y="3607571"/>
              <a:ext cx="881056" cy="382157"/>
            </a:xfrm>
            <a:prstGeom prst="rect">
              <a:avLst/>
            </a:prstGeom>
          </p:spPr>
          <p:txBody>
            <a:bodyPr lIns="0" tIns="0" rIns="0" bIns="0" rtlCol="0" anchor="t">
              <a:spAutoFit/>
            </a:bodyPr>
            <a:lstStyle/>
            <a:p>
              <a:pPr algn="ctr">
                <a:lnSpc>
                  <a:spcPts val="1242"/>
                </a:lnSpc>
              </a:pPr>
              <a:r>
                <a:rPr lang="en-US" sz="955" b="1" spc="-14">
                  <a:solidFill>
                    <a:srgbClr val="FFFFFF"/>
                  </a:solidFill>
                  <a:latin typeface="Inter Bold"/>
                  <a:ea typeface="Inter Bold"/>
                  <a:cs typeface="Inter Bold"/>
                  <a:sym typeface="Inter Bold"/>
                </a:rPr>
                <a:t>1</a:t>
              </a:r>
            </a:p>
          </p:txBody>
        </p:sp>
        <p:sp>
          <p:nvSpPr>
            <p:cNvPr id="55" name="TextBox 55"/>
            <p:cNvSpPr txBox="1"/>
            <p:nvPr/>
          </p:nvSpPr>
          <p:spPr>
            <a:xfrm>
              <a:off x="6404522" y="6190928"/>
              <a:ext cx="881056" cy="382157"/>
            </a:xfrm>
            <a:prstGeom prst="rect">
              <a:avLst/>
            </a:prstGeom>
          </p:spPr>
          <p:txBody>
            <a:bodyPr lIns="0" tIns="0" rIns="0" bIns="0" rtlCol="0" anchor="t">
              <a:spAutoFit/>
            </a:bodyPr>
            <a:lstStyle/>
            <a:p>
              <a:pPr algn="ctr">
                <a:lnSpc>
                  <a:spcPts val="1242"/>
                </a:lnSpc>
              </a:pPr>
              <a:r>
                <a:rPr lang="en-US" sz="955" b="1" spc="-14">
                  <a:solidFill>
                    <a:srgbClr val="FFFFFF"/>
                  </a:solidFill>
                  <a:latin typeface="Inter Bold"/>
                  <a:ea typeface="Inter Bold"/>
                  <a:cs typeface="Inter Bold"/>
                  <a:sym typeface="Inter Bold"/>
                </a:rPr>
                <a:t>4</a:t>
              </a:r>
            </a:p>
          </p:txBody>
        </p:sp>
        <p:sp>
          <p:nvSpPr>
            <p:cNvPr id="56" name="TextBox 56"/>
            <p:cNvSpPr txBox="1"/>
            <p:nvPr/>
          </p:nvSpPr>
          <p:spPr>
            <a:xfrm>
              <a:off x="7564413" y="4253499"/>
              <a:ext cx="881056" cy="382157"/>
            </a:xfrm>
            <a:prstGeom prst="rect">
              <a:avLst/>
            </a:prstGeom>
          </p:spPr>
          <p:txBody>
            <a:bodyPr lIns="0" tIns="0" rIns="0" bIns="0" rtlCol="0" anchor="t">
              <a:spAutoFit/>
            </a:bodyPr>
            <a:lstStyle/>
            <a:p>
              <a:pPr algn="ctr">
                <a:lnSpc>
                  <a:spcPts val="1242"/>
                </a:lnSpc>
              </a:pPr>
              <a:r>
                <a:rPr lang="en-US" sz="955" b="1" spc="-14">
                  <a:solidFill>
                    <a:srgbClr val="FFFFFF"/>
                  </a:solidFill>
                  <a:latin typeface="Inter Bold"/>
                  <a:ea typeface="Inter Bold"/>
                  <a:cs typeface="Inter Bold"/>
                  <a:sym typeface="Inter Bold"/>
                </a:rPr>
                <a:t>2</a:t>
              </a:r>
            </a:p>
          </p:txBody>
        </p:sp>
        <p:sp>
          <p:nvSpPr>
            <p:cNvPr id="57" name="TextBox 57"/>
            <p:cNvSpPr txBox="1"/>
            <p:nvPr/>
          </p:nvSpPr>
          <p:spPr>
            <a:xfrm>
              <a:off x="5243602" y="4253499"/>
              <a:ext cx="881056" cy="382157"/>
            </a:xfrm>
            <a:prstGeom prst="rect">
              <a:avLst/>
            </a:prstGeom>
          </p:spPr>
          <p:txBody>
            <a:bodyPr lIns="0" tIns="0" rIns="0" bIns="0" rtlCol="0" anchor="t">
              <a:spAutoFit/>
            </a:bodyPr>
            <a:lstStyle/>
            <a:p>
              <a:pPr algn="ctr">
                <a:lnSpc>
                  <a:spcPts val="1242"/>
                </a:lnSpc>
              </a:pPr>
              <a:r>
                <a:rPr lang="en-US" sz="955" b="1" spc="-14">
                  <a:solidFill>
                    <a:srgbClr val="FFFFFF"/>
                  </a:solidFill>
                  <a:latin typeface="Inter Bold"/>
                  <a:ea typeface="Inter Bold"/>
                  <a:cs typeface="Inter Bold"/>
                  <a:sym typeface="Inter Bold"/>
                </a:rPr>
                <a:t>6</a:t>
              </a:r>
            </a:p>
          </p:txBody>
        </p:sp>
        <p:sp>
          <p:nvSpPr>
            <p:cNvPr id="58" name="TextBox 58"/>
            <p:cNvSpPr txBox="1"/>
            <p:nvPr/>
          </p:nvSpPr>
          <p:spPr>
            <a:xfrm>
              <a:off x="7564413" y="5558224"/>
              <a:ext cx="881056" cy="382157"/>
            </a:xfrm>
            <a:prstGeom prst="rect">
              <a:avLst/>
            </a:prstGeom>
          </p:spPr>
          <p:txBody>
            <a:bodyPr lIns="0" tIns="0" rIns="0" bIns="0" rtlCol="0" anchor="t">
              <a:spAutoFit/>
            </a:bodyPr>
            <a:lstStyle/>
            <a:p>
              <a:pPr algn="ctr">
                <a:lnSpc>
                  <a:spcPts val="1242"/>
                </a:lnSpc>
              </a:pPr>
              <a:r>
                <a:rPr lang="en-US" sz="955" b="1" spc="-14">
                  <a:solidFill>
                    <a:srgbClr val="FFFFFF"/>
                  </a:solidFill>
                  <a:latin typeface="Inter Bold"/>
                  <a:ea typeface="Inter Bold"/>
                  <a:cs typeface="Inter Bold"/>
                  <a:sym typeface="Inter Bold"/>
                </a:rPr>
                <a:t>3</a:t>
              </a:r>
            </a:p>
          </p:txBody>
        </p:sp>
        <p:sp>
          <p:nvSpPr>
            <p:cNvPr id="59" name="TextBox 59"/>
            <p:cNvSpPr txBox="1"/>
            <p:nvPr/>
          </p:nvSpPr>
          <p:spPr>
            <a:xfrm>
              <a:off x="5243602" y="5558224"/>
              <a:ext cx="881056" cy="382157"/>
            </a:xfrm>
            <a:prstGeom prst="rect">
              <a:avLst/>
            </a:prstGeom>
          </p:spPr>
          <p:txBody>
            <a:bodyPr lIns="0" tIns="0" rIns="0" bIns="0" rtlCol="0" anchor="t">
              <a:spAutoFit/>
            </a:bodyPr>
            <a:lstStyle/>
            <a:p>
              <a:pPr algn="ctr">
                <a:lnSpc>
                  <a:spcPts val="1242"/>
                </a:lnSpc>
              </a:pPr>
              <a:r>
                <a:rPr lang="en-US" sz="955" b="1" spc="-14">
                  <a:solidFill>
                    <a:srgbClr val="FFFFFF"/>
                  </a:solidFill>
                  <a:latin typeface="Inter Bold"/>
                  <a:ea typeface="Inter Bold"/>
                  <a:cs typeface="Inter Bold"/>
                  <a:sym typeface="Inter Bold"/>
                </a:rPr>
                <a:t>5</a:t>
              </a:r>
            </a:p>
          </p:txBody>
        </p:sp>
      </p:grpSp>
      <p:sp>
        <p:nvSpPr>
          <p:cNvPr id="70" name="Shape 1">
            <a:extLst>
              <a:ext uri="{FF2B5EF4-FFF2-40B4-BE49-F238E27FC236}">
                <a16:creationId xmlns:a16="http://schemas.microsoft.com/office/drawing/2014/main" id="{87FFD9D7-C993-819A-2755-4EBE6D932C0B}"/>
              </a:ext>
            </a:extLst>
          </p:cNvPr>
          <p:cNvSpPr/>
          <p:nvPr/>
        </p:nvSpPr>
        <p:spPr>
          <a:xfrm>
            <a:off x="0" y="0"/>
            <a:ext cx="73152" cy="5143500"/>
          </a:xfrm>
          <a:prstGeom prst="rect">
            <a:avLst/>
          </a:prstGeom>
          <a:solidFill>
            <a:srgbClr val="D4B06A"/>
          </a:solidFill>
          <a:ln/>
        </p:spPr>
        <p:txBody>
          <a:bodyPr/>
          <a:lstStyle/>
          <a:p>
            <a:endParaRPr lang="en-CA"/>
          </a:p>
        </p:txBody>
      </p:sp>
      <p:sp>
        <p:nvSpPr>
          <p:cNvPr id="12" name="Shape 3">
            <a:extLst>
              <a:ext uri="{FF2B5EF4-FFF2-40B4-BE49-F238E27FC236}">
                <a16:creationId xmlns:a16="http://schemas.microsoft.com/office/drawing/2014/main" id="{4BD7CA47-E3EC-C747-B817-E78188E3E6AB}"/>
              </a:ext>
            </a:extLst>
          </p:cNvPr>
          <p:cNvSpPr/>
          <p:nvPr/>
        </p:nvSpPr>
        <p:spPr>
          <a:xfrm>
            <a:off x="310639" y="653249"/>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14" name="TextBox 2">
            <a:extLst>
              <a:ext uri="{FF2B5EF4-FFF2-40B4-BE49-F238E27FC236}">
                <a16:creationId xmlns:a16="http://schemas.microsoft.com/office/drawing/2014/main" id="{F7DD308A-0467-31E8-D821-87FB320CBDB2}"/>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0">
            <a:extLst>
              <a:ext uri="{FF2B5EF4-FFF2-40B4-BE49-F238E27FC236}">
                <a16:creationId xmlns:a16="http://schemas.microsoft.com/office/drawing/2014/main" id="{2966901D-BD8C-AB46-17D0-73A3762FD197}"/>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a:endParaRPr>
          </a:p>
        </p:txBody>
      </p:sp>
      <p:sp>
        <p:nvSpPr>
          <p:cNvPr id="36" name="TextBox 25">
            <a:extLst>
              <a:ext uri="{FF2B5EF4-FFF2-40B4-BE49-F238E27FC236}">
                <a16:creationId xmlns:a16="http://schemas.microsoft.com/office/drawing/2014/main" id="{461AB985-F0CF-F3D6-2EF6-BC7CCC6B53FB}"/>
              </a:ext>
            </a:extLst>
          </p:cNvPr>
          <p:cNvSpPr txBox="1"/>
          <p:nvPr/>
        </p:nvSpPr>
        <p:spPr>
          <a:xfrm>
            <a:off x="318797" y="244408"/>
            <a:ext cx="6456305" cy="757900"/>
          </a:xfrm>
          <a:prstGeom prst="rect">
            <a:avLst/>
          </a:prstGeom>
        </p:spPr>
        <p:txBody>
          <a:bodyPr lIns="0" tIns="0" rIns="0" bIns="0" rtlCol="0" anchor="t">
            <a:spAutoFit/>
          </a:bodyPr>
          <a:lstStyle/>
          <a:p>
            <a:pPr>
              <a:lnSpc>
                <a:spcPct val="115000"/>
              </a:lnSpc>
            </a:pPr>
            <a:r>
              <a:rPr lang="en-US" sz="2400" b="1" spc="-44">
                <a:solidFill>
                  <a:srgbClr val="2B2929"/>
                </a:solidFill>
                <a:latin typeface="Inter Bold"/>
                <a:ea typeface="Inter Bold"/>
                <a:cs typeface="Inter Bold"/>
                <a:sym typeface="Inter Bold"/>
              </a:rPr>
              <a:t>THE FOUNDATION: </a:t>
            </a:r>
          </a:p>
          <a:p>
            <a:pPr>
              <a:lnSpc>
                <a:spcPct val="115000"/>
              </a:lnSpc>
            </a:pPr>
            <a:r>
              <a:rPr lang="en-US" sz="2000" spc="-44">
                <a:solidFill>
                  <a:srgbClr val="2B2929"/>
                </a:solidFill>
                <a:latin typeface="Inter Bold"/>
                <a:ea typeface="Inter Bold"/>
                <a:cs typeface="Inter Bold"/>
                <a:sym typeface="Inter Bold"/>
              </a:rPr>
              <a:t>DATA-CENTRIC INTIATIVES THAT WORK TOGETHER</a:t>
            </a:r>
            <a:endParaRPr lang="en-US" sz="2000" spc="-44">
              <a:solidFill>
                <a:srgbClr val="2B2929"/>
              </a:solidFill>
              <a:latin typeface="Inter"/>
              <a:ea typeface="Inter"/>
              <a:cs typeface="Inter"/>
              <a:sym typeface="Inter"/>
            </a:endParaRPr>
          </a:p>
        </p:txBody>
      </p:sp>
      <p:grpSp>
        <p:nvGrpSpPr>
          <p:cNvPr id="37" name="Group 70">
            <a:extLst>
              <a:ext uri="{FF2B5EF4-FFF2-40B4-BE49-F238E27FC236}">
                <a16:creationId xmlns:a16="http://schemas.microsoft.com/office/drawing/2014/main" id="{41AB84BB-366A-9617-0EDD-14AFFA06A021}"/>
              </a:ext>
            </a:extLst>
          </p:cNvPr>
          <p:cNvGrpSpPr/>
          <p:nvPr/>
        </p:nvGrpSpPr>
        <p:grpSpPr>
          <a:xfrm>
            <a:off x="6858993" y="178644"/>
            <a:ext cx="2653235" cy="839921"/>
            <a:chOff x="0" y="0"/>
            <a:chExt cx="7075294" cy="2239787"/>
          </a:xfrm>
        </p:grpSpPr>
        <p:grpSp>
          <p:nvGrpSpPr>
            <p:cNvPr id="38" name="Group 71">
              <a:extLst>
                <a:ext uri="{FF2B5EF4-FFF2-40B4-BE49-F238E27FC236}">
                  <a16:creationId xmlns:a16="http://schemas.microsoft.com/office/drawing/2014/main" id="{41E2CF2D-F24B-7FCD-58C3-A91B4A8B6FBF}"/>
                </a:ext>
              </a:extLst>
            </p:cNvPr>
            <p:cNvGrpSpPr/>
            <p:nvPr/>
          </p:nvGrpSpPr>
          <p:grpSpPr>
            <a:xfrm>
              <a:off x="0" y="0"/>
              <a:ext cx="7075294" cy="2239787"/>
              <a:chOff x="0" y="0"/>
              <a:chExt cx="2244637" cy="710573"/>
            </a:xfrm>
          </p:grpSpPr>
          <p:sp>
            <p:nvSpPr>
              <p:cNvPr id="40" name="Freeform 72">
                <a:extLst>
                  <a:ext uri="{FF2B5EF4-FFF2-40B4-BE49-F238E27FC236}">
                    <a16:creationId xmlns:a16="http://schemas.microsoft.com/office/drawing/2014/main" id="{8E0D5CF2-A615-30C2-64B1-AC1524768B2C}"/>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41" name="TextBox 73">
                <a:extLst>
                  <a:ext uri="{FF2B5EF4-FFF2-40B4-BE49-F238E27FC236}">
                    <a16:creationId xmlns:a16="http://schemas.microsoft.com/office/drawing/2014/main" id="{D3B9C42F-EFF2-CF9F-16EC-D6274B4EF2E1}"/>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39" name="Freeform 74">
              <a:extLst>
                <a:ext uri="{FF2B5EF4-FFF2-40B4-BE49-F238E27FC236}">
                  <a16:creationId xmlns:a16="http://schemas.microsoft.com/office/drawing/2014/main" id="{DB89EDE5-550D-F863-A27A-CC81EFE4D5AB}"/>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
        <p:nvSpPr>
          <p:cNvPr id="42" name="Shape 1">
            <a:extLst>
              <a:ext uri="{FF2B5EF4-FFF2-40B4-BE49-F238E27FC236}">
                <a16:creationId xmlns:a16="http://schemas.microsoft.com/office/drawing/2014/main" id="{6EE57314-C36A-E1EB-FC4A-27BB65985EDD}"/>
              </a:ext>
            </a:extLst>
          </p:cNvPr>
          <p:cNvSpPr/>
          <p:nvPr/>
        </p:nvSpPr>
        <p:spPr>
          <a:xfrm>
            <a:off x="0" y="0"/>
            <a:ext cx="73152" cy="5143500"/>
          </a:xfrm>
          <a:prstGeom prst="rect">
            <a:avLst/>
          </a:prstGeom>
          <a:solidFill>
            <a:srgbClr val="D4B06A"/>
          </a:solidFill>
          <a:ln/>
        </p:spPr>
        <p:txBody>
          <a:bodyPr/>
          <a:lstStyle/>
          <a:p>
            <a:endParaRPr lang="en-CA"/>
          </a:p>
        </p:txBody>
      </p:sp>
      <p:sp>
        <p:nvSpPr>
          <p:cNvPr id="43" name="Shape 3">
            <a:extLst>
              <a:ext uri="{FF2B5EF4-FFF2-40B4-BE49-F238E27FC236}">
                <a16:creationId xmlns:a16="http://schemas.microsoft.com/office/drawing/2014/main" id="{D9058AF0-CF99-5754-C889-E282841E7DA4}"/>
              </a:ext>
            </a:extLst>
          </p:cNvPr>
          <p:cNvSpPr/>
          <p:nvPr/>
        </p:nvSpPr>
        <p:spPr>
          <a:xfrm>
            <a:off x="318797" y="1075354"/>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3" name="Shape 1"/>
          <p:cNvSpPr/>
          <p:nvPr/>
        </p:nvSpPr>
        <p:spPr>
          <a:xfrm>
            <a:off x="0" y="0"/>
            <a:ext cx="73152" cy="5143500"/>
          </a:xfrm>
          <a:prstGeom prst="rect">
            <a:avLst/>
          </a:prstGeom>
          <a:solidFill>
            <a:srgbClr val="C8963E"/>
          </a:solidFill>
          <a:ln/>
        </p:spPr>
        <p:txBody>
          <a:bodyPr/>
          <a:lstStyle/>
          <a:p>
            <a:endParaRPr lang="en-CA"/>
          </a:p>
        </p:txBody>
      </p:sp>
      <p:grpSp>
        <p:nvGrpSpPr>
          <p:cNvPr id="2" name="Group 1">
            <a:extLst>
              <a:ext uri="{FF2B5EF4-FFF2-40B4-BE49-F238E27FC236}">
                <a16:creationId xmlns:a16="http://schemas.microsoft.com/office/drawing/2014/main" id="{7F056FF9-A6DF-B5C7-72D0-65B6CBA5A335}"/>
              </a:ext>
            </a:extLst>
          </p:cNvPr>
          <p:cNvGrpSpPr/>
          <p:nvPr/>
        </p:nvGrpSpPr>
        <p:grpSpPr>
          <a:xfrm>
            <a:off x="494653" y="2361674"/>
            <a:ext cx="3675374" cy="2119335"/>
            <a:chOff x="494653" y="2361674"/>
            <a:chExt cx="3675374" cy="2119335"/>
          </a:xfrm>
        </p:grpSpPr>
        <p:sp>
          <p:nvSpPr>
            <p:cNvPr id="4" name="Freeform 62">
              <a:extLst>
                <a:ext uri="{FF2B5EF4-FFF2-40B4-BE49-F238E27FC236}">
                  <a16:creationId xmlns:a16="http://schemas.microsoft.com/office/drawing/2014/main" id="{C2C4CF49-7D70-BBA9-8B1E-5D3DE1F783D1}"/>
                </a:ext>
              </a:extLst>
            </p:cNvPr>
            <p:cNvSpPr/>
            <p:nvPr/>
          </p:nvSpPr>
          <p:spPr>
            <a:xfrm>
              <a:off x="494653" y="2361674"/>
              <a:ext cx="3675374" cy="2119335"/>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p>
          </p:txBody>
        </p:sp>
        <p:grpSp>
          <p:nvGrpSpPr>
            <p:cNvPr id="45" name="Group 44">
              <a:extLst>
                <a:ext uri="{FF2B5EF4-FFF2-40B4-BE49-F238E27FC236}">
                  <a16:creationId xmlns:a16="http://schemas.microsoft.com/office/drawing/2014/main" id="{30AC3B3D-C9F1-61EB-9E18-4FBEE7142CA7}"/>
                </a:ext>
              </a:extLst>
            </p:cNvPr>
            <p:cNvGrpSpPr/>
            <p:nvPr/>
          </p:nvGrpSpPr>
          <p:grpSpPr>
            <a:xfrm>
              <a:off x="494653" y="2497223"/>
              <a:ext cx="3675374" cy="1908296"/>
              <a:chOff x="515626" y="2020954"/>
              <a:chExt cx="3675374" cy="1908296"/>
            </a:xfrm>
          </p:grpSpPr>
          <p:grpSp>
            <p:nvGrpSpPr>
              <p:cNvPr id="17" name="Group 8">
                <a:extLst>
                  <a:ext uri="{FF2B5EF4-FFF2-40B4-BE49-F238E27FC236}">
                    <a16:creationId xmlns:a16="http://schemas.microsoft.com/office/drawing/2014/main" id="{1CE574B0-B484-F91F-9141-4C7A0F956ECE}"/>
                  </a:ext>
                </a:extLst>
              </p:cNvPr>
              <p:cNvGrpSpPr/>
              <p:nvPr/>
            </p:nvGrpSpPr>
            <p:grpSpPr>
              <a:xfrm>
                <a:off x="515626" y="2020954"/>
                <a:ext cx="3675374" cy="1908296"/>
                <a:chOff x="0" y="0"/>
                <a:chExt cx="2181098" cy="698651"/>
              </a:xfrm>
            </p:grpSpPr>
            <p:sp>
              <p:nvSpPr>
                <p:cNvPr id="23" name="Freeform 9">
                  <a:extLst>
                    <a:ext uri="{FF2B5EF4-FFF2-40B4-BE49-F238E27FC236}">
                      <a16:creationId xmlns:a16="http://schemas.microsoft.com/office/drawing/2014/main" id="{58DC05D0-D8D4-3AFC-03EF-AD448A57669A}"/>
                    </a:ext>
                  </a:extLst>
                </p:cNvPr>
                <p:cNvSpPr/>
                <p:nvPr/>
              </p:nvSpPr>
              <p:spPr>
                <a:xfrm>
                  <a:off x="0" y="0"/>
                  <a:ext cx="2181098" cy="69865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p>
              </p:txBody>
            </p:sp>
            <p:sp>
              <p:nvSpPr>
                <p:cNvPr id="24" name="TextBox 10">
                  <a:extLst>
                    <a:ext uri="{FF2B5EF4-FFF2-40B4-BE49-F238E27FC236}">
                      <a16:creationId xmlns:a16="http://schemas.microsoft.com/office/drawing/2014/main" id="{5170B37C-B5D5-8BB3-C27A-C0569881B87D}"/>
                    </a:ext>
                  </a:extLst>
                </p:cNvPr>
                <p:cNvSpPr txBox="1"/>
                <p:nvPr/>
              </p:nvSpPr>
              <p:spPr>
                <a:xfrm>
                  <a:off x="0" y="19050"/>
                  <a:ext cx="2181098" cy="679601"/>
                </a:xfrm>
                <a:prstGeom prst="rect">
                  <a:avLst/>
                </a:prstGeom>
              </p:spPr>
              <p:txBody>
                <a:bodyPr lIns="25400" tIns="25400" rIns="25400" bIns="25400" rtlCol="0" anchor="ctr"/>
                <a:lstStyle/>
                <a:p>
                  <a:pPr algn="ctr">
                    <a:lnSpc>
                      <a:spcPts val="1173"/>
                    </a:lnSpc>
                    <a:spcBef>
                      <a:spcPct val="0"/>
                    </a:spcBef>
                  </a:pPr>
                  <a:endParaRPr sz="900"/>
                </a:p>
              </p:txBody>
            </p:sp>
          </p:grpSp>
          <p:grpSp>
            <p:nvGrpSpPr>
              <p:cNvPr id="18" name="Group 11">
                <a:extLst>
                  <a:ext uri="{FF2B5EF4-FFF2-40B4-BE49-F238E27FC236}">
                    <a16:creationId xmlns:a16="http://schemas.microsoft.com/office/drawing/2014/main" id="{6BD21C20-F8A9-D32D-DF3F-BA66B1B773A0}"/>
                  </a:ext>
                </a:extLst>
              </p:cNvPr>
              <p:cNvGrpSpPr/>
              <p:nvPr/>
            </p:nvGrpSpPr>
            <p:grpSpPr>
              <a:xfrm>
                <a:off x="622203" y="3121606"/>
                <a:ext cx="3462221" cy="591772"/>
                <a:chOff x="0" y="0"/>
                <a:chExt cx="2054605" cy="351179"/>
              </a:xfrm>
            </p:grpSpPr>
            <p:sp>
              <p:nvSpPr>
                <p:cNvPr id="21" name="Freeform 12">
                  <a:extLst>
                    <a:ext uri="{FF2B5EF4-FFF2-40B4-BE49-F238E27FC236}">
                      <a16:creationId xmlns:a16="http://schemas.microsoft.com/office/drawing/2014/main" id="{28FDBBB8-1468-60DB-B6F6-022D2A08E83A}"/>
                    </a:ext>
                  </a:extLst>
                </p:cNvPr>
                <p:cNvSpPr/>
                <p:nvPr/>
              </p:nvSpPr>
              <p:spPr>
                <a:xfrm>
                  <a:off x="0" y="0"/>
                  <a:ext cx="2054605" cy="351179"/>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22" name="TextBox 13">
                  <a:extLst>
                    <a:ext uri="{FF2B5EF4-FFF2-40B4-BE49-F238E27FC236}">
                      <a16:creationId xmlns:a16="http://schemas.microsoft.com/office/drawing/2014/main" id="{B5C3AAD4-43ED-D599-82F1-51B2F4CC4AF6}"/>
                    </a:ext>
                  </a:extLst>
                </p:cNvPr>
                <p:cNvSpPr txBox="1"/>
                <p:nvPr/>
              </p:nvSpPr>
              <p:spPr>
                <a:xfrm>
                  <a:off x="0" y="19050"/>
                  <a:ext cx="2054605" cy="332129"/>
                </a:xfrm>
                <a:prstGeom prst="rect">
                  <a:avLst/>
                </a:prstGeom>
              </p:spPr>
              <p:txBody>
                <a:bodyPr lIns="25400" tIns="25400" rIns="25400" bIns="25400" rtlCol="0" anchor="ctr"/>
                <a:lstStyle/>
                <a:p>
                  <a:pPr algn="ctr">
                    <a:lnSpc>
                      <a:spcPts val="1173"/>
                    </a:lnSpc>
                    <a:spcBef>
                      <a:spcPct val="0"/>
                    </a:spcBef>
                  </a:pPr>
                  <a:endParaRPr sz="900"/>
                </a:p>
              </p:txBody>
            </p:sp>
          </p:grpSp>
          <p:sp>
            <p:nvSpPr>
              <p:cNvPr id="19" name="TextBox 14">
                <a:extLst>
                  <a:ext uri="{FF2B5EF4-FFF2-40B4-BE49-F238E27FC236}">
                    <a16:creationId xmlns:a16="http://schemas.microsoft.com/office/drawing/2014/main" id="{23D8FDF8-A12C-D243-0D64-C0498F8BAE2C}"/>
                  </a:ext>
                </a:extLst>
              </p:cNvPr>
              <p:cNvSpPr txBox="1"/>
              <p:nvPr/>
            </p:nvSpPr>
            <p:spPr>
              <a:xfrm>
                <a:off x="622203" y="2235485"/>
                <a:ext cx="3462221" cy="570284"/>
              </a:xfrm>
              <a:prstGeom prst="rect">
                <a:avLst/>
              </a:prstGeom>
            </p:spPr>
            <p:txBody>
              <a:bodyPr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ILMI Surveys </a:t>
                </a:r>
                <a:r>
                  <a:rPr lang="en-US" sz="1600" spc="22">
                    <a:solidFill>
                      <a:srgbClr val="FFFFFF"/>
                    </a:solidFill>
                    <a:latin typeface="Inter Bold"/>
                    <a:ea typeface="Inter Bold"/>
                    <a:cs typeface="Inter Bold"/>
                    <a:sym typeface="Inter Bold"/>
                  </a:rPr>
                  <a:t>(</a:t>
                </a:r>
                <a:r>
                  <a:rPr lang="en-US" sz="1600" b="1" spc="22">
                    <a:solidFill>
                      <a:srgbClr val="FFFFFF"/>
                    </a:solidFill>
                    <a:latin typeface="Inter Bold"/>
                    <a:ea typeface="Inter Bold"/>
                    <a:cs typeface="Inter Bold"/>
                    <a:sym typeface="Inter Bold"/>
                  </a:rPr>
                  <a:t>I</a:t>
                </a:r>
                <a:r>
                  <a:rPr lang="en-US" sz="1600" spc="22">
                    <a:solidFill>
                      <a:srgbClr val="FFFFFF"/>
                    </a:solidFill>
                    <a:latin typeface="Inter Bold"/>
                    <a:ea typeface="Inter Bold"/>
                    <a:cs typeface="Inter Bold"/>
                    <a:sym typeface="Inter Bold"/>
                  </a:rPr>
                  <a:t>ndigenous </a:t>
                </a:r>
                <a:br>
                  <a:rPr lang="en-US" sz="1600" spc="22">
                    <a:solidFill>
                      <a:srgbClr val="FFFFFF"/>
                    </a:solidFill>
                    <a:latin typeface="Inter Bold"/>
                    <a:ea typeface="Inter Bold"/>
                    <a:cs typeface="Inter Bold"/>
                    <a:sym typeface="Inter Bold"/>
                  </a:rPr>
                </a:br>
                <a:r>
                  <a:rPr lang="en-US" sz="1600" b="1" spc="22">
                    <a:solidFill>
                      <a:srgbClr val="FFFFFF"/>
                    </a:solidFill>
                    <a:latin typeface="Inter Bold"/>
                    <a:ea typeface="Inter Bold"/>
                    <a:cs typeface="Inter Bold"/>
                    <a:sym typeface="Inter Bold"/>
                  </a:rPr>
                  <a:t>L</a:t>
                </a:r>
                <a:r>
                  <a:rPr lang="en-US" sz="1600" spc="22">
                    <a:solidFill>
                      <a:srgbClr val="FFFFFF"/>
                    </a:solidFill>
                    <a:latin typeface="Inter Bold"/>
                    <a:ea typeface="Inter Bold"/>
                    <a:cs typeface="Inter Bold"/>
                    <a:sym typeface="Inter Bold"/>
                  </a:rPr>
                  <a:t>abour </a:t>
                </a:r>
                <a:r>
                  <a:rPr lang="en-US" sz="1600" b="1" spc="22">
                    <a:solidFill>
                      <a:srgbClr val="FFFFFF"/>
                    </a:solidFill>
                    <a:latin typeface="Inter Bold"/>
                    <a:ea typeface="Inter Bold"/>
                    <a:cs typeface="Inter Bold"/>
                    <a:sym typeface="Inter Bold"/>
                  </a:rPr>
                  <a:t>M</a:t>
                </a:r>
                <a:r>
                  <a:rPr lang="en-US" sz="1600" spc="22">
                    <a:solidFill>
                      <a:srgbClr val="FFFFFF"/>
                    </a:solidFill>
                    <a:latin typeface="Inter Bold"/>
                    <a:ea typeface="Inter Bold"/>
                    <a:cs typeface="Inter Bold"/>
                    <a:sym typeface="Inter Bold"/>
                  </a:rPr>
                  <a:t>arket </a:t>
                </a:r>
                <a:r>
                  <a:rPr lang="en-US" sz="1600" b="1" spc="22">
                    <a:solidFill>
                      <a:srgbClr val="FFFFFF"/>
                    </a:solidFill>
                    <a:latin typeface="Inter Bold"/>
                    <a:ea typeface="Inter Bold"/>
                    <a:cs typeface="Inter Bold"/>
                    <a:sym typeface="Inter Bold"/>
                  </a:rPr>
                  <a:t>I</a:t>
                </a:r>
                <a:r>
                  <a:rPr lang="en-US" sz="1600" spc="22">
                    <a:solidFill>
                      <a:srgbClr val="FFFFFF"/>
                    </a:solidFill>
                    <a:latin typeface="Inter Bold"/>
                    <a:ea typeface="Inter Bold"/>
                    <a:cs typeface="Inter Bold"/>
                    <a:sym typeface="Inter Bold"/>
                  </a:rPr>
                  <a:t>nformation)</a:t>
                </a:r>
              </a:p>
            </p:txBody>
          </p:sp>
          <p:sp>
            <p:nvSpPr>
              <p:cNvPr id="20" name="TextBox 15">
                <a:extLst>
                  <a:ext uri="{FF2B5EF4-FFF2-40B4-BE49-F238E27FC236}">
                    <a16:creationId xmlns:a16="http://schemas.microsoft.com/office/drawing/2014/main" id="{3DED66B8-B8F1-31D8-F935-0311F0BDA19A}"/>
                  </a:ext>
                </a:extLst>
              </p:cNvPr>
              <p:cNvSpPr txBox="1"/>
              <p:nvPr/>
            </p:nvSpPr>
            <p:spPr>
              <a:xfrm>
                <a:off x="764459" y="3181754"/>
                <a:ext cx="3177709" cy="471476"/>
              </a:xfrm>
              <a:prstGeom prst="rect">
                <a:avLst/>
              </a:prstGeom>
            </p:spPr>
            <p:txBody>
              <a:bodyPr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COMMUNITY-OWNED LONGITUDINAL SURVEY (3 YEARS) HOSTED IN EACH NATION </a:t>
                </a:r>
              </a:p>
            </p:txBody>
          </p:sp>
        </p:grpSp>
      </p:grpSp>
      <p:sp>
        <p:nvSpPr>
          <p:cNvPr id="25" name="TextBox 18">
            <a:extLst>
              <a:ext uri="{FF2B5EF4-FFF2-40B4-BE49-F238E27FC236}">
                <a16:creationId xmlns:a16="http://schemas.microsoft.com/office/drawing/2014/main" id="{40205313-DD0F-50B4-61BF-8138ED94A14E}"/>
              </a:ext>
            </a:extLst>
          </p:cNvPr>
          <p:cNvSpPr txBox="1"/>
          <p:nvPr/>
        </p:nvSpPr>
        <p:spPr>
          <a:xfrm>
            <a:off x="494653" y="1781372"/>
            <a:ext cx="3675374" cy="294568"/>
          </a:xfrm>
          <a:prstGeom prst="rect">
            <a:avLst/>
          </a:prstGeom>
        </p:spPr>
        <p:txBody>
          <a:bodyPr wrap="square" lIns="0" tIns="0" rIns="0" bIns="0" rtlCol="0" anchor="t">
            <a:spAutoFit/>
          </a:bodyPr>
          <a:lstStyle/>
          <a:p>
            <a:pPr algn="ctr">
              <a:lnSpc>
                <a:spcPts val="2450"/>
              </a:lnSpc>
            </a:pPr>
            <a:r>
              <a:rPr lang="en-US" sz="1600" b="1">
                <a:solidFill>
                  <a:srgbClr val="2B2929"/>
                </a:solidFill>
                <a:latin typeface="Inter Bold"/>
                <a:ea typeface="Inter Bold"/>
                <a:cs typeface="Inter Bold"/>
                <a:sym typeface="Inter Bold"/>
              </a:rPr>
              <a:t>COLLECTION &amp; INTERPRETION OF DATA: </a:t>
            </a:r>
          </a:p>
        </p:txBody>
      </p:sp>
      <p:grpSp>
        <p:nvGrpSpPr>
          <p:cNvPr id="44" name="Group 43">
            <a:extLst>
              <a:ext uri="{FF2B5EF4-FFF2-40B4-BE49-F238E27FC236}">
                <a16:creationId xmlns:a16="http://schemas.microsoft.com/office/drawing/2014/main" id="{12215103-ACA6-8F16-E02F-394170F0BD45}"/>
              </a:ext>
            </a:extLst>
          </p:cNvPr>
          <p:cNvGrpSpPr/>
          <p:nvPr/>
        </p:nvGrpSpPr>
        <p:grpSpPr>
          <a:xfrm>
            <a:off x="4954568" y="2361674"/>
            <a:ext cx="3675374" cy="2119335"/>
            <a:chOff x="4727537" y="1983100"/>
            <a:chExt cx="3675374" cy="2119335"/>
          </a:xfrm>
        </p:grpSpPr>
        <p:grpSp>
          <p:nvGrpSpPr>
            <p:cNvPr id="27" name="Group 61">
              <a:extLst>
                <a:ext uri="{FF2B5EF4-FFF2-40B4-BE49-F238E27FC236}">
                  <a16:creationId xmlns:a16="http://schemas.microsoft.com/office/drawing/2014/main" id="{088F1C9F-A374-F5F4-4325-647D44F87A0C}"/>
                </a:ext>
              </a:extLst>
            </p:cNvPr>
            <p:cNvGrpSpPr/>
            <p:nvPr/>
          </p:nvGrpSpPr>
          <p:grpSpPr>
            <a:xfrm>
              <a:off x="4727537" y="1983100"/>
              <a:ext cx="3675374" cy="2119335"/>
              <a:chOff x="0" y="0"/>
              <a:chExt cx="2181098" cy="760823"/>
            </a:xfrm>
          </p:grpSpPr>
          <p:sp>
            <p:nvSpPr>
              <p:cNvPr id="33" name="Freeform 62">
                <a:extLst>
                  <a:ext uri="{FF2B5EF4-FFF2-40B4-BE49-F238E27FC236}">
                    <a16:creationId xmlns:a16="http://schemas.microsoft.com/office/drawing/2014/main" id="{930E763B-7AD2-09FB-B9E2-38A6E158FC78}"/>
                  </a:ext>
                </a:extLst>
              </p:cNvPr>
              <p:cNvSpPr/>
              <p:nvPr/>
            </p:nvSpPr>
            <p:spPr>
              <a:xfrm>
                <a:off x="0" y="0"/>
                <a:ext cx="2181098" cy="76082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p>
            </p:txBody>
          </p:sp>
          <p:sp>
            <p:nvSpPr>
              <p:cNvPr id="34" name="TextBox 63">
                <a:extLst>
                  <a:ext uri="{FF2B5EF4-FFF2-40B4-BE49-F238E27FC236}">
                    <a16:creationId xmlns:a16="http://schemas.microsoft.com/office/drawing/2014/main" id="{6F7DA6DD-8D60-B160-D14B-44DCAA56449C}"/>
                  </a:ext>
                </a:extLst>
              </p:cNvPr>
              <p:cNvSpPr txBox="1"/>
              <p:nvPr/>
            </p:nvSpPr>
            <p:spPr>
              <a:xfrm>
                <a:off x="0" y="19050"/>
                <a:ext cx="2181098" cy="679601"/>
              </a:xfrm>
              <a:prstGeom prst="rect">
                <a:avLst/>
              </a:prstGeom>
            </p:spPr>
            <p:txBody>
              <a:bodyPr lIns="25400" tIns="25400" rIns="25400" bIns="25400" rtlCol="0" anchor="ctr"/>
              <a:lstStyle/>
              <a:p>
                <a:pPr algn="ctr">
                  <a:lnSpc>
                    <a:spcPts val="1173"/>
                  </a:lnSpc>
                  <a:spcBef>
                    <a:spcPct val="0"/>
                  </a:spcBef>
                </a:pPr>
                <a:endParaRPr sz="900"/>
              </a:p>
            </p:txBody>
          </p:sp>
        </p:grpSp>
        <p:grpSp>
          <p:nvGrpSpPr>
            <p:cNvPr id="28" name="Group 64">
              <a:extLst>
                <a:ext uri="{FF2B5EF4-FFF2-40B4-BE49-F238E27FC236}">
                  <a16:creationId xmlns:a16="http://schemas.microsoft.com/office/drawing/2014/main" id="{FA58479E-7363-CE2C-ADF8-EFF5C49FA39F}"/>
                </a:ext>
              </a:extLst>
            </p:cNvPr>
            <p:cNvGrpSpPr/>
            <p:nvPr/>
          </p:nvGrpSpPr>
          <p:grpSpPr>
            <a:xfrm>
              <a:off x="4834114" y="3121606"/>
              <a:ext cx="3462221" cy="807644"/>
              <a:chOff x="0" y="0"/>
              <a:chExt cx="2054605" cy="479285"/>
            </a:xfrm>
          </p:grpSpPr>
          <p:sp>
            <p:nvSpPr>
              <p:cNvPr id="31" name="Freeform 65">
                <a:extLst>
                  <a:ext uri="{FF2B5EF4-FFF2-40B4-BE49-F238E27FC236}">
                    <a16:creationId xmlns:a16="http://schemas.microsoft.com/office/drawing/2014/main" id="{32E437D9-AF60-C212-7B58-A8AE059EBA34}"/>
                  </a:ext>
                </a:extLst>
              </p:cNvPr>
              <p:cNvSpPr/>
              <p:nvPr/>
            </p:nvSpPr>
            <p:spPr>
              <a:xfrm>
                <a:off x="0" y="0"/>
                <a:ext cx="2054605" cy="479285"/>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32" name="TextBox 66">
                <a:extLst>
                  <a:ext uri="{FF2B5EF4-FFF2-40B4-BE49-F238E27FC236}">
                    <a16:creationId xmlns:a16="http://schemas.microsoft.com/office/drawing/2014/main" id="{ED32DF4A-4132-1F8A-4C7E-F1FA1FE64AA5}"/>
                  </a:ext>
                </a:extLst>
              </p:cNvPr>
              <p:cNvSpPr txBox="1"/>
              <p:nvPr/>
            </p:nvSpPr>
            <p:spPr>
              <a:xfrm>
                <a:off x="0" y="19050"/>
                <a:ext cx="2054605" cy="332129"/>
              </a:xfrm>
              <a:prstGeom prst="rect">
                <a:avLst/>
              </a:prstGeom>
            </p:spPr>
            <p:txBody>
              <a:bodyPr lIns="25400" tIns="25400" rIns="25400" bIns="25400" rtlCol="0" anchor="ctr"/>
              <a:lstStyle/>
              <a:p>
                <a:pPr algn="ctr">
                  <a:lnSpc>
                    <a:spcPts val="1173"/>
                  </a:lnSpc>
                  <a:spcBef>
                    <a:spcPct val="0"/>
                  </a:spcBef>
                </a:pPr>
                <a:endParaRPr sz="900"/>
              </a:p>
            </p:txBody>
          </p:sp>
        </p:grpSp>
        <p:sp>
          <p:nvSpPr>
            <p:cNvPr id="29" name="TextBox 67">
              <a:extLst>
                <a:ext uri="{FF2B5EF4-FFF2-40B4-BE49-F238E27FC236}">
                  <a16:creationId xmlns:a16="http://schemas.microsoft.com/office/drawing/2014/main" id="{BE441273-5818-4475-A7E4-CB2CF482D4B3}"/>
                </a:ext>
              </a:extLst>
            </p:cNvPr>
            <p:cNvSpPr txBox="1"/>
            <p:nvPr/>
          </p:nvSpPr>
          <p:spPr>
            <a:xfrm>
              <a:off x="4928493" y="2168683"/>
              <a:ext cx="3273462" cy="738664"/>
            </a:xfrm>
            <a:prstGeom prst="rect">
              <a:avLst/>
            </a:prstGeom>
          </p:spPr>
          <p:txBody>
            <a:bodyPr wrap="square" lIns="0" tIns="0" rIns="0" bIns="0" rtlCol="0" anchor="t">
              <a:spAutoFit/>
            </a:bodyPr>
            <a:lstStyle/>
            <a:p>
              <a:pPr algn="ctr"/>
              <a:r>
                <a:rPr lang="en-US" sz="1600" b="1">
                  <a:solidFill>
                    <a:schemeClr val="bg1"/>
                  </a:solidFill>
                  <a:latin typeface="Inter" panose="020B0604020202020204" charset="0"/>
                  <a:ea typeface="Inter" panose="020B0604020202020204" charset="0"/>
                  <a:cs typeface="Inter Bold"/>
                  <a:sym typeface="Inter Bold"/>
                </a:rPr>
                <a:t>PROSPER Tables </a:t>
              </a:r>
              <a:r>
                <a:rPr lang="en-US" sz="1600">
                  <a:solidFill>
                    <a:schemeClr val="bg1"/>
                  </a:solidFill>
                  <a:latin typeface="Inter" panose="020B0604020202020204" charset="0"/>
                  <a:ea typeface="Inter" panose="020B0604020202020204" charset="0"/>
                  <a:cs typeface="Inter Bold"/>
                  <a:sym typeface="Inter Bold"/>
                </a:rPr>
                <a:t>(</a:t>
              </a:r>
              <a:r>
                <a:rPr lang="en-US" sz="1600" b="1">
                  <a:solidFill>
                    <a:schemeClr val="bg1"/>
                  </a:solidFill>
                  <a:latin typeface="Inter" panose="020B0604020202020204" charset="0"/>
                  <a:ea typeface="Inter" panose="020B0604020202020204" charset="0"/>
                  <a:cs typeface="Inter Bold"/>
                  <a:sym typeface="Inter Bold"/>
                </a:rPr>
                <a:t>Pr</a:t>
              </a:r>
              <a:r>
                <a:rPr lang="en-US" sz="1600">
                  <a:solidFill>
                    <a:schemeClr val="bg1"/>
                  </a:solidFill>
                  <a:latin typeface="Inter" panose="020B0604020202020204" charset="0"/>
                  <a:ea typeface="Inter" panose="020B0604020202020204" charset="0"/>
                  <a:cs typeface="Inter"/>
                  <a:sym typeface="Inter"/>
                </a:rPr>
                <a:t>oviding </a:t>
              </a:r>
              <a:r>
                <a:rPr lang="en-US" sz="1600" b="1">
                  <a:solidFill>
                    <a:schemeClr val="bg1"/>
                  </a:solidFill>
                  <a:latin typeface="Inter" panose="020B0604020202020204" charset="0"/>
                  <a:ea typeface="Inter" panose="020B0604020202020204" charset="0"/>
                  <a:cs typeface="Inter Bold"/>
                  <a:sym typeface="Inter Bold"/>
                </a:rPr>
                <a:t>O</a:t>
              </a:r>
              <a:r>
                <a:rPr lang="en-US" sz="1600">
                  <a:solidFill>
                    <a:schemeClr val="bg1"/>
                  </a:solidFill>
                  <a:latin typeface="Inter" panose="020B0604020202020204" charset="0"/>
                  <a:ea typeface="Inter" panose="020B0604020202020204" charset="0"/>
                  <a:cs typeface="Inter Bold"/>
                  <a:sym typeface="Inter"/>
                </a:rPr>
                <a:t>pportunities </a:t>
              </a:r>
              <a:r>
                <a:rPr lang="en-US" sz="1600">
                  <a:solidFill>
                    <a:schemeClr val="bg1"/>
                  </a:solidFill>
                  <a:latin typeface="Inter" panose="020B0604020202020204" charset="0"/>
                  <a:ea typeface="Inter" panose="020B0604020202020204" charset="0"/>
                  <a:cs typeface="Inter"/>
                  <a:sym typeface="Inter"/>
                </a:rPr>
                <a:t>through </a:t>
              </a:r>
              <a:r>
                <a:rPr lang="en-US" sz="1600" b="1">
                  <a:solidFill>
                    <a:schemeClr val="bg1"/>
                  </a:solidFill>
                  <a:latin typeface="Inter" panose="020B0604020202020204" charset="0"/>
                  <a:ea typeface="Inter" panose="020B0604020202020204" charset="0"/>
                  <a:cs typeface="Inter Bold"/>
                  <a:sym typeface="Inter Bold"/>
                </a:rPr>
                <a:t>S</a:t>
              </a:r>
              <a:r>
                <a:rPr lang="en-US" sz="1600">
                  <a:solidFill>
                    <a:schemeClr val="bg1"/>
                  </a:solidFill>
                  <a:latin typeface="Inter" panose="020B0604020202020204" charset="0"/>
                  <a:ea typeface="Inter" panose="020B0604020202020204" charset="0"/>
                  <a:cs typeface="Inter"/>
                  <a:sym typeface="Inter"/>
                </a:rPr>
                <a:t>trategic </a:t>
              </a:r>
              <a:r>
                <a:rPr lang="en-US" sz="1600" b="1">
                  <a:solidFill>
                    <a:schemeClr val="bg1"/>
                  </a:solidFill>
                  <a:latin typeface="Inter" panose="020B0604020202020204" charset="0"/>
                  <a:ea typeface="Inter" panose="020B0604020202020204" charset="0"/>
                  <a:cs typeface="Inter Bold"/>
                  <a:sym typeface="Inter Bold"/>
                </a:rPr>
                <a:t>P</a:t>
              </a:r>
              <a:r>
                <a:rPr lang="en-US" sz="1600">
                  <a:solidFill>
                    <a:schemeClr val="bg1"/>
                  </a:solidFill>
                  <a:latin typeface="Inter" panose="020B0604020202020204" charset="0"/>
                  <a:ea typeface="Inter" panose="020B0604020202020204" charset="0"/>
                  <a:cs typeface="Inter"/>
                  <a:sym typeface="Inter"/>
                </a:rPr>
                <a:t>lanning &amp; </a:t>
              </a:r>
              <a:r>
                <a:rPr lang="en-US" sz="1600" b="1">
                  <a:solidFill>
                    <a:schemeClr val="bg1"/>
                  </a:solidFill>
                  <a:latin typeface="Inter" panose="020B0604020202020204" charset="0"/>
                  <a:ea typeface="Inter" panose="020B0604020202020204" charset="0"/>
                  <a:cs typeface="Inter Bold"/>
                  <a:sym typeface="Inter Bold"/>
                </a:rPr>
                <a:t>E</a:t>
              </a:r>
              <a:r>
                <a:rPr lang="en-US" sz="1600">
                  <a:solidFill>
                    <a:schemeClr val="bg1"/>
                  </a:solidFill>
                  <a:latin typeface="Inter" panose="020B0604020202020204" charset="0"/>
                  <a:ea typeface="Inter" panose="020B0604020202020204" charset="0"/>
                  <a:cs typeface="Inter"/>
                  <a:sym typeface="Inter"/>
                </a:rPr>
                <a:t>mployment </a:t>
              </a:r>
              <a:r>
                <a:rPr lang="en-US" sz="1600" b="1">
                  <a:solidFill>
                    <a:schemeClr val="bg1"/>
                  </a:solidFill>
                  <a:latin typeface="Inter" panose="020B0604020202020204" charset="0"/>
                  <a:ea typeface="Inter" panose="020B0604020202020204" charset="0"/>
                  <a:cs typeface="Inter Bold"/>
                  <a:sym typeface="Inter Bold"/>
                </a:rPr>
                <a:t>R</a:t>
              </a:r>
              <a:r>
                <a:rPr lang="en-US" sz="1600">
                  <a:solidFill>
                    <a:schemeClr val="bg1"/>
                  </a:solidFill>
                  <a:latin typeface="Inter" panose="020B0604020202020204" charset="0"/>
                  <a:ea typeface="Inter" panose="020B0604020202020204" charset="0"/>
                  <a:cs typeface="Inter"/>
                  <a:sym typeface="Inter"/>
                </a:rPr>
                <a:t>esources)</a:t>
              </a:r>
            </a:p>
          </p:txBody>
        </p:sp>
        <p:sp>
          <p:nvSpPr>
            <p:cNvPr id="30" name="TextBox 68">
              <a:extLst>
                <a:ext uri="{FF2B5EF4-FFF2-40B4-BE49-F238E27FC236}">
                  <a16:creationId xmlns:a16="http://schemas.microsoft.com/office/drawing/2014/main" id="{ECC93366-1E0B-223D-91D2-8E74F3295253}"/>
                </a:ext>
              </a:extLst>
            </p:cNvPr>
            <p:cNvSpPr txBox="1"/>
            <p:nvPr/>
          </p:nvSpPr>
          <p:spPr>
            <a:xfrm>
              <a:off x="4976370" y="3184864"/>
              <a:ext cx="3177709" cy="715132"/>
            </a:xfrm>
            <a:prstGeom prst="rect">
              <a:avLst/>
            </a:prstGeom>
          </p:spPr>
          <p:txBody>
            <a:bodyPr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1 PROVINCIAL AND 4 REGIONAL TABLES WITH ACTION GROUPS MADE UP OF  TRAINING &amp; WORKFORCE PARTNERS</a:t>
              </a:r>
            </a:p>
          </p:txBody>
        </p:sp>
      </p:grpSp>
      <p:sp>
        <p:nvSpPr>
          <p:cNvPr id="47" name="TextBox 18">
            <a:extLst>
              <a:ext uri="{FF2B5EF4-FFF2-40B4-BE49-F238E27FC236}">
                <a16:creationId xmlns:a16="http://schemas.microsoft.com/office/drawing/2014/main" id="{EEE8D998-1BF9-510E-58CD-DACDC28F0045}"/>
              </a:ext>
            </a:extLst>
          </p:cNvPr>
          <p:cNvSpPr txBox="1"/>
          <p:nvPr/>
        </p:nvSpPr>
        <p:spPr>
          <a:xfrm>
            <a:off x="5156495" y="1621072"/>
            <a:ext cx="3271520" cy="615168"/>
          </a:xfrm>
          <a:prstGeom prst="rect">
            <a:avLst/>
          </a:prstGeom>
        </p:spPr>
        <p:txBody>
          <a:bodyPr wrap="square" lIns="0" tIns="0" rIns="0" bIns="0" rtlCol="0" anchor="t">
            <a:spAutoFit/>
          </a:bodyPr>
          <a:lstStyle/>
          <a:p>
            <a:pPr algn="ctr">
              <a:lnSpc>
                <a:spcPts val="2450"/>
              </a:lnSpc>
            </a:pPr>
            <a:r>
              <a:rPr lang="en-US" sz="1600" b="1">
                <a:solidFill>
                  <a:srgbClr val="2B2929"/>
                </a:solidFill>
                <a:latin typeface="Inter Bold"/>
                <a:ea typeface="Inter Bold"/>
                <a:cs typeface="Inter Bold"/>
                <a:sym typeface="Inter Bold"/>
              </a:rPr>
              <a:t>DISCUSSION &amp; DEVELOPMENT OF PRIORITIES &amp; STRATEGIC ACTIONS: </a:t>
            </a:r>
          </a:p>
        </p:txBody>
      </p:sp>
      <p:sp>
        <p:nvSpPr>
          <p:cNvPr id="49" name="Freeform 23">
            <a:extLst>
              <a:ext uri="{FF2B5EF4-FFF2-40B4-BE49-F238E27FC236}">
                <a16:creationId xmlns:a16="http://schemas.microsoft.com/office/drawing/2014/main" id="{B97B4A21-D639-72DD-6DAA-0BCF62C33830}"/>
              </a:ext>
            </a:extLst>
          </p:cNvPr>
          <p:cNvSpPr/>
          <p:nvPr/>
        </p:nvSpPr>
        <p:spPr>
          <a:xfrm>
            <a:off x="4297451" y="3224052"/>
            <a:ext cx="529693" cy="39457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sp>
        <p:nvSpPr>
          <p:cNvPr id="12" name="TextBox 2">
            <a:extLst>
              <a:ext uri="{FF2B5EF4-FFF2-40B4-BE49-F238E27FC236}">
                <a16:creationId xmlns:a16="http://schemas.microsoft.com/office/drawing/2014/main" id="{F2810FF0-B74B-8A6F-103F-18DE05008609}"/>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1712471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Shape 0">
            <a:extLst>
              <a:ext uri="{FF2B5EF4-FFF2-40B4-BE49-F238E27FC236}">
                <a16:creationId xmlns:a16="http://schemas.microsoft.com/office/drawing/2014/main" id="{2FDCF6B5-79F1-FE28-1F5B-0C0AC5736EFB}"/>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a:endParaRPr>
          </a:p>
        </p:txBody>
      </p:sp>
      <p:grpSp>
        <p:nvGrpSpPr>
          <p:cNvPr id="2" name="Group 2"/>
          <p:cNvGrpSpPr/>
          <p:nvPr/>
        </p:nvGrpSpPr>
        <p:grpSpPr>
          <a:xfrm>
            <a:off x="2752801" y="2172195"/>
            <a:ext cx="5363007" cy="541772"/>
            <a:chOff x="0" y="0"/>
            <a:chExt cx="16682627" cy="1444723"/>
          </a:xfrm>
        </p:grpSpPr>
        <p:grpSp>
          <p:nvGrpSpPr>
            <p:cNvPr id="3" name="Group 3"/>
            <p:cNvGrpSpPr/>
            <p:nvPr/>
          </p:nvGrpSpPr>
          <p:grpSpPr>
            <a:xfrm>
              <a:off x="0" y="0"/>
              <a:ext cx="16682627" cy="1444723"/>
              <a:chOff x="0" y="0"/>
              <a:chExt cx="3295334" cy="285377"/>
            </a:xfrm>
          </p:grpSpPr>
          <p:sp>
            <p:nvSpPr>
              <p:cNvPr id="4" name="Freeform 4"/>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5" name="TextBox 5"/>
              <p:cNvSpPr txBox="1"/>
              <p:nvPr/>
            </p:nvSpPr>
            <p:spPr>
              <a:xfrm>
                <a:off x="0" y="9525"/>
                <a:ext cx="3295334" cy="275852"/>
              </a:xfrm>
              <a:prstGeom prst="rect">
                <a:avLst/>
              </a:prstGeom>
            </p:spPr>
            <p:txBody>
              <a:bodyPr lIns="25400" tIns="25400" rIns="25400" bIns="25400" rtlCol="0" anchor="ctr"/>
              <a:lstStyle/>
              <a:p>
                <a:pPr algn="ctr">
                  <a:lnSpc>
                    <a:spcPts val="1265"/>
                  </a:lnSpc>
                </a:pPr>
                <a:endParaRPr sz="900"/>
              </a:p>
            </p:txBody>
          </p:sp>
        </p:grpSp>
        <p:sp>
          <p:nvSpPr>
            <p:cNvPr id="6" name="TextBox 6"/>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COLLECT FIRST NATIONS WORKFORCE DATA</a:t>
              </a:r>
            </a:p>
          </p:txBody>
        </p:sp>
      </p:grpSp>
      <p:grpSp>
        <p:nvGrpSpPr>
          <p:cNvPr id="7" name="Group 7"/>
          <p:cNvGrpSpPr/>
          <p:nvPr/>
        </p:nvGrpSpPr>
        <p:grpSpPr>
          <a:xfrm>
            <a:off x="2752801" y="2809064"/>
            <a:ext cx="5363007" cy="541772"/>
            <a:chOff x="0" y="0"/>
            <a:chExt cx="16682627" cy="1444723"/>
          </a:xfrm>
        </p:grpSpPr>
        <p:grpSp>
          <p:nvGrpSpPr>
            <p:cNvPr id="8" name="Group 8"/>
            <p:cNvGrpSpPr/>
            <p:nvPr/>
          </p:nvGrpSpPr>
          <p:grpSpPr>
            <a:xfrm>
              <a:off x="0" y="0"/>
              <a:ext cx="16682627" cy="1444723"/>
              <a:chOff x="0" y="0"/>
              <a:chExt cx="3295334" cy="285377"/>
            </a:xfrm>
          </p:grpSpPr>
          <p:sp>
            <p:nvSpPr>
              <p:cNvPr id="9" name="Freeform 9"/>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10" name="TextBox 10"/>
              <p:cNvSpPr txBox="1"/>
              <p:nvPr/>
            </p:nvSpPr>
            <p:spPr>
              <a:xfrm>
                <a:off x="0" y="9525"/>
                <a:ext cx="3295334" cy="275852"/>
              </a:xfrm>
              <a:prstGeom prst="rect">
                <a:avLst/>
              </a:prstGeom>
            </p:spPr>
            <p:txBody>
              <a:bodyPr lIns="25400" tIns="25400" rIns="25400" bIns="25400" rtlCol="0" anchor="ctr"/>
              <a:lstStyle/>
              <a:p>
                <a:pPr algn="ctr">
                  <a:lnSpc>
                    <a:spcPts val="1265"/>
                  </a:lnSpc>
                </a:pPr>
                <a:r>
                  <a:rPr lang="en-US" sz="1100" spc="-11">
                    <a:solidFill>
                      <a:srgbClr val="000000"/>
                    </a:solidFill>
                    <a:latin typeface="Inter"/>
                    <a:ea typeface="Inter"/>
                    <a:cs typeface="Inter"/>
                    <a:sym typeface="Inter"/>
                  </a:rPr>
                  <a:t>i</a:t>
                </a:r>
              </a:p>
            </p:txBody>
          </p:sp>
        </p:grpSp>
        <p:sp>
          <p:nvSpPr>
            <p:cNvPr id="11" name="TextBox 11"/>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IDENTIFY GAPS AND OPPORTUNITIES</a:t>
              </a:r>
            </a:p>
          </p:txBody>
        </p:sp>
      </p:grpSp>
      <p:grpSp>
        <p:nvGrpSpPr>
          <p:cNvPr id="12" name="Group 12"/>
          <p:cNvGrpSpPr/>
          <p:nvPr/>
        </p:nvGrpSpPr>
        <p:grpSpPr>
          <a:xfrm>
            <a:off x="2752801" y="3446086"/>
            <a:ext cx="5363007" cy="541772"/>
            <a:chOff x="0" y="0"/>
            <a:chExt cx="16682627" cy="1444723"/>
          </a:xfrm>
        </p:grpSpPr>
        <p:grpSp>
          <p:nvGrpSpPr>
            <p:cNvPr id="13" name="Group 13"/>
            <p:cNvGrpSpPr/>
            <p:nvPr/>
          </p:nvGrpSpPr>
          <p:grpSpPr>
            <a:xfrm>
              <a:off x="0" y="0"/>
              <a:ext cx="16682627" cy="1444723"/>
              <a:chOff x="0" y="0"/>
              <a:chExt cx="3295334" cy="285377"/>
            </a:xfrm>
          </p:grpSpPr>
          <p:sp>
            <p:nvSpPr>
              <p:cNvPr id="14" name="Freeform 14"/>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15" name="TextBox 15"/>
              <p:cNvSpPr txBox="1"/>
              <p:nvPr/>
            </p:nvSpPr>
            <p:spPr>
              <a:xfrm>
                <a:off x="0" y="9525"/>
                <a:ext cx="3295334" cy="275852"/>
              </a:xfrm>
              <a:prstGeom prst="rect">
                <a:avLst/>
              </a:prstGeom>
            </p:spPr>
            <p:txBody>
              <a:bodyPr lIns="25400" tIns="25400" rIns="25400" bIns="25400" rtlCol="0" anchor="ctr"/>
              <a:lstStyle/>
              <a:p>
                <a:pPr algn="ctr">
                  <a:lnSpc>
                    <a:spcPts val="1265"/>
                  </a:lnSpc>
                </a:pPr>
                <a:endParaRPr sz="900"/>
              </a:p>
            </p:txBody>
          </p:sp>
        </p:grpSp>
        <p:sp>
          <p:nvSpPr>
            <p:cNvPr id="16" name="TextBox 16"/>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IMPROVE EMPLOYMENT OUTCOMES</a:t>
              </a:r>
            </a:p>
          </p:txBody>
        </p:sp>
      </p:grpSp>
      <p:grpSp>
        <p:nvGrpSpPr>
          <p:cNvPr id="17" name="Group 17"/>
          <p:cNvGrpSpPr/>
          <p:nvPr/>
        </p:nvGrpSpPr>
        <p:grpSpPr>
          <a:xfrm>
            <a:off x="2752801" y="4075466"/>
            <a:ext cx="5363007" cy="541772"/>
            <a:chOff x="0" y="0"/>
            <a:chExt cx="16682627" cy="1444723"/>
          </a:xfrm>
        </p:grpSpPr>
        <p:grpSp>
          <p:nvGrpSpPr>
            <p:cNvPr id="18" name="Group 18"/>
            <p:cNvGrpSpPr/>
            <p:nvPr/>
          </p:nvGrpSpPr>
          <p:grpSpPr>
            <a:xfrm>
              <a:off x="0" y="0"/>
              <a:ext cx="16682627" cy="1444723"/>
              <a:chOff x="0" y="0"/>
              <a:chExt cx="3295334" cy="285377"/>
            </a:xfrm>
          </p:grpSpPr>
          <p:sp>
            <p:nvSpPr>
              <p:cNvPr id="19" name="Freeform 19"/>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20" name="TextBox 20"/>
              <p:cNvSpPr txBox="1"/>
              <p:nvPr/>
            </p:nvSpPr>
            <p:spPr>
              <a:xfrm>
                <a:off x="0" y="9525"/>
                <a:ext cx="3295334" cy="275852"/>
              </a:xfrm>
              <a:prstGeom prst="rect">
                <a:avLst/>
              </a:prstGeom>
            </p:spPr>
            <p:txBody>
              <a:bodyPr lIns="25400" tIns="25400" rIns="25400" bIns="25400" rtlCol="0" anchor="ctr"/>
              <a:lstStyle/>
              <a:p>
                <a:pPr algn="ctr">
                  <a:lnSpc>
                    <a:spcPts val="1265"/>
                  </a:lnSpc>
                </a:pPr>
                <a:endParaRPr sz="900"/>
              </a:p>
            </p:txBody>
          </p:sp>
        </p:grpSp>
        <p:sp>
          <p:nvSpPr>
            <p:cNvPr id="21" name="TextBox 21"/>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TRACK OUTCOMES AND MEASURES OVER TIME</a:t>
              </a:r>
            </a:p>
          </p:txBody>
        </p:sp>
      </p:grpSp>
      <p:sp>
        <p:nvSpPr>
          <p:cNvPr id="25" name="TextBox 25"/>
          <p:cNvSpPr txBox="1"/>
          <p:nvPr/>
        </p:nvSpPr>
        <p:spPr>
          <a:xfrm>
            <a:off x="307222" y="267556"/>
            <a:ext cx="6456305" cy="757900"/>
          </a:xfrm>
          <a:prstGeom prst="rect">
            <a:avLst/>
          </a:prstGeom>
        </p:spPr>
        <p:txBody>
          <a:bodyPr lIns="0" tIns="0" rIns="0" bIns="0" rtlCol="0" anchor="t">
            <a:spAutoFit/>
          </a:bodyPr>
          <a:lstStyle/>
          <a:p>
            <a:pPr>
              <a:lnSpc>
                <a:spcPct val="115000"/>
              </a:lnSpc>
            </a:pPr>
            <a:r>
              <a:rPr lang="en-US" sz="2400" b="1" spc="-44">
                <a:latin typeface="Inter Bold"/>
                <a:ea typeface="Inter Bold"/>
                <a:cs typeface="Inter Bold"/>
                <a:sym typeface="Inter Bold"/>
              </a:rPr>
              <a:t>ILMI: </a:t>
            </a:r>
          </a:p>
          <a:p>
            <a:pPr>
              <a:lnSpc>
                <a:spcPct val="115000"/>
              </a:lnSpc>
            </a:pPr>
            <a:r>
              <a:rPr lang="en-US" sz="2000" spc="-44">
                <a:solidFill>
                  <a:srgbClr val="2B2929"/>
                </a:solidFill>
                <a:latin typeface="Inter Bold"/>
                <a:sym typeface="Inter Bold"/>
              </a:rPr>
              <a:t>I</a:t>
            </a:r>
            <a:r>
              <a:rPr lang="en-US" sz="2000" spc="-44">
                <a:solidFill>
                  <a:srgbClr val="2B2929"/>
                </a:solidFill>
                <a:latin typeface="Inter Bold"/>
                <a:sym typeface="Inter"/>
              </a:rPr>
              <a:t>NDIGENOUS </a:t>
            </a:r>
            <a:r>
              <a:rPr lang="en-US" sz="2000" spc="-44">
                <a:solidFill>
                  <a:srgbClr val="2B2929"/>
                </a:solidFill>
                <a:latin typeface="Inter Bold"/>
                <a:sym typeface="Inter Bold"/>
              </a:rPr>
              <a:t>L</a:t>
            </a:r>
            <a:r>
              <a:rPr lang="en-US" sz="2000" spc="-44">
                <a:solidFill>
                  <a:srgbClr val="2B2929"/>
                </a:solidFill>
                <a:latin typeface="Inter Bold"/>
                <a:sym typeface="Inter"/>
              </a:rPr>
              <a:t>ABOUR </a:t>
            </a:r>
            <a:r>
              <a:rPr lang="en-US" sz="2000" spc="-44">
                <a:solidFill>
                  <a:srgbClr val="2B2929"/>
                </a:solidFill>
                <a:latin typeface="Inter Bold"/>
                <a:sym typeface="Inter Bold"/>
              </a:rPr>
              <a:t>M</a:t>
            </a:r>
            <a:r>
              <a:rPr lang="en-US" sz="2000" spc="-44">
                <a:solidFill>
                  <a:srgbClr val="2B2929"/>
                </a:solidFill>
                <a:latin typeface="Inter Bold"/>
                <a:sym typeface="Inter"/>
              </a:rPr>
              <a:t>ARKET </a:t>
            </a:r>
            <a:r>
              <a:rPr lang="en-US" sz="2000" spc="-44">
                <a:solidFill>
                  <a:srgbClr val="2B2929"/>
                </a:solidFill>
                <a:latin typeface="Inter Bold"/>
                <a:sym typeface="Inter Bold"/>
              </a:rPr>
              <a:t>I</a:t>
            </a:r>
            <a:r>
              <a:rPr lang="en-US" sz="2000" spc="-44">
                <a:solidFill>
                  <a:srgbClr val="2B2929"/>
                </a:solidFill>
                <a:latin typeface="Inter Bold"/>
                <a:sym typeface="Inter"/>
              </a:rPr>
              <a:t>NFORMATION</a:t>
            </a:r>
          </a:p>
        </p:txBody>
      </p:sp>
      <p:sp>
        <p:nvSpPr>
          <p:cNvPr id="26" name="TextBox 26"/>
          <p:cNvSpPr txBox="1"/>
          <p:nvPr/>
        </p:nvSpPr>
        <p:spPr>
          <a:xfrm>
            <a:off x="2752801" y="1625484"/>
            <a:ext cx="5219949" cy="337015"/>
          </a:xfrm>
          <a:prstGeom prst="rect">
            <a:avLst/>
          </a:prstGeom>
        </p:spPr>
        <p:txBody>
          <a:bodyPr wrap="square" lIns="0" tIns="0" rIns="0" bIns="0" rtlCol="0" anchor="t">
            <a:spAutoFit/>
          </a:bodyPr>
          <a:lstStyle/>
          <a:p>
            <a:pPr algn="ctr">
              <a:lnSpc>
                <a:spcPts val="2800"/>
              </a:lnSpc>
              <a:spcBef>
                <a:spcPct val="0"/>
              </a:spcBef>
            </a:pPr>
            <a:r>
              <a:rPr lang="en-US" sz="2000" b="1">
                <a:latin typeface="Inter Semi-Bold"/>
                <a:ea typeface="Inter Semi-Bold"/>
                <a:cs typeface="Inter Semi-Bold"/>
                <a:sym typeface="Inter Semi-Bold"/>
              </a:rPr>
              <a:t>DELIVERS THE FOLLOWING ESDC PRIORITIES:</a:t>
            </a:r>
          </a:p>
        </p:txBody>
      </p:sp>
      <p:grpSp>
        <p:nvGrpSpPr>
          <p:cNvPr id="70" name="Group 70"/>
          <p:cNvGrpSpPr/>
          <p:nvPr/>
        </p:nvGrpSpPr>
        <p:grpSpPr>
          <a:xfrm>
            <a:off x="6858993" y="178644"/>
            <a:ext cx="2653235" cy="839921"/>
            <a:chOff x="0" y="0"/>
            <a:chExt cx="7075294" cy="2239787"/>
          </a:xfrm>
        </p:grpSpPr>
        <p:grpSp>
          <p:nvGrpSpPr>
            <p:cNvPr id="71" name="Group 71"/>
            <p:cNvGrpSpPr/>
            <p:nvPr/>
          </p:nvGrpSpPr>
          <p:grpSpPr>
            <a:xfrm>
              <a:off x="0" y="0"/>
              <a:ext cx="7075294" cy="2239787"/>
              <a:chOff x="0" y="0"/>
              <a:chExt cx="2244637" cy="710573"/>
            </a:xfrm>
          </p:grpSpPr>
          <p:sp>
            <p:nvSpPr>
              <p:cNvPr id="72" name="Freeform 72"/>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73" name="TextBox 73"/>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74" name="Freeform 74"/>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
        <p:nvSpPr>
          <p:cNvPr id="95" name="Shape 1">
            <a:extLst>
              <a:ext uri="{FF2B5EF4-FFF2-40B4-BE49-F238E27FC236}">
                <a16:creationId xmlns:a16="http://schemas.microsoft.com/office/drawing/2014/main" id="{AC9E9E8E-F9E1-2734-E3D1-848D1046E21B}"/>
              </a:ext>
            </a:extLst>
          </p:cNvPr>
          <p:cNvSpPr/>
          <p:nvPr/>
        </p:nvSpPr>
        <p:spPr>
          <a:xfrm>
            <a:off x="0" y="0"/>
            <a:ext cx="73152" cy="5143500"/>
          </a:xfrm>
          <a:prstGeom prst="rect">
            <a:avLst/>
          </a:prstGeom>
          <a:solidFill>
            <a:srgbClr val="D4B06A"/>
          </a:solidFill>
          <a:ln/>
        </p:spPr>
        <p:txBody>
          <a:bodyPr/>
          <a:lstStyle/>
          <a:p>
            <a:endParaRPr lang="en-CA"/>
          </a:p>
        </p:txBody>
      </p:sp>
      <p:sp>
        <p:nvSpPr>
          <p:cNvPr id="99" name="Shape 3">
            <a:extLst>
              <a:ext uri="{FF2B5EF4-FFF2-40B4-BE49-F238E27FC236}">
                <a16:creationId xmlns:a16="http://schemas.microsoft.com/office/drawing/2014/main" id="{E5D244D8-02A1-F4BD-DB5F-7D93BFA8FF51}"/>
              </a:ext>
            </a:extLst>
          </p:cNvPr>
          <p:cNvSpPr/>
          <p:nvPr/>
        </p:nvSpPr>
        <p:spPr>
          <a:xfrm>
            <a:off x="307222" y="1098502"/>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grpSp>
        <p:nvGrpSpPr>
          <p:cNvPr id="30" name="Group 29">
            <a:extLst>
              <a:ext uri="{FF2B5EF4-FFF2-40B4-BE49-F238E27FC236}">
                <a16:creationId xmlns:a16="http://schemas.microsoft.com/office/drawing/2014/main" id="{CDE17163-6DFA-6294-2115-998F062A2C74}"/>
              </a:ext>
            </a:extLst>
          </p:cNvPr>
          <p:cNvGrpSpPr/>
          <p:nvPr/>
        </p:nvGrpSpPr>
        <p:grpSpPr>
          <a:xfrm>
            <a:off x="385112" y="1435255"/>
            <a:ext cx="705944" cy="3476166"/>
            <a:chOff x="428467" y="1581699"/>
            <a:chExt cx="705944" cy="3476166"/>
          </a:xfrm>
        </p:grpSpPr>
        <p:grpSp>
          <p:nvGrpSpPr>
            <p:cNvPr id="31" name="Group 30">
              <a:extLst>
                <a:ext uri="{FF2B5EF4-FFF2-40B4-BE49-F238E27FC236}">
                  <a16:creationId xmlns:a16="http://schemas.microsoft.com/office/drawing/2014/main" id="{52879B6C-F446-4525-D80B-19B56A6D2240}"/>
                </a:ext>
              </a:extLst>
            </p:cNvPr>
            <p:cNvGrpSpPr/>
            <p:nvPr/>
          </p:nvGrpSpPr>
          <p:grpSpPr>
            <a:xfrm>
              <a:off x="428467" y="2172195"/>
              <a:ext cx="705944" cy="523688"/>
              <a:chOff x="428467" y="2140863"/>
              <a:chExt cx="705944" cy="523688"/>
            </a:xfrm>
          </p:grpSpPr>
          <p:sp>
            <p:nvSpPr>
              <p:cNvPr id="52" name="Arrow: Pentagon 51">
                <a:extLst>
                  <a:ext uri="{FF2B5EF4-FFF2-40B4-BE49-F238E27FC236}">
                    <a16:creationId xmlns:a16="http://schemas.microsoft.com/office/drawing/2014/main" id="{C28D7A00-AB3D-708E-C4CD-CABA892D7967}"/>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3" name="TextBox 34">
                <a:extLst>
                  <a:ext uri="{FF2B5EF4-FFF2-40B4-BE49-F238E27FC236}">
                    <a16:creationId xmlns:a16="http://schemas.microsoft.com/office/drawing/2014/main" id="{EE6C7424-7E9F-3543-4853-CDDC435769A8}"/>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32" name="Group 31">
              <a:extLst>
                <a:ext uri="{FF2B5EF4-FFF2-40B4-BE49-F238E27FC236}">
                  <a16:creationId xmlns:a16="http://schemas.microsoft.com/office/drawing/2014/main" id="{8AA46918-45BE-FB10-378E-0E368CBB5F4A}"/>
                </a:ext>
              </a:extLst>
            </p:cNvPr>
            <p:cNvGrpSpPr/>
            <p:nvPr/>
          </p:nvGrpSpPr>
          <p:grpSpPr>
            <a:xfrm>
              <a:off x="428467" y="1581699"/>
              <a:ext cx="705944" cy="523688"/>
              <a:chOff x="428467" y="1581699"/>
              <a:chExt cx="705944" cy="523688"/>
            </a:xfrm>
          </p:grpSpPr>
          <p:sp>
            <p:nvSpPr>
              <p:cNvPr id="50" name="Arrow: Pentagon 49">
                <a:extLst>
                  <a:ext uri="{FF2B5EF4-FFF2-40B4-BE49-F238E27FC236}">
                    <a16:creationId xmlns:a16="http://schemas.microsoft.com/office/drawing/2014/main" id="{B673C558-2C26-712A-BF5E-62D40D4BB13D}"/>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1" name="TextBox 41">
                <a:extLst>
                  <a:ext uri="{FF2B5EF4-FFF2-40B4-BE49-F238E27FC236}">
                    <a16:creationId xmlns:a16="http://schemas.microsoft.com/office/drawing/2014/main" id="{7C439AB8-E546-7D3D-BD2F-E4A3AFD05AEF}"/>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33" name="Group 32">
              <a:extLst>
                <a:ext uri="{FF2B5EF4-FFF2-40B4-BE49-F238E27FC236}">
                  <a16:creationId xmlns:a16="http://schemas.microsoft.com/office/drawing/2014/main" id="{1C214F34-22DD-7073-6121-5F9C3AE3D8BD}"/>
                </a:ext>
              </a:extLst>
            </p:cNvPr>
            <p:cNvGrpSpPr/>
            <p:nvPr/>
          </p:nvGrpSpPr>
          <p:grpSpPr>
            <a:xfrm>
              <a:off x="428467" y="4534177"/>
              <a:ext cx="705944" cy="523688"/>
              <a:chOff x="428467" y="4534177"/>
              <a:chExt cx="705944" cy="523688"/>
            </a:xfrm>
          </p:grpSpPr>
          <p:sp>
            <p:nvSpPr>
              <p:cNvPr id="47" name="Arrow: Pentagon 46">
                <a:extLst>
                  <a:ext uri="{FF2B5EF4-FFF2-40B4-BE49-F238E27FC236}">
                    <a16:creationId xmlns:a16="http://schemas.microsoft.com/office/drawing/2014/main" id="{7B6CF944-85A0-BEB3-DDDD-18B2BBA8C8F7}"/>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Box 48">
                <a:extLst>
                  <a:ext uri="{FF2B5EF4-FFF2-40B4-BE49-F238E27FC236}">
                    <a16:creationId xmlns:a16="http://schemas.microsoft.com/office/drawing/2014/main" id="{7F9C65FD-3134-C433-AC5E-CFFDD819B849}"/>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35" name="Group 34">
              <a:extLst>
                <a:ext uri="{FF2B5EF4-FFF2-40B4-BE49-F238E27FC236}">
                  <a16:creationId xmlns:a16="http://schemas.microsoft.com/office/drawing/2014/main" id="{3FD4827E-C6DD-395D-9D8D-BCB2B3A95DC1}"/>
                </a:ext>
              </a:extLst>
            </p:cNvPr>
            <p:cNvGrpSpPr/>
            <p:nvPr/>
          </p:nvGrpSpPr>
          <p:grpSpPr>
            <a:xfrm>
              <a:off x="428467" y="2762691"/>
              <a:ext cx="705944" cy="523688"/>
              <a:chOff x="428467" y="2697291"/>
              <a:chExt cx="705944" cy="523688"/>
            </a:xfrm>
          </p:grpSpPr>
          <p:sp>
            <p:nvSpPr>
              <p:cNvPr id="45" name="Arrow: Pentagon 44">
                <a:extLst>
                  <a:ext uri="{FF2B5EF4-FFF2-40B4-BE49-F238E27FC236}">
                    <a16:creationId xmlns:a16="http://schemas.microsoft.com/office/drawing/2014/main" id="{F1826846-2D29-802D-D798-CDE4727873C5}"/>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TextBox 45">
                <a:extLst>
                  <a:ext uri="{FF2B5EF4-FFF2-40B4-BE49-F238E27FC236}">
                    <a16:creationId xmlns:a16="http://schemas.microsoft.com/office/drawing/2014/main" id="{B2896F99-B5F4-4A2C-9135-E13E4E74C1BD}"/>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36" name="TextBox 58">
              <a:extLst>
                <a:ext uri="{FF2B5EF4-FFF2-40B4-BE49-F238E27FC236}">
                  <a16:creationId xmlns:a16="http://schemas.microsoft.com/office/drawing/2014/main" id="{53E6D2CD-C591-ADEC-8A7E-C7940F7B8EBE}"/>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37" name="TextBox 61">
              <a:extLst>
                <a:ext uri="{FF2B5EF4-FFF2-40B4-BE49-F238E27FC236}">
                  <a16:creationId xmlns:a16="http://schemas.microsoft.com/office/drawing/2014/main" id="{AB600EE0-1DD5-49C3-00FE-1776E23C0BB0}"/>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38" name="Group 37">
              <a:extLst>
                <a:ext uri="{FF2B5EF4-FFF2-40B4-BE49-F238E27FC236}">
                  <a16:creationId xmlns:a16="http://schemas.microsoft.com/office/drawing/2014/main" id="{734F5C77-640A-C11C-5353-2B8DFD0A7A88}"/>
                </a:ext>
              </a:extLst>
            </p:cNvPr>
            <p:cNvGrpSpPr/>
            <p:nvPr/>
          </p:nvGrpSpPr>
          <p:grpSpPr>
            <a:xfrm>
              <a:off x="428467" y="3353187"/>
              <a:ext cx="705944" cy="523688"/>
              <a:chOff x="428467" y="3243793"/>
              <a:chExt cx="705944" cy="523688"/>
            </a:xfrm>
          </p:grpSpPr>
          <p:sp>
            <p:nvSpPr>
              <p:cNvPr id="43" name="Arrow: Pentagon 42">
                <a:extLst>
                  <a:ext uri="{FF2B5EF4-FFF2-40B4-BE49-F238E27FC236}">
                    <a16:creationId xmlns:a16="http://schemas.microsoft.com/office/drawing/2014/main" id="{72AEA205-902B-FCB7-7152-F89BFFE718F3}"/>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TextBox 62">
                <a:extLst>
                  <a:ext uri="{FF2B5EF4-FFF2-40B4-BE49-F238E27FC236}">
                    <a16:creationId xmlns:a16="http://schemas.microsoft.com/office/drawing/2014/main" id="{1C71B9BB-A252-014A-2E84-1EF322237E54}"/>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39" name="Group 38">
              <a:extLst>
                <a:ext uri="{FF2B5EF4-FFF2-40B4-BE49-F238E27FC236}">
                  <a16:creationId xmlns:a16="http://schemas.microsoft.com/office/drawing/2014/main" id="{4FF1E398-1408-DC0C-0700-F53D6AAB2F3E}"/>
                </a:ext>
              </a:extLst>
            </p:cNvPr>
            <p:cNvGrpSpPr/>
            <p:nvPr/>
          </p:nvGrpSpPr>
          <p:grpSpPr>
            <a:xfrm>
              <a:off x="428467" y="3943683"/>
              <a:ext cx="705944" cy="523688"/>
              <a:chOff x="428467" y="3888985"/>
              <a:chExt cx="705944" cy="523688"/>
            </a:xfrm>
          </p:grpSpPr>
          <p:sp>
            <p:nvSpPr>
              <p:cNvPr id="40" name="Arrow: Pentagon 39">
                <a:extLst>
                  <a:ext uri="{FF2B5EF4-FFF2-40B4-BE49-F238E27FC236}">
                    <a16:creationId xmlns:a16="http://schemas.microsoft.com/office/drawing/2014/main" id="{64A796A7-685F-D892-E175-36B31CF13699}"/>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2" name="TextBox 69">
                <a:extLst>
                  <a:ext uri="{FF2B5EF4-FFF2-40B4-BE49-F238E27FC236}">
                    <a16:creationId xmlns:a16="http://schemas.microsoft.com/office/drawing/2014/main" id="{8EF913F8-0681-08B6-F799-4BE256B9986A}"/>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54" name="Group 22">
            <a:extLst>
              <a:ext uri="{FF2B5EF4-FFF2-40B4-BE49-F238E27FC236}">
                <a16:creationId xmlns:a16="http://schemas.microsoft.com/office/drawing/2014/main" id="{AAEFC71C-5FBF-F0B4-1823-917B3A0ACBF3}"/>
              </a:ext>
            </a:extLst>
          </p:cNvPr>
          <p:cNvGrpSpPr/>
          <p:nvPr/>
        </p:nvGrpSpPr>
        <p:grpSpPr>
          <a:xfrm>
            <a:off x="1185026" y="1478048"/>
            <a:ext cx="329715" cy="274320"/>
            <a:chOff x="0" y="0"/>
            <a:chExt cx="812800" cy="605471"/>
          </a:xfrm>
          <a:solidFill>
            <a:srgbClr val="5B6242"/>
          </a:solidFill>
        </p:grpSpPr>
        <p:sp>
          <p:nvSpPr>
            <p:cNvPr id="56" name="Freeform 23">
              <a:extLst>
                <a:ext uri="{FF2B5EF4-FFF2-40B4-BE49-F238E27FC236}">
                  <a16:creationId xmlns:a16="http://schemas.microsoft.com/office/drawing/2014/main" id="{508E51CC-9CFD-CDF9-329E-74DC4BF12B48}"/>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57" name="TextBox 24">
              <a:extLst>
                <a:ext uri="{FF2B5EF4-FFF2-40B4-BE49-F238E27FC236}">
                  <a16:creationId xmlns:a16="http://schemas.microsoft.com/office/drawing/2014/main" id="{6A69302A-35C0-9CDB-8751-87AA751ECE0E}"/>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60" name="TextBox 2">
            <a:extLst>
              <a:ext uri="{FF2B5EF4-FFF2-40B4-BE49-F238E27FC236}">
                <a16:creationId xmlns:a16="http://schemas.microsoft.com/office/drawing/2014/main" id="{E026EC16-0F59-FE41-A609-444BC21DFBC1}"/>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2808120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80" name="Shape 0">
            <a:extLst>
              <a:ext uri="{FF2B5EF4-FFF2-40B4-BE49-F238E27FC236}">
                <a16:creationId xmlns:a16="http://schemas.microsoft.com/office/drawing/2014/main" id="{81B84286-81CF-421D-23EE-FADBBB769535}"/>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a:endParaRPr>
          </a:p>
        </p:txBody>
      </p:sp>
      <p:sp>
        <p:nvSpPr>
          <p:cNvPr id="52" name="TextBox 25">
            <a:extLst>
              <a:ext uri="{FF2B5EF4-FFF2-40B4-BE49-F238E27FC236}">
                <a16:creationId xmlns:a16="http://schemas.microsoft.com/office/drawing/2014/main" id="{5430715B-5020-EE40-376C-AB2A694C6FA8}"/>
              </a:ext>
            </a:extLst>
          </p:cNvPr>
          <p:cNvSpPr txBox="1"/>
          <p:nvPr/>
        </p:nvSpPr>
        <p:spPr>
          <a:xfrm>
            <a:off x="295648" y="279131"/>
            <a:ext cx="6456305" cy="757900"/>
          </a:xfrm>
          <a:prstGeom prst="rect">
            <a:avLst/>
          </a:prstGeom>
        </p:spPr>
        <p:txBody>
          <a:bodyPr lIns="0" tIns="0" rIns="0" bIns="0" rtlCol="0" anchor="t">
            <a:spAutoFit/>
          </a:bodyPr>
          <a:lstStyle/>
          <a:p>
            <a:pPr>
              <a:lnSpc>
                <a:spcPct val="115000"/>
              </a:lnSpc>
            </a:pPr>
            <a:r>
              <a:rPr lang="en-US" sz="2400" b="1" spc="-44" dirty="0">
                <a:latin typeface="Inter Bold"/>
              </a:rPr>
              <a:t>ILMI:</a:t>
            </a:r>
            <a:r>
              <a:rPr lang="en-US" sz="2400" b="1" dirty="0">
                <a:latin typeface="Inter"/>
                <a:ea typeface="Calibri Light"/>
                <a:cs typeface="Calibri Light"/>
              </a:rPr>
              <a:t> </a:t>
            </a:r>
          </a:p>
          <a:p>
            <a:pPr>
              <a:lnSpc>
                <a:spcPct val="115000"/>
              </a:lnSpc>
            </a:pPr>
            <a:r>
              <a:rPr lang="en-US" sz="2000" spc="-44" dirty="0">
                <a:solidFill>
                  <a:srgbClr val="2B2929"/>
                </a:solidFill>
                <a:latin typeface="Inter Bold"/>
              </a:rPr>
              <a:t>A COMMUNITY-OWNED DATA INITIATIVE</a:t>
            </a:r>
          </a:p>
        </p:txBody>
      </p:sp>
      <p:sp>
        <p:nvSpPr>
          <p:cNvPr id="3" name="Shape 1"/>
          <p:cNvSpPr/>
          <p:nvPr/>
        </p:nvSpPr>
        <p:spPr>
          <a:xfrm>
            <a:off x="0" y="0"/>
            <a:ext cx="73152" cy="5143500"/>
          </a:xfrm>
          <a:prstGeom prst="rect">
            <a:avLst/>
          </a:prstGeom>
          <a:solidFill>
            <a:srgbClr val="D4B06A"/>
          </a:solidFill>
          <a:ln/>
        </p:spPr>
        <p:txBody>
          <a:bodyPr/>
          <a:lstStyle/>
          <a:p>
            <a:endParaRPr lang="en-CA">
              <a:latin typeface="Inter"/>
            </a:endParaRPr>
          </a:p>
        </p:txBody>
      </p:sp>
      <p:grpSp>
        <p:nvGrpSpPr>
          <p:cNvPr id="78" name="Group 77">
            <a:extLst>
              <a:ext uri="{FF2B5EF4-FFF2-40B4-BE49-F238E27FC236}">
                <a16:creationId xmlns:a16="http://schemas.microsoft.com/office/drawing/2014/main" id="{F84FE5D7-F853-F741-F859-654FC04B0DA1}"/>
              </a:ext>
            </a:extLst>
          </p:cNvPr>
          <p:cNvGrpSpPr/>
          <p:nvPr/>
        </p:nvGrpSpPr>
        <p:grpSpPr>
          <a:xfrm>
            <a:off x="2223125" y="1572037"/>
            <a:ext cx="1965960" cy="1078992"/>
            <a:chOff x="502920" y="1356360"/>
            <a:chExt cx="1965960" cy="1371600"/>
          </a:xfrm>
        </p:grpSpPr>
        <p:sp>
          <p:nvSpPr>
            <p:cNvPr id="6" name="Shape 4"/>
            <p:cNvSpPr/>
            <p:nvPr/>
          </p:nvSpPr>
          <p:spPr>
            <a:xfrm>
              <a:off x="502920" y="1356360"/>
              <a:ext cx="1965960" cy="1371600"/>
            </a:xfrm>
            <a:prstGeom prst="rect">
              <a:avLst/>
            </a:prstGeom>
            <a:solidFill>
              <a:srgbClr val="FFFFFF"/>
            </a:solidFill>
            <a:ln/>
          </p:spPr>
          <p:txBody>
            <a:bodyPr/>
            <a:lstStyle/>
            <a:p>
              <a:endParaRPr lang="en-CA">
                <a:latin typeface="Inter"/>
              </a:endParaRPr>
            </a:p>
          </p:txBody>
        </p:sp>
        <p:sp>
          <p:nvSpPr>
            <p:cNvPr id="7" name="Shape 5"/>
            <p:cNvSpPr/>
            <p:nvPr/>
          </p:nvSpPr>
          <p:spPr>
            <a:xfrm>
              <a:off x="502920" y="1356360"/>
              <a:ext cx="1965960" cy="36576"/>
            </a:xfrm>
            <a:prstGeom prst="rect">
              <a:avLst/>
            </a:prstGeom>
            <a:solidFill>
              <a:srgbClr val="D4B06A"/>
            </a:solidFill>
            <a:ln/>
          </p:spPr>
          <p:txBody>
            <a:bodyPr/>
            <a:lstStyle/>
            <a:p>
              <a:endParaRPr lang="en-CA">
                <a:latin typeface="Inter"/>
              </a:endParaRPr>
            </a:p>
          </p:txBody>
        </p:sp>
        <p:sp>
          <p:nvSpPr>
            <p:cNvPr id="8" name="Text 6"/>
            <p:cNvSpPr/>
            <p:nvPr/>
          </p:nvSpPr>
          <p:spPr>
            <a:xfrm>
              <a:off x="502920" y="1493520"/>
              <a:ext cx="1965960" cy="594360"/>
            </a:xfrm>
            <a:prstGeom prst="rect">
              <a:avLst/>
            </a:prstGeom>
            <a:noFill/>
            <a:ln/>
          </p:spPr>
          <p:txBody>
            <a:bodyPr wrap="square" lIns="91440" tIns="45720" rIns="91440" bIns="45720" rtlCol="0" anchor="ctr"/>
            <a:lstStyle/>
            <a:p>
              <a:pPr marL="0" indent="0" algn="ctr">
                <a:buNone/>
              </a:pPr>
              <a:r>
                <a:rPr lang="en-US" sz="3200" b="1">
                  <a:solidFill>
                    <a:srgbClr val="5B6242"/>
                  </a:solidFill>
                  <a:latin typeface="Inter"/>
                  <a:ea typeface="Calibri Light"/>
                  <a:cs typeface="Calibri Light"/>
                </a:rPr>
                <a:t>20,000+</a:t>
              </a:r>
              <a:endParaRPr lang="en-US" sz="3200">
                <a:solidFill>
                  <a:srgbClr val="5B6242"/>
                </a:solidFill>
                <a:latin typeface="Inter"/>
                <a:ea typeface="Calibri Light"/>
                <a:cs typeface="Calibri Light"/>
              </a:endParaRPr>
            </a:p>
          </p:txBody>
        </p:sp>
        <p:sp>
          <p:nvSpPr>
            <p:cNvPr id="9" name="Text 7"/>
            <p:cNvSpPr/>
            <p:nvPr/>
          </p:nvSpPr>
          <p:spPr>
            <a:xfrm>
              <a:off x="594360" y="2133600"/>
              <a:ext cx="1783080" cy="457200"/>
            </a:xfrm>
            <a:prstGeom prst="rect">
              <a:avLst/>
            </a:prstGeom>
            <a:noFill/>
            <a:ln/>
          </p:spPr>
          <p:txBody>
            <a:bodyPr wrap="square" rtlCol="0" anchor="ctr"/>
            <a:lstStyle/>
            <a:p>
              <a:pPr marL="0" indent="0" algn="ctr">
                <a:buNone/>
              </a:pPr>
              <a:r>
                <a:rPr lang="en-US" sz="1400" b="1">
                  <a:latin typeface="Inter"/>
                  <a:ea typeface="Calibri" pitchFamily="34" charset="-122"/>
                  <a:cs typeface="Calibri" pitchFamily="34" charset="-120"/>
                </a:rPr>
                <a:t>Surveys Collected</a:t>
              </a:r>
              <a:endParaRPr lang="en-US" sz="1400" b="1">
                <a:latin typeface="Inter"/>
              </a:endParaRPr>
            </a:p>
          </p:txBody>
        </p:sp>
      </p:grpSp>
      <p:grpSp>
        <p:nvGrpSpPr>
          <p:cNvPr id="77" name="Group 76">
            <a:extLst>
              <a:ext uri="{FF2B5EF4-FFF2-40B4-BE49-F238E27FC236}">
                <a16:creationId xmlns:a16="http://schemas.microsoft.com/office/drawing/2014/main" id="{7C874858-C791-67FB-53B0-63968A0CFE16}"/>
              </a:ext>
            </a:extLst>
          </p:cNvPr>
          <p:cNvGrpSpPr/>
          <p:nvPr/>
        </p:nvGrpSpPr>
        <p:grpSpPr>
          <a:xfrm>
            <a:off x="4441880" y="1570254"/>
            <a:ext cx="1965960" cy="1082558"/>
            <a:chOff x="2651760" y="1356360"/>
            <a:chExt cx="1965960" cy="1371600"/>
          </a:xfrm>
        </p:grpSpPr>
        <p:sp>
          <p:nvSpPr>
            <p:cNvPr id="10" name="Shape 8"/>
            <p:cNvSpPr/>
            <p:nvPr/>
          </p:nvSpPr>
          <p:spPr>
            <a:xfrm>
              <a:off x="2651760" y="1356360"/>
              <a:ext cx="1965960" cy="1371600"/>
            </a:xfrm>
            <a:prstGeom prst="rect">
              <a:avLst/>
            </a:prstGeom>
            <a:solidFill>
              <a:srgbClr val="FFFFFF"/>
            </a:solidFill>
            <a:ln/>
          </p:spPr>
          <p:txBody>
            <a:bodyPr/>
            <a:lstStyle/>
            <a:p>
              <a:endParaRPr lang="en-CA">
                <a:latin typeface="Inter"/>
              </a:endParaRPr>
            </a:p>
          </p:txBody>
        </p:sp>
        <p:sp>
          <p:nvSpPr>
            <p:cNvPr id="11" name="Shape 9"/>
            <p:cNvSpPr/>
            <p:nvPr/>
          </p:nvSpPr>
          <p:spPr>
            <a:xfrm>
              <a:off x="2651760" y="1356360"/>
              <a:ext cx="1965960" cy="36576"/>
            </a:xfrm>
            <a:prstGeom prst="rect">
              <a:avLst/>
            </a:prstGeom>
            <a:solidFill>
              <a:srgbClr val="D4B06A"/>
            </a:solidFill>
            <a:ln/>
          </p:spPr>
          <p:txBody>
            <a:bodyPr/>
            <a:lstStyle/>
            <a:p>
              <a:endParaRPr lang="en-CA">
                <a:latin typeface="Inter"/>
              </a:endParaRPr>
            </a:p>
          </p:txBody>
        </p:sp>
        <p:sp>
          <p:nvSpPr>
            <p:cNvPr id="12" name="Text 10"/>
            <p:cNvSpPr/>
            <p:nvPr/>
          </p:nvSpPr>
          <p:spPr>
            <a:xfrm>
              <a:off x="2651760" y="1493520"/>
              <a:ext cx="1965960" cy="594360"/>
            </a:xfrm>
            <a:prstGeom prst="rect">
              <a:avLst/>
            </a:prstGeom>
            <a:noFill/>
            <a:ln/>
          </p:spPr>
          <p:txBody>
            <a:bodyPr wrap="square" rtlCol="0" anchor="ctr"/>
            <a:lstStyle/>
            <a:p>
              <a:pPr marL="0" indent="0" algn="ctr">
                <a:buNone/>
              </a:pPr>
              <a:r>
                <a:rPr lang="en-US" sz="3200" b="1">
                  <a:solidFill>
                    <a:srgbClr val="5B6242"/>
                  </a:solidFill>
                  <a:latin typeface="Inter"/>
                  <a:ea typeface="Calibri Light" pitchFamily="34" charset="-122"/>
                  <a:cs typeface="Calibri Light" pitchFamily="34" charset="-120"/>
                </a:rPr>
                <a:t>30+</a:t>
              </a:r>
              <a:endParaRPr lang="en-US" sz="3200">
                <a:solidFill>
                  <a:srgbClr val="5B6242"/>
                </a:solidFill>
                <a:latin typeface="Inter"/>
              </a:endParaRPr>
            </a:p>
          </p:txBody>
        </p:sp>
        <p:sp>
          <p:nvSpPr>
            <p:cNvPr id="13" name="Text 11"/>
            <p:cNvSpPr/>
            <p:nvPr/>
          </p:nvSpPr>
          <p:spPr>
            <a:xfrm>
              <a:off x="2743200" y="2133600"/>
              <a:ext cx="1783080" cy="457200"/>
            </a:xfrm>
            <a:prstGeom prst="rect">
              <a:avLst/>
            </a:prstGeom>
            <a:noFill/>
            <a:ln/>
          </p:spPr>
          <p:txBody>
            <a:bodyPr wrap="square" rtlCol="0" anchor="ctr"/>
            <a:lstStyle/>
            <a:p>
              <a:pPr marL="0" indent="0" algn="ctr">
                <a:buNone/>
              </a:pPr>
              <a:r>
                <a:rPr lang="en-US" sz="1400" b="1">
                  <a:latin typeface="Inter"/>
                  <a:ea typeface="Calibri" pitchFamily="34" charset="-122"/>
                  <a:cs typeface="Calibri" pitchFamily="34" charset="-120"/>
                </a:rPr>
                <a:t>First Nations Communities</a:t>
              </a:r>
              <a:endParaRPr lang="en-US" sz="1400" b="1">
                <a:latin typeface="Inter"/>
              </a:endParaRPr>
            </a:p>
          </p:txBody>
        </p:sp>
      </p:grpSp>
      <p:grpSp>
        <p:nvGrpSpPr>
          <p:cNvPr id="75" name="Group 74">
            <a:extLst>
              <a:ext uri="{FF2B5EF4-FFF2-40B4-BE49-F238E27FC236}">
                <a16:creationId xmlns:a16="http://schemas.microsoft.com/office/drawing/2014/main" id="{C370FFAD-93C8-9FD5-37B6-0BE127F4EB3A}"/>
              </a:ext>
            </a:extLst>
          </p:cNvPr>
          <p:cNvGrpSpPr/>
          <p:nvPr/>
        </p:nvGrpSpPr>
        <p:grpSpPr>
          <a:xfrm>
            <a:off x="6660636" y="1572037"/>
            <a:ext cx="1965960" cy="1078992"/>
            <a:chOff x="6949440" y="1356360"/>
            <a:chExt cx="1965960" cy="1371600"/>
          </a:xfrm>
        </p:grpSpPr>
        <p:sp>
          <p:nvSpPr>
            <p:cNvPr id="18" name="Shape 16"/>
            <p:cNvSpPr/>
            <p:nvPr/>
          </p:nvSpPr>
          <p:spPr>
            <a:xfrm>
              <a:off x="6949440" y="1356360"/>
              <a:ext cx="1965960" cy="1371600"/>
            </a:xfrm>
            <a:prstGeom prst="rect">
              <a:avLst/>
            </a:prstGeom>
            <a:solidFill>
              <a:srgbClr val="FFFFFF"/>
            </a:solidFill>
            <a:ln/>
          </p:spPr>
          <p:txBody>
            <a:bodyPr/>
            <a:lstStyle/>
            <a:p>
              <a:endParaRPr lang="en-CA">
                <a:latin typeface="Inter"/>
              </a:endParaRPr>
            </a:p>
          </p:txBody>
        </p:sp>
        <p:sp>
          <p:nvSpPr>
            <p:cNvPr id="19" name="Shape 17"/>
            <p:cNvSpPr/>
            <p:nvPr/>
          </p:nvSpPr>
          <p:spPr>
            <a:xfrm>
              <a:off x="6949440" y="1356360"/>
              <a:ext cx="1965960" cy="36576"/>
            </a:xfrm>
            <a:prstGeom prst="rect">
              <a:avLst/>
            </a:prstGeom>
            <a:solidFill>
              <a:srgbClr val="D4B06A"/>
            </a:solidFill>
            <a:ln/>
          </p:spPr>
          <p:txBody>
            <a:bodyPr/>
            <a:lstStyle/>
            <a:p>
              <a:endParaRPr lang="en-CA">
                <a:latin typeface="Inter"/>
              </a:endParaRPr>
            </a:p>
          </p:txBody>
        </p:sp>
        <p:sp>
          <p:nvSpPr>
            <p:cNvPr id="20" name="Text 18"/>
            <p:cNvSpPr/>
            <p:nvPr/>
          </p:nvSpPr>
          <p:spPr>
            <a:xfrm>
              <a:off x="6949440" y="1493520"/>
              <a:ext cx="1965960" cy="594360"/>
            </a:xfrm>
            <a:prstGeom prst="rect">
              <a:avLst/>
            </a:prstGeom>
            <a:noFill/>
            <a:ln/>
          </p:spPr>
          <p:txBody>
            <a:bodyPr wrap="square" rtlCol="0" anchor="ctr"/>
            <a:lstStyle/>
            <a:p>
              <a:pPr marL="0" indent="0" algn="ctr">
                <a:buNone/>
              </a:pPr>
              <a:r>
                <a:rPr lang="en-US" sz="3200" b="1">
                  <a:solidFill>
                    <a:srgbClr val="5B6242"/>
                  </a:solidFill>
                  <a:latin typeface="Inter"/>
                  <a:ea typeface="Calibri Light" pitchFamily="34" charset="-122"/>
                  <a:cs typeface="Calibri Light" pitchFamily="34" charset="-120"/>
                </a:rPr>
                <a:t>633</a:t>
              </a:r>
              <a:endParaRPr lang="en-US" sz="3200">
                <a:solidFill>
                  <a:srgbClr val="5B6242"/>
                </a:solidFill>
                <a:latin typeface="Inter"/>
              </a:endParaRPr>
            </a:p>
          </p:txBody>
        </p:sp>
        <p:sp>
          <p:nvSpPr>
            <p:cNvPr id="21" name="Text 19"/>
            <p:cNvSpPr/>
            <p:nvPr/>
          </p:nvSpPr>
          <p:spPr>
            <a:xfrm>
              <a:off x="7040880" y="2133600"/>
              <a:ext cx="1783080" cy="457200"/>
            </a:xfrm>
            <a:prstGeom prst="rect">
              <a:avLst/>
            </a:prstGeom>
            <a:noFill/>
            <a:ln/>
          </p:spPr>
          <p:txBody>
            <a:bodyPr wrap="square" rtlCol="0" anchor="ctr"/>
            <a:lstStyle/>
            <a:p>
              <a:pPr marL="0" indent="0" algn="ctr">
                <a:buNone/>
              </a:pPr>
              <a:r>
                <a:rPr lang="en-US" sz="1400" b="1">
                  <a:latin typeface="Inter"/>
                  <a:ea typeface="Calibri" pitchFamily="34" charset="-122"/>
                  <a:cs typeface="Calibri" pitchFamily="34" charset="-120"/>
                </a:rPr>
                <a:t>Matched Respondents</a:t>
              </a:r>
              <a:endParaRPr lang="en-US" sz="1400" b="1">
                <a:latin typeface="Inter"/>
              </a:endParaRPr>
            </a:p>
          </p:txBody>
        </p:sp>
      </p:grpSp>
      <p:sp>
        <p:nvSpPr>
          <p:cNvPr id="22" name="Text 20"/>
          <p:cNvSpPr/>
          <p:nvPr/>
        </p:nvSpPr>
        <p:spPr>
          <a:xfrm>
            <a:off x="2251891" y="2826433"/>
            <a:ext cx="3104768" cy="320040"/>
          </a:xfrm>
          <a:prstGeom prst="rect">
            <a:avLst/>
          </a:prstGeom>
          <a:noFill/>
          <a:ln/>
        </p:spPr>
        <p:txBody>
          <a:bodyPr wrap="square" rtlCol="0" anchor="ctr"/>
          <a:lstStyle/>
          <a:p>
            <a:pPr marL="0" indent="0" algn="ctr">
              <a:buNone/>
            </a:pPr>
            <a:r>
              <a:rPr lang="en-US" sz="1400" b="1">
                <a:latin typeface="Inter"/>
                <a:ea typeface="Calibri" pitchFamily="34" charset="-122"/>
                <a:cs typeface="Calibri" pitchFamily="34" charset="-120"/>
              </a:rPr>
              <a:t>16% GROWTH IN RESPONDENTS</a:t>
            </a:r>
            <a:endParaRPr lang="en-US" sz="1400">
              <a:latin typeface="Inter"/>
            </a:endParaRPr>
          </a:p>
        </p:txBody>
      </p:sp>
      <p:graphicFrame>
        <p:nvGraphicFramePr>
          <p:cNvPr id="23" name="Chart 0"/>
          <p:cNvGraphicFramePr/>
          <p:nvPr>
            <p:extLst>
              <p:ext uri="{D42A27DB-BD31-4B8C-83A1-F6EECF244321}">
                <p14:modId xmlns:p14="http://schemas.microsoft.com/office/powerpoint/2010/main" val="150997677"/>
              </p:ext>
            </p:extLst>
          </p:nvPr>
        </p:nvGraphicFramePr>
        <p:xfrm>
          <a:off x="2268845" y="3201751"/>
          <a:ext cx="3070860" cy="1789500"/>
        </p:xfrm>
        <a:graphic>
          <a:graphicData uri="http://schemas.openxmlformats.org/drawingml/2006/chart">
            <c:chart xmlns:c="http://schemas.openxmlformats.org/drawingml/2006/chart" xmlns:r="http://schemas.openxmlformats.org/officeDocument/2006/relationships" r:id="rId3"/>
          </a:graphicData>
        </a:graphic>
      </p:graphicFrame>
      <p:sp>
        <p:nvSpPr>
          <p:cNvPr id="32" name="TextBox 5">
            <a:extLst>
              <a:ext uri="{FF2B5EF4-FFF2-40B4-BE49-F238E27FC236}">
                <a16:creationId xmlns:a16="http://schemas.microsoft.com/office/drawing/2014/main" id="{C8353912-9984-A2B4-1057-3DCB8945D087}"/>
              </a:ext>
            </a:extLst>
          </p:cNvPr>
          <p:cNvSpPr txBox="1"/>
          <p:nvPr/>
        </p:nvSpPr>
        <p:spPr>
          <a:xfrm>
            <a:off x="5540496" y="3304969"/>
            <a:ext cx="3070860" cy="488000"/>
          </a:xfrm>
          <a:prstGeom prst="rect">
            <a:avLst/>
          </a:prstGeom>
        </p:spPr>
        <p:txBody>
          <a:bodyPr lIns="25400" tIns="25400" rIns="25400" bIns="25400" rtlCol="0" anchor="ctr"/>
          <a:lstStyle/>
          <a:p>
            <a:pPr algn="ctr">
              <a:lnSpc>
                <a:spcPts val="1265"/>
              </a:lnSpc>
            </a:pPr>
            <a:endParaRPr sz="900"/>
          </a:p>
        </p:txBody>
      </p:sp>
      <p:grpSp>
        <p:nvGrpSpPr>
          <p:cNvPr id="5" name="Group 4">
            <a:extLst>
              <a:ext uri="{FF2B5EF4-FFF2-40B4-BE49-F238E27FC236}">
                <a16:creationId xmlns:a16="http://schemas.microsoft.com/office/drawing/2014/main" id="{28936966-C9B5-4730-675A-EAC556E2F525}"/>
              </a:ext>
            </a:extLst>
          </p:cNvPr>
          <p:cNvGrpSpPr/>
          <p:nvPr/>
        </p:nvGrpSpPr>
        <p:grpSpPr>
          <a:xfrm>
            <a:off x="5540496" y="3201751"/>
            <a:ext cx="3070860" cy="390181"/>
            <a:chOff x="5540496" y="3288119"/>
            <a:chExt cx="3070860" cy="390181"/>
          </a:xfrm>
        </p:grpSpPr>
        <p:sp>
          <p:nvSpPr>
            <p:cNvPr id="31" name="Freeform 4">
              <a:extLst>
                <a:ext uri="{FF2B5EF4-FFF2-40B4-BE49-F238E27FC236}">
                  <a16:creationId xmlns:a16="http://schemas.microsoft.com/office/drawing/2014/main" id="{5CA38234-DC3F-414D-5414-80F6F4DE88C8}"/>
                </a:ext>
              </a:extLst>
            </p:cNvPr>
            <p:cNvSpPr/>
            <p:nvPr/>
          </p:nvSpPr>
          <p:spPr>
            <a:xfrm>
              <a:off x="5540496" y="3288119"/>
              <a:ext cx="3070860" cy="390181"/>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30" name="TextBox 6">
              <a:extLst>
                <a:ext uri="{FF2B5EF4-FFF2-40B4-BE49-F238E27FC236}">
                  <a16:creationId xmlns:a16="http://schemas.microsoft.com/office/drawing/2014/main" id="{3A2F3E0E-CC90-CB37-DC4D-F3EA023BD6E0}"/>
                </a:ext>
              </a:extLst>
            </p:cNvPr>
            <p:cNvSpPr txBox="1"/>
            <p:nvPr/>
          </p:nvSpPr>
          <p:spPr>
            <a:xfrm>
              <a:off x="5581453" y="3360099"/>
              <a:ext cx="2988946" cy="246221"/>
            </a:xfrm>
            <a:prstGeom prst="rect">
              <a:avLst/>
            </a:prstGeom>
          </p:spPr>
          <p:txBody>
            <a:bodyPr lIns="0" tIns="0" rIns="0" bIns="0" rtlCol="0" anchor="t">
              <a:spAutoFit/>
            </a:bodyPr>
            <a:lstStyle/>
            <a:p>
              <a:pPr algn="ctr">
                <a:spcBef>
                  <a:spcPct val="0"/>
                </a:spcBef>
              </a:pPr>
              <a:r>
                <a:rPr lang="en-US" sz="1600" b="1">
                  <a:solidFill>
                    <a:srgbClr val="FFFFFF"/>
                  </a:solidFill>
                  <a:latin typeface="Inter Semi-Bold"/>
                  <a:ea typeface="Inter Semi-Bold"/>
                  <a:cs typeface="Inter Semi-Bold"/>
                  <a:sym typeface="Inter Semi-Bold"/>
                </a:rPr>
                <a:t>JOB SEEKER PROGRESS</a:t>
              </a:r>
            </a:p>
          </p:txBody>
        </p:sp>
      </p:grpSp>
      <p:sp>
        <p:nvSpPr>
          <p:cNvPr id="33" name="TextBox 26">
            <a:extLst>
              <a:ext uri="{FF2B5EF4-FFF2-40B4-BE49-F238E27FC236}">
                <a16:creationId xmlns:a16="http://schemas.microsoft.com/office/drawing/2014/main" id="{A88727B6-99C4-5D43-D87D-13799DCDC08B}"/>
              </a:ext>
            </a:extLst>
          </p:cNvPr>
          <p:cNvSpPr txBox="1"/>
          <p:nvPr/>
        </p:nvSpPr>
        <p:spPr>
          <a:xfrm>
            <a:off x="5327893" y="2863343"/>
            <a:ext cx="3496067" cy="246221"/>
          </a:xfrm>
          <a:prstGeom prst="rect">
            <a:avLst/>
          </a:prstGeom>
        </p:spPr>
        <p:txBody>
          <a:bodyPr wrap="square" lIns="0" tIns="0" rIns="0" bIns="0" rtlCol="0" anchor="t">
            <a:spAutoFit/>
          </a:bodyPr>
          <a:lstStyle/>
          <a:p>
            <a:pPr algn="ctr">
              <a:spcBef>
                <a:spcPct val="0"/>
              </a:spcBef>
            </a:pPr>
            <a:r>
              <a:rPr lang="en-US" sz="1600" b="1">
                <a:latin typeface="Inter Semi-Bold"/>
                <a:ea typeface="Inter Semi-Bold"/>
                <a:cs typeface="Inter Semi-Bold"/>
                <a:sym typeface="Inter Semi-Bold"/>
              </a:rPr>
              <a:t>LONG-TERM DATA TRACKS: </a:t>
            </a:r>
          </a:p>
        </p:txBody>
      </p:sp>
      <p:sp>
        <p:nvSpPr>
          <p:cNvPr id="38" name="TextBox 5">
            <a:extLst>
              <a:ext uri="{FF2B5EF4-FFF2-40B4-BE49-F238E27FC236}">
                <a16:creationId xmlns:a16="http://schemas.microsoft.com/office/drawing/2014/main" id="{9F1E9C43-21E7-E797-6A28-67B3B1AE3576}"/>
              </a:ext>
            </a:extLst>
          </p:cNvPr>
          <p:cNvSpPr txBox="1"/>
          <p:nvPr/>
        </p:nvSpPr>
        <p:spPr>
          <a:xfrm>
            <a:off x="5540496" y="3750280"/>
            <a:ext cx="3070860" cy="488000"/>
          </a:xfrm>
          <a:prstGeom prst="rect">
            <a:avLst/>
          </a:prstGeom>
        </p:spPr>
        <p:txBody>
          <a:bodyPr lIns="25400" tIns="25400" rIns="25400" bIns="25400" rtlCol="0" anchor="ctr"/>
          <a:lstStyle/>
          <a:p>
            <a:pPr algn="ctr">
              <a:lnSpc>
                <a:spcPts val="1265"/>
              </a:lnSpc>
            </a:pPr>
            <a:endParaRPr sz="900"/>
          </a:p>
        </p:txBody>
      </p:sp>
      <p:grpSp>
        <p:nvGrpSpPr>
          <p:cNvPr id="4" name="Group 3">
            <a:extLst>
              <a:ext uri="{FF2B5EF4-FFF2-40B4-BE49-F238E27FC236}">
                <a16:creationId xmlns:a16="http://schemas.microsoft.com/office/drawing/2014/main" id="{E5F326C3-440C-7C23-098E-80EAD3644F1C}"/>
              </a:ext>
            </a:extLst>
          </p:cNvPr>
          <p:cNvGrpSpPr/>
          <p:nvPr/>
        </p:nvGrpSpPr>
        <p:grpSpPr>
          <a:xfrm>
            <a:off x="5540496" y="3639291"/>
            <a:ext cx="3070860" cy="393192"/>
            <a:chOff x="5540496" y="3733430"/>
            <a:chExt cx="3070860" cy="393192"/>
          </a:xfrm>
        </p:grpSpPr>
        <p:sp>
          <p:nvSpPr>
            <p:cNvPr id="37" name="Freeform 4">
              <a:extLst>
                <a:ext uri="{FF2B5EF4-FFF2-40B4-BE49-F238E27FC236}">
                  <a16:creationId xmlns:a16="http://schemas.microsoft.com/office/drawing/2014/main" id="{1068D92F-AA99-85E7-24DC-23FAB9886710}"/>
                </a:ext>
              </a:extLst>
            </p:cNvPr>
            <p:cNvSpPr/>
            <p:nvPr/>
          </p:nvSpPr>
          <p:spPr>
            <a:xfrm>
              <a:off x="5540496" y="3733430"/>
              <a:ext cx="3070860" cy="393192"/>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36" name="TextBox 6">
              <a:extLst>
                <a:ext uri="{FF2B5EF4-FFF2-40B4-BE49-F238E27FC236}">
                  <a16:creationId xmlns:a16="http://schemas.microsoft.com/office/drawing/2014/main" id="{CDC836CB-5E1C-422B-31AD-A12F5DDB681E}"/>
                </a:ext>
              </a:extLst>
            </p:cNvPr>
            <p:cNvSpPr txBox="1"/>
            <p:nvPr/>
          </p:nvSpPr>
          <p:spPr>
            <a:xfrm>
              <a:off x="5581453" y="3806916"/>
              <a:ext cx="2988946" cy="246221"/>
            </a:xfrm>
            <a:prstGeom prst="rect">
              <a:avLst/>
            </a:prstGeom>
          </p:spPr>
          <p:txBody>
            <a:bodyPr lIns="0" tIns="0" rIns="0" bIns="0" rtlCol="0" anchor="t">
              <a:spAutoFit/>
            </a:bodyPr>
            <a:lstStyle/>
            <a:p>
              <a:pPr algn="ctr">
                <a:spcBef>
                  <a:spcPct val="0"/>
                </a:spcBef>
              </a:pPr>
              <a:r>
                <a:rPr lang="en-US" sz="1600" b="1">
                  <a:solidFill>
                    <a:srgbClr val="FFFFFF"/>
                  </a:solidFill>
                  <a:latin typeface="Inter Semi-Bold"/>
                  <a:ea typeface="Inter Semi-Bold"/>
                  <a:cs typeface="Inter Semi-Bold"/>
                  <a:sym typeface="Inter Semi-Bold"/>
                </a:rPr>
                <a:t>PROGRAMS &amp; INITIATIVES</a:t>
              </a:r>
            </a:p>
          </p:txBody>
        </p:sp>
      </p:grpSp>
      <p:sp>
        <p:nvSpPr>
          <p:cNvPr id="43" name="TextBox 5">
            <a:extLst>
              <a:ext uri="{FF2B5EF4-FFF2-40B4-BE49-F238E27FC236}">
                <a16:creationId xmlns:a16="http://schemas.microsoft.com/office/drawing/2014/main" id="{F03EFB5F-49C8-FB48-A38B-DC0994A68905}"/>
              </a:ext>
            </a:extLst>
          </p:cNvPr>
          <p:cNvSpPr txBox="1"/>
          <p:nvPr/>
        </p:nvSpPr>
        <p:spPr>
          <a:xfrm>
            <a:off x="5540496" y="4398363"/>
            <a:ext cx="3070860" cy="488000"/>
          </a:xfrm>
          <a:prstGeom prst="rect">
            <a:avLst/>
          </a:prstGeom>
        </p:spPr>
        <p:txBody>
          <a:bodyPr lIns="25400" tIns="25400" rIns="25400" bIns="25400" rtlCol="0" anchor="ctr"/>
          <a:lstStyle/>
          <a:p>
            <a:pPr algn="ctr">
              <a:lnSpc>
                <a:spcPts val="1265"/>
              </a:lnSpc>
            </a:pPr>
            <a:endParaRPr sz="900"/>
          </a:p>
        </p:txBody>
      </p:sp>
      <p:grpSp>
        <p:nvGrpSpPr>
          <p:cNvPr id="2" name="Group 1">
            <a:extLst>
              <a:ext uri="{FF2B5EF4-FFF2-40B4-BE49-F238E27FC236}">
                <a16:creationId xmlns:a16="http://schemas.microsoft.com/office/drawing/2014/main" id="{E387A34F-3E2B-073D-FCE3-A7DE8F28245C}"/>
              </a:ext>
            </a:extLst>
          </p:cNvPr>
          <p:cNvGrpSpPr/>
          <p:nvPr/>
        </p:nvGrpSpPr>
        <p:grpSpPr>
          <a:xfrm>
            <a:off x="5540496" y="4079842"/>
            <a:ext cx="3070860" cy="393192"/>
            <a:chOff x="5540496" y="4381513"/>
            <a:chExt cx="3070860" cy="393192"/>
          </a:xfrm>
        </p:grpSpPr>
        <p:sp>
          <p:nvSpPr>
            <p:cNvPr id="42" name="Freeform 4">
              <a:extLst>
                <a:ext uri="{FF2B5EF4-FFF2-40B4-BE49-F238E27FC236}">
                  <a16:creationId xmlns:a16="http://schemas.microsoft.com/office/drawing/2014/main" id="{0577D319-F7E6-3476-5F4C-39259D318A8B}"/>
                </a:ext>
              </a:extLst>
            </p:cNvPr>
            <p:cNvSpPr/>
            <p:nvPr/>
          </p:nvSpPr>
          <p:spPr>
            <a:xfrm>
              <a:off x="5540496" y="4381513"/>
              <a:ext cx="3070860" cy="393192"/>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41" name="TextBox 6">
              <a:extLst>
                <a:ext uri="{FF2B5EF4-FFF2-40B4-BE49-F238E27FC236}">
                  <a16:creationId xmlns:a16="http://schemas.microsoft.com/office/drawing/2014/main" id="{2FF52E2F-7431-085D-59F6-0B6BCF92A74D}"/>
                </a:ext>
              </a:extLst>
            </p:cNvPr>
            <p:cNvSpPr txBox="1"/>
            <p:nvPr/>
          </p:nvSpPr>
          <p:spPr>
            <a:xfrm>
              <a:off x="5581453" y="4454999"/>
              <a:ext cx="2988946" cy="246221"/>
            </a:xfrm>
            <a:prstGeom prst="rect">
              <a:avLst/>
            </a:prstGeom>
          </p:spPr>
          <p:txBody>
            <a:bodyPr lIns="0" tIns="0" rIns="0" bIns="0" rtlCol="0" anchor="t">
              <a:spAutoFit/>
            </a:bodyPr>
            <a:lstStyle/>
            <a:p>
              <a:pPr algn="ctr">
                <a:spcBef>
                  <a:spcPct val="0"/>
                </a:spcBef>
              </a:pPr>
              <a:r>
                <a:rPr lang="en-US" sz="1600" b="1">
                  <a:solidFill>
                    <a:srgbClr val="FFFFFF"/>
                  </a:solidFill>
                  <a:latin typeface="Inter Semi-Bold"/>
                  <a:ea typeface="Inter Semi-Bold"/>
                  <a:cs typeface="Inter Semi-Bold"/>
                  <a:sym typeface="Inter Semi-Bold"/>
                </a:rPr>
                <a:t>CAREER INTERVENTIONS</a:t>
              </a:r>
            </a:p>
          </p:txBody>
        </p:sp>
      </p:grpSp>
      <p:grpSp>
        <p:nvGrpSpPr>
          <p:cNvPr id="44" name="Group 2">
            <a:extLst>
              <a:ext uri="{FF2B5EF4-FFF2-40B4-BE49-F238E27FC236}">
                <a16:creationId xmlns:a16="http://schemas.microsoft.com/office/drawing/2014/main" id="{F6E8EB41-2DCD-637C-9BCB-5EBEFBBD4092}"/>
              </a:ext>
            </a:extLst>
          </p:cNvPr>
          <p:cNvGrpSpPr/>
          <p:nvPr/>
        </p:nvGrpSpPr>
        <p:grpSpPr>
          <a:xfrm>
            <a:off x="6858993" y="178644"/>
            <a:ext cx="2653235" cy="839921"/>
            <a:chOff x="0" y="0"/>
            <a:chExt cx="7075294" cy="2239787"/>
          </a:xfrm>
        </p:grpSpPr>
        <p:grpSp>
          <p:nvGrpSpPr>
            <p:cNvPr id="45" name="Group 3">
              <a:extLst>
                <a:ext uri="{FF2B5EF4-FFF2-40B4-BE49-F238E27FC236}">
                  <a16:creationId xmlns:a16="http://schemas.microsoft.com/office/drawing/2014/main" id="{0A5EEBF9-A034-7FB1-8512-AD8D352AC027}"/>
                </a:ext>
              </a:extLst>
            </p:cNvPr>
            <p:cNvGrpSpPr/>
            <p:nvPr/>
          </p:nvGrpSpPr>
          <p:grpSpPr>
            <a:xfrm>
              <a:off x="0" y="0"/>
              <a:ext cx="7075294" cy="2239787"/>
              <a:chOff x="0" y="0"/>
              <a:chExt cx="2244637" cy="710573"/>
            </a:xfrm>
          </p:grpSpPr>
          <p:sp>
            <p:nvSpPr>
              <p:cNvPr id="47" name="Freeform 4">
                <a:extLst>
                  <a:ext uri="{FF2B5EF4-FFF2-40B4-BE49-F238E27FC236}">
                    <a16:creationId xmlns:a16="http://schemas.microsoft.com/office/drawing/2014/main" id="{49E9EFEB-94D7-17FF-6553-4C80DFAD2786}"/>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48" name="TextBox 5">
                <a:extLst>
                  <a:ext uri="{FF2B5EF4-FFF2-40B4-BE49-F238E27FC236}">
                    <a16:creationId xmlns:a16="http://schemas.microsoft.com/office/drawing/2014/main" id="{75771B58-DF2F-2EF3-4DC1-7309B14FA810}"/>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46" name="Freeform 6">
              <a:extLst>
                <a:ext uri="{FF2B5EF4-FFF2-40B4-BE49-F238E27FC236}">
                  <a16:creationId xmlns:a16="http://schemas.microsoft.com/office/drawing/2014/main" id="{31A12B50-67C0-836A-1F0F-B0745A449AEE}"/>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4"/>
              <a:stretch>
                <a:fillRect/>
              </a:stretch>
            </a:blipFill>
          </p:spPr>
          <p:txBody>
            <a:bodyPr/>
            <a:lstStyle/>
            <a:p>
              <a:endParaRPr lang="en-US" sz="900"/>
            </a:p>
          </p:txBody>
        </p:sp>
      </p:grpSp>
      <p:sp>
        <p:nvSpPr>
          <p:cNvPr id="74" name="Shape 3">
            <a:extLst>
              <a:ext uri="{FF2B5EF4-FFF2-40B4-BE49-F238E27FC236}">
                <a16:creationId xmlns:a16="http://schemas.microsoft.com/office/drawing/2014/main" id="{E98766CF-0C5F-42F9-3EAE-F6D5D6BAAD63}"/>
              </a:ext>
            </a:extLst>
          </p:cNvPr>
          <p:cNvSpPr/>
          <p:nvPr/>
        </p:nvSpPr>
        <p:spPr>
          <a:xfrm>
            <a:off x="295648" y="1110077"/>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grpSp>
        <p:nvGrpSpPr>
          <p:cNvPr id="14" name="Group 13">
            <a:extLst>
              <a:ext uri="{FF2B5EF4-FFF2-40B4-BE49-F238E27FC236}">
                <a16:creationId xmlns:a16="http://schemas.microsoft.com/office/drawing/2014/main" id="{0F35A077-C2FA-B44E-AB6A-5174CD7758AA}"/>
              </a:ext>
            </a:extLst>
          </p:cNvPr>
          <p:cNvGrpSpPr/>
          <p:nvPr/>
        </p:nvGrpSpPr>
        <p:grpSpPr>
          <a:xfrm>
            <a:off x="5555736" y="4545919"/>
            <a:ext cx="3070860" cy="393192"/>
            <a:chOff x="5540496" y="4381513"/>
            <a:chExt cx="3070860" cy="393192"/>
          </a:xfrm>
        </p:grpSpPr>
        <p:sp>
          <p:nvSpPr>
            <p:cNvPr id="15" name="Freeform 4">
              <a:extLst>
                <a:ext uri="{FF2B5EF4-FFF2-40B4-BE49-F238E27FC236}">
                  <a16:creationId xmlns:a16="http://schemas.microsoft.com/office/drawing/2014/main" id="{BF4888BD-A1E5-46BA-7E6F-08DA4F25D19D}"/>
                </a:ext>
              </a:extLst>
            </p:cNvPr>
            <p:cNvSpPr/>
            <p:nvPr/>
          </p:nvSpPr>
          <p:spPr>
            <a:xfrm>
              <a:off x="5540496" y="4381513"/>
              <a:ext cx="3070860" cy="393192"/>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16" name="TextBox 6">
              <a:extLst>
                <a:ext uri="{FF2B5EF4-FFF2-40B4-BE49-F238E27FC236}">
                  <a16:creationId xmlns:a16="http://schemas.microsoft.com/office/drawing/2014/main" id="{A658E142-27F7-6807-2F2C-CC9546A0CBB5}"/>
                </a:ext>
              </a:extLst>
            </p:cNvPr>
            <p:cNvSpPr txBox="1"/>
            <p:nvPr/>
          </p:nvSpPr>
          <p:spPr>
            <a:xfrm>
              <a:off x="5581453" y="4454999"/>
              <a:ext cx="2988946" cy="246221"/>
            </a:xfrm>
            <a:prstGeom prst="rect">
              <a:avLst/>
            </a:prstGeom>
          </p:spPr>
          <p:txBody>
            <a:bodyPr lIns="0" tIns="0" rIns="0" bIns="0" rtlCol="0" anchor="t">
              <a:spAutoFit/>
            </a:bodyPr>
            <a:lstStyle/>
            <a:p>
              <a:pPr algn="ctr">
                <a:spcBef>
                  <a:spcPct val="0"/>
                </a:spcBef>
              </a:pPr>
              <a:r>
                <a:rPr lang="en-US" sz="1600" b="1">
                  <a:solidFill>
                    <a:srgbClr val="FFFFFF"/>
                  </a:solidFill>
                  <a:latin typeface="Inter Semi-Bold"/>
                  <a:ea typeface="Inter Semi-Bold"/>
                  <a:cs typeface="Inter Semi-Bold"/>
                  <a:sym typeface="Inter Semi-Bold"/>
                </a:rPr>
                <a:t>BARRIERS TO EMPLOYMENT</a:t>
              </a:r>
            </a:p>
          </p:txBody>
        </p:sp>
      </p:grpSp>
      <p:grpSp>
        <p:nvGrpSpPr>
          <p:cNvPr id="26" name="Group 25">
            <a:extLst>
              <a:ext uri="{FF2B5EF4-FFF2-40B4-BE49-F238E27FC236}">
                <a16:creationId xmlns:a16="http://schemas.microsoft.com/office/drawing/2014/main" id="{EBC82E67-2425-0E31-84E1-0822EB90E4FE}"/>
              </a:ext>
            </a:extLst>
          </p:cNvPr>
          <p:cNvGrpSpPr/>
          <p:nvPr/>
        </p:nvGrpSpPr>
        <p:grpSpPr>
          <a:xfrm>
            <a:off x="385112" y="1435255"/>
            <a:ext cx="705944" cy="3476166"/>
            <a:chOff x="428467" y="1581699"/>
            <a:chExt cx="705944" cy="3476166"/>
          </a:xfrm>
        </p:grpSpPr>
        <p:grpSp>
          <p:nvGrpSpPr>
            <p:cNvPr id="27" name="Group 26">
              <a:extLst>
                <a:ext uri="{FF2B5EF4-FFF2-40B4-BE49-F238E27FC236}">
                  <a16:creationId xmlns:a16="http://schemas.microsoft.com/office/drawing/2014/main" id="{5434144D-A905-40C0-521E-AA96630C4AAC}"/>
                </a:ext>
              </a:extLst>
            </p:cNvPr>
            <p:cNvGrpSpPr/>
            <p:nvPr/>
          </p:nvGrpSpPr>
          <p:grpSpPr>
            <a:xfrm>
              <a:off x="428467" y="2172195"/>
              <a:ext cx="705944" cy="523688"/>
              <a:chOff x="428467" y="2140863"/>
              <a:chExt cx="705944" cy="523688"/>
            </a:xfrm>
          </p:grpSpPr>
          <p:sp>
            <p:nvSpPr>
              <p:cNvPr id="90" name="Arrow: Pentagon 89">
                <a:extLst>
                  <a:ext uri="{FF2B5EF4-FFF2-40B4-BE49-F238E27FC236}">
                    <a16:creationId xmlns:a16="http://schemas.microsoft.com/office/drawing/2014/main" id="{36DB6CEC-6663-B327-9450-25B787D7694F}"/>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1" name="TextBox 34">
                <a:extLst>
                  <a:ext uri="{FF2B5EF4-FFF2-40B4-BE49-F238E27FC236}">
                    <a16:creationId xmlns:a16="http://schemas.microsoft.com/office/drawing/2014/main" id="{EA90C087-7FB6-4B2B-E9E3-9CEA436213A4}"/>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28" name="Group 27">
              <a:extLst>
                <a:ext uri="{FF2B5EF4-FFF2-40B4-BE49-F238E27FC236}">
                  <a16:creationId xmlns:a16="http://schemas.microsoft.com/office/drawing/2014/main" id="{1787F879-26C1-87DE-B911-E88742EF1B8E}"/>
                </a:ext>
              </a:extLst>
            </p:cNvPr>
            <p:cNvGrpSpPr/>
            <p:nvPr/>
          </p:nvGrpSpPr>
          <p:grpSpPr>
            <a:xfrm>
              <a:off x="428467" y="1581699"/>
              <a:ext cx="705944" cy="523688"/>
              <a:chOff x="428467" y="1581699"/>
              <a:chExt cx="705944" cy="523688"/>
            </a:xfrm>
          </p:grpSpPr>
          <p:sp>
            <p:nvSpPr>
              <p:cNvPr id="88" name="Arrow: Pentagon 87">
                <a:extLst>
                  <a:ext uri="{FF2B5EF4-FFF2-40B4-BE49-F238E27FC236}">
                    <a16:creationId xmlns:a16="http://schemas.microsoft.com/office/drawing/2014/main" id="{04465B16-A356-28D0-C9D7-6DCB458D7D8A}"/>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9" name="TextBox 41">
                <a:extLst>
                  <a:ext uri="{FF2B5EF4-FFF2-40B4-BE49-F238E27FC236}">
                    <a16:creationId xmlns:a16="http://schemas.microsoft.com/office/drawing/2014/main" id="{B6A1504C-B641-0916-D936-CFBD962C82EA}"/>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29" name="Group 28">
              <a:extLst>
                <a:ext uri="{FF2B5EF4-FFF2-40B4-BE49-F238E27FC236}">
                  <a16:creationId xmlns:a16="http://schemas.microsoft.com/office/drawing/2014/main" id="{EC06A5C5-D680-D276-6DF7-31FF5D9CA11A}"/>
                </a:ext>
              </a:extLst>
            </p:cNvPr>
            <p:cNvGrpSpPr/>
            <p:nvPr/>
          </p:nvGrpSpPr>
          <p:grpSpPr>
            <a:xfrm>
              <a:off x="428467" y="4534177"/>
              <a:ext cx="705944" cy="523688"/>
              <a:chOff x="428467" y="4534177"/>
              <a:chExt cx="705944" cy="523688"/>
            </a:xfrm>
          </p:grpSpPr>
          <p:sp>
            <p:nvSpPr>
              <p:cNvPr id="86" name="Arrow: Pentagon 85">
                <a:extLst>
                  <a:ext uri="{FF2B5EF4-FFF2-40B4-BE49-F238E27FC236}">
                    <a16:creationId xmlns:a16="http://schemas.microsoft.com/office/drawing/2014/main" id="{F67A767B-68DA-09A6-911D-50123145F674}"/>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7" name="TextBox 48">
                <a:extLst>
                  <a:ext uri="{FF2B5EF4-FFF2-40B4-BE49-F238E27FC236}">
                    <a16:creationId xmlns:a16="http://schemas.microsoft.com/office/drawing/2014/main" id="{6F4F2527-F093-AD19-8FB9-76A07B7F0AD2}"/>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34" name="Group 33">
              <a:extLst>
                <a:ext uri="{FF2B5EF4-FFF2-40B4-BE49-F238E27FC236}">
                  <a16:creationId xmlns:a16="http://schemas.microsoft.com/office/drawing/2014/main" id="{9075471D-B658-BCC1-C025-59D74F2246DF}"/>
                </a:ext>
              </a:extLst>
            </p:cNvPr>
            <p:cNvGrpSpPr/>
            <p:nvPr/>
          </p:nvGrpSpPr>
          <p:grpSpPr>
            <a:xfrm>
              <a:off x="428467" y="2762691"/>
              <a:ext cx="705944" cy="523688"/>
              <a:chOff x="428467" y="2697291"/>
              <a:chExt cx="705944" cy="523688"/>
            </a:xfrm>
          </p:grpSpPr>
          <p:sp>
            <p:nvSpPr>
              <p:cNvPr id="84" name="Arrow: Pentagon 83">
                <a:extLst>
                  <a:ext uri="{FF2B5EF4-FFF2-40B4-BE49-F238E27FC236}">
                    <a16:creationId xmlns:a16="http://schemas.microsoft.com/office/drawing/2014/main" id="{82510D29-A58F-075A-819D-B371EF922F9B}"/>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5" name="TextBox 84">
                <a:extLst>
                  <a:ext uri="{FF2B5EF4-FFF2-40B4-BE49-F238E27FC236}">
                    <a16:creationId xmlns:a16="http://schemas.microsoft.com/office/drawing/2014/main" id="{688C7076-FF15-43E7-DCE1-C498159B76A4}"/>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35" name="TextBox 58">
              <a:extLst>
                <a:ext uri="{FF2B5EF4-FFF2-40B4-BE49-F238E27FC236}">
                  <a16:creationId xmlns:a16="http://schemas.microsoft.com/office/drawing/2014/main" id="{751B6401-7F7F-8C09-88B8-5C6EE6EADFA3}"/>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39" name="TextBox 61">
              <a:extLst>
                <a:ext uri="{FF2B5EF4-FFF2-40B4-BE49-F238E27FC236}">
                  <a16:creationId xmlns:a16="http://schemas.microsoft.com/office/drawing/2014/main" id="{33F7CD55-6D98-5544-675E-FD8644670332}"/>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40" name="Group 39">
              <a:extLst>
                <a:ext uri="{FF2B5EF4-FFF2-40B4-BE49-F238E27FC236}">
                  <a16:creationId xmlns:a16="http://schemas.microsoft.com/office/drawing/2014/main" id="{901DCEC4-C17F-6045-B3F5-928172E4DA91}"/>
                </a:ext>
              </a:extLst>
            </p:cNvPr>
            <p:cNvGrpSpPr/>
            <p:nvPr/>
          </p:nvGrpSpPr>
          <p:grpSpPr>
            <a:xfrm>
              <a:off x="428467" y="3353187"/>
              <a:ext cx="705944" cy="523688"/>
              <a:chOff x="428467" y="3243793"/>
              <a:chExt cx="705944" cy="523688"/>
            </a:xfrm>
          </p:grpSpPr>
          <p:sp>
            <p:nvSpPr>
              <p:cNvPr id="82" name="Arrow: Pentagon 81">
                <a:extLst>
                  <a:ext uri="{FF2B5EF4-FFF2-40B4-BE49-F238E27FC236}">
                    <a16:creationId xmlns:a16="http://schemas.microsoft.com/office/drawing/2014/main" id="{D257AEEB-132A-5F42-800E-4281F6553AB9}"/>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3" name="TextBox 62">
                <a:extLst>
                  <a:ext uri="{FF2B5EF4-FFF2-40B4-BE49-F238E27FC236}">
                    <a16:creationId xmlns:a16="http://schemas.microsoft.com/office/drawing/2014/main" id="{73E46066-03DA-0B55-92BF-BC89F8496B2E}"/>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76" name="Group 75">
              <a:extLst>
                <a:ext uri="{FF2B5EF4-FFF2-40B4-BE49-F238E27FC236}">
                  <a16:creationId xmlns:a16="http://schemas.microsoft.com/office/drawing/2014/main" id="{0817E71A-78F5-9F2B-F56F-352747775A90}"/>
                </a:ext>
              </a:extLst>
            </p:cNvPr>
            <p:cNvGrpSpPr/>
            <p:nvPr/>
          </p:nvGrpSpPr>
          <p:grpSpPr>
            <a:xfrm>
              <a:off x="428467" y="3943683"/>
              <a:ext cx="705944" cy="523688"/>
              <a:chOff x="428467" y="3888985"/>
              <a:chExt cx="705944" cy="523688"/>
            </a:xfrm>
          </p:grpSpPr>
          <p:sp>
            <p:nvSpPr>
              <p:cNvPr id="79" name="Arrow: Pentagon 78">
                <a:extLst>
                  <a:ext uri="{FF2B5EF4-FFF2-40B4-BE49-F238E27FC236}">
                    <a16:creationId xmlns:a16="http://schemas.microsoft.com/office/drawing/2014/main" id="{7B609772-8B70-F96B-F370-4C84963ACF03}"/>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1" name="TextBox 69">
                <a:extLst>
                  <a:ext uri="{FF2B5EF4-FFF2-40B4-BE49-F238E27FC236}">
                    <a16:creationId xmlns:a16="http://schemas.microsoft.com/office/drawing/2014/main" id="{FDC0D5B9-CDB0-0EC3-2C39-5A2F85C34A8C}"/>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92" name="Group 22">
            <a:extLst>
              <a:ext uri="{FF2B5EF4-FFF2-40B4-BE49-F238E27FC236}">
                <a16:creationId xmlns:a16="http://schemas.microsoft.com/office/drawing/2014/main" id="{BC6CE9D4-43CF-B919-E9CC-773B4A5E1DC3}"/>
              </a:ext>
            </a:extLst>
          </p:cNvPr>
          <p:cNvGrpSpPr/>
          <p:nvPr/>
        </p:nvGrpSpPr>
        <p:grpSpPr>
          <a:xfrm>
            <a:off x="1185026" y="1478048"/>
            <a:ext cx="329715" cy="274320"/>
            <a:chOff x="0" y="0"/>
            <a:chExt cx="812800" cy="605471"/>
          </a:xfrm>
          <a:solidFill>
            <a:srgbClr val="5B6242"/>
          </a:solidFill>
        </p:grpSpPr>
        <p:sp>
          <p:nvSpPr>
            <p:cNvPr id="93" name="Freeform 23">
              <a:extLst>
                <a:ext uri="{FF2B5EF4-FFF2-40B4-BE49-F238E27FC236}">
                  <a16:creationId xmlns:a16="http://schemas.microsoft.com/office/drawing/2014/main" id="{747F3666-75B1-CB04-2545-13362D6B34F4}"/>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94" name="TextBox 24">
              <a:extLst>
                <a:ext uri="{FF2B5EF4-FFF2-40B4-BE49-F238E27FC236}">
                  <a16:creationId xmlns:a16="http://schemas.microsoft.com/office/drawing/2014/main" id="{C5993C0F-161A-6139-AE93-EFD751B2ED17}"/>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100" name="TextBox 2">
            <a:extLst>
              <a:ext uri="{FF2B5EF4-FFF2-40B4-BE49-F238E27FC236}">
                <a16:creationId xmlns:a16="http://schemas.microsoft.com/office/drawing/2014/main" id="{2FE1B2C0-F420-8414-FC14-9E4CA8BDBCBC}"/>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178538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2F2F2"/>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D4B06A"/>
          </a:solidFill>
          <a:ln/>
        </p:spPr>
        <p:txBody>
          <a:bodyPr/>
          <a:lstStyle/>
          <a:p>
            <a:endParaRPr lang="en-CA"/>
          </a:p>
        </p:txBody>
      </p:sp>
      <p:sp>
        <p:nvSpPr>
          <p:cNvPr id="3" name="Text 1"/>
          <p:cNvSpPr/>
          <p:nvPr/>
        </p:nvSpPr>
        <p:spPr>
          <a:xfrm>
            <a:off x="291480" y="172465"/>
            <a:ext cx="8229600" cy="777240"/>
          </a:xfrm>
          <a:prstGeom prst="rect">
            <a:avLst/>
          </a:prstGeom>
          <a:noFill/>
          <a:ln/>
        </p:spPr>
        <p:txBody>
          <a:bodyPr wrap="square" lIns="0" tIns="0" rIns="0" bIns="0" rtlCol="0" anchor="ctr"/>
          <a:lstStyle/>
          <a:p>
            <a:r>
              <a:rPr lang="en-US" sz="2400" b="1" spc="-44">
                <a:latin typeface="Inter Bold"/>
              </a:rPr>
              <a:t>ILMI:</a:t>
            </a:r>
          </a:p>
          <a:p>
            <a:pPr marL="0" indent="0">
              <a:buNone/>
            </a:pPr>
            <a:r>
              <a:rPr lang="en-US" sz="2000" spc="-44">
                <a:solidFill>
                  <a:srgbClr val="2B2929"/>
                </a:solidFill>
                <a:latin typeface="Inter Bold"/>
              </a:rPr>
              <a:t>LONGITUDINAL EMPLOYMENT TRACKING</a:t>
            </a:r>
          </a:p>
        </p:txBody>
      </p:sp>
      <p:sp>
        <p:nvSpPr>
          <p:cNvPr id="4" name="Shape 2"/>
          <p:cNvSpPr/>
          <p:nvPr/>
        </p:nvSpPr>
        <p:spPr>
          <a:xfrm>
            <a:off x="291480" y="949705"/>
            <a:ext cx="3200400" cy="27432"/>
          </a:xfrm>
          <a:prstGeom prst="rect">
            <a:avLst/>
          </a:prstGeom>
          <a:solidFill>
            <a:srgbClr val="C8963E"/>
          </a:solidFill>
          <a:ln/>
        </p:spPr>
        <p:txBody>
          <a:bodyPr/>
          <a:lstStyle/>
          <a:p>
            <a:endParaRPr lang="en-CA"/>
          </a:p>
        </p:txBody>
      </p:sp>
      <p:sp>
        <p:nvSpPr>
          <p:cNvPr id="5" name="Text 3"/>
          <p:cNvSpPr/>
          <p:nvPr/>
        </p:nvSpPr>
        <p:spPr>
          <a:xfrm>
            <a:off x="291480" y="1028990"/>
            <a:ext cx="8229600" cy="274320"/>
          </a:xfrm>
          <a:prstGeom prst="rect">
            <a:avLst/>
          </a:prstGeom>
          <a:noFill/>
          <a:ln/>
        </p:spPr>
        <p:txBody>
          <a:bodyPr wrap="square" lIns="0" tIns="0" rIns="0" bIns="0" rtlCol="0" anchor="ctr"/>
          <a:lstStyle/>
          <a:p>
            <a:pPr marL="0" indent="0">
              <a:buNone/>
            </a:pPr>
            <a:r>
              <a:rPr lang="en-US" sz="1600" b="1">
                <a:solidFill>
                  <a:srgbClr val="2D2D2D"/>
                </a:solidFill>
                <a:latin typeface="Inter" pitchFamily="34" charset="0"/>
                <a:ea typeface="Inter" pitchFamily="34" charset="-122"/>
                <a:cs typeface="Inter" pitchFamily="34" charset="-120"/>
              </a:rPr>
              <a:t>633 respondents tracked Year 1 to Year 2</a:t>
            </a:r>
            <a:endParaRPr lang="en-US" sz="1600"/>
          </a:p>
        </p:txBody>
      </p:sp>
      <p:grpSp>
        <p:nvGrpSpPr>
          <p:cNvPr id="52" name="Group 51">
            <a:extLst>
              <a:ext uri="{FF2B5EF4-FFF2-40B4-BE49-F238E27FC236}">
                <a16:creationId xmlns:a16="http://schemas.microsoft.com/office/drawing/2014/main" id="{833C28A2-2A02-C3AB-A628-5A6C47F4446A}"/>
              </a:ext>
            </a:extLst>
          </p:cNvPr>
          <p:cNvGrpSpPr/>
          <p:nvPr/>
        </p:nvGrpSpPr>
        <p:grpSpPr>
          <a:xfrm>
            <a:off x="1608710" y="1440945"/>
            <a:ext cx="2184009" cy="1828800"/>
            <a:chOff x="879230" y="1463040"/>
            <a:chExt cx="2184009" cy="1828800"/>
          </a:xfrm>
        </p:grpSpPr>
        <p:sp>
          <p:nvSpPr>
            <p:cNvPr id="6" name="Shape 4"/>
            <p:cNvSpPr/>
            <p:nvPr/>
          </p:nvSpPr>
          <p:spPr>
            <a:xfrm>
              <a:off x="879230" y="1463040"/>
              <a:ext cx="2184009" cy="182880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p>
          </p:txBody>
        </p:sp>
        <p:sp>
          <p:nvSpPr>
            <p:cNvPr id="7" name="Shape 5"/>
            <p:cNvSpPr/>
            <p:nvPr/>
          </p:nvSpPr>
          <p:spPr>
            <a:xfrm>
              <a:off x="879230" y="1463040"/>
              <a:ext cx="2184009" cy="45720"/>
            </a:xfrm>
            <a:prstGeom prst="rect">
              <a:avLst/>
            </a:prstGeom>
            <a:solidFill>
              <a:srgbClr val="5B6242"/>
            </a:solidFill>
            <a:ln/>
          </p:spPr>
          <p:txBody>
            <a:bodyPr/>
            <a:lstStyle/>
            <a:p>
              <a:endParaRPr lang="en-CA"/>
            </a:p>
          </p:txBody>
        </p:sp>
        <p:sp>
          <p:nvSpPr>
            <p:cNvPr id="8" name="Text 6"/>
            <p:cNvSpPr/>
            <p:nvPr/>
          </p:nvSpPr>
          <p:spPr>
            <a:xfrm>
              <a:off x="1693606" y="1554480"/>
              <a:ext cx="555257" cy="365760"/>
            </a:xfrm>
            <a:prstGeom prst="rect">
              <a:avLst/>
            </a:prstGeom>
            <a:noFill/>
            <a:ln/>
          </p:spPr>
          <p:txBody>
            <a:bodyPr wrap="square" rtlCol="0" anchor="ctr"/>
            <a:lstStyle/>
            <a:p>
              <a:pPr marL="0" indent="0" algn="ctr">
                <a:buNone/>
              </a:pPr>
              <a:r>
                <a:rPr lang="en-US" sz="2400" b="1">
                  <a:solidFill>
                    <a:srgbClr val="5B6242"/>
                  </a:solidFill>
                  <a:latin typeface="Inter" pitchFamily="34" charset="0"/>
                  <a:ea typeface="Inter" pitchFamily="34" charset="-122"/>
                  <a:cs typeface="Inter" pitchFamily="34" charset="-120"/>
                </a:rPr>
                <a:t>✓</a:t>
              </a:r>
              <a:endParaRPr lang="en-US" sz="2400">
                <a:solidFill>
                  <a:srgbClr val="5B6242"/>
                </a:solidFill>
              </a:endParaRPr>
            </a:p>
          </p:txBody>
        </p:sp>
        <p:sp>
          <p:nvSpPr>
            <p:cNvPr id="9" name="Text 7"/>
            <p:cNvSpPr/>
            <p:nvPr/>
          </p:nvSpPr>
          <p:spPr>
            <a:xfrm>
              <a:off x="879230" y="1951892"/>
              <a:ext cx="2184009" cy="548640"/>
            </a:xfrm>
            <a:prstGeom prst="rect">
              <a:avLst/>
            </a:prstGeom>
            <a:noFill/>
            <a:ln/>
          </p:spPr>
          <p:txBody>
            <a:bodyPr wrap="square" lIns="0" tIns="0" rIns="0" bIns="0" rtlCol="0" anchor="ctr"/>
            <a:lstStyle/>
            <a:p>
              <a:pPr marL="0" indent="0" algn="ctr">
                <a:buNone/>
              </a:pPr>
              <a:r>
                <a:rPr lang="en-US" sz="4000" b="1">
                  <a:solidFill>
                    <a:srgbClr val="5B6242"/>
                  </a:solidFill>
                  <a:latin typeface="Inter" pitchFamily="34" charset="0"/>
                  <a:ea typeface="Inter" pitchFamily="34" charset="-122"/>
                  <a:cs typeface="Inter" pitchFamily="34" charset="-120"/>
                </a:rPr>
                <a:t>11.5%</a:t>
              </a:r>
              <a:endParaRPr lang="en-US" sz="4000">
                <a:solidFill>
                  <a:srgbClr val="5B6242"/>
                </a:solidFill>
              </a:endParaRPr>
            </a:p>
          </p:txBody>
        </p:sp>
        <p:sp>
          <p:nvSpPr>
            <p:cNvPr id="10" name="Text 8"/>
            <p:cNvSpPr/>
            <p:nvPr/>
          </p:nvSpPr>
          <p:spPr>
            <a:xfrm>
              <a:off x="916247" y="2532184"/>
              <a:ext cx="2109975" cy="411480"/>
            </a:xfrm>
            <a:prstGeom prst="rect">
              <a:avLst/>
            </a:prstGeom>
            <a:noFill/>
            <a:ln/>
          </p:spPr>
          <p:txBody>
            <a:bodyPr wrap="square" rtlCol="0" anchor="ctr"/>
            <a:lstStyle/>
            <a:p>
              <a:pPr marL="0" indent="0" algn="ctr">
                <a:buNone/>
              </a:pPr>
              <a:r>
                <a:rPr lang="en-US" sz="1400" b="1">
                  <a:solidFill>
                    <a:srgbClr val="2D2D2D"/>
                  </a:solidFill>
                  <a:latin typeface="Inter" pitchFamily="34" charset="0"/>
                  <a:ea typeface="Inter" pitchFamily="34" charset="-122"/>
                  <a:cs typeface="Inter" pitchFamily="34" charset="-120"/>
                </a:rPr>
                <a:t>Unemployed → Full-time</a:t>
              </a:r>
              <a:endParaRPr lang="en-US" sz="1400"/>
            </a:p>
          </p:txBody>
        </p:sp>
        <p:sp>
          <p:nvSpPr>
            <p:cNvPr id="11" name="Text 9"/>
            <p:cNvSpPr/>
            <p:nvPr/>
          </p:nvSpPr>
          <p:spPr>
            <a:xfrm>
              <a:off x="953264" y="2975317"/>
              <a:ext cx="2035941" cy="274320"/>
            </a:xfrm>
            <a:prstGeom prst="rect">
              <a:avLst/>
            </a:prstGeom>
            <a:noFill/>
            <a:ln/>
          </p:spPr>
          <p:txBody>
            <a:bodyPr wrap="square" rtlCol="0" anchor="ctr"/>
            <a:lstStyle/>
            <a:p>
              <a:pPr marL="0" indent="0" algn="ctr">
                <a:buNone/>
              </a:pPr>
              <a:r>
                <a:rPr lang="en-US" sz="1400">
                  <a:solidFill>
                    <a:srgbClr val="5A5A5A"/>
                  </a:solidFill>
                  <a:latin typeface="Inter" pitchFamily="34" charset="0"/>
                  <a:ea typeface="Inter" pitchFamily="34" charset="-122"/>
                  <a:cs typeface="Inter" pitchFamily="34" charset="-120"/>
                </a:rPr>
                <a:t>15 of 130</a:t>
              </a:r>
              <a:endParaRPr lang="en-US" sz="1400"/>
            </a:p>
          </p:txBody>
        </p:sp>
      </p:grpSp>
      <p:grpSp>
        <p:nvGrpSpPr>
          <p:cNvPr id="53" name="Group 52">
            <a:extLst>
              <a:ext uri="{FF2B5EF4-FFF2-40B4-BE49-F238E27FC236}">
                <a16:creationId xmlns:a16="http://schemas.microsoft.com/office/drawing/2014/main" id="{5C9FDD38-9125-6A69-89F5-9DBBF9491B3F}"/>
              </a:ext>
            </a:extLst>
          </p:cNvPr>
          <p:cNvGrpSpPr/>
          <p:nvPr/>
        </p:nvGrpSpPr>
        <p:grpSpPr>
          <a:xfrm>
            <a:off x="4124330" y="1440945"/>
            <a:ext cx="2184009" cy="1828800"/>
            <a:chOff x="4049735" y="1463040"/>
            <a:chExt cx="2184009" cy="1828800"/>
          </a:xfrm>
        </p:grpSpPr>
        <p:sp>
          <p:nvSpPr>
            <p:cNvPr id="12" name="Shape 10"/>
            <p:cNvSpPr/>
            <p:nvPr/>
          </p:nvSpPr>
          <p:spPr>
            <a:xfrm>
              <a:off x="4049735" y="1463040"/>
              <a:ext cx="2184009" cy="182880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p>
          </p:txBody>
        </p:sp>
        <p:sp>
          <p:nvSpPr>
            <p:cNvPr id="13" name="Shape 11"/>
            <p:cNvSpPr/>
            <p:nvPr/>
          </p:nvSpPr>
          <p:spPr>
            <a:xfrm>
              <a:off x="4049735" y="1463040"/>
              <a:ext cx="2184009" cy="45720"/>
            </a:xfrm>
            <a:prstGeom prst="rect">
              <a:avLst/>
            </a:prstGeom>
            <a:solidFill>
              <a:srgbClr val="5B6242"/>
            </a:solidFill>
            <a:ln/>
          </p:spPr>
          <p:txBody>
            <a:bodyPr/>
            <a:lstStyle/>
            <a:p>
              <a:endParaRPr lang="en-CA"/>
            </a:p>
          </p:txBody>
        </p:sp>
        <p:sp>
          <p:nvSpPr>
            <p:cNvPr id="14" name="Text 12"/>
            <p:cNvSpPr/>
            <p:nvPr/>
          </p:nvSpPr>
          <p:spPr>
            <a:xfrm>
              <a:off x="4864111" y="1554480"/>
              <a:ext cx="555257" cy="365760"/>
            </a:xfrm>
            <a:prstGeom prst="rect">
              <a:avLst/>
            </a:prstGeom>
            <a:noFill/>
            <a:ln/>
          </p:spPr>
          <p:txBody>
            <a:bodyPr wrap="square" rtlCol="0" anchor="ctr"/>
            <a:lstStyle/>
            <a:p>
              <a:pPr marL="0" indent="0" algn="ctr">
                <a:buNone/>
              </a:pPr>
              <a:r>
                <a:rPr lang="en-US" sz="2400" b="1">
                  <a:solidFill>
                    <a:srgbClr val="5B6242"/>
                  </a:solidFill>
                  <a:latin typeface="Inter" pitchFamily="34" charset="0"/>
                  <a:ea typeface="Inter" pitchFamily="34" charset="-122"/>
                  <a:cs typeface="Inter" pitchFamily="34" charset="-120"/>
                </a:rPr>
                <a:t>✓</a:t>
              </a:r>
              <a:endParaRPr lang="en-US" sz="2400">
                <a:solidFill>
                  <a:srgbClr val="5B6242"/>
                </a:solidFill>
              </a:endParaRPr>
            </a:p>
          </p:txBody>
        </p:sp>
        <p:sp>
          <p:nvSpPr>
            <p:cNvPr id="15" name="Text 13"/>
            <p:cNvSpPr/>
            <p:nvPr/>
          </p:nvSpPr>
          <p:spPr>
            <a:xfrm>
              <a:off x="4049735" y="1951892"/>
              <a:ext cx="2184009" cy="548640"/>
            </a:xfrm>
            <a:prstGeom prst="rect">
              <a:avLst/>
            </a:prstGeom>
            <a:noFill/>
            <a:ln/>
          </p:spPr>
          <p:txBody>
            <a:bodyPr wrap="square" lIns="0" tIns="0" rIns="0" bIns="0" rtlCol="0" anchor="ctr"/>
            <a:lstStyle/>
            <a:p>
              <a:pPr marL="0" indent="0" algn="ctr">
                <a:buNone/>
              </a:pPr>
              <a:r>
                <a:rPr lang="en-US" sz="4000" b="1">
                  <a:solidFill>
                    <a:srgbClr val="5B6242"/>
                  </a:solidFill>
                  <a:latin typeface="Inter" pitchFamily="34" charset="0"/>
                  <a:ea typeface="Inter" pitchFamily="34" charset="-122"/>
                  <a:cs typeface="Inter" pitchFamily="34" charset="-120"/>
                </a:rPr>
                <a:t>17.2%</a:t>
              </a:r>
              <a:endParaRPr lang="en-US" sz="4000">
                <a:solidFill>
                  <a:srgbClr val="5B6242"/>
                </a:solidFill>
              </a:endParaRPr>
            </a:p>
          </p:txBody>
        </p:sp>
        <p:sp>
          <p:nvSpPr>
            <p:cNvPr id="16" name="Text 14"/>
            <p:cNvSpPr/>
            <p:nvPr/>
          </p:nvSpPr>
          <p:spPr>
            <a:xfrm>
              <a:off x="4123769" y="2532184"/>
              <a:ext cx="2035941" cy="411480"/>
            </a:xfrm>
            <a:prstGeom prst="rect">
              <a:avLst/>
            </a:prstGeom>
            <a:noFill/>
            <a:ln/>
          </p:spPr>
          <p:txBody>
            <a:bodyPr wrap="square" rtlCol="0" anchor="ctr"/>
            <a:lstStyle/>
            <a:p>
              <a:pPr marL="0" indent="0" algn="ctr">
                <a:buNone/>
              </a:pPr>
              <a:r>
                <a:rPr lang="en-US" sz="1400" b="1">
                  <a:solidFill>
                    <a:srgbClr val="2D2D2D"/>
                  </a:solidFill>
                  <a:latin typeface="Inter" pitchFamily="34" charset="0"/>
                  <a:ea typeface="Inter" pitchFamily="34" charset="-122"/>
                  <a:cs typeface="Inter" pitchFamily="34" charset="-120"/>
                </a:rPr>
                <a:t>Precarious →</a:t>
              </a:r>
              <a:r>
                <a:rPr lang="en-US" sz="1400"/>
                <a:t> </a:t>
              </a:r>
              <a:r>
                <a:rPr lang="en-US" sz="1400" b="1">
                  <a:solidFill>
                    <a:srgbClr val="2D2D2D"/>
                  </a:solidFill>
                  <a:latin typeface="Inter" pitchFamily="34" charset="0"/>
                  <a:ea typeface="Inter" pitchFamily="34" charset="-122"/>
                  <a:cs typeface="Inter" pitchFamily="34" charset="-120"/>
                </a:rPr>
                <a:t>Full-time</a:t>
              </a:r>
              <a:endParaRPr lang="en-US" sz="1400"/>
            </a:p>
          </p:txBody>
        </p:sp>
        <p:sp>
          <p:nvSpPr>
            <p:cNvPr id="17" name="Text 15"/>
            <p:cNvSpPr/>
            <p:nvPr/>
          </p:nvSpPr>
          <p:spPr>
            <a:xfrm>
              <a:off x="4123769" y="2975317"/>
              <a:ext cx="2035941" cy="274320"/>
            </a:xfrm>
            <a:prstGeom prst="rect">
              <a:avLst/>
            </a:prstGeom>
            <a:noFill/>
            <a:ln/>
          </p:spPr>
          <p:txBody>
            <a:bodyPr wrap="square" rtlCol="0" anchor="ctr"/>
            <a:lstStyle/>
            <a:p>
              <a:pPr marL="0" indent="0" algn="ctr">
                <a:buNone/>
              </a:pPr>
              <a:r>
                <a:rPr lang="en-US" sz="1400">
                  <a:solidFill>
                    <a:srgbClr val="5A5A5A"/>
                  </a:solidFill>
                  <a:latin typeface="Inter" pitchFamily="34" charset="0"/>
                  <a:ea typeface="Inter" pitchFamily="34" charset="-122"/>
                  <a:cs typeface="Inter" pitchFamily="34" charset="-120"/>
                </a:rPr>
                <a:t>17 of 99</a:t>
              </a:r>
              <a:endParaRPr lang="en-US" sz="1400"/>
            </a:p>
          </p:txBody>
        </p:sp>
      </p:grpSp>
      <p:grpSp>
        <p:nvGrpSpPr>
          <p:cNvPr id="54" name="Group 53">
            <a:extLst>
              <a:ext uri="{FF2B5EF4-FFF2-40B4-BE49-F238E27FC236}">
                <a16:creationId xmlns:a16="http://schemas.microsoft.com/office/drawing/2014/main" id="{52A2AB28-4531-CFBD-BC95-CB962E10C4BC}"/>
              </a:ext>
            </a:extLst>
          </p:cNvPr>
          <p:cNvGrpSpPr/>
          <p:nvPr/>
        </p:nvGrpSpPr>
        <p:grpSpPr>
          <a:xfrm>
            <a:off x="6639950" y="1440945"/>
            <a:ext cx="2184009" cy="1828800"/>
            <a:chOff x="6639950" y="1463040"/>
            <a:chExt cx="2184009" cy="1828800"/>
          </a:xfrm>
        </p:grpSpPr>
        <p:sp>
          <p:nvSpPr>
            <p:cNvPr id="18" name="Shape 16"/>
            <p:cNvSpPr/>
            <p:nvPr/>
          </p:nvSpPr>
          <p:spPr>
            <a:xfrm>
              <a:off x="6639950" y="1463040"/>
              <a:ext cx="2184009" cy="182880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p>
          </p:txBody>
        </p:sp>
        <p:sp>
          <p:nvSpPr>
            <p:cNvPr id="19" name="Shape 17"/>
            <p:cNvSpPr/>
            <p:nvPr/>
          </p:nvSpPr>
          <p:spPr>
            <a:xfrm>
              <a:off x="6639950" y="1463040"/>
              <a:ext cx="2184009" cy="45720"/>
            </a:xfrm>
            <a:prstGeom prst="rect">
              <a:avLst/>
            </a:prstGeom>
            <a:solidFill>
              <a:srgbClr val="A0522D"/>
            </a:solidFill>
            <a:ln/>
          </p:spPr>
          <p:txBody>
            <a:bodyPr/>
            <a:lstStyle/>
            <a:p>
              <a:endParaRPr lang="en-CA"/>
            </a:p>
          </p:txBody>
        </p:sp>
        <p:sp>
          <p:nvSpPr>
            <p:cNvPr id="20" name="Text 18"/>
            <p:cNvSpPr/>
            <p:nvPr/>
          </p:nvSpPr>
          <p:spPr>
            <a:xfrm>
              <a:off x="7454326" y="1554480"/>
              <a:ext cx="555257" cy="365760"/>
            </a:xfrm>
            <a:prstGeom prst="rect">
              <a:avLst/>
            </a:prstGeom>
            <a:noFill/>
            <a:ln/>
          </p:spPr>
          <p:txBody>
            <a:bodyPr wrap="square" rtlCol="0" anchor="ctr"/>
            <a:lstStyle/>
            <a:p>
              <a:pPr marL="0" indent="0" algn="ctr">
                <a:buNone/>
              </a:pPr>
              <a:r>
                <a:rPr lang="en-US" sz="2400" b="1">
                  <a:solidFill>
                    <a:srgbClr val="A0522D"/>
                  </a:solidFill>
                  <a:latin typeface="Inter" pitchFamily="34" charset="0"/>
                  <a:ea typeface="Inter" pitchFamily="34" charset="-122"/>
                  <a:cs typeface="Inter" pitchFamily="34" charset="-120"/>
                </a:rPr>
                <a:t>✗</a:t>
              </a:r>
              <a:endParaRPr lang="en-US" sz="2400"/>
            </a:p>
          </p:txBody>
        </p:sp>
        <p:sp>
          <p:nvSpPr>
            <p:cNvPr id="21" name="Text 19"/>
            <p:cNvSpPr/>
            <p:nvPr/>
          </p:nvSpPr>
          <p:spPr>
            <a:xfrm>
              <a:off x="6639950" y="1951892"/>
              <a:ext cx="2184009" cy="548640"/>
            </a:xfrm>
            <a:prstGeom prst="rect">
              <a:avLst/>
            </a:prstGeom>
            <a:noFill/>
            <a:ln/>
          </p:spPr>
          <p:txBody>
            <a:bodyPr wrap="square" lIns="0" tIns="0" rIns="0" bIns="0" rtlCol="0" anchor="ctr"/>
            <a:lstStyle/>
            <a:p>
              <a:pPr marL="0" indent="0" algn="ctr">
                <a:buNone/>
              </a:pPr>
              <a:r>
                <a:rPr lang="en-US" sz="4000" b="1">
                  <a:solidFill>
                    <a:srgbClr val="A0522D"/>
                  </a:solidFill>
                  <a:latin typeface="Inter" pitchFamily="34" charset="0"/>
                  <a:ea typeface="Inter" pitchFamily="34" charset="-122"/>
                  <a:cs typeface="Inter" pitchFamily="34" charset="-120"/>
                </a:rPr>
                <a:t>12.0%</a:t>
              </a:r>
              <a:endParaRPr lang="en-US" sz="4000"/>
            </a:p>
          </p:txBody>
        </p:sp>
        <p:sp>
          <p:nvSpPr>
            <p:cNvPr id="22" name="Text 20"/>
            <p:cNvSpPr/>
            <p:nvPr/>
          </p:nvSpPr>
          <p:spPr>
            <a:xfrm>
              <a:off x="6713984" y="2532184"/>
              <a:ext cx="2035941" cy="411480"/>
            </a:xfrm>
            <a:prstGeom prst="rect">
              <a:avLst/>
            </a:prstGeom>
            <a:noFill/>
            <a:ln/>
          </p:spPr>
          <p:txBody>
            <a:bodyPr wrap="square" rtlCol="0" anchor="ctr"/>
            <a:lstStyle/>
            <a:p>
              <a:pPr marL="0" indent="0" algn="ctr">
                <a:buNone/>
              </a:pPr>
              <a:r>
                <a:rPr lang="en-US" sz="1400" b="1">
                  <a:solidFill>
                    <a:srgbClr val="2D2D2D"/>
                  </a:solidFill>
                  <a:latin typeface="Inter" pitchFamily="34" charset="0"/>
                  <a:ea typeface="Inter" pitchFamily="34" charset="-122"/>
                  <a:cs typeface="Inter" pitchFamily="34" charset="-120"/>
                </a:rPr>
                <a:t>Employed →</a:t>
              </a:r>
              <a:r>
                <a:rPr lang="en-US" sz="1400"/>
                <a:t> </a:t>
              </a:r>
              <a:r>
                <a:rPr lang="en-US" sz="1400" b="1">
                  <a:solidFill>
                    <a:srgbClr val="2D2D2D"/>
                  </a:solidFill>
                  <a:latin typeface="Inter" pitchFamily="34" charset="0"/>
                  <a:ea typeface="Inter" pitchFamily="34" charset="-122"/>
                  <a:cs typeface="Inter" pitchFamily="34" charset="-120"/>
                </a:rPr>
                <a:t>Unemployed</a:t>
              </a:r>
              <a:endParaRPr lang="en-US" sz="1400"/>
            </a:p>
          </p:txBody>
        </p:sp>
        <p:sp>
          <p:nvSpPr>
            <p:cNvPr id="23" name="Text 21"/>
            <p:cNvSpPr/>
            <p:nvPr/>
          </p:nvSpPr>
          <p:spPr>
            <a:xfrm>
              <a:off x="6713984" y="2975317"/>
              <a:ext cx="2035941" cy="274320"/>
            </a:xfrm>
            <a:prstGeom prst="rect">
              <a:avLst/>
            </a:prstGeom>
            <a:noFill/>
            <a:ln/>
          </p:spPr>
          <p:txBody>
            <a:bodyPr wrap="square" rtlCol="0" anchor="ctr"/>
            <a:lstStyle/>
            <a:p>
              <a:pPr marL="0" indent="0" algn="ctr">
                <a:buNone/>
              </a:pPr>
              <a:r>
                <a:rPr lang="en-US" sz="1400">
                  <a:solidFill>
                    <a:srgbClr val="5A5A5A"/>
                  </a:solidFill>
                  <a:latin typeface="Inter" pitchFamily="34" charset="0"/>
                  <a:ea typeface="Inter" pitchFamily="34" charset="-122"/>
                  <a:cs typeface="Inter" pitchFamily="34" charset="-120"/>
                </a:rPr>
                <a:t>49 of 410</a:t>
              </a:r>
              <a:endParaRPr lang="en-US" sz="1400"/>
            </a:p>
          </p:txBody>
        </p:sp>
      </p:grpSp>
      <p:sp>
        <p:nvSpPr>
          <p:cNvPr id="24" name="Text 22"/>
          <p:cNvSpPr/>
          <p:nvPr/>
        </p:nvSpPr>
        <p:spPr>
          <a:xfrm>
            <a:off x="1603067" y="3360420"/>
            <a:ext cx="7189237" cy="228419"/>
          </a:xfrm>
          <a:prstGeom prst="rect">
            <a:avLst/>
          </a:prstGeom>
          <a:noFill/>
          <a:ln/>
        </p:spPr>
        <p:txBody>
          <a:bodyPr wrap="square" lIns="0" tIns="0" rIns="0" bIns="0" rtlCol="0" anchor="ctr"/>
          <a:lstStyle/>
          <a:p>
            <a:pPr marL="0" indent="0">
              <a:buNone/>
            </a:pPr>
            <a:r>
              <a:rPr lang="en-US" sz="1600" b="1">
                <a:solidFill>
                  <a:srgbClr val="5B6242"/>
                </a:solidFill>
                <a:latin typeface="Inter" pitchFamily="34" charset="0"/>
                <a:ea typeface="Inter" pitchFamily="34" charset="-122"/>
                <a:cs typeface="Inter" pitchFamily="34" charset="-120"/>
              </a:rPr>
              <a:t>YEAR 1 → YEAR 2 DISTRIBUTION</a:t>
            </a:r>
            <a:endParaRPr lang="en-US" sz="1600"/>
          </a:p>
        </p:txBody>
      </p:sp>
      <p:graphicFrame>
        <p:nvGraphicFramePr>
          <p:cNvPr id="25" name="Chart 0"/>
          <p:cNvGraphicFramePr/>
          <p:nvPr>
            <p:extLst>
              <p:ext uri="{D42A27DB-BD31-4B8C-83A1-F6EECF244321}">
                <p14:modId xmlns:p14="http://schemas.microsoft.com/office/powerpoint/2010/main" val="3001849934"/>
              </p:ext>
            </p:extLst>
          </p:nvPr>
        </p:nvGraphicFramePr>
        <p:xfrm>
          <a:off x="1607647" y="3631042"/>
          <a:ext cx="7242481" cy="1385719"/>
        </p:xfrm>
        <a:graphic>
          <a:graphicData uri="http://schemas.openxmlformats.org/drawingml/2006/chart">
            <c:chart xmlns:c="http://schemas.openxmlformats.org/drawingml/2006/chart" xmlns:r="http://schemas.openxmlformats.org/officeDocument/2006/relationships" r:id="rId3"/>
          </a:graphicData>
        </a:graphic>
      </p:graphicFrame>
      <p:sp>
        <p:nvSpPr>
          <p:cNvPr id="29" name="Freeform 4">
            <a:extLst>
              <a:ext uri="{FF2B5EF4-FFF2-40B4-BE49-F238E27FC236}">
                <a16:creationId xmlns:a16="http://schemas.microsoft.com/office/drawing/2014/main" id="{FC987CDC-3B5A-7FB0-A56F-0B38790093EC}"/>
              </a:ext>
            </a:extLst>
          </p:cNvPr>
          <p:cNvSpPr/>
          <p:nvPr/>
        </p:nvSpPr>
        <p:spPr>
          <a:xfrm>
            <a:off x="6858993" y="178644"/>
            <a:ext cx="2653235" cy="839921"/>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31" name="Freeform 74">
            <a:extLst>
              <a:ext uri="{FF2B5EF4-FFF2-40B4-BE49-F238E27FC236}">
                <a16:creationId xmlns:a16="http://schemas.microsoft.com/office/drawing/2014/main" id="{3DF2D45F-3FD1-B206-A7F5-EB040F87DE71}"/>
              </a:ext>
            </a:extLst>
          </p:cNvPr>
          <p:cNvSpPr/>
          <p:nvPr/>
        </p:nvSpPr>
        <p:spPr>
          <a:xfrm>
            <a:off x="7426082" y="306808"/>
            <a:ext cx="1519056" cy="583593"/>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4"/>
            <a:stretch>
              <a:fillRect/>
            </a:stretch>
          </a:blipFill>
        </p:spPr>
        <p:txBody>
          <a:bodyPr/>
          <a:lstStyle/>
          <a:p>
            <a:endParaRPr lang="en-US" sz="900"/>
          </a:p>
        </p:txBody>
      </p:sp>
      <p:grpSp>
        <p:nvGrpSpPr>
          <p:cNvPr id="26" name="Group 22">
            <a:extLst>
              <a:ext uri="{FF2B5EF4-FFF2-40B4-BE49-F238E27FC236}">
                <a16:creationId xmlns:a16="http://schemas.microsoft.com/office/drawing/2014/main" id="{CB6F818B-F164-6C65-61D5-43585F93DCD3}"/>
              </a:ext>
            </a:extLst>
          </p:cNvPr>
          <p:cNvGrpSpPr/>
          <p:nvPr/>
        </p:nvGrpSpPr>
        <p:grpSpPr>
          <a:xfrm>
            <a:off x="1185026" y="1478048"/>
            <a:ext cx="329715" cy="274320"/>
            <a:chOff x="0" y="0"/>
            <a:chExt cx="812800" cy="605471"/>
          </a:xfrm>
          <a:solidFill>
            <a:srgbClr val="5B6242"/>
          </a:solidFill>
        </p:grpSpPr>
        <p:sp>
          <p:nvSpPr>
            <p:cNvPr id="27" name="Freeform 23">
              <a:extLst>
                <a:ext uri="{FF2B5EF4-FFF2-40B4-BE49-F238E27FC236}">
                  <a16:creationId xmlns:a16="http://schemas.microsoft.com/office/drawing/2014/main" id="{2F183C21-41B1-1406-D4F9-9E7EC756D6E0}"/>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28" name="TextBox 24">
              <a:extLst>
                <a:ext uri="{FF2B5EF4-FFF2-40B4-BE49-F238E27FC236}">
                  <a16:creationId xmlns:a16="http://schemas.microsoft.com/office/drawing/2014/main" id="{8218F0D9-1E3E-6F98-DDCE-F46319D2AFAB}"/>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grpSp>
        <p:nvGrpSpPr>
          <p:cNvPr id="30" name="Group 29">
            <a:extLst>
              <a:ext uri="{FF2B5EF4-FFF2-40B4-BE49-F238E27FC236}">
                <a16:creationId xmlns:a16="http://schemas.microsoft.com/office/drawing/2014/main" id="{D5EC6D3C-83EF-E96B-A1CE-7413A62064CE}"/>
              </a:ext>
            </a:extLst>
          </p:cNvPr>
          <p:cNvGrpSpPr/>
          <p:nvPr/>
        </p:nvGrpSpPr>
        <p:grpSpPr>
          <a:xfrm>
            <a:off x="385112" y="1435255"/>
            <a:ext cx="705944" cy="3476166"/>
            <a:chOff x="428467" y="1581699"/>
            <a:chExt cx="705944" cy="3476166"/>
          </a:xfrm>
        </p:grpSpPr>
        <p:grpSp>
          <p:nvGrpSpPr>
            <p:cNvPr id="32" name="Group 31">
              <a:extLst>
                <a:ext uri="{FF2B5EF4-FFF2-40B4-BE49-F238E27FC236}">
                  <a16:creationId xmlns:a16="http://schemas.microsoft.com/office/drawing/2014/main" id="{0575174B-7AD1-102D-827A-F0DDE3862BF2}"/>
                </a:ext>
              </a:extLst>
            </p:cNvPr>
            <p:cNvGrpSpPr/>
            <p:nvPr/>
          </p:nvGrpSpPr>
          <p:grpSpPr>
            <a:xfrm>
              <a:off x="428467" y="2172195"/>
              <a:ext cx="705944" cy="523688"/>
              <a:chOff x="428467" y="2140863"/>
              <a:chExt cx="705944" cy="523688"/>
            </a:xfrm>
          </p:grpSpPr>
          <p:sp>
            <p:nvSpPr>
              <p:cNvPr id="50" name="Arrow: Pentagon 49">
                <a:extLst>
                  <a:ext uri="{FF2B5EF4-FFF2-40B4-BE49-F238E27FC236}">
                    <a16:creationId xmlns:a16="http://schemas.microsoft.com/office/drawing/2014/main" id="{4E875522-5950-B123-0673-52E4EE0FD63D}"/>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1" name="TextBox 34">
                <a:extLst>
                  <a:ext uri="{FF2B5EF4-FFF2-40B4-BE49-F238E27FC236}">
                    <a16:creationId xmlns:a16="http://schemas.microsoft.com/office/drawing/2014/main" id="{A32F6273-7922-6823-04E8-4DE386E22AF7}"/>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33" name="Group 32">
              <a:extLst>
                <a:ext uri="{FF2B5EF4-FFF2-40B4-BE49-F238E27FC236}">
                  <a16:creationId xmlns:a16="http://schemas.microsoft.com/office/drawing/2014/main" id="{87503A9B-A502-360F-F87C-91FA22A58C6E}"/>
                </a:ext>
              </a:extLst>
            </p:cNvPr>
            <p:cNvGrpSpPr/>
            <p:nvPr/>
          </p:nvGrpSpPr>
          <p:grpSpPr>
            <a:xfrm>
              <a:off x="428467" y="1581699"/>
              <a:ext cx="705944" cy="523688"/>
              <a:chOff x="428467" y="1581699"/>
              <a:chExt cx="705944" cy="523688"/>
            </a:xfrm>
          </p:grpSpPr>
          <p:sp>
            <p:nvSpPr>
              <p:cNvPr id="48" name="Arrow: Pentagon 47">
                <a:extLst>
                  <a:ext uri="{FF2B5EF4-FFF2-40B4-BE49-F238E27FC236}">
                    <a16:creationId xmlns:a16="http://schemas.microsoft.com/office/drawing/2014/main" id="{3E874D08-EFB4-BD89-4622-2AD49A244A65}"/>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Box 41">
                <a:extLst>
                  <a:ext uri="{FF2B5EF4-FFF2-40B4-BE49-F238E27FC236}">
                    <a16:creationId xmlns:a16="http://schemas.microsoft.com/office/drawing/2014/main" id="{F90BFCA0-0DC3-9C75-0DA9-19EF8CEE0CEB}"/>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34" name="Group 33">
              <a:extLst>
                <a:ext uri="{FF2B5EF4-FFF2-40B4-BE49-F238E27FC236}">
                  <a16:creationId xmlns:a16="http://schemas.microsoft.com/office/drawing/2014/main" id="{D2A07E87-79D3-1EA9-93BA-40ADB4FCB0EE}"/>
                </a:ext>
              </a:extLst>
            </p:cNvPr>
            <p:cNvGrpSpPr/>
            <p:nvPr/>
          </p:nvGrpSpPr>
          <p:grpSpPr>
            <a:xfrm>
              <a:off x="428467" y="4534177"/>
              <a:ext cx="705944" cy="523688"/>
              <a:chOff x="428467" y="4534177"/>
              <a:chExt cx="705944" cy="523688"/>
            </a:xfrm>
          </p:grpSpPr>
          <p:sp>
            <p:nvSpPr>
              <p:cNvPr id="46" name="Arrow: Pentagon 45">
                <a:extLst>
                  <a:ext uri="{FF2B5EF4-FFF2-40B4-BE49-F238E27FC236}">
                    <a16:creationId xmlns:a16="http://schemas.microsoft.com/office/drawing/2014/main" id="{2270AC27-B9B9-35E1-9FF1-9B3C7396E52B}"/>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TextBox 48">
                <a:extLst>
                  <a:ext uri="{FF2B5EF4-FFF2-40B4-BE49-F238E27FC236}">
                    <a16:creationId xmlns:a16="http://schemas.microsoft.com/office/drawing/2014/main" id="{5397523E-05A1-7C59-F130-D7DB18308281}"/>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35" name="Group 34">
              <a:extLst>
                <a:ext uri="{FF2B5EF4-FFF2-40B4-BE49-F238E27FC236}">
                  <a16:creationId xmlns:a16="http://schemas.microsoft.com/office/drawing/2014/main" id="{B998C23F-FCDB-FA90-BB33-1CB5C2105805}"/>
                </a:ext>
              </a:extLst>
            </p:cNvPr>
            <p:cNvGrpSpPr/>
            <p:nvPr/>
          </p:nvGrpSpPr>
          <p:grpSpPr>
            <a:xfrm>
              <a:off x="428467" y="2762691"/>
              <a:ext cx="705944" cy="523688"/>
              <a:chOff x="428467" y="2697291"/>
              <a:chExt cx="705944" cy="523688"/>
            </a:xfrm>
          </p:grpSpPr>
          <p:sp>
            <p:nvSpPr>
              <p:cNvPr id="44" name="Arrow: Pentagon 43">
                <a:extLst>
                  <a:ext uri="{FF2B5EF4-FFF2-40B4-BE49-F238E27FC236}">
                    <a16:creationId xmlns:a16="http://schemas.microsoft.com/office/drawing/2014/main" id="{BC08C3DE-574F-C6E7-3E55-CBEF344CCA5F}"/>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TextBox 44">
                <a:extLst>
                  <a:ext uri="{FF2B5EF4-FFF2-40B4-BE49-F238E27FC236}">
                    <a16:creationId xmlns:a16="http://schemas.microsoft.com/office/drawing/2014/main" id="{8E321C6B-3FE5-866C-60BD-9047BE54BD27}"/>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36" name="TextBox 58">
              <a:extLst>
                <a:ext uri="{FF2B5EF4-FFF2-40B4-BE49-F238E27FC236}">
                  <a16:creationId xmlns:a16="http://schemas.microsoft.com/office/drawing/2014/main" id="{DE471B0D-92DE-2A25-4280-11D1CF782C25}"/>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37" name="TextBox 61">
              <a:extLst>
                <a:ext uri="{FF2B5EF4-FFF2-40B4-BE49-F238E27FC236}">
                  <a16:creationId xmlns:a16="http://schemas.microsoft.com/office/drawing/2014/main" id="{6F5DD707-520A-B4C5-B86D-0B0B40B88DD0}"/>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38" name="Group 37">
              <a:extLst>
                <a:ext uri="{FF2B5EF4-FFF2-40B4-BE49-F238E27FC236}">
                  <a16:creationId xmlns:a16="http://schemas.microsoft.com/office/drawing/2014/main" id="{629F6560-774B-F73A-9FF9-17A08A957F63}"/>
                </a:ext>
              </a:extLst>
            </p:cNvPr>
            <p:cNvGrpSpPr/>
            <p:nvPr/>
          </p:nvGrpSpPr>
          <p:grpSpPr>
            <a:xfrm>
              <a:off x="428467" y="3353187"/>
              <a:ext cx="705944" cy="523688"/>
              <a:chOff x="428467" y="3243793"/>
              <a:chExt cx="705944" cy="523688"/>
            </a:xfrm>
          </p:grpSpPr>
          <p:sp>
            <p:nvSpPr>
              <p:cNvPr id="42" name="Arrow: Pentagon 41">
                <a:extLst>
                  <a:ext uri="{FF2B5EF4-FFF2-40B4-BE49-F238E27FC236}">
                    <a16:creationId xmlns:a16="http://schemas.microsoft.com/office/drawing/2014/main" id="{62205137-A536-3D1A-01D4-80701BC1EF72}"/>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TextBox 62">
                <a:extLst>
                  <a:ext uri="{FF2B5EF4-FFF2-40B4-BE49-F238E27FC236}">
                    <a16:creationId xmlns:a16="http://schemas.microsoft.com/office/drawing/2014/main" id="{23937167-8644-79F5-A833-4FEE8FB9CF7B}"/>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39" name="Group 38">
              <a:extLst>
                <a:ext uri="{FF2B5EF4-FFF2-40B4-BE49-F238E27FC236}">
                  <a16:creationId xmlns:a16="http://schemas.microsoft.com/office/drawing/2014/main" id="{FC5FDF20-3AD8-7734-D1F2-26E7EF6E83A4}"/>
                </a:ext>
              </a:extLst>
            </p:cNvPr>
            <p:cNvGrpSpPr/>
            <p:nvPr/>
          </p:nvGrpSpPr>
          <p:grpSpPr>
            <a:xfrm>
              <a:off x="428467" y="3943683"/>
              <a:ext cx="705944" cy="523688"/>
              <a:chOff x="428467" y="3888985"/>
              <a:chExt cx="705944" cy="523688"/>
            </a:xfrm>
          </p:grpSpPr>
          <p:sp>
            <p:nvSpPr>
              <p:cNvPr id="40" name="Arrow: Pentagon 39">
                <a:extLst>
                  <a:ext uri="{FF2B5EF4-FFF2-40B4-BE49-F238E27FC236}">
                    <a16:creationId xmlns:a16="http://schemas.microsoft.com/office/drawing/2014/main" id="{22251634-6942-EA91-00C2-CFB8CA2E4304}"/>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1" name="TextBox 69">
                <a:extLst>
                  <a:ext uri="{FF2B5EF4-FFF2-40B4-BE49-F238E27FC236}">
                    <a16:creationId xmlns:a16="http://schemas.microsoft.com/office/drawing/2014/main" id="{7AE11FAF-FAC6-F0B3-07EA-1DD045ABB09C}"/>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sp>
        <p:nvSpPr>
          <p:cNvPr id="56" name="TextBox 2">
            <a:extLst>
              <a:ext uri="{FF2B5EF4-FFF2-40B4-BE49-F238E27FC236}">
                <a16:creationId xmlns:a16="http://schemas.microsoft.com/office/drawing/2014/main" id="{1CD8E2B1-AC11-1D5F-2F36-6CE97F0B043A}"/>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1281622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2F2F2"/>
        </a:solidFill>
        <a:effectLst/>
      </p:bgPr>
    </p:bg>
    <p:spTree>
      <p:nvGrpSpPr>
        <p:cNvPr id="1" name=""/>
        <p:cNvGrpSpPr/>
        <p:nvPr/>
      </p:nvGrpSpPr>
      <p:grpSpPr>
        <a:xfrm>
          <a:off x="0" y="0"/>
          <a:ext cx="0" cy="0"/>
          <a:chOff x="0" y="0"/>
          <a:chExt cx="0" cy="0"/>
        </a:xfrm>
      </p:grpSpPr>
      <p:sp>
        <p:nvSpPr>
          <p:cNvPr id="69" name="Shape 2">
            <a:extLst>
              <a:ext uri="{FF2B5EF4-FFF2-40B4-BE49-F238E27FC236}">
                <a16:creationId xmlns:a16="http://schemas.microsoft.com/office/drawing/2014/main" id="{946BDBB0-A50D-FAAA-B3E4-644DB8807336}"/>
              </a:ext>
            </a:extLst>
          </p:cNvPr>
          <p:cNvSpPr/>
          <p:nvPr/>
        </p:nvSpPr>
        <p:spPr>
          <a:xfrm>
            <a:off x="291480" y="961280"/>
            <a:ext cx="3200400" cy="27432"/>
          </a:xfrm>
          <a:prstGeom prst="rect">
            <a:avLst/>
          </a:prstGeom>
          <a:solidFill>
            <a:srgbClr val="C8963E"/>
          </a:solidFill>
          <a:ln/>
        </p:spPr>
        <p:txBody>
          <a:bodyPr/>
          <a:lstStyle/>
          <a:p>
            <a:endParaRPr lang="en-CA">
              <a:ea typeface="Inter" panose="020B0604020202020204"/>
            </a:endParaRPr>
          </a:p>
        </p:txBody>
      </p:sp>
      <p:sp>
        <p:nvSpPr>
          <p:cNvPr id="2" name="Shape 0"/>
          <p:cNvSpPr/>
          <p:nvPr/>
        </p:nvSpPr>
        <p:spPr>
          <a:xfrm>
            <a:off x="0" y="0"/>
            <a:ext cx="91440" cy="5143500"/>
          </a:xfrm>
          <a:prstGeom prst="rect">
            <a:avLst/>
          </a:prstGeom>
          <a:solidFill>
            <a:srgbClr val="D4B06A"/>
          </a:solidFill>
          <a:ln/>
        </p:spPr>
        <p:txBody>
          <a:bodyPr/>
          <a:lstStyle/>
          <a:p>
            <a:endParaRPr lang="en-CA">
              <a:latin typeface="Inter" panose="020B0604020202020204"/>
              <a:ea typeface="Inter" panose="020B0604020202020204"/>
            </a:endParaRPr>
          </a:p>
        </p:txBody>
      </p:sp>
      <p:grpSp>
        <p:nvGrpSpPr>
          <p:cNvPr id="3" name="Group 2">
            <a:extLst>
              <a:ext uri="{FF2B5EF4-FFF2-40B4-BE49-F238E27FC236}">
                <a16:creationId xmlns:a16="http://schemas.microsoft.com/office/drawing/2014/main" id="{E1003C44-3B6B-C98E-C325-BD2770FE7AAC}"/>
              </a:ext>
            </a:extLst>
          </p:cNvPr>
          <p:cNvGrpSpPr/>
          <p:nvPr/>
        </p:nvGrpSpPr>
        <p:grpSpPr>
          <a:xfrm>
            <a:off x="1530182" y="1178522"/>
            <a:ext cx="2376801" cy="1470556"/>
            <a:chOff x="686439" y="1184159"/>
            <a:chExt cx="2376801" cy="1470556"/>
          </a:xfrm>
        </p:grpSpPr>
        <p:sp>
          <p:nvSpPr>
            <p:cNvPr id="5" name="Shape 3"/>
            <p:cNvSpPr/>
            <p:nvPr/>
          </p:nvSpPr>
          <p:spPr>
            <a:xfrm>
              <a:off x="721288" y="1187917"/>
              <a:ext cx="2307102" cy="146304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latin typeface="Inter" panose="020B0604020202020204"/>
                <a:ea typeface="Inter" panose="020B0604020202020204"/>
              </a:endParaRPr>
            </a:p>
          </p:txBody>
        </p:sp>
        <p:sp>
          <p:nvSpPr>
            <p:cNvPr id="6" name="Shape 4"/>
            <p:cNvSpPr/>
            <p:nvPr/>
          </p:nvSpPr>
          <p:spPr>
            <a:xfrm>
              <a:off x="721288" y="1184159"/>
              <a:ext cx="2307102" cy="49478"/>
            </a:xfrm>
            <a:prstGeom prst="rect">
              <a:avLst/>
            </a:prstGeom>
            <a:solidFill>
              <a:srgbClr val="5B6242"/>
            </a:solidFill>
            <a:ln/>
          </p:spPr>
          <p:txBody>
            <a:bodyPr/>
            <a:lstStyle/>
            <a:p>
              <a:endParaRPr lang="en-CA">
                <a:latin typeface="Inter" panose="020B0604020202020204"/>
                <a:ea typeface="Inter" panose="020B0604020202020204"/>
              </a:endParaRPr>
            </a:p>
          </p:txBody>
        </p:sp>
        <p:sp>
          <p:nvSpPr>
            <p:cNvPr id="7" name="Text 5"/>
            <p:cNvSpPr/>
            <p:nvPr/>
          </p:nvSpPr>
          <p:spPr>
            <a:xfrm>
              <a:off x="686439" y="1325077"/>
              <a:ext cx="2376801" cy="548640"/>
            </a:xfrm>
            <a:prstGeom prst="rect">
              <a:avLst/>
            </a:prstGeom>
            <a:noFill/>
            <a:ln/>
          </p:spPr>
          <p:txBody>
            <a:bodyPr wrap="square" lIns="0" tIns="0" rIns="0" bIns="0" rtlCol="0" anchor="ctr"/>
            <a:lstStyle/>
            <a:p>
              <a:pPr marL="0" indent="0" algn="ctr">
                <a:buNone/>
              </a:pPr>
              <a:r>
                <a:rPr lang="en-US" sz="3200" b="1">
                  <a:solidFill>
                    <a:srgbClr val="5B6242"/>
                  </a:solidFill>
                  <a:latin typeface="Inter" panose="020B0604020202020204"/>
                  <a:ea typeface="Inter" panose="020B0604020202020204"/>
                  <a:cs typeface="Inter" pitchFamily="34" charset="-120"/>
                </a:rPr>
                <a:t>28.8%</a:t>
              </a:r>
              <a:endParaRPr lang="en-US" sz="3200">
                <a:solidFill>
                  <a:srgbClr val="5B6242"/>
                </a:solidFill>
                <a:latin typeface="Inter" panose="020B0604020202020204"/>
                <a:ea typeface="Inter" panose="020B0604020202020204"/>
              </a:endParaRPr>
            </a:p>
          </p:txBody>
        </p:sp>
        <p:sp>
          <p:nvSpPr>
            <p:cNvPr id="8" name="Text 6"/>
            <p:cNvSpPr/>
            <p:nvPr/>
          </p:nvSpPr>
          <p:spPr>
            <a:xfrm>
              <a:off x="767008" y="1917969"/>
              <a:ext cx="2215662" cy="411480"/>
            </a:xfrm>
            <a:prstGeom prst="rect">
              <a:avLst/>
            </a:prstGeom>
            <a:noFill/>
            <a:ln/>
          </p:spPr>
          <p:txBody>
            <a:bodyPr wrap="square" lIns="91440" tIns="45720" rIns="91440" bIns="45720" rtlCol="0" anchor="ctr"/>
            <a:lstStyle/>
            <a:p>
              <a:pPr marL="0" indent="0" algn="ctr">
                <a:lnSpc>
                  <a:spcPct val="90000"/>
                </a:lnSpc>
                <a:buNone/>
              </a:pPr>
              <a:r>
                <a:rPr lang="en-US" sz="1400" b="1">
                  <a:solidFill>
                    <a:srgbClr val="2D2D2D"/>
                  </a:solidFill>
                  <a:latin typeface="Inter" panose="020B0604020202020204"/>
                  <a:ea typeface="Inter" panose="020B0604020202020204"/>
                  <a:cs typeface="Inter" pitchFamily="34" charset="-120"/>
                </a:rPr>
                <a:t>No training </a:t>
              </a:r>
              <a:r>
                <a:rPr lang="en-US" sz="2000" b="1">
                  <a:solidFill>
                    <a:srgbClr val="2D2D2D"/>
                  </a:solidFill>
                  <a:latin typeface="Inter"/>
                  <a:ea typeface="Inter" panose="020B0604020202020204"/>
                  <a:cs typeface="Inter" pitchFamily="34" charset="-120"/>
                </a:rPr>
                <a:t>→ </a:t>
              </a:r>
              <a:r>
                <a:rPr lang="en-US" sz="1400" b="1">
                  <a:solidFill>
                    <a:srgbClr val="2D2D2D"/>
                  </a:solidFill>
                  <a:latin typeface="Inter" panose="020B0604020202020204"/>
                  <a:ea typeface="Inter" panose="020B0604020202020204"/>
                  <a:cs typeface="Inter" pitchFamily="34" charset="-120"/>
                </a:rPr>
                <a:t>Now training</a:t>
              </a:r>
              <a:endParaRPr lang="en-US" sz="1400">
                <a:latin typeface="Inter" panose="020B0604020202020204"/>
                <a:ea typeface="Inter" panose="020B0604020202020204"/>
              </a:endParaRPr>
            </a:p>
          </p:txBody>
        </p:sp>
        <p:sp>
          <p:nvSpPr>
            <p:cNvPr id="9" name="Text 7"/>
            <p:cNvSpPr/>
            <p:nvPr/>
          </p:nvSpPr>
          <p:spPr>
            <a:xfrm>
              <a:off x="767008" y="2380395"/>
              <a:ext cx="2215662" cy="274320"/>
            </a:xfrm>
            <a:prstGeom prst="rect">
              <a:avLst/>
            </a:prstGeom>
            <a:noFill/>
            <a:ln/>
          </p:spPr>
          <p:txBody>
            <a:bodyPr wrap="square" lIns="91440" tIns="45720" rIns="91440" bIns="45720" rtlCol="0" anchor="ctr"/>
            <a:lstStyle/>
            <a:p>
              <a:pPr marL="0" indent="0" algn="ctr">
                <a:buNone/>
              </a:pPr>
              <a:r>
                <a:rPr lang="en-US" sz="1200">
                  <a:solidFill>
                    <a:srgbClr val="5A5A5A"/>
                  </a:solidFill>
                  <a:latin typeface="Inter" panose="020B0604020202020204"/>
                  <a:ea typeface="Inter" panose="020B0604020202020204"/>
                  <a:cs typeface="Inter" pitchFamily="34" charset="-120"/>
                </a:rPr>
                <a:t>116 of 403</a:t>
              </a:r>
              <a:endParaRPr lang="en-US" sz="1200">
                <a:latin typeface="Inter"/>
                <a:ea typeface="Inter" panose="020B0604020202020204"/>
                <a:cs typeface="Calibri"/>
              </a:endParaRPr>
            </a:p>
          </p:txBody>
        </p:sp>
      </p:grpSp>
      <p:grpSp>
        <p:nvGrpSpPr>
          <p:cNvPr id="4" name="Group 3">
            <a:extLst>
              <a:ext uri="{FF2B5EF4-FFF2-40B4-BE49-F238E27FC236}">
                <a16:creationId xmlns:a16="http://schemas.microsoft.com/office/drawing/2014/main" id="{1A4ED9C3-0B6D-E652-5F15-7A20E0847C29}"/>
              </a:ext>
            </a:extLst>
          </p:cNvPr>
          <p:cNvGrpSpPr/>
          <p:nvPr/>
        </p:nvGrpSpPr>
        <p:grpSpPr>
          <a:xfrm>
            <a:off x="4058368" y="1178522"/>
            <a:ext cx="2307103" cy="1470556"/>
            <a:chOff x="3636497" y="1184159"/>
            <a:chExt cx="2307103" cy="1470556"/>
          </a:xfrm>
        </p:grpSpPr>
        <p:sp>
          <p:nvSpPr>
            <p:cNvPr id="10" name="Shape 8"/>
            <p:cNvSpPr/>
            <p:nvPr/>
          </p:nvSpPr>
          <p:spPr>
            <a:xfrm>
              <a:off x="3636497" y="1187917"/>
              <a:ext cx="2307102" cy="146304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latin typeface="Inter" panose="020B0604020202020204"/>
                <a:ea typeface="Inter" panose="020B0604020202020204"/>
              </a:endParaRPr>
            </a:p>
          </p:txBody>
        </p:sp>
        <p:sp>
          <p:nvSpPr>
            <p:cNvPr id="11" name="Shape 9"/>
            <p:cNvSpPr/>
            <p:nvPr/>
          </p:nvSpPr>
          <p:spPr>
            <a:xfrm>
              <a:off x="3636497" y="1184159"/>
              <a:ext cx="2307102" cy="49478"/>
            </a:xfrm>
            <a:prstGeom prst="rect">
              <a:avLst/>
            </a:prstGeom>
            <a:solidFill>
              <a:srgbClr val="D4B06A"/>
            </a:solidFill>
            <a:ln/>
          </p:spPr>
          <p:txBody>
            <a:bodyPr/>
            <a:lstStyle/>
            <a:p>
              <a:endParaRPr lang="en-CA">
                <a:latin typeface="Inter" panose="020B0604020202020204"/>
                <a:ea typeface="Inter" panose="020B0604020202020204"/>
              </a:endParaRPr>
            </a:p>
          </p:txBody>
        </p:sp>
        <p:sp>
          <p:nvSpPr>
            <p:cNvPr id="12" name="Text 10"/>
            <p:cNvSpPr/>
            <p:nvPr/>
          </p:nvSpPr>
          <p:spPr>
            <a:xfrm>
              <a:off x="3636497" y="1325077"/>
              <a:ext cx="2307103" cy="548640"/>
            </a:xfrm>
            <a:prstGeom prst="rect">
              <a:avLst/>
            </a:prstGeom>
            <a:noFill/>
            <a:ln/>
          </p:spPr>
          <p:txBody>
            <a:bodyPr wrap="square" lIns="0" tIns="0" rIns="0" bIns="0" rtlCol="0" anchor="ctr"/>
            <a:lstStyle/>
            <a:p>
              <a:pPr marL="0" indent="0" algn="ctr">
                <a:buNone/>
              </a:pPr>
              <a:r>
                <a:rPr lang="en-US" sz="3200" b="1">
                  <a:solidFill>
                    <a:srgbClr val="D4B06A"/>
                  </a:solidFill>
                  <a:latin typeface="Inter" panose="020B0604020202020204"/>
                  <a:ea typeface="Inter" panose="020B0604020202020204"/>
                  <a:cs typeface="Inter" pitchFamily="34" charset="-120"/>
                </a:rPr>
                <a:t>47.5%</a:t>
              </a:r>
              <a:endParaRPr lang="en-US" sz="3200">
                <a:solidFill>
                  <a:srgbClr val="D4B06A"/>
                </a:solidFill>
                <a:latin typeface="Inter" panose="020B0604020202020204"/>
                <a:ea typeface="Inter" panose="020B0604020202020204"/>
              </a:endParaRPr>
            </a:p>
          </p:txBody>
        </p:sp>
        <p:sp>
          <p:nvSpPr>
            <p:cNvPr id="13" name="Text 11"/>
            <p:cNvSpPr/>
            <p:nvPr/>
          </p:nvSpPr>
          <p:spPr>
            <a:xfrm>
              <a:off x="3714704" y="1919437"/>
              <a:ext cx="2150689" cy="411480"/>
            </a:xfrm>
            <a:prstGeom prst="rect">
              <a:avLst/>
            </a:prstGeom>
            <a:noFill/>
            <a:ln/>
          </p:spPr>
          <p:txBody>
            <a:bodyPr wrap="square" lIns="91440" tIns="45720" rIns="91440" bIns="45720" rtlCol="0" anchor="ctr"/>
            <a:lstStyle/>
            <a:p>
              <a:pPr marL="0" indent="0" algn="ctr">
                <a:lnSpc>
                  <a:spcPct val="90000"/>
                </a:lnSpc>
                <a:buNone/>
              </a:pPr>
              <a:r>
                <a:rPr lang="en-US" sz="1400" b="1">
                  <a:solidFill>
                    <a:srgbClr val="2D2D2D"/>
                  </a:solidFill>
                  <a:latin typeface="Inter" panose="020B0604020202020204"/>
                  <a:ea typeface="Inter" panose="020B0604020202020204"/>
                  <a:cs typeface="Inter" pitchFamily="34" charset="-120"/>
                </a:rPr>
                <a:t>Planned to attend school </a:t>
              </a:r>
              <a:r>
                <a:rPr lang="en-US" sz="2000" b="1">
                  <a:solidFill>
                    <a:srgbClr val="2D2D2D"/>
                  </a:solidFill>
                  <a:latin typeface="Inter"/>
                  <a:ea typeface="Inter" panose="020B0604020202020204"/>
                  <a:cs typeface="Inter" pitchFamily="34" charset="-120"/>
                </a:rPr>
                <a:t>→</a:t>
              </a:r>
              <a:r>
                <a:rPr lang="en-US" sz="1600">
                  <a:latin typeface="Inter"/>
                  <a:ea typeface="Inter" panose="020B0604020202020204"/>
                </a:rPr>
                <a:t> </a:t>
              </a:r>
              <a:r>
                <a:rPr lang="en-US" sz="1400" b="1">
                  <a:solidFill>
                    <a:srgbClr val="2D2D2D"/>
                  </a:solidFill>
                  <a:latin typeface="Inter" panose="020B0604020202020204"/>
                  <a:ea typeface="Inter" panose="020B0604020202020204"/>
                  <a:cs typeface="Inter" pitchFamily="34" charset="-120"/>
                </a:rPr>
                <a:t>Attending</a:t>
              </a:r>
              <a:endParaRPr lang="en-US" sz="1400">
                <a:latin typeface="Inter" panose="020B0604020202020204"/>
                <a:ea typeface="Inter" panose="020B0604020202020204"/>
              </a:endParaRPr>
            </a:p>
          </p:txBody>
        </p:sp>
        <p:sp>
          <p:nvSpPr>
            <p:cNvPr id="14" name="Text 12"/>
            <p:cNvSpPr/>
            <p:nvPr/>
          </p:nvSpPr>
          <p:spPr>
            <a:xfrm>
              <a:off x="3714704" y="2380395"/>
              <a:ext cx="2150689" cy="274320"/>
            </a:xfrm>
            <a:prstGeom prst="rect">
              <a:avLst/>
            </a:prstGeom>
            <a:noFill/>
            <a:ln/>
          </p:spPr>
          <p:txBody>
            <a:bodyPr wrap="square" lIns="91440" tIns="45720" rIns="91440" bIns="45720" rtlCol="0" anchor="ctr"/>
            <a:lstStyle/>
            <a:p>
              <a:pPr marL="0" indent="0" algn="ctr">
                <a:buNone/>
              </a:pPr>
              <a:r>
                <a:rPr lang="en-US" sz="1200">
                  <a:solidFill>
                    <a:srgbClr val="5A5A5A"/>
                  </a:solidFill>
                  <a:latin typeface="Inter" panose="020B0604020202020204"/>
                  <a:ea typeface="Inter" panose="020B0604020202020204"/>
                  <a:cs typeface="Inter" pitchFamily="34" charset="-120"/>
                </a:rPr>
                <a:t>112 of 236</a:t>
              </a:r>
              <a:endParaRPr lang="en-US" sz="1200">
                <a:latin typeface="Inter"/>
                <a:ea typeface="Inter" panose="020B0604020202020204"/>
                <a:cs typeface="Calibri"/>
              </a:endParaRPr>
            </a:p>
          </p:txBody>
        </p:sp>
      </p:grpSp>
      <p:grpSp>
        <p:nvGrpSpPr>
          <p:cNvPr id="34" name="Group 33">
            <a:extLst>
              <a:ext uri="{FF2B5EF4-FFF2-40B4-BE49-F238E27FC236}">
                <a16:creationId xmlns:a16="http://schemas.microsoft.com/office/drawing/2014/main" id="{BC4C776E-309D-DCCD-3614-74CF4B1634BA}"/>
              </a:ext>
            </a:extLst>
          </p:cNvPr>
          <p:cNvGrpSpPr/>
          <p:nvPr/>
        </p:nvGrpSpPr>
        <p:grpSpPr>
          <a:xfrm>
            <a:off x="6516855" y="1178522"/>
            <a:ext cx="2307105" cy="1470556"/>
            <a:chOff x="6516855" y="1184159"/>
            <a:chExt cx="2307105" cy="1470556"/>
          </a:xfrm>
        </p:grpSpPr>
        <p:sp>
          <p:nvSpPr>
            <p:cNvPr id="15" name="Shape 13"/>
            <p:cNvSpPr/>
            <p:nvPr/>
          </p:nvSpPr>
          <p:spPr>
            <a:xfrm>
              <a:off x="6516856" y="1187917"/>
              <a:ext cx="2307102" cy="146304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latin typeface="Inter" panose="020B0604020202020204"/>
                <a:ea typeface="Inter" panose="020B0604020202020204"/>
              </a:endParaRPr>
            </a:p>
          </p:txBody>
        </p:sp>
        <p:sp>
          <p:nvSpPr>
            <p:cNvPr id="16" name="Shape 14"/>
            <p:cNvSpPr/>
            <p:nvPr/>
          </p:nvSpPr>
          <p:spPr>
            <a:xfrm>
              <a:off x="6516856" y="1184159"/>
              <a:ext cx="2307102" cy="49478"/>
            </a:xfrm>
            <a:prstGeom prst="rect">
              <a:avLst/>
            </a:prstGeom>
            <a:solidFill>
              <a:srgbClr val="5B6242"/>
            </a:solidFill>
            <a:ln/>
          </p:spPr>
          <p:txBody>
            <a:bodyPr/>
            <a:lstStyle/>
            <a:p>
              <a:endParaRPr lang="en-CA">
                <a:latin typeface="Inter" panose="020B0604020202020204"/>
                <a:ea typeface="Inter" panose="020B0604020202020204"/>
              </a:endParaRPr>
            </a:p>
          </p:txBody>
        </p:sp>
        <p:sp>
          <p:nvSpPr>
            <p:cNvPr id="17" name="Text 15"/>
            <p:cNvSpPr/>
            <p:nvPr/>
          </p:nvSpPr>
          <p:spPr>
            <a:xfrm>
              <a:off x="6516855" y="1325077"/>
              <a:ext cx="2307105" cy="548640"/>
            </a:xfrm>
            <a:prstGeom prst="rect">
              <a:avLst/>
            </a:prstGeom>
            <a:noFill/>
            <a:ln/>
          </p:spPr>
          <p:txBody>
            <a:bodyPr wrap="square" lIns="0" tIns="0" rIns="0" bIns="0" rtlCol="0" anchor="ctr"/>
            <a:lstStyle/>
            <a:p>
              <a:pPr marL="0" indent="0" algn="ctr">
                <a:buNone/>
              </a:pPr>
              <a:r>
                <a:rPr lang="en-US" sz="3200" b="1">
                  <a:solidFill>
                    <a:srgbClr val="5B6242"/>
                  </a:solidFill>
                  <a:latin typeface="Inter" panose="020B0604020202020204"/>
                  <a:ea typeface="Inter" panose="020B0604020202020204"/>
                  <a:cs typeface="Inter" pitchFamily="34" charset="-120"/>
                </a:rPr>
                <a:t>19.2%</a:t>
              </a:r>
              <a:endParaRPr lang="en-US" sz="3200">
                <a:latin typeface="Inter" panose="020B0604020202020204"/>
                <a:ea typeface="Inter" panose="020B0604020202020204"/>
              </a:endParaRPr>
            </a:p>
          </p:txBody>
        </p:sp>
        <p:sp>
          <p:nvSpPr>
            <p:cNvPr id="18" name="Text 16"/>
            <p:cNvSpPr/>
            <p:nvPr/>
          </p:nvSpPr>
          <p:spPr>
            <a:xfrm>
              <a:off x="6595062" y="1919437"/>
              <a:ext cx="2150691" cy="365760"/>
            </a:xfrm>
            <a:prstGeom prst="rect">
              <a:avLst/>
            </a:prstGeom>
            <a:noFill/>
            <a:ln/>
          </p:spPr>
          <p:txBody>
            <a:bodyPr wrap="square" lIns="91440" tIns="45720" rIns="91440" bIns="45720" rtlCol="0" anchor="ctr"/>
            <a:lstStyle/>
            <a:p>
              <a:pPr marL="0" indent="0" algn="ctr">
                <a:lnSpc>
                  <a:spcPct val="90000"/>
                </a:lnSpc>
                <a:buNone/>
              </a:pPr>
              <a:r>
                <a:rPr lang="en-US" sz="1400" b="1">
                  <a:solidFill>
                    <a:srgbClr val="2D2D2D"/>
                  </a:solidFill>
                  <a:latin typeface="Inter" panose="020B0604020202020204"/>
                  <a:ea typeface="Inter" panose="020B0604020202020204"/>
                  <a:cs typeface="Inter" pitchFamily="34" charset="-120"/>
                </a:rPr>
                <a:t>No license </a:t>
              </a:r>
              <a:br>
                <a:rPr lang="en-US" sz="1400" b="1">
                  <a:solidFill>
                    <a:srgbClr val="2D2D2D"/>
                  </a:solidFill>
                  <a:latin typeface="Inter" panose="020B0604020202020204"/>
                  <a:ea typeface="Inter" panose="020B0604020202020204"/>
                  <a:cs typeface="Inter" pitchFamily="34" charset="-120"/>
                </a:rPr>
              </a:br>
              <a:r>
                <a:rPr lang="en-US" sz="2000" b="1">
                  <a:solidFill>
                    <a:srgbClr val="2D2D2D"/>
                  </a:solidFill>
                  <a:latin typeface="Inter"/>
                  <a:ea typeface="Inter" panose="020B0604020202020204"/>
                  <a:cs typeface="Inter" pitchFamily="34" charset="-120"/>
                </a:rPr>
                <a:t>→</a:t>
              </a:r>
              <a:r>
                <a:rPr lang="en-US" sz="2000">
                  <a:latin typeface="Inter"/>
                  <a:ea typeface="Inter" panose="020B0604020202020204"/>
                  <a:cs typeface="Calibri" panose="020F0502020204030204"/>
                </a:rPr>
                <a:t> </a:t>
              </a:r>
              <a:r>
                <a:rPr lang="en-US" sz="1400" b="1">
                  <a:solidFill>
                    <a:srgbClr val="2D2D2D"/>
                  </a:solidFill>
                  <a:latin typeface="Inter" panose="020B0604020202020204"/>
                  <a:ea typeface="Inter" panose="020B0604020202020204"/>
                  <a:cs typeface="Inter" pitchFamily="34" charset="-120"/>
                </a:rPr>
                <a:t>Now licensed </a:t>
              </a:r>
              <a:endParaRPr lang="en-US" sz="1400">
                <a:latin typeface="Inter" panose="020B0604020202020204"/>
                <a:ea typeface="Inter" panose="020B0604020202020204"/>
              </a:endParaRPr>
            </a:p>
          </p:txBody>
        </p:sp>
        <p:sp>
          <p:nvSpPr>
            <p:cNvPr id="19" name="Text 17"/>
            <p:cNvSpPr/>
            <p:nvPr/>
          </p:nvSpPr>
          <p:spPr>
            <a:xfrm>
              <a:off x="6595062" y="2380395"/>
              <a:ext cx="2150691" cy="274320"/>
            </a:xfrm>
            <a:prstGeom prst="rect">
              <a:avLst/>
            </a:prstGeom>
            <a:noFill/>
            <a:ln/>
          </p:spPr>
          <p:txBody>
            <a:bodyPr wrap="square" lIns="91440" tIns="45720" rIns="91440" bIns="45720" rtlCol="0" anchor="ctr"/>
            <a:lstStyle/>
            <a:p>
              <a:pPr marL="0" indent="0" algn="ctr">
                <a:buNone/>
              </a:pPr>
              <a:r>
                <a:rPr lang="en-US" sz="1200">
                  <a:solidFill>
                    <a:srgbClr val="5A5A5A"/>
                  </a:solidFill>
                  <a:latin typeface="Inter" panose="020B0604020202020204"/>
                  <a:ea typeface="Inter" panose="020B0604020202020204"/>
                  <a:cs typeface="Inter" pitchFamily="34" charset="-120"/>
                </a:rPr>
                <a:t>54 of 281</a:t>
              </a:r>
              <a:endParaRPr lang="en-US" sz="1200">
                <a:latin typeface="Inter"/>
                <a:ea typeface="Inter"/>
                <a:cs typeface="Calibri"/>
              </a:endParaRPr>
            </a:p>
          </p:txBody>
        </p:sp>
      </p:grpSp>
      <p:sp>
        <p:nvSpPr>
          <p:cNvPr id="20" name="Text 18"/>
          <p:cNvSpPr/>
          <p:nvPr/>
        </p:nvSpPr>
        <p:spPr>
          <a:xfrm>
            <a:off x="1565031" y="2766712"/>
            <a:ext cx="7023296" cy="260135"/>
          </a:xfrm>
          <a:prstGeom prst="rect">
            <a:avLst/>
          </a:prstGeom>
          <a:noFill/>
          <a:ln/>
        </p:spPr>
        <p:txBody>
          <a:bodyPr wrap="square" lIns="0" tIns="0" rIns="0" bIns="0" rtlCol="0" anchor="ctr"/>
          <a:lstStyle/>
          <a:p>
            <a:pPr marL="0" indent="0">
              <a:buNone/>
            </a:pPr>
            <a:r>
              <a:rPr lang="en-US" sz="1400" b="1">
                <a:solidFill>
                  <a:srgbClr val="5B6242"/>
                </a:solidFill>
                <a:latin typeface="Inter" panose="020B0604020202020204"/>
                <a:ea typeface="Inter" panose="020B0604020202020204"/>
                <a:cs typeface="Inter" pitchFamily="34" charset="-120"/>
              </a:rPr>
              <a:t>EDUCATION INTENT VS. ACTION</a:t>
            </a:r>
            <a:endParaRPr lang="en-US" sz="1400" b="1">
              <a:latin typeface="Inter" panose="020B0604020202020204"/>
              <a:ea typeface="Inter" panose="020B0604020202020204"/>
            </a:endParaRPr>
          </a:p>
        </p:txBody>
      </p:sp>
      <p:graphicFrame>
        <p:nvGraphicFramePr>
          <p:cNvPr id="21" name="Chart 0"/>
          <p:cNvGraphicFramePr/>
          <p:nvPr>
            <p:extLst>
              <p:ext uri="{D42A27DB-BD31-4B8C-83A1-F6EECF244321}">
                <p14:modId xmlns:p14="http://schemas.microsoft.com/office/powerpoint/2010/main" val="1701500778"/>
              </p:ext>
            </p:extLst>
          </p:nvPr>
        </p:nvGraphicFramePr>
        <p:xfrm>
          <a:off x="1519311" y="3087303"/>
          <a:ext cx="4091940" cy="1828800"/>
        </p:xfrm>
        <a:graphic>
          <a:graphicData uri="http://schemas.openxmlformats.org/drawingml/2006/chart">
            <c:chart xmlns:c="http://schemas.openxmlformats.org/drawingml/2006/chart" xmlns:r="http://schemas.openxmlformats.org/officeDocument/2006/relationships" r:id="rId3"/>
          </a:graphicData>
        </a:graphic>
      </p:graphicFrame>
      <p:sp>
        <p:nvSpPr>
          <p:cNvPr id="22" name="Shape 19"/>
          <p:cNvSpPr/>
          <p:nvPr/>
        </p:nvSpPr>
        <p:spPr>
          <a:xfrm>
            <a:off x="5814450" y="3097730"/>
            <a:ext cx="3055230" cy="182880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sz="2400">
              <a:latin typeface="Inter" panose="020B0604020202020204"/>
              <a:ea typeface="Inter" panose="020B0604020202020204"/>
            </a:endParaRPr>
          </a:p>
        </p:txBody>
      </p:sp>
      <p:sp>
        <p:nvSpPr>
          <p:cNvPr id="23" name="Shape 20"/>
          <p:cNvSpPr/>
          <p:nvPr/>
        </p:nvSpPr>
        <p:spPr>
          <a:xfrm>
            <a:off x="5764239" y="3097730"/>
            <a:ext cx="45720" cy="1828800"/>
          </a:xfrm>
          <a:prstGeom prst="rect">
            <a:avLst/>
          </a:prstGeom>
          <a:solidFill>
            <a:srgbClr val="D4B06A"/>
          </a:solidFill>
          <a:ln/>
        </p:spPr>
        <p:txBody>
          <a:bodyPr/>
          <a:lstStyle/>
          <a:p>
            <a:endParaRPr lang="en-CA">
              <a:latin typeface="Inter" panose="020B0604020202020204"/>
              <a:ea typeface="Inter" panose="020B0604020202020204"/>
            </a:endParaRPr>
          </a:p>
        </p:txBody>
      </p:sp>
      <p:sp>
        <p:nvSpPr>
          <p:cNvPr id="24" name="Text 21"/>
          <p:cNvSpPr/>
          <p:nvPr/>
        </p:nvSpPr>
        <p:spPr>
          <a:xfrm>
            <a:off x="5852158" y="3189170"/>
            <a:ext cx="2834641" cy="274320"/>
          </a:xfrm>
          <a:prstGeom prst="rect">
            <a:avLst/>
          </a:prstGeom>
          <a:noFill/>
          <a:ln/>
        </p:spPr>
        <p:txBody>
          <a:bodyPr wrap="square" lIns="0" tIns="0" rIns="0" bIns="0" rtlCol="0" anchor="ctr"/>
          <a:lstStyle/>
          <a:p>
            <a:pPr marL="0" indent="0">
              <a:buNone/>
            </a:pPr>
            <a:r>
              <a:rPr lang="en-US" sz="1400" b="1">
                <a:solidFill>
                  <a:srgbClr val="D4B06A"/>
                </a:solidFill>
                <a:latin typeface="Inter" panose="020B0604020202020204"/>
                <a:ea typeface="Inter" panose="020B0604020202020204"/>
                <a:cs typeface="Inter" pitchFamily="34" charset="-120"/>
              </a:rPr>
              <a:t>AGGREGATE CHANGES</a:t>
            </a:r>
            <a:endParaRPr lang="en-US" sz="1400">
              <a:solidFill>
                <a:srgbClr val="D4B06A"/>
              </a:solidFill>
              <a:latin typeface="Inter" panose="020B0604020202020204"/>
              <a:ea typeface="Inter" panose="020B0604020202020204"/>
            </a:endParaRPr>
          </a:p>
        </p:txBody>
      </p:sp>
      <p:sp>
        <p:nvSpPr>
          <p:cNvPr id="25" name="Text 22"/>
          <p:cNvSpPr/>
          <p:nvPr/>
        </p:nvSpPr>
        <p:spPr>
          <a:xfrm>
            <a:off x="5908430" y="3554930"/>
            <a:ext cx="1447214" cy="365760"/>
          </a:xfrm>
          <a:prstGeom prst="rect">
            <a:avLst/>
          </a:prstGeom>
          <a:noFill/>
          <a:ln/>
        </p:spPr>
        <p:txBody>
          <a:bodyPr wrap="square" lIns="0" tIns="0" rIns="0" bIns="0" rtlCol="0" anchor="ctr"/>
          <a:lstStyle/>
          <a:p>
            <a:pPr marL="0" indent="0">
              <a:buNone/>
            </a:pPr>
            <a:r>
              <a:rPr lang="en-US" sz="1200">
                <a:solidFill>
                  <a:srgbClr val="2D2D2D"/>
                </a:solidFill>
                <a:latin typeface="Inter" panose="020B0604020202020204"/>
                <a:ea typeface="Inter" panose="020B0604020202020204"/>
                <a:cs typeface="Inter" pitchFamily="34" charset="-120"/>
              </a:rPr>
              <a:t>Training</a:t>
            </a:r>
            <a:endParaRPr lang="en-US" sz="1200">
              <a:latin typeface="Inter" panose="020B0604020202020204"/>
              <a:ea typeface="Inter" panose="020B0604020202020204"/>
            </a:endParaRPr>
          </a:p>
        </p:txBody>
      </p:sp>
      <p:sp>
        <p:nvSpPr>
          <p:cNvPr id="26" name="Text 23"/>
          <p:cNvSpPr/>
          <p:nvPr/>
        </p:nvSpPr>
        <p:spPr>
          <a:xfrm>
            <a:off x="7355644" y="3554930"/>
            <a:ext cx="731520" cy="365760"/>
          </a:xfrm>
          <a:prstGeom prst="rect">
            <a:avLst/>
          </a:prstGeom>
          <a:noFill/>
          <a:ln/>
        </p:spPr>
        <p:txBody>
          <a:bodyPr wrap="square" lIns="0" tIns="0" rIns="0" bIns="0" rtlCol="0" anchor="ctr"/>
          <a:lstStyle/>
          <a:p>
            <a:pPr marL="0" indent="0">
              <a:buNone/>
            </a:pPr>
            <a:r>
              <a:rPr lang="en-US" sz="1400" b="1">
                <a:solidFill>
                  <a:srgbClr val="A0522D"/>
                </a:solidFill>
                <a:latin typeface="Inter" panose="020B0604020202020204"/>
                <a:ea typeface="Inter" panose="020B0604020202020204"/>
                <a:cs typeface="Inter" pitchFamily="34" charset="-120"/>
              </a:rPr>
              <a:t>-3.9pp</a:t>
            </a:r>
            <a:endParaRPr lang="en-US" sz="1400">
              <a:latin typeface="Inter" panose="020B0604020202020204"/>
              <a:ea typeface="Inter" panose="020B0604020202020204"/>
            </a:endParaRPr>
          </a:p>
        </p:txBody>
      </p:sp>
      <p:sp>
        <p:nvSpPr>
          <p:cNvPr id="27" name="Text 24"/>
          <p:cNvSpPr/>
          <p:nvPr/>
        </p:nvSpPr>
        <p:spPr>
          <a:xfrm>
            <a:off x="8178604" y="3600650"/>
            <a:ext cx="640079" cy="274320"/>
          </a:xfrm>
          <a:prstGeom prst="rect">
            <a:avLst/>
          </a:prstGeom>
          <a:noFill/>
          <a:ln/>
        </p:spPr>
        <p:txBody>
          <a:bodyPr wrap="square" lIns="0" tIns="0" rIns="0" bIns="0" rtlCol="0" anchor="ctr"/>
          <a:lstStyle/>
          <a:p>
            <a:pPr marL="0" indent="0">
              <a:buNone/>
            </a:pPr>
            <a:r>
              <a:rPr lang="en-US" sz="1200">
                <a:solidFill>
                  <a:srgbClr val="5A5A5A"/>
                </a:solidFill>
                <a:latin typeface="Inter" panose="020B0604020202020204"/>
                <a:ea typeface="Inter" panose="020B0604020202020204"/>
                <a:cs typeface="Inter" pitchFamily="34" charset="-120"/>
              </a:rPr>
              <a:t>42.5% </a:t>
            </a:r>
            <a:br>
              <a:rPr lang="en-US" sz="1200">
                <a:solidFill>
                  <a:srgbClr val="5A5A5A"/>
                </a:solidFill>
                <a:latin typeface="Inter" panose="020B0604020202020204"/>
                <a:ea typeface="Inter" panose="020B0604020202020204"/>
                <a:cs typeface="Inter" pitchFamily="34" charset="-120"/>
              </a:rPr>
            </a:br>
            <a:r>
              <a:rPr lang="en-US" sz="1200">
                <a:solidFill>
                  <a:srgbClr val="5A5A5A"/>
                </a:solidFill>
                <a:latin typeface="Inter" panose="020B0604020202020204"/>
                <a:ea typeface="Inter" panose="020B0604020202020204"/>
                <a:cs typeface="Inter" pitchFamily="34" charset="-120"/>
              </a:rPr>
              <a:t>→ 38.7%</a:t>
            </a:r>
            <a:endParaRPr lang="en-US" sz="1200">
              <a:latin typeface="Inter" panose="020B0604020202020204"/>
              <a:ea typeface="Inter" panose="020B0604020202020204"/>
            </a:endParaRPr>
          </a:p>
        </p:txBody>
      </p:sp>
      <p:sp>
        <p:nvSpPr>
          <p:cNvPr id="28" name="Text 25"/>
          <p:cNvSpPr/>
          <p:nvPr/>
        </p:nvSpPr>
        <p:spPr>
          <a:xfrm>
            <a:off x="5908430" y="3966410"/>
            <a:ext cx="1447214" cy="365760"/>
          </a:xfrm>
          <a:prstGeom prst="rect">
            <a:avLst/>
          </a:prstGeom>
          <a:noFill/>
          <a:ln/>
        </p:spPr>
        <p:txBody>
          <a:bodyPr wrap="square" lIns="0" tIns="0" rIns="0" bIns="0" rtlCol="0" anchor="ctr"/>
          <a:lstStyle/>
          <a:p>
            <a:pPr marL="0" indent="0">
              <a:buNone/>
            </a:pPr>
            <a:r>
              <a:rPr lang="en-US" sz="1200">
                <a:solidFill>
                  <a:srgbClr val="2D2D2D"/>
                </a:solidFill>
                <a:latin typeface="Inter" panose="020B0604020202020204"/>
                <a:ea typeface="Inter" panose="020B0604020202020204"/>
                <a:cs typeface="Inter" pitchFamily="34" charset="-120"/>
              </a:rPr>
              <a:t>Traditional/cultural</a:t>
            </a:r>
            <a:endParaRPr lang="en-US" sz="1200">
              <a:latin typeface="Inter" panose="020B0604020202020204"/>
              <a:ea typeface="Inter" panose="020B0604020202020204"/>
            </a:endParaRPr>
          </a:p>
        </p:txBody>
      </p:sp>
      <p:sp>
        <p:nvSpPr>
          <p:cNvPr id="29" name="Text 26"/>
          <p:cNvSpPr/>
          <p:nvPr/>
        </p:nvSpPr>
        <p:spPr>
          <a:xfrm>
            <a:off x="7355644" y="3966410"/>
            <a:ext cx="731520" cy="365760"/>
          </a:xfrm>
          <a:prstGeom prst="rect">
            <a:avLst/>
          </a:prstGeom>
          <a:noFill/>
          <a:ln/>
        </p:spPr>
        <p:txBody>
          <a:bodyPr wrap="square" lIns="0" tIns="0" rIns="0" bIns="0" rtlCol="0" anchor="ctr"/>
          <a:lstStyle/>
          <a:p>
            <a:pPr marL="0" indent="0">
              <a:buNone/>
            </a:pPr>
            <a:r>
              <a:rPr lang="en-US" sz="1400" b="1">
                <a:solidFill>
                  <a:srgbClr val="4A7C59"/>
                </a:solidFill>
                <a:latin typeface="Inter" panose="020B0604020202020204"/>
                <a:ea typeface="Inter" panose="020B0604020202020204"/>
                <a:cs typeface="Inter" pitchFamily="34" charset="-120"/>
              </a:rPr>
              <a:t>+14.6pp</a:t>
            </a:r>
            <a:endParaRPr lang="en-US" sz="1400">
              <a:latin typeface="Inter" panose="020B0604020202020204"/>
              <a:ea typeface="Inter" panose="020B0604020202020204"/>
            </a:endParaRPr>
          </a:p>
        </p:txBody>
      </p:sp>
      <p:sp>
        <p:nvSpPr>
          <p:cNvPr id="30" name="Text 27"/>
          <p:cNvSpPr/>
          <p:nvPr/>
        </p:nvSpPr>
        <p:spPr>
          <a:xfrm>
            <a:off x="8178604" y="4012130"/>
            <a:ext cx="640079" cy="274320"/>
          </a:xfrm>
          <a:prstGeom prst="rect">
            <a:avLst/>
          </a:prstGeom>
          <a:noFill/>
          <a:ln/>
        </p:spPr>
        <p:txBody>
          <a:bodyPr wrap="square" lIns="0" tIns="0" rIns="0" bIns="0" rtlCol="0" anchor="ctr"/>
          <a:lstStyle/>
          <a:p>
            <a:pPr marL="0" indent="0">
              <a:buNone/>
            </a:pPr>
            <a:r>
              <a:rPr lang="en-US" sz="1200">
                <a:solidFill>
                  <a:srgbClr val="5A5A5A"/>
                </a:solidFill>
                <a:latin typeface="Inter" panose="020B0604020202020204"/>
                <a:ea typeface="Inter" panose="020B0604020202020204"/>
                <a:cs typeface="Inter" pitchFamily="34" charset="-120"/>
              </a:rPr>
              <a:t>23.9% </a:t>
            </a:r>
            <a:br>
              <a:rPr lang="en-US" sz="1200">
                <a:solidFill>
                  <a:srgbClr val="5A5A5A"/>
                </a:solidFill>
                <a:latin typeface="Inter" panose="020B0604020202020204"/>
                <a:ea typeface="Inter" panose="020B0604020202020204"/>
                <a:cs typeface="Inter" pitchFamily="34" charset="-120"/>
              </a:rPr>
            </a:br>
            <a:r>
              <a:rPr lang="en-US" sz="1200">
                <a:solidFill>
                  <a:srgbClr val="5A5A5A"/>
                </a:solidFill>
                <a:latin typeface="Inter" panose="020B0604020202020204"/>
                <a:ea typeface="Inter" panose="020B0604020202020204"/>
                <a:cs typeface="Inter" pitchFamily="34" charset="-120"/>
              </a:rPr>
              <a:t>→ 38.5%</a:t>
            </a:r>
            <a:endParaRPr lang="en-US" sz="1200">
              <a:latin typeface="Inter" panose="020B0604020202020204"/>
              <a:ea typeface="Inter" panose="020B0604020202020204"/>
            </a:endParaRPr>
          </a:p>
        </p:txBody>
      </p:sp>
      <p:sp>
        <p:nvSpPr>
          <p:cNvPr id="31" name="Text 28"/>
          <p:cNvSpPr/>
          <p:nvPr/>
        </p:nvSpPr>
        <p:spPr>
          <a:xfrm>
            <a:off x="5908430" y="4377890"/>
            <a:ext cx="1447214" cy="365760"/>
          </a:xfrm>
          <a:prstGeom prst="rect">
            <a:avLst/>
          </a:prstGeom>
          <a:noFill/>
          <a:ln/>
        </p:spPr>
        <p:txBody>
          <a:bodyPr wrap="square" lIns="0" tIns="0" rIns="0" bIns="0" rtlCol="0" anchor="ctr"/>
          <a:lstStyle/>
          <a:p>
            <a:pPr marL="0" indent="0">
              <a:buNone/>
            </a:pPr>
            <a:r>
              <a:rPr lang="en-US" sz="1200">
                <a:solidFill>
                  <a:srgbClr val="2D2D2D"/>
                </a:solidFill>
                <a:latin typeface="Inter" panose="020B0604020202020204"/>
                <a:ea typeface="Inter" panose="020B0604020202020204"/>
                <a:cs typeface="Inter" pitchFamily="34" charset="-120"/>
              </a:rPr>
              <a:t>Driver's license</a:t>
            </a:r>
            <a:endParaRPr lang="en-US" sz="1200">
              <a:latin typeface="Inter" panose="020B0604020202020204"/>
              <a:ea typeface="Inter" panose="020B0604020202020204"/>
            </a:endParaRPr>
          </a:p>
        </p:txBody>
      </p:sp>
      <p:sp>
        <p:nvSpPr>
          <p:cNvPr id="32" name="Text 29"/>
          <p:cNvSpPr/>
          <p:nvPr/>
        </p:nvSpPr>
        <p:spPr>
          <a:xfrm>
            <a:off x="7355644" y="4377890"/>
            <a:ext cx="731520" cy="365760"/>
          </a:xfrm>
          <a:prstGeom prst="rect">
            <a:avLst/>
          </a:prstGeom>
          <a:noFill/>
          <a:ln/>
        </p:spPr>
        <p:txBody>
          <a:bodyPr wrap="square" lIns="0" tIns="0" rIns="0" bIns="0" rtlCol="0" anchor="ctr"/>
          <a:lstStyle/>
          <a:p>
            <a:pPr marL="0" indent="0">
              <a:buNone/>
            </a:pPr>
            <a:r>
              <a:rPr lang="en-US" sz="1400" b="1">
                <a:solidFill>
                  <a:srgbClr val="4A7C59"/>
                </a:solidFill>
                <a:latin typeface="Inter" panose="020B0604020202020204"/>
                <a:ea typeface="Inter" panose="020B0604020202020204"/>
                <a:cs typeface="Inter" pitchFamily="34" charset="-120"/>
              </a:rPr>
              <a:t>+3.6pp</a:t>
            </a:r>
            <a:endParaRPr lang="en-US" sz="1400">
              <a:latin typeface="Inter" panose="020B0604020202020204"/>
              <a:ea typeface="Inter" panose="020B0604020202020204"/>
            </a:endParaRPr>
          </a:p>
        </p:txBody>
      </p:sp>
      <p:sp>
        <p:nvSpPr>
          <p:cNvPr id="33" name="Text 30"/>
          <p:cNvSpPr/>
          <p:nvPr/>
        </p:nvSpPr>
        <p:spPr>
          <a:xfrm>
            <a:off x="8178604" y="4423610"/>
            <a:ext cx="640079" cy="274320"/>
          </a:xfrm>
          <a:prstGeom prst="rect">
            <a:avLst/>
          </a:prstGeom>
          <a:noFill/>
          <a:ln/>
        </p:spPr>
        <p:txBody>
          <a:bodyPr wrap="square" lIns="0" tIns="0" rIns="0" bIns="0" rtlCol="0" anchor="ctr"/>
          <a:lstStyle/>
          <a:p>
            <a:pPr marL="0" indent="0">
              <a:buNone/>
            </a:pPr>
            <a:r>
              <a:rPr lang="en-US" sz="1200">
                <a:solidFill>
                  <a:srgbClr val="5A5A5A"/>
                </a:solidFill>
                <a:latin typeface="Inter" panose="020B0604020202020204"/>
                <a:ea typeface="Inter" panose="020B0604020202020204"/>
                <a:cs typeface="Inter" pitchFamily="34" charset="-120"/>
              </a:rPr>
              <a:t>61.1% </a:t>
            </a:r>
            <a:br>
              <a:rPr lang="en-US" sz="1200">
                <a:solidFill>
                  <a:srgbClr val="5A5A5A"/>
                </a:solidFill>
                <a:latin typeface="Inter" panose="020B0604020202020204"/>
                <a:ea typeface="Inter" panose="020B0604020202020204"/>
                <a:cs typeface="Inter" pitchFamily="34" charset="-120"/>
              </a:rPr>
            </a:br>
            <a:r>
              <a:rPr lang="en-US" sz="1200">
                <a:solidFill>
                  <a:srgbClr val="5A5A5A"/>
                </a:solidFill>
                <a:latin typeface="Inter" panose="020B0604020202020204"/>
                <a:ea typeface="Inter" panose="020B0604020202020204"/>
                <a:cs typeface="Inter" pitchFamily="34" charset="-120"/>
              </a:rPr>
              <a:t>→ 64.7%</a:t>
            </a:r>
            <a:endParaRPr lang="en-US" sz="1200">
              <a:latin typeface="Inter" panose="020B0604020202020204"/>
              <a:ea typeface="Inter" panose="020B0604020202020204"/>
            </a:endParaRPr>
          </a:p>
        </p:txBody>
      </p:sp>
      <p:sp>
        <p:nvSpPr>
          <p:cNvPr id="35" name="Freeform 4">
            <a:extLst>
              <a:ext uri="{FF2B5EF4-FFF2-40B4-BE49-F238E27FC236}">
                <a16:creationId xmlns:a16="http://schemas.microsoft.com/office/drawing/2014/main" id="{11BF05B2-FA88-A3D6-B025-117A19C768EB}"/>
              </a:ext>
            </a:extLst>
          </p:cNvPr>
          <p:cNvSpPr/>
          <p:nvPr/>
        </p:nvSpPr>
        <p:spPr>
          <a:xfrm>
            <a:off x="6858993" y="178644"/>
            <a:ext cx="2653235" cy="839921"/>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latin typeface="Inter" panose="020B0604020202020204"/>
              <a:ea typeface="Inter" panose="020B0604020202020204"/>
            </a:endParaRPr>
          </a:p>
        </p:txBody>
      </p:sp>
      <p:sp>
        <p:nvSpPr>
          <p:cNvPr id="37" name="Freeform 74">
            <a:extLst>
              <a:ext uri="{FF2B5EF4-FFF2-40B4-BE49-F238E27FC236}">
                <a16:creationId xmlns:a16="http://schemas.microsoft.com/office/drawing/2014/main" id="{C59B7961-B4C4-B4D4-B2A6-8C447F819925}"/>
              </a:ext>
            </a:extLst>
          </p:cNvPr>
          <p:cNvSpPr/>
          <p:nvPr/>
        </p:nvSpPr>
        <p:spPr>
          <a:xfrm>
            <a:off x="7426082" y="306808"/>
            <a:ext cx="1519056" cy="583593"/>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4"/>
            <a:stretch>
              <a:fillRect/>
            </a:stretch>
          </a:blipFill>
        </p:spPr>
        <p:txBody>
          <a:bodyPr/>
          <a:lstStyle/>
          <a:p>
            <a:endParaRPr lang="en-US" sz="900">
              <a:latin typeface="Inter" panose="020B0604020202020204"/>
              <a:ea typeface="Inter" panose="020B0604020202020204"/>
            </a:endParaRPr>
          </a:p>
        </p:txBody>
      </p:sp>
      <p:grpSp>
        <p:nvGrpSpPr>
          <p:cNvPr id="40" name="Group 39">
            <a:extLst>
              <a:ext uri="{FF2B5EF4-FFF2-40B4-BE49-F238E27FC236}">
                <a16:creationId xmlns:a16="http://schemas.microsoft.com/office/drawing/2014/main" id="{91254C44-437D-F3E6-8928-407DE100A5D6}"/>
              </a:ext>
            </a:extLst>
          </p:cNvPr>
          <p:cNvGrpSpPr/>
          <p:nvPr/>
        </p:nvGrpSpPr>
        <p:grpSpPr>
          <a:xfrm>
            <a:off x="385112" y="1435255"/>
            <a:ext cx="705944" cy="3476166"/>
            <a:chOff x="428467" y="1581699"/>
            <a:chExt cx="705944" cy="3476166"/>
          </a:xfrm>
        </p:grpSpPr>
        <p:grpSp>
          <p:nvGrpSpPr>
            <p:cNvPr id="42" name="Group 41">
              <a:extLst>
                <a:ext uri="{FF2B5EF4-FFF2-40B4-BE49-F238E27FC236}">
                  <a16:creationId xmlns:a16="http://schemas.microsoft.com/office/drawing/2014/main" id="{C6766C65-719B-748E-A880-5707C56C7769}"/>
                </a:ext>
              </a:extLst>
            </p:cNvPr>
            <p:cNvGrpSpPr/>
            <p:nvPr/>
          </p:nvGrpSpPr>
          <p:grpSpPr>
            <a:xfrm>
              <a:off x="428467" y="2172195"/>
              <a:ext cx="705944" cy="523688"/>
              <a:chOff x="428467" y="2140863"/>
              <a:chExt cx="705944" cy="523688"/>
            </a:xfrm>
          </p:grpSpPr>
          <p:sp>
            <p:nvSpPr>
              <p:cNvPr id="61" name="Arrow: Pentagon 60">
                <a:extLst>
                  <a:ext uri="{FF2B5EF4-FFF2-40B4-BE49-F238E27FC236}">
                    <a16:creationId xmlns:a16="http://schemas.microsoft.com/office/drawing/2014/main" id="{DCDCDA59-5443-EF0F-48B3-7D72D080C86D}"/>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ea typeface="Inter" panose="020B0604020202020204"/>
                </a:endParaRPr>
              </a:p>
            </p:txBody>
          </p:sp>
          <p:sp>
            <p:nvSpPr>
              <p:cNvPr id="62" name="TextBox 34">
                <a:extLst>
                  <a:ext uri="{FF2B5EF4-FFF2-40B4-BE49-F238E27FC236}">
                    <a16:creationId xmlns:a16="http://schemas.microsoft.com/office/drawing/2014/main" id="{6215F478-EB59-E8ED-BC64-686223D68B87}"/>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Inter" panose="020B0604020202020204"/>
                    <a:cs typeface="Helvetica Now Display"/>
                    <a:sym typeface="Helvetica Now Display"/>
                  </a:rPr>
                  <a:t>PROSPER TABLES</a:t>
                </a:r>
              </a:p>
            </p:txBody>
          </p:sp>
        </p:grpSp>
        <p:grpSp>
          <p:nvGrpSpPr>
            <p:cNvPr id="44" name="Group 43">
              <a:extLst>
                <a:ext uri="{FF2B5EF4-FFF2-40B4-BE49-F238E27FC236}">
                  <a16:creationId xmlns:a16="http://schemas.microsoft.com/office/drawing/2014/main" id="{DF021D8A-44B9-349F-56A9-0908F7E6CBE4}"/>
                </a:ext>
              </a:extLst>
            </p:cNvPr>
            <p:cNvGrpSpPr/>
            <p:nvPr/>
          </p:nvGrpSpPr>
          <p:grpSpPr>
            <a:xfrm>
              <a:off x="428467" y="1581699"/>
              <a:ext cx="705944" cy="523688"/>
              <a:chOff x="428467" y="1581699"/>
              <a:chExt cx="705944" cy="523688"/>
            </a:xfrm>
          </p:grpSpPr>
          <p:sp>
            <p:nvSpPr>
              <p:cNvPr id="59" name="Arrow: Pentagon 58">
                <a:extLst>
                  <a:ext uri="{FF2B5EF4-FFF2-40B4-BE49-F238E27FC236}">
                    <a16:creationId xmlns:a16="http://schemas.microsoft.com/office/drawing/2014/main" id="{546C4F04-B5D2-3BA6-5166-47BD28AD0FCD}"/>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ea typeface="Inter" panose="020B0604020202020204"/>
                </a:endParaRPr>
              </a:p>
            </p:txBody>
          </p:sp>
          <p:sp>
            <p:nvSpPr>
              <p:cNvPr id="60" name="TextBox 41">
                <a:extLst>
                  <a:ext uri="{FF2B5EF4-FFF2-40B4-BE49-F238E27FC236}">
                    <a16:creationId xmlns:a16="http://schemas.microsoft.com/office/drawing/2014/main" id="{3CE22F4E-CD9E-F9C2-660C-35801727D4BC}"/>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Inter" panose="020B0604020202020204"/>
                    <a:cs typeface="Helvetica Now Display Bold"/>
                    <a:sym typeface="Helvetica Now Display Bold"/>
                  </a:rPr>
                  <a:t>ILMI DATA</a:t>
                </a:r>
              </a:p>
            </p:txBody>
          </p:sp>
        </p:grpSp>
        <p:grpSp>
          <p:nvGrpSpPr>
            <p:cNvPr id="45" name="Group 44">
              <a:extLst>
                <a:ext uri="{FF2B5EF4-FFF2-40B4-BE49-F238E27FC236}">
                  <a16:creationId xmlns:a16="http://schemas.microsoft.com/office/drawing/2014/main" id="{797714C0-86C1-11A1-2802-D8FF23999B00}"/>
                </a:ext>
              </a:extLst>
            </p:cNvPr>
            <p:cNvGrpSpPr/>
            <p:nvPr/>
          </p:nvGrpSpPr>
          <p:grpSpPr>
            <a:xfrm>
              <a:off x="428467" y="4534177"/>
              <a:ext cx="705944" cy="523688"/>
              <a:chOff x="428467" y="4534177"/>
              <a:chExt cx="705944" cy="523688"/>
            </a:xfrm>
          </p:grpSpPr>
          <p:sp>
            <p:nvSpPr>
              <p:cNvPr id="57" name="Arrow: Pentagon 56">
                <a:extLst>
                  <a:ext uri="{FF2B5EF4-FFF2-40B4-BE49-F238E27FC236}">
                    <a16:creationId xmlns:a16="http://schemas.microsoft.com/office/drawing/2014/main" id="{EAA4B5C8-F7E5-E6A3-C47D-769B89C00C8C}"/>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ea typeface="Inter" panose="020B0604020202020204"/>
                </a:endParaRPr>
              </a:p>
            </p:txBody>
          </p:sp>
          <p:sp>
            <p:nvSpPr>
              <p:cNvPr id="58" name="TextBox 48">
                <a:extLst>
                  <a:ext uri="{FF2B5EF4-FFF2-40B4-BE49-F238E27FC236}">
                    <a16:creationId xmlns:a16="http://schemas.microsoft.com/office/drawing/2014/main" id="{946E74D3-4B8F-0FEE-C137-E6C4FFBD0DB4}"/>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Inter" panose="020B0604020202020204"/>
                    <a:cs typeface="Helvetica Now Display"/>
                    <a:sym typeface="Helvetica Now Display"/>
                  </a:rPr>
                  <a:t>FEEDBACK</a:t>
                </a:r>
              </a:p>
            </p:txBody>
          </p:sp>
        </p:grpSp>
        <p:grpSp>
          <p:nvGrpSpPr>
            <p:cNvPr id="46" name="Group 45">
              <a:extLst>
                <a:ext uri="{FF2B5EF4-FFF2-40B4-BE49-F238E27FC236}">
                  <a16:creationId xmlns:a16="http://schemas.microsoft.com/office/drawing/2014/main" id="{E439F684-EE80-9676-53A9-84E64A19D6CC}"/>
                </a:ext>
              </a:extLst>
            </p:cNvPr>
            <p:cNvGrpSpPr/>
            <p:nvPr/>
          </p:nvGrpSpPr>
          <p:grpSpPr>
            <a:xfrm>
              <a:off x="428467" y="2762691"/>
              <a:ext cx="705944" cy="523688"/>
              <a:chOff x="428467" y="2697291"/>
              <a:chExt cx="705944" cy="523688"/>
            </a:xfrm>
          </p:grpSpPr>
          <p:sp>
            <p:nvSpPr>
              <p:cNvPr id="55" name="Arrow: Pentagon 54">
                <a:extLst>
                  <a:ext uri="{FF2B5EF4-FFF2-40B4-BE49-F238E27FC236}">
                    <a16:creationId xmlns:a16="http://schemas.microsoft.com/office/drawing/2014/main" id="{83D08289-D230-5E28-C612-E300F3914DC3}"/>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ea typeface="Inter" panose="020B0604020202020204"/>
                </a:endParaRPr>
              </a:p>
            </p:txBody>
          </p:sp>
          <p:sp>
            <p:nvSpPr>
              <p:cNvPr id="56" name="TextBox 55">
                <a:extLst>
                  <a:ext uri="{FF2B5EF4-FFF2-40B4-BE49-F238E27FC236}">
                    <a16:creationId xmlns:a16="http://schemas.microsoft.com/office/drawing/2014/main" id="{CC9A7897-EFEC-FCFF-A423-C9ACF883E909}"/>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Inter" panose="020B0604020202020204"/>
                    <a:cs typeface="Helvetica Now Display"/>
                    <a:sym typeface="Helvetica Now Display"/>
                  </a:rPr>
                  <a:t>CAPACITY BUILDING</a:t>
                </a:r>
              </a:p>
            </p:txBody>
          </p:sp>
        </p:grpSp>
        <p:sp>
          <p:nvSpPr>
            <p:cNvPr id="47" name="TextBox 58">
              <a:extLst>
                <a:ext uri="{FF2B5EF4-FFF2-40B4-BE49-F238E27FC236}">
                  <a16:creationId xmlns:a16="http://schemas.microsoft.com/office/drawing/2014/main" id="{938FB411-583E-0730-A8E7-1F823B61A184}"/>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ea typeface="Inter" panose="020B0604020202020204"/>
              </a:endParaRPr>
            </a:p>
          </p:txBody>
        </p:sp>
        <p:sp>
          <p:nvSpPr>
            <p:cNvPr id="48" name="TextBox 61">
              <a:extLst>
                <a:ext uri="{FF2B5EF4-FFF2-40B4-BE49-F238E27FC236}">
                  <a16:creationId xmlns:a16="http://schemas.microsoft.com/office/drawing/2014/main" id="{B77B6906-99C7-D974-200C-80E93B48DE10}"/>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ea typeface="Inter" panose="020B0604020202020204"/>
              </a:endParaRPr>
            </a:p>
          </p:txBody>
        </p:sp>
        <p:grpSp>
          <p:nvGrpSpPr>
            <p:cNvPr id="49" name="Group 48">
              <a:extLst>
                <a:ext uri="{FF2B5EF4-FFF2-40B4-BE49-F238E27FC236}">
                  <a16:creationId xmlns:a16="http://schemas.microsoft.com/office/drawing/2014/main" id="{F13EA308-18B0-F14A-1D9F-D6E027B0760D}"/>
                </a:ext>
              </a:extLst>
            </p:cNvPr>
            <p:cNvGrpSpPr/>
            <p:nvPr/>
          </p:nvGrpSpPr>
          <p:grpSpPr>
            <a:xfrm>
              <a:off x="428467" y="3353187"/>
              <a:ext cx="705944" cy="523688"/>
              <a:chOff x="428467" y="3243793"/>
              <a:chExt cx="705944" cy="523688"/>
            </a:xfrm>
          </p:grpSpPr>
          <p:sp>
            <p:nvSpPr>
              <p:cNvPr id="53" name="Arrow: Pentagon 52">
                <a:extLst>
                  <a:ext uri="{FF2B5EF4-FFF2-40B4-BE49-F238E27FC236}">
                    <a16:creationId xmlns:a16="http://schemas.microsoft.com/office/drawing/2014/main" id="{6D6D9092-219A-8315-0168-BB9EFA8F5559}"/>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ea typeface="Inter" panose="020B0604020202020204"/>
                </a:endParaRPr>
              </a:p>
            </p:txBody>
          </p:sp>
          <p:sp>
            <p:nvSpPr>
              <p:cNvPr id="54" name="TextBox 62">
                <a:extLst>
                  <a:ext uri="{FF2B5EF4-FFF2-40B4-BE49-F238E27FC236}">
                    <a16:creationId xmlns:a16="http://schemas.microsoft.com/office/drawing/2014/main" id="{4B164430-A7C9-09B0-0156-32D0C0A9D6C5}"/>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Inter" panose="020B0604020202020204"/>
                    <a:cs typeface="Helvetica Now Display"/>
                    <a:sym typeface="Helvetica Now Display"/>
                  </a:rPr>
                  <a:t>ACTION</a:t>
                </a:r>
              </a:p>
            </p:txBody>
          </p:sp>
        </p:grpSp>
        <p:grpSp>
          <p:nvGrpSpPr>
            <p:cNvPr id="50" name="Group 49">
              <a:extLst>
                <a:ext uri="{FF2B5EF4-FFF2-40B4-BE49-F238E27FC236}">
                  <a16:creationId xmlns:a16="http://schemas.microsoft.com/office/drawing/2014/main" id="{598CA208-1444-1CAD-ED73-000E172C2E46}"/>
                </a:ext>
              </a:extLst>
            </p:cNvPr>
            <p:cNvGrpSpPr/>
            <p:nvPr/>
          </p:nvGrpSpPr>
          <p:grpSpPr>
            <a:xfrm>
              <a:off x="428467" y="3943683"/>
              <a:ext cx="705944" cy="523688"/>
              <a:chOff x="428467" y="3888985"/>
              <a:chExt cx="705944" cy="523688"/>
            </a:xfrm>
          </p:grpSpPr>
          <p:sp>
            <p:nvSpPr>
              <p:cNvPr id="51" name="Arrow: Pentagon 50">
                <a:extLst>
                  <a:ext uri="{FF2B5EF4-FFF2-40B4-BE49-F238E27FC236}">
                    <a16:creationId xmlns:a16="http://schemas.microsoft.com/office/drawing/2014/main" id="{6D026A53-993F-A91A-51B8-83B7112BEF2A}"/>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ea typeface="Inter" panose="020B0604020202020204"/>
                </a:endParaRPr>
              </a:p>
            </p:txBody>
          </p:sp>
          <p:sp>
            <p:nvSpPr>
              <p:cNvPr id="52" name="TextBox 69">
                <a:extLst>
                  <a:ext uri="{FF2B5EF4-FFF2-40B4-BE49-F238E27FC236}">
                    <a16:creationId xmlns:a16="http://schemas.microsoft.com/office/drawing/2014/main" id="{67DE1DB8-CBF3-85C6-C18E-32191E8E88DA}"/>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Inter" panose="020B0604020202020204"/>
                    <a:cs typeface="Helvetica Now Display"/>
                    <a:sym typeface="Helvetica Now Display"/>
                  </a:rPr>
                  <a:t>OUTCOMES</a:t>
                </a:r>
              </a:p>
            </p:txBody>
          </p:sp>
        </p:grpSp>
      </p:grpSp>
      <p:grpSp>
        <p:nvGrpSpPr>
          <p:cNvPr id="63" name="Group 22">
            <a:extLst>
              <a:ext uri="{FF2B5EF4-FFF2-40B4-BE49-F238E27FC236}">
                <a16:creationId xmlns:a16="http://schemas.microsoft.com/office/drawing/2014/main" id="{A64C0097-3B06-D4BA-1B24-09F140A5B1D1}"/>
              </a:ext>
            </a:extLst>
          </p:cNvPr>
          <p:cNvGrpSpPr/>
          <p:nvPr/>
        </p:nvGrpSpPr>
        <p:grpSpPr>
          <a:xfrm>
            <a:off x="1185026" y="1478048"/>
            <a:ext cx="329715" cy="274320"/>
            <a:chOff x="0" y="0"/>
            <a:chExt cx="812800" cy="605471"/>
          </a:xfrm>
          <a:solidFill>
            <a:srgbClr val="5B6242"/>
          </a:solidFill>
        </p:grpSpPr>
        <p:sp>
          <p:nvSpPr>
            <p:cNvPr id="64" name="Freeform 23">
              <a:extLst>
                <a:ext uri="{FF2B5EF4-FFF2-40B4-BE49-F238E27FC236}">
                  <a16:creationId xmlns:a16="http://schemas.microsoft.com/office/drawing/2014/main" id="{6B81DD91-AD59-8D2E-A411-AAC13248187D}"/>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ea typeface="Inter" panose="020B0604020202020204"/>
              </a:endParaRPr>
            </a:p>
          </p:txBody>
        </p:sp>
        <p:sp>
          <p:nvSpPr>
            <p:cNvPr id="65" name="TextBox 24">
              <a:extLst>
                <a:ext uri="{FF2B5EF4-FFF2-40B4-BE49-F238E27FC236}">
                  <a16:creationId xmlns:a16="http://schemas.microsoft.com/office/drawing/2014/main" id="{2BEA1009-B4E7-58B3-184B-1B586DD010A9}"/>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ea typeface="Inter" panose="020B0604020202020204"/>
              </a:endParaRPr>
            </a:p>
          </p:txBody>
        </p:sp>
      </p:grpSp>
      <p:sp>
        <p:nvSpPr>
          <p:cNvPr id="77" name="TextBox 2">
            <a:extLst>
              <a:ext uri="{FF2B5EF4-FFF2-40B4-BE49-F238E27FC236}">
                <a16:creationId xmlns:a16="http://schemas.microsoft.com/office/drawing/2014/main" id="{3E3F1AB6-AAA8-FD5C-07D6-E1D1706D65C7}"/>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panose="020B0604020202020204"/>
                <a:cs typeface="Inter Bold"/>
                <a:sym typeface="Inter Bold"/>
              </a:rPr>
              <a:t>DATA-TO-ACTION</a:t>
            </a:r>
            <a:endParaRPr lang="en-US" sz="1400" b="1">
              <a:solidFill>
                <a:schemeClr val="bg1">
                  <a:lumMod val="65000"/>
                </a:schemeClr>
              </a:solidFill>
              <a:latin typeface="Inter Bold"/>
              <a:ea typeface="Inter" panose="020B0604020202020204"/>
              <a:cs typeface="Inter Bold"/>
            </a:endParaRPr>
          </a:p>
        </p:txBody>
      </p:sp>
      <p:sp>
        <p:nvSpPr>
          <p:cNvPr id="81" name="Text 1">
            <a:extLst>
              <a:ext uri="{FF2B5EF4-FFF2-40B4-BE49-F238E27FC236}">
                <a16:creationId xmlns:a16="http://schemas.microsoft.com/office/drawing/2014/main" id="{24613A0A-4D15-60E8-EADB-42FC73FAFA38}"/>
              </a:ext>
            </a:extLst>
          </p:cNvPr>
          <p:cNvSpPr/>
          <p:nvPr/>
        </p:nvSpPr>
        <p:spPr>
          <a:xfrm>
            <a:off x="291480" y="172465"/>
            <a:ext cx="8229600" cy="777240"/>
          </a:xfrm>
          <a:prstGeom prst="rect">
            <a:avLst/>
          </a:prstGeom>
          <a:noFill/>
          <a:ln/>
        </p:spPr>
        <p:txBody>
          <a:bodyPr wrap="square" lIns="0" tIns="0" rIns="0" bIns="0" rtlCol="0" anchor="ctr"/>
          <a:lstStyle/>
          <a:p>
            <a:r>
              <a:rPr lang="en-US" sz="2400" b="1" spc="-44">
                <a:latin typeface="Inter Bold"/>
              </a:rPr>
              <a:t>ILMI:</a:t>
            </a:r>
          </a:p>
          <a:p>
            <a:pPr marL="0" indent="0">
              <a:buNone/>
            </a:pPr>
            <a:r>
              <a:rPr lang="en-US" sz="2000" spc="-44">
                <a:solidFill>
                  <a:srgbClr val="2B2929"/>
                </a:solidFill>
                <a:latin typeface="Inter Bold"/>
              </a:rPr>
              <a:t>LONGITUDINAL EDUCATION &amp; TRAINING TRACKING</a:t>
            </a:r>
          </a:p>
        </p:txBody>
      </p:sp>
    </p:spTree>
    <p:extLst>
      <p:ext uri="{BB962C8B-B14F-4D97-AF65-F5344CB8AC3E}">
        <p14:creationId xmlns:p14="http://schemas.microsoft.com/office/powerpoint/2010/main" val="580251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2F2F2"/>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D4B06A"/>
          </a:solidFill>
          <a:ln/>
        </p:spPr>
        <p:txBody>
          <a:bodyPr/>
          <a:lstStyle/>
          <a:p>
            <a:endParaRPr lang="en-CA"/>
          </a:p>
        </p:txBody>
      </p:sp>
      <p:sp>
        <p:nvSpPr>
          <p:cNvPr id="5" name="Text 3"/>
          <p:cNvSpPr/>
          <p:nvPr/>
        </p:nvSpPr>
        <p:spPr>
          <a:xfrm>
            <a:off x="291480" y="1042758"/>
            <a:ext cx="8229600" cy="274320"/>
          </a:xfrm>
          <a:prstGeom prst="rect">
            <a:avLst/>
          </a:prstGeom>
          <a:noFill/>
          <a:ln/>
        </p:spPr>
        <p:txBody>
          <a:bodyPr wrap="square" lIns="0" tIns="0" rIns="0" bIns="0" rtlCol="0" anchor="ctr"/>
          <a:lstStyle/>
          <a:p>
            <a:pPr marL="0" indent="0">
              <a:buNone/>
            </a:pPr>
            <a:r>
              <a:rPr lang="en-US" sz="1600" b="1">
                <a:solidFill>
                  <a:srgbClr val="2D2D2D"/>
                </a:solidFill>
                <a:latin typeface="Inter" pitchFamily="34" charset="0"/>
                <a:ea typeface="Inter" pitchFamily="34" charset="-122"/>
                <a:cs typeface="Inter" pitchFamily="34" charset="-120"/>
              </a:rPr>
              <a:t>Barriers shift across the life cycle</a:t>
            </a:r>
            <a:endParaRPr lang="en-US" sz="1600"/>
          </a:p>
        </p:txBody>
      </p:sp>
      <p:grpSp>
        <p:nvGrpSpPr>
          <p:cNvPr id="32" name="Group 31">
            <a:extLst>
              <a:ext uri="{FF2B5EF4-FFF2-40B4-BE49-F238E27FC236}">
                <a16:creationId xmlns:a16="http://schemas.microsoft.com/office/drawing/2014/main" id="{266AC0E4-AA61-E639-3CC3-9762DEC77897}"/>
              </a:ext>
            </a:extLst>
          </p:cNvPr>
          <p:cNvGrpSpPr/>
          <p:nvPr/>
        </p:nvGrpSpPr>
        <p:grpSpPr>
          <a:xfrm>
            <a:off x="1690390" y="1388095"/>
            <a:ext cx="2011680" cy="1659670"/>
            <a:chOff x="365760" y="1403570"/>
            <a:chExt cx="2011680" cy="1659670"/>
          </a:xfrm>
        </p:grpSpPr>
        <p:sp>
          <p:nvSpPr>
            <p:cNvPr id="6" name="Text 4"/>
            <p:cNvSpPr/>
            <p:nvPr/>
          </p:nvSpPr>
          <p:spPr>
            <a:xfrm>
              <a:off x="365760" y="1403570"/>
              <a:ext cx="1965961" cy="274320"/>
            </a:xfrm>
            <a:prstGeom prst="rect">
              <a:avLst/>
            </a:prstGeom>
            <a:noFill/>
            <a:ln/>
          </p:spPr>
          <p:txBody>
            <a:bodyPr wrap="square" lIns="0" tIns="0" rIns="0" bIns="0" rtlCol="0" anchor="ctr"/>
            <a:lstStyle/>
            <a:p>
              <a:pPr marL="0" indent="0">
                <a:buNone/>
              </a:pPr>
              <a:r>
                <a:rPr lang="en-US" sz="1300" b="1">
                  <a:solidFill>
                    <a:srgbClr val="5B6242"/>
                  </a:solidFill>
                  <a:latin typeface="Inter" pitchFamily="34" charset="0"/>
                  <a:ea typeface="Inter" pitchFamily="34" charset="-122"/>
                  <a:cs typeface="Inter" pitchFamily="34" charset="-120"/>
                </a:rPr>
                <a:t>No challenge</a:t>
              </a:r>
              <a:endParaRPr lang="en-US" sz="1300">
                <a:solidFill>
                  <a:srgbClr val="5B6242"/>
                </a:solidFill>
              </a:endParaRPr>
            </a:p>
          </p:txBody>
        </p:sp>
        <p:graphicFrame>
          <p:nvGraphicFramePr>
            <p:cNvPr id="7" name="Chart 0"/>
            <p:cNvGraphicFramePr/>
            <p:nvPr>
              <p:extLst>
                <p:ext uri="{D42A27DB-BD31-4B8C-83A1-F6EECF244321}">
                  <p14:modId xmlns:p14="http://schemas.microsoft.com/office/powerpoint/2010/main" val="3969366399"/>
                </p:ext>
              </p:extLst>
            </p:nvPr>
          </p:nvGraphicFramePr>
          <p:xfrm>
            <a:off x="365760" y="1691640"/>
            <a:ext cx="2011680" cy="137160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31" name="Group 30">
            <a:extLst>
              <a:ext uri="{FF2B5EF4-FFF2-40B4-BE49-F238E27FC236}">
                <a16:creationId xmlns:a16="http://schemas.microsoft.com/office/drawing/2014/main" id="{57DF446E-B882-793F-B2A8-C2756DC9F9F1}"/>
              </a:ext>
            </a:extLst>
          </p:cNvPr>
          <p:cNvGrpSpPr/>
          <p:nvPr/>
        </p:nvGrpSpPr>
        <p:grpSpPr>
          <a:xfrm>
            <a:off x="3837470" y="1388095"/>
            <a:ext cx="2011680" cy="1659670"/>
            <a:chOff x="2512840" y="1403570"/>
            <a:chExt cx="2011680" cy="1659670"/>
          </a:xfrm>
        </p:grpSpPr>
        <p:sp>
          <p:nvSpPr>
            <p:cNvPr id="8" name="Text 5"/>
            <p:cNvSpPr/>
            <p:nvPr/>
          </p:nvSpPr>
          <p:spPr>
            <a:xfrm>
              <a:off x="2512840" y="1403570"/>
              <a:ext cx="1668208" cy="274320"/>
            </a:xfrm>
            <a:prstGeom prst="rect">
              <a:avLst/>
            </a:prstGeom>
            <a:noFill/>
            <a:ln/>
          </p:spPr>
          <p:txBody>
            <a:bodyPr wrap="square" lIns="0" tIns="0" rIns="0" bIns="0" rtlCol="0" anchor="ctr"/>
            <a:lstStyle/>
            <a:p>
              <a:pPr marL="0" indent="0">
                <a:buNone/>
              </a:pPr>
              <a:r>
                <a:rPr lang="en-US" sz="1300" b="1">
                  <a:solidFill>
                    <a:srgbClr val="C8963E"/>
                  </a:solidFill>
                  <a:latin typeface="Inter" pitchFamily="34" charset="0"/>
                  <a:ea typeface="Inter" pitchFamily="34" charset="-122"/>
                  <a:cs typeface="Inter" pitchFamily="34" charset="-120"/>
                </a:rPr>
                <a:t>Family responsibilities</a:t>
              </a:r>
              <a:endParaRPr lang="en-US" sz="1300"/>
            </a:p>
          </p:txBody>
        </p:sp>
        <p:graphicFrame>
          <p:nvGraphicFramePr>
            <p:cNvPr id="9" name="Chart 1"/>
            <p:cNvGraphicFramePr/>
            <p:nvPr>
              <p:extLst>
                <p:ext uri="{D42A27DB-BD31-4B8C-83A1-F6EECF244321}">
                  <p14:modId xmlns:p14="http://schemas.microsoft.com/office/powerpoint/2010/main" val="680656557"/>
                </p:ext>
              </p:extLst>
            </p:nvPr>
          </p:nvGraphicFramePr>
          <p:xfrm>
            <a:off x="2512840" y="1691640"/>
            <a:ext cx="2011680" cy="137160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30" name="Group 29">
            <a:extLst>
              <a:ext uri="{FF2B5EF4-FFF2-40B4-BE49-F238E27FC236}">
                <a16:creationId xmlns:a16="http://schemas.microsoft.com/office/drawing/2014/main" id="{B0D919A7-BB28-46F3-B6B0-816C54BF2CA5}"/>
              </a:ext>
            </a:extLst>
          </p:cNvPr>
          <p:cNvGrpSpPr/>
          <p:nvPr/>
        </p:nvGrpSpPr>
        <p:grpSpPr>
          <a:xfrm>
            <a:off x="1688630" y="3185195"/>
            <a:ext cx="2011680" cy="1659670"/>
            <a:chOff x="4663440" y="1403570"/>
            <a:chExt cx="2011680" cy="1659670"/>
          </a:xfrm>
        </p:grpSpPr>
        <p:sp>
          <p:nvSpPr>
            <p:cNvPr id="10" name="Text 6"/>
            <p:cNvSpPr/>
            <p:nvPr/>
          </p:nvSpPr>
          <p:spPr>
            <a:xfrm>
              <a:off x="4663440" y="1403570"/>
              <a:ext cx="1772529" cy="274320"/>
            </a:xfrm>
            <a:prstGeom prst="rect">
              <a:avLst/>
            </a:prstGeom>
            <a:noFill/>
            <a:ln/>
          </p:spPr>
          <p:txBody>
            <a:bodyPr wrap="square" lIns="0" tIns="0" rIns="0" bIns="0" rtlCol="0" anchor="ctr"/>
            <a:lstStyle/>
            <a:p>
              <a:pPr marL="0" indent="0">
                <a:buNone/>
              </a:pPr>
              <a:r>
                <a:rPr lang="en-US" sz="1300" b="1">
                  <a:solidFill>
                    <a:srgbClr val="2D2D2D"/>
                  </a:solidFill>
                  <a:latin typeface="Inter" pitchFamily="34" charset="0"/>
                  <a:ea typeface="Inter" pitchFamily="34" charset="-122"/>
                  <a:cs typeface="Inter" pitchFamily="34" charset="-120"/>
                </a:rPr>
                <a:t>Lack of work experience</a:t>
              </a:r>
              <a:endParaRPr lang="en-US" sz="1300"/>
            </a:p>
          </p:txBody>
        </p:sp>
        <p:graphicFrame>
          <p:nvGraphicFramePr>
            <p:cNvPr id="11" name="Chart 2"/>
            <p:cNvGraphicFramePr/>
            <p:nvPr>
              <p:extLst>
                <p:ext uri="{D42A27DB-BD31-4B8C-83A1-F6EECF244321}">
                  <p14:modId xmlns:p14="http://schemas.microsoft.com/office/powerpoint/2010/main" val="1679484396"/>
                </p:ext>
              </p:extLst>
            </p:nvPr>
          </p:nvGraphicFramePr>
          <p:xfrm>
            <a:off x="4663440" y="1691640"/>
            <a:ext cx="2011680" cy="1371600"/>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28" name="Group 27">
            <a:extLst>
              <a:ext uri="{FF2B5EF4-FFF2-40B4-BE49-F238E27FC236}">
                <a16:creationId xmlns:a16="http://schemas.microsoft.com/office/drawing/2014/main" id="{1D03E40F-3877-151F-42C2-9925CF805004}"/>
              </a:ext>
            </a:extLst>
          </p:cNvPr>
          <p:cNvGrpSpPr/>
          <p:nvPr/>
        </p:nvGrpSpPr>
        <p:grpSpPr>
          <a:xfrm>
            <a:off x="3837470" y="3185195"/>
            <a:ext cx="2103120" cy="1659670"/>
            <a:chOff x="6812280" y="1403570"/>
            <a:chExt cx="2103120" cy="1659670"/>
          </a:xfrm>
        </p:grpSpPr>
        <p:sp>
          <p:nvSpPr>
            <p:cNvPr id="12" name="Text 7"/>
            <p:cNvSpPr/>
            <p:nvPr/>
          </p:nvSpPr>
          <p:spPr>
            <a:xfrm>
              <a:off x="6812280" y="1403570"/>
              <a:ext cx="2103120" cy="274320"/>
            </a:xfrm>
            <a:prstGeom prst="rect">
              <a:avLst/>
            </a:prstGeom>
            <a:noFill/>
            <a:ln/>
          </p:spPr>
          <p:txBody>
            <a:bodyPr wrap="square" lIns="0" tIns="0" rIns="0" bIns="0" rtlCol="0" anchor="ctr"/>
            <a:lstStyle/>
            <a:p>
              <a:pPr marL="0" indent="0">
                <a:buNone/>
              </a:pPr>
              <a:r>
                <a:rPr lang="en-US" sz="1300" b="1">
                  <a:solidFill>
                    <a:srgbClr val="A0522D"/>
                  </a:solidFill>
                  <a:latin typeface="Inter" pitchFamily="34" charset="0"/>
                  <a:ea typeface="Inter" pitchFamily="34" charset="-122"/>
                  <a:cs typeface="Inter" pitchFamily="34" charset="-120"/>
                </a:rPr>
                <a:t>Transportation</a:t>
              </a:r>
              <a:endParaRPr lang="en-US" sz="1300"/>
            </a:p>
          </p:txBody>
        </p:sp>
        <p:graphicFrame>
          <p:nvGraphicFramePr>
            <p:cNvPr id="13" name="Chart 3"/>
            <p:cNvGraphicFramePr/>
            <p:nvPr>
              <p:extLst>
                <p:ext uri="{D42A27DB-BD31-4B8C-83A1-F6EECF244321}">
                  <p14:modId xmlns:p14="http://schemas.microsoft.com/office/powerpoint/2010/main" val="397373987"/>
                </p:ext>
              </p:extLst>
            </p:nvPr>
          </p:nvGraphicFramePr>
          <p:xfrm>
            <a:off x="6812280" y="1691640"/>
            <a:ext cx="2011680" cy="1371600"/>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26" name="Group 25">
            <a:extLst>
              <a:ext uri="{FF2B5EF4-FFF2-40B4-BE49-F238E27FC236}">
                <a16:creationId xmlns:a16="http://schemas.microsoft.com/office/drawing/2014/main" id="{668061EB-6F79-F3C4-BD73-FD9A3A417FD9}"/>
              </a:ext>
            </a:extLst>
          </p:cNvPr>
          <p:cNvGrpSpPr/>
          <p:nvPr/>
        </p:nvGrpSpPr>
        <p:grpSpPr>
          <a:xfrm>
            <a:off x="6225461" y="1437209"/>
            <a:ext cx="2697480" cy="1066041"/>
            <a:chOff x="365760" y="3291840"/>
            <a:chExt cx="2697480" cy="1280160"/>
          </a:xfrm>
        </p:grpSpPr>
        <p:sp>
          <p:nvSpPr>
            <p:cNvPr id="14" name="Shape 8"/>
            <p:cNvSpPr/>
            <p:nvPr/>
          </p:nvSpPr>
          <p:spPr>
            <a:xfrm>
              <a:off x="365760" y="3291840"/>
              <a:ext cx="2697480" cy="128016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p>
          </p:txBody>
        </p:sp>
        <p:sp>
          <p:nvSpPr>
            <p:cNvPr id="15" name="Shape 9"/>
            <p:cNvSpPr/>
            <p:nvPr/>
          </p:nvSpPr>
          <p:spPr>
            <a:xfrm>
              <a:off x="365760" y="3291840"/>
              <a:ext cx="2697480" cy="45720"/>
            </a:xfrm>
            <a:prstGeom prst="rect">
              <a:avLst/>
            </a:prstGeom>
            <a:solidFill>
              <a:srgbClr val="5B6242"/>
            </a:solidFill>
            <a:ln/>
          </p:spPr>
          <p:txBody>
            <a:bodyPr/>
            <a:lstStyle/>
            <a:p>
              <a:endParaRPr lang="en-CA"/>
            </a:p>
          </p:txBody>
        </p:sp>
        <p:sp>
          <p:nvSpPr>
            <p:cNvPr id="16" name="Text 10"/>
            <p:cNvSpPr/>
            <p:nvPr/>
          </p:nvSpPr>
          <p:spPr>
            <a:xfrm>
              <a:off x="457200" y="3425996"/>
              <a:ext cx="2514600" cy="195922"/>
            </a:xfrm>
            <a:prstGeom prst="rect">
              <a:avLst/>
            </a:prstGeom>
            <a:noFill/>
            <a:ln/>
          </p:spPr>
          <p:txBody>
            <a:bodyPr wrap="square" lIns="0" tIns="0" rIns="0" bIns="0" rtlCol="0" anchor="ctr"/>
            <a:lstStyle/>
            <a:p>
              <a:pPr marL="0" indent="0">
                <a:buNone/>
              </a:pPr>
              <a:r>
                <a:rPr lang="en-US" sz="1400" b="1">
                  <a:solidFill>
                    <a:srgbClr val="5B6242"/>
                  </a:solidFill>
                  <a:latin typeface="Inter" pitchFamily="34" charset="0"/>
                  <a:ea typeface="Inter" pitchFamily="34" charset="-122"/>
                  <a:cs typeface="Inter" pitchFamily="34" charset="-120"/>
                </a:rPr>
                <a:t>YOUTH (15-19)</a:t>
              </a:r>
              <a:endParaRPr lang="en-US" sz="1400">
                <a:solidFill>
                  <a:srgbClr val="5B6242"/>
                </a:solidFill>
              </a:endParaRPr>
            </a:p>
          </p:txBody>
        </p:sp>
        <p:sp>
          <p:nvSpPr>
            <p:cNvPr id="17" name="Text 11"/>
            <p:cNvSpPr/>
            <p:nvPr/>
          </p:nvSpPr>
          <p:spPr>
            <a:xfrm>
              <a:off x="457200" y="3703320"/>
              <a:ext cx="2514600" cy="671732"/>
            </a:xfrm>
            <a:prstGeom prst="rect">
              <a:avLst/>
            </a:prstGeom>
            <a:noFill/>
            <a:ln/>
          </p:spPr>
          <p:txBody>
            <a:bodyPr wrap="square" lIns="0" tIns="0" rIns="0" bIns="0" rtlCol="0" anchor="ctr"/>
            <a:lstStyle/>
            <a:p>
              <a:pPr marL="0" indent="0">
                <a:lnSpc>
                  <a:spcPct val="120000"/>
                </a:lnSpc>
                <a:buNone/>
              </a:pPr>
              <a:r>
                <a:rPr lang="en-US" sz="1200">
                  <a:solidFill>
                    <a:srgbClr val="2D2D2D"/>
                  </a:solidFill>
                  <a:latin typeface="Inter" panose="020B0604020202020204"/>
                  <a:ea typeface="Inter" panose="020B0604020202020204"/>
                </a:rPr>
                <a:t>Experience is the top barrier at 34%. Solutions: work placements and mentorship</a:t>
              </a:r>
            </a:p>
          </p:txBody>
        </p:sp>
      </p:grpSp>
      <p:grpSp>
        <p:nvGrpSpPr>
          <p:cNvPr id="4" name="Group 3">
            <a:extLst>
              <a:ext uri="{FF2B5EF4-FFF2-40B4-BE49-F238E27FC236}">
                <a16:creationId xmlns:a16="http://schemas.microsoft.com/office/drawing/2014/main" id="{6FF70AAE-846E-1F24-CC20-2C9765539368}"/>
              </a:ext>
            </a:extLst>
          </p:cNvPr>
          <p:cNvGrpSpPr/>
          <p:nvPr/>
        </p:nvGrpSpPr>
        <p:grpSpPr>
          <a:xfrm>
            <a:off x="6225461" y="2617224"/>
            <a:ext cx="2697480" cy="1066041"/>
            <a:chOff x="3246120" y="3291840"/>
            <a:chExt cx="2697480" cy="1280160"/>
          </a:xfrm>
        </p:grpSpPr>
        <p:sp>
          <p:nvSpPr>
            <p:cNvPr id="18" name="Shape 12"/>
            <p:cNvSpPr/>
            <p:nvPr/>
          </p:nvSpPr>
          <p:spPr>
            <a:xfrm>
              <a:off x="3246120" y="3291840"/>
              <a:ext cx="2697480" cy="128016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p>
          </p:txBody>
        </p:sp>
        <p:sp>
          <p:nvSpPr>
            <p:cNvPr id="19" name="Shape 13"/>
            <p:cNvSpPr/>
            <p:nvPr/>
          </p:nvSpPr>
          <p:spPr>
            <a:xfrm>
              <a:off x="3246120" y="3291840"/>
              <a:ext cx="2697480" cy="45720"/>
            </a:xfrm>
            <a:prstGeom prst="rect">
              <a:avLst/>
            </a:prstGeom>
            <a:solidFill>
              <a:srgbClr val="5B6242"/>
            </a:solidFill>
            <a:ln/>
          </p:spPr>
          <p:txBody>
            <a:bodyPr/>
            <a:lstStyle/>
            <a:p>
              <a:endParaRPr lang="en-CA"/>
            </a:p>
          </p:txBody>
        </p:sp>
        <p:sp>
          <p:nvSpPr>
            <p:cNvPr id="20" name="Text 14"/>
            <p:cNvSpPr/>
            <p:nvPr/>
          </p:nvSpPr>
          <p:spPr>
            <a:xfrm>
              <a:off x="3337560" y="3433822"/>
              <a:ext cx="2514600" cy="216950"/>
            </a:xfrm>
            <a:prstGeom prst="rect">
              <a:avLst/>
            </a:prstGeom>
            <a:noFill/>
            <a:ln/>
          </p:spPr>
          <p:txBody>
            <a:bodyPr wrap="square" lIns="0" tIns="0" rIns="0" bIns="0" rtlCol="0" anchor="ctr"/>
            <a:lstStyle/>
            <a:p>
              <a:pPr marL="0" indent="0">
                <a:buNone/>
              </a:pPr>
              <a:r>
                <a:rPr lang="en-US" sz="1400" b="1">
                  <a:solidFill>
                    <a:srgbClr val="5B6242"/>
                  </a:solidFill>
                  <a:latin typeface="Inter" pitchFamily="34" charset="0"/>
                  <a:ea typeface="Inter" pitchFamily="34" charset="-122"/>
                  <a:cs typeface="Inter" pitchFamily="34" charset="-120"/>
                </a:rPr>
                <a:t>WORKING AGE (20-39)</a:t>
              </a:r>
              <a:endParaRPr lang="en-US" sz="1400">
                <a:solidFill>
                  <a:srgbClr val="5B6242"/>
                </a:solidFill>
              </a:endParaRPr>
            </a:p>
          </p:txBody>
        </p:sp>
        <p:sp>
          <p:nvSpPr>
            <p:cNvPr id="21" name="Text 15"/>
            <p:cNvSpPr/>
            <p:nvPr/>
          </p:nvSpPr>
          <p:spPr>
            <a:xfrm>
              <a:off x="3337560" y="3703320"/>
              <a:ext cx="2514600" cy="743829"/>
            </a:xfrm>
            <a:prstGeom prst="rect">
              <a:avLst/>
            </a:prstGeom>
            <a:noFill/>
            <a:ln/>
          </p:spPr>
          <p:txBody>
            <a:bodyPr wrap="square" lIns="0" tIns="0" rIns="0" bIns="0" rtlCol="0" anchor="ctr"/>
            <a:lstStyle/>
            <a:p>
              <a:pPr marL="0" indent="0">
                <a:lnSpc>
                  <a:spcPct val="120000"/>
                </a:lnSpc>
                <a:buNone/>
              </a:pPr>
              <a:r>
                <a:rPr lang="en-US" sz="1200">
                  <a:solidFill>
                    <a:srgbClr val="2D2D2D"/>
                  </a:solidFill>
                  <a:latin typeface="Inter" panose="020B0604020202020204"/>
                  <a:ea typeface="Inter" panose="020B0604020202020204"/>
                  <a:cs typeface="Arial" panose="020B0604020202020204" pitchFamily="34" charset="0"/>
                </a:rPr>
                <a:t>Family responsibilities (30%) and transportation (24%) converge. Solutions: childcare + driver training.</a:t>
              </a:r>
              <a:endParaRPr lang="en-US" sz="1200">
                <a:latin typeface="Inter" panose="020B0604020202020204"/>
                <a:ea typeface="Inter" panose="020B0604020202020204"/>
                <a:cs typeface="Arial" panose="020B0604020202020204" pitchFamily="34" charset="0"/>
              </a:endParaRPr>
            </a:p>
          </p:txBody>
        </p:sp>
      </p:grpSp>
      <p:grpSp>
        <p:nvGrpSpPr>
          <p:cNvPr id="3" name="Group 2">
            <a:extLst>
              <a:ext uri="{FF2B5EF4-FFF2-40B4-BE49-F238E27FC236}">
                <a16:creationId xmlns:a16="http://schemas.microsoft.com/office/drawing/2014/main" id="{3227E714-F7D1-8562-BCB7-D05964A95E32}"/>
              </a:ext>
            </a:extLst>
          </p:cNvPr>
          <p:cNvGrpSpPr/>
          <p:nvPr/>
        </p:nvGrpSpPr>
        <p:grpSpPr>
          <a:xfrm>
            <a:off x="6225461" y="3797239"/>
            <a:ext cx="2697480" cy="1066041"/>
            <a:chOff x="6126480" y="3291840"/>
            <a:chExt cx="2697480" cy="1280160"/>
          </a:xfrm>
        </p:grpSpPr>
        <p:sp>
          <p:nvSpPr>
            <p:cNvPr id="22" name="Shape 16"/>
            <p:cNvSpPr/>
            <p:nvPr/>
          </p:nvSpPr>
          <p:spPr>
            <a:xfrm>
              <a:off x="6126480" y="3291840"/>
              <a:ext cx="2697480" cy="128016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p>
          </p:txBody>
        </p:sp>
        <p:sp>
          <p:nvSpPr>
            <p:cNvPr id="23" name="Shape 17"/>
            <p:cNvSpPr/>
            <p:nvPr/>
          </p:nvSpPr>
          <p:spPr>
            <a:xfrm>
              <a:off x="6126480" y="3291840"/>
              <a:ext cx="2697480" cy="45720"/>
            </a:xfrm>
            <a:prstGeom prst="rect">
              <a:avLst/>
            </a:prstGeom>
            <a:solidFill>
              <a:srgbClr val="5B6242"/>
            </a:solidFill>
            <a:ln/>
          </p:spPr>
          <p:txBody>
            <a:bodyPr/>
            <a:lstStyle/>
            <a:p>
              <a:endParaRPr lang="en-CA"/>
            </a:p>
          </p:txBody>
        </p:sp>
        <p:sp>
          <p:nvSpPr>
            <p:cNvPr id="24" name="Text 18"/>
            <p:cNvSpPr/>
            <p:nvPr/>
          </p:nvSpPr>
          <p:spPr>
            <a:xfrm>
              <a:off x="6217920" y="3427575"/>
              <a:ext cx="2514600" cy="144633"/>
            </a:xfrm>
            <a:prstGeom prst="rect">
              <a:avLst/>
            </a:prstGeom>
            <a:noFill/>
            <a:ln/>
          </p:spPr>
          <p:txBody>
            <a:bodyPr wrap="square" lIns="0" tIns="0" rIns="0" bIns="0" rtlCol="0" anchor="ctr"/>
            <a:lstStyle/>
            <a:p>
              <a:pPr marL="0" indent="0">
                <a:buNone/>
              </a:pPr>
              <a:r>
                <a:rPr lang="en-US" sz="1400" b="1">
                  <a:solidFill>
                    <a:srgbClr val="5B6242"/>
                  </a:solidFill>
                  <a:latin typeface="Inter" pitchFamily="34" charset="0"/>
                  <a:ea typeface="Inter" pitchFamily="34" charset="-122"/>
                  <a:cs typeface="Inter" pitchFamily="34" charset="-120"/>
                </a:rPr>
                <a:t>AGE 50+</a:t>
              </a:r>
              <a:endParaRPr lang="en-US" sz="1400">
                <a:solidFill>
                  <a:srgbClr val="5B6242"/>
                </a:solidFill>
              </a:endParaRPr>
            </a:p>
          </p:txBody>
        </p:sp>
        <p:sp>
          <p:nvSpPr>
            <p:cNvPr id="25" name="Text 19"/>
            <p:cNvSpPr/>
            <p:nvPr/>
          </p:nvSpPr>
          <p:spPr>
            <a:xfrm>
              <a:off x="6217920" y="3703320"/>
              <a:ext cx="2514600" cy="495886"/>
            </a:xfrm>
            <a:prstGeom prst="rect">
              <a:avLst/>
            </a:prstGeom>
            <a:noFill/>
            <a:ln/>
          </p:spPr>
          <p:txBody>
            <a:bodyPr wrap="square" lIns="0" tIns="0" rIns="0" bIns="0" rtlCol="0" anchor="ctr"/>
            <a:lstStyle/>
            <a:p>
              <a:pPr marL="0" indent="0">
                <a:lnSpc>
                  <a:spcPct val="120000"/>
                </a:lnSpc>
                <a:buNone/>
              </a:pPr>
              <a:r>
                <a:rPr lang="en-US" sz="1200">
                  <a:solidFill>
                    <a:srgbClr val="2D2D2D"/>
                  </a:solidFill>
                  <a:latin typeface="Arial" panose="020B0604020202020204" pitchFamily="34" charset="0"/>
                  <a:ea typeface="Inter" panose="020B0604020202020204"/>
                  <a:cs typeface="Arial" panose="020B0604020202020204" pitchFamily="34" charset="0"/>
                </a:rPr>
                <a:t>68% of 65+ report no employment challenge. Barriers decline.</a:t>
              </a:r>
              <a:endParaRPr lang="en-US" sz="1200">
                <a:latin typeface="Arial" panose="020B0604020202020204" pitchFamily="34" charset="0"/>
                <a:ea typeface="Inter" panose="020B0604020202020204"/>
                <a:cs typeface="Arial" panose="020B0604020202020204" pitchFamily="34" charset="0"/>
              </a:endParaRPr>
            </a:p>
          </p:txBody>
        </p:sp>
      </p:grpSp>
      <p:sp>
        <p:nvSpPr>
          <p:cNvPr id="27" name="Freeform 4">
            <a:extLst>
              <a:ext uri="{FF2B5EF4-FFF2-40B4-BE49-F238E27FC236}">
                <a16:creationId xmlns:a16="http://schemas.microsoft.com/office/drawing/2014/main" id="{52CDECD0-CA60-2E06-F52F-02AD11FF4F28}"/>
              </a:ext>
            </a:extLst>
          </p:cNvPr>
          <p:cNvSpPr/>
          <p:nvPr/>
        </p:nvSpPr>
        <p:spPr>
          <a:xfrm>
            <a:off x="6858993" y="178644"/>
            <a:ext cx="2653235" cy="839921"/>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29" name="Freeform 74">
            <a:extLst>
              <a:ext uri="{FF2B5EF4-FFF2-40B4-BE49-F238E27FC236}">
                <a16:creationId xmlns:a16="http://schemas.microsoft.com/office/drawing/2014/main" id="{30956713-B69E-4CB2-A4D9-6C780EEE65A1}"/>
              </a:ext>
            </a:extLst>
          </p:cNvPr>
          <p:cNvSpPr/>
          <p:nvPr/>
        </p:nvSpPr>
        <p:spPr>
          <a:xfrm>
            <a:off x="7426082" y="306808"/>
            <a:ext cx="1519056" cy="583593"/>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7"/>
            <a:stretch>
              <a:fillRect/>
            </a:stretch>
          </a:blipFill>
        </p:spPr>
        <p:txBody>
          <a:bodyPr/>
          <a:lstStyle/>
          <a:p>
            <a:endParaRPr lang="en-US" sz="900"/>
          </a:p>
        </p:txBody>
      </p:sp>
      <p:grpSp>
        <p:nvGrpSpPr>
          <p:cNvPr id="34" name="Group 33">
            <a:extLst>
              <a:ext uri="{FF2B5EF4-FFF2-40B4-BE49-F238E27FC236}">
                <a16:creationId xmlns:a16="http://schemas.microsoft.com/office/drawing/2014/main" id="{06CC3CAD-BC9D-D212-9B59-CAD69EAC3026}"/>
              </a:ext>
            </a:extLst>
          </p:cNvPr>
          <p:cNvGrpSpPr/>
          <p:nvPr/>
        </p:nvGrpSpPr>
        <p:grpSpPr>
          <a:xfrm>
            <a:off x="385112" y="1435255"/>
            <a:ext cx="705944" cy="3476166"/>
            <a:chOff x="428467" y="1581699"/>
            <a:chExt cx="705944" cy="3476166"/>
          </a:xfrm>
        </p:grpSpPr>
        <p:grpSp>
          <p:nvGrpSpPr>
            <p:cNvPr id="36" name="Group 35">
              <a:extLst>
                <a:ext uri="{FF2B5EF4-FFF2-40B4-BE49-F238E27FC236}">
                  <a16:creationId xmlns:a16="http://schemas.microsoft.com/office/drawing/2014/main" id="{444F5561-5698-13CA-172E-3D8B1446AB17}"/>
                </a:ext>
              </a:extLst>
            </p:cNvPr>
            <p:cNvGrpSpPr/>
            <p:nvPr/>
          </p:nvGrpSpPr>
          <p:grpSpPr>
            <a:xfrm>
              <a:off x="428467" y="2172195"/>
              <a:ext cx="705944" cy="523688"/>
              <a:chOff x="428467" y="2140863"/>
              <a:chExt cx="705944" cy="523688"/>
            </a:xfrm>
          </p:grpSpPr>
          <p:sp>
            <p:nvSpPr>
              <p:cNvPr id="54" name="Arrow: Pentagon 53">
                <a:extLst>
                  <a:ext uri="{FF2B5EF4-FFF2-40B4-BE49-F238E27FC236}">
                    <a16:creationId xmlns:a16="http://schemas.microsoft.com/office/drawing/2014/main" id="{0F5437BA-2D51-FF49-D0F1-BEC585299EFD}"/>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5" name="TextBox 34">
                <a:extLst>
                  <a:ext uri="{FF2B5EF4-FFF2-40B4-BE49-F238E27FC236}">
                    <a16:creationId xmlns:a16="http://schemas.microsoft.com/office/drawing/2014/main" id="{3C8F3821-E038-95C7-327A-BB2DBAA84E7B}"/>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37" name="Group 36">
              <a:extLst>
                <a:ext uri="{FF2B5EF4-FFF2-40B4-BE49-F238E27FC236}">
                  <a16:creationId xmlns:a16="http://schemas.microsoft.com/office/drawing/2014/main" id="{113AC869-901C-FF94-1BC2-E6FAA9B259FA}"/>
                </a:ext>
              </a:extLst>
            </p:cNvPr>
            <p:cNvGrpSpPr/>
            <p:nvPr/>
          </p:nvGrpSpPr>
          <p:grpSpPr>
            <a:xfrm>
              <a:off x="428467" y="1581699"/>
              <a:ext cx="705944" cy="523688"/>
              <a:chOff x="428467" y="1581699"/>
              <a:chExt cx="705944" cy="523688"/>
            </a:xfrm>
          </p:grpSpPr>
          <p:sp>
            <p:nvSpPr>
              <p:cNvPr id="52" name="Arrow: Pentagon 51">
                <a:extLst>
                  <a:ext uri="{FF2B5EF4-FFF2-40B4-BE49-F238E27FC236}">
                    <a16:creationId xmlns:a16="http://schemas.microsoft.com/office/drawing/2014/main" id="{5E2A8F47-797F-0A6E-F016-5F0516E731FF}"/>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3" name="TextBox 41">
                <a:extLst>
                  <a:ext uri="{FF2B5EF4-FFF2-40B4-BE49-F238E27FC236}">
                    <a16:creationId xmlns:a16="http://schemas.microsoft.com/office/drawing/2014/main" id="{A50B040E-DE4C-080B-4E3D-43F60240AC60}"/>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38" name="Group 37">
              <a:extLst>
                <a:ext uri="{FF2B5EF4-FFF2-40B4-BE49-F238E27FC236}">
                  <a16:creationId xmlns:a16="http://schemas.microsoft.com/office/drawing/2014/main" id="{F2004E49-4079-BE3E-6AED-4AD9FA9012A0}"/>
                </a:ext>
              </a:extLst>
            </p:cNvPr>
            <p:cNvGrpSpPr/>
            <p:nvPr/>
          </p:nvGrpSpPr>
          <p:grpSpPr>
            <a:xfrm>
              <a:off x="428467" y="4534177"/>
              <a:ext cx="705944" cy="523688"/>
              <a:chOff x="428467" y="4534177"/>
              <a:chExt cx="705944" cy="523688"/>
            </a:xfrm>
          </p:grpSpPr>
          <p:sp>
            <p:nvSpPr>
              <p:cNvPr id="50" name="Arrow: Pentagon 49">
                <a:extLst>
                  <a:ext uri="{FF2B5EF4-FFF2-40B4-BE49-F238E27FC236}">
                    <a16:creationId xmlns:a16="http://schemas.microsoft.com/office/drawing/2014/main" id="{3150EC81-51D1-AC8A-71E5-72A67D4045B0}"/>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1" name="TextBox 48">
                <a:extLst>
                  <a:ext uri="{FF2B5EF4-FFF2-40B4-BE49-F238E27FC236}">
                    <a16:creationId xmlns:a16="http://schemas.microsoft.com/office/drawing/2014/main" id="{170DE76B-5AC7-FC16-56F7-10E448053103}"/>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39" name="Group 38">
              <a:extLst>
                <a:ext uri="{FF2B5EF4-FFF2-40B4-BE49-F238E27FC236}">
                  <a16:creationId xmlns:a16="http://schemas.microsoft.com/office/drawing/2014/main" id="{33046256-AD7B-46F0-6909-C90BAD48A536}"/>
                </a:ext>
              </a:extLst>
            </p:cNvPr>
            <p:cNvGrpSpPr/>
            <p:nvPr/>
          </p:nvGrpSpPr>
          <p:grpSpPr>
            <a:xfrm>
              <a:off x="428467" y="2762691"/>
              <a:ext cx="705944" cy="523688"/>
              <a:chOff x="428467" y="2697291"/>
              <a:chExt cx="705944" cy="523688"/>
            </a:xfrm>
          </p:grpSpPr>
          <p:sp>
            <p:nvSpPr>
              <p:cNvPr id="48" name="Arrow: Pentagon 47">
                <a:extLst>
                  <a:ext uri="{FF2B5EF4-FFF2-40B4-BE49-F238E27FC236}">
                    <a16:creationId xmlns:a16="http://schemas.microsoft.com/office/drawing/2014/main" id="{16A25C82-725E-B309-E2BE-D3F5D1F28D63}"/>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Box 48">
                <a:extLst>
                  <a:ext uri="{FF2B5EF4-FFF2-40B4-BE49-F238E27FC236}">
                    <a16:creationId xmlns:a16="http://schemas.microsoft.com/office/drawing/2014/main" id="{62626273-40A0-7042-47E1-D2B339C70F99}"/>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40" name="TextBox 58">
              <a:extLst>
                <a:ext uri="{FF2B5EF4-FFF2-40B4-BE49-F238E27FC236}">
                  <a16:creationId xmlns:a16="http://schemas.microsoft.com/office/drawing/2014/main" id="{F967A867-6FB9-BF47-0B58-BBB1676B0B5E}"/>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41" name="TextBox 61">
              <a:extLst>
                <a:ext uri="{FF2B5EF4-FFF2-40B4-BE49-F238E27FC236}">
                  <a16:creationId xmlns:a16="http://schemas.microsoft.com/office/drawing/2014/main" id="{F35A000F-AA96-B981-9D2A-04618F72CE82}"/>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42" name="Group 41">
              <a:extLst>
                <a:ext uri="{FF2B5EF4-FFF2-40B4-BE49-F238E27FC236}">
                  <a16:creationId xmlns:a16="http://schemas.microsoft.com/office/drawing/2014/main" id="{46039D5D-FBBE-6965-041F-490553297AAE}"/>
                </a:ext>
              </a:extLst>
            </p:cNvPr>
            <p:cNvGrpSpPr/>
            <p:nvPr/>
          </p:nvGrpSpPr>
          <p:grpSpPr>
            <a:xfrm>
              <a:off x="428467" y="3353187"/>
              <a:ext cx="705944" cy="523688"/>
              <a:chOff x="428467" y="3243793"/>
              <a:chExt cx="705944" cy="523688"/>
            </a:xfrm>
          </p:grpSpPr>
          <p:sp>
            <p:nvSpPr>
              <p:cNvPr id="46" name="Arrow: Pentagon 45">
                <a:extLst>
                  <a:ext uri="{FF2B5EF4-FFF2-40B4-BE49-F238E27FC236}">
                    <a16:creationId xmlns:a16="http://schemas.microsoft.com/office/drawing/2014/main" id="{4CE25DBD-C9FE-57D2-F54B-0239F5BBBBF5}"/>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TextBox 62">
                <a:extLst>
                  <a:ext uri="{FF2B5EF4-FFF2-40B4-BE49-F238E27FC236}">
                    <a16:creationId xmlns:a16="http://schemas.microsoft.com/office/drawing/2014/main" id="{BBCCFC95-7702-1E7C-DD60-94F39EE7079C}"/>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43" name="Group 42">
              <a:extLst>
                <a:ext uri="{FF2B5EF4-FFF2-40B4-BE49-F238E27FC236}">
                  <a16:creationId xmlns:a16="http://schemas.microsoft.com/office/drawing/2014/main" id="{B956E5C8-11C8-2D8B-7716-BE78B7CD2234}"/>
                </a:ext>
              </a:extLst>
            </p:cNvPr>
            <p:cNvGrpSpPr/>
            <p:nvPr/>
          </p:nvGrpSpPr>
          <p:grpSpPr>
            <a:xfrm>
              <a:off x="428467" y="3943683"/>
              <a:ext cx="705944" cy="523688"/>
              <a:chOff x="428467" y="3888985"/>
              <a:chExt cx="705944" cy="523688"/>
            </a:xfrm>
          </p:grpSpPr>
          <p:sp>
            <p:nvSpPr>
              <p:cNvPr id="44" name="Arrow: Pentagon 43">
                <a:extLst>
                  <a:ext uri="{FF2B5EF4-FFF2-40B4-BE49-F238E27FC236}">
                    <a16:creationId xmlns:a16="http://schemas.microsoft.com/office/drawing/2014/main" id="{C1CC0577-2AE4-12A4-EC24-373F130DCAA3}"/>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TextBox 69">
                <a:extLst>
                  <a:ext uri="{FF2B5EF4-FFF2-40B4-BE49-F238E27FC236}">
                    <a16:creationId xmlns:a16="http://schemas.microsoft.com/office/drawing/2014/main" id="{471E53A3-B0E4-AEEE-DAB5-D61132897478}"/>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56" name="Group 22">
            <a:extLst>
              <a:ext uri="{FF2B5EF4-FFF2-40B4-BE49-F238E27FC236}">
                <a16:creationId xmlns:a16="http://schemas.microsoft.com/office/drawing/2014/main" id="{C5D3AAA2-B715-8E51-4A1B-FEC924104A62}"/>
              </a:ext>
            </a:extLst>
          </p:cNvPr>
          <p:cNvGrpSpPr/>
          <p:nvPr/>
        </p:nvGrpSpPr>
        <p:grpSpPr>
          <a:xfrm>
            <a:off x="1185026" y="1478048"/>
            <a:ext cx="329715" cy="274320"/>
            <a:chOff x="0" y="0"/>
            <a:chExt cx="812800" cy="605471"/>
          </a:xfrm>
          <a:solidFill>
            <a:srgbClr val="5B6242"/>
          </a:solidFill>
        </p:grpSpPr>
        <p:sp>
          <p:nvSpPr>
            <p:cNvPr id="57" name="Freeform 23">
              <a:extLst>
                <a:ext uri="{FF2B5EF4-FFF2-40B4-BE49-F238E27FC236}">
                  <a16:creationId xmlns:a16="http://schemas.microsoft.com/office/drawing/2014/main" id="{ED6D823C-CD9D-4B6B-61B1-8BA539B3924B}"/>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58" name="TextBox 24">
              <a:extLst>
                <a:ext uri="{FF2B5EF4-FFF2-40B4-BE49-F238E27FC236}">
                  <a16:creationId xmlns:a16="http://schemas.microsoft.com/office/drawing/2014/main" id="{6D7656F1-D065-06DC-0BFF-9D60FAF76312}"/>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60" name="Shape 2">
            <a:extLst>
              <a:ext uri="{FF2B5EF4-FFF2-40B4-BE49-F238E27FC236}">
                <a16:creationId xmlns:a16="http://schemas.microsoft.com/office/drawing/2014/main" id="{289B161A-79EC-5A2C-2914-904910D66F87}"/>
              </a:ext>
            </a:extLst>
          </p:cNvPr>
          <p:cNvSpPr/>
          <p:nvPr/>
        </p:nvSpPr>
        <p:spPr>
          <a:xfrm>
            <a:off x="291480" y="949705"/>
            <a:ext cx="3200400" cy="27432"/>
          </a:xfrm>
          <a:prstGeom prst="rect">
            <a:avLst/>
          </a:prstGeom>
          <a:solidFill>
            <a:srgbClr val="C8963E"/>
          </a:solidFill>
          <a:ln/>
        </p:spPr>
        <p:txBody>
          <a:bodyPr/>
          <a:lstStyle/>
          <a:p>
            <a:endParaRPr lang="en-CA"/>
          </a:p>
        </p:txBody>
      </p:sp>
      <p:sp>
        <p:nvSpPr>
          <p:cNvPr id="62" name="Text 1">
            <a:extLst>
              <a:ext uri="{FF2B5EF4-FFF2-40B4-BE49-F238E27FC236}">
                <a16:creationId xmlns:a16="http://schemas.microsoft.com/office/drawing/2014/main" id="{6F752A35-2AA6-B522-7984-814C07BF97AC}"/>
              </a:ext>
            </a:extLst>
          </p:cNvPr>
          <p:cNvSpPr/>
          <p:nvPr/>
        </p:nvSpPr>
        <p:spPr>
          <a:xfrm>
            <a:off x="291480" y="172465"/>
            <a:ext cx="8229600" cy="777240"/>
          </a:xfrm>
          <a:prstGeom prst="rect">
            <a:avLst/>
          </a:prstGeom>
          <a:noFill/>
          <a:ln/>
        </p:spPr>
        <p:txBody>
          <a:bodyPr wrap="square" lIns="0" tIns="0" rIns="0" bIns="0" rtlCol="0" anchor="ctr"/>
          <a:lstStyle/>
          <a:p>
            <a:r>
              <a:rPr lang="en-US" sz="2400" b="1" spc="-44">
                <a:latin typeface="Inter Bold"/>
              </a:rPr>
              <a:t>ILMI:</a:t>
            </a:r>
          </a:p>
          <a:p>
            <a:pPr lvl="0">
              <a:defRPr/>
            </a:pPr>
            <a:r>
              <a:rPr lang="en-US" sz="2000" spc="-44">
                <a:solidFill>
                  <a:srgbClr val="2B2929"/>
                </a:solidFill>
                <a:latin typeface="Inter Bold"/>
              </a:rPr>
              <a:t>AGE-SPECIFIC EMPLOYMENT BARRIERS</a:t>
            </a:r>
          </a:p>
        </p:txBody>
      </p:sp>
      <p:sp>
        <p:nvSpPr>
          <p:cNvPr id="64" name="TextBox 2">
            <a:extLst>
              <a:ext uri="{FF2B5EF4-FFF2-40B4-BE49-F238E27FC236}">
                <a16:creationId xmlns:a16="http://schemas.microsoft.com/office/drawing/2014/main" id="{7346B99C-A778-4CA0-2F31-69BD1B68D017}"/>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F2F2F2"/>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D4B06A"/>
          </a:solidFill>
          <a:ln/>
        </p:spPr>
        <p:txBody>
          <a:bodyPr/>
          <a:lstStyle/>
          <a:p>
            <a:endParaRPr lang="en-CA">
              <a:latin typeface="Inter" panose="020B0604020202020204"/>
              <a:ea typeface="Inter" panose="020B0604020202020204"/>
            </a:endParaRPr>
          </a:p>
        </p:txBody>
      </p:sp>
      <p:sp>
        <p:nvSpPr>
          <p:cNvPr id="5" name="Text 3"/>
          <p:cNvSpPr/>
          <p:nvPr/>
        </p:nvSpPr>
        <p:spPr>
          <a:xfrm>
            <a:off x="291480" y="1041182"/>
            <a:ext cx="5697415" cy="245443"/>
          </a:xfrm>
          <a:prstGeom prst="rect">
            <a:avLst/>
          </a:prstGeom>
          <a:noFill/>
          <a:ln/>
        </p:spPr>
        <p:txBody>
          <a:bodyPr wrap="square" lIns="0" tIns="0" rIns="0" bIns="0" rtlCol="0" anchor="ctr"/>
          <a:lstStyle/>
          <a:p>
            <a:pPr marL="0" indent="0">
              <a:buNone/>
            </a:pPr>
            <a:r>
              <a:rPr lang="en-US" sz="1600" b="1">
                <a:solidFill>
                  <a:srgbClr val="2D2D2D"/>
                </a:solidFill>
                <a:latin typeface="Inter" panose="020B0604020202020204"/>
                <a:ea typeface="Inter" panose="020B0604020202020204"/>
                <a:cs typeface="Inter" pitchFamily="34" charset="-120"/>
              </a:rPr>
              <a:t>What predicts employment? (n = 8,494, robust SE)</a:t>
            </a:r>
            <a:endParaRPr lang="en-US" sz="1600">
              <a:latin typeface="Inter" panose="020B0604020202020204"/>
              <a:ea typeface="Inter" panose="020B0604020202020204"/>
            </a:endParaRPr>
          </a:p>
        </p:txBody>
      </p:sp>
      <p:graphicFrame>
        <p:nvGraphicFramePr>
          <p:cNvPr id="8" name="Table 0"/>
          <p:cNvGraphicFramePr>
            <a:graphicFrameLocks noGrp="1"/>
          </p:cNvGraphicFramePr>
          <p:nvPr>
            <p:extLst>
              <p:ext uri="{D42A27DB-BD31-4B8C-83A1-F6EECF244321}">
                <p14:modId xmlns:p14="http://schemas.microsoft.com/office/powerpoint/2010/main" val="2698719533"/>
              </p:ext>
            </p:extLst>
          </p:nvPr>
        </p:nvGraphicFramePr>
        <p:xfrm>
          <a:off x="1681088" y="1460402"/>
          <a:ext cx="7097150" cy="2037125"/>
        </p:xfrm>
        <a:graphic>
          <a:graphicData uri="http://schemas.openxmlformats.org/drawingml/2006/table">
            <a:tbl>
              <a:tblPr/>
              <a:tblGrid>
                <a:gridCol w="2271088">
                  <a:extLst>
                    <a:ext uri="{9D8B030D-6E8A-4147-A177-3AD203B41FA5}">
                      <a16:colId xmlns:a16="http://schemas.microsoft.com/office/drawing/2014/main" val="20000"/>
                    </a:ext>
                  </a:extLst>
                </a:gridCol>
                <a:gridCol w="1040915">
                  <a:extLst>
                    <a:ext uri="{9D8B030D-6E8A-4147-A177-3AD203B41FA5}">
                      <a16:colId xmlns:a16="http://schemas.microsoft.com/office/drawing/2014/main" val="20001"/>
                    </a:ext>
                  </a:extLst>
                </a:gridCol>
                <a:gridCol w="1135544">
                  <a:extLst>
                    <a:ext uri="{9D8B030D-6E8A-4147-A177-3AD203B41FA5}">
                      <a16:colId xmlns:a16="http://schemas.microsoft.com/office/drawing/2014/main" val="20002"/>
                    </a:ext>
                  </a:extLst>
                </a:gridCol>
                <a:gridCol w="2649603">
                  <a:extLst>
                    <a:ext uri="{9D8B030D-6E8A-4147-A177-3AD203B41FA5}">
                      <a16:colId xmlns:a16="http://schemas.microsoft.com/office/drawing/2014/main" val="20003"/>
                    </a:ext>
                  </a:extLst>
                </a:gridCol>
              </a:tblGrid>
              <a:tr h="407425">
                <a:tc>
                  <a:txBody>
                    <a:bodyPr/>
                    <a:lstStyle/>
                    <a:p>
                      <a:pPr marL="0" indent="0" algn="l">
                        <a:buNone/>
                      </a:pPr>
                      <a:r>
                        <a:rPr lang="en-US" sz="1200" b="1">
                          <a:solidFill>
                            <a:srgbClr val="FFFFFF"/>
                          </a:solidFill>
                          <a:latin typeface="Inter" pitchFamily="34" charset="0"/>
                          <a:ea typeface="Inter" pitchFamily="34" charset="-122"/>
                          <a:cs typeface="Inter" pitchFamily="34" charset="-120"/>
                        </a:rPr>
                        <a:t>Variable</a:t>
                      </a:r>
                      <a:endParaRPr lang="en-US" sz="1200">
                        <a:latin typeface="Inter" charset="0"/>
                        <a:ea typeface="Inter" charset="0"/>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2D2D2D"/>
                    </a:solidFill>
                  </a:tcPr>
                </a:tc>
                <a:tc>
                  <a:txBody>
                    <a:bodyPr/>
                    <a:lstStyle/>
                    <a:p>
                      <a:pPr marL="0" indent="0" algn="ctr">
                        <a:buNone/>
                      </a:pPr>
                      <a:r>
                        <a:rPr lang="en-US" sz="1200" b="1">
                          <a:solidFill>
                            <a:srgbClr val="FFFFFF"/>
                          </a:solidFill>
                          <a:latin typeface="Inter" pitchFamily="34" charset="0"/>
                          <a:ea typeface="Inter" pitchFamily="34" charset="-122"/>
                          <a:cs typeface="Inter" pitchFamily="34" charset="-120"/>
                        </a:rPr>
                        <a:t>Odds Ratio</a:t>
                      </a:r>
                      <a:endParaRPr lang="en-US" sz="1200">
                        <a:latin typeface="Inter" charset="0"/>
                        <a:ea typeface="Inter" charset="0"/>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2D2D2D"/>
                    </a:solidFill>
                  </a:tcPr>
                </a:tc>
                <a:tc>
                  <a:txBody>
                    <a:bodyPr/>
                    <a:lstStyle/>
                    <a:p>
                      <a:pPr marL="0" indent="0" algn="ctr">
                        <a:buNone/>
                      </a:pPr>
                      <a:r>
                        <a:rPr lang="en-US" sz="1200" b="1">
                          <a:solidFill>
                            <a:srgbClr val="FFFFFF"/>
                          </a:solidFill>
                          <a:latin typeface="Inter" pitchFamily="34" charset="0"/>
                          <a:ea typeface="Inter" pitchFamily="34" charset="-122"/>
                          <a:cs typeface="Inter" pitchFamily="34" charset="-120"/>
                        </a:rPr>
                        <a:t>p-value</a:t>
                      </a:r>
                      <a:endParaRPr lang="en-US" sz="1200">
                        <a:latin typeface="Inter" charset="0"/>
                        <a:ea typeface="Inter" charset="0"/>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2D2D2D"/>
                    </a:solidFill>
                  </a:tcPr>
                </a:tc>
                <a:tc>
                  <a:txBody>
                    <a:bodyPr/>
                    <a:lstStyle/>
                    <a:p>
                      <a:pPr marL="0" indent="0" algn="l">
                        <a:buNone/>
                      </a:pPr>
                      <a:r>
                        <a:rPr lang="en-US" sz="1200" b="1">
                          <a:solidFill>
                            <a:srgbClr val="FFFFFF"/>
                          </a:solidFill>
                          <a:latin typeface="Inter" pitchFamily="34" charset="0"/>
                          <a:ea typeface="Inter" pitchFamily="34" charset="-122"/>
                          <a:cs typeface="Inter" pitchFamily="34" charset="-120"/>
                        </a:rPr>
                        <a:t>Meaning</a:t>
                      </a:r>
                      <a:endParaRPr lang="en-US" sz="1200">
                        <a:latin typeface="Inter" charset="0"/>
                        <a:ea typeface="Inter" charset="0"/>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2D2D2D"/>
                    </a:solidFill>
                  </a:tcPr>
                </a:tc>
                <a:extLst>
                  <a:ext uri="{0D108BD9-81ED-4DB2-BD59-A6C34878D82A}">
                    <a16:rowId xmlns:a16="http://schemas.microsoft.com/office/drawing/2014/main" val="10000"/>
                  </a:ext>
                </a:extLst>
              </a:tr>
              <a:tr h="407425">
                <a:tc>
                  <a:txBody>
                    <a:bodyPr/>
                    <a:lstStyle/>
                    <a:p>
                      <a:pPr marL="0" indent="0" algn="l">
                        <a:buNone/>
                      </a:pPr>
                      <a:r>
                        <a:rPr lang="en-US" sz="1200" b="1">
                          <a:solidFill>
                            <a:srgbClr val="2D2D2D"/>
                          </a:solidFill>
                          <a:latin typeface="Inter" pitchFamily="34" charset="0"/>
                          <a:ea typeface="Inter"/>
                          <a:cs typeface="Inter" pitchFamily="34" charset="-120"/>
                        </a:rPr>
                        <a:t>Driver's License</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chemeClr val="bg1"/>
                    </a:solidFill>
                  </a:tcPr>
                </a:tc>
                <a:tc>
                  <a:txBody>
                    <a:bodyPr/>
                    <a:lstStyle/>
                    <a:p>
                      <a:pPr marL="0" indent="0" algn="ctr">
                        <a:buNone/>
                      </a:pPr>
                      <a:r>
                        <a:rPr lang="en-US" sz="1200" b="1">
                          <a:solidFill>
                            <a:srgbClr val="4A7C59"/>
                          </a:solidFill>
                          <a:latin typeface="Inter" pitchFamily="34" charset="0"/>
                          <a:ea typeface="Inter"/>
                          <a:cs typeface="Inter" pitchFamily="34" charset="-120"/>
                        </a:rPr>
                        <a:t>2.48</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ctr">
                        <a:buNone/>
                      </a:pPr>
                      <a:r>
                        <a:rPr lang="en-US" sz="1200" b="1">
                          <a:solidFill>
                            <a:srgbClr val="4A7C59"/>
                          </a:solidFill>
                          <a:latin typeface="Inter" pitchFamily="34" charset="0"/>
                          <a:ea typeface="Inter"/>
                          <a:cs typeface="Inter" pitchFamily="34" charset="-120"/>
                        </a:rPr>
                        <a:t>&lt; 0.001 ***</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l">
                        <a:buNone/>
                      </a:pPr>
                      <a:r>
                        <a:rPr lang="en-US" sz="1200" b="1">
                          <a:solidFill>
                            <a:srgbClr val="2D2D2D"/>
                          </a:solidFill>
                          <a:latin typeface="Inter" pitchFamily="34" charset="0"/>
                          <a:ea typeface="Inter"/>
                          <a:cs typeface="Inter" pitchFamily="34" charset="-120"/>
                        </a:rPr>
                        <a:t>2.5x higher odds vs. None</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7425">
                <a:tc>
                  <a:txBody>
                    <a:bodyPr/>
                    <a:lstStyle/>
                    <a:p>
                      <a:pPr marL="0" indent="0" algn="l">
                        <a:buNone/>
                      </a:pPr>
                      <a:r>
                        <a:rPr lang="en-US" sz="1200" b="1">
                          <a:solidFill>
                            <a:srgbClr val="2D2D2D"/>
                          </a:solidFill>
                          <a:latin typeface="Inter" pitchFamily="34" charset="0"/>
                          <a:ea typeface="Inter"/>
                          <a:cs typeface="Inter" pitchFamily="34" charset="-120"/>
                        </a:rPr>
                        <a:t>Bachelor's Degree</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chemeClr val="bg1"/>
                    </a:solidFill>
                  </a:tcPr>
                </a:tc>
                <a:tc>
                  <a:txBody>
                    <a:bodyPr/>
                    <a:lstStyle/>
                    <a:p>
                      <a:pPr marL="0" indent="0" algn="ctr">
                        <a:buNone/>
                      </a:pPr>
                      <a:r>
                        <a:rPr lang="en-US" sz="1200" b="1">
                          <a:solidFill>
                            <a:srgbClr val="4A7C59"/>
                          </a:solidFill>
                          <a:latin typeface="Inter" pitchFamily="34" charset="0"/>
                          <a:ea typeface="Inter"/>
                          <a:cs typeface="Inter" pitchFamily="34" charset="-120"/>
                        </a:rPr>
                        <a:t>4.15</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ctr">
                        <a:buNone/>
                      </a:pPr>
                      <a:r>
                        <a:rPr lang="en-US" sz="1200" b="1">
                          <a:solidFill>
                            <a:srgbClr val="4A7C59"/>
                          </a:solidFill>
                          <a:latin typeface="Inter" pitchFamily="34" charset="0"/>
                          <a:ea typeface="Inter"/>
                          <a:cs typeface="Inter" pitchFamily="34" charset="-120"/>
                        </a:rPr>
                        <a:t>&lt; 0.001 ***</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l">
                        <a:buNone/>
                      </a:pPr>
                      <a:r>
                        <a:rPr lang="en-US" sz="1200">
                          <a:solidFill>
                            <a:srgbClr val="2D2D2D"/>
                          </a:solidFill>
                          <a:latin typeface="Inter" pitchFamily="34" charset="0"/>
                          <a:ea typeface="Inter"/>
                          <a:cs typeface="Inter" pitchFamily="34" charset="-120"/>
                        </a:rPr>
                        <a:t>4x higher odds vs. HS</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7425">
                <a:tc>
                  <a:txBody>
                    <a:bodyPr/>
                    <a:lstStyle/>
                    <a:p>
                      <a:pPr marL="0" indent="0" algn="l">
                        <a:buNone/>
                      </a:pPr>
                      <a:r>
                        <a:rPr lang="en-US" sz="1200" b="1">
                          <a:solidFill>
                            <a:srgbClr val="2D2D2D"/>
                          </a:solidFill>
                          <a:latin typeface="Inter" pitchFamily="34" charset="0"/>
                          <a:ea typeface="Inter"/>
                          <a:cs typeface="Inter" pitchFamily="34" charset="-120"/>
                        </a:rPr>
                        <a:t>Graduate Degree</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chemeClr val="bg1"/>
                    </a:solidFill>
                  </a:tcPr>
                </a:tc>
                <a:tc>
                  <a:txBody>
                    <a:bodyPr/>
                    <a:lstStyle/>
                    <a:p>
                      <a:pPr marL="0" indent="0" algn="ctr">
                        <a:buNone/>
                      </a:pPr>
                      <a:r>
                        <a:rPr lang="en-US" sz="1200" b="1">
                          <a:solidFill>
                            <a:srgbClr val="4A7C59"/>
                          </a:solidFill>
                          <a:latin typeface="Inter" pitchFamily="34" charset="0"/>
                          <a:ea typeface="Inter"/>
                          <a:cs typeface="Inter" pitchFamily="34" charset="-120"/>
                        </a:rPr>
                        <a:t>5.35</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ctr">
                        <a:buNone/>
                      </a:pPr>
                      <a:r>
                        <a:rPr lang="en-US" sz="1200" b="1">
                          <a:solidFill>
                            <a:srgbClr val="4A7C59"/>
                          </a:solidFill>
                          <a:latin typeface="Inter" pitchFamily="34" charset="0"/>
                          <a:ea typeface="Inter"/>
                          <a:cs typeface="Inter" pitchFamily="34" charset="-120"/>
                        </a:rPr>
                        <a:t>&lt; 0.001 ***</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l">
                        <a:buNone/>
                      </a:pPr>
                      <a:r>
                        <a:rPr lang="en-US" sz="1200">
                          <a:solidFill>
                            <a:srgbClr val="2D2D2D"/>
                          </a:solidFill>
                          <a:latin typeface="Inter" pitchFamily="34" charset="0"/>
                          <a:ea typeface="Inter"/>
                          <a:cs typeface="Inter" pitchFamily="34" charset="-120"/>
                        </a:rPr>
                        <a:t>5.4x higher odds vs. HS</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7425">
                <a:tc>
                  <a:txBody>
                    <a:bodyPr/>
                    <a:lstStyle/>
                    <a:p>
                      <a:pPr marL="0" indent="0" algn="l">
                        <a:buNone/>
                      </a:pPr>
                      <a:r>
                        <a:rPr lang="en-US" sz="1200" b="1">
                          <a:solidFill>
                            <a:srgbClr val="2D2D2D"/>
                          </a:solidFill>
                          <a:latin typeface="Inter" pitchFamily="34" charset="0"/>
                          <a:ea typeface="Inter"/>
                          <a:cs typeface="Inter" pitchFamily="34" charset="-120"/>
                        </a:rPr>
                        <a:t>Grade 8-11 (no diploma)</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chemeClr val="bg1"/>
                    </a:solidFill>
                  </a:tcPr>
                </a:tc>
                <a:tc>
                  <a:txBody>
                    <a:bodyPr/>
                    <a:lstStyle/>
                    <a:p>
                      <a:pPr marL="0" indent="0" algn="ctr">
                        <a:buNone/>
                      </a:pPr>
                      <a:r>
                        <a:rPr lang="en-US" sz="1200" b="1">
                          <a:solidFill>
                            <a:srgbClr val="A0522D"/>
                          </a:solidFill>
                          <a:latin typeface="Inter" pitchFamily="34" charset="0"/>
                          <a:ea typeface="Inter"/>
                          <a:cs typeface="Inter" pitchFamily="34" charset="-120"/>
                        </a:rPr>
                        <a:t>0.59</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FFFFFF"/>
                    </a:solidFill>
                  </a:tcPr>
                </a:tc>
                <a:tc>
                  <a:txBody>
                    <a:bodyPr/>
                    <a:lstStyle/>
                    <a:p>
                      <a:pPr marL="0" indent="0" algn="ctr">
                        <a:buNone/>
                      </a:pPr>
                      <a:r>
                        <a:rPr lang="en-US" sz="1200" b="1">
                          <a:solidFill>
                            <a:srgbClr val="4A7C59"/>
                          </a:solidFill>
                          <a:latin typeface="Inter" pitchFamily="34" charset="0"/>
                          <a:ea typeface="Inter"/>
                          <a:cs typeface="Inter" pitchFamily="34" charset="-120"/>
                        </a:rPr>
                        <a:t>&lt; 0.001 ***</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E8F5E9"/>
                    </a:solidFill>
                  </a:tcPr>
                </a:tc>
                <a:tc>
                  <a:txBody>
                    <a:bodyPr/>
                    <a:lstStyle/>
                    <a:p>
                      <a:pPr marL="0" indent="0" algn="l">
                        <a:buNone/>
                      </a:pPr>
                      <a:r>
                        <a:rPr lang="en-US" sz="1200">
                          <a:solidFill>
                            <a:srgbClr val="2D2D2D"/>
                          </a:solidFill>
                          <a:latin typeface="Inter" pitchFamily="34" charset="0"/>
                          <a:ea typeface="Inter"/>
                          <a:cs typeface="Inter" pitchFamily="34" charset="-120"/>
                        </a:rPr>
                        <a:t>41% lower odds vs. HS</a:t>
                      </a:r>
                      <a:endParaRPr lang="en-US" sz="1200">
                        <a:latin typeface="Inter" charset="0"/>
                        <a:ea typeface="Inter"/>
                        <a:cs typeface="Inter" charset="0"/>
                      </a:endParaRPr>
                    </a:p>
                  </a:txBody>
                  <a:tcPr anchor="ctr">
                    <a:lnL w="6350" cap="flat" cmpd="sng" algn="ctr">
                      <a:solidFill>
                        <a:srgbClr val="E8E5E0"/>
                      </a:solidFill>
                      <a:prstDash val="solid"/>
                      <a:round/>
                      <a:headEnd type="none" w="med" len="med"/>
                      <a:tailEnd type="none" w="med" len="med"/>
                    </a:lnL>
                    <a:lnR w="6350" cap="flat" cmpd="sng" algn="ctr">
                      <a:solidFill>
                        <a:srgbClr val="E8E5E0"/>
                      </a:solidFill>
                      <a:prstDash val="solid"/>
                      <a:round/>
                      <a:headEnd type="none" w="med" len="med"/>
                      <a:tailEnd type="none" w="med" len="med"/>
                    </a:lnR>
                    <a:lnT w="6350" cap="flat" cmpd="sng" algn="ctr">
                      <a:solidFill>
                        <a:srgbClr val="E8E5E0"/>
                      </a:solidFill>
                      <a:prstDash val="solid"/>
                      <a:round/>
                      <a:headEnd type="none" w="med" len="med"/>
                      <a:tailEnd type="none" w="med" len="med"/>
                    </a:lnT>
                    <a:lnB w="6350" cap="flat" cmpd="sng" algn="ctr">
                      <a:solidFill>
                        <a:srgbClr val="E8E5E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7" name="Shape 4"/>
          <p:cNvSpPr/>
          <p:nvPr/>
        </p:nvSpPr>
        <p:spPr>
          <a:xfrm>
            <a:off x="1707466" y="3682218"/>
            <a:ext cx="7070774" cy="1280160"/>
          </a:xfrm>
          <a:prstGeom prst="rect">
            <a:avLst/>
          </a:prstGeom>
          <a:solidFill>
            <a:schemeClr val="bg1"/>
          </a:solidFill>
          <a:ln/>
          <a:effectLst>
            <a:outerShdw blurRad="38100" dist="12700" dir="8100000" algn="bl" rotWithShape="0">
              <a:srgbClr val="000000">
                <a:alpha val="6000"/>
              </a:srgbClr>
            </a:outerShdw>
          </a:effectLst>
        </p:spPr>
        <p:txBody>
          <a:bodyPr/>
          <a:lstStyle/>
          <a:p>
            <a:endParaRPr lang="en-CA">
              <a:latin typeface="Inter" panose="020B0604020202020204"/>
              <a:ea typeface="Inter" panose="020B0604020202020204"/>
            </a:endParaRPr>
          </a:p>
        </p:txBody>
      </p:sp>
      <p:sp>
        <p:nvSpPr>
          <p:cNvPr id="6" name="Shape 5"/>
          <p:cNvSpPr/>
          <p:nvPr/>
        </p:nvSpPr>
        <p:spPr>
          <a:xfrm>
            <a:off x="1658229" y="3682218"/>
            <a:ext cx="45720" cy="1280160"/>
          </a:xfrm>
          <a:prstGeom prst="rect">
            <a:avLst/>
          </a:prstGeom>
          <a:solidFill>
            <a:srgbClr val="C8963E"/>
          </a:solidFill>
          <a:ln/>
        </p:spPr>
        <p:txBody>
          <a:bodyPr/>
          <a:lstStyle/>
          <a:p>
            <a:endParaRPr lang="en-CA">
              <a:latin typeface="Inter" panose="020B0604020202020204"/>
              <a:ea typeface="Inter" panose="020B0604020202020204"/>
            </a:endParaRPr>
          </a:p>
        </p:txBody>
      </p:sp>
      <p:sp>
        <p:nvSpPr>
          <p:cNvPr id="9" name="Text 6"/>
          <p:cNvSpPr/>
          <p:nvPr/>
        </p:nvSpPr>
        <p:spPr>
          <a:xfrm>
            <a:off x="1820008" y="3763109"/>
            <a:ext cx="3260187" cy="258493"/>
          </a:xfrm>
          <a:prstGeom prst="rect">
            <a:avLst/>
          </a:prstGeom>
          <a:noFill/>
          <a:ln/>
        </p:spPr>
        <p:txBody>
          <a:bodyPr wrap="square" lIns="0" tIns="0" rIns="0" bIns="0" rtlCol="0" anchor="ctr"/>
          <a:lstStyle/>
          <a:p>
            <a:pPr marL="0" indent="0">
              <a:buNone/>
            </a:pPr>
            <a:r>
              <a:rPr lang="en-US" sz="1600" b="1">
                <a:solidFill>
                  <a:srgbClr val="C8963E"/>
                </a:solidFill>
                <a:latin typeface="Inter" panose="020B0604020202020204"/>
                <a:ea typeface="Inter" panose="020B0604020202020204"/>
                <a:cs typeface="Inter" pitchFamily="34" charset="-120"/>
              </a:rPr>
              <a:t>WHAT THIS MEANS FOR POLICY</a:t>
            </a:r>
            <a:endParaRPr lang="en-US" sz="1600">
              <a:latin typeface="Inter" panose="020B0604020202020204"/>
              <a:ea typeface="Inter" panose="020B0604020202020204"/>
            </a:endParaRPr>
          </a:p>
        </p:txBody>
      </p:sp>
      <p:sp>
        <p:nvSpPr>
          <p:cNvPr id="10" name="Text 7"/>
          <p:cNvSpPr/>
          <p:nvPr/>
        </p:nvSpPr>
        <p:spPr>
          <a:xfrm>
            <a:off x="1820008" y="4056770"/>
            <a:ext cx="6912512" cy="822960"/>
          </a:xfrm>
          <a:prstGeom prst="rect">
            <a:avLst/>
          </a:prstGeom>
          <a:noFill/>
          <a:ln/>
        </p:spPr>
        <p:txBody>
          <a:bodyPr wrap="square" lIns="0" tIns="0" rIns="0" bIns="0" rtlCol="0" anchor="ctr"/>
          <a:lstStyle/>
          <a:p>
            <a:pPr>
              <a:lnSpc>
                <a:spcPct val="150000"/>
              </a:lnSpc>
            </a:pPr>
            <a:r>
              <a:rPr lang="en-US" sz="1200">
                <a:solidFill>
                  <a:srgbClr val="2D2D2D"/>
                </a:solidFill>
                <a:latin typeface="Inter" panose="020B0604020202020204"/>
                <a:ea typeface="Inter" panose="020B0604020202020204"/>
                <a:cs typeface="Inter" pitchFamily="34" charset="-120"/>
              </a:rPr>
              <a:t>Most actionable levers: driver's license acquisition (2.48 OR) and education completion (5.35 OR). </a:t>
            </a:r>
          </a:p>
          <a:p>
            <a:pPr>
              <a:lnSpc>
                <a:spcPct val="150000"/>
              </a:lnSpc>
            </a:pPr>
            <a:r>
              <a:rPr lang="en-US" sz="1200">
                <a:solidFill>
                  <a:srgbClr val="2D2D2D"/>
                </a:solidFill>
                <a:latin typeface="Inter" panose="020B0604020202020204"/>
                <a:ea typeface="Inter" panose="020B0604020202020204"/>
                <a:cs typeface="Inter" pitchFamily="34" charset="-120"/>
              </a:rPr>
              <a:t>The logistic regression model controls for age, gender, and residence. </a:t>
            </a:r>
          </a:p>
          <a:p>
            <a:pPr>
              <a:lnSpc>
                <a:spcPct val="150000"/>
              </a:lnSpc>
            </a:pPr>
            <a:r>
              <a:rPr lang="en-US" sz="1200">
                <a:solidFill>
                  <a:srgbClr val="2D2D2D"/>
                </a:solidFill>
                <a:latin typeface="Inter" panose="020B0604020202020204"/>
                <a:ea typeface="Inter" panose="020B0604020202020204"/>
                <a:cs typeface="Inter" pitchFamily="34" charset="-120"/>
              </a:rPr>
              <a:t>Every dollar invested in driver training and education has a statistically demonstratable impact.</a:t>
            </a:r>
            <a:endParaRPr lang="en-US" sz="1200">
              <a:latin typeface="Inter" panose="020B0604020202020204"/>
              <a:ea typeface="Inter" panose="020B0604020202020204"/>
              <a:cs typeface="Calibri"/>
            </a:endParaRPr>
          </a:p>
        </p:txBody>
      </p:sp>
      <p:grpSp>
        <p:nvGrpSpPr>
          <p:cNvPr id="16" name="Group 70">
            <a:extLst>
              <a:ext uri="{FF2B5EF4-FFF2-40B4-BE49-F238E27FC236}">
                <a16:creationId xmlns:a16="http://schemas.microsoft.com/office/drawing/2014/main" id="{D4B8FA63-67E9-77AB-B512-9BCBBAAAF77F}"/>
              </a:ext>
            </a:extLst>
          </p:cNvPr>
          <p:cNvGrpSpPr/>
          <p:nvPr/>
        </p:nvGrpSpPr>
        <p:grpSpPr>
          <a:xfrm>
            <a:off x="6858993" y="133609"/>
            <a:ext cx="2653235" cy="884956"/>
            <a:chOff x="0" y="-120094"/>
            <a:chExt cx="7075294" cy="2359881"/>
          </a:xfrm>
        </p:grpSpPr>
        <p:grpSp>
          <p:nvGrpSpPr>
            <p:cNvPr id="12" name="Group 71">
              <a:extLst>
                <a:ext uri="{FF2B5EF4-FFF2-40B4-BE49-F238E27FC236}">
                  <a16:creationId xmlns:a16="http://schemas.microsoft.com/office/drawing/2014/main" id="{59F95926-F9F1-76FC-E907-33B0940F00B5}"/>
                </a:ext>
              </a:extLst>
            </p:cNvPr>
            <p:cNvGrpSpPr/>
            <p:nvPr/>
          </p:nvGrpSpPr>
          <p:grpSpPr>
            <a:xfrm>
              <a:off x="0" y="-120094"/>
              <a:ext cx="7075294" cy="2359881"/>
              <a:chOff x="0" y="-38100"/>
              <a:chExt cx="2244637" cy="748673"/>
            </a:xfrm>
          </p:grpSpPr>
          <p:sp>
            <p:nvSpPr>
              <p:cNvPr id="14" name="Freeform 72">
                <a:extLst>
                  <a:ext uri="{FF2B5EF4-FFF2-40B4-BE49-F238E27FC236}">
                    <a16:creationId xmlns:a16="http://schemas.microsoft.com/office/drawing/2014/main" id="{E21E6BC0-0B1E-4B7E-15A7-37586DEE564D}"/>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ea typeface="Inter" panose="020B0604020202020204"/>
                </a:endParaRPr>
              </a:p>
            </p:txBody>
          </p:sp>
          <p:sp>
            <p:nvSpPr>
              <p:cNvPr id="15" name="TextBox 73">
                <a:extLst>
                  <a:ext uri="{FF2B5EF4-FFF2-40B4-BE49-F238E27FC236}">
                    <a16:creationId xmlns:a16="http://schemas.microsoft.com/office/drawing/2014/main" id="{4A05D27D-73FD-BAE1-B750-E632ED6FB2B6}"/>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ea typeface="Inter" panose="020B0604020202020204"/>
                </a:endParaRPr>
              </a:p>
            </p:txBody>
          </p:sp>
        </p:grpSp>
        <p:sp>
          <p:nvSpPr>
            <p:cNvPr id="13" name="Freeform 74">
              <a:extLst>
                <a:ext uri="{FF2B5EF4-FFF2-40B4-BE49-F238E27FC236}">
                  <a16:creationId xmlns:a16="http://schemas.microsoft.com/office/drawing/2014/main" id="{7EC2DEB5-AB63-D1F8-CE05-06AFFB78EF04}"/>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ea typeface="Inter" panose="020B0604020202020204"/>
              </a:endParaRPr>
            </a:p>
          </p:txBody>
        </p:sp>
      </p:grpSp>
      <p:sp>
        <p:nvSpPr>
          <p:cNvPr id="4" name="Shape 2">
            <a:extLst>
              <a:ext uri="{FF2B5EF4-FFF2-40B4-BE49-F238E27FC236}">
                <a16:creationId xmlns:a16="http://schemas.microsoft.com/office/drawing/2014/main" id="{94A1774E-C92E-CD4A-9C3F-644927D517AA}"/>
              </a:ext>
            </a:extLst>
          </p:cNvPr>
          <p:cNvSpPr/>
          <p:nvPr/>
        </p:nvSpPr>
        <p:spPr>
          <a:xfrm>
            <a:off x="291480" y="949705"/>
            <a:ext cx="3200400" cy="27432"/>
          </a:xfrm>
          <a:prstGeom prst="rect">
            <a:avLst/>
          </a:prstGeom>
          <a:solidFill>
            <a:srgbClr val="C8963E"/>
          </a:solidFill>
          <a:ln/>
        </p:spPr>
        <p:txBody>
          <a:bodyPr/>
          <a:lstStyle/>
          <a:p>
            <a:endParaRPr lang="en-CA"/>
          </a:p>
        </p:txBody>
      </p:sp>
      <p:sp>
        <p:nvSpPr>
          <p:cNvPr id="18" name="Text 1">
            <a:extLst>
              <a:ext uri="{FF2B5EF4-FFF2-40B4-BE49-F238E27FC236}">
                <a16:creationId xmlns:a16="http://schemas.microsoft.com/office/drawing/2014/main" id="{66E4863F-188B-8CFC-8D6C-9632C6A07C9E}"/>
              </a:ext>
            </a:extLst>
          </p:cNvPr>
          <p:cNvSpPr/>
          <p:nvPr/>
        </p:nvSpPr>
        <p:spPr>
          <a:xfrm>
            <a:off x="291480" y="172465"/>
            <a:ext cx="8229600" cy="777240"/>
          </a:xfrm>
          <a:prstGeom prst="rect">
            <a:avLst/>
          </a:prstGeom>
          <a:noFill/>
          <a:ln/>
        </p:spPr>
        <p:txBody>
          <a:bodyPr wrap="square" lIns="0" tIns="0" rIns="0" bIns="0" rtlCol="0" anchor="ctr"/>
          <a:lstStyle/>
          <a:p>
            <a:r>
              <a:rPr lang="en-US" sz="2400" b="1" spc="-44">
                <a:latin typeface="Inter Bold"/>
              </a:rPr>
              <a:t>ILMI:</a:t>
            </a:r>
          </a:p>
          <a:p>
            <a:pPr lvl="0">
              <a:defRPr/>
            </a:pPr>
            <a:r>
              <a:rPr lang="en-US" sz="2000" spc="-44">
                <a:solidFill>
                  <a:srgbClr val="2B2929"/>
                </a:solidFill>
                <a:latin typeface="Inter Bold"/>
              </a:rPr>
              <a:t>STATISTICAL EVIDENCE FOR ACTION</a:t>
            </a:r>
          </a:p>
        </p:txBody>
      </p:sp>
      <p:grpSp>
        <p:nvGrpSpPr>
          <p:cNvPr id="20" name="Group 19">
            <a:extLst>
              <a:ext uri="{FF2B5EF4-FFF2-40B4-BE49-F238E27FC236}">
                <a16:creationId xmlns:a16="http://schemas.microsoft.com/office/drawing/2014/main" id="{A3E63B84-E2F2-49A2-9CC4-7E6DFA6424C4}"/>
              </a:ext>
            </a:extLst>
          </p:cNvPr>
          <p:cNvGrpSpPr/>
          <p:nvPr/>
        </p:nvGrpSpPr>
        <p:grpSpPr>
          <a:xfrm>
            <a:off x="385112" y="1435255"/>
            <a:ext cx="705944" cy="3476166"/>
            <a:chOff x="428467" y="1581699"/>
            <a:chExt cx="705944" cy="3476166"/>
          </a:xfrm>
        </p:grpSpPr>
        <p:grpSp>
          <p:nvGrpSpPr>
            <p:cNvPr id="21" name="Group 20">
              <a:extLst>
                <a:ext uri="{FF2B5EF4-FFF2-40B4-BE49-F238E27FC236}">
                  <a16:creationId xmlns:a16="http://schemas.microsoft.com/office/drawing/2014/main" id="{DF8FFA57-47C9-BD1B-621F-C7033ADB06EB}"/>
                </a:ext>
              </a:extLst>
            </p:cNvPr>
            <p:cNvGrpSpPr/>
            <p:nvPr/>
          </p:nvGrpSpPr>
          <p:grpSpPr>
            <a:xfrm>
              <a:off x="428467" y="2172195"/>
              <a:ext cx="705944" cy="523688"/>
              <a:chOff x="428467" y="2140863"/>
              <a:chExt cx="705944" cy="523688"/>
            </a:xfrm>
          </p:grpSpPr>
          <p:sp>
            <p:nvSpPr>
              <p:cNvPr id="39" name="Arrow: Pentagon 38">
                <a:extLst>
                  <a:ext uri="{FF2B5EF4-FFF2-40B4-BE49-F238E27FC236}">
                    <a16:creationId xmlns:a16="http://schemas.microsoft.com/office/drawing/2014/main" id="{11A8AD84-2DDE-AA14-CAB7-5B557A0EBE10}"/>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0" name="TextBox 34">
                <a:extLst>
                  <a:ext uri="{FF2B5EF4-FFF2-40B4-BE49-F238E27FC236}">
                    <a16:creationId xmlns:a16="http://schemas.microsoft.com/office/drawing/2014/main" id="{7A8C5215-CA93-948E-9898-DEF782699BEB}"/>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22" name="Group 21">
              <a:extLst>
                <a:ext uri="{FF2B5EF4-FFF2-40B4-BE49-F238E27FC236}">
                  <a16:creationId xmlns:a16="http://schemas.microsoft.com/office/drawing/2014/main" id="{E7097B5D-7C0A-0C48-9B5A-E3F9B387D942}"/>
                </a:ext>
              </a:extLst>
            </p:cNvPr>
            <p:cNvGrpSpPr/>
            <p:nvPr/>
          </p:nvGrpSpPr>
          <p:grpSpPr>
            <a:xfrm>
              <a:off x="428467" y="1581699"/>
              <a:ext cx="705944" cy="523688"/>
              <a:chOff x="428467" y="1581699"/>
              <a:chExt cx="705944" cy="523688"/>
            </a:xfrm>
          </p:grpSpPr>
          <p:sp>
            <p:nvSpPr>
              <p:cNvPr id="37" name="Arrow: Pentagon 36">
                <a:extLst>
                  <a:ext uri="{FF2B5EF4-FFF2-40B4-BE49-F238E27FC236}">
                    <a16:creationId xmlns:a16="http://schemas.microsoft.com/office/drawing/2014/main" id="{915D94A5-01B5-4CFD-6560-748E208AB490}"/>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Box 41">
                <a:extLst>
                  <a:ext uri="{FF2B5EF4-FFF2-40B4-BE49-F238E27FC236}">
                    <a16:creationId xmlns:a16="http://schemas.microsoft.com/office/drawing/2014/main" id="{2A5BF0CF-6F9D-30A8-EB53-476E8C6B859B}"/>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23" name="Group 22">
              <a:extLst>
                <a:ext uri="{FF2B5EF4-FFF2-40B4-BE49-F238E27FC236}">
                  <a16:creationId xmlns:a16="http://schemas.microsoft.com/office/drawing/2014/main" id="{C162611D-4824-4BA7-F806-7AD1D09B61EA}"/>
                </a:ext>
              </a:extLst>
            </p:cNvPr>
            <p:cNvGrpSpPr/>
            <p:nvPr/>
          </p:nvGrpSpPr>
          <p:grpSpPr>
            <a:xfrm>
              <a:off x="428467" y="4534177"/>
              <a:ext cx="705944" cy="523688"/>
              <a:chOff x="428467" y="4534177"/>
              <a:chExt cx="705944" cy="523688"/>
            </a:xfrm>
          </p:grpSpPr>
          <p:sp>
            <p:nvSpPr>
              <p:cNvPr id="35" name="Arrow: Pentagon 34">
                <a:extLst>
                  <a:ext uri="{FF2B5EF4-FFF2-40B4-BE49-F238E27FC236}">
                    <a16:creationId xmlns:a16="http://schemas.microsoft.com/office/drawing/2014/main" id="{CD7D7645-77D4-6490-C9EA-6C92FCFB5A67}"/>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TextBox 48">
                <a:extLst>
                  <a:ext uri="{FF2B5EF4-FFF2-40B4-BE49-F238E27FC236}">
                    <a16:creationId xmlns:a16="http://schemas.microsoft.com/office/drawing/2014/main" id="{6A493897-1185-46F4-18EA-34E7BE2733E4}"/>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24" name="Group 23">
              <a:extLst>
                <a:ext uri="{FF2B5EF4-FFF2-40B4-BE49-F238E27FC236}">
                  <a16:creationId xmlns:a16="http://schemas.microsoft.com/office/drawing/2014/main" id="{561F581C-14C1-A4D1-0C10-A1C043B10051}"/>
                </a:ext>
              </a:extLst>
            </p:cNvPr>
            <p:cNvGrpSpPr/>
            <p:nvPr/>
          </p:nvGrpSpPr>
          <p:grpSpPr>
            <a:xfrm>
              <a:off x="428467" y="2762691"/>
              <a:ext cx="705944" cy="523688"/>
              <a:chOff x="428467" y="2697291"/>
              <a:chExt cx="705944" cy="523688"/>
            </a:xfrm>
          </p:grpSpPr>
          <p:sp>
            <p:nvSpPr>
              <p:cNvPr id="33" name="Arrow: Pentagon 32">
                <a:extLst>
                  <a:ext uri="{FF2B5EF4-FFF2-40B4-BE49-F238E27FC236}">
                    <a16:creationId xmlns:a16="http://schemas.microsoft.com/office/drawing/2014/main" id="{09E5D704-DE98-252E-25C8-660A01A96052}"/>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TextBox 33">
                <a:extLst>
                  <a:ext uri="{FF2B5EF4-FFF2-40B4-BE49-F238E27FC236}">
                    <a16:creationId xmlns:a16="http://schemas.microsoft.com/office/drawing/2014/main" id="{C6CFECB2-41A9-022A-5234-ADEC3E629801}"/>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25" name="TextBox 58">
              <a:extLst>
                <a:ext uri="{FF2B5EF4-FFF2-40B4-BE49-F238E27FC236}">
                  <a16:creationId xmlns:a16="http://schemas.microsoft.com/office/drawing/2014/main" id="{260BE40A-70BE-84C3-E906-3EC0694AFF1E}"/>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26" name="TextBox 61">
              <a:extLst>
                <a:ext uri="{FF2B5EF4-FFF2-40B4-BE49-F238E27FC236}">
                  <a16:creationId xmlns:a16="http://schemas.microsoft.com/office/drawing/2014/main" id="{F493CF63-D491-2430-FFA0-5C3E994FF01A}"/>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27" name="Group 26">
              <a:extLst>
                <a:ext uri="{FF2B5EF4-FFF2-40B4-BE49-F238E27FC236}">
                  <a16:creationId xmlns:a16="http://schemas.microsoft.com/office/drawing/2014/main" id="{64D4A14A-1BC9-6044-C8E1-F7BFEC0E91B4}"/>
                </a:ext>
              </a:extLst>
            </p:cNvPr>
            <p:cNvGrpSpPr/>
            <p:nvPr/>
          </p:nvGrpSpPr>
          <p:grpSpPr>
            <a:xfrm>
              <a:off x="428467" y="3353187"/>
              <a:ext cx="705944" cy="523688"/>
              <a:chOff x="428467" y="3243793"/>
              <a:chExt cx="705944" cy="523688"/>
            </a:xfrm>
          </p:grpSpPr>
          <p:sp>
            <p:nvSpPr>
              <p:cNvPr id="31" name="Arrow: Pentagon 30">
                <a:extLst>
                  <a:ext uri="{FF2B5EF4-FFF2-40B4-BE49-F238E27FC236}">
                    <a16:creationId xmlns:a16="http://schemas.microsoft.com/office/drawing/2014/main" id="{946E81A1-163D-300A-02A6-3D5A29F1408C}"/>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TextBox 62">
                <a:extLst>
                  <a:ext uri="{FF2B5EF4-FFF2-40B4-BE49-F238E27FC236}">
                    <a16:creationId xmlns:a16="http://schemas.microsoft.com/office/drawing/2014/main" id="{C3CA72AA-67F2-0CAD-0D34-7ED411D1F2E3}"/>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28" name="Group 27">
              <a:extLst>
                <a:ext uri="{FF2B5EF4-FFF2-40B4-BE49-F238E27FC236}">
                  <a16:creationId xmlns:a16="http://schemas.microsoft.com/office/drawing/2014/main" id="{681BF962-3616-90B5-6478-40E340615013}"/>
                </a:ext>
              </a:extLst>
            </p:cNvPr>
            <p:cNvGrpSpPr/>
            <p:nvPr/>
          </p:nvGrpSpPr>
          <p:grpSpPr>
            <a:xfrm>
              <a:off x="428467" y="3943683"/>
              <a:ext cx="705944" cy="523688"/>
              <a:chOff x="428467" y="3888985"/>
              <a:chExt cx="705944" cy="523688"/>
            </a:xfrm>
          </p:grpSpPr>
          <p:sp>
            <p:nvSpPr>
              <p:cNvPr id="29" name="Arrow: Pentagon 28">
                <a:extLst>
                  <a:ext uri="{FF2B5EF4-FFF2-40B4-BE49-F238E27FC236}">
                    <a16:creationId xmlns:a16="http://schemas.microsoft.com/office/drawing/2014/main" id="{CCB3A4A2-260A-236B-DB46-79814BB87426}"/>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TextBox 69">
                <a:extLst>
                  <a:ext uri="{FF2B5EF4-FFF2-40B4-BE49-F238E27FC236}">
                    <a16:creationId xmlns:a16="http://schemas.microsoft.com/office/drawing/2014/main" id="{7537ED29-A65F-9DEB-AA14-5C7D4E6CA63A}"/>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41" name="Group 22">
            <a:extLst>
              <a:ext uri="{FF2B5EF4-FFF2-40B4-BE49-F238E27FC236}">
                <a16:creationId xmlns:a16="http://schemas.microsoft.com/office/drawing/2014/main" id="{5DE3DDEA-EC51-BC19-6F50-39A8D08482B1}"/>
              </a:ext>
            </a:extLst>
          </p:cNvPr>
          <p:cNvGrpSpPr/>
          <p:nvPr/>
        </p:nvGrpSpPr>
        <p:grpSpPr>
          <a:xfrm>
            <a:off x="1185026" y="1478048"/>
            <a:ext cx="329715" cy="274320"/>
            <a:chOff x="0" y="0"/>
            <a:chExt cx="812800" cy="605471"/>
          </a:xfrm>
          <a:solidFill>
            <a:srgbClr val="5B6242"/>
          </a:solidFill>
        </p:grpSpPr>
        <p:sp>
          <p:nvSpPr>
            <p:cNvPr id="42" name="Freeform 23">
              <a:extLst>
                <a:ext uri="{FF2B5EF4-FFF2-40B4-BE49-F238E27FC236}">
                  <a16:creationId xmlns:a16="http://schemas.microsoft.com/office/drawing/2014/main" id="{B7A6FFF7-8762-8EBC-3FBB-8198C7248518}"/>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43" name="TextBox 24">
              <a:extLst>
                <a:ext uri="{FF2B5EF4-FFF2-40B4-BE49-F238E27FC236}">
                  <a16:creationId xmlns:a16="http://schemas.microsoft.com/office/drawing/2014/main" id="{B96747C8-981D-142B-E6AA-5BEC64924A5C}"/>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45" name="TextBox 2">
            <a:extLst>
              <a:ext uri="{FF2B5EF4-FFF2-40B4-BE49-F238E27FC236}">
                <a16:creationId xmlns:a16="http://schemas.microsoft.com/office/drawing/2014/main" id="{39194427-6853-BE34-6667-E0474C0DD0BF}"/>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11" name="Shape 0">
            <a:extLst>
              <a:ext uri="{FF2B5EF4-FFF2-40B4-BE49-F238E27FC236}">
                <a16:creationId xmlns:a16="http://schemas.microsoft.com/office/drawing/2014/main" id="{84FC32E4-147D-04FC-097B-E50531B85B8F}"/>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a:endParaRPr>
          </a:p>
        </p:txBody>
      </p:sp>
      <p:sp>
        <p:nvSpPr>
          <p:cNvPr id="3" name="Shape 1"/>
          <p:cNvSpPr/>
          <p:nvPr/>
        </p:nvSpPr>
        <p:spPr>
          <a:xfrm>
            <a:off x="0" y="0"/>
            <a:ext cx="73152" cy="5143500"/>
          </a:xfrm>
          <a:prstGeom prst="rect">
            <a:avLst/>
          </a:prstGeom>
          <a:solidFill>
            <a:srgbClr val="C8963E"/>
          </a:solidFill>
          <a:ln/>
        </p:spPr>
        <p:txBody>
          <a:bodyPr/>
          <a:lstStyle/>
          <a:p>
            <a:endParaRPr lang="en-CA"/>
          </a:p>
        </p:txBody>
      </p:sp>
      <p:sp>
        <p:nvSpPr>
          <p:cNvPr id="6" name="Text 4"/>
          <p:cNvSpPr/>
          <p:nvPr/>
        </p:nvSpPr>
        <p:spPr>
          <a:xfrm>
            <a:off x="1595315" y="4481874"/>
            <a:ext cx="6774962" cy="523688"/>
          </a:xfrm>
          <a:prstGeom prst="rect">
            <a:avLst/>
          </a:prstGeom>
          <a:noFill/>
          <a:ln/>
        </p:spPr>
        <p:txBody>
          <a:bodyPr wrap="square" rtlCol="0" anchor="ctr"/>
          <a:lstStyle/>
          <a:p>
            <a:pPr marL="0" indent="0">
              <a:lnSpc>
                <a:spcPct val="114000"/>
              </a:lnSpc>
              <a:buNone/>
            </a:pPr>
            <a:r>
              <a:rPr lang="en-US" sz="1600" i="1">
                <a:solidFill>
                  <a:srgbClr val="2D2D2D"/>
                </a:solidFill>
                <a:latin typeface="Calibri" pitchFamily="34" charset="0"/>
                <a:ea typeface="Calibri" pitchFamily="34" charset="-122"/>
                <a:cs typeface="Calibri" pitchFamily="34" charset="-120"/>
              </a:rPr>
              <a:t>“We use ILMI survey data to </a:t>
            </a:r>
            <a:r>
              <a:rPr lang="en-US" sz="1600" b="1" i="1">
                <a:solidFill>
                  <a:srgbClr val="2D2D2D"/>
                </a:solidFill>
                <a:latin typeface="Calibri" pitchFamily="34" charset="0"/>
                <a:ea typeface="Calibri" pitchFamily="34" charset="-122"/>
                <a:cs typeface="Calibri" pitchFamily="34" charset="-120"/>
              </a:rPr>
              <a:t>help guide programming </a:t>
            </a:r>
            <a:r>
              <a:rPr lang="en-US" sz="1600" i="1">
                <a:solidFill>
                  <a:srgbClr val="2D2D2D"/>
                </a:solidFill>
                <a:latin typeface="Calibri" pitchFamily="34" charset="0"/>
                <a:ea typeface="Calibri" pitchFamily="34" charset="-122"/>
                <a:cs typeface="Calibri" pitchFamily="34" charset="-120"/>
              </a:rPr>
              <a:t>and </a:t>
            </a:r>
            <a:r>
              <a:rPr lang="en-US" sz="1600" b="1" i="1">
                <a:solidFill>
                  <a:srgbClr val="2D2D2D"/>
                </a:solidFill>
                <a:latin typeface="Calibri" pitchFamily="34" charset="0"/>
                <a:ea typeface="Calibri" pitchFamily="34" charset="-122"/>
                <a:cs typeface="Calibri" pitchFamily="34" charset="-120"/>
              </a:rPr>
              <a:t>service delivery </a:t>
            </a:r>
            <a:r>
              <a:rPr lang="en-US" sz="1600" i="1">
                <a:solidFill>
                  <a:srgbClr val="2D2D2D"/>
                </a:solidFill>
                <a:latin typeface="Calibri" pitchFamily="34" charset="0"/>
                <a:ea typeface="Calibri" pitchFamily="34" charset="-122"/>
                <a:cs typeface="Calibri" pitchFamily="34" charset="-120"/>
              </a:rPr>
              <a:t>across our organization.”</a:t>
            </a:r>
            <a:endParaRPr lang="en-US" sz="1600"/>
          </a:p>
        </p:txBody>
      </p:sp>
      <p:sp>
        <p:nvSpPr>
          <p:cNvPr id="34" name="Text 32"/>
          <p:cNvSpPr/>
          <p:nvPr/>
        </p:nvSpPr>
        <p:spPr>
          <a:xfrm>
            <a:off x="1595315" y="1484889"/>
            <a:ext cx="6620741" cy="776515"/>
          </a:xfrm>
          <a:prstGeom prst="rect">
            <a:avLst/>
          </a:prstGeom>
          <a:noFill/>
          <a:ln/>
        </p:spPr>
        <p:txBody>
          <a:bodyPr wrap="square" rtlCol="0" anchor="ctr"/>
          <a:lstStyle/>
          <a:p>
            <a:pPr marL="0" indent="0">
              <a:lnSpc>
                <a:spcPct val="114000"/>
              </a:lnSpc>
              <a:buNone/>
            </a:pPr>
            <a:r>
              <a:rPr lang="en-US" sz="1600" i="1">
                <a:solidFill>
                  <a:srgbClr val="2D2D2D"/>
                </a:solidFill>
                <a:latin typeface="Calibri" pitchFamily="34" charset="0"/>
                <a:ea typeface="Calibri" pitchFamily="34" charset="-122"/>
                <a:cs typeface="Calibri" pitchFamily="34" charset="-120"/>
              </a:rPr>
              <a:t>“ILMI data is a </a:t>
            </a:r>
            <a:r>
              <a:rPr lang="en-US" sz="1600" b="1" i="1">
                <a:solidFill>
                  <a:srgbClr val="2D2D2D"/>
                </a:solidFill>
                <a:latin typeface="Calibri" pitchFamily="34" charset="0"/>
                <a:ea typeface="Calibri" pitchFamily="34" charset="-122"/>
                <a:cs typeface="Calibri" pitchFamily="34" charset="-120"/>
              </a:rPr>
              <a:t>valuable tool </a:t>
            </a:r>
            <a:r>
              <a:rPr lang="en-US" sz="1600" i="1">
                <a:solidFill>
                  <a:srgbClr val="2D2D2D"/>
                </a:solidFill>
                <a:latin typeface="Calibri" pitchFamily="34" charset="0"/>
                <a:ea typeface="Calibri" pitchFamily="34" charset="-122"/>
                <a:cs typeface="Calibri" pitchFamily="34" charset="-120"/>
              </a:rPr>
              <a:t>that supports </a:t>
            </a:r>
            <a:r>
              <a:rPr lang="en-US" sz="1600" b="1" i="1">
                <a:solidFill>
                  <a:srgbClr val="2D2D2D"/>
                </a:solidFill>
                <a:latin typeface="Calibri" pitchFamily="34" charset="0"/>
                <a:ea typeface="Calibri" pitchFamily="34" charset="-122"/>
                <a:cs typeface="Calibri" pitchFamily="34" charset="-120"/>
              </a:rPr>
              <a:t>informed decision-making</a:t>
            </a:r>
            <a:r>
              <a:rPr lang="en-US" sz="1600" i="1">
                <a:solidFill>
                  <a:srgbClr val="2D2D2D"/>
                </a:solidFill>
                <a:latin typeface="Calibri" pitchFamily="34" charset="0"/>
                <a:ea typeface="Calibri" pitchFamily="34" charset="-122"/>
                <a:cs typeface="Calibri" pitchFamily="34" charset="-120"/>
              </a:rPr>
              <a:t>, </a:t>
            </a:r>
            <a:r>
              <a:rPr lang="en-US" sz="1600" b="1" i="1">
                <a:solidFill>
                  <a:srgbClr val="2D2D2D"/>
                </a:solidFill>
                <a:latin typeface="Calibri" pitchFamily="34" charset="0"/>
                <a:ea typeface="Calibri" pitchFamily="34" charset="-122"/>
                <a:cs typeface="Calibri" pitchFamily="34" charset="-120"/>
              </a:rPr>
              <a:t>long-term community planning</a:t>
            </a:r>
            <a:r>
              <a:rPr lang="en-US" sz="1600" i="1">
                <a:solidFill>
                  <a:srgbClr val="2D2D2D"/>
                </a:solidFill>
                <a:latin typeface="Calibri" pitchFamily="34" charset="0"/>
                <a:ea typeface="Calibri" pitchFamily="34" charset="-122"/>
                <a:cs typeface="Calibri" pitchFamily="34" charset="-120"/>
              </a:rPr>
              <a:t>, and the </a:t>
            </a:r>
            <a:r>
              <a:rPr lang="en-US" sz="1600" b="1" i="1">
                <a:solidFill>
                  <a:srgbClr val="2D2D2D"/>
                </a:solidFill>
                <a:latin typeface="Calibri" pitchFamily="34" charset="0"/>
                <a:ea typeface="Calibri" pitchFamily="34" charset="-122"/>
                <a:cs typeface="Calibri" pitchFamily="34" charset="-120"/>
              </a:rPr>
              <a:t>development of responsive programs that meet the needs of our communities</a:t>
            </a:r>
            <a:r>
              <a:rPr lang="en-US" sz="1600" i="1">
                <a:solidFill>
                  <a:srgbClr val="2D2D2D"/>
                </a:solidFill>
                <a:latin typeface="Calibri" pitchFamily="34" charset="0"/>
                <a:ea typeface="Calibri" pitchFamily="34" charset="-122"/>
                <a:cs typeface="Calibri" pitchFamily="34" charset="-120"/>
              </a:rPr>
              <a:t>.”</a:t>
            </a:r>
            <a:endParaRPr lang="en-US" sz="1600"/>
          </a:p>
        </p:txBody>
      </p:sp>
      <p:grpSp>
        <p:nvGrpSpPr>
          <p:cNvPr id="109" name="Group 108">
            <a:extLst>
              <a:ext uri="{FF2B5EF4-FFF2-40B4-BE49-F238E27FC236}">
                <a16:creationId xmlns:a16="http://schemas.microsoft.com/office/drawing/2014/main" id="{82658589-6A46-BB51-4D23-0D54210555FA}"/>
              </a:ext>
            </a:extLst>
          </p:cNvPr>
          <p:cNvGrpSpPr/>
          <p:nvPr/>
        </p:nvGrpSpPr>
        <p:grpSpPr>
          <a:xfrm>
            <a:off x="1663768" y="2388265"/>
            <a:ext cx="6638056" cy="1975539"/>
            <a:chOff x="1957142" y="2571750"/>
            <a:chExt cx="6638056" cy="1975539"/>
          </a:xfrm>
        </p:grpSpPr>
        <p:grpSp>
          <p:nvGrpSpPr>
            <p:cNvPr id="85" name="Group 84">
              <a:extLst>
                <a:ext uri="{FF2B5EF4-FFF2-40B4-BE49-F238E27FC236}">
                  <a16:creationId xmlns:a16="http://schemas.microsoft.com/office/drawing/2014/main" id="{CBA6636E-F5E2-E4AC-6E81-4E9562FA1DEE}"/>
                </a:ext>
              </a:extLst>
            </p:cNvPr>
            <p:cNvGrpSpPr/>
            <p:nvPr/>
          </p:nvGrpSpPr>
          <p:grpSpPr>
            <a:xfrm>
              <a:off x="1957142" y="2571750"/>
              <a:ext cx="3235535" cy="1975539"/>
              <a:chOff x="9326880" y="1395275"/>
              <a:chExt cx="3235535" cy="1975539"/>
            </a:xfrm>
          </p:grpSpPr>
          <p:sp>
            <p:nvSpPr>
              <p:cNvPr id="62" name="Freeform 9">
                <a:extLst>
                  <a:ext uri="{FF2B5EF4-FFF2-40B4-BE49-F238E27FC236}">
                    <a16:creationId xmlns:a16="http://schemas.microsoft.com/office/drawing/2014/main" id="{EE784875-1082-F057-ED27-EAE905EDA0F0}"/>
                  </a:ext>
                </a:extLst>
              </p:cNvPr>
              <p:cNvSpPr/>
              <p:nvPr/>
            </p:nvSpPr>
            <p:spPr>
              <a:xfrm>
                <a:off x="9326880" y="1395275"/>
                <a:ext cx="3235535" cy="1975539"/>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64" name="TextBox 14">
                <a:extLst>
                  <a:ext uri="{FF2B5EF4-FFF2-40B4-BE49-F238E27FC236}">
                    <a16:creationId xmlns:a16="http://schemas.microsoft.com/office/drawing/2014/main" id="{3DBD6945-698B-472B-A8CA-CF0E6D5C0AB2}"/>
                  </a:ext>
                </a:extLst>
              </p:cNvPr>
              <p:cNvSpPr txBox="1"/>
              <p:nvPr/>
            </p:nvSpPr>
            <p:spPr>
              <a:xfrm>
                <a:off x="9615636" y="1452637"/>
                <a:ext cx="2677176" cy="243656"/>
              </a:xfrm>
              <a:prstGeom prst="rect">
                <a:avLst/>
              </a:prstGeom>
            </p:spPr>
            <p:txBody>
              <a:bodyPr wrap="square" lIns="0" tIns="0" rIns="0" bIns="0" rtlCol="0" anchor="t">
                <a:spAutoFit/>
              </a:bodyPr>
              <a:lstStyle/>
              <a:p>
                <a:pPr algn="ctr">
                  <a:lnSpc>
                    <a:spcPts val="1864"/>
                  </a:lnSpc>
                </a:pPr>
                <a:r>
                  <a:rPr lang="en-US" sz="1600" b="1">
                    <a:solidFill>
                      <a:schemeClr val="bg1"/>
                    </a:solidFill>
                    <a:latin typeface="Inter Bold"/>
                    <a:ea typeface="Inter Bold"/>
                    <a:cs typeface="Inter Bold"/>
                    <a:sym typeface="Inter Bold"/>
                  </a:rPr>
                  <a:t>EMPLOYMENT &amp; LIFE BARRIERS</a:t>
                </a:r>
              </a:p>
            </p:txBody>
          </p:sp>
          <p:grpSp>
            <p:nvGrpSpPr>
              <p:cNvPr id="81" name="Group 80">
                <a:extLst>
                  <a:ext uri="{FF2B5EF4-FFF2-40B4-BE49-F238E27FC236}">
                    <a16:creationId xmlns:a16="http://schemas.microsoft.com/office/drawing/2014/main" id="{DDCF3D1E-02D1-6FD9-A1DC-63CE4394FD54}"/>
                  </a:ext>
                </a:extLst>
              </p:cNvPr>
              <p:cNvGrpSpPr/>
              <p:nvPr/>
            </p:nvGrpSpPr>
            <p:grpSpPr>
              <a:xfrm>
                <a:off x="9422590" y="1770928"/>
                <a:ext cx="3024787" cy="314613"/>
                <a:chOff x="9422590" y="1753655"/>
                <a:chExt cx="3024787" cy="314613"/>
              </a:xfrm>
            </p:grpSpPr>
            <p:sp>
              <p:nvSpPr>
                <p:cNvPr id="66" name="Freeform 12">
                  <a:extLst>
                    <a:ext uri="{FF2B5EF4-FFF2-40B4-BE49-F238E27FC236}">
                      <a16:creationId xmlns:a16="http://schemas.microsoft.com/office/drawing/2014/main" id="{DB084A60-1DC5-C9F8-8B1E-5F1FE010BF73}"/>
                    </a:ext>
                  </a:extLst>
                </p:cNvPr>
                <p:cNvSpPr/>
                <p:nvPr/>
              </p:nvSpPr>
              <p:spPr>
                <a:xfrm>
                  <a:off x="9422590" y="17536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68" name="TextBox 15">
                  <a:extLst>
                    <a:ext uri="{FF2B5EF4-FFF2-40B4-BE49-F238E27FC236}">
                      <a16:creationId xmlns:a16="http://schemas.microsoft.com/office/drawing/2014/main" id="{668EB7EB-C5B3-BFA5-B18A-F5BB995A7AD8}"/>
                    </a:ext>
                  </a:extLst>
                </p:cNvPr>
                <p:cNvSpPr txBox="1"/>
                <p:nvPr/>
              </p:nvSpPr>
              <p:spPr>
                <a:xfrm>
                  <a:off x="9429497" y="17970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Life Skills Training</a:t>
                  </a:r>
                </a:p>
              </p:txBody>
            </p:sp>
          </p:grpSp>
          <p:grpSp>
            <p:nvGrpSpPr>
              <p:cNvPr id="82" name="Group 81">
                <a:extLst>
                  <a:ext uri="{FF2B5EF4-FFF2-40B4-BE49-F238E27FC236}">
                    <a16:creationId xmlns:a16="http://schemas.microsoft.com/office/drawing/2014/main" id="{2F1EA998-E4D9-A0AB-E9DE-4F17F092F7DE}"/>
                  </a:ext>
                </a:extLst>
              </p:cNvPr>
              <p:cNvGrpSpPr/>
              <p:nvPr/>
            </p:nvGrpSpPr>
            <p:grpSpPr>
              <a:xfrm>
                <a:off x="9429498" y="2160176"/>
                <a:ext cx="3024787" cy="314613"/>
                <a:chOff x="9429498" y="2164555"/>
                <a:chExt cx="3024787" cy="314613"/>
              </a:xfrm>
            </p:grpSpPr>
            <p:sp>
              <p:nvSpPr>
                <p:cNvPr id="70" name="Freeform 12">
                  <a:extLst>
                    <a:ext uri="{FF2B5EF4-FFF2-40B4-BE49-F238E27FC236}">
                      <a16:creationId xmlns:a16="http://schemas.microsoft.com/office/drawing/2014/main" id="{D277A448-8BB3-562D-8EF5-AACB585DB81F}"/>
                    </a:ext>
                  </a:extLst>
                </p:cNvPr>
                <p:cNvSpPr/>
                <p:nvPr/>
              </p:nvSpPr>
              <p:spPr>
                <a:xfrm>
                  <a:off x="9429498" y="21645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72" name="TextBox 15">
                  <a:extLst>
                    <a:ext uri="{FF2B5EF4-FFF2-40B4-BE49-F238E27FC236}">
                      <a16:creationId xmlns:a16="http://schemas.microsoft.com/office/drawing/2014/main" id="{F2EABFC2-969E-CAB9-9A33-B9A531288D52}"/>
                    </a:ext>
                  </a:extLst>
                </p:cNvPr>
                <p:cNvSpPr txBox="1"/>
                <p:nvPr/>
              </p:nvSpPr>
              <p:spPr>
                <a:xfrm>
                  <a:off x="9436405" y="22079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Driver’s License Supports</a:t>
                  </a:r>
                </a:p>
              </p:txBody>
            </p:sp>
          </p:grpSp>
          <p:grpSp>
            <p:nvGrpSpPr>
              <p:cNvPr id="83" name="Group 82">
                <a:extLst>
                  <a:ext uri="{FF2B5EF4-FFF2-40B4-BE49-F238E27FC236}">
                    <a16:creationId xmlns:a16="http://schemas.microsoft.com/office/drawing/2014/main" id="{43E2FE8D-0F2B-9B3A-8EDA-D4A67EAF5D4D}"/>
                  </a:ext>
                </a:extLst>
              </p:cNvPr>
              <p:cNvGrpSpPr/>
              <p:nvPr/>
            </p:nvGrpSpPr>
            <p:grpSpPr>
              <a:xfrm>
                <a:off x="9436405" y="2549424"/>
                <a:ext cx="3024787" cy="314613"/>
                <a:chOff x="9436405" y="2562643"/>
                <a:chExt cx="3024787" cy="314613"/>
              </a:xfrm>
            </p:grpSpPr>
            <p:sp>
              <p:nvSpPr>
                <p:cNvPr id="74" name="Freeform 12">
                  <a:extLst>
                    <a:ext uri="{FF2B5EF4-FFF2-40B4-BE49-F238E27FC236}">
                      <a16:creationId xmlns:a16="http://schemas.microsoft.com/office/drawing/2014/main" id="{E98E7C87-1E45-F7B3-0479-D40F8572BE08}"/>
                    </a:ext>
                  </a:extLst>
                </p:cNvPr>
                <p:cNvSpPr/>
                <p:nvPr/>
              </p:nvSpPr>
              <p:spPr>
                <a:xfrm>
                  <a:off x="9436405" y="256264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76" name="TextBox 15">
                  <a:extLst>
                    <a:ext uri="{FF2B5EF4-FFF2-40B4-BE49-F238E27FC236}">
                      <a16:creationId xmlns:a16="http://schemas.microsoft.com/office/drawing/2014/main" id="{09DB5D88-561A-53A2-C495-AF2FFA2FAC2B}"/>
                    </a:ext>
                  </a:extLst>
                </p:cNvPr>
                <p:cNvSpPr txBox="1"/>
                <p:nvPr/>
              </p:nvSpPr>
              <p:spPr>
                <a:xfrm>
                  <a:off x="9443312" y="260604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ID Clinics</a:t>
                  </a:r>
                </a:p>
              </p:txBody>
            </p:sp>
          </p:grpSp>
          <p:grpSp>
            <p:nvGrpSpPr>
              <p:cNvPr id="84" name="Group 83">
                <a:extLst>
                  <a:ext uri="{FF2B5EF4-FFF2-40B4-BE49-F238E27FC236}">
                    <a16:creationId xmlns:a16="http://schemas.microsoft.com/office/drawing/2014/main" id="{0C11F2F3-8B2B-8D99-ED9E-2FEA2D01DE1D}"/>
                  </a:ext>
                </a:extLst>
              </p:cNvPr>
              <p:cNvGrpSpPr/>
              <p:nvPr/>
            </p:nvGrpSpPr>
            <p:grpSpPr>
              <a:xfrm>
                <a:off x="9436405" y="2938673"/>
                <a:ext cx="3024787" cy="314613"/>
                <a:chOff x="9436405" y="2938673"/>
                <a:chExt cx="3024787" cy="314613"/>
              </a:xfrm>
            </p:grpSpPr>
            <p:sp>
              <p:nvSpPr>
                <p:cNvPr id="78" name="Freeform 12">
                  <a:extLst>
                    <a:ext uri="{FF2B5EF4-FFF2-40B4-BE49-F238E27FC236}">
                      <a16:creationId xmlns:a16="http://schemas.microsoft.com/office/drawing/2014/main" id="{A6382519-0BC3-9CE8-5CC1-75458A9A407E}"/>
                    </a:ext>
                  </a:extLst>
                </p:cNvPr>
                <p:cNvSpPr/>
                <p:nvPr/>
              </p:nvSpPr>
              <p:spPr>
                <a:xfrm>
                  <a:off x="9436405" y="293867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80" name="TextBox 15">
                  <a:extLst>
                    <a:ext uri="{FF2B5EF4-FFF2-40B4-BE49-F238E27FC236}">
                      <a16:creationId xmlns:a16="http://schemas.microsoft.com/office/drawing/2014/main" id="{3E41ADCE-5535-4388-1827-DE4E42258470}"/>
                    </a:ext>
                  </a:extLst>
                </p:cNvPr>
                <p:cNvSpPr txBox="1"/>
                <p:nvPr/>
              </p:nvSpPr>
              <p:spPr>
                <a:xfrm>
                  <a:off x="9443312" y="298207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Financial Literacy Workshops</a:t>
                  </a:r>
                </a:p>
              </p:txBody>
            </p:sp>
          </p:grpSp>
        </p:grpSp>
        <p:grpSp>
          <p:nvGrpSpPr>
            <p:cNvPr id="86" name="Group 85">
              <a:extLst>
                <a:ext uri="{FF2B5EF4-FFF2-40B4-BE49-F238E27FC236}">
                  <a16:creationId xmlns:a16="http://schemas.microsoft.com/office/drawing/2014/main" id="{1EC83005-62D2-88F7-23DA-A5D25603ED08}"/>
                </a:ext>
              </a:extLst>
            </p:cNvPr>
            <p:cNvGrpSpPr/>
            <p:nvPr/>
          </p:nvGrpSpPr>
          <p:grpSpPr>
            <a:xfrm>
              <a:off x="5359663" y="2571750"/>
              <a:ext cx="3235535" cy="1975539"/>
              <a:chOff x="9326880" y="1395275"/>
              <a:chExt cx="3235535" cy="1975539"/>
            </a:xfrm>
          </p:grpSpPr>
          <p:sp>
            <p:nvSpPr>
              <p:cNvPr id="87" name="Freeform 9">
                <a:extLst>
                  <a:ext uri="{FF2B5EF4-FFF2-40B4-BE49-F238E27FC236}">
                    <a16:creationId xmlns:a16="http://schemas.microsoft.com/office/drawing/2014/main" id="{52E2F6AE-CFAC-9F26-D7AC-81516CAEABFD}"/>
                  </a:ext>
                </a:extLst>
              </p:cNvPr>
              <p:cNvSpPr/>
              <p:nvPr/>
            </p:nvSpPr>
            <p:spPr>
              <a:xfrm>
                <a:off x="9326880" y="1395275"/>
                <a:ext cx="3235535" cy="1975539"/>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88" name="TextBox 14">
                <a:extLst>
                  <a:ext uri="{FF2B5EF4-FFF2-40B4-BE49-F238E27FC236}">
                    <a16:creationId xmlns:a16="http://schemas.microsoft.com/office/drawing/2014/main" id="{BAEAA697-7321-B3C6-5519-E15172D2BCAC}"/>
                  </a:ext>
                </a:extLst>
              </p:cNvPr>
              <p:cNvSpPr txBox="1"/>
              <p:nvPr/>
            </p:nvSpPr>
            <p:spPr>
              <a:xfrm>
                <a:off x="9615636" y="1452637"/>
                <a:ext cx="2677176" cy="243656"/>
              </a:xfrm>
              <a:prstGeom prst="rect">
                <a:avLst/>
              </a:prstGeom>
            </p:spPr>
            <p:txBody>
              <a:bodyPr wrap="square" lIns="0" tIns="0" rIns="0" bIns="0" rtlCol="0" anchor="t">
                <a:spAutoFit/>
              </a:bodyPr>
              <a:lstStyle/>
              <a:p>
                <a:pPr algn="ctr">
                  <a:lnSpc>
                    <a:spcPts val="1864"/>
                  </a:lnSpc>
                </a:pPr>
                <a:r>
                  <a:rPr lang="en-US" sz="1600" b="1">
                    <a:solidFill>
                      <a:schemeClr val="bg1"/>
                    </a:solidFill>
                    <a:latin typeface="Inter Bold"/>
                    <a:ea typeface="Inter Bold"/>
                    <a:cs typeface="Inter Bold"/>
                    <a:sym typeface="Inter Bold"/>
                  </a:rPr>
                  <a:t>LACK OF WORK EXPERIENCE</a:t>
                </a:r>
              </a:p>
            </p:txBody>
          </p:sp>
          <p:grpSp>
            <p:nvGrpSpPr>
              <p:cNvPr id="89" name="Group 88">
                <a:extLst>
                  <a:ext uri="{FF2B5EF4-FFF2-40B4-BE49-F238E27FC236}">
                    <a16:creationId xmlns:a16="http://schemas.microsoft.com/office/drawing/2014/main" id="{727BC6C9-0914-E3B6-D99C-9ED9538CB219}"/>
                  </a:ext>
                </a:extLst>
              </p:cNvPr>
              <p:cNvGrpSpPr/>
              <p:nvPr/>
            </p:nvGrpSpPr>
            <p:grpSpPr>
              <a:xfrm>
                <a:off x="9422590" y="1770928"/>
                <a:ext cx="3024787" cy="314613"/>
                <a:chOff x="9422590" y="1753655"/>
                <a:chExt cx="3024787" cy="314613"/>
              </a:xfrm>
            </p:grpSpPr>
            <p:sp>
              <p:nvSpPr>
                <p:cNvPr id="99" name="Freeform 12">
                  <a:extLst>
                    <a:ext uri="{FF2B5EF4-FFF2-40B4-BE49-F238E27FC236}">
                      <a16:creationId xmlns:a16="http://schemas.microsoft.com/office/drawing/2014/main" id="{3C386EEB-FF6E-5AE8-4925-049F5EB61DFE}"/>
                    </a:ext>
                  </a:extLst>
                </p:cNvPr>
                <p:cNvSpPr/>
                <p:nvPr/>
              </p:nvSpPr>
              <p:spPr>
                <a:xfrm>
                  <a:off x="9422590" y="17536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100" name="TextBox 15">
                  <a:extLst>
                    <a:ext uri="{FF2B5EF4-FFF2-40B4-BE49-F238E27FC236}">
                      <a16:creationId xmlns:a16="http://schemas.microsoft.com/office/drawing/2014/main" id="{712B2B33-20D0-1446-AC49-90A2DDA5E619}"/>
                    </a:ext>
                  </a:extLst>
                </p:cNvPr>
                <p:cNvSpPr txBox="1"/>
                <p:nvPr/>
              </p:nvSpPr>
              <p:spPr>
                <a:xfrm>
                  <a:off x="9429497" y="17970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Employer Engagement</a:t>
                  </a:r>
                </a:p>
              </p:txBody>
            </p:sp>
          </p:grpSp>
          <p:grpSp>
            <p:nvGrpSpPr>
              <p:cNvPr id="90" name="Group 89">
                <a:extLst>
                  <a:ext uri="{FF2B5EF4-FFF2-40B4-BE49-F238E27FC236}">
                    <a16:creationId xmlns:a16="http://schemas.microsoft.com/office/drawing/2014/main" id="{809F8F9D-A62A-C1EC-F84A-7176E19C9A78}"/>
                  </a:ext>
                </a:extLst>
              </p:cNvPr>
              <p:cNvGrpSpPr/>
              <p:nvPr/>
            </p:nvGrpSpPr>
            <p:grpSpPr>
              <a:xfrm>
                <a:off x="9429498" y="2160176"/>
                <a:ext cx="3024787" cy="314613"/>
                <a:chOff x="9429498" y="2164555"/>
                <a:chExt cx="3024787" cy="314613"/>
              </a:xfrm>
            </p:grpSpPr>
            <p:sp>
              <p:nvSpPr>
                <p:cNvPr id="97" name="Freeform 12">
                  <a:extLst>
                    <a:ext uri="{FF2B5EF4-FFF2-40B4-BE49-F238E27FC236}">
                      <a16:creationId xmlns:a16="http://schemas.microsoft.com/office/drawing/2014/main" id="{5BBE4AF3-3BD6-0135-8DA0-287027C114E1}"/>
                    </a:ext>
                  </a:extLst>
                </p:cNvPr>
                <p:cNvSpPr/>
                <p:nvPr/>
              </p:nvSpPr>
              <p:spPr>
                <a:xfrm>
                  <a:off x="9429498" y="21645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98" name="TextBox 15">
                  <a:extLst>
                    <a:ext uri="{FF2B5EF4-FFF2-40B4-BE49-F238E27FC236}">
                      <a16:creationId xmlns:a16="http://schemas.microsoft.com/office/drawing/2014/main" id="{9DBC761A-EAB9-D02F-A68C-34937F827019}"/>
                    </a:ext>
                  </a:extLst>
                </p:cNvPr>
                <p:cNvSpPr txBox="1"/>
                <p:nvPr/>
              </p:nvSpPr>
              <p:spPr>
                <a:xfrm>
                  <a:off x="9436405" y="22079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Summer Student Placements</a:t>
                  </a:r>
                </a:p>
              </p:txBody>
            </p:sp>
          </p:grpSp>
          <p:grpSp>
            <p:nvGrpSpPr>
              <p:cNvPr id="91" name="Group 90">
                <a:extLst>
                  <a:ext uri="{FF2B5EF4-FFF2-40B4-BE49-F238E27FC236}">
                    <a16:creationId xmlns:a16="http://schemas.microsoft.com/office/drawing/2014/main" id="{72DDEAB4-E41F-F5E0-2558-2418EC7E2D59}"/>
                  </a:ext>
                </a:extLst>
              </p:cNvPr>
              <p:cNvGrpSpPr/>
              <p:nvPr/>
            </p:nvGrpSpPr>
            <p:grpSpPr>
              <a:xfrm>
                <a:off x="9436405" y="2549424"/>
                <a:ext cx="3024787" cy="314613"/>
                <a:chOff x="9436405" y="2562643"/>
                <a:chExt cx="3024787" cy="314613"/>
              </a:xfrm>
            </p:grpSpPr>
            <p:sp>
              <p:nvSpPr>
                <p:cNvPr id="95" name="Freeform 12">
                  <a:extLst>
                    <a:ext uri="{FF2B5EF4-FFF2-40B4-BE49-F238E27FC236}">
                      <a16:creationId xmlns:a16="http://schemas.microsoft.com/office/drawing/2014/main" id="{DDB6C989-120E-FE59-05B6-BBCB6CDA0055}"/>
                    </a:ext>
                  </a:extLst>
                </p:cNvPr>
                <p:cNvSpPr/>
                <p:nvPr/>
              </p:nvSpPr>
              <p:spPr>
                <a:xfrm>
                  <a:off x="9436405" y="256264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96" name="TextBox 15">
                  <a:extLst>
                    <a:ext uri="{FF2B5EF4-FFF2-40B4-BE49-F238E27FC236}">
                      <a16:creationId xmlns:a16="http://schemas.microsoft.com/office/drawing/2014/main" id="{702FD0B9-711E-390F-4633-59E2796F0A50}"/>
                    </a:ext>
                  </a:extLst>
                </p:cNvPr>
                <p:cNvSpPr txBox="1"/>
                <p:nvPr/>
              </p:nvSpPr>
              <p:spPr>
                <a:xfrm>
                  <a:off x="9443312" y="260604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Work Experience Partnerships</a:t>
                  </a:r>
                </a:p>
              </p:txBody>
            </p:sp>
          </p:grpSp>
          <p:grpSp>
            <p:nvGrpSpPr>
              <p:cNvPr id="92" name="Group 91">
                <a:extLst>
                  <a:ext uri="{FF2B5EF4-FFF2-40B4-BE49-F238E27FC236}">
                    <a16:creationId xmlns:a16="http://schemas.microsoft.com/office/drawing/2014/main" id="{28FD8CD6-82BD-78C3-99EF-26CBE2209FA8}"/>
                  </a:ext>
                </a:extLst>
              </p:cNvPr>
              <p:cNvGrpSpPr/>
              <p:nvPr/>
            </p:nvGrpSpPr>
            <p:grpSpPr>
              <a:xfrm>
                <a:off x="9436405" y="2938673"/>
                <a:ext cx="3024787" cy="314613"/>
                <a:chOff x="9436405" y="2938673"/>
                <a:chExt cx="3024787" cy="314613"/>
              </a:xfrm>
            </p:grpSpPr>
            <p:sp>
              <p:nvSpPr>
                <p:cNvPr id="93" name="Freeform 12">
                  <a:extLst>
                    <a:ext uri="{FF2B5EF4-FFF2-40B4-BE49-F238E27FC236}">
                      <a16:creationId xmlns:a16="http://schemas.microsoft.com/office/drawing/2014/main" id="{956EFC44-D2A3-B0F3-E910-ACA452828DEB}"/>
                    </a:ext>
                  </a:extLst>
                </p:cNvPr>
                <p:cNvSpPr/>
                <p:nvPr/>
              </p:nvSpPr>
              <p:spPr>
                <a:xfrm>
                  <a:off x="9436405" y="293867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94" name="TextBox 15">
                  <a:extLst>
                    <a:ext uri="{FF2B5EF4-FFF2-40B4-BE49-F238E27FC236}">
                      <a16:creationId xmlns:a16="http://schemas.microsoft.com/office/drawing/2014/main" id="{277570E1-AA86-1BDB-4220-B07323A4C9C0}"/>
                    </a:ext>
                  </a:extLst>
                </p:cNvPr>
                <p:cNvSpPr txBox="1"/>
                <p:nvPr/>
              </p:nvSpPr>
              <p:spPr>
                <a:xfrm>
                  <a:off x="9443312" y="298207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Work Preparation Programming</a:t>
                  </a:r>
                </a:p>
              </p:txBody>
            </p:sp>
          </p:grpSp>
        </p:grpSp>
      </p:grpSp>
      <p:grpSp>
        <p:nvGrpSpPr>
          <p:cNvPr id="112" name="Group 55">
            <a:extLst>
              <a:ext uri="{FF2B5EF4-FFF2-40B4-BE49-F238E27FC236}">
                <a16:creationId xmlns:a16="http://schemas.microsoft.com/office/drawing/2014/main" id="{B5754A8C-66F6-FDF1-3A38-4AA49D7C03A4}"/>
              </a:ext>
            </a:extLst>
          </p:cNvPr>
          <p:cNvGrpSpPr/>
          <p:nvPr/>
        </p:nvGrpSpPr>
        <p:grpSpPr>
          <a:xfrm>
            <a:off x="6858993" y="178644"/>
            <a:ext cx="2653235" cy="839921"/>
            <a:chOff x="0" y="0"/>
            <a:chExt cx="7075294" cy="2239787"/>
          </a:xfrm>
        </p:grpSpPr>
        <p:grpSp>
          <p:nvGrpSpPr>
            <p:cNvPr id="113" name="Group 56">
              <a:extLst>
                <a:ext uri="{FF2B5EF4-FFF2-40B4-BE49-F238E27FC236}">
                  <a16:creationId xmlns:a16="http://schemas.microsoft.com/office/drawing/2014/main" id="{5E49E475-FF1C-2510-80DD-24B221917EEA}"/>
                </a:ext>
              </a:extLst>
            </p:cNvPr>
            <p:cNvGrpSpPr/>
            <p:nvPr/>
          </p:nvGrpSpPr>
          <p:grpSpPr>
            <a:xfrm>
              <a:off x="0" y="0"/>
              <a:ext cx="7075294" cy="2239787"/>
              <a:chOff x="0" y="0"/>
              <a:chExt cx="2244637" cy="710573"/>
            </a:xfrm>
          </p:grpSpPr>
          <p:sp>
            <p:nvSpPr>
              <p:cNvPr id="115" name="Freeform 57">
                <a:extLst>
                  <a:ext uri="{FF2B5EF4-FFF2-40B4-BE49-F238E27FC236}">
                    <a16:creationId xmlns:a16="http://schemas.microsoft.com/office/drawing/2014/main" id="{1935A3A1-B995-8AAA-AC26-F122437A63F4}"/>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16" name="TextBox 58">
                <a:extLst>
                  <a:ext uri="{FF2B5EF4-FFF2-40B4-BE49-F238E27FC236}">
                    <a16:creationId xmlns:a16="http://schemas.microsoft.com/office/drawing/2014/main" id="{DAFE8B0B-4619-18C3-F2B3-D2DA568B129D}"/>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114" name="Freeform 59">
              <a:extLst>
                <a:ext uri="{FF2B5EF4-FFF2-40B4-BE49-F238E27FC236}">
                  <a16:creationId xmlns:a16="http://schemas.microsoft.com/office/drawing/2014/main" id="{B9304386-0B50-AE65-F58A-B8D2F68E9808}"/>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2" name="Group 1">
            <a:extLst>
              <a:ext uri="{FF2B5EF4-FFF2-40B4-BE49-F238E27FC236}">
                <a16:creationId xmlns:a16="http://schemas.microsoft.com/office/drawing/2014/main" id="{4572659E-6B3D-6FCE-32B2-C4226F0F867A}"/>
              </a:ext>
            </a:extLst>
          </p:cNvPr>
          <p:cNvGrpSpPr/>
          <p:nvPr/>
        </p:nvGrpSpPr>
        <p:grpSpPr>
          <a:xfrm>
            <a:off x="385112" y="1435255"/>
            <a:ext cx="705944" cy="3476166"/>
            <a:chOff x="428467" y="1581699"/>
            <a:chExt cx="705944" cy="3476166"/>
          </a:xfrm>
        </p:grpSpPr>
        <p:grpSp>
          <p:nvGrpSpPr>
            <p:cNvPr id="4" name="Group 3">
              <a:extLst>
                <a:ext uri="{FF2B5EF4-FFF2-40B4-BE49-F238E27FC236}">
                  <a16:creationId xmlns:a16="http://schemas.microsoft.com/office/drawing/2014/main" id="{65F5B31E-5B7C-29C9-23BD-DF3AF787DC9B}"/>
                </a:ext>
              </a:extLst>
            </p:cNvPr>
            <p:cNvGrpSpPr/>
            <p:nvPr/>
          </p:nvGrpSpPr>
          <p:grpSpPr>
            <a:xfrm>
              <a:off x="428467" y="2172195"/>
              <a:ext cx="705944" cy="523688"/>
              <a:chOff x="428467" y="2140863"/>
              <a:chExt cx="705944" cy="523688"/>
            </a:xfrm>
          </p:grpSpPr>
          <p:sp>
            <p:nvSpPr>
              <p:cNvPr id="24" name="Arrow: Pentagon 23">
                <a:extLst>
                  <a:ext uri="{FF2B5EF4-FFF2-40B4-BE49-F238E27FC236}">
                    <a16:creationId xmlns:a16="http://schemas.microsoft.com/office/drawing/2014/main" id="{3625A840-72FC-B180-6905-3973A711796E}"/>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TextBox 34">
                <a:extLst>
                  <a:ext uri="{FF2B5EF4-FFF2-40B4-BE49-F238E27FC236}">
                    <a16:creationId xmlns:a16="http://schemas.microsoft.com/office/drawing/2014/main" id="{385ACF13-5567-5057-D58F-9A93C16F80C0}"/>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7" name="Group 6">
              <a:extLst>
                <a:ext uri="{FF2B5EF4-FFF2-40B4-BE49-F238E27FC236}">
                  <a16:creationId xmlns:a16="http://schemas.microsoft.com/office/drawing/2014/main" id="{2617252C-8958-FED3-098F-6CCEFCF1A0BB}"/>
                </a:ext>
              </a:extLst>
            </p:cNvPr>
            <p:cNvGrpSpPr/>
            <p:nvPr/>
          </p:nvGrpSpPr>
          <p:grpSpPr>
            <a:xfrm>
              <a:off x="428467" y="1581699"/>
              <a:ext cx="705944" cy="523688"/>
              <a:chOff x="428467" y="1581699"/>
              <a:chExt cx="705944" cy="523688"/>
            </a:xfrm>
          </p:grpSpPr>
          <p:sp>
            <p:nvSpPr>
              <p:cNvPr id="22" name="Arrow: Pentagon 21">
                <a:extLst>
                  <a:ext uri="{FF2B5EF4-FFF2-40B4-BE49-F238E27FC236}">
                    <a16:creationId xmlns:a16="http://schemas.microsoft.com/office/drawing/2014/main" id="{54414C7C-877A-4A54-943D-45F595FAED99}"/>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TextBox 41">
                <a:extLst>
                  <a:ext uri="{FF2B5EF4-FFF2-40B4-BE49-F238E27FC236}">
                    <a16:creationId xmlns:a16="http://schemas.microsoft.com/office/drawing/2014/main" id="{125ACD5F-FE9B-E812-2505-2C41BC272881}"/>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8" name="Group 7">
              <a:extLst>
                <a:ext uri="{FF2B5EF4-FFF2-40B4-BE49-F238E27FC236}">
                  <a16:creationId xmlns:a16="http://schemas.microsoft.com/office/drawing/2014/main" id="{0AB1958E-8647-26E8-CAE4-5FABCE4F5A5A}"/>
                </a:ext>
              </a:extLst>
            </p:cNvPr>
            <p:cNvGrpSpPr/>
            <p:nvPr/>
          </p:nvGrpSpPr>
          <p:grpSpPr>
            <a:xfrm>
              <a:off x="428467" y="4534177"/>
              <a:ext cx="705944" cy="523688"/>
              <a:chOff x="428467" y="4534177"/>
              <a:chExt cx="705944" cy="523688"/>
            </a:xfrm>
          </p:grpSpPr>
          <p:sp>
            <p:nvSpPr>
              <p:cNvPr id="20" name="Arrow: Pentagon 19">
                <a:extLst>
                  <a:ext uri="{FF2B5EF4-FFF2-40B4-BE49-F238E27FC236}">
                    <a16:creationId xmlns:a16="http://schemas.microsoft.com/office/drawing/2014/main" id="{F67D25F8-5361-0ABF-6FF6-CF59234F57B7}"/>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TextBox 48">
                <a:extLst>
                  <a:ext uri="{FF2B5EF4-FFF2-40B4-BE49-F238E27FC236}">
                    <a16:creationId xmlns:a16="http://schemas.microsoft.com/office/drawing/2014/main" id="{0BC3E3E2-2C37-4A34-2EAE-23B67DA8813A}"/>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9" name="Group 8">
              <a:extLst>
                <a:ext uri="{FF2B5EF4-FFF2-40B4-BE49-F238E27FC236}">
                  <a16:creationId xmlns:a16="http://schemas.microsoft.com/office/drawing/2014/main" id="{6F86451D-A538-3FB7-4752-D9EAFEA38306}"/>
                </a:ext>
              </a:extLst>
            </p:cNvPr>
            <p:cNvGrpSpPr/>
            <p:nvPr/>
          </p:nvGrpSpPr>
          <p:grpSpPr>
            <a:xfrm>
              <a:off x="428467" y="2762691"/>
              <a:ext cx="705944" cy="523688"/>
              <a:chOff x="428467" y="2697291"/>
              <a:chExt cx="705944" cy="523688"/>
            </a:xfrm>
          </p:grpSpPr>
          <p:sp>
            <p:nvSpPr>
              <p:cNvPr id="18" name="Arrow: Pentagon 17">
                <a:extLst>
                  <a:ext uri="{FF2B5EF4-FFF2-40B4-BE49-F238E27FC236}">
                    <a16:creationId xmlns:a16="http://schemas.microsoft.com/office/drawing/2014/main" id="{B364E1B9-5C89-583F-181C-11824501F3C0}"/>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TextBox 18">
                <a:extLst>
                  <a:ext uri="{FF2B5EF4-FFF2-40B4-BE49-F238E27FC236}">
                    <a16:creationId xmlns:a16="http://schemas.microsoft.com/office/drawing/2014/main" id="{6DA42EC7-A0E6-E4C2-0959-2C1CE15BFA0F}"/>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10" name="TextBox 58">
              <a:extLst>
                <a:ext uri="{FF2B5EF4-FFF2-40B4-BE49-F238E27FC236}">
                  <a16:creationId xmlns:a16="http://schemas.microsoft.com/office/drawing/2014/main" id="{2C146060-9EB4-2D3A-7D31-E67F6D86AF59}"/>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11" name="TextBox 61">
              <a:extLst>
                <a:ext uri="{FF2B5EF4-FFF2-40B4-BE49-F238E27FC236}">
                  <a16:creationId xmlns:a16="http://schemas.microsoft.com/office/drawing/2014/main" id="{4952C44B-7C24-2620-1EBB-DBF1AB347430}"/>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12" name="Group 11">
              <a:extLst>
                <a:ext uri="{FF2B5EF4-FFF2-40B4-BE49-F238E27FC236}">
                  <a16:creationId xmlns:a16="http://schemas.microsoft.com/office/drawing/2014/main" id="{929E4169-CD58-F41B-EC6A-E57A370065FA}"/>
                </a:ext>
              </a:extLst>
            </p:cNvPr>
            <p:cNvGrpSpPr/>
            <p:nvPr/>
          </p:nvGrpSpPr>
          <p:grpSpPr>
            <a:xfrm>
              <a:off x="428467" y="3353187"/>
              <a:ext cx="705944" cy="523688"/>
              <a:chOff x="428467" y="3243793"/>
              <a:chExt cx="705944" cy="523688"/>
            </a:xfrm>
          </p:grpSpPr>
          <p:sp>
            <p:nvSpPr>
              <p:cNvPr id="16" name="Arrow: Pentagon 15">
                <a:extLst>
                  <a:ext uri="{FF2B5EF4-FFF2-40B4-BE49-F238E27FC236}">
                    <a16:creationId xmlns:a16="http://schemas.microsoft.com/office/drawing/2014/main" id="{01420AD7-0CD7-FB6C-59DC-5B5A867BE1C8}"/>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TextBox 62">
                <a:extLst>
                  <a:ext uri="{FF2B5EF4-FFF2-40B4-BE49-F238E27FC236}">
                    <a16:creationId xmlns:a16="http://schemas.microsoft.com/office/drawing/2014/main" id="{F911C027-D0C1-6C9B-5BD8-118363DD761E}"/>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13" name="Group 12">
              <a:extLst>
                <a:ext uri="{FF2B5EF4-FFF2-40B4-BE49-F238E27FC236}">
                  <a16:creationId xmlns:a16="http://schemas.microsoft.com/office/drawing/2014/main" id="{0DE0707A-CB84-5A68-900F-A98FE2E002C4}"/>
                </a:ext>
              </a:extLst>
            </p:cNvPr>
            <p:cNvGrpSpPr/>
            <p:nvPr/>
          </p:nvGrpSpPr>
          <p:grpSpPr>
            <a:xfrm>
              <a:off x="428467" y="3943683"/>
              <a:ext cx="705944" cy="523688"/>
              <a:chOff x="428467" y="3888985"/>
              <a:chExt cx="705944" cy="523688"/>
            </a:xfrm>
          </p:grpSpPr>
          <p:sp>
            <p:nvSpPr>
              <p:cNvPr id="14" name="Arrow: Pentagon 13">
                <a:extLst>
                  <a:ext uri="{FF2B5EF4-FFF2-40B4-BE49-F238E27FC236}">
                    <a16:creationId xmlns:a16="http://schemas.microsoft.com/office/drawing/2014/main" id="{44DE65EB-845B-915E-D5A7-7004427E372D}"/>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TextBox 69">
                <a:extLst>
                  <a:ext uri="{FF2B5EF4-FFF2-40B4-BE49-F238E27FC236}">
                    <a16:creationId xmlns:a16="http://schemas.microsoft.com/office/drawing/2014/main" id="{E40E59B8-8B10-73D3-1E4E-7AD6FA288879}"/>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26" name="Group 22">
            <a:extLst>
              <a:ext uri="{FF2B5EF4-FFF2-40B4-BE49-F238E27FC236}">
                <a16:creationId xmlns:a16="http://schemas.microsoft.com/office/drawing/2014/main" id="{23F57B65-68E4-E887-940E-C249FCB8E1FD}"/>
              </a:ext>
            </a:extLst>
          </p:cNvPr>
          <p:cNvGrpSpPr/>
          <p:nvPr/>
        </p:nvGrpSpPr>
        <p:grpSpPr>
          <a:xfrm>
            <a:off x="1185026" y="1478048"/>
            <a:ext cx="329715" cy="274320"/>
            <a:chOff x="0" y="0"/>
            <a:chExt cx="812800" cy="605471"/>
          </a:xfrm>
          <a:solidFill>
            <a:srgbClr val="5B6242"/>
          </a:solidFill>
        </p:grpSpPr>
        <p:sp>
          <p:nvSpPr>
            <p:cNvPr id="27" name="Freeform 23">
              <a:extLst>
                <a:ext uri="{FF2B5EF4-FFF2-40B4-BE49-F238E27FC236}">
                  <a16:creationId xmlns:a16="http://schemas.microsoft.com/office/drawing/2014/main" id="{FDCC9CA1-02DB-3737-D0BA-29BC3D8E4143}"/>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28" name="TextBox 24">
              <a:extLst>
                <a:ext uri="{FF2B5EF4-FFF2-40B4-BE49-F238E27FC236}">
                  <a16:creationId xmlns:a16="http://schemas.microsoft.com/office/drawing/2014/main" id="{CE20BA80-D752-D15A-B09F-8514B3FD8D87}"/>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37" name="Shape 2">
            <a:extLst>
              <a:ext uri="{FF2B5EF4-FFF2-40B4-BE49-F238E27FC236}">
                <a16:creationId xmlns:a16="http://schemas.microsoft.com/office/drawing/2014/main" id="{881E3483-15A4-08E2-988F-7451951E9096}"/>
              </a:ext>
            </a:extLst>
          </p:cNvPr>
          <p:cNvSpPr/>
          <p:nvPr/>
        </p:nvSpPr>
        <p:spPr>
          <a:xfrm>
            <a:off x="291480" y="949705"/>
            <a:ext cx="3200400" cy="27432"/>
          </a:xfrm>
          <a:prstGeom prst="rect">
            <a:avLst/>
          </a:prstGeom>
          <a:solidFill>
            <a:srgbClr val="C8963E"/>
          </a:solidFill>
          <a:ln/>
        </p:spPr>
        <p:txBody>
          <a:bodyPr/>
          <a:lstStyle/>
          <a:p>
            <a:endParaRPr lang="en-CA"/>
          </a:p>
        </p:txBody>
      </p:sp>
      <p:sp>
        <p:nvSpPr>
          <p:cNvPr id="39" name="Text 1">
            <a:extLst>
              <a:ext uri="{FF2B5EF4-FFF2-40B4-BE49-F238E27FC236}">
                <a16:creationId xmlns:a16="http://schemas.microsoft.com/office/drawing/2014/main" id="{E5EE0B6A-5B91-49C7-39D4-F9E77FA88CBB}"/>
              </a:ext>
            </a:extLst>
          </p:cNvPr>
          <p:cNvSpPr/>
          <p:nvPr/>
        </p:nvSpPr>
        <p:spPr>
          <a:xfrm>
            <a:off x="291480" y="172465"/>
            <a:ext cx="8229600" cy="777240"/>
          </a:xfrm>
          <a:prstGeom prst="rect">
            <a:avLst/>
          </a:prstGeom>
          <a:noFill/>
          <a:ln/>
        </p:spPr>
        <p:txBody>
          <a:bodyPr wrap="square" lIns="0" tIns="0" rIns="0" bIns="0" rtlCol="0" anchor="ctr"/>
          <a:lstStyle/>
          <a:p>
            <a:r>
              <a:rPr lang="en-US" sz="2400" b="1" spc="-88">
                <a:solidFill>
                  <a:srgbClr val="2B2929"/>
                </a:solidFill>
                <a:latin typeface="Inter Bold"/>
                <a:ea typeface="Inter Bold"/>
                <a:cs typeface="Inter Bold"/>
                <a:sym typeface="Inter Bold"/>
              </a:rPr>
              <a:t>ILMI:</a:t>
            </a:r>
          </a:p>
          <a:p>
            <a:r>
              <a:rPr lang="en-US" sz="2000" spc="-88">
                <a:solidFill>
                  <a:srgbClr val="2B2929"/>
                </a:solidFill>
                <a:latin typeface="Inter Bold"/>
                <a:ea typeface="Inter Bold"/>
                <a:cs typeface="Inter Bold"/>
                <a:sym typeface="Inter Bold"/>
              </a:rPr>
              <a:t>FEEDBACK FROM MEADOW LAKE TRIBAL COUNCIL</a:t>
            </a:r>
          </a:p>
        </p:txBody>
      </p:sp>
      <p:sp>
        <p:nvSpPr>
          <p:cNvPr id="43" name="TextBox 2">
            <a:extLst>
              <a:ext uri="{FF2B5EF4-FFF2-40B4-BE49-F238E27FC236}">
                <a16:creationId xmlns:a16="http://schemas.microsoft.com/office/drawing/2014/main" id="{87EFD026-D615-C917-8462-74DD42BAD7DA}"/>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965323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B5E41-B55D-DB7E-8B07-776C2B3453BC}"/>
            </a:ext>
          </a:extLst>
        </p:cNvPr>
        <p:cNvGrpSpPr/>
        <p:nvPr/>
      </p:nvGrpSpPr>
      <p:grpSpPr>
        <a:xfrm>
          <a:off x="0" y="0"/>
          <a:ext cx="0" cy="0"/>
          <a:chOff x="0" y="0"/>
          <a:chExt cx="0" cy="0"/>
        </a:xfrm>
      </p:grpSpPr>
      <p:sp>
        <p:nvSpPr>
          <p:cNvPr id="136" name="Shape 0">
            <a:extLst>
              <a:ext uri="{FF2B5EF4-FFF2-40B4-BE49-F238E27FC236}">
                <a16:creationId xmlns:a16="http://schemas.microsoft.com/office/drawing/2014/main" id="{7EF54AC9-8BB1-F361-39DB-0034B59A614B}"/>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a:endParaRPr>
          </a:p>
        </p:txBody>
      </p:sp>
      <p:sp>
        <p:nvSpPr>
          <p:cNvPr id="3" name="Shape 1">
            <a:extLst>
              <a:ext uri="{FF2B5EF4-FFF2-40B4-BE49-F238E27FC236}">
                <a16:creationId xmlns:a16="http://schemas.microsoft.com/office/drawing/2014/main" id="{97D8338E-E764-091C-6696-FD8AA8D70578}"/>
              </a:ext>
            </a:extLst>
          </p:cNvPr>
          <p:cNvSpPr/>
          <p:nvPr/>
        </p:nvSpPr>
        <p:spPr>
          <a:xfrm>
            <a:off x="0" y="0"/>
            <a:ext cx="73152" cy="5143500"/>
          </a:xfrm>
          <a:prstGeom prst="rect">
            <a:avLst/>
          </a:prstGeom>
          <a:solidFill>
            <a:srgbClr val="C8963E"/>
          </a:solidFill>
          <a:ln/>
        </p:spPr>
        <p:txBody>
          <a:bodyPr/>
          <a:lstStyle/>
          <a:p>
            <a:endParaRPr lang="en-CA"/>
          </a:p>
        </p:txBody>
      </p:sp>
      <p:sp>
        <p:nvSpPr>
          <p:cNvPr id="34" name="Text 32">
            <a:extLst>
              <a:ext uri="{FF2B5EF4-FFF2-40B4-BE49-F238E27FC236}">
                <a16:creationId xmlns:a16="http://schemas.microsoft.com/office/drawing/2014/main" id="{87FD822B-9CEC-8719-DD84-AC179295F324}"/>
              </a:ext>
            </a:extLst>
          </p:cNvPr>
          <p:cNvSpPr/>
          <p:nvPr/>
        </p:nvSpPr>
        <p:spPr>
          <a:xfrm>
            <a:off x="1557470" y="1417957"/>
            <a:ext cx="6029059" cy="828905"/>
          </a:xfrm>
          <a:prstGeom prst="rect">
            <a:avLst/>
          </a:prstGeom>
          <a:noFill/>
          <a:ln/>
        </p:spPr>
        <p:txBody>
          <a:bodyPr wrap="square" rtlCol="0" anchor="ctr"/>
          <a:lstStyle/>
          <a:p>
            <a:r>
              <a:rPr lang="en-US" sz="1600" i="1">
                <a:solidFill>
                  <a:srgbClr val="2D2D2D"/>
                </a:solidFill>
                <a:latin typeface="Calibri" pitchFamily="34" charset="0"/>
                <a:ea typeface="Calibri" pitchFamily="34" charset="-122"/>
                <a:cs typeface="Calibri" pitchFamily="34" charset="-120"/>
              </a:rPr>
              <a:t>“Based on </a:t>
            </a:r>
            <a:r>
              <a:rPr lang="en-US" sz="1600" b="1" i="1">
                <a:solidFill>
                  <a:srgbClr val="2D2D2D"/>
                </a:solidFill>
                <a:latin typeface="Calibri" pitchFamily="34" charset="0"/>
                <a:ea typeface="Calibri" pitchFamily="34" charset="-122"/>
                <a:cs typeface="Calibri" pitchFamily="34" charset="-120"/>
              </a:rPr>
              <a:t>top barriers to employment and education</a:t>
            </a:r>
            <a:r>
              <a:rPr lang="en-US" sz="1600" i="1">
                <a:solidFill>
                  <a:srgbClr val="2D2D2D"/>
                </a:solidFill>
                <a:latin typeface="Calibri" pitchFamily="34" charset="0"/>
                <a:ea typeface="Calibri" pitchFamily="34" charset="-122"/>
                <a:cs typeface="Calibri" pitchFamily="34" charset="-120"/>
              </a:rPr>
              <a:t>, we have some programming that </a:t>
            </a:r>
            <a:r>
              <a:rPr lang="en-US" sz="1600" b="1" i="1">
                <a:solidFill>
                  <a:srgbClr val="2D2D2D"/>
                </a:solidFill>
                <a:latin typeface="Calibri" pitchFamily="34" charset="0"/>
                <a:ea typeface="Calibri" pitchFamily="34" charset="-122"/>
                <a:cs typeface="Calibri" pitchFamily="34" charset="-120"/>
              </a:rPr>
              <a:t>supports job seekers </a:t>
            </a:r>
            <a:r>
              <a:rPr lang="en-US" sz="1600" i="1">
                <a:solidFill>
                  <a:srgbClr val="2D2D2D"/>
                </a:solidFill>
                <a:latin typeface="Calibri" pitchFamily="34" charset="0"/>
                <a:ea typeface="Calibri" pitchFamily="34" charset="-122"/>
                <a:cs typeface="Calibri" pitchFamily="34" charset="-120"/>
              </a:rPr>
              <a:t>and </a:t>
            </a:r>
            <a:r>
              <a:rPr lang="en-US" sz="1600" b="1" i="1">
                <a:solidFill>
                  <a:srgbClr val="2D2D2D"/>
                </a:solidFill>
                <a:latin typeface="Calibri" pitchFamily="34" charset="0"/>
                <a:ea typeface="Calibri" pitchFamily="34" charset="-122"/>
                <a:cs typeface="Calibri" pitchFamily="34" charset="-120"/>
              </a:rPr>
              <a:t>those looking to train prior to accessing the workforce</a:t>
            </a:r>
            <a:r>
              <a:rPr lang="en-US" sz="1600" i="1">
                <a:solidFill>
                  <a:srgbClr val="2D2D2D"/>
                </a:solidFill>
                <a:latin typeface="Calibri" pitchFamily="34" charset="0"/>
                <a:ea typeface="Calibri" pitchFamily="34" charset="-122"/>
                <a:cs typeface="Calibri" pitchFamily="34" charset="-120"/>
              </a:rPr>
              <a:t>.”</a:t>
            </a:r>
            <a:endParaRPr lang="en-US" sz="1600"/>
          </a:p>
        </p:txBody>
      </p:sp>
      <p:grpSp>
        <p:nvGrpSpPr>
          <p:cNvPr id="129" name="Group 128">
            <a:extLst>
              <a:ext uri="{FF2B5EF4-FFF2-40B4-BE49-F238E27FC236}">
                <a16:creationId xmlns:a16="http://schemas.microsoft.com/office/drawing/2014/main" id="{3EF36471-ECE8-1AAF-8583-C2FC43924EE8}"/>
              </a:ext>
            </a:extLst>
          </p:cNvPr>
          <p:cNvGrpSpPr/>
          <p:nvPr/>
        </p:nvGrpSpPr>
        <p:grpSpPr>
          <a:xfrm>
            <a:off x="1554126" y="2677078"/>
            <a:ext cx="6631484" cy="1643849"/>
            <a:chOff x="2116887" y="2640598"/>
            <a:chExt cx="6631484" cy="1643849"/>
          </a:xfrm>
        </p:grpSpPr>
        <p:grpSp>
          <p:nvGrpSpPr>
            <p:cNvPr id="86" name="Group 85">
              <a:extLst>
                <a:ext uri="{FF2B5EF4-FFF2-40B4-BE49-F238E27FC236}">
                  <a16:creationId xmlns:a16="http://schemas.microsoft.com/office/drawing/2014/main" id="{15819EA2-66D7-1B72-1403-A61750343B5D}"/>
                </a:ext>
              </a:extLst>
            </p:cNvPr>
            <p:cNvGrpSpPr/>
            <p:nvPr/>
          </p:nvGrpSpPr>
          <p:grpSpPr>
            <a:xfrm>
              <a:off x="5512836" y="2653515"/>
              <a:ext cx="3235535" cy="1618015"/>
              <a:chOff x="9326880" y="1395275"/>
              <a:chExt cx="3235535" cy="1618015"/>
            </a:xfrm>
          </p:grpSpPr>
          <p:sp>
            <p:nvSpPr>
              <p:cNvPr id="87" name="Freeform 9">
                <a:extLst>
                  <a:ext uri="{FF2B5EF4-FFF2-40B4-BE49-F238E27FC236}">
                    <a16:creationId xmlns:a16="http://schemas.microsoft.com/office/drawing/2014/main" id="{6CFC07E6-CCE9-C373-A547-DF732726A7E3}"/>
                  </a:ext>
                </a:extLst>
              </p:cNvPr>
              <p:cNvSpPr/>
              <p:nvPr/>
            </p:nvSpPr>
            <p:spPr>
              <a:xfrm>
                <a:off x="9326880" y="1395275"/>
                <a:ext cx="3235535" cy="1618015"/>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88" name="TextBox 14">
                <a:extLst>
                  <a:ext uri="{FF2B5EF4-FFF2-40B4-BE49-F238E27FC236}">
                    <a16:creationId xmlns:a16="http://schemas.microsoft.com/office/drawing/2014/main" id="{15CC03E3-A57B-1120-8B9F-2132086BCA98}"/>
                  </a:ext>
                </a:extLst>
              </p:cNvPr>
              <p:cNvSpPr txBox="1"/>
              <p:nvPr/>
            </p:nvSpPr>
            <p:spPr>
              <a:xfrm>
                <a:off x="9615636" y="1452637"/>
                <a:ext cx="2677176" cy="243656"/>
              </a:xfrm>
              <a:prstGeom prst="rect">
                <a:avLst/>
              </a:prstGeom>
            </p:spPr>
            <p:txBody>
              <a:bodyPr wrap="square" lIns="0" tIns="0" rIns="0" bIns="0" rtlCol="0" anchor="t">
                <a:spAutoFit/>
              </a:bodyPr>
              <a:lstStyle/>
              <a:p>
                <a:pPr algn="ctr">
                  <a:lnSpc>
                    <a:spcPts val="1864"/>
                  </a:lnSpc>
                </a:pPr>
                <a:r>
                  <a:rPr lang="en-US" sz="1600" b="1">
                    <a:solidFill>
                      <a:schemeClr val="bg1"/>
                    </a:solidFill>
                    <a:latin typeface="Inter Bold"/>
                    <a:ea typeface="Inter Bold"/>
                    <a:cs typeface="Inter Bold"/>
                    <a:sym typeface="Inter Bold"/>
                  </a:rPr>
                  <a:t>LACK OF WORK EXPERIENCE</a:t>
                </a:r>
              </a:p>
            </p:txBody>
          </p:sp>
          <p:grpSp>
            <p:nvGrpSpPr>
              <p:cNvPr id="89" name="Group 88">
                <a:extLst>
                  <a:ext uri="{FF2B5EF4-FFF2-40B4-BE49-F238E27FC236}">
                    <a16:creationId xmlns:a16="http://schemas.microsoft.com/office/drawing/2014/main" id="{87A7BC40-C88F-4791-EB54-A3A882DB9241}"/>
                  </a:ext>
                </a:extLst>
              </p:cNvPr>
              <p:cNvGrpSpPr/>
              <p:nvPr/>
            </p:nvGrpSpPr>
            <p:grpSpPr>
              <a:xfrm>
                <a:off x="9422590" y="1770928"/>
                <a:ext cx="3024787" cy="314613"/>
                <a:chOff x="9422590" y="1753655"/>
                <a:chExt cx="3024787" cy="314613"/>
              </a:xfrm>
            </p:grpSpPr>
            <p:sp>
              <p:nvSpPr>
                <p:cNvPr id="99" name="Freeform 12">
                  <a:extLst>
                    <a:ext uri="{FF2B5EF4-FFF2-40B4-BE49-F238E27FC236}">
                      <a16:creationId xmlns:a16="http://schemas.microsoft.com/office/drawing/2014/main" id="{7617F0BD-E8F2-1273-F6AD-7F56685F7BA6}"/>
                    </a:ext>
                  </a:extLst>
                </p:cNvPr>
                <p:cNvSpPr/>
                <p:nvPr/>
              </p:nvSpPr>
              <p:spPr>
                <a:xfrm>
                  <a:off x="9422590" y="17536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100" name="TextBox 15">
                  <a:extLst>
                    <a:ext uri="{FF2B5EF4-FFF2-40B4-BE49-F238E27FC236}">
                      <a16:creationId xmlns:a16="http://schemas.microsoft.com/office/drawing/2014/main" id="{E9732D13-B2ED-04CF-550C-5F980723D574}"/>
                    </a:ext>
                  </a:extLst>
                </p:cNvPr>
                <p:cNvSpPr txBox="1"/>
                <p:nvPr/>
              </p:nvSpPr>
              <p:spPr>
                <a:xfrm>
                  <a:off x="9429497" y="17970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Safety Ticket Training</a:t>
                  </a:r>
                </a:p>
              </p:txBody>
            </p:sp>
          </p:grpSp>
          <p:grpSp>
            <p:nvGrpSpPr>
              <p:cNvPr id="90" name="Group 89">
                <a:extLst>
                  <a:ext uri="{FF2B5EF4-FFF2-40B4-BE49-F238E27FC236}">
                    <a16:creationId xmlns:a16="http://schemas.microsoft.com/office/drawing/2014/main" id="{CABF72DD-8D4C-B6EA-0360-2284523585BC}"/>
                  </a:ext>
                </a:extLst>
              </p:cNvPr>
              <p:cNvGrpSpPr/>
              <p:nvPr/>
            </p:nvGrpSpPr>
            <p:grpSpPr>
              <a:xfrm>
                <a:off x="9429498" y="2160176"/>
                <a:ext cx="3024787" cy="314613"/>
                <a:chOff x="9429498" y="2164555"/>
                <a:chExt cx="3024787" cy="314613"/>
              </a:xfrm>
            </p:grpSpPr>
            <p:sp>
              <p:nvSpPr>
                <p:cNvPr id="97" name="Freeform 12">
                  <a:extLst>
                    <a:ext uri="{FF2B5EF4-FFF2-40B4-BE49-F238E27FC236}">
                      <a16:creationId xmlns:a16="http://schemas.microsoft.com/office/drawing/2014/main" id="{4F3CAE6F-F896-B562-2B73-A7960C9A4E8B}"/>
                    </a:ext>
                  </a:extLst>
                </p:cNvPr>
                <p:cNvSpPr/>
                <p:nvPr/>
              </p:nvSpPr>
              <p:spPr>
                <a:xfrm>
                  <a:off x="9429498" y="21645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98" name="TextBox 15">
                  <a:extLst>
                    <a:ext uri="{FF2B5EF4-FFF2-40B4-BE49-F238E27FC236}">
                      <a16:creationId xmlns:a16="http://schemas.microsoft.com/office/drawing/2014/main" id="{55AD9F90-4E61-07FE-0DDF-B2ECC3E87E4C}"/>
                    </a:ext>
                  </a:extLst>
                </p:cNvPr>
                <p:cNvSpPr txBox="1"/>
                <p:nvPr/>
              </p:nvSpPr>
              <p:spPr>
                <a:xfrm>
                  <a:off x="9436405" y="22079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Summer Student Placements</a:t>
                  </a:r>
                </a:p>
              </p:txBody>
            </p:sp>
          </p:grpSp>
          <p:grpSp>
            <p:nvGrpSpPr>
              <p:cNvPr id="91" name="Group 90">
                <a:extLst>
                  <a:ext uri="{FF2B5EF4-FFF2-40B4-BE49-F238E27FC236}">
                    <a16:creationId xmlns:a16="http://schemas.microsoft.com/office/drawing/2014/main" id="{D385BDA5-A2FB-B23A-05A0-3A67EE6F1737}"/>
                  </a:ext>
                </a:extLst>
              </p:cNvPr>
              <p:cNvGrpSpPr/>
              <p:nvPr/>
            </p:nvGrpSpPr>
            <p:grpSpPr>
              <a:xfrm>
                <a:off x="9436405" y="2549424"/>
                <a:ext cx="3024787" cy="314613"/>
                <a:chOff x="9436405" y="2562643"/>
                <a:chExt cx="3024787" cy="314613"/>
              </a:xfrm>
            </p:grpSpPr>
            <p:sp>
              <p:nvSpPr>
                <p:cNvPr id="95" name="Freeform 12">
                  <a:extLst>
                    <a:ext uri="{FF2B5EF4-FFF2-40B4-BE49-F238E27FC236}">
                      <a16:creationId xmlns:a16="http://schemas.microsoft.com/office/drawing/2014/main" id="{8E1AD022-E7B4-67D3-B25E-8B5B09C853C7}"/>
                    </a:ext>
                  </a:extLst>
                </p:cNvPr>
                <p:cNvSpPr/>
                <p:nvPr/>
              </p:nvSpPr>
              <p:spPr>
                <a:xfrm>
                  <a:off x="9436405" y="256264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96" name="TextBox 15">
                  <a:extLst>
                    <a:ext uri="{FF2B5EF4-FFF2-40B4-BE49-F238E27FC236}">
                      <a16:creationId xmlns:a16="http://schemas.microsoft.com/office/drawing/2014/main" id="{5C4F221F-DFCB-90E7-A0A5-207049CE61C5}"/>
                    </a:ext>
                  </a:extLst>
                </p:cNvPr>
                <p:cNvSpPr txBox="1"/>
                <p:nvPr/>
              </p:nvSpPr>
              <p:spPr>
                <a:xfrm>
                  <a:off x="9443312" y="260604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Youth Employment Training Initiatives</a:t>
                  </a:r>
                </a:p>
              </p:txBody>
            </p:sp>
          </p:grpSp>
        </p:grpSp>
        <p:grpSp>
          <p:nvGrpSpPr>
            <p:cNvPr id="127" name="Group 126">
              <a:extLst>
                <a:ext uri="{FF2B5EF4-FFF2-40B4-BE49-F238E27FC236}">
                  <a16:creationId xmlns:a16="http://schemas.microsoft.com/office/drawing/2014/main" id="{74872898-0C0A-FE29-84AB-734C4A7992CC}"/>
                </a:ext>
              </a:extLst>
            </p:cNvPr>
            <p:cNvGrpSpPr/>
            <p:nvPr/>
          </p:nvGrpSpPr>
          <p:grpSpPr>
            <a:xfrm>
              <a:off x="2116887" y="2640598"/>
              <a:ext cx="3235535" cy="1643849"/>
              <a:chOff x="2116887" y="2640598"/>
              <a:chExt cx="3235535" cy="1643849"/>
            </a:xfrm>
          </p:grpSpPr>
          <p:grpSp>
            <p:nvGrpSpPr>
              <p:cNvPr id="85" name="Group 84">
                <a:extLst>
                  <a:ext uri="{FF2B5EF4-FFF2-40B4-BE49-F238E27FC236}">
                    <a16:creationId xmlns:a16="http://schemas.microsoft.com/office/drawing/2014/main" id="{6009F902-1C80-A001-C139-C0EFAFEBFBAF}"/>
                  </a:ext>
                </a:extLst>
              </p:cNvPr>
              <p:cNvGrpSpPr/>
              <p:nvPr/>
            </p:nvGrpSpPr>
            <p:grpSpPr>
              <a:xfrm>
                <a:off x="2116887" y="2640598"/>
                <a:ext cx="3235535" cy="764901"/>
                <a:chOff x="9326880" y="1395275"/>
                <a:chExt cx="3235535" cy="764901"/>
              </a:xfrm>
            </p:grpSpPr>
            <p:sp>
              <p:nvSpPr>
                <p:cNvPr id="62" name="Freeform 9">
                  <a:extLst>
                    <a:ext uri="{FF2B5EF4-FFF2-40B4-BE49-F238E27FC236}">
                      <a16:creationId xmlns:a16="http://schemas.microsoft.com/office/drawing/2014/main" id="{15EF0E12-515C-CC17-1B1B-FDAA2D0AC06D}"/>
                    </a:ext>
                  </a:extLst>
                </p:cNvPr>
                <p:cNvSpPr/>
                <p:nvPr/>
              </p:nvSpPr>
              <p:spPr>
                <a:xfrm>
                  <a:off x="9326880" y="1395275"/>
                  <a:ext cx="3235535" cy="76490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64" name="TextBox 14">
                  <a:extLst>
                    <a:ext uri="{FF2B5EF4-FFF2-40B4-BE49-F238E27FC236}">
                      <a16:creationId xmlns:a16="http://schemas.microsoft.com/office/drawing/2014/main" id="{3FB5A18D-1470-8EA2-DF57-2D345BDA6F49}"/>
                    </a:ext>
                  </a:extLst>
                </p:cNvPr>
                <p:cNvSpPr txBox="1"/>
                <p:nvPr/>
              </p:nvSpPr>
              <p:spPr>
                <a:xfrm>
                  <a:off x="9615636" y="1452637"/>
                  <a:ext cx="2677176" cy="243656"/>
                </a:xfrm>
                <a:prstGeom prst="rect">
                  <a:avLst/>
                </a:prstGeom>
              </p:spPr>
              <p:txBody>
                <a:bodyPr wrap="square" lIns="0" tIns="0" rIns="0" bIns="0" rtlCol="0" anchor="t">
                  <a:spAutoFit/>
                </a:bodyPr>
                <a:lstStyle/>
                <a:p>
                  <a:pPr algn="ctr">
                    <a:lnSpc>
                      <a:spcPts val="1864"/>
                    </a:lnSpc>
                  </a:pPr>
                  <a:r>
                    <a:rPr lang="en-US" sz="1600" b="1">
                      <a:solidFill>
                        <a:schemeClr val="bg1"/>
                      </a:solidFill>
                      <a:latin typeface="Inter Bold"/>
                      <a:ea typeface="Inter Bold"/>
                      <a:cs typeface="Inter Bold"/>
                      <a:sym typeface="Inter Bold"/>
                    </a:rPr>
                    <a:t>LACK OF TRANSPORTATION</a:t>
                  </a:r>
                </a:p>
              </p:txBody>
            </p:sp>
            <p:grpSp>
              <p:nvGrpSpPr>
                <p:cNvPr id="81" name="Group 80">
                  <a:extLst>
                    <a:ext uri="{FF2B5EF4-FFF2-40B4-BE49-F238E27FC236}">
                      <a16:creationId xmlns:a16="http://schemas.microsoft.com/office/drawing/2014/main" id="{47AC60F4-19E2-BB0B-F2C2-8AFDE00C057D}"/>
                    </a:ext>
                  </a:extLst>
                </p:cNvPr>
                <p:cNvGrpSpPr/>
                <p:nvPr/>
              </p:nvGrpSpPr>
              <p:grpSpPr>
                <a:xfrm>
                  <a:off x="9422590" y="1770928"/>
                  <a:ext cx="3024787" cy="314613"/>
                  <a:chOff x="9422590" y="1753655"/>
                  <a:chExt cx="3024787" cy="314613"/>
                </a:xfrm>
              </p:grpSpPr>
              <p:sp>
                <p:nvSpPr>
                  <p:cNvPr id="66" name="Freeform 12">
                    <a:extLst>
                      <a:ext uri="{FF2B5EF4-FFF2-40B4-BE49-F238E27FC236}">
                        <a16:creationId xmlns:a16="http://schemas.microsoft.com/office/drawing/2014/main" id="{1A1991A8-414E-C076-F0CA-E69B802AE103}"/>
                      </a:ext>
                    </a:extLst>
                  </p:cNvPr>
                  <p:cNvSpPr/>
                  <p:nvPr/>
                </p:nvSpPr>
                <p:spPr>
                  <a:xfrm>
                    <a:off x="9422590" y="175365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68" name="TextBox 15">
                    <a:extLst>
                      <a:ext uri="{FF2B5EF4-FFF2-40B4-BE49-F238E27FC236}">
                        <a16:creationId xmlns:a16="http://schemas.microsoft.com/office/drawing/2014/main" id="{C0F70607-DF35-FFDF-63B3-01C31363194F}"/>
                      </a:ext>
                    </a:extLst>
                  </p:cNvPr>
                  <p:cNvSpPr txBox="1"/>
                  <p:nvPr/>
                </p:nvSpPr>
                <p:spPr>
                  <a:xfrm>
                    <a:off x="9429497" y="179705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Driver’s Training Program</a:t>
                    </a:r>
                  </a:p>
                </p:txBody>
              </p:sp>
            </p:grpSp>
          </p:grpSp>
          <p:grpSp>
            <p:nvGrpSpPr>
              <p:cNvPr id="126" name="Group 125">
                <a:extLst>
                  <a:ext uri="{FF2B5EF4-FFF2-40B4-BE49-F238E27FC236}">
                    <a16:creationId xmlns:a16="http://schemas.microsoft.com/office/drawing/2014/main" id="{55BDB90F-D9CE-06AE-CC4C-93C590CF82F1}"/>
                  </a:ext>
                </a:extLst>
              </p:cNvPr>
              <p:cNvGrpSpPr/>
              <p:nvPr/>
            </p:nvGrpSpPr>
            <p:grpSpPr>
              <a:xfrm>
                <a:off x="2116887" y="3519546"/>
                <a:ext cx="3235535" cy="764901"/>
                <a:chOff x="2123459" y="3519546"/>
                <a:chExt cx="3235535" cy="764901"/>
              </a:xfrm>
            </p:grpSpPr>
            <p:sp>
              <p:nvSpPr>
                <p:cNvPr id="119" name="Freeform 9">
                  <a:extLst>
                    <a:ext uri="{FF2B5EF4-FFF2-40B4-BE49-F238E27FC236}">
                      <a16:creationId xmlns:a16="http://schemas.microsoft.com/office/drawing/2014/main" id="{296FDD39-91E9-03EF-17CD-2F0B46D9F101}"/>
                    </a:ext>
                  </a:extLst>
                </p:cNvPr>
                <p:cNvSpPr/>
                <p:nvPr/>
              </p:nvSpPr>
              <p:spPr>
                <a:xfrm>
                  <a:off x="2123459" y="3519546"/>
                  <a:ext cx="3235535" cy="76490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121" name="TextBox 14">
                  <a:extLst>
                    <a:ext uri="{FF2B5EF4-FFF2-40B4-BE49-F238E27FC236}">
                      <a16:creationId xmlns:a16="http://schemas.microsoft.com/office/drawing/2014/main" id="{2EAC7B72-06A7-7637-CB76-465322B9A1DE}"/>
                    </a:ext>
                  </a:extLst>
                </p:cNvPr>
                <p:cNvSpPr txBox="1"/>
                <p:nvPr/>
              </p:nvSpPr>
              <p:spPr>
                <a:xfrm>
                  <a:off x="2219412" y="3570711"/>
                  <a:ext cx="3004492" cy="243656"/>
                </a:xfrm>
                <a:prstGeom prst="rect">
                  <a:avLst/>
                </a:prstGeom>
              </p:spPr>
              <p:txBody>
                <a:bodyPr wrap="square" lIns="0" tIns="0" rIns="0" bIns="0" rtlCol="0" anchor="t">
                  <a:spAutoFit/>
                </a:bodyPr>
                <a:lstStyle/>
                <a:p>
                  <a:pPr algn="ctr">
                    <a:lnSpc>
                      <a:spcPts val="1864"/>
                    </a:lnSpc>
                  </a:pPr>
                  <a:r>
                    <a:rPr lang="en-US" sz="1600" b="1">
                      <a:solidFill>
                        <a:schemeClr val="bg1"/>
                      </a:solidFill>
                      <a:latin typeface="Inter Bold"/>
                      <a:ea typeface="Inter Bold"/>
                      <a:cs typeface="Inter Bold"/>
                      <a:sym typeface="Inter Bold"/>
                    </a:rPr>
                    <a:t>MENTAL HEALTH &amp; ADDICTIONS</a:t>
                  </a:r>
                </a:p>
              </p:txBody>
            </p:sp>
            <p:sp>
              <p:nvSpPr>
                <p:cNvPr id="123" name="Freeform 12">
                  <a:extLst>
                    <a:ext uri="{FF2B5EF4-FFF2-40B4-BE49-F238E27FC236}">
                      <a16:creationId xmlns:a16="http://schemas.microsoft.com/office/drawing/2014/main" id="{828B0526-3DC9-3588-80FB-1CFFF2721931}"/>
                    </a:ext>
                  </a:extLst>
                </p:cNvPr>
                <p:cNvSpPr/>
                <p:nvPr/>
              </p:nvSpPr>
              <p:spPr>
                <a:xfrm>
                  <a:off x="2230793" y="388900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125" name="TextBox 15">
                  <a:extLst>
                    <a:ext uri="{FF2B5EF4-FFF2-40B4-BE49-F238E27FC236}">
                      <a16:creationId xmlns:a16="http://schemas.microsoft.com/office/drawing/2014/main" id="{2D391A69-6F7A-AF53-138C-22F958C28D30}"/>
                    </a:ext>
                  </a:extLst>
                </p:cNvPr>
                <p:cNvSpPr txBox="1"/>
                <p:nvPr/>
              </p:nvSpPr>
              <p:spPr>
                <a:xfrm>
                  <a:off x="2237700" y="393239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In-house Therapy &amp; Counselling</a:t>
                  </a:r>
                </a:p>
              </p:txBody>
            </p:sp>
          </p:grpSp>
        </p:grpSp>
      </p:grpSp>
      <p:grpSp>
        <p:nvGrpSpPr>
          <p:cNvPr id="130" name="Group 55">
            <a:extLst>
              <a:ext uri="{FF2B5EF4-FFF2-40B4-BE49-F238E27FC236}">
                <a16:creationId xmlns:a16="http://schemas.microsoft.com/office/drawing/2014/main" id="{B3B7391D-35E9-DB4F-A143-F1253A62A72C}"/>
              </a:ext>
            </a:extLst>
          </p:cNvPr>
          <p:cNvGrpSpPr/>
          <p:nvPr/>
        </p:nvGrpSpPr>
        <p:grpSpPr>
          <a:xfrm>
            <a:off x="6858993" y="178644"/>
            <a:ext cx="2653235" cy="839921"/>
            <a:chOff x="0" y="0"/>
            <a:chExt cx="7075294" cy="2239787"/>
          </a:xfrm>
        </p:grpSpPr>
        <p:grpSp>
          <p:nvGrpSpPr>
            <p:cNvPr id="131" name="Group 56">
              <a:extLst>
                <a:ext uri="{FF2B5EF4-FFF2-40B4-BE49-F238E27FC236}">
                  <a16:creationId xmlns:a16="http://schemas.microsoft.com/office/drawing/2014/main" id="{E7D79C8E-99AE-3501-265B-AA6AF8E78391}"/>
                </a:ext>
              </a:extLst>
            </p:cNvPr>
            <p:cNvGrpSpPr/>
            <p:nvPr/>
          </p:nvGrpSpPr>
          <p:grpSpPr>
            <a:xfrm>
              <a:off x="0" y="0"/>
              <a:ext cx="7075294" cy="2239787"/>
              <a:chOff x="0" y="0"/>
              <a:chExt cx="2244637" cy="710573"/>
            </a:xfrm>
          </p:grpSpPr>
          <p:sp>
            <p:nvSpPr>
              <p:cNvPr id="133" name="Freeform 57">
                <a:extLst>
                  <a:ext uri="{FF2B5EF4-FFF2-40B4-BE49-F238E27FC236}">
                    <a16:creationId xmlns:a16="http://schemas.microsoft.com/office/drawing/2014/main" id="{AC5439FB-3CC2-E0A7-03B4-0BC7FEED31BC}"/>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34" name="TextBox 58">
                <a:extLst>
                  <a:ext uri="{FF2B5EF4-FFF2-40B4-BE49-F238E27FC236}">
                    <a16:creationId xmlns:a16="http://schemas.microsoft.com/office/drawing/2014/main" id="{DF535DF2-CB54-DBB1-9ECF-775009C0EB37}"/>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132" name="Freeform 59">
              <a:extLst>
                <a:ext uri="{FF2B5EF4-FFF2-40B4-BE49-F238E27FC236}">
                  <a16:creationId xmlns:a16="http://schemas.microsoft.com/office/drawing/2014/main" id="{48BD631C-1A96-1512-F0D0-7C45E00D6EB9}"/>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2" name="Group 1">
            <a:extLst>
              <a:ext uri="{FF2B5EF4-FFF2-40B4-BE49-F238E27FC236}">
                <a16:creationId xmlns:a16="http://schemas.microsoft.com/office/drawing/2014/main" id="{B8EA0003-9312-85C5-81D8-4F7712352A76}"/>
              </a:ext>
            </a:extLst>
          </p:cNvPr>
          <p:cNvGrpSpPr/>
          <p:nvPr/>
        </p:nvGrpSpPr>
        <p:grpSpPr>
          <a:xfrm>
            <a:off x="385112" y="1435255"/>
            <a:ext cx="705944" cy="3476166"/>
            <a:chOff x="428467" y="1581699"/>
            <a:chExt cx="705944" cy="3476166"/>
          </a:xfrm>
        </p:grpSpPr>
        <p:grpSp>
          <p:nvGrpSpPr>
            <p:cNvPr id="4" name="Group 3">
              <a:extLst>
                <a:ext uri="{FF2B5EF4-FFF2-40B4-BE49-F238E27FC236}">
                  <a16:creationId xmlns:a16="http://schemas.microsoft.com/office/drawing/2014/main" id="{D865C5EF-C77F-1A62-F2FE-75E093E4CE87}"/>
                </a:ext>
              </a:extLst>
            </p:cNvPr>
            <p:cNvGrpSpPr/>
            <p:nvPr/>
          </p:nvGrpSpPr>
          <p:grpSpPr>
            <a:xfrm>
              <a:off x="428467" y="2172195"/>
              <a:ext cx="705944" cy="523688"/>
              <a:chOff x="428467" y="2140863"/>
              <a:chExt cx="705944" cy="523688"/>
            </a:xfrm>
          </p:grpSpPr>
          <p:sp>
            <p:nvSpPr>
              <p:cNvPr id="23" name="Arrow: Pentagon 22">
                <a:extLst>
                  <a:ext uri="{FF2B5EF4-FFF2-40B4-BE49-F238E27FC236}">
                    <a16:creationId xmlns:a16="http://schemas.microsoft.com/office/drawing/2014/main" id="{EC57F3BD-E86D-A9BF-0111-D9C174E96A5B}"/>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TextBox 34">
                <a:extLst>
                  <a:ext uri="{FF2B5EF4-FFF2-40B4-BE49-F238E27FC236}">
                    <a16:creationId xmlns:a16="http://schemas.microsoft.com/office/drawing/2014/main" id="{460AC9A6-83F8-D551-3430-C8762F2DE6C9}"/>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6" name="Group 5">
              <a:extLst>
                <a:ext uri="{FF2B5EF4-FFF2-40B4-BE49-F238E27FC236}">
                  <a16:creationId xmlns:a16="http://schemas.microsoft.com/office/drawing/2014/main" id="{9F40E769-D000-8E2A-0548-A6CFE92D394B}"/>
                </a:ext>
              </a:extLst>
            </p:cNvPr>
            <p:cNvGrpSpPr/>
            <p:nvPr/>
          </p:nvGrpSpPr>
          <p:grpSpPr>
            <a:xfrm>
              <a:off x="428467" y="1581699"/>
              <a:ext cx="705944" cy="523688"/>
              <a:chOff x="428467" y="1581699"/>
              <a:chExt cx="705944" cy="523688"/>
            </a:xfrm>
          </p:grpSpPr>
          <p:sp>
            <p:nvSpPr>
              <p:cNvPr id="21" name="Arrow: Pentagon 20">
                <a:extLst>
                  <a:ext uri="{FF2B5EF4-FFF2-40B4-BE49-F238E27FC236}">
                    <a16:creationId xmlns:a16="http://schemas.microsoft.com/office/drawing/2014/main" id="{577B3C4D-5194-C8F5-2518-7EB68965387A}"/>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TextBox 41">
                <a:extLst>
                  <a:ext uri="{FF2B5EF4-FFF2-40B4-BE49-F238E27FC236}">
                    <a16:creationId xmlns:a16="http://schemas.microsoft.com/office/drawing/2014/main" id="{37763846-0AA5-15A7-31E2-3DBB6B742FCC}"/>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7" name="Group 6">
              <a:extLst>
                <a:ext uri="{FF2B5EF4-FFF2-40B4-BE49-F238E27FC236}">
                  <a16:creationId xmlns:a16="http://schemas.microsoft.com/office/drawing/2014/main" id="{B53A0CF5-ED86-42E3-2284-97536CD2D03A}"/>
                </a:ext>
              </a:extLst>
            </p:cNvPr>
            <p:cNvGrpSpPr/>
            <p:nvPr/>
          </p:nvGrpSpPr>
          <p:grpSpPr>
            <a:xfrm>
              <a:off x="428467" y="4534177"/>
              <a:ext cx="705944" cy="523688"/>
              <a:chOff x="428467" y="4534177"/>
              <a:chExt cx="705944" cy="523688"/>
            </a:xfrm>
          </p:grpSpPr>
          <p:sp>
            <p:nvSpPr>
              <p:cNvPr id="19" name="Arrow: Pentagon 18">
                <a:extLst>
                  <a:ext uri="{FF2B5EF4-FFF2-40B4-BE49-F238E27FC236}">
                    <a16:creationId xmlns:a16="http://schemas.microsoft.com/office/drawing/2014/main" id="{C6FC6E97-F9B3-DC44-F6E9-D9BD2BAC9A56}"/>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48">
                <a:extLst>
                  <a:ext uri="{FF2B5EF4-FFF2-40B4-BE49-F238E27FC236}">
                    <a16:creationId xmlns:a16="http://schemas.microsoft.com/office/drawing/2014/main" id="{1AE1DDAC-3EF4-CEA0-A10B-A128A8C06CD4}"/>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8" name="Group 7">
              <a:extLst>
                <a:ext uri="{FF2B5EF4-FFF2-40B4-BE49-F238E27FC236}">
                  <a16:creationId xmlns:a16="http://schemas.microsoft.com/office/drawing/2014/main" id="{4B73D337-82C4-E7E0-8DAC-A9CB3AC027FE}"/>
                </a:ext>
              </a:extLst>
            </p:cNvPr>
            <p:cNvGrpSpPr/>
            <p:nvPr/>
          </p:nvGrpSpPr>
          <p:grpSpPr>
            <a:xfrm>
              <a:off x="428467" y="2762691"/>
              <a:ext cx="705944" cy="523688"/>
              <a:chOff x="428467" y="2697291"/>
              <a:chExt cx="705944" cy="523688"/>
            </a:xfrm>
          </p:grpSpPr>
          <p:sp>
            <p:nvSpPr>
              <p:cNvPr id="17" name="Arrow: Pentagon 16">
                <a:extLst>
                  <a:ext uri="{FF2B5EF4-FFF2-40B4-BE49-F238E27FC236}">
                    <a16:creationId xmlns:a16="http://schemas.microsoft.com/office/drawing/2014/main" id="{12A1CEC5-BA66-455F-8870-D89BDAFB9B8E}"/>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72392DA6-B392-846C-9B92-F7B0877C06B4}"/>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9" name="TextBox 58">
              <a:extLst>
                <a:ext uri="{FF2B5EF4-FFF2-40B4-BE49-F238E27FC236}">
                  <a16:creationId xmlns:a16="http://schemas.microsoft.com/office/drawing/2014/main" id="{2D8EFB26-AB31-D15D-F33C-4DE431F10D56}"/>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10" name="TextBox 61">
              <a:extLst>
                <a:ext uri="{FF2B5EF4-FFF2-40B4-BE49-F238E27FC236}">
                  <a16:creationId xmlns:a16="http://schemas.microsoft.com/office/drawing/2014/main" id="{C087CEED-782B-0EDC-B81E-EE1CA8DB4722}"/>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11" name="Group 10">
              <a:extLst>
                <a:ext uri="{FF2B5EF4-FFF2-40B4-BE49-F238E27FC236}">
                  <a16:creationId xmlns:a16="http://schemas.microsoft.com/office/drawing/2014/main" id="{8FACD048-0E6E-3029-D3A8-FCF0E56FEEF2}"/>
                </a:ext>
              </a:extLst>
            </p:cNvPr>
            <p:cNvGrpSpPr/>
            <p:nvPr/>
          </p:nvGrpSpPr>
          <p:grpSpPr>
            <a:xfrm>
              <a:off x="428467" y="3353187"/>
              <a:ext cx="705944" cy="523688"/>
              <a:chOff x="428467" y="3243793"/>
              <a:chExt cx="705944" cy="523688"/>
            </a:xfrm>
          </p:grpSpPr>
          <p:sp>
            <p:nvSpPr>
              <p:cNvPr id="15" name="Arrow: Pentagon 14">
                <a:extLst>
                  <a:ext uri="{FF2B5EF4-FFF2-40B4-BE49-F238E27FC236}">
                    <a16:creationId xmlns:a16="http://schemas.microsoft.com/office/drawing/2014/main" id="{6C2ED5BE-F1E9-2917-27DD-AA8E5554FC75}"/>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TextBox 62">
                <a:extLst>
                  <a:ext uri="{FF2B5EF4-FFF2-40B4-BE49-F238E27FC236}">
                    <a16:creationId xmlns:a16="http://schemas.microsoft.com/office/drawing/2014/main" id="{BC5FE9BC-CAC7-B5D0-E815-2AF0FBB4F1F9}"/>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12" name="Group 11">
              <a:extLst>
                <a:ext uri="{FF2B5EF4-FFF2-40B4-BE49-F238E27FC236}">
                  <a16:creationId xmlns:a16="http://schemas.microsoft.com/office/drawing/2014/main" id="{FEBE843D-B787-24CE-D70C-CD2159B16448}"/>
                </a:ext>
              </a:extLst>
            </p:cNvPr>
            <p:cNvGrpSpPr/>
            <p:nvPr/>
          </p:nvGrpSpPr>
          <p:grpSpPr>
            <a:xfrm>
              <a:off x="428467" y="3943683"/>
              <a:ext cx="705944" cy="523688"/>
              <a:chOff x="428467" y="3888985"/>
              <a:chExt cx="705944" cy="523688"/>
            </a:xfrm>
          </p:grpSpPr>
          <p:sp>
            <p:nvSpPr>
              <p:cNvPr id="13" name="Arrow: Pentagon 12">
                <a:extLst>
                  <a:ext uri="{FF2B5EF4-FFF2-40B4-BE49-F238E27FC236}">
                    <a16:creationId xmlns:a16="http://schemas.microsoft.com/office/drawing/2014/main" id="{4ECB66EC-617C-A06A-5444-D43E6906BD1D}"/>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69">
                <a:extLst>
                  <a:ext uri="{FF2B5EF4-FFF2-40B4-BE49-F238E27FC236}">
                    <a16:creationId xmlns:a16="http://schemas.microsoft.com/office/drawing/2014/main" id="{1C342897-7E43-83F8-6DED-66721E3C9EE4}"/>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25" name="Group 22">
            <a:extLst>
              <a:ext uri="{FF2B5EF4-FFF2-40B4-BE49-F238E27FC236}">
                <a16:creationId xmlns:a16="http://schemas.microsoft.com/office/drawing/2014/main" id="{C58496E3-22F7-00BF-03A2-B454C47DCEB6}"/>
              </a:ext>
            </a:extLst>
          </p:cNvPr>
          <p:cNvGrpSpPr/>
          <p:nvPr/>
        </p:nvGrpSpPr>
        <p:grpSpPr>
          <a:xfrm>
            <a:off x="1185026" y="1478048"/>
            <a:ext cx="329715" cy="274320"/>
            <a:chOff x="0" y="0"/>
            <a:chExt cx="812800" cy="605471"/>
          </a:xfrm>
          <a:solidFill>
            <a:srgbClr val="5B6242"/>
          </a:solidFill>
        </p:grpSpPr>
        <p:sp>
          <p:nvSpPr>
            <p:cNvPr id="26" name="Freeform 23">
              <a:extLst>
                <a:ext uri="{FF2B5EF4-FFF2-40B4-BE49-F238E27FC236}">
                  <a16:creationId xmlns:a16="http://schemas.microsoft.com/office/drawing/2014/main" id="{B0EEA053-1099-F837-9C80-3705C91C7B7B}"/>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27" name="TextBox 24">
              <a:extLst>
                <a:ext uri="{FF2B5EF4-FFF2-40B4-BE49-F238E27FC236}">
                  <a16:creationId xmlns:a16="http://schemas.microsoft.com/office/drawing/2014/main" id="{381E0A5B-FC36-A602-9735-0F22652E5395}"/>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29" name="Shape 2">
            <a:extLst>
              <a:ext uri="{FF2B5EF4-FFF2-40B4-BE49-F238E27FC236}">
                <a16:creationId xmlns:a16="http://schemas.microsoft.com/office/drawing/2014/main" id="{CA5DB337-8D02-4764-9762-AAB59CCF6AE1}"/>
              </a:ext>
            </a:extLst>
          </p:cNvPr>
          <p:cNvSpPr/>
          <p:nvPr/>
        </p:nvSpPr>
        <p:spPr>
          <a:xfrm>
            <a:off x="291480" y="949705"/>
            <a:ext cx="3200400" cy="27432"/>
          </a:xfrm>
          <a:prstGeom prst="rect">
            <a:avLst/>
          </a:prstGeom>
          <a:solidFill>
            <a:srgbClr val="C8963E"/>
          </a:solidFill>
          <a:ln/>
        </p:spPr>
        <p:txBody>
          <a:bodyPr/>
          <a:lstStyle/>
          <a:p>
            <a:endParaRPr lang="en-CA"/>
          </a:p>
        </p:txBody>
      </p:sp>
      <p:sp>
        <p:nvSpPr>
          <p:cNvPr id="33" name="Text 1">
            <a:extLst>
              <a:ext uri="{FF2B5EF4-FFF2-40B4-BE49-F238E27FC236}">
                <a16:creationId xmlns:a16="http://schemas.microsoft.com/office/drawing/2014/main" id="{90D7EF7A-B5F3-A011-6A07-45C386523633}"/>
              </a:ext>
            </a:extLst>
          </p:cNvPr>
          <p:cNvSpPr/>
          <p:nvPr/>
        </p:nvSpPr>
        <p:spPr>
          <a:xfrm>
            <a:off x="280937" y="186181"/>
            <a:ext cx="8229600" cy="777240"/>
          </a:xfrm>
          <a:prstGeom prst="rect">
            <a:avLst/>
          </a:prstGeom>
          <a:noFill/>
          <a:ln/>
        </p:spPr>
        <p:txBody>
          <a:bodyPr wrap="square" lIns="0" tIns="0" rIns="0" bIns="0" rtlCol="0" anchor="ctr"/>
          <a:lstStyle/>
          <a:p>
            <a:r>
              <a:rPr lang="en-US" sz="2400" b="1" spc="-88">
                <a:solidFill>
                  <a:srgbClr val="2B2929"/>
                </a:solidFill>
                <a:latin typeface="Inter Bold"/>
                <a:ea typeface="Inter Bold"/>
                <a:cs typeface="Inter Bold"/>
                <a:sym typeface="Inter Bold"/>
              </a:rPr>
              <a:t>ILMI:</a:t>
            </a:r>
          </a:p>
          <a:p>
            <a:r>
              <a:rPr lang="en-US" sz="2000" spc="-88">
                <a:solidFill>
                  <a:srgbClr val="2B2929"/>
                </a:solidFill>
                <a:latin typeface="Inter Bold"/>
                <a:ea typeface="Inter Bold"/>
                <a:cs typeface="Inter Bold"/>
                <a:sym typeface="Inter Bold"/>
              </a:rPr>
              <a:t>FEEDBACK FROM REGINA TREATY STATUS INDIAN SERVICES INC. </a:t>
            </a:r>
          </a:p>
        </p:txBody>
      </p:sp>
      <p:sp>
        <p:nvSpPr>
          <p:cNvPr id="36" name="TextBox 2">
            <a:extLst>
              <a:ext uri="{FF2B5EF4-FFF2-40B4-BE49-F238E27FC236}">
                <a16:creationId xmlns:a16="http://schemas.microsoft.com/office/drawing/2014/main" id="{8DD44B8A-45A5-B049-C693-5AD070BB13BC}"/>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536048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
    <p:bg>
      <p:bgPr>
        <a:solidFill>
          <a:schemeClr val="bg1">
            <a:lumMod val="95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73152" cy="5143500"/>
          </a:xfrm>
          <a:prstGeom prst="rect">
            <a:avLst/>
          </a:prstGeom>
          <a:solidFill>
            <a:srgbClr val="C8963E"/>
          </a:solidFill>
          <a:ln/>
        </p:spPr>
        <p:txBody>
          <a:bodyPr/>
          <a:lstStyle/>
          <a:p>
            <a:endParaRPr lang="en-CA"/>
          </a:p>
        </p:txBody>
      </p:sp>
      <p:sp>
        <p:nvSpPr>
          <p:cNvPr id="5" name="Text 3"/>
          <p:cNvSpPr/>
          <p:nvPr/>
        </p:nvSpPr>
        <p:spPr>
          <a:xfrm>
            <a:off x="261585" y="1041145"/>
            <a:ext cx="8229600" cy="274320"/>
          </a:xfrm>
          <a:prstGeom prst="rect">
            <a:avLst/>
          </a:prstGeom>
          <a:noFill/>
          <a:ln/>
        </p:spPr>
        <p:txBody>
          <a:bodyPr wrap="square" lIns="0" tIns="0" rIns="0" bIns="0" rtlCol="0" anchor="ctr"/>
          <a:lstStyle/>
          <a:p>
            <a:r>
              <a:rPr lang="en-CA" sz="1300" b="1">
                <a:solidFill>
                  <a:srgbClr val="444931"/>
                </a:solidFill>
                <a:latin typeface="Inter" panose="020B0604020202020204"/>
              </a:rPr>
              <a:t>3 years of data allows us to track both trends and individual respondents, measuring what works</a:t>
            </a:r>
            <a:endParaRPr lang="en-US" sz="1300" b="1" i="1">
              <a:solidFill>
                <a:srgbClr val="444931"/>
              </a:solidFill>
              <a:latin typeface="Inter" panose="020B0604020202020204"/>
              <a:ea typeface="Inter" pitchFamily="34" charset="-122"/>
            </a:endParaRPr>
          </a:p>
        </p:txBody>
      </p:sp>
      <p:grpSp>
        <p:nvGrpSpPr>
          <p:cNvPr id="64" name="Group 63">
            <a:extLst>
              <a:ext uri="{FF2B5EF4-FFF2-40B4-BE49-F238E27FC236}">
                <a16:creationId xmlns:a16="http://schemas.microsoft.com/office/drawing/2014/main" id="{0ECAFD39-3B8A-247C-219B-316AC4E14D00}"/>
              </a:ext>
            </a:extLst>
          </p:cNvPr>
          <p:cNvGrpSpPr/>
          <p:nvPr/>
        </p:nvGrpSpPr>
        <p:grpSpPr>
          <a:xfrm>
            <a:off x="1666240" y="2626683"/>
            <a:ext cx="7125188" cy="2287935"/>
            <a:chOff x="348176" y="1838960"/>
            <a:chExt cx="8458200" cy="2287935"/>
          </a:xfrm>
        </p:grpSpPr>
        <p:grpSp>
          <p:nvGrpSpPr>
            <p:cNvPr id="63" name="Group 62">
              <a:extLst>
                <a:ext uri="{FF2B5EF4-FFF2-40B4-BE49-F238E27FC236}">
                  <a16:creationId xmlns:a16="http://schemas.microsoft.com/office/drawing/2014/main" id="{F3721F1F-B83E-86D8-E519-262833705B3E}"/>
                </a:ext>
              </a:extLst>
            </p:cNvPr>
            <p:cNvGrpSpPr/>
            <p:nvPr/>
          </p:nvGrpSpPr>
          <p:grpSpPr>
            <a:xfrm>
              <a:off x="348176" y="1838960"/>
              <a:ext cx="2697480" cy="2287935"/>
              <a:chOff x="365760" y="1838960"/>
              <a:chExt cx="2697480" cy="2287935"/>
            </a:xfrm>
          </p:grpSpPr>
          <p:grpSp>
            <p:nvGrpSpPr>
              <p:cNvPr id="46" name="Group 45">
                <a:extLst>
                  <a:ext uri="{FF2B5EF4-FFF2-40B4-BE49-F238E27FC236}">
                    <a16:creationId xmlns:a16="http://schemas.microsoft.com/office/drawing/2014/main" id="{9835516C-CB2A-69A9-DB0A-AC040C4822E5}"/>
                  </a:ext>
                </a:extLst>
              </p:cNvPr>
              <p:cNvGrpSpPr/>
              <p:nvPr/>
            </p:nvGrpSpPr>
            <p:grpSpPr>
              <a:xfrm>
                <a:off x="365760" y="1838960"/>
                <a:ext cx="2697480" cy="685800"/>
                <a:chOff x="365760" y="1920240"/>
                <a:chExt cx="2697480" cy="685800"/>
              </a:xfrm>
            </p:grpSpPr>
            <p:sp>
              <p:nvSpPr>
                <p:cNvPr id="8" name="Shape 6"/>
                <p:cNvSpPr/>
                <p:nvPr/>
              </p:nvSpPr>
              <p:spPr>
                <a:xfrm>
                  <a:off x="365760" y="1920240"/>
                  <a:ext cx="2697480" cy="685800"/>
                </a:xfrm>
                <a:prstGeom prst="rect">
                  <a:avLst/>
                </a:prstGeom>
                <a:solidFill>
                  <a:srgbClr val="5B6242"/>
                </a:solidFill>
                <a:ln/>
              </p:spPr>
              <p:txBody>
                <a:bodyPr/>
                <a:lstStyle/>
                <a:p>
                  <a:endParaRPr lang="en-CA"/>
                </a:p>
              </p:txBody>
            </p:sp>
            <p:sp>
              <p:nvSpPr>
                <p:cNvPr id="9" name="Text 7"/>
                <p:cNvSpPr/>
                <p:nvPr/>
              </p:nvSpPr>
              <p:spPr>
                <a:xfrm>
                  <a:off x="411480" y="1938528"/>
                  <a:ext cx="2606040" cy="649224"/>
                </a:xfrm>
                <a:prstGeom prst="rect">
                  <a:avLst/>
                </a:prstGeom>
                <a:noFill/>
                <a:ln/>
              </p:spPr>
              <p:txBody>
                <a:bodyPr wrap="square" rtlCol="0" anchor="ctr"/>
                <a:lstStyle/>
                <a:p>
                  <a:pPr marL="0" indent="0" algn="ctr">
                    <a:buNone/>
                  </a:pPr>
                  <a:r>
                    <a:rPr lang="en-US" sz="1400" b="1">
                      <a:solidFill>
                        <a:srgbClr val="FFFFFF"/>
                      </a:solidFill>
                      <a:latin typeface="Inter" pitchFamily="34" charset="0"/>
                      <a:ea typeface="Inter" pitchFamily="34" charset="-122"/>
                      <a:cs typeface="Inter" pitchFamily="34" charset="-120"/>
                    </a:rPr>
                    <a:t>LONGITUDINAL</a:t>
                  </a:r>
                  <a:r>
                    <a:rPr lang="en-US" sz="1400"/>
                    <a:t> </a:t>
                  </a:r>
                  <a:r>
                    <a:rPr lang="en-US" sz="1400" b="1">
                      <a:solidFill>
                        <a:srgbClr val="FFFFFF"/>
                      </a:solidFill>
                      <a:latin typeface="Inter" pitchFamily="34" charset="0"/>
                      <a:ea typeface="Inter" pitchFamily="34" charset="-122"/>
                      <a:cs typeface="Inter" pitchFamily="34" charset="-120"/>
                    </a:rPr>
                    <a:t>ANALYSIS</a:t>
                  </a:r>
                  <a:endParaRPr lang="en-US" sz="1400"/>
                </a:p>
              </p:txBody>
            </p:sp>
          </p:grpSp>
          <p:grpSp>
            <p:nvGrpSpPr>
              <p:cNvPr id="36" name="Group 35">
                <a:extLst>
                  <a:ext uri="{FF2B5EF4-FFF2-40B4-BE49-F238E27FC236}">
                    <a16:creationId xmlns:a16="http://schemas.microsoft.com/office/drawing/2014/main" id="{F74EA6C3-DBAE-EDCE-AEEE-2AD17AD1FA7A}"/>
                  </a:ext>
                </a:extLst>
              </p:cNvPr>
              <p:cNvGrpSpPr/>
              <p:nvPr/>
            </p:nvGrpSpPr>
            <p:grpSpPr>
              <a:xfrm>
                <a:off x="365760" y="2601605"/>
                <a:ext cx="2697480" cy="457200"/>
                <a:chOff x="365760" y="2743200"/>
                <a:chExt cx="2697480" cy="621792"/>
              </a:xfrm>
            </p:grpSpPr>
            <p:sp>
              <p:nvSpPr>
                <p:cNvPr id="10" name="Shape 8"/>
                <p:cNvSpPr/>
                <p:nvPr/>
              </p:nvSpPr>
              <p:spPr>
                <a:xfrm>
                  <a:off x="365760" y="2743200"/>
                  <a:ext cx="2697480" cy="621792"/>
                </a:xfrm>
                <a:prstGeom prst="rect">
                  <a:avLst/>
                </a:prstGeom>
                <a:solidFill>
                  <a:srgbClr val="FFFFFF"/>
                </a:solidFill>
                <a:ln w="6350">
                  <a:solidFill>
                    <a:srgbClr val="D9D5CC"/>
                  </a:solidFill>
                  <a:prstDash val="solid"/>
                </a:ln>
              </p:spPr>
              <p:txBody>
                <a:bodyPr/>
                <a:lstStyle/>
                <a:p>
                  <a:endParaRPr lang="en-CA"/>
                </a:p>
              </p:txBody>
            </p:sp>
            <p:sp>
              <p:nvSpPr>
                <p:cNvPr id="11" name="Text 9"/>
                <p:cNvSpPr/>
                <p:nvPr/>
              </p:nvSpPr>
              <p:spPr>
                <a:xfrm>
                  <a:off x="411480" y="276148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3-YEAR INDIVIDUAL</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TRACKING</a:t>
                  </a:r>
                  <a:endParaRPr lang="en-US" sz="1200"/>
                </a:p>
              </p:txBody>
            </p:sp>
          </p:grpSp>
          <p:grpSp>
            <p:nvGrpSpPr>
              <p:cNvPr id="37" name="Group 36">
                <a:extLst>
                  <a:ext uri="{FF2B5EF4-FFF2-40B4-BE49-F238E27FC236}">
                    <a16:creationId xmlns:a16="http://schemas.microsoft.com/office/drawing/2014/main" id="{E5D79A22-E4EE-B993-A0F9-FE7643A6255D}"/>
                  </a:ext>
                </a:extLst>
              </p:cNvPr>
              <p:cNvGrpSpPr/>
              <p:nvPr/>
            </p:nvGrpSpPr>
            <p:grpSpPr>
              <a:xfrm>
                <a:off x="365760" y="3135650"/>
                <a:ext cx="2697480" cy="457200"/>
                <a:chOff x="365760" y="3474720"/>
                <a:chExt cx="2697480" cy="621792"/>
              </a:xfrm>
            </p:grpSpPr>
            <p:sp>
              <p:nvSpPr>
                <p:cNvPr id="12" name="Shape 10"/>
                <p:cNvSpPr/>
                <p:nvPr/>
              </p:nvSpPr>
              <p:spPr>
                <a:xfrm>
                  <a:off x="365760" y="3474720"/>
                  <a:ext cx="2697480" cy="621792"/>
                </a:xfrm>
                <a:prstGeom prst="rect">
                  <a:avLst/>
                </a:prstGeom>
                <a:solidFill>
                  <a:srgbClr val="FFFFFF"/>
                </a:solidFill>
                <a:ln w="6350">
                  <a:solidFill>
                    <a:srgbClr val="D9D5CC"/>
                  </a:solidFill>
                  <a:prstDash val="solid"/>
                </a:ln>
              </p:spPr>
              <p:txBody>
                <a:bodyPr/>
                <a:lstStyle/>
                <a:p>
                  <a:endParaRPr lang="en-CA"/>
                </a:p>
              </p:txBody>
            </p:sp>
            <p:sp>
              <p:nvSpPr>
                <p:cNvPr id="13" name="Text 11"/>
                <p:cNvSpPr/>
                <p:nvPr/>
              </p:nvSpPr>
              <p:spPr>
                <a:xfrm>
                  <a:off x="411480" y="349300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YEAR-OVER-YEAR</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TREND VALIDATION</a:t>
                  </a:r>
                  <a:endParaRPr lang="en-US" sz="1200"/>
                </a:p>
              </p:txBody>
            </p:sp>
          </p:grpSp>
          <p:grpSp>
            <p:nvGrpSpPr>
              <p:cNvPr id="39" name="Group 38">
                <a:extLst>
                  <a:ext uri="{FF2B5EF4-FFF2-40B4-BE49-F238E27FC236}">
                    <a16:creationId xmlns:a16="http://schemas.microsoft.com/office/drawing/2014/main" id="{63DD7720-7A78-62AD-F7CD-B80C40964CB0}"/>
                  </a:ext>
                </a:extLst>
              </p:cNvPr>
              <p:cNvGrpSpPr/>
              <p:nvPr/>
            </p:nvGrpSpPr>
            <p:grpSpPr>
              <a:xfrm>
                <a:off x="365760" y="3669695"/>
                <a:ext cx="2697480" cy="457200"/>
                <a:chOff x="365760" y="4206240"/>
                <a:chExt cx="2697480" cy="621792"/>
              </a:xfrm>
            </p:grpSpPr>
            <p:sp>
              <p:nvSpPr>
                <p:cNvPr id="14" name="Shape 12"/>
                <p:cNvSpPr/>
                <p:nvPr/>
              </p:nvSpPr>
              <p:spPr>
                <a:xfrm>
                  <a:off x="365760" y="4206240"/>
                  <a:ext cx="2697480" cy="621792"/>
                </a:xfrm>
                <a:prstGeom prst="rect">
                  <a:avLst/>
                </a:prstGeom>
                <a:solidFill>
                  <a:srgbClr val="FFFFFF"/>
                </a:solidFill>
                <a:ln w="6350">
                  <a:solidFill>
                    <a:srgbClr val="D9D5CC"/>
                  </a:solidFill>
                  <a:prstDash val="solid"/>
                </a:ln>
              </p:spPr>
              <p:txBody>
                <a:bodyPr/>
                <a:lstStyle/>
                <a:p>
                  <a:endParaRPr lang="en-CA"/>
                </a:p>
              </p:txBody>
            </p:sp>
            <p:sp>
              <p:nvSpPr>
                <p:cNvPr id="15" name="Text 13"/>
                <p:cNvSpPr/>
                <p:nvPr/>
              </p:nvSpPr>
              <p:spPr>
                <a:xfrm>
                  <a:off x="411480" y="422452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REGIONAL &amp; COHORT</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COMPARISONS</a:t>
                  </a:r>
                  <a:endParaRPr lang="en-US" sz="1200"/>
                </a:p>
              </p:txBody>
            </p:sp>
          </p:grpSp>
        </p:grpSp>
        <p:grpSp>
          <p:nvGrpSpPr>
            <p:cNvPr id="62" name="Group 61">
              <a:extLst>
                <a:ext uri="{FF2B5EF4-FFF2-40B4-BE49-F238E27FC236}">
                  <a16:creationId xmlns:a16="http://schemas.microsoft.com/office/drawing/2014/main" id="{E90A6602-6AF1-7DBF-AE03-888B26A71CF9}"/>
                </a:ext>
              </a:extLst>
            </p:cNvPr>
            <p:cNvGrpSpPr/>
            <p:nvPr/>
          </p:nvGrpSpPr>
          <p:grpSpPr>
            <a:xfrm>
              <a:off x="3228536" y="1838960"/>
              <a:ext cx="2697480" cy="2287935"/>
              <a:chOff x="3246120" y="1838960"/>
              <a:chExt cx="2697480" cy="2287935"/>
            </a:xfrm>
          </p:grpSpPr>
          <p:grpSp>
            <p:nvGrpSpPr>
              <p:cNvPr id="47" name="Group 46">
                <a:extLst>
                  <a:ext uri="{FF2B5EF4-FFF2-40B4-BE49-F238E27FC236}">
                    <a16:creationId xmlns:a16="http://schemas.microsoft.com/office/drawing/2014/main" id="{C2F23B2A-CC3B-66CF-94B8-A15803C26AD0}"/>
                  </a:ext>
                </a:extLst>
              </p:cNvPr>
              <p:cNvGrpSpPr/>
              <p:nvPr/>
            </p:nvGrpSpPr>
            <p:grpSpPr>
              <a:xfrm>
                <a:off x="3246120" y="1838960"/>
                <a:ext cx="2697480" cy="685800"/>
                <a:chOff x="3246120" y="1920240"/>
                <a:chExt cx="2697480" cy="685800"/>
              </a:xfrm>
            </p:grpSpPr>
            <p:sp>
              <p:nvSpPr>
                <p:cNvPr id="16" name="Shape 14"/>
                <p:cNvSpPr/>
                <p:nvPr/>
              </p:nvSpPr>
              <p:spPr>
                <a:xfrm>
                  <a:off x="3246120" y="1920240"/>
                  <a:ext cx="2697480" cy="685800"/>
                </a:xfrm>
                <a:prstGeom prst="rect">
                  <a:avLst/>
                </a:prstGeom>
                <a:solidFill>
                  <a:srgbClr val="5B6242"/>
                </a:solidFill>
                <a:ln/>
              </p:spPr>
              <p:txBody>
                <a:bodyPr/>
                <a:lstStyle/>
                <a:p>
                  <a:endParaRPr lang="en-CA"/>
                </a:p>
              </p:txBody>
            </p:sp>
            <p:sp>
              <p:nvSpPr>
                <p:cNvPr id="17" name="Text 15"/>
                <p:cNvSpPr/>
                <p:nvPr/>
              </p:nvSpPr>
              <p:spPr>
                <a:xfrm>
                  <a:off x="3291840" y="1938528"/>
                  <a:ext cx="2606040" cy="649224"/>
                </a:xfrm>
                <a:prstGeom prst="rect">
                  <a:avLst/>
                </a:prstGeom>
                <a:noFill/>
                <a:ln/>
              </p:spPr>
              <p:txBody>
                <a:bodyPr wrap="square" rtlCol="0" anchor="ctr"/>
                <a:lstStyle/>
                <a:p>
                  <a:pPr marL="0" indent="0" algn="ctr">
                    <a:buNone/>
                  </a:pPr>
                  <a:r>
                    <a:rPr lang="en-US" sz="1400" b="1">
                      <a:solidFill>
                        <a:srgbClr val="FFFFFF"/>
                      </a:solidFill>
                      <a:latin typeface="Inter" pitchFamily="34" charset="0"/>
                      <a:ea typeface="Inter" pitchFamily="34" charset="-122"/>
                      <a:cs typeface="Inter" pitchFamily="34" charset="-120"/>
                    </a:rPr>
                    <a:t>MEASURING</a:t>
                  </a:r>
                  <a:r>
                    <a:rPr lang="en-US" sz="1400"/>
                    <a:t> </a:t>
                  </a:r>
                  <a:r>
                    <a:rPr lang="en-US" sz="1400" b="1">
                      <a:solidFill>
                        <a:srgbClr val="FFFFFF"/>
                      </a:solidFill>
                      <a:latin typeface="Inter" pitchFamily="34" charset="0"/>
                      <a:ea typeface="Inter" pitchFamily="34" charset="-122"/>
                      <a:cs typeface="Inter" pitchFamily="34" charset="-120"/>
                    </a:rPr>
                    <a:t>IMPACT</a:t>
                  </a:r>
                  <a:endParaRPr lang="en-US" sz="1400"/>
                </a:p>
              </p:txBody>
            </p:sp>
          </p:grpSp>
          <p:grpSp>
            <p:nvGrpSpPr>
              <p:cNvPr id="40" name="Group 39">
                <a:extLst>
                  <a:ext uri="{FF2B5EF4-FFF2-40B4-BE49-F238E27FC236}">
                    <a16:creationId xmlns:a16="http://schemas.microsoft.com/office/drawing/2014/main" id="{A9350A01-4377-0A29-26D2-432AF7E836E7}"/>
                  </a:ext>
                </a:extLst>
              </p:cNvPr>
              <p:cNvGrpSpPr/>
              <p:nvPr/>
            </p:nvGrpSpPr>
            <p:grpSpPr>
              <a:xfrm>
                <a:off x="3246120" y="2601605"/>
                <a:ext cx="2697480" cy="457200"/>
                <a:chOff x="3246120" y="2743200"/>
                <a:chExt cx="2697480" cy="621792"/>
              </a:xfrm>
            </p:grpSpPr>
            <p:sp>
              <p:nvSpPr>
                <p:cNvPr id="18" name="Shape 16"/>
                <p:cNvSpPr/>
                <p:nvPr/>
              </p:nvSpPr>
              <p:spPr>
                <a:xfrm>
                  <a:off x="3246120" y="2743200"/>
                  <a:ext cx="2697480" cy="621792"/>
                </a:xfrm>
                <a:prstGeom prst="rect">
                  <a:avLst/>
                </a:prstGeom>
                <a:solidFill>
                  <a:srgbClr val="FFFFFF"/>
                </a:solidFill>
                <a:ln w="6350">
                  <a:solidFill>
                    <a:srgbClr val="D9D5CC"/>
                  </a:solidFill>
                  <a:prstDash val="solid"/>
                </a:ln>
              </p:spPr>
              <p:txBody>
                <a:bodyPr/>
                <a:lstStyle/>
                <a:p>
                  <a:endParaRPr lang="en-CA"/>
                </a:p>
              </p:txBody>
            </p:sp>
            <p:sp>
              <p:nvSpPr>
                <p:cNvPr id="19" name="Text 17"/>
                <p:cNvSpPr/>
                <p:nvPr/>
              </p:nvSpPr>
              <p:spPr>
                <a:xfrm>
                  <a:off x="3291840" y="276148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DID LICENSING</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PROGRAMS WORK?</a:t>
                  </a:r>
                  <a:endParaRPr lang="en-US" sz="1200"/>
                </a:p>
              </p:txBody>
            </p:sp>
          </p:grpSp>
          <p:grpSp>
            <p:nvGrpSpPr>
              <p:cNvPr id="41" name="Group 40">
                <a:extLst>
                  <a:ext uri="{FF2B5EF4-FFF2-40B4-BE49-F238E27FC236}">
                    <a16:creationId xmlns:a16="http://schemas.microsoft.com/office/drawing/2014/main" id="{00F6551D-FEB3-87B6-1A27-5899CEAA3A86}"/>
                  </a:ext>
                </a:extLst>
              </p:cNvPr>
              <p:cNvGrpSpPr/>
              <p:nvPr/>
            </p:nvGrpSpPr>
            <p:grpSpPr>
              <a:xfrm>
                <a:off x="3246120" y="3135650"/>
                <a:ext cx="2697480" cy="457200"/>
                <a:chOff x="3246120" y="3474720"/>
                <a:chExt cx="2697480" cy="621792"/>
              </a:xfrm>
            </p:grpSpPr>
            <p:sp>
              <p:nvSpPr>
                <p:cNvPr id="20" name="Shape 18"/>
                <p:cNvSpPr/>
                <p:nvPr/>
              </p:nvSpPr>
              <p:spPr>
                <a:xfrm>
                  <a:off x="3246120" y="3474720"/>
                  <a:ext cx="2697480" cy="621792"/>
                </a:xfrm>
                <a:prstGeom prst="rect">
                  <a:avLst/>
                </a:prstGeom>
                <a:solidFill>
                  <a:srgbClr val="FFFFFF"/>
                </a:solidFill>
                <a:ln w="6350">
                  <a:solidFill>
                    <a:srgbClr val="D9D5CC"/>
                  </a:solidFill>
                  <a:prstDash val="solid"/>
                </a:ln>
              </p:spPr>
              <p:txBody>
                <a:bodyPr/>
                <a:lstStyle/>
                <a:p>
                  <a:endParaRPr lang="en-CA"/>
                </a:p>
              </p:txBody>
            </p:sp>
            <p:sp>
              <p:nvSpPr>
                <p:cNvPr id="21" name="Text 19"/>
                <p:cNvSpPr/>
                <p:nvPr/>
              </p:nvSpPr>
              <p:spPr>
                <a:xfrm>
                  <a:off x="3291840" y="349300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TRAINING-TO-</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EMPLOYMENT RATES</a:t>
                  </a:r>
                  <a:endParaRPr lang="en-US" sz="1200"/>
                </a:p>
              </p:txBody>
            </p:sp>
          </p:grpSp>
          <p:grpSp>
            <p:nvGrpSpPr>
              <p:cNvPr id="42" name="Group 41">
                <a:extLst>
                  <a:ext uri="{FF2B5EF4-FFF2-40B4-BE49-F238E27FC236}">
                    <a16:creationId xmlns:a16="http://schemas.microsoft.com/office/drawing/2014/main" id="{B470C954-48C3-848A-1BB2-A13EBEA59C52}"/>
                  </a:ext>
                </a:extLst>
              </p:cNvPr>
              <p:cNvGrpSpPr/>
              <p:nvPr/>
            </p:nvGrpSpPr>
            <p:grpSpPr>
              <a:xfrm>
                <a:off x="3246120" y="3669695"/>
                <a:ext cx="2697480" cy="457200"/>
                <a:chOff x="3246120" y="4206240"/>
                <a:chExt cx="2697480" cy="621792"/>
              </a:xfrm>
            </p:grpSpPr>
            <p:sp>
              <p:nvSpPr>
                <p:cNvPr id="22" name="Shape 20"/>
                <p:cNvSpPr/>
                <p:nvPr/>
              </p:nvSpPr>
              <p:spPr>
                <a:xfrm>
                  <a:off x="3246120" y="4206240"/>
                  <a:ext cx="2697480" cy="621792"/>
                </a:xfrm>
                <a:prstGeom prst="rect">
                  <a:avLst/>
                </a:prstGeom>
                <a:solidFill>
                  <a:srgbClr val="FFFFFF"/>
                </a:solidFill>
                <a:ln w="6350">
                  <a:solidFill>
                    <a:srgbClr val="D9D5CC"/>
                  </a:solidFill>
                  <a:prstDash val="solid"/>
                </a:ln>
              </p:spPr>
              <p:txBody>
                <a:bodyPr/>
                <a:lstStyle/>
                <a:p>
                  <a:endParaRPr lang="en-CA"/>
                </a:p>
              </p:txBody>
            </p:sp>
            <p:sp>
              <p:nvSpPr>
                <p:cNvPr id="23" name="Text 21"/>
                <p:cNvSpPr/>
                <p:nvPr/>
              </p:nvSpPr>
              <p:spPr>
                <a:xfrm>
                  <a:off x="3291840" y="422452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PRE/POST PROSPER</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TABLE OUTCOMES</a:t>
                  </a:r>
                  <a:endParaRPr lang="en-US" sz="1200"/>
                </a:p>
              </p:txBody>
            </p:sp>
          </p:grpSp>
        </p:grpSp>
        <p:grpSp>
          <p:nvGrpSpPr>
            <p:cNvPr id="61" name="Group 60">
              <a:extLst>
                <a:ext uri="{FF2B5EF4-FFF2-40B4-BE49-F238E27FC236}">
                  <a16:creationId xmlns:a16="http://schemas.microsoft.com/office/drawing/2014/main" id="{43E8ECAD-1612-B054-E574-8DED9DDC683C}"/>
                </a:ext>
              </a:extLst>
            </p:cNvPr>
            <p:cNvGrpSpPr/>
            <p:nvPr/>
          </p:nvGrpSpPr>
          <p:grpSpPr>
            <a:xfrm>
              <a:off x="6108896" y="1838960"/>
              <a:ext cx="2697480" cy="2287935"/>
              <a:chOff x="6126480" y="1838960"/>
              <a:chExt cx="2697480" cy="2287935"/>
            </a:xfrm>
          </p:grpSpPr>
          <p:grpSp>
            <p:nvGrpSpPr>
              <p:cNvPr id="48" name="Group 47">
                <a:extLst>
                  <a:ext uri="{FF2B5EF4-FFF2-40B4-BE49-F238E27FC236}">
                    <a16:creationId xmlns:a16="http://schemas.microsoft.com/office/drawing/2014/main" id="{4C61A2E9-2DD8-7744-6349-F956CC91ACD8}"/>
                  </a:ext>
                </a:extLst>
              </p:cNvPr>
              <p:cNvGrpSpPr/>
              <p:nvPr/>
            </p:nvGrpSpPr>
            <p:grpSpPr>
              <a:xfrm>
                <a:off x="6126480" y="1838960"/>
                <a:ext cx="2697480" cy="685800"/>
                <a:chOff x="6126480" y="1920240"/>
                <a:chExt cx="2697480" cy="685800"/>
              </a:xfrm>
            </p:grpSpPr>
            <p:sp>
              <p:nvSpPr>
                <p:cNvPr id="24" name="Shape 22"/>
                <p:cNvSpPr/>
                <p:nvPr/>
              </p:nvSpPr>
              <p:spPr>
                <a:xfrm>
                  <a:off x="6126480" y="1920240"/>
                  <a:ext cx="2697480" cy="685800"/>
                </a:xfrm>
                <a:prstGeom prst="rect">
                  <a:avLst/>
                </a:prstGeom>
                <a:solidFill>
                  <a:srgbClr val="5B6242"/>
                </a:solidFill>
                <a:ln/>
              </p:spPr>
              <p:txBody>
                <a:bodyPr/>
                <a:lstStyle/>
                <a:p>
                  <a:endParaRPr lang="en-CA"/>
                </a:p>
              </p:txBody>
            </p:sp>
            <p:sp>
              <p:nvSpPr>
                <p:cNvPr id="25" name="Text 23"/>
                <p:cNvSpPr/>
                <p:nvPr/>
              </p:nvSpPr>
              <p:spPr>
                <a:xfrm>
                  <a:off x="6172200" y="1938528"/>
                  <a:ext cx="2606040" cy="649224"/>
                </a:xfrm>
                <a:prstGeom prst="rect">
                  <a:avLst/>
                </a:prstGeom>
                <a:noFill/>
                <a:ln/>
              </p:spPr>
              <p:txBody>
                <a:bodyPr wrap="square" rtlCol="0" anchor="ctr"/>
                <a:lstStyle/>
                <a:p>
                  <a:pPr marL="0" indent="0" algn="ctr">
                    <a:buNone/>
                  </a:pPr>
                  <a:r>
                    <a:rPr lang="en-US" sz="1400" b="1">
                      <a:solidFill>
                        <a:srgbClr val="FFFFFF"/>
                      </a:solidFill>
                      <a:latin typeface="Inter" pitchFamily="34" charset="0"/>
                      <a:ea typeface="Inter" pitchFamily="34" charset="-122"/>
                      <a:cs typeface="Inter" pitchFamily="34" charset="-120"/>
                    </a:rPr>
                    <a:t>INFORMING</a:t>
                  </a:r>
                  <a:r>
                    <a:rPr lang="en-US" sz="1400"/>
                    <a:t> </a:t>
                  </a:r>
                  <a:r>
                    <a:rPr lang="en-US" sz="1400" b="1">
                      <a:solidFill>
                        <a:srgbClr val="FFFFFF"/>
                      </a:solidFill>
                      <a:latin typeface="Inter" pitchFamily="34" charset="0"/>
                      <a:ea typeface="Inter" pitchFamily="34" charset="-122"/>
                      <a:cs typeface="Inter" pitchFamily="34" charset="-120"/>
                    </a:rPr>
                    <a:t>POLICY</a:t>
                  </a:r>
                  <a:endParaRPr lang="en-US" sz="1400"/>
                </a:p>
              </p:txBody>
            </p:sp>
          </p:grpSp>
          <p:grpSp>
            <p:nvGrpSpPr>
              <p:cNvPr id="43" name="Group 42">
                <a:extLst>
                  <a:ext uri="{FF2B5EF4-FFF2-40B4-BE49-F238E27FC236}">
                    <a16:creationId xmlns:a16="http://schemas.microsoft.com/office/drawing/2014/main" id="{89FBFB0D-31CD-317A-8C8C-6B950BF63C92}"/>
                  </a:ext>
                </a:extLst>
              </p:cNvPr>
              <p:cNvGrpSpPr/>
              <p:nvPr/>
            </p:nvGrpSpPr>
            <p:grpSpPr>
              <a:xfrm>
                <a:off x="6126480" y="2601605"/>
                <a:ext cx="2697480" cy="457200"/>
                <a:chOff x="6126480" y="2743200"/>
                <a:chExt cx="2697480" cy="621792"/>
              </a:xfrm>
            </p:grpSpPr>
            <p:sp>
              <p:nvSpPr>
                <p:cNvPr id="26" name="Shape 24"/>
                <p:cNvSpPr/>
                <p:nvPr/>
              </p:nvSpPr>
              <p:spPr>
                <a:xfrm>
                  <a:off x="6126480" y="2743200"/>
                  <a:ext cx="2697480" cy="621792"/>
                </a:xfrm>
                <a:prstGeom prst="rect">
                  <a:avLst/>
                </a:prstGeom>
                <a:solidFill>
                  <a:srgbClr val="FFFFFF"/>
                </a:solidFill>
                <a:ln w="6350">
                  <a:solidFill>
                    <a:srgbClr val="D9D5CC"/>
                  </a:solidFill>
                  <a:prstDash val="solid"/>
                </a:ln>
              </p:spPr>
              <p:txBody>
                <a:bodyPr/>
                <a:lstStyle/>
                <a:p>
                  <a:endParaRPr lang="en-CA"/>
                </a:p>
              </p:txBody>
            </p:sp>
            <p:sp>
              <p:nvSpPr>
                <p:cNvPr id="27" name="Text 25"/>
                <p:cNvSpPr/>
                <p:nvPr/>
              </p:nvSpPr>
              <p:spPr>
                <a:xfrm>
                  <a:off x="6172200" y="276148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EVIDENCE FOR</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FUNDING DECISIONS</a:t>
                  </a:r>
                  <a:endParaRPr lang="en-US" sz="1200"/>
                </a:p>
              </p:txBody>
            </p:sp>
          </p:grpSp>
          <p:grpSp>
            <p:nvGrpSpPr>
              <p:cNvPr id="44" name="Group 43">
                <a:extLst>
                  <a:ext uri="{FF2B5EF4-FFF2-40B4-BE49-F238E27FC236}">
                    <a16:creationId xmlns:a16="http://schemas.microsoft.com/office/drawing/2014/main" id="{65D6F8F3-81A2-71E0-1FDC-D5D0EA2DA9A2}"/>
                  </a:ext>
                </a:extLst>
              </p:cNvPr>
              <p:cNvGrpSpPr/>
              <p:nvPr/>
            </p:nvGrpSpPr>
            <p:grpSpPr>
              <a:xfrm>
                <a:off x="6126480" y="3135650"/>
                <a:ext cx="2697480" cy="457200"/>
                <a:chOff x="6126480" y="3474720"/>
                <a:chExt cx="2697480" cy="621792"/>
              </a:xfrm>
            </p:grpSpPr>
            <p:sp>
              <p:nvSpPr>
                <p:cNvPr id="28" name="Shape 26"/>
                <p:cNvSpPr/>
                <p:nvPr/>
              </p:nvSpPr>
              <p:spPr>
                <a:xfrm>
                  <a:off x="6126480" y="3474720"/>
                  <a:ext cx="2697480" cy="621792"/>
                </a:xfrm>
                <a:prstGeom prst="rect">
                  <a:avLst/>
                </a:prstGeom>
                <a:solidFill>
                  <a:srgbClr val="FFFFFF"/>
                </a:solidFill>
                <a:ln w="6350">
                  <a:solidFill>
                    <a:srgbClr val="D9D5CC"/>
                  </a:solidFill>
                  <a:prstDash val="solid"/>
                </a:ln>
              </p:spPr>
              <p:txBody>
                <a:bodyPr/>
                <a:lstStyle/>
                <a:p>
                  <a:endParaRPr lang="en-CA"/>
                </a:p>
              </p:txBody>
            </p:sp>
            <p:sp>
              <p:nvSpPr>
                <p:cNvPr id="29" name="Text 27"/>
                <p:cNvSpPr/>
                <p:nvPr/>
              </p:nvSpPr>
              <p:spPr>
                <a:xfrm>
                  <a:off x="6172200" y="349300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TARGETED</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PROGRAM DESIGN</a:t>
                  </a:r>
                  <a:endParaRPr lang="en-US" sz="1200"/>
                </a:p>
              </p:txBody>
            </p:sp>
          </p:grpSp>
          <p:grpSp>
            <p:nvGrpSpPr>
              <p:cNvPr id="45" name="Group 44">
                <a:extLst>
                  <a:ext uri="{FF2B5EF4-FFF2-40B4-BE49-F238E27FC236}">
                    <a16:creationId xmlns:a16="http://schemas.microsoft.com/office/drawing/2014/main" id="{89486202-4000-421E-4086-3B1334F711F2}"/>
                  </a:ext>
                </a:extLst>
              </p:cNvPr>
              <p:cNvGrpSpPr/>
              <p:nvPr/>
            </p:nvGrpSpPr>
            <p:grpSpPr>
              <a:xfrm>
                <a:off x="6126480" y="3669695"/>
                <a:ext cx="2697480" cy="457200"/>
                <a:chOff x="6126480" y="4206240"/>
                <a:chExt cx="2697480" cy="621792"/>
              </a:xfrm>
            </p:grpSpPr>
            <p:sp>
              <p:nvSpPr>
                <p:cNvPr id="30" name="Shape 28"/>
                <p:cNvSpPr/>
                <p:nvPr/>
              </p:nvSpPr>
              <p:spPr>
                <a:xfrm>
                  <a:off x="6126480" y="4206240"/>
                  <a:ext cx="2697480" cy="621792"/>
                </a:xfrm>
                <a:prstGeom prst="rect">
                  <a:avLst/>
                </a:prstGeom>
                <a:solidFill>
                  <a:srgbClr val="FFFFFF"/>
                </a:solidFill>
                <a:ln w="6350">
                  <a:solidFill>
                    <a:srgbClr val="D9D5CC"/>
                  </a:solidFill>
                  <a:prstDash val="solid"/>
                </a:ln>
              </p:spPr>
              <p:txBody>
                <a:bodyPr/>
                <a:lstStyle/>
                <a:p>
                  <a:endParaRPr lang="en-CA"/>
                </a:p>
              </p:txBody>
            </p:sp>
            <p:sp>
              <p:nvSpPr>
                <p:cNvPr id="31" name="Text 29"/>
                <p:cNvSpPr/>
                <p:nvPr/>
              </p:nvSpPr>
              <p:spPr>
                <a:xfrm>
                  <a:off x="6172200" y="4224528"/>
                  <a:ext cx="2606040" cy="585216"/>
                </a:xfrm>
                <a:prstGeom prst="rect">
                  <a:avLst/>
                </a:prstGeom>
                <a:noFill/>
                <a:ln/>
              </p:spPr>
              <p:txBody>
                <a:bodyPr wrap="square" rtlCol="0" anchor="ctr"/>
                <a:lstStyle/>
                <a:p>
                  <a:pPr marL="0" indent="0" algn="ctr">
                    <a:buNone/>
                  </a:pPr>
                  <a:r>
                    <a:rPr lang="en-US" sz="1200" b="1">
                      <a:solidFill>
                        <a:srgbClr val="2B2929"/>
                      </a:solidFill>
                      <a:latin typeface="Inter" pitchFamily="34" charset="0"/>
                      <a:ea typeface="Inter" pitchFamily="34" charset="-122"/>
                      <a:cs typeface="Inter" pitchFamily="34" charset="-120"/>
                    </a:rPr>
                    <a:t>REPLICATION MODEL</a:t>
                  </a:r>
                  <a:endParaRPr lang="en-US" sz="1200"/>
                </a:p>
                <a:p>
                  <a:pPr marL="0" indent="0" algn="ctr">
                    <a:buNone/>
                  </a:pPr>
                  <a:r>
                    <a:rPr lang="en-US" sz="1200" b="1">
                      <a:solidFill>
                        <a:srgbClr val="2B2929"/>
                      </a:solidFill>
                      <a:latin typeface="Inter" pitchFamily="34" charset="0"/>
                      <a:ea typeface="Inter" pitchFamily="34" charset="-122"/>
                      <a:cs typeface="Inter" pitchFamily="34" charset="-120"/>
                    </a:rPr>
                    <a:t>FOR OTHER REGIONS</a:t>
                  </a:r>
                  <a:endParaRPr lang="en-US" sz="1200"/>
                </a:p>
              </p:txBody>
            </p:sp>
          </p:grpSp>
        </p:grpSp>
      </p:grpSp>
      <p:grpSp>
        <p:nvGrpSpPr>
          <p:cNvPr id="49" name="Group 48">
            <a:extLst>
              <a:ext uri="{FF2B5EF4-FFF2-40B4-BE49-F238E27FC236}">
                <a16:creationId xmlns:a16="http://schemas.microsoft.com/office/drawing/2014/main" id="{C7D88453-5AB6-D1DB-03C6-C9E2126426D1}"/>
              </a:ext>
            </a:extLst>
          </p:cNvPr>
          <p:cNvGrpSpPr/>
          <p:nvPr/>
        </p:nvGrpSpPr>
        <p:grpSpPr>
          <a:xfrm>
            <a:off x="1665303" y="2119820"/>
            <a:ext cx="7126125" cy="280068"/>
            <a:chOff x="364648" y="4709160"/>
            <a:chExt cx="8459312" cy="320045"/>
          </a:xfrm>
        </p:grpSpPr>
        <p:sp>
          <p:nvSpPr>
            <p:cNvPr id="32" name="Shape 30"/>
            <p:cNvSpPr/>
            <p:nvPr/>
          </p:nvSpPr>
          <p:spPr>
            <a:xfrm>
              <a:off x="365760" y="4709160"/>
              <a:ext cx="8458200" cy="320040"/>
            </a:xfrm>
            <a:prstGeom prst="rect">
              <a:avLst/>
            </a:prstGeom>
            <a:solidFill>
              <a:schemeClr val="bg1"/>
            </a:solidFill>
            <a:ln w="28575">
              <a:solidFill>
                <a:srgbClr val="5B6242"/>
              </a:solidFill>
            </a:ln>
          </p:spPr>
          <p:txBody>
            <a:bodyPr/>
            <a:lstStyle/>
            <a:p>
              <a:endParaRPr lang="en-CA"/>
            </a:p>
          </p:txBody>
        </p:sp>
        <p:sp>
          <p:nvSpPr>
            <p:cNvPr id="33" name="Text 31"/>
            <p:cNvSpPr/>
            <p:nvPr/>
          </p:nvSpPr>
          <p:spPr>
            <a:xfrm>
              <a:off x="364648" y="4709165"/>
              <a:ext cx="8322153" cy="320040"/>
            </a:xfrm>
            <a:prstGeom prst="rect">
              <a:avLst/>
            </a:prstGeom>
            <a:noFill/>
            <a:ln/>
          </p:spPr>
          <p:txBody>
            <a:bodyPr wrap="square" rtlCol="0" anchor="ctr"/>
            <a:lstStyle/>
            <a:p>
              <a:pPr marL="0" indent="0" algn="ctr">
                <a:buNone/>
              </a:pPr>
              <a:r>
                <a:rPr lang="en-US" sz="1400" b="1">
                  <a:solidFill>
                    <a:srgbClr val="444931"/>
                  </a:solidFill>
                  <a:latin typeface="Inter" pitchFamily="34" charset="0"/>
                  <a:ea typeface="Inter" pitchFamily="34" charset="-122"/>
                  <a:cs typeface="Inter" pitchFamily="34" charset="-120"/>
                </a:rPr>
                <a:t>YEAR 3 TRANSFORMS ILMI FROM A SURVEY PROJECT INTO A POLICY EVALUATION TOOL</a:t>
              </a:r>
              <a:endParaRPr lang="en-US" sz="1400">
                <a:solidFill>
                  <a:srgbClr val="444931"/>
                </a:solidFill>
              </a:endParaRPr>
            </a:p>
          </p:txBody>
        </p:sp>
      </p:grpSp>
      <p:sp>
        <p:nvSpPr>
          <p:cNvPr id="38" name="Freeform 6">
            <a:extLst>
              <a:ext uri="{FF2B5EF4-FFF2-40B4-BE49-F238E27FC236}">
                <a16:creationId xmlns:a16="http://schemas.microsoft.com/office/drawing/2014/main" id="{D7EB6760-D331-FC50-9EFC-3F81D6011217}"/>
              </a:ext>
            </a:extLst>
          </p:cNvPr>
          <p:cNvSpPr/>
          <p:nvPr/>
        </p:nvSpPr>
        <p:spPr>
          <a:xfrm>
            <a:off x="7153549" y="189887"/>
            <a:ext cx="1519056" cy="583593"/>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a:p>
        </p:txBody>
      </p:sp>
      <p:grpSp>
        <p:nvGrpSpPr>
          <p:cNvPr id="65" name="Group 64">
            <a:extLst>
              <a:ext uri="{FF2B5EF4-FFF2-40B4-BE49-F238E27FC236}">
                <a16:creationId xmlns:a16="http://schemas.microsoft.com/office/drawing/2014/main" id="{16EFE9AE-E598-6AC6-EC2E-DA72776948E2}"/>
              </a:ext>
            </a:extLst>
          </p:cNvPr>
          <p:cNvGrpSpPr/>
          <p:nvPr/>
        </p:nvGrpSpPr>
        <p:grpSpPr>
          <a:xfrm>
            <a:off x="1665302" y="1437640"/>
            <a:ext cx="7103266" cy="415417"/>
            <a:chOff x="365760" y="1371600"/>
            <a:chExt cx="8412480" cy="369697"/>
          </a:xfrm>
        </p:grpSpPr>
        <p:sp>
          <p:nvSpPr>
            <p:cNvPr id="6" name="Shape 4"/>
            <p:cNvSpPr/>
            <p:nvPr/>
          </p:nvSpPr>
          <p:spPr>
            <a:xfrm>
              <a:off x="365760" y="1371600"/>
              <a:ext cx="8412480" cy="365760"/>
            </a:xfrm>
            <a:prstGeom prst="rect">
              <a:avLst/>
            </a:prstGeom>
            <a:solidFill>
              <a:srgbClr val="D4B06A"/>
            </a:solidFill>
            <a:ln/>
          </p:spPr>
          <p:txBody>
            <a:bodyPr/>
            <a:lstStyle/>
            <a:p>
              <a:endParaRPr lang="en-CA"/>
            </a:p>
          </p:txBody>
        </p:sp>
        <p:sp>
          <p:nvSpPr>
            <p:cNvPr id="7" name="Text 5"/>
            <p:cNvSpPr/>
            <p:nvPr/>
          </p:nvSpPr>
          <p:spPr>
            <a:xfrm>
              <a:off x="1100016" y="1375537"/>
              <a:ext cx="1193800" cy="365760"/>
            </a:xfrm>
            <a:prstGeom prst="rect">
              <a:avLst/>
            </a:prstGeom>
            <a:noFill/>
            <a:ln/>
          </p:spPr>
          <p:txBody>
            <a:bodyPr wrap="square" rtlCol="0" anchor="ctr"/>
            <a:lstStyle/>
            <a:p>
              <a:pPr algn="ctr"/>
              <a:r>
                <a:rPr lang="en-US" sz="1300" b="1">
                  <a:latin typeface="Inter" pitchFamily="34" charset="0"/>
                  <a:ea typeface="Inter" pitchFamily="34" charset="-122"/>
                  <a:cs typeface="Inter" pitchFamily="34" charset="-120"/>
                </a:rPr>
                <a:t>YEAR 1: 7,672</a:t>
              </a:r>
              <a:endParaRPr lang="en-US" sz="1300"/>
            </a:p>
          </p:txBody>
        </p:sp>
        <p:sp>
          <p:nvSpPr>
            <p:cNvPr id="54" name="Text 5">
              <a:extLst>
                <a:ext uri="{FF2B5EF4-FFF2-40B4-BE49-F238E27FC236}">
                  <a16:creationId xmlns:a16="http://schemas.microsoft.com/office/drawing/2014/main" id="{9BEF7AC4-B793-4EA8-2A20-9DAB500A9065}"/>
                </a:ext>
              </a:extLst>
            </p:cNvPr>
            <p:cNvSpPr/>
            <p:nvPr/>
          </p:nvSpPr>
          <p:spPr>
            <a:xfrm>
              <a:off x="3985456" y="1375537"/>
              <a:ext cx="1183640" cy="365760"/>
            </a:xfrm>
            <a:prstGeom prst="rect">
              <a:avLst/>
            </a:prstGeom>
            <a:noFill/>
            <a:ln/>
          </p:spPr>
          <p:txBody>
            <a:bodyPr wrap="square" rtlCol="0" anchor="ctr"/>
            <a:lstStyle/>
            <a:p>
              <a:pPr algn="ctr"/>
              <a:r>
                <a:rPr lang="en-US" sz="1300" b="1">
                  <a:latin typeface="Inter" pitchFamily="34" charset="0"/>
                  <a:ea typeface="Inter" pitchFamily="34" charset="-122"/>
                  <a:cs typeface="Inter" pitchFamily="34" charset="-120"/>
                </a:rPr>
                <a:t>YEAR 2: 8,900</a:t>
              </a:r>
              <a:endParaRPr lang="en-US" sz="1300"/>
            </a:p>
          </p:txBody>
        </p:sp>
        <p:sp>
          <p:nvSpPr>
            <p:cNvPr id="56" name="Text 5">
              <a:extLst>
                <a:ext uri="{FF2B5EF4-FFF2-40B4-BE49-F238E27FC236}">
                  <a16:creationId xmlns:a16="http://schemas.microsoft.com/office/drawing/2014/main" id="{E7AD2BB4-8E9D-83A0-72EF-FE68AEA2F558}"/>
                </a:ext>
              </a:extLst>
            </p:cNvPr>
            <p:cNvSpPr/>
            <p:nvPr/>
          </p:nvSpPr>
          <p:spPr>
            <a:xfrm>
              <a:off x="6400996" y="1375537"/>
              <a:ext cx="2113280" cy="365760"/>
            </a:xfrm>
            <a:prstGeom prst="rect">
              <a:avLst/>
            </a:prstGeom>
            <a:noFill/>
            <a:ln/>
          </p:spPr>
          <p:txBody>
            <a:bodyPr wrap="square" rtlCol="0" anchor="ctr"/>
            <a:lstStyle/>
            <a:p>
              <a:pPr algn="ctr"/>
              <a:r>
                <a:rPr lang="en-US" sz="1300" b="1">
                  <a:latin typeface="Inter" pitchFamily="34" charset="0"/>
                  <a:ea typeface="Inter" pitchFamily="34" charset="-122"/>
                  <a:cs typeface="Inter" pitchFamily="34" charset="-120"/>
                </a:rPr>
                <a:t>YEAR 3: 10,000+ PROJECTED</a:t>
              </a:r>
              <a:endParaRPr lang="en-US" sz="1300"/>
            </a:p>
          </p:txBody>
        </p:sp>
        <p:sp>
          <p:nvSpPr>
            <p:cNvPr id="58" name="Freeform 3">
              <a:extLst>
                <a:ext uri="{FF2B5EF4-FFF2-40B4-BE49-F238E27FC236}">
                  <a16:creationId xmlns:a16="http://schemas.microsoft.com/office/drawing/2014/main" id="{ED713821-99BE-AC1C-75B7-DF1DEC1C48B7}"/>
                </a:ext>
              </a:extLst>
            </p:cNvPr>
            <p:cNvSpPr/>
            <p:nvPr/>
          </p:nvSpPr>
          <p:spPr>
            <a:xfrm>
              <a:off x="3017520" y="1487730"/>
              <a:ext cx="265581" cy="141375"/>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chemeClr val="tx1"/>
            </a:solidFill>
          </p:spPr>
          <p:txBody>
            <a:bodyPr/>
            <a:lstStyle/>
            <a:p>
              <a:endParaRPr lang="en-US" sz="900"/>
            </a:p>
          </p:txBody>
        </p:sp>
        <p:sp>
          <p:nvSpPr>
            <p:cNvPr id="60" name="Freeform 3">
              <a:extLst>
                <a:ext uri="{FF2B5EF4-FFF2-40B4-BE49-F238E27FC236}">
                  <a16:creationId xmlns:a16="http://schemas.microsoft.com/office/drawing/2014/main" id="{620D6F80-7CB6-1CBC-92D6-8420FEB5E4DF}"/>
                </a:ext>
              </a:extLst>
            </p:cNvPr>
            <p:cNvSpPr/>
            <p:nvPr/>
          </p:nvSpPr>
          <p:spPr>
            <a:xfrm>
              <a:off x="5897880" y="1487730"/>
              <a:ext cx="265581" cy="141375"/>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chemeClr val="tx1"/>
            </a:solidFill>
          </p:spPr>
          <p:txBody>
            <a:bodyPr/>
            <a:lstStyle/>
            <a:p>
              <a:endParaRPr lang="en-US" sz="900"/>
            </a:p>
          </p:txBody>
        </p:sp>
      </p:grpSp>
      <p:sp>
        <p:nvSpPr>
          <p:cNvPr id="67" name="Shape 2">
            <a:extLst>
              <a:ext uri="{FF2B5EF4-FFF2-40B4-BE49-F238E27FC236}">
                <a16:creationId xmlns:a16="http://schemas.microsoft.com/office/drawing/2014/main" id="{681ECE0F-4F47-9963-50BA-C77E9B7E0DAA}"/>
              </a:ext>
            </a:extLst>
          </p:cNvPr>
          <p:cNvSpPr/>
          <p:nvPr/>
        </p:nvSpPr>
        <p:spPr>
          <a:xfrm>
            <a:off x="291480" y="949705"/>
            <a:ext cx="3200400" cy="27432"/>
          </a:xfrm>
          <a:prstGeom prst="rect">
            <a:avLst/>
          </a:prstGeom>
          <a:solidFill>
            <a:srgbClr val="C8963E"/>
          </a:solidFill>
          <a:ln/>
        </p:spPr>
        <p:txBody>
          <a:bodyPr/>
          <a:lstStyle/>
          <a:p>
            <a:endParaRPr lang="en-CA"/>
          </a:p>
        </p:txBody>
      </p:sp>
      <p:grpSp>
        <p:nvGrpSpPr>
          <p:cNvPr id="70" name="Group 69">
            <a:extLst>
              <a:ext uri="{FF2B5EF4-FFF2-40B4-BE49-F238E27FC236}">
                <a16:creationId xmlns:a16="http://schemas.microsoft.com/office/drawing/2014/main" id="{F98FE13B-FE4A-B75B-D95D-702726ECDA74}"/>
              </a:ext>
            </a:extLst>
          </p:cNvPr>
          <p:cNvGrpSpPr/>
          <p:nvPr/>
        </p:nvGrpSpPr>
        <p:grpSpPr>
          <a:xfrm>
            <a:off x="385112" y="1435255"/>
            <a:ext cx="705944" cy="3476166"/>
            <a:chOff x="428467" y="1581699"/>
            <a:chExt cx="705944" cy="3476166"/>
          </a:xfrm>
        </p:grpSpPr>
        <p:grpSp>
          <p:nvGrpSpPr>
            <p:cNvPr id="71" name="Group 70">
              <a:extLst>
                <a:ext uri="{FF2B5EF4-FFF2-40B4-BE49-F238E27FC236}">
                  <a16:creationId xmlns:a16="http://schemas.microsoft.com/office/drawing/2014/main" id="{C86A60C0-EFDA-85F6-380C-947E71042EE0}"/>
                </a:ext>
              </a:extLst>
            </p:cNvPr>
            <p:cNvGrpSpPr/>
            <p:nvPr/>
          </p:nvGrpSpPr>
          <p:grpSpPr>
            <a:xfrm>
              <a:off x="428467" y="2172195"/>
              <a:ext cx="705944" cy="523688"/>
              <a:chOff x="428467" y="2140863"/>
              <a:chExt cx="705944" cy="523688"/>
            </a:xfrm>
          </p:grpSpPr>
          <p:sp>
            <p:nvSpPr>
              <p:cNvPr id="89" name="Arrow: Pentagon 88">
                <a:extLst>
                  <a:ext uri="{FF2B5EF4-FFF2-40B4-BE49-F238E27FC236}">
                    <a16:creationId xmlns:a16="http://schemas.microsoft.com/office/drawing/2014/main" id="{27BDCF8B-B98F-CB8E-2BEC-4F4614823DDC}"/>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0" name="TextBox 34">
                <a:extLst>
                  <a:ext uri="{FF2B5EF4-FFF2-40B4-BE49-F238E27FC236}">
                    <a16:creationId xmlns:a16="http://schemas.microsoft.com/office/drawing/2014/main" id="{B3D1FBE9-27B0-C01D-0ABD-CA121B0DAAA6}"/>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72" name="Group 71">
              <a:extLst>
                <a:ext uri="{FF2B5EF4-FFF2-40B4-BE49-F238E27FC236}">
                  <a16:creationId xmlns:a16="http://schemas.microsoft.com/office/drawing/2014/main" id="{2F31600D-8B7F-DB9C-F9F9-5EA61E210D8D}"/>
                </a:ext>
              </a:extLst>
            </p:cNvPr>
            <p:cNvGrpSpPr/>
            <p:nvPr/>
          </p:nvGrpSpPr>
          <p:grpSpPr>
            <a:xfrm>
              <a:off x="428467" y="1581699"/>
              <a:ext cx="705944" cy="523688"/>
              <a:chOff x="428467" y="1581699"/>
              <a:chExt cx="705944" cy="523688"/>
            </a:xfrm>
          </p:grpSpPr>
          <p:sp>
            <p:nvSpPr>
              <p:cNvPr id="87" name="Arrow: Pentagon 86">
                <a:extLst>
                  <a:ext uri="{FF2B5EF4-FFF2-40B4-BE49-F238E27FC236}">
                    <a16:creationId xmlns:a16="http://schemas.microsoft.com/office/drawing/2014/main" id="{8263FD82-D9E9-0B00-F563-12F679DDE54F}"/>
                  </a:ext>
                </a:extLst>
              </p:cNvPr>
              <p:cNvSpPr/>
              <p:nvPr/>
            </p:nvSpPr>
            <p:spPr>
              <a:xfrm rot="5400000">
                <a:off x="519595" y="1490571"/>
                <a:ext cx="523688" cy="705944"/>
              </a:xfrm>
              <a:prstGeom prst="homePlate">
                <a:avLst>
                  <a:gd name="adj" fmla="val 35450"/>
                </a:avLst>
              </a:prstGeom>
              <a:solidFill>
                <a:srgbClr val="5B62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8" name="TextBox 41">
                <a:extLst>
                  <a:ext uri="{FF2B5EF4-FFF2-40B4-BE49-F238E27FC236}">
                    <a16:creationId xmlns:a16="http://schemas.microsoft.com/office/drawing/2014/main" id="{FC0D288C-99AF-C9F3-E1BF-84FC03CBA972}"/>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b="1">
                    <a:solidFill>
                      <a:srgbClr val="FFFFFF"/>
                    </a:solidFill>
                    <a:latin typeface="Helvetica Now Display Bold"/>
                    <a:ea typeface="Helvetica Now Display Bold"/>
                    <a:cs typeface="Helvetica Now Display Bold"/>
                    <a:sym typeface="Helvetica Now Display Bold"/>
                  </a:rPr>
                  <a:t>ILMI DATA</a:t>
                </a:r>
              </a:p>
            </p:txBody>
          </p:sp>
        </p:grpSp>
        <p:grpSp>
          <p:nvGrpSpPr>
            <p:cNvPr id="73" name="Group 72">
              <a:extLst>
                <a:ext uri="{FF2B5EF4-FFF2-40B4-BE49-F238E27FC236}">
                  <a16:creationId xmlns:a16="http://schemas.microsoft.com/office/drawing/2014/main" id="{140AE17F-2823-6AA2-ACB9-9FD13A19B619}"/>
                </a:ext>
              </a:extLst>
            </p:cNvPr>
            <p:cNvGrpSpPr/>
            <p:nvPr/>
          </p:nvGrpSpPr>
          <p:grpSpPr>
            <a:xfrm>
              <a:off x="428467" y="4534177"/>
              <a:ext cx="705944" cy="523688"/>
              <a:chOff x="428467" y="4534177"/>
              <a:chExt cx="705944" cy="523688"/>
            </a:xfrm>
          </p:grpSpPr>
          <p:sp>
            <p:nvSpPr>
              <p:cNvPr id="85" name="Arrow: Pentagon 84">
                <a:extLst>
                  <a:ext uri="{FF2B5EF4-FFF2-40B4-BE49-F238E27FC236}">
                    <a16:creationId xmlns:a16="http://schemas.microsoft.com/office/drawing/2014/main" id="{2902051A-C635-2CFE-7BFE-C9D18810DC55}"/>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6" name="TextBox 48">
                <a:extLst>
                  <a:ext uri="{FF2B5EF4-FFF2-40B4-BE49-F238E27FC236}">
                    <a16:creationId xmlns:a16="http://schemas.microsoft.com/office/drawing/2014/main" id="{732BAB21-29A6-CA76-BBF4-66DFF4524E60}"/>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74" name="Group 73">
              <a:extLst>
                <a:ext uri="{FF2B5EF4-FFF2-40B4-BE49-F238E27FC236}">
                  <a16:creationId xmlns:a16="http://schemas.microsoft.com/office/drawing/2014/main" id="{81BE994C-793A-F21E-CC64-76F37B4120B0}"/>
                </a:ext>
              </a:extLst>
            </p:cNvPr>
            <p:cNvGrpSpPr/>
            <p:nvPr/>
          </p:nvGrpSpPr>
          <p:grpSpPr>
            <a:xfrm>
              <a:off x="428467" y="2762691"/>
              <a:ext cx="705944" cy="523688"/>
              <a:chOff x="428467" y="2697291"/>
              <a:chExt cx="705944" cy="523688"/>
            </a:xfrm>
          </p:grpSpPr>
          <p:sp>
            <p:nvSpPr>
              <p:cNvPr id="83" name="Arrow: Pentagon 82">
                <a:extLst>
                  <a:ext uri="{FF2B5EF4-FFF2-40B4-BE49-F238E27FC236}">
                    <a16:creationId xmlns:a16="http://schemas.microsoft.com/office/drawing/2014/main" id="{E3B384B3-758D-BE27-9168-9FCD76F5EDD9}"/>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4" name="TextBox 83">
                <a:extLst>
                  <a:ext uri="{FF2B5EF4-FFF2-40B4-BE49-F238E27FC236}">
                    <a16:creationId xmlns:a16="http://schemas.microsoft.com/office/drawing/2014/main" id="{517A4159-F795-5444-782E-2C9B5C23F02C}"/>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75" name="TextBox 58">
              <a:extLst>
                <a:ext uri="{FF2B5EF4-FFF2-40B4-BE49-F238E27FC236}">
                  <a16:creationId xmlns:a16="http://schemas.microsoft.com/office/drawing/2014/main" id="{4C103445-4B46-88D2-744D-8AA2D90BA927}"/>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76" name="TextBox 61">
              <a:extLst>
                <a:ext uri="{FF2B5EF4-FFF2-40B4-BE49-F238E27FC236}">
                  <a16:creationId xmlns:a16="http://schemas.microsoft.com/office/drawing/2014/main" id="{55F6EEE0-0E22-42F8-ABF8-5B1B147E0676}"/>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77" name="Group 76">
              <a:extLst>
                <a:ext uri="{FF2B5EF4-FFF2-40B4-BE49-F238E27FC236}">
                  <a16:creationId xmlns:a16="http://schemas.microsoft.com/office/drawing/2014/main" id="{A0B03D88-0441-DE82-F574-B45EC13122BF}"/>
                </a:ext>
              </a:extLst>
            </p:cNvPr>
            <p:cNvGrpSpPr/>
            <p:nvPr/>
          </p:nvGrpSpPr>
          <p:grpSpPr>
            <a:xfrm>
              <a:off x="428467" y="3353187"/>
              <a:ext cx="705944" cy="523688"/>
              <a:chOff x="428467" y="3243793"/>
              <a:chExt cx="705944" cy="523688"/>
            </a:xfrm>
          </p:grpSpPr>
          <p:sp>
            <p:nvSpPr>
              <p:cNvPr id="81" name="Arrow: Pentagon 80">
                <a:extLst>
                  <a:ext uri="{FF2B5EF4-FFF2-40B4-BE49-F238E27FC236}">
                    <a16:creationId xmlns:a16="http://schemas.microsoft.com/office/drawing/2014/main" id="{9D537F22-2656-E309-74A9-276819CD15FB}"/>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2" name="TextBox 62">
                <a:extLst>
                  <a:ext uri="{FF2B5EF4-FFF2-40B4-BE49-F238E27FC236}">
                    <a16:creationId xmlns:a16="http://schemas.microsoft.com/office/drawing/2014/main" id="{EDADA8F6-7493-2FE9-59FE-273680679B9C}"/>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78" name="Group 77">
              <a:extLst>
                <a:ext uri="{FF2B5EF4-FFF2-40B4-BE49-F238E27FC236}">
                  <a16:creationId xmlns:a16="http://schemas.microsoft.com/office/drawing/2014/main" id="{C8A758E5-EA81-A2D2-0EE7-4B9DA220A70C}"/>
                </a:ext>
              </a:extLst>
            </p:cNvPr>
            <p:cNvGrpSpPr/>
            <p:nvPr/>
          </p:nvGrpSpPr>
          <p:grpSpPr>
            <a:xfrm>
              <a:off x="428467" y="3943683"/>
              <a:ext cx="705944" cy="523688"/>
              <a:chOff x="428467" y="3888985"/>
              <a:chExt cx="705944" cy="523688"/>
            </a:xfrm>
          </p:grpSpPr>
          <p:sp>
            <p:nvSpPr>
              <p:cNvPr id="79" name="Arrow: Pentagon 78">
                <a:extLst>
                  <a:ext uri="{FF2B5EF4-FFF2-40B4-BE49-F238E27FC236}">
                    <a16:creationId xmlns:a16="http://schemas.microsoft.com/office/drawing/2014/main" id="{6CF4CF44-4639-6D50-D407-DF7BA430E95F}"/>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0" name="TextBox 69">
                <a:extLst>
                  <a:ext uri="{FF2B5EF4-FFF2-40B4-BE49-F238E27FC236}">
                    <a16:creationId xmlns:a16="http://schemas.microsoft.com/office/drawing/2014/main" id="{5D215645-AE56-B286-3CD4-74B2807E69F8}"/>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91" name="Group 22">
            <a:extLst>
              <a:ext uri="{FF2B5EF4-FFF2-40B4-BE49-F238E27FC236}">
                <a16:creationId xmlns:a16="http://schemas.microsoft.com/office/drawing/2014/main" id="{390572D8-1757-C271-907E-0923AF65BD97}"/>
              </a:ext>
            </a:extLst>
          </p:cNvPr>
          <p:cNvGrpSpPr/>
          <p:nvPr/>
        </p:nvGrpSpPr>
        <p:grpSpPr>
          <a:xfrm>
            <a:off x="1185026" y="1478048"/>
            <a:ext cx="329715" cy="274320"/>
            <a:chOff x="0" y="0"/>
            <a:chExt cx="812800" cy="605471"/>
          </a:xfrm>
          <a:solidFill>
            <a:srgbClr val="5B6242"/>
          </a:solidFill>
        </p:grpSpPr>
        <p:sp>
          <p:nvSpPr>
            <p:cNvPr id="92" name="Freeform 23">
              <a:extLst>
                <a:ext uri="{FF2B5EF4-FFF2-40B4-BE49-F238E27FC236}">
                  <a16:creationId xmlns:a16="http://schemas.microsoft.com/office/drawing/2014/main" id="{563EE63F-6220-DE7C-7C07-933B60BB5BED}"/>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93" name="TextBox 24">
              <a:extLst>
                <a:ext uri="{FF2B5EF4-FFF2-40B4-BE49-F238E27FC236}">
                  <a16:creationId xmlns:a16="http://schemas.microsoft.com/office/drawing/2014/main" id="{221CCB78-4919-BCFA-D901-4C95BF011C69}"/>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95" name="Text 1">
            <a:extLst>
              <a:ext uri="{FF2B5EF4-FFF2-40B4-BE49-F238E27FC236}">
                <a16:creationId xmlns:a16="http://schemas.microsoft.com/office/drawing/2014/main" id="{50440316-F2F3-37D2-5CEA-6364FD9DA59D}"/>
              </a:ext>
            </a:extLst>
          </p:cNvPr>
          <p:cNvSpPr/>
          <p:nvPr/>
        </p:nvSpPr>
        <p:spPr>
          <a:xfrm>
            <a:off x="280937" y="186181"/>
            <a:ext cx="8229600" cy="777240"/>
          </a:xfrm>
          <a:prstGeom prst="rect">
            <a:avLst/>
          </a:prstGeom>
          <a:noFill/>
          <a:ln/>
        </p:spPr>
        <p:txBody>
          <a:bodyPr wrap="square" lIns="0" tIns="0" rIns="0" bIns="0" rtlCol="0" anchor="ctr"/>
          <a:lstStyle/>
          <a:p>
            <a:r>
              <a:rPr lang="en-US" sz="2400" b="1" spc="-88">
                <a:solidFill>
                  <a:srgbClr val="2B2929"/>
                </a:solidFill>
                <a:latin typeface="Inter Bold"/>
                <a:ea typeface="Inter Bold"/>
                <a:cs typeface="Inter Bold"/>
                <a:sym typeface="Inter Bold"/>
              </a:rPr>
              <a:t>ILMI:</a:t>
            </a:r>
          </a:p>
          <a:p>
            <a:r>
              <a:rPr lang="en-US" sz="2000" spc="-88">
                <a:solidFill>
                  <a:srgbClr val="2B2929"/>
                </a:solidFill>
                <a:latin typeface="Inter Bold"/>
                <a:ea typeface="Inter Bold"/>
                <a:cs typeface="Inter Bold"/>
                <a:sym typeface="Inter Bold"/>
              </a:rPr>
              <a:t>NEXT STEPS</a:t>
            </a:r>
          </a:p>
        </p:txBody>
      </p:sp>
      <p:sp>
        <p:nvSpPr>
          <p:cNvPr id="97" name="TextBox 2">
            <a:extLst>
              <a:ext uri="{FF2B5EF4-FFF2-40B4-BE49-F238E27FC236}">
                <a16:creationId xmlns:a16="http://schemas.microsoft.com/office/drawing/2014/main" id="{F68F41BB-6B0F-547D-7AB3-8A8CA643A320}"/>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grpSp>
        <p:nvGrpSpPr>
          <p:cNvPr id="3" name="Group 55">
            <a:extLst>
              <a:ext uri="{FF2B5EF4-FFF2-40B4-BE49-F238E27FC236}">
                <a16:creationId xmlns:a16="http://schemas.microsoft.com/office/drawing/2014/main" id="{76F755FD-4D2B-7468-94B4-166447DE480C}"/>
              </a:ext>
            </a:extLst>
          </p:cNvPr>
          <p:cNvGrpSpPr/>
          <p:nvPr/>
        </p:nvGrpSpPr>
        <p:grpSpPr>
          <a:xfrm>
            <a:off x="6858993" y="133609"/>
            <a:ext cx="2653235" cy="884956"/>
            <a:chOff x="0" y="-120094"/>
            <a:chExt cx="7075294" cy="2359881"/>
          </a:xfrm>
        </p:grpSpPr>
        <p:grpSp>
          <p:nvGrpSpPr>
            <p:cNvPr id="4" name="Group 56">
              <a:extLst>
                <a:ext uri="{FF2B5EF4-FFF2-40B4-BE49-F238E27FC236}">
                  <a16:creationId xmlns:a16="http://schemas.microsoft.com/office/drawing/2014/main" id="{191C2CD0-D16D-15A0-2C84-DE0D3FF2079E}"/>
                </a:ext>
              </a:extLst>
            </p:cNvPr>
            <p:cNvGrpSpPr/>
            <p:nvPr/>
          </p:nvGrpSpPr>
          <p:grpSpPr>
            <a:xfrm>
              <a:off x="0" y="-120094"/>
              <a:ext cx="7075294" cy="2359881"/>
              <a:chOff x="0" y="-38100"/>
              <a:chExt cx="2244637" cy="748673"/>
            </a:xfrm>
          </p:grpSpPr>
          <p:sp>
            <p:nvSpPr>
              <p:cNvPr id="50" name="Freeform 57">
                <a:extLst>
                  <a:ext uri="{FF2B5EF4-FFF2-40B4-BE49-F238E27FC236}">
                    <a16:creationId xmlns:a16="http://schemas.microsoft.com/office/drawing/2014/main" id="{28E5C0A5-CF8E-23F0-930E-CC7DF244DC1D}"/>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51" name="TextBox 58">
                <a:extLst>
                  <a:ext uri="{FF2B5EF4-FFF2-40B4-BE49-F238E27FC236}">
                    <a16:creationId xmlns:a16="http://schemas.microsoft.com/office/drawing/2014/main" id="{C0357579-1830-A7DB-0BF8-BDB2C0E51F23}"/>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35" name="Freeform 59">
              <a:extLst>
                <a:ext uri="{FF2B5EF4-FFF2-40B4-BE49-F238E27FC236}">
                  <a16:creationId xmlns:a16="http://schemas.microsoft.com/office/drawing/2014/main" id="{4AFF5D86-7D75-D075-8DCA-0A98206531FB}"/>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Tree>
    <p:extLst>
      <p:ext uri="{BB962C8B-B14F-4D97-AF65-F5344CB8AC3E}">
        <p14:creationId xmlns:p14="http://schemas.microsoft.com/office/powerpoint/2010/main" val="3011029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0">
            <a:extLst>
              <a:ext uri="{FF2B5EF4-FFF2-40B4-BE49-F238E27FC236}">
                <a16:creationId xmlns:a16="http://schemas.microsoft.com/office/drawing/2014/main" id="{11BF6B5B-893A-997E-224E-B987484876DF}"/>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panose="020B0604020202020204" charset="0"/>
              <a:ea typeface="Inter" panose="020B0604020202020204" charset="0"/>
            </a:endParaRPr>
          </a:p>
        </p:txBody>
      </p:sp>
      <p:grpSp>
        <p:nvGrpSpPr>
          <p:cNvPr id="2" name="Group 2"/>
          <p:cNvGrpSpPr/>
          <p:nvPr/>
        </p:nvGrpSpPr>
        <p:grpSpPr>
          <a:xfrm>
            <a:off x="2133041" y="2184108"/>
            <a:ext cx="6255986" cy="541772"/>
            <a:chOff x="0" y="0"/>
            <a:chExt cx="16682627" cy="1444723"/>
          </a:xfrm>
        </p:grpSpPr>
        <p:grpSp>
          <p:nvGrpSpPr>
            <p:cNvPr id="3" name="Group 3"/>
            <p:cNvGrpSpPr/>
            <p:nvPr/>
          </p:nvGrpSpPr>
          <p:grpSpPr>
            <a:xfrm>
              <a:off x="0" y="0"/>
              <a:ext cx="16682627" cy="1444723"/>
              <a:chOff x="0" y="0"/>
              <a:chExt cx="3295334" cy="285377"/>
            </a:xfrm>
          </p:grpSpPr>
          <p:sp>
            <p:nvSpPr>
              <p:cNvPr id="4" name="Freeform 4"/>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5" name="TextBox 5"/>
              <p:cNvSpPr txBox="1"/>
              <p:nvPr/>
            </p:nvSpPr>
            <p:spPr>
              <a:xfrm>
                <a:off x="0" y="9525"/>
                <a:ext cx="3295334" cy="275852"/>
              </a:xfrm>
              <a:prstGeom prst="rect">
                <a:avLst/>
              </a:prstGeom>
            </p:spPr>
            <p:txBody>
              <a:bodyPr lIns="25400" tIns="25400" rIns="25400" bIns="25400" rtlCol="0" anchor="ctr"/>
              <a:lstStyle/>
              <a:p>
                <a:pPr algn="ctr">
                  <a:lnSpc>
                    <a:spcPts val="1265"/>
                  </a:lnSpc>
                </a:pPr>
                <a:endParaRPr sz="900"/>
              </a:p>
            </p:txBody>
          </p:sp>
        </p:grpSp>
        <p:sp>
          <p:nvSpPr>
            <p:cNvPr id="6" name="TextBox 6"/>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INTERPRET REGIONAL DATA FROM ILMI </a:t>
              </a:r>
            </a:p>
          </p:txBody>
        </p:sp>
      </p:grpSp>
      <p:grpSp>
        <p:nvGrpSpPr>
          <p:cNvPr id="7" name="Group 7"/>
          <p:cNvGrpSpPr/>
          <p:nvPr/>
        </p:nvGrpSpPr>
        <p:grpSpPr>
          <a:xfrm>
            <a:off x="2133041" y="2820977"/>
            <a:ext cx="6255986" cy="541772"/>
            <a:chOff x="0" y="0"/>
            <a:chExt cx="16682627" cy="1444723"/>
          </a:xfrm>
        </p:grpSpPr>
        <p:grpSp>
          <p:nvGrpSpPr>
            <p:cNvPr id="8" name="Group 8"/>
            <p:cNvGrpSpPr/>
            <p:nvPr/>
          </p:nvGrpSpPr>
          <p:grpSpPr>
            <a:xfrm>
              <a:off x="0" y="0"/>
              <a:ext cx="16682627" cy="1444723"/>
              <a:chOff x="0" y="0"/>
              <a:chExt cx="3295334" cy="285377"/>
            </a:xfrm>
          </p:grpSpPr>
          <p:sp>
            <p:nvSpPr>
              <p:cNvPr id="9" name="Freeform 9"/>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10" name="TextBox 10"/>
              <p:cNvSpPr txBox="1"/>
              <p:nvPr/>
            </p:nvSpPr>
            <p:spPr>
              <a:xfrm>
                <a:off x="0" y="9525"/>
                <a:ext cx="3295334" cy="275852"/>
              </a:xfrm>
              <a:prstGeom prst="rect">
                <a:avLst/>
              </a:prstGeom>
            </p:spPr>
            <p:txBody>
              <a:bodyPr lIns="25400" tIns="25400" rIns="25400" bIns="25400" rtlCol="0" anchor="ctr"/>
              <a:lstStyle/>
              <a:p>
                <a:pPr algn="ctr">
                  <a:lnSpc>
                    <a:spcPts val="1265"/>
                  </a:lnSpc>
                </a:pPr>
                <a:r>
                  <a:rPr lang="en-US" sz="1100" spc="-11">
                    <a:solidFill>
                      <a:srgbClr val="000000"/>
                    </a:solidFill>
                    <a:latin typeface="Inter"/>
                    <a:ea typeface="Inter"/>
                    <a:cs typeface="Inter"/>
                    <a:sym typeface="Inter"/>
                  </a:rPr>
                  <a:t>i</a:t>
                </a:r>
              </a:p>
            </p:txBody>
          </p:sp>
        </p:grpSp>
        <p:sp>
          <p:nvSpPr>
            <p:cNvPr id="11" name="TextBox 11"/>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CREATE RELATIONSHIPS WITH EMPLOYERS</a:t>
              </a:r>
            </a:p>
          </p:txBody>
        </p:sp>
      </p:grpSp>
      <p:grpSp>
        <p:nvGrpSpPr>
          <p:cNvPr id="12" name="Group 12"/>
          <p:cNvGrpSpPr/>
          <p:nvPr/>
        </p:nvGrpSpPr>
        <p:grpSpPr>
          <a:xfrm>
            <a:off x="2133041" y="3457999"/>
            <a:ext cx="6255986" cy="541772"/>
            <a:chOff x="0" y="0"/>
            <a:chExt cx="16682627" cy="1444723"/>
          </a:xfrm>
        </p:grpSpPr>
        <p:grpSp>
          <p:nvGrpSpPr>
            <p:cNvPr id="13" name="Group 13"/>
            <p:cNvGrpSpPr/>
            <p:nvPr/>
          </p:nvGrpSpPr>
          <p:grpSpPr>
            <a:xfrm>
              <a:off x="0" y="0"/>
              <a:ext cx="16682627" cy="1444723"/>
              <a:chOff x="0" y="0"/>
              <a:chExt cx="3295334" cy="285377"/>
            </a:xfrm>
          </p:grpSpPr>
          <p:sp>
            <p:nvSpPr>
              <p:cNvPr id="14" name="Freeform 14"/>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15" name="TextBox 15"/>
              <p:cNvSpPr txBox="1"/>
              <p:nvPr/>
            </p:nvSpPr>
            <p:spPr>
              <a:xfrm>
                <a:off x="0" y="9525"/>
                <a:ext cx="3295334" cy="275852"/>
              </a:xfrm>
              <a:prstGeom prst="rect">
                <a:avLst/>
              </a:prstGeom>
            </p:spPr>
            <p:txBody>
              <a:bodyPr lIns="25400" tIns="25400" rIns="25400" bIns="25400" rtlCol="0" anchor="ctr"/>
              <a:lstStyle/>
              <a:p>
                <a:pPr algn="ctr">
                  <a:lnSpc>
                    <a:spcPts val="1265"/>
                  </a:lnSpc>
                </a:pPr>
                <a:endParaRPr sz="900"/>
              </a:p>
            </p:txBody>
          </p:sp>
        </p:grpSp>
        <p:sp>
          <p:nvSpPr>
            <p:cNvPr id="16" name="TextBox 16"/>
            <p:cNvSpPr txBox="1"/>
            <p:nvPr/>
          </p:nvSpPr>
          <p:spPr>
            <a:xfrm>
              <a:off x="222504" y="243994"/>
              <a:ext cx="16237622" cy="873913"/>
            </a:xfrm>
            <a:prstGeom prst="rect">
              <a:avLst/>
            </a:prstGeom>
          </p:spPr>
          <p:txBody>
            <a:bodyPr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DEVELOP PRIORITIES FOR ACTION GROUPS</a:t>
              </a:r>
            </a:p>
          </p:txBody>
        </p:sp>
      </p:grpSp>
      <p:grpSp>
        <p:nvGrpSpPr>
          <p:cNvPr id="17" name="Group 17"/>
          <p:cNvGrpSpPr/>
          <p:nvPr/>
        </p:nvGrpSpPr>
        <p:grpSpPr>
          <a:xfrm>
            <a:off x="2133041" y="4087379"/>
            <a:ext cx="6255987" cy="541772"/>
            <a:chOff x="0" y="0"/>
            <a:chExt cx="16682630" cy="1444723"/>
          </a:xfrm>
        </p:grpSpPr>
        <p:grpSp>
          <p:nvGrpSpPr>
            <p:cNvPr id="18" name="Group 18"/>
            <p:cNvGrpSpPr/>
            <p:nvPr/>
          </p:nvGrpSpPr>
          <p:grpSpPr>
            <a:xfrm>
              <a:off x="0" y="0"/>
              <a:ext cx="16682627" cy="1444723"/>
              <a:chOff x="0" y="0"/>
              <a:chExt cx="3295334" cy="285377"/>
            </a:xfrm>
          </p:grpSpPr>
          <p:sp>
            <p:nvSpPr>
              <p:cNvPr id="19" name="Freeform 19"/>
              <p:cNvSpPr/>
              <p:nvPr/>
            </p:nvSpPr>
            <p:spPr>
              <a:xfrm>
                <a:off x="0" y="0"/>
                <a:ext cx="3295334" cy="285377"/>
              </a:xfrm>
              <a:custGeom>
                <a:avLst/>
                <a:gdLst/>
                <a:ahLst/>
                <a:cxnLst/>
                <a:rect l="l" t="t" r="r" b="b"/>
                <a:pathLst>
                  <a:path w="3295334" h="285377">
                    <a:moveTo>
                      <a:pt x="6188" y="0"/>
                    </a:moveTo>
                    <a:lnTo>
                      <a:pt x="3289146" y="0"/>
                    </a:lnTo>
                    <a:cubicBezTo>
                      <a:pt x="3290787" y="0"/>
                      <a:pt x="3292361" y="652"/>
                      <a:pt x="3293521" y="1812"/>
                    </a:cubicBezTo>
                    <a:cubicBezTo>
                      <a:pt x="3294682" y="2973"/>
                      <a:pt x="3295334" y="4547"/>
                      <a:pt x="3295334" y="6188"/>
                    </a:cubicBezTo>
                    <a:lnTo>
                      <a:pt x="3295334" y="279190"/>
                    </a:lnTo>
                    <a:cubicBezTo>
                      <a:pt x="3295334" y="280831"/>
                      <a:pt x="3294682" y="282405"/>
                      <a:pt x="3293521" y="283565"/>
                    </a:cubicBezTo>
                    <a:cubicBezTo>
                      <a:pt x="3292361" y="284726"/>
                      <a:pt x="3290787" y="285377"/>
                      <a:pt x="3289146" y="285377"/>
                    </a:cubicBezTo>
                    <a:lnTo>
                      <a:pt x="6188" y="285377"/>
                    </a:lnTo>
                    <a:cubicBezTo>
                      <a:pt x="2770" y="285377"/>
                      <a:pt x="0" y="282607"/>
                      <a:pt x="0" y="279190"/>
                    </a:cubicBezTo>
                    <a:lnTo>
                      <a:pt x="0" y="6188"/>
                    </a:lnTo>
                    <a:cubicBezTo>
                      <a:pt x="0" y="4547"/>
                      <a:pt x="652" y="2973"/>
                      <a:pt x="1812" y="1812"/>
                    </a:cubicBezTo>
                    <a:cubicBezTo>
                      <a:pt x="2973" y="652"/>
                      <a:pt x="4547" y="0"/>
                      <a:pt x="6188" y="0"/>
                    </a:cubicBezTo>
                    <a:close/>
                  </a:path>
                </a:pathLst>
              </a:custGeom>
              <a:solidFill>
                <a:srgbClr val="5B6242"/>
              </a:solidFill>
            </p:spPr>
            <p:txBody>
              <a:bodyPr/>
              <a:lstStyle/>
              <a:p>
                <a:endParaRPr lang="en-US" sz="900"/>
              </a:p>
            </p:txBody>
          </p:sp>
          <p:sp>
            <p:nvSpPr>
              <p:cNvPr id="20" name="TextBox 20"/>
              <p:cNvSpPr txBox="1"/>
              <p:nvPr/>
            </p:nvSpPr>
            <p:spPr>
              <a:xfrm>
                <a:off x="0" y="9525"/>
                <a:ext cx="3295334" cy="275852"/>
              </a:xfrm>
              <a:prstGeom prst="rect">
                <a:avLst/>
              </a:prstGeom>
            </p:spPr>
            <p:txBody>
              <a:bodyPr lIns="25400" tIns="25400" rIns="25400" bIns="25400" rtlCol="0" anchor="ctr"/>
              <a:lstStyle/>
              <a:p>
                <a:pPr algn="ctr">
                  <a:lnSpc>
                    <a:spcPts val="1265"/>
                  </a:lnSpc>
                </a:pPr>
                <a:endParaRPr sz="900"/>
              </a:p>
            </p:txBody>
          </p:sp>
        </p:grpSp>
        <p:sp>
          <p:nvSpPr>
            <p:cNvPr id="21" name="TextBox 21"/>
            <p:cNvSpPr txBox="1"/>
            <p:nvPr/>
          </p:nvSpPr>
          <p:spPr>
            <a:xfrm>
              <a:off x="3" y="243994"/>
              <a:ext cx="16682627" cy="873913"/>
            </a:xfrm>
            <a:prstGeom prst="rect">
              <a:avLst/>
            </a:prstGeom>
          </p:spPr>
          <p:txBody>
            <a:bodyPr wrap="square" lIns="0" tIns="0" rIns="0" bIns="0" rtlCol="0" anchor="t">
              <a:spAutoFit/>
            </a:bodyPr>
            <a:lstStyle/>
            <a:p>
              <a:pPr algn="ctr">
                <a:lnSpc>
                  <a:spcPts val="2800"/>
                </a:lnSpc>
                <a:spcBef>
                  <a:spcPct val="0"/>
                </a:spcBef>
              </a:pPr>
              <a:r>
                <a:rPr lang="en-US" sz="2000" b="1">
                  <a:solidFill>
                    <a:srgbClr val="FFFFFF"/>
                  </a:solidFill>
                  <a:latin typeface="Inter Semi-Bold"/>
                  <a:ea typeface="Inter Semi-Bold"/>
                  <a:cs typeface="Inter Semi-Bold"/>
                  <a:sym typeface="Inter Semi-Bold"/>
                </a:rPr>
                <a:t>REVIEW PROGRESS FROM PREVIOUS PRIORITIES</a:t>
              </a:r>
            </a:p>
          </p:txBody>
        </p:sp>
      </p:grpSp>
      <p:sp>
        <p:nvSpPr>
          <p:cNvPr id="25" name="TextBox 25"/>
          <p:cNvSpPr txBox="1"/>
          <p:nvPr/>
        </p:nvSpPr>
        <p:spPr>
          <a:xfrm>
            <a:off x="283106" y="301232"/>
            <a:ext cx="6593015" cy="787908"/>
          </a:xfrm>
          <a:prstGeom prst="rect">
            <a:avLst/>
          </a:prstGeom>
        </p:spPr>
        <p:txBody>
          <a:bodyPr wrap="square" lIns="0" tIns="0" rIns="0" bIns="0" rtlCol="0" anchor="t">
            <a:spAutoFit/>
          </a:bodyPr>
          <a:lstStyle/>
          <a:p>
            <a:pPr>
              <a:lnSpc>
                <a:spcPct val="120000"/>
              </a:lnSpc>
            </a:pPr>
            <a:r>
              <a:rPr lang="en-US" sz="2400" b="1" spc="-44">
                <a:solidFill>
                  <a:srgbClr val="2B2929"/>
                </a:solidFill>
                <a:latin typeface="Inter Bold"/>
                <a:ea typeface="Inter Bold"/>
                <a:cs typeface="Inter Bold"/>
                <a:sym typeface="Inter Bold"/>
              </a:rPr>
              <a:t>PROSPER TABLES:</a:t>
            </a:r>
          </a:p>
          <a:p>
            <a:pPr>
              <a:lnSpc>
                <a:spcPct val="120000"/>
              </a:lnSpc>
            </a:pPr>
            <a:r>
              <a:rPr lang="en-US" sz="2000" spc="-44">
                <a:solidFill>
                  <a:srgbClr val="2B2929"/>
                </a:solidFill>
                <a:latin typeface="Inter Bold"/>
                <a:ea typeface="Inter Bold"/>
                <a:cs typeface="Inter"/>
                <a:sym typeface="Inter Bold"/>
              </a:rPr>
              <a:t>OPPORTUNITIES FOR COLLABORATION</a:t>
            </a:r>
            <a:endParaRPr lang="en-US" sz="2000" spc="-44">
              <a:solidFill>
                <a:srgbClr val="2B2929"/>
              </a:solidFill>
              <a:latin typeface="Inter"/>
              <a:ea typeface="Inter"/>
              <a:cs typeface="Inter"/>
              <a:sym typeface="Inter"/>
            </a:endParaRPr>
          </a:p>
        </p:txBody>
      </p:sp>
      <p:sp>
        <p:nvSpPr>
          <p:cNvPr id="26" name="TextBox 26"/>
          <p:cNvSpPr txBox="1"/>
          <p:nvPr/>
        </p:nvSpPr>
        <p:spPr>
          <a:xfrm>
            <a:off x="2133041" y="1646788"/>
            <a:ext cx="6089108" cy="327718"/>
          </a:xfrm>
          <a:prstGeom prst="rect">
            <a:avLst/>
          </a:prstGeom>
        </p:spPr>
        <p:txBody>
          <a:bodyPr lIns="0" tIns="0" rIns="0" bIns="0" rtlCol="0" anchor="t">
            <a:spAutoFit/>
          </a:bodyPr>
          <a:lstStyle/>
          <a:p>
            <a:pPr algn="ctr">
              <a:lnSpc>
                <a:spcPts val="2800"/>
              </a:lnSpc>
              <a:spcBef>
                <a:spcPct val="0"/>
              </a:spcBef>
            </a:pPr>
            <a:r>
              <a:rPr lang="en-US" sz="2000" b="1">
                <a:solidFill>
                  <a:srgbClr val="353634"/>
                </a:solidFill>
                <a:latin typeface="Inter Semi-Bold"/>
                <a:ea typeface="Inter Semi-Bold"/>
                <a:cs typeface="Inter Semi-Bold"/>
                <a:sym typeface="Inter Semi-Bold"/>
              </a:rPr>
              <a:t>DELIVERS THE FOLLOWING PRIORITIES:</a:t>
            </a:r>
          </a:p>
        </p:txBody>
      </p:sp>
      <p:grpSp>
        <p:nvGrpSpPr>
          <p:cNvPr id="70" name="Group 70"/>
          <p:cNvGrpSpPr/>
          <p:nvPr/>
        </p:nvGrpSpPr>
        <p:grpSpPr>
          <a:xfrm>
            <a:off x="6858993" y="178644"/>
            <a:ext cx="2653235" cy="839921"/>
            <a:chOff x="0" y="0"/>
            <a:chExt cx="7075294" cy="2239787"/>
          </a:xfrm>
        </p:grpSpPr>
        <p:grpSp>
          <p:nvGrpSpPr>
            <p:cNvPr id="71" name="Group 71"/>
            <p:cNvGrpSpPr/>
            <p:nvPr/>
          </p:nvGrpSpPr>
          <p:grpSpPr>
            <a:xfrm>
              <a:off x="0" y="0"/>
              <a:ext cx="7075294" cy="2239787"/>
              <a:chOff x="0" y="0"/>
              <a:chExt cx="2244637" cy="710573"/>
            </a:xfrm>
          </p:grpSpPr>
          <p:sp>
            <p:nvSpPr>
              <p:cNvPr id="72" name="Freeform 72"/>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73" name="TextBox 73"/>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74" name="Freeform 74"/>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76" name="Group 75">
            <a:extLst>
              <a:ext uri="{FF2B5EF4-FFF2-40B4-BE49-F238E27FC236}">
                <a16:creationId xmlns:a16="http://schemas.microsoft.com/office/drawing/2014/main" id="{9B85D1AC-C6ED-04E3-7834-E137AEE33074}"/>
              </a:ext>
            </a:extLst>
          </p:cNvPr>
          <p:cNvGrpSpPr/>
          <p:nvPr/>
        </p:nvGrpSpPr>
        <p:grpSpPr>
          <a:xfrm>
            <a:off x="428467" y="1581699"/>
            <a:ext cx="705944" cy="3476166"/>
            <a:chOff x="428467" y="1581699"/>
            <a:chExt cx="705944" cy="3476166"/>
          </a:xfrm>
        </p:grpSpPr>
        <p:grpSp>
          <p:nvGrpSpPr>
            <p:cNvPr id="77" name="Group 76">
              <a:extLst>
                <a:ext uri="{FF2B5EF4-FFF2-40B4-BE49-F238E27FC236}">
                  <a16:creationId xmlns:a16="http://schemas.microsoft.com/office/drawing/2014/main" id="{7CE83909-216E-224F-7F36-FCD8B8EB4708}"/>
                </a:ext>
              </a:extLst>
            </p:cNvPr>
            <p:cNvGrpSpPr/>
            <p:nvPr/>
          </p:nvGrpSpPr>
          <p:grpSpPr>
            <a:xfrm>
              <a:off x="428467" y="2172195"/>
              <a:ext cx="705944" cy="523688"/>
              <a:chOff x="428467" y="2140863"/>
              <a:chExt cx="705944" cy="523688"/>
            </a:xfrm>
          </p:grpSpPr>
          <p:sp>
            <p:nvSpPr>
              <p:cNvPr id="95" name="Arrow: Pentagon 94">
                <a:extLst>
                  <a:ext uri="{FF2B5EF4-FFF2-40B4-BE49-F238E27FC236}">
                    <a16:creationId xmlns:a16="http://schemas.microsoft.com/office/drawing/2014/main" id="{FDC12C1B-A539-AD02-39A6-8F55465F2515}"/>
                  </a:ext>
                </a:extLst>
              </p:cNvPr>
              <p:cNvSpPr/>
              <p:nvPr/>
            </p:nvSpPr>
            <p:spPr>
              <a:xfrm rot="5400000">
                <a:off x="519595" y="204973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6" name="TextBox 34">
                <a:extLst>
                  <a:ext uri="{FF2B5EF4-FFF2-40B4-BE49-F238E27FC236}">
                    <a16:creationId xmlns:a16="http://schemas.microsoft.com/office/drawing/2014/main" id="{A89F7CE1-4255-70A1-84BD-62CACE85F6D9}"/>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PROSPER TABLES</a:t>
                </a:r>
              </a:p>
            </p:txBody>
          </p:sp>
        </p:grpSp>
        <p:grpSp>
          <p:nvGrpSpPr>
            <p:cNvPr id="78" name="Group 77">
              <a:extLst>
                <a:ext uri="{FF2B5EF4-FFF2-40B4-BE49-F238E27FC236}">
                  <a16:creationId xmlns:a16="http://schemas.microsoft.com/office/drawing/2014/main" id="{396EEDB2-18B6-8E1D-B426-2F6CA9C93E37}"/>
                </a:ext>
              </a:extLst>
            </p:cNvPr>
            <p:cNvGrpSpPr/>
            <p:nvPr/>
          </p:nvGrpSpPr>
          <p:grpSpPr>
            <a:xfrm>
              <a:off x="428467" y="1581699"/>
              <a:ext cx="705944" cy="523688"/>
              <a:chOff x="428467" y="1581699"/>
              <a:chExt cx="705944" cy="523688"/>
            </a:xfrm>
          </p:grpSpPr>
          <p:sp>
            <p:nvSpPr>
              <p:cNvPr id="93" name="Arrow: Pentagon 92">
                <a:extLst>
                  <a:ext uri="{FF2B5EF4-FFF2-40B4-BE49-F238E27FC236}">
                    <a16:creationId xmlns:a16="http://schemas.microsoft.com/office/drawing/2014/main" id="{1DDBC248-3F0E-F1E0-3E8E-422153D3CD1E}"/>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4" name="TextBox 41">
                <a:extLst>
                  <a:ext uri="{FF2B5EF4-FFF2-40B4-BE49-F238E27FC236}">
                    <a16:creationId xmlns:a16="http://schemas.microsoft.com/office/drawing/2014/main" id="{7BF71129-A2EA-47E9-E7C3-7FF4B77472F4}"/>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79" name="Group 78">
              <a:extLst>
                <a:ext uri="{FF2B5EF4-FFF2-40B4-BE49-F238E27FC236}">
                  <a16:creationId xmlns:a16="http://schemas.microsoft.com/office/drawing/2014/main" id="{8862EB32-9C2E-D681-F1AB-3727E4C2285A}"/>
                </a:ext>
              </a:extLst>
            </p:cNvPr>
            <p:cNvGrpSpPr/>
            <p:nvPr/>
          </p:nvGrpSpPr>
          <p:grpSpPr>
            <a:xfrm>
              <a:off x="428467" y="4534177"/>
              <a:ext cx="705944" cy="523688"/>
              <a:chOff x="428467" y="4534177"/>
              <a:chExt cx="705944" cy="523688"/>
            </a:xfrm>
          </p:grpSpPr>
          <p:sp>
            <p:nvSpPr>
              <p:cNvPr id="91" name="Arrow: Pentagon 90">
                <a:extLst>
                  <a:ext uri="{FF2B5EF4-FFF2-40B4-BE49-F238E27FC236}">
                    <a16:creationId xmlns:a16="http://schemas.microsoft.com/office/drawing/2014/main" id="{DF59AF94-2410-5154-C3D9-2F9EA91ED776}"/>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2" name="TextBox 48">
                <a:extLst>
                  <a:ext uri="{FF2B5EF4-FFF2-40B4-BE49-F238E27FC236}">
                    <a16:creationId xmlns:a16="http://schemas.microsoft.com/office/drawing/2014/main" id="{49AD0507-7F3D-C529-9E58-F091CD05B875}"/>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80" name="Group 79">
              <a:extLst>
                <a:ext uri="{FF2B5EF4-FFF2-40B4-BE49-F238E27FC236}">
                  <a16:creationId xmlns:a16="http://schemas.microsoft.com/office/drawing/2014/main" id="{76F57FFA-12DD-607E-DD14-A97D62578DDA}"/>
                </a:ext>
              </a:extLst>
            </p:cNvPr>
            <p:cNvGrpSpPr/>
            <p:nvPr/>
          </p:nvGrpSpPr>
          <p:grpSpPr>
            <a:xfrm>
              <a:off x="428467" y="2762691"/>
              <a:ext cx="705944" cy="523688"/>
              <a:chOff x="428467" y="2697291"/>
              <a:chExt cx="705944" cy="523688"/>
            </a:xfrm>
          </p:grpSpPr>
          <p:sp>
            <p:nvSpPr>
              <p:cNvPr id="89" name="Arrow: Pentagon 88">
                <a:extLst>
                  <a:ext uri="{FF2B5EF4-FFF2-40B4-BE49-F238E27FC236}">
                    <a16:creationId xmlns:a16="http://schemas.microsoft.com/office/drawing/2014/main" id="{49FA294A-D816-5B27-C097-F862747863FD}"/>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0" name="TextBox 55">
                <a:extLst>
                  <a:ext uri="{FF2B5EF4-FFF2-40B4-BE49-F238E27FC236}">
                    <a16:creationId xmlns:a16="http://schemas.microsoft.com/office/drawing/2014/main" id="{1B881BEC-4C05-0BFA-EBC5-53CDD2DB156A}"/>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81" name="TextBox 58">
              <a:extLst>
                <a:ext uri="{FF2B5EF4-FFF2-40B4-BE49-F238E27FC236}">
                  <a16:creationId xmlns:a16="http://schemas.microsoft.com/office/drawing/2014/main" id="{3D6A5FF2-46CA-5287-63BE-C19C0902EE40}"/>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82" name="TextBox 61">
              <a:extLst>
                <a:ext uri="{FF2B5EF4-FFF2-40B4-BE49-F238E27FC236}">
                  <a16:creationId xmlns:a16="http://schemas.microsoft.com/office/drawing/2014/main" id="{75673D2C-4A71-CFEC-7C95-E822F11E050E}"/>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83" name="Group 82">
              <a:extLst>
                <a:ext uri="{FF2B5EF4-FFF2-40B4-BE49-F238E27FC236}">
                  <a16:creationId xmlns:a16="http://schemas.microsoft.com/office/drawing/2014/main" id="{3EE90D2C-0298-CB3A-AD8C-396EAA5A990F}"/>
                </a:ext>
              </a:extLst>
            </p:cNvPr>
            <p:cNvGrpSpPr/>
            <p:nvPr/>
          </p:nvGrpSpPr>
          <p:grpSpPr>
            <a:xfrm>
              <a:off x="428467" y="3353187"/>
              <a:ext cx="705944" cy="523688"/>
              <a:chOff x="428467" y="3243793"/>
              <a:chExt cx="705944" cy="523688"/>
            </a:xfrm>
          </p:grpSpPr>
          <p:sp>
            <p:nvSpPr>
              <p:cNvPr id="87" name="Arrow: Pentagon 86">
                <a:extLst>
                  <a:ext uri="{FF2B5EF4-FFF2-40B4-BE49-F238E27FC236}">
                    <a16:creationId xmlns:a16="http://schemas.microsoft.com/office/drawing/2014/main" id="{1E893C81-9A32-E646-E275-1B8F89DA37FD}"/>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8" name="TextBox 62">
                <a:extLst>
                  <a:ext uri="{FF2B5EF4-FFF2-40B4-BE49-F238E27FC236}">
                    <a16:creationId xmlns:a16="http://schemas.microsoft.com/office/drawing/2014/main" id="{70EDA7F5-3142-D590-FCAB-02F68EE3AB8A}"/>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84" name="Group 83">
              <a:extLst>
                <a:ext uri="{FF2B5EF4-FFF2-40B4-BE49-F238E27FC236}">
                  <a16:creationId xmlns:a16="http://schemas.microsoft.com/office/drawing/2014/main" id="{110DF70B-FC68-870C-05E9-5B7B19EEF757}"/>
                </a:ext>
              </a:extLst>
            </p:cNvPr>
            <p:cNvGrpSpPr/>
            <p:nvPr/>
          </p:nvGrpSpPr>
          <p:grpSpPr>
            <a:xfrm>
              <a:off x="428467" y="3943683"/>
              <a:ext cx="705944" cy="523688"/>
              <a:chOff x="428467" y="3888985"/>
              <a:chExt cx="705944" cy="523688"/>
            </a:xfrm>
          </p:grpSpPr>
          <p:sp>
            <p:nvSpPr>
              <p:cNvPr id="85" name="Arrow: Pentagon 84">
                <a:extLst>
                  <a:ext uri="{FF2B5EF4-FFF2-40B4-BE49-F238E27FC236}">
                    <a16:creationId xmlns:a16="http://schemas.microsoft.com/office/drawing/2014/main" id="{CC2B5D79-BC8C-03DF-196D-60190678D476}"/>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6" name="TextBox 69">
                <a:extLst>
                  <a:ext uri="{FF2B5EF4-FFF2-40B4-BE49-F238E27FC236}">
                    <a16:creationId xmlns:a16="http://schemas.microsoft.com/office/drawing/2014/main" id="{604C2652-543D-F21F-CCC7-548A338949B5}"/>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sp>
        <p:nvSpPr>
          <p:cNvPr id="100" name="Shape 3">
            <a:extLst>
              <a:ext uri="{FF2B5EF4-FFF2-40B4-BE49-F238E27FC236}">
                <a16:creationId xmlns:a16="http://schemas.microsoft.com/office/drawing/2014/main" id="{8402BA4C-8705-8A1C-AB25-AF2C03D240E8}"/>
              </a:ext>
            </a:extLst>
          </p:cNvPr>
          <p:cNvSpPr/>
          <p:nvPr/>
        </p:nvSpPr>
        <p:spPr>
          <a:xfrm>
            <a:off x="324233" y="1143729"/>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28" name="Shape 0">
            <a:extLst>
              <a:ext uri="{FF2B5EF4-FFF2-40B4-BE49-F238E27FC236}">
                <a16:creationId xmlns:a16="http://schemas.microsoft.com/office/drawing/2014/main" id="{D36ABF23-7E5C-5C88-C880-50D1B5E7A423}"/>
              </a:ext>
            </a:extLst>
          </p:cNvPr>
          <p:cNvSpPr/>
          <p:nvPr/>
        </p:nvSpPr>
        <p:spPr>
          <a:xfrm>
            <a:off x="0" y="0"/>
            <a:ext cx="73152" cy="5143500"/>
          </a:xfrm>
          <a:prstGeom prst="rect">
            <a:avLst/>
          </a:prstGeom>
          <a:solidFill>
            <a:srgbClr val="C8963E"/>
          </a:solidFill>
          <a:ln/>
        </p:spPr>
        <p:txBody>
          <a:bodyPr/>
          <a:lstStyle/>
          <a:p>
            <a:endParaRPr lang="en-CA"/>
          </a:p>
        </p:txBody>
      </p:sp>
      <p:grpSp>
        <p:nvGrpSpPr>
          <p:cNvPr id="29" name="Group 22">
            <a:extLst>
              <a:ext uri="{FF2B5EF4-FFF2-40B4-BE49-F238E27FC236}">
                <a16:creationId xmlns:a16="http://schemas.microsoft.com/office/drawing/2014/main" id="{C238F0F4-63C6-DE18-D297-452EDF16332B}"/>
              </a:ext>
            </a:extLst>
          </p:cNvPr>
          <p:cNvGrpSpPr/>
          <p:nvPr/>
        </p:nvGrpSpPr>
        <p:grpSpPr>
          <a:xfrm>
            <a:off x="1185026" y="2217188"/>
            <a:ext cx="329715" cy="274320"/>
            <a:chOff x="0" y="0"/>
            <a:chExt cx="812800" cy="605471"/>
          </a:xfrm>
          <a:solidFill>
            <a:srgbClr val="5B6242"/>
          </a:solidFill>
        </p:grpSpPr>
        <p:sp>
          <p:nvSpPr>
            <p:cNvPr id="30" name="Freeform 23">
              <a:extLst>
                <a:ext uri="{FF2B5EF4-FFF2-40B4-BE49-F238E27FC236}">
                  <a16:creationId xmlns:a16="http://schemas.microsoft.com/office/drawing/2014/main" id="{B3B0EF6F-5586-EDC9-4140-5A2BFEE43C9A}"/>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31" name="TextBox 24">
              <a:extLst>
                <a:ext uri="{FF2B5EF4-FFF2-40B4-BE49-F238E27FC236}">
                  <a16:creationId xmlns:a16="http://schemas.microsoft.com/office/drawing/2014/main" id="{97968E6A-0606-C25E-4DEF-2A62E00653C1}"/>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35" name="TextBox 2">
            <a:extLst>
              <a:ext uri="{FF2B5EF4-FFF2-40B4-BE49-F238E27FC236}">
                <a16:creationId xmlns:a16="http://schemas.microsoft.com/office/drawing/2014/main" id="{E1615446-009E-F175-AFD3-D0FE59E5480C}"/>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1196927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TextBox 25">
            <a:extLst>
              <a:ext uri="{FF2B5EF4-FFF2-40B4-BE49-F238E27FC236}">
                <a16:creationId xmlns:a16="http://schemas.microsoft.com/office/drawing/2014/main" id="{4817AA2C-D656-35EA-F439-9F02BE8C30A4}"/>
              </a:ext>
            </a:extLst>
          </p:cNvPr>
          <p:cNvSpPr txBox="1"/>
          <p:nvPr/>
        </p:nvSpPr>
        <p:spPr>
          <a:xfrm>
            <a:off x="294681" y="301232"/>
            <a:ext cx="6593015" cy="727892"/>
          </a:xfrm>
          <a:prstGeom prst="rect">
            <a:avLst/>
          </a:prstGeom>
        </p:spPr>
        <p:txBody>
          <a:bodyPr wrap="square" lIns="0" tIns="0" rIns="0" bIns="0" rtlCol="0" anchor="t">
            <a:spAutoFit/>
          </a:bodyPr>
          <a:lstStyle/>
          <a:p>
            <a:pPr>
              <a:lnSpc>
                <a:spcPct val="110000"/>
              </a:lnSpc>
            </a:pPr>
            <a:r>
              <a:rPr lang="en-US" sz="2400" b="1" spc="-44">
                <a:solidFill>
                  <a:srgbClr val="2B2929"/>
                </a:solidFill>
                <a:latin typeface="Inter Bold"/>
                <a:ea typeface="Inter Bold"/>
                <a:cs typeface="Inter Bold"/>
                <a:sym typeface="Inter Bold"/>
              </a:rPr>
              <a:t>PROSPER TABLES:</a:t>
            </a:r>
          </a:p>
          <a:p>
            <a:pPr>
              <a:lnSpc>
                <a:spcPct val="110000"/>
              </a:lnSpc>
            </a:pPr>
            <a:r>
              <a:rPr lang="en-US" sz="2000" spc="-44">
                <a:solidFill>
                  <a:srgbClr val="2B2929"/>
                </a:solidFill>
                <a:latin typeface="Inter Bold"/>
                <a:ea typeface="Inter Bold"/>
                <a:cs typeface="Inter"/>
                <a:sym typeface="Inter Bold"/>
              </a:rPr>
              <a:t>MODEL AND TIMELINE</a:t>
            </a:r>
            <a:endParaRPr lang="en-US" sz="2000" spc="-44">
              <a:solidFill>
                <a:srgbClr val="2B2929"/>
              </a:solidFill>
              <a:latin typeface="Inter"/>
              <a:ea typeface="Inter"/>
              <a:cs typeface="Inter"/>
              <a:sym typeface="Inter"/>
            </a:endParaRPr>
          </a:p>
        </p:txBody>
      </p:sp>
      <p:sp>
        <p:nvSpPr>
          <p:cNvPr id="3" name="Shape 1"/>
          <p:cNvSpPr/>
          <p:nvPr/>
        </p:nvSpPr>
        <p:spPr>
          <a:xfrm>
            <a:off x="0" y="0"/>
            <a:ext cx="73152" cy="5143500"/>
          </a:xfrm>
          <a:prstGeom prst="rect">
            <a:avLst/>
          </a:prstGeom>
          <a:solidFill>
            <a:srgbClr val="D4B06A"/>
          </a:solidFill>
          <a:ln/>
        </p:spPr>
        <p:txBody>
          <a:bodyPr/>
          <a:lstStyle/>
          <a:p>
            <a:endParaRPr lang="en-CA">
              <a:latin typeface="Inter"/>
            </a:endParaRPr>
          </a:p>
        </p:txBody>
      </p:sp>
      <p:sp>
        <p:nvSpPr>
          <p:cNvPr id="5" name="Shape 3"/>
          <p:cNvSpPr/>
          <p:nvPr/>
        </p:nvSpPr>
        <p:spPr>
          <a:xfrm>
            <a:off x="286877" y="1127653"/>
            <a:ext cx="3200400" cy="22860"/>
          </a:xfrm>
          <a:prstGeom prst="rect">
            <a:avLst/>
          </a:prstGeom>
          <a:solidFill>
            <a:srgbClr val="D4B06A"/>
          </a:solidFill>
          <a:ln/>
        </p:spPr>
        <p:txBody>
          <a:bodyPr/>
          <a:lstStyle/>
          <a:p>
            <a:endParaRPr lang="en-CA">
              <a:latin typeface="Inter"/>
            </a:endParaRPr>
          </a:p>
        </p:txBody>
      </p:sp>
      <p:sp>
        <p:nvSpPr>
          <p:cNvPr id="6" name="Text 4"/>
          <p:cNvSpPr/>
          <p:nvPr/>
        </p:nvSpPr>
        <p:spPr>
          <a:xfrm>
            <a:off x="294681" y="1178211"/>
            <a:ext cx="6666483" cy="379169"/>
          </a:xfrm>
          <a:prstGeom prst="rect">
            <a:avLst/>
          </a:prstGeom>
          <a:noFill/>
          <a:ln/>
        </p:spPr>
        <p:txBody>
          <a:bodyPr wrap="square" rtlCol="0" anchor="ctr"/>
          <a:lstStyle/>
          <a:p>
            <a:pPr marL="0" indent="0">
              <a:buNone/>
            </a:pPr>
            <a:r>
              <a:rPr lang="en-US" sz="1600" b="1" i="1">
                <a:solidFill>
                  <a:srgbClr val="444931"/>
                </a:solidFill>
                <a:latin typeface="Inter"/>
                <a:ea typeface="Calibri" pitchFamily="34" charset="-122"/>
                <a:cs typeface="Calibri" pitchFamily="34" charset="-120"/>
              </a:rPr>
              <a:t>Regional and provincial </a:t>
            </a:r>
            <a:r>
              <a:rPr lang="en-US" sz="1600" i="1">
                <a:solidFill>
                  <a:srgbClr val="444931"/>
                </a:solidFill>
                <a:latin typeface="Inter"/>
                <a:ea typeface="Calibri" pitchFamily="34" charset="-122"/>
                <a:cs typeface="Calibri" pitchFamily="34" charset="-120"/>
              </a:rPr>
              <a:t>forums where </a:t>
            </a:r>
            <a:r>
              <a:rPr lang="en-US" sz="1600" b="1" i="1">
                <a:solidFill>
                  <a:srgbClr val="444931"/>
                </a:solidFill>
                <a:latin typeface="Inter"/>
                <a:ea typeface="Calibri" pitchFamily="34" charset="-122"/>
                <a:cs typeface="Calibri" pitchFamily="34" charset="-120"/>
              </a:rPr>
              <a:t>dialogue and</a:t>
            </a:r>
            <a:r>
              <a:rPr lang="en-US" sz="1600" i="1">
                <a:solidFill>
                  <a:srgbClr val="444931"/>
                </a:solidFill>
                <a:latin typeface="Inter"/>
                <a:ea typeface="Calibri" pitchFamily="34" charset="-122"/>
                <a:cs typeface="Calibri" pitchFamily="34" charset="-120"/>
              </a:rPr>
              <a:t> </a:t>
            </a:r>
            <a:r>
              <a:rPr lang="en-US" sz="1600" b="1" i="1">
                <a:solidFill>
                  <a:srgbClr val="444931"/>
                </a:solidFill>
                <a:latin typeface="Inter"/>
                <a:ea typeface="Calibri" pitchFamily="34" charset="-122"/>
                <a:cs typeface="Calibri" pitchFamily="34" charset="-120"/>
              </a:rPr>
              <a:t>data </a:t>
            </a:r>
            <a:r>
              <a:rPr lang="en-US" sz="1600" i="1">
                <a:solidFill>
                  <a:srgbClr val="444931"/>
                </a:solidFill>
                <a:latin typeface="Inter"/>
                <a:ea typeface="Calibri" pitchFamily="34" charset="-122"/>
                <a:cs typeface="Calibri" pitchFamily="34" charset="-120"/>
              </a:rPr>
              <a:t>merge</a:t>
            </a:r>
            <a:endParaRPr lang="en-US" sz="1600" b="1">
              <a:solidFill>
                <a:srgbClr val="444931"/>
              </a:solidFill>
              <a:latin typeface="Inter"/>
            </a:endParaRPr>
          </a:p>
        </p:txBody>
      </p:sp>
      <p:grpSp>
        <p:nvGrpSpPr>
          <p:cNvPr id="102" name="Group 2">
            <a:extLst>
              <a:ext uri="{FF2B5EF4-FFF2-40B4-BE49-F238E27FC236}">
                <a16:creationId xmlns:a16="http://schemas.microsoft.com/office/drawing/2014/main" id="{3956A9ED-FAFD-5F4C-19EE-EF12CC41570F}"/>
              </a:ext>
            </a:extLst>
          </p:cNvPr>
          <p:cNvGrpSpPr/>
          <p:nvPr/>
        </p:nvGrpSpPr>
        <p:grpSpPr>
          <a:xfrm>
            <a:off x="6858993" y="178644"/>
            <a:ext cx="2653235" cy="839921"/>
            <a:chOff x="0" y="0"/>
            <a:chExt cx="7075294" cy="2239787"/>
          </a:xfrm>
        </p:grpSpPr>
        <p:grpSp>
          <p:nvGrpSpPr>
            <p:cNvPr id="103" name="Group 3">
              <a:extLst>
                <a:ext uri="{FF2B5EF4-FFF2-40B4-BE49-F238E27FC236}">
                  <a16:creationId xmlns:a16="http://schemas.microsoft.com/office/drawing/2014/main" id="{96705182-1D7E-C6BA-5732-8CF62149B8CC}"/>
                </a:ext>
              </a:extLst>
            </p:cNvPr>
            <p:cNvGrpSpPr/>
            <p:nvPr/>
          </p:nvGrpSpPr>
          <p:grpSpPr>
            <a:xfrm>
              <a:off x="0" y="0"/>
              <a:ext cx="7075294" cy="2239787"/>
              <a:chOff x="0" y="0"/>
              <a:chExt cx="2244637" cy="710573"/>
            </a:xfrm>
          </p:grpSpPr>
          <p:sp>
            <p:nvSpPr>
              <p:cNvPr id="105" name="Freeform 4">
                <a:extLst>
                  <a:ext uri="{FF2B5EF4-FFF2-40B4-BE49-F238E27FC236}">
                    <a16:creationId xmlns:a16="http://schemas.microsoft.com/office/drawing/2014/main" id="{486CEDFA-FD16-4E6B-E09B-387151F9552A}"/>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06" name="TextBox 5">
                <a:extLst>
                  <a:ext uri="{FF2B5EF4-FFF2-40B4-BE49-F238E27FC236}">
                    <a16:creationId xmlns:a16="http://schemas.microsoft.com/office/drawing/2014/main" id="{CCBC9D5D-C6BF-46A3-95E0-BA6D479815D5}"/>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104" name="Freeform 6">
              <a:extLst>
                <a:ext uri="{FF2B5EF4-FFF2-40B4-BE49-F238E27FC236}">
                  <a16:creationId xmlns:a16="http://schemas.microsoft.com/office/drawing/2014/main" id="{5322A3F7-1DBE-6FF2-9BEE-9F322FAE72BC}"/>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10" name="Group 9">
            <a:extLst>
              <a:ext uri="{FF2B5EF4-FFF2-40B4-BE49-F238E27FC236}">
                <a16:creationId xmlns:a16="http://schemas.microsoft.com/office/drawing/2014/main" id="{83589EDB-1E5B-2E22-5628-94B1D85C0916}"/>
              </a:ext>
            </a:extLst>
          </p:cNvPr>
          <p:cNvGrpSpPr/>
          <p:nvPr/>
        </p:nvGrpSpPr>
        <p:grpSpPr>
          <a:xfrm>
            <a:off x="428467" y="1581699"/>
            <a:ext cx="705944" cy="3476166"/>
            <a:chOff x="428467" y="1581699"/>
            <a:chExt cx="705944" cy="3476166"/>
          </a:xfrm>
        </p:grpSpPr>
        <p:grpSp>
          <p:nvGrpSpPr>
            <p:cNvPr id="11" name="Group 10">
              <a:extLst>
                <a:ext uri="{FF2B5EF4-FFF2-40B4-BE49-F238E27FC236}">
                  <a16:creationId xmlns:a16="http://schemas.microsoft.com/office/drawing/2014/main" id="{369C448E-5F8B-60B9-FC42-896463143F9A}"/>
                </a:ext>
              </a:extLst>
            </p:cNvPr>
            <p:cNvGrpSpPr/>
            <p:nvPr/>
          </p:nvGrpSpPr>
          <p:grpSpPr>
            <a:xfrm>
              <a:off x="428467" y="2172195"/>
              <a:ext cx="705944" cy="523688"/>
              <a:chOff x="428467" y="2140863"/>
              <a:chExt cx="705944" cy="523688"/>
            </a:xfrm>
          </p:grpSpPr>
          <p:sp>
            <p:nvSpPr>
              <p:cNvPr id="37" name="Arrow: Pentagon 36">
                <a:extLst>
                  <a:ext uri="{FF2B5EF4-FFF2-40B4-BE49-F238E27FC236}">
                    <a16:creationId xmlns:a16="http://schemas.microsoft.com/office/drawing/2014/main" id="{8AC12279-41ED-E1E8-D2BA-ECEA64A9680B}"/>
                  </a:ext>
                </a:extLst>
              </p:cNvPr>
              <p:cNvSpPr/>
              <p:nvPr/>
            </p:nvSpPr>
            <p:spPr>
              <a:xfrm rot="5400000">
                <a:off x="519595" y="204973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TextBox 34">
                <a:extLst>
                  <a:ext uri="{FF2B5EF4-FFF2-40B4-BE49-F238E27FC236}">
                    <a16:creationId xmlns:a16="http://schemas.microsoft.com/office/drawing/2014/main" id="{7DA8C7C4-FC36-5FA8-AC73-220D68F073E2}"/>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PROSPER TABLES</a:t>
                </a:r>
              </a:p>
            </p:txBody>
          </p:sp>
        </p:grpSp>
        <p:grpSp>
          <p:nvGrpSpPr>
            <p:cNvPr id="13" name="Group 12">
              <a:extLst>
                <a:ext uri="{FF2B5EF4-FFF2-40B4-BE49-F238E27FC236}">
                  <a16:creationId xmlns:a16="http://schemas.microsoft.com/office/drawing/2014/main" id="{E650C86B-1E4F-C0FA-4EA6-4C6001ABB857}"/>
                </a:ext>
              </a:extLst>
            </p:cNvPr>
            <p:cNvGrpSpPr/>
            <p:nvPr/>
          </p:nvGrpSpPr>
          <p:grpSpPr>
            <a:xfrm>
              <a:off x="428467" y="1581699"/>
              <a:ext cx="705944" cy="523688"/>
              <a:chOff x="428467" y="1581699"/>
              <a:chExt cx="705944" cy="523688"/>
            </a:xfrm>
          </p:grpSpPr>
          <p:sp>
            <p:nvSpPr>
              <p:cNvPr id="31" name="Arrow: Pentagon 30">
                <a:extLst>
                  <a:ext uri="{FF2B5EF4-FFF2-40B4-BE49-F238E27FC236}">
                    <a16:creationId xmlns:a16="http://schemas.microsoft.com/office/drawing/2014/main" id="{EC885C53-92BA-9BDF-F0B2-4C1874C011B2}"/>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TextBox 41">
                <a:extLst>
                  <a:ext uri="{FF2B5EF4-FFF2-40B4-BE49-F238E27FC236}">
                    <a16:creationId xmlns:a16="http://schemas.microsoft.com/office/drawing/2014/main" id="{DA24AA2B-B7C2-372B-2344-3F2D3A4469F7}"/>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14" name="Group 13">
              <a:extLst>
                <a:ext uri="{FF2B5EF4-FFF2-40B4-BE49-F238E27FC236}">
                  <a16:creationId xmlns:a16="http://schemas.microsoft.com/office/drawing/2014/main" id="{337A1B2C-0FF0-8778-2D42-4DE5809403DF}"/>
                </a:ext>
              </a:extLst>
            </p:cNvPr>
            <p:cNvGrpSpPr/>
            <p:nvPr/>
          </p:nvGrpSpPr>
          <p:grpSpPr>
            <a:xfrm>
              <a:off x="428467" y="4534177"/>
              <a:ext cx="705944" cy="523688"/>
              <a:chOff x="428467" y="4534177"/>
              <a:chExt cx="705944" cy="523688"/>
            </a:xfrm>
          </p:grpSpPr>
          <p:sp>
            <p:nvSpPr>
              <p:cNvPr id="28" name="Arrow: Pentagon 27">
                <a:extLst>
                  <a:ext uri="{FF2B5EF4-FFF2-40B4-BE49-F238E27FC236}">
                    <a16:creationId xmlns:a16="http://schemas.microsoft.com/office/drawing/2014/main" id="{1FA522B2-B594-4F04-2C97-1389B8028BFA}"/>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TextBox 48">
                <a:extLst>
                  <a:ext uri="{FF2B5EF4-FFF2-40B4-BE49-F238E27FC236}">
                    <a16:creationId xmlns:a16="http://schemas.microsoft.com/office/drawing/2014/main" id="{C0373AF4-DE2B-C010-1E34-6853DB0295C5}"/>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15" name="Group 14">
              <a:extLst>
                <a:ext uri="{FF2B5EF4-FFF2-40B4-BE49-F238E27FC236}">
                  <a16:creationId xmlns:a16="http://schemas.microsoft.com/office/drawing/2014/main" id="{BDA5C5FB-A3C0-2A2F-E89D-1C4582854F79}"/>
                </a:ext>
              </a:extLst>
            </p:cNvPr>
            <p:cNvGrpSpPr/>
            <p:nvPr/>
          </p:nvGrpSpPr>
          <p:grpSpPr>
            <a:xfrm>
              <a:off x="428467" y="2762691"/>
              <a:ext cx="705944" cy="523688"/>
              <a:chOff x="428467" y="2697291"/>
              <a:chExt cx="705944" cy="523688"/>
            </a:xfrm>
          </p:grpSpPr>
          <p:sp>
            <p:nvSpPr>
              <p:cNvPr id="25" name="Arrow: Pentagon 24">
                <a:extLst>
                  <a:ext uri="{FF2B5EF4-FFF2-40B4-BE49-F238E27FC236}">
                    <a16:creationId xmlns:a16="http://schemas.microsoft.com/office/drawing/2014/main" id="{BA06F32D-E852-413C-A3EE-A23F0F2DB135}"/>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TextBox 55">
                <a:extLst>
                  <a:ext uri="{FF2B5EF4-FFF2-40B4-BE49-F238E27FC236}">
                    <a16:creationId xmlns:a16="http://schemas.microsoft.com/office/drawing/2014/main" id="{7725FB1D-4125-E310-36DB-24F908DA436B}"/>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16" name="TextBox 58">
              <a:extLst>
                <a:ext uri="{FF2B5EF4-FFF2-40B4-BE49-F238E27FC236}">
                  <a16:creationId xmlns:a16="http://schemas.microsoft.com/office/drawing/2014/main" id="{70B2BE11-13CE-36BB-0851-840B1B381E44}"/>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17" name="TextBox 61">
              <a:extLst>
                <a:ext uri="{FF2B5EF4-FFF2-40B4-BE49-F238E27FC236}">
                  <a16:creationId xmlns:a16="http://schemas.microsoft.com/office/drawing/2014/main" id="{8DA73F30-1493-67DC-B443-0C32D9A4FD1E}"/>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18" name="Group 17">
              <a:extLst>
                <a:ext uri="{FF2B5EF4-FFF2-40B4-BE49-F238E27FC236}">
                  <a16:creationId xmlns:a16="http://schemas.microsoft.com/office/drawing/2014/main" id="{32FE5AF8-A841-86F8-413C-AC8F974CA8CB}"/>
                </a:ext>
              </a:extLst>
            </p:cNvPr>
            <p:cNvGrpSpPr/>
            <p:nvPr/>
          </p:nvGrpSpPr>
          <p:grpSpPr>
            <a:xfrm>
              <a:off x="428467" y="3353187"/>
              <a:ext cx="705944" cy="523688"/>
              <a:chOff x="428467" y="3243793"/>
              <a:chExt cx="705944" cy="523688"/>
            </a:xfrm>
          </p:grpSpPr>
          <p:sp>
            <p:nvSpPr>
              <p:cNvPr id="22" name="Arrow: Pentagon 21">
                <a:extLst>
                  <a:ext uri="{FF2B5EF4-FFF2-40B4-BE49-F238E27FC236}">
                    <a16:creationId xmlns:a16="http://schemas.microsoft.com/office/drawing/2014/main" id="{DC8723FA-4C8D-CAE7-CCB6-3A5F321D42E7}"/>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TextBox 62">
                <a:extLst>
                  <a:ext uri="{FF2B5EF4-FFF2-40B4-BE49-F238E27FC236}">
                    <a16:creationId xmlns:a16="http://schemas.microsoft.com/office/drawing/2014/main" id="{C68BFC7E-1839-BC1F-A02B-8BE63A7EBFF7}"/>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19" name="Group 18">
              <a:extLst>
                <a:ext uri="{FF2B5EF4-FFF2-40B4-BE49-F238E27FC236}">
                  <a16:creationId xmlns:a16="http://schemas.microsoft.com/office/drawing/2014/main" id="{617304CF-D929-AC29-F5D9-B8B89E4DD102}"/>
                </a:ext>
              </a:extLst>
            </p:cNvPr>
            <p:cNvGrpSpPr/>
            <p:nvPr/>
          </p:nvGrpSpPr>
          <p:grpSpPr>
            <a:xfrm>
              <a:off x="428467" y="3943683"/>
              <a:ext cx="705944" cy="523688"/>
              <a:chOff x="428467" y="3888985"/>
              <a:chExt cx="705944" cy="523688"/>
            </a:xfrm>
          </p:grpSpPr>
          <p:sp>
            <p:nvSpPr>
              <p:cNvPr id="20" name="Arrow: Pentagon 19">
                <a:extLst>
                  <a:ext uri="{FF2B5EF4-FFF2-40B4-BE49-F238E27FC236}">
                    <a16:creationId xmlns:a16="http://schemas.microsoft.com/office/drawing/2014/main" id="{A3FBEDD0-2CBB-CDC5-AC7E-5D254F6CA48E}"/>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TextBox 69">
                <a:extLst>
                  <a:ext uri="{FF2B5EF4-FFF2-40B4-BE49-F238E27FC236}">
                    <a16:creationId xmlns:a16="http://schemas.microsoft.com/office/drawing/2014/main" id="{C6ADE051-CB6A-43E9-B744-BC15EAEDE1FC}"/>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sp>
        <p:nvSpPr>
          <p:cNvPr id="54" name="Text 22">
            <a:extLst>
              <a:ext uri="{FF2B5EF4-FFF2-40B4-BE49-F238E27FC236}">
                <a16:creationId xmlns:a16="http://schemas.microsoft.com/office/drawing/2014/main" id="{644531B7-C473-C982-1E48-4BECC9F1819A}"/>
              </a:ext>
            </a:extLst>
          </p:cNvPr>
          <p:cNvSpPr/>
          <p:nvPr/>
        </p:nvSpPr>
        <p:spPr>
          <a:xfrm>
            <a:off x="2686434" y="3575614"/>
            <a:ext cx="4972012" cy="332244"/>
          </a:xfrm>
          <a:prstGeom prst="rect">
            <a:avLst/>
          </a:prstGeom>
          <a:noFill/>
          <a:ln/>
        </p:spPr>
        <p:txBody>
          <a:bodyPr wrap="square" rtlCol="0" anchor="ctr"/>
          <a:lstStyle/>
          <a:p>
            <a:pPr marL="0" indent="0" algn="ctr">
              <a:buNone/>
            </a:pPr>
            <a:r>
              <a:rPr lang="en-US" sz="1600" b="1">
                <a:solidFill>
                  <a:srgbClr val="444931"/>
                </a:solidFill>
                <a:latin typeface="Inter"/>
                <a:ea typeface="Calibri" pitchFamily="34" charset="-122"/>
                <a:cs typeface="Calibri" pitchFamily="34" charset="-120"/>
              </a:rPr>
              <a:t>WORKFORCE DEVELOPMENT PARTNERS AT THE TABLE</a:t>
            </a:r>
            <a:endParaRPr lang="en-US" sz="1600">
              <a:solidFill>
                <a:srgbClr val="444931"/>
              </a:solidFill>
              <a:latin typeface="Inter"/>
            </a:endParaRPr>
          </a:p>
        </p:txBody>
      </p:sp>
      <p:grpSp>
        <p:nvGrpSpPr>
          <p:cNvPr id="186" name="Group 22">
            <a:extLst>
              <a:ext uri="{FF2B5EF4-FFF2-40B4-BE49-F238E27FC236}">
                <a16:creationId xmlns:a16="http://schemas.microsoft.com/office/drawing/2014/main" id="{4AEF7D1A-041B-FA5D-5BEC-EFF6ED75CC80}"/>
              </a:ext>
            </a:extLst>
          </p:cNvPr>
          <p:cNvGrpSpPr/>
          <p:nvPr/>
        </p:nvGrpSpPr>
        <p:grpSpPr>
          <a:xfrm>
            <a:off x="1185026" y="2217188"/>
            <a:ext cx="329715" cy="274320"/>
            <a:chOff x="0" y="0"/>
            <a:chExt cx="812800" cy="605471"/>
          </a:xfrm>
          <a:solidFill>
            <a:srgbClr val="5B6242"/>
          </a:solidFill>
        </p:grpSpPr>
        <p:sp>
          <p:nvSpPr>
            <p:cNvPr id="187" name="Freeform 23">
              <a:extLst>
                <a:ext uri="{FF2B5EF4-FFF2-40B4-BE49-F238E27FC236}">
                  <a16:creationId xmlns:a16="http://schemas.microsoft.com/office/drawing/2014/main" id="{ABF0122B-5A3B-0008-416B-CDA30B583A3D}"/>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188" name="TextBox 24">
              <a:extLst>
                <a:ext uri="{FF2B5EF4-FFF2-40B4-BE49-F238E27FC236}">
                  <a16:creationId xmlns:a16="http://schemas.microsoft.com/office/drawing/2014/main" id="{13E80E20-12B6-1DC3-BA46-912B2C891B64}"/>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grpSp>
        <p:nvGrpSpPr>
          <p:cNvPr id="197" name="Group 196">
            <a:extLst>
              <a:ext uri="{FF2B5EF4-FFF2-40B4-BE49-F238E27FC236}">
                <a16:creationId xmlns:a16="http://schemas.microsoft.com/office/drawing/2014/main" id="{2F50257D-0BF4-AAF5-7436-BE66A9CE636D}"/>
              </a:ext>
            </a:extLst>
          </p:cNvPr>
          <p:cNvGrpSpPr/>
          <p:nvPr/>
        </p:nvGrpSpPr>
        <p:grpSpPr>
          <a:xfrm>
            <a:off x="1763559" y="2224577"/>
            <a:ext cx="6836853" cy="980104"/>
            <a:chOff x="1763559" y="2215433"/>
            <a:chExt cx="6836853" cy="980104"/>
          </a:xfrm>
        </p:grpSpPr>
        <p:grpSp>
          <p:nvGrpSpPr>
            <p:cNvPr id="183" name="Group 182">
              <a:extLst>
                <a:ext uri="{FF2B5EF4-FFF2-40B4-BE49-F238E27FC236}">
                  <a16:creationId xmlns:a16="http://schemas.microsoft.com/office/drawing/2014/main" id="{173DAAC4-9A68-CEE4-67A2-39613AFD1958}"/>
                </a:ext>
              </a:extLst>
            </p:cNvPr>
            <p:cNvGrpSpPr/>
            <p:nvPr/>
          </p:nvGrpSpPr>
          <p:grpSpPr>
            <a:xfrm>
              <a:off x="1763559" y="2215433"/>
              <a:ext cx="1956963" cy="980104"/>
              <a:chOff x="2092731" y="1731542"/>
              <a:chExt cx="1956963" cy="980104"/>
            </a:xfrm>
          </p:grpSpPr>
          <p:sp>
            <p:nvSpPr>
              <p:cNvPr id="156" name="Freeform 9">
                <a:extLst>
                  <a:ext uri="{FF2B5EF4-FFF2-40B4-BE49-F238E27FC236}">
                    <a16:creationId xmlns:a16="http://schemas.microsoft.com/office/drawing/2014/main" id="{EA7F734A-C75C-5F25-AC6C-0CC8A68AF95A}"/>
                  </a:ext>
                </a:extLst>
              </p:cNvPr>
              <p:cNvSpPr/>
              <p:nvPr/>
            </p:nvSpPr>
            <p:spPr>
              <a:xfrm>
                <a:off x="2092731" y="2008228"/>
                <a:ext cx="1956963" cy="703418"/>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latin typeface="Inter"/>
                </a:endParaRPr>
              </a:p>
            </p:txBody>
          </p:sp>
          <p:sp>
            <p:nvSpPr>
              <p:cNvPr id="158" name="TextBox 14">
                <a:extLst>
                  <a:ext uri="{FF2B5EF4-FFF2-40B4-BE49-F238E27FC236}">
                    <a16:creationId xmlns:a16="http://schemas.microsoft.com/office/drawing/2014/main" id="{7ABD73D4-D91F-9459-8DEA-F5BDC73C5B75}"/>
                  </a:ext>
                </a:extLst>
              </p:cNvPr>
              <p:cNvSpPr txBox="1"/>
              <p:nvPr/>
            </p:nvSpPr>
            <p:spPr>
              <a:xfrm>
                <a:off x="2202580" y="2144494"/>
                <a:ext cx="1758002" cy="430887"/>
              </a:xfrm>
              <a:prstGeom prst="rect">
                <a:avLst/>
              </a:prstGeom>
            </p:spPr>
            <p:txBody>
              <a:bodyPr wrap="square" lIns="0" tIns="0" rIns="0" bIns="0" rtlCol="0" anchor="t">
                <a:spAutoFit/>
              </a:bodyPr>
              <a:lstStyle/>
              <a:p>
                <a:pPr algn="ctr"/>
                <a:r>
                  <a:rPr lang="en-US" sz="1400" b="1">
                    <a:solidFill>
                      <a:schemeClr val="bg1"/>
                    </a:solidFill>
                    <a:latin typeface="Inter"/>
                    <a:ea typeface="Inter Bold"/>
                    <a:cs typeface="Inter Bold"/>
                    <a:sym typeface="Inter Bold"/>
                  </a:rPr>
                  <a:t>DIALOGUE &amp; DISCUSSION OF DATA</a:t>
                </a:r>
              </a:p>
            </p:txBody>
          </p:sp>
          <p:sp>
            <p:nvSpPr>
              <p:cNvPr id="160" name="TextBox 14">
                <a:extLst>
                  <a:ext uri="{FF2B5EF4-FFF2-40B4-BE49-F238E27FC236}">
                    <a16:creationId xmlns:a16="http://schemas.microsoft.com/office/drawing/2014/main" id="{EC9230BB-0647-8CB7-4CAB-08C9E3E7800A}"/>
                  </a:ext>
                </a:extLst>
              </p:cNvPr>
              <p:cNvSpPr txBox="1"/>
              <p:nvPr/>
            </p:nvSpPr>
            <p:spPr>
              <a:xfrm>
                <a:off x="2202579" y="1731542"/>
                <a:ext cx="1775032" cy="246221"/>
              </a:xfrm>
              <a:prstGeom prst="rect">
                <a:avLst/>
              </a:prstGeom>
            </p:spPr>
            <p:txBody>
              <a:bodyPr wrap="square" lIns="0" tIns="0" rIns="0" bIns="0" rtlCol="0" anchor="t">
                <a:spAutoFit/>
              </a:bodyPr>
              <a:lstStyle/>
              <a:p>
                <a:pPr algn="ctr"/>
                <a:r>
                  <a:rPr lang="en-US" sz="1600" b="1" spc="22">
                    <a:solidFill>
                      <a:srgbClr val="444931"/>
                    </a:solidFill>
                    <a:latin typeface="Inter"/>
                    <a:ea typeface="Inter Bold"/>
                    <a:cs typeface="Inter Bold"/>
                    <a:sym typeface="Inter Bold"/>
                  </a:rPr>
                  <a:t>4 REGIONAL TABLES </a:t>
                </a:r>
              </a:p>
            </p:txBody>
          </p:sp>
        </p:grpSp>
        <p:grpSp>
          <p:nvGrpSpPr>
            <p:cNvPr id="184" name="Group 183">
              <a:extLst>
                <a:ext uri="{FF2B5EF4-FFF2-40B4-BE49-F238E27FC236}">
                  <a16:creationId xmlns:a16="http://schemas.microsoft.com/office/drawing/2014/main" id="{E4DDA30A-8E29-4A0A-D142-A47B84E5EE5E}"/>
                </a:ext>
              </a:extLst>
            </p:cNvPr>
            <p:cNvGrpSpPr/>
            <p:nvPr/>
          </p:nvGrpSpPr>
          <p:grpSpPr>
            <a:xfrm>
              <a:off x="4184415" y="2215433"/>
              <a:ext cx="1976051" cy="980104"/>
              <a:chOff x="4121780" y="1760998"/>
              <a:chExt cx="1976051" cy="980104"/>
            </a:xfrm>
          </p:grpSpPr>
          <p:sp>
            <p:nvSpPr>
              <p:cNvPr id="172" name="Freeform 9">
                <a:extLst>
                  <a:ext uri="{FF2B5EF4-FFF2-40B4-BE49-F238E27FC236}">
                    <a16:creationId xmlns:a16="http://schemas.microsoft.com/office/drawing/2014/main" id="{97F362BC-A647-0007-521D-3C0C3056A6FE}"/>
                  </a:ext>
                </a:extLst>
              </p:cNvPr>
              <p:cNvSpPr/>
              <p:nvPr/>
            </p:nvSpPr>
            <p:spPr>
              <a:xfrm>
                <a:off x="4131324" y="2037684"/>
                <a:ext cx="1956963" cy="703418"/>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latin typeface="Inter"/>
                </a:endParaRPr>
              </a:p>
            </p:txBody>
          </p:sp>
          <p:sp>
            <p:nvSpPr>
              <p:cNvPr id="174" name="TextBox 14">
                <a:extLst>
                  <a:ext uri="{FF2B5EF4-FFF2-40B4-BE49-F238E27FC236}">
                    <a16:creationId xmlns:a16="http://schemas.microsoft.com/office/drawing/2014/main" id="{5A9F8092-E9B3-CE7E-712E-1FE4ABB3B54B}"/>
                  </a:ext>
                </a:extLst>
              </p:cNvPr>
              <p:cNvSpPr txBox="1"/>
              <p:nvPr/>
            </p:nvSpPr>
            <p:spPr>
              <a:xfrm>
                <a:off x="4131324" y="2173950"/>
                <a:ext cx="1956962" cy="430887"/>
              </a:xfrm>
              <a:prstGeom prst="rect">
                <a:avLst/>
              </a:prstGeom>
            </p:spPr>
            <p:txBody>
              <a:bodyPr wrap="square" lIns="0" tIns="0" rIns="0" bIns="0" rtlCol="0" anchor="t">
                <a:spAutoFit/>
              </a:bodyPr>
              <a:lstStyle/>
              <a:p>
                <a:pPr algn="ctr"/>
                <a:r>
                  <a:rPr lang="en-US" sz="1400" b="1">
                    <a:solidFill>
                      <a:schemeClr val="bg1"/>
                    </a:solidFill>
                    <a:latin typeface="Inter"/>
                    <a:ea typeface="Inter Bold"/>
                    <a:cs typeface="Inter Bold"/>
                    <a:sym typeface="Inter Bold"/>
                  </a:rPr>
                  <a:t>CONFIRMING PRIORITIES DISCUSSED BY REGION</a:t>
                </a:r>
              </a:p>
            </p:txBody>
          </p:sp>
          <p:sp>
            <p:nvSpPr>
              <p:cNvPr id="176" name="TextBox 14">
                <a:extLst>
                  <a:ext uri="{FF2B5EF4-FFF2-40B4-BE49-F238E27FC236}">
                    <a16:creationId xmlns:a16="http://schemas.microsoft.com/office/drawing/2014/main" id="{64C10051-E588-F59C-C9E4-E9B66AA7F08D}"/>
                  </a:ext>
                </a:extLst>
              </p:cNvPr>
              <p:cNvSpPr txBox="1"/>
              <p:nvPr/>
            </p:nvSpPr>
            <p:spPr>
              <a:xfrm>
                <a:off x="4121780" y="1760998"/>
                <a:ext cx="1976051" cy="246221"/>
              </a:xfrm>
              <a:prstGeom prst="rect">
                <a:avLst/>
              </a:prstGeom>
            </p:spPr>
            <p:txBody>
              <a:bodyPr wrap="square" lIns="0" tIns="0" rIns="0" bIns="0" rtlCol="0" anchor="t">
                <a:spAutoFit/>
              </a:bodyPr>
              <a:lstStyle/>
              <a:p>
                <a:pPr algn="ctr"/>
                <a:r>
                  <a:rPr lang="en-US" sz="1600" b="1" spc="22">
                    <a:solidFill>
                      <a:srgbClr val="444931"/>
                    </a:solidFill>
                    <a:latin typeface="Inter"/>
                    <a:ea typeface="Inter Bold"/>
                    <a:cs typeface="Inter Bold"/>
                    <a:sym typeface="Inter Bold"/>
                  </a:rPr>
                  <a:t>1 PROVINCIAL TABLE</a:t>
                </a:r>
              </a:p>
            </p:txBody>
          </p:sp>
        </p:grpSp>
        <p:grpSp>
          <p:nvGrpSpPr>
            <p:cNvPr id="185" name="Group 184">
              <a:extLst>
                <a:ext uri="{FF2B5EF4-FFF2-40B4-BE49-F238E27FC236}">
                  <a16:creationId xmlns:a16="http://schemas.microsoft.com/office/drawing/2014/main" id="{56BF9231-0971-D2F0-5EE9-C69E0AA1ACE2}"/>
                </a:ext>
              </a:extLst>
            </p:cNvPr>
            <p:cNvGrpSpPr/>
            <p:nvPr/>
          </p:nvGrpSpPr>
          <p:grpSpPr>
            <a:xfrm>
              <a:off x="6624361" y="2215433"/>
              <a:ext cx="1976051" cy="980104"/>
              <a:chOff x="6182423" y="1739596"/>
              <a:chExt cx="1976051" cy="980104"/>
            </a:xfrm>
          </p:grpSpPr>
          <p:sp>
            <p:nvSpPr>
              <p:cNvPr id="178" name="Freeform 9">
                <a:extLst>
                  <a:ext uri="{FF2B5EF4-FFF2-40B4-BE49-F238E27FC236}">
                    <a16:creationId xmlns:a16="http://schemas.microsoft.com/office/drawing/2014/main" id="{A0EF7A71-8B80-C104-9DCD-19397F2ACDA0}"/>
                  </a:ext>
                </a:extLst>
              </p:cNvPr>
              <p:cNvSpPr/>
              <p:nvPr/>
            </p:nvSpPr>
            <p:spPr>
              <a:xfrm>
                <a:off x="6191967" y="2016282"/>
                <a:ext cx="1956963" cy="703418"/>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latin typeface="Inter"/>
                </a:endParaRPr>
              </a:p>
            </p:txBody>
          </p:sp>
          <p:sp>
            <p:nvSpPr>
              <p:cNvPr id="180" name="TextBox 14">
                <a:extLst>
                  <a:ext uri="{FF2B5EF4-FFF2-40B4-BE49-F238E27FC236}">
                    <a16:creationId xmlns:a16="http://schemas.microsoft.com/office/drawing/2014/main" id="{D711B52E-9D62-18A7-983F-4B0EEDC8F295}"/>
                  </a:ext>
                </a:extLst>
              </p:cNvPr>
              <p:cNvSpPr txBox="1"/>
              <p:nvPr/>
            </p:nvSpPr>
            <p:spPr>
              <a:xfrm>
                <a:off x="6191967" y="2152548"/>
                <a:ext cx="1956962" cy="430887"/>
              </a:xfrm>
              <a:prstGeom prst="rect">
                <a:avLst/>
              </a:prstGeom>
            </p:spPr>
            <p:txBody>
              <a:bodyPr wrap="square" lIns="0" tIns="0" rIns="0" bIns="0" rtlCol="0" anchor="t">
                <a:spAutoFit/>
              </a:bodyPr>
              <a:lstStyle/>
              <a:p>
                <a:pPr algn="ctr"/>
                <a:r>
                  <a:rPr lang="en-US" sz="1400" b="1">
                    <a:solidFill>
                      <a:schemeClr val="bg1"/>
                    </a:solidFill>
                    <a:latin typeface="Inter"/>
                    <a:ea typeface="Inter Bold"/>
                    <a:cs typeface="Inter Bold"/>
                    <a:sym typeface="Inter Bold"/>
                  </a:rPr>
                  <a:t>ACTION GROUPS TO EXECUTE PRIORITIES</a:t>
                </a:r>
              </a:p>
            </p:txBody>
          </p:sp>
          <p:sp>
            <p:nvSpPr>
              <p:cNvPr id="182" name="TextBox 14">
                <a:extLst>
                  <a:ext uri="{FF2B5EF4-FFF2-40B4-BE49-F238E27FC236}">
                    <a16:creationId xmlns:a16="http://schemas.microsoft.com/office/drawing/2014/main" id="{152B558D-79E5-2C06-62FF-FA08AA730257}"/>
                  </a:ext>
                </a:extLst>
              </p:cNvPr>
              <p:cNvSpPr txBox="1"/>
              <p:nvPr/>
            </p:nvSpPr>
            <p:spPr>
              <a:xfrm>
                <a:off x="6182423" y="1739596"/>
                <a:ext cx="1976051" cy="246221"/>
              </a:xfrm>
              <a:prstGeom prst="rect">
                <a:avLst/>
              </a:prstGeom>
            </p:spPr>
            <p:txBody>
              <a:bodyPr wrap="square" lIns="0" tIns="0" rIns="0" bIns="0" rtlCol="0" anchor="t">
                <a:spAutoFit/>
              </a:bodyPr>
              <a:lstStyle/>
              <a:p>
                <a:pPr algn="ctr"/>
                <a:r>
                  <a:rPr lang="en-US" sz="1600" b="1" spc="22">
                    <a:solidFill>
                      <a:srgbClr val="444931"/>
                    </a:solidFill>
                    <a:latin typeface="Inter"/>
                    <a:ea typeface="Inter Bold"/>
                    <a:cs typeface="Inter Bold"/>
                    <a:sym typeface="Inter Bold"/>
                  </a:rPr>
                  <a:t>ONGOING MEETINGS</a:t>
                </a:r>
              </a:p>
            </p:txBody>
          </p:sp>
        </p:grpSp>
        <p:grpSp>
          <p:nvGrpSpPr>
            <p:cNvPr id="189" name="Group 22">
              <a:extLst>
                <a:ext uri="{FF2B5EF4-FFF2-40B4-BE49-F238E27FC236}">
                  <a16:creationId xmlns:a16="http://schemas.microsoft.com/office/drawing/2014/main" id="{7DAED9A9-9C04-F25B-A388-C38ED981C69B}"/>
                </a:ext>
              </a:extLst>
            </p:cNvPr>
            <p:cNvGrpSpPr/>
            <p:nvPr/>
          </p:nvGrpSpPr>
          <p:grpSpPr>
            <a:xfrm>
              <a:off x="3831201" y="2604592"/>
              <a:ext cx="242535" cy="201787"/>
              <a:chOff x="0" y="0"/>
              <a:chExt cx="812800" cy="605471"/>
            </a:xfrm>
            <a:solidFill>
              <a:srgbClr val="5B6242"/>
            </a:solidFill>
          </p:grpSpPr>
          <p:sp>
            <p:nvSpPr>
              <p:cNvPr id="190" name="Freeform 23">
                <a:extLst>
                  <a:ext uri="{FF2B5EF4-FFF2-40B4-BE49-F238E27FC236}">
                    <a16:creationId xmlns:a16="http://schemas.microsoft.com/office/drawing/2014/main" id="{1F7965BB-3852-209A-820A-1FB877944C4E}"/>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191" name="TextBox 24">
                <a:extLst>
                  <a:ext uri="{FF2B5EF4-FFF2-40B4-BE49-F238E27FC236}">
                    <a16:creationId xmlns:a16="http://schemas.microsoft.com/office/drawing/2014/main" id="{4543F19D-D7CC-3773-9193-EA7036A5B935}"/>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grpSp>
          <p:nvGrpSpPr>
            <p:cNvPr id="192" name="Group 22">
              <a:extLst>
                <a:ext uri="{FF2B5EF4-FFF2-40B4-BE49-F238E27FC236}">
                  <a16:creationId xmlns:a16="http://schemas.microsoft.com/office/drawing/2014/main" id="{221EDA0C-EB5F-C108-778C-F844CD496CD8}"/>
                </a:ext>
              </a:extLst>
            </p:cNvPr>
            <p:cNvGrpSpPr/>
            <p:nvPr/>
          </p:nvGrpSpPr>
          <p:grpSpPr>
            <a:xfrm>
              <a:off x="6271145" y="2604592"/>
              <a:ext cx="242535" cy="201787"/>
              <a:chOff x="0" y="0"/>
              <a:chExt cx="812800" cy="605471"/>
            </a:xfrm>
            <a:solidFill>
              <a:srgbClr val="5B6242"/>
            </a:solidFill>
          </p:grpSpPr>
          <p:sp>
            <p:nvSpPr>
              <p:cNvPr id="193" name="Freeform 23">
                <a:extLst>
                  <a:ext uri="{FF2B5EF4-FFF2-40B4-BE49-F238E27FC236}">
                    <a16:creationId xmlns:a16="http://schemas.microsoft.com/office/drawing/2014/main" id="{EA8D7C6D-319F-B782-468D-84D2F893E115}"/>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194" name="TextBox 24">
                <a:extLst>
                  <a:ext uri="{FF2B5EF4-FFF2-40B4-BE49-F238E27FC236}">
                    <a16:creationId xmlns:a16="http://schemas.microsoft.com/office/drawing/2014/main" id="{36C3F6EF-4E5E-7778-1A07-7F109301C45C}"/>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grpSp>
      <p:sp>
        <p:nvSpPr>
          <p:cNvPr id="196" name="Text 22">
            <a:extLst>
              <a:ext uri="{FF2B5EF4-FFF2-40B4-BE49-F238E27FC236}">
                <a16:creationId xmlns:a16="http://schemas.microsoft.com/office/drawing/2014/main" id="{8BD9F34D-313D-4740-43DA-703A817F0CDD}"/>
              </a:ext>
            </a:extLst>
          </p:cNvPr>
          <p:cNvSpPr/>
          <p:nvPr/>
        </p:nvSpPr>
        <p:spPr>
          <a:xfrm>
            <a:off x="2695979" y="1723280"/>
            <a:ext cx="4972012" cy="332244"/>
          </a:xfrm>
          <a:prstGeom prst="rect">
            <a:avLst/>
          </a:prstGeom>
          <a:noFill/>
          <a:ln/>
        </p:spPr>
        <p:txBody>
          <a:bodyPr wrap="square" rtlCol="0" anchor="ctr"/>
          <a:lstStyle/>
          <a:p>
            <a:pPr marL="0" indent="0" algn="ctr">
              <a:buNone/>
            </a:pPr>
            <a:r>
              <a:rPr lang="en-US" sz="1600" b="1">
                <a:solidFill>
                  <a:srgbClr val="444931"/>
                </a:solidFill>
                <a:latin typeface="Inter"/>
                <a:ea typeface="Calibri" pitchFamily="34" charset="-122"/>
                <a:cs typeface="Calibri" pitchFamily="34" charset="-120"/>
              </a:rPr>
              <a:t>DATA-TO-ACTION TIMELINE FOR PROSPER TABLES</a:t>
            </a:r>
            <a:endParaRPr lang="en-US" sz="1600">
              <a:solidFill>
                <a:srgbClr val="444931"/>
              </a:solidFill>
              <a:latin typeface="Inter"/>
            </a:endParaRPr>
          </a:p>
        </p:txBody>
      </p:sp>
      <p:grpSp>
        <p:nvGrpSpPr>
          <p:cNvPr id="200" name="Group 199">
            <a:extLst>
              <a:ext uri="{FF2B5EF4-FFF2-40B4-BE49-F238E27FC236}">
                <a16:creationId xmlns:a16="http://schemas.microsoft.com/office/drawing/2014/main" id="{885A706C-1270-2496-B097-BB3375E2493B}"/>
              </a:ext>
            </a:extLst>
          </p:cNvPr>
          <p:cNvGrpSpPr/>
          <p:nvPr/>
        </p:nvGrpSpPr>
        <p:grpSpPr>
          <a:xfrm>
            <a:off x="1763646" y="4023975"/>
            <a:ext cx="1560169" cy="902230"/>
            <a:chOff x="486156" y="3416354"/>
            <a:chExt cx="1816109" cy="1296307"/>
          </a:xfrm>
        </p:grpSpPr>
        <p:sp>
          <p:nvSpPr>
            <p:cNvPr id="201" name="Freeform 9">
              <a:extLst>
                <a:ext uri="{FF2B5EF4-FFF2-40B4-BE49-F238E27FC236}">
                  <a16:creationId xmlns:a16="http://schemas.microsoft.com/office/drawing/2014/main" id="{4B05954F-316C-55C1-A6CD-F3D6257AEE60}"/>
                </a:ext>
              </a:extLst>
            </p:cNvPr>
            <p:cNvSpPr/>
            <p:nvPr/>
          </p:nvSpPr>
          <p:spPr>
            <a:xfrm>
              <a:off x="486156" y="3416354"/>
              <a:ext cx="1816109" cy="1296307"/>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900">
                <a:latin typeface="Inter"/>
              </a:endParaRPr>
            </a:p>
          </p:txBody>
        </p:sp>
        <p:sp>
          <p:nvSpPr>
            <p:cNvPr id="202" name="TextBox 14">
              <a:extLst>
                <a:ext uri="{FF2B5EF4-FFF2-40B4-BE49-F238E27FC236}">
                  <a16:creationId xmlns:a16="http://schemas.microsoft.com/office/drawing/2014/main" id="{61DDDF17-F322-D162-D2E7-977C442AACCB}"/>
                </a:ext>
              </a:extLst>
            </p:cNvPr>
            <p:cNvSpPr txBox="1"/>
            <p:nvPr/>
          </p:nvSpPr>
          <p:spPr>
            <a:xfrm>
              <a:off x="538819" y="3512069"/>
              <a:ext cx="1710783" cy="201820"/>
            </a:xfrm>
            <a:prstGeom prst="rect">
              <a:avLst/>
            </a:prstGeom>
          </p:spPr>
          <p:txBody>
            <a:bodyPr wrap="square" lIns="0" tIns="0" rIns="0" bIns="0" rtlCol="0" anchor="t">
              <a:spAutoFit/>
            </a:bodyPr>
            <a:lstStyle/>
            <a:p>
              <a:pPr algn="ctr"/>
              <a:r>
                <a:rPr lang="en-US" sz="1200" b="1" spc="22">
                  <a:solidFill>
                    <a:srgbClr val="5B6242"/>
                  </a:solidFill>
                  <a:latin typeface="Inter"/>
                  <a:ea typeface="Inter Bold"/>
                  <a:cs typeface="Inter Bold"/>
                  <a:sym typeface="Inter Bold"/>
                </a:rPr>
                <a:t>SITAG</a:t>
              </a:r>
            </a:p>
          </p:txBody>
        </p:sp>
        <p:grpSp>
          <p:nvGrpSpPr>
            <p:cNvPr id="203" name="Group 202">
              <a:extLst>
                <a:ext uri="{FF2B5EF4-FFF2-40B4-BE49-F238E27FC236}">
                  <a16:creationId xmlns:a16="http://schemas.microsoft.com/office/drawing/2014/main" id="{B0538F42-A41E-E47F-8B20-F13B3EF829FA}"/>
                </a:ext>
              </a:extLst>
            </p:cNvPr>
            <p:cNvGrpSpPr/>
            <p:nvPr/>
          </p:nvGrpSpPr>
          <p:grpSpPr>
            <a:xfrm>
              <a:off x="605539" y="3802702"/>
              <a:ext cx="1577340" cy="361188"/>
              <a:chOff x="495300" y="3671637"/>
              <a:chExt cx="1577340" cy="361188"/>
            </a:xfrm>
          </p:grpSpPr>
          <p:sp>
            <p:nvSpPr>
              <p:cNvPr id="207" name="Freeform 9">
                <a:extLst>
                  <a:ext uri="{FF2B5EF4-FFF2-40B4-BE49-F238E27FC236}">
                    <a16:creationId xmlns:a16="http://schemas.microsoft.com/office/drawing/2014/main" id="{4EF8F704-D852-7B86-FB0D-0C19D28A4132}"/>
                  </a:ext>
                </a:extLst>
              </p:cNvPr>
              <p:cNvSpPr/>
              <p:nvPr/>
            </p:nvSpPr>
            <p:spPr>
              <a:xfrm>
                <a:off x="495300" y="3671637"/>
                <a:ext cx="1577340" cy="361188"/>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600">
                  <a:latin typeface="Inter"/>
                </a:endParaRPr>
              </a:p>
            </p:txBody>
          </p:sp>
          <p:sp>
            <p:nvSpPr>
              <p:cNvPr id="208" name="TextBox 14">
                <a:extLst>
                  <a:ext uri="{FF2B5EF4-FFF2-40B4-BE49-F238E27FC236}">
                    <a16:creationId xmlns:a16="http://schemas.microsoft.com/office/drawing/2014/main" id="{AD70ED7F-3F94-3ED6-5441-7E12347B01E5}"/>
                  </a:ext>
                </a:extLst>
              </p:cNvPr>
              <p:cNvSpPr txBox="1"/>
              <p:nvPr/>
            </p:nvSpPr>
            <p:spPr>
              <a:xfrm>
                <a:off x="595912" y="3759730"/>
                <a:ext cx="1376116" cy="185001"/>
              </a:xfrm>
              <a:prstGeom prst="rect">
                <a:avLst/>
              </a:prstGeom>
            </p:spPr>
            <p:txBody>
              <a:bodyPr wrap="square" lIns="0" tIns="0" rIns="0" bIns="0" rtlCol="0" anchor="t">
                <a:spAutoFit/>
              </a:bodyPr>
              <a:lstStyle/>
              <a:p>
                <a:pPr algn="ctr"/>
                <a:r>
                  <a:rPr lang="en-US" sz="1100" b="1" spc="22">
                    <a:solidFill>
                      <a:srgbClr val="FFFFFF"/>
                    </a:solidFill>
                    <a:latin typeface="Inter"/>
                    <a:ea typeface="Inter Bold"/>
                    <a:cs typeface="Inter Bold"/>
                    <a:sym typeface="Inter Bold"/>
                  </a:rPr>
                  <a:t>TECHNICIANS</a:t>
                </a:r>
              </a:p>
            </p:txBody>
          </p:sp>
        </p:grpSp>
        <p:grpSp>
          <p:nvGrpSpPr>
            <p:cNvPr id="204" name="Group 203">
              <a:extLst>
                <a:ext uri="{FF2B5EF4-FFF2-40B4-BE49-F238E27FC236}">
                  <a16:creationId xmlns:a16="http://schemas.microsoft.com/office/drawing/2014/main" id="{EA7E4454-EC28-65B2-D91B-9EC400E12619}"/>
                </a:ext>
              </a:extLst>
            </p:cNvPr>
            <p:cNvGrpSpPr/>
            <p:nvPr/>
          </p:nvGrpSpPr>
          <p:grpSpPr>
            <a:xfrm>
              <a:off x="605539" y="4211628"/>
              <a:ext cx="1577341" cy="361188"/>
              <a:chOff x="495300" y="3605127"/>
              <a:chExt cx="1577341" cy="361188"/>
            </a:xfrm>
          </p:grpSpPr>
          <p:sp>
            <p:nvSpPr>
              <p:cNvPr id="205" name="Freeform 9">
                <a:extLst>
                  <a:ext uri="{FF2B5EF4-FFF2-40B4-BE49-F238E27FC236}">
                    <a16:creationId xmlns:a16="http://schemas.microsoft.com/office/drawing/2014/main" id="{93807483-DD3E-9D21-91F7-B59B0F800384}"/>
                  </a:ext>
                </a:extLst>
              </p:cNvPr>
              <p:cNvSpPr/>
              <p:nvPr/>
            </p:nvSpPr>
            <p:spPr>
              <a:xfrm>
                <a:off x="495301" y="3605127"/>
                <a:ext cx="1577340" cy="361188"/>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600">
                  <a:latin typeface="Inter"/>
                </a:endParaRPr>
              </a:p>
            </p:txBody>
          </p:sp>
          <p:sp>
            <p:nvSpPr>
              <p:cNvPr id="206" name="TextBox 14">
                <a:extLst>
                  <a:ext uri="{FF2B5EF4-FFF2-40B4-BE49-F238E27FC236}">
                    <a16:creationId xmlns:a16="http://schemas.microsoft.com/office/drawing/2014/main" id="{FE9F7C35-95C3-659C-7ADD-BE1B6BB8F314}"/>
                  </a:ext>
                </a:extLst>
              </p:cNvPr>
              <p:cNvSpPr txBox="1"/>
              <p:nvPr/>
            </p:nvSpPr>
            <p:spPr>
              <a:xfrm>
                <a:off x="495300" y="3693220"/>
                <a:ext cx="1577340" cy="185001"/>
              </a:xfrm>
              <a:prstGeom prst="rect">
                <a:avLst/>
              </a:prstGeom>
            </p:spPr>
            <p:txBody>
              <a:bodyPr wrap="square" lIns="0" tIns="0" rIns="0" bIns="0" rtlCol="0" anchor="t">
                <a:spAutoFit/>
              </a:bodyPr>
              <a:lstStyle/>
              <a:p>
                <a:pPr algn="ctr"/>
                <a:r>
                  <a:rPr lang="en-US" sz="1100" b="1" spc="22">
                    <a:solidFill>
                      <a:srgbClr val="FFFFFF"/>
                    </a:solidFill>
                    <a:latin typeface="Inter"/>
                    <a:ea typeface="Inter Bold"/>
                    <a:cs typeface="Inter Bold"/>
                    <a:sym typeface="Inter Bold"/>
                  </a:rPr>
                  <a:t>REGIONAL TEAM</a:t>
                </a:r>
              </a:p>
            </p:txBody>
          </p:sp>
        </p:grpSp>
      </p:grpSp>
      <p:grpSp>
        <p:nvGrpSpPr>
          <p:cNvPr id="218" name="Group 217">
            <a:extLst>
              <a:ext uri="{FF2B5EF4-FFF2-40B4-BE49-F238E27FC236}">
                <a16:creationId xmlns:a16="http://schemas.microsoft.com/office/drawing/2014/main" id="{39BCCE83-13F8-6A9C-DC6A-383DE6C64FDD}"/>
              </a:ext>
            </a:extLst>
          </p:cNvPr>
          <p:cNvGrpSpPr/>
          <p:nvPr/>
        </p:nvGrpSpPr>
        <p:grpSpPr>
          <a:xfrm>
            <a:off x="3519330" y="4023975"/>
            <a:ext cx="1560169" cy="902230"/>
            <a:chOff x="3468043" y="4025049"/>
            <a:chExt cx="1560169" cy="902230"/>
          </a:xfrm>
        </p:grpSpPr>
        <p:sp>
          <p:nvSpPr>
            <p:cNvPr id="210" name="Freeform 9">
              <a:extLst>
                <a:ext uri="{FF2B5EF4-FFF2-40B4-BE49-F238E27FC236}">
                  <a16:creationId xmlns:a16="http://schemas.microsoft.com/office/drawing/2014/main" id="{8A68BC86-34BB-9239-1134-87CEF82B6464}"/>
                </a:ext>
              </a:extLst>
            </p:cNvPr>
            <p:cNvSpPr/>
            <p:nvPr/>
          </p:nvSpPr>
          <p:spPr>
            <a:xfrm>
              <a:off x="3468043" y="4025049"/>
              <a:ext cx="1560169" cy="902230"/>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900">
                <a:latin typeface="Inter"/>
              </a:endParaRPr>
            </a:p>
          </p:txBody>
        </p:sp>
        <p:sp>
          <p:nvSpPr>
            <p:cNvPr id="211" name="TextBox 14">
              <a:extLst>
                <a:ext uri="{FF2B5EF4-FFF2-40B4-BE49-F238E27FC236}">
                  <a16:creationId xmlns:a16="http://schemas.microsoft.com/office/drawing/2014/main" id="{07229567-15A2-5F9D-9919-BC59C65E961B}"/>
                </a:ext>
              </a:extLst>
            </p:cNvPr>
            <p:cNvSpPr txBox="1"/>
            <p:nvPr/>
          </p:nvSpPr>
          <p:spPr>
            <a:xfrm>
              <a:off x="3513284" y="4291498"/>
              <a:ext cx="1469686" cy="369332"/>
            </a:xfrm>
            <a:prstGeom prst="rect">
              <a:avLst/>
            </a:prstGeom>
          </p:spPr>
          <p:txBody>
            <a:bodyPr wrap="square" lIns="0" tIns="0" rIns="0" bIns="0" rtlCol="0" anchor="t">
              <a:spAutoFit/>
            </a:bodyPr>
            <a:lstStyle/>
            <a:p>
              <a:pPr algn="ctr"/>
              <a:r>
                <a:rPr lang="en-US" sz="1200" b="1" spc="22">
                  <a:solidFill>
                    <a:srgbClr val="5B6242"/>
                  </a:solidFill>
                  <a:latin typeface="Inter"/>
                  <a:ea typeface="Inter Bold"/>
                  <a:cs typeface="Inter Bold"/>
                  <a:sym typeface="Inter Bold"/>
                </a:rPr>
                <a:t>TRAINING INSTITUTIONS</a:t>
              </a:r>
            </a:p>
          </p:txBody>
        </p:sp>
      </p:grpSp>
      <p:grpSp>
        <p:nvGrpSpPr>
          <p:cNvPr id="219" name="Group 218">
            <a:extLst>
              <a:ext uri="{FF2B5EF4-FFF2-40B4-BE49-F238E27FC236}">
                <a16:creationId xmlns:a16="http://schemas.microsoft.com/office/drawing/2014/main" id="{0E711E48-228F-A0FB-D4E5-708BA9E44C4C}"/>
              </a:ext>
            </a:extLst>
          </p:cNvPr>
          <p:cNvGrpSpPr/>
          <p:nvPr/>
        </p:nvGrpSpPr>
        <p:grpSpPr>
          <a:xfrm>
            <a:off x="5275014" y="4023975"/>
            <a:ext cx="1560169" cy="902230"/>
            <a:chOff x="3468043" y="4025049"/>
            <a:chExt cx="1560169" cy="902230"/>
          </a:xfrm>
        </p:grpSpPr>
        <p:sp>
          <p:nvSpPr>
            <p:cNvPr id="220" name="Freeform 9">
              <a:extLst>
                <a:ext uri="{FF2B5EF4-FFF2-40B4-BE49-F238E27FC236}">
                  <a16:creationId xmlns:a16="http://schemas.microsoft.com/office/drawing/2014/main" id="{2D5DD412-387E-55C9-76FF-6D40A57DCD1A}"/>
                </a:ext>
              </a:extLst>
            </p:cNvPr>
            <p:cNvSpPr/>
            <p:nvPr/>
          </p:nvSpPr>
          <p:spPr>
            <a:xfrm>
              <a:off x="3468043" y="4025049"/>
              <a:ext cx="1560169" cy="902230"/>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900">
                <a:latin typeface="Inter"/>
              </a:endParaRPr>
            </a:p>
          </p:txBody>
        </p:sp>
        <p:sp>
          <p:nvSpPr>
            <p:cNvPr id="221" name="TextBox 14">
              <a:extLst>
                <a:ext uri="{FF2B5EF4-FFF2-40B4-BE49-F238E27FC236}">
                  <a16:creationId xmlns:a16="http://schemas.microsoft.com/office/drawing/2014/main" id="{DDEDC2F1-1953-9322-9ACA-AE8D8F2AF855}"/>
                </a:ext>
              </a:extLst>
            </p:cNvPr>
            <p:cNvSpPr txBox="1"/>
            <p:nvPr/>
          </p:nvSpPr>
          <p:spPr>
            <a:xfrm>
              <a:off x="3513284" y="4383831"/>
              <a:ext cx="1469686" cy="184666"/>
            </a:xfrm>
            <a:prstGeom prst="rect">
              <a:avLst/>
            </a:prstGeom>
          </p:spPr>
          <p:txBody>
            <a:bodyPr wrap="square" lIns="0" tIns="0" rIns="0" bIns="0" rtlCol="0" anchor="t">
              <a:spAutoFit/>
            </a:bodyPr>
            <a:lstStyle/>
            <a:p>
              <a:pPr algn="ctr"/>
              <a:r>
                <a:rPr lang="en-US" sz="1200" b="1" spc="22">
                  <a:solidFill>
                    <a:srgbClr val="5B6242"/>
                  </a:solidFill>
                  <a:latin typeface="Inter"/>
                  <a:ea typeface="Inter Bold"/>
                  <a:cs typeface="Inter Bold"/>
                  <a:sym typeface="Inter Bold"/>
                </a:rPr>
                <a:t>EMPLOYERS</a:t>
              </a:r>
            </a:p>
          </p:txBody>
        </p:sp>
      </p:grpSp>
      <p:grpSp>
        <p:nvGrpSpPr>
          <p:cNvPr id="222" name="Group 221">
            <a:extLst>
              <a:ext uri="{FF2B5EF4-FFF2-40B4-BE49-F238E27FC236}">
                <a16:creationId xmlns:a16="http://schemas.microsoft.com/office/drawing/2014/main" id="{2531FFB3-6D62-C23B-B0DC-CA3318752F42}"/>
              </a:ext>
            </a:extLst>
          </p:cNvPr>
          <p:cNvGrpSpPr/>
          <p:nvPr/>
        </p:nvGrpSpPr>
        <p:grpSpPr>
          <a:xfrm>
            <a:off x="7030698" y="4023975"/>
            <a:ext cx="1560169" cy="902230"/>
            <a:chOff x="3468043" y="4025049"/>
            <a:chExt cx="1560169" cy="902230"/>
          </a:xfrm>
        </p:grpSpPr>
        <p:sp>
          <p:nvSpPr>
            <p:cNvPr id="223" name="Freeform 9">
              <a:extLst>
                <a:ext uri="{FF2B5EF4-FFF2-40B4-BE49-F238E27FC236}">
                  <a16:creationId xmlns:a16="http://schemas.microsoft.com/office/drawing/2014/main" id="{C0FBE52B-5FDB-12E1-5636-E1179BBF7E69}"/>
                </a:ext>
              </a:extLst>
            </p:cNvPr>
            <p:cNvSpPr/>
            <p:nvPr/>
          </p:nvSpPr>
          <p:spPr>
            <a:xfrm>
              <a:off x="3468043" y="4025049"/>
              <a:ext cx="1560169" cy="902230"/>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900">
                <a:latin typeface="Inter"/>
              </a:endParaRPr>
            </a:p>
          </p:txBody>
        </p:sp>
        <p:sp>
          <p:nvSpPr>
            <p:cNvPr id="224" name="TextBox 14">
              <a:extLst>
                <a:ext uri="{FF2B5EF4-FFF2-40B4-BE49-F238E27FC236}">
                  <a16:creationId xmlns:a16="http://schemas.microsoft.com/office/drawing/2014/main" id="{ABDC275E-F41D-9EDA-9653-F469F3F9FD65}"/>
                </a:ext>
              </a:extLst>
            </p:cNvPr>
            <p:cNvSpPr txBox="1"/>
            <p:nvPr/>
          </p:nvSpPr>
          <p:spPr>
            <a:xfrm>
              <a:off x="3513284" y="4383831"/>
              <a:ext cx="1469686" cy="184666"/>
            </a:xfrm>
            <a:prstGeom prst="rect">
              <a:avLst/>
            </a:prstGeom>
          </p:spPr>
          <p:txBody>
            <a:bodyPr wrap="square" lIns="0" tIns="0" rIns="0" bIns="0" rtlCol="0" anchor="t">
              <a:spAutoFit/>
            </a:bodyPr>
            <a:lstStyle/>
            <a:p>
              <a:pPr algn="ctr"/>
              <a:r>
                <a:rPr lang="en-US" sz="1200" b="1" spc="22">
                  <a:solidFill>
                    <a:srgbClr val="5B6242"/>
                  </a:solidFill>
                  <a:latin typeface="Inter"/>
                  <a:ea typeface="Inter Bold"/>
                  <a:cs typeface="Inter Bold"/>
                  <a:sym typeface="Inter Bold"/>
                </a:rPr>
                <a:t>GOVERNMENT</a:t>
              </a:r>
            </a:p>
          </p:txBody>
        </p:sp>
      </p:grpSp>
      <p:sp>
        <p:nvSpPr>
          <p:cNvPr id="226" name="Shape 9">
            <a:extLst>
              <a:ext uri="{FF2B5EF4-FFF2-40B4-BE49-F238E27FC236}">
                <a16:creationId xmlns:a16="http://schemas.microsoft.com/office/drawing/2014/main" id="{5F69C0D4-CAAD-B5FF-BB18-E2B1D06A1F28}"/>
              </a:ext>
            </a:extLst>
          </p:cNvPr>
          <p:cNvSpPr/>
          <p:nvPr/>
        </p:nvSpPr>
        <p:spPr>
          <a:xfrm flipV="1">
            <a:off x="1750490" y="3412634"/>
            <a:ext cx="6858000" cy="52962"/>
          </a:xfrm>
          <a:prstGeom prst="rect">
            <a:avLst/>
          </a:prstGeom>
          <a:solidFill>
            <a:srgbClr val="E8E5E0"/>
          </a:solidFill>
          <a:ln/>
        </p:spPr>
        <p:txBody>
          <a:bodyPr/>
          <a:lstStyle/>
          <a:p>
            <a:endParaRPr lang="en-CA">
              <a:latin typeface="Inter" panose="020B0604020202020204" charset="0"/>
              <a:ea typeface="Inter" panose="020B0604020202020204" charset="0"/>
            </a:endParaRPr>
          </a:p>
        </p:txBody>
      </p:sp>
      <p:sp>
        <p:nvSpPr>
          <p:cNvPr id="228" name="TextBox 2">
            <a:extLst>
              <a:ext uri="{FF2B5EF4-FFF2-40B4-BE49-F238E27FC236}">
                <a16:creationId xmlns:a16="http://schemas.microsoft.com/office/drawing/2014/main" id="{3B0CE57F-46F8-F847-202D-20FC1BE7CC67}"/>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744311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
    <p:bg>
      <p:bgPr>
        <a:solidFill>
          <a:schemeClr val="bg1">
            <a:lumMod val="95000"/>
          </a:schemeClr>
        </a:solidFill>
        <a:effectLst/>
      </p:bgPr>
    </p:bg>
    <p:spTree>
      <p:nvGrpSpPr>
        <p:cNvPr id="1" name=""/>
        <p:cNvGrpSpPr/>
        <p:nvPr/>
      </p:nvGrpSpPr>
      <p:grpSpPr>
        <a:xfrm>
          <a:off x="0" y="0"/>
          <a:ext cx="0" cy="0"/>
          <a:chOff x="0" y="0"/>
          <a:chExt cx="0" cy="0"/>
        </a:xfrm>
      </p:grpSpPr>
      <p:pic>
        <p:nvPicPr>
          <p:cNvPr id="4" name="Image 0" descr="/home/claude/sask_map_light.png"/>
          <p:cNvPicPr>
            <a:picLocks noChangeAspect="1"/>
          </p:cNvPicPr>
          <p:nvPr/>
        </p:nvPicPr>
        <p:blipFill>
          <a:blip r:embed="rId3"/>
          <a:srcRect l="1550" t="10792" r="3372" b="3277"/>
          <a:stretch>
            <a:fillRect/>
          </a:stretch>
        </p:blipFill>
        <p:spPr>
          <a:xfrm>
            <a:off x="1628251" y="1253619"/>
            <a:ext cx="4863989" cy="3718229"/>
          </a:xfrm>
          <a:prstGeom prst="rect">
            <a:avLst/>
          </a:prstGeom>
        </p:spPr>
      </p:pic>
      <p:sp>
        <p:nvSpPr>
          <p:cNvPr id="3" name="Shape 1"/>
          <p:cNvSpPr/>
          <p:nvPr/>
        </p:nvSpPr>
        <p:spPr>
          <a:xfrm>
            <a:off x="0" y="0"/>
            <a:ext cx="73152" cy="5143500"/>
          </a:xfrm>
          <a:prstGeom prst="rect">
            <a:avLst/>
          </a:prstGeom>
          <a:solidFill>
            <a:srgbClr val="C8963E"/>
          </a:solidFill>
          <a:ln/>
        </p:spPr>
        <p:txBody>
          <a:bodyPr/>
          <a:lstStyle/>
          <a:p>
            <a:endParaRPr lang="en-CA">
              <a:latin typeface="Inter" panose="020B0604020202020204"/>
            </a:endParaRPr>
          </a:p>
        </p:txBody>
      </p:sp>
      <p:grpSp>
        <p:nvGrpSpPr>
          <p:cNvPr id="27" name="Group 26">
            <a:extLst>
              <a:ext uri="{FF2B5EF4-FFF2-40B4-BE49-F238E27FC236}">
                <a16:creationId xmlns:a16="http://schemas.microsoft.com/office/drawing/2014/main" id="{6FD39F31-9412-2715-C105-8C4223D53898}"/>
              </a:ext>
            </a:extLst>
          </p:cNvPr>
          <p:cNvGrpSpPr/>
          <p:nvPr/>
        </p:nvGrpSpPr>
        <p:grpSpPr>
          <a:xfrm>
            <a:off x="6675116" y="1402446"/>
            <a:ext cx="2560320" cy="587327"/>
            <a:chOff x="6217920" y="1727200"/>
            <a:chExt cx="2560320" cy="587327"/>
          </a:xfrm>
        </p:grpSpPr>
        <p:sp>
          <p:nvSpPr>
            <p:cNvPr id="7" name="Shape 4"/>
            <p:cNvSpPr/>
            <p:nvPr/>
          </p:nvSpPr>
          <p:spPr>
            <a:xfrm>
              <a:off x="6217920" y="1752600"/>
              <a:ext cx="182880" cy="182880"/>
            </a:xfrm>
            <a:prstGeom prst="rect">
              <a:avLst/>
            </a:prstGeom>
            <a:solidFill>
              <a:srgbClr val="C4CDD6"/>
            </a:solidFill>
            <a:ln w="6350">
              <a:solidFill>
                <a:srgbClr val="1B2A4A"/>
              </a:solidFill>
              <a:prstDash val="solid"/>
            </a:ln>
          </p:spPr>
          <p:txBody>
            <a:bodyPr/>
            <a:lstStyle/>
            <a:p>
              <a:endParaRPr lang="en-CA">
                <a:latin typeface="Inter" panose="020B0604020202020204"/>
              </a:endParaRPr>
            </a:p>
          </p:txBody>
        </p:sp>
        <p:sp>
          <p:nvSpPr>
            <p:cNvPr id="8" name="Text 5"/>
            <p:cNvSpPr/>
            <p:nvPr/>
          </p:nvSpPr>
          <p:spPr>
            <a:xfrm>
              <a:off x="6492240" y="1727200"/>
              <a:ext cx="2286000" cy="228600"/>
            </a:xfrm>
            <a:prstGeom prst="rect">
              <a:avLst/>
            </a:prstGeom>
            <a:noFill/>
            <a:ln/>
          </p:spPr>
          <p:txBody>
            <a:bodyPr wrap="square" rtlCol="0" anchor="ctr"/>
            <a:lstStyle/>
            <a:p>
              <a:pPr marL="0" indent="0">
                <a:buNone/>
              </a:pPr>
              <a:r>
                <a:rPr lang="en-US" sz="1400" b="1">
                  <a:latin typeface="Inter" panose="020B0604020202020204"/>
                  <a:ea typeface="Calibri" pitchFamily="34" charset="-122"/>
                  <a:cs typeface="Calibri" pitchFamily="34" charset="-120"/>
                </a:rPr>
                <a:t>Northwest</a:t>
              </a:r>
              <a:endParaRPr lang="en-US" sz="1400">
                <a:latin typeface="Inter" panose="020B0604020202020204"/>
              </a:endParaRPr>
            </a:p>
          </p:txBody>
        </p:sp>
        <p:sp>
          <p:nvSpPr>
            <p:cNvPr id="9" name="Text 6"/>
            <p:cNvSpPr/>
            <p:nvPr/>
          </p:nvSpPr>
          <p:spPr>
            <a:xfrm>
              <a:off x="6492240" y="1903047"/>
              <a:ext cx="2286000" cy="411480"/>
            </a:xfrm>
            <a:prstGeom prst="rect">
              <a:avLst/>
            </a:prstGeom>
            <a:noFill/>
            <a:ln/>
          </p:spPr>
          <p:txBody>
            <a:bodyPr wrap="square" rtlCol="0" anchor="ctr"/>
            <a:lstStyle/>
            <a:p>
              <a:pPr marL="0" indent="0">
                <a:buNone/>
              </a:pPr>
              <a:r>
                <a:rPr lang="en-US" sz="1100">
                  <a:latin typeface="Inter" panose="020B0604020202020204"/>
                  <a:ea typeface="Calibri" pitchFamily="34" charset="-122"/>
                  <a:cs typeface="Calibri" pitchFamily="34" charset="-120"/>
                </a:rPr>
                <a:t>Lloydminster, North Battleford,</a:t>
              </a:r>
              <a:endParaRPr lang="en-US" sz="1100">
                <a:latin typeface="Inter" panose="020B0604020202020204"/>
              </a:endParaRPr>
            </a:p>
            <a:p>
              <a:pPr marL="0" indent="0">
                <a:buNone/>
              </a:pPr>
              <a:r>
                <a:rPr lang="en-US" sz="1100">
                  <a:latin typeface="Inter" panose="020B0604020202020204"/>
                  <a:ea typeface="Calibri" pitchFamily="34" charset="-122"/>
                  <a:cs typeface="Calibri" pitchFamily="34" charset="-120"/>
                </a:rPr>
                <a:t>Meadow Lake area</a:t>
              </a:r>
              <a:endParaRPr lang="en-US" sz="1100">
                <a:latin typeface="Inter" panose="020B0604020202020204"/>
              </a:endParaRPr>
            </a:p>
          </p:txBody>
        </p:sp>
      </p:grpSp>
      <p:grpSp>
        <p:nvGrpSpPr>
          <p:cNvPr id="26" name="Group 25">
            <a:extLst>
              <a:ext uri="{FF2B5EF4-FFF2-40B4-BE49-F238E27FC236}">
                <a16:creationId xmlns:a16="http://schemas.microsoft.com/office/drawing/2014/main" id="{E13030DC-C22B-F46C-99F3-0046A936E0AD}"/>
              </a:ext>
            </a:extLst>
          </p:cNvPr>
          <p:cNvGrpSpPr/>
          <p:nvPr/>
        </p:nvGrpSpPr>
        <p:grpSpPr>
          <a:xfrm>
            <a:off x="6675116" y="2121635"/>
            <a:ext cx="2560320" cy="578536"/>
            <a:chOff x="6217920" y="2311400"/>
            <a:chExt cx="2560320" cy="578536"/>
          </a:xfrm>
        </p:grpSpPr>
        <p:sp>
          <p:nvSpPr>
            <p:cNvPr id="10" name="Shape 7"/>
            <p:cNvSpPr/>
            <p:nvPr/>
          </p:nvSpPr>
          <p:spPr>
            <a:xfrm>
              <a:off x="6217920" y="2336800"/>
              <a:ext cx="182880" cy="182880"/>
            </a:xfrm>
            <a:prstGeom prst="rect">
              <a:avLst/>
            </a:prstGeom>
            <a:solidFill>
              <a:srgbClr val="BFCDD0"/>
            </a:solidFill>
            <a:ln w="6350">
              <a:solidFill>
                <a:srgbClr val="1B2A4A"/>
              </a:solidFill>
              <a:prstDash val="solid"/>
            </a:ln>
          </p:spPr>
          <p:txBody>
            <a:bodyPr/>
            <a:lstStyle/>
            <a:p>
              <a:endParaRPr lang="en-CA">
                <a:latin typeface="Inter" panose="020B0604020202020204"/>
              </a:endParaRPr>
            </a:p>
          </p:txBody>
        </p:sp>
        <p:sp>
          <p:nvSpPr>
            <p:cNvPr id="11" name="Text 8"/>
            <p:cNvSpPr/>
            <p:nvPr/>
          </p:nvSpPr>
          <p:spPr>
            <a:xfrm>
              <a:off x="6492240" y="2311400"/>
              <a:ext cx="2286000" cy="228600"/>
            </a:xfrm>
            <a:prstGeom prst="rect">
              <a:avLst/>
            </a:prstGeom>
            <a:noFill/>
            <a:ln/>
          </p:spPr>
          <p:txBody>
            <a:bodyPr wrap="square" rtlCol="0" anchor="ctr"/>
            <a:lstStyle/>
            <a:p>
              <a:pPr marL="0" indent="0">
                <a:buNone/>
              </a:pPr>
              <a:r>
                <a:rPr lang="en-US" sz="1400" b="1">
                  <a:latin typeface="Inter" panose="020B0604020202020204"/>
                  <a:ea typeface="Calibri" pitchFamily="34" charset="-122"/>
                  <a:cs typeface="Calibri" pitchFamily="34" charset="-120"/>
                </a:rPr>
                <a:t>Prince Albert</a:t>
              </a:r>
              <a:endParaRPr lang="en-US" sz="1400">
                <a:latin typeface="Inter" panose="020B0604020202020204"/>
              </a:endParaRPr>
            </a:p>
          </p:txBody>
        </p:sp>
        <p:sp>
          <p:nvSpPr>
            <p:cNvPr id="12" name="Text 9"/>
            <p:cNvSpPr/>
            <p:nvPr/>
          </p:nvSpPr>
          <p:spPr>
            <a:xfrm>
              <a:off x="6492240" y="2478456"/>
              <a:ext cx="2286000" cy="411480"/>
            </a:xfrm>
            <a:prstGeom prst="rect">
              <a:avLst/>
            </a:prstGeom>
            <a:noFill/>
            <a:ln/>
          </p:spPr>
          <p:txBody>
            <a:bodyPr wrap="square" rtlCol="0" anchor="ctr"/>
            <a:lstStyle/>
            <a:p>
              <a:pPr marL="0" indent="0">
                <a:buNone/>
              </a:pPr>
              <a:r>
                <a:rPr lang="en-US" sz="1100">
                  <a:latin typeface="Inter" panose="020B0604020202020204"/>
                  <a:ea typeface="Calibri" pitchFamily="34" charset="-122"/>
                  <a:cs typeface="Calibri" pitchFamily="34" charset="-120"/>
                </a:rPr>
                <a:t>Prince Albert east to Manitoba</a:t>
              </a:r>
              <a:endParaRPr lang="en-US" sz="1100">
                <a:latin typeface="Inter" panose="020B0604020202020204"/>
              </a:endParaRPr>
            </a:p>
            <a:p>
              <a:pPr marL="0" indent="0">
                <a:buNone/>
              </a:pPr>
              <a:r>
                <a:rPr lang="en-US" sz="1100">
                  <a:latin typeface="Inter" panose="020B0604020202020204"/>
                  <a:ea typeface="Calibri" pitchFamily="34" charset="-122"/>
                  <a:cs typeface="Calibri" pitchFamily="34" charset="-120"/>
                </a:rPr>
                <a:t>border, north to La Ronge</a:t>
              </a:r>
              <a:endParaRPr lang="en-US" sz="1100">
                <a:latin typeface="Inter" panose="020B0604020202020204"/>
              </a:endParaRPr>
            </a:p>
          </p:txBody>
        </p:sp>
      </p:grpSp>
      <p:grpSp>
        <p:nvGrpSpPr>
          <p:cNvPr id="20" name="Group 19">
            <a:extLst>
              <a:ext uri="{FF2B5EF4-FFF2-40B4-BE49-F238E27FC236}">
                <a16:creationId xmlns:a16="http://schemas.microsoft.com/office/drawing/2014/main" id="{8722C69C-9891-97C5-DDA6-C7FCF950758B}"/>
              </a:ext>
            </a:extLst>
          </p:cNvPr>
          <p:cNvGrpSpPr/>
          <p:nvPr/>
        </p:nvGrpSpPr>
        <p:grpSpPr>
          <a:xfrm>
            <a:off x="6675116" y="2832033"/>
            <a:ext cx="2560320" cy="515906"/>
            <a:chOff x="6217920" y="2895600"/>
            <a:chExt cx="2560320" cy="515906"/>
          </a:xfrm>
        </p:grpSpPr>
        <p:sp>
          <p:nvSpPr>
            <p:cNvPr id="13" name="Shape 10"/>
            <p:cNvSpPr/>
            <p:nvPr/>
          </p:nvSpPr>
          <p:spPr>
            <a:xfrm>
              <a:off x="6217920" y="2921000"/>
              <a:ext cx="182880" cy="182880"/>
            </a:xfrm>
            <a:prstGeom prst="rect">
              <a:avLst/>
            </a:prstGeom>
            <a:solidFill>
              <a:srgbClr val="C8D4C0"/>
            </a:solidFill>
            <a:ln w="6350">
              <a:solidFill>
                <a:srgbClr val="1B2A4A"/>
              </a:solidFill>
              <a:prstDash val="solid"/>
            </a:ln>
          </p:spPr>
          <p:txBody>
            <a:bodyPr/>
            <a:lstStyle/>
            <a:p>
              <a:endParaRPr lang="en-CA">
                <a:latin typeface="Inter" panose="020B0604020202020204"/>
              </a:endParaRPr>
            </a:p>
          </p:txBody>
        </p:sp>
        <p:sp>
          <p:nvSpPr>
            <p:cNvPr id="14" name="Text 11"/>
            <p:cNvSpPr/>
            <p:nvPr/>
          </p:nvSpPr>
          <p:spPr>
            <a:xfrm>
              <a:off x="6492240" y="2895600"/>
              <a:ext cx="2286000" cy="228600"/>
            </a:xfrm>
            <a:prstGeom prst="rect">
              <a:avLst/>
            </a:prstGeom>
            <a:noFill/>
            <a:ln/>
          </p:spPr>
          <p:txBody>
            <a:bodyPr wrap="square" rtlCol="0" anchor="ctr"/>
            <a:lstStyle/>
            <a:p>
              <a:pPr marL="0" indent="0">
                <a:buNone/>
              </a:pPr>
              <a:r>
                <a:rPr lang="en-US" sz="1400" b="1">
                  <a:latin typeface="Inter" panose="020B0604020202020204"/>
                  <a:ea typeface="Calibri" pitchFamily="34" charset="-122"/>
                  <a:cs typeface="Calibri" pitchFamily="34" charset="-120"/>
                </a:rPr>
                <a:t>Saskatoon</a:t>
              </a:r>
              <a:endParaRPr lang="en-US" sz="1400">
                <a:latin typeface="Inter" panose="020B0604020202020204"/>
              </a:endParaRPr>
            </a:p>
          </p:txBody>
        </p:sp>
        <p:sp>
          <p:nvSpPr>
            <p:cNvPr id="15" name="Text 12"/>
            <p:cNvSpPr/>
            <p:nvPr/>
          </p:nvSpPr>
          <p:spPr>
            <a:xfrm>
              <a:off x="6492240" y="3000026"/>
              <a:ext cx="2286000" cy="411480"/>
            </a:xfrm>
            <a:prstGeom prst="rect">
              <a:avLst/>
            </a:prstGeom>
            <a:noFill/>
            <a:ln/>
          </p:spPr>
          <p:txBody>
            <a:bodyPr wrap="square" lIns="91440" tIns="45720" rIns="91440" bIns="45720" rtlCol="0" anchor="ctr"/>
            <a:lstStyle/>
            <a:p>
              <a:r>
                <a:rPr lang="en-US" sz="1100">
                  <a:latin typeface="Inter" panose="020B0604020202020204"/>
                  <a:ea typeface="Calibri"/>
                  <a:cs typeface="Calibri"/>
                </a:rPr>
                <a:t>Saskatoon area </a:t>
              </a:r>
            </a:p>
          </p:txBody>
        </p:sp>
      </p:grpSp>
      <p:grpSp>
        <p:nvGrpSpPr>
          <p:cNvPr id="2" name="Group 1">
            <a:extLst>
              <a:ext uri="{FF2B5EF4-FFF2-40B4-BE49-F238E27FC236}">
                <a16:creationId xmlns:a16="http://schemas.microsoft.com/office/drawing/2014/main" id="{4BBC6325-3E5B-FB47-A2F8-948C623CA8C5}"/>
              </a:ext>
            </a:extLst>
          </p:cNvPr>
          <p:cNvGrpSpPr/>
          <p:nvPr/>
        </p:nvGrpSpPr>
        <p:grpSpPr>
          <a:xfrm>
            <a:off x="6675116" y="3479800"/>
            <a:ext cx="2560320" cy="527721"/>
            <a:chOff x="6217920" y="3479800"/>
            <a:chExt cx="2560320" cy="527721"/>
          </a:xfrm>
        </p:grpSpPr>
        <p:sp>
          <p:nvSpPr>
            <p:cNvPr id="16" name="Shape 13"/>
            <p:cNvSpPr/>
            <p:nvPr/>
          </p:nvSpPr>
          <p:spPr>
            <a:xfrm>
              <a:off x="6217920" y="3505200"/>
              <a:ext cx="182880" cy="182880"/>
            </a:xfrm>
            <a:prstGeom prst="rect">
              <a:avLst/>
            </a:prstGeom>
            <a:solidFill>
              <a:srgbClr val="D6CFC4"/>
            </a:solidFill>
            <a:ln w="6350">
              <a:solidFill>
                <a:srgbClr val="1B2A4A"/>
              </a:solidFill>
              <a:prstDash val="solid"/>
            </a:ln>
          </p:spPr>
          <p:txBody>
            <a:bodyPr/>
            <a:lstStyle/>
            <a:p>
              <a:endParaRPr lang="en-CA">
                <a:latin typeface="Inter" panose="020B0604020202020204"/>
              </a:endParaRPr>
            </a:p>
          </p:txBody>
        </p:sp>
        <p:sp>
          <p:nvSpPr>
            <p:cNvPr id="17" name="Text 14"/>
            <p:cNvSpPr/>
            <p:nvPr/>
          </p:nvSpPr>
          <p:spPr>
            <a:xfrm>
              <a:off x="6492240" y="3479800"/>
              <a:ext cx="2286000" cy="228600"/>
            </a:xfrm>
            <a:prstGeom prst="rect">
              <a:avLst/>
            </a:prstGeom>
            <a:noFill/>
            <a:ln/>
          </p:spPr>
          <p:txBody>
            <a:bodyPr wrap="square" rtlCol="0" anchor="ctr"/>
            <a:lstStyle/>
            <a:p>
              <a:pPr marL="0" indent="0">
                <a:buNone/>
              </a:pPr>
              <a:r>
                <a:rPr lang="en-US" sz="1400" b="1">
                  <a:latin typeface="Inter" panose="020B0604020202020204"/>
                  <a:ea typeface="Calibri" pitchFamily="34" charset="-122"/>
                  <a:cs typeface="Calibri" pitchFamily="34" charset="-120"/>
                </a:rPr>
                <a:t>Regina</a:t>
              </a:r>
              <a:endParaRPr lang="en-US" sz="1400">
                <a:latin typeface="Inter" panose="020B0604020202020204"/>
              </a:endParaRPr>
            </a:p>
          </p:txBody>
        </p:sp>
        <p:sp>
          <p:nvSpPr>
            <p:cNvPr id="18" name="Text 15"/>
            <p:cNvSpPr/>
            <p:nvPr/>
          </p:nvSpPr>
          <p:spPr>
            <a:xfrm>
              <a:off x="6492240" y="3596041"/>
              <a:ext cx="2286000" cy="411480"/>
            </a:xfrm>
            <a:prstGeom prst="rect">
              <a:avLst/>
            </a:prstGeom>
            <a:noFill/>
            <a:ln/>
          </p:spPr>
          <p:txBody>
            <a:bodyPr wrap="square" rtlCol="0" anchor="ctr"/>
            <a:lstStyle/>
            <a:p>
              <a:pPr marL="0" indent="0">
                <a:buNone/>
              </a:pPr>
              <a:r>
                <a:rPr lang="en-US" sz="1100">
                  <a:latin typeface="Inter" panose="020B0604020202020204"/>
                  <a:ea typeface="Calibri" pitchFamily="34" charset="-122"/>
                  <a:cs typeface="Calibri" pitchFamily="34" charset="-120"/>
                </a:rPr>
                <a:t>All of southern Saskatchewan</a:t>
              </a:r>
              <a:endParaRPr lang="en-US" sz="1100">
                <a:latin typeface="Inter" panose="020B0604020202020204"/>
              </a:endParaRPr>
            </a:p>
          </p:txBody>
        </p:sp>
      </p:grpSp>
      <p:sp>
        <p:nvSpPr>
          <p:cNvPr id="19" name="Shape 16"/>
          <p:cNvSpPr/>
          <p:nvPr/>
        </p:nvSpPr>
        <p:spPr>
          <a:xfrm>
            <a:off x="6666328" y="4041141"/>
            <a:ext cx="2286000" cy="18288"/>
          </a:xfrm>
          <a:prstGeom prst="rect">
            <a:avLst/>
          </a:prstGeom>
          <a:solidFill>
            <a:srgbClr val="C8963E"/>
          </a:solidFill>
          <a:ln/>
        </p:spPr>
        <p:txBody>
          <a:bodyPr/>
          <a:lstStyle/>
          <a:p>
            <a:endParaRPr lang="en-CA">
              <a:latin typeface="Inter" panose="020B0604020202020204"/>
            </a:endParaRPr>
          </a:p>
        </p:txBody>
      </p:sp>
      <p:sp>
        <p:nvSpPr>
          <p:cNvPr id="21" name="Text 18"/>
          <p:cNvSpPr/>
          <p:nvPr/>
        </p:nvSpPr>
        <p:spPr>
          <a:xfrm>
            <a:off x="6654019" y="4157218"/>
            <a:ext cx="2560320" cy="256032"/>
          </a:xfrm>
          <a:prstGeom prst="rect">
            <a:avLst/>
          </a:prstGeom>
          <a:noFill/>
          <a:ln/>
        </p:spPr>
        <p:txBody>
          <a:bodyPr wrap="square" rtlCol="0" anchor="ctr"/>
          <a:lstStyle/>
          <a:p>
            <a:pPr marL="0" indent="0">
              <a:buNone/>
            </a:pPr>
            <a:r>
              <a:rPr lang="en-US" sz="1300" b="1">
                <a:latin typeface="Inter" panose="020B0604020202020204"/>
                <a:ea typeface="Calibri" pitchFamily="34" charset="-122"/>
                <a:cs typeface="Calibri" pitchFamily="34" charset="-120"/>
              </a:rPr>
              <a:t>37+ partner agencies</a:t>
            </a:r>
            <a:endParaRPr lang="en-US" sz="1300">
              <a:latin typeface="Inter" panose="020B0604020202020204"/>
            </a:endParaRPr>
          </a:p>
        </p:txBody>
      </p:sp>
      <p:sp>
        <p:nvSpPr>
          <p:cNvPr id="22" name="Text 19"/>
          <p:cNvSpPr/>
          <p:nvPr/>
        </p:nvSpPr>
        <p:spPr>
          <a:xfrm>
            <a:off x="6654019" y="4450588"/>
            <a:ext cx="2560320" cy="256032"/>
          </a:xfrm>
          <a:prstGeom prst="rect">
            <a:avLst/>
          </a:prstGeom>
          <a:noFill/>
          <a:ln/>
        </p:spPr>
        <p:txBody>
          <a:bodyPr wrap="square" rtlCol="0" anchor="ctr"/>
          <a:lstStyle/>
          <a:p>
            <a:pPr marL="0" indent="0">
              <a:buNone/>
            </a:pPr>
            <a:r>
              <a:rPr lang="en-US" sz="1300" b="1">
                <a:latin typeface="Inter" panose="020B0604020202020204"/>
                <a:ea typeface="Calibri" pitchFamily="34" charset="-122"/>
                <a:cs typeface="Calibri" pitchFamily="34" charset="-120"/>
              </a:rPr>
              <a:t>20,000+ surveys collected</a:t>
            </a:r>
            <a:endParaRPr lang="en-US" sz="1300">
              <a:latin typeface="Inter" panose="020B0604020202020204"/>
            </a:endParaRPr>
          </a:p>
        </p:txBody>
      </p:sp>
      <p:sp>
        <p:nvSpPr>
          <p:cNvPr id="31" name="TextBox 25">
            <a:extLst>
              <a:ext uri="{FF2B5EF4-FFF2-40B4-BE49-F238E27FC236}">
                <a16:creationId xmlns:a16="http://schemas.microsoft.com/office/drawing/2014/main" id="{71964366-9091-7285-7742-1E125098AD47}"/>
              </a:ext>
            </a:extLst>
          </p:cNvPr>
          <p:cNvSpPr txBox="1"/>
          <p:nvPr/>
        </p:nvSpPr>
        <p:spPr>
          <a:xfrm>
            <a:off x="283106" y="301232"/>
            <a:ext cx="6593015" cy="727892"/>
          </a:xfrm>
          <a:prstGeom prst="rect">
            <a:avLst/>
          </a:prstGeom>
        </p:spPr>
        <p:txBody>
          <a:bodyPr wrap="square" lIns="0" tIns="0" rIns="0" bIns="0" rtlCol="0" anchor="t">
            <a:spAutoFit/>
          </a:bodyPr>
          <a:lstStyle/>
          <a:p>
            <a:pPr>
              <a:lnSpc>
                <a:spcPct val="110000"/>
              </a:lnSpc>
            </a:pPr>
            <a:r>
              <a:rPr lang="en-US" sz="2400" b="1" spc="-44">
                <a:solidFill>
                  <a:srgbClr val="2B2929"/>
                </a:solidFill>
                <a:latin typeface="Inter Bold"/>
                <a:ea typeface="Inter Bold"/>
                <a:cs typeface="Inter Bold"/>
                <a:sym typeface="Inter Bold"/>
              </a:rPr>
              <a:t>PROSPER TABLES:</a:t>
            </a:r>
          </a:p>
          <a:p>
            <a:pPr>
              <a:lnSpc>
                <a:spcPct val="110000"/>
              </a:lnSpc>
            </a:pPr>
            <a:r>
              <a:rPr lang="en-US" sz="2000" spc="-44">
                <a:solidFill>
                  <a:srgbClr val="2B2929"/>
                </a:solidFill>
                <a:latin typeface="Inter Bold"/>
                <a:ea typeface="Inter Bold"/>
                <a:cs typeface="Inter"/>
                <a:sym typeface="Inter Bold"/>
              </a:rPr>
              <a:t>REGIONAL COVERAGE</a:t>
            </a:r>
            <a:endParaRPr lang="en-US" sz="2000" spc="-44">
              <a:solidFill>
                <a:srgbClr val="2B2929"/>
              </a:solidFill>
              <a:latin typeface="Inter"/>
              <a:ea typeface="Inter"/>
              <a:cs typeface="Inter"/>
              <a:sym typeface="Inter"/>
            </a:endParaRPr>
          </a:p>
        </p:txBody>
      </p:sp>
      <p:sp>
        <p:nvSpPr>
          <p:cNvPr id="33" name="Shape 3">
            <a:extLst>
              <a:ext uri="{FF2B5EF4-FFF2-40B4-BE49-F238E27FC236}">
                <a16:creationId xmlns:a16="http://schemas.microsoft.com/office/drawing/2014/main" id="{38198820-92C5-1673-D5C8-D9DA06BBF114}"/>
              </a:ext>
            </a:extLst>
          </p:cNvPr>
          <p:cNvSpPr/>
          <p:nvPr/>
        </p:nvSpPr>
        <p:spPr>
          <a:xfrm>
            <a:off x="286732" y="1127653"/>
            <a:ext cx="3200400" cy="22860"/>
          </a:xfrm>
          <a:prstGeom prst="rect">
            <a:avLst/>
          </a:prstGeom>
          <a:solidFill>
            <a:srgbClr val="D4B06A"/>
          </a:solidFill>
          <a:ln/>
        </p:spPr>
        <p:txBody>
          <a:bodyPr/>
          <a:lstStyle/>
          <a:p>
            <a:endParaRPr lang="en-CA">
              <a:latin typeface="Inter"/>
            </a:endParaRPr>
          </a:p>
        </p:txBody>
      </p:sp>
      <p:grpSp>
        <p:nvGrpSpPr>
          <p:cNvPr id="34" name="Group 33">
            <a:extLst>
              <a:ext uri="{FF2B5EF4-FFF2-40B4-BE49-F238E27FC236}">
                <a16:creationId xmlns:a16="http://schemas.microsoft.com/office/drawing/2014/main" id="{D3EACF17-A1AE-C60C-CCA8-DE7DD3960C25}"/>
              </a:ext>
            </a:extLst>
          </p:cNvPr>
          <p:cNvGrpSpPr/>
          <p:nvPr/>
        </p:nvGrpSpPr>
        <p:grpSpPr>
          <a:xfrm>
            <a:off x="428467" y="1581699"/>
            <a:ext cx="705944" cy="3476166"/>
            <a:chOff x="428467" y="1581699"/>
            <a:chExt cx="705944" cy="3476166"/>
          </a:xfrm>
        </p:grpSpPr>
        <p:grpSp>
          <p:nvGrpSpPr>
            <p:cNvPr id="35" name="Group 34">
              <a:extLst>
                <a:ext uri="{FF2B5EF4-FFF2-40B4-BE49-F238E27FC236}">
                  <a16:creationId xmlns:a16="http://schemas.microsoft.com/office/drawing/2014/main" id="{0BCCA5BA-6AD7-4026-419C-3F0B48F0C181}"/>
                </a:ext>
              </a:extLst>
            </p:cNvPr>
            <p:cNvGrpSpPr/>
            <p:nvPr/>
          </p:nvGrpSpPr>
          <p:grpSpPr>
            <a:xfrm>
              <a:off x="428467" y="2172195"/>
              <a:ext cx="705944" cy="523688"/>
              <a:chOff x="428467" y="2140863"/>
              <a:chExt cx="705944" cy="523688"/>
            </a:xfrm>
          </p:grpSpPr>
          <p:sp>
            <p:nvSpPr>
              <p:cNvPr id="53" name="Arrow: Pentagon 52">
                <a:extLst>
                  <a:ext uri="{FF2B5EF4-FFF2-40B4-BE49-F238E27FC236}">
                    <a16:creationId xmlns:a16="http://schemas.microsoft.com/office/drawing/2014/main" id="{23F168C7-9881-9DE1-8235-BC7C293B8500}"/>
                  </a:ext>
                </a:extLst>
              </p:cNvPr>
              <p:cNvSpPr/>
              <p:nvPr/>
            </p:nvSpPr>
            <p:spPr>
              <a:xfrm rot="5400000">
                <a:off x="519595" y="204973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4" name="TextBox 34">
                <a:extLst>
                  <a:ext uri="{FF2B5EF4-FFF2-40B4-BE49-F238E27FC236}">
                    <a16:creationId xmlns:a16="http://schemas.microsoft.com/office/drawing/2014/main" id="{D46438F4-5A8F-0BBE-354A-531981B5D17B}"/>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PROSPER TABLES</a:t>
                </a:r>
              </a:p>
            </p:txBody>
          </p:sp>
        </p:grpSp>
        <p:grpSp>
          <p:nvGrpSpPr>
            <p:cNvPr id="36" name="Group 35">
              <a:extLst>
                <a:ext uri="{FF2B5EF4-FFF2-40B4-BE49-F238E27FC236}">
                  <a16:creationId xmlns:a16="http://schemas.microsoft.com/office/drawing/2014/main" id="{A069A13A-8B15-CDA7-DCE4-7BF2170948C6}"/>
                </a:ext>
              </a:extLst>
            </p:cNvPr>
            <p:cNvGrpSpPr/>
            <p:nvPr/>
          </p:nvGrpSpPr>
          <p:grpSpPr>
            <a:xfrm>
              <a:off x="428467" y="1581699"/>
              <a:ext cx="705944" cy="523688"/>
              <a:chOff x="428467" y="1581699"/>
              <a:chExt cx="705944" cy="523688"/>
            </a:xfrm>
          </p:grpSpPr>
          <p:sp>
            <p:nvSpPr>
              <p:cNvPr id="51" name="Arrow: Pentagon 50">
                <a:extLst>
                  <a:ext uri="{FF2B5EF4-FFF2-40B4-BE49-F238E27FC236}">
                    <a16:creationId xmlns:a16="http://schemas.microsoft.com/office/drawing/2014/main" id="{80BDBE46-2FC3-4C5B-28B8-5A2BC079009D}"/>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2" name="TextBox 41">
                <a:extLst>
                  <a:ext uri="{FF2B5EF4-FFF2-40B4-BE49-F238E27FC236}">
                    <a16:creationId xmlns:a16="http://schemas.microsoft.com/office/drawing/2014/main" id="{089724E8-F9E7-CECA-F87C-D338099E7CE5}"/>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37" name="Group 36">
              <a:extLst>
                <a:ext uri="{FF2B5EF4-FFF2-40B4-BE49-F238E27FC236}">
                  <a16:creationId xmlns:a16="http://schemas.microsoft.com/office/drawing/2014/main" id="{A74D159A-C2AA-9878-8565-F0966D43D92C}"/>
                </a:ext>
              </a:extLst>
            </p:cNvPr>
            <p:cNvGrpSpPr/>
            <p:nvPr/>
          </p:nvGrpSpPr>
          <p:grpSpPr>
            <a:xfrm>
              <a:off x="428467" y="4534177"/>
              <a:ext cx="705944" cy="523688"/>
              <a:chOff x="428467" y="4534177"/>
              <a:chExt cx="705944" cy="523688"/>
            </a:xfrm>
          </p:grpSpPr>
          <p:sp>
            <p:nvSpPr>
              <p:cNvPr id="49" name="Arrow: Pentagon 48">
                <a:extLst>
                  <a:ext uri="{FF2B5EF4-FFF2-40B4-BE49-F238E27FC236}">
                    <a16:creationId xmlns:a16="http://schemas.microsoft.com/office/drawing/2014/main" id="{D8D95CC0-EBC7-A6FC-9D8F-BFB46D817A9F}"/>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0" name="TextBox 48">
                <a:extLst>
                  <a:ext uri="{FF2B5EF4-FFF2-40B4-BE49-F238E27FC236}">
                    <a16:creationId xmlns:a16="http://schemas.microsoft.com/office/drawing/2014/main" id="{4680E8B4-9C7E-F3B9-434E-1D196B78446B}"/>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38" name="Group 37">
              <a:extLst>
                <a:ext uri="{FF2B5EF4-FFF2-40B4-BE49-F238E27FC236}">
                  <a16:creationId xmlns:a16="http://schemas.microsoft.com/office/drawing/2014/main" id="{6A138F64-37AC-84DA-C956-28A5E5889005}"/>
                </a:ext>
              </a:extLst>
            </p:cNvPr>
            <p:cNvGrpSpPr/>
            <p:nvPr/>
          </p:nvGrpSpPr>
          <p:grpSpPr>
            <a:xfrm>
              <a:off x="428467" y="2762691"/>
              <a:ext cx="705944" cy="523688"/>
              <a:chOff x="428467" y="2697291"/>
              <a:chExt cx="705944" cy="523688"/>
            </a:xfrm>
          </p:grpSpPr>
          <p:sp>
            <p:nvSpPr>
              <p:cNvPr id="47" name="Arrow: Pentagon 46">
                <a:extLst>
                  <a:ext uri="{FF2B5EF4-FFF2-40B4-BE49-F238E27FC236}">
                    <a16:creationId xmlns:a16="http://schemas.microsoft.com/office/drawing/2014/main" id="{4E0FE72C-D182-87C5-6B19-E290017C6636}"/>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8" name="TextBox 55">
                <a:extLst>
                  <a:ext uri="{FF2B5EF4-FFF2-40B4-BE49-F238E27FC236}">
                    <a16:creationId xmlns:a16="http://schemas.microsoft.com/office/drawing/2014/main" id="{6E385B92-94C0-21D1-EF5D-878A3164A419}"/>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39" name="TextBox 58">
              <a:extLst>
                <a:ext uri="{FF2B5EF4-FFF2-40B4-BE49-F238E27FC236}">
                  <a16:creationId xmlns:a16="http://schemas.microsoft.com/office/drawing/2014/main" id="{DD9FDCF3-9570-351C-3F89-28B6642719E3}"/>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40" name="TextBox 61">
              <a:extLst>
                <a:ext uri="{FF2B5EF4-FFF2-40B4-BE49-F238E27FC236}">
                  <a16:creationId xmlns:a16="http://schemas.microsoft.com/office/drawing/2014/main" id="{B3252B01-9502-F661-10C9-EDA98CAE3707}"/>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41" name="Group 40">
              <a:extLst>
                <a:ext uri="{FF2B5EF4-FFF2-40B4-BE49-F238E27FC236}">
                  <a16:creationId xmlns:a16="http://schemas.microsoft.com/office/drawing/2014/main" id="{51288851-3453-F7F9-16E5-522637C831CF}"/>
                </a:ext>
              </a:extLst>
            </p:cNvPr>
            <p:cNvGrpSpPr/>
            <p:nvPr/>
          </p:nvGrpSpPr>
          <p:grpSpPr>
            <a:xfrm>
              <a:off x="428467" y="3353187"/>
              <a:ext cx="705944" cy="523688"/>
              <a:chOff x="428467" y="3243793"/>
              <a:chExt cx="705944" cy="523688"/>
            </a:xfrm>
          </p:grpSpPr>
          <p:sp>
            <p:nvSpPr>
              <p:cNvPr id="45" name="Arrow: Pentagon 44">
                <a:extLst>
                  <a:ext uri="{FF2B5EF4-FFF2-40B4-BE49-F238E27FC236}">
                    <a16:creationId xmlns:a16="http://schemas.microsoft.com/office/drawing/2014/main" id="{8D11A10A-B510-BEAD-DA8C-A96433714098}"/>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6" name="TextBox 62">
                <a:extLst>
                  <a:ext uri="{FF2B5EF4-FFF2-40B4-BE49-F238E27FC236}">
                    <a16:creationId xmlns:a16="http://schemas.microsoft.com/office/drawing/2014/main" id="{BDF0AD6A-453D-DE11-FCD0-736B3C6DFF1F}"/>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42" name="Group 41">
              <a:extLst>
                <a:ext uri="{FF2B5EF4-FFF2-40B4-BE49-F238E27FC236}">
                  <a16:creationId xmlns:a16="http://schemas.microsoft.com/office/drawing/2014/main" id="{37D3A998-1EB1-DD50-4D8A-FCCD8C826747}"/>
                </a:ext>
              </a:extLst>
            </p:cNvPr>
            <p:cNvGrpSpPr/>
            <p:nvPr/>
          </p:nvGrpSpPr>
          <p:grpSpPr>
            <a:xfrm>
              <a:off x="428467" y="3943683"/>
              <a:ext cx="705944" cy="523688"/>
              <a:chOff x="428467" y="3888985"/>
              <a:chExt cx="705944" cy="523688"/>
            </a:xfrm>
          </p:grpSpPr>
          <p:sp>
            <p:nvSpPr>
              <p:cNvPr id="43" name="Arrow: Pentagon 42">
                <a:extLst>
                  <a:ext uri="{FF2B5EF4-FFF2-40B4-BE49-F238E27FC236}">
                    <a16:creationId xmlns:a16="http://schemas.microsoft.com/office/drawing/2014/main" id="{48DEF486-C12A-80B5-3412-CB7C76CDC2D7}"/>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TextBox 69">
                <a:extLst>
                  <a:ext uri="{FF2B5EF4-FFF2-40B4-BE49-F238E27FC236}">
                    <a16:creationId xmlns:a16="http://schemas.microsoft.com/office/drawing/2014/main" id="{5454924F-1513-6E0F-CB96-AAC2336CEC6F}"/>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55" name="Group 22">
            <a:extLst>
              <a:ext uri="{FF2B5EF4-FFF2-40B4-BE49-F238E27FC236}">
                <a16:creationId xmlns:a16="http://schemas.microsoft.com/office/drawing/2014/main" id="{AD67D8D3-8DAD-8A0B-C724-EEF005230413}"/>
              </a:ext>
            </a:extLst>
          </p:cNvPr>
          <p:cNvGrpSpPr/>
          <p:nvPr/>
        </p:nvGrpSpPr>
        <p:grpSpPr>
          <a:xfrm>
            <a:off x="1185026" y="2217188"/>
            <a:ext cx="329715" cy="274320"/>
            <a:chOff x="0" y="0"/>
            <a:chExt cx="812800" cy="605471"/>
          </a:xfrm>
          <a:solidFill>
            <a:srgbClr val="5B6242"/>
          </a:solidFill>
        </p:grpSpPr>
        <p:sp>
          <p:nvSpPr>
            <p:cNvPr id="56" name="Freeform 23">
              <a:extLst>
                <a:ext uri="{FF2B5EF4-FFF2-40B4-BE49-F238E27FC236}">
                  <a16:creationId xmlns:a16="http://schemas.microsoft.com/office/drawing/2014/main" id="{199FD5CB-2526-3CD2-EDF8-58A4743F0125}"/>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57" name="TextBox 24">
              <a:extLst>
                <a:ext uri="{FF2B5EF4-FFF2-40B4-BE49-F238E27FC236}">
                  <a16:creationId xmlns:a16="http://schemas.microsoft.com/office/drawing/2014/main" id="{200AB9E7-E6B3-F8E4-5545-173992B3C6D7}"/>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59" name="TextBox 2">
            <a:extLst>
              <a:ext uri="{FF2B5EF4-FFF2-40B4-BE49-F238E27FC236}">
                <a16:creationId xmlns:a16="http://schemas.microsoft.com/office/drawing/2014/main" id="{2964B072-BF05-B20C-69A0-0467332BE55E}"/>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grpSp>
        <p:nvGrpSpPr>
          <p:cNvPr id="30" name="Group 2">
            <a:extLst>
              <a:ext uri="{FF2B5EF4-FFF2-40B4-BE49-F238E27FC236}">
                <a16:creationId xmlns:a16="http://schemas.microsoft.com/office/drawing/2014/main" id="{AB5B73CF-0210-1C88-B3A9-801D4B411A58}"/>
              </a:ext>
            </a:extLst>
          </p:cNvPr>
          <p:cNvGrpSpPr/>
          <p:nvPr/>
        </p:nvGrpSpPr>
        <p:grpSpPr>
          <a:xfrm>
            <a:off x="6858993" y="178644"/>
            <a:ext cx="2653235" cy="839921"/>
            <a:chOff x="0" y="0"/>
            <a:chExt cx="7075294" cy="2239787"/>
          </a:xfrm>
        </p:grpSpPr>
        <p:grpSp>
          <p:nvGrpSpPr>
            <p:cNvPr id="32" name="Group 3">
              <a:extLst>
                <a:ext uri="{FF2B5EF4-FFF2-40B4-BE49-F238E27FC236}">
                  <a16:creationId xmlns:a16="http://schemas.microsoft.com/office/drawing/2014/main" id="{94279A3F-2AD4-15D0-7C1F-036BF30759C2}"/>
                </a:ext>
              </a:extLst>
            </p:cNvPr>
            <p:cNvGrpSpPr/>
            <p:nvPr/>
          </p:nvGrpSpPr>
          <p:grpSpPr>
            <a:xfrm>
              <a:off x="0" y="0"/>
              <a:ext cx="7075294" cy="2239787"/>
              <a:chOff x="0" y="0"/>
              <a:chExt cx="2244637" cy="710573"/>
            </a:xfrm>
          </p:grpSpPr>
          <p:sp>
            <p:nvSpPr>
              <p:cNvPr id="60" name="Freeform 4">
                <a:extLst>
                  <a:ext uri="{FF2B5EF4-FFF2-40B4-BE49-F238E27FC236}">
                    <a16:creationId xmlns:a16="http://schemas.microsoft.com/office/drawing/2014/main" id="{474299F5-E931-6B9B-5A77-17B60BC2C630}"/>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61" name="TextBox 5">
                <a:extLst>
                  <a:ext uri="{FF2B5EF4-FFF2-40B4-BE49-F238E27FC236}">
                    <a16:creationId xmlns:a16="http://schemas.microsoft.com/office/drawing/2014/main" id="{4D0CFDA6-2C70-F59F-5522-E590D0D62F09}"/>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58" name="Freeform 6">
              <a:extLst>
                <a:ext uri="{FF2B5EF4-FFF2-40B4-BE49-F238E27FC236}">
                  <a16:creationId xmlns:a16="http://schemas.microsoft.com/office/drawing/2014/main" id="{9725D07E-7546-A4F3-C93C-06FC6E19325E}"/>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4"/>
              <a:stretch>
                <a:fillRect/>
              </a:stretch>
            </a:blipFill>
          </p:spPr>
          <p:txBody>
            <a:bodyPr/>
            <a:lstStyle/>
            <a:p>
              <a:endParaRPr lang="en-US" sz="900"/>
            </a:p>
          </p:txBody>
        </p:sp>
      </p:grpSp>
    </p:spTree>
    <p:extLst>
      <p:ext uri="{BB962C8B-B14F-4D97-AF65-F5344CB8AC3E}">
        <p14:creationId xmlns:p14="http://schemas.microsoft.com/office/powerpoint/2010/main" val="4265277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5">
            <a:extLst>
              <a:ext uri="{FF2B5EF4-FFF2-40B4-BE49-F238E27FC236}">
                <a16:creationId xmlns:a16="http://schemas.microsoft.com/office/drawing/2014/main" id="{F8135845-E6E1-5963-22B4-740C9AC36B5B}"/>
              </a:ext>
            </a:extLst>
          </p:cNvPr>
          <p:cNvSpPr txBox="1"/>
          <p:nvPr/>
        </p:nvSpPr>
        <p:spPr>
          <a:xfrm>
            <a:off x="387281" y="301232"/>
            <a:ext cx="6593015" cy="727892"/>
          </a:xfrm>
          <a:prstGeom prst="rect">
            <a:avLst/>
          </a:prstGeom>
        </p:spPr>
        <p:txBody>
          <a:bodyPr wrap="square" lIns="0" tIns="0" rIns="0" bIns="0" rtlCol="0" anchor="t">
            <a:spAutoFit/>
          </a:bodyPr>
          <a:lstStyle/>
          <a:p>
            <a:pPr>
              <a:lnSpc>
                <a:spcPct val="110000"/>
              </a:lnSpc>
            </a:pPr>
            <a:r>
              <a:rPr lang="en-US" sz="2400" spc="-44">
                <a:solidFill>
                  <a:srgbClr val="2B2929"/>
                </a:solidFill>
                <a:latin typeface="Inter"/>
                <a:ea typeface="Inter"/>
                <a:cs typeface="Inter"/>
                <a:sym typeface="Inter"/>
              </a:rPr>
              <a:t> </a:t>
            </a:r>
            <a:r>
              <a:rPr lang="en-US" sz="2400" b="1" spc="-44">
                <a:solidFill>
                  <a:srgbClr val="2B2929"/>
                </a:solidFill>
                <a:latin typeface="Inter Bold"/>
                <a:ea typeface="Inter Bold"/>
                <a:cs typeface="Inter Bold"/>
                <a:sym typeface="Inter Bold"/>
              </a:rPr>
              <a:t>PROSPER TABLES:</a:t>
            </a:r>
          </a:p>
          <a:p>
            <a:pPr>
              <a:lnSpc>
                <a:spcPct val="110000"/>
              </a:lnSpc>
            </a:pPr>
            <a:r>
              <a:rPr lang="en-US" sz="2000" spc="-44">
                <a:solidFill>
                  <a:srgbClr val="2B2929"/>
                </a:solidFill>
                <a:latin typeface="Inter Bold"/>
                <a:ea typeface="Inter Bold"/>
                <a:cs typeface="Inter"/>
                <a:sym typeface="Inter Bold"/>
              </a:rPr>
              <a:t> REGIONAL COVERAGE</a:t>
            </a:r>
            <a:endParaRPr lang="en-US" sz="2000" spc="-44">
              <a:solidFill>
                <a:srgbClr val="2B2929"/>
              </a:solidFill>
              <a:latin typeface="Inter"/>
              <a:ea typeface="Inter"/>
              <a:cs typeface="Inter"/>
              <a:sym typeface="Inter"/>
            </a:endParaRPr>
          </a:p>
        </p:txBody>
      </p:sp>
      <p:sp>
        <p:nvSpPr>
          <p:cNvPr id="155" name="Shape 0">
            <a:extLst>
              <a:ext uri="{FF2B5EF4-FFF2-40B4-BE49-F238E27FC236}">
                <a16:creationId xmlns:a16="http://schemas.microsoft.com/office/drawing/2014/main" id="{A38F7A42-98DC-C2BD-96B9-030CABA16CC6}"/>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panose="020B0604020202020204" charset="0"/>
              <a:ea typeface="Inter" panose="020B0604020202020204" charset="0"/>
            </a:endParaRPr>
          </a:p>
        </p:txBody>
      </p:sp>
      <p:sp>
        <p:nvSpPr>
          <p:cNvPr id="20" name="TextBox 20"/>
          <p:cNvSpPr txBox="1"/>
          <p:nvPr/>
        </p:nvSpPr>
        <p:spPr>
          <a:xfrm>
            <a:off x="296909" y="279437"/>
            <a:ext cx="6593016" cy="778611"/>
          </a:xfrm>
          <a:prstGeom prst="rect">
            <a:avLst/>
          </a:prstGeom>
        </p:spPr>
        <p:txBody>
          <a:bodyPr wrap="square" lIns="0" tIns="0" rIns="0" bIns="0" rtlCol="0" anchor="t">
            <a:spAutoFit/>
          </a:bodyPr>
          <a:lstStyle/>
          <a:p>
            <a:pPr>
              <a:lnSpc>
                <a:spcPct val="120000"/>
              </a:lnSpc>
            </a:pPr>
            <a:r>
              <a:rPr lang="en-US" sz="2400" b="1" spc="-44">
                <a:solidFill>
                  <a:srgbClr val="2B2929"/>
                </a:solidFill>
                <a:latin typeface="Inter Bold"/>
                <a:ea typeface="Inter Bold"/>
                <a:cs typeface="Inter Bold"/>
                <a:sym typeface="Inter Bold"/>
              </a:rPr>
              <a:t>CAPACITY BUILDING</a:t>
            </a:r>
            <a:r>
              <a:rPr lang="en-US" sz="2400" spc="-44">
                <a:solidFill>
                  <a:srgbClr val="2B2929"/>
                </a:solidFill>
                <a:latin typeface="Inter"/>
                <a:ea typeface="Inter"/>
                <a:cs typeface="Inter"/>
                <a:sym typeface="Inter"/>
              </a:rPr>
              <a:t>: </a:t>
            </a:r>
          </a:p>
          <a:p>
            <a:pPr>
              <a:lnSpc>
                <a:spcPct val="120000"/>
              </a:lnSpc>
            </a:pPr>
            <a:r>
              <a:rPr lang="en-US" sz="2000" spc="-44">
                <a:solidFill>
                  <a:srgbClr val="2B2929"/>
                </a:solidFill>
                <a:latin typeface="Inter"/>
                <a:ea typeface="Inter"/>
                <a:cs typeface="Inter"/>
                <a:sym typeface="Inter"/>
              </a:rPr>
              <a:t>DEVELOPING OUR TECHNICIANS</a:t>
            </a:r>
          </a:p>
        </p:txBody>
      </p:sp>
      <p:sp>
        <p:nvSpPr>
          <p:cNvPr id="21" name="TextBox 21"/>
          <p:cNvSpPr txBox="1"/>
          <p:nvPr/>
        </p:nvSpPr>
        <p:spPr>
          <a:xfrm>
            <a:off x="2133041" y="1544944"/>
            <a:ext cx="5754743" cy="337015"/>
          </a:xfrm>
          <a:prstGeom prst="rect">
            <a:avLst/>
          </a:prstGeom>
        </p:spPr>
        <p:txBody>
          <a:bodyPr wrap="square" lIns="0" tIns="0" rIns="0" bIns="0" rtlCol="0" anchor="t">
            <a:spAutoFit/>
          </a:bodyPr>
          <a:lstStyle/>
          <a:p>
            <a:pPr algn="ctr">
              <a:lnSpc>
                <a:spcPts val="2800"/>
              </a:lnSpc>
              <a:spcBef>
                <a:spcPct val="0"/>
              </a:spcBef>
            </a:pPr>
            <a:r>
              <a:rPr lang="en-US" b="1">
                <a:solidFill>
                  <a:srgbClr val="353634"/>
                </a:solidFill>
                <a:latin typeface="Inter Bold"/>
                <a:ea typeface="Inter Bold"/>
                <a:cs typeface="Inter Bold"/>
                <a:sym typeface="Inter Bold"/>
              </a:rPr>
              <a:t>EQUIPPING OUR TECHNICIANS IN DIFFERENT CAPACITIES:</a:t>
            </a:r>
          </a:p>
        </p:txBody>
      </p:sp>
      <p:grpSp>
        <p:nvGrpSpPr>
          <p:cNvPr id="86" name="Group 86"/>
          <p:cNvGrpSpPr/>
          <p:nvPr/>
        </p:nvGrpSpPr>
        <p:grpSpPr>
          <a:xfrm>
            <a:off x="6858993" y="178644"/>
            <a:ext cx="2653235" cy="839921"/>
            <a:chOff x="0" y="0"/>
            <a:chExt cx="7075294" cy="2239787"/>
          </a:xfrm>
        </p:grpSpPr>
        <p:grpSp>
          <p:nvGrpSpPr>
            <p:cNvPr id="87" name="Group 87"/>
            <p:cNvGrpSpPr/>
            <p:nvPr/>
          </p:nvGrpSpPr>
          <p:grpSpPr>
            <a:xfrm>
              <a:off x="0" y="0"/>
              <a:ext cx="7075294" cy="2239787"/>
              <a:chOff x="0" y="0"/>
              <a:chExt cx="2244637" cy="710573"/>
            </a:xfrm>
          </p:grpSpPr>
          <p:sp>
            <p:nvSpPr>
              <p:cNvPr id="88" name="Freeform 88"/>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89" name="TextBox 89"/>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90" name="Freeform 90"/>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113" name="Group 112">
            <a:extLst>
              <a:ext uri="{FF2B5EF4-FFF2-40B4-BE49-F238E27FC236}">
                <a16:creationId xmlns:a16="http://schemas.microsoft.com/office/drawing/2014/main" id="{DAA320DA-F711-DC49-18E9-CCBD9B9DAFFB}"/>
              </a:ext>
            </a:extLst>
          </p:cNvPr>
          <p:cNvGrpSpPr/>
          <p:nvPr/>
        </p:nvGrpSpPr>
        <p:grpSpPr>
          <a:xfrm>
            <a:off x="365470" y="1565317"/>
            <a:ext cx="705944" cy="3476166"/>
            <a:chOff x="428467" y="1581699"/>
            <a:chExt cx="705944" cy="3476166"/>
          </a:xfrm>
        </p:grpSpPr>
        <p:grpSp>
          <p:nvGrpSpPr>
            <p:cNvPr id="114" name="Group 113">
              <a:extLst>
                <a:ext uri="{FF2B5EF4-FFF2-40B4-BE49-F238E27FC236}">
                  <a16:creationId xmlns:a16="http://schemas.microsoft.com/office/drawing/2014/main" id="{B2362A9B-A98E-DB66-DB20-C83E320F7DB2}"/>
                </a:ext>
              </a:extLst>
            </p:cNvPr>
            <p:cNvGrpSpPr/>
            <p:nvPr/>
          </p:nvGrpSpPr>
          <p:grpSpPr>
            <a:xfrm>
              <a:off x="428467" y="2172195"/>
              <a:ext cx="705944" cy="523688"/>
              <a:chOff x="428467" y="2140863"/>
              <a:chExt cx="705944" cy="523688"/>
            </a:xfrm>
          </p:grpSpPr>
          <p:sp>
            <p:nvSpPr>
              <p:cNvPr id="132" name="Arrow: Pentagon 131">
                <a:extLst>
                  <a:ext uri="{FF2B5EF4-FFF2-40B4-BE49-F238E27FC236}">
                    <a16:creationId xmlns:a16="http://schemas.microsoft.com/office/drawing/2014/main" id="{67B2070E-40CD-4421-A1A9-F24A5E3FE921}"/>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3" name="TextBox 34">
                <a:extLst>
                  <a:ext uri="{FF2B5EF4-FFF2-40B4-BE49-F238E27FC236}">
                    <a16:creationId xmlns:a16="http://schemas.microsoft.com/office/drawing/2014/main" id="{D894380A-B54A-8474-1886-5C21136B05CB}"/>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115" name="Group 114">
              <a:extLst>
                <a:ext uri="{FF2B5EF4-FFF2-40B4-BE49-F238E27FC236}">
                  <a16:creationId xmlns:a16="http://schemas.microsoft.com/office/drawing/2014/main" id="{4A175AF9-3FC2-3279-C920-314A7460C4E6}"/>
                </a:ext>
              </a:extLst>
            </p:cNvPr>
            <p:cNvGrpSpPr/>
            <p:nvPr/>
          </p:nvGrpSpPr>
          <p:grpSpPr>
            <a:xfrm>
              <a:off x="428467" y="1581699"/>
              <a:ext cx="705944" cy="523688"/>
              <a:chOff x="428467" y="1581699"/>
              <a:chExt cx="705944" cy="523688"/>
            </a:xfrm>
          </p:grpSpPr>
          <p:sp>
            <p:nvSpPr>
              <p:cNvPr id="130" name="Arrow: Pentagon 129">
                <a:extLst>
                  <a:ext uri="{FF2B5EF4-FFF2-40B4-BE49-F238E27FC236}">
                    <a16:creationId xmlns:a16="http://schemas.microsoft.com/office/drawing/2014/main" id="{2751FEF4-6752-B66F-7735-106C947DEA80}"/>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1" name="TextBox 41">
                <a:extLst>
                  <a:ext uri="{FF2B5EF4-FFF2-40B4-BE49-F238E27FC236}">
                    <a16:creationId xmlns:a16="http://schemas.microsoft.com/office/drawing/2014/main" id="{67CFDCF1-72F7-5616-1478-75284E4D8C00}"/>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116" name="Group 115">
              <a:extLst>
                <a:ext uri="{FF2B5EF4-FFF2-40B4-BE49-F238E27FC236}">
                  <a16:creationId xmlns:a16="http://schemas.microsoft.com/office/drawing/2014/main" id="{95BBC4D7-9307-DA8E-4FE6-F11A51D5234A}"/>
                </a:ext>
              </a:extLst>
            </p:cNvPr>
            <p:cNvGrpSpPr/>
            <p:nvPr/>
          </p:nvGrpSpPr>
          <p:grpSpPr>
            <a:xfrm>
              <a:off x="428467" y="4534177"/>
              <a:ext cx="705944" cy="523688"/>
              <a:chOff x="428467" y="4534177"/>
              <a:chExt cx="705944" cy="523688"/>
            </a:xfrm>
          </p:grpSpPr>
          <p:sp>
            <p:nvSpPr>
              <p:cNvPr id="128" name="Arrow: Pentagon 127">
                <a:extLst>
                  <a:ext uri="{FF2B5EF4-FFF2-40B4-BE49-F238E27FC236}">
                    <a16:creationId xmlns:a16="http://schemas.microsoft.com/office/drawing/2014/main" id="{918E892F-AB28-D111-C61B-58FF7392C94E}"/>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9" name="TextBox 48">
                <a:extLst>
                  <a:ext uri="{FF2B5EF4-FFF2-40B4-BE49-F238E27FC236}">
                    <a16:creationId xmlns:a16="http://schemas.microsoft.com/office/drawing/2014/main" id="{3F145FCE-6496-6FF2-7A5A-49CA8A31D824}"/>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117" name="Group 116">
              <a:extLst>
                <a:ext uri="{FF2B5EF4-FFF2-40B4-BE49-F238E27FC236}">
                  <a16:creationId xmlns:a16="http://schemas.microsoft.com/office/drawing/2014/main" id="{CB61D2E6-6DD5-09C7-E55C-D5120A27CBD0}"/>
                </a:ext>
              </a:extLst>
            </p:cNvPr>
            <p:cNvGrpSpPr/>
            <p:nvPr/>
          </p:nvGrpSpPr>
          <p:grpSpPr>
            <a:xfrm>
              <a:off x="428467" y="2762691"/>
              <a:ext cx="705944" cy="523688"/>
              <a:chOff x="428467" y="2697291"/>
              <a:chExt cx="705944" cy="523688"/>
            </a:xfrm>
          </p:grpSpPr>
          <p:sp>
            <p:nvSpPr>
              <p:cNvPr id="126" name="Arrow: Pentagon 125">
                <a:extLst>
                  <a:ext uri="{FF2B5EF4-FFF2-40B4-BE49-F238E27FC236}">
                    <a16:creationId xmlns:a16="http://schemas.microsoft.com/office/drawing/2014/main" id="{AA3814E5-F5BC-66EA-B7BE-8ACF2E4DFEFC}"/>
                  </a:ext>
                </a:extLst>
              </p:cNvPr>
              <p:cNvSpPr/>
              <p:nvPr/>
            </p:nvSpPr>
            <p:spPr>
              <a:xfrm rot="5400000">
                <a:off x="519595" y="2606163"/>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7" name="TextBox 55">
                <a:extLst>
                  <a:ext uri="{FF2B5EF4-FFF2-40B4-BE49-F238E27FC236}">
                    <a16:creationId xmlns:a16="http://schemas.microsoft.com/office/drawing/2014/main" id="{649216D2-A196-E4DA-BCD8-3F5CEC307864}"/>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CAPACITY BUILDING</a:t>
                </a:r>
              </a:p>
            </p:txBody>
          </p:sp>
        </p:grpSp>
        <p:sp>
          <p:nvSpPr>
            <p:cNvPr id="118" name="TextBox 58">
              <a:extLst>
                <a:ext uri="{FF2B5EF4-FFF2-40B4-BE49-F238E27FC236}">
                  <a16:creationId xmlns:a16="http://schemas.microsoft.com/office/drawing/2014/main" id="{271087BB-199C-72F7-182C-0A7DA2CC5598}"/>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119" name="TextBox 61">
              <a:extLst>
                <a:ext uri="{FF2B5EF4-FFF2-40B4-BE49-F238E27FC236}">
                  <a16:creationId xmlns:a16="http://schemas.microsoft.com/office/drawing/2014/main" id="{595B9BD5-86FA-AD0A-A969-77EB242E4BDD}"/>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120" name="Group 119">
              <a:extLst>
                <a:ext uri="{FF2B5EF4-FFF2-40B4-BE49-F238E27FC236}">
                  <a16:creationId xmlns:a16="http://schemas.microsoft.com/office/drawing/2014/main" id="{8B066794-A7E9-C12E-FB55-8D02C8C1D4E4}"/>
                </a:ext>
              </a:extLst>
            </p:cNvPr>
            <p:cNvGrpSpPr/>
            <p:nvPr/>
          </p:nvGrpSpPr>
          <p:grpSpPr>
            <a:xfrm>
              <a:off x="428467" y="3353187"/>
              <a:ext cx="705944" cy="523688"/>
              <a:chOff x="428467" y="3243793"/>
              <a:chExt cx="705944" cy="523688"/>
            </a:xfrm>
          </p:grpSpPr>
          <p:sp>
            <p:nvSpPr>
              <p:cNvPr id="124" name="Arrow: Pentagon 123">
                <a:extLst>
                  <a:ext uri="{FF2B5EF4-FFF2-40B4-BE49-F238E27FC236}">
                    <a16:creationId xmlns:a16="http://schemas.microsoft.com/office/drawing/2014/main" id="{D6CE7FBB-E46A-6564-E3DD-AFB6D4A05A3D}"/>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5" name="TextBox 62">
                <a:extLst>
                  <a:ext uri="{FF2B5EF4-FFF2-40B4-BE49-F238E27FC236}">
                    <a16:creationId xmlns:a16="http://schemas.microsoft.com/office/drawing/2014/main" id="{2343F557-AE7F-8390-BD97-D03B3CEFE450}"/>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121" name="Group 120">
              <a:extLst>
                <a:ext uri="{FF2B5EF4-FFF2-40B4-BE49-F238E27FC236}">
                  <a16:creationId xmlns:a16="http://schemas.microsoft.com/office/drawing/2014/main" id="{C8555CE4-268E-3B2E-9D2C-4B892BFE5721}"/>
                </a:ext>
              </a:extLst>
            </p:cNvPr>
            <p:cNvGrpSpPr/>
            <p:nvPr/>
          </p:nvGrpSpPr>
          <p:grpSpPr>
            <a:xfrm>
              <a:off x="428467" y="3943683"/>
              <a:ext cx="705944" cy="523688"/>
              <a:chOff x="428467" y="3888985"/>
              <a:chExt cx="705944" cy="523688"/>
            </a:xfrm>
          </p:grpSpPr>
          <p:sp>
            <p:nvSpPr>
              <p:cNvPr id="122" name="Arrow: Pentagon 121">
                <a:extLst>
                  <a:ext uri="{FF2B5EF4-FFF2-40B4-BE49-F238E27FC236}">
                    <a16:creationId xmlns:a16="http://schemas.microsoft.com/office/drawing/2014/main" id="{27C3556F-B01A-45FF-E007-0057432C8792}"/>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3" name="TextBox 69">
                <a:extLst>
                  <a:ext uri="{FF2B5EF4-FFF2-40B4-BE49-F238E27FC236}">
                    <a16:creationId xmlns:a16="http://schemas.microsoft.com/office/drawing/2014/main" id="{C5A605ED-C054-C84F-BB01-004105301525}"/>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sp>
        <p:nvSpPr>
          <p:cNvPr id="135" name="Shape 1">
            <a:extLst>
              <a:ext uri="{FF2B5EF4-FFF2-40B4-BE49-F238E27FC236}">
                <a16:creationId xmlns:a16="http://schemas.microsoft.com/office/drawing/2014/main" id="{0EE9485C-ECC4-7A9F-1AA6-275A0BDE8DB3}"/>
              </a:ext>
            </a:extLst>
          </p:cNvPr>
          <p:cNvSpPr/>
          <p:nvPr/>
        </p:nvSpPr>
        <p:spPr>
          <a:xfrm>
            <a:off x="0" y="0"/>
            <a:ext cx="73152" cy="5143500"/>
          </a:xfrm>
          <a:prstGeom prst="rect">
            <a:avLst/>
          </a:prstGeom>
          <a:solidFill>
            <a:srgbClr val="C8963E"/>
          </a:solidFill>
          <a:ln/>
        </p:spPr>
        <p:txBody>
          <a:bodyPr/>
          <a:lstStyle/>
          <a:p>
            <a:endParaRPr lang="en-CA"/>
          </a:p>
        </p:txBody>
      </p:sp>
      <p:grpSp>
        <p:nvGrpSpPr>
          <p:cNvPr id="55" name="Group 54">
            <a:extLst>
              <a:ext uri="{FF2B5EF4-FFF2-40B4-BE49-F238E27FC236}">
                <a16:creationId xmlns:a16="http://schemas.microsoft.com/office/drawing/2014/main" id="{3CFE5383-9D06-0EEB-50E1-E894ED3932F9}"/>
              </a:ext>
            </a:extLst>
          </p:cNvPr>
          <p:cNvGrpSpPr/>
          <p:nvPr/>
        </p:nvGrpSpPr>
        <p:grpSpPr>
          <a:xfrm>
            <a:off x="2142796" y="1999778"/>
            <a:ext cx="2005881" cy="1840841"/>
            <a:chOff x="4009437" y="3116641"/>
            <a:chExt cx="2005881" cy="1840841"/>
          </a:xfrm>
        </p:grpSpPr>
        <p:sp>
          <p:nvSpPr>
            <p:cNvPr id="23" name="Freeform 9">
              <a:extLst>
                <a:ext uri="{FF2B5EF4-FFF2-40B4-BE49-F238E27FC236}">
                  <a16:creationId xmlns:a16="http://schemas.microsoft.com/office/drawing/2014/main" id="{2913E0D4-197D-8B88-D960-6CEE0BD080BC}"/>
                </a:ext>
              </a:extLst>
            </p:cNvPr>
            <p:cNvSpPr/>
            <p:nvPr/>
          </p:nvSpPr>
          <p:spPr>
            <a:xfrm>
              <a:off x="4009437" y="3116641"/>
              <a:ext cx="2005881" cy="184084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700">
                <a:latin typeface="Inter"/>
              </a:endParaRPr>
            </a:p>
          </p:txBody>
        </p:sp>
        <p:sp>
          <p:nvSpPr>
            <p:cNvPr id="25" name="TextBox 14">
              <a:extLst>
                <a:ext uri="{FF2B5EF4-FFF2-40B4-BE49-F238E27FC236}">
                  <a16:creationId xmlns:a16="http://schemas.microsoft.com/office/drawing/2014/main" id="{6560935E-398E-2B65-87BF-CAF8789BC660}"/>
                </a:ext>
              </a:extLst>
            </p:cNvPr>
            <p:cNvSpPr txBox="1"/>
            <p:nvPr/>
          </p:nvSpPr>
          <p:spPr>
            <a:xfrm>
              <a:off x="4071612" y="3321499"/>
              <a:ext cx="1889549" cy="215444"/>
            </a:xfrm>
            <a:prstGeom prst="rect">
              <a:avLst/>
            </a:prstGeom>
          </p:spPr>
          <p:txBody>
            <a:bodyPr wrap="square" lIns="0" tIns="0" rIns="0" bIns="0" rtlCol="0" anchor="t">
              <a:spAutoFit/>
            </a:bodyPr>
            <a:lstStyle/>
            <a:p>
              <a:pPr algn="ctr"/>
              <a:r>
                <a:rPr lang="en-US" sz="1400" b="1" spc="22">
                  <a:solidFill>
                    <a:srgbClr val="444931"/>
                  </a:solidFill>
                  <a:latin typeface="Inter"/>
                  <a:ea typeface="Inter Bold"/>
                  <a:cs typeface="Inter Bold"/>
                  <a:sym typeface="Inter Bold"/>
                </a:rPr>
                <a:t>TECHNICAL</a:t>
              </a:r>
            </a:p>
          </p:txBody>
        </p:sp>
        <p:grpSp>
          <p:nvGrpSpPr>
            <p:cNvPr id="52" name="Group 51">
              <a:extLst>
                <a:ext uri="{FF2B5EF4-FFF2-40B4-BE49-F238E27FC236}">
                  <a16:creationId xmlns:a16="http://schemas.microsoft.com/office/drawing/2014/main" id="{89BBCEEF-6246-7FE2-D133-605DAAA8B4D7}"/>
                </a:ext>
              </a:extLst>
            </p:cNvPr>
            <p:cNvGrpSpPr/>
            <p:nvPr/>
          </p:nvGrpSpPr>
          <p:grpSpPr>
            <a:xfrm>
              <a:off x="4163717" y="3725405"/>
              <a:ext cx="1742162" cy="309203"/>
              <a:chOff x="4147855" y="3741598"/>
              <a:chExt cx="1742162" cy="309203"/>
            </a:xfrm>
          </p:grpSpPr>
          <p:sp>
            <p:nvSpPr>
              <p:cNvPr id="43" name="Freeform 9">
                <a:extLst>
                  <a:ext uri="{FF2B5EF4-FFF2-40B4-BE49-F238E27FC236}">
                    <a16:creationId xmlns:a16="http://schemas.microsoft.com/office/drawing/2014/main" id="{E05EFA5C-63B0-C1CB-5A84-DCFCC8003954}"/>
                  </a:ext>
                </a:extLst>
              </p:cNvPr>
              <p:cNvSpPr/>
              <p:nvPr/>
            </p:nvSpPr>
            <p:spPr>
              <a:xfrm>
                <a:off x="4147855" y="3741598"/>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200">
                  <a:latin typeface="Inter"/>
                </a:endParaRPr>
              </a:p>
            </p:txBody>
          </p:sp>
          <p:sp>
            <p:nvSpPr>
              <p:cNvPr id="37" name="TextBox 14">
                <a:extLst>
                  <a:ext uri="{FF2B5EF4-FFF2-40B4-BE49-F238E27FC236}">
                    <a16:creationId xmlns:a16="http://schemas.microsoft.com/office/drawing/2014/main" id="{74DF7BB6-71DD-E81F-7AFA-A75D623CFDB4}"/>
                  </a:ext>
                </a:extLst>
              </p:cNvPr>
              <p:cNvSpPr txBox="1"/>
              <p:nvPr/>
            </p:nvSpPr>
            <p:spPr>
              <a:xfrm>
                <a:off x="4258981" y="3811561"/>
                <a:ext cx="1519911"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DATA MANAGEMENT</a:t>
                </a:r>
              </a:p>
            </p:txBody>
          </p:sp>
        </p:grpSp>
        <p:grpSp>
          <p:nvGrpSpPr>
            <p:cNvPr id="53" name="Group 52">
              <a:extLst>
                <a:ext uri="{FF2B5EF4-FFF2-40B4-BE49-F238E27FC236}">
                  <a16:creationId xmlns:a16="http://schemas.microsoft.com/office/drawing/2014/main" id="{4342147F-0478-915B-704F-99F27B90A4B8}"/>
                </a:ext>
              </a:extLst>
            </p:cNvPr>
            <p:cNvGrpSpPr/>
            <p:nvPr/>
          </p:nvGrpSpPr>
          <p:grpSpPr>
            <a:xfrm>
              <a:off x="4136618" y="4083883"/>
              <a:ext cx="1742162" cy="309203"/>
              <a:chOff x="4136618" y="4101017"/>
              <a:chExt cx="1742162" cy="309203"/>
            </a:xfrm>
          </p:grpSpPr>
          <p:sp>
            <p:nvSpPr>
              <p:cNvPr id="49" name="Freeform 9">
                <a:extLst>
                  <a:ext uri="{FF2B5EF4-FFF2-40B4-BE49-F238E27FC236}">
                    <a16:creationId xmlns:a16="http://schemas.microsoft.com/office/drawing/2014/main" id="{FB10C38C-BE72-DD17-0BC3-87ED29AD7996}"/>
                  </a:ext>
                </a:extLst>
              </p:cNvPr>
              <p:cNvSpPr/>
              <p:nvPr/>
            </p:nvSpPr>
            <p:spPr>
              <a:xfrm>
                <a:off x="4136618" y="4101017"/>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200">
                  <a:latin typeface="Inter"/>
                </a:endParaRPr>
              </a:p>
            </p:txBody>
          </p:sp>
          <p:sp>
            <p:nvSpPr>
              <p:cNvPr id="41" name="TextBox 14">
                <a:extLst>
                  <a:ext uri="{FF2B5EF4-FFF2-40B4-BE49-F238E27FC236}">
                    <a16:creationId xmlns:a16="http://schemas.microsoft.com/office/drawing/2014/main" id="{5CFCCCFD-3161-10B9-03CA-2F7390640D42}"/>
                  </a:ext>
                </a:extLst>
              </p:cNvPr>
              <p:cNvSpPr txBox="1"/>
              <p:nvPr/>
            </p:nvSpPr>
            <p:spPr>
              <a:xfrm>
                <a:off x="4136618" y="4170980"/>
                <a:ext cx="1742162"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DATA INTERPRETATION</a:t>
                </a:r>
              </a:p>
            </p:txBody>
          </p:sp>
        </p:grpSp>
        <p:grpSp>
          <p:nvGrpSpPr>
            <p:cNvPr id="54" name="Group 53">
              <a:extLst>
                <a:ext uri="{FF2B5EF4-FFF2-40B4-BE49-F238E27FC236}">
                  <a16:creationId xmlns:a16="http://schemas.microsoft.com/office/drawing/2014/main" id="{94EB48D9-AD7E-130E-8445-6ECD9E551B51}"/>
                </a:ext>
              </a:extLst>
            </p:cNvPr>
            <p:cNvGrpSpPr/>
            <p:nvPr/>
          </p:nvGrpSpPr>
          <p:grpSpPr>
            <a:xfrm>
              <a:off x="4136618" y="4442360"/>
              <a:ext cx="1742162" cy="309203"/>
              <a:chOff x="4136618" y="4442360"/>
              <a:chExt cx="1742162" cy="309203"/>
            </a:xfrm>
          </p:grpSpPr>
          <p:sp>
            <p:nvSpPr>
              <p:cNvPr id="51" name="Freeform 9">
                <a:extLst>
                  <a:ext uri="{FF2B5EF4-FFF2-40B4-BE49-F238E27FC236}">
                    <a16:creationId xmlns:a16="http://schemas.microsoft.com/office/drawing/2014/main" id="{4EFB6C92-06E3-ECD2-BE92-FCF7A053C625}"/>
                  </a:ext>
                </a:extLst>
              </p:cNvPr>
              <p:cNvSpPr/>
              <p:nvPr/>
            </p:nvSpPr>
            <p:spPr>
              <a:xfrm>
                <a:off x="4136618" y="4442360"/>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200">
                  <a:latin typeface="Inter"/>
                </a:endParaRPr>
              </a:p>
            </p:txBody>
          </p:sp>
          <p:sp>
            <p:nvSpPr>
              <p:cNvPr id="47" name="TextBox 14">
                <a:extLst>
                  <a:ext uri="{FF2B5EF4-FFF2-40B4-BE49-F238E27FC236}">
                    <a16:creationId xmlns:a16="http://schemas.microsoft.com/office/drawing/2014/main" id="{34E8943C-880F-1F0F-CBA0-233D20031644}"/>
                  </a:ext>
                </a:extLst>
              </p:cNvPr>
              <p:cNvSpPr txBox="1"/>
              <p:nvPr/>
            </p:nvSpPr>
            <p:spPr>
              <a:xfrm>
                <a:off x="4136618" y="4512323"/>
                <a:ext cx="1742162"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DIGITAL TOOLS &amp; SKILLS</a:t>
                </a:r>
              </a:p>
            </p:txBody>
          </p:sp>
        </p:grpSp>
      </p:grpSp>
      <p:grpSp>
        <p:nvGrpSpPr>
          <p:cNvPr id="78" name="Group 77">
            <a:extLst>
              <a:ext uri="{FF2B5EF4-FFF2-40B4-BE49-F238E27FC236}">
                <a16:creationId xmlns:a16="http://schemas.microsoft.com/office/drawing/2014/main" id="{A30AF68A-9A9C-F52F-C3F1-BCCB25B57334}"/>
              </a:ext>
            </a:extLst>
          </p:cNvPr>
          <p:cNvGrpSpPr/>
          <p:nvPr/>
        </p:nvGrpSpPr>
        <p:grpSpPr>
          <a:xfrm>
            <a:off x="4310469" y="1994733"/>
            <a:ext cx="3577315" cy="1840841"/>
            <a:chOff x="5856052" y="2653943"/>
            <a:chExt cx="3577315" cy="1840841"/>
          </a:xfrm>
        </p:grpSpPr>
        <p:sp>
          <p:nvSpPr>
            <p:cNvPr id="57" name="Freeform 9">
              <a:extLst>
                <a:ext uri="{FF2B5EF4-FFF2-40B4-BE49-F238E27FC236}">
                  <a16:creationId xmlns:a16="http://schemas.microsoft.com/office/drawing/2014/main" id="{0DB14C9D-C925-F657-73E3-436A165DB2E4}"/>
                </a:ext>
              </a:extLst>
            </p:cNvPr>
            <p:cNvSpPr/>
            <p:nvPr/>
          </p:nvSpPr>
          <p:spPr>
            <a:xfrm>
              <a:off x="5856052" y="2653943"/>
              <a:ext cx="3577315" cy="184084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600">
                <a:latin typeface="Inter"/>
              </a:endParaRPr>
            </a:p>
          </p:txBody>
        </p:sp>
        <p:sp>
          <p:nvSpPr>
            <p:cNvPr id="58" name="TextBox 14">
              <a:extLst>
                <a:ext uri="{FF2B5EF4-FFF2-40B4-BE49-F238E27FC236}">
                  <a16:creationId xmlns:a16="http://schemas.microsoft.com/office/drawing/2014/main" id="{6553F4F5-34AD-3ED0-721B-797AF21139A9}"/>
                </a:ext>
              </a:extLst>
            </p:cNvPr>
            <p:cNvSpPr txBox="1"/>
            <p:nvPr/>
          </p:nvSpPr>
          <p:spPr>
            <a:xfrm>
              <a:off x="6052015" y="2851233"/>
              <a:ext cx="3185389" cy="215444"/>
            </a:xfrm>
            <a:prstGeom prst="rect">
              <a:avLst/>
            </a:prstGeom>
          </p:spPr>
          <p:txBody>
            <a:bodyPr wrap="square" lIns="0" tIns="0" rIns="0" bIns="0" rtlCol="0" anchor="t">
              <a:spAutoFit/>
            </a:bodyPr>
            <a:lstStyle/>
            <a:p>
              <a:pPr algn="ctr"/>
              <a:r>
                <a:rPr lang="en-US" sz="1400" b="1" spc="22">
                  <a:solidFill>
                    <a:srgbClr val="444931"/>
                  </a:solidFill>
                  <a:latin typeface="Inter"/>
                  <a:ea typeface="Inter Bold"/>
                  <a:cs typeface="Inter Bold"/>
                  <a:sym typeface="Inter Bold"/>
                </a:rPr>
                <a:t>STRATEGIC &amp; PROFESSIONAL</a:t>
              </a:r>
            </a:p>
          </p:txBody>
        </p:sp>
        <p:grpSp>
          <p:nvGrpSpPr>
            <p:cNvPr id="77" name="Group 76">
              <a:extLst>
                <a:ext uri="{FF2B5EF4-FFF2-40B4-BE49-F238E27FC236}">
                  <a16:creationId xmlns:a16="http://schemas.microsoft.com/office/drawing/2014/main" id="{5BBA0F86-BE5E-9986-1A98-B345838A36DD}"/>
                </a:ext>
              </a:extLst>
            </p:cNvPr>
            <p:cNvGrpSpPr/>
            <p:nvPr/>
          </p:nvGrpSpPr>
          <p:grpSpPr>
            <a:xfrm>
              <a:off x="5982397" y="3198320"/>
              <a:ext cx="3324625" cy="1045718"/>
              <a:chOff x="5996782" y="3198320"/>
              <a:chExt cx="3324625" cy="1045718"/>
            </a:xfrm>
          </p:grpSpPr>
          <p:grpSp>
            <p:nvGrpSpPr>
              <p:cNvPr id="59" name="Group 58">
                <a:extLst>
                  <a:ext uri="{FF2B5EF4-FFF2-40B4-BE49-F238E27FC236}">
                    <a16:creationId xmlns:a16="http://schemas.microsoft.com/office/drawing/2014/main" id="{E7FF3F6C-B938-757E-3D83-12ECEAD1895D}"/>
                  </a:ext>
                </a:extLst>
              </p:cNvPr>
              <p:cNvGrpSpPr/>
              <p:nvPr/>
            </p:nvGrpSpPr>
            <p:grpSpPr>
              <a:xfrm>
                <a:off x="5996782" y="3217880"/>
                <a:ext cx="1614981" cy="309203"/>
                <a:chOff x="4147855" y="3849173"/>
                <a:chExt cx="1742162" cy="309203"/>
              </a:xfrm>
            </p:grpSpPr>
            <p:sp>
              <p:nvSpPr>
                <p:cNvPr id="66" name="Freeform 9">
                  <a:extLst>
                    <a:ext uri="{FF2B5EF4-FFF2-40B4-BE49-F238E27FC236}">
                      <a16:creationId xmlns:a16="http://schemas.microsoft.com/office/drawing/2014/main" id="{874591C9-1CFD-26D1-287F-FF9AEC684423}"/>
                    </a:ext>
                  </a:extLst>
                </p:cNvPr>
                <p:cNvSpPr/>
                <p:nvPr/>
              </p:nvSpPr>
              <p:spPr>
                <a:xfrm>
                  <a:off x="4147855" y="3849173"/>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67" name="TextBox 14">
                  <a:extLst>
                    <a:ext uri="{FF2B5EF4-FFF2-40B4-BE49-F238E27FC236}">
                      <a16:creationId xmlns:a16="http://schemas.microsoft.com/office/drawing/2014/main" id="{4F137454-6C52-F497-346E-F08335E97AFF}"/>
                    </a:ext>
                  </a:extLst>
                </p:cNvPr>
                <p:cNvSpPr txBox="1"/>
                <p:nvPr/>
              </p:nvSpPr>
              <p:spPr>
                <a:xfrm>
                  <a:off x="4258981" y="3919136"/>
                  <a:ext cx="1519911"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LEADERSHIP</a:t>
                  </a:r>
                </a:p>
              </p:txBody>
            </p:sp>
          </p:grpSp>
          <p:grpSp>
            <p:nvGrpSpPr>
              <p:cNvPr id="60" name="Group 59">
                <a:extLst>
                  <a:ext uri="{FF2B5EF4-FFF2-40B4-BE49-F238E27FC236}">
                    <a16:creationId xmlns:a16="http://schemas.microsoft.com/office/drawing/2014/main" id="{BDB1A24E-E09E-C56D-F153-BE926448BE63}"/>
                  </a:ext>
                </a:extLst>
              </p:cNvPr>
              <p:cNvGrpSpPr/>
              <p:nvPr/>
            </p:nvGrpSpPr>
            <p:grpSpPr>
              <a:xfrm>
                <a:off x="5996782" y="3576358"/>
                <a:ext cx="1614981" cy="309203"/>
                <a:chOff x="4136618" y="4208592"/>
                <a:chExt cx="1742162" cy="309203"/>
              </a:xfrm>
            </p:grpSpPr>
            <p:sp>
              <p:nvSpPr>
                <p:cNvPr id="64" name="Freeform 9">
                  <a:extLst>
                    <a:ext uri="{FF2B5EF4-FFF2-40B4-BE49-F238E27FC236}">
                      <a16:creationId xmlns:a16="http://schemas.microsoft.com/office/drawing/2014/main" id="{B4F44368-BD8E-54AD-3FD6-75E7DB3D7832}"/>
                    </a:ext>
                  </a:extLst>
                </p:cNvPr>
                <p:cNvSpPr/>
                <p:nvPr/>
              </p:nvSpPr>
              <p:spPr>
                <a:xfrm>
                  <a:off x="4136618" y="4208592"/>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200">
                    <a:latin typeface="Inter"/>
                  </a:endParaRPr>
                </a:p>
              </p:txBody>
            </p:sp>
            <p:sp>
              <p:nvSpPr>
                <p:cNvPr id="65" name="TextBox 14">
                  <a:extLst>
                    <a:ext uri="{FF2B5EF4-FFF2-40B4-BE49-F238E27FC236}">
                      <a16:creationId xmlns:a16="http://schemas.microsoft.com/office/drawing/2014/main" id="{CADA50DA-8497-EAE1-AB1E-7EA0B5A09ADD}"/>
                    </a:ext>
                  </a:extLst>
                </p:cNvPr>
                <p:cNvSpPr txBox="1"/>
                <p:nvPr/>
              </p:nvSpPr>
              <p:spPr>
                <a:xfrm>
                  <a:off x="4136618" y="4278555"/>
                  <a:ext cx="1742162"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COMMUNICATION</a:t>
                  </a:r>
                </a:p>
              </p:txBody>
            </p:sp>
          </p:grpSp>
          <p:grpSp>
            <p:nvGrpSpPr>
              <p:cNvPr id="61" name="Group 60">
                <a:extLst>
                  <a:ext uri="{FF2B5EF4-FFF2-40B4-BE49-F238E27FC236}">
                    <a16:creationId xmlns:a16="http://schemas.microsoft.com/office/drawing/2014/main" id="{356840D3-EB1E-0D3D-E622-BB2F7F933B53}"/>
                  </a:ext>
                </a:extLst>
              </p:cNvPr>
              <p:cNvGrpSpPr/>
              <p:nvPr/>
            </p:nvGrpSpPr>
            <p:grpSpPr>
              <a:xfrm>
                <a:off x="5996782" y="3934835"/>
                <a:ext cx="1614981" cy="309203"/>
                <a:chOff x="4136618" y="4549935"/>
                <a:chExt cx="1742162" cy="309203"/>
              </a:xfrm>
            </p:grpSpPr>
            <p:sp>
              <p:nvSpPr>
                <p:cNvPr id="62" name="Freeform 9">
                  <a:extLst>
                    <a:ext uri="{FF2B5EF4-FFF2-40B4-BE49-F238E27FC236}">
                      <a16:creationId xmlns:a16="http://schemas.microsoft.com/office/drawing/2014/main" id="{5527B227-8E80-A141-C8DD-7BB388746541}"/>
                    </a:ext>
                  </a:extLst>
                </p:cNvPr>
                <p:cNvSpPr/>
                <p:nvPr/>
              </p:nvSpPr>
              <p:spPr>
                <a:xfrm>
                  <a:off x="4136618" y="4549935"/>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63" name="TextBox 14">
                  <a:extLst>
                    <a:ext uri="{FF2B5EF4-FFF2-40B4-BE49-F238E27FC236}">
                      <a16:creationId xmlns:a16="http://schemas.microsoft.com/office/drawing/2014/main" id="{620838A6-7028-80EB-6C31-2EBFC067DAF1}"/>
                    </a:ext>
                  </a:extLst>
                </p:cNvPr>
                <p:cNvSpPr txBox="1"/>
                <p:nvPr/>
              </p:nvSpPr>
              <p:spPr>
                <a:xfrm>
                  <a:off x="4136618" y="4619898"/>
                  <a:ext cx="1742162" cy="176972"/>
                </a:xfrm>
                <a:prstGeom prst="rect">
                  <a:avLst/>
                </a:prstGeom>
              </p:spPr>
              <p:txBody>
                <a:bodyPr wrap="square" lIns="0" tIns="0" rIns="0" bIns="0" rtlCol="0" anchor="t">
                  <a:spAutoFit/>
                </a:bodyPr>
                <a:lstStyle/>
                <a:p>
                  <a:pPr algn="ctr"/>
                  <a:r>
                    <a:rPr lang="en-US" sz="1150" b="1" spc="22">
                      <a:solidFill>
                        <a:srgbClr val="FFFFFF"/>
                      </a:solidFill>
                      <a:latin typeface="Inter"/>
                      <a:ea typeface="Inter Bold"/>
                      <a:cs typeface="Inter Bold"/>
                      <a:sym typeface="Inter Bold"/>
                    </a:rPr>
                    <a:t>PROJECT MANAGEMENT</a:t>
                  </a:r>
                </a:p>
              </p:txBody>
            </p:sp>
          </p:grpSp>
          <p:grpSp>
            <p:nvGrpSpPr>
              <p:cNvPr id="68" name="Group 67">
                <a:extLst>
                  <a:ext uri="{FF2B5EF4-FFF2-40B4-BE49-F238E27FC236}">
                    <a16:creationId xmlns:a16="http://schemas.microsoft.com/office/drawing/2014/main" id="{94B86C0E-B95E-1618-66E6-470799D73264}"/>
                  </a:ext>
                </a:extLst>
              </p:cNvPr>
              <p:cNvGrpSpPr/>
              <p:nvPr/>
            </p:nvGrpSpPr>
            <p:grpSpPr>
              <a:xfrm>
                <a:off x="7706426" y="3198320"/>
                <a:ext cx="1614981" cy="309203"/>
                <a:chOff x="4147855" y="3849173"/>
                <a:chExt cx="1742162" cy="309203"/>
              </a:xfrm>
            </p:grpSpPr>
            <p:sp>
              <p:nvSpPr>
                <p:cNvPr id="69" name="Freeform 9">
                  <a:extLst>
                    <a:ext uri="{FF2B5EF4-FFF2-40B4-BE49-F238E27FC236}">
                      <a16:creationId xmlns:a16="http://schemas.microsoft.com/office/drawing/2014/main" id="{5EDAB2B0-8933-6263-E879-3299A0DC0A1B}"/>
                    </a:ext>
                  </a:extLst>
                </p:cNvPr>
                <p:cNvSpPr/>
                <p:nvPr/>
              </p:nvSpPr>
              <p:spPr>
                <a:xfrm>
                  <a:off x="4147855" y="3849173"/>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70" name="TextBox 14">
                  <a:extLst>
                    <a:ext uri="{FF2B5EF4-FFF2-40B4-BE49-F238E27FC236}">
                      <a16:creationId xmlns:a16="http://schemas.microsoft.com/office/drawing/2014/main" id="{5C11974E-BE9C-A254-6044-156B862889BA}"/>
                    </a:ext>
                  </a:extLst>
                </p:cNvPr>
                <p:cNvSpPr txBox="1"/>
                <p:nvPr/>
              </p:nvSpPr>
              <p:spPr>
                <a:xfrm>
                  <a:off x="4258981" y="3919136"/>
                  <a:ext cx="1519911"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PLANNING</a:t>
                  </a:r>
                </a:p>
              </p:txBody>
            </p:sp>
          </p:grpSp>
          <p:grpSp>
            <p:nvGrpSpPr>
              <p:cNvPr id="71" name="Group 70">
                <a:extLst>
                  <a:ext uri="{FF2B5EF4-FFF2-40B4-BE49-F238E27FC236}">
                    <a16:creationId xmlns:a16="http://schemas.microsoft.com/office/drawing/2014/main" id="{CAD0198F-2DD6-67DB-D87D-32958831B512}"/>
                  </a:ext>
                </a:extLst>
              </p:cNvPr>
              <p:cNvGrpSpPr/>
              <p:nvPr/>
            </p:nvGrpSpPr>
            <p:grpSpPr>
              <a:xfrm>
                <a:off x="7706426" y="3556798"/>
                <a:ext cx="1614981" cy="309203"/>
                <a:chOff x="4136618" y="4208592"/>
                <a:chExt cx="1742162" cy="309203"/>
              </a:xfrm>
            </p:grpSpPr>
            <p:sp>
              <p:nvSpPr>
                <p:cNvPr id="72" name="Freeform 9">
                  <a:extLst>
                    <a:ext uri="{FF2B5EF4-FFF2-40B4-BE49-F238E27FC236}">
                      <a16:creationId xmlns:a16="http://schemas.microsoft.com/office/drawing/2014/main" id="{5A7B70AF-A0A9-FB1F-4A4F-A95947E29667}"/>
                    </a:ext>
                  </a:extLst>
                </p:cNvPr>
                <p:cNvSpPr/>
                <p:nvPr/>
              </p:nvSpPr>
              <p:spPr>
                <a:xfrm>
                  <a:off x="4136618" y="4208592"/>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200">
                    <a:latin typeface="Inter"/>
                  </a:endParaRPr>
                </a:p>
              </p:txBody>
            </p:sp>
            <p:sp>
              <p:nvSpPr>
                <p:cNvPr id="73" name="TextBox 14">
                  <a:extLst>
                    <a:ext uri="{FF2B5EF4-FFF2-40B4-BE49-F238E27FC236}">
                      <a16:creationId xmlns:a16="http://schemas.microsoft.com/office/drawing/2014/main" id="{90ACE506-CFA6-A9D5-FBD5-9F56E1D72F34}"/>
                    </a:ext>
                  </a:extLst>
                </p:cNvPr>
                <p:cNvSpPr txBox="1"/>
                <p:nvPr/>
              </p:nvSpPr>
              <p:spPr>
                <a:xfrm>
                  <a:off x="4136618" y="4278555"/>
                  <a:ext cx="1742162"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STRATEGY</a:t>
                  </a:r>
                </a:p>
              </p:txBody>
            </p:sp>
          </p:grpSp>
          <p:grpSp>
            <p:nvGrpSpPr>
              <p:cNvPr id="74" name="Group 73">
                <a:extLst>
                  <a:ext uri="{FF2B5EF4-FFF2-40B4-BE49-F238E27FC236}">
                    <a16:creationId xmlns:a16="http://schemas.microsoft.com/office/drawing/2014/main" id="{C5170A18-96D0-BC3D-49E6-89B23C052012}"/>
                  </a:ext>
                </a:extLst>
              </p:cNvPr>
              <p:cNvGrpSpPr/>
              <p:nvPr/>
            </p:nvGrpSpPr>
            <p:grpSpPr>
              <a:xfrm>
                <a:off x="7706426" y="3915275"/>
                <a:ext cx="1614981" cy="309203"/>
                <a:chOff x="4136618" y="4549935"/>
                <a:chExt cx="1742162" cy="309203"/>
              </a:xfrm>
            </p:grpSpPr>
            <p:sp>
              <p:nvSpPr>
                <p:cNvPr id="75" name="Freeform 9">
                  <a:extLst>
                    <a:ext uri="{FF2B5EF4-FFF2-40B4-BE49-F238E27FC236}">
                      <a16:creationId xmlns:a16="http://schemas.microsoft.com/office/drawing/2014/main" id="{71D3B946-847E-C863-1DC4-B7B85AD8FFA6}"/>
                    </a:ext>
                  </a:extLst>
                </p:cNvPr>
                <p:cNvSpPr/>
                <p:nvPr/>
              </p:nvSpPr>
              <p:spPr>
                <a:xfrm>
                  <a:off x="4136618" y="4549935"/>
                  <a:ext cx="1742162"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76" name="TextBox 14">
                  <a:extLst>
                    <a:ext uri="{FF2B5EF4-FFF2-40B4-BE49-F238E27FC236}">
                      <a16:creationId xmlns:a16="http://schemas.microsoft.com/office/drawing/2014/main" id="{85F37D35-9451-06EB-3A7A-DB74973BAE2E}"/>
                    </a:ext>
                  </a:extLst>
                </p:cNvPr>
                <p:cNvSpPr txBox="1"/>
                <p:nvPr/>
              </p:nvSpPr>
              <p:spPr>
                <a:xfrm>
                  <a:off x="4136618" y="4619898"/>
                  <a:ext cx="1742162"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PRESENTATION SKILLS</a:t>
                  </a:r>
                </a:p>
              </p:txBody>
            </p:sp>
          </p:grpSp>
        </p:grpSp>
      </p:grpSp>
      <p:grpSp>
        <p:nvGrpSpPr>
          <p:cNvPr id="102" name="Group 101">
            <a:extLst>
              <a:ext uri="{FF2B5EF4-FFF2-40B4-BE49-F238E27FC236}">
                <a16:creationId xmlns:a16="http://schemas.microsoft.com/office/drawing/2014/main" id="{4A1F7F87-73A6-2D9A-C23A-6796E449F021}"/>
              </a:ext>
            </a:extLst>
          </p:cNvPr>
          <p:cNvGrpSpPr/>
          <p:nvPr/>
        </p:nvGrpSpPr>
        <p:grpSpPr>
          <a:xfrm>
            <a:off x="2133041" y="4019837"/>
            <a:ext cx="5754743" cy="813142"/>
            <a:chOff x="2133041" y="3966497"/>
            <a:chExt cx="5754743" cy="813142"/>
          </a:xfrm>
        </p:grpSpPr>
        <p:sp>
          <p:nvSpPr>
            <p:cNvPr id="80" name="Freeform 9">
              <a:extLst>
                <a:ext uri="{FF2B5EF4-FFF2-40B4-BE49-F238E27FC236}">
                  <a16:creationId xmlns:a16="http://schemas.microsoft.com/office/drawing/2014/main" id="{D1AABE1A-87D3-1563-70D2-BF2A96CD9ABB}"/>
                </a:ext>
              </a:extLst>
            </p:cNvPr>
            <p:cNvSpPr/>
            <p:nvPr/>
          </p:nvSpPr>
          <p:spPr>
            <a:xfrm>
              <a:off x="2133041" y="3966497"/>
              <a:ext cx="5754743" cy="81314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chemeClr val="bg1"/>
            </a:solidFill>
            <a:ln w="38100" cap="rnd">
              <a:solidFill>
                <a:srgbClr val="5B6242"/>
              </a:solidFill>
              <a:prstDash val="solid"/>
              <a:round/>
            </a:ln>
          </p:spPr>
          <p:txBody>
            <a:bodyPr/>
            <a:lstStyle/>
            <a:p>
              <a:endParaRPr lang="en-US" sz="600">
                <a:latin typeface="Inter"/>
              </a:endParaRPr>
            </a:p>
          </p:txBody>
        </p:sp>
        <p:sp>
          <p:nvSpPr>
            <p:cNvPr id="81" name="TextBox 14">
              <a:extLst>
                <a:ext uri="{FF2B5EF4-FFF2-40B4-BE49-F238E27FC236}">
                  <a16:creationId xmlns:a16="http://schemas.microsoft.com/office/drawing/2014/main" id="{C3586C32-62D0-A78E-27CA-67F2415A3070}"/>
                </a:ext>
              </a:extLst>
            </p:cNvPr>
            <p:cNvSpPr txBox="1"/>
            <p:nvPr/>
          </p:nvSpPr>
          <p:spPr>
            <a:xfrm>
              <a:off x="3096821" y="4048037"/>
              <a:ext cx="3827183" cy="215444"/>
            </a:xfrm>
            <a:prstGeom prst="rect">
              <a:avLst/>
            </a:prstGeom>
          </p:spPr>
          <p:txBody>
            <a:bodyPr wrap="square" lIns="0" tIns="0" rIns="0" bIns="0" rtlCol="0" anchor="t">
              <a:spAutoFit/>
            </a:bodyPr>
            <a:lstStyle/>
            <a:p>
              <a:pPr algn="ctr"/>
              <a:r>
                <a:rPr lang="en-US" sz="1400" b="1" spc="22">
                  <a:solidFill>
                    <a:srgbClr val="444931"/>
                  </a:solidFill>
                  <a:latin typeface="Inter"/>
                  <a:ea typeface="Inter Bold"/>
                  <a:cs typeface="Inter Bold"/>
                  <a:sym typeface="Inter Bold"/>
                </a:rPr>
                <a:t>RELATIONSHIPS &amp; PARTNERSHIPS</a:t>
              </a:r>
            </a:p>
          </p:txBody>
        </p:sp>
        <p:grpSp>
          <p:nvGrpSpPr>
            <p:cNvPr id="101" name="Group 100">
              <a:extLst>
                <a:ext uri="{FF2B5EF4-FFF2-40B4-BE49-F238E27FC236}">
                  <a16:creationId xmlns:a16="http://schemas.microsoft.com/office/drawing/2014/main" id="{CD0F1218-A3C9-5101-F31A-341BE5363D4C}"/>
                </a:ext>
              </a:extLst>
            </p:cNvPr>
            <p:cNvGrpSpPr/>
            <p:nvPr/>
          </p:nvGrpSpPr>
          <p:grpSpPr>
            <a:xfrm>
              <a:off x="2231076" y="4356547"/>
              <a:ext cx="1863444" cy="309203"/>
              <a:chOff x="2231076" y="4358074"/>
              <a:chExt cx="1863444" cy="309203"/>
            </a:xfrm>
          </p:grpSpPr>
          <p:sp>
            <p:nvSpPr>
              <p:cNvPr id="97" name="Freeform 9">
                <a:extLst>
                  <a:ext uri="{FF2B5EF4-FFF2-40B4-BE49-F238E27FC236}">
                    <a16:creationId xmlns:a16="http://schemas.microsoft.com/office/drawing/2014/main" id="{A3F7F65E-544D-E104-DEB7-3803696FB829}"/>
                  </a:ext>
                </a:extLst>
              </p:cNvPr>
              <p:cNvSpPr/>
              <p:nvPr/>
            </p:nvSpPr>
            <p:spPr>
              <a:xfrm>
                <a:off x="2231076" y="4358074"/>
                <a:ext cx="1863444"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95" name="TextBox 14">
                <a:extLst>
                  <a:ext uri="{FF2B5EF4-FFF2-40B4-BE49-F238E27FC236}">
                    <a16:creationId xmlns:a16="http://schemas.microsoft.com/office/drawing/2014/main" id="{3B1CE519-3358-1A3C-751B-755FA54F4F95}"/>
                  </a:ext>
                </a:extLst>
              </p:cNvPr>
              <p:cNvSpPr txBox="1"/>
              <p:nvPr/>
            </p:nvSpPr>
            <p:spPr>
              <a:xfrm>
                <a:off x="2351624" y="4428037"/>
                <a:ext cx="1622349" cy="169277"/>
              </a:xfrm>
              <a:prstGeom prst="rect">
                <a:avLst/>
              </a:prstGeom>
            </p:spPr>
            <p:txBody>
              <a:bodyPr wrap="square" lIns="0" tIns="0" rIns="0" bIns="0" rtlCol="0" anchor="t">
                <a:spAutoFit/>
              </a:bodyPr>
              <a:lstStyle/>
              <a:p>
                <a:pPr algn="ctr"/>
                <a:r>
                  <a:rPr lang="en-US" sz="1100" b="1" spc="22">
                    <a:solidFill>
                      <a:srgbClr val="FFFFFF"/>
                    </a:solidFill>
                    <a:latin typeface="Inter"/>
                    <a:ea typeface="Inter Bold"/>
                    <a:cs typeface="Inter Bold"/>
                    <a:sym typeface="Inter Bold"/>
                  </a:rPr>
                  <a:t>EMPLOYER ENGAGEMENT</a:t>
                </a:r>
              </a:p>
            </p:txBody>
          </p:sp>
        </p:grpSp>
        <p:grpSp>
          <p:nvGrpSpPr>
            <p:cNvPr id="83" name="Group 82">
              <a:extLst>
                <a:ext uri="{FF2B5EF4-FFF2-40B4-BE49-F238E27FC236}">
                  <a16:creationId xmlns:a16="http://schemas.microsoft.com/office/drawing/2014/main" id="{3E61D616-C1A0-9DC5-43AD-91A377E5C85B}"/>
                </a:ext>
              </a:extLst>
            </p:cNvPr>
            <p:cNvGrpSpPr/>
            <p:nvPr/>
          </p:nvGrpSpPr>
          <p:grpSpPr>
            <a:xfrm>
              <a:off x="4141942" y="4356547"/>
              <a:ext cx="1863444" cy="309203"/>
              <a:chOff x="4125893" y="4088405"/>
              <a:chExt cx="1863444" cy="309203"/>
            </a:xfrm>
          </p:grpSpPr>
          <p:sp>
            <p:nvSpPr>
              <p:cNvPr id="92" name="Freeform 9">
                <a:extLst>
                  <a:ext uri="{FF2B5EF4-FFF2-40B4-BE49-F238E27FC236}">
                    <a16:creationId xmlns:a16="http://schemas.microsoft.com/office/drawing/2014/main" id="{863F2A56-112F-7518-7382-52B5D17A241D}"/>
                  </a:ext>
                </a:extLst>
              </p:cNvPr>
              <p:cNvSpPr/>
              <p:nvPr/>
            </p:nvSpPr>
            <p:spPr>
              <a:xfrm>
                <a:off x="4125893" y="4088405"/>
                <a:ext cx="1863444"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93" name="TextBox 14">
                <a:extLst>
                  <a:ext uri="{FF2B5EF4-FFF2-40B4-BE49-F238E27FC236}">
                    <a16:creationId xmlns:a16="http://schemas.microsoft.com/office/drawing/2014/main" id="{8A17512F-0BAB-C7A5-496C-2D1AEA8F3B1A}"/>
                  </a:ext>
                </a:extLst>
              </p:cNvPr>
              <p:cNvSpPr txBox="1"/>
              <p:nvPr/>
            </p:nvSpPr>
            <p:spPr>
              <a:xfrm>
                <a:off x="4154360" y="4158368"/>
                <a:ext cx="1806510" cy="169277"/>
              </a:xfrm>
              <a:prstGeom prst="rect">
                <a:avLst/>
              </a:prstGeom>
            </p:spPr>
            <p:txBody>
              <a:bodyPr wrap="square" lIns="0" tIns="0" rIns="0" bIns="0" rtlCol="0" anchor="t">
                <a:spAutoFit/>
              </a:bodyPr>
              <a:lstStyle/>
              <a:p>
                <a:pPr algn="ctr"/>
                <a:r>
                  <a:rPr lang="en-US" sz="1100" b="1" spc="22">
                    <a:solidFill>
                      <a:srgbClr val="FFFFFF"/>
                    </a:solidFill>
                    <a:latin typeface="Inter"/>
                    <a:ea typeface="Inter Bold"/>
                    <a:cs typeface="Inter Bold"/>
                    <a:sym typeface="Inter Bold"/>
                  </a:rPr>
                  <a:t>PARTNERSHIP DEVELOPMENT</a:t>
                </a:r>
              </a:p>
            </p:txBody>
          </p:sp>
        </p:grpSp>
        <p:grpSp>
          <p:nvGrpSpPr>
            <p:cNvPr id="98" name="Group 97">
              <a:extLst>
                <a:ext uri="{FF2B5EF4-FFF2-40B4-BE49-F238E27FC236}">
                  <a16:creationId xmlns:a16="http://schemas.microsoft.com/office/drawing/2014/main" id="{C47D4840-CFB9-9B4F-4D8E-6C906CD604DE}"/>
                </a:ext>
              </a:extLst>
            </p:cNvPr>
            <p:cNvGrpSpPr/>
            <p:nvPr/>
          </p:nvGrpSpPr>
          <p:grpSpPr>
            <a:xfrm>
              <a:off x="6052807" y="4356547"/>
              <a:ext cx="1772933" cy="309203"/>
              <a:chOff x="4125893" y="4088405"/>
              <a:chExt cx="1863444" cy="309203"/>
            </a:xfrm>
          </p:grpSpPr>
          <p:sp>
            <p:nvSpPr>
              <p:cNvPr id="99" name="Freeform 9">
                <a:extLst>
                  <a:ext uri="{FF2B5EF4-FFF2-40B4-BE49-F238E27FC236}">
                    <a16:creationId xmlns:a16="http://schemas.microsoft.com/office/drawing/2014/main" id="{1306F1A1-9157-DD26-F14F-3B594797C9FF}"/>
                  </a:ext>
                </a:extLst>
              </p:cNvPr>
              <p:cNvSpPr/>
              <p:nvPr/>
            </p:nvSpPr>
            <p:spPr>
              <a:xfrm>
                <a:off x="4125893" y="4088405"/>
                <a:ext cx="1863444" cy="309203"/>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1100">
                  <a:latin typeface="Inter"/>
                </a:endParaRPr>
              </a:p>
            </p:txBody>
          </p:sp>
          <p:sp>
            <p:nvSpPr>
              <p:cNvPr id="100" name="TextBox 14">
                <a:extLst>
                  <a:ext uri="{FF2B5EF4-FFF2-40B4-BE49-F238E27FC236}">
                    <a16:creationId xmlns:a16="http://schemas.microsoft.com/office/drawing/2014/main" id="{D11B35B8-BF64-1D80-9D1F-319E13CEC496}"/>
                  </a:ext>
                </a:extLst>
              </p:cNvPr>
              <p:cNvSpPr txBox="1"/>
              <p:nvPr/>
            </p:nvSpPr>
            <p:spPr>
              <a:xfrm>
                <a:off x="4154360" y="4158368"/>
                <a:ext cx="1806510" cy="184666"/>
              </a:xfrm>
              <a:prstGeom prst="rect">
                <a:avLst/>
              </a:prstGeom>
            </p:spPr>
            <p:txBody>
              <a:bodyPr wrap="square" lIns="0" tIns="0" rIns="0" bIns="0" rtlCol="0" anchor="t">
                <a:spAutoFit/>
              </a:bodyPr>
              <a:lstStyle/>
              <a:p>
                <a:pPr algn="ctr"/>
                <a:r>
                  <a:rPr lang="en-US" sz="1200" b="1" spc="22">
                    <a:solidFill>
                      <a:srgbClr val="FFFFFF"/>
                    </a:solidFill>
                    <a:latin typeface="Inter"/>
                    <a:ea typeface="Inter Bold"/>
                    <a:cs typeface="Inter Bold"/>
                    <a:sym typeface="Inter Bold"/>
                  </a:rPr>
                  <a:t>CONFLICT MANAGEMENT</a:t>
                </a:r>
              </a:p>
            </p:txBody>
          </p:sp>
        </p:grpSp>
      </p:grpSp>
      <p:grpSp>
        <p:nvGrpSpPr>
          <p:cNvPr id="2" name="Group 22">
            <a:extLst>
              <a:ext uri="{FF2B5EF4-FFF2-40B4-BE49-F238E27FC236}">
                <a16:creationId xmlns:a16="http://schemas.microsoft.com/office/drawing/2014/main" id="{79F13F69-1A7E-C359-5D7E-68E91CF4343D}"/>
              </a:ext>
            </a:extLst>
          </p:cNvPr>
          <p:cNvGrpSpPr/>
          <p:nvPr/>
        </p:nvGrpSpPr>
        <p:grpSpPr>
          <a:xfrm>
            <a:off x="1132573" y="2769709"/>
            <a:ext cx="329715" cy="274320"/>
            <a:chOff x="0" y="0"/>
            <a:chExt cx="812800" cy="605471"/>
          </a:xfrm>
          <a:solidFill>
            <a:srgbClr val="5B6242"/>
          </a:solidFill>
        </p:grpSpPr>
        <p:sp>
          <p:nvSpPr>
            <p:cNvPr id="3" name="Freeform 23">
              <a:extLst>
                <a:ext uri="{FF2B5EF4-FFF2-40B4-BE49-F238E27FC236}">
                  <a16:creationId xmlns:a16="http://schemas.microsoft.com/office/drawing/2014/main" id="{E63E4563-F149-CCD6-3689-8D854A189866}"/>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4" name="TextBox 24">
              <a:extLst>
                <a:ext uri="{FF2B5EF4-FFF2-40B4-BE49-F238E27FC236}">
                  <a16:creationId xmlns:a16="http://schemas.microsoft.com/office/drawing/2014/main" id="{62E16774-9D13-7C55-EF0C-568E28B2D456}"/>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8" name="Shape 3">
            <a:extLst>
              <a:ext uri="{FF2B5EF4-FFF2-40B4-BE49-F238E27FC236}">
                <a16:creationId xmlns:a16="http://schemas.microsoft.com/office/drawing/2014/main" id="{65996EAB-7615-D9B5-79B4-1CB5F85E03D2}"/>
              </a:ext>
            </a:extLst>
          </p:cNvPr>
          <p:cNvSpPr/>
          <p:nvPr/>
        </p:nvSpPr>
        <p:spPr>
          <a:xfrm>
            <a:off x="309157" y="1127653"/>
            <a:ext cx="3200400" cy="22860"/>
          </a:xfrm>
          <a:prstGeom prst="rect">
            <a:avLst/>
          </a:prstGeom>
          <a:solidFill>
            <a:srgbClr val="D4B06A"/>
          </a:solidFill>
          <a:ln/>
        </p:spPr>
        <p:txBody>
          <a:bodyPr/>
          <a:lstStyle/>
          <a:p>
            <a:endParaRPr lang="en-CA">
              <a:latin typeface="Inter"/>
            </a:endParaRPr>
          </a:p>
        </p:txBody>
      </p:sp>
      <p:sp>
        <p:nvSpPr>
          <p:cNvPr id="10" name="TextBox 2">
            <a:extLst>
              <a:ext uri="{FF2B5EF4-FFF2-40B4-BE49-F238E27FC236}">
                <a16:creationId xmlns:a16="http://schemas.microsoft.com/office/drawing/2014/main" id="{129EC73F-6707-1BF2-FE32-71933478F60C}"/>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2976717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0">
            <a:extLst>
              <a:ext uri="{FF2B5EF4-FFF2-40B4-BE49-F238E27FC236}">
                <a16:creationId xmlns:a16="http://schemas.microsoft.com/office/drawing/2014/main" id="{1A15AE08-8984-7658-55F6-D40AD198CAA7}"/>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panose="020B0604020202020204" charset="0"/>
              <a:ea typeface="Inter" panose="020B0604020202020204" charset="0"/>
            </a:endParaRPr>
          </a:p>
        </p:txBody>
      </p:sp>
      <p:sp>
        <p:nvSpPr>
          <p:cNvPr id="20" name="TextBox 20"/>
          <p:cNvSpPr txBox="1"/>
          <p:nvPr/>
        </p:nvSpPr>
        <p:spPr>
          <a:xfrm>
            <a:off x="296021" y="303205"/>
            <a:ext cx="4837130" cy="787908"/>
          </a:xfrm>
          <a:prstGeom prst="rect">
            <a:avLst/>
          </a:prstGeom>
        </p:spPr>
        <p:txBody>
          <a:bodyPr wrap="square" lIns="0" tIns="0" rIns="0" bIns="0" rtlCol="0" anchor="t">
            <a:spAutoFit/>
          </a:bodyPr>
          <a:lstStyle/>
          <a:p>
            <a:pPr>
              <a:lnSpc>
                <a:spcPct val="120000"/>
              </a:lnSpc>
            </a:pPr>
            <a:r>
              <a:rPr lang="en-US" sz="2400" b="1">
                <a:solidFill>
                  <a:srgbClr val="2B2929"/>
                </a:solidFill>
                <a:latin typeface="Inter Bold"/>
                <a:ea typeface="Inter Bold"/>
                <a:cs typeface="Inter Bold"/>
                <a:sym typeface="Inter Bold"/>
              </a:rPr>
              <a:t>WORKFORCE DEVELOPMENT</a:t>
            </a:r>
            <a:r>
              <a:rPr lang="en-US" sz="2400">
                <a:solidFill>
                  <a:srgbClr val="2B2929"/>
                </a:solidFill>
                <a:latin typeface="Inter"/>
                <a:ea typeface="Inter"/>
                <a:cs typeface="Inter"/>
                <a:sym typeface="Inter"/>
              </a:rPr>
              <a:t>: </a:t>
            </a:r>
          </a:p>
          <a:p>
            <a:pPr>
              <a:lnSpc>
                <a:spcPct val="120000"/>
              </a:lnSpc>
            </a:pPr>
            <a:r>
              <a:rPr lang="en-US" sz="2000">
                <a:solidFill>
                  <a:srgbClr val="2B2929"/>
                </a:solidFill>
                <a:latin typeface="Inter"/>
                <a:ea typeface="Inter"/>
                <a:cs typeface="Inter"/>
                <a:sym typeface="Inter"/>
              </a:rPr>
              <a:t>WORKFORCE PROGRAMS &amp; TRAINING </a:t>
            </a:r>
          </a:p>
        </p:txBody>
      </p:sp>
      <p:sp>
        <p:nvSpPr>
          <p:cNvPr id="21" name="TextBox 21"/>
          <p:cNvSpPr txBox="1"/>
          <p:nvPr/>
        </p:nvSpPr>
        <p:spPr>
          <a:xfrm>
            <a:off x="2166416" y="1376738"/>
            <a:ext cx="6255986" cy="327718"/>
          </a:xfrm>
          <a:prstGeom prst="rect">
            <a:avLst/>
          </a:prstGeom>
        </p:spPr>
        <p:txBody>
          <a:bodyPr lIns="0" tIns="0" rIns="0" bIns="0" rtlCol="0" anchor="t">
            <a:spAutoFit/>
          </a:bodyPr>
          <a:lstStyle/>
          <a:p>
            <a:pPr algn="ctr">
              <a:lnSpc>
                <a:spcPts val="2800"/>
              </a:lnSpc>
              <a:spcBef>
                <a:spcPct val="0"/>
              </a:spcBef>
            </a:pPr>
            <a:r>
              <a:rPr lang="en-US" sz="2000" b="1">
                <a:solidFill>
                  <a:srgbClr val="353634"/>
                </a:solidFill>
                <a:latin typeface="Inter Bold"/>
                <a:ea typeface="Inter Bold"/>
                <a:cs typeface="Inter Bold"/>
                <a:sym typeface="Inter Bold"/>
              </a:rPr>
              <a:t>DEVELOPING OUR WORKFORCE THROUGH:</a:t>
            </a:r>
          </a:p>
        </p:txBody>
      </p:sp>
      <p:grpSp>
        <p:nvGrpSpPr>
          <p:cNvPr id="65" name="Group 65"/>
          <p:cNvGrpSpPr/>
          <p:nvPr/>
        </p:nvGrpSpPr>
        <p:grpSpPr>
          <a:xfrm>
            <a:off x="6858993" y="178644"/>
            <a:ext cx="2653235" cy="839921"/>
            <a:chOff x="0" y="0"/>
            <a:chExt cx="7075294" cy="2239787"/>
          </a:xfrm>
        </p:grpSpPr>
        <p:grpSp>
          <p:nvGrpSpPr>
            <p:cNvPr id="66" name="Group 66"/>
            <p:cNvGrpSpPr/>
            <p:nvPr/>
          </p:nvGrpSpPr>
          <p:grpSpPr>
            <a:xfrm>
              <a:off x="0" y="0"/>
              <a:ext cx="7075294" cy="2239787"/>
              <a:chOff x="0" y="0"/>
              <a:chExt cx="2244637" cy="710573"/>
            </a:xfrm>
          </p:grpSpPr>
          <p:sp>
            <p:nvSpPr>
              <p:cNvPr id="67" name="Freeform 67"/>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68" name="TextBox 68"/>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69" name="Freeform 69"/>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76" name="Group 75">
            <a:extLst>
              <a:ext uri="{FF2B5EF4-FFF2-40B4-BE49-F238E27FC236}">
                <a16:creationId xmlns:a16="http://schemas.microsoft.com/office/drawing/2014/main" id="{8605CE0C-31E8-ECF2-ED97-B84543F8763F}"/>
              </a:ext>
            </a:extLst>
          </p:cNvPr>
          <p:cNvGrpSpPr/>
          <p:nvPr/>
        </p:nvGrpSpPr>
        <p:grpSpPr>
          <a:xfrm>
            <a:off x="365470" y="1565317"/>
            <a:ext cx="705944" cy="3476166"/>
            <a:chOff x="428467" y="1581699"/>
            <a:chExt cx="705944" cy="3476166"/>
          </a:xfrm>
        </p:grpSpPr>
        <p:grpSp>
          <p:nvGrpSpPr>
            <p:cNvPr id="77" name="Group 76">
              <a:extLst>
                <a:ext uri="{FF2B5EF4-FFF2-40B4-BE49-F238E27FC236}">
                  <a16:creationId xmlns:a16="http://schemas.microsoft.com/office/drawing/2014/main" id="{DE573D95-22D3-EFAE-692A-56F661F0F584}"/>
                </a:ext>
              </a:extLst>
            </p:cNvPr>
            <p:cNvGrpSpPr/>
            <p:nvPr/>
          </p:nvGrpSpPr>
          <p:grpSpPr>
            <a:xfrm>
              <a:off x="428467" y="2172195"/>
              <a:ext cx="705944" cy="523688"/>
              <a:chOff x="428467" y="2140863"/>
              <a:chExt cx="705944" cy="523688"/>
            </a:xfrm>
          </p:grpSpPr>
          <p:sp>
            <p:nvSpPr>
              <p:cNvPr id="95" name="Arrow: Pentagon 94">
                <a:extLst>
                  <a:ext uri="{FF2B5EF4-FFF2-40B4-BE49-F238E27FC236}">
                    <a16:creationId xmlns:a16="http://schemas.microsoft.com/office/drawing/2014/main" id="{C5753C66-8320-A682-2015-586DF5D30BBE}"/>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6" name="TextBox 34">
                <a:extLst>
                  <a:ext uri="{FF2B5EF4-FFF2-40B4-BE49-F238E27FC236}">
                    <a16:creationId xmlns:a16="http://schemas.microsoft.com/office/drawing/2014/main" id="{B6045420-6482-6D94-8697-84F6710662AC}"/>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78" name="Group 77">
              <a:extLst>
                <a:ext uri="{FF2B5EF4-FFF2-40B4-BE49-F238E27FC236}">
                  <a16:creationId xmlns:a16="http://schemas.microsoft.com/office/drawing/2014/main" id="{42EEC03D-F8CC-ECB0-D37B-4030662E3F31}"/>
                </a:ext>
              </a:extLst>
            </p:cNvPr>
            <p:cNvGrpSpPr/>
            <p:nvPr/>
          </p:nvGrpSpPr>
          <p:grpSpPr>
            <a:xfrm>
              <a:off x="428467" y="1581699"/>
              <a:ext cx="705944" cy="523688"/>
              <a:chOff x="428467" y="1581699"/>
              <a:chExt cx="705944" cy="523688"/>
            </a:xfrm>
          </p:grpSpPr>
          <p:sp>
            <p:nvSpPr>
              <p:cNvPr id="93" name="Arrow: Pentagon 92">
                <a:extLst>
                  <a:ext uri="{FF2B5EF4-FFF2-40B4-BE49-F238E27FC236}">
                    <a16:creationId xmlns:a16="http://schemas.microsoft.com/office/drawing/2014/main" id="{840EACEB-59FD-6BB8-DF15-751A49959002}"/>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4" name="TextBox 41">
                <a:extLst>
                  <a:ext uri="{FF2B5EF4-FFF2-40B4-BE49-F238E27FC236}">
                    <a16:creationId xmlns:a16="http://schemas.microsoft.com/office/drawing/2014/main" id="{C50A4F4E-ABB9-D3D0-26AA-56382C9A7113}"/>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79" name="Group 78">
              <a:extLst>
                <a:ext uri="{FF2B5EF4-FFF2-40B4-BE49-F238E27FC236}">
                  <a16:creationId xmlns:a16="http://schemas.microsoft.com/office/drawing/2014/main" id="{F2899F9C-869F-6792-F23F-908832C68E0F}"/>
                </a:ext>
              </a:extLst>
            </p:cNvPr>
            <p:cNvGrpSpPr/>
            <p:nvPr/>
          </p:nvGrpSpPr>
          <p:grpSpPr>
            <a:xfrm>
              <a:off x="428467" y="4534177"/>
              <a:ext cx="705944" cy="523688"/>
              <a:chOff x="428467" y="4534177"/>
              <a:chExt cx="705944" cy="523688"/>
            </a:xfrm>
          </p:grpSpPr>
          <p:sp>
            <p:nvSpPr>
              <p:cNvPr id="91" name="Arrow: Pentagon 90">
                <a:extLst>
                  <a:ext uri="{FF2B5EF4-FFF2-40B4-BE49-F238E27FC236}">
                    <a16:creationId xmlns:a16="http://schemas.microsoft.com/office/drawing/2014/main" id="{9B56CF54-CD98-9E95-2B9F-222B15818622}"/>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2" name="TextBox 48">
                <a:extLst>
                  <a:ext uri="{FF2B5EF4-FFF2-40B4-BE49-F238E27FC236}">
                    <a16:creationId xmlns:a16="http://schemas.microsoft.com/office/drawing/2014/main" id="{299D27AC-7426-A695-C6EF-3AE4D6CE5FCE}"/>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80" name="Group 79">
              <a:extLst>
                <a:ext uri="{FF2B5EF4-FFF2-40B4-BE49-F238E27FC236}">
                  <a16:creationId xmlns:a16="http://schemas.microsoft.com/office/drawing/2014/main" id="{7019FFB3-5579-AF71-9181-A1D35EC1564F}"/>
                </a:ext>
              </a:extLst>
            </p:cNvPr>
            <p:cNvGrpSpPr/>
            <p:nvPr/>
          </p:nvGrpSpPr>
          <p:grpSpPr>
            <a:xfrm>
              <a:off x="428467" y="2762691"/>
              <a:ext cx="705944" cy="523688"/>
              <a:chOff x="428467" y="2697291"/>
              <a:chExt cx="705944" cy="523688"/>
            </a:xfrm>
          </p:grpSpPr>
          <p:sp>
            <p:nvSpPr>
              <p:cNvPr id="89" name="Arrow: Pentagon 88">
                <a:extLst>
                  <a:ext uri="{FF2B5EF4-FFF2-40B4-BE49-F238E27FC236}">
                    <a16:creationId xmlns:a16="http://schemas.microsoft.com/office/drawing/2014/main" id="{D8A5BF91-C8EA-F441-B0C5-DCCC167D8688}"/>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0" name="TextBox 55">
                <a:extLst>
                  <a:ext uri="{FF2B5EF4-FFF2-40B4-BE49-F238E27FC236}">
                    <a16:creationId xmlns:a16="http://schemas.microsoft.com/office/drawing/2014/main" id="{6AEEF371-88DE-2E8B-1729-56FC3FEB71DF}"/>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81" name="TextBox 58">
              <a:extLst>
                <a:ext uri="{FF2B5EF4-FFF2-40B4-BE49-F238E27FC236}">
                  <a16:creationId xmlns:a16="http://schemas.microsoft.com/office/drawing/2014/main" id="{95389888-A14E-3419-46CA-091BC6DB8BF4}"/>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82" name="TextBox 61">
              <a:extLst>
                <a:ext uri="{FF2B5EF4-FFF2-40B4-BE49-F238E27FC236}">
                  <a16:creationId xmlns:a16="http://schemas.microsoft.com/office/drawing/2014/main" id="{BB38B9C6-BFA4-07A4-E891-91CB68794C0D}"/>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83" name="Group 82">
              <a:extLst>
                <a:ext uri="{FF2B5EF4-FFF2-40B4-BE49-F238E27FC236}">
                  <a16:creationId xmlns:a16="http://schemas.microsoft.com/office/drawing/2014/main" id="{BC5BCB80-F1F3-7E54-9A2C-ADF42BAD913B}"/>
                </a:ext>
              </a:extLst>
            </p:cNvPr>
            <p:cNvGrpSpPr/>
            <p:nvPr/>
          </p:nvGrpSpPr>
          <p:grpSpPr>
            <a:xfrm>
              <a:off x="428467" y="3353187"/>
              <a:ext cx="705944" cy="523688"/>
              <a:chOff x="428467" y="3243793"/>
              <a:chExt cx="705944" cy="523688"/>
            </a:xfrm>
          </p:grpSpPr>
          <p:sp>
            <p:nvSpPr>
              <p:cNvPr id="87" name="Arrow: Pentagon 86">
                <a:extLst>
                  <a:ext uri="{FF2B5EF4-FFF2-40B4-BE49-F238E27FC236}">
                    <a16:creationId xmlns:a16="http://schemas.microsoft.com/office/drawing/2014/main" id="{935BFF72-809C-0BB3-3C29-143D893131F5}"/>
                  </a:ext>
                </a:extLst>
              </p:cNvPr>
              <p:cNvSpPr/>
              <p:nvPr/>
            </p:nvSpPr>
            <p:spPr>
              <a:xfrm rot="5400000">
                <a:off x="519595" y="315266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8" name="TextBox 62">
                <a:extLst>
                  <a:ext uri="{FF2B5EF4-FFF2-40B4-BE49-F238E27FC236}">
                    <a16:creationId xmlns:a16="http://schemas.microsoft.com/office/drawing/2014/main" id="{0A529C83-5622-F6C7-DD1D-FE1E55852FB7}"/>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ACTION</a:t>
                </a:r>
              </a:p>
            </p:txBody>
          </p:sp>
        </p:grpSp>
        <p:grpSp>
          <p:nvGrpSpPr>
            <p:cNvPr id="84" name="Group 83">
              <a:extLst>
                <a:ext uri="{FF2B5EF4-FFF2-40B4-BE49-F238E27FC236}">
                  <a16:creationId xmlns:a16="http://schemas.microsoft.com/office/drawing/2014/main" id="{622E9361-60DD-B70B-0386-6DB4A7615A8E}"/>
                </a:ext>
              </a:extLst>
            </p:cNvPr>
            <p:cNvGrpSpPr/>
            <p:nvPr/>
          </p:nvGrpSpPr>
          <p:grpSpPr>
            <a:xfrm>
              <a:off x="428467" y="3943683"/>
              <a:ext cx="705944" cy="523688"/>
              <a:chOff x="428467" y="3888985"/>
              <a:chExt cx="705944" cy="523688"/>
            </a:xfrm>
          </p:grpSpPr>
          <p:sp>
            <p:nvSpPr>
              <p:cNvPr id="85" name="Arrow: Pentagon 84">
                <a:extLst>
                  <a:ext uri="{FF2B5EF4-FFF2-40B4-BE49-F238E27FC236}">
                    <a16:creationId xmlns:a16="http://schemas.microsoft.com/office/drawing/2014/main" id="{A0EEFA3E-049A-72F4-0A2B-EB534977D4D2}"/>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6" name="TextBox 69">
                <a:extLst>
                  <a:ext uri="{FF2B5EF4-FFF2-40B4-BE49-F238E27FC236}">
                    <a16:creationId xmlns:a16="http://schemas.microsoft.com/office/drawing/2014/main" id="{C7303B48-F6B0-92D4-B96D-D38F76ADBFEF}"/>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sp>
        <p:nvSpPr>
          <p:cNvPr id="98" name="Shape 1">
            <a:extLst>
              <a:ext uri="{FF2B5EF4-FFF2-40B4-BE49-F238E27FC236}">
                <a16:creationId xmlns:a16="http://schemas.microsoft.com/office/drawing/2014/main" id="{F1193490-CE3C-1385-639D-395D0296D433}"/>
              </a:ext>
            </a:extLst>
          </p:cNvPr>
          <p:cNvSpPr/>
          <p:nvPr/>
        </p:nvSpPr>
        <p:spPr>
          <a:xfrm>
            <a:off x="0" y="0"/>
            <a:ext cx="73152" cy="5143500"/>
          </a:xfrm>
          <a:prstGeom prst="rect">
            <a:avLst/>
          </a:prstGeom>
          <a:solidFill>
            <a:srgbClr val="C8963E"/>
          </a:solidFill>
          <a:ln/>
        </p:spPr>
        <p:txBody>
          <a:bodyPr/>
          <a:lstStyle/>
          <a:p>
            <a:endParaRPr lang="en-CA"/>
          </a:p>
        </p:txBody>
      </p:sp>
      <p:sp>
        <p:nvSpPr>
          <p:cNvPr id="102" name="Shape 3">
            <a:extLst>
              <a:ext uri="{FF2B5EF4-FFF2-40B4-BE49-F238E27FC236}">
                <a16:creationId xmlns:a16="http://schemas.microsoft.com/office/drawing/2014/main" id="{3045208E-090C-08D7-795D-45ECB2DF2851}"/>
              </a:ext>
            </a:extLst>
          </p:cNvPr>
          <p:cNvSpPr/>
          <p:nvPr/>
        </p:nvSpPr>
        <p:spPr>
          <a:xfrm>
            <a:off x="296020" y="1129712"/>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50" name="TextBox 13">
            <a:extLst>
              <a:ext uri="{FF2B5EF4-FFF2-40B4-BE49-F238E27FC236}">
                <a16:creationId xmlns:a16="http://schemas.microsoft.com/office/drawing/2014/main" id="{5E34D926-961B-3EA9-F01E-3F90318DEFFA}"/>
              </a:ext>
            </a:extLst>
          </p:cNvPr>
          <p:cNvSpPr txBox="1"/>
          <p:nvPr/>
        </p:nvSpPr>
        <p:spPr>
          <a:xfrm>
            <a:off x="1798345" y="5973048"/>
            <a:ext cx="3462221" cy="559671"/>
          </a:xfrm>
          <a:prstGeom prst="rect">
            <a:avLst/>
          </a:prstGeom>
        </p:spPr>
        <p:txBody>
          <a:bodyPr lIns="25400" tIns="25400" rIns="25400" bIns="25400" rtlCol="0" anchor="ctr"/>
          <a:lstStyle/>
          <a:p>
            <a:pPr algn="ctr">
              <a:lnSpc>
                <a:spcPts val="1173"/>
              </a:lnSpc>
              <a:spcBef>
                <a:spcPct val="0"/>
              </a:spcBef>
            </a:pPr>
            <a:endParaRPr sz="900"/>
          </a:p>
        </p:txBody>
      </p:sp>
      <p:grpSp>
        <p:nvGrpSpPr>
          <p:cNvPr id="107" name="Group 106">
            <a:extLst>
              <a:ext uri="{FF2B5EF4-FFF2-40B4-BE49-F238E27FC236}">
                <a16:creationId xmlns:a16="http://schemas.microsoft.com/office/drawing/2014/main" id="{723BC35B-DD1A-2518-B1F2-E65E57530662}"/>
              </a:ext>
            </a:extLst>
          </p:cNvPr>
          <p:cNvGrpSpPr/>
          <p:nvPr/>
        </p:nvGrpSpPr>
        <p:grpSpPr>
          <a:xfrm>
            <a:off x="1798345" y="1884329"/>
            <a:ext cx="2920422" cy="3038785"/>
            <a:chOff x="1691768" y="4840295"/>
            <a:chExt cx="3675374" cy="3038785"/>
          </a:xfrm>
        </p:grpSpPr>
        <p:grpSp>
          <p:nvGrpSpPr>
            <p:cNvPr id="45" name="Group 8">
              <a:extLst>
                <a:ext uri="{FF2B5EF4-FFF2-40B4-BE49-F238E27FC236}">
                  <a16:creationId xmlns:a16="http://schemas.microsoft.com/office/drawing/2014/main" id="{37E4246A-D697-204F-B8E9-ADBA90C4D82D}"/>
                </a:ext>
              </a:extLst>
            </p:cNvPr>
            <p:cNvGrpSpPr/>
            <p:nvPr/>
          </p:nvGrpSpPr>
          <p:grpSpPr>
            <a:xfrm>
              <a:off x="1691768" y="4840295"/>
              <a:ext cx="3675374" cy="3038785"/>
              <a:chOff x="0" y="0"/>
              <a:chExt cx="2181098" cy="1112537"/>
            </a:xfrm>
          </p:grpSpPr>
          <p:sp>
            <p:nvSpPr>
              <p:cNvPr id="51" name="Freeform 9">
                <a:extLst>
                  <a:ext uri="{FF2B5EF4-FFF2-40B4-BE49-F238E27FC236}">
                    <a16:creationId xmlns:a16="http://schemas.microsoft.com/office/drawing/2014/main" id="{2E025E25-DEEF-C6F1-8067-087D55893277}"/>
                  </a:ext>
                </a:extLst>
              </p:cNvPr>
              <p:cNvSpPr/>
              <p:nvPr/>
            </p:nvSpPr>
            <p:spPr>
              <a:xfrm>
                <a:off x="0" y="0"/>
                <a:ext cx="2181098" cy="1112537"/>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p>
            </p:txBody>
          </p:sp>
          <p:sp>
            <p:nvSpPr>
              <p:cNvPr id="52" name="TextBox 10">
                <a:extLst>
                  <a:ext uri="{FF2B5EF4-FFF2-40B4-BE49-F238E27FC236}">
                    <a16:creationId xmlns:a16="http://schemas.microsoft.com/office/drawing/2014/main" id="{F1B1263A-0083-3A20-9D0D-0AC8E468E383}"/>
                  </a:ext>
                </a:extLst>
              </p:cNvPr>
              <p:cNvSpPr txBox="1"/>
              <p:nvPr/>
            </p:nvSpPr>
            <p:spPr>
              <a:xfrm>
                <a:off x="0" y="19050"/>
                <a:ext cx="2181098" cy="679601"/>
              </a:xfrm>
              <a:prstGeom prst="rect">
                <a:avLst/>
              </a:prstGeom>
            </p:spPr>
            <p:txBody>
              <a:bodyPr lIns="25400" tIns="25400" rIns="25400" bIns="25400" rtlCol="0" anchor="ctr"/>
              <a:lstStyle/>
              <a:p>
                <a:pPr algn="ctr">
                  <a:lnSpc>
                    <a:spcPts val="1173"/>
                  </a:lnSpc>
                  <a:spcBef>
                    <a:spcPct val="0"/>
                  </a:spcBef>
                </a:pPr>
                <a:endParaRPr sz="900"/>
              </a:p>
            </p:txBody>
          </p:sp>
        </p:grpSp>
        <p:sp>
          <p:nvSpPr>
            <p:cNvPr id="47" name="TextBox 14">
              <a:extLst>
                <a:ext uri="{FF2B5EF4-FFF2-40B4-BE49-F238E27FC236}">
                  <a16:creationId xmlns:a16="http://schemas.microsoft.com/office/drawing/2014/main" id="{74A53662-8BA5-A6B2-1D27-CC80A6A84F7C}"/>
                </a:ext>
              </a:extLst>
            </p:cNvPr>
            <p:cNvSpPr txBox="1"/>
            <p:nvPr/>
          </p:nvSpPr>
          <p:spPr>
            <a:xfrm>
              <a:off x="1798345" y="4955222"/>
              <a:ext cx="3462221" cy="858505"/>
            </a:xfrm>
            <a:prstGeom prst="rect">
              <a:avLst/>
            </a:prstGeom>
          </p:spPr>
          <p:txBody>
            <a:bodyPr wrap="square" lIns="0" tIns="0" rIns="0" bIns="0" rtlCol="0" anchor="t">
              <a:spAutoFit/>
            </a:bodyPr>
            <a:lstStyle/>
            <a:p>
              <a:pPr algn="ctr">
                <a:lnSpc>
                  <a:spcPts val="2330"/>
                </a:lnSpc>
              </a:pPr>
              <a:r>
                <a:rPr lang="en-US" sz="1400" b="1" spc="22">
                  <a:solidFill>
                    <a:srgbClr val="FFFFFF"/>
                  </a:solidFill>
                  <a:latin typeface="Inter Bold"/>
                  <a:ea typeface="Inter Bold"/>
                  <a:cs typeface="Inter Bold"/>
                  <a:sym typeface="Inter Bold"/>
                </a:rPr>
                <a:t>WORKFORCE DEVELOPMENT PROGRAMS (IN PARTNERSHIP WITH OUR TRAINING INSTITUTIONS) </a:t>
              </a:r>
              <a:endParaRPr lang="en-US" sz="1400" spc="22">
                <a:solidFill>
                  <a:srgbClr val="FFFFFF"/>
                </a:solidFill>
                <a:latin typeface="Inter Bold"/>
                <a:ea typeface="Inter Bold"/>
                <a:cs typeface="Inter Bold"/>
                <a:sym typeface="Inter Bold"/>
              </a:endParaRPr>
            </a:p>
          </p:txBody>
        </p:sp>
        <p:grpSp>
          <p:nvGrpSpPr>
            <p:cNvPr id="106" name="Group 105">
              <a:extLst>
                <a:ext uri="{FF2B5EF4-FFF2-40B4-BE49-F238E27FC236}">
                  <a16:creationId xmlns:a16="http://schemas.microsoft.com/office/drawing/2014/main" id="{FF04D02B-63F9-31C2-5286-A3EC37DA5D3C}"/>
                </a:ext>
              </a:extLst>
            </p:cNvPr>
            <p:cNvGrpSpPr/>
            <p:nvPr/>
          </p:nvGrpSpPr>
          <p:grpSpPr>
            <a:xfrm>
              <a:off x="1798345" y="5940947"/>
              <a:ext cx="3462221" cy="413547"/>
              <a:chOff x="1798345" y="5940947"/>
              <a:chExt cx="3462221" cy="413547"/>
            </a:xfrm>
          </p:grpSpPr>
          <p:sp>
            <p:nvSpPr>
              <p:cNvPr id="49" name="Freeform 12">
                <a:extLst>
                  <a:ext uri="{FF2B5EF4-FFF2-40B4-BE49-F238E27FC236}">
                    <a16:creationId xmlns:a16="http://schemas.microsoft.com/office/drawing/2014/main" id="{1BB0319E-0B9A-056B-ECC3-49947EFF2580}"/>
                  </a:ext>
                </a:extLst>
              </p:cNvPr>
              <p:cNvSpPr/>
              <p:nvPr/>
            </p:nvSpPr>
            <p:spPr>
              <a:xfrm>
                <a:off x="1798345" y="5940947"/>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48" name="TextBox 15">
                <a:extLst>
                  <a:ext uri="{FF2B5EF4-FFF2-40B4-BE49-F238E27FC236}">
                    <a16:creationId xmlns:a16="http://schemas.microsoft.com/office/drawing/2014/main" id="{694968C8-387C-EC82-F4F4-4907F70603BF}"/>
                  </a:ext>
                </a:extLst>
              </p:cNvPr>
              <p:cNvSpPr txBox="1"/>
              <p:nvPr/>
            </p:nvSpPr>
            <p:spPr>
              <a:xfrm>
                <a:off x="1940601" y="6032656"/>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PROGRAMS &amp; TRAINING</a:t>
                </a:r>
              </a:p>
            </p:txBody>
          </p:sp>
        </p:grpSp>
        <p:grpSp>
          <p:nvGrpSpPr>
            <p:cNvPr id="105" name="Group 104">
              <a:extLst>
                <a:ext uri="{FF2B5EF4-FFF2-40B4-BE49-F238E27FC236}">
                  <a16:creationId xmlns:a16="http://schemas.microsoft.com/office/drawing/2014/main" id="{7E3A9D5A-17F6-777A-E0DA-596CE9E2CA09}"/>
                </a:ext>
              </a:extLst>
            </p:cNvPr>
            <p:cNvGrpSpPr/>
            <p:nvPr/>
          </p:nvGrpSpPr>
          <p:grpSpPr>
            <a:xfrm>
              <a:off x="1798345" y="6418573"/>
              <a:ext cx="3462221" cy="413547"/>
              <a:chOff x="1798345" y="6428641"/>
              <a:chExt cx="3462221" cy="413547"/>
            </a:xfrm>
          </p:grpSpPr>
          <p:sp>
            <p:nvSpPr>
              <p:cNvPr id="58" name="Freeform 12">
                <a:extLst>
                  <a:ext uri="{FF2B5EF4-FFF2-40B4-BE49-F238E27FC236}">
                    <a16:creationId xmlns:a16="http://schemas.microsoft.com/office/drawing/2014/main" id="{D0F5A87E-7326-4E4A-C646-3FB7786C7F9B}"/>
                  </a:ext>
                </a:extLst>
              </p:cNvPr>
              <p:cNvSpPr/>
              <p:nvPr/>
            </p:nvSpPr>
            <p:spPr>
              <a:xfrm>
                <a:off x="1798345" y="6428641"/>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60" name="TextBox 15">
                <a:extLst>
                  <a:ext uri="{FF2B5EF4-FFF2-40B4-BE49-F238E27FC236}">
                    <a16:creationId xmlns:a16="http://schemas.microsoft.com/office/drawing/2014/main" id="{B2ED1509-8AD8-A3F0-2592-CABE6378025E}"/>
                  </a:ext>
                </a:extLst>
              </p:cNvPr>
              <p:cNvSpPr txBox="1"/>
              <p:nvPr/>
            </p:nvSpPr>
            <p:spPr>
              <a:xfrm>
                <a:off x="1940601" y="6520350"/>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PREPARATION PROGRAMS</a:t>
                </a:r>
              </a:p>
            </p:txBody>
          </p:sp>
        </p:grpSp>
        <p:grpSp>
          <p:nvGrpSpPr>
            <p:cNvPr id="104" name="Group 103">
              <a:extLst>
                <a:ext uri="{FF2B5EF4-FFF2-40B4-BE49-F238E27FC236}">
                  <a16:creationId xmlns:a16="http://schemas.microsoft.com/office/drawing/2014/main" id="{58222FDB-135E-8BC1-D740-264F9D867800}"/>
                </a:ext>
              </a:extLst>
            </p:cNvPr>
            <p:cNvGrpSpPr/>
            <p:nvPr/>
          </p:nvGrpSpPr>
          <p:grpSpPr>
            <a:xfrm>
              <a:off x="1798345" y="6896199"/>
              <a:ext cx="3462221" cy="413547"/>
              <a:chOff x="1798345" y="6886130"/>
              <a:chExt cx="3462221" cy="413547"/>
            </a:xfrm>
          </p:grpSpPr>
          <p:sp>
            <p:nvSpPr>
              <p:cNvPr id="62" name="Freeform 12">
                <a:extLst>
                  <a:ext uri="{FF2B5EF4-FFF2-40B4-BE49-F238E27FC236}">
                    <a16:creationId xmlns:a16="http://schemas.microsoft.com/office/drawing/2014/main" id="{CC6A5D48-8F88-6569-88A2-5606105C069C}"/>
                  </a:ext>
                </a:extLst>
              </p:cNvPr>
              <p:cNvSpPr/>
              <p:nvPr/>
            </p:nvSpPr>
            <p:spPr>
              <a:xfrm>
                <a:off x="1798345" y="6886130"/>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64" name="TextBox 15">
                <a:extLst>
                  <a:ext uri="{FF2B5EF4-FFF2-40B4-BE49-F238E27FC236}">
                    <a16:creationId xmlns:a16="http://schemas.microsoft.com/office/drawing/2014/main" id="{5163425C-FE7A-0E9C-E5E7-3DC8D570EAC1}"/>
                  </a:ext>
                </a:extLst>
              </p:cNvPr>
              <p:cNvSpPr txBox="1"/>
              <p:nvPr/>
            </p:nvSpPr>
            <p:spPr>
              <a:xfrm>
                <a:off x="1940601" y="6977839"/>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WORKPLACE PROGRAMS</a:t>
                </a:r>
              </a:p>
            </p:txBody>
          </p:sp>
        </p:grpSp>
        <p:grpSp>
          <p:nvGrpSpPr>
            <p:cNvPr id="103" name="Group 102">
              <a:extLst>
                <a:ext uri="{FF2B5EF4-FFF2-40B4-BE49-F238E27FC236}">
                  <a16:creationId xmlns:a16="http://schemas.microsoft.com/office/drawing/2014/main" id="{AC8F71EC-9B77-36E9-53DA-423069310D30}"/>
                </a:ext>
              </a:extLst>
            </p:cNvPr>
            <p:cNvGrpSpPr/>
            <p:nvPr/>
          </p:nvGrpSpPr>
          <p:grpSpPr>
            <a:xfrm>
              <a:off x="1798345" y="7373824"/>
              <a:ext cx="3462221" cy="413547"/>
              <a:chOff x="1798345" y="7373824"/>
              <a:chExt cx="3462221" cy="413547"/>
            </a:xfrm>
          </p:grpSpPr>
          <p:sp>
            <p:nvSpPr>
              <p:cNvPr id="97" name="Freeform 12">
                <a:extLst>
                  <a:ext uri="{FF2B5EF4-FFF2-40B4-BE49-F238E27FC236}">
                    <a16:creationId xmlns:a16="http://schemas.microsoft.com/office/drawing/2014/main" id="{185AE751-ACFD-84A3-F486-EED89AC0BD47}"/>
                  </a:ext>
                </a:extLst>
              </p:cNvPr>
              <p:cNvSpPr/>
              <p:nvPr/>
            </p:nvSpPr>
            <p:spPr>
              <a:xfrm>
                <a:off x="1798345" y="7373824"/>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101" name="TextBox 15">
                <a:extLst>
                  <a:ext uri="{FF2B5EF4-FFF2-40B4-BE49-F238E27FC236}">
                    <a16:creationId xmlns:a16="http://schemas.microsoft.com/office/drawing/2014/main" id="{D7BF13FD-70EE-ACC7-F654-1E87D7893107}"/>
                  </a:ext>
                </a:extLst>
              </p:cNvPr>
              <p:cNvSpPr txBox="1"/>
              <p:nvPr/>
            </p:nvSpPr>
            <p:spPr>
              <a:xfrm>
                <a:off x="1940601" y="7465533"/>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EMPLOYMENT SERVICES</a:t>
                </a:r>
              </a:p>
            </p:txBody>
          </p:sp>
        </p:grpSp>
      </p:grpSp>
      <p:grpSp>
        <p:nvGrpSpPr>
          <p:cNvPr id="108" name="Group 107">
            <a:extLst>
              <a:ext uri="{FF2B5EF4-FFF2-40B4-BE49-F238E27FC236}">
                <a16:creationId xmlns:a16="http://schemas.microsoft.com/office/drawing/2014/main" id="{BDED75C7-6CFA-65B4-AF11-43A16120A3FF}"/>
              </a:ext>
            </a:extLst>
          </p:cNvPr>
          <p:cNvGrpSpPr/>
          <p:nvPr/>
        </p:nvGrpSpPr>
        <p:grpSpPr>
          <a:xfrm>
            <a:off x="5255911" y="1884329"/>
            <a:ext cx="2920422" cy="3038785"/>
            <a:chOff x="1691768" y="4840295"/>
            <a:chExt cx="3675374" cy="3038785"/>
          </a:xfrm>
        </p:grpSpPr>
        <p:grpSp>
          <p:nvGrpSpPr>
            <p:cNvPr id="109" name="Group 8">
              <a:extLst>
                <a:ext uri="{FF2B5EF4-FFF2-40B4-BE49-F238E27FC236}">
                  <a16:creationId xmlns:a16="http://schemas.microsoft.com/office/drawing/2014/main" id="{2A513A3E-457F-1FD8-7146-2BF1EC15EFB2}"/>
                </a:ext>
              </a:extLst>
            </p:cNvPr>
            <p:cNvGrpSpPr/>
            <p:nvPr/>
          </p:nvGrpSpPr>
          <p:grpSpPr>
            <a:xfrm>
              <a:off x="1691768" y="4840295"/>
              <a:ext cx="3675374" cy="3038785"/>
              <a:chOff x="0" y="0"/>
              <a:chExt cx="2181098" cy="1112537"/>
            </a:xfrm>
          </p:grpSpPr>
          <p:sp>
            <p:nvSpPr>
              <p:cNvPr id="123" name="Freeform 9">
                <a:extLst>
                  <a:ext uri="{FF2B5EF4-FFF2-40B4-BE49-F238E27FC236}">
                    <a16:creationId xmlns:a16="http://schemas.microsoft.com/office/drawing/2014/main" id="{9E660A04-BD87-8C91-4CD6-E22CFEA79F25}"/>
                  </a:ext>
                </a:extLst>
              </p:cNvPr>
              <p:cNvSpPr/>
              <p:nvPr/>
            </p:nvSpPr>
            <p:spPr>
              <a:xfrm>
                <a:off x="0" y="0"/>
                <a:ext cx="2181098" cy="1112537"/>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endParaRPr lang="en-US" sz="900"/>
              </a:p>
            </p:txBody>
          </p:sp>
          <p:sp>
            <p:nvSpPr>
              <p:cNvPr id="124" name="TextBox 10">
                <a:extLst>
                  <a:ext uri="{FF2B5EF4-FFF2-40B4-BE49-F238E27FC236}">
                    <a16:creationId xmlns:a16="http://schemas.microsoft.com/office/drawing/2014/main" id="{449A0B0B-7257-7742-09F4-D184B246E2E6}"/>
                  </a:ext>
                </a:extLst>
              </p:cNvPr>
              <p:cNvSpPr txBox="1"/>
              <p:nvPr/>
            </p:nvSpPr>
            <p:spPr>
              <a:xfrm>
                <a:off x="0" y="19050"/>
                <a:ext cx="2181098" cy="679601"/>
              </a:xfrm>
              <a:prstGeom prst="rect">
                <a:avLst/>
              </a:prstGeom>
            </p:spPr>
            <p:txBody>
              <a:bodyPr lIns="25400" tIns="25400" rIns="25400" bIns="25400" rtlCol="0" anchor="ctr"/>
              <a:lstStyle/>
              <a:p>
                <a:pPr algn="ctr">
                  <a:lnSpc>
                    <a:spcPts val="1173"/>
                  </a:lnSpc>
                  <a:spcBef>
                    <a:spcPct val="0"/>
                  </a:spcBef>
                </a:pPr>
                <a:endParaRPr sz="900"/>
              </a:p>
            </p:txBody>
          </p:sp>
        </p:grpSp>
        <p:sp>
          <p:nvSpPr>
            <p:cNvPr id="110" name="TextBox 14">
              <a:extLst>
                <a:ext uri="{FF2B5EF4-FFF2-40B4-BE49-F238E27FC236}">
                  <a16:creationId xmlns:a16="http://schemas.microsoft.com/office/drawing/2014/main" id="{CBA3E8D9-9622-2F4E-97B0-826BBFF631F4}"/>
                </a:ext>
              </a:extLst>
            </p:cNvPr>
            <p:cNvSpPr txBox="1"/>
            <p:nvPr/>
          </p:nvSpPr>
          <p:spPr>
            <a:xfrm>
              <a:off x="1798345" y="4955222"/>
              <a:ext cx="3462221" cy="858505"/>
            </a:xfrm>
            <a:prstGeom prst="rect">
              <a:avLst/>
            </a:prstGeom>
          </p:spPr>
          <p:txBody>
            <a:bodyPr wrap="square" lIns="0" tIns="0" rIns="0" bIns="0" rtlCol="0" anchor="t">
              <a:spAutoFit/>
            </a:bodyPr>
            <a:lstStyle/>
            <a:p>
              <a:pPr algn="ctr">
                <a:lnSpc>
                  <a:spcPts val="2330"/>
                </a:lnSpc>
              </a:pPr>
              <a:r>
                <a:rPr lang="en-US" sz="1400" b="1" spc="22">
                  <a:solidFill>
                    <a:srgbClr val="FFFFFF"/>
                  </a:solidFill>
                  <a:latin typeface="Inter Bold"/>
                  <a:ea typeface="Inter Bold"/>
                  <a:cs typeface="Inter Bold"/>
                  <a:sym typeface="Inter Bold"/>
                </a:rPr>
                <a:t>SUPPORTED STRATEGIC INITIATIVES PRIORITIZED THROUGH OUR </a:t>
              </a:r>
              <a:br>
                <a:rPr lang="en-US" sz="1400" b="1" spc="22">
                  <a:solidFill>
                    <a:srgbClr val="FFFFFF"/>
                  </a:solidFill>
                  <a:latin typeface="Inter Bold"/>
                  <a:ea typeface="Inter Bold"/>
                  <a:cs typeface="Inter Bold"/>
                  <a:sym typeface="Inter Bold"/>
                </a:rPr>
              </a:br>
              <a:r>
                <a:rPr lang="en-US" sz="1400" b="1" spc="22">
                  <a:solidFill>
                    <a:srgbClr val="FFFFFF"/>
                  </a:solidFill>
                  <a:latin typeface="Inter Bold"/>
                  <a:ea typeface="Inter Bold"/>
                  <a:cs typeface="Inter Bold"/>
                  <a:sym typeface="Inter Bold"/>
                </a:rPr>
                <a:t>DATA-TO-ACTION APPROACH</a:t>
              </a:r>
              <a:endParaRPr lang="en-US" sz="1400" spc="22">
                <a:solidFill>
                  <a:srgbClr val="FFFFFF"/>
                </a:solidFill>
                <a:latin typeface="Inter Bold"/>
                <a:ea typeface="Inter Bold"/>
                <a:cs typeface="Inter Bold"/>
                <a:sym typeface="Inter Bold"/>
              </a:endParaRPr>
            </a:p>
          </p:txBody>
        </p:sp>
        <p:grpSp>
          <p:nvGrpSpPr>
            <p:cNvPr id="111" name="Group 110">
              <a:extLst>
                <a:ext uri="{FF2B5EF4-FFF2-40B4-BE49-F238E27FC236}">
                  <a16:creationId xmlns:a16="http://schemas.microsoft.com/office/drawing/2014/main" id="{30D20C8D-C5B3-F632-E0BB-AA9328DE9922}"/>
                </a:ext>
              </a:extLst>
            </p:cNvPr>
            <p:cNvGrpSpPr/>
            <p:nvPr/>
          </p:nvGrpSpPr>
          <p:grpSpPr>
            <a:xfrm>
              <a:off x="1798345" y="5940947"/>
              <a:ext cx="3462221" cy="413547"/>
              <a:chOff x="1798345" y="5940947"/>
              <a:chExt cx="3462221" cy="413547"/>
            </a:xfrm>
          </p:grpSpPr>
          <p:sp>
            <p:nvSpPr>
              <p:cNvPr id="121" name="Freeform 12">
                <a:extLst>
                  <a:ext uri="{FF2B5EF4-FFF2-40B4-BE49-F238E27FC236}">
                    <a16:creationId xmlns:a16="http://schemas.microsoft.com/office/drawing/2014/main" id="{7A31F63C-D2DD-2EFC-52AD-47B07299DD45}"/>
                  </a:ext>
                </a:extLst>
              </p:cNvPr>
              <p:cNvSpPr/>
              <p:nvPr/>
            </p:nvSpPr>
            <p:spPr>
              <a:xfrm>
                <a:off x="1798345" y="5940947"/>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122" name="TextBox 15">
                <a:extLst>
                  <a:ext uri="{FF2B5EF4-FFF2-40B4-BE49-F238E27FC236}">
                    <a16:creationId xmlns:a16="http://schemas.microsoft.com/office/drawing/2014/main" id="{3DECBDEF-4B69-7CA0-88A1-2DA3802D3AAB}"/>
                  </a:ext>
                </a:extLst>
              </p:cNvPr>
              <p:cNvSpPr txBox="1"/>
              <p:nvPr/>
            </p:nvSpPr>
            <p:spPr>
              <a:xfrm>
                <a:off x="1940600" y="6032656"/>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ROAD TO LICENSING STRATEGY</a:t>
                </a:r>
              </a:p>
            </p:txBody>
          </p:sp>
        </p:grpSp>
        <p:grpSp>
          <p:nvGrpSpPr>
            <p:cNvPr id="112" name="Group 111">
              <a:extLst>
                <a:ext uri="{FF2B5EF4-FFF2-40B4-BE49-F238E27FC236}">
                  <a16:creationId xmlns:a16="http://schemas.microsoft.com/office/drawing/2014/main" id="{ED26DF79-437D-406F-BE22-9FC66097127A}"/>
                </a:ext>
              </a:extLst>
            </p:cNvPr>
            <p:cNvGrpSpPr/>
            <p:nvPr/>
          </p:nvGrpSpPr>
          <p:grpSpPr>
            <a:xfrm>
              <a:off x="1798345" y="6418573"/>
              <a:ext cx="3462221" cy="413547"/>
              <a:chOff x="1798345" y="6428641"/>
              <a:chExt cx="3462221" cy="413547"/>
            </a:xfrm>
          </p:grpSpPr>
          <p:sp>
            <p:nvSpPr>
              <p:cNvPr id="119" name="Freeform 12">
                <a:extLst>
                  <a:ext uri="{FF2B5EF4-FFF2-40B4-BE49-F238E27FC236}">
                    <a16:creationId xmlns:a16="http://schemas.microsoft.com/office/drawing/2014/main" id="{FFA07C46-4DCB-A441-C4C2-3596E3A465C6}"/>
                  </a:ext>
                </a:extLst>
              </p:cNvPr>
              <p:cNvSpPr/>
              <p:nvPr/>
            </p:nvSpPr>
            <p:spPr>
              <a:xfrm>
                <a:off x="1798345" y="6428641"/>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120" name="TextBox 15">
                <a:extLst>
                  <a:ext uri="{FF2B5EF4-FFF2-40B4-BE49-F238E27FC236}">
                    <a16:creationId xmlns:a16="http://schemas.microsoft.com/office/drawing/2014/main" id="{0F2EEDD9-4C4A-866C-5821-A2355DF45AF9}"/>
                  </a:ext>
                </a:extLst>
              </p:cNvPr>
              <p:cNvSpPr txBox="1"/>
              <p:nvPr/>
            </p:nvSpPr>
            <p:spPr>
              <a:xfrm>
                <a:off x="1940601" y="6520350"/>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EMPLOYMENT EXPO</a:t>
                </a:r>
              </a:p>
            </p:txBody>
          </p:sp>
        </p:grpSp>
        <p:grpSp>
          <p:nvGrpSpPr>
            <p:cNvPr id="113" name="Group 112">
              <a:extLst>
                <a:ext uri="{FF2B5EF4-FFF2-40B4-BE49-F238E27FC236}">
                  <a16:creationId xmlns:a16="http://schemas.microsoft.com/office/drawing/2014/main" id="{5CFD26AF-3007-4427-1E64-73173634B3A3}"/>
                </a:ext>
              </a:extLst>
            </p:cNvPr>
            <p:cNvGrpSpPr/>
            <p:nvPr/>
          </p:nvGrpSpPr>
          <p:grpSpPr>
            <a:xfrm>
              <a:off x="1798345" y="6896199"/>
              <a:ext cx="3462221" cy="413547"/>
              <a:chOff x="1798345" y="6886130"/>
              <a:chExt cx="3462221" cy="413547"/>
            </a:xfrm>
          </p:grpSpPr>
          <p:sp>
            <p:nvSpPr>
              <p:cNvPr id="117" name="Freeform 12">
                <a:extLst>
                  <a:ext uri="{FF2B5EF4-FFF2-40B4-BE49-F238E27FC236}">
                    <a16:creationId xmlns:a16="http://schemas.microsoft.com/office/drawing/2014/main" id="{0582D5E5-581C-FF52-E9BC-02E22C9C99CB}"/>
                  </a:ext>
                </a:extLst>
              </p:cNvPr>
              <p:cNvSpPr/>
              <p:nvPr/>
            </p:nvSpPr>
            <p:spPr>
              <a:xfrm>
                <a:off x="1798345" y="6886130"/>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118" name="TextBox 15">
                <a:extLst>
                  <a:ext uri="{FF2B5EF4-FFF2-40B4-BE49-F238E27FC236}">
                    <a16:creationId xmlns:a16="http://schemas.microsoft.com/office/drawing/2014/main" id="{4EE1439A-437F-A4E0-35C3-DD806FEF35A9}"/>
                  </a:ext>
                </a:extLst>
              </p:cNvPr>
              <p:cNvSpPr txBox="1"/>
              <p:nvPr/>
            </p:nvSpPr>
            <p:spPr>
              <a:xfrm>
                <a:off x="1940601" y="6977839"/>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MENTORSHIP PROGRAM</a:t>
                </a:r>
              </a:p>
            </p:txBody>
          </p:sp>
        </p:grpSp>
        <p:grpSp>
          <p:nvGrpSpPr>
            <p:cNvPr id="114" name="Group 113">
              <a:extLst>
                <a:ext uri="{FF2B5EF4-FFF2-40B4-BE49-F238E27FC236}">
                  <a16:creationId xmlns:a16="http://schemas.microsoft.com/office/drawing/2014/main" id="{58854760-BEE0-7CE2-19CD-7A58DF818E9F}"/>
                </a:ext>
              </a:extLst>
            </p:cNvPr>
            <p:cNvGrpSpPr/>
            <p:nvPr/>
          </p:nvGrpSpPr>
          <p:grpSpPr>
            <a:xfrm>
              <a:off x="1798345" y="7373824"/>
              <a:ext cx="3462221" cy="413547"/>
              <a:chOff x="1798345" y="7373824"/>
              <a:chExt cx="3462221" cy="413547"/>
            </a:xfrm>
          </p:grpSpPr>
          <p:sp>
            <p:nvSpPr>
              <p:cNvPr id="115" name="Freeform 12">
                <a:extLst>
                  <a:ext uri="{FF2B5EF4-FFF2-40B4-BE49-F238E27FC236}">
                    <a16:creationId xmlns:a16="http://schemas.microsoft.com/office/drawing/2014/main" id="{8554F83D-5C48-42C2-93CC-106A65408F31}"/>
                  </a:ext>
                </a:extLst>
              </p:cNvPr>
              <p:cNvSpPr/>
              <p:nvPr/>
            </p:nvSpPr>
            <p:spPr>
              <a:xfrm>
                <a:off x="1798345" y="7373824"/>
                <a:ext cx="3462221" cy="413547"/>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endParaRPr lang="en-US" sz="900"/>
              </a:p>
            </p:txBody>
          </p:sp>
          <p:sp>
            <p:nvSpPr>
              <p:cNvPr id="116" name="TextBox 15">
                <a:extLst>
                  <a:ext uri="{FF2B5EF4-FFF2-40B4-BE49-F238E27FC236}">
                    <a16:creationId xmlns:a16="http://schemas.microsoft.com/office/drawing/2014/main" id="{A7DA1E20-F03E-BBBA-BDC8-65A98567490B}"/>
                  </a:ext>
                </a:extLst>
              </p:cNvPr>
              <p:cNvSpPr txBox="1"/>
              <p:nvPr/>
            </p:nvSpPr>
            <p:spPr>
              <a:xfrm>
                <a:off x="1940601" y="7465533"/>
                <a:ext cx="3177709" cy="230128"/>
              </a:xfrm>
              <a:prstGeom prst="rect">
                <a:avLst/>
              </a:prstGeom>
            </p:spPr>
            <p:txBody>
              <a:bodyPr lIns="0" tIns="0" rIns="0" bIns="0" rtlCol="0" anchor="t">
                <a:spAutoFit/>
              </a:bodyPr>
              <a:lstStyle/>
              <a:p>
                <a:pPr algn="ctr">
                  <a:lnSpc>
                    <a:spcPts val="1864"/>
                  </a:lnSpc>
                </a:pPr>
                <a:r>
                  <a:rPr lang="en-US" sz="1400" b="1">
                    <a:solidFill>
                      <a:srgbClr val="353634"/>
                    </a:solidFill>
                    <a:latin typeface="Inter Bold"/>
                    <a:ea typeface="Inter Bold"/>
                    <a:cs typeface="Inter Bold"/>
                    <a:sym typeface="Inter Bold"/>
                  </a:rPr>
                  <a:t>INFORMATION HUB</a:t>
                </a:r>
              </a:p>
            </p:txBody>
          </p:sp>
        </p:grpSp>
      </p:grpSp>
      <p:sp>
        <p:nvSpPr>
          <p:cNvPr id="126" name="Freeform 18">
            <a:extLst>
              <a:ext uri="{FF2B5EF4-FFF2-40B4-BE49-F238E27FC236}">
                <a16:creationId xmlns:a16="http://schemas.microsoft.com/office/drawing/2014/main" id="{A4CC8BF2-0079-BCDD-1212-AAA33501A8AA}"/>
              </a:ext>
            </a:extLst>
          </p:cNvPr>
          <p:cNvSpPr/>
          <p:nvPr/>
        </p:nvSpPr>
        <p:spPr>
          <a:xfrm>
            <a:off x="4795874" y="2286638"/>
            <a:ext cx="406726" cy="32771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nvGrpSpPr>
          <p:cNvPr id="2" name="Group 22">
            <a:extLst>
              <a:ext uri="{FF2B5EF4-FFF2-40B4-BE49-F238E27FC236}">
                <a16:creationId xmlns:a16="http://schemas.microsoft.com/office/drawing/2014/main" id="{D42E16BE-A1EE-108D-15AC-7DADD2120688}"/>
              </a:ext>
            </a:extLst>
          </p:cNvPr>
          <p:cNvGrpSpPr/>
          <p:nvPr/>
        </p:nvGrpSpPr>
        <p:grpSpPr>
          <a:xfrm>
            <a:off x="1132573" y="3411546"/>
            <a:ext cx="329715" cy="274320"/>
            <a:chOff x="0" y="0"/>
            <a:chExt cx="812800" cy="605471"/>
          </a:xfrm>
          <a:solidFill>
            <a:srgbClr val="5B6242"/>
          </a:solidFill>
        </p:grpSpPr>
        <p:sp>
          <p:nvSpPr>
            <p:cNvPr id="3" name="Freeform 23">
              <a:extLst>
                <a:ext uri="{FF2B5EF4-FFF2-40B4-BE49-F238E27FC236}">
                  <a16:creationId xmlns:a16="http://schemas.microsoft.com/office/drawing/2014/main" id="{39FF6C30-3F59-FE3E-E884-6BBD8E8210EC}"/>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4" name="TextBox 24">
              <a:extLst>
                <a:ext uri="{FF2B5EF4-FFF2-40B4-BE49-F238E27FC236}">
                  <a16:creationId xmlns:a16="http://schemas.microsoft.com/office/drawing/2014/main" id="{E384922C-27E3-1877-E49B-DBF336F9BE07}"/>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6" name="TextBox 2">
            <a:extLst>
              <a:ext uri="{FF2B5EF4-FFF2-40B4-BE49-F238E27FC236}">
                <a16:creationId xmlns:a16="http://schemas.microsoft.com/office/drawing/2014/main" id="{BFBFD31F-B757-1D11-5FB1-EEFA2F89C1E2}"/>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502002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8" name="TextBox 20">
            <a:extLst>
              <a:ext uri="{FF2B5EF4-FFF2-40B4-BE49-F238E27FC236}">
                <a16:creationId xmlns:a16="http://schemas.microsoft.com/office/drawing/2014/main" id="{5EBA5417-42E4-5583-7EE0-57C0B40EBC31}"/>
              </a:ext>
            </a:extLst>
          </p:cNvPr>
          <p:cNvSpPr txBox="1"/>
          <p:nvPr/>
        </p:nvSpPr>
        <p:spPr>
          <a:xfrm>
            <a:off x="296021" y="303205"/>
            <a:ext cx="4837130" cy="677108"/>
          </a:xfrm>
          <a:prstGeom prst="rect">
            <a:avLst/>
          </a:prstGeom>
        </p:spPr>
        <p:txBody>
          <a:bodyPr wrap="square" lIns="0" tIns="0" rIns="0" bIns="0" rtlCol="0" anchor="t">
            <a:spAutoFit/>
          </a:bodyPr>
          <a:lstStyle/>
          <a:p>
            <a:r>
              <a:rPr lang="en-US" sz="2400" b="1">
                <a:solidFill>
                  <a:srgbClr val="2B2929"/>
                </a:solidFill>
                <a:latin typeface="Inter Bold"/>
                <a:ea typeface="Inter Bold"/>
                <a:cs typeface="Inter Bold"/>
                <a:sym typeface="Inter Bold"/>
              </a:rPr>
              <a:t>WORKFORCE DEVELOPMENT</a:t>
            </a:r>
            <a:r>
              <a:rPr lang="en-US" sz="2400">
                <a:solidFill>
                  <a:srgbClr val="2B2929"/>
                </a:solidFill>
                <a:latin typeface="Inter"/>
                <a:ea typeface="Inter"/>
                <a:cs typeface="Inter"/>
                <a:sym typeface="Inter"/>
              </a:rPr>
              <a:t>: </a:t>
            </a:r>
          </a:p>
          <a:p>
            <a:r>
              <a:rPr lang="en-US" sz="2000">
                <a:solidFill>
                  <a:srgbClr val="2B2929"/>
                </a:solidFill>
                <a:latin typeface="Inter"/>
                <a:ea typeface="Inter"/>
                <a:cs typeface="Inter"/>
                <a:sym typeface="Inter"/>
              </a:rPr>
              <a:t>ROAD TO LICENSING STRATEGY</a:t>
            </a:r>
          </a:p>
        </p:txBody>
      </p:sp>
      <p:sp>
        <p:nvSpPr>
          <p:cNvPr id="3" name="Shape 1"/>
          <p:cNvSpPr/>
          <p:nvPr/>
        </p:nvSpPr>
        <p:spPr>
          <a:xfrm>
            <a:off x="0" y="0"/>
            <a:ext cx="73152" cy="514350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6" name="Text 4"/>
          <p:cNvSpPr/>
          <p:nvPr/>
        </p:nvSpPr>
        <p:spPr>
          <a:xfrm>
            <a:off x="311555" y="1155483"/>
            <a:ext cx="4738602" cy="244723"/>
          </a:xfrm>
          <a:prstGeom prst="rect">
            <a:avLst/>
          </a:prstGeom>
          <a:noFill/>
          <a:ln/>
        </p:spPr>
        <p:txBody>
          <a:bodyPr wrap="square" rtlCol="0" anchor="ctr"/>
          <a:lstStyle/>
          <a:p>
            <a:pPr marL="0" indent="0">
              <a:buNone/>
            </a:pPr>
            <a:r>
              <a:rPr lang="en-US" sz="1400" b="1" i="1">
                <a:latin typeface="Inter" panose="020B0604020202020204" charset="0"/>
                <a:ea typeface="Inter" panose="020B0604020202020204" charset="0"/>
                <a:cs typeface="Calibri" pitchFamily="34" charset="-120"/>
              </a:rPr>
              <a:t>ILMI data that drove policy advocacy in the PROSPER Tables:</a:t>
            </a:r>
            <a:endParaRPr lang="en-US" sz="1400" b="1">
              <a:latin typeface="Inter" panose="020B0604020202020204" charset="0"/>
              <a:ea typeface="Inter" panose="020B0604020202020204" charset="0"/>
            </a:endParaRPr>
          </a:p>
        </p:txBody>
      </p:sp>
      <p:graphicFrame>
        <p:nvGraphicFramePr>
          <p:cNvPr id="7" name="Chart 0"/>
          <p:cNvGraphicFramePr/>
          <p:nvPr>
            <p:extLst>
              <p:ext uri="{D42A27DB-BD31-4B8C-83A1-F6EECF244321}">
                <p14:modId xmlns:p14="http://schemas.microsoft.com/office/powerpoint/2010/main" val="1856362173"/>
              </p:ext>
            </p:extLst>
          </p:nvPr>
        </p:nvGraphicFramePr>
        <p:xfrm>
          <a:off x="1701115" y="1386502"/>
          <a:ext cx="4066075" cy="1855896"/>
        </p:xfrm>
        <a:graphic>
          <a:graphicData uri="http://schemas.openxmlformats.org/drawingml/2006/chart">
            <c:chart xmlns:c="http://schemas.openxmlformats.org/drawingml/2006/chart" xmlns:r="http://schemas.openxmlformats.org/officeDocument/2006/relationships" r:id="rId3"/>
          </a:graphicData>
        </a:graphic>
      </p:graphicFrame>
      <p:grpSp>
        <p:nvGrpSpPr>
          <p:cNvPr id="71" name="Group 70">
            <a:extLst>
              <a:ext uri="{FF2B5EF4-FFF2-40B4-BE49-F238E27FC236}">
                <a16:creationId xmlns:a16="http://schemas.microsoft.com/office/drawing/2014/main" id="{22A8A4B5-98B2-D24A-AEAE-6DF44045536E}"/>
              </a:ext>
            </a:extLst>
          </p:cNvPr>
          <p:cNvGrpSpPr/>
          <p:nvPr/>
        </p:nvGrpSpPr>
        <p:grpSpPr>
          <a:xfrm>
            <a:off x="5934808" y="1502405"/>
            <a:ext cx="2861720" cy="1719754"/>
            <a:chOff x="5934808" y="1502405"/>
            <a:chExt cx="2861720" cy="1719754"/>
          </a:xfrm>
        </p:grpSpPr>
        <p:sp>
          <p:nvSpPr>
            <p:cNvPr id="8" name="Shape 5"/>
            <p:cNvSpPr/>
            <p:nvPr/>
          </p:nvSpPr>
          <p:spPr>
            <a:xfrm>
              <a:off x="5934808" y="1502405"/>
              <a:ext cx="2861720" cy="1719754"/>
            </a:xfrm>
            <a:prstGeom prst="rect">
              <a:avLst/>
            </a:prstGeom>
            <a:solidFill>
              <a:srgbClr val="D4B06A"/>
            </a:solidFill>
            <a:ln/>
          </p:spPr>
          <p:txBody>
            <a:bodyPr/>
            <a:lstStyle/>
            <a:p>
              <a:endParaRPr lang="en-CA">
                <a:latin typeface="Inter" panose="020B0604020202020204" charset="0"/>
                <a:ea typeface="Inter" panose="020B0604020202020204" charset="0"/>
              </a:endParaRPr>
            </a:p>
          </p:txBody>
        </p:sp>
        <p:sp>
          <p:nvSpPr>
            <p:cNvPr id="11" name="Text 8"/>
            <p:cNvSpPr/>
            <p:nvPr/>
          </p:nvSpPr>
          <p:spPr>
            <a:xfrm>
              <a:off x="5977012" y="1522489"/>
              <a:ext cx="2777313" cy="1679587"/>
            </a:xfrm>
            <a:prstGeom prst="rect">
              <a:avLst/>
            </a:prstGeom>
            <a:noFill/>
            <a:ln/>
          </p:spPr>
          <p:txBody>
            <a:bodyPr wrap="square" lIns="91440" tIns="45720" rIns="91440" bIns="45720" rtlCol="0" anchor="ctr"/>
            <a:lstStyle/>
            <a:p>
              <a:pPr marL="0" indent="0">
                <a:lnSpc>
                  <a:spcPct val="110000"/>
                </a:lnSpc>
                <a:buNone/>
              </a:pPr>
              <a:r>
                <a:rPr lang="en-US" sz="1400">
                  <a:solidFill>
                    <a:schemeClr val="bg1"/>
                  </a:solidFill>
                  <a:latin typeface="Inter"/>
                  <a:ea typeface="Inter" panose="020B0604020202020204" charset="0"/>
                  <a:cs typeface="Calibri"/>
                </a:rPr>
                <a:t>Employment rates </a:t>
              </a:r>
              <a:r>
                <a:rPr lang="en-US" sz="1400" b="1">
                  <a:solidFill>
                    <a:schemeClr val="bg1"/>
                  </a:solidFill>
                  <a:latin typeface="Inter"/>
                  <a:ea typeface="Inter" panose="020B0604020202020204" charset="0"/>
                  <a:cs typeface="Calibri"/>
                </a:rPr>
                <a:t>2.5x higher </a:t>
              </a:r>
              <a:r>
                <a:rPr lang="en-US" sz="1400">
                  <a:solidFill>
                    <a:schemeClr val="bg1"/>
                  </a:solidFill>
                  <a:latin typeface="Inter"/>
                  <a:ea typeface="Inter" panose="020B0604020202020204" charset="0"/>
                  <a:cs typeface="Calibri"/>
                </a:rPr>
                <a:t>than those </a:t>
              </a:r>
              <a:r>
                <a:rPr lang="en-US" sz="1400" b="1">
                  <a:solidFill>
                    <a:schemeClr val="bg1"/>
                  </a:solidFill>
                  <a:latin typeface="Inter"/>
                  <a:ea typeface="Inter" panose="020B0604020202020204" charset="0"/>
                  <a:cs typeface="Calibri"/>
                </a:rPr>
                <a:t>without a valid license</a:t>
              </a:r>
              <a:r>
                <a:rPr lang="en-US" sz="1400">
                  <a:solidFill>
                    <a:schemeClr val="bg1"/>
                  </a:solidFill>
                  <a:latin typeface="Inter"/>
                  <a:ea typeface="Inter" panose="020B0604020202020204" charset="0"/>
                  <a:cs typeface="Calibri"/>
                </a:rPr>
                <a:t>.</a:t>
              </a:r>
            </a:p>
            <a:p>
              <a:pPr marL="0" indent="0">
                <a:lnSpc>
                  <a:spcPct val="110000"/>
                </a:lnSpc>
                <a:buNone/>
              </a:pPr>
              <a:endParaRPr lang="en-US" sz="1400">
                <a:solidFill>
                  <a:schemeClr val="bg1"/>
                </a:solidFill>
                <a:latin typeface="Inter" panose="020B0604020202020204" charset="0"/>
                <a:ea typeface="Inter" panose="020B0604020202020204" charset="0"/>
              </a:endParaRPr>
            </a:p>
            <a:p>
              <a:pPr marL="0" indent="0">
                <a:lnSpc>
                  <a:spcPct val="110000"/>
                </a:lnSpc>
                <a:buNone/>
              </a:pPr>
              <a:r>
                <a:rPr lang="en-US" sz="1400">
                  <a:solidFill>
                    <a:schemeClr val="bg1"/>
                  </a:solidFill>
                  <a:latin typeface="Inter" panose="020B0604020202020204" charset="0"/>
                  <a:ea typeface="Inter" panose="020B0604020202020204" charset="0"/>
                  <a:cs typeface="Calibri" pitchFamily="34" charset="-120"/>
                </a:rPr>
                <a:t>This finding directly informed the </a:t>
              </a:r>
              <a:r>
                <a:rPr lang="en-US" sz="1400" b="1">
                  <a:solidFill>
                    <a:schemeClr val="bg1"/>
                  </a:solidFill>
                  <a:latin typeface="Inter" panose="020B0604020202020204" charset="0"/>
                  <a:ea typeface="Inter" panose="020B0604020202020204" charset="0"/>
                  <a:cs typeface="Calibri" pitchFamily="34" charset="-120"/>
                </a:rPr>
                <a:t>Road to Licensing Action Group</a:t>
              </a:r>
              <a:r>
                <a:rPr lang="en-US" sz="1400">
                  <a:solidFill>
                    <a:schemeClr val="bg1"/>
                  </a:solidFill>
                  <a:latin typeface="Inter" panose="020B0604020202020204" charset="0"/>
                  <a:ea typeface="Inter" panose="020B0604020202020204" charset="0"/>
                  <a:cs typeface="Calibri" pitchFamily="34" charset="-120"/>
                </a:rPr>
                <a:t>'s recommendations to SGI.</a:t>
              </a:r>
              <a:endParaRPr lang="en-US" sz="1400">
                <a:solidFill>
                  <a:schemeClr val="bg1"/>
                </a:solidFill>
                <a:latin typeface="Inter" panose="020B0604020202020204" charset="0"/>
                <a:ea typeface="Inter" panose="020B0604020202020204" charset="0"/>
              </a:endParaRPr>
            </a:p>
          </p:txBody>
        </p:sp>
      </p:grpSp>
      <p:sp>
        <p:nvSpPr>
          <p:cNvPr id="12" name="Shape 9"/>
          <p:cNvSpPr/>
          <p:nvPr/>
        </p:nvSpPr>
        <p:spPr>
          <a:xfrm flipV="1">
            <a:off x="1840406" y="3922583"/>
            <a:ext cx="6892114" cy="45719"/>
          </a:xfrm>
          <a:prstGeom prst="rect">
            <a:avLst/>
          </a:prstGeom>
          <a:solidFill>
            <a:srgbClr val="E8E5E0"/>
          </a:solidFill>
          <a:ln/>
        </p:spPr>
        <p:txBody>
          <a:bodyPr/>
          <a:lstStyle/>
          <a:p>
            <a:endParaRPr lang="en-CA">
              <a:latin typeface="Inter" panose="020B0604020202020204" charset="0"/>
              <a:ea typeface="Inter" panose="020B0604020202020204" charset="0"/>
            </a:endParaRPr>
          </a:p>
        </p:txBody>
      </p:sp>
      <p:sp>
        <p:nvSpPr>
          <p:cNvPr id="13" name="Text 10"/>
          <p:cNvSpPr/>
          <p:nvPr/>
        </p:nvSpPr>
        <p:spPr>
          <a:xfrm>
            <a:off x="1701115" y="3357064"/>
            <a:ext cx="1337389" cy="457200"/>
          </a:xfrm>
          <a:prstGeom prst="rect">
            <a:avLst/>
          </a:prstGeom>
          <a:noFill/>
          <a:ln/>
        </p:spPr>
        <p:txBody>
          <a:bodyPr wrap="square" rtlCol="0" anchor="ctr"/>
          <a:lstStyle/>
          <a:p>
            <a:pPr marL="0" indent="0">
              <a:buNone/>
            </a:pPr>
            <a:r>
              <a:rPr lang="en-US" sz="3400" b="1">
                <a:solidFill>
                  <a:srgbClr val="5B6242"/>
                </a:solidFill>
                <a:latin typeface="Inter" panose="020B0604020202020204" charset="0"/>
                <a:ea typeface="Inter" panose="020B0604020202020204" charset="0"/>
                <a:cs typeface="Calibri Light" pitchFamily="34" charset="-120"/>
              </a:rPr>
              <a:t>19.2%</a:t>
            </a:r>
            <a:endParaRPr lang="en-US" sz="3400">
              <a:solidFill>
                <a:srgbClr val="5B6242"/>
              </a:solidFill>
              <a:latin typeface="Inter" panose="020B0604020202020204" charset="0"/>
              <a:ea typeface="Inter" panose="020B0604020202020204" charset="0"/>
            </a:endParaRPr>
          </a:p>
        </p:txBody>
      </p:sp>
      <p:sp>
        <p:nvSpPr>
          <p:cNvPr id="14" name="Text 11"/>
          <p:cNvSpPr/>
          <p:nvPr/>
        </p:nvSpPr>
        <p:spPr>
          <a:xfrm>
            <a:off x="3079538" y="3393962"/>
            <a:ext cx="5664239" cy="365760"/>
          </a:xfrm>
          <a:prstGeom prst="rect">
            <a:avLst/>
          </a:prstGeom>
          <a:noFill/>
          <a:ln/>
        </p:spPr>
        <p:txBody>
          <a:bodyPr wrap="square" rtlCol="0" anchor="ctr"/>
          <a:lstStyle/>
          <a:p>
            <a:pPr marL="0" indent="0">
              <a:buNone/>
            </a:pPr>
            <a:r>
              <a:rPr lang="en-US" sz="1400" b="1">
                <a:solidFill>
                  <a:srgbClr val="2D2D2D"/>
                </a:solidFill>
                <a:latin typeface="Inter" panose="020B0604020202020204" charset="0"/>
                <a:ea typeface="Inter" panose="020B0604020202020204" charset="0"/>
                <a:cs typeface="Calibri" pitchFamily="34" charset="-120"/>
              </a:rPr>
              <a:t>of ILMI respondents without a license in Year 1 obtained one by Year 2</a:t>
            </a:r>
            <a:endParaRPr lang="en-US" sz="1400" b="1">
              <a:latin typeface="Inter" panose="020B0604020202020204" charset="0"/>
              <a:ea typeface="Inter" panose="020B0604020202020204" charset="0"/>
            </a:endParaRPr>
          </a:p>
        </p:txBody>
      </p:sp>
      <p:sp>
        <p:nvSpPr>
          <p:cNvPr id="45" name="TextBox 15">
            <a:extLst>
              <a:ext uri="{FF2B5EF4-FFF2-40B4-BE49-F238E27FC236}">
                <a16:creationId xmlns:a16="http://schemas.microsoft.com/office/drawing/2014/main" id="{0D3A1010-3E91-336A-9340-286E6A170435}"/>
              </a:ext>
            </a:extLst>
          </p:cNvPr>
          <p:cNvSpPr txBox="1"/>
          <p:nvPr/>
        </p:nvSpPr>
        <p:spPr>
          <a:xfrm>
            <a:off x="1840406" y="4137254"/>
            <a:ext cx="1535036" cy="727657"/>
          </a:xfrm>
          <a:prstGeom prst="rect">
            <a:avLst/>
          </a:prstGeom>
        </p:spPr>
        <p:txBody>
          <a:bodyPr lIns="25400" tIns="25400" rIns="25400" bIns="25400" rtlCol="0" anchor="ctr"/>
          <a:lstStyle/>
          <a:p>
            <a:pPr algn="ctr">
              <a:lnSpc>
                <a:spcPts val="1265"/>
              </a:lnSpc>
            </a:pPr>
            <a:endParaRPr sz="900"/>
          </a:p>
        </p:txBody>
      </p:sp>
      <p:grpSp>
        <p:nvGrpSpPr>
          <p:cNvPr id="66" name="Group 65">
            <a:extLst>
              <a:ext uri="{FF2B5EF4-FFF2-40B4-BE49-F238E27FC236}">
                <a16:creationId xmlns:a16="http://schemas.microsoft.com/office/drawing/2014/main" id="{EF86C194-CEC6-27D4-345A-FDD7563FDCC0}"/>
              </a:ext>
            </a:extLst>
          </p:cNvPr>
          <p:cNvGrpSpPr/>
          <p:nvPr/>
        </p:nvGrpSpPr>
        <p:grpSpPr>
          <a:xfrm>
            <a:off x="1840406" y="4112128"/>
            <a:ext cx="1371600" cy="752783"/>
            <a:chOff x="1840406" y="4112128"/>
            <a:chExt cx="1371600" cy="752783"/>
          </a:xfrm>
        </p:grpSpPr>
        <p:sp>
          <p:nvSpPr>
            <p:cNvPr id="44" name="Freeform 14">
              <a:extLst>
                <a:ext uri="{FF2B5EF4-FFF2-40B4-BE49-F238E27FC236}">
                  <a16:creationId xmlns:a16="http://schemas.microsoft.com/office/drawing/2014/main" id="{F30D718E-89D3-D192-B3C4-5127E91B199E}"/>
                </a:ext>
              </a:extLst>
            </p:cNvPr>
            <p:cNvSpPr/>
            <p:nvPr/>
          </p:nvSpPr>
          <p:spPr>
            <a:xfrm>
              <a:off x="1840406" y="4112128"/>
              <a:ext cx="1371600" cy="752783"/>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43" name="TextBox 8">
              <a:extLst>
                <a:ext uri="{FF2B5EF4-FFF2-40B4-BE49-F238E27FC236}">
                  <a16:creationId xmlns:a16="http://schemas.microsoft.com/office/drawing/2014/main" id="{F7702B5D-D28D-59A2-E6C1-21B372362924}"/>
                </a:ext>
              </a:extLst>
            </p:cNvPr>
            <p:cNvSpPr txBox="1"/>
            <p:nvPr/>
          </p:nvSpPr>
          <p:spPr>
            <a:xfrm>
              <a:off x="1913249" y="4211520"/>
              <a:ext cx="1225914" cy="553998"/>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Semi-Bold"/>
                  <a:ea typeface="Inter Semi-Bold"/>
                  <a:cs typeface="Inter Semi-Bold"/>
                  <a:sym typeface="Inter Semi-Bold"/>
                </a:rPr>
                <a:t>DATA PRESENTED AT 2024 PROSPER TABLES</a:t>
              </a:r>
            </a:p>
          </p:txBody>
        </p:sp>
      </p:grpSp>
      <p:sp>
        <p:nvSpPr>
          <p:cNvPr id="46" name="Freeform 18">
            <a:extLst>
              <a:ext uri="{FF2B5EF4-FFF2-40B4-BE49-F238E27FC236}">
                <a16:creationId xmlns:a16="http://schemas.microsoft.com/office/drawing/2014/main" id="{2E4F5046-3CA2-B5E6-4990-D04DE3B37D7F}"/>
              </a:ext>
            </a:extLst>
          </p:cNvPr>
          <p:cNvSpPr/>
          <p:nvPr/>
        </p:nvSpPr>
        <p:spPr>
          <a:xfrm>
            <a:off x="5174405" y="4380797"/>
            <a:ext cx="227013"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nvGrpSpPr>
          <p:cNvPr id="47" name="Group 46">
            <a:extLst>
              <a:ext uri="{FF2B5EF4-FFF2-40B4-BE49-F238E27FC236}">
                <a16:creationId xmlns:a16="http://schemas.microsoft.com/office/drawing/2014/main" id="{6B7351DC-F2B3-3B03-0029-471120710B3B}"/>
              </a:ext>
            </a:extLst>
          </p:cNvPr>
          <p:cNvGrpSpPr/>
          <p:nvPr/>
        </p:nvGrpSpPr>
        <p:grpSpPr>
          <a:xfrm>
            <a:off x="5521187" y="4112128"/>
            <a:ext cx="1383651" cy="752783"/>
            <a:chOff x="4422627" y="1577093"/>
            <a:chExt cx="1629710" cy="752783"/>
          </a:xfrm>
        </p:grpSpPr>
        <p:grpSp>
          <p:nvGrpSpPr>
            <p:cNvPr id="48" name="Group 13">
              <a:extLst>
                <a:ext uri="{FF2B5EF4-FFF2-40B4-BE49-F238E27FC236}">
                  <a16:creationId xmlns:a16="http://schemas.microsoft.com/office/drawing/2014/main" id="{A764D8B6-4099-6500-6AFE-1FB818EC6342}"/>
                </a:ext>
              </a:extLst>
            </p:cNvPr>
            <p:cNvGrpSpPr/>
            <p:nvPr/>
          </p:nvGrpSpPr>
          <p:grpSpPr>
            <a:xfrm>
              <a:off x="4422627" y="1577093"/>
              <a:ext cx="1629710" cy="752783"/>
              <a:chOff x="0" y="0"/>
              <a:chExt cx="2228968" cy="285377"/>
            </a:xfrm>
          </p:grpSpPr>
          <p:sp>
            <p:nvSpPr>
              <p:cNvPr id="50" name="Freeform 14">
                <a:extLst>
                  <a:ext uri="{FF2B5EF4-FFF2-40B4-BE49-F238E27FC236}">
                    <a16:creationId xmlns:a16="http://schemas.microsoft.com/office/drawing/2014/main" id="{92F602A8-122F-53E0-5906-4C35B24E6FE0}"/>
                  </a:ext>
                </a:extLst>
              </p:cNvPr>
              <p:cNvSpPr/>
              <p:nvPr/>
            </p:nvSpPr>
            <p:spPr>
              <a:xfrm>
                <a:off x="19412" y="0"/>
                <a:ext cx="2209556"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51" name="TextBox 15">
                <a:extLst>
                  <a:ext uri="{FF2B5EF4-FFF2-40B4-BE49-F238E27FC236}">
                    <a16:creationId xmlns:a16="http://schemas.microsoft.com/office/drawing/2014/main" id="{D74E48D5-FA7E-E11E-451E-867BC72F1EA9}"/>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49" name="TextBox 8">
              <a:extLst>
                <a:ext uri="{FF2B5EF4-FFF2-40B4-BE49-F238E27FC236}">
                  <a16:creationId xmlns:a16="http://schemas.microsoft.com/office/drawing/2014/main" id="{024E3277-18D4-EFB4-F02C-0E15065A73CF}"/>
                </a:ext>
              </a:extLst>
            </p:cNvPr>
            <p:cNvSpPr txBox="1"/>
            <p:nvPr/>
          </p:nvSpPr>
          <p:spPr>
            <a:xfrm>
              <a:off x="4499942" y="1676485"/>
              <a:ext cx="1489271" cy="553998"/>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Semi-Bold"/>
                  <a:ea typeface="Inter Semi-Bold"/>
                  <a:cs typeface="Inter Semi-Bold"/>
                  <a:sym typeface="Inter Semi-Bold"/>
                </a:rPr>
                <a:t>ADULT LEARNER DRIVER’S CLASS PILOTED IN 2025</a:t>
              </a:r>
            </a:p>
          </p:txBody>
        </p:sp>
      </p:grpSp>
      <p:grpSp>
        <p:nvGrpSpPr>
          <p:cNvPr id="52" name="Group 51">
            <a:extLst>
              <a:ext uri="{FF2B5EF4-FFF2-40B4-BE49-F238E27FC236}">
                <a16:creationId xmlns:a16="http://schemas.microsoft.com/office/drawing/2014/main" id="{E3BBCD0A-51F6-E008-CE04-E7810583DCA2}"/>
              </a:ext>
            </a:extLst>
          </p:cNvPr>
          <p:cNvGrpSpPr/>
          <p:nvPr/>
        </p:nvGrpSpPr>
        <p:grpSpPr>
          <a:xfrm>
            <a:off x="7371388" y="4112128"/>
            <a:ext cx="1382937" cy="752783"/>
            <a:chOff x="6557871" y="1577092"/>
            <a:chExt cx="1628869" cy="752783"/>
          </a:xfrm>
        </p:grpSpPr>
        <p:grpSp>
          <p:nvGrpSpPr>
            <p:cNvPr id="53" name="Group 13">
              <a:extLst>
                <a:ext uri="{FF2B5EF4-FFF2-40B4-BE49-F238E27FC236}">
                  <a16:creationId xmlns:a16="http://schemas.microsoft.com/office/drawing/2014/main" id="{8F3A2599-8276-6914-A3C3-E06687107884}"/>
                </a:ext>
              </a:extLst>
            </p:cNvPr>
            <p:cNvGrpSpPr/>
            <p:nvPr/>
          </p:nvGrpSpPr>
          <p:grpSpPr>
            <a:xfrm>
              <a:off x="6557871" y="1577092"/>
              <a:ext cx="1628869" cy="752783"/>
              <a:chOff x="0" y="0"/>
              <a:chExt cx="2227818" cy="285377"/>
            </a:xfrm>
          </p:grpSpPr>
          <p:sp>
            <p:nvSpPr>
              <p:cNvPr id="55" name="Freeform 14">
                <a:extLst>
                  <a:ext uri="{FF2B5EF4-FFF2-40B4-BE49-F238E27FC236}">
                    <a16:creationId xmlns:a16="http://schemas.microsoft.com/office/drawing/2014/main" id="{960F08C9-073B-6523-84E7-21550AC6E2C5}"/>
                  </a:ext>
                </a:extLst>
              </p:cNvPr>
              <p:cNvSpPr/>
              <p:nvPr/>
            </p:nvSpPr>
            <p:spPr>
              <a:xfrm>
                <a:off x="18262" y="0"/>
                <a:ext cx="2209556"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56" name="TextBox 15">
                <a:extLst>
                  <a:ext uri="{FF2B5EF4-FFF2-40B4-BE49-F238E27FC236}">
                    <a16:creationId xmlns:a16="http://schemas.microsoft.com/office/drawing/2014/main" id="{C234EC47-9F6F-7E13-4C5F-AC908AB45F4A}"/>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54" name="TextBox 8">
              <a:extLst>
                <a:ext uri="{FF2B5EF4-FFF2-40B4-BE49-F238E27FC236}">
                  <a16:creationId xmlns:a16="http://schemas.microsoft.com/office/drawing/2014/main" id="{0652983C-17DC-A573-83AA-E543F94ACA49}"/>
                </a:ext>
              </a:extLst>
            </p:cNvPr>
            <p:cNvSpPr txBox="1"/>
            <p:nvPr/>
          </p:nvSpPr>
          <p:spPr>
            <a:xfrm>
              <a:off x="6590817" y="1676484"/>
              <a:ext cx="1576327" cy="553998"/>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Semi-Bold"/>
                  <a:ea typeface="Inter Semi-Bold"/>
                  <a:cs typeface="Inter Semi-Bold"/>
                  <a:sym typeface="Inter Semi-Bold"/>
                </a:rPr>
                <a:t>LETTER OF RECOMMENDATION TO GOVERNMENT </a:t>
              </a:r>
            </a:p>
          </p:txBody>
        </p:sp>
      </p:grpSp>
      <p:sp>
        <p:nvSpPr>
          <p:cNvPr id="57" name="Freeform 18">
            <a:extLst>
              <a:ext uri="{FF2B5EF4-FFF2-40B4-BE49-F238E27FC236}">
                <a16:creationId xmlns:a16="http://schemas.microsoft.com/office/drawing/2014/main" id="{F43202B2-DE4D-A682-13F3-58D8F214C238}"/>
              </a:ext>
            </a:extLst>
          </p:cNvPr>
          <p:cNvSpPr/>
          <p:nvPr/>
        </p:nvSpPr>
        <p:spPr>
          <a:xfrm>
            <a:off x="7024607" y="4380797"/>
            <a:ext cx="227013"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nvGrpSpPr>
          <p:cNvPr id="58" name="Group 57">
            <a:extLst>
              <a:ext uri="{FF2B5EF4-FFF2-40B4-BE49-F238E27FC236}">
                <a16:creationId xmlns:a16="http://schemas.microsoft.com/office/drawing/2014/main" id="{39ADB015-1053-0D90-989B-98958562F8B1}"/>
              </a:ext>
            </a:extLst>
          </p:cNvPr>
          <p:cNvGrpSpPr/>
          <p:nvPr/>
        </p:nvGrpSpPr>
        <p:grpSpPr>
          <a:xfrm>
            <a:off x="3678557" y="4112128"/>
            <a:ext cx="1376079" cy="752783"/>
            <a:chOff x="2397555" y="1582651"/>
            <a:chExt cx="1620792" cy="752783"/>
          </a:xfrm>
        </p:grpSpPr>
        <p:grpSp>
          <p:nvGrpSpPr>
            <p:cNvPr id="59" name="Group 13">
              <a:extLst>
                <a:ext uri="{FF2B5EF4-FFF2-40B4-BE49-F238E27FC236}">
                  <a16:creationId xmlns:a16="http://schemas.microsoft.com/office/drawing/2014/main" id="{A1E5A7AB-A5E3-3E2F-1F83-E0B09E2E28E4}"/>
                </a:ext>
              </a:extLst>
            </p:cNvPr>
            <p:cNvGrpSpPr/>
            <p:nvPr/>
          </p:nvGrpSpPr>
          <p:grpSpPr>
            <a:xfrm>
              <a:off x="2397555" y="1582651"/>
              <a:ext cx="1620792" cy="752783"/>
              <a:chOff x="0" y="0"/>
              <a:chExt cx="2216771" cy="285377"/>
            </a:xfrm>
          </p:grpSpPr>
          <p:sp>
            <p:nvSpPr>
              <p:cNvPr id="61" name="Freeform 14">
                <a:extLst>
                  <a:ext uri="{FF2B5EF4-FFF2-40B4-BE49-F238E27FC236}">
                    <a16:creationId xmlns:a16="http://schemas.microsoft.com/office/drawing/2014/main" id="{B1EF0D2F-1819-2F6D-5480-8CCC3AFF4642}"/>
                  </a:ext>
                </a:extLst>
              </p:cNvPr>
              <p:cNvSpPr/>
              <p:nvPr/>
            </p:nvSpPr>
            <p:spPr>
              <a:xfrm>
                <a:off x="0" y="0"/>
                <a:ext cx="2209556"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62" name="TextBox 15">
                <a:extLst>
                  <a:ext uri="{FF2B5EF4-FFF2-40B4-BE49-F238E27FC236}">
                    <a16:creationId xmlns:a16="http://schemas.microsoft.com/office/drawing/2014/main" id="{25BB5472-12E0-6862-04D6-604EA9556056}"/>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60" name="TextBox 8">
              <a:extLst>
                <a:ext uri="{FF2B5EF4-FFF2-40B4-BE49-F238E27FC236}">
                  <a16:creationId xmlns:a16="http://schemas.microsoft.com/office/drawing/2014/main" id="{42D56312-6C6B-DF4A-DEF2-577909D0586E}"/>
                </a:ext>
              </a:extLst>
            </p:cNvPr>
            <p:cNvSpPr txBox="1"/>
            <p:nvPr/>
          </p:nvSpPr>
          <p:spPr>
            <a:xfrm>
              <a:off x="2487037" y="1774376"/>
              <a:ext cx="1436552" cy="369332"/>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Semi-Bold"/>
                  <a:ea typeface="Inter Semi-Bold"/>
                  <a:cs typeface="Inter Semi-Bold"/>
                  <a:sym typeface="Inter Semi-Bold"/>
                </a:rPr>
                <a:t>ACTION GROUPS HELD IN LATE 2024</a:t>
              </a:r>
            </a:p>
          </p:txBody>
        </p:sp>
      </p:grpSp>
      <p:sp>
        <p:nvSpPr>
          <p:cNvPr id="63" name="Freeform 18">
            <a:extLst>
              <a:ext uri="{FF2B5EF4-FFF2-40B4-BE49-F238E27FC236}">
                <a16:creationId xmlns:a16="http://schemas.microsoft.com/office/drawing/2014/main" id="{1BDE6D07-472D-2F5A-C1A5-CA4A3883D8C3}"/>
              </a:ext>
            </a:extLst>
          </p:cNvPr>
          <p:cNvSpPr/>
          <p:nvPr/>
        </p:nvSpPr>
        <p:spPr>
          <a:xfrm>
            <a:off x="3331775" y="4380797"/>
            <a:ext cx="227013"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nvGrpSpPr>
          <p:cNvPr id="15" name="Group 14">
            <a:extLst>
              <a:ext uri="{FF2B5EF4-FFF2-40B4-BE49-F238E27FC236}">
                <a16:creationId xmlns:a16="http://schemas.microsoft.com/office/drawing/2014/main" id="{B9E417BA-47D5-EE86-BD68-14097263FA6F}"/>
              </a:ext>
            </a:extLst>
          </p:cNvPr>
          <p:cNvGrpSpPr/>
          <p:nvPr/>
        </p:nvGrpSpPr>
        <p:grpSpPr>
          <a:xfrm>
            <a:off x="365470" y="1565317"/>
            <a:ext cx="705944" cy="3476166"/>
            <a:chOff x="428467" y="1581699"/>
            <a:chExt cx="705944" cy="3476166"/>
          </a:xfrm>
        </p:grpSpPr>
        <p:grpSp>
          <p:nvGrpSpPr>
            <p:cNvPr id="16" name="Group 15">
              <a:extLst>
                <a:ext uri="{FF2B5EF4-FFF2-40B4-BE49-F238E27FC236}">
                  <a16:creationId xmlns:a16="http://schemas.microsoft.com/office/drawing/2014/main" id="{19CEC586-9D85-C60D-4E8D-9E964BF2428F}"/>
                </a:ext>
              </a:extLst>
            </p:cNvPr>
            <p:cNvGrpSpPr/>
            <p:nvPr/>
          </p:nvGrpSpPr>
          <p:grpSpPr>
            <a:xfrm>
              <a:off x="428467" y="2172195"/>
              <a:ext cx="705944" cy="523688"/>
              <a:chOff x="428467" y="2140863"/>
              <a:chExt cx="705944" cy="523688"/>
            </a:xfrm>
          </p:grpSpPr>
          <p:sp>
            <p:nvSpPr>
              <p:cNvPr id="37" name="Arrow: Pentagon 36">
                <a:extLst>
                  <a:ext uri="{FF2B5EF4-FFF2-40B4-BE49-F238E27FC236}">
                    <a16:creationId xmlns:a16="http://schemas.microsoft.com/office/drawing/2014/main" id="{F00927F8-E929-2F48-4015-F38F2053FF5E}"/>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Box 34">
                <a:extLst>
                  <a:ext uri="{FF2B5EF4-FFF2-40B4-BE49-F238E27FC236}">
                    <a16:creationId xmlns:a16="http://schemas.microsoft.com/office/drawing/2014/main" id="{9C538942-AEAA-27DB-B966-F4600C512BBD}"/>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17" name="Group 16">
              <a:extLst>
                <a:ext uri="{FF2B5EF4-FFF2-40B4-BE49-F238E27FC236}">
                  <a16:creationId xmlns:a16="http://schemas.microsoft.com/office/drawing/2014/main" id="{1ED3C1C8-1605-3867-0407-901D5BED4E7C}"/>
                </a:ext>
              </a:extLst>
            </p:cNvPr>
            <p:cNvGrpSpPr/>
            <p:nvPr/>
          </p:nvGrpSpPr>
          <p:grpSpPr>
            <a:xfrm>
              <a:off x="428467" y="1581699"/>
              <a:ext cx="705944" cy="523688"/>
              <a:chOff x="428467" y="1581699"/>
              <a:chExt cx="705944" cy="523688"/>
            </a:xfrm>
          </p:grpSpPr>
          <p:sp>
            <p:nvSpPr>
              <p:cNvPr id="35" name="Arrow: Pentagon 34">
                <a:extLst>
                  <a:ext uri="{FF2B5EF4-FFF2-40B4-BE49-F238E27FC236}">
                    <a16:creationId xmlns:a16="http://schemas.microsoft.com/office/drawing/2014/main" id="{41F200C8-5A49-4C63-A1A2-8FB121D51C53}"/>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TextBox 41">
                <a:extLst>
                  <a:ext uri="{FF2B5EF4-FFF2-40B4-BE49-F238E27FC236}">
                    <a16:creationId xmlns:a16="http://schemas.microsoft.com/office/drawing/2014/main" id="{26446D8E-7C4F-2B7A-5F9A-3C531889E606}"/>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18" name="Group 17">
              <a:extLst>
                <a:ext uri="{FF2B5EF4-FFF2-40B4-BE49-F238E27FC236}">
                  <a16:creationId xmlns:a16="http://schemas.microsoft.com/office/drawing/2014/main" id="{5F011367-0C41-0002-26FC-BF59685F45F6}"/>
                </a:ext>
              </a:extLst>
            </p:cNvPr>
            <p:cNvGrpSpPr/>
            <p:nvPr/>
          </p:nvGrpSpPr>
          <p:grpSpPr>
            <a:xfrm>
              <a:off x="428467" y="4534177"/>
              <a:ext cx="705944" cy="523688"/>
              <a:chOff x="428467" y="4534177"/>
              <a:chExt cx="705944" cy="523688"/>
            </a:xfrm>
          </p:grpSpPr>
          <p:sp>
            <p:nvSpPr>
              <p:cNvPr id="33" name="Arrow: Pentagon 32">
                <a:extLst>
                  <a:ext uri="{FF2B5EF4-FFF2-40B4-BE49-F238E27FC236}">
                    <a16:creationId xmlns:a16="http://schemas.microsoft.com/office/drawing/2014/main" id="{E2EF9EEB-32C3-C99D-563D-E7A5ADC17637}"/>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TextBox 48">
                <a:extLst>
                  <a:ext uri="{FF2B5EF4-FFF2-40B4-BE49-F238E27FC236}">
                    <a16:creationId xmlns:a16="http://schemas.microsoft.com/office/drawing/2014/main" id="{51F8EC14-DAAA-0088-FE01-87905CA57BF6}"/>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19" name="Group 18">
              <a:extLst>
                <a:ext uri="{FF2B5EF4-FFF2-40B4-BE49-F238E27FC236}">
                  <a16:creationId xmlns:a16="http://schemas.microsoft.com/office/drawing/2014/main" id="{049E2150-5D34-E6E1-1FC3-698A69C3D4D6}"/>
                </a:ext>
              </a:extLst>
            </p:cNvPr>
            <p:cNvGrpSpPr/>
            <p:nvPr/>
          </p:nvGrpSpPr>
          <p:grpSpPr>
            <a:xfrm>
              <a:off x="428467" y="2762691"/>
              <a:ext cx="705944" cy="523688"/>
              <a:chOff x="428467" y="2697291"/>
              <a:chExt cx="705944" cy="523688"/>
            </a:xfrm>
          </p:grpSpPr>
          <p:sp>
            <p:nvSpPr>
              <p:cNvPr id="31" name="Arrow: Pentagon 30">
                <a:extLst>
                  <a:ext uri="{FF2B5EF4-FFF2-40B4-BE49-F238E27FC236}">
                    <a16:creationId xmlns:a16="http://schemas.microsoft.com/office/drawing/2014/main" id="{60368E9F-BF65-3008-EE2D-E17997F4EC10}"/>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TextBox 55">
                <a:extLst>
                  <a:ext uri="{FF2B5EF4-FFF2-40B4-BE49-F238E27FC236}">
                    <a16:creationId xmlns:a16="http://schemas.microsoft.com/office/drawing/2014/main" id="{31998CFA-A385-48C6-964D-A35CF32DDED2}"/>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23" name="TextBox 58">
              <a:extLst>
                <a:ext uri="{FF2B5EF4-FFF2-40B4-BE49-F238E27FC236}">
                  <a16:creationId xmlns:a16="http://schemas.microsoft.com/office/drawing/2014/main" id="{2B9A885F-1DCF-AFA1-B0D3-053510A0ED1B}"/>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24" name="TextBox 61">
              <a:extLst>
                <a:ext uri="{FF2B5EF4-FFF2-40B4-BE49-F238E27FC236}">
                  <a16:creationId xmlns:a16="http://schemas.microsoft.com/office/drawing/2014/main" id="{7B31896E-8F01-B7A4-A709-0F1C1ABCFEF3}"/>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25" name="Group 24">
              <a:extLst>
                <a:ext uri="{FF2B5EF4-FFF2-40B4-BE49-F238E27FC236}">
                  <a16:creationId xmlns:a16="http://schemas.microsoft.com/office/drawing/2014/main" id="{9E1295C0-705C-2970-5BE9-775ACA114628}"/>
                </a:ext>
              </a:extLst>
            </p:cNvPr>
            <p:cNvGrpSpPr/>
            <p:nvPr/>
          </p:nvGrpSpPr>
          <p:grpSpPr>
            <a:xfrm>
              <a:off x="428467" y="3353187"/>
              <a:ext cx="705944" cy="523688"/>
              <a:chOff x="428467" y="3243793"/>
              <a:chExt cx="705944" cy="523688"/>
            </a:xfrm>
          </p:grpSpPr>
          <p:sp>
            <p:nvSpPr>
              <p:cNvPr id="29" name="Arrow: Pentagon 28">
                <a:extLst>
                  <a:ext uri="{FF2B5EF4-FFF2-40B4-BE49-F238E27FC236}">
                    <a16:creationId xmlns:a16="http://schemas.microsoft.com/office/drawing/2014/main" id="{A63B4EAF-D25F-AAB3-C58F-8CD865DE002B}"/>
                  </a:ext>
                </a:extLst>
              </p:cNvPr>
              <p:cNvSpPr/>
              <p:nvPr/>
            </p:nvSpPr>
            <p:spPr>
              <a:xfrm rot="5400000">
                <a:off x="519595" y="315266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TextBox 62">
                <a:extLst>
                  <a:ext uri="{FF2B5EF4-FFF2-40B4-BE49-F238E27FC236}">
                    <a16:creationId xmlns:a16="http://schemas.microsoft.com/office/drawing/2014/main" id="{FA386E51-E4B4-533D-3062-8AC9EE524A03}"/>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ACTION</a:t>
                </a:r>
              </a:p>
            </p:txBody>
          </p:sp>
        </p:grpSp>
        <p:grpSp>
          <p:nvGrpSpPr>
            <p:cNvPr id="26" name="Group 25">
              <a:extLst>
                <a:ext uri="{FF2B5EF4-FFF2-40B4-BE49-F238E27FC236}">
                  <a16:creationId xmlns:a16="http://schemas.microsoft.com/office/drawing/2014/main" id="{7ECA42FF-09BD-DFB1-501D-8CE130EC4FB3}"/>
                </a:ext>
              </a:extLst>
            </p:cNvPr>
            <p:cNvGrpSpPr/>
            <p:nvPr/>
          </p:nvGrpSpPr>
          <p:grpSpPr>
            <a:xfrm>
              <a:off x="428467" y="3943683"/>
              <a:ext cx="705944" cy="523688"/>
              <a:chOff x="428467" y="3888985"/>
              <a:chExt cx="705944" cy="523688"/>
            </a:xfrm>
          </p:grpSpPr>
          <p:sp>
            <p:nvSpPr>
              <p:cNvPr id="27" name="Arrow: Pentagon 26">
                <a:extLst>
                  <a:ext uri="{FF2B5EF4-FFF2-40B4-BE49-F238E27FC236}">
                    <a16:creationId xmlns:a16="http://schemas.microsoft.com/office/drawing/2014/main" id="{8B7B041E-61DE-9247-955B-D5819C3656E9}"/>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TextBox 69">
                <a:extLst>
                  <a:ext uri="{FF2B5EF4-FFF2-40B4-BE49-F238E27FC236}">
                    <a16:creationId xmlns:a16="http://schemas.microsoft.com/office/drawing/2014/main" id="{6B2F3D44-A61A-EBA7-EC93-EB30A3185BAF}"/>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39" name="Group 22">
            <a:extLst>
              <a:ext uri="{FF2B5EF4-FFF2-40B4-BE49-F238E27FC236}">
                <a16:creationId xmlns:a16="http://schemas.microsoft.com/office/drawing/2014/main" id="{667C453C-DD9D-314C-657C-24A6F790A2D9}"/>
              </a:ext>
            </a:extLst>
          </p:cNvPr>
          <p:cNvGrpSpPr/>
          <p:nvPr/>
        </p:nvGrpSpPr>
        <p:grpSpPr>
          <a:xfrm>
            <a:off x="1132573" y="3411546"/>
            <a:ext cx="329715" cy="274320"/>
            <a:chOff x="0" y="0"/>
            <a:chExt cx="812800" cy="605471"/>
          </a:xfrm>
          <a:solidFill>
            <a:srgbClr val="5B6242"/>
          </a:solidFill>
        </p:grpSpPr>
        <p:sp>
          <p:nvSpPr>
            <p:cNvPr id="40" name="Freeform 23">
              <a:extLst>
                <a:ext uri="{FF2B5EF4-FFF2-40B4-BE49-F238E27FC236}">
                  <a16:creationId xmlns:a16="http://schemas.microsoft.com/office/drawing/2014/main" id="{830B74B2-CC8F-0419-0878-75E354AA6AB1}"/>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65" name="TextBox 24">
              <a:extLst>
                <a:ext uri="{FF2B5EF4-FFF2-40B4-BE49-F238E27FC236}">
                  <a16:creationId xmlns:a16="http://schemas.microsoft.com/office/drawing/2014/main" id="{AFAFD273-68A6-3D86-01E6-65B447F78582}"/>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grpSp>
        <p:nvGrpSpPr>
          <p:cNvPr id="72" name="Group 65">
            <a:extLst>
              <a:ext uri="{FF2B5EF4-FFF2-40B4-BE49-F238E27FC236}">
                <a16:creationId xmlns:a16="http://schemas.microsoft.com/office/drawing/2014/main" id="{4DEE68D2-6C9F-7B88-0782-9E47139E66CE}"/>
              </a:ext>
            </a:extLst>
          </p:cNvPr>
          <p:cNvGrpSpPr/>
          <p:nvPr/>
        </p:nvGrpSpPr>
        <p:grpSpPr>
          <a:xfrm>
            <a:off x="6858993" y="178644"/>
            <a:ext cx="2653235" cy="839921"/>
            <a:chOff x="0" y="0"/>
            <a:chExt cx="7075294" cy="2239787"/>
          </a:xfrm>
        </p:grpSpPr>
        <p:grpSp>
          <p:nvGrpSpPr>
            <p:cNvPr id="73" name="Group 66">
              <a:extLst>
                <a:ext uri="{FF2B5EF4-FFF2-40B4-BE49-F238E27FC236}">
                  <a16:creationId xmlns:a16="http://schemas.microsoft.com/office/drawing/2014/main" id="{A7B748E1-9781-94C6-6172-2CB919C9FB7F}"/>
                </a:ext>
              </a:extLst>
            </p:cNvPr>
            <p:cNvGrpSpPr/>
            <p:nvPr/>
          </p:nvGrpSpPr>
          <p:grpSpPr>
            <a:xfrm>
              <a:off x="0" y="0"/>
              <a:ext cx="7075294" cy="2239787"/>
              <a:chOff x="0" y="0"/>
              <a:chExt cx="2244637" cy="710573"/>
            </a:xfrm>
          </p:grpSpPr>
          <p:sp>
            <p:nvSpPr>
              <p:cNvPr id="75" name="Freeform 67">
                <a:extLst>
                  <a:ext uri="{FF2B5EF4-FFF2-40B4-BE49-F238E27FC236}">
                    <a16:creationId xmlns:a16="http://schemas.microsoft.com/office/drawing/2014/main" id="{01434DF9-35E9-1137-EC07-5FCFACED9D00}"/>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76" name="TextBox 68">
                <a:extLst>
                  <a:ext uri="{FF2B5EF4-FFF2-40B4-BE49-F238E27FC236}">
                    <a16:creationId xmlns:a16="http://schemas.microsoft.com/office/drawing/2014/main" id="{4F56ABAC-2F45-6387-1275-A4142DA600F0}"/>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74" name="Freeform 69">
              <a:extLst>
                <a:ext uri="{FF2B5EF4-FFF2-40B4-BE49-F238E27FC236}">
                  <a16:creationId xmlns:a16="http://schemas.microsoft.com/office/drawing/2014/main" id="{17580A7F-6B04-DC9A-C497-AE4C5DD9CF8C}"/>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4"/>
              <a:stretch>
                <a:fillRect/>
              </a:stretch>
            </a:blipFill>
          </p:spPr>
          <p:txBody>
            <a:bodyPr/>
            <a:lstStyle/>
            <a:p>
              <a:endParaRPr lang="en-US" sz="900"/>
            </a:p>
          </p:txBody>
        </p:sp>
      </p:grpSp>
      <p:sp>
        <p:nvSpPr>
          <p:cNvPr id="78" name="Shape 3">
            <a:extLst>
              <a:ext uri="{FF2B5EF4-FFF2-40B4-BE49-F238E27FC236}">
                <a16:creationId xmlns:a16="http://schemas.microsoft.com/office/drawing/2014/main" id="{68084256-BC67-50F6-390D-65278BB56A30}"/>
              </a:ext>
            </a:extLst>
          </p:cNvPr>
          <p:cNvSpPr/>
          <p:nvPr/>
        </p:nvSpPr>
        <p:spPr>
          <a:xfrm>
            <a:off x="296020" y="1027453"/>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80" name="TextBox 2">
            <a:extLst>
              <a:ext uri="{FF2B5EF4-FFF2-40B4-BE49-F238E27FC236}">
                <a16:creationId xmlns:a16="http://schemas.microsoft.com/office/drawing/2014/main" id="{993E44E2-B0D5-99D0-58A8-743D168D98C1}"/>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514988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
    <p:bg>
      <p:bgPr>
        <a:solidFill>
          <a:schemeClr val="bg1">
            <a:lumMod val="95000"/>
          </a:schemeClr>
        </a:solidFill>
        <a:effectLst/>
      </p:bgPr>
    </p:bg>
    <p:spTree>
      <p:nvGrpSpPr>
        <p:cNvPr id="1" name=""/>
        <p:cNvGrpSpPr/>
        <p:nvPr/>
      </p:nvGrpSpPr>
      <p:grpSpPr>
        <a:xfrm>
          <a:off x="0" y="0"/>
          <a:ext cx="0" cy="0"/>
          <a:chOff x="0" y="0"/>
          <a:chExt cx="0" cy="0"/>
        </a:xfrm>
      </p:grpSpPr>
      <p:sp>
        <p:nvSpPr>
          <p:cNvPr id="46" name="TextBox 20">
            <a:extLst>
              <a:ext uri="{FF2B5EF4-FFF2-40B4-BE49-F238E27FC236}">
                <a16:creationId xmlns:a16="http://schemas.microsoft.com/office/drawing/2014/main" id="{80DD3EE2-A920-17C3-2926-2579814F5AE8}"/>
              </a:ext>
            </a:extLst>
          </p:cNvPr>
          <p:cNvSpPr txBox="1"/>
          <p:nvPr/>
        </p:nvSpPr>
        <p:spPr>
          <a:xfrm>
            <a:off x="296021" y="303205"/>
            <a:ext cx="4837130" cy="677108"/>
          </a:xfrm>
          <a:prstGeom prst="rect">
            <a:avLst/>
          </a:prstGeom>
        </p:spPr>
        <p:txBody>
          <a:bodyPr wrap="square" lIns="0" tIns="0" rIns="0" bIns="0" rtlCol="0" anchor="t">
            <a:spAutoFit/>
          </a:bodyPr>
          <a:lstStyle/>
          <a:p>
            <a:r>
              <a:rPr lang="en-US" sz="2400" b="1">
                <a:solidFill>
                  <a:srgbClr val="2B2929"/>
                </a:solidFill>
                <a:latin typeface="Inter Bold"/>
                <a:ea typeface="Inter Bold"/>
                <a:cs typeface="Inter Bold"/>
                <a:sym typeface="Inter Bold"/>
              </a:rPr>
              <a:t>WORKFORCE DEVELOPMENT</a:t>
            </a:r>
            <a:r>
              <a:rPr lang="en-US" sz="2400">
                <a:solidFill>
                  <a:srgbClr val="2B2929"/>
                </a:solidFill>
                <a:latin typeface="Inter"/>
                <a:ea typeface="Inter"/>
                <a:cs typeface="Inter"/>
                <a:sym typeface="Inter"/>
              </a:rPr>
              <a:t>: </a:t>
            </a:r>
          </a:p>
          <a:p>
            <a:r>
              <a:rPr lang="en-CA" sz="2000">
                <a:latin typeface="Inter Bold"/>
              </a:rPr>
              <a:t>MĀMAWATOSKĒTĀN</a:t>
            </a:r>
            <a:r>
              <a:rPr lang="en-US" sz="2000">
                <a:solidFill>
                  <a:srgbClr val="2B2929"/>
                </a:solidFill>
                <a:latin typeface="Inter Bold"/>
                <a:ea typeface="Inter"/>
                <a:cs typeface="Inter"/>
                <a:sym typeface="Inter"/>
              </a:rPr>
              <a:t> EMPLOYMENT EXPO</a:t>
            </a:r>
            <a:endParaRPr lang="en-US" sz="2000">
              <a:solidFill>
                <a:srgbClr val="2B2929"/>
              </a:solidFill>
              <a:latin typeface="Inter Bold"/>
              <a:ea typeface="Inter"/>
              <a:cs typeface="Inter"/>
            </a:endParaRPr>
          </a:p>
        </p:txBody>
      </p:sp>
      <p:sp>
        <p:nvSpPr>
          <p:cNvPr id="2" name="Shape 0"/>
          <p:cNvSpPr/>
          <p:nvPr/>
        </p:nvSpPr>
        <p:spPr>
          <a:xfrm>
            <a:off x="0" y="0"/>
            <a:ext cx="73152" cy="5143500"/>
          </a:xfrm>
          <a:prstGeom prst="rect">
            <a:avLst/>
          </a:prstGeom>
          <a:solidFill>
            <a:srgbClr val="C8963E"/>
          </a:solidFill>
          <a:ln/>
        </p:spPr>
        <p:txBody>
          <a:bodyPr/>
          <a:lstStyle/>
          <a:p>
            <a:endParaRPr lang="en-CA"/>
          </a:p>
        </p:txBody>
      </p:sp>
      <p:sp>
        <p:nvSpPr>
          <p:cNvPr id="5" name="Text 3"/>
          <p:cNvSpPr/>
          <p:nvPr/>
        </p:nvSpPr>
        <p:spPr>
          <a:xfrm>
            <a:off x="365470" y="1137448"/>
            <a:ext cx="8229600" cy="274320"/>
          </a:xfrm>
          <a:prstGeom prst="rect">
            <a:avLst/>
          </a:prstGeom>
          <a:noFill/>
          <a:ln/>
        </p:spPr>
        <p:txBody>
          <a:bodyPr wrap="square" lIns="0" tIns="0" rIns="0" bIns="0" rtlCol="0" anchor="ctr"/>
          <a:lstStyle/>
          <a:p>
            <a:pPr marL="0" indent="0">
              <a:buNone/>
            </a:pPr>
            <a:r>
              <a:rPr lang="en-US" sz="1400" b="1">
                <a:latin typeface="Inter" panose="020B0604020202020204"/>
                <a:cs typeface="Arial" panose="020B0604020202020204" pitchFamily="34" charset="0"/>
              </a:rPr>
              <a:t>ILMI survey data identified key industries and barriers, directly shaping the design of the Expo</a:t>
            </a:r>
          </a:p>
        </p:txBody>
      </p:sp>
      <p:grpSp>
        <p:nvGrpSpPr>
          <p:cNvPr id="63" name="Group 62">
            <a:extLst>
              <a:ext uri="{FF2B5EF4-FFF2-40B4-BE49-F238E27FC236}">
                <a16:creationId xmlns:a16="http://schemas.microsoft.com/office/drawing/2014/main" id="{3FADB3F1-1017-4D4F-35B9-B66CDA5B7745}"/>
              </a:ext>
            </a:extLst>
          </p:cNvPr>
          <p:cNvGrpSpPr/>
          <p:nvPr/>
        </p:nvGrpSpPr>
        <p:grpSpPr>
          <a:xfrm>
            <a:off x="1664628" y="2558252"/>
            <a:ext cx="3131820" cy="320040"/>
            <a:chOff x="1488186" y="2459192"/>
            <a:chExt cx="3131820" cy="320040"/>
          </a:xfrm>
        </p:grpSpPr>
        <p:sp>
          <p:nvSpPr>
            <p:cNvPr id="17" name="Shape 15"/>
            <p:cNvSpPr/>
            <p:nvPr/>
          </p:nvSpPr>
          <p:spPr>
            <a:xfrm>
              <a:off x="1488186" y="2459192"/>
              <a:ext cx="3131820" cy="320040"/>
            </a:xfrm>
            <a:prstGeom prst="rect">
              <a:avLst/>
            </a:prstGeom>
            <a:solidFill>
              <a:srgbClr val="D4B06A"/>
            </a:solidFill>
            <a:ln/>
          </p:spPr>
          <p:txBody>
            <a:bodyPr/>
            <a:lstStyle/>
            <a:p>
              <a:endParaRPr lang="en-CA"/>
            </a:p>
          </p:txBody>
        </p:sp>
        <p:sp>
          <p:nvSpPr>
            <p:cNvPr id="18" name="Text 16"/>
            <p:cNvSpPr/>
            <p:nvPr/>
          </p:nvSpPr>
          <p:spPr>
            <a:xfrm>
              <a:off x="1545880" y="2459192"/>
              <a:ext cx="2982686" cy="320040"/>
            </a:xfrm>
            <a:prstGeom prst="rect">
              <a:avLst/>
            </a:prstGeom>
            <a:noFill/>
            <a:ln/>
          </p:spPr>
          <p:txBody>
            <a:bodyPr wrap="square" lIns="0" tIns="0" rIns="0" bIns="0" rtlCol="0" anchor="ctr"/>
            <a:lstStyle/>
            <a:p>
              <a:pPr marL="0" indent="0" algn="ctr">
                <a:buNone/>
              </a:pPr>
              <a:r>
                <a:rPr lang="en-US" sz="1400" b="1">
                  <a:latin typeface="Inter" panose="020B0604020202020204"/>
                  <a:cs typeface="Arial" panose="020B0604020202020204" pitchFamily="34" charset="0"/>
                </a:rPr>
                <a:t>ILMI DATA FINDINGS</a:t>
              </a:r>
            </a:p>
          </p:txBody>
        </p:sp>
      </p:grpSp>
      <p:grpSp>
        <p:nvGrpSpPr>
          <p:cNvPr id="62" name="Group 61">
            <a:extLst>
              <a:ext uri="{FF2B5EF4-FFF2-40B4-BE49-F238E27FC236}">
                <a16:creationId xmlns:a16="http://schemas.microsoft.com/office/drawing/2014/main" id="{4C751845-D4B5-03F6-16D4-FCF12043D4AC}"/>
              </a:ext>
            </a:extLst>
          </p:cNvPr>
          <p:cNvGrpSpPr/>
          <p:nvPr/>
        </p:nvGrpSpPr>
        <p:grpSpPr>
          <a:xfrm>
            <a:off x="1664628" y="2962113"/>
            <a:ext cx="3131820" cy="1778508"/>
            <a:chOff x="1488186" y="2870672"/>
            <a:chExt cx="3131820" cy="1691640"/>
          </a:xfrm>
        </p:grpSpPr>
        <p:grpSp>
          <p:nvGrpSpPr>
            <p:cNvPr id="61" name="Group 60">
              <a:extLst>
                <a:ext uri="{FF2B5EF4-FFF2-40B4-BE49-F238E27FC236}">
                  <a16:creationId xmlns:a16="http://schemas.microsoft.com/office/drawing/2014/main" id="{002DD146-DD49-9BE8-8A90-B0EB033264EB}"/>
                </a:ext>
              </a:extLst>
            </p:cNvPr>
            <p:cNvGrpSpPr/>
            <p:nvPr/>
          </p:nvGrpSpPr>
          <p:grpSpPr>
            <a:xfrm>
              <a:off x="1488186" y="2870672"/>
              <a:ext cx="3131820" cy="502920"/>
              <a:chOff x="1488186" y="2870672"/>
              <a:chExt cx="3131820" cy="502920"/>
            </a:xfrm>
          </p:grpSpPr>
          <p:sp>
            <p:nvSpPr>
              <p:cNvPr id="19" name="Shape 17"/>
              <p:cNvSpPr/>
              <p:nvPr/>
            </p:nvSpPr>
            <p:spPr>
              <a:xfrm>
                <a:off x="1488186" y="2870672"/>
                <a:ext cx="3131820" cy="502920"/>
              </a:xfrm>
              <a:prstGeom prst="rect">
                <a:avLst/>
              </a:prstGeom>
              <a:solidFill>
                <a:srgbClr val="FFFFFF"/>
              </a:solidFill>
              <a:ln w="6350">
                <a:solidFill>
                  <a:srgbClr val="D9D5CC"/>
                </a:solidFill>
                <a:prstDash val="solid"/>
              </a:ln>
            </p:spPr>
            <p:txBody>
              <a:bodyPr/>
              <a:lstStyle/>
              <a:p>
                <a:endParaRPr lang="en-CA"/>
              </a:p>
            </p:txBody>
          </p:sp>
          <p:sp>
            <p:nvSpPr>
              <p:cNvPr id="20" name="Text 18"/>
              <p:cNvSpPr/>
              <p:nvPr/>
            </p:nvSpPr>
            <p:spPr>
              <a:xfrm>
                <a:off x="1562753" y="2888960"/>
                <a:ext cx="2982686" cy="466344"/>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TOP INDUSTRIES: MINING, CONSTRUCTION, SOCIAL WORK,  &amp; HOSPITALITY</a:t>
                </a:r>
              </a:p>
            </p:txBody>
          </p:sp>
        </p:grpSp>
        <p:grpSp>
          <p:nvGrpSpPr>
            <p:cNvPr id="60" name="Group 59">
              <a:extLst>
                <a:ext uri="{FF2B5EF4-FFF2-40B4-BE49-F238E27FC236}">
                  <a16:creationId xmlns:a16="http://schemas.microsoft.com/office/drawing/2014/main" id="{3076EE81-63BB-E01C-9291-9FB5CE526D70}"/>
                </a:ext>
              </a:extLst>
            </p:cNvPr>
            <p:cNvGrpSpPr/>
            <p:nvPr/>
          </p:nvGrpSpPr>
          <p:grpSpPr>
            <a:xfrm>
              <a:off x="1488186" y="3465032"/>
              <a:ext cx="3131820" cy="502920"/>
              <a:chOff x="1488186" y="3465032"/>
              <a:chExt cx="3131820" cy="502920"/>
            </a:xfrm>
          </p:grpSpPr>
          <p:sp>
            <p:nvSpPr>
              <p:cNvPr id="21" name="Shape 19"/>
              <p:cNvSpPr/>
              <p:nvPr/>
            </p:nvSpPr>
            <p:spPr>
              <a:xfrm>
                <a:off x="1488186" y="3465032"/>
                <a:ext cx="3131820" cy="502920"/>
              </a:xfrm>
              <a:prstGeom prst="rect">
                <a:avLst/>
              </a:prstGeom>
              <a:solidFill>
                <a:srgbClr val="FFFFFF"/>
              </a:solidFill>
              <a:ln w="6350">
                <a:solidFill>
                  <a:srgbClr val="D9D5CC"/>
                </a:solidFill>
                <a:prstDash val="solid"/>
              </a:ln>
            </p:spPr>
            <p:txBody>
              <a:bodyPr/>
              <a:lstStyle/>
              <a:p>
                <a:endParaRPr lang="en-CA"/>
              </a:p>
            </p:txBody>
          </p:sp>
          <p:sp>
            <p:nvSpPr>
              <p:cNvPr id="22" name="Text 20"/>
              <p:cNvSpPr/>
              <p:nvPr/>
            </p:nvSpPr>
            <p:spPr>
              <a:xfrm>
                <a:off x="1562753" y="3483320"/>
                <a:ext cx="2982686" cy="466344"/>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TOP BARRIER TO EMPLOYER ENGAGEMENT: LACK OF RESUMES</a:t>
                </a:r>
              </a:p>
            </p:txBody>
          </p:sp>
        </p:grpSp>
        <p:grpSp>
          <p:nvGrpSpPr>
            <p:cNvPr id="59" name="Group 58">
              <a:extLst>
                <a:ext uri="{FF2B5EF4-FFF2-40B4-BE49-F238E27FC236}">
                  <a16:creationId xmlns:a16="http://schemas.microsoft.com/office/drawing/2014/main" id="{6C2F0856-E6F0-42CB-7C40-D65739A10835}"/>
                </a:ext>
              </a:extLst>
            </p:cNvPr>
            <p:cNvGrpSpPr/>
            <p:nvPr/>
          </p:nvGrpSpPr>
          <p:grpSpPr>
            <a:xfrm>
              <a:off x="1488186" y="4059392"/>
              <a:ext cx="3131820" cy="502920"/>
              <a:chOff x="1488186" y="4059392"/>
              <a:chExt cx="3131820" cy="502920"/>
            </a:xfrm>
          </p:grpSpPr>
          <p:sp>
            <p:nvSpPr>
              <p:cNvPr id="23" name="Shape 21"/>
              <p:cNvSpPr/>
              <p:nvPr/>
            </p:nvSpPr>
            <p:spPr>
              <a:xfrm>
                <a:off x="1488186" y="4059392"/>
                <a:ext cx="3131820" cy="502920"/>
              </a:xfrm>
              <a:prstGeom prst="rect">
                <a:avLst/>
              </a:prstGeom>
              <a:solidFill>
                <a:srgbClr val="FFFFFF"/>
              </a:solidFill>
              <a:ln w="6350">
                <a:solidFill>
                  <a:srgbClr val="D9D5CC"/>
                </a:solidFill>
                <a:prstDash val="solid"/>
              </a:ln>
            </p:spPr>
            <p:txBody>
              <a:bodyPr/>
              <a:lstStyle/>
              <a:p>
                <a:endParaRPr lang="en-CA"/>
              </a:p>
            </p:txBody>
          </p:sp>
          <p:sp>
            <p:nvSpPr>
              <p:cNvPr id="24" name="Text 22"/>
              <p:cNvSpPr/>
              <p:nvPr/>
            </p:nvSpPr>
            <p:spPr>
              <a:xfrm>
                <a:off x="1562753" y="4077680"/>
                <a:ext cx="2982686" cy="466344"/>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TOP BARRIER OF JOB SEEKER: </a:t>
                </a:r>
                <a:br>
                  <a:rPr lang="en-US" sz="1200" b="1">
                    <a:latin typeface="Inter" panose="020B0604020202020204"/>
                    <a:cs typeface="Arial" panose="020B0604020202020204" pitchFamily="34" charset="0"/>
                  </a:rPr>
                </a:br>
                <a:r>
                  <a:rPr lang="en-US" sz="1200" b="1">
                    <a:latin typeface="Inter" panose="020B0604020202020204"/>
                    <a:cs typeface="Arial" panose="020B0604020202020204" pitchFamily="34" charset="0"/>
                  </a:rPr>
                  <a:t>LIMITED SOFT SKILLS (ELEVATOR PITCH)</a:t>
                </a:r>
              </a:p>
            </p:txBody>
          </p:sp>
        </p:grpSp>
      </p:grpSp>
      <p:grpSp>
        <p:nvGrpSpPr>
          <p:cNvPr id="58" name="Group 57">
            <a:extLst>
              <a:ext uri="{FF2B5EF4-FFF2-40B4-BE49-F238E27FC236}">
                <a16:creationId xmlns:a16="http://schemas.microsoft.com/office/drawing/2014/main" id="{D2319BAA-4E81-94B3-7905-1738E84A28B2}"/>
              </a:ext>
            </a:extLst>
          </p:cNvPr>
          <p:cNvGrpSpPr/>
          <p:nvPr/>
        </p:nvGrpSpPr>
        <p:grpSpPr>
          <a:xfrm>
            <a:off x="5352630" y="2558252"/>
            <a:ext cx="3425609" cy="320040"/>
            <a:chOff x="4572000" y="2377440"/>
            <a:chExt cx="4206240" cy="320040"/>
          </a:xfrm>
        </p:grpSpPr>
        <p:sp>
          <p:nvSpPr>
            <p:cNvPr id="25" name="Shape 23"/>
            <p:cNvSpPr/>
            <p:nvPr/>
          </p:nvSpPr>
          <p:spPr>
            <a:xfrm>
              <a:off x="4572000" y="2377440"/>
              <a:ext cx="4206240" cy="320040"/>
            </a:xfrm>
            <a:prstGeom prst="rect">
              <a:avLst/>
            </a:prstGeom>
            <a:solidFill>
              <a:srgbClr val="D4B06A"/>
            </a:solidFill>
            <a:ln/>
          </p:spPr>
          <p:txBody>
            <a:bodyPr/>
            <a:lstStyle/>
            <a:p>
              <a:endParaRPr lang="en-CA"/>
            </a:p>
          </p:txBody>
        </p:sp>
        <p:sp>
          <p:nvSpPr>
            <p:cNvPr id="26" name="Text 24"/>
            <p:cNvSpPr/>
            <p:nvPr/>
          </p:nvSpPr>
          <p:spPr>
            <a:xfrm>
              <a:off x="4663440" y="2377440"/>
              <a:ext cx="4023360" cy="320040"/>
            </a:xfrm>
            <a:prstGeom prst="rect">
              <a:avLst/>
            </a:prstGeom>
            <a:noFill/>
            <a:ln/>
          </p:spPr>
          <p:txBody>
            <a:bodyPr wrap="square" lIns="0" tIns="0" rIns="0" bIns="0" rtlCol="0" anchor="ctr"/>
            <a:lstStyle/>
            <a:p>
              <a:pPr marL="0" indent="0" algn="ctr">
                <a:buNone/>
              </a:pPr>
              <a:r>
                <a:rPr lang="en-US" sz="1400" b="1">
                  <a:latin typeface="Inter" panose="020B0604020202020204"/>
                  <a:cs typeface="Arial" panose="020B0604020202020204" pitchFamily="34" charset="0"/>
                </a:rPr>
                <a:t>HOW WE RESPONDED</a:t>
              </a:r>
            </a:p>
          </p:txBody>
        </p:sp>
      </p:grpSp>
      <p:grpSp>
        <p:nvGrpSpPr>
          <p:cNvPr id="54" name="Group 53">
            <a:extLst>
              <a:ext uri="{FF2B5EF4-FFF2-40B4-BE49-F238E27FC236}">
                <a16:creationId xmlns:a16="http://schemas.microsoft.com/office/drawing/2014/main" id="{B01B945F-10B0-B485-BD70-7128B70589FE}"/>
              </a:ext>
            </a:extLst>
          </p:cNvPr>
          <p:cNvGrpSpPr/>
          <p:nvPr/>
        </p:nvGrpSpPr>
        <p:grpSpPr>
          <a:xfrm>
            <a:off x="5340647" y="2946873"/>
            <a:ext cx="1670083" cy="868680"/>
            <a:chOff x="4572000" y="2788920"/>
            <a:chExt cx="2011680" cy="868680"/>
          </a:xfrm>
        </p:grpSpPr>
        <p:sp>
          <p:nvSpPr>
            <p:cNvPr id="27" name="Shape 25"/>
            <p:cNvSpPr/>
            <p:nvPr/>
          </p:nvSpPr>
          <p:spPr>
            <a:xfrm>
              <a:off x="4572000" y="2788920"/>
              <a:ext cx="2011680" cy="868680"/>
            </a:xfrm>
            <a:prstGeom prst="rect">
              <a:avLst/>
            </a:prstGeom>
            <a:solidFill>
              <a:srgbClr val="FFFFFF"/>
            </a:solidFill>
            <a:ln w="6350">
              <a:solidFill>
                <a:srgbClr val="D9D5CC"/>
              </a:solidFill>
              <a:prstDash val="solid"/>
            </a:ln>
          </p:spPr>
          <p:txBody>
            <a:bodyPr/>
            <a:lstStyle/>
            <a:p>
              <a:endParaRPr lang="en-CA" sz="1200"/>
            </a:p>
          </p:txBody>
        </p:sp>
        <p:sp>
          <p:nvSpPr>
            <p:cNvPr id="28" name="Text 26"/>
            <p:cNvSpPr/>
            <p:nvPr/>
          </p:nvSpPr>
          <p:spPr>
            <a:xfrm>
              <a:off x="4617720" y="2811780"/>
              <a:ext cx="1920240" cy="822960"/>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INVITED EMPLOYERS</a:t>
              </a:r>
            </a:p>
            <a:p>
              <a:pPr marL="0" indent="0" algn="ctr">
                <a:buNone/>
              </a:pPr>
              <a:r>
                <a:rPr lang="en-US" sz="1200" b="1">
                  <a:latin typeface="Inter" panose="020B0604020202020204"/>
                  <a:cs typeface="Arial" panose="020B0604020202020204" pitchFamily="34" charset="0"/>
                </a:rPr>
                <a:t>FROM TOP SECTORS</a:t>
              </a:r>
            </a:p>
          </p:txBody>
        </p:sp>
      </p:grpSp>
      <p:grpSp>
        <p:nvGrpSpPr>
          <p:cNvPr id="56" name="Group 55">
            <a:extLst>
              <a:ext uri="{FF2B5EF4-FFF2-40B4-BE49-F238E27FC236}">
                <a16:creationId xmlns:a16="http://schemas.microsoft.com/office/drawing/2014/main" id="{0BF77840-77EA-1C2D-D6BA-226AE9F3E881}"/>
              </a:ext>
            </a:extLst>
          </p:cNvPr>
          <p:cNvGrpSpPr/>
          <p:nvPr/>
        </p:nvGrpSpPr>
        <p:grpSpPr>
          <a:xfrm>
            <a:off x="7085297" y="2946873"/>
            <a:ext cx="1670083" cy="868680"/>
            <a:chOff x="6675120" y="2788920"/>
            <a:chExt cx="2011680" cy="868680"/>
          </a:xfrm>
        </p:grpSpPr>
        <p:sp>
          <p:nvSpPr>
            <p:cNvPr id="29" name="Shape 27"/>
            <p:cNvSpPr/>
            <p:nvPr/>
          </p:nvSpPr>
          <p:spPr>
            <a:xfrm>
              <a:off x="6675120" y="2788920"/>
              <a:ext cx="2011680" cy="868680"/>
            </a:xfrm>
            <a:prstGeom prst="rect">
              <a:avLst/>
            </a:prstGeom>
            <a:solidFill>
              <a:srgbClr val="FFFFFF"/>
            </a:solidFill>
            <a:ln w="6350">
              <a:solidFill>
                <a:srgbClr val="D9D5CC"/>
              </a:solidFill>
              <a:prstDash val="solid"/>
            </a:ln>
          </p:spPr>
          <p:txBody>
            <a:bodyPr/>
            <a:lstStyle/>
            <a:p>
              <a:endParaRPr lang="en-CA" sz="1200"/>
            </a:p>
          </p:txBody>
        </p:sp>
        <p:sp>
          <p:nvSpPr>
            <p:cNvPr id="30" name="Text 28"/>
            <p:cNvSpPr/>
            <p:nvPr/>
          </p:nvSpPr>
          <p:spPr>
            <a:xfrm>
              <a:off x="6720841" y="2807208"/>
              <a:ext cx="1965959" cy="822960"/>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PRE-EXPO DAY:</a:t>
              </a:r>
            </a:p>
            <a:p>
              <a:pPr marL="0" indent="0" algn="ctr">
                <a:buNone/>
              </a:pPr>
              <a:r>
                <a:rPr lang="en-US" sz="1200" b="1">
                  <a:latin typeface="Inter" panose="020B0604020202020204"/>
                  <a:cs typeface="Arial" panose="020B0604020202020204" pitchFamily="34" charset="0"/>
                </a:rPr>
                <a:t>SKILLS TRAINING</a:t>
              </a:r>
            </a:p>
            <a:p>
              <a:pPr marL="0" indent="0" algn="ctr">
                <a:buNone/>
              </a:pPr>
              <a:r>
                <a:rPr lang="en-US" sz="1200" b="1">
                  <a:latin typeface="Inter" panose="020B0604020202020204"/>
                  <a:cs typeface="Arial" panose="020B0604020202020204" pitchFamily="34" charset="0"/>
                </a:rPr>
                <a:t>&amp; RESUME BUILDING</a:t>
              </a:r>
            </a:p>
          </p:txBody>
        </p:sp>
      </p:grpSp>
      <p:grpSp>
        <p:nvGrpSpPr>
          <p:cNvPr id="55" name="Group 54">
            <a:extLst>
              <a:ext uri="{FF2B5EF4-FFF2-40B4-BE49-F238E27FC236}">
                <a16:creationId xmlns:a16="http://schemas.microsoft.com/office/drawing/2014/main" id="{57323DEF-8A71-B9E8-B29E-73D3D176194D}"/>
              </a:ext>
            </a:extLst>
          </p:cNvPr>
          <p:cNvGrpSpPr/>
          <p:nvPr/>
        </p:nvGrpSpPr>
        <p:grpSpPr>
          <a:xfrm>
            <a:off x="5340647" y="3906993"/>
            <a:ext cx="1670083" cy="868680"/>
            <a:chOff x="4572000" y="3749040"/>
            <a:chExt cx="2011680" cy="868680"/>
          </a:xfrm>
        </p:grpSpPr>
        <p:sp>
          <p:nvSpPr>
            <p:cNvPr id="31" name="Shape 29"/>
            <p:cNvSpPr/>
            <p:nvPr/>
          </p:nvSpPr>
          <p:spPr>
            <a:xfrm>
              <a:off x="4572000" y="3749040"/>
              <a:ext cx="2011680" cy="868680"/>
            </a:xfrm>
            <a:prstGeom prst="rect">
              <a:avLst/>
            </a:prstGeom>
            <a:solidFill>
              <a:srgbClr val="FFFFFF"/>
            </a:solidFill>
            <a:ln w="6350">
              <a:solidFill>
                <a:srgbClr val="D9D5CC"/>
              </a:solidFill>
              <a:prstDash val="solid"/>
            </a:ln>
          </p:spPr>
          <p:txBody>
            <a:bodyPr/>
            <a:lstStyle/>
            <a:p>
              <a:endParaRPr lang="en-CA" sz="1200"/>
            </a:p>
          </p:txBody>
        </p:sp>
        <p:sp>
          <p:nvSpPr>
            <p:cNvPr id="32" name="Text 30"/>
            <p:cNvSpPr/>
            <p:nvPr/>
          </p:nvSpPr>
          <p:spPr>
            <a:xfrm>
              <a:off x="4617720" y="3767328"/>
              <a:ext cx="1920240" cy="822960"/>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TRANSPORTED 15+</a:t>
              </a:r>
            </a:p>
            <a:p>
              <a:pPr marL="0" indent="0" algn="ctr">
                <a:buNone/>
              </a:pPr>
              <a:r>
                <a:rPr lang="en-US" sz="1200" b="1">
                  <a:latin typeface="Inter" panose="020B0604020202020204"/>
                  <a:cs typeface="Arial" panose="020B0604020202020204" pitchFamily="34" charset="0"/>
                </a:rPr>
                <a:t>FIRST NATIONS</a:t>
              </a:r>
            </a:p>
            <a:p>
              <a:pPr marL="0" indent="0" algn="ctr">
                <a:buNone/>
              </a:pPr>
              <a:r>
                <a:rPr lang="en-US" sz="1200" b="1">
                  <a:latin typeface="Inter" panose="020B0604020202020204"/>
                  <a:cs typeface="Arial" panose="020B0604020202020204" pitchFamily="34" charset="0"/>
                </a:rPr>
                <a:t>TO THE EVENT</a:t>
              </a:r>
            </a:p>
          </p:txBody>
        </p:sp>
      </p:grpSp>
      <p:grpSp>
        <p:nvGrpSpPr>
          <p:cNvPr id="57" name="Group 56">
            <a:extLst>
              <a:ext uri="{FF2B5EF4-FFF2-40B4-BE49-F238E27FC236}">
                <a16:creationId xmlns:a16="http://schemas.microsoft.com/office/drawing/2014/main" id="{EFB32E8B-DA4E-A8D2-EAA6-D05D742D1080}"/>
              </a:ext>
            </a:extLst>
          </p:cNvPr>
          <p:cNvGrpSpPr/>
          <p:nvPr/>
        </p:nvGrpSpPr>
        <p:grpSpPr>
          <a:xfrm>
            <a:off x="7085297" y="3906993"/>
            <a:ext cx="1670083" cy="868680"/>
            <a:chOff x="6675120" y="3749040"/>
            <a:chExt cx="2011680" cy="868680"/>
          </a:xfrm>
        </p:grpSpPr>
        <p:sp>
          <p:nvSpPr>
            <p:cNvPr id="33" name="Shape 31"/>
            <p:cNvSpPr/>
            <p:nvPr/>
          </p:nvSpPr>
          <p:spPr>
            <a:xfrm>
              <a:off x="6675120" y="3749040"/>
              <a:ext cx="2011680" cy="868680"/>
            </a:xfrm>
            <a:prstGeom prst="rect">
              <a:avLst/>
            </a:prstGeom>
            <a:solidFill>
              <a:srgbClr val="FFFFFF"/>
            </a:solidFill>
            <a:ln w="6350">
              <a:solidFill>
                <a:srgbClr val="D9D5CC"/>
              </a:solidFill>
              <a:prstDash val="solid"/>
            </a:ln>
          </p:spPr>
          <p:txBody>
            <a:bodyPr/>
            <a:lstStyle/>
            <a:p>
              <a:endParaRPr lang="en-CA" sz="1200"/>
            </a:p>
          </p:txBody>
        </p:sp>
        <p:sp>
          <p:nvSpPr>
            <p:cNvPr id="34" name="Text 32"/>
            <p:cNvSpPr/>
            <p:nvPr/>
          </p:nvSpPr>
          <p:spPr>
            <a:xfrm>
              <a:off x="6720840" y="3767328"/>
              <a:ext cx="1920240" cy="822960"/>
            </a:xfrm>
            <a:prstGeom prst="rect">
              <a:avLst/>
            </a:prstGeom>
            <a:noFill/>
            <a:ln/>
          </p:spPr>
          <p:txBody>
            <a:bodyPr wrap="square" lIns="91440" tIns="45720" rIns="91440" bIns="45720" rtlCol="0" anchor="ctr"/>
            <a:lstStyle/>
            <a:p>
              <a:pPr marL="0" indent="0" algn="ctr">
                <a:buNone/>
              </a:pPr>
              <a:r>
                <a:rPr lang="en-US" sz="1200" b="1">
                  <a:latin typeface="Inter" panose="020B0604020202020204"/>
                  <a:cs typeface="Arial" panose="020B0604020202020204" pitchFamily="34" charset="0"/>
                </a:rPr>
                <a:t>ENGAGEMENT</a:t>
              </a:r>
            </a:p>
            <a:p>
              <a:pPr marL="0" indent="0" algn="ctr">
                <a:buNone/>
              </a:pPr>
              <a:r>
                <a:rPr lang="en-US" sz="1200" b="1">
                  <a:latin typeface="Inter" panose="020B0604020202020204"/>
                  <a:cs typeface="Arial" panose="020B0604020202020204" pitchFamily="34" charset="0"/>
                </a:rPr>
                <a:t>BETWEEN JOB SEEKERS</a:t>
              </a:r>
            </a:p>
            <a:p>
              <a:pPr marL="0" indent="0" algn="ctr">
                <a:buNone/>
              </a:pPr>
              <a:r>
                <a:rPr lang="en-US" sz="1200" b="1">
                  <a:latin typeface="Inter" panose="020B0604020202020204"/>
                  <a:cs typeface="Arial" panose="020B0604020202020204" pitchFamily="34" charset="0"/>
                </a:rPr>
                <a:t>&amp; EMPLOYERS</a:t>
              </a:r>
            </a:p>
          </p:txBody>
        </p:sp>
      </p:grpSp>
      <p:grpSp>
        <p:nvGrpSpPr>
          <p:cNvPr id="92" name="Group 91">
            <a:extLst>
              <a:ext uri="{FF2B5EF4-FFF2-40B4-BE49-F238E27FC236}">
                <a16:creationId xmlns:a16="http://schemas.microsoft.com/office/drawing/2014/main" id="{1D1C5057-9DBF-C7E5-BD77-816361F427B7}"/>
              </a:ext>
            </a:extLst>
          </p:cNvPr>
          <p:cNvGrpSpPr/>
          <p:nvPr/>
        </p:nvGrpSpPr>
        <p:grpSpPr>
          <a:xfrm>
            <a:off x="1659636" y="1547064"/>
            <a:ext cx="7118604" cy="705701"/>
            <a:chOff x="1659636" y="1547064"/>
            <a:chExt cx="7118604" cy="705701"/>
          </a:xfrm>
        </p:grpSpPr>
        <p:grpSp>
          <p:nvGrpSpPr>
            <p:cNvPr id="49" name="Group 48">
              <a:extLst>
                <a:ext uri="{FF2B5EF4-FFF2-40B4-BE49-F238E27FC236}">
                  <a16:creationId xmlns:a16="http://schemas.microsoft.com/office/drawing/2014/main" id="{E17F0169-93FF-D2C2-870C-D7FBA2227C21}"/>
                </a:ext>
              </a:extLst>
            </p:cNvPr>
            <p:cNvGrpSpPr/>
            <p:nvPr/>
          </p:nvGrpSpPr>
          <p:grpSpPr>
            <a:xfrm>
              <a:off x="1659636" y="1566965"/>
              <a:ext cx="1554480" cy="685800"/>
              <a:chOff x="402336" y="1437221"/>
              <a:chExt cx="1554480" cy="685800"/>
            </a:xfrm>
          </p:grpSpPr>
          <p:sp>
            <p:nvSpPr>
              <p:cNvPr id="6" name="Shape 4"/>
              <p:cNvSpPr/>
              <p:nvPr/>
            </p:nvSpPr>
            <p:spPr>
              <a:xfrm>
                <a:off x="402336" y="1437221"/>
                <a:ext cx="1554480" cy="685800"/>
              </a:xfrm>
              <a:prstGeom prst="rect">
                <a:avLst/>
              </a:prstGeom>
              <a:solidFill>
                <a:srgbClr val="5B6242"/>
              </a:solidFill>
              <a:ln/>
            </p:spPr>
            <p:txBody>
              <a:bodyPr/>
              <a:lstStyle/>
              <a:p>
                <a:endParaRPr lang="en-CA"/>
              </a:p>
            </p:txBody>
          </p:sp>
          <p:sp>
            <p:nvSpPr>
              <p:cNvPr id="7" name="Text 5"/>
              <p:cNvSpPr/>
              <p:nvPr/>
            </p:nvSpPr>
            <p:spPr>
              <a:xfrm>
                <a:off x="448056" y="1460081"/>
                <a:ext cx="1463040" cy="640080"/>
              </a:xfrm>
              <a:prstGeom prst="rect">
                <a:avLst/>
              </a:prstGeom>
              <a:noFill/>
              <a:ln/>
            </p:spPr>
            <p:txBody>
              <a:bodyPr wrap="square" lIns="91440" tIns="45720" rIns="91440" bIns="45720" rtlCol="0" anchor="ctr"/>
              <a:lstStyle/>
              <a:p>
                <a:pPr marL="0" indent="0" algn="ctr">
                  <a:buNone/>
                </a:pPr>
                <a:r>
                  <a:rPr lang="en-US" sz="1400" b="1">
                    <a:solidFill>
                      <a:schemeClr val="bg1"/>
                    </a:solidFill>
                    <a:latin typeface="Inter" panose="020B0604020202020204"/>
                    <a:cs typeface="Arial" panose="020B0604020202020204" pitchFamily="34" charset="0"/>
                  </a:rPr>
                  <a:t>DATA</a:t>
                </a:r>
              </a:p>
              <a:p>
                <a:pPr algn="ctr"/>
                <a:r>
                  <a:rPr lang="en-US" sz="1400" b="1">
                    <a:solidFill>
                      <a:schemeClr val="bg1"/>
                    </a:solidFill>
                    <a:latin typeface="Inter" panose="020B0604020202020204"/>
                    <a:cs typeface="Arial" panose="020B0604020202020204" pitchFamily="34" charset="0"/>
                  </a:rPr>
                  <a:t>PRESENTED AT PROSPER TABLES</a:t>
                </a:r>
              </a:p>
            </p:txBody>
          </p:sp>
        </p:grpSp>
        <p:grpSp>
          <p:nvGrpSpPr>
            <p:cNvPr id="50" name="Group 49">
              <a:extLst>
                <a:ext uri="{FF2B5EF4-FFF2-40B4-BE49-F238E27FC236}">
                  <a16:creationId xmlns:a16="http://schemas.microsoft.com/office/drawing/2014/main" id="{70CB1F19-F5AC-CE30-B8B7-C6062C6DBECE}"/>
                </a:ext>
              </a:extLst>
            </p:cNvPr>
            <p:cNvGrpSpPr/>
            <p:nvPr/>
          </p:nvGrpSpPr>
          <p:grpSpPr>
            <a:xfrm>
              <a:off x="3514344" y="1547064"/>
              <a:ext cx="1554480" cy="685800"/>
              <a:chOff x="2286000" y="1417320"/>
              <a:chExt cx="1554480" cy="685800"/>
            </a:xfrm>
          </p:grpSpPr>
          <p:sp>
            <p:nvSpPr>
              <p:cNvPr id="9" name="Shape 7"/>
              <p:cNvSpPr/>
              <p:nvPr/>
            </p:nvSpPr>
            <p:spPr>
              <a:xfrm>
                <a:off x="2286000" y="1417320"/>
                <a:ext cx="1554480" cy="685800"/>
              </a:xfrm>
              <a:prstGeom prst="rect">
                <a:avLst/>
              </a:prstGeom>
              <a:solidFill>
                <a:srgbClr val="5B6242"/>
              </a:solidFill>
              <a:ln/>
            </p:spPr>
            <p:txBody>
              <a:bodyPr/>
              <a:lstStyle/>
              <a:p>
                <a:endParaRPr lang="en-CA"/>
              </a:p>
            </p:txBody>
          </p:sp>
          <p:sp>
            <p:nvSpPr>
              <p:cNvPr id="10" name="Text 8"/>
              <p:cNvSpPr/>
              <p:nvPr/>
            </p:nvSpPr>
            <p:spPr>
              <a:xfrm>
                <a:off x="2331720" y="1440180"/>
                <a:ext cx="1463040" cy="640080"/>
              </a:xfrm>
              <a:prstGeom prst="rect">
                <a:avLst/>
              </a:prstGeom>
              <a:noFill/>
              <a:ln/>
            </p:spPr>
            <p:txBody>
              <a:bodyPr wrap="square" lIns="91440" tIns="45720" rIns="91440" bIns="45720" rtlCol="0" anchor="ctr"/>
              <a:lstStyle/>
              <a:p>
                <a:pPr marL="0" indent="0" algn="ctr">
                  <a:buNone/>
                </a:pPr>
                <a:r>
                  <a:rPr lang="en-US" sz="1400" b="1">
                    <a:solidFill>
                      <a:schemeClr val="bg1"/>
                    </a:solidFill>
                    <a:latin typeface="Inter" panose="020B0604020202020204"/>
                    <a:cs typeface="Arial" panose="020B0604020202020204" pitchFamily="34" charset="0"/>
                  </a:rPr>
                  <a:t>TOP INDUSTRIES</a:t>
                </a:r>
              </a:p>
              <a:p>
                <a:pPr marL="0" indent="0" algn="ctr">
                  <a:buNone/>
                </a:pPr>
                <a:r>
                  <a:rPr lang="en-US" sz="1400" b="1">
                    <a:solidFill>
                      <a:schemeClr val="bg1"/>
                    </a:solidFill>
                    <a:latin typeface="Inter" panose="020B0604020202020204"/>
                    <a:cs typeface="Arial" panose="020B0604020202020204" pitchFamily="34" charset="0"/>
                  </a:rPr>
                  <a:t>&amp; BARRIERS</a:t>
                </a:r>
              </a:p>
              <a:p>
                <a:pPr marL="0" indent="0" algn="ctr">
                  <a:buNone/>
                </a:pPr>
                <a:r>
                  <a:rPr lang="en-US" sz="1400" b="1">
                    <a:solidFill>
                      <a:schemeClr val="bg1"/>
                    </a:solidFill>
                    <a:latin typeface="Inter" panose="020B0604020202020204"/>
                    <a:cs typeface="Arial" panose="020B0604020202020204" pitchFamily="34" charset="0"/>
                  </a:rPr>
                  <a:t>IDENTIFIED</a:t>
                </a:r>
              </a:p>
            </p:txBody>
          </p:sp>
        </p:grpSp>
        <p:grpSp>
          <p:nvGrpSpPr>
            <p:cNvPr id="51" name="Group 50">
              <a:extLst>
                <a:ext uri="{FF2B5EF4-FFF2-40B4-BE49-F238E27FC236}">
                  <a16:creationId xmlns:a16="http://schemas.microsoft.com/office/drawing/2014/main" id="{AD625B0F-9FD2-5EFE-8248-344EAB42DBE9}"/>
                </a:ext>
              </a:extLst>
            </p:cNvPr>
            <p:cNvGrpSpPr/>
            <p:nvPr/>
          </p:nvGrpSpPr>
          <p:grpSpPr>
            <a:xfrm>
              <a:off x="5369052" y="1547064"/>
              <a:ext cx="1554480" cy="685800"/>
              <a:chOff x="4206240" y="1417320"/>
              <a:chExt cx="1554480" cy="685800"/>
            </a:xfrm>
          </p:grpSpPr>
          <p:sp>
            <p:nvSpPr>
              <p:cNvPr id="12" name="Shape 10"/>
              <p:cNvSpPr/>
              <p:nvPr/>
            </p:nvSpPr>
            <p:spPr>
              <a:xfrm>
                <a:off x="4206240" y="1417320"/>
                <a:ext cx="1554480" cy="685800"/>
              </a:xfrm>
              <a:prstGeom prst="rect">
                <a:avLst/>
              </a:prstGeom>
              <a:solidFill>
                <a:srgbClr val="5B6242"/>
              </a:solidFill>
              <a:ln/>
            </p:spPr>
            <p:txBody>
              <a:bodyPr/>
              <a:lstStyle/>
              <a:p>
                <a:endParaRPr lang="en-CA"/>
              </a:p>
            </p:txBody>
          </p:sp>
          <p:sp>
            <p:nvSpPr>
              <p:cNvPr id="13" name="Text 11"/>
              <p:cNvSpPr/>
              <p:nvPr/>
            </p:nvSpPr>
            <p:spPr>
              <a:xfrm>
                <a:off x="4251960" y="1440180"/>
                <a:ext cx="1463040" cy="640080"/>
              </a:xfrm>
              <a:prstGeom prst="rect">
                <a:avLst/>
              </a:prstGeom>
              <a:noFill/>
              <a:ln/>
            </p:spPr>
            <p:txBody>
              <a:bodyPr wrap="square" lIns="91440" tIns="45720" rIns="91440" bIns="45720" rtlCol="0" anchor="ctr"/>
              <a:lstStyle/>
              <a:p>
                <a:pPr marL="0" indent="0" algn="ctr">
                  <a:buNone/>
                </a:pPr>
                <a:r>
                  <a:rPr lang="en-US" sz="1400" b="1">
                    <a:solidFill>
                      <a:schemeClr val="bg1"/>
                    </a:solidFill>
                    <a:latin typeface="Inter" panose="020B0604020202020204"/>
                    <a:cs typeface="Arial" panose="020B0604020202020204" pitchFamily="34" charset="0"/>
                  </a:rPr>
                  <a:t>EXPO DESIGNED</a:t>
                </a:r>
              </a:p>
              <a:p>
                <a:pPr marL="0" indent="0" algn="ctr">
                  <a:buNone/>
                </a:pPr>
                <a:r>
                  <a:rPr lang="en-US" sz="1400" b="1">
                    <a:solidFill>
                      <a:schemeClr val="bg1"/>
                    </a:solidFill>
                    <a:latin typeface="Inter" panose="020B0604020202020204"/>
                    <a:cs typeface="Arial" panose="020B0604020202020204" pitchFamily="34" charset="0"/>
                  </a:rPr>
                  <a:t>AROUND</a:t>
                </a:r>
              </a:p>
              <a:p>
                <a:pPr marL="0" indent="0" algn="ctr">
                  <a:buNone/>
                </a:pPr>
                <a:r>
                  <a:rPr lang="en-US" sz="1400" b="1">
                    <a:solidFill>
                      <a:schemeClr val="bg1"/>
                    </a:solidFill>
                    <a:latin typeface="Inter" panose="020B0604020202020204"/>
                    <a:cs typeface="Arial" panose="020B0604020202020204" pitchFamily="34" charset="0"/>
                  </a:rPr>
                  <a:t>FINDINGS</a:t>
                </a:r>
              </a:p>
            </p:txBody>
          </p:sp>
        </p:grpSp>
        <p:grpSp>
          <p:nvGrpSpPr>
            <p:cNvPr id="52" name="Group 51">
              <a:extLst>
                <a:ext uri="{FF2B5EF4-FFF2-40B4-BE49-F238E27FC236}">
                  <a16:creationId xmlns:a16="http://schemas.microsoft.com/office/drawing/2014/main" id="{9E7C599D-8032-76B3-D2B6-263D3D8185B0}"/>
                </a:ext>
              </a:extLst>
            </p:cNvPr>
            <p:cNvGrpSpPr/>
            <p:nvPr/>
          </p:nvGrpSpPr>
          <p:grpSpPr>
            <a:xfrm>
              <a:off x="7223760" y="1547064"/>
              <a:ext cx="1554480" cy="685800"/>
              <a:chOff x="6126480" y="1417320"/>
              <a:chExt cx="1554480" cy="685800"/>
            </a:xfrm>
          </p:grpSpPr>
          <p:sp>
            <p:nvSpPr>
              <p:cNvPr id="15" name="Shape 13"/>
              <p:cNvSpPr/>
              <p:nvPr/>
            </p:nvSpPr>
            <p:spPr>
              <a:xfrm>
                <a:off x="6126480" y="1417320"/>
                <a:ext cx="1554480" cy="685800"/>
              </a:xfrm>
              <a:prstGeom prst="rect">
                <a:avLst/>
              </a:prstGeom>
              <a:solidFill>
                <a:srgbClr val="5B6242"/>
              </a:solidFill>
              <a:ln/>
            </p:spPr>
            <p:txBody>
              <a:bodyPr/>
              <a:lstStyle/>
              <a:p>
                <a:endParaRPr lang="en-CA"/>
              </a:p>
            </p:txBody>
          </p:sp>
          <p:sp>
            <p:nvSpPr>
              <p:cNvPr id="16" name="Text 14"/>
              <p:cNvSpPr/>
              <p:nvPr/>
            </p:nvSpPr>
            <p:spPr>
              <a:xfrm>
                <a:off x="6172200" y="1440180"/>
                <a:ext cx="1463040" cy="640080"/>
              </a:xfrm>
              <a:prstGeom prst="rect">
                <a:avLst/>
              </a:prstGeom>
              <a:noFill/>
              <a:ln/>
            </p:spPr>
            <p:txBody>
              <a:bodyPr wrap="square" lIns="91440" tIns="45720" rIns="91440" bIns="45720" rtlCol="0" anchor="ctr"/>
              <a:lstStyle/>
              <a:p>
                <a:pPr marL="0" indent="0" algn="ctr">
                  <a:buNone/>
                </a:pPr>
                <a:r>
                  <a:rPr lang="en-US" sz="1400" b="1">
                    <a:solidFill>
                      <a:schemeClr val="bg1"/>
                    </a:solidFill>
                    <a:latin typeface="Inter" panose="020B0604020202020204"/>
                    <a:cs typeface="Arial" panose="020B0604020202020204" pitchFamily="34" charset="0"/>
                  </a:rPr>
                  <a:t>EXPO HELD</a:t>
                </a:r>
              </a:p>
              <a:p>
                <a:pPr marL="0" indent="0" algn="ctr">
                  <a:buNone/>
                </a:pPr>
                <a:r>
                  <a:rPr lang="en-US" sz="1400" b="1">
                    <a:solidFill>
                      <a:schemeClr val="bg1"/>
                    </a:solidFill>
                    <a:latin typeface="Inter" panose="020B0604020202020204"/>
                    <a:cs typeface="Arial" panose="020B0604020202020204" pitchFamily="34" charset="0"/>
                  </a:rPr>
                  <a:t>MARCH 2026</a:t>
                </a:r>
              </a:p>
              <a:p>
                <a:pPr marL="0" indent="0" algn="ctr">
                  <a:buNone/>
                </a:pPr>
                <a:r>
                  <a:rPr lang="en-US" sz="1400" b="1">
                    <a:solidFill>
                      <a:schemeClr val="bg1"/>
                    </a:solidFill>
                    <a:latin typeface="Inter" panose="020B0604020202020204"/>
                    <a:cs typeface="Arial" panose="020B0604020202020204" pitchFamily="34" charset="0"/>
                  </a:rPr>
                  <a:t>TCU PLACE</a:t>
                </a:r>
              </a:p>
            </p:txBody>
          </p:sp>
        </p:grpSp>
        <p:sp>
          <p:nvSpPr>
            <p:cNvPr id="41" name="Freeform 18">
              <a:extLst>
                <a:ext uri="{FF2B5EF4-FFF2-40B4-BE49-F238E27FC236}">
                  <a16:creationId xmlns:a16="http://schemas.microsoft.com/office/drawing/2014/main" id="{0EE03797-D77E-F607-04F8-9A766B47AC73}"/>
                </a:ext>
              </a:extLst>
            </p:cNvPr>
            <p:cNvSpPr/>
            <p:nvPr/>
          </p:nvSpPr>
          <p:spPr>
            <a:xfrm>
              <a:off x="3259836" y="1790045"/>
              <a:ext cx="238086" cy="15872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sp>
          <p:nvSpPr>
            <p:cNvPr id="43" name="Freeform 18">
              <a:extLst>
                <a:ext uri="{FF2B5EF4-FFF2-40B4-BE49-F238E27FC236}">
                  <a16:creationId xmlns:a16="http://schemas.microsoft.com/office/drawing/2014/main" id="{9FED744E-BC92-E507-3A5C-24A90B2EFA6E}"/>
                </a:ext>
              </a:extLst>
            </p:cNvPr>
            <p:cNvSpPr/>
            <p:nvPr/>
          </p:nvSpPr>
          <p:spPr>
            <a:xfrm>
              <a:off x="6969252" y="1790045"/>
              <a:ext cx="238086" cy="15872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sp>
          <p:nvSpPr>
            <p:cNvPr id="45" name="Freeform 18">
              <a:extLst>
                <a:ext uri="{FF2B5EF4-FFF2-40B4-BE49-F238E27FC236}">
                  <a16:creationId xmlns:a16="http://schemas.microsoft.com/office/drawing/2014/main" id="{A34E4E51-AEAF-1F67-CFA3-B69B9AA1B802}"/>
                </a:ext>
              </a:extLst>
            </p:cNvPr>
            <p:cNvSpPr/>
            <p:nvPr/>
          </p:nvSpPr>
          <p:spPr>
            <a:xfrm>
              <a:off x="5114544" y="1790045"/>
              <a:ext cx="238086" cy="158729"/>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5B6242"/>
            </a:solidFill>
          </p:spPr>
          <p:txBody>
            <a:bodyPr/>
            <a:lstStyle/>
            <a:p>
              <a:endParaRPr lang="en-US" sz="900"/>
            </a:p>
          </p:txBody>
        </p:sp>
      </p:grpSp>
      <p:grpSp>
        <p:nvGrpSpPr>
          <p:cNvPr id="8" name="Group 65">
            <a:extLst>
              <a:ext uri="{FF2B5EF4-FFF2-40B4-BE49-F238E27FC236}">
                <a16:creationId xmlns:a16="http://schemas.microsoft.com/office/drawing/2014/main" id="{4EDA8D49-644A-8E1B-2F6D-BA75E09184EE}"/>
              </a:ext>
            </a:extLst>
          </p:cNvPr>
          <p:cNvGrpSpPr/>
          <p:nvPr/>
        </p:nvGrpSpPr>
        <p:grpSpPr>
          <a:xfrm>
            <a:off x="6858993" y="178644"/>
            <a:ext cx="2653235" cy="839921"/>
            <a:chOff x="0" y="0"/>
            <a:chExt cx="7075294" cy="2239787"/>
          </a:xfrm>
        </p:grpSpPr>
        <p:grpSp>
          <p:nvGrpSpPr>
            <p:cNvPr id="11" name="Group 66">
              <a:extLst>
                <a:ext uri="{FF2B5EF4-FFF2-40B4-BE49-F238E27FC236}">
                  <a16:creationId xmlns:a16="http://schemas.microsoft.com/office/drawing/2014/main" id="{B05A22A6-A2C3-539B-739A-B9B45E11105F}"/>
                </a:ext>
              </a:extLst>
            </p:cNvPr>
            <p:cNvGrpSpPr/>
            <p:nvPr/>
          </p:nvGrpSpPr>
          <p:grpSpPr>
            <a:xfrm>
              <a:off x="0" y="0"/>
              <a:ext cx="7075294" cy="2239787"/>
              <a:chOff x="0" y="0"/>
              <a:chExt cx="2244637" cy="710573"/>
            </a:xfrm>
          </p:grpSpPr>
          <p:sp>
            <p:nvSpPr>
              <p:cNvPr id="40" name="Freeform 67">
                <a:extLst>
                  <a:ext uri="{FF2B5EF4-FFF2-40B4-BE49-F238E27FC236}">
                    <a16:creationId xmlns:a16="http://schemas.microsoft.com/office/drawing/2014/main" id="{1C2C71D2-9246-A8C4-7E26-DAF3710B8F20}"/>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42" name="TextBox 68">
                <a:extLst>
                  <a:ext uri="{FF2B5EF4-FFF2-40B4-BE49-F238E27FC236}">
                    <a16:creationId xmlns:a16="http://schemas.microsoft.com/office/drawing/2014/main" id="{F41FA39E-9315-B8EC-0BE9-92B251DA234C}"/>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14" name="Freeform 69">
              <a:extLst>
                <a:ext uri="{FF2B5EF4-FFF2-40B4-BE49-F238E27FC236}">
                  <a16:creationId xmlns:a16="http://schemas.microsoft.com/office/drawing/2014/main" id="{FFC64B91-E6F2-7851-F369-56AF80A142CA}"/>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
        <p:nvSpPr>
          <p:cNvPr id="48" name="Shape 3">
            <a:extLst>
              <a:ext uri="{FF2B5EF4-FFF2-40B4-BE49-F238E27FC236}">
                <a16:creationId xmlns:a16="http://schemas.microsoft.com/office/drawing/2014/main" id="{956DE171-4BD3-BBEB-F10B-904E839D0309}"/>
              </a:ext>
            </a:extLst>
          </p:cNvPr>
          <p:cNvSpPr/>
          <p:nvPr/>
        </p:nvSpPr>
        <p:spPr>
          <a:xfrm>
            <a:off x="296020" y="1027453"/>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65" name="Freeform 18">
            <a:extLst>
              <a:ext uri="{FF2B5EF4-FFF2-40B4-BE49-F238E27FC236}">
                <a16:creationId xmlns:a16="http://schemas.microsoft.com/office/drawing/2014/main" id="{E95E65B6-DCDC-8E48-4C73-8EE8768C8F06}"/>
              </a:ext>
            </a:extLst>
          </p:cNvPr>
          <p:cNvSpPr/>
          <p:nvPr/>
        </p:nvSpPr>
        <p:spPr>
          <a:xfrm>
            <a:off x="4940847" y="2599775"/>
            <a:ext cx="267384"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D4B06A"/>
          </a:solidFill>
        </p:spPr>
        <p:txBody>
          <a:bodyPr/>
          <a:lstStyle/>
          <a:p>
            <a:endParaRPr lang="en-US" sz="900"/>
          </a:p>
        </p:txBody>
      </p:sp>
      <p:sp>
        <p:nvSpPr>
          <p:cNvPr id="67" name="Shape 9">
            <a:extLst>
              <a:ext uri="{FF2B5EF4-FFF2-40B4-BE49-F238E27FC236}">
                <a16:creationId xmlns:a16="http://schemas.microsoft.com/office/drawing/2014/main" id="{63B3493F-7E14-2024-DAED-D83CD8F660A3}"/>
              </a:ext>
            </a:extLst>
          </p:cNvPr>
          <p:cNvSpPr/>
          <p:nvPr/>
        </p:nvSpPr>
        <p:spPr>
          <a:xfrm flipV="1">
            <a:off x="1659636" y="2376314"/>
            <a:ext cx="7095744" cy="45719"/>
          </a:xfrm>
          <a:prstGeom prst="rect">
            <a:avLst/>
          </a:prstGeom>
          <a:solidFill>
            <a:srgbClr val="E8E5E0"/>
          </a:solidFill>
          <a:ln/>
        </p:spPr>
        <p:txBody>
          <a:bodyPr/>
          <a:lstStyle/>
          <a:p>
            <a:endParaRPr lang="en-CA">
              <a:latin typeface="Inter" panose="020B0604020202020204" charset="0"/>
              <a:ea typeface="Inter" panose="020B0604020202020204" charset="0"/>
            </a:endParaRPr>
          </a:p>
        </p:txBody>
      </p:sp>
      <p:grpSp>
        <p:nvGrpSpPr>
          <p:cNvPr id="68" name="Group 67">
            <a:extLst>
              <a:ext uri="{FF2B5EF4-FFF2-40B4-BE49-F238E27FC236}">
                <a16:creationId xmlns:a16="http://schemas.microsoft.com/office/drawing/2014/main" id="{E7E27E08-7A06-03CA-9BC7-1E5DE246B052}"/>
              </a:ext>
            </a:extLst>
          </p:cNvPr>
          <p:cNvGrpSpPr/>
          <p:nvPr/>
        </p:nvGrpSpPr>
        <p:grpSpPr>
          <a:xfrm>
            <a:off x="365470" y="1565317"/>
            <a:ext cx="705944" cy="3476166"/>
            <a:chOff x="428467" y="1581699"/>
            <a:chExt cx="705944" cy="3476166"/>
          </a:xfrm>
        </p:grpSpPr>
        <p:grpSp>
          <p:nvGrpSpPr>
            <p:cNvPr id="69" name="Group 68">
              <a:extLst>
                <a:ext uri="{FF2B5EF4-FFF2-40B4-BE49-F238E27FC236}">
                  <a16:creationId xmlns:a16="http://schemas.microsoft.com/office/drawing/2014/main" id="{C686A860-0D36-A851-2930-C6D73029DAA9}"/>
                </a:ext>
              </a:extLst>
            </p:cNvPr>
            <p:cNvGrpSpPr/>
            <p:nvPr/>
          </p:nvGrpSpPr>
          <p:grpSpPr>
            <a:xfrm>
              <a:off x="428467" y="2172195"/>
              <a:ext cx="705944" cy="523688"/>
              <a:chOff x="428467" y="2140863"/>
              <a:chExt cx="705944" cy="523688"/>
            </a:xfrm>
          </p:grpSpPr>
          <p:sp>
            <p:nvSpPr>
              <p:cNvPr id="87" name="Arrow: Pentagon 86">
                <a:extLst>
                  <a:ext uri="{FF2B5EF4-FFF2-40B4-BE49-F238E27FC236}">
                    <a16:creationId xmlns:a16="http://schemas.microsoft.com/office/drawing/2014/main" id="{8F3F2D5A-0302-708E-8D2D-BB747FECF4F5}"/>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8" name="TextBox 34">
                <a:extLst>
                  <a:ext uri="{FF2B5EF4-FFF2-40B4-BE49-F238E27FC236}">
                    <a16:creationId xmlns:a16="http://schemas.microsoft.com/office/drawing/2014/main" id="{0ABEBE2D-BBB9-66D5-8F14-E746B26D6DF8}"/>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70" name="Group 69">
              <a:extLst>
                <a:ext uri="{FF2B5EF4-FFF2-40B4-BE49-F238E27FC236}">
                  <a16:creationId xmlns:a16="http://schemas.microsoft.com/office/drawing/2014/main" id="{E3E14B91-DB60-8C33-D5DB-BC2C4D2F9DF8}"/>
                </a:ext>
              </a:extLst>
            </p:cNvPr>
            <p:cNvGrpSpPr/>
            <p:nvPr/>
          </p:nvGrpSpPr>
          <p:grpSpPr>
            <a:xfrm>
              <a:off x="428467" y="1581699"/>
              <a:ext cx="705944" cy="523688"/>
              <a:chOff x="428467" y="1581699"/>
              <a:chExt cx="705944" cy="523688"/>
            </a:xfrm>
          </p:grpSpPr>
          <p:sp>
            <p:nvSpPr>
              <p:cNvPr id="85" name="Arrow: Pentagon 84">
                <a:extLst>
                  <a:ext uri="{FF2B5EF4-FFF2-40B4-BE49-F238E27FC236}">
                    <a16:creationId xmlns:a16="http://schemas.microsoft.com/office/drawing/2014/main" id="{BE20230E-3FDF-C886-66E5-B9B865AA5D46}"/>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6" name="TextBox 41">
                <a:extLst>
                  <a:ext uri="{FF2B5EF4-FFF2-40B4-BE49-F238E27FC236}">
                    <a16:creationId xmlns:a16="http://schemas.microsoft.com/office/drawing/2014/main" id="{8CC3DD01-CD8F-193D-4F40-61D0323E0BB4}"/>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71" name="Group 70">
              <a:extLst>
                <a:ext uri="{FF2B5EF4-FFF2-40B4-BE49-F238E27FC236}">
                  <a16:creationId xmlns:a16="http://schemas.microsoft.com/office/drawing/2014/main" id="{81BBB6D0-CA0F-096B-2752-E5B67A1FABF1}"/>
                </a:ext>
              </a:extLst>
            </p:cNvPr>
            <p:cNvGrpSpPr/>
            <p:nvPr/>
          </p:nvGrpSpPr>
          <p:grpSpPr>
            <a:xfrm>
              <a:off x="428467" y="4534177"/>
              <a:ext cx="705944" cy="523688"/>
              <a:chOff x="428467" y="4534177"/>
              <a:chExt cx="705944" cy="523688"/>
            </a:xfrm>
          </p:grpSpPr>
          <p:sp>
            <p:nvSpPr>
              <p:cNvPr id="83" name="Arrow: Pentagon 82">
                <a:extLst>
                  <a:ext uri="{FF2B5EF4-FFF2-40B4-BE49-F238E27FC236}">
                    <a16:creationId xmlns:a16="http://schemas.microsoft.com/office/drawing/2014/main" id="{6912E5B7-0A29-9A86-807E-BFB916159BFA}"/>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4" name="TextBox 48">
                <a:extLst>
                  <a:ext uri="{FF2B5EF4-FFF2-40B4-BE49-F238E27FC236}">
                    <a16:creationId xmlns:a16="http://schemas.microsoft.com/office/drawing/2014/main" id="{435A3674-EEFF-56CD-91FC-681B252E5557}"/>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72" name="Group 71">
              <a:extLst>
                <a:ext uri="{FF2B5EF4-FFF2-40B4-BE49-F238E27FC236}">
                  <a16:creationId xmlns:a16="http://schemas.microsoft.com/office/drawing/2014/main" id="{371D293F-5913-0206-12E7-E4AFC4D95DCA}"/>
                </a:ext>
              </a:extLst>
            </p:cNvPr>
            <p:cNvGrpSpPr/>
            <p:nvPr/>
          </p:nvGrpSpPr>
          <p:grpSpPr>
            <a:xfrm>
              <a:off x="428467" y="2762691"/>
              <a:ext cx="705944" cy="523688"/>
              <a:chOff x="428467" y="2697291"/>
              <a:chExt cx="705944" cy="523688"/>
            </a:xfrm>
          </p:grpSpPr>
          <p:sp>
            <p:nvSpPr>
              <p:cNvPr id="81" name="Arrow: Pentagon 80">
                <a:extLst>
                  <a:ext uri="{FF2B5EF4-FFF2-40B4-BE49-F238E27FC236}">
                    <a16:creationId xmlns:a16="http://schemas.microsoft.com/office/drawing/2014/main" id="{EB352987-197A-B60A-1948-35E2160A45F3}"/>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2" name="TextBox 55">
                <a:extLst>
                  <a:ext uri="{FF2B5EF4-FFF2-40B4-BE49-F238E27FC236}">
                    <a16:creationId xmlns:a16="http://schemas.microsoft.com/office/drawing/2014/main" id="{F2C362B4-169E-16F6-B9FC-F4C64C688BA9}"/>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73" name="TextBox 58">
              <a:extLst>
                <a:ext uri="{FF2B5EF4-FFF2-40B4-BE49-F238E27FC236}">
                  <a16:creationId xmlns:a16="http://schemas.microsoft.com/office/drawing/2014/main" id="{9670053C-B9F3-620A-6E93-80CFC7537152}"/>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74" name="TextBox 61">
              <a:extLst>
                <a:ext uri="{FF2B5EF4-FFF2-40B4-BE49-F238E27FC236}">
                  <a16:creationId xmlns:a16="http://schemas.microsoft.com/office/drawing/2014/main" id="{A8BD0D32-46B1-D462-CBFA-0C25748C0CC1}"/>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75" name="Group 74">
              <a:extLst>
                <a:ext uri="{FF2B5EF4-FFF2-40B4-BE49-F238E27FC236}">
                  <a16:creationId xmlns:a16="http://schemas.microsoft.com/office/drawing/2014/main" id="{B763138E-A8C4-B924-F9BE-1FB3AE84A670}"/>
                </a:ext>
              </a:extLst>
            </p:cNvPr>
            <p:cNvGrpSpPr/>
            <p:nvPr/>
          </p:nvGrpSpPr>
          <p:grpSpPr>
            <a:xfrm>
              <a:off x="428467" y="3353187"/>
              <a:ext cx="705944" cy="523688"/>
              <a:chOff x="428467" y="3243793"/>
              <a:chExt cx="705944" cy="523688"/>
            </a:xfrm>
          </p:grpSpPr>
          <p:sp>
            <p:nvSpPr>
              <p:cNvPr id="79" name="Arrow: Pentagon 78">
                <a:extLst>
                  <a:ext uri="{FF2B5EF4-FFF2-40B4-BE49-F238E27FC236}">
                    <a16:creationId xmlns:a16="http://schemas.microsoft.com/office/drawing/2014/main" id="{9BE4107C-448E-2893-A409-0189BF1C60E2}"/>
                  </a:ext>
                </a:extLst>
              </p:cNvPr>
              <p:cNvSpPr/>
              <p:nvPr/>
            </p:nvSpPr>
            <p:spPr>
              <a:xfrm rot="5400000">
                <a:off x="519595" y="315266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0" name="TextBox 62">
                <a:extLst>
                  <a:ext uri="{FF2B5EF4-FFF2-40B4-BE49-F238E27FC236}">
                    <a16:creationId xmlns:a16="http://schemas.microsoft.com/office/drawing/2014/main" id="{EC4AA6DC-FF88-1FF2-D475-64D417DE5E49}"/>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ACTION</a:t>
                </a:r>
              </a:p>
            </p:txBody>
          </p:sp>
        </p:grpSp>
        <p:grpSp>
          <p:nvGrpSpPr>
            <p:cNvPr id="76" name="Group 75">
              <a:extLst>
                <a:ext uri="{FF2B5EF4-FFF2-40B4-BE49-F238E27FC236}">
                  <a16:creationId xmlns:a16="http://schemas.microsoft.com/office/drawing/2014/main" id="{D9442CE1-D138-E219-230B-C0F406711B98}"/>
                </a:ext>
              </a:extLst>
            </p:cNvPr>
            <p:cNvGrpSpPr/>
            <p:nvPr/>
          </p:nvGrpSpPr>
          <p:grpSpPr>
            <a:xfrm>
              <a:off x="428467" y="3943683"/>
              <a:ext cx="705944" cy="523688"/>
              <a:chOff x="428467" y="3888985"/>
              <a:chExt cx="705944" cy="523688"/>
            </a:xfrm>
          </p:grpSpPr>
          <p:sp>
            <p:nvSpPr>
              <p:cNvPr id="77" name="Arrow: Pentagon 76">
                <a:extLst>
                  <a:ext uri="{FF2B5EF4-FFF2-40B4-BE49-F238E27FC236}">
                    <a16:creationId xmlns:a16="http://schemas.microsoft.com/office/drawing/2014/main" id="{4883791E-92CE-F53A-5453-18B8376EAA2C}"/>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8" name="TextBox 69">
                <a:extLst>
                  <a:ext uri="{FF2B5EF4-FFF2-40B4-BE49-F238E27FC236}">
                    <a16:creationId xmlns:a16="http://schemas.microsoft.com/office/drawing/2014/main" id="{5BC53D90-0284-B69C-EA7D-B698712A76C5}"/>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89" name="Group 22">
            <a:extLst>
              <a:ext uri="{FF2B5EF4-FFF2-40B4-BE49-F238E27FC236}">
                <a16:creationId xmlns:a16="http://schemas.microsoft.com/office/drawing/2014/main" id="{412C5580-DA3A-30E6-9DDE-F2E2F28CEA6B}"/>
              </a:ext>
            </a:extLst>
          </p:cNvPr>
          <p:cNvGrpSpPr/>
          <p:nvPr/>
        </p:nvGrpSpPr>
        <p:grpSpPr>
          <a:xfrm>
            <a:off x="1132573" y="3381066"/>
            <a:ext cx="329715" cy="274320"/>
            <a:chOff x="0" y="0"/>
            <a:chExt cx="812800" cy="605471"/>
          </a:xfrm>
          <a:solidFill>
            <a:srgbClr val="5B6242"/>
          </a:solidFill>
        </p:grpSpPr>
        <p:sp>
          <p:nvSpPr>
            <p:cNvPr id="90" name="Freeform 23">
              <a:extLst>
                <a:ext uri="{FF2B5EF4-FFF2-40B4-BE49-F238E27FC236}">
                  <a16:creationId xmlns:a16="http://schemas.microsoft.com/office/drawing/2014/main" id="{BAE406EB-4C0E-690F-695B-F1669A0A544B}"/>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91" name="TextBox 24">
              <a:extLst>
                <a:ext uri="{FF2B5EF4-FFF2-40B4-BE49-F238E27FC236}">
                  <a16:creationId xmlns:a16="http://schemas.microsoft.com/office/drawing/2014/main" id="{C5B6EFB9-66B4-ADAA-00F8-2FFFA2FAFC2A}"/>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94" name="TextBox 2">
            <a:extLst>
              <a:ext uri="{FF2B5EF4-FFF2-40B4-BE49-F238E27FC236}">
                <a16:creationId xmlns:a16="http://schemas.microsoft.com/office/drawing/2014/main" id="{CB551822-EEFB-E55C-B7D3-433013D17C4F}"/>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1290085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D85F91B-273D-4DC9-C0D8-D896E9480D1C}"/>
            </a:ext>
          </a:extLst>
        </p:cNvPr>
        <p:cNvGrpSpPr/>
        <p:nvPr/>
      </p:nvGrpSpPr>
      <p:grpSpPr>
        <a:xfrm>
          <a:off x="0" y="0"/>
          <a:ext cx="0" cy="0"/>
          <a:chOff x="0" y="0"/>
          <a:chExt cx="0" cy="0"/>
        </a:xfrm>
      </p:grpSpPr>
      <p:sp>
        <p:nvSpPr>
          <p:cNvPr id="20" name="TextBox 20">
            <a:extLst>
              <a:ext uri="{FF2B5EF4-FFF2-40B4-BE49-F238E27FC236}">
                <a16:creationId xmlns:a16="http://schemas.microsoft.com/office/drawing/2014/main" id="{187B148A-97AC-38C8-8CB2-0CB68988797D}"/>
              </a:ext>
            </a:extLst>
          </p:cNvPr>
          <p:cNvSpPr txBox="1"/>
          <p:nvPr/>
        </p:nvSpPr>
        <p:spPr>
          <a:xfrm>
            <a:off x="307595" y="303205"/>
            <a:ext cx="7311257" cy="751872"/>
          </a:xfrm>
          <a:prstGeom prst="rect">
            <a:avLst/>
          </a:prstGeom>
        </p:spPr>
        <p:txBody>
          <a:bodyPr lIns="0" tIns="0" rIns="0" bIns="0" rtlCol="0" anchor="t">
            <a:spAutoFit/>
          </a:bodyPr>
          <a:lstStyle/>
          <a:p>
            <a:pPr>
              <a:lnSpc>
                <a:spcPct val="114000"/>
              </a:lnSpc>
            </a:pPr>
            <a:r>
              <a:rPr lang="en-US" sz="2400" b="1">
                <a:solidFill>
                  <a:srgbClr val="2B2929"/>
                </a:solidFill>
                <a:latin typeface="Inter Bold"/>
                <a:ea typeface="Inter Bold"/>
                <a:cs typeface="Inter Bold"/>
                <a:sym typeface="Inter Bold"/>
              </a:rPr>
              <a:t>WORKFORCE DEVELOPMENT</a:t>
            </a:r>
            <a:r>
              <a:rPr lang="en-US" sz="2400">
                <a:solidFill>
                  <a:srgbClr val="2B2929"/>
                </a:solidFill>
                <a:latin typeface="Inter"/>
                <a:ea typeface="Inter"/>
                <a:cs typeface="Inter"/>
                <a:sym typeface="Inter"/>
              </a:rPr>
              <a:t>: </a:t>
            </a:r>
          </a:p>
          <a:p>
            <a:pPr>
              <a:lnSpc>
                <a:spcPct val="114000"/>
              </a:lnSpc>
            </a:pPr>
            <a:r>
              <a:rPr lang="en-US" sz="2000">
                <a:latin typeface="Inter Bold"/>
              </a:rPr>
              <a:t>INDIGENOUS MENTORSHIP PROGRAM</a:t>
            </a:r>
            <a:endParaRPr lang="en-US" sz="2400">
              <a:solidFill>
                <a:srgbClr val="2B2929"/>
              </a:solidFill>
              <a:latin typeface="Inter Bold"/>
              <a:ea typeface="Inter"/>
              <a:cs typeface="Inter"/>
            </a:endParaRPr>
          </a:p>
        </p:txBody>
      </p:sp>
      <p:grpSp>
        <p:nvGrpSpPr>
          <p:cNvPr id="65" name="Group 65">
            <a:extLst>
              <a:ext uri="{FF2B5EF4-FFF2-40B4-BE49-F238E27FC236}">
                <a16:creationId xmlns:a16="http://schemas.microsoft.com/office/drawing/2014/main" id="{EDCC003A-724C-B275-A506-F0F85D5B0494}"/>
              </a:ext>
            </a:extLst>
          </p:cNvPr>
          <p:cNvGrpSpPr/>
          <p:nvPr/>
        </p:nvGrpSpPr>
        <p:grpSpPr>
          <a:xfrm>
            <a:off x="6858993" y="178644"/>
            <a:ext cx="2653235" cy="839921"/>
            <a:chOff x="0" y="0"/>
            <a:chExt cx="7075294" cy="2239787"/>
          </a:xfrm>
        </p:grpSpPr>
        <p:grpSp>
          <p:nvGrpSpPr>
            <p:cNvPr id="66" name="Group 66">
              <a:extLst>
                <a:ext uri="{FF2B5EF4-FFF2-40B4-BE49-F238E27FC236}">
                  <a16:creationId xmlns:a16="http://schemas.microsoft.com/office/drawing/2014/main" id="{CF9DC5E6-4A60-2811-4620-D04837695054}"/>
                </a:ext>
              </a:extLst>
            </p:cNvPr>
            <p:cNvGrpSpPr/>
            <p:nvPr/>
          </p:nvGrpSpPr>
          <p:grpSpPr>
            <a:xfrm>
              <a:off x="0" y="0"/>
              <a:ext cx="7075294" cy="2239787"/>
              <a:chOff x="0" y="0"/>
              <a:chExt cx="2244637" cy="710573"/>
            </a:xfrm>
          </p:grpSpPr>
          <p:sp>
            <p:nvSpPr>
              <p:cNvPr id="67" name="Freeform 67">
                <a:extLst>
                  <a:ext uri="{FF2B5EF4-FFF2-40B4-BE49-F238E27FC236}">
                    <a16:creationId xmlns:a16="http://schemas.microsoft.com/office/drawing/2014/main" id="{12DCEFE7-78E1-317D-8FBB-27F8CD51AED9}"/>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68" name="TextBox 68">
                <a:extLst>
                  <a:ext uri="{FF2B5EF4-FFF2-40B4-BE49-F238E27FC236}">
                    <a16:creationId xmlns:a16="http://schemas.microsoft.com/office/drawing/2014/main" id="{E8B4FB89-4E4B-9552-78C2-E4C56A218F52}"/>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69" name="Freeform 69">
              <a:extLst>
                <a:ext uri="{FF2B5EF4-FFF2-40B4-BE49-F238E27FC236}">
                  <a16:creationId xmlns:a16="http://schemas.microsoft.com/office/drawing/2014/main" id="{36D85019-F626-A10F-2230-991DCF7930A0}"/>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
        <p:nvSpPr>
          <p:cNvPr id="98" name="Shape 1">
            <a:extLst>
              <a:ext uri="{FF2B5EF4-FFF2-40B4-BE49-F238E27FC236}">
                <a16:creationId xmlns:a16="http://schemas.microsoft.com/office/drawing/2014/main" id="{3A3865B9-F27E-280E-E299-4B7D4B13CE28}"/>
              </a:ext>
            </a:extLst>
          </p:cNvPr>
          <p:cNvSpPr/>
          <p:nvPr/>
        </p:nvSpPr>
        <p:spPr>
          <a:xfrm>
            <a:off x="0" y="0"/>
            <a:ext cx="73152" cy="5143500"/>
          </a:xfrm>
          <a:prstGeom prst="rect">
            <a:avLst/>
          </a:prstGeom>
          <a:solidFill>
            <a:srgbClr val="C8963E"/>
          </a:solidFill>
          <a:ln/>
        </p:spPr>
        <p:txBody>
          <a:bodyPr/>
          <a:lstStyle/>
          <a:p>
            <a:endParaRPr lang="en-CA"/>
          </a:p>
        </p:txBody>
      </p:sp>
      <p:sp>
        <p:nvSpPr>
          <p:cNvPr id="102" name="Shape 3">
            <a:extLst>
              <a:ext uri="{FF2B5EF4-FFF2-40B4-BE49-F238E27FC236}">
                <a16:creationId xmlns:a16="http://schemas.microsoft.com/office/drawing/2014/main" id="{12D98760-D063-54AA-A689-D22E97F792EC}"/>
              </a:ext>
            </a:extLst>
          </p:cNvPr>
          <p:cNvSpPr/>
          <p:nvPr/>
        </p:nvSpPr>
        <p:spPr>
          <a:xfrm>
            <a:off x="307595" y="1129712"/>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50" name="TextBox 13">
            <a:extLst>
              <a:ext uri="{FF2B5EF4-FFF2-40B4-BE49-F238E27FC236}">
                <a16:creationId xmlns:a16="http://schemas.microsoft.com/office/drawing/2014/main" id="{2798E8A1-E834-C240-7E61-D831ED046A57}"/>
              </a:ext>
            </a:extLst>
          </p:cNvPr>
          <p:cNvSpPr txBox="1"/>
          <p:nvPr/>
        </p:nvSpPr>
        <p:spPr>
          <a:xfrm>
            <a:off x="1798345" y="5973048"/>
            <a:ext cx="3462221" cy="559671"/>
          </a:xfrm>
          <a:prstGeom prst="rect">
            <a:avLst/>
          </a:prstGeom>
        </p:spPr>
        <p:txBody>
          <a:bodyPr lIns="25400" tIns="25400" rIns="25400" bIns="25400" rtlCol="0" anchor="ctr"/>
          <a:lstStyle/>
          <a:p>
            <a:pPr algn="ctr">
              <a:lnSpc>
                <a:spcPts val="1173"/>
              </a:lnSpc>
              <a:spcBef>
                <a:spcPct val="0"/>
              </a:spcBef>
            </a:pPr>
            <a:endParaRPr sz="900"/>
          </a:p>
        </p:txBody>
      </p:sp>
      <p:grpSp>
        <p:nvGrpSpPr>
          <p:cNvPr id="2" name="Group 3">
            <a:extLst>
              <a:ext uri="{FF2B5EF4-FFF2-40B4-BE49-F238E27FC236}">
                <a16:creationId xmlns:a16="http://schemas.microsoft.com/office/drawing/2014/main" id="{6891C423-E47F-7610-F44E-A0ADBCDAF429}"/>
              </a:ext>
            </a:extLst>
          </p:cNvPr>
          <p:cNvGrpSpPr/>
          <p:nvPr/>
        </p:nvGrpSpPr>
        <p:grpSpPr>
          <a:xfrm>
            <a:off x="1662689" y="2898545"/>
            <a:ext cx="3236799" cy="2099898"/>
            <a:chOff x="131209" y="0"/>
            <a:chExt cx="888811" cy="576623"/>
          </a:xfrm>
          <a:solidFill>
            <a:schemeClr val="bg2"/>
          </a:solidFill>
        </p:grpSpPr>
        <p:sp>
          <p:nvSpPr>
            <p:cNvPr id="3" name="Freeform 4">
              <a:extLst>
                <a:ext uri="{FF2B5EF4-FFF2-40B4-BE49-F238E27FC236}">
                  <a16:creationId xmlns:a16="http://schemas.microsoft.com/office/drawing/2014/main" id="{33BBB3B5-5DE2-6820-0F65-AF93424A4FA1}"/>
                </a:ext>
              </a:extLst>
            </p:cNvPr>
            <p:cNvSpPr/>
            <p:nvPr/>
          </p:nvSpPr>
          <p:spPr>
            <a:xfrm>
              <a:off x="131209" y="0"/>
              <a:ext cx="888811" cy="576623"/>
            </a:xfrm>
            <a:custGeom>
              <a:avLst/>
              <a:gdLst/>
              <a:ahLst/>
              <a:cxnLst/>
              <a:rect l="l" t="t" r="r" b="b"/>
              <a:pathLst>
                <a:path w="1144320" h="576623">
                  <a:moveTo>
                    <a:pt x="10482" y="0"/>
                  </a:moveTo>
                  <a:lnTo>
                    <a:pt x="1133838" y="0"/>
                  </a:lnTo>
                  <a:cubicBezTo>
                    <a:pt x="1136618" y="0"/>
                    <a:pt x="1139284" y="1104"/>
                    <a:pt x="1141250" y="3070"/>
                  </a:cubicBezTo>
                  <a:cubicBezTo>
                    <a:pt x="1143215" y="5036"/>
                    <a:pt x="1144320" y="7702"/>
                    <a:pt x="1144320" y="10482"/>
                  </a:cubicBezTo>
                  <a:lnTo>
                    <a:pt x="1144320" y="566141"/>
                  </a:lnTo>
                  <a:cubicBezTo>
                    <a:pt x="1144320" y="568921"/>
                    <a:pt x="1143215" y="571587"/>
                    <a:pt x="1141250" y="573553"/>
                  </a:cubicBezTo>
                  <a:cubicBezTo>
                    <a:pt x="1139284" y="575518"/>
                    <a:pt x="1136618" y="576623"/>
                    <a:pt x="1133838" y="576623"/>
                  </a:cubicBezTo>
                  <a:lnTo>
                    <a:pt x="10482" y="576623"/>
                  </a:lnTo>
                  <a:cubicBezTo>
                    <a:pt x="7702" y="576623"/>
                    <a:pt x="5036" y="575518"/>
                    <a:pt x="3070" y="573553"/>
                  </a:cubicBezTo>
                  <a:cubicBezTo>
                    <a:pt x="1104" y="571587"/>
                    <a:pt x="0" y="568921"/>
                    <a:pt x="0" y="566141"/>
                  </a:cubicBezTo>
                  <a:lnTo>
                    <a:pt x="0" y="10482"/>
                  </a:lnTo>
                  <a:cubicBezTo>
                    <a:pt x="0" y="7702"/>
                    <a:pt x="1104" y="5036"/>
                    <a:pt x="3070" y="3070"/>
                  </a:cubicBezTo>
                  <a:cubicBezTo>
                    <a:pt x="5036" y="1104"/>
                    <a:pt x="7702" y="0"/>
                    <a:pt x="10482" y="0"/>
                  </a:cubicBezTo>
                  <a:close/>
                </a:path>
              </a:pathLst>
            </a:custGeom>
            <a:blipFill>
              <a:blip r:embed="rId4"/>
              <a:stretch>
                <a:fillRect l="-24472" t="-17270" r="-4274" b="-14790"/>
              </a:stretch>
            </a:blipFill>
          </p:spPr>
          <p:txBody>
            <a:bodyPr anchor="ctr"/>
            <a:lstStyle/>
            <a:p>
              <a:pPr algn="ctr"/>
              <a:endParaRPr lang="en-US" sz="900"/>
            </a:p>
          </p:txBody>
        </p:sp>
      </p:grpSp>
      <p:sp>
        <p:nvSpPr>
          <p:cNvPr id="21" name="TextBox 8">
            <a:extLst>
              <a:ext uri="{FF2B5EF4-FFF2-40B4-BE49-F238E27FC236}">
                <a16:creationId xmlns:a16="http://schemas.microsoft.com/office/drawing/2014/main" id="{06015112-CC49-DD1C-ADDF-730D1798CE00}"/>
              </a:ext>
            </a:extLst>
          </p:cNvPr>
          <p:cNvSpPr txBox="1"/>
          <p:nvPr/>
        </p:nvSpPr>
        <p:spPr>
          <a:xfrm>
            <a:off x="309928" y="1247696"/>
            <a:ext cx="6115080" cy="215444"/>
          </a:xfrm>
          <a:prstGeom prst="rect">
            <a:avLst/>
          </a:prstGeom>
        </p:spPr>
        <p:txBody>
          <a:bodyPr wrap="square" lIns="0" tIns="0" rIns="0" bIns="0" rtlCol="0" anchor="t">
            <a:spAutoFit/>
          </a:bodyPr>
          <a:lstStyle/>
          <a:p>
            <a:pPr algn="ctr">
              <a:spcBef>
                <a:spcPct val="0"/>
              </a:spcBef>
            </a:pPr>
            <a:r>
              <a:rPr lang="en-US" sz="1400" b="1">
                <a:latin typeface="Inter Semi-Bold"/>
                <a:ea typeface="Inter Semi-Bold"/>
                <a:cs typeface="Inter Semi-Bold"/>
                <a:sym typeface="Inter Semi-Bold"/>
              </a:rPr>
              <a:t>ILMI DATA IDENTIFIED A GAP OF SELF-ESTEEM &amp; CONFIDENCE IN THE WORKPLACE </a:t>
            </a:r>
          </a:p>
        </p:txBody>
      </p:sp>
      <p:grpSp>
        <p:nvGrpSpPr>
          <p:cNvPr id="88" name="Group 87">
            <a:extLst>
              <a:ext uri="{FF2B5EF4-FFF2-40B4-BE49-F238E27FC236}">
                <a16:creationId xmlns:a16="http://schemas.microsoft.com/office/drawing/2014/main" id="{74E5628C-6CD8-5162-2A33-B400BCA8E986}"/>
              </a:ext>
            </a:extLst>
          </p:cNvPr>
          <p:cNvGrpSpPr/>
          <p:nvPr/>
        </p:nvGrpSpPr>
        <p:grpSpPr>
          <a:xfrm>
            <a:off x="1662690" y="1757984"/>
            <a:ext cx="7206094" cy="752783"/>
            <a:chOff x="1662690" y="1757984"/>
            <a:chExt cx="7206094" cy="752783"/>
          </a:xfrm>
        </p:grpSpPr>
        <p:grpSp>
          <p:nvGrpSpPr>
            <p:cNvPr id="29" name="Group 28">
              <a:extLst>
                <a:ext uri="{FF2B5EF4-FFF2-40B4-BE49-F238E27FC236}">
                  <a16:creationId xmlns:a16="http://schemas.microsoft.com/office/drawing/2014/main" id="{05367F5A-8312-28E0-D527-4FD81A9CB831}"/>
                </a:ext>
              </a:extLst>
            </p:cNvPr>
            <p:cNvGrpSpPr/>
            <p:nvPr/>
          </p:nvGrpSpPr>
          <p:grpSpPr>
            <a:xfrm>
              <a:off x="1662690" y="1757984"/>
              <a:ext cx="1463040" cy="752783"/>
              <a:chOff x="1453162" y="1851634"/>
              <a:chExt cx="1463040" cy="752783"/>
            </a:xfrm>
          </p:grpSpPr>
          <p:grpSp>
            <p:nvGrpSpPr>
              <p:cNvPr id="5" name="Group 13">
                <a:extLst>
                  <a:ext uri="{FF2B5EF4-FFF2-40B4-BE49-F238E27FC236}">
                    <a16:creationId xmlns:a16="http://schemas.microsoft.com/office/drawing/2014/main" id="{50406896-B423-4761-443C-BD97CAF5D161}"/>
                  </a:ext>
                </a:extLst>
              </p:cNvPr>
              <p:cNvGrpSpPr/>
              <p:nvPr/>
            </p:nvGrpSpPr>
            <p:grpSpPr>
              <a:xfrm>
                <a:off x="1453162" y="1851634"/>
                <a:ext cx="1463040" cy="752783"/>
                <a:chOff x="0" y="0"/>
                <a:chExt cx="2216771" cy="285377"/>
              </a:xfrm>
            </p:grpSpPr>
            <p:sp>
              <p:nvSpPr>
                <p:cNvPr id="7" name="Freeform 14">
                  <a:extLst>
                    <a:ext uri="{FF2B5EF4-FFF2-40B4-BE49-F238E27FC236}">
                      <a16:creationId xmlns:a16="http://schemas.microsoft.com/office/drawing/2014/main" id="{AB0986A9-0C34-F207-BEC5-6993C1DE1F8A}"/>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8" name="TextBox 15">
                  <a:extLst>
                    <a:ext uri="{FF2B5EF4-FFF2-40B4-BE49-F238E27FC236}">
                      <a16:creationId xmlns:a16="http://schemas.microsoft.com/office/drawing/2014/main" id="{6B993D96-6894-5FA4-C661-A602DCF9EA4C}"/>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6" name="TextBox 8">
                <a:extLst>
                  <a:ext uri="{FF2B5EF4-FFF2-40B4-BE49-F238E27FC236}">
                    <a16:creationId xmlns:a16="http://schemas.microsoft.com/office/drawing/2014/main" id="{2C4D61EB-0D0A-E6B7-A49E-5ED4B3FC9F1A}"/>
                  </a:ext>
                </a:extLst>
              </p:cNvPr>
              <p:cNvSpPr txBox="1"/>
              <p:nvPr/>
            </p:nvSpPr>
            <p:spPr>
              <a:xfrm>
                <a:off x="1498708" y="1904860"/>
                <a:ext cx="1371949" cy="646331"/>
              </a:xfrm>
              <a:prstGeom prst="rect">
                <a:avLst/>
              </a:prstGeom>
            </p:spPr>
            <p:txBody>
              <a:bodyPr wrap="square" lIns="0" tIns="0" rIns="0" bIns="0" rtlCol="0" anchor="t">
                <a:spAutoFit/>
              </a:bodyPr>
              <a:lstStyle/>
              <a:p>
                <a:pPr algn="ctr">
                  <a:spcBef>
                    <a:spcPct val="0"/>
                  </a:spcBef>
                </a:pPr>
                <a:r>
                  <a:rPr lang="en-US" sz="1400" b="1">
                    <a:solidFill>
                      <a:srgbClr val="FFFFFF"/>
                    </a:solidFill>
                    <a:latin typeface="Inter Semi-Bold"/>
                    <a:ea typeface="Inter Semi-Bold"/>
                    <a:cs typeface="Inter Semi-Bold"/>
                    <a:sym typeface="Inter Semi-Bold"/>
                  </a:rPr>
                  <a:t>DATA PRESENTED AT  2024 PROSPER TABLES</a:t>
                </a:r>
              </a:p>
            </p:txBody>
          </p:sp>
        </p:grpSp>
        <p:sp>
          <p:nvSpPr>
            <p:cNvPr id="9" name="Freeform 18">
              <a:extLst>
                <a:ext uri="{FF2B5EF4-FFF2-40B4-BE49-F238E27FC236}">
                  <a16:creationId xmlns:a16="http://schemas.microsoft.com/office/drawing/2014/main" id="{B1749A64-9441-38A5-4EB8-26386B864342}"/>
                </a:ext>
              </a:extLst>
            </p:cNvPr>
            <p:cNvSpPr/>
            <p:nvPr/>
          </p:nvSpPr>
          <p:spPr>
            <a:xfrm>
              <a:off x="5122266" y="2026653"/>
              <a:ext cx="247815"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444931"/>
            </a:solidFill>
          </p:spPr>
          <p:txBody>
            <a:bodyPr/>
            <a:lstStyle/>
            <a:p>
              <a:endParaRPr lang="en-US" sz="900"/>
            </a:p>
          </p:txBody>
        </p:sp>
        <p:grpSp>
          <p:nvGrpSpPr>
            <p:cNvPr id="31" name="Group 30">
              <a:extLst>
                <a:ext uri="{FF2B5EF4-FFF2-40B4-BE49-F238E27FC236}">
                  <a16:creationId xmlns:a16="http://schemas.microsoft.com/office/drawing/2014/main" id="{74A1EF88-7362-FEB9-19F0-37EB468344ED}"/>
                </a:ext>
              </a:extLst>
            </p:cNvPr>
            <p:cNvGrpSpPr/>
            <p:nvPr/>
          </p:nvGrpSpPr>
          <p:grpSpPr>
            <a:xfrm>
              <a:off x="5452265" y="1757984"/>
              <a:ext cx="1502169" cy="752783"/>
              <a:chOff x="5350562" y="1829355"/>
              <a:chExt cx="1502169" cy="752783"/>
            </a:xfrm>
          </p:grpSpPr>
          <p:grpSp>
            <p:nvGrpSpPr>
              <p:cNvPr id="11" name="Group 13">
                <a:extLst>
                  <a:ext uri="{FF2B5EF4-FFF2-40B4-BE49-F238E27FC236}">
                    <a16:creationId xmlns:a16="http://schemas.microsoft.com/office/drawing/2014/main" id="{66945BA0-B2DE-0324-FD39-56110A29A9D3}"/>
                  </a:ext>
                </a:extLst>
              </p:cNvPr>
              <p:cNvGrpSpPr/>
              <p:nvPr/>
            </p:nvGrpSpPr>
            <p:grpSpPr>
              <a:xfrm>
                <a:off x="5350562" y="1829355"/>
                <a:ext cx="1502169" cy="752783"/>
                <a:chOff x="0" y="0"/>
                <a:chExt cx="2216771" cy="285377"/>
              </a:xfrm>
            </p:grpSpPr>
            <p:sp>
              <p:nvSpPr>
                <p:cNvPr id="13" name="Freeform 14">
                  <a:extLst>
                    <a:ext uri="{FF2B5EF4-FFF2-40B4-BE49-F238E27FC236}">
                      <a16:creationId xmlns:a16="http://schemas.microsoft.com/office/drawing/2014/main" id="{BF6484A0-459E-54CA-BE33-42A0C1E42EFD}"/>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14" name="TextBox 15">
                  <a:extLst>
                    <a:ext uri="{FF2B5EF4-FFF2-40B4-BE49-F238E27FC236}">
                      <a16:creationId xmlns:a16="http://schemas.microsoft.com/office/drawing/2014/main" id="{80085489-A556-A964-C373-D9209DA4FC2D}"/>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12" name="TextBox 8">
                <a:extLst>
                  <a:ext uri="{FF2B5EF4-FFF2-40B4-BE49-F238E27FC236}">
                    <a16:creationId xmlns:a16="http://schemas.microsoft.com/office/drawing/2014/main" id="{59F01CBC-2864-BF32-5FAD-1F0CA4BAC64C}"/>
                  </a:ext>
                </a:extLst>
              </p:cNvPr>
              <p:cNvSpPr txBox="1"/>
              <p:nvPr/>
            </p:nvSpPr>
            <p:spPr>
              <a:xfrm>
                <a:off x="5350562" y="1990303"/>
                <a:ext cx="1502169" cy="430887"/>
              </a:xfrm>
              <a:prstGeom prst="rect">
                <a:avLst/>
              </a:prstGeom>
            </p:spPr>
            <p:txBody>
              <a:bodyPr wrap="square" lIns="0" tIns="0" rIns="0" bIns="0" rtlCol="0" anchor="t">
                <a:spAutoFit/>
              </a:bodyPr>
              <a:lstStyle/>
              <a:p>
                <a:pPr algn="ctr">
                  <a:spcBef>
                    <a:spcPct val="0"/>
                  </a:spcBef>
                </a:pPr>
                <a:r>
                  <a:rPr lang="en-US" sz="1400" b="1">
                    <a:solidFill>
                      <a:srgbClr val="FFFFFF"/>
                    </a:solidFill>
                    <a:latin typeface="Inter Semi-Bold"/>
                    <a:ea typeface="Inter Semi-Bold"/>
                    <a:cs typeface="Inter Semi-Bold"/>
                    <a:sym typeface="Inter Semi-Bold"/>
                  </a:rPr>
                  <a:t>ACTION GROUP </a:t>
                </a:r>
                <a:br>
                  <a:rPr lang="en-US" sz="1400" b="1">
                    <a:solidFill>
                      <a:srgbClr val="FFFFFF"/>
                    </a:solidFill>
                    <a:latin typeface="Inter Semi-Bold"/>
                    <a:ea typeface="Inter Semi-Bold"/>
                    <a:cs typeface="Inter Semi-Bold"/>
                    <a:sym typeface="Inter Semi-Bold"/>
                  </a:rPr>
                </a:br>
                <a:r>
                  <a:rPr lang="en-US" sz="1400" b="1">
                    <a:solidFill>
                      <a:srgbClr val="FFFFFF"/>
                    </a:solidFill>
                    <a:latin typeface="Inter Semi-Bold"/>
                    <a:ea typeface="Inter Semi-Bold"/>
                    <a:cs typeface="Inter Semi-Bold"/>
                    <a:sym typeface="Inter Semi-Bold"/>
                  </a:rPr>
                  <a:t>MET IN JAN 2025</a:t>
                </a:r>
              </a:p>
            </p:txBody>
          </p:sp>
        </p:grpSp>
        <p:grpSp>
          <p:nvGrpSpPr>
            <p:cNvPr id="32" name="Group 31">
              <a:extLst>
                <a:ext uri="{FF2B5EF4-FFF2-40B4-BE49-F238E27FC236}">
                  <a16:creationId xmlns:a16="http://schemas.microsoft.com/office/drawing/2014/main" id="{82EA85CD-6DF2-56AE-5E70-E2549D800255}"/>
                </a:ext>
              </a:extLst>
            </p:cNvPr>
            <p:cNvGrpSpPr/>
            <p:nvPr/>
          </p:nvGrpSpPr>
          <p:grpSpPr>
            <a:xfrm>
              <a:off x="7366616" y="1757984"/>
              <a:ext cx="1502168" cy="752783"/>
              <a:chOff x="7366616" y="1829355"/>
              <a:chExt cx="1502168" cy="752783"/>
            </a:xfrm>
          </p:grpSpPr>
          <p:grpSp>
            <p:nvGrpSpPr>
              <p:cNvPr id="16" name="Group 13">
                <a:extLst>
                  <a:ext uri="{FF2B5EF4-FFF2-40B4-BE49-F238E27FC236}">
                    <a16:creationId xmlns:a16="http://schemas.microsoft.com/office/drawing/2014/main" id="{89902D41-5578-28E6-7877-3CB9BECD0FF1}"/>
                  </a:ext>
                </a:extLst>
              </p:cNvPr>
              <p:cNvGrpSpPr/>
              <p:nvPr/>
            </p:nvGrpSpPr>
            <p:grpSpPr>
              <a:xfrm>
                <a:off x="7366616" y="1829355"/>
                <a:ext cx="1502168" cy="752783"/>
                <a:chOff x="0" y="0"/>
                <a:chExt cx="2216771" cy="285377"/>
              </a:xfrm>
            </p:grpSpPr>
            <p:sp>
              <p:nvSpPr>
                <p:cNvPr id="18" name="Freeform 14">
                  <a:extLst>
                    <a:ext uri="{FF2B5EF4-FFF2-40B4-BE49-F238E27FC236}">
                      <a16:creationId xmlns:a16="http://schemas.microsoft.com/office/drawing/2014/main" id="{CCFEE66A-015C-0570-8990-8E9C3AF1706E}"/>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19" name="TextBox 15">
                  <a:extLst>
                    <a:ext uri="{FF2B5EF4-FFF2-40B4-BE49-F238E27FC236}">
                      <a16:creationId xmlns:a16="http://schemas.microsoft.com/office/drawing/2014/main" id="{6832B300-E72C-9A87-6FE2-BB68F16AAF2B}"/>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17" name="TextBox 8">
                <a:extLst>
                  <a:ext uri="{FF2B5EF4-FFF2-40B4-BE49-F238E27FC236}">
                    <a16:creationId xmlns:a16="http://schemas.microsoft.com/office/drawing/2014/main" id="{72837ECF-987D-2CDE-5F84-409E6B14A1CF}"/>
                  </a:ext>
                </a:extLst>
              </p:cNvPr>
              <p:cNvSpPr txBox="1"/>
              <p:nvPr/>
            </p:nvSpPr>
            <p:spPr>
              <a:xfrm>
                <a:off x="7395450" y="1882581"/>
                <a:ext cx="1444501" cy="646331"/>
              </a:xfrm>
              <a:prstGeom prst="rect">
                <a:avLst/>
              </a:prstGeom>
            </p:spPr>
            <p:txBody>
              <a:bodyPr wrap="square" lIns="0" tIns="0" rIns="0" bIns="0" rtlCol="0" anchor="t">
                <a:spAutoFit/>
              </a:bodyPr>
              <a:lstStyle/>
              <a:p>
                <a:pPr algn="ctr">
                  <a:spcBef>
                    <a:spcPct val="0"/>
                  </a:spcBef>
                </a:pPr>
                <a:r>
                  <a:rPr lang="en-US" sz="1400" b="1">
                    <a:solidFill>
                      <a:srgbClr val="FFFFFF"/>
                    </a:solidFill>
                    <a:latin typeface="Inter Semi-Bold"/>
                    <a:ea typeface="Inter Semi-Bold"/>
                    <a:cs typeface="Inter Semi-Bold"/>
                    <a:sym typeface="Inter Semi-Bold"/>
                  </a:rPr>
                  <a:t>PROGRAM FINALIZED IN MARCH 2026</a:t>
                </a:r>
              </a:p>
            </p:txBody>
          </p:sp>
        </p:grpSp>
        <p:sp>
          <p:nvSpPr>
            <p:cNvPr id="22" name="Freeform 18">
              <a:extLst>
                <a:ext uri="{FF2B5EF4-FFF2-40B4-BE49-F238E27FC236}">
                  <a16:creationId xmlns:a16="http://schemas.microsoft.com/office/drawing/2014/main" id="{A1598DC8-E1E8-A206-44A4-683FC0123321}"/>
                </a:ext>
              </a:extLst>
            </p:cNvPr>
            <p:cNvSpPr/>
            <p:nvPr/>
          </p:nvSpPr>
          <p:spPr>
            <a:xfrm>
              <a:off x="7036618" y="2026653"/>
              <a:ext cx="247815"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444931"/>
            </a:solidFill>
          </p:spPr>
          <p:txBody>
            <a:bodyPr/>
            <a:lstStyle/>
            <a:p>
              <a:endParaRPr lang="en-US" sz="900"/>
            </a:p>
          </p:txBody>
        </p:sp>
        <p:grpSp>
          <p:nvGrpSpPr>
            <p:cNvPr id="30" name="Group 29">
              <a:extLst>
                <a:ext uri="{FF2B5EF4-FFF2-40B4-BE49-F238E27FC236}">
                  <a16:creationId xmlns:a16="http://schemas.microsoft.com/office/drawing/2014/main" id="{77C0650C-9498-434C-8AF0-C90AF1F2D598}"/>
                </a:ext>
              </a:extLst>
            </p:cNvPr>
            <p:cNvGrpSpPr/>
            <p:nvPr/>
          </p:nvGrpSpPr>
          <p:grpSpPr>
            <a:xfrm>
              <a:off x="3537913" y="1757984"/>
              <a:ext cx="1502169" cy="752783"/>
              <a:chOff x="3348835" y="1829355"/>
              <a:chExt cx="1502169" cy="752783"/>
            </a:xfrm>
          </p:grpSpPr>
          <p:grpSp>
            <p:nvGrpSpPr>
              <p:cNvPr id="24" name="Group 13">
                <a:extLst>
                  <a:ext uri="{FF2B5EF4-FFF2-40B4-BE49-F238E27FC236}">
                    <a16:creationId xmlns:a16="http://schemas.microsoft.com/office/drawing/2014/main" id="{45B457EB-7881-571E-ED94-426D83A634BE}"/>
                  </a:ext>
                </a:extLst>
              </p:cNvPr>
              <p:cNvGrpSpPr/>
              <p:nvPr/>
            </p:nvGrpSpPr>
            <p:grpSpPr>
              <a:xfrm>
                <a:off x="3348835" y="1829355"/>
                <a:ext cx="1502169" cy="752783"/>
                <a:chOff x="0" y="0"/>
                <a:chExt cx="2216771" cy="285377"/>
              </a:xfrm>
            </p:grpSpPr>
            <p:sp>
              <p:nvSpPr>
                <p:cNvPr id="26" name="Freeform 14">
                  <a:extLst>
                    <a:ext uri="{FF2B5EF4-FFF2-40B4-BE49-F238E27FC236}">
                      <a16:creationId xmlns:a16="http://schemas.microsoft.com/office/drawing/2014/main" id="{EE086504-1FBA-CD3B-6D86-6B8F39E427E8}"/>
                    </a:ext>
                  </a:extLst>
                </p:cNvPr>
                <p:cNvSpPr/>
                <p:nvPr/>
              </p:nvSpPr>
              <p:spPr>
                <a:xfrm>
                  <a:off x="0" y="0"/>
                  <a:ext cx="2216771"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900"/>
                </a:p>
              </p:txBody>
            </p:sp>
            <p:sp>
              <p:nvSpPr>
                <p:cNvPr id="27" name="TextBox 15">
                  <a:extLst>
                    <a:ext uri="{FF2B5EF4-FFF2-40B4-BE49-F238E27FC236}">
                      <a16:creationId xmlns:a16="http://schemas.microsoft.com/office/drawing/2014/main" id="{40A78435-16C7-DC17-3815-78142574884D}"/>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900"/>
                </a:p>
              </p:txBody>
            </p:sp>
          </p:grpSp>
          <p:sp>
            <p:nvSpPr>
              <p:cNvPr id="25" name="TextBox 8">
                <a:extLst>
                  <a:ext uri="{FF2B5EF4-FFF2-40B4-BE49-F238E27FC236}">
                    <a16:creationId xmlns:a16="http://schemas.microsoft.com/office/drawing/2014/main" id="{7BCBBA9D-A509-D3CB-37D6-382DB3B9F01F}"/>
                  </a:ext>
                </a:extLst>
              </p:cNvPr>
              <p:cNvSpPr txBox="1"/>
              <p:nvPr/>
            </p:nvSpPr>
            <p:spPr>
              <a:xfrm>
                <a:off x="3410850" y="1882581"/>
                <a:ext cx="1378138" cy="646331"/>
              </a:xfrm>
              <a:prstGeom prst="rect">
                <a:avLst/>
              </a:prstGeom>
            </p:spPr>
            <p:txBody>
              <a:bodyPr wrap="square" lIns="0" tIns="0" rIns="0" bIns="0" rtlCol="0" anchor="t">
                <a:spAutoFit/>
              </a:bodyPr>
              <a:lstStyle/>
              <a:p>
                <a:pPr algn="ctr">
                  <a:spcBef>
                    <a:spcPct val="0"/>
                  </a:spcBef>
                </a:pPr>
                <a:r>
                  <a:rPr lang="en-US" sz="1400" b="1">
                    <a:solidFill>
                      <a:srgbClr val="FFFFFF"/>
                    </a:solidFill>
                    <a:latin typeface="Inter Semi-Bold"/>
                    <a:ea typeface="Inter Semi-Bold"/>
                    <a:cs typeface="Inter Semi-Bold"/>
                    <a:sym typeface="Inter Semi-Bold"/>
                  </a:rPr>
                  <a:t>MENTORSHIP PROGRAM RECOMMENDED</a:t>
                </a:r>
              </a:p>
            </p:txBody>
          </p:sp>
        </p:grpSp>
        <p:sp>
          <p:nvSpPr>
            <p:cNvPr id="28" name="Freeform 18">
              <a:extLst>
                <a:ext uri="{FF2B5EF4-FFF2-40B4-BE49-F238E27FC236}">
                  <a16:creationId xmlns:a16="http://schemas.microsoft.com/office/drawing/2014/main" id="{CFA03229-4B01-9408-E771-C4128DFADB5B}"/>
                </a:ext>
              </a:extLst>
            </p:cNvPr>
            <p:cNvSpPr/>
            <p:nvPr/>
          </p:nvSpPr>
          <p:spPr>
            <a:xfrm>
              <a:off x="3207914" y="2026653"/>
              <a:ext cx="247815" cy="215444"/>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solidFill>
              <a:srgbClr val="444931"/>
            </a:solidFill>
          </p:spPr>
          <p:txBody>
            <a:bodyPr/>
            <a:lstStyle/>
            <a:p>
              <a:endParaRPr lang="en-US" sz="900"/>
            </a:p>
          </p:txBody>
        </p:sp>
      </p:grpSp>
      <p:sp>
        <p:nvSpPr>
          <p:cNvPr id="34" name="Freeform 9">
            <a:extLst>
              <a:ext uri="{FF2B5EF4-FFF2-40B4-BE49-F238E27FC236}">
                <a16:creationId xmlns:a16="http://schemas.microsoft.com/office/drawing/2014/main" id="{68FD1123-9865-B9F3-FCAA-3B65AEDE4A43}"/>
              </a:ext>
            </a:extLst>
          </p:cNvPr>
          <p:cNvSpPr/>
          <p:nvPr/>
        </p:nvSpPr>
        <p:spPr>
          <a:xfrm>
            <a:off x="5260566" y="2804565"/>
            <a:ext cx="3618182" cy="2193878"/>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noFill/>
          <a:ln w="28575" cap="rnd">
            <a:solidFill>
              <a:srgbClr val="444931"/>
            </a:solidFill>
            <a:prstDash val="solid"/>
            <a:round/>
          </a:ln>
        </p:spPr>
        <p:txBody>
          <a:bodyPr/>
          <a:lstStyle/>
          <a:p>
            <a:endParaRPr lang="en-US" sz="900">
              <a:latin typeface="Inter"/>
            </a:endParaRPr>
          </a:p>
        </p:txBody>
      </p:sp>
      <p:sp>
        <p:nvSpPr>
          <p:cNvPr id="36" name="TextBox 14">
            <a:extLst>
              <a:ext uri="{FF2B5EF4-FFF2-40B4-BE49-F238E27FC236}">
                <a16:creationId xmlns:a16="http://schemas.microsoft.com/office/drawing/2014/main" id="{5D735F93-E63D-C4EE-DAD5-6CB24CAEF7FD}"/>
              </a:ext>
            </a:extLst>
          </p:cNvPr>
          <p:cNvSpPr txBox="1"/>
          <p:nvPr/>
        </p:nvSpPr>
        <p:spPr>
          <a:xfrm>
            <a:off x="5635832" y="2864960"/>
            <a:ext cx="2867651" cy="282129"/>
          </a:xfrm>
          <a:prstGeom prst="rect">
            <a:avLst/>
          </a:prstGeom>
        </p:spPr>
        <p:txBody>
          <a:bodyPr wrap="square" lIns="0" tIns="0" rIns="0" bIns="0" rtlCol="0" anchor="t">
            <a:spAutoFit/>
          </a:bodyPr>
          <a:lstStyle/>
          <a:p>
            <a:pPr algn="ctr">
              <a:lnSpc>
                <a:spcPts val="2330"/>
              </a:lnSpc>
            </a:pPr>
            <a:r>
              <a:rPr lang="en-US" b="1" spc="22">
                <a:solidFill>
                  <a:srgbClr val="444931"/>
                </a:solidFill>
                <a:latin typeface="Inter"/>
                <a:ea typeface="Inter Bold"/>
                <a:cs typeface="Inter Bold"/>
                <a:sym typeface="Inter Bold"/>
              </a:rPr>
              <a:t>J</a:t>
            </a:r>
            <a:r>
              <a:rPr lang="en-US" sz="1400" b="1" spc="22">
                <a:solidFill>
                  <a:srgbClr val="444931"/>
                </a:solidFill>
                <a:latin typeface="Inter"/>
                <a:ea typeface="Inter Bold"/>
                <a:cs typeface="Inter Bold"/>
                <a:sym typeface="Inter Bold"/>
              </a:rPr>
              <a:t>OB</a:t>
            </a:r>
            <a:r>
              <a:rPr lang="en-US" b="1" spc="22">
                <a:solidFill>
                  <a:srgbClr val="444931"/>
                </a:solidFill>
                <a:latin typeface="Inter"/>
                <a:ea typeface="Inter Bold"/>
                <a:cs typeface="Inter Bold"/>
                <a:sym typeface="Inter Bold"/>
              </a:rPr>
              <a:t>S</a:t>
            </a:r>
            <a:r>
              <a:rPr lang="en-US" sz="1400" b="1" spc="22">
                <a:solidFill>
                  <a:srgbClr val="444931"/>
                </a:solidFill>
                <a:latin typeface="Inter"/>
                <a:ea typeface="Inter Bold"/>
                <a:cs typeface="Inter Bold"/>
                <a:sym typeface="Inter Bold"/>
              </a:rPr>
              <a:t>UCCESS</a:t>
            </a:r>
            <a:r>
              <a:rPr lang="en-US" b="1" spc="22">
                <a:solidFill>
                  <a:srgbClr val="444931"/>
                </a:solidFill>
                <a:latin typeface="Inter"/>
                <a:ea typeface="Inter Bold"/>
                <a:cs typeface="Inter Bold"/>
                <a:sym typeface="Inter Bold"/>
              </a:rPr>
              <a:t> </a:t>
            </a:r>
            <a:r>
              <a:rPr lang="en-US" sz="1400" b="1" spc="22">
                <a:solidFill>
                  <a:srgbClr val="444931"/>
                </a:solidFill>
                <a:latin typeface="Inter"/>
                <a:ea typeface="Inter Bold"/>
                <a:cs typeface="Inter Bold"/>
                <a:sym typeface="Inter Bold"/>
              </a:rPr>
              <a:t>PROGRAM</a:t>
            </a:r>
            <a:endParaRPr lang="en-US" b="1" spc="22">
              <a:solidFill>
                <a:srgbClr val="444931"/>
              </a:solidFill>
              <a:latin typeface="Inter"/>
              <a:ea typeface="Inter Bold"/>
              <a:cs typeface="Inter Bold"/>
              <a:sym typeface="Inter Bold"/>
            </a:endParaRPr>
          </a:p>
        </p:txBody>
      </p:sp>
      <p:grpSp>
        <p:nvGrpSpPr>
          <p:cNvPr id="37" name="Group 36">
            <a:extLst>
              <a:ext uri="{FF2B5EF4-FFF2-40B4-BE49-F238E27FC236}">
                <a16:creationId xmlns:a16="http://schemas.microsoft.com/office/drawing/2014/main" id="{C875DD43-F20D-BE4D-4140-56F1388BC5F2}"/>
              </a:ext>
            </a:extLst>
          </p:cNvPr>
          <p:cNvGrpSpPr/>
          <p:nvPr/>
        </p:nvGrpSpPr>
        <p:grpSpPr>
          <a:xfrm>
            <a:off x="5389880" y="3276231"/>
            <a:ext cx="1596529" cy="754906"/>
            <a:chOff x="6557871" y="1602218"/>
            <a:chExt cx="1634144" cy="754906"/>
          </a:xfrm>
        </p:grpSpPr>
        <p:grpSp>
          <p:nvGrpSpPr>
            <p:cNvPr id="38" name="Group 13">
              <a:extLst>
                <a:ext uri="{FF2B5EF4-FFF2-40B4-BE49-F238E27FC236}">
                  <a16:creationId xmlns:a16="http://schemas.microsoft.com/office/drawing/2014/main" id="{F10380C5-DBEE-93F9-FF50-6354876DC317}"/>
                </a:ext>
              </a:extLst>
            </p:cNvPr>
            <p:cNvGrpSpPr/>
            <p:nvPr/>
          </p:nvGrpSpPr>
          <p:grpSpPr>
            <a:xfrm>
              <a:off x="6557871" y="1602218"/>
              <a:ext cx="1634144" cy="754906"/>
              <a:chOff x="0" y="9525"/>
              <a:chExt cx="2235033" cy="286182"/>
            </a:xfrm>
          </p:grpSpPr>
          <p:sp>
            <p:nvSpPr>
              <p:cNvPr id="40" name="Freeform 14">
                <a:extLst>
                  <a:ext uri="{FF2B5EF4-FFF2-40B4-BE49-F238E27FC236}">
                    <a16:creationId xmlns:a16="http://schemas.microsoft.com/office/drawing/2014/main" id="{84F94017-FC60-A6C9-9BF5-3F93EED91CC7}"/>
                  </a:ext>
                </a:extLst>
              </p:cNvPr>
              <p:cNvSpPr/>
              <p:nvPr/>
            </p:nvSpPr>
            <p:spPr>
              <a:xfrm>
                <a:off x="18261" y="10330"/>
                <a:ext cx="2216772"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200">
                  <a:latin typeface="Inter" panose="020B0604020202020204"/>
                </a:endParaRPr>
              </a:p>
            </p:txBody>
          </p:sp>
          <p:sp>
            <p:nvSpPr>
              <p:cNvPr id="41" name="TextBox 15">
                <a:extLst>
                  <a:ext uri="{FF2B5EF4-FFF2-40B4-BE49-F238E27FC236}">
                    <a16:creationId xmlns:a16="http://schemas.microsoft.com/office/drawing/2014/main" id="{C6EA6F4D-E177-C890-9238-CDF54CC7B792}"/>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200">
                  <a:latin typeface="Inter" panose="020B0604020202020204"/>
                </a:endParaRPr>
              </a:p>
            </p:txBody>
          </p:sp>
        </p:grpSp>
        <p:sp>
          <p:nvSpPr>
            <p:cNvPr id="39" name="TextBox 8">
              <a:extLst>
                <a:ext uri="{FF2B5EF4-FFF2-40B4-BE49-F238E27FC236}">
                  <a16:creationId xmlns:a16="http://schemas.microsoft.com/office/drawing/2014/main" id="{785B1580-65E4-110F-CB1A-D730A7D09F01}"/>
                </a:ext>
              </a:extLst>
            </p:cNvPr>
            <p:cNvSpPr txBox="1"/>
            <p:nvPr/>
          </p:nvSpPr>
          <p:spPr>
            <a:xfrm>
              <a:off x="6602332" y="1703733"/>
              <a:ext cx="1558571" cy="553998"/>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panose="020B0604020202020204"/>
                  <a:ea typeface="Inter Semi-Bold"/>
                  <a:cs typeface="Inter Semi-Bold"/>
                  <a:sym typeface="Inter Semi-Bold"/>
                </a:rPr>
                <a:t>PILOTING PROGRAM WITH PROSPER TABLE PARTICIPANTS</a:t>
              </a:r>
            </a:p>
          </p:txBody>
        </p:sp>
      </p:grpSp>
      <p:grpSp>
        <p:nvGrpSpPr>
          <p:cNvPr id="42" name="Group 41">
            <a:extLst>
              <a:ext uri="{FF2B5EF4-FFF2-40B4-BE49-F238E27FC236}">
                <a16:creationId xmlns:a16="http://schemas.microsoft.com/office/drawing/2014/main" id="{618458E7-CFEA-B088-B8FA-99139D22E70D}"/>
              </a:ext>
            </a:extLst>
          </p:cNvPr>
          <p:cNvGrpSpPr/>
          <p:nvPr/>
        </p:nvGrpSpPr>
        <p:grpSpPr>
          <a:xfrm>
            <a:off x="7084708" y="3268604"/>
            <a:ext cx="1596529" cy="754906"/>
            <a:chOff x="6557871" y="1602218"/>
            <a:chExt cx="1634144" cy="754906"/>
          </a:xfrm>
        </p:grpSpPr>
        <p:grpSp>
          <p:nvGrpSpPr>
            <p:cNvPr id="43" name="Group 13">
              <a:extLst>
                <a:ext uri="{FF2B5EF4-FFF2-40B4-BE49-F238E27FC236}">
                  <a16:creationId xmlns:a16="http://schemas.microsoft.com/office/drawing/2014/main" id="{1F8F0B9F-6B17-5FB7-731A-A642C0CC9F56}"/>
                </a:ext>
              </a:extLst>
            </p:cNvPr>
            <p:cNvGrpSpPr/>
            <p:nvPr/>
          </p:nvGrpSpPr>
          <p:grpSpPr>
            <a:xfrm>
              <a:off x="6557871" y="1602218"/>
              <a:ext cx="1634144" cy="754906"/>
              <a:chOff x="0" y="9525"/>
              <a:chExt cx="2235033" cy="286182"/>
            </a:xfrm>
          </p:grpSpPr>
          <p:sp>
            <p:nvSpPr>
              <p:cNvPr id="45" name="Freeform 14">
                <a:extLst>
                  <a:ext uri="{FF2B5EF4-FFF2-40B4-BE49-F238E27FC236}">
                    <a16:creationId xmlns:a16="http://schemas.microsoft.com/office/drawing/2014/main" id="{FCB0E65A-367B-5F70-2A78-A4C29EEF4587}"/>
                  </a:ext>
                </a:extLst>
              </p:cNvPr>
              <p:cNvSpPr/>
              <p:nvPr/>
            </p:nvSpPr>
            <p:spPr>
              <a:xfrm>
                <a:off x="18261" y="10330"/>
                <a:ext cx="2216772"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200">
                  <a:latin typeface="Inter" panose="020B0604020202020204"/>
                </a:endParaRPr>
              </a:p>
            </p:txBody>
          </p:sp>
          <p:sp>
            <p:nvSpPr>
              <p:cNvPr id="46" name="TextBox 15">
                <a:extLst>
                  <a:ext uri="{FF2B5EF4-FFF2-40B4-BE49-F238E27FC236}">
                    <a16:creationId xmlns:a16="http://schemas.microsoft.com/office/drawing/2014/main" id="{82D7879C-3BE6-CF6A-63F2-D5B224584129}"/>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200">
                  <a:latin typeface="Inter" panose="020B0604020202020204"/>
                </a:endParaRPr>
              </a:p>
            </p:txBody>
          </p:sp>
        </p:grpSp>
        <p:sp>
          <p:nvSpPr>
            <p:cNvPr id="44" name="TextBox 8">
              <a:extLst>
                <a:ext uri="{FF2B5EF4-FFF2-40B4-BE49-F238E27FC236}">
                  <a16:creationId xmlns:a16="http://schemas.microsoft.com/office/drawing/2014/main" id="{7821B0CE-F689-2591-6AB9-9D284B82C5C8}"/>
                </a:ext>
              </a:extLst>
            </p:cNvPr>
            <p:cNvSpPr txBox="1"/>
            <p:nvPr/>
          </p:nvSpPr>
          <p:spPr>
            <a:xfrm>
              <a:off x="6602332" y="1703733"/>
              <a:ext cx="1558571" cy="553998"/>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panose="020B0604020202020204"/>
                  <a:ea typeface="Inter Semi-Bold"/>
                  <a:cs typeface="Inter Semi-Bold"/>
                  <a:sym typeface="Inter Semi-Bold"/>
                </a:rPr>
                <a:t>HOSTING WORK-INTEGRATED LEARNING EXPERIENCES</a:t>
              </a:r>
            </a:p>
          </p:txBody>
        </p:sp>
      </p:grpSp>
      <p:grpSp>
        <p:nvGrpSpPr>
          <p:cNvPr id="48" name="Group 47">
            <a:extLst>
              <a:ext uri="{FF2B5EF4-FFF2-40B4-BE49-F238E27FC236}">
                <a16:creationId xmlns:a16="http://schemas.microsoft.com/office/drawing/2014/main" id="{000D69D6-F10E-5D70-F603-12F05AD746C7}"/>
              </a:ext>
            </a:extLst>
          </p:cNvPr>
          <p:cNvGrpSpPr/>
          <p:nvPr/>
        </p:nvGrpSpPr>
        <p:grpSpPr>
          <a:xfrm>
            <a:off x="5372259" y="4105276"/>
            <a:ext cx="1596529" cy="754906"/>
            <a:chOff x="6557871" y="1602218"/>
            <a:chExt cx="1634144" cy="754906"/>
          </a:xfrm>
        </p:grpSpPr>
        <p:grpSp>
          <p:nvGrpSpPr>
            <p:cNvPr id="49" name="Group 13">
              <a:extLst>
                <a:ext uri="{FF2B5EF4-FFF2-40B4-BE49-F238E27FC236}">
                  <a16:creationId xmlns:a16="http://schemas.microsoft.com/office/drawing/2014/main" id="{6070A4DD-9DD5-08E4-F100-FDAA6E8AE927}"/>
                </a:ext>
              </a:extLst>
            </p:cNvPr>
            <p:cNvGrpSpPr/>
            <p:nvPr/>
          </p:nvGrpSpPr>
          <p:grpSpPr>
            <a:xfrm>
              <a:off x="6557871" y="1602218"/>
              <a:ext cx="1634144" cy="754906"/>
              <a:chOff x="0" y="9525"/>
              <a:chExt cx="2235033" cy="286182"/>
            </a:xfrm>
          </p:grpSpPr>
          <p:sp>
            <p:nvSpPr>
              <p:cNvPr id="52" name="Freeform 14">
                <a:extLst>
                  <a:ext uri="{FF2B5EF4-FFF2-40B4-BE49-F238E27FC236}">
                    <a16:creationId xmlns:a16="http://schemas.microsoft.com/office/drawing/2014/main" id="{720E4FD4-BEB3-809D-1410-790D5B1D340C}"/>
                  </a:ext>
                </a:extLst>
              </p:cNvPr>
              <p:cNvSpPr/>
              <p:nvPr/>
            </p:nvSpPr>
            <p:spPr>
              <a:xfrm>
                <a:off x="18261" y="10330"/>
                <a:ext cx="2216772"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200">
                  <a:latin typeface="Inter" panose="020B0604020202020204"/>
                </a:endParaRPr>
              </a:p>
            </p:txBody>
          </p:sp>
          <p:sp>
            <p:nvSpPr>
              <p:cNvPr id="53" name="TextBox 15">
                <a:extLst>
                  <a:ext uri="{FF2B5EF4-FFF2-40B4-BE49-F238E27FC236}">
                    <a16:creationId xmlns:a16="http://schemas.microsoft.com/office/drawing/2014/main" id="{F6BF5C56-4C23-A963-8534-545ED6CC2E78}"/>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200">
                  <a:latin typeface="Inter" panose="020B0604020202020204"/>
                </a:endParaRPr>
              </a:p>
            </p:txBody>
          </p:sp>
        </p:grpSp>
        <p:sp>
          <p:nvSpPr>
            <p:cNvPr id="51" name="TextBox 8">
              <a:extLst>
                <a:ext uri="{FF2B5EF4-FFF2-40B4-BE49-F238E27FC236}">
                  <a16:creationId xmlns:a16="http://schemas.microsoft.com/office/drawing/2014/main" id="{A2FDD425-E556-590E-2661-2C16E40446A8}"/>
                </a:ext>
              </a:extLst>
            </p:cNvPr>
            <p:cNvSpPr txBox="1"/>
            <p:nvPr/>
          </p:nvSpPr>
          <p:spPr>
            <a:xfrm>
              <a:off x="6602332" y="1796066"/>
              <a:ext cx="1558571" cy="369332"/>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panose="020B0604020202020204"/>
                  <a:ea typeface="Inter Semi-Bold"/>
                  <a:cs typeface="Inter Semi-Bold"/>
                  <a:sym typeface="Inter Semi-Bold"/>
                </a:rPr>
                <a:t>PAID EMPLOYMENT FOR PARTICIPANTS</a:t>
              </a:r>
            </a:p>
          </p:txBody>
        </p:sp>
      </p:grpSp>
      <p:grpSp>
        <p:nvGrpSpPr>
          <p:cNvPr id="54" name="Group 53">
            <a:extLst>
              <a:ext uri="{FF2B5EF4-FFF2-40B4-BE49-F238E27FC236}">
                <a16:creationId xmlns:a16="http://schemas.microsoft.com/office/drawing/2014/main" id="{E4F92CFF-E806-5C20-92C0-DB56E0230FA4}"/>
              </a:ext>
            </a:extLst>
          </p:cNvPr>
          <p:cNvGrpSpPr/>
          <p:nvPr/>
        </p:nvGrpSpPr>
        <p:grpSpPr>
          <a:xfrm>
            <a:off x="7067359" y="4106274"/>
            <a:ext cx="1613878" cy="754906"/>
            <a:chOff x="6540114" y="1602218"/>
            <a:chExt cx="1651901" cy="754906"/>
          </a:xfrm>
        </p:grpSpPr>
        <p:grpSp>
          <p:nvGrpSpPr>
            <p:cNvPr id="55" name="Group 13">
              <a:extLst>
                <a:ext uri="{FF2B5EF4-FFF2-40B4-BE49-F238E27FC236}">
                  <a16:creationId xmlns:a16="http://schemas.microsoft.com/office/drawing/2014/main" id="{C9AF5DEE-D332-C279-4785-78FEB2A9BBA4}"/>
                </a:ext>
              </a:extLst>
            </p:cNvPr>
            <p:cNvGrpSpPr/>
            <p:nvPr/>
          </p:nvGrpSpPr>
          <p:grpSpPr>
            <a:xfrm>
              <a:off x="6555667" y="1602218"/>
              <a:ext cx="1622995" cy="754906"/>
              <a:chOff x="-3014" y="9525"/>
              <a:chExt cx="2219785" cy="286182"/>
            </a:xfrm>
          </p:grpSpPr>
          <p:sp>
            <p:nvSpPr>
              <p:cNvPr id="57" name="Freeform 14">
                <a:extLst>
                  <a:ext uri="{FF2B5EF4-FFF2-40B4-BE49-F238E27FC236}">
                    <a16:creationId xmlns:a16="http://schemas.microsoft.com/office/drawing/2014/main" id="{49EEADE6-F0A8-5D74-2059-D8DADA6F2870}"/>
                  </a:ext>
                </a:extLst>
              </p:cNvPr>
              <p:cNvSpPr/>
              <p:nvPr/>
            </p:nvSpPr>
            <p:spPr>
              <a:xfrm>
                <a:off x="-3014" y="10330"/>
                <a:ext cx="2216772" cy="285377"/>
              </a:xfrm>
              <a:custGeom>
                <a:avLst/>
                <a:gdLst/>
                <a:ahLst/>
                <a:cxnLst/>
                <a:rect l="l" t="t" r="r" b="b"/>
                <a:pathLst>
                  <a:path w="2216771" h="285377">
                    <a:moveTo>
                      <a:pt x="9198" y="0"/>
                    </a:moveTo>
                    <a:lnTo>
                      <a:pt x="2207572" y="0"/>
                    </a:lnTo>
                    <a:cubicBezTo>
                      <a:pt x="2212652" y="0"/>
                      <a:pt x="2216771" y="4118"/>
                      <a:pt x="2216771" y="9198"/>
                    </a:cubicBezTo>
                    <a:lnTo>
                      <a:pt x="2216771" y="276179"/>
                    </a:lnTo>
                    <a:cubicBezTo>
                      <a:pt x="2216771" y="278619"/>
                      <a:pt x="2215801" y="280958"/>
                      <a:pt x="2214076" y="282683"/>
                    </a:cubicBezTo>
                    <a:cubicBezTo>
                      <a:pt x="2212351" y="284408"/>
                      <a:pt x="2210012" y="285377"/>
                      <a:pt x="2207572" y="285377"/>
                    </a:cubicBezTo>
                    <a:lnTo>
                      <a:pt x="9198" y="285377"/>
                    </a:lnTo>
                    <a:cubicBezTo>
                      <a:pt x="4118" y="285377"/>
                      <a:pt x="0" y="281259"/>
                      <a:pt x="0" y="276179"/>
                    </a:cubicBezTo>
                    <a:lnTo>
                      <a:pt x="0" y="9198"/>
                    </a:lnTo>
                    <a:cubicBezTo>
                      <a:pt x="0" y="4118"/>
                      <a:pt x="4118" y="0"/>
                      <a:pt x="9198" y="0"/>
                    </a:cubicBezTo>
                    <a:close/>
                  </a:path>
                </a:pathLst>
              </a:custGeom>
              <a:solidFill>
                <a:srgbClr val="5B6242"/>
              </a:solidFill>
            </p:spPr>
            <p:txBody>
              <a:bodyPr/>
              <a:lstStyle/>
              <a:p>
                <a:endParaRPr lang="en-US" sz="1200">
                  <a:latin typeface="Inter" panose="020B0604020202020204"/>
                </a:endParaRPr>
              </a:p>
            </p:txBody>
          </p:sp>
          <p:sp>
            <p:nvSpPr>
              <p:cNvPr id="58" name="TextBox 15">
                <a:extLst>
                  <a:ext uri="{FF2B5EF4-FFF2-40B4-BE49-F238E27FC236}">
                    <a16:creationId xmlns:a16="http://schemas.microsoft.com/office/drawing/2014/main" id="{2555558D-FE32-618B-906A-6F00E2B69D21}"/>
                  </a:ext>
                </a:extLst>
              </p:cNvPr>
              <p:cNvSpPr txBox="1"/>
              <p:nvPr/>
            </p:nvSpPr>
            <p:spPr>
              <a:xfrm>
                <a:off x="0" y="9525"/>
                <a:ext cx="2216771" cy="275852"/>
              </a:xfrm>
              <a:prstGeom prst="rect">
                <a:avLst/>
              </a:prstGeom>
            </p:spPr>
            <p:txBody>
              <a:bodyPr lIns="25400" tIns="25400" rIns="25400" bIns="25400" rtlCol="0" anchor="ctr"/>
              <a:lstStyle/>
              <a:p>
                <a:pPr algn="ctr">
                  <a:lnSpc>
                    <a:spcPts val="1265"/>
                  </a:lnSpc>
                </a:pPr>
                <a:endParaRPr sz="1200">
                  <a:latin typeface="Inter" panose="020B0604020202020204"/>
                </a:endParaRPr>
              </a:p>
            </p:txBody>
          </p:sp>
        </p:grpSp>
        <p:sp>
          <p:nvSpPr>
            <p:cNvPr id="56" name="TextBox 8">
              <a:extLst>
                <a:ext uri="{FF2B5EF4-FFF2-40B4-BE49-F238E27FC236}">
                  <a16:creationId xmlns:a16="http://schemas.microsoft.com/office/drawing/2014/main" id="{322511F4-AA9A-C6BE-8094-2192CA4910DE}"/>
                </a:ext>
              </a:extLst>
            </p:cNvPr>
            <p:cNvSpPr txBox="1"/>
            <p:nvPr/>
          </p:nvSpPr>
          <p:spPr>
            <a:xfrm>
              <a:off x="6540114" y="1703733"/>
              <a:ext cx="1651901" cy="553998"/>
            </a:xfrm>
            <a:prstGeom prst="rect">
              <a:avLst/>
            </a:prstGeom>
          </p:spPr>
          <p:txBody>
            <a:bodyPr wrap="square" lIns="0" tIns="0" rIns="0" bIns="0" rtlCol="0" anchor="t">
              <a:spAutoFit/>
            </a:bodyPr>
            <a:lstStyle/>
            <a:p>
              <a:pPr algn="ctr">
                <a:spcBef>
                  <a:spcPct val="0"/>
                </a:spcBef>
              </a:pPr>
              <a:r>
                <a:rPr lang="en-US" sz="1200" b="1">
                  <a:solidFill>
                    <a:srgbClr val="FFFFFF"/>
                  </a:solidFill>
                  <a:latin typeface="Inter" panose="020B0604020202020204"/>
                  <a:ea typeface="Inter Semi-Bold"/>
                  <a:cs typeface="Inter Semi-Bold"/>
                  <a:sym typeface="Inter Semi-Bold"/>
                </a:rPr>
                <a:t>STRENGTHENS EMPLOYER &amp; JOB </a:t>
              </a:r>
              <a:br>
                <a:rPr lang="en-US" sz="1200" b="1">
                  <a:solidFill>
                    <a:srgbClr val="FFFFFF"/>
                  </a:solidFill>
                  <a:latin typeface="Inter" panose="020B0604020202020204"/>
                  <a:ea typeface="Inter Semi-Bold"/>
                  <a:cs typeface="Inter Semi-Bold"/>
                  <a:sym typeface="Inter Semi-Bold"/>
                </a:rPr>
              </a:br>
              <a:r>
                <a:rPr lang="en-US" sz="1200" b="1">
                  <a:solidFill>
                    <a:srgbClr val="FFFFFF"/>
                  </a:solidFill>
                  <a:latin typeface="Inter" panose="020B0604020202020204"/>
                  <a:ea typeface="Inter Semi-Bold"/>
                  <a:cs typeface="Inter Semi-Bold"/>
                  <a:sym typeface="Inter Semi-Bold"/>
                </a:rPr>
                <a:t>SEEKER CONFIDENCE</a:t>
              </a:r>
            </a:p>
          </p:txBody>
        </p:sp>
      </p:grpSp>
      <p:sp>
        <p:nvSpPr>
          <p:cNvPr id="47" name="Shape 9">
            <a:extLst>
              <a:ext uri="{FF2B5EF4-FFF2-40B4-BE49-F238E27FC236}">
                <a16:creationId xmlns:a16="http://schemas.microsoft.com/office/drawing/2014/main" id="{9207BCC5-F02B-0015-0499-9D6FBC550C40}"/>
              </a:ext>
            </a:extLst>
          </p:cNvPr>
          <p:cNvSpPr/>
          <p:nvPr/>
        </p:nvSpPr>
        <p:spPr>
          <a:xfrm flipV="1">
            <a:off x="1662690" y="2671444"/>
            <a:ext cx="7095744" cy="45719"/>
          </a:xfrm>
          <a:prstGeom prst="rect">
            <a:avLst/>
          </a:prstGeom>
          <a:solidFill>
            <a:srgbClr val="E8E5E0"/>
          </a:solidFill>
          <a:ln/>
        </p:spPr>
        <p:txBody>
          <a:bodyPr/>
          <a:lstStyle/>
          <a:p>
            <a:endParaRPr lang="en-CA">
              <a:latin typeface="Inter" panose="020B0604020202020204" charset="0"/>
              <a:ea typeface="Inter" panose="020B0604020202020204" charset="0"/>
            </a:endParaRPr>
          </a:p>
        </p:txBody>
      </p:sp>
      <p:grpSp>
        <p:nvGrpSpPr>
          <p:cNvPr id="59" name="Group 58">
            <a:extLst>
              <a:ext uri="{FF2B5EF4-FFF2-40B4-BE49-F238E27FC236}">
                <a16:creationId xmlns:a16="http://schemas.microsoft.com/office/drawing/2014/main" id="{F865A22E-B4BF-B337-113A-3F869C126FD5}"/>
              </a:ext>
            </a:extLst>
          </p:cNvPr>
          <p:cNvGrpSpPr/>
          <p:nvPr/>
        </p:nvGrpSpPr>
        <p:grpSpPr>
          <a:xfrm>
            <a:off x="365470" y="1565317"/>
            <a:ext cx="705944" cy="3476166"/>
            <a:chOff x="428467" y="1581699"/>
            <a:chExt cx="705944" cy="3476166"/>
          </a:xfrm>
        </p:grpSpPr>
        <p:grpSp>
          <p:nvGrpSpPr>
            <p:cNvPr id="60" name="Group 59">
              <a:extLst>
                <a:ext uri="{FF2B5EF4-FFF2-40B4-BE49-F238E27FC236}">
                  <a16:creationId xmlns:a16="http://schemas.microsoft.com/office/drawing/2014/main" id="{1E9D3D44-F586-1B7A-220B-D8AB8516149B}"/>
                </a:ext>
              </a:extLst>
            </p:cNvPr>
            <p:cNvGrpSpPr/>
            <p:nvPr/>
          </p:nvGrpSpPr>
          <p:grpSpPr>
            <a:xfrm>
              <a:off x="428467" y="2172195"/>
              <a:ext cx="705944" cy="523688"/>
              <a:chOff x="428467" y="2140863"/>
              <a:chExt cx="705944" cy="523688"/>
            </a:xfrm>
          </p:grpSpPr>
          <p:sp>
            <p:nvSpPr>
              <p:cNvPr id="83" name="Arrow: Pentagon 82">
                <a:extLst>
                  <a:ext uri="{FF2B5EF4-FFF2-40B4-BE49-F238E27FC236}">
                    <a16:creationId xmlns:a16="http://schemas.microsoft.com/office/drawing/2014/main" id="{CF093FA7-30F5-F15B-DCA8-FF3DC349EB77}"/>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4" name="TextBox 34">
                <a:extLst>
                  <a:ext uri="{FF2B5EF4-FFF2-40B4-BE49-F238E27FC236}">
                    <a16:creationId xmlns:a16="http://schemas.microsoft.com/office/drawing/2014/main" id="{B7905FAC-E890-B2D5-DEBD-7D746D3D5D97}"/>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61" name="Group 60">
              <a:extLst>
                <a:ext uri="{FF2B5EF4-FFF2-40B4-BE49-F238E27FC236}">
                  <a16:creationId xmlns:a16="http://schemas.microsoft.com/office/drawing/2014/main" id="{5E773BBF-AB0D-94F1-02BC-CCFB3E3EE051}"/>
                </a:ext>
              </a:extLst>
            </p:cNvPr>
            <p:cNvGrpSpPr/>
            <p:nvPr/>
          </p:nvGrpSpPr>
          <p:grpSpPr>
            <a:xfrm>
              <a:off x="428467" y="1581699"/>
              <a:ext cx="705944" cy="523688"/>
              <a:chOff x="428467" y="1581699"/>
              <a:chExt cx="705944" cy="523688"/>
            </a:xfrm>
          </p:grpSpPr>
          <p:sp>
            <p:nvSpPr>
              <p:cNvPr id="81" name="Arrow: Pentagon 80">
                <a:extLst>
                  <a:ext uri="{FF2B5EF4-FFF2-40B4-BE49-F238E27FC236}">
                    <a16:creationId xmlns:a16="http://schemas.microsoft.com/office/drawing/2014/main" id="{7481F38E-DF23-C2B3-12EF-3113C09D6CD2}"/>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2" name="TextBox 41">
                <a:extLst>
                  <a:ext uri="{FF2B5EF4-FFF2-40B4-BE49-F238E27FC236}">
                    <a16:creationId xmlns:a16="http://schemas.microsoft.com/office/drawing/2014/main" id="{BBE68590-AB8E-F142-26E8-D359964A05EA}"/>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62" name="Group 61">
              <a:extLst>
                <a:ext uri="{FF2B5EF4-FFF2-40B4-BE49-F238E27FC236}">
                  <a16:creationId xmlns:a16="http://schemas.microsoft.com/office/drawing/2014/main" id="{82D2778E-BD18-1A50-D604-B7838A165016}"/>
                </a:ext>
              </a:extLst>
            </p:cNvPr>
            <p:cNvGrpSpPr/>
            <p:nvPr/>
          </p:nvGrpSpPr>
          <p:grpSpPr>
            <a:xfrm>
              <a:off x="428467" y="4534177"/>
              <a:ext cx="705944" cy="523688"/>
              <a:chOff x="428467" y="4534177"/>
              <a:chExt cx="705944" cy="523688"/>
            </a:xfrm>
          </p:grpSpPr>
          <p:sp>
            <p:nvSpPr>
              <p:cNvPr id="79" name="Arrow: Pentagon 78">
                <a:extLst>
                  <a:ext uri="{FF2B5EF4-FFF2-40B4-BE49-F238E27FC236}">
                    <a16:creationId xmlns:a16="http://schemas.microsoft.com/office/drawing/2014/main" id="{9FC20B50-4462-15B5-430A-EE633CBE6843}"/>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0" name="TextBox 48">
                <a:extLst>
                  <a:ext uri="{FF2B5EF4-FFF2-40B4-BE49-F238E27FC236}">
                    <a16:creationId xmlns:a16="http://schemas.microsoft.com/office/drawing/2014/main" id="{BCABF341-4B12-8FE1-BB30-EA770D5B4BC8}"/>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63" name="Group 62">
              <a:extLst>
                <a:ext uri="{FF2B5EF4-FFF2-40B4-BE49-F238E27FC236}">
                  <a16:creationId xmlns:a16="http://schemas.microsoft.com/office/drawing/2014/main" id="{DEBFE0A4-1561-E955-1AED-3064E60262A7}"/>
                </a:ext>
              </a:extLst>
            </p:cNvPr>
            <p:cNvGrpSpPr/>
            <p:nvPr/>
          </p:nvGrpSpPr>
          <p:grpSpPr>
            <a:xfrm>
              <a:off x="428467" y="2762691"/>
              <a:ext cx="705944" cy="523688"/>
              <a:chOff x="428467" y="2697291"/>
              <a:chExt cx="705944" cy="523688"/>
            </a:xfrm>
          </p:grpSpPr>
          <p:sp>
            <p:nvSpPr>
              <p:cNvPr id="77" name="Arrow: Pentagon 76">
                <a:extLst>
                  <a:ext uri="{FF2B5EF4-FFF2-40B4-BE49-F238E27FC236}">
                    <a16:creationId xmlns:a16="http://schemas.microsoft.com/office/drawing/2014/main" id="{55C0B9EF-B40B-2F83-1A01-006FC6CFE070}"/>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8" name="TextBox 55">
                <a:extLst>
                  <a:ext uri="{FF2B5EF4-FFF2-40B4-BE49-F238E27FC236}">
                    <a16:creationId xmlns:a16="http://schemas.microsoft.com/office/drawing/2014/main" id="{29F37B58-5B30-A10F-6DD8-0FE13522942A}"/>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64" name="TextBox 58">
              <a:extLst>
                <a:ext uri="{FF2B5EF4-FFF2-40B4-BE49-F238E27FC236}">
                  <a16:creationId xmlns:a16="http://schemas.microsoft.com/office/drawing/2014/main" id="{FC36121D-4F14-7C88-F383-974F9A0D1A84}"/>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70" name="TextBox 61">
              <a:extLst>
                <a:ext uri="{FF2B5EF4-FFF2-40B4-BE49-F238E27FC236}">
                  <a16:creationId xmlns:a16="http://schemas.microsoft.com/office/drawing/2014/main" id="{A0D42FEE-BF2C-DFDB-6E21-120312B5F85D}"/>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71" name="Group 70">
              <a:extLst>
                <a:ext uri="{FF2B5EF4-FFF2-40B4-BE49-F238E27FC236}">
                  <a16:creationId xmlns:a16="http://schemas.microsoft.com/office/drawing/2014/main" id="{EF1891A9-4A1D-AAF2-BA55-0B5BE155F93E}"/>
                </a:ext>
              </a:extLst>
            </p:cNvPr>
            <p:cNvGrpSpPr/>
            <p:nvPr/>
          </p:nvGrpSpPr>
          <p:grpSpPr>
            <a:xfrm>
              <a:off x="428467" y="3353187"/>
              <a:ext cx="705944" cy="523688"/>
              <a:chOff x="428467" y="3243793"/>
              <a:chExt cx="705944" cy="523688"/>
            </a:xfrm>
          </p:grpSpPr>
          <p:sp>
            <p:nvSpPr>
              <p:cNvPr id="75" name="Arrow: Pentagon 74">
                <a:extLst>
                  <a:ext uri="{FF2B5EF4-FFF2-40B4-BE49-F238E27FC236}">
                    <a16:creationId xmlns:a16="http://schemas.microsoft.com/office/drawing/2014/main" id="{FCC3A022-4E47-5B73-DBF1-AD9067EEDA6F}"/>
                  </a:ext>
                </a:extLst>
              </p:cNvPr>
              <p:cNvSpPr/>
              <p:nvPr/>
            </p:nvSpPr>
            <p:spPr>
              <a:xfrm rot="5400000">
                <a:off x="519595" y="315266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6" name="TextBox 62">
                <a:extLst>
                  <a:ext uri="{FF2B5EF4-FFF2-40B4-BE49-F238E27FC236}">
                    <a16:creationId xmlns:a16="http://schemas.microsoft.com/office/drawing/2014/main" id="{3610684C-5DA7-EDE2-BE1D-EAF85912D3FC}"/>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ACTION</a:t>
                </a:r>
              </a:p>
            </p:txBody>
          </p:sp>
        </p:grpSp>
        <p:grpSp>
          <p:nvGrpSpPr>
            <p:cNvPr id="72" name="Group 71">
              <a:extLst>
                <a:ext uri="{FF2B5EF4-FFF2-40B4-BE49-F238E27FC236}">
                  <a16:creationId xmlns:a16="http://schemas.microsoft.com/office/drawing/2014/main" id="{CDE0ABA8-26DA-651B-31C1-C61FD708F8CF}"/>
                </a:ext>
              </a:extLst>
            </p:cNvPr>
            <p:cNvGrpSpPr/>
            <p:nvPr/>
          </p:nvGrpSpPr>
          <p:grpSpPr>
            <a:xfrm>
              <a:off x="428467" y="3943683"/>
              <a:ext cx="705944" cy="523688"/>
              <a:chOff x="428467" y="3888985"/>
              <a:chExt cx="705944" cy="523688"/>
            </a:xfrm>
          </p:grpSpPr>
          <p:sp>
            <p:nvSpPr>
              <p:cNvPr id="73" name="Arrow: Pentagon 72">
                <a:extLst>
                  <a:ext uri="{FF2B5EF4-FFF2-40B4-BE49-F238E27FC236}">
                    <a16:creationId xmlns:a16="http://schemas.microsoft.com/office/drawing/2014/main" id="{A2449C66-8132-20A1-FE8D-02E3BAE6AB54}"/>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4" name="TextBox 69">
                <a:extLst>
                  <a:ext uri="{FF2B5EF4-FFF2-40B4-BE49-F238E27FC236}">
                    <a16:creationId xmlns:a16="http://schemas.microsoft.com/office/drawing/2014/main" id="{07D1A155-2CAA-01CD-6D20-B37549B2A125}"/>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85" name="Group 22">
            <a:extLst>
              <a:ext uri="{FF2B5EF4-FFF2-40B4-BE49-F238E27FC236}">
                <a16:creationId xmlns:a16="http://schemas.microsoft.com/office/drawing/2014/main" id="{2C8B5402-8624-2068-AAF1-DF491060052A}"/>
              </a:ext>
            </a:extLst>
          </p:cNvPr>
          <p:cNvGrpSpPr/>
          <p:nvPr/>
        </p:nvGrpSpPr>
        <p:grpSpPr>
          <a:xfrm>
            <a:off x="1132573" y="3381066"/>
            <a:ext cx="329715" cy="274320"/>
            <a:chOff x="0" y="0"/>
            <a:chExt cx="812800" cy="605471"/>
          </a:xfrm>
          <a:solidFill>
            <a:srgbClr val="5B6242"/>
          </a:solidFill>
        </p:grpSpPr>
        <p:sp>
          <p:nvSpPr>
            <p:cNvPr id="86" name="Freeform 23">
              <a:extLst>
                <a:ext uri="{FF2B5EF4-FFF2-40B4-BE49-F238E27FC236}">
                  <a16:creationId xmlns:a16="http://schemas.microsoft.com/office/drawing/2014/main" id="{ABBA1CE1-B9C1-31E4-049E-0BE1BEFEF84A}"/>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87" name="TextBox 24">
              <a:extLst>
                <a:ext uri="{FF2B5EF4-FFF2-40B4-BE49-F238E27FC236}">
                  <a16:creationId xmlns:a16="http://schemas.microsoft.com/office/drawing/2014/main" id="{CD6E7DC9-0EC8-E30B-934A-42C02C4493F3}"/>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90" name="TextBox 2">
            <a:extLst>
              <a:ext uri="{FF2B5EF4-FFF2-40B4-BE49-F238E27FC236}">
                <a16:creationId xmlns:a16="http://schemas.microsoft.com/office/drawing/2014/main" id="{218A2141-5B77-460D-AD77-329D6322D687}"/>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692713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0" name="TextBox 20">
            <a:extLst>
              <a:ext uri="{FF2B5EF4-FFF2-40B4-BE49-F238E27FC236}">
                <a16:creationId xmlns:a16="http://schemas.microsoft.com/office/drawing/2014/main" id="{4F2FB18C-A9F7-CE43-B492-611ADFE837AF}"/>
              </a:ext>
            </a:extLst>
          </p:cNvPr>
          <p:cNvSpPr txBox="1"/>
          <p:nvPr/>
        </p:nvSpPr>
        <p:spPr>
          <a:xfrm>
            <a:off x="307595" y="303205"/>
            <a:ext cx="7311257" cy="750975"/>
          </a:xfrm>
          <a:prstGeom prst="rect">
            <a:avLst/>
          </a:prstGeom>
        </p:spPr>
        <p:txBody>
          <a:bodyPr lIns="0" tIns="0" rIns="0" bIns="0" rtlCol="0" anchor="t">
            <a:spAutoFit/>
          </a:bodyPr>
          <a:lstStyle/>
          <a:p>
            <a:pPr>
              <a:lnSpc>
                <a:spcPct val="120000"/>
              </a:lnSpc>
            </a:pPr>
            <a:r>
              <a:rPr lang="en-US" sz="2400" b="1">
                <a:latin typeface="Inter Bold"/>
                <a:sym typeface="Inter Bold"/>
              </a:rPr>
              <a:t>WORKFORCE DEVELOPMENT</a:t>
            </a:r>
            <a:r>
              <a:rPr lang="en-US" sz="2400" b="1">
                <a:latin typeface="Inter Bold"/>
                <a:sym typeface="Inter"/>
              </a:rPr>
              <a:t>: </a:t>
            </a:r>
            <a:endParaRPr lang="en-US" sz="2400" b="1">
              <a:latin typeface="Inter Bold"/>
            </a:endParaRPr>
          </a:p>
          <a:p>
            <a:r>
              <a:rPr lang="en-US" sz="2000">
                <a:latin typeface="Inter Bold"/>
              </a:rPr>
              <a:t>CENTRALIZED INFORMATION HUB</a:t>
            </a:r>
          </a:p>
        </p:txBody>
      </p:sp>
      <p:sp>
        <p:nvSpPr>
          <p:cNvPr id="2" name="Shape 0"/>
          <p:cNvSpPr/>
          <p:nvPr/>
        </p:nvSpPr>
        <p:spPr>
          <a:xfrm>
            <a:off x="0" y="0"/>
            <a:ext cx="73152" cy="5143500"/>
          </a:xfrm>
          <a:prstGeom prst="rect">
            <a:avLst/>
          </a:prstGeom>
          <a:solidFill>
            <a:srgbClr val="C8963E"/>
          </a:solidFill>
          <a:ln/>
        </p:spPr>
        <p:txBody>
          <a:bodyPr/>
          <a:lstStyle/>
          <a:p>
            <a:endParaRPr lang="en-CA"/>
          </a:p>
        </p:txBody>
      </p:sp>
      <p:sp>
        <p:nvSpPr>
          <p:cNvPr id="5" name="Text 3"/>
          <p:cNvSpPr/>
          <p:nvPr/>
        </p:nvSpPr>
        <p:spPr>
          <a:xfrm>
            <a:off x="365470" y="1252665"/>
            <a:ext cx="8367050" cy="232487"/>
          </a:xfrm>
          <a:prstGeom prst="rect">
            <a:avLst/>
          </a:prstGeom>
          <a:noFill/>
          <a:ln/>
        </p:spPr>
        <p:txBody>
          <a:bodyPr wrap="square" lIns="0" tIns="0" rIns="0" bIns="0" rtlCol="0" anchor="ctr"/>
          <a:lstStyle/>
          <a:p>
            <a:pPr marL="0" indent="0">
              <a:buNone/>
            </a:pPr>
            <a:r>
              <a:rPr lang="en-US" sz="1400" b="1">
                <a:latin typeface="Inter" panose="020B0604020202020204"/>
                <a:ea typeface="Inter" panose="020B0604020202020204"/>
              </a:rPr>
              <a:t>ILMI DATA IDENTIFIED A LACK OF ACCESS TO RESOURCES AND OPPORTUNITIES</a:t>
            </a:r>
          </a:p>
        </p:txBody>
      </p:sp>
      <p:grpSp>
        <p:nvGrpSpPr>
          <p:cNvPr id="95" name="Group 94">
            <a:extLst>
              <a:ext uri="{FF2B5EF4-FFF2-40B4-BE49-F238E27FC236}">
                <a16:creationId xmlns:a16="http://schemas.microsoft.com/office/drawing/2014/main" id="{0B2B00F4-E595-4972-E5C8-21FF942C4AFE}"/>
              </a:ext>
            </a:extLst>
          </p:cNvPr>
          <p:cNvGrpSpPr/>
          <p:nvPr/>
        </p:nvGrpSpPr>
        <p:grpSpPr>
          <a:xfrm>
            <a:off x="1686154" y="1785737"/>
            <a:ext cx="2870606" cy="2371677"/>
            <a:chOff x="1686154" y="1583514"/>
            <a:chExt cx="2870606" cy="2371677"/>
          </a:xfrm>
        </p:grpSpPr>
        <p:grpSp>
          <p:nvGrpSpPr>
            <p:cNvPr id="86" name="Group 85">
              <a:extLst>
                <a:ext uri="{FF2B5EF4-FFF2-40B4-BE49-F238E27FC236}">
                  <a16:creationId xmlns:a16="http://schemas.microsoft.com/office/drawing/2014/main" id="{713F38E6-77EE-7601-1FB8-B1CF0A499F58}"/>
                </a:ext>
              </a:extLst>
            </p:cNvPr>
            <p:cNvGrpSpPr/>
            <p:nvPr/>
          </p:nvGrpSpPr>
          <p:grpSpPr>
            <a:xfrm>
              <a:off x="1686154" y="1583514"/>
              <a:ext cx="2870606" cy="365760"/>
              <a:chOff x="1686154" y="1371600"/>
              <a:chExt cx="2870606" cy="365760"/>
            </a:xfrm>
          </p:grpSpPr>
          <p:sp>
            <p:nvSpPr>
              <p:cNvPr id="6" name="Shape 4"/>
              <p:cNvSpPr/>
              <p:nvPr/>
            </p:nvSpPr>
            <p:spPr>
              <a:xfrm>
                <a:off x="1706880" y="1371600"/>
                <a:ext cx="2849880" cy="365760"/>
              </a:xfrm>
              <a:prstGeom prst="rect">
                <a:avLst/>
              </a:prstGeom>
              <a:solidFill>
                <a:srgbClr val="5B6242"/>
              </a:solidFill>
              <a:ln/>
            </p:spPr>
            <p:txBody>
              <a:bodyPr/>
              <a:lstStyle/>
              <a:p>
                <a:endParaRPr lang="en-CA"/>
              </a:p>
            </p:txBody>
          </p:sp>
          <p:sp>
            <p:nvSpPr>
              <p:cNvPr id="7" name="Text 5"/>
              <p:cNvSpPr/>
              <p:nvPr/>
            </p:nvSpPr>
            <p:spPr>
              <a:xfrm>
                <a:off x="1686154" y="1371600"/>
                <a:ext cx="2849880" cy="365760"/>
              </a:xfrm>
              <a:prstGeom prst="rect">
                <a:avLst/>
              </a:prstGeom>
              <a:noFill/>
              <a:ln/>
            </p:spPr>
            <p:txBody>
              <a:bodyPr wrap="square" lIns="0" tIns="0" rIns="0" bIns="0" rtlCol="0" anchor="ctr"/>
              <a:lstStyle/>
              <a:p>
                <a:pPr marL="0" indent="0" algn="ctr">
                  <a:buNone/>
                </a:pPr>
                <a:r>
                  <a:rPr lang="en-US" sz="1400" b="1">
                    <a:solidFill>
                      <a:srgbClr val="FFFFFF"/>
                    </a:solidFill>
                    <a:latin typeface="Inter" pitchFamily="34" charset="0"/>
                    <a:ea typeface="Inter" pitchFamily="34" charset="-122"/>
                    <a:cs typeface="Inter" pitchFamily="34" charset="-120"/>
                  </a:rPr>
                  <a:t>ILMI DATA FINDINGS</a:t>
                </a:r>
                <a:endParaRPr lang="en-US" sz="1400"/>
              </a:p>
            </p:txBody>
          </p:sp>
        </p:grpSp>
        <p:grpSp>
          <p:nvGrpSpPr>
            <p:cNvPr id="76" name="Group 75">
              <a:extLst>
                <a:ext uri="{FF2B5EF4-FFF2-40B4-BE49-F238E27FC236}">
                  <a16:creationId xmlns:a16="http://schemas.microsoft.com/office/drawing/2014/main" id="{AD765CA2-EBC8-6CBA-652F-BF48EDBA7CEC}"/>
                </a:ext>
              </a:extLst>
            </p:cNvPr>
            <p:cNvGrpSpPr/>
            <p:nvPr/>
          </p:nvGrpSpPr>
          <p:grpSpPr>
            <a:xfrm>
              <a:off x="1706880" y="2018636"/>
              <a:ext cx="2849880" cy="476773"/>
              <a:chOff x="1706880" y="1778000"/>
              <a:chExt cx="2849880" cy="476773"/>
            </a:xfrm>
          </p:grpSpPr>
          <p:sp>
            <p:nvSpPr>
              <p:cNvPr id="8" name="Shape 6"/>
              <p:cNvSpPr/>
              <p:nvPr/>
            </p:nvSpPr>
            <p:spPr>
              <a:xfrm>
                <a:off x="1706880" y="1778000"/>
                <a:ext cx="2849880" cy="476773"/>
              </a:xfrm>
              <a:prstGeom prst="rect">
                <a:avLst/>
              </a:prstGeom>
              <a:solidFill>
                <a:srgbClr val="FFFFFF"/>
              </a:solidFill>
              <a:ln w="6350">
                <a:solidFill>
                  <a:srgbClr val="D9D5CC"/>
                </a:solidFill>
                <a:prstDash val="solid"/>
              </a:ln>
            </p:spPr>
            <p:txBody>
              <a:bodyPr/>
              <a:lstStyle/>
              <a:p>
                <a:endParaRPr lang="en-CA" sz="1200" b="1">
                  <a:latin typeface="Inter" panose="020B0604020202020204"/>
                </a:endParaRPr>
              </a:p>
            </p:txBody>
          </p:sp>
          <p:sp>
            <p:nvSpPr>
              <p:cNvPr id="10" name="Text 8"/>
              <p:cNvSpPr/>
              <p:nvPr/>
            </p:nvSpPr>
            <p:spPr>
              <a:xfrm>
                <a:off x="1784604" y="1835967"/>
                <a:ext cx="2694432" cy="360839"/>
              </a:xfrm>
              <a:prstGeom prst="rect">
                <a:avLst/>
              </a:prstGeom>
              <a:noFill/>
              <a:ln/>
            </p:spPr>
            <p:txBody>
              <a:bodyPr wrap="square" lIns="0" tIns="0" rIns="0" bIns="0" rtlCol="0" anchor="ctr"/>
              <a:lstStyle/>
              <a:p>
                <a:pPr marL="0" indent="0" algn="ctr">
                  <a:buNone/>
                </a:pPr>
                <a:r>
                  <a:rPr lang="en-CA" sz="1200" b="1">
                    <a:latin typeface="Inter" panose="020B0604020202020204"/>
                    <a:ea typeface="Inter" panose="020B0604020202020204"/>
                  </a:rPr>
                  <a:t>RESOURCES SCATTERED ACROSS</a:t>
                </a:r>
              </a:p>
              <a:p>
                <a:pPr marL="0" indent="0" algn="ctr">
                  <a:buNone/>
                </a:pPr>
                <a:r>
                  <a:rPr lang="en-CA" sz="1200" b="1">
                    <a:latin typeface="Inter" panose="020B0604020202020204"/>
                    <a:ea typeface="Inter" panose="020B0604020202020204"/>
                  </a:rPr>
                  <a:t>MULTIPLE PLATFORMS &amp; AGENCIES</a:t>
                </a:r>
              </a:p>
            </p:txBody>
          </p:sp>
        </p:grpSp>
        <p:grpSp>
          <p:nvGrpSpPr>
            <p:cNvPr id="75" name="Group 74">
              <a:extLst>
                <a:ext uri="{FF2B5EF4-FFF2-40B4-BE49-F238E27FC236}">
                  <a16:creationId xmlns:a16="http://schemas.microsoft.com/office/drawing/2014/main" id="{83285F4A-F47B-B482-3375-57B227DA0B26}"/>
                </a:ext>
              </a:extLst>
            </p:cNvPr>
            <p:cNvGrpSpPr/>
            <p:nvPr/>
          </p:nvGrpSpPr>
          <p:grpSpPr>
            <a:xfrm>
              <a:off x="1706880" y="2524803"/>
              <a:ext cx="2849880" cy="457200"/>
              <a:chOff x="1706880" y="2476499"/>
              <a:chExt cx="2849880" cy="457200"/>
            </a:xfrm>
          </p:grpSpPr>
          <p:sp>
            <p:nvSpPr>
              <p:cNvPr id="11" name="Shape 9"/>
              <p:cNvSpPr/>
              <p:nvPr/>
            </p:nvSpPr>
            <p:spPr>
              <a:xfrm>
                <a:off x="1706880" y="2476499"/>
                <a:ext cx="2849880" cy="457200"/>
              </a:xfrm>
              <a:prstGeom prst="rect">
                <a:avLst/>
              </a:prstGeom>
              <a:solidFill>
                <a:srgbClr val="FFFFFF"/>
              </a:solidFill>
              <a:ln w="6350">
                <a:solidFill>
                  <a:srgbClr val="D9D5CC"/>
                </a:solidFill>
                <a:prstDash val="solid"/>
              </a:ln>
            </p:spPr>
            <p:txBody>
              <a:bodyPr/>
              <a:lstStyle/>
              <a:p>
                <a:endParaRPr lang="en-CA"/>
              </a:p>
            </p:txBody>
          </p:sp>
          <p:sp>
            <p:nvSpPr>
              <p:cNvPr id="13" name="Text 11"/>
              <p:cNvSpPr/>
              <p:nvPr/>
            </p:nvSpPr>
            <p:spPr>
              <a:xfrm>
                <a:off x="1784604" y="2524680"/>
                <a:ext cx="2694432" cy="360839"/>
              </a:xfrm>
              <a:prstGeom prst="rect">
                <a:avLst/>
              </a:prstGeom>
              <a:noFill/>
              <a:ln/>
            </p:spPr>
            <p:txBody>
              <a:bodyPr wrap="square" lIns="0" tIns="0" rIns="0" bIns="0" rtlCol="0" anchor="ctr"/>
              <a:lstStyle/>
              <a:p>
                <a:pPr marL="0" indent="0" algn="ctr">
                  <a:buNone/>
                </a:pPr>
                <a:r>
                  <a:rPr lang="en-CA" sz="1200" b="1">
                    <a:latin typeface="Inter" panose="020B0604020202020204"/>
                    <a:ea typeface="Inter" panose="020B0604020202020204"/>
                  </a:rPr>
                  <a:t>JOB SEEKERS UNAWARE OF</a:t>
                </a:r>
              </a:p>
              <a:p>
                <a:pPr marL="0" indent="0" algn="ctr">
                  <a:buNone/>
                </a:pPr>
                <a:r>
                  <a:rPr lang="en-CA" sz="1200" b="1">
                    <a:latin typeface="Inter" panose="020B0604020202020204"/>
                    <a:ea typeface="Inter" panose="020B0604020202020204"/>
                  </a:rPr>
                  <a:t>AVAILABLE TRAINING &amp; FUNDING</a:t>
                </a:r>
              </a:p>
            </p:txBody>
          </p:sp>
        </p:grpSp>
        <p:grpSp>
          <p:nvGrpSpPr>
            <p:cNvPr id="74" name="Group 73">
              <a:extLst>
                <a:ext uri="{FF2B5EF4-FFF2-40B4-BE49-F238E27FC236}">
                  <a16:creationId xmlns:a16="http://schemas.microsoft.com/office/drawing/2014/main" id="{795DAEDB-A346-49A0-211F-4E41AA61B96E}"/>
                </a:ext>
              </a:extLst>
            </p:cNvPr>
            <p:cNvGrpSpPr/>
            <p:nvPr/>
          </p:nvGrpSpPr>
          <p:grpSpPr>
            <a:xfrm>
              <a:off x="1706880" y="3011397"/>
              <a:ext cx="2849880" cy="457200"/>
              <a:chOff x="1706880" y="3174999"/>
              <a:chExt cx="2849880" cy="457200"/>
            </a:xfrm>
          </p:grpSpPr>
          <p:sp>
            <p:nvSpPr>
              <p:cNvPr id="14" name="Shape 12"/>
              <p:cNvSpPr/>
              <p:nvPr/>
            </p:nvSpPr>
            <p:spPr>
              <a:xfrm>
                <a:off x="1706880" y="3174999"/>
                <a:ext cx="2849880" cy="457200"/>
              </a:xfrm>
              <a:prstGeom prst="rect">
                <a:avLst/>
              </a:prstGeom>
              <a:solidFill>
                <a:srgbClr val="FFFFFF"/>
              </a:solidFill>
              <a:ln w="6350">
                <a:solidFill>
                  <a:srgbClr val="D9D5CC"/>
                </a:solidFill>
                <a:prstDash val="solid"/>
              </a:ln>
            </p:spPr>
            <p:txBody>
              <a:bodyPr/>
              <a:lstStyle/>
              <a:p>
                <a:endParaRPr lang="en-CA"/>
              </a:p>
            </p:txBody>
          </p:sp>
          <p:sp>
            <p:nvSpPr>
              <p:cNvPr id="16" name="Text 14"/>
              <p:cNvSpPr/>
              <p:nvPr/>
            </p:nvSpPr>
            <p:spPr>
              <a:xfrm>
                <a:off x="1784604" y="3223180"/>
                <a:ext cx="2694432" cy="360839"/>
              </a:xfrm>
              <a:prstGeom prst="rect">
                <a:avLst/>
              </a:prstGeom>
              <a:noFill/>
              <a:ln/>
            </p:spPr>
            <p:txBody>
              <a:bodyPr wrap="square" lIns="0" tIns="0" rIns="0" bIns="0" rtlCol="0" anchor="ctr"/>
              <a:lstStyle/>
              <a:p>
                <a:pPr marL="0" indent="0" algn="ctr">
                  <a:buNone/>
                </a:pPr>
                <a:r>
                  <a:rPr lang="en-CA" sz="1200" b="1">
                    <a:latin typeface="Inter" panose="020B0604020202020204"/>
                    <a:ea typeface="Inter" panose="020B0604020202020204"/>
                  </a:rPr>
                  <a:t>COMMUNITIES LACK ACCESS</a:t>
                </a:r>
              </a:p>
              <a:p>
                <a:pPr marL="0" indent="0" algn="ctr">
                  <a:buNone/>
                </a:pPr>
                <a:r>
                  <a:rPr lang="en-CA" sz="1200" b="1">
                    <a:latin typeface="Inter" panose="020B0604020202020204"/>
                    <a:ea typeface="Inter" panose="020B0604020202020204"/>
                  </a:rPr>
                  <a:t>TO SUPPORT RESOURCES</a:t>
                </a:r>
              </a:p>
            </p:txBody>
          </p:sp>
        </p:grpSp>
        <p:grpSp>
          <p:nvGrpSpPr>
            <p:cNvPr id="73" name="Group 72">
              <a:extLst>
                <a:ext uri="{FF2B5EF4-FFF2-40B4-BE49-F238E27FC236}">
                  <a16:creationId xmlns:a16="http://schemas.microsoft.com/office/drawing/2014/main" id="{F718B5E6-EA34-93F6-1064-10D941CC764B}"/>
                </a:ext>
              </a:extLst>
            </p:cNvPr>
            <p:cNvGrpSpPr/>
            <p:nvPr/>
          </p:nvGrpSpPr>
          <p:grpSpPr>
            <a:xfrm>
              <a:off x="1706880" y="3497991"/>
              <a:ext cx="2849880" cy="457200"/>
              <a:chOff x="1706880" y="3873499"/>
              <a:chExt cx="2849880" cy="457200"/>
            </a:xfrm>
          </p:grpSpPr>
          <p:sp>
            <p:nvSpPr>
              <p:cNvPr id="17" name="Shape 15"/>
              <p:cNvSpPr/>
              <p:nvPr/>
            </p:nvSpPr>
            <p:spPr>
              <a:xfrm>
                <a:off x="1706880" y="3873499"/>
                <a:ext cx="2849880" cy="457200"/>
              </a:xfrm>
              <a:prstGeom prst="rect">
                <a:avLst/>
              </a:prstGeom>
              <a:solidFill>
                <a:srgbClr val="FFFFFF"/>
              </a:solidFill>
              <a:ln w="6350">
                <a:solidFill>
                  <a:srgbClr val="D9D5CC"/>
                </a:solidFill>
                <a:prstDash val="solid"/>
              </a:ln>
            </p:spPr>
            <p:txBody>
              <a:bodyPr/>
              <a:lstStyle/>
              <a:p>
                <a:endParaRPr lang="en-CA"/>
              </a:p>
            </p:txBody>
          </p:sp>
          <p:sp>
            <p:nvSpPr>
              <p:cNvPr id="19" name="Text 17"/>
              <p:cNvSpPr/>
              <p:nvPr/>
            </p:nvSpPr>
            <p:spPr>
              <a:xfrm>
                <a:off x="1784604" y="3921680"/>
                <a:ext cx="2694432" cy="360839"/>
              </a:xfrm>
              <a:prstGeom prst="rect">
                <a:avLst/>
              </a:prstGeom>
              <a:noFill/>
              <a:ln/>
            </p:spPr>
            <p:txBody>
              <a:bodyPr wrap="square" lIns="0" tIns="0" rIns="0" bIns="0" rtlCol="0" anchor="ctr"/>
              <a:lstStyle/>
              <a:p>
                <a:pPr marL="0" indent="0" algn="ctr">
                  <a:buNone/>
                </a:pPr>
                <a:r>
                  <a:rPr lang="en-CA" sz="1200" b="1">
                    <a:latin typeface="Inter" panose="020B0604020202020204"/>
                    <a:ea typeface="Inter" panose="020B0604020202020204"/>
                  </a:rPr>
                  <a:t>NO CENTRALIZED SOURCE FOR</a:t>
                </a:r>
              </a:p>
              <a:p>
                <a:pPr marL="0" indent="0" algn="ctr">
                  <a:buNone/>
                </a:pPr>
                <a:r>
                  <a:rPr lang="en-CA" sz="1200" b="1">
                    <a:latin typeface="Inter" panose="020B0604020202020204"/>
                    <a:ea typeface="Inter" panose="020B0604020202020204"/>
                  </a:rPr>
                  <a:t>LICENSING &amp; EDUCATION INFO</a:t>
                </a:r>
              </a:p>
            </p:txBody>
          </p:sp>
        </p:grpSp>
      </p:grpSp>
      <p:grpSp>
        <p:nvGrpSpPr>
          <p:cNvPr id="94" name="Group 93">
            <a:extLst>
              <a:ext uri="{FF2B5EF4-FFF2-40B4-BE49-F238E27FC236}">
                <a16:creationId xmlns:a16="http://schemas.microsoft.com/office/drawing/2014/main" id="{C03FBB1F-02DA-7B6E-8F60-894025F31611}"/>
              </a:ext>
            </a:extLst>
          </p:cNvPr>
          <p:cNvGrpSpPr/>
          <p:nvPr/>
        </p:nvGrpSpPr>
        <p:grpSpPr>
          <a:xfrm>
            <a:off x="5384541" y="1789791"/>
            <a:ext cx="3347979" cy="2363569"/>
            <a:chOff x="5384541" y="1591134"/>
            <a:chExt cx="3347979" cy="2363569"/>
          </a:xfrm>
        </p:grpSpPr>
        <p:grpSp>
          <p:nvGrpSpPr>
            <p:cNvPr id="85" name="Group 84">
              <a:extLst>
                <a:ext uri="{FF2B5EF4-FFF2-40B4-BE49-F238E27FC236}">
                  <a16:creationId xmlns:a16="http://schemas.microsoft.com/office/drawing/2014/main" id="{702C93FA-FD95-BE1D-FD14-F2238B32B89C}"/>
                </a:ext>
              </a:extLst>
            </p:cNvPr>
            <p:cNvGrpSpPr/>
            <p:nvPr/>
          </p:nvGrpSpPr>
          <p:grpSpPr>
            <a:xfrm>
              <a:off x="5384542" y="1591134"/>
              <a:ext cx="3347977" cy="365760"/>
              <a:chOff x="4663440" y="1371600"/>
              <a:chExt cx="4069080" cy="365760"/>
            </a:xfrm>
          </p:grpSpPr>
          <p:sp>
            <p:nvSpPr>
              <p:cNvPr id="20" name="Shape 18"/>
              <p:cNvSpPr/>
              <p:nvPr/>
            </p:nvSpPr>
            <p:spPr>
              <a:xfrm>
                <a:off x="4663440" y="1371600"/>
                <a:ext cx="4069080" cy="365760"/>
              </a:xfrm>
              <a:prstGeom prst="rect">
                <a:avLst/>
              </a:prstGeom>
              <a:solidFill>
                <a:srgbClr val="5B6242"/>
              </a:solidFill>
              <a:ln/>
            </p:spPr>
            <p:txBody>
              <a:bodyPr/>
              <a:lstStyle/>
              <a:p>
                <a:endParaRPr lang="en-CA"/>
              </a:p>
            </p:txBody>
          </p:sp>
          <p:sp>
            <p:nvSpPr>
              <p:cNvPr id="21" name="Text 19"/>
              <p:cNvSpPr/>
              <p:nvPr/>
            </p:nvSpPr>
            <p:spPr>
              <a:xfrm>
                <a:off x="5311574" y="1371600"/>
                <a:ext cx="2772810" cy="365760"/>
              </a:xfrm>
              <a:prstGeom prst="rect">
                <a:avLst/>
              </a:prstGeom>
              <a:noFill/>
              <a:ln/>
            </p:spPr>
            <p:txBody>
              <a:bodyPr wrap="square" lIns="0" tIns="0" rIns="0" bIns="0" rtlCol="0" anchor="ctr"/>
              <a:lstStyle/>
              <a:p>
                <a:pPr marL="0" indent="0" algn="ctr">
                  <a:buNone/>
                </a:pPr>
                <a:r>
                  <a:rPr lang="en-US" sz="1400" b="1">
                    <a:solidFill>
                      <a:schemeClr val="bg1"/>
                    </a:solidFill>
                    <a:latin typeface="Inter" panose="020B0604020202020204"/>
                  </a:rPr>
                  <a:t>WHAT THE HUB WILL PROVIDE</a:t>
                </a:r>
              </a:p>
            </p:txBody>
          </p:sp>
        </p:grpSp>
        <p:grpSp>
          <p:nvGrpSpPr>
            <p:cNvPr id="77" name="Group 76">
              <a:extLst>
                <a:ext uri="{FF2B5EF4-FFF2-40B4-BE49-F238E27FC236}">
                  <a16:creationId xmlns:a16="http://schemas.microsoft.com/office/drawing/2014/main" id="{CE32ADC0-747E-4E84-B8DE-FA2257220E16}"/>
                </a:ext>
              </a:extLst>
            </p:cNvPr>
            <p:cNvGrpSpPr/>
            <p:nvPr/>
          </p:nvGrpSpPr>
          <p:grpSpPr>
            <a:xfrm>
              <a:off x="5389907" y="2027426"/>
              <a:ext cx="1617562" cy="457200"/>
              <a:chOff x="4663440" y="1777999"/>
              <a:chExt cx="1965960" cy="457200"/>
            </a:xfrm>
          </p:grpSpPr>
          <p:sp>
            <p:nvSpPr>
              <p:cNvPr id="22" name="Shape 20"/>
              <p:cNvSpPr/>
              <p:nvPr/>
            </p:nvSpPr>
            <p:spPr>
              <a:xfrm>
                <a:off x="4663440" y="1777999"/>
                <a:ext cx="1965960" cy="457200"/>
              </a:xfrm>
              <a:prstGeom prst="rect">
                <a:avLst/>
              </a:prstGeom>
              <a:solidFill>
                <a:srgbClr val="FFFFFF"/>
              </a:solidFill>
              <a:ln w="6350">
                <a:solidFill>
                  <a:srgbClr val="D9D5CC"/>
                </a:solidFill>
                <a:prstDash val="solid"/>
              </a:ln>
            </p:spPr>
            <p:txBody>
              <a:bodyPr/>
              <a:lstStyle/>
              <a:p>
                <a:endParaRPr lang="en-CA"/>
              </a:p>
            </p:txBody>
          </p:sp>
          <p:sp>
            <p:nvSpPr>
              <p:cNvPr id="23" name="Text 21"/>
              <p:cNvSpPr/>
              <p:nvPr/>
            </p:nvSpPr>
            <p:spPr>
              <a:xfrm>
                <a:off x="4709160" y="1790700"/>
                <a:ext cx="1874520" cy="43179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JOB</a:t>
                </a:r>
              </a:p>
              <a:p>
                <a:pPr marL="0" indent="0" algn="ctr">
                  <a:buNone/>
                </a:pPr>
                <a:r>
                  <a:rPr lang="en-US" sz="1200" b="1">
                    <a:latin typeface="Inter" panose="020B0604020202020204"/>
                    <a:ea typeface="Inter" panose="020B0604020202020204"/>
                  </a:rPr>
                  <a:t>OPPORTUNITIES</a:t>
                </a:r>
              </a:p>
            </p:txBody>
          </p:sp>
        </p:grpSp>
        <p:grpSp>
          <p:nvGrpSpPr>
            <p:cNvPr id="84" name="Group 83">
              <a:extLst>
                <a:ext uri="{FF2B5EF4-FFF2-40B4-BE49-F238E27FC236}">
                  <a16:creationId xmlns:a16="http://schemas.microsoft.com/office/drawing/2014/main" id="{D66C849D-C7BA-15C4-0663-6A80FB89CE3A}"/>
                </a:ext>
              </a:extLst>
            </p:cNvPr>
            <p:cNvGrpSpPr/>
            <p:nvPr/>
          </p:nvGrpSpPr>
          <p:grpSpPr>
            <a:xfrm>
              <a:off x="7114958" y="2027426"/>
              <a:ext cx="1617562" cy="457200"/>
              <a:chOff x="6766560" y="1777999"/>
              <a:chExt cx="1965960" cy="457200"/>
            </a:xfrm>
          </p:grpSpPr>
          <p:sp>
            <p:nvSpPr>
              <p:cNvPr id="24" name="Shape 22"/>
              <p:cNvSpPr/>
              <p:nvPr/>
            </p:nvSpPr>
            <p:spPr>
              <a:xfrm>
                <a:off x="6766560" y="1777999"/>
                <a:ext cx="1965960" cy="457200"/>
              </a:xfrm>
              <a:prstGeom prst="rect">
                <a:avLst/>
              </a:prstGeom>
              <a:solidFill>
                <a:srgbClr val="FFFFFF"/>
              </a:solidFill>
              <a:ln w="6350">
                <a:solidFill>
                  <a:srgbClr val="D9D5CC"/>
                </a:solidFill>
                <a:prstDash val="solid"/>
              </a:ln>
            </p:spPr>
            <p:txBody>
              <a:bodyPr/>
              <a:lstStyle/>
              <a:p>
                <a:endParaRPr lang="en-CA"/>
              </a:p>
            </p:txBody>
          </p:sp>
          <p:sp>
            <p:nvSpPr>
              <p:cNvPr id="25" name="Text 23"/>
              <p:cNvSpPr/>
              <p:nvPr/>
            </p:nvSpPr>
            <p:spPr>
              <a:xfrm>
                <a:off x="6812280" y="1803400"/>
                <a:ext cx="1874520" cy="40639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EDUCATION &amp;</a:t>
                </a:r>
              </a:p>
              <a:p>
                <a:pPr marL="0" indent="0" algn="ctr">
                  <a:buNone/>
                </a:pPr>
                <a:r>
                  <a:rPr lang="en-US" sz="1200" b="1">
                    <a:latin typeface="Inter" panose="020B0604020202020204"/>
                    <a:ea typeface="Inter" panose="020B0604020202020204"/>
                  </a:rPr>
                  <a:t>TRAINING FUNDING</a:t>
                </a:r>
              </a:p>
            </p:txBody>
          </p:sp>
        </p:grpSp>
        <p:grpSp>
          <p:nvGrpSpPr>
            <p:cNvPr id="78" name="Group 77">
              <a:extLst>
                <a:ext uri="{FF2B5EF4-FFF2-40B4-BE49-F238E27FC236}">
                  <a16:creationId xmlns:a16="http://schemas.microsoft.com/office/drawing/2014/main" id="{0772EBB8-05B9-02D1-A658-BD885DA90486}"/>
                </a:ext>
              </a:extLst>
            </p:cNvPr>
            <p:cNvGrpSpPr/>
            <p:nvPr/>
          </p:nvGrpSpPr>
          <p:grpSpPr>
            <a:xfrm>
              <a:off x="5389907" y="2517452"/>
              <a:ext cx="1617562" cy="457200"/>
              <a:chOff x="4663440" y="2476499"/>
              <a:chExt cx="1965960" cy="457200"/>
            </a:xfrm>
          </p:grpSpPr>
          <p:sp>
            <p:nvSpPr>
              <p:cNvPr id="26" name="Shape 24"/>
              <p:cNvSpPr/>
              <p:nvPr/>
            </p:nvSpPr>
            <p:spPr>
              <a:xfrm>
                <a:off x="4663440" y="2476499"/>
                <a:ext cx="1965960" cy="457200"/>
              </a:xfrm>
              <a:prstGeom prst="rect">
                <a:avLst/>
              </a:prstGeom>
              <a:solidFill>
                <a:srgbClr val="FFFFFF"/>
              </a:solidFill>
              <a:ln w="6350">
                <a:solidFill>
                  <a:srgbClr val="D9D5CC"/>
                </a:solidFill>
                <a:prstDash val="solid"/>
              </a:ln>
            </p:spPr>
            <p:txBody>
              <a:bodyPr/>
              <a:lstStyle/>
              <a:p>
                <a:endParaRPr lang="en-CA"/>
              </a:p>
            </p:txBody>
          </p:sp>
          <p:sp>
            <p:nvSpPr>
              <p:cNvPr id="27" name="Text 25"/>
              <p:cNvSpPr/>
              <p:nvPr/>
            </p:nvSpPr>
            <p:spPr>
              <a:xfrm>
                <a:off x="4709160" y="2501900"/>
                <a:ext cx="1874520" cy="40639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DRIVER'S LICENSE</a:t>
                </a:r>
              </a:p>
              <a:p>
                <a:pPr marL="0" indent="0" algn="ctr">
                  <a:buNone/>
                </a:pPr>
                <a:r>
                  <a:rPr lang="en-US" sz="1200" b="1">
                    <a:latin typeface="Inter" panose="020B0604020202020204"/>
                    <a:ea typeface="Inter" panose="020B0604020202020204"/>
                  </a:rPr>
                  <a:t>PROGRAMS</a:t>
                </a:r>
              </a:p>
            </p:txBody>
          </p:sp>
        </p:grpSp>
        <p:grpSp>
          <p:nvGrpSpPr>
            <p:cNvPr id="83" name="Group 82">
              <a:extLst>
                <a:ext uri="{FF2B5EF4-FFF2-40B4-BE49-F238E27FC236}">
                  <a16:creationId xmlns:a16="http://schemas.microsoft.com/office/drawing/2014/main" id="{F861E4A3-5921-E15F-E7C7-F3B1BD3DEBDB}"/>
                </a:ext>
              </a:extLst>
            </p:cNvPr>
            <p:cNvGrpSpPr/>
            <p:nvPr/>
          </p:nvGrpSpPr>
          <p:grpSpPr>
            <a:xfrm>
              <a:off x="7114958" y="2517452"/>
              <a:ext cx="1617562" cy="457200"/>
              <a:chOff x="6766560" y="2476499"/>
              <a:chExt cx="1965960" cy="457200"/>
            </a:xfrm>
          </p:grpSpPr>
          <p:sp>
            <p:nvSpPr>
              <p:cNvPr id="28" name="Shape 26"/>
              <p:cNvSpPr/>
              <p:nvPr/>
            </p:nvSpPr>
            <p:spPr>
              <a:xfrm>
                <a:off x="6766560" y="2476499"/>
                <a:ext cx="1965960" cy="457200"/>
              </a:xfrm>
              <a:prstGeom prst="rect">
                <a:avLst/>
              </a:prstGeom>
              <a:solidFill>
                <a:srgbClr val="FFFFFF"/>
              </a:solidFill>
              <a:ln w="6350">
                <a:solidFill>
                  <a:srgbClr val="D9D5CC"/>
                </a:solidFill>
                <a:prstDash val="solid"/>
              </a:ln>
            </p:spPr>
            <p:txBody>
              <a:bodyPr/>
              <a:lstStyle/>
              <a:p>
                <a:endParaRPr lang="en-CA"/>
              </a:p>
            </p:txBody>
          </p:sp>
          <p:sp>
            <p:nvSpPr>
              <p:cNvPr id="29" name="Text 27"/>
              <p:cNvSpPr/>
              <p:nvPr/>
            </p:nvSpPr>
            <p:spPr>
              <a:xfrm>
                <a:off x="6812280" y="2501900"/>
                <a:ext cx="1874520" cy="40639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EMPLOYER &amp;</a:t>
                </a:r>
              </a:p>
              <a:p>
                <a:pPr marL="0" indent="0" algn="ctr">
                  <a:buNone/>
                </a:pPr>
                <a:r>
                  <a:rPr lang="en-US" sz="1200" b="1">
                    <a:latin typeface="Inter" panose="020B0604020202020204"/>
                    <a:ea typeface="Inter" panose="020B0604020202020204"/>
                  </a:rPr>
                  <a:t>UNION RESOURCES</a:t>
                </a:r>
              </a:p>
            </p:txBody>
          </p:sp>
        </p:grpSp>
        <p:grpSp>
          <p:nvGrpSpPr>
            <p:cNvPr id="79" name="Group 78">
              <a:extLst>
                <a:ext uri="{FF2B5EF4-FFF2-40B4-BE49-F238E27FC236}">
                  <a16:creationId xmlns:a16="http://schemas.microsoft.com/office/drawing/2014/main" id="{A8A4DB6B-AF41-D370-BB33-3DD8B4AC8108}"/>
                </a:ext>
              </a:extLst>
            </p:cNvPr>
            <p:cNvGrpSpPr/>
            <p:nvPr/>
          </p:nvGrpSpPr>
          <p:grpSpPr>
            <a:xfrm>
              <a:off x="5384541" y="3007478"/>
              <a:ext cx="1622927" cy="457200"/>
              <a:chOff x="4656919" y="3174999"/>
              <a:chExt cx="1972481" cy="457200"/>
            </a:xfrm>
          </p:grpSpPr>
          <p:sp>
            <p:nvSpPr>
              <p:cNvPr id="30" name="Shape 28"/>
              <p:cNvSpPr/>
              <p:nvPr/>
            </p:nvSpPr>
            <p:spPr>
              <a:xfrm>
                <a:off x="4663440" y="3174999"/>
                <a:ext cx="1965960" cy="457200"/>
              </a:xfrm>
              <a:prstGeom prst="rect">
                <a:avLst/>
              </a:prstGeom>
              <a:solidFill>
                <a:srgbClr val="FFFFFF"/>
              </a:solidFill>
              <a:ln w="6350">
                <a:solidFill>
                  <a:srgbClr val="D9D5CC"/>
                </a:solidFill>
                <a:prstDash val="solid"/>
              </a:ln>
            </p:spPr>
            <p:txBody>
              <a:bodyPr/>
              <a:lstStyle/>
              <a:p>
                <a:endParaRPr lang="en-CA" sz="1200" b="1">
                  <a:latin typeface="Inter" panose="020B0604020202020204"/>
                </a:endParaRPr>
              </a:p>
            </p:txBody>
          </p:sp>
          <p:sp>
            <p:nvSpPr>
              <p:cNvPr id="31" name="Text 29"/>
              <p:cNvSpPr/>
              <p:nvPr/>
            </p:nvSpPr>
            <p:spPr>
              <a:xfrm>
                <a:off x="4656919" y="3199440"/>
                <a:ext cx="1972481" cy="40831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COMMUNITY</a:t>
                </a:r>
              </a:p>
              <a:p>
                <a:pPr marL="0" indent="0" algn="ctr">
                  <a:buNone/>
                </a:pPr>
                <a:r>
                  <a:rPr lang="en-US" sz="1200" b="1">
                    <a:latin typeface="Inter" panose="020B0604020202020204"/>
                    <a:ea typeface="Inter" panose="020B0604020202020204"/>
                  </a:rPr>
                  <a:t>PROGRAMS &amp; EVENTS</a:t>
                </a:r>
              </a:p>
            </p:txBody>
          </p:sp>
        </p:grpSp>
        <p:grpSp>
          <p:nvGrpSpPr>
            <p:cNvPr id="82" name="Group 81">
              <a:extLst>
                <a:ext uri="{FF2B5EF4-FFF2-40B4-BE49-F238E27FC236}">
                  <a16:creationId xmlns:a16="http://schemas.microsoft.com/office/drawing/2014/main" id="{76D33BC3-0161-374F-0CDB-C430A1FE139F}"/>
                </a:ext>
              </a:extLst>
            </p:cNvPr>
            <p:cNvGrpSpPr/>
            <p:nvPr/>
          </p:nvGrpSpPr>
          <p:grpSpPr>
            <a:xfrm>
              <a:off x="7114958" y="3007478"/>
              <a:ext cx="1617562" cy="457200"/>
              <a:chOff x="6766560" y="3174999"/>
              <a:chExt cx="1965960" cy="457200"/>
            </a:xfrm>
          </p:grpSpPr>
          <p:sp>
            <p:nvSpPr>
              <p:cNvPr id="32" name="Shape 30"/>
              <p:cNvSpPr/>
              <p:nvPr/>
            </p:nvSpPr>
            <p:spPr>
              <a:xfrm>
                <a:off x="6766560" y="3174999"/>
                <a:ext cx="1965960" cy="457200"/>
              </a:xfrm>
              <a:prstGeom prst="rect">
                <a:avLst/>
              </a:prstGeom>
              <a:solidFill>
                <a:srgbClr val="FFFFFF"/>
              </a:solidFill>
              <a:ln w="6350">
                <a:solidFill>
                  <a:srgbClr val="D9D5CC"/>
                </a:solidFill>
                <a:prstDash val="solid"/>
              </a:ln>
            </p:spPr>
            <p:txBody>
              <a:bodyPr/>
              <a:lstStyle/>
              <a:p>
                <a:endParaRPr lang="en-CA"/>
              </a:p>
            </p:txBody>
          </p:sp>
          <p:sp>
            <p:nvSpPr>
              <p:cNvPr id="33" name="Text 31"/>
              <p:cNvSpPr/>
              <p:nvPr/>
            </p:nvSpPr>
            <p:spPr>
              <a:xfrm>
                <a:off x="6812280" y="3187700"/>
                <a:ext cx="1874520" cy="43179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POST-SECONDARY</a:t>
                </a:r>
              </a:p>
              <a:p>
                <a:pPr marL="0" indent="0" algn="ctr">
                  <a:buNone/>
                </a:pPr>
                <a:r>
                  <a:rPr lang="en-US" sz="1200" b="1">
                    <a:latin typeface="Inter" panose="020B0604020202020204"/>
                    <a:ea typeface="Inter" panose="020B0604020202020204"/>
                  </a:rPr>
                  <a:t>INFORMATION</a:t>
                </a:r>
              </a:p>
            </p:txBody>
          </p:sp>
        </p:grpSp>
        <p:grpSp>
          <p:nvGrpSpPr>
            <p:cNvPr id="80" name="Group 79">
              <a:extLst>
                <a:ext uri="{FF2B5EF4-FFF2-40B4-BE49-F238E27FC236}">
                  <a16:creationId xmlns:a16="http://schemas.microsoft.com/office/drawing/2014/main" id="{CFA4A191-B407-50F3-7DFE-03386ACF8547}"/>
                </a:ext>
              </a:extLst>
            </p:cNvPr>
            <p:cNvGrpSpPr/>
            <p:nvPr/>
          </p:nvGrpSpPr>
          <p:grpSpPr>
            <a:xfrm>
              <a:off x="5389907" y="3497503"/>
              <a:ext cx="1617562" cy="457200"/>
              <a:chOff x="4663440" y="3873499"/>
              <a:chExt cx="1965960" cy="457200"/>
            </a:xfrm>
          </p:grpSpPr>
          <p:sp>
            <p:nvSpPr>
              <p:cNvPr id="34" name="Shape 32"/>
              <p:cNvSpPr/>
              <p:nvPr/>
            </p:nvSpPr>
            <p:spPr>
              <a:xfrm>
                <a:off x="4663440" y="3873499"/>
                <a:ext cx="1965960" cy="457200"/>
              </a:xfrm>
              <a:prstGeom prst="rect">
                <a:avLst/>
              </a:prstGeom>
              <a:solidFill>
                <a:srgbClr val="FFFFFF"/>
              </a:solidFill>
              <a:ln w="6350">
                <a:solidFill>
                  <a:srgbClr val="D9D5CC"/>
                </a:solidFill>
                <a:prstDash val="solid"/>
              </a:ln>
            </p:spPr>
            <p:txBody>
              <a:bodyPr/>
              <a:lstStyle/>
              <a:p>
                <a:endParaRPr lang="en-CA"/>
              </a:p>
            </p:txBody>
          </p:sp>
          <p:sp>
            <p:nvSpPr>
              <p:cNvPr id="35" name="Text 33"/>
              <p:cNvSpPr/>
              <p:nvPr/>
            </p:nvSpPr>
            <p:spPr>
              <a:xfrm>
                <a:off x="4709160" y="3910290"/>
                <a:ext cx="1874520" cy="38361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SKILLS TRAINING</a:t>
                </a:r>
              </a:p>
              <a:p>
                <a:pPr marL="0" indent="0" algn="ctr">
                  <a:buNone/>
                </a:pPr>
                <a:r>
                  <a:rPr lang="en-US" sz="1200" b="1">
                    <a:latin typeface="Inter" panose="020B0604020202020204"/>
                    <a:ea typeface="Inter" panose="020B0604020202020204"/>
                  </a:rPr>
                  <a:t>OPPORTUNITIES</a:t>
                </a:r>
              </a:p>
            </p:txBody>
          </p:sp>
        </p:grpSp>
        <p:grpSp>
          <p:nvGrpSpPr>
            <p:cNvPr id="81" name="Group 80">
              <a:extLst>
                <a:ext uri="{FF2B5EF4-FFF2-40B4-BE49-F238E27FC236}">
                  <a16:creationId xmlns:a16="http://schemas.microsoft.com/office/drawing/2014/main" id="{CE8CAD9C-9387-CFA6-4309-E24CB371EADC}"/>
                </a:ext>
              </a:extLst>
            </p:cNvPr>
            <p:cNvGrpSpPr/>
            <p:nvPr/>
          </p:nvGrpSpPr>
          <p:grpSpPr>
            <a:xfrm>
              <a:off x="7114958" y="3497503"/>
              <a:ext cx="1617562" cy="457200"/>
              <a:chOff x="6766560" y="3873499"/>
              <a:chExt cx="1965960" cy="457200"/>
            </a:xfrm>
          </p:grpSpPr>
          <p:sp>
            <p:nvSpPr>
              <p:cNvPr id="36" name="Shape 34"/>
              <p:cNvSpPr/>
              <p:nvPr/>
            </p:nvSpPr>
            <p:spPr>
              <a:xfrm>
                <a:off x="6766560" y="3873499"/>
                <a:ext cx="1965960" cy="457200"/>
              </a:xfrm>
              <a:prstGeom prst="rect">
                <a:avLst/>
              </a:prstGeom>
              <a:solidFill>
                <a:srgbClr val="FFFFFF"/>
              </a:solidFill>
              <a:ln w="6350">
                <a:solidFill>
                  <a:srgbClr val="D9D5CC"/>
                </a:solidFill>
                <a:prstDash val="solid"/>
              </a:ln>
            </p:spPr>
            <p:txBody>
              <a:bodyPr/>
              <a:lstStyle/>
              <a:p>
                <a:endParaRPr lang="en-CA"/>
              </a:p>
            </p:txBody>
          </p:sp>
          <p:sp>
            <p:nvSpPr>
              <p:cNvPr id="37" name="Text 35"/>
              <p:cNvSpPr/>
              <p:nvPr/>
            </p:nvSpPr>
            <p:spPr>
              <a:xfrm>
                <a:off x="6812280" y="3886200"/>
                <a:ext cx="1874520" cy="431799"/>
              </a:xfrm>
              <a:prstGeom prst="rect">
                <a:avLst/>
              </a:prstGeom>
              <a:noFill/>
              <a:ln/>
            </p:spPr>
            <p:txBody>
              <a:bodyPr wrap="square" rtlCol="0" anchor="ctr"/>
              <a:lstStyle/>
              <a:p>
                <a:pPr marL="0" indent="0" algn="ctr">
                  <a:buNone/>
                </a:pPr>
                <a:r>
                  <a:rPr lang="en-US" sz="1200" b="1">
                    <a:latin typeface="Inter" panose="020B0604020202020204"/>
                    <a:ea typeface="Inter" panose="020B0604020202020204"/>
                  </a:rPr>
                  <a:t>MENTAL HEALTH</a:t>
                </a:r>
              </a:p>
              <a:p>
                <a:pPr marL="0" indent="0" algn="ctr">
                  <a:buNone/>
                </a:pPr>
                <a:r>
                  <a:rPr lang="en-US" sz="1200" b="1">
                    <a:latin typeface="Inter" panose="020B0604020202020204"/>
                    <a:ea typeface="Inter" panose="020B0604020202020204"/>
                  </a:rPr>
                  <a:t>SUPPORTS</a:t>
                </a:r>
              </a:p>
            </p:txBody>
          </p:sp>
        </p:grpSp>
      </p:grpSp>
      <p:grpSp>
        <p:nvGrpSpPr>
          <p:cNvPr id="88" name="Group 87">
            <a:extLst>
              <a:ext uri="{FF2B5EF4-FFF2-40B4-BE49-F238E27FC236}">
                <a16:creationId xmlns:a16="http://schemas.microsoft.com/office/drawing/2014/main" id="{C96B083B-DF50-5F6E-C24F-784FF829CF00}"/>
              </a:ext>
            </a:extLst>
          </p:cNvPr>
          <p:cNvGrpSpPr/>
          <p:nvPr/>
        </p:nvGrpSpPr>
        <p:grpSpPr>
          <a:xfrm>
            <a:off x="1686154" y="4358711"/>
            <a:ext cx="7046365" cy="317500"/>
            <a:chOff x="1668780" y="4622800"/>
            <a:chExt cx="7109460" cy="317500"/>
          </a:xfrm>
        </p:grpSpPr>
        <p:sp>
          <p:nvSpPr>
            <p:cNvPr id="38" name="Shape 36"/>
            <p:cNvSpPr/>
            <p:nvPr/>
          </p:nvSpPr>
          <p:spPr>
            <a:xfrm>
              <a:off x="1668780" y="4622800"/>
              <a:ext cx="7109460" cy="317500"/>
            </a:xfrm>
            <a:prstGeom prst="rect">
              <a:avLst/>
            </a:prstGeom>
            <a:solidFill>
              <a:srgbClr val="D4B06A"/>
            </a:solidFill>
            <a:ln/>
          </p:spPr>
          <p:txBody>
            <a:bodyPr/>
            <a:lstStyle/>
            <a:p>
              <a:endParaRPr lang="en-CA"/>
            </a:p>
          </p:txBody>
        </p:sp>
        <p:sp>
          <p:nvSpPr>
            <p:cNvPr id="39" name="Text 37"/>
            <p:cNvSpPr/>
            <p:nvPr/>
          </p:nvSpPr>
          <p:spPr>
            <a:xfrm>
              <a:off x="1746056" y="4622800"/>
              <a:ext cx="6954907" cy="317500"/>
            </a:xfrm>
            <a:prstGeom prst="rect">
              <a:avLst/>
            </a:prstGeom>
            <a:noFill/>
            <a:ln/>
          </p:spPr>
          <p:txBody>
            <a:bodyPr wrap="square" rtlCol="0" anchor="ctr"/>
            <a:lstStyle/>
            <a:p>
              <a:pPr marL="0" indent="0" algn="ctr">
                <a:buNone/>
              </a:pPr>
              <a:r>
                <a:rPr lang="en-US" sz="1200" b="1">
                  <a:latin typeface="Inter" panose="020B0604020202020204"/>
                </a:rPr>
                <a:t>ONE PLATFORM CONNECTING FIRST NATIONS COMMUNITY MEMBERS TO THE RESOURCES THEY NEED</a:t>
              </a:r>
            </a:p>
          </p:txBody>
        </p:sp>
      </p:grpSp>
      <p:grpSp>
        <p:nvGrpSpPr>
          <p:cNvPr id="45" name="Group 44">
            <a:extLst>
              <a:ext uri="{FF2B5EF4-FFF2-40B4-BE49-F238E27FC236}">
                <a16:creationId xmlns:a16="http://schemas.microsoft.com/office/drawing/2014/main" id="{BE9DC6E5-FA81-C210-946B-B28A362F30EE}"/>
              </a:ext>
            </a:extLst>
          </p:cNvPr>
          <p:cNvGrpSpPr/>
          <p:nvPr/>
        </p:nvGrpSpPr>
        <p:grpSpPr>
          <a:xfrm>
            <a:off x="365470" y="1565317"/>
            <a:ext cx="705944" cy="3476166"/>
            <a:chOff x="428467" y="1581699"/>
            <a:chExt cx="705944" cy="3476166"/>
          </a:xfrm>
        </p:grpSpPr>
        <p:grpSp>
          <p:nvGrpSpPr>
            <p:cNvPr id="46" name="Group 45">
              <a:extLst>
                <a:ext uri="{FF2B5EF4-FFF2-40B4-BE49-F238E27FC236}">
                  <a16:creationId xmlns:a16="http://schemas.microsoft.com/office/drawing/2014/main" id="{53CA3D0D-86F4-D4D1-7785-A253AB63BB44}"/>
                </a:ext>
              </a:extLst>
            </p:cNvPr>
            <p:cNvGrpSpPr/>
            <p:nvPr/>
          </p:nvGrpSpPr>
          <p:grpSpPr>
            <a:xfrm>
              <a:off x="428467" y="2172195"/>
              <a:ext cx="705944" cy="523688"/>
              <a:chOff x="428467" y="2140863"/>
              <a:chExt cx="705944" cy="523688"/>
            </a:xfrm>
          </p:grpSpPr>
          <p:sp>
            <p:nvSpPr>
              <p:cNvPr id="64" name="Arrow: Pentagon 63">
                <a:extLst>
                  <a:ext uri="{FF2B5EF4-FFF2-40B4-BE49-F238E27FC236}">
                    <a16:creationId xmlns:a16="http://schemas.microsoft.com/office/drawing/2014/main" id="{CA48E15B-2B65-0182-C05E-5F72A579C11A}"/>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5" name="TextBox 34">
                <a:extLst>
                  <a:ext uri="{FF2B5EF4-FFF2-40B4-BE49-F238E27FC236}">
                    <a16:creationId xmlns:a16="http://schemas.microsoft.com/office/drawing/2014/main" id="{18FA4A60-01F0-CE17-42D4-2AF38B10BBBD}"/>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47" name="Group 46">
              <a:extLst>
                <a:ext uri="{FF2B5EF4-FFF2-40B4-BE49-F238E27FC236}">
                  <a16:creationId xmlns:a16="http://schemas.microsoft.com/office/drawing/2014/main" id="{8FC1B4AA-B3E5-664E-9C5C-535844FE1163}"/>
                </a:ext>
              </a:extLst>
            </p:cNvPr>
            <p:cNvGrpSpPr/>
            <p:nvPr/>
          </p:nvGrpSpPr>
          <p:grpSpPr>
            <a:xfrm>
              <a:off x="428467" y="1581699"/>
              <a:ext cx="705944" cy="523688"/>
              <a:chOff x="428467" y="1581699"/>
              <a:chExt cx="705944" cy="523688"/>
            </a:xfrm>
          </p:grpSpPr>
          <p:sp>
            <p:nvSpPr>
              <p:cNvPr id="62" name="Arrow: Pentagon 61">
                <a:extLst>
                  <a:ext uri="{FF2B5EF4-FFF2-40B4-BE49-F238E27FC236}">
                    <a16:creationId xmlns:a16="http://schemas.microsoft.com/office/drawing/2014/main" id="{C8540FA1-7AC6-4F83-43FE-47870451A20B}"/>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3" name="TextBox 41">
                <a:extLst>
                  <a:ext uri="{FF2B5EF4-FFF2-40B4-BE49-F238E27FC236}">
                    <a16:creationId xmlns:a16="http://schemas.microsoft.com/office/drawing/2014/main" id="{972DA29D-318E-B808-7E65-13D319D4D8F8}"/>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48" name="Group 47">
              <a:extLst>
                <a:ext uri="{FF2B5EF4-FFF2-40B4-BE49-F238E27FC236}">
                  <a16:creationId xmlns:a16="http://schemas.microsoft.com/office/drawing/2014/main" id="{F3B063C9-C515-8A43-A5F4-3269952D56B3}"/>
                </a:ext>
              </a:extLst>
            </p:cNvPr>
            <p:cNvGrpSpPr/>
            <p:nvPr/>
          </p:nvGrpSpPr>
          <p:grpSpPr>
            <a:xfrm>
              <a:off x="428467" y="4534177"/>
              <a:ext cx="705944" cy="523688"/>
              <a:chOff x="428467" y="4534177"/>
              <a:chExt cx="705944" cy="523688"/>
            </a:xfrm>
          </p:grpSpPr>
          <p:sp>
            <p:nvSpPr>
              <p:cNvPr id="60" name="Arrow: Pentagon 59">
                <a:extLst>
                  <a:ext uri="{FF2B5EF4-FFF2-40B4-BE49-F238E27FC236}">
                    <a16:creationId xmlns:a16="http://schemas.microsoft.com/office/drawing/2014/main" id="{5D930791-C49F-3AB8-37CD-DB2B3B0F7D03}"/>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1" name="TextBox 48">
                <a:extLst>
                  <a:ext uri="{FF2B5EF4-FFF2-40B4-BE49-F238E27FC236}">
                    <a16:creationId xmlns:a16="http://schemas.microsoft.com/office/drawing/2014/main" id="{33F4851A-E113-8819-699B-1601694754E3}"/>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49" name="Group 48">
              <a:extLst>
                <a:ext uri="{FF2B5EF4-FFF2-40B4-BE49-F238E27FC236}">
                  <a16:creationId xmlns:a16="http://schemas.microsoft.com/office/drawing/2014/main" id="{0E13A9E8-DEF8-313B-81A7-5F716F1DD428}"/>
                </a:ext>
              </a:extLst>
            </p:cNvPr>
            <p:cNvGrpSpPr/>
            <p:nvPr/>
          </p:nvGrpSpPr>
          <p:grpSpPr>
            <a:xfrm>
              <a:off x="428467" y="2762691"/>
              <a:ext cx="705944" cy="523688"/>
              <a:chOff x="428467" y="2697291"/>
              <a:chExt cx="705944" cy="523688"/>
            </a:xfrm>
          </p:grpSpPr>
          <p:sp>
            <p:nvSpPr>
              <p:cNvPr id="58" name="Arrow: Pentagon 57">
                <a:extLst>
                  <a:ext uri="{FF2B5EF4-FFF2-40B4-BE49-F238E27FC236}">
                    <a16:creationId xmlns:a16="http://schemas.microsoft.com/office/drawing/2014/main" id="{89E58C38-C2FB-6444-BE73-CBEF528A6387}"/>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9" name="TextBox 55">
                <a:extLst>
                  <a:ext uri="{FF2B5EF4-FFF2-40B4-BE49-F238E27FC236}">
                    <a16:creationId xmlns:a16="http://schemas.microsoft.com/office/drawing/2014/main" id="{B7093AE0-B053-9F2A-7F95-F88AAD0174F3}"/>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50" name="TextBox 58">
              <a:extLst>
                <a:ext uri="{FF2B5EF4-FFF2-40B4-BE49-F238E27FC236}">
                  <a16:creationId xmlns:a16="http://schemas.microsoft.com/office/drawing/2014/main" id="{0CED8D12-43A4-AF9E-538C-996EEAC86503}"/>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51" name="TextBox 61">
              <a:extLst>
                <a:ext uri="{FF2B5EF4-FFF2-40B4-BE49-F238E27FC236}">
                  <a16:creationId xmlns:a16="http://schemas.microsoft.com/office/drawing/2014/main" id="{43F4E39E-4333-DD9A-0B93-5AD085B29A97}"/>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52" name="Group 51">
              <a:extLst>
                <a:ext uri="{FF2B5EF4-FFF2-40B4-BE49-F238E27FC236}">
                  <a16:creationId xmlns:a16="http://schemas.microsoft.com/office/drawing/2014/main" id="{83CB8112-9367-097B-1219-8255BC8BB7AC}"/>
                </a:ext>
              </a:extLst>
            </p:cNvPr>
            <p:cNvGrpSpPr/>
            <p:nvPr/>
          </p:nvGrpSpPr>
          <p:grpSpPr>
            <a:xfrm>
              <a:off x="428467" y="3353187"/>
              <a:ext cx="705944" cy="523688"/>
              <a:chOff x="428467" y="3243793"/>
              <a:chExt cx="705944" cy="523688"/>
            </a:xfrm>
          </p:grpSpPr>
          <p:sp>
            <p:nvSpPr>
              <p:cNvPr id="56" name="Arrow: Pentagon 55">
                <a:extLst>
                  <a:ext uri="{FF2B5EF4-FFF2-40B4-BE49-F238E27FC236}">
                    <a16:creationId xmlns:a16="http://schemas.microsoft.com/office/drawing/2014/main" id="{49AA25CE-BEE9-9660-6613-A4DA18CAEE2F}"/>
                  </a:ext>
                </a:extLst>
              </p:cNvPr>
              <p:cNvSpPr/>
              <p:nvPr/>
            </p:nvSpPr>
            <p:spPr>
              <a:xfrm rot="5400000">
                <a:off x="519595" y="3152665"/>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7" name="TextBox 62">
                <a:extLst>
                  <a:ext uri="{FF2B5EF4-FFF2-40B4-BE49-F238E27FC236}">
                    <a16:creationId xmlns:a16="http://schemas.microsoft.com/office/drawing/2014/main" id="{CA33C237-2A45-BAC1-370B-54807CCD8F1A}"/>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ACTION</a:t>
                </a:r>
              </a:p>
            </p:txBody>
          </p:sp>
        </p:grpSp>
        <p:grpSp>
          <p:nvGrpSpPr>
            <p:cNvPr id="53" name="Group 52">
              <a:extLst>
                <a:ext uri="{FF2B5EF4-FFF2-40B4-BE49-F238E27FC236}">
                  <a16:creationId xmlns:a16="http://schemas.microsoft.com/office/drawing/2014/main" id="{3960EB5C-C7C6-CDE4-8CFE-C4AB3BEC46AA}"/>
                </a:ext>
              </a:extLst>
            </p:cNvPr>
            <p:cNvGrpSpPr/>
            <p:nvPr/>
          </p:nvGrpSpPr>
          <p:grpSpPr>
            <a:xfrm>
              <a:off x="428467" y="3943683"/>
              <a:ext cx="705944" cy="523688"/>
              <a:chOff x="428467" y="3888985"/>
              <a:chExt cx="705944" cy="523688"/>
            </a:xfrm>
          </p:grpSpPr>
          <p:sp>
            <p:nvSpPr>
              <p:cNvPr id="54" name="Arrow: Pentagon 53">
                <a:extLst>
                  <a:ext uri="{FF2B5EF4-FFF2-40B4-BE49-F238E27FC236}">
                    <a16:creationId xmlns:a16="http://schemas.microsoft.com/office/drawing/2014/main" id="{AC11D42E-D2CB-7E13-E89D-0EDA9D493C4D}"/>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5" name="TextBox 69">
                <a:extLst>
                  <a:ext uri="{FF2B5EF4-FFF2-40B4-BE49-F238E27FC236}">
                    <a16:creationId xmlns:a16="http://schemas.microsoft.com/office/drawing/2014/main" id="{DB8ACAFC-0CE5-20B5-8990-632A9A5EEAF5}"/>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grpSp>
        <p:nvGrpSpPr>
          <p:cNvPr id="66" name="Group 22">
            <a:extLst>
              <a:ext uri="{FF2B5EF4-FFF2-40B4-BE49-F238E27FC236}">
                <a16:creationId xmlns:a16="http://schemas.microsoft.com/office/drawing/2014/main" id="{E159E584-D89D-B279-E950-204A8E1BDF16}"/>
              </a:ext>
            </a:extLst>
          </p:cNvPr>
          <p:cNvGrpSpPr/>
          <p:nvPr/>
        </p:nvGrpSpPr>
        <p:grpSpPr>
          <a:xfrm>
            <a:off x="1132573" y="3381066"/>
            <a:ext cx="329715" cy="274320"/>
            <a:chOff x="0" y="0"/>
            <a:chExt cx="812800" cy="605471"/>
          </a:xfrm>
          <a:solidFill>
            <a:srgbClr val="5B6242"/>
          </a:solidFill>
        </p:grpSpPr>
        <p:sp>
          <p:nvSpPr>
            <p:cNvPr id="67" name="Freeform 23">
              <a:extLst>
                <a:ext uri="{FF2B5EF4-FFF2-40B4-BE49-F238E27FC236}">
                  <a16:creationId xmlns:a16="http://schemas.microsoft.com/office/drawing/2014/main" id="{E87F1A56-29D1-67E9-FAAD-50EF4B11280A}"/>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68" name="TextBox 24">
              <a:extLst>
                <a:ext uri="{FF2B5EF4-FFF2-40B4-BE49-F238E27FC236}">
                  <a16:creationId xmlns:a16="http://schemas.microsoft.com/office/drawing/2014/main" id="{75C935A4-25CB-928D-5625-96B4E2E8AA5E}"/>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
        <p:nvSpPr>
          <p:cNvPr id="72" name="Shape 3">
            <a:extLst>
              <a:ext uri="{FF2B5EF4-FFF2-40B4-BE49-F238E27FC236}">
                <a16:creationId xmlns:a16="http://schemas.microsoft.com/office/drawing/2014/main" id="{46CFEEF2-3D88-143A-D564-199638C8F84C}"/>
              </a:ext>
            </a:extLst>
          </p:cNvPr>
          <p:cNvSpPr/>
          <p:nvPr/>
        </p:nvSpPr>
        <p:spPr>
          <a:xfrm>
            <a:off x="307595" y="1129712"/>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90" name="TextBox 2">
            <a:extLst>
              <a:ext uri="{FF2B5EF4-FFF2-40B4-BE49-F238E27FC236}">
                <a16:creationId xmlns:a16="http://schemas.microsoft.com/office/drawing/2014/main" id="{41390A6B-635D-F759-0E42-D86FCFB07F99}"/>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grpSp>
        <p:nvGrpSpPr>
          <p:cNvPr id="91" name="Group 22">
            <a:extLst>
              <a:ext uri="{FF2B5EF4-FFF2-40B4-BE49-F238E27FC236}">
                <a16:creationId xmlns:a16="http://schemas.microsoft.com/office/drawing/2014/main" id="{9A343931-6C31-2B32-725E-F61D10D004C5}"/>
              </a:ext>
            </a:extLst>
          </p:cNvPr>
          <p:cNvGrpSpPr/>
          <p:nvPr/>
        </p:nvGrpSpPr>
        <p:grpSpPr>
          <a:xfrm>
            <a:off x="4805793" y="2834415"/>
            <a:ext cx="329715" cy="274320"/>
            <a:chOff x="0" y="0"/>
            <a:chExt cx="812800" cy="605471"/>
          </a:xfrm>
          <a:solidFill>
            <a:srgbClr val="5B6242"/>
          </a:solidFill>
        </p:grpSpPr>
        <p:sp>
          <p:nvSpPr>
            <p:cNvPr id="92" name="Freeform 23">
              <a:extLst>
                <a:ext uri="{FF2B5EF4-FFF2-40B4-BE49-F238E27FC236}">
                  <a16:creationId xmlns:a16="http://schemas.microsoft.com/office/drawing/2014/main" id="{3AF18903-A516-9277-76F0-50C4F825B65F}"/>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93" name="TextBox 24">
              <a:extLst>
                <a:ext uri="{FF2B5EF4-FFF2-40B4-BE49-F238E27FC236}">
                  <a16:creationId xmlns:a16="http://schemas.microsoft.com/office/drawing/2014/main" id="{A831D089-2AFD-2C01-9296-39640D986963}"/>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grpSp>
        <p:nvGrpSpPr>
          <p:cNvPr id="3" name="Group 2">
            <a:extLst>
              <a:ext uri="{FF2B5EF4-FFF2-40B4-BE49-F238E27FC236}">
                <a16:creationId xmlns:a16="http://schemas.microsoft.com/office/drawing/2014/main" id="{96EE4670-0174-790B-0089-BFEE92ED48CB}"/>
              </a:ext>
            </a:extLst>
          </p:cNvPr>
          <p:cNvGrpSpPr/>
          <p:nvPr/>
        </p:nvGrpSpPr>
        <p:grpSpPr>
          <a:xfrm>
            <a:off x="6858993" y="133609"/>
            <a:ext cx="2653235" cy="884956"/>
            <a:chOff x="0" y="-120094"/>
            <a:chExt cx="7075294" cy="2359881"/>
          </a:xfrm>
        </p:grpSpPr>
        <p:grpSp>
          <p:nvGrpSpPr>
            <p:cNvPr id="4" name="Group 3">
              <a:extLst>
                <a:ext uri="{FF2B5EF4-FFF2-40B4-BE49-F238E27FC236}">
                  <a16:creationId xmlns:a16="http://schemas.microsoft.com/office/drawing/2014/main" id="{B7B45440-8C3D-6DF7-5636-B36FE394515F}"/>
                </a:ext>
              </a:extLst>
            </p:cNvPr>
            <p:cNvGrpSpPr/>
            <p:nvPr/>
          </p:nvGrpSpPr>
          <p:grpSpPr>
            <a:xfrm>
              <a:off x="0" y="-120094"/>
              <a:ext cx="7075294" cy="2359881"/>
              <a:chOff x="0" y="-38100"/>
              <a:chExt cx="2244637" cy="748673"/>
            </a:xfrm>
          </p:grpSpPr>
          <p:sp>
            <p:nvSpPr>
              <p:cNvPr id="12" name="Freeform 4">
                <a:extLst>
                  <a:ext uri="{FF2B5EF4-FFF2-40B4-BE49-F238E27FC236}">
                    <a16:creationId xmlns:a16="http://schemas.microsoft.com/office/drawing/2014/main" id="{D806A715-B878-C474-1BEC-854465EF2236}"/>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5" name="TextBox 5">
                <a:extLst>
                  <a:ext uri="{FF2B5EF4-FFF2-40B4-BE49-F238E27FC236}">
                    <a16:creationId xmlns:a16="http://schemas.microsoft.com/office/drawing/2014/main" id="{7E558673-519D-5BE7-B2C2-E4ADE4D46149}"/>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9" name="Freeform 6">
              <a:extLst>
                <a:ext uri="{FF2B5EF4-FFF2-40B4-BE49-F238E27FC236}">
                  <a16:creationId xmlns:a16="http://schemas.microsoft.com/office/drawing/2014/main" id="{239C57F6-FCA5-63D6-B2C7-A5F38C514EBD}"/>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Tree>
    <p:extLst>
      <p:ext uri="{BB962C8B-B14F-4D97-AF65-F5344CB8AC3E}">
        <p14:creationId xmlns:p14="http://schemas.microsoft.com/office/powerpoint/2010/main" val="3859371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0">
            <a:extLst>
              <a:ext uri="{FF2B5EF4-FFF2-40B4-BE49-F238E27FC236}">
                <a16:creationId xmlns:a16="http://schemas.microsoft.com/office/drawing/2014/main" id="{C61AAC3B-B3E7-EF92-4FC6-A66AEE020074}"/>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panose="020B0604020202020204" charset="0"/>
              <a:ea typeface="Inter" panose="020B0604020202020204" charset="0"/>
            </a:endParaRPr>
          </a:p>
        </p:txBody>
      </p:sp>
      <p:sp>
        <p:nvSpPr>
          <p:cNvPr id="138" name="TextBox 20">
            <a:extLst>
              <a:ext uri="{FF2B5EF4-FFF2-40B4-BE49-F238E27FC236}">
                <a16:creationId xmlns:a16="http://schemas.microsoft.com/office/drawing/2014/main" id="{A7E65552-17B0-8989-BF93-AAA611D270AD}"/>
              </a:ext>
            </a:extLst>
          </p:cNvPr>
          <p:cNvSpPr txBox="1"/>
          <p:nvPr/>
        </p:nvSpPr>
        <p:spPr>
          <a:xfrm>
            <a:off x="302074" y="305565"/>
            <a:ext cx="7311257" cy="787908"/>
          </a:xfrm>
          <a:prstGeom prst="rect">
            <a:avLst/>
          </a:prstGeom>
        </p:spPr>
        <p:txBody>
          <a:bodyPr lIns="0" tIns="0" rIns="0" bIns="0" rtlCol="0" anchor="t">
            <a:spAutoFit/>
          </a:bodyPr>
          <a:lstStyle/>
          <a:p>
            <a:pPr>
              <a:lnSpc>
                <a:spcPct val="120000"/>
              </a:lnSpc>
            </a:pPr>
            <a:r>
              <a:rPr lang="en-US" sz="2400" b="1" spc="-44">
                <a:solidFill>
                  <a:srgbClr val="2B2929"/>
                </a:solidFill>
                <a:latin typeface="Inter"/>
                <a:ea typeface="Inter"/>
                <a:cs typeface="Inter"/>
                <a:sym typeface="Inter"/>
              </a:rPr>
              <a:t>OUTCOMES: </a:t>
            </a:r>
          </a:p>
          <a:p>
            <a:pPr>
              <a:lnSpc>
                <a:spcPct val="120000"/>
              </a:lnSpc>
            </a:pPr>
            <a:r>
              <a:rPr lang="en-US" sz="2000" spc="-44">
                <a:solidFill>
                  <a:srgbClr val="2B2929"/>
                </a:solidFill>
                <a:latin typeface="Inter"/>
                <a:ea typeface="Inter"/>
                <a:cs typeface="Inter"/>
                <a:sym typeface="Inter"/>
              </a:rPr>
              <a:t>IMPROVING EMPLOYMENT OUTCOMES </a:t>
            </a:r>
          </a:p>
        </p:txBody>
      </p:sp>
      <p:grpSp>
        <p:nvGrpSpPr>
          <p:cNvPr id="139" name="Group 138">
            <a:extLst>
              <a:ext uri="{FF2B5EF4-FFF2-40B4-BE49-F238E27FC236}">
                <a16:creationId xmlns:a16="http://schemas.microsoft.com/office/drawing/2014/main" id="{87EDF4A0-AD41-A0A6-634F-6D070B325703}"/>
              </a:ext>
            </a:extLst>
          </p:cNvPr>
          <p:cNvGrpSpPr/>
          <p:nvPr/>
        </p:nvGrpSpPr>
        <p:grpSpPr>
          <a:xfrm>
            <a:off x="365470" y="1565317"/>
            <a:ext cx="705944" cy="3476166"/>
            <a:chOff x="428467" y="1581699"/>
            <a:chExt cx="705944" cy="3476166"/>
          </a:xfrm>
        </p:grpSpPr>
        <p:grpSp>
          <p:nvGrpSpPr>
            <p:cNvPr id="140" name="Group 139">
              <a:extLst>
                <a:ext uri="{FF2B5EF4-FFF2-40B4-BE49-F238E27FC236}">
                  <a16:creationId xmlns:a16="http://schemas.microsoft.com/office/drawing/2014/main" id="{AC5DE1A8-2931-5B5B-0720-ED98D7F3A2E0}"/>
                </a:ext>
              </a:extLst>
            </p:cNvPr>
            <p:cNvGrpSpPr/>
            <p:nvPr/>
          </p:nvGrpSpPr>
          <p:grpSpPr>
            <a:xfrm>
              <a:off x="428467" y="2172195"/>
              <a:ext cx="705944" cy="523688"/>
              <a:chOff x="428467" y="2140863"/>
              <a:chExt cx="705944" cy="523688"/>
            </a:xfrm>
          </p:grpSpPr>
          <p:sp>
            <p:nvSpPr>
              <p:cNvPr id="158" name="Arrow: Pentagon 157">
                <a:extLst>
                  <a:ext uri="{FF2B5EF4-FFF2-40B4-BE49-F238E27FC236}">
                    <a16:creationId xmlns:a16="http://schemas.microsoft.com/office/drawing/2014/main" id="{2A080404-47FE-C7AD-1B8C-8617D6D42905}"/>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9" name="TextBox 34">
                <a:extLst>
                  <a:ext uri="{FF2B5EF4-FFF2-40B4-BE49-F238E27FC236}">
                    <a16:creationId xmlns:a16="http://schemas.microsoft.com/office/drawing/2014/main" id="{8B8BF053-E1B3-769E-065E-55D667084A61}"/>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141" name="Group 140">
              <a:extLst>
                <a:ext uri="{FF2B5EF4-FFF2-40B4-BE49-F238E27FC236}">
                  <a16:creationId xmlns:a16="http://schemas.microsoft.com/office/drawing/2014/main" id="{E418B18A-18B2-2CBB-53DD-8E3162D96145}"/>
                </a:ext>
              </a:extLst>
            </p:cNvPr>
            <p:cNvGrpSpPr/>
            <p:nvPr/>
          </p:nvGrpSpPr>
          <p:grpSpPr>
            <a:xfrm>
              <a:off x="428467" y="1581699"/>
              <a:ext cx="705944" cy="523688"/>
              <a:chOff x="428467" y="1581699"/>
              <a:chExt cx="705944" cy="523688"/>
            </a:xfrm>
          </p:grpSpPr>
          <p:sp>
            <p:nvSpPr>
              <p:cNvPr id="156" name="Arrow: Pentagon 155">
                <a:extLst>
                  <a:ext uri="{FF2B5EF4-FFF2-40B4-BE49-F238E27FC236}">
                    <a16:creationId xmlns:a16="http://schemas.microsoft.com/office/drawing/2014/main" id="{F7FDCEBA-BFD6-3924-DC96-2F9ED5B9486A}"/>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7" name="TextBox 41">
                <a:extLst>
                  <a:ext uri="{FF2B5EF4-FFF2-40B4-BE49-F238E27FC236}">
                    <a16:creationId xmlns:a16="http://schemas.microsoft.com/office/drawing/2014/main" id="{CE4167D2-1957-3BB6-A547-EE2B277F40B1}"/>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142" name="Group 141">
              <a:extLst>
                <a:ext uri="{FF2B5EF4-FFF2-40B4-BE49-F238E27FC236}">
                  <a16:creationId xmlns:a16="http://schemas.microsoft.com/office/drawing/2014/main" id="{AC623385-524E-799F-696F-351A4E225B95}"/>
                </a:ext>
              </a:extLst>
            </p:cNvPr>
            <p:cNvGrpSpPr/>
            <p:nvPr/>
          </p:nvGrpSpPr>
          <p:grpSpPr>
            <a:xfrm>
              <a:off x="428467" y="4534177"/>
              <a:ext cx="705944" cy="523688"/>
              <a:chOff x="428467" y="4534177"/>
              <a:chExt cx="705944" cy="523688"/>
            </a:xfrm>
          </p:grpSpPr>
          <p:sp>
            <p:nvSpPr>
              <p:cNvPr id="154" name="Arrow: Pentagon 153">
                <a:extLst>
                  <a:ext uri="{FF2B5EF4-FFF2-40B4-BE49-F238E27FC236}">
                    <a16:creationId xmlns:a16="http://schemas.microsoft.com/office/drawing/2014/main" id="{1443F21D-274F-DB4F-A869-A1B34CFC76A5}"/>
                  </a:ext>
                </a:extLst>
              </p:cNvPr>
              <p:cNvSpPr/>
              <p:nvPr/>
            </p:nvSpPr>
            <p:spPr>
              <a:xfrm rot="5400000">
                <a:off x="519595" y="4443049"/>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5" name="TextBox 48">
                <a:extLst>
                  <a:ext uri="{FF2B5EF4-FFF2-40B4-BE49-F238E27FC236}">
                    <a16:creationId xmlns:a16="http://schemas.microsoft.com/office/drawing/2014/main" id="{1271D958-7E37-4D3A-0B38-996E050BDF62}"/>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FEEDBACK</a:t>
                </a:r>
              </a:p>
            </p:txBody>
          </p:sp>
        </p:grpSp>
        <p:grpSp>
          <p:nvGrpSpPr>
            <p:cNvPr id="143" name="Group 142">
              <a:extLst>
                <a:ext uri="{FF2B5EF4-FFF2-40B4-BE49-F238E27FC236}">
                  <a16:creationId xmlns:a16="http://schemas.microsoft.com/office/drawing/2014/main" id="{FCDCE2C6-8F08-5BB8-17FB-A830438921D1}"/>
                </a:ext>
              </a:extLst>
            </p:cNvPr>
            <p:cNvGrpSpPr/>
            <p:nvPr/>
          </p:nvGrpSpPr>
          <p:grpSpPr>
            <a:xfrm>
              <a:off x="428467" y="2762691"/>
              <a:ext cx="705944" cy="523688"/>
              <a:chOff x="428467" y="2697291"/>
              <a:chExt cx="705944" cy="523688"/>
            </a:xfrm>
          </p:grpSpPr>
          <p:sp>
            <p:nvSpPr>
              <p:cNvPr id="152" name="Arrow: Pentagon 151">
                <a:extLst>
                  <a:ext uri="{FF2B5EF4-FFF2-40B4-BE49-F238E27FC236}">
                    <a16:creationId xmlns:a16="http://schemas.microsoft.com/office/drawing/2014/main" id="{9B0ACD91-8910-EF29-C1A6-E6F3F3AB2F42}"/>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3" name="TextBox 55">
                <a:extLst>
                  <a:ext uri="{FF2B5EF4-FFF2-40B4-BE49-F238E27FC236}">
                    <a16:creationId xmlns:a16="http://schemas.microsoft.com/office/drawing/2014/main" id="{D7A6A7E3-A8C9-8F7E-6CE6-C8537D6EA682}"/>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144" name="TextBox 58">
              <a:extLst>
                <a:ext uri="{FF2B5EF4-FFF2-40B4-BE49-F238E27FC236}">
                  <a16:creationId xmlns:a16="http://schemas.microsoft.com/office/drawing/2014/main" id="{DAA802C9-F974-0F58-3BBF-49D6B7EC53DD}"/>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145" name="TextBox 61">
              <a:extLst>
                <a:ext uri="{FF2B5EF4-FFF2-40B4-BE49-F238E27FC236}">
                  <a16:creationId xmlns:a16="http://schemas.microsoft.com/office/drawing/2014/main" id="{6C991334-341D-C763-0CB8-B8751335959D}"/>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146" name="Group 145">
              <a:extLst>
                <a:ext uri="{FF2B5EF4-FFF2-40B4-BE49-F238E27FC236}">
                  <a16:creationId xmlns:a16="http://schemas.microsoft.com/office/drawing/2014/main" id="{69C4E266-174D-D31D-7C89-BB1EC8CFF5DF}"/>
                </a:ext>
              </a:extLst>
            </p:cNvPr>
            <p:cNvGrpSpPr/>
            <p:nvPr/>
          </p:nvGrpSpPr>
          <p:grpSpPr>
            <a:xfrm>
              <a:off x="428467" y="3353187"/>
              <a:ext cx="705944" cy="523688"/>
              <a:chOff x="428467" y="3243793"/>
              <a:chExt cx="705944" cy="523688"/>
            </a:xfrm>
          </p:grpSpPr>
          <p:sp>
            <p:nvSpPr>
              <p:cNvPr id="150" name="Arrow: Pentagon 149">
                <a:extLst>
                  <a:ext uri="{FF2B5EF4-FFF2-40B4-BE49-F238E27FC236}">
                    <a16:creationId xmlns:a16="http://schemas.microsoft.com/office/drawing/2014/main" id="{EC2DB513-E087-56B7-E819-9C881BFB8183}"/>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1" name="TextBox 62">
                <a:extLst>
                  <a:ext uri="{FF2B5EF4-FFF2-40B4-BE49-F238E27FC236}">
                    <a16:creationId xmlns:a16="http://schemas.microsoft.com/office/drawing/2014/main" id="{27BCA467-1728-0B1E-250F-82249217D359}"/>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147" name="Group 146">
              <a:extLst>
                <a:ext uri="{FF2B5EF4-FFF2-40B4-BE49-F238E27FC236}">
                  <a16:creationId xmlns:a16="http://schemas.microsoft.com/office/drawing/2014/main" id="{2C8BA860-9CD5-6C98-AF88-0D1F68299E3A}"/>
                </a:ext>
              </a:extLst>
            </p:cNvPr>
            <p:cNvGrpSpPr/>
            <p:nvPr/>
          </p:nvGrpSpPr>
          <p:grpSpPr>
            <a:xfrm>
              <a:off x="428467" y="3943683"/>
              <a:ext cx="705944" cy="523688"/>
              <a:chOff x="428467" y="3888985"/>
              <a:chExt cx="705944" cy="523688"/>
            </a:xfrm>
          </p:grpSpPr>
          <p:sp>
            <p:nvSpPr>
              <p:cNvPr id="148" name="Arrow: Pentagon 147">
                <a:extLst>
                  <a:ext uri="{FF2B5EF4-FFF2-40B4-BE49-F238E27FC236}">
                    <a16:creationId xmlns:a16="http://schemas.microsoft.com/office/drawing/2014/main" id="{B0F97E05-855A-0A34-FD0A-3641506066BA}"/>
                  </a:ext>
                </a:extLst>
              </p:cNvPr>
              <p:cNvSpPr/>
              <p:nvPr/>
            </p:nvSpPr>
            <p:spPr>
              <a:xfrm rot="5400000">
                <a:off x="519595" y="3797857"/>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9" name="TextBox 69">
                <a:extLst>
                  <a:ext uri="{FF2B5EF4-FFF2-40B4-BE49-F238E27FC236}">
                    <a16:creationId xmlns:a16="http://schemas.microsoft.com/office/drawing/2014/main" id="{F08D51E3-0C17-B9BA-96F1-470B4AEDD5C2}"/>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OUTCOMES</a:t>
                </a:r>
              </a:p>
            </p:txBody>
          </p:sp>
        </p:grpSp>
      </p:grpSp>
      <p:sp>
        <p:nvSpPr>
          <p:cNvPr id="160" name="Shape 3">
            <a:extLst>
              <a:ext uri="{FF2B5EF4-FFF2-40B4-BE49-F238E27FC236}">
                <a16:creationId xmlns:a16="http://schemas.microsoft.com/office/drawing/2014/main" id="{758E63A4-1C31-76E7-D50E-3E4260BFC1F7}"/>
              </a:ext>
            </a:extLst>
          </p:cNvPr>
          <p:cNvSpPr/>
          <p:nvPr/>
        </p:nvSpPr>
        <p:spPr>
          <a:xfrm>
            <a:off x="290011" y="1129712"/>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sp>
        <p:nvSpPr>
          <p:cNvPr id="21" name="TextBox 21"/>
          <p:cNvSpPr txBox="1"/>
          <p:nvPr/>
        </p:nvSpPr>
        <p:spPr>
          <a:xfrm>
            <a:off x="2255723" y="1646788"/>
            <a:ext cx="6255986" cy="327718"/>
          </a:xfrm>
          <a:prstGeom prst="rect">
            <a:avLst/>
          </a:prstGeom>
        </p:spPr>
        <p:txBody>
          <a:bodyPr lIns="0" tIns="0" rIns="0" bIns="0" rtlCol="0" anchor="t">
            <a:spAutoFit/>
          </a:bodyPr>
          <a:lstStyle/>
          <a:p>
            <a:pPr algn="ctr">
              <a:lnSpc>
                <a:spcPts val="2800"/>
              </a:lnSpc>
              <a:spcBef>
                <a:spcPct val="0"/>
              </a:spcBef>
            </a:pPr>
            <a:r>
              <a:rPr lang="en-US" sz="2000" b="1">
                <a:solidFill>
                  <a:srgbClr val="353634"/>
                </a:solidFill>
                <a:latin typeface="Inter Bold"/>
                <a:ea typeface="Inter Bold"/>
                <a:cs typeface="Inter Bold"/>
                <a:sym typeface="Inter Bold"/>
              </a:rPr>
              <a:t>PROVIDING THE WORKFORCE WITH: </a:t>
            </a:r>
          </a:p>
        </p:txBody>
      </p:sp>
      <p:grpSp>
        <p:nvGrpSpPr>
          <p:cNvPr id="65" name="Group 65"/>
          <p:cNvGrpSpPr/>
          <p:nvPr/>
        </p:nvGrpSpPr>
        <p:grpSpPr>
          <a:xfrm>
            <a:off x="6858993" y="178644"/>
            <a:ext cx="2653235" cy="839921"/>
            <a:chOff x="0" y="0"/>
            <a:chExt cx="7075294" cy="2239787"/>
          </a:xfrm>
        </p:grpSpPr>
        <p:grpSp>
          <p:nvGrpSpPr>
            <p:cNvPr id="66" name="Group 66"/>
            <p:cNvGrpSpPr/>
            <p:nvPr/>
          </p:nvGrpSpPr>
          <p:grpSpPr>
            <a:xfrm>
              <a:off x="0" y="0"/>
              <a:ext cx="7075294" cy="2239787"/>
              <a:chOff x="0" y="0"/>
              <a:chExt cx="2244637" cy="710573"/>
            </a:xfrm>
          </p:grpSpPr>
          <p:sp>
            <p:nvSpPr>
              <p:cNvPr id="67" name="Freeform 67"/>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68" name="TextBox 68"/>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69" name="Freeform 69"/>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sp>
        <p:nvSpPr>
          <p:cNvPr id="108" name="Shape 1">
            <a:extLst>
              <a:ext uri="{FF2B5EF4-FFF2-40B4-BE49-F238E27FC236}">
                <a16:creationId xmlns:a16="http://schemas.microsoft.com/office/drawing/2014/main" id="{1B1FF374-FA00-A82B-FCE0-DD6FCAFBDE44}"/>
              </a:ext>
            </a:extLst>
          </p:cNvPr>
          <p:cNvSpPr/>
          <p:nvPr/>
        </p:nvSpPr>
        <p:spPr>
          <a:xfrm>
            <a:off x="0" y="0"/>
            <a:ext cx="73152" cy="5143500"/>
          </a:xfrm>
          <a:prstGeom prst="rect">
            <a:avLst/>
          </a:prstGeom>
          <a:solidFill>
            <a:srgbClr val="C8963E"/>
          </a:solidFill>
          <a:ln/>
        </p:spPr>
        <p:txBody>
          <a:bodyPr/>
          <a:lstStyle/>
          <a:p>
            <a:endParaRPr lang="en-CA"/>
          </a:p>
        </p:txBody>
      </p:sp>
      <p:grpSp>
        <p:nvGrpSpPr>
          <p:cNvPr id="54" name="Group 53">
            <a:extLst>
              <a:ext uri="{FF2B5EF4-FFF2-40B4-BE49-F238E27FC236}">
                <a16:creationId xmlns:a16="http://schemas.microsoft.com/office/drawing/2014/main" id="{33B5C712-E496-B0BA-57F5-397297C593D5}"/>
              </a:ext>
            </a:extLst>
          </p:cNvPr>
          <p:cNvGrpSpPr/>
          <p:nvPr/>
        </p:nvGrpSpPr>
        <p:grpSpPr>
          <a:xfrm>
            <a:off x="2061279" y="2089005"/>
            <a:ext cx="6644875" cy="2614941"/>
            <a:chOff x="2061279" y="2089005"/>
            <a:chExt cx="6644875" cy="2614941"/>
          </a:xfrm>
        </p:grpSpPr>
        <p:grpSp>
          <p:nvGrpSpPr>
            <p:cNvPr id="28" name="Group 27">
              <a:extLst>
                <a:ext uri="{FF2B5EF4-FFF2-40B4-BE49-F238E27FC236}">
                  <a16:creationId xmlns:a16="http://schemas.microsoft.com/office/drawing/2014/main" id="{3AE88A55-A4C7-D437-87A8-321B33918F75}"/>
                </a:ext>
              </a:extLst>
            </p:cNvPr>
            <p:cNvGrpSpPr/>
            <p:nvPr/>
          </p:nvGrpSpPr>
          <p:grpSpPr>
            <a:xfrm>
              <a:off x="2061279" y="2089005"/>
              <a:ext cx="3235535" cy="819961"/>
              <a:chOff x="896626" y="5314622"/>
              <a:chExt cx="3235535" cy="819961"/>
            </a:xfrm>
          </p:grpSpPr>
          <p:sp>
            <p:nvSpPr>
              <p:cNvPr id="26" name="Freeform 9">
                <a:extLst>
                  <a:ext uri="{FF2B5EF4-FFF2-40B4-BE49-F238E27FC236}">
                    <a16:creationId xmlns:a16="http://schemas.microsoft.com/office/drawing/2014/main" id="{967B441E-979A-F4D1-F0C6-A9F2EB094635}"/>
                  </a:ext>
                </a:extLst>
              </p:cNvPr>
              <p:cNvSpPr/>
              <p:nvPr/>
            </p:nvSpPr>
            <p:spPr>
              <a:xfrm>
                <a:off x="896626" y="5314622"/>
                <a:ext cx="3235535" cy="81996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24" name="Freeform 12">
                <a:extLst>
                  <a:ext uri="{FF2B5EF4-FFF2-40B4-BE49-F238E27FC236}">
                    <a16:creationId xmlns:a16="http://schemas.microsoft.com/office/drawing/2014/main" id="{EE26B0E2-106C-97C1-F278-8D389FE7010C}"/>
                  </a:ext>
                </a:extLst>
              </p:cNvPr>
              <p:cNvSpPr/>
              <p:nvPr/>
            </p:nvSpPr>
            <p:spPr>
              <a:xfrm>
                <a:off x="1002000" y="570847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22" name="TextBox 14">
                <a:extLst>
                  <a:ext uri="{FF2B5EF4-FFF2-40B4-BE49-F238E27FC236}">
                    <a16:creationId xmlns:a16="http://schemas.microsoft.com/office/drawing/2014/main" id="{55D34BF3-E5BD-B870-134D-7180EAB3B35C}"/>
                  </a:ext>
                </a:extLst>
              </p:cNvPr>
              <p:cNvSpPr txBox="1"/>
              <p:nvPr/>
            </p:nvSpPr>
            <p:spPr>
              <a:xfrm>
                <a:off x="1175805" y="536709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ACCESS</a:t>
                </a:r>
                <a:endParaRPr lang="en-US" sz="1600" spc="22">
                  <a:solidFill>
                    <a:srgbClr val="FFFFFF"/>
                  </a:solidFill>
                  <a:latin typeface="Inter Bold"/>
                  <a:ea typeface="Inter Bold"/>
                  <a:cs typeface="Inter Bold"/>
                  <a:sym typeface="Inter Bold"/>
                </a:endParaRPr>
              </a:p>
            </p:txBody>
          </p:sp>
          <p:sp>
            <p:nvSpPr>
              <p:cNvPr id="23" name="TextBox 15">
                <a:extLst>
                  <a:ext uri="{FF2B5EF4-FFF2-40B4-BE49-F238E27FC236}">
                    <a16:creationId xmlns:a16="http://schemas.microsoft.com/office/drawing/2014/main" id="{F1E3C989-2217-B998-77D2-3E21EC80243A}"/>
                  </a:ext>
                </a:extLst>
              </p:cNvPr>
              <p:cNvSpPr txBox="1"/>
              <p:nvPr/>
            </p:nvSpPr>
            <p:spPr>
              <a:xfrm>
                <a:off x="1008907" y="57686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Accessible opportunities to all</a:t>
                </a:r>
              </a:p>
            </p:txBody>
          </p:sp>
        </p:grpSp>
        <p:grpSp>
          <p:nvGrpSpPr>
            <p:cNvPr id="29" name="Group 28">
              <a:extLst>
                <a:ext uri="{FF2B5EF4-FFF2-40B4-BE49-F238E27FC236}">
                  <a16:creationId xmlns:a16="http://schemas.microsoft.com/office/drawing/2014/main" id="{3D01C1B8-B6A4-9BE0-E138-61D55D4C9192}"/>
                </a:ext>
              </a:extLst>
            </p:cNvPr>
            <p:cNvGrpSpPr/>
            <p:nvPr/>
          </p:nvGrpSpPr>
          <p:grpSpPr>
            <a:xfrm>
              <a:off x="5470619" y="2089005"/>
              <a:ext cx="3235535" cy="819961"/>
              <a:chOff x="896626" y="5314622"/>
              <a:chExt cx="3235535" cy="819961"/>
            </a:xfrm>
          </p:grpSpPr>
          <p:sp>
            <p:nvSpPr>
              <p:cNvPr id="30" name="Freeform 9">
                <a:extLst>
                  <a:ext uri="{FF2B5EF4-FFF2-40B4-BE49-F238E27FC236}">
                    <a16:creationId xmlns:a16="http://schemas.microsoft.com/office/drawing/2014/main" id="{19F667A4-7BD8-0E32-8AE0-1F5DF316FD00}"/>
                  </a:ext>
                </a:extLst>
              </p:cNvPr>
              <p:cNvSpPr/>
              <p:nvPr/>
            </p:nvSpPr>
            <p:spPr>
              <a:xfrm>
                <a:off x="896626" y="5314622"/>
                <a:ext cx="3235535" cy="81996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31" name="Freeform 12">
                <a:extLst>
                  <a:ext uri="{FF2B5EF4-FFF2-40B4-BE49-F238E27FC236}">
                    <a16:creationId xmlns:a16="http://schemas.microsoft.com/office/drawing/2014/main" id="{B4AD8159-1F37-C307-3659-B9020C435577}"/>
                  </a:ext>
                </a:extLst>
              </p:cNvPr>
              <p:cNvSpPr/>
              <p:nvPr/>
            </p:nvSpPr>
            <p:spPr>
              <a:xfrm>
                <a:off x="1002000" y="570847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32" name="TextBox 14">
                <a:extLst>
                  <a:ext uri="{FF2B5EF4-FFF2-40B4-BE49-F238E27FC236}">
                    <a16:creationId xmlns:a16="http://schemas.microsoft.com/office/drawing/2014/main" id="{C3234331-DF1C-9D4C-05D8-AF7208302ED6}"/>
                  </a:ext>
                </a:extLst>
              </p:cNvPr>
              <p:cNvSpPr txBox="1"/>
              <p:nvPr/>
            </p:nvSpPr>
            <p:spPr>
              <a:xfrm>
                <a:off x="1175805" y="536709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READINESS</a:t>
                </a:r>
                <a:endParaRPr lang="en-US" sz="1600" spc="22">
                  <a:solidFill>
                    <a:srgbClr val="FFFFFF"/>
                  </a:solidFill>
                  <a:latin typeface="Inter Bold"/>
                  <a:ea typeface="Inter Bold"/>
                  <a:cs typeface="Inter Bold"/>
                  <a:sym typeface="Inter Bold"/>
                </a:endParaRPr>
              </a:p>
            </p:txBody>
          </p:sp>
          <p:sp>
            <p:nvSpPr>
              <p:cNvPr id="33" name="TextBox 15">
                <a:extLst>
                  <a:ext uri="{FF2B5EF4-FFF2-40B4-BE49-F238E27FC236}">
                    <a16:creationId xmlns:a16="http://schemas.microsoft.com/office/drawing/2014/main" id="{69D90E61-2929-A262-409E-B3F4478235AE}"/>
                  </a:ext>
                </a:extLst>
              </p:cNvPr>
              <p:cNvSpPr txBox="1"/>
              <p:nvPr/>
            </p:nvSpPr>
            <p:spPr>
              <a:xfrm>
                <a:off x="1008907" y="57686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Better preparation for the workforce</a:t>
                </a:r>
              </a:p>
            </p:txBody>
          </p:sp>
        </p:grpSp>
        <p:grpSp>
          <p:nvGrpSpPr>
            <p:cNvPr id="34" name="Group 33">
              <a:extLst>
                <a:ext uri="{FF2B5EF4-FFF2-40B4-BE49-F238E27FC236}">
                  <a16:creationId xmlns:a16="http://schemas.microsoft.com/office/drawing/2014/main" id="{1391146D-6894-AD63-D72E-82051D02E614}"/>
                </a:ext>
              </a:extLst>
            </p:cNvPr>
            <p:cNvGrpSpPr/>
            <p:nvPr/>
          </p:nvGrpSpPr>
          <p:grpSpPr>
            <a:xfrm>
              <a:off x="2061279" y="2969113"/>
              <a:ext cx="3235535" cy="819961"/>
              <a:chOff x="896626" y="5314622"/>
              <a:chExt cx="3235535" cy="819961"/>
            </a:xfrm>
          </p:grpSpPr>
          <p:sp>
            <p:nvSpPr>
              <p:cNvPr id="35" name="Freeform 9">
                <a:extLst>
                  <a:ext uri="{FF2B5EF4-FFF2-40B4-BE49-F238E27FC236}">
                    <a16:creationId xmlns:a16="http://schemas.microsoft.com/office/drawing/2014/main" id="{461776B9-BE9D-586E-6DDA-B977C352DC1C}"/>
                  </a:ext>
                </a:extLst>
              </p:cNvPr>
              <p:cNvSpPr/>
              <p:nvPr/>
            </p:nvSpPr>
            <p:spPr>
              <a:xfrm>
                <a:off x="896626" y="5314622"/>
                <a:ext cx="3235535" cy="81996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36" name="Freeform 12">
                <a:extLst>
                  <a:ext uri="{FF2B5EF4-FFF2-40B4-BE49-F238E27FC236}">
                    <a16:creationId xmlns:a16="http://schemas.microsoft.com/office/drawing/2014/main" id="{B4E0326D-9375-F8C6-3557-3E54DC6AF964}"/>
                  </a:ext>
                </a:extLst>
              </p:cNvPr>
              <p:cNvSpPr/>
              <p:nvPr/>
            </p:nvSpPr>
            <p:spPr>
              <a:xfrm>
                <a:off x="1002000" y="570847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37" name="TextBox 14">
                <a:extLst>
                  <a:ext uri="{FF2B5EF4-FFF2-40B4-BE49-F238E27FC236}">
                    <a16:creationId xmlns:a16="http://schemas.microsoft.com/office/drawing/2014/main" id="{5E4EAEA0-5A13-ACA3-55A7-75643AE3B08B}"/>
                  </a:ext>
                </a:extLst>
              </p:cNvPr>
              <p:cNvSpPr txBox="1"/>
              <p:nvPr/>
            </p:nvSpPr>
            <p:spPr>
              <a:xfrm>
                <a:off x="1175805" y="536709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ALIGNMENT</a:t>
                </a:r>
                <a:endParaRPr lang="en-US" sz="1600" spc="22">
                  <a:solidFill>
                    <a:srgbClr val="FFFFFF"/>
                  </a:solidFill>
                  <a:latin typeface="Inter Bold"/>
                  <a:ea typeface="Inter Bold"/>
                  <a:cs typeface="Inter Bold"/>
                  <a:sym typeface="Inter Bold"/>
                </a:endParaRPr>
              </a:p>
            </p:txBody>
          </p:sp>
          <p:sp>
            <p:nvSpPr>
              <p:cNvPr id="38" name="TextBox 15">
                <a:extLst>
                  <a:ext uri="{FF2B5EF4-FFF2-40B4-BE49-F238E27FC236}">
                    <a16:creationId xmlns:a16="http://schemas.microsoft.com/office/drawing/2014/main" id="{C8FB3F84-B4D7-6CC4-8F0B-B30F8AA3A2C4}"/>
                  </a:ext>
                </a:extLst>
              </p:cNvPr>
              <p:cNvSpPr txBox="1"/>
              <p:nvPr/>
            </p:nvSpPr>
            <p:spPr>
              <a:xfrm>
                <a:off x="1008907" y="57686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Initiatives responding to demand</a:t>
                </a:r>
              </a:p>
            </p:txBody>
          </p:sp>
        </p:grpSp>
        <p:grpSp>
          <p:nvGrpSpPr>
            <p:cNvPr id="39" name="Group 38">
              <a:extLst>
                <a:ext uri="{FF2B5EF4-FFF2-40B4-BE49-F238E27FC236}">
                  <a16:creationId xmlns:a16="http://schemas.microsoft.com/office/drawing/2014/main" id="{47CAEC14-1CA2-C08F-5025-48E199FF9229}"/>
                </a:ext>
              </a:extLst>
            </p:cNvPr>
            <p:cNvGrpSpPr/>
            <p:nvPr/>
          </p:nvGrpSpPr>
          <p:grpSpPr>
            <a:xfrm>
              <a:off x="5470619" y="2969113"/>
              <a:ext cx="3235535" cy="819961"/>
              <a:chOff x="896626" y="5314622"/>
              <a:chExt cx="3235535" cy="819961"/>
            </a:xfrm>
          </p:grpSpPr>
          <p:sp>
            <p:nvSpPr>
              <p:cNvPr id="40" name="Freeform 9">
                <a:extLst>
                  <a:ext uri="{FF2B5EF4-FFF2-40B4-BE49-F238E27FC236}">
                    <a16:creationId xmlns:a16="http://schemas.microsoft.com/office/drawing/2014/main" id="{9D153402-F606-5600-D783-0EC4F5CED658}"/>
                  </a:ext>
                </a:extLst>
              </p:cNvPr>
              <p:cNvSpPr/>
              <p:nvPr/>
            </p:nvSpPr>
            <p:spPr>
              <a:xfrm>
                <a:off x="896626" y="5314622"/>
                <a:ext cx="3235535" cy="81996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41" name="Freeform 12">
                <a:extLst>
                  <a:ext uri="{FF2B5EF4-FFF2-40B4-BE49-F238E27FC236}">
                    <a16:creationId xmlns:a16="http://schemas.microsoft.com/office/drawing/2014/main" id="{E678F731-161F-F0A5-1585-53078F33C02E}"/>
                  </a:ext>
                </a:extLst>
              </p:cNvPr>
              <p:cNvSpPr/>
              <p:nvPr/>
            </p:nvSpPr>
            <p:spPr>
              <a:xfrm>
                <a:off x="1002000" y="570847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42" name="TextBox 14">
                <a:extLst>
                  <a:ext uri="{FF2B5EF4-FFF2-40B4-BE49-F238E27FC236}">
                    <a16:creationId xmlns:a16="http://schemas.microsoft.com/office/drawing/2014/main" id="{D8CB60BD-43B6-4968-9EB9-8EBD0D241570}"/>
                  </a:ext>
                </a:extLst>
              </p:cNvPr>
              <p:cNvSpPr txBox="1"/>
              <p:nvPr/>
            </p:nvSpPr>
            <p:spPr>
              <a:xfrm>
                <a:off x="1175805" y="536709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RETENTION</a:t>
                </a:r>
                <a:endParaRPr lang="en-US" sz="1600" spc="22">
                  <a:solidFill>
                    <a:srgbClr val="FFFFFF"/>
                  </a:solidFill>
                  <a:latin typeface="Inter Bold"/>
                  <a:ea typeface="Inter Bold"/>
                  <a:cs typeface="Inter Bold"/>
                  <a:sym typeface="Inter Bold"/>
                </a:endParaRPr>
              </a:p>
            </p:txBody>
          </p:sp>
          <p:sp>
            <p:nvSpPr>
              <p:cNvPr id="43" name="TextBox 15">
                <a:extLst>
                  <a:ext uri="{FF2B5EF4-FFF2-40B4-BE49-F238E27FC236}">
                    <a16:creationId xmlns:a16="http://schemas.microsoft.com/office/drawing/2014/main" id="{A4556026-7B84-9B46-6746-A5E91A206CB1}"/>
                  </a:ext>
                </a:extLst>
              </p:cNvPr>
              <p:cNvSpPr txBox="1"/>
              <p:nvPr/>
            </p:nvSpPr>
            <p:spPr>
              <a:xfrm>
                <a:off x="1008907" y="57686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Supporting sustainable employment </a:t>
                </a:r>
              </a:p>
            </p:txBody>
          </p:sp>
        </p:grpSp>
        <p:grpSp>
          <p:nvGrpSpPr>
            <p:cNvPr id="44" name="Group 43">
              <a:extLst>
                <a:ext uri="{FF2B5EF4-FFF2-40B4-BE49-F238E27FC236}">
                  <a16:creationId xmlns:a16="http://schemas.microsoft.com/office/drawing/2014/main" id="{0B322B2B-CFAB-C554-12F1-65DA91B5DF04}"/>
                </a:ext>
              </a:extLst>
            </p:cNvPr>
            <p:cNvGrpSpPr/>
            <p:nvPr/>
          </p:nvGrpSpPr>
          <p:grpSpPr>
            <a:xfrm>
              <a:off x="2061279" y="3883985"/>
              <a:ext cx="3235535" cy="819961"/>
              <a:chOff x="896626" y="5314622"/>
              <a:chExt cx="3235535" cy="819961"/>
            </a:xfrm>
          </p:grpSpPr>
          <p:sp>
            <p:nvSpPr>
              <p:cNvPr id="45" name="Freeform 9">
                <a:extLst>
                  <a:ext uri="{FF2B5EF4-FFF2-40B4-BE49-F238E27FC236}">
                    <a16:creationId xmlns:a16="http://schemas.microsoft.com/office/drawing/2014/main" id="{9B8A0341-630C-1236-4053-F3EEF07231E2}"/>
                  </a:ext>
                </a:extLst>
              </p:cNvPr>
              <p:cNvSpPr/>
              <p:nvPr/>
            </p:nvSpPr>
            <p:spPr>
              <a:xfrm>
                <a:off x="896626" y="5314622"/>
                <a:ext cx="3235535" cy="81996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46" name="Freeform 12">
                <a:extLst>
                  <a:ext uri="{FF2B5EF4-FFF2-40B4-BE49-F238E27FC236}">
                    <a16:creationId xmlns:a16="http://schemas.microsoft.com/office/drawing/2014/main" id="{8DD6300C-0E90-35CA-9DCD-6387A2762323}"/>
                  </a:ext>
                </a:extLst>
              </p:cNvPr>
              <p:cNvSpPr/>
              <p:nvPr/>
            </p:nvSpPr>
            <p:spPr>
              <a:xfrm>
                <a:off x="1002000" y="570847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47" name="TextBox 14">
                <a:extLst>
                  <a:ext uri="{FF2B5EF4-FFF2-40B4-BE49-F238E27FC236}">
                    <a16:creationId xmlns:a16="http://schemas.microsoft.com/office/drawing/2014/main" id="{3305673D-BA72-2AFF-7032-FA3DF719F36A}"/>
                  </a:ext>
                </a:extLst>
              </p:cNvPr>
              <p:cNvSpPr txBox="1"/>
              <p:nvPr/>
            </p:nvSpPr>
            <p:spPr>
              <a:xfrm>
                <a:off x="1175805" y="536709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CONNECTION</a:t>
                </a:r>
                <a:endParaRPr lang="en-US" sz="1600" spc="22">
                  <a:solidFill>
                    <a:srgbClr val="FFFFFF"/>
                  </a:solidFill>
                  <a:latin typeface="Inter Bold"/>
                  <a:ea typeface="Inter Bold"/>
                  <a:cs typeface="Inter Bold"/>
                  <a:sym typeface="Inter Bold"/>
                </a:endParaRPr>
              </a:p>
            </p:txBody>
          </p:sp>
          <p:sp>
            <p:nvSpPr>
              <p:cNvPr id="48" name="TextBox 15">
                <a:extLst>
                  <a:ext uri="{FF2B5EF4-FFF2-40B4-BE49-F238E27FC236}">
                    <a16:creationId xmlns:a16="http://schemas.microsoft.com/office/drawing/2014/main" id="{C1569AE7-1224-4392-C32E-5DE1F989568C}"/>
                  </a:ext>
                </a:extLst>
              </p:cNvPr>
              <p:cNvSpPr txBox="1"/>
              <p:nvPr/>
            </p:nvSpPr>
            <p:spPr>
              <a:xfrm>
                <a:off x="1008907" y="57686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Creating stronger relationships</a:t>
                </a:r>
              </a:p>
            </p:txBody>
          </p:sp>
        </p:grpSp>
        <p:grpSp>
          <p:nvGrpSpPr>
            <p:cNvPr id="49" name="Group 48">
              <a:extLst>
                <a:ext uri="{FF2B5EF4-FFF2-40B4-BE49-F238E27FC236}">
                  <a16:creationId xmlns:a16="http://schemas.microsoft.com/office/drawing/2014/main" id="{DB0EFDAB-B772-3792-B5BE-490CA9A6C26B}"/>
                </a:ext>
              </a:extLst>
            </p:cNvPr>
            <p:cNvGrpSpPr/>
            <p:nvPr/>
          </p:nvGrpSpPr>
          <p:grpSpPr>
            <a:xfrm>
              <a:off x="5470619" y="3883985"/>
              <a:ext cx="3235535" cy="819961"/>
              <a:chOff x="896626" y="5314622"/>
              <a:chExt cx="3235535" cy="819961"/>
            </a:xfrm>
          </p:grpSpPr>
          <p:sp>
            <p:nvSpPr>
              <p:cNvPr id="50" name="Freeform 9">
                <a:extLst>
                  <a:ext uri="{FF2B5EF4-FFF2-40B4-BE49-F238E27FC236}">
                    <a16:creationId xmlns:a16="http://schemas.microsoft.com/office/drawing/2014/main" id="{0EA69C7F-FBAC-E58F-FA99-36ACB811002D}"/>
                  </a:ext>
                </a:extLst>
              </p:cNvPr>
              <p:cNvSpPr/>
              <p:nvPr/>
            </p:nvSpPr>
            <p:spPr>
              <a:xfrm>
                <a:off x="896626" y="5314622"/>
                <a:ext cx="3235535" cy="819961"/>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51" name="Freeform 12">
                <a:extLst>
                  <a:ext uri="{FF2B5EF4-FFF2-40B4-BE49-F238E27FC236}">
                    <a16:creationId xmlns:a16="http://schemas.microsoft.com/office/drawing/2014/main" id="{3EA0C6C8-F7C0-2C74-2A84-33DB55FBC374}"/>
                  </a:ext>
                </a:extLst>
              </p:cNvPr>
              <p:cNvSpPr/>
              <p:nvPr/>
            </p:nvSpPr>
            <p:spPr>
              <a:xfrm>
                <a:off x="1002000" y="570847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52" name="TextBox 14">
                <a:extLst>
                  <a:ext uri="{FF2B5EF4-FFF2-40B4-BE49-F238E27FC236}">
                    <a16:creationId xmlns:a16="http://schemas.microsoft.com/office/drawing/2014/main" id="{769A7E1B-8E98-C84B-41A5-5C7B31545D72}"/>
                  </a:ext>
                </a:extLst>
              </p:cNvPr>
              <p:cNvSpPr txBox="1"/>
              <p:nvPr/>
            </p:nvSpPr>
            <p:spPr>
              <a:xfrm>
                <a:off x="1175805" y="536709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OPPORTUNITIES</a:t>
                </a:r>
                <a:endParaRPr lang="en-US" sz="1600" spc="22">
                  <a:solidFill>
                    <a:srgbClr val="FFFFFF"/>
                  </a:solidFill>
                  <a:latin typeface="Inter Bold"/>
                  <a:ea typeface="Inter Bold"/>
                  <a:cs typeface="Inter Bold"/>
                  <a:sym typeface="Inter Bold"/>
                </a:endParaRPr>
              </a:p>
            </p:txBody>
          </p:sp>
          <p:sp>
            <p:nvSpPr>
              <p:cNvPr id="53" name="TextBox 15">
                <a:extLst>
                  <a:ext uri="{FF2B5EF4-FFF2-40B4-BE49-F238E27FC236}">
                    <a16:creationId xmlns:a16="http://schemas.microsoft.com/office/drawing/2014/main" id="{A20F8908-CCAA-E7F3-DC73-5E997F2605AB}"/>
                  </a:ext>
                </a:extLst>
              </p:cNvPr>
              <p:cNvSpPr txBox="1"/>
              <p:nvPr/>
            </p:nvSpPr>
            <p:spPr>
              <a:xfrm>
                <a:off x="1008907" y="57686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Creating new pathways to employment</a:t>
                </a:r>
              </a:p>
            </p:txBody>
          </p:sp>
        </p:grpSp>
      </p:grpSp>
      <p:sp>
        <p:nvSpPr>
          <p:cNvPr id="7" name="TextBox 2">
            <a:extLst>
              <a:ext uri="{FF2B5EF4-FFF2-40B4-BE49-F238E27FC236}">
                <a16:creationId xmlns:a16="http://schemas.microsoft.com/office/drawing/2014/main" id="{B08BE5F6-30A7-84F5-28EE-D5D9C60359BA}"/>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grpSp>
        <p:nvGrpSpPr>
          <p:cNvPr id="8" name="Group 22">
            <a:extLst>
              <a:ext uri="{FF2B5EF4-FFF2-40B4-BE49-F238E27FC236}">
                <a16:creationId xmlns:a16="http://schemas.microsoft.com/office/drawing/2014/main" id="{8BCB335E-A71B-20FA-1510-50797662F097}"/>
              </a:ext>
            </a:extLst>
          </p:cNvPr>
          <p:cNvGrpSpPr/>
          <p:nvPr/>
        </p:nvGrpSpPr>
        <p:grpSpPr>
          <a:xfrm>
            <a:off x="1160938" y="3981246"/>
            <a:ext cx="329715" cy="274320"/>
            <a:chOff x="0" y="0"/>
            <a:chExt cx="812800" cy="605471"/>
          </a:xfrm>
          <a:solidFill>
            <a:srgbClr val="5B6242"/>
          </a:solidFill>
        </p:grpSpPr>
        <p:sp>
          <p:nvSpPr>
            <p:cNvPr id="9" name="Freeform 23">
              <a:extLst>
                <a:ext uri="{FF2B5EF4-FFF2-40B4-BE49-F238E27FC236}">
                  <a16:creationId xmlns:a16="http://schemas.microsoft.com/office/drawing/2014/main" id="{C6D22A0D-B77F-F47F-8E01-D1713ACB5ABC}"/>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10" name="TextBox 24">
              <a:extLst>
                <a:ext uri="{FF2B5EF4-FFF2-40B4-BE49-F238E27FC236}">
                  <a16:creationId xmlns:a16="http://schemas.microsoft.com/office/drawing/2014/main" id="{1D955AB9-F641-2380-E800-238FA678635C}"/>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Tree>
    <p:extLst>
      <p:ext uri="{BB962C8B-B14F-4D97-AF65-F5344CB8AC3E}">
        <p14:creationId xmlns:p14="http://schemas.microsoft.com/office/powerpoint/2010/main" val="96999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0">
            <a:extLst>
              <a:ext uri="{FF2B5EF4-FFF2-40B4-BE49-F238E27FC236}">
                <a16:creationId xmlns:a16="http://schemas.microsoft.com/office/drawing/2014/main" id="{048201A8-6ACC-7745-99C2-C1E0D008BCD8}"/>
              </a:ext>
            </a:extLst>
          </p:cNvPr>
          <p:cNvSpPr/>
          <p:nvPr/>
        </p:nvSpPr>
        <p:spPr>
          <a:xfrm>
            <a:off x="0" y="0"/>
            <a:ext cx="9144000" cy="5143500"/>
          </a:xfrm>
          <a:prstGeom prst="rect">
            <a:avLst/>
          </a:prstGeom>
          <a:solidFill>
            <a:schemeClr val="bg1">
              <a:lumMod val="95000"/>
            </a:schemeClr>
          </a:solidFill>
          <a:ln/>
        </p:spPr>
        <p:txBody>
          <a:bodyPr/>
          <a:lstStyle/>
          <a:p>
            <a:endParaRPr lang="en-CA">
              <a:latin typeface="Inter" panose="020B0604020202020204" charset="0"/>
              <a:ea typeface="Inter" panose="020B0604020202020204" charset="0"/>
            </a:endParaRPr>
          </a:p>
        </p:txBody>
      </p:sp>
      <p:sp>
        <p:nvSpPr>
          <p:cNvPr id="5" name="TextBox 5"/>
          <p:cNvSpPr txBox="1"/>
          <p:nvPr/>
        </p:nvSpPr>
        <p:spPr>
          <a:xfrm>
            <a:off x="293478" y="275559"/>
            <a:ext cx="6332225" cy="778611"/>
          </a:xfrm>
          <a:prstGeom prst="rect">
            <a:avLst/>
          </a:prstGeom>
        </p:spPr>
        <p:txBody>
          <a:bodyPr lIns="0" tIns="0" rIns="0" bIns="0" rtlCol="0" anchor="t">
            <a:spAutoFit/>
          </a:bodyPr>
          <a:lstStyle/>
          <a:p>
            <a:pPr>
              <a:lnSpc>
                <a:spcPct val="120000"/>
              </a:lnSpc>
            </a:pPr>
            <a:r>
              <a:rPr lang="en-US" sz="2400" b="1" spc="-44">
                <a:solidFill>
                  <a:srgbClr val="2B2929"/>
                </a:solidFill>
                <a:latin typeface="Inter Bold"/>
                <a:ea typeface="Inter Bold"/>
                <a:cs typeface="Inter Bold"/>
                <a:sym typeface="Inter Bold"/>
              </a:rPr>
              <a:t>FEEDBACK</a:t>
            </a:r>
            <a:r>
              <a:rPr lang="en-US" sz="2400" spc="-44">
                <a:solidFill>
                  <a:srgbClr val="2B2929"/>
                </a:solidFill>
                <a:latin typeface="Inter"/>
                <a:ea typeface="Inter"/>
                <a:cs typeface="Inter"/>
                <a:sym typeface="Inter"/>
              </a:rPr>
              <a:t>: </a:t>
            </a:r>
          </a:p>
          <a:p>
            <a:pPr>
              <a:lnSpc>
                <a:spcPct val="120000"/>
              </a:lnSpc>
            </a:pPr>
            <a:r>
              <a:rPr lang="en-US" sz="2000" spc="-44">
                <a:solidFill>
                  <a:srgbClr val="2B2929"/>
                </a:solidFill>
                <a:latin typeface="Inter"/>
                <a:ea typeface="Inter"/>
                <a:cs typeface="Inter"/>
                <a:sym typeface="Inter"/>
              </a:rPr>
              <a:t>REFLECTING ON OUR WORK</a:t>
            </a:r>
          </a:p>
        </p:txBody>
      </p:sp>
      <p:sp>
        <p:nvSpPr>
          <p:cNvPr id="6" name="TextBox 6"/>
          <p:cNvSpPr txBox="1"/>
          <p:nvPr/>
        </p:nvSpPr>
        <p:spPr>
          <a:xfrm>
            <a:off x="2133041" y="1646788"/>
            <a:ext cx="6255986" cy="327718"/>
          </a:xfrm>
          <a:prstGeom prst="rect">
            <a:avLst/>
          </a:prstGeom>
        </p:spPr>
        <p:txBody>
          <a:bodyPr lIns="0" tIns="0" rIns="0" bIns="0" rtlCol="0" anchor="t">
            <a:spAutoFit/>
          </a:bodyPr>
          <a:lstStyle/>
          <a:p>
            <a:pPr algn="ctr">
              <a:lnSpc>
                <a:spcPts val="2800"/>
              </a:lnSpc>
              <a:spcBef>
                <a:spcPct val="0"/>
              </a:spcBef>
            </a:pPr>
            <a:r>
              <a:rPr lang="en-US" sz="2000" b="1">
                <a:solidFill>
                  <a:srgbClr val="353634"/>
                </a:solidFill>
                <a:latin typeface="Inter Bold"/>
                <a:ea typeface="Inter Bold"/>
                <a:cs typeface="Inter Bold"/>
                <a:sym typeface="Inter Bold"/>
              </a:rPr>
              <a:t>UNDERSTANDING WHAT WE LEARNED FROM: </a:t>
            </a:r>
          </a:p>
        </p:txBody>
      </p:sp>
      <p:grpSp>
        <p:nvGrpSpPr>
          <p:cNvPr id="55" name="Group 55"/>
          <p:cNvGrpSpPr/>
          <p:nvPr/>
        </p:nvGrpSpPr>
        <p:grpSpPr>
          <a:xfrm>
            <a:off x="6858993" y="178644"/>
            <a:ext cx="2653235" cy="839921"/>
            <a:chOff x="0" y="0"/>
            <a:chExt cx="7075294" cy="2239787"/>
          </a:xfrm>
        </p:grpSpPr>
        <p:grpSp>
          <p:nvGrpSpPr>
            <p:cNvPr id="56" name="Group 56"/>
            <p:cNvGrpSpPr/>
            <p:nvPr/>
          </p:nvGrpSpPr>
          <p:grpSpPr>
            <a:xfrm>
              <a:off x="0" y="0"/>
              <a:ext cx="7075294" cy="2239787"/>
              <a:chOff x="0" y="0"/>
              <a:chExt cx="2244637" cy="710573"/>
            </a:xfrm>
          </p:grpSpPr>
          <p:sp>
            <p:nvSpPr>
              <p:cNvPr id="57" name="Freeform 57"/>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58" name="TextBox 58"/>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59" name="Freeform 59"/>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p>
          </p:txBody>
        </p:sp>
      </p:grpSp>
      <p:grpSp>
        <p:nvGrpSpPr>
          <p:cNvPr id="81" name="Group 80">
            <a:extLst>
              <a:ext uri="{FF2B5EF4-FFF2-40B4-BE49-F238E27FC236}">
                <a16:creationId xmlns:a16="http://schemas.microsoft.com/office/drawing/2014/main" id="{53117C27-F89D-6475-ECCD-8BEC12002B42}"/>
              </a:ext>
            </a:extLst>
          </p:cNvPr>
          <p:cNvGrpSpPr/>
          <p:nvPr/>
        </p:nvGrpSpPr>
        <p:grpSpPr>
          <a:xfrm>
            <a:off x="365470" y="1565317"/>
            <a:ext cx="705944" cy="3476166"/>
            <a:chOff x="428467" y="1581699"/>
            <a:chExt cx="705944" cy="3476166"/>
          </a:xfrm>
        </p:grpSpPr>
        <p:grpSp>
          <p:nvGrpSpPr>
            <p:cNvPr id="82" name="Group 81">
              <a:extLst>
                <a:ext uri="{FF2B5EF4-FFF2-40B4-BE49-F238E27FC236}">
                  <a16:creationId xmlns:a16="http://schemas.microsoft.com/office/drawing/2014/main" id="{4522DEA5-4A71-CBD0-7BFE-6C59061B770F}"/>
                </a:ext>
              </a:extLst>
            </p:cNvPr>
            <p:cNvGrpSpPr/>
            <p:nvPr/>
          </p:nvGrpSpPr>
          <p:grpSpPr>
            <a:xfrm>
              <a:off x="428467" y="2172195"/>
              <a:ext cx="705944" cy="523688"/>
              <a:chOff x="428467" y="2140863"/>
              <a:chExt cx="705944" cy="523688"/>
            </a:xfrm>
          </p:grpSpPr>
          <p:sp>
            <p:nvSpPr>
              <p:cNvPr id="100" name="Arrow: Pentagon 99">
                <a:extLst>
                  <a:ext uri="{FF2B5EF4-FFF2-40B4-BE49-F238E27FC236}">
                    <a16:creationId xmlns:a16="http://schemas.microsoft.com/office/drawing/2014/main" id="{CBD28ECE-70C6-74BE-25FC-025332ADFC8C}"/>
                  </a:ext>
                </a:extLst>
              </p:cNvPr>
              <p:cNvSpPr/>
              <p:nvPr/>
            </p:nvSpPr>
            <p:spPr>
              <a:xfrm rot="5400000">
                <a:off x="519595" y="204973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1" name="TextBox 34">
                <a:extLst>
                  <a:ext uri="{FF2B5EF4-FFF2-40B4-BE49-F238E27FC236}">
                    <a16:creationId xmlns:a16="http://schemas.microsoft.com/office/drawing/2014/main" id="{94085AAE-3A05-CF1E-63CE-778CDA46CF6C}"/>
                  </a:ext>
                </a:extLst>
              </p:cNvPr>
              <p:cNvSpPr txBox="1"/>
              <p:nvPr/>
            </p:nvSpPr>
            <p:spPr>
              <a:xfrm>
                <a:off x="484944" y="2231383"/>
                <a:ext cx="592991"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PROSPER TABLES</a:t>
                </a:r>
              </a:p>
            </p:txBody>
          </p:sp>
        </p:grpSp>
        <p:grpSp>
          <p:nvGrpSpPr>
            <p:cNvPr id="83" name="Group 82">
              <a:extLst>
                <a:ext uri="{FF2B5EF4-FFF2-40B4-BE49-F238E27FC236}">
                  <a16:creationId xmlns:a16="http://schemas.microsoft.com/office/drawing/2014/main" id="{5AD528E3-209F-5677-662C-87566786C02A}"/>
                </a:ext>
              </a:extLst>
            </p:cNvPr>
            <p:cNvGrpSpPr/>
            <p:nvPr/>
          </p:nvGrpSpPr>
          <p:grpSpPr>
            <a:xfrm>
              <a:off x="428467" y="1581699"/>
              <a:ext cx="705944" cy="523688"/>
              <a:chOff x="428467" y="1581699"/>
              <a:chExt cx="705944" cy="523688"/>
            </a:xfrm>
          </p:grpSpPr>
          <p:sp>
            <p:nvSpPr>
              <p:cNvPr id="98" name="Arrow: Pentagon 97">
                <a:extLst>
                  <a:ext uri="{FF2B5EF4-FFF2-40B4-BE49-F238E27FC236}">
                    <a16:creationId xmlns:a16="http://schemas.microsoft.com/office/drawing/2014/main" id="{3BD676E5-9AF9-98CE-4939-FA2924BEDB77}"/>
                  </a:ext>
                </a:extLst>
              </p:cNvPr>
              <p:cNvSpPr/>
              <p:nvPr/>
            </p:nvSpPr>
            <p:spPr>
              <a:xfrm rot="5400000">
                <a:off x="519595" y="1490571"/>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9" name="TextBox 41">
                <a:extLst>
                  <a:ext uri="{FF2B5EF4-FFF2-40B4-BE49-F238E27FC236}">
                    <a16:creationId xmlns:a16="http://schemas.microsoft.com/office/drawing/2014/main" id="{F08E8E80-ED8C-0FD4-B669-BC78C88DF4FD}"/>
                  </a:ext>
                </a:extLst>
              </p:cNvPr>
              <p:cNvSpPr txBox="1"/>
              <p:nvPr/>
            </p:nvSpPr>
            <p:spPr>
              <a:xfrm>
                <a:off x="553397" y="1675130"/>
                <a:ext cx="456085" cy="256480"/>
              </a:xfrm>
              <a:prstGeom prst="rect">
                <a:avLst/>
              </a:prstGeom>
            </p:spPr>
            <p:txBody>
              <a:bodyPr lIns="0" tIns="0" rIns="0" bIns="0" rtlCol="0" anchor="t">
                <a:spAutoFit/>
              </a:bodyPr>
              <a:lstStyle/>
              <a:p>
                <a:pPr algn="ctr">
                  <a:lnSpc>
                    <a:spcPts val="961"/>
                  </a:lnSpc>
                </a:pPr>
                <a:r>
                  <a:rPr lang="en-US" sz="874">
                    <a:solidFill>
                      <a:srgbClr val="8F8E8E"/>
                    </a:solidFill>
                    <a:latin typeface="Helvetica Now Display Bold"/>
                    <a:ea typeface="Helvetica Now Display Bold"/>
                    <a:cs typeface="Helvetica Now Display Bold"/>
                    <a:sym typeface="Helvetica Now Display Bold"/>
                  </a:rPr>
                  <a:t>ILMI DATA</a:t>
                </a:r>
              </a:p>
            </p:txBody>
          </p:sp>
        </p:grpSp>
        <p:grpSp>
          <p:nvGrpSpPr>
            <p:cNvPr id="84" name="Group 83">
              <a:extLst>
                <a:ext uri="{FF2B5EF4-FFF2-40B4-BE49-F238E27FC236}">
                  <a16:creationId xmlns:a16="http://schemas.microsoft.com/office/drawing/2014/main" id="{FBE47C67-7ABE-EF84-AF64-6944F9039435}"/>
                </a:ext>
              </a:extLst>
            </p:cNvPr>
            <p:cNvGrpSpPr/>
            <p:nvPr/>
          </p:nvGrpSpPr>
          <p:grpSpPr>
            <a:xfrm>
              <a:off x="428467" y="4534177"/>
              <a:ext cx="705944" cy="523688"/>
              <a:chOff x="428467" y="4534177"/>
              <a:chExt cx="705944" cy="523688"/>
            </a:xfrm>
          </p:grpSpPr>
          <p:sp>
            <p:nvSpPr>
              <p:cNvPr id="96" name="Arrow: Pentagon 95">
                <a:extLst>
                  <a:ext uri="{FF2B5EF4-FFF2-40B4-BE49-F238E27FC236}">
                    <a16:creationId xmlns:a16="http://schemas.microsoft.com/office/drawing/2014/main" id="{B12A46F7-488A-A0BA-B011-5A476560D2AD}"/>
                  </a:ext>
                </a:extLst>
              </p:cNvPr>
              <p:cNvSpPr/>
              <p:nvPr/>
            </p:nvSpPr>
            <p:spPr>
              <a:xfrm rot="5400000">
                <a:off x="519595" y="4443049"/>
                <a:ext cx="523688" cy="705944"/>
              </a:xfrm>
              <a:prstGeom prst="homePlate">
                <a:avLst>
                  <a:gd name="adj" fmla="val 35450"/>
                </a:avLst>
              </a:prstGeom>
              <a:solidFill>
                <a:srgbClr val="5B6242"/>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7" name="TextBox 48">
                <a:extLst>
                  <a:ext uri="{FF2B5EF4-FFF2-40B4-BE49-F238E27FC236}">
                    <a16:creationId xmlns:a16="http://schemas.microsoft.com/office/drawing/2014/main" id="{954A4944-5272-CDA8-8261-D6B01DBF1E71}"/>
                  </a:ext>
                </a:extLst>
              </p:cNvPr>
              <p:cNvSpPr txBox="1"/>
              <p:nvPr/>
            </p:nvSpPr>
            <p:spPr>
              <a:xfrm>
                <a:off x="482864" y="4680605"/>
                <a:ext cx="597150" cy="115416"/>
              </a:xfrm>
              <a:prstGeom prst="rect">
                <a:avLst/>
              </a:prstGeom>
            </p:spPr>
            <p:txBody>
              <a:bodyPr lIns="0" tIns="0" rIns="0" bIns="0" rtlCol="0" anchor="t">
                <a:spAutoFit/>
              </a:bodyPr>
              <a:lstStyle/>
              <a:p>
                <a:pPr algn="ctr">
                  <a:lnSpc>
                    <a:spcPts val="901"/>
                  </a:lnSpc>
                </a:pPr>
                <a:r>
                  <a:rPr lang="en-US" sz="819" b="1">
                    <a:solidFill>
                      <a:schemeClr val="bg1"/>
                    </a:solidFill>
                    <a:latin typeface="Helvetica Now Display"/>
                    <a:ea typeface="Helvetica Now Display"/>
                    <a:cs typeface="Helvetica Now Display"/>
                    <a:sym typeface="Helvetica Now Display"/>
                  </a:rPr>
                  <a:t>FEEDBACK</a:t>
                </a:r>
              </a:p>
            </p:txBody>
          </p:sp>
        </p:grpSp>
        <p:grpSp>
          <p:nvGrpSpPr>
            <p:cNvPr id="85" name="Group 84">
              <a:extLst>
                <a:ext uri="{FF2B5EF4-FFF2-40B4-BE49-F238E27FC236}">
                  <a16:creationId xmlns:a16="http://schemas.microsoft.com/office/drawing/2014/main" id="{0D7D2D4C-1ABE-ABDB-B46D-403A7E0D2445}"/>
                </a:ext>
              </a:extLst>
            </p:cNvPr>
            <p:cNvGrpSpPr/>
            <p:nvPr/>
          </p:nvGrpSpPr>
          <p:grpSpPr>
            <a:xfrm>
              <a:off x="428467" y="2762691"/>
              <a:ext cx="705944" cy="523688"/>
              <a:chOff x="428467" y="2697291"/>
              <a:chExt cx="705944" cy="523688"/>
            </a:xfrm>
          </p:grpSpPr>
          <p:sp>
            <p:nvSpPr>
              <p:cNvPr id="94" name="Arrow: Pentagon 93">
                <a:extLst>
                  <a:ext uri="{FF2B5EF4-FFF2-40B4-BE49-F238E27FC236}">
                    <a16:creationId xmlns:a16="http://schemas.microsoft.com/office/drawing/2014/main" id="{2C7CF873-6A69-3B55-3236-AB89BBC0163E}"/>
                  </a:ext>
                </a:extLst>
              </p:cNvPr>
              <p:cNvSpPr/>
              <p:nvPr/>
            </p:nvSpPr>
            <p:spPr>
              <a:xfrm rot="5400000">
                <a:off x="519595" y="2606163"/>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5" name="TextBox 55">
                <a:extLst>
                  <a:ext uri="{FF2B5EF4-FFF2-40B4-BE49-F238E27FC236}">
                    <a16:creationId xmlns:a16="http://schemas.microsoft.com/office/drawing/2014/main" id="{E078F042-C5AB-5B29-333C-E164C8B29216}"/>
                  </a:ext>
                </a:extLst>
              </p:cNvPr>
              <p:cNvSpPr txBox="1"/>
              <p:nvPr/>
            </p:nvSpPr>
            <p:spPr>
              <a:xfrm>
                <a:off x="500843" y="2816502"/>
                <a:ext cx="561192" cy="230832"/>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CAPACITY BUILDING</a:t>
                </a:r>
              </a:p>
            </p:txBody>
          </p:sp>
        </p:grpSp>
        <p:sp>
          <p:nvSpPr>
            <p:cNvPr id="86" name="TextBox 58">
              <a:extLst>
                <a:ext uri="{FF2B5EF4-FFF2-40B4-BE49-F238E27FC236}">
                  <a16:creationId xmlns:a16="http://schemas.microsoft.com/office/drawing/2014/main" id="{6973CC18-F331-2CDD-E959-52C1EABF46AD}"/>
                </a:ext>
              </a:extLst>
            </p:cNvPr>
            <p:cNvSpPr txBox="1"/>
            <p:nvPr/>
          </p:nvSpPr>
          <p:spPr>
            <a:xfrm rot="5400000">
              <a:off x="606100" y="3212942"/>
              <a:ext cx="350678" cy="705944"/>
            </a:xfrm>
            <a:prstGeom prst="rect">
              <a:avLst/>
            </a:prstGeom>
          </p:spPr>
          <p:txBody>
            <a:bodyPr lIns="10813" tIns="10813" rIns="10813" bIns="10813" rtlCol="0" anchor="ctr"/>
            <a:lstStyle/>
            <a:p>
              <a:pPr algn="ctr">
                <a:lnSpc>
                  <a:spcPts val="980"/>
                </a:lnSpc>
              </a:pPr>
              <a:endParaRPr sz="900"/>
            </a:p>
          </p:txBody>
        </p:sp>
        <p:sp>
          <p:nvSpPr>
            <p:cNvPr id="87" name="TextBox 61">
              <a:extLst>
                <a:ext uri="{FF2B5EF4-FFF2-40B4-BE49-F238E27FC236}">
                  <a16:creationId xmlns:a16="http://schemas.microsoft.com/office/drawing/2014/main" id="{9F544C24-C77E-ACB0-E782-4EBDC150258D}"/>
                </a:ext>
              </a:extLst>
            </p:cNvPr>
            <p:cNvSpPr txBox="1"/>
            <p:nvPr/>
          </p:nvSpPr>
          <p:spPr>
            <a:xfrm rot="5400000">
              <a:off x="609476" y="3213101"/>
              <a:ext cx="343926" cy="636438"/>
            </a:xfrm>
            <a:prstGeom prst="rect">
              <a:avLst/>
            </a:prstGeom>
          </p:spPr>
          <p:txBody>
            <a:bodyPr lIns="10813" tIns="10813" rIns="10813" bIns="10813" rtlCol="0" anchor="ctr"/>
            <a:lstStyle/>
            <a:p>
              <a:pPr algn="ctr">
                <a:lnSpc>
                  <a:spcPts val="980"/>
                </a:lnSpc>
              </a:pPr>
              <a:endParaRPr sz="900"/>
            </a:p>
          </p:txBody>
        </p:sp>
        <p:grpSp>
          <p:nvGrpSpPr>
            <p:cNvPr id="88" name="Group 87">
              <a:extLst>
                <a:ext uri="{FF2B5EF4-FFF2-40B4-BE49-F238E27FC236}">
                  <a16:creationId xmlns:a16="http://schemas.microsoft.com/office/drawing/2014/main" id="{E33A8B6D-C259-C677-0D1D-974B2DAF8FF1}"/>
                </a:ext>
              </a:extLst>
            </p:cNvPr>
            <p:cNvGrpSpPr/>
            <p:nvPr/>
          </p:nvGrpSpPr>
          <p:grpSpPr>
            <a:xfrm>
              <a:off x="428467" y="3353187"/>
              <a:ext cx="705944" cy="523688"/>
              <a:chOff x="428467" y="3243793"/>
              <a:chExt cx="705944" cy="523688"/>
            </a:xfrm>
          </p:grpSpPr>
          <p:sp>
            <p:nvSpPr>
              <p:cNvPr id="92" name="Arrow: Pentagon 91">
                <a:extLst>
                  <a:ext uri="{FF2B5EF4-FFF2-40B4-BE49-F238E27FC236}">
                    <a16:creationId xmlns:a16="http://schemas.microsoft.com/office/drawing/2014/main" id="{06874111-9F91-E516-55FB-28CAB72BFCCF}"/>
                  </a:ext>
                </a:extLst>
              </p:cNvPr>
              <p:cNvSpPr/>
              <p:nvPr/>
            </p:nvSpPr>
            <p:spPr>
              <a:xfrm rot="5400000">
                <a:off x="519595" y="3152665"/>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3" name="TextBox 62">
                <a:extLst>
                  <a:ext uri="{FF2B5EF4-FFF2-40B4-BE49-F238E27FC236}">
                    <a16:creationId xmlns:a16="http://schemas.microsoft.com/office/drawing/2014/main" id="{610BD325-3D28-2E40-FAE9-309EAA3E5593}"/>
                  </a:ext>
                </a:extLst>
              </p:cNvPr>
              <p:cNvSpPr txBox="1"/>
              <p:nvPr/>
            </p:nvSpPr>
            <p:spPr>
              <a:xfrm>
                <a:off x="490984" y="3400291"/>
                <a:ext cx="58091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ACTION</a:t>
                </a:r>
              </a:p>
            </p:txBody>
          </p:sp>
        </p:grpSp>
        <p:grpSp>
          <p:nvGrpSpPr>
            <p:cNvPr id="89" name="Group 88">
              <a:extLst>
                <a:ext uri="{FF2B5EF4-FFF2-40B4-BE49-F238E27FC236}">
                  <a16:creationId xmlns:a16="http://schemas.microsoft.com/office/drawing/2014/main" id="{D465832C-5697-519B-9FDC-BB867E7297AC}"/>
                </a:ext>
              </a:extLst>
            </p:cNvPr>
            <p:cNvGrpSpPr/>
            <p:nvPr/>
          </p:nvGrpSpPr>
          <p:grpSpPr>
            <a:xfrm>
              <a:off x="428467" y="3943683"/>
              <a:ext cx="705944" cy="523688"/>
              <a:chOff x="428467" y="3888985"/>
              <a:chExt cx="705944" cy="523688"/>
            </a:xfrm>
          </p:grpSpPr>
          <p:sp>
            <p:nvSpPr>
              <p:cNvPr id="90" name="Arrow: Pentagon 89">
                <a:extLst>
                  <a:ext uri="{FF2B5EF4-FFF2-40B4-BE49-F238E27FC236}">
                    <a16:creationId xmlns:a16="http://schemas.microsoft.com/office/drawing/2014/main" id="{91443664-1EA8-F395-490E-D7A67AE82376}"/>
                  </a:ext>
                </a:extLst>
              </p:cNvPr>
              <p:cNvSpPr/>
              <p:nvPr/>
            </p:nvSpPr>
            <p:spPr>
              <a:xfrm rot="5400000">
                <a:off x="519595" y="3797857"/>
                <a:ext cx="523688" cy="705944"/>
              </a:xfrm>
              <a:prstGeom prst="homePlate">
                <a:avLst>
                  <a:gd name="adj" fmla="val 35450"/>
                </a:avLst>
              </a:prstGeom>
              <a:solidFill>
                <a:schemeClr val="bg1"/>
              </a:solidFill>
              <a:ln>
                <a:solidFill>
                  <a:srgbClr val="96976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1" name="TextBox 69">
                <a:extLst>
                  <a:ext uri="{FF2B5EF4-FFF2-40B4-BE49-F238E27FC236}">
                    <a16:creationId xmlns:a16="http://schemas.microsoft.com/office/drawing/2014/main" id="{7A6F104C-436C-BF91-090D-8C0B065272DB}"/>
                  </a:ext>
                </a:extLst>
              </p:cNvPr>
              <p:cNvSpPr txBox="1"/>
              <p:nvPr/>
            </p:nvSpPr>
            <p:spPr>
              <a:xfrm>
                <a:off x="470849" y="4039966"/>
                <a:ext cx="621181" cy="115416"/>
              </a:xfrm>
              <a:prstGeom prst="rect">
                <a:avLst/>
              </a:prstGeom>
            </p:spPr>
            <p:txBody>
              <a:bodyPr lIns="0" tIns="0" rIns="0" bIns="0" rtlCol="0" anchor="t">
                <a:spAutoFit/>
              </a:bodyPr>
              <a:lstStyle/>
              <a:p>
                <a:pPr algn="ctr">
                  <a:lnSpc>
                    <a:spcPts val="901"/>
                  </a:lnSpc>
                </a:pPr>
                <a:r>
                  <a:rPr lang="en-US" sz="819">
                    <a:solidFill>
                      <a:srgbClr val="8F8E8E"/>
                    </a:solidFill>
                    <a:latin typeface="Helvetica Now Display"/>
                    <a:ea typeface="Helvetica Now Display"/>
                    <a:cs typeface="Helvetica Now Display"/>
                    <a:sym typeface="Helvetica Now Display"/>
                  </a:rPr>
                  <a:t>OUTCOMES</a:t>
                </a:r>
              </a:p>
            </p:txBody>
          </p:sp>
        </p:grpSp>
      </p:grpSp>
      <p:sp>
        <p:nvSpPr>
          <p:cNvPr id="103" name="Shape 1">
            <a:extLst>
              <a:ext uri="{FF2B5EF4-FFF2-40B4-BE49-F238E27FC236}">
                <a16:creationId xmlns:a16="http://schemas.microsoft.com/office/drawing/2014/main" id="{268B7778-C791-4B1E-C94E-B69ADB7C722A}"/>
              </a:ext>
            </a:extLst>
          </p:cNvPr>
          <p:cNvSpPr/>
          <p:nvPr/>
        </p:nvSpPr>
        <p:spPr>
          <a:xfrm>
            <a:off x="0" y="0"/>
            <a:ext cx="73152" cy="5143500"/>
          </a:xfrm>
          <a:prstGeom prst="rect">
            <a:avLst/>
          </a:prstGeom>
          <a:solidFill>
            <a:srgbClr val="C8963E"/>
          </a:solidFill>
          <a:ln/>
        </p:spPr>
        <p:txBody>
          <a:bodyPr/>
          <a:lstStyle/>
          <a:p>
            <a:endParaRPr lang="en-CA"/>
          </a:p>
        </p:txBody>
      </p:sp>
      <p:sp>
        <p:nvSpPr>
          <p:cNvPr id="105" name="Shape 3">
            <a:extLst>
              <a:ext uri="{FF2B5EF4-FFF2-40B4-BE49-F238E27FC236}">
                <a16:creationId xmlns:a16="http://schemas.microsoft.com/office/drawing/2014/main" id="{38474059-2E1D-933C-F6F4-70C22B03B95B}"/>
              </a:ext>
            </a:extLst>
          </p:cNvPr>
          <p:cNvSpPr/>
          <p:nvPr/>
        </p:nvSpPr>
        <p:spPr>
          <a:xfrm>
            <a:off x="295961" y="1120929"/>
            <a:ext cx="3200400" cy="22860"/>
          </a:xfrm>
          <a:prstGeom prst="rect">
            <a:avLst/>
          </a:prstGeom>
          <a:solidFill>
            <a:srgbClr val="C8963E"/>
          </a:solidFill>
          <a:ln/>
        </p:spPr>
        <p:txBody>
          <a:bodyPr/>
          <a:lstStyle/>
          <a:p>
            <a:endParaRPr lang="en-CA">
              <a:latin typeface="Inter" panose="020B0604020202020204" charset="0"/>
              <a:ea typeface="Inter" panose="020B0604020202020204" charset="0"/>
            </a:endParaRPr>
          </a:p>
        </p:txBody>
      </p:sp>
      <p:grpSp>
        <p:nvGrpSpPr>
          <p:cNvPr id="121" name="Group 120">
            <a:extLst>
              <a:ext uri="{FF2B5EF4-FFF2-40B4-BE49-F238E27FC236}">
                <a16:creationId xmlns:a16="http://schemas.microsoft.com/office/drawing/2014/main" id="{04D04EEE-9EFE-2772-EE12-110962B05E8B}"/>
              </a:ext>
            </a:extLst>
          </p:cNvPr>
          <p:cNvGrpSpPr/>
          <p:nvPr/>
        </p:nvGrpSpPr>
        <p:grpSpPr>
          <a:xfrm>
            <a:off x="2004887" y="2100397"/>
            <a:ext cx="3235535" cy="1222032"/>
            <a:chOff x="2012028" y="2110853"/>
            <a:chExt cx="3235535" cy="1222032"/>
          </a:xfrm>
        </p:grpSpPr>
        <p:sp>
          <p:nvSpPr>
            <p:cNvPr id="32" name="Freeform 9">
              <a:extLst>
                <a:ext uri="{FF2B5EF4-FFF2-40B4-BE49-F238E27FC236}">
                  <a16:creationId xmlns:a16="http://schemas.microsoft.com/office/drawing/2014/main" id="{0C4B7AD9-2117-0974-3F6D-80BDC4CE4623}"/>
                </a:ext>
              </a:extLst>
            </p:cNvPr>
            <p:cNvSpPr/>
            <p:nvPr/>
          </p:nvSpPr>
          <p:spPr>
            <a:xfrm>
              <a:off x="2012028" y="2110853"/>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33" name="Freeform 12">
              <a:extLst>
                <a:ext uri="{FF2B5EF4-FFF2-40B4-BE49-F238E27FC236}">
                  <a16:creationId xmlns:a16="http://schemas.microsoft.com/office/drawing/2014/main" id="{91ADC120-325F-51B9-2950-B865E9846065}"/>
                </a:ext>
              </a:extLst>
            </p:cNvPr>
            <p:cNvSpPr/>
            <p:nvPr/>
          </p:nvSpPr>
          <p:spPr>
            <a:xfrm>
              <a:off x="2117402" y="250470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34" name="TextBox 14">
              <a:extLst>
                <a:ext uri="{FF2B5EF4-FFF2-40B4-BE49-F238E27FC236}">
                  <a16:creationId xmlns:a16="http://schemas.microsoft.com/office/drawing/2014/main" id="{E2EEC203-550C-D91C-112C-BCE9F110D0D2}"/>
                </a:ext>
              </a:extLst>
            </p:cNvPr>
            <p:cNvSpPr txBox="1"/>
            <p:nvPr/>
          </p:nvSpPr>
          <p:spPr>
            <a:xfrm>
              <a:off x="2291207" y="2163329"/>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COMMUNITIES</a:t>
              </a:r>
              <a:endParaRPr lang="en-US" sz="1600" spc="22">
                <a:solidFill>
                  <a:srgbClr val="FFFFFF"/>
                </a:solidFill>
                <a:latin typeface="Inter Bold"/>
                <a:ea typeface="Inter Bold"/>
                <a:cs typeface="Inter Bold"/>
                <a:sym typeface="Inter Bold"/>
              </a:endParaRPr>
            </a:p>
          </p:txBody>
        </p:sp>
        <p:sp>
          <p:nvSpPr>
            <p:cNvPr id="35" name="TextBox 15">
              <a:extLst>
                <a:ext uri="{FF2B5EF4-FFF2-40B4-BE49-F238E27FC236}">
                  <a16:creationId xmlns:a16="http://schemas.microsoft.com/office/drawing/2014/main" id="{7555D0E7-15AD-EA0A-E2F3-4FE46071D6B2}"/>
                </a:ext>
              </a:extLst>
            </p:cNvPr>
            <p:cNvSpPr txBox="1"/>
            <p:nvPr/>
          </p:nvSpPr>
          <p:spPr>
            <a:xfrm>
              <a:off x="2124309" y="254810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Did we address the need?</a:t>
              </a:r>
            </a:p>
          </p:txBody>
        </p:sp>
        <p:sp>
          <p:nvSpPr>
            <p:cNvPr id="37" name="Freeform 12">
              <a:extLst>
                <a:ext uri="{FF2B5EF4-FFF2-40B4-BE49-F238E27FC236}">
                  <a16:creationId xmlns:a16="http://schemas.microsoft.com/office/drawing/2014/main" id="{CC21BEE1-8E3E-C2E3-17AA-B637DE1A43A2}"/>
                </a:ext>
              </a:extLst>
            </p:cNvPr>
            <p:cNvSpPr/>
            <p:nvPr/>
          </p:nvSpPr>
          <p:spPr>
            <a:xfrm>
              <a:off x="2110494" y="287946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39" name="TextBox 15">
              <a:extLst>
                <a:ext uri="{FF2B5EF4-FFF2-40B4-BE49-F238E27FC236}">
                  <a16:creationId xmlns:a16="http://schemas.microsoft.com/office/drawing/2014/main" id="{E9BCA2AE-1223-C8B6-9999-A7E2513125B1}"/>
                </a:ext>
              </a:extLst>
            </p:cNvPr>
            <p:cNvSpPr txBox="1"/>
            <p:nvPr/>
          </p:nvSpPr>
          <p:spPr>
            <a:xfrm>
              <a:off x="2117401" y="292286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What barriers remain?</a:t>
              </a:r>
            </a:p>
          </p:txBody>
        </p:sp>
      </p:grpSp>
      <p:grpSp>
        <p:nvGrpSpPr>
          <p:cNvPr id="120" name="Group 119">
            <a:extLst>
              <a:ext uri="{FF2B5EF4-FFF2-40B4-BE49-F238E27FC236}">
                <a16:creationId xmlns:a16="http://schemas.microsoft.com/office/drawing/2014/main" id="{A2596C54-A1F1-DB83-362B-ADE7430DDA41}"/>
              </a:ext>
            </a:extLst>
          </p:cNvPr>
          <p:cNvGrpSpPr/>
          <p:nvPr/>
        </p:nvGrpSpPr>
        <p:grpSpPr>
          <a:xfrm>
            <a:off x="5421367" y="2100397"/>
            <a:ext cx="3235535" cy="1222032"/>
            <a:chOff x="5421367" y="2089942"/>
            <a:chExt cx="3235535" cy="1222032"/>
          </a:xfrm>
        </p:grpSpPr>
        <p:sp>
          <p:nvSpPr>
            <p:cNvPr id="41" name="Freeform 9">
              <a:extLst>
                <a:ext uri="{FF2B5EF4-FFF2-40B4-BE49-F238E27FC236}">
                  <a16:creationId xmlns:a16="http://schemas.microsoft.com/office/drawing/2014/main" id="{51E8DEB0-0841-9175-96A9-4DFC72D424F3}"/>
                </a:ext>
              </a:extLst>
            </p:cNvPr>
            <p:cNvSpPr/>
            <p:nvPr/>
          </p:nvSpPr>
          <p:spPr>
            <a:xfrm>
              <a:off x="5421367" y="2089942"/>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29" name="Freeform 12">
              <a:extLst>
                <a:ext uri="{FF2B5EF4-FFF2-40B4-BE49-F238E27FC236}">
                  <a16:creationId xmlns:a16="http://schemas.microsoft.com/office/drawing/2014/main" id="{C388BC7A-07B9-648B-EC89-0706A516B0DC}"/>
                </a:ext>
              </a:extLst>
            </p:cNvPr>
            <p:cNvSpPr/>
            <p:nvPr/>
          </p:nvSpPr>
          <p:spPr>
            <a:xfrm>
              <a:off x="5526742" y="250470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30" name="TextBox 14">
              <a:extLst>
                <a:ext uri="{FF2B5EF4-FFF2-40B4-BE49-F238E27FC236}">
                  <a16:creationId xmlns:a16="http://schemas.microsoft.com/office/drawing/2014/main" id="{BC87716E-2FD4-FC8D-0A21-23B797818DF0}"/>
                </a:ext>
              </a:extLst>
            </p:cNvPr>
            <p:cNvSpPr txBox="1"/>
            <p:nvPr/>
          </p:nvSpPr>
          <p:spPr>
            <a:xfrm>
              <a:off x="5700547" y="2163329"/>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TECHNICIANS</a:t>
              </a:r>
              <a:endParaRPr lang="en-US" sz="1600" spc="22">
                <a:solidFill>
                  <a:srgbClr val="FFFFFF"/>
                </a:solidFill>
                <a:latin typeface="Inter Bold"/>
                <a:ea typeface="Inter Bold"/>
                <a:cs typeface="Inter Bold"/>
                <a:sym typeface="Inter Bold"/>
              </a:endParaRPr>
            </a:p>
          </p:txBody>
        </p:sp>
        <p:sp>
          <p:nvSpPr>
            <p:cNvPr id="31" name="TextBox 15">
              <a:extLst>
                <a:ext uri="{FF2B5EF4-FFF2-40B4-BE49-F238E27FC236}">
                  <a16:creationId xmlns:a16="http://schemas.microsoft.com/office/drawing/2014/main" id="{BC0674F0-97FB-27C0-7EF6-8DCA41451745}"/>
                </a:ext>
              </a:extLst>
            </p:cNvPr>
            <p:cNvSpPr txBox="1"/>
            <p:nvPr/>
          </p:nvSpPr>
          <p:spPr>
            <a:xfrm>
              <a:off x="5533649" y="254810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Did they have proper capacity and tools?</a:t>
              </a:r>
            </a:p>
          </p:txBody>
        </p:sp>
        <p:sp>
          <p:nvSpPr>
            <p:cNvPr id="43" name="Freeform 12">
              <a:extLst>
                <a:ext uri="{FF2B5EF4-FFF2-40B4-BE49-F238E27FC236}">
                  <a16:creationId xmlns:a16="http://schemas.microsoft.com/office/drawing/2014/main" id="{1BFC923C-82A0-DCAC-9212-EA5D020B325A}"/>
                </a:ext>
              </a:extLst>
            </p:cNvPr>
            <p:cNvSpPr/>
            <p:nvPr/>
          </p:nvSpPr>
          <p:spPr>
            <a:xfrm>
              <a:off x="5533649" y="2879463"/>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45" name="TextBox 15">
              <a:extLst>
                <a:ext uri="{FF2B5EF4-FFF2-40B4-BE49-F238E27FC236}">
                  <a16:creationId xmlns:a16="http://schemas.microsoft.com/office/drawing/2014/main" id="{FEEC0A6E-0960-288D-4BCE-084DF5C0BDF4}"/>
                </a:ext>
              </a:extLst>
            </p:cNvPr>
            <p:cNvSpPr txBox="1"/>
            <p:nvPr/>
          </p:nvSpPr>
          <p:spPr>
            <a:xfrm>
              <a:off x="5540556" y="2922860"/>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What additional support is needed?</a:t>
              </a:r>
            </a:p>
          </p:txBody>
        </p:sp>
      </p:grpSp>
      <p:grpSp>
        <p:nvGrpSpPr>
          <p:cNvPr id="122" name="Group 121">
            <a:extLst>
              <a:ext uri="{FF2B5EF4-FFF2-40B4-BE49-F238E27FC236}">
                <a16:creationId xmlns:a16="http://schemas.microsoft.com/office/drawing/2014/main" id="{35DA380B-3151-68B9-43B9-C3F2DB750AD8}"/>
              </a:ext>
            </a:extLst>
          </p:cNvPr>
          <p:cNvGrpSpPr/>
          <p:nvPr/>
        </p:nvGrpSpPr>
        <p:grpSpPr>
          <a:xfrm>
            <a:off x="2004887" y="3622279"/>
            <a:ext cx="3235535" cy="1222032"/>
            <a:chOff x="2012028" y="3395354"/>
            <a:chExt cx="3235535" cy="1222032"/>
          </a:xfrm>
        </p:grpSpPr>
        <p:sp>
          <p:nvSpPr>
            <p:cNvPr id="47" name="Freeform 9">
              <a:extLst>
                <a:ext uri="{FF2B5EF4-FFF2-40B4-BE49-F238E27FC236}">
                  <a16:creationId xmlns:a16="http://schemas.microsoft.com/office/drawing/2014/main" id="{0ABDC1CE-1BEE-5B27-3550-13CA86805A4D}"/>
                </a:ext>
              </a:extLst>
            </p:cNvPr>
            <p:cNvSpPr/>
            <p:nvPr/>
          </p:nvSpPr>
          <p:spPr>
            <a:xfrm>
              <a:off x="2012028" y="3395354"/>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49" name="Freeform 12">
              <a:extLst>
                <a:ext uri="{FF2B5EF4-FFF2-40B4-BE49-F238E27FC236}">
                  <a16:creationId xmlns:a16="http://schemas.microsoft.com/office/drawing/2014/main" id="{22D606B7-8E5D-634E-E871-92C703049913}"/>
                </a:ext>
              </a:extLst>
            </p:cNvPr>
            <p:cNvSpPr/>
            <p:nvPr/>
          </p:nvSpPr>
          <p:spPr>
            <a:xfrm>
              <a:off x="2117403" y="381011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51" name="TextBox 14">
              <a:extLst>
                <a:ext uri="{FF2B5EF4-FFF2-40B4-BE49-F238E27FC236}">
                  <a16:creationId xmlns:a16="http://schemas.microsoft.com/office/drawing/2014/main" id="{A97BB1A5-2779-8ADF-D068-E4DE2ACCF15B}"/>
                </a:ext>
              </a:extLst>
            </p:cNvPr>
            <p:cNvSpPr txBox="1"/>
            <p:nvPr/>
          </p:nvSpPr>
          <p:spPr>
            <a:xfrm>
              <a:off x="2291208" y="3468741"/>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PARTNERS IN WORKFORCE</a:t>
              </a:r>
              <a:endParaRPr lang="en-US" sz="1600" spc="22">
                <a:solidFill>
                  <a:srgbClr val="FFFFFF"/>
                </a:solidFill>
                <a:latin typeface="Inter Bold"/>
                <a:ea typeface="Inter Bold"/>
                <a:cs typeface="Inter Bold"/>
                <a:sym typeface="Inter Bold"/>
              </a:endParaRPr>
            </a:p>
          </p:txBody>
        </p:sp>
        <p:sp>
          <p:nvSpPr>
            <p:cNvPr id="53" name="TextBox 15">
              <a:extLst>
                <a:ext uri="{FF2B5EF4-FFF2-40B4-BE49-F238E27FC236}">
                  <a16:creationId xmlns:a16="http://schemas.microsoft.com/office/drawing/2014/main" id="{15F175EC-28C6-93CA-DB9B-6BD13544E8D9}"/>
                </a:ext>
              </a:extLst>
            </p:cNvPr>
            <p:cNvSpPr txBox="1"/>
            <p:nvPr/>
          </p:nvSpPr>
          <p:spPr>
            <a:xfrm>
              <a:off x="2124310" y="385351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Did the initiative align to their needs?</a:t>
              </a:r>
            </a:p>
          </p:txBody>
        </p:sp>
        <p:sp>
          <p:nvSpPr>
            <p:cNvPr id="60" name="Freeform 12">
              <a:extLst>
                <a:ext uri="{FF2B5EF4-FFF2-40B4-BE49-F238E27FC236}">
                  <a16:creationId xmlns:a16="http://schemas.microsoft.com/office/drawing/2014/main" id="{F3CDEBEC-1F57-82C6-4852-4A18EF4C4A23}"/>
                </a:ext>
              </a:extLst>
            </p:cNvPr>
            <p:cNvSpPr/>
            <p:nvPr/>
          </p:nvSpPr>
          <p:spPr>
            <a:xfrm>
              <a:off x="2124310" y="4184875"/>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104" name="TextBox 15">
              <a:extLst>
                <a:ext uri="{FF2B5EF4-FFF2-40B4-BE49-F238E27FC236}">
                  <a16:creationId xmlns:a16="http://schemas.microsoft.com/office/drawing/2014/main" id="{843D046D-AC85-AD8C-D50F-622D07498DC7}"/>
                </a:ext>
              </a:extLst>
            </p:cNvPr>
            <p:cNvSpPr txBox="1"/>
            <p:nvPr/>
          </p:nvSpPr>
          <p:spPr>
            <a:xfrm>
              <a:off x="2131217" y="4228272"/>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What gaps emerged?</a:t>
              </a:r>
            </a:p>
          </p:txBody>
        </p:sp>
      </p:grpSp>
      <p:grpSp>
        <p:nvGrpSpPr>
          <p:cNvPr id="119" name="Group 118">
            <a:extLst>
              <a:ext uri="{FF2B5EF4-FFF2-40B4-BE49-F238E27FC236}">
                <a16:creationId xmlns:a16="http://schemas.microsoft.com/office/drawing/2014/main" id="{663274C0-729B-5138-EA5F-E9F5DAC8DB81}"/>
              </a:ext>
            </a:extLst>
          </p:cNvPr>
          <p:cNvGrpSpPr/>
          <p:nvPr/>
        </p:nvGrpSpPr>
        <p:grpSpPr>
          <a:xfrm>
            <a:off x="5421367" y="3622279"/>
            <a:ext cx="3235535" cy="1222032"/>
            <a:chOff x="5421367" y="3385361"/>
            <a:chExt cx="3235535" cy="1222032"/>
          </a:xfrm>
        </p:grpSpPr>
        <p:sp>
          <p:nvSpPr>
            <p:cNvPr id="108" name="Freeform 9">
              <a:extLst>
                <a:ext uri="{FF2B5EF4-FFF2-40B4-BE49-F238E27FC236}">
                  <a16:creationId xmlns:a16="http://schemas.microsoft.com/office/drawing/2014/main" id="{52EF2331-9262-212E-21A4-3DEB9A01C581}"/>
                </a:ext>
              </a:extLst>
            </p:cNvPr>
            <p:cNvSpPr/>
            <p:nvPr/>
          </p:nvSpPr>
          <p:spPr>
            <a:xfrm>
              <a:off x="5421367" y="3385361"/>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110" name="Freeform 12">
              <a:extLst>
                <a:ext uri="{FF2B5EF4-FFF2-40B4-BE49-F238E27FC236}">
                  <a16:creationId xmlns:a16="http://schemas.microsoft.com/office/drawing/2014/main" id="{3F51DE2E-7AFD-8F76-8F58-E44F31C81186}"/>
                </a:ext>
              </a:extLst>
            </p:cNvPr>
            <p:cNvSpPr/>
            <p:nvPr/>
          </p:nvSpPr>
          <p:spPr>
            <a:xfrm>
              <a:off x="5526742" y="380012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112" name="TextBox 14">
              <a:extLst>
                <a:ext uri="{FF2B5EF4-FFF2-40B4-BE49-F238E27FC236}">
                  <a16:creationId xmlns:a16="http://schemas.microsoft.com/office/drawing/2014/main" id="{CC06823B-BE5D-D604-F087-7AC7F919B714}"/>
                </a:ext>
              </a:extLst>
            </p:cNvPr>
            <p:cNvSpPr txBox="1"/>
            <p:nvPr/>
          </p:nvSpPr>
          <p:spPr>
            <a:xfrm>
              <a:off x="5700547" y="3458748"/>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DATA</a:t>
              </a:r>
              <a:endParaRPr lang="en-US" sz="1600" spc="22">
                <a:solidFill>
                  <a:srgbClr val="FFFFFF"/>
                </a:solidFill>
                <a:latin typeface="Inter Bold"/>
                <a:ea typeface="Inter Bold"/>
                <a:cs typeface="Inter Bold"/>
                <a:sym typeface="Inter Bold"/>
              </a:endParaRPr>
            </a:p>
          </p:txBody>
        </p:sp>
        <p:sp>
          <p:nvSpPr>
            <p:cNvPr id="114" name="TextBox 15">
              <a:extLst>
                <a:ext uri="{FF2B5EF4-FFF2-40B4-BE49-F238E27FC236}">
                  <a16:creationId xmlns:a16="http://schemas.microsoft.com/office/drawing/2014/main" id="{E6037E07-DB36-7E26-FFF3-B8FF29E425DC}"/>
                </a:ext>
              </a:extLst>
            </p:cNvPr>
            <p:cNvSpPr txBox="1"/>
            <p:nvPr/>
          </p:nvSpPr>
          <p:spPr>
            <a:xfrm>
              <a:off x="5533649" y="384351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What new trends have risen?</a:t>
              </a:r>
            </a:p>
          </p:txBody>
        </p:sp>
        <p:sp>
          <p:nvSpPr>
            <p:cNvPr id="116" name="Freeform 12">
              <a:extLst>
                <a:ext uri="{FF2B5EF4-FFF2-40B4-BE49-F238E27FC236}">
                  <a16:creationId xmlns:a16="http://schemas.microsoft.com/office/drawing/2014/main" id="{1712B4FF-C1A0-5F5D-DADD-51BFA37E2BEC}"/>
                </a:ext>
              </a:extLst>
            </p:cNvPr>
            <p:cNvSpPr/>
            <p:nvPr/>
          </p:nvSpPr>
          <p:spPr>
            <a:xfrm>
              <a:off x="5533649" y="4174882"/>
              <a:ext cx="3024787" cy="314613"/>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118" name="TextBox 15">
              <a:extLst>
                <a:ext uri="{FF2B5EF4-FFF2-40B4-BE49-F238E27FC236}">
                  <a16:creationId xmlns:a16="http://schemas.microsoft.com/office/drawing/2014/main" id="{47830DF5-B812-8E8B-BCBB-E491B883E68F}"/>
                </a:ext>
              </a:extLst>
            </p:cNvPr>
            <p:cNvSpPr txBox="1"/>
            <p:nvPr/>
          </p:nvSpPr>
          <p:spPr>
            <a:xfrm>
              <a:off x="5540556" y="4218279"/>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What do we need to focus on next?</a:t>
              </a:r>
            </a:p>
          </p:txBody>
        </p:sp>
      </p:grpSp>
      <p:sp>
        <p:nvSpPr>
          <p:cNvPr id="4" name="TextBox 2">
            <a:extLst>
              <a:ext uri="{FF2B5EF4-FFF2-40B4-BE49-F238E27FC236}">
                <a16:creationId xmlns:a16="http://schemas.microsoft.com/office/drawing/2014/main" id="{86EB5652-E14C-8F6A-96D5-AB5F19491B7F}"/>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grpSp>
        <p:nvGrpSpPr>
          <p:cNvPr id="7" name="Group 22">
            <a:extLst>
              <a:ext uri="{FF2B5EF4-FFF2-40B4-BE49-F238E27FC236}">
                <a16:creationId xmlns:a16="http://schemas.microsoft.com/office/drawing/2014/main" id="{81E53DCB-A04F-2C21-80B7-87AA9A456D6E}"/>
              </a:ext>
            </a:extLst>
          </p:cNvPr>
          <p:cNvGrpSpPr/>
          <p:nvPr/>
        </p:nvGrpSpPr>
        <p:grpSpPr>
          <a:xfrm>
            <a:off x="1150105" y="4569106"/>
            <a:ext cx="329715" cy="274320"/>
            <a:chOff x="0" y="0"/>
            <a:chExt cx="812800" cy="605471"/>
          </a:xfrm>
          <a:solidFill>
            <a:srgbClr val="5B6242"/>
          </a:solidFill>
        </p:grpSpPr>
        <p:sp>
          <p:nvSpPr>
            <p:cNvPr id="8" name="Freeform 23">
              <a:extLst>
                <a:ext uri="{FF2B5EF4-FFF2-40B4-BE49-F238E27FC236}">
                  <a16:creationId xmlns:a16="http://schemas.microsoft.com/office/drawing/2014/main" id="{218284BA-F01A-0BAA-A987-960DE7C5AF4F}"/>
                </a:ext>
              </a:extLst>
            </p:cNvPr>
            <p:cNvSpPr/>
            <p:nvPr/>
          </p:nvSpPr>
          <p:spPr>
            <a:xfrm>
              <a:off x="0" y="0"/>
              <a:ext cx="812800" cy="605471"/>
            </a:xfrm>
            <a:custGeom>
              <a:avLst/>
              <a:gdLst/>
              <a:ahLst/>
              <a:cxnLst/>
              <a:rect l="l" t="t" r="r" b="b"/>
              <a:pathLst>
                <a:path w="812800" h="605471">
                  <a:moveTo>
                    <a:pt x="812800" y="302735"/>
                  </a:moveTo>
                  <a:lnTo>
                    <a:pt x="406400" y="0"/>
                  </a:lnTo>
                  <a:lnTo>
                    <a:pt x="406400" y="203200"/>
                  </a:lnTo>
                  <a:lnTo>
                    <a:pt x="0" y="203200"/>
                  </a:lnTo>
                  <a:lnTo>
                    <a:pt x="0" y="402271"/>
                  </a:lnTo>
                  <a:lnTo>
                    <a:pt x="406400" y="402271"/>
                  </a:lnTo>
                  <a:lnTo>
                    <a:pt x="406400" y="605471"/>
                  </a:lnTo>
                  <a:lnTo>
                    <a:pt x="812800" y="302735"/>
                  </a:lnTo>
                  <a:close/>
                </a:path>
              </a:pathLst>
            </a:custGeom>
            <a:grpFill/>
          </p:spPr>
          <p:txBody>
            <a:bodyPr/>
            <a:lstStyle/>
            <a:p>
              <a:endParaRPr lang="en-US" sz="900"/>
            </a:p>
          </p:txBody>
        </p:sp>
        <p:sp>
          <p:nvSpPr>
            <p:cNvPr id="9" name="TextBox 24">
              <a:extLst>
                <a:ext uri="{FF2B5EF4-FFF2-40B4-BE49-F238E27FC236}">
                  <a16:creationId xmlns:a16="http://schemas.microsoft.com/office/drawing/2014/main" id="{B198C271-CA93-DF69-7037-9D121C49A92C}"/>
                </a:ext>
              </a:extLst>
            </p:cNvPr>
            <p:cNvSpPr txBox="1"/>
            <p:nvPr/>
          </p:nvSpPr>
          <p:spPr>
            <a:xfrm>
              <a:off x="0" y="184150"/>
              <a:ext cx="711200" cy="218121"/>
            </a:xfrm>
            <a:prstGeom prst="rect">
              <a:avLst/>
            </a:prstGeom>
            <a:noFill/>
          </p:spPr>
          <p:txBody>
            <a:bodyPr lIns="25400" tIns="25400" rIns="25400" bIns="25400" rtlCol="0" anchor="ctr"/>
            <a:lstStyle/>
            <a:p>
              <a:pPr algn="ctr">
                <a:lnSpc>
                  <a:spcPts val="980"/>
                </a:lnSpc>
              </a:pPr>
              <a:endParaRPr sz="900"/>
            </a:p>
          </p:txBody>
        </p:sp>
      </p:grpSp>
    </p:spTree>
    <p:extLst>
      <p:ext uri="{BB962C8B-B14F-4D97-AF65-F5344CB8AC3E}">
        <p14:creationId xmlns:p14="http://schemas.microsoft.com/office/powerpoint/2010/main" val="565958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1">
    <p:bg>
      <p:bgPr>
        <a:solidFill>
          <a:schemeClr val="bg1">
            <a:lumMod val="95000"/>
          </a:schemeClr>
        </a:solidFill>
        <a:effectLst/>
      </p:bgPr>
    </p:bg>
    <p:spTree>
      <p:nvGrpSpPr>
        <p:cNvPr id="1" name=""/>
        <p:cNvGrpSpPr/>
        <p:nvPr/>
      </p:nvGrpSpPr>
      <p:grpSpPr>
        <a:xfrm>
          <a:off x="0" y="0"/>
          <a:ext cx="0" cy="0"/>
          <a:chOff x="0" y="0"/>
          <a:chExt cx="0" cy="0"/>
        </a:xfrm>
      </p:grpSpPr>
      <p:sp>
        <p:nvSpPr>
          <p:cNvPr id="54" name="TextBox 5">
            <a:extLst>
              <a:ext uri="{FF2B5EF4-FFF2-40B4-BE49-F238E27FC236}">
                <a16:creationId xmlns:a16="http://schemas.microsoft.com/office/drawing/2014/main" id="{DC0EEC29-C608-ABAF-F039-0D1587667A50}"/>
              </a:ext>
            </a:extLst>
          </p:cNvPr>
          <p:cNvSpPr txBox="1"/>
          <p:nvPr/>
        </p:nvSpPr>
        <p:spPr>
          <a:xfrm>
            <a:off x="308279" y="275559"/>
            <a:ext cx="6332225" cy="753411"/>
          </a:xfrm>
          <a:prstGeom prst="rect">
            <a:avLst/>
          </a:prstGeom>
        </p:spPr>
        <p:txBody>
          <a:bodyPr lIns="0" tIns="0" rIns="0" bIns="0" rtlCol="0" anchor="t">
            <a:spAutoFit/>
          </a:bodyPr>
          <a:lstStyle/>
          <a:p>
            <a:pPr>
              <a:lnSpc>
                <a:spcPct val="120000"/>
              </a:lnSpc>
            </a:pPr>
            <a:r>
              <a:rPr lang="en-US" sz="2400" b="1" spc="-44">
                <a:solidFill>
                  <a:srgbClr val="2B2929"/>
                </a:solidFill>
                <a:latin typeface="Inter Bold"/>
                <a:ea typeface="Inter Bold"/>
                <a:cs typeface="Inter Bold"/>
                <a:sym typeface="Inter Bold"/>
              </a:rPr>
              <a:t>WHAT’S NEXT</a:t>
            </a:r>
            <a:r>
              <a:rPr lang="en-US" sz="2400" spc="-44">
                <a:solidFill>
                  <a:srgbClr val="2B2929"/>
                </a:solidFill>
                <a:latin typeface="Inter"/>
                <a:ea typeface="Inter"/>
                <a:cs typeface="Inter"/>
                <a:sym typeface="Inter"/>
              </a:rPr>
              <a:t>: </a:t>
            </a:r>
          </a:p>
          <a:p>
            <a:pPr>
              <a:lnSpc>
                <a:spcPct val="120000"/>
              </a:lnSpc>
            </a:pPr>
            <a:r>
              <a:rPr lang="en-US">
                <a:latin typeface="Inter"/>
                <a:ea typeface="Calibri" pitchFamily="34" charset="-122"/>
                <a:cs typeface="Calibri" pitchFamily="34" charset="-120"/>
              </a:rPr>
              <a:t>SUSTAINING &amp; SCALING THE DATA-TO-ACTION MODEL</a:t>
            </a:r>
            <a:r>
              <a:rPr lang="en-US">
                <a:solidFill>
                  <a:srgbClr val="2B2929"/>
                </a:solidFill>
                <a:latin typeface="Inter"/>
                <a:ea typeface="Inter"/>
                <a:cs typeface="Inter"/>
                <a:sym typeface="Inter"/>
              </a:rPr>
              <a:t> </a:t>
            </a:r>
          </a:p>
        </p:txBody>
      </p:sp>
      <p:sp>
        <p:nvSpPr>
          <p:cNvPr id="3" name="Shape 1"/>
          <p:cNvSpPr/>
          <p:nvPr/>
        </p:nvSpPr>
        <p:spPr>
          <a:xfrm>
            <a:off x="0" y="0"/>
            <a:ext cx="73152" cy="5143500"/>
          </a:xfrm>
          <a:prstGeom prst="rect">
            <a:avLst/>
          </a:prstGeom>
          <a:solidFill>
            <a:srgbClr val="D4B06A"/>
          </a:solidFill>
          <a:ln/>
        </p:spPr>
        <p:txBody>
          <a:bodyPr/>
          <a:lstStyle/>
          <a:p>
            <a:endParaRPr lang="en-CA">
              <a:latin typeface="Inter"/>
            </a:endParaRPr>
          </a:p>
        </p:txBody>
      </p:sp>
      <p:sp>
        <p:nvSpPr>
          <p:cNvPr id="5" name="Shape 3"/>
          <p:cNvSpPr/>
          <p:nvPr/>
        </p:nvSpPr>
        <p:spPr>
          <a:xfrm>
            <a:off x="331429" y="1223487"/>
            <a:ext cx="3200400" cy="22860"/>
          </a:xfrm>
          <a:prstGeom prst="rect">
            <a:avLst/>
          </a:prstGeom>
          <a:solidFill>
            <a:srgbClr val="C8963E"/>
          </a:solidFill>
          <a:ln/>
        </p:spPr>
        <p:txBody>
          <a:bodyPr/>
          <a:lstStyle/>
          <a:p>
            <a:endParaRPr lang="en-CA">
              <a:latin typeface="Inter"/>
            </a:endParaRPr>
          </a:p>
        </p:txBody>
      </p:sp>
      <p:sp>
        <p:nvSpPr>
          <p:cNvPr id="20" name="Text 18"/>
          <p:cNvSpPr/>
          <p:nvPr/>
        </p:nvSpPr>
        <p:spPr>
          <a:xfrm>
            <a:off x="640080" y="4462272"/>
            <a:ext cx="7863840" cy="292608"/>
          </a:xfrm>
          <a:prstGeom prst="rect">
            <a:avLst/>
          </a:prstGeom>
          <a:noFill/>
          <a:ln/>
        </p:spPr>
        <p:txBody>
          <a:bodyPr wrap="square" rtlCol="0" anchor="ctr"/>
          <a:lstStyle/>
          <a:p>
            <a:pPr marL="0" indent="0" algn="ctr">
              <a:buNone/>
            </a:pPr>
            <a:endParaRPr lang="en-US" sz="1200">
              <a:latin typeface="Inter"/>
            </a:endParaRPr>
          </a:p>
        </p:txBody>
      </p:sp>
      <p:grpSp>
        <p:nvGrpSpPr>
          <p:cNvPr id="19" name="Group 2">
            <a:extLst>
              <a:ext uri="{FF2B5EF4-FFF2-40B4-BE49-F238E27FC236}">
                <a16:creationId xmlns:a16="http://schemas.microsoft.com/office/drawing/2014/main" id="{E9FF42F4-18F6-1F48-2D8A-F2EF52C9BB04}"/>
              </a:ext>
            </a:extLst>
          </p:cNvPr>
          <p:cNvGrpSpPr/>
          <p:nvPr/>
        </p:nvGrpSpPr>
        <p:grpSpPr>
          <a:xfrm>
            <a:off x="6858993" y="178644"/>
            <a:ext cx="2653235" cy="839921"/>
            <a:chOff x="0" y="0"/>
            <a:chExt cx="7075294" cy="2239787"/>
          </a:xfrm>
        </p:grpSpPr>
        <p:grpSp>
          <p:nvGrpSpPr>
            <p:cNvPr id="21" name="Group 3">
              <a:extLst>
                <a:ext uri="{FF2B5EF4-FFF2-40B4-BE49-F238E27FC236}">
                  <a16:creationId xmlns:a16="http://schemas.microsoft.com/office/drawing/2014/main" id="{D7AADCA5-5B4B-077B-090D-C715EF9E8398}"/>
                </a:ext>
              </a:extLst>
            </p:cNvPr>
            <p:cNvGrpSpPr/>
            <p:nvPr/>
          </p:nvGrpSpPr>
          <p:grpSpPr>
            <a:xfrm>
              <a:off x="0" y="0"/>
              <a:ext cx="7075294" cy="2239787"/>
              <a:chOff x="0" y="0"/>
              <a:chExt cx="2244637" cy="710573"/>
            </a:xfrm>
          </p:grpSpPr>
          <p:sp>
            <p:nvSpPr>
              <p:cNvPr id="23" name="Freeform 4">
                <a:extLst>
                  <a:ext uri="{FF2B5EF4-FFF2-40B4-BE49-F238E27FC236}">
                    <a16:creationId xmlns:a16="http://schemas.microsoft.com/office/drawing/2014/main" id="{C2D59471-83E8-EFE9-F435-D2B517592EC3}"/>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latin typeface="Inter"/>
                </a:endParaRPr>
              </a:p>
            </p:txBody>
          </p:sp>
          <p:sp>
            <p:nvSpPr>
              <p:cNvPr id="24" name="TextBox 5">
                <a:extLst>
                  <a:ext uri="{FF2B5EF4-FFF2-40B4-BE49-F238E27FC236}">
                    <a16:creationId xmlns:a16="http://schemas.microsoft.com/office/drawing/2014/main" id="{A3C4A43F-E848-9F69-14D5-92F0D37E70E0}"/>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latin typeface="Inter"/>
                </a:endParaRPr>
              </a:p>
            </p:txBody>
          </p:sp>
        </p:grpSp>
        <p:sp>
          <p:nvSpPr>
            <p:cNvPr id="22" name="Freeform 6">
              <a:extLst>
                <a:ext uri="{FF2B5EF4-FFF2-40B4-BE49-F238E27FC236}">
                  <a16:creationId xmlns:a16="http://schemas.microsoft.com/office/drawing/2014/main" id="{BE949B34-22D9-D7CA-A9A7-A704C1056248}"/>
                </a:ext>
              </a:extLst>
            </p:cNvPr>
            <p:cNvSpPr/>
            <p:nvPr/>
          </p:nvSpPr>
          <p:spPr>
            <a:xfrm>
              <a:off x="1512238" y="341771"/>
              <a:ext cx="4050817" cy="1556246"/>
            </a:xfrm>
            <a:custGeom>
              <a:avLst/>
              <a:gdLst/>
              <a:ahLst/>
              <a:cxnLst/>
              <a:rect l="l" t="t" r="r" b="b"/>
              <a:pathLst>
                <a:path w="4050817" h="1556246">
                  <a:moveTo>
                    <a:pt x="0" y="0"/>
                  </a:moveTo>
                  <a:lnTo>
                    <a:pt x="4050817" y="0"/>
                  </a:lnTo>
                  <a:lnTo>
                    <a:pt x="4050817" y="1556246"/>
                  </a:lnTo>
                  <a:lnTo>
                    <a:pt x="0" y="1556246"/>
                  </a:lnTo>
                  <a:lnTo>
                    <a:pt x="0" y="0"/>
                  </a:lnTo>
                  <a:close/>
                </a:path>
              </a:pathLst>
            </a:custGeom>
            <a:blipFill>
              <a:blip r:embed="rId3"/>
              <a:stretch>
                <a:fillRect/>
              </a:stretch>
            </a:blipFill>
          </p:spPr>
          <p:txBody>
            <a:bodyPr/>
            <a:lstStyle/>
            <a:p>
              <a:endParaRPr lang="en-US" sz="900">
                <a:latin typeface="Inter"/>
              </a:endParaRPr>
            </a:p>
          </p:txBody>
        </p:sp>
      </p:grpSp>
      <p:grpSp>
        <p:nvGrpSpPr>
          <p:cNvPr id="63" name="Group 62">
            <a:extLst>
              <a:ext uri="{FF2B5EF4-FFF2-40B4-BE49-F238E27FC236}">
                <a16:creationId xmlns:a16="http://schemas.microsoft.com/office/drawing/2014/main" id="{380B45B2-6A46-7F61-DD28-CEBE5673EBA8}"/>
              </a:ext>
            </a:extLst>
          </p:cNvPr>
          <p:cNvGrpSpPr/>
          <p:nvPr/>
        </p:nvGrpSpPr>
        <p:grpSpPr>
          <a:xfrm>
            <a:off x="1282568" y="1640086"/>
            <a:ext cx="3235535" cy="1222032"/>
            <a:chOff x="1282568" y="1640086"/>
            <a:chExt cx="3235535" cy="1222032"/>
          </a:xfrm>
        </p:grpSpPr>
        <p:sp>
          <p:nvSpPr>
            <p:cNvPr id="26" name="Freeform 9">
              <a:extLst>
                <a:ext uri="{FF2B5EF4-FFF2-40B4-BE49-F238E27FC236}">
                  <a16:creationId xmlns:a16="http://schemas.microsoft.com/office/drawing/2014/main" id="{4C15D1E8-717B-4382-A889-E627CEF834C9}"/>
                </a:ext>
              </a:extLst>
            </p:cNvPr>
            <p:cNvSpPr/>
            <p:nvPr/>
          </p:nvSpPr>
          <p:spPr>
            <a:xfrm>
              <a:off x="1282568" y="1640086"/>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28" name="TextBox 14">
              <a:extLst>
                <a:ext uri="{FF2B5EF4-FFF2-40B4-BE49-F238E27FC236}">
                  <a16:creationId xmlns:a16="http://schemas.microsoft.com/office/drawing/2014/main" id="{71C092BE-A41F-0265-F589-EB3951F82D1B}"/>
                </a:ext>
              </a:extLst>
            </p:cNvPr>
            <p:cNvSpPr txBox="1"/>
            <p:nvPr/>
          </p:nvSpPr>
          <p:spPr>
            <a:xfrm>
              <a:off x="1561747" y="1692562"/>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YEAR 3 EXPANSION</a:t>
              </a:r>
            </a:p>
          </p:txBody>
        </p:sp>
        <p:sp>
          <p:nvSpPr>
            <p:cNvPr id="56" name="Freeform 12">
              <a:extLst>
                <a:ext uri="{FF2B5EF4-FFF2-40B4-BE49-F238E27FC236}">
                  <a16:creationId xmlns:a16="http://schemas.microsoft.com/office/drawing/2014/main" id="{81B487D5-44E8-CD5A-B68C-02A4E24A4B2A}"/>
                </a:ext>
              </a:extLst>
            </p:cNvPr>
            <p:cNvSpPr/>
            <p:nvPr/>
          </p:nvSpPr>
          <p:spPr>
            <a:xfrm>
              <a:off x="1384488" y="2041281"/>
              <a:ext cx="3024787" cy="687850"/>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29" name="TextBox 15">
              <a:extLst>
                <a:ext uri="{FF2B5EF4-FFF2-40B4-BE49-F238E27FC236}">
                  <a16:creationId xmlns:a16="http://schemas.microsoft.com/office/drawing/2014/main" id="{9992FDF5-6EAD-F534-03E5-FF48F3E328FC}"/>
                </a:ext>
              </a:extLst>
            </p:cNvPr>
            <p:cNvSpPr txBox="1"/>
            <p:nvPr/>
          </p:nvSpPr>
          <p:spPr>
            <a:xfrm>
              <a:off x="1394849" y="2271297"/>
              <a:ext cx="3010972" cy="227819"/>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Continued ILMI data collection</a:t>
              </a:r>
            </a:p>
          </p:txBody>
        </p:sp>
      </p:grpSp>
      <p:grpSp>
        <p:nvGrpSpPr>
          <p:cNvPr id="62" name="Group 61">
            <a:extLst>
              <a:ext uri="{FF2B5EF4-FFF2-40B4-BE49-F238E27FC236}">
                <a16:creationId xmlns:a16="http://schemas.microsoft.com/office/drawing/2014/main" id="{6CD9AD77-1989-C46A-1CD2-2DB8E0465E4E}"/>
              </a:ext>
            </a:extLst>
          </p:cNvPr>
          <p:cNvGrpSpPr/>
          <p:nvPr/>
        </p:nvGrpSpPr>
        <p:grpSpPr>
          <a:xfrm>
            <a:off x="4699048" y="1640086"/>
            <a:ext cx="3235535" cy="1222032"/>
            <a:chOff x="4699048" y="1640086"/>
            <a:chExt cx="3235535" cy="1222032"/>
          </a:xfrm>
        </p:grpSpPr>
        <p:sp>
          <p:nvSpPr>
            <p:cNvPr id="33" name="Freeform 9">
              <a:extLst>
                <a:ext uri="{FF2B5EF4-FFF2-40B4-BE49-F238E27FC236}">
                  <a16:creationId xmlns:a16="http://schemas.microsoft.com/office/drawing/2014/main" id="{76D12E6B-D283-00AC-513F-33684EAA04FA}"/>
                </a:ext>
              </a:extLst>
            </p:cNvPr>
            <p:cNvSpPr/>
            <p:nvPr/>
          </p:nvSpPr>
          <p:spPr>
            <a:xfrm>
              <a:off x="4699048" y="1640086"/>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34" name="Freeform 12">
              <a:extLst>
                <a:ext uri="{FF2B5EF4-FFF2-40B4-BE49-F238E27FC236}">
                  <a16:creationId xmlns:a16="http://schemas.microsoft.com/office/drawing/2014/main" id="{19338CFF-AB77-612A-D95D-2BBB50C782C7}"/>
                </a:ext>
              </a:extLst>
            </p:cNvPr>
            <p:cNvSpPr/>
            <p:nvPr/>
          </p:nvSpPr>
          <p:spPr>
            <a:xfrm>
              <a:off x="4804423" y="2054847"/>
              <a:ext cx="3024787" cy="687850"/>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35" name="TextBox 14">
              <a:extLst>
                <a:ext uri="{FF2B5EF4-FFF2-40B4-BE49-F238E27FC236}">
                  <a16:creationId xmlns:a16="http://schemas.microsoft.com/office/drawing/2014/main" id="{E65AD970-7D2D-B4FC-398D-ECEA7375ED39}"/>
                </a:ext>
              </a:extLst>
            </p:cNvPr>
            <p:cNvSpPr txBox="1"/>
            <p:nvPr/>
          </p:nvSpPr>
          <p:spPr>
            <a:xfrm>
              <a:off x="4978228" y="1713473"/>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INFORMATION HUB</a:t>
              </a:r>
            </a:p>
          </p:txBody>
        </p:sp>
        <p:sp>
          <p:nvSpPr>
            <p:cNvPr id="36" name="TextBox 15">
              <a:extLst>
                <a:ext uri="{FF2B5EF4-FFF2-40B4-BE49-F238E27FC236}">
                  <a16:creationId xmlns:a16="http://schemas.microsoft.com/office/drawing/2014/main" id="{89A1612A-F552-7E6E-B96E-E116D1E26ABC}"/>
                </a:ext>
              </a:extLst>
            </p:cNvPr>
            <p:cNvSpPr txBox="1"/>
            <p:nvPr/>
          </p:nvSpPr>
          <p:spPr>
            <a:xfrm>
              <a:off x="4811330" y="2163034"/>
              <a:ext cx="3010972" cy="471476"/>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Centralized platform connecting job seekers to employers</a:t>
              </a:r>
            </a:p>
          </p:txBody>
        </p:sp>
      </p:grpSp>
      <p:grpSp>
        <p:nvGrpSpPr>
          <p:cNvPr id="64" name="Group 63">
            <a:extLst>
              <a:ext uri="{FF2B5EF4-FFF2-40B4-BE49-F238E27FC236}">
                <a16:creationId xmlns:a16="http://schemas.microsoft.com/office/drawing/2014/main" id="{CA5F7139-3963-90B0-1A4A-211BDA67A2CA}"/>
              </a:ext>
            </a:extLst>
          </p:cNvPr>
          <p:cNvGrpSpPr/>
          <p:nvPr/>
        </p:nvGrpSpPr>
        <p:grpSpPr>
          <a:xfrm>
            <a:off x="1282568" y="3161968"/>
            <a:ext cx="3235535" cy="1222032"/>
            <a:chOff x="1282568" y="3161968"/>
            <a:chExt cx="3235535" cy="1222032"/>
          </a:xfrm>
        </p:grpSpPr>
        <p:sp>
          <p:nvSpPr>
            <p:cNvPr id="40" name="Freeform 9">
              <a:extLst>
                <a:ext uri="{FF2B5EF4-FFF2-40B4-BE49-F238E27FC236}">
                  <a16:creationId xmlns:a16="http://schemas.microsoft.com/office/drawing/2014/main" id="{44B0CD3F-0DC1-F55C-D9BB-2D52CAC2162B}"/>
                </a:ext>
              </a:extLst>
            </p:cNvPr>
            <p:cNvSpPr/>
            <p:nvPr/>
          </p:nvSpPr>
          <p:spPr>
            <a:xfrm>
              <a:off x="1282568" y="3161968"/>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58" name="Freeform 12">
              <a:extLst>
                <a:ext uri="{FF2B5EF4-FFF2-40B4-BE49-F238E27FC236}">
                  <a16:creationId xmlns:a16="http://schemas.microsoft.com/office/drawing/2014/main" id="{567E3CF5-EF21-B780-2488-4B083273A847}"/>
                </a:ext>
              </a:extLst>
            </p:cNvPr>
            <p:cNvSpPr/>
            <p:nvPr/>
          </p:nvSpPr>
          <p:spPr>
            <a:xfrm>
              <a:off x="1394849" y="3598371"/>
              <a:ext cx="3024787" cy="687850"/>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b="1"/>
            </a:p>
          </p:txBody>
        </p:sp>
        <p:sp>
          <p:nvSpPr>
            <p:cNvPr id="42" name="TextBox 14">
              <a:extLst>
                <a:ext uri="{FF2B5EF4-FFF2-40B4-BE49-F238E27FC236}">
                  <a16:creationId xmlns:a16="http://schemas.microsoft.com/office/drawing/2014/main" id="{FA713060-B500-C41D-C8F6-C95A6E36B2FA}"/>
                </a:ext>
              </a:extLst>
            </p:cNvPr>
            <p:cNvSpPr txBox="1"/>
            <p:nvPr/>
          </p:nvSpPr>
          <p:spPr>
            <a:xfrm>
              <a:off x="1561748" y="3235355"/>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PROGRAM EVALUATION</a:t>
              </a:r>
            </a:p>
          </p:txBody>
        </p:sp>
        <p:sp>
          <p:nvSpPr>
            <p:cNvPr id="43" name="TextBox 15">
              <a:extLst>
                <a:ext uri="{FF2B5EF4-FFF2-40B4-BE49-F238E27FC236}">
                  <a16:creationId xmlns:a16="http://schemas.microsoft.com/office/drawing/2014/main" id="{09C7FDC7-1648-E4B7-EC2D-84D05F52DCC9}"/>
                </a:ext>
              </a:extLst>
            </p:cNvPr>
            <p:cNvSpPr txBox="1"/>
            <p:nvPr/>
          </p:nvSpPr>
          <p:spPr>
            <a:xfrm>
              <a:off x="1401757" y="3706558"/>
              <a:ext cx="3010971" cy="471476"/>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Using data to measure program enrollment, completion, and employment</a:t>
              </a:r>
            </a:p>
          </p:txBody>
        </p:sp>
      </p:grpSp>
      <p:grpSp>
        <p:nvGrpSpPr>
          <p:cNvPr id="61" name="Group 60">
            <a:extLst>
              <a:ext uri="{FF2B5EF4-FFF2-40B4-BE49-F238E27FC236}">
                <a16:creationId xmlns:a16="http://schemas.microsoft.com/office/drawing/2014/main" id="{BF602933-9B8F-5AF4-6B3A-1F9AAB351B7D}"/>
              </a:ext>
            </a:extLst>
          </p:cNvPr>
          <p:cNvGrpSpPr/>
          <p:nvPr/>
        </p:nvGrpSpPr>
        <p:grpSpPr>
          <a:xfrm>
            <a:off x="4699048" y="3161968"/>
            <a:ext cx="3235535" cy="1222032"/>
            <a:chOff x="4699048" y="3161968"/>
            <a:chExt cx="3235535" cy="1222032"/>
          </a:xfrm>
        </p:grpSpPr>
        <p:sp>
          <p:nvSpPr>
            <p:cNvPr id="47" name="Freeform 9">
              <a:extLst>
                <a:ext uri="{FF2B5EF4-FFF2-40B4-BE49-F238E27FC236}">
                  <a16:creationId xmlns:a16="http://schemas.microsoft.com/office/drawing/2014/main" id="{86C2ACCC-93C0-A97A-4F05-A5F77A57C590}"/>
                </a:ext>
              </a:extLst>
            </p:cNvPr>
            <p:cNvSpPr/>
            <p:nvPr/>
          </p:nvSpPr>
          <p:spPr>
            <a:xfrm>
              <a:off x="4699048" y="3161968"/>
              <a:ext cx="3235535" cy="1222032"/>
            </a:xfrm>
            <a:custGeom>
              <a:avLst/>
              <a:gdLst/>
              <a:ahLst/>
              <a:cxnLst/>
              <a:rect l="l" t="t" r="r" b="b"/>
              <a:pathLst>
                <a:path w="2181098" h="698651">
                  <a:moveTo>
                    <a:pt x="46743" y="0"/>
                  </a:moveTo>
                  <a:lnTo>
                    <a:pt x="2134355" y="0"/>
                  </a:lnTo>
                  <a:cubicBezTo>
                    <a:pt x="2160170" y="0"/>
                    <a:pt x="2181098" y="20928"/>
                    <a:pt x="2181098" y="46743"/>
                  </a:cubicBezTo>
                  <a:lnTo>
                    <a:pt x="2181098" y="651908"/>
                  </a:lnTo>
                  <a:cubicBezTo>
                    <a:pt x="2181098" y="664305"/>
                    <a:pt x="2176173" y="676195"/>
                    <a:pt x="2167407" y="684961"/>
                  </a:cubicBezTo>
                  <a:cubicBezTo>
                    <a:pt x="2158641" y="693727"/>
                    <a:pt x="2146752" y="698651"/>
                    <a:pt x="2134355" y="698651"/>
                  </a:cubicBezTo>
                  <a:lnTo>
                    <a:pt x="46743" y="698651"/>
                  </a:lnTo>
                  <a:cubicBezTo>
                    <a:pt x="34346" y="698651"/>
                    <a:pt x="22457" y="693727"/>
                    <a:pt x="13691" y="684961"/>
                  </a:cubicBezTo>
                  <a:cubicBezTo>
                    <a:pt x="4925" y="676195"/>
                    <a:pt x="0" y="664305"/>
                    <a:pt x="0" y="651908"/>
                  </a:cubicBezTo>
                  <a:lnTo>
                    <a:pt x="0" y="46743"/>
                  </a:lnTo>
                  <a:cubicBezTo>
                    <a:pt x="0" y="34346"/>
                    <a:pt x="4925" y="22457"/>
                    <a:pt x="13691" y="13691"/>
                  </a:cubicBezTo>
                  <a:cubicBezTo>
                    <a:pt x="22457" y="4925"/>
                    <a:pt x="34346" y="0"/>
                    <a:pt x="46743" y="0"/>
                  </a:cubicBezTo>
                  <a:close/>
                </a:path>
              </a:pathLst>
            </a:custGeom>
            <a:solidFill>
              <a:srgbClr val="5B6242"/>
            </a:solidFill>
            <a:ln cap="rnd">
              <a:noFill/>
              <a:prstDash val="solid"/>
              <a:round/>
            </a:ln>
          </p:spPr>
          <p:txBody>
            <a:bodyPr/>
            <a:lstStyle/>
            <a:p>
              <a:pPr algn="ctr"/>
              <a:endParaRPr lang="en-US" sz="900"/>
            </a:p>
          </p:txBody>
        </p:sp>
        <p:sp>
          <p:nvSpPr>
            <p:cNvPr id="60" name="Freeform 12">
              <a:extLst>
                <a:ext uri="{FF2B5EF4-FFF2-40B4-BE49-F238E27FC236}">
                  <a16:creationId xmlns:a16="http://schemas.microsoft.com/office/drawing/2014/main" id="{6BC77D8C-72D7-268A-0439-22679FB806DC}"/>
                </a:ext>
              </a:extLst>
            </p:cNvPr>
            <p:cNvSpPr/>
            <p:nvPr/>
          </p:nvSpPr>
          <p:spPr>
            <a:xfrm>
              <a:off x="4804423" y="3572519"/>
              <a:ext cx="3024787" cy="687850"/>
            </a:xfrm>
            <a:custGeom>
              <a:avLst/>
              <a:gdLst/>
              <a:ahLst/>
              <a:cxnLst/>
              <a:rect l="l" t="t" r="r" b="b"/>
              <a:pathLst>
                <a:path w="2054605" h="351179">
                  <a:moveTo>
                    <a:pt x="50613" y="0"/>
                  </a:moveTo>
                  <a:lnTo>
                    <a:pt x="2003992" y="0"/>
                  </a:lnTo>
                  <a:cubicBezTo>
                    <a:pt x="2031945" y="0"/>
                    <a:pt x="2054605" y="22660"/>
                    <a:pt x="2054605" y="50613"/>
                  </a:cubicBezTo>
                  <a:lnTo>
                    <a:pt x="2054605" y="300565"/>
                  </a:lnTo>
                  <a:cubicBezTo>
                    <a:pt x="2054605" y="313989"/>
                    <a:pt x="2049273" y="326862"/>
                    <a:pt x="2039781" y="336354"/>
                  </a:cubicBezTo>
                  <a:cubicBezTo>
                    <a:pt x="2030289" y="345846"/>
                    <a:pt x="2017415" y="351179"/>
                    <a:pt x="2003992" y="351179"/>
                  </a:cubicBezTo>
                  <a:lnTo>
                    <a:pt x="50613" y="351179"/>
                  </a:lnTo>
                  <a:cubicBezTo>
                    <a:pt x="22660" y="351179"/>
                    <a:pt x="0" y="328518"/>
                    <a:pt x="0" y="300565"/>
                  </a:cubicBezTo>
                  <a:lnTo>
                    <a:pt x="0" y="50613"/>
                  </a:lnTo>
                  <a:cubicBezTo>
                    <a:pt x="0" y="37190"/>
                    <a:pt x="5332" y="24316"/>
                    <a:pt x="14824" y="14824"/>
                  </a:cubicBezTo>
                  <a:cubicBezTo>
                    <a:pt x="24316" y="5332"/>
                    <a:pt x="37190" y="0"/>
                    <a:pt x="50613" y="0"/>
                  </a:cubicBezTo>
                  <a:close/>
                </a:path>
              </a:pathLst>
            </a:custGeom>
            <a:solidFill>
              <a:srgbClr val="FFFFFF"/>
            </a:solidFill>
            <a:ln cap="rnd">
              <a:noFill/>
              <a:prstDash val="solid"/>
              <a:round/>
            </a:ln>
          </p:spPr>
          <p:txBody>
            <a:bodyPr/>
            <a:lstStyle/>
            <a:p>
              <a:pPr algn="ctr"/>
              <a:endParaRPr lang="en-US" sz="900"/>
            </a:p>
          </p:txBody>
        </p:sp>
        <p:sp>
          <p:nvSpPr>
            <p:cNvPr id="49" name="TextBox 14">
              <a:extLst>
                <a:ext uri="{FF2B5EF4-FFF2-40B4-BE49-F238E27FC236}">
                  <a16:creationId xmlns:a16="http://schemas.microsoft.com/office/drawing/2014/main" id="{703A0562-F42B-98CB-5227-74EADC2B31E8}"/>
                </a:ext>
              </a:extLst>
            </p:cNvPr>
            <p:cNvSpPr txBox="1"/>
            <p:nvPr/>
          </p:nvSpPr>
          <p:spPr>
            <a:xfrm>
              <a:off x="4978228" y="3235355"/>
              <a:ext cx="2677176" cy="275332"/>
            </a:xfrm>
            <a:prstGeom prst="rect">
              <a:avLst/>
            </a:prstGeom>
          </p:spPr>
          <p:txBody>
            <a:bodyPr wrap="square" lIns="0" tIns="0" rIns="0" bIns="0" rtlCol="0" anchor="t">
              <a:spAutoFit/>
            </a:bodyPr>
            <a:lstStyle/>
            <a:p>
              <a:pPr algn="ctr">
                <a:lnSpc>
                  <a:spcPts val="2330"/>
                </a:lnSpc>
              </a:pPr>
              <a:r>
                <a:rPr lang="en-US" sz="1600" b="1" spc="22">
                  <a:solidFill>
                    <a:srgbClr val="FFFFFF"/>
                  </a:solidFill>
                  <a:latin typeface="Inter Bold"/>
                  <a:ea typeface="Inter Bold"/>
                  <a:cs typeface="Inter Bold"/>
                  <a:sym typeface="Inter Bold"/>
                </a:rPr>
                <a:t>REPLICATION MODEL</a:t>
              </a:r>
            </a:p>
          </p:txBody>
        </p:sp>
        <p:sp>
          <p:nvSpPr>
            <p:cNvPr id="50" name="TextBox 15">
              <a:extLst>
                <a:ext uri="{FF2B5EF4-FFF2-40B4-BE49-F238E27FC236}">
                  <a16:creationId xmlns:a16="http://schemas.microsoft.com/office/drawing/2014/main" id="{8482C837-DF88-E6EB-085E-4E2FCBE14953}"/>
                </a:ext>
              </a:extLst>
            </p:cNvPr>
            <p:cNvSpPr txBox="1"/>
            <p:nvPr/>
          </p:nvSpPr>
          <p:spPr>
            <a:xfrm>
              <a:off x="4811330" y="3680706"/>
              <a:ext cx="3010972" cy="471476"/>
            </a:xfrm>
            <a:prstGeom prst="rect">
              <a:avLst/>
            </a:prstGeom>
          </p:spPr>
          <p:txBody>
            <a:bodyPr wrap="square" lIns="0" tIns="0" rIns="0" bIns="0" rtlCol="0" anchor="t">
              <a:spAutoFit/>
            </a:bodyPr>
            <a:lstStyle/>
            <a:p>
              <a:pPr algn="ctr">
                <a:lnSpc>
                  <a:spcPts val="1864"/>
                </a:lnSpc>
              </a:pPr>
              <a:r>
                <a:rPr lang="en-US" sz="1331" b="1">
                  <a:solidFill>
                    <a:srgbClr val="353634"/>
                  </a:solidFill>
                  <a:latin typeface="Inter Bold"/>
                  <a:ea typeface="Inter Bold"/>
                  <a:cs typeface="Inter Bold"/>
                  <a:sym typeface="Inter Bold"/>
                </a:rPr>
                <a:t>Documenting the ILMI-PROSPER approach for potential adoption by other regions</a:t>
              </a:r>
            </a:p>
          </p:txBody>
        </p:sp>
      </p:grpSp>
      <p:sp>
        <p:nvSpPr>
          <p:cNvPr id="6" name="TextBox 2">
            <a:extLst>
              <a:ext uri="{FF2B5EF4-FFF2-40B4-BE49-F238E27FC236}">
                <a16:creationId xmlns:a16="http://schemas.microsoft.com/office/drawing/2014/main" id="{5826F8E9-08A0-8F7A-5612-E53E30AE580A}"/>
              </a:ext>
            </a:extLst>
          </p:cNvPr>
          <p:cNvSpPr txBox="1"/>
          <p:nvPr/>
        </p:nvSpPr>
        <p:spPr>
          <a:xfrm>
            <a:off x="313029" y="43099"/>
            <a:ext cx="1545125" cy="215444"/>
          </a:xfrm>
          <a:prstGeom prst="rect">
            <a:avLst/>
          </a:prstGeom>
        </p:spPr>
        <p:txBody>
          <a:bodyPr wrap="square" lIns="0" tIns="0" rIns="0" bIns="0" rtlCol="0" anchor="t">
            <a:spAutoFit/>
          </a:bodyPr>
          <a:lstStyle/>
          <a:p>
            <a:r>
              <a:rPr lang="en-US" sz="1400" b="1">
                <a:solidFill>
                  <a:schemeClr val="bg1">
                    <a:lumMod val="65000"/>
                  </a:schemeClr>
                </a:solidFill>
                <a:latin typeface="Inter Bold"/>
                <a:ea typeface="Inter Bold"/>
                <a:cs typeface="Inter Bold"/>
                <a:sym typeface="Inter Bold"/>
              </a:rPr>
              <a:t>DATA-TO-ACTION</a:t>
            </a:r>
            <a:endParaRPr lang="en-US" sz="1400" b="1">
              <a:solidFill>
                <a:schemeClr val="bg1">
                  <a:lumMod val="65000"/>
                </a:schemeClr>
              </a:solidFill>
              <a:latin typeface="Inter Bold"/>
              <a:ea typeface="Inter Bold"/>
              <a:cs typeface="Inter Bold"/>
            </a:endParaRPr>
          </a:p>
        </p:txBody>
      </p:sp>
    </p:spTree>
    <p:extLst>
      <p:ext uri="{BB962C8B-B14F-4D97-AF65-F5344CB8AC3E}">
        <p14:creationId xmlns:p14="http://schemas.microsoft.com/office/powerpoint/2010/main" val="3295616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F1CDB-6FEA-597A-5F5B-C36A644138C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638481-5787-6620-460B-4848522A3184}"/>
              </a:ext>
            </a:extLst>
          </p:cNvPr>
          <p:cNvSpPr/>
          <p:nvPr/>
        </p:nvSpPr>
        <p:spPr>
          <a:xfrm>
            <a:off x="0" y="0"/>
            <a:ext cx="9144000" cy="5143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92" r="-92"/>
            </a:stretch>
          </a:blipFill>
        </p:spPr>
        <p:txBody>
          <a:bodyPr/>
          <a:lstStyle/>
          <a:p>
            <a:endParaRPr lang="en-US" sz="900"/>
          </a:p>
        </p:txBody>
      </p:sp>
      <p:grpSp>
        <p:nvGrpSpPr>
          <p:cNvPr id="3" name="Group 3">
            <a:extLst>
              <a:ext uri="{FF2B5EF4-FFF2-40B4-BE49-F238E27FC236}">
                <a16:creationId xmlns:a16="http://schemas.microsoft.com/office/drawing/2014/main" id="{32F831C0-3389-5D8D-DBD6-324B6AF599CF}"/>
              </a:ext>
            </a:extLst>
          </p:cNvPr>
          <p:cNvGrpSpPr/>
          <p:nvPr/>
        </p:nvGrpSpPr>
        <p:grpSpPr>
          <a:xfrm>
            <a:off x="-40183" y="0"/>
            <a:ext cx="9184183" cy="5143500"/>
            <a:chOff x="0" y="0"/>
            <a:chExt cx="4837759" cy="2709333"/>
          </a:xfrm>
        </p:grpSpPr>
        <p:sp>
          <p:nvSpPr>
            <p:cNvPr id="4" name="Freeform 4">
              <a:extLst>
                <a:ext uri="{FF2B5EF4-FFF2-40B4-BE49-F238E27FC236}">
                  <a16:creationId xmlns:a16="http://schemas.microsoft.com/office/drawing/2014/main" id="{B3D58D8A-FCC4-A7D2-72DE-85B578580487}"/>
                </a:ext>
              </a:extLst>
            </p:cNvPr>
            <p:cNvSpPr/>
            <p:nvPr/>
          </p:nvSpPr>
          <p:spPr>
            <a:xfrm>
              <a:off x="0" y="0"/>
              <a:ext cx="4837759" cy="2709333"/>
            </a:xfrm>
            <a:custGeom>
              <a:avLst/>
              <a:gdLst/>
              <a:ahLst/>
              <a:cxnLst/>
              <a:rect l="l" t="t" r="r" b="b"/>
              <a:pathLst>
                <a:path w="4837759" h="2709333">
                  <a:moveTo>
                    <a:pt x="0" y="0"/>
                  </a:moveTo>
                  <a:lnTo>
                    <a:pt x="4837759" y="0"/>
                  </a:lnTo>
                  <a:lnTo>
                    <a:pt x="4837759" y="2709333"/>
                  </a:lnTo>
                  <a:lnTo>
                    <a:pt x="0" y="2709333"/>
                  </a:lnTo>
                  <a:close/>
                </a:path>
              </a:pathLst>
            </a:custGeom>
            <a:solidFill>
              <a:srgbClr val="8B9564">
                <a:alpha val="34902"/>
              </a:srgbClr>
            </a:solidFill>
          </p:spPr>
          <p:txBody>
            <a:bodyPr/>
            <a:lstStyle/>
            <a:p>
              <a:endParaRPr lang="en-US" sz="900"/>
            </a:p>
          </p:txBody>
        </p:sp>
        <p:sp>
          <p:nvSpPr>
            <p:cNvPr id="5" name="TextBox 5">
              <a:extLst>
                <a:ext uri="{FF2B5EF4-FFF2-40B4-BE49-F238E27FC236}">
                  <a16:creationId xmlns:a16="http://schemas.microsoft.com/office/drawing/2014/main" id="{3F078BEA-5C70-4AF9-22DE-5C19271A24EA}"/>
                </a:ext>
              </a:extLst>
            </p:cNvPr>
            <p:cNvSpPr txBox="1"/>
            <p:nvPr/>
          </p:nvSpPr>
          <p:spPr>
            <a:xfrm>
              <a:off x="0" y="-38100"/>
              <a:ext cx="4837759" cy="2747433"/>
            </a:xfrm>
            <a:prstGeom prst="rect">
              <a:avLst/>
            </a:prstGeom>
          </p:spPr>
          <p:txBody>
            <a:bodyPr lIns="25400" tIns="25400" rIns="25400" bIns="25400" rtlCol="0" anchor="ctr"/>
            <a:lstStyle/>
            <a:p>
              <a:pPr algn="ctr">
                <a:lnSpc>
                  <a:spcPts val="1470"/>
                </a:lnSpc>
              </a:pPr>
              <a:endParaRPr sz="900"/>
            </a:p>
          </p:txBody>
        </p:sp>
      </p:grpSp>
      <p:grpSp>
        <p:nvGrpSpPr>
          <p:cNvPr id="6" name="Group 6">
            <a:extLst>
              <a:ext uri="{FF2B5EF4-FFF2-40B4-BE49-F238E27FC236}">
                <a16:creationId xmlns:a16="http://schemas.microsoft.com/office/drawing/2014/main" id="{28C9ECD9-CBB8-E37F-15A9-15AA5D8BB88B}"/>
              </a:ext>
            </a:extLst>
          </p:cNvPr>
          <p:cNvGrpSpPr/>
          <p:nvPr/>
        </p:nvGrpSpPr>
        <p:grpSpPr>
          <a:xfrm>
            <a:off x="1347550" y="0"/>
            <a:ext cx="7796450" cy="5143500"/>
            <a:chOff x="0" y="0"/>
            <a:chExt cx="4106772" cy="2709333"/>
          </a:xfrm>
        </p:grpSpPr>
        <p:sp>
          <p:nvSpPr>
            <p:cNvPr id="7" name="Freeform 7">
              <a:extLst>
                <a:ext uri="{FF2B5EF4-FFF2-40B4-BE49-F238E27FC236}">
                  <a16:creationId xmlns:a16="http://schemas.microsoft.com/office/drawing/2014/main" id="{66EAD463-3B12-92C4-0B97-67FAC8A96677}"/>
                </a:ext>
              </a:extLst>
            </p:cNvPr>
            <p:cNvSpPr/>
            <p:nvPr/>
          </p:nvSpPr>
          <p:spPr>
            <a:xfrm>
              <a:off x="0" y="0"/>
              <a:ext cx="4106772" cy="2709333"/>
            </a:xfrm>
            <a:custGeom>
              <a:avLst/>
              <a:gdLst/>
              <a:ahLst/>
              <a:cxnLst/>
              <a:rect l="l" t="t" r="r" b="b"/>
              <a:pathLst>
                <a:path w="4106772" h="2709333">
                  <a:moveTo>
                    <a:pt x="0" y="0"/>
                  </a:moveTo>
                  <a:lnTo>
                    <a:pt x="4106772" y="0"/>
                  </a:lnTo>
                  <a:lnTo>
                    <a:pt x="4106772" y="2709333"/>
                  </a:lnTo>
                  <a:lnTo>
                    <a:pt x="0" y="2709333"/>
                  </a:lnTo>
                  <a:close/>
                </a:path>
              </a:pathLst>
            </a:custGeom>
            <a:gradFill rotWithShape="1">
              <a:gsLst>
                <a:gs pos="0">
                  <a:srgbClr val="002555">
                    <a:alpha val="0"/>
                  </a:srgbClr>
                </a:gs>
                <a:gs pos="100000">
                  <a:srgbClr val="8B9564">
                    <a:alpha val="100000"/>
                  </a:srgbClr>
                </a:gs>
              </a:gsLst>
              <a:lin ang="0"/>
            </a:gradFill>
          </p:spPr>
          <p:txBody>
            <a:bodyPr/>
            <a:lstStyle/>
            <a:p>
              <a:endParaRPr lang="en-US" sz="900"/>
            </a:p>
          </p:txBody>
        </p:sp>
        <p:sp>
          <p:nvSpPr>
            <p:cNvPr id="8" name="TextBox 8">
              <a:extLst>
                <a:ext uri="{FF2B5EF4-FFF2-40B4-BE49-F238E27FC236}">
                  <a16:creationId xmlns:a16="http://schemas.microsoft.com/office/drawing/2014/main" id="{BED1DF34-9246-592C-17F6-3E1A24F224F4}"/>
                </a:ext>
              </a:extLst>
            </p:cNvPr>
            <p:cNvSpPr txBox="1"/>
            <p:nvPr/>
          </p:nvSpPr>
          <p:spPr>
            <a:xfrm>
              <a:off x="0" y="-38100"/>
              <a:ext cx="4106772" cy="2747433"/>
            </a:xfrm>
            <a:prstGeom prst="rect">
              <a:avLst/>
            </a:prstGeom>
          </p:spPr>
          <p:txBody>
            <a:bodyPr lIns="25400" tIns="25400" rIns="25400" bIns="25400" rtlCol="0" anchor="ctr"/>
            <a:lstStyle/>
            <a:p>
              <a:pPr algn="ctr">
                <a:lnSpc>
                  <a:spcPts val="1330"/>
                </a:lnSpc>
                <a:spcBef>
                  <a:spcPct val="0"/>
                </a:spcBef>
              </a:pPr>
              <a:endParaRPr sz="900"/>
            </a:p>
          </p:txBody>
        </p:sp>
      </p:grpSp>
      <p:grpSp>
        <p:nvGrpSpPr>
          <p:cNvPr id="9" name="Group 9">
            <a:extLst>
              <a:ext uri="{FF2B5EF4-FFF2-40B4-BE49-F238E27FC236}">
                <a16:creationId xmlns:a16="http://schemas.microsoft.com/office/drawing/2014/main" id="{DA2AF5BB-DA72-98F0-16DF-93E97F451167}"/>
              </a:ext>
            </a:extLst>
          </p:cNvPr>
          <p:cNvGrpSpPr/>
          <p:nvPr/>
        </p:nvGrpSpPr>
        <p:grpSpPr>
          <a:xfrm>
            <a:off x="-1427915" y="1234822"/>
            <a:ext cx="2775465" cy="2775465"/>
            <a:chOff x="0" y="0"/>
            <a:chExt cx="812800" cy="812800"/>
          </a:xfrm>
        </p:grpSpPr>
        <p:sp>
          <p:nvSpPr>
            <p:cNvPr id="10" name="Freeform 10">
              <a:extLst>
                <a:ext uri="{FF2B5EF4-FFF2-40B4-BE49-F238E27FC236}">
                  <a16:creationId xmlns:a16="http://schemas.microsoft.com/office/drawing/2014/main" id="{FFE8B74D-D0CA-FD28-6E21-237B15B44B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FFE078">
                    <a:alpha val="35000"/>
                  </a:srgbClr>
                </a:gs>
                <a:gs pos="50000">
                  <a:srgbClr val="E07EFF">
                    <a:alpha val="0"/>
                  </a:srgbClr>
                </a:gs>
                <a:gs pos="100000">
                  <a:srgbClr val="FFFFFF">
                    <a:alpha val="0"/>
                  </a:srgbClr>
                </a:gs>
              </a:gsLst>
              <a:path path="circle">
                <a:fillToRect l="50000" t="50000" r="50000" b="50000"/>
              </a:path>
            </a:gradFill>
          </p:spPr>
          <p:txBody>
            <a:bodyPr/>
            <a:lstStyle/>
            <a:p>
              <a:endParaRPr lang="en-US" sz="900"/>
            </a:p>
          </p:txBody>
        </p:sp>
        <p:sp>
          <p:nvSpPr>
            <p:cNvPr id="11" name="TextBox 11">
              <a:extLst>
                <a:ext uri="{FF2B5EF4-FFF2-40B4-BE49-F238E27FC236}">
                  <a16:creationId xmlns:a16="http://schemas.microsoft.com/office/drawing/2014/main" id="{F44F333F-C986-78CE-8AF2-6A345DD6A205}"/>
                </a:ext>
              </a:extLst>
            </p:cNvPr>
            <p:cNvSpPr txBox="1"/>
            <p:nvPr/>
          </p:nvSpPr>
          <p:spPr>
            <a:xfrm>
              <a:off x="76200" y="38100"/>
              <a:ext cx="660400" cy="698500"/>
            </a:xfrm>
            <a:prstGeom prst="rect">
              <a:avLst/>
            </a:prstGeom>
          </p:spPr>
          <p:txBody>
            <a:bodyPr lIns="25400" tIns="25400" rIns="25400" bIns="25400" rtlCol="0" anchor="ctr"/>
            <a:lstStyle/>
            <a:p>
              <a:pPr algn="ctr">
                <a:lnSpc>
                  <a:spcPts val="1470"/>
                </a:lnSpc>
              </a:pPr>
              <a:endParaRPr sz="900"/>
            </a:p>
          </p:txBody>
        </p:sp>
      </p:grpSp>
      <p:sp>
        <p:nvSpPr>
          <p:cNvPr id="12" name="TextBox 12">
            <a:extLst>
              <a:ext uri="{FF2B5EF4-FFF2-40B4-BE49-F238E27FC236}">
                <a16:creationId xmlns:a16="http://schemas.microsoft.com/office/drawing/2014/main" id="{D04FCCE9-F835-A595-2CDB-B15D877A7069}"/>
              </a:ext>
            </a:extLst>
          </p:cNvPr>
          <p:cNvSpPr txBox="1"/>
          <p:nvPr/>
        </p:nvSpPr>
        <p:spPr>
          <a:xfrm>
            <a:off x="251759" y="2412307"/>
            <a:ext cx="8377892" cy="897682"/>
          </a:xfrm>
          <a:prstGeom prst="rect">
            <a:avLst/>
          </a:prstGeom>
        </p:spPr>
        <p:txBody>
          <a:bodyPr lIns="0" tIns="0" rIns="0" bIns="0" rtlCol="0" anchor="t">
            <a:spAutoFit/>
          </a:bodyPr>
          <a:lstStyle/>
          <a:p>
            <a:pPr algn="r">
              <a:lnSpc>
                <a:spcPts val="7006"/>
              </a:lnSpc>
            </a:pPr>
            <a:r>
              <a:rPr lang="en-US" sz="6486" b="1">
                <a:solidFill>
                  <a:srgbClr val="FFFFFF"/>
                </a:solidFill>
                <a:latin typeface="Inter Bold"/>
                <a:ea typeface="Inter Bold"/>
                <a:cs typeface="Inter Bold"/>
                <a:sym typeface="Inter Bold"/>
              </a:rPr>
              <a:t>THANK YOU!</a:t>
            </a:r>
          </a:p>
        </p:txBody>
      </p:sp>
      <p:grpSp>
        <p:nvGrpSpPr>
          <p:cNvPr id="13" name="Group 13">
            <a:extLst>
              <a:ext uri="{FF2B5EF4-FFF2-40B4-BE49-F238E27FC236}">
                <a16:creationId xmlns:a16="http://schemas.microsoft.com/office/drawing/2014/main" id="{ED111A7E-F844-0431-2E02-4C31AC89961F}"/>
              </a:ext>
            </a:extLst>
          </p:cNvPr>
          <p:cNvGrpSpPr/>
          <p:nvPr/>
        </p:nvGrpSpPr>
        <p:grpSpPr>
          <a:xfrm>
            <a:off x="-419100" y="320385"/>
            <a:ext cx="3897302" cy="1348978"/>
            <a:chOff x="0" y="0"/>
            <a:chExt cx="2244637" cy="710573"/>
          </a:xfrm>
        </p:grpSpPr>
        <p:sp>
          <p:nvSpPr>
            <p:cNvPr id="14" name="Freeform 14">
              <a:extLst>
                <a:ext uri="{FF2B5EF4-FFF2-40B4-BE49-F238E27FC236}">
                  <a16:creationId xmlns:a16="http://schemas.microsoft.com/office/drawing/2014/main" id="{350BBB69-8BE2-996C-59CE-34057FA87227}"/>
                </a:ext>
              </a:extLst>
            </p:cNvPr>
            <p:cNvSpPr/>
            <p:nvPr/>
          </p:nvSpPr>
          <p:spPr>
            <a:xfrm>
              <a:off x="0" y="0"/>
              <a:ext cx="2244637" cy="710573"/>
            </a:xfrm>
            <a:custGeom>
              <a:avLst/>
              <a:gdLst/>
              <a:ahLst/>
              <a:cxnLst/>
              <a:rect l="l" t="t" r="r" b="b"/>
              <a:pathLst>
                <a:path w="2244637" h="710573">
                  <a:moveTo>
                    <a:pt x="2041437" y="0"/>
                  </a:moveTo>
                  <a:lnTo>
                    <a:pt x="203200" y="0"/>
                  </a:lnTo>
                  <a:lnTo>
                    <a:pt x="0" y="355286"/>
                  </a:lnTo>
                  <a:lnTo>
                    <a:pt x="203200" y="710573"/>
                  </a:lnTo>
                  <a:lnTo>
                    <a:pt x="2041437" y="710573"/>
                  </a:lnTo>
                  <a:lnTo>
                    <a:pt x="2244637" y="355286"/>
                  </a:lnTo>
                  <a:lnTo>
                    <a:pt x="2041437" y="0"/>
                  </a:lnTo>
                  <a:close/>
                </a:path>
              </a:pathLst>
            </a:custGeom>
            <a:solidFill>
              <a:srgbClr val="969765"/>
            </a:solidFill>
          </p:spPr>
          <p:txBody>
            <a:bodyPr/>
            <a:lstStyle/>
            <a:p>
              <a:endParaRPr lang="en-US" sz="900"/>
            </a:p>
          </p:txBody>
        </p:sp>
        <p:sp>
          <p:nvSpPr>
            <p:cNvPr id="15" name="TextBox 15">
              <a:extLst>
                <a:ext uri="{FF2B5EF4-FFF2-40B4-BE49-F238E27FC236}">
                  <a16:creationId xmlns:a16="http://schemas.microsoft.com/office/drawing/2014/main" id="{F2AB182F-8AAD-7A18-8109-D1140FE0DAEA}"/>
                </a:ext>
              </a:extLst>
            </p:cNvPr>
            <p:cNvSpPr txBox="1"/>
            <p:nvPr/>
          </p:nvSpPr>
          <p:spPr>
            <a:xfrm>
              <a:off x="152400" y="-38100"/>
              <a:ext cx="1939837" cy="748673"/>
            </a:xfrm>
            <a:prstGeom prst="rect">
              <a:avLst/>
            </a:prstGeom>
          </p:spPr>
          <p:txBody>
            <a:bodyPr lIns="25400" tIns="25400" rIns="25400" bIns="25400" rtlCol="0" anchor="ctr"/>
            <a:lstStyle/>
            <a:p>
              <a:pPr algn="ctr">
                <a:lnSpc>
                  <a:spcPts val="1470"/>
                </a:lnSpc>
              </a:pPr>
              <a:endParaRPr sz="900"/>
            </a:p>
          </p:txBody>
        </p:sp>
      </p:grpSp>
      <p:sp>
        <p:nvSpPr>
          <p:cNvPr id="16" name="Freeform 16">
            <a:extLst>
              <a:ext uri="{FF2B5EF4-FFF2-40B4-BE49-F238E27FC236}">
                <a16:creationId xmlns:a16="http://schemas.microsoft.com/office/drawing/2014/main" id="{990796ED-4B62-1CE7-282A-F5FC4A989FFB}"/>
              </a:ext>
            </a:extLst>
          </p:cNvPr>
          <p:cNvSpPr/>
          <p:nvPr/>
        </p:nvSpPr>
        <p:spPr>
          <a:xfrm>
            <a:off x="341704" y="514350"/>
            <a:ext cx="2501551" cy="961048"/>
          </a:xfrm>
          <a:custGeom>
            <a:avLst/>
            <a:gdLst/>
            <a:ahLst/>
            <a:cxnLst/>
            <a:rect l="l" t="t" r="r" b="b"/>
            <a:pathLst>
              <a:path w="5003101" h="1922095">
                <a:moveTo>
                  <a:pt x="0" y="0"/>
                </a:moveTo>
                <a:lnTo>
                  <a:pt x="5003101" y="0"/>
                </a:lnTo>
                <a:lnTo>
                  <a:pt x="5003101" y="1922095"/>
                </a:lnTo>
                <a:lnTo>
                  <a:pt x="0" y="1922095"/>
                </a:lnTo>
                <a:lnTo>
                  <a:pt x="0" y="0"/>
                </a:lnTo>
                <a:close/>
              </a:path>
            </a:pathLst>
          </a:custGeom>
          <a:blipFill>
            <a:blip r:embed="rId4"/>
            <a:stretch>
              <a:fillRect/>
            </a:stretch>
          </a:blipFill>
        </p:spPr>
        <p:txBody>
          <a:bodyPr/>
          <a:lstStyle/>
          <a:p>
            <a:endParaRPr lang="en-US" sz="900"/>
          </a:p>
        </p:txBody>
      </p:sp>
      <p:sp>
        <p:nvSpPr>
          <p:cNvPr id="17" name="TextBox 17">
            <a:extLst>
              <a:ext uri="{FF2B5EF4-FFF2-40B4-BE49-F238E27FC236}">
                <a16:creationId xmlns:a16="http://schemas.microsoft.com/office/drawing/2014/main" id="{79A40682-9FA9-F993-D23A-F7CFFC682B37}"/>
              </a:ext>
            </a:extLst>
          </p:cNvPr>
          <p:cNvSpPr txBox="1"/>
          <p:nvPr/>
        </p:nvSpPr>
        <p:spPr>
          <a:xfrm>
            <a:off x="2843254" y="3584647"/>
            <a:ext cx="5786396" cy="299697"/>
          </a:xfrm>
          <a:prstGeom prst="rect">
            <a:avLst/>
          </a:prstGeom>
        </p:spPr>
        <p:txBody>
          <a:bodyPr lIns="0" tIns="0" rIns="0" bIns="0" rtlCol="0" anchor="t">
            <a:spAutoFit/>
          </a:bodyPr>
          <a:lstStyle/>
          <a:p>
            <a:pPr algn="r">
              <a:lnSpc>
                <a:spcPts val="2450"/>
              </a:lnSpc>
            </a:pPr>
            <a:r>
              <a:rPr lang="en-US" sz="1750" b="1">
                <a:solidFill>
                  <a:srgbClr val="FFFFFF"/>
                </a:solidFill>
                <a:latin typeface="Inter Bold"/>
                <a:ea typeface="Inter Bold"/>
                <a:cs typeface="Inter Bold"/>
                <a:sym typeface="Inter Bold"/>
              </a:rPr>
              <a:t>Questions?</a:t>
            </a:r>
          </a:p>
        </p:txBody>
      </p:sp>
      <p:sp>
        <p:nvSpPr>
          <p:cNvPr id="18" name="TextBox 18">
            <a:extLst>
              <a:ext uri="{FF2B5EF4-FFF2-40B4-BE49-F238E27FC236}">
                <a16:creationId xmlns:a16="http://schemas.microsoft.com/office/drawing/2014/main" id="{91B66366-B720-D78A-8D3E-CDA89AE6DB7D}"/>
              </a:ext>
            </a:extLst>
          </p:cNvPr>
          <p:cNvSpPr txBox="1"/>
          <p:nvPr/>
        </p:nvSpPr>
        <p:spPr>
          <a:xfrm>
            <a:off x="5639363" y="859143"/>
            <a:ext cx="2990287" cy="245773"/>
          </a:xfrm>
          <a:prstGeom prst="rect">
            <a:avLst/>
          </a:prstGeom>
        </p:spPr>
        <p:txBody>
          <a:bodyPr lIns="0" tIns="0" rIns="0" bIns="0" rtlCol="0" anchor="t">
            <a:spAutoFit/>
          </a:bodyPr>
          <a:lstStyle/>
          <a:p>
            <a:pPr algn="r">
              <a:lnSpc>
                <a:spcPts val="2100"/>
              </a:lnSpc>
            </a:pPr>
            <a:r>
              <a:rPr lang="en-US" sz="1500">
                <a:solidFill>
                  <a:srgbClr val="FFFFFF"/>
                </a:solidFill>
                <a:latin typeface="Inter"/>
                <a:ea typeface="Inter"/>
                <a:cs typeface="Inter"/>
                <a:sym typeface="Inter"/>
              </a:rPr>
              <a:t>AFN ISET National Meeting 2026</a:t>
            </a:r>
          </a:p>
        </p:txBody>
      </p:sp>
    </p:spTree>
    <p:extLst>
      <p:ext uri="{BB962C8B-B14F-4D97-AF65-F5344CB8AC3E}">
        <p14:creationId xmlns:p14="http://schemas.microsoft.com/office/powerpoint/2010/main" val="4179663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BBDF491-F05B-4464-8503-DD05C1AB1D94}">
  <we:reference id="WA200010001" version="1.0.0.1" store="Omex" storeType="OMEX"/>
  <we:alternateReferences>
    <we:reference id="WA200010001" version="1.0.0.1" store="WA200010001" storeType="OMEX"/>
  </we:alternateReferences>
  <we:properties>
    <we:property name="claude.fileId" value="&quot;47730e6b-1cae-40ab-a45d-20c6d96a1da0&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9def252-6fe3-4071-8eb2-1550b3f78e59">
      <Terms xmlns="http://schemas.microsoft.com/office/infopath/2007/PartnerControls"/>
    </lcf76f155ced4ddcb4097134ff3c332f>
    <TaxCatchAll xmlns="0ff7e266-2ab9-42db-9f1f-a1516d6a748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74CC97AA772A4383538B2353C0F388" ma:contentTypeVersion="13" ma:contentTypeDescription="Create a new document." ma:contentTypeScope="" ma:versionID="62094bdac98ed62c19c7f702106a9e67">
  <xsd:schema xmlns:xsd="http://www.w3.org/2001/XMLSchema" xmlns:xs="http://www.w3.org/2001/XMLSchema" xmlns:p="http://schemas.microsoft.com/office/2006/metadata/properties" xmlns:ns2="e9def252-6fe3-4071-8eb2-1550b3f78e59" xmlns:ns3="0ff7e266-2ab9-42db-9f1f-a1516d6a748e" targetNamespace="http://schemas.microsoft.com/office/2006/metadata/properties" ma:root="true" ma:fieldsID="dccb9a12347b199e4b91df63d2c58624" ns2:_="" ns3:_="">
    <xsd:import namespace="e9def252-6fe3-4071-8eb2-1550b3f78e59"/>
    <xsd:import namespace="0ff7e266-2ab9-42db-9f1f-a1516d6a74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def252-6fe3-4071-8eb2-1550b3f78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a47a1fa-2338-4024-beb4-812ea17b080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7e266-2ab9-42db-9f1f-a1516d6a748e"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47e9341-40ff-4231-9cdb-6f7bb2c0e7ef}" ma:internalName="TaxCatchAll" ma:showField="CatchAllData" ma:web="0ff7e266-2ab9-42db-9f1f-a1516d6a74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00DC36-972B-4CE7-85F5-B4A158A8B46C}">
  <ds:schemaRefs>
    <ds:schemaRef ds:uri="23844d45-f69d-416c-9ddd-cfbb571d7640"/>
    <ds:schemaRef ds:uri="e4f48388-215e-4a13-bf3e-b31d2bd5f68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12ED335-E1B3-4458-A027-D29578E650AB}">
  <ds:schemaRefs>
    <ds:schemaRef ds:uri="http://schemas.microsoft.com/sharepoint/v3/contenttype/forms"/>
  </ds:schemaRefs>
</ds:datastoreItem>
</file>

<file path=customXml/itemProps3.xml><?xml version="1.0" encoding="utf-8"?>
<ds:datastoreItem xmlns:ds="http://schemas.openxmlformats.org/officeDocument/2006/customXml" ds:itemID="{3CFE7FA6-2557-4B4A-87EB-5CB92EB2FC42}"/>
</file>

<file path=docProps/app.xml><?xml version="1.0" encoding="utf-8"?>
<Properties xmlns="http://schemas.openxmlformats.org/officeDocument/2006/extended-properties" xmlns:vt="http://schemas.openxmlformats.org/officeDocument/2006/docPropsVTypes">
  <TotalTime>0</TotalTime>
  <Words>6687</Words>
  <Application>Microsoft Office PowerPoint</Application>
  <PresentationFormat>On-screen Show (16:9)</PresentationFormat>
  <Paragraphs>740</Paragraphs>
  <Slides>26</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Aptos</vt:lpstr>
      <vt:lpstr>Arial</vt:lpstr>
      <vt:lpstr>Calibri</vt:lpstr>
      <vt:lpstr>Helvetica Now Display</vt:lpstr>
      <vt:lpstr>Helvetica Now Display Bold</vt:lpstr>
      <vt:lpstr>Inter</vt:lpstr>
      <vt:lpstr>Inter Bold</vt:lpstr>
      <vt:lpstr>Inter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Data to Action: ILMI Project</dc:title>
  <dc:subject>PptxGenJS Presentation</dc:subject>
  <cp:revision>34</cp:revision>
  <dcterms:created xsi:type="dcterms:W3CDTF">2026-08-06T17:03:23Z</dcterms:created>
  <dcterms:modified xsi:type="dcterms:W3CDTF">2026-08-24T19:57:41Z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0x010100A574CC97AA772A4383538B2353C0F388</vt:lpwstr>
  </property>
  <property fmtid="{D5CDD505-2E9C-101B-9397-08002B2CF9AE}" pid="3" name="MediaServiceImageTags">
    <vt:lpwstr/>
  </property>
</Properties>
</file>