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7" r:id="rId2"/>
    <p:sldId id="289" r:id="rId3"/>
    <p:sldId id="290" r:id="rId4"/>
    <p:sldId id="258" r:id="rId5"/>
    <p:sldId id="291" r:id="rId6"/>
    <p:sldId id="292" r:id="rId7"/>
    <p:sldId id="293" r:id="rId8"/>
    <p:sldId id="294" r:id="rId9"/>
    <p:sldId id="295" r:id="rId10"/>
    <p:sldId id="296" r:id="rId11"/>
    <p:sldId id="297" r:id="rId12"/>
    <p:sldId id="298" r:id="rId13"/>
    <p:sldId id="299" r:id="rId14"/>
    <p:sldId id="300"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83742" autoAdjust="0"/>
  </p:normalViewPr>
  <p:slideViewPr>
    <p:cSldViewPr snapToGrid="0">
      <p:cViewPr varScale="1">
        <p:scale>
          <a:sx n="93" d="100"/>
          <a:sy n="93" d="100"/>
        </p:scale>
        <p:origin x="188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Frawley-Henry" userId="ec306f54-1db3-41c6-9051-174ac0b2a72d" providerId="ADAL" clId="{50842482-D3DD-4EF8-84E8-29EF08FF4DC9}"/>
    <pc:docChg chg="undo custSel modSld">
      <pc:chgData name="Marie Frawley-Henry" userId="ec306f54-1db3-41c6-9051-174ac0b2a72d" providerId="ADAL" clId="{50842482-D3DD-4EF8-84E8-29EF08FF4DC9}" dt="2024-11-15T00:22:58.431" v="1328" actId="1076"/>
      <pc:docMkLst>
        <pc:docMk/>
      </pc:docMkLst>
      <pc:sldChg chg="modSp mod">
        <pc:chgData name="Marie Frawley-Henry" userId="ec306f54-1db3-41c6-9051-174ac0b2a72d" providerId="ADAL" clId="{50842482-D3DD-4EF8-84E8-29EF08FF4DC9}" dt="2024-11-15T00:21:08.746" v="1295" actId="6549"/>
        <pc:sldMkLst>
          <pc:docMk/>
          <pc:sldMk cId="1997879397" sldId="276"/>
        </pc:sldMkLst>
        <pc:spChg chg="mod">
          <ac:chgData name="Marie Frawley-Henry" userId="ec306f54-1db3-41c6-9051-174ac0b2a72d" providerId="ADAL" clId="{50842482-D3DD-4EF8-84E8-29EF08FF4DC9}" dt="2024-11-15T00:21:08.746" v="1295" actId="6549"/>
          <ac:spMkLst>
            <pc:docMk/>
            <pc:sldMk cId="1997879397" sldId="276"/>
            <ac:spMk id="4" creationId="{07BEEFF7-AC4A-2DEF-A96D-3BC929FF94BA}"/>
          </ac:spMkLst>
        </pc:spChg>
        <pc:spChg chg="mod">
          <ac:chgData name="Marie Frawley-Henry" userId="ec306f54-1db3-41c6-9051-174ac0b2a72d" providerId="ADAL" clId="{50842482-D3DD-4EF8-84E8-29EF08FF4DC9}" dt="2024-11-15T00:20:29.567" v="1254" actId="20577"/>
          <ac:spMkLst>
            <pc:docMk/>
            <pc:sldMk cId="1997879397" sldId="276"/>
            <ac:spMk id="6" creationId="{0B41E01F-48B7-E561-372C-EE05982A5382}"/>
          </ac:spMkLst>
        </pc:spChg>
      </pc:sldChg>
      <pc:sldChg chg="modSp mod">
        <pc:chgData name="Marie Frawley-Henry" userId="ec306f54-1db3-41c6-9051-174ac0b2a72d" providerId="ADAL" clId="{50842482-D3DD-4EF8-84E8-29EF08FF4DC9}" dt="2024-11-15T00:22:58.431" v="1328" actId="1076"/>
        <pc:sldMkLst>
          <pc:docMk/>
          <pc:sldMk cId="1387833092" sldId="290"/>
        </pc:sldMkLst>
        <pc:spChg chg="mod">
          <ac:chgData name="Marie Frawley-Henry" userId="ec306f54-1db3-41c6-9051-174ac0b2a72d" providerId="ADAL" clId="{50842482-D3DD-4EF8-84E8-29EF08FF4DC9}" dt="2024-11-15T00:22:58.431" v="1328" actId="1076"/>
          <ac:spMkLst>
            <pc:docMk/>
            <pc:sldMk cId="1387833092" sldId="290"/>
            <ac:spMk id="2" creationId="{33730A11-B5B8-2F8F-B4DE-998884B9DF15}"/>
          </ac:spMkLst>
        </pc:spChg>
      </pc:sldChg>
      <pc:sldChg chg="modSp mod">
        <pc:chgData name="Marie Frawley-Henry" userId="ec306f54-1db3-41c6-9051-174ac0b2a72d" providerId="ADAL" clId="{50842482-D3DD-4EF8-84E8-29EF08FF4DC9}" dt="2024-11-14T23:19:43.108" v="495" actId="20577"/>
        <pc:sldMkLst>
          <pc:docMk/>
          <pc:sldMk cId="2898299763" sldId="292"/>
        </pc:sldMkLst>
        <pc:spChg chg="mod">
          <ac:chgData name="Marie Frawley-Henry" userId="ec306f54-1db3-41c6-9051-174ac0b2a72d" providerId="ADAL" clId="{50842482-D3DD-4EF8-84E8-29EF08FF4DC9}" dt="2024-11-14T23:19:43.108" v="495" actId="20577"/>
          <ac:spMkLst>
            <pc:docMk/>
            <pc:sldMk cId="2898299763" sldId="292"/>
            <ac:spMk id="3" creationId="{D323AFE4-F35D-2FAB-1149-60FBC168EA5B}"/>
          </ac:spMkLst>
        </pc:spChg>
      </pc:sldChg>
      <pc:sldChg chg="modSp mod">
        <pc:chgData name="Marie Frawley-Henry" userId="ec306f54-1db3-41c6-9051-174ac0b2a72d" providerId="ADAL" clId="{50842482-D3DD-4EF8-84E8-29EF08FF4DC9}" dt="2024-11-14T23:26:58.620" v="504" actId="20577"/>
        <pc:sldMkLst>
          <pc:docMk/>
          <pc:sldMk cId="2724345394" sldId="293"/>
        </pc:sldMkLst>
        <pc:spChg chg="mod">
          <ac:chgData name="Marie Frawley-Henry" userId="ec306f54-1db3-41c6-9051-174ac0b2a72d" providerId="ADAL" clId="{50842482-D3DD-4EF8-84E8-29EF08FF4DC9}" dt="2024-11-14T23:26:58.620" v="504" actId="20577"/>
          <ac:spMkLst>
            <pc:docMk/>
            <pc:sldMk cId="2724345394" sldId="293"/>
            <ac:spMk id="3" creationId="{C93B1666-3B57-0C96-1A15-C675A118A053}"/>
          </ac:spMkLst>
        </pc:spChg>
      </pc:sldChg>
      <pc:sldChg chg="modSp mod">
        <pc:chgData name="Marie Frawley-Henry" userId="ec306f54-1db3-41c6-9051-174ac0b2a72d" providerId="ADAL" clId="{50842482-D3DD-4EF8-84E8-29EF08FF4DC9}" dt="2024-11-14T23:42:13.937" v="533" actId="6549"/>
        <pc:sldMkLst>
          <pc:docMk/>
          <pc:sldMk cId="3748255105" sldId="294"/>
        </pc:sldMkLst>
        <pc:spChg chg="mod">
          <ac:chgData name="Marie Frawley-Henry" userId="ec306f54-1db3-41c6-9051-174ac0b2a72d" providerId="ADAL" clId="{50842482-D3DD-4EF8-84E8-29EF08FF4DC9}" dt="2024-11-14T23:42:13.937" v="533" actId="6549"/>
          <ac:spMkLst>
            <pc:docMk/>
            <pc:sldMk cId="3748255105" sldId="294"/>
            <ac:spMk id="3" creationId="{29391CBB-358D-7402-75E7-0F7F10E44396}"/>
          </ac:spMkLst>
        </pc:spChg>
      </pc:sldChg>
      <pc:sldChg chg="addSp modSp mod">
        <pc:chgData name="Marie Frawley-Henry" userId="ec306f54-1db3-41c6-9051-174ac0b2a72d" providerId="ADAL" clId="{50842482-D3DD-4EF8-84E8-29EF08FF4DC9}" dt="2024-11-15T00:07:14.053" v="893" actId="20577"/>
        <pc:sldMkLst>
          <pc:docMk/>
          <pc:sldMk cId="3634129369" sldId="295"/>
        </pc:sldMkLst>
        <pc:spChg chg="mod">
          <ac:chgData name="Marie Frawley-Henry" userId="ec306f54-1db3-41c6-9051-174ac0b2a72d" providerId="ADAL" clId="{50842482-D3DD-4EF8-84E8-29EF08FF4DC9}" dt="2024-11-15T00:02:47.579" v="696" actId="20577"/>
          <ac:spMkLst>
            <pc:docMk/>
            <pc:sldMk cId="3634129369" sldId="295"/>
            <ac:spMk id="2" creationId="{77C5468C-DD3A-18F8-D5DB-B17C2E133079}"/>
          </ac:spMkLst>
        </pc:spChg>
        <pc:spChg chg="mod">
          <ac:chgData name="Marie Frawley-Henry" userId="ec306f54-1db3-41c6-9051-174ac0b2a72d" providerId="ADAL" clId="{50842482-D3DD-4EF8-84E8-29EF08FF4DC9}" dt="2024-11-15T00:06:10.200" v="887" actId="5793"/>
          <ac:spMkLst>
            <pc:docMk/>
            <pc:sldMk cId="3634129369" sldId="295"/>
            <ac:spMk id="3" creationId="{0830CB2A-51F3-985A-B210-8FF60C6B68F1}"/>
          </ac:spMkLst>
        </pc:spChg>
        <pc:spChg chg="add mod">
          <ac:chgData name="Marie Frawley-Henry" userId="ec306f54-1db3-41c6-9051-174ac0b2a72d" providerId="ADAL" clId="{50842482-D3DD-4EF8-84E8-29EF08FF4DC9}" dt="2024-11-15T00:07:14.053" v="893" actId="20577"/>
          <ac:spMkLst>
            <pc:docMk/>
            <pc:sldMk cId="3634129369" sldId="295"/>
            <ac:spMk id="5" creationId="{A03B5E62-4CBF-AAE9-8C7B-3152F154B206}"/>
          </ac:spMkLst>
        </pc:spChg>
      </pc:sldChg>
      <pc:sldChg chg="addSp modSp mod">
        <pc:chgData name="Marie Frawley-Henry" userId="ec306f54-1db3-41c6-9051-174ac0b2a72d" providerId="ADAL" clId="{50842482-D3DD-4EF8-84E8-29EF08FF4DC9}" dt="2024-11-15T00:16:40.427" v="1206" actId="255"/>
        <pc:sldMkLst>
          <pc:docMk/>
          <pc:sldMk cId="1136662340" sldId="296"/>
        </pc:sldMkLst>
        <pc:spChg chg="mod">
          <ac:chgData name="Marie Frawley-Henry" userId="ec306f54-1db3-41c6-9051-174ac0b2a72d" providerId="ADAL" clId="{50842482-D3DD-4EF8-84E8-29EF08FF4DC9}" dt="2024-11-15T00:08:03.007" v="905" actId="20577"/>
          <ac:spMkLst>
            <pc:docMk/>
            <pc:sldMk cId="1136662340" sldId="296"/>
            <ac:spMk id="2" creationId="{81C21A51-6375-3977-EABD-3CD200FF1F4F}"/>
          </ac:spMkLst>
        </pc:spChg>
        <pc:spChg chg="mod">
          <ac:chgData name="Marie Frawley-Henry" userId="ec306f54-1db3-41c6-9051-174ac0b2a72d" providerId="ADAL" clId="{50842482-D3DD-4EF8-84E8-29EF08FF4DC9}" dt="2024-11-15T00:16:40.427" v="1206" actId="255"/>
          <ac:spMkLst>
            <pc:docMk/>
            <pc:sldMk cId="1136662340" sldId="296"/>
            <ac:spMk id="3" creationId="{761967D4-9476-887D-79CF-77EF1064EE1D}"/>
          </ac:spMkLst>
        </pc:spChg>
        <pc:spChg chg="add mod">
          <ac:chgData name="Marie Frawley-Henry" userId="ec306f54-1db3-41c6-9051-174ac0b2a72d" providerId="ADAL" clId="{50842482-D3DD-4EF8-84E8-29EF08FF4DC9}" dt="2024-11-15T00:16:26.903" v="1205" actId="14100"/>
          <ac:spMkLst>
            <pc:docMk/>
            <pc:sldMk cId="1136662340" sldId="296"/>
            <ac:spMk id="5" creationId="{79524B18-327B-074C-4332-5926BEA08C80}"/>
          </ac:spMkLst>
        </pc:spChg>
      </pc:sldChg>
      <pc:sldChg chg="modSp mod">
        <pc:chgData name="Marie Frawley-Henry" userId="ec306f54-1db3-41c6-9051-174ac0b2a72d" providerId="ADAL" clId="{50842482-D3DD-4EF8-84E8-29EF08FF4DC9}" dt="2024-11-15T00:17:21.405" v="1214" actId="1076"/>
        <pc:sldMkLst>
          <pc:docMk/>
          <pc:sldMk cId="1723988255" sldId="297"/>
        </pc:sldMkLst>
        <pc:spChg chg="mod">
          <ac:chgData name="Marie Frawley-Henry" userId="ec306f54-1db3-41c6-9051-174ac0b2a72d" providerId="ADAL" clId="{50842482-D3DD-4EF8-84E8-29EF08FF4DC9}" dt="2024-11-15T00:17:10.468" v="1210" actId="14100"/>
          <ac:spMkLst>
            <pc:docMk/>
            <pc:sldMk cId="1723988255" sldId="297"/>
            <ac:spMk id="2" creationId="{CFF36F50-15F1-2CBE-80DD-987B72BEA587}"/>
          </ac:spMkLst>
        </pc:spChg>
        <pc:spChg chg="mod">
          <ac:chgData name="Marie Frawley-Henry" userId="ec306f54-1db3-41c6-9051-174ac0b2a72d" providerId="ADAL" clId="{50842482-D3DD-4EF8-84E8-29EF08FF4DC9}" dt="2024-11-15T00:17:21.405" v="1214" actId="1076"/>
          <ac:spMkLst>
            <pc:docMk/>
            <pc:sldMk cId="1723988255" sldId="297"/>
            <ac:spMk id="4" creationId="{02EE33CB-E42F-9353-65CB-52B6DED8827B}"/>
          </ac:spMkLst>
        </pc:spChg>
      </pc:sldChg>
      <pc:sldChg chg="modSp mod">
        <pc:chgData name="Marie Frawley-Henry" userId="ec306f54-1db3-41c6-9051-174ac0b2a72d" providerId="ADAL" clId="{50842482-D3DD-4EF8-84E8-29EF08FF4DC9}" dt="2024-11-15T00:17:45.739" v="1220" actId="113"/>
        <pc:sldMkLst>
          <pc:docMk/>
          <pc:sldMk cId="1054834223" sldId="298"/>
        </pc:sldMkLst>
        <pc:spChg chg="mod">
          <ac:chgData name="Marie Frawley-Henry" userId="ec306f54-1db3-41c6-9051-174ac0b2a72d" providerId="ADAL" clId="{50842482-D3DD-4EF8-84E8-29EF08FF4DC9}" dt="2024-11-15T00:17:45.739" v="1220" actId="113"/>
          <ac:spMkLst>
            <pc:docMk/>
            <pc:sldMk cId="1054834223" sldId="298"/>
            <ac:spMk id="2" creationId="{505C6674-9270-7DD0-48EF-BAF2B9D8E346}"/>
          </ac:spMkLst>
        </pc:spChg>
      </pc:sldChg>
      <pc:sldChg chg="modSp mod">
        <pc:chgData name="Marie Frawley-Henry" userId="ec306f54-1db3-41c6-9051-174ac0b2a72d" providerId="ADAL" clId="{50842482-D3DD-4EF8-84E8-29EF08FF4DC9}" dt="2024-11-15T00:18:17.793" v="1225" actId="14100"/>
        <pc:sldMkLst>
          <pc:docMk/>
          <pc:sldMk cId="54269527" sldId="299"/>
        </pc:sldMkLst>
        <pc:spChg chg="mod">
          <ac:chgData name="Marie Frawley-Henry" userId="ec306f54-1db3-41c6-9051-174ac0b2a72d" providerId="ADAL" clId="{50842482-D3DD-4EF8-84E8-29EF08FF4DC9}" dt="2024-11-15T00:18:17.793" v="1225" actId="14100"/>
          <ac:spMkLst>
            <pc:docMk/>
            <pc:sldMk cId="54269527" sldId="299"/>
            <ac:spMk id="2" creationId="{6E478D47-0D18-DB5F-574B-AA6A907D5B59}"/>
          </ac:spMkLst>
        </pc:spChg>
      </pc:sldChg>
      <pc:sldChg chg="modSp mod">
        <pc:chgData name="Marie Frawley-Henry" userId="ec306f54-1db3-41c6-9051-174ac0b2a72d" providerId="ADAL" clId="{50842482-D3DD-4EF8-84E8-29EF08FF4DC9}" dt="2024-11-15T00:18:40.322" v="1231" actId="1076"/>
        <pc:sldMkLst>
          <pc:docMk/>
          <pc:sldMk cId="1919228026" sldId="300"/>
        </pc:sldMkLst>
        <pc:spChg chg="mod">
          <ac:chgData name="Marie Frawley-Henry" userId="ec306f54-1db3-41c6-9051-174ac0b2a72d" providerId="ADAL" clId="{50842482-D3DD-4EF8-84E8-29EF08FF4DC9}" dt="2024-11-15T00:18:35.921" v="1230" actId="255"/>
          <ac:spMkLst>
            <pc:docMk/>
            <pc:sldMk cId="1919228026" sldId="300"/>
            <ac:spMk id="2" creationId="{D67CA5B4-A55A-3DD6-626C-3914A32B4719}"/>
          </ac:spMkLst>
        </pc:spChg>
        <pc:spChg chg="mod">
          <ac:chgData name="Marie Frawley-Henry" userId="ec306f54-1db3-41c6-9051-174ac0b2a72d" providerId="ADAL" clId="{50842482-D3DD-4EF8-84E8-29EF08FF4DC9}" dt="2024-11-15T00:18:40.322" v="1231" actId="1076"/>
          <ac:spMkLst>
            <pc:docMk/>
            <pc:sldMk cId="1919228026" sldId="300"/>
            <ac:spMk id="3" creationId="{16ECCB68-B290-4710-E55F-977343E86CF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10113-67A1-1A44-98C5-0711ED96FCD8}" type="doc">
      <dgm:prSet loTypeId="urn:microsoft.com/office/officeart/2005/8/layout/cycle4" loCatId="" qsTypeId="urn:microsoft.com/office/officeart/2005/8/quickstyle/simple4" qsCatId="simple" csTypeId="urn:microsoft.com/office/officeart/2005/8/colors/accent2_2" csCatId="accent2" phldr="1"/>
      <dgm:spPr/>
      <dgm:t>
        <a:bodyPr/>
        <a:lstStyle/>
        <a:p>
          <a:endParaRPr lang="en-US"/>
        </a:p>
      </dgm:t>
    </dgm:pt>
    <dgm:pt modelId="{0FC82D85-0690-B144-82E4-F4A80E9EB5F7}">
      <dgm:prSet phldrT="[Text]"/>
      <dgm:spPr/>
      <dgm:t>
        <a:bodyPr/>
        <a:lstStyle/>
        <a:p>
          <a:pPr>
            <a:buFont typeface="+mj-lt"/>
            <a:buAutoNum type="arabicPeriod"/>
          </a:pPr>
          <a:r>
            <a:rPr lang="fr-CA" b="1" dirty="0">
              <a:effectLst/>
              <a:latin typeface="Aptos" panose="020B0004020202020204" pitchFamily="34" charset="0"/>
              <a:ea typeface="Aptos" panose="020B0004020202020204" pitchFamily="34" charset="0"/>
              <a:cs typeface="Times New Roman" panose="02020603050405020304" pitchFamily="18" charset="0"/>
            </a:rPr>
            <a:t>Déficit d'infrastructure de 349 milliards de dollars</a:t>
          </a:r>
        </a:p>
      </dgm:t>
    </dgm:pt>
    <dgm:pt modelId="{E8AD6767-65A1-224F-B8BF-F08AC314200E}" type="parTrans" cxnId="{3C2EF56E-9DC8-6241-A039-4484CAFB60B8}">
      <dgm:prSet/>
      <dgm:spPr/>
      <dgm:t>
        <a:bodyPr/>
        <a:lstStyle/>
        <a:p>
          <a:endParaRPr lang="en-US"/>
        </a:p>
      </dgm:t>
    </dgm:pt>
    <dgm:pt modelId="{18C9B0A0-9DBC-4246-A1F1-27724E1E4495}" type="sibTrans" cxnId="{3C2EF56E-9DC8-6241-A039-4484CAFB60B8}">
      <dgm:prSet/>
      <dgm:spPr/>
      <dgm:t>
        <a:bodyPr/>
        <a:lstStyle/>
        <a:p>
          <a:endParaRPr lang="en-US"/>
        </a:p>
      </dgm:t>
    </dgm:pt>
    <dgm:pt modelId="{7734395F-8AC4-4548-BA68-829D7D5CD34F}">
      <dgm:prSet phldrT="[Text]"/>
      <dgm:spPr/>
      <dgm:t>
        <a:bodyPr/>
        <a:lstStyle/>
        <a:p>
          <a:pPr>
            <a:buFont typeface="+mj-lt"/>
            <a:buAutoNum type="arabicPeriod"/>
          </a:pPr>
          <a:r>
            <a:rPr lang="fr-CA" b="1" dirty="0">
              <a:effectLst/>
              <a:latin typeface="Aptos" panose="020B0004020202020204" pitchFamily="34" charset="0"/>
              <a:ea typeface="Aptos" panose="020B0004020202020204" pitchFamily="34" charset="0"/>
              <a:cs typeface="Times New Roman" panose="02020603050405020304" pitchFamily="18" charset="0"/>
            </a:rPr>
            <a:t>Absence de données sur les handicaps au sein des PN</a:t>
          </a:r>
        </a:p>
      </dgm:t>
    </dgm:pt>
    <dgm:pt modelId="{7723AB87-E747-F244-9AA0-246565655A98}" type="parTrans" cxnId="{C6C2C2CB-FAAD-F845-804D-0C793B0E42E6}">
      <dgm:prSet/>
      <dgm:spPr/>
      <dgm:t>
        <a:bodyPr/>
        <a:lstStyle/>
        <a:p>
          <a:endParaRPr lang="en-US"/>
        </a:p>
      </dgm:t>
    </dgm:pt>
    <dgm:pt modelId="{F3FC9301-EC93-D040-BE43-278561A11B72}" type="sibTrans" cxnId="{C6C2C2CB-FAAD-F845-804D-0C793B0E42E6}">
      <dgm:prSet/>
      <dgm:spPr/>
      <dgm:t>
        <a:bodyPr/>
        <a:lstStyle/>
        <a:p>
          <a:endParaRPr lang="en-US"/>
        </a:p>
      </dgm:t>
    </dgm:pt>
    <dgm:pt modelId="{B646CDB2-1F49-BC45-8906-3FAFA8BE984C}">
      <dgm:prSet phldrT="[Text]" custT="1"/>
      <dgm:spPr/>
      <dgm:t>
        <a:bodyPr/>
        <a:lstStyle/>
        <a:p>
          <a:pPr>
            <a:buFont typeface="Arial" panose="020B0604020202020204" pitchFamily="34" charset="0"/>
            <a:buChar char="•"/>
          </a:pPr>
          <a:r>
            <a:rPr lang="fr-CA" sz="1600" dirty="0"/>
            <a:t>La LCA utilise les données du recensement canadien sur les handicaps pour orienter son développement.</a:t>
          </a:r>
        </a:p>
      </dgm:t>
    </dgm:pt>
    <dgm:pt modelId="{A5215048-420D-B746-8D8F-BE32570253C1}" type="parTrans" cxnId="{4BE0F26A-051F-5049-8D7E-DB1BA20CDD85}">
      <dgm:prSet/>
      <dgm:spPr/>
      <dgm:t>
        <a:bodyPr/>
        <a:lstStyle/>
        <a:p>
          <a:endParaRPr lang="en-US"/>
        </a:p>
      </dgm:t>
    </dgm:pt>
    <dgm:pt modelId="{E991E710-41D9-EA46-BF65-0E0F1C7021E8}" type="sibTrans" cxnId="{4BE0F26A-051F-5049-8D7E-DB1BA20CDD85}">
      <dgm:prSet/>
      <dgm:spPr/>
      <dgm:t>
        <a:bodyPr/>
        <a:lstStyle/>
        <a:p>
          <a:endParaRPr lang="en-US"/>
        </a:p>
      </dgm:t>
    </dgm:pt>
    <dgm:pt modelId="{B631DBF2-BD8C-B741-8A3F-0AA13CC083FC}">
      <dgm:prSet phldrT="[Text]"/>
      <dgm:spPr/>
      <dgm:t>
        <a:bodyPr/>
        <a:lstStyle/>
        <a:p>
          <a:r>
            <a:rPr lang="fr-CA" b="1">
              <a:latin typeface="Aptos" panose="020B0004020202020204" pitchFamily="34" charset="0"/>
              <a:ea typeface="Aptos" panose="020B0004020202020204" pitchFamily="34" charset="0"/>
              <a:cs typeface="Times New Roman" panose="02020603050405020304" pitchFamily="18" charset="0"/>
            </a:rPr>
            <a:t>La politique coloniale </a:t>
          </a:r>
          <a:r>
            <a:rPr lang="fr-CA" b="1">
              <a:effectLst/>
              <a:latin typeface="Aptos" panose="020B0004020202020204" pitchFamily="34" charset="0"/>
              <a:ea typeface="Aptos" panose="020B0004020202020204" pitchFamily="34" charset="0"/>
              <a:cs typeface="Times New Roman" panose="02020603050405020304" pitchFamily="18" charset="0"/>
            </a:rPr>
            <a:t>porte atteinte aux </a:t>
          </a:r>
          <a:r>
            <a:rPr lang="fr-CA" b="1">
              <a:latin typeface="Aptos" panose="020B0004020202020204" pitchFamily="34" charset="0"/>
              <a:ea typeface="Aptos" panose="020B0004020202020204" pitchFamily="34" charset="0"/>
              <a:cs typeface="Times New Roman" panose="02020603050405020304" pitchFamily="18" charset="0"/>
            </a:rPr>
            <a:t>droits inhérents et aux droits issus des traités</a:t>
          </a:r>
        </a:p>
      </dgm:t>
    </dgm:pt>
    <dgm:pt modelId="{D45B61D2-C044-0749-95FE-0FFE1E970E2B}" type="parTrans" cxnId="{F32C14CB-3E30-D143-A4D8-0236DF054DAD}">
      <dgm:prSet/>
      <dgm:spPr/>
      <dgm:t>
        <a:bodyPr/>
        <a:lstStyle/>
        <a:p>
          <a:endParaRPr lang="en-US"/>
        </a:p>
      </dgm:t>
    </dgm:pt>
    <dgm:pt modelId="{F61F877F-32A8-1946-8A1D-59357A3D70E1}" type="sibTrans" cxnId="{F32C14CB-3E30-D143-A4D8-0236DF054DAD}">
      <dgm:prSet/>
      <dgm:spPr/>
      <dgm:t>
        <a:bodyPr/>
        <a:lstStyle/>
        <a:p>
          <a:endParaRPr lang="en-US"/>
        </a:p>
      </dgm:t>
    </dgm:pt>
    <dgm:pt modelId="{EF2354CC-C0E5-524B-BCEB-0F490317E4C9}">
      <dgm:prSet phldrT="[Text]" custT="1"/>
      <dgm:spPr/>
      <dgm:t>
        <a:bodyPr/>
        <a:lstStyle/>
        <a:p>
          <a:r>
            <a:rPr lang="fr-CA" sz="1600" dirty="0">
              <a:effectLst/>
              <a:latin typeface="+mn-lt"/>
              <a:ea typeface="Times New Roman" panose="02020603050405020304" pitchFamily="18" charset="0"/>
            </a:rPr>
            <a:t>La LCA ne comporte pas de clause de non-dérogation.</a:t>
          </a:r>
        </a:p>
      </dgm:t>
    </dgm:pt>
    <dgm:pt modelId="{5EFD9013-AB55-F749-8D61-797CAFE697E2}" type="parTrans" cxnId="{CB5BD20C-B247-064B-9872-010713A9B085}">
      <dgm:prSet/>
      <dgm:spPr/>
      <dgm:t>
        <a:bodyPr/>
        <a:lstStyle/>
        <a:p>
          <a:endParaRPr lang="en-US"/>
        </a:p>
      </dgm:t>
    </dgm:pt>
    <dgm:pt modelId="{3C1CE3A4-5465-AF44-A9D8-7785DE61FBBC}" type="sibTrans" cxnId="{CB5BD20C-B247-064B-9872-010713A9B085}">
      <dgm:prSet/>
      <dgm:spPr/>
      <dgm:t>
        <a:bodyPr/>
        <a:lstStyle/>
        <a:p>
          <a:endParaRPr lang="en-US"/>
        </a:p>
      </dgm:t>
    </dgm:pt>
    <dgm:pt modelId="{AE465473-B3A7-B743-A956-B7E988429571}">
      <dgm:prSet phldrT="[Text]"/>
      <dgm:spPr/>
      <dgm:t>
        <a:bodyPr/>
        <a:lstStyle/>
        <a:p>
          <a:pPr>
            <a:buFont typeface="+mj-lt"/>
            <a:buAutoNum type="arabicPeriod"/>
          </a:pPr>
          <a:r>
            <a:rPr lang="fr-CA" b="1" dirty="0">
              <a:effectLst/>
              <a:latin typeface="Aptos" panose="020B0004020202020204" pitchFamily="34" charset="0"/>
              <a:ea typeface="Aptos" panose="020B0004020202020204" pitchFamily="34" charset="0"/>
              <a:cs typeface="Times New Roman" panose="02020603050405020304" pitchFamily="18" charset="0"/>
            </a:rPr>
            <a:t>Crise des erreurs de diagnostic chez les PN</a:t>
          </a:r>
        </a:p>
      </dgm:t>
    </dgm:pt>
    <dgm:pt modelId="{5802F86E-F5AE-3F41-B883-1D500BD15F49}" type="parTrans" cxnId="{8D7A5FF7-EF5C-4D4C-9164-BF5901A47518}">
      <dgm:prSet/>
      <dgm:spPr/>
      <dgm:t>
        <a:bodyPr/>
        <a:lstStyle/>
        <a:p>
          <a:endParaRPr lang="en-US"/>
        </a:p>
      </dgm:t>
    </dgm:pt>
    <dgm:pt modelId="{B67CB880-58DE-9241-9B6C-83EFF1B94563}" type="sibTrans" cxnId="{8D7A5FF7-EF5C-4D4C-9164-BF5901A47518}">
      <dgm:prSet/>
      <dgm:spPr/>
      <dgm:t>
        <a:bodyPr/>
        <a:lstStyle/>
        <a:p>
          <a:endParaRPr lang="en-US"/>
        </a:p>
      </dgm:t>
    </dgm:pt>
    <dgm:pt modelId="{DCC932BA-01DC-B54C-A301-9A487053305B}">
      <dgm:prSet phldrT="[Text]" custT="1"/>
      <dgm:spPr/>
      <dgm:t>
        <a:bodyPr/>
        <a:lstStyle/>
        <a:p>
          <a:pPr>
            <a:buFont typeface="Arial" panose="020B0604020202020204" pitchFamily="34" charset="0"/>
            <a:buChar char="•"/>
          </a:pPr>
          <a:r>
            <a:rPr lang="fr-CA" sz="1600" dirty="0"/>
            <a:t>Les PHPN doivent avoir un diagnostic pour être admissibles à la LCA – la LCA suppose que les personnes handicapées sont diagnostiquées.</a:t>
          </a:r>
        </a:p>
      </dgm:t>
    </dgm:pt>
    <dgm:pt modelId="{D67F2C2C-2FCA-E44D-8101-2A55A53E1ED4}" type="parTrans" cxnId="{5954C225-C208-BF47-ABC6-4C5F91870848}">
      <dgm:prSet/>
      <dgm:spPr/>
      <dgm:t>
        <a:bodyPr/>
        <a:lstStyle/>
        <a:p>
          <a:endParaRPr lang="en-US"/>
        </a:p>
      </dgm:t>
    </dgm:pt>
    <dgm:pt modelId="{44577654-B0F6-F646-9467-0B6C11815F75}" type="sibTrans" cxnId="{5954C225-C208-BF47-ABC6-4C5F91870848}">
      <dgm:prSet/>
      <dgm:spPr/>
      <dgm:t>
        <a:bodyPr/>
        <a:lstStyle/>
        <a:p>
          <a:endParaRPr lang="en-US"/>
        </a:p>
      </dgm:t>
    </dgm:pt>
    <dgm:pt modelId="{58B61838-B154-164A-BF93-06E4EABC5CE5}">
      <dgm:prSet/>
      <dgm:spPr/>
      <dgm:t>
        <a:bodyPr/>
        <a:lstStyle/>
        <a:p>
          <a:endParaRPr lang="en-CA"/>
        </a:p>
      </dgm:t>
    </dgm:pt>
    <dgm:pt modelId="{534686FE-6F06-D54A-88D9-1056F1759529}" type="parTrans" cxnId="{1C33BC80-3839-3C48-992F-118EF533D8BB}">
      <dgm:prSet/>
      <dgm:spPr/>
      <dgm:t>
        <a:bodyPr/>
        <a:lstStyle/>
        <a:p>
          <a:endParaRPr lang="en-US"/>
        </a:p>
      </dgm:t>
    </dgm:pt>
    <dgm:pt modelId="{CF087CF6-FA07-4C4C-BD26-B5202546E55D}" type="sibTrans" cxnId="{1C33BC80-3839-3C48-992F-118EF533D8BB}">
      <dgm:prSet/>
      <dgm:spPr/>
      <dgm:t>
        <a:bodyPr/>
        <a:lstStyle/>
        <a:p>
          <a:endParaRPr lang="en-US"/>
        </a:p>
      </dgm:t>
    </dgm:pt>
    <dgm:pt modelId="{37BECAFA-AEFB-FE40-8D4E-AEF3DBEF8087}">
      <dgm:prSet phldrT="[Text]" custT="1"/>
      <dgm:spPr/>
      <dgm:t>
        <a:bodyPr/>
        <a:lstStyle/>
        <a:p>
          <a:pPr>
            <a:buFont typeface="Arial" panose="020B0604020202020204" pitchFamily="34" charset="0"/>
            <a:buChar char="•"/>
          </a:pPr>
          <a:r>
            <a:rPr lang="fr-CA" sz="1600" dirty="0"/>
            <a:t>La majorité des PHPN n'ont pas accès à des évaluations ou à des diagnostics précis. </a:t>
          </a:r>
        </a:p>
      </dgm:t>
    </dgm:pt>
    <dgm:pt modelId="{85EE614C-7AD1-F445-BC7F-DF265387D1F2}" type="parTrans" cxnId="{E160B36C-DA20-9440-B96C-9AA0E7F29DA7}">
      <dgm:prSet/>
      <dgm:spPr/>
      <dgm:t>
        <a:bodyPr/>
        <a:lstStyle/>
        <a:p>
          <a:endParaRPr lang="en-US"/>
        </a:p>
      </dgm:t>
    </dgm:pt>
    <dgm:pt modelId="{5339FCC8-F983-D044-9D81-FCD344731A7D}" type="sibTrans" cxnId="{E160B36C-DA20-9440-B96C-9AA0E7F29DA7}">
      <dgm:prSet/>
      <dgm:spPr/>
      <dgm:t>
        <a:bodyPr/>
        <a:lstStyle/>
        <a:p>
          <a:endParaRPr lang="en-US"/>
        </a:p>
      </dgm:t>
    </dgm:pt>
    <dgm:pt modelId="{AC038734-2E58-F142-8063-C22B7CBE1E56}">
      <dgm:prSet phldrT="[Text]" custT="1"/>
      <dgm:spPr/>
      <dgm:t>
        <a:bodyPr/>
        <a:lstStyle/>
        <a:p>
          <a:pPr>
            <a:buFont typeface="Arial" panose="020B0604020202020204" pitchFamily="34" charset="0"/>
            <a:buChar char="•"/>
          </a:pPr>
          <a:r>
            <a:rPr lang="fr-CA" sz="1600" dirty="0"/>
            <a:t>Il n'existe pas de données sur les handicaps des Premières Nations. </a:t>
          </a:r>
        </a:p>
      </dgm:t>
    </dgm:pt>
    <dgm:pt modelId="{8B253063-5F8C-7B4E-9179-D9F9ADA72E27}" type="parTrans" cxnId="{5B5CBF67-70D6-5147-8009-3D73072A8402}">
      <dgm:prSet/>
      <dgm:spPr/>
      <dgm:t>
        <a:bodyPr/>
        <a:lstStyle/>
        <a:p>
          <a:endParaRPr lang="en-US"/>
        </a:p>
      </dgm:t>
    </dgm:pt>
    <dgm:pt modelId="{A49EE82B-31B2-6B4F-9A9C-3D1D8087654A}" type="sibTrans" cxnId="{5B5CBF67-70D6-5147-8009-3D73072A8402}">
      <dgm:prSet/>
      <dgm:spPr/>
      <dgm:t>
        <a:bodyPr/>
        <a:lstStyle/>
        <a:p>
          <a:endParaRPr lang="en-US"/>
        </a:p>
      </dgm:t>
    </dgm:pt>
    <dgm:pt modelId="{E050620F-EDBD-564C-830F-4A332CEA2DAD}">
      <dgm:prSet phldrT="[Text]" custT="1"/>
      <dgm:spPr/>
      <dgm:t>
        <a:bodyPr/>
        <a:lstStyle/>
        <a:p>
          <a:pPr>
            <a:buFont typeface="Arial" panose="020B0604020202020204" pitchFamily="34" charset="0"/>
            <a:buChar char="•"/>
          </a:pPr>
          <a:r>
            <a:rPr lang="fr-CA" sz="1600" dirty="0"/>
            <a:t>Il n'y a aucune raison de penser que les PN ont les mêmes taux et les mêmes types d’handicaps que les autres Canadiens. </a:t>
          </a:r>
        </a:p>
      </dgm:t>
    </dgm:pt>
    <dgm:pt modelId="{562770C9-96F2-304D-9576-36D6E9D557EE}" type="parTrans" cxnId="{9E02B2A1-CBCA-174B-83AA-5F8789E3DB76}">
      <dgm:prSet/>
      <dgm:spPr/>
      <dgm:t>
        <a:bodyPr/>
        <a:lstStyle/>
        <a:p>
          <a:endParaRPr lang="en-US"/>
        </a:p>
      </dgm:t>
    </dgm:pt>
    <dgm:pt modelId="{FCD2A212-89B7-4547-A438-E975B28720E6}" type="sibTrans" cxnId="{9E02B2A1-CBCA-174B-83AA-5F8789E3DB76}">
      <dgm:prSet/>
      <dgm:spPr/>
      <dgm:t>
        <a:bodyPr/>
        <a:lstStyle/>
        <a:p>
          <a:endParaRPr lang="en-US"/>
        </a:p>
      </dgm:t>
    </dgm:pt>
    <dgm:pt modelId="{1FA9C949-3D71-0B4F-B17A-3AE0BA2A6028}">
      <dgm:prSet custT="1"/>
      <dgm:spPr/>
      <dgm:t>
        <a:bodyPr/>
        <a:lstStyle/>
        <a:p>
          <a:r>
            <a:rPr lang="fr-CA" sz="1600" dirty="0">
              <a:effectLst/>
              <a:latin typeface="+mn-lt"/>
              <a:ea typeface="Times New Roman" panose="02020603050405020304" pitchFamily="18" charset="0"/>
            </a:rPr>
            <a:t>La LCA continue de mettre à jour et d'élaborer des règlements sans consulter officiellement les PN.</a:t>
          </a:r>
        </a:p>
      </dgm:t>
    </dgm:pt>
    <dgm:pt modelId="{24116130-6A55-894F-995B-D348C7EFCF10}" type="parTrans" cxnId="{558F9E10-D871-B24A-8DA2-05D154795CCD}">
      <dgm:prSet/>
      <dgm:spPr/>
      <dgm:t>
        <a:bodyPr/>
        <a:lstStyle/>
        <a:p>
          <a:endParaRPr lang="en-US"/>
        </a:p>
      </dgm:t>
    </dgm:pt>
    <dgm:pt modelId="{CCEC99B4-9ABD-E64C-89FB-CBA9625278AF}" type="sibTrans" cxnId="{558F9E10-D871-B24A-8DA2-05D154795CCD}">
      <dgm:prSet/>
      <dgm:spPr/>
      <dgm:t>
        <a:bodyPr/>
        <a:lstStyle/>
        <a:p>
          <a:endParaRPr lang="en-US"/>
        </a:p>
      </dgm:t>
    </dgm:pt>
    <dgm:pt modelId="{8301FE75-B6CB-364B-8B20-A9E6BB4024E3}">
      <dgm:prSet custT="1"/>
      <dgm:spPr/>
      <dgm:t>
        <a:bodyPr/>
        <a:lstStyle/>
        <a:p>
          <a:r>
            <a:rPr lang="fr-CA" sz="1600" dirty="0">
              <a:effectLst/>
              <a:latin typeface="+mn-lt"/>
              <a:ea typeface="Times New Roman" panose="02020603050405020304" pitchFamily="18" charset="0"/>
            </a:rPr>
            <a:t>Le commissaire à l'accessibilité dispose de pouvoirs administratifs étendus. </a:t>
          </a:r>
        </a:p>
      </dgm:t>
    </dgm:pt>
    <dgm:pt modelId="{0980E150-F126-974C-86DC-DE43192464AA}" type="parTrans" cxnId="{7E096A43-31D5-1D41-92F1-8C29C52FBA35}">
      <dgm:prSet/>
      <dgm:spPr/>
      <dgm:t>
        <a:bodyPr/>
        <a:lstStyle/>
        <a:p>
          <a:endParaRPr lang="en-US"/>
        </a:p>
      </dgm:t>
    </dgm:pt>
    <dgm:pt modelId="{831CDDA3-8794-C441-858D-ED8FA364F3C0}" type="sibTrans" cxnId="{7E096A43-31D5-1D41-92F1-8C29C52FBA35}">
      <dgm:prSet/>
      <dgm:spPr/>
      <dgm:t>
        <a:bodyPr/>
        <a:lstStyle/>
        <a:p>
          <a:endParaRPr lang="en-US"/>
        </a:p>
      </dgm:t>
    </dgm:pt>
    <dgm:pt modelId="{35D30261-5F2A-FC4D-B9D3-542E5AE5054C}">
      <dgm:prSet phldrT="[Text]" custT="1"/>
      <dgm:spPr/>
      <dgm:t>
        <a:bodyPr/>
        <a:lstStyle/>
        <a:p>
          <a:pPr>
            <a:buFont typeface="Arial" panose="020B0604020202020204" pitchFamily="34" charset="0"/>
            <a:buChar char="•"/>
          </a:pPr>
          <a:r>
            <a:rPr lang="fr-CA" sz="1600" dirty="0"/>
            <a:t>Les normes de la LCA sont élaborées à partir des infrastructures canadiennes.</a:t>
          </a:r>
        </a:p>
      </dgm:t>
    </dgm:pt>
    <dgm:pt modelId="{8E5C616A-DA41-1F4B-9E77-157C88CBB2F2}" type="sibTrans" cxnId="{84E75160-F372-7B46-A11E-DDE0DC9AEAF8}">
      <dgm:prSet/>
      <dgm:spPr/>
      <dgm:t>
        <a:bodyPr/>
        <a:lstStyle/>
        <a:p>
          <a:endParaRPr lang="en-US"/>
        </a:p>
      </dgm:t>
    </dgm:pt>
    <dgm:pt modelId="{7ACC7E13-D39C-C44A-B064-8FA1071BB85B}" type="parTrans" cxnId="{84E75160-F372-7B46-A11E-DDE0DC9AEAF8}">
      <dgm:prSet/>
      <dgm:spPr/>
      <dgm:t>
        <a:bodyPr/>
        <a:lstStyle/>
        <a:p>
          <a:endParaRPr lang="en-US"/>
        </a:p>
      </dgm:t>
    </dgm:pt>
    <dgm:pt modelId="{6B0AAC09-2029-5D4F-ADF3-352735857793}">
      <dgm:prSet phldrT="[Text]" custT="1"/>
      <dgm:spPr/>
      <dgm:t>
        <a:bodyPr/>
        <a:lstStyle/>
        <a:p>
          <a:pPr>
            <a:buFont typeface="Arial" panose="020B0604020202020204" pitchFamily="34" charset="0"/>
            <a:buChar char="•"/>
          </a:pPr>
          <a:r>
            <a:rPr lang="fr-CA" sz="1600" dirty="0"/>
            <a:t>Les Premières Nations seront soumises à des amendes (jusqu'à 250 000 $ par infraction) si elles ne disposent pas d'infrastructures comparables à celles du Canada.</a:t>
          </a:r>
        </a:p>
      </dgm:t>
    </dgm:pt>
    <dgm:pt modelId="{B4F96A95-9F12-6B4C-80FD-6DD4D216B8CE}" type="sibTrans" cxnId="{70CBFFAD-E2D9-6241-B9A9-B7F86843E2F3}">
      <dgm:prSet/>
      <dgm:spPr/>
      <dgm:t>
        <a:bodyPr/>
        <a:lstStyle/>
        <a:p>
          <a:endParaRPr lang="en-US"/>
        </a:p>
      </dgm:t>
    </dgm:pt>
    <dgm:pt modelId="{A3C7713F-28E7-C649-9572-B14D81F83879}" type="parTrans" cxnId="{70CBFFAD-E2D9-6241-B9A9-B7F86843E2F3}">
      <dgm:prSet/>
      <dgm:spPr/>
      <dgm:t>
        <a:bodyPr/>
        <a:lstStyle/>
        <a:p>
          <a:endParaRPr lang="en-US"/>
        </a:p>
      </dgm:t>
    </dgm:pt>
    <dgm:pt modelId="{64834751-B9EE-0246-95CD-7AD7FF7A8C87}">
      <dgm:prSet phldrT="[Text]"/>
      <dgm:spPr/>
      <dgm:t>
        <a:bodyPr/>
        <a:lstStyle/>
        <a:p>
          <a:pPr>
            <a:buFont typeface="+mj-lt"/>
            <a:buAutoNum type="arabicPeriod"/>
          </a:pPr>
          <a:endParaRPr lang="en-US" sz="1000" dirty="0">
            <a:solidFill>
              <a:schemeClr val="tx1"/>
            </a:solidFill>
          </a:endParaRPr>
        </a:p>
      </dgm:t>
    </dgm:pt>
    <dgm:pt modelId="{C0D4C9E6-33B6-F84C-A685-4A43938D87ED}" type="sibTrans" cxnId="{2D0AE35A-0A26-BA4D-AC94-61282472CC2D}">
      <dgm:prSet/>
      <dgm:spPr/>
      <dgm:t>
        <a:bodyPr/>
        <a:lstStyle/>
        <a:p>
          <a:endParaRPr lang="en-US"/>
        </a:p>
      </dgm:t>
    </dgm:pt>
    <dgm:pt modelId="{280751E6-10A5-EE47-819C-88F54C506A18}" type="parTrans" cxnId="{2D0AE35A-0A26-BA4D-AC94-61282472CC2D}">
      <dgm:prSet/>
      <dgm:spPr/>
      <dgm:t>
        <a:bodyPr/>
        <a:lstStyle/>
        <a:p>
          <a:endParaRPr lang="en-US"/>
        </a:p>
      </dgm:t>
    </dgm:pt>
    <dgm:pt modelId="{7332A23B-BF6B-DA4F-AB09-18A32DEADAB6}" type="pres">
      <dgm:prSet presAssocID="{40610113-67A1-1A44-98C5-0711ED96FCD8}" presName="cycleMatrixDiagram" presStyleCnt="0">
        <dgm:presLayoutVars>
          <dgm:chMax val="1"/>
          <dgm:dir/>
          <dgm:animLvl val="lvl"/>
          <dgm:resizeHandles val="exact"/>
        </dgm:presLayoutVars>
      </dgm:prSet>
      <dgm:spPr/>
    </dgm:pt>
    <dgm:pt modelId="{2F146353-BF19-114D-ABC4-C8A7E95D429A}" type="pres">
      <dgm:prSet presAssocID="{40610113-67A1-1A44-98C5-0711ED96FCD8}" presName="children" presStyleCnt="0"/>
      <dgm:spPr/>
    </dgm:pt>
    <dgm:pt modelId="{97CCB1EF-5FD3-9248-81C6-171E177D9FB4}" type="pres">
      <dgm:prSet presAssocID="{40610113-67A1-1A44-98C5-0711ED96FCD8}" presName="child1group" presStyleCnt="0"/>
      <dgm:spPr/>
    </dgm:pt>
    <dgm:pt modelId="{5806EF3C-AC00-0D40-A651-8A1A772768CC}" type="pres">
      <dgm:prSet presAssocID="{40610113-67A1-1A44-98C5-0711ED96FCD8}" presName="child1" presStyleLbl="bgAcc1" presStyleIdx="0" presStyleCnt="4" custScaleX="218698" custScaleY="134329" custLinFactNeighborX="-45074" custLinFactNeighborY="44781"/>
      <dgm:spPr/>
    </dgm:pt>
    <dgm:pt modelId="{12BAD6C1-7B9F-B948-AE25-3A7B93AADA51}" type="pres">
      <dgm:prSet presAssocID="{40610113-67A1-1A44-98C5-0711ED96FCD8}" presName="child1Text" presStyleLbl="bgAcc1" presStyleIdx="0" presStyleCnt="4">
        <dgm:presLayoutVars>
          <dgm:bulletEnabled val="1"/>
        </dgm:presLayoutVars>
      </dgm:prSet>
      <dgm:spPr/>
    </dgm:pt>
    <dgm:pt modelId="{67148C12-1399-D14F-99D2-F27295251FD4}" type="pres">
      <dgm:prSet presAssocID="{40610113-67A1-1A44-98C5-0711ED96FCD8}" presName="child2group" presStyleCnt="0"/>
      <dgm:spPr/>
    </dgm:pt>
    <dgm:pt modelId="{862B227C-8BD0-5F41-A6AA-DFEAAFCED4AB}" type="pres">
      <dgm:prSet presAssocID="{40610113-67A1-1A44-98C5-0711ED96FCD8}" presName="child2" presStyleLbl="bgAcc1" presStyleIdx="1" presStyleCnt="4" custScaleX="236361" custScaleY="134133" custLinFactNeighborX="49864" custLinFactNeighborY="44288"/>
      <dgm:spPr/>
    </dgm:pt>
    <dgm:pt modelId="{42E864D6-4A22-9F49-BDF6-E508950F52EB}" type="pres">
      <dgm:prSet presAssocID="{40610113-67A1-1A44-98C5-0711ED96FCD8}" presName="child2Text" presStyleLbl="bgAcc1" presStyleIdx="1" presStyleCnt="4">
        <dgm:presLayoutVars>
          <dgm:bulletEnabled val="1"/>
        </dgm:presLayoutVars>
      </dgm:prSet>
      <dgm:spPr/>
    </dgm:pt>
    <dgm:pt modelId="{853531FD-A857-0F41-8C96-21E237F98053}" type="pres">
      <dgm:prSet presAssocID="{40610113-67A1-1A44-98C5-0711ED96FCD8}" presName="child3group" presStyleCnt="0"/>
      <dgm:spPr/>
    </dgm:pt>
    <dgm:pt modelId="{D2286B2D-8733-E54B-AA48-3B035FEA53F8}" type="pres">
      <dgm:prSet presAssocID="{40610113-67A1-1A44-98C5-0711ED96FCD8}" presName="child3" presStyleLbl="bgAcc1" presStyleIdx="2" presStyleCnt="4" custScaleX="231940" custScaleY="174709" custLinFactNeighborX="51583" custLinFactNeighborY="-19609"/>
      <dgm:spPr/>
    </dgm:pt>
    <dgm:pt modelId="{C4666674-6D4C-404E-922A-7B4AEABEFD31}" type="pres">
      <dgm:prSet presAssocID="{40610113-67A1-1A44-98C5-0711ED96FCD8}" presName="child3Text" presStyleLbl="bgAcc1" presStyleIdx="2" presStyleCnt="4">
        <dgm:presLayoutVars>
          <dgm:bulletEnabled val="1"/>
        </dgm:presLayoutVars>
      </dgm:prSet>
      <dgm:spPr/>
    </dgm:pt>
    <dgm:pt modelId="{910FF137-434C-D246-B683-9904EE797654}" type="pres">
      <dgm:prSet presAssocID="{40610113-67A1-1A44-98C5-0711ED96FCD8}" presName="child4group" presStyleCnt="0"/>
      <dgm:spPr/>
    </dgm:pt>
    <dgm:pt modelId="{8DF42C5E-BD6B-5349-8A8F-C287BA7E826D}" type="pres">
      <dgm:prSet presAssocID="{40610113-67A1-1A44-98C5-0711ED96FCD8}" presName="child4" presStyleLbl="bgAcc1" presStyleIdx="3" presStyleCnt="4" custScaleX="216415" custScaleY="175314" custLinFactNeighborX="-46005" custLinFactNeighborY="-18814"/>
      <dgm:spPr/>
    </dgm:pt>
    <dgm:pt modelId="{AA8B396D-0D8E-B442-9416-C987F72C41C9}" type="pres">
      <dgm:prSet presAssocID="{40610113-67A1-1A44-98C5-0711ED96FCD8}" presName="child4Text" presStyleLbl="bgAcc1" presStyleIdx="3" presStyleCnt="4">
        <dgm:presLayoutVars>
          <dgm:bulletEnabled val="1"/>
        </dgm:presLayoutVars>
      </dgm:prSet>
      <dgm:spPr/>
    </dgm:pt>
    <dgm:pt modelId="{A5248F4B-ACC7-8B4F-BBF4-551D7446A0FA}" type="pres">
      <dgm:prSet presAssocID="{40610113-67A1-1A44-98C5-0711ED96FCD8}" presName="childPlaceholder" presStyleCnt="0"/>
      <dgm:spPr/>
    </dgm:pt>
    <dgm:pt modelId="{FC160436-131C-3847-9DBE-EA4066BC30E8}" type="pres">
      <dgm:prSet presAssocID="{40610113-67A1-1A44-98C5-0711ED96FCD8}" presName="circle" presStyleCnt="0"/>
      <dgm:spPr/>
    </dgm:pt>
    <dgm:pt modelId="{1E55F911-D420-4F44-9F4E-A8D89BEA3016}" type="pres">
      <dgm:prSet presAssocID="{40610113-67A1-1A44-98C5-0711ED96FCD8}" presName="quadrant1" presStyleLbl="node1" presStyleIdx="0" presStyleCnt="4" custScaleX="86702" custScaleY="85756">
        <dgm:presLayoutVars>
          <dgm:chMax val="1"/>
          <dgm:bulletEnabled val="1"/>
        </dgm:presLayoutVars>
      </dgm:prSet>
      <dgm:spPr/>
    </dgm:pt>
    <dgm:pt modelId="{EDB8C6B2-776D-EC44-AEB2-3DB4E33D8085}" type="pres">
      <dgm:prSet presAssocID="{40610113-67A1-1A44-98C5-0711ED96FCD8}" presName="quadrant2" presStyleLbl="node1" presStyleIdx="1" presStyleCnt="4" custScaleX="86702" custScaleY="87596">
        <dgm:presLayoutVars>
          <dgm:chMax val="1"/>
          <dgm:bulletEnabled val="1"/>
        </dgm:presLayoutVars>
      </dgm:prSet>
      <dgm:spPr/>
    </dgm:pt>
    <dgm:pt modelId="{2A1C96C7-1E3D-A94B-BBA0-4C3E447E1683}" type="pres">
      <dgm:prSet presAssocID="{40610113-67A1-1A44-98C5-0711ED96FCD8}" presName="quadrant3" presStyleLbl="node1" presStyleIdx="2" presStyleCnt="4" custScaleX="88541" custScaleY="87647">
        <dgm:presLayoutVars>
          <dgm:chMax val="1"/>
          <dgm:bulletEnabled val="1"/>
        </dgm:presLayoutVars>
      </dgm:prSet>
      <dgm:spPr/>
    </dgm:pt>
    <dgm:pt modelId="{868A3224-9003-EB47-ABE7-69FD5579D3B5}" type="pres">
      <dgm:prSet presAssocID="{40610113-67A1-1A44-98C5-0711ED96FCD8}" presName="quadrant4" presStyleLbl="node1" presStyleIdx="3" presStyleCnt="4" custScaleX="91301" custScaleY="90406">
        <dgm:presLayoutVars>
          <dgm:chMax val="1"/>
          <dgm:bulletEnabled val="1"/>
        </dgm:presLayoutVars>
      </dgm:prSet>
      <dgm:spPr/>
    </dgm:pt>
    <dgm:pt modelId="{23832480-7431-3D45-A31D-48613F3C63D4}" type="pres">
      <dgm:prSet presAssocID="{40610113-67A1-1A44-98C5-0711ED96FCD8}" presName="quadrantPlaceholder" presStyleCnt="0"/>
      <dgm:spPr/>
    </dgm:pt>
    <dgm:pt modelId="{5C37B272-FD65-8648-8375-2601D402A27C}" type="pres">
      <dgm:prSet presAssocID="{40610113-67A1-1A44-98C5-0711ED96FCD8}" presName="center1" presStyleLbl="fgShp" presStyleIdx="0" presStyleCnt="2"/>
      <dgm:spPr/>
    </dgm:pt>
    <dgm:pt modelId="{FC38C448-8C6B-0A46-B946-07B047D5A442}" type="pres">
      <dgm:prSet presAssocID="{40610113-67A1-1A44-98C5-0711ED96FCD8}" presName="center2" presStyleLbl="fgShp" presStyleIdx="1" presStyleCnt="2"/>
      <dgm:spPr/>
    </dgm:pt>
  </dgm:ptLst>
  <dgm:cxnLst>
    <dgm:cxn modelId="{CB5BD20C-B247-064B-9872-010713A9B085}" srcId="{B631DBF2-BD8C-B741-8A3F-0AA13CC083FC}" destId="{EF2354CC-C0E5-524B-BCEB-0F490317E4C9}" srcOrd="0" destOrd="0" parTransId="{5EFD9013-AB55-F749-8D61-797CAFE697E2}" sibTransId="{3C1CE3A4-5465-AF44-A9D8-7785DE61FBBC}"/>
    <dgm:cxn modelId="{C584A10D-8600-4347-AD54-28DD3823CD81}" type="presOf" srcId="{EF2354CC-C0E5-524B-BCEB-0F490317E4C9}" destId="{D2286B2D-8733-E54B-AA48-3B035FEA53F8}" srcOrd="0" destOrd="0" presId="urn:microsoft.com/office/officeart/2005/8/layout/cycle4"/>
    <dgm:cxn modelId="{558F9E10-D871-B24A-8DA2-05D154795CCD}" srcId="{B631DBF2-BD8C-B741-8A3F-0AA13CC083FC}" destId="{1FA9C949-3D71-0B4F-B17A-3AE0BA2A6028}" srcOrd="2" destOrd="0" parTransId="{24116130-6A55-894F-995B-D348C7EFCF10}" sibTransId="{CCEC99B4-9ABD-E64C-89FB-CBA9625278AF}"/>
    <dgm:cxn modelId="{9FDE671F-FB5F-3E48-92D2-6D846A7449B9}" type="presOf" srcId="{AE465473-B3A7-B743-A956-B7E988429571}" destId="{868A3224-9003-EB47-ABE7-69FD5579D3B5}" srcOrd="0" destOrd="0" presId="urn:microsoft.com/office/officeart/2005/8/layout/cycle4"/>
    <dgm:cxn modelId="{A2199725-0105-2B46-933E-68CCAA591605}" type="presOf" srcId="{0FC82D85-0690-B144-82E4-F4A80E9EB5F7}" destId="{1E55F911-D420-4F44-9F4E-A8D89BEA3016}" srcOrd="0" destOrd="0" presId="urn:microsoft.com/office/officeart/2005/8/layout/cycle4"/>
    <dgm:cxn modelId="{5954C225-C208-BF47-ABC6-4C5F91870848}" srcId="{AE465473-B3A7-B743-A956-B7E988429571}" destId="{DCC932BA-01DC-B54C-A301-9A487053305B}" srcOrd="0" destOrd="0" parTransId="{D67F2C2C-2FCA-E44D-8101-2A55A53E1ED4}" sibTransId="{44577654-B0F6-F646-9467-0B6C11815F75}"/>
    <dgm:cxn modelId="{0F389626-E75E-9E48-837D-7C4B1043669F}" type="presOf" srcId="{8301FE75-B6CB-364B-8B20-A9E6BB4024E3}" destId="{C4666674-6D4C-404E-922A-7B4AEABEFD31}" srcOrd="1" destOrd="1" presId="urn:microsoft.com/office/officeart/2005/8/layout/cycle4"/>
    <dgm:cxn modelId="{2F7BB43F-04AB-FE45-821D-7602281D2D04}" type="presOf" srcId="{35D30261-5F2A-FC4D-B9D3-542E5AE5054C}" destId="{5806EF3C-AC00-0D40-A651-8A1A772768CC}" srcOrd="0" destOrd="0" presId="urn:microsoft.com/office/officeart/2005/8/layout/cycle4"/>
    <dgm:cxn modelId="{7E096A43-31D5-1D41-92F1-8C29C52FBA35}" srcId="{B631DBF2-BD8C-B741-8A3F-0AA13CC083FC}" destId="{8301FE75-B6CB-364B-8B20-A9E6BB4024E3}" srcOrd="1" destOrd="0" parTransId="{0980E150-F126-974C-86DC-DE43192464AA}" sibTransId="{831CDDA3-8794-C441-858D-ED8FA364F3C0}"/>
    <dgm:cxn modelId="{E4273A46-6FEC-3948-BE19-5B8BB1F95658}" type="presOf" srcId="{AC038734-2E58-F142-8063-C22B7CBE1E56}" destId="{42E864D6-4A22-9F49-BDF6-E508950F52EB}" srcOrd="1" destOrd="1" presId="urn:microsoft.com/office/officeart/2005/8/layout/cycle4"/>
    <dgm:cxn modelId="{A9C13051-D102-8A47-8E41-FF42E7E41B90}" type="presOf" srcId="{37BECAFA-AEFB-FE40-8D4E-AEF3DBEF8087}" destId="{AA8B396D-0D8E-B442-9416-C987F72C41C9}" srcOrd="1" destOrd="1" presId="urn:microsoft.com/office/officeart/2005/8/layout/cycle4"/>
    <dgm:cxn modelId="{7C4AE052-5395-CA47-81BA-59A449EAC72B}" type="presOf" srcId="{B646CDB2-1F49-BC45-8906-3FAFA8BE984C}" destId="{42E864D6-4A22-9F49-BDF6-E508950F52EB}" srcOrd="1" destOrd="0" presId="urn:microsoft.com/office/officeart/2005/8/layout/cycle4"/>
    <dgm:cxn modelId="{5D10BF55-7583-314E-BFBB-2B5C9956A6A2}" type="presOf" srcId="{DCC932BA-01DC-B54C-A301-9A487053305B}" destId="{8DF42C5E-BD6B-5349-8A8F-C287BA7E826D}" srcOrd="0" destOrd="0" presId="urn:microsoft.com/office/officeart/2005/8/layout/cycle4"/>
    <dgm:cxn modelId="{2D0AE35A-0A26-BA4D-AC94-61282472CC2D}" srcId="{0FC82D85-0690-B144-82E4-F4A80E9EB5F7}" destId="{64834751-B9EE-0246-95CD-7AD7FF7A8C87}" srcOrd="2" destOrd="0" parTransId="{280751E6-10A5-EE47-819C-88F54C506A18}" sibTransId="{C0D4C9E6-33B6-F84C-A685-4A43938D87ED}"/>
    <dgm:cxn modelId="{84E75160-F372-7B46-A11E-DDE0DC9AEAF8}" srcId="{0FC82D85-0690-B144-82E4-F4A80E9EB5F7}" destId="{35D30261-5F2A-FC4D-B9D3-542E5AE5054C}" srcOrd="0" destOrd="0" parTransId="{7ACC7E13-D39C-C44A-B064-8FA1071BB85B}" sibTransId="{8E5C616A-DA41-1F4B-9E77-157C88CBB2F2}"/>
    <dgm:cxn modelId="{5B5CBF67-70D6-5147-8009-3D73072A8402}" srcId="{7734395F-8AC4-4548-BA68-829D7D5CD34F}" destId="{AC038734-2E58-F142-8063-C22B7CBE1E56}" srcOrd="1" destOrd="0" parTransId="{8B253063-5F8C-7B4E-9179-D9F9ADA72E27}" sibTransId="{A49EE82B-31B2-6B4F-9A9C-3D1D8087654A}"/>
    <dgm:cxn modelId="{4BE0F26A-051F-5049-8D7E-DB1BA20CDD85}" srcId="{7734395F-8AC4-4548-BA68-829D7D5CD34F}" destId="{B646CDB2-1F49-BC45-8906-3FAFA8BE984C}" srcOrd="0" destOrd="0" parTransId="{A5215048-420D-B746-8D8F-BE32570253C1}" sibTransId="{E991E710-41D9-EA46-BF65-0E0F1C7021E8}"/>
    <dgm:cxn modelId="{E160B36C-DA20-9440-B96C-9AA0E7F29DA7}" srcId="{AE465473-B3A7-B743-A956-B7E988429571}" destId="{37BECAFA-AEFB-FE40-8D4E-AEF3DBEF8087}" srcOrd="1" destOrd="0" parTransId="{85EE614C-7AD1-F445-BC7F-DF265387D1F2}" sibTransId="{5339FCC8-F983-D044-9D81-FCD344731A7D}"/>
    <dgm:cxn modelId="{3C2EF56E-9DC8-6241-A039-4484CAFB60B8}" srcId="{40610113-67A1-1A44-98C5-0711ED96FCD8}" destId="{0FC82D85-0690-B144-82E4-F4A80E9EB5F7}" srcOrd="0" destOrd="0" parTransId="{E8AD6767-65A1-224F-B8BF-F08AC314200E}" sibTransId="{18C9B0A0-9DBC-4246-A1F1-27724E1E4495}"/>
    <dgm:cxn modelId="{D5916B6F-0927-E440-A767-5F527D7FB3AC}" type="presOf" srcId="{8301FE75-B6CB-364B-8B20-A9E6BB4024E3}" destId="{D2286B2D-8733-E54B-AA48-3B035FEA53F8}" srcOrd="0" destOrd="1" presId="urn:microsoft.com/office/officeart/2005/8/layout/cycle4"/>
    <dgm:cxn modelId="{43CCB576-3114-584C-98CE-B43B2B366B43}" type="presOf" srcId="{35D30261-5F2A-FC4D-B9D3-542E5AE5054C}" destId="{12BAD6C1-7B9F-B948-AE25-3A7B93AADA51}" srcOrd="1" destOrd="0" presId="urn:microsoft.com/office/officeart/2005/8/layout/cycle4"/>
    <dgm:cxn modelId="{131F0578-F3F6-4444-AC52-432347870517}" type="presOf" srcId="{DCC932BA-01DC-B54C-A301-9A487053305B}" destId="{AA8B396D-0D8E-B442-9416-C987F72C41C9}" srcOrd="1" destOrd="0" presId="urn:microsoft.com/office/officeart/2005/8/layout/cycle4"/>
    <dgm:cxn modelId="{C9D4DB7A-585D-6942-B54B-60FAF5C9E5B4}" type="presOf" srcId="{E050620F-EDBD-564C-830F-4A332CEA2DAD}" destId="{42E864D6-4A22-9F49-BDF6-E508950F52EB}" srcOrd="1" destOrd="2" presId="urn:microsoft.com/office/officeart/2005/8/layout/cycle4"/>
    <dgm:cxn modelId="{2E6CDA7C-CC42-F248-B24C-CAD5DEE2EB1B}" type="presOf" srcId="{EF2354CC-C0E5-524B-BCEB-0F490317E4C9}" destId="{C4666674-6D4C-404E-922A-7B4AEABEFD31}" srcOrd="1" destOrd="0" presId="urn:microsoft.com/office/officeart/2005/8/layout/cycle4"/>
    <dgm:cxn modelId="{1C33BC80-3839-3C48-992F-118EF533D8BB}" srcId="{40610113-67A1-1A44-98C5-0711ED96FCD8}" destId="{58B61838-B154-164A-BF93-06E4EABC5CE5}" srcOrd="4" destOrd="0" parTransId="{534686FE-6F06-D54A-88D9-1056F1759529}" sibTransId="{CF087CF6-FA07-4C4C-BD26-B5202546E55D}"/>
    <dgm:cxn modelId="{9F848D85-D8C3-7E41-B492-629632F648DA}" type="presOf" srcId="{B631DBF2-BD8C-B741-8A3F-0AA13CC083FC}" destId="{2A1C96C7-1E3D-A94B-BBA0-4C3E447E1683}" srcOrd="0" destOrd="0" presId="urn:microsoft.com/office/officeart/2005/8/layout/cycle4"/>
    <dgm:cxn modelId="{A3C5D799-9403-E94F-B746-20F1EA2FE943}" type="presOf" srcId="{40610113-67A1-1A44-98C5-0711ED96FCD8}" destId="{7332A23B-BF6B-DA4F-AB09-18A32DEADAB6}" srcOrd="0" destOrd="0" presId="urn:microsoft.com/office/officeart/2005/8/layout/cycle4"/>
    <dgm:cxn modelId="{83CFCB9A-5D1B-8742-96A1-6D324C36E986}" type="presOf" srcId="{AC038734-2E58-F142-8063-C22B7CBE1E56}" destId="{862B227C-8BD0-5F41-A6AA-DFEAAFCED4AB}" srcOrd="0" destOrd="1" presId="urn:microsoft.com/office/officeart/2005/8/layout/cycle4"/>
    <dgm:cxn modelId="{3011B69B-844F-2F4E-B7EC-0017EBCB6062}" type="presOf" srcId="{1FA9C949-3D71-0B4F-B17A-3AE0BA2A6028}" destId="{D2286B2D-8733-E54B-AA48-3B035FEA53F8}" srcOrd="0" destOrd="2" presId="urn:microsoft.com/office/officeart/2005/8/layout/cycle4"/>
    <dgm:cxn modelId="{99A8479E-C7A0-324A-BBED-7A5414BB9502}" type="presOf" srcId="{B646CDB2-1F49-BC45-8906-3FAFA8BE984C}" destId="{862B227C-8BD0-5F41-A6AA-DFEAAFCED4AB}" srcOrd="0" destOrd="0" presId="urn:microsoft.com/office/officeart/2005/8/layout/cycle4"/>
    <dgm:cxn modelId="{9E02B2A1-CBCA-174B-83AA-5F8789E3DB76}" srcId="{7734395F-8AC4-4548-BA68-829D7D5CD34F}" destId="{E050620F-EDBD-564C-830F-4A332CEA2DAD}" srcOrd="2" destOrd="0" parTransId="{562770C9-96F2-304D-9576-36D6E9D557EE}" sibTransId="{FCD2A212-89B7-4547-A438-E975B28720E6}"/>
    <dgm:cxn modelId="{D00FD6AD-CD09-D649-9387-F2E633BC8542}" type="presOf" srcId="{1FA9C949-3D71-0B4F-B17A-3AE0BA2A6028}" destId="{C4666674-6D4C-404E-922A-7B4AEABEFD31}" srcOrd="1" destOrd="2" presId="urn:microsoft.com/office/officeart/2005/8/layout/cycle4"/>
    <dgm:cxn modelId="{70CBFFAD-E2D9-6241-B9A9-B7F86843E2F3}" srcId="{0FC82D85-0690-B144-82E4-F4A80E9EB5F7}" destId="{6B0AAC09-2029-5D4F-ADF3-352735857793}" srcOrd="1" destOrd="0" parTransId="{A3C7713F-28E7-C649-9572-B14D81F83879}" sibTransId="{B4F96A95-9F12-6B4C-80FD-6DD4D216B8CE}"/>
    <dgm:cxn modelId="{BFFAB4C4-653D-8D4B-A5D8-1C735C6B5E9F}" type="presOf" srcId="{E050620F-EDBD-564C-830F-4A332CEA2DAD}" destId="{862B227C-8BD0-5F41-A6AA-DFEAAFCED4AB}" srcOrd="0" destOrd="2" presId="urn:microsoft.com/office/officeart/2005/8/layout/cycle4"/>
    <dgm:cxn modelId="{F32C14CB-3E30-D143-A4D8-0236DF054DAD}" srcId="{40610113-67A1-1A44-98C5-0711ED96FCD8}" destId="{B631DBF2-BD8C-B741-8A3F-0AA13CC083FC}" srcOrd="2" destOrd="0" parTransId="{D45B61D2-C044-0749-95FE-0FFE1E970E2B}" sibTransId="{F61F877F-32A8-1946-8A1D-59357A3D70E1}"/>
    <dgm:cxn modelId="{C6C2C2CB-FAAD-F845-804D-0C793B0E42E6}" srcId="{40610113-67A1-1A44-98C5-0711ED96FCD8}" destId="{7734395F-8AC4-4548-BA68-829D7D5CD34F}" srcOrd="1" destOrd="0" parTransId="{7723AB87-E747-F244-9AA0-246565655A98}" sibTransId="{F3FC9301-EC93-D040-BE43-278561A11B72}"/>
    <dgm:cxn modelId="{74AC95D3-4798-344E-A919-6D971360298A}" type="presOf" srcId="{6B0AAC09-2029-5D4F-ADF3-352735857793}" destId="{5806EF3C-AC00-0D40-A651-8A1A772768CC}" srcOrd="0" destOrd="1" presId="urn:microsoft.com/office/officeart/2005/8/layout/cycle4"/>
    <dgm:cxn modelId="{A5CFA1D6-35EC-8146-8001-3E8F27B73814}" type="presOf" srcId="{7734395F-8AC4-4548-BA68-829D7D5CD34F}" destId="{EDB8C6B2-776D-EC44-AEB2-3DB4E33D8085}" srcOrd="0" destOrd="0" presId="urn:microsoft.com/office/officeart/2005/8/layout/cycle4"/>
    <dgm:cxn modelId="{7D28B1DF-4ED1-FC49-AD24-C9AFAF03AC5C}" type="presOf" srcId="{64834751-B9EE-0246-95CD-7AD7FF7A8C87}" destId="{5806EF3C-AC00-0D40-A651-8A1A772768CC}" srcOrd="0" destOrd="2" presId="urn:microsoft.com/office/officeart/2005/8/layout/cycle4"/>
    <dgm:cxn modelId="{CF898CE5-D313-874A-8AB4-44B05DFF1217}" type="presOf" srcId="{37BECAFA-AEFB-FE40-8D4E-AEF3DBEF8087}" destId="{8DF42C5E-BD6B-5349-8A8F-C287BA7E826D}" srcOrd="0" destOrd="1" presId="urn:microsoft.com/office/officeart/2005/8/layout/cycle4"/>
    <dgm:cxn modelId="{EAE32DE9-164C-8A4B-82D7-3D7B6E4F3315}" type="presOf" srcId="{6B0AAC09-2029-5D4F-ADF3-352735857793}" destId="{12BAD6C1-7B9F-B948-AE25-3A7B93AADA51}" srcOrd="1" destOrd="1" presId="urn:microsoft.com/office/officeart/2005/8/layout/cycle4"/>
    <dgm:cxn modelId="{32A95BEC-C296-3C4A-B948-074153710774}" type="presOf" srcId="{64834751-B9EE-0246-95CD-7AD7FF7A8C87}" destId="{12BAD6C1-7B9F-B948-AE25-3A7B93AADA51}" srcOrd="1" destOrd="2" presId="urn:microsoft.com/office/officeart/2005/8/layout/cycle4"/>
    <dgm:cxn modelId="{8D7A5FF7-EF5C-4D4C-9164-BF5901A47518}" srcId="{40610113-67A1-1A44-98C5-0711ED96FCD8}" destId="{AE465473-B3A7-B743-A956-B7E988429571}" srcOrd="3" destOrd="0" parTransId="{5802F86E-F5AE-3F41-B883-1D500BD15F49}" sibTransId="{B67CB880-58DE-9241-9B6C-83EFF1B94563}"/>
    <dgm:cxn modelId="{DAE38C96-BA89-5645-B382-6940D3AC03E9}" type="presParOf" srcId="{7332A23B-BF6B-DA4F-AB09-18A32DEADAB6}" destId="{2F146353-BF19-114D-ABC4-C8A7E95D429A}" srcOrd="0" destOrd="0" presId="urn:microsoft.com/office/officeart/2005/8/layout/cycle4"/>
    <dgm:cxn modelId="{D0F1F698-CAA3-D34C-A6C2-3B2A05A18A5B}" type="presParOf" srcId="{2F146353-BF19-114D-ABC4-C8A7E95D429A}" destId="{97CCB1EF-5FD3-9248-81C6-171E177D9FB4}" srcOrd="0" destOrd="0" presId="urn:microsoft.com/office/officeart/2005/8/layout/cycle4"/>
    <dgm:cxn modelId="{8EE9CDF0-D514-BE4E-B8AF-FB9D5B88D67F}" type="presParOf" srcId="{97CCB1EF-5FD3-9248-81C6-171E177D9FB4}" destId="{5806EF3C-AC00-0D40-A651-8A1A772768CC}" srcOrd="0" destOrd="0" presId="urn:microsoft.com/office/officeart/2005/8/layout/cycle4"/>
    <dgm:cxn modelId="{70B8A760-A874-2646-AE7D-DF1F4A425CBB}" type="presParOf" srcId="{97CCB1EF-5FD3-9248-81C6-171E177D9FB4}" destId="{12BAD6C1-7B9F-B948-AE25-3A7B93AADA51}" srcOrd="1" destOrd="0" presId="urn:microsoft.com/office/officeart/2005/8/layout/cycle4"/>
    <dgm:cxn modelId="{231BA670-B6B2-B84F-A1D9-2EE3E452B3B8}" type="presParOf" srcId="{2F146353-BF19-114D-ABC4-C8A7E95D429A}" destId="{67148C12-1399-D14F-99D2-F27295251FD4}" srcOrd="1" destOrd="0" presId="urn:microsoft.com/office/officeart/2005/8/layout/cycle4"/>
    <dgm:cxn modelId="{A40AD75F-87CD-BD46-AE40-7AADF73FF418}" type="presParOf" srcId="{67148C12-1399-D14F-99D2-F27295251FD4}" destId="{862B227C-8BD0-5F41-A6AA-DFEAAFCED4AB}" srcOrd="0" destOrd="0" presId="urn:microsoft.com/office/officeart/2005/8/layout/cycle4"/>
    <dgm:cxn modelId="{DE68D485-F6FC-9945-92B3-10AC4F021CC0}" type="presParOf" srcId="{67148C12-1399-D14F-99D2-F27295251FD4}" destId="{42E864D6-4A22-9F49-BDF6-E508950F52EB}" srcOrd="1" destOrd="0" presId="urn:microsoft.com/office/officeart/2005/8/layout/cycle4"/>
    <dgm:cxn modelId="{2A12516A-94D3-C646-90C5-CC88E8B1E4C7}" type="presParOf" srcId="{2F146353-BF19-114D-ABC4-C8A7E95D429A}" destId="{853531FD-A857-0F41-8C96-21E237F98053}" srcOrd="2" destOrd="0" presId="urn:microsoft.com/office/officeart/2005/8/layout/cycle4"/>
    <dgm:cxn modelId="{A0676E52-C58A-4E48-96B8-F213B9983030}" type="presParOf" srcId="{853531FD-A857-0F41-8C96-21E237F98053}" destId="{D2286B2D-8733-E54B-AA48-3B035FEA53F8}" srcOrd="0" destOrd="0" presId="urn:microsoft.com/office/officeart/2005/8/layout/cycle4"/>
    <dgm:cxn modelId="{F2779317-1DC5-AE4B-9F28-AAC2308D86FE}" type="presParOf" srcId="{853531FD-A857-0F41-8C96-21E237F98053}" destId="{C4666674-6D4C-404E-922A-7B4AEABEFD31}" srcOrd="1" destOrd="0" presId="urn:microsoft.com/office/officeart/2005/8/layout/cycle4"/>
    <dgm:cxn modelId="{7E3AD8A0-42D3-B64F-AB20-40F8A239A6BA}" type="presParOf" srcId="{2F146353-BF19-114D-ABC4-C8A7E95D429A}" destId="{910FF137-434C-D246-B683-9904EE797654}" srcOrd="3" destOrd="0" presId="urn:microsoft.com/office/officeart/2005/8/layout/cycle4"/>
    <dgm:cxn modelId="{F05C16A5-76CA-864C-9335-6CB079A403A9}" type="presParOf" srcId="{910FF137-434C-D246-B683-9904EE797654}" destId="{8DF42C5E-BD6B-5349-8A8F-C287BA7E826D}" srcOrd="0" destOrd="0" presId="urn:microsoft.com/office/officeart/2005/8/layout/cycle4"/>
    <dgm:cxn modelId="{3F25BCBA-C99B-5840-B571-2C89EF1D82A8}" type="presParOf" srcId="{910FF137-434C-D246-B683-9904EE797654}" destId="{AA8B396D-0D8E-B442-9416-C987F72C41C9}" srcOrd="1" destOrd="0" presId="urn:microsoft.com/office/officeart/2005/8/layout/cycle4"/>
    <dgm:cxn modelId="{CD36B33E-3136-F644-9502-F8531D91B8E3}" type="presParOf" srcId="{2F146353-BF19-114D-ABC4-C8A7E95D429A}" destId="{A5248F4B-ACC7-8B4F-BBF4-551D7446A0FA}" srcOrd="4" destOrd="0" presId="urn:microsoft.com/office/officeart/2005/8/layout/cycle4"/>
    <dgm:cxn modelId="{06CD73C6-9CFE-C44B-944B-3FB5F3359946}" type="presParOf" srcId="{7332A23B-BF6B-DA4F-AB09-18A32DEADAB6}" destId="{FC160436-131C-3847-9DBE-EA4066BC30E8}" srcOrd="1" destOrd="0" presId="urn:microsoft.com/office/officeart/2005/8/layout/cycle4"/>
    <dgm:cxn modelId="{501447C3-569D-3049-A876-3915E26C8731}" type="presParOf" srcId="{FC160436-131C-3847-9DBE-EA4066BC30E8}" destId="{1E55F911-D420-4F44-9F4E-A8D89BEA3016}" srcOrd="0" destOrd="0" presId="urn:microsoft.com/office/officeart/2005/8/layout/cycle4"/>
    <dgm:cxn modelId="{D5097C39-38EB-C948-86FB-2AF9172DDDAB}" type="presParOf" srcId="{FC160436-131C-3847-9DBE-EA4066BC30E8}" destId="{EDB8C6B2-776D-EC44-AEB2-3DB4E33D8085}" srcOrd="1" destOrd="0" presId="urn:microsoft.com/office/officeart/2005/8/layout/cycle4"/>
    <dgm:cxn modelId="{1A75CDD9-DF1B-1443-88F2-D206BC383CD0}" type="presParOf" srcId="{FC160436-131C-3847-9DBE-EA4066BC30E8}" destId="{2A1C96C7-1E3D-A94B-BBA0-4C3E447E1683}" srcOrd="2" destOrd="0" presId="urn:microsoft.com/office/officeart/2005/8/layout/cycle4"/>
    <dgm:cxn modelId="{63CC1510-EF44-DD43-B77A-6C8C4562E50E}" type="presParOf" srcId="{FC160436-131C-3847-9DBE-EA4066BC30E8}" destId="{868A3224-9003-EB47-ABE7-69FD5579D3B5}" srcOrd="3" destOrd="0" presId="urn:microsoft.com/office/officeart/2005/8/layout/cycle4"/>
    <dgm:cxn modelId="{5B5AA033-DEAF-6141-B51A-11C884911D76}" type="presParOf" srcId="{FC160436-131C-3847-9DBE-EA4066BC30E8}" destId="{23832480-7431-3D45-A31D-48613F3C63D4}" srcOrd="4" destOrd="0" presId="urn:microsoft.com/office/officeart/2005/8/layout/cycle4"/>
    <dgm:cxn modelId="{91846E33-1444-B64C-8302-269F5516A53D}" type="presParOf" srcId="{7332A23B-BF6B-DA4F-AB09-18A32DEADAB6}" destId="{5C37B272-FD65-8648-8375-2601D402A27C}" srcOrd="2" destOrd="0" presId="urn:microsoft.com/office/officeart/2005/8/layout/cycle4"/>
    <dgm:cxn modelId="{1BBC56B7-44D6-5D43-A1F9-6EC02AC4F976}" type="presParOf" srcId="{7332A23B-BF6B-DA4F-AB09-18A32DEADAB6}" destId="{FC38C448-8C6B-0A46-B946-07B047D5A442}"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86B2D-8733-E54B-AA48-3B035FEA53F8}">
      <dsp:nvSpPr>
        <dsp:cNvPr id="0" name=""/>
        <dsp:cNvSpPr/>
      </dsp:nvSpPr>
      <dsp:spPr>
        <a:xfrm>
          <a:off x="6327060" y="2326139"/>
          <a:ext cx="5537349" cy="270187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fr-CA" sz="1600" kern="1200" dirty="0">
              <a:effectLst/>
              <a:latin typeface="+mn-lt"/>
              <a:ea typeface="Times New Roman" panose="02020603050405020304" pitchFamily="18" charset="0"/>
            </a:rPr>
            <a:t>La LCA ne comporte pas de clause de non-dérogation.</a:t>
          </a:r>
        </a:p>
        <a:p>
          <a:pPr marL="171450" lvl="1" indent="-171450" algn="l" defTabSz="711200">
            <a:lnSpc>
              <a:spcPct val="90000"/>
            </a:lnSpc>
            <a:spcBef>
              <a:spcPct val="0"/>
            </a:spcBef>
            <a:spcAft>
              <a:spcPct val="15000"/>
            </a:spcAft>
            <a:buChar char="•"/>
          </a:pPr>
          <a:r>
            <a:rPr lang="fr-CA" sz="1600" kern="1200" dirty="0">
              <a:effectLst/>
              <a:latin typeface="+mn-lt"/>
              <a:ea typeface="Times New Roman" panose="02020603050405020304" pitchFamily="18" charset="0"/>
            </a:rPr>
            <a:t>Le commissaire à l'accessibilité dispose de pouvoirs administratifs étendus. </a:t>
          </a:r>
        </a:p>
        <a:p>
          <a:pPr marL="171450" lvl="1" indent="-171450" algn="l" defTabSz="711200">
            <a:lnSpc>
              <a:spcPct val="90000"/>
            </a:lnSpc>
            <a:spcBef>
              <a:spcPct val="0"/>
            </a:spcBef>
            <a:spcAft>
              <a:spcPct val="15000"/>
            </a:spcAft>
            <a:buChar char="•"/>
          </a:pPr>
          <a:r>
            <a:rPr lang="fr-CA" sz="1600" kern="1200" dirty="0">
              <a:effectLst/>
              <a:latin typeface="+mn-lt"/>
              <a:ea typeface="Times New Roman" panose="02020603050405020304" pitchFamily="18" charset="0"/>
            </a:rPr>
            <a:t>La LCA continue de mettre à jour et d'élaborer des règlements sans consulter officiellement les PN.</a:t>
          </a:r>
        </a:p>
      </dsp:txBody>
      <dsp:txXfrm>
        <a:off x="8047616" y="3060958"/>
        <a:ext cx="3757442" cy="1907701"/>
      </dsp:txXfrm>
    </dsp:sp>
    <dsp:sp modelId="{8DF42C5E-BD6B-5349-8A8F-C287BA7E826D}">
      <dsp:nvSpPr>
        <dsp:cNvPr id="0" name=""/>
        <dsp:cNvSpPr/>
      </dsp:nvSpPr>
      <dsp:spPr>
        <a:xfrm>
          <a:off x="287319" y="2333756"/>
          <a:ext cx="5166705" cy="27112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t>Les PHPN doivent avoir un diagnostic pour être admissibles à la LCA – la LCA suppose que les personnes handicapées sont diagnostiquées.</a:t>
          </a:r>
        </a:p>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t>La majorité des PHPN n'ont pas accès à des évaluations ou à des diagnostics précis. </a:t>
          </a:r>
        </a:p>
      </dsp:txBody>
      <dsp:txXfrm>
        <a:off x="346876" y="3071120"/>
        <a:ext cx="3497579" cy="1914306"/>
      </dsp:txXfrm>
    </dsp:sp>
    <dsp:sp modelId="{862B227C-8BD0-5F41-A6AA-DFEAAFCED4AB}">
      <dsp:nvSpPr>
        <dsp:cNvPr id="0" name=""/>
        <dsp:cNvSpPr/>
      </dsp:nvSpPr>
      <dsp:spPr>
        <a:xfrm>
          <a:off x="6233247" y="341750"/>
          <a:ext cx="5642897" cy="207436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t>La LCA utilise les données du recensement canadien sur les handicaps pour orienter son développement.</a:t>
          </a:r>
        </a:p>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t>Il n'existe pas de données sur les handicaps des Premières Nations. </a:t>
          </a:r>
        </a:p>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t>Il n'y a aucune raison de penser que les PN ont les mêmes taux et les mêmes types d’handicaps que les autres Canadiens. </a:t>
          </a:r>
        </a:p>
      </dsp:txBody>
      <dsp:txXfrm>
        <a:off x="7971683" y="387317"/>
        <a:ext cx="3858893" cy="1464639"/>
      </dsp:txXfrm>
    </dsp:sp>
    <dsp:sp modelId="{5806EF3C-AC00-0D40-A651-8A1A772768CC}">
      <dsp:nvSpPr>
        <dsp:cNvPr id="0" name=""/>
        <dsp:cNvSpPr/>
      </dsp:nvSpPr>
      <dsp:spPr>
        <a:xfrm>
          <a:off x="282293" y="347859"/>
          <a:ext cx="5221209" cy="207739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t>Les normes de la LCA sont élaborées à partir des infrastructures canadiennes.</a:t>
          </a:r>
        </a:p>
        <a:p>
          <a:pPr marL="171450" lvl="1" indent="-171450" algn="l" defTabSz="711200">
            <a:lnSpc>
              <a:spcPct val="90000"/>
            </a:lnSpc>
            <a:spcBef>
              <a:spcPct val="0"/>
            </a:spcBef>
            <a:spcAft>
              <a:spcPct val="15000"/>
            </a:spcAft>
            <a:buFont typeface="Arial" panose="020B0604020202020204" pitchFamily="34" charset="0"/>
            <a:buChar char="•"/>
          </a:pPr>
          <a:r>
            <a:rPr lang="fr-CA" sz="1600" kern="1200" dirty="0"/>
            <a:t>Les Premières Nations seront soumises à des amendes (jusqu'à 250 000 $ par infraction) si elles ne disposent pas d'infrastructures comparables à celles du Canada.</a:t>
          </a:r>
        </a:p>
        <a:p>
          <a:pPr marL="57150" lvl="1" indent="-57150" algn="l" defTabSz="444500">
            <a:lnSpc>
              <a:spcPct val="90000"/>
            </a:lnSpc>
            <a:spcBef>
              <a:spcPct val="0"/>
            </a:spcBef>
            <a:spcAft>
              <a:spcPct val="15000"/>
            </a:spcAft>
            <a:buFont typeface="+mj-lt"/>
            <a:buAutoNum type="arabicPeriod"/>
          </a:pPr>
          <a:endParaRPr lang="en-US" sz="1000" kern="1200" dirty="0">
            <a:solidFill>
              <a:schemeClr val="tx1"/>
            </a:solidFill>
          </a:endParaRPr>
        </a:p>
      </dsp:txBody>
      <dsp:txXfrm>
        <a:off x="327927" y="393493"/>
        <a:ext cx="3563578" cy="1466778"/>
      </dsp:txXfrm>
    </dsp:sp>
    <dsp:sp modelId="{1E55F911-D420-4F44-9F4E-A8D89BEA3016}">
      <dsp:nvSpPr>
        <dsp:cNvPr id="0" name=""/>
        <dsp:cNvSpPr/>
      </dsp:nvSpPr>
      <dsp:spPr>
        <a:xfrm>
          <a:off x="4020244" y="503734"/>
          <a:ext cx="1814330" cy="1794534"/>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mj-lt"/>
            <a:buNone/>
          </a:pPr>
          <a:r>
            <a:rPr lang="fr-CA" sz="1200" b="1" kern="1200" dirty="0">
              <a:effectLst/>
              <a:latin typeface="Aptos" panose="020B0004020202020204" pitchFamily="34" charset="0"/>
              <a:ea typeface="Aptos" panose="020B0004020202020204" pitchFamily="34" charset="0"/>
              <a:cs typeface="Times New Roman" panose="02020603050405020304" pitchFamily="18" charset="0"/>
            </a:rPr>
            <a:t>Déficit d'infrastructure de 349 milliards de dollars</a:t>
          </a:r>
        </a:p>
      </dsp:txBody>
      <dsp:txXfrm>
        <a:off x="4551649" y="1029341"/>
        <a:ext cx="1282925" cy="1268927"/>
      </dsp:txXfrm>
    </dsp:sp>
    <dsp:sp modelId="{EDB8C6B2-776D-EC44-AEB2-3DB4E33D8085}">
      <dsp:nvSpPr>
        <dsp:cNvPr id="0" name=""/>
        <dsp:cNvSpPr/>
      </dsp:nvSpPr>
      <dsp:spPr>
        <a:xfrm rot="5400000">
          <a:off x="6200151" y="493836"/>
          <a:ext cx="1833038" cy="1814330"/>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mj-lt"/>
            <a:buNone/>
          </a:pPr>
          <a:r>
            <a:rPr lang="fr-CA" sz="1200" b="1" kern="1200" dirty="0">
              <a:effectLst/>
              <a:latin typeface="Aptos" panose="020B0004020202020204" pitchFamily="34" charset="0"/>
              <a:ea typeface="Aptos" panose="020B0004020202020204" pitchFamily="34" charset="0"/>
              <a:cs typeface="Times New Roman" panose="02020603050405020304" pitchFamily="18" charset="0"/>
            </a:rPr>
            <a:t>Absence de données sur les handicaps au sein des PN</a:t>
          </a:r>
        </a:p>
      </dsp:txBody>
      <dsp:txXfrm rot="-5400000">
        <a:off x="6209505" y="1021367"/>
        <a:ext cx="1282925" cy="1296154"/>
      </dsp:txXfrm>
    </dsp:sp>
    <dsp:sp modelId="{2A1C96C7-1E3D-A94B-BBA0-4C3E447E1683}">
      <dsp:nvSpPr>
        <dsp:cNvPr id="0" name=""/>
        <dsp:cNvSpPr/>
      </dsp:nvSpPr>
      <dsp:spPr>
        <a:xfrm rot="10800000">
          <a:off x="6190264" y="2673209"/>
          <a:ext cx="1852813" cy="1834105"/>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CA" sz="1200" b="1" kern="1200">
              <a:latin typeface="Aptos" panose="020B0004020202020204" pitchFamily="34" charset="0"/>
              <a:ea typeface="Aptos" panose="020B0004020202020204" pitchFamily="34" charset="0"/>
              <a:cs typeface="Times New Roman" panose="02020603050405020304" pitchFamily="18" charset="0"/>
            </a:rPr>
            <a:t>La politique coloniale </a:t>
          </a:r>
          <a:r>
            <a:rPr lang="fr-CA" sz="1200" b="1" kern="1200">
              <a:effectLst/>
              <a:latin typeface="Aptos" panose="020B0004020202020204" pitchFamily="34" charset="0"/>
              <a:ea typeface="Aptos" panose="020B0004020202020204" pitchFamily="34" charset="0"/>
              <a:cs typeface="Times New Roman" panose="02020603050405020304" pitchFamily="18" charset="0"/>
            </a:rPr>
            <a:t>porte atteinte aux </a:t>
          </a:r>
          <a:r>
            <a:rPr lang="fr-CA" sz="1200" b="1" kern="1200">
              <a:latin typeface="Aptos" panose="020B0004020202020204" pitchFamily="34" charset="0"/>
              <a:ea typeface="Aptos" panose="020B0004020202020204" pitchFamily="34" charset="0"/>
              <a:cs typeface="Times New Roman" panose="02020603050405020304" pitchFamily="18" charset="0"/>
            </a:rPr>
            <a:t>droits inhérents et aux droits issus des traités</a:t>
          </a:r>
        </a:p>
      </dsp:txBody>
      <dsp:txXfrm rot="10800000">
        <a:off x="6190264" y="2673209"/>
        <a:ext cx="1310137" cy="1296908"/>
      </dsp:txXfrm>
    </dsp:sp>
    <dsp:sp modelId="{868A3224-9003-EB47-ABE7-69FD5579D3B5}">
      <dsp:nvSpPr>
        <dsp:cNvPr id="0" name=""/>
        <dsp:cNvSpPr/>
      </dsp:nvSpPr>
      <dsp:spPr>
        <a:xfrm rot="16200000">
          <a:off x="3981489" y="2634977"/>
          <a:ext cx="1891840" cy="1910569"/>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Font typeface="+mj-lt"/>
            <a:buNone/>
          </a:pPr>
          <a:r>
            <a:rPr lang="fr-CA" sz="1200" b="1" kern="1200" dirty="0">
              <a:effectLst/>
              <a:latin typeface="Aptos" panose="020B0004020202020204" pitchFamily="34" charset="0"/>
              <a:ea typeface="Aptos" panose="020B0004020202020204" pitchFamily="34" charset="0"/>
              <a:cs typeface="Times New Roman" panose="02020603050405020304" pitchFamily="18" charset="0"/>
            </a:rPr>
            <a:t>Crise des erreurs de diagnostic chez les PN</a:t>
          </a:r>
        </a:p>
      </dsp:txBody>
      <dsp:txXfrm rot="5400000">
        <a:off x="4531718" y="2644341"/>
        <a:ext cx="1350976" cy="1337733"/>
      </dsp:txXfrm>
    </dsp:sp>
    <dsp:sp modelId="{5C37B272-FD65-8648-8375-2601D402A27C}">
      <dsp:nvSpPr>
        <dsp:cNvPr id="0" name=""/>
        <dsp:cNvSpPr/>
      </dsp:nvSpPr>
      <dsp:spPr>
        <a:xfrm>
          <a:off x="5660788" y="2060679"/>
          <a:ext cx="722504" cy="628264"/>
        </a:xfrm>
        <a:prstGeom prst="circularArrow">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FC38C448-8C6B-0A46-B946-07B047D5A442}">
      <dsp:nvSpPr>
        <dsp:cNvPr id="0" name=""/>
        <dsp:cNvSpPr/>
      </dsp:nvSpPr>
      <dsp:spPr>
        <a:xfrm rot="10800000">
          <a:off x="5660788" y="2302319"/>
          <a:ext cx="722504" cy="628264"/>
        </a:xfrm>
        <a:prstGeom prst="circularArrow">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23B91-21D1-3446-88A1-9B173C1A553D}" type="datetimeFigureOut">
              <a:rPr lang="en-US" smtClean="0"/>
              <a:t>11/29/24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D4F01-6038-DC44-91F1-DC7DDAAB7A73}" type="slidenum">
              <a:rPr lang="en-US" smtClean="0"/>
              <a:t>‹#›</a:t>
            </a:fld>
            <a:endParaRPr lang="en-US"/>
          </a:p>
        </p:txBody>
      </p:sp>
    </p:spTree>
    <p:extLst>
      <p:ext uri="{BB962C8B-B14F-4D97-AF65-F5344CB8AC3E}">
        <p14:creationId xmlns:p14="http://schemas.microsoft.com/office/powerpoint/2010/main" val="3925969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2D4F01-6038-DC44-91F1-DC7DDAAB7A73}" type="slidenum">
              <a:rPr lang="en-US" smtClean="0"/>
              <a:t>1</a:t>
            </a:fld>
            <a:endParaRPr lang="en-US"/>
          </a:p>
        </p:txBody>
      </p:sp>
    </p:spTree>
    <p:extLst>
      <p:ext uri="{BB962C8B-B14F-4D97-AF65-F5344CB8AC3E}">
        <p14:creationId xmlns:p14="http://schemas.microsoft.com/office/powerpoint/2010/main" val="129335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E793F-0076-4C84-AE7E-5381EBE701B7}" type="slidenum">
              <a:rPr lang="en-CA" smtClean="0"/>
              <a:t>4</a:t>
            </a:fld>
            <a:endParaRPr lang="en-CA"/>
          </a:p>
        </p:txBody>
      </p:sp>
    </p:spTree>
    <p:extLst>
      <p:ext uri="{BB962C8B-B14F-4D97-AF65-F5344CB8AC3E}">
        <p14:creationId xmlns:p14="http://schemas.microsoft.com/office/powerpoint/2010/main" val="412632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A2D4F01-6038-DC44-91F1-DC7DDAAB7A73}" type="slidenum">
              <a:rPr lang="en-US" smtClean="0"/>
              <a:t>13</a:t>
            </a:fld>
            <a:endParaRPr lang="en-US"/>
          </a:p>
        </p:txBody>
      </p:sp>
    </p:spTree>
    <p:extLst>
      <p:ext uri="{BB962C8B-B14F-4D97-AF65-F5344CB8AC3E}">
        <p14:creationId xmlns:p14="http://schemas.microsoft.com/office/powerpoint/2010/main" val="2050745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11/29/24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8" Type="http://schemas.openxmlformats.org/officeDocument/2006/relationships/hyperlink" Target="mailto:cjoseph@afn.ca" TargetMode="External"/><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hyperlink" Target="http://www.afn.ca/" TargetMode="External"/><Relationship Id="rId4" Type="http://schemas.openxmlformats.org/officeDocument/2006/relationships/tags" Target="../tags/tag35.xml"/><Relationship Id="rId9" Type="http://schemas.openxmlformats.org/officeDocument/2006/relationships/hyperlink" Target="mailto:mfrawley@afn.ca"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3F58-DD18-194C-913A-D7030ECABA02}"/>
              </a:ext>
            </a:extLst>
          </p:cNvPr>
          <p:cNvSpPr>
            <a:spLocks noGrp="1"/>
          </p:cNvSpPr>
          <p:nvPr>
            <p:ph idx="1"/>
            <p:custDataLst>
              <p:tags r:id="rId1"/>
            </p:custDataLst>
          </p:nvPr>
        </p:nvSpPr>
        <p:spPr>
          <a:xfrm>
            <a:off x="1427921" y="2379357"/>
            <a:ext cx="9336158" cy="3692180"/>
          </a:xfrm>
        </p:spPr>
        <p:txBody>
          <a:bodyPr/>
          <a:lstStyle/>
          <a:p>
            <a:pPr marL="0" indent="0" algn="ctr">
              <a:buNone/>
            </a:pPr>
            <a:r>
              <a:rPr lang="fr-CA" sz="4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Rejeter la Loi canadienne sur l’accessibilité et promouvoir une loi distincte sur l’accessibilité des Premières Nations</a:t>
            </a:r>
          </a:p>
        </p:txBody>
      </p:sp>
      <p:sp>
        <p:nvSpPr>
          <p:cNvPr id="2" name="Subtitle 2">
            <a:extLst>
              <a:ext uri="{FF2B5EF4-FFF2-40B4-BE49-F238E27FC236}">
                <a16:creationId xmlns:a16="http://schemas.microsoft.com/office/drawing/2014/main" id="{4F38CA94-0EFC-893E-D417-A1AA5E19BA3E}"/>
              </a:ext>
            </a:extLst>
          </p:cNvPr>
          <p:cNvSpPr txBox="1">
            <a:spLocks/>
          </p:cNvSpPr>
          <p:nvPr>
            <p:custDataLst>
              <p:tags r:id="rId2"/>
            </p:custDataLst>
          </p:nvPr>
        </p:nvSpPr>
        <p:spPr>
          <a:xfrm>
            <a:off x="1524000" y="4276580"/>
            <a:ext cx="9144000" cy="23739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i="1" dirty="0">
              <a:solidFill>
                <a:schemeClr val="bg1"/>
              </a:solidFill>
            </a:endParaRPr>
          </a:p>
          <a:p>
            <a:pPr marL="0" indent="0" algn="ctr">
              <a:buNone/>
            </a:pPr>
            <a:r>
              <a:rPr lang="fr-CA" i="1">
                <a:solidFill>
                  <a:schemeClr val="bg1"/>
                </a:solidFill>
              </a:rPr>
              <a:t>2 décembre 2024 </a:t>
            </a:r>
          </a:p>
          <a:p>
            <a:endParaRPr lang="en-US" dirty="0"/>
          </a:p>
        </p:txBody>
      </p:sp>
    </p:spTree>
    <p:extLst>
      <p:ext uri="{BB962C8B-B14F-4D97-AF65-F5344CB8AC3E}">
        <p14:creationId xmlns:p14="http://schemas.microsoft.com/office/powerpoint/2010/main" val="19357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1A51-6375-3977-EABD-3CD200FF1F4F}"/>
              </a:ext>
            </a:extLst>
          </p:cNvPr>
          <p:cNvSpPr>
            <a:spLocks noGrp="1"/>
          </p:cNvSpPr>
          <p:nvPr>
            <p:ph type="title"/>
            <p:custDataLst>
              <p:tags r:id="rId1"/>
            </p:custDataLst>
          </p:nvPr>
        </p:nvSpPr>
        <p:spPr>
          <a:xfrm>
            <a:off x="115410" y="1906108"/>
            <a:ext cx="12076590" cy="578675"/>
          </a:xfrm>
        </p:spPr>
        <p:txBody>
          <a:bodyPr/>
          <a:lstStyle/>
          <a:p>
            <a:r>
              <a:rPr lang="fr-CA" sz="3200" b="1">
                <a:latin typeface="Aptos" panose="020B0004020202020204" pitchFamily="34" charset="0"/>
              </a:rPr>
              <a:t>Présentation prébudgétaire 2025 de l'APN pour l'accessibilité </a:t>
            </a:r>
          </a:p>
        </p:txBody>
      </p:sp>
      <p:sp>
        <p:nvSpPr>
          <p:cNvPr id="3" name="Content Placeholder 2">
            <a:extLst>
              <a:ext uri="{FF2B5EF4-FFF2-40B4-BE49-F238E27FC236}">
                <a16:creationId xmlns:a16="http://schemas.microsoft.com/office/drawing/2014/main" id="{761967D4-9476-887D-79CF-77EF1064EE1D}"/>
              </a:ext>
            </a:extLst>
          </p:cNvPr>
          <p:cNvSpPr>
            <a:spLocks noGrp="1"/>
          </p:cNvSpPr>
          <p:nvPr>
            <p:ph idx="1"/>
            <p:custDataLst>
              <p:tags r:id="rId2"/>
            </p:custDataLst>
          </p:nvPr>
        </p:nvSpPr>
        <p:spPr>
          <a:xfrm>
            <a:off x="7022237" y="2527128"/>
            <a:ext cx="4324050" cy="3692180"/>
          </a:xfrm>
        </p:spPr>
        <p:txBody>
          <a:bodyPr/>
          <a:lstStyle/>
          <a:p>
            <a:r>
              <a:rPr lang="fr-CA" sz="1900" dirty="0">
                <a:effectLst/>
                <a:ea typeface="Calibri" panose="020F0502020204030204" pitchFamily="34" charset="0"/>
                <a:cs typeface="Calibri" panose="020F0502020204030204" pitchFamily="34" charset="0"/>
              </a:rPr>
              <a:t>Ce travail nécessite un engagement de financement pluriannuel des gouvernements et des régions des Premières Nations, ainsi que des recherches et des collectes de données en temps opportun pour déterminer l'état de l'accessibilité et des handicaps chez les Premières Nations.   </a:t>
            </a:r>
          </a:p>
          <a:p>
            <a:r>
              <a:rPr lang="fr-CA" sz="1900" dirty="0">
                <a:effectLst/>
                <a:ea typeface="Calibri" panose="020F0502020204030204" pitchFamily="34" charset="0"/>
                <a:cs typeface="Calibri" panose="020F0502020204030204" pitchFamily="34" charset="0"/>
              </a:rPr>
              <a:t>L'APN propose </a:t>
            </a:r>
            <a:r>
              <a:rPr lang="fr-CA" sz="1900" b="1" dirty="0">
                <a:effectLst/>
                <a:ea typeface="Calibri" panose="020F0502020204030204" pitchFamily="34" charset="0"/>
                <a:cs typeface="Calibri" panose="020F0502020204030204" pitchFamily="34" charset="0"/>
              </a:rPr>
              <a:t>2,9 milliards de dollars </a:t>
            </a:r>
            <a:r>
              <a:rPr lang="fr-CA" sz="1900" dirty="0">
                <a:effectLst/>
                <a:ea typeface="Calibri" panose="020F0502020204030204" pitchFamily="34" charset="0"/>
                <a:cs typeface="Calibri" panose="020F0502020204030204" pitchFamily="34" charset="0"/>
              </a:rPr>
              <a:t>sur cinq ans (avec indexation annuelle) à déployer par l'intermédiaire de plusieurs ministères fédéraux.  </a:t>
            </a:r>
          </a:p>
          <a:p>
            <a:endParaRPr lang="en-US" dirty="0"/>
          </a:p>
        </p:txBody>
      </p:sp>
      <p:sp>
        <p:nvSpPr>
          <p:cNvPr id="5" name="TextBox 4">
            <a:extLst>
              <a:ext uri="{FF2B5EF4-FFF2-40B4-BE49-F238E27FC236}">
                <a16:creationId xmlns:a16="http://schemas.microsoft.com/office/drawing/2014/main" id="{79524B18-327B-074C-4332-5926BEA08C80}"/>
              </a:ext>
            </a:extLst>
          </p:cNvPr>
          <p:cNvSpPr txBox="1"/>
          <p:nvPr>
            <p:custDataLst>
              <p:tags r:id="rId3"/>
            </p:custDataLst>
          </p:nvPr>
        </p:nvSpPr>
        <p:spPr>
          <a:xfrm>
            <a:off x="411333" y="2492696"/>
            <a:ext cx="6610904" cy="3893374"/>
          </a:xfrm>
          <a:prstGeom prst="rect">
            <a:avLst/>
          </a:prstGeom>
          <a:noFill/>
        </p:spPr>
        <p:txBody>
          <a:bodyPr wrap="square">
            <a:spAutoFit/>
          </a:bodyPr>
          <a:lstStyle/>
          <a:p>
            <a:r>
              <a:rPr lang="fr-CA" sz="1900" dirty="0">
                <a:ea typeface="Calibri" panose="020F0502020204030204" pitchFamily="34" charset="0"/>
                <a:cs typeface="Calibri" panose="020F0502020204030204" pitchFamily="34" charset="0"/>
              </a:rPr>
              <a:t>Les investissements fédéraux sont tenus de :</a:t>
            </a:r>
          </a:p>
          <a:p>
            <a:pPr marL="342900" indent="-342900">
              <a:buFont typeface="Arial" panose="020B0604020202020204" pitchFamily="34" charset="0"/>
              <a:buChar char="•"/>
            </a:pPr>
            <a:r>
              <a:rPr lang="fr-CA" sz="1900" dirty="0">
                <a:ea typeface="Calibri" panose="020F0502020204030204" pitchFamily="34" charset="0"/>
                <a:cs typeface="Calibri" panose="020F0502020204030204" pitchFamily="34" charset="0"/>
              </a:rPr>
              <a:t>construire des bâtiments entièrement accessibles pour les Premières Nations;</a:t>
            </a:r>
          </a:p>
          <a:p>
            <a:pPr marL="342900" indent="-342900">
              <a:buFont typeface="Arial" panose="020B0604020202020204" pitchFamily="34" charset="0"/>
              <a:buChar char="•"/>
            </a:pPr>
            <a:r>
              <a:rPr lang="fr-CA" sz="1900" dirty="0">
                <a:effectLst/>
                <a:ea typeface="Calibri" panose="020F0502020204030204" pitchFamily="34" charset="0"/>
                <a:cs typeface="Calibri" panose="020F0502020204030204" pitchFamily="34" charset="0"/>
              </a:rPr>
              <a:t>promouvoir une loi distincte sur l'accessibilité des Premières Nations; </a:t>
            </a:r>
            <a:r>
              <a:rPr lang="fr-CA" sz="1900" dirty="0">
                <a:ea typeface="Calibri" panose="020F0502020204030204" pitchFamily="34" charset="0"/>
                <a:cs typeface="Calibri" panose="020F0502020204030204" pitchFamily="34" charset="0"/>
              </a:rPr>
              <a:t>permettre aux Premières Nations de se conformer aux normes d'accessibilité modernes;</a:t>
            </a:r>
          </a:p>
          <a:p>
            <a:pPr marL="285750" indent="-285750">
              <a:buFont typeface="Arial" panose="020B0604020202020204" pitchFamily="34" charset="0"/>
              <a:buChar char="•"/>
            </a:pPr>
            <a:r>
              <a:rPr lang="fr-CA" sz="1900" dirty="0">
                <a:ea typeface="Calibri" panose="020F0502020204030204" pitchFamily="34" charset="0"/>
                <a:cs typeface="Calibri" panose="020F0502020204030204" pitchFamily="34" charset="0"/>
              </a:rPr>
              <a:t>établir des réseaux régionaux des Premières Nations pour les personnes handicapées;</a:t>
            </a:r>
          </a:p>
          <a:p>
            <a:pPr marL="285750" indent="-285750">
              <a:buFont typeface="Arial" panose="020B0604020202020204" pitchFamily="34" charset="0"/>
              <a:buChar char="•"/>
            </a:pPr>
            <a:r>
              <a:rPr lang="fr-CA" sz="1900" dirty="0">
                <a:ea typeface="Calibri" panose="020F0502020204030204" pitchFamily="34" charset="0"/>
                <a:cs typeface="Calibri" panose="020F0502020204030204" pitchFamily="34" charset="0"/>
              </a:rPr>
              <a:t>combler les lacunes en matière d'infrastructures qui créent des obstacles à l'accessibilité;</a:t>
            </a:r>
          </a:p>
          <a:p>
            <a:pPr marL="285750" indent="-285750">
              <a:buFont typeface="Arial" panose="020B0604020202020204" pitchFamily="34" charset="0"/>
              <a:buChar char="•"/>
            </a:pPr>
            <a:r>
              <a:rPr lang="fr-CA" sz="1900" dirty="0">
                <a:ea typeface="Aptos" panose="020B0004020202020204" pitchFamily="34" charset="0"/>
                <a:cs typeface="Aptos" panose="020B0004020202020204" pitchFamily="34" charset="0"/>
              </a:rPr>
              <a:t>respecter les </a:t>
            </a:r>
            <a:r>
              <a:rPr lang="fr-CA" sz="1900" dirty="0">
                <a:effectLst/>
                <a:ea typeface="Aptos" panose="020B0004020202020204" pitchFamily="34" charset="0"/>
                <a:cs typeface="Aptos" panose="020B0004020202020204" pitchFamily="34" charset="0"/>
              </a:rPr>
              <a:t>obligations découlant du plan d'action de la Déclaration des Nations Unies et de la Convention des Nations Unies relative aux droits des personnes handicapées.</a:t>
            </a:r>
          </a:p>
        </p:txBody>
      </p:sp>
    </p:spTree>
    <p:extLst>
      <p:ext uri="{BB962C8B-B14F-4D97-AF65-F5344CB8AC3E}">
        <p14:creationId xmlns:p14="http://schemas.microsoft.com/office/powerpoint/2010/main" val="113666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6F50-15F1-2CBE-80DD-987B72BEA587}"/>
              </a:ext>
            </a:extLst>
          </p:cNvPr>
          <p:cNvSpPr>
            <a:spLocks noGrp="1"/>
          </p:cNvSpPr>
          <p:nvPr>
            <p:ph type="title"/>
            <p:custDataLst>
              <p:tags r:id="rId1"/>
            </p:custDataLst>
          </p:nvPr>
        </p:nvSpPr>
        <p:spPr>
          <a:xfrm>
            <a:off x="204186" y="1906108"/>
            <a:ext cx="11904956" cy="578675"/>
          </a:xfrm>
        </p:spPr>
        <p:txBody>
          <a:bodyPr/>
          <a:lstStyle/>
          <a:p>
            <a:r>
              <a:rPr lang="fr-CA" sz="3200" b="1" dirty="0">
                <a:effectLst/>
                <a:latin typeface="Aptos" panose="020B0004020202020204" pitchFamily="34" charset="0"/>
                <a:ea typeface="Aptos" panose="020B0004020202020204" pitchFamily="34" charset="0"/>
                <a:cs typeface="Aptos" panose="020B0004020202020204" pitchFamily="34" charset="0"/>
              </a:rPr>
              <a:t>Convention des Nations Unies relative aux droits des personnes handicapées – </a:t>
            </a:r>
            <a:r>
              <a:rPr lang="fr-CA" sz="3200" b="1" dirty="0">
                <a:latin typeface="Aptos" panose="020B0004020202020204" pitchFamily="34" charset="0"/>
                <a:ea typeface="Aptos" panose="020B0004020202020204" pitchFamily="34" charset="0"/>
                <a:cs typeface="Aptos" panose="020B0004020202020204" pitchFamily="34" charset="0"/>
              </a:rPr>
              <a:t>Plaidoyer permanent de l'APN </a:t>
            </a:r>
            <a:br>
              <a:rPr lang="fr-CA" sz="2400" b="1" dirty="0">
                <a:latin typeface="Aptos" panose="020B0004020202020204" pitchFamily="34" charset="0"/>
                <a:ea typeface="Aptos" panose="020B0004020202020204" pitchFamily="34" charset="0"/>
                <a:cs typeface="Aptos" panose="020B0004020202020204" pitchFamily="34" charset="0"/>
              </a:rPr>
            </a:br>
            <a:endParaRPr lang="fr-CA" sz="2400" b="1" dirty="0">
              <a:latin typeface="Aptos" panose="020B0004020202020204" pitchFamily="34" charset="0"/>
              <a:ea typeface="Aptos" panose="020B0004020202020204" pitchFamily="34" charset="0"/>
              <a:cs typeface="Aptos" panose="020B0004020202020204" pitchFamily="34" charset="0"/>
            </a:endParaRPr>
          </a:p>
        </p:txBody>
      </p:sp>
      <p:sp>
        <p:nvSpPr>
          <p:cNvPr id="4" name="Content Placeholder 2">
            <a:extLst>
              <a:ext uri="{FF2B5EF4-FFF2-40B4-BE49-F238E27FC236}">
                <a16:creationId xmlns:a16="http://schemas.microsoft.com/office/drawing/2014/main" id="{02EE33CB-E42F-9353-65CB-52B6DED8827B}"/>
              </a:ext>
            </a:extLst>
          </p:cNvPr>
          <p:cNvSpPr>
            <a:spLocks noGrp="1"/>
          </p:cNvSpPr>
          <p:nvPr>
            <p:ph idx="1"/>
            <p:custDataLst>
              <p:tags r:id="rId2"/>
            </p:custDataLst>
          </p:nvPr>
        </p:nvSpPr>
        <p:spPr>
          <a:xfrm>
            <a:off x="319597" y="2859478"/>
            <a:ext cx="11327907" cy="3692180"/>
          </a:xfrm>
        </p:spPr>
        <p:txBody>
          <a:bodyPr>
            <a:noAutofit/>
          </a:bodyPr>
          <a:lstStyle/>
          <a:p>
            <a:r>
              <a:rPr lang="fr-CA" sz="1900" b="0" i="0" dirty="0">
                <a:solidFill>
                  <a:srgbClr val="333333"/>
                </a:solidFill>
                <a:effectLst/>
                <a:latin typeface="Aptos" panose="020B0004020202020204" pitchFamily="34" charset="0"/>
              </a:rPr>
              <a:t>Le Canada s'est engagé à ratifier la </a:t>
            </a:r>
            <a:r>
              <a:rPr lang="fr-CA" sz="1900" b="1" i="0" dirty="0">
                <a:solidFill>
                  <a:srgbClr val="333333"/>
                </a:solidFill>
                <a:effectLst/>
                <a:latin typeface="Aptos" panose="020B0004020202020204" pitchFamily="34" charset="0"/>
              </a:rPr>
              <a:t>Convention des Nations Unies relative aux droits des personnes handicapées </a:t>
            </a:r>
            <a:r>
              <a:rPr lang="fr-CA" sz="1900" b="0" i="0" dirty="0">
                <a:solidFill>
                  <a:srgbClr val="333333"/>
                </a:solidFill>
                <a:effectLst/>
                <a:latin typeface="Aptos" panose="020B0004020202020204" pitchFamily="34" charset="0"/>
              </a:rPr>
              <a:t>(CDPH-NU) en 2010.</a:t>
            </a:r>
          </a:p>
          <a:p>
            <a:r>
              <a:rPr lang="fr-CA" sz="1900" b="0" i="0" dirty="0">
                <a:solidFill>
                  <a:srgbClr val="1F1F1F"/>
                </a:solidFill>
                <a:effectLst/>
                <a:latin typeface="Aptos" panose="020B0004020202020204" pitchFamily="34" charset="0"/>
              </a:rPr>
              <a:t>Le Canada s'est également engagé à respecter les droits des personnes handicapées en adoptant la LCA en 2019.</a:t>
            </a:r>
          </a:p>
          <a:p>
            <a:r>
              <a:rPr lang="fr-CA" sz="1900" dirty="0">
                <a:effectLst/>
                <a:latin typeface="Aptos" panose="020B0004020202020204" pitchFamily="34" charset="0"/>
                <a:ea typeface="Times New Roman" panose="02020603050405020304" pitchFamily="18" charset="0"/>
                <a:cs typeface="Times New Roman" panose="02020603050405020304" pitchFamily="18" charset="0"/>
              </a:rPr>
              <a:t>Les travaux du Canada seront examinés par le </a:t>
            </a:r>
            <a:r>
              <a:rPr lang="fr-CA" sz="1900" b="1" dirty="0">
                <a:effectLst/>
                <a:latin typeface="Aptos" panose="020B0004020202020204" pitchFamily="34" charset="0"/>
                <a:ea typeface="Times New Roman" panose="02020603050405020304" pitchFamily="18" charset="0"/>
                <a:cs typeface="Times New Roman" panose="02020603050405020304" pitchFamily="18" charset="0"/>
              </a:rPr>
              <a:t>Comité des Nations Unies sur les droits des personnes handicapées </a:t>
            </a:r>
            <a:r>
              <a:rPr lang="fr-CA" sz="1900" dirty="0">
                <a:effectLst/>
                <a:latin typeface="Aptos" panose="020B0004020202020204" pitchFamily="34" charset="0"/>
                <a:ea typeface="Times New Roman" panose="02020603050405020304" pitchFamily="18" charset="0"/>
                <a:cs typeface="Times New Roman" panose="02020603050405020304" pitchFamily="18" charset="0"/>
              </a:rPr>
              <a:t>le 10 mars 2025. </a:t>
            </a:r>
          </a:p>
          <a:p>
            <a:r>
              <a:rPr lang="fr-CA" sz="1900" dirty="0">
                <a:effectLst/>
                <a:latin typeface="Aptos" panose="020B0004020202020204" pitchFamily="34" charset="0"/>
                <a:ea typeface="Times New Roman" panose="02020603050405020304" pitchFamily="18" charset="0"/>
                <a:cs typeface="Times New Roman" panose="02020603050405020304" pitchFamily="18" charset="0"/>
              </a:rPr>
              <a:t>Au cours de cet examen, le Canada présentera son rapport sur la façon dont il s'acquitte de ses responsabilités au titre de la CDPH des Nations Unies. </a:t>
            </a:r>
          </a:p>
          <a:p>
            <a:r>
              <a:rPr lang="fr-CA" sz="1900" dirty="0">
                <a:latin typeface="Aptos" panose="020B0004020202020204" pitchFamily="34" charset="0"/>
                <a:ea typeface="Times New Roman" panose="02020603050405020304" pitchFamily="18" charset="0"/>
                <a:cs typeface="Times New Roman" panose="02020603050405020304" pitchFamily="18" charset="0"/>
              </a:rPr>
              <a:t>L'APN s'efforce de soumettre, d'ici le </a:t>
            </a:r>
            <a:r>
              <a:rPr lang="fr-CA" sz="1900" b="1" dirty="0">
                <a:latin typeface="Aptos" panose="020B0004020202020204" pitchFamily="34" charset="0"/>
                <a:ea typeface="Times New Roman" panose="02020603050405020304" pitchFamily="18" charset="0"/>
                <a:cs typeface="Times New Roman" panose="02020603050405020304" pitchFamily="18" charset="0"/>
              </a:rPr>
              <a:t>24 janvier 2025</a:t>
            </a:r>
            <a:r>
              <a:rPr lang="fr-CA" sz="1900" dirty="0">
                <a:latin typeface="Aptos" panose="020B0004020202020204" pitchFamily="34" charset="0"/>
                <a:ea typeface="Times New Roman" panose="02020603050405020304" pitchFamily="18" charset="0"/>
                <a:cs typeface="Times New Roman" panose="02020603050405020304" pitchFamily="18" charset="0"/>
              </a:rPr>
              <a:t>, un rapport parallèle au Comité afin d’aborder la situation des droits des personnes handicapées et de mettre en évidence les </a:t>
            </a:r>
            <a:r>
              <a:rPr lang="fr-CA" sz="1900" dirty="0">
                <a:effectLst/>
                <a:latin typeface="Aptos" panose="020B0004020202020204" pitchFamily="34" charset="0"/>
                <a:ea typeface="Times New Roman" panose="02020603050405020304" pitchFamily="18" charset="0"/>
                <a:cs typeface="Times New Roman" panose="02020603050405020304" pitchFamily="18" charset="0"/>
              </a:rPr>
              <a:t>obstacles </a:t>
            </a:r>
            <a:r>
              <a:rPr lang="fr-CA" sz="1900" dirty="0">
                <a:latin typeface="Aptos" panose="020B0004020202020204" pitchFamily="34" charset="0"/>
                <a:ea typeface="Times New Roman" panose="02020603050405020304" pitchFamily="18" charset="0"/>
                <a:cs typeface="Times New Roman" panose="02020603050405020304" pitchFamily="18" charset="0"/>
              </a:rPr>
              <a:t>monumentaux à la mise en place de gouvernements des Premières Nations pleinement accessibles.</a:t>
            </a:r>
            <a:r>
              <a:rPr lang="fr-CA" sz="1900" dirty="0">
                <a:effectLst/>
                <a:latin typeface="Aptos" panose="020B00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398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6674-9270-7DD0-48EF-BAF2B9D8E346}"/>
              </a:ext>
            </a:extLst>
          </p:cNvPr>
          <p:cNvSpPr>
            <a:spLocks noGrp="1"/>
          </p:cNvSpPr>
          <p:nvPr>
            <p:ph type="title"/>
            <p:custDataLst>
              <p:tags r:id="rId1"/>
            </p:custDataLst>
          </p:nvPr>
        </p:nvSpPr>
        <p:spPr>
          <a:xfrm>
            <a:off x="292964" y="1906108"/>
            <a:ext cx="11762912" cy="578675"/>
          </a:xfrm>
        </p:spPr>
        <p:txBody>
          <a:bodyPr/>
          <a:lstStyle/>
          <a:p>
            <a:r>
              <a:rPr lang="fr-CA" sz="3200" dirty="0">
                <a:latin typeface="Aptos" panose="020B0004020202020204" pitchFamily="34" charset="0"/>
                <a:ea typeface="Aptos" panose="020B0004020202020204" pitchFamily="34" charset="0"/>
                <a:cs typeface="Times New Roman" panose="02020603050405020304" pitchFamily="18" charset="0"/>
              </a:rPr>
              <a:t>Projet de résolution n</a:t>
            </a:r>
            <a:r>
              <a:rPr lang="fr-CA" sz="3200" baseline="30000" dirty="0">
                <a:latin typeface="Aptos" panose="020B0004020202020204" pitchFamily="34" charset="0"/>
                <a:ea typeface="Aptos" panose="020B0004020202020204" pitchFamily="34" charset="0"/>
                <a:cs typeface="Times New Roman" panose="02020603050405020304" pitchFamily="18" charset="0"/>
              </a:rPr>
              <a:t>o</a:t>
            </a:r>
            <a:r>
              <a:rPr lang="fr-CA" sz="3200" dirty="0">
                <a:latin typeface="Aptos" panose="020B0004020202020204" pitchFamily="34" charset="0"/>
                <a:ea typeface="Aptos" panose="020B0004020202020204" pitchFamily="34" charset="0"/>
                <a:cs typeface="Times New Roman" panose="02020603050405020304" pitchFamily="18" charset="0"/>
              </a:rPr>
              <a:t> 09 : </a:t>
            </a:r>
            <a:r>
              <a:rPr lang="fr-CA" sz="3200" b="1" dirty="0">
                <a:effectLst/>
                <a:latin typeface="Aptos" panose="020B0004020202020204" pitchFamily="34" charset="0"/>
                <a:ea typeface="Times New Roman" panose="02020603050405020304" pitchFamily="18" charset="0"/>
                <a:cs typeface="Times New Roman" panose="02020603050405020304" pitchFamily="18" charset="0"/>
              </a:rPr>
              <a:t>Rejeter la </a:t>
            </a:r>
            <a:r>
              <a:rPr lang="fr-CA" sz="3200" b="1" i="1" dirty="0">
                <a:effectLst/>
                <a:latin typeface="Aptos" panose="020B0004020202020204" pitchFamily="34" charset="0"/>
                <a:ea typeface="Times New Roman" panose="02020603050405020304" pitchFamily="18" charset="0"/>
                <a:cs typeface="Times New Roman" panose="02020603050405020304" pitchFamily="18" charset="0"/>
              </a:rPr>
              <a:t>Loi canadienne sur l’accessibilité</a:t>
            </a:r>
            <a:r>
              <a:rPr lang="fr-CA" sz="3200" b="1" dirty="0">
                <a:effectLst/>
                <a:latin typeface="Aptos" panose="020B0004020202020204" pitchFamily="34" charset="0"/>
                <a:ea typeface="Times New Roman" panose="02020603050405020304" pitchFamily="18" charset="0"/>
                <a:cs typeface="Times New Roman" panose="02020603050405020304" pitchFamily="18" charset="0"/>
              </a:rPr>
              <a:t> et promouvoir une loi distincte sur l’accessibilité des Premières Nations </a:t>
            </a:r>
            <a:br>
              <a:rPr lang="fr-CA" sz="2400" b="1" i="1"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br>
            <a:endParaRPr lang="fr-CA" sz="2400" b="1" i="1"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A59256B-A609-9500-6DC1-8ACD076C41C0}"/>
              </a:ext>
            </a:extLst>
          </p:cNvPr>
          <p:cNvSpPr>
            <a:spLocks noGrp="1"/>
          </p:cNvSpPr>
          <p:nvPr>
            <p:ph idx="1"/>
            <p:custDataLst>
              <p:tags r:id="rId2"/>
            </p:custDataLst>
          </p:nvPr>
        </p:nvSpPr>
        <p:spPr>
          <a:xfrm>
            <a:off x="292964" y="3429000"/>
            <a:ext cx="11244915" cy="3263526"/>
          </a:xfrm>
        </p:spPr>
        <p:txBody>
          <a:bodyPr/>
          <a:lstStyle/>
          <a:p>
            <a:pPr marL="0" indent="0">
              <a:buNone/>
            </a:pPr>
            <a:r>
              <a:rPr lang="fr-CA" sz="2400" b="1" dirty="0">
                <a:latin typeface="Aptos" panose="020B0004020202020204" pitchFamily="34" charset="0"/>
                <a:ea typeface="Aptos" panose="020B0004020202020204" pitchFamily="34" charset="0"/>
                <a:cs typeface="Times New Roman" panose="02020603050405020304" pitchFamily="18" charset="0"/>
              </a:rPr>
              <a:t>POUR CES MOTIFS , les Premières Nations-en-Assemblée : </a:t>
            </a:r>
          </a:p>
          <a:p>
            <a:pPr marL="0" indent="0">
              <a:buNone/>
            </a:pPr>
            <a:r>
              <a:rPr lang="fr-CA" sz="2400" dirty="0">
                <a:effectLst/>
                <a:latin typeface="Aptos" panose="020B0004020202020204" pitchFamily="34" charset="0"/>
                <a:ea typeface="Aptos" panose="020B0004020202020204" pitchFamily="34" charset="0"/>
                <a:cs typeface="Times New Roman" panose="02020603050405020304" pitchFamily="18" charset="0"/>
              </a:rPr>
              <a:t>1. </a:t>
            </a:r>
            <a:r>
              <a:rPr lang="fr-CA" sz="2400" dirty="0">
                <a:effectLst/>
                <a:latin typeface="Arial Narrow" panose="020B0606020202030204" pitchFamily="34" charset="0"/>
                <a:ea typeface="Times New Roman" panose="02020603050405020304" pitchFamily="18" charset="0"/>
                <a:cs typeface="Times New Roman" panose="02020603050405020304" pitchFamily="18" charset="0"/>
              </a:rPr>
              <a:t>Rejettent la </a:t>
            </a:r>
            <a:r>
              <a:rPr lang="fr-CA" sz="2400" i="1" dirty="0">
                <a:effectLst/>
                <a:latin typeface="Arial Narrow" panose="020B0606020202030204" pitchFamily="34" charset="0"/>
                <a:ea typeface="Times New Roman" panose="02020603050405020304" pitchFamily="18" charset="0"/>
                <a:cs typeface="Times New Roman" panose="02020603050405020304" pitchFamily="18" charset="0"/>
              </a:rPr>
              <a:t>Loi canadienne sur l’accessibilité</a:t>
            </a:r>
            <a:r>
              <a:rPr lang="fr-CA" sz="2400" dirty="0">
                <a:effectLst/>
                <a:latin typeface="Arial Narrow" panose="020B0606020202030204" pitchFamily="34" charset="0"/>
                <a:ea typeface="Times New Roman" panose="02020603050405020304" pitchFamily="18" charset="0"/>
                <a:cs typeface="Times New Roman" panose="02020603050405020304" pitchFamily="18" charset="0"/>
              </a:rPr>
              <a:t> (LCA) et son application aux Premières Nations d'ici 2026, compte tenu de son cadre colonial, de son incompatibilité avec la vision du monde culturelle et les systèmes de gouvernance des Premières Nations, de son mépris des lacunes importantes en matière d'infrastructures au sein des Premières Nations ainsi que du manque d'infrastructures, de données et de services adaptés à la culture nécessaires dans les communautés des Premières Nations.</a:t>
            </a:r>
            <a:endParaRPr lang="en-US" sz="2400" dirty="0"/>
          </a:p>
        </p:txBody>
      </p:sp>
    </p:spTree>
    <p:extLst>
      <p:ext uri="{BB962C8B-B14F-4D97-AF65-F5344CB8AC3E}">
        <p14:creationId xmlns:p14="http://schemas.microsoft.com/office/powerpoint/2010/main" val="105483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B88BF-3C21-0FB6-65B5-538671468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78D47-0D18-DB5F-574B-AA6A907D5B59}"/>
              </a:ext>
            </a:extLst>
          </p:cNvPr>
          <p:cNvSpPr>
            <a:spLocks noGrp="1"/>
          </p:cNvSpPr>
          <p:nvPr>
            <p:ph type="title"/>
            <p:custDataLst>
              <p:tags r:id="rId1"/>
            </p:custDataLst>
          </p:nvPr>
        </p:nvSpPr>
        <p:spPr>
          <a:xfrm>
            <a:off x="266330" y="1906108"/>
            <a:ext cx="11434439" cy="578675"/>
          </a:xfrm>
        </p:spPr>
        <p:txBody>
          <a:bodyPr/>
          <a:lstStyle/>
          <a:p>
            <a:r>
              <a:rPr lang="fr-CA" sz="3200" dirty="0">
                <a:latin typeface="Aptos" panose="020B0004020202020204" pitchFamily="34" charset="0"/>
                <a:ea typeface="Aptos" panose="020B0004020202020204" pitchFamily="34" charset="0"/>
                <a:cs typeface="Times New Roman" panose="02020603050405020304" pitchFamily="18" charset="0"/>
              </a:rPr>
              <a:t>Projet de résolution n</a:t>
            </a:r>
            <a:r>
              <a:rPr lang="fr-CA" sz="3200" baseline="30000" dirty="0">
                <a:latin typeface="Aptos" panose="020B0004020202020204" pitchFamily="34" charset="0"/>
                <a:ea typeface="Aptos" panose="020B0004020202020204" pitchFamily="34" charset="0"/>
                <a:cs typeface="Times New Roman" panose="02020603050405020304" pitchFamily="18" charset="0"/>
              </a:rPr>
              <a:t>o</a:t>
            </a:r>
            <a:r>
              <a:rPr lang="fr-CA" sz="3200" dirty="0">
                <a:latin typeface="Aptos" panose="020B0004020202020204" pitchFamily="34" charset="0"/>
                <a:ea typeface="Aptos" panose="020B0004020202020204" pitchFamily="34" charset="0"/>
                <a:cs typeface="Times New Roman" panose="02020603050405020304" pitchFamily="18" charset="0"/>
              </a:rPr>
              <a:t> 09 : </a:t>
            </a:r>
            <a:r>
              <a:rPr lang="fr-CA" sz="3200" b="1" dirty="0">
                <a:effectLst/>
                <a:latin typeface="Aptos" panose="020B0004020202020204" pitchFamily="34" charset="0"/>
                <a:ea typeface="Times New Roman" panose="02020603050405020304" pitchFamily="18" charset="0"/>
                <a:cs typeface="Times New Roman" panose="02020603050405020304" pitchFamily="18" charset="0"/>
              </a:rPr>
              <a:t>Rejeter la </a:t>
            </a:r>
            <a:r>
              <a:rPr lang="fr-CA" sz="3200" b="1" i="1" dirty="0">
                <a:effectLst/>
                <a:latin typeface="Aptos" panose="020B0004020202020204" pitchFamily="34" charset="0"/>
                <a:ea typeface="Times New Roman" panose="02020603050405020304" pitchFamily="18" charset="0"/>
                <a:cs typeface="Times New Roman" panose="02020603050405020304" pitchFamily="18" charset="0"/>
              </a:rPr>
              <a:t>Loi canadienne sur l’accessibilité</a:t>
            </a:r>
            <a:r>
              <a:rPr lang="fr-CA" sz="3200" b="1" dirty="0">
                <a:effectLst/>
                <a:latin typeface="Aptos" panose="020B0004020202020204" pitchFamily="34" charset="0"/>
                <a:ea typeface="Times New Roman" panose="02020603050405020304" pitchFamily="18" charset="0"/>
                <a:cs typeface="Times New Roman" panose="02020603050405020304" pitchFamily="18" charset="0"/>
              </a:rPr>
              <a:t> et promouvoir une loi distincte sur l’accessibilité des Premières Nations</a:t>
            </a:r>
            <a:br>
              <a:rPr lang="fr-CA" sz="2400" b="1" i="1"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br>
            <a:endParaRPr lang="fr-CA" sz="2400" b="1" i="1"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CC8B62-1BC0-F5F9-3413-87FCABF298A6}"/>
              </a:ext>
            </a:extLst>
          </p:cNvPr>
          <p:cNvSpPr>
            <a:spLocks noGrp="1"/>
          </p:cNvSpPr>
          <p:nvPr>
            <p:ph idx="1"/>
            <p:custDataLst>
              <p:tags r:id="rId2"/>
            </p:custDataLst>
          </p:nvPr>
        </p:nvSpPr>
        <p:spPr>
          <a:xfrm>
            <a:off x="266330" y="3428999"/>
            <a:ext cx="11333194" cy="3196291"/>
          </a:xfrm>
        </p:spPr>
        <p:txBody>
          <a:bodyPr/>
          <a:lstStyle/>
          <a:p>
            <a:pPr marL="0" indent="0">
              <a:buNone/>
            </a:pPr>
            <a:r>
              <a:rPr lang="fr-CA" sz="2400" b="1" dirty="0">
                <a:latin typeface="Aptos" panose="020B0004020202020204" pitchFamily="34" charset="0"/>
                <a:ea typeface="Aptos" panose="020B0004020202020204" pitchFamily="34" charset="0"/>
                <a:cs typeface="Times New Roman" panose="02020603050405020304" pitchFamily="18" charset="0"/>
              </a:rPr>
              <a:t>POUR CES MOTIFS , les Premières Nations-en-Assemblée : </a:t>
            </a:r>
          </a:p>
          <a:p>
            <a:pPr marL="0" indent="0">
              <a:buNone/>
            </a:pPr>
            <a:r>
              <a:rPr lang="fr-CA" sz="2400" dirty="0">
                <a:effectLst/>
                <a:latin typeface="Aptos" panose="020B0004020202020204" pitchFamily="34" charset="0"/>
                <a:ea typeface="Aptos" panose="020B0004020202020204" pitchFamily="34" charset="0"/>
                <a:cs typeface="Times New Roman" panose="02020603050405020304" pitchFamily="18" charset="0"/>
              </a:rPr>
              <a:t>2. </a:t>
            </a:r>
            <a:r>
              <a:rPr lang="fr-CA" sz="2400" dirty="0">
                <a:effectLst/>
                <a:latin typeface="Arial Narrow" panose="020B0606020202030204" pitchFamily="34" charset="0"/>
                <a:ea typeface="Times New Roman" panose="02020603050405020304" pitchFamily="18" charset="0"/>
                <a:cs typeface="Times New Roman" panose="02020603050405020304" pitchFamily="18" charset="0"/>
              </a:rPr>
              <a:t>Enjoignent à l'Assemblée des Premières Nations (APN) de plaider en faveur de l'élaboration par les Premières Nations d'une loi sur l'accessibilité distincte pour les Premières Nations, soutenue par un financement durable et des mécanismes adéquats pour tenir le gouvernement du Canada responsable de ne pas avoir fourni les services, programmes et infrastructures nécessaires aux personnes handicapées des Premières Nations, portant ainsi atteinte à leurs droits de la personne et créant des obstacles à l'accessibilité au sein des Premières Nations. </a:t>
            </a:r>
            <a:endParaRPr lang="fr-CA" sz="24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426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7A24D-16D5-260E-F1BB-74F55754E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CA5B4-A55A-3DD6-626C-3914A32B4719}"/>
              </a:ext>
            </a:extLst>
          </p:cNvPr>
          <p:cNvSpPr>
            <a:spLocks noGrp="1"/>
          </p:cNvSpPr>
          <p:nvPr>
            <p:ph type="title"/>
            <p:custDataLst>
              <p:tags r:id="rId1"/>
            </p:custDataLst>
          </p:nvPr>
        </p:nvSpPr>
        <p:spPr>
          <a:xfrm>
            <a:off x="310099" y="2030395"/>
            <a:ext cx="11674755" cy="578675"/>
          </a:xfrm>
        </p:spPr>
        <p:txBody>
          <a:bodyPr/>
          <a:lstStyle/>
          <a:p>
            <a:r>
              <a:rPr lang="fr-CA" sz="3200" dirty="0">
                <a:latin typeface="Aptos" panose="020B0004020202020204" pitchFamily="34" charset="0"/>
                <a:ea typeface="Aptos" panose="020B0004020202020204" pitchFamily="34" charset="0"/>
                <a:cs typeface="Times New Roman" panose="02020603050405020304" pitchFamily="18" charset="0"/>
              </a:rPr>
              <a:t>Projet de résolution n</a:t>
            </a:r>
            <a:r>
              <a:rPr lang="fr-CA" sz="3200" baseline="30000" dirty="0">
                <a:latin typeface="Aptos" panose="020B0004020202020204" pitchFamily="34" charset="0"/>
                <a:ea typeface="Aptos" panose="020B0004020202020204" pitchFamily="34" charset="0"/>
                <a:cs typeface="Times New Roman" panose="02020603050405020304" pitchFamily="18" charset="0"/>
              </a:rPr>
              <a:t>o</a:t>
            </a:r>
            <a:r>
              <a:rPr lang="fr-CA" sz="3200" dirty="0">
                <a:latin typeface="Aptos" panose="020B0004020202020204" pitchFamily="34" charset="0"/>
                <a:ea typeface="Aptos" panose="020B0004020202020204" pitchFamily="34" charset="0"/>
                <a:cs typeface="Times New Roman" panose="02020603050405020304" pitchFamily="18" charset="0"/>
              </a:rPr>
              <a:t> 09 : </a:t>
            </a:r>
            <a:r>
              <a:rPr lang="fr-CA" sz="3200" b="1" dirty="0">
                <a:effectLst/>
                <a:latin typeface="Aptos" panose="020B0004020202020204" pitchFamily="34" charset="0"/>
                <a:ea typeface="Times New Roman" panose="02020603050405020304" pitchFamily="18" charset="0"/>
                <a:cs typeface="Times New Roman" panose="02020603050405020304" pitchFamily="18" charset="0"/>
              </a:rPr>
              <a:t>Rejeter la </a:t>
            </a:r>
            <a:r>
              <a:rPr lang="fr-CA" sz="3200" b="1" i="1" dirty="0">
                <a:effectLst/>
                <a:latin typeface="Aptos" panose="020B0004020202020204" pitchFamily="34" charset="0"/>
                <a:ea typeface="Times New Roman" panose="02020603050405020304" pitchFamily="18" charset="0"/>
                <a:cs typeface="Times New Roman" panose="02020603050405020304" pitchFamily="18" charset="0"/>
              </a:rPr>
              <a:t>Loi canadienne sur l’accessibilité</a:t>
            </a:r>
            <a:r>
              <a:rPr lang="fr-CA" sz="3200" b="1" dirty="0">
                <a:effectLst/>
                <a:latin typeface="Aptos" panose="020B0004020202020204" pitchFamily="34" charset="0"/>
                <a:ea typeface="Times New Roman" panose="02020603050405020304" pitchFamily="18" charset="0"/>
                <a:cs typeface="Times New Roman" panose="02020603050405020304" pitchFamily="18" charset="0"/>
              </a:rPr>
              <a:t> et promouvoir une loi distincte sur l’accessibilité des Premières Nations</a:t>
            </a:r>
            <a:br>
              <a:rPr lang="fr-CA" sz="2400" b="0" i="1"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br>
            <a:endParaRPr lang="fr-CA" sz="2400" b="0" i="1"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ECCB68-B290-4710-E55F-977343E86CFA}"/>
              </a:ext>
            </a:extLst>
          </p:cNvPr>
          <p:cNvSpPr>
            <a:spLocks noGrp="1"/>
          </p:cNvSpPr>
          <p:nvPr>
            <p:ph idx="1"/>
            <p:custDataLst>
              <p:tags r:id="rId2"/>
            </p:custDataLst>
          </p:nvPr>
        </p:nvSpPr>
        <p:spPr>
          <a:xfrm>
            <a:off x="310099" y="3760342"/>
            <a:ext cx="11083941" cy="3451136"/>
          </a:xfrm>
        </p:spPr>
        <p:txBody>
          <a:bodyPr/>
          <a:lstStyle/>
          <a:p>
            <a:pPr marL="0" indent="0">
              <a:buNone/>
            </a:pPr>
            <a:r>
              <a:rPr lang="fr-CA" sz="2400" b="1" dirty="0">
                <a:latin typeface="Aptos" panose="020B0004020202020204" pitchFamily="34" charset="0"/>
                <a:ea typeface="Aptos" panose="020B0004020202020204" pitchFamily="34" charset="0"/>
                <a:cs typeface="Times New Roman" panose="02020603050405020304" pitchFamily="18" charset="0"/>
              </a:rPr>
              <a:t>POUR CES MOTIFS , les Premières Nations-en-Assemblée :</a:t>
            </a:r>
          </a:p>
          <a:p>
            <a:pPr marL="0" indent="0">
              <a:buNone/>
            </a:pPr>
            <a:r>
              <a:rPr lang="fr-CA" sz="2400" dirty="0">
                <a:effectLst/>
                <a:latin typeface="Aptos" panose="020B0004020202020204" pitchFamily="34" charset="0"/>
                <a:ea typeface="Aptos" panose="020B0004020202020204" pitchFamily="34" charset="0"/>
                <a:cs typeface="Times New Roman" panose="02020603050405020304" pitchFamily="18" charset="0"/>
              </a:rPr>
              <a:t>3. </a:t>
            </a:r>
            <a:r>
              <a:rPr lang="fr-CA" sz="2400" dirty="0">
                <a:effectLst/>
                <a:latin typeface="Arial Narrow" panose="020B0606020202030204" pitchFamily="34" charset="0"/>
                <a:ea typeface="Times New Roman" panose="02020603050405020304" pitchFamily="18" charset="0"/>
                <a:cs typeface="Times New Roman" panose="02020603050405020304" pitchFamily="18" charset="0"/>
              </a:rPr>
              <a:t>Demandent au gouvernement du Canada de fournir un financement à long terme et durable consacré à la création d'infrastructures accessibles, aux soins de santé et aux services aux personnes handicapées dans les réserves, en reconnaissant le droit des Premières Nations de concevoir et de fournir ces services à leurs citoyens, le cas échéant.</a:t>
            </a:r>
            <a:endParaRPr lang="en-US" sz="2400" dirty="0"/>
          </a:p>
        </p:txBody>
      </p:sp>
    </p:spTree>
    <p:extLst>
      <p:ext uri="{BB962C8B-B14F-4D97-AF65-F5344CB8AC3E}">
        <p14:creationId xmlns:p14="http://schemas.microsoft.com/office/powerpoint/2010/main" val="191922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BEEFF7-AC4A-2DEF-A96D-3BC929FF94BA}"/>
              </a:ext>
            </a:extLst>
          </p:cNvPr>
          <p:cNvSpPr>
            <a:spLocks noGrp="1"/>
          </p:cNvSpPr>
          <p:nvPr>
            <p:ph type="title"/>
            <p:custDataLst>
              <p:tags r:id="rId1"/>
            </p:custDataLst>
          </p:nvPr>
        </p:nvSpPr>
        <p:spPr>
          <a:xfrm>
            <a:off x="1427956" y="2063509"/>
            <a:ext cx="9336087" cy="623997"/>
          </a:xfrm>
        </p:spPr>
        <p:txBody>
          <a:bodyPr>
            <a:noAutofit/>
          </a:bodyPr>
          <a:lstStyle/>
          <a:p>
            <a:pPr algn="ctr"/>
            <a:r>
              <a:rPr lang="fr-CA" dirty="0" err="1">
                <a:latin typeface="Aptos" panose="020B0004020202020204" pitchFamily="34" charset="0"/>
              </a:rPr>
              <a:t>Miigwetch</a:t>
            </a:r>
            <a:r>
              <a:rPr lang="fr-CA" dirty="0">
                <a:latin typeface="Aptos" panose="020B0004020202020204" pitchFamily="34" charset="0"/>
              </a:rPr>
              <a:t>!</a:t>
            </a:r>
          </a:p>
        </p:txBody>
      </p:sp>
      <p:sp>
        <p:nvSpPr>
          <p:cNvPr id="3" name="Content Placeholder 2">
            <a:extLst>
              <a:ext uri="{FF2B5EF4-FFF2-40B4-BE49-F238E27FC236}">
                <a16:creationId xmlns:a16="http://schemas.microsoft.com/office/drawing/2014/main" id="{F79D7791-54DF-3C4D-8098-7D6D95025E03}"/>
              </a:ext>
            </a:extLst>
          </p:cNvPr>
          <p:cNvSpPr>
            <a:spLocks noGrp="1"/>
          </p:cNvSpPr>
          <p:nvPr>
            <p:ph idx="1"/>
            <p:custDataLst>
              <p:tags r:id="rId2"/>
            </p:custDataLst>
          </p:nvPr>
        </p:nvSpPr>
        <p:spPr>
          <a:xfrm>
            <a:off x="1452154" y="3820426"/>
            <a:ext cx="4979467" cy="2033510"/>
          </a:xfrm>
        </p:spPr>
        <p:txBody>
          <a:bodyPr>
            <a:normAutofit fontScale="85000" lnSpcReduction="20000"/>
          </a:bodyPr>
          <a:lstStyle/>
          <a:p>
            <a:pPr marL="0" lvl="1" indent="0">
              <a:lnSpc>
                <a:spcPct val="120000"/>
              </a:lnSpc>
              <a:spcBef>
                <a:spcPts val="0"/>
              </a:spcBef>
              <a:buNone/>
            </a:pPr>
            <a:r>
              <a:rPr lang="fr-CA" sz="3000" b="1" dirty="0">
                <a:latin typeface="Aptos" panose="020B0004020202020204" pitchFamily="34" charset="0"/>
              </a:rPr>
              <a:t>Cheyenne Joseph</a:t>
            </a:r>
          </a:p>
          <a:p>
            <a:pPr marL="0" lvl="1" indent="0">
              <a:lnSpc>
                <a:spcPct val="120000"/>
              </a:lnSpc>
              <a:spcBef>
                <a:spcPts val="0"/>
              </a:spcBef>
              <a:buNone/>
            </a:pPr>
            <a:r>
              <a:rPr lang="fr-CA" sz="3000" dirty="0">
                <a:latin typeface="Aptos" panose="020B0004020202020204" pitchFamily="34" charset="0"/>
              </a:rPr>
              <a:t>Directrice, Secteur de la santé, APN </a:t>
            </a:r>
          </a:p>
          <a:p>
            <a:pPr marL="0" lvl="1" indent="0">
              <a:lnSpc>
                <a:spcPct val="120000"/>
              </a:lnSpc>
              <a:spcBef>
                <a:spcPts val="0"/>
              </a:spcBef>
              <a:buNone/>
            </a:pPr>
            <a:r>
              <a:rPr lang="fr-CA" sz="3000" dirty="0">
                <a:latin typeface="Aptos" panose="020B0004020202020204" pitchFamily="34" charset="0"/>
                <a:hlinkClick r:id="rId8"/>
              </a:rPr>
              <a:t>cjoseph@afn.ca</a:t>
            </a:r>
            <a:r>
              <a:rPr lang="fr-CA" sz="3000" dirty="0">
                <a:latin typeface="Aptos" panose="020B0004020202020204" pitchFamily="34" charset="0"/>
              </a:rPr>
              <a:t> </a:t>
            </a:r>
          </a:p>
          <a:p>
            <a:pPr marL="0" lvl="1" indent="0">
              <a:lnSpc>
                <a:spcPct val="120000"/>
              </a:lnSpc>
              <a:spcBef>
                <a:spcPts val="0"/>
              </a:spcBef>
              <a:buNone/>
            </a:pPr>
            <a:r>
              <a:rPr lang="fr-CA" sz="2000" dirty="0">
                <a:latin typeface="Aptos" panose="020B0004020202020204" pitchFamily="34" charset="0"/>
              </a:rPr>
              <a:t>				             </a:t>
            </a:r>
          </a:p>
          <a:p>
            <a:pPr marL="0" indent="0">
              <a:spcBef>
                <a:spcPts val="0"/>
              </a:spcBef>
              <a:buNone/>
            </a:pPr>
            <a:endParaRPr lang="en-US" dirty="0">
              <a:latin typeface="Aptos" panose="020B0004020202020204" pitchFamily="34" charset="0"/>
            </a:endParaRPr>
          </a:p>
        </p:txBody>
      </p:sp>
      <p:sp>
        <p:nvSpPr>
          <p:cNvPr id="2" name="Content Placeholder 2">
            <a:extLst>
              <a:ext uri="{FF2B5EF4-FFF2-40B4-BE49-F238E27FC236}">
                <a16:creationId xmlns:a16="http://schemas.microsoft.com/office/drawing/2014/main" id="{84392D71-1E35-5A70-60CB-51EE22C428EB}"/>
              </a:ext>
            </a:extLst>
          </p:cNvPr>
          <p:cNvSpPr txBox="1">
            <a:spLocks/>
          </p:cNvSpPr>
          <p:nvPr>
            <p:custDataLst>
              <p:tags r:id="rId3"/>
            </p:custDataLst>
          </p:nvPr>
        </p:nvSpPr>
        <p:spPr>
          <a:xfrm>
            <a:off x="1320892" y="3017026"/>
            <a:ext cx="9336158" cy="826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A" sz="4800" b="1" dirty="0">
                <a:latin typeface="Aptos" panose="020B0004020202020204" pitchFamily="34" charset="0"/>
              </a:rPr>
              <a:t>Questions?</a:t>
            </a:r>
          </a:p>
        </p:txBody>
      </p:sp>
      <p:sp>
        <p:nvSpPr>
          <p:cNvPr id="6" name="Content Placeholder 2">
            <a:extLst>
              <a:ext uri="{FF2B5EF4-FFF2-40B4-BE49-F238E27FC236}">
                <a16:creationId xmlns:a16="http://schemas.microsoft.com/office/drawing/2014/main" id="{0B41E01F-48B7-E561-372C-EE05982A5382}"/>
              </a:ext>
            </a:extLst>
          </p:cNvPr>
          <p:cNvSpPr txBox="1">
            <a:spLocks/>
          </p:cNvSpPr>
          <p:nvPr>
            <p:custDataLst>
              <p:tags r:id="rId4"/>
            </p:custDataLst>
          </p:nvPr>
        </p:nvSpPr>
        <p:spPr>
          <a:xfrm>
            <a:off x="6690353" y="3990289"/>
            <a:ext cx="5065229" cy="16135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fr-CA" sz="2800" b="1" dirty="0">
                <a:latin typeface="Aptos" panose="020B0004020202020204" pitchFamily="34" charset="0"/>
              </a:rPr>
              <a:t>Marie </a:t>
            </a:r>
            <a:r>
              <a:rPr lang="fr-CA" sz="2800" b="1" dirty="0" err="1">
                <a:latin typeface="Aptos" panose="020B0004020202020204" pitchFamily="34" charset="0"/>
              </a:rPr>
              <a:t>Frawley</a:t>
            </a:r>
            <a:r>
              <a:rPr lang="fr-CA" sz="2800" b="1" dirty="0">
                <a:latin typeface="Aptos" panose="020B0004020202020204" pitchFamily="34" charset="0"/>
              </a:rPr>
              <a:t>-Henry</a:t>
            </a:r>
            <a:r>
              <a:rPr lang="fr-CA" sz="2800" dirty="0">
                <a:latin typeface="Aptos" panose="020B0004020202020204" pitchFamily="34" charset="0"/>
              </a:rPr>
              <a:t> </a:t>
            </a:r>
          </a:p>
          <a:p>
            <a:pPr marL="457200" lvl="1" indent="0">
              <a:buFont typeface="Arial" panose="020B0604020202020204" pitchFamily="34" charset="0"/>
              <a:buNone/>
            </a:pPr>
            <a:r>
              <a:rPr lang="fr-CA" sz="2800" dirty="0">
                <a:latin typeface="Aptos" panose="020B0004020202020204" pitchFamily="34" charset="0"/>
              </a:rPr>
              <a:t>Analyste principale des politiques, APN             </a:t>
            </a:r>
          </a:p>
          <a:p>
            <a:pPr marL="457200" lvl="1" indent="0">
              <a:buNone/>
            </a:pPr>
            <a:r>
              <a:rPr lang="fr-CA" sz="2800" dirty="0">
                <a:latin typeface="Aptos" panose="020B0004020202020204" pitchFamily="34" charset="0"/>
                <a:hlinkClick r:id="rId9"/>
              </a:rPr>
              <a:t>mfrawley@afn.ca</a:t>
            </a:r>
          </a:p>
          <a:p>
            <a:pPr marL="457200" lvl="1" indent="0">
              <a:buFont typeface="Arial" panose="020B0604020202020204" pitchFamily="34" charset="0"/>
              <a:buNone/>
            </a:pPr>
            <a:endParaRPr lang="en-US" sz="2800" dirty="0">
              <a:latin typeface="Aptos" panose="020B0004020202020204" pitchFamily="34" charset="0"/>
            </a:endParaRPr>
          </a:p>
        </p:txBody>
      </p:sp>
      <p:sp>
        <p:nvSpPr>
          <p:cNvPr id="5" name="Content Placeholder 2">
            <a:extLst>
              <a:ext uri="{FF2B5EF4-FFF2-40B4-BE49-F238E27FC236}">
                <a16:creationId xmlns:a16="http://schemas.microsoft.com/office/drawing/2014/main" id="{6CCFA8E2-344E-BB4A-775A-76634CAF01BC}"/>
              </a:ext>
            </a:extLst>
          </p:cNvPr>
          <p:cNvSpPr txBox="1">
            <a:spLocks/>
          </p:cNvSpPr>
          <p:nvPr>
            <p:custDataLst>
              <p:tags r:id="rId5"/>
            </p:custDataLst>
          </p:nvPr>
        </p:nvSpPr>
        <p:spPr>
          <a:xfrm>
            <a:off x="7278188" y="3843788"/>
            <a:ext cx="3461655" cy="1795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endParaRPr lang="en-US" sz="1800" dirty="0"/>
          </a:p>
        </p:txBody>
      </p:sp>
      <p:sp>
        <p:nvSpPr>
          <p:cNvPr id="8" name="TextBox 7">
            <a:extLst>
              <a:ext uri="{FF2B5EF4-FFF2-40B4-BE49-F238E27FC236}">
                <a16:creationId xmlns:a16="http://schemas.microsoft.com/office/drawing/2014/main" id="{3079580D-DC93-695E-6EB3-5ED9A7DB0AE8}"/>
              </a:ext>
            </a:extLst>
          </p:cNvPr>
          <p:cNvSpPr txBox="1"/>
          <p:nvPr>
            <p:custDataLst>
              <p:tags r:id="rId6"/>
            </p:custDataLst>
          </p:nvPr>
        </p:nvSpPr>
        <p:spPr>
          <a:xfrm>
            <a:off x="3047418" y="5785392"/>
            <a:ext cx="6097162" cy="369332"/>
          </a:xfrm>
          <a:prstGeom prst="rect">
            <a:avLst/>
          </a:prstGeom>
          <a:noFill/>
        </p:spPr>
        <p:txBody>
          <a:bodyPr wrap="square">
            <a:spAutoFit/>
          </a:bodyPr>
          <a:lstStyle/>
          <a:p>
            <a:pPr marL="0" indent="0" algn="ctr">
              <a:buFont typeface="Arial" panose="020B0604020202020204" pitchFamily="34" charset="0"/>
              <a:buNone/>
            </a:pPr>
            <a:r>
              <a:rPr lang="fr-CA" sz="1800" dirty="0">
                <a:latin typeface="Arial" panose="020B0604020202020204" pitchFamily="34" charset="0"/>
                <a:cs typeface="Arial" panose="020B0604020202020204" pitchFamily="34" charset="0"/>
              </a:rPr>
              <a:t>Pour plus d'informations : </a:t>
            </a:r>
            <a:r>
              <a:rPr lang="fr-CA" sz="1800" dirty="0">
                <a:latin typeface="Arial" panose="020B0604020202020204" pitchFamily="34" charset="0"/>
                <a:cs typeface="Arial" panose="020B0604020202020204" pitchFamily="34" charset="0"/>
                <a:hlinkClick r:id="rId10"/>
              </a:rPr>
              <a:t>www.afn.ca</a:t>
            </a:r>
          </a:p>
        </p:txBody>
      </p:sp>
    </p:spTree>
    <p:extLst>
      <p:ext uri="{BB962C8B-B14F-4D97-AF65-F5344CB8AC3E}">
        <p14:creationId xmlns:p14="http://schemas.microsoft.com/office/powerpoint/2010/main" val="199787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custDataLst>
              <p:tags r:id="rId1"/>
            </p:custDataLst>
          </p:nvPr>
        </p:nvSpPr>
        <p:spPr>
          <a:xfrm>
            <a:off x="423512" y="1906108"/>
            <a:ext cx="10039489" cy="578675"/>
          </a:xfrm>
        </p:spPr>
        <p:txBody>
          <a:bodyPr/>
          <a:lstStyle/>
          <a:p>
            <a:r>
              <a:rPr lang="fr-CA" sz="4000" b="1" dirty="0">
                <a:effectLst/>
                <a:latin typeface="Aptos" panose="020B0004020202020204" pitchFamily="34" charset="0"/>
                <a:ea typeface="Aptos" panose="020B0004020202020204" pitchFamily="34" charset="0"/>
                <a:cs typeface="Times New Roman" panose="02020603050405020304" pitchFamily="18" charset="0"/>
              </a:rPr>
              <a:t>Aperçu de la séance de dialogue : </a:t>
            </a:r>
            <a:br>
              <a:rPr lang="fr-CA" sz="1800" b="1" dirty="0">
                <a:effectLst/>
                <a:latin typeface="Aptos" panose="020B0004020202020204" pitchFamily="34" charset="0"/>
                <a:ea typeface="Aptos" panose="020B0004020202020204" pitchFamily="34" charset="0"/>
                <a:cs typeface="Times New Roman" panose="02020603050405020304" pitchFamily="18" charset="0"/>
              </a:rPr>
            </a:br>
            <a:r>
              <a:rPr lang="fr-CA" sz="1800" dirty="0">
                <a:effectLst/>
                <a:latin typeface="Aptos" panose="020B0004020202020204" pitchFamily="34" charset="0"/>
                <a:ea typeface="Aptos" panose="020B0004020202020204" pitchFamily="34" charset="0"/>
                <a:cs typeface="Times New Roman" panose="02020603050405020304" pitchFamily="18" charset="0"/>
              </a:rPr>
              <a:t> </a:t>
            </a:r>
            <a:br>
              <a:rPr lang="fr-CA" sz="1800" dirty="0">
                <a:effectLst/>
                <a:latin typeface="Aptos" panose="020B0004020202020204" pitchFamily="34" charset="0"/>
                <a:ea typeface="Aptos" panose="020B0004020202020204" pitchFamily="34" charset="0"/>
                <a:cs typeface="Times New Roman" panose="02020603050405020304" pitchFamily="18" charset="0"/>
              </a:rPr>
            </a:br>
            <a:endParaRPr lang="fr-CA"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60763B-F223-A89E-8AEC-4235178A97A2}"/>
              </a:ext>
            </a:extLst>
          </p:cNvPr>
          <p:cNvSpPr>
            <a:spLocks noGrp="1"/>
          </p:cNvSpPr>
          <p:nvPr>
            <p:ph idx="1"/>
            <p:custDataLst>
              <p:tags r:id="rId2"/>
            </p:custDataLst>
          </p:nvPr>
        </p:nvSpPr>
        <p:spPr>
          <a:xfrm>
            <a:off x="423512" y="2484783"/>
            <a:ext cx="11608067" cy="3871567"/>
          </a:xfrm>
        </p:spPr>
        <p:txBody>
          <a:bodyPr/>
          <a:lstStyle/>
          <a:p>
            <a:pPr>
              <a:lnSpc>
                <a:spcPct val="115000"/>
              </a:lnSpc>
            </a:pPr>
            <a:r>
              <a:rPr lang="fr-CA" sz="1800" dirty="0">
                <a:latin typeface="Aptos" panose="020B0004020202020204" pitchFamily="34" charset="0"/>
                <a:ea typeface="Calibri" panose="020F0502020204030204" pitchFamily="34" charset="0"/>
                <a:cs typeface="Times New Roman" panose="02020603050405020304" pitchFamily="18" charset="0"/>
              </a:rPr>
              <a:t>Mandats de l</a:t>
            </a:r>
            <a:r>
              <a:rPr lang="fr-CA" sz="1800" dirty="0">
                <a:effectLst/>
                <a:latin typeface="Aptos" panose="020B0004020202020204" pitchFamily="34" charset="0"/>
                <a:ea typeface="Calibri" panose="020F0502020204030204" pitchFamily="34" charset="0"/>
                <a:cs typeface="Times New Roman" panose="02020603050405020304" pitchFamily="18" charset="0"/>
              </a:rPr>
              <a:t>a </a:t>
            </a:r>
            <a:r>
              <a:rPr lang="fr-CA" sz="1800" i="1" dirty="0">
                <a:effectLst/>
                <a:latin typeface="Aptos" panose="020B0004020202020204" pitchFamily="34" charset="0"/>
                <a:ea typeface="Calibri" panose="020F0502020204030204" pitchFamily="34" charset="0"/>
                <a:cs typeface="Times New Roman" panose="02020603050405020304" pitchFamily="18" charset="0"/>
              </a:rPr>
              <a:t>Loi canadienne sur l’accessibilité</a:t>
            </a:r>
            <a:r>
              <a:rPr lang="fr-CA" sz="1800" dirty="0">
                <a:effectLst/>
                <a:latin typeface="Aptos" panose="020B0004020202020204" pitchFamily="34" charset="0"/>
                <a:ea typeface="Calibri" panose="020F0502020204030204" pitchFamily="34" charset="0"/>
                <a:cs typeface="Times New Roman" panose="02020603050405020304" pitchFamily="18" charset="0"/>
              </a:rPr>
              <a:t> (ACA) et d’une loi distincte des Premières Nations sur l’accessibilité</a:t>
            </a:r>
            <a:r>
              <a:rPr lang="fr-CA" sz="1800" dirty="0">
                <a:latin typeface="Aptos" panose="020B0004020202020204" pitchFamily="34" charset="0"/>
                <a:ea typeface="Calibri" panose="020F0502020204030204" pitchFamily="34" charset="0"/>
                <a:cs typeface="Times New Roman" panose="02020603050405020304" pitchFamily="18" charset="0"/>
              </a:rPr>
              <a:t> </a:t>
            </a:r>
          </a:p>
          <a:p>
            <a:pPr>
              <a:lnSpc>
                <a:spcPct val="115000"/>
              </a:lnSpc>
            </a:pPr>
            <a:r>
              <a:rPr lang="fr-CA" sz="1800" dirty="0">
                <a:latin typeface="Aptos" panose="020B0004020202020204" pitchFamily="34" charset="0"/>
                <a:ea typeface="Aptos" panose="020B0004020202020204" pitchFamily="34" charset="0"/>
                <a:cs typeface="Times New Roman" panose="02020603050405020304" pitchFamily="18" charset="0"/>
              </a:rPr>
              <a:t>Quatre o</a:t>
            </a:r>
            <a:r>
              <a:rPr lang="fr-CA" sz="1800" dirty="0">
                <a:effectLst/>
                <a:latin typeface="Aptos" panose="020B0004020202020204" pitchFamily="34" charset="0"/>
                <a:ea typeface="Aptos" panose="020B0004020202020204" pitchFamily="34" charset="0"/>
                <a:cs typeface="Times New Roman" panose="02020603050405020304" pitchFamily="18" charset="0"/>
              </a:rPr>
              <a:t>bstacles systémiques </a:t>
            </a:r>
            <a:r>
              <a:rPr lang="fr-CA" sz="1800" dirty="0">
                <a:latin typeface="Aptos" panose="020B0004020202020204" pitchFamily="34" charset="0"/>
                <a:ea typeface="Aptos" panose="020B0004020202020204" pitchFamily="34" charset="0"/>
                <a:cs typeface="Times New Roman" panose="02020603050405020304" pitchFamily="18" charset="0"/>
              </a:rPr>
              <a:t>qui empêchent la LCA d'être un outil juridique adéquat pour bâtir des gouvernements des Premières Nations accessibles </a:t>
            </a:r>
          </a:p>
          <a:p>
            <a:pPr>
              <a:lnSpc>
                <a:spcPct val="115000"/>
              </a:lnSpc>
            </a:pPr>
            <a:r>
              <a:rPr lang="fr-CA" sz="1800" dirty="0">
                <a:latin typeface="Aptos" panose="020B0004020202020204" pitchFamily="34" charset="0"/>
                <a:ea typeface="Calibri" panose="020F0502020204030204" pitchFamily="34" charset="0"/>
                <a:cs typeface="Times New Roman" panose="02020603050405020304" pitchFamily="18" charset="0"/>
              </a:rPr>
              <a:t>Plaidoyer </a:t>
            </a:r>
            <a:r>
              <a:rPr lang="fr-CA" sz="1800" dirty="0" err="1">
                <a:latin typeface="Aptos" panose="020B0004020202020204" pitchFamily="34" charset="0"/>
                <a:ea typeface="Calibri" panose="020F0502020204030204" pitchFamily="34" charset="0"/>
                <a:cs typeface="Times New Roman" panose="02020603050405020304" pitchFamily="18" charset="0"/>
              </a:rPr>
              <a:t>prébudgétaire</a:t>
            </a:r>
            <a:r>
              <a:rPr lang="fr-CA" sz="1800" dirty="0">
                <a:latin typeface="Aptos" panose="020B0004020202020204" pitchFamily="34" charset="0"/>
                <a:ea typeface="Calibri" panose="020F0502020204030204" pitchFamily="34" charset="0"/>
                <a:cs typeface="Times New Roman" panose="02020603050405020304" pitchFamily="18" charset="0"/>
              </a:rPr>
              <a:t> sur l'accessibilité et l'inclusion des personnes handicapées </a:t>
            </a:r>
          </a:p>
          <a:p>
            <a:pPr>
              <a:lnSpc>
                <a:spcPct val="115000"/>
              </a:lnSpc>
            </a:pPr>
            <a:r>
              <a:rPr lang="fr-CA" sz="1800" dirty="0">
                <a:latin typeface="Aptos" panose="020B0004020202020204" pitchFamily="34" charset="0"/>
                <a:ea typeface="Calibri" panose="020F0502020204030204" pitchFamily="34" charset="0"/>
                <a:cs typeface="Times New Roman" panose="02020603050405020304" pitchFamily="18" charset="0"/>
              </a:rPr>
              <a:t>Mécanismes clés permettant d'obliger le gouvernement du Canada à rendre compte des négligences en matière de droits de la personne commises à l'égard des personnes handicapées des Premières Nations (PHPN) et des gouvernements des Premières Nations </a:t>
            </a:r>
          </a:p>
          <a:p>
            <a:pPr>
              <a:lnSpc>
                <a:spcPct val="100000"/>
              </a:lnSpc>
            </a:pPr>
            <a:r>
              <a:rPr lang="fr-CA" sz="1800" dirty="0">
                <a:effectLst/>
                <a:latin typeface="Aptos" panose="020B0004020202020204" pitchFamily="34" charset="0"/>
                <a:ea typeface="Calibri" panose="020F0502020204030204" pitchFamily="34" charset="0"/>
                <a:cs typeface="Times New Roman" panose="02020603050405020304" pitchFamily="18" charset="0"/>
              </a:rPr>
              <a:t>Rapport parallèle à la Convention des Nations Unies relative aux droits des personnes handicapées </a:t>
            </a:r>
          </a:p>
          <a:p>
            <a:r>
              <a:rPr lang="fr-CA" sz="1800" dirty="0">
                <a:latin typeface="Aptos" panose="020B0004020202020204" pitchFamily="34" charset="0"/>
                <a:ea typeface="Calibri" panose="020F0502020204030204" pitchFamily="34" charset="0"/>
                <a:cs typeface="Times New Roman" panose="02020603050405020304" pitchFamily="18" charset="0"/>
              </a:rPr>
              <a:t>Projet de résolution 09/2024, </a:t>
            </a:r>
            <a:r>
              <a:rPr lang="fr-CA" sz="1800" i="1" dirty="0">
                <a:effectLst/>
                <a:latin typeface="Aptos" panose="020B0004020202020204" pitchFamily="34" charset="0"/>
                <a:ea typeface="Times New Roman" panose="02020603050405020304" pitchFamily="18" charset="0"/>
                <a:cs typeface="Times New Roman" panose="02020603050405020304" pitchFamily="18" charset="0"/>
              </a:rPr>
              <a:t>Rejeter la Loi canadienne sur l’accessibilité et promouvoir une loi distincte sur l’accessibilité des Premières Nations </a:t>
            </a:r>
            <a:r>
              <a:rPr lang="fr-CA" sz="1800" i="1" dirty="0">
                <a:highlight>
                  <a:srgbClr val="FFFF00"/>
                </a:highlight>
                <a:latin typeface="Aptos" panose="020B000402020202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37049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0A11-B5B8-2F8F-B4DE-998884B9DF15}"/>
              </a:ext>
            </a:extLst>
          </p:cNvPr>
          <p:cNvSpPr>
            <a:spLocks noGrp="1"/>
          </p:cNvSpPr>
          <p:nvPr>
            <p:ph type="title"/>
            <p:custDataLst>
              <p:tags r:id="rId1"/>
            </p:custDataLst>
          </p:nvPr>
        </p:nvSpPr>
        <p:spPr>
          <a:xfrm>
            <a:off x="181963" y="1890445"/>
            <a:ext cx="11811115" cy="527080"/>
          </a:xfrm>
        </p:spPr>
        <p:txBody>
          <a:bodyPr/>
          <a:lstStyle/>
          <a:p>
            <a:r>
              <a:rPr lang="fr-CA" sz="3400" dirty="0">
                <a:effectLst/>
                <a:latin typeface="Aptos" panose="020B0004020202020204" pitchFamily="34" charset="0"/>
                <a:ea typeface="Aptos" panose="020B0004020202020204" pitchFamily="34" charset="0"/>
                <a:cs typeface="Times New Roman" panose="02020603050405020304" pitchFamily="18" charset="0"/>
              </a:rPr>
              <a:t>Loi canadienne sur l’accessibilité et les Premières Nations</a:t>
            </a:r>
            <a:br>
              <a:rPr lang="fr-CA" sz="3200" b="1" dirty="0">
                <a:effectLst/>
                <a:latin typeface="Aptos" panose="020B0004020202020204" pitchFamily="34" charset="0"/>
                <a:ea typeface="Aptos" panose="020B0004020202020204" pitchFamily="34" charset="0"/>
                <a:cs typeface="Times New Roman" panose="02020603050405020304" pitchFamily="18" charset="0"/>
              </a:rPr>
            </a:br>
            <a:r>
              <a:rPr lang="fr-CA" sz="1800" dirty="0">
                <a:effectLst/>
                <a:latin typeface="Aptos" panose="020B0004020202020204" pitchFamily="34" charset="0"/>
                <a:ea typeface="Aptos" panose="020B0004020202020204" pitchFamily="34" charset="0"/>
                <a:cs typeface="Times New Roman" panose="02020603050405020304" pitchFamily="18" charset="0"/>
              </a:rPr>
              <a:t> </a:t>
            </a:r>
            <a:br>
              <a:rPr lang="fr-CA" sz="1800" dirty="0">
                <a:effectLst/>
                <a:latin typeface="Aptos" panose="020B0004020202020204" pitchFamily="34" charset="0"/>
                <a:ea typeface="Aptos" panose="020B0004020202020204" pitchFamily="34" charset="0"/>
                <a:cs typeface="Times New Roman" panose="02020603050405020304" pitchFamily="18" charset="0"/>
              </a:rPr>
            </a:br>
            <a:endParaRPr lang="fr-CA" sz="18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8CA682-12B4-ADC2-FE52-275E8522760A}"/>
              </a:ext>
            </a:extLst>
          </p:cNvPr>
          <p:cNvSpPr>
            <a:spLocks noGrp="1"/>
          </p:cNvSpPr>
          <p:nvPr>
            <p:ph idx="1"/>
            <p:custDataLst>
              <p:tags r:id="rId2"/>
            </p:custDataLst>
          </p:nvPr>
        </p:nvSpPr>
        <p:spPr>
          <a:xfrm>
            <a:off x="181963" y="2456075"/>
            <a:ext cx="6026331" cy="3877416"/>
          </a:xfrm>
        </p:spPr>
        <p:txBody>
          <a:bodyPr/>
          <a:lstStyle/>
          <a:p>
            <a:r>
              <a:rPr lang="fr-CA" sz="1700" dirty="0">
                <a:effectLst/>
                <a:latin typeface="Aptos" panose="020B0004020202020204" pitchFamily="34" charset="0"/>
                <a:ea typeface="Aptos" panose="020B0004020202020204" pitchFamily="34" charset="0"/>
                <a:cs typeface="Times New Roman" panose="02020603050405020304" pitchFamily="18" charset="0"/>
              </a:rPr>
              <a:t>La Loi canadienne sur l’accessibilité (LCA) a été introduite en 2019 pour créer un Canada </a:t>
            </a:r>
            <a:r>
              <a:rPr lang="fr-CA" sz="1700" b="1" dirty="0">
                <a:effectLst/>
                <a:latin typeface="Aptos" panose="020B0004020202020204" pitchFamily="34" charset="0"/>
                <a:ea typeface="Aptos" panose="020B0004020202020204" pitchFamily="34" charset="0"/>
                <a:cs typeface="Times New Roman" panose="02020603050405020304" pitchFamily="18" charset="0"/>
              </a:rPr>
              <a:t>sans obstacles </a:t>
            </a:r>
            <a:r>
              <a:rPr lang="fr-CA" sz="1700" dirty="0">
                <a:effectLst/>
                <a:latin typeface="Aptos" panose="020B0004020202020204" pitchFamily="34" charset="0"/>
                <a:ea typeface="Aptos" panose="020B0004020202020204" pitchFamily="34" charset="0"/>
                <a:cs typeface="Times New Roman" panose="02020603050405020304" pitchFamily="18" charset="0"/>
              </a:rPr>
              <a:t>pour les personnes handicapées.</a:t>
            </a:r>
          </a:p>
          <a:p>
            <a:r>
              <a:rPr lang="fr-CA" sz="1700" dirty="0">
                <a:effectLst/>
                <a:latin typeface="Aptos" panose="020B0004020202020204" pitchFamily="34" charset="0"/>
                <a:ea typeface="Aptos" panose="020B0004020202020204" pitchFamily="34" charset="0"/>
                <a:cs typeface="Times New Roman" panose="02020603050405020304" pitchFamily="18" charset="0"/>
              </a:rPr>
              <a:t> Elle établit des normes d'accessibilité dans sept domaines : </a:t>
            </a:r>
          </a:p>
          <a:p>
            <a:pPr lvl="1">
              <a:buFont typeface="Wingdings" panose="05000000000000000000" pitchFamily="2" charset="2"/>
              <a:buChar char="Ø"/>
            </a:pPr>
            <a:r>
              <a:rPr lang="fr-CA" sz="1700" dirty="0">
                <a:effectLst/>
                <a:latin typeface="Aptos" panose="020B0004020202020204" pitchFamily="34" charset="0"/>
                <a:ea typeface="Aptos" panose="020B0004020202020204" pitchFamily="34" charset="0"/>
                <a:cs typeface="Times New Roman" panose="02020603050405020304" pitchFamily="18" charset="0"/>
              </a:rPr>
              <a:t>l'emploi, </a:t>
            </a:r>
          </a:p>
          <a:p>
            <a:pPr lvl="1">
              <a:buFont typeface="Wingdings" panose="05000000000000000000" pitchFamily="2" charset="2"/>
              <a:buChar char="Ø"/>
            </a:pPr>
            <a:r>
              <a:rPr lang="fr-CA" sz="1700" dirty="0">
                <a:effectLst/>
                <a:latin typeface="Aptos" panose="020B0004020202020204" pitchFamily="34" charset="0"/>
                <a:ea typeface="Aptos" panose="020B0004020202020204" pitchFamily="34" charset="0"/>
                <a:cs typeface="Times New Roman" panose="02020603050405020304" pitchFamily="18" charset="0"/>
              </a:rPr>
              <a:t>l'environnement bâti (c'est-à-dire les bureaux de conseils de bande, les centres communautaires, etc.),  </a:t>
            </a:r>
          </a:p>
          <a:p>
            <a:pPr lvl="1">
              <a:buFont typeface="Wingdings" panose="05000000000000000000" pitchFamily="2" charset="2"/>
              <a:buChar char="Ø"/>
            </a:pPr>
            <a:r>
              <a:rPr lang="fr-CA" sz="1700" dirty="0">
                <a:effectLst/>
                <a:latin typeface="Aptos" panose="020B0004020202020204" pitchFamily="34" charset="0"/>
                <a:ea typeface="Aptos" panose="020B0004020202020204" pitchFamily="34" charset="0"/>
                <a:cs typeface="Times New Roman" panose="02020603050405020304" pitchFamily="18" charset="0"/>
              </a:rPr>
              <a:t>les technologies de l'information et des communications, </a:t>
            </a:r>
          </a:p>
          <a:p>
            <a:pPr lvl="1">
              <a:buFont typeface="Wingdings" panose="05000000000000000000" pitchFamily="2" charset="2"/>
              <a:buChar char="Ø"/>
            </a:pPr>
            <a:r>
              <a:rPr lang="fr-CA" sz="1700" dirty="0">
                <a:effectLst/>
                <a:latin typeface="Aptos" panose="020B0004020202020204" pitchFamily="34" charset="0"/>
                <a:ea typeface="Aptos" panose="020B0004020202020204" pitchFamily="34" charset="0"/>
                <a:cs typeface="Times New Roman" panose="02020603050405020304" pitchFamily="18" charset="0"/>
              </a:rPr>
              <a:t>l'approvisionnement en biens et en services, </a:t>
            </a:r>
          </a:p>
          <a:p>
            <a:pPr lvl="1">
              <a:buFont typeface="Wingdings" panose="05000000000000000000" pitchFamily="2" charset="2"/>
              <a:buChar char="Ø"/>
            </a:pPr>
            <a:r>
              <a:rPr lang="fr-CA" sz="1700" dirty="0">
                <a:effectLst/>
                <a:latin typeface="Aptos" panose="020B0004020202020204" pitchFamily="34" charset="0"/>
                <a:ea typeface="Aptos" panose="020B0004020202020204" pitchFamily="34" charset="0"/>
                <a:cs typeface="Times New Roman" panose="02020603050405020304" pitchFamily="18" charset="0"/>
              </a:rPr>
              <a:t>les programmes et les services</a:t>
            </a:r>
            <a:r>
              <a:rPr lang="fr-CA" sz="1700" dirty="0">
                <a:latin typeface="Aptos" panose="020B0004020202020204" pitchFamily="34" charset="0"/>
                <a:ea typeface="Aptos" panose="020B0004020202020204" pitchFamily="34" charset="0"/>
                <a:cs typeface="Times New Roman" panose="02020603050405020304" pitchFamily="18" charset="0"/>
              </a:rPr>
              <a:t>, </a:t>
            </a:r>
          </a:p>
          <a:p>
            <a:pPr lvl="1">
              <a:buFont typeface="Wingdings" panose="05000000000000000000" pitchFamily="2" charset="2"/>
              <a:buChar char="Ø"/>
            </a:pPr>
            <a:r>
              <a:rPr lang="fr-CA" sz="1700" dirty="0">
                <a:latin typeface="Aptos" panose="020B0004020202020204" pitchFamily="34" charset="0"/>
                <a:ea typeface="Aptos" panose="020B0004020202020204" pitchFamily="34" charset="0"/>
                <a:cs typeface="Times New Roman" panose="02020603050405020304" pitchFamily="18" charset="0"/>
              </a:rPr>
              <a:t>les transports, </a:t>
            </a:r>
          </a:p>
          <a:p>
            <a:pPr lvl="1">
              <a:buFont typeface="Wingdings" panose="05000000000000000000" pitchFamily="2" charset="2"/>
              <a:buChar char="Ø"/>
            </a:pPr>
            <a:r>
              <a:rPr lang="fr-CA" sz="1700" dirty="0">
                <a:latin typeface="Aptos" panose="020B0004020202020204" pitchFamily="34" charset="0"/>
                <a:ea typeface="Aptos" panose="020B0004020202020204" pitchFamily="34" charset="0"/>
                <a:cs typeface="Times New Roman" panose="02020603050405020304" pitchFamily="18" charset="0"/>
              </a:rPr>
              <a:t>les communications, autres que les communications sur les TI. </a:t>
            </a:r>
          </a:p>
          <a:p>
            <a:pPr marL="0" indent="0">
              <a:buNone/>
            </a:pPr>
            <a:endParaRPr lang="en-US" dirty="0"/>
          </a:p>
        </p:txBody>
      </p:sp>
      <p:sp>
        <p:nvSpPr>
          <p:cNvPr id="5" name="TextBox 4">
            <a:extLst>
              <a:ext uri="{FF2B5EF4-FFF2-40B4-BE49-F238E27FC236}">
                <a16:creationId xmlns:a16="http://schemas.microsoft.com/office/drawing/2014/main" id="{842FAA34-F68D-1A32-CB74-B4DE94F22943}"/>
              </a:ext>
            </a:extLst>
          </p:cNvPr>
          <p:cNvSpPr txBox="1"/>
          <p:nvPr>
            <p:custDataLst>
              <p:tags r:id="rId3"/>
            </p:custDataLst>
          </p:nvPr>
        </p:nvSpPr>
        <p:spPr>
          <a:xfrm>
            <a:off x="6096000" y="2456075"/>
            <a:ext cx="6097904" cy="3139321"/>
          </a:xfrm>
          <a:prstGeom prst="rect">
            <a:avLst/>
          </a:prstGeom>
          <a:noFill/>
        </p:spPr>
        <p:txBody>
          <a:bodyPr wrap="square">
            <a:spAutoFit/>
          </a:bodyPr>
          <a:lstStyle/>
          <a:p>
            <a:pPr marL="457200" lvl="1" indent="0">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fr-CA" sz="1800" dirty="0">
                <a:effectLst/>
                <a:latin typeface="Aptos" panose="020B0004020202020204" pitchFamily="34" charset="0"/>
                <a:ea typeface="Aptos" panose="020B0004020202020204" pitchFamily="34" charset="0"/>
                <a:cs typeface="Times New Roman" panose="02020603050405020304" pitchFamily="18" charset="0"/>
              </a:rPr>
              <a:t>Les conseils de bande des Premières Nations sont </a:t>
            </a:r>
            <a:r>
              <a:rPr lang="fr-CA" sz="1800" b="1" dirty="0">
                <a:effectLst/>
                <a:latin typeface="Aptos" panose="020B0004020202020204" pitchFamily="34" charset="0"/>
                <a:ea typeface="Aptos" panose="020B0004020202020204" pitchFamily="34" charset="0"/>
                <a:cs typeface="Times New Roman" panose="02020603050405020304" pitchFamily="18" charset="0"/>
              </a:rPr>
              <a:t>exemptés </a:t>
            </a:r>
            <a:r>
              <a:rPr lang="fr-CA" sz="1800" dirty="0">
                <a:effectLst/>
                <a:latin typeface="Aptos" panose="020B0004020202020204" pitchFamily="34" charset="0"/>
                <a:ea typeface="Aptos" panose="020B0004020202020204" pitchFamily="34" charset="0"/>
                <a:cs typeface="Times New Roman" panose="02020603050405020304" pitchFamily="18" charset="0"/>
              </a:rPr>
              <a:t>de</a:t>
            </a:r>
            <a:r>
              <a:rPr lang="fr-CA" sz="1800" b="1" dirty="0">
                <a:effectLst/>
                <a:latin typeface="Aptos" panose="020B0004020202020204" pitchFamily="34" charset="0"/>
                <a:ea typeface="Aptos" panose="020B0004020202020204" pitchFamily="34" charset="0"/>
                <a:cs typeface="Times New Roman" panose="02020603050405020304" pitchFamily="18" charset="0"/>
              </a:rPr>
              <a:t> </a:t>
            </a:r>
            <a:r>
              <a:rPr lang="fr-CA" sz="1800" dirty="0">
                <a:effectLst/>
                <a:latin typeface="Aptos" panose="020B0004020202020204" pitchFamily="34" charset="0"/>
                <a:ea typeface="Aptos" panose="020B0004020202020204" pitchFamily="34" charset="0"/>
                <a:cs typeface="Times New Roman" panose="02020603050405020304" pitchFamily="18" charset="0"/>
              </a:rPr>
              <a:t>la LCA jusqu'en </a:t>
            </a:r>
            <a:r>
              <a:rPr lang="fr-CA" sz="1800" b="1" dirty="0">
                <a:effectLst/>
                <a:latin typeface="Aptos" panose="020B0004020202020204" pitchFamily="34" charset="0"/>
                <a:ea typeface="Aptos" panose="020B0004020202020204" pitchFamily="34" charset="0"/>
                <a:cs typeface="Times New Roman" panose="02020603050405020304" pitchFamily="18" charset="0"/>
              </a:rPr>
              <a:t>2026</a:t>
            </a:r>
            <a:r>
              <a:rPr lang="fr-CA" sz="1800" dirty="0">
                <a:effectLst/>
                <a:latin typeface="Aptos" panose="020B0004020202020204" pitchFamily="34" charset="0"/>
                <a:ea typeface="Aptos" panose="020B0004020202020204" pitchFamily="34" charset="0"/>
                <a:cs typeface="Times New Roman" panose="02020603050405020304" pitchFamily="18" charset="0"/>
              </a:rPr>
              <a:t>, mais </a:t>
            </a:r>
            <a:r>
              <a:rPr lang="fr-CA" sz="1800" u="sng" dirty="0">
                <a:effectLst/>
                <a:latin typeface="Aptos" panose="020B0004020202020204" pitchFamily="34" charset="0"/>
                <a:ea typeface="Aptos" panose="020B0004020202020204" pitchFamily="34" charset="0"/>
                <a:cs typeface="Times New Roman" panose="02020603050405020304" pitchFamily="18" charset="0"/>
              </a:rPr>
              <a:t>devront s'y conformer</a:t>
            </a:r>
            <a:r>
              <a:rPr lang="fr-CA" sz="1800" dirty="0">
                <a:latin typeface="Aptos" panose="020B0004020202020204" pitchFamily="34" charset="0"/>
                <a:ea typeface="Aptos" panose="020B0004020202020204" pitchFamily="34" charset="0"/>
                <a:cs typeface="Times New Roman" panose="02020603050405020304" pitchFamily="18" charset="0"/>
              </a:rPr>
              <a:t>, </a:t>
            </a:r>
            <a:r>
              <a:rPr lang="fr-CA" sz="1800" dirty="0">
                <a:effectLst/>
                <a:latin typeface="Aptos" panose="020B0004020202020204" pitchFamily="34" charset="0"/>
                <a:ea typeface="Aptos" panose="020B0004020202020204" pitchFamily="34" charset="0"/>
                <a:cs typeface="Times New Roman" panose="02020603050405020304" pitchFamily="18" charset="0"/>
              </a:rPr>
              <a:t>sous réserve d'amendes pouvant aller jusqu'à </a:t>
            </a:r>
            <a:r>
              <a:rPr lang="fr-CA" sz="1800" b="1" dirty="0">
                <a:effectLst/>
                <a:latin typeface="Aptos" panose="020B0004020202020204" pitchFamily="34" charset="0"/>
                <a:ea typeface="Aptos" panose="020B0004020202020204" pitchFamily="34" charset="0"/>
                <a:cs typeface="Times New Roman" panose="02020603050405020304" pitchFamily="18" charset="0"/>
              </a:rPr>
              <a:t>250 000 dollars </a:t>
            </a:r>
            <a:r>
              <a:rPr lang="fr-CA" sz="1800" dirty="0">
                <a:effectLst/>
                <a:latin typeface="Aptos" panose="020B0004020202020204" pitchFamily="34" charset="0"/>
                <a:ea typeface="Aptos" panose="020B0004020202020204" pitchFamily="34" charset="0"/>
                <a:cs typeface="Times New Roman" panose="02020603050405020304" pitchFamily="18" charset="0"/>
              </a:rPr>
              <a:t>par infraction.</a:t>
            </a:r>
          </a:p>
          <a:p>
            <a:pPr marL="285750" indent="-285750">
              <a:buFont typeface="Arial" panose="020B0604020202020204" pitchFamily="34" charset="0"/>
              <a:buChar char="•"/>
            </a:pPr>
            <a:endParaRPr lang="en-CA"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fr-CA" sz="1800" dirty="0">
                <a:effectLst/>
                <a:latin typeface="Aptos" panose="020B0004020202020204" pitchFamily="34" charset="0"/>
                <a:ea typeface="Aptos" panose="020B0004020202020204" pitchFamily="34" charset="0"/>
                <a:cs typeface="Times New Roman" panose="02020603050405020304" pitchFamily="18" charset="0"/>
              </a:rPr>
              <a:t>Les Premières Nations sont confrontées au défi de combler un déficit d'infrastructure de </a:t>
            </a:r>
            <a:r>
              <a:rPr lang="fr-CA" sz="1800" b="1" dirty="0">
                <a:effectLst/>
                <a:latin typeface="Aptos" panose="020B0004020202020204" pitchFamily="34" charset="0"/>
                <a:ea typeface="Aptos" panose="020B0004020202020204" pitchFamily="34" charset="0"/>
                <a:cs typeface="Times New Roman" panose="02020603050405020304" pitchFamily="18" charset="0"/>
              </a:rPr>
              <a:t>349 milliards de dollars</a:t>
            </a:r>
            <a:r>
              <a:rPr lang="fr-CA" sz="1800" dirty="0">
                <a:effectLst/>
                <a:latin typeface="Aptos" panose="020B0004020202020204" pitchFamily="34" charset="0"/>
                <a:ea typeface="Aptos" panose="020B0004020202020204" pitchFamily="34" charset="0"/>
                <a:cs typeface="Times New Roman" panose="02020603050405020304" pitchFamily="18" charset="0"/>
              </a:rPr>
              <a:t>, parmi d'autres obstacles qui comprennent des déficiences majeures en matière d'accessibilité.</a:t>
            </a:r>
          </a:p>
        </p:txBody>
      </p:sp>
    </p:spTree>
    <p:extLst>
      <p:ext uri="{BB962C8B-B14F-4D97-AF65-F5344CB8AC3E}">
        <p14:creationId xmlns:p14="http://schemas.microsoft.com/office/powerpoint/2010/main" val="138783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64C72-9F08-44E6-628E-ED55431BE99F}"/>
              </a:ext>
            </a:extLst>
          </p:cNvPr>
          <p:cNvSpPr>
            <a:spLocks noGrp="1"/>
          </p:cNvSpPr>
          <p:nvPr>
            <p:ph idx="1"/>
            <p:custDataLst>
              <p:tags r:id="rId1"/>
            </p:custDataLst>
          </p:nvPr>
        </p:nvSpPr>
        <p:spPr>
          <a:xfrm>
            <a:off x="597568" y="1690688"/>
            <a:ext cx="10515600" cy="4172317"/>
          </a:xfrm>
        </p:spPr>
        <p:txBody>
          <a:bodyPr/>
          <a:lstStyle/>
          <a:p>
            <a:pPr marL="0" indent="0">
              <a:buNone/>
            </a:pP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CA" sz="24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graphicFrame>
        <p:nvGraphicFramePr>
          <p:cNvPr id="4" name="Diagram 3">
            <a:extLst>
              <a:ext uri="{FF2B5EF4-FFF2-40B4-BE49-F238E27FC236}">
                <a16:creationId xmlns:a16="http://schemas.microsoft.com/office/drawing/2014/main" id="{6FE6FC64-7CAC-4995-A735-1D2F1BA079F1}"/>
              </a:ext>
            </a:extLst>
          </p:cNvPr>
          <p:cNvGraphicFramePr/>
          <p:nvPr>
            <p:custDataLst>
              <p:tags r:id="rId2"/>
            </p:custDataLst>
            <p:extLst>
              <p:ext uri="{D42A27DB-BD31-4B8C-83A1-F6EECF244321}">
                <p14:modId xmlns:p14="http://schemas.microsoft.com/office/powerpoint/2010/main" val="2796176376"/>
              </p:ext>
            </p:extLst>
          </p:nvPr>
        </p:nvGraphicFramePr>
        <p:xfrm>
          <a:off x="147918" y="1475535"/>
          <a:ext cx="12044081" cy="4991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30073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E8CC-11A2-E7A9-AF08-8FDD9167C816}"/>
              </a:ext>
            </a:extLst>
          </p:cNvPr>
          <p:cNvSpPr>
            <a:spLocks noGrp="1"/>
          </p:cNvSpPr>
          <p:nvPr>
            <p:ph type="title"/>
            <p:custDataLst>
              <p:tags r:id="rId1"/>
            </p:custDataLst>
          </p:nvPr>
        </p:nvSpPr>
        <p:spPr>
          <a:xfrm>
            <a:off x="288758" y="1906108"/>
            <a:ext cx="11762071" cy="578675"/>
          </a:xfrm>
        </p:spPr>
        <p:txBody>
          <a:bodyPr/>
          <a:lstStyle/>
          <a:p>
            <a:r>
              <a:rPr lang="fr-CA" sz="3200" b="1" dirty="0">
                <a:effectLst/>
                <a:latin typeface="Aptos" panose="020B0004020202020204" pitchFamily="34" charset="0"/>
                <a:ea typeface="Aptos" panose="020B0004020202020204" pitchFamily="34" charset="0"/>
                <a:cs typeface="Times New Roman" panose="02020603050405020304" pitchFamily="18" charset="0"/>
              </a:rPr>
              <a:t>Obstacle 1 : Manque d'infrastructures dans les PN</a:t>
            </a:r>
          </a:p>
        </p:txBody>
      </p:sp>
      <p:sp>
        <p:nvSpPr>
          <p:cNvPr id="3" name="Content Placeholder 2">
            <a:extLst>
              <a:ext uri="{FF2B5EF4-FFF2-40B4-BE49-F238E27FC236}">
                <a16:creationId xmlns:a16="http://schemas.microsoft.com/office/drawing/2014/main" id="{CFB752E0-B64C-325D-D041-03C228F1D89F}"/>
              </a:ext>
            </a:extLst>
          </p:cNvPr>
          <p:cNvSpPr>
            <a:spLocks noGrp="1"/>
          </p:cNvSpPr>
          <p:nvPr>
            <p:ph idx="1"/>
            <p:custDataLst>
              <p:tags r:id="rId2"/>
            </p:custDataLst>
          </p:nvPr>
        </p:nvSpPr>
        <p:spPr>
          <a:xfrm>
            <a:off x="288757" y="2664170"/>
            <a:ext cx="11762071" cy="3692180"/>
          </a:xfrm>
        </p:spPr>
        <p:txBody>
          <a:bodyPr/>
          <a:lstStyle/>
          <a:p>
            <a:r>
              <a:rPr lang="fr-CA" sz="2000" dirty="0">
                <a:effectLst/>
                <a:ea typeface="Aptos" panose="020B0004020202020204" pitchFamily="34" charset="0"/>
                <a:cs typeface="Times New Roman" panose="02020603050405020304" pitchFamily="18" charset="0"/>
              </a:rPr>
              <a:t>L'écart de </a:t>
            </a:r>
            <a:r>
              <a:rPr lang="fr-CA" sz="2000" b="1" dirty="0">
                <a:effectLst/>
                <a:ea typeface="Aptos" panose="020B0004020202020204" pitchFamily="34" charset="0"/>
                <a:cs typeface="Times New Roman" panose="02020603050405020304" pitchFamily="18" charset="0"/>
              </a:rPr>
              <a:t>349 milliards de dollars</a:t>
            </a:r>
            <a:r>
              <a:rPr lang="fr-CA" sz="2000" dirty="0">
                <a:effectLst/>
                <a:ea typeface="Aptos" panose="020B0004020202020204" pitchFamily="34" charset="0"/>
                <a:cs typeface="Times New Roman" panose="02020603050405020304" pitchFamily="18" charset="0"/>
              </a:rPr>
              <a:t> entre les infrastructures des Premières Nations et celles du reste du Canada crée des obstacles plus importants à l'accès des Premières Nations aux soins de santé, à l'éducation, au logement et à l'emploi.  </a:t>
            </a:r>
          </a:p>
          <a:p>
            <a:r>
              <a:rPr lang="fr-CA" sz="2000" dirty="0">
                <a:ea typeface="Aptos" panose="020B0004020202020204" pitchFamily="34" charset="0"/>
                <a:cs typeface="Times New Roman" panose="02020603050405020304" pitchFamily="18" charset="0"/>
              </a:rPr>
              <a:t>La LCA aura le pouvoir d'imposer des sanctions financières allant de </a:t>
            </a:r>
            <a:r>
              <a:rPr lang="fr-CA" sz="2000" b="1" dirty="0">
                <a:ea typeface="Aptos" panose="020B0004020202020204" pitchFamily="34" charset="0"/>
                <a:cs typeface="Times New Roman" panose="02020603050405020304" pitchFamily="18" charset="0"/>
              </a:rPr>
              <a:t>250 dollars </a:t>
            </a:r>
            <a:r>
              <a:rPr lang="fr-CA" sz="2000" dirty="0">
                <a:ea typeface="Aptos" panose="020B0004020202020204" pitchFamily="34" charset="0"/>
                <a:cs typeface="Times New Roman" panose="02020603050405020304" pitchFamily="18" charset="0"/>
              </a:rPr>
              <a:t>à </a:t>
            </a:r>
            <a:r>
              <a:rPr lang="fr-CA" sz="2000" b="1" dirty="0"/>
              <a:t>250 000 dollars </a:t>
            </a:r>
            <a:r>
              <a:rPr lang="fr-CA" sz="2000" dirty="0"/>
              <a:t>par infraction, ces sanctions pouvant s’accumuler au fil du temps si les problèmes ne sont pas résolus.</a:t>
            </a:r>
            <a:r>
              <a:rPr lang="fr-CA" sz="2000" dirty="0">
                <a:ea typeface="Aptos" panose="020B0004020202020204" pitchFamily="34" charset="0"/>
                <a:cs typeface="Times New Roman" panose="02020603050405020304" pitchFamily="18" charset="0"/>
              </a:rPr>
              <a:t> </a:t>
            </a:r>
          </a:p>
          <a:p>
            <a:r>
              <a:rPr lang="fr-CA" sz="2000" dirty="0"/>
              <a:t>Si une Première Nation n'est pas en mesure de se conformer à la loi en raison d'une infrastructure inadéquate, l'application de sanctions risque d'aggraver la pauvreté, l'exclusion et l'isolement. </a:t>
            </a:r>
          </a:p>
          <a:p>
            <a:r>
              <a:rPr lang="fr-CA" sz="2000" dirty="0"/>
              <a:t>Les politiques coloniales de la LCA continuent de créer des obstacles pour les Premières Nations en raison du sous-financement chronique des personnes handicapées des Premières Nations (PHPN), ce qui signifie que les Premières Nations seront injustement pénalisées et condamnées à des amendes si elles ne sont pas conformes à la loi actuelle (LCA). </a:t>
            </a:r>
          </a:p>
          <a:p>
            <a:endParaRPr lang="en-US" dirty="0"/>
          </a:p>
        </p:txBody>
      </p:sp>
    </p:spTree>
    <p:extLst>
      <p:ext uri="{BB962C8B-B14F-4D97-AF65-F5344CB8AC3E}">
        <p14:creationId xmlns:p14="http://schemas.microsoft.com/office/powerpoint/2010/main" val="417430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CB52-18FC-828E-D520-2333007F7584}"/>
              </a:ext>
            </a:extLst>
          </p:cNvPr>
          <p:cNvSpPr>
            <a:spLocks noGrp="1"/>
          </p:cNvSpPr>
          <p:nvPr>
            <p:ph type="title"/>
            <p:custDataLst>
              <p:tags r:id="rId1"/>
            </p:custDataLst>
          </p:nvPr>
        </p:nvSpPr>
        <p:spPr>
          <a:xfrm>
            <a:off x="259882" y="1906108"/>
            <a:ext cx="11713945" cy="578675"/>
          </a:xfrm>
        </p:spPr>
        <p:txBody>
          <a:bodyPr/>
          <a:lstStyle/>
          <a:p>
            <a:r>
              <a:rPr lang="fr-CA" sz="3200" b="1" dirty="0">
                <a:effectLst/>
                <a:latin typeface="Aptos" panose="020B0004020202020204" pitchFamily="34" charset="0"/>
                <a:ea typeface="Aptos" panose="020B0004020202020204" pitchFamily="34" charset="0"/>
                <a:cs typeface="Times New Roman" panose="02020603050405020304" pitchFamily="18" charset="0"/>
              </a:rPr>
              <a:t>Obstacle 2 : Erreurs de diagnostic fréquentes chez les PN</a:t>
            </a:r>
          </a:p>
        </p:txBody>
      </p:sp>
      <p:sp>
        <p:nvSpPr>
          <p:cNvPr id="3" name="Content Placeholder 2">
            <a:extLst>
              <a:ext uri="{FF2B5EF4-FFF2-40B4-BE49-F238E27FC236}">
                <a16:creationId xmlns:a16="http://schemas.microsoft.com/office/drawing/2014/main" id="{D323AFE4-F35D-2FAB-1149-60FBC168EA5B}"/>
              </a:ext>
            </a:extLst>
          </p:cNvPr>
          <p:cNvSpPr>
            <a:spLocks noGrp="1"/>
          </p:cNvSpPr>
          <p:nvPr>
            <p:ph idx="1"/>
            <p:custDataLst>
              <p:tags r:id="rId2"/>
            </p:custDataLst>
          </p:nvPr>
        </p:nvSpPr>
        <p:spPr>
          <a:xfrm>
            <a:off x="259882" y="2664170"/>
            <a:ext cx="11713944" cy="3692180"/>
          </a:xfrm>
        </p:spPr>
        <p:txBody>
          <a:bodyPr/>
          <a:lstStyle/>
          <a:p>
            <a:r>
              <a:rPr lang="fr-CA" sz="2000" dirty="0">
                <a:ea typeface="Aptos" panose="020B0004020202020204" pitchFamily="34" charset="0"/>
                <a:cs typeface="Times New Roman" panose="02020603050405020304" pitchFamily="18" charset="0"/>
              </a:rPr>
              <a:t>Les problèmes de santé mentale et de toxicomanie sont répandus dans les Premières Nations.</a:t>
            </a:r>
          </a:p>
          <a:p>
            <a:r>
              <a:rPr lang="fr-CA" sz="2000" dirty="0">
                <a:ea typeface="Aptos" panose="020B0004020202020204" pitchFamily="34" charset="0"/>
                <a:cs typeface="Times New Roman" panose="02020603050405020304" pitchFamily="18" charset="0"/>
              </a:rPr>
              <a:t>La Société canadienne de psychologie a signalé que les citoyens des Premières Nations ne bénéficient pas des mêmes services que les autres citoyens. </a:t>
            </a:r>
          </a:p>
          <a:p>
            <a:r>
              <a:rPr lang="fr-CA" sz="2000" dirty="0">
                <a:ea typeface="Aptos" panose="020B0004020202020204" pitchFamily="34" charset="0"/>
                <a:cs typeface="Times New Roman" panose="02020603050405020304" pitchFamily="18" charset="0"/>
              </a:rPr>
              <a:t>Souvent, les citoyens des Premières Nations ne sont pas évalués ou diagnostiqués correctement. </a:t>
            </a:r>
          </a:p>
          <a:p>
            <a:r>
              <a:rPr lang="fr-CA" sz="2000" dirty="0">
                <a:ea typeface="Aptos" panose="020B0004020202020204" pitchFamily="34" charset="0"/>
                <a:cs typeface="Times New Roman" panose="02020603050405020304" pitchFamily="18" charset="0"/>
              </a:rPr>
              <a:t>Sans une évaluation appropriée, les citoyens des Premières Nations ne peuvent pas recevoir les traitements ou les soutiens nécessaires, ni accéder aux services essentiels, et ils passent sous le radar.</a:t>
            </a:r>
          </a:p>
          <a:p>
            <a:r>
              <a:rPr lang="fr-CA" sz="2000" dirty="0">
                <a:effectLst/>
                <a:ea typeface="Aptos" panose="020B0004020202020204" pitchFamily="34" charset="0"/>
                <a:cs typeface="Times New Roman" panose="02020603050405020304" pitchFamily="18" charset="0"/>
              </a:rPr>
              <a:t>Un mauvais diagnostic perpétue des préjudices systémiques </a:t>
            </a:r>
            <a:r>
              <a:rPr lang="fr-CA" sz="2000" dirty="0">
                <a:ea typeface="Aptos" panose="020B0004020202020204" pitchFamily="34" charset="0"/>
                <a:cs typeface="Times New Roman" panose="02020603050405020304" pitchFamily="18" charset="0"/>
              </a:rPr>
              <a:t>dans des systèmes tels que l'éducation, la santé, les services sociaux, la justice et l'emploi, entre autres.</a:t>
            </a:r>
          </a:p>
          <a:p>
            <a:endParaRPr lang="en-US" dirty="0"/>
          </a:p>
        </p:txBody>
      </p:sp>
    </p:spTree>
    <p:extLst>
      <p:ext uri="{BB962C8B-B14F-4D97-AF65-F5344CB8AC3E}">
        <p14:creationId xmlns:p14="http://schemas.microsoft.com/office/powerpoint/2010/main" val="289829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CC6D-5A45-9DC6-AB8A-80830B2E8065}"/>
              </a:ext>
            </a:extLst>
          </p:cNvPr>
          <p:cNvSpPr>
            <a:spLocks noGrp="1"/>
          </p:cNvSpPr>
          <p:nvPr>
            <p:ph type="title"/>
            <p:custDataLst>
              <p:tags r:id="rId1"/>
            </p:custDataLst>
          </p:nvPr>
        </p:nvSpPr>
        <p:spPr>
          <a:xfrm>
            <a:off x="182880" y="1906108"/>
            <a:ext cx="11781322" cy="578675"/>
          </a:xfrm>
        </p:spPr>
        <p:txBody>
          <a:bodyPr/>
          <a:lstStyle/>
          <a:p>
            <a:r>
              <a:rPr lang="fr-CA" sz="3200" b="1" dirty="0">
                <a:effectLst/>
                <a:latin typeface="Aptos" panose="020B0004020202020204" pitchFamily="34" charset="0"/>
                <a:ea typeface="Aptos" panose="020B0004020202020204" pitchFamily="34" charset="0"/>
                <a:cs typeface="Times New Roman" panose="02020603050405020304" pitchFamily="18" charset="0"/>
              </a:rPr>
              <a:t>Obstacle 3 : Manque de données sur les handicaps dans les PN</a:t>
            </a:r>
          </a:p>
        </p:txBody>
      </p:sp>
      <p:sp>
        <p:nvSpPr>
          <p:cNvPr id="3" name="Content Placeholder 2">
            <a:extLst>
              <a:ext uri="{FF2B5EF4-FFF2-40B4-BE49-F238E27FC236}">
                <a16:creationId xmlns:a16="http://schemas.microsoft.com/office/drawing/2014/main" id="{C93B1666-3B57-0C96-1A15-C675A118A053}"/>
              </a:ext>
            </a:extLst>
          </p:cNvPr>
          <p:cNvSpPr>
            <a:spLocks noGrp="1"/>
          </p:cNvSpPr>
          <p:nvPr>
            <p:ph idx="1"/>
            <p:custDataLst>
              <p:tags r:id="rId2"/>
            </p:custDataLst>
          </p:nvPr>
        </p:nvSpPr>
        <p:spPr>
          <a:xfrm>
            <a:off x="182880" y="2664170"/>
            <a:ext cx="11781322" cy="3692180"/>
          </a:xfrm>
        </p:spPr>
        <p:txBody>
          <a:bodyPr/>
          <a:lstStyle/>
          <a:p>
            <a:pPr>
              <a:buFont typeface="Arial" panose="020B0604020202020204" pitchFamily="34" charset="0"/>
              <a:buChar char="•"/>
            </a:pPr>
            <a:r>
              <a:rPr lang="fr-CA" sz="2000" dirty="0"/>
              <a:t>Les données du recensement canadien ont servi à l'élaboration de la LCA, et les Premières Nations ne disposent d'aucune donnée de recensement sur les handicaps.</a:t>
            </a:r>
          </a:p>
          <a:p>
            <a:r>
              <a:rPr lang="fr-CA" sz="2000" dirty="0">
                <a:ea typeface="Aptos" panose="020B0004020202020204" pitchFamily="34" charset="0"/>
                <a:cs typeface="Times New Roman" panose="02020603050405020304" pitchFamily="18" charset="0"/>
              </a:rPr>
              <a:t>En l'absence de données provenant des Premières Nations et d'organisations de défense des droits des personnes handicapées des Premières Nations, il n'existe pas de mécanismes formels pour consulter les PHPN ou pour leur rendre des comptes. </a:t>
            </a:r>
          </a:p>
          <a:p>
            <a:r>
              <a:rPr lang="fr-CA" sz="2000" dirty="0"/>
              <a:t>Le manque de données sur les PHPN et le manque de consultation signifie que les Premières Nations sont laissées à l'écart du développement des normes d'accessibilité et de la réglementation concernant la LCA.  </a:t>
            </a:r>
          </a:p>
          <a:p>
            <a:r>
              <a:rPr lang="fr-CA" sz="2000" dirty="0">
                <a:effectLst/>
                <a:ea typeface="Aptos" panose="020B0004020202020204" pitchFamily="34" charset="0"/>
                <a:cs typeface="Times New Roman" panose="02020603050405020304" pitchFamily="18" charset="0"/>
              </a:rPr>
              <a:t>Sans données, les Premières Nations ne peuvent pas demander au gouvernement de rendre compte de la fourniture de programmes adéquats et de ressources.  </a:t>
            </a:r>
          </a:p>
          <a:p>
            <a:pPr marL="0" indent="0">
              <a:buNone/>
            </a:pPr>
            <a:endParaRPr lang="en-US" dirty="0"/>
          </a:p>
        </p:txBody>
      </p:sp>
    </p:spTree>
    <p:extLst>
      <p:ext uri="{BB962C8B-B14F-4D97-AF65-F5344CB8AC3E}">
        <p14:creationId xmlns:p14="http://schemas.microsoft.com/office/powerpoint/2010/main" val="272434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B439F-30EF-C6A7-00D1-F85CD5265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70BE8-871E-38A8-03EC-C028AFBD414E}"/>
              </a:ext>
            </a:extLst>
          </p:cNvPr>
          <p:cNvSpPr>
            <a:spLocks noGrp="1"/>
          </p:cNvSpPr>
          <p:nvPr>
            <p:ph type="title"/>
            <p:custDataLst>
              <p:tags r:id="rId1"/>
            </p:custDataLst>
          </p:nvPr>
        </p:nvSpPr>
        <p:spPr>
          <a:xfrm>
            <a:off x="182880" y="1906108"/>
            <a:ext cx="11810198" cy="578675"/>
          </a:xfrm>
        </p:spPr>
        <p:txBody>
          <a:bodyPr/>
          <a:lstStyle/>
          <a:p>
            <a:r>
              <a:rPr lang="fr-CA" sz="2800" b="1" dirty="0">
                <a:latin typeface="Aptos" panose="020B0004020202020204" pitchFamily="34" charset="0"/>
                <a:ea typeface="Aptos" panose="020B0004020202020204" pitchFamily="34" charset="0"/>
                <a:cs typeface="Times New Roman" panose="02020603050405020304" pitchFamily="18" charset="0"/>
              </a:rPr>
              <a:t>Obstacle 4 : La politique coloniale </a:t>
            </a:r>
            <a:r>
              <a:rPr lang="fr-CA" sz="2800" b="1" dirty="0">
                <a:effectLst/>
                <a:latin typeface="Aptos" panose="020B0004020202020204" pitchFamily="34" charset="0"/>
                <a:ea typeface="Aptos" panose="020B0004020202020204" pitchFamily="34" charset="0"/>
                <a:cs typeface="Times New Roman" panose="02020603050405020304" pitchFamily="18" charset="0"/>
              </a:rPr>
              <a:t>porte atteinte aux </a:t>
            </a:r>
            <a:r>
              <a:rPr lang="fr-CA" sz="2800" b="1" dirty="0">
                <a:latin typeface="Aptos" panose="020B0004020202020204" pitchFamily="34" charset="0"/>
                <a:ea typeface="Aptos" panose="020B0004020202020204" pitchFamily="34" charset="0"/>
                <a:cs typeface="Times New Roman" panose="02020603050405020304" pitchFamily="18" charset="0"/>
              </a:rPr>
              <a:t>droits inhérents et aux droits issus des traités</a:t>
            </a:r>
          </a:p>
        </p:txBody>
      </p:sp>
      <p:sp>
        <p:nvSpPr>
          <p:cNvPr id="3" name="Content Placeholder 2">
            <a:extLst>
              <a:ext uri="{FF2B5EF4-FFF2-40B4-BE49-F238E27FC236}">
                <a16:creationId xmlns:a16="http://schemas.microsoft.com/office/drawing/2014/main" id="{29391CBB-358D-7402-75E7-0F7F10E44396}"/>
              </a:ext>
            </a:extLst>
          </p:cNvPr>
          <p:cNvSpPr>
            <a:spLocks noGrp="1"/>
          </p:cNvSpPr>
          <p:nvPr>
            <p:ph idx="1"/>
            <p:custDataLst>
              <p:tags r:id="rId2"/>
            </p:custDataLst>
          </p:nvPr>
        </p:nvSpPr>
        <p:spPr>
          <a:xfrm>
            <a:off x="182880" y="2798640"/>
            <a:ext cx="11810198" cy="3692180"/>
          </a:xfrm>
        </p:spPr>
        <p:txBody>
          <a:bodyPr/>
          <a:lstStyle/>
          <a:p>
            <a:r>
              <a:rPr lang="fr-CA" sz="2000" dirty="0">
                <a:effectLst/>
                <a:latin typeface="Aptos" panose="020B0004020202020204" pitchFamily="34" charset="0"/>
                <a:ea typeface="Times New Roman" panose="02020603050405020304" pitchFamily="18" charset="0"/>
              </a:rPr>
              <a:t>La LCA ne comporte pas de clause de non-dérogation stipulant que rien dans la législation ne peut affecter les droits ancestraux ou les droits issus de traités. </a:t>
            </a:r>
          </a:p>
          <a:p>
            <a:r>
              <a:rPr lang="fr-CA" sz="2000" dirty="0">
                <a:effectLst/>
                <a:latin typeface="Aptos" panose="020B0004020202020204" pitchFamily="34" charset="0"/>
                <a:ea typeface="Times New Roman" panose="02020603050405020304" pitchFamily="18" charset="0"/>
              </a:rPr>
              <a:t>Elle porte donc atteinte à la capacité des Premières Nations à s'autodéterminer et à s'autogouverner en ce qui concerne les questions d'accessibilité et les droits des PHPN.</a:t>
            </a:r>
          </a:p>
          <a:p>
            <a:r>
              <a:rPr lang="fr-CA" sz="2000" dirty="0">
                <a:effectLst/>
                <a:latin typeface="Aptos" panose="020B0004020202020204" pitchFamily="34" charset="0"/>
                <a:ea typeface="Times New Roman" panose="02020603050405020304" pitchFamily="18" charset="0"/>
              </a:rPr>
              <a:t>La législation confère au commissaire à l'accessibilité de vastes pouvoirs administratif et exécutif, y compris le pouvoir d'inspecter les Premières Nations à tout moment et la possibilité d'infliger des amendes importantes. </a:t>
            </a:r>
          </a:p>
          <a:p>
            <a:r>
              <a:rPr lang="fr-CA" sz="2000" dirty="0">
                <a:effectLst/>
                <a:latin typeface="Aptos" panose="020B0004020202020204" pitchFamily="34" charset="0"/>
                <a:ea typeface="Times New Roman" panose="02020603050405020304" pitchFamily="18" charset="0"/>
              </a:rPr>
              <a:t>Des recherches supplémentaires sont nécessaires pour déterminer le coût et la capacité nécessaires pour rendre les Premières Nations totalement accessibles</a:t>
            </a:r>
            <a:r>
              <a:rPr lang="fr-CA" sz="2000" dirty="0">
                <a:latin typeface="Aptos" panose="020B0004020202020204" pitchFamily="34" charset="0"/>
                <a:ea typeface="Times New Roman" panose="02020603050405020304" pitchFamily="18" charset="0"/>
              </a:rPr>
              <a:t>, y compris pour répondre aux besoins des </a:t>
            </a:r>
            <a:r>
              <a:rPr lang="fr-CA" sz="2000" dirty="0">
                <a:effectLst/>
                <a:latin typeface="Aptos" panose="020B0004020202020204" pitchFamily="34" charset="0"/>
                <a:ea typeface="Times New Roman" panose="02020603050405020304" pitchFamily="18" charset="0"/>
              </a:rPr>
              <a:t>différentes Premières Nations urbaines, rurales et éloignées. </a:t>
            </a:r>
          </a:p>
          <a:p>
            <a:endParaRPr lang="en-US" dirty="0"/>
          </a:p>
        </p:txBody>
      </p:sp>
    </p:spTree>
    <p:extLst>
      <p:ext uri="{BB962C8B-B14F-4D97-AF65-F5344CB8AC3E}">
        <p14:creationId xmlns:p14="http://schemas.microsoft.com/office/powerpoint/2010/main" val="374825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5468C-DD3A-18F8-D5DB-B17C2E133079}"/>
              </a:ext>
            </a:extLst>
          </p:cNvPr>
          <p:cNvSpPr>
            <a:spLocks noGrp="1"/>
          </p:cNvSpPr>
          <p:nvPr>
            <p:ph type="title"/>
            <p:custDataLst>
              <p:tags r:id="rId1"/>
            </p:custDataLst>
          </p:nvPr>
        </p:nvSpPr>
        <p:spPr>
          <a:xfrm>
            <a:off x="223521" y="1953521"/>
            <a:ext cx="11568854" cy="578675"/>
          </a:xfrm>
        </p:spPr>
        <p:txBody>
          <a:bodyPr/>
          <a:lstStyle/>
          <a:p>
            <a:r>
              <a:rPr lang="fr-CA" sz="3200" b="1" dirty="0">
                <a:latin typeface="Aptos" panose="020B0004020202020204" pitchFamily="34" charset="0"/>
              </a:rPr>
              <a:t>Absence de mécanismes permettant de demander des comptes au gouvernement du Canada</a:t>
            </a:r>
          </a:p>
        </p:txBody>
      </p:sp>
      <p:sp>
        <p:nvSpPr>
          <p:cNvPr id="3" name="Content Placeholder 2">
            <a:extLst>
              <a:ext uri="{FF2B5EF4-FFF2-40B4-BE49-F238E27FC236}">
                <a16:creationId xmlns:a16="http://schemas.microsoft.com/office/drawing/2014/main" id="{0830CB2A-51F3-985A-B210-8FF60C6B68F1}"/>
              </a:ext>
            </a:extLst>
          </p:cNvPr>
          <p:cNvSpPr>
            <a:spLocks noGrp="1"/>
          </p:cNvSpPr>
          <p:nvPr>
            <p:ph idx="1"/>
            <p:custDataLst>
              <p:tags r:id="rId2"/>
            </p:custDataLst>
          </p:nvPr>
        </p:nvSpPr>
        <p:spPr>
          <a:xfrm>
            <a:off x="5492592" y="2880000"/>
            <a:ext cx="6042396" cy="3367735"/>
          </a:xfrm>
        </p:spPr>
        <p:txBody>
          <a:bodyPr/>
          <a:lstStyle/>
          <a:p>
            <a:r>
              <a:rPr lang="fr-CA" sz="1800" dirty="0">
                <a:effectLst/>
                <a:latin typeface="Aptos" panose="020B0004020202020204" pitchFamily="34" charset="0"/>
                <a:ea typeface="Aptos" panose="020B0004020202020204" pitchFamily="34" charset="0"/>
                <a:cs typeface="Aptos" panose="020B0004020202020204" pitchFamily="34" charset="0"/>
              </a:rPr>
              <a:t>La LCA vise à réduire les obstacles et à accroître les opportunités pour les personnes handicapées</a:t>
            </a:r>
            <a:r>
              <a:rPr lang="fr-CA" sz="1800" dirty="0">
                <a:latin typeface="Aptos" panose="020B0004020202020204" pitchFamily="34" charset="0"/>
                <a:ea typeface="Aptos" panose="020B0004020202020204" pitchFamily="34" charset="0"/>
                <a:cs typeface="Aptos" panose="020B0004020202020204" pitchFamily="34" charset="0"/>
              </a:rPr>
              <a:t>, mais l'APN a constaté que </a:t>
            </a:r>
            <a:r>
              <a:rPr lang="fr-CA" sz="1800" dirty="0">
                <a:effectLst/>
                <a:latin typeface="Aptos" panose="020B0004020202020204" pitchFamily="34" charset="0"/>
                <a:ea typeface="Aptos" panose="020B0004020202020204" pitchFamily="34" charset="0"/>
                <a:cs typeface="Aptos" panose="020B0004020202020204" pitchFamily="34" charset="0"/>
              </a:rPr>
              <a:t>les politiques en matière de handicap au Canada (y compris la LCA) continuent de créer des obstacles pour les Premières Nations et la LCA.</a:t>
            </a:r>
          </a:p>
          <a:p>
            <a:r>
              <a:rPr lang="fr-CA" sz="1800" dirty="0">
                <a:solidFill>
                  <a:srgbClr val="000000"/>
                </a:solidFill>
                <a:latin typeface="Aptos" panose="020B0004020202020204" pitchFamily="34" charset="0"/>
                <a:ea typeface="Calibri" panose="020F0502020204030204" pitchFamily="34" charset="0"/>
              </a:rPr>
              <a:t>Plutôt que d’imposer des amendes en vertu de la LCA, comment les Premières Nations peuvent-elles demander au gouvernement du Canada de rendre des comptes concernant la création d'obstacles coloniaux à l'accessibilité subies par les PHPN? </a:t>
            </a:r>
          </a:p>
          <a:p>
            <a:pPr marL="0" indent="0">
              <a:buNone/>
            </a:pPr>
            <a:endParaRPr lang="en-US" sz="1800" kern="1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5" name="TextBox 4">
            <a:extLst>
              <a:ext uri="{FF2B5EF4-FFF2-40B4-BE49-F238E27FC236}">
                <a16:creationId xmlns:a16="http://schemas.microsoft.com/office/drawing/2014/main" id="{A03B5E62-4CBF-AAE9-8C7B-3152F154B206}"/>
              </a:ext>
            </a:extLst>
          </p:cNvPr>
          <p:cNvSpPr txBox="1"/>
          <p:nvPr>
            <p:custDataLst>
              <p:tags r:id="rId3"/>
            </p:custDataLst>
          </p:nvPr>
        </p:nvSpPr>
        <p:spPr>
          <a:xfrm>
            <a:off x="223521" y="2880000"/>
            <a:ext cx="4708050" cy="2585323"/>
          </a:xfrm>
          <a:prstGeom prst="rect">
            <a:avLst/>
          </a:prstGeom>
          <a:noFill/>
        </p:spPr>
        <p:txBody>
          <a:bodyPr wrap="square">
            <a:spAutoFit/>
          </a:bodyPr>
          <a:lstStyle/>
          <a:p>
            <a:pPr marL="285750" indent="-285750">
              <a:buFont typeface="Arial" panose="020B0604020202020204" pitchFamily="34" charset="0"/>
              <a:buChar char="•"/>
            </a:pPr>
            <a:r>
              <a:rPr lang="fr-CA" sz="1800" dirty="0">
                <a:effectLst/>
                <a:latin typeface="Aptos" panose="020B0004020202020204" pitchFamily="34" charset="0"/>
                <a:ea typeface="Aptos" panose="020B0004020202020204" pitchFamily="34" charset="0"/>
                <a:cs typeface="Aptos" panose="020B0004020202020204" pitchFamily="34" charset="0"/>
              </a:rPr>
              <a:t>Toutes les politiques fédérales en matière de handicap continuent de faire l'objet d'une procédure accélérée sans que des ressources significatives soient allouées à la consultation des PHPN et des gouvernements des Premières Nations sur plusieurs politiques fédérales en matière de handicap :  </a:t>
            </a:r>
          </a:p>
          <a:p>
            <a:r>
              <a:rPr lang="fr-CA" sz="1800" dirty="0">
                <a:effectLst/>
                <a:latin typeface="Aptos" panose="020B0004020202020204" pitchFamily="34" charset="0"/>
                <a:ea typeface="Aptos" panose="020B0004020202020204" pitchFamily="34" charset="0"/>
                <a:cs typeface="Aptos" panose="020B0004020202020204" pitchFamily="34" charset="0"/>
              </a:rPr>
              <a:t> </a:t>
            </a:r>
          </a:p>
          <a:p>
            <a:pPr marL="342900" indent="-342900">
              <a:buAutoNum type="arabicParenR"/>
            </a:pPr>
            <a:r>
              <a:rPr lang="fr-CA" b="1" dirty="0">
                <a:effectLst/>
                <a:latin typeface="Aptos" panose="020B0004020202020204" pitchFamily="34" charset="0"/>
                <a:ea typeface="Aptos" panose="020B0004020202020204" pitchFamily="34" charset="0"/>
                <a:cs typeface="Aptos" panose="020B0004020202020204" pitchFamily="34" charset="0"/>
              </a:rPr>
              <a:t>Crédit d'impôt pour les personnes handicapées </a:t>
            </a:r>
          </a:p>
          <a:p>
            <a:pPr marL="342900" indent="-342900">
              <a:buAutoNum type="arabicParenR"/>
            </a:pPr>
            <a:r>
              <a:rPr lang="fr-CA" b="1" dirty="0">
                <a:effectLst/>
                <a:latin typeface="Aptos" panose="020B0004020202020204" pitchFamily="34" charset="0"/>
                <a:ea typeface="Aptos" panose="020B0004020202020204" pitchFamily="34" charset="0"/>
                <a:cs typeface="Aptos" panose="020B0004020202020204" pitchFamily="34" charset="0"/>
              </a:rPr>
              <a:t>Prestation canadienne pour les personnes handicapées</a:t>
            </a:r>
            <a:r>
              <a:rPr lang="fr-CA" dirty="0">
                <a:effectLst/>
                <a:latin typeface="Aptos" panose="020B0004020202020204" pitchFamily="34" charset="0"/>
                <a:ea typeface="Aptos" panose="020B0004020202020204" pitchFamily="34" charset="0"/>
                <a:cs typeface="Aptos" panose="020B0004020202020204" pitchFamily="34" charset="0"/>
              </a:rPr>
              <a:t>, entre autres </a:t>
            </a:r>
          </a:p>
          <a:p>
            <a:endParaRPr lang="en-CA" kern="100" dirty="0">
              <a:solidFill>
                <a:srgbClr val="000000"/>
              </a:solidFill>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3634129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632</TotalTime>
  <Words>1945</Words>
  <Application>Microsoft Macintosh PowerPoint</Application>
  <PresentationFormat>Widescreen</PresentationFormat>
  <Paragraphs>105</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Arial Narrow</vt:lpstr>
      <vt:lpstr>Calibri</vt:lpstr>
      <vt:lpstr>Wingdings</vt:lpstr>
      <vt:lpstr>1_Custom Design</vt:lpstr>
      <vt:lpstr>PowerPoint Presentation</vt:lpstr>
      <vt:lpstr>Aperçu de la séance de dialogue :    </vt:lpstr>
      <vt:lpstr>Loi canadienne sur l’accessibilité et les Premières Nations   </vt:lpstr>
      <vt:lpstr>PowerPoint Presentation</vt:lpstr>
      <vt:lpstr>Obstacle 1 : Manque d'infrastructures dans les PN</vt:lpstr>
      <vt:lpstr>Obstacle 2 : Erreurs de diagnostic fréquentes chez les PN</vt:lpstr>
      <vt:lpstr>Obstacle 3 : Manque de données sur les handicaps dans les PN</vt:lpstr>
      <vt:lpstr>Obstacle 4 : La politique coloniale porte atteinte aux droits inhérents et aux droits issus des traités</vt:lpstr>
      <vt:lpstr>Absence de mécanismes permettant de demander des comptes au gouvernement du Canada</vt:lpstr>
      <vt:lpstr>Présentation prébudgétaire 2025 de l'APN pour l'accessibilité </vt:lpstr>
      <vt:lpstr>Convention des Nations Unies relative aux droits des personnes handicapées – Plaidoyer permanent de l'APN  </vt:lpstr>
      <vt:lpstr>Projet de résolution no 09 : Rejeter la Loi canadienne sur l’accessibilité et promouvoir une loi distincte sur l’accessibilité des Premières Nations  </vt:lpstr>
      <vt:lpstr>Projet de résolution no 09 : Rejeter la Loi canadienne sur l’accessibilité et promouvoir une loi distincte sur l’accessibilité des Premières Nations </vt:lpstr>
      <vt:lpstr>Projet de résolution no 09 : Rejeter la Loi canadienne sur l’accessibilité et promouvoir une loi distincte sur l’accessibilité des Premières Nations </vt:lpstr>
      <vt:lpstr>Miigwetch!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Hollie King</cp:lastModifiedBy>
  <cp:revision>26</cp:revision>
  <dcterms:created xsi:type="dcterms:W3CDTF">2024-07-08T15:38:23Z</dcterms:created>
  <dcterms:modified xsi:type="dcterms:W3CDTF">2024-11-29T16:57:07Z</dcterms:modified>
</cp:coreProperties>
</file>