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64438-F663-4C86-AB19-EEAD1953AFC7}" v="1" dt="2026-04-15T18:02:37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67" autoAdjust="0"/>
  </p:normalViewPr>
  <p:slideViewPr>
    <p:cSldViewPr snapToGrid="0">
      <p:cViewPr varScale="1">
        <p:scale>
          <a:sx n="96" d="100"/>
          <a:sy n="96" d="100"/>
        </p:scale>
        <p:origin x="11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a Cloutier" userId="1f49f198-af36-4f7c-ab03-ca353ebaaab7" providerId="ADAL" clId="{A96EFED3-931A-492D-81F7-E9A5FCA87456}"/>
    <pc:docChg chg="custSel modSld">
      <pc:chgData name="Tasha Cloutier" userId="1f49f198-af36-4f7c-ab03-ca353ebaaab7" providerId="ADAL" clId="{A96EFED3-931A-492D-81F7-E9A5FCA87456}" dt="2026-04-14T18:47:01.347" v="39" actId="1076"/>
      <pc:docMkLst>
        <pc:docMk/>
      </pc:docMkLst>
      <pc:sldChg chg="addSp modSp mod">
        <pc:chgData name="Tasha Cloutier" userId="1f49f198-af36-4f7c-ab03-ca353ebaaab7" providerId="ADAL" clId="{A96EFED3-931A-492D-81F7-E9A5FCA87456}" dt="2026-04-14T18:47:01.347" v="39" actId="1076"/>
        <pc:sldMkLst>
          <pc:docMk/>
          <pc:sldMk cId="2720162633" sldId="256"/>
        </pc:sldMkLst>
        <pc:spChg chg="mod">
          <ac:chgData name="Tasha Cloutier" userId="1f49f198-af36-4f7c-ab03-ca353ebaaab7" providerId="ADAL" clId="{A96EFED3-931A-492D-81F7-E9A5FCA87456}" dt="2026-04-14T18:47:01.347" v="39" actId="1076"/>
          <ac:spMkLst>
            <pc:docMk/>
            <pc:sldMk cId="2720162633" sldId="256"/>
            <ac:spMk id="2" creationId="{C7CBF61C-DDF8-9189-69A9-7A65CC3C287F}"/>
          </ac:spMkLst>
        </pc:spChg>
        <pc:spChg chg="add mod">
          <ac:chgData name="Tasha Cloutier" userId="1f49f198-af36-4f7c-ab03-ca353ebaaab7" providerId="ADAL" clId="{A96EFED3-931A-492D-81F7-E9A5FCA87456}" dt="2026-04-10T20:33:57.195" v="10"/>
          <ac:spMkLst>
            <pc:docMk/>
            <pc:sldMk cId="2720162633" sldId="256"/>
            <ac:spMk id="3" creationId="{BCF2FADF-8F9F-50C6-5EF6-8AEA1934DDBD}"/>
          </ac:spMkLst>
        </pc:spChg>
      </pc:sldChg>
      <pc:sldChg chg="modNotesTx">
        <pc:chgData name="Tasha Cloutier" userId="1f49f198-af36-4f7c-ab03-ca353ebaaab7" providerId="ADAL" clId="{A96EFED3-931A-492D-81F7-E9A5FCA87456}" dt="2026-04-10T20:38:09.788" v="13" actId="6549"/>
        <pc:sldMkLst>
          <pc:docMk/>
          <pc:sldMk cId="3786567082" sldId="257"/>
        </pc:sldMkLst>
      </pc:sldChg>
      <pc:sldChg chg="modNotesTx">
        <pc:chgData name="Tasha Cloutier" userId="1f49f198-af36-4f7c-ab03-ca353ebaaab7" providerId="ADAL" clId="{A96EFED3-931A-492D-81F7-E9A5FCA87456}" dt="2026-04-10T20:38:14.222" v="14" actId="6549"/>
        <pc:sldMkLst>
          <pc:docMk/>
          <pc:sldMk cId="458022151" sldId="260"/>
        </pc:sldMkLst>
      </pc:sldChg>
      <pc:sldChg chg="modSp mod modNotesTx">
        <pc:chgData name="Tasha Cloutier" userId="1f49f198-af36-4f7c-ab03-ca353ebaaab7" providerId="ADAL" clId="{A96EFED3-931A-492D-81F7-E9A5FCA87456}" dt="2026-04-10T20:38:19.581" v="15" actId="6549"/>
        <pc:sldMkLst>
          <pc:docMk/>
          <pc:sldMk cId="1213224691" sldId="262"/>
        </pc:sldMkLst>
        <pc:spChg chg="mod">
          <ac:chgData name="Tasha Cloutier" userId="1f49f198-af36-4f7c-ab03-ca353ebaaab7" providerId="ADAL" clId="{A96EFED3-931A-492D-81F7-E9A5FCA87456}" dt="2026-04-10T20:37:36.766" v="12" actId="12"/>
          <ac:spMkLst>
            <pc:docMk/>
            <pc:sldMk cId="1213224691" sldId="262"/>
            <ac:spMk id="3" creationId="{9D93240A-668D-5BD3-D608-ABD30E73D9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E0689-769A-4EE3-B779-EE3B2A5DF42A}" type="datetimeFigureOut">
              <a:t>15/Apr/26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808D9-1B2A-436E-8DBB-C7170EC65B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808D9-1B2A-436E-8DBB-C7170EC65B76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6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808D9-1B2A-436E-8DBB-C7170EC65B76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5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808D9-1B2A-436E-8DBB-C7170EC65B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9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6EEE-5A20-981D-98AE-8066FFA3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720" y="1706880"/>
            <a:ext cx="8707120" cy="1803082"/>
          </a:xfrm>
        </p:spPr>
        <p:txBody>
          <a:bodyPr anchor="t">
            <a:normAutofit/>
          </a:bodyPr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C09AD-CB8A-FAC3-D0DF-597CDE41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720" y="3602038"/>
            <a:ext cx="870712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75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B75E-6B22-7B54-BBA5-806BD5F8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3356-AB9E-C317-1871-B7BE5243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36FFAB-EEA8-4321-A5BE-3CF46C99C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AE9C0-F584-B98B-7644-02B724D2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840"/>
            <a:ext cx="10515600" cy="82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CC2BA-363A-3857-6C39-42667011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0293"/>
            <a:ext cx="10515600" cy="383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CD6A-4667-4757-CA6B-29939BA77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F61C-DDF8-9189-69A9-7A65CC3C2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5890" y="2354422"/>
            <a:ext cx="8707120" cy="1803082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Community Safety, Policing and Justice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2FADF-8F9F-50C6-5EF6-8AEA1934D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40" y="3602037"/>
            <a:ext cx="8707120" cy="285914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3900" b="1" dirty="0">
              <a:solidFill>
                <a:schemeClr val="bg1"/>
              </a:solidFill>
              <a:cs typeface="Posterama"/>
            </a:endParaRP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cs typeface="Posterama"/>
              </a:rPr>
              <a:t>Virtual Town Hall on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cs typeface="Posterama"/>
              </a:rPr>
              <a:t>First Nations-First Ministers’ Meeting</a:t>
            </a:r>
            <a:endParaRPr lang="en-CA" sz="2800" b="1" dirty="0">
              <a:solidFill>
                <a:schemeClr val="bg1"/>
              </a:solidFill>
              <a:cs typeface="Posterama"/>
            </a:endParaRPr>
          </a:p>
          <a:p>
            <a:r>
              <a:rPr lang="en-CA" sz="2800" b="1" dirty="0">
                <a:solidFill>
                  <a:schemeClr val="bg1"/>
                </a:solidFill>
                <a:cs typeface="Posterama"/>
              </a:rPr>
              <a:t>April 2026</a:t>
            </a:r>
            <a:endParaRPr lang="en-CA" sz="2800" b="1" dirty="0">
              <a:solidFill>
                <a:schemeClr val="bg1"/>
              </a:solidFill>
              <a:cs typeface="Posterama" panose="020B0504020200020000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5D0C-ACF7-0E7F-59E9-82E200D9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Assembly of First Nations Policing Mandates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6088-0987-2CD2-0741-BE6B799F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130"/>
            <a:ext cx="10515600" cy="19020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en-US" sz="1600" i="1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Resolution 07/2020</a:t>
            </a:r>
            <a:r>
              <a:rPr lang="en-US" sz="2000" i="1" dirty="0">
                <a:ea typeface="+mn-lt"/>
                <a:cs typeface="+mn-lt"/>
              </a:rPr>
              <a:t>, Call for Reform to Address Institutional Racism in the Justice System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"/>
              <a:buChar char="•"/>
            </a:pPr>
            <a:r>
              <a:rPr lang="en-US" sz="2000" dirty="0">
                <a:solidFill>
                  <a:srgbClr val="000000"/>
                </a:solidFill>
                <a:ea typeface="Arial"/>
                <a:cs typeface="Arial"/>
              </a:rPr>
              <a:t>Resolution 34/2021</a:t>
            </a:r>
            <a:r>
              <a:rPr lang="en-US" sz="2000" i="1" dirty="0">
                <a:solidFill>
                  <a:srgbClr val="000000"/>
                </a:solidFill>
                <a:ea typeface="Arial"/>
                <a:cs typeface="Arial"/>
              </a:rPr>
              <a:t>, Support for Regionally Developed First Nations Policing Services  </a:t>
            </a:r>
            <a:endParaRPr lang="en-US" sz="2000" dirty="0">
              <a:solidFill>
                <a:srgbClr val="000000"/>
              </a:solidFill>
              <a:ea typeface="Arial"/>
              <a:cs typeface="Arial"/>
            </a:endParaRPr>
          </a:p>
          <a:p>
            <a:pPr lvl="0">
              <a:buFont typeface=""/>
              <a:buChar char="•"/>
            </a:pPr>
            <a:r>
              <a:rPr lang="en-US" sz="2000" i="1" dirty="0">
                <a:solidFill>
                  <a:srgbClr val="000000"/>
                </a:solidFill>
                <a:ea typeface="Arial"/>
                <a:cs typeface="Arial"/>
              </a:rPr>
              <a:t>Resolution 07/2021, Creation and Implementation of Legislation for First Nations Policing as Essential Service</a:t>
            </a:r>
            <a:endParaRPr lang="en-US" sz="2000" dirty="0">
              <a:solidFill>
                <a:srgbClr val="000000"/>
              </a:solidFill>
              <a:ea typeface="Arial"/>
              <a:cs typeface="Arial"/>
            </a:endParaRPr>
          </a:p>
          <a:p>
            <a:pPr lvl="0">
              <a:buFont typeface=""/>
              <a:buChar char="•"/>
            </a:pPr>
            <a:r>
              <a:rPr lang="en-US" sz="2000" i="1" dirty="0">
                <a:solidFill>
                  <a:srgbClr val="000000"/>
                </a:solidFill>
                <a:ea typeface="Arial"/>
                <a:cs typeface="Arial"/>
              </a:rPr>
              <a:t>Resolution 51/2022, First Nation Sovereignty over Policing</a:t>
            </a:r>
          </a:p>
          <a:p>
            <a:pPr>
              <a:buFont typeface="Arial"/>
              <a:buChar char="•"/>
            </a:pPr>
            <a:r>
              <a:rPr lang="en-US" sz="2000" i="1" dirty="0"/>
              <a:t>Resolution 40/2023, Support for an Independent Inquiry  into First Nations Deaths while in Police Custody</a:t>
            </a:r>
            <a:endParaRPr lang="en-US" sz="2000" dirty="0"/>
          </a:p>
          <a:p>
            <a:r>
              <a:rPr lang="en-US" sz="2000" i="1" dirty="0"/>
              <a:t>Resolution 41/2023, Support for Equitable Funding for First Nations Policing</a:t>
            </a:r>
            <a:endParaRPr lang="en-US" sz="2000" dirty="0"/>
          </a:p>
          <a:p>
            <a:r>
              <a:rPr lang="en-US" sz="2000" i="1" dirty="0"/>
              <a:t>Resolution 09/2024, Support Recognition of First Nations Jurisdiction over Policing</a:t>
            </a:r>
            <a:endParaRPr lang="en-US" sz="2000" dirty="0"/>
          </a:p>
          <a:p>
            <a:r>
              <a:rPr lang="en-US" sz="2000" i="1" dirty="0"/>
              <a:t>Resolution 63/2024, Calls for a National Inquiry into Systemic Racism in Policing</a:t>
            </a:r>
            <a:endParaRPr lang="en-US" sz="2000" dirty="0"/>
          </a:p>
          <a:p>
            <a:pPr lvl="0">
              <a:buFont typeface=""/>
              <a:buChar char="•"/>
            </a:pPr>
            <a:endParaRPr lang="en-US" sz="1400" i="1" dirty="0">
              <a:solidFill>
                <a:srgbClr val="000000"/>
              </a:solidFill>
              <a:ea typeface="Arial"/>
              <a:cs typeface="Arial"/>
            </a:endParaRPr>
          </a:p>
          <a:p>
            <a:pPr marL="0" indent="0" algn="just">
              <a:buNone/>
            </a:pPr>
            <a:endParaRPr lang="en-US" sz="1400" dirty="0"/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0CA95-CFC9-476E-07E0-FAE398CB7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6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7EE3F-4D6A-DB9C-E097-72A1D31D9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7559-C303-F69A-EA32-D6B1F386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Community Safety and Policing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50EA-1BA6-DEB4-ACB4-EEBF274AC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915"/>
            <a:ext cx="10515600" cy="38366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r>
              <a:rPr lang="en-US" sz="2200" dirty="0"/>
              <a:t>Despite two Auditor General reports and ongoing litigation at the Canadian Human Rights Tribunal, Canada continues discriminatory funding practices in First Nations policing.  </a:t>
            </a:r>
          </a:p>
          <a:p>
            <a:pPr lvl="0"/>
            <a:r>
              <a:rPr lang="en-US" sz="2200" dirty="0"/>
              <a:t>The 2024 Auditor General Report found First Nations on-reserve policing is systematically underfunded and under-supported by Public Safety Canada and the RCMP. </a:t>
            </a:r>
          </a:p>
          <a:p>
            <a:pPr lvl="0"/>
            <a:r>
              <a:rPr lang="en-US" sz="2200" dirty="0"/>
              <a:t>Since 2024, AFN has called for a National Inquiry into systemic racism in policing, driven by ongoing and unacceptable police-involved deaths and harmful interactions affecting First Nations.  </a:t>
            </a:r>
          </a:p>
          <a:p>
            <a:r>
              <a:rPr lang="en-US" sz="2200" dirty="0"/>
              <a:t>Recent reporting on decades-long RCMP surveillance and harassment of former National Indian Brotherhood (NIB) leadership reinforces long-standing concerns about over-policing and surveillance of First Nations communities. </a:t>
            </a:r>
          </a:p>
          <a:p>
            <a:pPr lvl="0"/>
            <a:endParaRPr lang="en-US" dirty="0"/>
          </a:p>
          <a:p>
            <a:pPr marL="0" indent="0" algn="just">
              <a:buNone/>
            </a:pPr>
            <a:endParaRPr lang="en-US" sz="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9BBBD-0FFD-7E3D-9056-CAC768F3E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9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392BF-32A2-BB85-E643-6C0BE98D4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AA4E-52DB-8398-A38F-46733144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AFN Positioning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D21DE-1323-C2F9-4470-9B7C2F67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CA" sz="2000" dirty="0"/>
              <a:t>Guided by mandates from First Nations-in-Assembly, the AFN is advancing several responses: </a:t>
            </a:r>
          </a:p>
          <a:p>
            <a:pPr lvl="1" algn="just"/>
            <a:r>
              <a:rPr lang="en-CA" sz="2000" dirty="0"/>
              <a:t>Working with federal partners to co-develop legislation with Public Safety Canada to formally recognize First Nations policing as an essential service.</a:t>
            </a:r>
          </a:p>
          <a:p>
            <a:pPr lvl="1" algn="just"/>
            <a:r>
              <a:rPr lang="en-CA" sz="2000" dirty="0">
                <a:ea typeface="+mn-lt"/>
                <a:cs typeface="+mn-lt"/>
              </a:rPr>
              <a:t>Calling for transformative change in First Nations policing and justice, including full recognition as an essential, fully funded service, and stronger support for First Nations legal traditions and justice systems. </a:t>
            </a:r>
          </a:p>
          <a:p>
            <a:pPr lvl="1" algn="just"/>
            <a:r>
              <a:rPr lang="en-CA" sz="2000" dirty="0">
                <a:ea typeface="+mn-lt"/>
                <a:cs typeface="+mn-lt"/>
              </a:rPr>
              <a:t>Holding governments accountable to ensure policing services that are safe, respectful, and reflective of First Nations laws and communities, supported by rights-based, sustainable funding and governance. </a:t>
            </a:r>
          </a:p>
          <a:p>
            <a:pPr lvl="1" algn="just"/>
            <a:r>
              <a:rPr lang="en-CA" sz="2000" dirty="0">
                <a:ea typeface="+mn-lt"/>
                <a:cs typeface="+mn-lt"/>
              </a:rPr>
              <a:t>Calling for a </a:t>
            </a:r>
            <a:r>
              <a:rPr lang="en-US" sz="2000" dirty="0">
                <a:ea typeface="+mn-lt"/>
                <a:cs typeface="+mn-lt"/>
              </a:rPr>
              <a:t>National Inquiry into federal policing and national security institutions regarding targeting of First Nations citizens, leadership, and organizations, in a transparent and credible process led by First Nations priorities.</a:t>
            </a:r>
            <a:endParaRPr lang="en-CA" sz="2000" dirty="0"/>
          </a:p>
          <a:p>
            <a:endParaRPr lang="en-CA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4A3C9-FE22-6F1A-78CF-897CCD84C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2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606F-FF5E-E214-EAF6-E3C7129C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0CDA-06A7-E569-A76D-58F155CA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68" y="1513840"/>
            <a:ext cx="10515600" cy="826452"/>
          </a:xfrm>
        </p:spPr>
        <p:txBody>
          <a:bodyPr>
            <a:normAutofit/>
          </a:bodyPr>
          <a:lstStyle/>
          <a:p>
            <a:r>
              <a:rPr lang="en-CA" sz="2400" b="1" dirty="0">
                <a:latin typeface="Aptos"/>
              </a:rPr>
              <a:t>Recommendations / Calls to Action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116D-2BA7-A87E-CB6A-0653E6E1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15" y="1925342"/>
            <a:ext cx="11511481" cy="46363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CA" sz="16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CA" sz="1600" dirty="0">
                <a:ea typeface="+mn-lt"/>
                <a:cs typeface="+mn-lt"/>
              </a:rPr>
              <a:t>Through national and regional engagement, including three National Policing Forums, First Nations have consistently identified key priorities:</a:t>
            </a:r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1600" b="1" dirty="0">
                <a:ea typeface="+mn-lt"/>
                <a:cs typeface="+mn-lt"/>
              </a:rPr>
              <a:t>Jurisdiction:</a:t>
            </a:r>
            <a:r>
              <a:rPr lang="en-US" sz="1600" dirty="0">
                <a:ea typeface="+mn-lt"/>
                <a:cs typeface="+mn-lt"/>
              </a:rPr>
              <a:t> Federal legislation must recognize First Nations jurisdiction over policing and justice, including customary laws, and clarify relationships with provincial and territorial systems.</a:t>
            </a:r>
            <a:endParaRPr lang="en-US" sz="1600" b="1" dirty="0"/>
          </a:p>
          <a:p>
            <a:pPr algn="just"/>
            <a:r>
              <a:rPr lang="en-US" sz="1600" b="1" dirty="0">
                <a:ea typeface="+mn-lt"/>
                <a:cs typeface="+mn-lt"/>
              </a:rPr>
              <a:t>Self-determination:</a:t>
            </a:r>
            <a:r>
              <a:rPr lang="en-US" sz="1600" dirty="0">
                <a:ea typeface="+mn-lt"/>
                <a:cs typeface="+mn-lt"/>
              </a:rPr>
              <a:t> Must be affirmed in law, grounded in inherent, Treaty, and constitutional rights, and aligned with the UN Declaration on the Rights of Indigenous Peoples.</a:t>
            </a:r>
            <a:endParaRPr lang="en-US" sz="1600" dirty="0"/>
          </a:p>
          <a:p>
            <a:pPr algn="just"/>
            <a:r>
              <a:rPr lang="en-US" sz="1600" b="1" dirty="0">
                <a:ea typeface="+mn-lt"/>
                <a:cs typeface="+mn-lt"/>
              </a:rPr>
              <a:t>Equitable, needs-based funding:</a:t>
            </a:r>
            <a:r>
              <a:rPr lang="en-US" sz="1600" dirty="0">
                <a:ea typeface="+mn-lt"/>
                <a:cs typeface="+mn-lt"/>
              </a:rPr>
              <a:t> Stable, long-term statutory funding comparable to other services, based on community-defined needs, including infrastructure and programming.</a:t>
            </a:r>
            <a:endParaRPr lang="en-US" sz="1600" dirty="0"/>
          </a:p>
          <a:p>
            <a:pPr algn="just"/>
            <a:r>
              <a:rPr lang="en-US" sz="1600" b="1" dirty="0">
                <a:ea typeface="+mn-lt"/>
                <a:cs typeface="+mn-lt"/>
              </a:rPr>
              <a:t>Governance and oversight:</a:t>
            </a:r>
            <a:r>
              <a:rPr lang="en-US" sz="1600" dirty="0">
                <a:ea typeface="+mn-lt"/>
                <a:cs typeface="+mn-lt"/>
              </a:rPr>
              <a:t> First Nations-led models that ensure accountability, flexibility, and alignment with community structures and priorities.</a:t>
            </a:r>
            <a:endParaRPr lang="en-US" sz="1600" dirty="0"/>
          </a:p>
          <a:p>
            <a:pPr algn="just"/>
            <a:r>
              <a:rPr lang="en-US" sz="1600" b="1" dirty="0">
                <a:ea typeface="+mn-lt"/>
                <a:cs typeface="+mn-lt"/>
              </a:rPr>
              <a:t>Community safety:</a:t>
            </a:r>
            <a:r>
              <a:rPr lang="en-US" sz="1600" dirty="0">
                <a:ea typeface="+mn-lt"/>
                <a:cs typeface="+mn-lt"/>
              </a:rPr>
              <a:t> Investment in First Nations-led, culturally grounded prevention and alternatives to policing.</a:t>
            </a:r>
            <a:endParaRPr lang="en-US" sz="1600" dirty="0"/>
          </a:p>
          <a:p>
            <a:pPr algn="just"/>
            <a:r>
              <a:rPr lang="en-US" sz="1600" b="1" dirty="0">
                <a:ea typeface="+mn-lt"/>
                <a:cs typeface="+mn-lt"/>
              </a:rPr>
              <a:t>RCMP accountability:</a:t>
            </a:r>
            <a:r>
              <a:rPr lang="en-US" sz="1600" dirty="0">
                <a:ea typeface="+mn-lt"/>
                <a:cs typeface="+mn-lt"/>
              </a:rPr>
              <a:t> Clear, measurable reforms to improve practices, relationships, and trust with First Nations communities.</a:t>
            </a:r>
            <a:endParaRPr lang="en-US" sz="1600" dirty="0"/>
          </a:p>
          <a:p>
            <a:pPr algn="just"/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D5CFC-2DB8-2E3E-C47E-9E619563A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6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BDF8C-BC1A-1C55-687C-774AA1F1B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A7F4-FEB4-26E7-5BFF-1F7F7301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Engagement Questions – Community Safety and Policing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240A-668D-5BD3-D608-ABD30E73D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293"/>
            <a:ext cx="10515600" cy="42893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Where are the biggest gaps between governments in supporting community safety, and how should they be fixed?</a:t>
            </a:r>
          </a:p>
          <a:p>
            <a:r>
              <a:rPr lang="en-US" dirty="0">
                <a:ea typeface="+mn-lt"/>
                <a:cs typeface="+mn-lt"/>
              </a:rPr>
              <a:t>What First Nations-led safety approaches are working, and how can governments better support them?</a:t>
            </a:r>
          </a:p>
          <a:p>
            <a:r>
              <a:rPr lang="en-US" dirty="0">
                <a:ea typeface="+mn-lt"/>
                <a:cs typeface="+mn-lt"/>
              </a:rPr>
              <a:t>How do policing practices affect access to health, education, and social services, and what needs to change?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80944-796E-5C49-00CC-5B33C762D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24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96FD5239AF74E87EFFBDC83D76A7B" ma:contentTypeVersion="11" ma:contentTypeDescription="Create a new document." ma:contentTypeScope="" ma:versionID="d76f73f1382755cf011e99aff2c0d4d9">
  <xsd:schema xmlns:xsd="http://www.w3.org/2001/XMLSchema" xmlns:xs="http://www.w3.org/2001/XMLSchema" xmlns:p="http://schemas.microsoft.com/office/2006/metadata/properties" xmlns:ns2="37cb7cd7-49ca-4dbb-a390-85ef41aece95" xmlns:ns3="e6983f88-496f-4ece-a39e-dc5661dfe7e5" targetNamespace="http://schemas.microsoft.com/office/2006/metadata/properties" ma:root="true" ma:fieldsID="de0b1679c08885c788c6327332d38b4d" ns2:_="" ns3:_="">
    <xsd:import namespace="37cb7cd7-49ca-4dbb-a390-85ef41aece95"/>
    <xsd:import namespace="e6983f88-496f-4ece-a39e-dc5661dfe7e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b7cd7-49ca-4dbb-a390-85ef41aece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a47a1fa-2338-4024-beb4-812ea17b08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83f88-496f-4ece-a39e-dc5661dfe7e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02893db-bb65-4525-b368-63836930415f}" ma:internalName="TaxCatchAll" ma:showField="CatchAllData" ma:web="e6983f88-496f-4ece-a39e-dc5661dfe7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cb7cd7-49ca-4dbb-a390-85ef41aece95">
      <Terms xmlns="http://schemas.microsoft.com/office/infopath/2007/PartnerControls"/>
    </lcf76f155ced4ddcb4097134ff3c332f>
    <TaxCatchAll xmlns="e6983f88-496f-4ece-a39e-dc5661dfe7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8B0538-C589-4B67-A1B2-FEDE57F38AA0}">
  <ds:schemaRefs>
    <ds:schemaRef ds:uri="37cb7cd7-49ca-4dbb-a390-85ef41aece95"/>
    <ds:schemaRef ds:uri="e6983f88-496f-4ece-a39e-dc5661dfe7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2F2C2B-3010-4AE7-9D55-85BF517F8F02}">
  <ds:schemaRefs>
    <ds:schemaRef ds:uri="37cb7cd7-49ca-4dbb-a390-85ef41aece95"/>
    <ds:schemaRef ds:uri="e6983f88-496f-4ece-a39e-dc5661dfe7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2E8FBC-F5A8-402B-B54D-EB82C667D7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611</Words>
  <Application>Microsoft Office PowerPoint</Application>
  <PresentationFormat>Widescreen</PresentationFormat>
  <Paragraphs>50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Posterama</vt:lpstr>
      <vt:lpstr>Office Theme</vt:lpstr>
      <vt:lpstr>Community Safety, Policing and Justice </vt:lpstr>
      <vt:lpstr>Assembly of First Nations Policing Mandates </vt:lpstr>
      <vt:lpstr>Community Safety and Policing - Background</vt:lpstr>
      <vt:lpstr>AFN Positioning </vt:lpstr>
      <vt:lpstr>Recommendations / Calls to Action </vt:lpstr>
      <vt:lpstr>Engagement Questions – Community Safety and Policing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Tasha Cloutier</cp:lastModifiedBy>
  <cp:revision>9</cp:revision>
  <dcterms:created xsi:type="dcterms:W3CDTF">2024-03-06T17:35:26Z</dcterms:created>
  <dcterms:modified xsi:type="dcterms:W3CDTF">2026-04-15T18:02:46Z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0x010100B7696FD5239AF74E87EFFBDC83D76A7B</vt:lpwstr>
  </property>
  <property fmtid="{D5CDD505-2E9C-101B-9397-08002B2CF9AE}" pid="3" name="MediaServiceImageTags">
    <vt:lpwstr/>
  </property>
</Properties>
</file>