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2_AE33CCD3.xml" ContentType="application/vnd.ms-powerpoint.comments+xml"/>
  <Override PartName="/ppt/comments/modernComment_112_4490803E.xml" ContentType="application/vnd.ms-powerpoint.comments+xml"/>
  <Override PartName="/ppt/comments/modernComment_103_C7E17C4B.xml" ContentType="application/vnd.ms-powerpoint.comments+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57" r:id="rId6"/>
    <p:sldId id="258" r:id="rId7"/>
    <p:sldId id="274" r:id="rId8"/>
    <p:sldId id="259" r:id="rId9"/>
    <p:sldId id="260" r:id="rId10"/>
    <p:sldId id="4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8A4151-2AA2-DB07-AE26-047431E14389}" name="Staci Williams" initials="SW" userId="S::staci.williams@onwaa.ca::6402debf-5254-486b-b501-bb153567a834" providerId="AD"/>
  <p188:author id="{3D89665C-CCA1-DE18-28FB-F11C4C4EA404}" name="Jessica Nadjiwon" initials="JN" userId="S::executive.director@onwaa.ca::d6b03b80-e63c-40c2-a370-f535fe42db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5" d="100"/>
          <a:sy n="75" d="100"/>
        </p:scale>
        <p:origin x="43" y="3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i Williams" userId="6402debf-5254-486b-b501-bb153567a834" providerId="ADAL" clId="{2DE573EA-5D45-4019-ACFB-D0EC28EAEF20}"/>
    <pc:docChg chg="undo custSel modSld">
      <pc:chgData name="Staci Williams" userId="6402debf-5254-486b-b501-bb153567a834" providerId="ADAL" clId="{2DE573EA-5D45-4019-ACFB-D0EC28EAEF20}" dt="2026-01-22T21:13:14.838" v="182" actId="26606"/>
      <pc:docMkLst>
        <pc:docMk/>
      </pc:docMkLst>
      <pc:sldChg chg="addSp delSp modSp mod">
        <pc:chgData name="Staci Williams" userId="6402debf-5254-486b-b501-bb153567a834" providerId="ADAL" clId="{2DE573EA-5D45-4019-ACFB-D0EC28EAEF20}" dt="2026-01-22T21:12:42.013" v="177" actId="27636"/>
        <pc:sldMkLst>
          <pc:docMk/>
          <pc:sldMk cId="2922630355" sldId="258"/>
        </pc:sldMkLst>
        <pc:spChg chg="add del mod">
          <ac:chgData name="Staci Williams" userId="6402debf-5254-486b-b501-bb153567a834" providerId="ADAL" clId="{2DE573EA-5D45-4019-ACFB-D0EC28EAEF20}" dt="2026-01-22T21:00:19.349" v="55" actId="931"/>
          <ac:spMkLst>
            <pc:docMk/>
            <pc:sldMk cId="2922630355" sldId="258"/>
            <ac:spMk id="12" creationId="{B591B462-AFD6-CC12-4026-F86996D4F652}"/>
          </ac:spMkLst>
        </pc:spChg>
        <pc:spChg chg="add del mod">
          <ac:chgData name="Staci Williams" userId="6402debf-5254-486b-b501-bb153567a834" providerId="ADAL" clId="{2DE573EA-5D45-4019-ACFB-D0EC28EAEF20}" dt="2026-01-22T21:03:05.244" v="60" actId="931"/>
          <ac:spMkLst>
            <pc:docMk/>
            <pc:sldMk cId="2922630355" sldId="258"/>
            <ac:spMk id="17" creationId="{007088ED-89EC-63DB-5EA0-2703E7A768D8}"/>
          </ac:spMkLst>
        </pc:spChg>
        <pc:spChg chg="add del">
          <ac:chgData name="Staci Williams" userId="6402debf-5254-486b-b501-bb153567a834" providerId="ADAL" clId="{2DE573EA-5D45-4019-ACFB-D0EC28EAEF20}" dt="2026-01-22T21:12:03.683" v="67" actId="26606"/>
          <ac:spMkLst>
            <pc:docMk/>
            <pc:sldMk cId="2922630355" sldId="258"/>
            <ac:spMk id="20" creationId="{BCA57E27-AF1B-1E3F-6E46-B57CF2A263C7}"/>
          </ac:spMkLst>
        </pc:spChg>
        <pc:spChg chg="add del mod">
          <ac:chgData name="Staci Williams" userId="6402debf-5254-486b-b501-bb153567a834" providerId="ADAL" clId="{2DE573EA-5D45-4019-ACFB-D0EC28EAEF20}" dt="2026-01-22T21:03:28.716" v="62" actId="931"/>
          <ac:spMkLst>
            <pc:docMk/>
            <pc:sldMk cId="2922630355" sldId="258"/>
            <ac:spMk id="22" creationId="{0519D625-159E-7040-5D7D-475E3B621217}"/>
          </ac:spMkLst>
        </pc:spChg>
        <pc:spChg chg="add del mod">
          <ac:chgData name="Staci Williams" userId="6402debf-5254-486b-b501-bb153567a834" providerId="ADAL" clId="{2DE573EA-5D45-4019-ACFB-D0EC28EAEF20}" dt="2026-01-22T21:05:52.954" v="64" actId="931"/>
          <ac:spMkLst>
            <pc:docMk/>
            <pc:sldMk cId="2922630355" sldId="258"/>
            <ac:spMk id="26" creationId="{ED5CE189-9889-4BF0-AEAF-1A3E4CD3DAF8}"/>
          </ac:spMkLst>
        </pc:spChg>
        <pc:spChg chg="add del mod">
          <ac:chgData name="Staci Williams" userId="6402debf-5254-486b-b501-bb153567a834" providerId="ADAL" clId="{2DE573EA-5D45-4019-ACFB-D0EC28EAEF20}" dt="2026-01-22T21:07:35.011" v="66" actId="931"/>
          <ac:spMkLst>
            <pc:docMk/>
            <pc:sldMk cId="2922630355" sldId="258"/>
            <ac:spMk id="30" creationId="{A675F6BF-E408-E45C-3BB3-9E66404537BB}"/>
          </ac:spMkLst>
        </pc:spChg>
        <pc:spChg chg="add mod">
          <ac:chgData name="Staci Williams" userId="6402debf-5254-486b-b501-bb153567a834" providerId="ADAL" clId="{2DE573EA-5D45-4019-ACFB-D0EC28EAEF20}" dt="2026-01-22T21:12:42.013" v="177" actId="27636"/>
          <ac:spMkLst>
            <pc:docMk/>
            <pc:sldMk cId="2922630355" sldId="258"/>
            <ac:spMk id="37" creationId="{934DACEA-6CE6-1E6F-BA1F-F45E62017787}"/>
          </ac:spMkLst>
        </pc:spChg>
        <pc:picChg chg="del">
          <ac:chgData name="Staci Williams" userId="6402debf-5254-486b-b501-bb153567a834" providerId="ADAL" clId="{2DE573EA-5D45-4019-ACFB-D0EC28EAEF20}" dt="2026-01-22T21:00:05.560" v="54" actId="478"/>
          <ac:picMkLst>
            <pc:docMk/>
            <pc:sldMk cId="2922630355" sldId="258"/>
            <ac:picMk id="9" creationId="{FB93E61D-0718-23F1-CF62-0FFEBE5EF84A}"/>
          </ac:picMkLst>
        </pc:picChg>
        <pc:picChg chg="add del mod">
          <ac:chgData name="Staci Williams" userId="6402debf-5254-486b-b501-bb153567a834" providerId="ADAL" clId="{2DE573EA-5D45-4019-ACFB-D0EC28EAEF20}" dt="2026-01-22T21:02:48.639" v="59" actId="478"/>
          <ac:picMkLst>
            <pc:docMk/>
            <pc:sldMk cId="2922630355" sldId="258"/>
            <ac:picMk id="15" creationId="{644D0EBB-2220-AE20-8FFC-BBA503F636DA}"/>
          </ac:picMkLst>
        </pc:picChg>
        <pc:picChg chg="add del mod">
          <ac:chgData name="Staci Williams" userId="6402debf-5254-486b-b501-bb153567a834" providerId="ADAL" clId="{2DE573EA-5D45-4019-ACFB-D0EC28EAEF20}" dt="2026-01-22T21:03:16.237" v="61" actId="478"/>
          <ac:picMkLst>
            <pc:docMk/>
            <pc:sldMk cId="2922630355" sldId="258"/>
            <ac:picMk id="19" creationId="{9A61D3BD-1206-FA60-84B0-3DF299EB7586}"/>
          </ac:picMkLst>
        </pc:picChg>
        <pc:picChg chg="add del mod">
          <ac:chgData name="Staci Williams" userId="6402debf-5254-486b-b501-bb153567a834" providerId="ADAL" clId="{2DE573EA-5D45-4019-ACFB-D0EC28EAEF20}" dt="2026-01-22T21:03:34.128" v="63" actId="478"/>
          <ac:picMkLst>
            <pc:docMk/>
            <pc:sldMk cId="2922630355" sldId="258"/>
            <ac:picMk id="24" creationId="{6FB047F5-B6F7-34DE-AA2C-D9BCE2863350}"/>
          </ac:picMkLst>
        </pc:picChg>
        <pc:picChg chg="add del mod">
          <ac:chgData name="Staci Williams" userId="6402debf-5254-486b-b501-bb153567a834" providerId="ADAL" clId="{2DE573EA-5D45-4019-ACFB-D0EC28EAEF20}" dt="2026-01-22T21:05:56.059" v="65" actId="478"/>
          <ac:picMkLst>
            <pc:docMk/>
            <pc:sldMk cId="2922630355" sldId="258"/>
            <ac:picMk id="28" creationId="{DE1D5476-71DA-A31B-0FD8-B59EC34D2952}"/>
          </ac:picMkLst>
        </pc:picChg>
        <pc:picChg chg="add mod">
          <ac:chgData name="Staci Williams" userId="6402debf-5254-486b-b501-bb153567a834" providerId="ADAL" clId="{2DE573EA-5D45-4019-ACFB-D0EC28EAEF20}" dt="2026-01-22T21:12:03.683" v="67" actId="26606"/>
          <ac:picMkLst>
            <pc:docMk/>
            <pc:sldMk cId="2922630355" sldId="258"/>
            <ac:picMk id="32" creationId="{9FC72FBA-8DC4-18BB-397F-F351E2C6D287}"/>
          </ac:picMkLst>
        </pc:picChg>
      </pc:sldChg>
      <pc:sldChg chg="addSp delSp modSp mod">
        <pc:chgData name="Staci Williams" userId="6402debf-5254-486b-b501-bb153567a834" providerId="ADAL" clId="{2DE573EA-5D45-4019-ACFB-D0EC28EAEF20}" dt="2026-01-22T20:59:55.155" v="53" actId="20577"/>
        <pc:sldMkLst>
          <pc:docMk/>
          <pc:sldMk cId="3353443403" sldId="259"/>
        </pc:sldMkLst>
        <pc:spChg chg="add del mod">
          <ac:chgData name="Staci Williams" userId="6402debf-5254-486b-b501-bb153567a834" providerId="ADAL" clId="{2DE573EA-5D45-4019-ACFB-D0EC28EAEF20}" dt="2026-01-22T20:59:08.055" v="1" actId="931"/>
          <ac:spMkLst>
            <pc:docMk/>
            <pc:sldMk cId="3353443403" sldId="259"/>
            <ac:spMk id="3" creationId="{02568980-66BC-2AC7-D3AC-12EFAE60EBEC}"/>
          </ac:spMkLst>
        </pc:spChg>
        <pc:spChg chg="add del mod">
          <ac:chgData name="Staci Williams" userId="6402debf-5254-486b-b501-bb153567a834" providerId="ADAL" clId="{2DE573EA-5D45-4019-ACFB-D0EC28EAEF20}" dt="2026-01-22T20:59:27.461" v="3" actId="931"/>
          <ac:spMkLst>
            <pc:docMk/>
            <pc:sldMk cId="3353443403" sldId="259"/>
            <ac:spMk id="7" creationId="{A3D4FE13-BE09-B4E6-3A4A-ADBE20CA121C}"/>
          </ac:spMkLst>
        </pc:spChg>
        <pc:spChg chg="add mod">
          <ac:chgData name="Staci Williams" userId="6402debf-5254-486b-b501-bb153567a834" providerId="ADAL" clId="{2DE573EA-5D45-4019-ACFB-D0EC28EAEF20}" dt="2026-01-22T20:59:55.155" v="53" actId="20577"/>
          <ac:spMkLst>
            <pc:docMk/>
            <pc:sldMk cId="3353443403" sldId="259"/>
            <ac:spMk id="15" creationId="{2241C09A-7360-667B-A72C-42559FA434CC}"/>
          </ac:spMkLst>
        </pc:spChg>
        <pc:picChg chg="add del mod">
          <ac:chgData name="Staci Williams" userId="6402debf-5254-486b-b501-bb153567a834" providerId="ADAL" clId="{2DE573EA-5D45-4019-ACFB-D0EC28EAEF20}" dt="2026-01-22T20:59:10.619" v="2" actId="478"/>
          <ac:picMkLst>
            <pc:docMk/>
            <pc:sldMk cId="3353443403" sldId="259"/>
            <ac:picMk id="5" creationId="{CC6607E6-7B6A-5D4D-A98E-A9CF935DE2FF}"/>
          </ac:picMkLst>
        </pc:picChg>
        <pc:picChg chg="del">
          <ac:chgData name="Staci Williams" userId="6402debf-5254-486b-b501-bb153567a834" providerId="ADAL" clId="{2DE573EA-5D45-4019-ACFB-D0EC28EAEF20}" dt="2026-01-22T20:58:48.042" v="0" actId="478"/>
          <ac:picMkLst>
            <pc:docMk/>
            <pc:sldMk cId="3353443403" sldId="259"/>
            <ac:picMk id="9" creationId="{9A1E7EAA-57C4-A4A7-07C6-AA8ADBB9011F}"/>
          </ac:picMkLst>
        </pc:picChg>
        <pc:picChg chg="add mod">
          <ac:chgData name="Staci Williams" userId="6402debf-5254-486b-b501-bb153567a834" providerId="ADAL" clId="{2DE573EA-5D45-4019-ACFB-D0EC28EAEF20}" dt="2026-01-22T20:59:32.298" v="4" actId="26606"/>
          <ac:picMkLst>
            <pc:docMk/>
            <pc:sldMk cId="3353443403" sldId="259"/>
            <ac:picMk id="10" creationId="{0D4A4D76-21AD-2352-7F84-D42DD89D0BAB}"/>
          </ac:picMkLst>
        </pc:picChg>
      </pc:sldChg>
      <pc:sldChg chg="modSp mod">
        <pc:chgData name="Staci Williams" userId="6402debf-5254-486b-b501-bb153567a834" providerId="ADAL" clId="{2DE573EA-5D45-4019-ACFB-D0EC28EAEF20}" dt="2026-01-22T21:13:14.838" v="182" actId="26606"/>
        <pc:sldMkLst>
          <pc:docMk/>
          <pc:sldMk cId="1150320702" sldId="274"/>
        </pc:sldMkLst>
        <pc:spChg chg="mod">
          <ac:chgData name="Staci Williams" userId="6402debf-5254-486b-b501-bb153567a834" providerId="ADAL" clId="{2DE573EA-5D45-4019-ACFB-D0EC28EAEF20}" dt="2026-01-22T21:13:14.838" v="182" actId="26606"/>
          <ac:spMkLst>
            <pc:docMk/>
            <pc:sldMk cId="1150320702" sldId="274"/>
            <ac:spMk id="5" creationId="{155E9518-C842-9A7F-F451-B86E0A86C8AA}"/>
          </ac:spMkLst>
        </pc:spChg>
        <pc:picChg chg="mod">
          <ac:chgData name="Staci Williams" userId="6402debf-5254-486b-b501-bb153567a834" providerId="ADAL" clId="{2DE573EA-5D45-4019-ACFB-D0EC28EAEF20}" dt="2026-01-22T21:13:14.833" v="181" actId="26606"/>
          <ac:picMkLst>
            <pc:docMk/>
            <pc:sldMk cId="1150320702" sldId="274"/>
            <ac:picMk id="7" creationId="{A9FCB491-CFA6-4576-C39B-8EFF225E3C28}"/>
          </ac:picMkLst>
        </pc:picChg>
      </pc:sldChg>
    </pc:docChg>
  </pc:docChgLst>
</pc:chgInfo>
</file>

<file path=ppt/comments/modernComment_102_AE33CCD3.xml><?xml version="1.0" encoding="utf-8"?>
<p188:cmLst xmlns:a="http://schemas.openxmlformats.org/drawingml/2006/main" xmlns:r="http://schemas.openxmlformats.org/officeDocument/2006/relationships" xmlns:p188="http://schemas.microsoft.com/office/powerpoint/2018/8/main">
  <p188:cm id="{72FF6396-4909-41B0-9010-351BC27FB0D8}" authorId="{3D89665C-CCA1-DE18-28FB-F11C4C4EA404}" created="2026-01-22T12:52:21.588">
    <ac:deMkLst xmlns:ac="http://schemas.microsoft.com/office/drawing/2013/main/command">
      <pc:docMk xmlns:pc="http://schemas.microsoft.com/office/powerpoint/2013/main/command"/>
      <pc:sldMk xmlns:pc="http://schemas.microsoft.com/office/powerpoint/2013/main/command" cId="2922630355" sldId="258"/>
      <ac:picMk id="14" creationId="{2E94EDD8-8771-6763-0121-EB6849BCE65C}"/>
    </ac:deMkLst>
    <p188:txBody>
      <a:bodyPr/>
      <a:lstStyle/>
      <a:p>
        <a:r>
          <a:rPr lang="en-CA"/>
          <a:t>Worls models in the picture needs to be small w.</a:t>
        </a:r>
      </a:p>
    </p188:txBody>
    <p188:extLst>
      <p:ext xmlns:p="http://schemas.openxmlformats.org/presentationml/2006/main" uri="{57CB4572-C831-44C2-8A1C-0ADB6CCDFE69}">
        <p223:reactions xmlns:p223="http://schemas.microsoft.com/office/powerpoint/2022/03/main">
          <p223:rxn type="👍">
            <p223:instance time="2026-01-22T21:07:40.177" authorId="{B28A4151-2AA2-DB07-AE26-047431E14389}"/>
          </p223:rxn>
        </p223:reactions>
      </p:ext>
    </p188:extLst>
  </p188:cm>
</p188:cmLst>
</file>

<file path=ppt/comments/modernComment_103_C7E17C4B.xml><?xml version="1.0" encoding="utf-8"?>
<p188:cmLst xmlns:a="http://schemas.openxmlformats.org/drawingml/2006/main" xmlns:r="http://schemas.openxmlformats.org/officeDocument/2006/relationships" xmlns:p188="http://schemas.microsoft.com/office/powerpoint/2018/8/main">
  <p188:cm id="{AED621D1-1FA2-4D1D-8DED-AC3F414457D8}" authorId="{3D89665C-CCA1-DE18-28FB-F11C4C4EA404}" created="2026-01-22T12:47:49.483">
    <pc:sldMkLst xmlns:pc="http://schemas.microsoft.com/office/powerpoint/2013/main/command">
      <pc:docMk/>
      <pc:sldMk cId="3353443403" sldId="259"/>
    </pc:sldMkLst>
    <p188:replyLst>
      <p188:reply id="{CDF173D2-C450-464C-A9F7-E000C3865CEF}" authorId="{B28A4151-2AA2-DB07-AE26-047431E14389}" created="2026-01-22T20:41:18.591">
        <p188:txBody>
          <a:bodyPr/>
          <a:lstStyle/>
          <a:p>
            <a:r>
              <a:rPr lang="en-CA"/>
              <a:t>Yep I have that noted</a:t>
            </a:r>
          </a:p>
        </p188:txBody>
      </p188:reply>
    </p188:replyLst>
    <p188:txBody>
      <a:bodyPr/>
      <a:lstStyle/>
      <a:p>
        <a:r>
          <a:rPr lang="en-CA"/>
          <a:t>Reduction of stress and stigma attached to applying, depends on the system that is implemented, if it is implemented based on the tax system then yes, but other world BI’s still have an application process.</a:t>
        </a:r>
      </a:p>
    </p188:txBody>
  </p188:cm>
</p188:cmLst>
</file>

<file path=ppt/comments/modernComment_112_4490803E.xml><?xml version="1.0" encoding="utf-8"?>
<p188:cmLst xmlns:a="http://schemas.openxmlformats.org/drawingml/2006/main" xmlns:r="http://schemas.openxmlformats.org/officeDocument/2006/relationships" xmlns:p188="http://schemas.microsoft.com/office/powerpoint/2018/8/main">
  <p188:cm id="{D012FFF1-045E-4B77-AAFA-60FB91CCA26D}" authorId="{3D89665C-CCA1-DE18-28FB-F11C4C4EA404}" created="2026-01-22T12:46:26.550">
    <pc:sldMkLst xmlns:pc="http://schemas.microsoft.com/office/powerpoint/2013/main/command">
      <pc:docMk/>
      <pc:sldMk cId="1150320702" sldId="274"/>
    </pc:sldMkLst>
    <p188:replyLst>
      <p188:reply id="{01068C42-DD48-45C3-A0F5-23651BFD8A2A}" authorId="{B28A4151-2AA2-DB07-AE26-047431E14389}" created="2026-01-22T20:40:50.982">
        <p188:txBody>
          <a:bodyPr/>
          <a:lstStyle/>
          <a:p>
            <a:r>
              <a:rPr lang="en-CA"/>
              <a:t>I was going to just discuss that we compared all the models - BI, IA, Subsidy program etc.  The countries we explored are listed on the bottom
</a:t>
            </a:r>
          </a:p>
        </p188:txBody>
      </p188:reply>
    </p188:replyLst>
    <p188:txBody>
      <a:bodyPr/>
      <a:lstStyle/>
      <a:p>
        <a:r>
          <a:rPr lang="en-CA"/>
          <a:t>Is there a better title, I am not sure if we are talking about BI or IA models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5D8E5-383E-4115-8976-8A480ED677F1}" type="datetimeFigureOut">
              <a:rPr lang="en-CA" smtClean="0"/>
              <a:t>2026-01-22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36FD9-6DD3-4EA0-98A0-91A8D8188E25}" type="slidenum">
              <a:rPr lang="en-CA" smtClean="0"/>
              <a:t>‹#›</a:t>
            </a:fld>
            <a:endParaRPr lang="en-CA"/>
          </a:p>
        </p:txBody>
      </p:sp>
    </p:spTree>
    <p:extLst>
      <p:ext uri="{BB962C8B-B14F-4D97-AF65-F5344CB8AC3E}">
        <p14:creationId xmlns:p14="http://schemas.microsoft.com/office/powerpoint/2010/main" val="3171254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**Slides will move on own, showing Questions? At the end of the transition </a:t>
            </a:r>
          </a:p>
          <a:p>
            <a:r>
              <a:rPr lang="en-US"/>
              <a:t>**No need to click as they are to go automatically from here to the end </a:t>
            </a:r>
            <a:r>
              <a:rPr lang="en-US">
                <a:sym typeface="Wingdings" panose="05000000000000000000" pitchFamily="2" charset="2"/>
              </a:rPr>
              <a:t> </a:t>
            </a:r>
          </a:p>
          <a:p>
            <a:r>
              <a:rPr lang="en-US">
                <a:sym typeface="Wingdings" panose="05000000000000000000" pitchFamily="2" charset="2"/>
              </a:rPr>
              <a:t>Languages : Ojibway, Mohawk, Cree &amp; English</a:t>
            </a:r>
            <a:endParaRPr lang="en-CA"/>
          </a:p>
        </p:txBody>
      </p:sp>
      <p:sp>
        <p:nvSpPr>
          <p:cNvPr id="4" name="Slide Number Placeholder 3"/>
          <p:cNvSpPr>
            <a:spLocks noGrp="1"/>
          </p:cNvSpPr>
          <p:nvPr>
            <p:ph type="sldNum" sz="quarter" idx="5"/>
          </p:nvPr>
        </p:nvSpPr>
        <p:spPr/>
        <p:txBody>
          <a:bodyPr/>
          <a:lstStyle/>
          <a:p>
            <a:fld id="{6187E85A-D83D-4048-B410-4488278333C6}" type="slidenum">
              <a:rPr lang="en-CA" smtClean="0"/>
              <a:t>7</a:t>
            </a:fld>
            <a:endParaRPr lang="en-CA"/>
          </a:p>
        </p:txBody>
      </p:sp>
    </p:spTree>
    <p:extLst>
      <p:ext uri="{BB962C8B-B14F-4D97-AF65-F5344CB8AC3E}">
        <p14:creationId xmlns:p14="http://schemas.microsoft.com/office/powerpoint/2010/main" val="279145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D72A-2A71-C840-802C-7B9500AD34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91A385-FAF4-B549-9CBB-EA1F6A9A51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897628-FE5E-D94B-98AF-B7E804153ED7}"/>
              </a:ext>
            </a:extLst>
          </p:cNvPr>
          <p:cNvSpPr>
            <a:spLocks noGrp="1"/>
          </p:cNvSpPr>
          <p:nvPr>
            <p:ph type="dt" sz="half" idx="10"/>
          </p:nvPr>
        </p:nvSpPr>
        <p:spPr/>
        <p:txBody>
          <a:bodyPr/>
          <a:lstStyle/>
          <a:p>
            <a:fld id="{809A2B1E-FB04-4776-B0C5-4207C9F8C94C}" type="datetimeFigureOut">
              <a:rPr lang="en-CA" smtClean="0"/>
              <a:t>2026-01-22</a:t>
            </a:fld>
            <a:endParaRPr lang="en-CA"/>
          </a:p>
        </p:txBody>
      </p:sp>
      <p:sp>
        <p:nvSpPr>
          <p:cNvPr id="5" name="Footer Placeholder 4">
            <a:extLst>
              <a:ext uri="{FF2B5EF4-FFF2-40B4-BE49-F238E27FC236}">
                <a16:creationId xmlns:a16="http://schemas.microsoft.com/office/drawing/2014/main" id="{1E5C68E5-4BE4-6745-BE85-693218939FD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203E061-D69A-BF47-930F-C24649EB87B4}"/>
              </a:ext>
            </a:extLst>
          </p:cNvPr>
          <p:cNvSpPr>
            <a:spLocks noGrp="1"/>
          </p:cNvSpPr>
          <p:nvPr>
            <p:ph type="sldNum" sz="quarter" idx="12"/>
          </p:nvPr>
        </p:nvSpPr>
        <p:spPr/>
        <p:txBody>
          <a:bodyPr/>
          <a:lstStyle/>
          <a:p>
            <a:fld id="{AF5C1257-E350-4033-B90B-14FFEF0A5511}" type="slidenum">
              <a:rPr lang="en-CA" smtClean="0"/>
              <a:t>‹#›</a:t>
            </a:fld>
            <a:endParaRPr lang="en-CA"/>
          </a:p>
        </p:txBody>
      </p:sp>
    </p:spTree>
    <p:extLst>
      <p:ext uri="{BB962C8B-B14F-4D97-AF65-F5344CB8AC3E}">
        <p14:creationId xmlns:p14="http://schemas.microsoft.com/office/powerpoint/2010/main" val="77742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7162-4197-D944-9B45-D77B8C42D7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56B45B-9473-9742-B2A5-AD68D27947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A9F8F-7731-FD4A-8392-796461F9EF7F}"/>
              </a:ext>
            </a:extLst>
          </p:cNvPr>
          <p:cNvSpPr>
            <a:spLocks noGrp="1"/>
          </p:cNvSpPr>
          <p:nvPr>
            <p:ph type="dt" sz="half" idx="10"/>
          </p:nvPr>
        </p:nvSpPr>
        <p:spPr/>
        <p:txBody>
          <a:bodyPr/>
          <a:lstStyle/>
          <a:p>
            <a:fld id="{809A2B1E-FB04-4776-B0C5-4207C9F8C94C}" type="datetimeFigureOut">
              <a:rPr lang="en-CA" smtClean="0"/>
              <a:t>2026-01-22</a:t>
            </a:fld>
            <a:endParaRPr lang="en-CA"/>
          </a:p>
        </p:txBody>
      </p:sp>
      <p:sp>
        <p:nvSpPr>
          <p:cNvPr id="5" name="Footer Placeholder 4">
            <a:extLst>
              <a:ext uri="{FF2B5EF4-FFF2-40B4-BE49-F238E27FC236}">
                <a16:creationId xmlns:a16="http://schemas.microsoft.com/office/drawing/2014/main" id="{75738B43-258F-B745-AC26-A08D4232CBB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E0AF319-0788-BD43-BFB2-E54B8151606E}"/>
              </a:ext>
            </a:extLst>
          </p:cNvPr>
          <p:cNvSpPr>
            <a:spLocks noGrp="1"/>
          </p:cNvSpPr>
          <p:nvPr>
            <p:ph type="sldNum" sz="quarter" idx="12"/>
          </p:nvPr>
        </p:nvSpPr>
        <p:spPr/>
        <p:txBody>
          <a:bodyPr/>
          <a:lstStyle/>
          <a:p>
            <a:fld id="{AF5C1257-E350-4033-B90B-14FFEF0A5511}" type="slidenum">
              <a:rPr lang="en-CA" smtClean="0"/>
              <a:t>‹#›</a:t>
            </a:fld>
            <a:endParaRPr lang="en-CA"/>
          </a:p>
        </p:txBody>
      </p:sp>
    </p:spTree>
    <p:extLst>
      <p:ext uri="{BB962C8B-B14F-4D97-AF65-F5344CB8AC3E}">
        <p14:creationId xmlns:p14="http://schemas.microsoft.com/office/powerpoint/2010/main" val="1820040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8E1E2B-A61C-F944-B88B-B3A324652C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E925A2-A994-AF47-BFD9-A4D9C48B7D56}"/>
              </a:ext>
            </a:extLst>
          </p:cNvPr>
          <p:cNvSpPr>
            <a:spLocks noGrp="1"/>
          </p:cNvSpPr>
          <p:nvPr>
            <p:ph type="body" orient="vert" idx="1"/>
          </p:nvPr>
        </p:nvSpPr>
        <p:spPr>
          <a:xfrm>
            <a:off x="1685924" y="365125"/>
            <a:ext cx="688657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C0322-C546-0341-AFD1-A7CBF91874BF}"/>
              </a:ext>
            </a:extLst>
          </p:cNvPr>
          <p:cNvSpPr>
            <a:spLocks noGrp="1"/>
          </p:cNvSpPr>
          <p:nvPr>
            <p:ph type="dt" sz="half" idx="10"/>
          </p:nvPr>
        </p:nvSpPr>
        <p:spPr/>
        <p:txBody>
          <a:bodyPr/>
          <a:lstStyle/>
          <a:p>
            <a:fld id="{809A2B1E-FB04-4776-B0C5-4207C9F8C94C}" type="datetimeFigureOut">
              <a:rPr lang="en-CA" smtClean="0"/>
              <a:t>2026-01-22</a:t>
            </a:fld>
            <a:endParaRPr lang="en-CA"/>
          </a:p>
        </p:txBody>
      </p:sp>
      <p:sp>
        <p:nvSpPr>
          <p:cNvPr id="5" name="Footer Placeholder 4">
            <a:extLst>
              <a:ext uri="{FF2B5EF4-FFF2-40B4-BE49-F238E27FC236}">
                <a16:creationId xmlns:a16="http://schemas.microsoft.com/office/drawing/2014/main" id="{B5FBAE28-103F-2A43-AAD5-B90E1E6A7E8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2EC0D3C-65F0-6F4F-AFE0-BD27C26BA177}"/>
              </a:ext>
            </a:extLst>
          </p:cNvPr>
          <p:cNvSpPr>
            <a:spLocks noGrp="1"/>
          </p:cNvSpPr>
          <p:nvPr>
            <p:ph type="sldNum" sz="quarter" idx="12"/>
          </p:nvPr>
        </p:nvSpPr>
        <p:spPr/>
        <p:txBody>
          <a:bodyPr/>
          <a:lstStyle/>
          <a:p>
            <a:fld id="{AF5C1257-E350-4033-B90B-14FFEF0A5511}" type="slidenum">
              <a:rPr lang="en-CA" smtClean="0"/>
              <a:t>‹#›</a:t>
            </a:fld>
            <a:endParaRPr lang="en-CA"/>
          </a:p>
        </p:txBody>
      </p:sp>
    </p:spTree>
    <p:extLst>
      <p:ext uri="{BB962C8B-B14F-4D97-AF65-F5344CB8AC3E}">
        <p14:creationId xmlns:p14="http://schemas.microsoft.com/office/powerpoint/2010/main" val="406200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7A97-C269-594E-945D-61A1D8B93E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A75A58-9D3D-1949-8321-111D420D73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51AF51-C775-874D-B27A-B4463FEAAC34}"/>
              </a:ext>
            </a:extLst>
          </p:cNvPr>
          <p:cNvSpPr>
            <a:spLocks noGrp="1"/>
          </p:cNvSpPr>
          <p:nvPr>
            <p:ph type="dt" sz="half" idx="10"/>
          </p:nvPr>
        </p:nvSpPr>
        <p:spPr/>
        <p:txBody>
          <a:bodyPr/>
          <a:lstStyle/>
          <a:p>
            <a:fld id="{809A2B1E-FB04-4776-B0C5-4207C9F8C94C}" type="datetimeFigureOut">
              <a:rPr lang="en-CA" smtClean="0"/>
              <a:t>2026-01-22</a:t>
            </a:fld>
            <a:endParaRPr lang="en-CA"/>
          </a:p>
        </p:txBody>
      </p:sp>
      <p:sp>
        <p:nvSpPr>
          <p:cNvPr id="5" name="Footer Placeholder 4">
            <a:extLst>
              <a:ext uri="{FF2B5EF4-FFF2-40B4-BE49-F238E27FC236}">
                <a16:creationId xmlns:a16="http://schemas.microsoft.com/office/drawing/2014/main" id="{EA65A734-DB54-D740-8A43-B30D4426649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4594357-F716-6847-BCD7-98AA2FC38A72}"/>
              </a:ext>
            </a:extLst>
          </p:cNvPr>
          <p:cNvSpPr>
            <a:spLocks noGrp="1"/>
          </p:cNvSpPr>
          <p:nvPr>
            <p:ph type="sldNum" sz="quarter" idx="12"/>
          </p:nvPr>
        </p:nvSpPr>
        <p:spPr/>
        <p:txBody>
          <a:bodyPr/>
          <a:lstStyle/>
          <a:p>
            <a:fld id="{AF5C1257-E350-4033-B90B-14FFEF0A5511}" type="slidenum">
              <a:rPr lang="en-CA" smtClean="0"/>
              <a:t>‹#›</a:t>
            </a:fld>
            <a:endParaRPr lang="en-CA"/>
          </a:p>
        </p:txBody>
      </p:sp>
    </p:spTree>
    <p:extLst>
      <p:ext uri="{BB962C8B-B14F-4D97-AF65-F5344CB8AC3E}">
        <p14:creationId xmlns:p14="http://schemas.microsoft.com/office/powerpoint/2010/main" val="331259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EBE8-14AA-A245-A04F-51BDFB5559D2}"/>
              </a:ext>
            </a:extLst>
          </p:cNvPr>
          <p:cNvSpPr>
            <a:spLocks noGrp="1"/>
          </p:cNvSpPr>
          <p:nvPr>
            <p:ph type="title"/>
          </p:nvPr>
        </p:nvSpPr>
        <p:spPr>
          <a:xfrm>
            <a:off x="1685924" y="1709738"/>
            <a:ext cx="9661526"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691651-0686-054B-9583-872C25D021F2}"/>
              </a:ext>
            </a:extLst>
          </p:cNvPr>
          <p:cNvSpPr>
            <a:spLocks noGrp="1"/>
          </p:cNvSpPr>
          <p:nvPr>
            <p:ph type="body" idx="1"/>
          </p:nvPr>
        </p:nvSpPr>
        <p:spPr>
          <a:xfrm>
            <a:off x="1685924" y="4589463"/>
            <a:ext cx="966152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E10C55-3072-0348-B302-D6618881745E}"/>
              </a:ext>
            </a:extLst>
          </p:cNvPr>
          <p:cNvSpPr>
            <a:spLocks noGrp="1"/>
          </p:cNvSpPr>
          <p:nvPr>
            <p:ph type="dt" sz="half" idx="10"/>
          </p:nvPr>
        </p:nvSpPr>
        <p:spPr/>
        <p:txBody>
          <a:bodyPr/>
          <a:lstStyle/>
          <a:p>
            <a:fld id="{809A2B1E-FB04-4776-B0C5-4207C9F8C94C}" type="datetimeFigureOut">
              <a:rPr lang="en-CA" smtClean="0"/>
              <a:t>2026-01-22</a:t>
            </a:fld>
            <a:endParaRPr lang="en-CA"/>
          </a:p>
        </p:txBody>
      </p:sp>
      <p:sp>
        <p:nvSpPr>
          <p:cNvPr id="5" name="Footer Placeholder 4">
            <a:extLst>
              <a:ext uri="{FF2B5EF4-FFF2-40B4-BE49-F238E27FC236}">
                <a16:creationId xmlns:a16="http://schemas.microsoft.com/office/drawing/2014/main" id="{27C91180-64D4-1E47-9B6F-90CF182CB6B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45FA21A-7D57-2A4F-81FD-6EBAD3EF4DB4}"/>
              </a:ext>
            </a:extLst>
          </p:cNvPr>
          <p:cNvSpPr>
            <a:spLocks noGrp="1"/>
          </p:cNvSpPr>
          <p:nvPr>
            <p:ph type="sldNum" sz="quarter" idx="12"/>
          </p:nvPr>
        </p:nvSpPr>
        <p:spPr/>
        <p:txBody>
          <a:bodyPr/>
          <a:lstStyle/>
          <a:p>
            <a:fld id="{AF5C1257-E350-4033-B90B-14FFEF0A5511}" type="slidenum">
              <a:rPr lang="en-CA" smtClean="0"/>
              <a:t>‹#›</a:t>
            </a:fld>
            <a:endParaRPr lang="en-CA"/>
          </a:p>
        </p:txBody>
      </p:sp>
    </p:spTree>
    <p:extLst>
      <p:ext uri="{BB962C8B-B14F-4D97-AF65-F5344CB8AC3E}">
        <p14:creationId xmlns:p14="http://schemas.microsoft.com/office/powerpoint/2010/main" val="1470623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0C741-DBE4-CD48-8E42-F556B7536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70033C-AE48-0C43-9D01-57D797E33F9E}"/>
              </a:ext>
            </a:extLst>
          </p:cNvPr>
          <p:cNvSpPr>
            <a:spLocks noGrp="1"/>
          </p:cNvSpPr>
          <p:nvPr>
            <p:ph sz="half" idx="1"/>
          </p:nvPr>
        </p:nvSpPr>
        <p:spPr>
          <a:xfrm>
            <a:off x="1685924" y="1825625"/>
            <a:ext cx="47148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A19F2C-112E-464A-AA09-7933B7603937}"/>
              </a:ext>
            </a:extLst>
          </p:cNvPr>
          <p:cNvSpPr>
            <a:spLocks noGrp="1"/>
          </p:cNvSpPr>
          <p:nvPr>
            <p:ph sz="half" idx="2"/>
          </p:nvPr>
        </p:nvSpPr>
        <p:spPr>
          <a:xfrm>
            <a:off x="6643688" y="1825625"/>
            <a:ext cx="47101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203AE4-5E69-324D-8781-EDB17E415538}"/>
              </a:ext>
            </a:extLst>
          </p:cNvPr>
          <p:cNvSpPr>
            <a:spLocks noGrp="1"/>
          </p:cNvSpPr>
          <p:nvPr>
            <p:ph type="dt" sz="half" idx="10"/>
          </p:nvPr>
        </p:nvSpPr>
        <p:spPr/>
        <p:txBody>
          <a:bodyPr/>
          <a:lstStyle/>
          <a:p>
            <a:fld id="{809A2B1E-FB04-4776-B0C5-4207C9F8C94C}" type="datetimeFigureOut">
              <a:rPr lang="en-CA" smtClean="0"/>
              <a:t>2026-01-22</a:t>
            </a:fld>
            <a:endParaRPr lang="en-CA"/>
          </a:p>
        </p:txBody>
      </p:sp>
      <p:sp>
        <p:nvSpPr>
          <p:cNvPr id="6" name="Footer Placeholder 5">
            <a:extLst>
              <a:ext uri="{FF2B5EF4-FFF2-40B4-BE49-F238E27FC236}">
                <a16:creationId xmlns:a16="http://schemas.microsoft.com/office/drawing/2014/main" id="{DD56A8D4-64AE-5B4D-BEF5-64438B9B177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988D661-8AF6-E14F-B76E-3F900535B656}"/>
              </a:ext>
            </a:extLst>
          </p:cNvPr>
          <p:cNvSpPr>
            <a:spLocks noGrp="1"/>
          </p:cNvSpPr>
          <p:nvPr>
            <p:ph type="sldNum" sz="quarter" idx="12"/>
          </p:nvPr>
        </p:nvSpPr>
        <p:spPr/>
        <p:txBody>
          <a:bodyPr/>
          <a:lstStyle/>
          <a:p>
            <a:fld id="{AF5C1257-E350-4033-B90B-14FFEF0A5511}" type="slidenum">
              <a:rPr lang="en-CA" smtClean="0"/>
              <a:t>‹#›</a:t>
            </a:fld>
            <a:endParaRPr lang="en-CA"/>
          </a:p>
        </p:txBody>
      </p:sp>
    </p:spTree>
    <p:extLst>
      <p:ext uri="{BB962C8B-B14F-4D97-AF65-F5344CB8AC3E}">
        <p14:creationId xmlns:p14="http://schemas.microsoft.com/office/powerpoint/2010/main" val="1761474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6715D-1681-D24A-9CCD-D5F1BC33D241}"/>
              </a:ext>
            </a:extLst>
          </p:cNvPr>
          <p:cNvSpPr>
            <a:spLocks noGrp="1"/>
          </p:cNvSpPr>
          <p:nvPr>
            <p:ph type="title"/>
          </p:nvPr>
        </p:nvSpPr>
        <p:spPr>
          <a:xfrm>
            <a:off x="1685924" y="365125"/>
            <a:ext cx="9669463"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603B38-68C0-084A-9E68-C8464265D572}"/>
              </a:ext>
            </a:extLst>
          </p:cNvPr>
          <p:cNvSpPr>
            <a:spLocks noGrp="1"/>
          </p:cNvSpPr>
          <p:nvPr>
            <p:ph type="body" idx="1"/>
          </p:nvPr>
        </p:nvSpPr>
        <p:spPr>
          <a:xfrm>
            <a:off x="1685923" y="1681163"/>
            <a:ext cx="43116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F54434-2ADB-F34B-91EE-0EBEA3027DF4}"/>
              </a:ext>
            </a:extLst>
          </p:cNvPr>
          <p:cNvSpPr>
            <a:spLocks noGrp="1"/>
          </p:cNvSpPr>
          <p:nvPr>
            <p:ph sz="half" idx="2"/>
          </p:nvPr>
        </p:nvSpPr>
        <p:spPr>
          <a:xfrm>
            <a:off x="1685922" y="2505075"/>
            <a:ext cx="431165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576C6E-C124-0941-BAB3-956852B6D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053E1C-8ED7-334A-8F7B-04C419249B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735618-FB87-EC47-9332-D5F751899CC0}"/>
              </a:ext>
            </a:extLst>
          </p:cNvPr>
          <p:cNvSpPr>
            <a:spLocks noGrp="1"/>
          </p:cNvSpPr>
          <p:nvPr>
            <p:ph type="dt" sz="half" idx="10"/>
          </p:nvPr>
        </p:nvSpPr>
        <p:spPr/>
        <p:txBody>
          <a:bodyPr/>
          <a:lstStyle/>
          <a:p>
            <a:fld id="{809A2B1E-FB04-4776-B0C5-4207C9F8C94C}" type="datetimeFigureOut">
              <a:rPr lang="en-CA" smtClean="0"/>
              <a:t>2026-01-22</a:t>
            </a:fld>
            <a:endParaRPr lang="en-CA"/>
          </a:p>
        </p:txBody>
      </p:sp>
      <p:sp>
        <p:nvSpPr>
          <p:cNvPr id="8" name="Footer Placeholder 7">
            <a:extLst>
              <a:ext uri="{FF2B5EF4-FFF2-40B4-BE49-F238E27FC236}">
                <a16:creationId xmlns:a16="http://schemas.microsoft.com/office/drawing/2014/main" id="{6E77AE06-E80C-7648-9FEB-403FB940D88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A63CC34-5699-DB45-9957-5108F5F5BC75}"/>
              </a:ext>
            </a:extLst>
          </p:cNvPr>
          <p:cNvSpPr>
            <a:spLocks noGrp="1"/>
          </p:cNvSpPr>
          <p:nvPr>
            <p:ph type="sldNum" sz="quarter" idx="12"/>
          </p:nvPr>
        </p:nvSpPr>
        <p:spPr/>
        <p:txBody>
          <a:bodyPr/>
          <a:lstStyle/>
          <a:p>
            <a:fld id="{AF5C1257-E350-4033-B90B-14FFEF0A5511}" type="slidenum">
              <a:rPr lang="en-CA" smtClean="0"/>
              <a:t>‹#›</a:t>
            </a:fld>
            <a:endParaRPr lang="en-CA"/>
          </a:p>
        </p:txBody>
      </p:sp>
    </p:spTree>
    <p:extLst>
      <p:ext uri="{BB962C8B-B14F-4D97-AF65-F5344CB8AC3E}">
        <p14:creationId xmlns:p14="http://schemas.microsoft.com/office/powerpoint/2010/main" val="374243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BFC7-4BE9-A848-BBD3-B2B1F78CA8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3E095E-9790-D442-9569-63D8A701AC3C}"/>
              </a:ext>
            </a:extLst>
          </p:cNvPr>
          <p:cNvSpPr>
            <a:spLocks noGrp="1"/>
          </p:cNvSpPr>
          <p:nvPr>
            <p:ph type="dt" sz="half" idx="10"/>
          </p:nvPr>
        </p:nvSpPr>
        <p:spPr/>
        <p:txBody>
          <a:bodyPr/>
          <a:lstStyle/>
          <a:p>
            <a:fld id="{809A2B1E-FB04-4776-B0C5-4207C9F8C94C}" type="datetimeFigureOut">
              <a:rPr lang="en-CA" smtClean="0"/>
              <a:t>2026-01-22</a:t>
            </a:fld>
            <a:endParaRPr lang="en-CA"/>
          </a:p>
        </p:txBody>
      </p:sp>
      <p:sp>
        <p:nvSpPr>
          <p:cNvPr id="4" name="Footer Placeholder 3">
            <a:extLst>
              <a:ext uri="{FF2B5EF4-FFF2-40B4-BE49-F238E27FC236}">
                <a16:creationId xmlns:a16="http://schemas.microsoft.com/office/drawing/2014/main" id="{04D3B026-4B71-684A-86AA-CEB5BFAD228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FAABEEE-F252-5B4F-8949-506A7CD3761B}"/>
              </a:ext>
            </a:extLst>
          </p:cNvPr>
          <p:cNvSpPr>
            <a:spLocks noGrp="1"/>
          </p:cNvSpPr>
          <p:nvPr>
            <p:ph type="sldNum" sz="quarter" idx="12"/>
          </p:nvPr>
        </p:nvSpPr>
        <p:spPr/>
        <p:txBody>
          <a:bodyPr/>
          <a:lstStyle/>
          <a:p>
            <a:fld id="{AF5C1257-E350-4033-B90B-14FFEF0A5511}" type="slidenum">
              <a:rPr lang="en-CA" smtClean="0"/>
              <a:t>‹#›</a:t>
            </a:fld>
            <a:endParaRPr lang="en-CA"/>
          </a:p>
        </p:txBody>
      </p:sp>
    </p:spTree>
    <p:extLst>
      <p:ext uri="{BB962C8B-B14F-4D97-AF65-F5344CB8AC3E}">
        <p14:creationId xmlns:p14="http://schemas.microsoft.com/office/powerpoint/2010/main" val="2190871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34CB23-1C60-C346-AE55-B408A46BDAC2}"/>
              </a:ext>
            </a:extLst>
          </p:cNvPr>
          <p:cNvSpPr>
            <a:spLocks noGrp="1"/>
          </p:cNvSpPr>
          <p:nvPr>
            <p:ph type="dt" sz="half" idx="10"/>
          </p:nvPr>
        </p:nvSpPr>
        <p:spPr/>
        <p:txBody>
          <a:bodyPr/>
          <a:lstStyle/>
          <a:p>
            <a:fld id="{809A2B1E-FB04-4776-B0C5-4207C9F8C94C}" type="datetimeFigureOut">
              <a:rPr lang="en-CA" smtClean="0"/>
              <a:t>2026-01-22</a:t>
            </a:fld>
            <a:endParaRPr lang="en-CA"/>
          </a:p>
        </p:txBody>
      </p:sp>
      <p:sp>
        <p:nvSpPr>
          <p:cNvPr id="3" name="Footer Placeholder 2">
            <a:extLst>
              <a:ext uri="{FF2B5EF4-FFF2-40B4-BE49-F238E27FC236}">
                <a16:creationId xmlns:a16="http://schemas.microsoft.com/office/drawing/2014/main" id="{7B6D6A3A-2090-0346-BBC9-9EE385C521A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D3538566-C2A0-7345-B758-2DC57E8F805B}"/>
              </a:ext>
            </a:extLst>
          </p:cNvPr>
          <p:cNvSpPr>
            <a:spLocks noGrp="1"/>
          </p:cNvSpPr>
          <p:nvPr>
            <p:ph type="sldNum" sz="quarter" idx="12"/>
          </p:nvPr>
        </p:nvSpPr>
        <p:spPr/>
        <p:txBody>
          <a:bodyPr/>
          <a:lstStyle/>
          <a:p>
            <a:fld id="{AF5C1257-E350-4033-B90B-14FFEF0A5511}" type="slidenum">
              <a:rPr lang="en-CA" smtClean="0"/>
              <a:t>‹#›</a:t>
            </a:fld>
            <a:endParaRPr lang="en-CA"/>
          </a:p>
        </p:txBody>
      </p:sp>
    </p:spTree>
    <p:extLst>
      <p:ext uri="{BB962C8B-B14F-4D97-AF65-F5344CB8AC3E}">
        <p14:creationId xmlns:p14="http://schemas.microsoft.com/office/powerpoint/2010/main" val="80409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DD57-1843-694A-9EAD-3AE2264A02DE}"/>
              </a:ext>
            </a:extLst>
          </p:cNvPr>
          <p:cNvSpPr>
            <a:spLocks noGrp="1"/>
          </p:cNvSpPr>
          <p:nvPr>
            <p:ph type="title"/>
          </p:nvPr>
        </p:nvSpPr>
        <p:spPr>
          <a:xfrm>
            <a:off x="1685924" y="457200"/>
            <a:ext cx="402907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B470D3-CFC2-1F4C-9B88-8487C3218E46}"/>
              </a:ext>
            </a:extLst>
          </p:cNvPr>
          <p:cNvSpPr>
            <a:spLocks noGrp="1"/>
          </p:cNvSpPr>
          <p:nvPr>
            <p:ph idx="1"/>
          </p:nvPr>
        </p:nvSpPr>
        <p:spPr>
          <a:xfrm>
            <a:off x="6515100" y="987425"/>
            <a:ext cx="48402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78F659-B55D-5649-94B1-978D4F24DEBF}"/>
              </a:ext>
            </a:extLst>
          </p:cNvPr>
          <p:cNvSpPr>
            <a:spLocks noGrp="1"/>
          </p:cNvSpPr>
          <p:nvPr>
            <p:ph type="body" sz="half" idx="2"/>
          </p:nvPr>
        </p:nvSpPr>
        <p:spPr>
          <a:xfrm>
            <a:off x="1685924" y="2057400"/>
            <a:ext cx="402907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A0E696-3FD8-C04A-8FA8-1EC48AACF1DC}"/>
              </a:ext>
            </a:extLst>
          </p:cNvPr>
          <p:cNvSpPr>
            <a:spLocks noGrp="1"/>
          </p:cNvSpPr>
          <p:nvPr>
            <p:ph type="dt" sz="half" idx="10"/>
          </p:nvPr>
        </p:nvSpPr>
        <p:spPr/>
        <p:txBody>
          <a:bodyPr/>
          <a:lstStyle/>
          <a:p>
            <a:fld id="{809A2B1E-FB04-4776-B0C5-4207C9F8C94C}" type="datetimeFigureOut">
              <a:rPr lang="en-CA" smtClean="0"/>
              <a:t>2026-01-22</a:t>
            </a:fld>
            <a:endParaRPr lang="en-CA"/>
          </a:p>
        </p:txBody>
      </p:sp>
      <p:sp>
        <p:nvSpPr>
          <p:cNvPr id="6" name="Footer Placeholder 5">
            <a:extLst>
              <a:ext uri="{FF2B5EF4-FFF2-40B4-BE49-F238E27FC236}">
                <a16:creationId xmlns:a16="http://schemas.microsoft.com/office/drawing/2014/main" id="{587A4A70-5990-3040-B3B9-40D648DA1D5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0DAA50B-CCF0-FF4B-94E7-199A6ECA56DB}"/>
              </a:ext>
            </a:extLst>
          </p:cNvPr>
          <p:cNvSpPr>
            <a:spLocks noGrp="1"/>
          </p:cNvSpPr>
          <p:nvPr>
            <p:ph type="sldNum" sz="quarter" idx="12"/>
          </p:nvPr>
        </p:nvSpPr>
        <p:spPr/>
        <p:txBody>
          <a:bodyPr/>
          <a:lstStyle/>
          <a:p>
            <a:fld id="{AF5C1257-E350-4033-B90B-14FFEF0A5511}" type="slidenum">
              <a:rPr lang="en-CA" smtClean="0"/>
              <a:t>‹#›</a:t>
            </a:fld>
            <a:endParaRPr lang="en-CA"/>
          </a:p>
        </p:txBody>
      </p:sp>
    </p:spTree>
    <p:extLst>
      <p:ext uri="{BB962C8B-B14F-4D97-AF65-F5344CB8AC3E}">
        <p14:creationId xmlns:p14="http://schemas.microsoft.com/office/powerpoint/2010/main" val="2155995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D7928-B38B-A245-AC43-B820705E6016}"/>
              </a:ext>
            </a:extLst>
          </p:cNvPr>
          <p:cNvSpPr>
            <a:spLocks noGrp="1"/>
          </p:cNvSpPr>
          <p:nvPr>
            <p:ph type="title"/>
          </p:nvPr>
        </p:nvSpPr>
        <p:spPr>
          <a:xfrm>
            <a:off x="1685924" y="457200"/>
            <a:ext cx="39147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0F8B3F-205F-AD4E-8ADA-DDB49D6791D2}"/>
              </a:ext>
            </a:extLst>
          </p:cNvPr>
          <p:cNvSpPr>
            <a:spLocks noGrp="1"/>
          </p:cNvSpPr>
          <p:nvPr>
            <p:ph type="pic" idx="1"/>
          </p:nvPr>
        </p:nvSpPr>
        <p:spPr>
          <a:xfrm>
            <a:off x="6172200" y="987425"/>
            <a:ext cx="51831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11348E-5824-9E4B-A08B-343A364C0EDB}"/>
              </a:ext>
            </a:extLst>
          </p:cNvPr>
          <p:cNvSpPr>
            <a:spLocks noGrp="1"/>
          </p:cNvSpPr>
          <p:nvPr>
            <p:ph type="body" sz="half" idx="2"/>
          </p:nvPr>
        </p:nvSpPr>
        <p:spPr>
          <a:xfrm>
            <a:off x="1685924" y="2057400"/>
            <a:ext cx="391477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8FD5A3-43F2-2E45-9CEC-1CEACA206508}"/>
              </a:ext>
            </a:extLst>
          </p:cNvPr>
          <p:cNvSpPr>
            <a:spLocks noGrp="1"/>
          </p:cNvSpPr>
          <p:nvPr>
            <p:ph type="dt" sz="half" idx="10"/>
          </p:nvPr>
        </p:nvSpPr>
        <p:spPr/>
        <p:txBody>
          <a:bodyPr/>
          <a:lstStyle/>
          <a:p>
            <a:fld id="{809A2B1E-FB04-4776-B0C5-4207C9F8C94C}" type="datetimeFigureOut">
              <a:rPr lang="en-CA" smtClean="0"/>
              <a:t>2026-01-22</a:t>
            </a:fld>
            <a:endParaRPr lang="en-CA"/>
          </a:p>
        </p:txBody>
      </p:sp>
      <p:sp>
        <p:nvSpPr>
          <p:cNvPr id="6" name="Footer Placeholder 5">
            <a:extLst>
              <a:ext uri="{FF2B5EF4-FFF2-40B4-BE49-F238E27FC236}">
                <a16:creationId xmlns:a16="http://schemas.microsoft.com/office/drawing/2014/main" id="{477D3741-8904-894D-BE06-213C962CB2F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0A26CE6-92ED-FA4C-8A30-91C99B3FA0DA}"/>
              </a:ext>
            </a:extLst>
          </p:cNvPr>
          <p:cNvSpPr>
            <a:spLocks noGrp="1"/>
          </p:cNvSpPr>
          <p:nvPr>
            <p:ph type="sldNum" sz="quarter" idx="12"/>
          </p:nvPr>
        </p:nvSpPr>
        <p:spPr/>
        <p:txBody>
          <a:bodyPr/>
          <a:lstStyle/>
          <a:p>
            <a:fld id="{AF5C1257-E350-4033-B90B-14FFEF0A5511}" type="slidenum">
              <a:rPr lang="en-CA" smtClean="0"/>
              <a:t>‹#›</a:t>
            </a:fld>
            <a:endParaRPr lang="en-CA"/>
          </a:p>
        </p:txBody>
      </p:sp>
    </p:spTree>
    <p:extLst>
      <p:ext uri="{BB962C8B-B14F-4D97-AF65-F5344CB8AC3E}">
        <p14:creationId xmlns:p14="http://schemas.microsoft.com/office/powerpoint/2010/main" val="1878106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0084B4-C27D-8946-BA14-344FF7C5A893}"/>
              </a:ext>
            </a:extLst>
          </p:cNvPr>
          <p:cNvSpPr>
            <a:spLocks noGrp="1"/>
          </p:cNvSpPr>
          <p:nvPr>
            <p:ph type="title"/>
          </p:nvPr>
        </p:nvSpPr>
        <p:spPr>
          <a:xfrm>
            <a:off x="1685924" y="365125"/>
            <a:ext cx="966787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2C49A2-7BFA-164C-9E41-DC961736F82B}"/>
              </a:ext>
            </a:extLst>
          </p:cNvPr>
          <p:cNvSpPr>
            <a:spLocks noGrp="1"/>
          </p:cNvSpPr>
          <p:nvPr>
            <p:ph type="body" idx="1"/>
          </p:nvPr>
        </p:nvSpPr>
        <p:spPr>
          <a:xfrm>
            <a:off x="1685924" y="1825625"/>
            <a:ext cx="966787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CF17AD1-1584-7C44-BFA1-645322896FCF}"/>
              </a:ext>
            </a:extLst>
          </p:cNvPr>
          <p:cNvSpPr>
            <a:spLocks noGrp="1"/>
          </p:cNvSpPr>
          <p:nvPr>
            <p:ph type="dt" sz="half" idx="2"/>
          </p:nvPr>
        </p:nvSpPr>
        <p:spPr>
          <a:xfrm>
            <a:off x="1685924" y="6356350"/>
            <a:ext cx="1895476" cy="365125"/>
          </a:xfrm>
          <a:prstGeom prst="rect">
            <a:avLst/>
          </a:prstGeom>
        </p:spPr>
        <p:txBody>
          <a:bodyPr vert="horz" lIns="91440" tIns="45720" rIns="91440" bIns="45720" rtlCol="0" anchor="ctr"/>
          <a:lstStyle>
            <a:lvl1pPr algn="l">
              <a:defRPr sz="1200">
                <a:solidFill>
                  <a:schemeClr val="tx1">
                    <a:tint val="75000"/>
                  </a:schemeClr>
                </a:solidFill>
                <a:latin typeface="SF Pro Display" pitchFamily="2" charset="0"/>
                <a:ea typeface="SF Pro Display" pitchFamily="2" charset="0"/>
              </a:defRPr>
            </a:lvl1pPr>
          </a:lstStyle>
          <a:p>
            <a:fld id="{809A2B1E-FB04-4776-B0C5-4207C9F8C94C}" type="datetimeFigureOut">
              <a:rPr lang="en-CA" smtClean="0"/>
              <a:t>2026-01-22</a:t>
            </a:fld>
            <a:endParaRPr lang="en-CA"/>
          </a:p>
        </p:txBody>
      </p:sp>
      <p:sp>
        <p:nvSpPr>
          <p:cNvPr id="5" name="Footer Placeholder 4">
            <a:extLst>
              <a:ext uri="{FF2B5EF4-FFF2-40B4-BE49-F238E27FC236}">
                <a16:creationId xmlns:a16="http://schemas.microsoft.com/office/drawing/2014/main" id="{CFDAFBEC-E02F-EB47-AB6F-785273048C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F Pro Display" pitchFamily="2" charset="0"/>
                <a:ea typeface="SF Pro Display" pitchFamily="2" charset="0"/>
              </a:defRPr>
            </a:lvl1pPr>
          </a:lstStyle>
          <a:p>
            <a:endParaRPr lang="en-CA"/>
          </a:p>
        </p:txBody>
      </p:sp>
      <p:sp>
        <p:nvSpPr>
          <p:cNvPr id="6" name="Slide Number Placeholder 5">
            <a:extLst>
              <a:ext uri="{FF2B5EF4-FFF2-40B4-BE49-F238E27FC236}">
                <a16:creationId xmlns:a16="http://schemas.microsoft.com/office/drawing/2014/main" id="{8DC562AF-38F7-3548-B392-85A5DD64E8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F Pro Display" pitchFamily="2" charset="0"/>
                <a:ea typeface="SF Pro Display" pitchFamily="2" charset="0"/>
              </a:defRPr>
            </a:lvl1pPr>
          </a:lstStyle>
          <a:p>
            <a:fld id="{AF5C1257-E350-4033-B90B-14FFEF0A5511}" type="slidenum">
              <a:rPr lang="en-CA" smtClean="0"/>
              <a:t>‹#›</a:t>
            </a:fld>
            <a:endParaRPr lang="en-CA"/>
          </a:p>
        </p:txBody>
      </p:sp>
      <p:pic>
        <p:nvPicPr>
          <p:cNvPr id="11" name="Picture 10">
            <a:extLst>
              <a:ext uri="{FF2B5EF4-FFF2-40B4-BE49-F238E27FC236}">
                <a16:creationId xmlns:a16="http://schemas.microsoft.com/office/drawing/2014/main" id="{82C8B4E8-C654-5246-9F68-B7D272B0105F}"/>
              </a:ext>
            </a:extLst>
          </p:cNvPr>
          <p:cNvPicPr>
            <a:picLocks noChangeAspect="1"/>
          </p:cNvPicPr>
          <p:nvPr/>
        </p:nvPicPr>
        <p:blipFill>
          <a:blip r:embed="rId13"/>
          <a:stretch>
            <a:fillRect/>
          </a:stretch>
        </p:blipFill>
        <p:spPr>
          <a:xfrm>
            <a:off x="425450" y="365125"/>
            <a:ext cx="825500" cy="1689100"/>
          </a:xfrm>
          <a:prstGeom prst="rect">
            <a:avLst/>
          </a:prstGeom>
        </p:spPr>
      </p:pic>
    </p:spTree>
    <p:extLst>
      <p:ext uri="{BB962C8B-B14F-4D97-AF65-F5344CB8AC3E}">
        <p14:creationId xmlns:p14="http://schemas.microsoft.com/office/powerpoint/2010/main" val="262677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bg1"/>
          </a:solidFill>
          <a:latin typeface="Bookman Old Style" panose="02050604050505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Nova" panose="020B0504020202020204" pitchFamily="34" charset="0"/>
          <a:ea typeface="SF Pro Display"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Nova" panose="020B0504020202020204" pitchFamily="34" charset="0"/>
          <a:ea typeface="SF Pro Display"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Nova" panose="020B0504020202020204" pitchFamily="34" charset="0"/>
          <a:ea typeface="SF Pro Display"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ova" panose="020B0504020202020204" pitchFamily="34" charset="0"/>
          <a:ea typeface="SF Pro Display"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ova" panose="020B0504020202020204" pitchFamily="34" charset="0"/>
          <a:ea typeface="SF Pro Display"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2_AE33CCD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12_4490803E.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3_C7E17C4B.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mailto:info@onwaa.c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staci.williams@onwaa.ca" TargetMode="Externa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2EC2-2002-B0D0-75A3-05C2C8766D71}"/>
              </a:ext>
            </a:extLst>
          </p:cNvPr>
          <p:cNvSpPr>
            <a:spLocks noGrp="1"/>
          </p:cNvSpPr>
          <p:nvPr>
            <p:ph type="title"/>
          </p:nvPr>
        </p:nvSpPr>
        <p:spPr>
          <a:xfrm>
            <a:off x="1685924" y="1709738"/>
            <a:ext cx="9661526" cy="2852737"/>
          </a:xfrm>
        </p:spPr>
        <p:txBody>
          <a:bodyPr anchor="b">
            <a:normAutofit/>
          </a:bodyPr>
          <a:lstStyle/>
          <a:p>
            <a:r>
              <a:rPr lang="en-US" dirty="0"/>
              <a:t>Guaranteed </a:t>
            </a:r>
            <a:r>
              <a:rPr lang="en-US" dirty="0" err="1"/>
              <a:t>Liveable</a:t>
            </a:r>
            <a:r>
              <a:rPr lang="en-US" dirty="0"/>
              <a:t> Income and First Nations Perspectives</a:t>
            </a:r>
            <a:endParaRPr lang="en-CA" dirty="0"/>
          </a:p>
        </p:txBody>
      </p:sp>
      <p:sp>
        <p:nvSpPr>
          <p:cNvPr id="3" name="Subtitle 2">
            <a:extLst>
              <a:ext uri="{FF2B5EF4-FFF2-40B4-BE49-F238E27FC236}">
                <a16:creationId xmlns:a16="http://schemas.microsoft.com/office/drawing/2014/main" id="{CF9D4BA3-8802-95B7-0770-213BB2203EC4}"/>
              </a:ext>
            </a:extLst>
          </p:cNvPr>
          <p:cNvSpPr>
            <a:spLocks noGrp="1"/>
          </p:cNvSpPr>
          <p:nvPr>
            <p:ph type="body" idx="1"/>
          </p:nvPr>
        </p:nvSpPr>
        <p:spPr>
          <a:xfrm>
            <a:off x="1685924" y="4589463"/>
            <a:ext cx="9661526" cy="1500187"/>
          </a:xfrm>
        </p:spPr>
        <p:txBody>
          <a:bodyPr>
            <a:normAutofit/>
          </a:bodyPr>
          <a:lstStyle/>
          <a:p>
            <a:endParaRPr lang="en-US" dirty="0"/>
          </a:p>
          <a:p>
            <a:r>
              <a:rPr lang="en-US" dirty="0"/>
              <a:t>Assembly of First Nations’ National Forum on Income Assistance  February 3–5, 2026,  Richmond, British Columbia.</a:t>
            </a:r>
            <a:endParaRPr lang="en-CA" dirty="0"/>
          </a:p>
        </p:txBody>
      </p:sp>
    </p:spTree>
    <p:extLst>
      <p:ext uri="{BB962C8B-B14F-4D97-AF65-F5344CB8AC3E}">
        <p14:creationId xmlns:p14="http://schemas.microsoft.com/office/powerpoint/2010/main" val="3168693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DFAB0-EB66-261C-BF73-B1D6D6E15704}"/>
              </a:ext>
            </a:extLst>
          </p:cNvPr>
          <p:cNvSpPr>
            <a:spLocks noGrp="1"/>
          </p:cNvSpPr>
          <p:nvPr>
            <p:ph type="title"/>
          </p:nvPr>
        </p:nvSpPr>
        <p:spPr/>
        <p:txBody>
          <a:bodyPr/>
          <a:lstStyle/>
          <a:p>
            <a:r>
              <a:rPr lang="en-CA" dirty="0"/>
              <a:t>Background </a:t>
            </a:r>
          </a:p>
        </p:txBody>
      </p:sp>
      <p:sp>
        <p:nvSpPr>
          <p:cNvPr id="3" name="Content Placeholder 2">
            <a:extLst>
              <a:ext uri="{FF2B5EF4-FFF2-40B4-BE49-F238E27FC236}">
                <a16:creationId xmlns:a16="http://schemas.microsoft.com/office/drawing/2014/main" id="{DE8335CA-7E5B-E2E9-E7C6-744D581734BB}"/>
              </a:ext>
            </a:extLst>
          </p:cNvPr>
          <p:cNvSpPr>
            <a:spLocks noGrp="1"/>
          </p:cNvSpPr>
          <p:nvPr>
            <p:ph idx="1"/>
          </p:nvPr>
        </p:nvSpPr>
        <p:spPr>
          <a:xfrm>
            <a:off x="1434661" y="1825625"/>
            <a:ext cx="10421409" cy="4351338"/>
          </a:xfrm>
        </p:spPr>
        <p:txBody>
          <a:bodyPr/>
          <a:lstStyle/>
          <a:p>
            <a:pPr marL="0" indent="0">
              <a:buNone/>
            </a:pPr>
            <a:r>
              <a:rPr lang="en-CA" dirty="0"/>
              <a:t>ONWAA hosted five (5) Designing Culturally Appropriate Income Assistance Program workshops. </a:t>
            </a:r>
          </a:p>
          <a:p>
            <a:pPr marL="0" indent="0">
              <a:buNone/>
            </a:pPr>
            <a:endParaRPr lang="en-CA" dirty="0"/>
          </a:p>
          <a:p>
            <a:pPr marL="0" indent="0">
              <a:buNone/>
            </a:pPr>
            <a:r>
              <a:rPr lang="en-CA" dirty="0">
                <a:solidFill>
                  <a:schemeClr val="accent1"/>
                </a:solidFill>
              </a:rPr>
              <a:t>Winnipeg: </a:t>
            </a:r>
            <a:r>
              <a:rPr lang="en-CA" dirty="0"/>
              <a:t>14 participants: Ontario, Manitoba </a:t>
            </a:r>
          </a:p>
          <a:p>
            <a:pPr marL="0" indent="0">
              <a:buNone/>
            </a:pPr>
            <a:r>
              <a:rPr lang="en-CA" dirty="0">
                <a:solidFill>
                  <a:schemeClr val="accent1"/>
                </a:solidFill>
              </a:rPr>
              <a:t>Toronto: </a:t>
            </a:r>
            <a:r>
              <a:rPr lang="en-CA" dirty="0"/>
              <a:t>18 participants: Ontario, Manitoba &amp; AFN Analyst </a:t>
            </a:r>
          </a:p>
          <a:p>
            <a:pPr marL="0" indent="0">
              <a:buNone/>
            </a:pPr>
            <a:r>
              <a:rPr lang="en-CA" dirty="0">
                <a:solidFill>
                  <a:schemeClr val="accent1"/>
                </a:solidFill>
              </a:rPr>
              <a:t>Ottawa: </a:t>
            </a:r>
            <a:r>
              <a:rPr lang="en-CA" dirty="0"/>
              <a:t>14 participants: Ontario, Nova Scotia, New Brunswick </a:t>
            </a:r>
          </a:p>
          <a:p>
            <a:pPr marL="0" indent="0">
              <a:buNone/>
            </a:pPr>
            <a:r>
              <a:rPr lang="en-CA" dirty="0">
                <a:solidFill>
                  <a:schemeClr val="accent1"/>
                </a:solidFill>
              </a:rPr>
              <a:t>Toronto: </a:t>
            </a:r>
            <a:r>
              <a:rPr lang="en-CA" dirty="0"/>
              <a:t>19 participants: Ontario, New Brunswick, ISC </a:t>
            </a:r>
          </a:p>
          <a:p>
            <a:pPr marL="0" indent="0">
              <a:buNone/>
            </a:pPr>
            <a:r>
              <a:rPr lang="en-CA" dirty="0">
                <a:solidFill>
                  <a:schemeClr val="accent1"/>
                </a:solidFill>
              </a:rPr>
              <a:t>ONWAA</a:t>
            </a:r>
            <a:r>
              <a:rPr lang="en-CA" dirty="0"/>
              <a:t> </a:t>
            </a:r>
            <a:r>
              <a:rPr lang="en-CA" dirty="0">
                <a:solidFill>
                  <a:schemeClr val="accent1"/>
                </a:solidFill>
              </a:rPr>
              <a:t>Fall Assembly</a:t>
            </a:r>
            <a:r>
              <a:rPr lang="en-CA" dirty="0"/>
              <a:t>: 40 participants from various First Nations </a:t>
            </a:r>
          </a:p>
        </p:txBody>
      </p:sp>
      <p:sp>
        <p:nvSpPr>
          <p:cNvPr id="4" name="Rectangle 1">
            <a:extLst>
              <a:ext uri="{FF2B5EF4-FFF2-40B4-BE49-F238E27FC236}">
                <a16:creationId xmlns:a16="http://schemas.microsoft.com/office/drawing/2014/main" id="{5198CE25-2A28-20E3-3F60-53F65C07CBA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2B2B2B"/>
                </a:solidFill>
                <a:effectLst/>
                <a:latin typeface="Arial" panose="020B0604020202020204" pitchFamily="34" charset="0"/>
              </a:rPr>
              <a:t>14 participants: Ontario, Manitoba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3739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934DACEA-6CE6-1E6F-BA1F-F45E62017787}"/>
              </a:ext>
            </a:extLst>
          </p:cNvPr>
          <p:cNvSpPr>
            <a:spLocks noGrp="1"/>
          </p:cNvSpPr>
          <p:nvPr>
            <p:ph type="title"/>
          </p:nvPr>
        </p:nvSpPr>
        <p:spPr>
          <a:xfrm>
            <a:off x="1685924" y="365125"/>
            <a:ext cx="9667875" cy="1325563"/>
          </a:xfrm>
        </p:spPr>
        <p:txBody>
          <a:bodyPr>
            <a:normAutofit/>
          </a:bodyPr>
          <a:lstStyle/>
          <a:p>
            <a:r>
              <a:rPr lang="en-US" sz="3800" dirty="0"/>
              <a:t>Designing Culturally Appropriate Income Assistance Program Workshop</a:t>
            </a:r>
          </a:p>
        </p:txBody>
      </p:sp>
      <p:pic>
        <p:nvPicPr>
          <p:cNvPr id="32" name="Content Placeholder 31">
            <a:extLst>
              <a:ext uri="{FF2B5EF4-FFF2-40B4-BE49-F238E27FC236}">
                <a16:creationId xmlns:a16="http://schemas.microsoft.com/office/drawing/2014/main" id="{9FC72FBA-8DC4-18BB-397F-F351E2C6D28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8150" r="1" b="21840"/>
          <a:stretch>
            <a:fillRect/>
          </a:stretch>
        </p:blipFill>
        <p:spPr>
          <a:xfrm>
            <a:off x="1685924" y="1825625"/>
            <a:ext cx="9667876" cy="4351338"/>
          </a:xfrm>
          <a:noFill/>
        </p:spPr>
      </p:pic>
    </p:spTree>
    <p:extLst>
      <p:ext uri="{BB962C8B-B14F-4D97-AF65-F5344CB8AC3E}">
        <p14:creationId xmlns:p14="http://schemas.microsoft.com/office/powerpoint/2010/main" val="2922630355"/>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406E2A-3FAE-3E08-D291-176855FEE08B}"/>
              </a:ext>
            </a:extLst>
          </p:cNvPr>
          <p:cNvSpPr>
            <a:spLocks noGrp="1"/>
          </p:cNvSpPr>
          <p:nvPr>
            <p:ph type="title"/>
          </p:nvPr>
        </p:nvSpPr>
        <p:spPr>
          <a:xfrm>
            <a:off x="1685924" y="365125"/>
            <a:ext cx="9667875" cy="1325563"/>
          </a:xfrm>
        </p:spPr>
        <p:txBody>
          <a:bodyPr anchor="ctr">
            <a:normAutofit/>
          </a:bodyPr>
          <a:lstStyle/>
          <a:p>
            <a:r>
              <a:rPr lang="en-US"/>
              <a:t>Model Comparison</a:t>
            </a:r>
          </a:p>
        </p:txBody>
      </p:sp>
      <p:sp>
        <p:nvSpPr>
          <p:cNvPr id="5" name="Content Placeholder 4">
            <a:extLst>
              <a:ext uri="{FF2B5EF4-FFF2-40B4-BE49-F238E27FC236}">
                <a16:creationId xmlns:a16="http://schemas.microsoft.com/office/drawing/2014/main" id="{155E9518-C842-9A7F-F451-B86E0A86C8AA}"/>
              </a:ext>
            </a:extLst>
          </p:cNvPr>
          <p:cNvSpPr>
            <a:spLocks noGrp="1"/>
          </p:cNvSpPr>
          <p:nvPr>
            <p:ph sz="half" idx="1"/>
          </p:nvPr>
        </p:nvSpPr>
        <p:spPr>
          <a:xfrm>
            <a:off x="1685924" y="1825625"/>
            <a:ext cx="4714876" cy="4351338"/>
          </a:xfrm>
        </p:spPr>
        <p:txBody>
          <a:bodyPr>
            <a:normAutofit/>
          </a:bodyPr>
          <a:lstStyle/>
          <a:p>
            <a:pPr marL="0" indent="0">
              <a:buNone/>
            </a:pPr>
            <a:r>
              <a:rPr lang="en-US" sz="2000">
                <a:effectLst/>
              </a:rPr>
              <a:t>Many models have similar eligibility criteria connected to residency, income testing and access to disposable assets.</a:t>
            </a:r>
          </a:p>
          <a:p>
            <a:pPr marL="0" indent="0">
              <a:buNone/>
            </a:pPr>
            <a:endParaRPr lang="en-US" sz="2000"/>
          </a:p>
          <a:p>
            <a:r>
              <a:rPr lang="en-US" sz="2000"/>
              <a:t>Universal Basic Income </a:t>
            </a:r>
          </a:p>
          <a:p>
            <a:r>
              <a:rPr lang="en-US" sz="2000"/>
              <a:t>Means Testing </a:t>
            </a:r>
          </a:p>
          <a:p>
            <a:r>
              <a:rPr lang="en-US" sz="2000"/>
              <a:t>Cash Transfer </a:t>
            </a:r>
          </a:p>
          <a:p>
            <a:r>
              <a:rPr lang="en-US" sz="2000"/>
              <a:t>Subsidy Programs</a:t>
            </a:r>
          </a:p>
          <a:p>
            <a:endParaRPr lang="en-US" sz="2000"/>
          </a:p>
          <a:p>
            <a:pPr marL="0" indent="0">
              <a:buNone/>
            </a:pPr>
            <a:r>
              <a:rPr lang="en-US" sz="2000"/>
              <a:t>Finland, China, Iran, Brazil, Norway, New Zealand, United States.</a:t>
            </a:r>
          </a:p>
        </p:txBody>
      </p:sp>
      <p:pic>
        <p:nvPicPr>
          <p:cNvPr id="7" name="Picture 6" descr="A hand holding a globe&#10;&#10;Description automatically generated">
            <a:extLst>
              <a:ext uri="{FF2B5EF4-FFF2-40B4-BE49-F238E27FC236}">
                <a16:creationId xmlns:a16="http://schemas.microsoft.com/office/drawing/2014/main" id="{A9FCB491-CFA6-4576-C39B-8EFF225E3C28}"/>
              </a:ext>
            </a:extLst>
          </p:cNvPr>
          <p:cNvPicPr>
            <a:picLocks noChangeAspect="1"/>
          </p:cNvPicPr>
          <p:nvPr/>
        </p:nvPicPr>
        <p:blipFill rotWithShape="1">
          <a:blip r:embed="rId3">
            <a:extLst>
              <a:ext uri="{28A0092B-C50C-407E-A947-70E740481C1C}">
                <a14:useLocalDpi xmlns:a14="http://schemas.microsoft.com/office/drawing/2010/main" val="0"/>
              </a:ext>
            </a:extLst>
          </a:blip>
          <a:srcRect l="17932" r="9813" b="-1"/>
          <a:stretch/>
        </p:blipFill>
        <p:spPr>
          <a:xfrm>
            <a:off x="6643688" y="1825647"/>
            <a:ext cx="4710112" cy="4351293"/>
          </a:xfrm>
          <a:prstGeom prst="rect">
            <a:avLst/>
          </a:prstGeom>
          <a:noFill/>
        </p:spPr>
      </p:pic>
    </p:spTree>
    <p:extLst>
      <p:ext uri="{BB962C8B-B14F-4D97-AF65-F5344CB8AC3E}">
        <p14:creationId xmlns:p14="http://schemas.microsoft.com/office/powerpoint/2010/main" val="1150320702"/>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241C09A-7360-667B-A72C-42559FA434CC}"/>
              </a:ext>
            </a:extLst>
          </p:cNvPr>
          <p:cNvSpPr>
            <a:spLocks noGrp="1"/>
          </p:cNvSpPr>
          <p:nvPr>
            <p:ph type="title"/>
          </p:nvPr>
        </p:nvSpPr>
        <p:spPr>
          <a:xfrm>
            <a:off x="1685924" y="365125"/>
            <a:ext cx="9667875" cy="1325563"/>
          </a:xfrm>
        </p:spPr>
        <p:txBody>
          <a:bodyPr/>
          <a:lstStyle/>
          <a:p>
            <a:r>
              <a:rPr lang="en-US" dirty="0"/>
              <a:t>Basic Income Review</a:t>
            </a:r>
          </a:p>
        </p:txBody>
      </p:sp>
      <p:pic>
        <p:nvPicPr>
          <p:cNvPr id="10" name="Content Placeholder 9">
            <a:extLst>
              <a:ext uri="{FF2B5EF4-FFF2-40B4-BE49-F238E27FC236}">
                <a16:creationId xmlns:a16="http://schemas.microsoft.com/office/drawing/2014/main" id="{0D4A4D76-21AD-2352-7F84-D42DD89D0BA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26952" r="1" b="13038"/>
          <a:stretch>
            <a:fillRect/>
          </a:stretch>
        </p:blipFill>
        <p:spPr>
          <a:xfrm>
            <a:off x="1685924" y="1825625"/>
            <a:ext cx="9667876" cy="4351338"/>
          </a:xfrm>
          <a:noFill/>
        </p:spPr>
      </p:pic>
    </p:spTree>
    <p:extLst>
      <p:ext uri="{BB962C8B-B14F-4D97-AF65-F5344CB8AC3E}">
        <p14:creationId xmlns:p14="http://schemas.microsoft.com/office/powerpoint/2010/main" val="3353443403"/>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7E902-6F74-F6E6-8F73-A0294ED61071}"/>
              </a:ext>
            </a:extLst>
          </p:cNvPr>
          <p:cNvSpPr>
            <a:spLocks noGrp="1"/>
          </p:cNvSpPr>
          <p:nvPr>
            <p:ph type="title"/>
          </p:nvPr>
        </p:nvSpPr>
        <p:spPr/>
        <p:txBody>
          <a:bodyPr/>
          <a:lstStyle/>
          <a:p>
            <a:r>
              <a:rPr lang="en-CA" dirty="0"/>
              <a:t>Wholistic Models </a:t>
            </a:r>
          </a:p>
        </p:txBody>
      </p:sp>
      <p:pic>
        <p:nvPicPr>
          <p:cNvPr id="8" name="Content Placeholder 7">
            <a:extLst>
              <a:ext uri="{FF2B5EF4-FFF2-40B4-BE49-F238E27FC236}">
                <a16:creationId xmlns:a16="http://schemas.microsoft.com/office/drawing/2014/main" id="{D3C183AE-9A13-4426-D1DB-AAF99BD4EC5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20318" y="812090"/>
            <a:ext cx="3675210" cy="5134485"/>
          </a:xfrm>
        </p:spPr>
      </p:pic>
      <p:pic>
        <p:nvPicPr>
          <p:cNvPr id="12" name="Content Placeholder 11">
            <a:extLst>
              <a:ext uri="{FF2B5EF4-FFF2-40B4-BE49-F238E27FC236}">
                <a16:creationId xmlns:a16="http://schemas.microsoft.com/office/drawing/2014/main" id="{27EEFEE4-F24B-447F-B8DA-BE307881226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06949" y="1591071"/>
            <a:ext cx="5817534" cy="4355504"/>
          </a:xfrm>
        </p:spPr>
      </p:pic>
    </p:spTree>
    <p:extLst>
      <p:ext uri="{BB962C8B-B14F-4D97-AF65-F5344CB8AC3E}">
        <p14:creationId xmlns:p14="http://schemas.microsoft.com/office/powerpoint/2010/main" val="645785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ark landscape with trees and a lake&#10;&#10;Description automatically generated">
            <a:extLst>
              <a:ext uri="{FF2B5EF4-FFF2-40B4-BE49-F238E27FC236}">
                <a16:creationId xmlns:a16="http://schemas.microsoft.com/office/drawing/2014/main" id="{C7202DA5-D14D-D6AD-2DFC-64BC1C3EC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919"/>
            <a:ext cx="12192000" cy="6858000"/>
          </a:xfrm>
          <a:prstGeom prst="rect">
            <a:avLst/>
          </a:prstGeom>
        </p:spPr>
      </p:pic>
      <p:pic>
        <p:nvPicPr>
          <p:cNvPr id="9" name="Graphic 8">
            <a:extLst>
              <a:ext uri="{FF2B5EF4-FFF2-40B4-BE49-F238E27FC236}">
                <a16:creationId xmlns:a16="http://schemas.microsoft.com/office/drawing/2014/main" id="{D40D798D-149D-75BD-460C-4A7DEBFA44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868" y="479983"/>
            <a:ext cx="3955754" cy="2176992"/>
          </a:xfrm>
          <a:prstGeom prst="rect">
            <a:avLst/>
          </a:prstGeom>
        </p:spPr>
      </p:pic>
      <p:sp>
        <p:nvSpPr>
          <p:cNvPr id="8" name="TextBox 7">
            <a:extLst>
              <a:ext uri="{FF2B5EF4-FFF2-40B4-BE49-F238E27FC236}">
                <a16:creationId xmlns:a16="http://schemas.microsoft.com/office/drawing/2014/main" id="{42C83759-C06D-1A69-E369-A36C44454E3D}"/>
              </a:ext>
            </a:extLst>
          </p:cNvPr>
          <p:cNvSpPr txBox="1"/>
          <p:nvPr/>
        </p:nvSpPr>
        <p:spPr>
          <a:xfrm>
            <a:off x="2390028" y="2267298"/>
            <a:ext cx="4933352" cy="32316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chemeClr val="accent1"/>
              </a:solidFill>
              <a:effectLst/>
              <a:uLnTx/>
              <a:uFillTx/>
              <a:latin typeface="Arial Nova" panose="020B0504020202020204" pitchFamily="34" charset="0"/>
              <a:hlinkClick r:id="rId6">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chemeClr val="accent1"/>
                </a:solidFill>
                <a:effectLst/>
                <a:uLnTx/>
                <a:uFillTx/>
                <a:latin typeface="Arial Nova" panose="020B0504020202020204" pitchFamily="34" charset="0"/>
                <a:hlinkClick r:id="rId6">
                  <a:extLst>
                    <a:ext uri="{A12FA001-AC4F-418D-AE19-62706E023703}">
                      <ahyp:hlinkClr xmlns:ahyp="http://schemas.microsoft.com/office/drawing/2018/hyperlinkcolor" val="tx"/>
                    </a:ext>
                  </a:extLst>
                </a:hlinkClick>
              </a:rPr>
              <a:t>staci.williams</a:t>
            </a:r>
            <a:r>
              <a:rPr lang="en-US" sz="3400" dirty="0">
                <a:solidFill>
                  <a:schemeClr val="accent1"/>
                </a:solidFill>
                <a:latin typeface="Arial Nova" panose="020B0504020202020204" pitchFamily="34" charset="0"/>
                <a:hlinkClick r:id="rId6">
                  <a:extLst>
                    <a:ext uri="{A12FA001-AC4F-418D-AE19-62706E023703}">
                      <ahyp:hlinkClr xmlns:ahyp="http://schemas.microsoft.com/office/drawing/2018/hyperlinkcolor" val="tx"/>
                    </a:ext>
                  </a:extLst>
                </a:hlinkClick>
              </a:rPr>
              <a:t>@onwaa.ca</a:t>
            </a:r>
            <a:endParaRPr lang="en-US" sz="3400" dirty="0">
              <a:solidFill>
                <a:schemeClr val="accent1"/>
              </a:solidFill>
              <a:latin typeface="Arial Nova" panose="020B05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rial Nova" panose="020B0504020202020204" pitchFamily="34" charset="0"/>
              </a:rPr>
              <a:t>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FFD368"/>
                </a:solidFill>
                <a:effectLst/>
                <a:uLnTx/>
                <a:uFillTx/>
                <a:latin typeface="Arial Nova" panose="020B0504020202020204" pitchFamily="34" charset="0"/>
                <a:hlinkClick r:id="rId7">
                  <a:extLst>
                    <a:ext uri="{A12FA001-AC4F-418D-AE19-62706E023703}">
                      <ahyp:hlinkClr xmlns:ahyp="http://schemas.microsoft.com/office/drawing/2018/hyperlinkcolor" val="tx"/>
                    </a:ext>
                  </a:extLst>
                </a:hlinkClick>
              </a:rPr>
              <a:t>info@onwaa.ca</a:t>
            </a:r>
            <a:endParaRPr lang="en-US" sz="3400" dirty="0">
              <a:solidFill>
                <a:srgbClr val="FFD368"/>
              </a:solidFill>
              <a:latin typeface="Arial Nova" panose="020B05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FFD368"/>
              </a:solidFill>
              <a:effectLst/>
              <a:uLnTx/>
              <a:uFillTx/>
              <a:latin typeface="Arial Nova" panose="020B05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FFD368"/>
                </a:solidFill>
                <a:effectLst/>
                <a:uLnTx/>
                <a:uFillTx/>
                <a:latin typeface="Arial Nova" panose="020B0504020202020204" pitchFamily="34" charset="0"/>
              </a:rPr>
              <a:t> 1-877-291-7542</a:t>
            </a:r>
            <a:endParaRPr lang="en-CA" sz="3400" dirty="0">
              <a:solidFill>
                <a:srgbClr val="FFD368"/>
              </a:solidFill>
              <a:latin typeface="Arial Nova" panose="020B0504020202020204" pitchFamily="34" charset="0"/>
            </a:endParaRPr>
          </a:p>
        </p:txBody>
      </p:sp>
      <p:grpSp>
        <p:nvGrpSpPr>
          <p:cNvPr id="10" name="Group 9">
            <a:extLst>
              <a:ext uri="{FF2B5EF4-FFF2-40B4-BE49-F238E27FC236}">
                <a16:creationId xmlns:a16="http://schemas.microsoft.com/office/drawing/2014/main" id="{36C2A4B3-4BFD-516F-A38C-495F1759FD6F}"/>
              </a:ext>
            </a:extLst>
          </p:cNvPr>
          <p:cNvGrpSpPr/>
          <p:nvPr/>
        </p:nvGrpSpPr>
        <p:grpSpPr>
          <a:xfrm>
            <a:off x="7778716" y="1191080"/>
            <a:ext cx="5383315" cy="634180"/>
            <a:chOff x="0" y="0"/>
            <a:chExt cx="5383315" cy="634180"/>
          </a:xfrm>
        </p:grpSpPr>
        <p:sp>
          <p:nvSpPr>
            <p:cNvPr id="29" name="Rectangle 28">
              <a:extLst>
                <a:ext uri="{FF2B5EF4-FFF2-40B4-BE49-F238E27FC236}">
                  <a16:creationId xmlns:a16="http://schemas.microsoft.com/office/drawing/2014/main" id="{9A46AE28-7F67-13EF-370F-E1315F6C278D}"/>
                </a:ext>
              </a:extLst>
            </p:cNvPr>
            <p:cNvSpPr/>
            <p:nvPr/>
          </p:nvSpPr>
          <p:spPr>
            <a:xfrm>
              <a:off x="0" y="0"/>
              <a:ext cx="5383315" cy="6341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CA">
                <a:solidFill>
                  <a:schemeClr val="bg1"/>
                </a:solidFill>
                <a:latin typeface="Arial Nova" panose="020B0504020202020204" pitchFamily="34" charset="0"/>
              </a:endParaRPr>
            </a:p>
          </p:txBody>
        </p:sp>
        <p:sp>
          <p:nvSpPr>
            <p:cNvPr id="30" name="TextBox 29">
              <a:extLst>
                <a:ext uri="{FF2B5EF4-FFF2-40B4-BE49-F238E27FC236}">
                  <a16:creationId xmlns:a16="http://schemas.microsoft.com/office/drawing/2014/main" id="{CC82FB21-0604-10DB-93F4-825BE9C9127F}"/>
                </a:ext>
              </a:extLst>
            </p:cNvPr>
            <p:cNvSpPr txBox="1"/>
            <p:nvPr/>
          </p:nvSpPr>
          <p:spPr>
            <a:xfrm>
              <a:off x="0" y="0"/>
              <a:ext cx="5383315" cy="6341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Arial Nova" panose="020B0504020202020204" pitchFamily="34" charset="0"/>
                </a:rPr>
                <a:t>Onsite Training</a:t>
              </a:r>
            </a:p>
          </p:txBody>
        </p:sp>
      </p:grpSp>
      <p:grpSp>
        <p:nvGrpSpPr>
          <p:cNvPr id="11" name="Group 10">
            <a:extLst>
              <a:ext uri="{FF2B5EF4-FFF2-40B4-BE49-F238E27FC236}">
                <a16:creationId xmlns:a16="http://schemas.microsoft.com/office/drawing/2014/main" id="{F8E7CF54-B21B-9898-1F36-C7055ECBB0FC}"/>
              </a:ext>
            </a:extLst>
          </p:cNvPr>
          <p:cNvGrpSpPr/>
          <p:nvPr/>
        </p:nvGrpSpPr>
        <p:grpSpPr>
          <a:xfrm>
            <a:off x="7778715" y="1779348"/>
            <a:ext cx="6702606" cy="680092"/>
            <a:chOff x="-1319291" y="588268"/>
            <a:chExt cx="6702606" cy="680092"/>
          </a:xfrm>
        </p:grpSpPr>
        <p:sp>
          <p:nvSpPr>
            <p:cNvPr id="27" name="Rectangle 26">
              <a:extLst>
                <a:ext uri="{FF2B5EF4-FFF2-40B4-BE49-F238E27FC236}">
                  <a16:creationId xmlns:a16="http://schemas.microsoft.com/office/drawing/2014/main" id="{A1603914-743E-CCFA-F64F-95A1DE53E320}"/>
                </a:ext>
              </a:extLst>
            </p:cNvPr>
            <p:cNvSpPr/>
            <p:nvPr/>
          </p:nvSpPr>
          <p:spPr>
            <a:xfrm>
              <a:off x="0" y="634180"/>
              <a:ext cx="5383315" cy="6341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CA">
                <a:solidFill>
                  <a:schemeClr val="bg1"/>
                </a:solidFill>
                <a:latin typeface="Arial Nova" panose="020B0504020202020204" pitchFamily="34" charset="0"/>
              </a:endParaRPr>
            </a:p>
          </p:txBody>
        </p:sp>
        <p:sp>
          <p:nvSpPr>
            <p:cNvPr id="28" name="TextBox 27">
              <a:extLst>
                <a:ext uri="{FF2B5EF4-FFF2-40B4-BE49-F238E27FC236}">
                  <a16:creationId xmlns:a16="http://schemas.microsoft.com/office/drawing/2014/main" id="{60FD26F0-D6F7-F391-E372-8454C8F8B801}"/>
                </a:ext>
              </a:extLst>
            </p:cNvPr>
            <p:cNvSpPr txBox="1"/>
            <p:nvPr/>
          </p:nvSpPr>
          <p:spPr>
            <a:xfrm>
              <a:off x="-1319291" y="588268"/>
              <a:ext cx="5383315" cy="6341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Arial Nova" panose="020B0504020202020204" pitchFamily="34" charset="0"/>
                </a:rPr>
                <a:t>Community Presentations</a:t>
              </a:r>
            </a:p>
          </p:txBody>
        </p:sp>
      </p:grpSp>
      <p:grpSp>
        <p:nvGrpSpPr>
          <p:cNvPr id="12" name="Group 11">
            <a:extLst>
              <a:ext uri="{FF2B5EF4-FFF2-40B4-BE49-F238E27FC236}">
                <a16:creationId xmlns:a16="http://schemas.microsoft.com/office/drawing/2014/main" id="{3BC45186-1C5D-8985-B0EA-34C599752AED}"/>
              </a:ext>
            </a:extLst>
          </p:cNvPr>
          <p:cNvGrpSpPr/>
          <p:nvPr/>
        </p:nvGrpSpPr>
        <p:grpSpPr>
          <a:xfrm>
            <a:off x="7778716" y="2459441"/>
            <a:ext cx="5383315" cy="634180"/>
            <a:chOff x="0" y="1268361"/>
            <a:chExt cx="5383315" cy="634180"/>
          </a:xfrm>
        </p:grpSpPr>
        <p:sp>
          <p:nvSpPr>
            <p:cNvPr id="25" name="Rectangle 24">
              <a:extLst>
                <a:ext uri="{FF2B5EF4-FFF2-40B4-BE49-F238E27FC236}">
                  <a16:creationId xmlns:a16="http://schemas.microsoft.com/office/drawing/2014/main" id="{6EC74E9E-FFA3-8089-AC8A-6CA76396F04C}"/>
                </a:ext>
              </a:extLst>
            </p:cNvPr>
            <p:cNvSpPr/>
            <p:nvPr/>
          </p:nvSpPr>
          <p:spPr>
            <a:xfrm>
              <a:off x="0" y="1268361"/>
              <a:ext cx="5383315" cy="6341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CA">
                <a:solidFill>
                  <a:schemeClr val="bg1"/>
                </a:solidFill>
                <a:latin typeface="Arial Nova" panose="020B0504020202020204" pitchFamily="34" charset="0"/>
              </a:endParaRPr>
            </a:p>
          </p:txBody>
        </p:sp>
        <p:sp>
          <p:nvSpPr>
            <p:cNvPr id="26" name="TextBox 25">
              <a:extLst>
                <a:ext uri="{FF2B5EF4-FFF2-40B4-BE49-F238E27FC236}">
                  <a16:creationId xmlns:a16="http://schemas.microsoft.com/office/drawing/2014/main" id="{2919AB23-31DC-CD89-FF51-13F5EFE48C95}"/>
                </a:ext>
              </a:extLst>
            </p:cNvPr>
            <p:cNvSpPr txBox="1"/>
            <p:nvPr/>
          </p:nvSpPr>
          <p:spPr>
            <a:xfrm>
              <a:off x="0" y="1268361"/>
              <a:ext cx="5383315" cy="6341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Arial Nova" panose="020B0504020202020204" pitchFamily="34" charset="0"/>
                </a:rPr>
                <a:t>Regional Training Sessions</a:t>
              </a:r>
            </a:p>
          </p:txBody>
        </p:sp>
      </p:grpSp>
      <p:grpSp>
        <p:nvGrpSpPr>
          <p:cNvPr id="13" name="Group 12">
            <a:extLst>
              <a:ext uri="{FF2B5EF4-FFF2-40B4-BE49-F238E27FC236}">
                <a16:creationId xmlns:a16="http://schemas.microsoft.com/office/drawing/2014/main" id="{4CF148C8-EAFC-1AC6-FAC1-72869BD99ABC}"/>
              </a:ext>
            </a:extLst>
          </p:cNvPr>
          <p:cNvGrpSpPr/>
          <p:nvPr/>
        </p:nvGrpSpPr>
        <p:grpSpPr>
          <a:xfrm>
            <a:off x="7778716" y="3093621"/>
            <a:ext cx="5383315" cy="634180"/>
            <a:chOff x="0" y="1902541"/>
            <a:chExt cx="5383315" cy="634180"/>
          </a:xfrm>
        </p:grpSpPr>
        <p:sp>
          <p:nvSpPr>
            <p:cNvPr id="23" name="Rectangle 22">
              <a:extLst>
                <a:ext uri="{FF2B5EF4-FFF2-40B4-BE49-F238E27FC236}">
                  <a16:creationId xmlns:a16="http://schemas.microsoft.com/office/drawing/2014/main" id="{FF4B32B2-7072-0CF0-E04E-ACDA8383DEFD}"/>
                </a:ext>
              </a:extLst>
            </p:cNvPr>
            <p:cNvSpPr/>
            <p:nvPr/>
          </p:nvSpPr>
          <p:spPr>
            <a:xfrm>
              <a:off x="0" y="1902541"/>
              <a:ext cx="5383315" cy="6341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CA">
                <a:solidFill>
                  <a:schemeClr val="bg1"/>
                </a:solidFill>
                <a:latin typeface="Arial Nova" panose="020B0504020202020204" pitchFamily="34" charset="0"/>
              </a:endParaRPr>
            </a:p>
          </p:txBody>
        </p:sp>
        <p:sp>
          <p:nvSpPr>
            <p:cNvPr id="24" name="TextBox 23">
              <a:extLst>
                <a:ext uri="{FF2B5EF4-FFF2-40B4-BE49-F238E27FC236}">
                  <a16:creationId xmlns:a16="http://schemas.microsoft.com/office/drawing/2014/main" id="{D5C6EE4A-EA72-82DC-A38E-ACEFD59D7E4F}"/>
                </a:ext>
              </a:extLst>
            </p:cNvPr>
            <p:cNvSpPr txBox="1"/>
            <p:nvPr/>
          </p:nvSpPr>
          <p:spPr>
            <a:xfrm>
              <a:off x="0" y="1902541"/>
              <a:ext cx="5383315" cy="6341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Arial Nova" panose="020B0504020202020204" pitchFamily="34" charset="0"/>
                </a:rPr>
                <a:t>Local Policy Development</a:t>
              </a:r>
            </a:p>
          </p:txBody>
        </p:sp>
      </p:grpSp>
      <p:grpSp>
        <p:nvGrpSpPr>
          <p:cNvPr id="14" name="Group 13">
            <a:extLst>
              <a:ext uri="{FF2B5EF4-FFF2-40B4-BE49-F238E27FC236}">
                <a16:creationId xmlns:a16="http://schemas.microsoft.com/office/drawing/2014/main" id="{3B293147-7103-6C17-FCC9-116D6D18F93D}"/>
              </a:ext>
            </a:extLst>
          </p:cNvPr>
          <p:cNvGrpSpPr/>
          <p:nvPr/>
        </p:nvGrpSpPr>
        <p:grpSpPr>
          <a:xfrm>
            <a:off x="7778716" y="3727802"/>
            <a:ext cx="5383315" cy="634180"/>
            <a:chOff x="0" y="2536722"/>
            <a:chExt cx="5383315" cy="634180"/>
          </a:xfrm>
        </p:grpSpPr>
        <p:sp>
          <p:nvSpPr>
            <p:cNvPr id="21" name="Rectangle 20">
              <a:extLst>
                <a:ext uri="{FF2B5EF4-FFF2-40B4-BE49-F238E27FC236}">
                  <a16:creationId xmlns:a16="http://schemas.microsoft.com/office/drawing/2014/main" id="{42EEAA98-DAAB-9BC0-6B67-4D09902BA261}"/>
                </a:ext>
              </a:extLst>
            </p:cNvPr>
            <p:cNvSpPr/>
            <p:nvPr/>
          </p:nvSpPr>
          <p:spPr>
            <a:xfrm>
              <a:off x="0" y="2536722"/>
              <a:ext cx="5383315" cy="6341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CA">
                <a:solidFill>
                  <a:schemeClr val="bg1"/>
                </a:solidFill>
                <a:latin typeface="Arial Nova" panose="020B0504020202020204" pitchFamily="34" charset="0"/>
              </a:endParaRPr>
            </a:p>
          </p:txBody>
        </p:sp>
        <p:sp>
          <p:nvSpPr>
            <p:cNvPr id="22" name="TextBox 21">
              <a:extLst>
                <a:ext uri="{FF2B5EF4-FFF2-40B4-BE49-F238E27FC236}">
                  <a16:creationId xmlns:a16="http://schemas.microsoft.com/office/drawing/2014/main" id="{E24722B6-C2B5-3DE0-C823-F5F1F448FB7C}"/>
                </a:ext>
              </a:extLst>
            </p:cNvPr>
            <p:cNvSpPr txBox="1"/>
            <p:nvPr/>
          </p:nvSpPr>
          <p:spPr>
            <a:xfrm>
              <a:off x="0" y="2536722"/>
              <a:ext cx="5383315" cy="6341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Arial Nova" panose="020B0504020202020204" pitchFamily="34" charset="0"/>
                </a:rPr>
                <a:t>Resource Development</a:t>
              </a:r>
            </a:p>
          </p:txBody>
        </p:sp>
      </p:grpSp>
      <p:grpSp>
        <p:nvGrpSpPr>
          <p:cNvPr id="15" name="Group 14">
            <a:extLst>
              <a:ext uri="{FF2B5EF4-FFF2-40B4-BE49-F238E27FC236}">
                <a16:creationId xmlns:a16="http://schemas.microsoft.com/office/drawing/2014/main" id="{BF0207BB-ECDE-7F82-8E81-AB1D77A12E7A}"/>
              </a:ext>
            </a:extLst>
          </p:cNvPr>
          <p:cNvGrpSpPr/>
          <p:nvPr/>
        </p:nvGrpSpPr>
        <p:grpSpPr>
          <a:xfrm>
            <a:off x="7778716" y="4361983"/>
            <a:ext cx="5383315" cy="634180"/>
            <a:chOff x="0" y="3170903"/>
            <a:chExt cx="5383315" cy="634180"/>
          </a:xfrm>
        </p:grpSpPr>
        <p:sp>
          <p:nvSpPr>
            <p:cNvPr id="19" name="Rectangle 18">
              <a:extLst>
                <a:ext uri="{FF2B5EF4-FFF2-40B4-BE49-F238E27FC236}">
                  <a16:creationId xmlns:a16="http://schemas.microsoft.com/office/drawing/2014/main" id="{4B2E3305-B8BD-7979-BD0C-B4A4852E2170}"/>
                </a:ext>
              </a:extLst>
            </p:cNvPr>
            <p:cNvSpPr/>
            <p:nvPr/>
          </p:nvSpPr>
          <p:spPr>
            <a:xfrm>
              <a:off x="0" y="3170903"/>
              <a:ext cx="5383315" cy="6341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CA">
                <a:solidFill>
                  <a:schemeClr val="bg1"/>
                </a:solidFill>
                <a:latin typeface="Arial Nova" panose="020B0504020202020204" pitchFamily="34" charset="0"/>
              </a:endParaRPr>
            </a:p>
          </p:txBody>
        </p:sp>
        <p:sp>
          <p:nvSpPr>
            <p:cNvPr id="20" name="TextBox 19">
              <a:extLst>
                <a:ext uri="{FF2B5EF4-FFF2-40B4-BE49-F238E27FC236}">
                  <a16:creationId xmlns:a16="http://schemas.microsoft.com/office/drawing/2014/main" id="{982DEE67-880F-1819-3173-8D7AFE1185FF}"/>
                </a:ext>
              </a:extLst>
            </p:cNvPr>
            <p:cNvSpPr txBox="1"/>
            <p:nvPr/>
          </p:nvSpPr>
          <p:spPr>
            <a:xfrm>
              <a:off x="0" y="3170903"/>
              <a:ext cx="5383315" cy="6341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Arial Nova" panose="020B0504020202020204" pitchFamily="34" charset="0"/>
                  <a:cs typeface="Arial" panose="020B0604020202020204" pitchFamily="34" charset="0"/>
                </a:rPr>
                <a:t>Webinars</a:t>
              </a:r>
            </a:p>
          </p:txBody>
        </p:sp>
      </p:grpSp>
      <p:grpSp>
        <p:nvGrpSpPr>
          <p:cNvPr id="16" name="Group 15">
            <a:extLst>
              <a:ext uri="{FF2B5EF4-FFF2-40B4-BE49-F238E27FC236}">
                <a16:creationId xmlns:a16="http://schemas.microsoft.com/office/drawing/2014/main" id="{C653BFC7-B136-F67B-2914-5BF209B74F78}"/>
              </a:ext>
            </a:extLst>
          </p:cNvPr>
          <p:cNvGrpSpPr/>
          <p:nvPr/>
        </p:nvGrpSpPr>
        <p:grpSpPr>
          <a:xfrm>
            <a:off x="7778716" y="4996163"/>
            <a:ext cx="5383315" cy="634180"/>
            <a:chOff x="0" y="3805083"/>
            <a:chExt cx="5383315" cy="634180"/>
          </a:xfrm>
        </p:grpSpPr>
        <p:sp>
          <p:nvSpPr>
            <p:cNvPr id="17" name="Rectangle 16">
              <a:extLst>
                <a:ext uri="{FF2B5EF4-FFF2-40B4-BE49-F238E27FC236}">
                  <a16:creationId xmlns:a16="http://schemas.microsoft.com/office/drawing/2014/main" id="{F6FF2D57-45E1-EA45-84C4-6A47361D6B01}"/>
                </a:ext>
              </a:extLst>
            </p:cNvPr>
            <p:cNvSpPr/>
            <p:nvPr/>
          </p:nvSpPr>
          <p:spPr>
            <a:xfrm>
              <a:off x="0" y="3805083"/>
              <a:ext cx="5383315" cy="6341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CA">
                <a:solidFill>
                  <a:schemeClr val="bg1"/>
                </a:solidFill>
                <a:latin typeface="Arial Nova" panose="020B0504020202020204" pitchFamily="34" charset="0"/>
              </a:endParaRPr>
            </a:p>
          </p:txBody>
        </p:sp>
        <p:sp>
          <p:nvSpPr>
            <p:cNvPr id="18" name="TextBox 17">
              <a:extLst>
                <a:ext uri="{FF2B5EF4-FFF2-40B4-BE49-F238E27FC236}">
                  <a16:creationId xmlns:a16="http://schemas.microsoft.com/office/drawing/2014/main" id="{1849B001-585D-61C7-9304-4D0A820FD182}"/>
                </a:ext>
              </a:extLst>
            </p:cNvPr>
            <p:cNvSpPr txBox="1"/>
            <p:nvPr/>
          </p:nvSpPr>
          <p:spPr>
            <a:xfrm>
              <a:off x="0" y="3805083"/>
              <a:ext cx="5383315" cy="6341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Arial Nova" panose="020B0504020202020204" pitchFamily="34" charset="0"/>
                  <a:cs typeface="Arial" panose="020B0604020202020204" pitchFamily="34" charset="0"/>
                </a:rPr>
                <a:t>Policy Analysis</a:t>
              </a:r>
            </a:p>
          </p:txBody>
        </p:sp>
      </p:grpSp>
    </p:spTree>
    <p:extLst>
      <p:ext uri="{BB962C8B-B14F-4D97-AF65-F5344CB8AC3E}">
        <p14:creationId xmlns:p14="http://schemas.microsoft.com/office/powerpoint/2010/main" val="3091135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theme/theme1.xml><?xml version="1.0" encoding="utf-8"?>
<a:theme xmlns:a="http://schemas.openxmlformats.org/drawingml/2006/main" name="ONWAA Dark Template new fonts">
  <a:themeElements>
    <a:clrScheme name="Official ONWAA Colours">
      <a:dk1>
        <a:srgbClr val="372E2C"/>
      </a:dk1>
      <a:lt1>
        <a:srgbClr val="FFFFFF"/>
      </a:lt1>
      <a:dk2>
        <a:srgbClr val="372E2C"/>
      </a:dk2>
      <a:lt2>
        <a:srgbClr val="FFFFFF"/>
      </a:lt2>
      <a:accent1>
        <a:srgbClr val="FFB604"/>
      </a:accent1>
      <a:accent2>
        <a:srgbClr val="BA302E"/>
      </a:accent2>
      <a:accent3>
        <a:srgbClr val="7F6626"/>
      </a:accent3>
      <a:accent4>
        <a:srgbClr val="FFCC4C"/>
      </a:accent4>
      <a:accent5>
        <a:srgbClr val="FF8C87"/>
      </a:accent5>
      <a:accent6>
        <a:srgbClr val="7F4644"/>
      </a:accent6>
      <a:hlink>
        <a:srgbClr val="BA302B"/>
      </a:hlink>
      <a:folHlink>
        <a:srgbClr val="FFB6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28663A72-CCF2-0D43-BD53-B141B5148FEA}" vid="{2530E4DD-28A3-1D42-A52C-596A043B08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18acfeb-b0e9-4941-9149-996ab90e161b">
      <Terms xmlns="http://schemas.microsoft.com/office/infopath/2007/PartnerControls"/>
    </lcf76f155ced4ddcb4097134ff3c332f>
    <TaxCatchAll xmlns="61341aac-bbf0-4eac-8647-0dec75433e5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45EE77F8B20F41A0FCDFC49BF57259" ma:contentTypeVersion="13" ma:contentTypeDescription="Create a new document." ma:contentTypeScope="" ma:versionID="4efa7b0f77729f7dfe21a5001388b5db">
  <xsd:schema xmlns:xsd="http://www.w3.org/2001/XMLSchema" xmlns:xs="http://www.w3.org/2001/XMLSchema" xmlns:p="http://schemas.microsoft.com/office/2006/metadata/properties" xmlns:ns2="718acfeb-b0e9-4941-9149-996ab90e161b" xmlns:ns3="61341aac-bbf0-4eac-8647-0dec75433e5f" targetNamespace="http://schemas.microsoft.com/office/2006/metadata/properties" ma:root="true" ma:fieldsID="6992256d1446a8ad75a0faa7eead2da9" ns2:_="" ns3:_="">
    <xsd:import namespace="718acfeb-b0e9-4941-9149-996ab90e161b"/>
    <xsd:import namespace="61341aac-bbf0-4eac-8647-0dec75433e5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8acfeb-b0e9-4941-9149-996ab90e16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d8695a8-03e1-4430-b60b-98777c7a945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341aac-bbf0-4eac-8647-0dec75433e5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f65d4b8-39cd-4ca2-b225-485c8c74a17f}" ma:internalName="TaxCatchAll" ma:showField="CatchAllData" ma:web="61341aac-bbf0-4eac-8647-0dec75433e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ED67BA-1D92-4A59-BAA8-F9A5B7AADFAB}">
  <ds:schemaRefs>
    <ds:schemaRef ds:uri="http://schemas.microsoft.com/office/2006/metadata/properties"/>
    <ds:schemaRef ds:uri="http://schemas.microsoft.com/office/2006/documentManagement/types"/>
    <ds:schemaRef ds:uri="ca40540c-11f0-434e-92dd-a83e74cfb883"/>
    <ds:schemaRef ds:uri="http://purl.org/dc/elements/1.1/"/>
    <ds:schemaRef ds:uri="http://schemas.microsoft.com/office/infopath/2007/PartnerControls"/>
    <ds:schemaRef ds:uri="http://www.w3.org/XML/1998/namespace"/>
    <ds:schemaRef ds:uri="http://schemas.openxmlformats.org/package/2006/metadata/core-properties"/>
    <ds:schemaRef ds:uri="dd4cff5f-eb15-4823-8870-4062e53ab582"/>
    <ds:schemaRef ds:uri="http://purl.org/dc/dcmitype/"/>
    <ds:schemaRef ds:uri="http://purl.org/dc/terms/"/>
  </ds:schemaRefs>
</ds:datastoreItem>
</file>

<file path=customXml/itemProps2.xml><?xml version="1.0" encoding="utf-8"?>
<ds:datastoreItem xmlns:ds="http://schemas.openxmlformats.org/officeDocument/2006/customXml" ds:itemID="{1C3A6A24-7921-4F82-AC47-06481CC1BCE1}">
  <ds:schemaRefs>
    <ds:schemaRef ds:uri="http://schemas.microsoft.com/sharepoint/v3/contenttype/forms"/>
  </ds:schemaRefs>
</ds:datastoreItem>
</file>

<file path=customXml/itemProps3.xml><?xml version="1.0" encoding="utf-8"?>
<ds:datastoreItem xmlns:ds="http://schemas.openxmlformats.org/officeDocument/2006/customXml" ds:itemID="{F85310B3-0DB8-4047-B636-8DAAB4AED885}"/>
</file>

<file path=docProps/app.xml><?xml version="1.0" encoding="utf-8"?>
<Properties xmlns="http://schemas.openxmlformats.org/officeDocument/2006/extended-properties" xmlns:vt="http://schemas.openxmlformats.org/officeDocument/2006/docPropsVTypes">
  <Template>ONWAA Dark Template new fonts</Template>
  <TotalTime>973</TotalTime>
  <Words>230</Words>
  <Application>Microsoft Office PowerPoint</Application>
  <PresentationFormat>Widescreen</PresentationFormat>
  <Paragraphs>41</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Arial</vt:lpstr>
      <vt:lpstr>Arial Nova</vt:lpstr>
      <vt:lpstr>Bookman Old Style</vt:lpstr>
      <vt:lpstr>SF Pro Display</vt:lpstr>
      <vt:lpstr>Wingdings</vt:lpstr>
      <vt:lpstr>ONWAA Dark Template new fonts</vt:lpstr>
      <vt:lpstr>Guaranteed Liveable Income and First Nations Perspectives</vt:lpstr>
      <vt:lpstr>Background </vt:lpstr>
      <vt:lpstr>Designing Culturally Appropriate Income Assistance Program Workshop</vt:lpstr>
      <vt:lpstr>Model Comparison</vt:lpstr>
      <vt:lpstr>Basic Income Review</vt:lpstr>
      <vt:lpstr>Wholistic Models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Staci Williams</dc:creator>
  <cp:lastModifiedBy>Staci Williams</cp:lastModifiedBy>
  <cp:revision>4</cp:revision>
  <dcterms:created xsi:type="dcterms:W3CDTF">2026-01-21T17:41:34Z</dcterms:created>
  <dcterms:modified xsi:type="dcterms:W3CDTF">2026-01-22T21:13:52Z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0x0101002E45EE77F8B20F41A0FCDFC49BF57259</vt:lpwstr>
  </property>
  <property fmtid="{D5CDD505-2E9C-101B-9397-08002B2CF9AE}" pid="3" name="MediaServiceImageTags">
    <vt:lpwstr/>
  </property>
</Properties>
</file>