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9" r:id="rId7"/>
    <p:sldId id="260" r:id="rId8"/>
    <p:sldId id="258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B33DEB-2DD8-AAB6-DC66-4940B67B0E06}" name="Delia McDonald" initials="DM" userId="S::deliam@afn.ca::c0fc69f8-2586-4c4b-8530-747e165fea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DFFAA-7B4D-4F7B-B0BB-AF5EB16B4247}" v="1" dt="2026-04-16T13:03:36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3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phine Dehos" userId="c7a58b66-fc8b-496c-b75f-86d2693ce9fb" providerId="ADAL" clId="{3AE7D7DE-94FD-4B14-9F83-C0F58E12A1FA}"/>
    <pc:docChg chg="custSel modSld">
      <pc:chgData name="Delphine Dehos" userId="c7a58b66-fc8b-496c-b75f-86d2693ce9fb" providerId="ADAL" clId="{3AE7D7DE-94FD-4B14-9F83-C0F58E12A1FA}" dt="2026-04-15T15:32:27.014" v="159" actId="313"/>
      <pc:docMkLst>
        <pc:docMk/>
      </pc:docMkLst>
      <pc:sldChg chg="modSp mod">
        <pc:chgData name="Delphine Dehos" userId="c7a58b66-fc8b-496c-b75f-86d2693ce9fb" providerId="ADAL" clId="{3AE7D7DE-94FD-4B14-9F83-C0F58E12A1FA}" dt="2026-04-15T15:28:40.350" v="97" actId="790"/>
        <pc:sldMkLst>
          <pc:docMk/>
          <pc:sldMk cId="2720162633" sldId="256"/>
        </pc:sldMkLst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2720162633" sldId="256"/>
            <ac:spMk id="2" creationId="{C7CBF61C-DDF8-9189-69A9-7A65CC3C287F}"/>
          </ac:spMkLst>
        </pc:spChg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2720162633" sldId="256"/>
            <ac:spMk id="3" creationId="{5E5D1EA9-5350-6004-96B3-68C11A54FFAF}"/>
          </ac:spMkLst>
        </pc:spChg>
      </pc:sldChg>
      <pc:sldChg chg="modSp mod">
        <pc:chgData name="Delphine Dehos" userId="c7a58b66-fc8b-496c-b75f-86d2693ce9fb" providerId="ADAL" clId="{3AE7D7DE-94FD-4B14-9F83-C0F58E12A1FA}" dt="2026-04-15T15:28:40.350" v="97" actId="790"/>
        <pc:sldMkLst>
          <pc:docMk/>
          <pc:sldMk cId="3786567082" sldId="257"/>
        </pc:sldMkLst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3786567082" sldId="257"/>
            <ac:spMk id="4" creationId="{78ABBF82-22A1-0A91-FF9C-23DC6657C172}"/>
          </ac:spMkLst>
        </pc:spChg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3786567082" sldId="257"/>
            <ac:spMk id="8" creationId="{55E20F78-E7CC-FBCD-460B-851D62B602B7}"/>
          </ac:spMkLst>
        </pc:spChg>
      </pc:sldChg>
      <pc:sldChg chg="modSp mod">
        <pc:chgData name="Delphine Dehos" userId="c7a58b66-fc8b-496c-b75f-86d2693ce9fb" providerId="ADAL" clId="{3AE7D7DE-94FD-4B14-9F83-C0F58E12A1FA}" dt="2026-04-15T15:29:32.521" v="131" actId="313"/>
        <pc:sldMkLst>
          <pc:docMk/>
          <pc:sldMk cId="3522391647" sldId="258"/>
        </pc:sldMkLst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3522391647" sldId="258"/>
            <ac:spMk id="2" creationId="{9539FABF-5E0F-B0BD-BBF3-F49A5B7DB69E}"/>
          </ac:spMkLst>
        </pc:spChg>
        <pc:spChg chg="mod">
          <ac:chgData name="Delphine Dehos" userId="c7a58b66-fc8b-496c-b75f-86d2693ce9fb" providerId="ADAL" clId="{3AE7D7DE-94FD-4B14-9F83-C0F58E12A1FA}" dt="2026-04-15T15:29:32.521" v="131" actId="313"/>
          <ac:spMkLst>
            <pc:docMk/>
            <pc:sldMk cId="3522391647" sldId="258"/>
            <ac:spMk id="3" creationId="{E5FD4D63-27DE-B065-32F4-A05A27DD46C2}"/>
          </ac:spMkLst>
        </pc:spChg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3522391647" sldId="258"/>
            <ac:spMk id="4" creationId="{2CB1E33C-FA77-AE4A-5F10-2E0F24A6DB89}"/>
          </ac:spMkLst>
        </pc:spChg>
      </pc:sldChg>
      <pc:sldChg chg="modSp mod">
        <pc:chgData name="Delphine Dehos" userId="c7a58b66-fc8b-496c-b75f-86d2693ce9fb" providerId="ADAL" clId="{3AE7D7DE-94FD-4B14-9F83-C0F58E12A1FA}" dt="2026-04-15T15:28:40.350" v="97" actId="790"/>
        <pc:sldMkLst>
          <pc:docMk/>
          <pc:sldMk cId="2392386935" sldId="259"/>
        </pc:sldMkLst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2392386935" sldId="259"/>
            <ac:spMk id="2" creationId="{41000626-A64E-38C2-2FDE-CCDD5C95BDD7}"/>
          </ac:spMkLst>
        </pc:spChg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2392386935" sldId="259"/>
            <ac:spMk id="3" creationId="{D776B71F-0F83-231E-A064-4E72A04E72EE}"/>
          </ac:spMkLst>
        </pc:spChg>
      </pc:sldChg>
      <pc:sldChg chg="modSp mod">
        <pc:chgData name="Delphine Dehos" userId="c7a58b66-fc8b-496c-b75f-86d2693ce9fb" providerId="ADAL" clId="{3AE7D7DE-94FD-4B14-9F83-C0F58E12A1FA}" dt="2026-04-15T15:28:46.911" v="99" actId="20577"/>
        <pc:sldMkLst>
          <pc:docMk/>
          <pc:sldMk cId="3293900377" sldId="260"/>
        </pc:sldMkLst>
        <pc:spChg chg="mod">
          <ac:chgData name="Delphine Dehos" userId="c7a58b66-fc8b-496c-b75f-86d2693ce9fb" providerId="ADAL" clId="{3AE7D7DE-94FD-4B14-9F83-C0F58E12A1FA}" dt="2026-04-15T15:28:46.911" v="99" actId="20577"/>
          <ac:spMkLst>
            <pc:docMk/>
            <pc:sldMk cId="3293900377" sldId="260"/>
            <ac:spMk id="3" creationId="{ADB176CA-EAB1-60AD-ABEE-A09DC8521D3A}"/>
          </ac:spMkLst>
        </pc:spChg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3293900377" sldId="260"/>
            <ac:spMk id="4" creationId="{4B0C0018-4CC6-C030-5681-24D54F2C2555}"/>
          </ac:spMkLst>
        </pc:spChg>
      </pc:sldChg>
      <pc:sldChg chg="modSp mod">
        <pc:chgData name="Delphine Dehos" userId="c7a58b66-fc8b-496c-b75f-86d2693ce9fb" providerId="ADAL" clId="{3AE7D7DE-94FD-4B14-9F83-C0F58E12A1FA}" dt="2026-04-15T15:31:17.750" v="150" actId="313"/>
        <pc:sldMkLst>
          <pc:docMk/>
          <pc:sldMk cId="3983575663" sldId="262"/>
        </pc:sldMkLst>
        <pc:spChg chg="mod">
          <ac:chgData name="Delphine Dehos" userId="c7a58b66-fc8b-496c-b75f-86d2693ce9fb" providerId="ADAL" clId="{3AE7D7DE-94FD-4B14-9F83-C0F58E12A1FA}" dt="2026-04-15T15:30:53.602" v="147" actId="313"/>
          <ac:spMkLst>
            <pc:docMk/>
            <pc:sldMk cId="3983575663" sldId="262"/>
            <ac:spMk id="3" creationId="{FAFC2047-971B-261C-6467-7A541456C420}"/>
          </ac:spMkLst>
        </pc:spChg>
        <pc:spChg chg="mod">
          <ac:chgData name="Delphine Dehos" userId="c7a58b66-fc8b-496c-b75f-86d2693ce9fb" providerId="ADAL" clId="{3AE7D7DE-94FD-4B14-9F83-C0F58E12A1FA}" dt="2026-04-15T15:31:17.750" v="150" actId="313"/>
          <ac:spMkLst>
            <pc:docMk/>
            <pc:sldMk cId="3983575663" sldId="262"/>
            <ac:spMk id="4" creationId="{C9E12AB4-93A2-6861-F1CE-B69059F3E288}"/>
          </ac:spMkLst>
        </pc:spChg>
      </pc:sldChg>
      <pc:sldChg chg="modSp mod">
        <pc:chgData name="Delphine Dehos" userId="c7a58b66-fc8b-496c-b75f-86d2693ce9fb" providerId="ADAL" clId="{3AE7D7DE-94FD-4B14-9F83-C0F58E12A1FA}" dt="2026-04-15T15:32:27.014" v="159" actId="313"/>
        <pc:sldMkLst>
          <pc:docMk/>
          <pc:sldMk cId="3288513989" sldId="263"/>
        </pc:sldMkLst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3288513989" sldId="263"/>
            <ac:spMk id="2" creationId="{0CF7D447-8AB1-C632-FD66-3FF833B9DCCA}"/>
          </ac:spMkLst>
        </pc:spChg>
        <pc:spChg chg="mod">
          <ac:chgData name="Delphine Dehos" userId="c7a58b66-fc8b-496c-b75f-86d2693ce9fb" providerId="ADAL" clId="{3AE7D7DE-94FD-4B14-9F83-C0F58E12A1FA}" dt="2026-04-15T15:32:27.014" v="159" actId="313"/>
          <ac:spMkLst>
            <pc:docMk/>
            <pc:sldMk cId="3288513989" sldId="263"/>
            <ac:spMk id="3" creationId="{B1FAADCE-FB57-0CC1-268A-B127A35B507B}"/>
          </ac:spMkLst>
        </pc:spChg>
      </pc:sldChg>
      <pc:sldChg chg="modSp mod">
        <pc:chgData name="Delphine Dehos" userId="c7a58b66-fc8b-496c-b75f-86d2693ce9fb" providerId="ADAL" clId="{3AE7D7DE-94FD-4B14-9F83-C0F58E12A1FA}" dt="2026-04-15T15:31:48.668" v="156" actId="313"/>
        <pc:sldMkLst>
          <pc:docMk/>
          <pc:sldMk cId="1129860821" sldId="264"/>
        </pc:sldMkLst>
        <pc:spChg chg="mod">
          <ac:chgData name="Delphine Dehos" userId="c7a58b66-fc8b-496c-b75f-86d2693ce9fb" providerId="ADAL" clId="{3AE7D7DE-94FD-4B14-9F83-C0F58E12A1FA}" dt="2026-04-15T15:28:40.350" v="97" actId="790"/>
          <ac:spMkLst>
            <pc:docMk/>
            <pc:sldMk cId="1129860821" sldId="264"/>
            <ac:spMk id="2" creationId="{96141BF9-1EB1-C30C-7BF8-A1E70817C66A}"/>
          </ac:spMkLst>
        </pc:spChg>
        <pc:spChg chg="mod">
          <ac:chgData name="Delphine Dehos" userId="c7a58b66-fc8b-496c-b75f-86d2693ce9fb" providerId="ADAL" clId="{3AE7D7DE-94FD-4B14-9F83-C0F58E12A1FA}" dt="2026-04-15T15:31:48.668" v="156" actId="313"/>
          <ac:spMkLst>
            <pc:docMk/>
            <pc:sldMk cId="1129860821" sldId="264"/>
            <ac:spMk id="3" creationId="{9BB1053A-1771-FA2A-F8D1-E943F27E558E}"/>
          </ac:spMkLst>
        </pc:spChg>
      </pc:sldChg>
    </pc:docChg>
  </pc:docChgLst>
  <pc:docChgLst>
    <pc:chgData name="Tasha Cloutier" userId="1f49f198-af36-4f7c-ab03-ca353ebaaab7" providerId="ADAL" clId="{A96EFED3-931A-492D-81F7-E9A5FCA87456}"/>
    <pc:docChg chg="custSel modSld">
      <pc:chgData name="Tasha Cloutier" userId="1f49f198-af36-4f7c-ab03-ca353ebaaab7" providerId="ADAL" clId="{A96EFED3-931A-492D-81F7-E9A5FCA87456}" dt="2026-04-16T13:03:51.193" v="49" actId="6549"/>
      <pc:docMkLst>
        <pc:docMk/>
      </pc:docMkLst>
      <pc:sldChg chg="modSp mod">
        <pc:chgData name="Tasha Cloutier" userId="1f49f198-af36-4f7c-ab03-ca353ebaaab7" providerId="ADAL" clId="{A96EFED3-931A-492D-81F7-E9A5FCA87456}" dt="2026-04-10T20:42:21.563" v="31" actId="1076"/>
        <pc:sldMkLst>
          <pc:docMk/>
          <pc:sldMk cId="2720162633" sldId="256"/>
        </pc:sldMkLst>
        <pc:spChg chg="mod">
          <ac:chgData name="Tasha Cloutier" userId="1f49f198-af36-4f7c-ab03-ca353ebaaab7" providerId="ADAL" clId="{A96EFED3-931A-492D-81F7-E9A5FCA87456}" dt="2026-04-10T20:42:21.563" v="31" actId="1076"/>
          <ac:spMkLst>
            <pc:docMk/>
            <pc:sldMk cId="2720162633" sldId="256"/>
            <ac:spMk id="2" creationId="{C7CBF61C-DDF8-9189-69A9-7A65CC3C287F}"/>
          </ac:spMkLst>
        </pc:spChg>
        <pc:spChg chg="mod">
          <ac:chgData name="Tasha Cloutier" userId="1f49f198-af36-4f7c-ab03-ca353ebaaab7" providerId="ADAL" clId="{A96EFED3-931A-492D-81F7-E9A5FCA87456}" dt="2026-04-10T17:35:56.751" v="6" actId="27636"/>
          <ac:spMkLst>
            <pc:docMk/>
            <pc:sldMk cId="2720162633" sldId="256"/>
            <ac:spMk id="3" creationId="{5E5D1EA9-5350-6004-96B3-68C11A54FFAF}"/>
          </ac:spMkLst>
        </pc:spChg>
      </pc:sldChg>
      <pc:sldChg chg="modSp mod">
        <pc:chgData name="Tasha Cloutier" userId="1f49f198-af36-4f7c-ab03-ca353ebaaab7" providerId="ADAL" clId="{A96EFED3-931A-492D-81F7-E9A5FCA87456}" dt="2026-04-10T20:37:24.201" v="30" actId="20577"/>
        <pc:sldMkLst>
          <pc:docMk/>
          <pc:sldMk cId="3288513989" sldId="263"/>
        </pc:sldMkLst>
        <pc:spChg chg="mod">
          <ac:chgData name="Tasha Cloutier" userId="1f49f198-af36-4f7c-ab03-ca353ebaaab7" providerId="ADAL" clId="{A96EFED3-931A-492D-81F7-E9A5FCA87456}" dt="2026-04-10T20:37:24.201" v="30" actId="20577"/>
          <ac:spMkLst>
            <pc:docMk/>
            <pc:sldMk cId="3288513989" sldId="263"/>
            <ac:spMk id="2" creationId="{0CF7D447-8AB1-C632-FD66-3FF833B9DCCA}"/>
          </ac:spMkLst>
        </pc:spChg>
      </pc:sldChg>
      <pc:sldChg chg="addSp modSp mod">
        <pc:chgData name="Tasha Cloutier" userId="1f49f198-af36-4f7c-ab03-ca353ebaaab7" providerId="ADAL" clId="{A96EFED3-931A-492D-81F7-E9A5FCA87456}" dt="2026-04-16T13:03:51.193" v="49" actId="6549"/>
        <pc:sldMkLst>
          <pc:docMk/>
          <pc:sldMk cId="1129860821" sldId="264"/>
        </pc:sldMkLst>
        <pc:spChg chg="mod">
          <ac:chgData name="Tasha Cloutier" userId="1f49f198-af36-4f7c-ab03-ca353ebaaab7" providerId="ADAL" clId="{A96EFED3-931A-492D-81F7-E9A5FCA87456}" dt="2026-04-16T13:03:51.193" v="49" actId="6549"/>
          <ac:spMkLst>
            <pc:docMk/>
            <pc:sldMk cId="1129860821" sldId="264"/>
            <ac:spMk id="3" creationId="{9BB1053A-1771-FA2A-F8D1-E943F27E558E}"/>
          </ac:spMkLst>
        </pc:spChg>
        <pc:spChg chg="add">
          <ac:chgData name="Tasha Cloutier" userId="1f49f198-af36-4f7c-ab03-ca353ebaaab7" providerId="ADAL" clId="{A96EFED3-931A-492D-81F7-E9A5FCA87456}" dt="2026-04-16T13:03:36.933" v="32"/>
          <ac:spMkLst>
            <pc:docMk/>
            <pc:sldMk cId="1129860821" sldId="264"/>
            <ac:spMk id="4" creationId="{5C2D5D4C-2DFA-53CD-F14E-DA689BA989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10B73-8548-4C26-9B6D-589064583104}" type="datetimeFigureOut">
              <a:rPr lang="en-CA" smtClean="0"/>
              <a:t>2026-04-16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7DE8-5966-4905-91D6-9C69DC383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8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2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39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73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84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419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23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77DE8-5966-4905-91D6-9C69DC383B5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68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6EEE-5A20-981D-98AE-8066FFA3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720" y="1706880"/>
            <a:ext cx="8707120" cy="1803082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C09AD-CB8A-FAC3-D0DF-597CDE41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720" y="3602038"/>
            <a:ext cx="870712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7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B75E-6B22-7B54-BBA5-806BD5F8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3356-AB9E-C317-1871-B7BE5243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6FFAB-EEA8-4321-A5BE-3CF46C99C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AE9C0-F584-B98B-7644-02B724D2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0"/>
            <a:ext cx="10515600" cy="82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de titre du modèle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CC2BA-363A-3857-6C39-42667011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0293"/>
            <a:ext cx="10515600" cy="383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CD6A-4667-4757-CA6B-29939BA7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F61C-DDF8-9189-69A9-7A65CC3C2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171" y="2527459"/>
            <a:ext cx="11176000" cy="1803082"/>
          </a:xfrm>
        </p:spPr>
        <p:txBody>
          <a:bodyPr/>
          <a:lstStyle/>
          <a:p>
            <a:r>
              <a:rPr lang="fr-CA" noProof="0" dirty="0"/>
              <a:t>Santé des Premières Nations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D1EA9-5350-6004-96B3-68C11A54F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720" y="4067715"/>
            <a:ext cx="8707120" cy="165576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fr-CA" sz="2800" b="1" noProof="0" dirty="0">
                <a:solidFill>
                  <a:schemeClr val="bg1"/>
                </a:solidFill>
                <a:cs typeface="Posterama"/>
              </a:rPr>
              <a:t>Assemblée d’information virtuelle sur  la</a:t>
            </a:r>
          </a:p>
          <a:p>
            <a:pPr>
              <a:spcAft>
                <a:spcPts val="1200"/>
              </a:spcAft>
            </a:pPr>
            <a:r>
              <a:rPr lang="fr-CA" sz="2800" b="1" noProof="0" dirty="0">
                <a:solidFill>
                  <a:schemeClr val="bg1"/>
                </a:solidFill>
                <a:cs typeface="Posterama"/>
              </a:rPr>
              <a:t>Réunion des Premières Nations et des premiers ministres</a:t>
            </a:r>
          </a:p>
          <a:p>
            <a:r>
              <a:rPr lang="fr-CA" sz="2800" b="1" noProof="0" dirty="0">
                <a:solidFill>
                  <a:schemeClr val="bg1"/>
                </a:solidFill>
                <a:cs typeface="Posterama"/>
              </a:rPr>
              <a:t>Avril 2026</a:t>
            </a:r>
            <a:endParaRPr lang="fr-CA" sz="2800" b="1" noProof="0" dirty="0">
              <a:solidFill>
                <a:schemeClr val="bg1"/>
              </a:solidFill>
              <a:cs typeface="Posterama" panose="020B0504020200020000" pitchFamily="34" charset="0"/>
            </a:endParaRPr>
          </a:p>
          <a:p>
            <a:endParaRPr lang="fr-CA" sz="2800" noProof="0" dirty="0"/>
          </a:p>
        </p:txBody>
      </p:sp>
    </p:spTree>
    <p:extLst>
      <p:ext uri="{BB962C8B-B14F-4D97-AF65-F5344CB8AC3E}">
        <p14:creationId xmlns:p14="http://schemas.microsoft.com/office/powerpoint/2010/main" val="272016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E20F78-E7CC-FBCD-460B-851D62B6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8087"/>
            <a:ext cx="10515600" cy="826452"/>
          </a:xfrm>
        </p:spPr>
        <p:txBody>
          <a:bodyPr/>
          <a:lstStyle/>
          <a:p>
            <a:r>
              <a:rPr lang="fr-CA" b="1" noProof="0" dirty="0"/>
              <a:t>Objectif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BBF82-22A1-0A91-FF9C-23DC6657C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4499"/>
            <a:ext cx="10515600" cy="3836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noProof="0" dirty="0"/>
              <a:t>Comprendre le contexte et les structures actuelles des gouvernements fédéral, provinciaux et territoriaux (FPT).</a:t>
            </a:r>
          </a:p>
          <a:p>
            <a:r>
              <a:rPr lang="fr-CA" noProof="0" dirty="0"/>
              <a:t>Discuter de l’orientation proposée pour la prochaine réunion des Premières Nations et des premiers ministres.</a:t>
            </a:r>
          </a:p>
          <a:p>
            <a:endParaRPr lang="fr-CA" noProof="0" dirty="0"/>
          </a:p>
          <a:p>
            <a:endParaRPr lang="fr-CA" noProof="0" dirty="0"/>
          </a:p>
          <a:p>
            <a:endParaRPr lang="fr-CA" noProof="0" dirty="0"/>
          </a:p>
          <a:p>
            <a:endParaRPr lang="fr-CA" noProof="0" dirty="0"/>
          </a:p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7865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E0817-91DC-695E-BB15-D78884F7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0626-A64E-38C2-2FDE-CCDD5C95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noProof="0" dirty="0"/>
              <a:t>Contexte FPT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B71F-0F83-231E-A064-4E72A04E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54" y="2336180"/>
            <a:ext cx="11224142" cy="43033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2000" noProof="0" dirty="0"/>
              <a:t>Le gouvernement fédéral transfère des fonds par l’intermédiaire du Transfert canadien en matière de santé (TCS).</a:t>
            </a:r>
          </a:p>
          <a:p>
            <a:pPr lvl="1">
              <a:buFont typeface="Wingdings" panose="020B0604020202020204" pitchFamily="34" charset="0"/>
              <a:buChar char="v"/>
            </a:pPr>
            <a:r>
              <a:rPr lang="fr-CA" sz="2000" noProof="0" dirty="0"/>
              <a:t>Les fonds du TCS sont principalement versés aux provinces et aux territoires (P/T).</a:t>
            </a:r>
          </a:p>
          <a:p>
            <a:r>
              <a:rPr lang="fr-CA" sz="2000" noProof="0" dirty="0"/>
              <a:t>Les gouvernements des P/T conçoivent et fournissent la plupart des services de santé</a:t>
            </a:r>
          </a:p>
          <a:p>
            <a:pPr lvl="1">
              <a:buFont typeface="Wingdings" panose="020B0604020202020204" pitchFamily="34" charset="0"/>
              <a:buChar char="v"/>
            </a:pPr>
            <a:r>
              <a:rPr lang="fr-CA" sz="2000" noProof="0" dirty="0"/>
              <a:t>Les investissements destinés aux Autochtones sont intégrés dans les programmes existants. </a:t>
            </a:r>
          </a:p>
          <a:p>
            <a:r>
              <a:rPr lang="fr-CA" sz="2000" noProof="0" dirty="0"/>
              <a:t>Les Premières Nations sont financées séparément par des programmes fédéraux qui fonctionnent souvent en parallèle, sans intégration.</a:t>
            </a:r>
          </a:p>
          <a:p>
            <a:r>
              <a:rPr lang="fr-CA" sz="2000" noProof="0" dirty="0"/>
              <a:t>Variations régionales en matière d</a:t>
            </a:r>
            <a:r>
              <a:rPr lang="fr-CA" sz="2000" dirty="0"/>
              <a:t>e mobilisation</a:t>
            </a:r>
            <a:r>
              <a:rPr lang="fr-CA" sz="2000" noProof="0" dirty="0"/>
              <a:t> et d’harmonisation. </a:t>
            </a:r>
          </a:p>
          <a:p>
            <a:r>
              <a:rPr lang="fr-CA" sz="2000" noProof="0" dirty="0"/>
              <a:t>Ajustements progressifs des programmes sans changements structurels.</a:t>
            </a:r>
          </a:p>
          <a:p>
            <a:r>
              <a:rPr lang="fr-CA" sz="2000" noProof="0" dirty="0"/>
              <a:t>Les Premières Nations sont largement exclues de ces processus décisionnels.</a:t>
            </a:r>
          </a:p>
          <a:p>
            <a:endParaRPr lang="fr-CA" sz="2000" noProof="0" dirty="0"/>
          </a:p>
        </p:txBody>
      </p:sp>
    </p:spTree>
    <p:extLst>
      <p:ext uri="{BB962C8B-B14F-4D97-AF65-F5344CB8AC3E}">
        <p14:creationId xmlns:p14="http://schemas.microsoft.com/office/powerpoint/2010/main" val="239238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97772-2C04-82D8-7CEB-D67DD04F1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176CA-EAB1-60AD-ABEE-A09DC852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61" y="2440290"/>
            <a:ext cx="10864176" cy="4741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2200" noProof="0" dirty="0"/>
              <a:t>Des soins fragmentés, relevant de compétences complexes, avec des conditions d’accès et des résultats inégaux d’une région à l’autre.</a:t>
            </a:r>
          </a:p>
          <a:p>
            <a:pPr lvl="1">
              <a:lnSpc>
                <a:spcPct val="110000"/>
              </a:lnSpc>
              <a:buFont typeface="Wingdings" panose="020B0604020202020204" pitchFamily="34" charset="0"/>
              <a:buChar char="v"/>
            </a:pPr>
            <a:r>
              <a:rPr lang="fr-CA" sz="2200" i="1" noProof="0" dirty="0"/>
              <a:t>Le principe de Jordan comble les lacunes mais reste réactif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CA" sz="2200" dirty="0"/>
              <a:t>Un f</a:t>
            </a:r>
            <a:r>
              <a:rPr lang="fr-CA" sz="2200" noProof="0" dirty="0" err="1"/>
              <a:t>ardeau</a:t>
            </a:r>
            <a:r>
              <a:rPr lang="fr-CA" sz="2200" noProof="0" dirty="0"/>
              <a:t> administratif pour les communautés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20B0604020202020204" pitchFamily="34" charset="0"/>
              <a:buChar char="v"/>
            </a:pPr>
            <a:r>
              <a:rPr lang="fr-CA" sz="2200" i="1" noProof="0" dirty="0"/>
              <a:t>Services de santé non assurés (SSNA) : fardeau administratif, harmonisation culturelle limitée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CA" sz="2200" noProof="0" dirty="0"/>
              <a:t>Système ne correspondant pas aux priorités ou réalités des Premières Nations.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Wingdings" panose="020B0604020202020204" pitchFamily="34" charset="0"/>
              <a:buChar char="v"/>
            </a:pPr>
            <a:r>
              <a:rPr lang="fr-CA" sz="2200" i="1" noProof="0" dirty="0"/>
              <a:t>Accords bilatéraux : négociés sans les Premières Nations</a:t>
            </a:r>
          </a:p>
          <a:p>
            <a:endParaRPr lang="fr-CA" sz="2200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0C0018-4CC6-C030-5681-24D54F2C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0"/>
            <a:ext cx="10515600" cy="826452"/>
          </a:xfrm>
        </p:spPr>
        <p:txBody>
          <a:bodyPr/>
          <a:lstStyle/>
          <a:p>
            <a:r>
              <a:rPr lang="fr-CA" b="1" noProof="0" dirty="0"/>
              <a:t>Le système actuel produit…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939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1205-3B7B-7B1A-9F1D-29C09B404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FABF-5E0F-B0BD-BBF3-F49A5B7D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noProof="0" dirty="0"/>
              <a:t>Principaux mandats dans les priorités en santé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4D63-27DE-B065-32F4-A05A27DD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293"/>
            <a:ext cx="10519913" cy="3836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2600" b="1" noProof="0" dirty="0"/>
              <a:t>Mandats découlant des résolutions et des dirigeants</a:t>
            </a:r>
            <a:endParaRPr lang="fr-CA" sz="2600" noProof="0" dirty="0"/>
          </a:p>
          <a:p>
            <a:r>
              <a:rPr lang="fr-CA" sz="2600" dirty="0"/>
              <a:t>Promouvoir</a:t>
            </a:r>
            <a:r>
              <a:rPr lang="fr-CA" sz="2600" noProof="0" dirty="0"/>
              <a:t> la compétence et l’autodétermination des Premières Nations en santé.</a:t>
            </a:r>
          </a:p>
          <a:p>
            <a:r>
              <a:rPr lang="fr-CA" sz="2600" noProof="0" dirty="0"/>
              <a:t>Garantir un financement direct, équitable et durable.</a:t>
            </a:r>
          </a:p>
          <a:p>
            <a:r>
              <a:rPr lang="fr-CA" sz="2600" noProof="0" dirty="0"/>
              <a:t>Mettre en place une gouvernance tripartite dotée d’un pouvoir décisionnel.</a:t>
            </a:r>
          </a:p>
          <a:p>
            <a:r>
              <a:rPr lang="fr-CA" sz="2600" noProof="0" dirty="0"/>
              <a:t>Respecter les traités, les droits inhérents et les engagements pris dans le cadre de la LDNU.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B1E33C-FA77-AE4A-5F10-2E0F24A6DB89}"/>
              </a:ext>
            </a:extLst>
          </p:cNvPr>
          <p:cNvSpPr txBox="1">
            <a:spLocks/>
          </p:cNvSpPr>
          <p:nvPr/>
        </p:nvSpPr>
        <p:spPr>
          <a:xfrm>
            <a:off x="6191992" y="2340293"/>
            <a:ext cx="5257800" cy="383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52239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2098-0CB1-1DBD-3ABF-3FCA5F49C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2047-971B-261C-6467-7A541456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91" y="1832293"/>
            <a:ext cx="5251504" cy="46991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CA" sz="3600" b="1" noProof="0" dirty="0"/>
              <a:t>Risques </a:t>
            </a:r>
          </a:p>
          <a:p>
            <a:r>
              <a:rPr lang="fr-CA" sz="2600" noProof="0" dirty="0"/>
              <a:t>Le renouvellement renforce l’exclusion existante du processus décisionnel.</a:t>
            </a:r>
          </a:p>
          <a:p>
            <a:r>
              <a:rPr lang="fr-CA" sz="2600" noProof="0" dirty="0"/>
              <a:t>Les inégalités structurelles persistent malgré l’augmentation ou le renouvellement du financement.</a:t>
            </a:r>
          </a:p>
          <a:p>
            <a:r>
              <a:rPr lang="fr-CA" sz="2600" noProof="0" dirty="0"/>
              <a:t>Persistance des inégalités dans les résultats.</a:t>
            </a:r>
          </a:p>
          <a:p>
            <a:r>
              <a:rPr lang="fr-CA" sz="2600" noProof="0" dirty="0"/>
              <a:t>Conflits de compétence persistants.</a:t>
            </a:r>
          </a:p>
          <a:p>
            <a:r>
              <a:rPr lang="fr-CA" sz="2600" noProof="0" dirty="0"/>
              <a:t>Les fonds continuent d’être acheminés par des systèmes qui n’ont pas été conçus avec ni pour les Premières Nations.</a:t>
            </a:r>
          </a:p>
          <a:p>
            <a:pPr marL="0" indent="0">
              <a:buNone/>
            </a:pPr>
            <a:endParaRPr lang="fr-CA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E12AB4-93A2-6861-F1CE-B69059F3E288}"/>
              </a:ext>
            </a:extLst>
          </p:cNvPr>
          <p:cNvSpPr txBox="1">
            <a:spLocks/>
          </p:cNvSpPr>
          <p:nvPr/>
        </p:nvSpPr>
        <p:spPr>
          <a:xfrm>
            <a:off x="6196775" y="1829304"/>
            <a:ext cx="5050221" cy="3836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3600" b="1" noProof="0" dirty="0"/>
              <a:t>Possibilités</a:t>
            </a:r>
          </a:p>
          <a:p>
            <a:pPr>
              <a:lnSpc>
                <a:spcPct val="100000"/>
              </a:lnSpc>
            </a:pPr>
            <a:r>
              <a:rPr lang="fr-CA" sz="2600" noProof="0" dirty="0"/>
              <a:t>Utiliser les renouvellements de programme et de financement pour restructurer la gouvernance et les systèmes.</a:t>
            </a:r>
          </a:p>
          <a:p>
            <a:r>
              <a:rPr lang="fr-CA" sz="2600" noProof="0" dirty="0"/>
              <a:t>Passer de l’inclusion à un pouvoir décisionnel partagé.</a:t>
            </a:r>
          </a:p>
          <a:p>
            <a:r>
              <a:rPr lang="fr-CA" sz="2600" noProof="0" dirty="0"/>
              <a:t>Aligner le financement sur les priorités et droits des Premières Nations.</a:t>
            </a:r>
          </a:p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98357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D4E86-F86E-8302-373F-7CB25279B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1BF9-1EB1-C30C-7BF8-A1E70817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noProof="0" dirty="0"/>
              <a:t>Orientation proposée : à débattre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053A-1771-FA2A-F8D1-E943F27E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226"/>
            <a:ext cx="10515600" cy="3836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600" noProof="0"/>
              <a:t>Instituer des </a:t>
            </a:r>
            <a:r>
              <a:rPr lang="fr-CA" sz="2600" noProof="0" dirty="0"/>
              <a:t>structures de gouvernance tripartites fondées sur des distinctions.</a:t>
            </a:r>
          </a:p>
          <a:p>
            <a:r>
              <a:rPr lang="fr-CA" sz="2600" noProof="0" dirty="0"/>
              <a:t>Accès direct au financement parallèlement à une influence sur le système.</a:t>
            </a:r>
          </a:p>
          <a:p>
            <a:r>
              <a:rPr lang="fr-CA" sz="2600" noProof="0" dirty="0"/>
              <a:t>Nouveau cadre stratégique sur la santé des Premières Nations.</a:t>
            </a:r>
          </a:p>
          <a:p>
            <a:r>
              <a:rPr lang="fr-CA" sz="2600" noProof="0" dirty="0"/>
              <a:t>Mesures intégrées de données et de reddition de compte dirigées par les Premières Nations.</a:t>
            </a:r>
          </a:p>
          <a:p>
            <a:r>
              <a:rPr lang="fr-CA" sz="2600" noProof="0" dirty="0"/>
              <a:t>Nécessité d’une cohérence nationale et d’une adaptabilité régionale pour prendre en compte les réalités.</a:t>
            </a:r>
          </a:p>
          <a:p>
            <a:endParaRPr lang="fr-CA" noProof="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2D5D4C-2DFA-53CD-F14E-DA689BA98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Instituer des structures de gouvernance tripartites fondées sur des distinctions.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6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007A3-2AF9-1B78-26BA-6A0374EE2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D447-8AB1-C632-FD66-3FF833B9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489"/>
            <a:ext cx="10515600" cy="826452"/>
          </a:xfrm>
        </p:spPr>
        <p:txBody>
          <a:bodyPr>
            <a:normAutofit fontScale="90000"/>
          </a:bodyPr>
          <a:lstStyle/>
          <a:p>
            <a:r>
              <a:rPr lang="fr-CA" b="1" noProof="0" dirty="0"/>
              <a:t>Questions de discussion sur la santé des Premières Nations</a:t>
            </a:r>
            <a:r>
              <a:rPr lang="fr-CA" noProof="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ADCE-FB57-0CC1-268A-B127A35B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293"/>
            <a:ext cx="10515600" cy="38366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CA" noProof="0" dirty="0"/>
              <a:t>Quelles priorités nationales devraient être mises en avant durant la réunion des Premières Nations et des premiers ministres?</a:t>
            </a:r>
          </a:p>
          <a:p>
            <a:pPr marL="0" indent="0">
              <a:buNone/>
            </a:pPr>
            <a:endParaRPr lang="fr-CA" noProof="0" dirty="0"/>
          </a:p>
          <a:p>
            <a:r>
              <a:rPr lang="fr-CA" noProof="0" dirty="0"/>
              <a:t>Quel </a:t>
            </a:r>
            <a:r>
              <a:rPr lang="fr-CA" noProof="0"/>
              <a:t>niveau d’autorité </a:t>
            </a:r>
            <a:r>
              <a:rPr lang="fr-CA" noProof="0" dirty="0"/>
              <a:t>et de prise de décision les Premières Nations devraient-elles avoir dans la gouvernance de systèmes FPT?</a:t>
            </a:r>
          </a:p>
          <a:p>
            <a:pPr marL="0" indent="0">
              <a:buNone/>
            </a:pPr>
            <a:endParaRPr lang="fr-CA" noProof="0" dirty="0"/>
          </a:p>
          <a:p>
            <a:r>
              <a:rPr lang="fr-CA" noProof="0" dirty="0"/>
              <a:t>Quels sont les points non négociables que nous devons faire valoir?</a:t>
            </a:r>
          </a:p>
          <a:p>
            <a:pPr marL="0" indent="0">
              <a:buNone/>
            </a:pP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8851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C6389EEF12E4BAEBDFFAF0D268E16" ma:contentTypeVersion="3" ma:contentTypeDescription="Create a new document." ma:contentTypeScope="" ma:versionID="2bbc596a06dfe65db11353cae84c6c46">
  <xsd:schema xmlns:xsd="http://www.w3.org/2001/XMLSchema" xmlns:xs="http://www.w3.org/2001/XMLSchema" xmlns:p="http://schemas.microsoft.com/office/2006/metadata/properties" xmlns:ns2="c9dc6fad-c759-4608-8438-902ec2def305" targetNamespace="http://schemas.microsoft.com/office/2006/metadata/properties" ma:root="true" ma:fieldsID="7bc4278fc5c9ec80ab2b5a9c882d45d4" ns2:_="">
    <xsd:import namespace="c9dc6fad-c759-4608-8438-902ec2de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c6fad-c759-4608-8438-902ec2def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EDCD7C-C4B6-407C-AA96-CE5B76882091}">
  <ds:schemaRefs>
    <ds:schemaRef ds:uri="c9dc6fad-c759-4608-8438-902ec2def3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9D248B-AAEE-4BB8-9484-C52373620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2797D-606A-4AE9-8FE1-8D575646739C}">
  <ds:schemaRefs>
    <ds:schemaRef ds:uri="5d2a1cb5-4a45-4875-86a0-fc291ce55a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543</Words>
  <Application>Microsoft Office PowerPoint</Application>
  <PresentationFormat>Widescreen</PresentationFormat>
  <Paragraphs>62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Posterama</vt:lpstr>
      <vt:lpstr>Wingdings</vt:lpstr>
      <vt:lpstr>Office Theme</vt:lpstr>
      <vt:lpstr>Santé des Premières Nations </vt:lpstr>
      <vt:lpstr>Objectif</vt:lpstr>
      <vt:lpstr>Contexte FPT</vt:lpstr>
      <vt:lpstr>Le système actuel produit…</vt:lpstr>
      <vt:lpstr>Principaux mandats dans les priorités en santé</vt:lpstr>
      <vt:lpstr>PowerPoint Presentation</vt:lpstr>
      <vt:lpstr>Orientation proposée : à débattre</vt:lpstr>
      <vt:lpstr>Questions de discussion sur la santé des Premières Nations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, docId:FFBCA418197276367AB1CC5713160D1B</cp:keywords>
  <cp:lastModifiedBy>Tasha Cloutier</cp:lastModifiedBy>
  <cp:revision>10</cp:revision>
  <dcterms:created xsi:type="dcterms:W3CDTF">2024-03-06T17:35:26Z</dcterms:created>
  <dcterms:modified xsi:type="dcterms:W3CDTF">2026-04-16T13:03:54Z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0x010100FFFC6389EEF12E4BAEBDFFAF0D268E16</vt:lpwstr>
  </property>
</Properties>
</file>