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6858000" cy="9144000"/>
  <p:embeddedFontLst>
    <p:embeddedFont>
      <p:font typeface="Play"/>
      <p:regular r:id="rId24"/>
      <p:bold r:id="rId25"/>
    </p:embeddedFont>
    <p:embeddedFont>
      <p:font typeface="Open Sans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0" roundtripDataSignature="AMtx7mhBVF+MXALZ+twl/+d4vXG3hg65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lay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regular.fntdata"/><Relationship Id="rId25" Type="http://schemas.openxmlformats.org/officeDocument/2006/relationships/font" Target="fonts/Play-bold.fntdata"/><Relationship Id="rId28" Type="http://schemas.openxmlformats.org/officeDocument/2006/relationships/font" Target="fonts/OpenSans-italic.fntdata"/><Relationship Id="rId27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CA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anva.com/design/DAGTphGTmoI/HJ4kyjV5YrvmMhu1GWx8cg/edit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anva.com/design/DAGTphGTmoI/HJ4kyjV5YrvmMhu1GWx8cg/edit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anva.com/design/DAGTphGTmoI/HJ4kyjV5YrvmMhu1GWx8cg/edit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anva.com/design/DAGTphGTmoI/HJ4kyjV5YrvmMhu1GWx8cg/edit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anva.com/design/DAGTphGTmoI/HJ4kyjV5YrvmMhu1GWx8cg/edit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anva.com/design/DAGTphGTmoI/HJ4kyjV5YrvmMhu1GWx8cg/edit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anva.com/design/DAGTphGTmoI/HJ4kyjV5YrvmMhu1GWx8cg/edi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314272135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314272135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3314272135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2"/>
              </a:rPr>
              <a:t>Education au sol - Formation fnec - Brainstorm - Canva</a:t>
            </a:r>
            <a:endParaRPr/>
          </a:p>
        </p:txBody>
      </p:sp>
      <p:sp>
        <p:nvSpPr>
          <p:cNvPr id="156" name="Google Shape;156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2"/>
              </a:rPr>
              <a:t>Education au sol - Formation fnec - Brainstorm - Canva</a:t>
            </a:r>
            <a:endParaRPr/>
          </a:p>
        </p:txBody>
      </p:sp>
      <p:sp>
        <p:nvSpPr>
          <p:cNvPr id="164" name="Google Shape;16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2"/>
              </a:rPr>
              <a:t>Education au sol - Formation fnec - Brainstorm - Canva</a:t>
            </a:r>
            <a:endParaRPr/>
          </a:p>
        </p:txBody>
      </p:sp>
      <p:sp>
        <p:nvSpPr>
          <p:cNvPr id="172" name="Google Shape;17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2"/>
              </a:rPr>
              <a:t>Education au sol - Formation fnec - Brainstorm - Canva</a:t>
            </a:r>
            <a:endParaRPr/>
          </a:p>
        </p:txBody>
      </p:sp>
      <p:sp>
        <p:nvSpPr>
          <p:cNvPr id="180" name="Google Shape;180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2"/>
              </a:rPr>
              <a:t>Education au sol - Formation fnec - Brainstorm - Canva</a:t>
            </a:r>
            <a:endParaRPr/>
          </a:p>
        </p:txBody>
      </p:sp>
      <p:sp>
        <p:nvSpPr>
          <p:cNvPr id="188" name="Google Shape;188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2"/>
              </a:rPr>
              <a:t>Education au sol - Formation fnec - Brainstorm - Canva</a:t>
            </a:r>
            <a:endParaRPr/>
          </a:p>
        </p:txBody>
      </p:sp>
      <p:sp>
        <p:nvSpPr>
          <p:cNvPr id="196" name="Google Shape;19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2"/>
              </a:rPr>
              <a:t>Education au sol - Formation fnec - Brainstorm - Canva</a:t>
            </a:r>
            <a:endParaRPr/>
          </a:p>
        </p:txBody>
      </p:sp>
      <p:sp>
        <p:nvSpPr>
          <p:cNvPr id="149" name="Google Shape;14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3314272135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5595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 txBox="1"/>
          <p:nvPr>
            <p:ph type="title"/>
          </p:nvPr>
        </p:nvSpPr>
        <p:spPr>
          <a:xfrm rot="-5400000">
            <a:off x="-1987009" y="2536789"/>
            <a:ext cx="56180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La formation</a:t>
            </a:r>
            <a:endParaRPr/>
          </a:p>
        </p:txBody>
      </p:sp>
      <p:pic>
        <p:nvPicPr>
          <p:cNvPr id="159" name="Google Shape;15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881" y="0"/>
            <a:ext cx="5610225" cy="60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791742"/>
            <a:ext cx="12191998" cy="10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/>
          <p:nvPr>
            <p:ph type="title"/>
          </p:nvPr>
        </p:nvSpPr>
        <p:spPr>
          <a:xfrm rot="-5400000">
            <a:off x="-1987009" y="2536789"/>
            <a:ext cx="56180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La formation</a:t>
            </a:r>
            <a:endParaRPr/>
          </a:p>
        </p:txBody>
      </p:sp>
      <p:pic>
        <p:nvPicPr>
          <p:cNvPr descr="A picture containing diagram&#10;&#10;Description automatically generated" id="167" name="Google Shape;167;p10"/>
          <p:cNvPicPr preferRelativeResize="0"/>
          <p:nvPr/>
        </p:nvPicPr>
        <p:blipFill rotWithShape="1">
          <a:blip r:embed="rId3">
            <a:alphaModFix/>
          </a:blip>
          <a:srcRect b="49939" l="0" r="0" t="0"/>
          <a:stretch/>
        </p:blipFill>
        <p:spPr>
          <a:xfrm>
            <a:off x="-3285" y="5793775"/>
            <a:ext cx="12193761" cy="106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9993" y="304800"/>
            <a:ext cx="6864447" cy="548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/>
          <p:nvPr>
            <p:ph type="title"/>
          </p:nvPr>
        </p:nvSpPr>
        <p:spPr>
          <a:xfrm rot="-5400000">
            <a:off x="-1987009" y="2536789"/>
            <a:ext cx="56180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La formation</a:t>
            </a:r>
            <a:endParaRPr/>
          </a:p>
        </p:txBody>
      </p:sp>
      <p:pic>
        <p:nvPicPr>
          <p:cNvPr descr="A picture containing diagram&#10;&#10;Description automatically generated" id="175" name="Google Shape;175;p11"/>
          <p:cNvPicPr preferRelativeResize="0"/>
          <p:nvPr/>
        </p:nvPicPr>
        <p:blipFill rotWithShape="1">
          <a:blip r:embed="rId3">
            <a:alphaModFix/>
          </a:blip>
          <a:srcRect b="49939" l="0" r="0" t="0"/>
          <a:stretch/>
        </p:blipFill>
        <p:spPr>
          <a:xfrm>
            <a:off x="-3285" y="5793775"/>
            <a:ext cx="12193761" cy="106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1393" y="152400"/>
            <a:ext cx="6969219" cy="548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 txBox="1"/>
          <p:nvPr>
            <p:ph type="title"/>
          </p:nvPr>
        </p:nvSpPr>
        <p:spPr>
          <a:xfrm rot="-5400000">
            <a:off x="-1987009" y="2536789"/>
            <a:ext cx="56180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La formation</a:t>
            </a:r>
            <a:endParaRPr/>
          </a:p>
        </p:txBody>
      </p:sp>
      <p:pic>
        <p:nvPicPr>
          <p:cNvPr descr="A picture containing diagram&#10;&#10;Description automatically generated" id="183" name="Google Shape;183;p12"/>
          <p:cNvPicPr preferRelativeResize="0"/>
          <p:nvPr/>
        </p:nvPicPr>
        <p:blipFill rotWithShape="1">
          <a:blip r:embed="rId3">
            <a:alphaModFix/>
          </a:blip>
          <a:srcRect b="49939" l="0" r="0" t="0"/>
          <a:stretch/>
        </p:blipFill>
        <p:spPr>
          <a:xfrm>
            <a:off x="-3285" y="5793775"/>
            <a:ext cx="12193761" cy="106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5793" y="455088"/>
            <a:ext cx="7726397" cy="548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 txBox="1"/>
          <p:nvPr>
            <p:ph type="title"/>
          </p:nvPr>
        </p:nvSpPr>
        <p:spPr>
          <a:xfrm rot="-5400000">
            <a:off x="-1987009" y="2536789"/>
            <a:ext cx="56180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La formation</a:t>
            </a:r>
            <a:endParaRPr/>
          </a:p>
        </p:txBody>
      </p:sp>
      <p:pic>
        <p:nvPicPr>
          <p:cNvPr descr="A picture containing diagram&#10;&#10;Description automatically generated" id="191" name="Google Shape;191;p13"/>
          <p:cNvPicPr preferRelativeResize="0"/>
          <p:nvPr/>
        </p:nvPicPr>
        <p:blipFill rotWithShape="1">
          <a:blip r:embed="rId3">
            <a:alphaModFix/>
          </a:blip>
          <a:srcRect b="49939" l="0" r="0" t="0"/>
          <a:stretch/>
        </p:blipFill>
        <p:spPr>
          <a:xfrm>
            <a:off x="-3285" y="5793775"/>
            <a:ext cx="12193761" cy="106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0843" y="152400"/>
            <a:ext cx="6194605" cy="548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/>
          <p:nvPr>
            <p:ph type="title"/>
          </p:nvPr>
        </p:nvSpPr>
        <p:spPr>
          <a:xfrm rot="-5400000">
            <a:off x="-1987009" y="2536789"/>
            <a:ext cx="56180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Le calendrier</a:t>
            </a:r>
            <a:endParaRPr/>
          </a:p>
        </p:txBody>
      </p:sp>
      <p:pic>
        <p:nvPicPr>
          <p:cNvPr descr="A picture containing diagram&#10;&#10;Description automatically generated" id="199" name="Google Shape;199;p14"/>
          <p:cNvPicPr preferRelativeResize="0"/>
          <p:nvPr/>
        </p:nvPicPr>
        <p:blipFill rotWithShape="1">
          <a:blip r:embed="rId3">
            <a:alphaModFix/>
          </a:blip>
          <a:srcRect b="49939" l="0" r="0" t="0"/>
          <a:stretch/>
        </p:blipFill>
        <p:spPr>
          <a:xfrm>
            <a:off x="-3285" y="5793775"/>
            <a:ext cx="12193761" cy="106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7218" y="152400"/>
            <a:ext cx="10181067" cy="548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Kanesatake</a:t>
            </a:r>
            <a:endParaRPr/>
          </a:p>
        </p:txBody>
      </p:sp>
      <p:sp>
        <p:nvSpPr>
          <p:cNvPr id="206" name="Google Shape;206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Promouvoir le leadership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Acquérir des compétences pour prendre en charge l’autodétermination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École secondaire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École élémentaire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Effets sur les enseignants et les élèves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Effets sur le programme</a:t>
            </a:r>
            <a:endParaRPr/>
          </a:p>
        </p:txBody>
      </p:sp>
      <p:pic>
        <p:nvPicPr>
          <p:cNvPr descr="A picture containing diagram&#10;&#10;Description automatically generated" id="207" name="Google Shape;207;p15"/>
          <p:cNvPicPr preferRelativeResize="0"/>
          <p:nvPr/>
        </p:nvPicPr>
        <p:blipFill rotWithShape="1">
          <a:blip r:embed="rId3">
            <a:alphaModFix/>
          </a:blip>
          <a:srcRect b="49939" l="0" r="0" t="0"/>
          <a:stretch/>
        </p:blipFill>
        <p:spPr>
          <a:xfrm>
            <a:off x="-3285" y="5793775"/>
            <a:ext cx="12193761" cy="10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29460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Année prochaine</a:t>
            </a:r>
            <a:endParaRPr/>
          </a:p>
        </p:txBody>
      </p:sp>
      <p:sp>
        <p:nvSpPr>
          <p:cNvPr id="218" name="Google Shape;218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Trois communautés souhaitent déjà entreprendre un projet avec nous.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Toujours dans une volonté d’apprentissage et de renforcement de l’expertise locale.</a:t>
            </a:r>
            <a:endParaRPr/>
          </a:p>
        </p:txBody>
      </p:sp>
      <p:pic>
        <p:nvPicPr>
          <p:cNvPr descr="A picture containing diagram&#10;&#10;Description automatically generated" id="219" name="Google Shape;219;p17"/>
          <p:cNvPicPr preferRelativeResize="0"/>
          <p:nvPr/>
        </p:nvPicPr>
        <p:blipFill rotWithShape="1">
          <a:blip r:embed="rId3">
            <a:alphaModFix/>
          </a:blip>
          <a:srcRect b="49939" l="0" r="0" t="0"/>
          <a:stretch/>
        </p:blipFill>
        <p:spPr>
          <a:xfrm>
            <a:off x="-3285" y="5793775"/>
            <a:ext cx="12193761" cy="10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Présentation</a:t>
            </a:r>
            <a:endParaRPr/>
          </a:p>
        </p:txBody>
      </p:sp>
      <p:sp>
        <p:nvSpPr>
          <p:cNvPr id="95" name="Google Shape;95;p1"/>
          <p:cNvSpPr txBox="1"/>
          <p:nvPr>
            <p:ph idx="1" type="body"/>
          </p:nvPr>
        </p:nvSpPr>
        <p:spPr>
          <a:xfrm>
            <a:off x="395785" y="1825625"/>
            <a:ext cx="1139588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CA" sz="2400"/>
              <a:t>Présentations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CA" sz="2400"/>
              <a:t>Conseil en éducation des Premières Nations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CA" sz="2400"/>
              <a:t>Le processus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CA" sz="2400"/>
              <a:t>La formation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CA" sz="2400"/>
              <a:t>Projet pilote : Kanesatake</a:t>
            </a:r>
            <a:endParaRPr sz="2400"/>
          </a:p>
        </p:txBody>
      </p:sp>
      <p:pic>
        <p:nvPicPr>
          <p:cNvPr descr="A picture containing diagram&#10;&#10;Description automatically generated" id="96" name="Google Shape;96;p1"/>
          <p:cNvPicPr preferRelativeResize="0"/>
          <p:nvPr/>
        </p:nvPicPr>
        <p:blipFill rotWithShape="1">
          <a:blip r:embed="rId3">
            <a:alphaModFix/>
          </a:blip>
          <a:srcRect b="49939" l="0" r="0" t="0"/>
          <a:stretch/>
        </p:blipFill>
        <p:spPr>
          <a:xfrm>
            <a:off x="-3285" y="5793775"/>
            <a:ext cx="12193761" cy="1064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habits, bâtiment, homme, personne&#10;&#10;Description générée automatiquement" id="97" name="Google Shape;9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8597" y="1336612"/>
            <a:ext cx="4599296" cy="351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>
            <p:ph type="title"/>
          </p:nvPr>
        </p:nvSpPr>
        <p:spPr>
          <a:xfrm>
            <a:off x="838200" y="3376488"/>
            <a:ext cx="5109950" cy="592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fr-CA" sz="3600"/>
              <a:t>Présentations</a:t>
            </a:r>
            <a:endParaRPr/>
          </a:p>
        </p:txBody>
      </p:sp>
      <p:sp>
        <p:nvSpPr>
          <p:cNvPr id="103" name="Google Shape;103;p2"/>
          <p:cNvSpPr/>
          <p:nvPr/>
        </p:nvSpPr>
        <p:spPr>
          <a:xfrm flipH="1" rot="10800000">
            <a:off x="1791963" y="451044"/>
            <a:ext cx="2308583" cy="2741196"/>
          </a:xfrm>
          <a:custGeom>
            <a:rect b="b" l="l" r="r" t="t"/>
            <a:pathLst>
              <a:path extrusionOk="0" h="2741196" w="2308583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rgbClr val="0C0C0C">
              <a:alpha val="7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 flipH="1" rot="10800000">
            <a:off x="9466977" y="434000"/>
            <a:ext cx="2308583" cy="1114404"/>
          </a:xfrm>
          <a:custGeom>
            <a:rect b="b" l="l" r="r" t="t"/>
            <a:pathLst>
              <a:path extrusionOk="0" h="1114404" w="2308583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rgbClr val="0C0C0C">
              <a:alpha val="7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 txBox="1"/>
          <p:nvPr>
            <p:ph idx="1" type="body"/>
          </p:nvPr>
        </p:nvSpPr>
        <p:spPr>
          <a:xfrm>
            <a:off x="838200" y="4032505"/>
            <a:ext cx="5344236" cy="2144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fr-CA" sz="1300"/>
              <a:t>Liza Mclaughlin</a:t>
            </a:r>
            <a:endParaRPr sz="13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fr-CA" sz="1300"/>
              <a:t>Conseillère en réussite scolaire, éducation fondée sur  la terre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fr-CA" sz="1300"/>
              <a:t>Éducation spécialisée, santé mentale et dépendances, études sur les Premiers peuples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fr-CA" sz="1300"/>
              <a:t>Installée à Kanesatake depuis 10 ans avec son partenaire et son fils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fr-CA" sz="1300"/>
              <a:t>Activités de plein air, lecture, course à pied, escalade, randonnée</a:t>
            </a:r>
            <a:endParaRPr/>
          </a:p>
        </p:txBody>
      </p:sp>
      <p:sp>
        <p:nvSpPr>
          <p:cNvPr id="106" name="Google Shape;106;p2"/>
          <p:cNvSpPr/>
          <p:nvPr/>
        </p:nvSpPr>
        <p:spPr>
          <a:xfrm flipH="1">
            <a:off x="8476833" y="2919002"/>
            <a:ext cx="2525072" cy="3398994"/>
          </a:xfrm>
          <a:custGeom>
            <a:rect b="b" l="l" r="r" t="t"/>
            <a:pathLst>
              <a:path extrusionOk="0" h="10000" w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0C0C0C">
              <a:alpha val="7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" y="-160850"/>
            <a:ext cx="12363075" cy="594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 txBox="1"/>
          <p:nvPr>
            <p:ph type="title"/>
          </p:nvPr>
        </p:nvSpPr>
        <p:spPr>
          <a:xfrm>
            <a:off x="838200" y="3376488"/>
            <a:ext cx="5109950" cy="656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fr-CA" sz="3600">
                <a:latin typeface="Play"/>
                <a:ea typeface="Play"/>
                <a:cs typeface="Play"/>
                <a:sym typeface="Play"/>
              </a:rPr>
              <a:t>Présentations</a:t>
            </a:r>
            <a:endParaRPr sz="3600"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3" name="Google Shape;113;p3"/>
          <p:cNvSpPr/>
          <p:nvPr/>
        </p:nvSpPr>
        <p:spPr>
          <a:xfrm flipH="1" rot="10800000">
            <a:off x="1791963" y="451044"/>
            <a:ext cx="2308583" cy="2741196"/>
          </a:xfrm>
          <a:custGeom>
            <a:rect b="b" l="l" r="r" t="t"/>
            <a:pathLst>
              <a:path extrusionOk="0" h="2741196" w="2308583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rgbClr val="0C0C0C">
              <a:alpha val="7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"/>
          <p:cNvSpPr/>
          <p:nvPr/>
        </p:nvSpPr>
        <p:spPr>
          <a:xfrm flipH="1" rot="10800000">
            <a:off x="9466977" y="434000"/>
            <a:ext cx="2308583" cy="1114404"/>
          </a:xfrm>
          <a:custGeom>
            <a:rect b="b" l="l" r="r" t="t"/>
            <a:pathLst>
              <a:path extrusionOk="0" h="1114404" w="2308583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rgbClr val="0C0C0C">
              <a:alpha val="7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"/>
          <p:cNvSpPr txBox="1"/>
          <p:nvPr>
            <p:ph idx="1" type="body"/>
          </p:nvPr>
        </p:nvSpPr>
        <p:spPr>
          <a:xfrm>
            <a:off x="838200" y="3968497"/>
            <a:ext cx="5109950" cy="2208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000"/>
              <a:t>Cheryl Tenasco-Whiteduck</a:t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000"/>
              <a:t>Conseillère en réussite scolaire, langues et culture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000"/>
              <a:t>Membre de Kitigan Zibi Anishnabeg</a:t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000"/>
              <a:t>Gardienne du savoir en langues et culture, besoins spéciaux des Premières Nations, petite enfance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000"/>
              <a:t>Mère de trois enfants, grand-mère d’un enfant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000"/>
              <a:t>Musique, perlage, activités de plein air, ski de fond, randonnée</a:t>
            </a:r>
            <a:endParaRPr/>
          </a:p>
          <a:p>
            <a:pPr indent="-120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/>
          </a:p>
          <a:p>
            <a:pPr indent="-120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/>
          </a:p>
        </p:txBody>
      </p:sp>
      <p:sp>
        <p:nvSpPr>
          <p:cNvPr id="116" name="Google Shape;116;p3"/>
          <p:cNvSpPr/>
          <p:nvPr/>
        </p:nvSpPr>
        <p:spPr>
          <a:xfrm flipH="1">
            <a:off x="8476833" y="2919002"/>
            <a:ext cx="2525072" cy="3398994"/>
          </a:xfrm>
          <a:custGeom>
            <a:rect b="b" l="l" r="r" t="t"/>
            <a:pathLst>
              <a:path extrusionOk="0" h="10000" w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0C0C0C">
              <a:alpha val="7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4194" y="176650"/>
            <a:ext cx="12560372" cy="574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/>
          <p:nvPr>
            <p:ph type="title"/>
          </p:nvPr>
        </p:nvSpPr>
        <p:spPr>
          <a:xfrm>
            <a:off x="518615" y="365125"/>
            <a:ext cx="1134128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Conseil en éducation des Premières Nations</a:t>
            </a:r>
            <a:endParaRPr/>
          </a:p>
        </p:txBody>
      </p:sp>
      <p:sp>
        <p:nvSpPr>
          <p:cNvPr id="123" name="Google Shape;123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b="0" i="0" lang="fr-CA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 Conseil en </a:t>
            </a:r>
            <a:r>
              <a:rPr lang="fr-CA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é</a:t>
            </a:r>
            <a:r>
              <a:rPr b="0" i="0" lang="fr-CA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ducation des Premières Nations (CEPN) est une association qui regroupe huit Premières Nations au Québec : Abénakis, Anishinabeg, Atikamekw, Wendat, Ilnuatsh, Wolastoqiyik, Mi'gmaq et Kanien'kehá:ka.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b="0" i="0" lang="fr-CA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22 communautés membres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b="0" i="0" lang="fr-CA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25 écoles élémentaires et secondaires ainsi que l’Institution Kiuna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b="0" i="0" lang="fr-CA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5 900 élèves</a:t>
            </a:r>
            <a:endParaRPr/>
          </a:p>
        </p:txBody>
      </p:sp>
      <p:pic>
        <p:nvPicPr>
          <p:cNvPr descr="A picture containing diagram&#10;&#10;Description automatically generated" id="124" name="Google Shape;124;p4"/>
          <p:cNvPicPr preferRelativeResize="0"/>
          <p:nvPr/>
        </p:nvPicPr>
        <p:blipFill rotWithShape="1">
          <a:blip r:embed="rId3">
            <a:alphaModFix/>
          </a:blip>
          <a:srcRect b="49939" l="0" r="0" t="0"/>
          <a:stretch/>
        </p:blipFill>
        <p:spPr>
          <a:xfrm>
            <a:off x="-3285" y="5793775"/>
            <a:ext cx="12193761" cy="10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>
            <p:ph type="title"/>
          </p:nvPr>
        </p:nvSpPr>
        <p:spPr>
          <a:xfrm>
            <a:off x="838200" y="365125"/>
            <a:ext cx="10515600" cy="9516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fr-CA" sz="4000"/>
              <a:t>Renforcement holistique de l’autonomie en matière d’éducation des Premières Nations</a:t>
            </a:r>
            <a:endParaRPr/>
          </a:p>
        </p:txBody>
      </p:sp>
      <p:sp>
        <p:nvSpPr>
          <p:cNvPr id="130" name="Google Shape;130;p5"/>
          <p:cNvSpPr txBox="1"/>
          <p:nvPr>
            <p:ph idx="1" type="body"/>
          </p:nvPr>
        </p:nvSpPr>
        <p:spPr>
          <a:xfrm>
            <a:off x="838200" y="1316736"/>
            <a:ext cx="10515600" cy="4860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Politique : </a:t>
            </a:r>
            <a:r>
              <a:rPr lang="fr-CA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contribue à la pleine prise en charge de l’éducation par ses Premières Nations membres et à l’exercice de leur compétence inhérente</a:t>
            </a:r>
            <a:r>
              <a:rPr b="0" i="0" lang="fr-CA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Administration : </a:t>
            </a:r>
            <a:r>
              <a:rPr b="0" i="0" lang="fr-CA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veille au respect des droits des communautés des Premières Nations en matière d’éducation.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fr-CA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Recherche : </a:t>
            </a:r>
            <a:r>
              <a:rPr b="0" i="0" lang="fr-CA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entreprend des études et formule des recommandations sur les décisions politiques et administratives des gouvernements.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fr-CA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Ressources humaines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fr-CA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Consultation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fr-CA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Perfectionnement professionnel et soutien direct : </a:t>
            </a:r>
            <a:r>
              <a:rPr lang="fr-CA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les services éducatifs sont fournis à la communauté en fonction de ses besoins et un soutien continu est apporté.</a:t>
            </a:r>
            <a:endParaRPr sz="20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picture containing diagram&#10;&#10;Description automatically generated" id="131" name="Google Shape;131;p5"/>
          <p:cNvPicPr preferRelativeResize="0"/>
          <p:nvPr/>
        </p:nvPicPr>
        <p:blipFill rotWithShape="1">
          <a:blip r:embed="rId3">
            <a:alphaModFix/>
          </a:blip>
          <a:srcRect b="49939" l="0" r="0" t="0"/>
          <a:stretch/>
        </p:blipFill>
        <p:spPr>
          <a:xfrm>
            <a:off x="-3285" y="5793775"/>
            <a:ext cx="12193761" cy="10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/>
          <p:nvPr>
            <p:ph type="title"/>
          </p:nvPr>
        </p:nvSpPr>
        <p:spPr>
          <a:xfrm>
            <a:off x="838200" y="365125"/>
            <a:ext cx="10515600" cy="650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fr-CA"/>
              <a:t>Processus – Objectifs de formation</a:t>
            </a:r>
            <a:endParaRPr/>
          </a:p>
        </p:txBody>
      </p:sp>
      <p:sp>
        <p:nvSpPr>
          <p:cNvPr id="137" name="Google Shape;137;p6"/>
          <p:cNvSpPr txBox="1"/>
          <p:nvPr>
            <p:ph idx="1" type="body"/>
          </p:nvPr>
        </p:nvSpPr>
        <p:spPr>
          <a:xfrm>
            <a:off x="838200" y="1302327"/>
            <a:ext cx="10515600" cy="48746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400"/>
              <a:t>Élaboré par et pour les Premières Nations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400"/>
              <a:t>Conçu pour les enseignants et une application concrète dans un cadre scolaire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400"/>
              <a:t>Permet la modélisation et une rétroaction importante de la part des facilitateurs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400"/>
              <a:t>Élaboré à partir de l’expertise locale, des enseignements et des membres de la communauté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400"/>
              <a:t>Suit les recommandations de la recherche en vue d’un perfectionnement professionnel efficace.</a:t>
            </a:r>
            <a:endParaRPr/>
          </a:p>
        </p:txBody>
      </p:sp>
      <p:pic>
        <p:nvPicPr>
          <p:cNvPr descr="A picture containing diagram&#10;&#10;Description automatically generated" id="138" name="Google Shape;138;p6"/>
          <p:cNvPicPr preferRelativeResize="0"/>
          <p:nvPr/>
        </p:nvPicPr>
        <p:blipFill rotWithShape="1">
          <a:blip r:embed="rId3">
            <a:alphaModFix/>
          </a:blip>
          <a:srcRect b="49939" l="0" r="0" t="0"/>
          <a:stretch/>
        </p:blipFill>
        <p:spPr>
          <a:xfrm>
            <a:off x="-3285" y="5793775"/>
            <a:ext cx="12193761" cy="10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Processus – Étape par étape</a:t>
            </a:r>
            <a:endParaRPr/>
          </a:p>
        </p:txBody>
      </p:sp>
      <p:sp>
        <p:nvSpPr>
          <p:cNvPr id="144" name="Google Shape;144;p7"/>
          <p:cNvSpPr txBox="1"/>
          <p:nvPr>
            <p:ph idx="1" type="body"/>
          </p:nvPr>
        </p:nvSpPr>
        <p:spPr>
          <a:xfrm>
            <a:off x="838200" y="1597891"/>
            <a:ext cx="10694158" cy="4579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Les communautés souhaitent revitaliser l’éducation fondée sur la terre.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Travail de recherche (intellectuels, chercheurs, exemples de réussite et autres des Premiers peuples) et enquête sur les besoins particuliers des communautés membres.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Mise en place des 4 axes (sécurité, participation communautaire, enseignement et évaluation) de manière à ce que chaque communauté puisse l’adapter à ses besoins et à ses objectifs.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Réalisation de notre projet pilote dans des écoles de Kanesatake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CA"/>
              <a:t>Révision du programme</a:t>
            </a:r>
            <a:endParaRPr/>
          </a:p>
        </p:txBody>
      </p:sp>
      <p:pic>
        <p:nvPicPr>
          <p:cNvPr descr="A picture containing diagram&#10;&#10;Description automatically generated" id="145" name="Google Shape;145;p7"/>
          <p:cNvPicPr preferRelativeResize="0"/>
          <p:nvPr/>
        </p:nvPicPr>
        <p:blipFill rotWithShape="1">
          <a:blip r:embed="rId3">
            <a:alphaModFix/>
          </a:blip>
          <a:srcRect b="49939" l="0" r="0" t="0"/>
          <a:stretch/>
        </p:blipFill>
        <p:spPr>
          <a:xfrm>
            <a:off x="-3285" y="5793775"/>
            <a:ext cx="12193761" cy="10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 txBox="1"/>
          <p:nvPr>
            <p:ph type="title"/>
          </p:nvPr>
        </p:nvSpPr>
        <p:spPr>
          <a:xfrm rot="-5400000">
            <a:off x="-1987009" y="2536789"/>
            <a:ext cx="561809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fr-CA"/>
              <a:t>La formation</a:t>
            </a:r>
            <a:endParaRPr/>
          </a:p>
        </p:txBody>
      </p:sp>
      <p:pic>
        <p:nvPicPr>
          <p:cNvPr id="152" name="Google Shape;1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7218" y="152400"/>
            <a:ext cx="10402381" cy="5847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2025-01-31T18:11:55Z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0x0101003D2A28862A42CC4CB5653CC46BAD111E</vt:lpwstr>
  </property>
  <property fmtid="{D5CDD505-2E9C-101B-9397-08002B2CF9AE}" pid="3" name="MediaServiceImageTags">
    <vt:lpwstr/>
  </property>
</Properties>
</file>