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1" r:id="rId2"/>
    <p:sldId id="263" r:id="rId3"/>
    <p:sldId id="279" r:id="rId4"/>
    <p:sldId id="284" r:id="rId5"/>
    <p:sldId id="281" r:id="rId6"/>
    <p:sldId id="280" r:id="rId7"/>
    <p:sldId id="282" r:id="rId8"/>
    <p:sldId id="278" r:id="rId9"/>
    <p:sldId id="285" r:id="rId10"/>
    <p:sldId id="274" r:id="rId11"/>
    <p:sldId id="268" r:id="rId12"/>
    <p:sldId id="269" r:id="rId13"/>
    <p:sldId id="292" r:id="rId14"/>
    <p:sldId id="293" r:id="rId15"/>
    <p:sldId id="294" r:id="rId16"/>
    <p:sldId id="289" r:id="rId17"/>
    <p:sldId id="29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ECE4E-BDD0-0286-C0C2-974B55B16528}" name="Renee St. Germain" initials="RS" userId="S::rstgermain@afn.ca::1f10d9d1-ce38-4425-9be5-29cdb87f6a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3E1062"/>
    <a:srgbClr val="F18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3728A-DFE6-4697-A1E5-30DEC3D5558D}" v="101" dt="2024-11-14T19:32:12.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autoAdjust="0"/>
    <p:restoredTop sz="86000" autoAdjust="0"/>
  </p:normalViewPr>
  <p:slideViewPr>
    <p:cSldViewPr snapToGrid="0">
      <p:cViewPr varScale="1">
        <p:scale>
          <a:sx n="96" d="100"/>
          <a:sy n="96" d="100"/>
        </p:scale>
        <p:origin x="52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Gardipy" userId="9559b495-cb59-4e99-a319-34db1e673e56" providerId="ADAL" clId="{1BC3728A-DFE6-4697-A1E5-30DEC3D5558D}"/>
    <pc:docChg chg="modSld">
      <pc:chgData name="Jenny Gardipy" userId="9559b495-cb59-4e99-a319-34db1e673e56" providerId="ADAL" clId="{1BC3728A-DFE6-4697-A1E5-30DEC3D5558D}" dt="2024-11-14T19:32:12.183" v="97" actId="20577"/>
      <pc:docMkLst>
        <pc:docMk/>
      </pc:docMkLst>
      <pc:sldChg chg="modSp">
        <pc:chgData name="Jenny Gardipy" userId="9559b495-cb59-4e99-a319-34db1e673e56" providerId="ADAL" clId="{1BC3728A-DFE6-4697-A1E5-30DEC3D5558D}" dt="2024-11-14T19:26:45.977" v="95" actId="20577"/>
        <pc:sldMkLst>
          <pc:docMk/>
          <pc:sldMk cId="1684662224" sldId="280"/>
        </pc:sldMkLst>
        <pc:graphicFrameChg chg="mod">
          <ac:chgData name="Jenny Gardipy" userId="9559b495-cb59-4e99-a319-34db1e673e56" providerId="ADAL" clId="{1BC3728A-DFE6-4697-A1E5-30DEC3D5558D}" dt="2024-11-14T19:26:45.977" v="95" actId="20577"/>
          <ac:graphicFrameMkLst>
            <pc:docMk/>
            <pc:sldMk cId="1684662224" sldId="280"/>
            <ac:graphicFrameMk id="4" creationId="{F8A4E4E6-27EF-6611-98C4-3D0E3CE2909F}"/>
          </ac:graphicFrameMkLst>
        </pc:graphicFrameChg>
      </pc:sldChg>
      <pc:sldChg chg="modSp">
        <pc:chgData name="Jenny Gardipy" userId="9559b495-cb59-4e99-a319-34db1e673e56" providerId="ADAL" clId="{1BC3728A-DFE6-4697-A1E5-30DEC3D5558D}" dt="2024-11-14T19:25:05.025" v="18" actId="20577"/>
        <pc:sldMkLst>
          <pc:docMk/>
          <pc:sldMk cId="2753466427" sldId="281"/>
        </pc:sldMkLst>
        <pc:graphicFrameChg chg="mod">
          <ac:chgData name="Jenny Gardipy" userId="9559b495-cb59-4e99-a319-34db1e673e56" providerId="ADAL" clId="{1BC3728A-DFE6-4697-A1E5-30DEC3D5558D}" dt="2024-11-14T19:25:05.025" v="18" actId="20577"/>
          <ac:graphicFrameMkLst>
            <pc:docMk/>
            <pc:sldMk cId="2753466427" sldId="281"/>
            <ac:graphicFrameMk id="4" creationId="{064AFB24-464E-1000-15DB-A7E1110BCE54}"/>
          </ac:graphicFrameMkLst>
        </pc:graphicFrameChg>
      </pc:sldChg>
      <pc:sldChg chg="modSp">
        <pc:chgData name="Jenny Gardipy" userId="9559b495-cb59-4e99-a319-34db1e673e56" providerId="ADAL" clId="{1BC3728A-DFE6-4697-A1E5-30DEC3D5558D}" dt="2024-11-14T19:32:12.183" v="97" actId="20577"/>
        <pc:sldMkLst>
          <pc:docMk/>
          <pc:sldMk cId="4216200517" sldId="282"/>
        </pc:sldMkLst>
        <pc:graphicFrameChg chg="mod">
          <ac:chgData name="Jenny Gardipy" userId="9559b495-cb59-4e99-a319-34db1e673e56" providerId="ADAL" clId="{1BC3728A-DFE6-4697-A1E5-30DEC3D5558D}" dt="2024-11-14T19:32:12.183" v="97" actId="20577"/>
          <ac:graphicFrameMkLst>
            <pc:docMk/>
            <pc:sldMk cId="4216200517" sldId="282"/>
            <ac:graphicFrameMk id="23" creationId="{C0ADAC44-9320-D727-8492-2ABD3163D214}"/>
          </ac:graphicFrameMkLst>
        </pc:graphicFrameChg>
      </pc:sldChg>
      <pc:sldChg chg="modSp">
        <pc:chgData name="Jenny Gardipy" userId="9559b495-cb59-4e99-a319-34db1e673e56" providerId="ADAL" clId="{1BC3728A-DFE6-4697-A1E5-30DEC3D5558D}" dt="2024-11-14T19:24:01.466" v="15" actId="20577"/>
        <pc:sldMkLst>
          <pc:docMk/>
          <pc:sldMk cId="2806908031" sldId="284"/>
        </pc:sldMkLst>
        <pc:graphicFrameChg chg="mod">
          <ac:chgData name="Jenny Gardipy" userId="9559b495-cb59-4e99-a319-34db1e673e56" providerId="ADAL" clId="{1BC3728A-DFE6-4697-A1E5-30DEC3D5558D}" dt="2024-11-14T19:24:01.466" v="15" actId="20577"/>
          <ac:graphicFrameMkLst>
            <pc:docMk/>
            <pc:sldMk cId="2806908031" sldId="284"/>
            <ac:graphicFrameMk id="3" creationId="{4EFE6D91-1601-2068-BA41-45114911696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8D105-379E-4B1F-BF37-7A08083C6A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CA"/>
        </a:p>
      </dgm:t>
    </dgm:pt>
    <dgm:pt modelId="{3E11415A-B6BB-4FF4-8CBD-FC86513DBDA0}">
      <dgm:prSet phldrT="[Text]"/>
      <dgm:spPr>
        <a:ln>
          <a:noFill/>
        </a:ln>
      </dgm:spPr>
      <dgm:t>
        <a:bodyPr/>
        <a:lstStyle/>
        <a:p>
          <a:r>
            <a:rPr lang="fr-CA">
              <a:latin typeface="Aptos Display" panose="020B0004020202020204" pitchFamily="34" charset="0"/>
            </a:rPr>
            <a:t>Ce programme permet aux Premières Nations de bénéficier d'une gamme de prestations de santé :</a:t>
          </a:r>
        </a:p>
      </dgm:t>
    </dgm:pt>
    <dgm:pt modelId="{E295E9C9-ADDB-42AE-B2D6-98CE8CAB9B8E}" type="parTrans" cxnId="{1A4BC6A5-8801-4FAC-AD05-92CA6A2263C5}">
      <dgm:prSet/>
      <dgm:spPr/>
      <dgm:t>
        <a:bodyPr/>
        <a:lstStyle/>
        <a:p>
          <a:endParaRPr lang="en-CA"/>
        </a:p>
      </dgm:t>
    </dgm:pt>
    <dgm:pt modelId="{7A6A59CD-6B36-4BAF-8662-4C3AE564BF0D}" type="sibTrans" cxnId="{1A4BC6A5-8801-4FAC-AD05-92CA6A2263C5}">
      <dgm:prSet/>
      <dgm:spPr/>
      <dgm:t>
        <a:bodyPr/>
        <a:lstStyle/>
        <a:p>
          <a:endParaRPr lang="en-CA"/>
        </a:p>
      </dgm:t>
    </dgm:pt>
    <dgm:pt modelId="{AC56873E-5B78-4A9F-8A92-3032361B40DD}">
      <dgm:prSet/>
      <dgm:spPr>
        <a:ln>
          <a:noFill/>
        </a:ln>
      </dgm:spPr>
      <dgm:t>
        <a:bodyPr/>
        <a:lstStyle/>
        <a:p>
          <a:r>
            <a:rPr lang="fr-CA">
              <a:latin typeface="Aptos Display" panose="020B0004020202020204" pitchFamily="34" charset="0"/>
            </a:rPr>
            <a:t>médicaments sur ordonnance et en vente libre,</a:t>
          </a:r>
        </a:p>
      </dgm:t>
    </dgm:pt>
    <dgm:pt modelId="{56412F47-6C0E-4F7D-89AC-38D6CD396357}" type="parTrans" cxnId="{C9D58542-23FD-4F4C-AE74-F6CE7A0D1158}">
      <dgm:prSet/>
      <dgm:spPr/>
      <dgm:t>
        <a:bodyPr/>
        <a:lstStyle/>
        <a:p>
          <a:endParaRPr lang="en-CA"/>
        </a:p>
      </dgm:t>
    </dgm:pt>
    <dgm:pt modelId="{D35037D7-6C06-4EFA-B339-45A195816D94}" type="sibTrans" cxnId="{C9D58542-23FD-4F4C-AE74-F6CE7A0D1158}">
      <dgm:prSet/>
      <dgm:spPr/>
      <dgm:t>
        <a:bodyPr/>
        <a:lstStyle/>
        <a:p>
          <a:endParaRPr lang="en-CA"/>
        </a:p>
      </dgm:t>
    </dgm:pt>
    <dgm:pt modelId="{4F8C5A62-F68F-43B4-8C31-3002C59D1A3C}">
      <dgm:prSet/>
      <dgm:spPr>
        <a:ln>
          <a:noFill/>
        </a:ln>
      </dgm:spPr>
      <dgm:t>
        <a:bodyPr/>
        <a:lstStyle/>
        <a:p>
          <a:r>
            <a:rPr lang="fr-CA">
              <a:latin typeface="Aptos Display" panose="020B0004020202020204" pitchFamily="34" charset="0"/>
            </a:rPr>
            <a:t>services dentaires et orthodontiques,</a:t>
          </a:r>
        </a:p>
      </dgm:t>
    </dgm:pt>
    <dgm:pt modelId="{906DA6CE-E09F-4D61-9DEF-56C7418C2288}" type="parTrans" cxnId="{93982AAC-8AE8-44CE-8C2F-C23193CB295C}">
      <dgm:prSet/>
      <dgm:spPr/>
      <dgm:t>
        <a:bodyPr/>
        <a:lstStyle/>
        <a:p>
          <a:endParaRPr lang="en-CA"/>
        </a:p>
      </dgm:t>
    </dgm:pt>
    <dgm:pt modelId="{A4D95E12-32B6-4066-A405-20A933CEAF47}" type="sibTrans" cxnId="{93982AAC-8AE8-44CE-8C2F-C23193CB295C}">
      <dgm:prSet/>
      <dgm:spPr/>
      <dgm:t>
        <a:bodyPr/>
        <a:lstStyle/>
        <a:p>
          <a:endParaRPr lang="en-CA"/>
        </a:p>
      </dgm:t>
    </dgm:pt>
    <dgm:pt modelId="{490477AE-61EE-4ABE-BF79-2B3725DF5FD3}">
      <dgm:prSet/>
      <dgm:spPr>
        <a:ln>
          <a:noFill/>
        </a:ln>
      </dgm:spPr>
      <dgm:t>
        <a:bodyPr/>
        <a:lstStyle/>
        <a:p>
          <a:r>
            <a:rPr lang="fr-CA">
              <a:latin typeface="Aptos Display" panose="020B0004020202020204" pitchFamily="34" charset="0"/>
            </a:rPr>
            <a:t>examens de la vue et lunettes correctrices,</a:t>
          </a:r>
        </a:p>
      </dgm:t>
    </dgm:pt>
    <dgm:pt modelId="{B8159C90-5891-4CF0-86BD-889381B12B97}" type="parTrans" cxnId="{B593F52A-65FC-4F26-9797-515179817F0A}">
      <dgm:prSet/>
      <dgm:spPr/>
      <dgm:t>
        <a:bodyPr/>
        <a:lstStyle/>
        <a:p>
          <a:endParaRPr lang="en-CA"/>
        </a:p>
      </dgm:t>
    </dgm:pt>
    <dgm:pt modelId="{454EB936-50C5-49BC-806A-405FE6A3F5EA}" type="sibTrans" cxnId="{B593F52A-65FC-4F26-9797-515179817F0A}">
      <dgm:prSet/>
      <dgm:spPr/>
      <dgm:t>
        <a:bodyPr/>
        <a:lstStyle/>
        <a:p>
          <a:endParaRPr lang="en-CA"/>
        </a:p>
      </dgm:t>
    </dgm:pt>
    <dgm:pt modelId="{324B41B1-7516-47B7-9F9E-FB3763B32CC3}">
      <dgm:prSet/>
      <dgm:spPr>
        <a:ln>
          <a:noFill/>
        </a:ln>
      </dgm:spPr>
      <dgm:t>
        <a:bodyPr/>
        <a:lstStyle/>
        <a:p>
          <a:r>
            <a:rPr lang="fr-CA">
              <a:latin typeface="Aptos Display" panose="020B0004020202020204" pitchFamily="34" charset="0"/>
            </a:rPr>
            <a:t>équipement médical et fournitures médicales,</a:t>
          </a:r>
        </a:p>
      </dgm:t>
    </dgm:pt>
    <dgm:pt modelId="{6A41F00E-5A73-4DBB-A3A3-A44C0F2DD260}" type="parTrans" cxnId="{599A83C9-517E-453C-BC78-B6FF2346DA7A}">
      <dgm:prSet/>
      <dgm:spPr/>
      <dgm:t>
        <a:bodyPr/>
        <a:lstStyle/>
        <a:p>
          <a:endParaRPr lang="en-CA"/>
        </a:p>
      </dgm:t>
    </dgm:pt>
    <dgm:pt modelId="{03C846D4-746C-467D-A420-3301106DA9AF}" type="sibTrans" cxnId="{599A83C9-517E-453C-BC78-B6FF2346DA7A}">
      <dgm:prSet/>
      <dgm:spPr/>
      <dgm:t>
        <a:bodyPr/>
        <a:lstStyle/>
        <a:p>
          <a:endParaRPr lang="en-CA"/>
        </a:p>
      </dgm:t>
    </dgm:pt>
    <dgm:pt modelId="{05173831-3761-44B7-B822-24A4D065CF60}">
      <dgm:prSet/>
      <dgm:spPr>
        <a:ln>
          <a:noFill/>
        </a:ln>
      </dgm:spPr>
      <dgm:t>
        <a:bodyPr/>
        <a:lstStyle/>
        <a:p>
          <a:r>
            <a:rPr lang="fr-CA">
              <a:latin typeface="Aptos Display" panose="020B0004020202020204" pitchFamily="34" charset="0"/>
            </a:rPr>
            <a:t>conseils en matière de santé mentale,</a:t>
          </a:r>
        </a:p>
      </dgm:t>
    </dgm:pt>
    <dgm:pt modelId="{036FF0B8-4D44-4567-94B8-93C411ED0157}" type="parTrans" cxnId="{82FA68E4-AE5D-4864-8284-1FAC55FDED81}">
      <dgm:prSet/>
      <dgm:spPr/>
      <dgm:t>
        <a:bodyPr/>
        <a:lstStyle/>
        <a:p>
          <a:endParaRPr lang="en-CA"/>
        </a:p>
      </dgm:t>
    </dgm:pt>
    <dgm:pt modelId="{641CD1AA-4419-4132-9875-4C94CAE7C667}" type="sibTrans" cxnId="{82FA68E4-AE5D-4864-8284-1FAC55FDED81}">
      <dgm:prSet/>
      <dgm:spPr/>
      <dgm:t>
        <a:bodyPr/>
        <a:lstStyle/>
        <a:p>
          <a:endParaRPr lang="en-CA"/>
        </a:p>
      </dgm:t>
    </dgm:pt>
    <dgm:pt modelId="{8FD8DDD8-35AD-41CC-B6A5-3645C1F02E36}">
      <dgm:prSet/>
      <dgm:spPr>
        <a:ln>
          <a:noFill/>
        </a:ln>
      </dgm:spPr>
      <dgm:t>
        <a:bodyPr/>
        <a:lstStyle/>
        <a:p>
          <a:r>
            <a:rPr lang="fr-CA" dirty="0">
              <a:latin typeface="Aptos Display" panose="020B0004020202020204" pitchFamily="34" charset="0"/>
            </a:rPr>
            <a:t>transport pour accéder aux services de santé.</a:t>
          </a:r>
        </a:p>
      </dgm:t>
    </dgm:pt>
    <dgm:pt modelId="{C0482D70-7CEB-415A-8CA9-656D7CADBAF2}" type="parTrans" cxnId="{7C473780-8EA1-4E57-BFD5-D01E15EB649F}">
      <dgm:prSet/>
      <dgm:spPr/>
      <dgm:t>
        <a:bodyPr/>
        <a:lstStyle/>
        <a:p>
          <a:endParaRPr lang="en-CA"/>
        </a:p>
      </dgm:t>
    </dgm:pt>
    <dgm:pt modelId="{381048E4-C563-43AA-8858-63D19942DC67}" type="sibTrans" cxnId="{7C473780-8EA1-4E57-BFD5-D01E15EB649F}">
      <dgm:prSet/>
      <dgm:spPr/>
      <dgm:t>
        <a:bodyPr/>
        <a:lstStyle/>
        <a:p>
          <a:endParaRPr lang="en-CA"/>
        </a:p>
      </dgm:t>
    </dgm:pt>
    <dgm:pt modelId="{7D516745-B2CD-456B-8169-FA6F074FB608}">
      <dgm:prSet/>
      <dgm:spPr>
        <a:solidFill>
          <a:srgbClr val="7030A0"/>
        </a:solidFill>
        <a:ln>
          <a:noFill/>
        </a:ln>
      </dgm:spPr>
      <dgm:t>
        <a:bodyPr/>
        <a:lstStyle/>
        <a:p>
          <a:r>
            <a:rPr lang="fr-CA">
              <a:latin typeface="Aptos Display" panose="020B0004020202020204" pitchFamily="34" charset="0"/>
            </a:rPr>
            <a:t>936 006 clients des Premières Nations et des communautés inuits ont reçu des prestations en date du 31 mars 2023. </a:t>
          </a:r>
        </a:p>
      </dgm:t>
    </dgm:pt>
    <dgm:pt modelId="{44E7378F-C5C6-419D-BF0A-CAAF87321B3B}" type="parTrans" cxnId="{871ADA14-5E84-499F-BD42-D4B4D9353CF5}">
      <dgm:prSet/>
      <dgm:spPr/>
      <dgm:t>
        <a:bodyPr/>
        <a:lstStyle/>
        <a:p>
          <a:endParaRPr lang="en-CA"/>
        </a:p>
      </dgm:t>
    </dgm:pt>
    <dgm:pt modelId="{D2304346-609E-4EA3-B327-58330EFA92B0}" type="sibTrans" cxnId="{871ADA14-5E84-499F-BD42-D4B4D9353CF5}">
      <dgm:prSet/>
      <dgm:spPr/>
      <dgm:t>
        <a:bodyPr/>
        <a:lstStyle/>
        <a:p>
          <a:endParaRPr lang="en-CA"/>
        </a:p>
      </dgm:t>
    </dgm:pt>
    <dgm:pt modelId="{6B7892F6-5602-4D7C-ACD1-D6827DF8FB94}" type="pres">
      <dgm:prSet presAssocID="{0368D105-379E-4B1F-BF37-7A08083C6A1A}" presName="diagram" presStyleCnt="0">
        <dgm:presLayoutVars>
          <dgm:dir/>
          <dgm:resizeHandles val="exact"/>
        </dgm:presLayoutVars>
      </dgm:prSet>
      <dgm:spPr/>
    </dgm:pt>
    <dgm:pt modelId="{9152B223-83F6-4E0A-A5B6-1AD9D89A7C00}" type="pres">
      <dgm:prSet presAssocID="{3E11415A-B6BB-4FF4-8CBD-FC86513DBDA0}" presName="node" presStyleLbl="node1" presStyleIdx="0" presStyleCnt="2">
        <dgm:presLayoutVars>
          <dgm:bulletEnabled val="1"/>
        </dgm:presLayoutVars>
      </dgm:prSet>
      <dgm:spPr/>
    </dgm:pt>
    <dgm:pt modelId="{343537A3-89BD-424F-AE6F-92A3CD46ED49}" type="pres">
      <dgm:prSet presAssocID="{7A6A59CD-6B36-4BAF-8662-4C3AE564BF0D}" presName="sibTrans" presStyleCnt="0"/>
      <dgm:spPr/>
    </dgm:pt>
    <dgm:pt modelId="{4D5E8775-A346-4215-8183-B86F834F3612}" type="pres">
      <dgm:prSet presAssocID="{7D516745-B2CD-456B-8169-FA6F074FB608}" presName="node" presStyleLbl="node1" presStyleIdx="1" presStyleCnt="2">
        <dgm:presLayoutVars>
          <dgm:bulletEnabled val="1"/>
        </dgm:presLayoutVars>
      </dgm:prSet>
      <dgm:spPr/>
    </dgm:pt>
  </dgm:ptLst>
  <dgm:cxnLst>
    <dgm:cxn modelId="{871ADA14-5E84-499F-BD42-D4B4D9353CF5}" srcId="{0368D105-379E-4B1F-BF37-7A08083C6A1A}" destId="{7D516745-B2CD-456B-8169-FA6F074FB608}" srcOrd="1" destOrd="0" parTransId="{44E7378F-C5C6-419D-BF0A-CAAF87321B3B}" sibTransId="{D2304346-609E-4EA3-B327-58330EFA92B0}"/>
    <dgm:cxn modelId="{E2495915-4B1A-40A5-B69D-BBEDC7C829A8}" type="presOf" srcId="{05173831-3761-44B7-B822-24A4D065CF60}" destId="{9152B223-83F6-4E0A-A5B6-1AD9D89A7C00}" srcOrd="0" destOrd="5" presId="urn:microsoft.com/office/officeart/2005/8/layout/default"/>
    <dgm:cxn modelId="{B593F52A-65FC-4F26-9797-515179817F0A}" srcId="{3E11415A-B6BB-4FF4-8CBD-FC86513DBDA0}" destId="{490477AE-61EE-4ABE-BF79-2B3725DF5FD3}" srcOrd="2" destOrd="0" parTransId="{B8159C90-5891-4CF0-86BD-889381B12B97}" sibTransId="{454EB936-50C5-49BC-806A-405FE6A3F5EA}"/>
    <dgm:cxn modelId="{C9D58542-23FD-4F4C-AE74-F6CE7A0D1158}" srcId="{3E11415A-B6BB-4FF4-8CBD-FC86513DBDA0}" destId="{AC56873E-5B78-4A9F-8A92-3032361B40DD}" srcOrd="0" destOrd="0" parTransId="{56412F47-6C0E-4F7D-89AC-38D6CD396357}" sibTransId="{D35037D7-6C06-4EFA-B339-45A195816D94}"/>
    <dgm:cxn modelId="{9FD5865D-CD3C-4FF0-BD28-6742BF72F06B}" type="presOf" srcId="{490477AE-61EE-4ABE-BF79-2B3725DF5FD3}" destId="{9152B223-83F6-4E0A-A5B6-1AD9D89A7C00}" srcOrd="0" destOrd="3" presId="urn:microsoft.com/office/officeart/2005/8/layout/default"/>
    <dgm:cxn modelId="{CEC51A62-C249-49A6-BEB1-7F50E4704AD8}" type="presOf" srcId="{3E11415A-B6BB-4FF4-8CBD-FC86513DBDA0}" destId="{9152B223-83F6-4E0A-A5B6-1AD9D89A7C00}" srcOrd="0" destOrd="0" presId="urn:microsoft.com/office/officeart/2005/8/layout/default"/>
    <dgm:cxn modelId="{7C473780-8EA1-4E57-BFD5-D01E15EB649F}" srcId="{3E11415A-B6BB-4FF4-8CBD-FC86513DBDA0}" destId="{8FD8DDD8-35AD-41CC-B6A5-3645C1F02E36}" srcOrd="5" destOrd="0" parTransId="{C0482D70-7CEB-415A-8CA9-656D7CADBAF2}" sibTransId="{381048E4-C563-43AA-8858-63D19942DC67}"/>
    <dgm:cxn modelId="{1A4BC6A5-8801-4FAC-AD05-92CA6A2263C5}" srcId="{0368D105-379E-4B1F-BF37-7A08083C6A1A}" destId="{3E11415A-B6BB-4FF4-8CBD-FC86513DBDA0}" srcOrd="0" destOrd="0" parTransId="{E295E9C9-ADDB-42AE-B2D6-98CE8CAB9B8E}" sibTransId="{7A6A59CD-6B36-4BAF-8662-4C3AE564BF0D}"/>
    <dgm:cxn modelId="{93982AAC-8AE8-44CE-8C2F-C23193CB295C}" srcId="{3E11415A-B6BB-4FF4-8CBD-FC86513DBDA0}" destId="{4F8C5A62-F68F-43B4-8C31-3002C59D1A3C}" srcOrd="1" destOrd="0" parTransId="{906DA6CE-E09F-4D61-9DEF-56C7418C2288}" sibTransId="{A4D95E12-32B6-4066-A405-20A933CEAF47}"/>
    <dgm:cxn modelId="{015DB4AE-1A04-4321-B359-9C28EB4E7C27}" type="presOf" srcId="{4F8C5A62-F68F-43B4-8C31-3002C59D1A3C}" destId="{9152B223-83F6-4E0A-A5B6-1AD9D89A7C00}" srcOrd="0" destOrd="2" presId="urn:microsoft.com/office/officeart/2005/8/layout/default"/>
    <dgm:cxn modelId="{997A7AB1-4A51-4D1E-9C02-9FA66A070D3B}" type="presOf" srcId="{AC56873E-5B78-4A9F-8A92-3032361B40DD}" destId="{9152B223-83F6-4E0A-A5B6-1AD9D89A7C00}" srcOrd="0" destOrd="1" presId="urn:microsoft.com/office/officeart/2005/8/layout/default"/>
    <dgm:cxn modelId="{4DBFBFBD-87AE-489B-AD9D-30ECBD388E50}" type="presOf" srcId="{0368D105-379E-4B1F-BF37-7A08083C6A1A}" destId="{6B7892F6-5602-4D7C-ACD1-D6827DF8FB94}" srcOrd="0" destOrd="0" presId="urn:microsoft.com/office/officeart/2005/8/layout/default"/>
    <dgm:cxn modelId="{599A83C9-517E-453C-BC78-B6FF2346DA7A}" srcId="{3E11415A-B6BB-4FF4-8CBD-FC86513DBDA0}" destId="{324B41B1-7516-47B7-9F9E-FB3763B32CC3}" srcOrd="3" destOrd="0" parTransId="{6A41F00E-5A73-4DBB-A3A3-A44C0F2DD260}" sibTransId="{03C846D4-746C-467D-A420-3301106DA9AF}"/>
    <dgm:cxn modelId="{9736CCDC-0443-4FD8-94B2-D955EA9447C1}" type="presOf" srcId="{8FD8DDD8-35AD-41CC-B6A5-3645C1F02E36}" destId="{9152B223-83F6-4E0A-A5B6-1AD9D89A7C00}" srcOrd="0" destOrd="6" presId="urn:microsoft.com/office/officeart/2005/8/layout/default"/>
    <dgm:cxn modelId="{82FA68E4-AE5D-4864-8284-1FAC55FDED81}" srcId="{3E11415A-B6BB-4FF4-8CBD-FC86513DBDA0}" destId="{05173831-3761-44B7-B822-24A4D065CF60}" srcOrd="4" destOrd="0" parTransId="{036FF0B8-4D44-4567-94B8-93C411ED0157}" sibTransId="{641CD1AA-4419-4132-9875-4C94CAE7C667}"/>
    <dgm:cxn modelId="{27EA40ED-76AA-439E-BF63-E0852A3A4214}" type="presOf" srcId="{324B41B1-7516-47B7-9F9E-FB3763B32CC3}" destId="{9152B223-83F6-4E0A-A5B6-1AD9D89A7C00}" srcOrd="0" destOrd="4" presId="urn:microsoft.com/office/officeart/2005/8/layout/default"/>
    <dgm:cxn modelId="{0B924CFE-C572-41D3-980C-285662980F3B}" type="presOf" srcId="{7D516745-B2CD-456B-8169-FA6F074FB608}" destId="{4D5E8775-A346-4215-8183-B86F834F3612}" srcOrd="0" destOrd="0" presId="urn:microsoft.com/office/officeart/2005/8/layout/default"/>
    <dgm:cxn modelId="{DC333957-7A3F-4841-BC77-C95AE24DA1D1}" type="presParOf" srcId="{6B7892F6-5602-4D7C-ACD1-D6827DF8FB94}" destId="{9152B223-83F6-4E0A-A5B6-1AD9D89A7C00}" srcOrd="0" destOrd="0" presId="urn:microsoft.com/office/officeart/2005/8/layout/default"/>
    <dgm:cxn modelId="{CE298B5C-A9C6-4C1D-815C-DE79F586C51E}" type="presParOf" srcId="{6B7892F6-5602-4D7C-ACD1-D6827DF8FB94}" destId="{343537A3-89BD-424F-AE6F-92A3CD46ED49}" srcOrd="1" destOrd="0" presId="urn:microsoft.com/office/officeart/2005/8/layout/default"/>
    <dgm:cxn modelId="{37D1267A-533D-4124-8EB9-B02906E1CB7A}" type="presParOf" srcId="{6B7892F6-5602-4D7C-ACD1-D6827DF8FB94}" destId="{4D5E8775-A346-4215-8183-B86F834F3612}"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E901E-1859-4BE0-958C-74291212438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BFD11F37-C6D7-4F10-B5FE-48E4CEE26495}">
      <dgm:prSet phldrT="[Text]"/>
      <dgm:spPr/>
      <dgm:t>
        <a:bodyPr/>
        <a:lstStyle/>
        <a:p>
          <a:r>
            <a:rPr lang="fr-CA" dirty="0">
              <a:solidFill>
                <a:schemeClr val="bg1"/>
              </a:solidFill>
              <a:latin typeface="Aptos Display" panose="020B0004020202020204" pitchFamily="34" charset="0"/>
            </a:rPr>
            <a:t>Tableaux régionaux de l'APN </a:t>
          </a:r>
        </a:p>
      </dgm:t>
    </dgm:pt>
    <dgm:pt modelId="{EE2869B1-4E1B-4698-B472-00DCEE6A6949}" type="parTrans" cxnId="{71026499-5FC9-40CC-9C09-54401B1F1C58}">
      <dgm:prSet/>
      <dgm:spPr/>
      <dgm:t>
        <a:bodyPr/>
        <a:lstStyle/>
        <a:p>
          <a:endParaRPr lang="en-CA"/>
        </a:p>
      </dgm:t>
    </dgm:pt>
    <dgm:pt modelId="{AD7C2A0B-32F1-47EF-9281-3682AA78563E}" type="sibTrans" cxnId="{71026499-5FC9-40CC-9C09-54401B1F1C58}">
      <dgm:prSet/>
      <dgm:spPr/>
      <dgm:t>
        <a:bodyPr/>
        <a:lstStyle/>
        <a:p>
          <a:endParaRPr lang="en-CA"/>
        </a:p>
      </dgm:t>
    </dgm:pt>
    <dgm:pt modelId="{A697D6F8-AA31-441A-A46B-C9A4D3A6B2AA}">
      <dgm:prSet/>
      <dgm:spPr/>
      <dgm:t>
        <a:bodyPr/>
        <a:lstStyle/>
        <a:p>
          <a:r>
            <a:rPr lang="fr-CA" dirty="0">
              <a:solidFill>
                <a:schemeClr val="bg1"/>
              </a:solidFill>
              <a:latin typeface="Aptos Display" panose="020B0004020202020204" pitchFamily="34" charset="0"/>
            </a:rPr>
            <a:t>Comité des Chefs sur la santé (CCS)</a:t>
          </a:r>
        </a:p>
      </dgm:t>
    </dgm:pt>
    <dgm:pt modelId="{790D2330-961B-4C2C-9202-392FF5EFDCA0}" type="parTrans" cxnId="{7A7D802E-3935-44A1-B1F7-18BE55CD69BE}">
      <dgm:prSet/>
      <dgm:spPr/>
      <dgm:t>
        <a:bodyPr/>
        <a:lstStyle/>
        <a:p>
          <a:endParaRPr lang="en-CA"/>
        </a:p>
      </dgm:t>
    </dgm:pt>
    <dgm:pt modelId="{8544E40B-31FD-4E7E-A997-81629B083982}" type="sibTrans" cxnId="{7A7D802E-3935-44A1-B1F7-18BE55CD69BE}">
      <dgm:prSet/>
      <dgm:spPr/>
      <dgm:t>
        <a:bodyPr/>
        <a:lstStyle/>
        <a:p>
          <a:endParaRPr lang="en-CA"/>
        </a:p>
      </dgm:t>
    </dgm:pt>
    <dgm:pt modelId="{F8FC0AD6-E706-41AD-8242-47A6F1634A8D}">
      <dgm:prSet/>
      <dgm:spPr/>
      <dgm:t>
        <a:bodyPr/>
        <a:lstStyle/>
        <a:p>
          <a:r>
            <a:rPr lang="fr-CA" dirty="0">
              <a:solidFill>
                <a:schemeClr val="bg1"/>
              </a:solidFill>
              <a:latin typeface="Aptos Display" panose="020B0004020202020204" pitchFamily="34" charset="0"/>
            </a:rPr>
            <a:t>Services de santé non assurés (SSNA); Comité directeur de l'examen conjoint (CDEC); Caucus des Premières Nations</a:t>
          </a:r>
        </a:p>
      </dgm:t>
    </dgm:pt>
    <dgm:pt modelId="{0264546B-DC9F-46B3-89F9-3A6C1148D060}" type="parTrans" cxnId="{1B8347BA-4C9D-45CE-B3E2-801B4EA57978}">
      <dgm:prSet/>
      <dgm:spPr/>
      <dgm:t>
        <a:bodyPr/>
        <a:lstStyle/>
        <a:p>
          <a:endParaRPr lang="en-CA"/>
        </a:p>
      </dgm:t>
    </dgm:pt>
    <dgm:pt modelId="{DE09ACB2-212B-4F53-B44A-DF0A44B3E2A1}" type="sibTrans" cxnId="{1B8347BA-4C9D-45CE-B3E2-801B4EA57978}">
      <dgm:prSet/>
      <dgm:spPr/>
      <dgm:t>
        <a:bodyPr/>
        <a:lstStyle/>
        <a:p>
          <a:endParaRPr lang="en-CA"/>
        </a:p>
      </dgm:t>
    </dgm:pt>
    <dgm:pt modelId="{78DEAFA7-6705-4E75-BA89-FBA5A9AF8F61}">
      <dgm:prSet/>
      <dgm:spPr/>
      <dgm:t>
        <a:bodyPr/>
        <a:lstStyle/>
        <a:p>
          <a:r>
            <a:rPr lang="fr-CA" dirty="0">
              <a:solidFill>
                <a:schemeClr val="bg1"/>
              </a:solidFill>
              <a:latin typeface="Aptos Display" panose="020B0004020202020204" pitchFamily="34" charset="0"/>
            </a:rPr>
            <a:t>Navigateurs des SSNA</a:t>
          </a:r>
        </a:p>
      </dgm:t>
    </dgm:pt>
    <dgm:pt modelId="{E3B3BD11-C221-4260-B9BF-CC5D70BAA190}" type="parTrans" cxnId="{C2DC661E-6651-40C7-B64D-06F05F75516C}">
      <dgm:prSet/>
      <dgm:spPr/>
      <dgm:t>
        <a:bodyPr/>
        <a:lstStyle/>
        <a:p>
          <a:endParaRPr lang="en-CA"/>
        </a:p>
      </dgm:t>
    </dgm:pt>
    <dgm:pt modelId="{61D20B3D-EDEE-445D-A099-F03765B26436}" type="sibTrans" cxnId="{C2DC661E-6651-40C7-B64D-06F05F75516C}">
      <dgm:prSet/>
      <dgm:spPr/>
      <dgm:t>
        <a:bodyPr/>
        <a:lstStyle/>
        <a:p>
          <a:endParaRPr lang="en-CA"/>
        </a:p>
      </dgm:t>
    </dgm:pt>
    <dgm:pt modelId="{18028414-5D85-4C17-8F8C-3B9FC8CA06B5}">
      <dgm:prSet/>
      <dgm:spPr>
        <a:solidFill>
          <a:srgbClr val="7030A0"/>
        </a:solidFill>
      </dgm:spPr>
      <dgm:t>
        <a:bodyPr/>
        <a:lstStyle/>
        <a:p>
          <a:r>
            <a:rPr lang="fr-CA" dirty="0">
              <a:solidFill>
                <a:schemeClr val="bg1"/>
              </a:solidFill>
              <a:latin typeface="Aptos Display" panose="020B0004020202020204" pitchFamily="34" charset="0"/>
            </a:rPr>
            <a:t>Groupes de travail et comités consultatifs des SSNA</a:t>
          </a:r>
        </a:p>
      </dgm:t>
    </dgm:pt>
    <dgm:pt modelId="{9CBCE1DD-13EF-4DFE-AF0D-AA401F617EBB}" type="parTrans" cxnId="{AC9107B0-6E11-44B6-80A7-66E1D648104D}">
      <dgm:prSet/>
      <dgm:spPr/>
      <dgm:t>
        <a:bodyPr/>
        <a:lstStyle/>
        <a:p>
          <a:endParaRPr lang="en-CA"/>
        </a:p>
      </dgm:t>
    </dgm:pt>
    <dgm:pt modelId="{62C7923C-A21B-4925-A74E-6A738E5381FC}" type="sibTrans" cxnId="{AC9107B0-6E11-44B6-80A7-66E1D648104D}">
      <dgm:prSet/>
      <dgm:spPr/>
      <dgm:t>
        <a:bodyPr/>
        <a:lstStyle/>
        <a:p>
          <a:endParaRPr lang="en-CA"/>
        </a:p>
      </dgm:t>
    </dgm:pt>
    <dgm:pt modelId="{43E08DD7-13A2-40FE-BE48-413E7F4B7B93}">
      <dgm:prSet/>
      <dgm:spPr>
        <a:solidFill>
          <a:srgbClr val="3E1062"/>
        </a:solidFill>
      </dgm:spPr>
      <dgm:t>
        <a:bodyPr/>
        <a:lstStyle/>
        <a:p>
          <a:r>
            <a:rPr lang="fr-CA" dirty="0">
              <a:solidFill>
                <a:schemeClr val="bg1"/>
              </a:solidFill>
              <a:latin typeface="Aptos Display" panose="020B0004020202020204" pitchFamily="34" charset="0"/>
            </a:rPr>
            <a:t>Exemples de nos partenaires stratégiques</a:t>
          </a:r>
        </a:p>
      </dgm:t>
    </dgm:pt>
    <dgm:pt modelId="{FF8A333D-0DEE-4D71-8D49-9BED630B1953}" type="parTrans" cxnId="{3D6A85A0-4459-4B40-8DA0-67BAC441600C}">
      <dgm:prSet/>
      <dgm:spPr/>
      <dgm:t>
        <a:bodyPr/>
        <a:lstStyle/>
        <a:p>
          <a:endParaRPr lang="en-CA"/>
        </a:p>
      </dgm:t>
    </dgm:pt>
    <dgm:pt modelId="{6C884179-688E-4C07-8C38-B4D83552F5E9}" type="sibTrans" cxnId="{3D6A85A0-4459-4B40-8DA0-67BAC441600C}">
      <dgm:prSet/>
      <dgm:spPr/>
      <dgm:t>
        <a:bodyPr/>
        <a:lstStyle/>
        <a:p>
          <a:endParaRPr lang="en-CA"/>
        </a:p>
      </dgm:t>
    </dgm:pt>
    <dgm:pt modelId="{4B69C208-71A1-4077-9B6F-DEBDB8563D71}">
      <dgm:prSet/>
      <dgm:spPr>
        <a:solidFill>
          <a:srgbClr val="3E1062"/>
        </a:solidFill>
      </dgm:spPr>
      <dgm:t>
        <a:bodyPr/>
        <a:lstStyle/>
        <a:p>
          <a:r>
            <a:rPr lang="fr-CA" dirty="0">
              <a:solidFill>
                <a:schemeClr val="bg1"/>
              </a:solidFill>
              <a:latin typeface="Aptos Display" panose="020B0004020202020204" pitchFamily="34" charset="0"/>
            </a:rPr>
            <a:t>Professionnels autochtones de la pharmacie au Canada</a:t>
          </a:r>
        </a:p>
      </dgm:t>
    </dgm:pt>
    <dgm:pt modelId="{1166215E-BD07-42DA-9B8A-3375FC848688}" type="parTrans" cxnId="{A6302BDE-2753-4FCB-B041-010AC80589B3}">
      <dgm:prSet/>
      <dgm:spPr/>
      <dgm:t>
        <a:bodyPr/>
        <a:lstStyle/>
        <a:p>
          <a:endParaRPr lang="en-CA"/>
        </a:p>
      </dgm:t>
    </dgm:pt>
    <dgm:pt modelId="{19B6A423-535D-4F1F-A813-8A7B78E7EFC1}" type="sibTrans" cxnId="{A6302BDE-2753-4FCB-B041-010AC80589B3}">
      <dgm:prSet/>
      <dgm:spPr/>
      <dgm:t>
        <a:bodyPr/>
        <a:lstStyle/>
        <a:p>
          <a:endParaRPr lang="en-CA"/>
        </a:p>
      </dgm:t>
    </dgm:pt>
    <dgm:pt modelId="{3EA352AE-2EFC-46C3-B9A5-F05ABDAD3078}">
      <dgm:prSet/>
      <dgm:spPr>
        <a:solidFill>
          <a:srgbClr val="3E1062"/>
        </a:solidFill>
      </dgm:spPr>
      <dgm:t>
        <a:bodyPr/>
        <a:lstStyle/>
        <a:p>
          <a:r>
            <a:rPr lang="fr-CA" dirty="0">
              <a:solidFill>
                <a:schemeClr val="bg1"/>
              </a:solidFill>
              <a:latin typeface="Aptos Display" panose="020B0004020202020204" pitchFamily="34" charset="0"/>
            </a:rPr>
            <a:t>Association de physiothérapie de la Saskatchewan</a:t>
          </a:r>
        </a:p>
      </dgm:t>
    </dgm:pt>
    <dgm:pt modelId="{B951AA60-D7A0-4679-9C34-5687BABB2ADA}" type="parTrans" cxnId="{F0E694C6-C516-4F08-BAB9-03C3169E99B2}">
      <dgm:prSet/>
      <dgm:spPr/>
      <dgm:t>
        <a:bodyPr/>
        <a:lstStyle/>
        <a:p>
          <a:endParaRPr lang="en-CA"/>
        </a:p>
      </dgm:t>
    </dgm:pt>
    <dgm:pt modelId="{02D8642E-EC82-4274-AF9C-F45A7CBCCD81}" type="sibTrans" cxnId="{F0E694C6-C516-4F08-BAB9-03C3169E99B2}">
      <dgm:prSet/>
      <dgm:spPr/>
      <dgm:t>
        <a:bodyPr/>
        <a:lstStyle/>
        <a:p>
          <a:endParaRPr lang="en-CA"/>
        </a:p>
      </dgm:t>
    </dgm:pt>
    <dgm:pt modelId="{70303FBC-8227-4997-853B-34A94FC2B0D6}">
      <dgm:prSet/>
      <dgm:spPr>
        <a:solidFill>
          <a:srgbClr val="3E1062"/>
        </a:solidFill>
      </dgm:spPr>
      <dgm:t>
        <a:bodyPr/>
        <a:lstStyle/>
        <a:p>
          <a:r>
            <a:rPr lang="fr-CA" dirty="0">
              <a:solidFill>
                <a:schemeClr val="bg1"/>
              </a:solidFill>
              <a:latin typeface="Aptos Display" panose="020B0004020202020204" pitchFamily="34" charset="0"/>
            </a:rPr>
            <a:t>Association canadienne des docteurs en naturopathie</a:t>
          </a:r>
        </a:p>
      </dgm:t>
    </dgm:pt>
    <dgm:pt modelId="{95297E72-7F77-4786-B500-B134FDF4A2A1}" type="parTrans" cxnId="{8217AD0E-C602-4080-99EB-C66ED875FC2F}">
      <dgm:prSet/>
      <dgm:spPr/>
      <dgm:t>
        <a:bodyPr/>
        <a:lstStyle/>
        <a:p>
          <a:endParaRPr lang="en-CA"/>
        </a:p>
      </dgm:t>
    </dgm:pt>
    <dgm:pt modelId="{0AE142CA-8D6E-43EA-82A2-7F21202A73C2}" type="sibTrans" cxnId="{8217AD0E-C602-4080-99EB-C66ED875FC2F}">
      <dgm:prSet/>
      <dgm:spPr/>
      <dgm:t>
        <a:bodyPr/>
        <a:lstStyle/>
        <a:p>
          <a:endParaRPr lang="en-CA"/>
        </a:p>
      </dgm:t>
    </dgm:pt>
    <dgm:pt modelId="{0D5F4D72-D544-4B48-8B59-42FCA2A16525}" type="pres">
      <dgm:prSet presAssocID="{A4DE901E-1859-4BE0-958C-742912124387}" presName="diagram" presStyleCnt="0">
        <dgm:presLayoutVars>
          <dgm:dir/>
          <dgm:resizeHandles val="exact"/>
        </dgm:presLayoutVars>
      </dgm:prSet>
      <dgm:spPr/>
    </dgm:pt>
    <dgm:pt modelId="{39EC4BDA-7502-4B3A-B4A9-F2BE88C56BEE}" type="pres">
      <dgm:prSet presAssocID="{BFD11F37-C6D7-4F10-B5FE-48E4CEE26495}" presName="node" presStyleLbl="node1" presStyleIdx="0" presStyleCnt="3">
        <dgm:presLayoutVars>
          <dgm:bulletEnabled val="1"/>
        </dgm:presLayoutVars>
      </dgm:prSet>
      <dgm:spPr/>
    </dgm:pt>
    <dgm:pt modelId="{443F218A-7A48-4EB9-9C05-652A4796ED35}" type="pres">
      <dgm:prSet presAssocID="{AD7C2A0B-32F1-47EF-9281-3682AA78563E}" presName="sibTrans" presStyleCnt="0"/>
      <dgm:spPr/>
    </dgm:pt>
    <dgm:pt modelId="{CEF5B0FA-CA3A-4F4E-B1E9-E9CC8F8E9940}" type="pres">
      <dgm:prSet presAssocID="{18028414-5D85-4C17-8F8C-3B9FC8CA06B5}" presName="node" presStyleLbl="node1" presStyleIdx="1" presStyleCnt="3">
        <dgm:presLayoutVars>
          <dgm:bulletEnabled val="1"/>
        </dgm:presLayoutVars>
      </dgm:prSet>
      <dgm:spPr/>
    </dgm:pt>
    <dgm:pt modelId="{870AD48F-2540-4632-9B99-A839840A1E84}" type="pres">
      <dgm:prSet presAssocID="{62C7923C-A21B-4925-A74E-6A738E5381FC}" presName="sibTrans" presStyleCnt="0"/>
      <dgm:spPr/>
    </dgm:pt>
    <dgm:pt modelId="{4B33B256-B0C8-460E-B3E3-EC3455E13709}" type="pres">
      <dgm:prSet presAssocID="{43E08DD7-13A2-40FE-BE48-413E7F4B7B93}" presName="node" presStyleLbl="node1" presStyleIdx="2" presStyleCnt="3">
        <dgm:presLayoutVars>
          <dgm:bulletEnabled val="1"/>
        </dgm:presLayoutVars>
      </dgm:prSet>
      <dgm:spPr/>
    </dgm:pt>
  </dgm:ptLst>
  <dgm:cxnLst>
    <dgm:cxn modelId="{8217AD0E-C602-4080-99EB-C66ED875FC2F}" srcId="{43E08DD7-13A2-40FE-BE48-413E7F4B7B93}" destId="{70303FBC-8227-4997-853B-34A94FC2B0D6}" srcOrd="2" destOrd="0" parTransId="{95297E72-7F77-4786-B500-B134FDF4A2A1}" sibTransId="{0AE142CA-8D6E-43EA-82A2-7F21202A73C2}"/>
    <dgm:cxn modelId="{C2DC661E-6651-40C7-B64D-06F05F75516C}" srcId="{BFD11F37-C6D7-4F10-B5FE-48E4CEE26495}" destId="{78DEAFA7-6705-4E75-BA89-FBA5A9AF8F61}" srcOrd="2" destOrd="0" parTransId="{E3B3BD11-C221-4260-B9BF-CC5D70BAA190}" sibTransId="{61D20B3D-EDEE-445D-A099-F03765B26436}"/>
    <dgm:cxn modelId="{7A7D802E-3935-44A1-B1F7-18BE55CD69BE}" srcId="{BFD11F37-C6D7-4F10-B5FE-48E4CEE26495}" destId="{A697D6F8-AA31-441A-A46B-C9A4D3A6B2AA}" srcOrd="0" destOrd="0" parTransId="{790D2330-961B-4C2C-9202-392FF5EFDCA0}" sibTransId="{8544E40B-31FD-4E7E-A997-81629B083982}"/>
    <dgm:cxn modelId="{04A6763A-060A-4C9B-8072-E925D4BBE490}" type="presOf" srcId="{BFD11F37-C6D7-4F10-B5FE-48E4CEE26495}" destId="{39EC4BDA-7502-4B3A-B4A9-F2BE88C56BEE}" srcOrd="0" destOrd="0" presId="urn:microsoft.com/office/officeart/2005/8/layout/default"/>
    <dgm:cxn modelId="{540CDE51-F524-4FC4-8A03-15902F9E4DEF}" type="presOf" srcId="{3EA352AE-2EFC-46C3-B9A5-F05ABDAD3078}" destId="{4B33B256-B0C8-460E-B3E3-EC3455E13709}" srcOrd="0" destOrd="2" presId="urn:microsoft.com/office/officeart/2005/8/layout/default"/>
    <dgm:cxn modelId="{BDA1D954-B6D6-4D7F-88AB-EB25D0DEDC9C}" type="presOf" srcId="{43E08DD7-13A2-40FE-BE48-413E7F4B7B93}" destId="{4B33B256-B0C8-460E-B3E3-EC3455E13709}" srcOrd="0" destOrd="0" presId="urn:microsoft.com/office/officeart/2005/8/layout/default"/>
    <dgm:cxn modelId="{636FB998-9FD9-4A76-80C9-BEEC594294E1}" type="presOf" srcId="{70303FBC-8227-4997-853B-34A94FC2B0D6}" destId="{4B33B256-B0C8-460E-B3E3-EC3455E13709}" srcOrd="0" destOrd="3" presId="urn:microsoft.com/office/officeart/2005/8/layout/default"/>
    <dgm:cxn modelId="{71026499-5FC9-40CC-9C09-54401B1F1C58}" srcId="{A4DE901E-1859-4BE0-958C-742912124387}" destId="{BFD11F37-C6D7-4F10-B5FE-48E4CEE26495}" srcOrd="0" destOrd="0" parTransId="{EE2869B1-4E1B-4698-B472-00DCEE6A6949}" sibTransId="{AD7C2A0B-32F1-47EF-9281-3682AA78563E}"/>
    <dgm:cxn modelId="{0E71D29F-437A-4CE1-B1BA-2BEB59342ECC}" type="presOf" srcId="{4B69C208-71A1-4077-9B6F-DEBDB8563D71}" destId="{4B33B256-B0C8-460E-B3E3-EC3455E13709}" srcOrd="0" destOrd="1" presId="urn:microsoft.com/office/officeart/2005/8/layout/default"/>
    <dgm:cxn modelId="{3D6A85A0-4459-4B40-8DA0-67BAC441600C}" srcId="{A4DE901E-1859-4BE0-958C-742912124387}" destId="{43E08DD7-13A2-40FE-BE48-413E7F4B7B93}" srcOrd="2" destOrd="0" parTransId="{FF8A333D-0DEE-4D71-8D49-9BED630B1953}" sibTransId="{6C884179-688E-4C07-8C38-B4D83552F5E9}"/>
    <dgm:cxn modelId="{86134EA5-C3EE-4E57-A7B8-6453557FF195}" type="presOf" srcId="{18028414-5D85-4C17-8F8C-3B9FC8CA06B5}" destId="{CEF5B0FA-CA3A-4F4E-B1E9-E9CC8F8E9940}" srcOrd="0" destOrd="0" presId="urn:microsoft.com/office/officeart/2005/8/layout/default"/>
    <dgm:cxn modelId="{AC9107B0-6E11-44B6-80A7-66E1D648104D}" srcId="{A4DE901E-1859-4BE0-958C-742912124387}" destId="{18028414-5D85-4C17-8F8C-3B9FC8CA06B5}" srcOrd="1" destOrd="0" parTransId="{9CBCE1DD-13EF-4DFE-AF0D-AA401F617EBB}" sibTransId="{62C7923C-A21B-4925-A74E-6A738E5381FC}"/>
    <dgm:cxn modelId="{331017B4-D431-4FFE-BAA4-096032030979}" type="presOf" srcId="{78DEAFA7-6705-4E75-BA89-FBA5A9AF8F61}" destId="{39EC4BDA-7502-4B3A-B4A9-F2BE88C56BEE}" srcOrd="0" destOrd="3" presId="urn:microsoft.com/office/officeart/2005/8/layout/default"/>
    <dgm:cxn modelId="{2FA310B7-BA50-43C2-B949-F2399AC6167A}" type="presOf" srcId="{F8FC0AD6-E706-41AD-8242-47A6F1634A8D}" destId="{39EC4BDA-7502-4B3A-B4A9-F2BE88C56BEE}" srcOrd="0" destOrd="2" presId="urn:microsoft.com/office/officeart/2005/8/layout/default"/>
    <dgm:cxn modelId="{1B8347BA-4C9D-45CE-B3E2-801B4EA57978}" srcId="{BFD11F37-C6D7-4F10-B5FE-48E4CEE26495}" destId="{F8FC0AD6-E706-41AD-8242-47A6F1634A8D}" srcOrd="1" destOrd="0" parTransId="{0264546B-DC9F-46B3-89F9-3A6C1148D060}" sibTransId="{DE09ACB2-212B-4F53-B44A-DF0A44B3E2A1}"/>
    <dgm:cxn modelId="{F0E694C6-C516-4F08-BAB9-03C3169E99B2}" srcId="{43E08DD7-13A2-40FE-BE48-413E7F4B7B93}" destId="{3EA352AE-2EFC-46C3-B9A5-F05ABDAD3078}" srcOrd="1" destOrd="0" parTransId="{B951AA60-D7A0-4679-9C34-5687BABB2ADA}" sibTransId="{02D8642E-EC82-4274-AF9C-F45A7CBCCD81}"/>
    <dgm:cxn modelId="{CD5026D6-5A08-4115-A3F5-5F43315121B0}" type="presOf" srcId="{A697D6F8-AA31-441A-A46B-C9A4D3A6B2AA}" destId="{39EC4BDA-7502-4B3A-B4A9-F2BE88C56BEE}" srcOrd="0" destOrd="1" presId="urn:microsoft.com/office/officeart/2005/8/layout/default"/>
    <dgm:cxn modelId="{C99484DB-6703-47C6-A77E-79323936C911}" type="presOf" srcId="{A4DE901E-1859-4BE0-958C-742912124387}" destId="{0D5F4D72-D544-4B48-8B59-42FCA2A16525}" srcOrd="0" destOrd="0" presId="urn:microsoft.com/office/officeart/2005/8/layout/default"/>
    <dgm:cxn modelId="{A6302BDE-2753-4FCB-B041-010AC80589B3}" srcId="{43E08DD7-13A2-40FE-BE48-413E7F4B7B93}" destId="{4B69C208-71A1-4077-9B6F-DEBDB8563D71}" srcOrd="0" destOrd="0" parTransId="{1166215E-BD07-42DA-9B8A-3375FC848688}" sibTransId="{19B6A423-535D-4F1F-A813-8A7B78E7EFC1}"/>
    <dgm:cxn modelId="{645C18C1-105F-4075-A480-08BBC4EEB137}" type="presParOf" srcId="{0D5F4D72-D544-4B48-8B59-42FCA2A16525}" destId="{39EC4BDA-7502-4B3A-B4A9-F2BE88C56BEE}" srcOrd="0" destOrd="0" presId="urn:microsoft.com/office/officeart/2005/8/layout/default"/>
    <dgm:cxn modelId="{870B793C-D078-4A49-8176-2CB712AC3B52}" type="presParOf" srcId="{0D5F4D72-D544-4B48-8B59-42FCA2A16525}" destId="{443F218A-7A48-4EB9-9C05-652A4796ED35}" srcOrd="1" destOrd="0" presId="urn:microsoft.com/office/officeart/2005/8/layout/default"/>
    <dgm:cxn modelId="{E09C4DEB-2B9C-4158-AB33-8C3C9168A7EE}" type="presParOf" srcId="{0D5F4D72-D544-4B48-8B59-42FCA2A16525}" destId="{CEF5B0FA-CA3A-4F4E-B1E9-E9CC8F8E9940}" srcOrd="2" destOrd="0" presId="urn:microsoft.com/office/officeart/2005/8/layout/default"/>
    <dgm:cxn modelId="{4B3ADE78-FA83-4FBC-B7C7-55CE5C89EE3E}" type="presParOf" srcId="{0D5F4D72-D544-4B48-8B59-42FCA2A16525}" destId="{870AD48F-2540-4632-9B99-A839840A1E84}" srcOrd="3" destOrd="0" presId="urn:microsoft.com/office/officeart/2005/8/layout/default"/>
    <dgm:cxn modelId="{853CB3DD-6DD8-4981-B5F8-70050AFA9A47}" type="presParOf" srcId="{0D5F4D72-D544-4B48-8B59-42FCA2A16525}" destId="{4B33B256-B0C8-460E-B3E3-EC3455E13709}"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E8D1FC-FB51-40F1-AE8A-A535B1D93AAF}"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CA"/>
        </a:p>
      </dgm:t>
    </dgm:pt>
    <dgm:pt modelId="{2F94FA94-6436-47C3-9423-BCE9FDD790A0}">
      <dgm:prSet phldrT="[Text]"/>
      <dgm:spPr>
        <a:solidFill>
          <a:srgbClr val="7030A0"/>
        </a:solidFill>
      </dgm:spPr>
      <dgm:t>
        <a:bodyPr/>
        <a:lstStyle/>
        <a:p>
          <a:pPr>
            <a:buFont typeface="Symbol" panose="05050102010706020507" pitchFamily="18" charset="2"/>
            <a:buChar char=""/>
          </a:pPr>
          <a:r>
            <a:rPr lang="fr-CA" b="1" dirty="0">
              <a:effectLst/>
              <a:latin typeface="Aptos Display" panose="020B0004020202020204" pitchFamily="34" charset="0"/>
              <a:ea typeface="Aptos" panose="020B0004020202020204" pitchFamily="34" charset="0"/>
              <a:cs typeface="Times New Roman" panose="02020603050405020304" pitchFamily="18" charset="0"/>
            </a:rPr>
            <a:t>Mandat</a:t>
          </a:r>
        </a:p>
      </dgm:t>
    </dgm:pt>
    <dgm:pt modelId="{F00659E7-AA8C-403D-8B6C-29563B05D70E}" type="parTrans" cxnId="{8C040CCB-26C7-4F53-AE89-50BA3E591B97}">
      <dgm:prSet/>
      <dgm:spPr/>
      <dgm:t>
        <a:bodyPr/>
        <a:lstStyle/>
        <a:p>
          <a:endParaRPr lang="en-CA"/>
        </a:p>
      </dgm:t>
    </dgm:pt>
    <dgm:pt modelId="{8DC9A21B-AEC3-4F86-913A-7BFFD9A245BE}" type="sibTrans" cxnId="{8C040CCB-26C7-4F53-AE89-50BA3E591B97}">
      <dgm:prSet/>
      <dgm:spPr/>
      <dgm:t>
        <a:bodyPr/>
        <a:lstStyle/>
        <a:p>
          <a:endParaRPr lang="en-CA"/>
        </a:p>
      </dgm:t>
    </dgm:pt>
    <dgm:pt modelId="{CE6D99C0-8A82-4634-98F4-2D2A514EB85F}">
      <dgm:prSet/>
      <dgm:spPr/>
      <dgm:t>
        <a:bodyPr/>
        <a:lstStyle/>
        <a:p>
          <a:r>
            <a:rPr lang="fr-CA" dirty="0">
              <a:effectLst/>
              <a:latin typeface="Aptos Display" panose="020B0004020202020204" pitchFamily="34" charset="0"/>
              <a:ea typeface="Aptos" panose="020B0004020202020204" pitchFamily="34" charset="0"/>
              <a:cs typeface="Times New Roman" panose="02020603050405020304" pitchFamily="18" charset="0"/>
            </a:rPr>
            <a:t>Le corps des techniciens de la santé de l'APN planifie et défend les priorités nationales des SSNA des Premières Nations.</a:t>
          </a:r>
        </a:p>
      </dgm:t>
    </dgm:pt>
    <dgm:pt modelId="{C30F911A-ED48-47EB-B3A0-3B528D31CE51}" type="parTrans" cxnId="{DB34C0C0-E5E4-42B8-9F27-9C46813BA44E}">
      <dgm:prSet/>
      <dgm:spPr/>
      <dgm:t>
        <a:bodyPr/>
        <a:lstStyle/>
        <a:p>
          <a:endParaRPr lang="en-CA"/>
        </a:p>
      </dgm:t>
    </dgm:pt>
    <dgm:pt modelId="{CF107CB6-B1DB-4D26-8B27-AB8BF8CB9F1F}" type="sibTrans" cxnId="{DB34C0C0-E5E4-42B8-9F27-9C46813BA44E}">
      <dgm:prSet/>
      <dgm:spPr/>
      <dgm:t>
        <a:bodyPr/>
        <a:lstStyle/>
        <a:p>
          <a:endParaRPr lang="en-CA"/>
        </a:p>
      </dgm:t>
    </dgm:pt>
    <dgm:pt modelId="{33D8D37E-3815-4292-88BC-30FA5D177DF2}">
      <dgm:prSet/>
      <dgm:spPr/>
      <dgm:t>
        <a:bodyPr/>
        <a:lstStyle/>
        <a:p>
          <a:r>
            <a:rPr lang="fr-CA">
              <a:effectLst/>
              <a:latin typeface="Aptos Display" panose="020B0004020202020204" pitchFamily="34" charset="0"/>
              <a:ea typeface="Aptos" panose="020B0004020202020204" pitchFamily="34" charset="0"/>
              <a:cs typeface="Times New Roman" panose="02020603050405020304" pitchFamily="18" charset="0"/>
            </a:rPr>
            <a:t>Ses membres sont embauchés par les régions des Premières Nations.</a:t>
          </a:r>
        </a:p>
      </dgm:t>
    </dgm:pt>
    <dgm:pt modelId="{510E1567-DD84-48D9-AF09-BD9EA060DB10}" type="parTrans" cxnId="{42952AB7-F045-46CB-AFC4-80757A0E2DBD}">
      <dgm:prSet/>
      <dgm:spPr/>
      <dgm:t>
        <a:bodyPr/>
        <a:lstStyle/>
        <a:p>
          <a:endParaRPr lang="en-CA"/>
        </a:p>
      </dgm:t>
    </dgm:pt>
    <dgm:pt modelId="{574CD33D-0BF7-424B-B116-8B823A70782B}" type="sibTrans" cxnId="{42952AB7-F045-46CB-AFC4-80757A0E2DBD}">
      <dgm:prSet/>
      <dgm:spPr/>
      <dgm:t>
        <a:bodyPr/>
        <a:lstStyle/>
        <a:p>
          <a:endParaRPr lang="en-CA"/>
        </a:p>
      </dgm:t>
    </dgm:pt>
    <dgm:pt modelId="{0846D94B-F03E-4F90-9E3D-21EAA3700CD1}">
      <dgm:prSet/>
      <dgm:spPr>
        <a:solidFill>
          <a:srgbClr val="7030A0"/>
        </a:solidFill>
      </dgm:spPr>
      <dgm:t>
        <a:bodyPr/>
        <a:lstStyle/>
        <a:p>
          <a:r>
            <a:rPr lang="fr-CA" b="1" dirty="0">
              <a:effectLst/>
              <a:latin typeface="Aptos Display" panose="020B0004020202020204" pitchFamily="34" charset="0"/>
              <a:ea typeface="Aptos" panose="020B0004020202020204" pitchFamily="34" charset="0"/>
              <a:cs typeface="Times New Roman" panose="02020603050405020304" pitchFamily="18" charset="0"/>
            </a:rPr>
            <a:t>Composition</a:t>
          </a:r>
        </a:p>
      </dgm:t>
    </dgm:pt>
    <dgm:pt modelId="{7C30663A-EC74-4A2C-8B72-AFCC46AFB2CE}" type="parTrans" cxnId="{92E4A6D1-9D7E-437D-B7C7-FAF94FF30586}">
      <dgm:prSet/>
      <dgm:spPr/>
      <dgm:t>
        <a:bodyPr/>
        <a:lstStyle/>
        <a:p>
          <a:endParaRPr lang="en-CA"/>
        </a:p>
      </dgm:t>
    </dgm:pt>
    <dgm:pt modelId="{3F4D6BE2-5E66-477F-88E3-3E58DA7D1352}" type="sibTrans" cxnId="{92E4A6D1-9D7E-437D-B7C7-FAF94FF30586}">
      <dgm:prSet/>
      <dgm:spPr/>
      <dgm:t>
        <a:bodyPr/>
        <a:lstStyle/>
        <a:p>
          <a:endParaRPr lang="en-CA"/>
        </a:p>
      </dgm:t>
    </dgm:pt>
    <dgm:pt modelId="{0F8301E3-CF95-4E9C-9917-EFB022709BCD}">
      <dgm:prSet/>
      <dgm:spPr/>
      <dgm:t>
        <a:bodyPr/>
        <a:lstStyle/>
        <a:p>
          <a:r>
            <a:rPr lang="fr-CA">
              <a:effectLst/>
              <a:latin typeface="Aptos Display" panose="020B0004020202020204" pitchFamily="34" charset="0"/>
              <a:ea typeface="Aptos" panose="020B0004020202020204" pitchFamily="34" charset="0"/>
              <a:cs typeface="Times New Roman" panose="02020603050405020304" pitchFamily="18" charset="0"/>
            </a:rPr>
            <a:t>Les techniciens régionaux en santé des SSNA guident et promeuvent les besoins et les priorités des Premières Nations en matière de santé des SSNA. </a:t>
          </a:r>
        </a:p>
      </dgm:t>
    </dgm:pt>
    <dgm:pt modelId="{5010F283-BA8D-43D4-B68C-C1C0514FB5F4}" type="parTrans" cxnId="{287C40D5-6669-48B4-8CA1-891A3BB1DA86}">
      <dgm:prSet/>
      <dgm:spPr/>
      <dgm:t>
        <a:bodyPr/>
        <a:lstStyle/>
        <a:p>
          <a:endParaRPr lang="en-CA"/>
        </a:p>
      </dgm:t>
    </dgm:pt>
    <dgm:pt modelId="{CEDC7094-2D1C-4235-BB0C-BDFB2B4006AA}" type="sibTrans" cxnId="{287C40D5-6669-48B4-8CA1-891A3BB1DA86}">
      <dgm:prSet/>
      <dgm:spPr/>
      <dgm:t>
        <a:bodyPr/>
        <a:lstStyle/>
        <a:p>
          <a:endParaRPr lang="en-CA"/>
        </a:p>
      </dgm:t>
    </dgm:pt>
    <dgm:pt modelId="{7F2432B6-9E9E-4353-B451-3B7467B284BE}">
      <dgm:prSet/>
      <dgm:spPr/>
      <dgm:t>
        <a:bodyPr/>
        <a:lstStyle/>
        <a:p>
          <a:r>
            <a:rPr lang="fr-CA" dirty="0">
              <a:effectLst/>
              <a:latin typeface="Aptos Display" panose="020B0004020202020204" pitchFamily="34" charset="0"/>
              <a:ea typeface="Aptos" panose="020B0004020202020204" pitchFamily="34" charset="0"/>
              <a:cs typeface="Times New Roman" panose="02020603050405020304" pitchFamily="18" charset="0"/>
            </a:rPr>
            <a:t>Représentants de onze régions – la C.‑B. a la FNHA.</a:t>
          </a:r>
        </a:p>
      </dgm:t>
    </dgm:pt>
    <dgm:pt modelId="{C19785B4-D1D4-4EDD-9831-415D216064AF}" type="parTrans" cxnId="{313CB6E5-34AE-4007-95D7-7F9AAD66DA07}">
      <dgm:prSet/>
      <dgm:spPr/>
      <dgm:t>
        <a:bodyPr/>
        <a:lstStyle/>
        <a:p>
          <a:endParaRPr lang="en-CA"/>
        </a:p>
      </dgm:t>
    </dgm:pt>
    <dgm:pt modelId="{C2A6D276-A0AE-42D9-818F-5C5285FAA6B5}" type="sibTrans" cxnId="{313CB6E5-34AE-4007-95D7-7F9AAD66DA07}">
      <dgm:prSet/>
      <dgm:spPr/>
      <dgm:t>
        <a:bodyPr/>
        <a:lstStyle/>
        <a:p>
          <a:endParaRPr lang="en-CA"/>
        </a:p>
      </dgm:t>
    </dgm:pt>
    <dgm:pt modelId="{02082081-1A6B-480D-AC93-B7CF95B925B8}">
      <dgm:prSet/>
      <dgm:spPr>
        <a:solidFill>
          <a:srgbClr val="7030A0"/>
        </a:solidFill>
      </dgm:spPr>
      <dgm:t>
        <a:bodyPr/>
        <a:lstStyle/>
        <a:p>
          <a:r>
            <a:rPr lang="fr-CA" b="1" dirty="0">
              <a:latin typeface="Aptos Display" panose="020B0004020202020204" pitchFamily="34" charset="0"/>
              <a:cs typeface="Times New Roman" panose="02020603050405020304" pitchFamily="18" charset="0"/>
            </a:rPr>
            <a:t>Travaux en cours</a:t>
          </a:r>
        </a:p>
      </dgm:t>
    </dgm:pt>
    <dgm:pt modelId="{0FFB8A26-BFE3-4099-982F-5BA622E173AB}" type="parTrans" cxnId="{09316FB1-6A19-4ECE-A2B3-3BE705CC3894}">
      <dgm:prSet/>
      <dgm:spPr/>
      <dgm:t>
        <a:bodyPr/>
        <a:lstStyle/>
        <a:p>
          <a:endParaRPr lang="en-CA"/>
        </a:p>
      </dgm:t>
    </dgm:pt>
    <dgm:pt modelId="{AF9C79CA-C045-4E6B-B755-83F8AB64C17F}" type="sibTrans" cxnId="{09316FB1-6A19-4ECE-A2B3-3BE705CC3894}">
      <dgm:prSet/>
      <dgm:spPr/>
      <dgm:t>
        <a:bodyPr/>
        <a:lstStyle/>
        <a:p>
          <a:endParaRPr lang="en-CA"/>
        </a:p>
      </dgm:t>
    </dgm:pt>
    <dgm:pt modelId="{80E354CD-C3C6-4D46-BC9A-1E1114C6E9FF}">
      <dgm:prSet/>
      <dgm:spPr/>
      <dgm:t>
        <a:bodyPr/>
        <a:lstStyle/>
        <a:p>
          <a:r>
            <a:rPr lang="fr-CA">
              <a:latin typeface="Aptos Display" panose="020B0004020202020204" pitchFamily="34" charset="0"/>
              <a:cs typeface="Times New Roman" panose="02020603050405020304" pitchFamily="18" charset="0"/>
            </a:rPr>
            <a:t>Séance nationale de dialogue sur les SSNA – octobre 2023 </a:t>
          </a:r>
        </a:p>
      </dgm:t>
    </dgm:pt>
    <dgm:pt modelId="{0989FDBA-5983-48FF-8C9E-ADFE500C1557}" type="parTrans" cxnId="{71847C4D-D0DD-4F45-A4F6-4642FC7E82FE}">
      <dgm:prSet/>
      <dgm:spPr/>
      <dgm:t>
        <a:bodyPr/>
        <a:lstStyle/>
        <a:p>
          <a:endParaRPr lang="en-CA"/>
        </a:p>
      </dgm:t>
    </dgm:pt>
    <dgm:pt modelId="{DBEEE406-AC30-40FA-B44A-E548D6D5E2C2}" type="sibTrans" cxnId="{71847C4D-D0DD-4F45-A4F6-4642FC7E82FE}">
      <dgm:prSet/>
      <dgm:spPr/>
      <dgm:t>
        <a:bodyPr/>
        <a:lstStyle/>
        <a:p>
          <a:endParaRPr lang="en-CA"/>
        </a:p>
      </dgm:t>
    </dgm:pt>
    <dgm:pt modelId="{4F70055B-8C23-4107-AF2C-950062561BEE}">
      <dgm:prSet/>
      <dgm:spPr/>
      <dgm:t>
        <a:bodyPr/>
        <a:lstStyle/>
        <a:p>
          <a:r>
            <a:rPr lang="fr-CA">
              <a:latin typeface="Aptos Display" panose="020B0004020202020204" pitchFamily="34" charset="0"/>
              <a:cs typeface="Times New Roman" panose="02020603050405020304" pitchFamily="18" charset="0"/>
            </a:rPr>
            <a:t>Faire avancer les priorités des Premières Nations en matière de santé, telles que les services paramédicaux.</a:t>
          </a:r>
        </a:p>
      </dgm:t>
    </dgm:pt>
    <dgm:pt modelId="{CD4D6A55-578C-495F-9893-AB12BC9E354C}" type="parTrans" cxnId="{4DFECEB3-6059-4AC5-93CB-FACA49A5FED1}">
      <dgm:prSet/>
      <dgm:spPr/>
      <dgm:t>
        <a:bodyPr/>
        <a:lstStyle/>
        <a:p>
          <a:endParaRPr lang="en-CA"/>
        </a:p>
      </dgm:t>
    </dgm:pt>
    <dgm:pt modelId="{9254782F-754E-45C1-94F8-67DA9B1BA5EC}" type="sibTrans" cxnId="{4DFECEB3-6059-4AC5-93CB-FACA49A5FED1}">
      <dgm:prSet/>
      <dgm:spPr/>
      <dgm:t>
        <a:bodyPr/>
        <a:lstStyle/>
        <a:p>
          <a:endParaRPr lang="en-CA"/>
        </a:p>
      </dgm:t>
    </dgm:pt>
    <dgm:pt modelId="{9D364486-085A-4C1D-9915-712365C1DD3A}">
      <dgm:prSet/>
      <dgm:spPr/>
      <dgm:t>
        <a:bodyPr/>
        <a:lstStyle/>
        <a:p>
          <a:r>
            <a:rPr lang="fr-CA">
              <a:latin typeface="Aptos Display" panose="020B0004020202020204" pitchFamily="34" charset="0"/>
            </a:rPr>
            <a:t>Abandon des restrictions relatives au prescripteur unique </a:t>
          </a:r>
        </a:p>
      </dgm:t>
    </dgm:pt>
    <dgm:pt modelId="{7014C347-C7C5-4311-A24B-EDB21F69B799}" type="parTrans" cxnId="{A82DBC11-2864-4694-B65A-976328F2DF75}">
      <dgm:prSet/>
      <dgm:spPr/>
      <dgm:t>
        <a:bodyPr/>
        <a:lstStyle/>
        <a:p>
          <a:endParaRPr lang="en-CA"/>
        </a:p>
      </dgm:t>
    </dgm:pt>
    <dgm:pt modelId="{68B83B1B-1AE4-4C34-9ABF-1DEC1C4857AB}" type="sibTrans" cxnId="{A82DBC11-2864-4694-B65A-976328F2DF75}">
      <dgm:prSet/>
      <dgm:spPr/>
      <dgm:t>
        <a:bodyPr/>
        <a:lstStyle/>
        <a:p>
          <a:endParaRPr lang="en-CA"/>
        </a:p>
      </dgm:t>
    </dgm:pt>
    <dgm:pt modelId="{1FE346C3-7188-480E-B4D4-7F5E48652D29}" type="pres">
      <dgm:prSet presAssocID="{11E8D1FC-FB51-40F1-AE8A-A535B1D93AAF}" presName="Name0" presStyleCnt="0">
        <dgm:presLayoutVars>
          <dgm:chPref val="1"/>
          <dgm:dir/>
          <dgm:animOne val="branch"/>
          <dgm:animLvl val="lvl"/>
          <dgm:resizeHandles/>
        </dgm:presLayoutVars>
      </dgm:prSet>
      <dgm:spPr/>
    </dgm:pt>
    <dgm:pt modelId="{1428B0AF-4AA1-4F19-991F-035FD048C216}" type="pres">
      <dgm:prSet presAssocID="{2F94FA94-6436-47C3-9423-BCE9FDD790A0}" presName="vertOne" presStyleCnt="0"/>
      <dgm:spPr/>
    </dgm:pt>
    <dgm:pt modelId="{A8F383F7-9AAA-4A2C-A750-B279F0FC27F7}" type="pres">
      <dgm:prSet presAssocID="{2F94FA94-6436-47C3-9423-BCE9FDD790A0}" presName="txOne" presStyleLbl="node0" presStyleIdx="0" presStyleCnt="3">
        <dgm:presLayoutVars>
          <dgm:chPref val="3"/>
        </dgm:presLayoutVars>
      </dgm:prSet>
      <dgm:spPr/>
    </dgm:pt>
    <dgm:pt modelId="{7F717D5A-4E1B-4CBD-A64E-45331BDC7B86}" type="pres">
      <dgm:prSet presAssocID="{2F94FA94-6436-47C3-9423-BCE9FDD790A0}" presName="parTransOne" presStyleCnt="0"/>
      <dgm:spPr/>
    </dgm:pt>
    <dgm:pt modelId="{91255D15-33D2-4942-8DF3-CF373F153842}" type="pres">
      <dgm:prSet presAssocID="{2F94FA94-6436-47C3-9423-BCE9FDD790A0}" presName="horzOne" presStyleCnt="0"/>
      <dgm:spPr/>
    </dgm:pt>
    <dgm:pt modelId="{D682BAB8-395A-4AE7-8E7A-FE60A5D75417}" type="pres">
      <dgm:prSet presAssocID="{CE6D99C0-8A82-4634-98F4-2D2A514EB85F}" presName="vertTwo" presStyleCnt="0"/>
      <dgm:spPr/>
    </dgm:pt>
    <dgm:pt modelId="{74CFDF17-EB51-40C2-B87B-6378A718ED1F}" type="pres">
      <dgm:prSet presAssocID="{CE6D99C0-8A82-4634-98F4-2D2A514EB85F}" presName="txTwo" presStyleLbl="node2" presStyleIdx="0" presStyleCnt="7">
        <dgm:presLayoutVars>
          <dgm:chPref val="3"/>
        </dgm:presLayoutVars>
      </dgm:prSet>
      <dgm:spPr/>
    </dgm:pt>
    <dgm:pt modelId="{BACDE65C-7453-438A-BF2D-6AD740A7E158}" type="pres">
      <dgm:prSet presAssocID="{CE6D99C0-8A82-4634-98F4-2D2A514EB85F}" presName="horzTwo" presStyleCnt="0"/>
      <dgm:spPr/>
    </dgm:pt>
    <dgm:pt modelId="{53350FCE-2A78-4238-BDEF-B4511DAFEB7F}" type="pres">
      <dgm:prSet presAssocID="{CF107CB6-B1DB-4D26-8B27-AB8BF8CB9F1F}" presName="sibSpaceTwo" presStyleCnt="0"/>
      <dgm:spPr/>
    </dgm:pt>
    <dgm:pt modelId="{D7C8F4AD-DA8C-485B-8DA6-C4BBF5FB5B59}" type="pres">
      <dgm:prSet presAssocID="{33D8D37E-3815-4292-88BC-30FA5D177DF2}" presName="vertTwo" presStyleCnt="0"/>
      <dgm:spPr/>
    </dgm:pt>
    <dgm:pt modelId="{48619EA0-8F87-4AE8-8811-AD13FEFFD9B9}" type="pres">
      <dgm:prSet presAssocID="{33D8D37E-3815-4292-88BC-30FA5D177DF2}" presName="txTwo" presStyleLbl="node2" presStyleIdx="1" presStyleCnt="7">
        <dgm:presLayoutVars>
          <dgm:chPref val="3"/>
        </dgm:presLayoutVars>
      </dgm:prSet>
      <dgm:spPr/>
    </dgm:pt>
    <dgm:pt modelId="{9B4B31F5-6274-4C4D-8194-87CC79CB72FC}" type="pres">
      <dgm:prSet presAssocID="{33D8D37E-3815-4292-88BC-30FA5D177DF2}" presName="horzTwo" presStyleCnt="0"/>
      <dgm:spPr/>
    </dgm:pt>
    <dgm:pt modelId="{0A274047-B68F-4F4A-9D42-59BDBC8ADBCD}" type="pres">
      <dgm:prSet presAssocID="{8DC9A21B-AEC3-4F86-913A-7BFFD9A245BE}" presName="sibSpaceOne" presStyleCnt="0"/>
      <dgm:spPr/>
    </dgm:pt>
    <dgm:pt modelId="{CC0FD4A5-8952-4B9D-A398-648FC5CE8C81}" type="pres">
      <dgm:prSet presAssocID="{0846D94B-F03E-4F90-9E3D-21EAA3700CD1}" presName="vertOne" presStyleCnt="0"/>
      <dgm:spPr/>
    </dgm:pt>
    <dgm:pt modelId="{7A72DA5E-EBD7-4C30-B35B-CBE333400378}" type="pres">
      <dgm:prSet presAssocID="{0846D94B-F03E-4F90-9E3D-21EAA3700CD1}" presName="txOne" presStyleLbl="node0" presStyleIdx="1" presStyleCnt="3">
        <dgm:presLayoutVars>
          <dgm:chPref val="3"/>
        </dgm:presLayoutVars>
      </dgm:prSet>
      <dgm:spPr/>
    </dgm:pt>
    <dgm:pt modelId="{FADC0A54-968D-46E9-B0D0-B1D7450E03E5}" type="pres">
      <dgm:prSet presAssocID="{0846D94B-F03E-4F90-9E3D-21EAA3700CD1}" presName="parTransOne" presStyleCnt="0"/>
      <dgm:spPr/>
    </dgm:pt>
    <dgm:pt modelId="{9E6B851D-E0EF-4A0B-A208-F85501A83F67}" type="pres">
      <dgm:prSet presAssocID="{0846D94B-F03E-4F90-9E3D-21EAA3700CD1}" presName="horzOne" presStyleCnt="0"/>
      <dgm:spPr/>
    </dgm:pt>
    <dgm:pt modelId="{B8A13F82-5F87-49EB-BC79-2F33BF66F890}" type="pres">
      <dgm:prSet presAssocID="{0F8301E3-CF95-4E9C-9917-EFB022709BCD}" presName="vertTwo" presStyleCnt="0"/>
      <dgm:spPr/>
    </dgm:pt>
    <dgm:pt modelId="{18493C0A-148E-455A-AE1D-EFF6F949CAFF}" type="pres">
      <dgm:prSet presAssocID="{0F8301E3-CF95-4E9C-9917-EFB022709BCD}" presName="txTwo" presStyleLbl="node2" presStyleIdx="2" presStyleCnt="7">
        <dgm:presLayoutVars>
          <dgm:chPref val="3"/>
        </dgm:presLayoutVars>
      </dgm:prSet>
      <dgm:spPr/>
    </dgm:pt>
    <dgm:pt modelId="{3C5CA255-8A9A-42A6-B458-D97DDDD75DDC}" type="pres">
      <dgm:prSet presAssocID="{0F8301E3-CF95-4E9C-9917-EFB022709BCD}" presName="horzTwo" presStyleCnt="0"/>
      <dgm:spPr/>
    </dgm:pt>
    <dgm:pt modelId="{A69BCCE5-1CE3-48DD-8DA4-12AAEBB9F427}" type="pres">
      <dgm:prSet presAssocID="{CEDC7094-2D1C-4235-BB0C-BDFB2B4006AA}" presName="sibSpaceTwo" presStyleCnt="0"/>
      <dgm:spPr/>
    </dgm:pt>
    <dgm:pt modelId="{A911A3AC-07A2-4F5E-9101-C57515C2064B}" type="pres">
      <dgm:prSet presAssocID="{7F2432B6-9E9E-4353-B451-3B7467B284BE}" presName="vertTwo" presStyleCnt="0"/>
      <dgm:spPr/>
    </dgm:pt>
    <dgm:pt modelId="{2C7D2EBB-0265-44A0-8AA6-592149A4A8FB}" type="pres">
      <dgm:prSet presAssocID="{7F2432B6-9E9E-4353-B451-3B7467B284BE}" presName="txTwo" presStyleLbl="node2" presStyleIdx="3" presStyleCnt="7">
        <dgm:presLayoutVars>
          <dgm:chPref val="3"/>
        </dgm:presLayoutVars>
      </dgm:prSet>
      <dgm:spPr/>
    </dgm:pt>
    <dgm:pt modelId="{2CE4D4DB-BAB4-4968-9A36-4C4D03835DAD}" type="pres">
      <dgm:prSet presAssocID="{7F2432B6-9E9E-4353-B451-3B7467B284BE}" presName="horzTwo" presStyleCnt="0"/>
      <dgm:spPr/>
    </dgm:pt>
    <dgm:pt modelId="{BDEC8A8F-B903-4432-808D-C6FB7289ABE2}" type="pres">
      <dgm:prSet presAssocID="{3F4D6BE2-5E66-477F-88E3-3E58DA7D1352}" presName="sibSpaceOne" presStyleCnt="0"/>
      <dgm:spPr/>
    </dgm:pt>
    <dgm:pt modelId="{D789A2BC-4BE9-48B7-AD7A-3ECDE6D3408D}" type="pres">
      <dgm:prSet presAssocID="{02082081-1A6B-480D-AC93-B7CF95B925B8}" presName="vertOne" presStyleCnt="0"/>
      <dgm:spPr/>
    </dgm:pt>
    <dgm:pt modelId="{FE0C5AFF-DC7F-410D-A1D1-6832196DDD5C}" type="pres">
      <dgm:prSet presAssocID="{02082081-1A6B-480D-AC93-B7CF95B925B8}" presName="txOne" presStyleLbl="node0" presStyleIdx="2" presStyleCnt="3">
        <dgm:presLayoutVars>
          <dgm:chPref val="3"/>
        </dgm:presLayoutVars>
      </dgm:prSet>
      <dgm:spPr/>
    </dgm:pt>
    <dgm:pt modelId="{034C3A6C-4C18-4272-8715-21F13CB94EB5}" type="pres">
      <dgm:prSet presAssocID="{02082081-1A6B-480D-AC93-B7CF95B925B8}" presName="parTransOne" presStyleCnt="0"/>
      <dgm:spPr/>
    </dgm:pt>
    <dgm:pt modelId="{5A243C6F-1640-40E1-B39C-C962D6ABA2EB}" type="pres">
      <dgm:prSet presAssocID="{02082081-1A6B-480D-AC93-B7CF95B925B8}" presName="horzOne" presStyleCnt="0"/>
      <dgm:spPr/>
    </dgm:pt>
    <dgm:pt modelId="{7C824484-D367-4739-8507-7A8DE83B2234}" type="pres">
      <dgm:prSet presAssocID="{80E354CD-C3C6-4D46-BC9A-1E1114C6E9FF}" presName="vertTwo" presStyleCnt="0"/>
      <dgm:spPr/>
    </dgm:pt>
    <dgm:pt modelId="{E99FC0A6-7BB8-41F6-9A6F-767FBD8837AF}" type="pres">
      <dgm:prSet presAssocID="{80E354CD-C3C6-4D46-BC9A-1E1114C6E9FF}" presName="txTwo" presStyleLbl="node2" presStyleIdx="4" presStyleCnt="7">
        <dgm:presLayoutVars>
          <dgm:chPref val="3"/>
        </dgm:presLayoutVars>
      </dgm:prSet>
      <dgm:spPr/>
    </dgm:pt>
    <dgm:pt modelId="{9B620281-171A-4C2E-B8CB-A370D941D895}" type="pres">
      <dgm:prSet presAssocID="{80E354CD-C3C6-4D46-BC9A-1E1114C6E9FF}" presName="horzTwo" presStyleCnt="0"/>
      <dgm:spPr/>
    </dgm:pt>
    <dgm:pt modelId="{076D4B87-5EDE-4E97-8E80-79D9E2DC3B4D}" type="pres">
      <dgm:prSet presAssocID="{DBEEE406-AC30-40FA-B44A-E548D6D5E2C2}" presName="sibSpaceTwo" presStyleCnt="0"/>
      <dgm:spPr/>
    </dgm:pt>
    <dgm:pt modelId="{1E31549C-0810-41F7-ABDD-FCDBFC6F85A6}" type="pres">
      <dgm:prSet presAssocID="{4F70055B-8C23-4107-AF2C-950062561BEE}" presName="vertTwo" presStyleCnt="0"/>
      <dgm:spPr/>
    </dgm:pt>
    <dgm:pt modelId="{89E7EF39-D2DF-4349-B5B3-EF13EA4478F6}" type="pres">
      <dgm:prSet presAssocID="{4F70055B-8C23-4107-AF2C-950062561BEE}" presName="txTwo" presStyleLbl="node2" presStyleIdx="5" presStyleCnt="7">
        <dgm:presLayoutVars>
          <dgm:chPref val="3"/>
        </dgm:presLayoutVars>
      </dgm:prSet>
      <dgm:spPr/>
    </dgm:pt>
    <dgm:pt modelId="{A3E74B66-02A4-44D2-A5A2-3A2DCFCB3B2E}" type="pres">
      <dgm:prSet presAssocID="{4F70055B-8C23-4107-AF2C-950062561BEE}" presName="horzTwo" presStyleCnt="0"/>
      <dgm:spPr/>
    </dgm:pt>
    <dgm:pt modelId="{C7DA37F3-421B-4B59-83C5-0AD27540FF8E}" type="pres">
      <dgm:prSet presAssocID="{9254782F-754E-45C1-94F8-67DA9B1BA5EC}" presName="sibSpaceTwo" presStyleCnt="0"/>
      <dgm:spPr/>
    </dgm:pt>
    <dgm:pt modelId="{D0CF3760-DD47-49A3-B993-DFEC523E3854}" type="pres">
      <dgm:prSet presAssocID="{9D364486-085A-4C1D-9915-712365C1DD3A}" presName="vertTwo" presStyleCnt="0"/>
      <dgm:spPr/>
    </dgm:pt>
    <dgm:pt modelId="{429A6784-4C8D-4C62-A1C3-88839D48EA21}" type="pres">
      <dgm:prSet presAssocID="{9D364486-085A-4C1D-9915-712365C1DD3A}" presName="txTwo" presStyleLbl="node2" presStyleIdx="6" presStyleCnt="7">
        <dgm:presLayoutVars>
          <dgm:chPref val="3"/>
        </dgm:presLayoutVars>
      </dgm:prSet>
      <dgm:spPr/>
    </dgm:pt>
    <dgm:pt modelId="{D1BE5D40-B436-41C5-B27B-1AC4A1DCBA12}" type="pres">
      <dgm:prSet presAssocID="{9D364486-085A-4C1D-9915-712365C1DD3A}" presName="horzTwo" presStyleCnt="0"/>
      <dgm:spPr/>
    </dgm:pt>
  </dgm:ptLst>
  <dgm:cxnLst>
    <dgm:cxn modelId="{2A533201-5C6F-4AE4-AB84-C898DA5CB651}" type="presOf" srcId="{9D364486-085A-4C1D-9915-712365C1DD3A}" destId="{429A6784-4C8D-4C62-A1C3-88839D48EA21}" srcOrd="0" destOrd="0" presId="urn:microsoft.com/office/officeart/2005/8/layout/hierarchy4"/>
    <dgm:cxn modelId="{32BFE708-1C0A-44B1-A615-FB42BC5E1CF8}" type="presOf" srcId="{0846D94B-F03E-4F90-9E3D-21EAA3700CD1}" destId="{7A72DA5E-EBD7-4C30-B35B-CBE333400378}" srcOrd="0" destOrd="0" presId="urn:microsoft.com/office/officeart/2005/8/layout/hierarchy4"/>
    <dgm:cxn modelId="{A82DBC11-2864-4694-B65A-976328F2DF75}" srcId="{02082081-1A6B-480D-AC93-B7CF95B925B8}" destId="{9D364486-085A-4C1D-9915-712365C1DD3A}" srcOrd="2" destOrd="0" parTransId="{7014C347-C7C5-4311-A24B-EDB21F69B799}" sibTransId="{68B83B1B-1AE4-4C34-9ABF-1DEC1C4857AB}"/>
    <dgm:cxn modelId="{98CB7D1F-052C-415C-AEAB-DE1AD68C6EA0}" type="presOf" srcId="{CE6D99C0-8A82-4634-98F4-2D2A514EB85F}" destId="{74CFDF17-EB51-40C2-B87B-6378A718ED1F}" srcOrd="0" destOrd="0" presId="urn:microsoft.com/office/officeart/2005/8/layout/hierarchy4"/>
    <dgm:cxn modelId="{5ABD5A4A-ACDD-4BBB-9E3A-0E68E1541F01}" type="presOf" srcId="{7F2432B6-9E9E-4353-B451-3B7467B284BE}" destId="{2C7D2EBB-0265-44A0-8AA6-592149A4A8FB}" srcOrd="0" destOrd="0" presId="urn:microsoft.com/office/officeart/2005/8/layout/hierarchy4"/>
    <dgm:cxn modelId="{71847C4D-D0DD-4F45-A4F6-4642FC7E82FE}" srcId="{02082081-1A6B-480D-AC93-B7CF95B925B8}" destId="{80E354CD-C3C6-4D46-BC9A-1E1114C6E9FF}" srcOrd="0" destOrd="0" parTransId="{0989FDBA-5983-48FF-8C9E-ADFE500C1557}" sibTransId="{DBEEE406-AC30-40FA-B44A-E548D6D5E2C2}"/>
    <dgm:cxn modelId="{51A12963-72A1-44DD-BDC9-8E84D633CE21}" type="presOf" srcId="{2F94FA94-6436-47C3-9423-BCE9FDD790A0}" destId="{A8F383F7-9AAA-4A2C-A750-B279F0FC27F7}" srcOrd="0" destOrd="0" presId="urn:microsoft.com/office/officeart/2005/8/layout/hierarchy4"/>
    <dgm:cxn modelId="{C9F66A72-7E7D-4EAA-BCB9-AE25753EFB7C}" type="presOf" srcId="{0F8301E3-CF95-4E9C-9917-EFB022709BCD}" destId="{18493C0A-148E-455A-AE1D-EFF6F949CAFF}" srcOrd="0" destOrd="0" presId="urn:microsoft.com/office/officeart/2005/8/layout/hierarchy4"/>
    <dgm:cxn modelId="{C2CFC395-9960-487D-B573-ACAF5209A9EE}" type="presOf" srcId="{80E354CD-C3C6-4D46-BC9A-1E1114C6E9FF}" destId="{E99FC0A6-7BB8-41F6-9A6F-767FBD8837AF}" srcOrd="0" destOrd="0" presId="urn:microsoft.com/office/officeart/2005/8/layout/hierarchy4"/>
    <dgm:cxn modelId="{09316FB1-6A19-4ECE-A2B3-3BE705CC3894}" srcId="{11E8D1FC-FB51-40F1-AE8A-A535B1D93AAF}" destId="{02082081-1A6B-480D-AC93-B7CF95B925B8}" srcOrd="2" destOrd="0" parTransId="{0FFB8A26-BFE3-4099-982F-5BA622E173AB}" sibTransId="{AF9C79CA-C045-4E6B-B755-83F8AB64C17F}"/>
    <dgm:cxn modelId="{4DFECEB3-6059-4AC5-93CB-FACA49A5FED1}" srcId="{02082081-1A6B-480D-AC93-B7CF95B925B8}" destId="{4F70055B-8C23-4107-AF2C-950062561BEE}" srcOrd="1" destOrd="0" parTransId="{CD4D6A55-578C-495F-9893-AB12BC9E354C}" sibTransId="{9254782F-754E-45C1-94F8-67DA9B1BA5EC}"/>
    <dgm:cxn modelId="{42952AB7-F045-46CB-AFC4-80757A0E2DBD}" srcId="{2F94FA94-6436-47C3-9423-BCE9FDD790A0}" destId="{33D8D37E-3815-4292-88BC-30FA5D177DF2}" srcOrd="1" destOrd="0" parTransId="{510E1567-DD84-48D9-AF09-BD9EA060DB10}" sibTransId="{574CD33D-0BF7-424B-B116-8B823A70782B}"/>
    <dgm:cxn modelId="{110A4ABD-5D37-4C78-89D0-DC671E876F3C}" type="presOf" srcId="{4F70055B-8C23-4107-AF2C-950062561BEE}" destId="{89E7EF39-D2DF-4349-B5B3-EF13EA4478F6}" srcOrd="0" destOrd="0" presId="urn:microsoft.com/office/officeart/2005/8/layout/hierarchy4"/>
    <dgm:cxn modelId="{DB34C0C0-E5E4-42B8-9F27-9C46813BA44E}" srcId="{2F94FA94-6436-47C3-9423-BCE9FDD790A0}" destId="{CE6D99C0-8A82-4634-98F4-2D2A514EB85F}" srcOrd="0" destOrd="0" parTransId="{C30F911A-ED48-47EB-B3A0-3B528D31CE51}" sibTransId="{CF107CB6-B1DB-4D26-8B27-AB8BF8CB9F1F}"/>
    <dgm:cxn modelId="{8C040CCB-26C7-4F53-AE89-50BA3E591B97}" srcId="{11E8D1FC-FB51-40F1-AE8A-A535B1D93AAF}" destId="{2F94FA94-6436-47C3-9423-BCE9FDD790A0}" srcOrd="0" destOrd="0" parTransId="{F00659E7-AA8C-403D-8B6C-29563B05D70E}" sibTransId="{8DC9A21B-AEC3-4F86-913A-7BFFD9A245BE}"/>
    <dgm:cxn modelId="{9E6BA9CC-5594-4E75-9DB2-A717DA47A9EC}" type="presOf" srcId="{33D8D37E-3815-4292-88BC-30FA5D177DF2}" destId="{48619EA0-8F87-4AE8-8811-AD13FEFFD9B9}" srcOrd="0" destOrd="0" presId="urn:microsoft.com/office/officeart/2005/8/layout/hierarchy4"/>
    <dgm:cxn modelId="{92E4A6D1-9D7E-437D-B7C7-FAF94FF30586}" srcId="{11E8D1FC-FB51-40F1-AE8A-A535B1D93AAF}" destId="{0846D94B-F03E-4F90-9E3D-21EAA3700CD1}" srcOrd="1" destOrd="0" parTransId="{7C30663A-EC74-4A2C-8B72-AFCC46AFB2CE}" sibTransId="{3F4D6BE2-5E66-477F-88E3-3E58DA7D1352}"/>
    <dgm:cxn modelId="{287C40D5-6669-48B4-8CA1-891A3BB1DA86}" srcId="{0846D94B-F03E-4F90-9E3D-21EAA3700CD1}" destId="{0F8301E3-CF95-4E9C-9917-EFB022709BCD}" srcOrd="0" destOrd="0" parTransId="{5010F283-BA8D-43D4-B68C-C1C0514FB5F4}" sibTransId="{CEDC7094-2D1C-4235-BB0C-BDFB2B4006AA}"/>
    <dgm:cxn modelId="{0D57B0DE-8905-499F-ACFB-85CFA5F810B4}" type="presOf" srcId="{02082081-1A6B-480D-AC93-B7CF95B925B8}" destId="{FE0C5AFF-DC7F-410D-A1D1-6832196DDD5C}" srcOrd="0" destOrd="0" presId="urn:microsoft.com/office/officeart/2005/8/layout/hierarchy4"/>
    <dgm:cxn modelId="{313CB6E5-34AE-4007-95D7-7F9AAD66DA07}" srcId="{0846D94B-F03E-4F90-9E3D-21EAA3700CD1}" destId="{7F2432B6-9E9E-4353-B451-3B7467B284BE}" srcOrd="1" destOrd="0" parTransId="{C19785B4-D1D4-4EDD-9831-415D216064AF}" sibTransId="{C2A6D276-A0AE-42D9-818F-5C5285FAA6B5}"/>
    <dgm:cxn modelId="{1099DDE8-907D-4DBC-A171-65CD926A04FB}" type="presOf" srcId="{11E8D1FC-FB51-40F1-AE8A-A535B1D93AAF}" destId="{1FE346C3-7188-480E-B4D4-7F5E48652D29}" srcOrd="0" destOrd="0" presId="urn:microsoft.com/office/officeart/2005/8/layout/hierarchy4"/>
    <dgm:cxn modelId="{492CCC0D-4393-4A7C-B7EA-B327BBAC0B79}" type="presParOf" srcId="{1FE346C3-7188-480E-B4D4-7F5E48652D29}" destId="{1428B0AF-4AA1-4F19-991F-035FD048C216}" srcOrd="0" destOrd="0" presId="urn:microsoft.com/office/officeart/2005/8/layout/hierarchy4"/>
    <dgm:cxn modelId="{4151A33C-1ABC-4E30-8B5A-BD5614CAED41}" type="presParOf" srcId="{1428B0AF-4AA1-4F19-991F-035FD048C216}" destId="{A8F383F7-9AAA-4A2C-A750-B279F0FC27F7}" srcOrd="0" destOrd="0" presId="urn:microsoft.com/office/officeart/2005/8/layout/hierarchy4"/>
    <dgm:cxn modelId="{C6E7822F-E292-4E75-BE94-0DC9092E5642}" type="presParOf" srcId="{1428B0AF-4AA1-4F19-991F-035FD048C216}" destId="{7F717D5A-4E1B-4CBD-A64E-45331BDC7B86}" srcOrd="1" destOrd="0" presId="urn:microsoft.com/office/officeart/2005/8/layout/hierarchy4"/>
    <dgm:cxn modelId="{A2BE731A-7A53-4115-A5A2-6D0E004AA282}" type="presParOf" srcId="{1428B0AF-4AA1-4F19-991F-035FD048C216}" destId="{91255D15-33D2-4942-8DF3-CF373F153842}" srcOrd="2" destOrd="0" presId="urn:microsoft.com/office/officeart/2005/8/layout/hierarchy4"/>
    <dgm:cxn modelId="{71B30FB6-F70D-40C4-B13E-8E2978AF1A48}" type="presParOf" srcId="{91255D15-33D2-4942-8DF3-CF373F153842}" destId="{D682BAB8-395A-4AE7-8E7A-FE60A5D75417}" srcOrd="0" destOrd="0" presId="urn:microsoft.com/office/officeart/2005/8/layout/hierarchy4"/>
    <dgm:cxn modelId="{ABBEDD26-B72E-4D52-8F83-26F761F6E1B3}" type="presParOf" srcId="{D682BAB8-395A-4AE7-8E7A-FE60A5D75417}" destId="{74CFDF17-EB51-40C2-B87B-6378A718ED1F}" srcOrd="0" destOrd="0" presId="urn:microsoft.com/office/officeart/2005/8/layout/hierarchy4"/>
    <dgm:cxn modelId="{EF6F987D-3456-4A1D-9EFD-139BB896F5D8}" type="presParOf" srcId="{D682BAB8-395A-4AE7-8E7A-FE60A5D75417}" destId="{BACDE65C-7453-438A-BF2D-6AD740A7E158}" srcOrd="1" destOrd="0" presId="urn:microsoft.com/office/officeart/2005/8/layout/hierarchy4"/>
    <dgm:cxn modelId="{2726BB94-F44F-4F6C-A024-7FC91FF960C4}" type="presParOf" srcId="{91255D15-33D2-4942-8DF3-CF373F153842}" destId="{53350FCE-2A78-4238-BDEF-B4511DAFEB7F}" srcOrd="1" destOrd="0" presId="urn:microsoft.com/office/officeart/2005/8/layout/hierarchy4"/>
    <dgm:cxn modelId="{ECE99B0D-9F72-4F03-AE8C-B4F60F8393CF}" type="presParOf" srcId="{91255D15-33D2-4942-8DF3-CF373F153842}" destId="{D7C8F4AD-DA8C-485B-8DA6-C4BBF5FB5B59}" srcOrd="2" destOrd="0" presId="urn:microsoft.com/office/officeart/2005/8/layout/hierarchy4"/>
    <dgm:cxn modelId="{F25087A8-364A-4984-BB30-BC7B563B46FB}" type="presParOf" srcId="{D7C8F4AD-DA8C-485B-8DA6-C4BBF5FB5B59}" destId="{48619EA0-8F87-4AE8-8811-AD13FEFFD9B9}" srcOrd="0" destOrd="0" presId="urn:microsoft.com/office/officeart/2005/8/layout/hierarchy4"/>
    <dgm:cxn modelId="{724878D9-447A-4F72-9BD7-09AE1CE62E07}" type="presParOf" srcId="{D7C8F4AD-DA8C-485B-8DA6-C4BBF5FB5B59}" destId="{9B4B31F5-6274-4C4D-8194-87CC79CB72FC}" srcOrd="1" destOrd="0" presId="urn:microsoft.com/office/officeart/2005/8/layout/hierarchy4"/>
    <dgm:cxn modelId="{EEFE0BB2-2BE8-4611-A8DD-20D519749CA8}" type="presParOf" srcId="{1FE346C3-7188-480E-B4D4-7F5E48652D29}" destId="{0A274047-B68F-4F4A-9D42-59BDBC8ADBCD}" srcOrd="1" destOrd="0" presId="urn:microsoft.com/office/officeart/2005/8/layout/hierarchy4"/>
    <dgm:cxn modelId="{06AF1D62-C094-45D7-873C-69B02A5A8A97}" type="presParOf" srcId="{1FE346C3-7188-480E-B4D4-7F5E48652D29}" destId="{CC0FD4A5-8952-4B9D-A398-648FC5CE8C81}" srcOrd="2" destOrd="0" presId="urn:microsoft.com/office/officeart/2005/8/layout/hierarchy4"/>
    <dgm:cxn modelId="{52E44A80-61D6-42F2-8AAF-E4AD92AA302D}" type="presParOf" srcId="{CC0FD4A5-8952-4B9D-A398-648FC5CE8C81}" destId="{7A72DA5E-EBD7-4C30-B35B-CBE333400378}" srcOrd="0" destOrd="0" presId="urn:microsoft.com/office/officeart/2005/8/layout/hierarchy4"/>
    <dgm:cxn modelId="{81A5174D-CCAD-48C0-A28B-890C9BB98FBB}" type="presParOf" srcId="{CC0FD4A5-8952-4B9D-A398-648FC5CE8C81}" destId="{FADC0A54-968D-46E9-B0D0-B1D7450E03E5}" srcOrd="1" destOrd="0" presId="urn:microsoft.com/office/officeart/2005/8/layout/hierarchy4"/>
    <dgm:cxn modelId="{13079817-B3E5-4717-9270-81D6B277BA30}" type="presParOf" srcId="{CC0FD4A5-8952-4B9D-A398-648FC5CE8C81}" destId="{9E6B851D-E0EF-4A0B-A208-F85501A83F67}" srcOrd="2" destOrd="0" presId="urn:microsoft.com/office/officeart/2005/8/layout/hierarchy4"/>
    <dgm:cxn modelId="{FCCB8ABF-8FAA-4C8B-9BC1-FD922AB6BA57}" type="presParOf" srcId="{9E6B851D-E0EF-4A0B-A208-F85501A83F67}" destId="{B8A13F82-5F87-49EB-BC79-2F33BF66F890}" srcOrd="0" destOrd="0" presId="urn:microsoft.com/office/officeart/2005/8/layout/hierarchy4"/>
    <dgm:cxn modelId="{C5685D89-C332-4CE2-AE62-0F1F5A15E5D4}" type="presParOf" srcId="{B8A13F82-5F87-49EB-BC79-2F33BF66F890}" destId="{18493C0A-148E-455A-AE1D-EFF6F949CAFF}" srcOrd="0" destOrd="0" presId="urn:microsoft.com/office/officeart/2005/8/layout/hierarchy4"/>
    <dgm:cxn modelId="{CCDE83C0-15D1-4C31-9AF0-70EB0FB7C798}" type="presParOf" srcId="{B8A13F82-5F87-49EB-BC79-2F33BF66F890}" destId="{3C5CA255-8A9A-42A6-B458-D97DDDD75DDC}" srcOrd="1" destOrd="0" presId="urn:microsoft.com/office/officeart/2005/8/layout/hierarchy4"/>
    <dgm:cxn modelId="{05E7DD90-8C9E-4B4D-9948-A741C7A0B59D}" type="presParOf" srcId="{9E6B851D-E0EF-4A0B-A208-F85501A83F67}" destId="{A69BCCE5-1CE3-48DD-8DA4-12AAEBB9F427}" srcOrd="1" destOrd="0" presId="urn:microsoft.com/office/officeart/2005/8/layout/hierarchy4"/>
    <dgm:cxn modelId="{1346500D-C4A5-433A-8181-4A6CE1B4F981}" type="presParOf" srcId="{9E6B851D-E0EF-4A0B-A208-F85501A83F67}" destId="{A911A3AC-07A2-4F5E-9101-C57515C2064B}" srcOrd="2" destOrd="0" presId="urn:microsoft.com/office/officeart/2005/8/layout/hierarchy4"/>
    <dgm:cxn modelId="{AC73D09E-3E49-4694-8BCD-249803F1E58B}" type="presParOf" srcId="{A911A3AC-07A2-4F5E-9101-C57515C2064B}" destId="{2C7D2EBB-0265-44A0-8AA6-592149A4A8FB}" srcOrd="0" destOrd="0" presId="urn:microsoft.com/office/officeart/2005/8/layout/hierarchy4"/>
    <dgm:cxn modelId="{FFE5355B-16A6-4E97-B464-DF410B406AA7}" type="presParOf" srcId="{A911A3AC-07A2-4F5E-9101-C57515C2064B}" destId="{2CE4D4DB-BAB4-4968-9A36-4C4D03835DAD}" srcOrd="1" destOrd="0" presId="urn:microsoft.com/office/officeart/2005/8/layout/hierarchy4"/>
    <dgm:cxn modelId="{BB9B1C40-44F3-4339-A4AB-31BA0B1E06B9}" type="presParOf" srcId="{1FE346C3-7188-480E-B4D4-7F5E48652D29}" destId="{BDEC8A8F-B903-4432-808D-C6FB7289ABE2}" srcOrd="3" destOrd="0" presId="urn:microsoft.com/office/officeart/2005/8/layout/hierarchy4"/>
    <dgm:cxn modelId="{D0D83840-8587-4BB0-B238-ABC75E07ABFF}" type="presParOf" srcId="{1FE346C3-7188-480E-B4D4-7F5E48652D29}" destId="{D789A2BC-4BE9-48B7-AD7A-3ECDE6D3408D}" srcOrd="4" destOrd="0" presId="urn:microsoft.com/office/officeart/2005/8/layout/hierarchy4"/>
    <dgm:cxn modelId="{B63D24D0-C1C8-4EA8-86E9-82DEBD8EF207}" type="presParOf" srcId="{D789A2BC-4BE9-48B7-AD7A-3ECDE6D3408D}" destId="{FE0C5AFF-DC7F-410D-A1D1-6832196DDD5C}" srcOrd="0" destOrd="0" presId="urn:microsoft.com/office/officeart/2005/8/layout/hierarchy4"/>
    <dgm:cxn modelId="{EE3CE8C4-7B94-4673-BFC4-226433F0885B}" type="presParOf" srcId="{D789A2BC-4BE9-48B7-AD7A-3ECDE6D3408D}" destId="{034C3A6C-4C18-4272-8715-21F13CB94EB5}" srcOrd="1" destOrd="0" presId="urn:microsoft.com/office/officeart/2005/8/layout/hierarchy4"/>
    <dgm:cxn modelId="{EB8C5370-F773-43C3-9A05-D0F3EFC7D5C4}" type="presParOf" srcId="{D789A2BC-4BE9-48B7-AD7A-3ECDE6D3408D}" destId="{5A243C6F-1640-40E1-B39C-C962D6ABA2EB}" srcOrd="2" destOrd="0" presId="urn:microsoft.com/office/officeart/2005/8/layout/hierarchy4"/>
    <dgm:cxn modelId="{B234D3D1-3E5D-48AF-BB3C-EEDE6D848DC5}" type="presParOf" srcId="{5A243C6F-1640-40E1-B39C-C962D6ABA2EB}" destId="{7C824484-D367-4739-8507-7A8DE83B2234}" srcOrd="0" destOrd="0" presId="urn:microsoft.com/office/officeart/2005/8/layout/hierarchy4"/>
    <dgm:cxn modelId="{C96F074A-96FF-4722-8BD3-159AF4C84ECA}" type="presParOf" srcId="{7C824484-D367-4739-8507-7A8DE83B2234}" destId="{E99FC0A6-7BB8-41F6-9A6F-767FBD8837AF}" srcOrd="0" destOrd="0" presId="urn:microsoft.com/office/officeart/2005/8/layout/hierarchy4"/>
    <dgm:cxn modelId="{57C7B6B9-7BB8-4F5E-A1FF-4747C58F752C}" type="presParOf" srcId="{7C824484-D367-4739-8507-7A8DE83B2234}" destId="{9B620281-171A-4C2E-B8CB-A370D941D895}" srcOrd="1" destOrd="0" presId="urn:microsoft.com/office/officeart/2005/8/layout/hierarchy4"/>
    <dgm:cxn modelId="{62F1F44E-D658-4586-A821-9F70F51D7418}" type="presParOf" srcId="{5A243C6F-1640-40E1-B39C-C962D6ABA2EB}" destId="{076D4B87-5EDE-4E97-8E80-79D9E2DC3B4D}" srcOrd="1" destOrd="0" presId="urn:microsoft.com/office/officeart/2005/8/layout/hierarchy4"/>
    <dgm:cxn modelId="{C6F4BEEB-7CB0-42E2-9FC6-2FF68CED34C5}" type="presParOf" srcId="{5A243C6F-1640-40E1-B39C-C962D6ABA2EB}" destId="{1E31549C-0810-41F7-ABDD-FCDBFC6F85A6}" srcOrd="2" destOrd="0" presId="urn:microsoft.com/office/officeart/2005/8/layout/hierarchy4"/>
    <dgm:cxn modelId="{3C106C01-B52B-4BE1-AFF5-92D6379C3583}" type="presParOf" srcId="{1E31549C-0810-41F7-ABDD-FCDBFC6F85A6}" destId="{89E7EF39-D2DF-4349-B5B3-EF13EA4478F6}" srcOrd="0" destOrd="0" presId="urn:microsoft.com/office/officeart/2005/8/layout/hierarchy4"/>
    <dgm:cxn modelId="{CF8C9F9A-0DB6-4E87-8782-C8F04875C3F8}" type="presParOf" srcId="{1E31549C-0810-41F7-ABDD-FCDBFC6F85A6}" destId="{A3E74B66-02A4-44D2-A5A2-3A2DCFCB3B2E}" srcOrd="1" destOrd="0" presId="urn:microsoft.com/office/officeart/2005/8/layout/hierarchy4"/>
    <dgm:cxn modelId="{CB7D6FEB-6AE9-4D99-90F3-182774B64813}" type="presParOf" srcId="{5A243C6F-1640-40E1-B39C-C962D6ABA2EB}" destId="{C7DA37F3-421B-4B59-83C5-0AD27540FF8E}" srcOrd="3" destOrd="0" presId="urn:microsoft.com/office/officeart/2005/8/layout/hierarchy4"/>
    <dgm:cxn modelId="{D73DC526-1F61-40FE-92DE-0090D209B587}" type="presParOf" srcId="{5A243C6F-1640-40E1-B39C-C962D6ABA2EB}" destId="{D0CF3760-DD47-49A3-B993-DFEC523E3854}" srcOrd="4" destOrd="0" presId="urn:microsoft.com/office/officeart/2005/8/layout/hierarchy4"/>
    <dgm:cxn modelId="{4978CC0D-A9CD-48BB-A313-B3F4527244AB}" type="presParOf" srcId="{D0CF3760-DD47-49A3-B993-DFEC523E3854}" destId="{429A6784-4C8D-4C62-A1C3-88839D48EA21}" srcOrd="0" destOrd="0" presId="urn:microsoft.com/office/officeart/2005/8/layout/hierarchy4"/>
    <dgm:cxn modelId="{37821310-A70E-405E-94BC-5C413B7545FA}" type="presParOf" srcId="{D0CF3760-DD47-49A3-B993-DFEC523E3854}" destId="{D1BE5D40-B436-41C5-B27B-1AC4A1DCBA12}"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027C87-4EF9-465B-87FA-66F3A7AB277D}" type="doc">
      <dgm:prSet loTypeId="urn:microsoft.com/office/officeart/2009/3/layout/PieProcess" loCatId="list" qsTypeId="urn:microsoft.com/office/officeart/2005/8/quickstyle/simple1" qsCatId="simple" csTypeId="urn:microsoft.com/office/officeart/2005/8/colors/colorful2" csCatId="colorful" phldr="1"/>
      <dgm:spPr/>
      <dgm:t>
        <a:bodyPr/>
        <a:lstStyle/>
        <a:p>
          <a:endParaRPr lang="en-CA"/>
        </a:p>
      </dgm:t>
    </dgm:pt>
    <dgm:pt modelId="{021A91F1-8559-4DDD-90D2-C62D876FF551}">
      <dgm:prSet phldrT="[Text]"/>
      <dgm:spPr/>
      <dgm:t>
        <a:bodyPr/>
        <a:lstStyle/>
        <a:p>
          <a:r>
            <a:rPr lang="fr-CA" b="1">
              <a:latin typeface="Aptos Display" panose="020B0004020202020204" pitchFamily="34" charset="0"/>
              <a:cs typeface="Arial" panose="020B0604020202020204" pitchFamily="34" charset="0"/>
            </a:rPr>
            <a:t>Mandat</a:t>
          </a:r>
        </a:p>
      </dgm:t>
    </dgm:pt>
    <dgm:pt modelId="{FF802F64-1BDC-4472-99E9-330B496004C2}" type="parTrans" cxnId="{A1DE3AB9-F17F-4B26-913E-58A43FE67531}">
      <dgm:prSet/>
      <dgm:spPr/>
      <dgm:t>
        <a:bodyPr/>
        <a:lstStyle/>
        <a:p>
          <a:endParaRPr lang="en-CA"/>
        </a:p>
      </dgm:t>
    </dgm:pt>
    <dgm:pt modelId="{5F58F3CB-6D80-4BD0-A126-CF502723D9C8}" type="sibTrans" cxnId="{A1DE3AB9-F17F-4B26-913E-58A43FE67531}">
      <dgm:prSet/>
      <dgm:spPr/>
      <dgm:t>
        <a:bodyPr/>
        <a:lstStyle/>
        <a:p>
          <a:endParaRPr lang="en-CA"/>
        </a:p>
      </dgm:t>
    </dgm:pt>
    <dgm:pt modelId="{094D661A-A875-42CC-90EF-644B73983F70}">
      <dgm:prSet/>
      <dgm:spPr/>
      <dgm:t>
        <a:bodyPr/>
        <a:lstStyle/>
        <a:p>
          <a:r>
            <a:rPr lang="fr-CA" dirty="0">
              <a:effectLst/>
              <a:latin typeface="Aptos Display" panose="020B0004020202020204" pitchFamily="34" charset="0"/>
              <a:ea typeface="Calibri" panose="020F0502020204030204" pitchFamily="34" charset="0"/>
              <a:cs typeface="Arial" panose="020B0604020202020204" pitchFamily="34" charset="0"/>
            </a:rPr>
            <a:t>Résolutions de l'APN </a:t>
          </a:r>
        </a:p>
        <a:p>
          <a:r>
            <a:rPr lang="fr-CA" dirty="0">
              <a:effectLst/>
              <a:latin typeface="Aptos Display" panose="020B0004020202020204" pitchFamily="34" charset="0"/>
              <a:ea typeface="Calibri" panose="020F0502020204030204" pitchFamily="34" charset="0"/>
              <a:cs typeface="Arial" panose="020B0604020202020204" pitchFamily="34" charset="0"/>
            </a:rPr>
            <a:t>74/2018, </a:t>
          </a:r>
          <a:r>
            <a:rPr lang="fr-CA" i="1" dirty="0">
              <a:effectLst/>
              <a:latin typeface="Aptos Display" panose="020B0004020202020204" pitchFamily="34" charset="0"/>
              <a:ea typeface="Calibri" panose="020F0502020204030204" pitchFamily="34" charset="0"/>
              <a:cs typeface="Arial" panose="020B0604020202020204" pitchFamily="34" charset="0"/>
            </a:rPr>
            <a:t>Services de santé non assurés : Engagement continu à l'égard d'un processus conjoint</a:t>
          </a:r>
        </a:p>
      </dgm:t>
    </dgm:pt>
    <dgm:pt modelId="{848017CA-611E-4229-96DD-88062A3769AD}" type="parTrans" cxnId="{A1A38421-E161-483F-BBA2-CC3434911DF5}">
      <dgm:prSet/>
      <dgm:spPr/>
      <dgm:t>
        <a:bodyPr/>
        <a:lstStyle/>
        <a:p>
          <a:endParaRPr lang="en-CA"/>
        </a:p>
      </dgm:t>
    </dgm:pt>
    <dgm:pt modelId="{14DFB37B-27B9-43B4-96B4-A8ADE2525E24}" type="sibTrans" cxnId="{A1A38421-E161-483F-BBA2-CC3434911DF5}">
      <dgm:prSet/>
      <dgm:spPr/>
      <dgm:t>
        <a:bodyPr/>
        <a:lstStyle/>
        <a:p>
          <a:endParaRPr lang="en-CA"/>
        </a:p>
      </dgm:t>
    </dgm:pt>
    <dgm:pt modelId="{04201E02-C167-44B1-8B9C-2C84EA0F8493}">
      <dgm:prSet/>
      <dgm:spPr/>
      <dgm:t>
        <a:bodyPr/>
        <a:lstStyle/>
        <a:p>
          <a:r>
            <a:rPr lang="fr-CA" dirty="0">
              <a:effectLst/>
              <a:latin typeface="Aptos Display" panose="020B0004020202020204" pitchFamily="34" charset="0"/>
              <a:ea typeface="Calibri" panose="020F0502020204030204" pitchFamily="34" charset="0"/>
              <a:cs typeface="Arial" panose="020B0604020202020204" pitchFamily="34" charset="0"/>
            </a:rPr>
            <a:t>61/2022, </a:t>
          </a:r>
          <a:r>
            <a:rPr lang="fr-CA" i="1" dirty="0">
              <a:effectLst/>
              <a:latin typeface="Aptos Display" panose="020B0004020202020204" pitchFamily="34" charset="0"/>
              <a:ea typeface="Calibri" panose="020F0502020204030204" pitchFamily="34" charset="0"/>
              <a:cs typeface="Arial" panose="020B0604020202020204" pitchFamily="34" charset="0"/>
            </a:rPr>
            <a:t>Réforme des politiques des services de santé non assurés en matière de déplacement</a:t>
          </a:r>
        </a:p>
      </dgm:t>
    </dgm:pt>
    <dgm:pt modelId="{ABBEC24D-42C4-4FA6-81AD-88EF0EFEBAA0}" type="parTrans" cxnId="{9C4CB6C9-87D8-4DE9-A3EC-1D66B628DC71}">
      <dgm:prSet/>
      <dgm:spPr/>
      <dgm:t>
        <a:bodyPr/>
        <a:lstStyle/>
        <a:p>
          <a:endParaRPr lang="en-CA"/>
        </a:p>
      </dgm:t>
    </dgm:pt>
    <dgm:pt modelId="{7C02B2CD-D7C2-4445-A7E8-30290C905CB3}" type="sibTrans" cxnId="{9C4CB6C9-87D8-4DE9-A3EC-1D66B628DC71}">
      <dgm:prSet/>
      <dgm:spPr/>
      <dgm:t>
        <a:bodyPr/>
        <a:lstStyle/>
        <a:p>
          <a:endParaRPr lang="en-CA"/>
        </a:p>
      </dgm:t>
    </dgm:pt>
    <dgm:pt modelId="{FAC54BB7-88BC-450C-B1E2-28811FE021B8}">
      <dgm:prSet/>
      <dgm:spPr/>
      <dgm:t>
        <a:bodyPr/>
        <a:lstStyle/>
        <a:p>
          <a:r>
            <a:rPr lang="fr-CA" b="1">
              <a:latin typeface="Aptos Display" panose="020B0004020202020204" pitchFamily="34" charset="0"/>
              <a:cs typeface="Arial" panose="020B0604020202020204" pitchFamily="34" charset="0"/>
            </a:rPr>
            <a:t>Composition</a:t>
          </a:r>
        </a:p>
      </dgm:t>
    </dgm:pt>
    <dgm:pt modelId="{8BBE2E7C-D126-4A55-A794-872686B66F6C}" type="parTrans" cxnId="{97845D52-C13F-4C15-9C3D-8F2F7404E135}">
      <dgm:prSet/>
      <dgm:spPr/>
      <dgm:t>
        <a:bodyPr/>
        <a:lstStyle/>
        <a:p>
          <a:endParaRPr lang="en-CA"/>
        </a:p>
      </dgm:t>
    </dgm:pt>
    <dgm:pt modelId="{BF276C54-529A-4A8F-B861-83E894846115}" type="sibTrans" cxnId="{97845D52-C13F-4C15-9C3D-8F2F7404E135}">
      <dgm:prSet/>
      <dgm:spPr/>
      <dgm:t>
        <a:bodyPr/>
        <a:lstStyle/>
        <a:p>
          <a:endParaRPr lang="en-CA"/>
        </a:p>
      </dgm:t>
    </dgm:pt>
    <dgm:pt modelId="{3A58E918-B9E2-4881-A991-04A2E444F1AB}">
      <dgm:prSet/>
      <dgm:spPr/>
      <dgm:t>
        <a:bodyPr/>
        <a:lstStyle/>
        <a:p>
          <a:r>
            <a:rPr lang="fr-CA">
              <a:latin typeface="Aptos Display" panose="020B0004020202020204" pitchFamily="34" charset="0"/>
              <a:cs typeface="Arial" panose="020B0604020202020204" pitchFamily="34" charset="0"/>
            </a:rPr>
            <a:t>10 Caucus des Premières Nations</a:t>
          </a:r>
        </a:p>
      </dgm:t>
    </dgm:pt>
    <dgm:pt modelId="{2FA922DE-FCCB-4AAC-93E5-64AA9A339D1C}" type="parTrans" cxnId="{F7BEEA1E-F55C-4641-9E51-2278972221DC}">
      <dgm:prSet/>
      <dgm:spPr/>
      <dgm:t>
        <a:bodyPr/>
        <a:lstStyle/>
        <a:p>
          <a:endParaRPr lang="en-CA"/>
        </a:p>
      </dgm:t>
    </dgm:pt>
    <dgm:pt modelId="{2A7B913A-F486-415E-96A1-256991BA87E0}" type="sibTrans" cxnId="{F7BEEA1E-F55C-4641-9E51-2278972221DC}">
      <dgm:prSet/>
      <dgm:spPr/>
      <dgm:t>
        <a:bodyPr/>
        <a:lstStyle/>
        <a:p>
          <a:endParaRPr lang="en-CA"/>
        </a:p>
      </dgm:t>
    </dgm:pt>
    <dgm:pt modelId="{7BCFF383-3429-4EB9-8251-F9FE00DA7D1C}">
      <dgm:prSet/>
      <dgm:spPr/>
      <dgm:t>
        <a:bodyPr/>
        <a:lstStyle/>
        <a:p>
          <a:r>
            <a:rPr lang="fr-CA">
              <a:latin typeface="Aptos Display" panose="020B0004020202020204" pitchFamily="34" charset="0"/>
              <a:cs typeface="Arial" panose="020B0604020202020204" pitchFamily="34" charset="0"/>
            </a:rPr>
            <a:t>10 SAC – DGSPNI – SSNA</a:t>
          </a:r>
        </a:p>
        <a:p>
          <a:endParaRPr lang="en-US" dirty="0">
            <a:latin typeface="Aptos Display" panose="020B0004020202020204" pitchFamily="34" charset="0"/>
            <a:cs typeface="Arial" panose="020B0604020202020204" pitchFamily="34" charset="0"/>
          </a:endParaRPr>
        </a:p>
        <a:p>
          <a:r>
            <a:rPr lang="fr-CA">
              <a:latin typeface="Aptos Display" panose="020B0004020202020204" pitchFamily="34" charset="0"/>
              <a:cs typeface="Arial" panose="020B0604020202020204" pitchFamily="34" charset="0"/>
            </a:rPr>
            <a:t>* Sujet à changement en fonction de la direction du caucus des Premières Nations. </a:t>
          </a:r>
        </a:p>
      </dgm:t>
    </dgm:pt>
    <dgm:pt modelId="{3585E229-31D7-42FB-A084-BD713F3A974F}" type="parTrans" cxnId="{25028F26-83CD-4D7A-BD63-B0D1191E6935}">
      <dgm:prSet/>
      <dgm:spPr/>
      <dgm:t>
        <a:bodyPr/>
        <a:lstStyle/>
        <a:p>
          <a:endParaRPr lang="en-CA"/>
        </a:p>
      </dgm:t>
    </dgm:pt>
    <dgm:pt modelId="{DDC372ED-85B9-4D66-9CD4-BE0EB42C34D8}" type="sibTrans" cxnId="{25028F26-83CD-4D7A-BD63-B0D1191E6935}">
      <dgm:prSet/>
      <dgm:spPr/>
      <dgm:t>
        <a:bodyPr/>
        <a:lstStyle/>
        <a:p>
          <a:endParaRPr lang="en-CA"/>
        </a:p>
      </dgm:t>
    </dgm:pt>
    <dgm:pt modelId="{51BDC058-D7AB-48A6-AD0A-8FFE15C32DCD}">
      <dgm:prSet/>
      <dgm:spPr/>
      <dgm:t>
        <a:bodyPr/>
        <a:lstStyle/>
        <a:p>
          <a:r>
            <a:rPr lang="fr-CA" b="1">
              <a:latin typeface="Aptos Display" panose="020B0004020202020204" pitchFamily="34" charset="0"/>
              <a:cs typeface="Arial" panose="020B0604020202020204" pitchFamily="34" charset="0"/>
            </a:rPr>
            <a:t>Examens conjoints achevés</a:t>
          </a:r>
        </a:p>
      </dgm:t>
    </dgm:pt>
    <dgm:pt modelId="{684EE93B-3A33-48B1-B7A8-231066567307}" type="parTrans" cxnId="{8DFED8E0-48C1-46E6-915A-169C7F20E6EA}">
      <dgm:prSet/>
      <dgm:spPr/>
      <dgm:t>
        <a:bodyPr/>
        <a:lstStyle/>
        <a:p>
          <a:endParaRPr lang="en-CA"/>
        </a:p>
      </dgm:t>
    </dgm:pt>
    <dgm:pt modelId="{9E4C631D-1E9A-4A7A-80B2-2D54E2760120}" type="sibTrans" cxnId="{8DFED8E0-48C1-46E6-915A-169C7F20E6EA}">
      <dgm:prSet/>
      <dgm:spPr/>
      <dgm:t>
        <a:bodyPr/>
        <a:lstStyle/>
        <a:p>
          <a:endParaRPr lang="en-CA"/>
        </a:p>
      </dgm:t>
    </dgm:pt>
    <dgm:pt modelId="{64BB61B4-58FE-4CEB-8FEB-6CA4DE9DA05D}">
      <dgm:prSet/>
      <dgm:spPr/>
      <dgm:t>
        <a:bodyPr/>
        <a:lstStyle/>
        <a:p>
          <a:r>
            <a:rPr lang="fr-CA">
              <a:latin typeface="Aptos Display" panose="020B0004020202020204" pitchFamily="34" charset="0"/>
              <a:cs typeface="Arial" panose="020B0604020202020204" pitchFamily="34" charset="0"/>
            </a:rPr>
            <a:t>2016 Conseils en matière de santé mentale</a:t>
          </a:r>
        </a:p>
      </dgm:t>
    </dgm:pt>
    <dgm:pt modelId="{46F461E3-BD8A-4444-8605-C794A072B055}" type="parTrans" cxnId="{F24E62D3-4B24-41CD-B3A9-DE01268CE699}">
      <dgm:prSet/>
      <dgm:spPr/>
      <dgm:t>
        <a:bodyPr/>
        <a:lstStyle/>
        <a:p>
          <a:endParaRPr lang="en-CA"/>
        </a:p>
      </dgm:t>
    </dgm:pt>
    <dgm:pt modelId="{D883050A-D2CF-4D20-AE80-CC756CB1B8F5}" type="sibTrans" cxnId="{F24E62D3-4B24-41CD-B3A9-DE01268CE699}">
      <dgm:prSet/>
      <dgm:spPr/>
      <dgm:t>
        <a:bodyPr/>
        <a:lstStyle/>
        <a:p>
          <a:endParaRPr lang="en-CA"/>
        </a:p>
      </dgm:t>
    </dgm:pt>
    <dgm:pt modelId="{4EDA359C-EEEF-4DC4-910B-4BFC9B856F8A}">
      <dgm:prSet/>
      <dgm:spPr/>
      <dgm:t>
        <a:bodyPr/>
        <a:lstStyle/>
        <a:p>
          <a:r>
            <a:rPr lang="fr-CA" dirty="0">
              <a:latin typeface="Aptos Display" panose="020B0004020202020204" pitchFamily="34" charset="0"/>
              <a:cs typeface="Arial" panose="020B0604020202020204" pitchFamily="34" charset="0"/>
            </a:rPr>
            <a:t>2018 Soins dentaires et de la vue</a:t>
          </a:r>
        </a:p>
      </dgm:t>
    </dgm:pt>
    <dgm:pt modelId="{5B8A9E9F-A83A-4AF5-A87C-8E7BF9CC2B1E}" type="parTrans" cxnId="{765F2236-1F64-49AE-9CEC-27E3A19513B9}">
      <dgm:prSet/>
      <dgm:spPr/>
      <dgm:t>
        <a:bodyPr/>
        <a:lstStyle/>
        <a:p>
          <a:endParaRPr lang="en-CA"/>
        </a:p>
      </dgm:t>
    </dgm:pt>
    <dgm:pt modelId="{03BA2148-C3F1-4E25-8EEE-A53D5FAB447C}" type="sibTrans" cxnId="{765F2236-1F64-49AE-9CEC-27E3A19513B9}">
      <dgm:prSet/>
      <dgm:spPr/>
      <dgm:t>
        <a:bodyPr/>
        <a:lstStyle/>
        <a:p>
          <a:endParaRPr lang="en-CA"/>
        </a:p>
      </dgm:t>
    </dgm:pt>
    <dgm:pt modelId="{94C5A95E-2328-4ECF-AA79-755DEFFDFD4A}">
      <dgm:prSet/>
      <dgm:spPr/>
      <dgm:t>
        <a:bodyPr/>
        <a:lstStyle/>
        <a:p>
          <a:r>
            <a:rPr lang="fr-CA">
              <a:latin typeface="Aptos Display" panose="020B0004020202020204" pitchFamily="34" charset="0"/>
              <a:cs typeface="Arial" panose="020B0604020202020204" pitchFamily="34" charset="0"/>
            </a:rPr>
            <a:t>2019 Pharmacie</a:t>
          </a:r>
        </a:p>
      </dgm:t>
    </dgm:pt>
    <dgm:pt modelId="{18C2CE4A-5CCB-48AD-ADE5-4C78C210EC8F}" type="parTrans" cxnId="{0A6A9C7C-F404-4EC8-8F94-8FFAC0A4253D}">
      <dgm:prSet/>
      <dgm:spPr/>
      <dgm:t>
        <a:bodyPr/>
        <a:lstStyle/>
        <a:p>
          <a:endParaRPr lang="en-CA"/>
        </a:p>
      </dgm:t>
    </dgm:pt>
    <dgm:pt modelId="{CB75258D-202D-4F29-AE72-078B0CADEEC7}" type="sibTrans" cxnId="{0A6A9C7C-F404-4EC8-8F94-8FFAC0A4253D}">
      <dgm:prSet/>
      <dgm:spPr/>
      <dgm:t>
        <a:bodyPr/>
        <a:lstStyle/>
        <a:p>
          <a:endParaRPr lang="en-CA"/>
        </a:p>
      </dgm:t>
    </dgm:pt>
    <dgm:pt modelId="{C899BFCC-22E8-4EA6-810F-B41E420DBF50}">
      <dgm:prSet/>
      <dgm:spPr/>
      <dgm:t>
        <a:bodyPr/>
        <a:lstStyle/>
        <a:p>
          <a:r>
            <a:rPr lang="fr-CA">
              <a:latin typeface="Aptos Display" panose="020B0004020202020204" pitchFamily="34" charset="0"/>
              <a:cs typeface="Arial" panose="020B0604020202020204" pitchFamily="34" charset="0"/>
            </a:rPr>
            <a:t>2020 Équipement médical et fournitures médicales</a:t>
          </a:r>
        </a:p>
      </dgm:t>
    </dgm:pt>
    <dgm:pt modelId="{A87C2215-6754-466C-AC63-951F15A390AB}" type="parTrans" cxnId="{313AD3D3-4CAC-4500-9F39-B5CDD338C32D}">
      <dgm:prSet/>
      <dgm:spPr/>
      <dgm:t>
        <a:bodyPr/>
        <a:lstStyle/>
        <a:p>
          <a:endParaRPr lang="en-CA"/>
        </a:p>
      </dgm:t>
    </dgm:pt>
    <dgm:pt modelId="{7C2E21E5-D0CB-4D1A-85A7-7D203DF61B63}" type="sibTrans" cxnId="{313AD3D3-4CAC-4500-9F39-B5CDD338C32D}">
      <dgm:prSet/>
      <dgm:spPr/>
      <dgm:t>
        <a:bodyPr/>
        <a:lstStyle/>
        <a:p>
          <a:endParaRPr lang="en-CA"/>
        </a:p>
      </dgm:t>
    </dgm:pt>
    <dgm:pt modelId="{A8BC4572-42AC-47DD-9FAF-EC0EED95004A}">
      <dgm:prSet/>
      <dgm:spPr/>
      <dgm:t>
        <a:bodyPr/>
        <a:lstStyle/>
        <a:p>
          <a:r>
            <a:rPr lang="fr-CA">
              <a:latin typeface="Aptos Display" panose="020B0004020202020204" pitchFamily="34" charset="0"/>
              <a:cs typeface="Arial" panose="020B0604020202020204" pitchFamily="34" charset="0"/>
            </a:rPr>
            <a:t>2023 à aujourd'hui Transport pour raison médicale</a:t>
          </a:r>
        </a:p>
      </dgm:t>
    </dgm:pt>
    <dgm:pt modelId="{3E75296F-FB6D-4AE6-AAF4-B7B5DA2D07C9}" type="parTrans" cxnId="{10AD1F28-D726-4913-9AAA-FEE7730640B1}">
      <dgm:prSet/>
      <dgm:spPr/>
      <dgm:t>
        <a:bodyPr/>
        <a:lstStyle/>
        <a:p>
          <a:endParaRPr lang="en-CA"/>
        </a:p>
      </dgm:t>
    </dgm:pt>
    <dgm:pt modelId="{47101719-2408-44C3-93B5-0832BA80D5BB}" type="sibTrans" cxnId="{10AD1F28-D726-4913-9AAA-FEE7730640B1}">
      <dgm:prSet/>
      <dgm:spPr/>
      <dgm:t>
        <a:bodyPr/>
        <a:lstStyle/>
        <a:p>
          <a:endParaRPr lang="en-CA"/>
        </a:p>
      </dgm:t>
    </dgm:pt>
    <dgm:pt modelId="{E0614645-550D-4783-AE30-4B86837FA98F}" type="pres">
      <dgm:prSet presAssocID="{C9027C87-4EF9-465B-87FA-66F3A7AB277D}" presName="Name0" presStyleCnt="0">
        <dgm:presLayoutVars>
          <dgm:chMax val="7"/>
          <dgm:chPref val="7"/>
          <dgm:dir/>
          <dgm:animOne val="branch"/>
          <dgm:animLvl val="lvl"/>
        </dgm:presLayoutVars>
      </dgm:prSet>
      <dgm:spPr/>
    </dgm:pt>
    <dgm:pt modelId="{52138996-D75C-41E7-86AC-75B81A79F657}" type="pres">
      <dgm:prSet presAssocID="{021A91F1-8559-4DDD-90D2-C62D876FF551}" presName="ParentComposite" presStyleCnt="0"/>
      <dgm:spPr/>
    </dgm:pt>
    <dgm:pt modelId="{521308C6-B08A-46C9-9683-D8C6422D2DE6}" type="pres">
      <dgm:prSet presAssocID="{021A91F1-8559-4DDD-90D2-C62D876FF551}" presName="Chord" presStyleLbl="bgShp" presStyleIdx="0" presStyleCnt="3"/>
      <dgm:spPr/>
    </dgm:pt>
    <dgm:pt modelId="{3F116F80-4CB8-4F4C-8ACF-A22A3F1627B7}" type="pres">
      <dgm:prSet presAssocID="{021A91F1-8559-4DDD-90D2-C62D876FF551}" presName="Pie" presStyleLbl="alignNode1" presStyleIdx="0" presStyleCnt="3"/>
      <dgm:spPr>
        <a:ln>
          <a:noFill/>
        </a:ln>
      </dgm:spPr>
    </dgm:pt>
    <dgm:pt modelId="{B35C1482-7259-40E2-9530-1BA87C26AAB8}" type="pres">
      <dgm:prSet presAssocID="{021A91F1-8559-4DDD-90D2-C62D876FF551}" presName="Parent" presStyleLbl="revTx" presStyleIdx="0" presStyleCnt="6">
        <dgm:presLayoutVars>
          <dgm:chMax val="1"/>
          <dgm:chPref val="1"/>
          <dgm:bulletEnabled val="1"/>
        </dgm:presLayoutVars>
      </dgm:prSet>
      <dgm:spPr/>
    </dgm:pt>
    <dgm:pt modelId="{C9B29A07-2A2E-4AE3-9FBB-EE5AB06005EB}" type="pres">
      <dgm:prSet presAssocID="{14DFB37B-27B9-43B4-96B4-A8ADE2525E24}" presName="negSibTrans" presStyleCnt="0"/>
      <dgm:spPr/>
    </dgm:pt>
    <dgm:pt modelId="{71C7BD3E-F678-4ED3-A447-A9E691C8B363}" type="pres">
      <dgm:prSet presAssocID="{021A91F1-8559-4DDD-90D2-C62D876FF551}" presName="composite" presStyleCnt="0"/>
      <dgm:spPr/>
    </dgm:pt>
    <dgm:pt modelId="{D92EB167-A171-4F4F-B95B-0002369F31F2}" type="pres">
      <dgm:prSet presAssocID="{021A91F1-8559-4DDD-90D2-C62D876FF551}" presName="Child" presStyleLbl="revTx" presStyleIdx="1" presStyleCnt="6">
        <dgm:presLayoutVars>
          <dgm:chMax val="0"/>
          <dgm:chPref val="0"/>
          <dgm:bulletEnabled val="1"/>
        </dgm:presLayoutVars>
      </dgm:prSet>
      <dgm:spPr/>
    </dgm:pt>
    <dgm:pt modelId="{77E466F2-C31D-4FC5-B9A6-7B8FDF16D623}" type="pres">
      <dgm:prSet presAssocID="{5F58F3CB-6D80-4BD0-A126-CF502723D9C8}" presName="sibTrans" presStyleCnt="0"/>
      <dgm:spPr/>
    </dgm:pt>
    <dgm:pt modelId="{022CACCC-46C8-433F-8AB7-083527162A0A}" type="pres">
      <dgm:prSet presAssocID="{FAC54BB7-88BC-450C-B1E2-28811FE021B8}" presName="ParentComposite" presStyleCnt="0"/>
      <dgm:spPr/>
    </dgm:pt>
    <dgm:pt modelId="{0B65E5B3-8757-4C01-A9CC-2CB9A14354FB}" type="pres">
      <dgm:prSet presAssocID="{FAC54BB7-88BC-450C-B1E2-28811FE021B8}" presName="Chord" presStyleLbl="bgShp" presStyleIdx="1" presStyleCnt="3"/>
      <dgm:spPr/>
    </dgm:pt>
    <dgm:pt modelId="{5D598D44-945E-44D3-A3B4-3E5A283F4A0E}" type="pres">
      <dgm:prSet presAssocID="{FAC54BB7-88BC-450C-B1E2-28811FE021B8}" presName="Pie" presStyleLbl="alignNode1" presStyleIdx="1" presStyleCnt="3"/>
      <dgm:spPr>
        <a:ln>
          <a:noFill/>
        </a:ln>
      </dgm:spPr>
    </dgm:pt>
    <dgm:pt modelId="{C33355B6-0A4D-4D55-AD3C-24E775EFCB23}" type="pres">
      <dgm:prSet presAssocID="{FAC54BB7-88BC-450C-B1E2-28811FE021B8}" presName="Parent" presStyleLbl="revTx" presStyleIdx="2" presStyleCnt="6">
        <dgm:presLayoutVars>
          <dgm:chMax val="1"/>
          <dgm:chPref val="1"/>
          <dgm:bulletEnabled val="1"/>
        </dgm:presLayoutVars>
      </dgm:prSet>
      <dgm:spPr/>
    </dgm:pt>
    <dgm:pt modelId="{30889EE3-1A5F-4512-80C8-9DF50EEB7643}" type="pres">
      <dgm:prSet presAssocID="{2A7B913A-F486-415E-96A1-256991BA87E0}" presName="negSibTrans" presStyleCnt="0"/>
      <dgm:spPr/>
    </dgm:pt>
    <dgm:pt modelId="{A9822C03-EA69-40A0-8D45-B18B9417AEBF}" type="pres">
      <dgm:prSet presAssocID="{FAC54BB7-88BC-450C-B1E2-28811FE021B8}" presName="composite" presStyleCnt="0"/>
      <dgm:spPr/>
    </dgm:pt>
    <dgm:pt modelId="{4B58CBD8-BEBC-4382-BCFE-74F5D32457C4}" type="pres">
      <dgm:prSet presAssocID="{FAC54BB7-88BC-450C-B1E2-28811FE021B8}" presName="Child" presStyleLbl="revTx" presStyleIdx="3" presStyleCnt="6">
        <dgm:presLayoutVars>
          <dgm:chMax val="0"/>
          <dgm:chPref val="0"/>
          <dgm:bulletEnabled val="1"/>
        </dgm:presLayoutVars>
      </dgm:prSet>
      <dgm:spPr/>
    </dgm:pt>
    <dgm:pt modelId="{E5A031A4-938E-48BD-9605-A8637ECE3D8A}" type="pres">
      <dgm:prSet presAssocID="{BF276C54-529A-4A8F-B861-83E894846115}" presName="sibTrans" presStyleCnt="0"/>
      <dgm:spPr/>
    </dgm:pt>
    <dgm:pt modelId="{F446C624-B64F-4E91-8616-60A3455D7D4C}" type="pres">
      <dgm:prSet presAssocID="{51BDC058-D7AB-48A6-AD0A-8FFE15C32DCD}" presName="ParentComposite" presStyleCnt="0"/>
      <dgm:spPr/>
    </dgm:pt>
    <dgm:pt modelId="{1D1C979B-4F35-4B5C-98B7-05A998D4FF9A}" type="pres">
      <dgm:prSet presAssocID="{51BDC058-D7AB-48A6-AD0A-8FFE15C32DCD}" presName="Chord" presStyleLbl="bgShp" presStyleIdx="2" presStyleCnt="3"/>
      <dgm:spPr/>
    </dgm:pt>
    <dgm:pt modelId="{D6F7704D-A0F8-4B01-877F-EC855163F81E}" type="pres">
      <dgm:prSet presAssocID="{51BDC058-D7AB-48A6-AD0A-8FFE15C32DCD}" presName="Pie" presStyleLbl="alignNode1" presStyleIdx="2" presStyleCnt="3"/>
      <dgm:spPr>
        <a:solidFill>
          <a:srgbClr val="7030A0"/>
        </a:solidFill>
        <a:ln>
          <a:noFill/>
        </a:ln>
      </dgm:spPr>
    </dgm:pt>
    <dgm:pt modelId="{588BD963-83FC-4DA8-91DD-31C555D68E83}" type="pres">
      <dgm:prSet presAssocID="{51BDC058-D7AB-48A6-AD0A-8FFE15C32DCD}" presName="Parent" presStyleLbl="revTx" presStyleIdx="4" presStyleCnt="6">
        <dgm:presLayoutVars>
          <dgm:chMax val="1"/>
          <dgm:chPref val="1"/>
          <dgm:bulletEnabled val="1"/>
        </dgm:presLayoutVars>
      </dgm:prSet>
      <dgm:spPr/>
    </dgm:pt>
    <dgm:pt modelId="{165F45DF-F5DF-435F-9FB4-951ED62E9E53}" type="pres">
      <dgm:prSet presAssocID="{D883050A-D2CF-4D20-AE80-CC756CB1B8F5}" presName="negSibTrans" presStyleCnt="0"/>
      <dgm:spPr/>
    </dgm:pt>
    <dgm:pt modelId="{C0B0D205-99A0-497E-AC5F-AF6F517A771D}" type="pres">
      <dgm:prSet presAssocID="{51BDC058-D7AB-48A6-AD0A-8FFE15C32DCD}" presName="composite" presStyleCnt="0"/>
      <dgm:spPr/>
    </dgm:pt>
    <dgm:pt modelId="{C8B748E8-820D-4A3F-9411-9C2319EC9AC3}" type="pres">
      <dgm:prSet presAssocID="{51BDC058-D7AB-48A6-AD0A-8FFE15C32DCD}" presName="Child" presStyleLbl="revTx" presStyleIdx="5" presStyleCnt="6">
        <dgm:presLayoutVars>
          <dgm:chMax val="0"/>
          <dgm:chPref val="0"/>
          <dgm:bulletEnabled val="1"/>
        </dgm:presLayoutVars>
      </dgm:prSet>
      <dgm:spPr/>
    </dgm:pt>
  </dgm:ptLst>
  <dgm:cxnLst>
    <dgm:cxn modelId="{6729FF12-1FB6-415D-96F0-487FACAFCF65}" type="presOf" srcId="{94C5A95E-2328-4ECF-AA79-755DEFFDFD4A}" destId="{C8B748E8-820D-4A3F-9411-9C2319EC9AC3}" srcOrd="0" destOrd="2" presId="urn:microsoft.com/office/officeart/2009/3/layout/PieProcess"/>
    <dgm:cxn modelId="{C25CA31D-2483-40F2-BFB4-48EDE00573C8}" type="presOf" srcId="{7BCFF383-3429-4EB9-8251-F9FE00DA7D1C}" destId="{4B58CBD8-BEBC-4382-BCFE-74F5D32457C4}" srcOrd="0" destOrd="1" presId="urn:microsoft.com/office/officeart/2009/3/layout/PieProcess"/>
    <dgm:cxn modelId="{F7BEEA1E-F55C-4641-9E51-2278972221DC}" srcId="{FAC54BB7-88BC-450C-B1E2-28811FE021B8}" destId="{3A58E918-B9E2-4881-A991-04A2E444F1AB}" srcOrd="0" destOrd="0" parTransId="{2FA922DE-FCCB-4AAC-93E5-64AA9A339D1C}" sibTransId="{2A7B913A-F486-415E-96A1-256991BA87E0}"/>
    <dgm:cxn modelId="{A1A38421-E161-483F-BBA2-CC3434911DF5}" srcId="{021A91F1-8559-4DDD-90D2-C62D876FF551}" destId="{094D661A-A875-42CC-90EF-644B73983F70}" srcOrd="0" destOrd="0" parTransId="{848017CA-611E-4229-96DD-88062A3769AD}" sibTransId="{14DFB37B-27B9-43B4-96B4-A8ADE2525E24}"/>
    <dgm:cxn modelId="{25028F26-83CD-4D7A-BD63-B0D1191E6935}" srcId="{FAC54BB7-88BC-450C-B1E2-28811FE021B8}" destId="{7BCFF383-3429-4EB9-8251-F9FE00DA7D1C}" srcOrd="1" destOrd="0" parTransId="{3585E229-31D7-42FB-A084-BD713F3A974F}" sibTransId="{DDC372ED-85B9-4D66-9CD4-BE0EB42C34D8}"/>
    <dgm:cxn modelId="{10AD1F28-D726-4913-9AAA-FEE7730640B1}" srcId="{51BDC058-D7AB-48A6-AD0A-8FFE15C32DCD}" destId="{A8BC4572-42AC-47DD-9FAF-EC0EED95004A}" srcOrd="4" destOrd="0" parTransId="{3E75296F-FB6D-4AE6-AAF4-B7B5DA2D07C9}" sibTransId="{47101719-2408-44C3-93B5-0832BA80D5BB}"/>
    <dgm:cxn modelId="{765F2236-1F64-49AE-9CEC-27E3A19513B9}" srcId="{51BDC058-D7AB-48A6-AD0A-8FFE15C32DCD}" destId="{4EDA359C-EEEF-4DC4-910B-4BFC9B856F8A}" srcOrd="1" destOrd="0" parTransId="{5B8A9E9F-A83A-4AF5-A87C-8E7BF9CC2B1E}" sibTransId="{03BA2148-C3F1-4E25-8EEE-A53D5FAB447C}"/>
    <dgm:cxn modelId="{A53CEE42-D554-4DD6-B109-AE393D551594}" type="presOf" srcId="{4EDA359C-EEEF-4DC4-910B-4BFC9B856F8A}" destId="{C8B748E8-820D-4A3F-9411-9C2319EC9AC3}" srcOrd="0" destOrd="1" presId="urn:microsoft.com/office/officeart/2009/3/layout/PieProcess"/>
    <dgm:cxn modelId="{632C0346-F3DB-4387-91FA-FA742976FF84}" type="presOf" srcId="{C899BFCC-22E8-4EA6-810F-B41E420DBF50}" destId="{C8B748E8-820D-4A3F-9411-9C2319EC9AC3}" srcOrd="0" destOrd="3" presId="urn:microsoft.com/office/officeart/2009/3/layout/PieProcess"/>
    <dgm:cxn modelId="{97845D52-C13F-4C15-9C3D-8F2F7404E135}" srcId="{C9027C87-4EF9-465B-87FA-66F3A7AB277D}" destId="{FAC54BB7-88BC-450C-B1E2-28811FE021B8}" srcOrd="1" destOrd="0" parTransId="{8BBE2E7C-D126-4A55-A794-872686B66F6C}" sibTransId="{BF276C54-529A-4A8F-B861-83E894846115}"/>
    <dgm:cxn modelId="{EFA4C976-1FD5-4A0D-9F70-37A3F27F09B8}" type="presOf" srcId="{A8BC4572-42AC-47DD-9FAF-EC0EED95004A}" destId="{C8B748E8-820D-4A3F-9411-9C2319EC9AC3}" srcOrd="0" destOrd="4" presId="urn:microsoft.com/office/officeart/2009/3/layout/PieProcess"/>
    <dgm:cxn modelId="{0A6A9C7C-F404-4EC8-8F94-8FFAC0A4253D}" srcId="{51BDC058-D7AB-48A6-AD0A-8FFE15C32DCD}" destId="{94C5A95E-2328-4ECF-AA79-755DEFFDFD4A}" srcOrd="2" destOrd="0" parTransId="{18C2CE4A-5CCB-48AD-ADE5-4C78C210EC8F}" sibTransId="{CB75258D-202D-4F29-AE72-078B0CADEEC7}"/>
    <dgm:cxn modelId="{080C798D-D4D1-4E63-872E-B743E9022F93}" type="presOf" srcId="{3A58E918-B9E2-4881-A991-04A2E444F1AB}" destId="{4B58CBD8-BEBC-4382-BCFE-74F5D32457C4}" srcOrd="0" destOrd="0" presId="urn:microsoft.com/office/officeart/2009/3/layout/PieProcess"/>
    <dgm:cxn modelId="{3F63F493-BDA1-4E8F-A69D-D69DAE3769B1}" type="presOf" srcId="{51BDC058-D7AB-48A6-AD0A-8FFE15C32DCD}" destId="{588BD963-83FC-4DA8-91DD-31C555D68E83}" srcOrd="0" destOrd="0" presId="urn:microsoft.com/office/officeart/2009/3/layout/PieProcess"/>
    <dgm:cxn modelId="{4E96B99D-785E-41A8-B19A-B3A43E73C67A}" type="presOf" srcId="{04201E02-C167-44B1-8B9C-2C84EA0F8493}" destId="{D92EB167-A171-4F4F-B95B-0002369F31F2}" srcOrd="0" destOrd="1" presId="urn:microsoft.com/office/officeart/2009/3/layout/PieProcess"/>
    <dgm:cxn modelId="{96F4F2A2-9491-4400-BE0F-D8B6BBDE934C}" type="presOf" srcId="{094D661A-A875-42CC-90EF-644B73983F70}" destId="{D92EB167-A171-4F4F-B95B-0002369F31F2}" srcOrd="0" destOrd="0" presId="urn:microsoft.com/office/officeart/2009/3/layout/PieProcess"/>
    <dgm:cxn modelId="{A1DE3AB9-F17F-4B26-913E-58A43FE67531}" srcId="{C9027C87-4EF9-465B-87FA-66F3A7AB277D}" destId="{021A91F1-8559-4DDD-90D2-C62D876FF551}" srcOrd="0" destOrd="0" parTransId="{FF802F64-1BDC-4472-99E9-330B496004C2}" sibTransId="{5F58F3CB-6D80-4BD0-A126-CF502723D9C8}"/>
    <dgm:cxn modelId="{27F7AEB9-91A2-4B30-BC2F-699083F475F9}" type="presOf" srcId="{64BB61B4-58FE-4CEB-8FEB-6CA4DE9DA05D}" destId="{C8B748E8-820D-4A3F-9411-9C2319EC9AC3}" srcOrd="0" destOrd="0" presId="urn:microsoft.com/office/officeart/2009/3/layout/PieProcess"/>
    <dgm:cxn modelId="{9C4CB6C9-87D8-4DE9-A3EC-1D66B628DC71}" srcId="{021A91F1-8559-4DDD-90D2-C62D876FF551}" destId="{04201E02-C167-44B1-8B9C-2C84EA0F8493}" srcOrd="1" destOrd="0" parTransId="{ABBEC24D-42C4-4FA6-81AD-88EF0EFEBAA0}" sibTransId="{7C02B2CD-D7C2-4445-A7E8-30290C905CB3}"/>
    <dgm:cxn modelId="{F24E62D3-4B24-41CD-B3A9-DE01268CE699}" srcId="{51BDC058-D7AB-48A6-AD0A-8FFE15C32DCD}" destId="{64BB61B4-58FE-4CEB-8FEB-6CA4DE9DA05D}" srcOrd="0" destOrd="0" parTransId="{46F461E3-BD8A-4444-8605-C794A072B055}" sibTransId="{D883050A-D2CF-4D20-AE80-CC756CB1B8F5}"/>
    <dgm:cxn modelId="{313AD3D3-4CAC-4500-9F39-B5CDD338C32D}" srcId="{51BDC058-D7AB-48A6-AD0A-8FFE15C32DCD}" destId="{C899BFCC-22E8-4EA6-810F-B41E420DBF50}" srcOrd="3" destOrd="0" parTransId="{A87C2215-6754-466C-AC63-951F15A390AB}" sibTransId="{7C2E21E5-D0CB-4D1A-85A7-7D203DF61B63}"/>
    <dgm:cxn modelId="{67DFE8D6-7BF7-49BC-9ED7-C6027011A0BE}" type="presOf" srcId="{C9027C87-4EF9-465B-87FA-66F3A7AB277D}" destId="{E0614645-550D-4783-AE30-4B86837FA98F}" srcOrd="0" destOrd="0" presId="urn:microsoft.com/office/officeart/2009/3/layout/PieProcess"/>
    <dgm:cxn modelId="{8DFED8E0-48C1-46E6-915A-169C7F20E6EA}" srcId="{C9027C87-4EF9-465B-87FA-66F3A7AB277D}" destId="{51BDC058-D7AB-48A6-AD0A-8FFE15C32DCD}" srcOrd="2" destOrd="0" parTransId="{684EE93B-3A33-48B1-B7A8-231066567307}" sibTransId="{9E4C631D-1E9A-4A7A-80B2-2D54E2760120}"/>
    <dgm:cxn modelId="{1FF59EF2-ACFE-485C-92D5-F75D572A853C}" type="presOf" srcId="{FAC54BB7-88BC-450C-B1E2-28811FE021B8}" destId="{C33355B6-0A4D-4D55-AD3C-24E775EFCB23}" srcOrd="0" destOrd="0" presId="urn:microsoft.com/office/officeart/2009/3/layout/PieProcess"/>
    <dgm:cxn modelId="{82321DF5-051E-4C3A-93AD-64911270AB96}" type="presOf" srcId="{021A91F1-8559-4DDD-90D2-C62D876FF551}" destId="{B35C1482-7259-40E2-9530-1BA87C26AAB8}" srcOrd="0" destOrd="0" presId="urn:microsoft.com/office/officeart/2009/3/layout/PieProcess"/>
    <dgm:cxn modelId="{EB3901AA-71FC-4601-BE57-9A9F79A099E2}" type="presParOf" srcId="{E0614645-550D-4783-AE30-4B86837FA98F}" destId="{52138996-D75C-41E7-86AC-75B81A79F657}" srcOrd="0" destOrd="0" presId="urn:microsoft.com/office/officeart/2009/3/layout/PieProcess"/>
    <dgm:cxn modelId="{C7B5C410-9949-42D2-8021-3AC132DD09D3}" type="presParOf" srcId="{52138996-D75C-41E7-86AC-75B81A79F657}" destId="{521308C6-B08A-46C9-9683-D8C6422D2DE6}" srcOrd="0" destOrd="0" presId="urn:microsoft.com/office/officeart/2009/3/layout/PieProcess"/>
    <dgm:cxn modelId="{60CEC41A-82E4-40D8-90F7-2844E990E4B2}" type="presParOf" srcId="{52138996-D75C-41E7-86AC-75B81A79F657}" destId="{3F116F80-4CB8-4F4C-8ACF-A22A3F1627B7}" srcOrd="1" destOrd="0" presId="urn:microsoft.com/office/officeart/2009/3/layout/PieProcess"/>
    <dgm:cxn modelId="{A7ACE1E3-D33E-44BA-9127-410FFDFCC510}" type="presParOf" srcId="{52138996-D75C-41E7-86AC-75B81A79F657}" destId="{B35C1482-7259-40E2-9530-1BA87C26AAB8}" srcOrd="2" destOrd="0" presId="urn:microsoft.com/office/officeart/2009/3/layout/PieProcess"/>
    <dgm:cxn modelId="{DA31FEA0-17C6-4AD8-AA43-F8C3DE315C0E}" type="presParOf" srcId="{E0614645-550D-4783-AE30-4B86837FA98F}" destId="{C9B29A07-2A2E-4AE3-9FBB-EE5AB06005EB}" srcOrd="1" destOrd="0" presId="urn:microsoft.com/office/officeart/2009/3/layout/PieProcess"/>
    <dgm:cxn modelId="{AB9DCFED-1737-4659-BBFF-52A635F0DE7C}" type="presParOf" srcId="{E0614645-550D-4783-AE30-4B86837FA98F}" destId="{71C7BD3E-F678-4ED3-A447-A9E691C8B363}" srcOrd="2" destOrd="0" presId="urn:microsoft.com/office/officeart/2009/3/layout/PieProcess"/>
    <dgm:cxn modelId="{47E3762D-BB0D-4C90-A086-8E1F09B77DAD}" type="presParOf" srcId="{71C7BD3E-F678-4ED3-A447-A9E691C8B363}" destId="{D92EB167-A171-4F4F-B95B-0002369F31F2}" srcOrd="0" destOrd="0" presId="urn:microsoft.com/office/officeart/2009/3/layout/PieProcess"/>
    <dgm:cxn modelId="{3E800DD2-EEBE-460A-9E2B-A2209EA18CD3}" type="presParOf" srcId="{E0614645-550D-4783-AE30-4B86837FA98F}" destId="{77E466F2-C31D-4FC5-B9A6-7B8FDF16D623}" srcOrd="3" destOrd="0" presId="urn:microsoft.com/office/officeart/2009/3/layout/PieProcess"/>
    <dgm:cxn modelId="{232B7EE3-DF72-49CC-9D2D-B54299446C28}" type="presParOf" srcId="{E0614645-550D-4783-AE30-4B86837FA98F}" destId="{022CACCC-46C8-433F-8AB7-083527162A0A}" srcOrd="4" destOrd="0" presId="urn:microsoft.com/office/officeart/2009/3/layout/PieProcess"/>
    <dgm:cxn modelId="{83CB6E7C-C7B1-4B2E-A36F-CA1337D38EDA}" type="presParOf" srcId="{022CACCC-46C8-433F-8AB7-083527162A0A}" destId="{0B65E5B3-8757-4C01-A9CC-2CB9A14354FB}" srcOrd="0" destOrd="0" presId="urn:microsoft.com/office/officeart/2009/3/layout/PieProcess"/>
    <dgm:cxn modelId="{AD927AA3-D2F4-477C-A94F-077E1AE6EA5A}" type="presParOf" srcId="{022CACCC-46C8-433F-8AB7-083527162A0A}" destId="{5D598D44-945E-44D3-A3B4-3E5A283F4A0E}" srcOrd="1" destOrd="0" presId="urn:microsoft.com/office/officeart/2009/3/layout/PieProcess"/>
    <dgm:cxn modelId="{D7C6E31A-903C-4F07-B831-CEE37667BF86}" type="presParOf" srcId="{022CACCC-46C8-433F-8AB7-083527162A0A}" destId="{C33355B6-0A4D-4D55-AD3C-24E775EFCB23}" srcOrd="2" destOrd="0" presId="urn:microsoft.com/office/officeart/2009/3/layout/PieProcess"/>
    <dgm:cxn modelId="{835AF3F3-253A-46C3-9948-6A46BD602CDF}" type="presParOf" srcId="{E0614645-550D-4783-AE30-4B86837FA98F}" destId="{30889EE3-1A5F-4512-80C8-9DF50EEB7643}" srcOrd="5" destOrd="0" presId="urn:microsoft.com/office/officeart/2009/3/layout/PieProcess"/>
    <dgm:cxn modelId="{48180952-F11D-44B6-9FE1-8F4C48B3D86E}" type="presParOf" srcId="{E0614645-550D-4783-AE30-4B86837FA98F}" destId="{A9822C03-EA69-40A0-8D45-B18B9417AEBF}" srcOrd="6" destOrd="0" presId="urn:microsoft.com/office/officeart/2009/3/layout/PieProcess"/>
    <dgm:cxn modelId="{59DF5C9F-F382-4FDE-8538-5F1F4F246A9F}" type="presParOf" srcId="{A9822C03-EA69-40A0-8D45-B18B9417AEBF}" destId="{4B58CBD8-BEBC-4382-BCFE-74F5D32457C4}" srcOrd="0" destOrd="0" presId="urn:microsoft.com/office/officeart/2009/3/layout/PieProcess"/>
    <dgm:cxn modelId="{1B5E2335-8BC4-4F01-B241-75A7F1825840}" type="presParOf" srcId="{E0614645-550D-4783-AE30-4B86837FA98F}" destId="{E5A031A4-938E-48BD-9605-A8637ECE3D8A}" srcOrd="7" destOrd="0" presId="urn:microsoft.com/office/officeart/2009/3/layout/PieProcess"/>
    <dgm:cxn modelId="{33C5AE64-929F-4324-9765-408D021E6D69}" type="presParOf" srcId="{E0614645-550D-4783-AE30-4B86837FA98F}" destId="{F446C624-B64F-4E91-8616-60A3455D7D4C}" srcOrd="8" destOrd="0" presId="urn:microsoft.com/office/officeart/2009/3/layout/PieProcess"/>
    <dgm:cxn modelId="{40CE9A43-1307-46C1-9315-F6F8F8ADF3E7}" type="presParOf" srcId="{F446C624-B64F-4E91-8616-60A3455D7D4C}" destId="{1D1C979B-4F35-4B5C-98B7-05A998D4FF9A}" srcOrd="0" destOrd="0" presId="urn:microsoft.com/office/officeart/2009/3/layout/PieProcess"/>
    <dgm:cxn modelId="{99AB4E3F-B062-4F1A-A3BD-A6AB6096670F}" type="presParOf" srcId="{F446C624-B64F-4E91-8616-60A3455D7D4C}" destId="{D6F7704D-A0F8-4B01-877F-EC855163F81E}" srcOrd="1" destOrd="0" presId="urn:microsoft.com/office/officeart/2009/3/layout/PieProcess"/>
    <dgm:cxn modelId="{51C22BAA-C4CF-4B4C-AC38-082478041F71}" type="presParOf" srcId="{F446C624-B64F-4E91-8616-60A3455D7D4C}" destId="{588BD963-83FC-4DA8-91DD-31C555D68E83}" srcOrd="2" destOrd="0" presId="urn:microsoft.com/office/officeart/2009/3/layout/PieProcess"/>
    <dgm:cxn modelId="{515EB848-2597-4F02-BE2E-3D01F5A7D187}" type="presParOf" srcId="{E0614645-550D-4783-AE30-4B86837FA98F}" destId="{165F45DF-F5DF-435F-9FB4-951ED62E9E53}" srcOrd="9" destOrd="0" presId="urn:microsoft.com/office/officeart/2009/3/layout/PieProcess"/>
    <dgm:cxn modelId="{9D2E10C3-58E6-4A61-B5CE-082617305E6F}" type="presParOf" srcId="{E0614645-550D-4783-AE30-4B86837FA98F}" destId="{C0B0D205-99A0-497E-AC5F-AF6F517A771D}" srcOrd="10" destOrd="0" presId="urn:microsoft.com/office/officeart/2009/3/layout/PieProcess"/>
    <dgm:cxn modelId="{66FA23BD-E215-4221-8A06-052B845E9919}" type="presParOf" srcId="{C0B0D205-99A0-497E-AC5F-AF6F517A771D}" destId="{C8B748E8-820D-4A3F-9411-9C2319EC9AC3}" srcOrd="0" destOrd="0" presId="urn:microsoft.com/office/officeart/2009/3/layout/Pi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3E707A-C63B-4795-8BD5-CFD9F7FA3E9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CA"/>
        </a:p>
      </dgm:t>
    </dgm:pt>
    <dgm:pt modelId="{FCF4B541-1A07-4535-86C0-CFC0E253335C}">
      <dgm:prSet phldrT="[Text]"/>
      <dgm:spPr/>
      <dgm:t>
        <a:bodyPr/>
        <a:lstStyle/>
        <a:p>
          <a:pPr>
            <a:buNone/>
          </a:pPr>
          <a:r>
            <a:rPr lang="fr-CA" b="1" i="1" dirty="0">
              <a:latin typeface="+mj-lt"/>
            </a:rPr>
            <a:t>Présentation pré-budgétaire de l'APN (PPB) :</a:t>
          </a:r>
        </a:p>
      </dgm:t>
    </dgm:pt>
    <dgm:pt modelId="{5C16E37B-2953-4962-8D7D-CD599C82AC33}" type="parTrans" cxnId="{F62611DB-BE5F-4B1F-8531-7CB60F04BED2}">
      <dgm:prSet/>
      <dgm:spPr/>
      <dgm:t>
        <a:bodyPr/>
        <a:lstStyle/>
        <a:p>
          <a:endParaRPr lang="en-CA"/>
        </a:p>
      </dgm:t>
    </dgm:pt>
    <dgm:pt modelId="{975CE13F-74FA-45F5-AA9F-F50155DF54F9}" type="sibTrans" cxnId="{F62611DB-BE5F-4B1F-8531-7CB60F04BED2}">
      <dgm:prSet/>
      <dgm:spPr/>
      <dgm:t>
        <a:bodyPr/>
        <a:lstStyle/>
        <a:p>
          <a:endParaRPr lang="en-CA"/>
        </a:p>
      </dgm:t>
    </dgm:pt>
    <dgm:pt modelId="{9CD8D53A-A209-42DF-95D5-AB624B1328FD}">
      <dgm:prSet phldrT="[Text]"/>
      <dgm:spPr/>
      <dgm:t>
        <a:bodyPr/>
        <a:lstStyle/>
        <a:p>
          <a:pPr>
            <a:buNone/>
          </a:pPr>
          <a:r>
            <a:rPr lang="fr-CA" b="1" i="1">
              <a:latin typeface="+mj-lt"/>
            </a:rPr>
            <a:t>Évaluations du programme des SSNA :</a:t>
          </a:r>
        </a:p>
      </dgm:t>
    </dgm:pt>
    <dgm:pt modelId="{A2246F3E-5742-4079-A285-B01B7B9814A7}" type="parTrans" cxnId="{33967E20-3EEA-4F79-BFF7-083EC2BD7059}">
      <dgm:prSet/>
      <dgm:spPr/>
      <dgm:t>
        <a:bodyPr/>
        <a:lstStyle/>
        <a:p>
          <a:endParaRPr lang="en-CA"/>
        </a:p>
      </dgm:t>
    </dgm:pt>
    <dgm:pt modelId="{9BE68C2C-8B84-45B6-A7B3-DC6FABE588D8}" type="sibTrans" cxnId="{33967E20-3EEA-4F79-BFF7-083EC2BD7059}">
      <dgm:prSet/>
      <dgm:spPr/>
      <dgm:t>
        <a:bodyPr/>
        <a:lstStyle/>
        <a:p>
          <a:endParaRPr lang="en-CA"/>
        </a:p>
      </dgm:t>
    </dgm:pt>
    <dgm:pt modelId="{7C1D9924-4CD4-4DEB-8BA0-87A492BF7778}">
      <dgm:prSet/>
      <dgm:spPr/>
      <dgm:t>
        <a:bodyPr/>
        <a:lstStyle/>
        <a:p>
          <a:r>
            <a:rPr lang="fr-CA" dirty="0">
              <a:latin typeface="+mj-lt"/>
            </a:rPr>
            <a:t>Proposition d'investissement de 52 millions de dollars sur cinq ans pour analyser l'élargissement de la couverture des SSNA à la naturopathie et aux services paramédicaux.</a:t>
          </a:r>
        </a:p>
      </dgm:t>
    </dgm:pt>
    <dgm:pt modelId="{9C788820-C87F-4B54-8638-CCC833EAD736}" type="parTrans" cxnId="{68665ED7-C4FF-4F37-A4F6-0B7832F22EC0}">
      <dgm:prSet/>
      <dgm:spPr/>
      <dgm:t>
        <a:bodyPr/>
        <a:lstStyle/>
        <a:p>
          <a:endParaRPr lang="en-CA"/>
        </a:p>
      </dgm:t>
    </dgm:pt>
    <dgm:pt modelId="{1F0BFAAD-B288-4BD3-B2D2-6DA22AF70E6A}" type="sibTrans" cxnId="{68665ED7-C4FF-4F37-A4F6-0B7832F22EC0}">
      <dgm:prSet/>
      <dgm:spPr/>
      <dgm:t>
        <a:bodyPr/>
        <a:lstStyle/>
        <a:p>
          <a:endParaRPr lang="en-CA"/>
        </a:p>
      </dgm:t>
    </dgm:pt>
    <dgm:pt modelId="{75880AE9-8BD0-4BAF-A30B-24A95FB80542}">
      <dgm:prSet/>
      <dgm:spPr/>
      <dgm:t>
        <a:bodyPr/>
        <a:lstStyle/>
        <a:p>
          <a:r>
            <a:rPr lang="fr-CA" dirty="0">
              <a:latin typeface="+mj-lt"/>
            </a:rPr>
            <a:t>La PPB a été déposée au Parlement le 18 octobre 2024.</a:t>
          </a:r>
        </a:p>
      </dgm:t>
    </dgm:pt>
    <dgm:pt modelId="{FFECEFC2-C466-46E5-92E5-D0A797155EEA}" type="parTrans" cxnId="{EF480644-1ACF-42F0-99E3-D808DD850658}">
      <dgm:prSet/>
      <dgm:spPr/>
      <dgm:t>
        <a:bodyPr/>
        <a:lstStyle/>
        <a:p>
          <a:endParaRPr lang="en-CA"/>
        </a:p>
      </dgm:t>
    </dgm:pt>
    <dgm:pt modelId="{6865078B-0F46-4562-AA74-DAF54D75BCF1}" type="sibTrans" cxnId="{EF480644-1ACF-42F0-99E3-D808DD850658}">
      <dgm:prSet/>
      <dgm:spPr/>
      <dgm:t>
        <a:bodyPr/>
        <a:lstStyle/>
        <a:p>
          <a:endParaRPr lang="en-CA"/>
        </a:p>
      </dgm:t>
    </dgm:pt>
    <dgm:pt modelId="{E0D92B4C-0C35-4E5A-A2C0-B46174E6E3AF}">
      <dgm:prSet/>
      <dgm:spPr/>
      <dgm:t>
        <a:bodyPr/>
        <a:lstStyle/>
        <a:p>
          <a:r>
            <a:rPr lang="fr-CA">
              <a:effectLst/>
              <a:latin typeface="+mj-lt"/>
            </a:rPr>
            <a:t>L'étape suivante consiste à plaider en permanence pour l'obtention de </a:t>
          </a:r>
          <a:r>
            <a:rPr lang="fr-CA">
              <a:latin typeface="+mj-lt"/>
            </a:rPr>
            <a:t>fonds </a:t>
          </a:r>
          <a:r>
            <a:rPr lang="fr-CA">
              <a:effectLst/>
              <a:latin typeface="+mj-lt"/>
            </a:rPr>
            <a:t>supplémentaires dans le prochain budget fédéral.</a:t>
          </a:r>
        </a:p>
      </dgm:t>
    </dgm:pt>
    <dgm:pt modelId="{7803A9DA-37F1-4453-98E3-FDD41FA19EA0}" type="parTrans" cxnId="{EFD45BD4-8D51-403E-BD46-5A1CB244487B}">
      <dgm:prSet/>
      <dgm:spPr/>
      <dgm:t>
        <a:bodyPr/>
        <a:lstStyle/>
        <a:p>
          <a:endParaRPr lang="en-CA"/>
        </a:p>
      </dgm:t>
    </dgm:pt>
    <dgm:pt modelId="{7437B6BA-603F-4203-88AD-95E6423ADCA8}" type="sibTrans" cxnId="{EFD45BD4-8D51-403E-BD46-5A1CB244487B}">
      <dgm:prSet/>
      <dgm:spPr/>
      <dgm:t>
        <a:bodyPr/>
        <a:lstStyle/>
        <a:p>
          <a:endParaRPr lang="en-CA"/>
        </a:p>
      </dgm:t>
    </dgm:pt>
    <dgm:pt modelId="{CFF2F61C-BFA9-450D-B70C-F2E1C5A06E9A}">
      <dgm:prSet/>
      <dgm:spPr/>
      <dgm:t>
        <a:bodyPr/>
        <a:lstStyle/>
        <a:p>
          <a:r>
            <a:rPr lang="fr-CA">
              <a:latin typeface="+mj-lt"/>
            </a:rPr>
            <a:t>Évaluation tous les cinq ans</a:t>
          </a:r>
        </a:p>
      </dgm:t>
    </dgm:pt>
    <dgm:pt modelId="{D42B5A00-F92F-412B-A79D-02C4787EEF5E}" type="parTrans" cxnId="{A2D08425-92A1-45AF-A6F2-2AEDC46C0978}">
      <dgm:prSet/>
      <dgm:spPr/>
      <dgm:t>
        <a:bodyPr/>
        <a:lstStyle/>
        <a:p>
          <a:endParaRPr lang="en-CA"/>
        </a:p>
      </dgm:t>
    </dgm:pt>
    <dgm:pt modelId="{783418FC-29A6-4364-8025-86E3AA32517D}" type="sibTrans" cxnId="{A2D08425-92A1-45AF-A6F2-2AEDC46C0978}">
      <dgm:prSet/>
      <dgm:spPr/>
      <dgm:t>
        <a:bodyPr/>
        <a:lstStyle/>
        <a:p>
          <a:endParaRPr lang="en-CA"/>
        </a:p>
      </dgm:t>
    </dgm:pt>
    <dgm:pt modelId="{5911573C-CFDC-441C-B5AE-FFFA76B1D7A0}">
      <dgm:prSet/>
      <dgm:spPr/>
      <dgm:t>
        <a:bodyPr/>
        <a:lstStyle/>
        <a:p>
          <a:r>
            <a:rPr lang="fr-CA">
              <a:effectLst/>
              <a:latin typeface="+mj-lt"/>
              <a:ea typeface="Calibri" panose="020F0502020204030204" pitchFamily="34" charset="0"/>
            </a:rPr>
            <a:t>Bell, Browne, Milner &amp; Delicate (BBMD) Consulting est l'équipe d'évaluation embauchée par SAC pour examiner l'évaluation quinquennale des SSNA. </a:t>
          </a:r>
        </a:p>
      </dgm:t>
    </dgm:pt>
    <dgm:pt modelId="{A5E80E2A-AF4A-490F-AEFF-2A9967540F13}" type="parTrans" cxnId="{BC473CE6-FA2F-4CB2-AB28-5A7B149F138F}">
      <dgm:prSet/>
      <dgm:spPr/>
      <dgm:t>
        <a:bodyPr/>
        <a:lstStyle/>
        <a:p>
          <a:endParaRPr lang="en-CA"/>
        </a:p>
      </dgm:t>
    </dgm:pt>
    <dgm:pt modelId="{7EE4A71F-CCB5-43CB-B826-ADC1E55EA699}" type="sibTrans" cxnId="{BC473CE6-FA2F-4CB2-AB28-5A7B149F138F}">
      <dgm:prSet/>
      <dgm:spPr/>
      <dgm:t>
        <a:bodyPr/>
        <a:lstStyle/>
        <a:p>
          <a:endParaRPr lang="en-CA"/>
        </a:p>
      </dgm:t>
    </dgm:pt>
    <dgm:pt modelId="{D9FC46C8-D7C1-428A-8804-331CEDC63F0E}">
      <dgm:prSet/>
      <dgm:spPr/>
      <dgm:t>
        <a:bodyPr/>
        <a:lstStyle/>
        <a:p>
          <a:r>
            <a:rPr lang="fr-CA" dirty="0">
              <a:latin typeface="+mj-lt"/>
            </a:rPr>
            <a:t>L'APN participe au groupe de travail sur l'évaluation des SSNA.</a:t>
          </a:r>
        </a:p>
      </dgm:t>
    </dgm:pt>
    <dgm:pt modelId="{618C0E11-256B-40FD-85A3-72F12C3A13ED}" type="parTrans" cxnId="{75A59515-8E1C-4D77-BE5A-DFE0A7DEC7F8}">
      <dgm:prSet/>
      <dgm:spPr/>
      <dgm:t>
        <a:bodyPr/>
        <a:lstStyle/>
        <a:p>
          <a:endParaRPr lang="en-CA"/>
        </a:p>
      </dgm:t>
    </dgm:pt>
    <dgm:pt modelId="{51EFA7F6-1380-48C1-B84E-52BC7AEF23E4}" type="sibTrans" cxnId="{75A59515-8E1C-4D77-BE5A-DFE0A7DEC7F8}">
      <dgm:prSet/>
      <dgm:spPr/>
      <dgm:t>
        <a:bodyPr/>
        <a:lstStyle/>
        <a:p>
          <a:endParaRPr lang="en-CA"/>
        </a:p>
      </dgm:t>
    </dgm:pt>
    <dgm:pt modelId="{A195872A-B308-43CF-8D52-18A6F3460F35}">
      <dgm:prSet/>
      <dgm:spPr/>
      <dgm:t>
        <a:bodyPr/>
        <a:lstStyle/>
        <a:p>
          <a:r>
            <a:rPr lang="fr-CA">
              <a:latin typeface="+mj-lt"/>
            </a:rPr>
            <a:t>Les entretiens ont été réalisés avec la participation de l'APN afin d'inclure les voix des Premières Nations.</a:t>
          </a:r>
        </a:p>
      </dgm:t>
    </dgm:pt>
    <dgm:pt modelId="{1E9323D4-A5E5-4838-BDCA-DB8E72979F0D}" type="parTrans" cxnId="{F16FF1D5-4ED4-4F4F-BB65-EA1997452A2E}">
      <dgm:prSet/>
      <dgm:spPr/>
      <dgm:t>
        <a:bodyPr/>
        <a:lstStyle/>
        <a:p>
          <a:endParaRPr lang="en-CA"/>
        </a:p>
      </dgm:t>
    </dgm:pt>
    <dgm:pt modelId="{5D835092-C236-4A40-8BFA-9A8BB3E83C7F}" type="sibTrans" cxnId="{F16FF1D5-4ED4-4F4F-BB65-EA1997452A2E}">
      <dgm:prSet/>
      <dgm:spPr/>
      <dgm:t>
        <a:bodyPr/>
        <a:lstStyle/>
        <a:p>
          <a:endParaRPr lang="en-CA"/>
        </a:p>
      </dgm:t>
    </dgm:pt>
    <dgm:pt modelId="{27A0B884-DF9F-4C66-9FA5-A07A29DEA01C}" type="pres">
      <dgm:prSet presAssocID="{B53E707A-C63B-4795-8BD5-CFD9F7FA3E93}" presName="diagram" presStyleCnt="0">
        <dgm:presLayoutVars>
          <dgm:dir/>
          <dgm:resizeHandles val="exact"/>
        </dgm:presLayoutVars>
      </dgm:prSet>
      <dgm:spPr/>
    </dgm:pt>
    <dgm:pt modelId="{A3D39CBD-9BB2-4DD8-9995-1F219D1F734F}" type="pres">
      <dgm:prSet presAssocID="{FCF4B541-1A07-4535-86C0-CFC0E253335C}" presName="node" presStyleLbl="node1" presStyleIdx="0" presStyleCnt="2" custLinFactNeighborY="-705">
        <dgm:presLayoutVars>
          <dgm:bulletEnabled val="1"/>
        </dgm:presLayoutVars>
      </dgm:prSet>
      <dgm:spPr/>
    </dgm:pt>
    <dgm:pt modelId="{F7C27084-4CF2-4811-B462-75536AE36326}" type="pres">
      <dgm:prSet presAssocID="{975CE13F-74FA-45F5-AA9F-F50155DF54F9}" presName="sibTrans" presStyleCnt="0"/>
      <dgm:spPr/>
    </dgm:pt>
    <dgm:pt modelId="{221C6852-DBA5-4E9F-B851-CA8071144CC0}" type="pres">
      <dgm:prSet presAssocID="{9CD8D53A-A209-42DF-95D5-AB624B1328FD}" presName="node" presStyleLbl="node1" presStyleIdx="1" presStyleCnt="2" custLinFactNeighborY="-705">
        <dgm:presLayoutVars>
          <dgm:bulletEnabled val="1"/>
        </dgm:presLayoutVars>
      </dgm:prSet>
      <dgm:spPr/>
    </dgm:pt>
  </dgm:ptLst>
  <dgm:cxnLst>
    <dgm:cxn modelId="{75A59515-8E1C-4D77-BE5A-DFE0A7DEC7F8}" srcId="{9CD8D53A-A209-42DF-95D5-AB624B1328FD}" destId="{D9FC46C8-D7C1-428A-8804-331CEDC63F0E}" srcOrd="2" destOrd="0" parTransId="{618C0E11-256B-40FD-85A3-72F12C3A13ED}" sibTransId="{51EFA7F6-1380-48C1-B84E-52BC7AEF23E4}"/>
    <dgm:cxn modelId="{BD2C1A1F-B09E-4C4C-BFA7-557BF55635BE}" type="presOf" srcId="{E0D92B4C-0C35-4E5A-A2C0-B46174E6E3AF}" destId="{A3D39CBD-9BB2-4DD8-9995-1F219D1F734F}" srcOrd="0" destOrd="3" presId="urn:microsoft.com/office/officeart/2005/8/layout/default"/>
    <dgm:cxn modelId="{F6120A20-E179-4DEF-974A-CA77600F7140}" type="presOf" srcId="{9CD8D53A-A209-42DF-95D5-AB624B1328FD}" destId="{221C6852-DBA5-4E9F-B851-CA8071144CC0}" srcOrd="0" destOrd="0" presId="urn:microsoft.com/office/officeart/2005/8/layout/default"/>
    <dgm:cxn modelId="{33967E20-3EEA-4F79-BFF7-083EC2BD7059}" srcId="{B53E707A-C63B-4795-8BD5-CFD9F7FA3E93}" destId="{9CD8D53A-A209-42DF-95D5-AB624B1328FD}" srcOrd="1" destOrd="0" parTransId="{A2246F3E-5742-4079-A285-B01B7B9814A7}" sibTransId="{9BE68C2C-8B84-45B6-A7B3-DC6FABE588D8}"/>
    <dgm:cxn modelId="{A2D08425-92A1-45AF-A6F2-2AEDC46C0978}" srcId="{9CD8D53A-A209-42DF-95D5-AB624B1328FD}" destId="{CFF2F61C-BFA9-450D-B70C-F2E1C5A06E9A}" srcOrd="0" destOrd="0" parTransId="{D42B5A00-F92F-412B-A79D-02C4787EEF5E}" sibTransId="{783418FC-29A6-4364-8025-86E3AA32517D}"/>
    <dgm:cxn modelId="{ABAA2536-402E-468B-9E95-2C7C6F0C7A4A}" type="presOf" srcId="{7C1D9924-4CD4-4DEB-8BA0-87A492BF7778}" destId="{A3D39CBD-9BB2-4DD8-9995-1F219D1F734F}" srcOrd="0" destOrd="1" presId="urn:microsoft.com/office/officeart/2005/8/layout/default"/>
    <dgm:cxn modelId="{EF480644-1ACF-42F0-99E3-D808DD850658}" srcId="{FCF4B541-1A07-4535-86C0-CFC0E253335C}" destId="{75880AE9-8BD0-4BAF-A30B-24A95FB80542}" srcOrd="1" destOrd="0" parTransId="{FFECEFC2-C466-46E5-92E5-D0A797155EEA}" sibTransId="{6865078B-0F46-4562-AA74-DAF54D75BCF1}"/>
    <dgm:cxn modelId="{3C1BDB46-CF88-4570-BC37-62D15F4EF847}" type="presOf" srcId="{A195872A-B308-43CF-8D52-18A6F3460F35}" destId="{221C6852-DBA5-4E9F-B851-CA8071144CC0}" srcOrd="0" destOrd="4" presId="urn:microsoft.com/office/officeart/2005/8/layout/default"/>
    <dgm:cxn modelId="{3F05ED4D-2021-4842-A3BE-772A8B60176A}" type="presOf" srcId="{FCF4B541-1A07-4535-86C0-CFC0E253335C}" destId="{A3D39CBD-9BB2-4DD8-9995-1F219D1F734F}" srcOrd="0" destOrd="0" presId="urn:microsoft.com/office/officeart/2005/8/layout/default"/>
    <dgm:cxn modelId="{2741595A-B11C-4AB3-83F1-9FD6DEA68F26}" type="presOf" srcId="{5911573C-CFDC-441C-B5AE-FFFA76B1D7A0}" destId="{221C6852-DBA5-4E9F-B851-CA8071144CC0}" srcOrd="0" destOrd="2" presId="urn:microsoft.com/office/officeart/2005/8/layout/default"/>
    <dgm:cxn modelId="{20E7327E-6F7C-4713-BC38-8961D15FB298}" type="presOf" srcId="{75880AE9-8BD0-4BAF-A30B-24A95FB80542}" destId="{A3D39CBD-9BB2-4DD8-9995-1F219D1F734F}" srcOrd="0" destOrd="2" presId="urn:microsoft.com/office/officeart/2005/8/layout/default"/>
    <dgm:cxn modelId="{4B2326A6-528C-44F5-A76E-EEE59A91B25E}" type="presOf" srcId="{B53E707A-C63B-4795-8BD5-CFD9F7FA3E93}" destId="{27A0B884-DF9F-4C66-9FA5-A07A29DEA01C}" srcOrd="0" destOrd="0" presId="urn:microsoft.com/office/officeart/2005/8/layout/default"/>
    <dgm:cxn modelId="{6B2451B0-9E69-45C7-ACF9-2B3D8E538DBE}" type="presOf" srcId="{CFF2F61C-BFA9-450D-B70C-F2E1C5A06E9A}" destId="{221C6852-DBA5-4E9F-B851-CA8071144CC0}" srcOrd="0" destOrd="1" presId="urn:microsoft.com/office/officeart/2005/8/layout/default"/>
    <dgm:cxn modelId="{9DA425C8-1444-429F-B0DF-05A4DF7B7B5C}" type="presOf" srcId="{D9FC46C8-D7C1-428A-8804-331CEDC63F0E}" destId="{221C6852-DBA5-4E9F-B851-CA8071144CC0}" srcOrd="0" destOrd="3" presId="urn:microsoft.com/office/officeart/2005/8/layout/default"/>
    <dgm:cxn modelId="{EFD45BD4-8D51-403E-BD46-5A1CB244487B}" srcId="{FCF4B541-1A07-4535-86C0-CFC0E253335C}" destId="{E0D92B4C-0C35-4E5A-A2C0-B46174E6E3AF}" srcOrd="2" destOrd="0" parTransId="{7803A9DA-37F1-4453-98E3-FDD41FA19EA0}" sibTransId="{7437B6BA-603F-4203-88AD-95E6423ADCA8}"/>
    <dgm:cxn modelId="{F16FF1D5-4ED4-4F4F-BB65-EA1997452A2E}" srcId="{9CD8D53A-A209-42DF-95D5-AB624B1328FD}" destId="{A195872A-B308-43CF-8D52-18A6F3460F35}" srcOrd="3" destOrd="0" parTransId="{1E9323D4-A5E5-4838-BDCA-DB8E72979F0D}" sibTransId="{5D835092-C236-4A40-8BFA-9A8BB3E83C7F}"/>
    <dgm:cxn modelId="{68665ED7-C4FF-4F37-A4F6-0B7832F22EC0}" srcId="{FCF4B541-1A07-4535-86C0-CFC0E253335C}" destId="{7C1D9924-4CD4-4DEB-8BA0-87A492BF7778}" srcOrd="0" destOrd="0" parTransId="{9C788820-C87F-4B54-8638-CCC833EAD736}" sibTransId="{1F0BFAAD-B288-4BD3-B2D2-6DA22AF70E6A}"/>
    <dgm:cxn modelId="{F62611DB-BE5F-4B1F-8531-7CB60F04BED2}" srcId="{B53E707A-C63B-4795-8BD5-CFD9F7FA3E93}" destId="{FCF4B541-1A07-4535-86C0-CFC0E253335C}" srcOrd="0" destOrd="0" parTransId="{5C16E37B-2953-4962-8D7D-CD599C82AC33}" sibTransId="{975CE13F-74FA-45F5-AA9F-F50155DF54F9}"/>
    <dgm:cxn modelId="{BC473CE6-FA2F-4CB2-AB28-5A7B149F138F}" srcId="{9CD8D53A-A209-42DF-95D5-AB624B1328FD}" destId="{5911573C-CFDC-441C-B5AE-FFFA76B1D7A0}" srcOrd="1" destOrd="0" parTransId="{A5E80E2A-AF4A-490F-AEFF-2A9967540F13}" sibTransId="{7EE4A71F-CCB5-43CB-B826-ADC1E55EA699}"/>
    <dgm:cxn modelId="{0AD40F7D-5FC3-4BA0-ACDE-7D438F92327E}" type="presParOf" srcId="{27A0B884-DF9F-4C66-9FA5-A07A29DEA01C}" destId="{A3D39CBD-9BB2-4DD8-9995-1F219D1F734F}" srcOrd="0" destOrd="0" presId="urn:microsoft.com/office/officeart/2005/8/layout/default"/>
    <dgm:cxn modelId="{C06A62CA-2FCE-4F88-BD8F-4D8E1FF3EE35}" type="presParOf" srcId="{27A0B884-DF9F-4C66-9FA5-A07A29DEA01C}" destId="{F7C27084-4CF2-4811-B462-75536AE36326}" srcOrd="1" destOrd="0" presId="urn:microsoft.com/office/officeart/2005/8/layout/default"/>
    <dgm:cxn modelId="{E1C491BE-A9B4-4231-95EB-9AB7F220F8B7}" type="presParOf" srcId="{27A0B884-DF9F-4C66-9FA5-A07A29DEA01C}" destId="{221C6852-DBA5-4E9F-B851-CA8071144CC0}"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B3FD0B5-A582-415E-89D1-753A505E4E94}" type="doc">
      <dgm:prSet loTypeId="urn:microsoft.com/office/officeart/2005/8/layout/default" loCatId="list" qsTypeId="urn:microsoft.com/office/officeart/2005/8/quickstyle/simple3" qsCatId="simple" csTypeId="urn:microsoft.com/office/officeart/2005/8/colors/accent2_5" csCatId="accent2" phldr="1"/>
      <dgm:spPr/>
      <dgm:t>
        <a:bodyPr/>
        <a:lstStyle/>
        <a:p>
          <a:endParaRPr lang="en-CA"/>
        </a:p>
      </dgm:t>
    </dgm:pt>
    <dgm:pt modelId="{507BF09E-2CAF-4325-8750-BF89C7897622}">
      <dgm:prSet phldrT="[Text]"/>
      <dgm:spPr/>
      <dgm:t>
        <a:bodyPr/>
        <a:lstStyle/>
        <a:p>
          <a:r>
            <a:rPr lang="fr-CA" b="1">
              <a:latin typeface="Aptos Display" panose="020B0004020202020204" pitchFamily="34" charset="0"/>
            </a:rPr>
            <a:t>Objectifs</a:t>
          </a:r>
        </a:p>
      </dgm:t>
    </dgm:pt>
    <dgm:pt modelId="{2631E984-D694-4DB4-AECD-2AE178919613}" type="parTrans" cxnId="{DD36470A-3798-49DA-8390-9788C293C4B0}">
      <dgm:prSet/>
      <dgm:spPr/>
      <dgm:t>
        <a:bodyPr/>
        <a:lstStyle/>
        <a:p>
          <a:endParaRPr lang="en-CA"/>
        </a:p>
      </dgm:t>
    </dgm:pt>
    <dgm:pt modelId="{2881F1DE-0733-41CB-81CD-EE96E1F57D4B}" type="sibTrans" cxnId="{DD36470A-3798-49DA-8390-9788C293C4B0}">
      <dgm:prSet/>
      <dgm:spPr/>
      <dgm:t>
        <a:bodyPr/>
        <a:lstStyle/>
        <a:p>
          <a:endParaRPr lang="en-CA"/>
        </a:p>
      </dgm:t>
    </dgm:pt>
    <dgm:pt modelId="{2D9894B2-CE18-42E5-B8F8-60F714F7BE8C}">
      <dgm:prSet/>
      <dgm:spPr/>
      <dgm:t>
        <a:bodyPr/>
        <a:lstStyle/>
        <a:p>
          <a:r>
            <a:rPr lang="fr-CA" dirty="0">
              <a:latin typeface="Aptos Display" panose="020B0004020202020204" pitchFamily="34" charset="0"/>
            </a:rPr>
            <a:t>Illustrer l'histoire du programme des SSNA.</a:t>
          </a:r>
        </a:p>
      </dgm:t>
    </dgm:pt>
    <dgm:pt modelId="{D45C62FA-2BF2-4F83-A58C-5E7D29D4553F}" type="parTrans" cxnId="{B716DEE6-F8CA-4369-A6D7-D76DA41290F9}">
      <dgm:prSet/>
      <dgm:spPr/>
      <dgm:t>
        <a:bodyPr/>
        <a:lstStyle/>
        <a:p>
          <a:endParaRPr lang="en-CA"/>
        </a:p>
      </dgm:t>
    </dgm:pt>
    <dgm:pt modelId="{5C818FAE-E454-44D0-B31E-9661E8833860}" type="sibTrans" cxnId="{B716DEE6-F8CA-4369-A6D7-D76DA41290F9}">
      <dgm:prSet/>
      <dgm:spPr/>
      <dgm:t>
        <a:bodyPr/>
        <a:lstStyle/>
        <a:p>
          <a:endParaRPr lang="en-CA"/>
        </a:p>
      </dgm:t>
    </dgm:pt>
    <dgm:pt modelId="{16C5EBD1-03AD-4B11-AFBC-9FD6E58F31D7}">
      <dgm:prSet/>
      <dgm:spPr/>
      <dgm:t>
        <a:bodyPr/>
        <a:lstStyle/>
        <a:p>
          <a:r>
            <a:rPr lang="fr-CA">
              <a:latin typeface="Aptos Display" panose="020B0004020202020204" pitchFamily="34" charset="0"/>
            </a:rPr>
            <a:t>Impact du payeur en dernier ressort</a:t>
          </a:r>
        </a:p>
      </dgm:t>
    </dgm:pt>
    <dgm:pt modelId="{47601B47-895E-4CD7-ADC6-2B6EA155AE00}" type="parTrans" cxnId="{7687FAF1-7F33-400F-A32D-38F94F234D5A}">
      <dgm:prSet/>
      <dgm:spPr/>
      <dgm:t>
        <a:bodyPr/>
        <a:lstStyle/>
        <a:p>
          <a:endParaRPr lang="en-CA"/>
        </a:p>
      </dgm:t>
    </dgm:pt>
    <dgm:pt modelId="{636F1CFC-A6AA-4D3D-A631-F8B632BB5B78}" type="sibTrans" cxnId="{7687FAF1-7F33-400F-A32D-38F94F234D5A}">
      <dgm:prSet/>
      <dgm:spPr/>
      <dgm:t>
        <a:bodyPr/>
        <a:lstStyle/>
        <a:p>
          <a:endParaRPr lang="en-CA"/>
        </a:p>
      </dgm:t>
    </dgm:pt>
    <dgm:pt modelId="{285A082E-7E36-4EF9-9CE6-7B8F88766432}">
      <dgm:prSet/>
      <dgm:spPr/>
      <dgm:t>
        <a:bodyPr/>
        <a:lstStyle/>
        <a:p>
          <a:r>
            <a:rPr lang="fr-CA" dirty="0">
              <a:latin typeface="Aptos Display" panose="020B0004020202020204" pitchFamily="34" charset="0"/>
            </a:rPr>
            <a:t>Révéler les progrès généraux réalisés pour améliorer les résultats sanitaires des Premières Nations.</a:t>
          </a:r>
        </a:p>
      </dgm:t>
    </dgm:pt>
    <dgm:pt modelId="{F7EBC773-71A6-4083-BBE9-ABE9F8230492}" type="parTrans" cxnId="{7C7A9167-E7FB-48B0-9C05-80FDCDE6D12D}">
      <dgm:prSet/>
      <dgm:spPr/>
      <dgm:t>
        <a:bodyPr/>
        <a:lstStyle/>
        <a:p>
          <a:endParaRPr lang="en-CA"/>
        </a:p>
      </dgm:t>
    </dgm:pt>
    <dgm:pt modelId="{1AABE1AB-3DF4-46DF-A735-DDFA37848257}" type="sibTrans" cxnId="{7C7A9167-E7FB-48B0-9C05-80FDCDE6D12D}">
      <dgm:prSet/>
      <dgm:spPr/>
      <dgm:t>
        <a:bodyPr/>
        <a:lstStyle/>
        <a:p>
          <a:endParaRPr lang="en-CA"/>
        </a:p>
      </dgm:t>
    </dgm:pt>
    <dgm:pt modelId="{F260B93D-1CC0-49DC-B280-EFD76D3F3DBA}">
      <dgm:prSet/>
      <dgm:spPr/>
      <dgm:t>
        <a:bodyPr/>
        <a:lstStyle/>
        <a:p>
          <a:r>
            <a:rPr lang="fr-CA" b="1">
              <a:latin typeface="Aptos Display" panose="020B0004020202020204" pitchFamily="34" charset="0"/>
            </a:rPr>
            <a:t>Produits livrables</a:t>
          </a:r>
        </a:p>
      </dgm:t>
    </dgm:pt>
    <dgm:pt modelId="{A579CA35-6193-49EA-8718-FEB727FCA07D}" type="parTrans" cxnId="{38C580FD-0F29-4F28-B9C4-6A59A07CCA1A}">
      <dgm:prSet/>
      <dgm:spPr/>
      <dgm:t>
        <a:bodyPr/>
        <a:lstStyle/>
        <a:p>
          <a:endParaRPr lang="en-CA"/>
        </a:p>
      </dgm:t>
    </dgm:pt>
    <dgm:pt modelId="{9555D51C-ADC0-462B-9E72-165ECDE3DDD0}" type="sibTrans" cxnId="{38C580FD-0F29-4F28-B9C4-6A59A07CCA1A}">
      <dgm:prSet/>
      <dgm:spPr/>
      <dgm:t>
        <a:bodyPr/>
        <a:lstStyle/>
        <a:p>
          <a:endParaRPr lang="en-CA"/>
        </a:p>
      </dgm:t>
    </dgm:pt>
    <dgm:pt modelId="{885813D1-ADA5-46B8-BE35-4C537D45CBE6}">
      <dgm:prSet/>
      <dgm:spPr/>
      <dgm:t>
        <a:bodyPr/>
        <a:lstStyle/>
        <a:p>
          <a:r>
            <a:rPr lang="fr-CA">
              <a:latin typeface="Aptos Display" panose="020B0004020202020204" pitchFamily="34" charset="0"/>
            </a:rPr>
            <a:t>Phase 1 : Examen des documents</a:t>
          </a:r>
        </a:p>
      </dgm:t>
    </dgm:pt>
    <dgm:pt modelId="{11237618-DED8-4E09-B448-5A53040B1C5F}" type="parTrans" cxnId="{F0252B23-7E55-4228-88CD-0FDABCD904D2}">
      <dgm:prSet/>
      <dgm:spPr/>
      <dgm:t>
        <a:bodyPr/>
        <a:lstStyle/>
        <a:p>
          <a:endParaRPr lang="en-CA"/>
        </a:p>
      </dgm:t>
    </dgm:pt>
    <dgm:pt modelId="{21123546-8BFA-465A-9D3D-05FEDBEC168E}" type="sibTrans" cxnId="{F0252B23-7E55-4228-88CD-0FDABCD904D2}">
      <dgm:prSet/>
      <dgm:spPr/>
      <dgm:t>
        <a:bodyPr/>
        <a:lstStyle/>
        <a:p>
          <a:endParaRPr lang="en-CA"/>
        </a:p>
      </dgm:t>
    </dgm:pt>
    <dgm:pt modelId="{F254A944-BFD5-49E6-83F7-41834A1D772D}">
      <dgm:prSet/>
      <dgm:spPr/>
      <dgm:t>
        <a:bodyPr/>
        <a:lstStyle/>
        <a:p>
          <a:r>
            <a:rPr lang="fr-CA">
              <a:latin typeface="Aptos Display" panose="020B0004020202020204" pitchFamily="34" charset="0"/>
            </a:rPr>
            <a:t>Phase 2 : Analyse</a:t>
          </a:r>
        </a:p>
      </dgm:t>
    </dgm:pt>
    <dgm:pt modelId="{02D88C6F-1035-4D69-B5B0-C575D691815D}" type="parTrans" cxnId="{2D5B3281-CD70-40F8-9052-AB3728A9067F}">
      <dgm:prSet/>
      <dgm:spPr/>
      <dgm:t>
        <a:bodyPr/>
        <a:lstStyle/>
        <a:p>
          <a:endParaRPr lang="en-CA"/>
        </a:p>
      </dgm:t>
    </dgm:pt>
    <dgm:pt modelId="{BC484E5E-D710-4C7F-96AA-74424C8D4843}" type="sibTrans" cxnId="{2D5B3281-CD70-40F8-9052-AB3728A9067F}">
      <dgm:prSet/>
      <dgm:spPr/>
      <dgm:t>
        <a:bodyPr/>
        <a:lstStyle/>
        <a:p>
          <a:endParaRPr lang="en-CA"/>
        </a:p>
      </dgm:t>
    </dgm:pt>
    <dgm:pt modelId="{7AA921E9-774C-4D0D-B1E3-3CA0C6678C3D}">
      <dgm:prSet/>
      <dgm:spPr/>
      <dgm:t>
        <a:bodyPr/>
        <a:lstStyle/>
        <a:p>
          <a:r>
            <a:rPr lang="fr-CA">
              <a:latin typeface="Aptos Display" panose="020B0004020202020204" pitchFamily="34" charset="0"/>
            </a:rPr>
            <a:t>Phase 3 : Rapport et infographie</a:t>
          </a:r>
        </a:p>
      </dgm:t>
    </dgm:pt>
    <dgm:pt modelId="{FA59872E-E6C5-496C-BDD1-49031A8A9777}" type="parTrans" cxnId="{847ED1BA-D7FD-4923-A6CD-3C2132B8413D}">
      <dgm:prSet/>
      <dgm:spPr/>
      <dgm:t>
        <a:bodyPr/>
        <a:lstStyle/>
        <a:p>
          <a:endParaRPr lang="en-CA"/>
        </a:p>
      </dgm:t>
    </dgm:pt>
    <dgm:pt modelId="{4669DFCC-F6B9-49B2-BEEE-527296B1668B}" type="sibTrans" cxnId="{847ED1BA-D7FD-4923-A6CD-3C2132B8413D}">
      <dgm:prSet/>
      <dgm:spPr/>
      <dgm:t>
        <a:bodyPr/>
        <a:lstStyle/>
        <a:p>
          <a:endParaRPr lang="en-CA"/>
        </a:p>
      </dgm:t>
    </dgm:pt>
    <dgm:pt modelId="{CA531299-EFB3-4C1F-BAFF-29E92AE0778F}" type="pres">
      <dgm:prSet presAssocID="{EB3FD0B5-A582-415E-89D1-753A505E4E94}" presName="diagram" presStyleCnt="0">
        <dgm:presLayoutVars>
          <dgm:dir/>
          <dgm:resizeHandles val="exact"/>
        </dgm:presLayoutVars>
      </dgm:prSet>
      <dgm:spPr/>
    </dgm:pt>
    <dgm:pt modelId="{EAA857C3-1CA5-4192-A867-24668A0B8D47}" type="pres">
      <dgm:prSet presAssocID="{507BF09E-2CAF-4325-8750-BF89C7897622}" presName="node" presStyleLbl="node1" presStyleIdx="0" presStyleCnt="2">
        <dgm:presLayoutVars>
          <dgm:bulletEnabled val="1"/>
        </dgm:presLayoutVars>
      </dgm:prSet>
      <dgm:spPr/>
    </dgm:pt>
    <dgm:pt modelId="{64D84821-46DB-4D57-B05F-DE6FF94B1D99}" type="pres">
      <dgm:prSet presAssocID="{2881F1DE-0733-41CB-81CD-EE96E1F57D4B}" presName="sibTrans" presStyleCnt="0"/>
      <dgm:spPr/>
    </dgm:pt>
    <dgm:pt modelId="{2745523F-B1BB-4A74-8534-CBCC90E032ED}" type="pres">
      <dgm:prSet presAssocID="{F260B93D-1CC0-49DC-B280-EFD76D3F3DBA}" presName="node" presStyleLbl="node1" presStyleIdx="1" presStyleCnt="2">
        <dgm:presLayoutVars>
          <dgm:bulletEnabled val="1"/>
        </dgm:presLayoutVars>
      </dgm:prSet>
      <dgm:spPr/>
    </dgm:pt>
  </dgm:ptLst>
  <dgm:cxnLst>
    <dgm:cxn modelId="{23F13207-D63A-4A84-B441-82DC492DD029}" type="presOf" srcId="{2D9894B2-CE18-42E5-B8F8-60F714F7BE8C}" destId="{EAA857C3-1CA5-4192-A867-24668A0B8D47}" srcOrd="0" destOrd="1" presId="urn:microsoft.com/office/officeart/2005/8/layout/default"/>
    <dgm:cxn modelId="{DD36470A-3798-49DA-8390-9788C293C4B0}" srcId="{EB3FD0B5-A582-415E-89D1-753A505E4E94}" destId="{507BF09E-2CAF-4325-8750-BF89C7897622}" srcOrd="0" destOrd="0" parTransId="{2631E984-D694-4DB4-AECD-2AE178919613}" sibTransId="{2881F1DE-0733-41CB-81CD-EE96E1F57D4B}"/>
    <dgm:cxn modelId="{9ACE640C-0425-4B01-A4D9-7F564BA03C7B}" type="presOf" srcId="{F260B93D-1CC0-49DC-B280-EFD76D3F3DBA}" destId="{2745523F-B1BB-4A74-8534-CBCC90E032ED}" srcOrd="0" destOrd="0" presId="urn:microsoft.com/office/officeart/2005/8/layout/default"/>
    <dgm:cxn modelId="{F0252B23-7E55-4228-88CD-0FDABCD904D2}" srcId="{F260B93D-1CC0-49DC-B280-EFD76D3F3DBA}" destId="{885813D1-ADA5-46B8-BE35-4C537D45CBE6}" srcOrd="0" destOrd="0" parTransId="{11237618-DED8-4E09-B448-5A53040B1C5F}" sibTransId="{21123546-8BFA-465A-9D3D-05FEDBEC168E}"/>
    <dgm:cxn modelId="{C6FC8057-8320-432A-AA87-5B98632EEB43}" type="presOf" srcId="{285A082E-7E36-4EF9-9CE6-7B8F88766432}" destId="{EAA857C3-1CA5-4192-A867-24668A0B8D47}" srcOrd="0" destOrd="3" presId="urn:microsoft.com/office/officeart/2005/8/layout/default"/>
    <dgm:cxn modelId="{A019875E-479D-42B8-BE41-E2312FC592FE}" type="presOf" srcId="{F254A944-BFD5-49E6-83F7-41834A1D772D}" destId="{2745523F-B1BB-4A74-8534-CBCC90E032ED}" srcOrd="0" destOrd="2" presId="urn:microsoft.com/office/officeart/2005/8/layout/default"/>
    <dgm:cxn modelId="{0A308764-4AAD-4E1E-A1CA-ECF84BEABB54}" type="presOf" srcId="{885813D1-ADA5-46B8-BE35-4C537D45CBE6}" destId="{2745523F-B1BB-4A74-8534-CBCC90E032ED}" srcOrd="0" destOrd="1" presId="urn:microsoft.com/office/officeart/2005/8/layout/default"/>
    <dgm:cxn modelId="{7C7A9167-E7FB-48B0-9C05-80FDCDE6D12D}" srcId="{507BF09E-2CAF-4325-8750-BF89C7897622}" destId="{285A082E-7E36-4EF9-9CE6-7B8F88766432}" srcOrd="2" destOrd="0" parTransId="{F7EBC773-71A6-4083-BBE9-ABE9F8230492}" sibTransId="{1AABE1AB-3DF4-46DF-A735-DDFA37848257}"/>
    <dgm:cxn modelId="{2D5B3281-CD70-40F8-9052-AB3728A9067F}" srcId="{F260B93D-1CC0-49DC-B280-EFD76D3F3DBA}" destId="{F254A944-BFD5-49E6-83F7-41834A1D772D}" srcOrd="1" destOrd="0" parTransId="{02D88C6F-1035-4D69-B5B0-C575D691815D}" sibTransId="{BC484E5E-D710-4C7F-96AA-74424C8D4843}"/>
    <dgm:cxn modelId="{EADC55A8-B493-482E-893A-6836FE8025F0}" type="presOf" srcId="{507BF09E-2CAF-4325-8750-BF89C7897622}" destId="{EAA857C3-1CA5-4192-A867-24668A0B8D47}" srcOrd="0" destOrd="0" presId="urn:microsoft.com/office/officeart/2005/8/layout/default"/>
    <dgm:cxn modelId="{1A52B9B9-D3C1-4B83-B2DD-DE4AFB1355DD}" type="presOf" srcId="{16C5EBD1-03AD-4B11-AFBC-9FD6E58F31D7}" destId="{EAA857C3-1CA5-4192-A867-24668A0B8D47}" srcOrd="0" destOrd="2" presId="urn:microsoft.com/office/officeart/2005/8/layout/default"/>
    <dgm:cxn modelId="{847ED1BA-D7FD-4923-A6CD-3C2132B8413D}" srcId="{F260B93D-1CC0-49DC-B280-EFD76D3F3DBA}" destId="{7AA921E9-774C-4D0D-B1E3-3CA0C6678C3D}" srcOrd="2" destOrd="0" parTransId="{FA59872E-E6C5-496C-BDD1-49031A8A9777}" sibTransId="{4669DFCC-F6B9-49B2-BEEE-527296B1668B}"/>
    <dgm:cxn modelId="{CCDDB6CD-8E47-4E30-B5DF-9946936E6EDF}" type="presOf" srcId="{7AA921E9-774C-4D0D-B1E3-3CA0C6678C3D}" destId="{2745523F-B1BB-4A74-8534-CBCC90E032ED}" srcOrd="0" destOrd="3" presId="urn:microsoft.com/office/officeart/2005/8/layout/default"/>
    <dgm:cxn modelId="{926919DE-2F41-43CD-8759-C3FE633FE2DB}" type="presOf" srcId="{EB3FD0B5-A582-415E-89D1-753A505E4E94}" destId="{CA531299-EFB3-4C1F-BAFF-29E92AE0778F}" srcOrd="0" destOrd="0" presId="urn:microsoft.com/office/officeart/2005/8/layout/default"/>
    <dgm:cxn modelId="{B716DEE6-F8CA-4369-A6D7-D76DA41290F9}" srcId="{507BF09E-2CAF-4325-8750-BF89C7897622}" destId="{2D9894B2-CE18-42E5-B8F8-60F714F7BE8C}" srcOrd="0" destOrd="0" parTransId="{D45C62FA-2BF2-4F83-A58C-5E7D29D4553F}" sibTransId="{5C818FAE-E454-44D0-B31E-9661E8833860}"/>
    <dgm:cxn modelId="{7687FAF1-7F33-400F-A32D-38F94F234D5A}" srcId="{507BF09E-2CAF-4325-8750-BF89C7897622}" destId="{16C5EBD1-03AD-4B11-AFBC-9FD6E58F31D7}" srcOrd="1" destOrd="0" parTransId="{47601B47-895E-4CD7-ADC6-2B6EA155AE00}" sibTransId="{636F1CFC-A6AA-4D3D-A631-F8B632BB5B78}"/>
    <dgm:cxn modelId="{38C580FD-0F29-4F28-B9C4-6A59A07CCA1A}" srcId="{EB3FD0B5-A582-415E-89D1-753A505E4E94}" destId="{F260B93D-1CC0-49DC-B280-EFD76D3F3DBA}" srcOrd="1" destOrd="0" parTransId="{A579CA35-6193-49EA-8718-FEB727FCA07D}" sibTransId="{9555D51C-ADC0-462B-9E72-165ECDE3DDD0}"/>
    <dgm:cxn modelId="{23BDD68C-2B53-4CC0-A015-7EC26E27527F}" type="presParOf" srcId="{CA531299-EFB3-4C1F-BAFF-29E92AE0778F}" destId="{EAA857C3-1CA5-4192-A867-24668A0B8D47}" srcOrd="0" destOrd="0" presId="urn:microsoft.com/office/officeart/2005/8/layout/default"/>
    <dgm:cxn modelId="{2B454F71-EC0D-4356-827F-6D2E8B56497B}" type="presParOf" srcId="{CA531299-EFB3-4C1F-BAFF-29E92AE0778F}" destId="{64D84821-46DB-4D57-B05F-DE6FF94B1D99}" srcOrd="1" destOrd="0" presId="urn:microsoft.com/office/officeart/2005/8/layout/default"/>
    <dgm:cxn modelId="{64EBB136-BE62-4CC8-AE56-4B92F7E69276}" type="presParOf" srcId="{CA531299-EFB3-4C1F-BAFF-29E92AE0778F}" destId="{2745523F-B1BB-4A74-8534-CBCC90E032ED}"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C62EA5-5C7E-4D8C-A4B5-712377581065}"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CA"/>
        </a:p>
      </dgm:t>
    </dgm:pt>
    <dgm:pt modelId="{D453C5B6-065E-4423-BA49-1C22135AE781}">
      <dgm:prSet phldrT="[Text]" custT="1"/>
      <dgm:spPr/>
      <dgm:t>
        <a:bodyPr vert="horz" lIns="182880" tIns="0" rIns="0" bIns="731520" anchor="t" anchorCtr="0"/>
        <a:lstStyle/>
        <a:p>
          <a:pPr>
            <a:buNone/>
          </a:pPr>
          <a:r>
            <a:rPr lang="fr-CA" sz="2000" b="1" dirty="0">
              <a:latin typeface="Aptos Display" panose="020B0004020202020204" pitchFamily="34" charset="0"/>
              <a:cs typeface="Arial" panose="020B0604020202020204" pitchFamily="34" charset="0"/>
            </a:rPr>
            <a:t>2024</a:t>
          </a:r>
        </a:p>
      </dgm:t>
    </dgm:pt>
    <dgm:pt modelId="{F7AA1F97-C1E0-4A85-926E-39F5317B6ED3}" type="parTrans" cxnId="{476FEEB6-B260-4EB0-95B4-C62B4DBF9A82}">
      <dgm:prSet/>
      <dgm:spPr/>
      <dgm:t>
        <a:bodyPr/>
        <a:lstStyle/>
        <a:p>
          <a:endParaRPr lang="en-CA"/>
        </a:p>
      </dgm:t>
    </dgm:pt>
    <dgm:pt modelId="{F0AC845D-0981-480E-AF6C-2A73DC84BE9E}" type="sibTrans" cxnId="{476FEEB6-B260-4EB0-95B4-C62B4DBF9A82}">
      <dgm:prSet/>
      <dgm:spPr/>
      <dgm:t>
        <a:bodyPr/>
        <a:lstStyle/>
        <a:p>
          <a:endParaRPr lang="en-CA"/>
        </a:p>
      </dgm:t>
    </dgm:pt>
    <dgm:pt modelId="{66F8ADAF-C055-4FA0-BE18-DCF05B662F95}">
      <dgm:prSet custT="1"/>
      <dgm:spPr/>
      <dgm:t>
        <a:bodyPr vert="horz" lIns="182880" tIns="0" rIns="0" bIns="731520" anchor="t" anchorCtr="0"/>
        <a:lstStyle/>
        <a:p>
          <a:r>
            <a:rPr lang="fr-CA" sz="2000" dirty="0">
              <a:latin typeface="Aptos Display" panose="020B0004020202020204" pitchFamily="34" charset="0"/>
              <a:cs typeface="Arial" panose="020B0604020202020204" pitchFamily="34" charset="0"/>
            </a:rPr>
            <a:t>Examen conjoint des SSNA – en cours </a:t>
          </a:r>
        </a:p>
      </dgm:t>
    </dgm:pt>
    <dgm:pt modelId="{CBEC8088-4174-440D-A5D5-5ED1778E2A48}" type="parTrans" cxnId="{619F32E5-2CFC-4768-8696-BD7991CBF68D}">
      <dgm:prSet/>
      <dgm:spPr/>
      <dgm:t>
        <a:bodyPr/>
        <a:lstStyle/>
        <a:p>
          <a:endParaRPr lang="en-CA"/>
        </a:p>
      </dgm:t>
    </dgm:pt>
    <dgm:pt modelId="{D7832892-85ED-4C04-B1F4-F269FD90D644}" type="sibTrans" cxnId="{619F32E5-2CFC-4768-8696-BD7991CBF68D}">
      <dgm:prSet/>
      <dgm:spPr/>
      <dgm:t>
        <a:bodyPr/>
        <a:lstStyle/>
        <a:p>
          <a:endParaRPr lang="en-CA"/>
        </a:p>
      </dgm:t>
    </dgm:pt>
    <dgm:pt modelId="{5E230786-8337-49DB-B39F-781A579A9168}">
      <dgm:prSet custT="1"/>
      <dgm:spPr/>
      <dgm:t>
        <a:bodyPr vert="horz" lIns="182880" tIns="0" rIns="0" bIns="731520" anchor="t" anchorCtr="0"/>
        <a:lstStyle/>
        <a:p>
          <a:r>
            <a:rPr lang="fr-CA" sz="2000">
              <a:latin typeface="Aptos Display" panose="020B0004020202020204" pitchFamily="34" charset="0"/>
              <a:cs typeface="Arial" panose="020B0604020202020204" pitchFamily="34" charset="0"/>
            </a:rPr>
            <a:t>Poursuivre les partenariats et l’établissement de liens</a:t>
          </a:r>
        </a:p>
      </dgm:t>
    </dgm:pt>
    <dgm:pt modelId="{616AE80F-2BD8-4214-B9FB-4D4AF8227AE2}" type="parTrans" cxnId="{E6F8F4A3-C420-42F0-85F7-4186D413B27C}">
      <dgm:prSet/>
      <dgm:spPr/>
      <dgm:t>
        <a:bodyPr/>
        <a:lstStyle/>
        <a:p>
          <a:endParaRPr lang="en-CA"/>
        </a:p>
      </dgm:t>
    </dgm:pt>
    <dgm:pt modelId="{9DE76F3C-380C-4164-8C69-1EDEC1F272DF}" type="sibTrans" cxnId="{E6F8F4A3-C420-42F0-85F7-4186D413B27C}">
      <dgm:prSet/>
      <dgm:spPr/>
      <dgm:t>
        <a:bodyPr/>
        <a:lstStyle/>
        <a:p>
          <a:endParaRPr lang="en-CA"/>
        </a:p>
      </dgm:t>
    </dgm:pt>
    <dgm:pt modelId="{8F3090DE-8218-4076-9A19-066186133EEB}">
      <dgm:prSet custT="1"/>
      <dgm:spPr/>
      <dgm:t>
        <a:bodyPr vert="horz" lIns="182880" tIns="0" rIns="0" bIns="731520" anchor="t" anchorCtr="0"/>
        <a:lstStyle/>
        <a:p>
          <a:r>
            <a:rPr lang="fr-CA" sz="2000">
              <a:latin typeface="Aptos Display" panose="020B0004020202020204" pitchFamily="34" charset="0"/>
              <a:cs typeface="Arial" panose="020B0604020202020204" pitchFamily="34" charset="0"/>
            </a:rPr>
            <a:t>Analyse du programme des SSNA</a:t>
          </a:r>
        </a:p>
      </dgm:t>
    </dgm:pt>
    <dgm:pt modelId="{1EC1825F-2871-4D83-8175-BF488612BCB1}" type="parTrans" cxnId="{1458BE79-3035-463C-9BAD-1FEA9787B933}">
      <dgm:prSet/>
      <dgm:spPr/>
      <dgm:t>
        <a:bodyPr/>
        <a:lstStyle/>
        <a:p>
          <a:endParaRPr lang="en-CA"/>
        </a:p>
      </dgm:t>
    </dgm:pt>
    <dgm:pt modelId="{689D6FB1-363D-4CCA-80A0-5D8976FF19DB}" type="sibTrans" cxnId="{1458BE79-3035-463C-9BAD-1FEA9787B933}">
      <dgm:prSet/>
      <dgm:spPr/>
      <dgm:t>
        <a:bodyPr/>
        <a:lstStyle/>
        <a:p>
          <a:endParaRPr lang="en-CA"/>
        </a:p>
      </dgm:t>
    </dgm:pt>
    <dgm:pt modelId="{C9A612E3-BE62-4A65-AE33-51DE103E904E}">
      <dgm:prSet custT="1"/>
      <dgm:spPr/>
      <dgm:t>
        <a:bodyPr vert="horz" lIns="182880" tIns="0" rIns="0" bIns="731520" anchor="t" anchorCtr="0"/>
        <a:lstStyle/>
        <a:p>
          <a:r>
            <a:rPr lang="fr-CA" sz="2000" b="1">
              <a:latin typeface="Aptos Display" panose="020B0004020202020204" pitchFamily="34" charset="0"/>
              <a:cs typeface="Arial" panose="020B0604020202020204" pitchFamily="34" charset="0"/>
            </a:rPr>
            <a:t>2025 +</a:t>
          </a:r>
        </a:p>
      </dgm:t>
    </dgm:pt>
    <dgm:pt modelId="{50A0EE4C-9CE9-4093-B084-EAD3BA782B81}" type="parTrans" cxnId="{663B8E10-3503-4C70-BDD3-EBD58AE22D57}">
      <dgm:prSet/>
      <dgm:spPr/>
      <dgm:t>
        <a:bodyPr/>
        <a:lstStyle/>
        <a:p>
          <a:endParaRPr lang="en-CA"/>
        </a:p>
      </dgm:t>
    </dgm:pt>
    <dgm:pt modelId="{C1CE0F0F-2614-4C62-829E-5129807CCAED}" type="sibTrans" cxnId="{663B8E10-3503-4C70-BDD3-EBD58AE22D57}">
      <dgm:prSet/>
      <dgm:spPr/>
      <dgm:t>
        <a:bodyPr/>
        <a:lstStyle/>
        <a:p>
          <a:endParaRPr lang="en-CA"/>
        </a:p>
      </dgm:t>
    </dgm:pt>
    <dgm:pt modelId="{71BE9981-FEE4-418B-AAAC-47B5A24D7E85}">
      <dgm:prSet custT="1"/>
      <dgm:spPr/>
      <dgm:t>
        <a:bodyPr vert="horz" lIns="182880" tIns="0" rIns="0" bIns="731520" anchor="t" anchorCtr="0"/>
        <a:lstStyle/>
        <a:p>
          <a:r>
            <a:rPr lang="fr-CA" sz="2000" dirty="0">
              <a:latin typeface="Aptos Display" panose="020B0004020202020204" pitchFamily="34" charset="0"/>
              <a:cs typeface="Arial" panose="020B0604020202020204" pitchFamily="34" charset="0"/>
            </a:rPr>
            <a:t>Faire progresser l'examen conjoint des SSNA avec les Premières Nations</a:t>
          </a:r>
        </a:p>
      </dgm:t>
    </dgm:pt>
    <dgm:pt modelId="{FAC44132-FC1D-4E93-BCB7-BE57C98CD55F}" type="parTrans" cxnId="{2A240706-2C68-4F59-B8C1-830F55FDAA1C}">
      <dgm:prSet/>
      <dgm:spPr/>
      <dgm:t>
        <a:bodyPr/>
        <a:lstStyle/>
        <a:p>
          <a:endParaRPr lang="en-CA"/>
        </a:p>
      </dgm:t>
    </dgm:pt>
    <dgm:pt modelId="{084DE862-3D42-44E6-B6E6-8ACE1CDDE756}" type="sibTrans" cxnId="{2A240706-2C68-4F59-B8C1-830F55FDAA1C}">
      <dgm:prSet/>
      <dgm:spPr/>
      <dgm:t>
        <a:bodyPr/>
        <a:lstStyle/>
        <a:p>
          <a:endParaRPr lang="en-CA"/>
        </a:p>
      </dgm:t>
    </dgm:pt>
    <dgm:pt modelId="{3B3B7496-1F26-4DBC-873F-ADB40E0B7549}">
      <dgm:prSet custT="1"/>
      <dgm:spPr/>
      <dgm:t>
        <a:bodyPr vert="horz" lIns="182880" tIns="0" rIns="0" bIns="731520" anchor="t" anchorCtr="0"/>
        <a:lstStyle/>
        <a:p>
          <a:r>
            <a:rPr lang="fr-CA" sz="2000" dirty="0">
              <a:latin typeface="Aptos Display" panose="020B0004020202020204" pitchFamily="34" charset="0"/>
              <a:cs typeface="Arial" panose="020B0604020202020204" pitchFamily="34" charset="0"/>
            </a:rPr>
            <a:t>Continuer à améliorer les communications des SSNA</a:t>
          </a:r>
        </a:p>
      </dgm:t>
    </dgm:pt>
    <dgm:pt modelId="{B8AB1942-0251-4D0F-A1E6-32530ACDE0B6}" type="parTrans" cxnId="{B541D45C-A063-4765-BF22-1E6DA0BB0FBC}">
      <dgm:prSet/>
      <dgm:spPr/>
      <dgm:t>
        <a:bodyPr/>
        <a:lstStyle/>
        <a:p>
          <a:endParaRPr lang="en-CA"/>
        </a:p>
      </dgm:t>
    </dgm:pt>
    <dgm:pt modelId="{191F581C-6BCA-4327-94E2-7930052B9A59}" type="sibTrans" cxnId="{B541D45C-A063-4765-BF22-1E6DA0BB0FBC}">
      <dgm:prSet/>
      <dgm:spPr/>
      <dgm:t>
        <a:bodyPr/>
        <a:lstStyle/>
        <a:p>
          <a:endParaRPr lang="en-CA"/>
        </a:p>
      </dgm:t>
    </dgm:pt>
    <dgm:pt modelId="{A51D6445-CA71-4C83-B675-7C3F11083E1B}">
      <dgm:prSet custT="1"/>
      <dgm:spPr/>
      <dgm:t>
        <a:bodyPr vert="horz" lIns="182880" tIns="0" rIns="0" bIns="731520" anchor="t" anchorCtr="0"/>
        <a:lstStyle/>
        <a:p>
          <a:r>
            <a:rPr lang="fr-CA" sz="2000">
              <a:latin typeface="Aptos Display" panose="020B0004020202020204" pitchFamily="34" charset="0"/>
              <a:cs typeface="Arial" panose="020B0604020202020204" pitchFamily="34" charset="0"/>
            </a:rPr>
            <a:t>Forger et renouveler des partenariats </a:t>
          </a:r>
        </a:p>
      </dgm:t>
    </dgm:pt>
    <dgm:pt modelId="{2D68605D-DF73-4B37-B6CD-4C60D098DB6D}" type="parTrans" cxnId="{DE61C90A-93B9-49CB-A8D1-53390D847E3A}">
      <dgm:prSet/>
      <dgm:spPr/>
      <dgm:t>
        <a:bodyPr/>
        <a:lstStyle/>
        <a:p>
          <a:endParaRPr lang="en-CA"/>
        </a:p>
      </dgm:t>
    </dgm:pt>
    <dgm:pt modelId="{C362A112-FA96-4A82-A7BD-1B8411BDD266}" type="sibTrans" cxnId="{DE61C90A-93B9-49CB-A8D1-53390D847E3A}">
      <dgm:prSet/>
      <dgm:spPr/>
      <dgm:t>
        <a:bodyPr/>
        <a:lstStyle/>
        <a:p>
          <a:endParaRPr lang="en-CA"/>
        </a:p>
      </dgm:t>
    </dgm:pt>
    <dgm:pt modelId="{7F1915C3-14A9-453E-89A2-EA1D917C49E0}" type="pres">
      <dgm:prSet presAssocID="{A8C62EA5-5C7E-4D8C-A4B5-712377581065}" presName="rootnode" presStyleCnt="0">
        <dgm:presLayoutVars>
          <dgm:chMax/>
          <dgm:chPref/>
          <dgm:dir/>
          <dgm:animLvl val="lvl"/>
        </dgm:presLayoutVars>
      </dgm:prSet>
      <dgm:spPr/>
    </dgm:pt>
    <dgm:pt modelId="{AD7F6B7A-4640-4FB0-916D-669DFB37FBBA}" type="pres">
      <dgm:prSet presAssocID="{D453C5B6-065E-4423-BA49-1C22135AE781}" presName="composite" presStyleCnt="0"/>
      <dgm:spPr/>
    </dgm:pt>
    <dgm:pt modelId="{A1D53B93-4C26-48A8-9743-DD8FE0D34180}" type="pres">
      <dgm:prSet presAssocID="{D453C5B6-065E-4423-BA49-1C22135AE781}" presName="LShape" presStyleLbl="alignNode1" presStyleIdx="0" presStyleCnt="3" custScaleX="145219"/>
      <dgm:spPr>
        <a:solidFill>
          <a:srgbClr val="F18B35"/>
        </a:solidFill>
        <a:ln>
          <a:noFill/>
        </a:ln>
      </dgm:spPr>
    </dgm:pt>
    <dgm:pt modelId="{9FF30579-E7FC-450A-BD5B-86466BF85DC6}" type="pres">
      <dgm:prSet presAssocID="{D453C5B6-065E-4423-BA49-1C22135AE781}" presName="ParentText" presStyleLbl="revTx" presStyleIdx="0" presStyleCnt="2" custScaleX="159269" custScaleY="94319">
        <dgm:presLayoutVars>
          <dgm:chMax val="0"/>
          <dgm:chPref val="0"/>
          <dgm:bulletEnabled val="1"/>
        </dgm:presLayoutVars>
      </dgm:prSet>
      <dgm:spPr/>
    </dgm:pt>
    <dgm:pt modelId="{5E141BB6-EBBC-4DA6-A76D-6AD93FD30FAC}" type="pres">
      <dgm:prSet presAssocID="{D453C5B6-065E-4423-BA49-1C22135AE781}" presName="Triangle" presStyleLbl="alignNode1" presStyleIdx="1" presStyleCnt="3"/>
      <dgm:spPr>
        <a:solidFill>
          <a:srgbClr val="3E1062"/>
        </a:solidFill>
        <a:ln>
          <a:solidFill>
            <a:srgbClr val="3E1062"/>
          </a:solidFill>
        </a:ln>
      </dgm:spPr>
    </dgm:pt>
    <dgm:pt modelId="{259DA57F-C256-4D77-A31B-895E9F819E05}" type="pres">
      <dgm:prSet presAssocID="{F0AC845D-0981-480E-AF6C-2A73DC84BE9E}" presName="sibTrans" presStyleCnt="0"/>
      <dgm:spPr/>
    </dgm:pt>
    <dgm:pt modelId="{C38094B4-0E89-47AE-819C-CADB3A64CB6C}" type="pres">
      <dgm:prSet presAssocID="{F0AC845D-0981-480E-AF6C-2A73DC84BE9E}" presName="space" presStyleCnt="0"/>
      <dgm:spPr/>
    </dgm:pt>
    <dgm:pt modelId="{1C11311B-8200-4642-8835-14AC926F5E35}" type="pres">
      <dgm:prSet presAssocID="{C9A612E3-BE62-4A65-AE33-51DE103E904E}" presName="composite" presStyleCnt="0"/>
      <dgm:spPr/>
    </dgm:pt>
    <dgm:pt modelId="{707D3154-7E5B-450C-BC32-432F974B4570}" type="pres">
      <dgm:prSet presAssocID="{C9A612E3-BE62-4A65-AE33-51DE103E904E}" presName="LShape" presStyleLbl="alignNode1" presStyleIdx="2" presStyleCnt="3" custScaleX="173529"/>
      <dgm:spPr>
        <a:solidFill>
          <a:srgbClr val="7030A0"/>
        </a:solidFill>
        <a:ln>
          <a:noFill/>
        </a:ln>
      </dgm:spPr>
    </dgm:pt>
    <dgm:pt modelId="{B42A5FF8-71AC-4DFA-9C50-76CA12021DA3}" type="pres">
      <dgm:prSet presAssocID="{C9A612E3-BE62-4A65-AE33-51DE103E904E}" presName="ParentText" presStyleLbl="revTx" presStyleIdx="1" presStyleCnt="2" custScaleX="192304" custScaleY="94319">
        <dgm:presLayoutVars>
          <dgm:chMax val="0"/>
          <dgm:chPref val="0"/>
          <dgm:bulletEnabled val="1"/>
        </dgm:presLayoutVars>
      </dgm:prSet>
      <dgm:spPr/>
    </dgm:pt>
  </dgm:ptLst>
  <dgm:cxnLst>
    <dgm:cxn modelId="{2A240706-2C68-4F59-B8C1-830F55FDAA1C}" srcId="{C9A612E3-BE62-4A65-AE33-51DE103E904E}" destId="{71BE9981-FEE4-418B-AAAC-47B5A24D7E85}" srcOrd="0" destOrd="0" parTransId="{FAC44132-FC1D-4E93-BCB7-BE57C98CD55F}" sibTransId="{084DE862-3D42-44E6-B6E6-8ACE1CDDE756}"/>
    <dgm:cxn modelId="{DE61C90A-93B9-49CB-A8D1-53390D847E3A}" srcId="{C9A612E3-BE62-4A65-AE33-51DE103E904E}" destId="{A51D6445-CA71-4C83-B675-7C3F11083E1B}" srcOrd="2" destOrd="0" parTransId="{2D68605D-DF73-4B37-B6CD-4C60D098DB6D}" sibTransId="{C362A112-FA96-4A82-A7BD-1B8411BDD266}"/>
    <dgm:cxn modelId="{955BF00A-4BE1-4F24-BF34-81D7DD52EB4D}" type="presOf" srcId="{A8C62EA5-5C7E-4D8C-A4B5-712377581065}" destId="{7F1915C3-14A9-453E-89A2-EA1D917C49E0}" srcOrd="0" destOrd="0" presId="urn:microsoft.com/office/officeart/2009/3/layout/StepUpProcess"/>
    <dgm:cxn modelId="{663B8E10-3503-4C70-BDD3-EBD58AE22D57}" srcId="{A8C62EA5-5C7E-4D8C-A4B5-712377581065}" destId="{C9A612E3-BE62-4A65-AE33-51DE103E904E}" srcOrd="1" destOrd="0" parTransId="{50A0EE4C-9CE9-4093-B084-EAD3BA782B81}" sibTransId="{C1CE0F0F-2614-4C62-829E-5129807CCAED}"/>
    <dgm:cxn modelId="{1C297116-EDEC-411E-B4C6-D16EE16F50EA}" type="presOf" srcId="{66F8ADAF-C055-4FA0-BE18-DCF05B662F95}" destId="{9FF30579-E7FC-450A-BD5B-86466BF85DC6}" srcOrd="0" destOrd="1" presId="urn:microsoft.com/office/officeart/2009/3/layout/StepUpProcess"/>
    <dgm:cxn modelId="{55DFA616-E5E9-4B82-8034-858063969F45}" type="presOf" srcId="{5E230786-8337-49DB-B39F-781A579A9168}" destId="{9FF30579-E7FC-450A-BD5B-86466BF85DC6}" srcOrd="0" destOrd="2" presId="urn:microsoft.com/office/officeart/2009/3/layout/StepUpProcess"/>
    <dgm:cxn modelId="{5539C321-C7FE-46AD-B463-C2BC3A3E53E9}" type="presOf" srcId="{8F3090DE-8218-4076-9A19-066186133EEB}" destId="{9FF30579-E7FC-450A-BD5B-86466BF85DC6}" srcOrd="0" destOrd="3" presId="urn:microsoft.com/office/officeart/2009/3/layout/StepUpProcess"/>
    <dgm:cxn modelId="{BD48884F-8412-41F9-A7EE-0FC041F438BE}" type="presOf" srcId="{3B3B7496-1F26-4DBC-873F-ADB40E0B7549}" destId="{B42A5FF8-71AC-4DFA-9C50-76CA12021DA3}" srcOrd="0" destOrd="2" presId="urn:microsoft.com/office/officeart/2009/3/layout/StepUpProcess"/>
    <dgm:cxn modelId="{00F4585B-2546-4632-8A48-A67B5715A170}" type="presOf" srcId="{C9A612E3-BE62-4A65-AE33-51DE103E904E}" destId="{B42A5FF8-71AC-4DFA-9C50-76CA12021DA3}" srcOrd="0" destOrd="0" presId="urn:microsoft.com/office/officeart/2009/3/layout/StepUpProcess"/>
    <dgm:cxn modelId="{B541D45C-A063-4765-BF22-1E6DA0BB0FBC}" srcId="{C9A612E3-BE62-4A65-AE33-51DE103E904E}" destId="{3B3B7496-1F26-4DBC-873F-ADB40E0B7549}" srcOrd="1" destOrd="0" parTransId="{B8AB1942-0251-4D0F-A1E6-32530ACDE0B6}" sibTransId="{191F581C-6BCA-4327-94E2-7930052B9A59}"/>
    <dgm:cxn modelId="{1458BE79-3035-463C-9BAD-1FEA9787B933}" srcId="{D453C5B6-065E-4423-BA49-1C22135AE781}" destId="{8F3090DE-8218-4076-9A19-066186133EEB}" srcOrd="2" destOrd="0" parTransId="{1EC1825F-2871-4D83-8175-BF488612BCB1}" sibTransId="{689D6FB1-363D-4CCA-80A0-5D8976FF19DB}"/>
    <dgm:cxn modelId="{E6F8F4A3-C420-42F0-85F7-4186D413B27C}" srcId="{D453C5B6-065E-4423-BA49-1C22135AE781}" destId="{5E230786-8337-49DB-B39F-781A579A9168}" srcOrd="1" destOrd="0" parTransId="{616AE80F-2BD8-4214-B9FB-4D4AF8227AE2}" sibTransId="{9DE76F3C-380C-4164-8C69-1EDEC1F272DF}"/>
    <dgm:cxn modelId="{476FEEB6-B260-4EB0-95B4-C62B4DBF9A82}" srcId="{A8C62EA5-5C7E-4D8C-A4B5-712377581065}" destId="{D453C5B6-065E-4423-BA49-1C22135AE781}" srcOrd="0" destOrd="0" parTransId="{F7AA1F97-C1E0-4A85-926E-39F5317B6ED3}" sibTransId="{F0AC845D-0981-480E-AF6C-2A73DC84BE9E}"/>
    <dgm:cxn modelId="{D19B1BD4-AD39-4ADF-B73F-01218A886EBE}" type="presOf" srcId="{71BE9981-FEE4-418B-AAAC-47B5A24D7E85}" destId="{B42A5FF8-71AC-4DFA-9C50-76CA12021DA3}" srcOrd="0" destOrd="1" presId="urn:microsoft.com/office/officeart/2009/3/layout/StepUpProcess"/>
    <dgm:cxn modelId="{619F32E5-2CFC-4768-8696-BD7991CBF68D}" srcId="{D453C5B6-065E-4423-BA49-1C22135AE781}" destId="{66F8ADAF-C055-4FA0-BE18-DCF05B662F95}" srcOrd="0" destOrd="0" parTransId="{CBEC8088-4174-440D-A5D5-5ED1778E2A48}" sibTransId="{D7832892-85ED-4C04-B1F4-F269FD90D644}"/>
    <dgm:cxn modelId="{74713CF1-EA0A-45E2-A12F-0837776DC5D9}" type="presOf" srcId="{A51D6445-CA71-4C83-B675-7C3F11083E1B}" destId="{B42A5FF8-71AC-4DFA-9C50-76CA12021DA3}" srcOrd="0" destOrd="3" presId="urn:microsoft.com/office/officeart/2009/3/layout/StepUpProcess"/>
    <dgm:cxn modelId="{6F65A1F2-6764-4918-86AF-7806180873B2}" type="presOf" srcId="{D453C5B6-065E-4423-BA49-1C22135AE781}" destId="{9FF30579-E7FC-450A-BD5B-86466BF85DC6}" srcOrd="0" destOrd="0" presId="urn:microsoft.com/office/officeart/2009/3/layout/StepUpProcess"/>
    <dgm:cxn modelId="{DD511C5D-6BA9-4E4D-9149-5E7FA6B4B35D}" type="presParOf" srcId="{7F1915C3-14A9-453E-89A2-EA1D917C49E0}" destId="{AD7F6B7A-4640-4FB0-916D-669DFB37FBBA}" srcOrd="0" destOrd="0" presId="urn:microsoft.com/office/officeart/2009/3/layout/StepUpProcess"/>
    <dgm:cxn modelId="{D12D392A-E073-4C97-A19F-C83A08449DF0}" type="presParOf" srcId="{AD7F6B7A-4640-4FB0-916D-669DFB37FBBA}" destId="{A1D53B93-4C26-48A8-9743-DD8FE0D34180}" srcOrd="0" destOrd="0" presId="urn:microsoft.com/office/officeart/2009/3/layout/StepUpProcess"/>
    <dgm:cxn modelId="{C3ED3BF5-5315-4FE3-B543-1B273BCC6B6B}" type="presParOf" srcId="{AD7F6B7A-4640-4FB0-916D-669DFB37FBBA}" destId="{9FF30579-E7FC-450A-BD5B-86466BF85DC6}" srcOrd="1" destOrd="0" presId="urn:microsoft.com/office/officeart/2009/3/layout/StepUpProcess"/>
    <dgm:cxn modelId="{C179C2EF-FFB2-48D6-9FEC-F21DD397024D}" type="presParOf" srcId="{AD7F6B7A-4640-4FB0-916D-669DFB37FBBA}" destId="{5E141BB6-EBBC-4DA6-A76D-6AD93FD30FAC}" srcOrd="2" destOrd="0" presId="urn:microsoft.com/office/officeart/2009/3/layout/StepUpProcess"/>
    <dgm:cxn modelId="{4631304D-2705-422C-9F76-C426810ED7B3}" type="presParOf" srcId="{7F1915C3-14A9-453E-89A2-EA1D917C49E0}" destId="{259DA57F-C256-4D77-A31B-895E9F819E05}" srcOrd="1" destOrd="0" presId="urn:microsoft.com/office/officeart/2009/3/layout/StepUpProcess"/>
    <dgm:cxn modelId="{0EB0771A-6F19-4A54-9380-04EC1D885400}" type="presParOf" srcId="{259DA57F-C256-4D77-A31B-895E9F819E05}" destId="{C38094B4-0E89-47AE-819C-CADB3A64CB6C}" srcOrd="0" destOrd="0" presId="urn:microsoft.com/office/officeart/2009/3/layout/StepUpProcess"/>
    <dgm:cxn modelId="{A0EF56D2-9872-4D90-A964-EE32847606E7}" type="presParOf" srcId="{7F1915C3-14A9-453E-89A2-EA1D917C49E0}" destId="{1C11311B-8200-4642-8835-14AC926F5E35}" srcOrd="2" destOrd="0" presId="urn:microsoft.com/office/officeart/2009/3/layout/StepUpProcess"/>
    <dgm:cxn modelId="{E09A0118-A61A-46C9-AD73-ECEC9A6ECD9E}" type="presParOf" srcId="{1C11311B-8200-4642-8835-14AC926F5E35}" destId="{707D3154-7E5B-450C-BC32-432F974B4570}" srcOrd="0" destOrd="0" presId="urn:microsoft.com/office/officeart/2009/3/layout/StepUpProcess"/>
    <dgm:cxn modelId="{EF01397A-5B91-4C51-AB32-2879603C494A}" type="presParOf" srcId="{1C11311B-8200-4642-8835-14AC926F5E35}" destId="{B42A5FF8-71AC-4DFA-9C50-76CA12021DA3}"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03E442-F155-4CC5-8984-72ACD919E4F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FE559D59-3D9D-4663-9030-2BC53216BF77}">
      <dgm:prSet phldrT="[Text]"/>
      <dgm:spPr>
        <a:solidFill>
          <a:srgbClr val="7030A0"/>
        </a:solidFill>
        <a:ln>
          <a:noFill/>
        </a:ln>
      </dgm:spPr>
      <dgm:t>
        <a:bodyPr/>
        <a:lstStyle/>
        <a:p>
          <a:pPr>
            <a:buNone/>
          </a:pPr>
          <a:r>
            <a:rPr lang="fr-CA" b="1" dirty="0">
              <a:solidFill>
                <a:schemeClr val="bg1"/>
              </a:solidFill>
            </a:rPr>
            <a:t>Obstacles</a:t>
          </a:r>
        </a:p>
      </dgm:t>
    </dgm:pt>
    <dgm:pt modelId="{F1D31556-D8D6-47CC-9FD5-DCA7C4FEFEA2}" type="parTrans" cxnId="{EDA43594-B065-4E52-B934-1661E2C2D97B}">
      <dgm:prSet/>
      <dgm:spPr/>
      <dgm:t>
        <a:bodyPr/>
        <a:lstStyle/>
        <a:p>
          <a:endParaRPr lang="en-CA"/>
        </a:p>
      </dgm:t>
    </dgm:pt>
    <dgm:pt modelId="{5313C481-BEEC-4D7C-850D-6485A1DF592E}" type="sibTrans" cxnId="{EDA43594-B065-4E52-B934-1661E2C2D97B}">
      <dgm:prSet/>
      <dgm:spPr/>
      <dgm:t>
        <a:bodyPr/>
        <a:lstStyle/>
        <a:p>
          <a:endParaRPr lang="en-CA"/>
        </a:p>
      </dgm:t>
    </dgm:pt>
    <dgm:pt modelId="{ECB1DC59-B17F-4E03-B893-4A1FC76F744F}">
      <dgm:prSet phldrT="[Text]"/>
      <dgm:spPr>
        <a:solidFill>
          <a:srgbClr val="7030A0"/>
        </a:solidFill>
        <a:ln>
          <a:noFill/>
        </a:ln>
      </dgm:spPr>
      <dgm:t>
        <a:bodyPr/>
        <a:lstStyle/>
        <a:p>
          <a:pPr>
            <a:buNone/>
          </a:pPr>
          <a:r>
            <a:rPr lang="fr-CA" b="1" dirty="0">
              <a:solidFill>
                <a:schemeClr val="bg1"/>
              </a:solidFill>
            </a:rPr>
            <a:t>Résultats</a:t>
          </a:r>
        </a:p>
      </dgm:t>
    </dgm:pt>
    <dgm:pt modelId="{216E1021-2626-493C-86B4-C48CCAD726CE}" type="parTrans" cxnId="{FD919767-1BBE-433C-A7CE-35F6E0446526}">
      <dgm:prSet/>
      <dgm:spPr/>
      <dgm:t>
        <a:bodyPr/>
        <a:lstStyle/>
        <a:p>
          <a:endParaRPr lang="en-CA"/>
        </a:p>
      </dgm:t>
    </dgm:pt>
    <dgm:pt modelId="{0C2C16B5-B96D-42E9-9F7C-F63F318361B8}" type="sibTrans" cxnId="{FD919767-1BBE-433C-A7CE-35F6E0446526}">
      <dgm:prSet/>
      <dgm:spPr/>
      <dgm:t>
        <a:bodyPr/>
        <a:lstStyle/>
        <a:p>
          <a:endParaRPr lang="en-CA"/>
        </a:p>
      </dgm:t>
    </dgm:pt>
    <dgm:pt modelId="{213CCBCE-6D8A-4A29-A0D3-AB47182D76A1}">
      <dgm:prSet/>
      <dgm:spPr>
        <a:solidFill>
          <a:srgbClr val="7030A0"/>
        </a:solidFill>
        <a:ln>
          <a:noFill/>
        </a:ln>
      </dgm:spPr>
      <dgm:t>
        <a:bodyPr/>
        <a:lstStyle/>
        <a:p>
          <a:r>
            <a:rPr lang="fr-CA" b="1" dirty="0">
              <a:solidFill>
                <a:schemeClr val="bg1"/>
              </a:solidFill>
            </a:rPr>
            <a:t>Contraintes financières : </a:t>
          </a:r>
          <a:r>
            <a:rPr lang="fr-CA" dirty="0">
              <a:solidFill>
                <a:schemeClr val="bg1"/>
              </a:solidFill>
            </a:rPr>
            <a:t>Financement et ressources limités </a:t>
          </a:r>
        </a:p>
      </dgm:t>
    </dgm:pt>
    <dgm:pt modelId="{F2AD11B4-EFB0-4F36-8630-DF3668DAE8CF}" type="parTrans" cxnId="{3D597AE8-82F6-4C96-A426-A9E3D7F24FE8}">
      <dgm:prSet/>
      <dgm:spPr/>
      <dgm:t>
        <a:bodyPr/>
        <a:lstStyle/>
        <a:p>
          <a:endParaRPr lang="en-CA"/>
        </a:p>
      </dgm:t>
    </dgm:pt>
    <dgm:pt modelId="{33882164-CC08-4BE1-A302-5FE426DBBBFE}" type="sibTrans" cxnId="{3D597AE8-82F6-4C96-A426-A9E3D7F24FE8}">
      <dgm:prSet/>
      <dgm:spPr/>
      <dgm:t>
        <a:bodyPr/>
        <a:lstStyle/>
        <a:p>
          <a:endParaRPr lang="en-CA"/>
        </a:p>
      </dgm:t>
    </dgm:pt>
    <dgm:pt modelId="{F1E5742F-68BA-4DE2-A457-FF5E610C7596}">
      <dgm:prSet/>
      <dgm:spPr>
        <a:solidFill>
          <a:srgbClr val="7030A0"/>
        </a:solidFill>
        <a:ln>
          <a:noFill/>
        </a:ln>
      </dgm:spPr>
      <dgm:t>
        <a:bodyPr/>
        <a:lstStyle/>
        <a:p>
          <a:r>
            <a:rPr lang="fr-CA" b="1" dirty="0">
              <a:solidFill>
                <a:schemeClr val="bg1"/>
              </a:solidFill>
            </a:rPr>
            <a:t>Obstacles à l'accès : </a:t>
          </a:r>
          <a:r>
            <a:rPr lang="fr-CA" dirty="0">
              <a:solidFill>
                <a:schemeClr val="bg1"/>
              </a:solidFill>
            </a:rPr>
            <a:t>Obstacles géographiques et systémiques</a:t>
          </a:r>
        </a:p>
      </dgm:t>
    </dgm:pt>
    <dgm:pt modelId="{7EFCB4EE-C416-42CE-A536-D4CF77BC546C}" type="parTrans" cxnId="{8B1B9361-EE79-4843-ACA4-BA675B4B1664}">
      <dgm:prSet/>
      <dgm:spPr/>
      <dgm:t>
        <a:bodyPr/>
        <a:lstStyle/>
        <a:p>
          <a:endParaRPr lang="en-CA"/>
        </a:p>
      </dgm:t>
    </dgm:pt>
    <dgm:pt modelId="{E2E86160-2D52-44D8-926A-9E60DBAB13A6}" type="sibTrans" cxnId="{8B1B9361-EE79-4843-ACA4-BA675B4B1664}">
      <dgm:prSet/>
      <dgm:spPr/>
      <dgm:t>
        <a:bodyPr/>
        <a:lstStyle/>
        <a:p>
          <a:endParaRPr lang="en-CA"/>
        </a:p>
      </dgm:t>
    </dgm:pt>
    <dgm:pt modelId="{DAE71D58-5957-46AC-B43C-11FA0C5D6C84}">
      <dgm:prSet/>
      <dgm:spPr>
        <a:solidFill>
          <a:srgbClr val="7030A0"/>
        </a:solidFill>
        <a:ln>
          <a:noFill/>
        </a:ln>
      </dgm:spPr>
      <dgm:t>
        <a:bodyPr/>
        <a:lstStyle/>
        <a:p>
          <a:r>
            <a:rPr lang="fr-CA" b="1" dirty="0">
              <a:solidFill>
                <a:schemeClr val="bg1"/>
              </a:solidFill>
            </a:rPr>
            <a:t>Limites des SSNA : </a:t>
          </a:r>
          <a:r>
            <a:rPr lang="fr-CA" dirty="0">
              <a:solidFill>
                <a:schemeClr val="bg1"/>
              </a:solidFill>
            </a:rPr>
            <a:t>Exclusion des services paramédicaux à la fin des années 90</a:t>
          </a:r>
        </a:p>
      </dgm:t>
    </dgm:pt>
    <dgm:pt modelId="{5D4F8869-989A-4B06-8E10-36CB9F823154}" type="parTrans" cxnId="{9674812E-934D-4CC3-9807-7037E3534024}">
      <dgm:prSet/>
      <dgm:spPr/>
      <dgm:t>
        <a:bodyPr/>
        <a:lstStyle/>
        <a:p>
          <a:endParaRPr lang="en-CA"/>
        </a:p>
      </dgm:t>
    </dgm:pt>
    <dgm:pt modelId="{7250D53C-50EF-4256-AF62-EF84AC6EBA77}" type="sibTrans" cxnId="{9674812E-934D-4CC3-9807-7037E3534024}">
      <dgm:prSet/>
      <dgm:spPr/>
      <dgm:t>
        <a:bodyPr/>
        <a:lstStyle/>
        <a:p>
          <a:endParaRPr lang="en-CA"/>
        </a:p>
      </dgm:t>
    </dgm:pt>
    <dgm:pt modelId="{E624FF56-1F73-47EF-81FA-4771BFC1F500}">
      <dgm:prSet/>
      <dgm:spPr>
        <a:solidFill>
          <a:srgbClr val="7030A0"/>
        </a:solidFill>
        <a:ln>
          <a:noFill/>
        </a:ln>
      </dgm:spPr>
      <dgm:t>
        <a:bodyPr/>
        <a:lstStyle/>
        <a:p>
          <a:r>
            <a:rPr lang="fr-CA" dirty="0">
              <a:solidFill>
                <a:schemeClr val="bg1"/>
              </a:solidFill>
            </a:rPr>
            <a:t>Augmentation des coûts des soins de santé</a:t>
          </a:r>
        </a:p>
      </dgm:t>
    </dgm:pt>
    <dgm:pt modelId="{99D2A0C4-6996-4C3F-A8BD-A9616BDE7D74}" type="parTrans" cxnId="{1BA76597-25EB-40B7-8781-219900234AA1}">
      <dgm:prSet/>
      <dgm:spPr/>
      <dgm:t>
        <a:bodyPr/>
        <a:lstStyle/>
        <a:p>
          <a:endParaRPr lang="en-CA"/>
        </a:p>
      </dgm:t>
    </dgm:pt>
    <dgm:pt modelId="{514DF21A-512C-4215-9220-9C6B1F3D3EC4}" type="sibTrans" cxnId="{1BA76597-25EB-40B7-8781-219900234AA1}">
      <dgm:prSet/>
      <dgm:spPr/>
      <dgm:t>
        <a:bodyPr/>
        <a:lstStyle/>
        <a:p>
          <a:endParaRPr lang="en-CA"/>
        </a:p>
      </dgm:t>
    </dgm:pt>
    <dgm:pt modelId="{E177DEBA-C877-46C3-8949-7FBECA04BB1E}">
      <dgm:prSet/>
      <dgm:spPr>
        <a:solidFill>
          <a:srgbClr val="7030A0"/>
        </a:solidFill>
        <a:ln>
          <a:noFill/>
        </a:ln>
      </dgm:spPr>
      <dgm:t>
        <a:bodyPr/>
        <a:lstStyle/>
        <a:p>
          <a:r>
            <a:rPr lang="fr-CA" dirty="0">
              <a:solidFill>
                <a:schemeClr val="bg1"/>
              </a:solidFill>
            </a:rPr>
            <a:t>De moins bons résultats en matière de santé</a:t>
          </a:r>
        </a:p>
      </dgm:t>
    </dgm:pt>
    <dgm:pt modelId="{2B11E106-8B0E-4841-BF0E-6EE8A9D16566}" type="parTrans" cxnId="{B4D299C3-8321-4D3F-A477-C2B5213D6457}">
      <dgm:prSet/>
      <dgm:spPr/>
      <dgm:t>
        <a:bodyPr/>
        <a:lstStyle/>
        <a:p>
          <a:endParaRPr lang="en-CA"/>
        </a:p>
      </dgm:t>
    </dgm:pt>
    <dgm:pt modelId="{B9323941-C68D-4241-BC13-8D4191A03043}" type="sibTrans" cxnId="{B4D299C3-8321-4D3F-A477-C2B5213D6457}">
      <dgm:prSet/>
      <dgm:spPr/>
      <dgm:t>
        <a:bodyPr/>
        <a:lstStyle/>
        <a:p>
          <a:endParaRPr lang="en-CA"/>
        </a:p>
      </dgm:t>
    </dgm:pt>
    <dgm:pt modelId="{187EABAF-98D8-424F-9B68-D7D12330D8FE}">
      <dgm:prSet/>
      <dgm:spPr>
        <a:solidFill>
          <a:srgbClr val="7030A0"/>
        </a:solidFill>
        <a:ln>
          <a:noFill/>
        </a:ln>
      </dgm:spPr>
      <dgm:t>
        <a:bodyPr/>
        <a:lstStyle/>
        <a:p>
          <a:r>
            <a:rPr lang="fr-CA" dirty="0">
              <a:solidFill>
                <a:schemeClr val="bg1"/>
              </a:solidFill>
            </a:rPr>
            <a:t>Maladies chroniques et dépendance aux opiacés</a:t>
          </a:r>
        </a:p>
      </dgm:t>
    </dgm:pt>
    <dgm:pt modelId="{FCF9BA3C-1B42-4A8F-8298-61823851AA76}" type="parTrans" cxnId="{429E32EA-2445-4266-8E4B-324B89A7BDAA}">
      <dgm:prSet/>
      <dgm:spPr/>
      <dgm:t>
        <a:bodyPr/>
        <a:lstStyle/>
        <a:p>
          <a:endParaRPr lang="en-CA"/>
        </a:p>
      </dgm:t>
    </dgm:pt>
    <dgm:pt modelId="{11A6D195-5FCE-49FD-BF7A-CD77662EB8BC}" type="sibTrans" cxnId="{429E32EA-2445-4266-8E4B-324B89A7BDAA}">
      <dgm:prSet/>
      <dgm:spPr/>
      <dgm:t>
        <a:bodyPr/>
        <a:lstStyle/>
        <a:p>
          <a:endParaRPr lang="en-CA"/>
        </a:p>
      </dgm:t>
    </dgm:pt>
    <dgm:pt modelId="{8C444473-5BA8-476F-93F0-55F34BB2643D}">
      <dgm:prSet/>
      <dgm:spPr>
        <a:solidFill>
          <a:srgbClr val="7030A0"/>
        </a:solidFill>
        <a:ln>
          <a:noFill/>
        </a:ln>
      </dgm:spPr>
      <dgm:t>
        <a:bodyPr/>
        <a:lstStyle/>
        <a:p>
          <a:r>
            <a:rPr lang="fr-CA" dirty="0">
              <a:solidFill>
                <a:schemeClr val="bg1"/>
              </a:solidFill>
            </a:rPr>
            <a:t>Nécessité d'un changement de politique</a:t>
          </a:r>
        </a:p>
      </dgm:t>
    </dgm:pt>
    <dgm:pt modelId="{21F78D08-7EC3-4516-B52B-117345E0ECDE}" type="parTrans" cxnId="{EB68D18B-D7E7-4BBC-8178-039B9CDF1B10}">
      <dgm:prSet/>
      <dgm:spPr/>
      <dgm:t>
        <a:bodyPr/>
        <a:lstStyle/>
        <a:p>
          <a:endParaRPr lang="en-CA"/>
        </a:p>
      </dgm:t>
    </dgm:pt>
    <dgm:pt modelId="{BE60FEEC-D88E-4123-9F94-51A5A70FBDC5}" type="sibTrans" cxnId="{EB68D18B-D7E7-4BBC-8178-039B9CDF1B10}">
      <dgm:prSet/>
      <dgm:spPr/>
      <dgm:t>
        <a:bodyPr/>
        <a:lstStyle/>
        <a:p>
          <a:endParaRPr lang="en-CA"/>
        </a:p>
      </dgm:t>
    </dgm:pt>
    <dgm:pt modelId="{021007F7-BB90-4B1E-9ED2-1C893F3F55A0}" type="pres">
      <dgm:prSet presAssocID="{8503E442-F155-4CC5-8984-72ACD919E4FD}" presName="diagram" presStyleCnt="0">
        <dgm:presLayoutVars>
          <dgm:dir/>
          <dgm:resizeHandles val="exact"/>
        </dgm:presLayoutVars>
      </dgm:prSet>
      <dgm:spPr/>
    </dgm:pt>
    <dgm:pt modelId="{5B4F2690-C071-408A-A4F5-E1FF65AFFE77}" type="pres">
      <dgm:prSet presAssocID="{FE559D59-3D9D-4663-9030-2BC53216BF77}" presName="node" presStyleLbl="node1" presStyleIdx="0" presStyleCnt="2">
        <dgm:presLayoutVars>
          <dgm:bulletEnabled val="1"/>
        </dgm:presLayoutVars>
      </dgm:prSet>
      <dgm:spPr/>
    </dgm:pt>
    <dgm:pt modelId="{718D46C8-FD26-485F-B89F-FC2C9CB928AA}" type="pres">
      <dgm:prSet presAssocID="{5313C481-BEEC-4D7C-850D-6485A1DF592E}" presName="sibTrans" presStyleCnt="0"/>
      <dgm:spPr/>
    </dgm:pt>
    <dgm:pt modelId="{42E6883F-299F-4FC9-89B0-6227CBD37AD7}" type="pres">
      <dgm:prSet presAssocID="{ECB1DC59-B17F-4E03-B893-4A1FC76F744F}" presName="node" presStyleLbl="node1" presStyleIdx="1" presStyleCnt="2">
        <dgm:presLayoutVars>
          <dgm:bulletEnabled val="1"/>
        </dgm:presLayoutVars>
      </dgm:prSet>
      <dgm:spPr/>
    </dgm:pt>
  </dgm:ptLst>
  <dgm:cxnLst>
    <dgm:cxn modelId="{300A580E-81F8-4646-90B2-D20A7159714E}" type="presOf" srcId="{FE559D59-3D9D-4663-9030-2BC53216BF77}" destId="{5B4F2690-C071-408A-A4F5-E1FF65AFFE77}" srcOrd="0" destOrd="0" presId="urn:microsoft.com/office/officeart/2005/8/layout/default"/>
    <dgm:cxn modelId="{CE9C4817-6691-428E-B56D-15A7E4EBF8AC}" type="presOf" srcId="{E624FF56-1F73-47EF-81FA-4771BFC1F500}" destId="{42E6883F-299F-4FC9-89B0-6227CBD37AD7}" srcOrd="0" destOrd="1" presId="urn:microsoft.com/office/officeart/2005/8/layout/default"/>
    <dgm:cxn modelId="{6CCDA91C-C8C6-4DC1-ACF8-EDC66D17B370}" type="presOf" srcId="{ECB1DC59-B17F-4E03-B893-4A1FC76F744F}" destId="{42E6883F-299F-4FC9-89B0-6227CBD37AD7}" srcOrd="0" destOrd="0" presId="urn:microsoft.com/office/officeart/2005/8/layout/default"/>
    <dgm:cxn modelId="{9674812E-934D-4CC3-9807-7037E3534024}" srcId="{FE559D59-3D9D-4663-9030-2BC53216BF77}" destId="{DAE71D58-5957-46AC-B43C-11FA0C5D6C84}" srcOrd="2" destOrd="0" parTransId="{5D4F8869-989A-4B06-8E10-36CB9F823154}" sibTransId="{7250D53C-50EF-4256-AF62-EF84AC6EBA77}"/>
    <dgm:cxn modelId="{D3278231-0BE9-4816-AE61-2A359D870B86}" type="presOf" srcId="{8C444473-5BA8-476F-93F0-55F34BB2643D}" destId="{42E6883F-299F-4FC9-89B0-6227CBD37AD7}" srcOrd="0" destOrd="4" presId="urn:microsoft.com/office/officeart/2005/8/layout/default"/>
    <dgm:cxn modelId="{8B1B9361-EE79-4843-ACA4-BA675B4B1664}" srcId="{FE559D59-3D9D-4663-9030-2BC53216BF77}" destId="{F1E5742F-68BA-4DE2-A457-FF5E610C7596}" srcOrd="1" destOrd="0" parTransId="{7EFCB4EE-C416-42CE-A536-D4CF77BC546C}" sibTransId="{E2E86160-2D52-44D8-926A-9E60DBAB13A6}"/>
    <dgm:cxn modelId="{FD919767-1BBE-433C-A7CE-35F6E0446526}" srcId="{8503E442-F155-4CC5-8984-72ACD919E4FD}" destId="{ECB1DC59-B17F-4E03-B893-4A1FC76F744F}" srcOrd="1" destOrd="0" parTransId="{216E1021-2626-493C-86B4-C48CCAD726CE}" sibTransId="{0C2C16B5-B96D-42E9-9F7C-F63F318361B8}"/>
    <dgm:cxn modelId="{9AFB9868-7413-420D-BBCD-C0EFB79C6C7D}" type="presOf" srcId="{E177DEBA-C877-46C3-8949-7FBECA04BB1E}" destId="{42E6883F-299F-4FC9-89B0-6227CBD37AD7}" srcOrd="0" destOrd="2" presId="urn:microsoft.com/office/officeart/2005/8/layout/default"/>
    <dgm:cxn modelId="{7F66236E-43B6-4064-A87A-ECB970B7ACFB}" type="presOf" srcId="{8503E442-F155-4CC5-8984-72ACD919E4FD}" destId="{021007F7-BB90-4B1E-9ED2-1C893F3F55A0}" srcOrd="0" destOrd="0" presId="urn:microsoft.com/office/officeart/2005/8/layout/default"/>
    <dgm:cxn modelId="{EB68D18B-D7E7-4BBC-8178-039B9CDF1B10}" srcId="{ECB1DC59-B17F-4E03-B893-4A1FC76F744F}" destId="{8C444473-5BA8-476F-93F0-55F34BB2643D}" srcOrd="3" destOrd="0" parTransId="{21F78D08-7EC3-4516-B52B-117345E0ECDE}" sibTransId="{BE60FEEC-D88E-4123-9F94-51A5A70FBDC5}"/>
    <dgm:cxn modelId="{EDA43594-B065-4E52-B934-1661E2C2D97B}" srcId="{8503E442-F155-4CC5-8984-72ACD919E4FD}" destId="{FE559D59-3D9D-4663-9030-2BC53216BF77}" srcOrd="0" destOrd="0" parTransId="{F1D31556-D8D6-47CC-9FD5-DCA7C4FEFEA2}" sibTransId="{5313C481-BEEC-4D7C-850D-6485A1DF592E}"/>
    <dgm:cxn modelId="{1BA76597-25EB-40B7-8781-219900234AA1}" srcId="{ECB1DC59-B17F-4E03-B893-4A1FC76F744F}" destId="{E624FF56-1F73-47EF-81FA-4771BFC1F500}" srcOrd="0" destOrd="0" parTransId="{99D2A0C4-6996-4C3F-A8BD-A9616BDE7D74}" sibTransId="{514DF21A-512C-4215-9220-9C6B1F3D3EC4}"/>
    <dgm:cxn modelId="{624EECA3-5608-4D31-82D1-00F475A09EB8}" type="presOf" srcId="{F1E5742F-68BA-4DE2-A457-FF5E610C7596}" destId="{5B4F2690-C071-408A-A4F5-E1FF65AFFE77}" srcOrd="0" destOrd="2" presId="urn:microsoft.com/office/officeart/2005/8/layout/default"/>
    <dgm:cxn modelId="{B4D299C3-8321-4D3F-A477-C2B5213D6457}" srcId="{ECB1DC59-B17F-4E03-B893-4A1FC76F744F}" destId="{E177DEBA-C877-46C3-8949-7FBECA04BB1E}" srcOrd="1" destOrd="0" parTransId="{2B11E106-8B0E-4841-BF0E-6EE8A9D16566}" sibTransId="{B9323941-C68D-4241-BC13-8D4191A03043}"/>
    <dgm:cxn modelId="{71CD12C4-1E32-4616-A677-302F2C3457E0}" type="presOf" srcId="{DAE71D58-5957-46AC-B43C-11FA0C5D6C84}" destId="{5B4F2690-C071-408A-A4F5-E1FF65AFFE77}" srcOrd="0" destOrd="3" presId="urn:microsoft.com/office/officeart/2005/8/layout/default"/>
    <dgm:cxn modelId="{3D597AE8-82F6-4C96-A426-A9E3D7F24FE8}" srcId="{FE559D59-3D9D-4663-9030-2BC53216BF77}" destId="{213CCBCE-6D8A-4A29-A0D3-AB47182D76A1}" srcOrd="0" destOrd="0" parTransId="{F2AD11B4-EFB0-4F36-8630-DF3668DAE8CF}" sibTransId="{33882164-CC08-4BE1-A302-5FE426DBBBFE}"/>
    <dgm:cxn modelId="{1D5B84E9-4798-48E5-9848-7A0A241C450F}" type="presOf" srcId="{213CCBCE-6D8A-4A29-A0D3-AB47182D76A1}" destId="{5B4F2690-C071-408A-A4F5-E1FF65AFFE77}" srcOrd="0" destOrd="1" presId="urn:microsoft.com/office/officeart/2005/8/layout/default"/>
    <dgm:cxn modelId="{429E32EA-2445-4266-8E4B-324B89A7BDAA}" srcId="{ECB1DC59-B17F-4E03-B893-4A1FC76F744F}" destId="{187EABAF-98D8-424F-9B68-D7D12330D8FE}" srcOrd="2" destOrd="0" parTransId="{FCF9BA3C-1B42-4A8F-8298-61823851AA76}" sibTransId="{11A6D195-5FCE-49FD-BF7A-CD77662EB8BC}"/>
    <dgm:cxn modelId="{E3C9F5F9-4791-4530-B196-67F317B44399}" type="presOf" srcId="{187EABAF-98D8-424F-9B68-D7D12330D8FE}" destId="{42E6883F-299F-4FC9-89B0-6227CBD37AD7}" srcOrd="0" destOrd="3" presId="urn:microsoft.com/office/officeart/2005/8/layout/default"/>
    <dgm:cxn modelId="{2B6B5AE1-A558-4973-A862-0C011154BC4B}" type="presParOf" srcId="{021007F7-BB90-4B1E-9ED2-1C893F3F55A0}" destId="{5B4F2690-C071-408A-A4F5-E1FF65AFFE77}" srcOrd="0" destOrd="0" presId="urn:microsoft.com/office/officeart/2005/8/layout/default"/>
    <dgm:cxn modelId="{142114A0-9F5C-4B11-8441-2494F2002048}" type="presParOf" srcId="{021007F7-BB90-4B1E-9ED2-1C893F3F55A0}" destId="{718D46C8-FD26-485F-B89F-FC2C9CB928AA}" srcOrd="1" destOrd="0" presId="urn:microsoft.com/office/officeart/2005/8/layout/default"/>
    <dgm:cxn modelId="{70ED5ACF-7F1A-4C20-B47D-D74B70AB962A}" type="presParOf" srcId="{021007F7-BB90-4B1E-9ED2-1C893F3F55A0}" destId="{42E6883F-299F-4FC9-89B0-6227CBD37AD7}" srcOrd="2" destOrd="0" presId="urn:microsoft.com/office/officeart/2005/8/layout/default"/>
  </dgm:cxnLst>
  <dgm:bg>
    <a:solidFill>
      <a:srgbClr val="7030A0"/>
    </a:solidFill>
    <a:effectLst>
      <a:glow rad="127000">
        <a:srgbClr val="7030A0"/>
      </a:glow>
      <a:outerShdw blurRad="50800" dist="50800" dir="5400000" algn="ctr" rotWithShape="0">
        <a:srgbClr val="7030A0"/>
      </a:outerShdw>
    </a:effect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952EABF-EF06-4DB2-9556-F22E65F63AC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6D363116-6B32-4988-9351-75751574BFF9}">
      <dgm:prSet phldrT="[Text]"/>
      <dgm:spPr>
        <a:solidFill>
          <a:schemeClr val="accent2"/>
        </a:solidFill>
      </dgm:spPr>
      <dgm:t>
        <a:bodyPr/>
        <a:lstStyle/>
        <a:p>
          <a:pPr>
            <a:buNone/>
          </a:pPr>
          <a:r>
            <a:rPr lang="fr-CA"/>
            <a:t>Principaux obstacles</a:t>
          </a:r>
        </a:p>
      </dgm:t>
    </dgm:pt>
    <dgm:pt modelId="{A25B90B4-C065-47A9-83ED-EC48C6EE644A}" type="parTrans" cxnId="{A25AC1FD-B16C-44BA-A442-B46CB83D3276}">
      <dgm:prSet/>
      <dgm:spPr/>
      <dgm:t>
        <a:bodyPr/>
        <a:lstStyle/>
        <a:p>
          <a:endParaRPr lang="en-CA"/>
        </a:p>
      </dgm:t>
    </dgm:pt>
    <dgm:pt modelId="{1E3136D7-D880-4B8D-97AB-F53E92973D32}" type="sibTrans" cxnId="{A25AC1FD-B16C-44BA-A442-B46CB83D3276}">
      <dgm:prSet/>
      <dgm:spPr/>
      <dgm:t>
        <a:bodyPr/>
        <a:lstStyle/>
        <a:p>
          <a:endParaRPr lang="en-CA"/>
        </a:p>
      </dgm:t>
    </dgm:pt>
    <dgm:pt modelId="{A53C9164-D6C3-45DF-8311-9B36D8EC37B6}">
      <dgm:prSet phldrT="[Text]"/>
      <dgm:spPr>
        <a:solidFill>
          <a:srgbClr val="7030A0"/>
        </a:solidFill>
      </dgm:spPr>
      <dgm:t>
        <a:bodyPr/>
        <a:lstStyle/>
        <a:p>
          <a:r>
            <a:rPr lang="fr-CA"/>
            <a:t>Résultats espérés</a:t>
          </a:r>
        </a:p>
      </dgm:t>
    </dgm:pt>
    <dgm:pt modelId="{A406FD9A-92E3-47CE-856C-23584944B32C}" type="parTrans" cxnId="{F91A9D8A-F799-4554-B380-D33B8EB0DD11}">
      <dgm:prSet/>
      <dgm:spPr/>
      <dgm:t>
        <a:bodyPr/>
        <a:lstStyle/>
        <a:p>
          <a:endParaRPr lang="en-CA"/>
        </a:p>
      </dgm:t>
    </dgm:pt>
    <dgm:pt modelId="{4447A683-F8D6-494A-BDBC-CB6916EA4792}" type="sibTrans" cxnId="{F91A9D8A-F799-4554-B380-D33B8EB0DD11}">
      <dgm:prSet/>
      <dgm:spPr/>
      <dgm:t>
        <a:bodyPr/>
        <a:lstStyle/>
        <a:p>
          <a:endParaRPr lang="en-CA"/>
        </a:p>
      </dgm:t>
    </dgm:pt>
    <dgm:pt modelId="{57C526E9-75E1-4CB1-8DF1-E11E236792E0}">
      <dgm:prSet phldrT="[Text]"/>
      <dgm:spPr>
        <a:solidFill>
          <a:schemeClr val="accent2"/>
        </a:solidFill>
      </dgm:spPr>
      <dgm:t>
        <a:bodyPr/>
        <a:lstStyle/>
        <a:p>
          <a:pPr>
            <a:buFont typeface="Arial" panose="020B0604020202020204" pitchFamily="34" charset="0"/>
            <a:buChar char="•"/>
          </a:pPr>
          <a:r>
            <a:rPr lang="fr-CA"/>
            <a:t>Les « exclusions » précisent que cette politique ne couvre pas le transport des clients résidant à l’extérieur des réserves.</a:t>
          </a:r>
        </a:p>
      </dgm:t>
    </dgm:pt>
    <dgm:pt modelId="{E8AE0591-A7F2-41D1-BFB3-DB6D37C85BB1}" type="parTrans" cxnId="{D54BC3AE-3DC3-449A-8921-565AD6BCD368}">
      <dgm:prSet/>
      <dgm:spPr/>
      <dgm:t>
        <a:bodyPr/>
        <a:lstStyle/>
        <a:p>
          <a:endParaRPr lang="en-CA"/>
        </a:p>
      </dgm:t>
    </dgm:pt>
    <dgm:pt modelId="{1944F13B-A046-490D-9424-C1C29185FE9C}" type="sibTrans" cxnId="{D54BC3AE-3DC3-449A-8921-565AD6BCD368}">
      <dgm:prSet/>
      <dgm:spPr/>
      <dgm:t>
        <a:bodyPr/>
        <a:lstStyle/>
        <a:p>
          <a:endParaRPr lang="en-CA"/>
        </a:p>
      </dgm:t>
    </dgm:pt>
    <dgm:pt modelId="{404836D0-93AF-409A-B322-FCC018DFBEF9}">
      <dgm:prSet/>
      <dgm:spPr>
        <a:solidFill>
          <a:schemeClr val="accent2"/>
        </a:solidFill>
      </dgm:spPr>
      <dgm:t>
        <a:bodyPr/>
        <a:lstStyle/>
        <a:p>
          <a:pPr>
            <a:buFont typeface="Arial" panose="020B0604020202020204" pitchFamily="34" charset="0"/>
            <a:buChar char="•"/>
          </a:pPr>
          <a:r>
            <a:rPr lang="fr-CA"/>
            <a:t>Les décisions relatives à la couverture des traitements pour maladies chroniques ne sont prises qu'à titre exceptionnel.</a:t>
          </a:r>
        </a:p>
      </dgm:t>
    </dgm:pt>
    <dgm:pt modelId="{FB45C8B6-57C1-4188-81C5-267A6701C693}" type="parTrans" cxnId="{CDABC7F1-D967-4C99-A1E9-7860FA83192E}">
      <dgm:prSet/>
      <dgm:spPr/>
      <dgm:t>
        <a:bodyPr/>
        <a:lstStyle/>
        <a:p>
          <a:endParaRPr lang="en-CA"/>
        </a:p>
      </dgm:t>
    </dgm:pt>
    <dgm:pt modelId="{FC7FF3A6-1AE1-4538-B236-BD37C87046D6}" type="sibTrans" cxnId="{CDABC7F1-D967-4C99-A1E9-7860FA83192E}">
      <dgm:prSet/>
      <dgm:spPr/>
      <dgm:t>
        <a:bodyPr/>
        <a:lstStyle/>
        <a:p>
          <a:endParaRPr lang="en-CA"/>
        </a:p>
      </dgm:t>
    </dgm:pt>
    <dgm:pt modelId="{2F9A47C3-E16E-4BEB-BB4C-33F370384DCB}">
      <dgm:prSet/>
      <dgm:spPr>
        <a:solidFill>
          <a:schemeClr val="accent2"/>
        </a:solidFill>
      </dgm:spPr>
      <dgm:t>
        <a:bodyPr/>
        <a:lstStyle/>
        <a:p>
          <a:pPr>
            <a:buFont typeface="Arial" panose="020B0604020202020204" pitchFamily="34" charset="0"/>
            <a:buChar char="•"/>
          </a:pPr>
          <a:r>
            <a:rPr lang="fr-CA"/>
            <a:t>Déplacement vers les centres urbains pour accéder aux traitements médicaux</a:t>
          </a:r>
        </a:p>
      </dgm:t>
    </dgm:pt>
    <dgm:pt modelId="{665CD14C-A813-483B-81A9-F628CBA4676E}" type="parTrans" cxnId="{394BDD93-2EC8-4BDA-B17B-DBC3EBDFCA60}">
      <dgm:prSet/>
      <dgm:spPr/>
      <dgm:t>
        <a:bodyPr/>
        <a:lstStyle/>
        <a:p>
          <a:endParaRPr lang="en-CA"/>
        </a:p>
      </dgm:t>
    </dgm:pt>
    <dgm:pt modelId="{AD9B4D6B-81CC-4F2E-ABE9-CDE8BA64EF2A}" type="sibTrans" cxnId="{394BDD93-2EC8-4BDA-B17B-DBC3EBDFCA60}">
      <dgm:prSet/>
      <dgm:spPr/>
      <dgm:t>
        <a:bodyPr/>
        <a:lstStyle/>
        <a:p>
          <a:endParaRPr lang="en-CA"/>
        </a:p>
      </dgm:t>
    </dgm:pt>
    <dgm:pt modelId="{4C1E83AC-A23D-4F25-8911-75C58C82C98B}">
      <dgm:prSet/>
      <dgm:spPr>
        <a:solidFill>
          <a:schemeClr val="accent2"/>
        </a:solidFill>
      </dgm:spPr>
      <dgm:t>
        <a:bodyPr/>
        <a:lstStyle/>
        <a:p>
          <a:pPr>
            <a:buFont typeface="Arial" panose="020B0604020202020204" pitchFamily="34" charset="0"/>
            <a:buChar char="•"/>
          </a:pPr>
          <a:r>
            <a:rPr lang="fr-CA"/>
            <a:t>Communautés des Premières Nations aux ressources limitées</a:t>
          </a:r>
        </a:p>
      </dgm:t>
    </dgm:pt>
    <dgm:pt modelId="{F8054C6A-84F5-4CDE-8614-04DA2567CEA2}" type="parTrans" cxnId="{F24EF790-1914-4392-ACE3-C5D563B4A9F8}">
      <dgm:prSet/>
      <dgm:spPr/>
      <dgm:t>
        <a:bodyPr/>
        <a:lstStyle/>
        <a:p>
          <a:endParaRPr lang="en-CA"/>
        </a:p>
      </dgm:t>
    </dgm:pt>
    <dgm:pt modelId="{5F4FB0B8-EB9B-46DC-A827-1D1317C1C150}" type="sibTrans" cxnId="{F24EF790-1914-4392-ACE3-C5D563B4A9F8}">
      <dgm:prSet/>
      <dgm:spPr/>
      <dgm:t>
        <a:bodyPr/>
        <a:lstStyle/>
        <a:p>
          <a:endParaRPr lang="en-CA"/>
        </a:p>
      </dgm:t>
    </dgm:pt>
    <dgm:pt modelId="{D90CD0BF-6709-4EFE-8E77-C1BB318FFD4C}">
      <dgm:prSet/>
      <dgm:spPr>
        <a:solidFill>
          <a:schemeClr val="accent2"/>
        </a:solidFill>
      </dgm:spPr>
      <dgm:t>
        <a:bodyPr/>
        <a:lstStyle/>
        <a:p>
          <a:pPr>
            <a:buFont typeface="Arial" panose="020B0604020202020204" pitchFamily="34" charset="0"/>
            <a:buChar char="•"/>
          </a:pPr>
          <a:r>
            <a:rPr lang="fr-CA"/>
            <a:t>Discrimination</a:t>
          </a:r>
        </a:p>
      </dgm:t>
    </dgm:pt>
    <dgm:pt modelId="{EEB37B17-2954-4162-8200-DD3FBDE3C918}" type="parTrans" cxnId="{82201954-B021-4925-9A62-78CAD38428C1}">
      <dgm:prSet/>
      <dgm:spPr/>
      <dgm:t>
        <a:bodyPr/>
        <a:lstStyle/>
        <a:p>
          <a:endParaRPr lang="en-CA"/>
        </a:p>
      </dgm:t>
    </dgm:pt>
    <dgm:pt modelId="{3BB1C911-45F6-42ED-8AE9-141A2F14801E}" type="sibTrans" cxnId="{82201954-B021-4925-9A62-78CAD38428C1}">
      <dgm:prSet/>
      <dgm:spPr/>
      <dgm:t>
        <a:bodyPr/>
        <a:lstStyle/>
        <a:p>
          <a:endParaRPr lang="en-CA"/>
        </a:p>
      </dgm:t>
    </dgm:pt>
    <dgm:pt modelId="{9FD8A3F1-9D7F-4149-BB3A-BCD159D241B2}">
      <dgm:prSet/>
      <dgm:spPr>
        <a:solidFill>
          <a:schemeClr val="accent2"/>
        </a:solidFill>
      </dgm:spPr>
      <dgm:t>
        <a:bodyPr/>
        <a:lstStyle/>
        <a:p>
          <a:pPr>
            <a:buFont typeface="Arial" panose="020B0604020202020204" pitchFamily="34" charset="0"/>
            <a:buChar char="•"/>
          </a:pPr>
          <a:r>
            <a:rPr lang="fr-CA"/>
            <a:t>Ne couvre pas et ne rembourse pas les déplacements des membres urbains qui se rendent à leurs rendez-vous médicaux.</a:t>
          </a:r>
        </a:p>
      </dgm:t>
    </dgm:pt>
    <dgm:pt modelId="{07218223-9B67-4A04-8E58-410C8C191092}" type="parTrans" cxnId="{9A0B384F-0252-4E46-BA78-0E22BE35424A}">
      <dgm:prSet/>
      <dgm:spPr/>
      <dgm:t>
        <a:bodyPr/>
        <a:lstStyle/>
        <a:p>
          <a:endParaRPr lang="en-CA"/>
        </a:p>
      </dgm:t>
    </dgm:pt>
    <dgm:pt modelId="{2777031E-9FD5-4B20-8771-76D7F183956A}" type="sibTrans" cxnId="{9A0B384F-0252-4E46-BA78-0E22BE35424A}">
      <dgm:prSet/>
      <dgm:spPr/>
      <dgm:t>
        <a:bodyPr/>
        <a:lstStyle/>
        <a:p>
          <a:endParaRPr lang="en-CA"/>
        </a:p>
      </dgm:t>
    </dgm:pt>
    <dgm:pt modelId="{500D7C49-2662-4FCC-83FA-97DB72D50077}">
      <dgm:prSet phldrT="[Text]"/>
      <dgm:spPr>
        <a:solidFill>
          <a:srgbClr val="7030A0"/>
        </a:solidFill>
      </dgm:spPr>
      <dgm:t>
        <a:bodyPr/>
        <a:lstStyle/>
        <a:p>
          <a:r>
            <a:rPr lang="fr-CA" dirty="0"/>
            <a:t>Transport pour raison médicale accessible aux clients admissibles.</a:t>
          </a:r>
        </a:p>
      </dgm:t>
    </dgm:pt>
    <dgm:pt modelId="{C999D545-6D4A-4129-9D28-14D30159442E}" type="parTrans" cxnId="{FD336C68-D2F6-49B5-8251-C5A3BA039210}">
      <dgm:prSet/>
      <dgm:spPr/>
      <dgm:t>
        <a:bodyPr/>
        <a:lstStyle/>
        <a:p>
          <a:endParaRPr lang="en-CA"/>
        </a:p>
      </dgm:t>
    </dgm:pt>
    <dgm:pt modelId="{8CB66D4A-90E5-45B5-87B5-49C3CC39BB4D}" type="sibTrans" cxnId="{FD336C68-D2F6-49B5-8251-C5A3BA039210}">
      <dgm:prSet/>
      <dgm:spPr/>
      <dgm:t>
        <a:bodyPr/>
        <a:lstStyle/>
        <a:p>
          <a:endParaRPr lang="en-CA"/>
        </a:p>
      </dgm:t>
    </dgm:pt>
    <dgm:pt modelId="{0780313C-B469-4AE4-BED0-6BA16BA53AC5}">
      <dgm:prSet phldrT="[Text]"/>
      <dgm:spPr>
        <a:solidFill>
          <a:srgbClr val="7030A0"/>
        </a:solidFill>
      </dgm:spPr>
      <dgm:t>
        <a:bodyPr/>
        <a:lstStyle/>
        <a:p>
          <a:r>
            <a:rPr lang="fr-CA" dirty="0"/>
            <a:t>Respect des droits inhérents et des droits issus des traités concernant les soins de santé</a:t>
          </a:r>
        </a:p>
      </dgm:t>
    </dgm:pt>
    <dgm:pt modelId="{8B751694-FA33-45C5-993A-4BF38591B7E1}" type="parTrans" cxnId="{0A4B2B45-E42C-4113-BBDE-6FDA2B9D3F0B}">
      <dgm:prSet/>
      <dgm:spPr/>
      <dgm:t>
        <a:bodyPr/>
        <a:lstStyle/>
        <a:p>
          <a:endParaRPr lang="en-CA"/>
        </a:p>
      </dgm:t>
    </dgm:pt>
    <dgm:pt modelId="{A3CA4392-0704-49AA-9F8F-FD0FD251DA39}" type="sibTrans" cxnId="{0A4B2B45-E42C-4113-BBDE-6FDA2B9D3F0B}">
      <dgm:prSet/>
      <dgm:spPr/>
      <dgm:t>
        <a:bodyPr/>
        <a:lstStyle/>
        <a:p>
          <a:endParaRPr lang="en-CA"/>
        </a:p>
      </dgm:t>
    </dgm:pt>
    <dgm:pt modelId="{DBD4CF56-1639-47D6-9EC6-14B202083935}">
      <dgm:prSet phldrT="[Text]"/>
      <dgm:spPr>
        <a:solidFill>
          <a:srgbClr val="7030A0"/>
        </a:solidFill>
      </dgm:spPr>
      <dgm:t>
        <a:bodyPr/>
        <a:lstStyle/>
        <a:p>
          <a:r>
            <a:rPr lang="fr-CA" dirty="0"/>
            <a:t>Moins d’obstacles et de lacunes pour les patients atteints de maladies chroniques </a:t>
          </a:r>
        </a:p>
      </dgm:t>
    </dgm:pt>
    <dgm:pt modelId="{0749A06E-0A36-4CA8-B1D0-D538DD53754D}" type="parTrans" cxnId="{85CD56E8-DCAE-4026-92A8-AB4B9C5047DA}">
      <dgm:prSet/>
      <dgm:spPr/>
      <dgm:t>
        <a:bodyPr/>
        <a:lstStyle/>
        <a:p>
          <a:endParaRPr lang="en-CA"/>
        </a:p>
      </dgm:t>
    </dgm:pt>
    <dgm:pt modelId="{077A7790-37E6-4623-8C9C-94BECA679ABE}" type="sibTrans" cxnId="{85CD56E8-DCAE-4026-92A8-AB4B9C5047DA}">
      <dgm:prSet/>
      <dgm:spPr/>
      <dgm:t>
        <a:bodyPr/>
        <a:lstStyle/>
        <a:p>
          <a:endParaRPr lang="en-CA"/>
        </a:p>
      </dgm:t>
    </dgm:pt>
    <dgm:pt modelId="{FE6DE711-440D-4E91-A68B-71EBDF816369}" type="pres">
      <dgm:prSet presAssocID="{E952EABF-EF06-4DB2-9556-F22E65F63AC8}" presName="diagram" presStyleCnt="0">
        <dgm:presLayoutVars>
          <dgm:dir/>
          <dgm:resizeHandles val="exact"/>
        </dgm:presLayoutVars>
      </dgm:prSet>
      <dgm:spPr/>
    </dgm:pt>
    <dgm:pt modelId="{28615CD8-844D-4178-9BF2-BA7D13A78E5C}" type="pres">
      <dgm:prSet presAssocID="{6D363116-6B32-4988-9351-75751574BFF9}" presName="node" presStyleLbl="node1" presStyleIdx="0" presStyleCnt="2">
        <dgm:presLayoutVars>
          <dgm:bulletEnabled val="1"/>
        </dgm:presLayoutVars>
      </dgm:prSet>
      <dgm:spPr/>
    </dgm:pt>
    <dgm:pt modelId="{511306A4-04EB-4B39-A820-B83FAC1C1329}" type="pres">
      <dgm:prSet presAssocID="{1E3136D7-D880-4B8D-97AB-F53E92973D32}" presName="sibTrans" presStyleCnt="0"/>
      <dgm:spPr/>
    </dgm:pt>
    <dgm:pt modelId="{E922557E-832B-423F-B446-BC0CBA5E7EBA}" type="pres">
      <dgm:prSet presAssocID="{A53C9164-D6C3-45DF-8311-9B36D8EC37B6}" presName="node" presStyleLbl="node1" presStyleIdx="1" presStyleCnt="2">
        <dgm:presLayoutVars>
          <dgm:bulletEnabled val="1"/>
        </dgm:presLayoutVars>
      </dgm:prSet>
      <dgm:spPr/>
    </dgm:pt>
  </dgm:ptLst>
  <dgm:cxnLst>
    <dgm:cxn modelId="{37A32433-311F-4957-899F-97ACD2B12EDF}" type="presOf" srcId="{404836D0-93AF-409A-B322-FCC018DFBEF9}" destId="{28615CD8-844D-4178-9BF2-BA7D13A78E5C}" srcOrd="0" destOrd="2" presId="urn:microsoft.com/office/officeart/2005/8/layout/default"/>
    <dgm:cxn modelId="{7DE8BB33-3349-4F8D-9F2E-E2AE281F0AB9}" type="presOf" srcId="{4C1E83AC-A23D-4F25-8911-75C58C82C98B}" destId="{28615CD8-844D-4178-9BF2-BA7D13A78E5C}" srcOrd="0" destOrd="5" presId="urn:microsoft.com/office/officeart/2005/8/layout/default"/>
    <dgm:cxn modelId="{D0EE7236-4440-4B1C-9B73-5DD666CA9BA2}" type="presOf" srcId="{6D363116-6B32-4988-9351-75751574BFF9}" destId="{28615CD8-844D-4178-9BF2-BA7D13A78E5C}" srcOrd="0" destOrd="0" presId="urn:microsoft.com/office/officeart/2005/8/layout/default"/>
    <dgm:cxn modelId="{FB9E8C39-F1B0-4078-ACC7-F3B5A34AAA8E}" type="presOf" srcId="{500D7C49-2662-4FCC-83FA-97DB72D50077}" destId="{E922557E-832B-423F-B446-BC0CBA5E7EBA}" srcOrd="0" destOrd="1" presId="urn:microsoft.com/office/officeart/2005/8/layout/default"/>
    <dgm:cxn modelId="{0A4B2B45-E42C-4113-BBDE-6FDA2B9D3F0B}" srcId="{A53C9164-D6C3-45DF-8311-9B36D8EC37B6}" destId="{0780313C-B469-4AE4-BED0-6BA16BA53AC5}" srcOrd="1" destOrd="0" parTransId="{8B751694-FA33-45C5-993A-4BF38591B7E1}" sibTransId="{A3CA4392-0704-49AA-9F8F-FD0FD251DA39}"/>
    <dgm:cxn modelId="{0D906B48-4588-4DC9-A862-D9311DCDDFCC}" type="presOf" srcId="{0780313C-B469-4AE4-BED0-6BA16BA53AC5}" destId="{E922557E-832B-423F-B446-BC0CBA5E7EBA}" srcOrd="0" destOrd="2" presId="urn:microsoft.com/office/officeart/2005/8/layout/default"/>
    <dgm:cxn modelId="{1CCCDB48-7741-4C14-9AA8-60E091895BD5}" type="presOf" srcId="{DBD4CF56-1639-47D6-9EC6-14B202083935}" destId="{E922557E-832B-423F-B446-BC0CBA5E7EBA}" srcOrd="0" destOrd="3" presId="urn:microsoft.com/office/officeart/2005/8/layout/default"/>
    <dgm:cxn modelId="{72C6354A-A6DB-4A4C-A0D2-0561F0334671}" type="presOf" srcId="{9FD8A3F1-9D7F-4149-BB3A-BCD159D241B2}" destId="{28615CD8-844D-4178-9BF2-BA7D13A78E5C}" srcOrd="0" destOrd="4" presId="urn:microsoft.com/office/officeart/2005/8/layout/default"/>
    <dgm:cxn modelId="{9A0B384F-0252-4E46-BA78-0E22BE35424A}" srcId="{6D363116-6B32-4988-9351-75751574BFF9}" destId="{9FD8A3F1-9D7F-4149-BB3A-BCD159D241B2}" srcOrd="3" destOrd="0" parTransId="{07218223-9B67-4A04-8E58-410C8C191092}" sibTransId="{2777031E-9FD5-4B20-8771-76D7F183956A}"/>
    <dgm:cxn modelId="{82201954-B021-4925-9A62-78CAD38428C1}" srcId="{6D363116-6B32-4988-9351-75751574BFF9}" destId="{D90CD0BF-6709-4EFE-8E77-C1BB318FFD4C}" srcOrd="5" destOrd="0" parTransId="{EEB37B17-2954-4162-8200-DD3FBDE3C918}" sibTransId="{3BB1C911-45F6-42ED-8AE9-141A2F14801E}"/>
    <dgm:cxn modelId="{DB1FA359-F345-4F0C-81EF-5705D1C77937}" type="presOf" srcId="{E952EABF-EF06-4DB2-9556-F22E65F63AC8}" destId="{FE6DE711-440D-4E91-A68B-71EBDF816369}" srcOrd="0" destOrd="0" presId="urn:microsoft.com/office/officeart/2005/8/layout/default"/>
    <dgm:cxn modelId="{FD336C68-D2F6-49B5-8251-C5A3BA039210}" srcId="{A53C9164-D6C3-45DF-8311-9B36D8EC37B6}" destId="{500D7C49-2662-4FCC-83FA-97DB72D50077}" srcOrd="0" destOrd="0" parTransId="{C999D545-6D4A-4129-9D28-14D30159442E}" sibTransId="{8CB66D4A-90E5-45B5-87B5-49C3CC39BB4D}"/>
    <dgm:cxn modelId="{1D686F7A-4B65-4F12-B7F7-2F18A6C773A4}" type="presOf" srcId="{D90CD0BF-6709-4EFE-8E77-C1BB318FFD4C}" destId="{28615CD8-844D-4178-9BF2-BA7D13A78E5C}" srcOrd="0" destOrd="6" presId="urn:microsoft.com/office/officeart/2005/8/layout/default"/>
    <dgm:cxn modelId="{F91A9D8A-F799-4554-B380-D33B8EB0DD11}" srcId="{E952EABF-EF06-4DB2-9556-F22E65F63AC8}" destId="{A53C9164-D6C3-45DF-8311-9B36D8EC37B6}" srcOrd="1" destOrd="0" parTransId="{A406FD9A-92E3-47CE-856C-23584944B32C}" sibTransId="{4447A683-F8D6-494A-BDBC-CB6916EA4792}"/>
    <dgm:cxn modelId="{F24EF790-1914-4392-ACE3-C5D563B4A9F8}" srcId="{6D363116-6B32-4988-9351-75751574BFF9}" destId="{4C1E83AC-A23D-4F25-8911-75C58C82C98B}" srcOrd="4" destOrd="0" parTransId="{F8054C6A-84F5-4CDE-8614-04DA2567CEA2}" sibTransId="{5F4FB0B8-EB9B-46DC-A827-1D1317C1C150}"/>
    <dgm:cxn modelId="{394BDD93-2EC8-4BDA-B17B-DBC3EBDFCA60}" srcId="{6D363116-6B32-4988-9351-75751574BFF9}" destId="{2F9A47C3-E16E-4BEB-BB4C-33F370384DCB}" srcOrd="2" destOrd="0" parTransId="{665CD14C-A813-483B-81A9-F628CBA4676E}" sibTransId="{AD9B4D6B-81CC-4F2E-ABE9-CDE8BA64EF2A}"/>
    <dgm:cxn modelId="{25C24F98-E2F4-4569-B6C4-5839553A9105}" type="presOf" srcId="{57C526E9-75E1-4CB1-8DF1-E11E236792E0}" destId="{28615CD8-844D-4178-9BF2-BA7D13A78E5C}" srcOrd="0" destOrd="1" presId="urn:microsoft.com/office/officeart/2005/8/layout/default"/>
    <dgm:cxn modelId="{D54BC3AE-3DC3-449A-8921-565AD6BCD368}" srcId="{6D363116-6B32-4988-9351-75751574BFF9}" destId="{57C526E9-75E1-4CB1-8DF1-E11E236792E0}" srcOrd="0" destOrd="0" parTransId="{E8AE0591-A7F2-41D1-BFB3-DB6D37C85BB1}" sibTransId="{1944F13B-A046-490D-9424-C1C29185FE9C}"/>
    <dgm:cxn modelId="{88DAE8C2-0323-4062-9789-29A603A02FF1}" type="presOf" srcId="{A53C9164-D6C3-45DF-8311-9B36D8EC37B6}" destId="{E922557E-832B-423F-B446-BC0CBA5E7EBA}" srcOrd="0" destOrd="0" presId="urn:microsoft.com/office/officeart/2005/8/layout/default"/>
    <dgm:cxn modelId="{D7F3BDDE-0ECC-4C85-AA33-CB3F13F6A942}" type="presOf" srcId="{2F9A47C3-E16E-4BEB-BB4C-33F370384DCB}" destId="{28615CD8-844D-4178-9BF2-BA7D13A78E5C}" srcOrd="0" destOrd="3" presId="urn:microsoft.com/office/officeart/2005/8/layout/default"/>
    <dgm:cxn modelId="{85CD56E8-DCAE-4026-92A8-AB4B9C5047DA}" srcId="{A53C9164-D6C3-45DF-8311-9B36D8EC37B6}" destId="{DBD4CF56-1639-47D6-9EC6-14B202083935}" srcOrd="2" destOrd="0" parTransId="{0749A06E-0A36-4CA8-B1D0-D538DD53754D}" sibTransId="{077A7790-37E6-4623-8C9C-94BECA679ABE}"/>
    <dgm:cxn modelId="{CDABC7F1-D967-4C99-A1E9-7860FA83192E}" srcId="{6D363116-6B32-4988-9351-75751574BFF9}" destId="{404836D0-93AF-409A-B322-FCC018DFBEF9}" srcOrd="1" destOrd="0" parTransId="{FB45C8B6-57C1-4188-81C5-267A6701C693}" sibTransId="{FC7FF3A6-1AE1-4538-B236-BD37C87046D6}"/>
    <dgm:cxn modelId="{A25AC1FD-B16C-44BA-A442-B46CB83D3276}" srcId="{E952EABF-EF06-4DB2-9556-F22E65F63AC8}" destId="{6D363116-6B32-4988-9351-75751574BFF9}" srcOrd="0" destOrd="0" parTransId="{A25B90B4-C065-47A9-83ED-EC48C6EE644A}" sibTransId="{1E3136D7-D880-4B8D-97AB-F53E92973D32}"/>
    <dgm:cxn modelId="{CF9248E7-3379-4741-8497-6ED5D8B41AC4}" type="presParOf" srcId="{FE6DE711-440D-4E91-A68B-71EBDF816369}" destId="{28615CD8-844D-4178-9BF2-BA7D13A78E5C}" srcOrd="0" destOrd="0" presId="urn:microsoft.com/office/officeart/2005/8/layout/default"/>
    <dgm:cxn modelId="{F9CEE99B-5075-4542-998B-2C0DEDA938C7}" type="presParOf" srcId="{FE6DE711-440D-4E91-A68B-71EBDF816369}" destId="{511306A4-04EB-4B39-A820-B83FAC1C1329}" srcOrd="1" destOrd="0" presId="urn:microsoft.com/office/officeart/2005/8/layout/default"/>
    <dgm:cxn modelId="{171158C5-D547-4F4D-97BC-2E97636A595D}" type="presParOf" srcId="{FE6DE711-440D-4E91-A68B-71EBDF816369}" destId="{E922557E-832B-423F-B446-BC0CBA5E7EBA}" srcOrd="2"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2B223-83F6-4E0A-A5B6-1AD9D89A7C00}">
      <dsp:nvSpPr>
        <dsp:cNvPr id="0" name=""/>
        <dsp:cNvSpPr/>
      </dsp:nvSpPr>
      <dsp:spPr>
        <a:xfrm>
          <a:off x="1263" y="373002"/>
          <a:ext cx="4928254" cy="2956952"/>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kern="1200">
              <a:latin typeface="Aptos Display" panose="020B0004020202020204" pitchFamily="34" charset="0"/>
            </a:rPr>
            <a:t>Ce programme permet aux Premières Nations de bénéficier d'une gamme de prestations de santé :</a:t>
          </a:r>
        </a:p>
        <a:p>
          <a:pPr marL="171450" lvl="1" indent="-171450" algn="l" defTabSz="755650">
            <a:lnSpc>
              <a:spcPct val="90000"/>
            </a:lnSpc>
            <a:spcBef>
              <a:spcPct val="0"/>
            </a:spcBef>
            <a:spcAft>
              <a:spcPct val="15000"/>
            </a:spcAft>
            <a:buChar char="•"/>
          </a:pPr>
          <a:r>
            <a:rPr lang="fr-CA" sz="1700" kern="1200">
              <a:latin typeface="Aptos Display" panose="020B0004020202020204" pitchFamily="34" charset="0"/>
            </a:rPr>
            <a:t>médicaments sur ordonnance et en vente libre,</a:t>
          </a:r>
        </a:p>
        <a:p>
          <a:pPr marL="171450" lvl="1" indent="-171450" algn="l" defTabSz="755650">
            <a:lnSpc>
              <a:spcPct val="90000"/>
            </a:lnSpc>
            <a:spcBef>
              <a:spcPct val="0"/>
            </a:spcBef>
            <a:spcAft>
              <a:spcPct val="15000"/>
            </a:spcAft>
            <a:buChar char="•"/>
          </a:pPr>
          <a:r>
            <a:rPr lang="fr-CA" sz="1700" kern="1200">
              <a:latin typeface="Aptos Display" panose="020B0004020202020204" pitchFamily="34" charset="0"/>
            </a:rPr>
            <a:t>services dentaires et orthodontiques,</a:t>
          </a:r>
        </a:p>
        <a:p>
          <a:pPr marL="171450" lvl="1" indent="-171450" algn="l" defTabSz="755650">
            <a:lnSpc>
              <a:spcPct val="90000"/>
            </a:lnSpc>
            <a:spcBef>
              <a:spcPct val="0"/>
            </a:spcBef>
            <a:spcAft>
              <a:spcPct val="15000"/>
            </a:spcAft>
            <a:buChar char="•"/>
          </a:pPr>
          <a:r>
            <a:rPr lang="fr-CA" sz="1700" kern="1200">
              <a:latin typeface="Aptos Display" panose="020B0004020202020204" pitchFamily="34" charset="0"/>
            </a:rPr>
            <a:t>examens de la vue et lunettes correctrices,</a:t>
          </a:r>
        </a:p>
        <a:p>
          <a:pPr marL="171450" lvl="1" indent="-171450" algn="l" defTabSz="755650">
            <a:lnSpc>
              <a:spcPct val="90000"/>
            </a:lnSpc>
            <a:spcBef>
              <a:spcPct val="0"/>
            </a:spcBef>
            <a:spcAft>
              <a:spcPct val="15000"/>
            </a:spcAft>
            <a:buChar char="•"/>
          </a:pPr>
          <a:r>
            <a:rPr lang="fr-CA" sz="1700" kern="1200">
              <a:latin typeface="Aptos Display" panose="020B0004020202020204" pitchFamily="34" charset="0"/>
            </a:rPr>
            <a:t>équipement médical et fournitures médicales,</a:t>
          </a:r>
        </a:p>
        <a:p>
          <a:pPr marL="171450" lvl="1" indent="-171450" algn="l" defTabSz="755650">
            <a:lnSpc>
              <a:spcPct val="90000"/>
            </a:lnSpc>
            <a:spcBef>
              <a:spcPct val="0"/>
            </a:spcBef>
            <a:spcAft>
              <a:spcPct val="15000"/>
            </a:spcAft>
            <a:buChar char="•"/>
          </a:pPr>
          <a:r>
            <a:rPr lang="fr-CA" sz="1700" kern="1200">
              <a:latin typeface="Aptos Display" panose="020B0004020202020204" pitchFamily="34" charset="0"/>
            </a:rPr>
            <a:t>conseils en matière de santé mentale,</a:t>
          </a:r>
        </a:p>
        <a:p>
          <a:pPr marL="171450" lvl="1" indent="-171450" algn="l" defTabSz="755650">
            <a:lnSpc>
              <a:spcPct val="90000"/>
            </a:lnSpc>
            <a:spcBef>
              <a:spcPct val="0"/>
            </a:spcBef>
            <a:spcAft>
              <a:spcPct val="15000"/>
            </a:spcAft>
            <a:buChar char="•"/>
          </a:pPr>
          <a:r>
            <a:rPr lang="fr-CA" sz="1700" kern="1200" dirty="0">
              <a:latin typeface="Aptos Display" panose="020B0004020202020204" pitchFamily="34" charset="0"/>
            </a:rPr>
            <a:t>transport pour accéder aux services de santé.</a:t>
          </a:r>
        </a:p>
      </dsp:txBody>
      <dsp:txXfrm>
        <a:off x="1263" y="373002"/>
        <a:ext cx="4928254" cy="2956952"/>
      </dsp:txXfrm>
    </dsp:sp>
    <dsp:sp modelId="{4D5E8775-A346-4215-8183-B86F834F3612}">
      <dsp:nvSpPr>
        <dsp:cNvPr id="0" name=""/>
        <dsp:cNvSpPr/>
      </dsp:nvSpPr>
      <dsp:spPr>
        <a:xfrm>
          <a:off x="5422343" y="373002"/>
          <a:ext cx="4928254" cy="2956952"/>
        </a:xfrm>
        <a:prstGeom prst="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latin typeface="Aptos Display" panose="020B0004020202020204" pitchFamily="34" charset="0"/>
            </a:rPr>
            <a:t>936 006 clients des Premières Nations et des communautés inuits ont reçu des prestations en date du 31 mars 2023. </a:t>
          </a:r>
        </a:p>
      </dsp:txBody>
      <dsp:txXfrm>
        <a:off x="5422343" y="373002"/>
        <a:ext cx="4928254" cy="2956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C4BDA-7502-4B3A-B4A9-F2BE88C56BEE}">
      <dsp:nvSpPr>
        <dsp:cNvPr id="0" name=""/>
        <dsp:cNvSpPr/>
      </dsp:nvSpPr>
      <dsp:spPr>
        <a:xfrm>
          <a:off x="0" y="533456"/>
          <a:ext cx="3372870" cy="20237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dirty="0">
              <a:solidFill>
                <a:schemeClr val="bg1"/>
              </a:solidFill>
              <a:latin typeface="Aptos Display" panose="020B0004020202020204" pitchFamily="34" charset="0"/>
            </a:rPr>
            <a:t>Tableaux régionaux de l'APN </a:t>
          </a:r>
        </a:p>
        <a:p>
          <a:pPr marL="114300" lvl="1" indent="-114300" algn="l" defTabSz="622300">
            <a:lnSpc>
              <a:spcPct val="90000"/>
            </a:lnSpc>
            <a:spcBef>
              <a:spcPct val="0"/>
            </a:spcBef>
            <a:spcAft>
              <a:spcPct val="15000"/>
            </a:spcAft>
            <a:buChar char="•"/>
          </a:pPr>
          <a:r>
            <a:rPr lang="fr-CA" sz="1400" kern="1200" dirty="0">
              <a:solidFill>
                <a:schemeClr val="bg1"/>
              </a:solidFill>
              <a:latin typeface="Aptos Display" panose="020B0004020202020204" pitchFamily="34" charset="0"/>
            </a:rPr>
            <a:t>Comité des Chefs sur la santé (CCS)</a:t>
          </a:r>
        </a:p>
        <a:p>
          <a:pPr marL="114300" lvl="1" indent="-114300" algn="l" defTabSz="622300">
            <a:lnSpc>
              <a:spcPct val="90000"/>
            </a:lnSpc>
            <a:spcBef>
              <a:spcPct val="0"/>
            </a:spcBef>
            <a:spcAft>
              <a:spcPct val="15000"/>
            </a:spcAft>
            <a:buChar char="•"/>
          </a:pPr>
          <a:r>
            <a:rPr lang="fr-CA" sz="1400" kern="1200" dirty="0">
              <a:solidFill>
                <a:schemeClr val="bg1"/>
              </a:solidFill>
              <a:latin typeface="Aptos Display" panose="020B0004020202020204" pitchFamily="34" charset="0"/>
            </a:rPr>
            <a:t>Services de santé non assurés (SSNA); Comité directeur de l'examen conjoint (CDEC); Caucus des Premières Nations</a:t>
          </a:r>
        </a:p>
        <a:p>
          <a:pPr marL="114300" lvl="1" indent="-114300" algn="l" defTabSz="622300">
            <a:lnSpc>
              <a:spcPct val="90000"/>
            </a:lnSpc>
            <a:spcBef>
              <a:spcPct val="0"/>
            </a:spcBef>
            <a:spcAft>
              <a:spcPct val="15000"/>
            </a:spcAft>
            <a:buChar char="•"/>
          </a:pPr>
          <a:r>
            <a:rPr lang="fr-CA" sz="1400" kern="1200" dirty="0">
              <a:solidFill>
                <a:schemeClr val="bg1"/>
              </a:solidFill>
              <a:latin typeface="Aptos Display" panose="020B0004020202020204" pitchFamily="34" charset="0"/>
            </a:rPr>
            <a:t>Navigateurs des SSNA</a:t>
          </a:r>
        </a:p>
      </dsp:txBody>
      <dsp:txXfrm>
        <a:off x="0" y="533456"/>
        <a:ext cx="3372870" cy="2023722"/>
      </dsp:txXfrm>
    </dsp:sp>
    <dsp:sp modelId="{CEF5B0FA-CA3A-4F4E-B1E9-E9CC8F8E9940}">
      <dsp:nvSpPr>
        <dsp:cNvPr id="0" name=""/>
        <dsp:cNvSpPr/>
      </dsp:nvSpPr>
      <dsp:spPr>
        <a:xfrm>
          <a:off x="3710157" y="533456"/>
          <a:ext cx="3372870" cy="2023722"/>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solidFill>
                <a:schemeClr val="bg1"/>
              </a:solidFill>
              <a:latin typeface="Aptos Display" panose="020B0004020202020204" pitchFamily="34" charset="0"/>
            </a:rPr>
            <a:t>Groupes de travail et comités consultatifs des SSNA</a:t>
          </a:r>
        </a:p>
      </dsp:txBody>
      <dsp:txXfrm>
        <a:off x="3710157" y="533456"/>
        <a:ext cx="3372870" cy="2023722"/>
      </dsp:txXfrm>
    </dsp:sp>
    <dsp:sp modelId="{4B33B256-B0C8-460E-B3E3-EC3455E13709}">
      <dsp:nvSpPr>
        <dsp:cNvPr id="0" name=""/>
        <dsp:cNvSpPr/>
      </dsp:nvSpPr>
      <dsp:spPr>
        <a:xfrm>
          <a:off x="7420314" y="533456"/>
          <a:ext cx="3372870" cy="2023722"/>
        </a:xfrm>
        <a:prstGeom prst="rect">
          <a:avLst/>
        </a:prstGeom>
        <a:solidFill>
          <a:srgbClr val="3E10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dirty="0">
              <a:solidFill>
                <a:schemeClr val="bg1"/>
              </a:solidFill>
              <a:latin typeface="Aptos Display" panose="020B0004020202020204" pitchFamily="34" charset="0"/>
            </a:rPr>
            <a:t>Exemples de nos partenaires stratégiques</a:t>
          </a:r>
        </a:p>
        <a:p>
          <a:pPr marL="114300" lvl="1" indent="-114300" algn="l" defTabSz="622300">
            <a:lnSpc>
              <a:spcPct val="90000"/>
            </a:lnSpc>
            <a:spcBef>
              <a:spcPct val="0"/>
            </a:spcBef>
            <a:spcAft>
              <a:spcPct val="15000"/>
            </a:spcAft>
            <a:buChar char="•"/>
          </a:pPr>
          <a:r>
            <a:rPr lang="fr-CA" sz="1400" kern="1200" dirty="0">
              <a:solidFill>
                <a:schemeClr val="bg1"/>
              </a:solidFill>
              <a:latin typeface="Aptos Display" panose="020B0004020202020204" pitchFamily="34" charset="0"/>
            </a:rPr>
            <a:t>Professionnels autochtones de la pharmacie au Canada</a:t>
          </a:r>
        </a:p>
        <a:p>
          <a:pPr marL="114300" lvl="1" indent="-114300" algn="l" defTabSz="622300">
            <a:lnSpc>
              <a:spcPct val="90000"/>
            </a:lnSpc>
            <a:spcBef>
              <a:spcPct val="0"/>
            </a:spcBef>
            <a:spcAft>
              <a:spcPct val="15000"/>
            </a:spcAft>
            <a:buChar char="•"/>
          </a:pPr>
          <a:r>
            <a:rPr lang="fr-CA" sz="1400" kern="1200" dirty="0">
              <a:solidFill>
                <a:schemeClr val="bg1"/>
              </a:solidFill>
              <a:latin typeface="Aptos Display" panose="020B0004020202020204" pitchFamily="34" charset="0"/>
            </a:rPr>
            <a:t>Association de physiothérapie de la Saskatchewan</a:t>
          </a:r>
        </a:p>
        <a:p>
          <a:pPr marL="114300" lvl="1" indent="-114300" algn="l" defTabSz="622300">
            <a:lnSpc>
              <a:spcPct val="90000"/>
            </a:lnSpc>
            <a:spcBef>
              <a:spcPct val="0"/>
            </a:spcBef>
            <a:spcAft>
              <a:spcPct val="15000"/>
            </a:spcAft>
            <a:buChar char="•"/>
          </a:pPr>
          <a:r>
            <a:rPr lang="fr-CA" sz="1400" kern="1200" dirty="0">
              <a:solidFill>
                <a:schemeClr val="bg1"/>
              </a:solidFill>
              <a:latin typeface="Aptos Display" panose="020B0004020202020204" pitchFamily="34" charset="0"/>
            </a:rPr>
            <a:t>Association canadienne des docteurs en naturopathie</a:t>
          </a:r>
        </a:p>
      </dsp:txBody>
      <dsp:txXfrm>
        <a:off x="7420314" y="533456"/>
        <a:ext cx="3372870" cy="2023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383F7-9AAA-4A2C-A750-B279F0FC27F7}">
      <dsp:nvSpPr>
        <dsp:cNvPr id="0" name=""/>
        <dsp:cNvSpPr/>
      </dsp:nvSpPr>
      <dsp:spPr>
        <a:xfrm>
          <a:off x="8601" y="1059"/>
          <a:ext cx="2800180" cy="156217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Font typeface="Symbol" panose="05050102010706020507" pitchFamily="18" charset="2"/>
            <a:buNone/>
          </a:pPr>
          <a:r>
            <a:rPr lang="fr-CA" sz="3500" b="1" kern="1200" dirty="0">
              <a:effectLst/>
              <a:latin typeface="Aptos Display" panose="020B0004020202020204" pitchFamily="34" charset="0"/>
              <a:ea typeface="Aptos" panose="020B0004020202020204" pitchFamily="34" charset="0"/>
              <a:cs typeface="Times New Roman" panose="02020603050405020304" pitchFamily="18" charset="0"/>
            </a:rPr>
            <a:t>Mandat</a:t>
          </a:r>
        </a:p>
      </dsp:txBody>
      <dsp:txXfrm>
        <a:off x="54355" y="46813"/>
        <a:ext cx="2708672" cy="1470664"/>
      </dsp:txXfrm>
    </dsp:sp>
    <dsp:sp modelId="{74CFDF17-EB51-40C2-B87B-6378A718ED1F}">
      <dsp:nvSpPr>
        <dsp:cNvPr id="0" name=""/>
        <dsp:cNvSpPr/>
      </dsp:nvSpPr>
      <dsp:spPr>
        <a:xfrm>
          <a:off x="8601"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effectLst/>
              <a:latin typeface="Aptos Display" panose="020B0004020202020204" pitchFamily="34" charset="0"/>
              <a:ea typeface="Aptos" panose="020B0004020202020204" pitchFamily="34" charset="0"/>
              <a:cs typeface="Times New Roman" panose="02020603050405020304" pitchFamily="18" charset="0"/>
            </a:rPr>
            <a:t>Le corps des techniciens de la santé de l'APN planifie et défend les priorités nationales des SSNA des Premières Nations.</a:t>
          </a:r>
        </a:p>
      </dsp:txBody>
      <dsp:txXfrm>
        <a:off x="47955" y="1868836"/>
        <a:ext cx="1264948" cy="1483464"/>
      </dsp:txXfrm>
    </dsp:sp>
    <dsp:sp modelId="{48619EA0-8F87-4AE8-8811-AD13FEFFD9B9}">
      <dsp:nvSpPr>
        <dsp:cNvPr id="0" name=""/>
        <dsp:cNvSpPr/>
      </dsp:nvSpPr>
      <dsp:spPr>
        <a:xfrm>
          <a:off x="1465124"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a:effectLst/>
              <a:latin typeface="Aptos Display" panose="020B0004020202020204" pitchFamily="34" charset="0"/>
              <a:ea typeface="Aptos" panose="020B0004020202020204" pitchFamily="34" charset="0"/>
              <a:cs typeface="Times New Roman" panose="02020603050405020304" pitchFamily="18" charset="0"/>
            </a:rPr>
            <a:t>Ses membres sont embauchés par les régions des Premières Nations.</a:t>
          </a:r>
        </a:p>
      </dsp:txBody>
      <dsp:txXfrm>
        <a:off x="1504478" y="1868836"/>
        <a:ext cx="1264948" cy="1483464"/>
      </dsp:txXfrm>
    </dsp:sp>
    <dsp:sp modelId="{7A72DA5E-EBD7-4C30-B35B-CBE333400378}">
      <dsp:nvSpPr>
        <dsp:cNvPr id="0" name=""/>
        <dsp:cNvSpPr/>
      </dsp:nvSpPr>
      <dsp:spPr>
        <a:xfrm>
          <a:off x="3034515" y="1059"/>
          <a:ext cx="2800180" cy="156217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kern="1200" dirty="0">
              <a:effectLst/>
              <a:latin typeface="Aptos Display" panose="020B0004020202020204" pitchFamily="34" charset="0"/>
              <a:ea typeface="Aptos" panose="020B0004020202020204" pitchFamily="34" charset="0"/>
              <a:cs typeface="Times New Roman" panose="02020603050405020304" pitchFamily="18" charset="0"/>
            </a:rPr>
            <a:t>Composition</a:t>
          </a:r>
        </a:p>
      </dsp:txBody>
      <dsp:txXfrm>
        <a:off x="3080269" y="46813"/>
        <a:ext cx="2708672" cy="1470664"/>
      </dsp:txXfrm>
    </dsp:sp>
    <dsp:sp modelId="{18493C0A-148E-455A-AE1D-EFF6F949CAFF}">
      <dsp:nvSpPr>
        <dsp:cNvPr id="0" name=""/>
        <dsp:cNvSpPr/>
      </dsp:nvSpPr>
      <dsp:spPr>
        <a:xfrm>
          <a:off x="3034515"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a:effectLst/>
              <a:latin typeface="Aptos Display" panose="020B0004020202020204" pitchFamily="34" charset="0"/>
              <a:ea typeface="Aptos" panose="020B0004020202020204" pitchFamily="34" charset="0"/>
              <a:cs typeface="Times New Roman" panose="02020603050405020304" pitchFamily="18" charset="0"/>
            </a:rPr>
            <a:t>Les techniciens régionaux en santé des SSNA guident et promeuvent les besoins et les priorités des Premières Nations en matière de santé des SSNA. </a:t>
          </a:r>
        </a:p>
      </dsp:txBody>
      <dsp:txXfrm>
        <a:off x="3073869" y="1868836"/>
        <a:ext cx="1264948" cy="1483464"/>
      </dsp:txXfrm>
    </dsp:sp>
    <dsp:sp modelId="{2C7D2EBB-0265-44A0-8AA6-592149A4A8FB}">
      <dsp:nvSpPr>
        <dsp:cNvPr id="0" name=""/>
        <dsp:cNvSpPr/>
      </dsp:nvSpPr>
      <dsp:spPr>
        <a:xfrm>
          <a:off x="4491039"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dirty="0">
              <a:effectLst/>
              <a:latin typeface="Aptos Display" panose="020B0004020202020204" pitchFamily="34" charset="0"/>
              <a:ea typeface="Aptos" panose="020B0004020202020204" pitchFamily="34" charset="0"/>
              <a:cs typeface="Times New Roman" panose="02020603050405020304" pitchFamily="18" charset="0"/>
            </a:rPr>
            <a:t>Représentants de onze régions – la C.‑B. a la FNHA.</a:t>
          </a:r>
        </a:p>
      </dsp:txBody>
      <dsp:txXfrm>
        <a:off x="4530393" y="1868836"/>
        <a:ext cx="1264948" cy="1483464"/>
      </dsp:txXfrm>
    </dsp:sp>
    <dsp:sp modelId="{FE0C5AFF-DC7F-410D-A1D1-6832196DDD5C}">
      <dsp:nvSpPr>
        <dsp:cNvPr id="0" name=""/>
        <dsp:cNvSpPr/>
      </dsp:nvSpPr>
      <dsp:spPr>
        <a:xfrm>
          <a:off x="6060429" y="1059"/>
          <a:ext cx="4256703" cy="1562172"/>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b="1" kern="1200" dirty="0">
              <a:latin typeface="Aptos Display" panose="020B0004020202020204" pitchFamily="34" charset="0"/>
              <a:cs typeface="Times New Roman" panose="02020603050405020304" pitchFamily="18" charset="0"/>
            </a:rPr>
            <a:t>Travaux en cours</a:t>
          </a:r>
        </a:p>
      </dsp:txBody>
      <dsp:txXfrm>
        <a:off x="6106183" y="46813"/>
        <a:ext cx="4165195" cy="1470664"/>
      </dsp:txXfrm>
    </dsp:sp>
    <dsp:sp modelId="{E99FC0A6-7BB8-41F6-9A6F-767FBD8837AF}">
      <dsp:nvSpPr>
        <dsp:cNvPr id="0" name=""/>
        <dsp:cNvSpPr/>
      </dsp:nvSpPr>
      <dsp:spPr>
        <a:xfrm>
          <a:off x="6060429"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a:latin typeface="Aptos Display" panose="020B0004020202020204" pitchFamily="34" charset="0"/>
              <a:cs typeface="Times New Roman" panose="02020603050405020304" pitchFamily="18" charset="0"/>
            </a:rPr>
            <a:t>Séance nationale de dialogue sur les SSNA – octobre 2023 </a:t>
          </a:r>
        </a:p>
      </dsp:txBody>
      <dsp:txXfrm>
        <a:off x="6099783" y="1868836"/>
        <a:ext cx="1264948" cy="1483464"/>
      </dsp:txXfrm>
    </dsp:sp>
    <dsp:sp modelId="{89E7EF39-D2DF-4349-B5B3-EF13EA4478F6}">
      <dsp:nvSpPr>
        <dsp:cNvPr id="0" name=""/>
        <dsp:cNvSpPr/>
      </dsp:nvSpPr>
      <dsp:spPr>
        <a:xfrm>
          <a:off x="7516953"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a:latin typeface="Aptos Display" panose="020B0004020202020204" pitchFamily="34" charset="0"/>
              <a:cs typeface="Times New Roman" panose="02020603050405020304" pitchFamily="18" charset="0"/>
            </a:rPr>
            <a:t>Faire avancer les priorités des Premières Nations en matière de santé, telles que les services paramédicaux.</a:t>
          </a:r>
        </a:p>
      </dsp:txBody>
      <dsp:txXfrm>
        <a:off x="7556307" y="1868836"/>
        <a:ext cx="1264948" cy="1483464"/>
      </dsp:txXfrm>
    </dsp:sp>
    <dsp:sp modelId="{429A6784-4C8D-4C62-A1C3-88839D48EA21}">
      <dsp:nvSpPr>
        <dsp:cNvPr id="0" name=""/>
        <dsp:cNvSpPr/>
      </dsp:nvSpPr>
      <dsp:spPr>
        <a:xfrm>
          <a:off x="8973477" y="1829482"/>
          <a:ext cx="1343656" cy="15621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a:latin typeface="Aptos Display" panose="020B0004020202020204" pitchFamily="34" charset="0"/>
            </a:rPr>
            <a:t>Abandon des restrictions relatives au prescripteur unique </a:t>
          </a:r>
        </a:p>
      </dsp:txBody>
      <dsp:txXfrm>
        <a:off x="9012831" y="1868836"/>
        <a:ext cx="1264948" cy="1483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308C6-B08A-46C9-9683-D8C6422D2DE6}">
      <dsp:nvSpPr>
        <dsp:cNvPr id="0" name=""/>
        <dsp:cNvSpPr/>
      </dsp:nvSpPr>
      <dsp:spPr>
        <a:xfrm>
          <a:off x="1044239"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16F80-4CB8-4F4C-8ACF-A22A3F1627B7}">
      <dsp:nvSpPr>
        <dsp:cNvPr id="0" name=""/>
        <dsp:cNvSpPr/>
      </dsp:nvSpPr>
      <dsp:spPr>
        <a:xfrm>
          <a:off x="1141190" y="96950"/>
          <a:ext cx="775607" cy="775607"/>
        </a:xfrm>
        <a:prstGeom prst="pie">
          <a:avLst>
            <a:gd name="adj1" fmla="val 12600000"/>
            <a:gd name="adj2" fmla="val 16200000"/>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5C1482-7259-40E2-9530-1BA87C26AAB8}">
      <dsp:nvSpPr>
        <dsp:cNvPr id="0" name=""/>
        <dsp:cNvSpPr/>
      </dsp:nvSpPr>
      <dsp:spPr>
        <a:xfrm rot="16200000">
          <a:off x="-70695"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CA" sz="2000" b="1" kern="1200">
              <a:latin typeface="Aptos Display" panose="020B0004020202020204" pitchFamily="34" charset="0"/>
              <a:cs typeface="Arial" panose="020B0604020202020204" pitchFamily="34" charset="0"/>
            </a:rPr>
            <a:t>Mandat</a:t>
          </a:r>
        </a:p>
      </dsp:txBody>
      <dsp:txXfrm>
        <a:off x="-70695" y="2181395"/>
        <a:ext cx="2811576" cy="581705"/>
      </dsp:txXfrm>
    </dsp:sp>
    <dsp:sp modelId="{D92EB167-A171-4F4F-B95B-0002369F31F2}">
      <dsp:nvSpPr>
        <dsp:cNvPr id="0" name=""/>
        <dsp:cNvSpPr/>
      </dsp:nvSpPr>
      <dsp:spPr>
        <a:xfrm>
          <a:off x="1722896"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fr-CA" sz="1700" kern="1200" dirty="0">
              <a:effectLst/>
              <a:latin typeface="Aptos Display" panose="020B0004020202020204" pitchFamily="34" charset="0"/>
              <a:ea typeface="Calibri" panose="020F0502020204030204" pitchFamily="34" charset="0"/>
              <a:cs typeface="Arial" panose="020B0604020202020204" pitchFamily="34" charset="0"/>
            </a:rPr>
            <a:t>Résolutions de l'APN </a:t>
          </a:r>
        </a:p>
        <a:p>
          <a:pPr marL="0" lvl="0" indent="0" algn="l" defTabSz="755650">
            <a:lnSpc>
              <a:spcPct val="90000"/>
            </a:lnSpc>
            <a:spcBef>
              <a:spcPct val="0"/>
            </a:spcBef>
            <a:spcAft>
              <a:spcPct val="35000"/>
            </a:spcAft>
            <a:buNone/>
          </a:pPr>
          <a:r>
            <a:rPr lang="fr-CA" sz="1700" kern="1200" dirty="0">
              <a:effectLst/>
              <a:latin typeface="Aptos Display" panose="020B0004020202020204" pitchFamily="34" charset="0"/>
              <a:ea typeface="Calibri" panose="020F0502020204030204" pitchFamily="34" charset="0"/>
              <a:cs typeface="Arial" panose="020B0604020202020204" pitchFamily="34" charset="0"/>
            </a:rPr>
            <a:t>74/2018, </a:t>
          </a:r>
          <a:r>
            <a:rPr lang="fr-CA" sz="1700" i="1" kern="1200" dirty="0">
              <a:effectLst/>
              <a:latin typeface="Aptos Display" panose="020B0004020202020204" pitchFamily="34" charset="0"/>
              <a:ea typeface="Calibri" panose="020F0502020204030204" pitchFamily="34" charset="0"/>
              <a:cs typeface="Arial" panose="020B0604020202020204" pitchFamily="34" charset="0"/>
            </a:rPr>
            <a:t>Services de santé non assurés : Engagement continu à l'égard d'un processus conjoint</a:t>
          </a:r>
        </a:p>
        <a:p>
          <a:pPr marL="0" lvl="0" indent="0" algn="l" defTabSz="755650">
            <a:lnSpc>
              <a:spcPct val="90000"/>
            </a:lnSpc>
            <a:spcBef>
              <a:spcPct val="0"/>
            </a:spcBef>
            <a:spcAft>
              <a:spcPct val="35000"/>
            </a:spcAft>
            <a:buNone/>
          </a:pPr>
          <a:r>
            <a:rPr lang="fr-CA" sz="1700" kern="1200" dirty="0">
              <a:effectLst/>
              <a:latin typeface="Aptos Display" panose="020B0004020202020204" pitchFamily="34" charset="0"/>
              <a:ea typeface="Calibri" panose="020F0502020204030204" pitchFamily="34" charset="0"/>
              <a:cs typeface="Arial" panose="020B0604020202020204" pitchFamily="34" charset="0"/>
            </a:rPr>
            <a:t>61/2022, </a:t>
          </a:r>
          <a:r>
            <a:rPr lang="fr-CA" sz="1700" i="1" kern="1200" dirty="0">
              <a:effectLst/>
              <a:latin typeface="Aptos Display" panose="020B0004020202020204" pitchFamily="34" charset="0"/>
              <a:ea typeface="Calibri" panose="020F0502020204030204" pitchFamily="34" charset="0"/>
              <a:cs typeface="Arial" panose="020B0604020202020204" pitchFamily="34" charset="0"/>
            </a:rPr>
            <a:t>Réforme des politiques des services de santé non assurés en matière de déplacement</a:t>
          </a:r>
        </a:p>
      </dsp:txBody>
      <dsp:txXfrm>
        <a:off x="1722896" y="0"/>
        <a:ext cx="1939018" cy="3878036"/>
      </dsp:txXfrm>
    </dsp:sp>
    <dsp:sp modelId="{0B65E5B3-8757-4C01-A9CC-2CB9A14354FB}">
      <dsp:nvSpPr>
        <dsp:cNvPr id="0" name=""/>
        <dsp:cNvSpPr/>
      </dsp:nvSpPr>
      <dsp:spPr>
        <a:xfrm>
          <a:off x="4123677"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98D44-945E-44D3-A3B4-3E5A283F4A0E}">
      <dsp:nvSpPr>
        <dsp:cNvPr id="0" name=""/>
        <dsp:cNvSpPr/>
      </dsp:nvSpPr>
      <dsp:spPr>
        <a:xfrm>
          <a:off x="4220628" y="96950"/>
          <a:ext cx="775607" cy="775607"/>
        </a:xfrm>
        <a:prstGeom prst="pie">
          <a:avLst>
            <a:gd name="adj1" fmla="val 9000000"/>
            <a:gd name="adj2" fmla="val 16200000"/>
          </a:avLst>
        </a:prstGeom>
        <a:solidFill>
          <a:schemeClr val="accent2">
            <a:hueOff val="-727682"/>
            <a:satOff val="-41964"/>
            <a:lumOff val="4314"/>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3355B6-0A4D-4D55-AD3C-24E775EFCB23}">
      <dsp:nvSpPr>
        <dsp:cNvPr id="0" name=""/>
        <dsp:cNvSpPr/>
      </dsp:nvSpPr>
      <dsp:spPr>
        <a:xfrm rot="16200000">
          <a:off x="3008742"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CA" sz="2000" b="1" kern="1200">
              <a:latin typeface="Aptos Display" panose="020B0004020202020204" pitchFamily="34" charset="0"/>
              <a:cs typeface="Arial" panose="020B0604020202020204" pitchFamily="34" charset="0"/>
            </a:rPr>
            <a:t>Composition</a:t>
          </a:r>
        </a:p>
      </dsp:txBody>
      <dsp:txXfrm>
        <a:off x="3008742" y="2181395"/>
        <a:ext cx="2811576" cy="581705"/>
      </dsp:txXfrm>
    </dsp:sp>
    <dsp:sp modelId="{4B58CBD8-BEBC-4382-BCFE-74F5D32457C4}">
      <dsp:nvSpPr>
        <dsp:cNvPr id="0" name=""/>
        <dsp:cNvSpPr/>
      </dsp:nvSpPr>
      <dsp:spPr>
        <a:xfrm>
          <a:off x="4802334"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fr-CA" sz="1700" kern="1200">
              <a:latin typeface="Aptos Display" panose="020B0004020202020204" pitchFamily="34" charset="0"/>
              <a:cs typeface="Arial" panose="020B0604020202020204" pitchFamily="34" charset="0"/>
            </a:rPr>
            <a:t>10 Caucus des Premières Nations</a:t>
          </a:r>
        </a:p>
        <a:p>
          <a:pPr marL="0" lvl="0" indent="0" algn="l" defTabSz="755650">
            <a:lnSpc>
              <a:spcPct val="90000"/>
            </a:lnSpc>
            <a:spcBef>
              <a:spcPct val="0"/>
            </a:spcBef>
            <a:spcAft>
              <a:spcPct val="35000"/>
            </a:spcAft>
            <a:buNone/>
          </a:pPr>
          <a:r>
            <a:rPr lang="fr-CA" sz="1700" kern="1200">
              <a:latin typeface="Aptos Display" panose="020B0004020202020204" pitchFamily="34" charset="0"/>
              <a:cs typeface="Arial" panose="020B0604020202020204" pitchFamily="34" charset="0"/>
            </a:rPr>
            <a:t>10 SAC – DGSPNI – SSNA</a:t>
          </a:r>
        </a:p>
        <a:p>
          <a:pPr marL="0" lvl="0" indent="0" algn="l" defTabSz="755650">
            <a:lnSpc>
              <a:spcPct val="90000"/>
            </a:lnSpc>
            <a:spcBef>
              <a:spcPct val="0"/>
            </a:spcBef>
            <a:spcAft>
              <a:spcPct val="35000"/>
            </a:spcAft>
            <a:buNone/>
          </a:pPr>
          <a:endParaRPr lang="en-US" sz="1700" kern="1200" dirty="0">
            <a:latin typeface="Aptos Display" panose="020B0004020202020204" pitchFamily="34" charset="0"/>
            <a:cs typeface="Arial" panose="020B0604020202020204" pitchFamily="34" charset="0"/>
          </a:endParaRPr>
        </a:p>
        <a:p>
          <a:pPr marL="0" lvl="0" indent="0" algn="l" defTabSz="755650">
            <a:lnSpc>
              <a:spcPct val="90000"/>
            </a:lnSpc>
            <a:spcBef>
              <a:spcPct val="0"/>
            </a:spcBef>
            <a:spcAft>
              <a:spcPct val="35000"/>
            </a:spcAft>
            <a:buNone/>
          </a:pPr>
          <a:r>
            <a:rPr lang="fr-CA" sz="1700" kern="1200">
              <a:latin typeface="Aptos Display" panose="020B0004020202020204" pitchFamily="34" charset="0"/>
              <a:cs typeface="Arial" panose="020B0604020202020204" pitchFamily="34" charset="0"/>
            </a:rPr>
            <a:t>* Sujet à changement en fonction de la direction du caucus des Premières Nations. </a:t>
          </a:r>
        </a:p>
      </dsp:txBody>
      <dsp:txXfrm>
        <a:off x="4802334" y="0"/>
        <a:ext cx="1939018" cy="3878036"/>
      </dsp:txXfrm>
    </dsp:sp>
    <dsp:sp modelId="{1D1C979B-4F35-4B5C-98B7-05A998D4FF9A}">
      <dsp:nvSpPr>
        <dsp:cNvPr id="0" name=""/>
        <dsp:cNvSpPr/>
      </dsp:nvSpPr>
      <dsp:spPr>
        <a:xfrm>
          <a:off x="7203115" y="0"/>
          <a:ext cx="969509" cy="969509"/>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7704D-A0F8-4B01-877F-EC855163F81E}">
      <dsp:nvSpPr>
        <dsp:cNvPr id="0" name=""/>
        <dsp:cNvSpPr/>
      </dsp:nvSpPr>
      <dsp:spPr>
        <a:xfrm>
          <a:off x="7300066" y="96950"/>
          <a:ext cx="775607" cy="775607"/>
        </a:xfrm>
        <a:prstGeom prst="pie">
          <a:avLst>
            <a:gd name="adj1" fmla="val 5400000"/>
            <a:gd name="adj2" fmla="val 16200000"/>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BD963-83FC-4DA8-91DD-31C555D68E83}">
      <dsp:nvSpPr>
        <dsp:cNvPr id="0" name=""/>
        <dsp:cNvSpPr/>
      </dsp:nvSpPr>
      <dsp:spPr>
        <a:xfrm rot="16200000">
          <a:off x="6088180" y="2181395"/>
          <a:ext cx="2811576" cy="581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89000">
            <a:lnSpc>
              <a:spcPct val="90000"/>
            </a:lnSpc>
            <a:spcBef>
              <a:spcPct val="0"/>
            </a:spcBef>
            <a:spcAft>
              <a:spcPct val="35000"/>
            </a:spcAft>
            <a:buNone/>
          </a:pPr>
          <a:r>
            <a:rPr lang="fr-CA" sz="2000" b="1" kern="1200">
              <a:latin typeface="Aptos Display" panose="020B0004020202020204" pitchFamily="34" charset="0"/>
              <a:cs typeface="Arial" panose="020B0604020202020204" pitchFamily="34" charset="0"/>
            </a:rPr>
            <a:t>Examens conjoints achevés</a:t>
          </a:r>
        </a:p>
      </dsp:txBody>
      <dsp:txXfrm>
        <a:off x="6088180" y="2181395"/>
        <a:ext cx="2811576" cy="581705"/>
      </dsp:txXfrm>
    </dsp:sp>
    <dsp:sp modelId="{C8B748E8-820D-4A3F-9411-9C2319EC9AC3}">
      <dsp:nvSpPr>
        <dsp:cNvPr id="0" name=""/>
        <dsp:cNvSpPr/>
      </dsp:nvSpPr>
      <dsp:spPr>
        <a:xfrm>
          <a:off x="7881772" y="0"/>
          <a:ext cx="1939018" cy="3878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fr-CA" sz="1700" kern="1200">
              <a:latin typeface="Aptos Display" panose="020B0004020202020204" pitchFamily="34" charset="0"/>
              <a:cs typeface="Arial" panose="020B0604020202020204" pitchFamily="34" charset="0"/>
            </a:rPr>
            <a:t>2016 Conseils en matière de santé mentale</a:t>
          </a:r>
        </a:p>
        <a:p>
          <a:pPr marL="0" lvl="0" indent="0" algn="l" defTabSz="755650">
            <a:lnSpc>
              <a:spcPct val="90000"/>
            </a:lnSpc>
            <a:spcBef>
              <a:spcPct val="0"/>
            </a:spcBef>
            <a:spcAft>
              <a:spcPct val="35000"/>
            </a:spcAft>
            <a:buNone/>
          </a:pPr>
          <a:r>
            <a:rPr lang="fr-CA" sz="1700" kern="1200" dirty="0">
              <a:latin typeface="Aptos Display" panose="020B0004020202020204" pitchFamily="34" charset="0"/>
              <a:cs typeface="Arial" panose="020B0604020202020204" pitchFamily="34" charset="0"/>
            </a:rPr>
            <a:t>2018 Soins dentaires et de la vue</a:t>
          </a:r>
        </a:p>
        <a:p>
          <a:pPr marL="0" lvl="0" indent="0" algn="l" defTabSz="755650">
            <a:lnSpc>
              <a:spcPct val="90000"/>
            </a:lnSpc>
            <a:spcBef>
              <a:spcPct val="0"/>
            </a:spcBef>
            <a:spcAft>
              <a:spcPct val="35000"/>
            </a:spcAft>
            <a:buNone/>
          </a:pPr>
          <a:r>
            <a:rPr lang="fr-CA" sz="1700" kern="1200">
              <a:latin typeface="Aptos Display" panose="020B0004020202020204" pitchFamily="34" charset="0"/>
              <a:cs typeface="Arial" panose="020B0604020202020204" pitchFamily="34" charset="0"/>
            </a:rPr>
            <a:t>2019 Pharmacie</a:t>
          </a:r>
        </a:p>
        <a:p>
          <a:pPr marL="0" lvl="0" indent="0" algn="l" defTabSz="755650">
            <a:lnSpc>
              <a:spcPct val="90000"/>
            </a:lnSpc>
            <a:spcBef>
              <a:spcPct val="0"/>
            </a:spcBef>
            <a:spcAft>
              <a:spcPct val="35000"/>
            </a:spcAft>
            <a:buNone/>
          </a:pPr>
          <a:r>
            <a:rPr lang="fr-CA" sz="1700" kern="1200">
              <a:latin typeface="Aptos Display" panose="020B0004020202020204" pitchFamily="34" charset="0"/>
              <a:cs typeface="Arial" panose="020B0604020202020204" pitchFamily="34" charset="0"/>
            </a:rPr>
            <a:t>2020 Équipement médical et fournitures médicales</a:t>
          </a:r>
        </a:p>
        <a:p>
          <a:pPr marL="0" lvl="0" indent="0" algn="l" defTabSz="755650">
            <a:lnSpc>
              <a:spcPct val="90000"/>
            </a:lnSpc>
            <a:spcBef>
              <a:spcPct val="0"/>
            </a:spcBef>
            <a:spcAft>
              <a:spcPct val="35000"/>
            </a:spcAft>
            <a:buNone/>
          </a:pPr>
          <a:r>
            <a:rPr lang="fr-CA" sz="1700" kern="1200">
              <a:latin typeface="Aptos Display" panose="020B0004020202020204" pitchFamily="34" charset="0"/>
              <a:cs typeface="Arial" panose="020B0604020202020204" pitchFamily="34" charset="0"/>
            </a:rPr>
            <a:t>2023 à aujourd'hui Transport pour raison médicale</a:t>
          </a:r>
        </a:p>
      </dsp:txBody>
      <dsp:txXfrm>
        <a:off x="7881772" y="0"/>
        <a:ext cx="1939018" cy="3878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39CBD-9BB2-4DD8-9995-1F219D1F734F}">
      <dsp:nvSpPr>
        <dsp:cNvPr id="0" name=""/>
        <dsp:cNvSpPr/>
      </dsp:nvSpPr>
      <dsp:spPr>
        <a:xfrm>
          <a:off x="1321" y="124618"/>
          <a:ext cx="5155718" cy="309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b="1" i="1" kern="1200" dirty="0">
              <a:latin typeface="+mj-lt"/>
            </a:rPr>
            <a:t>Présentation pré-budgétaire de l'APN (PPB) :</a:t>
          </a:r>
        </a:p>
        <a:p>
          <a:pPr marL="171450" lvl="1" indent="-171450" algn="l" defTabSz="755650">
            <a:lnSpc>
              <a:spcPct val="90000"/>
            </a:lnSpc>
            <a:spcBef>
              <a:spcPct val="0"/>
            </a:spcBef>
            <a:spcAft>
              <a:spcPct val="15000"/>
            </a:spcAft>
            <a:buChar char="•"/>
          </a:pPr>
          <a:r>
            <a:rPr lang="fr-CA" sz="1700" kern="1200" dirty="0">
              <a:latin typeface="+mj-lt"/>
            </a:rPr>
            <a:t>Proposition d'investissement de 52 millions de dollars sur cinq ans pour analyser l'élargissement de la couverture des SSNA à la naturopathie et aux services paramédicaux.</a:t>
          </a:r>
        </a:p>
        <a:p>
          <a:pPr marL="171450" lvl="1" indent="-171450" algn="l" defTabSz="755650">
            <a:lnSpc>
              <a:spcPct val="90000"/>
            </a:lnSpc>
            <a:spcBef>
              <a:spcPct val="0"/>
            </a:spcBef>
            <a:spcAft>
              <a:spcPct val="15000"/>
            </a:spcAft>
            <a:buChar char="•"/>
          </a:pPr>
          <a:r>
            <a:rPr lang="fr-CA" sz="1700" kern="1200" dirty="0">
              <a:latin typeface="+mj-lt"/>
            </a:rPr>
            <a:t>La PPB a été déposée au Parlement le 18 octobre 2024.</a:t>
          </a:r>
        </a:p>
        <a:p>
          <a:pPr marL="171450" lvl="1" indent="-171450" algn="l" defTabSz="755650">
            <a:lnSpc>
              <a:spcPct val="90000"/>
            </a:lnSpc>
            <a:spcBef>
              <a:spcPct val="0"/>
            </a:spcBef>
            <a:spcAft>
              <a:spcPct val="15000"/>
            </a:spcAft>
            <a:buChar char="•"/>
          </a:pPr>
          <a:r>
            <a:rPr lang="fr-CA" sz="1700" kern="1200">
              <a:effectLst/>
              <a:latin typeface="+mj-lt"/>
            </a:rPr>
            <a:t>L'étape suivante consiste à plaider en permanence pour l'obtention de </a:t>
          </a:r>
          <a:r>
            <a:rPr lang="fr-CA" sz="1700" kern="1200">
              <a:latin typeface="+mj-lt"/>
            </a:rPr>
            <a:t>fonds </a:t>
          </a:r>
          <a:r>
            <a:rPr lang="fr-CA" sz="1700" kern="1200">
              <a:effectLst/>
              <a:latin typeface="+mj-lt"/>
            </a:rPr>
            <a:t>supplémentaires dans le prochain budget fédéral.</a:t>
          </a:r>
        </a:p>
      </dsp:txBody>
      <dsp:txXfrm>
        <a:off x="1321" y="124618"/>
        <a:ext cx="5155718" cy="3093431"/>
      </dsp:txXfrm>
    </dsp:sp>
    <dsp:sp modelId="{221C6852-DBA5-4E9F-B851-CA8071144CC0}">
      <dsp:nvSpPr>
        <dsp:cNvPr id="0" name=""/>
        <dsp:cNvSpPr/>
      </dsp:nvSpPr>
      <dsp:spPr>
        <a:xfrm>
          <a:off x="5672612" y="124618"/>
          <a:ext cx="5155718" cy="3093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CA" sz="2200" b="1" i="1" kern="1200">
              <a:latin typeface="+mj-lt"/>
            </a:rPr>
            <a:t>Évaluations du programme des SSNA :</a:t>
          </a:r>
        </a:p>
        <a:p>
          <a:pPr marL="171450" lvl="1" indent="-171450" algn="l" defTabSz="755650">
            <a:lnSpc>
              <a:spcPct val="90000"/>
            </a:lnSpc>
            <a:spcBef>
              <a:spcPct val="0"/>
            </a:spcBef>
            <a:spcAft>
              <a:spcPct val="15000"/>
            </a:spcAft>
            <a:buChar char="•"/>
          </a:pPr>
          <a:r>
            <a:rPr lang="fr-CA" sz="1700" kern="1200">
              <a:latin typeface="+mj-lt"/>
            </a:rPr>
            <a:t>Évaluation tous les cinq ans</a:t>
          </a:r>
        </a:p>
        <a:p>
          <a:pPr marL="171450" lvl="1" indent="-171450" algn="l" defTabSz="755650">
            <a:lnSpc>
              <a:spcPct val="90000"/>
            </a:lnSpc>
            <a:spcBef>
              <a:spcPct val="0"/>
            </a:spcBef>
            <a:spcAft>
              <a:spcPct val="15000"/>
            </a:spcAft>
            <a:buChar char="•"/>
          </a:pPr>
          <a:r>
            <a:rPr lang="fr-CA" sz="1700" kern="1200">
              <a:effectLst/>
              <a:latin typeface="+mj-lt"/>
              <a:ea typeface="Calibri" panose="020F0502020204030204" pitchFamily="34" charset="0"/>
            </a:rPr>
            <a:t>Bell, Browne, Milner &amp; Delicate (BBMD) Consulting est l'équipe d'évaluation embauchée par SAC pour examiner l'évaluation quinquennale des SSNA. </a:t>
          </a:r>
        </a:p>
        <a:p>
          <a:pPr marL="171450" lvl="1" indent="-171450" algn="l" defTabSz="755650">
            <a:lnSpc>
              <a:spcPct val="90000"/>
            </a:lnSpc>
            <a:spcBef>
              <a:spcPct val="0"/>
            </a:spcBef>
            <a:spcAft>
              <a:spcPct val="15000"/>
            </a:spcAft>
            <a:buChar char="•"/>
          </a:pPr>
          <a:r>
            <a:rPr lang="fr-CA" sz="1700" kern="1200" dirty="0">
              <a:latin typeface="+mj-lt"/>
            </a:rPr>
            <a:t>L'APN participe au groupe de travail sur l'évaluation des SSNA.</a:t>
          </a:r>
        </a:p>
        <a:p>
          <a:pPr marL="171450" lvl="1" indent="-171450" algn="l" defTabSz="755650">
            <a:lnSpc>
              <a:spcPct val="90000"/>
            </a:lnSpc>
            <a:spcBef>
              <a:spcPct val="0"/>
            </a:spcBef>
            <a:spcAft>
              <a:spcPct val="15000"/>
            </a:spcAft>
            <a:buChar char="•"/>
          </a:pPr>
          <a:r>
            <a:rPr lang="fr-CA" sz="1700" kern="1200">
              <a:latin typeface="+mj-lt"/>
            </a:rPr>
            <a:t>Les entretiens ont été réalisés avec la participation de l'APN afin d'inclure les voix des Premières Nations.</a:t>
          </a:r>
        </a:p>
      </dsp:txBody>
      <dsp:txXfrm>
        <a:off x="5672612" y="124618"/>
        <a:ext cx="5155718" cy="3093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57C3-1CA5-4192-A867-24668A0B8D47}">
      <dsp:nvSpPr>
        <dsp:cNvPr id="0" name=""/>
        <dsp:cNvSpPr/>
      </dsp:nvSpPr>
      <dsp:spPr>
        <a:xfrm>
          <a:off x="1399263" y="2325"/>
          <a:ext cx="2820475" cy="1692285"/>
        </a:xfrm>
        <a:prstGeom prst="rect">
          <a:avLst/>
        </a:prstGeom>
        <a:gradFill rotWithShape="0">
          <a:gsLst>
            <a:gs pos="0">
              <a:schemeClr val="accent2">
                <a:alpha val="90000"/>
                <a:hueOff val="0"/>
                <a:satOff val="0"/>
                <a:lumOff val="0"/>
                <a:alphaOff val="0"/>
                <a:lumMod val="110000"/>
                <a:satMod val="105000"/>
                <a:tint val="67000"/>
              </a:schemeClr>
            </a:gs>
            <a:gs pos="50000">
              <a:schemeClr val="accent2">
                <a:alpha val="90000"/>
                <a:hueOff val="0"/>
                <a:satOff val="0"/>
                <a:lumOff val="0"/>
                <a:alphaOff val="0"/>
                <a:lumMod val="105000"/>
                <a:satMod val="103000"/>
                <a:tint val="73000"/>
              </a:schemeClr>
            </a:gs>
            <a:gs pos="100000">
              <a:schemeClr val="accent2">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CA" sz="1700" b="1" kern="1200">
              <a:latin typeface="Aptos Display" panose="020B0004020202020204" pitchFamily="34" charset="0"/>
            </a:rPr>
            <a:t>Objectifs</a:t>
          </a:r>
        </a:p>
        <a:p>
          <a:pPr marL="114300" lvl="1" indent="-114300" algn="l" defTabSz="577850">
            <a:lnSpc>
              <a:spcPct val="90000"/>
            </a:lnSpc>
            <a:spcBef>
              <a:spcPct val="0"/>
            </a:spcBef>
            <a:spcAft>
              <a:spcPct val="15000"/>
            </a:spcAft>
            <a:buChar char="•"/>
          </a:pPr>
          <a:r>
            <a:rPr lang="fr-CA" sz="1300" kern="1200" dirty="0">
              <a:latin typeface="Aptos Display" panose="020B0004020202020204" pitchFamily="34" charset="0"/>
            </a:rPr>
            <a:t>Illustrer l'histoire du programme des SSNA.</a:t>
          </a:r>
        </a:p>
        <a:p>
          <a:pPr marL="114300" lvl="1" indent="-114300" algn="l" defTabSz="577850">
            <a:lnSpc>
              <a:spcPct val="90000"/>
            </a:lnSpc>
            <a:spcBef>
              <a:spcPct val="0"/>
            </a:spcBef>
            <a:spcAft>
              <a:spcPct val="15000"/>
            </a:spcAft>
            <a:buChar char="•"/>
          </a:pPr>
          <a:r>
            <a:rPr lang="fr-CA" sz="1300" kern="1200">
              <a:latin typeface="Aptos Display" panose="020B0004020202020204" pitchFamily="34" charset="0"/>
            </a:rPr>
            <a:t>Impact du payeur en dernier ressort</a:t>
          </a:r>
        </a:p>
        <a:p>
          <a:pPr marL="114300" lvl="1" indent="-114300" algn="l" defTabSz="577850">
            <a:lnSpc>
              <a:spcPct val="90000"/>
            </a:lnSpc>
            <a:spcBef>
              <a:spcPct val="0"/>
            </a:spcBef>
            <a:spcAft>
              <a:spcPct val="15000"/>
            </a:spcAft>
            <a:buChar char="•"/>
          </a:pPr>
          <a:r>
            <a:rPr lang="fr-CA" sz="1300" kern="1200" dirty="0">
              <a:latin typeface="Aptos Display" panose="020B0004020202020204" pitchFamily="34" charset="0"/>
            </a:rPr>
            <a:t>Révéler les progrès généraux réalisés pour améliorer les résultats sanitaires des Premières Nations.</a:t>
          </a:r>
        </a:p>
      </dsp:txBody>
      <dsp:txXfrm>
        <a:off x="1399263" y="2325"/>
        <a:ext cx="2820475" cy="1692285"/>
      </dsp:txXfrm>
    </dsp:sp>
    <dsp:sp modelId="{2745523F-B1BB-4A74-8534-CBCC90E032ED}">
      <dsp:nvSpPr>
        <dsp:cNvPr id="0" name=""/>
        <dsp:cNvSpPr/>
      </dsp:nvSpPr>
      <dsp:spPr>
        <a:xfrm>
          <a:off x="1399263" y="1976658"/>
          <a:ext cx="2820475" cy="1692285"/>
        </a:xfrm>
        <a:prstGeom prst="rect">
          <a:avLst/>
        </a:prstGeom>
        <a:gradFill rotWithShape="0">
          <a:gsLst>
            <a:gs pos="0">
              <a:schemeClr val="accent2">
                <a:alpha val="90000"/>
                <a:hueOff val="0"/>
                <a:satOff val="0"/>
                <a:lumOff val="0"/>
                <a:alphaOff val="-40000"/>
                <a:lumMod val="110000"/>
                <a:satMod val="105000"/>
                <a:tint val="67000"/>
              </a:schemeClr>
            </a:gs>
            <a:gs pos="50000">
              <a:schemeClr val="accent2">
                <a:alpha val="90000"/>
                <a:hueOff val="0"/>
                <a:satOff val="0"/>
                <a:lumOff val="0"/>
                <a:alphaOff val="-40000"/>
                <a:lumMod val="105000"/>
                <a:satMod val="103000"/>
                <a:tint val="73000"/>
              </a:schemeClr>
            </a:gs>
            <a:gs pos="100000">
              <a:schemeClr val="accent2">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CA" sz="1700" b="1" kern="1200">
              <a:latin typeface="Aptos Display" panose="020B0004020202020204" pitchFamily="34" charset="0"/>
            </a:rPr>
            <a:t>Produits livrables</a:t>
          </a:r>
        </a:p>
        <a:p>
          <a:pPr marL="114300" lvl="1" indent="-114300" algn="l" defTabSz="577850">
            <a:lnSpc>
              <a:spcPct val="90000"/>
            </a:lnSpc>
            <a:spcBef>
              <a:spcPct val="0"/>
            </a:spcBef>
            <a:spcAft>
              <a:spcPct val="15000"/>
            </a:spcAft>
            <a:buChar char="•"/>
          </a:pPr>
          <a:r>
            <a:rPr lang="fr-CA" sz="1300" kern="1200">
              <a:latin typeface="Aptos Display" panose="020B0004020202020204" pitchFamily="34" charset="0"/>
            </a:rPr>
            <a:t>Phase 1 : Examen des documents</a:t>
          </a:r>
        </a:p>
        <a:p>
          <a:pPr marL="114300" lvl="1" indent="-114300" algn="l" defTabSz="577850">
            <a:lnSpc>
              <a:spcPct val="90000"/>
            </a:lnSpc>
            <a:spcBef>
              <a:spcPct val="0"/>
            </a:spcBef>
            <a:spcAft>
              <a:spcPct val="15000"/>
            </a:spcAft>
            <a:buChar char="•"/>
          </a:pPr>
          <a:r>
            <a:rPr lang="fr-CA" sz="1300" kern="1200">
              <a:latin typeface="Aptos Display" panose="020B0004020202020204" pitchFamily="34" charset="0"/>
            </a:rPr>
            <a:t>Phase 2 : Analyse</a:t>
          </a:r>
        </a:p>
        <a:p>
          <a:pPr marL="114300" lvl="1" indent="-114300" algn="l" defTabSz="577850">
            <a:lnSpc>
              <a:spcPct val="90000"/>
            </a:lnSpc>
            <a:spcBef>
              <a:spcPct val="0"/>
            </a:spcBef>
            <a:spcAft>
              <a:spcPct val="15000"/>
            </a:spcAft>
            <a:buChar char="•"/>
          </a:pPr>
          <a:r>
            <a:rPr lang="fr-CA" sz="1300" kern="1200">
              <a:latin typeface="Aptos Display" panose="020B0004020202020204" pitchFamily="34" charset="0"/>
            </a:rPr>
            <a:t>Phase 3 : Rapport et infographie</a:t>
          </a:r>
        </a:p>
      </dsp:txBody>
      <dsp:txXfrm>
        <a:off x="1399263" y="1976658"/>
        <a:ext cx="2820475" cy="1692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53B93-4C26-48A8-9743-DD8FE0D34180}">
      <dsp:nvSpPr>
        <dsp:cNvPr id="0" name=""/>
        <dsp:cNvSpPr/>
      </dsp:nvSpPr>
      <dsp:spPr>
        <a:xfrm rot="5400000">
          <a:off x="2428164" y="-379118"/>
          <a:ext cx="1619716" cy="3913902"/>
        </a:xfrm>
        <a:prstGeom prst="corner">
          <a:avLst>
            <a:gd name="adj1" fmla="val 16120"/>
            <a:gd name="adj2" fmla="val 16110"/>
          </a:avLst>
        </a:prstGeom>
        <a:solidFill>
          <a:srgbClr val="F18B3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30579-E7FC-450A-BD5B-86466BF85DC6}">
      <dsp:nvSpPr>
        <dsp:cNvPr id="0" name=""/>
        <dsp:cNvSpPr/>
      </dsp:nvSpPr>
      <dsp:spPr>
        <a:xfrm>
          <a:off x="1436721" y="1096106"/>
          <a:ext cx="3875360" cy="201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731520" numCol="1" spcCol="1270" anchor="t" anchorCtr="0">
          <a:noAutofit/>
        </a:bodyPr>
        <a:lstStyle/>
        <a:p>
          <a:pPr marL="0" lvl="0" indent="0" algn="l" defTabSz="889000">
            <a:lnSpc>
              <a:spcPct val="90000"/>
            </a:lnSpc>
            <a:spcBef>
              <a:spcPct val="0"/>
            </a:spcBef>
            <a:spcAft>
              <a:spcPct val="35000"/>
            </a:spcAft>
            <a:buNone/>
          </a:pPr>
          <a:r>
            <a:rPr lang="fr-CA" sz="2000" b="1" kern="1200" dirty="0">
              <a:latin typeface="Aptos Display" panose="020B0004020202020204" pitchFamily="34" charset="0"/>
              <a:cs typeface="Arial" panose="020B0604020202020204" pitchFamily="34" charset="0"/>
            </a:rPr>
            <a:t>2024</a:t>
          </a:r>
        </a:p>
        <a:p>
          <a:pPr marL="228600" lvl="1" indent="-228600" algn="l" defTabSz="889000">
            <a:lnSpc>
              <a:spcPct val="90000"/>
            </a:lnSpc>
            <a:spcBef>
              <a:spcPct val="0"/>
            </a:spcBef>
            <a:spcAft>
              <a:spcPct val="15000"/>
            </a:spcAft>
            <a:buChar char="•"/>
          </a:pPr>
          <a:r>
            <a:rPr lang="fr-CA" sz="2000" kern="1200" dirty="0">
              <a:latin typeface="Aptos Display" panose="020B0004020202020204" pitchFamily="34" charset="0"/>
              <a:cs typeface="Arial" panose="020B0604020202020204" pitchFamily="34" charset="0"/>
            </a:rPr>
            <a:t>Examen conjoint des SSNA – en cours </a:t>
          </a:r>
        </a:p>
        <a:p>
          <a:pPr marL="228600" lvl="1" indent="-228600" algn="l" defTabSz="889000">
            <a:lnSpc>
              <a:spcPct val="90000"/>
            </a:lnSpc>
            <a:spcBef>
              <a:spcPct val="0"/>
            </a:spcBef>
            <a:spcAft>
              <a:spcPct val="15000"/>
            </a:spcAft>
            <a:buChar char="•"/>
          </a:pPr>
          <a:r>
            <a:rPr lang="fr-CA" sz="2000" kern="1200">
              <a:latin typeface="Aptos Display" panose="020B0004020202020204" pitchFamily="34" charset="0"/>
              <a:cs typeface="Arial" panose="020B0604020202020204" pitchFamily="34" charset="0"/>
            </a:rPr>
            <a:t>Poursuivre les partenariats et l’établissement de liens</a:t>
          </a:r>
        </a:p>
        <a:p>
          <a:pPr marL="228600" lvl="1" indent="-228600" algn="l" defTabSz="889000">
            <a:lnSpc>
              <a:spcPct val="90000"/>
            </a:lnSpc>
            <a:spcBef>
              <a:spcPct val="0"/>
            </a:spcBef>
            <a:spcAft>
              <a:spcPct val="15000"/>
            </a:spcAft>
            <a:buChar char="•"/>
          </a:pPr>
          <a:r>
            <a:rPr lang="fr-CA" sz="2000" kern="1200">
              <a:latin typeface="Aptos Display" panose="020B0004020202020204" pitchFamily="34" charset="0"/>
              <a:cs typeface="Arial" panose="020B0604020202020204" pitchFamily="34" charset="0"/>
            </a:rPr>
            <a:t>Analyse du programme des SSNA</a:t>
          </a:r>
        </a:p>
      </dsp:txBody>
      <dsp:txXfrm>
        <a:off x="1436721" y="1096106"/>
        <a:ext cx="3875360" cy="2011689"/>
      </dsp:txXfrm>
    </dsp:sp>
    <dsp:sp modelId="{5E141BB6-EBBC-4DA6-A76D-6AD93FD30FAC}">
      <dsp:nvSpPr>
        <dsp:cNvPr id="0" name=""/>
        <dsp:cNvSpPr/>
      </dsp:nvSpPr>
      <dsp:spPr>
        <a:xfrm>
          <a:off x="4131913" y="31824"/>
          <a:ext cx="459097" cy="459097"/>
        </a:xfrm>
        <a:prstGeom prst="triangle">
          <a:avLst>
            <a:gd name="adj" fmla="val 100000"/>
          </a:avLst>
        </a:prstGeom>
        <a:solidFill>
          <a:srgbClr val="3E1062"/>
        </a:solidFill>
        <a:ln w="12700" cap="flat" cmpd="sng" algn="ctr">
          <a:solidFill>
            <a:srgbClr val="3E106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D3154-7E5B-450C-BC32-432F974B4570}">
      <dsp:nvSpPr>
        <dsp:cNvPr id="0" name=""/>
        <dsp:cNvSpPr/>
      </dsp:nvSpPr>
      <dsp:spPr>
        <a:xfrm rot="5400000">
          <a:off x="7118836" y="-1437126"/>
          <a:ext cx="1619716" cy="4676906"/>
        </a:xfrm>
        <a:prstGeom prst="corner">
          <a:avLst>
            <a:gd name="adj1" fmla="val 16120"/>
            <a:gd name="adj2" fmla="val 16110"/>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2A5FF8-71AC-4DFA-9C50-76CA12021DA3}">
      <dsp:nvSpPr>
        <dsp:cNvPr id="0" name=""/>
        <dsp:cNvSpPr/>
      </dsp:nvSpPr>
      <dsp:spPr>
        <a:xfrm>
          <a:off x="5725486" y="419599"/>
          <a:ext cx="4679173" cy="2011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0" rIns="0" bIns="731520" numCol="1" spcCol="1270" anchor="t" anchorCtr="0">
          <a:noAutofit/>
        </a:bodyPr>
        <a:lstStyle/>
        <a:p>
          <a:pPr marL="0" lvl="0" indent="0" algn="l" defTabSz="889000">
            <a:lnSpc>
              <a:spcPct val="90000"/>
            </a:lnSpc>
            <a:spcBef>
              <a:spcPct val="0"/>
            </a:spcBef>
            <a:spcAft>
              <a:spcPct val="35000"/>
            </a:spcAft>
            <a:buNone/>
          </a:pPr>
          <a:r>
            <a:rPr lang="fr-CA" sz="2000" b="1" kern="1200">
              <a:latin typeface="Aptos Display" panose="020B0004020202020204" pitchFamily="34" charset="0"/>
              <a:cs typeface="Arial" panose="020B0604020202020204" pitchFamily="34" charset="0"/>
            </a:rPr>
            <a:t>2025 +</a:t>
          </a:r>
        </a:p>
        <a:p>
          <a:pPr marL="228600" lvl="1" indent="-228600" algn="l" defTabSz="889000">
            <a:lnSpc>
              <a:spcPct val="90000"/>
            </a:lnSpc>
            <a:spcBef>
              <a:spcPct val="0"/>
            </a:spcBef>
            <a:spcAft>
              <a:spcPct val="15000"/>
            </a:spcAft>
            <a:buChar char="•"/>
          </a:pPr>
          <a:r>
            <a:rPr lang="fr-CA" sz="2000" kern="1200" dirty="0">
              <a:latin typeface="Aptos Display" panose="020B0004020202020204" pitchFamily="34" charset="0"/>
              <a:cs typeface="Arial" panose="020B0604020202020204" pitchFamily="34" charset="0"/>
            </a:rPr>
            <a:t>Faire progresser l'examen conjoint des SSNA avec les Premières Nations</a:t>
          </a:r>
        </a:p>
        <a:p>
          <a:pPr marL="228600" lvl="1" indent="-228600" algn="l" defTabSz="889000">
            <a:lnSpc>
              <a:spcPct val="90000"/>
            </a:lnSpc>
            <a:spcBef>
              <a:spcPct val="0"/>
            </a:spcBef>
            <a:spcAft>
              <a:spcPct val="15000"/>
            </a:spcAft>
            <a:buChar char="•"/>
          </a:pPr>
          <a:r>
            <a:rPr lang="fr-CA" sz="2000" kern="1200" dirty="0">
              <a:latin typeface="Aptos Display" panose="020B0004020202020204" pitchFamily="34" charset="0"/>
              <a:cs typeface="Arial" panose="020B0604020202020204" pitchFamily="34" charset="0"/>
            </a:rPr>
            <a:t>Continuer à améliorer les communications des SSNA</a:t>
          </a:r>
        </a:p>
        <a:p>
          <a:pPr marL="228600" lvl="1" indent="-228600" algn="l" defTabSz="889000">
            <a:lnSpc>
              <a:spcPct val="90000"/>
            </a:lnSpc>
            <a:spcBef>
              <a:spcPct val="0"/>
            </a:spcBef>
            <a:spcAft>
              <a:spcPct val="15000"/>
            </a:spcAft>
            <a:buChar char="•"/>
          </a:pPr>
          <a:r>
            <a:rPr lang="fr-CA" sz="2000" kern="1200">
              <a:latin typeface="Aptos Display" panose="020B0004020202020204" pitchFamily="34" charset="0"/>
              <a:cs typeface="Arial" panose="020B0604020202020204" pitchFamily="34" charset="0"/>
            </a:rPr>
            <a:t>Forger et renouveler des partenariats </a:t>
          </a:r>
        </a:p>
      </dsp:txBody>
      <dsp:txXfrm>
        <a:off x="5725486" y="419599"/>
        <a:ext cx="4679173" cy="2011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F2690-C071-408A-A4F5-E1FF65AFFE77}">
      <dsp:nvSpPr>
        <dsp:cNvPr id="0" name=""/>
        <dsp:cNvSpPr/>
      </dsp:nvSpPr>
      <dsp:spPr>
        <a:xfrm>
          <a:off x="369757" y="21"/>
          <a:ext cx="4912105" cy="2947263"/>
        </a:xfrm>
        <a:prstGeom prst="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A" sz="2600" b="1" kern="1200" dirty="0">
              <a:solidFill>
                <a:schemeClr val="bg1"/>
              </a:solidFill>
            </a:rPr>
            <a:t>Obstacles</a:t>
          </a:r>
        </a:p>
        <a:p>
          <a:pPr marL="228600" lvl="1" indent="-228600" algn="l" defTabSz="889000">
            <a:lnSpc>
              <a:spcPct val="90000"/>
            </a:lnSpc>
            <a:spcBef>
              <a:spcPct val="0"/>
            </a:spcBef>
            <a:spcAft>
              <a:spcPct val="15000"/>
            </a:spcAft>
            <a:buChar char="•"/>
          </a:pPr>
          <a:r>
            <a:rPr lang="fr-CA" sz="2000" b="1" kern="1200" dirty="0">
              <a:solidFill>
                <a:schemeClr val="bg1"/>
              </a:solidFill>
            </a:rPr>
            <a:t>Contraintes financières : </a:t>
          </a:r>
          <a:r>
            <a:rPr lang="fr-CA" sz="2000" kern="1200" dirty="0">
              <a:solidFill>
                <a:schemeClr val="bg1"/>
              </a:solidFill>
            </a:rPr>
            <a:t>Financement et ressources limités </a:t>
          </a:r>
        </a:p>
        <a:p>
          <a:pPr marL="228600" lvl="1" indent="-228600" algn="l" defTabSz="889000">
            <a:lnSpc>
              <a:spcPct val="90000"/>
            </a:lnSpc>
            <a:spcBef>
              <a:spcPct val="0"/>
            </a:spcBef>
            <a:spcAft>
              <a:spcPct val="15000"/>
            </a:spcAft>
            <a:buChar char="•"/>
          </a:pPr>
          <a:r>
            <a:rPr lang="fr-CA" sz="2000" b="1" kern="1200" dirty="0">
              <a:solidFill>
                <a:schemeClr val="bg1"/>
              </a:solidFill>
            </a:rPr>
            <a:t>Obstacles à l'accès : </a:t>
          </a:r>
          <a:r>
            <a:rPr lang="fr-CA" sz="2000" kern="1200" dirty="0">
              <a:solidFill>
                <a:schemeClr val="bg1"/>
              </a:solidFill>
            </a:rPr>
            <a:t>Obstacles géographiques et systémiques</a:t>
          </a:r>
        </a:p>
        <a:p>
          <a:pPr marL="228600" lvl="1" indent="-228600" algn="l" defTabSz="889000">
            <a:lnSpc>
              <a:spcPct val="90000"/>
            </a:lnSpc>
            <a:spcBef>
              <a:spcPct val="0"/>
            </a:spcBef>
            <a:spcAft>
              <a:spcPct val="15000"/>
            </a:spcAft>
            <a:buChar char="•"/>
          </a:pPr>
          <a:r>
            <a:rPr lang="fr-CA" sz="2000" b="1" kern="1200" dirty="0">
              <a:solidFill>
                <a:schemeClr val="bg1"/>
              </a:solidFill>
            </a:rPr>
            <a:t>Limites des SSNA : </a:t>
          </a:r>
          <a:r>
            <a:rPr lang="fr-CA" sz="2000" kern="1200" dirty="0">
              <a:solidFill>
                <a:schemeClr val="bg1"/>
              </a:solidFill>
            </a:rPr>
            <a:t>Exclusion des services paramédicaux à la fin des années 90</a:t>
          </a:r>
        </a:p>
      </dsp:txBody>
      <dsp:txXfrm>
        <a:off x="369757" y="21"/>
        <a:ext cx="4912105" cy="2947263"/>
      </dsp:txXfrm>
    </dsp:sp>
    <dsp:sp modelId="{42E6883F-299F-4FC9-89B0-6227CBD37AD7}">
      <dsp:nvSpPr>
        <dsp:cNvPr id="0" name=""/>
        <dsp:cNvSpPr/>
      </dsp:nvSpPr>
      <dsp:spPr>
        <a:xfrm>
          <a:off x="5773073" y="21"/>
          <a:ext cx="4912105" cy="2947263"/>
        </a:xfrm>
        <a:prstGeom prst="rect">
          <a:avLst/>
        </a:prstGeom>
        <a:solidFill>
          <a:srgbClr val="7030A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fr-CA" sz="2600" b="1" kern="1200" dirty="0">
              <a:solidFill>
                <a:schemeClr val="bg1"/>
              </a:solidFill>
            </a:rPr>
            <a:t>Résultats</a:t>
          </a:r>
        </a:p>
        <a:p>
          <a:pPr marL="228600" lvl="1" indent="-228600" algn="l" defTabSz="889000">
            <a:lnSpc>
              <a:spcPct val="90000"/>
            </a:lnSpc>
            <a:spcBef>
              <a:spcPct val="0"/>
            </a:spcBef>
            <a:spcAft>
              <a:spcPct val="15000"/>
            </a:spcAft>
            <a:buChar char="•"/>
          </a:pPr>
          <a:r>
            <a:rPr lang="fr-CA" sz="2000" kern="1200" dirty="0">
              <a:solidFill>
                <a:schemeClr val="bg1"/>
              </a:solidFill>
            </a:rPr>
            <a:t>Augmentation des coûts des soins de santé</a:t>
          </a:r>
        </a:p>
        <a:p>
          <a:pPr marL="228600" lvl="1" indent="-228600" algn="l" defTabSz="889000">
            <a:lnSpc>
              <a:spcPct val="90000"/>
            </a:lnSpc>
            <a:spcBef>
              <a:spcPct val="0"/>
            </a:spcBef>
            <a:spcAft>
              <a:spcPct val="15000"/>
            </a:spcAft>
            <a:buChar char="•"/>
          </a:pPr>
          <a:r>
            <a:rPr lang="fr-CA" sz="2000" kern="1200" dirty="0">
              <a:solidFill>
                <a:schemeClr val="bg1"/>
              </a:solidFill>
            </a:rPr>
            <a:t>De moins bons résultats en matière de santé</a:t>
          </a:r>
        </a:p>
        <a:p>
          <a:pPr marL="228600" lvl="1" indent="-228600" algn="l" defTabSz="889000">
            <a:lnSpc>
              <a:spcPct val="90000"/>
            </a:lnSpc>
            <a:spcBef>
              <a:spcPct val="0"/>
            </a:spcBef>
            <a:spcAft>
              <a:spcPct val="15000"/>
            </a:spcAft>
            <a:buChar char="•"/>
          </a:pPr>
          <a:r>
            <a:rPr lang="fr-CA" sz="2000" kern="1200" dirty="0">
              <a:solidFill>
                <a:schemeClr val="bg1"/>
              </a:solidFill>
            </a:rPr>
            <a:t>Maladies chroniques et dépendance aux opiacés</a:t>
          </a:r>
        </a:p>
        <a:p>
          <a:pPr marL="228600" lvl="1" indent="-228600" algn="l" defTabSz="889000">
            <a:lnSpc>
              <a:spcPct val="90000"/>
            </a:lnSpc>
            <a:spcBef>
              <a:spcPct val="0"/>
            </a:spcBef>
            <a:spcAft>
              <a:spcPct val="15000"/>
            </a:spcAft>
            <a:buChar char="•"/>
          </a:pPr>
          <a:r>
            <a:rPr lang="fr-CA" sz="2000" kern="1200" dirty="0">
              <a:solidFill>
                <a:schemeClr val="bg1"/>
              </a:solidFill>
            </a:rPr>
            <a:t>Nécessité d'un changement de politique</a:t>
          </a:r>
        </a:p>
      </dsp:txBody>
      <dsp:txXfrm>
        <a:off x="5773073" y="21"/>
        <a:ext cx="4912105" cy="2947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15CD8-844D-4178-9BF2-BA7D13A78E5C}">
      <dsp:nvSpPr>
        <dsp:cNvPr id="0" name=""/>
        <dsp:cNvSpPr/>
      </dsp:nvSpPr>
      <dsp:spPr>
        <a:xfrm>
          <a:off x="69052" y="1003"/>
          <a:ext cx="5174929" cy="310495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Principaux obstacles</a:t>
          </a:r>
        </a:p>
        <a:p>
          <a:pPr marL="114300" lvl="1" indent="-114300" algn="l" defTabSz="622300">
            <a:lnSpc>
              <a:spcPct val="90000"/>
            </a:lnSpc>
            <a:spcBef>
              <a:spcPct val="0"/>
            </a:spcBef>
            <a:spcAft>
              <a:spcPct val="15000"/>
            </a:spcAft>
            <a:buFont typeface="Arial" panose="020B0604020202020204" pitchFamily="34" charset="0"/>
            <a:buChar char="•"/>
          </a:pPr>
          <a:r>
            <a:rPr lang="fr-CA" sz="1400" kern="1200"/>
            <a:t>Les « exclusions » précisent que cette politique ne couvre pas le transport des clients résidant à l’extérieur des réserves.</a:t>
          </a:r>
        </a:p>
        <a:p>
          <a:pPr marL="114300" lvl="1" indent="-114300" algn="l" defTabSz="622300">
            <a:lnSpc>
              <a:spcPct val="90000"/>
            </a:lnSpc>
            <a:spcBef>
              <a:spcPct val="0"/>
            </a:spcBef>
            <a:spcAft>
              <a:spcPct val="15000"/>
            </a:spcAft>
            <a:buFont typeface="Arial" panose="020B0604020202020204" pitchFamily="34" charset="0"/>
            <a:buChar char="•"/>
          </a:pPr>
          <a:r>
            <a:rPr lang="fr-CA" sz="1400" kern="1200"/>
            <a:t>Les décisions relatives à la couverture des traitements pour maladies chroniques ne sont prises qu'à titre exceptionnel.</a:t>
          </a:r>
        </a:p>
        <a:p>
          <a:pPr marL="114300" lvl="1" indent="-114300" algn="l" defTabSz="622300">
            <a:lnSpc>
              <a:spcPct val="90000"/>
            </a:lnSpc>
            <a:spcBef>
              <a:spcPct val="0"/>
            </a:spcBef>
            <a:spcAft>
              <a:spcPct val="15000"/>
            </a:spcAft>
            <a:buFont typeface="Arial" panose="020B0604020202020204" pitchFamily="34" charset="0"/>
            <a:buChar char="•"/>
          </a:pPr>
          <a:r>
            <a:rPr lang="fr-CA" sz="1400" kern="1200"/>
            <a:t>Déplacement vers les centres urbains pour accéder aux traitements médicaux</a:t>
          </a:r>
        </a:p>
        <a:p>
          <a:pPr marL="114300" lvl="1" indent="-114300" algn="l" defTabSz="622300">
            <a:lnSpc>
              <a:spcPct val="90000"/>
            </a:lnSpc>
            <a:spcBef>
              <a:spcPct val="0"/>
            </a:spcBef>
            <a:spcAft>
              <a:spcPct val="15000"/>
            </a:spcAft>
            <a:buFont typeface="Arial" panose="020B0604020202020204" pitchFamily="34" charset="0"/>
            <a:buChar char="•"/>
          </a:pPr>
          <a:r>
            <a:rPr lang="fr-CA" sz="1400" kern="1200"/>
            <a:t>Ne couvre pas et ne rembourse pas les déplacements des membres urbains qui se rendent à leurs rendez-vous médicaux.</a:t>
          </a:r>
        </a:p>
        <a:p>
          <a:pPr marL="114300" lvl="1" indent="-114300" algn="l" defTabSz="622300">
            <a:lnSpc>
              <a:spcPct val="90000"/>
            </a:lnSpc>
            <a:spcBef>
              <a:spcPct val="0"/>
            </a:spcBef>
            <a:spcAft>
              <a:spcPct val="15000"/>
            </a:spcAft>
            <a:buFont typeface="Arial" panose="020B0604020202020204" pitchFamily="34" charset="0"/>
            <a:buChar char="•"/>
          </a:pPr>
          <a:r>
            <a:rPr lang="fr-CA" sz="1400" kern="1200"/>
            <a:t>Communautés des Premières Nations aux ressources limitées</a:t>
          </a:r>
        </a:p>
        <a:p>
          <a:pPr marL="114300" lvl="1" indent="-114300" algn="l" defTabSz="622300">
            <a:lnSpc>
              <a:spcPct val="90000"/>
            </a:lnSpc>
            <a:spcBef>
              <a:spcPct val="0"/>
            </a:spcBef>
            <a:spcAft>
              <a:spcPct val="15000"/>
            </a:spcAft>
            <a:buFont typeface="Arial" panose="020B0604020202020204" pitchFamily="34" charset="0"/>
            <a:buChar char="•"/>
          </a:pPr>
          <a:r>
            <a:rPr lang="fr-CA" sz="1400" kern="1200"/>
            <a:t>Discrimination</a:t>
          </a:r>
        </a:p>
      </dsp:txBody>
      <dsp:txXfrm>
        <a:off x="69052" y="1003"/>
        <a:ext cx="5174929" cy="3104957"/>
      </dsp:txXfrm>
    </dsp:sp>
    <dsp:sp modelId="{E922557E-832B-423F-B446-BC0CBA5E7EBA}">
      <dsp:nvSpPr>
        <dsp:cNvPr id="0" name=""/>
        <dsp:cNvSpPr/>
      </dsp:nvSpPr>
      <dsp:spPr>
        <a:xfrm>
          <a:off x="5761474" y="1003"/>
          <a:ext cx="5174929" cy="3104957"/>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Résultats espérés</a:t>
          </a:r>
        </a:p>
        <a:p>
          <a:pPr marL="114300" lvl="1" indent="-114300" algn="l" defTabSz="622300">
            <a:lnSpc>
              <a:spcPct val="90000"/>
            </a:lnSpc>
            <a:spcBef>
              <a:spcPct val="0"/>
            </a:spcBef>
            <a:spcAft>
              <a:spcPct val="15000"/>
            </a:spcAft>
            <a:buChar char="•"/>
          </a:pPr>
          <a:r>
            <a:rPr lang="fr-CA" sz="1400" kern="1200" dirty="0"/>
            <a:t>Transport pour raison médicale accessible aux clients admissibles.</a:t>
          </a:r>
        </a:p>
        <a:p>
          <a:pPr marL="114300" lvl="1" indent="-114300" algn="l" defTabSz="622300">
            <a:lnSpc>
              <a:spcPct val="90000"/>
            </a:lnSpc>
            <a:spcBef>
              <a:spcPct val="0"/>
            </a:spcBef>
            <a:spcAft>
              <a:spcPct val="15000"/>
            </a:spcAft>
            <a:buChar char="•"/>
          </a:pPr>
          <a:r>
            <a:rPr lang="fr-CA" sz="1400" kern="1200" dirty="0"/>
            <a:t>Respect des droits inhérents et des droits issus des traités concernant les soins de santé</a:t>
          </a:r>
        </a:p>
        <a:p>
          <a:pPr marL="114300" lvl="1" indent="-114300" algn="l" defTabSz="622300">
            <a:lnSpc>
              <a:spcPct val="90000"/>
            </a:lnSpc>
            <a:spcBef>
              <a:spcPct val="0"/>
            </a:spcBef>
            <a:spcAft>
              <a:spcPct val="15000"/>
            </a:spcAft>
            <a:buChar char="•"/>
          </a:pPr>
          <a:r>
            <a:rPr lang="fr-CA" sz="1400" kern="1200" dirty="0"/>
            <a:t>Moins d’obstacles et de lacunes pour les patients atteints de maladies chroniques </a:t>
          </a:r>
        </a:p>
      </dsp:txBody>
      <dsp:txXfrm>
        <a:off x="5761474" y="1003"/>
        <a:ext cx="5174929" cy="31049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B06E7-3A34-40DA-9C15-2AA7558DB578}" type="datetimeFigureOut">
              <a:rPr lang="en-CA" smtClean="0"/>
              <a:t>2024-11-28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4B55F-2D68-47E9-AAD1-0D2BD2D6CFC8}" type="slidenum">
              <a:rPr lang="en-CA" smtClean="0"/>
              <a:t>‹#›</a:t>
            </a:fld>
            <a:endParaRPr lang="en-CA"/>
          </a:p>
        </p:txBody>
      </p:sp>
    </p:spTree>
    <p:extLst>
      <p:ext uri="{BB962C8B-B14F-4D97-AF65-F5344CB8AC3E}">
        <p14:creationId xmlns:p14="http://schemas.microsoft.com/office/powerpoint/2010/main" val="156041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6CEEBB-4E06-4448-87BD-BD927EDDE572}" type="slidenum">
              <a:rPr lang="en-CA" smtClean="0"/>
              <a:t>2</a:t>
            </a:fld>
            <a:endParaRPr lang="en-CA"/>
          </a:p>
        </p:txBody>
      </p:sp>
    </p:spTree>
    <p:extLst>
      <p:ext uri="{BB962C8B-B14F-4D97-AF65-F5344CB8AC3E}">
        <p14:creationId xmlns:p14="http://schemas.microsoft.com/office/powerpoint/2010/main" val="16118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4</a:t>
            </a:fld>
            <a:endParaRPr lang="en-US"/>
          </a:p>
        </p:txBody>
      </p:sp>
    </p:spTree>
    <p:extLst>
      <p:ext uri="{BB962C8B-B14F-4D97-AF65-F5344CB8AC3E}">
        <p14:creationId xmlns:p14="http://schemas.microsoft.com/office/powerpoint/2010/main" val="419366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5</a:t>
            </a:fld>
            <a:endParaRPr lang="en-US"/>
          </a:p>
        </p:txBody>
      </p:sp>
    </p:spTree>
    <p:extLst>
      <p:ext uri="{BB962C8B-B14F-4D97-AF65-F5344CB8AC3E}">
        <p14:creationId xmlns:p14="http://schemas.microsoft.com/office/powerpoint/2010/main" val="323023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6</a:t>
            </a:fld>
            <a:endParaRPr lang="en-US"/>
          </a:p>
        </p:txBody>
      </p:sp>
    </p:spTree>
    <p:extLst>
      <p:ext uri="{BB962C8B-B14F-4D97-AF65-F5344CB8AC3E}">
        <p14:creationId xmlns:p14="http://schemas.microsoft.com/office/powerpoint/2010/main" val="143915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55E4139B-47D3-4441-958F-BC17A81A8607}" type="slidenum">
              <a:rPr lang="en-CA" smtClean="0"/>
              <a:t>7</a:t>
            </a:fld>
            <a:endParaRPr lang="en-CA"/>
          </a:p>
        </p:txBody>
      </p:sp>
    </p:spTree>
    <p:extLst>
      <p:ext uri="{BB962C8B-B14F-4D97-AF65-F5344CB8AC3E}">
        <p14:creationId xmlns:p14="http://schemas.microsoft.com/office/powerpoint/2010/main" val="402566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3D47537-6A7E-4CE9-8E62-5EFB5D3B9595}" type="slidenum">
              <a:rPr lang="en-CA" smtClean="0"/>
              <a:t>8</a:t>
            </a:fld>
            <a:endParaRPr lang="en-CA"/>
          </a:p>
        </p:txBody>
      </p:sp>
    </p:spTree>
    <p:extLst>
      <p:ext uri="{BB962C8B-B14F-4D97-AF65-F5344CB8AC3E}">
        <p14:creationId xmlns:p14="http://schemas.microsoft.com/office/powerpoint/2010/main" val="23455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9</a:t>
            </a:fld>
            <a:endParaRPr lang="en-US"/>
          </a:p>
        </p:txBody>
      </p:sp>
    </p:spTree>
    <p:extLst>
      <p:ext uri="{BB962C8B-B14F-4D97-AF65-F5344CB8AC3E}">
        <p14:creationId xmlns:p14="http://schemas.microsoft.com/office/powerpoint/2010/main" val="3416156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11/28/24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6133-859A-D8C5-5760-C4F4ACCBA627}"/>
              </a:ext>
            </a:extLst>
          </p:cNvPr>
          <p:cNvSpPr>
            <a:spLocks noGrp="1"/>
          </p:cNvSpPr>
          <p:nvPr>
            <p:ph type="title"/>
          </p:nvPr>
        </p:nvSpPr>
        <p:spPr>
          <a:noFill/>
        </p:spPr>
        <p:txBody>
          <a:bodyPr lIns="0" tIns="0" rIns="0" bIns="0" anchor="t" anchorCtr="0"/>
          <a:lstStyle>
            <a:lvl1pPr>
              <a:defRPr>
                <a:noFill/>
              </a:defRPr>
            </a:lvl1pPr>
          </a:lstStyle>
          <a:p>
            <a:endParaRPr lang="en-CA" dirty="0"/>
          </a:p>
        </p:txBody>
      </p:sp>
      <p:sp>
        <p:nvSpPr>
          <p:cNvPr id="3" name="Content Placeholder 2">
            <a:extLst>
              <a:ext uri="{FF2B5EF4-FFF2-40B4-BE49-F238E27FC236}">
                <a16:creationId xmlns:a16="http://schemas.microsoft.com/office/drawing/2014/main" id="{6F961C21-7DF3-F66C-2821-A04B32C913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1C0005B-3EEF-8FCB-7C27-BD5A87755D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7885F7-B134-69FB-DA6C-CCCF881C47B1}"/>
              </a:ext>
            </a:extLst>
          </p:cNvPr>
          <p:cNvSpPr>
            <a:spLocks noGrp="1"/>
          </p:cNvSpPr>
          <p:nvPr>
            <p:ph type="dt" sz="half" idx="10"/>
          </p:nvPr>
        </p:nvSpPr>
        <p:spPr/>
        <p:txBody>
          <a:bodyPr/>
          <a:lstStyle/>
          <a:p>
            <a:endParaRPr lang="en-CA" dirty="0"/>
          </a:p>
        </p:txBody>
      </p:sp>
      <p:sp>
        <p:nvSpPr>
          <p:cNvPr id="6" name="Footer Placeholder 5">
            <a:extLst>
              <a:ext uri="{FF2B5EF4-FFF2-40B4-BE49-F238E27FC236}">
                <a16:creationId xmlns:a16="http://schemas.microsoft.com/office/drawing/2014/main" id="{E2EFE8CC-B844-1F57-944B-09388DA75D9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FEA73D8-AFA3-912A-A051-E6BCED0C7829}"/>
              </a:ext>
            </a:extLst>
          </p:cNvPr>
          <p:cNvSpPr>
            <a:spLocks noGrp="1"/>
          </p:cNvSpPr>
          <p:nvPr>
            <p:ph type="sldNum" sz="quarter" idx="12"/>
          </p:nvPr>
        </p:nvSpPr>
        <p:spPr/>
        <p:txBody>
          <a:bodyPr/>
          <a:lstStyle/>
          <a:p>
            <a:fld id="{4CF4670F-230A-4B45-B77F-96CFBEDA82C5}" type="slidenum">
              <a:rPr lang="en-CA" smtClean="0"/>
              <a:t>‹#›</a:t>
            </a:fld>
            <a:endParaRPr lang="en-CA"/>
          </a:p>
        </p:txBody>
      </p:sp>
    </p:spTree>
    <p:extLst>
      <p:ext uri="{BB962C8B-B14F-4D97-AF65-F5344CB8AC3E}">
        <p14:creationId xmlns:p14="http://schemas.microsoft.com/office/powerpoint/2010/main" val="854406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slideLayout" Target="../slideLayouts/slideLayout2.xml"/><Relationship Id="rId7" Type="http://schemas.openxmlformats.org/officeDocument/2006/relationships/diagramColors" Target="../diagrams/colors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7.xml"/><Relationship Id="rId7"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hyperlink" Target="http://www.afn.ca/" TargetMode="External"/><Relationship Id="rId5" Type="http://schemas.openxmlformats.org/officeDocument/2006/relationships/tags" Target="../tags/tag49.xml"/><Relationship Id="rId10" Type="http://schemas.openxmlformats.org/officeDocument/2006/relationships/hyperlink" Target="mailto:pjgardipy@afn.ca" TargetMode="External"/><Relationship Id="rId4" Type="http://schemas.openxmlformats.org/officeDocument/2006/relationships/tags" Target="../tags/tag48.xml"/><Relationship Id="rId9" Type="http://schemas.openxmlformats.org/officeDocument/2006/relationships/hyperlink" Target="mailto:cjoseph@afn.ca"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8.xml"/><Relationship Id="rId7" Type="http://schemas.openxmlformats.org/officeDocument/2006/relationships/diagramQuickStyle" Target="../diagrams/quickStyle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3.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4.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5.xml"/><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tags" Target="../tags/tag19.xml"/><Relationship Id="rId7" Type="http://schemas.openxmlformats.org/officeDocument/2006/relationships/diagramData" Target="../diagrams/data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6.xml"/><Relationship Id="rId11" Type="http://schemas.microsoft.com/office/2007/relationships/diagramDrawing" Target="../diagrams/drawing6.xml"/><Relationship Id="rId5" Type="http://schemas.openxmlformats.org/officeDocument/2006/relationships/slideLayout" Target="../slideLayouts/slideLayout2.xml"/><Relationship Id="rId10" Type="http://schemas.openxmlformats.org/officeDocument/2006/relationships/diagramColors" Target="../diagrams/colors6.xml"/><Relationship Id="rId4" Type="http://schemas.openxmlformats.org/officeDocument/2006/relationships/tags" Target="../tags/tag20.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7.xml"/><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BF7B-017A-2F62-32C8-A2EA55392E7E}"/>
              </a:ext>
            </a:extLst>
          </p:cNvPr>
          <p:cNvSpPr>
            <a:spLocks noGrp="1"/>
          </p:cNvSpPr>
          <p:nvPr>
            <p:ph type="ctrTitle"/>
            <p:custDataLst>
              <p:tags r:id="rId1"/>
            </p:custDataLst>
          </p:nvPr>
        </p:nvSpPr>
        <p:spPr/>
        <p:txBody>
          <a:bodyPr>
            <a:normAutofit fontScale="90000"/>
          </a:bodyPr>
          <a:lstStyle/>
          <a:p>
            <a:r>
              <a:rPr lang="fr-CA" dirty="0"/>
              <a:t>Combler les lacunes : Aligner le programme des services de santé non assurés sur les expériences des Premières Nations</a:t>
            </a:r>
          </a:p>
        </p:txBody>
      </p:sp>
      <p:sp>
        <p:nvSpPr>
          <p:cNvPr id="3" name="Subtitle 2">
            <a:extLst>
              <a:ext uri="{FF2B5EF4-FFF2-40B4-BE49-F238E27FC236}">
                <a16:creationId xmlns:a16="http://schemas.microsoft.com/office/drawing/2014/main" id="{7BDEA431-740E-DAAF-9944-56BBFE6B52DB}"/>
              </a:ext>
            </a:extLst>
          </p:cNvPr>
          <p:cNvSpPr>
            <a:spLocks noGrp="1"/>
          </p:cNvSpPr>
          <p:nvPr>
            <p:ph type="subTitle" idx="1"/>
            <p:custDataLst>
              <p:tags r:id="rId2"/>
            </p:custDataLst>
          </p:nvPr>
        </p:nvSpPr>
        <p:spPr/>
        <p:txBody>
          <a:bodyPr>
            <a:normAutofit/>
          </a:bodyPr>
          <a:lstStyle/>
          <a:p>
            <a:endParaRPr lang="en-US" dirty="0"/>
          </a:p>
          <a:p>
            <a:endParaRPr lang="en-US"/>
          </a:p>
          <a:p>
            <a:r>
              <a:rPr lang="fr-CA"/>
              <a:t>2 décembre 2024 </a:t>
            </a:r>
          </a:p>
        </p:txBody>
      </p:sp>
    </p:spTree>
    <p:extLst>
      <p:ext uri="{BB962C8B-B14F-4D97-AF65-F5344CB8AC3E}">
        <p14:creationId xmlns:p14="http://schemas.microsoft.com/office/powerpoint/2010/main" val="3721922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B5758-83E9-D5BB-3706-4251F3A1A8EC}"/>
              </a:ext>
            </a:extLst>
          </p:cNvPr>
          <p:cNvSpPr>
            <a:spLocks noGrp="1"/>
          </p:cNvSpPr>
          <p:nvPr>
            <p:ph idx="1"/>
            <p:custDataLst>
              <p:tags r:id="rId1"/>
            </p:custDataLst>
          </p:nvPr>
        </p:nvSpPr>
        <p:spPr>
          <a:xfrm>
            <a:off x="1736034" y="3581934"/>
            <a:ext cx="9710332" cy="1894811"/>
          </a:xfrm>
        </p:spPr>
        <p:txBody>
          <a:bodyPr>
            <a:normAutofit fontScale="92500"/>
          </a:bodyPr>
          <a:lstStyle/>
          <a:p>
            <a:pPr marL="0" indent="0">
              <a:buNone/>
            </a:pPr>
            <a:r>
              <a:rPr lang="fr-CA" sz="3200" b="1" dirty="0">
                <a:solidFill>
                  <a:srgbClr val="7030A0"/>
                </a:solidFill>
                <a:cs typeface="Arial" panose="020B0604020202020204" pitchFamily="34" charset="0"/>
              </a:rPr>
              <a:t>Numéro de résolution de l'APN :</a:t>
            </a:r>
          </a:p>
          <a:p>
            <a:pPr marL="457200" lvl="1">
              <a:spcBef>
                <a:spcPts val="600"/>
              </a:spcBef>
              <a:spcAft>
                <a:spcPts val="600"/>
              </a:spcAft>
              <a:buClr>
                <a:srgbClr val="F18B35"/>
              </a:buClr>
            </a:pPr>
            <a:r>
              <a:rPr lang="fr-CA" sz="2800" b="1" dirty="0">
                <a:cs typeface="Arial" panose="020B0604020202020204" pitchFamily="34" charset="0"/>
              </a:rPr>
              <a:t>42/2024, </a:t>
            </a:r>
            <a:r>
              <a:rPr lang="fr-CA" sz="2800" dirty="0">
                <a:cs typeface="Arial" panose="020B0604020202020204" pitchFamily="34" charset="0"/>
              </a:rPr>
              <a:t>Clauses relatives aux médicaments dans les traités</a:t>
            </a:r>
          </a:p>
          <a:p>
            <a:pPr marL="457200" lvl="1">
              <a:spcBef>
                <a:spcPts val="600"/>
              </a:spcBef>
              <a:spcAft>
                <a:spcPts val="600"/>
              </a:spcAft>
              <a:buClr>
                <a:srgbClr val="F18B35"/>
              </a:buClr>
            </a:pPr>
            <a:r>
              <a:rPr lang="fr-CA" sz="2800" b="1" dirty="0">
                <a:cs typeface="Arial" panose="020B0604020202020204" pitchFamily="34" charset="0"/>
              </a:rPr>
              <a:t>97/2023, </a:t>
            </a:r>
            <a:r>
              <a:rPr lang="fr-CA" sz="2800" dirty="0">
                <a:cs typeface="Arial" panose="020B0604020202020204" pitchFamily="34" charset="0"/>
              </a:rPr>
              <a:t>Couverture de la médecine </a:t>
            </a:r>
            <a:r>
              <a:rPr lang="fr-CA" sz="2800" dirty="0" err="1">
                <a:cs typeface="Arial" panose="020B0604020202020204" pitchFamily="34" charset="0"/>
              </a:rPr>
              <a:t>naturopathique</a:t>
            </a:r>
            <a:r>
              <a:rPr lang="fr-CA" sz="2800" dirty="0">
                <a:cs typeface="Arial" panose="020B0604020202020204" pitchFamily="34" charset="0"/>
              </a:rPr>
              <a:t> par les services de santé non assurés (SSNA)</a:t>
            </a:r>
          </a:p>
        </p:txBody>
      </p:sp>
      <p:sp>
        <p:nvSpPr>
          <p:cNvPr id="2" name="Title 1">
            <a:extLst>
              <a:ext uri="{FF2B5EF4-FFF2-40B4-BE49-F238E27FC236}">
                <a16:creationId xmlns:a16="http://schemas.microsoft.com/office/drawing/2014/main" id="{8FB63FFB-7B1E-73D5-BD2D-B38BCC4BE019}"/>
              </a:ext>
            </a:extLst>
          </p:cNvPr>
          <p:cNvSpPr>
            <a:spLocks noGrp="1"/>
          </p:cNvSpPr>
          <p:nvPr>
            <p:custDataLst>
              <p:tags r:id="rId2"/>
            </p:custDataLst>
          </p:nvPr>
        </p:nvSpPr>
        <p:spPr>
          <a:xfrm>
            <a:off x="1736034" y="1950504"/>
            <a:ext cx="100403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600" b="1" dirty="0">
                <a:solidFill>
                  <a:srgbClr val="7030A0"/>
                </a:solidFill>
              </a:rPr>
              <a:t>Recommandations pour les résolutions en cours de l'APN – Programme des SSNA</a:t>
            </a:r>
          </a:p>
        </p:txBody>
      </p:sp>
    </p:spTree>
    <p:extLst>
      <p:ext uri="{BB962C8B-B14F-4D97-AF65-F5344CB8AC3E}">
        <p14:creationId xmlns:p14="http://schemas.microsoft.com/office/powerpoint/2010/main" val="73587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99F3AD-23CF-916A-C0F1-1007851D3398}"/>
              </a:ext>
            </a:extLst>
          </p:cNvPr>
          <p:cNvSpPr>
            <a:spLocks noGrp="1"/>
          </p:cNvSpPr>
          <p:nvPr>
            <p:ph type="title"/>
            <p:custDataLst>
              <p:tags r:id="rId1"/>
            </p:custDataLst>
          </p:nvPr>
        </p:nvSpPr>
        <p:spPr>
          <a:xfrm>
            <a:off x="1722782" y="1906108"/>
            <a:ext cx="10012017" cy="578675"/>
          </a:xfrm>
        </p:spPr>
        <p:txBody>
          <a:bodyPr/>
          <a:lstStyle/>
          <a:p>
            <a:r>
              <a:rPr lang="fr-CA" sz="3600" dirty="0"/>
              <a:t>Principaux obstacles et résultats – Services paramédicaux</a:t>
            </a:r>
          </a:p>
        </p:txBody>
      </p:sp>
      <p:graphicFrame>
        <p:nvGraphicFramePr>
          <p:cNvPr id="8" name="Content Placeholder 7">
            <a:extLst>
              <a:ext uri="{FF2B5EF4-FFF2-40B4-BE49-F238E27FC236}">
                <a16:creationId xmlns:a16="http://schemas.microsoft.com/office/drawing/2014/main" id="{63859B95-8CDC-C453-F214-A407FDAD369D}"/>
              </a:ext>
            </a:extLst>
          </p:cNvPr>
          <p:cNvGraphicFramePr>
            <a:graphicFrameLocks noGrp="1"/>
          </p:cNvGraphicFramePr>
          <p:nvPr>
            <p:ph idx="1"/>
            <p:custDataLst>
              <p:tags r:id="rId2"/>
            </p:custDataLst>
            <p:extLst>
              <p:ext uri="{D42A27DB-BD31-4B8C-83A1-F6EECF244321}">
                <p14:modId xmlns:p14="http://schemas.microsoft.com/office/powerpoint/2010/main" val="771390013"/>
              </p:ext>
            </p:extLst>
          </p:nvPr>
        </p:nvGraphicFramePr>
        <p:xfrm>
          <a:off x="505692" y="3249386"/>
          <a:ext cx="11054937" cy="29473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5410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BB72-1C76-C423-E0CF-D299D871D718}"/>
              </a:ext>
            </a:extLst>
          </p:cNvPr>
          <p:cNvSpPr>
            <a:spLocks noGrp="1"/>
          </p:cNvSpPr>
          <p:nvPr>
            <p:ph type="title"/>
            <p:custDataLst>
              <p:tags r:id="rId1"/>
            </p:custDataLst>
          </p:nvPr>
        </p:nvSpPr>
        <p:spPr>
          <a:xfrm>
            <a:off x="1722781" y="1919905"/>
            <a:ext cx="10268929" cy="1286420"/>
          </a:xfrm>
        </p:spPr>
        <p:txBody>
          <a:bodyPr>
            <a:noAutofit/>
          </a:bodyPr>
          <a:lstStyle/>
          <a:p>
            <a:r>
              <a:rPr lang="fr-CA" sz="3600" i="0" dirty="0">
                <a:effectLst/>
              </a:rPr>
              <a:t>Examen et orientation :</a:t>
            </a:r>
            <a:br>
              <a:rPr lang="fr-CA" sz="3000" i="0" dirty="0">
                <a:effectLst/>
              </a:rPr>
            </a:br>
            <a:r>
              <a:rPr lang="fr-CA" sz="2400" i="0" dirty="0">
                <a:effectLst/>
                <a:latin typeface="+mn-lt"/>
              </a:rPr>
              <a:t>PROJET DE RÉSOLUTION DE L'APN n</a:t>
            </a:r>
            <a:r>
              <a:rPr lang="fr-CA" sz="2400" i="0" baseline="30000" dirty="0">
                <a:effectLst/>
                <a:latin typeface="+mn-lt"/>
              </a:rPr>
              <a:t>o</a:t>
            </a:r>
            <a:r>
              <a:rPr lang="fr-CA" sz="2400" i="0" dirty="0">
                <a:effectLst/>
                <a:latin typeface="+mn-lt"/>
              </a:rPr>
              <a:t> 01/2024</a:t>
            </a:r>
            <a:r>
              <a:rPr lang="fr-CA" sz="2400" dirty="0">
                <a:latin typeface="+mn-lt"/>
              </a:rPr>
              <a:t> : </a:t>
            </a:r>
            <a:r>
              <a:rPr lang="fr-CA" sz="2400" i="1" dirty="0">
                <a:effectLst/>
                <a:latin typeface="+mn-lt"/>
                <a:ea typeface="Times New Roman" panose="02020603050405020304" pitchFamily="18" charset="0"/>
                <a:cs typeface="Times New Roman" panose="02020603050405020304" pitchFamily="18" charset="0"/>
              </a:rPr>
              <a:t>Extension de la couverture des services de santé non assurés (SSNA) aux services paramédicaux</a:t>
            </a:r>
            <a:endParaRPr lang="fr-CA" sz="2400" i="1" dirty="0">
              <a:highlight>
                <a:srgbClr val="FFFF00"/>
              </a:highlight>
              <a:latin typeface="+mn-l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4E4355-25CD-61BB-4469-267E64252A84}"/>
              </a:ext>
            </a:extLst>
          </p:cNvPr>
          <p:cNvSpPr>
            <a:spLocks noGrp="1"/>
          </p:cNvSpPr>
          <p:nvPr>
            <p:ph idx="1"/>
            <p:custDataLst>
              <p:tags r:id="rId2"/>
            </p:custDataLst>
          </p:nvPr>
        </p:nvSpPr>
        <p:spPr>
          <a:xfrm>
            <a:off x="1722781" y="3281666"/>
            <a:ext cx="10025626" cy="2737297"/>
          </a:xfrm>
          <a:solidFill>
            <a:schemeClr val="accent2">
              <a:lumMod val="20000"/>
              <a:lumOff val="80000"/>
            </a:schemeClr>
          </a:solidFill>
        </p:spPr>
        <p:txBody>
          <a:bodyPr>
            <a:noAutofit/>
          </a:bodyPr>
          <a:lstStyle/>
          <a:p>
            <a:pPr marL="0" lvl="0" indent="0">
              <a:lnSpc>
                <a:spcPct val="100000"/>
              </a:lnSpc>
              <a:spcBef>
                <a:spcPts val="600"/>
              </a:spcBef>
              <a:spcAft>
                <a:spcPts val="600"/>
              </a:spcAft>
              <a:buNone/>
            </a:pPr>
            <a:r>
              <a:rPr lang="fr-CA" sz="2300" b="1" dirty="0">
                <a:effectLst/>
                <a:latin typeface="+mj-lt"/>
                <a:ea typeface="Calibri" panose="020F0502020204030204" pitchFamily="34" charset="0"/>
                <a:cs typeface="Times New Roman" panose="02020603050405020304" pitchFamily="18" charset="0"/>
              </a:rPr>
              <a:t>POUR CES MOTIFS, les Premières Nations-en-Assemblée :</a:t>
            </a:r>
          </a:p>
          <a:p>
            <a:pPr marL="342900" marR="0" lvl="0" indent="-342900" algn="l">
              <a:spcBef>
                <a:spcPts val="600"/>
              </a:spcBef>
              <a:spcAft>
                <a:spcPts val="0"/>
              </a:spcAft>
              <a:buFont typeface="+mj-lt"/>
              <a:buAutoNum type="arabicPeriod"/>
            </a:pPr>
            <a:r>
              <a:rPr lang="fr-CA" sz="2300" dirty="0">
                <a:effectLst/>
                <a:latin typeface="Arial Narrow" panose="020B0606020202030204" pitchFamily="34" charset="0"/>
                <a:ea typeface="Times New Roman" panose="02020603050405020304" pitchFamily="18" charset="0"/>
                <a:cs typeface="Times New Roman" panose="02020603050405020304" pitchFamily="18" charset="0"/>
              </a:rPr>
              <a:t>Enjoignent à l'Assemblée des Premières Nations (APN) de faire pression sur le gouvernement du Canada pour qu'il élargisse le Programme des services de santé non assurés (SSNA) afin de couvrir les services paramédicaux, telles la physiothérapie, l'ergothérapie, l'orthophonie, l'audiologie et la podologie, d'assurer un accès équitable, de favoriser le mieux-être général, de respecter le choix des Premières Nations en soins de santé et d'intégrer les services paramédicaux dans les systèmes de soins de santé actuels.</a:t>
            </a:r>
            <a:r>
              <a:rPr lang="fr-CA" sz="2300" dirty="0">
                <a:effectLst/>
                <a:latin typeface="+mj-lt"/>
                <a:ea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FC69B6BC-0835-99A5-C981-263F8D11DE52}"/>
              </a:ext>
            </a:extLst>
          </p:cNvPr>
          <p:cNvSpPr txBox="1"/>
          <p:nvPr>
            <p:custDataLst>
              <p:tags r:id="rId3"/>
            </p:custDataLst>
          </p:nvPr>
        </p:nvSpPr>
        <p:spPr>
          <a:xfrm>
            <a:off x="3143249" y="6094304"/>
            <a:ext cx="6096000" cy="369332"/>
          </a:xfrm>
          <a:prstGeom prst="rect">
            <a:avLst/>
          </a:prstGeom>
          <a:solidFill>
            <a:srgbClr val="7030A0"/>
          </a:solidFill>
        </p:spPr>
        <p:txBody>
          <a:bodyPr wrap="square">
            <a:spAutoFit/>
          </a:bodyPr>
          <a:lstStyle/>
          <a:p>
            <a:pPr algn="ctr"/>
            <a:r>
              <a:rPr lang="fr-CA" sz="1800" b="1" i="1">
                <a:solidFill>
                  <a:srgbClr val="FFC000"/>
                </a:solidFill>
                <a:effectLst/>
              </a:rPr>
              <a:t>1 de 4 « POUR CES MOTIFS, » </a:t>
            </a:r>
          </a:p>
        </p:txBody>
      </p:sp>
    </p:spTree>
    <p:extLst>
      <p:ext uri="{BB962C8B-B14F-4D97-AF65-F5344CB8AC3E}">
        <p14:creationId xmlns:p14="http://schemas.microsoft.com/office/powerpoint/2010/main" val="360303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F2FF8-569B-23BD-2EBD-A419FE177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101C1-4784-EA55-9D09-10661814A1F6}"/>
              </a:ext>
            </a:extLst>
          </p:cNvPr>
          <p:cNvSpPr>
            <a:spLocks noGrp="1"/>
          </p:cNvSpPr>
          <p:nvPr>
            <p:ph type="title"/>
            <p:custDataLst>
              <p:tags r:id="rId1"/>
            </p:custDataLst>
          </p:nvPr>
        </p:nvSpPr>
        <p:spPr>
          <a:xfrm>
            <a:off x="1643269" y="2012962"/>
            <a:ext cx="10444897" cy="1416038"/>
          </a:xfrm>
        </p:spPr>
        <p:txBody>
          <a:bodyPr>
            <a:noAutofit/>
          </a:bodyPr>
          <a:lstStyle/>
          <a:p>
            <a:r>
              <a:rPr lang="fr-CA" sz="3600" i="0" dirty="0">
                <a:effectLst/>
              </a:rPr>
              <a:t>Examen et orientation :</a:t>
            </a:r>
            <a:br>
              <a:rPr lang="fr-CA" sz="3000" i="0" dirty="0">
                <a:effectLst/>
              </a:rPr>
            </a:br>
            <a:r>
              <a:rPr lang="fr-CA" sz="2400" i="0" dirty="0">
                <a:effectLst/>
                <a:latin typeface="+mn-lt"/>
              </a:rPr>
              <a:t>PROJET DE RÉSOLUTION DE L'APN n</a:t>
            </a:r>
            <a:r>
              <a:rPr lang="fr-CA" sz="2400" i="0" baseline="30000" dirty="0">
                <a:effectLst/>
                <a:latin typeface="+mn-lt"/>
              </a:rPr>
              <a:t>o</a:t>
            </a:r>
            <a:r>
              <a:rPr lang="fr-CA" sz="2400" i="0" dirty="0">
                <a:effectLst/>
                <a:latin typeface="+mn-lt"/>
              </a:rPr>
              <a:t> 01/2024</a:t>
            </a:r>
            <a:r>
              <a:rPr lang="fr-CA" sz="2400" dirty="0">
                <a:latin typeface="+mn-lt"/>
              </a:rPr>
              <a:t> : </a:t>
            </a:r>
            <a:r>
              <a:rPr lang="fr-CA" sz="2400" i="1" dirty="0">
                <a:effectLst/>
                <a:latin typeface="+mn-lt"/>
                <a:ea typeface="Times New Roman" panose="02020603050405020304" pitchFamily="18" charset="0"/>
                <a:cs typeface="Times New Roman" panose="02020603050405020304" pitchFamily="18" charset="0"/>
              </a:rPr>
              <a:t>Extension de la couverture des services de santé non assurés (SSNA) aux services paramédicaux</a:t>
            </a:r>
            <a:endParaRPr lang="fr-CA" sz="2400" i="1" dirty="0">
              <a:highlight>
                <a:srgbClr val="FFFF00"/>
              </a:highligh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C0B3ED-23E6-9152-140E-20A266C83E9F}"/>
              </a:ext>
            </a:extLst>
          </p:cNvPr>
          <p:cNvSpPr txBox="1"/>
          <p:nvPr>
            <p:custDataLst>
              <p:tags r:id="rId2"/>
            </p:custDataLst>
          </p:nvPr>
        </p:nvSpPr>
        <p:spPr>
          <a:xfrm>
            <a:off x="3143249" y="6094304"/>
            <a:ext cx="6096000" cy="369332"/>
          </a:xfrm>
          <a:prstGeom prst="rect">
            <a:avLst/>
          </a:prstGeom>
          <a:solidFill>
            <a:srgbClr val="7030A0"/>
          </a:solidFill>
        </p:spPr>
        <p:txBody>
          <a:bodyPr wrap="square">
            <a:spAutoFit/>
          </a:bodyPr>
          <a:lstStyle/>
          <a:p>
            <a:pPr algn="ctr"/>
            <a:r>
              <a:rPr lang="fr-CA" b="1" i="1">
                <a:solidFill>
                  <a:srgbClr val="FFC000"/>
                </a:solidFill>
              </a:rPr>
              <a:t>2 </a:t>
            </a:r>
            <a:r>
              <a:rPr lang="fr-CA" sz="1800" b="1" i="1">
                <a:solidFill>
                  <a:srgbClr val="FFC000"/>
                </a:solidFill>
                <a:effectLst/>
              </a:rPr>
              <a:t>de 4 « POUR CES MOTIFS, » </a:t>
            </a:r>
          </a:p>
        </p:txBody>
      </p:sp>
      <p:sp>
        <p:nvSpPr>
          <p:cNvPr id="7" name="Content Placeholder 2">
            <a:extLst>
              <a:ext uri="{FF2B5EF4-FFF2-40B4-BE49-F238E27FC236}">
                <a16:creationId xmlns:a16="http://schemas.microsoft.com/office/drawing/2014/main" id="{B1C1C583-E400-4625-DC58-DDAE6E4DFD28}"/>
              </a:ext>
            </a:extLst>
          </p:cNvPr>
          <p:cNvSpPr>
            <a:spLocks noGrp="1"/>
          </p:cNvSpPr>
          <p:nvPr>
            <p:ph idx="1"/>
            <p:custDataLst>
              <p:tags r:id="rId3"/>
            </p:custDataLst>
          </p:nvPr>
        </p:nvSpPr>
        <p:spPr>
          <a:xfrm>
            <a:off x="1643269" y="3429000"/>
            <a:ext cx="9734342" cy="2436064"/>
          </a:xfrm>
          <a:solidFill>
            <a:schemeClr val="accent2">
              <a:lumMod val="20000"/>
              <a:lumOff val="80000"/>
            </a:schemeClr>
          </a:solidFill>
        </p:spPr>
        <p:txBody>
          <a:bodyPr>
            <a:noAutofit/>
          </a:bodyPr>
          <a:lstStyle/>
          <a:p>
            <a:pPr marL="0" lvl="0" indent="0">
              <a:lnSpc>
                <a:spcPct val="100000"/>
              </a:lnSpc>
              <a:spcBef>
                <a:spcPts val="600"/>
              </a:spcBef>
              <a:spcAft>
                <a:spcPts val="600"/>
              </a:spcAft>
              <a:buNone/>
            </a:pPr>
            <a:r>
              <a:rPr lang="fr-CA" sz="2400" b="1" dirty="0">
                <a:effectLst/>
                <a:latin typeface="+mj-lt"/>
                <a:ea typeface="Calibri" panose="020F0502020204030204" pitchFamily="34" charset="0"/>
                <a:cs typeface="Times New Roman" panose="02020603050405020304" pitchFamily="18" charset="0"/>
              </a:rPr>
              <a:t>POUR CES MOTIFS, les Premières Nations-en-Assemblée :</a:t>
            </a:r>
          </a:p>
          <a:p>
            <a:pPr marL="514350" marR="0" lvl="0" indent="-514350" algn="l">
              <a:spcBef>
                <a:spcPts val="600"/>
              </a:spcBef>
              <a:spcAft>
                <a:spcPts val="0"/>
              </a:spcAft>
              <a:buFont typeface="+mj-lt"/>
              <a:buAutoNum type="arabicPeriod" startAt="2"/>
            </a:pPr>
            <a:r>
              <a:rPr lang="fr-CA" sz="2400" dirty="0">
                <a:effectLst/>
                <a:latin typeface="Arial Narrow" panose="020B0606020202030204" pitchFamily="34" charset="0"/>
                <a:ea typeface="Times New Roman" panose="02020603050405020304" pitchFamily="18" charset="0"/>
                <a:cs typeface="Times New Roman" panose="02020603050405020304" pitchFamily="18" charset="0"/>
              </a:rPr>
              <a:t>Enjoignent à l'APN d'entamer un dialogue avec les autorités gouvernementales compétentes, les fournisseurs de soins de santé et les organisations des Premières Nations pour préconiser l'inclusion des services paramédicaux dans le programme des SSNA.</a:t>
            </a:r>
            <a:endParaRPr lang="fr-CA" sz="24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48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B0CB-095A-FB32-297A-84E08BC07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1B154-658E-8E05-4985-8BC23CA687FB}"/>
              </a:ext>
            </a:extLst>
          </p:cNvPr>
          <p:cNvSpPr>
            <a:spLocks noGrp="1"/>
          </p:cNvSpPr>
          <p:nvPr>
            <p:ph type="title"/>
            <p:custDataLst>
              <p:tags r:id="rId1"/>
            </p:custDataLst>
          </p:nvPr>
        </p:nvSpPr>
        <p:spPr>
          <a:xfrm>
            <a:off x="1749287" y="1783722"/>
            <a:ext cx="10338879" cy="1286420"/>
          </a:xfrm>
        </p:spPr>
        <p:txBody>
          <a:bodyPr>
            <a:noAutofit/>
          </a:bodyPr>
          <a:lstStyle/>
          <a:p>
            <a:r>
              <a:rPr lang="fr-CA" sz="3600" i="0" dirty="0">
                <a:effectLst/>
              </a:rPr>
              <a:t>Examen et orientation :</a:t>
            </a:r>
            <a:br>
              <a:rPr lang="fr-CA" sz="3000" i="0" dirty="0">
                <a:effectLst/>
              </a:rPr>
            </a:br>
            <a:r>
              <a:rPr lang="fr-CA" sz="2400" i="0" dirty="0">
                <a:effectLst/>
                <a:latin typeface="+mn-lt"/>
              </a:rPr>
              <a:t>PROJET DE RÉSOLUTION DE L'APN n</a:t>
            </a:r>
            <a:r>
              <a:rPr lang="fr-CA" sz="2400" i="0" baseline="30000" dirty="0">
                <a:effectLst/>
                <a:latin typeface="+mn-lt"/>
              </a:rPr>
              <a:t>o</a:t>
            </a:r>
            <a:r>
              <a:rPr lang="fr-CA" sz="2400" i="0" dirty="0">
                <a:effectLst/>
                <a:latin typeface="+mn-lt"/>
              </a:rPr>
              <a:t> 01/2024</a:t>
            </a:r>
            <a:r>
              <a:rPr lang="fr-CA" sz="2400" dirty="0">
                <a:latin typeface="+mn-lt"/>
              </a:rPr>
              <a:t> : </a:t>
            </a:r>
            <a:r>
              <a:rPr lang="fr-CA" sz="2400" i="1" dirty="0">
                <a:effectLst/>
                <a:latin typeface="+mn-lt"/>
                <a:ea typeface="Times New Roman" panose="02020603050405020304" pitchFamily="18" charset="0"/>
                <a:cs typeface="Times New Roman" panose="02020603050405020304" pitchFamily="18" charset="0"/>
              </a:rPr>
              <a:t>Extension de la couverture des services de santé non assurés (SSNA) aux services paramédicaux</a:t>
            </a:r>
            <a:endParaRPr lang="fr-CA" sz="2400" i="1" dirty="0">
              <a:highlight>
                <a:srgbClr val="FFFF00"/>
              </a:highligh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BA1032A-878D-3708-3C2B-979CE00F421A}"/>
              </a:ext>
            </a:extLst>
          </p:cNvPr>
          <p:cNvSpPr txBox="1"/>
          <p:nvPr>
            <p:custDataLst>
              <p:tags r:id="rId2"/>
            </p:custDataLst>
          </p:nvPr>
        </p:nvSpPr>
        <p:spPr>
          <a:xfrm>
            <a:off x="3143249" y="6094304"/>
            <a:ext cx="6096000" cy="369332"/>
          </a:xfrm>
          <a:prstGeom prst="rect">
            <a:avLst/>
          </a:prstGeom>
          <a:solidFill>
            <a:srgbClr val="7030A0"/>
          </a:solidFill>
        </p:spPr>
        <p:txBody>
          <a:bodyPr wrap="square">
            <a:spAutoFit/>
          </a:bodyPr>
          <a:lstStyle/>
          <a:p>
            <a:pPr algn="ctr"/>
            <a:r>
              <a:rPr lang="fr-CA" b="1" i="1" dirty="0">
                <a:solidFill>
                  <a:srgbClr val="FFC000"/>
                </a:solidFill>
              </a:rPr>
              <a:t>3 </a:t>
            </a:r>
            <a:r>
              <a:rPr lang="fr-CA" sz="1800" b="1" i="1" dirty="0">
                <a:solidFill>
                  <a:srgbClr val="FFC000"/>
                </a:solidFill>
                <a:effectLst/>
              </a:rPr>
              <a:t>de 4 « POUR CES MOTIFS, » </a:t>
            </a:r>
          </a:p>
        </p:txBody>
      </p:sp>
      <p:sp>
        <p:nvSpPr>
          <p:cNvPr id="4" name="TextBox 3">
            <a:extLst>
              <a:ext uri="{FF2B5EF4-FFF2-40B4-BE49-F238E27FC236}">
                <a16:creationId xmlns:a16="http://schemas.microsoft.com/office/drawing/2014/main" id="{17FD4BA6-0DEE-546D-1185-ADE2D9B65016}"/>
              </a:ext>
            </a:extLst>
          </p:cNvPr>
          <p:cNvSpPr txBox="1"/>
          <p:nvPr>
            <p:custDataLst>
              <p:tags r:id="rId3"/>
            </p:custDataLst>
          </p:nvPr>
        </p:nvSpPr>
        <p:spPr>
          <a:xfrm>
            <a:off x="1868557" y="3070142"/>
            <a:ext cx="9861625" cy="2939266"/>
          </a:xfrm>
          <a:prstGeom prst="rect">
            <a:avLst/>
          </a:prstGeom>
          <a:solidFill>
            <a:schemeClr val="accent2">
              <a:lumMod val="20000"/>
              <a:lumOff val="80000"/>
            </a:schemeClr>
          </a:solidFill>
        </p:spPr>
        <p:txBody>
          <a:bodyPr wrap="square">
            <a:spAutoFit/>
          </a:bodyPr>
          <a:lstStyle/>
          <a:p>
            <a:pPr marL="0" lvl="0" indent="0">
              <a:lnSpc>
                <a:spcPct val="100000"/>
              </a:lnSpc>
              <a:spcBef>
                <a:spcPts val="600"/>
              </a:spcBef>
              <a:spcAft>
                <a:spcPts val="600"/>
              </a:spcAft>
              <a:buNone/>
            </a:pPr>
            <a:r>
              <a:rPr lang="fr-CA" sz="2100" b="1" dirty="0">
                <a:effectLst/>
                <a:latin typeface="+mj-lt"/>
                <a:ea typeface="Calibri" panose="020F0502020204030204" pitchFamily="34" charset="0"/>
                <a:cs typeface="Times New Roman" panose="02020603050405020304" pitchFamily="18" charset="0"/>
              </a:rPr>
              <a:t>POUR CES MOTIFS, les Premières Nations-en-Assemblée :</a:t>
            </a:r>
          </a:p>
          <a:p>
            <a:pPr marL="514350" marR="0" lvl="0" indent="-514350" algn="l">
              <a:spcBef>
                <a:spcPts val="600"/>
              </a:spcBef>
              <a:spcAft>
                <a:spcPts val="0"/>
              </a:spcAft>
              <a:buFont typeface="+mj-lt"/>
              <a:buAutoNum type="arabicPeriod" startAt="3"/>
            </a:pPr>
            <a:r>
              <a:rPr lang="fr-CA" sz="2200" dirty="0">
                <a:effectLst/>
                <a:latin typeface="Arial Narrow" panose="020B0606020202030204" pitchFamily="34" charset="0"/>
                <a:ea typeface="Times New Roman" panose="02020603050405020304" pitchFamily="18" charset="0"/>
                <a:cs typeface="Times New Roman" panose="02020603050405020304" pitchFamily="18" charset="0"/>
              </a:rPr>
              <a:t>Enjoignent à l'APN et pressent le Comité directeur de l'examen conjoint des SSNA de collaborer à la réalisation d'un examen détaillé du programme actuel des SSNA, en évaluant en particulier l'inclusion des services paramédicaux, et de travailler avec les professionnels des soins de santé, les associations concernées et des experts à une recherche approfondie sur la portée et les effets de la couverture des services paramédicaux par le programme des SSNA, tout en tenant compte des divers besoins en matière de soins de santé et de culture des différentes régions.</a:t>
            </a:r>
            <a:endParaRPr lang="fr-CA" sz="22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09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9037A-502B-9430-D773-52D93364E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93875-203A-3C61-C526-01AED679F810}"/>
              </a:ext>
            </a:extLst>
          </p:cNvPr>
          <p:cNvSpPr>
            <a:spLocks noGrp="1"/>
          </p:cNvSpPr>
          <p:nvPr>
            <p:ph type="title"/>
            <p:custDataLst>
              <p:tags r:id="rId1"/>
            </p:custDataLst>
          </p:nvPr>
        </p:nvSpPr>
        <p:spPr>
          <a:xfrm>
            <a:off x="1749287" y="1971501"/>
            <a:ext cx="10288334" cy="1286420"/>
          </a:xfrm>
        </p:spPr>
        <p:txBody>
          <a:bodyPr>
            <a:noAutofit/>
          </a:bodyPr>
          <a:lstStyle/>
          <a:p>
            <a:r>
              <a:rPr lang="fr-CA" sz="3600" i="0" dirty="0">
                <a:effectLst/>
              </a:rPr>
              <a:t>Examen et orientation :</a:t>
            </a:r>
            <a:br>
              <a:rPr lang="fr-CA" sz="3000" i="0" dirty="0">
                <a:effectLst/>
              </a:rPr>
            </a:br>
            <a:r>
              <a:rPr lang="fr-CA" sz="2400" i="0" dirty="0">
                <a:effectLst/>
                <a:latin typeface="+mn-lt"/>
              </a:rPr>
              <a:t>PROJET DE RÉSOLUTION DE L'APN n</a:t>
            </a:r>
            <a:r>
              <a:rPr lang="fr-CA" sz="2400" i="0" baseline="30000" dirty="0">
                <a:effectLst/>
                <a:latin typeface="+mn-lt"/>
              </a:rPr>
              <a:t>o</a:t>
            </a:r>
            <a:r>
              <a:rPr lang="fr-CA" sz="2400" i="0" dirty="0">
                <a:effectLst/>
                <a:latin typeface="+mn-lt"/>
              </a:rPr>
              <a:t> 01/2024</a:t>
            </a:r>
            <a:r>
              <a:rPr lang="fr-CA" sz="2400" dirty="0">
                <a:latin typeface="+mn-lt"/>
              </a:rPr>
              <a:t> : </a:t>
            </a:r>
            <a:r>
              <a:rPr lang="fr-CA" sz="2400" i="1" dirty="0">
                <a:effectLst/>
                <a:latin typeface="+mn-lt"/>
                <a:ea typeface="Times New Roman" panose="02020603050405020304" pitchFamily="18" charset="0"/>
                <a:cs typeface="Times New Roman" panose="02020603050405020304" pitchFamily="18" charset="0"/>
              </a:rPr>
              <a:t>Extension de la couverture des services de santé non assurés (SSNA) aux services paramédicaux</a:t>
            </a:r>
            <a:endParaRPr lang="fr-CA" sz="2400" i="1" dirty="0">
              <a:highlight>
                <a:srgbClr val="FFFF00"/>
              </a:highligh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15F5EE2-BD07-02C4-E6B9-97D71587CDFF}"/>
              </a:ext>
            </a:extLst>
          </p:cNvPr>
          <p:cNvSpPr txBox="1"/>
          <p:nvPr>
            <p:custDataLst>
              <p:tags r:id="rId2"/>
            </p:custDataLst>
          </p:nvPr>
        </p:nvSpPr>
        <p:spPr>
          <a:xfrm>
            <a:off x="3143249" y="6094304"/>
            <a:ext cx="6096000" cy="369332"/>
          </a:xfrm>
          <a:prstGeom prst="rect">
            <a:avLst/>
          </a:prstGeom>
          <a:solidFill>
            <a:srgbClr val="7030A0"/>
          </a:solidFill>
        </p:spPr>
        <p:txBody>
          <a:bodyPr wrap="square">
            <a:spAutoFit/>
          </a:bodyPr>
          <a:lstStyle/>
          <a:p>
            <a:pPr algn="ctr"/>
            <a:r>
              <a:rPr lang="fr-CA" sz="1800" b="1" i="1">
                <a:solidFill>
                  <a:srgbClr val="FFC000"/>
                </a:solidFill>
                <a:effectLst/>
              </a:rPr>
              <a:t>4 de 4 « POUR CES MOTIFS, » </a:t>
            </a:r>
          </a:p>
        </p:txBody>
      </p:sp>
      <p:sp>
        <p:nvSpPr>
          <p:cNvPr id="3" name="Content Placeholder 2">
            <a:extLst>
              <a:ext uri="{FF2B5EF4-FFF2-40B4-BE49-F238E27FC236}">
                <a16:creationId xmlns:a16="http://schemas.microsoft.com/office/drawing/2014/main" id="{ACC02470-2A5A-2F0A-2CDF-773AA6F4C28C}"/>
              </a:ext>
            </a:extLst>
          </p:cNvPr>
          <p:cNvSpPr>
            <a:spLocks noGrp="1"/>
          </p:cNvSpPr>
          <p:nvPr>
            <p:ph idx="1"/>
            <p:custDataLst>
              <p:tags r:id="rId3"/>
            </p:custDataLst>
          </p:nvPr>
        </p:nvSpPr>
        <p:spPr>
          <a:xfrm>
            <a:off x="1860289" y="3600080"/>
            <a:ext cx="9748276" cy="1490924"/>
          </a:xfrm>
          <a:solidFill>
            <a:schemeClr val="accent2">
              <a:lumMod val="20000"/>
              <a:lumOff val="80000"/>
            </a:schemeClr>
          </a:solidFill>
        </p:spPr>
        <p:txBody>
          <a:bodyPr>
            <a:noAutofit/>
          </a:bodyPr>
          <a:lstStyle/>
          <a:p>
            <a:pPr marL="0" indent="0">
              <a:buNone/>
            </a:pPr>
            <a:r>
              <a:rPr lang="fr-CA" sz="2400" b="1" dirty="0">
                <a:solidFill>
                  <a:schemeClr val="tx1"/>
                </a:solidFill>
                <a:latin typeface="+mj-lt"/>
                <a:ea typeface="Calibri" panose="020F0502020204030204" pitchFamily="34" charset="0"/>
                <a:cs typeface="Times New Roman" panose="02020603050405020304" pitchFamily="18" charset="0"/>
              </a:rPr>
              <a:t>POUR CES MOTIFS, les Premières Nations-en-Assemblée :</a:t>
            </a:r>
          </a:p>
          <a:p>
            <a:pPr marL="514350" indent="-514350">
              <a:buFont typeface="+mj-lt"/>
              <a:buAutoNum type="arabicPeriod" startAt="4"/>
            </a:pPr>
            <a:r>
              <a:rPr lang="fr-CA" sz="2400" dirty="0">
                <a:effectLst/>
                <a:latin typeface="Arial Narrow" panose="020B0606020202030204" pitchFamily="34" charset="0"/>
                <a:ea typeface="Times New Roman" panose="02020603050405020304" pitchFamily="18" charset="0"/>
                <a:cs typeface="Times New Roman" panose="02020603050405020304" pitchFamily="18" charset="0"/>
              </a:rPr>
              <a:t>Enjoignent à l'APN de demander un financement et des ressources adéquats pour soutenir les initiatives de recherche et de développement visant à étendre la couverture des SSNA aux services paramédicaux.</a:t>
            </a:r>
            <a:endParaRPr lang="fr-CA" sz="24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0923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custDataLst>
              <p:tags r:id="rId1"/>
            </p:custDataLst>
          </p:nvPr>
        </p:nvSpPr>
        <p:spPr>
          <a:xfrm>
            <a:off x="1749287" y="1906108"/>
            <a:ext cx="10129749" cy="578675"/>
          </a:xfrm>
        </p:spPr>
        <p:txBody>
          <a:bodyPr/>
          <a:lstStyle/>
          <a:p>
            <a:r>
              <a:rPr lang="fr-CA" sz="3600" dirty="0"/>
              <a:t>Principaux obstacles et résultats – politique sur le transport pour raison médicale des SSNA</a:t>
            </a:r>
          </a:p>
        </p:txBody>
      </p:sp>
      <p:graphicFrame>
        <p:nvGraphicFramePr>
          <p:cNvPr id="4" name="Content Placeholder 3">
            <a:extLst>
              <a:ext uri="{FF2B5EF4-FFF2-40B4-BE49-F238E27FC236}">
                <a16:creationId xmlns:a16="http://schemas.microsoft.com/office/drawing/2014/main" id="{62EE07AE-B098-C2DC-AE19-247AF569F44F}"/>
              </a:ext>
            </a:extLst>
          </p:cNvPr>
          <p:cNvGraphicFramePr>
            <a:graphicFrameLocks noGrp="1"/>
          </p:cNvGraphicFramePr>
          <p:nvPr>
            <p:ph idx="1"/>
            <p:custDataLst>
              <p:tags r:id="rId2"/>
            </p:custDataLst>
            <p:extLst>
              <p:ext uri="{D42A27DB-BD31-4B8C-83A1-F6EECF244321}">
                <p14:modId xmlns:p14="http://schemas.microsoft.com/office/powerpoint/2010/main" val="1281982184"/>
              </p:ext>
            </p:extLst>
          </p:nvPr>
        </p:nvGraphicFramePr>
        <p:xfrm>
          <a:off x="489856" y="3249386"/>
          <a:ext cx="11005457" cy="31069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7049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C1C6-A4C6-2896-F036-F05F32260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78351-FCF5-060E-A5A3-9775CEC65798}"/>
              </a:ext>
            </a:extLst>
          </p:cNvPr>
          <p:cNvSpPr>
            <a:spLocks noGrp="1"/>
          </p:cNvSpPr>
          <p:nvPr>
            <p:ph type="title"/>
            <p:custDataLst>
              <p:tags r:id="rId1"/>
            </p:custDataLst>
          </p:nvPr>
        </p:nvSpPr>
        <p:spPr>
          <a:xfrm>
            <a:off x="1734272" y="1999924"/>
            <a:ext cx="9901535" cy="1286420"/>
          </a:xfrm>
        </p:spPr>
        <p:txBody>
          <a:bodyPr>
            <a:noAutofit/>
          </a:bodyPr>
          <a:lstStyle/>
          <a:p>
            <a:r>
              <a:rPr lang="fr-CA" sz="3600" i="0" dirty="0">
                <a:effectLst/>
              </a:rPr>
              <a:t>Examen et orientation :</a:t>
            </a:r>
            <a:br>
              <a:rPr lang="fr-CA" i="0" dirty="0">
                <a:effectLst/>
              </a:rPr>
            </a:br>
            <a:r>
              <a:rPr lang="fr-CA" sz="2400" i="0" dirty="0">
                <a:effectLst/>
              </a:rPr>
              <a:t>PROJET DE RÉSOLUTION DE L'APN n</a:t>
            </a:r>
            <a:r>
              <a:rPr lang="fr-CA" sz="2400" i="0" baseline="30000" dirty="0">
                <a:effectLst/>
              </a:rPr>
              <a:t>o</a:t>
            </a:r>
            <a:r>
              <a:rPr lang="fr-CA" sz="2400" i="0" dirty="0">
                <a:effectLst/>
              </a:rPr>
              <a:t> 05/2024 : </a:t>
            </a:r>
            <a:r>
              <a:rPr lang="fr-CA" sz="2400" i="1" dirty="0">
                <a:effectLst/>
                <a:latin typeface="Arial Narrow" panose="020B0606020202030204" pitchFamily="34" charset="0"/>
                <a:ea typeface="Times New Roman" panose="02020603050405020304" pitchFamily="18" charset="0"/>
                <a:cs typeface="Times New Roman" panose="02020603050405020304" pitchFamily="18" charset="0"/>
              </a:rPr>
              <a:t>Discrimination à l'égard des Premières Nations dans la politique de transport pour raison médicale des SSNA</a:t>
            </a:r>
            <a:endParaRPr lang="fr-CA" sz="2400" i="1" dirty="0">
              <a:effectLst/>
              <a:highlight>
                <a:srgbClr val="FFFF00"/>
              </a:highlight>
            </a:endParaRPr>
          </a:p>
        </p:txBody>
      </p:sp>
      <p:sp>
        <p:nvSpPr>
          <p:cNvPr id="5" name="TextBox 4">
            <a:extLst>
              <a:ext uri="{FF2B5EF4-FFF2-40B4-BE49-F238E27FC236}">
                <a16:creationId xmlns:a16="http://schemas.microsoft.com/office/drawing/2014/main" id="{DC6F2AB1-BDD4-D3F5-982F-C334E11DB3B1}"/>
              </a:ext>
            </a:extLst>
          </p:cNvPr>
          <p:cNvSpPr txBox="1"/>
          <p:nvPr>
            <p:custDataLst>
              <p:tags r:id="rId2"/>
            </p:custDataLst>
          </p:nvPr>
        </p:nvSpPr>
        <p:spPr>
          <a:xfrm>
            <a:off x="3143249" y="6094304"/>
            <a:ext cx="6096000" cy="369332"/>
          </a:xfrm>
          <a:prstGeom prst="rect">
            <a:avLst/>
          </a:prstGeom>
          <a:solidFill>
            <a:srgbClr val="7030A0"/>
          </a:solidFill>
        </p:spPr>
        <p:txBody>
          <a:bodyPr wrap="square">
            <a:spAutoFit/>
          </a:bodyPr>
          <a:lstStyle/>
          <a:p>
            <a:pPr algn="ctr"/>
            <a:r>
              <a:rPr lang="fr-CA" b="1" i="1">
                <a:solidFill>
                  <a:srgbClr val="FFC000"/>
                </a:solidFill>
              </a:rPr>
              <a:t>1 </a:t>
            </a:r>
            <a:r>
              <a:rPr lang="fr-CA" sz="1800" b="1" i="1">
                <a:solidFill>
                  <a:srgbClr val="FFC000"/>
                </a:solidFill>
                <a:effectLst/>
              </a:rPr>
              <a:t>de 1 « POUR CES MOTIFS, » </a:t>
            </a:r>
          </a:p>
        </p:txBody>
      </p:sp>
      <p:sp>
        <p:nvSpPr>
          <p:cNvPr id="8" name="TextBox 7">
            <a:extLst>
              <a:ext uri="{FF2B5EF4-FFF2-40B4-BE49-F238E27FC236}">
                <a16:creationId xmlns:a16="http://schemas.microsoft.com/office/drawing/2014/main" id="{4B1CE98C-434F-8907-2300-CE5F3EA62EF5}"/>
              </a:ext>
            </a:extLst>
          </p:cNvPr>
          <p:cNvSpPr txBox="1"/>
          <p:nvPr>
            <p:custDataLst>
              <p:tags r:id="rId3"/>
            </p:custDataLst>
          </p:nvPr>
        </p:nvSpPr>
        <p:spPr>
          <a:xfrm>
            <a:off x="1734271" y="3888000"/>
            <a:ext cx="9901536" cy="1938992"/>
          </a:xfrm>
          <a:prstGeom prst="rect">
            <a:avLst/>
          </a:prstGeom>
          <a:solidFill>
            <a:srgbClr val="7030A0">
              <a:alpha val="36000"/>
            </a:srgbClr>
          </a:solidFill>
        </p:spPr>
        <p:txBody>
          <a:bodyPr wrap="square">
            <a:spAutoFit/>
          </a:bodyPr>
          <a:lstStyle/>
          <a:p>
            <a:pPr marL="514350" indent="-514350">
              <a:buFont typeface="+mj-lt"/>
              <a:buAutoNum type="arabicPeriod"/>
            </a:pPr>
            <a:r>
              <a:rPr lang="fr-CA" sz="2400" dirty="0">
                <a:effectLst/>
                <a:latin typeface="Arial Narrow" panose="020B0606020202030204" pitchFamily="34" charset="0"/>
                <a:ea typeface="Times New Roman" panose="02020603050405020304" pitchFamily="18" charset="0"/>
                <a:cs typeface="Times New Roman" panose="02020603050405020304" pitchFamily="18" charset="0"/>
              </a:rPr>
              <a:t>Demandent au gouvernement du Canada et à la ministre de Services aux Autochtones Canada d'éliminer la section 12.e du Cadre de travail sur le transport pour raison médicale du programme des Services de santé non assurés (SSNA) pour les Premières Nations et les Inuits, car elle est discriminatoire à l'égard des membres des Premières Nations résidant à l’extérieur des réserves.</a:t>
            </a:r>
            <a:endParaRPr lang="fr-CA" sz="2400"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6B16DE-5BE4-23A8-5F19-DF0BF82BD10E}"/>
              </a:ext>
            </a:extLst>
          </p:cNvPr>
          <p:cNvSpPr txBox="1">
            <a:spLocks/>
          </p:cNvSpPr>
          <p:nvPr>
            <p:custDataLst>
              <p:tags r:id="rId4"/>
            </p:custDataLst>
          </p:nvPr>
        </p:nvSpPr>
        <p:spPr>
          <a:xfrm>
            <a:off x="1734272" y="3420000"/>
            <a:ext cx="9659768" cy="4417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400" b="1" i="0" u="none" strike="noStrike" kern="1200" cap="none" spc="0" normalizeH="0" baseline="0" noProof="0" dirty="0">
                <a:ln>
                  <a:noFill/>
                </a:ln>
                <a:solidFill>
                  <a:sysClr val="windowText" lastClr="000000">
                    <a:lumMod val="95000"/>
                    <a:lumOff val="5000"/>
                  </a:sysClr>
                </a:solidFill>
                <a:effectLst/>
                <a:uLnTx/>
                <a:uFillTx/>
                <a:latin typeface="Aptos" panose="020B0004020202020204" pitchFamily="34" charset="0"/>
                <a:ea typeface="Aptos" panose="020B0004020202020204" pitchFamily="34" charset="0"/>
                <a:cs typeface="Times New Roman" panose="02020603050405020304" pitchFamily="18" charset="0"/>
              </a:rPr>
              <a:t>POUR CES MOTIFS , les Premières Nations-en-Assemblée :</a:t>
            </a:r>
            <a:endPar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24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BEEFF7-AC4A-2DEF-A96D-3BC929FF94BA}"/>
              </a:ext>
            </a:extLst>
          </p:cNvPr>
          <p:cNvSpPr>
            <a:spLocks noGrp="1"/>
          </p:cNvSpPr>
          <p:nvPr>
            <p:ph type="title"/>
            <p:custDataLst>
              <p:tags r:id="rId1"/>
            </p:custDataLst>
          </p:nvPr>
        </p:nvSpPr>
        <p:spPr>
          <a:xfrm>
            <a:off x="1427956" y="2063509"/>
            <a:ext cx="9336087" cy="623997"/>
          </a:xfrm>
        </p:spPr>
        <p:txBody>
          <a:bodyPr>
            <a:noAutofit/>
          </a:bodyPr>
          <a:lstStyle/>
          <a:p>
            <a:pPr algn="ctr"/>
            <a:r>
              <a:rPr lang="fr-CA" dirty="0" err="1">
                <a:solidFill>
                  <a:schemeClr val="bg1"/>
                </a:solidFill>
                <a:latin typeface="+mn-lt"/>
              </a:rPr>
              <a:t>Ninanskomatine</a:t>
            </a:r>
            <a:endParaRPr lang="fr-CA" dirty="0">
              <a:solidFill>
                <a:schemeClr val="bg1"/>
              </a:solidFill>
              <a:latin typeface="+mn-lt"/>
            </a:endParaRPr>
          </a:p>
        </p:txBody>
      </p:sp>
      <p:sp>
        <p:nvSpPr>
          <p:cNvPr id="3" name="Content Placeholder 2">
            <a:extLst>
              <a:ext uri="{FF2B5EF4-FFF2-40B4-BE49-F238E27FC236}">
                <a16:creationId xmlns:a16="http://schemas.microsoft.com/office/drawing/2014/main" id="{F79D7791-54DF-3C4D-8098-7D6D95025E03}"/>
              </a:ext>
            </a:extLst>
          </p:cNvPr>
          <p:cNvSpPr>
            <a:spLocks noGrp="1"/>
          </p:cNvSpPr>
          <p:nvPr>
            <p:ph idx="1"/>
            <p:custDataLst>
              <p:tags r:id="rId2"/>
            </p:custDataLst>
          </p:nvPr>
        </p:nvSpPr>
        <p:spPr>
          <a:xfrm>
            <a:off x="1939332" y="3820426"/>
            <a:ext cx="4156668" cy="2033510"/>
          </a:xfrm>
        </p:spPr>
        <p:txBody>
          <a:bodyPr>
            <a:normAutofit lnSpcReduction="10000"/>
          </a:bodyPr>
          <a:lstStyle/>
          <a:p>
            <a:pPr marL="0" lvl="1" indent="0">
              <a:lnSpc>
                <a:spcPct val="100000"/>
              </a:lnSpc>
              <a:spcBef>
                <a:spcPts val="0"/>
              </a:spcBef>
              <a:buNone/>
            </a:pPr>
            <a:r>
              <a:rPr lang="fr-CA" sz="2800" b="1" dirty="0">
                <a:solidFill>
                  <a:schemeClr val="bg1"/>
                </a:solidFill>
              </a:rPr>
              <a:t>Cheyenne Joseph</a:t>
            </a:r>
          </a:p>
          <a:p>
            <a:pPr marL="0" lvl="1" indent="0">
              <a:lnSpc>
                <a:spcPct val="100000"/>
              </a:lnSpc>
              <a:spcBef>
                <a:spcPts val="0"/>
              </a:spcBef>
              <a:buNone/>
            </a:pPr>
            <a:r>
              <a:rPr lang="fr-CA" sz="2800" dirty="0">
                <a:solidFill>
                  <a:schemeClr val="bg1"/>
                </a:solidFill>
              </a:rPr>
              <a:t>Directrice,</a:t>
            </a:r>
          </a:p>
          <a:p>
            <a:pPr marL="0" lvl="1" indent="0">
              <a:lnSpc>
                <a:spcPct val="100000"/>
              </a:lnSpc>
              <a:spcBef>
                <a:spcPts val="0"/>
              </a:spcBef>
              <a:buNone/>
            </a:pPr>
            <a:r>
              <a:rPr lang="fr-CA" sz="2800" dirty="0">
                <a:solidFill>
                  <a:schemeClr val="bg1"/>
                </a:solidFill>
              </a:rPr>
              <a:t>Secteur de la santé, APN</a:t>
            </a:r>
          </a:p>
          <a:p>
            <a:pPr marL="0" lvl="1" indent="0">
              <a:lnSpc>
                <a:spcPct val="100000"/>
              </a:lnSpc>
              <a:spcBef>
                <a:spcPts val="0"/>
              </a:spcBef>
              <a:buNone/>
            </a:pPr>
            <a:r>
              <a:rPr lang="fr-CA" sz="2800" dirty="0">
                <a:solidFill>
                  <a:schemeClr val="accent2">
                    <a:lumMod val="40000"/>
                    <a:lumOff val="60000"/>
                  </a:schemeClr>
                </a:solidFill>
                <a:hlinkClick r:id="rId9">
                  <a:extLst>
                    <a:ext uri="{A12FA001-AC4F-418D-AE19-62706E023703}">
                      <ahyp:hlinkClr xmlns:ahyp="http://schemas.microsoft.com/office/drawing/2018/hyperlinkcolor" val="tx"/>
                    </a:ext>
                  </a:extLst>
                </a:hlinkClick>
              </a:rPr>
              <a:t>cjoseph@afn.ca</a:t>
            </a:r>
            <a:r>
              <a:rPr lang="fr-CA" sz="2800" dirty="0">
                <a:solidFill>
                  <a:schemeClr val="accent2">
                    <a:lumMod val="40000"/>
                    <a:lumOff val="60000"/>
                  </a:schemeClr>
                </a:solidFill>
              </a:rPr>
              <a:t> </a:t>
            </a:r>
          </a:p>
          <a:p>
            <a:pPr marL="0" lvl="1" indent="0">
              <a:lnSpc>
                <a:spcPct val="120000"/>
              </a:lnSpc>
              <a:spcBef>
                <a:spcPts val="0"/>
              </a:spcBef>
              <a:buNone/>
            </a:pPr>
            <a:r>
              <a:rPr lang="fr-CA" sz="2000" dirty="0"/>
              <a:t>				             </a:t>
            </a:r>
          </a:p>
          <a:p>
            <a:pPr marL="0" indent="0">
              <a:spcBef>
                <a:spcPts val="0"/>
              </a:spcBef>
              <a:buNone/>
            </a:pPr>
            <a:endParaRPr lang="en-US" dirty="0"/>
          </a:p>
        </p:txBody>
      </p:sp>
      <p:sp>
        <p:nvSpPr>
          <p:cNvPr id="2" name="Content Placeholder 2">
            <a:extLst>
              <a:ext uri="{FF2B5EF4-FFF2-40B4-BE49-F238E27FC236}">
                <a16:creationId xmlns:a16="http://schemas.microsoft.com/office/drawing/2014/main" id="{84392D71-1E35-5A70-60CB-51EE22C428EB}"/>
              </a:ext>
            </a:extLst>
          </p:cNvPr>
          <p:cNvSpPr txBox="1">
            <a:spLocks/>
          </p:cNvSpPr>
          <p:nvPr>
            <p:custDataLst>
              <p:tags r:id="rId3"/>
            </p:custDataLst>
          </p:nvPr>
        </p:nvSpPr>
        <p:spPr>
          <a:xfrm>
            <a:off x="1403685" y="2933688"/>
            <a:ext cx="9336158" cy="826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6000" b="1" dirty="0">
                <a:solidFill>
                  <a:schemeClr val="bg1"/>
                </a:solidFill>
              </a:rPr>
              <a:t>Questions?</a:t>
            </a:r>
          </a:p>
        </p:txBody>
      </p:sp>
      <p:sp>
        <p:nvSpPr>
          <p:cNvPr id="6" name="Content Placeholder 2">
            <a:extLst>
              <a:ext uri="{FF2B5EF4-FFF2-40B4-BE49-F238E27FC236}">
                <a16:creationId xmlns:a16="http://schemas.microsoft.com/office/drawing/2014/main" id="{0B41E01F-48B7-E561-372C-EE05982A5382}"/>
              </a:ext>
            </a:extLst>
          </p:cNvPr>
          <p:cNvSpPr txBox="1">
            <a:spLocks/>
          </p:cNvSpPr>
          <p:nvPr>
            <p:custDataLst>
              <p:tags r:id="rId4"/>
            </p:custDataLst>
          </p:nvPr>
        </p:nvSpPr>
        <p:spPr>
          <a:xfrm>
            <a:off x="6189785" y="3808745"/>
            <a:ext cx="5908430" cy="17951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fr-CA" sz="2800" b="1" dirty="0">
                <a:solidFill>
                  <a:schemeClr val="bg1"/>
                </a:solidFill>
              </a:rPr>
              <a:t>Jenny </a:t>
            </a:r>
            <a:r>
              <a:rPr lang="fr-CA" sz="2800" b="1" dirty="0" err="1">
                <a:solidFill>
                  <a:schemeClr val="bg1"/>
                </a:solidFill>
              </a:rPr>
              <a:t>Gardipy</a:t>
            </a:r>
            <a:endParaRPr lang="fr-CA" sz="2800" b="1" dirty="0">
              <a:solidFill>
                <a:schemeClr val="bg1"/>
              </a:solidFill>
            </a:endParaRPr>
          </a:p>
          <a:p>
            <a:pPr marL="0" lvl="1" indent="0">
              <a:lnSpc>
                <a:spcPct val="100000"/>
              </a:lnSpc>
              <a:spcBef>
                <a:spcPts val="0"/>
              </a:spcBef>
              <a:buFont typeface="Arial" panose="020B0604020202020204" pitchFamily="34" charset="0"/>
              <a:buNone/>
            </a:pPr>
            <a:r>
              <a:rPr lang="fr-CA" sz="2800" dirty="0">
                <a:solidFill>
                  <a:schemeClr val="bg1"/>
                </a:solidFill>
              </a:rPr>
              <a:t>Analyste principale des politiques, SSNA, Secteur de la santé, APN             </a:t>
            </a:r>
          </a:p>
          <a:p>
            <a:pPr marL="0" lvl="1" indent="0">
              <a:lnSpc>
                <a:spcPct val="100000"/>
              </a:lnSpc>
              <a:spcBef>
                <a:spcPts val="0"/>
              </a:spcBef>
              <a:buFont typeface="Arial" panose="020B0604020202020204" pitchFamily="34" charset="0"/>
              <a:buNone/>
            </a:pPr>
            <a:r>
              <a:rPr lang="fr-CA" sz="2800" dirty="0">
                <a:solidFill>
                  <a:schemeClr val="accent2">
                    <a:lumMod val="40000"/>
                    <a:lumOff val="60000"/>
                  </a:schemeClr>
                </a:solidFill>
                <a:hlinkClick r:id="rId10">
                  <a:extLst>
                    <a:ext uri="{A12FA001-AC4F-418D-AE19-62706E023703}">
                      <ahyp:hlinkClr xmlns:ahyp="http://schemas.microsoft.com/office/drawing/2018/hyperlinkcolor" val="tx"/>
                    </a:ext>
                  </a:extLst>
                </a:hlinkClick>
              </a:rPr>
              <a:t>pjgardipy@afn.ca</a:t>
            </a:r>
            <a:r>
              <a:rPr lang="fr-CA" sz="2800" dirty="0">
                <a:solidFill>
                  <a:schemeClr val="accent2">
                    <a:lumMod val="40000"/>
                    <a:lumOff val="60000"/>
                  </a:schemeClr>
                </a:solidFill>
              </a:rPr>
              <a:t> </a:t>
            </a:r>
          </a:p>
        </p:txBody>
      </p:sp>
      <p:sp>
        <p:nvSpPr>
          <p:cNvPr id="5" name="Content Placeholder 2">
            <a:extLst>
              <a:ext uri="{FF2B5EF4-FFF2-40B4-BE49-F238E27FC236}">
                <a16:creationId xmlns:a16="http://schemas.microsoft.com/office/drawing/2014/main" id="{6CCFA8E2-344E-BB4A-775A-76634CAF01BC}"/>
              </a:ext>
            </a:extLst>
          </p:cNvPr>
          <p:cNvSpPr txBox="1">
            <a:spLocks/>
          </p:cNvSpPr>
          <p:nvPr>
            <p:custDataLst>
              <p:tags r:id="rId5"/>
            </p:custDataLst>
          </p:nvPr>
        </p:nvSpPr>
        <p:spPr>
          <a:xfrm>
            <a:off x="7278188" y="3843788"/>
            <a:ext cx="3461655" cy="1795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endParaRPr lang="en-US" sz="1800" dirty="0"/>
          </a:p>
        </p:txBody>
      </p:sp>
      <p:sp>
        <p:nvSpPr>
          <p:cNvPr id="8" name="TextBox 7">
            <a:extLst>
              <a:ext uri="{FF2B5EF4-FFF2-40B4-BE49-F238E27FC236}">
                <a16:creationId xmlns:a16="http://schemas.microsoft.com/office/drawing/2014/main" id="{3079580D-DC93-695E-6EB3-5ED9A7DB0AE8}"/>
              </a:ext>
            </a:extLst>
          </p:cNvPr>
          <p:cNvSpPr txBox="1"/>
          <p:nvPr>
            <p:custDataLst>
              <p:tags r:id="rId6"/>
            </p:custDataLst>
          </p:nvPr>
        </p:nvSpPr>
        <p:spPr>
          <a:xfrm>
            <a:off x="3047418" y="5638891"/>
            <a:ext cx="6097162" cy="369332"/>
          </a:xfrm>
          <a:prstGeom prst="rect">
            <a:avLst/>
          </a:prstGeom>
          <a:noFill/>
        </p:spPr>
        <p:txBody>
          <a:bodyPr wrap="square">
            <a:spAutoFit/>
          </a:bodyPr>
          <a:lstStyle/>
          <a:p>
            <a:pPr marL="0" indent="0" algn="ctr">
              <a:buFont typeface="Arial" panose="020B0604020202020204" pitchFamily="34" charset="0"/>
              <a:buNone/>
            </a:pPr>
            <a:r>
              <a:rPr lang="fr-CA" sz="1800" dirty="0">
                <a:solidFill>
                  <a:schemeClr val="bg1"/>
                </a:solidFill>
              </a:rPr>
              <a:t>Pour plus d'informations : </a:t>
            </a:r>
            <a:r>
              <a:rPr lang="fr-CA" sz="1800" dirty="0">
                <a:solidFill>
                  <a:schemeClr val="accent2">
                    <a:lumMod val="40000"/>
                    <a:lumOff val="60000"/>
                  </a:schemeClr>
                </a:solidFill>
                <a:hlinkClick r:id="rId11">
                  <a:extLst>
                    <a:ext uri="{A12FA001-AC4F-418D-AE19-62706E023703}">
                      <ahyp:hlinkClr xmlns:ahyp="http://schemas.microsoft.com/office/drawing/2018/hyperlinkcolor" val="tx"/>
                    </a:ext>
                  </a:extLst>
                </a:hlinkClick>
              </a:rPr>
              <a:t>www.afn.ca</a:t>
            </a:r>
          </a:p>
        </p:txBody>
      </p:sp>
    </p:spTree>
    <p:extLst>
      <p:ext uri="{BB962C8B-B14F-4D97-AF65-F5344CB8AC3E}">
        <p14:creationId xmlns:p14="http://schemas.microsoft.com/office/powerpoint/2010/main" val="19978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11B196-7983-FF09-1B2B-1D6B3E008BEB}"/>
              </a:ext>
            </a:extLst>
          </p:cNvPr>
          <p:cNvSpPr>
            <a:spLocks noGrp="1"/>
          </p:cNvSpPr>
          <p:nvPr>
            <p:ph type="title"/>
            <p:custDataLst>
              <p:tags r:id="rId1"/>
            </p:custDataLst>
          </p:nvPr>
        </p:nvSpPr>
        <p:spPr>
          <a:xfrm>
            <a:off x="1696277" y="1882197"/>
            <a:ext cx="10204777" cy="1325563"/>
          </a:xfrm>
        </p:spPr>
        <p:txBody>
          <a:bodyPr>
            <a:normAutofit fontScale="90000"/>
          </a:bodyPr>
          <a:lstStyle/>
          <a:p>
            <a:r>
              <a:rPr lang="fr-CA" dirty="0"/>
              <a:t>Combler les lacunes : Aligner le programme des Services de santé non assurés (SSNA) sur les expériences des Premières Nations</a:t>
            </a:r>
          </a:p>
        </p:txBody>
      </p:sp>
      <p:sp>
        <p:nvSpPr>
          <p:cNvPr id="3" name="Content Placeholder 2">
            <a:extLst>
              <a:ext uri="{FF2B5EF4-FFF2-40B4-BE49-F238E27FC236}">
                <a16:creationId xmlns:a16="http://schemas.microsoft.com/office/drawing/2014/main" id="{245B5758-83E9-D5BB-3706-4251F3A1A8EC}"/>
              </a:ext>
            </a:extLst>
          </p:cNvPr>
          <p:cNvSpPr>
            <a:spLocks noGrp="1"/>
          </p:cNvSpPr>
          <p:nvPr>
            <p:ph idx="1"/>
            <p:custDataLst>
              <p:tags r:id="rId2"/>
            </p:custDataLst>
          </p:nvPr>
        </p:nvSpPr>
        <p:spPr>
          <a:xfrm>
            <a:off x="1815548" y="3537021"/>
            <a:ext cx="9988524" cy="2883876"/>
          </a:xfrm>
        </p:spPr>
        <p:txBody>
          <a:bodyPr>
            <a:normAutofit/>
          </a:bodyPr>
          <a:lstStyle/>
          <a:p>
            <a:pPr marL="0" indent="0">
              <a:buNone/>
            </a:pPr>
            <a:r>
              <a:rPr lang="fr-CA" sz="2100" b="1" dirty="0"/>
              <a:t>But :</a:t>
            </a:r>
          </a:p>
          <a:p>
            <a:pPr marL="457200" indent="-457200">
              <a:buFont typeface="+mj-lt"/>
              <a:buAutoNum type="arabicPeriod"/>
            </a:pPr>
            <a:r>
              <a:rPr lang="fr-CA" sz="2100" dirty="0"/>
              <a:t>Présenter un compte rendu des activités de plaidoyer du Secteur de la santé de l'APN liées au programme des SSNA.</a:t>
            </a:r>
          </a:p>
          <a:p>
            <a:pPr marL="457200" indent="-457200">
              <a:buFont typeface="+mj-lt"/>
              <a:buAutoNum type="arabicPeriod"/>
            </a:pPr>
            <a:r>
              <a:rPr lang="fr-CA" sz="2100" dirty="0"/>
              <a:t>Recommander des moyens de faire progresser les résolutions de l'APN et de les aligner sur les réalités des Premières Nations.</a:t>
            </a:r>
          </a:p>
          <a:p>
            <a:pPr marL="457200" indent="-457200">
              <a:buFont typeface="+mj-lt"/>
              <a:buAutoNum type="arabicPeriod"/>
            </a:pPr>
            <a:r>
              <a:rPr lang="fr-CA" sz="2100" dirty="0"/>
              <a:t>Discuter d’un projet de résolution.</a:t>
            </a:r>
          </a:p>
          <a:p>
            <a:pPr marL="914400" lvl="1" indent="-457200">
              <a:buFont typeface="+mj-lt"/>
              <a:buAutoNum type="alphaLcParenR"/>
            </a:pPr>
            <a:r>
              <a:rPr lang="fr-CA" sz="2100" i="0" dirty="0">
                <a:solidFill>
                  <a:srgbClr val="000000"/>
                </a:solidFill>
                <a:effectLst/>
              </a:rPr>
              <a:t>Étendre la couverture des SSNA aux services paramédicaux.</a:t>
            </a:r>
          </a:p>
        </p:txBody>
      </p:sp>
      <p:sp>
        <p:nvSpPr>
          <p:cNvPr id="7" name="Title 1">
            <a:extLst>
              <a:ext uri="{FF2B5EF4-FFF2-40B4-BE49-F238E27FC236}">
                <a16:creationId xmlns:a16="http://schemas.microsoft.com/office/drawing/2014/main" id="{3B3EFF35-45DD-0615-78C0-3F9EB5FA6F7A}"/>
              </a:ext>
            </a:extLst>
          </p:cNvPr>
          <p:cNvSpPr>
            <a:spLocks noGrp="1"/>
          </p:cNvSpPr>
          <p:nvPr>
            <p:custDataLst>
              <p:tags r:id="rId3"/>
            </p:custDataLst>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2418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F583-698F-E116-F38D-189820A42522}"/>
              </a:ext>
            </a:extLst>
          </p:cNvPr>
          <p:cNvSpPr>
            <a:spLocks noGrp="1"/>
          </p:cNvSpPr>
          <p:nvPr>
            <p:ph type="title"/>
            <p:custDataLst>
              <p:tags r:id="rId1"/>
            </p:custDataLst>
          </p:nvPr>
        </p:nvSpPr>
        <p:spPr>
          <a:xfrm>
            <a:off x="1775791" y="2108203"/>
            <a:ext cx="9579096" cy="798576"/>
          </a:xfrm>
          <a:noFill/>
        </p:spPr>
        <p:txBody>
          <a:bodyPr/>
          <a:lstStyle/>
          <a:p>
            <a:r>
              <a:rPr lang="fr-CA" sz="3600" dirty="0">
                <a:latin typeface="Aptos Display" panose="020B0004020202020204" pitchFamily="34" charset="0"/>
              </a:rPr>
              <a:t>Aperçu du programme des SSNA</a:t>
            </a:r>
          </a:p>
        </p:txBody>
      </p:sp>
      <p:graphicFrame>
        <p:nvGraphicFramePr>
          <p:cNvPr id="5" name="Content Placeholder 4">
            <a:extLst>
              <a:ext uri="{FF2B5EF4-FFF2-40B4-BE49-F238E27FC236}">
                <a16:creationId xmlns:a16="http://schemas.microsoft.com/office/drawing/2014/main" id="{59A3F205-F0AA-1734-BBB2-508AEA5572E9}"/>
              </a:ext>
            </a:extLst>
          </p:cNvPr>
          <p:cNvGraphicFramePr>
            <a:graphicFrameLocks noGrp="1"/>
          </p:cNvGraphicFramePr>
          <p:nvPr>
            <p:ph idx="1"/>
            <p:custDataLst>
              <p:tags r:id="rId2"/>
            </p:custDataLst>
            <p:extLst>
              <p:ext uri="{D42A27DB-BD31-4B8C-83A1-F6EECF244321}">
                <p14:modId xmlns:p14="http://schemas.microsoft.com/office/powerpoint/2010/main" val="3798621835"/>
              </p:ext>
            </p:extLst>
          </p:nvPr>
        </p:nvGraphicFramePr>
        <p:xfrm>
          <a:off x="920069" y="2653393"/>
          <a:ext cx="10351861" cy="37029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EF1A0D82-F758-778D-26A4-B046587F8ACC}"/>
              </a:ext>
            </a:extLst>
          </p:cNvPr>
          <p:cNvSpPr txBox="1"/>
          <p:nvPr>
            <p:custDataLst>
              <p:tags r:id="rId3"/>
            </p:custDataLst>
          </p:nvPr>
        </p:nvSpPr>
        <p:spPr>
          <a:xfrm>
            <a:off x="7625771" y="6126983"/>
            <a:ext cx="3316998" cy="307777"/>
          </a:xfrm>
          <a:prstGeom prst="rect">
            <a:avLst/>
          </a:prstGeom>
          <a:noFill/>
        </p:spPr>
        <p:txBody>
          <a:bodyPr wrap="none" rtlCol="0">
            <a:spAutoFit/>
          </a:bodyPr>
          <a:lstStyle/>
          <a:p>
            <a:r>
              <a:rPr lang="fr-CA" sz="1400" i="1" dirty="0"/>
              <a:t>Source : Services aux Autochtones Canada</a:t>
            </a:r>
          </a:p>
        </p:txBody>
      </p:sp>
    </p:spTree>
    <p:extLst>
      <p:ext uri="{BB962C8B-B14F-4D97-AF65-F5344CB8AC3E}">
        <p14:creationId xmlns:p14="http://schemas.microsoft.com/office/powerpoint/2010/main" val="279227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0391-A42B-AB72-0C42-F5D7838AF536}"/>
              </a:ext>
            </a:extLst>
          </p:cNvPr>
          <p:cNvSpPr>
            <a:spLocks noGrp="1"/>
          </p:cNvSpPr>
          <p:nvPr>
            <p:ph type="title"/>
            <p:custDataLst>
              <p:tags r:id="rId1"/>
            </p:custDataLst>
          </p:nvPr>
        </p:nvSpPr>
        <p:spPr>
          <a:xfrm>
            <a:off x="1736034" y="1981372"/>
            <a:ext cx="9716825" cy="1135202"/>
          </a:xfrm>
        </p:spPr>
        <p:txBody>
          <a:bodyPr/>
          <a:lstStyle/>
          <a:p>
            <a:r>
              <a:rPr lang="fr-CA" sz="3600" dirty="0">
                <a:latin typeface="Aptos Display" panose="020B0004020202020204" pitchFamily="34" charset="0"/>
                <a:cs typeface="Arial" panose="020B0604020202020204" pitchFamily="34" charset="0"/>
              </a:rPr>
              <a:t>Assemblée des Premières Nations (APN) – Secteur de la santé – Partenariats</a:t>
            </a:r>
          </a:p>
        </p:txBody>
      </p:sp>
      <p:graphicFrame>
        <p:nvGraphicFramePr>
          <p:cNvPr id="3" name="Content Placeholder 2">
            <a:extLst>
              <a:ext uri="{FF2B5EF4-FFF2-40B4-BE49-F238E27FC236}">
                <a16:creationId xmlns:a16="http://schemas.microsoft.com/office/drawing/2014/main" id="{4EFE6D91-1601-2068-BA41-45114911696D}"/>
              </a:ext>
            </a:extLst>
          </p:cNvPr>
          <p:cNvGraphicFramePr>
            <a:graphicFrameLocks noGrp="1"/>
          </p:cNvGraphicFramePr>
          <p:nvPr>
            <p:ph idx="1"/>
            <p:custDataLst>
              <p:tags r:id="rId2"/>
            </p:custDataLst>
            <p:extLst>
              <p:ext uri="{D42A27DB-BD31-4B8C-83A1-F6EECF244321}">
                <p14:modId xmlns:p14="http://schemas.microsoft.com/office/powerpoint/2010/main" val="2560199927"/>
              </p:ext>
            </p:extLst>
          </p:nvPr>
        </p:nvGraphicFramePr>
        <p:xfrm>
          <a:off x="699407" y="3224894"/>
          <a:ext cx="10793185" cy="3090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6908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64AFB24-464E-1000-15DB-A7E1110BCE54}"/>
              </a:ext>
            </a:extLst>
          </p:cNvPr>
          <p:cNvGraphicFramePr>
            <a:graphicFrameLocks noGrp="1"/>
          </p:cNvGraphicFramePr>
          <p:nvPr>
            <p:ph idx="1"/>
            <p:custDataLst>
              <p:tags r:id="rId1"/>
            </p:custDataLst>
            <p:extLst>
              <p:ext uri="{D42A27DB-BD31-4B8C-83A1-F6EECF244321}">
                <p14:modId xmlns:p14="http://schemas.microsoft.com/office/powerpoint/2010/main" val="198340044"/>
              </p:ext>
            </p:extLst>
          </p:nvPr>
        </p:nvGraphicFramePr>
        <p:xfrm>
          <a:off x="933132" y="2890158"/>
          <a:ext cx="10325735" cy="33927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1">
            <a:extLst>
              <a:ext uri="{FF2B5EF4-FFF2-40B4-BE49-F238E27FC236}">
                <a16:creationId xmlns:a16="http://schemas.microsoft.com/office/drawing/2014/main" id="{47737000-365B-7A4D-B299-99D635CEF7BF}"/>
              </a:ext>
            </a:extLst>
          </p:cNvPr>
          <p:cNvSpPr>
            <a:spLocks noGrp="1"/>
          </p:cNvSpPr>
          <p:nvPr>
            <p:ph type="title"/>
            <p:custDataLst>
              <p:tags r:id="rId2"/>
            </p:custDataLst>
          </p:nvPr>
        </p:nvSpPr>
        <p:spPr>
          <a:xfrm>
            <a:off x="1828800" y="1981372"/>
            <a:ext cx="9624060" cy="1135202"/>
          </a:xfrm>
        </p:spPr>
        <p:txBody>
          <a:bodyPr/>
          <a:lstStyle/>
          <a:p>
            <a:r>
              <a:rPr lang="fr-CA" sz="3600" dirty="0">
                <a:latin typeface="Aptos Display" panose="020B0004020202020204" pitchFamily="34" charset="0"/>
                <a:cs typeface="Arial" panose="020B0604020202020204" pitchFamily="34" charset="0"/>
              </a:rPr>
              <a:t>Navigateurs des SSNA</a:t>
            </a:r>
          </a:p>
        </p:txBody>
      </p:sp>
    </p:spTree>
    <p:extLst>
      <p:ext uri="{BB962C8B-B14F-4D97-AF65-F5344CB8AC3E}">
        <p14:creationId xmlns:p14="http://schemas.microsoft.com/office/powerpoint/2010/main" val="275346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A4E4E6-27EF-6611-98C4-3D0E3CE2909F}"/>
              </a:ext>
            </a:extLst>
          </p:cNvPr>
          <p:cNvGraphicFramePr>
            <a:graphicFrameLocks noGrp="1"/>
          </p:cNvGraphicFramePr>
          <p:nvPr>
            <p:ph idx="1"/>
            <p:custDataLst>
              <p:tags r:id="rId1"/>
            </p:custDataLst>
            <p:extLst>
              <p:ext uri="{D42A27DB-BD31-4B8C-83A1-F6EECF244321}">
                <p14:modId xmlns:p14="http://schemas.microsoft.com/office/powerpoint/2010/main" val="1221747546"/>
              </p:ext>
            </p:extLst>
          </p:nvPr>
        </p:nvGraphicFramePr>
        <p:xfrm>
          <a:off x="663485" y="3235826"/>
          <a:ext cx="10865030" cy="38780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id="{3C7CDE62-F3E7-99FA-2887-11A381FA6186}"/>
              </a:ext>
            </a:extLst>
          </p:cNvPr>
          <p:cNvSpPr txBox="1">
            <a:spLocks/>
          </p:cNvSpPr>
          <p:nvPr>
            <p:custDataLst>
              <p:tags r:id="rId2"/>
            </p:custDataLst>
          </p:nvPr>
        </p:nvSpPr>
        <p:spPr>
          <a:xfrm>
            <a:off x="1789043" y="1981372"/>
            <a:ext cx="10228786" cy="1135202"/>
          </a:xfrm>
          <a:prstGeom prst="rect">
            <a:avLst/>
          </a:prstGeom>
        </p:spPr>
        <p:txBody>
          <a:bodyPr/>
          <a:lstStyle>
            <a:lvl1pPr algn="l" defTabSz="914400" rtl="0" eaLnBrk="1" latinLnBrk="0" hangingPunct="1">
              <a:lnSpc>
                <a:spcPct val="90000"/>
              </a:lnSpc>
              <a:spcBef>
                <a:spcPct val="0"/>
              </a:spcBef>
              <a:buNone/>
              <a:defRPr sz="4000" b="1" kern="1200">
                <a:solidFill>
                  <a:srgbClr val="7030A0"/>
                </a:solidFill>
                <a:latin typeface="+mj-lt"/>
                <a:ea typeface="+mj-ea"/>
                <a:cs typeface="+mj-cs"/>
              </a:defRPr>
            </a:lvl1pPr>
          </a:lstStyle>
          <a:p>
            <a:r>
              <a:rPr lang="fr-CA" sz="3600" dirty="0">
                <a:latin typeface="Aptos Display" panose="020B0004020202020204" pitchFamily="34" charset="0"/>
                <a:cs typeface="Arial" panose="020B0604020202020204" pitchFamily="34" charset="0"/>
              </a:rPr>
              <a:t>Comité directeur de l'examen conjoint des SSNA (CDEC) </a:t>
            </a:r>
          </a:p>
        </p:txBody>
      </p:sp>
    </p:spTree>
    <p:extLst>
      <p:ext uri="{BB962C8B-B14F-4D97-AF65-F5344CB8AC3E}">
        <p14:creationId xmlns:p14="http://schemas.microsoft.com/office/powerpoint/2010/main" val="168466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D755CF8-7094-2480-E6A2-04A1F7DC43AE}"/>
              </a:ext>
            </a:extLst>
          </p:cNvPr>
          <p:cNvSpPr txBox="1">
            <a:spLocks/>
          </p:cNvSpPr>
          <p:nvPr>
            <p:custDataLst>
              <p:tags r:id="rId1"/>
            </p:custDataLst>
          </p:nvPr>
        </p:nvSpPr>
        <p:spPr>
          <a:xfrm>
            <a:off x="1722782" y="1981372"/>
            <a:ext cx="10315143" cy="1135202"/>
          </a:xfrm>
          <a:prstGeom prst="rect">
            <a:avLst/>
          </a:prstGeom>
        </p:spPr>
        <p:txBody>
          <a:bodyPr/>
          <a:lstStyle>
            <a:lvl1pPr algn="l" defTabSz="914400" rtl="0" eaLnBrk="1" latinLnBrk="0" hangingPunct="1">
              <a:lnSpc>
                <a:spcPct val="90000"/>
              </a:lnSpc>
              <a:spcBef>
                <a:spcPct val="0"/>
              </a:spcBef>
              <a:buNone/>
              <a:defRPr sz="4000" b="1" kern="1200">
                <a:solidFill>
                  <a:srgbClr val="7030A0"/>
                </a:solidFill>
                <a:latin typeface="+mj-lt"/>
                <a:ea typeface="+mj-ea"/>
                <a:cs typeface="+mj-cs"/>
              </a:defRPr>
            </a:lvl1pPr>
          </a:lstStyle>
          <a:p>
            <a:r>
              <a:rPr lang="fr-CA" sz="3600" dirty="0">
                <a:latin typeface="Aptos Display" panose="020B0004020202020204" pitchFamily="34" charset="0"/>
                <a:cs typeface="Arial" panose="020B0604020202020204" pitchFamily="34" charset="0"/>
              </a:rPr>
              <a:t>Plaidoyer pour le Secteur de la santé de l’APN et les SSNA</a:t>
            </a:r>
          </a:p>
        </p:txBody>
      </p:sp>
      <p:graphicFrame>
        <p:nvGraphicFramePr>
          <p:cNvPr id="23" name="Content Placeholder 22">
            <a:extLst>
              <a:ext uri="{FF2B5EF4-FFF2-40B4-BE49-F238E27FC236}">
                <a16:creationId xmlns:a16="http://schemas.microsoft.com/office/drawing/2014/main" id="{C0ADAC44-9320-D727-8492-2ABD3163D214}"/>
              </a:ext>
            </a:extLst>
          </p:cNvPr>
          <p:cNvGraphicFramePr>
            <a:graphicFrameLocks noGrp="1"/>
          </p:cNvGraphicFramePr>
          <p:nvPr>
            <p:ph idx="1"/>
            <p:custDataLst>
              <p:tags r:id="rId2"/>
            </p:custDataLst>
            <p:extLst>
              <p:ext uri="{D42A27DB-BD31-4B8C-83A1-F6EECF244321}">
                <p14:modId xmlns:p14="http://schemas.microsoft.com/office/powerpoint/2010/main" val="647580151"/>
              </p:ext>
            </p:extLst>
          </p:nvPr>
        </p:nvGraphicFramePr>
        <p:xfrm>
          <a:off x="681173" y="2997304"/>
          <a:ext cx="10829653" cy="33862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620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2C491AD-5777-C7B3-D884-8E7E76B924F9}"/>
              </a:ext>
            </a:extLst>
          </p:cNvPr>
          <p:cNvSpPr>
            <a:spLocks noGrp="1"/>
          </p:cNvSpPr>
          <p:nvPr>
            <p:ph type="title"/>
            <p:custDataLst>
              <p:tags r:id="rId1"/>
            </p:custDataLst>
          </p:nvPr>
        </p:nvSpPr>
        <p:spPr>
          <a:xfrm>
            <a:off x="1669774" y="2075161"/>
            <a:ext cx="10065026" cy="1031692"/>
          </a:xfrm>
        </p:spPr>
        <p:txBody>
          <a:bodyPr/>
          <a:lstStyle/>
          <a:p>
            <a:r>
              <a:rPr lang="fr-CA" sz="3600" dirty="0"/>
              <a:t>Analyse du programme des SSNA et du payeur en dernier ressort</a:t>
            </a:r>
          </a:p>
        </p:txBody>
      </p:sp>
      <p:sp>
        <p:nvSpPr>
          <p:cNvPr id="3" name="Content Placeholder 2">
            <a:extLst>
              <a:ext uri="{FF2B5EF4-FFF2-40B4-BE49-F238E27FC236}">
                <a16:creationId xmlns:a16="http://schemas.microsoft.com/office/drawing/2014/main" id="{17076830-F652-6726-5AB5-807219803763}"/>
              </a:ext>
            </a:extLst>
          </p:cNvPr>
          <p:cNvSpPr>
            <a:spLocks noGrp="1"/>
          </p:cNvSpPr>
          <p:nvPr>
            <p:ph idx="1"/>
            <p:custDataLst>
              <p:tags r:id="rId2"/>
            </p:custDataLst>
          </p:nvPr>
        </p:nvSpPr>
        <p:spPr>
          <a:xfrm>
            <a:off x="1669774" y="3495169"/>
            <a:ext cx="5051010" cy="2109932"/>
          </a:xfrm>
        </p:spPr>
        <p:txBody>
          <a:bodyPr>
            <a:normAutofit fontScale="77500" lnSpcReduction="20000"/>
          </a:bodyPr>
          <a:lstStyle/>
          <a:p>
            <a:r>
              <a:rPr lang="fr-CA" dirty="0"/>
              <a:t>Lors des tables rondes des partenaires de l'APN, il a été déterminé qu’il est nécessaire d'examiner l’historique et l'évolution du programme des SSNA.</a:t>
            </a:r>
          </a:p>
          <a:p>
            <a:r>
              <a:rPr lang="fr-CA" dirty="0"/>
              <a:t>L'APN a compris ce besoin et a embauché un chercheur autochtone.</a:t>
            </a:r>
          </a:p>
        </p:txBody>
      </p:sp>
      <p:graphicFrame>
        <p:nvGraphicFramePr>
          <p:cNvPr id="11" name="Content Placeholder 10">
            <a:extLst>
              <a:ext uri="{FF2B5EF4-FFF2-40B4-BE49-F238E27FC236}">
                <a16:creationId xmlns:a16="http://schemas.microsoft.com/office/drawing/2014/main" id="{D0AC838A-D640-CB99-C6E7-08D34AD7CA7F}"/>
              </a:ext>
            </a:extLst>
          </p:cNvPr>
          <p:cNvGraphicFramePr>
            <a:graphicFrameLocks noGrp="1"/>
          </p:cNvGraphicFramePr>
          <p:nvPr>
            <p:ph sz="half" idx="4294967295"/>
            <p:custDataLst>
              <p:tags r:id="rId3"/>
            </p:custDataLst>
            <p:extLst>
              <p:ext uri="{D42A27DB-BD31-4B8C-83A1-F6EECF244321}">
                <p14:modId xmlns:p14="http://schemas.microsoft.com/office/powerpoint/2010/main" val="2440119224"/>
              </p:ext>
            </p:extLst>
          </p:nvPr>
        </p:nvGraphicFramePr>
        <p:xfrm>
          <a:off x="6572998" y="2699657"/>
          <a:ext cx="5619002" cy="36712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A57B3830-39CF-600A-DEA0-6147E7313774}"/>
              </a:ext>
            </a:extLst>
          </p:cNvPr>
          <p:cNvSpPr txBox="1">
            <a:spLocks/>
          </p:cNvSpPr>
          <p:nvPr>
            <p:custDataLst>
              <p:tags r:id="rId4"/>
            </p:custDataLst>
          </p:nvPr>
        </p:nvSpPr>
        <p:spPr>
          <a:xfrm>
            <a:off x="1669772" y="5932947"/>
            <a:ext cx="5051011" cy="369332"/>
          </a:xfrm>
          <a:prstGeom prst="rect">
            <a:avLst/>
          </a:prstGeom>
          <a:solidFill>
            <a:schemeClr val="accent2"/>
          </a:solidFill>
        </p:spPr>
        <p:txBody>
          <a:bodyPr wrap="square">
            <a:spAutoFit/>
          </a:bodyPr>
          <a:lstStyle/>
          <a:p>
            <a:pPr algn="ctr"/>
            <a:r>
              <a:rPr lang="fr-CA" sz="1800" b="1" i="1">
                <a:solidFill>
                  <a:schemeClr val="tx1"/>
                </a:solidFill>
                <a:latin typeface="Aptos Display" panose="020B0004020202020204" pitchFamily="34" charset="0"/>
              </a:rPr>
              <a:t>Échéance : </a:t>
            </a:r>
            <a:r>
              <a:rPr lang="fr-CA" sz="1800" i="1">
                <a:solidFill>
                  <a:schemeClr val="tx1"/>
                </a:solidFill>
                <a:latin typeface="Aptos Display" panose="020B0004020202020204" pitchFamily="34" charset="0"/>
              </a:rPr>
              <a:t>15 novembre 2024</a:t>
            </a:r>
          </a:p>
        </p:txBody>
      </p:sp>
    </p:spTree>
    <p:extLst>
      <p:ext uri="{BB962C8B-B14F-4D97-AF65-F5344CB8AC3E}">
        <p14:creationId xmlns:p14="http://schemas.microsoft.com/office/powerpoint/2010/main" val="210878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E47B-991D-0276-7900-B856A305BC84}"/>
              </a:ext>
            </a:extLst>
          </p:cNvPr>
          <p:cNvSpPr>
            <a:spLocks noGrp="1"/>
          </p:cNvSpPr>
          <p:nvPr>
            <p:ph type="title"/>
            <p:custDataLst>
              <p:tags r:id="rId1"/>
            </p:custDataLst>
          </p:nvPr>
        </p:nvSpPr>
        <p:spPr>
          <a:xfrm>
            <a:off x="1616765" y="1881586"/>
            <a:ext cx="10322101" cy="798576"/>
          </a:xfrm>
        </p:spPr>
        <p:txBody>
          <a:bodyPr/>
          <a:lstStyle/>
          <a:p>
            <a:r>
              <a:rPr lang="fr-CA" sz="3600" dirty="0">
                <a:latin typeface="Arial" panose="020B0604020202020204" pitchFamily="34" charset="0"/>
                <a:cs typeface="Arial" panose="020B0604020202020204" pitchFamily="34" charset="0"/>
              </a:rPr>
              <a:t>La voie à suivre :  Feuille de route des SSNA en matière de plaidoyer et de partenariats</a:t>
            </a:r>
          </a:p>
        </p:txBody>
      </p:sp>
      <p:graphicFrame>
        <p:nvGraphicFramePr>
          <p:cNvPr id="4" name="Content Placeholder 3">
            <a:extLst>
              <a:ext uri="{FF2B5EF4-FFF2-40B4-BE49-F238E27FC236}">
                <a16:creationId xmlns:a16="http://schemas.microsoft.com/office/drawing/2014/main" id="{3D7995B3-2821-559A-F00E-F23907CEE9F8}"/>
              </a:ext>
            </a:extLst>
          </p:cNvPr>
          <p:cNvGraphicFramePr>
            <a:graphicFrameLocks noGrp="1"/>
          </p:cNvGraphicFramePr>
          <p:nvPr>
            <p:ph idx="1"/>
            <p:custDataLst>
              <p:tags r:id="rId2"/>
            </p:custDataLst>
            <p:extLst>
              <p:ext uri="{D42A27DB-BD31-4B8C-83A1-F6EECF244321}">
                <p14:modId xmlns:p14="http://schemas.microsoft.com/office/powerpoint/2010/main" val="2032754663"/>
              </p:ext>
            </p:extLst>
          </p:nvPr>
        </p:nvGraphicFramePr>
        <p:xfrm>
          <a:off x="253134" y="3168000"/>
          <a:ext cx="11685732" cy="31396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573567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794</TotalTime>
  <Words>1634</Words>
  <Application>Microsoft Macintosh PowerPoint</Application>
  <PresentationFormat>Widescreen</PresentationFormat>
  <Paragraphs>152</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Display</vt:lpstr>
      <vt:lpstr>Arial</vt:lpstr>
      <vt:lpstr>Arial Narrow</vt:lpstr>
      <vt:lpstr>Calibri</vt:lpstr>
      <vt:lpstr>Symbol</vt:lpstr>
      <vt:lpstr>Times New Roman</vt:lpstr>
      <vt:lpstr>1_Custom Design</vt:lpstr>
      <vt:lpstr>Combler les lacunes : Aligner le programme des services de santé non assurés sur les expériences des Premières Nations</vt:lpstr>
      <vt:lpstr>Combler les lacunes : Aligner le programme des Services de santé non assurés (SSNA) sur les expériences des Premières Nations</vt:lpstr>
      <vt:lpstr>Aperçu du programme des SSNA</vt:lpstr>
      <vt:lpstr>Assemblée des Premières Nations (APN) – Secteur de la santé – Partenariats</vt:lpstr>
      <vt:lpstr>Navigateurs des SSNA</vt:lpstr>
      <vt:lpstr>PowerPoint Presentation</vt:lpstr>
      <vt:lpstr>PowerPoint Presentation</vt:lpstr>
      <vt:lpstr>Analyse du programme des SSNA et du payeur en dernier ressort</vt:lpstr>
      <vt:lpstr>La voie à suivre :  Feuille de route des SSNA en matière de plaidoyer et de partenariats</vt:lpstr>
      <vt:lpstr>PowerPoint Presentation</vt:lpstr>
      <vt:lpstr>Principaux obstacles et résultats – Services paramédicaux</vt:lpstr>
      <vt:lpstr>Examen et orientation : PROJET DE RÉSOLUTION DE L'APN no 01/2024 : Extension de la couverture des services de santé non assurés (SSNA) aux services paramédicaux</vt:lpstr>
      <vt:lpstr>Examen et orientation : PROJET DE RÉSOLUTION DE L'APN no 01/2024 : Extension de la couverture des services de santé non assurés (SSNA) aux services paramédicaux</vt:lpstr>
      <vt:lpstr>Examen et orientation : PROJET DE RÉSOLUTION DE L'APN no 01/2024 : Extension de la couverture des services de santé non assurés (SSNA) aux services paramédicaux</vt:lpstr>
      <vt:lpstr>Examen et orientation : PROJET DE RÉSOLUTION DE L'APN no 01/2024 : Extension de la couverture des services de santé non assurés (SSNA) aux services paramédicaux</vt:lpstr>
      <vt:lpstr>Principaux obstacles et résultats – politique sur le transport pour raison médicale des SSNA</vt:lpstr>
      <vt:lpstr>Examen et orientation : PROJET DE RÉSOLUTION DE L'APN no 05/2024 : Discrimination à l'égard des Premières Nations dans la politique de transport pour raison médicale des SSNA</vt:lpstr>
      <vt:lpstr>Ninanskomatine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28</cp:revision>
  <dcterms:created xsi:type="dcterms:W3CDTF">2024-07-08T15:38:23Z</dcterms:created>
  <dcterms:modified xsi:type="dcterms:W3CDTF">2024-11-29T01:37:29Z</dcterms:modified>
</cp:coreProperties>
</file>