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56" r:id="rId5"/>
  </p:sldMasterIdLst>
  <p:notesMasterIdLst>
    <p:notesMasterId r:id="rId21"/>
  </p:notesMasterIdLst>
  <p:sldIdLst>
    <p:sldId id="291" r:id="rId6"/>
    <p:sldId id="275" r:id="rId7"/>
    <p:sldId id="277" r:id="rId8"/>
    <p:sldId id="278" r:id="rId9"/>
    <p:sldId id="280" r:id="rId10"/>
    <p:sldId id="307" r:id="rId11"/>
    <p:sldId id="279" r:id="rId12"/>
    <p:sldId id="313" r:id="rId13"/>
    <p:sldId id="311" r:id="rId14"/>
    <p:sldId id="308" r:id="rId15"/>
    <p:sldId id="314" r:id="rId16"/>
    <p:sldId id="309" r:id="rId17"/>
    <p:sldId id="315" r:id="rId18"/>
    <p:sldId id="310" r:id="rId19"/>
    <p:sldId id="312" r:id="rId20"/>
  </p:sldIdLst>
  <p:sldSz cx="18288000" cy="10287000"/>
  <p:notesSz cx="6858000" cy="9144000"/>
  <p:embeddedFontLs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Bold" panose="020B0806030504020204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72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BCE20"/>
    <a:srgbClr val="157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52" autoAdjust="0"/>
    <p:restoredTop sz="94558" autoAdjust="0"/>
  </p:normalViewPr>
  <p:slideViewPr>
    <p:cSldViewPr>
      <p:cViewPr>
        <p:scale>
          <a:sx n="42" d="100"/>
          <a:sy n="42" d="100"/>
        </p:scale>
        <p:origin x="-312" y="464"/>
      </p:cViewPr>
      <p:guideLst>
        <p:guide orient="horz" pos="5372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 Snelling" userId="f528e2e9-6ec7-47ab-80d6-e567f209f4c7" providerId="ADAL" clId="{C01D97B0-9949-485E-A46A-FCA5E0E72731}"/>
    <pc:docChg chg="undo custSel modSld">
      <pc:chgData name="Kat Snelling" userId="f528e2e9-6ec7-47ab-80d6-e567f209f4c7" providerId="ADAL" clId="{C01D97B0-9949-485E-A46A-FCA5E0E72731}" dt="2026-06-01T12:40:56.646" v="39" actId="1076"/>
      <pc:docMkLst>
        <pc:docMk/>
      </pc:docMkLst>
      <pc:sldChg chg="addSp modSp mod">
        <pc:chgData name="Kat Snelling" userId="f528e2e9-6ec7-47ab-80d6-e567f209f4c7" providerId="ADAL" clId="{C01D97B0-9949-485E-A46A-FCA5E0E72731}" dt="2026-06-01T12:40:56.646" v="39" actId="1076"/>
        <pc:sldMkLst>
          <pc:docMk/>
          <pc:sldMk cId="4147557584" sldId="291"/>
        </pc:sldMkLst>
        <pc:spChg chg="mod">
          <ac:chgData name="Kat Snelling" userId="f528e2e9-6ec7-47ab-80d6-e567f209f4c7" providerId="ADAL" clId="{C01D97B0-9949-485E-A46A-FCA5E0E72731}" dt="2026-06-01T12:40:49.066" v="37" actId="1076"/>
          <ac:spMkLst>
            <pc:docMk/>
            <pc:sldMk cId="4147557584" sldId="291"/>
            <ac:spMk id="3" creationId="{89EC2D43-E9D5-D1B5-07B1-422FB0F6EAE5}"/>
          </ac:spMkLst>
        </pc:spChg>
        <pc:spChg chg="add mod">
          <ac:chgData name="Kat Snelling" userId="f528e2e9-6ec7-47ab-80d6-e567f209f4c7" providerId="ADAL" clId="{C01D97B0-9949-485E-A46A-FCA5E0E72731}" dt="2026-06-01T12:40:18.562" v="28" actId="1076"/>
          <ac:spMkLst>
            <pc:docMk/>
            <pc:sldMk cId="4147557584" sldId="291"/>
            <ac:spMk id="7" creationId="{55C93D83-CD1B-101D-CE43-A18CA52F6FA9}"/>
          </ac:spMkLst>
        </pc:spChg>
        <pc:spChg chg="mod">
          <ac:chgData name="Kat Snelling" userId="f528e2e9-6ec7-47ab-80d6-e567f209f4c7" providerId="ADAL" clId="{C01D97B0-9949-485E-A46A-FCA5E0E72731}" dt="2026-06-01T12:40:52.798" v="38" actId="1076"/>
          <ac:spMkLst>
            <pc:docMk/>
            <pc:sldMk cId="4147557584" sldId="291"/>
            <ac:spMk id="8" creationId="{1A57FFC2-F8D5-FCB1-BA28-B0C206DAB44E}"/>
          </ac:spMkLst>
        </pc:spChg>
        <pc:spChg chg="mod">
          <ac:chgData name="Kat Snelling" userId="f528e2e9-6ec7-47ab-80d6-e567f209f4c7" providerId="ADAL" clId="{C01D97B0-9949-485E-A46A-FCA5E0E72731}" dt="2026-06-01T12:39:49.621" v="14" actId="21"/>
          <ac:spMkLst>
            <pc:docMk/>
            <pc:sldMk cId="4147557584" sldId="291"/>
            <ac:spMk id="13" creationId="{F600B8AE-8B67-674F-090D-5328A3650B12}"/>
          </ac:spMkLst>
        </pc:spChg>
        <pc:spChg chg="add mod">
          <ac:chgData name="Kat Snelling" userId="f528e2e9-6ec7-47ab-80d6-e567f209f4c7" providerId="ADAL" clId="{C01D97B0-9949-485E-A46A-FCA5E0E72731}" dt="2026-06-01T12:40:56.646" v="39" actId="1076"/>
          <ac:spMkLst>
            <pc:docMk/>
            <pc:sldMk cId="4147557584" sldId="291"/>
            <ac:spMk id="14" creationId="{2C664393-A2D9-B27E-9C1F-F4222999F67F}"/>
          </ac:spMkLst>
        </pc:spChg>
        <pc:picChg chg="mod">
          <ac:chgData name="Kat Snelling" userId="f528e2e9-6ec7-47ab-80d6-e567f209f4c7" providerId="ADAL" clId="{C01D97B0-9949-485E-A46A-FCA5E0E72731}" dt="2026-06-01T12:39:32.691" v="12" actId="1076"/>
          <ac:picMkLst>
            <pc:docMk/>
            <pc:sldMk cId="4147557584" sldId="291"/>
            <ac:picMk id="4" creationId="{56E0B54A-1241-01EA-03A8-F54C36534E04}"/>
          </ac:picMkLst>
        </pc:picChg>
        <pc:picChg chg="mod">
          <ac:chgData name="Kat Snelling" userId="f528e2e9-6ec7-47ab-80d6-e567f209f4c7" providerId="ADAL" clId="{C01D97B0-9949-485E-A46A-FCA5E0E72731}" dt="2026-06-01T12:40:29.022" v="32" actId="1076"/>
          <ac:picMkLst>
            <pc:docMk/>
            <pc:sldMk cId="4147557584" sldId="291"/>
            <ac:picMk id="6" creationId="{88950FD0-C8F1-81CB-03A8-43A0BF08CB7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46F989DD-815C-4344-8DD8-F526640A63F6}" type="datetimeFigureOut">
              <a:rPr lang="en-US" smtClean="0"/>
              <a:pPr/>
              <a:t>01/Jun/26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FC44331D-DFC9-184D-BAEF-72CCBD6BD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878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4331D-DFC9-184D-BAEF-72CCBD6BDD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4331D-DFC9-184D-BAEF-72CCBD6BDD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4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24B5E-9E94-876C-6351-CE455A874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56A571-EE36-707B-54AF-AEBD59C0C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F4ADEC-902B-DF8F-72EB-17074F96F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15C08-CCD9-FA04-05F7-A85197140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4331D-DFC9-184D-BAEF-72CCBD6BDD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35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C6184-875A-BB2D-9318-A37D393AE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CB32B4-E1A7-0A66-A25D-AF1B71E105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0FD824-F537-AD79-6D51-C4AE8273E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04C39-6204-9780-0AD6-0A419D7B2C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4331D-DFC9-184D-BAEF-72CCBD6BDD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F8B0642-79BF-BE82-09E8-AF7C51BCF6D9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B2AD34F-32E2-0602-7C48-4F6886980006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9" name="Picture 8" descr="A close up of a black and white background&#10;&#10;Description automatically generated">
            <a:extLst>
              <a:ext uri="{FF2B5EF4-FFF2-40B4-BE49-F238E27FC236}">
                <a16:creationId xmlns:a16="http://schemas.microsoft.com/office/drawing/2014/main" id="{30276652-FA68-8310-6F64-E6B671CA3F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6" b="62866"/>
          <a:stretch/>
        </p:blipFill>
        <p:spPr>
          <a:xfrm>
            <a:off x="0" y="0"/>
            <a:ext cx="18288000" cy="85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01/Jun/26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0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7B24BDE1-BB51-47BB-1098-1693B5B81697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E2BCA53-8C4A-C77D-3EE8-883F08FB2B9D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9" name="Picture 8" descr="A black and white grid&#10;&#10;Description automatically generated">
            <a:extLst>
              <a:ext uri="{FF2B5EF4-FFF2-40B4-BE49-F238E27FC236}">
                <a16:creationId xmlns:a16="http://schemas.microsoft.com/office/drawing/2014/main" id="{DF4F8E87-229E-B687-BB2B-0DFE7AE776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r="33809" b="44924"/>
          <a:stretch/>
        </p:blipFill>
        <p:spPr>
          <a:xfrm>
            <a:off x="-18527" y="0"/>
            <a:ext cx="18306528" cy="85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5D82E791-E3BD-80A5-FCB4-D2ECBF842209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D5C1B6C-A922-E66E-9728-A577B6BD269E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9" name="Picture 8" descr="A black background with white outline&#10;&#10;Description automatically generated">
            <a:extLst>
              <a:ext uri="{FF2B5EF4-FFF2-40B4-BE49-F238E27FC236}">
                <a16:creationId xmlns:a16="http://schemas.microsoft.com/office/drawing/2014/main" id="{0BF97E60-476F-183A-A169-885AFF5C11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346" b="35670"/>
          <a:stretch/>
        </p:blipFill>
        <p:spPr>
          <a:xfrm>
            <a:off x="-12909" y="-1"/>
            <a:ext cx="18300909" cy="85278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DA13058A-6712-806E-03DE-8AC3E112EF40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81542352-B536-19C4-FD22-06318B4264FC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10" name="Picture 9" descr="A black and white pattern of native american symbols&#10;&#10;Description automatically generated">
            <a:extLst>
              <a:ext uri="{FF2B5EF4-FFF2-40B4-BE49-F238E27FC236}">
                <a16:creationId xmlns:a16="http://schemas.microsoft.com/office/drawing/2014/main" id="{9C5A69BD-85FA-2663-0B3A-1939C7028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6"/>
          <a:stretch/>
        </p:blipFill>
        <p:spPr>
          <a:xfrm>
            <a:off x="-1" y="9776"/>
            <a:ext cx="18320983" cy="85901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01/Jun/26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510F7F-1C9C-77B1-A9C1-638F8E1285D8}"/>
              </a:ext>
            </a:extLst>
          </p:cNvPr>
          <p:cNvSpPr/>
          <p:nvPr userDrawn="1"/>
        </p:nvSpPr>
        <p:spPr>
          <a:xfrm>
            <a:off x="0" y="0"/>
            <a:ext cx="18288000" cy="84558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0F8B0642-79BF-BE82-09E8-AF7C51BCF6D9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B2AD34F-32E2-0602-7C48-4F6886980006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9" name="Picture 8" descr="A close up of a black and white background&#10;&#10;Description automatically generated">
            <a:extLst>
              <a:ext uri="{FF2B5EF4-FFF2-40B4-BE49-F238E27FC236}">
                <a16:creationId xmlns:a16="http://schemas.microsoft.com/office/drawing/2014/main" id="{30276652-FA68-8310-6F64-E6B671CA3F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6" b="62866"/>
          <a:stretch/>
        </p:blipFill>
        <p:spPr>
          <a:xfrm>
            <a:off x="0" y="0"/>
            <a:ext cx="18288000" cy="85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4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593E69-0124-FA4E-80BE-75A70C3DCC94}"/>
              </a:ext>
            </a:extLst>
          </p:cNvPr>
          <p:cNvSpPr/>
          <p:nvPr userDrawn="1"/>
        </p:nvSpPr>
        <p:spPr>
          <a:xfrm>
            <a:off x="0" y="0"/>
            <a:ext cx="18288000" cy="8528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grid&#10;&#10;Description automatically generated">
            <a:extLst>
              <a:ext uri="{FF2B5EF4-FFF2-40B4-BE49-F238E27FC236}">
                <a16:creationId xmlns:a16="http://schemas.microsoft.com/office/drawing/2014/main" id="{DF4F8E87-229E-B687-BB2B-0DFE7AE776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r="33809" b="44924"/>
          <a:stretch/>
        </p:blipFill>
        <p:spPr>
          <a:xfrm>
            <a:off x="-18527" y="0"/>
            <a:ext cx="18306528" cy="8568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B24BDE1-BB51-47BB-1098-1693B5B81697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E2BCA53-8C4A-C77D-3EE8-883F08FB2B9D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143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1DD6B0-2DD8-24D1-C103-EC9FF270DFC3}"/>
              </a:ext>
            </a:extLst>
          </p:cNvPr>
          <p:cNvSpPr/>
          <p:nvPr userDrawn="1"/>
        </p:nvSpPr>
        <p:spPr>
          <a:xfrm>
            <a:off x="0" y="0"/>
            <a:ext cx="18288000" cy="85278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5D82E791-E3BD-80A5-FCB4-D2ECBF842209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D5C1B6C-A922-E66E-9728-A577B6BD269E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9" name="Picture 8" descr="A black background with white outline&#10;&#10;Description automatically generated">
            <a:extLst>
              <a:ext uri="{FF2B5EF4-FFF2-40B4-BE49-F238E27FC236}">
                <a16:creationId xmlns:a16="http://schemas.microsoft.com/office/drawing/2014/main" id="{0BF97E60-476F-183A-A169-885AFF5C11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346" b="35670"/>
          <a:stretch/>
        </p:blipFill>
        <p:spPr>
          <a:xfrm>
            <a:off x="-12909" y="-1"/>
            <a:ext cx="18300909" cy="852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6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627E9D-C8DC-8572-A768-8838A5C0B2C8}"/>
              </a:ext>
            </a:extLst>
          </p:cNvPr>
          <p:cNvSpPr/>
          <p:nvPr userDrawn="1"/>
        </p:nvSpPr>
        <p:spPr>
          <a:xfrm>
            <a:off x="0" y="-1"/>
            <a:ext cx="18288000" cy="8590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DA13058A-6712-806E-03DE-8AC3E112EF40}"/>
              </a:ext>
            </a:extLst>
          </p:cNvPr>
          <p:cNvSpPr/>
          <p:nvPr userDrawn="1"/>
        </p:nvSpPr>
        <p:spPr>
          <a:xfrm>
            <a:off x="521494" y="9070328"/>
            <a:ext cx="2860693" cy="766591"/>
          </a:xfrm>
          <a:custGeom>
            <a:avLst/>
            <a:gdLst/>
            <a:ahLst/>
            <a:cxnLst/>
            <a:rect l="l" t="t" r="r" b="b"/>
            <a:pathLst>
              <a:path w="2860693" h="766591">
                <a:moveTo>
                  <a:pt x="0" y="0"/>
                </a:moveTo>
                <a:lnTo>
                  <a:pt x="2860693" y="0"/>
                </a:lnTo>
                <a:lnTo>
                  <a:pt x="2860693" y="766591"/>
                </a:lnTo>
                <a:lnTo>
                  <a:pt x="0" y="7665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81542352-B536-19C4-FD22-06318B4264FC}"/>
              </a:ext>
            </a:extLst>
          </p:cNvPr>
          <p:cNvSpPr/>
          <p:nvPr userDrawn="1"/>
        </p:nvSpPr>
        <p:spPr>
          <a:xfrm>
            <a:off x="4035160" y="9119162"/>
            <a:ext cx="3065895" cy="668923"/>
          </a:xfrm>
          <a:custGeom>
            <a:avLst/>
            <a:gdLst/>
            <a:ahLst/>
            <a:cxnLst/>
            <a:rect l="l" t="t" r="r" b="b"/>
            <a:pathLst>
              <a:path w="3065895" h="668923">
                <a:moveTo>
                  <a:pt x="0" y="0"/>
                </a:moveTo>
                <a:lnTo>
                  <a:pt x="3065895" y="0"/>
                </a:lnTo>
                <a:lnTo>
                  <a:pt x="3065895" y="668922"/>
                </a:lnTo>
                <a:lnTo>
                  <a:pt x="0" y="6689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10" name="Picture 9" descr="A black and white pattern of native american symbols&#10;&#10;Description automatically generated">
            <a:extLst>
              <a:ext uri="{FF2B5EF4-FFF2-40B4-BE49-F238E27FC236}">
                <a16:creationId xmlns:a16="http://schemas.microsoft.com/office/drawing/2014/main" id="{9C5A69BD-85FA-2663-0B3A-1939C7028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6"/>
          <a:stretch/>
        </p:blipFill>
        <p:spPr>
          <a:xfrm>
            <a:off x="-1" y="9776"/>
            <a:ext cx="18320983" cy="85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24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950FD0-C8F1-81CB-03A8-43A0BF08C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25852"/>
            <a:ext cx="18345628" cy="1227603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6E0B54A-1241-01EA-03A8-F54C36534E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6497"/>
          <a:stretch/>
        </p:blipFill>
        <p:spPr>
          <a:xfrm>
            <a:off x="0" y="3771900"/>
            <a:ext cx="18345628" cy="655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6F26EB-AD16-FF55-3F2C-4F654C7A3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7" y="8615632"/>
            <a:ext cx="2622743" cy="587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74832F-A0D4-9561-8F7F-A1932DDA1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7" y="7798225"/>
            <a:ext cx="3047999" cy="609600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F600B8AE-8B67-674F-090D-5328A3650B12}"/>
              </a:ext>
            </a:extLst>
          </p:cNvPr>
          <p:cNvSpPr txBox="1"/>
          <p:nvPr/>
        </p:nvSpPr>
        <p:spPr>
          <a:xfrm>
            <a:off x="9137449" y="8104176"/>
            <a:ext cx="8895361" cy="164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420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 Bold"/>
              </a:rPr>
              <a:t>Rachel Engler-Stringer &amp;                   Stefanie Foster</a:t>
            </a:r>
            <a:b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86F52A-4E93-9B89-BDEB-A5BDC88A8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272419"/>
            <a:ext cx="18973800" cy="536221"/>
          </a:xfrm>
          <a:prstGeom prst="rect">
            <a:avLst/>
          </a:prstGeom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964AA5A1-111B-B21F-E8ED-CC5E5319B2F1}"/>
              </a:ext>
            </a:extLst>
          </p:cNvPr>
          <p:cNvGrpSpPr/>
          <p:nvPr/>
        </p:nvGrpSpPr>
        <p:grpSpPr>
          <a:xfrm>
            <a:off x="-57628" y="4472470"/>
            <a:ext cx="18345628" cy="2276715"/>
            <a:chOff x="-38805" y="-1122063"/>
            <a:chExt cx="12353330" cy="3035620"/>
          </a:xfrm>
        </p:grpSpPr>
        <p:sp>
          <p:nvSpPr>
            <p:cNvPr id="3" name="TextBox 6">
              <a:extLst>
                <a:ext uri="{FF2B5EF4-FFF2-40B4-BE49-F238E27FC236}">
                  <a16:creationId xmlns:a16="http://schemas.microsoft.com/office/drawing/2014/main" id="{89EC2D43-E9D5-D1B5-07B1-422FB0F6EAE5}"/>
                </a:ext>
              </a:extLst>
            </p:cNvPr>
            <p:cNvSpPr txBox="1"/>
            <p:nvPr/>
          </p:nvSpPr>
          <p:spPr>
            <a:xfrm>
              <a:off x="-38805" y="-1122063"/>
              <a:ext cx="12353330" cy="2180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13999"/>
                </a:lnSpc>
                <a:spcBef>
                  <a:spcPct val="0"/>
                </a:spcBef>
              </a:pPr>
              <a:r>
                <a:rPr lang="en-US" sz="8800" b="1" dirty="0">
                  <a:solidFill>
                    <a:schemeClr val="bg1"/>
                  </a:solidFill>
                </a:rPr>
                <a:t>Nourishing Communities:</a:t>
              </a:r>
              <a:endParaRPr lang="en-US" sz="128900" b="1" dirty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  <a:sym typeface="Open Sans Condensed Ultra-Bold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57FFC2-F8D5-FCB1-BA28-B0C206DAB44E}"/>
                </a:ext>
              </a:extLst>
            </p:cNvPr>
            <p:cNvSpPr txBox="1"/>
            <p:nvPr/>
          </p:nvSpPr>
          <p:spPr>
            <a:xfrm>
              <a:off x="1660690" y="805817"/>
              <a:ext cx="9031949" cy="11077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C000"/>
                  </a:solidFill>
                </a:rPr>
                <a:t>A Guide to School Food Program Development</a:t>
              </a:r>
              <a:endParaRPr lang="en-US" sz="4999" dirty="0">
                <a:solidFill>
                  <a:srgbClr val="FFC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E8FE7DE-9347-2F3C-E019-39249DB26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8" y="9399460"/>
            <a:ext cx="4577473" cy="66447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93D83-CD1B-101D-CE43-A18CA52F6FA9}"/>
              </a:ext>
            </a:extLst>
          </p:cNvPr>
          <p:cNvSpPr txBox="1"/>
          <p:nvPr/>
        </p:nvSpPr>
        <p:spPr>
          <a:xfrm>
            <a:off x="8500276" y="9014739"/>
            <a:ext cx="9865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4400" b="1" dirty="0">
                <a:solidFill>
                  <a:schemeClr val="bg1"/>
                </a:solidFill>
              </a:rPr>
              <a:t>Contact: rachel.engler-stringer@usask.ca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664393-A2D9-B27E-9C1F-F4222999F67F}"/>
              </a:ext>
            </a:extLst>
          </p:cNvPr>
          <p:cNvSpPr txBox="1"/>
          <p:nvPr/>
        </p:nvSpPr>
        <p:spPr>
          <a:xfrm>
            <a:off x="4247456" y="6749185"/>
            <a:ext cx="10363200" cy="1159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2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 Bold"/>
              </a:rPr>
              <a:t>Department of Community Health &amp; Epidemiology</a:t>
            </a:r>
          </a:p>
          <a:p>
            <a:pPr marL="0" lvl="0" indent="0" algn="ctr">
              <a:lnSpc>
                <a:spcPts val="442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University of Saskatchewan</a:t>
            </a:r>
          </a:p>
        </p:txBody>
      </p:sp>
    </p:spTree>
    <p:extLst>
      <p:ext uri="{BB962C8B-B14F-4D97-AF65-F5344CB8AC3E}">
        <p14:creationId xmlns:p14="http://schemas.microsoft.com/office/powerpoint/2010/main" val="4147557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66909-6FBF-EE04-32EB-F35CA38C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03068-DD07-FBD8-3075-53131E376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E68485-139B-804E-2565-18284928E731}"/>
              </a:ext>
            </a:extLst>
          </p:cNvPr>
          <p:cNvSpPr txBox="1"/>
          <p:nvPr/>
        </p:nvSpPr>
        <p:spPr>
          <a:xfrm>
            <a:off x="984482" y="462793"/>
            <a:ext cx="16312918" cy="19020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000"/>
              </a:lnSpc>
            </a:pPr>
            <a:r>
              <a:rPr lang="en-US" sz="8000" b="1" spc="-3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Part Three: Food Literacy Guide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F95667-3406-BFAA-F0E3-E379789E62A7}"/>
              </a:ext>
            </a:extLst>
          </p:cNvPr>
          <p:cNvCxnSpPr/>
          <p:nvPr/>
        </p:nvCxnSpPr>
        <p:spPr>
          <a:xfrm>
            <a:off x="1117657" y="2374647"/>
            <a:ext cx="3048000" cy="0"/>
          </a:xfrm>
          <a:prstGeom prst="line">
            <a:avLst/>
          </a:prstGeom>
          <a:ln w="177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4A8FA2-79A0-4D30-A3E2-6CAD8EDB05D5}"/>
              </a:ext>
            </a:extLst>
          </p:cNvPr>
          <p:cNvSpPr txBox="1">
            <a:spLocks/>
          </p:cNvSpPr>
          <p:nvPr/>
        </p:nvSpPr>
        <p:spPr>
          <a:xfrm>
            <a:off x="5170276" y="3116613"/>
            <a:ext cx="9721080" cy="59046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>
                <a:solidFill>
                  <a:schemeClr val="bg1"/>
                </a:solidFill>
              </a:rPr>
              <a:t>Great school food programs include curricula-integrated food literacy learning for students</a:t>
            </a:r>
          </a:p>
          <a:p>
            <a:r>
              <a:rPr lang="en-CA" sz="2800" dirty="0">
                <a:solidFill>
                  <a:schemeClr val="bg1"/>
                </a:solidFill>
              </a:rPr>
              <a:t>Hands on learning – cooking, gardening, composting, land-based education</a:t>
            </a:r>
          </a:p>
          <a:p>
            <a:r>
              <a:rPr lang="en-CA" sz="2800" dirty="0">
                <a:solidFill>
                  <a:schemeClr val="bg1"/>
                </a:solidFill>
              </a:rPr>
              <a:t>Incorporating food-based learning into traditional academic subjects: math, science, social studies, language arts</a:t>
            </a:r>
          </a:p>
          <a:p>
            <a:r>
              <a:rPr lang="en-CA" sz="2800" dirty="0">
                <a:solidFill>
                  <a:schemeClr val="bg1"/>
                </a:solidFill>
              </a:rPr>
              <a:t>Encourages nutrition education that is focused on balance and wellbeing rather than dichotomizing foods (healthy/unhealthy; good/bad)</a:t>
            </a:r>
          </a:p>
          <a:p>
            <a:endParaRPr lang="en-CA" sz="2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CA" sz="2800" dirty="0">
                <a:solidFill>
                  <a:schemeClr val="bg1"/>
                </a:solidFill>
              </a:rPr>
              <a:t>Bonus Guide: </a:t>
            </a:r>
            <a:r>
              <a:rPr lang="en-CA" sz="2800" u="sng" dirty="0">
                <a:solidFill>
                  <a:schemeClr val="bg1"/>
                </a:solidFill>
              </a:rPr>
              <a:t>Feeding Our Culture: Connecting Food Literacy to Indigenous Culture Education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54808-3388-1206-DE5C-F7C0CD094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49" y="3055268"/>
            <a:ext cx="4356461" cy="5479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8B9EB3-6586-C85E-F2E1-E6CB14282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2933" y="5427086"/>
            <a:ext cx="2834886" cy="4397121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7628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0D977-80AF-8682-5D33-AEAC1558B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B1FFAD-483A-0743-498F-3025222FA57B}"/>
              </a:ext>
            </a:extLst>
          </p:cNvPr>
          <p:cNvSpPr/>
          <p:nvPr/>
        </p:nvSpPr>
        <p:spPr>
          <a:xfrm>
            <a:off x="-467747" y="-420774"/>
            <a:ext cx="19346880" cy="1125498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age of a brochure&#10;&#10;AI-generated content may be incorrect.">
            <a:extLst>
              <a:ext uri="{FF2B5EF4-FFF2-40B4-BE49-F238E27FC236}">
                <a16:creationId xmlns:a16="http://schemas.microsoft.com/office/drawing/2014/main" id="{467F5677-F81C-9439-1C52-72FBD3A10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497" y="2793696"/>
            <a:ext cx="9686925" cy="7486650"/>
          </a:xfrm>
          <a:prstGeom prst="rect">
            <a:avLst/>
          </a:prstGeom>
        </p:spPr>
      </p:pic>
      <p:pic>
        <p:nvPicPr>
          <p:cNvPr id="5" name="Picture 4" descr="A page of a magazine&#10;&#10;AI-generated content may be incorrect.">
            <a:extLst>
              <a:ext uri="{FF2B5EF4-FFF2-40B4-BE49-F238E27FC236}">
                <a16:creationId xmlns:a16="http://schemas.microsoft.com/office/drawing/2014/main" id="{FD1005D0-A5AD-A29F-EAC3-2ED8CAEB4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3" y="114888"/>
            <a:ext cx="8411880" cy="6502966"/>
          </a:xfrm>
          <a:prstGeom prst="rect">
            <a:avLst/>
          </a:prstGeom>
        </p:spPr>
      </p:pic>
      <p:pic>
        <p:nvPicPr>
          <p:cNvPr id="7" name="Picture 6" descr="A page of a book&#10;&#10;AI-generated content may be incorrect.">
            <a:extLst>
              <a:ext uri="{FF2B5EF4-FFF2-40B4-BE49-F238E27FC236}">
                <a16:creationId xmlns:a16="http://schemas.microsoft.com/office/drawing/2014/main" id="{F03710C3-F4C5-C8A5-68A4-225DF5BFD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600000">
            <a:off x="1452789" y="4471892"/>
            <a:ext cx="3931216" cy="60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60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4C518-88D7-A1FD-3925-A677ECAC5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D1CA55-5EA2-D4AC-3D99-F0D443538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63E179-9804-6B6A-C83C-7C39825A2330}"/>
              </a:ext>
            </a:extLst>
          </p:cNvPr>
          <p:cNvSpPr txBox="1"/>
          <p:nvPr/>
        </p:nvSpPr>
        <p:spPr>
          <a:xfrm>
            <a:off x="984482" y="462793"/>
            <a:ext cx="15864374" cy="19020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000"/>
              </a:lnSpc>
            </a:pPr>
            <a:r>
              <a:rPr lang="en-US" sz="8000" b="1" spc="-3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Part Four: Operations &amp; Costing Guide</a:t>
            </a:r>
            <a:r>
              <a:rPr lang="en-US" sz="7200" spc="-300" dirty="0">
                <a:solidFill>
                  <a:schemeClr val="bg1"/>
                </a:solidFill>
                <a:latin typeface="Open Sans Condensed"/>
                <a:ea typeface="Open Sans Condensed" pitchFamily="2" charset="0"/>
                <a:cs typeface="Open Sans Condensed" pitchFamily="2" charset="0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DB86A1-7ADD-BABC-79F8-8F0DEA56A816}"/>
              </a:ext>
            </a:extLst>
          </p:cNvPr>
          <p:cNvCxnSpPr/>
          <p:nvPr/>
        </p:nvCxnSpPr>
        <p:spPr>
          <a:xfrm>
            <a:off x="1117657" y="2374647"/>
            <a:ext cx="3048000" cy="0"/>
          </a:xfrm>
          <a:prstGeom prst="line">
            <a:avLst/>
          </a:prstGeom>
          <a:ln w="177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A6255A-65EE-2A28-EABD-E11D5C0D7D20}"/>
              </a:ext>
            </a:extLst>
          </p:cNvPr>
          <p:cNvSpPr txBox="1">
            <a:spLocks/>
          </p:cNvSpPr>
          <p:nvPr/>
        </p:nvSpPr>
        <p:spPr>
          <a:xfrm>
            <a:off x="4751512" y="2983260"/>
            <a:ext cx="8568952" cy="66247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Includes recommendations and resources for: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Human Resources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Program Logistics – SOPs, procurement, food handling, salad bars, equipment, etc.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Local Food Procurement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Menu Resources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Budgets &amp; Costing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57200" lvl="1" indent="0" algn="r">
              <a:buNone/>
            </a:pPr>
            <a:r>
              <a:rPr lang="en-US" sz="2400" dirty="0">
                <a:solidFill>
                  <a:schemeClr val="bg1"/>
                </a:solidFill>
              </a:rPr>
              <a:t>Bonus Guide: </a:t>
            </a:r>
            <a:r>
              <a:rPr lang="en-US" sz="2400" u="sng" dirty="0">
                <a:solidFill>
                  <a:schemeClr val="bg1"/>
                </a:solidFill>
              </a:rPr>
              <a:t>School Food Operations Models: Program Typologies  </a:t>
            </a:r>
            <a:r>
              <a:rPr lang="en-US" sz="2400" dirty="0">
                <a:solidFill>
                  <a:schemeClr val="bg1"/>
                </a:solidFill>
              </a:rPr>
              <a:t>– provides common language and definitions for key school food terms; reviewed 38 programs from around Canada to provide standardized profiles of different procurement, preparation and food service/dining models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2A2D7-9355-92F3-0616-F1657CA74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168" y="6674235"/>
            <a:ext cx="4308127" cy="2650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FBF75B-8A61-2982-D323-7C4AE0897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50" y="3415308"/>
            <a:ext cx="4176464" cy="537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6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1D462F-1D46-F5D6-EBAB-58181D4DB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4450AF-7570-BD48-786E-CBBD0D7E1CBB}"/>
              </a:ext>
            </a:extLst>
          </p:cNvPr>
          <p:cNvSpPr/>
          <p:nvPr/>
        </p:nvSpPr>
        <p:spPr>
          <a:xfrm>
            <a:off x="-467747" y="-420774"/>
            <a:ext cx="19346880" cy="1125498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iagram of a school food procurement model&#10;&#10;AI-generated content may be incorrect.">
            <a:extLst>
              <a:ext uri="{FF2B5EF4-FFF2-40B4-BE49-F238E27FC236}">
                <a16:creationId xmlns:a16="http://schemas.microsoft.com/office/drawing/2014/main" id="{C8B86F6E-FFE9-8F9B-BB39-AA589C954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296" y="2410799"/>
            <a:ext cx="8908266" cy="6248279"/>
          </a:xfrm>
          <a:prstGeom prst="rect">
            <a:avLst/>
          </a:prstGeom>
        </p:spPr>
      </p:pic>
      <p:pic>
        <p:nvPicPr>
          <p:cNvPr id="5" name="Picture 4" descr="A map of canada with white text&#10;&#10;AI-generated content may be incorrect.">
            <a:extLst>
              <a:ext uri="{FF2B5EF4-FFF2-40B4-BE49-F238E27FC236}">
                <a16:creationId xmlns:a16="http://schemas.microsoft.com/office/drawing/2014/main" id="{A4F07C1E-DB04-2B42-EDB5-4BA80433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" y="2414983"/>
            <a:ext cx="8986555" cy="623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22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A3E0D-5EA5-0950-18D4-E9241D080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3DF9B-EE74-E1B2-E080-F235DF96B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" y="0"/>
            <a:ext cx="18288000" cy="1028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CC9D37-0FCA-6A29-2271-12B2E0D0A8B7}"/>
              </a:ext>
            </a:extLst>
          </p:cNvPr>
          <p:cNvSpPr txBox="1"/>
          <p:nvPr/>
        </p:nvSpPr>
        <p:spPr>
          <a:xfrm>
            <a:off x="984482" y="462793"/>
            <a:ext cx="16728470" cy="19020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000"/>
              </a:lnSpc>
            </a:pPr>
            <a:r>
              <a:rPr lang="en-US" sz="8000" b="1" spc="-3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Part Five: Evaluation &amp; Monitoring Guide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548CD8-BF50-2412-EA19-B2785EA58494}"/>
              </a:ext>
            </a:extLst>
          </p:cNvPr>
          <p:cNvCxnSpPr/>
          <p:nvPr/>
        </p:nvCxnSpPr>
        <p:spPr>
          <a:xfrm>
            <a:off x="1117657" y="2374647"/>
            <a:ext cx="3048000" cy="0"/>
          </a:xfrm>
          <a:prstGeom prst="line">
            <a:avLst/>
          </a:prstGeom>
          <a:ln w="177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5A35B4-C81A-81CE-7C0D-BFBADFB5A59E}"/>
              </a:ext>
            </a:extLst>
          </p:cNvPr>
          <p:cNvSpPr txBox="1">
            <a:spLocks/>
          </p:cNvSpPr>
          <p:nvPr/>
        </p:nvSpPr>
        <p:spPr>
          <a:xfrm>
            <a:off x="1012225" y="3631332"/>
            <a:ext cx="9721080" cy="590465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Breaks school food evaluation into three distinct levels based on “difficulty” </a:t>
            </a:r>
          </a:p>
          <a:p>
            <a:r>
              <a:rPr lang="en-CA" sz="2800" dirty="0">
                <a:solidFill>
                  <a:schemeClr val="bg1"/>
                </a:solidFill>
              </a:rPr>
              <a:t>Level One recommendations are designed to keep programs aligned with National School Food Program reporting requirements </a:t>
            </a:r>
          </a:p>
          <a:p>
            <a:r>
              <a:rPr lang="en-CA" sz="28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Promotes partnering with academic researchers to do </a:t>
            </a:r>
            <a:r>
              <a:rPr lang="en-CA" sz="28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more extensive evaluation </a:t>
            </a:r>
          </a:p>
          <a:p>
            <a:r>
              <a:rPr lang="en-CA" sz="2800" dirty="0">
                <a:solidFill>
                  <a:schemeClr val="bg1"/>
                </a:solidFill>
              </a:rPr>
              <a:t>Offers a glossary of standardized terms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2F8FF-2E62-D383-66A0-770833073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122" y="2788280"/>
            <a:ext cx="5184576" cy="65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26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48FD0-6271-9270-B81B-B1EF46D1F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4F21B88-43E5-6923-1906-D170B0EEE5F3}"/>
              </a:ext>
            </a:extLst>
          </p:cNvPr>
          <p:cNvSpPr/>
          <p:nvPr/>
        </p:nvSpPr>
        <p:spPr>
          <a:xfrm>
            <a:off x="0" y="0"/>
            <a:ext cx="18288000" cy="10317358"/>
          </a:xfrm>
          <a:custGeom>
            <a:avLst/>
            <a:gdLst/>
            <a:ahLst/>
            <a:cxnLst/>
            <a:rect l="l" t="t" r="r" b="b"/>
            <a:pathLst>
              <a:path w="18288000" h="10317358">
                <a:moveTo>
                  <a:pt x="0" y="0"/>
                </a:moveTo>
                <a:lnTo>
                  <a:pt x="18288000" y="0"/>
                </a:lnTo>
                <a:lnTo>
                  <a:pt x="18288000" y="10317358"/>
                </a:lnTo>
                <a:lnTo>
                  <a:pt x="0" y="10317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638" r="-117776"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0DA027-BFD1-421C-B9D7-68155E5D6868}"/>
              </a:ext>
            </a:extLst>
          </p:cNvPr>
          <p:cNvSpPr txBox="1"/>
          <p:nvPr/>
        </p:nvSpPr>
        <p:spPr>
          <a:xfrm>
            <a:off x="664430" y="1057622"/>
            <a:ext cx="1706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0" dirty="0">
                <a:solidFill>
                  <a:schemeClr val="bg1"/>
                </a:solidFill>
                <a:effectLst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Follow the QR Code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365F90-B93E-19A5-9183-41E253704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79361"/>
            <a:ext cx="2622743" cy="587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42F78-2F0A-564E-69E4-419D1DF07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45" y="-38100"/>
            <a:ext cx="5507770" cy="50243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7278D0A6-1C78-EC0B-4328-4E3430E6173F}"/>
              </a:ext>
            </a:extLst>
          </p:cNvPr>
          <p:cNvSpPr txBox="1"/>
          <p:nvPr/>
        </p:nvSpPr>
        <p:spPr>
          <a:xfrm>
            <a:off x="10116280" y="9369950"/>
            <a:ext cx="7616950" cy="39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dirty="0">
                <a:solidFill>
                  <a:schemeClr val="bg1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SPHERU.CA --- School Food How-To Guide Series</a:t>
            </a:r>
          </a:p>
        </p:txBody>
      </p:sp>
      <p:pic>
        <p:nvPicPr>
          <p:cNvPr id="2" name="Drawing 0">
            <a:extLst>
              <a:ext uri="{FF2B5EF4-FFF2-40B4-BE49-F238E27FC236}">
                <a16:creationId xmlns:a16="http://schemas.microsoft.com/office/drawing/2014/main" id="{AD2F278D-3E77-D7FC-20C4-291ED0E99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209" y="2767236"/>
            <a:ext cx="5521241" cy="55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0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49A90F8F-E83B-91B8-2D2F-9A11B162D0B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8622547">
                <a:moveTo>
                  <a:pt x="0" y="0"/>
                </a:moveTo>
                <a:lnTo>
                  <a:pt x="18288000" y="0"/>
                </a:lnTo>
                <a:lnTo>
                  <a:pt x="18288000" y="8622547"/>
                </a:lnTo>
                <a:lnTo>
                  <a:pt x="0" y="8622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14" r="-21534" b="-24268"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6D46D-A7EB-8E3F-1A15-0E7A7EA6398B}"/>
              </a:ext>
            </a:extLst>
          </p:cNvPr>
          <p:cNvSpPr txBox="1"/>
          <p:nvPr/>
        </p:nvSpPr>
        <p:spPr>
          <a:xfrm>
            <a:off x="664430" y="1703344"/>
            <a:ext cx="170688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9600" b="1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Land Acknowledgement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BEC79D-6C2D-C124-28D4-F3664243109C}"/>
              </a:ext>
            </a:extLst>
          </p:cNvPr>
          <p:cNvCxnSpPr/>
          <p:nvPr/>
        </p:nvCxnSpPr>
        <p:spPr>
          <a:xfrm>
            <a:off x="7772400" y="3771900"/>
            <a:ext cx="3048000" cy="0"/>
          </a:xfrm>
          <a:prstGeom prst="line">
            <a:avLst/>
          </a:prstGeom>
          <a:ln w="88900">
            <a:solidFill>
              <a:srgbClr val="FBC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162A8E4E-262A-0231-9C2E-ACF63AB7F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79361"/>
            <a:ext cx="2622743" cy="587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3C12FC-BC1E-4919-3739-238597F26DAD}"/>
              </a:ext>
            </a:extLst>
          </p:cNvPr>
          <p:cNvSpPr txBox="1"/>
          <p:nvPr/>
        </p:nvSpPr>
        <p:spPr>
          <a:xfrm>
            <a:off x="2666999" y="4471678"/>
            <a:ext cx="13258801" cy="2698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CA" sz="360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As we gather here today, we acknowledge we are on Treaty 6 Territory and the Homeland of the Métis. We pay our respect to the First Nations and Métis ancestors of this place and reaffirm our relationship with one another.</a:t>
            </a:r>
          </a:p>
        </p:txBody>
      </p:sp>
    </p:spTree>
    <p:extLst>
      <p:ext uri="{BB962C8B-B14F-4D97-AF65-F5344CB8AC3E}">
        <p14:creationId xmlns:p14="http://schemas.microsoft.com/office/powerpoint/2010/main" val="3038445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0358"/>
            <a:ext cx="18288000" cy="10317358"/>
          </a:xfrm>
          <a:custGeom>
            <a:avLst/>
            <a:gdLst/>
            <a:ahLst/>
            <a:cxnLst/>
            <a:rect l="l" t="t" r="r" b="b"/>
            <a:pathLst>
              <a:path w="18288000" h="10317358">
                <a:moveTo>
                  <a:pt x="0" y="0"/>
                </a:moveTo>
                <a:lnTo>
                  <a:pt x="18288000" y="0"/>
                </a:lnTo>
                <a:lnTo>
                  <a:pt x="18288000" y="10317358"/>
                </a:lnTo>
                <a:lnTo>
                  <a:pt x="0" y="10317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638" r="-117776"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6D46D-A7EB-8E3F-1A15-0E7A7EA6398B}"/>
              </a:ext>
            </a:extLst>
          </p:cNvPr>
          <p:cNvSpPr txBox="1"/>
          <p:nvPr/>
        </p:nvSpPr>
        <p:spPr>
          <a:xfrm>
            <a:off x="914400" y="957882"/>
            <a:ext cx="10287000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800" b="1" spc="-3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Backstory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BEC79D-6C2D-C124-28D4-F3664243109C}"/>
              </a:ext>
            </a:extLst>
          </p:cNvPr>
          <p:cNvCxnSpPr/>
          <p:nvPr/>
        </p:nvCxnSpPr>
        <p:spPr>
          <a:xfrm>
            <a:off x="1219200" y="3695700"/>
            <a:ext cx="3048000" cy="0"/>
          </a:xfrm>
          <a:prstGeom prst="line">
            <a:avLst/>
          </a:prstGeom>
          <a:ln w="177800">
            <a:solidFill>
              <a:srgbClr val="FBC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FF1DC2-9839-1F0C-F690-0B7F9239AEEE}"/>
              </a:ext>
            </a:extLst>
          </p:cNvPr>
          <p:cNvSpPr txBox="1">
            <a:spLocks/>
          </p:cNvSpPr>
          <p:nvPr/>
        </p:nvSpPr>
        <p:spPr>
          <a:xfrm>
            <a:off x="889208" y="4063639"/>
            <a:ext cx="16823744" cy="5904392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Our </a:t>
            </a:r>
            <a:r>
              <a:rPr lang="en-CA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USask</a:t>
            </a:r>
            <a:r>
              <a:rPr lang="en-CA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team has been working in school food research for 10+ years</a:t>
            </a:r>
          </a:p>
          <a:p>
            <a:r>
              <a:rPr lang="en-CA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Funded by a SSHRC Connection Grant led by Dr. Rachel Engler-Stringer (PI), Dr. Amberley Ruetz (Co-PI) and Debbie Field (Collaborator). </a:t>
            </a:r>
          </a:p>
          <a:p>
            <a:r>
              <a:rPr lang="en-CA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School food through a population health lens – </a:t>
            </a:r>
            <a:r>
              <a:rPr lang="en-CA" b="1" cap="all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community and individual wellbeing</a:t>
            </a:r>
          </a:p>
          <a:p>
            <a:r>
              <a:rPr lang="en-CA" dirty="0">
                <a:solidFill>
                  <a:schemeClr val="bg1"/>
                </a:solidFill>
              </a:rPr>
              <a:t>An integrated view of school food – </a:t>
            </a:r>
            <a:r>
              <a:rPr lang="en-CA" b="1" dirty="0">
                <a:solidFill>
                  <a:schemeClr val="bg1"/>
                </a:solidFill>
              </a:rPr>
              <a:t>meals and snacks but also LEARNING </a:t>
            </a:r>
          </a:p>
          <a:p>
            <a:r>
              <a:rPr lang="en-CA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Brought together experts from around the country to help us in developing a </a:t>
            </a:r>
            <a:r>
              <a:rPr lang="en-CA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series of free how-to</a:t>
            </a:r>
            <a:r>
              <a:rPr lang="en-CA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guides to support schools and school divisions in launching new and developing existing school food programs </a:t>
            </a:r>
          </a:p>
          <a:p>
            <a:r>
              <a:rPr lang="en-CA" dirty="0">
                <a:solidFill>
                  <a:schemeClr val="bg1"/>
                </a:solidFill>
              </a:rPr>
              <a:t>Developed with the understanding that many school food programs are ad hoc, patch-work funded, with limited long-term planning in place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07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0358"/>
            <a:ext cx="18288000" cy="10317358"/>
          </a:xfrm>
          <a:custGeom>
            <a:avLst/>
            <a:gdLst/>
            <a:ahLst/>
            <a:cxnLst/>
            <a:rect l="l" t="t" r="r" b="b"/>
            <a:pathLst>
              <a:path w="18288000" h="10317358">
                <a:moveTo>
                  <a:pt x="0" y="0"/>
                </a:moveTo>
                <a:lnTo>
                  <a:pt x="18288000" y="0"/>
                </a:lnTo>
                <a:lnTo>
                  <a:pt x="18288000" y="10317358"/>
                </a:lnTo>
                <a:lnTo>
                  <a:pt x="0" y="10317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638" r="-117776"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D31A3-ADBE-B8BE-1584-5A7011A5E650}"/>
              </a:ext>
            </a:extLst>
          </p:cNvPr>
          <p:cNvSpPr txBox="1"/>
          <p:nvPr/>
        </p:nvSpPr>
        <p:spPr>
          <a:xfrm>
            <a:off x="990600" y="957882"/>
            <a:ext cx="12725400" cy="21441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000"/>
              </a:lnSpc>
            </a:pPr>
            <a:r>
              <a:rPr lang="en-US" sz="14800" b="1" spc="-3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Evidence-based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1A4E50-046C-5FC6-FB19-D3B0F5113140}"/>
              </a:ext>
            </a:extLst>
          </p:cNvPr>
          <p:cNvCxnSpPr/>
          <p:nvPr/>
        </p:nvCxnSpPr>
        <p:spPr>
          <a:xfrm>
            <a:off x="1223120" y="3102059"/>
            <a:ext cx="3048000" cy="0"/>
          </a:xfrm>
          <a:prstGeom prst="line">
            <a:avLst/>
          </a:prstGeom>
          <a:ln w="177800">
            <a:solidFill>
              <a:srgbClr val="FBC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37F3AD-09B3-1C88-D104-8E0DA369B4B1}"/>
              </a:ext>
            </a:extLst>
          </p:cNvPr>
          <p:cNvSpPr txBox="1"/>
          <p:nvPr/>
        </p:nvSpPr>
        <p:spPr>
          <a:xfrm>
            <a:off x="1018323" y="3559323"/>
            <a:ext cx="16262581" cy="60016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</a:rPr>
              <a:t>Evidence-based program development helps make programs more effective and sustainable, encourages accessibility and destigmatization, &amp; saves time and money in the long-run</a:t>
            </a:r>
          </a:p>
          <a:p>
            <a:endParaRPr lang="en-CA" sz="3200" dirty="0">
              <a:solidFill>
                <a:schemeClr val="bg1"/>
              </a:solidFill>
            </a:endParaRPr>
          </a:p>
          <a:p>
            <a:r>
              <a:rPr lang="en-CA" sz="3200" dirty="0">
                <a:solidFill>
                  <a:schemeClr val="bg1"/>
                </a:solidFill>
              </a:rPr>
              <a:t>Recommendations and resources in our guides come from: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>
                <a:solidFill>
                  <a:schemeClr val="bg1"/>
                </a:solidFill>
              </a:rPr>
              <a:t>Academic and community research conducted in Canada and internationally</a:t>
            </a:r>
            <a:endParaRPr lang="en-CA" sz="3200">
              <a:solidFill>
                <a:schemeClr val="bg1"/>
              </a:solidFill>
              <a:ea typeface="Calibri"/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bg1"/>
                </a:solidFill>
              </a:rPr>
              <a:t>Lessons learned directly from our team’s school food research projects with Saskatoon Public Schools and Meadow Lake Tribal Council and the projects of our academic collaborators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bg1"/>
                </a:solidFill>
              </a:rPr>
              <a:t>School Food Agencies and Organizations from around the country – Coalition for Healthy School Food, Nourish Nova Scotia, Canadian Feed the Children/</a:t>
            </a:r>
            <a:r>
              <a:rPr lang="en-CA" sz="3200" dirty="0" err="1">
                <a:solidFill>
                  <a:schemeClr val="bg1"/>
                </a:solidFill>
              </a:rPr>
              <a:t>Kinvia</a:t>
            </a:r>
            <a:r>
              <a:rPr lang="en-CA" sz="3200" dirty="0">
                <a:solidFill>
                  <a:schemeClr val="bg1"/>
                </a:solidFill>
              </a:rPr>
              <a:t>, The Indigenous School Food Circle, Farm to Cafeteria Canada, Feeding Futures, etc. </a:t>
            </a:r>
            <a:endParaRPr lang="en-CA" sz="32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bg1"/>
                </a:solidFill>
              </a:rPr>
              <a:t>Schools and divisions around Canada with innovative school food programs</a:t>
            </a:r>
          </a:p>
        </p:txBody>
      </p:sp>
    </p:spTree>
    <p:extLst>
      <p:ext uri="{BB962C8B-B14F-4D97-AF65-F5344CB8AC3E}">
        <p14:creationId xmlns:p14="http://schemas.microsoft.com/office/powerpoint/2010/main" val="115201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DE94BE-4C22-5075-2E9D-6187E67594FC}"/>
              </a:ext>
            </a:extLst>
          </p:cNvPr>
          <p:cNvSpPr/>
          <p:nvPr/>
        </p:nvSpPr>
        <p:spPr>
          <a:xfrm>
            <a:off x="0" y="0"/>
            <a:ext cx="18288000" cy="1031735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8288000" cy="8614498"/>
          </a:xfrm>
          <a:custGeom>
            <a:avLst/>
            <a:gdLst/>
            <a:ahLst/>
            <a:cxnLst/>
            <a:rect l="l" t="t" r="r" b="b"/>
            <a:pathLst>
              <a:path w="18288000" h="8614498">
                <a:moveTo>
                  <a:pt x="0" y="0"/>
                </a:moveTo>
                <a:lnTo>
                  <a:pt x="18288000" y="0"/>
                </a:lnTo>
                <a:lnTo>
                  <a:pt x="18288000" y="8614498"/>
                </a:lnTo>
                <a:lnTo>
                  <a:pt x="0" y="861449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-19414"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D05AF-E5BC-759B-73C6-C4546E99FA69}"/>
              </a:ext>
            </a:extLst>
          </p:cNvPr>
          <p:cNvSpPr txBox="1"/>
          <p:nvPr/>
        </p:nvSpPr>
        <p:spPr>
          <a:xfrm>
            <a:off x="1528409" y="895022"/>
            <a:ext cx="5334000" cy="11439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8200"/>
              </a:lnSpc>
            </a:pPr>
            <a:r>
              <a:rPr lang="en-CA" sz="7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The Guides</a:t>
            </a:r>
            <a:endParaRPr lang="en-CA" sz="7200" b="1" dirty="0">
              <a:solidFill>
                <a:schemeClr val="bg1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435B02-6BAC-516D-921A-91376F0BB56F}"/>
              </a:ext>
            </a:extLst>
          </p:cNvPr>
          <p:cNvSpPr txBox="1">
            <a:spLocks/>
          </p:cNvSpPr>
          <p:nvPr/>
        </p:nvSpPr>
        <p:spPr>
          <a:xfrm>
            <a:off x="521208" y="2578608"/>
            <a:ext cx="7326648" cy="37673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CA" sz="2800" dirty="0">
                <a:solidFill>
                  <a:schemeClr val="bg1"/>
                </a:solidFill>
              </a:rPr>
              <a:t>FREE ONLINE RESOURCE (with many links to alternate tools and frameworks)</a:t>
            </a:r>
          </a:p>
          <a:p>
            <a:r>
              <a:rPr lang="en-CA" dirty="0">
                <a:solidFill>
                  <a:schemeClr val="bg1"/>
                </a:solidFill>
              </a:rPr>
              <a:t>Part One: </a:t>
            </a:r>
            <a:r>
              <a:rPr lang="en-CA" u="sng" dirty="0">
                <a:solidFill>
                  <a:schemeClr val="bg1"/>
                </a:solidFill>
              </a:rPr>
              <a:t>15 Promising Cases</a:t>
            </a:r>
          </a:p>
          <a:p>
            <a:r>
              <a:rPr lang="en-CA" dirty="0">
                <a:solidFill>
                  <a:schemeClr val="bg1"/>
                </a:solidFill>
              </a:rPr>
              <a:t>Part Two: </a:t>
            </a:r>
            <a:r>
              <a:rPr lang="en-CA" u="sng" dirty="0">
                <a:solidFill>
                  <a:schemeClr val="bg1"/>
                </a:solidFill>
              </a:rPr>
              <a:t>Needs Assessment and Engagement Guide</a:t>
            </a:r>
          </a:p>
          <a:p>
            <a:r>
              <a:rPr lang="en-CA" dirty="0">
                <a:solidFill>
                  <a:schemeClr val="bg1"/>
                </a:solidFill>
              </a:rPr>
              <a:t>Part Three: </a:t>
            </a:r>
            <a:r>
              <a:rPr lang="en-CA" u="sng" dirty="0">
                <a:solidFill>
                  <a:schemeClr val="bg1"/>
                </a:solidFill>
              </a:rPr>
              <a:t>Food Literacy Guide </a:t>
            </a:r>
            <a:r>
              <a:rPr lang="en-CA" sz="2400" b="1" dirty="0">
                <a:solidFill>
                  <a:schemeClr val="bg1"/>
                </a:solidFill>
              </a:rPr>
              <a:t>Bonus Guide: Incorporating Food Literacy into Indigenous Cultural Education</a:t>
            </a:r>
          </a:p>
          <a:p>
            <a:r>
              <a:rPr lang="en-CA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Part Four: </a:t>
            </a:r>
            <a:r>
              <a:rPr lang="en-CA" u="sng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Operations and Costing </a:t>
            </a:r>
            <a:r>
              <a:rPr lang="en-CA" sz="2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Bonus Guide: School Food Operational </a:t>
            </a:r>
            <a:r>
              <a:rPr lang="en-CA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Models </a:t>
            </a:r>
          </a:p>
          <a:p>
            <a:r>
              <a:rPr lang="en-CA" dirty="0">
                <a:solidFill>
                  <a:schemeClr val="bg1"/>
                </a:solidFill>
              </a:rPr>
              <a:t>Part Five: </a:t>
            </a:r>
            <a:r>
              <a:rPr lang="en-CA" u="sng" dirty="0">
                <a:solidFill>
                  <a:schemeClr val="bg1"/>
                </a:solidFill>
              </a:rPr>
              <a:t>Evaluation and Monitoring Guide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C1CBB-54D8-DCF9-C2D9-F5D8BAA3A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936" y="508485"/>
            <a:ext cx="7326648" cy="9270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1615B2-EB1D-1BBC-6E8B-40937F74C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7993" y="1770461"/>
            <a:ext cx="1850983" cy="23507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B6EE9F-4254-83BA-DABD-275511D11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0765" y="4307250"/>
            <a:ext cx="1788211" cy="22478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913BF3-8B65-49C8-3B26-79F4AB1BB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0765" y="6737454"/>
            <a:ext cx="1808968" cy="22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39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37BC1-F821-E183-10D8-FF16C20ED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D82C0C21-9CBD-36F3-09F2-B67CDCF63A0E}"/>
              </a:ext>
            </a:extLst>
          </p:cNvPr>
          <p:cNvSpPr/>
          <p:nvPr/>
        </p:nvSpPr>
        <p:spPr>
          <a:xfrm>
            <a:off x="0" y="0"/>
            <a:ext cx="18288000" cy="10317358"/>
          </a:xfrm>
          <a:custGeom>
            <a:avLst/>
            <a:gdLst/>
            <a:ahLst/>
            <a:cxnLst/>
            <a:rect l="l" t="t" r="r" b="b"/>
            <a:pathLst>
              <a:path w="18288000" h="10317358">
                <a:moveTo>
                  <a:pt x="0" y="0"/>
                </a:moveTo>
                <a:lnTo>
                  <a:pt x="18288000" y="0"/>
                </a:lnTo>
                <a:lnTo>
                  <a:pt x="18288000" y="10317358"/>
                </a:lnTo>
                <a:lnTo>
                  <a:pt x="0" y="10317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638" r="-117776"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5547F0-5F15-1660-DE98-7ED250CA1211}"/>
              </a:ext>
            </a:extLst>
          </p:cNvPr>
          <p:cNvSpPr txBox="1"/>
          <p:nvPr/>
        </p:nvSpPr>
        <p:spPr>
          <a:xfrm>
            <a:off x="664430" y="1057622"/>
            <a:ext cx="1706880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8000" dirty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Follow the QR Code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643527-08C1-8088-3768-8EBFFB614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79361"/>
            <a:ext cx="2622743" cy="587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9F6EF-D835-D25A-AD82-8C3093235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45" y="-38100"/>
            <a:ext cx="5507770" cy="50243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001766C-42EE-22E0-A4A3-7907EC285EB5}"/>
              </a:ext>
            </a:extLst>
          </p:cNvPr>
          <p:cNvSpPr txBox="1"/>
          <p:nvPr/>
        </p:nvSpPr>
        <p:spPr>
          <a:xfrm>
            <a:off x="10116280" y="9369950"/>
            <a:ext cx="7616950" cy="39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dirty="0">
                <a:solidFill>
                  <a:schemeClr val="bg1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SPHERU.CA --- School Food How-To Guide Series</a:t>
            </a:r>
          </a:p>
        </p:txBody>
      </p:sp>
      <p:pic>
        <p:nvPicPr>
          <p:cNvPr id="2" name="Drawing 0">
            <a:extLst>
              <a:ext uri="{FF2B5EF4-FFF2-40B4-BE49-F238E27FC236}">
                <a16:creationId xmlns:a16="http://schemas.microsoft.com/office/drawing/2014/main" id="{2B651177-EBBA-28A5-C9EA-36BD91BAE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209" y="2767236"/>
            <a:ext cx="5521241" cy="55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95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01D57-D37D-F751-5A58-F8CF9F537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06D46D-A7EB-8E3F-1A15-0E7A7EA6398B}"/>
              </a:ext>
            </a:extLst>
          </p:cNvPr>
          <p:cNvSpPr txBox="1"/>
          <p:nvPr/>
        </p:nvSpPr>
        <p:spPr>
          <a:xfrm>
            <a:off x="984482" y="462793"/>
            <a:ext cx="12725400" cy="19020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000"/>
              </a:lnSpc>
            </a:pPr>
            <a:r>
              <a:rPr lang="en-US" sz="8000" b="1" spc="-3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Part One: 15 Promising Cases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BEC79D-6C2D-C124-28D4-F3664243109C}"/>
              </a:ext>
            </a:extLst>
          </p:cNvPr>
          <p:cNvCxnSpPr/>
          <p:nvPr/>
        </p:nvCxnSpPr>
        <p:spPr>
          <a:xfrm>
            <a:off x="1117657" y="2374647"/>
            <a:ext cx="3048000" cy="0"/>
          </a:xfrm>
          <a:prstGeom prst="line">
            <a:avLst/>
          </a:prstGeom>
          <a:ln w="177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0B78F1D-951D-67E8-920F-6CAB22E60C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9" r="11940" b="-1"/>
          <a:stretch>
            <a:fillRect/>
          </a:stretch>
        </p:blipFill>
        <p:spPr>
          <a:xfrm>
            <a:off x="990600" y="3182102"/>
            <a:ext cx="3302115" cy="4786891"/>
          </a:xfrm>
          <a:prstGeom prst="rect">
            <a:avLst/>
          </a:prstGeom>
        </p:spPr>
      </p:pic>
      <p:pic>
        <p:nvPicPr>
          <p:cNvPr id="4" name="Picture 3" descr="A school food tray on a blue background&#10;&#10;AI-generated content may be incorrect.">
            <a:extLst>
              <a:ext uri="{FF2B5EF4-FFF2-40B4-BE49-F238E27FC236}">
                <a16:creationId xmlns:a16="http://schemas.microsoft.com/office/drawing/2014/main" id="{4E8EEA57-2B69-C179-21BA-EA6092EED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3695"/>
          <a:stretch>
            <a:fillRect/>
          </a:stretch>
        </p:blipFill>
        <p:spPr>
          <a:xfrm>
            <a:off x="14931389" y="5575548"/>
            <a:ext cx="2698730" cy="390846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E01ADF-E99B-6B1C-6E5D-C2AF9580E003}"/>
              </a:ext>
            </a:extLst>
          </p:cNvPr>
          <p:cNvSpPr txBox="1">
            <a:spLocks/>
          </p:cNvSpPr>
          <p:nvPr/>
        </p:nvSpPr>
        <p:spPr>
          <a:xfrm>
            <a:off x="4751512" y="2983260"/>
            <a:ext cx="9721080" cy="59046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>
                <a:solidFill>
                  <a:schemeClr val="bg1"/>
                </a:solidFill>
              </a:rPr>
              <a:t>Short ~4-page operational summaries designed to offer program models for emulation and inspiration </a:t>
            </a:r>
          </a:p>
          <a:p>
            <a:r>
              <a:rPr lang="en-CA" sz="2800" dirty="0">
                <a:solidFill>
                  <a:schemeClr val="bg1"/>
                </a:solidFill>
              </a:rPr>
              <a:t>Profiles effective, sustainable programs from every province and territory in Canada</a:t>
            </a:r>
          </a:p>
          <a:p>
            <a:r>
              <a:rPr lang="en-CA" sz="2800" dirty="0">
                <a:solidFill>
                  <a:schemeClr val="bg1"/>
                </a:solidFill>
              </a:rPr>
              <a:t>Mix of urban, rural and remote contexts</a:t>
            </a:r>
          </a:p>
          <a:p>
            <a:r>
              <a:rPr lang="en-CA" sz="2800" dirty="0">
                <a:solidFill>
                  <a:schemeClr val="bg1"/>
                </a:solidFill>
              </a:rPr>
              <a:t>Showcases different procurement, production, service and payment models from programs that have varying degrees of “independence” in their operations</a:t>
            </a:r>
          </a:p>
          <a:p>
            <a:pPr marL="0" indent="0" algn="r">
              <a:buFont typeface="Arial" pitchFamily="34" charset="0"/>
              <a:buNone/>
            </a:pPr>
            <a:endParaRPr lang="en-CA" sz="2800" dirty="0">
              <a:solidFill>
                <a:schemeClr val="bg1"/>
              </a:solidFill>
            </a:endParaRPr>
          </a:p>
          <a:p>
            <a:pPr marL="0" indent="0" algn="r">
              <a:buFont typeface="Arial" pitchFamily="34" charset="0"/>
              <a:buNone/>
            </a:pPr>
            <a:r>
              <a:rPr lang="en-CA" sz="2800" dirty="0">
                <a:solidFill>
                  <a:schemeClr val="bg1"/>
                </a:solidFill>
              </a:rPr>
              <a:t>Expanded case studies now available in an edited book by Ruetz and Engler-Stringer, now available for purchase from UBC Press!</a:t>
            </a:r>
          </a:p>
        </p:txBody>
      </p:sp>
    </p:spTree>
    <p:extLst>
      <p:ext uri="{BB962C8B-B14F-4D97-AF65-F5344CB8AC3E}">
        <p14:creationId xmlns:p14="http://schemas.microsoft.com/office/powerpoint/2010/main" val="1218448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FB0420-3ECD-4763-560E-4CDEA368AA4A}"/>
              </a:ext>
            </a:extLst>
          </p:cNvPr>
          <p:cNvSpPr/>
          <p:nvPr/>
        </p:nvSpPr>
        <p:spPr>
          <a:xfrm>
            <a:off x="-467747" y="-420774"/>
            <a:ext cx="19346880" cy="1125498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age of a magazine&#10;&#10;AI-generated content may be incorrect.">
            <a:extLst>
              <a:ext uri="{FF2B5EF4-FFF2-40B4-BE49-F238E27FC236}">
                <a16:creationId xmlns:a16="http://schemas.microsoft.com/office/drawing/2014/main" id="{94D2A0C2-A645-76BE-5341-0A8B9694E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00000">
            <a:off x="223838" y="176212"/>
            <a:ext cx="13925550" cy="859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menu of a school lunch&#10;&#10;AI-generated content may be incorrect.">
            <a:extLst>
              <a:ext uri="{FF2B5EF4-FFF2-40B4-BE49-F238E27FC236}">
                <a16:creationId xmlns:a16="http://schemas.microsoft.com/office/drawing/2014/main" id="{D0A90E39-8409-D9B0-4671-023865996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560" y="3995737"/>
            <a:ext cx="9925050" cy="6138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6099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8FF36-8FB1-4727-65C1-A7550ED58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6BC14-E21C-72B2-2915-E267100A5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0A59B9-01E6-66DB-6022-9570EED3BF19}"/>
              </a:ext>
            </a:extLst>
          </p:cNvPr>
          <p:cNvSpPr txBox="1"/>
          <p:nvPr/>
        </p:nvSpPr>
        <p:spPr>
          <a:xfrm>
            <a:off x="984482" y="462793"/>
            <a:ext cx="16080398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spc="-3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Part Two: Needs Assessment &amp; Community Engagement Guide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97FD9D-01EA-1DE3-87E3-CFB4B25A9C45}"/>
              </a:ext>
            </a:extLst>
          </p:cNvPr>
          <p:cNvCxnSpPr/>
          <p:nvPr/>
        </p:nvCxnSpPr>
        <p:spPr>
          <a:xfrm>
            <a:off x="1117657" y="3199284"/>
            <a:ext cx="3048000" cy="0"/>
          </a:xfrm>
          <a:prstGeom prst="line">
            <a:avLst/>
          </a:prstGeom>
          <a:ln w="177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4AE861-2588-3413-615F-D392335592B8}"/>
              </a:ext>
            </a:extLst>
          </p:cNvPr>
          <p:cNvSpPr txBox="1">
            <a:spLocks/>
          </p:cNvSpPr>
          <p:nvPr/>
        </p:nvSpPr>
        <p:spPr>
          <a:xfrm>
            <a:off x="1114130" y="3927125"/>
            <a:ext cx="10585176" cy="59046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Resources and recommendations for school food programming planning and community engagement</a:t>
            </a:r>
          </a:p>
          <a:p>
            <a:r>
              <a:rPr lang="en-US" dirty="0">
                <a:solidFill>
                  <a:schemeClr val="bg1"/>
                </a:solidFill>
              </a:rPr>
              <a:t>For new OR growing programs</a:t>
            </a:r>
          </a:p>
          <a:p>
            <a:r>
              <a:rPr lang="en-US" dirty="0">
                <a:solidFill>
                  <a:schemeClr val="bg1"/>
                </a:solidFill>
              </a:rPr>
              <a:t>Encourages community collaboration</a:t>
            </a:r>
          </a:p>
          <a:p>
            <a:r>
              <a:rPr lang="en-US" dirty="0">
                <a:solidFill>
                  <a:schemeClr val="bg1"/>
                </a:solidFill>
              </a:rPr>
              <a:t>Offers a basic three-part framework: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Pre-Assessment – create a team, gather available documentation, determine your current context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Assessment – gather further data &amp; resources, engage community &amp; build relationships, determine needs &amp; wants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Post-Assessment – mission &amp; vision statements, make a plan for moving forward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4282AC3-038C-8B7D-C2F3-FAF354EF8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2352" y="3505084"/>
            <a:ext cx="4356461" cy="55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36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sk_PPT_template" id="{44AFEAF5-3E4E-A14A-980E-D03DD8D79D6C}" vid="{DBFB8FBD-78CE-7043-B806-D8E5A542707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sk_PPT_template" id="{44AFEAF5-3E4E-A14A-980E-D03DD8D79D6C}" vid="{A9354CB6-7F75-C747-9FA3-27BAD94D2DC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77341f-65e2-445b-87a8-ef9bdf576d4e" xsi:nil="true"/>
    <lcf76f155ced4ddcb4097134ff3c332f xmlns="c5c0397a-0057-4703-a00a-a0cbb0f759c5">
      <Terms xmlns="http://schemas.microsoft.com/office/infopath/2007/PartnerControls"/>
    </lcf76f155ced4ddcb4097134ff3c332f>
    <fqbn xmlns="c5c0397a-0057-4703-a00a-a0cbb0f759c5" xsi:nil="true"/>
    <Photosandfilm xmlns="c5c0397a-0057-4703-a00a-a0cbb0f759c5" xsi:nil="true"/>
    <Department xmlns="c5c0397a-0057-4703-a00a-a0cbb0f759c5" xsi:nil="true"/>
    <College xmlns="c5c0397a-0057-4703-a00a-a0cbb0f759c5" xsi:nil="true"/>
    <Logos xmlns="c5c0397a-0057-4703-a00a-a0cbb0f759c5" xsi:nil="true"/>
    <fnup xmlns="c5c0397a-0057-4703-a00a-a0cbb0f759c5">
      <UserInfo>
        <DisplayName/>
        <AccountId xsi:nil="true"/>
        <AccountType/>
      </UserInfo>
    </fnup>
    <Campaign xmlns="c5c0397a-0057-4703-a00a-a0cbb0f759c5" xsi:nil="true"/>
    <cmfb xmlns="c5c0397a-0057-4703-a00a-a0cbb0f759c5">powerpoint</cmfb>
    <LastUpdated xmlns="c5c0397a-0057-4703-a00a-a0cbb0f759c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E6A9B5C63A504482086E5DEFE52315" ma:contentTypeVersion="30" ma:contentTypeDescription="Create a new document." ma:contentTypeScope="" ma:versionID="120860c45d99014b87e43f9d97ed65ec">
  <xsd:schema xmlns:xsd="http://www.w3.org/2001/XMLSchema" xmlns:xs="http://www.w3.org/2001/XMLSchema" xmlns:p="http://schemas.microsoft.com/office/2006/metadata/properties" xmlns:ns2="c5c0397a-0057-4703-a00a-a0cbb0f759c5" xmlns:ns3="2277341f-65e2-445b-87a8-ef9bdf576d4e" targetNamespace="http://schemas.microsoft.com/office/2006/metadata/properties" ma:root="true" ma:fieldsID="5e802dc0277e58c2fe2db5d1d3e2c368" ns2:_="" ns3:_="">
    <xsd:import namespace="c5c0397a-0057-4703-a00a-a0cbb0f759c5"/>
    <xsd:import namespace="2277341f-65e2-445b-87a8-ef9bdf576d4e"/>
    <xsd:element name="properties">
      <xsd:complexType>
        <xsd:sequence>
          <xsd:element name="documentManagement">
            <xsd:complexType>
              <xsd:all>
                <xsd:element ref="ns2:Logos" minOccurs="0"/>
                <xsd:element ref="ns2:MediaServiceMetadata" minOccurs="0"/>
                <xsd:element ref="ns2:MediaServiceFastMetadata" minOccurs="0"/>
                <xsd:element ref="ns2:cmfb" minOccurs="0"/>
                <xsd:element ref="ns2:fnup" minOccurs="0"/>
                <xsd:element ref="ns2:MediaServiceAutoKeyPoints" minOccurs="0"/>
                <xsd:element ref="ns2:MediaServiceKeyPoints" minOccurs="0"/>
                <xsd:element ref="ns2:Photosandfilm" minOccurs="0"/>
                <xsd:element ref="ns2:fqbn" minOccurs="0"/>
                <xsd:element ref="ns2:Department" minOccurs="0"/>
                <xsd:element ref="ns2:College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ampaign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LastUpda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c0397a-0057-4703-a00a-a0cbb0f759c5" elementFormDefault="qualified">
    <xsd:import namespace="http://schemas.microsoft.com/office/2006/documentManagement/types"/>
    <xsd:import namespace="http://schemas.microsoft.com/office/infopath/2007/PartnerControls"/>
    <xsd:element name="Logos" ma:index="8" nillable="true" ma:displayName="Logo" ma:format="Dropdown" ma:internalName="Logos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cmfb" ma:index="11" nillable="true" ma:displayName="Templates" ma:internalName="cmfb">
      <xsd:simpleType>
        <xsd:restriction base="dms:Text"/>
      </xsd:simpleType>
    </xsd:element>
    <xsd:element name="fnup" ma:index="12" nillable="true" ma:displayName="Person or Group" ma:list="UserInfo" ma:internalName="fnup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hotosandfilm" ma:index="15" nillable="true" ma:displayName="Photos and film" ma:format="Dropdown" ma:internalName="Photosandfilm">
      <xsd:simpleType>
        <xsd:restriction base="dms:Text">
          <xsd:maxLength value="255"/>
        </xsd:restriction>
      </xsd:simpleType>
    </xsd:element>
    <xsd:element name="fqbn" ma:index="16" nillable="true" ma:displayName="Verbal Expression" ma:internalName="fqbn">
      <xsd:simpleType>
        <xsd:restriction base="dms:Text"/>
      </xsd:simpleType>
    </xsd:element>
    <xsd:element name="Department" ma:index="17" nillable="true" ma:displayName="Department" ma:format="Dropdown" ma:internalName="Department">
      <xsd:simpleType>
        <xsd:restriction base="dms:Text">
          <xsd:maxLength value="255"/>
        </xsd:restriction>
      </xsd:simpleType>
    </xsd:element>
    <xsd:element name="College" ma:index="18" nillable="true" ma:displayName="College" ma:format="Dropdown" ma:internalName="College">
      <xsd:simpleType>
        <xsd:restriction base="dms:Text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Campaign" ma:index="24" nillable="true" ma:displayName="Campaign" ma:format="Dropdown" ma:internalName="Campaign">
      <xsd:simpleType>
        <xsd:restriction base="dms:Text">
          <xsd:maxLength value="255"/>
        </xsd:restriction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1be3677b-87c5-40e8-ac02-d012efc35c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3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33" nillable="true" ma:displayName="Location" ma:indexed="true" ma:internalName="MediaServiceLocation" ma:readOnly="true">
      <xsd:simpleType>
        <xsd:restriction base="dms:Text"/>
      </xsd:simpleType>
    </xsd:element>
    <xsd:element name="LastUpdated" ma:index="34" nillable="true" ma:displayName="Last Updated" ma:format="Dropdown" ma:internalName="LastUpdate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77341f-65e2-445b-87a8-ef9bdf576d4e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9144b9f-a26b-485e-a9c7-adf0552bf2e5}" ma:internalName="TaxCatchAll" ma:showField="CatchAllData" ma:web="2277341f-65e2-445b-87a8-ef9bdf576d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95A8C9-5D55-4D56-9F54-43CEC3B9C1EB}">
  <ds:schemaRefs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2277341f-65e2-445b-87a8-ef9bdf576d4e"/>
    <ds:schemaRef ds:uri="c5c0397a-0057-4703-a00a-a0cbb0f759c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7D1BFD-1B51-4AB3-87BD-8A1AF0E5F1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E5DFF8-BACD-4154-ABCE-9B1A1304D1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c0397a-0057-4703-a00a-a0cbb0f759c5"/>
    <ds:schemaRef ds:uri="2277341f-65e2-445b-87a8-ef9bdf576d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USask_PPT_template</Template>
  <TotalTime>2863</TotalTime>
  <Words>802</Words>
  <Application>Microsoft Office PowerPoint</Application>
  <PresentationFormat>Custom</PresentationFormat>
  <Paragraphs>75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Open Sans Bold</vt:lpstr>
      <vt:lpstr>Open Sans</vt:lpstr>
      <vt:lpstr>Calibri</vt:lpstr>
      <vt:lpstr>Open Sans Condensed</vt:lpstr>
      <vt:lpstr>Open Sans Condensed Bold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 Foster</dc:creator>
  <cp:lastModifiedBy>Kat Snelling</cp:lastModifiedBy>
  <cp:revision>122</cp:revision>
  <dcterms:created xsi:type="dcterms:W3CDTF">2026-05-06T17:33:55Z</dcterms:created>
  <dcterms:modified xsi:type="dcterms:W3CDTF">2026-06-01T12:41:04Z</dcterms:modified>
  <dc:identifier>DAGMiQab8j8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0x01010082E6A9B5C63A504482086E5DEFE52315</vt:lpwstr>
  </property>
  <property fmtid="{D5CDD505-2E9C-101B-9397-08002B2CF9AE}" pid="3" name="MediaServiceImageTags">
    <vt:lpwstr/>
  </property>
</Properties>
</file>