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5"/>
  </p:notesMasterIdLst>
  <p:handoutMasterIdLst>
    <p:handoutMasterId r:id="rId16"/>
  </p:handoutMasterIdLst>
  <p:sldIdLst>
    <p:sldId id="258" r:id="rId2"/>
    <p:sldId id="268" r:id="rId3"/>
    <p:sldId id="259" r:id="rId4"/>
    <p:sldId id="277" r:id="rId5"/>
    <p:sldId id="275" r:id="rId6"/>
    <p:sldId id="267" r:id="rId7"/>
    <p:sldId id="270" r:id="rId8"/>
    <p:sldId id="262" r:id="rId9"/>
    <p:sldId id="272" r:id="rId10"/>
    <p:sldId id="278" r:id="rId11"/>
    <p:sldId id="276" r:id="rId12"/>
    <p:sldId id="274"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F9D52C-E708-DFDA-18AB-DE59AE515FEB}" v="354" dt="2024-11-26T22:03:56.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24"/>
    <p:restoredTop sz="93172"/>
  </p:normalViewPr>
  <p:slideViewPr>
    <p:cSldViewPr snapToGrid="0" snapToObjects="1">
      <p:cViewPr varScale="1">
        <p:scale>
          <a:sx n="70" d="100"/>
          <a:sy n="70" d="100"/>
        </p:scale>
        <p:origin x="1848" y="192"/>
      </p:cViewPr>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12/19/24</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D7A43-4921-4414-BF77-D846623B449B}" type="datetimeFigureOut">
              <a:rPr lang="en-CA" smtClean="0"/>
              <a:t>2024-12-19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3990C-6CF0-4AA3-B641-78F32E1631C1}" type="slidenum">
              <a:rPr lang="en-CA" smtClean="0"/>
              <a:t>‹#›</a:t>
            </a:fld>
            <a:endParaRPr lang="en-CA"/>
          </a:p>
        </p:txBody>
      </p:sp>
    </p:spTree>
    <p:extLst>
      <p:ext uri="{BB962C8B-B14F-4D97-AF65-F5344CB8AC3E}">
        <p14:creationId xmlns:p14="http://schemas.microsoft.com/office/powerpoint/2010/main" val="125226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3990C-6CF0-4AA3-B641-78F32E1631C1}" type="slidenum">
              <a:rPr lang="en-CA" smtClean="0"/>
              <a:t>7</a:t>
            </a:fld>
            <a:endParaRPr lang="en-CA"/>
          </a:p>
        </p:txBody>
      </p:sp>
    </p:spTree>
    <p:extLst>
      <p:ext uri="{BB962C8B-B14F-4D97-AF65-F5344CB8AC3E}">
        <p14:creationId xmlns:p14="http://schemas.microsoft.com/office/powerpoint/2010/main" val="48925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E3990C-6CF0-4AA3-B641-78F32E1631C1}" type="slidenum">
              <a:rPr lang="en-CA" smtClean="0"/>
              <a:t>8</a:t>
            </a:fld>
            <a:endParaRPr lang="en-CA"/>
          </a:p>
        </p:txBody>
      </p:sp>
    </p:spTree>
    <p:extLst>
      <p:ext uri="{BB962C8B-B14F-4D97-AF65-F5344CB8AC3E}">
        <p14:creationId xmlns:p14="http://schemas.microsoft.com/office/powerpoint/2010/main" val="275782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6A034-78B1-8772-7831-834A46FD3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11169-614C-B2A4-848F-6311FA149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D61A7-4082-58A4-7921-C86FE4275E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6EEADE-11E5-8DDC-D7BC-F1E8DCFEBB54}"/>
              </a:ext>
            </a:extLst>
          </p:cNvPr>
          <p:cNvSpPr>
            <a:spLocks noGrp="1"/>
          </p:cNvSpPr>
          <p:nvPr>
            <p:ph type="sldNum" sz="quarter" idx="5"/>
          </p:nvPr>
        </p:nvSpPr>
        <p:spPr/>
        <p:txBody>
          <a:bodyPr/>
          <a:lstStyle/>
          <a:p>
            <a:fld id="{A8E3990C-6CF0-4AA3-B641-78F32E1631C1}" type="slidenum">
              <a:rPr lang="en-CA" smtClean="0"/>
              <a:t>10</a:t>
            </a:fld>
            <a:endParaRPr lang="en-CA"/>
          </a:p>
        </p:txBody>
      </p:sp>
    </p:spTree>
    <p:extLst>
      <p:ext uri="{BB962C8B-B14F-4D97-AF65-F5344CB8AC3E}">
        <p14:creationId xmlns:p14="http://schemas.microsoft.com/office/powerpoint/2010/main" val="2864924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E3990C-6CF0-4AA3-B641-78F32E1631C1}" type="slidenum">
              <a:rPr lang="en-CA" smtClean="0"/>
              <a:t>13</a:t>
            </a:fld>
            <a:endParaRPr lang="en-CA"/>
          </a:p>
        </p:txBody>
      </p:sp>
    </p:spTree>
    <p:extLst>
      <p:ext uri="{BB962C8B-B14F-4D97-AF65-F5344CB8AC3E}">
        <p14:creationId xmlns:p14="http://schemas.microsoft.com/office/powerpoint/2010/main" val="4080537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151933" y="2813213"/>
            <a:ext cx="8456268" cy="1311525"/>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151934" y="4227203"/>
            <a:ext cx="8456267" cy="921279"/>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2"/>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2017642" y="1517904"/>
            <a:ext cx="9336157"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2017642" y="2484783"/>
            <a:ext cx="9336158" cy="369218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838200" y="6356350"/>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12/19/24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0463002" y="6356350"/>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04D9-E6A3-3148-9E94-91AFF0B28745}"/>
              </a:ext>
            </a:extLst>
          </p:cNvPr>
          <p:cNvSpPr>
            <a:spLocks noGrp="1"/>
          </p:cNvSpPr>
          <p:nvPr>
            <p:ph type="ctrTitle"/>
          </p:nvPr>
        </p:nvSpPr>
        <p:spPr>
          <a:xfrm>
            <a:off x="2842054" y="2813213"/>
            <a:ext cx="8766148" cy="1820571"/>
          </a:xfrm>
        </p:spPr>
        <p:txBody>
          <a:bodyPr>
            <a:normAutofit/>
          </a:bodyPr>
          <a:lstStyle/>
          <a:p>
            <a:r>
              <a:rPr lang="en-US" dirty="0">
                <a:solidFill>
                  <a:srgbClr val="002060"/>
                </a:solidFill>
                <a:latin typeface="Arial" panose="020B0604020202020204" pitchFamily="34" charset="0"/>
                <a:cs typeface="Arial" panose="020B0604020202020204" pitchFamily="34" charset="0"/>
              </a:rPr>
              <a:t>AFN at CBD COP 16</a:t>
            </a:r>
            <a:br>
              <a:rPr lang="en-US" dirty="0">
                <a:solidFill>
                  <a:srgbClr val="002060"/>
                </a:solidFill>
                <a:latin typeface="Arial" panose="020B0604020202020204" pitchFamily="34" charset="0"/>
                <a:cs typeface="Arial" panose="020B0604020202020204" pitchFamily="34" charset="0"/>
              </a:rPr>
            </a:br>
            <a:r>
              <a:rPr lang="en-US" sz="2200" dirty="0">
                <a:solidFill>
                  <a:srgbClr val="002060"/>
                </a:solidFill>
                <a:latin typeface="Arial" panose="020B0604020202020204" pitchFamily="34" charset="0"/>
                <a:cs typeface="Arial" panose="020B0604020202020204" pitchFamily="34" charset="0"/>
              </a:rPr>
              <a:t>Advancing First Nations-led Conservation</a:t>
            </a:r>
            <a:br>
              <a:rPr lang="en-US" sz="2200" dirty="0">
                <a:solidFill>
                  <a:srgbClr val="002060"/>
                </a:solidFill>
                <a:latin typeface="Arial" panose="020B0604020202020204" pitchFamily="34" charset="0"/>
                <a:cs typeface="Arial" panose="020B0604020202020204" pitchFamily="34" charset="0"/>
              </a:rPr>
            </a:br>
            <a:br>
              <a:rPr lang="en-US" sz="2200" dirty="0">
                <a:solidFill>
                  <a:srgbClr val="002060"/>
                </a:solidFill>
                <a:latin typeface="Arial" panose="020B0604020202020204" pitchFamily="34" charset="0"/>
                <a:cs typeface="Arial" panose="020B0604020202020204" pitchFamily="34" charset="0"/>
              </a:rPr>
            </a:br>
            <a:r>
              <a:rPr lang="en-US" sz="2200" dirty="0">
                <a:solidFill>
                  <a:srgbClr val="002060"/>
                </a:solidFill>
                <a:latin typeface="Arial" panose="020B0604020202020204" pitchFamily="34" charset="0"/>
                <a:cs typeface="Arial" panose="020B0604020202020204" pitchFamily="34" charset="0"/>
              </a:rPr>
              <a:t>Priorities, Outcomes, and Next Steps</a:t>
            </a:r>
            <a:endParaRPr lang="en-US" sz="2900" dirty="0">
              <a:solidFill>
                <a:srgbClr val="00206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EB5DC42-D58A-C443-B7B0-516C8C911013}"/>
              </a:ext>
            </a:extLst>
          </p:cNvPr>
          <p:cNvSpPr>
            <a:spLocks noGrp="1"/>
          </p:cNvSpPr>
          <p:nvPr>
            <p:ph type="subTitle" idx="1"/>
          </p:nvPr>
        </p:nvSpPr>
        <p:spPr>
          <a:xfrm>
            <a:off x="3151934" y="5367510"/>
            <a:ext cx="8456267" cy="921279"/>
          </a:xfrm>
        </p:spPr>
        <p:txBody>
          <a:bodyPr/>
          <a:lstStyle/>
          <a:p>
            <a:pPr algn="r"/>
            <a:r>
              <a:rPr lang="en-US" sz="1400" dirty="0">
                <a:solidFill>
                  <a:srgbClr val="002060"/>
                </a:solidFill>
                <a:latin typeface="Arial" panose="020B0604020202020204" pitchFamily="34" charset="0"/>
                <a:cs typeface="Arial" panose="020B0604020202020204" pitchFamily="34" charset="0"/>
              </a:rPr>
              <a:t>AFN Environment Sector Webinar Series</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rPr>
              <a:t>Jan 31, 2025</a:t>
            </a:r>
          </a:p>
        </p:txBody>
      </p:sp>
    </p:spTree>
    <p:extLst>
      <p:ext uri="{BB962C8B-B14F-4D97-AF65-F5344CB8AC3E}">
        <p14:creationId xmlns:p14="http://schemas.microsoft.com/office/powerpoint/2010/main" val="157814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C5DDF-E0C9-CC3C-BAFF-72F1F2B03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63E3C-B80D-ECF5-0208-31B2FCCC00B0}"/>
              </a:ext>
            </a:extLst>
          </p:cNvPr>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Other COP 16 Outcomes</a:t>
            </a:r>
          </a:p>
        </p:txBody>
      </p:sp>
      <p:sp>
        <p:nvSpPr>
          <p:cNvPr id="4" name="Content Placeholder 2">
            <a:extLst>
              <a:ext uri="{FF2B5EF4-FFF2-40B4-BE49-F238E27FC236}">
                <a16:creationId xmlns:a16="http://schemas.microsoft.com/office/drawing/2014/main" id="{2E3161B9-3E28-D27D-21C2-E11DCE0AF2B4}"/>
              </a:ext>
            </a:extLst>
          </p:cNvPr>
          <p:cNvSpPr>
            <a:spLocks noGrp="1"/>
          </p:cNvSpPr>
          <p:nvPr>
            <p:ph idx="1"/>
          </p:nvPr>
        </p:nvSpPr>
        <p:spPr>
          <a:xfrm>
            <a:off x="2027238" y="2484438"/>
            <a:ext cx="9336087" cy="3692525"/>
          </a:xfrm>
        </p:spPr>
        <p:txBody>
          <a:bodyPr/>
          <a:lstStyle/>
          <a:p>
            <a:r>
              <a:rPr lang="en-US" sz="1800" dirty="0">
                <a:latin typeface="Arial" panose="020B0604020202020204" pitchFamily="34" charset="0"/>
                <a:cs typeface="Arial" panose="020B0604020202020204" pitchFamily="34" charset="0"/>
              </a:rPr>
              <a:t>Discussions on resource mobilization and other issues – developing countries likely to push for a separate Global Biodiversity Fund. Criticisms about current mechanism and lack of direct access for Indigenous Peoples in developing countries.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New COP Decision to improve coherence on biodiversity and climate change policy and integrate nature and climate actions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Monitoring framework with new indicators on traditional knowledge recommended but not adopted – to be continued in COP 16.2 (Feb 2025)</a:t>
            </a:r>
          </a:p>
          <a:p>
            <a:pPr lvl="1"/>
            <a:r>
              <a:rPr lang="en-US" sz="1400" dirty="0">
                <a:latin typeface="Arial" panose="020B0604020202020204" pitchFamily="34" charset="0"/>
                <a:cs typeface="Arial" panose="020B0604020202020204" pitchFamily="34" charset="0"/>
              </a:rPr>
              <a:t>Land use and tenure indicators to protect traditional knowledge</a:t>
            </a:r>
          </a:p>
          <a:p>
            <a:r>
              <a:rPr lang="en-US" sz="1800" dirty="0">
                <a:latin typeface="Arial" panose="020B0604020202020204" pitchFamily="34" charset="0"/>
                <a:cs typeface="Arial" panose="020B0604020202020204" pitchFamily="34" charset="0"/>
              </a:rPr>
              <a:t>Challenging negotiation dynamics</a:t>
            </a:r>
          </a:p>
          <a:p>
            <a:pPr lvl="1"/>
            <a:r>
              <a:rPr lang="en-US" sz="1400" dirty="0">
                <a:latin typeface="Arial" panose="020B0604020202020204" pitchFamily="34" charset="0"/>
                <a:cs typeface="Arial" panose="020B0604020202020204" pitchFamily="34" charset="0"/>
              </a:rPr>
              <a:t>Colombian COP Presidency – ‘la COP de la </a:t>
            </a:r>
            <a:r>
              <a:rPr lang="en-US" sz="1400" dirty="0" err="1">
                <a:latin typeface="Arial" panose="020B0604020202020204" pitchFamily="34" charset="0"/>
                <a:cs typeface="Arial" panose="020B0604020202020204" pitchFamily="34" charset="0"/>
              </a:rPr>
              <a:t>gente</a:t>
            </a:r>
            <a:r>
              <a:rPr lang="en-US" sz="1400" dirty="0">
                <a:latin typeface="Arial" panose="020B0604020202020204" pitchFamily="34" charset="0"/>
                <a:cs typeface="Arial" panose="020B0604020202020204" pitchFamily="34" charset="0"/>
              </a:rPr>
              <a:t>’, inclusion of Afro-descendants</a:t>
            </a:r>
          </a:p>
          <a:p>
            <a:pPr lvl="1"/>
            <a:r>
              <a:rPr lang="en-US" sz="1400" dirty="0">
                <a:latin typeface="Arial" panose="020B0604020202020204" pitchFamily="34" charset="0"/>
                <a:cs typeface="Arial" panose="020B0604020202020204" pitchFamily="34" charset="0"/>
              </a:rPr>
              <a:t>IPLC terminology</a:t>
            </a:r>
          </a:p>
          <a:p>
            <a:endParaRPr lang="en-US" sz="14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57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2283-8225-E50D-0FCF-30AF006E334C}"/>
              </a:ext>
            </a:extLst>
          </p:cNvPr>
          <p:cNvSpPr>
            <a:spLocks noGrp="1"/>
          </p:cNvSpPr>
          <p:nvPr>
            <p:ph type="title"/>
          </p:nvPr>
        </p:nvSpPr>
        <p:spPr/>
        <p:txBody>
          <a:bodyPr lIns="91440" tIns="45720" rIns="91440" bIns="45720" anchor="t"/>
          <a:lstStyle/>
          <a:p>
            <a:r>
              <a:rPr lang="en-US" sz="3000" dirty="0">
                <a:latin typeface="Arial"/>
                <a:cs typeface="Arial"/>
              </a:rPr>
              <a:t>COP16 Outcomes – AFN participation at side-events</a:t>
            </a:r>
            <a:endParaRPr lang="en-US" sz="3000" dirty="0"/>
          </a:p>
        </p:txBody>
      </p:sp>
      <p:sp>
        <p:nvSpPr>
          <p:cNvPr id="3" name="Content Placeholder 2">
            <a:extLst>
              <a:ext uri="{FF2B5EF4-FFF2-40B4-BE49-F238E27FC236}">
                <a16:creationId xmlns:a16="http://schemas.microsoft.com/office/drawing/2014/main" id="{53967B00-EFB7-4501-8C67-8EEC2248B5C4}"/>
              </a:ext>
            </a:extLst>
          </p:cNvPr>
          <p:cNvSpPr>
            <a:spLocks noGrp="1"/>
          </p:cNvSpPr>
          <p:nvPr>
            <p:ph idx="1"/>
          </p:nvPr>
        </p:nvSpPr>
        <p:spPr/>
        <p:txBody>
          <a:bodyPr lIns="91440" tIns="45720" rIns="91440" bIns="45720" anchor="t"/>
          <a:lstStyle/>
          <a:p>
            <a:pPr marL="285750" indent="-285750">
              <a:defRPr/>
            </a:pPr>
            <a:r>
              <a:rPr lang="en-US" sz="1800" dirty="0">
                <a:latin typeface="Arial"/>
                <a:cs typeface="Arial"/>
              </a:rPr>
              <a:t>AFN participation at events and side-events at COP16 contributed to highlighting our priorities and recommendations </a:t>
            </a:r>
            <a:br>
              <a:rPr lang="en-US" sz="1800" dirty="0">
                <a:latin typeface="Arial"/>
                <a:cs typeface="Arial"/>
              </a:rPr>
            </a:br>
            <a:endParaRPr lang="en-US" sz="1800" dirty="0">
              <a:latin typeface="Arial"/>
              <a:cs typeface="Arial"/>
            </a:endParaRPr>
          </a:p>
          <a:p>
            <a:pPr marL="285750" indent="-285750">
              <a:defRPr/>
            </a:pPr>
            <a:r>
              <a:rPr lang="en-US" sz="1800" dirty="0">
                <a:latin typeface="Arial"/>
                <a:cs typeface="Arial"/>
              </a:rPr>
              <a:t>Panel at the CBD's Nature and Culture Summit </a:t>
            </a:r>
            <a:endParaRPr lang="en-US" dirty="0">
              <a:latin typeface="Calibri" panose="020F0502020204030204"/>
              <a:ea typeface="Calibri" panose="020F0502020204030204"/>
              <a:cs typeface="Calibri" panose="020F0502020204030204"/>
            </a:endParaRPr>
          </a:p>
          <a:p>
            <a:pPr marL="742950" lvl="1" indent="-285750">
              <a:buFont typeface="Courier New" panose="020B0604020202020204" pitchFamily="34" charset="0"/>
              <a:buChar char="o"/>
              <a:defRPr/>
            </a:pPr>
            <a:r>
              <a:rPr lang="en-US" sz="1400" dirty="0">
                <a:latin typeface="Arial"/>
                <a:cs typeface="Arial"/>
              </a:rPr>
              <a:t>Upholding Human Rights: Empowering Indigenous women in stewarding traditional knowledge</a:t>
            </a:r>
          </a:p>
          <a:p>
            <a:pPr marL="285750" indent="-285750">
              <a:defRPr/>
            </a:pPr>
            <a:r>
              <a:rPr lang="en-US" sz="1800" dirty="0">
                <a:latin typeface="Arial"/>
                <a:cs typeface="Arial"/>
              </a:rPr>
              <a:t>Panel with the Commission for Environmental Cooperation</a:t>
            </a:r>
            <a:endParaRPr lang="en-US" dirty="0">
              <a:latin typeface="Calibri" panose="020F0502020204030204"/>
              <a:ea typeface="Calibri"/>
              <a:cs typeface="Calibri"/>
            </a:endParaRPr>
          </a:p>
          <a:p>
            <a:pPr marL="742950" lvl="1" indent="-285750">
              <a:buFont typeface="Courier New,monospace" panose="020B0604020202020204" pitchFamily="34" charset="0"/>
              <a:buChar char="o"/>
              <a:defRPr/>
            </a:pPr>
            <a:r>
              <a:rPr lang="en-US" sz="1400" dirty="0">
                <a:latin typeface="Arial"/>
                <a:cs typeface="Arial"/>
              </a:rPr>
              <a:t>Inclusive Strategies for Biodiversity Conservation: From Community Leadership to Governmental Policy-making</a:t>
            </a:r>
            <a:br>
              <a:rPr lang="en-US" dirty="0"/>
            </a:br>
            <a:r>
              <a:rPr kumimoji="0" lang="en-US" sz="1400" b="0" i="0" u="none" strike="noStrike" kern="1200" cap="none" spc="0" normalizeH="0" baseline="0" noProof="0" dirty="0">
                <a:ln>
                  <a:noFill/>
                </a:ln>
                <a:solidFill>
                  <a:srgbClr val="002060"/>
                </a:solidFill>
                <a:effectLst/>
                <a:uLnTx/>
                <a:uFillTx/>
                <a:latin typeface="Arial"/>
                <a:cs typeface="Arial"/>
              </a:rPr>
              <a:t> </a:t>
            </a:r>
            <a:endParaRPr lang="en-US" dirty="0">
              <a:ea typeface="Calibri"/>
              <a:cs typeface="Calibri"/>
            </a:endParaRPr>
          </a:p>
        </p:txBody>
      </p:sp>
      <p:pic>
        <p:nvPicPr>
          <p:cNvPr id="5" name="Picture 4" descr="A group of people sitting at a podium&#10;&#10;Description automatically generated">
            <a:extLst>
              <a:ext uri="{FF2B5EF4-FFF2-40B4-BE49-F238E27FC236}">
                <a16:creationId xmlns:a16="http://schemas.microsoft.com/office/drawing/2014/main" id="{C953C122-4740-0C88-D23F-4FA87A3E4388}"/>
              </a:ext>
            </a:extLst>
          </p:cNvPr>
          <p:cNvPicPr>
            <a:picLocks noChangeAspect="1"/>
          </p:cNvPicPr>
          <p:nvPr/>
        </p:nvPicPr>
        <p:blipFill>
          <a:blip r:embed="rId2"/>
          <a:stretch>
            <a:fillRect/>
          </a:stretch>
        </p:blipFill>
        <p:spPr>
          <a:xfrm>
            <a:off x="5757041" y="4936704"/>
            <a:ext cx="5596759" cy="1672032"/>
          </a:xfrm>
          <a:prstGeom prst="rect">
            <a:avLst/>
          </a:prstGeom>
        </p:spPr>
      </p:pic>
      <p:pic>
        <p:nvPicPr>
          <p:cNvPr id="7" name="Picture 6" descr="A person sitting at a table&#10;&#10;Description automatically generated">
            <a:extLst>
              <a:ext uri="{FF2B5EF4-FFF2-40B4-BE49-F238E27FC236}">
                <a16:creationId xmlns:a16="http://schemas.microsoft.com/office/drawing/2014/main" id="{225C2711-ADB3-DB7B-876D-A8E3094CDA5A}"/>
              </a:ext>
            </a:extLst>
          </p:cNvPr>
          <p:cNvPicPr>
            <a:picLocks noChangeAspect="1"/>
          </p:cNvPicPr>
          <p:nvPr/>
        </p:nvPicPr>
        <p:blipFill>
          <a:blip r:embed="rId3"/>
          <a:stretch>
            <a:fillRect/>
          </a:stretch>
        </p:blipFill>
        <p:spPr>
          <a:xfrm flipH="1">
            <a:off x="1217553" y="4907714"/>
            <a:ext cx="1254024" cy="1672032"/>
          </a:xfrm>
          <a:prstGeom prst="rect">
            <a:avLst/>
          </a:prstGeom>
        </p:spPr>
      </p:pic>
    </p:spTree>
    <p:extLst>
      <p:ext uri="{BB962C8B-B14F-4D97-AF65-F5344CB8AC3E}">
        <p14:creationId xmlns:p14="http://schemas.microsoft.com/office/powerpoint/2010/main" val="270940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DB681-2758-9F8C-0F3C-18B774895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6EAC9-8A79-7E1F-C06B-F6BD6132D955}"/>
              </a:ext>
            </a:extLst>
          </p:cNvPr>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Next Steps</a:t>
            </a:r>
            <a:endParaRPr lang="en-US" dirty="0"/>
          </a:p>
        </p:txBody>
      </p:sp>
      <p:sp>
        <p:nvSpPr>
          <p:cNvPr id="3" name="Content Placeholder 2">
            <a:extLst>
              <a:ext uri="{FF2B5EF4-FFF2-40B4-BE49-F238E27FC236}">
                <a16:creationId xmlns:a16="http://schemas.microsoft.com/office/drawing/2014/main" id="{BA2C8DCE-2D1A-679F-B1AF-3E17E09F5BFF}"/>
              </a:ext>
            </a:extLst>
          </p:cNvPr>
          <p:cNvSpPr>
            <a:spLocks noGrp="1"/>
          </p:cNvSpPr>
          <p:nvPr>
            <p:ph idx="1"/>
          </p:nvPr>
        </p:nvSpPr>
        <p:spPr/>
        <p:txBody>
          <a:bodyPr/>
          <a:lstStyle/>
          <a:p>
            <a:r>
              <a:rPr lang="en-US" sz="2000" dirty="0">
                <a:latin typeface="Arial" panose="020B0604020202020204" pitchFamily="34" charset="0"/>
                <a:cs typeface="Arial" panose="020B0604020202020204" pitchFamily="34" charset="0"/>
              </a:rPr>
              <a:t>Challenging negotiation dynamics to address IPLC terminology within CBD – tasks for SB8J</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International Indigenous Forum on Biodiversity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Preparation for the first SB8J – agreement on issues to finalize terms of reference of the body and prioritization of work</a:t>
            </a:r>
          </a:p>
        </p:txBody>
      </p:sp>
    </p:spTree>
    <p:extLst>
      <p:ext uri="{BB962C8B-B14F-4D97-AF65-F5344CB8AC3E}">
        <p14:creationId xmlns:p14="http://schemas.microsoft.com/office/powerpoint/2010/main" val="10711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wo people standing together in a room&#10;&#10;Description automatically generated">
            <a:extLst>
              <a:ext uri="{FF2B5EF4-FFF2-40B4-BE49-F238E27FC236}">
                <a16:creationId xmlns:a16="http://schemas.microsoft.com/office/drawing/2014/main" id="{AF1FCE1B-73F8-2633-B559-4EC19612795F}"/>
              </a:ext>
            </a:extLst>
          </p:cNvPr>
          <p:cNvPicPr>
            <a:picLocks noChangeAspect="1"/>
          </p:cNvPicPr>
          <p:nvPr/>
        </p:nvPicPr>
        <p:blipFill>
          <a:blip r:embed="rId3"/>
          <a:stretch>
            <a:fillRect/>
          </a:stretch>
        </p:blipFill>
        <p:spPr>
          <a:xfrm>
            <a:off x="360166" y="1991605"/>
            <a:ext cx="1983458" cy="2644611"/>
          </a:xfrm>
          <a:prstGeom prst="rect">
            <a:avLst/>
          </a:prstGeom>
        </p:spPr>
      </p:pic>
      <p:sp>
        <p:nvSpPr>
          <p:cNvPr id="2" name="Title 1">
            <a:extLst>
              <a:ext uri="{FF2B5EF4-FFF2-40B4-BE49-F238E27FC236}">
                <a16:creationId xmlns:a16="http://schemas.microsoft.com/office/drawing/2014/main" id="{FDDB7BCE-A7CD-1A41-9FA5-2B86EBE7EB74}"/>
              </a:ext>
            </a:extLst>
          </p:cNvPr>
          <p:cNvSpPr>
            <a:spLocks noGrp="1"/>
          </p:cNvSpPr>
          <p:nvPr>
            <p:ph type="title"/>
          </p:nvPr>
        </p:nvSpPr>
        <p:spPr>
          <a:xfrm>
            <a:off x="2084701" y="1381370"/>
            <a:ext cx="9336157" cy="798576"/>
          </a:xfrm>
        </p:spPr>
        <p:txBody>
          <a:bodyPr/>
          <a:lstStyle/>
          <a:p>
            <a:r>
              <a:rPr lang="en-US" dirty="0">
                <a:latin typeface="Arial" panose="020B0604020202020204" pitchFamily="34" charset="0"/>
                <a:cs typeface="Arial" panose="020B0604020202020204" pitchFamily="34" charset="0"/>
              </a:rPr>
              <a:t>Thank you</a:t>
            </a:r>
          </a:p>
        </p:txBody>
      </p:sp>
      <p:sp>
        <p:nvSpPr>
          <p:cNvPr id="3" name="Content Placeholder 2">
            <a:extLst>
              <a:ext uri="{FF2B5EF4-FFF2-40B4-BE49-F238E27FC236}">
                <a16:creationId xmlns:a16="http://schemas.microsoft.com/office/drawing/2014/main" id="{93B54287-1432-E44F-B7D3-6798DAA72291}"/>
              </a:ext>
            </a:extLst>
          </p:cNvPr>
          <p:cNvSpPr>
            <a:spLocks noGrp="1"/>
          </p:cNvSpPr>
          <p:nvPr>
            <p:ph idx="1"/>
          </p:nvPr>
        </p:nvSpPr>
        <p:spPr/>
        <p:txBody>
          <a:bodyPr/>
          <a:lstStyle/>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5" name="Picture 4" descr="A group of people standing in front of a sign&#10;&#10;Description automatically generated">
            <a:extLst>
              <a:ext uri="{FF2B5EF4-FFF2-40B4-BE49-F238E27FC236}">
                <a16:creationId xmlns:a16="http://schemas.microsoft.com/office/drawing/2014/main" id="{EBDEC260-722C-7E0A-8B7D-CA9F666243C8}"/>
              </a:ext>
            </a:extLst>
          </p:cNvPr>
          <p:cNvPicPr>
            <a:picLocks noChangeAspect="1"/>
          </p:cNvPicPr>
          <p:nvPr/>
        </p:nvPicPr>
        <p:blipFill>
          <a:blip r:embed="rId4"/>
          <a:stretch>
            <a:fillRect/>
          </a:stretch>
        </p:blipFill>
        <p:spPr>
          <a:xfrm>
            <a:off x="4984983" y="1526538"/>
            <a:ext cx="6212078" cy="4659059"/>
          </a:xfrm>
          <a:prstGeom prst="rect">
            <a:avLst/>
          </a:prstGeom>
        </p:spPr>
      </p:pic>
      <p:pic>
        <p:nvPicPr>
          <p:cNvPr id="7" name="Picture 6" descr="A group of people sitting in a room&#10;&#10;Description automatically generated">
            <a:extLst>
              <a:ext uri="{FF2B5EF4-FFF2-40B4-BE49-F238E27FC236}">
                <a16:creationId xmlns:a16="http://schemas.microsoft.com/office/drawing/2014/main" id="{AAF04C60-3411-BF7B-C58C-629378FCA1EB}"/>
              </a:ext>
            </a:extLst>
          </p:cNvPr>
          <p:cNvPicPr>
            <a:picLocks noChangeAspect="1"/>
          </p:cNvPicPr>
          <p:nvPr/>
        </p:nvPicPr>
        <p:blipFill>
          <a:blip r:embed="rId5"/>
          <a:stretch>
            <a:fillRect/>
          </a:stretch>
        </p:blipFill>
        <p:spPr>
          <a:xfrm>
            <a:off x="2343624" y="2065948"/>
            <a:ext cx="2484621" cy="1655379"/>
          </a:xfrm>
          <a:prstGeom prst="rect">
            <a:avLst/>
          </a:prstGeom>
        </p:spPr>
      </p:pic>
      <p:pic>
        <p:nvPicPr>
          <p:cNvPr id="9" name="Picture 8" descr="A person sitting at a podium&#10;&#10;Description automatically generated">
            <a:extLst>
              <a:ext uri="{FF2B5EF4-FFF2-40B4-BE49-F238E27FC236}">
                <a16:creationId xmlns:a16="http://schemas.microsoft.com/office/drawing/2014/main" id="{7B2BC3FB-9E1D-8D3E-51FF-F7AF26C3C386}"/>
              </a:ext>
            </a:extLst>
          </p:cNvPr>
          <p:cNvPicPr>
            <a:picLocks noChangeAspect="1"/>
          </p:cNvPicPr>
          <p:nvPr/>
        </p:nvPicPr>
        <p:blipFill>
          <a:blip r:embed="rId6"/>
          <a:stretch>
            <a:fillRect/>
          </a:stretch>
        </p:blipFill>
        <p:spPr>
          <a:xfrm>
            <a:off x="853559" y="3856068"/>
            <a:ext cx="1856390" cy="2475186"/>
          </a:xfrm>
          <a:prstGeom prst="rect">
            <a:avLst/>
          </a:prstGeom>
        </p:spPr>
      </p:pic>
      <p:pic>
        <p:nvPicPr>
          <p:cNvPr id="11" name="Picture 10" descr="A group of people in a room&#10;&#10;Description automatically generated">
            <a:extLst>
              <a:ext uri="{FF2B5EF4-FFF2-40B4-BE49-F238E27FC236}">
                <a16:creationId xmlns:a16="http://schemas.microsoft.com/office/drawing/2014/main" id="{F546FEE1-60A6-1A45-12E6-E4F396BB6295}"/>
              </a:ext>
            </a:extLst>
          </p:cNvPr>
          <p:cNvPicPr>
            <a:picLocks noChangeAspect="1"/>
          </p:cNvPicPr>
          <p:nvPr/>
        </p:nvPicPr>
        <p:blipFill>
          <a:blip r:embed="rId7"/>
          <a:stretch>
            <a:fillRect/>
          </a:stretch>
        </p:blipFill>
        <p:spPr>
          <a:xfrm rot="5400000">
            <a:off x="2514211" y="4126248"/>
            <a:ext cx="2644610" cy="1983457"/>
          </a:xfrm>
          <a:prstGeom prst="rect">
            <a:avLst/>
          </a:prstGeom>
        </p:spPr>
      </p:pic>
    </p:spTree>
    <p:extLst>
      <p:ext uri="{BB962C8B-B14F-4D97-AF65-F5344CB8AC3E}">
        <p14:creationId xmlns:p14="http://schemas.microsoft.com/office/powerpoint/2010/main" val="218593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7BCE-A7CD-1A41-9FA5-2B86EBE7EB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93B54287-1432-E44F-B7D3-6798DAA72291}"/>
              </a:ext>
            </a:extLst>
          </p:cNvPr>
          <p:cNvSpPr>
            <a:spLocks noGrp="1"/>
          </p:cNvSpPr>
          <p:nvPr>
            <p:ph idx="1"/>
          </p:nvPr>
        </p:nvSpPr>
        <p:spPr>
          <a:xfrm>
            <a:off x="2017641" y="2316480"/>
            <a:ext cx="9336158" cy="3692180"/>
          </a:xfrm>
        </p:spPr>
        <p:txBody>
          <a:bodyPr/>
          <a:lstStyle/>
          <a:p>
            <a:r>
              <a:rPr lang="en-US" sz="1800" dirty="0">
                <a:latin typeface="Arial" panose="020B0604020202020204" pitchFamily="34" charset="0"/>
                <a:cs typeface="Arial" panose="020B0604020202020204" pitchFamily="34" charset="0"/>
              </a:rPr>
              <a:t>AFN undertakes work in international fora on international mechanisms by elevating domestic priorities – First Nations leadership in conservation as affirmed by Resolution (27/2024)</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Resolutions passed by First Nations-in-Assembly mandating AFN participation at the CBD (03/2019 and 07/2019), an opportunity to influence decisions that </a:t>
            </a:r>
            <a:r>
              <a:rPr lang="en-US" sz="1800" dirty="0">
                <a:effectLst/>
                <a:latin typeface="Arial" panose="020B0604020202020204" pitchFamily="34" charset="0"/>
                <a:ea typeface="Times New Roman" panose="02020603050405020304" pitchFamily="18" charset="0"/>
                <a:cs typeface="Arial" panose="020B0604020202020204" pitchFamily="34" charset="0"/>
              </a:rPr>
              <a:t>shape Canada’s conservation policies, customary sustainable use of resources, and the related use of traditional knowledge (Article 8j).</a:t>
            </a:r>
            <a:br>
              <a:rPr lang="en-US" sz="1800" dirty="0">
                <a:effectLst/>
                <a:latin typeface="Arial" panose="020B0604020202020204" pitchFamily="34" charset="0"/>
                <a:ea typeface="Times New Roman" panose="02020603050405020304" pitchFamily="18" charset="0"/>
                <a:cs typeface="Arial" panose="020B0604020202020204" pitchFamily="34" charset="0"/>
              </a:rPr>
            </a:b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AFN actively involved in development of Kunming-Montreal Global Biodiversity Framework (KM-GBF) since 2018 through our advocacy with Canada and the international Indigenous Forum on Biodiversity (IIFB) - secured strong language on protecting the rights of Indigenous Peoples in the </a:t>
            </a:r>
            <a:r>
              <a:rPr lang="en-US" sz="1800" dirty="0">
                <a:latin typeface="Arial" panose="020B0604020202020204" pitchFamily="34" charset="0"/>
                <a:ea typeface="Times New Roman" panose="02020603050405020304" pitchFamily="18" charset="0"/>
                <a:cs typeface="Times New Roman" panose="02020603050405020304" pitchFamily="18" charset="0"/>
              </a:rPr>
              <a:t>KM-GBF;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finalized at COP 15 in Montreal in December 2022.</a:t>
            </a: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92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7BCE-A7CD-1A41-9FA5-2B86EBE7EB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AFN Priorities at COP-16</a:t>
            </a:r>
          </a:p>
        </p:txBody>
      </p:sp>
      <p:sp>
        <p:nvSpPr>
          <p:cNvPr id="3" name="Content Placeholder 2">
            <a:extLst>
              <a:ext uri="{FF2B5EF4-FFF2-40B4-BE49-F238E27FC236}">
                <a16:creationId xmlns:a16="http://schemas.microsoft.com/office/drawing/2014/main" id="{93B54287-1432-E44F-B7D3-6798DAA72291}"/>
              </a:ext>
            </a:extLst>
          </p:cNvPr>
          <p:cNvSpPr>
            <a:spLocks noGrp="1"/>
          </p:cNvSpPr>
          <p:nvPr>
            <p:ph idx="1"/>
          </p:nvPr>
        </p:nvSpPr>
        <p:spPr/>
        <p:txBody>
          <a:bodyPr lIns="91440" tIns="45720" rIns="91440" bIns="45720" anchor="t"/>
          <a:lstStyle/>
          <a:p>
            <a:r>
              <a:rPr lang="en-US" sz="1800" dirty="0">
                <a:latin typeface="Arial" panose="020B0604020202020204" pitchFamily="34" charset="0"/>
                <a:cs typeface="Arial" panose="020B0604020202020204" pitchFamily="34" charset="0"/>
              </a:rPr>
              <a:t>COP 16 (Cali, Colombia from Oct 21-Nov 1) was first opportunity for Parties to report on progress of achieving the targets and goals of the GBF to halt and reverse biodiversity loss.</a:t>
            </a:r>
          </a:p>
          <a:p>
            <a:r>
              <a:rPr lang="en-US" sz="1800" dirty="0">
                <a:latin typeface="Arial" panose="020B0604020202020204" pitchFamily="34" charset="0"/>
                <a:cs typeface="Arial" panose="020B0604020202020204" pitchFamily="34" charset="0"/>
              </a:rPr>
              <a:t>Ongoing priorities at CBD are to: </a:t>
            </a:r>
          </a:p>
          <a:p>
            <a:pPr marL="800100" lvl="1" indent="-342900">
              <a:buAutoNum type="alphaLcParenR"/>
            </a:pPr>
            <a:r>
              <a:rPr lang="en-US" sz="1800" dirty="0">
                <a:latin typeface="Arial" panose="020B0604020202020204" pitchFamily="34" charset="0"/>
                <a:cs typeface="Arial" panose="020B0604020202020204" pitchFamily="34" charset="0"/>
              </a:rPr>
              <a:t>uphold First Nations rights, governance, knowledge systems; </a:t>
            </a:r>
          </a:p>
          <a:p>
            <a:pPr marL="800100" lvl="1" indent="-342900">
              <a:buAutoNum type="alphaLcParenR"/>
            </a:pPr>
            <a:r>
              <a:rPr lang="en-US" sz="1800" dirty="0">
                <a:latin typeface="Arial" panose="020B0604020202020204" pitchFamily="34" charset="0"/>
                <a:cs typeface="Arial" panose="020B0604020202020204" pitchFamily="34" charset="0"/>
              </a:rPr>
              <a:t>support First Nations-led conservation within sub-national, national, and international biodiversity policy; and</a:t>
            </a:r>
          </a:p>
          <a:p>
            <a:pPr marL="800100" lvl="1" indent="-342900">
              <a:buAutoNum type="alphaLcParenR"/>
            </a:pPr>
            <a:r>
              <a:rPr lang="en-US" sz="1800" dirty="0">
                <a:latin typeface="Arial" panose="020B0604020202020204" pitchFamily="34" charset="0"/>
                <a:cs typeface="Arial" panose="020B0604020202020204" pitchFamily="34" charset="0"/>
              </a:rPr>
              <a:t>ensure the full and effective participation of First Nations, and by extension Indigenous Peoples, in all areas of the CBD</a:t>
            </a:r>
          </a:p>
          <a:p>
            <a:r>
              <a:rPr lang="en-US" sz="1800" dirty="0">
                <a:latin typeface="Arial"/>
                <a:cs typeface="Arial"/>
              </a:rPr>
              <a:t>AFN Knowledge Keeper </a:t>
            </a:r>
            <a:r>
              <a:rPr lang="en-US" sz="1800" dirty="0" err="1">
                <a:latin typeface="Arial"/>
                <a:cs typeface="Arial"/>
              </a:rPr>
              <a:t>Sempulyan</a:t>
            </a:r>
            <a:r>
              <a:rPr lang="en-US" sz="1800" dirty="0">
                <a:latin typeface="Arial"/>
                <a:cs typeface="Arial"/>
              </a:rPr>
              <a:t> Gonzales, Kuni Albert (International Indigenous Forum on Biodiversity, North America Regional Coordinator/observers); Wanli Ou (Canada/Party)</a:t>
            </a:r>
          </a:p>
        </p:txBody>
      </p:sp>
    </p:spTree>
    <p:extLst>
      <p:ext uri="{BB962C8B-B14F-4D97-AF65-F5344CB8AC3E}">
        <p14:creationId xmlns:p14="http://schemas.microsoft.com/office/powerpoint/2010/main" val="411165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19F78-688A-78F7-5732-4D5C8A623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E8789-261C-9DAB-438B-BF5FC716CCD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AFN Priorities</a:t>
            </a:r>
          </a:p>
        </p:txBody>
      </p:sp>
      <p:sp>
        <p:nvSpPr>
          <p:cNvPr id="3" name="Content Placeholder 2">
            <a:extLst>
              <a:ext uri="{FF2B5EF4-FFF2-40B4-BE49-F238E27FC236}">
                <a16:creationId xmlns:a16="http://schemas.microsoft.com/office/drawing/2014/main" id="{FB4537D9-66AE-64A9-0DF6-E91B88234FD0}"/>
              </a:ext>
            </a:extLst>
          </p:cNvPr>
          <p:cNvSpPr>
            <a:spLocks noGrp="1"/>
          </p:cNvSpPr>
          <p:nvPr>
            <p:ph idx="1"/>
          </p:nvPr>
        </p:nvSpPr>
        <p:spPr/>
        <p:txBody>
          <a:bodyPr lIns="91440" tIns="45720" rIns="91440" bIns="45720" anchor="t"/>
          <a:lstStyle/>
          <a:p>
            <a:pPr marL="0" indent="0">
              <a:buNone/>
            </a:pPr>
            <a:r>
              <a:rPr lang="en-US" sz="1800" dirty="0">
                <a:latin typeface="Arial"/>
                <a:cs typeface="Arial"/>
              </a:rPr>
              <a:t>AFN ongoing priorities informed development of Position Paper (driven by AFN Resolutions)</a:t>
            </a:r>
            <a:br>
              <a:rPr lang="en-US" sz="1800" dirty="0">
                <a:latin typeface="Arial"/>
                <a:cs typeface="Arial"/>
              </a:rPr>
            </a:br>
            <a:endParaRPr lang="en-US" sz="1800" dirty="0">
              <a:latin typeface="Arial"/>
              <a:cs typeface="Arial"/>
            </a:endParaRPr>
          </a:p>
          <a:p>
            <a:r>
              <a:rPr lang="en-US" sz="1800" dirty="0">
                <a:latin typeface="Arial"/>
                <a:cs typeface="Arial"/>
              </a:rPr>
              <a:t>New </a:t>
            </a:r>
            <a:r>
              <a:rPr lang="en-US" sz="1800" dirty="0" err="1">
                <a:latin typeface="Arial"/>
                <a:cs typeface="Arial"/>
              </a:rPr>
              <a:t>Programme</a:t>
            </a:r>
            <a:r>
              <a:rPr lang="en-US" sz="1800" dirty="0">
                <a:latin typeface="Arial"/>
                <a:cs typeface="Arial"/>
              </a:rPr>
              <a:t> of Work and Institutional Arrangements on Article 8J</a:t>
            </a:r>
          </a:p>
          <a:p>
            <a:pPr lvl="1"/>
            <a:endParaRPr lang="en-US" sz="1400" dirty="0">
              <a:latin typeface="Arial"/>
              <a:cs typeface="Arial"/>
            </a:endParaRPr>
          </a:p>
          <a:p>
            <a:r>
              <a:rPr lang="en-US" sz="1800" dirty="0">
                <a:latin typeface="Arial"/>
                <a:cs typeface="Arial"/>
              </a:rPr>
              <a:t>Implementation and Preparation of National Biodiversity Strategies and Action Plans, incl. Monitoring Framework</a:t>
            </a:r>
            <a:br>
              <a:rPr lang="en-US" sz="1800" dirty="0">
                <a:latin typeface="Arial"/>
                <a:cs typeface="Arial"/>
              </a:rPr>
            </a:br>
            <a:endParaRPr lang="en-US" sz="1800" dirty="0">
              <a:latin typeface="Arial"/>
              <a:cs typeface="Arial"/>
            </a:endParaRPr>
          </a:p>
          <a:p>
            <a:r>
              <a:rPr lang="en-US" sz="1800" dirty="0">
                <a:latin typeface="Arial"/>
                <a:cs typeface="Arial"/>
              </a:rPr>
              <a:t>New Multilateral Mechanism for Benefit Sharing from the use of Digital Sequence Information of Genetic Resources</a:t>
            </a:r>
          </a:p>
          <a:p>
            <a:endParaRPr lang="en-US" sz="1800" dirty="0">
              <a:latin typeface="Arial"/>
              <a:cs typeface="Arial"/>
            </a:endParaRPr>
          </a:p>
        </p:txBody>
      </p:sp>
    </p:spTree>
    <p:extLst>
      <p:ext uri="{BB962C8B-B14F-4D97-AF65-F5344CB8AC3E}">
        <p14:creationId xmlns:p14="http://schemas.microsoft.com/office/powerpoint/2010/main" val="113709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96F1A-271C-FB5A-97B0-BFFEA50FD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DFA0B-F872-FA0E-C902-1196E81EC107}"/>
              </a:ext>
            </a:extLst>
          </p:cNvPr>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Article 8(j) of the Convention </a:t>
            </a:r>
          </a:p>
        </p:txBody>
      </p:sp>
      <p:sp>
        <p:nvSpPr>
          <p:cNvPr id="3" name="Content Placeholder 2">
            <a:extLst>
              <a:ext uri="{FF2B5EF4-FFF2-40B4-BE49-F238E27FC236}">
                <a16:creationId xmlns:a16="http://schemas.microsoft.com/office/drawing/2014/main" id="{0C1692A8-D835-3E67-F9A3-B2AAB2442D00}"/>
              </a:ext>
            </a:extLst>
          </p:cNvPr>
          <p:cNvSpPr>
            <a:spLocks noGrp="1"/>
          </p:cNvSpPr>
          <p:nvPr>
            <p:ph idx="1"/>
          </p:nvPr>
        </p:nvSpPr>
        <p:spPr>
          <a:xfrm>
            <a:off x="2027167" y="2484783"/>
            <a:ext cx="9336158" cy="3692180"/>
          </a:xfrm>
        </p:spPr>
        <p:txBody>
          <a:bodyPr/>
          <a:lstStyle/>
          <a:p>
            <a:pPr marL="0" indent="0">
              <a:buNone/>
            </a:pPr>
            <a:endParaRPr lang="en-US" sz="1600" dirty="0">
              <a:latin typeface="Arial" panose="020B0604020202020204" pitchFamily="34" charset="0"/>
              <a:cs typeface="Arial" panose="020B0604020202020204" pitchFamily="34" charset="0"/>
            </a:endParaRPr>
          </a:p>
          <a:p>
            <a:pPr marL="0" indent="0">
              <a:buNone/>
            </a:pPr>
            <a:r>
              <a:rPr lang="en-US" sz="2000" i="1" dirty="0">
                <a:latin typeface="Arial" panose="020B0604020202020204" pitchFamily="34" charset="0"/>
                <a:cs typeface="Arial" panose="020B0604020202020204" pitchFamily="34" charset="0"/>
              </a:rPr>
              <a:t>Each contracting Party of the Convention on Biological Diversity shall, as far as possible and as appropriate, subject to national legislation, respect, preserve and maintain knowledge, innovations and practices of </a:t>
            </a:r>
            <a:r>
              <a:rPr lang="en-US" sz="2000" i="1" dirty="0">
                <a:highlight>
                  <a:srgbClr val="C0C0C0"/>
                </a:highlight>
                <a:latin typeface="Arial" panose="020B0604020202020204" pitchFamily="34" charset="0"/>
                <a:cs typeface="Arial" panose="020B0604020202020204" pitchFamily="34" charset="0"/>
              </a:rPr>
              <a:t>indigenous and local communities </a:t>
            </a:r>
            <a:r>
              <a:rPr lang="en-US" sz="2000" i="1" dirty="0">
                <a:latin typeface="Arial" panose="020B0604020202020204" pitchFamily="34" charset="0"/>
                <a:cs typeface="Arial" panose="020B0604020202020204" pitchFamily="34" charset="0"/>
              </a:rPr>
              <a:t>embodying traditional lifestyles relevant for the conservation and sustainable use of biological diversity and promote their wider application with the approval and involvement of the holders of such knowledge, innovations and practices and encourage the equitable sharing of the benefits arising from the utilization of such knowledge innovations and practices.</a:t>
            </a:r>
          </a:p>
          <a:p>
            <a:endParaRPr lang="en-US" sz="20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392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7BCE-A7CD-1A41-9FA5-2B86EBE7EB74}"/>
              </a:ext>
            </a:extLst>
          </p:cNvPr>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New Programme of Work and institutional arrangements on Article 8j</a:t>
            </a:r>
          </a:p>
        </p:txBody>
      </p:sp>
      <p:sp>
        <p:nvSpPr>
          <p:cNvPr id="3" name="Content Placeholder 2">
            <a:extLst>
              <a:ext uri="{FF2B5EF4-FFF2-40B4-BE49-F238E27FC236}">
                <a16:creationId xmlns:a16="http://schemas.microsoft.com/office/drawing/2014/main" id="{93B54287-1432-E44F-B7D3-6798DAA72291}"/>
              </a:ext>
            </a:extLst>
          </p:cNvPr>
          <p:cNvSpPr>
            <a:spLocks noGrp="1"/>
          </p:cNvSpPr>
          <p:nvPr>
            <p:ph idx="1"/>
          </p:nvPr>
        </p:nvSpPr>
        <p:spPr>
          <a:xfrm>
            <a:off x="2027167" y="2484783"/>
            <a:ext cx="9336158" cy="3692180"/>
          </a:xfrm>
        </p:spPr>
        <p:txBody>
          <a:bodyPr/>
          <a:lstStyle/>
          <a:p>
            <a:pPr marL="0" indent="0">
              <a:buNone/>
            </a:pPr>
            <a:endParaRPr lang="en-US" sz="16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Work at the CBD relating to Indigenous Peoples had occurred through an Ad-hoc Working Group on Article 8J over 26 years</a:t>
            </a:r>
          </a:p>
          <a:p>
            <a:r>
              <a:rPr lang="en-US" sz="1800" dirty="0">
                <a:latin typeface="Arial" panose="020B0604020202020204" pitchFamily="34" charset="0"/>
                <a:cs typeface="Arial" panose="020B0604020202020204" pitchFamily="34" charset="0"/>
              </a:rPr>
              <a:t>Under-resourced, advice to the COP through CBD’s Subsidiary Bodies, could end at any time</a:t>
            </a:r>
          </a:p>
          <a:p>
            <a:r>
              <a:rPr lang="en-US" sz="1800" dirty="0">
                <a:latin typeface="Arial" panose="020B0604020202020204" pitchFamily="34" charset="0"/>
                <a:cs typeface="Arial" panose="020B0604020202020204" pitchFamily="34" charset="0"/>
              </a:rPr>
              <a:t>Rights-based approach of new biodiversity framework meant increased involvement of Indigenous Peoples in implementation </a:t>
            </a:r>
          </a:p>
          <a:p>
            <a:r>
              <a:rPr lang="en-US" sz="1800" dirty="0">
                <a:latin typeface="Arial" panose="020B0604020202020204" pitchFamily="34" charset="0"/>
                <a:cs typeface="Arial" panose="020B0604020202020204" pitchFamily="34" charset="0"/>
              </a:rPr>
              <a:t>Tasks within a new </a:t>
            </a:r>
            <a:r>
              <a:rPr lang="en-US" sz="1800" dirty="0" err="1">
                <a:latin typeface="Arial" panose="020B0604020202020204" pitchFamily="34" charset="0"/>
                <a:cs typeface="Arial" panose="020B0604020202020204" pitchFamily="34" charset="0"/>
              </a:rPr>
              <a:t>programme</a:t>
            </a:r>
            <a:r>
              <a:rPr lang="en-US" sz="1800" dirty="0">
                <a:latin typeface="Arial" panose="020B0604020202020204" pitchFamily="34" charset="0"/>
                <a:cs typeface="Arial" panose="020B0604020202020204" pitchFamily="34" charset="0"/>
              </a:rPr>
              <a:t> of work that deal with conflation of the CBD terminology “indigenous peoples and local communities” – Consensus amongst NIOs </a:t>
            </a:r>
          </a:p>
          <a:p>
            <a:r>
              <a:rPr lang="en-US" sz="1800" dirty="0">
                <a:latin typeface="Arial" panose="020B0604020202020204" pitchFamily="34" charset="0"/>
                <a:cs typeface="Arial" panose="020B0604020202020204" pitchFamily="34" charset="0"/>
              </a:rPr>
              <a:t>Recommendation to the COP to adopt a Subsidiary Body to formalize this platform for Indigenous Peoples on biodiversity --- Canada as one of the main supporters</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77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286DD-EAC9-721A-F910-A6B9F83C8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DAB5C-8E2C-29A9-76C1-1CB877942B74}"/>
              </a:ext>
            </a:extLst>
          </p:cNvPr>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COP 16 Outcomes – Article 8j</a:t>
            </a:r>
          </a:p>
        </p:txBody>
      </p:sp>
      <p:sp>
        <p:nvSpPr>
          <p:cNvPr id="4" name="Content Placeholder 2">
            <a:extLst>
              <a:ext uri="{FF2B5EF4-FFF2-40B4-BE49-F238E27FC236}">
                <a16:creationId xmlns:a16="http://schemas.microsoft.com/office/drawing/2014/main" id="{0D645155-9EF8-7C67-F256-DDC6E0ADD0CA}"/>
              </a:ext>
            </a:extLst>
          </p:cNvPr>
          <p:cNvSpPr>
            <a:spLocks noGrp="1"/>
          </p:cNvSpPr>
          <p:nvPr>
            <p:ph idx="1"/>
          </p:nvPr>
        </p:nvSpPr>
        <p:spPr>
          <a:xfrm>
            <a:off x="2027238" y="2484438"/>
            <a:ext cx="9336087" cy="3692525"/>
          </a:xfrm>
        </p:spPr>
        <p:txBody>
          <a:bodyPr/>
          <a:lstStyle/>
          <a:p>
            <a:r>
              <a:rPr lang="en-US" sz="1800" dirty="0">
                <a:latin typeface="Arial" panose="020B0604020202020204" pitchFamily="34" charset="0"/>
                <a:cs typeface="Arial" panose="020B0604020202020204" pitchFamily="34" charset="0"/>
              </a:rPr>
              <a:t>COP Decision 16/5 to establish the Subsidiary Body on Article 8j with mandate to provide advice to COP and other subsidiary bodies</a:t>
            </a:r>
          </a:p>
          <a:p>
            <a:r>
              <a:rPr lang="en-US" sz="1800" dirty="0">
                <a:latin typeface="Arial" panose="020B0604020202020204" pitchFamily="34" charset="0"/>
                <a:cs typeface="Arial" panose="020B0604020202020204" pitchFamily="34" charset="0"/>
              </a:rPr>
              <a:t>COP Decision 16/4 Tasks within a new </a:t>
            </a:r>
            <a:r>
              <a:rPr lang="en-US" sz="1800" dirty="0" err="1">
                <a:latin typeface="Arial" panose="020B0604020202020204" pitchFamily="34" charset="0"/>
                <a:cs typeface="Arial" panose="020B0604020202020204" pitchFamily="34" charset="0"/>
              </a:rPr>
              <a:t>programme</a:t>
            </a:r>
            <a:r>
              <a:rPr lang="en-US" sz="1800" dirty="0">
                <a:latin typeface="Arial" panose="020B0604020202020204" pitchFamily="34" charset="0"/>
                <a:cs typeface="Arial" panose="020B0604020202020204" pitchFamily="34" charset="0"/>
              </a:rPr>
              <a:t> of work that deal with conflation of the CBD terminology “indigenous peoples and local communities” </a:t>
            </a:r>
          </a:p>
          <a:p>
            <a:pPr marL="457200" lvl="1" indent="0">
              <a:buNone/>
            </a:pP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10. Also requests the Executive Secretary, subject to the availability of resources, to collaborate with other relevant global processes and mechanisms to facilitate an exchange in relation to decision 15/21 of 10 December 2022 and the implementation of Article 8(j) and other provisions of the Convention related to indigenous peoples and local communities, taking into account national legislation and international instruments. </a:t>
            </a:r>
          </a:p>
          <a:p>
            <a:pPr marL="457200" lvl="1" indent="0">
              <a:buNone/>
            </a:pP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Task 5.4 Review and update, as needed, the Voluntary Glossary of Key Terms and Concepts Within the Context of Article 8(j) and Related Provisions of the Convention in the light of the adoption of the Kunming-Montreal Global Biodiversity Framework. </a:t>
            </a:r>
          </a:p>
          <a:p>
            <a:pPr marL="0" indent="0">
              <a:buNone/>
            </a:pPr>
            <a:endParaRPr lang="en-US"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51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14632A-0B41-27DF-8EB5-64CC1E061E3E}"/>
              </a:ext>
            </a:extLst>
          </p:cNvPr>
          <p:cNvPicPr>
            <a:picLocks noChangeAspect="1"/>
          </p:cNvPicPr>
          <p:nvPr/>
        </p:nvPicPr>
        <p:blipFill>
          <a:blip r:embed="rId3"/>
          <a:stretch>
            <a:fillRect/>
          </a:stretch>
        </p:blipFill>
        <p:spPr>
          <a:xfrm>
            <a:off x="9780104" y="5260119"/>
            <a:ext cx="2411896" cy="1597881"/>
          </a:xfrm>
          <a:prstGeom prst="rect">
            <a:avLst/>
          </a:prstGeom>
        </p:spPr>
      </p:pic>
      <p:sp>
        <p:nvSpPr>
          <p:cNvPr id="2" name="Title 1">
            <a:extLst>
              <a:ext uri="{FF2B5EF4-FFF2-40B4-BE49-F238E27FC236}">
                <a16:creationId xmlns:a16="http://schemas.microsoft.com/office/drawing/2014/main" id="{FDDB7BCE-A7CD-1A41-9FA5-2B86EBE7EB74}"/>
              </a:ext>
            </a:extLst>
          </p:cNvPr>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New Mechanism for Sharing Benefits from Use of Genetic Sequence Data</a:t>
            </a:r>
          </a:p>
        </p:txBody>
      </p:sp>
      <p:sp>
        <p:nvSpPr>
          <p:cNvPr id="3" name="Content Placeholder 2">
            <a:extLst>
              <a:ext uri="{FF2B5EF4-FFF2-40B4-BE49-F238E27FC236}">
                <a16:creationId xmlns:a16="http://schemas.microsoft.com/office/drawing/2014/main" id="{93B54287-1432-E44F-B7D3-6798DAA72291}"/>
              </a:ext>
            </a:extLst>
          </p:cNvPr>
          <p:cNvSpPr>
            <a:spLocks noGrp="1"/>
          </p:cNvSpPr>
          <p:nvPr>
            <p:ph idx="1"/>
          </p:nvPr>
        </p:nvSpPr>
        <p:spPr>
          <a:xfrm>
            <a:off x="2110407" y="2496648"/>
            <a:ext cx="9336158" cy="3692180"/>
          </a:xfrm>
        </p:spPr>
        <p:txBody>
          <a:bodyPr/>
          <a:lstStyle/>
          <a:p>
            <a:r>
              <a:rPr lang="en-US" sz="1800" dirty="0">
                <a:latin typeface="Arial" panose="020B0604020202020204" pitchFamily="34" charset="0"/>
                <a:cs typeface="Arial" panose="020B0604020202020204" pitchFamily="34" charset="0"/>
              </a:rPr>
              <a:t>Genetic sequence data – digitally sequenced information taken from genetic resources </a:t>
            </a:r>
          </a:p>
          <a:p>
            <a:pPr lvl="1"/>
            <a:r>
              <a:rPr lang="en-US" sz="1800" dirty="0">
                <a:latin typeface="Arial" panose="020B0604020202020204" pitchFamily="34" charset="0"/>
                <a:cs typeface="Arial" panose="020B0604020202020204" pitchFamily="34" charset="0"/>
              </a:rPr>
              <a:t>e.g. 70 percent of antibiotics and cancer treatment drugs rooted in natural organisms</a:t>
            </a:r>
          </a:p>
          <a:p>
            <a:r>
              <a:rPr lang="en-US" sz="1800" dirty="0">
                <a:latin typeface="Arial" panose="020B0604020202020204" pitchFamily="34" charset="0"/>
                <a:cs typeface="Arial" panose="020B0604020202020204" pitchFamily="34" charset="0"/>
              </a:rPr>
              <a:t>Who should benefit from the economic revenue created? Who should contribute? Who should govern? Who hosts the fund? What should fund be used for?</a:t>
            </a:r>
          </a:p>
          <a:p>
            <a:r>
              <a:rPr lang="en-US" sz="1800" dirty="0">
                <a:latin typeface="Arial" panose="020B0604020202020204" pitchFamily="34" charset="0"/>
                <a:cs typeface="Arial" panose="020B0604020202020204" pitchFamily="34" charset="0"/>
              </a:rPr>
              <a:t>Current funding mechanisms (e.g. Global Environment Facility) functions on a framework of developed donor country to developing recipient country </a:t>
            </a:r>
          </a:p>
          <a:p>
            <a:r>
              <a:rPr lang="en-US" sz="1800" dirty="0">
                <a:latin typeface="Arial" panose="020B0604020202020204" pitchFamily="34" charset="0"/>
                <a:cs typeface="Arial" panose="020B0604020202020204" pitchFamily="34" charset="0"/>
              </a:rPr>
              <a:t>Indigenous Peoples </a:t>
            </a:r>
            <a:r>
              <a:rPr lang="en-US" sz="1800" b="1" dirty="0">
                <a:latin typeface="Arial" panose="020B0604020202020204" pitchFamily="34" charset="0"/>
                <a:cs typeface="Arial" panose="020B0604020202020204" pitchFamily="34" charset="0"/>
              </a:rPr>
              <a:t>globally</a:t>
            </a:r>
            <a:r>
              <a:rPr lang="en-US" sz="1800" dirty="0">
                <a:latin typeface="Arial" panose="020B0604020202020204" pitchFamily="34" charset="0"/>
                <a:cs typeface="Arial" panose="020B0604020202020204" pitchFamily="34" charset="0"/>
              </a:rPr>
              <a:t> should be main recipients of this new fund in recognition of the critical role and knowledge systems of Indigenous Peoples to conserve nature</a:t>
            </a:r>
          </a:p>
        </p:txBody>
      </p:sp>
      <p:pic>
        <p:nvPicPr>
          <p:cNvPr id="1026" name="Picture 2" descr="sea squirt; colonial tunicate">
            <a:extLst>
              <a:ext uri="{FF2B5EF4-FFF2-40B4-BE49-F238E27FC236}">
                <a16:creationId xmlns:a16="http://schemas.microsoft.com/office/drawing/2014/main" id="{10C7C928-7A65-97C9-75C2-4F55111EF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596" y="5260119"/>
            <a:ext cx="2130508" cy="159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93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2283-8225-E50D-0FCF-30AF006E334C}"/>
              </a:ext>
            </a:extLst>
          </p:cNvPr>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COP16 Outcomes – Genetic Sequence Data</a:t>
            </a:r>
            <a:endParaRPr lang="en-US" sz="3000" dirty="0"/>
          </a:p>
        </p:txBody>
      </p:sp>
      <p:sp>
        <p:nvSpPr>
          <p:cNvPr id="3" name="Content Placeholder 2">
            <a:extLst>
              <a:ext uri="{FF2B5EF4-FFF2-40B4-BE49-F238E27FC236}">
                <a16:creationId xmlns:a16="http://schemas.microsoft.com/office/drawing/2014/main" id="{53967B00-EFB7-4501-8C67-8EEC2248B5C4}"/>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COP Decision 16/2 to establish a multilateral mechanism including a global fund – known as the Cali Fund for the Fair and Equitable </a:t>
            </a:r>
            <a:r>
              <a:rPr kumimoji="0" lang="en-US" sz="1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Sharin</a:t>
            </a:r>
            <a:r>
              <a:rPr lang="en-US" sz="1800" dirty="0">
                <a:latin typeface="Arial" panose="020B0604020202020204" pitchFamily="34" charset="0"/>
                <a:cs typeface="Arial" panose="020B0604020202020204" pitchFamily="34" charset="0"/>
              </a:rPr>
              <a:t>g of Benefits from the Use of Digital Sequence Information on Genetic Resources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1800" dirty="0">
                <a:latin typeface="Arial" panose="020B0604020202020204" pitchFamily="34" charset="0"/>
                <a:cs typeface="Arial" panose="020B0604020202020204" pitchFamily="34" charset="0"/>
              </a:rPr>
              <a:t>Pessimism on how much Private sector will be incentivized to contribute to UN Multi-Partner Trust Fund, and whether First Nations will be prioritized, but ability to access was secured.</a:t>
            </a:r>
            <a:br>
              <a:rPr lang="en-US" sz="18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18. Funding should support the realization of the objectives of the Convention in developing country Parties …especially the conservation and sustainable use of biodiversity, including through the delivery of activities described in national biodiversity strategies and action plans; contribute to scientific research on biodiversity; benefit indigenous peoples and local communities, including women and youth within those communities…</a:t>
            </a:r>
            <a:r>
              <a:rPr lang="en-US" sz="1200" dirty="0">
                <a:highlight>
                  <a:srgbClr val="FFFF00"/>
                </a:highlight>
                <a:latin typeface="Arial" panose="020B0604020202020204" pitchFamily="34" charset="0"/>
                <a:cs typeface="Arial" panose="020B0604020202020204" pitchFamily="34" charset="0"/>
              </a:rPr>
              <a:t>Funding will also be available for those purposes to indigenous peoples and local communities in developed countries, where appropriate</a:t>
            </a:r>
            <a:r>
              <a:rPr lang="en-US" sz="120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90000"/>
              </a:lnSpc>
              <a:spcBef>
                <a:spcPts val="1000"/>
              </a:spcBef>
              <a:spcAft>
                <a:spcPts val="0"/>
              </a:spcAft>
              <a:buClrTx/>
              <a:buSzTx/>
              <a:buNone/>
              <a:tabLst/>
              <a:defRPr/>
            </a:pPr>
            <a:r>
              <a:rPr lang="en-US" sz="1200" dirty="0">
                <a:latin typeface="Arial" panose="020B0604020202020204" pitchFamily="34" charset="0"/>
                <a:cs typeface="Arial" panose="020B0604020202020204" pitchFamily="34" charset="0"/>
              </a:rPr>
              <a:t>21. Where appropriate, and subject to national circumstances and national legislation, </a:t>
            </a:r>
            <a:r>
              <a:rPr lang="en-US" sz="1200" dirty="0">
                <a:highlight>
                  <a:srgbClr val="FFFF00"/>
                </a:highlight>
                <a:latin typeface="Arial" panose="020B0604020202020204" pitchFamily="34" charset="0"/>
                <a:cs typeface="Arial" panose="020B0604020202020204" pitchFamily="34" charset="0"/>
              </a:rPr>
              <a:t>at least half of the funding of the global fund should support the self-identified needs of indigenous peoples and local communities, including women and youth within those communities, through government authorities or by direct payments through institutions identified by indigenous peoples and local communities</a:t>
            </a:r>
            <a:r>
              <a:rPr lang="en-US" sz="1200" dirty="0">
                <a:latin typeface="Arial" panose="020B0604020202020204" pitchFamily="34" charset="0"/>
                <a:cs typeface="Arial" panose="020B0604020202020204" pitchFamily="34" charset="0"/>
              </a:rPr>
              <a:t>. </a:t>
            </a:r>
            <a:endParaRPr kumimoji="0" lang="en-US"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96504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45F0C533665A4C8A3794E804D2C5D8" ma:contentTypeVersion="15" ma:contentTypeDescription="Create a new document." ma:contentTypeScope="" ma:versionID="95ae622eae82ffd7eb46ee73eb80b264">
  <xsd:schema xmlns:xsd="http://www.w3.org/2001/XMLSchema" xmlns:xs="http://www.w3.org/2001/XMLSchema" xmlns:p="http://schemas.microsoft.com/office/2006/metadata/properties" xmlns:ns2="6c4a791c-9c97-4fe9-90e6-89946c1321f6" xmlns:ns3="d50cd1c3-9a73-48fc-b9e0-e3fcf021ea5b" targetNamespace="http://schemas.microsoft.com/office/2006/metadata/properties" ma:root="true" ma:fieldsID="22973d13edc157e170cc14965481c49c" ns2:_="" ns3:_="">
    <xsd:import namespace="6c4a791c-9c97-4fe9-90e6-89946c1321f6"/>
    <xsd:import namespace="d50cd1c3-9a73-48fc-b9e0-e3fcf021ea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a791c-9c97-4fe9-90e6-89946c1321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a47a1fa-2338-4024-beb4-812ea17b080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0cd1c3-9a73-48fc-b9e0-e3fcf021ea5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8238210-bafb-4f6d-883c-2b46632b6b03}" ma:internalName="TaxCatchAll" ma:showField="CatchAllData" ma:web="d50cd1c3-9a73-48fc-b9e0-e3fcf021ea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4a791c-9c97-4fe9-90e6-89946c1321f6">
      <Terms xmlns="http://schemas.microsoft.com/office/infopath/2007/PartnerControls"/>
    </lcf76f155ced4ddcb4097134ff3c332f>
    <TaxCatchAll xmlns="d50cd1c3-9a73-48fc-b9e0-e3fcf021ea5b" xsi:nil="true"/>
  </documentManagement>
</p:properties>
</file>

<file path=customXml/itemProps1.xml><?xml version="1.0" encoding="utf-8"?>
<ds:datastoreItem xmlns:ds="http://schemas.openxmlformats.org/officeDocument/2006/customXml" ds:itemID="{67B4D683-C466-420C-95B5-F37FB269E15C}"/>
</file>

<file path=customXml/itemProps2.xml><?xml version="1.0" encoding="utf-8"?>
<ds:datastoreItem xmlns:ds="http://schemas.openxmlformats.org/officeDocument/2006/customXml" ds:itemID="{D2B8A5C7-0E44-4E89-920A-4295A31EA543}"/>
</file>

<file path=customXml/itemProps3.xml><?xml version="1.0" encoding="utf-8"?>
<ds:datastoreItem xmlns:ds="http://schemas.openxmlformats.org/officeDocument/2006/customXml" ds:itemID="{1A3FE0E7-E01E-49A5-8804-F0BE25D099A6}"/>
</file>

<file path=docProps/app.xml><?xml version="1.0" encoding="utf-8"?>
<Properties xmlns="http://schemas.openxmlformats.org/officeDocument/2006/extended-properties" xmlns:vt="http://schemas.openxmlformats.org/officeDocument/2006/docPropsVTypes">
  <Template/>
  <TotalTime>15200</TotalTime>
  <Words>1283</Words>
  <Application>Microsoft Macintosh PowerPoint</Application>
  <PresentationFormat>Widescreen</PresentationFormat>
  <Paragraphs>73</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Courier New,monospace</vt:lpstr>
      <vt:lpstr>1_Custom Design</vt:lpstr>
      <vt:lpstr>AFN at CBD COP 16 Advancing First Nations-led Conservation  Priorities, Outcomes, and Next Steps</vt:lpstr>
      <vt:lpstr>Background</vt:lpstr>
      <vt:lpstr>AFN Priorities at COP-16</vt:lpstr>
      <vt:lpstr>AFN Priorities</vt:lpstr>
      <vt:lpstr>Article 8(j) of the Convention </vt:lpstr>
      <vt:lpstr>New Programme of Work and institutional arrangements on Article 8j</vt:lpstr>
      <vt:lpstr>COP 16 Outcomes – Article 8j</vt:lpstr>
      <vt:lpstr>New Mechanism for Sharing Benefits from Use of Genetic Sequence Data</vt:lpstr>
      <vt:lpstr>COP16 Outcomes – Genetic Sequence Data</vt:lpstr>
      <vt:lpstr>Other COP 16 Outcomes</vt:lpstr>
      <vt:lpstr>COP16 Outcomes – AFN participation at side-events</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lastModifiedBy>Wanli Ou</cp:lastModifiedBy>
  <cp:revision>297</cp:revision>
  <cp:lastPrinted>2024-11-27T17:02:45Z</cp:lastPrinted>
  <dcterms:created xsi:type="dcterms:W3CDTF">2020-01-06T15:32:02Z</dcterms:created>
  <dcterms:modified xsi:type="dcterms:W3CDTF">2024-12-19T22:15:24Z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0x0101008F45F0C533665A4C8A3794E804D2C5D8</vt:lpwstr>
  </property>
</Properties>
</file>