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handoutMasterIdLst>
    <p:handoutMasterId r:id="rId38"/>
  </p:handoutMasterIdLst>
  <p:sldIdLst>
    <p:sldId id="454" r:id="rId2"/>
    <p:sldId id="450" r:id="rId3"/>
    <p:sldId id="451" r:id="rId4"/>
    <p:sldId id="482" r:id="rId5"/>
    <p:sldId id="1808" r:id="rId6"/>
    <p:sldId id="455" r:id="rId7"/>
    <p:sldId id="456" r:id="rId8"/>
    <p:sldId id="457" r:id="rId9"/>
    <p:sldId id="1807" r:id="rId10"/>
    <p:sldId id="1802" r:id="rId11"/>
    <p:sldId id="458" r:id="rId12"/>
    <p:sldId id="459" r:id="rId13"/>
    <p:sldId id="460" r:id="rId14"/>
    <p:sldId id="461" r:id="rId15"/>
    <p:sldId id="462" r:id="rId16"/>
    <p:sldId id="463" r:id="rId17"/>
    <p:sldId id="491" r:id="rId18"/>
    <p:sldId id="484" r:id="rId19"/>
    <p:sldId id="281" r:id="rId20"/>
    <p:sldId id="488" r:id="rId21"/>
    <p:sldId id="283" r:id="rId22"/>
    <p:sldId id="284" r:id="rId23"/>
    <p:sldId id="1803" r:id="rId24"/>
    <p:sldId id="468" r:id="rId25"/>
    <p:sldId id="472" r:id="rId26"/>
    <p:sldId id="474" r:id="rId27"/>
    <p:sldId id="476" r:id="rId28"/>
    <p:sldId id="477" r:id="rId29"/>
    <p:sldId id="479" r:id="rId30"/>
    <p:sldId id="1806" r:id="rId31"/>
    <p:sldId id="1805" r:id="rId32"/>
    <p:sldId id="1804" r:id="rId33"/>
    <p:sldId id="480" r:id="rId34"/>
    <p:sldId id="481" r:id="rId35"/>
    <p:sldId id="452" r:id="rId36"/>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 id="{0889B95A-41A1-4A71-B898-97EC6D89CED0}">
          <p14:sldIdLst>
            <p14:sldId id="454"/>
            <p14:sldId id="450"/>
            <p14:sldId id="451"/>
          </p14:sldIdLst>
        </p14:section>
        <p14:section name="About FNESC &amp; IAHLA" id="{FFED881A-EA70-46FC-884A-411EC1E65B18}">
          <p14:sldIdLst>
            <p14:sldId id="482"/>
            <p14:sldId id="1808"/>
          </p14:sldIdLst>
        </p14:section>
        <p14:section name="Background" id="{2B369AEB-A9A1-443C-88BB-2A053EE6E0B6}">
          <p14:sldIdLst>
            <p14:sldId id="455"/>
            <p14:sldId id="456"/>
            <p14:sldId id="457"/>
            <p14:sldId id="1807"/>
            <p14:sldId id="1802"/>
            <p14:sldId id="458"/>
            <p14:sldId id="459"/>
            <p14:sldId id="460"/>
            <p14:sldId id="461"/>
            <p14:sldId id="462"/>
            <p14:sldId id="463"/>
            <p14:sldId id="491"/>
          </p14:sldIdLst>
        </p14:section>
        <p14:section name="Overview of Model" id="{650044C6-965F-43F6-864D-FEB31262E11C}">
          <p14:sldIdLst>
            <p14:sldId id="484"/>
            <p14:sldId id="281"/>
            <p14:sldId id="488"/>
            <p14:sldId id="283"/>
            <p14:sldId id="284"/>
          </p14:sldIdLst>
        </p14:section>
        <p14:section name="Updates" id="{EC13EB36-39BC-4DF9-BFE1-FBDB88D18FC1}">
          <p14:sldIdLst>
            <p14:sldId id="1803"/>
            <p14:sldId id="468"/>
            <p14:sldId id="472"/>
            <p14:sldId id="474"/>
            <p14:sldId id="476"/>
            <p14:sldId id="477"/>
            <p14:sldId id="479"/>
            <p14:sldId id="1806"/>
            <p14:sldId id="1805"/>
          </p14:sldIdLst>
        </p14:section>
        <p14:section name="Next Steps and Closing" id="{04642877-6E7A-4439-BF3B-225C76BCC44E}">
          <p14:sldIdLst>
            <p14:sldId id="1804"/>
            <p14:sldId id="480"/>
            <p14:sldId id="481"/>
            <p14:sldId id="45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C06F68B-CE4B-057C-909E-C8D99E93ABA1}" name="Matthew Cornfoot" initials="MC" userId="S::mattc@fnesc.ca::d3d82381-151c-4f3e-a5f1-58e9a24bbaf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Katherine Gall" initials="KG" lastIdx="6" clrIdx="0">
    <p:extLst>
      <p:ext uri="{19B8F6BF-5375-455C-9EA6-DF929625EA0E}">
        <p15:presenceInfo xmlns:p15="http://schemas.microsoft.com/office/powerpoint/2012/main" userId="S-1-5-21-2895431681-3155560819-1304806343-475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887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69" autoAdjust="0"/>
    <p:restoredTop sz="88478" autoAdjust="0"/>
  </p:normalViewPr>
  <p:slideViewPr>
    <p:cSldViewPr snapToGrid="0">
      <p:cViewPr varScale="1">
        <p:scale>
          <a:sx n="100" d="100"/>
          <a:sy n="100" d="100"/>
        </p:scale>
        <p:origin x="708" y="102"/>
      </p:cViewPr>
      <p:guideLst/>
    </p:cSldViewPr>
  </p:slideViewPr>
  <p:notesTextViewPr>
    <p:cViewPr>
      <p:scale>
        <a:sx n="3" d="2"/>
        <a:sy n="3" d="2"/>
      </p:scale>
      <p:origin x="0" y="0"/>
    </p:cViewPr>
  </p:notesTextViewPr>
  <p:notesViewPr>
    <p:cSldViewPr snapToGrid="0">
      <p:cViewPr varScale="1">
        <p:scale>
          <a:sx n="48" d="100"/>
          <a:sy n="48" d="100"/>
        </p:scale>
        <p:origin x="2752"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5E0B3A5-E3FD-431E-99DF-1CF8BA118BD0}"/>
              </a:ext>
            </a:extLst>
          </p:cNvPr>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CA"/>
          </a:p>
        </p:txBody>
      </p:sp>
      <p:sp>
        <p:nvSpPr>
          <p:cNvPr id="3" name="Date Placeholder 2">
            <a:extLst>
              <a:ext uri="{FF2B5EF4-FFF2-40B4-BE49-F238E27FC236}">
                <a16:creationId xmlns:a16="http://schemas.microsoft.com/office/drawing/2014/main" id="{006E2BA1-F706-4BF1-81B8-43DA4DD04B72}"/>
              </a:ext>
            </a:extLst>
          </p:cNvPr>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252984F9-AC4D-4AD0-999C-42DD3A6EC3D4}" type="datetimeFigureOut">
              <a:rPr lang="en-CA" smtClean="0"/>
              <a:t>2024-02-09</a:t>
            </a:fld>
            <a:endParaRPr lang="en-CA"/>
          </a:p>
        </p:txBody>
      </p:sp>
      <p:sp>
        <p:nvSpPr>
          <p:cNvPr id="4" name="Footer Placeholder 3">
            <a:extLst>
              <a:ext uri="{FF2B5EF4-FFF2-40B4-BE49-F238E27FC236}">
                <a16:creationId xmlns:a16="http://schemas.microsoft.com/office/drawing/2014/main" id="{0FB6168C-379C-43EF-A271-814538919DFF}"/>
              </a:ext>
            </a:extLst>
          </p:cNvPr>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CA"/>
          </a:p>
        </p:txBody>
      </p:sp>
      <p:sp>
        <p:nvSpPr>
          <p:cNvPr id="5" name="Slide Number Placeholder 4">
            <a:extLst>
              <a:ext uri="{FF2B5EF4-FFF2-40B4-BE49-F238E27FC236}">
                <a16:creationId xmlns:a16="http://schemas.microsoft.com/office/drawing/2014/main" id="{788EA84F-9C3E-4E0A-B5F5-F135A7F99F8E}"/>
              </a:ext>
            </a:extLst>
          </p:cNvPr>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4D28D484-8F64-40AB-BFC4-B3FAFFD23EED}" type="slidenum">
              <a:rPr lang="en-CA" smtClean="0"/>
              <a:t>‹#›</a:t>
            </a:fld>
            <a:endParaRPr lang="en-CA"/>
          </a:p>
        </p:txBody>
      </p:sp>
    </p:spTree>
    <p:extLst>
      <p:ext uri="{BB962C8B-B14F-4D97-AF65-F5344CB8AC3E}">
        <p14:creationId xmlns:p14="http://schemas.microsoft.com/office/powerpoint/2010/main" val="6496409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CA"/>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7BFE6DA1-06CD-4F07-8D5F-BB18DAE84EB1}" type="datetimeFigureOut">
              <a:rPr lang="en-CA" smtClean="0"/>
              <a:t>2024-02-09</a:t>
            </a:fld>
            <a:endParaRPr lang="en-CA"/>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CA"/>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CA"/>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43C4D619-40D6-456F-B8C7-89E96FF61A8F}" type="slidenum">
              <a:rPr lang="en-CA" smtClean="0"/>
              <a:t>‹#›</a:t>
            </a:fld>
            <a:endParaRPr lang="en-CA"/>
          </a:p>
        </p:txBody>
      </p:sp>
    </p:spTree>
    <p:extLst>
      <p:ext uri="{BB962C8B-B14F-4D97-AF65-F5344CB8AC3E}">
        <p14:creationId xmlns:p14="http://schemas.microsoft.com/office/powerpoint/2010/main" val="2614892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43C4D619-40D6-456F-B8C7-89E96FF61A8F}" type="slidenum">
              <a:rPr lang="en-CA" smtClean="0"/>
              <a:t>8</a:t>
            </a:fld>
            <a:endParaRPr lang="en-CA"/>
          </a:p>
        </p:txBody>
      </p:sp>
    </p:spTree>
    <p:extLst>
      <p:ext uri="{BB962C8B-B14F-4D97-AF65-F5344CB8AC3E}">
        <p14:creationId xmlns:p14="http://schemas.microsoft.com/office/powerpoint/2010/main" val="23590996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43C4D619-40D6-456F-B8C7-89E96FF61A8F}" type="slidenum">
              <a:rPr lang="en-CA" smtClean="0"/>
              <a:t>28</a:t>
            </a:fld>
            <a:endParaRPr lang="en-CA"/>
          </a:p>
        </p:txBody>
      </p:sp>
    </p:spTree>
    <p:extLst>
      <p:ext uri="{BB962C8B-B14F-4D97-AF65-F5344CB8AC3E}">
        <p14:creationId xmlns:p14="http://schemas.microsoft.com/office/powerpoint/2010/main" val="3321077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43C4D619-40D6-456F-B8C7-89E96FF61A8F}" type="slidenum">
              <a:rPr lang="en-CA" smtClean="0"/>
              <a:t>30</a:t>
            </a:fld>
            <a:endParaRPr lang="en-CA"/>
          </a:p>
        </p:txBody>
      </p:sp>
    </p:spTree>
    <p:extLst>
      <p:ext uri="{BB962C8B-B14F-4D97-AF65-F5344CB8AC3E}">
        <p14:creationId xmlns:p14="http://schemas.microsoft.com/office/powerpoint/2010/main" val="18415795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43C4D619-40D6-456F-B8C7-89E96FF61A8F}" type="slidenum">
              <a:rPr lang="en-CA" smtClean="0"/>
              <a:t>31</a:t>
            </a:fld>
            <a:endParaRPr lang="en-CA"/>
          </a:p>
        </p:txBody>
      </p:sp>
    </p:spTree>
    <p:extLst>
      <p:ext uri="{BB962C8B-B14F-4D97-AF65-F5344CB8AC3E}">
        <p14:creationId xmlns:p14="http://schemas.microsoft.com/office/powerpoint/2010/main" val="19941207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43C4D619-40D6-456F-B8C7-89E96FF61A8F}" type="slidenum">
              <a:rPr lang="en-CA" smtClean="0"/>
              <a:t>32</a:t>
            </a:fld>
            <a:endParaRPr lang="en-CA"/>
          </a:p>
        </p:txBody>
      </p:sp>
    </p:spTree>
    <p:extLst>
      <p:ext uri="{BB962C8B-B14F-4D97-AF65-F5344CB8AC3E}">
        <p14:creationId xmlns:p14="http://schemas.microsoft.com/office/powerpoint/2010/main" val="41251492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43C4D619-40D6-456F-B8C7-89E96FF61A8F}" type="slidenum">
              <a:rPr lang="en-CA" smtClean="0"/>
              <a:t>34</a:t>
            </a:fld>
            <a:endParaRPr lang="en-CA"/>
          </a:p>
        </p:txBody>
      </p:sp>
    </p:spTree>
    <p:extLst>
      <p:ext uri="{BB962C8B-B14F-4D97-AF65-F5344CB8AC3E}">
        <p14:creationId xmlns:p14="http://schemas.microsoft.com/office/powerpoint/2010/main" val="3412953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defTabSz="914211">
              <a:defRPr/>
            </a:pPr>
            <a:fld id="{43C4D619-40D6-456F-B8C7-89E96FF61A8F}" type="slidenum">
              <a:rPr lang="en-CA" sz="1300">
                <a:solidFill>
                  <a:prstClr val="black"/>
                </a:solidFill>
                <a:latin typeface="Calibri" panose="020F0502020204030204"/>
              </a:rPr>
              <a:pPr defTabSz="914211">
                <a:defRPr/>
              </a:pPr>
              <a:t>10</a:t>
            </a:fld>
            <a:endParaRPr lang="en-CA" sz="1300" dirty="0">
              <a:solidFill>
                <a:prstClr val="black"/>
              </a:solidFill>
              <a:latin typeface="Calibri" panose="020F0502020204030204"/>
            </a:endParaRPr>
          </a:p>
        </p:txBody>
      </p:sp>
    </p:spTree>
    <p:extLst>
      <p:ext uri="{BB962C8B-B14F-4D97-AF65-F5344CB8AC3E}">
        <p14:creationId xmlns:p14="http://schemas.microsoft.com/office/powerpoint/2010/main" val="17317792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cs typeface="Calibri"/>
            </a:endParaRPr>
          </a:p>
          <a:p>
            <a:endParaRPr lang="en-CA" b="1" dirty="0">
              <a:cs typeface="Calibri"/>
            </a:endParaRPr>
          </a:p>
        </p:txBody>
      </p:sp>
      <p:sp>
        <p:nvSpPr>
          <p:cNvPr id="4" name="Slide Number Placeholder 3"/>
          <p:cNvSpPr>
            <a:spLocks noGrp="1"/>
          </p:cNvSpPr>
          <p:nvPr>
            <p:ph type="sldNum" sz="quarter" idx="10"/>
          </p:nvPr>
        </p:nvSpPr>
        <p:spPr/>
        <p:txBody>
          <a:bodyPr/>
          <a:lstStyle/>
          <a:p>
            <a:fld id="{E8C8CFCA-2683-4712-8369-8BA7195CDDAD}" type="slidenum">
              <a:rPr lang="en-CA" smtClean="0"/>
              <a:t>19</a:t>
            </a:fld>
            <a:endParaRPr lang="en-CA"/>
          </a:p>
        </p:txBody>
      </p:sp>
    </p:spTree>
    <p:extLst>
      <p:ext uri="{BB962C8B-B14F-4D97-AF65-F5344CB8AC3E}">
        <p14:creationId xmlns:p14="http://schemas.microsoft.com/office/powerpoint/2010/main" val="29130110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b="0" dirty="0">
              <a:cs typeface="Calibri"/>
            </a:endParaRPr>
          </a:p>
        </p:txBody>
      </p:sp>
      <p:sp>
        <p:nvSpPr>
          <p:cNvPr id="4" name="Slide Number Placeholder 3"/>
          <p:cNvSpPr>
            <a:spLocks noGrp="1"/>
          </p:cNvSpPr>
          <p:nvPr>
            <p:ph type="sldNum" sz="quarter" idx="10"/>
          </p:nvPr>
        </p:nvSpPr>
        <p:spPr/>
        <p:txBody>
          <a:bodyPr/>
          <a:lstStyle/>
          <a:p>
            <a:fld id="{E8C8CFCA-2683-4712-8369-8BA7195CDDAD}" type="slidenum">
              <a:rPr lang="en-CA" smtClean="0"/>
              <a:t>20</a:t>
            </a:fld>
            <a:endParaRPr lang="en-CA"/>
          </a:p>
        </p:txBody>
      </p:sp>
    </p:spTree>
    <p:extLst>
      <p:ext uri="{BB962C8B-B14F-4D97-AF65-F5344CB8AC3E}">
        <p14:creationId xmlns:p14="http://schemas.microsoft.com/office/powerpoint/2010/main" val="11870165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cs typeface="Calibri"/>
            </a:endParaRPr>
          </a:p>
        </p:txBody>
      </p:sp>
      <p:sp>
        <p:nvSpPr>
          <p:cNvPr id="4" name="Slide Number Placeholder 3"/>
          <p:cNvSpPr>
            <a:spLocks noGrp="1"/>
          </p:cNvSpPr>
          <p:nvPr>
            <p:ph type="sldNum" sz="quarter" idx="10"/>
          </p:nvPr>
        </p:nvSpPr>
        <p:spPr/>
        <p:txBody>
          <a:bodyPr/>
          <a:lstStyle/>
          <a:p>
            <a:fld id="{E8C8CFCA-2683-4712-8369-8BA7195CDDAD}" type="slidenum">
              <a:rPr lang="en-CA" smtClean="0"/>
              <a:t>21</a:t>
            </a:fld>
            <a:endParaRPr lang="en-CA"/>
          </a:p>
        </p:txBody>
      </p:sp>
    </p:spTree>
    <p:extLst>
      <p:ext uri="{BB962C8B-B14F-4D97-AF65-F5344CB8AC3E}">
        <p14:creationId xmlns:p14="http://schemas.microsoft.com/office/powerpoint/2010/main" val="2955139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cs typeface="Calibri"/>
            </a:endParaRPr>
          </a:p>
        </p:txBody>
      </p:sp>
      <p:sp>
        <p:nvSpPr>
          <p:cNvPr id="4" name="Slide Number Placeholder 3"/>
          <p:cNvSpPr>
            <a:spLocks noGrp="1"/>
          </p:cNvSpPr>
          <p:nvPr>
            <p:ph type="sldNum" sz="quarter" idx="10"/>
          </p:nvPr>
        </p:nvSpPr>
        <p:spPr/>
        <p:txBody>
          <a:bodyPr/>
          <a:lstStyle/>
          <a:p>
            <a:fld id="{62732B9E-6F69-4DEB-8B9A-83D89590F230}" type="slidenum">
              <a:rPr lang="en-US" smtClean="0"/>
              <a:t>22</a:t>
            </a:fld>
            <a:endParaRPr lang="en-US"/>
          </a:p>
        </p:txBody>
      </p:sp>
    </p:spTree>
    <p:extLst>
      <p:ext uri="{BB962C8B-B14F-4D97-AF65-F5344CB8AC3E}">
        <p14:creationId xmlns:p14="http://schemas.microsoft.com/office/powerpoint/2010/main" val="8848905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43C4D619-40D6-456F-B8C7-89E96FF61A8F}" type="slidenum">
              <a:rPr lang="en-CA" smtClean="0"/>
              <a:t>23</a:t>
            </a:fld>
            <a:endParaRPr lang="en-CA"/>
          </a:p>
        </p:txBody>
      </p:sp>
    </p:spTree>
    <p:extLst>
      <p:ext uri="{BB962C8B-B14F-4D97-AF65-F5344CB8AC3E}">
        <p14:creationId xmlns:p14="http://schemas.microsoft.com/office/powerpoint/2010/main" val="1716638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43C4D619-40D6-456F-B8C7-89E96FF61A8F}" type="slidenum">
              <a:rPr lang="en-CA" smtClean="0"/>
              <a:t>24</a:t>
            </a:fld>
            <a:endParaRPr lang="en-CA"/>
          </a:p>
        </p:txBody>
      </p:sp>
    </p:spTree>
    <p:extLst>
      <p:ext uri="{BB962C8B-B14F-4D97-AF65-F5344CB8AC3E}">
        <p14:creationId xmlns:p14="http://schemas.microsoft.com/office/powerpoint/2010/main" val="21558129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43C4D619-40D6-456F-B8C7-89E96FF61A8F}" type="slidenum">
              <a:rPr lang="en-CA" smtClean="0"/>
              <a:t>25</a:t>
            </a:fld>
            <a:endParaRPr lang="en-CA"/>
          </a:p>
        </p:txBody>
      </p:sp>
    </p:spTree>
    <p:extLst>
      <p:ext uri="{BB962C8B-B14F-4D97-AF65-F5344CB8AC3E}">
        <p14:creationId xmlns:p14="http://schemas.microsoft.com/office/powerpoint/2010/main" val="23745156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over Pag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4B093B4-C234-446C-9084-69C0EFF2FAF2}"/>
              </a:ext>
            </a:extLst>
          </p:cNvPr>
          <p:cNvSpPr/>
          <p:nvPr userDrawn="1"/>
        </p:nvSpPr>
        <p:spPr>
          <a:xfrm>
            <a:off x="0" y="3310291"/>
            <a:ext cx="12192000" cy="1223136"/>
          </a:xfrm>
          <a:prstGeom prst="rect">
            <a:avLst/>
          </a:prstGeom>
          <a:blipFill dpi="0" rotWithShape="1">
            <a:blip r:embed="rId2">
              <a:alphaModFix amt="86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p>
        </p:txBody>
      </p:sp>
      <p:sp>
        <p:nvSpPr>
          <p:cNvPr id="2" name="Title 1">
            <a:extLst>
              <a:ext uri="{FF2B5EF4-FFF2-40B4-BE49-F238E27FC236}">
                <a16:creationId xmlns:a16="http://schemas.microsoft.com/office/drawing/2014/main" id="{402952B2-49EC-41FD-9F40-E5373336B088}"/>
              </a:ext>
            </a:extLst>
          </p:cNvPr>
          <p:cNvSpPr>
            <a:spLocks noGrp="1"/>
          </p:cNvSpPr>
          <p:nvPr>
            <p:ph type="ctrTitle"/>
          </p:nvPr>
        </p:nvSpPr>
        <p:spPr>
          <a:xfrm>
            <a:off x="1524000" y="1310374"/>
            <a:ext cx="9144000" cy="1781568"/>
          </a:xfrm>
        </p:spPr>
        <p:txBody>
          <a:bodyPr anchor="b"/>
          <a:lstStyle>
            <a:lvl1pPr algn="ctr">
              <a:defRPr sz="6000">
                <a:solidFill>
                  <a:schemeClr val="tx1">
                    <a:lumMod val="65000"/>
                    <a:lumOff val="35000"/>
                  </a:schemeClr>
                </a:solidFill>
              </a:defRPr>
            </a:lvl1pPr>
          </a:lstStyle>
          <a:p>
            <a:r>
              <a:rPr lang="en-US"/>
              <a:t>Click to edit Master title style</a:t>
            </a:r>
            <a:endParaRPr lang="en-CA" dirty="0"/>
          </a:p>
        </p:txBody>
      </p:sp>
      <p:sp>
        <p:nvSpPr>
          <p:cNvPr id="3" name="Subtitle 2">
            <a:extLst>
              <a:ext uri="{FF2B5EF4-FFF2-40B4-BE49-F238E27FC236}">
                <a16:creationId xmlns:a16="http://schemas.microsoft.com/office/drawing/2014/main" id="{C635B7B7-4522-4F54-8944-94E6CC565B8B}"/>
              </a:ext>
            </a:extLst>
          </p:cNvPr>
          <p:cNvSpPr>
            <a:spLocks noGrp="1"/>
          </p:cNvSpPr>
          <p:nvPr>
            <p:ph type="subTitle" idx="1"/>
          </p:nvPr>
        </p:nvSpPr>
        <p:spPr>
          <a:xfrm>
            <a:off x="1524000" y="3640904"/>
            <a:ext cx="9144000" cy="559764"/>
          </a:xfrm>
        </p:spPr>
        <p:txBody>
          <a:bodyPr anchor="ctr">
            <a:noAutofit/>
          </a:bodyPr>
          <a:lstStyle>
            <a:lvl1pPr marL="0" indent="0" algn="ctr">
              <a:buNone/>
              <a:defRPr sz="36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dirty="0"/>
          </a:p>
        </p:txBody>
      </p:sp>
      <p:sp>
        <p:nvSpPr>
          <p:cNvPr id="11" name="Date Placeholder 3">
            <a:extLst>
              <a:ext uri="{FF2B5EF4-FFF2-40B4-BE49-F238E27FC236}">
                <a16:creationId xmlns:a16="http://schemas.microsoft.com/office/drawing/2014/main" id="{5B955A80-601D-4964-AA16-064EF015BE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CC7593-FC23-47A0-A38B-09809D647F41}" type="datetime1">
              <a:rPr lang="en-CA" smtClean="0"/>
              <a:t>2024-02-09</a:t>
            </a:fld>
            <a:endParaRPr lang="en-CA" dirty="0"/>
          </a:p>
        </p:txBody>
      </p:sp>
      <p:sp>
        <p:nvSpPr>
          <p:cNvPr id="12" name="Footer Placeholder 4">
            <a:extLst>
              <a:ext uri="{FF2B5EF4-FFF2-40B4-BE49-F238E27FC236}">
                <a16:creationId xmlns:a16="http://schemas.microsoft.com/office/drawing/2014/main" id="{CD53E3F0-AA42-41D7-8EBF-2BABB22413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13" name="Slide Number Placeholder 5">
            <a:extLst>
              <a:ext uri="{FF2B5EF4-FFF2-40B4-BE49-F238E27FC236}">
                <a16:creationId xmlns:a16="http://schemas.microsoft.com/office/drawing/2014/main" id="{11037150-1868-47DE-BCC8-DC5E17324075}"/>
              </a:ext>
            </a:extLst>
          </p:cNvPr>
          <p:cNvSpPr>
            <a:spLocks noGrp="1"/>
          </p:cNvSpPr>
          <p:nvPr>
            <p:ph type="sldNum" sz="quarter" idx="4"/>
          </p:nvPr>
        </p:nvSpPr>
        <p:spPr>
          <a:xfrm>
            <a:off x="10528417" y="6356350"/>
            <a:ext cx="1432133" cy="365125"/>
          </a:xfrm>
          <a:prstGeom prst="rect">
            <a:avLst/>
          </a:prstGeom>
        </p:spPr>
        <p:txBody>
          <a:bodyPr vert="horz" lIns="91440" tIns="45720" rIns="91440" bIns="45720" rtlCol="0" anchor="ctr"/>
          <a:lstStyle>
            <a:lvl1pPr algn="r">
              <a:defRPr sz="2000">
                <a:solidFill>
                  <a:schemeClr val="tx1">
                    <a:tint val="75000"/>
                  </a:schemeClr>
                </a:solidFill>
              </a:defRPr>
            </a:lvl1pPr>
          </a:lstStyle>
          <a:p>
            <a:fld id="{70B51D39-34A8-445B-B5A0-FAFBA1D9F764}" type="slidenum">
              <a:rPr lang="en-CA" smtClean="0"/>
              <a:pPr/>
              <a:t>‹#›</a:t>
            </a:fld>
            <a:endParaRPr lang="en-CA" dirty="0"/>
          </a:p>
        </p:txBody>
      </p:sp>
      <p:pic>
        <p:nvPicPr>
          <p:cNvPr id="5" name="Picture 4">
            <a:extLst>
              <a:ext uri="{FF2B5EF4-FFF2-40B4-BE49-F238E27FC236}">
                <a16:creationId xmlns:a16="http://schemas.microsoft.com/office/drawing/2014/main" id="{4C164BE8-DBBC-4D43-86D0-414EDE200D8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94498" y="5616448"/>
            <a:ext cx="941127" cy="938720"/>
          </a:xfrm>
          <a:prstGeom prst="rect">
            <a:avLst/>
          </a:prstGeom>
        </p:spPr>
      </p:pic>
    </p:spTree>
    <p:extLst>
      <p:ext uri="{BB962C8B-B14F-4D97-AF65-F5344CB8AC3E}">
        <p14:creationId xmlns:p14="http://schemas.microsoft.com/office/powerpoint/2010/main" val="3596550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595FC-9D82-46BA-9B2A-06E72A5D2574}"/>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747BE380-A3A1-4E66-9A23-BAEEA87F1FF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085A43F4-C61D-42A7-A459-65EA9AC71487}"/>
              </a:ext>
            </a:extLst>
          </p:cNvPr>
          <p:cNvSpPr>
            <a:spLocks noGrp="1"/>
          </p:cNvSpPr>
          <p:nvPr>
            <p:ph type="dt" sz="half" idx="10"/>
          </p:nvPr>
        </p:nvSpPr>
        <p:spPr/>
        <p:txBody>
          <a:bodyPr/>
          <a:lstStyle/>
          <a:p>
            <a:fld id="{A2766E44-5E22-4ADC-9CD7-3036BD55F6B7}" type="datetime1">
              <a:rPr lang="en-CA" smtClean="0"/>
              <a:t>2024-02-09</a:t>
            </a:fld>
            <a:endParaRPr lang="en-CA"/>
          </a:p>
        </p:txBody>
      </p:sp>
      <p:sp>
        <p:nvSpPr>
          <p:cNvPr id="5" name="Footer Placeholder 4">
            <a:extLst>
              <a:ext uri="{FF2B5EF4-FFF2-40B4-BE49-F238E27FC236}">
                <a16:creationId xmlns:a16="http://schemas.microsoft.com/office/drawing/2014/main" id="{BC526E67-E906-49E0-B448-F9047D1A7CE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1D06B5C-BCF3-46B5-8507-731C898F7381}"/>
              </a:ext>
            </a:extLst>
          </p:cNvPr>
          <p:cNvSpPr>
            <a:spLocks noGrp="1"/>
          </p:cNvSpPr>
          <p:nvPr>
            <p:ph type="sldNum" sz="quarter" idx="12"/>
          </p:nvPr>
        </p:nvSpPr>
        <p:spPr/>
        <p:txBody>
          <a:bodyPr/>
          <a:lstStyle/>
          <a:p>
            <a:fld id="{2FA17D3E-5A97-4B88-8117-A185EEF33E79}" type="slidenum">
              <a:rPr lang="en-CA" smtClean="0"/>
              <a:t>‹#›</a:t>
            </a:fld>
            <a:endParaRPr lang="en-CA"/>
          </a:p>
        </p:txBody>
      </p:sp>
    </p:spTree>
    <p:extLst>
      <p:ext uri="{BB962C8B-B14F-4D97-AF65-F5344CB8AC3E}">
        <p14:creationId xmlns:p14="http://schemas.microsoft.com/office/powerpoint/2010/main" val="2738710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5F0DFE-A129-4303-9039-56CCCBC0745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4ADA8265-9A42-440A-A2DD-96127A6B296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3F90675-0CC9-411C-9F66-D10C2E33EDBD}"/>
              </a:ext>
            </a:extLst>
          </p:cNvPr>
          <p:cNvSpPr>
            <a:spLocks noGrp="1"/>
          </p:cNvSpPr>
          <p:nvPr>
            <p:ph type="dt" sz="half" idx="10"/>
          </p:nvPr>
        </p:nvSpPr>
        <p:spPr/>
        <p:txBody>
          <a:bodyPr/>
          <a:lstStyle/>
          <a:p>
            <a:fld id="{1379C79C-2AFF-47E9-B408-DDF062669C51}" type="datetime1">
              <a:rPr lang="en-CA" smtClean="0"/>
              <a:t>2024-02-09</a:t>
            </a:fld>
            <a:endParaRPr lang="en-CA"/>
          </a:p>
        </p:txBody>
      </p:sp>
      <p:sp>
        <p:nvSpPr>
          <p:cNvPr id="5" name="Footer Placeholder 4">
            <a:extLst>
              <a:ext uri="{FF2B5EF4-FFF2-40B4-BE49-F238E27FC236}">
                <a16:creationId xmlns:a16="http://schemas.microsoft.com/office/drawing/2014/main" id="{CDA505FE-8861-40CA-A237-0CBE616BD04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1DB2B66C-4858-48DE-AFAB-260925A2B0C9}"/>
              </a:ext>
            </a:extLst>
          </p:cNvPr>
          <p:cNvSpPr>
            <a:spLocks noGrp="1"/>
          </p:cNvSpPr>
          <p:nvPr>
            <p:ph type="sldNum" sz="quarter" idx="12"/>
          </p:nvPr>
        </p:nvSpPr>
        <p:spPr/>
        <p:txBody>
          <a:bodyPr/>
          <a:lstStyle/>
          <a:p>
            <a:fld id="{2FA17D3E-5A97-4B88-8117-A185EEF33E79}" type="slidenum">
              <a:rPr lang="en-CA" smtClean="0"/>
              <a:t>‹#›</a:t>
            </a:fld>
            <a:endParaRPr lang="en-CA"/>
          </a:p>
        </p:txBody>
      </p:sp>
    </p:spTree>
    <p:extLst>
      <p:ext uri="{BB962C8B-B14F-4D97-AF65-F5344CB8AC3E}">
        <p14:creationId xmlns:p14="http://schemas.microsoft.com/office/powerpoint/2010/main" val="1609676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Header">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46DEEBB6-392C-423E-850E-AB71ABD7ED7C}"/>
              </a:ext>
            </a:extLst>
          </p:cNvPr>
          <p:cNvSpPr>
            <a:spLocks noGrp="1"/>
          </p:cNvSpPr>
          <p:nvPr>
            <p:ph type="dt" sz="half" idx="10"/>
          </p:nvPr>
        </p:nvSpPr>
        <p:spPr/>
        <p:txBody>
          <a:bodyPr/>
          <a:lstStyle/>
          <a:p>
            <a:fld id="{7EBFF792-514A-469F-BB9A-36FF317D6D1C}" type="datetime1">
              <a:rPr lang="en-CA" smtClean="0"/>
              <a:t>2024-02-09</a:t>
            </a:fld>
            <a:endParaRPr lang="en-CA"/>
          </a:p>
        </p:txBody>
      </p:sp>
      <p:sp>
        <p:nvSpPr>
          <p:cNvPr id="5" name="Footer Placeholder 4">
            <a:extLst>
              <a:ext uri="{FF2B5EF4-FFF2-40B4-BE49-F238E27FC236}">
                <a16:creationId xmlns:a16="http://schemas.microsoft.com/office/drawing/2014/main" id="{6309D3D4-3D4B-462F-A446-F0C0D23B619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265B9051-AC5D-451C-86D6-0D8E5558D6A1}"/>
              </a:ext>
            </a:extLst>
          </p:cNvPr>
          <p:cNvSpPr>
            <a:spLocks noGrp="1"/>
          </p:cNvSpPr>
          <p:nvPr>
            <p:ph type="sldNum" sz="quarter" idx="12"/>
          </p:nvPr>
        </p:nvSpPr>
        <p:spPr/>
        <p:txBody>
          <a:bodyPr/>
          <a:lstStyle/>
          <a:p>
            <a:fld id="{2FA17D3E-5A97-4B88-8117-A185EEF33E79}" type="slidenum">
              <a:rPr lang="en-CA" smtClean="0"/>
              <a:t>‹#›</a:t>
            </a:fld>
            <a:endParaRPr lang="en-CA"/>
          </a:p>
        </p:txBody>
      </p:sp>
      <p:sp>
        <p:nvSpPr>
          <p:cNvPr id="7" name="Title 1">
            <a:extLst>
              <a:ext uri="{FF2B5EF4-FFF2-40B4-BE49-F238E27FC236}">
                <a16:creationId xmlns:a16="http://schemas.microsoft.com/office/drawing/2014/main" id="{91C0BC99-945F-45B5-8424-A1683EAD925E}"/>
              </a:ext>
            </a:extLst>
          </p:cNvPr>
          <p:cNvSpPr>
            <a:spLocks noGrp="1"/>
          </p:cNvSpPr>
          <p:nvPr>
            <p:ph type="ctrTitle"/>
          </p:nvPr>
        </p:nvSpPr>
        <p:spPr>
          <a:xfrm>
            <a:off x="1524000" y="2736891"/>
            <a:ext cx="9144000" cy="998223"/>
          </a:xfrm>
        </p:spPr>
        <p:txBody>
          <a:bodyPr anchor="ctr">
            <a:normAutofit/>
          </a:bodyPr>
          <a:lstStyle>
            <a:lvl1pPr algn="ctr">
              <a:defRPr sz="5400">
                <a:solidFill>
                  <a:schemeClr val="tx1">
                    <a:lumMod val="65000"/>
                    <a:lumOff val="35000"/>
                  </a:schemeClr>
                </a:solidFill>
                <a:latin typeface="+mn-lt"/>
              </a:defRPr>
            </a:lvl1pPr>
          </a:lstStyle>
          <a:p>
            <a:r>
              <a:rPr lang="en-US"/>
              <a:t>Click to edit Master title style</a:t>
            </a:r>
            <a:endParaRPr lang="en-CA" dirty="0"/>
          </a:p>
        </p:txBody>
      </p:sp>
    </p:spTree>
    <p:extLst>
      <p:ext uri="{BB962C8B-B14F-4D97-AF65-F5344CB8AC3E}">
        <p14:creationId xmlns:p14="http://schemas.microsoft.com/office/powerpoint/2010/main" val="945645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52D506-B953-4DB4-8987-38DCC3F03AC7}"/>
              </a:ext>
            </a:extLst>
          </p:cNvPr>
          <p:cNvSpPr>
            <a:spLocks noGrp="1"/>
          </p:cNvSpPr>
          <p:nvPr>
            <p:ph idx="1"/>
          </p:nvPr>
        </p:nvSpPr>
        <p:spPr>
          <a:xfrm>
            <a:off x="838200" y="1572426"/>
            <a:ext cx="10515600" cy="4604537"/>
          </a:xfrm>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a:extLst>
              <a:ext uri="{FF2B5EF4-FFF2-40B4-BE49-F238E27FC236}">
                <a16:creationId xmlns:a16="http://schemas.microsoft.com/office/drawing/2014/main" id="{EBB25801-226D-4B16-996B-EF88174BAA32}"/>
              </a:ext>
            </a:extLst>
          </p:cNvPr>
          <p:cNvSpPr>
            <a:spLocks noGrp="1"/>
          </p:cNvSpPr>
          <p:nvPr>
            <p:ph type="dt" sz="half" idx="10"/>
          </p:nvPr>
        </p:nvSpPr>
        <p:spPr/>
        <p:txBody>
          <a:bodyPr/>
          <a:lstStyle/>
          <a:p>
            <a:fld id="{B361ABE7-54F1-48BE-8957-B7A22D7117FD}" type="datetime1">
              <a:rPr lang="en-CA" smtClean="0"/>
              <a:t>2024-02-09</a:t>
            </a:fld>
            <a:endParaRPr lang="en-CA"/>
          </a:p>
        </p:txBody>
      </p:sp>
      <p:sp>
        <p:nvSpPr>
          <p:cNvPr id="5" name="Footer Placeholder 4">
            <a:extLst>
              <a:ext uri="{FF2B5EF4-FFF2-40B4-BE49-F238E27FC236}">
                <a16:creationId xmlns:a16="http://schemas.microsoft.com/office/drawing/2014/main" id="{AE7B2A79-ECBF-453B-8F10-1F02383AA4AD}"/>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DD3BEDB-C7FF-48FC-8C6B-210E1F7CE312}"/>
              </a:ext>
            </a:extLst>
          </p:cNvPr>
          <p:cNvSpPr>
            <a:spLocks noGrp="1"/>
          </p:cNvSpPr>
          <p:nvPr>
            <p:ph type="sldNum" sz="quarter" idx="12"/>
          </p:nvPr>
        </p:nvSpPr>
        <p:spPr/>
        <p:txBody>
          <a:bodyPr/>
          <a:lstStyle/>
          <a:p>
            <a:fld id="{2FA17D3E-5A97-4B88-8117-A185EEF33E79}" type="slidenum">
              <a:rPr lang="en-CA" smtClean="0"/>
              <a:t>‹#›</a:t>
            </a:fld>
            <a:endParaRPr lang="en-CA"/>
          </a:p>
        </p:txBody>
      </p:sp>
      <p:sp>
        <p:nvSpPr>
          <p:cNvPr id="8" name="Rectangle 7">
            <a:extLst>
              <a:ext uri="{FF2B5EF4-FFF2-40B4-BE49-F238E27FC236}">
                <a16:creationId xmlns:a16="http://schemas.microsoft.com/office/drawing/2014/main" id="{7E1B417F-3AEB-4017-9BA4-30FC91C8B96D}"/>
              </a:ext>
            </a:extLst>
          </p:cNvPr>
          <p:cNvSpPr/>
          <p:nvPr userDrawn="1"/>
        </p:nvSpPr>
        <p:spPr>
          <a:xfrm>
            <a:off x="0" y="-105665"/>
            <a:ext cx="12192000" cy="1223136"/>
          </a:xfrm>
          <a:prstGeom prst="rect">
            <a:avLst/>
          </a:prstGeom>
          <a:blipFill dpi="0" rotWithShape="1">
            <a:blip r:embed="rId2">
              <a:alphaModFix amt="86000"/>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p>
        </p:txBody>
      </p:sp>
      <p:sp>
        <p:nvSpPr>
          <p:cNvPr id="9" name="Title 1">
            <a:extLst>
              <a:ext uri="{FF2B5EF4-FFF2-40B4-BE49-F238E27FC236}">
                <a16:creationId xmlns:a16="http://schemas.microsoft.com/office/drawing/2014/main" id="{AD5EB165-3107-4842-9020-7F904806BC95}"/>
              </a:ext>
            </a:extLst>
          </p:cNvPr>
          <p:cNvSpPr txBox="1">
            <a:spLocks/>
          </p:cNvSpPr>
          <p:nvPr userDrawn="1"/>
        </p:nvSpPr>
        <p:spPr>
          <a:xfrm>
            <a:off x="838200" y="251472"/>
            <a:ext cx="10515600" cy="72019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b="1" kern="1200">
                <a:solidFill>
                  <a:schemeClr val="bg1"/>
                </a:solidFill>
                <a:latin typeface="+mj-lt"/>
                <a:ea typeface="+mj-ea"/>
                <a:cs typeface="+mj-cs"/>
              </a:defRPr>
            </a:lvl1pPr>
          </a:lstStyle>
          <a:p>
            <a:endParaRPr lang="en-CA" dirty="0"/>
          </a:p>
        </p:txBody>
      </p:sp>
      <p:sp>
        <p:nvSpPr>
          <p:cNvPr id="10" name="Title 1">
            <a:extLst>
              <a:ext uri="{FF2B5EF4-FFF2-40B4-BE49-F238E27FC236}">
                <a16:creationId xmlns:a16="http://schemas.microsoft.com/office/drawing/2014/main" id="{FBD4F6CE-0855-458F-A2C5-30118DD72B1E}"/>
              </a:ext>
            </a:extLst>
          </p:cNvPr>
          <p:cNvSpPr>
            <a:spLocks noGrp="1"/>
          </p:cNvSpPr>
          <p:nvPr>
            <p:ph type="title"/>
          </p:nvPr>
        </p:nvSpPr>
        <p:spPr>
          <a:xfrm>
            <a:off x="838200" y="176527"/>
            <a:ext cx="10515600" cy="720191"/>
          </a:xfrm>
        </p:spPr>
        <p:txBody>
          <a:bodyPr/>
          <a:lstStyle>
            <a:lvl1pPr>
              <a:defRPr>
                <a:solidFill>
                  <a:schemeClr val="bg1"/>
                </a:solidFill>
              </a:defRPr>
            </a:lvl1pPr>
          </a:lstStyle>
          <a:p>
            <a:r>
              <a:rPr lang="en-US" dirty="0"/>
              <a:t>Click to edit Master title style</a:t>
            </a:r>
            <a:endParaRPr lang="en-CA" dirty="0"/>
          </a:p>
        </p:txBody>
      </p:sp>
    </p:spTree>
    <p:extLst>
      <p:ext uri="{BB962C8B-B14F-4D97-AF65-F5344CB8AC3E}">
        <p14:creationId xmlns:p14="http://schemas.microsoft.com/office/powerpoint/2010/main" val="1193427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29AB1-8EE2-44D5-9D8B-AD315E7D9294}"/>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C6935A88-F61B-4AEC-B8D3-BC56071C31A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31D2EFAF-C3D9-4AC1-8ACE-6665777F2AD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11D7FB35-0AF5-4CB8-B2E7-984F6E2FC640}"/>
              </a:ext>
            </a:extLst>
          </p:cNvPr>
          <p:cNvSpPr>
            <a:spLocks noGrp="1"/>
          </p:cNvSpPr>
          <p:nvPr>
            <p:ph type="dt" sz="half" idx="10"/>
          </p:nvPr>
        </p:nvSpPr>
        <p:spPr/>
        <p:txBody>
          <a:bodyPr/>
          <a:lstStyle/>
          <a:p>
            <a:fld id="{BAD25E71-84F7-4FDE-AF48-A86EE1783BCB}" type="datetime1">
              <a:rPr lang="en-CA" smtClean="0"/>
              <a:t>2024-02-09</a:t>
            </a:fld>
            <a:endParaRPr lang="en-CA"/>
          </a:p>
        </p:txBody>
      </p:sp>
      <p:sp>
        <p:nvSpPr>
          <p:cNvPr id="6" name="Footer Placeholder 5">
            <a:extLst>
              <a:ext uri="{FF2B5EF4-FFF2-40B4-BE49-F238E27FC236}">
                <a16:creationId xmlns:a16="http://schemas.microsoft.com/office/drawing/2014/main" id="{40FB3EF6-1E8F-4E59-8127-52AFA10F7381}"/>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EFD30A47-CEDE-467D-BD98-B6D9712131A1}"/>
              </a:ext>
            </a:extLst>
          </p:cNvPr>
          <p:cNvSpPr>
            <a:spLocks noGrp="1"/>
          </p:cNvSpPr>
          <p:nvPr>
            <p:ph type="sldNum" sz="quarter" idx="12"/>
          </p:nvPr>
        </p:nvSpPr>
        <p:spPr/>
        <p:txBody>
          <a:bodyPr/>
          <a:lstStyle/>
          <a:p>
            <a:fld id="{2FA17D3E-5A97-4B88-8117-A185EEF33E79}" type="slidenum">
              <a:rPr lang="en-CA" smtClean="0"/>
              <a:t>‹#›</a:t>
            </a:fld>
            <a:endParaRPr lang="en-CA"/>
          </a:p>
        </p:txBody>
      </p:sp>
    </p:spTree>
    <p:extLst>
      <p:ext uri="{BB962C8B-B14F-4D97-AF65-F5344CB8AC3E}">
        <p14:creationId xmlns:p14="http://schemas.microsoft.com/office/powerpoint/2010/main" val="3156726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31E60-5726-4574-B606-77572F824E33}"/>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7FA31E1E-744E-4F5D-9E4F-15D543E5F0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FECAB2-D933-4D81-9793-A0823A168F4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8A114C8B-6EEC-4B70-A36E-EFC8AECF77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470E4A1-ECD8-4363-94DD-4B6785F1BE5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5ED669B3-F52A-40B2-B2A5-F3AFC094C12A}"/>
              </a:ext>
            </a:extLst>
          </p:cNvPr>
          <p:cNvSpPr>
            <a:spLocks noGrp="1"/>
          </p:cNvSpPr>
          <p:nvPr>
            <p:ph type="dt" sz="half" idx="10"/>
          </p:nvPr>
        </p:nvSpPr>
        <p:spPr/>
        <p:txBody>
          <a:bodyPr/>
          <a:lstStyle/>
          <a:p>
            <a:fld id="{5CD5EF90-419B-4272-BB44-B3743A378DAF}" type="datetime1">
              <a:rPr lang="en-CA" smtClean="0"/>
              <a:t>2024-02-09</a:t>
            </a:fld>
            <a:endParaRPr lang="en-CA"/>
          </a:p>
        </p:txBody>
      </p:sp>
      <p:sp>
        <p:nvSpPr>
          <p:cNvPr id="8" name="Footer Placeholder 7">
            <a:extLst>
              <a:ext uri="{FF2B5EF4-FFF2-40B4-BE49-F238E27FC236}">
                <a16:creationId xmlns:a16="http://schemas.microsoft.com/office/drawing/2014/main" id="{DF664E3C-4E49-494F-A0CD-E2BA1B12949C}"/>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E105EE49-24A1-4BC6-A06D-2C6677421950}"/>
              </a:ext>
            </a:extLst>
          </p:cNvPr>
          <p:cNvSpPr>
            <a:spLocks noGrp="1"/>
          </p:cNvSpPr>
          <p:nvPr>
            <p:ph type="sldNum" sz="quarter" idx="12"/>
          </p:nvPr>
        </p:nvSpPr>
        <p:spPr/>
        <p:txBody>
          <a:bodyPr/>
          <a:lstStyle/>
          <a:p>
            <a:fld id="{2FA17D3E-5A97-4B88-8117-A185EEF33E79}" type="slidenum">
              <a:rPr lang="en-CA" smtClean="0"/>
              <a:t>‹#›</a:t>
            </a:fld>
            <a:endParaRPr lang="en-CA"/>
          </a:p>
        </p:txBody>
      </p:sp>
    </p:spTree>
    <p:extLst>
      <p:ext uri="{BB962C8B-B14F-4D97-AF65-F5344CB8AC3E}">
        <p14:creationId xmlns:p14="http://schemas.microsoft.com/office/powerpoint/2010/main" val="3101406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CDE82-4A50-49F9-96C8-DD7BE44B4059}"/>
              </a:ext>
            </a:extLst>
          </p:cNvPr>
          <p:cNvSpPr>
            <a:spLocks noGrp="1"/>
          </p:cNvSpPr>
          <p:nvPr>
            <p:ph type="title"/>
          </p:nvPr>
        </p:nvSpPr>
        <p:spPr>
          <a:xfrm>
            <a:off x="838200" y="251472"/>
            <a:ext cx="10515600" cy="720191"/>
          </a:xfrm>
        </p:spPr>
        <p:txBody>
          <a:bodyPr/>
          <a:lstStyle>
            <a:lvl1pPr>
              <a:defRPr>
                <a:solidFill>
                  <a:schemeClr val="bg1"/>
                </a:solidFill>
              </a:defRPr>
            </a:lvl1pPr>
          </a:lstStyle>
          <a:p>
            <a:r>
              <a:rPr lang="en-US"/>
              <a:t>Click to edit Master title style</a:t>
            </a:r>
            <a:endParaRPr lang="en-CA" dirty="0"/>
          </a:p>
        </p:txBody>
      </p:sp>
      <p:sp>
        <p:nvSpPr>
          <p:cNvPr id="3" name="Date Placeholder 2">
            <a:extLst>
              <a:ext uri="{FF2B5EF4-FFF2-40B4-BE49-F238E27FC236}">
                <a16:creationId xmlns:a16="http://schemas.microsoft.com/office/drawing/2014/main" id="{3864858C-8C86-476F-A43A-7EB056EFF9FF}"/>
              </a:ext>
            </a:extLst>
          </p:cNvPr>
          <p:cNvSpPr>
            <a:spLocks noGrp="1"/>
          </p:cNvSpPr>
          <p:nvPr>
            <p:ph type="dt" sz="half" idx="10"/>
          </p:nvPr>
        </p:nvSpPr>
        <p:spPr/>
        <p:txBody>
          <a:bodyPr/>
          <a:lstStyle/>
          <a:p>
            <a:fld id="{C6A6BAB2-C580-4C6B-A297-7AFD64504FB1}" type="datetime1">
              <a:rPr lang="en-CA" smtClean="0"/>
              <a:t>2024-02-09</a:t>
            </a:fld>
            <a:endParaRPr lang="en-CA"/>
          </a:p>
        </p:txBody>
      </p:sp>
      <p:sp>
        <p:nvSpPr>
          <p:cNvPr id="4" name="Footer Placeholder 3">
            <a:extLst>
              <a:ext uri="{FF2B5EF4-FFF2-40B4-BE49-F238E27FC236}">
                <a16:creationId xmlns:a16="http://schemas.microsoft.com/office/drawing/2014/main" id="{DD430C43-0080-473A-B424-989E07BF8404}"/>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210AD795-A21F-4597-B830-D40B51745E2F}"/>
              </a:ext>
            </a:extLst>
          </p:cNvPr>
          <p:cNvSpPr>
            <a:spLocks noGrp="1"/>
          </p:cNvSpPr>
          <p:nvPr>
            <p:ph type="sldNum" sz="quarter" idx="12"/>
          </p:nvPr>
        </p:nvSpPr>
        <p:spPr/>
        <p:txBody>
          <a:bodyPr/>
          <a:lstStyle/>
          <a:p>
            <a:fld id="{2FA17D3E-5A97-4B88-8117-A185EEF33E79}" type="slidenum">
              <a:rPr lang="en-CA" smtClean="0"/>
              <a:t>‹#›</a:t>
            </a:fld>
            <a:endParaRPr lang="en-CA"/>
          </a:p>
        </p:txBody>
      </p:sp>
      <p:sp>
        <p:nvSpPr>
          <p:cNvPr id="7" name="Content Placeholder 2">
            <a:extLst>
              <a:ext uri="{FF2B5EF4-FFF2-40B4-BE49-F238E27FC236}">
                <a16:creationId xmlns:a16="http://schemas.microsoft.com/office/drawing/2014/main" id="{6C9EEA4F-DFCB-4317-BCB6-3C9E37FD1DF6}"/>
              </a:ext>
            </a:extLst>
          </p:cNvPr>
          <p:cNvSpPr>
            <a:spLocks noGrp="1"/>
          </p:cNvSpPr>
          <p:nvPr>
            <p:ph idx="1"/>
          </p:nvPr>
        </p:nvSpPr>
        <p:spPr>
          <a:xfrm>
            <a:off x="838200" y="1572426"/>
            <a:ext cx="10515600" cy="46045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Tree>
    <p:extLst>
      <p:ext uri="{BB962C8B-B14F-4D97-AF65-F5344CB8AC3E}">
        <p14:creationId xmlns:p14="http://schemas.microsoft.com/office/powerpoint/2010/main" val="3058170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2519F5-EAA6-48F7-BD44-9C0F8C3BB4EA}"/>
              </a:ext>
            </a:extLst>
          </p:cNvPr>
          <p:cNvSpPr>
            <a:spLocks noGrp="1"/>
          </p:cNvSpPr>
          <p:nvPr>
            <p:ph type="dt" sz="half" idx="10"/>
          </p:nvPr>
        </p:nvSpPr>
        <p:spPr/>
        <p:txBody>
          <a:bodyPr/>
          <a:lstStyle/>
          <a:p>
            <a:fld id="{B36EF310-CDFB-4E95-9C76-6FAA46CC09C8}" type="datetime1">
              <a:rPr lang="en-CA" smtClean="0"/>
              <a:t>2024-02-09</a:t>
            </a:fld>
            <a:endParaRPr lang="en-CA"/>
          </a:p>
        </p:txBody>
      </p:sp>
      <p:sp>
        <p:nvSpPr>
          <p:cNvPr id="3" name="Footer Placeholder 2">
            <a:extLst>
              <a:ext uri="{FF2B5EF4-FFF2-40B4-BE49-F238E27FC236}">
                <a16:creationId xmlns:a16="http://schemas.microsoft.com/office/drawing/2014/main" id="{72E234A5-67EA-4030-93AA-B2B607413A42}"/>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45FE1AA5-F302-4B17-B8EB-C0C13533F948}"/>
              </a:ext>
            </a:extLst>
          </p:cNvPr>
          <p:cNvSpPr>
            <a:spLocks noGrp="1"/>
          </p:cNvSpPr>
          <p:nvPr>
            <p:ph type="sldNum" sz="quarter" idx="12"/>
          </p:nvPr>
        </p:nvSpPr>
        <p:spPr/>
        <p:txBody>
          <a:bodyPr/>
          <a:lstStyle/>
          <a:p>
            <a:fld id="{2FA17D3E-5A97-4B88-8117-A185EEF33E79}" type="slidenum">
              <a:rPr lang="en-CA" smtClean="0"/>
              <a:t>‹#›</a:t>
            </a:fld>
            <a:endParaRPr lang="en-CA"/>
          </a:p>
        </p:txBody>
      </p:sp>
    </p:spTree>
    <p:extLst>
      <p:ext uri="{BB962C8B-B14F-4D97-AF65-F5344CB8AC3E}">
        <p14:creationId xmlns:p14="http://schemas.microsoft.com/office/powerpoint/2010/main" val="3668131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C1FDB-6507-4960-9339-3820FC5D92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718CBB44-3F95-4756-B20B-7A5DAAB7D1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13AF1217-8978-4B66-AB90-0AF965F582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8A1B4E-DED9-4511-B6CA-0AC8672F1E12}"/>
              </a:ext>
            </a:extLst>
          </p:cNvPr>
          <p:cNvSpPr>
            <a:spLocks noGrp="1"/>
          </p:cNvSpPr>
          <p:nvPr>
            <p:ph type="dt" sz="half" idx="10"/>
          </p:nvPr>
        </p:nvSpPr>
        <p:spPr/>
        <p:txBody>
          <a:bodyPr/>
          <a:lstStyle/>
          <a:p>
            <a:fld id="{61DC87E3-86C8-4693-95E5-C3AE7B781B34}" type="datetime1">
              <a:rPr lang="en-CA" smtClean="0"/>
              <a:t>2024-02-09</a:t>
            </a:fld>
            <a:endParaRPr lang="en-CA"/>
          </a:p>
        </p:txBody>
      </p:sp>
      <p:sp>
        <p:nvSpPr>
          <p:cNvPr id="6" name="Footer Placeholder 5">
            <a:extLst>
              <a:ext uri="{FF2B5EF4-FFF2-40B4-BE49-F238E27FC236}">
                <a16:creationId xmlns:a16="http://schemas.microsoft.com/office/drawing/2014/main" id="{3C1747C0-306D-4DCE-9F6B-5D81077FF85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EE42FC33-5DF1-4911-B5EB-DE2715C3AB0A}"/>
              </a:ext>
            </a:extLst>
          </p:cNvPr>
          <p:cNvSpPr>
            <a:spLocks noGrp="1"/>
          </p:cNvSpPr>
          <p:nvPr>
            <p:ph type="sldNum" sz="quarter" idx="12"/>
          </p:nvPr>
        </p:nvSpPr>
        <p:spPr/>
        <p:txBody>
          <a:bodyPr/>
          <a:lstStyle/>
          <a:p>
            <a:fld id="{2FA17D3E-5A97-4B88-8117-A185EEF33E79}" type="slidenum">
              <a:rPr lang="en-CA" smtClean="0"/>
              <a:t>‹#›</a:t>
            </a:fld>
            <a:endParaRPr lang="en-CA"/>
          </a:p>
        </p:txBody>
      </p:sp>
    </p:spTree>
    <p:extLst>
      <p:ext uri="{BB962C8B-B14F-4D97-AF65-F5344CB8AC3E}">
        <p14:creationId xmlns:p14="http://schemas.microsoft.com/office/powerpoint/2010/main" val="3967262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C49EB-FD61-4CD6-9E1B-93B49DA530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6E1488B6-2299-48FF-8BD2-744F49133A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CA"/>
          </a:p>
        </p:txBody>
      </p:sp>
      <p:sp>
        <p:nvSpPr>
          <p:cNvPr id="4" name="Text Placeholder 3">
            <a:extLst>
              <a:ext uri="{FF2B5EF4-FFF2-40B4-BE49-F238E27FC236}">
                <a16:creationId xmlns:a16="http://schemas.microsoft.com/office/drawing/2014/main" id="{57791FA7-4E43-42FE-B4C7-B14A026A73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C29D10-B590-43D5-AE6C-6C04F2119E53}"/>
              </a:ext>
            </a:extLst>
          </p:cNvPr>
          <p:cNvSpPr>
            <a:spLocks noGrp="1"/>
          </p:cNvSpPr>
          <p:nvPr>
            <p:ph type="dt" sz="half" idx="10"/>
          </p:nvPr>
        </p:nvSpPr>
        <p:spPr/>
        <p:txBody>
          <a:bodyPr/>
          <a:lstStyle/>
          <a:p>
            <a:fld id="{D098E529-DCBE-481E-AED1-09A71A601E72}" type="datetime1">
              <a:rPr lang="en-CA" smtClean="0"/>
              <a:t>2024-02-09</a:t>
            </a:fld>
            <a:endParaRPr lang="en-CA"/>
          </a:p>
        </p:txBody>
      </p:sp>
      <p:sp>
        <p:nvSpPr>
          <p:cNvPr id="6" name="Footer Placeholder 5">
            <a:extLst>
              <a:ext uri="{FF2B5EF4-FFF2-40B4-BE49-F238E27FC236}">
                <a16:creationId xmlns:a16="http://schemas.microsoft.com/office/drawing/2014/main" id="{932825E8-6A36-4FA1-BA2D-976B71D26A17}"/>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339101AE-B49A-4C4B-A1EB-7F1710B3C5F9}"/>
              </a:ext>
            </a:extLst>
          </p:cNvPr>
          <p:cNvSpPr>
            <a:spLocks noGrp="1"/>
          </p:cNvSpPr>
          <p:nvPr>
            <p:ph type="sldNum" sz="quarter" idx="12"/>
          </p:nvPr>
        </p:nvSpPr>
        <p:spPr/>
        <p:txBody>
          <a:bodyPr/>
          <a:lstStyle/>
          <a:p>
            <a:fld id="{2FA17D3E-5A97-4B88-8117-A185EEF33E79}" type="slidenum">
              <a:rPr lang="en-CA" smtClean="0"/>
              <a:t>‹#›</a:t>
            </a:fld>
            <a:endParaRPr lang="en-CA"/>
          </a:p>
        </p:txBody>
      </p:sp>
    </p:spTree>
    <p:extLst>
      <p:ext uri="{BB962C8B-B14F-4D97-AF65-F5344CB8AC3E}">
        <p14:creationId xmlns:p14="http://schemas.microsoft.com/office/powerpoint/2010/main" val="2227114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91EBB1FC-5285-4287-97C3-16C46FC5E718}"/>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C8C8D956-1D40-45ED-9E27-9CBC0C3196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dirty="0"/>
          </a:p>
        </p:txBody>
      </p:sp>
      <p:sp>
        <p:nvSpPr>
          <p:cNvPr id="3" name="Text Placeholder 2">
            <a:extLst>
              <a:ext uri="{FF2B5EF4-FFF2-40B4-BE49-F238E27FC236}">
                <a16:creationId xmlns:a16="http://schemas.microsoft.com/office/drawing/2014/main" id="{3B3B7074-A018-456D-A7C8-30814BBEDA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Date Placeholder 3">
            <a:extLst>
              <a:ext uri="{FF2B5EF4-FFF2-40B4-BE49-F238E27FC236}">
                <a16:creationId xmlns:a16="http://schemas.microsoft.com/office/drawing/2014/main" id="{42A67E92-6A89-4BF6-A251-B52CE22E06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CC7593-FC23-47A0-A38B-09809D647F41}" type="datetime1">
              <a:rPr lang="en-CA" smtClean="0"/>
              <a:t>2024-02-09</a:t>
            </a:fld>
            <a:endParaRPr lang="en-CA" dirty="0"/>
          </a:p>
        </p:txBody>
      </p:sp>
      <p:sp>
        <p:nvSpPr>
          <p:cNvPr id="5" name="Footer Placeholder 4">
            <a:extLst>
              <a:ext uri="{FF2B5EF4-FFF2-40B4-BE49-F238E27FC236}">
                <a16:creationId xmlns:a16="http://schemas.microsoft.com/office/drawing/2014/main" id="{7029CF07-64B1-4A6A-899C-5ACDBEAA27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a:extLst>
              <a:ext uri="{FF2B5EF4-FFF2-40B4-BE49-F238E27FC236}">
                <a16:creationId xmlns:a16="http://schemas.microsoft.com/office/drawing/2014/main" id="{E9427D1B-2EEC-4BCD-A391-70C3E84D60D1}"/>
              </a:ext>
            </a:extLst>
          </p:cNvPr>
          <p:cNvSpPr>
            <a:spLocks noGrp="1"/>
          </p:cNvSpPr>
          <p:nvPr>
            <p:ph type="sldNum" sz="quarter" idx="4"/>
          </p:nvPr>
        </p:nvSpPr>
        <p:spPr>
          <a:xfrm>
            <a:off x="10528417" y="6356350"/>
            <a:ext cx="1432133" cy="365125"/>
          </a:xfrm>
          <a:prstGeom prst="rect">
            <a:avLst/>
          </a:prstGeom>
        </p:spPr>
        <p:txBody>
          <a:bodyPr vert="horz" lIns="91440" tIns="45720" rIns="91440" bIns="45720" rtlCol="0" anchor="ctr"/>
          <a:lstStyle>
            <a:lvl1pPr algn="r">
              <a:defRPr sz="2000">
                <a:solidFill>
                  <a:schemeClr val="tx1">
                    <a:tint val="75000"/>
                  </a:schemeClr>
                </a:solidFill>
              </a:defRPr>
            </a:lvl1pPr>
          </a:lstStyle>
          <a:p>
            <a:fld id="{70B51D39-34A8-445B-B5A0-FAFBA1D9F764}" type="slidenum">
              <a:rPr lang="en-CA" smtClean="0"/>
              <a:pPr/>
              <a:t>‹#›</a:t>
            </a:fld>
            <a:endParaRPr lang="en-CA" dirty="0"/>
          </a:p>
        </p:txBody>
      </p:sp>
    </p:spTree>
    <p:extLst>
      <p:ext uri="{BB962C8B-B14F-4D97-AF65-F5344CB8AC3E}">
        <p14:creationId xmlns:p14="http://schemas.microsoft.com/office/powerpoint/2010/main" val="3998771719"/>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mailto:info@fnesc.ca"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FA7FF-47C6-424D-8262-0EBD9702497D}"/>
              </a:ext>
            </a:extLst>
          </p:cNvPr>
          <p:cNvSpPr>
            <a:spLocks noGrp="1"/>
          </p:cNvSpPr>
          <p:nvPr>
            <p:ph type="ctrTitle"/>
          </p:nvPr>
        </p:nvSpPr>
        <p:spPr>
          <a:xfrm>
            <a:off x="886178" y="977866"/>
            <a:ext cx="10419644" cy="1781568"/>
          </a:xfrm>
        </p:spPr>
        <p:txBody>
          <a:bodyPr>
            <a:normAutofit/>
          </a:bodyPr>
          <a:lstStyle/>
          <a:p>
            <a:r>
              <a:rPr lang="en-US" sz="5400" dirty="0">
                <a:solidFill>
                  <a:schemeClr val="tx1">
                    <a:lumMod val="75000"/>
                    <a:lumOff val="25000"/>
                  </a:schemeClr>
                </a:solidFill>
                <a:latin typeface="+mn-lt"/>
              </a:rPr>
              <a:t>BC First Nations Tripartite Post-Secondary Education Model</a:t>
            </a:r>
            <a:endParaRPr lang="en-CA" sz="5400" dirty="0">
              <a:solidFill>
                <a:schemeClr val="tx1">
                  <a:lumMod val="75000"/>
                  <a:lumOff val="25000"/>
                </a:schemeClr>
              </a:solidFill>
              <a:latin typeface="+mn-lt"/>
            </a:endParaRPr>
          </a:p>
        </p:txBody>
      </p:sp>
      <p:sp>
        <p:nvSpPr>
          <p:cNvPr id="3" name="Subtitle 2">
            <a:extLst>
              <a:ext uri="{FF2B5EF4-FFF2-40B4-BE49-F238E27FC236}">
                <a16:creationId xmlns:a16="http://schemas.microsoft.com/office/drawing/2014/main" id="{CF1B3D1D-FD45-4589-8D95-9BDE457C996E}"/>
              </a:ext>
            </a:extLst>
          </p:cNvPr>
          <p:cNvSpPr>
            <a:spLocks noGrp="1"/>
          </p:cNvSpPr>
          <p:nvPr>
            <p:ph type="subTitle" idx="1"/>
          </p:nvPr>
        </p:nvSpPr>
        <p:spPr>
          <a:xfrm>
            <a:off x="733778" y="3640904"/>
            <a:ext cx="10893778" cy="559764"/>
          </a:xfrm>
        </p:spPr>
        <p:txBody>
          <a:bodyPr/>
          <a:lstStyle/>
          <a:p>
            <a:pPr>
              <a:spcBef>
                <a:spcPts val="0"/>
              </a:spcBef>
            </a:pPr>
            <a:r>
              <a:rPr lang="en-US" sz="2600" b="0" dirty="0"/>
              <a:t>Languages and Learning Forum: </a:t>
            </a:r>
          </a:p>
          <a:p>
            <a:pPr>
              <a:spcBef>
                <a:spcPts val="0"/>
              </a:spcBef>
            </a:pPr>
            <a:r>
              <a:rPr lang="en-US" sz="2600" b="0" dirty="0"/>
              <a:t>Exploring First Nations Education and Linguistic Connections</a:t>
            </a:r>
          </a:p>
          <a:p>
            <a:pPr>
              <a:spcBef>
                <a:spcPts val="0"/>
              </a:spcBef>
            </a:pPr>
            <a:r>
              <a:rPr lang="en-US" sz="2600" b="0" dirty="0"/>
              <a:t>February 27 – 29, 2024</a:t>
            </a:r>
            <a:endParaRPr lang="en-CA" sz="2600" b="0" dirty="0"/>
          </a:p>
        </p:txBody>
      </p:sp>
      <p:sp>
        <p:nvSpPr>
          <p:cNvPr id="4" name="Slide Number Placeholder 3">
            <a:extLst>
              <a:ext uri="{FF2B5EF4-FFF2-40B4-BE49-F238E27FC236}">
                <a16:creationId xmlns:a16="http://schemas.microsoft.com/office/drawing/2014/main" id="{7624AABC-B496-48B1-B525-04B9B4E623B6}"/>
              </a:ext>
            </a:extLst>
          </p:cNvPr>
          <p:cNvSpPr>
            <a:spLocks noGrp="1"/>
          </p:cNvSpPr>
          <p:nvPr>
            <p:ph type="sldNum" sz="quarter" idx="4"/>
          </p:nvPr>
        </p:nvSpPr>
        <p:spPr/>
        <p:txBody>
          <a:bodyPr/>
          <a:lstStyle/>
          <a:p>
            <a:fld id="{70B51D39-34A8-445B-B5A0-FAFBA1D9F764}" type="slidenum">
              <a:rPr lang="en-CA" smtClean="0"/>
              <a:pPr/>
              <a:t>1</a:t>
            </a:fld>
            <a:endParaRPr lang="en-CA" dirty="0"/>
          </a:p>
        </p:txBody>
      </p:sp>
    </p:spTree>
    <p:extLst>
      <p:ext uri="{BB962C8B-B14F-4D97-AF65-F5344CB8AC3E}">
        <p14:creationId xmlns:p14="http://schemas.microsoft.com/office/powerpoint/2010/main" val="12822613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E74767B-A6ED-44B2-8858-CC38DF4971A0}"/>
              </a:ext>
            </a:extLst>
          </p:cNvPr>
          <p:cNvSpPr>
            <a:spLocks noGrp="1"/>
          </p:cNvSpPr>
          <p:nvPr>
            <p:ph idx="1"/>
          </p:nvPr>
        </p:nvSpPr>
        <p:spPr>
          <a:xfrm>
            <a:off x="838200" y="1419226"/>
            <a:ext cx="10515600" cy="4701294"/>
          </a:xfrm>
        </p:spPr>
        <p:txBody>
          <a:bodyPr>
            <a:noAutofit/>
          </a:bodyPr>
          <a:lstStyle/>
          <a:p>
            <a:pPr>
              <a:buClr>
                <a:schemeClr val="accent2"/>
              </a:buClr>
            </a:pPr>
            <a:r>
              <a:rPr lang="en-US" sz="2400" dirty="0">
                <a:solidFill>
                  <a:schemeClr val="tx1">
                    <a:lumMod val="75000"/>
                    <a:lumOff val="25000"/>
                  </a:schemeClr>
                </a:solidFill>
              </a:rPr>
              <a:t>FNESC participates in policy and legislation tables with the Ministry of Education and Child Care (ECC) and the Ministry of Post-Secondary Education and Future Skills (PSFS) for K-12 and post-secondary education, respectively. </a:t>
            </a:r>
          </a:p>
          <a:p>
            <a:pPr>
              <a:buClr>
                <a:schemeClr val="accent2"/>
              </a:buClr>
            </a:pPr>
            <a:r>
              <a:rPr lang="en-US" sz="2400" dirty="0">
                <a:solidFill>
                  <a:schemeClr val="tx1">
                    <a:lumMod val="75000"/>
                    <a:lumOff val="25000"/>
                  </a:schemeClr>
                </a:solidFill>
              </a:rPr>
              <a:t>The tables are developing terms of reference (TOR) to formalize consistent processes for each table, to be included as part of updating the bilateral protocols between FNESC and each ministry.</a:t>
            </a:r>
          </a:p>
          <a:p>
            <a:pPr>
              <a:buClr>
                <a:schemeClr val="accent2"/>
              </a:buClr>
            </a:pPr>
            <a:r>
              <a:rPr lang="en-US" sz="2400" dirty="0">
                <a:solidFill>
                  <a:schemeClr val="tx1">
                    <a:lumMod val="75000"/>
                    <a:lumOff val="25000"/>
                  </a:schemeClr>
                </a:solidFill>
              </a:rPr>
              <a:t>The TOR will include how FNESC and the ministries will jointly report on progress toward education actions in the Declaration Act Action Plan.</a:t>
            </a:r>
          </a:p>
          <a:p>
            <a:pPr lvl="0">
              <a:buClr>
                <a:schemeClr val="accent2"/>
              </a:buClr>
            </a:pPr>
            <a:r>
              <a:rPr lang="en-US" sz="2400" dirty="0">
                <a:solidFill>
                  <a:schemeClr val="tx1">
                    <a:lumMod val="75000"/>
                    <a:lumOff val="25000"/>
                  </a:schemeClr>
                </a:solidFill>
              </a:rPr>
              <a:t>FNESC and IAHLA are meeting regularly with the PSFS through the PSE Policy and Legislation Table to advance development of legislation that will recognize and commit funding for First Nations-mandated institutes (</a:t>
            </a:r>
            <a:r>
              <a:rPr lang="en-CA" sz="2400" dirty="0">
                <a:solidFill>
                  <a:schemeClr val="tx1">
                    <a:lumMod val="75000"/>
                    <a:lumOff val="25000"/>
                  </a:schemeClr>
                </a:solidFill>
                <a:ea typeface="Calibri"/>
                <a:cs typeface="Calibri"/>
              </a:rPr>
              <a:t>DRIPA Action </a:t>
            </a:r>
            <a:r>
              <a:rPr lang="en-US" sz="2400" dirty="0">
                <a:solidFill>
                  <a:schemeClr val="tx1">
                    <a:lumMod val="75000"/>
                    <a:lumOff val="25000"/>
                  </a:schemeClr>
                </a:solidFill>
              </a:rPr>
              <a:t>1.8). </a:t>
            </a:r>
          </a:p>
          <a:p>
            <a:pPr>
              <a:buClr>
                <a:schemeClr val="accent2"/>
              </a:buClr>
            </a:pPr>
            <a:endParaRPr lang="en-US" sz="2400" dirty="0">
              <a:solidFill>
                <a:schemeClr val="tx1">
                  <a:lumMod val="75000"/>
                  <a:lumOff val="25000"/>
                </a:schemeClr>
              </a:solidFill>
            </a:endParaRPr>
          </a:p>
        </p:txBody>
      </p:sp>
      <p:sp>
        <p:nvSpPr>
          <p:cNvPr id="4" name="Title 3">
            <a:extLst>
              <a:ext uri="{FF2B5EF4-FFF2-40B4-BE49-F238E27FC236}">
                <a16:creationId xmlns:a16="http://schemas.microsoft.com/office/drawing/2014/main" id="{243C7DA5-3338-45E7-9ECD-3D0400C489DE}"/>
              </a:ext>
            </a:extLst>
          </p:cNvPr>
          <p:cNvSpPr>
            <a:spLocks noGrp="1"/>
          </p:cNvSpPr>
          <p:nvPr>
            <p:ph type="title"/>
          </p:nvPr>
        </p:nvSpPr>
        <p:spPr>
          <a:xfrm>
            <a:off x="838200" y="176527"/>
            <a:ext cx="10515600" cy="898511"/>
          </a:xfrm>
        </p:spPr>
        <p:txBody>
          <a:bodyPr>
            <a:normAutofit/>
          </a:bodyPr>
          <a:lstStyle/>
          <a:p>
            <a:r>
              <a:rPr lang="en-US" b="0" dirty="0"/>
              <a:t>Policy and Legislation Tables</a:t>
            </a:r>
            <a:endParaRPr lang="en-CA" b="0" dirty="0"/>
          </a:p>
        </p:txBody>
      </p:sp>
      <p:sp>
        <p:nvSpPr>
          <p:cNvPr id="3" name="Slide Number Placeholder 2">
            <a:extLst>
              <a:ext uri="{FF2B5EF4-FFF2-40B4-BE49-F238E27FC236}">
                <a16:creationId xmlns:a16="http://schemas.microsoft.com/office/drawing/2014/main" id="{28743CD5-70AC-4D3B-8CB0-C350A73389B8}"/>
              </a:ext>
            </a:extLst>
          </p:cNvPr>
          <p:cNvSpPr>
            <a:spLocks noGrp="1"/>
          </p:cNvSpPr>
          <p:nvPr>
            <p:ph type="sldNum" sz="quarter" idx="4"/>
          </p:nvPr>
        </p:nvSpPr>
        <p:spPr>
          <a:xfrm>
            <a:off x="10528417" y="6356350"/>
            <a:ext cx="1432133"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FA17D3E-5A97-4B88-8117-A185EEF33E79}" type="slidenum">
              <a:rPr kumimoji="0" lang="en-CA" sz="2000" b="0" i="0" u="none" strike="noStrike" kern="1200" cap="none" spc="0" normalizeH="0" baseline="0" noProof="0" smtClean="0">
                <a:ln>
                  <a:noFill/>
                </a:ln>
                <a:solidFill>
                  <a:schemeClr val="tx1">
                    <a:lumMod val="50000"/>
                    <a:lumOff val="50000"/>
                  </a:scheme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CA" sz="2000" b="0" i="0" u="none" strike="noStrike" kern="1200" cap="none" spc="0" normalizeH="0" baseline="0" noProof="0" dirty="0">
              <a:ln>
                <a:noFill/>
              </a:ln>
              <a:solidFill>
                <a:schemeClr val="tx1">
                  <a:lumMod val="50000"/>
                  <a:lumOff val="50000"/>
                </a:scheme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53253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BFCB38-7AB3-6415-EB62-83E413BAEA03}"/>
              </a:ext>
            </a:extLst>
          </p:cNvPr>
          <p:cNvSpPr>
            <a:spLocks noGrp="1"/>
          </p:cNvSpPr>
          <p:nvPr>
            <p:ph idx="1"/>
          </p:nvPr>
        </p:nvSpPr>
        <p:spPr>
          <a:xfrm>
            <a:off x="838200" y="1438276"/>
            <a:ext cx="10515600" cy="4738688"/>
          </a:xfrm>
        </p:spPr>
        <p:txBody>
          <a:bodyPr>
            <a:normAutofit fontScale="92500" lnSpcReduction="20000"/>
          </a:bodyPr>
          <a:lstStyle/>
          <a:p>
            <a:pPr>
              <a:lnSpc>
                <a:spcPct val="100000"/>
              </a:lnSpc>
              <a:buClr>
                <a:schemeClr val="accent2"/>
              </a:buClr>
            </a:pPr>
            <a:r>
              <a:rPr lang="en-CA" dirty="0">
                <a:solidFill>
                  <a:schemeClr val="tx1">
                    <a:lumMod val="75000"/>
                    <a:lumOff val="25000"/>
                  </a:schemeClr>
                </a:solidFill>
              </a:rPr>
              <a:t>In 2018 FNESC worked with First Nations across Canada through the Assembly of First Nations (AFN) to develop a PSE Policy Proposal that called for:</a:t>
            </a:r>
          </a:p>
          <a:p>
            <a:pPr lvl="1">
              <a:lnSpc>
                <a:spcPct val="100000"/>
              </a:lnSpc>
              <a:spcBef>
                <a:spcPts val="1000"/>
              </a:spcBef>
              <a:buClr>
                <a:schemeClr val="accent2"/>
              </a:buClr>
            </a:pPr>
            <a:r>
              <a:rPr lang="en-CA" sz="2600" dirty="0">
                <a:solidFill>
                  <a:schemeClr val="tx1">
                    <a:lumMod val="75000"/>
                    <a:lumOff val="25000"/>
                  </a:schemeClr>
                </a:solidFill>
              </a:rPr>
              <a:t>A national </a:t>
            </a:r>
            <a:r>
              <a:rPr lang="en-US" sz="2600" dirty="0">
                <a:solidFill>
                  <a:schemeClr val="tx1">
                    <a:lumMod val="75000"/>
                    <a:lumOff val="25000"/>
                  </a:schemeClr>
                </a:solidFill>
              </a:rPr>
              <a:t>investment of $544 million in 2019-2020, with further investments in following years for federal PSE programs; and</a:t>
            </a:r>
          </a:p>
          <a:p>
            <a:pPr lvl="1">
              <a:lnSpc>
                <a:spcPct val="100000"/>
              </a:lnSpc>
              <a:spcBef>
                <a:spcPts val="1000"/>
              </a:spcBef>
              <a:buClr>
                <a:schemeClr val="accent2"/>
              </a:buClr>
            </a:pPr>
            <a:r>
              <a:rPr lang="en-US" sz="2600" dirty="0">
                <a:solidFill>
                  <a:schemeClr val="tx1">
                    <a:lumMod val="75000"/>
                    <a:lumOff val="25000"/>
                  </a:schemeClr>
                </a:solidFill>
              </a:rPr>
              <a:t>The authority to support First Nations and Indigenous Services Canada (ISC) to co-develop regional funding models. </a:t>
            </a:r>
          </a:p>
          <a:p>
            <a:pPr>
              <a:lnSpc>
                <a:spcPct val="100000"/>
              </a:lnSpc>
              <a:buClr>
                <a:schemeClr val="accent2"/>
              </a:buClr>
            </a:pPr>
            <a:r>
              <a:rPr lang="en-CA" dirty="0">
                <a:solidFill>
                  <a:schemeClr val="tx1">
                    <a:lumMod val="75000"/>
                    <a:lumOff val="25000"/>
                  </a:schemeClr>
                </a:solidFill>
              </a:rPr>
              <a:t>The proposal was appended to a Memorandum to Cabinet, which was approved in June 2019. However, funding was not approved. </a:t>
            </a:r>
          </a:p>
          <a:p>
            <a:pPr>
              <a:lnSpc>
                <a:spcPct val="100000"/>
              </a:lnSpc>
              <a:buClr>
                <a:schemeClr val="accent2"/>
              </a:buClr>
            </a:pPr>
            <a:r>
              <a:rPr lang="en-CA" dirty="0">
                <a:solidFill>
                  <a:schemeClr val="tx1">
                    <a:lumMod val="75000"/>
                    <a:lumOff val="25000"/>
                  </a:schemeClr>
                </a:solidFill>
              </a:rPr>
              <a:t>The proposal resulted the provision of $7.5M nationally for 3 years for regional model engagement, of which FNESC has received funding to support the development of a BC PSE Model, including funding for engagement with First Nations. </a:t>
            </a:r>
          </a:p>
          <a:p>
            <a:pPr>
              <a:lnSpc>
                <a:spcPct val="100000"/>
              </a:lnSpc>
            </a:pPr>
            <a:endParaRPr lang="en-CA" dirty="0">
              <a:solidFill>
                <a:schemeClr val="tx1">
                  <a:lumMod val="75000"/>
                  <a:lumOff val="25000"/>
                </a:schemeClr>
              </a:solidFill>
            </a:endParaRPr>
          </a:p>
          <a:p>
            <a:pPr>
              <a:lnSpc>
                <a:spcPct val="100000"/>
              </a:lnSpc>
            </a:pPr>
            <a:endParaRPr lang="en-CA" dirty="0">
              <a:solidFill>
                <a:schemeClr val="tx1">
                  <a:lumMod val="75000"/>
                  <a:lumOff val="25000"/>
                </a:schemeClr>
              </a:solidFill>
            </a:endParaRPr>
          </a:p>
        </p:txBody>
      </p:sp>
      <p:sp>
        <p:nvSpPr>
          <p:cNvPr id="3" name="Slide Number Placeholder 2">
            <a:extLst>
              <a:ext uri="{FF2B5EF4-FFF2-40B4-BE49-F238E27FC236}">
                <a16:creationId xmlns:a16="http://schemas.microsoft.com/office/drawing/2014/main" id="{37DF935C-0B42-E768-E8F1-021D25A46CDE}"/>
              </a:ext>
            </a:extLst>
          </p:cNvPr>
          <p:cNvSpPr>
            <a:spLocks noGrp="1"/>
          </p:cNvSpPr>
          <p:nvPr>
            <p:ph type="sldNum" sz="quarter" idx="12"/>
          </p:nvPr>
        </p:nvSpPr>
        <p:spPr/>
        <p:txBody>
          <a:bodyPr/>
          <a:lstStyle/>
          <a:p>
            <a:fld id="{EECD3BA4-5936-499C-8868-08E14C42BB90}" type="slidenum">
              <a:rPr lang="en-CA" smtClean="0"/>
              <a:t>11</a:t>
            </a:fld>
            <a:endParaRPr lang="en-CA" dirty="0"/>
          </a:p>
        </p:txBody>
      </p:sp>
      <p:sp>
        <p:nvSpPr>
          <p:cNvPr id="4" name="Title 3">
            <a:extLst>
              <a:ext uri="{FF2B5EF4-FFF2-40B4-BE49-F238E27FC236}">
                <a16:creationId xmlns:a16="http://schemas.microsoft.com/office/drawing/2014/main" id="{E41E1374-DDDE-1E0C-3EB4-1EF4DEADCA95}"/>
              </a:ext>
            </a:extLst>
          </p:cNvPr>
          <p:cNvSpPr>
            <a:spLocks noGrp="1"/>
          </p:cNvSpPr>
          <p:nvPr>
            <p:ph type="title"/>
          </p:nvPr>
        </p:nvSpPr>
        <p:spPr/>
        <p:txBody>
          <a:bodyPr>
            <a:noAutofit/>
          </a:bodyPr>
          <a:lstStyle/>
          <a:p>
            <a:r>
              <a:rPr lang="en-CA" b="0" dirty="0"/>
              <a:t>Background on the BC First Nations Tripartite PSE Model</a:t>
            </a:r>
          </a:p>
        </p:txBody>
      </p:sp>
    </p:spTree>
    <p:extLst>
      <p:ext uri="{BB962C8B-B14F-4D97-AF65-F5344CB8AC3E}">
        <p14:creationId xmlns:p14="http://schemas.microsoft.com/office/powerpoint/2010/main" val="1016422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F882713-F7FE-0B2D-B12F-9457B7678023}"/>
              </a:ext>
            </a:extLst>
          </p:cNvPr>
          <p:cNvSpPr>
            <a:spLocks noGrp="1"/>
          </p:cNvSpPr>
          <p:nvPr>
            <p:ph idx="1"/>
          </p:nvPr>
        </p:nvSpPr>
        <p:spPr>
          <a:xfrm>
            <a:off x="838200" y="1428750"/>
            <a:ext cx="10515600" cy="4748213"/>
          </a:xfrm>
        </p:spPr>
        <p:txBody>
          <a:bodyPr/>
          <a:lstStyle/>
          <a:p>
            <a:pPr>
              <a:buClr>
                <a:schemeClr val="accent2"/>
              </a:buClr>
            </a:pPr>
            <a:r>
              <a:rPr lang="en-CA" dirty="0">
                <a:solidFill>
                  <a:schemeClr val="tx1">
                    <a:lumMod val="75000"/>
                    <a:lumOff val="25000"/>
                  </a:schemeClr>
                </a:solidFill>
              </a:rPr>
              <a:t>This work has resulted in the development of the draft BC First Nations Tripartite PSE Model (BC PSE Model).</a:t>
            </a:r>
          </a:p>
          <a:p>
            <a:pPr>
              <a:buClr>
                <a:schemeClr val="accent2"/>
              </a:buClr>
            </a:pPr>
            <a:r>
              <a:rPr lang="en-CA" dirty="0">
                <a:solidFill>
                  <a:schemeClr val="tx1">
                    <a:lumMod val="75000"/>
                    <a:lumOff val="25000"/>
                  </a:schemeClr>
                </a:solidFill>
              </a:rPr>
              <a:t>As engagement with BC First Nations highlighted priority areas that needed to be addressed, four pillars were developed to be the framework for the BC PSE Model: </a:t>
            </a:r>
          </a:p>
          <a:p>
            <a:pPr lvl="1">
              <a:spcBef>
                <a:spcPts val="1000"/>
              </a:spcBef>
              <a:buClr>
                <a:schemeClr val="accent2"/>
              </a:buClr>
            </a:pPr>
            <a:r>
              <a:rPr lang="en-US" sz="2500" dirty="0">
                <a:solidFill>
                  <a:schemeClr val="tx1">
                    <a:lumMod val="75000"/>
                    <a:lumOff val="25000"/>
                  </a:schemeClr>
                </a:solidFill>
              </a:rPr>
              <a:t>First Nations Learners</a:t>
            </a:r>
          </a:p>
          <a:p>
            <a:pPr lvl="1">
              <a:spcBef>
                <a:spcPts val="1000"/>
              </a:spcBef>
              <a:buClr>
                <a:schemeClr val="accent2"/>
              </a:buClr>
            </a:pPr>
            <a:r>
              <a:rPr lang="en-US" sz="2500" dirty="0">
                <a:solidFill>
                  <a:schemeClr val="tx1">
                    <a:lumMod val="75000"/>
                    <a:lumOff val="25000"/>
                  </a:schemeClr>
                </a:solidFill>
              </a:rPr>
              <a:t>First Nations-Mandated Post-Secondary Institutes </a:t>
            </a:r>
          </a:p>
          <a:p>
            <a:pPr lvl="1">
              <a:spcBef>
                <a:spcPts val="1000"/>
              </a:spcBef>
              <a:buClr>
                <a:schemeClr val="accent2"/>
              </a:buClr>
            </a:pPr>
            <a:r>
              <a:rPr lang="en-US" sz="2500" dirty="0">
                <a:solidFill>
                  <a:schemeClr val="tx1">
                    <a:lumMod val="75000"/>
                    <a:lumOff val="25000"/>
                  </a:schemeClr>
                </a:solidFill>
              </a:rPr>
              <a:t>Community-Based Program Delivery </a:t>
            </a:r>
          </a:p>
          <a:p>
            <a:pPr lvl="1">
              <a:spcBef>
                <a:spcPts val="1000"/>
              </a:spcBef>
              <a:buClr>
                <a:schemeClr val="accent2"/>
              </a:buClr>
            </a:pPr>
            <a:r>
              <a:rPr lang="en-US" sz="2500" dirty="0">
                <a:solidFill>
                  <a:schemeClr val="tx1">
                    <a:lumMod val="75000"/>
                    <a:lumOff val="25000"/>
                  </a:schemeClr>
                </a:solidFill>
              </a:rPr>
              <a:t>Respectful and Responsive Public Post-Secondary System</a:t>
            </a:r>
          </a:p>
          <a:p>
            <a:endParaRPr lang="en-CA" dirty="0">
              <a:solidFill>
                <a:schemeClr val="tx1">
                  <a:lumMod val="75000"/>
                  <a:lumOff val="25000"/>
                </a:schemeClr>
              </a:solidFill>
            </a:endParaRPr>
          </a:p>
        </p:txBody>
      </p:sp>
      <p:sp>
        <p:nvSpPr>
          <p:cNvPr id="3" name="Slide Number Placeholder 2">
            <a:extLst>
              <a:ext uri="{FF2B5EF4-FFF2-40B4-BE49-F238E27FC236}">
                <a16:creationId xmlns:a16="http://schemas.microsoft.com/office/drawing/2014/main" id="{152E369E-34FD-62F2-1266-A85944EE9D06}"/>
              </a:ext>
            </a:extLst>
          </p:cNvPr>
          <p:cNvSpPr>
            <a:spLocks noGrp="1"/>
          </p:cNvSpPr>
          <p:nvPr>
            <p:ph type="sldNum" sz="quarter" idx="12"/>
          </p:nvPr>
        </p:nvSpPr>
        <p:spPr/>
        <p:txBody>
          <a:bodyPr/>
          <a:lstStyle/>
          <a:p>
            <a:fld id="{2FA17D3E-5A97-4B88-8117-A185EEF33E79}" type="slidenum">
              <a:rPr lang="en-CA" smtClean="0"/>
              <a:t>12</a:t>
            </a:fld>
            <a:endParaRPr lang="en-CA"/>
          </a:p>
        </p:txBody>
      </p:sp>
      <p:sp>
        <p:nvSpPr>
          <p:cNvPr id="4" name="Title 3">
            <a:extLst>
              <a:ext uri="{FF2B5EF4-FFF2-40B4-BE49-F238E27FC236}">
                <a16:creationId xmlns:a16="http://schemas.microsoft.com/office/drawing/2014/main" id="{8E52BFAC-4956-4BFE-7B01-0684E33FE90D}"/>
              </a:ext>
            </a:extLst>
          </p:cNvPr>
          <p:cNvSpPr>
            <a:spLocks noGrp="1"/>
          </p:cNvSpPr>
          <p:nvPr>
            <p:ph type="title"/>
          </p:nvPr>
        </p:nvSpPr>
        <p:spPr/>
        <p:txBody>
          <a:bodyPr>
            <a:noAutofit/>
          </a:bodyPr>
          <a:lstStyle/>
          <a:p>
            <a:r>
              <a:rPr lang="en-CA" b="0" dirty="0"/>
              <a:t>Background on the BC First Nations Tripartite PSE Model</a:t>
            </a:r>
          </a:p>
        </p:txBody>
      </p:sp>
    </p:spTree>
    <p:extLst>
      <p:ext uri="{BB962C8B-B14F-4D97-AF65-F5344CB8AC3E}">
        <p14:creationId xmlns:p14="http://schemas.microsoft.com/office/powerpoint/2010/main" val="3094466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694A536-263E-9320-E984-2CF205E355DF}"/>
              </a:ext>
            </a:extLst>
          </p:cNvPr>
          <p:cNvSpPr>
            <a:spLocks noGrp="1"/>
          </p:cNvSpPr>
          <p:nvPr>
            <p:ph type="sldNum" sz="quarter" idx="12"/>
          </p:nvPr>
        </p:nvSpPr>
        <p:spPr/>
        <p:txBody>
          <a:bodyPr/>
          <a:lstStyle/>
          <a:p>
            <a:fld id="{2FA17D3E-5A97-4B88-8117-A185EEF33E79}" type="slidenum">
              <a:rPr lang="en-CA" smtClean="0"/>
              <a:t>13</a:t>
            </a:fld>
            <a:endParaRPr lang="en-CA"/>
          </a:p>
        </p:txBody>
      </p:sp>
      <p:sp>
        <p:nvSpPr>
          <p:cNvPr id="5" name="Title 4">
            <a:extLst>
              <a:ext uri="{FF2B5EF4-FFF2-40B4-BE49-F238E27FC236}">
                <a16:creationId xmlns:a16="http://schemas.microsoft.com/office/drawing/2014/main" id="{205B4F00-1673-0ACF-249C-DC58651867E7}"/>
              </a:ext>
            </a:extLst>
          </p:cNvPr>
          <p:cNvSpPr>
            <a:spLocks noGrp="1"/>
          </p:cNvSpPr>
          <p:nvPr>
            <p:ph type="ctrTitle"/>
          </p:nvPr>
        </p:nvSpPr>
        <p:spPr/>
        <p:txBody>
          <a:bodyPr/>
          <a:lstStyle/>
          <a:p>
            <a:endParaRPr lang="en-CA" dirty="0"/>
          </a:p>
        </p:txBody>
      </p:sp>
      <p:pic>
        <p:nvPicPr>
          <p:cNvPr id="6" name="Content Placeholder 3">
            <a:extLst>
              <a:ext uri="{FF2B5EF4-FFF2-40B4-BE49-F238E27FC236}">
                <a16:creationId xmlns:a16="http://schemas.microsoft.com/office/drawing/2014/main" id="{DA06BBAC-136F-C0B5-ED2B-BAD9B5B458CB}"/>
              </a:ext>
            </a:extLst>
          </p:cNvPr>
          <p:cNvPicPr>
            <a:picLocks noGrp="1" noChangeAspect="1"/>
          </p:cNvPicPr>
          <p:nvPr>
            <p:ph idx="1"/>
          </p:nvPr>
        </p:nvPicPr>
        <p:blipFill rotWithShape="1">
          <a:blip r:embed="rId2"/>
          <a:srcRect l="1017" t="2361" r="721"/>
          <a:stretch/>
        </p:blipFill>
        <p:spPr>
          <a:xfrm>
            <a:off x="1060947" y="0"/>
            <a:ext cx="10070105" cy="6858000"/>
          </a:xfrm>
          <a:prstGeom prst="rect">
            <a:avLst/>
          </a:prstGeom>
        </p:spPr>
      </p:pic>
    </p:spTree>
    <p:extLst>
      <p:ext uri="{BB962C8B-B14F-4D97-AF65-F5344CB8AC3E}">
        <p14:creationId xmlns:p14="http://schemas.microsoft.com/office/powerpoint/2010/main" val="593549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3746376-BC78-0FEC-0341-2EBE5EA86685}"/>
              </a:ext>
            </a:extLst>
          </p:cNvPr>
          <p:cNvSpPr>
            <a:spLocks noGrp="1"/>
          </p:cNvSpPr>
          <p:nvPr>
            <p:ph idx="1"/>
          </p:nvPr>
        </p:nvSpPr>
        <p:spPr>
          <a:xfrm>
            <a:off x="838200" y="1438275"/>
            <a:ext cx="10515600" cy="5004089"/>
          </a:xfrm>
        </p:spPr>
        <p:txBody>
          <a:bodyPr>
            <a:normAutofit fontScale="85000" lnSpcReduction="10000"/>
          </a:bodyPr>
          <a:lstStyle/>
          <a:p>
            <a:pPr>
              <a:lnSpc>
                <a:spcPct val="110000"/>
              </a:lnSpc>
              <a:buClr>
                <a:schemeClr val="accent2"/>
              </a:buClr>
            </a:pPr>
            <a:r>
              <a:rPr lang="en-US" sz="2800" dirty="0">
                <a:solidFill>
                  <a:schemeClr val="tx1">
                    <a:lumMod val="75000"/>
                    <a:lumOff val="25000"/>
                  </a:schemeClr>
                </a:solidFill>
              </a:rPr>
              <a:t>As this work has progressed, FNESC and IAHLA have sought support from First Nations leadership through resolutions to ensure the BC PSE Model is developed under their direction and their vision for First Nations post-secondary education. </a:t>
            </a:r>
          </a:p>
          <a:p>
            <a:pPr>
              <a:lnSpc>
                <a:spcPct val="110000"/>
              </a:lnSpc>
              <a:buClr>
                <a:schemeClr val="accent2"/>
              </a:buClr>
            </a:pPr>
            <a:r>
              <a:rPr lang="en-US" sz="2800" dirty="0">
                <a:solidFill>
                  <a:schemeClr val="tx1">
                    <a:lumMod val="75000"/>
                    <a:lumOff val="25000"/>
                  </a:schemeClr>
                </a:solidFill>
              </a:rPr>
              <a:t>In spring 2022, the First Nations Summit (FNS), the British Columbia Assembly of First Nations (</a:t>
            </a:r>
            <a:r>
              <a:rPr lang="en-US" sz="2800" dirty="0" err="1">
                <a:solidFill>
                  <a:schemeClr val="tx1">
                    <a:lumMod val="75000"/>
                    <a:lumOff val="25000"/>
                  </a:schemeClr>
                </a:solidFill>
              </a:rPr>
              <a:t>BCAFN</a:t>
            </a:r>
            <a:r>
              <a:rPr lang="en-US" sz="2800" dirty="0">
                <a:solidFill>
                  <a:schemeClr val="tx1">
                    <a:lumMod val="75000"/>
                    <a:lumOff val="25000"/>
                  </a:schemeClr>
                </a:solidFill>
              </a:rPr>
              <a:t>), and the Union of British Columbia Indian Chiefs (</a:t>
            </a:r>
            <a:r>
              <a:rPr lang="en-US" sz="2800" dirty="0" err="1">
                <a:solidFill>
                  <a:schemeClr val="tx1">
                    <a:lumMod val="75000"/>
                    <a:lumOff val="25000"/>
                  </a:schemeClr>
                </a:solidFill>
              </a:rPr>
              <a:t>UBCIC</a:t>
            </a:r>
            <a:r>
              <a:rPr lang="en-US" sz="2800" dirty="0">
                <a:solidFill>
                  <a:schemeClr val="tx1">
                    <a:lumMod val="75000"/>
                    <a:lumOff val="25000"/>
                  </a:schemeClr>
                </a:solidFill>
              </a:rPr>
              <a:t>) passed resolutions </a:t>
            </a:r>
            <a:r>
              <a:rPr lang="en-US" dirty="0">
                <a:solidFill>
                  <a:schemeClr val="tx1">
                    <a:lumMod val="75000"/>
                    <a:lumOff val="25000"/>
                  </a:schemeClr>
                </a:solidFill>
              </a:rPr>
              <a:t>supporting the continued</a:t>
            </a:r>
            <a:r>
              <a:rPr lang="en-US" sz="2800" dirty="0">
                <a:solidFill>
                  <a:schemeClr val="tx1">
                    <a:lumMod val="75000"/>
                    <a:lumOff val="25000"/>
                  </a:schemeClr>
                </a:solidFill>
              </a:rPr>
              <a:t> development of the BC PSE Model. </a:t>
            </a:r>
          </a:p>
          <a:p>
            <a:pPr>
              <a:lnSpc>
                <a:spcPct val="110000"/>
              </a:lnSpc>
              <a:buClr>
                <a:schemeClr val="accent2"/>
              </a:buClr>
            </a:pPr>
            <a:r>
              <a:rPr lang="en-US" sz="2800" dirty="0">
                <a:solidFill>
                  <a:schemeClr val="tx1">
                    <a:lumMod val="75000"/>
                    <a:lumOff val="25000"/>
                  </a:schemeClr>
                </a:solidFill>
              </a:rPr>
              <a:t>These resolutions confirmed First Nations leadership’s support for the BC PSE Model’s four pillars, recognizing that the BC PSE Model will evolve as further direction is received from First Nations. </a:t>
            </a:r>
          </a:p>
          <a:p>
            <a:pPr>
              <a:lnSpc>
                <a:spcPct val="110000"/>
              </a:lnSpc>
              <a:buClr>
                <a:schemeClr val="accent2"/>
              </a:buClr>
            </a:pPr>
            <a:r>
              <a:rPr lang="en-US" dirty="0">
                <a:solidFill>
                  <a:schemeClr val="tx1">
                    <a:lumMod val="75000"/>
                    <a:lumOff val="25000"/>
                  </a:schemeClr>
                </a:solidFill>
              </a:rPr>
              <a:t>These three political organizations represent First Nations leadership in BC and provide direction to FNESC on education matters. </a:t>
            </a:r>
            <a:endParaRPr lang="en-US" sz="2800" dirty="0">
              <a:solidFill>
                <a:schemeClr val="tx1">
                  <a:lumMod val="75000"/>
                  <a:lumOff val="25000"/>
                </a:schemeClr>
              </a:solidFill>
            </a:endParaRPr>
          </a:p>
          <a:p>
            <a:pPr>
              <a:lnSpc>
                <a:spcPct val="110000"/>
              </a:lnSpc>
              <a:buClr>
                <a:schemeClr val="accent2"/>
              </a:buClr>
            </a:pPr>
            <a:endParaRPr lang="en-CA" sz="2800" dirty="0">
              <a:solidFill>
                <a:schemeClr val="tx1">
                  <a:lumMod val="75000"/>
                  <a:lumOff val="25000"/>
                </a:schemeClr>
              </a:solidFill>
            </a:endParaRPr>
          </a:p>
          <a:p>
            <a:pPr>
              <a:lnSpc>
                <a:spcPct val="110000"/>
              </a:lnSpc>
              <a:buClr>
                <a:schemeClr val="accent2"/>
              </a:buClr>
            </a:pPr>
            <a:endParaRPr lang="en-CA" dirty="0">
              <a:solidFill>
                <a:schemeClr val="tx1">
                  <a:lumMod val="75000"/>
                  <a:lumOff val="25000"/>
                </a:schemeClr>
              </a:solidFill>
            </a:endParaRPr>
          </a:p>
          <a:p>
            <a:pPr>
              <a:lnSpc>
                <a:spcPct val="110000"/>
              </a:lnSpc>
              <a:buClr>
                <a:schemeClr val="accent2"/>
              </a:buClr>
            </a:pPr>
            <a:endParaRPr lang="en-CA" dirty="0">
              <a:solidFill>
                <a:schemeClr val="tx1">
                  <a:lumMod val="75000"/>
                  <a:lumOff val="25000"/>
                </a:schemeClr>
              </a:solidFill>
            </a:endParaRPr>
          </a:p>
        </p:txBody>
      </p:sp>
      <p:sp>
        <p:nvSpPr>
          <p:cNvPr id="3" name="Slide Number Placeholder 2">
            <a:extLst>
              <a:ext uri="{FF2B5EF4-FFF2-40B4-BE49-F238E27FC236}">
                <a16:creationId xmlns:a16="http://schemas.microsoft.com/office/drawing/2014/main" id="{B561E5F6-049A-5D2E-61C6-4591282777BA}"/>
              </a:ext>
            </a:extLst>
          </p:cNvPr>
          <p:cNvSpPr>
            <a:spLocks noGrp="1"/>
          </p:cNvSpPr>
          <p:nvPr>
            <p:ph type="sldNum" sz="quarter" idx="12"/>
          </p:nvPr>
        </p:nvSpPr>
        <p:spPr/>
        <p:txBody>
          <a:bodyPr/>
          <a:lstStyle/>
          <a:p>
            <a:fld id="{2FA17D3E-5A97-4B88-8117-A185EEF33E79}" type="slidenum">
              <a:rPr lang="en-CA" smtClean="0"/>
              <a:t>14</a:t>
            </a:fld>
            <a:endParaRPr lang="en-CA"/>
          </a:p>
        </p:txBody>
      </p:sp>
      <p:sp>
        <p:nvSpPr>
          <p:cNvPr id="4" name="Title 3">
            <a:extLst>
              <a:ext uri="{FF2B5EF4-FFF2-40B4-BE49-F238E27FC236}">
                <a16:creationId xmlns:a16="http://schemas.microsoft.com/office/drawing/2014/main" id="{C197C1D1-2120-5939-2014-63C7E36EB0AD}"/>
              </a:ext>
            </a:extLst>
          </p:cNvPr>
          <p:cNvSpPr>
            <a:spLocks noGrp="1"/>
          </p:cNvSpPr>
          <p:nvPr>
            <p:ph type="title"/>
          </p:nvPr>
        </p:nvSpPr>
        <p:spPr/>
        <p:txBody>
          <a:bodyPr>
            <a:normAutofit/>
          </a:bodyPr>
          <a:lstStyle/>
          <a:p>
            <a:r>
              <a:rPr lang="en-US" sz="4000" b="0" dirty="0"/>
              <a:t>First Nations Leadership Resolutions</a:t>
            </a:r>
            <a:endParaRPr lang="en-CA" dirty="0"/>
          </a:p>
        </p:txBody>
      </p:sp>
    </p:spTree>
    <p:extLst>
      <p:ext uri="{BB962C8B-B14F-4D97-AF65-F5344CB8AC3E}">
        <p14:creationId xmlns:p14="http://schemas.microsoft.com/office/powerpoint/2010/main" val="11676115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B3AD13B-7255-D99D-07A1-89C998F8FD2A}"/>
              </a:ext>
            </a:extLst>
          </p:cNvPr>
          <p:cNvSpPr>
            <a:spLocks noGrp="1"/>
          </p:cNvSpPr>
          <p:nvPr>
            <p:ph idx="1"/>
          </p:nvPr>
        </p:nvSpPr>
        <p:spPr>
          <a:xfrm>
            <a:off x="838200" y="1428750"/>
            <a:ext cx="10515600" cy="4748213"/>
          </a:xfrm>
        </p:spPr>
        <p:txBody>
          <a:bodyPr>
            <a:normAutofit/>
          </a:bodyPr>
          <a:lstStyle/>
          <a:p>
            <a:pPr>
              <a:buClr>
                <a:schemeClr val="accent2"/>
              </a:buClr>
            </a:pPr>
            <a:r>
              <a:rPr lang="en-US" sz="2600" dirty="0">
                <a:solidFill>
                  <a:schemeClr val="tx1">
                    <a:lumMod val="75000"/>
                    <a:lumOff val="25000"/>
                  </a:schemeClr>
                </a:solidFill>
              </a:rPr>
              <a:t>In Fall 2023, FNESC and IAHLA submitted resolutions seeking support from First Nations leadership to: </a:t>
            </a:r>
          </a:p>
          <a:p>
            <a:pPr lvl="1">
              <a:spcBef>
                <a:spcPts val="1000"/>
              </a:spcBef>
              <a:buClr>
                <a:schemeClr val="accent2"/>
              </a:buClr>
            </a:pPr>
            <a:r>
              <a:rPr lang="en-US" dirty="0">
                <a:solidFill>
                  <a:schemeClr val="tx1">
                    <a:lumMod val="75000"/>
                    <a:lumOff val="25000"/>
                  </a:schemeClr>
                </a:solidFill>
              </a:rPr>
              <a:t>Call on the province of British Columbia to commit stable and predictable multi-year funding that meets the need for community-based delivery of post-secondary programs in First Nations communities, to be administered through a First Nations-controlled process that is equitable, accountable and transparent;</a:t>
            </a:r>
          </a:p>
          <a:p>
            <a:pPr lvl="1">
              <a:spcBef>
                <a:spcPts val="1000"/>
              </a:spcBef>
              <a:buClr>
                <a:schemeClr val="accent2"/>
              </a:buClr>
            </a:pPr>
            <a:r>
              <a:rPr lang="en-US" dirty="0">
                <a:solidFill>
                  <a:schemeClr val="tx1">
                    <a:lumMod val="75000"/>
                    <a:lumOff val="25000"/>
                  </a:schemeClr>
                </a:solidFill>
              </a:rPr>
              <a:t>Call on FNESC to develop regional policy and guidelines, under the direction of First Nations, for the administration of both federal and provincial funding for First Nations community-based delivery of post-secondary programs that will supersede existing policies and guidelines established by the federal and provincial governments;</a:t>
            </a:r>
            <a:endParaRPr lang="en-CA" dirty="0">
              <a:solidFill>
                <a:schemeClr val="tx1">
                  <a:lumMod val="75000"/>
                  <a:lumOff val="25000"/>
                </a:schemeClr>
              </a:solidFill>
            </a:endParaRPr>
          </a:p>
          <a:p>
            <a:pPr>
              <a:buClr>
                <a:schemeClr val="accent2"/>
              </a:buClr>
            </a:pPr>
            <a:endParaRPr lang="en-CA" dirty="0">
              <a:solidFill>
                <a:schemeClr val="tx1">
                  <a:lumMod val="75000"/>
                  <a:lumOff val="25000"/>
                </a:schemeClr>
              </a:solidFill>
            </a:endParaRPr>
          </a:p>
        </p:txBody>
      </p:sp>
      <p:sp>
        <p:nvSpPr>
          <p:cNvPr id="3" name="Slide Number Placeholder 2">
            <a:extLst>
              <a:ext uri="{FF2B5EF4-FFF2-40B4-BE49-F238E27FC236}">
                <a16:creationId xmlns:a16="http://schemas.microsoft.com/office/drawing/2014/main" id="{2FE65C12-4BB2-633E-0C1C-E71BE556E7AD}"/>
              </a:ext>
            </a:extLst>
          </p:cNvPr>
          <p:cNvSpPr>
            <a:spLocks noGrp="1"/>
          </p:cNvSpPr>
          <p:nvPr>
            <p:ph type="sldNum" sz="quarter" idx="12"/>
          </p:nvPr>
        </p:nvSpPr>
        <p:spPr/>
        <p:txBody>
          <a:bodyPr/>
          <a:lstStyle/>
          <a:p>
            <a:fld id="{2FA17D3E-5A97-4B88-8117-A185EEF33E79}" type="slidenum">
              <a:rPr lang="en-CA" smtClean="0"/>
              <a:t>15</a:t>
            </a:fld>
            <a:endParaRPr lang="en-CA"/>
          </a:p>
        </p:txBody>
      </p:sp>
      <p:sp>
        <p:nvSpPr>
          <p:cNvPr id="4" name="Title 3">
            <a:extLst>
              <a:ext uri="{FF2B5EF4-FFF2-40B4-BE49-F238E27FC236}">
                <a16:creationId xmlns:a16="http://schemas.microsoft.com/office/drawing/2014/main" id="{BEE3A577-DBA9-4D78-E030-0C4DFBC08C08}"/>
              </a:ext>
            </a:extLst>
          </p:cNvPr>
          <p:cNvSpPr>
            <a:spLocks noGrp="1"/>
          </p:cNvSpPr>
          <p:nvPr>
            <p:ph type="title"/>
          </p:nvPr>
        </p:nvSpPr>
        <p:spPr/>
        <p:txBody>
          <a:bodyPr>
            <a:normAutofit/>
          </a:bodyPr>
          <a:lstStyle/>
          <a:p>
            <a:r>
              <a:rPr lang="en-US" sz="4000" b="0" dirty="0"/>
              <a:t>First Nations Leadership Resolutions</a:t>
            </a:r>
            <a:endParaRPr lang="en-CA" dirty="0"/>
          </a:p>
        </p:txBody>
      </p:sp>
    </p:spTree>
    <p:extLst>
      <p:ext uri="{BB962C8B-B14F-4D97-AF65-F5344CB8AC3E}">
        <p14:creationId xmlns:p14="http://schemas.microsoft.com/office/powerpoint/2010/main" val="13837653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E0188C5-E42B-CBF1-1707-C2464F72DC9F}"/>
              </a:ext>
            </a:extLst>
          </p:cNvPr>
          <p:cNvSpPr>
            <a:spLocks noGrp="1"/>
          </p:cNvSpPr>
          <p:nvPr>
            <p:ph idx="1"/>
          </p:nvPr>
        </p:nvSpPr>
        <p:spPr>
          <a:xfrm>
            <a:off x="838200" y="1428750"/>
            <a:ext cx="10515600" cy="4748213"/>
          </a:xfrm>
        </p:spPr>
        <p:txBody>
          <a:bodyPr>
            <a:normAutofit/>
          </a:bodyPr>
          <a:lstStyle/>
          <a:p>
            <a:pPr lvl="1">
              <a:spcBef>
                <a:spcPts val="1000"/>
              </a:spcBef>
              <a:buClr>
                <a:schemeClr val="accent2"/>
              </a:buClr>
            </a:pPr>
            <a:r>
              <a:rPr lang="en-US" dirty="0">
                <a:solidFill>
                  <a:schemeClr val="tx1">
                    <a:lumMod val="75000"/>
                    <a:lumOff val="25000"/>
                  </a:schemeClr>
                </a:solidFill>
              </a:rPr>
              <a:t>Call on the province of British Columbia to provide increased and ongoing funding for the Indigenous Language Fluency Degree to implement DRIPA Action 4.30 and meet the urgent need to address language revitalization and the need for fluent language speakers;</a:t>
            </a:r>
          </a:p>
          <a:p>
            <a:pPr lvl="1">
              <a:spcBef>
                <a:spcPts val="1000"/>
              </a:spcBef>
              <a:buClr>
                <a:schemeClr val="accent2"/>
              </a:buClr>
            </a:pPr>
            <a:r>
              <a:rPr lang="en-US" dirty="0">
                <a:solidFill>
                  <a:schemeClr val="tx1">
                    <a:lumMod val="75000"/>
                    <a:lumOff val="25000"/>
                  </a:schemeClr>
                </a:solidFill>
              </a:rPr>
              <a:t>Call on the provincial government to provide increased and ongoing funding for teacher education programs, consistent with DRIPA Action 4.2 to be delivered in First Nations communities to meet the immediate and urgent need for First Nations teachers and First Nations language teachers to be administered through a process jointly determined with First Nations.</a:t>
            </a:r>
          </a:p>
          <a:p>
            <a:pPr>
              <a:buClr>
                <a:schemeClr val="accent2"/>
              </a:buClr>
            </a:pPr>
            <a:r>
              <a:rPr lang="en-US" sz="2600" dirty="0">
                <a:solidFill>
                  <a:schemeClr val="tx1">
                    <a:lumMod val="75000"/>
                    <a:lumOff val="25000"/>
                  </a:schemeClr>
                </a:solidFill>
              </a:rPr>
              <a:t>These resolutions have been passed by </a:t>
            </a:r>
            <a:r>
              <a:rPr lang="en-US" sz="2600" dirty="0" err="1">
                <a:solidFill>
                  <a:schemeClr val="tx1">
                    <a:lumMod val="75000"/>
                    <a:lumOff val="25000"/>
                  </a:schemeClr>
                </a:solidFill>
              </a:rPr>
              <a:t>BCAFN</a:t>
            </a:r>
            <a:r>
              <a:rPr lang="en-US" sz="2600" dirty="0">
                <a:solidFill>
                  <a:schemeClr val="tx1">
                    <a:lumMod val="75000"/>
                    <a:lumOff val="25000"/>
                  </a:schemeClr>
                </a:solidFill>
              </a:rPr>
              <a:t>, </a:t>
            </a:r>
            <a:r>
              <a:rPr lang="en-US" sz="2600" dirty="0" err="1">
                <a:solidFill>
                  <a:schemeClr val="tx1">
                    <a:lumMod val="75000"/>
                    <a:lumOff val="25000"/>
                  </a:schemeClr>
                </a:solidFill>
              </a:rPr>
              <a:t>UBCIC</a:t>
            </a:r>
            <a:r>
              <a:rPr lang="en-US" sz="2600" dirty="0">
                <a:solidFill>
                  <a:schemeClr val="tx1">
                    <a:lumMod val="75000"/>
                    <a:lumOff val="25000"/>
                  </a:schemeClr>
                </a:solidFill>
              </a:rPr>
              <a:t>, and FNS. </a:t>
            </a:r>
          </a:p>
          <a:p>
            <a:pPr>
              <a:buClr>
                <a:schemeClr val="accent2"/>
              </a:buClr>
            </a:pPr>
            <a:endParaRPr lang="en-CA" sz="3200" dirty="0">
              <a:solidFill>
                <a:schemeClr val="tx1">
                  <a:lumMod val="75000"/>
                  <a:lumOff val="25000"/>
                </a:schemeClr>
              </a:solidFill>
            </a:endParaRPr>
          </a:p>
          <a:p>
            <a:pPr>
              <a:buClr>
                <a:schemeClr val="accent2"/>
              </a:buClr>
            </a:pPr>
            <a:endParaRPr lang="en-CA" dirty="0">
              <a:solidFill>
                <a:schemeClr val="tx1">
                  <a:lumMod val="75000"/>
                  <a:lumOff val="25000"/>
                </a:schemeClr>
              </a:solidFill>
            </a:endParaRPr>
          </a:p>
        </p:txBody>
      </p:sp>
      <p:sp>
        <p:nvSpPr>
          <p:cNvPr id="3" name="Slide Number Placeholder 2">
            <a:extLst>
              <a:ext uri="{FF2B5EF4-FFF2-40B4-BE49-F238E27FC236}">
                <a16:creationId xmlns:a16="http://schemas.microsoft.com/office/drawing/2014/main" id="{331E4F0C-0F9D-6D96-CB9A-53C0104540DE}"/>
              </a:ext>
            </a:extLst>
          </p:cNvPr>
          <p:cNvSpPr>
            <a:spLocks noGrp="1"/>
          </p:cNvSpPr>
          <p:nvPr>
            <p:ph type="sldNum" sz="quarter" idx="12"/>
          </p:nvPr>
        </p:nvSpPr>
        <p:spPr/>
        <p:txBody>
          <a:bodyPr/>
          <a:lstStyle/>
          <a:p>
            <a:fld id="{2FA17D3E-5A97-4B88-8117-A185EEF33E79}" type="slidenum">
              <a:rPr lang="en-CA" smtClean="0"/>
              <a:t>16</a:t>
            </a:fld>
            <a:endParaRPr lang="en-CA"/>
          </a:p>
        </p:txBody>
      </p:sp>
      <p:sp>
        <p:nvSpPr>
          <p:cNvPr id="4" name="Title 3">
            <a:extLst>
              <a:ext uri="{FF2B5EF4-FFF2-40B4-BE49-F238E27FC236}">
                <a16:creationId xmlns:a16="http://schemas.microsoft.com/office/drawing/2014/main" id="{95311E0A-A40A-9A71-23DB-1944BF557F27}"/>
              </a:ext>
            </a:extLst>
          </p:cNvPr>
          <p:cNvSpPr>
            <a:spLocks noGrp="1"/>
          </p:cNvSpPr>
          <p:nvPr>
            <p:ph type="title"/>
          </p:nvPr>
        </p:nvSpPr>
        <p:spPr/>
        <p:txBody>
          <a:bodyPr>
            <a:normAutofit/>
          </a:bodyPr>
          <a:lstStyle/>
          <a:p>
            <a:r>
              <a:rPr lang="en-US" sz="4000" b="0" dirty="0"/>
              <a:t>First Nations Leadership Resolutions</a:t>
            </a:r>
            <a:endParaRPr lang="en-CA" dirty="0"/>
          </a:p>
        </p:txBody>
      </p:sp>
    </p:spTree>
    <p:extLst>
      <p:ext uri="{BB962C8B-B14F-4D97-AF65-F5344CB8AC3E}">
        <p14:creationId xmlns:p14="http://schemas.microsoft.com/office/powerpoint/2010/main" val="39199288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C85AAF-8AC1-65ED-D5EB-DDB3D0DCDB89}"/>
              </a:ext>
            </a:extLst>
          </p:cNvPr>
          <p:cNvSpPr>
            <a:spLocks noGrp="1"/>
          </p:cNvSpPr>
          <p:nvPr>
            <p:ph idx="1"/>
          </p:nvPr>
        </p:nvSpPr>
        <p:spPr>
          <a:xfrm>
            <a:off x="838200" y="1495426"/>
            <a:ext cx="10515600" cy="4681538"/>
          </a:xfrm>
        </p:spPr>
        <p:txBody>
          <a:bodyPr>
            <a:normAutofit/>
          </a:bodyPr>
          <a:lstStyle/>
          <a:p>
            <a:pPr>
              <a:buClr>
                <a:schemeClr val="accent2"/>
              </a:buClr>
            </a:pPr>
            <a:r>
              <a:rPr lang="en-US" dirty="0">
                <a:solidFill>
                  <a:schemeClr val="tx1">
                    <a:lumMod val="75000"/>
                    <a:lumOff val="25000"/>
                  </a:schemeClr>
                </a:solidFill>
              </a:rPr>
              <a:t>Work on the development of the BC PSE Model continues to be informed by </a:t>
            </a:r>
            <a:r>
              <a:rPr lang="en-US" dirty="0">
                <a:solidFill>
                  <a:schemeClr val="tx1">
                    <a:lumMod val="75000"/>
                    <a:lumOff val="25000"/>
                  </a:schemeClr>
                </a:solidFill>
                <a:effectLst/>
                <a:ea typeface="Times New Roman" panose="02020603050405020304" pitchFamily="18" charset="0"/>
              </a:rPr>
              <a:t>engagement and direction from First Nations and meetings with First Nations-mandated institutes, including at the following sessions:</a:t>
            </a:r>
          </a:p>
          <a:p>
            <a:pPr lvl="1">
              <a:spcBef>
                <a:spcPts val="1000"/>
              </a:spcBef>
              <a:buClr>
                <a:schemeClr val="accent2"/>
              </a:buClr>
            </a:pPr>
            <a:r>
              <a:rPr lang="en-US" sz="2600" dirty="0">
                <a:solidFill>
                  <a:schemeClr val="tx1">
                    <a:lumMod val="75000"/>
                    <a:lumOff val="25000"/>
                  </a:schemeClr>
                </a:solidFill>
                <a:effectLst/>
                <a:ea typeface="Times New Roman" panose="02020603050405020304" pitchFamily="18" charset="0"/>
              </a:rPr>
              <a:t>Provincial PSE Gathering (2018, 2023, and upcoming in 2024)</a:t>
            </a:r>
          </a:p>
          <a:p>
            <a:pPr lvl="1">
              <a:spcBef>
                <a:spcPts val="1000"/>
              </a:spcBef>
              <a:buClr>
                <a:schemeClr val="accent2"/>
              </a:buClr>
            </a:pPr>
            <a:r>
              <a:rPr lang="en-US" sz="2600" dirty="0">
                <a:solidFill>
                  <a:schemeClr val="tx1">
                    <a:lumMod val="75000"/>
                    <a:lumOff val="25000"/>
                  </a:schemeClr>
                </a:solidFill>
                <a:ea typeface="Times New Roman" panose="02020603050405020304" pitchFamily="18" charset="0"/>
              </a:rPr>
              <a:t>Annual</a:t>
            </a:r>
            <a:r>
              <a:rPr lang="en-US" sz="2600" dirty="0">
                <a:solidFill>
                  <a:schemeClr val="tx1">
                    <a:lumMod val="75000"/>
                    <a:lumOff val="25000"/>
                  </a:schemeClr>
                </a:solidFill>
                <a:effectLst/>
                <a:ea typeface="Times New Roman" panose="02020603050405020304" pitchFamily="18" charset="0"/>
              </a:rPr>
              <a:t> Post-Secondary Education Coordinator Regional Workshops </a:t>
            </a:r>
          </a:p>
          <a:p>
            <a:pPr lvl="1">
              <a:spcBef>
                <a:spcPts val="1000"/>
              </a:spcBef>
              <a:buClr>
                <a:schemeClr val="accent2"/>
              </a:buClr>
            </a:pPr>
            <a:r>
              <a:rPr lang="en-US" sz="2600" dirty="0">
                <a:solidFill>
                  <a:schemeClr val="tx1">
                    <a:lumMod val="75000"/>
                    <a:lumOff val="25000"/>
                  </a:schemeClr>
                </a:solidFill>
                <a:ea typeface="Times New Roman" panose="02020603050405020304" pitchFamily="18" charset="0"/>
              </a:rPr>
              <a:t>Annual </a:t>
            </a:r>
            <a:r>
              <a:rPr lang="en-US" sz="2600" dirty="0">
                <a:solidFill>
                  <a:schemeClr val="tx1">
                    <a:lumMod val="75000"/>
                    <a:lumOff val="25000"/>
                  </a:schemeClr>
                </a:solidFill>
                <a:effectLst/>
                <a:ea typeface="Times New Roman" panose="02020603050405020304" pitchFamily="18" charset="0"/>
              </a:rPr>
              <a:t>FNESC Regional Sessions</a:t>
            </a:r>
          </a:p>
          <a:p>
            <a:pPr lvl="1">
              <a:spcBef>
                <a:spcPts val="1000"/>
              </a:spcBef>
              <a:buClr>
                <a:schemeClr val="accent2"/>
              </a:buClr>
            </a:pPr>
            <a:r>
              <a:rPr lang="en-US" sz="2600" dirty="0" err="1">
                <a:solidFill>
                  <a:schemeClr val="tx1">
                    <a:lumMod val="75000"/>
                    <a:lumOff val="25000"/>
                  </a:schemeClr>
                </a:solidFill>
                <a:effectLst/>
                <a:ea typeface="Times New Roman" panose="02020603050405020304" pitchFamily="18" charset="0"/>
              </a:rPr>
              <a:t>IAHLA’s</a:t>
            </a:r>
            <a:r>
              <a:rPr lang="en-US" sz="2600" dirty="0">
                <a:solidFill>
                  <a:schemeClr val="tx1">
                    <a:lumMod val="75000"/>
                    <a:lumOff val="25000"/>
                  </a:schemeClr>
                </a:solidFill>
                <a:effectLst/>
                <a:ea typeface="Times New Roman" panose="02020603050405020304" pitchFamily="18" charset="0"/>
              </a:rPr>
              <a:t> Annual General Meetings and Conferences</a:t>
            </a:r>
          </a:p>
          <a:p>
            <a:pPr lvl="1">
              <a:spcBef>
                <a:spcPts val="1000"/>
              </a:spcBef>
              <a:buClr>
                <a:schemeClr val="accent2"/>
              </a:buClr>
            </a:pPr>
            <a:r>
              <a:rPr lang="en-US" sz="2600" dirty="0">
                <a:solidFill>
                  <a:schemeClr val="tx1">
                    <a:lumMod val="75000"/>
                    <a:lumOff val="25000"/>
                  </a:schemeClr>
                </a:solidFill>
                <a:ea typeface="Times New Roman" panose="02020603050405020304" pitchFamily="18" charset="0"/>
              </a:rPr>
              <a:t>FNESC Board of Directors Meeting specific to post-secondary education (2023)</a:t>
            </a:r>
            <a:endParaRPr lang="en-US" sz="2600" dirty="0">
              <a:solidFill>
                <a:schemeClr val="tx1">
                  <a:lumMod val="75000"/>
                  <a:lumOff val="25000"/>
                </a:schemeClr>
              </a:solidFill>
              <a:effectLst/>
              <a:ea typeface="Times New Roman" panose="02020603050405020304" pitchFamily="18" charset="0"/>
            </a:endParaRPr>
          </a:p>
          <a:p>
            <a:pPr lvl="1">
              <a:spcBef>
                <a:spcPts val="1000"/>
              </a:spcBef>
              <a:buClr>
                <a:schemeClr val="accent2"/>
              </a:buClr>
            </a:pPr>
            <a:endParaRPr lang="en-US" dirty="0">
              <a:solidFill>
                <a:schemeClr val="tx1">
                  <a:lumMod val="75000"/>
                  <a:lumOff val="25000"/>
                </a:schemeClr>
              </a:solidFill>
            </a:endParaRPr>
          </a:p>
          <a:p>
            <a:pPr>
              <a:buClr>
                <a:schemeClr val="accent2"/>
              </a:buClr>
            </a:pPr>
            <a:endParaRPr lang="en-US" dirty="0">
              <a:solidFill>
                <a:schemeClr val="tx1">
                  <a:lumMod val="75000"/>
                  <a:lumOff val="25000"/>
                </a:schemeClr>
              </a:solidFill>
            </a:endParaRPr>
          </a:p>
          <a:p>
            <a:pPr>
              <a:buClr>
                <a:schemeClr val="accent2"/>
              </a:buClr>
            </a:pPr>
            <a:endParaRPr lang="en-CA" dirty="0">
              <a:solidFill>
                <a:schemeClr val="tx1">
                  <a:lumMod val="75000"/>
                  <a:lumOff val="25000"/>
                </a:schemeClr>
              </a:solidFill>
            </a:endParaRPr>
          </a:p>
          <a:p>
            <a:pPr>
              <a:buClr>
                <a:schemeClr val="accent2"/>
              </a:buClr>
            </a:pPr>
            <a:endParaRPr lang="en-CA" dirty="0">
              <a:solidFill>
                <a:schemeClr val="tx1">
                  <a:lumMod val="75000"/>
                  <a:lumOff val="25000"/>
                </a:schemeClr>
              </a:solidFill>
            </a:endParaRPr>
          </a:p>
        </p:txBody>
      </p:sp>
      <p:sp>
        <p:nvSpPr>
          <p:cNvPr id="3" name="Slide Number Placeholder 2">
            <a:extLst>
              <a:ext uri="{FF2B5EF4-FFF2-40B4-BE49-F238E27FC236}">
                <a16:creationId xmlns:a16="http://schemas.microsoft.com/office/drawing/2014/main" id="{FE8075EC-7D29-B45A-E5AE-FF9BD589F728}"/>
              </a:ext>
            </a:extLst>
          </p:cNvPr>
          <p:cNvSpPr>
            <a:spLocks noGrp="1"/>
          </p:cNvSpPr>
          <p:nvPr>
            <p:ph type="sldNum" sz="quarter" idx="12"/>
          </p:nvPr>
        </p:nvSpPr>
        <p:spPr/>
        <p:txBody>
          <a:bodyPr/>
          <a:lstStyle/>
          <a:p>
            <a:fld id="{2FA17D3E-5A97-4B88-8117-A185EEF33E79}" type="slidenum">
              <a:rPr lang="en-CA" smtClean="0"/>
              <a:t>17</a:t>
            </a:fld>
            <a:endParaRPr lang="en-CA"/>
          </a:p>
        </p:txBody>
      </p:sp>
      <p:sp>
        <p:nvSpPr>
          <p:cNvPr id="4" name="Title 3">
            <a:extLst>
              <a:ext uri="{FF2B5EF4-FFF2-40B4-BE49-F238E27FC236}">
                <a16:creationId xmlns:a16="http://schemas.microsoft.com/office/drawing/2014/main" id="{B2207BAB-8327-34FF-7805-A5F3071CC666}"/>
              </a:ext>
            </a:extLst>
          </p:cNvPr>
          <p:cNvSpPr>
            <a:spLocks noGrp="1"/>
          </p:cNvSpPr>
          <p:nvPr>
            <p:ph type="title"/>
          </p:nvPr>
        </p:nvSpPr>
        <p:spPr/>
        <p:txBody>
          <a:bodyPr>
            <a:normAutofit/>
          </a:bodyPr>
          <a:lstStyle/>
          <a:p>
            <a:r>
              <a:rPr lang="en-US" sz="4000" b="0" dirty="0"/>
              <a:t>Ongoing First Nations Direction and Involvement</a:t>
            </a:r>
            <a:endParaRPr lang="en-CA" dirty="0"/>
          </a:p>
        </p:txBody>
      </p:sp>
    </p:spTree>
    <p:extLst>
      <p:ext uri="{BB962C8B-B14F-4D97-AF65-F5344CB8AC3E}">
        <p14:creationId xmlns:p14="http://schemas.microsoft.com/office/powerpoint/2010/main" val="8151209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F0965C8-0B8F-41FF-9978-94C61C7020C8}"/>
              </a:ext>
            </a:extLst>
          </p:cNvPr>
          <p:cNvSpPr>
            <a:spLocks noGrp="1"/>
          </p:cNvSpPr>
          <p:nvPr>
            <p:ph type="sldNum" sz="quarter" idx="12"/>
          </p:nvPr>
        </p:nvSpPr>
        <p:spPr/>
        <p:txBody>
          <a:bodyPr/>
          <a:lstStyle/>
          <a:p>
            <a:fld id="{2FA17D3E-5A97-4B88-8117-A185EEF33E79}" type="slidenum">
              <a:rPr lang="en-CA" smtClean="0"/>
              <a:t>18</a:t>
            </a:fld>
            <a:endParaRPr lang="en-CA"/>
          </a:p>
        </p:txBody>
      </p:sp>
      <p:sp>
        <p:nvSpPr>
          <p:cNvPr id="3" name="Title 2">
            <a:extLst>
              <a:ext uri="{FF2B5EF4-FFF2-40B4-BE49-F238E27FC236}">
                <a16:creationId xmlns:a16="http://schemas.microsoft.com/office/drawing/2014/main" id="{A15C53E7-2EDE-416E-AE7A-27D9779F4B8D}"/>
              </a:ext>
            </a:extLst>
          </p:cNvPr>
          <p:cNvSpPr>
            <a:spLocks noGrp="1"/>
          </p:cNvSpPr>
          <p:nvPr>
            <p:ph type="ctrTitle"/>
          </p:nvPr>
        </p:nvSpPr>
        <p:spPr/>
        <p:txBody>
          <a:bodyPr>
            <a:noAutofit/>
          </a:bodyPr>
          <a:lstStyle/>
          <a:p>
            <a:pPr>
              <a:buClr>
                <a:schemeClr val="accent2"/>
              </a:buClr>
            </a:pPr>
            <a:r>
              <a:rPr lang="en-US" dirty="0">
                <a:solidFill>
                  <a:schemeClr val="tx1">
                    <a:lumMod val="75000"/>
                    <a:lumOff val="25000"/>
                  </a:schemeClr>
                </a:solidFill>
              </a:rPr>
              <a:t>Overview of the BC First Nations Tripartite PSE Model</a:t>
            </a:r>
          </a:p>
        </p:txBody>
      </p:sp>
    </p:spTree>
    <p:extLst>
      <p:ext uri="{BB962C8B-B14F-4D97-AF65-F5344CB8AC3E}">
        <p14:creationId xmlns:p14="http://schemas.microsoft.com/office/powerpoint/2010/main" val="3746184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257FFD-D340-464A-8809-F66E4F5041EF}"/>
              </a:ext>
            </a:extLst>
          </p:cNvPr>
          <p:cNvSpPr>
            <a:spLocks noGrp="1"/>
          </p:cNvSpPr>
          <p:nvPr>
            <p:ph idx="1"/>
          </p:nvPr>
        </p:nvSpPr>
        <p:spPr>
          <a:xfrm>
            <a:off x="739479" y="1438275"/>
            <a:ext cx="10839608" cy="5159952"/>
          </a:xfrm>
        </p:spPr>
        <p:txBody>
          <a:bodyPr vert="horz" lIns="91440" tIns="45720" rIns="91440" bIns="45720" rtlCol="0" anchor="t">
            <a:normAutofit lnSpcReduction="10000"/>
          </a:bodyPr>
          <a:lstStyle/>
          <a:p>
            <a:pPr marL="0">
              <a:spcAft>
                <a:spcPts val="600"/>
              </a:spcAft>
              <a:buClr>
                <a:schemeClr val="accent2"/>
              </a:buClr>
              <a:buNone/>
            </a:pPr>
            <a:r>
              <a:rPr lang="en-CA" sz="2600" dirty="0">
                <a:solidFill>
                  <a:schemeClr val="tx1">
                    <a:lumMod val="75000"/>
                    <a:lumOff val="25000"/>
                  </a:schemeClr>
                </a:solidFill>
              </a:rPr>
              <a:t>The vision under the First Nations Learners pillar is that:</a:t>
            </a:r>
            <a:endParaRPr lang="en-CA" sz="2600" dirty="0">
              <a:solidFill>
                <a:schemeClr val="tx1">
                  <a:lumMod val="75000"/>
                  <a:lumOff val="25000"/>
                </a:schemeClr>
              </a:solidFill>
              <a:cs typeface="Calibri"/>
            </a:endParaRPr>
          </a:p>
          <a:p>
            <a:pPr marL="628650">
              <a:lnSpc>
                <a:spcPct val="110000"/>
              </a:lnSpc>
              <a:buClr>
                <a:schemeClr val="accent2"/>
              </a:buClr>
            </a:pPr>
            <a:r>
              <a:rPr lang="en-CA" sz="2400" dirty="0">
                <a:solidFill>
                  <a:schemeClr val="tx1">
                    <a:lumMod val="75000"/>
                    <a:lumOff val="25000"/>
                  </a:schemeClr>
                </a:solidFill>
              </a:rPr>
              <a:t>First Nations have funding for all learners to receive the support required to pursue post-secondary education and training.</a:t>
            </a:r>
            <a:endParaRPr lang="en-CA" sz="2400" dirty="0">
              <a:solidFill>
                <a:schemeClr val="tx1">
                  <a:lumMod val="75000"/>
                  <a:lumOff val="25000"/>
                </a:schemeClr>
              </a:solidFill>
              <a:cs typeface="Calibri"/>
            </a:endParaRPr>
          </a:p>
          <a:p>
            <a:pPr marL="628650">
              <a:lnSpc>
                <a:spcPct val="110000"/>
              </a:lnSpc>
              <a:buClr>
                <a:schemeClr val="accent2"/>
              </a:buClr>
            </a:pPr>
            <a:r>
              <a:rPr lang="en-CA" sz="2400" dirty="0">
                <a:solidFill>
                  <a:schemeClr val="tx1">
                    <a:lumMod val="75000"/>
                    <a:lumOff val="25000"/>
                  </a:schemeClr>
                </a:solidFill>
              </a:rPr>
              <a:t>Appropriate First Nation funding to support capacity to effectively administer learner funding and provide support to learners.</a:t>
            </a:r>
            <a:endParaRPr lang="en-CA" sz="2400" dirty="0">
              <a:solidFill>
                <a:schemeClr val="tx1">
                  <a:lumMod val="75000"/>
                  <a:lumOff val="25000"/>
                </a:schemeClr>
              </a:solidFill>
              <a:cs typeface="Calibri"/>
            </a:endParaRPr>
          </a:p>
          <a:p>
            <a:pPr marL="628650">
              <a:lnSpc>
                <a:spcPct val="110000"/>
              </a:lnSpc>
              <a:buClr>
                <a:schemeClr val="accent2"/>
              </a:buClr>
            </a:pPr>
            <a:r>
              <a:rPr lang="en-CA" sz="2400" dirty="0">
                <a:solidFill>
                  <a:schemeClr val="tx1">
                    <a:lumMod val="75000"/>
                    <a:lumOff val="25000"/>
                  </a:schemeClr>
                </a:solidFill>
              </a:rPr>
              <a:t>Regional program guidelines that replace the PSSSP/UCEPP National Guidelines, providing First Nations control and increased flexibility, including reduced reporting requirements.</a:t>
            </a:r>
            <a:endParaRPr lang="en-CA" sz="2400" dirty="0">
              <a:solidFill>
                <a:schemeClr val="tx1">
                  <a:lumMod val="75000"/>
                  <a:lumOff val="25000"/>
                </a:schemeClr>
              </a:solidFill>
              <a:cs typeface="Calibri"/>
            </a:endParaRPr>
          </a:p>
          <a:p>
            <a:pPr marL="628650">
              <a:lnSpc>
                <a:spcPct val="110000"/>
              </a:lnSpc>
              <a:buClr>
                <a:schemeClr val="accent2"/>
              </a:buClr>
            </a:pPr>
            <a:r>
              <a:rPr lang="en-CA" sz="2400" dirty="0">
                <a:solidFill>
                  <a:schemeClr val="tx1">
                    <a:lumMod val="75000"/>
                    <a:lumOff val="25000"/>
                  </a:schemeClr>
                </a:solidFill>
              </a:rPr>
              <a:t>Support for the unique needs of categories of learners (e.g., learners requiring upgrading, learners with disabilities, and adult education learners).</a:t>
            </a:r>
            <a:endParaRPr lang="en-CA" sz="2400" dirty="0">
              <a:solidFill>
                <a:schemeClr val="tx1">
                  <a:lumMod val="75000"/>
                  <a:lumOff val="25000"/>
                </a:schemeClr>
              </a:solidFill>
              <a:cs typeface="Calibri"/>
            </a:endParaRPr>
          </a:p>
          <a:p>
            <a:pPr marL="628650">
              <a:lnSpc>
                <a:spcPct val="110000"/>
              </a:lnSpc>
              <a:buClr>
                <a:schemeClr val="accent2"/>
              </a:buClr>
            </a:pPr>
            <a:r>
              <a:rPr lang="en-CA" sz="2400" dirty="0">
                <a:solidFill>
                  <a:schemeClr val="tx1">
                    <a:lumMod val="75000"/>
                    <a:lumOff val="25000"/>
                  </a:schemeClr>
                </a:solidFill>
              </a:rPr>
              <a:t>Full provincial funding in place for former children and youth in care to attend and succeed in PSE (e.g., tuition living allowance, books and supplies).</a:t>
            </a:r>
            <a:endParaRPr lang="en-CA" sz="2400" dirty="0">
              <a:solidFill>
                <a:schemeClr val="tx1">
                  <a:lumMod val="75000"/>
                  <a:lumOff val="25000"/>
                </a:schemeClr>
              </a:solidFill>
              <a:cs typeface="Calibri" panose="020F0502020204030204"/>
            </a:endParaRPr>
          </a:p>
          <a:p>
            <a:pPr lvl="1">
              <a:spcBef>
                <a:spcPts val="1000"/>
              </a:spcBef>
              <a:buClr>
                <a:schemeClr val="accent2"/>
              </a:buClr>
            </a:pPr>
            <a:endParaRPr lang="en-CA" dirty="0">
              <a:solidFill>
                <a:schemeClr val="tx1">
                  <a:lumMod val="75000"/>
                  <a:lumOff val="25000"/>
                </a:schemeClr>
              </a:solidFill>
              <a:cs typeface="Calibri" panose="020F0502020204030204"/>
            </a:endParaRPr>
          </a:p>
          <a:p>
            <a:pPr lvl="1">
              <a:spcBef>
                <a:spcPts val="1000"/>
              </a:spcBef>
              <a:buClr>
                <a:schemeClr val="accent2"/>
              </a:buClr>
            </a:pPr>
            <a:endParaRPr lang="en-CA" dirty="0">
              <a:solidFill>
                <a:schemeClr val="tx1">
                  <a:lumMod val="75000"/>
                  <a:lumOff val="25000"/>
                </a:schemeClr>
              </a:solidFill>
            </a:endParaRPr>
          </a:p>
          <a:p>
            <a:pPr lvl="1">
              <a:spcBef>
                <a:spcPts val="1000"/>
              </a:spcBef>
              <a:buClr>
                <a:schemeClr val="accent2"/>
              </a:buClr>
            </a:pPr>
            <a:endParaRPr lang="en-CA" dirty="0">
              <a:solidFill>
                <a:schemeClr val="tx1">
                  <a:lumMod val="75000"/>
                  <a:lumOff val="25000"/>
                </a:schemeClr>
              </a:solidFill>
            </a:endParaRPr>
          </a:p>
          <a:p>
            <a:pPr lvl="1">
              <a:spcBef>
                <a:spcPts val="1000"/>
              </a:spcBef>
              <a:buClr>
                <a:schemeClr val="accent2"/>
              </a:buClr>
            </a:pPr>
            <a:endParaRPr lang="en-CA" dirty="0">
              <a:solidFill>
                <a:schemeClr val="tx1">
                  <a:lumMod val="75000"/>
                  <a:lumOff val="25000"/>
                </a:schemeClr>
              </a:solidFill>
            </a:endParaRPr>
          </a:p>
          <a:p>
            <a:pPr>
              <a:buClr>
                <a:schemeClr val="accent2"/>
              </a:buClr>
            </a:pPr>
            <a:endParaRPr lang="en-CA" dirty="0">
              <a:solidFill>
                <a:schemeClr val="tx1">
                  <a:lumMod val="75000"/>
                  <a:lumOff val="25000"/>
                </a:schemeClr>
              </a:solidFill>
              <a:cs typeface="Calibri" panose="020F0502020204030204"/>
            </a:endParaRPr>
          </a:p>
        </p:txBody>
      </p:sp>
      <p:sp>
        <p:nvSpPr>
          <p:cNvPr id="2" name="Title 1">
            <a:extLst>
              <a:ext uri="{FF2B5EF4-FFF2-40B4-BE49-F238E27FC236}">
                <a16:creationId xmlns:a16="http://schemas.microsoft.com/office/drawing/2014/main" id="{7CD66B63-1DF2-4F70-AFC3-9F7756A453CE}"/>
              </a:ext>
            </a:extLst>
          </p:cNvPr>
          <p:cNvSpPr>
            <a:spLocks noGrp="1"/>
          </p:cNvSpPr>
          <p:nvPr>
            <p:ph type="title"/>
          </p:nvPr>
        </p:nvSpPr>
        <p:spPr/>
        <p:txBody>
          <a:bodyPr/>
          <a:lstStyle/>
          <a:p>
            <a:r>
              <a:rPr lang="en-CA" b="0" dirty="0"/>
              <a:t>Pillar One: First Nations Learners</a:t>
            </a:r>
          </a:p>
        </p:txBody>
      </p:sp>
      <p:sp>
        <p:nvSpPr>
          <p:cNvPr id="8" name="Slide Number Placeholder 7"/>
          <p:cNvSpPr>
            <a:spLocks noGrp="1"/>
          </p:cNvSpPr>
          <p:nvPr>
            <p:ph type="sldNum" sz="quarter" idx="12"/>
          </p:nvPr>
        </p:nvSpPr>
        <p:spPr/>
        <p:txBody>
          <a:bodyPr/>
          <a:lstStyle/>
          <a:p>
            <a:fld id="{2FA17D3E-5A97-4B88-8117-A185EEF33E79}" type="slidenum">
              <a:rPr lang="en-CA" smtClean="0">
                <a:solidFill>
                  <a:prstClr val="black">
                    <a:tint val="75000"/>
                  </a:prstClr>
                </a:solidFill>
              </a:rPr>
              <a:pPr/>
              <a:t>19</a:t>
            </a:fld>
            <a:endParaRPr lang="en-CA">
              <a:solidFill>
                <a:prstClr val="black">
                  <a:tint val="75000"/>
                </a:prstClr>
              </a:solidFill>
            </a:endParaRPr>
          </a:p>
        </p:txBody>
      </p:sp>
    </p:spTree>
    <p:extLst>
      <p:ext uri="{BB962C8B-B14F-4D97-AF65-F5344CB8AC3E}">
        <p14:creationId xmlns:p14="http://schemas.microsoft.com/office/powerpoint/2010/main" val="2016007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25EC149-582B-42C7-8D93-38D82C8D2F59}"/>
              </a:ext>
            </a:extLst>
          </p:cNvPr>
          <p:cNvSpPr>
            <a:spLocks noGrp="1"/>
          </p:cNvSpPr>
          <p:nvPr>
            <p:ph type="sldNum" sz="quarter" idx="12"/>
          </p:nvPr>
        </p:nvSpPr>
        <p:spPr/>
        <p:txBody>
          <a:bodyPr/>
          <a:lstStyle/>
          <a:p>
            <a:fld id="{2FA17D3E-5A97-4B88-8117-A185EEF33E79}" type="slidenum">
              <a:rPr lang="en-CA" smtClean="0"/>
              <a:t>2</a:t>
            </a:fld>
            <a:endParaRPr lang="en-CA" dirty="0"/>
          </a:p>
        </p:txBody>
      </p:sp>
      <p:sp>
        <p:nvSpPr>
          <p:cNvPr id="4" name="Title 3">
            <a:extLst>
              <a:ext uri="{FF2B5EF4-FFF2-40B4-BE49-F238E27FC236}">
                <a16:creationId xmlns:a16="http://schemas.microsoft.com/office/drawing/2014/main" id="{36FE0345-4D16-4D9C-BA1A-4315505C1AFB}"/>
              </a:ext>
            </a:extLst>
          </p:cNvPr>
          <p:cNvSpPr>
            <a:spLocks noGrp="1"/>
          </p:cNvSpPr>
          <p:nvPr>
            <p:ph type="ctrTitle"/>
          </p:nvPr>
        </p:nvSpPr>
        <p:spPr/>
        <p:txBody>
          <a:bodyPr>
            <a:normAutofit/>
          </a:bodyPr>
          <a:lstStyle/>
          <a:p>
            <a:r>
              <a:rPr lang="en-US" dirty="0">
                <a:solidFill>
                  <a:schemeClr val="tx1">
                    <a:lumMod val="75000"/>
                    <a:lumOff val="25000"/>
                  </a:schemeClr>
                </a:solidFill>
              </a:rPr>
              <a:t>Recognition of the Territory</a:t>
            </a:r>
            <a:endParaRPr lang="en-CA" dirty="0">
              <a:solidFill>
                <a:schemeClr val="tx1">
                  <a:lumMod val="75000"/>
                  <a:lumOff val="25000"/>
                </a:schemeClr>
              </a:solidFill>
            </a:endParaRPr>
          </a:p>
        </p:txBody>
      </p:sp>
    </p:spTree>
    <p:extLst>
      <p:ext uri="{BB962C8B-B14F-4D97-AF65-F5344CB8AC3E}">
        <p14:creationId xmlns:p14="http://schemas.microsoft.com/office/powerpoint/2010/main" val="16103004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257FFD-D340-464A-8809-F66E4F5041EF}"/>
              </a:ext>
            </a:extLst>
          </p:cNvPr>
          <p:cNvSpPr>
            <a:spLocks noGrp="1"/>
          </p:cNvSpPr>
          <p:nvPr>
            <p:ph idx="1"/>
          </p:nvPr>
        </p:nvSpPr>
        <p:spPr>
          <a:xfrm>
            <a:off x="739479" y="1411357"/>
            <a:ext cx="10839608" cy="4830417"/>
          </a:xfrm>
        </p:spPr>
        <p:txBody>
          <a:bodyPr vert="horz" lIns="91440" tIns="45720" rIns="91440" bIns="45720" rtlCol="0" anchor="t">
            <a:normAutofit/>
          </a:bodyPr>
          <a:lstStyle/>
          <a:p>
            <a:pPr marL="0">
              <a:buNone/>
            </a:pPr>
            <a:r>
              <a:rPr lang="en-CA" dirty="0">
                <a:solidFill>
                  <a:schemeClr val="tx1">
                    <a:lumMod val="75000"/>
                    <a:lumOff val="25000"/>
                  </a:schemeClr>
                </a:solidFill>
              </a:rPr>
              <a:t>The vision under the First Nations-Mandated Post-Secondary Institutes pillar is that:</a:t>
            </a:r>
            <a:endParaRPr lang="en-US" dirty="0">
              <a:solidFill>
                <a:schemeClr val="tx1">
                  <a:lumMod val="75000"/>
                  <a:lumOff val="25000"/>
                </a:schemeClr>
              </a:solidFill>
              <a:cs typeface="Calibri"/>
            </a:endParaRPr>
          </a:p>
          <a:p>
            <a:pPr marL="685800">
              <a:buClr>
                <a:schemeClr val="accent2"/>
              </a:buClr>
            </a:pPr>
            <a:r>
              <a:rPr lang="en-US" sz="2400" dirty="0">
                <a:solidFill>
                  <a:schemeClr val="tx1">
                    <a:lumMod val="75000"/>
                    <a:lumOff val="25000"/>
                  </a:schemeClr>
                </a:solidFill>
              </a:rPr>
              <a:t>First Nations-mandated Institutes have secure and ongoing core funding from the Province, anchored in legislation that recognizes the integral role of First Nations-mandated institutes in the BC PSE system.</a:t>
            </a:r>
            <a:endParaRPr lang="en-US" sz="2400" dirty="0">
              <a:solidFill>
                <a:schemeClr val="tx1">
                  <a:lumMod val="75000"/>
                  <a:lumOff val="25000"/>
                </a:schemeClr>
              </a:solidFill>
              <a:cs typeface="Calibri"/>
            </a:endParaRPr>
          </a:p>
          <a:p>
            <a:pPr marL="685800">
              <a:buClr>
                <a:schemeClr val="accent2"/>
              </a:buClr>
            </a:pPr>
            <a:r>
              <a:rPr lang="en-US" sz="2400" dirty="0">
                <a:solidFill>
                  <a:schemeClr val="tx1">
                    <a:lumMod val="75000"/>
                    <a:lumOff val="25000"/>
                  </a:schemeClr>
                </a:solidFill>
              </a:rPr>
              <a:t>Funding for building the capacity of First Nations-mandated institute system.</a:t>
            </a:r>
            <a:endParaRPr lang="en-US" sz="2400" dirty="0">
              <a:solidFill>
                <a:schemeClr val="tx1">
                  <a:lumMod val="75000"/>
                  <a:lumOff val="25000"/>
                </a:schemeClr>
              </a:solidFill>
              <a:cs typeface="Calibri"/>
            </a:endParaRPr>
          </a:p>
          <a:p>
            <a:pPr marL="685800">
              <a:buClr>
                <a:schemeClr val="accent2"/>
              </a:buClr>
            </a:pPr>
            <a:r>
              <a:rPr lang="en-US" sz="2400" dirty="0">
                <a:solidFill>
                  <a:schemeClr val="tx1">
                    <a:lumMod val="75000"/>
                    <a:lumOff val="25000"/>
                  </a:schemeClr>
                </a:solidFill>
              </a:rPr>
              <a:t>Funding for IAHLA to continue its advocacy and support for First Nations-mandated institutes.</a:t>
            </a:r>
            <a:endParaRPr lang="en-US" sz="2400" dirty="0">
              <a:solidFill>
                <a:schemeClr val="tx1">
                  <a:lumMod val="75000"/>
                  <a:lumOff val="25000"/>
                </a:schemeClr>
              </a:solidFill>
              <a:cs typeface="Calibri"/>
            </a:endParaRPr>
          </a:p>
          <a:p>
            <a:pPr marL="685800">
              <a:buClr>
                <a:schemeClr val="accent2"/>
              </a:buClr>
            </a:pPr>
            <a:r>
              <a:rPr lang="en-US" sz="2400" dirty="0">
                <a:solidFill>
                  <a:schemeClr val="tx1">
                    <a:lumMod val="75000"/>
                    <a:lumOff val="25000"/>
                  </a:schemeClr>
                </a:solidFill>
              </a:rPr>
              <a:t>Development of a capital strategy for First Nations-mandated institutes.</a:t>
            </a:r>
            <a:endParaRPr lang="en-CA" sz="2400" dirty="0">
              <a:solidFill>
                <a:schemeClr val="tx1">
                  <a:lumMod val="75000"/>
                  <a:lumOff val="25000"/>
                </a:schemeClr>
              </a:solidFill>
              <a:cs typeface="Calibri" panose="020F0502020204030204"/>
            </a:endParaRPr>
          </a:p>
          <a:p>
            <a:pPr lvl="1">
              <a:spcBef>
                <a:spcPts val="1000"/>
              </a:spcBef>
            </a:pPr>
            <a:endParaRPr lang="en-CA" dirty="0">
              <a:solidFill>
                <a:schemeClr val="tx1">
                  <a:lumMod val="75000"/>
                  <a:lumOff val="25000"/>
                </a:schemeClr>
              </a:solidFill>
            </a:endParaRPr>
          </a:p>
          <a:p>
            <a:pPr lvl="1">
              <a:spcBef>
                <a:spcPts val="1000"/>
              </a:spcBef>
            </a:pPr>
            <a:endParaRPr lang="en-CA" dirty="0">
              <a:solidFill>
                <a:schemeClr val="tx1">
                  <a:lumMod val="75000"/>
                  <a:lumOff val="25000"/>
                </a:schemeClr>
              </a:solidFill>
            </a:endParaRPr>
          </a:p>
          <a:p>
            <a:pPr lvl="1">
              <a:spcBef>
                <a:spcPts val="1000"/>
              </a:spcBef>
            </a:pPr>
            <a:endParaRPr lang="en-CA" dirty="0">
              <a:solidFill>
                <a:schemeClr val="tx1">
                  <a:lumMod val="75000"/>
                  <a:lumOff val="25000"/>
                </a:schemeClr>
              </a:solidFill>
            </a:endParaRPr>
          </a:p>
          <a:p>
            <a:endParaRPr lang="en-CA" dirty="0">
              <a:solidFill>
                <a:schemeClr val="tx1">
                  <a:lumMod val="75000"/>
                  <a:lumOff val="25000"/>
                </a:schemeClr>
              </a:solidFill>
              <a:cs typeface="Calibri" panose="020F0502020204030204"/>
            </a:endParaRPr>
          </a:p>
        </p:txBody>
      </p:sp>
      <p:sp>
        <p:nvSpPr>
          <p:cNvPr id="2" name="Title 1">
            <a:extLst>
              <a:ext uri="{FF2B5EF4-FFF2-40B4-BE49-F238E27FC236}">
                <a16:creationId xmlns:a16="http://schemas.microsoft.com/office/drawing/2014/main" id="{7CD66B63-1DF2-4F70-AFC3-9F7756A453CE}"/>
              </a:ext>
            </a:extLst>
          </p:cNvPr>
          <p:cNvSpPr>
            <a:spLocks noGrp="1"/>
          </p:cNvSpPr>
          <p:nvPr>
            <p:ph type="title"/>
          </p:nvPr>
        </p:nvSpPr>
        <p:spPr/>
        <p:txBody>
          <a:bodyPr>
            <a:noAutofit/>
          </a:bodyPr>
          <a:lstStyle/>
          <a:p>
            <a:r>
              <a:rPr lang="en-CA" b="0" dirty="0"/>
              <a:t>Pillar Two: First Nations-Mandated Post-Secondary Institutes</a:t>
            </a:r>
          </a:p>
        </p:txBody>
      </p:sp>
      <p:sp>
        <p:nvSpPr>
          <p:cNvPr id="8" name="Slide Number Placeholder 7"/>
          <p:cNvSpPr>
            <a:spLocks noGrp="1"/>
          </p:cNvSpPr>
          <p:nvPr>
            <p:ph type="sldNum" sz="quarter" idx="12"/>
          </p:nvPr>
        </p:nvSpPr>
        <p:spPr/>
        <p:txBody>
          <a:bodyPr/>
          <a:lstStyle/>
          <a:p>
            <a:fld id="{2FA17D3E-5A97-4B88-8117-A185EEF33E79}" type="slidenum">
              <a:rPr lang="en-CA" smtClean="0">
                <a:solidFill>
                  <a:prstClr val="black">
                    <a:tint val="75000"/>
                  </a:prstClr>
                </a:solidFill>
              </a:rPr>
              <a:pPr/>
              <a:t>20</a:t>
            </a:fld>
            <a:endParaRPr lang="en-CA">
              <a:solidFill>
                <a:prstClr val="black">
                  <a:tint val="75000"/>
                </a:prstClr>
              </a:solidFill>
            </a:endParaRPr>
          </a:p>
        </p:txBody>
      </p:sp>
    </p:spTree>
    <p:extLst>
      <p:ext uri="{BB962C8B-B14F-4D97-AF65-F5344CB8AC3E}">
        <p14:creationId xmlns:p14="http://schemas.microsoft.com/office/powerpoint/2010/main" val="42243922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79033B93-488C-45AF-A66A-AF9C2054D26A}"/>
              </a:ext>
            </a:extLst>
          </p:cNvPr>
          <p:cNvSpPr>
            <a:spLocks noGrp="1"/>
          </p:cNvSpPr>
          <p:nvPr>
            <p:ph idx="1"/>
          </p:nvPr>
        </p:nvSpPr>
        <p:spPr>
          <a:xfrm>
            <a:off x="698021" y="1411357"/>
            <a:ext cx="11050031" cy="4784191"/>
          </a:xfrm>
        </p:spPr>
        <p:txBody>
          <a:bodyPr vert="horz" lIns="91440" tIns="45720" rIns="91440" bIns="45720" rtlCol="0" anchor="t">
            <a:normAutofit/>
          </a:bodyPr>
          <a:lstStyle/>
          <a:p>
            <a:pPr marL="0">
              <a:buNone/>
            </a:pPr>
            <a:r>
              <a:rPr lang="en-CA" dirty="0">
                <a:solidFill>
                  <a:schemeClr val="tx1">
                    <a:lumMod val="75000"/>
                    <a:lumOff val="25000"/>
                  </a:schemeClr>
                </a:solidFill>
              </a:rPr>
              <a:t>The vision under the Community-Based Program Delivery pillar is that:</a:t>
            </a:r>
            <a:endParaRPr lang="en-CA" dirty="0">
              <a:solidFill>
                <a:schemeClr val="tx1">
                  <a:lumMod val="75000"/>
                  <a:lumOff val="25000"/>
                </a:schemeClr>
              </a:solidFill>
              <a:cs typeface="Calibri"/>
            </a:endParaRPr>
          </a:p>
          <a:p>
            <a:pPr marL="571500">
              <a:spcAft>
                <a:spcPts val="600"/>
              </a:spcAft>
              <a:buClr>
                <a:schemeClr val="accent2"/>
              </a:buClr>
            </a:pPr>
            <a:r>
              <a:rPr lang="en-CA" sz="2400" dirty="0">
                <a:solidFill>
                  <a:schemeClr val="tx1">
                    <a:lumMod val="75000"/>
                    <a:lumOff val="25000"/>
                  </a:schemeClr>
                </a:solidFill>
              </a:rPr>
              <a:t>First Nations and their institutes have funding to deliver PSE programs that respond to community priorities, in particular adult basic education and language programs.</a:t>
            </a:r>
            <a:endParaRPr lang="en-CA" sz="2400" dirty="0">
              <a:solidFill>
                <a:schemeClr val="tx1">
                  <a:lumMod val="75000"/>
                  <a:lumOff val="25000"/>
                </a:schemeClr>
              </a:solidFill>
              <a:cs typeface="Calibri"/>
            </a:endParaRPr>
          </a:p>
          <a:p>
            <a:pPr marL="571500">
              <a:spcAft>
                <a:spcPts val="600"/>
              </a:spcAft>
              <a:buClr>
                <a:schemeClr val="accent2"/>
              </a:buClr>
            </a:pPr>
            <a:r>
              <a:rPr lang="en-US" sz="2400" dirty="0">
                <a:solidFill>
                  <a:schemeClr val="tx1">
                    <a:lumMod val="75000"/>
                    <a:lumOff val="25000"/>
                  </a:schemeClr>
                </a:solidFill>
                <a:cs typeface="Calibri"/>
              </a:rPr>
              <a:t>First Nations and their institutes have funding to support partnerships with public post-secondary institutions to deliver adult basic education to adult learners in their communities.</a:t>
            </a:r>
          </a:p>
          <a:p>
            <a:pPr marL="571500">
              <a:spcAft>
                <a:spcPts val="600"/>
              </a:spcAft>
              <a:buClr>
                <a:schemeClr val="accent2"/>
              </a:buClr>
            </a:pPr>
            <a:r>
              <a:rPr lang="en-CA" sz="2400" dirty="0">
                <a:solidFill>
                  <a:schemeClr val="tx1">
                    <a:lumMod val="75000"/>
                    <a:lumOff val="25000"/>
                  </a:schemeClr>
                </a:solidFill>
              </a:rPr>
              <a:t>Funding is distributed exclusively to First Nations and their institutes through a First Nations-controlled process that is fair, equitable and transparent.</a:t>
            </a:r>
            <a:endParaRPr lang="en-CA" sz="2400" dirty="0">
              <a:solidFill>
                <a:schemeClr val="tx1">
                  <a:lumMod val="75000"/>
                  <a:lumOff val="25000"/>
                </a:schemeClr>
              </a:solidFill>
              <a:cs typeface="Calibri"/>
            </a:endParaRPr>
          </a:p>
          <a:p>
            <a:pPr marL="571500">
              <a:spcAft>
                <a:spcPts val="600"/>
              </a:spcAft>
              <a:buClr>
                <a:schemeClr val="accent2"/>
              </a:buClr>
            </a:pPr>
            <a:r>
              <a:rPr lang="en-CA" sz="2400" dirty="0">
                <a:solidFill>
                  <a:schemeClr val="tx1">
                    <a:lumMod val="75000"/>
                    <a:lumOff val="25000"/>
                  </a:schemeClr>
                </a:solidFill>
              </a:rPr>
              <a:t>Regional program guidelines replace the national and provincial program guidelines, providing First Nations control and increased flexibility, including reduced reporting requirements.</a:t>
            </a:r>
            <a:endParaRPr lang="en-CA" sz="2400" dirty="0">
              <a:solidFill>
                <a:schemeClr val="tx1">
                  <a:lumMod val="75000"/>
                  <a:lumOff val="25000"/>
                </a:schemeClr>
              </a:solidFill>
              <a:cs typeface="Calibri" panose="020F0502020204030204"/>
            </a:endParaRPr>
          </a:p>
          <a:p>
            <a:endParaRPr lang="en-CA" dirty="0">
              <a:solidFill>
                <a:schemeClr val="tx1">
                  <a:lumMod val="75000"/>
                  <a:lumOff val="25000"/>
                </a:schemeClr>
              </a:solidFill>
              <a:cs typeface="Calibri" panose="020F0502020204030204"/>
            </a:endParaRPr>
          </a:p>
        </p:txBody>
      </p:sp>
      <p:sp>
        <p:nvSpPr>
          <p:cNvPr id="4" name="Title 3">
            <a:extLst>
              <a:ext uri="{FF2B5EF4-FFF2-40B4-BE49-F238E27FC236}">
                <a16:creationId xmlns:a16="http://schemas.microsoft.com/office/drawing/2014/main" id="{615789A4-9AC3-44CF-B3D4-2CCF09DEE6C5}"/>
              </a:ext>
            </a:extLst>
          </p:cNvPr>
          <p:cNvSpPr>
            <a:spLocks noGrp="1"/>
          </p:cNvSpPr>
          <p:nvPr>
            <p:ph type="title"/>
          </p:nvPr>
        </p:nvSpPr>
        <p:spPr/>
        <p:txBody>
          <a:bodyPr/>
          <a:lstStyle/>
          <a:p>
            <a:r>
              <a:rPr lang="en-CA" b="0" dirty="0"/>
              <a:t>Pillar Three: Community-Based Program Delivery</a:t>
            </a:r>
          </a:p>
        </p:txBody>
      </p:sp>
      <p:sp>
        <p:nvSpPr>
          <p:cNvPr id="8" name="Slide Number Placeholder 7"/>
          <p:cNvSpPr>
            <a:spLocks noGrp="1"/>
          </p:cNvSpPr>
          <p:nvPr>
            <p:ph type="sldNum" sz="quarter" idx="12"/>
          </p:nvPr>
        </p:nvSpPr>
        <p:spPr/>
        <p:txBody>
          <a:bodyPr/>
          <a:lstStyle/>
          <a:p>
            <a:fld id="{2FA17D3E-5A97-4B88-8117-A185EEF33E79}" type="slidenum">
              <a:rPr lang="en-CA" smtClean="0">
                <a:solidFill>
                  <a:prstClr val="black">
                    <a:tint val="75000"/>
                  </a:prstClr>
                </a:solidFill>
              </a:rPr>
              <a:pPr/>
              <a:t>21</a:t>
            </a:fld>
            <a:endParaRPr lang="en-CA">
              <a:solidFill>
                <a:prstClr val="black">
                  <a:tint val="75000"/>
                </a:prstClr>
              </a:solidFill>
            </a:endParaRPr>
          </a:p>
        </p:txBody>
      </p:sp>
    </p:spTree>
    <p:extLst>
      <p:ext uri="{BB962C8B-B14F-4D97-AF65-F5344CB8AC3E}">
        <p14:creationId xmlns:p14="http://schemas.microsoft.com/office/powerpoint/2010/main" val="1863042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1478"/>
            <a:ext cx="10969488" cy="5329997"/>
          </a:xfrm>
        </p:spPr>
        <p:txBody>
          <a:bodyPr vert="horz" lIns="91440" tIns="45720" rIns="91440" bIns="45720" rtlCol="0" anchor="t">
            <a:normAutofit fontScale="92500" lnSpcReduction="10000"/>
          </a:bodyPr>
          <a:lstStyle/>
          <a:p>
            <a:pPr marL="0">
              <a:buNone/>
            </a:pPr>
            <a:r>
              <a:rPr lang="en-US" dirty="0">
                <a:solidFill>
                  <a:schemeClr val="tx1">
                    <a:lumMod val="75000"/>
                    <a:lumOff val="25000"/>
                  </a:schemeClr>
                </a:solidFill>
              </a:rPr>
              <a:t>The vision under the Respectful and Responsive Public Post-Secondary System pillar is that:</a:t>
            </a:r>
            <a:endParaRPr lang="en-US" dirty="0">
              <a:solidFill>
                <a:schemeClr val="tx1">
                  <a:lumMod val="75000"/>
                  <a:lumOff val="25000"/>
                </a:schemeClr>
              </a:solidFill>
              <a:cs typeface="Calibri"/>
            </a:endParaRPr>
          </a:p>
          <a:p>
            <a:pPr marL="685800">
              <a:lnSpc>
                <a:spcPct val="100000"/>
              </a:lnSpc>
              <a:buClr>
                <a:schemeClr val="accent2"/>
              </a:buClr>
            </a:pPr>
            <a:r>
              <a:rPr lang="en-US" sz="2400" dirty="0">
                <a:solidFill>
                  <a:schemeClr val="tx1">
                    <a:lumMod val="75000"/>
                    <a:lumOff val="25000"/>
                  </a:schemeClr>
                </a:solidFill>
              </a:rPr>
              <a:t>BC and public post-secondary institutes build capacity to be more responsive to the needs of First Nations learners and communities.</a:t>
            </a:r>
            <a:endParaRPr lang="en-US" sz="2400" dirty="0">
              <a:solidFill>
                <a:schemeClr val="tx1">
                  <a:lumMod val="75000"/>
                  <a:lumOff val="25000"/>
                </a:schemeClr>
              </a:solidFill>
              <a:cs typeface="Calibri" panose="020F0502020204030204"/>
            </a:endParaRPr>
          </a:p>
          <a:p>
            <a:pPr marL="685800">
              <a:lnSpc>
                <a:spcPct val="100000"/>
              </a:lnSpc>
              <a:buClr>
                <a:schemeClr val="accent2"/>
              </a:buClr>
            </a:pPr>
            <a:r>
              <a:rPr lang="en-US" sz="2400" dirty="0">
                <a:solidFill>
                  <a:schemeClr val="tx1">
                    <a:lumMod val="75000"/>
                    <a:lumOff val="25000"/>
                  </a:schemeClr>
                </a:solidFill>
              </a:rPr>
              <a:t>Partnerships between public post-secondary institutes and First Nations and their institutes are based on respect, relevance, reciprocity, and responsibility.</a:t>
            </a:r>
            <a:endParaRPr lang="en-US" sz="2400" dirty="0">
              <a:solidFill>
                <a:schemeClr val="tx1">
                  <a:lumMod val="75000"/>
                  <a:lumOff val="25000"/>
                </a:schemeClr>
              </a:solidFill>
              <a:cs typeface="Calibri" panose="020F0502020204030204"/>
            </a:endParaRPr>
          </a:p>
          <a:p>
            <a:pPr marL="685800">
              <a:lnSpc>
                <a:spcPct val="100000"/>
              </a:lnSpc>
              <a:buClr>
                <a:schemeClr val="accent2"/>
              </a:buClr>
            </a:pPr>
            <a:r>
              <a:rPr lang="en-US" sz="2400" dirty="0">
                <a:solidFill>
                  <a:schemeClr val="tx1">
                    <a:lumMod val="75000"/>
                    <a:lumOff val="25000"/>
                  </a:schemeClr>
                </a:solidFill>
              </a:rPr>
              <a:t>The PSE system is less colonial and free of racism and discrimination. </a:t>
            </a:r>
            <a:endParaRPr lang="en-US" sz="2400" dirty="0">
              <a:solidFill>
                <a:schemeClr val="tx1">
                  <a:lumMod val="75000"/>
                  <a:lumOff val="25000"/>
                </a:schemeClr>
              </a:solidFill>
              <a:cs typeface="Calibri" panose="020F0502020204030204"/>
            </a:endParaRPr>
          </a:p>
          <a:p>
            <a:pPr marL="685800">
              <a:lnSpc>
                <a:spcPct val="100000"/>
              </a:lnSpc>
              <a:buClr>
                <a:schemeClr val="accent2"/>
              </a:buClr>
            </a:pPr>
            <a:r>
              <a:rPr lang="en-US" sz="2400" dirty="0">
                <a:solidFill>
                  <a:schemeClr val="tx1">
                    <a:lumMod val="75000"/>
                    <a:lumOff val="25000"/>
                  </a:schemeClr>
                </a:solidFill>
              </a:rPr>
              <a:t>BC and public post-secondary institutes implement and Indigenous PSE Policy Framework, the Truth and Reconciliation Calls to Action, and the UN Declaration on the Rights of Indigenous Peoples.</a:t>
            </a:r>
            <a:endParaRPr lang="en-US" sz="2400" dirty="0">
              <a:solidFill>
                <a:schemeClr val="tx1">
                  <a:lumMod val="75000"/>
                  <a:lumOff val="25000"/>
                </a:schemeClr>
              </a:solidFill>
              <a:cs typeface="Calibri" panose="020F0502020204030204"/>
            </a:endParaRPr>
          </a:p>
          <a:p>
            <a:pPr marL="685800">
              <a:lnSpc>
                <a:spcPct val="110000"/>
              </a:lnSpc>
              <a:buClr>
                <a:schemeClr val="accent2"/>
              </a:buClr>
            </a:pPr>
            <a:r>
              <a:rPr lang="en-US" sz="2400" dirty="0">
                <a:solidFill>
                  <a:schemeClr val="tx1">
                    <a:lumMod val="75000"/>
                    <a:lumOff val="25000"/>
                  </a:schemeClr>
                </a:solidFill>
              </a:rPr>
              <a:t>Public post-secondary institutes direct core funding to support First Nations-related initiatives. </a:t>
            </a:r>
            <a:endParaRPr lang="en-US" sz="2400" dirty="0">
              <a:solidFill>
                <a:schemeClr val="tx1">
                  <a:lumMod val="75000"/>
                  <a:lumOff val="25000"/>
                </a:schemeClr>
              </a:solidFill>
              <a:cs typeface="Calibri" panose="020F0502020204030204"/>
            </a:endParaRPr>
          </a:p>
          <a:p>
            <a:pPr marL="685800">
              <a:lnSpc>
                <a:spcPct val="110000"/>
              </a:lnSpc>
              <a:buClr>
                <a:schemeClr val="accent2"/>
              </a:buClr>
            </a:pPr>
            <a:r>
              <a:rPr lang="en-US" sz="2400" dirty="0">
                <a:solidFill>
                  <a:schemeClr val="tx1">
                    <a:lumMod val="75000"/>
                    <a:lumOff val="25000"/>
                  </a:schemeClr>
                </a:solidFill>
              </a:rPr>
              <a:t>Appropriate data, reporting and accountability for First Nations learner achievement. </a:t>
            </a:r>
            <a:endParaRPr lang="en-US" sz="2400" dirty="0">
              <a:solidFill>
                <a:schemeClr val="tx1">
                  <a:lumMod val="75000"/>
                  <a:lumOff val="25000"/>
                </a:schemeClr>
              </a:solidFill>
              <a:cs typeface="Calibri" panose="020F0502020204030204"/>
            </a:endParaRPr>
          </a:p>
          <a:p>
            <a:pPr marL="685800" indent="-457200">
              <a:lnSpc>
                <a:spcPct val="100000"/>
              </a:lnSpc>
            </a:pPr>
            <a:endParaRPr lang="en-US" dirty="0">
              <a:solidFill>
                <a:schemeClr val="tx1">
                  <a:lumMod val="75000"/>
                  <a:lumOff val="25000"/>
                </a:schemeClr>
              </a:solidFill>
              <a:cs typeface="Calibri"/>
            </a:endParaRPr>
          </a:p>
        </p:txBody>
      </p:sp>
      <p:sp>
        <p:nvSpPr>
          <p:cNvPr id="2" name="Title 1"/>
          <p:cNvSpPr>
            <a:spLocks noGrp="1"/>
          </p:cNvSpPr>
          <p:nvPr>
            <p:ph type="title"/>
          </p:nvPr>
        </p:nvSpPr>
        <p:spPr/>
        <p:txBody>
          <a:bodyPr>
            <a:noAutofit/>
          </a:bodyPr>
          <a:lstStyle/>
          <a:p>
            <a:r>
              <a:rPr lang="en-US" b="0" dirty="0"/>
              <a:t>Pillar Four: Respectful and Responsive Public Post-Secondary System</a:t>
            </a:r>
          </a:p>
        </p:txBody>
      </p:sp>
      <p:sp>
        <p:nvSpPr>
          <p:cNvPr id="8" name="Slide Number Placeholder 7"/>
          <p:cNvSpPr>
            <a:spLocks noGrp="1"/>
          </p:cNvSpPr>
          <p:nvPr>
            <p:ph type="sldNum" sz="quarter" idx="12"/>
          </p:nvPr>
        </p:nvSpPr>
        <p:spPr/>
        <p:txBody>
          <a:bodyPr/>
          <a:lstStyle/>
          <a:p>
            <a:fld id="{2FA17D3E-5A97-4B88-8117-A185EEF33E79}" type="slidenum">
              <a:rPr lang="en-CA" smtClean="0">
                <a:solidFill>
                  <a:prstClr val="black">
                    <a:tint val="75000"/>
                  </a:prstClr>
                </a:solidFill>
              </a:rPr>
              <a:pPr/>
              <a:t>22</a:t>
            </a:fld>
            <a:endParaRPr lang="en-CA">
              <a:solidFill>
                <a:prstClr val="black">
                  <a:tint val="75000"/>
                </a:prstClr>
              </a:solidFill>
            </a:endParaRPr>
          </a:p>
        </p:txBody>
      </p:sp>
    </p:spTree>
    <p:extLst>
      <p:ext uri="{BB962C8B-B14F-4D97-AF65-F5344CB8AC3E}">
        <p14:creationId xmlns:p14="http://schemas.microsoft.com/office/powerpoint/2010/main" val="15917567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BE21A75-FB5E-9F11-37F8-BE20CE20A2D3}"/>
              </a:ext>
            </a:extLst>
          </p:cNvPr>
          <p:cNvSpPr>
            <a:spLocks noGrp="1"/>
          </p:cNvSpPr>
          <p:nvPr>
            <p:ph type="sldNum" sz="quarter" idx="12"/>
          </p:nvPr>
        </p:nvSpPr>
        <p:spPr/>
        <p:txBody>
          <a:bodyPr/>
          <a:lstStyle/>
          <a:p>
            <a:fld id="{2FA17D3E-5A97-4B88-8117-A185EEF33E79}" type="slidenum">
              <a:rPr lang="en-CA" smtClean="0"/>
              <a:t>23</a:t>
            </a:fld>
            <a:endParaRPr lang="en-CA"/>
          </a:p>
        </p:txBody>
      </p:sp>
      <p:sp>
        <p:nvSpPr>
          <p:cNvPr id="8" name="Title 7">
            <a:extLst>
              <a:ext uri="{FF2B5EF4-FFF2-40B4-BE49-F238E27FC236}">
                <a16:creationId xmlns:a16="http://schemas.microsoft.com/office/drawing/2014/main" id="{1190B0F2-2384-B46D-736F-66E7521D684C}"/>
              </a:ext>
            </a:extLst>
          </p:cNvPr>
          <p:cNvSpPr>
            <a:spLocks noGrp="1"/>
          </p:cNvSpPr>
          <p:nvPr>
            <p:ph type="ctrTitle"/>
          </p:nvPr>
        </p:nvSpPr>
        <p:spPr/>
        <p:txBody>
          <a:bodyPr>
            <a:normAutofit/>
          </a:bodyPr>
          <a:lstStyle/>
          <a:p>
            <a:r>
              <a:rPr lang="en-CA" dirty="0">
                <a:solidFill>
                  <a:schemeClr val="tx1">
                    <a:lumMod val="75000"/>
                    <a:lumOff val="25000"/>
                  </a:schemeClr>
                </a:solidFill>
              </a:rPr>
              <a:t>Recent Developments</a:t>
            </a:r>
            <a:endParaRPr lang="en-CA" sz="4900" dirty="0">
              <a:solidFill>
                <a:schemeClr val="tx1">
                  <a:lumMod val="75000"/>
                  <a:lumOff val="25000"/>
                </a:schemeClr>
              </a:solidFill>
            </a:endParaRPr>
          </a:p>
        </p:txBody>
      </p:sp>
    </p:spTree>
    <p:extLst>
      <p:ext uri="{BB962C8B-B14F-4D97-AF65-F5344CB8AC3E}">
        <p14:creationId xmlns:p14="http://schemas.microsoft.com/office/powerpoint/2010/main" val="10357202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EF7BF31F-1403-3156-6B59-DE236F0E6A44}"/>
              </a:ext>
            </a:extLst>
          </p:cNvPr>
          <p:cNvSpPr>
            <a:spLocks noGrp="1"/>
          </p:cNvSpPr>
          <p:nvPr>
            <p:ph idx="1"/>
          </p:nvPr>
        </p:nvSpPr>
        <p:spPr>
          <a:xfrm>
            <a:off x="838200" y="1400176"/>
            <a:ext cx="10515600" cy="5281298"/>
          </a:xfrm>
        </p:spPr>
        <p:txBody>
          <a:bodyPr>
            <a:normAutofit lnSpcReduction="10000"/>
          </a:bodyPr>
          <a:lstStyle/>
          <a:p>
            <a:pPr>
              <a:buClr>
                <a:schemeClr val="accent2"/>
              </a:buClr>
            </a:pPr>
            <a:r>
              <a:rPr lang="en-US" sz="2400" dirty="0">
                <a:solidFill>
                  <a:schemeClr val="tx1">
                    <a:lumMod val="75000"/>
                    <a:lumOff val="25000"/>
                  </a:schemeClr>
                </a:solidFill>
              </a:rPr>
              <a:t>In 2020, the First Nations Children and Youth in Care (CYIC) Protocol was signed between First Nations Leadership Council, FNESC, and the provincial government, and commits the signatories to work together to advance and improve the education experiences and outcomes for all current and former First Nations children and youth in care in the K-12 and post-secondary system through legislative, policy, and practice reform.</a:t>
            </a:r>
          </a:p>
          <a:p>
            <a:pPr>
              <a:buClr>
                <a:schemeClr val="accent2"/>
              </a:buClr>
            </a:pPr>
            <a:r>
              <a:rPr lang="en-US" sz="2400" dirty="0">
                <a:solidFill>
                  <a:schemeClr val="tx1">
                    <a:lumMod val="75000"/>
                    <a:lumOff val="25000"/>
                  </a:schemeClr>
                </a:solidFill>
              </a:rPr>
              <a:t>The CYIC Protocol Working Group developed a workplan, which has been approved by the Oversight Table (</a:t>
            </a:r>
            <a:r>
              <a:rPr lang="en-CA" sz="2400" dirty="0">
                <a:solidFill>
                  <a:schemeClr val="tx1">
                    <a:lumMod val="75000"/>
                    <a:lumOff val="25000"/>
                  </a:schemeClr>
                </a:solidFill>
              </a:rPr>
              <a:t>consisting of First Nations Leadership and Provincial Ministers).</a:t>
            </a:r>
          </a:p>
          <a:p>
            <a:pPr>
              <a:buClr>
                <a:schemeClr val="accent2"/>
              </a:buClr>
            </a:pPr>
            <a:r>
              <a:rPr lang="en-US" sz="2400" dirty="0">
                <a:solidFill>
                  <a:schemeClr val="tx1">
                    <a:lumMod val="75000"/>
                    <a:lumOff val="25000"/>
                  </a:schemeClr>
                </a:solidFill>
              </a:rPr>
              <a:t>FNESC is advocating for change, including:</a:t>
            </a:r>
          </a:p>
          <a:p>
            <a:pPr lvl="1">
              <a:spcBef>
                <a:spcPts val="1000"/>
              </a:spcBef>
              <a:buClr>
                <a:schemeClr val="accent2"/>
              </a:buClr>
            </a:pPr>
            <a:r>
              <a:rPr lang="en-CA" sz="2200" dirty="0">
                <a:solidFill>
                  <a:schemeClr val="tx1">
                    <a:lumMod val="75000"/>
                    <a:lumOff val="25000"/>
                  </a:schemeClr>
                </a:solidFill>
              </a:rPr>
              <a:t>Robust data collection, monitoring, and public reporting.</a:t>
            </a:r>
          </a:p>
          <a:p>
            <a:pPr lvl="1">
              <a:spcBef>
                <a:spcPts val="1000"/>
              </a:spcBef>
              <a:buClr>
                <a:schemeClr val="accent2"/>
              </a:buClr>
            </a:pPr>
            <a:r>
              <a:rPr lang="en-CA" sz="2200" dirty="0">
                <a:solidFill>
                  <a:schemeClr val="tx1">
                    <a:lumMod val="75000"/>
                    <a:lumOff val="25000"/>
                  </a:schemeClr>
                </a:solidFill>
              </a:rPr>
              <a:t>Dedicated K-12 funding for children and youth in care.</a:t>
            </a:r>
          </a:p>
          <a:p>
            <a:pPr lvl="1">
              <a:spcBef>
                <a:spcPts val="1000"/>
              </a:spcBef>
              <a:buClr>
                <a:schemeClr val="accent2"/>
              </a:buClr>
            </a:pPr>
            <a:r>
              <a:rPr lang="en-CA" sz="2200" dirty="0">
                <a:solidFill>
                  <a:schemeClr val="tx1">
                    <a:lumMod val="75000"/>
                    <a:lumOff val="25000"/>
                  </a:schemeClr>
                </a:solidFill>
              </a:rPr>
              <a:t>Full post-secondary funding, including expanding the Provincial Tuition Waiver Program, and prioritizing student housing beds.</a:t>
            </a:r>
          </a:p>
          <a:p>
            <a:pPr lvl="1">
              <a:spcBef>
                <a:spcPts val="1000"/>
              </a:spcBef>
              <a:buClr>
                <a:schemeClr val="accent2"/>
              </a:buClr>
            </a:pPr>
            <a:r>
              <a:rPr lang="en-CA" sz="2200" dirty="0">
                <a:solidFill>
                  <a:schemeClr val="tx1">
                    <a:lumMod val="75000"/>
                    <a:lumOff val="25000"/>
                  </a:schemeClr>
                </a:solidFill>
              </a:rPr>
              <a:t>Legislative and policy reform. </a:t>
            </a:r>
          </a:p>
          <a:p>
            <a:pPr>
              <a:buClr>
                <a:schemeClr val="accent2"/>
              </a:buClr>
            </a:pPr>
            <a:endParaRPr lang="en-CA" dirty="0">
              <a:solidFill>
                <a:schemeClr val="tx1">
                  <a:lumMod val="75000"/>
                  <a:lumOff val="25000"/>
                </a:schemeClr>
              </a:solidFill>
            </a:endParaRPr>
          </a:p>
          <a:p>
            <a:pPr>
              <a:buClr>
                <a:schemeClr val="accent2"/>
              </a:buClr>
            </a:pPr>
            <a:endParaRPr lang="en-CA" dirty="0">
              <a:solidFill>
                <a:schemeClr val="tx1">
                  <a:lumMod val="75000"/>
                  <a:lumOff val="25000"/>
                </a:schemeClr>
              </a:solidFill>
            </a:endParaRPr>
          </a:p>
        </p:txBody>
      </p:sp>
      <p:sp>
        <p:nvSpPr>
          <p:cNvPr id="3" name="Slide Number Placeholder 2">
            <a:extLst>
              <a:ext uri="{FF2B5EF4-FFF2-40B4-BE49-F238E27FC236}">
                <a16:creationId xmlns:a16="http://schemas.microsoft.com/office/drawing/2014/main" id="{E1363BFE-0824-DCB0-7786-B849CD13884A}"/>
              </a:ext>
            </a:extLst>
          </p:cNvPr>
          <p:cNvSpPr>
            <a:spLocks noGrp="1"/>
          </p:cNvSpPr>
          <p:nvPr>
            <p:ph type="sldNum" sz="quarter" idx="12"/>
          </p:nvPr>
        </p:nvSpPr>
        <p:spPr/>
        <p:txBody>
          <a:bodyPr/>
          <a:lstStyle/>
          <a:p>
            <a:fld id="{2FA17D3E-5A97-4B88-8117-A185EEF33E79}" type="slidenum">
              <a:rPr lang="en-CA" smtClean="0"/>
              <a:t>24</a:t>
            </a:fld>
            <a:endParaRPr lang="en-CA"/>
          </a:p>
        </p:txBody>
      </p:sp>
      <p:sp>
        <p:nvSpPr>
          <p:cNvPr id="6" name="Title 5">
            <a:extLst>
              <a:ext uri="{FF2B5EF4-FFF2-40B4-BE49-F238E27FC236}">
                <a16:creationId xmlns:a16="http://schemas.microsoft.com/office/drawing/2014/main" id="{111448DB-41F4-6C33-EEB8-B1E09BDFB6B5}"/>
              </a:ext>
            </a:extLst>
          </p:cNvPr>
          <p:cNvSpPr>
            <a:spLocks noGrp="1"/>
          </p:cNvSpPr>
          <p:nvPr>
            <p:ph type="title"/>
          </p:nvPr>
        </p:nvSpPr>
        <p:spPr/>
        <p:txBody>
          <a:bodyPr>
            <a:normAutofit/>
          </a:bodyPr>
          <a:lstStyle/>
          <a:p>
            <a:r>
              <a:rPr lang="en-CA" sz="4000" b="0" dirty="0"/>
              <a:t>First Nations Children and Youth in Care Protocol</a:t>
            </a:r>
            <a:endParaRPr lang="en-CA" dirty="0"/>
          </a:p>
        </p:txBody>
      </p:sp>
    </p:spTree>
    <p:extLst>
      <p:ext uri="{BB962C8B-B14F-4D97-AF65-F5344CB8AC3E}">
        <p14:creationId xmlns:p14="http://schemas.microsoft.com/office/powerpoint/2010/main" val="18211926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FE499E4E-8CFB-C192-C18B-5F3F9CCB86F8}"/>
              </a:ext>
            </a:extLst>
          </p:cNvPr>
          <p:cNvSpPr>
            <a:spLocks noGrp="1"/>
          </p:cNvSpPr>
          <p:nvPr>
            <p:ph idx="1"/>
          </p:nvPr>
        </p:nvSpPr>
        <p:spPr>
          <a:xfrm>
            <a:off x="838200" y="1447800"/>
            <a:ext cx="10515600" cy="5114925"/>
          </a:xfrm>
        </p:spPr>
        <p:txBody>
          <a:bodyPr>
            <a:normAutofit fontScale="92500" lnSpcReduction="20000"/>
          </a:bodyPr>
          <a:lstStyle/>
          <a:p>
            <a:pPr>
              <a:lnSpc>
                <a:spcPct val="100000"/>
              </a:lnSpc>
              <a:buClr>
                <a:schemeClr val="accent2"/>
              </a:buClr>
            </a:pPr>
            <a:r>
              <a:rPr lang="en-US" sz="2600" dirty="0">
                <a:solidFill>
                  <a:schemeClr val="tx1">
                    <a:lumMod val="75000"/>
                    <a:lumOff val="25000"/>
                  </a:schemeClr>
                </a:solidFill>
              </a:rPr>
              <a:t>In March 2021, the Ministry of Post-Secondary Education and Future Skills provided $4 million in one-time core-funding out of 2021-22 surplus funding. In March 2022, the Ministry once again provided $4 million in one-time core funding for 2022-23. </a:t>
            </a:r>
          </a:p>
          <a:p>
            <a:pPr>
              <a:lnSpc>
                <a:spcPct val="100000"/>
              </a:lnSpc>
              <a:buClr>
                <a:schemeClr val="accent2"/>
              </a:buClr>
            </a:pPr>
            <a:r>
              <a:rPr lang="en-US" sz="2600" dirty="0">
                <a:solidFill>
                  <a:schemeClr val="tx1">
                    <a:lumMod val="75000"/>
                    <a:lumOff val="25000"/>
                  </a:schemeClr>
                </a:solidFill>
              </a:rPr>
              <a:t>FNESC, working with IAHLA and the Ministry, administered this funding to institutes that met agreed-upon eligibility criteria. </a:t>
            </a:r>
          </a:p>
          <a:p>
            <a:pPr>
              <a:lnSpc>
                <a:spcPct val="100000"/>
              </a:lnSpc>
              <a:buClr>
                <a:schemeClr val="accent2"/>
              </a:buClr>
            </a:pPr>
            <a:r>
              <a:rPr lang="en-CA" sz="2600" dirty="0">
                <a:solidFill>
                  <a:schemeClr val="tx1">
                    <a:lumMod val="75000"/>
                    <a:lumOff val="25000"/>
                  </a:schemeClr>
                </a:solidFill>
                <a:cs typeface="Calibri"/>
              </a:rPr>
              <a:t>In May 2023, the Province committed $6 million in core funding annually for eligible First Nation-mandated institutes and $450,000 per year to provide capacity funding.</a:t>
            </a:r>
            <a:endParaRPr lang="en-CA" sz="2600" dirty="0">
              <a:solidFill>
                <a:schemeClr val="tx1">
                  <a:lumMod val="75000"/>
                  <a:lumOff val="25000"/>
                </a:schemeClr>
              </a:solidFill>
              <a:ea typeface="Calibri"/>
              <a:cs typeface="Calibri"/>
            </a:endParaRPr>
          </a:p>
          <a:p>
            <a:pPr>
              <a:lnSpc>
                <a:spcPct val="100000"/>
              </a:lnSpc>
              <a:buClr>
                <a:schemeClr val="accent2"/>
              </a:buClr>
            </a:pPr>
            <a:r>
              <a:rPr lang="en-CA" sz="2600" dirty="0">
                <a:solidFill>
                  <a:schemeClr val="tx1">
                    <a:lumMod val="75000"/>
                    <a:lumOff val="25000"/>
                  </a:schemeClr>
                </a:solidFill>
              </a:rPr>
              <a:t>However, this commitment is inadequate to respond to the needs of First Nations. Funding must increase over time as the First Nations-mandated institutes system develops, as more institutes become eligible for funding, and as the cost of providing the full breadth of programs and services is determined. </a:t>
            </a:r>
          </a:p>
          <a:p>
            <a:pPr>
              <a:lnSpc>
                <a:spcPct val="100000"/>
              </a:lnSpc>
              <a:buClr>
                <a:schemeClr val="accent2"/>
              </a:buClr>
            </a:pPr>
            <a:r>
              <a:rPr lang="en-CA" sz="2600" dirty="0">
                <a:solidFill>
                  <a:schemeClr val="tx1">
                    <a:lumMod val="75000"/>
                    <a:lumOff val="25000"/>
                  </a:schemeClr>
                </a:solidFill>
              </a:rPr>
              <a:t>FNESC and IAHLA anticipate bringing forward provincial legislation </a:t>
            </a:r>
            <a:r>
              <a:rPr lang="en-CA" sz="2600" dirty="0">
                <a:solidFill>
                  <a:schemeClr val="tx1">
                    <a:lumMod val="75000"/>
                    <a:lumOff val="25000"/>
                  </a:schemeClr>
                </a:solidFill>
                <a:ea typeface="Calibri"/>
                <a:cs typeface="Calibri"/>
              </a:rPr>
              <a:t>this spring to fulfil the government's current mandate (DRIPA Action 1.8).</a:t>
            </a:r>
            <a:endParaRPr lang="en-US" sz="2600" dirty="0">
              <a:solidFill>
                <a:schemeClr val="tx1">
                  <a:lumMod val="75000"/>
                  <a:lumOff val="25000"/>
                </a:schemeClr>
              </a:solidFill>
            </a:endParaRPr>
          </a:p>
          <a:p>
            <a:pPr>
              <a:lnSpc>
                <a:spcPct val="100000"/>
              </a:lnSpc>
              <a:buClr>
                <a:schemeClr val="accent2"/>
              </a:buClr>
            </a:pPr>
            <a:endParaRPr lang="en-CA" dirty="0">
              <a:solidFill>
                <a:schemeClr val="tx1">
                  <a:lumMod val="75000"/>
                  <a:lumOff val="25000"/>
                </a:schemeClr>
              </a:solidFill>
            </a:endParaRPr>
          </a:p>
        </p:txBody>
      </p:sp>
      <p:sp>
        <p:nvSpPr>
          <p:cNvPr id="3" name="Slide Number Placeholder 2">
            <a:extLst>
              <a:ext uri="{FF2B5EF4-FFF2-40B4-BE49-F238E27FC236}">
                <a16:creationId xmlns:a16="http://schemas.microsoft.com/office/drawing/2014/main" id="{A63D0D8C-E7BF-A4CB-6BE6-11A57A13B32B}"/>
              </a:ext>
            </a:extLst>
          </p:cNvPr>
          <p:cNvSpPr>
            <a:spLocks noGrp="1"/>
          </p:cNvSpPr>
          <p:nvPr>
            <p:ph type="sldNum" sz="quarter" idx="12"/>
          </p:nvPr>
        </p:nvSpPr>
        <p:spPr/>
        <p:txBody>
          <a:bodyPr/>
          <a:lstStyle/>
          <a:p>
            <a:fld id="{2FA17D3E-5A97-4B88-8117-A185EEF33E79}" type="slidenum">
              <a:rPr lang="en-CA" smtClean="0"/>
              <a:t>25</a:t>
            </a:fld>
            <a:endParaRPr lang="en-CA"/>
          </a:p>
        </p:txBody>
      </p:sp>
      <p:sp>
        <p:nvSpPr>
          <p:cNvPr id="6" name="Title 5">
            <a:extLst>
              <a:ext uri="{FF2B5EF4-FFF2-40B4-BE49-F238E27FC236}">
                <a16:creationId xmlns:a16="http://schemas.microsoft.com/office/drawing/2014/main" id="{999D4DE2-CF9A-9C31-B4EA-981CF036CC40}"/>
              </a:ext>
            </a:extLst>
          </p:cNvPr>
          <p:cNvSpPr>
            <a:spLocks noGrp="1"/>
          </p:cNvSpPr>
          <p:nvPr>
            <p:ph type="title"/>
          </p:nvPr>
        </p:nvSpPr>
        <p:spPr/>
        <p:txBody>
          <a:bodyPr>
            <a:normAutofit/>
          </a:bodyPr>
          <a:lstStyle/>
          <a:p>
            <a:r>
              <a:rPr lang="en-US" sz="4000" b="0" dirty="0"/>
              <a:t>Core and Capacity Funding</a:t>
            </a:r>
            <a:endParaRPr lang="en-CA" dirty="0"/>
          </a:p>
        </p:txBody>
      </p:sp>
    </p:spTree>
    <p:extLst>
      <p:ext uri="{BB962C8B-B14F-4D97-AF65-F5344CB8AC3E}">
        <p14:creationId xmlns:p14="http://schemas.microsoft.com/office/powerpoint/2010/main" val="27017812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80CCFA2E-5232-A06C-78E3-274BB27F98EA}"/>
              </a:ext>
            </a:extLst>
          </p:cNvPr>
          <p:cNvSpPr>
            <a:spLocks noGrp="1"/>
          </p:cNvSpPr>
          <p:nvPr>
            <p:ph idx="1"/>
          </p:nvPr>
        </p:nvSpPr>
        <p:spPr>
          <a:xfrm>
            <a:off x="838200" y="1432560"/>
            <a:ext cx="10515600" cy="5059680"/>
          </a:xfrm>
        </p:spPr>
        <p:txBody>
          <a:bodyPr>
            <a:normAutofit/>
          </a:bodyPr>
          <a:lstStyle/>
          <a:p>
            <a:pPr>
              <a:lnSpc>
                <a:spcPct val="100000"/>
              </a:lnSpc>
              <a:buClr>
                <a:schemeClr val="accent2"/>
              </a:buClr>
            </a:pPr>
            <a:r>
              <a:rPr lang="en-US" dirty="0">
                <a:solidFill>
                  <a:schemeClr val="tx1">
                    <a:lumMod val="75000"/>
                    <a:lumOff val="25000"/>
                  </a:schemeClr>
                </a:solidFill>
              </a:rPr>
              <a:t>In 2011, Dr. Jeannette Armstrong completed </a:t>
            </a:r>
            <a:r>
              <a:rPr lang="en-US" i="1" dirty="0">
                <a:solidFill>
                  <a:schemeClr val="tx1">
                    <a:lumMod val="75000"/>
                    <a:lumOff val="25000"/>
                  </a:schemeClr>
                </a:solidFill>
              </a:rPr>
              <a:t>A Discussion Paper: A First Nation Language Fluency Degree </a:t>
            </a:r>
            <a:r>
              <a:rPr lang="en-US" dirty="0">
                <a:solidFill>
                  <a:schemeClr val="tx1">
                    <a:lumMod val="75000"/>
                    <a:lumOff val="25000"/>
                  </a:schemeClr>
                </a:solidFill>
              </a:rPr>
              <a:t>(Discussion Paper), which set out a framework for a new degree program that would create fluent speakers of First Nations languages and support language revitalization.</a:t>
            </a:r>
          </a:p>
          <a:p>
            <a:pPr lvl="0">
              <a:lnSpc>
                <a:spcPct val="100000"/>
              </a:lnSpc>
              <a:buClr>
                <a:schemeClr val="accent2"/>
              </a:buClr>
            </a:pPr>
            <a:r>
              <a:rPr lang="en-US" dirty="0">
                <a:solidFill>
                  <a:schemeClr val="tx1">
                    <a:lumMod val="75000"/>
                    <a:lumOff val="25000"/>
                  </a:schemeClr>
                </a:solidFill>
              </a:rPr>
              <a:t>In 2019 and 2022, FNESC received funding from the Ministry of Post-Secondary Education and Future Skills to administer to six First Nations and First Nations institutes that were developing and delivering programing aligning with the framework. </a:t>
            </a:r>
          </a:p>
          <a:p>
            <a:pPr>
              <a:lnSpc>
                <a:spcPct val="100000"/>
              </a:lnSpc>
              <a:buClr>
                <a:schemeClr val="accent2"/>
              </a:buClr>
            </a:pPr>
            <a:endParaRPr lang="en-US" sz="2800" dirty="0">
              <a:solidFill>
                <a:schemeClr val="tx1">
                  <a:lumMod val="75000"/>
                  <a:lumOff val="25000"/>
                </a:schemeClr>
              </a:solidFill>
            </a:endParaRPr>
          </a:p>
          <a:p>
            <a:pPr>
              <a:lnSpc>
                <a:spcPct val="100000"/>
              </a:lnSpc>
              <a:buClr>
                <a:schemeClr val="accent2"/>
              </a:buClr>
            </a:pPr>
            <a:endParaRPr lang="en-CA" dirty="0">
              <a:solidFill>
                <a:schemeClr val="tx1">
                  <a:lumMod val="75000"/>
                  <a:lumOff val="25000"/>
                </a:schemeClr>
              </a:solidFill>
            </a:endParaRPr>
          </a:p>
          <a:p>
            <a:pPr>
              <a:lnSpc>
                <a:spcPct val="100000"/>
              </a:lnSpc>
              <a:buClr>
                <a:schemeClr val="accent2"/>
              </a:buClr>
            </a:pPr>
            <a:endParaRPr lang="en-CA" dirty="0">
              <a:solidFill>
                <a:schemeClr val="tx1">
                  <a:lumMod val="75000"/>
                  <a:lumOff val="25000"/>
                </a:schemeClr>
              </a:solidFill>
            </a:endParaRPr>
          </a:p>
        </p:txBody>
      </p:sp>
      <p:sp>
        <p:nvSpPr>
          <p:cNvPr id="3" name="Slide Number Placeholder 2">
            <a:extLst>
              <a:ext uri="{FF2B5EF4-FFF2-40B4-BE49-F238E27FC236}">
                <a16:creationId xmlns:a16="http://schemas.microsoft.com/office/drawing/2014/main" id="{54FA5BB9-45F9-44A4-F27D-6C84EF59DAC0}"/>
              </a:ext>
            </a:extLst>
          </p:cNvPr>
          <p:cNvSpPr>
            <a:spLocks noGrp="1"/>
          </p:cNvSpPr>
          <p:nvPr>
            <p:ph type="sldNum" sz="quarter" idx="12"/>
          </p:nvPr>
        </p:nvSpPr>
        <p:spPr/>
        <p:txBody>
          <a:bodyPr/>
          <a:lstStyle/>
          <a:p>
            <a:fld id="{2FA17D3E-5A97-4B88-8117-A185EEF33E79}" type="slidenum">
              <a:rPr lang="en-CA" smtClean="0"/>
              <a:t>26</a:t>
            </a:fld>
            <a:endParaRPr lang="en-CA"/>
          </a:p>
        </p:txBody>
      </p:sp>
      <p:sp>
        <p:nvSpPr>
          <p:cNvPr id="6" name="Title 5">
            <a:extLst>
              <a:ext uri="{FF2B5EF4-FFF2-40B4-BE49-F238E27FC236}">
                <a16:creationId xmlns:a16="http://schemas.microsoft.com/office/drawing/2014/main" id="{D56EB42A-4C7B-CDE7-E85D-FC9C4ABD5154}"/>
              </a:ext>
            </a:extLst>
          </p:cNvPr>
          <p:cNvSpPr>
            <a:spLocks noGrp="1"/>
          </p:cNvSpPr>
          <p:nvPr>
            <p:ph type="title"/>
          </p:nvPr>
        </p:nvSpPr>
        <p:spPr/>
        <p:txBody>
          <a:bodyPr>
            <a:normAutofit/>
          </a:bodyPr>
          <a:lstStyle/>
          <a:p>
            <a:r>
              <a:rPr lang="en-US" b="0" dirty="0"/>
              <a:t>Indigenous Language Fluency/Proficiency Degree</a:t>
            </a:r>
            <a:endParaRPr lang="en-CA" b="0" dirty="0"/>
          </a:p>
        </p:txBody>
      </p:sp>
    </p:spTree>
    <p:extLst>
      <p:ext uri="{BB962C8B-B14F-4D97-AF65-F5344CB8AC3E}">
        <p14:creationId xmlns:p14="http://schemas.microsoft.com/office/powerpoint/2010/main" val="26383946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10DF9254-0F8B-4D40-9C10-12E3BE74A0FB}"/>
              </a:ext>
            </a:extLst>
          </p:cNvPr>
          <p:cNvSpPr>
            <a:spLocks noGrp="1"/>
          </p:cNvSpPr>
          <p:nvPr>
            <p:ph idx="1"/>
          </p:nvPr>
        </p:nvSpPr>
        <p:spPr>
          <a:xfrm>
            <a:off x="838200" y="1485900"/>
            <a:ext cx="10515600" cy="4691063"/>
          </a:xfrm>
        </p:spPr>
        <p:txBody>
          <a:bodyPr>
            <a:normAutofit/>
          </a:bodyPr>
          <a:lstStyle/>
          <a:p>
            <a:pPr>
              <a:buClr>
                <a:schemeClr val="accent2"/>
              </a:buClr>
            </a:pPr>
            <a:r>
              <a:rPr lang="en-US" dirty="0">
                <a:solidFill>
                  <a:schemeClr val="tx1">
                    <a:lumMod val="75000"/>
                    <a:lumOff val="25000"/>
                  </a:schemeClr>
                </a:solidFill>
              </a:rPr>
              <a:t>In June 2023, the first cohort of 8 learners who completed the Bachelor of </a:t>
            </a:r>
            <a:r>
              <a:rPr lang="en-US" dirty="0" err="1">
                <a:solidFill>
                  <a:schemeClr val="tx1">
                    <a:lumMod val="75000"/>
                    <a:lumOff val="25000"/>
                  </a:schemeClr>
                </a:solidFill>
              </a:rPr>
              <a:t>Nsyilxcn</a:t>
            </a:r>
            <a:r>
              <a:rPr lang="en-US" dirty="0">
                <a:solidFill>
                  <a:schemeClr val="tx1">
                    <a:lumMod val="75000"/>
                    <a:lumOff val="25000"/>
                  </a:schemeClr>
                </a:solidFill>
              </a:rPr>
              <a:t> Language Fluency had their graduation ceremony. They were also the first cohort of students to complete the full degree program under the framework.</a:t>
            </a:r>
          </a:p>
          <a:p>
            <a:pPr>
              <a:buClr>
                <a:schemeClr val="accent2"/>
              </a:buClr>
            </a:pPr>
            <a:r>
              <a:rPr lang="en-US" dirty="0">
                <a:solidFill>
                  <a:schemeClr val="tx1">
                    <a:lumMod val="75000"/>
                    <a:lumOff val="25000"/>
                  </a:schemeClr>
                </a:solidFill>
              </a:rPr>
              <a:t>Two more language fluency degrees, the Bachelor of Nłeʔkepmx Language Fluency and the Bachelor of St’át’imc Language Fluency Degree, have received Ministerial approval. The final two years of the program commenced in the Fall of 2023 at UBC Okanagan.</a:t>
            </a:r>
          </a:p>
          <a:p>
            <a:pPr>
              <a:buClr>
                <a:schemeClr val="accent2"/>
              </a:buClr>
            </a:pPr>
            <a:r>
              <a:rPr lang="en-US" dirty="0">
                <a:solidFill>
                  <a:schemeClr val="tx1">
                    <a:lumMod val="75000"/>
                    <a:lumOff val="25000"/>
                  </a:schemeClr>
                </a:solidFill>
              </a:rPr>
              <a:t>Other BC First Nations have expressed interested in implementing this program.</a:t>
            </a:r>
          </a:p>
        </p:txBody>
      </p:sp>
      <p:sp>
        <p:nvSpPr>
          <p:cNvPr id="3" name="Slide Number Placeholder 2">
            <a:extLst>
              <a:ext uri="{FF2B5EF4-FFF2-40B4-BE49-F238E27FC236}">
                <a16:creationId xmlns:a16="http://schemas.microsoft.com/office/drawing/2014/main" id="{4F7A0B0C-E622-7FEF-BF16-5C637FAF79F3}"/>
              </a:ext>
            </a:extLst>
          </p:cNvPr>
          <p:cNvSpPr>
            <a:spLocks noGrp="1"/>
          </p:cNvSpPr>
          <p:nvPr>
            <p:ph type="sldNum" sz="quarter" idx="12"/>
          </p:nvPr>
        </p:nvSpPr>
        <p:spPr/>
        <p:txBody>
          <a:bodyPr/>
          <a:lstStyle/>
          <a:p>
            <a:fld id="{2FA17D3E-5A97-4B88-8117-A185EEF33E79}" type="slidenum">
              <a:rPr lang="en-CA" smtClean="0"/>
              <a:t>27</a:t>
            </a:fld>
            <a:endParaRPr lang="en-CA"/>
          </a:p>
        </p:txBody>
      </p:sp>
      <p:sp>
        <p:nvSpPr>
          <p:cNvPr id="6" name="Title 5">
            <a:extLst>
              <a:ext uri="{FF2B5EF4-FFF2-40B4-BE49-F238E27FC236}">
                <a16:creationId xmlns:a16="http://schemas.microsoft.com/office/drawing/2014/main" id="{C7DC5CC4-2179-8201-3D3F-D795B5C07719}"/>
              </a:ext>
            </a:extLst>
          </p:cNvPr>
          <p:cNvSpPr>
            <a:spLocks noGrp="1"/>
          </p:cNvSpPr>
          <p:nvPr>
            <p:ph type="title"/>
          </p:nvPr>
        </p:nvSpPr>
        <p:spPr/>
        <p:txBody>
          <a:bodyPr>
            <a:normAutofit/>
          </a:bodyPr>
          <a:lstStyle/>
          <a:p>
            <a:r>
              <a:rPr lang="en-US" b="0" dirty="0"/>
              <a:t>Bachelor of </a:t>
            </a:r>
            <a:r>
              <a:rPr lang="en-US" b="0" dirty="0" err="1"/>
              <a:t>Nsyilxcn</a:t>
            </a:r>
            <a:r>
              <a:rPr lang="en-US" b="0" dirty="0"/>
              <a:t> Language Fluency </a:t>
            </a:r>
            <a:endParaRPr lang="en-CA" b="0" dirty="0"/>
          </a:p>
        </p:txBody>
      </p:sp>
    </p:spTree>
    <p:extLst>
      <p:ext uri="{BB962C8B-B14F-4D97-AF65-F5344CB8AC3E}">
        <p14:creationId xmlns:p14="http://schemas.microsoft.com/office/powerpoint/2010/main" val="34636360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425DEBC9-2B40-4275-1183-73B943E7733F}"/>
              </a:ext>
            </a:extLst>
          </p:cNvPr>
          <p:cNvSpPr>
            <a:spLocks noGrp="1"/>
          </p:cNvSpPr>
          <p:nvPr>
            <p:ph idx="1"/>
          </p:nvPr>
        </p:nvSpPr>
        <p:spPr>
          <a:xfrm>
            <a:off x="838200" y="1428750"/>
            <a:ext cx="10515600" cy="4927600"/>
          </a:xfrm>
        </p:spPr>
        <p:txBody>
          <a:bodyPr>
            <a:normAutofit/>
          </a:bodyPr>
          <a:lstStyle/>
          <a:p>
            <a:pPr>
              <a:buClr>
                <a:schemeClr val="accent2"/>
              </a:buClr>
            </a:pPr>
            <a:r>
              <a:rPr lang="en-US" sz="2800" dirty="0">
                <a:solidFill>
                  <a:schemeClr val="tx1">
                    <a:lumMod val="75000"/>
                    <a:lumOff val="25000"/>
                  </a:schemeClr>
                </a:solidFill>
              </a:rPr>
              <a:t>Approximately 5,500 Indigenous teachers are needed to be proportional with the number of Indigenous students in BC public schools</a:t>
            </a:r>
            <a:r>
              <a:rPr lang="en-US" dirty="0">
                <a:solidFill>
                  <a:schemeClr val="tx1">
                    <a:lumMod val="75000"/>
                    <a:lumOff val="25000"/>
                  </a:schemeClr>
                </a:solidFill>
              </a:rPr>
              <a:t>. It is estimated that only about 500 Indigenous teachers are working in public schools. </a:t>
            </a:r>
          </a:p>
          <a:p>
            <a:pPr>
              <a:buClr>
                <a:schemeClr val="accent2"/>
              </a:buClr>
            </a:pPr>
            <a:r>
              <a:rPr lang="en-US" dirty="0">
                <a:solidFill>
                  <a:schemeClr val="tx1">
                    <a:lumMod val="75000"/>
                    <a:lumOff val="25000"/>
                  </a:schemeClr>
                </a:solidFill>
              </a:rPr>
              <a:t>FNESC is currently working with the Ministries of Education and Childcare, and Post-Secondary Education and Future Skills to develop an Indigenous teacher recruitment and retention strategy. </a:t>
            </a:r>
          </a:p>
          <a:p>
            <a:pPr>
              <a:buClr>
                <a:schemeClr val="accent2"/>
              </a:buClr>
            </a:pPr>
            <a:r>
              <a:rPr lang="en-US" dirty="0">
                <a:solidFill>
                  <a:schemeClr val="tx1">
                    <a:lumMod val="75000"/>
                    <a:lumOff val="25000"/>
                  </a:schemeClr>
                </a:solidFill>
              </a:rPr>
              <a:t>FNESC is advocating for funding for community-based delivery of teacher education programs.</a:t>
            </a:r>
          </a:p>
          <a:p>
            <a:pPr marL="0">
              <a:buClr>
                <a:schemeClr val="accent2"/>
              </a:buClr>
              <a:buNone/>
            </a:pPr>
            <a:endParaRPr lang="en-US" dirty="0">
              <a:solidFill>
                <a:schemeClr val="tx1">
                  <a:lumMod val="75000"/>
                  <a:lumOff val="25000"/>
                </a:schemeClr>
              </a:solidFill>
            </a:endParaRPr>
          </a:p>
          <a:p>
            <a:pPr>
              <a:buClr>
                <a:schemeClr val="accent2"/>
              </a:buClr>
            </a:pPr>
            <a:endParaRPr lang="en-US" sz="2800" dirty="0">
              <a:solidFill>
                <a:schemeClr val="tx1">
                  <a:lumMod val="75000"/>
                  <a:lumOff val="25000"/>
                </a:schemeClr>
              </a:solidFill>
            </a:endParaRPr>
          </a:p>
          <a:p>
            <a:pPr>
              <a:buClr>
                <a:schemeClr val="accent2"/>
              </a:buClr>
            </a:pPr>
            <a:endParaRPr lang="en-US" dirty="0">
              <a:solidFill>
                <a:schemeClr val="tx1">
                  <a:lumMod val="75000"/>
                  <a:lumOff val="25000"/>
                </a:schemeClr>
              </a:solidFill>
            </a:endParaRPr>
          </a:p>
          <a:p>
            <a:pPr>
              <a:buClr>
                <a:schemeClr val="accent2"/>
              </a:buClr>
            </a:pPr>
            <a:endParaRPr lang="en-CA" dirty="0">
              <a:solidFill>
                <a:schemeClr val="tx1">
                  <a:lumMod val="75000"/>
                  <a:lumOff val="25000"/>
                </a:schemeClr>
              </a:solidFill>
            </a:endParaRPr>
          </a:p>
          <a:p>
            <a:pPr>
              <a:buClr>
                <a:schemeClr val="accent2"/>
              </a:buClr>
            </a:pPr>
            <a:endParaRPr lang="en-CA" dirty="0">
              <a:solidFill>
                <a:schemeClr val="tx1">
                  <a:lumMod val="75000"/>
                  <a:lumOff val="25000"/>
                </a:schemeClr>
              </a:solidFill>
            </a:endParaRPr>
          </a:p>
        </p:txBody>
      </p:sp>
      <p:sp>
        <p:nvSpPr>
          <p:cNvPr id="3" name="Slide Number Placeholder 2">
            <a:extLst>
              <a:ext uri="{FF2B5EF4-FFF2-40B4-BE49-F238E27FC236}">
                <a16:creationId xmlns:a16="http://schemas.microsoft.com/office/drawing/2014/main" id="{F5DB909D-B357-16EC-24C5-39D5734D2FFB}"/>
              </a:ext>
            </a:extLst>
          </p:cNvPr>
          <p:cNvSpPr>
            <a:spLocks noGrp="1"/>
          </p:cNvSpPr>
          <p:nvPr>
            <p:ph type="sldNum" sz="quarter" idx="12"/>
          </p:nvPr>
        </p:nvSpPr>
        <p:spPr/>
        <p:txBody>
          <a:bodyPr/>
          <a:lstStyle/>
          <a:p>
            <a:fld id="{2FA17D3E-5A97-4B88-8117-A185EEF33E79}" type="slidenum">
              <a:rPr lang="en-CA" smtClean="0"/>
              <a:t>28</a:t>
            </a:fld>
            <a:endParaRPr lang="en-CA"/>
          </a:p>
        </p:txBody>
      </p:sp>
      <p:sp>
        <p:nvSpPr>
          <p:cNvPr id="6" name="Title 5">
            <a:extLst>
              <a:ext uri="{FF2B5EF4-FFF2-40B4-BE49-F238E27FC236}">
                <a16:creationId xmlns:a16="http://schemas.microsoft.com/office/drawing/2014/main" id="{A4893ADE-2409-977E-FB8B-7D3D2B6D300F}"/>
              </a:ext>
            </a:extLst>
          </p:cNvPr>
          <p:cNvSpPr>
            <a:spLocks noGrp="1"/>
          </p:cNvSpPr>
          <p:nvPr>
            <p:ph type="title"/>
          </p:nvPr>
        </p:nvSpPr>
        <p:spPr/>
        <p:txBody>
          <a:bodyPr>
            <a:normAutofit/>
          </a:bodyPr>
          <a:lstStyle/>
          <a:p>
            <a:r>
              <a:rPr lang="en-US" sz="4000" b="0" dirty="0"/>
              <a:t>Indigenous Teacher Recruitment and Retention</a:t>
            </a:r>
            <a:endParaRPr lang="en-CA" dirty="0"/>
          </a:p>
        </p:txBody>
      </p:sp>
    </p:spTree>
    <p:extLst>
      <p:ext uri="{BB962C8B-B14F-4D97-AF65-F5344CB8AC3E}">
        <p14:creationId xmlns:p14="http://schemas.microsoft.com/office/powerpoint/2010/main" val="2145200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DD0AB081-540B-A050-9495-75CF59F7CEFE}"/>
              </a:ext>
            </a:extLst>
          </p:cNvPr>
          <p:cNvSpPr>
            <a:spLocks noGrp="1"/>
          </p:cNvSpPr>
          <p:nvPr>
            <p:ph idx="1"/>
          </p:nvPr>
        </p:nvSpPr>
        <p:spPr>
          <a:xfrm>
            <a:off x="838200" y="1457325"/>
            <a:ext cx="10515600" cy="5004435"/>
          </a:xfrm>
        </p:spPr>
        <p:txBody>
          <a:bodyPr>
            <a:normAutofit fontScale="92500" lnSpcReduction="10000"/>
          </a:bodyPr>
          <a:lstStyle/>
          <a:p>
            <a:pPr>
              <a:buClr>
                <a:schemeClr val="accent2"/>
              </a:buClr>
            </a:pPr>
            <a:r>
              <a:rPr lang="en-US" sz="2800" dirty="0">
                <a:solidFill>
                  <a:schemeClr val="tx1">
                    <a:lumMod val="75000"/>
                    <a:lumOff val="25000"/>
                  </a:schemeClr>
                </a:solidFill>
              </a:rPr>
              <a:t>Public post-secondary campuses and BC public schools continue to fall short of providing First Nations students with safe, welcoming and nurturing learning environments. </a:t>
            </a:r>
          </a:p>
          <a:p>
            <a:pPr>
              <a:buClr>
                <a:schemeClr val="accent2"/>
              </a:buClr>
            </a:pPr>
            <a:r>
              <a:rPr lang="en-US" dirty="0">
                <a:solidFill>
                  <a:schemeClr val="tx1">
                    <a:lumMod val="75000"/>
                    <a:lumOff val="25000"/>
                  </a:schemeClr>
                </a:solidFill>
              </a:rPr>
              <a:t>As part of the </a:t>
            </a:r>
            <a:r>
              <a:rPr lang="en-CA" dirty="0">
                <a:solidFill>
                  <a:schemeClr val="tx1">
                    <a:lumMod val="75000"/>
                    <a:lumOff val="25000"/>
                  </a:schemeClr>
                </a:solidFill>
                <a:ea typeface="Calibri"/>
                <a:cs typeface="Calibri"/>
              </a:rPr>
              <a:t>Declaration Act Action Plan</a:t>
            </a:r>
            <a:r>
              <a:rPr lang="en-US" dirty="0">
                <a:solidFill>
                  <a:schemeClr val="tx1">
                    <a:lumMod val="75000"/>
                    <a:lumOff val="25000"/>
                  </a:schemeClr>
                </a:solidFill>
              </a:rPr>
              <a:t>, the Ministries of Education and Child Care and Post-Secondary Education and Future Skills will conduct an independent external review of Indigenous-specific racism and discrimination in the public education </a:t>
            </a:r>
            <a:r>
              <a:rPr lang="en-CA" dirty="0">
                <a:solidFill>
                  <a:schemeClr val="tx1">
                    <a:lumMod val="75000"/>
                    <a:lumOff val="25000"/>
                  </a:schemeClr>
                </a:solidFill>
              </a:rPr>
              <a:t>system and </a:t>
            </a:r>
            <a:r>
              <a:rPr lang="en-US" dirty="0">
                <a:solidFill>
                  <a:schemeClr val="tx1">
                    <a:lumMod val="75000"/>
                    <a:lumOff val="25000"/>
                  </a:schemeClr>
                </a:solidFill>
              </a:rPr>
              <a:t>create a strategy, including resources and supports, to address findings.</a:t>
            </a:r>
          </a:p>
          <a:p>
            <a:pPr>
              <a:buClr>
                <a:schemeClr val="accent2"/>
              </a:buClr>
            </a:pPr>
            <a:r>
              <a:rPr lang="en-US" dirty="0">
                <a:solidFill>
                  <a:schemeClr val="tx1">
                    <a:lumMod val="75000"/>
                    <a:lumOff val="25000"/>
                  </a:schemeClr>
                </a:solidFill>
              </a:rPr>
              <a:t>The commitment is supported by resolutions passed in 2021 by the Union of BC Indian Chiefs, First Nations Summit and BC Assembly of First Nations.</a:t>
            </a:r>
            <a:r>
              <a:rPr lang="en-US" b="1" dirty="0">
                <a:solidFill>
                  <a:schemeClr val="tx1">
                    <a:lumMod val="75000"/>
                    <a:lumOff val="25000"/>
                  </a:schemeClr>
                </a:solidFill>
              </a:rPr>
              <a:t> </a:t>
            </a:r>
          </a:p>
          <a:p>
            <a:pPr>
              <a:lnSpc>
                <a:spcPct val="100000"/>
              </a:lnSpc>
              <a:buClr>
                <a:schemeClr val="accent2"/>
              </a:buClr>
            </a:pPr>
            <a:r>
              <a:rPr lang="en-US" dirty="0">
                <a:solidFill>
                  <a:schemeClr val="tx1">
                    <a:lumMod val="75000"/>
                    <a:lumOff val="25000"/>
                  </a:schemeClr>
                </a:solidFill>
              </a:rPr>
              <a:t>First Nations leadership and Provincial Ministers met on November 23, 2023. A technical table was established to support leadership </a:t>
            </a:r>
            <a:r>
              <a:rPr lang="en-CA" dirty="0">
                <a:solidFill>
                  <a:schemeClr val="tx1">
                    <a:lumMod val="75000"/>
                    <a:lumOff val="25000"/>
                  </a:schemeClr>
                </a:solidFill>
              </a:rPr>
              <a:t>to implement this review.</a:t>
            </a:r>
            <a:endParaRPr lang="en-US" dirty="0">
              <a:solidFill>
                <a:schemeClr val="tx1">
                  <a:lumMod val="75000"/>
                  <a:lumOff val="25000"/>
                </a:schemeClr>
              </a:solidFill>
            </a:endParaRPr>
          </a:p>
          <a:p>
            <a:pPr>
              <a:buClr>
                <a:schemeClr val="accent2"/>
              </a:buClr>
            </a:pPr>
            <a:endParaRPr lang="en-CA" dirty="0">
              <a:solidFill>
                <a:schemeClr val="tx1">
                  <a:lumMod val="75000"/>
                  <a:lumOff val="25000"/>
                </a:schemeClr>
              </a:solidFill>
            </a:endParaRPr>
          </a:p>
          <a:p>
            <a:pPr>
              <a:buClr>
                <a:schemeClr val="accent2"/>
              </a:buClr>
            </a:pPr>
            <a:endParaRPr lang="en-CA" dirty="0">
              <a:solidFill>
                <a:schemeClr val="tx1">
                  <a:lumMod val="75000"/>
                  <a:lumOff val="25000"/>
                </a:schemeClr>
              </a:solidFill>
            </a:endParaRPr>
          </a:p>
        </p:txBody>
      </p:sp>
      <p:sp>
        <p:nvSpPr>
          <p:cNvPr id="3" name="Slide Number Placeholder 2">
            <a:extLst>
              <a:ext uri="{FF2B5EF4-FFF2-40B4-BE49-F238E27FC236}">
                <a16:creationId xmlns:a16="http://schemas.microsoft.com/office/drawing/2014/main" id="{62482026-2CF5-EFC6-E756-3487E1ECD8E0}"/>
              </a:ext>
            </a:extLst>
          </p:cNvPr>
          <p:cNvSpPr>
            <a:spLocks noGrp="1"/>
          </p:cNvSpPr>
          <p:nvPr>
            <p:ph type="sldNum" sz="quarter" idx="12"/>
          </p:nvPr>
        </p:nvSpPr>
        <p:spPr/>
        <p:txBody>
          <a:bodyPr/>
          <a:lstStyle/>
          <a:p>
            <a:fld id="{2FA17D3E-5A97-4B88-8117-A185EEF33E79}" type="slidenum">
              <a:rPr lang="en-CA" smtClean="0"/>
              <a:t>29</a:t>
            </a:fld>
            <a:endParaRPr lang="en-CA"/>
          </a:p>
        </p:txBody>
      </p:sp>
      <p:sp>
        <p:nvSpPr>
          <p:cNvPr id="6" name="Title 5">
            <a:extLst>
              <a:ext uri="{FF2B5EF4-FFF2-40B4-BE49-F238E27FC236}">
                <a16:creationId xmlns:a16="http://schemas.microsoft.com/office/drawing/2014/main" id="{B66362C6-7A2D-41BD-C63A-1B0F92174005}"/>
              </a:ext>
            </a:extLst>
          </p:cNvPr>
          <p:cNvSpPr>
            <a:spLocks noGrp="1"/>
          </p:cNvSpPr>
          <p:nvPr>
            <p:ph type="title"/>
          </p:nvPr>
        </p:nvSpPr>
        <p:spPr/>
        <p:txBody>
          <a:bodyPr>
            <a:noAutofit/>
          </a:bodyPr>
          <a:lstStyle/>
          <a:p>
            <a:r>
              <a:rPr lang="en-US" b="0" dirty="0"/>
              <a:t>External Review of Anti-Indigenous Racism</a:t>
            </a:r>
            <a:endParaRPr lang="en-CA" dirty="0"/>
          </a:p>
        </p:txBody>
      </p:sp>
    </p:spTree>
    <p:extLst>
      <p:ext uri="{BB962C8B-B14F-4D97-AF65-F5344CB8AC3E}">
        <p14:creationId xmlns:p14="http://schemas.microsoft.com/office/powerpoint/2010/main" val="977764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E74767B-A6ED-44B2-8858-CC38DF4971A0}"/>
              </a:ext>
            </a:extLst>
          </p:cNvPr>
          <p:cNvSpPr>
            <a:spLocks noGrp="1"/>
          </p:cNvSpPr>
          <p:nvPr>
            <p:ph idx="1"/>
          </p:nvPr>
        </p:nvSpPr>
        <p:spPr>
          <a:xfrm>
            <a:off x="838200" y="1438275"/>
            <a:ext cx="10515600" cy="5045652"/>
          </a:xfrm>
        </p:spPr>
        <p:txBody>
          <a:bodyPr>
            <a:normAutofit/>
          </a:bodyPr>
          <a:lstStyle/>
          <a:p>
            <a:pPr marL="514350" indent="-514350">
              <a:lnSpc>
                <a:spcPct val="100000"/>
              </a:lnSpc>
              <a:buClr>
                <a:schemeClr val="accent2"/>
              </a:buClr>
              <a:buFont typeface="+mj-lt"/>
              <a:buAutoNum type="arabicPeriod"/>
            </a:pPr>
            <a:r>
              <a:rPr lang="en-US" dirty="0">
                <a:solidFill>
                  <a:schemeClr val="tx1">
                    <a:lumMod val="75000"/>
                    <a:lumOff val="25000"/>
                  </a:schemeClr>
                </a:solidFill>
              </a:rPr>
              <a:t>About the First Nations Education and Steering Committee and Indigenous Adult and Higher Learning Association </a:t>
            </a:r>
          </a:p>
          <a:p>
            <a:pPr marL="514350" indent="-514350">
              <a:lnSpc>
                <a:spcPct val="100000"/>
              </a:lnSpc>
              <a:buClr>
                <a:schemeClr val="accent2"/>
              </a:buClr>
              <a:buFont typeface="+mj-lt"/>
              <a:buAutoNum type="arabicPeriod"/>
            </a:pPr>
            <a:r>
              <a:rPr lang="en-US" dirty="0">
                <a:solidFill>
                  <a:schemeClr val="tx1">
                    <a:lumMod val="75000"/>
                    <a:lumOff val="25000"/>
                  </a:schemeClr>
                </a:solidFill>
              </a:rPr>
              <a:t>Contextualizing the BC First Nations Tripartite Post-Secondary Education (PSE) Model</a:t>
            </a:r>
          </a:p>
          <a:p>
            <a:pPr marL="514350" indent="-514350">
              <a:lnSpc>
                <a:spcPct val="100000"/>
              </a:lnSpc>
              <a:buClr>
                <a:schemeClr val="accent2"/>
              </a:buClr>
              <a:buFont typeface="+mj-lt"/>
              <a:buAutoNum type="arabicPeriod"/>
            </a:pPr>
            <a:r>
              <a:rPr lang="en-US" dirty="0">
                <a:solidFill>
                  <a:schemeClr val="tx1">
                    <a:lumMod val="75000"/>
                    <a:lumOff val="25000"/>
                  </a:schemeClr>
                </a:solidFill>
              </a:rPr>
              <a:t>Overview of the BC First Nations Tripartite PSE Model</a:t>
            </a:r>
          </a:p>
          <a:p>
            <a:pPr marL="514350" indent="-514350">
              <a:lnSpc>
                <a:spcPct val="100000"/>
              </a:lnSpc>
              <a:buClr>
                <a:schemeClr val="accent2"/>
              </a:buClr>
              <a:buFont typeface="+mj-lt"/>
              <a:buAutoNum type="arabicPeriod"/>
            </a:pPr>
            <a:r>
              <a:rPr lang="en-US" dirty="0">
                <a:solidFill>
                  <a:schemeClr val="tx1">
                    <a:lumMod val="75000"/>
                    <a:lumOff val="25000"/>
                  </a:schemeClr>
                </a:solidFill>
              </a:rPr>
              <a:t>Recent Developments </a:t>
            </a:r>
          </a:p>
          <a:p>
            <a:pPr marL="514350" indent="-514350">
              <a:lnSpc>
                <a:spcPct val="100000"/>
              </a:lnSpc>
              <a:buClr>
                <a:schemeClr val="accent2"/>
              </a:buClr>
              <a:buFont typeface="+mj-lt"/>
              <a:buAutoNum type="arabicPeriod"/>
            </a:pPr>
            <a:r>
              <a:rPr lang="en-US" dirty="0">
                <a:solidFill>
                  <a:schemeClr val="tx1">
                    <a:lumMod val="75000"/>
                    <a:lumOff val="25000"/>
                  </a:schemeClr>
                </a:solidFill>
              </a:rPr>
              <a:t>Next Steps and Closing </a:t>
            </a:r>
          </a:p>
          <a:p>
            <a:pPr marL="514350" indent="-514350">
              <a:lnSpc>
                <a:spcPct val="100000"/>
              </a:lnSpc>
              <a:buClr>
                <a:schemeClr val="accent2"/>
              </a:buClr>
              <a:buFont typeface="+mj-lt"/>
              <a:buAutoNum type="arabicPeriod"/>
            </a:pPr>
            <a:endParaRPr lang="en-CA" dirty="0">
              <a:solidFill>
                <a:schemeClr val="tx1">
                  <a:lumMod val="75000"/>
                  <a:lumOff val="25000"/>
                </a:schemeClr>
              </a:solidFill>
            </a:endParaRPr>
          </a:p>
        </p:txBody>
      </p:sp>
      <p:sp>
        <p:nvSpPr>
          <p:cNvPr id="3" name="Slide Number Placeholder 2">
            <a:extLst>
              <a:ext uri="{FF2B5EF4-FFF2-40B4-BE49-F238E27FC236}">
                <a16:creationId xmlns:a16="http://schemas.microsoft.com/office/drawing/2014/main" id="{28743CD5-70AC-4D3B-8CB0-C350A73389B8}"/>
              </a:ext>
            </a:extLst>
          </p:cNvPr>
          <p:cNvSpPr>
            <a:spLocks noGrp="1"/>
          </p:cNvSpPr>
          <p:nvPr>
            <p:ph type="sldNum" sz="quarter" idx="12"/>
          </p:nvPr>
        </p:nvSpPr>
        <p:spPr/>
        <p:txBody>
          <a:bodyPr/>
          <a:lstStyle/>
          <a:p>
            <a:fld id="{2FA17D3E-5A97-4B88-8117-A185EEF33E79}" type="slidenum">
              <a:rPr lang="en-CA" smtClean="0"/>
              <a:t>3</a:t>
            </a:fld>
            <a:endParaRPr lang="en-CA"/>
          </a:p>
        </p:txBody>
      </p:sp>
      <p:sp>
        <p:nvSpPr>
          <p:cNvPr id="4" name="Title 3">
            <a:extLst>
              <a:ext uri="{FF2B5EF4-FFF2-40B4-BE49-F238E27FC236}">
                <a16:creationId xmlns:a16="http://schemas.microsoft.com/office/drawing/2014/main" id="{243C7DA5-3338-45E7-9ECD-3D0400C489DE}"/>
              </a:ext>
            </a:extLst>
          </p:cNvPr>
          <p:cNvSpPr>
            <a:spLocks noGrp="1"/>
          </p:cNvSpPr>
          <p:nvPr>
            <p:ph type="title"/>
          </p:nvPr>
        </p:nvSpPr>
        <p:spPr/>
        <p:txBody>
          <a:bodyPr/>
          <a:lstStyle/>
          <a:p>
            <a:r>
              <a:rPr lang="en-US" b="0" dirty="0"/>
              <a:t>Agenda</a:t>
            </a:r>
            <a:endParaRPr lang="en-CA" b="0" dirty="0"/>
          </a:p>
        </p:txBody>
      </p:sp>
    </p:spTree>
    <p:extLst>
      <p:ext uri="{BB962C8B-B14F-4D97-AF65-F5344CB8AC3E}">
        <p14:creationId xmlns:p14="http://schemas.microsoft.com/office/powerpoint/2010/main" val="8289670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DD0AB081-540B-A050-9495-75CF59F7CEFE}"/>
              </a:ext>
            </a:extLst>
          </p:cNvPr>
          <p:cNvSpPr>
            <a:spLocks noGrp="1"/>
          </p:cNvSpPr>
          <p:nvPr>
            <p:ph idx="1"/>
          </p:nvPr>
        </p:nvSpPr>
        <p:spPr>
          <a:xfrm>
            <a:off x="838200" y="1447800"/>
            <a:ext cx="10515600" cy="4729163"/>
          </a:xfrm>
        </p:spPr>
        <p:txBody>
          <a:bodyPr>
            <a:normAutofit fontScale="92500"/>
          </a:bodyPr>
          <a:lstStyle/>
          <a:p>
            <a:pPr>
              <a:lnSpc>
                <a:spcPct val="100000"/>
              </a:lnSpc>
              <a:buClr>
                <a:schemeClr val="accent2"/>
              </a:buClr>
            </a:pPr>
            <a:r>
              <a:rPr lang="en-US" dirty="0">
                <a:solidFill>
                  <a:schemeClr val="tx1">
                    <a:lumMod val="75000"/>
                    <a:lumOff val="25000"/>
                  </a:schemeClr>
                </a:solidFill>
              </a:rPr>
              <a:t>Starting in the 2023-24 school year, all secondary students will be required to complete 4 credits of Indigenous-focused coursework in order to graduate.</a:t>
            </a:r>
          </a:p>
          <a:p>
            <a:pPr>
              <a:lnSpc>
                <a:spcPct val="100000"/>
              </a:lnSpc>
              <a:buClr>
                <a:schemeClr val="accent2"/>
              </a:buClr>
            </a:pPr>
            <a:r>
              <a:rPr lang="en-US" dirty="0">
                <a:solidFill>
                  <a:schemeClr val="tx1">
                    <a:lumMod val="75000"/>
                    <a:lumOff val="25000"/>
                  </a:schemeClr>
                </a:solidFill>
              </a:rPr>
              <a:t>The change to the graduation program represents a systemic shift in education and a meaningful step toward reconciliation. The requirement is also an important component of a wider strategy to address racism in public </a:t>
            </a:r>
            <a:r>
              <a:rPr lang="en-CA" dirty="0">
                <a:solidFill>
                  <a:schemeClr val="tx1">
                    <a:lumMod val="75000"/>
                    <a:lumOff val="25000"/>
                  </a:schemeClr>
                </a:solidFill>
              </a:rPr>
              <a:t>institutions.</a:t>
            </a:r>
          </a:p>
          <a:p>
            <a:pPr>
              <a:lnSpc>
                <a:spcPct val="100000"/>
              </a:lnSpc>
              <a:buClr>
                <a:schemeClr val="accent2"/>
              </a:buClr>
            </a:pPr>
            <a:r>
              <a:rPr lang="en-US" dirty="0">
                <a:solidFill>
                  <a:schemeClr val="tx1">
                    <a:lumMod val="75000"/>
                    <a:lumOff val="25000"/>
                  </a:schemeClr>
                </a:solidFill>
              </a:rPr>
              <a:t>First Nations and FNESC have been advocating for this important change for a number of years, with formal support from the BC School Trustees Association, the BC Teachers’ Federation, the BC Association of Institutes and Universities, and the First Nations Leadership Council.</a:t>
            </a:r>
          </a:p>
        </p:txBody>
      </p:sp>
      <p:sp>
        <p:nvSpPr>
          <p:cNvPr id="3" name="Slide Number Placeholder 2">
            <a:extLst>
              <a:ext uri="{FF2B5EF4-FFF2-40B4-BE49-F238E27FC236}">
                <a16:creationId xmlns:a16="http://schemas.microsoft.com/office/drawing/2014/main" id="{62482026-2CF5-EFC6-E756-3487E1ECD8E0}"/>
              </a:ext>
            </a:extLst>
          </p:cNvPr>
          <p:cNvSpPr>
            <a:spLocks noGrp="1"/>
          </p:cNvSpPr>
          <p:nvPr>
            <p:ph type="sldNum" sz="quarter" idx="12"/>
          </p:nvPr>
        </p:nvSpPr>
        <p:spPr/>
        <p:txBody>
          <a:bodyPr/>
          <a:lstStyle/>
          <a:p>
            <a:fld id="{2FA17D3E-5A97-4B88-8117-A185EEF33E79}" type="slidenum">
              <a:rPr lang="en-CA" smtClean="0"/>
              <a:t>30</a:t>
            </a:fld>
            <a:endParaRPr lang="en-CA"/>
          </a:p>
        </p:txBody>
      </p:sp>
      <p:sp>
        <p:nvSpPr>
          <p:cNvPr id="6" name="Title 5">
            <a:extLst>
              <a:ext uri="{FF2B5EF4-FFF2-40B4-BE49-F238E27FC236}">
                <a16:creationId xmlns:a16="http://schemas.microsoft.com/office/drawing/2014/main" id="{B66362C6-7A2D-41BD-C63A-1B0F92174005}"/>
              </a:ext>
            </a:extLst>
          </p:cNvPr>
          <p:cNvSpPr>
            <a:spLocks noGrp="1"/>
          </p:cNvSpPr>
          <p:nvPr>
            <p:ph type="title"/>
          </p:nvPr>
        </p:nvSpPr>
        <p:spPr/>
        <p:txBody>
          <a:bodyPr>
            <a:normAutofit/>
          </a:bodyPr>
          <a:lstStyle/>
          <a:p>
            <a:r>
              <a:rPr lang="en-US" b="0" dirty="0"/>
              <a:t>Indigenous-Focused Graduation Requirement</a:t>
            </a:r>
            <a:endParaRPr lang="en-CA" dirty="0"/>
          </a:p>
        </p:txBody>
      </p:sp>
    </p:spTree>
    <p:extLst>
      <p:ext uri="{BB962C8B-B14F-4D97-AF65-F5344CB8AC3E}">
        <p14:creationId xmlns:p14="http://schemas.microsoft.com/office/powerpoint/2010/main" val="30007553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DD0AB081-540B-A050-9495-75CF59F7CEFE}"/>
              </a:ext>
            </a:extLst>
          </p:cNvPr>
          <p:cNvSpPr>
            <a:spLocks noGrp="1"/>
          </p:cNvSpPr>
          <p:nvPr>
            <p:ph idx="1"/>
          </p:nvPr>
        </p:nvSpPr>
        <p:spPr>
          <a:xfrm>
            <a:off x="838200" y="1438276"/>
            <a:ext cx="10515600" cy="4738688"/>
          </a:xfrm>
        </p:spPr>
        <p:txBody>
          <a:bodyPr>
            <a:normAutofit fontScale="92500" lnSpcReduction="10000"/>
          </a:bodyPr>
          <a:lstStyle/>
          <a:p>
            <a:pPr>
              <a:buClr>
                <a:schemeClr val="accent2"/>
              </a:buClr>
            </a:pPr>
            <a:r>
              <a:rPr lang="en-US" dirty="0">
                <a:solidFill>
                  <a:schemeClr val="tx1">
                    <a:lumMod val="75000"/>
                    <a:lumOff val="25000"/>
                  </a:schemeClr>
                </a:solidFill>
              </a:rPr>
              <a:t>On October 25, 2023, BC announced new legislation that supports the implementation of key commitments included in the Declaration Act Action Plan and the BC Tripartite Education Agreement.</a:t>
            </a:r>
          </a:p>
          <a:p>
            <a:pPr>
              <a:buClr>
                <a:schemeClr val="accent2"/>
              </a:buClr>
            </a:pPr>
            <a:r>
              <a:rPr lang="en-US" dirty="0">
                <a:solidFill>
                  <a:schemeClr val="tx1">
                    <a:lumMod val="75000"/>
                    <a:lumOff val="25000"/>
                  </a:schemeClr>
                </a:solidFill>
              </a:rPr>
              <a:t>Co-developed with FNESC, the amendments to the BC School Act are aimed at improving First Nation student learning outcomes through effective relationships and processes that respect the inherent authority and role of First Nation governments, parents and communities in the education of their children </a:t>
            </a:r>
            <a:r>
              <a:rPr lang="en-CA" dirty="0">
                <a:solidFill>
                  <a:schemeClr val="tx1">
                    <a:lumMod val="75000"/>
                    <a:lumOff val="25000"/>
                  </a:schemeClr>
                </a:solidFill>
              </a:rPr>
              <a:t>and youth.</a:t>
            </a:r>
          </a:p>
          <a:p>
            <a:pPr>
              <a:buClr>
                <a:schemeClr val="accent2"/>
              </a:buClr>
            </a:pPr>
            <a:r>
              <a:rPr lang="en-US" dirty="0">
                <a:solidFill>
                  <a:schemeClr val="tx1">
                    <a:lumMod val="75000"/>
                    <a:lumOff val="25000"/>
                  </a:schemeClr>
                </a:solidFill>
              </a:rPr>
              <a:t>The amendments to the School Act have three main elements:</a:t>
            </a:r>
          </a:p>
          <a:p>
            <a:pPr marL="971550" lvl="1" indent="-365760">
              <a:lnSpc>
                <a:spcPct val="100000"/>
              </a:lnSpc>
              <a:spcBef>
                <a:spcPts val="1000"/>
              </a:spcBef>
              <a:buClr>
                <a:schemeClr val="accent2"/>
              </a:buClr>
              <a:buFont typeface="+mj-lt"/>
              <a:buAutoNum type="arabicPeriod"/>
            </a:pPr>
            <a:r>
              <a:rPr lang="en-CA" sz="2600" dirty="0">
                <a:solidFill>
                  <a:schemeClr val="tx1">
                    <a:lumMod val="75000"/>
                    <a:lumOff val="25000"/>
                  </a:schemeClr>
                </a:solidFill>
              </a:rPr>
              <a:t>Local Education Agreements</a:t>
            </a:r>
          </a:p>
          <a:p>
            <a:pPr marL="971550" lvl="1" indent="-365760">
              <a:lnSpc>
                <a:spcPct val="100000"/>
              </a:lnSpc>
              <a:spcBef>
                <a:spcPts val="1000"/>
              </a:spcBef>
              <a:buClr>
                <a:schemeClr val="accent2"/>
              </a:buClr>
              <a:buFont typeface="+mj-lt"/>
              <a:buAutoNum type="arabicPeriod"/>
            </a:pPr>
            <a:r>
              <a:rPr lang="en-CA" sz="2600" dirty="0">
                <a:solidFill>
                  <a:schemeClr val="tx1">
                    <a:lumMod val="75000"/>
                    <a:lumOff val="25000"/>
                  </a:schemeClr>
                </a:solidFill>
              </a:rPr>
              <a:t>Indigenous Education Councils</a:t>
            </a:r>
          </a:p>
          <a:p>
            <a:pPr marL="971550" lvl="1" indent="-365760">
              <a:lnSpc>
                <a:spcPct val="100000"/>
              </a:lnSpc>
              <a:spcBef>
                <a:spcPts val="1000"/>
              </a:spcBef>
              <a:buClr>
                <a:schemeClr val="accent2"/>
              </a:buClr>
              <a:buFont typeface="+mj-lt"/>
              <a:buAutoNum type="arabicPeriod"/>
            </a:pPr>
            <a:r>
              <a:rPr lang="en-US" sz="2600" dirty="0">
                <a:solidFill>
                  <a:schemeClr val="tx1">
                    <a:lumMod val="75000"/>
                    <a:lumOff val="25000"/>
                  </a:schemeClr>
                </a:solidFill>
              </a:rPr>
              <a:t>First Nations Schools of Choice</a:t>
            </a:r>
            <a:endParaRPr lang="en-CA" sz="2600" dirty="0">
              <a:solidFill>
                <a:schemeClr val="tx1">
                  <a:lumMod val="75000"/>
                  <a:lumOff val="25000"/>
                </a:schemeClr>
              </a:solidFill>
            </a:endParaRPr>
          </a:p>
        </p:txBody>
      </p:sp>
      <p:sp>
        <p:nvSpPr>
          <p:cNvPr id="3" name="Slide Number Placeholder 2">
            <a:extLst>
              <a:ext uri="{FF2B5EF4-FFF2-40B4-BE49-F238E27FC236}">
                <a16:creationId xmlns:a16="http://schemas.microsoft.com/office/drawing/2014/main" id="{62482026-2CF5-EFC6-E756-3487E1ECD8E0}"/>
              </a:ext>
            </a:extLst>
          </p:cNvPr>
          <p:cNvSpPr>
            <a:spLocks noGrp="1"/>
          </p:cNvSpPr>
          <p:nvPr>
            <p:ph type="sldNum" sz="quarter" idx="12"/>
          </p:nvPr>
        </p:nvSpPr>
        <p:spPr/>
        <p:txBody>
          <a:bodyPr/>
          <a:lstStyle/>
          <a:p>
            <a:fld id="{2FA17D3E-5A97-4B88-8117-A185EEF33E79}" type="slidenum">
              <a:rPr lang="en-CA" smtClean="0"/>
              <a:t>31</a:t>
            </a:fld>
            <a:endParaRPr lang="en-CA"/>
          </a:p>
        </p:txBody>
      </p:sp>
      <p:sp>
        <p:nvSpPr>
          <p:cNvPr id="6" name="Title 5">
            <a:extLst>
              <a:ext uri="{FF2B5EF4-FFF2-40B4-BE49-F238E27FC236}">
                <a16:creationId xmlns:a16="http://schemas.microsoft.com/office/drawing/2014/main" id="{B66362C6-7A2D-41BD-C63A-1B0F92174005}"/>
              </a:ext>
            </a:extLst>
          </p:cNvPr>
          <p:cNvSpPr>
            <a:spLocks noGrp="1"/>
          </p:cNvSpPr>
          <p:nvPr>
            <p:ph type="title"/>
          </p:nvPr>
        </p:nvSpPr>
        <p:spPr/>
        <p:txBody>
          <a:bodyPr>
            <a:normAutofit/>
          </a:bodyPr>
          <a:lstStyle/>
          <a:p>
            <a:r>
              <a:rPr lang="en-US" b="0" dirty="0"/>
              <a:t>Bill 40</a:t>
            </a:r>
            <a:endParaRPr lang="en-CA" dirty="0"/>
          </a:p>
        </p:txBody>
      </p:sp>
    </p:spTree>
    <p:extLst>
      <p:ext uri="{BB962C8B-B14F-4D97-AF65-F5344CB8AC3E}">
        <p14:creationId xmlns:p14="http://schemas.microsoft.com/office/powerpoint/2010/main" val="5599540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BE21A75-FB5E-9F11-37F8-BE20CE20A2D3}"/>
              </a:ext>
            </a:extLst>
          </p:cNvPr>
          <p:cNvSpPr>
            <a:spLocks noGrp="1"/>
          </p:cNvSpPr>
          <p:nvPr>
            <p:ph type="sldNum" sz="quarter" idx="12"/>
          </p:nvPr>
        </p:nvSpPr>
        <p:spPr/>
        <p:txBody>
          <a:bodyPr/>
          <a:lstStyle/>
          <a:p>
            <a:fld id="{2FA17D3E-5A97-4B88-8117-A185EEF33E79}" type="slidenum">
              <a:rPr lang="en-CA" smtClean="0"/>
              <a:t>32</a:t>
            </a:fld>
            <a:endParaRPr lang="en-CA"/>
          </a:p>
        </p:txBody>
      </p:sp>
      <p:sp>
        <p:nvSpPr>
          <p:cNvPr id="8" name="Title 7">
            <a:extLst>
              <a:ext uri="{FF2B5EF4-FFF2-40B4-BE49-F238E27FC236}">
                <a16:creationId xmlns:a16="http://schemas.microsoft.com/office/drawing/2014/main" id="{1190B0F2-2384-B46D-736F-66E7521D684C}"/>
              </a:ext>
            </a:extLst>
          </p:cNvPr>
          <p:cNvSpPr>
            <a:spLocks noGrp="1"/>
          </p:cNvSpPr>
          <p:nvPr>
            <p:ph type="ctrTitle"/>
          </p:nvPr>
        </p:nvSpPr>
        <p:spPr/>
        <p:txBody>
          <a:bodyPr>
            <a:normAutofit/>
          </a:bodyPr>
          <a:lstStyle/>
          <a:p>
            <a:r>
              <a:rPr lang="en-CA" dirty="0">
                <a:solidFill>
                  <a:schemeClr val="tx1">
                    <a:lumMod val="75000"/>
                    <a:lumOff val="25000"/>
                  </a:schemeClr>
                </a:solidFill>
              </a:rPr>
              <a:t>Next Steps</a:t>
            </a:r>
          </a:p>
        </p:txBody>
      </p:sp>
    </p:spTree>
    <p:extLst>
      <p:ext uri="{BB962C8B-B14F-4D97-AF65-F5344CB8AC3E}">
        <p14:creationId xmlns:p14="http://schemas.microsoft.com/office/powerpoint/2010/main" val="1591480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5C41EE4C-8112-5916-EC82-7AD01017DA36}"/>
              </a:ext>
            </a:extLst>
          </p:cNvPr>
          <p:cNvSpPr>
            <a:spLocks noGrp="1"/>
          </p:cNvSpPr>
          <p:nvPr>
            <p:ph idx="1"/>
          </p:nvPr>
        </p:nvSpPr>
        <p:spPr>
          <a:xfrm>
            <a:off x="838200" y="1524000"/>
            <a:ext cx="10515600" cy="4928755"/>
          </a:xfrm>
        </p:spPr>
        <p:txBody>
          <a:bodyPr>
            <a:normAutofit fontScale="92500" lnSpcReduction="10000"/>
          </a:bodyPr>
          <a:lstStyle/>
          <a:p>
            <a:pPr>
              <a:lnSpc>
                <a:spcPct val="110000"/>
              </a:lnSpc>
              <a:buClr>
                <a:schemeClr val="accent2"/>
              </a:buClr>
            </a:pPr>
            <a:r>
              <a:rPr lang="en-US" sz="2800" dirty="0">
                <a:solidFill>
                  <a:schemeClr val="tx1">
                    <a:lumMod val="75000"/>
                    <a:lumOff val="25000"/>
                  </a:schemeClr>
                </a:solidFill>
              </a:rPr>
              <a:t>On March 10 2023, FNESC hosted a provincial Post-Secondary Education (PSE) Gathering in which 116 participants from 64 First Nations in BC attended to discuss legislative, policy and funding considerations related to all four pillars of the BC PSE Model.</a:t>
            </a:r>
          </a:p>
          <a:p>
            <a:pPr>
              <a:buClr>
                <a:schemeClr val="accent2"/>
              </a:buClr>
            </a:pPr>
            <a:r>
              <a:rPr lang="en-US" sz="2800" dirty="0">
                <a:solidFill>
                  <a:schemeClr val="tx1">
                    <a:lumMod val="75000"/>
                    <a:lumOff val="25000"/>
                  </a:schemeClr>
                </a:solidFill>
              </a:rPr>
              <a:t>FNESC is planning the next PSE Gathering to be held </a:t>
            </a:r>
            <a:r>
              <a:rPr lang="en-US" dirty="0">
                <a:solidFill>
                  <a:schemeClr val="tx1">
                    <a:lumMod val="75000"/>
                    <a:lumOff val="25000"/>
                  </a:schemeClr>
                </a:solidFill>
              </a:rPr>
              <a:t>this year </a:t>
            </a:r>
            <a:r>
              <a:rPr lang="en-US" sz="2800" dirty="0">
                <a:solidFill>
                  <a:schemeClr val="tx1">
                    <a:lumMod val="75000"/>
                    <a:lumOff val="25000"/>
                  </a:schemeClr>
                </a:solidFill>
              </a:rPr>
              <a:t>which we will continue to advance the discussions related to the BC PSE Model and discuss legislative, policy and funding considerations related to the Model. </a:t>
            </a:r>
          </a:p>
          <a:p>
            <a:pPr>
              <a:buClr>
                <a:schemeClr val="accent2"/>
              </a:buClr>
            </a:pPr>
            <a:r>
              <a:rPr lang="en-US" sz="2800" dirty="0">
                <a:solidFill>
                  <a:schemeClr val="tx1">
                    <a:lumMod val="75000"/>
                    <a:lumOff val="25000"/>
                  </a:schemeClr>
                </a:solidFill>
              </a:rPr>
              <a:t>FNESC will continue to work collaboratively with the province to implement commitments under the Declaration Act Action Plan, including co-development of policy and legislation. </a:t>
            </a:r>
          </a:p>
          <a:p>
            <a:pPr>
              <a:buClr>
                <a:schemeClr val="accent2"/>
              </a:buClr>
            </a:pPr>
            <a:r>
              <a:rPr lang="en-US" sz="2800" dirty="0">
                <a:solidFill>
                  <a:schemeClr val="tx1">
                    <a:lumMod val="75000"/>
                    <a:lumOff val="25000"/>
                  </a:schemeClr>
                </a:solidFill>
              </a:rPr>
              <a:t>FNESC will also continue to work with BC First Nations on the development and implementation of the BC specific PSE Model. </a:t>
            </a:r>
          </a:p>
          <a:p>
            <a:pPr>
              <a:buClr>
                <a:schemeClr val="accent2"/>
              </a:buClr>
            </a:pPr>
            <a:endParaRPr lang="en-CA" dirty="0">
              <a:solidFill>
                <a:schemeClr val="tx1">
                  <a:lumMod val="75000"/>
                  <a:lumOff val="25000"/>
                </a:schemeClr>
              </a:solidFill>
            </a:endParaRPr>
          </a:p>
        </p:txBody>
      </p:sp>
      <p:sp>
        <p:nvSpPr>
          <p:cNvPr id="3" name="Slide Number Placeholder 2">
            <a:extLst>
              <a:ext uri="{FF2B5EF4-FFF2-40B4-BE49-F238E27FC236}">
                <a16:creationId xmlns:a16="http://schemas.microsoft.com/office/drawing/2014/main" id="{4B083396-4CEB-781C-EC16-B9E8F6717CD4}"/>
              </a:ext>
            </a:extLst>
          </p:cNvPr>
          <p:cNvSpPr>
            <a:spLocks noGrp="1"/>
          </p:cNvSpPr>
          <p:nvPr>
            <p:ph type="sldNum" sz="quarter" idx="12"/>
          </p:nvPr>
        </p:nvSpPr>
        <p:spPr/>
        <p:txBody>
          <a:bodyPr/>
          <a:lstStyle/>
          <a:p>
            <a:fld id="{2FA17D3E-5A97-4B88-8117-A185EEF33E79}" type="slidenum">
              <a:rPr lang="en-CA" smtClean="0"/>
              <a:t>33</a:t>
            </a:fld>
            <a:endParaRPr lang="en-CA"/>
          </a:p>
        </p:txBody>
      </p:sp>
      <p:sp>
        <p:nvSpPr>
          <p:cNvPr id="6" name="Title 5">
            <a:extLst>
              <a:ext uri="{FF2B5EF4-FFF2-40B4-BE49-F238E27FC236}">
                <a16:creationId xmlns:a16="http://schemas.microsoft.com/office/drawing/2014/main" id="{FF61FCB0-6FBC-B23A-2D26-71B5050097B3}"/>
              </a:ext>
            </a:extLst>
          </p:cNvPr>
          <p:cNvSpPr>
            <a:spLocks noGrp="1"/>
          </p:cNvSpPr>
          <p:nvPr>
            <p:ph type="title"/>
          </p:nvPr>
        </p:nvSpPr>
        <p:spPr/>
        <p:txBody>
          <a:bodyPr>
            <a:noAutofit/>
          </a:bodyPr>
          <a:lstStyle/>
          <a:p>
            <a:r>
              <a:rPr lang="en-US" b="0" dirty="0"/>
              <a:t>Next Steps – Provincial Post-Secondary Education Gatherings and Beyond</a:t>
            </a:r>
            <a:endParaRPr lang="en-CA" b="0" dirty="0"/>
          </a:p>
        </p:txBody>
      </p:sp>
    </p:spTree>
    <p:extLst>
      <p:ext uri="{BB962C8B-B14F-4D97-AF65-F5344CB8AC3E}">
        <p14:creationId xmlns:p14="http://schemas.microsoft.com/office/powerpoint/2010/main" val="16556434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BE21A75-FB5E-9F11-37F8-BE20CE20A2D3}"/>
              </a:ext>
            </a:extLst>
          </p:cNvPr>
          <p:cNvSpPr>
            <a:spLocks noGrp="1"/>
          </p:cNvSpPr>
          <p:nvPr>
            <p:ph type="sldNum" sz="quarter" idx="12"/>
          </p:nvPr>
        </p:nvSpPr>
        <p:spPr/>
        <p:txBody>
          <a:bodyPr/>
          <a:lstStyle/>
          <a:p>
            <a:fld id="{2FA17D3E-5A97-4B88-8117-A185EEF33E79}" type="slidenum">
              <a:rPr lang="en-CA" smtClean="0"/>
              <a:t>34</a:t>
            </a:fld>
            <a:endParaRPr lang="en-CA"/>
          </a:p>
        </p:txBody>
      </p:sp>
      <p:sp>
        <p:nvSpPr>
          <p:cNvPr id="8" name="Title 7">
            <a:extLst>
              <a:ext uri="{FF2B5EF4-FFF2-40B4-BE49-F238E27FC236}">
                <a16:creationId xmlns:a16="http://schemas.microsoft.com/office/drawing/2014/main" id="{1190B0F2-2384-B46D-736F-66E7521D684C}"/>
              </a:ext>
            </a:extLst>
          </p:cNvPr>
          <p:cNvSpPr>
            <a:spLocks noGrp="1"/>
          </p:cNvSpPr>
          <p:nvPr>
            <p:ph type="ctrTitle"/>
          </p:nvPr>
        </p:nvSpPr>
        <p:spPr/>
        <p:txBody>
          <a:bodyPr>
            <a:normAutofit/>
          </a:bodyPr>
          <a:lstStyle/>
          <a:p>
            <a:r>
              <a:rPr lang="en-US" dirty="0">
                <a:solidFill>
                  <a:schemeClr val="tx1">
                    <a:lumMod val="75000"/>
                    <a:lumOff val="25000"/>
                  </a:schemeClr>
                </a:solidFill>
              </a:rPr>
              <a:t>Questions and Comments</a:t>
            </a:r>
            <a:endParaRPr lang="en-CA" dirty="0">
              <a:solidFill>
                <a:schemeClr val="tx1">
                  <a:lumMod val="75000"/>
                  <a:lumOff val="25000"/>
                </a:schemeClr>
              </a:solidFill>
            </a:endParaRPr>
          </a:p>
        </p:txBody>
      </p:sp>
    </p:spTree>
    <p:extLst>
      <p:ext uri="{BB962C8B-B14F-4D97-AF65-F5344CB8AC3E}">
        <p14:creationId xmlns:p14="http://schemas.microsoft.com/office/powerpoint/2010/main" val="5157607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D78D4CD-AD10-4E5B-B5F2-059E62A55AB8}"/>
              </a:ext>
            </a:extLst>
          </p:cNvPr>
          <p:cNvSpPr>
            <a:spLocks noGrp="1"/>
          </p:cNvSpPr>
          <p:nvPr>
            <p:ph idx="1"/>
          </p:nvPr>
        </p:nvSpPr>
        <p:spPr/>
        <p:txBody>
          <a:bodyPr>
            <a:normAutofit/>
          </a:bodyPr>
          <a:lstStyle/>
          <a:p>
            <a:pPr marL="0" indent="0">
              <a:spcBef>
                <a:spcPts val="0"/>
              </a:spcBef>
              <a:buNone/>
            </a:pPr>
            <a:endParaRPr lang="en-US" dirty="0"/>
          </a:p>
          <a:p>
            <a:pPr marL="0" indent="0">
              <a:spcBef>
                <a:spcPts val="0"/>
              </a:spcBef>
              <a:buNone/>
            </a:pPr>
            <a:endParaRPr lang="en-US" dirty="0"/>
          </a:p>
          <a:p>
            <a:pPr marL="0" indent="0">
              <a:spcBef>
                <a:spcPts val="0"/>
              </a:spcBef>
              <a:buNone/>
            </a:pPr>
            <a:r>
              <a:rPr lang="en-US" dirty="0">
                <a:solidFill>
                  <a:schemeClr val="tx1">
                    <a:lumMod val="75000"/>
                    <a:lumOff val="25000"/>
                  </a:schemeClr>
                </a:solidFill>
              </a:rPr>
              <a:t>First Nations Education Steering Committee</a:t>
            </a:r>
          </a:p>
          <a:p>
            <a:pPr marL="0" indent="0">
              <a:spcBef>
                <a:spcPts val="0"/>
              </a:spcBef>
              <a:buNone/>
            </a:pPr>
            <a:r>
              <a:rPr lang="en-US" dirty="0">
                <a:solidFill>
                  <a:schemeClr val="tx1">
                    <a:lumMod val="75000"/>
                    <a:lumOff val="25000"/>
                  </a:schemeClr>
                </a:solidFill>
              </a:rPr>
              <a:t>113-100 Park Royal South, West Vancouver</a:t>
            </a:r>
          </a:p>
          <a:p>
            <a:pPr marL="0" indent="0">
              <a:spcBef>
                <a:spcPts val="0"/>
              </a:spcBef>
              <a:buNone/>
            </a:pPr>
            <a:r>
              <a:rPr lang="en-US" dirty="0">
                <a:hlinkClick r:id="rId2"/>
              </a:rPr>
              <a:t>info@fnesc.ca</a:t>
            </a:r>
            <a:r>
              <a:rPr lang="en-US" dirty="0"/>
              <a:t>   </a:t>
            </a:r>
          </a:p>
          <a:p>
            <a:pPr marL="0" indent="0">
              <a:spcBef>
                <a:spcPts val="0"/>
              </a:spcBef>
              <a:buNone/>
            </a:pPr>
            <a:r>
              <a:rPr lang="en-US" dirty="0">
                <a:solidFill>
                  <a:schemeClr val="tx1">
                    <a:lumMod val="75000"/>
                    <a:lumOff val="25000"/>
                  </a:schemeClr>
                </a:solidFill>
              </a:rPr>
              <a:t>1-877-422-3672 / 604-925-6087</a:t>
            </a:r>
          </a:p>
          <a:p>
            <a:pPr marL="0" indent="0">
              <a:spcBef>
                <a:spcPts val="0"/>
              </a:spcBef>
              <a:buNone/>
            </a:pPr>
            <a:endParaRPr lang="en-US" dirty="0">
              <a:solidFill>
                <a:schemeClr val="tx1">
                  <a:lumMod val="75000"/>
                  <a:lumOff val="25000"/>
                </a:schemeClr>
              </a:solidFill>
            </a:endParaRPr>
          </a:p>
          <a:p>
            <a:pPr marL="0" indent="0">
              <a:spcBef>
                <a:spcPts val="0"/>
              </a:spcBef>
              <a:buNone/>
            </a:pPr>
            <a:r>
              <a:rPr lang="en-US" dirty="0">
                <a:solidFill>
                  <a:schemeClr val="tx1">
                    <a:lumMod val="75000"/>
                    <a:lumOff val="25000"/>
                  </a:schemeClr>
                </a:solidFill>
              </a:rPr>
              <a:t>Thank you for your commitment to </a:t>
            </a:r>
            <a:br>
              <a:rPr lang="en-US" dirty="0">
                <a:solidFill>
                  <a:schemeClr val="tx1">
                    <a:lumMod val="75000"/>
                    <a:lumOff val="25000"/>
                  </a:schemeClr>
                </a:solidFill>
              </a:rPr>
            </a:br>
            <a:r>
              <a:rPr lang="en-US" dirty="0">
                <a:solidFill>
                  <a:schemeClr val="tx1">
                    <a:lumMod val="75000"/>
                    <a:lumOff val="25000"/>
                  </a:schemeClr>
                </a:solidFill>
              </a:rPr>
              <a:t>First Nations education.</a:t>
            </a:r>
            <a:endParaRPr lang="en-CA" dirty="0">
              <a:solidFill>
                <a:schemeClr val="tx1">
                  <a:lumMod val="75000"/>
                  <a:lumOff val="25000"/>
                </a:schemeClr>
              </a:solidFill>
            </a:endParaRPr>
          </a:p>
          <a:p>
            <a:endParaRPr lang="en-CA" dirty="0"/>
          </a:p>
        </p:txBody>
      </p:sp>
      <p:sp>
        <p:nvSpPr>
          <p:cNvPr id="3" name="Slide Number Placeholder 2">
            <a:extLst>
              <a:ext uri="{FF2B5EF4-FFF2-40B4-BE49-F238E27FC236}">
                <a16:creationId xmlns:a16="http://schemas.microsoft.com/office/drawing/2014/main" id="{CEEC70D1-C127-4B3E-90B7-7B0AED97E977}"/>
              </a:ext>
            </a:extLst>
          </p:cNvPr>
          <p:cNvSpPr>
            <a:spLocks noGrp="1"/>
          </p:cNvSpPr>
          <p:nvPr>
            <p:ph type="sldNum" sz="quarter" idx="12"/>
          </p:nvPr>
        </p:nvSpPr>
        <p:spPr/>
        <p:txBody>
          <a:bodyPr/>
          <a:lstStyle/>
          <a:p>
            <a:fld id="{2FA17D3E-5A97-4B88-8117-A185EEF33E79}" type="slidenum">
              <a:rPr lang="en-CA" smtClean="0"/>
              <a:t>35</a:t>
            </a:fld>
            <a:endParaRPr lang="en-CA"/>
          </a:p>
        </p:txBody>
      </p:sp>
      <p:sp>
        <p:nvSpPr>
          <p:cNvPr id="4" name="Title 3">
            <a:extLst>
              <a:ext uri="{FF2B5EF4-FFF2-40B4-BE49-F238E27FC236}">
                <a16:creationId xmlns:a16="http://schemas.microsoft.com/office/drawing/2014/main" id="{7A0384F4-142E-45DF-9944-7E4B02E774D6}"/>
              </a:ext>
            </a:extLst>
          </p:cNvPr>
          <p:cNvSpPr>
            <a:spLocks noGrp="1"/>
          </p:cNvSpPr>
          <p:nvPr>
            <p:ph type="title"/>
          </p:nvPr>
        </p:nvSpPr>
        <p:spPr/>
        <p:txBody>
          <a:bodyPr/>
          <a:lstStyle/>
          <a:p>
            <a:r>
              <a:rPr lang="en-US" b="0" dirty="0"/>
              <a:t>Contact</a:t>
            </a:r>
            <a:endParaRPr lang="en-CA" b="0" dirty="0"/>
          </a:p>
        </p:txBody>
      </p:sp>
      <p:pic>
        <p:nvPicPr>
          <p:cNvPr id="8" name="Picture 7">
            <a:extLst>
              <a:ext uri="{FF2B5EF4-FFF2-40B4-BE49-F238E27FC236}">
                <a16:creationId xmlns:a16="http://schemas.microsoft.com/office/drawing/2014/main" id="{52A84DA8-94AA-4B97-975C-EFE7E5C8DB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45340" y="2294141"/>
            <a:ext cx="2907284" cy="2899849"/>
          </a:xfrm>
          <a:prstGeom prst="rect">
            <a:avLst/>
          </a:prstGeom>
        </p:spPr>
      </p:pic>
    </p:spTree>
    <p:extLst>
      <p:ext uri="{BB962C8B-B14F-4D97-AF65-F5344CB8AC3E}">
        <p14:creationId xmlns:p14="http://schemas.microsoft.com/office/powerpoint/2010/main" val="849407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6DD8965-2ABD-ED37-F8C7-E8838CB60424}"/>
              </a:ext>
            </a:extLst>
          </p:cNvPr>
          <p:cNvSpPr>
            <a:spLocks noGrp="1"/>
          </p:cNvSpPr>
          <p:nvPr>
            <p:ph idx="1"/>
          </p:nvPr>
        </p:nvSpPr>
        <p:spPr>
          <a:xfrm>
            <a:off x="838200" y="1428750"/>
            <a:ext cx="10515600" cy="5252722"/>
          </a:xfrm>
        </p:spPr>
        <p:txBody>
          <a:bodyPr>
            <a:normAutofit lnSpcReduction="10000"/>
          </a:bodyPr>
          <a:lstStyle/>
          <a:p>
            <a:pPr>
              <a:lnSpc>
                <a:spcPct val="100000"/>
              </a:lnSpc>
              <a:buClr>
                <a:schemeClr val="accent2"/>
              </a:buClr>
            </a:pPr>
            <a:r>
              <a:rPr lang="en-US" sz="2400" dirty="0">
                <a:solidFill>
                  <a:schemeClr val="tx1">
                    <a:lumMod val="75000"/>
                    <a:lumOff val="25000"/>
                  </a:schemeClr>
                </a:solidFill>
              </a:rPr>
              <a:t>The First Nations Education Steering Committee (FNESC) was founded in 1992 by participants at a provincial First Nations education conference at the Vancouver Friendship Centre. That visionary group of people determined the need for a First Nations-controlled collective organization focused on advancing quality education for all First Nations learners.</a:t>
            </a:r>
            <a:endParaRPr lang="en-US" sz="2400" dirty="0">
              <a:solidFill>
                <a:schemeClr val="tx1">
                  <a:lumMod val="75000"/>
                  <a:lumOff val="25000"/>
                </a:schemeClr>
              </a:solidFill>
              <a:cs typeface="Calibri" panose="020F0502020204030204"/>
            </a:endParaRPr>
          </a:p>
          <a:p>
            <a:pPr>
              <a:lnSpc>
                <a:spcPct val="100000"/>
              </a:lnSpc>
              <a:buClr>
                <a:schemeClr val="accent2"/>
              </a:buClr>
            </a:pPr>
            <a:r>
              <a:rPr lang="en-US" sz="2400" dirty="0">
                <a:solidFill>
                  <a:schemeClr val="tx1">
                    <a:lumMod val="75000"/>
                    <a:lumOff val="25000"/>
                  </a:schemeClr>
                </a:solidFill>
              </a:rPr>
              <a:t>FNESC is committed to supporting First Nations in their efforts to improve the success of all First Nations students in BC. FNESC currently has approximately 130 Board members, representing First Nations and Tribal Councils from across the province.</a:t>
            </a:r>
            <a:endParaRPr lang="en-US" sz="2400" dirty="0">
              <a:solidFill>
                <a:schemeClr val="tx1">
                  <a:lumMod val="75000"/>
                  <a:lumOff val="25000"/>
                </a:schemeClr>
              </a:solidFill>
              <a:cs typeface="Calibri" panose="020F0502020204030204"/>
            </a:endParaRPr>
          </a:p>
          <a:p>
            <a:pPr>
              <a:lnSpc>
                <a:spcPct val="100000"/>
              </a:lnSpc>
              <a:buClr>
                <a:schemeClr val="accent2"/>
              </a:buClr>
            </a:pPr>
            <a:r>
              <a:rPr lang="en-US" sz="2400" dirty="0">
                <a:solidFill>
                  <a:schemeClr val="tx1">
                    <a:lumMod val="75000"/>
                    <a:lumOff val="25000"/>
                  </a:schemeClr>
                </a:solidFill>
                <a:cs typeface="Calibri" panose="020F0502020204030204"/>
              </a:rPr>
              <a:t>FNESC has a formal protocol with the First Nations Leadership Council that recognizes FNESC as the lead policy and advocacy body, as directed by First Nations governments, working to advance quality education, improved accountability, and improved education outcomes for all First Nation learners in British Columbia.</a:t>
            </a:r>
          </a:p>
          <a:p>
            <a:pPr>
              <a:lnSpc>
                <a:spcPct val="100000"/>
              </a:lnSpc>
              <a:buClr>
                <a:schemeClr val="accent2"/>
              </a:buClr>
            </a:pPr>
            <a:endParaRPr lang="en-US" sz="2800" dirty="0">
              <a:solidFill>
                <a:schemeClr val="tx1">
                  <a:lumMod val="75000"/>
                  <a:lumOff val="25000"/>
                </a:schemeClr>
              </a:solidFill>
              <a:cs typeface="Calibri" panose="020F0502020204030204"/>
            </a:endParaRPr>
          </a:p>
          <a:p>
            <a:pPr>
              <a:buClr>
                <a:schemeClr val="accent2"/>
              </a:buClr>
            </a:pPr>
            <a:endParaRPr lang="en-CA" dirty="0">
              <a:solidFill>
                <a:schemeClr val="tx1">
                  <a:lumMod val="75000"/>
                  <a:lumOff val="25000"/>
                </a:schemeClr>
              </a:solidFill>
            </a:endParaRPr>
          </a:p>
        </p:txBody>
      </p:sp>
      <p:sp>
        <p:nvSpPr>
          <p:cNvPr id="3" name="Slide Number Placeholder 2">
            <a:extLst>
              <a:ext uri="{FF2B5EF4-FFF2-40B4-BE49-F238E27FC236}">
                <a16:creationId xmlns:a16="http://schemas.microsoft.com/office/drawing/2014/main" id="{721B589B-5160-FC61-E249-EFC1CE70C0CE}"/>
              </a:ext>
            </a:extLst>
          </p:cNvPr>
          <p:cNvSpPr>
            <a:spLocks noGrp="1"/>
          </p:cNvSpPr>
          <p:nvPr>
            <p:ph type="sldNum" sz="quarter" idx="12"/>
          </p:nvPr>
        </p:nvSpPr>
        <p:spPr/>
        <p:txBody>
          <a:bodyPr/>
          <a:lstStyle/>
          <a:p>
            <a:fld id="{2FA17D3E-5A97-4B88-8117-A185EEF33E79}" type="slidenum">
              <a:rPr lang="en-CA" smtClean="0"/>
              <a:t>4</a:t>
            </a:fld>
            <a:endParaRPr lang="en-CA"/>
          </a:p>
        </p:txBody>
      </p:sp>
      <p:sp>
        <p:nvSpPr>
          <p:cNvPr id="4" name="Title 3">
            <a:extLst>
              <a:ext uri="{FF2B5EF4-FFF2-40B4-BE49-F238E27FC236}">
                <a16:creationId xmlns:a16="http://schemas.microsoft.com/office/drawing/2014/main" id="{BB1C9650-F3DC-3FBC-1821-4285BD652FD4}"/>
              </a:ext>
            </a:extLst>
          </p:cNvPr>
          <p:cNvSpPr>
            <a:spLocks noGrp="1"/>
          </p:cNvSpPr>
          <p:nvPr>
            <p:ph type="title"/>
          </p:nvPr>
        </p:nvSpPr>
        <p:spPr/>
        <p:txBody>
          <a:bodyPr>
            <a:noAutofit/>
          </a:bodyPr>
          <a:lstStyle/>
          <a:p>
            <a:r>
              <a:rPr lang="en-US" b="0" dirty="0"/>
              <a:t>First Nations Education Steering Committee (FNESC) </a:t>
            </a:r>
            <a:endParaRPr lang="en-CA" b="0" dirty="0"/>
          </a:p>
        </p:txBody>
      </p:sp>
    </p:spTree>
    <p:extLst>
      <p:ext uri="{BB962C8B-B14F-4D97-AF65-F5344CB8AC3E}">
        <p14:creationId xmlns:p14="http://schemas.microsoft.com/office/powerpoint/2010/main" val="1167340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6DD8965-2ABD-ED37-F8C7-E8838CB60424}"/>
              </a:ext>
            </a:extLst>
          </p:cNvPr>
          <p:cNvSpPr>
            <a:spLocks noGrp="1"/>
          </p:cNvSpPr>
          <p:nvPr>
            <p:ph idx="1"/>
          </p:nvPr>
        </p:nvSpPr>
        <p:spPr>
          <a:xfrm>
            <a:off x="838200" y="1428750"/>
            <a:ext cx="10515600" cy="5252722"/>
          </a:xfrm>
        </p:spPr>
        <p:txBody>
          <a:bodyPr>
            <a:normAutofit lnSpcReduction="10000"/>
          </a:bodyPr>
          <a:lstStyle/>
          <a:p>
            <a:pPr>
              <a:lnSpc>
                <a:spcPct val="100000"/>
              </a:lnSpc>
              <a:buClr>
                <a:schemeClr val="accent2"/>
              </a:buClr>
            </a:pPr>
            <a:r>
              <a:rPr lang="en-US" sz="2400" dirty="0">
                <a:solidFill>
                  <a:schemeClr val="tx1">
                    <a:lumMod val="75000"/>
                    <a:lumOff val="25000"/>
                  </a:schemeClr>
                </a:solidFill>
              </a:rPr>
              <a:t>Established in 2003, the Indigenous Adult and Higher Learning Association (IAHLA) is the lead advocacy and support organization for Indigenous-controlled post-secondary and training institutes in BC. </a:t>
            </a:r>
          </a:p>
          <a:p>
            <a:pPr>
              <a:lnSpc>
                <a:spcPct val="100000"/>
              </a:lnSpc>
              <a:buClr>
                <a:schemeClr val="accent2"/>
              </a:buClr>
            </a:pPr>
            <a:r>
              <a:rPr lang="en-US" sz="2400" dirty="0">
                <a:solidFill>
                  <a:schemeClr val="tx1">
                    <a:lumMod val="75000"/>
                    <a:lumOff val="25000"/>
                  </a:schemeClr>
                </a:solidFill>
              </a:rPr>
              <a:t>IAHLA supports its member institutes by:</a:t>
            </a:r>
          </a:p>
          <a:p>
            <a:pPr lvl="1">
              <a:lnSpc>
                <a:spcPct val="100000"/>
              </a:lnSpc>
              <a:spcBef>
                <a:spcPts val="1000"/>
              </a:spcBef>
              <a:buClr>
                <a:schemeClr val="accent2"/>
              </a:buClr>
            </a:pPr>
            <a:r>
              <a:rPr lang="en-US" sz="2000" dirty="0">
                <a:solidFill>
                  <a:schemeClr val="tx1">
                    <a:lumMod val="75000"/>
                    <a:lumOff val="25000"/>
                  </a:schemeClr>
                </a:solidFill>
              </a:rPr>
              <a:t>Providing professional development opportunities, </a:t>
            </a:r>
          </a:p>
          <a:p>
            <a:pPr lvl="1">
              <a:lnSpc>
                <a:spcPct val="100000"/>
              </a:lnSpc>
              <a:spcBef>
                <a:spcPts val="1000"/>
              </a:spcBef>
              <a:buClr>
                <a:schemeClr val="accent2"/>
              </a:buClr>
            </a:pPr>
            <a:r>
              <a:rPr lang="en-US" sz="2000" dirty="0">
                <a:solidFill>
                  <a:schemeClr val="tx1">
                    <a:lumMod val="75000"/>
                    <a:lumOff val="25000"/>
                  </a:schemeClr>
                </a:solidFill>
              </a:rPr>
              <a:t>Advancing strategic partnerships, </a:t>
            </a:r>
          </a:p>
          <a:p>
            <a:pPr lvl="1">
              <a:lnSpc>
                <a:spcPct val="100000"/>
              </a:lnSpc>
              <a:spcBef>
                <a:spcPts val="1000"/>
              </a:spcBef>
              <a:buClr>
                <a:schemeClr val="accent2"/>
              </a:buClr>
            </a:pPr>
            <a:r>
              <a:rPr lang="en-US" sz="2000" dirty="0">
                <a:solidFill>
                  <a:schemeClr val="tx1">
                    <a:lumMod val="75000"/>
                    <a:lumOff val="25000"/>
                  </a:schemeClr>
                </a:solidFill>
              </a:rPr>
              <a:t>Conducting projects that build Indigenous institute capacity, and </a:t>
            </a:r>
          </a:p>
          <a:p>
            <a:pPr lvl="1">
              <a:lnSpc>
                <a:spcPct val="100000"/>
              </a:lnSpc>
              <a:spcBef>
                <a:spcPts val="1000"/>
              </a:spcBef>
              <a:buClr>
                <a:schemeClr val="accent2"/>
              </a:buClr>
            </a:pPr>
            <a:r>
              <a:rPr lang="en-US" sz="2000" dirty="0">
                <a:solidFill>
                  <a:schemeClr val="tx1">
                    <a:lumMod val="75000"/>
                    <a:lumOff val="25000"/>
                  </a:schemeClr>
                </a:solidFill>
              </a:rPr>
              <a:t>Serving as a voice for Indigenous controlled institutes.</a:t>
            </a:r>
          </a:p>
          <a:p>
            <a:pPr>
              <a:lnSpc>
                <a:spcPct val="100000"/>
              </a:lnSpc>
              <a:buClr>
                <a:schemeClr val="accent2"/>
              </a:buClr>
            </a:pPr>
            <a:r>
              <a:rPr lang="en-US" sz="2400" dirty="0">
                <a:solidFill>
                  <a:schemeClr val="tx1">
                    <a:lumMod val="75000"/>
                    <a:lumOff val="25000"/>
                  </a:schemeClr>
                </a:solidFill>
              </a:rPr>
              <a:t>IAHLA’s vision is to support quality post-secondary educational institutes that leverage Indigenous language, culture and knowledge to create adaptable and competent, skilled citizens who are able to contribute to local, provincial and national advancement.</a:t>
            </a:r>
          </a:p>
          <a:p>
            <a:pPr>
              <a:lnSpc>
                <a:spcPct val="100000"/>
              </a:lnSpc>
              <a:buClr>
                <a:schemeClr val="accent2"/>
              </a:buClr>
            </a:pPr>
            <a:r>
              <a:rPr lang="en-US" sz="2400" dirty="0">
                <a:solidFill>
                  <a:schemeClr val="tx1">
                    <a:lumMod val="75000"/>
                    <a:lumOff val="25000"/>
                  </a:schemeClr>
                </a:solidFill>
              </a:rPr>
              <a:t>FNESC provides staff support to IAHLA to implement initiatives. </a:t>
            </a:r>
            <a:endParaRPr lang="en-US" sz="2800" dirty="0">
              <a:solidFill>
                <a:schemeClr val="tx1">
                  <a:lumMod val="75000"/>
                  <a:lumOff val="25000"/>
                </a:schemeClr>
              </a:solidFill>
              <a:cs typeface="Calibri" panose="020F0502020204030204"/>
            </a:endParaRPr>
          </a:p>
          <a:p>
            <a:pPr>
              <a:buClr>
                <a:schemeClr val="accent2"/>
              </a:buClr>
            </a:pPr>
            <a:endParaRPr lang="en-CA" dirty="0">
              <a:solidFill>
                <a:schemeClr val="tx1">
                  <a:lumMod val="75000"/>
                  <a:lumOff val="25000"/>
                </a:schemeClr>
              </a:solidFill>
            </a:endParaRPr>
          </a:p>
        </p:txBody>
      </p:sp>
      <p:sp>
        <p:nvSpPr>
          <p:cNvPr id="3" name="Slide Number Placeholder 2">
            <a:extLst>
              <a:ext uri="{FF2B5EF4-FFF2-40B4-BE49-F238E27FC236}">
                <a16:creationId xmlns:a16="http://schemas.microsoft.com/office/drawing/2014/main" id="{721B589B-5160-FC61-E249-EFC1CE70C0CE}"/>
              </a:ext>
            </a:extLst>
          </p:cNvPr>
          <p:cNvSpPr>
            <a:spLocks noGrp="1"/>
          </p:cNvSpPr>
          <p:nvPr>
            <p:ph type="sldNum" sz="quarter" idx="12"/>
          </p:nvPr>
        </p:nvSpPr>
        <p:spPr/>
        <p:txBody>
          <a:bodyPr/>
          <a:lstStyle/>
          <a:p>
            <a:fld id="{2FA17D3E-5A97-4B88-8117-A185EEF33E79}" type="slidenum">
              <a:rPr lang="en-CA" smtClean="0"/>
              <a:t>5</a:t>
            </a:fld>
            <a:endParaRPr lang="en-CA"/>
          </a:p>
        </p:txBody>
      </p:sp>
      <p:sp>
        <p:nvSpPr>
          <p:cNvPr id="4" name="Title 3">
            <a:extLst>
              <a:ext uri="{FF2B5EF4-FFF2-40B4-BE49-F238E27FC236}">
                <a16:creationId xmlns:a16="http://schemas.microsoft.com/office/drawing/2014/main" id="{BB1C9650-F3DC-3FBC-1821-4285BD652FD4}"/>
              </a:ext>
            </a:extLst>
          </p:cNvPr>
          <p:cNvSpPr>
            <a:spLocks noGrp="1"/>
          </p:cNvSpPr>
          <p:nvPr>
            <p:ph type="title"/>
          </p:nvPr>
        </p:nvSpPr>
        <p:spPr/>
        <p:txBody>
          <a:bodyPr>
            <a:noAutofit/>
          </a:bodyPr>
          <a:lstStyle/>
          <a:p>
            <a:r>
              <a:rPr lang="en-US" b="0" dirty="0"/>
              <a:t>Indigenous Adult and Higher Learning Association  (IAHLA)</a:t>
            </a:r>
            <a:endParaRPr lang="en-CA" b="0" dirty="0"/>
          </a:p>
        </p:txBody>
      </p:sp>
    </p:spTree>
    <p:extLst>
      <p:ext uri="{BB962C8B-B14F-4D97-AF65-F5344CB8AC3E}">
        <p14:creationId xmlns:p14="http://schemas.microsoft.com/office/powerpoint/2010/main" val="3917074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123BF634-BAAA-1E88-E5CE-6A0C86E05EF2}"/>
              </a:ext>
            </a:extLst>
          </p:cNvPr>
          <p:cNvSpPr>
            <a:spLocks noGrp="1"/>
          </p:cNvSpPr>
          <p:nvPr>
            <p:ph type="sldNum" sz="quarter" idx="12"/>
          </p:nvPr>
        </p:nvSpPr>
        <p:spPr/>
        <p:txBody>
          <a:bodyPr/>
          <a:lstStyle/>
          <a:p>
            <a:fld id="{2FA17D3E-5A97-4B88-8117-A185EEF33E79}" type="slidenum">
              <a:rPr lang="en-CA" smtClean="0"/>
              <a:t>6</a:t>
            </a:fld>
            <a:endParaRPr lang="en-CA"/>
          </a:p>
        </p:txBody>
      </p:sp>
      <p:sp>
        <p:nvSpPr>
          <p:cNvPr id="5" name="Title 4">
            <a:extLst>
              <a:ext uri="{FF2B5EF4-FFF2-40B4-BE49-F238E27FC236}">
                <a16:creationId xmlns:a16="http://schemas.microsoft.com/office/drawing/2014/main" id="{1B694DD4-B6E9-5BE4-790A-8EEEBCA6615E}"/>
              </a:ext>
            </a:extLst>
          </p:cNvPr>
          <p:cNvSpPr>
            <a:spLocks noGrp="1"/>
          </p:cNvSpPr>
          <p:nvPr>
            <p:ph type="ctrTitle"/>
          </p:nvPr>
        </p:nvSpPr>
        <p:spPr/>
        <p:txBody>
          <a:bodyPr>
            <a:noAutofit/>
          </a:bodyPr>
          <a:lstStyle/>
          <a:p>
            <a:r>
              <a:rPr lang="en-US" dirty="0">
                <a:solidFill>
                  <a:schemeClr val="tx1">
                    <a:lumMod val="75000"/>
                    <a:lumOff val="25000"/>
                  </a:schemeClr>
                </a:solidFill>
              </a:rPr>
              <a:t>Contextualizing the BC First Nations Tripartite Post-Secondary Education Model</a:t>
            </a:r>
            <a:endParaRPr lang="en-CA" dirty="0">
              <a:solidFill>
                <a:schemeClr val="tx1">
                  <a:lumMod val="75000"/>
                  <a:lumOff val="25000"/>
                </a:schemeClr>
              </a:solidFill>
            </a:endParaRPr>
          </a:p>
        </p:txBody>
      </p:sp>
    </p:spTree>
    <p:extLst>
      <p:ext uri="{BB962C8B-B14F-4D97-AF65-F5344CB8AC3E}">
        <p14:creationId xmlns:p14="http://schemas.microsoft.com/office/powerpoint/2010/main" val="3913638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A974103-B901-6316-4C69-6F3440E53D18}"/>
              </a:ext>
            </a:extLst>
          </p:cNvPr>
          <p:cNvSpPr>
            <a:spLocks noGrp="1"/>
          </p:cNvSpPr>
          <p:nvPr>
            <p:ph idx="1"/>
          </p:nvPr>
        </p:nvSpPr>
        <p:spPr>
          <a:xfrm>
            <a:off x="838200" y="1362076"/>
            <a:ext cx="10515600" cy="5319398"/>
          </a:xfrm>
        </p:spPr>
        <p:txBody>
          <a:bodyPr>
            <a:normAutofit/>
          </a:bodyPr>
          <a:lstStyle/>
          <a:p>
            <a:pPr>
              <a:lnSpc>
                <a:spcPct val="80000"/>
              </a:lnSpc>
              <a:buClr>
                <a:schemeClr val="accent2"/>
              </a:buClr>
            </a:pPr>
            <a:r>
              <a:rPr lang="en-US" sz="2400" dirty="0">
                <a:solidFill>
                  <a:schemeClr val="tx1">
                    <a:lumMod val="75000"/>
                    <a:lumOff val="25000"/>
                  </a:schemeClr>
                </a:solidFill>
              </a:rPr>
              <a:t>First Nations have unique, constitutionally recognized rights that include post-secondary education. </a:t>
            </a:r>
          </a:p>
          <a:p>
            <a:pPr>
              <a:lnSpc>
                <a:spcPct val="80000"/>
              </a:lnSpc>
              <a:buClr>
                <a:schemeClr val="accent2"/>
              </a:buClr>
            </a:pPr>
            <a:r>
              <a:rPr lang="en-US" sz="2400" dirty="0">
                <a:solidFill>
                  <a:schemeClr val="tx1">
                    <a:lumMod val="75000"/>
                    <a:lumOff val="25000"/>
                  </a:schemeClr>
                </a:solidFill>
              </a:rPr>
              <a:t>Both Canada and BC have made a commitment to fully adopt and implement the United Nations Declaration on the Rights of Indigenous Peoples (UN Declaration), which includes the following articles: </a:t>
            </a:r>
          </a:p>
          <a:p>
            <a:pPr lvl="1">
              <a:lnSpc>
                <a:spcPct val="80000"/>
              </a:lnSpc>
              <a:spcBef>
                <a:spcPts val="1000"/>
              </a:spcBef>
              <a:buClr>
                <a:schemeClr val="accent2"/>
              </a:buClr>
            </a:pPr>
            <a:r>
              <a:rPr lang="en-US" sz="2200" i="1" dirty="0">
                <a:solidFill>
                  <a:schemeClr val="tx1">
                    <a:lumMod val="75000"/>
                    <a:lumOff val="25000"/>
                  </a:schemeClr>
                </a:solidFill>
              </a:rPr>
              <a:t>Article 14.1 </a:t>
            </a:r>
            <a:r>
              <a:rPr lang="en-US" sz="2200" dirty="0">
                <a:solidFill>
                  <a:schemeClr val="tx1">
                    <a:lumMod val="75000"/>
                    <a:lumOff val="25000"/>
                  </a:schemeClr>
                </a:solidFill>
              </a:rPr>
              <a:t>of the </a:t>
            </a:r>
            <a:r>
              <a:rPr lang="en-US" sz="2200" i="1" dirty="0">
                <a:solidFill>
                  <a:schemeClr val="tx1">
                    <a:lumMod val="75000"/>
                    <a:lumOff val="25000"/>
                  </a:schemeClr>
                </a:solidFill>
              </a:rPr>
              <a:t>Declaration </a:t>
            </a:r>
            <a:r>
              <a:rPr lang="en-US" sz="2200" dirty="0">
                <a:solidFill>
                  <a:schemeClr val="tx1">
                    <a:lumMod val="75000"/>
                    <a:lumOff val="25000"/>
                  </a:schemeClr>
                </a:solidFill>
              </a:rPr>
              <a:t>states that, "Indigenous peoples have the right to establish and control their educational systems and institutions providing education in their own languages, in a manner appropriate to their cultural methods of teaching and learning.”</a:t>
            </a:r>
          </a:p>
          <a:p>
            <a:pPr lvl="1">
              <a:lnSpc>
                <a:spcPct val="80000"/>
              </a:lnSpc>
              <a:spcBef>
                <a:spcPts val="1000"/>
              </a:spcBef>
              <a:buClr>
                <a:schemeClr val="accent2"/>
              </a:buClr>
            </a:pPr>
            <a:r>
              <a:rPr lang="en-US" sz="2200" i="1" dirty="0">
                <a:solidFill>
                  <a:schemeClr val="tx1">
                    <a:lumMod val="75000"/>
                    <a:lumOff val="25000"/>
                  </a:schemeClr>
                </a:solidFill>
              </a:rPr>
              <a:t>Article 14.2 </a:t>
            </a:r>
            <a:r>
              <a:rPr lang="en-US" sz="2200" dirty="0">
                <a:solidFill>
                  <a:schemeClr val="tx1">
                    <a:lumMod val="75000"/>
                    <a:lumOff val="25000"/>
                  </a:schemeClr>
                </a:solidFill>
              </a:rPr>
              <a:t>states that, “Indigenous individuals particularly children have the right to all levels and forms of education of the State without discrimination.”</a:t>
            </a:r>
          </a:p>
          <a:p>
            <a:pPr lvl="1">
              <a:lnSpc>
                <a:spcPct val="80000"/>
              </a:lnSpc>
              <a:spcBef>
                <a:spcPts val="1000"/>
              </a:spcBef>
              <a:buClr>
                <a:schemeClr val="accent2"/>
              </a:buClr>
            </a:pPr>
            <a:r>
              <a:rPr lang="en-US" sz="2200" i="1" dirty="0">
                <a:solidFill>
                  <a:schemeClr val="tx1">
                    <a:lumMod val="75000"/>
                    <a:lumOff val="25000"/>
                  </a:schemeClr>
                </a:solidFill>
              </a:rPr>
              <a:t>Article 14.3 </a:t>
            </a:r>
            <a:r>
              <a:rPr lang="en-US" sz="2200" dirty="0">
                <a:solidFill>
                  <a:schemeClr val="tx1">
                    <a:lumMod val="75000"/>
                    <a:lumOff val="25000"/>
                  </a:schemeClr>
                </a:solidFill>
              </a:rPr>
              <a:t>states that, “states shall, in conjunction with indigenous peoples, take effective measures, in order for indigenous individuals, particularly children, including those living outside their communities, to have access, when possible, to an education in their own culture and provided in their own language.”</a:t>
            </a:r>
            <a:endParaRPr lang="en-CA" sz="2200" dirty="0">
              <a:solidFill>
                <a:schemeClr val="tx1">
                  <a:lumMod val="75000"/>
                  <a:lumOff val="25000"/>
                </a:schemeClr>
              </a:solidFill>
            </a:endParaRPr>
          </a:p>
          <a:p>
            <a:endParaRPr lang="en-CA" dirty="0">
              <a:solidFill>
                <a:schemeClr val="tx1">
                  <a:lumMod val="75000"/>
                  <a:lumOff val="25000"/>
                </a:schemeClr>
              </a:solidFill>
            </a:endParaRPr>
          </a:p>
        </p:txBody>
      </p:sp>
      <p:sp>
        <p:nvSpPr>
          <p:cNvPr id="3" name="Slide Number Placeholder 2">
            <a:extLst>
              <a:ext uri="{FF2B5EF4-FFF2-40B4-BE49-F238E27FC236}">
                <a16:creationId xmlns:a16="http://schemas.microsoft.com/office/drawing/2014/main" id="{1C415833-F165-AF44-D12A-D22201471CD2}"/>
              </a:ext>
            </a:extLst>
          </p:cNvPr>
          <p:cNvSpPr>
            <a:spLocks noGrp="1"/>
          </p:cNvSpPr>
          <p:nvPr>
            <p:ph type="sldNum" sz="quarter" idx="12"/>
          </p:nvPr>
        </p:nvSpPr>
        <p:spPr/>
        <p:txBody>
          <a:bodyPr/>
          <a:lstStyle/>
          <a:p>
            <a:fld id="{2FA17D3E-5A97-4B88-8117-A185EEF33E79}" type="slidenum">
              <a:rPr lang="en-CA" smtClean="0"/>
              <a:t>7</a:t>
            </a:fld>
            <a:endParaRPr lang="en-CA"/>
          </a:p>
        </p:txBody>
      </p:sp>
      <p:sp>
        <p:nvSpPr>
          <p:cNvPr id="4" name="Title 3">
            <a:extLst>
              <a:ext uri="{FF2B5EF4-FFF2-40B4-BE49-F238E27FC236}">
                <a16:creationId xmlns:a16="http://schemas.microsoft.com/office/drawing/2014/main" id="{6EADBD4B-95E3-D49C-3CAB-3C176D9C8DD2}"/>
              </a:ext>
            </a:extLst>
          </p:cNvPr>
          <p:cNvSpPr>
            <a:spLocks noGrp="1"/>
          </p:cNvSpPr>
          <p:nvPr>
            <p:ph type="title"/>
          </p:nvPr>
        </p:nvSpPr>
        <p:spPr/>
        <p:txBody>
          <a:bodyPr>
            <a:noAutofit/>
          </a:bodyPr>
          <a:lstStyle/>
          <a:p>
            <a:r>
              <a:rPr lang="en-CA" b="0" dirty="0"/>
              <a:t>United Nations Declaration on the Rights of Indigenous Peoples</a:t>
            </a:r>
            <a:endParaRPr lang="en-CA" dirty="0"/>
          </a:p>
        </p:txBody>
      </p:sp>
    </p:spTree>
    <p:extLst>
      <p:ext uri="{BB962C8B-B14F-4D97-AF65-F5344CB8AC3E}">
        <p14:creationId xmlns:p14="http://schemas.microsoft.com/office/powerpoint/2010/main" val="599933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841244E-9705-6D79-7EBE-8F8713D352C8}"/>
              </a:ext>
            </a:extLst>
          </p:cNvPr>
          <p:cNvSpPr>
            <a:spLocks noGrp="1"/>
          </p:cNvSpPr>
          <p:nvPr>
            <p:ph idx="1"/>
          </p:nvPr>
        </p:nvSpPr>
        <p:spPr>
          <a:xfrm>
            <a:off x="838200" y="1409700"/>
            <a:ext cx="10515600" cy="5167745"/>
          </a:xfrm>
        </p:spPr>
        <p:txBody>
          <a:bodyPr>
            <a:normAutofit fontScale="32500" lnSpcReduction="20000"/>
          </a:bodyPr>
          <a:lstStyle/>
          <a:p>
            <a:pPr>
              <a:lnSpc>
                <a:spcPct val="110000"/>
              </a:lnSpc>
              <a:buClr>
                <a:schemeClr val="accent2"/>
              </a:buClr>
            </a:pPr>
            <a:r>
              <a:rPr lang="en-US" sz="7400" dirty="0">
                <a:solidFill>
                  <a:schemeClr val="tx1">
                    <a:lumMod val="75000"/>
                    <a:lumOff val="25000"/>
                  </a:schemeClr>
                </a:solidFill>
              </a:rPr>
              <a:t>On November 26, 2019, Bill 41 – the </a:t>
            </a:r>
            <a:r>
              <a:rPr lang="en-US" sz="7400" i="1" dirty="0">
                <a:solidFill>
                  <a:schemeClr val="tx1">
                    <a:lumMod val="75000"/>
                    <a:lumOff val="25000"/>
                  </a:schemeClr>
                </a:solidFill>
              </a:rPr>
              <a:t>Declaration on the Rights of Indigenous Peoples Act </a:t>
            </a:r>
            <a:r>
              <a:rPr lang="en-US" sz="7400" dirty="0">
                <a:solidFill>
                  <a:schemeClr val="tx1">
                    <a:lumMod val="75000"/>
                    <a:lumOff val="25000"/>
                  </a:schemeClr>
                </a:solidFill>
              </a:rPr>
              <a:t>was passed unanimously in the BC Legislature. </a:t>
            </a:r>
          </a:p>
          <a:p>
            <a:pPr>
              <a:lnSpc>
                <a:spcPct val="110000"/>
              </a:lnSpc>
              <a:buClr>
                <a:schemeClr val="accent2"/>
              </a:buClr>
            </a:pPr>
            <a:r>
              <a:rPr lang="en-US" sz="7400" dirty="0">
                <a:solidFill>
                  <a:schemeClr val="tx1">
                    <a:lumMod val="75000"/>
                    <a:lumOff val="25000"/>
                  </a:schemeClr>
                </a:solidFill>
              </a:rPr>
              <a:t>Section 3 of the </a:t>
            </a:r>
            <a:r>
              <a:rPr lang="en-US" sz="7400" i="1" dirty="0">
                <a:solidFill>
                  <a:schemeClr val="tx1">
                    <a:lumMod val="75000"/>
                    <a:lumOff val="25000"/>
                  </a:schemeClr>
                </a:solidFill>
              </a:rPr>
              <a:t>Declaration Act</a:t>
            </a:r>
            <a:r>
              <a:rPr lang="en-US" sz="7400" dirty="0">
                <a:solidFill>
                  <a:schemeClr val="tx1">
                    <a:lumMod val="75000"/>
                    <a:lumOff val="25000"/>
                  </a:schemeClr>
                </a:solidFill>
              </a:rPr>
              <a:t> requires that the Province “in consultation and cooperation with Indigenous Peoples” take “all measures necessary” to ensure consistency between the laws of British Columbia and the </a:t>
            </a:r>
            <a:r>
              <a:rPr lang="en-US" sz="7400" i="1" dirty="0">
                <a:solidFill>
                  <a:schemeClr val="tx1">
                    <a:lumMod val="75000"/>
                    <a:lumOff val="25000"/>
                  </a:schemeClr>
                </a:solidFill>
              </a:rPr>
              <a:t>UN Declaration</a:t>
            </a:r>
            <a:r>
              <a:rPr lang="en-US" sz="7400" dirty="0">
                <a:solidFill>
                  <a:schemeClr val="tx1">
                    <a:lumMod val="75000"/>
                    <a:lumOff val="25000"/>
                  </a:schemeClr>
                </a:solidFill>
              </a:rPr>
              <a:t>.</a:t>
            </a:r>
          </a:p>
          <a:p>
            <a:pPr>
              <a:lnSpc>
                <a:spcPct val="110000"/>
              </a:lnSpc>
              <a:buClr>
                <a:schemeClr val="accent2"/>
              </a:buClr>
            </a:pPr>
            <a:r>
              <a:rPr lang="en-US" sz="7400" dirty="0">
                <a:solidFill>
                  <a:schemeClr val="tx1">
                    <a:lumMod val="75000"/>
                    <a:lumOff val="25000"/>
                  </a:schemeClr>
                </a:solidFill>
              </a:rPr>
              <a:t>On March 30, 2022, the Ministry of Indigenous Relations and Reconciliation (</a:t>
            </a:r>
            <a:r>
              <a:rPr lang="en-US" sz="7400" dirty="0" err="1">
                <a:solidFill>
                  <a:schemeClr val="tx1">
                    <a:lumMod val="75000"/>
                    <a:lumOff val="25000"/>
                  </a:schemeClr>
                </a:solidFill>
              </a:rPr>
              <a:t>MIRR</a:t>
            </a:r>
            <a:r>
              <a:rPr lang="en-US" sz="7400" dirty="0">
                <a:solidFill>
                  <a:schemeClr val="tx1">
                    <a:lumMod val="75000"/>
                    <a:lumOff val="25000"/>
                  </a:schemeClr>
                </a:solidFill>
              </a:rPr>
              <a:t>) published the final </a:t>
            </a:r>
            <a:r>
              <a:rPr lang="en-US" sz="7400" i="1" dirty="0">
                <a:solidFill>
                  <a:schemeClr val="tx1">
                    <a:lumMod val="75000"/>
                    <a:lumOff val="25000"/>
                  </a:schemeClr>
                </a:solidFill>
              </a:rPr>
              <a:t>Declaration Act Action Plan </a:t>
            </a:r>
            <a:r>
              <a:rPr lang="en-US" sz="7400" dirty="0">
                <a:solidFill>
                  <a:schemeClr val="tx1">
                    <a:lumMod val="75000"/>
                    <a:lumOff val="25000"/>
                  </a:schemeClr>
                </a:solidFill>
              </a:rPr>
              <a:t>(Action Plan), which includes eight post-secondary education and training-specific actions.</a:t>
            </a:r>
          </a:p>
          <a:p>
            <a:pPr>
              <a:lnSpc>
                <a:spcPct val="110000"/>
              </a:lnSpc>
              <a:buClr>
                <a:schemeClr val="accent2"/>
              </a:buClr>
            </a:pPr>
            <a:r>
              <a:rPr lang="en-US" sz="7400" dirty="0">
                <a:solidFill>
                  <a:schemeClr val="tx1">
                    <a:lumMod val="75000"/>
                    <a:lumOff val="25000"/>
                  </a:schemeClr>
                </a:solidFill>
              </a:rPr>
              <a:t>In October 2022, the Province released the </a:t>
            </a:r>
            <a:r>
              <a:rPr lang="en-US" sz="7400" i="1" dirty="0">
                <a:solidFill>
                  <a:schemeClr val="tx1">
                    <a:lumMod val="75000"/>
                    <a:lumOff val="25000"/>
                  </a:schemeClr>
                </a:solidFill>
              </a:rPr>
              <a:t>Interim Approach to Implementing the Requirements of Section 3 of The Declaration Act, which </a:t>
            </a:r>
            <a:r>
              <a:rPr lang="en-US" sz="7400" dirty="0">
                <a:solidFill>
                  <a:schemeClr val="tx1">
                    <a:lumMod val="75000"/>
                    <a:lumOff val="25000"/>
                  </a:schemeClr>
                </a:solidFill>
              </a:rPr>
              <a:t>provides interim guidance for implementing section 3 of the Declaration Act and, in particular, regarding approaches for involving Indigenous Peoples in policy and legislative development.</a:t>
            </a:r>
          </a:p>
          <a:p>
            <a:pPr>
              <a:lnSpc>
                <a:spcPct val="100000"/>
              </a:lnSpc>
              <a:buClr>
                <a:schemeClr val="accent2"/>
              </a:buClr>
            </a:pPr>
            <a:endParaRPr lang="en-US" sz="2800" dirty="0">
              <a:solidFill>
                <a:schemeClr val="tx1">
                  <a:lumMod val="75000"/>
                  <a:lumOff val="25000"/>
                </a:schemeClr>
              </a:solidFill>
            </a:endParaRPr>
          </a:p>
          <a:p>
            <a:pPr>
              <a:buClr>
                <a:schemeClr val="accent2"/>
              </a:buClr>
            </a:pPr>
            <a:endParaRPr lang="en-CA" dirty="0">
              <a:solidFill>
                <a:schemeClr val="tx1">
                  <a:lumMod val="75000"/>
                  <a:lumOff val="25000"/>
                </a:schemeClr>
              </a:solidFill>
            </a:endParaRPr>
          </a:p>
          <a:p>
            <a:pPr>
              <a:buClr>
                <a:schemeClr val="accent2"/>
              </a:buClr>
            </a:pPr>
            <a:endParaRPr lang="en-CA" dirty="0">
              <a:solidFill>
                <a:schemeClr val="tx1">
                  <a:lumMod val="75000"/>
                  <a:lumOff val="25000"/>
                </a:schemeClr>
              </a:solidFill>
            </a:endParaRPr>
          </a:p>
          <a:p>
            <a:pPr>
              <a:buClr>
                <a:schemeClr val="accent2"/>
              </a:buClr>
            </a:pPr>
            <a:endParaRPr lang="en-CA" dirty="0">
              <a:solidFill>
                <a:schemeClr val="tx1">
                  <a:lumMod val="75000"/>
                  <a:lumOff val="25000"/>
                </a:schemeClr>
              </a:solidFill>
            </a:endParaRPr>
          </a:p>
        </p:txBody>
      </p:sp>
      <p:sp>
        <p:nvSpPr>
          <p:cNvPr id="3" name="Slide Number Placeholder 2">
            <a:extLst>
              <a:ext uri="{FF2B5EF4-FFF2-40B4-BE49-F238E27FC236}">
                <a16:creationId xmlns:a16="http://schemas.microsoft.com/office/drawing/2014/main" id="{A782C7D4-E9D6-4B75-A7C4-C63239665F90}"/>
              </a:ext>
            </a:extLst>
          </p:cNvPr>
          <p:cNvSpPr>
            <a:spLocks noGrp="1"/>
          </p:cNvSpPr>
          <p:nvPr>
            <p:ph type="sldNum" sz="quarter" idx="12"/>
          </p:nvPr>
        </p:nvSpPr>
        <p:spPr/>
        <p:txBody>
          <a:bodyPr/>
          <a:lstStyle/>
          <a:p>
            <a:fld id="{2FA17D3E-5A97-4B88-8117-A185EEF33E79}" type="slidenum">
              <a:rPr lang="en-CA" smtClean="0"/>
              <a:t>8</a:t>
            </a:fld>
            <a:endParaRPr lang="en-CA" dirty="0"/>
          </a:p>
        </p:txBody>
      </p:sp>
      <p:sp>
        <p:nvSpPr>
          <p:cNvPr id="4" name="Title 3">
            <a:extLst>
              <a:ext uri="{FF2B5EF4-FFF2-40B4-BE49-F238E27FC236}">
                <a16:creationId xmlns:a16="http://schemas.microsoft.com/office/drawing/2014/main" id="{D1C88B77-C227-0F14-2ACB-51B36400DCBC}"/>
              </a:ext>
            </a:extLst>
          </p:cNvPr>
          <p:cNvSpPr>
            <a:spLocks noGrp="1"/>
          </p:cNvSpPr>
          <p:nvPr>
            <p:ph type="title"/>
          </p:nvPr>
        </p:nvSpPr>
        <p:spPr/>
        <p:txBody>
          <a:bodyPr/>
          <a:lstStyle/>
          <a:p>
            <a:r>
              <a:rPr lang="en-CA" sz="4000" b="0" dirty="0"/>
              <a:t>BC Declaration Act Action Plan</a:t>
            </a:r>
            <a:endParaRPr lang="en-CA" dirty="0"/>
          </a:p>
        </p:txBody>
      </p:sp>
    </p:spTree>
    <p:extLst>
      <p:ext uri="{BB962C8B-B14F-4D97-AF65-F5344CB8AC3E}">
        <p14:creationId xmlns:p14="http://schemas.microsoft.com/office/powerpoint/2010/main" val="1940918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7FED4C4C-3A54-5D92-6BAB-9C0CC03B4500}"/>
              </a:ext>
            </a:extLst>
          </p:cNvPr>
          <p:cNvGraphicFramePr>
            <a:graphicFrameLocks noGrp="1"/>
          </p:cNvGraphicFramePr>
          <p:nvPr>
            <p:ph idx="1"/>
            <p:extLst>
              <p:ext uri="{D42A27DB-BD31-4B8C-83A1-F6EECF244321}">
                <p14:modId xmlns:p14="http://schemas.microsoft.com/office/powerpoint/2010/main" val="1958877599"/>
              </p:ext>
            </p:extLst>
          </p:nvPr>
        </p:nvGraphicFramePr>
        <p:xfrm>
          <a:off x="602674" y="1313871"/>
          <a:ext cx="11014362" cy="4984925"/>
        </p:xfrm>
        <a:graphic>
          <a:graphicData uri="http://schemas.openxmlformats.org/drawingml/2006/table">
            <a:tbl>
              <a:tblPr firstRow="1" bandRow="1">
                <a:tableStyleId>{69CF1AB2-1976-4502-BF36-3FF5EA218861}</a:tableStyleId>
              </a:tblPr>
              <a:tblGrid>
                <a:gridCol w="1853866">
                  <a:extLst>
                    <a:ext uri="{9D8B030D-6E8A-4147-A177-3AD203B41FA5}">
                      <a16:colId xmlns:a16="http://schemas.microsoft.com/office/drawing/2014/main" val="2622324488"/>
                    </a:ext>
                  </a:extLst>
                </a:gridCol>
                <a:gridCol w="9160496">
                  <a:extLst>
                    <a:ext uri="{9D8B030D-6E8A-4147-A177-3AD203B41FA5}">
                      <a16:colId xmlns:a16="http://schemas.microsoft.com/office/drawing/2014/main" val="1251500186"/>
                    </a:ext>
                  </a:extLst>
                </a:gridCol>
              </a:tblGrid>
              <a:tr h="636284">
                <a:tc>
                  <a:txBody>
                    <a:bodyPr/>
                    <a:lstStyle/>
                    <a:p>
                      <a:pPr algn="ctr"/>
                      <a:r>
                        <a:rPr lang="en-US" sz="1600" b="1" dirty="0">
                          <a:solidFill>
                            <a:schemeClr val="tx1">
                              <a:lumMod val="75000"/>
                              <a:lumOff val="25000"/>
                            </a:schemeClr>
                          </a:solidFill>
                        </a:rPr>
                        <a:t>Action 1.8</a:t>
                      </a:r>
                      <a:endParaRPr lang="en-CA" sz="1600" b="1" dirty="0">
                        <a:solidFill>
                          <a:schemeClr val="tx1">
                            <a:lumMod val="75000"/>
                            <a:lumOff val="25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600" b="0" dirty="0">
                          <a:solidFill>
                            <a:schemeClr val="tx1">
                              <a:lumMod val="75000"/>
                              <a:lumOff val="25000"/>
                            </a:schemeClr>
                          </a:solidFill>
                          <a:latin typeface="+mn-lt"/>
                        </a:rPr>
                        <a:t>Recognize the integral role of Indigenous-led post-secondary institutes as a key pillar of B.C.’s post-secondary system through the provision of core funding, capacity funding and the development of legislation.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125714568"/>
                  </a:ext>
                </a:extLst>
              </a:tr>
              <a:tr h="445398">
                <a:tc>
                  <a:txBody>
                    <a:bodyPr/>
                    <a:lstStyle/>
                    <a:p>
                      <a:pPr algn="ctr"/>
                      <a:r>
                        <a:rPr lang="en-US" sz="1600" b="1" dirty="0">
                          <a:solidFill>
                            <a:schemeClr val="tx1">
                              <a:lumMod val="75000"/>
                              <a:lumOff val="25000"/>
                            </a:schemeClr>
                          </a:solidFill>
                        </a:rPr>
                        <a:t>Action 3.3</a:t>
                      </a:r>
                      <a:endParaRPr lang="en-CA" sz="1600" b="1" dirty="0">
                        <a:solidFill>
                          <a:schemeClr val="tx1">
                            <a:lumMod val="75000"/>
                            <a:lumOff val="25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600" b="0" dirty="0">
                          <a:solidFill>
                            <a:schemeClr val="tx1">
                              <a:lumMod val="75000"/>
                              <a:lumOff val="25000"/>
                            </a:schemeClr>
                          </a:solidFill>
                          <a:latin typeface="+mn-lt"/>
                        </a:rPr>
                        <a:t>Conduct an external review of Indigenous-specific racism in the public education system.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02943915"/>
                  </a:ext>
                </a:extLst>
              </a:tr>
              <a:tr h="593623">
                <a:tc>
                  <a:txBody>
                    <a:bodyPr/>
                    <a:lstStyle/>
                    <a:p>
                      <a:pPr algn="ctr"/>
                      <a:r>
                        <a:rPr lang="en-US" sz="1600" b="1" dirty="0">
                          <a:solidFill>
                            <a:schemeClr val="tx1">
                              <a:lumMod val="75000"/>
                              <a:lumOff val="25000"/>
                            </a:schemeClr>
                          </a:solidFill>
                        </a:rPr>
                        <a:t>Action 4.18</a:t>
                      </a:r>
                      <a:endParaRPr lang="en-CA" sz="1600" b="1" dirty="0">
                        <a:solidFill>
                          <a:schemeClr val="tx1">
                            <a:lumMod val="75000"/>
                            <a:lumOff val="25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lumMod val="75000"/>
                              <a:lumOff val="25000"/>
                            </a:schemeClr>
                          </a:solidFill>
                          <a:effectLst/>
                          <a:latin typeface="+mn-lt"/>
                          <a:cs typeface="Calibri"/>
                        </a:rPr>
                        <a:t>C</a:t>
                      </a:r>
                      <a:r>
                        <a:rPr lang="en-US" sz="1600" b="0" dirty="0">
                          <a:solidFill>
                            <a:schemeClr val="tx1">
                              <a:lumMod val="75000"/>
                              <a:lumOff val="25000"/>
                            </a:schemeClr>
                          </a:solidFill>
                          <a:effectLst/>
                          <a:latin typeface="+mn-lt"/>
                        </a:rPr>
                        <a:t>o-develop and implement measures to support improved education outcomes of current and former First Nation children and youth in care.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113487053"/>
                  </a:ext>
                </a:extLst>
              </a:tr>
              <a:tr h="636284">
                <a:tc>
                  <a:txBody>
                    <a:bodyPr/>
                    <a:lstStyle/>
                    <a:p>
                      <a:pPr algn="ctr"/>
                      <a:r>
                        <a:rPr lang="en-US" sz="1600" b="1" dirty="0">
                          <a:solidFill>
                            <a:schemeClr val="tx1">
                              <a:lumMod val="75000"/>
                              <a:lumOff val="25000"/>
                            </a:schemeClr>
                          </a:solidFill>
                        </a:rPr>
                        <a:t>Action 4.29</a:t>
                      </a:r>
                      <a:endParaRPr lang="en-CA" sz="1600" b="1" dirty="0">
                        <a:solidFill>
                          <a:schemeClr val="tx1">
                            <a:lumMod val="75000"/>
                            <a:lumOff val="25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600" b="0" dirty="0">
                          <a:solidFill>
                            <a:schemeClr val="tx1">
                              <a:lumMod val="75000"/>
                              <a:lumOff val="25000"/>
                            </a:schemeClr>
                          </a:solidFill>
                          <a:latin typeface="+mn-lt"/>
                        </a:rPr>
                        <a:t>Establish an Indigenous-led working group to develop a strategy for the revitalization of Indigenous languages in B.C., including potential legislative supports.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564397354"/>
                  </a:ext>
                </a:extLst>
              </a:tr>
              <a:tr h="343676">
                <a:tc>
                  <a:txBody>
                    <a:bodyPr/>
                    <a:lstStyle/>
                    <a:p>
                      <a:pPr algn="ctr"/>
                      <a:r>
                        <a:rPr lang="en-US" sz="1600" b="1" dirty="0">
                          <a:solidFill>
                            <a:schemeClr val="tx1">
                              <a:lumMod val="75000"/>
                              <a:lumOff val="25000"/>
                            </a:schemeClr>
                          </a:solidFill>
                        </a:rPr>
                        <a:t>Action 4.30</a:t>
                      </a:r>
                      <a:endParaRPr lang="en-CA" sz="1600" b="1" dirty="0">
                        <a:solidFill>
                          <a:schemeClr val="tx1">
                            <a:lumMod val="75000"/>
                            <a:lumOff val="25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r>
                        <a:rPr lang="en-US" sz="1600" b="0" dirty="0">
                          <a:solidFill>
                            <a:schemeClr val="tx1">
                              <a:lumMod val="75000"/>
                              <a:lumOff val="25000"/>
                            </a:schemeClr>
                          </a:solidFill>
                          <a:effectLst/>
                          <a:latin typeface="+mn-lt"/>
                          <a:cs typeface="Calibri"/>
                        </a:rPr>
                        <a:t>Support Indigenous language revitalization through </a:t>
                      </a:r>
                      <a:r>
                        <a:rPr lang="en-US" sz="1600" b="0">
                          <a:solidFill>
                            <a:schemeClr val="tx1">
                              <a:lumMod val="75000"/>
                              <a:lumOff val="25000"/>
                            </a:schemeClr>
                          </a:solidFill>
                          <a:effectLst/>
                          <a:latin typeface="+mn-lt"/>
                          <a:cs typeface="Calibri"/>
                        </a:rPr>
                        <a:t>sustainable funding.</a:t>
                      </a:r>
                      <a:endParaRPr lang="en-CA" sz="1600" b="0" dirty="0">
                        <a:solidFill>
                          <a:schemeClr val="tx1">
                            <a:lumMod val="75000"/>
                            <a:lumOff val="25000"/>
                          </a:schemeClr>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21190927"/>
                  </a:ext>
                </a:extLst>
              </a:tr>
              <a:tr h="593623">
                <a:tc>
                  <a:txBody>
                    <a:bodyPr/>
                    <a:lstStyle/>
                    <a:p>
                      <a:pPr algn="ctr"/>
                      <a:r>
                        <a:rPr lang="en-US" sz="1600" b="1" dirty="0">
                          <a:solidFill>
                            <a:schemeClr val="tx1">
                              <a:lumMod val="75000"/>
                              <a:lumOff val="25000"/>
                            </a:schemeClr>
                          </a:solidFill>
                        </a:rPr>
                        <a:t>Action 4.2</a:t>
                      </a:r>
                      <a:endParaRPr lang="en-CA" sz="1600" b="1" dirty="0">
                        <a:solidFill>
                          <a:schemeClr val="tx1">
                            <a:lumMod val="75000"/>
                            <a:lumOff val="25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lumMod val="75000"/>
                              <a:lumOff val="25000"/>
                            </a:schemeClr>
                          </a:solidFill>
                          <a:effectLst/>
                          <a:latin typeface="+mn-lt"/>
                          <a:cs typeface="Calibri"/>
                        </a:rPr>
                        <a:t>Develop and implement an effective recruitment and retention strategy to increase the number of Indigenous teachers in the K-12 public education system.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283633232"/>
                  </a:ext>
                </a:extLst>
              </a:tr>
              <a:tr h="892468">
                <a:tc>
                  <a:txBody>
                    <a:bodyPr/>
                    <a:lstStyle/>
                    <a:p>
                      <a:pPr algn="ctr"/>
                      <a:r>
                        <a:rPr lang="en-US" sz="1600" b="1" dirty="0">
                          <a:solidFill>
                            <a:schemeClr val="tx1">
                              <a:lumMod val="75000"/>
                              <a:lumOff val="25000"/>
                            </a:schemeClr>
                          </a:solidFill>
                        </a:rPr>
                        <a:t>Action 4.5</a:t>
                      </a:r>
                      <a:endParaRPr lang="en-CA" sz="1600" b="1" dirty="0">
                        <a:solidFill>
                          <a:schemeClr val="tx1">
                            <a:lumMod val="75000"/>
                            <a:lumOff val="25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lumMod val="75000"/>
                              <a:lumOff val="25000"/>
                            </a:schemeClr>
                          </a:solidFill>
                          <a:effectLst/>
                          <a:latin typeface="+mn-lt"/>
                          <a:cs typeface="Calibri"/>
                        </a:rPr>
                        <a:t>Co-develop a policy framework for Indigenous </a:t>
                      </a:r>
                      <a:r>
                        <a:rPr lang="en-US" sz="1600" b="0" dirty="0">
                          <a:solidFill>
                            <a:schemeClr val="tx1">
                              <a:lumMod val="75000"/>
                              <a:lumOff val="25000"/>
                            </a:schemeClr>
                          </a:solidFill>
                          <a:effectLst/>
                          <a:latin typeface="+mn-lt"/>
                        </a:rPr>
                        <a:t>post-secondary education and skills training (to include measures for PPSIs to be more culturally relevant and responsive, expansion of Aboriginal Service Plan, access to student housing, involved in decision-making at PPSIs, Indigenous representations on PPSI Boards). </a:t>
                      </a:r>
                      <a:endParaRPr lang="en-US" sz="1600" b="0" dirty="0">
                        <a:solidFill>
                          <a:schemeClr val="tx1">
                            <a:lumMod val="75000"/>
                            <a:lumOff val="25000"/>
                          </a:schemeClr>
                        </a:solidFill>
                        <a:effectLst/>
                        <a:latin typeface="+mn-lt"/>
                        <a:cs typeface="Calibri"/>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5298198"/>
                  </a:ext>
                </a:extLst>
              </a:tr>
              <a:tr h="843569">
                <a:tc>
                  <a:txBody>
                    <a:bodyPr/>
                    <a:lstStyle/>
                    <a:p>
                      <a:pPr algn="ctr"/>
                      <a:r>
                        <a:rPr lang="en-US" sz="1600" b="1" dirty="0">
                          <a:solidFill>
                            <a:schemeClr val="tx1">
                              <a:lumMod val="75000"/>
                              <a:lumOff val="25000"/>
                            </a:schemeClr>
                          </a:solidFill>
                        </a:rPr>
                        <a:t>Action 4.41</a:t>
                      </a:r>
                      <a:endParaRPr lang="en-CA" sz="1600" b="1" dirty="0">
                        <a:solidFill>
                          <a:schemeClr val="tx1">
                            <a:lumMod val="75000"/>
                            <a:lumOff val="25000"/>
                          </a:schemeClr>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solidFill>
                            <a:schemeClr val="tx1">
                              <a:lumMod val="75000"/>
                              <a:lumOff val="25000"/>
                            </a:schemeClr>
                          </a:solidFill>
                          <a:effectLst/>
                          <a:latin typeface="+mn-lt"/>
                          <a:cs typeface="Calibri"/>
                        </a:rPr>
                        <a:t>Work with First Nations to </a:t>
                      </a:r>
                      <a:r>
                        <a:rPr lang="en-US" sz="1600" b="0" dirty="0">
                          <a:solidFill>
                            <a:schemeClr val="tx1">
                              <a:lumMod val="75000"/>
                              <a:lumOff val="25000"/>
                            </a:schemeClr>
                          </a:solidFill>
                          <a:effectLst/>
                          <a:latin typeface="+mn-lt"/>
                        </a:rPr>
                        <a:t>provide funding for self-determined, community-led programs for Indigenous Peoples to upgrade skills, obtain credentials, secure employment, and develop and support community economies.</a:t>
                      </a:r>
                      <a:r>
                        <a:rPr lang="en-US" sz="1600" b="0" dirty="0">
                          <a:solidFill>
                            <a:schemeClr val="tx1">
                              <a:lumMod val="75000"/>
                              <a:lumOff val="25000"/>
                            </a:schemeClr>
                          </a:solidFill>
                          <a:effectLst/>
                          <a:latin typeface="+mn-lt"/>
                          <a:cs typeface="Calibri"/>
                        </a:rPr>
                        <a: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351507766"/>
                  </a:ext>
                </a:extLst>
              </a:tr>
            </a:tbl>
          </a:graphicData>
        </a:graphic>
      </p:graphicFrame>
      <p:sp>
        <p:nvSpPr>
          <p:cNvPr id="3" name="Slide Number Placeholder 2">
            <a:extLst>
              <a:ext uri="{FF2B5EF4-FFF2-40B4-BE49-F238E27FC236}">
                <a16:creationId xmlns:a16="http://schemas.microsoft.com/office/drawing/2014/main" id="{0A5A34DF-A298-32DE-5758-756F0A762620}"/>
              </a:ext>
            </a:extLst>
          </p:cNvPr>
          <p:cNvSpPr>
            <a:spLocks noGrp="1"/>
          </p:cNvSpPr>
          <p:nvPr>
            <p:ph type="sldNum" sz="quarter" idx="12"/>
          </p:nvPr>
        </p:nvSpPr>
        <p:spPr/>
        <p:txBody>
          <a:bodyPr/>
          <a:lstStyle/>
          <a:p>
            <a:fld id="{2FA17D3E-5A97-4B88-8117-A185EEF33E79}" type="slidenum">
              <a:rPr lang="en-CA" smtClean="0"/>
              <a:t>9</a:t>
            </a:fld>
            <a:endParaRPr lang="en-CA"/>
          </a:p>
        </p:txBody>
      </p:sp>
      <p:sp>
        <p:nvSpPr>
          <p:cNvPr id="4" name="Title 3">
            <a:extLst>
              <a:ext uri="{FF2B5EF4-FFF2-40B4-BE49-F238E27FC236}">
                <a16:creationId xmlns:a16="http://schemas.microsoft.com/office/drawing/2014/main" id="{ECEF09F3-9E6C-559A-FCC4-481CC7E5660E}"/>
              </a:ext>
            </a:extLst>
          </p:cNvPr>
          <p:cNvSpPr>
            <a:spLocks noGrp="1"/>
          </p:cNvSpPr>
          <p:nvPr>
            <p:ph type="title"/>
          </p:nvPr>
        </p:nvSpPr>
        <p:spPr>
          <a:xfrm>
            <a:off x="838200" y="433619"/>
            <a:ext cx="10515600" cy="720191"/>
          </a:xfrm>
        </p:spPr>
        <p:txBody>
          <a:bodyPr>
            <a:normAutofit fontScale="90000"/>
          </a:bodyPr>
          <a:lstStyle/>
          <a:p>
            <a:r>
              <a:rPr lang="en-US" sz="4400" b="0" dirty="0">
                <a:solidFill>
                  <a:schemeClr val="bg1"/>
                </a:solidFill>
                <a:latin typeface="+mj-lt"/>
              </a:rPr>
              <a:t>Declaration Act Action Plan – Post-Secondary Education and Training Actions</a:t>
            </a:r>
            <a:br>
              <a:rPr lang="en-US" sz="4000" dirty="0">
                <a:solidFill>
                  <a:schemeClr val="bg1"/>
                </a:solidFill>
                <a:latin typeface="+mj-lt"/>
                <a:ea typeface="Calibri"/>
                <a:cs typeface="Calibri"/>
              </a:rPr>
            </a:br>
            <a:endParaRPr lang="en-CA" dirty="0"/>
          </a:p>
        </p:txBody>
      </p:sp>
    </p:spTree>
    <p:extLst>
      <p:ext uri="{BB962C8B-B14F-4D97-AF65-F5344CB8AC3E}">
        <p14:creationId xmlns:p14="http://schemas.microsoft.com/office/powerpoint/2010/main" val="1318298398"/>
      </p:ext>
    </p:extLst>
  </p:cSld>
  <p:clrMapOvr>
    <a:masterClrMapping/>
  </p:clrMapOvr>
</p:sld>
</file>

<file path=ppt/theme/theme1.xml><?xml version="1.0" encoding="utf-8"?>
<a:theme xmlns:a="http://schemas.openxmlformats.org/drawingml/2006/main" name="1_Office Theme">
  <a:themeElements>
    <a:clrScheme name="Custom 1">
      <a:dk1>
        <a:sysClr val="windowText" lastClr="000000"/>
      </a:dk1>
      <a:lt1>
        <a:sysClr val="window" lastClr="FFFFFF"/>
      </a:lt1>
      <a:dk2>
        <a:srgbClr val="44546A"/>
      </a:dk2>
      <a:lt2>
        <a:srgbClr val="E7E6E6"/>
      </a:lt2>
      <a:accent1>
        <a:srgbClr val="4472C4"/>
      </a:accent1>
      <a:accent2>
        <a:srgbClr val="DB6D1D"/>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RAFT Template FNESC 2022" id="{BC003EFA-F0B8-4548-A329-3AA84DBD1FD0}" vid="{E7B714EB-7A35-4654-BFDB-3EEAAC51AD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DRAFT TEMPLATE FNESC 2022</Template>
  <TotalTime>1067</TotalTime>
  <Words>3402</Words>
  <Application>Microsoft Office PowerPoint</Application>
  <PresentationFormat>Widescreen</PresentationFormat>
  <Paragraphs>240</Paragraphs>
  <Slides>35</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Calibri Light</vt:lpstr>
      <vt:lpstr>Times New Roman</vt:lpstr>
      <vt:lpstr>1_Office Theme</vt:lpstr>
      <vt:lpstr>BC First Nations Tripartite Post-Secondary Education Model</vt:lpstr>
      <vt:lpstr>Recognition of the Territory</vt:lpstr>
      <vt:lpstr>Agenda</vt:lpstr>
      <vt:lpstr>First Nations Education Steering Committee (FNESC) </vt:lpstr>
      <vt:lpstr>Indigenous Adult and Higher Learning Association  (IAHLA)</vt:lpstr>
      <vt:lpstr>Contextualizing the BC First Nations Tripartite Post-Secondary Education Model</vt:lpstr>
      <vt:lpstr>United Nations Declaration on the Rights of Indigenous Peoples</vt:lpstr>
      <vt:lpstr>BC Declaration Act Action Plan</vt:lpstr>
      <vt:lpstr>Declaration Act Action Plan – Post-Secondary Education and Training Actions </vt:lpstr>
      <vt:lpstr>Policy and Legislation Tables</vt:lpstr>
      <vt:lpstr>Background on the BC First Nations Tripartite PSE Model</vt:lpstr>
      <vt:lpstr>Background on the BC First Nations Tripartite PSE Model</vt:lpstr>
      <vt:lpstr>PowerPoint Presentation</vt:lpstr>
      <vt:lpstr>First Nations Leadership Resolutions</vt:lpstr>
      <vt:lpstr>First Nations Leadership Resolutions</vt:lpstr>
      <vt:lpstr>First Nations Leadership Resolutions</vt:lpstr>
      <vt:lpstr>Ongoing First Nations Direction and Involvement</vt:lpstr>
      <vt:lpstr>Overview of the BC First Nations Tripartite PSE Model</vt:lpstr>
      <vt:lpstr>Pillar One: First Nations Learners</vt:lpstr>
      <vt:lpstr>Pillar Two: First Nations-Mandated Post-Secondary Institutes</vt:lpstr>
      <vt:lpstr>Pillar Three: Community-Based Program Delivery</vt:lpstr>
      <vt:lpstr>Pillar Four: Respectful and Responsive Public Post-Secondary System</vt:lpstr>
      <vt:lpstr>Recent Developments</vt:lpstr>
      <vt:lpstr>First Nations Children and Youth in Care Protocol</vt:lpstr>
      <vt:lpstr>Core and Capacity Funding</vt:lpstr>
      <vt:lpstr>Indigenous Language Fluency/Proficiency Degree</vt:lpstr>
      <vt:lpstr>Bachelor of Nsyilxcn Language Fluency </vt:lpstr>
      <vt:lpstr>Indigenous Teacher Recruitment and Retention</vt:lpstr>
      <vt:lpstr>External Review of Anti-Indigenous Racism</vt:lpstr>
      <vt:lpstr>Indigenous-Focused Graduation Requirement</vt:lpstr>
      <vt:lpstr>Bill 40</vt:lpstr>
      <vt:lpstr>Next Steps</vt:lpstr>
      <vt:lpstr>Next Steps – Provincial Post-Secondary Education Gatherings and Beyond</vt:lpstr>
      <vt:lpstr>Questions and Comments</vt:lpstr>
      <vt:lpstr>Contact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Matthew Cornfoot</dc:creator>
  <cp:lastModifiedBy>Katherine Gall</cp:lastModifiedBy>
  <cp:revision>161</cp:revision>
  <cp:lastPrinted>2024-02-08T22:40:29Z</cp:lastPrinted>
  <dcterms:created xsi:type="dcterms:W3CDTF">2024-01-30T00:15:16Z</dcterms:created>
  <dcterms:modified xsi:type="dcterms:W3CDTF">2024-02-09T22:47:16Z</dcterms:modified>
</cp:coreProperties>
</file>