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87" r:id="rId2"/>
    <p:sldId id="289" r:id="rId3"/>
    <p:sldId id="290" r:id="rId4"/>
    <p:sldId id="315" r:id="rId5"/>
    <p:sldId id="313" r:id="rId6"/>
    <p:sldId id="311" r:id="rId7"/>
    <p:sldId id="310" r:id="rId8"/>
    <p:sldId id="309" r:id="rId9"/>
    <p:sldId id="306" r:id="rId10"/>
    <p:sldId id="307" r:id="rId11"/>
    <p:sldId id="305" r:id="rId12"/>
    <p:sldId id="297" r:id="rId13"/>
    <p:sldId id="303" r:id="rId14"/>
    <p:sldId id="301" r:id="rId15"/>
    <p:sldId id="300" r:id="rId16"/>
    <p:sldId id="299" r:id="rId17"/>
    <p:sldId id="298" r:id="rId18"/>
    <p:sldId id="296" r:id="rId19"/>
    <p:sldId id="31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06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58" autoAdjust="0"/>
    <p:restoredTop sz="92101" autoAdjust="0"/>
  </p:normalViewPr>
  <p:slideViewPr>
    <p:cSldViewPr snapToGrid="0">
      <p:cViewPr varScale="1">
        <p:scale>
          <a:sx n="103" d="100"/>
          <a:sy n="103" d="100"/>
        </p:scale>
        <p:origin x="2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C1612C-9923-4165-95D1-CBF8852373CC}" type="datetimeFigureOut">
              <a:rPr lang="en-CA" smtClean="0"/>
              <a:t>2024-11-29</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8128C0-D329-4C28-B642-7B914AAB8108}" type="slidenum">
              <a:rPr lang="en-CA" smtClean="0"/>
              <a:t>‹#›</a:t>
            </a:fld>
            <a:endParaRPr lang="en-CA"/>
          </a:p>
        </p:txBody>
      </p:sp>
    </p:spTree>
    <p:extLst>
      <p:ext uri="{BB962C8B-B14F-4D97-AF65-F5344CB8AC3E}">
        <p14:creationId xmlns:p14="http://schemas.microsoft.com/office/powerpoint/2010/main" val="3410709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4</a:t>
            </a:fld>
            <a:endParaRPr lang="en-CA"/>
          </a:p>
        </p:txBody>
      </p:sp>
    </p:spTree>
    <p:extLst>
      <p:ext uri="{BB962C8B-B14F-4D97-AF65-F5344CB8AC3E}">
        <p14:creationId xmlns:p14="http://schemas.microsoft.com/office/powerpoint/2010/main" val="15455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5</a:t>
            </a:fld>
            <a:endParaRPr lang="en-CA"/>
          </a:p>
        </p:txBody>
      </p:sp>
    </p:spTree>
    <p:extLst>
      <p:ext uri="{BB962C8B-B14F-4D97-AF65-F5344CB8AC3E}">
        <p14:creationId xmlns:p14="http://schemas.microsoft.com/office/powerpoint/2010/main" val="2469477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6</a:t>
            </a:fld>
            <a:endParaRPr lang="en-CA"/>
          </a:p>
        </p:txBody>
      </p:sp>
    </p:spTree>
    <p:extLst>
      <p:ext uri="{BB962C8B-B14F-4D97-AF65-F5344CB8AC3E}">
        <p14:creationId xmlns:p14="http://schemas.microsoft.com/office/powerpoint/2010/main" val="524378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8</a:t>
            </a:fld>
            <a:endParaRPr lang="en-CA"/>
          </a:p>
        </p:txBody>
      </p:sp>
    </p:spTree>
    <p:extLst>
      <p:ext uri="{BB962C8B-B14F-4D97-AF65-F5344CB8AC3E}">
        <p14:creationId xmlns:p14="http://schemas.microsoft.com/office/powerpoint/2010/main" val="2915123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78128C0-D329-4C28-B642-7B914AAB8108}" type="slidenum">
              <a:rPr lang="en-CA" smtClean="0"/>
              <a:t>9</a:t>
            </a:fld>
            <a:endParaRPr lang="en-CA"/>
          </a:p>
        </p:txBody>
      </p:sp>
    </p:spTree>
    <p:extLst>
      <p:ext uri="{BB962C8B-B14F-4D97-AF65-F5344CB8AC3E}">
        <p14:creationId xmlns:p14="http://schemas.microsoft.com/office/powerpoint/2010/main" val="608390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401718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11/29/24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368955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698850"/>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7.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4.xml"/><Relationship Id="rId1" Type="http://schemas.openxmlformats.org/officeDocument/2006/relationships/tags" Target="../tags/tag2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0.xml"/><Relationship Id="rId1" Type="http://schemas.openxmlformats.org/officeDocument/2006/relationships/tags" Target="../tags/tag29.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hyperlink" Target="https://afn.bynder.com/m/cca68137bff31e0/original/07-2018-Examiner-les-droits-le-titre-et-la-competence-des-Premieres-Nations-dans-le-projet-de-loi-C-69-Loi-edictant-la-Loi-sur-I-evaluation-d-impact-et-la-Loi-sur-la-Regie-canadienne-de-1-energie-et-modifiant-la-Loi-sur-la-protection-de-la-navigation.pdf" TargetMode="External"/><Relationship Id="rId3" Type="http://schemas.openxmlformats.org/officeDocument/2006/relationships/tags" Target="../tags/tag6.xml"/><Relationship Id="rId7" Type="http://schemas.openxmlformats.org/officeDocument/2006/relationships/hyperlink" Target="https://afn.bynder.com/m/6a687a6586025e3e/original/06-2019-Respecter-les-droits-inherents-et-proteges-par-la-Constitution-des-Premieres-Nations-dans-la-liste-de-projets-proposee-dans-le-cadre-de-la-Loi-sur-evaluation-d-impact.pdf" TargetMode="Externa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hyperlink" Target="https://afn.bynder.com/m/2f815bedaecd2baa/original/69-2018-Participation-pleine-directe-et-inconditionnelle-des-Premieres-Nations-au-projet-de-loi-C-69-y-compris-a-elaboration-des-reglements-et-de-la-politique.pdf" TargetMode="Externa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5.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custDataLst>
              <p:tags r:id="rId1"/>
            </p:custDataLst>
          </p:nvPr>
        </p:nvSpPr>
        <p:spPr>
          <a:xfrm>
            <a:off x="1427921" y="2243891"/>
            <a:ext cx="9336158" cy="3242509"/>
          </a:xfrm>
        </p:spPr>
        <p:txBody>
          <a:bodyPr/>
          <a:lstStyle/>
          <a:p>
            <a:pPr marL="0" indent="0" algn="ctr">
              <a:buNone/>
            </a:pPr>
            <a:r>
              <a:rPr kumimoji="0" lang="fr-CA" sz="4000" b="1" i="0" u="none" strike="noStrike" cap="none"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Leadership des Premières Nations en matière d'évaluation d'impact et d'</a:t>
            </a:r>
            <a:r>
              <a:rPr lang="fr-CA" sz="4000" b="1" dirty="0">
                <a:solidFill>
                  <a:schemeClr val="bg1"/>
                </a:solidFill>
                <a:latin typeface="Arial" panose="020B0604020202020204"/>
                <a:ea typeface="Calibri" panose="020F0502020204030204" pitchFamily="34" charset="0"/>
                <a:cs typeface="Times New Roman" panose="02020603050405020304" pitchFamily="18" charset="0"/>
              </a:rPr>
              <a:t>action en faveur du climat</a:t>
            </a:r>
          </a:p>
          <a:p>
            <a:pPr marL="0" indent="0" algn="ctr">
              <a:buNone/>
            </a:pPr>
            <a:endParaRPr lang="en-US" sz="2000" b="1" dirty="0">
              <a:solidFill>
                <a:schemeClr val="bg1"/>
              </a:solidFill>
              <a:latin typeface="Arial" panose="020B0604020202020204"/>
            </a:endParaRPr>
          </a:p>
          <a:p>
            <a:pPr marL="0" indent="0" algn="ctr">
              <a:buNone/>
            </a:pPr>
            <a:r>
              <a:rPr lang="fr-CA" sz="2000" b="1" dirty="0">
                <a:solidFill>
                  <a:schemeClr val="bg1"/>
                </a:solidFill>
                <a:latin typeface="Arial" panose="020B0604020202020204"/>
              </a:rPr>
              <a:t>Assemblée extraordinaire des Chefs de 2024</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000" b="1" i="0" u="none" strike="noStrike" cap="none" normalizeH="0" baseline="0" noProof="0" dirty="0">
                <a:ln>
                  <a:noFill/>
                </a:ln>
                <a:solidFill>
                  <a:schemeClr val="bg1"/>
                </a:solidFill>
                <a:effectLst/>
                <a:uLnTx/>
                <a:uFillTx/>
                <a:latin typeface="Arial" panose="020B0604020202020204"/>
                <a:ea typeface="+mn-ea"/>
                <a:cs typeface="+mn-cs"/>
              </a:rPr>
              <a:t>Séance de dialogue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sz="2400" dirty="0">
              <a:solidFill>
                <a:schemeClr val="bg1"/>
              </a:solidFill>
              <a:latin typeface="Arial" panose="020B060402020202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CA" sz="2000" dirty="0">
                <a:solidFill>
                  <a:schemeClr val="bg1"/>
                </a:solidFill>
                <a:latin typeface="Arial" panose="020B0604020202020204"/>
              </a:rPr>
              <a:t>2 décembre 2024</a:t>
            </a:r>
          </a:p>
          <a:p>
            <a:pPr marL="0" indent="0" algn="ctr">
              <a:buNone/>
            </a:pP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6E93AC6E-FC8D-E672-6C85-B736E5EB00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3C9614-190A-58E9-F4B5-A7403B7A43C0}"/>
              </a:ext>
            </a:extLst>
          </p:cNvPr>
          <p:cNvSpPr>
            <a:spLocks noGrp="1"/>
          </p:cNvSpPr>
          <p:nvPr>
            <p:ph type="title"/>
            <p:custDataLst>
              <p:tags r:id="rId1"/>
            </p:custDataLst>
          </p:nvPr>
        </p:nvSpPr>
        <p:spPr>
          <a:xfrm>
            <a:off x="1841157" y="1906108"/>
            <a:ext cx="10196871" cy="589957"/>
          </a:xfrm>
        </p:spPr>
        <p:txBody>
          <a:bodyPr/>
          <a:lstStyle/>
          <a:p>
            <a:r>
              <a:rPr lang="fr-CA" sz="2600" dirty="0">
                <a:latin typeface="Arial" panose="020B0604020202020204" pitchFamily="34" charset="0"/>
                <a:cs typeface="Arial" panose="020B0604020202020204" pitchFamily="34" charset="0"/>
              </a:rPr>
              <a:t>Ce qu'une entente de </a:t>
            </a:r>
            <a:r>
              <a:rPr lang="fr-CA" sz="2600" dirty="0" err="1">
                <a:latin typeface="Arial" panose="020B0604020202020204" pitchFamily="34" charset="0"/>
                <a:cs typeface="Arial" panose="020B0604020202020204" pitchFamily="34" charset="0"/>
              </a:rPr>
              <a:t>coadministration</a:t>
            </a:r>
            <a:r>
              <a:rPr lang="fr-CA" sz="2600" dirty="0">
                <a:latin typeface="Arial" panose="020B0604020202020204" pitchFamily="34" charset="0"/>
                <a:cs typeface="Arial" panose="020B0604020202020204" pitchFamily="34" charset="0"/>
              </a:rPr>
              <a:t> peut et ne peut pas faire</a:t>
            </a:r>
          </a:p>
        </p:txBody>
      </p:sp>
      <p:pic>
        <p:nvPicPr>
          <p:cNvPr id="4" name="Content Placeholder 3">
            <a:extLst>
              <a:ext uri="{FF2B5EF4-FFF2-40B4-BE49-F238E27FC236}">
                <a16:creationId xmlns:a16="http://schemas.microsoft.com/office/drawing/2014/main" id="{05F89CA6-113F-82E3-9802-C110213B4995}"/>
              </a:ext>
            </a:extLst>
          </p:cNvPr>
          <p:cNvPicPr>
            <a:picLocks noGrp="1" noChangeAspect="1"/>
          </p:cNvPicPr>
          <p:nvPr>
            <p:ph idx="1"/>
            <p:custDataLst>
              <p:tags r:id="rId2"/>
            </p:custDataLst>
          </p:nvPr>
        </p:nvPicPr>
        <p:blipFill>
          <a:blip r:embed="rId5"/>
          <a:stretch>
            <a:fillRect/>
          </a:stretch>
        </p:blipFill>
        <p:spPr>
          <a:xfrm>
            <a:off x="1964724" y="2496066"/>
            <a:ext cx="7812725" cy="3932362"/>
          </a:xfrm>
          <a:prstGeom prst="rect">
            <a:avLst/>
          </a:prstGeom>
        </p:spPr>
      </p:pic>
    </p:spTree>
    <p:extLst>
      <p:ext uri="{BB962C8B-B14F-4D97-AF65-F5344CB8AC3E}">
        <p14:creationId xmlns:p14="http://schemas.microsoft.com/office/powerpoint/2010/main" val="422598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E821382-7B32-63CE-E9F2-767A68D8C8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73669-E08F-52D6-3612-D6C819EFDBA5}"/>
              </a:ext>
            </a:extLst>
          </p:cNvPr>
          <p:cNvSpPr>
            <a:spLocks noGrp="1"/>
          </p:cNvSpPr>
          <p:nvPr>
            <p:ph type="title"/>
            <p:custDataLst>
              <p:tags r:id="rId1"/>
            </p:custDataLst>
          </p:nvPr>
        </p:nvSpPr>
        <p:spPr>
          <a:xfrm>
            <a:off x="1680519" y="1948453"/>
            <a:ext cx="10197254" cy="578675"/>
          </a:xfrm>
        </p:spPr>
        <p:txBody>
          <a:bodyPr/>
          <a:lstStyle/>
          <a:p>
            <a:r>
              <a:rPr lang="fr-CA" sz="2400" dirty="0">
                <a:latin typeface="Arial" panose="020B0604020202020204" pitchFamily="34" charset="0"/>
                <a:cs typeface="Arial" panose="020B0604020202020204" pitchFamily="34" charset="0"/>
              </a:rPr>
              <a:t>Recommandations de l'APN sur la réglementation et l'approche politique concernant la CAA</a:t>
            </a:r>
          </a:p>
        </p:txBody>
      </p:sp>
      <p:sp>
        <p:nvSpPr>
          <p:cNvPr id="3" name="Content Placeholder 2">
            <a:extLst>
              <a:ext uri="{FF2B5EF4-FFF2-40B4-BE49-F238E27FC236}">
                <a16:creationId xmlns:a16="http://schemas.microsoft.com/office/drawing/2014/main" id="{913A5FDD-AD3C-1D5F-1461-BD6B74A077C9}"/>
              </a:ext>
            </a:extLst>
          </p:cNvPr>
          <p:cNvSpPr>
            <a:spLocks noGrp="1"/>
          </p:cNvSpPr>
          <p:nvPr>
            <p:ph idx="1"/>
            <p:custDataLst>
              <p:tags r:id="rId2"/>
            </p:custDataLst>
          </p:nvPr>
        </p:nvSpPr>
        <p:spPr>
          <a:xfrm>
            <a:off x="1520772" y="2836047"/>
            <a:ext cx="10357002" cy="3848958"/>
          </a:xfrm>
        </p:spPr>
        <p:txBody>
          <a:bodyPr/>
          <a:lstStyle/>
          <a:p>
            <a:pPr marL="685800" indent="-457200">
              <a:spcBef>
                <a:spcPts val="600"/>
              </a:spcBef>
              <a:spcAft>
                <a:spcPts val="600"/>
              </a:spcAft>
              <a:buAutoNum type="arabicPeriod"/>
            </a:pPr>
            <a:r>
              <a:rPr lang="fr-CA" sz="1700" dirty="0">
                <a:latin typeface="Arial" panose="020B0604020202020204" pitchFamily="34" charset="0"/>
                <a:cs typeface="Arial" panose="020B0604020202020204" pitchFamily="34" charset="0"/>
              </a:rPr>
              <a:t>La Déclaration des Nations Unies guide la réglementation sur l’ICA et l'approche politique;</a:t>
            </a:r>
          </a:p>
          <a:p>
            <a:pPr marL="685800" indent="-457200">
              <a:spcBef>
                <a:spcPts val="600"/>
              </a:spcBef>
              <a:spcAft>
                <a:spcPts val="600"/>
              </a:spcAft>
              <a:buAutoNum type="arabicPeriod"/>
            </a:pPr>
            <a:r>
              <a:rPr lang="fr-CA" sz="1700" dirty="0">
                <a:latin typeface="Arial" panose="020B0604020202020204" pitchFamily="34" charset="0"/>
                <a:cs typeface="Arial" panose="020B0604020202020204" pitchFamily="34" charset="0"/>
              </a:rPr>
              <a:t>Adoption de règlements habilitants qui mettent en œuvre l'ensemble des tâches, des pouvoirs et des fonctions;</a:t>
            </a:r>
          </a:p>
          <a:p>
            <a:pPr marL="685800" indent="-457200">
              <a:spcBef>
                <a:spcPts val="600"/>
              </a:spcBef>
              <a:spcAft>
                <a:spcPts val="600"/>
              </a:spcAft>
              <a:buAutoNum type="arabicPeriod"/>
            </a:pPr>
            <a:r>
              <a:rPr lang="fr-CA" sz="1700" dirty="0">
                <a:latin typeface="Arial" panose="020B0604020202020204" pitchFamily="34" charset="0"/>
                <a:cs typeface="Arial" panose="020B0604020202020204" pitchFamily="34" charset="0"/>
              </a:rPr>
              <a:t>Soutien parallèle de véritables évaluations dirigées par les Premières Nations;</a:t>
            </a:r>
          </a:p>
          <a:p>
            <a:pPr marL="685800" indent="-457200">
              <a:spcBef>
                <a:spcPts val="600"/>
              </a:spcBef>
              <a:spcAft>
                <a:spcPts val="600"/>
              </a:spcAft>
              <a:buAutoNum type="arabicPeriod"/>
            </a:pPr>
            <a:r>
              <a:rPr lang="fr-CA" sz="1700" dirty="0">
                <a:latin typeface="Arial" panose="020B0604020202020204" pitchFamily="34" charset="0"/>
                <a:cs typeface="Arial" panose="020B0604020202020204" pitchFamily="34" charset="0"/>
              </a:rPr>
              <a:t>L'organisme consultatif sur l'admissibilité et le niveau de préparation doit rester consultatif et inclure une représentation régionale et des traités (c'est-à-dire que les traités numérotés restent distincts des traités modernes);</a:t>
            </a:r>
          </a:p>
          <a:p>
            <a:pPr marL="685800" indent="-457200">
              <a:spcBef>
                <a:spcPts val="600"/>
              </a:spcBef>
              <a:spcAft>
                <a:spcPts val="600"/>
              </a:spcAft>
              <a:buAutoNum type="arabicPeriod"/>
            </a:pPr>
            <a:r>
              <a:rPr lang="fr-CA" sz="1700" dirty="0">
                <a:latin typeface="Arial" panose="020B0604020202020204" pitchFamily="34" charset="0"/>
                <a:cs typeface="Arial" panose="020B0604020202020204" pitchFamily="34" charset="0"/>
              </a:rPr>
              <a:t>L’AEIC couvre la responsabilité civile du corps dirigeant autochtone et les frais de contentieux;</a:t>
            </a:r>
          </a:p>
          <a:p>
            <a:pPr marL="685800" indent="-457200">
              <a:spcBef>
                <a:spcPts val="600"/>
              </a:spcBef>
              <a:spcAft>
                <a:spcPts val="600"/>
              </a:spcAft>
              <a:buAutoNum type="arabicPeriod"/>
            </a:pPr>
            <a:r>
              <a:rPr lang="fr-CA" sz="1700" dirty="0">
                <a:latin typeface="Arial" panose="020B0604020202020204" pitchFamily="34" charset="0"/>
                <a:cs typeface="Arial" panose="020B0604020202020204" pitchFamily="34" charset="0"/>
              </a:rPr>
              <a:t>Intégrer les décisions des Premières Nations dans les décisions de désignation;</a:t>
            </a:r>
          </a:p>
          <a:p>
            <a:pPr marL="685800" indent="-457200">
              <a:spcBef>
                <a:spcPts val="600"/>
              </a:spcBef>
              <a:spcAft>
                <a:spcPts val="600"/>
              </a:spcAft>
              <a:buAutoNum type="arabicPeriod"/>
            </a:pPr>
            <a:r>
              <a:rPr lang="fr-CA" sz="1700" dirty="0">
                <a:latin typeface="Arial" panose="020B0604020202020204" pitchFamily="34" charset="0"/>
                <a:cs typeface="Arial" panose="020B0604020202020204" pitchFamily="34" charset="0"/>
              </a:rPr>
              <a:t>Approche flexible permettant d'accroître les responsabilités en fonction de l'augmentation des capacités;</a:t>
            </a:r>
          </a:p>
          <a:p>
            <a:pPr marL="0" indent="0">
              <a:buNone/>
            </a:pPr>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7016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B28F128-A2BB-C6B9-A79C-57B81674F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4C9380-940E-9599-45BF-7448F2D1018B}"/>
              </a:ext>
            </a:extLst>
          </p:cNvPr>
          <p:cNvSpPr>
            <a:spLocks noGrp="1"/>
          </p:cNvSpPr>
          <p:nvPr>
            <p:ph type="title"/>
            <p:custDataLst>
              <p:tags r:id="rId1"/>
            </p:custDataLst>
          </p:nvPr>
        </p:nvSpPr>
        <p:spPr>
          <a:xfrm>
            <a:off x="1742303" y="1878227"/>
            <a:ext cx="10220311" cy="648901"/>
          </a:xfrm>
        </p:spPr>
        <p:txBody>
          <a:bodyPr/>
          <a:lstStyle/>
          <a:p>
            <a:r>
              <a:rPr lang="fr-CA" sz="2400" dirty="0">
                <a:latin typeface="Arial" panose="020B0604020202020204" pitchFamily="34" charset="0"/>
                <a:cs typeface="Arial" panose="020B0604020202020204" pitchFamily="34" charset="0"/>
              </a:rPr>
              <a:t>Recommandations de l'APN sur la réglementation et l'approche politique concernant la CAA (suite)</a:t>
            </a:r>
            <a:endParaRPr lang="fr-CA" sz="2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2BB83C9-3F52-A468-578A-7240FD5691D7}"/>
              </a:ext>
            </a:extLst>
          </p:cNvPr>
          <p:cNvSpPr>
            <a:spLocks noGrp="1"/>
          </p:cNvSpPr>
          <p:nvPr>
            <p:ph idx="1"/>
            <p:custDataLst>
              <p:tags r:id="rId2"/>
            </p:custDataLst>
          </p:nvPr>
        </p:nvSpPr>
        <p:spPr>
          <a:xfrm>
            <a:off x="1742303" y="2941162"/>
            <a:ext cx="10270588" cy="3323714"/>
          </a:xfrm>
        </p:spPr>
        <p:txBody>
          <a:bodyPr/>
          <a:lstStyle/>
          <a:p>
            <a:pPr marL="514350" indent="-514350">
              <a:lnSpc>
                <a:spcPct val="100000"/>
              </a:lnSpc>
              <a:spcBef>
                <a:spcPts val="200"/>
              </a:spcBef>
              <a:buFont typeface="+mj-lt"/>
              <a:buAutoNum type="arabicPeriod" startAt="8"/>
            </a:pPr>
            <a:r>
              <a:rPr lang="fr-CA" sz="1900" dirty="0">
                <a:effectLst/>
                <a:latin typeface="Arial" panose="020B0604020202020204" pitchFamily="34" charset="0"/>
                <a:ea typeface="Calibri" panose="020F0502020204030204" pitchFamily="34" charset="0"/>
                <a:cs typeface="Arial" panose="020B0604020202020204" pitchFamily="34" charset="0"/>
              </a:rPr>
              <a:t>Inclure les Premières Nations dans le dialogue politique intergouvernemental;</a:t>
            </a:r>
          </a:p>
          <a:p>
            <a:pPr marL="514350" indent="-514350">
              <a:lnSpc>
                <a:spcPct val="100000"/>
              </a:lnSpc>
              <a:spcBef>
                <a:spcPts val="200"/>
              </a:spcBef>
              <a:buFont typeface="+mj-lt"/>
              <a:buAutoNum type="arabicPeriod" startAt="8"/>
            </a:pPr>
            <a:r>
              <a:rPr lang="fr-CA" sz="1900" dirty="0">
                <a:effectLst/>
                <a:latin typeface="Arial" panose="020B0604020202020204" pitchFamily="34" charset="0"/>
                <a:ea typeface="Calibri" panose="020F0502020204030204" pitchFamily="34" charset="0"/>
                <a:cs typeface="Arial" panose="020B0604020202020204" pitchFamily="34" charset="0"/>
              </a:rPr>
              <a:t>Faciliter l'accès aux </a:t>
            </a:r>
            <a:r>
              <a:rPr lang="fr-CA" sz="1900" dirty="0">
                <a:latin typeface="Arial" panose="020B0604020202020204" pitchFamily="34" charset="0"/>
                <a:ea typeface="Calibri" panose="020F0502020204030204" pitchFamily="34" charset="0"/>
                <a:cs typeface="Arial" panose="020B0604020202020204" pitchFamily="34" charset="0"/>
              </a:rPr>
              <a:t>ressources fédérales (scientifiques, techniciens et experts en la matière); </a:t>
            </a:r>
          </a:p>
          <a:p>
            <a:pPr marL="514350" indent="-514350">
              <a:lnSpc>
                <a:spcPct val="100000"/>
              </a:lnSpc>
              <a:spcBef>
                <a:spcPts val="200"/>
              </a:spcBef>
              <a:buFont typeface="+mj-lt"/>
              <a:buAutoNum type="arabicPeriod" startAt="8"/>
            </a:pPr>
            <a:r>
              <a:rPr lang="fr-CA" sz="1900" dirty="0">
                <a:effectLst/>
                <a:latin typeface="Arial" panose="020B0604020202020204" pitchFamily="34" charset="0"/>
                <a:ea typeface="Calibri" panose="020F0502020204030204" pitchFamily="34" charset="0"/>
                <a:cs typeface="Arial" panose="020B0604020202020204" pitchFamily="34" charset="0"/>
              </a:rPr>
              <a:t>Inclure les décisions finales dans les pouvoirs pouvant être exercés par un corps dirigeant autochtone;</a:t>
            </a:r>
          </a:p>
          <a:p>
            <a:pPr marL="514350" indent="-514350">
              <a:lnSpc>
                <a:spcPct val="100000"/>
              </a:lnSpc>
              <a:spcBef>
                <a:spcPts val="200"/>
              </a:spcBef>
              <a:buFont typeface="+mj-lt"/>
              <a:buAutoNum type="arabicPeriod" startAt="8"/>
            </a:pPr>
            <a:r>
              <a:rPr lang="fr-CA" sz="1900" dirty="0">
                <a:latin typeface="Arial" panose="020B0604020202020204" pitchFamily="34" charset="0"/>
                <a:ea typeface="Calibri" panose="020F0502020204030204" pitchFamily="34" charset="0"/>
                <a:cs typeface="Arial" panose="020B0604020202020204" pitchFamily="34" charset="0"/>
              </a:rPr>
              <a:t>Soutenir le renforcement des capacités des Premières Nations;</a:t>
            </a:r>
          </a:p>
          <a:p>
            <a:pPr marL="514350" indent="-514350">
              <a:lnSpc>
                <a:spcPct val="100000"/>
              </a:lnSpc>
              <a:spcBef>
                <a:spcPts val="200"/>
              </a:spcBef>
              <a:buFont typeface="+mj-lt"/>
              <a:buAutoNum type="arabicPeriod" startAt="8"/>
            </a:pPr>
            <a:r>
              <a:rPr lang="fr-CA" sz="1900" dirty="0">
                <a:effectLst/>
                <a:latin typeface="Arial" panose="020B0604020202020204" pitchFamily="34" charset="0"/>
                <a:ea typeface="Calibri" panose="020F0502020204030204" pitchFamily="34" charset="0"/>
                <a:cs typeface="Arial" panose="020B0604020202020204" pitchFamily="34" charset="0"/>
              </a:rPr>
              <a:t>Inclure les </a:t>
            </a:r>
            <a:r>
              <a:rPr lang="fr-CA" sz="1900" dirty="0">
                <a:latin typeface="Arial" panose="020B0604020202020204" pitchFamily="34" charset="0"/>
                <a:ea typeface="Calibri" panose="020F0502020204030204" pitchFamily="34" charset="0"/>
                <a:cs typeface="Arial" panose="020B0604020202020204" pitchFamily="34" charset="0"/>
              </a:rPr>
              <a:t>autorités de la phase post-décisionnelle; </a:t>
            </a:r>
          </a:p>
          <a:p>
            <a:pPr marL="514350" indent="-514350">
              <a:lnSpc>
                <a:spcPct val="100000"/>
              </a:lnSpc>
              <a:spcBef>
                <a:spcPts val="200"/>
              </a:spcBef>
              <a:buFont typeface="+mj-lt"/>
              <a:buAutoNum type="arabicPeriod" startAt="8"/>
            </a:pPr>
            <a:r>
              <a:rPr lang="fr-CA" sz="1900" dirty="0">
                <a:effectLst/>
                <a:latin typeface="Arial" panose="020B0604020202020204" pitchFamily="34" charset="0"/>
                <a:ea typeface="Calibri" panose="020F0502020204030204" pitchFamily="34" charset="0"/>
                <a:cs typeface="Arial" panose="020B0604020202020204" pitchFamily="34" charset="0"/>
              </a:rPr>
              <a:t>Préciser comment l</a:t>
            </a:r>
            <a:r>
              <a:rPr lang="fr-CA" sz="1900" dirty="0">
                <a:latin typeface="Arial" panose="020B0604020202020204" pitchFamily="34" charset="0"/>
                <a:ea typeface="Calibri" panose="020F0502020204030204" pitchFamily="34" charset="0"/>
                <a:cs typeface="Arial" panose="020B0604020202020204" pitchFamily="34" charset="0"/>
              </a:rPr>
              <a:t>'obligation de consultation sera respectée lorsque le corps dirigeant autochtone coadministre l’évaluation d’impact fédérale;</a:t>
            </a:r>
          </a:p>
          <a:p>
            <a:pPr marL="514350" indent="-514350">
              <a:lnSpc>
                <a:spcPct val="100000"/>
              </a:lnSpc>
              <a:spcBef>
                <a:spcPts val="200"/>
              </a:spcBef>
              <a:buFont typeface="+mj-lt"/>
              <a:buAutoNum type="arabicPeriod" startAt="8"/>
            </a:pPr>
            <a:r>
              <a:rPr lang="fr-CA" sz="1900" dirty="0">
                <a:latin typeface="Arial" panose="020B0604020202020204" pitchFamily="34" charset="0"/>
                <a:ea typeface="Calibri" panose="020F0502020204030204" pitchFamily="34" charset="0"/>
                <a:cs typeface="Arial" panose="020B0604020202020204" pitchFamily="34" charset="0"/>
              </a:rPr>
              <a:t>La prise de décision </a:t>
            </a:r>
            <a:r>
              <a:rPr lang="fr-CA" sz="1900" dirty="0">
                <a:effectLst/>
                <a:latin typeface="Arial" panose="020B0604020202020204" pitchFamily="34" charset="0"/>
                <a:ea typeface="Calibri" panose="020F0502020204030204" pitchFamily="34" charset="0"/>
                <a:cs typeface="Arial" panose="020B0604020202020204" pitchFamily="34" charset="0"/>
              </a:rPr>
              <a:t>partagée </a:t>
            </a:r>
            <a:r>
              <a:rPr lang="fr-CA" sz="1900" dirty="0">
                <a:latin typeface="Arial" panose="020B0604020202020204" pitchFamily="34" charset="0"/>
                <a:ea typeface="Calibri" panose="020F0502020204030204" pitchFamily="34" charset="0"/>
                <a:cs typeface="Arial" panose="020B0604020202020204" pitchFamily="34" charset="0"/>
              </a:rPr>
              <a:t>doit être le fondement de l'élaboration des politiques.</a:t>
            </a:r>
          </a:p>
          <a:p>
            <a:pPr marL="0" indent="0">
              <a:lnSpc>
                <a:spcPct val="100000"/>
              </a:lnSpc>
              <a:buNone/>
            </a:pPr>
            <a:endParaRPr lang="en-US"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70109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05FF338F-B6B7-EFCC-1465-0C8EFEEE25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7C4527B-8BCE-7A88-B22F-488279EAA639}"/>
              </a:ext>
            </a:extLst>
          </p:cNvPr>
          <p:cNvSpPr>
            <a:spLocks noGrp="1"/>
          </p:cNvSpPr>
          <p:nvPr>
            <p:ph type="title"/>
            <p:custDataLst>
              <p:tags r:id="rId1"/>
            </p:custDataLst>
          </p:nvPr>
        </p:nvSpPr>
        <p:spPr>
          <a:xfrm>
            <a:off x="1804087" y="2054389"/>
            <a:ext cx="9539416" cy="758062"/>
          </a:xfrm>
        </p:spPr>
        <p:txBody>
          <a:bodyPr/>
          <a:lstStyle/>
          <a:p>
            <a:r>
              <a:rPr lang="fr-CA" sz="2800" b="1" dirty="0">
                <a:latin typeface="Arial" panose="020B0604020202020204" pitchFamily="34" charset="0"/>
                <a:cs typeface="Arial" panose="020B0604020202020204" pitchFamily="34" charset="0"/>
              </a:rPr>
              <a:t>Évaluations dirigées par les Premières Nations</a:t>
            </a:r>
          </a:p>
        </p:txBody>
      </p:sp>
      <p:sp>
        <p:nvSpPr>
          <p:cNvPr id="3" name="Content Placeholder 2">
            <a:extLst>
              <a:ext uri="{FF2B5EF4-FFF2-40B4-BE49-F238E27FC236}">
                <a16:creationId xmlns:a16="http://schemas.microsoft.com/office/drawing/2014/main" id="{FF89D22A-9A12-A62F-FD7B-1F1001BB4BA2}"/>
              </a:ext>
            </a:extLst>
          </p:cNvPr>
          <p:cNvSpPr>
            <a:spLocks noGrp="1"/>
          </p:cNvSpPr>
          <p:nvPr>
            <p:ph idx="1"/>
            <p:custDataLst>
              <p:tags r:id="rId2"/>
            </p:custDataLst>
          </p:nvPr>
        </p:nvSpPr>
        <p:spPr>
          <a:xfrm>
            <a:off x="1643449" y="2664169"/>
            <a:ext cx="10309739" cy="3786057"/>
          </a:xfrm>
        </p:spPr>
        <p:txBody>
          <a:bodyPr/>
          <a:lstStyle/>
          <a:p>
            <a:pPr>
              <a:lnSpc>
                <a:spcPct val="100000"/>
              </a:lnSpc>
            </a:pPr>
            <a:r>
              <a:rPr lang="fr-CA" sz="1800" dirty="0">
                <a:latin typeface="Arial" panose="020B0604020202020204" pitchFamily="34" charset="0"/>
                <a:cs typeface="Arial" panose="020B0604020202020204" pitchFamily="34" charset="0"/>
              </a:rPr>
              <a:t>Nombre croissant d'évaluations dirigées par les Premières Nations.</a:t>
            </a:r>
          </a:p>
          <a:p>
            <a:pPr lvl="1">
              <a:lnSpc>
                <a:spcPct val="100000"/>
              </a:lnSpc>
              <a:buFont typeface="Courier New" panose="02070309020205020404" pitchFamily="49" charset="0"/>
              <a:buChar char="o"/>
            </a:pPr>
            <a:r>
              <a:rPr lang="fr-CA" sz="1800" dirty="0">
                <a:latin typeface="Arial" panose="020B0604020202020204" pitchFamily="34" charset="0"/>
                <a:cs typeface="Arial" panose="020B0604020202020204" pitchFamily="34" charset="0"/>
              </a:rPr>
              <a:t>Évaluations menées conformément aux lois et aux protocoles des Premières Nations; ce qui est différent de la </a:t>
            </a:r>
            <a:r>
              <a:rPr lang="fr-CA" sz="1800" dirty="0" err="1">
                <a:latin typeface="Arial" panose="020B0604020202020204" pitchFamily="34" charset="0"/>
                <a:cs typeface="Arial" panose="020B0604020202020204" pitchFamily="34" charset="0"/>
              </a:rPr>
              <a:t>coadministration</a:t>
            </a:r>
            <a:r>
              <a:rPr lang="fr-CA" sz="1800" dirty="0">
                <a:latin typeface="Arial" panose="020B0604020202020204" pitchFamily="34" charset="0"/>
                <a:cs typeface="Arial" panose="020B0604020202020204" pitchFamily="34" charset="0"/>
              </a:rPr>
              <a:t> avec les Premières Nations des évaluations d'impact fédérales</a:t>
            </a:r>
          </a:p>
          <a:p>
            <a:pPr>
              <a:lnSpc>
                <a:spcPct val="100000"/>
              </a:lnSpc>
            </a:pPr>
            <a:r>
              <a:rPr lang="fr-CA" sz="1800" dirty="0">
                <a:latin typeface="Arial" panose="020B0604020202020204" pitchFamily="34" charset="0"/>
                <a:cs typeface="Arial" panose="020B0604020202020204" pitchFamily="34" charset="0"/>
              </a:rPr>
              <a:t>Peut permettre de savoir si une communauté accorde ou non le consentement préalable, libre et éclairé (CPLE).</a:t>
            </a:r>
          </a:p>
          <a:p>
            <a:pPr>
              <a:lnSpc>
                <a:spcPct val="100000"/>
              </a:lnSpc>
            </a:pPr>
            <a:r>
              <a:rPr lang="fr-CA" sz="1800" dirty="0">
                <a:latin typeface="Arial" panose="020B0604020202020204" pitchFamily="34" charset="0"/>
                <a:cs typeface="Arial" panose="020B0604020202020204" pitchFamily="34" charset="0"/>
              </a:rPr>
              <a:t>La LEI exige qu’une évaluation d'impact fédérale tienne compte de l'évaluation dirigée par les Premières Nations, ainsi que d'autres facteurs.</a:t>
            </a:r>
          </a:p>
          <a:p>
            <a:pPr>
              <a:lnSpc>
                <a:spcPct val="100000"/>
              </a:lnSpc>
            </a:pPr>
            <a:r>
              <a:rPr lang="fr-CA" sz="1800" dirty="0">
                <a:latin typeface="Arial" panose="020B0604020202020204" pitchFamily="34" charset="0"/>
                <a:cs typeface="Arial" panose="020B0604020202020204" pitchFamily="34" charset="0"/>
              </a:rPr>
              <a:t>La question en suspens est celle du financement adéquat.</a:t>
            </a:r>
          </a:p>
          <a:p>
            <a:pPr lvl="1">
              <a:lnSpc>
                <a:spcPct val="100000"/>
              </a:lnSpc>
              <a:buFont typeface="Courier New" panose="02070309020205020404" pitchFamily="49" charset="0"/>
              <a:buChar char="o"/>
            </a:pPr>
            <a:r>
              <a:rPr lang="fr-CA" sz="1800" dirty="0">
                <a:latin typeface="Arial" panose="020B0604020202020204" pitchFamily="34" charset="0"/>
                <a:cs typeface="Arial" panose="020B0604020202020204" pitchFamily="34" charset="0"/>
              </a:rPr>
              <a:t>L’AEIC a indiqué qu'il existait des fonds disponibles pour des « projets pilotes » d'évaluation dirigée par les Premières Nations sur une base ad hoc.</a:t>
            </a:r>
          </a:p>
          <a:p>
            <a:pPr>
              <a:lnSpc>
                <a:spcPct val="100000"/>
              </a:lnSpc>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8870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B0578CAD-817B-3EF8-2D3F-7E3358508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63D091-B824-197A-BDB5-C394759B07FD}"/>
              </a:ext>
            </a:extLst>
          </p:cNvPr>
          <p:cNvSpPr>
            <a:spLocks noGrp="1"/>
          </p:cNvSpPr>
          <p:nvPr>
            <p:ph type="title"/>
            <p:custDataLst>
              <p:tags r:id="rId1"/>
            </p:custDataLst>
          </p:nvPr>
        </p:nvSpPr>
        <p:spPr>
          <a:xfrm>
            <a:off x="1804086" y="1906108"/>
            <a:ext cx="10318504" cy="771104"/>
          </a:xfrm>
        </p:spPr>
        <p:txBody>
          <a:bodyPr/>
          <a:lstStyle/>
          <a:p>
            <a:r>
              <a:rPr lang="fr-CA" sz="2200" dirty="0">
                <a:latin typeface="Arial" panose="020B0604020202020204" pitchFamily="34" charset="0"/>
                <a:cs typeface="Arial" panose="020B0604020202020204" pitchFamily="34" charset="0"/>
              </a:rPr>
              <a:t>Projet de résolution 04/2024 : </a:t>
            </a:r>
            <a:r>
              <a:rPr lang="fr-CA" sz="2200" b="0" i="1" dirty="0">
                <a:effectLst/>
                <a:latin typeface="Arial" panose="020B0604020202020204" pitchFamily="34" charset="0"/>
                <a:ea typeface="Times New Roman" panose="02020603050405020304" pitchFamily="18" charset="0"/>
                <a:cs typeface="Arial" panose="020B0604020202020204" pitchFamily="34" charset="0"/>
              </a:rPr>
              <a:t>Leadership des Premières Nations dans le cadre des évaluations d’impact</a:t>
            </a:r>
            <a:endParaRPr lang="fr-CA" sz="2200" b="0" i="1" dirty="0">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128B65A-6B29-41E5-B9A3-5C15B1D1E339}"/>
              </a:ext>
            </a:extLst>
          </p:cNvPr>
          <p:cNvSpPr>
            <a:spLocks noGrp="1"/>
          </p:cNvSpPr>
          <p:nvPr>
            <p:ph idx="1"/>
            <p:custDataLst>
              <p:tags r:id="rId2"/>
            </p:custDataLst>
          </p:nvPr>
        </p:nvSpPr>
        <p:spPr>
          <a:xfrm>
            <a:off x="1804085" y="2677212"/>
            <a:ext cx="10219039" cy="3575307"/>
          </a:xfrm>
        </p:spPr>
        <p:txBody>
          <a:bodyPr/>
          <a:lstStyle/>
          <a:p>
            <a:pPr marL="0" marR="0" indent="0">
              <a:lnSpc>
                <a:spcPct val="100000"/>
              </a:lnSpc>
              <a:buNone/>
            </a:pPr>
            <a:r>
              <a:rPr lang="fr-CA" sz="2200" b="1" dirty="0">
                <a:effectLst/>
                <a:latin typeface="Arial Narrow" panose="020B0606020202030204" pitchFamily="34" charset="0"/>
                <a:ea typeface="Calibri" panose="020F0502020204030204" pitchFamily="34" charset="0"/>
                <a:cs typeface="Times New Roman" panose="02020603050405020304" pitchFamily="18" charset="0"/>
              </a:rPr>
              <a:t>POUR CES MOTIFS, les Premières Nations-en-Assemblée :</a:t>
            </a:r>
          </a:p>
          <a:p>
            <a:pPr marL="342900" marR="0" lvl="0" indent="-342900" algn="l">
              <a:lnSpc>
                <a:spcPct val="100000"/>
              </a:lnSpc>
              <a:spcBef>
                <a:spcPts val="600"/>
              </a:spcBef>
              <a:buFont typeface="+mj-lt"/>
              <a:buAutoNum type="arabicPeriod"/>
            </a:pPr>
            <a:r>
              <a:rPr lang="fr-CA" sz="2200" dirty="0">
                <a:effectLst/>
                <a:latin typeface="Arial Narrow" panose="020B0606020202030204" pitchFamily="34" charset="0"/>
                <a:ea typeface="Times New Roman" panose="02020603050405020304" pitchFamily="18" charset="0"/>
                <a:cs typeface="Times New Roman" panose="02020603050405020304" pitchFamily="18" charset="0"/>
              </a:rPr>
              <a:t>Exhortent le gouvernement du Canada à mettre en œuvre les changements proposés par les Premières Nations dans leurs demandes d'amélioration de la Liste des projets afin de garantir que les projets susceptibles d'avoir un impact sur les droits, le titre et les compétences des Premières Nations, y compris, mais sans s'y limiter, les projets de sables bitumineux in situ et les petits réacteurs nucléaires, restent soumis à une évaluation d'impact fédérale en vertu de la </a:t>
            </a:r>
            <a:r>
              <a:rPr lang="fr-CA" sz="2200" i="1" dirty="0">
                <a:effectLst/>
                <a:latin typeface="Arial Narrow" panose="020B0606020202030204" pitchFamily="34" charset="0"/>
                <a:ea typeface="Times New Roman" panose="02020603050405020304" pitchFamily="18" charset="0"/>
                <a:cs typeface="Times New Roman" panose="02020603050405020304" pitchFamily="18" charset="0"/>
              </a:rPr>
              <a:t>Loi sur l’évaluation d’impact </a:t>
            </a:r>
            <a:r>
              <a:rPr lang="fr-CA" sz="2200" dirty="0">
                <a:effectLst/>
                <a:latin typeface="Arial Narrow" panose="020B0606020202030204" pitchFamily="34" charset="0"/>
                <a:ea typeface="Times New Roman" panose="02020603050405020304" pitchFamily="18" charset="0"/>
                <a:cs typeface="Times New Roman" panose="02020603050405020304" pitchFamily="18" charset="0"/>
              </a:rPr>
              <a:t>(LEI). </a:t>
            </a:r>
          </a:p>
          <a:p>
            <a:pPr marL="342900" indent="-342900">
              <a:lnSpc>
                <a:spcPct val="100000"/>
              </a:lnSpc>
              <a:spcBef>
                <a:spcPts val="600"/>
              </a:spcBef>
              <a:buFont typeface="+mj-lt"/>
              <a:buAutoNum type="arabicPeriod"/>
            </a:pPr>
            <a:r>
              <a:rPr kumimoji="0" lang="fr-CA" sz="2200" b="0" i="0" u="none" strike="noStrike" cap="none" normalizeH="0" baseline="0" noProof="0" dirty="0">
                <a:ln>
                  <a:noFill/>
                </a:ln>
                <a:solidFill>
                  <a:prstClr val="black">
                    <a:lumMod val="95000"/>
                    <a:lumOff val="5000"/>
                  </a:prst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Demandent au gouvernement du Canada de modifier, en partenariat avec les Premières Nations, la LEI afin de la rendre conforme aux normes minimales énoncées dans la </a:t>
            </a:r>
            <a:r>
              <a:rPr kumimoji="0" lang="fr-CA" sz="2200" b="0" i="1" u="none" strike="noStrike" cap="none" normalizeH="0" baseline="0" noProof="0" dirty="0">
                <a:ln>
                  <a:noFill/>
                </a:ln>
                <a:solidFill>
                  <a:prstClr val="black">
                    <a:lumMod val="95000"/>
                    <a:lumOff val="5000"/>
                  </a:prst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Déclaration des Nations Unies sur les droits des peuples autochtones </a:t>
            </a:r>
            <a:r>
              <a:rPr kumimoji="0" lang="fr-CA" sz="2200" b="0" i="0" u="none" strike="noStrike" cap="none" normalizeH="0" baseline="0" noProof="0" dirty="0">
                <a:ln>
                  <a:noFill/>
                </a:ln>
                <a:solidFill>
                  <a:prstClr val="black">
                    <a:lumMod val="95000"/>
                    <a:lumOff val="5000"/>
                  </a:prstClr>
                </a:solidFill>
                <a:effectLst/>
                <a:uLnTx/>
                <a:uFillTx/>
                <a:latin typeface="Arial Narrow" panose="020B0606020202030204" pitchFamily="34" charset="0"/>
                <a:ea typeface="Times New Roman" panose="02020603050405020304" pitchFamily="18" charset="0"/>
                <a:cs typeface="Times New Roman" panose="02020603050405020304" pitchFamily="18" charset="0"/>
              </a:rPr>
              <a:t>(Déclaration des Nations Unies). </a:t>
            </a:r>
          </a:p>
          <a:p>
            <a:pPr marL="0" indent="0">
              <a:lnSpc>
                <a:spcPct val="100000"/>
              </a:lnSpc>
              <a:buNone/>
            </a:pPr>
            <a:endParaRPr lang="en-US" sz="2200" dirty="0"/>
          </a:p>
        </p:txBody>
      </p:sp>
    </p:spTree>
    <p:extLst>
      <p:ext uri="{BB962C8B-B14F-4D97-AF65-F5344CB8AC3E}">
        <p14:creationId xmlns:p14="http://schemas.microsoft.com/office/powerpoint/2010/main" val="451679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5E691C0-0379-FB10-949B-1A3F844246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91C0FE-F03D-CBE9-B9E0-F93429E3EB2F}"/>
              </a:ext>
            </a:extLst>
          </p:cNvPr>
          <p:cNvSpPr>
            <a:spLocks noGrp="1"/>
          </p:cNvSpPr>
          <p:nvPr>
            <p:ph type="title"/>
            <p:custDataLst>
              <p:tags r:id="rId1"/>
            </p:custDataLst>
          </p:nvPr>
        </p:nvSpPr>
        <p:spPr>
          <a:xfrm>
            <a:off x="1791730" y="1906108"/>
            <a:ext cx="10240325" cy="578675"/>
          </a:xfrm>
        </p:spPr>
        <p:txBody>
          <a:bodyPr/>
          <a:lstStyle/>
          <a:p>
            <a:r>
              <a:rPr lang="fr-CA" sz="2200" dirty="0">
                <a:latin typeface="Arial" panose="020B0604020202020204" pitchFamily="34" charset="0"/>
                <a:cs typeface="Arial" panose="020B0604020202020204" pitchFamily="34" charset="0"/>
              </a:rPr>
              <a:t>Projet de résolution 04/2024 : </a:t>
            </a:r>
            <a:r>
              <a:rPr lang="fr-CA" sz="2200" b="0" i="1" dirty="0">
                <a:effectLst/>
                <a:latin typeface="Arial" panose="020B0604020202020204" pitchFamily="34" charset="0"/>
                <a:ea typeface="Times New Roman" panose="02020603050405020304" pitchFamily="18" charset="0"/>
                <a:cs typeface="Arial" panose="020B0604020202020204" pitchFamily="34" charset="0"/>
              </a:rPr>
              <a:t>Leadership des Premières Nations dans le cadre des évaluations d’impact</a:t>
            </a:r>
            <a:endParaRPr lang="fr-CA" sz="2200" i="1" dirty="0">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06F5B01-73E4-CF9B-0C87-843832A372F4}"/>
              </a:ext>
            </a:extLst>
          </p:cNvPr>
          <p:cNvSpPr>
            <a:spLocks noGrp="1"/>
          </p:cNvSpPr>
          <p:nvPr>
            <p:ph idx="1"/>
            <p:custDataLst>
              <p:tags r:id="rId2"/>
            </p:custDataLst>
          </p:nvPr>
        </p:nvSpPr>
        <p:spPr>
          <a:xfrm>
            <a:off x="1210962" y="2656703"/>
            <a:ext cx="10981037" cy="3478308"/>
          </a:xfrm>
        </p:spPr>
        <p:txBody>
          <a:bodyPr/>
          <a:lstStyle/>
          <a:p>
            <a:pPr marL="342900" lvl="0" indent="-342900" algn="l">
              <a:spcBef>
                <a:spcPts val="600"/>
              </a:spcBef>
              <a:buFont typeface="+mj-lt"/>
              <a:buAutoNum type="arabi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Demandent au gouvernement du Canada, dans le cadre de la mise en œuvre de la LEI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de respecter les engagements pris dans le cadre de la Déclaration des Nations Unies;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d’utiliser les processus d'élaboration conjointe pour renforcer la consultation et la collaboration avec les Premières Nations pour toute élaboration future de règlements ou de politiques dans le cadre de la LEI;</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de veiller à ce que toute modification, réglementation ou politique future maintienne ou améliore les protections existantes et les possibilités offertes aux Premières Nations dans le cadre des évaluations d'impact fédérales;</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d’adopter rapidement un règlement sur les ententes d’administration conjointe avec les Autochtones afin de permettre la négociation d'ententes d’administration conjointe avec les Premières Nations qui le souhaitent;</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de donner la priorité au soutien des capacités des Premières Nations et d’allouer une enveloppe financière particulière pour promouvoir les évaluations d'impact menées par les Premières Nations;</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de reconnaître, de respecter, de mettre en œuvre et d’appliquer les évaluations d'impact menées par les Premières Nations lorsque celles-ci ont pris des mesures autodéterminées pour adopter et appliquer leur propre processus;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de veiller à ce que l'obligation de réaliser une évaluation d'impact fédérale soit maintenue pour tous les grands projets susceptibles d'avoir une incidence sur les droits et les intérêts des Premières Nations, y compris les projets jugés « propres », « verts » ou nécessaires à la transition vers la carboneutralité;  </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spcBef>
                <a:spcPts val="600"/>
              </a:spcBef>
              <a:buFont typeface="+mj-lt"/>
              <a:buAutoNum type="alphaLcPeriod"/>
            </a:pPr>
            <a:r>
              <a:rPr lang="fr-CA" sz="1400" dirty="0">
                <a:effectLst/>
                <a:latin typeface="Arial Narrow" panose="020B0606020202030204" pitchFamily="34" charset="0"/>
                <a:ea typeface="Times New Roman" panose="02020603050405020304" pitchFamily="18" charset="0"/>
                <a:cs typeface="Times New Roman" panose="02020603050405020304" pitchFamily="18" charset="0"/>
              </a:rPr>
              <a:t>de fournir un financement adéquat directement aux Premières Nations pour promouvoir leur participation pleine, directe et sans entrave aux processus conjoints d'élaboration de règlements et de politiques dans le cadre de la LEI.</a:t>
            </a:r>
            <a:endParaRPr lang="en-CA" sz="14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70421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D4CC648-A75A-5C9F-6E0C-0F294E24E1D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227928-213F-C7C6-36F3-FDFE6966B9C9}"/>
              </a:ext>
            </a:extLst>
          </p:cNvPr>
          <p:cNvSpPr>
            <a:spLocks noGrp="1"/>
          </p:cNvSpPr>
          <p:nvPr>
            <p:ph type="title"/>
            <p:custDataLst>
              <p:tags r:id="rId1"/>
            </p:custDataLst>
          </p:nvPr>
        </p:nvSpPr>
        <p:spPr>
          <a:xfrm>
            <a:off x="1606377" y="1906108"/>
            <a:ext cx="10507159" cy="578675"/>
          </a:xfrm>
        </p:spPr>
        <p:txBody>
          <a:bodyPr/>
          <a:lstStyle/>
          <a:p>
            <a:r>
              <a:rPr lang="fr-CA" sz="2200" dirty="0">
                <a:latin typeface="Arial" panose="020B0604020202020204" pitchFamily="34" charset="0"/>
                <a:cs typeface="Arial" panose="020B0604020202020204" pitchFamily="34" charset="0"/>
              </a:rPr>
              <a:t>Projet de résolution 04/2024 : </a:t>
            </a:r>
            <a:r>
              <a:rPr lang="fr-CA" sz="2200" b="0" i="1" dirty="0">
                <a:effectLst/>
                <a:latin typeface="Arial" panose="020B0604020202020204" pitchFamily="34" charset="0"/>
                <a:ea typeface="Times New Roman" panose="02020603050405020304" pitchFamily="18" charset="0"/>
                <a:cs typeface="Arial" panose="020B0604020202020204" pitchFamily="34" charset="0"/>
              </a:rPr>
              <a:t>Leadership des Premières Nations dans le cadre des évaluations d’impact</a:t>
            </a:r>
            <a:endParaRPr lang="fr-CA" sz="2200" i="1" dirty="0">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B070928-1D48-BC4E-E39A-53D0AE333F17}"/>
              </a:ext>
            </a:extLst>
          </p:cNvPr>
          <p:cNvSpPr>
            <a:spLocks noGrp="1"/>
          </p:cNvSpPr>
          <p:nvPr>
            <p:ph idx="1"/>
            <p:custDataLst>
              <p:tags r:id="rId2"/>
            </p:custDataLst>
          </p:nvPr>
        </p:nvSpPr>
        <p:spPr>
          <a:xfrm>
            <a:off x="1606377" y="2594919"/>
            <a:ext cx="10422660" cy="3582044"/>
          </a:xfrm>
        </p:spPr>
        <p:txBody>
          <a:bodyPr/>
          <a:lstStyle/>
          <a:p>
            <a:pPr marL="342900" lvl="0" indent="-342900" algn="l">
              <a:lnSpc>
                <a:spcPct val="100000"/>
              </a:lnSpc>
              <a:spcBef>
                <a:spcPts val="600"/>
              </a:spcBef>
              <a:buFont typeface="+mj-lt"/>
              <a:buAutoNum type="arabicPeriod"/>
            </a:pPr>
            <a:r>
              <a:rPr lang="fr-CA" sz="1700" dirty="0">
                <a:effectLst/>
                <a:latin typeface="Arial Narrow" panose="020B0606020202030204" pitchFamily="34" charset="0"/>
                <a:ea typeface="Times New Roman" panose="02020603050405020304" pitchFamily="18" charset="0"/>
                <a:cs typeface="Times New Roman" panose="02020603050405020304" pitchFamily="18" charset="0"/>
              </a:rPr>
              <a:t>Demandent à l’Assemblée des Premières Nations :</a:t>
            </a:r>
            <a:endParaRPr lang="en-CA" sz="17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lnSpc>
                <a:spcPct val="100000"/>
              </a:lnSpc>
              <a:spcBef>
                <a:spcPts val="600"/>
              </a:spcBef>
              <a:buFont typeface="+mj-lt"/>
              <a:buAutoNum type="alphaLcPeriod"/>
            </a:pPr>
            <a:r>
              <a:rPr lang="fr-CA" sz="1700" dirty="0">
                <a:effectLst/>
                <a:latin typeface="Arial Narrow" panose="020B0606020202030204" pitchFamily="34" charset="0"/>
                <a:ea typeface="Times New Roman" panose="02020603050405020304" pitchFamily="18" charset="0"/>
                <a:cs typeface="Times New Roman" panose="02020603050405020304" pitchFamily="18" charset="0"/>
              </a:rPr>
              <a:t>de communiquer des renseignements et de faciliter le dialogue avec les Premières Nations afin d’appuyer l'élaboration conjointe de règlements et de politiques liées aux évaluations d'impact fédérales; </a:t>
            </a:r>
            <a:endParaRPr lang="en-CA" sz="17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lnSpc>
                <a:spcPct val="100000"/>
              </a:lnSpc>
              <a:spcBef>
                <a:spcPts val="600"/>
              </a:spcBef>
              <a:buFont typeface="+mj-lt"/>
              <a:buAutoNum type="alphaLcPeriod"/>
            </a:pPr>
            <a:r>
              <a:rPr lang="fr-CA" sz="1700" dirty="0">
                <a:effectLst/>
                <a:latin typeface="Arial Narrow" panose="020B0606020202030204" pitchFamily="34" charset="0"/>
                <a:ea typeface="Times New Roman" panose="02020603050405020304" pitchFamily="18" charset="0"/>
                <a:cs typeface="Times New Roman" panose="02020603050405020304" pitchFamily="18" charset="0"/>
              </a:rPr>
              <a:t>de réunir une communauté de pratique composée de dirigeants, de techniciens, de représentants, d'universitaires et de praticiens des Premières Nations ayant une expérience en matière d'évaluation d'impact menée par les Premières Nations, afin de mettre en commun les expériences et les enseignements tirés de ces évaluations; </a:t>
            </a:r>
            <a:endParaRPr lang="en-CA" sz="17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lnSpc>
                <a:spcPct val="100000"/>
              </a:lnSpc>
              <a:spcBef>
                <a:spcPts val="600"/>
              </a:spcBef>
              <a:buFont typeface="+mj-lt"/>
              <a:buAutoNum type="alphaLcPeriod"/>
            </a:pPr>
            <a:r>
              <a:rPr lang="fr-CA" sz="1700" dirty="0">
                <a:effectLst/>
                <a:latin typeface="Arial Narrow" panose="020B0606020202030204" pitchFamily="34" charset="0"/>
                <a:ea typeface="Times New Roman" panose="02020603050405020304" pitchFamily="18" charset="0"/>
                <a:cs typeface="Times New Roman" panose="02020603050405020304" pitchFamily="18" charset="0"/>
              </a:rPr>
              <a:t>d’élaborer une boîte à outils pour aider les Premières Nations à adopter leurs propres procédures, processus et exigences en matière d'évaluation d'impact, tout en s'appuyant sur les boîtes à outils existantes dirigées par les Premières Nations; </a:t>
            </a:r>
            <a:endParaRPr lang="en-CA" sz="1700" dirty="0">
              <a:effectLst/>
              <a:latin typeface="Garamond" panose="02020404030301010803" pitchFamily="18" charset="0"/>
              <a:ea typeface="Times New Roman" panose="02020603050405020304" pitchFamily="18" charset="0"/>
              <a:cs typeface="Times New Roman" panose="02020603050405020304" pitchFamily="18" charset="0"/>
            </a:endParaRPr>
          </a:p>
          <a:p>
            <a:pPr marL="742950" lvl="1" indent="-285750" algn="l">
              <a:lnSpc>
                <a:spcPct val="100000"/>
              </a:lnSpc>
              <a:spcBef>
                <a:spcPts val="600"/>
              </a:spcBef>
              <a:buFont typeface="+mj-lt"/>
              <a:buAutoNum type="alphaLcPeriod"/>
            </a:pPr>
            <a:r>
              <a:rPr lang="fr-CA" sz="1700" dirty="0">
                <a:effectLst/>
                <a:latin typeface="Arial Narrow" panose="020B0606020202030204" pitchFamily="34" charset="0"/>
                <a:ea typeface="Times New Roman" panose="02020603050405020304" pitchFamily="18" charset="0"/>
                <a:cs typeface="Times New Roman" panose="02020603050405020304" pitchFamily="18" charset="0"/>
              </a:rPr>
              <a:t>de préconiser le maintien, en tant que référence, des protections et des possibilités de collaboration accordées aux Premières Nations dans la version actuelle de la LEI ainsi que la modification des lois, des politiques et des règlements pour qu'ils soient aussi forts, voire plus forts, que les mesures actuelles prévues pour protéger les droits et les intérêts des Premières Nations.</a:t>
            </a:r>
            <a:endParaRPr lang="en-CA" sz="1700" dirty="0">
              <a:effectLst/>
              <a:latin typeface="Garamond" panose="02020404030301010803" pitchFamily="18" charset="0"/>
              <a:ea typeface="Times New Roman" panose="02020603050405020304" pitchFamily="18" charset="0"/>
              <a:cs typeface="Times New Roman" panose="02020603050405020304" pitchFamily="18" charset="0"/>
            </a:endParaRPr>
          </a:p>
          <a:p>
            <a:pPr marL="0" indent="0">
              <a:lnSpc>
                <a:spcPct val="100000"/>
              </a:lnSpc>
              <a:buNone/>
            </a:pPr>
            <a:endParaRPr lang="en-US" sz="1700" dirty="0"/>
          </a:p>
        </p:txBody>
      </p:sp>
    </p:spTree>
    <p:extLst>
      <p:ext uri="{BB962C8B-B14F-4D97-AF65-F5344CB8AC3E}">
        <p14:creationId xmlns:p14="http://schemas.microsoft.com/office/powerpoint/2010/main" val="2226629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9533C6-069B-9416-F284-C70BBC802B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6076F0-19A5-D46D-0C07-1C25108AD272}"/>
              </a:ext>
            </a:extLst>
          </p:cNvPr>
          <p:cNvSpPr>
            <a:spLocks noGrp="1"/>
          </p:cNvSpPr>
          <p:nvPr>
            <p:ph type="title"/>
            <p:custDataLst>
              <p:tags r:id="rId1"/>
            </p:custDataLst>
          </p:nvPr>
        </p:nvSpPr>
        <p:spPr>
          <a:xfrm>
            <a:off x="1427921" y="3429000"/>
            <a:ext cx="9336157" cy="578675"/>
          </a:xfrm>
        </p:spPr>
        <p:txBody>
          <a:bodyPr/>
          <a:lstStyle/>
          <a:p>
            <a:pPr algn="ctr"/>
            <a:r>
              <a:rPr lang="fr-CA" dirty="0">
                <a:latin typeface="Arial" panose="020B0604020202020204" pitchFamily="34" charset="0"/>
                <a:cs typeface="Arial" panose="020B0604020202020204" pitchFamily="34" charset="0"/>
              </a:rPr>
              <a:t>Compte rendu sur l'action en faveur du climat</a:t>
            </a:r>
          </a:p>
        </p:txBody>
      </p:sp>
    </p:spTree>
    <p:extLst>
      <p:ext uri="{BB962C8B-B14F-4D97-AF65-F5344CB8AC3E}">
        <p14:creationId xmlns:p14="http://schemas.microsoft.com/office/powerpoint/2010/main" val="36031870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C97E57B5-3162-CA54-CD38-95FF0D174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28B7A4-EE19-6BF5-E43E-CC8C09B5BAD8}"/>
              </a:ext>
            </a:extLst>
          </p:cNvPr>
          <p:cNvSpPr>
            <a:spLocks noGrp="1"/>
          </p:cNvSpPr>
          <p:nvPr>
            <p:ph type="title"/>
            <p:custDataLst>
              <p:tags r:id="rId1"/>
            </p:custDataLst>
          </p:nvPr>
        </p:nvSpPr>
        <p:spPr>
          <a:xfrm>
            <a:off x="1643448" y="1906108"/>
            <a:ext cx="10345351" cy="602314"/>
          </a:xfrm>
        </p:spPr>
        <p:txBody>
          <a:bodyPr/>
          <a:lstStyle/>
          <a:p>
            <a:r>
              <a:rPr lang="fr-CA" sz="2400" dirty="0">
                <a:latin typeface="Arial" panose="020B0604020202020204" pitchFamily="34" charset="0"/>
                <a:cs typeface="Arial" panose="020B0604020202020204" pitchFamily="34" charset="0"/>
              </a:rPr>
              <a:t>Projet de résolution 39/2024 : </a:t>
            </a:r>
            <a:r>
              <a:rPr lang="fr-CA" sz="2400" b="0" i="1" dirty="0">
                <a:effectLst/>
                <a:latin typeface="Arial" panose="020B0604020202020204" pitchFamily="34" charset="0"/>
                <a:ea typeface="Times New Roman" panose="02020603050405020304" pitchFamily="18" charset="0"/>
                <a:cs typeface="Arial" panose="020B0604020202020204" pitchFamily="34" charset="0"/>
              </a:rPr>
              <a:t>Réaffirmer un soutien au Comité mixte sur l'action climatique</a:t>
            </a:r>
            <a:endParaRPr lang="fr-CA" sz="2400" b="0" i="1" dirty="0">
              <a:highlight>
                <a:srgbClr val="FFFF00"/>
              </a:highlight>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1F52E32-9949-F54A-77AC-1C2616CC6DBF}"/>
              </a:ext>
            </a:extLst>
          </p:cNvPr>
          <p:cNvSpPr>
            <a:spLocks noGrp="1"/>
          </p:cNvSpPr>
          <p:nvPr>
            <p:ph idx="1"/>
            <p:custDataLst>
              <p:tags r:id="rId2"/>
            </p:custDataLst>
          </p:nvPr>
        </p:nvSpPr>
        <p:spPr>
          <a:xfrm>
            <a:off x="1532237" y="2641735"/>
            <a:ext cx="10456562" cy="3415687"/>
          </a:xfrm>
        </p:spPr>
        <p:txBody>
          <a:bodyPr/>
          <a:lstStyle/>
          <a:p>
            <a:pPr>
              <a:lnSpc>
                <a:spcPct val="100000"/>
              </a:lnSpc>
            </a:pPr>
            <a:r>
              <a:rPr lang="fr-CA" sz="1550" b="1" dirty="0">
                <a:effectLst/>
                <a:latin typeface="Arial Narrow" panose="020B0606020202030204" pitchFamily="34" charset="0"/>
                <a:ea typeface="Calibri" panose="020F0502020204030204" pitchFamily="34" charset="0"/>
                <a:cs typeface="Times New Roman" panose="02020603050405020304" pitchFamily="18" charset="0"/>
              </a:rPr>
              <a:t>POUR CES MOTIFS, les Premières Nations-en-Assemblée : </a:t>
            </a:r>
            <a:endParaRPr lang="en-CA" sz="15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00000"/>
              </a:lnSpc>
              <a:spcBef>
                <a:spcPts val="600"/>
              </a:spcBef>
              <a:buFont typeface="+mj-lt"/>
              <a:buAutoNum type="arabicPeriod"/>
            </a:pPr>
            <a:r>
              <a:rPr lang="fr-CA" sz="1550" dirty="0">
                <a:effectLst/>
                <a:latin typeface="Arial Narrow" panose="020B0606020202030204" pitchFamily="34" charset="0"/>
                <a:ea typeface="Times New Roman" panose="02020603050405020304" pitchFamily="18" charset="0"/>
                <a:cs typeface="Times New Roman" panose="02020603050405020304" pitchFamily="18" charset="0"/>
              </a:rPr>
              <a:t>Demandent au premier ministre et à la Cheffe nationale de l'Assemblée des Premières Nations (APN) de considérer les recommandations des rapports annuels du Comité mixte sur l'action climatique (CMAC) comme la base d'une action climatique commune APN-Canada, comprenant des réunions bisannuelles proposées pour examiner les progrès accomplis. </a:t>
            </a:r>
            <a:endParaRPr lang="en-CA" sz="1550" dirty="0">
              <a:effectLst/>
              <a:latin typeface="Garamond" panose="02020404030301010803" pitchFamily="18" charset="0"/>
              <a:ea typeface="Times New Roman" panose="02020603050405020304" pitchFamily="18" charset="0"/>
              <a:cs typeface="Times New Roman" panose="02020603050405020304" pitchFamily="18" charset="0"/>
            </a:endParaRPr>
          </a:p>
          <a:p>
            <a:pPr marL="342900" lvl="0" indent="-342900">
              <a:lnSpc>
                <a:spcPct val="100000"/>
              </a:lnSpc>
              <a:spcBef>
                <a:spcPts val="600"/>
              </a:spcBef>
              <a:buFont typeface="+mj-lt"/>
              <a:buAutoNum type="arabicPeriod"/>
            </a:pPr>
            <a:r>
              <a:rPr lang="fr-CA" sz="1550" dirty="0">
                <a:effectLst/>
                <a:latin typeface="Arial Narrow" panose="020B0606020202030204" pitchFamily="34" charset="0"/>
                <a:ea typeface="Calibri" panose="020F0502020204030204" pitchFamily="34" charset="0"/>
                <a:cs typeface="Times New Roman" panose="02020603050405020304" pitchFamily="18" charset="0"/>
              </a:rPr>
              <a:t>Enjoignent à l'APN de veiller à ce que les discussions au sein du CMAC prennent en compte les priorités énoncées dans la Stratégie nationale de l'APN sur le climat, ainsi que celles mentionnées par les Premières Nations dans les résolutions. </a:t>
            </a:r>
            <a:endParaRPr lang="en-CA" sz="15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fr-CA" sz="1550" dirty="0">
                <a:effectLst/>
                <a:latin typeface="Arial Narrow" panose="020B0606020202030204" pitchFamily="34" charset="0"/>
                <a:ea typeface="Calibri" panose="020F0502020204030204" pitchFamily="34" charset="0"/>
                <a:cs typeface="Times New Roman" panose="02020603050405020304" pitchFamily="18" charset="0"/>
              </a:rPr>
              <a:t>Demandent au gouvernement du Canada de s'engager à mettre en œuvre et à financer intégralement les recommandations figurant dans le Programme pour un leadership des Premières Nations en matière de climat (PLPNC), y compris celles propres aux régions. </a:t>
            </a:r>
            <a:endParaRPr lang="en-CA" sz="15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fr-CA" sz="1550" dirty="0">
                <a:effectLst/>
                <a:latin typeface="Arial Narrow" panose="020B0606020202030204" pitchFamily="34" charset="0"/>
                <a:ea typeface="Calibri" panose="020F0502020204030204" pitchFamily="34" charset="0"/>
                <a:cs typeface="Times New Roman" panose="02020603050405020304" pitchFamily="18" charset="0"/>
              </a:rPr>
              <a:t>Demandent au gouvernement du Canada de veiller à ce que les discussions du CMAC, ainsi que celles des détenteurs de droits et du titre des Premières Nations, soient intégrées dans tous les ministères fédéraux chargés des questions liées aux changements climatiques, y compris dans l'élaboration de nouvelles politiques et d'orientations réglementaires.</a:t>
            </a:r>
            <a:endParaRPr lang="en-CA" sz="155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0000"/>
              </a:lnSpc>
              <a:spcBef>
                <a:spcPts val="600"/>
              </a:spcBef>
              <a:buFont typeface="+mj-lt"/>
              <a:buAutoNum type="arabicPeriod"/>
            </a:pPr>
            <a:r>
              <a:rPr lang="fr-CA" sz="1550" dirty="0">
                <a:effectLst/>
                <a:latin typeface="Arial Narrow" panose="020B0606020202030204" pitchFamily="34" charset="0"/>
                <a:ea typeface="Calibri" panose="020F0502020204030204" pitchFamily="34" charset="0"/>
                <a:cs typeface="Times New Roman" panose="02020603050405020304" pitchFamily="18" charset="0"/>
              </a:rPr>
              <a:t>Enjoignent au CMAC de travailler en collaboration avec les détenteurs de droits et du titre des Premières Nations afin de briser les cloisonnements existant dans les ministères fédéraux concernés et d'adopter une approche pangouvernementale pour mettre en œuvre les recommandations énoncées dans le PLPNC dans le cadre de sa politique fédérale sur le climat.</a:t>
            </a:r>
            <a:endParaRPr lang="en-CA" sz="155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1672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5F72BC16-C620-594D-CD08-A4991AC3B094}"/>
            </a:ext>
          </a:extLst>
        </p:cNvPr>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1B8FD51-FB67-0FBE-674E-CE581B97CFF1}"/>
              </a:ext>
            </a:extLst>
          </p:cNvPr>
          <p:cNvSpPr>
            <a:spLocks noGrp="1"/>
          </p:cNvSpPr>
          <p:nvPr>
            <p:ph idx="1"/>
            <p:custDataLst>
              <p:tags r:id="rId1"/>
            </p:custDataLst>
          </p:nvPr>
        </p:nvSpPr>
        <p:spPr>
          <a:xfrm>
            <a:off x="1427921" y="2379357"/>
            <a:ext cx="9336158" cy="3692180"/>
          </a:xfrm>
        </p:spPr>
        <p:txBody>
          <a:bodyPr/>
          <a:lstStyle/>
          <a:p>
            <a:pPr marL="0" indent="0" algn="ctr">
              <a:buNone/>
            </a:pPr>
            <a:endParaRPr kumimoji="0" lang="en-US" sz="4000" b="0" i="0" u="none" strike="noStrike" kern="100" cap="none" spc="0"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endParaRPr>
          </a:p>
          <a:p>
            <a:pPr marL="0" indent="0" algn="ctr">
              <a:buNone/>
            </a:pPr>
            <a:r>
              <a:rPr kumimoji="0" lang="fr-CA" sz="4000" b="1" i="0" u="none" strike="noStrike" cap="none" normalizeH="0" baseline="0" noProof="0" dirty="0">
                <a:ln>
                  <a:noFill/>
                </a:ln>
                <a:solidFill>
                  <a:schemeClr val="bg1"/>
                </a:solidFill>
                <a:effectLst/>
                <a:uLnTx/>
                <a:uFillTx/>
                <a:latin typeface="Arial" panose="020B0604020202020204"/>
                <a:ea typeface="Calibri" panose="020F0502020204030204" pitchFamily="34" charset="0"/>
                <a:cs typeface="Times New Roman" panose="02020603050405020304" pitchFamily="18" charset="0"/>
              </a:rPr>
              <a:t>Merci</a:t>
            </a:r>
          </a:p>
          <a:p>
            <a:pPr marL="0" indent="0" algn="ctr">
              <a:buNone/>
            </a:pPr>
            <a:endParaRPr lang="en-US" sz="6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829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13436-08DC-67F5-54A8-BA4E9D333B1C}"/>
              </a:ext>
            </a:extLst>
          </p:cNvPr>
          <p:cNvSpPr>
            <a:spLocks noGrp="1"/>
          </p:cNvSpPr>
          <p:nvPr>
            <p:ph type="title"/>
            <p:custDataLst>
              <p:tags r:id="rId1"/>
            </p:custDataLst>
          </p:nvPr>
        </p:nvSpPr>
        <p:spPr>
          <a:xfrm>
            <a:off x="1781752" y="1906108"/>
            <a:ext cx="9336157" cy="578675"/>
          </a:xfrm>
        </p:spPr>
        <p:txBody>
          <a:bodyPr/>
          <a:lstStyle/>
          <a:p>
            <a:r>
              <a:rPr lang="fr-CA" sz="3200" dirty="0">
                <a:latin typeface="Arial" panose="020B0604020202020204" pitchFamily="34" charset="0"/>
                <a:cs typeface="Arial" panose="020B0604020202020204" pitchFamily="34" charset="0"/>
              </a:rPr>
              <a:t>Aperçu</a:t>
            </a:r>
          </a:p>
        </p:txBody>
      </p:sp>
      <p:sp>
        <p:nvSpPr>
          <p:cNvPr id="3" name="Content Placeholder 2">
            <a:extLst>
              <a:ext uri="{FF2B5EF4-FFF2-40B4-BE49-F238E27FC236}">
                <a16:creationId xmlns:a16="http://schemas.microsoft.com/office/drawing/2014/main" id="{B160763B-F223-A89E-8AEC-4235178A97A2}"/>
              </a:ext>
            </a:extLst>
          </p:cNvPr>
          <p:cNvSpPr>
            <a:spLocks noGrp="1"/>
          </p:cNvSpPr>
          <p:nvPr>
            <p:ph idx="1"/>
            <p:custDataLst>
              <p:tags r:id="rId2"/>
            </p:custDataLst>
          </p:nvPr>
        </p:nvSpPr>
        <p:spPr>
          <a:xfrm>
            <a:off x="1781752" y="2639457"/>
            <a:ext cx="10223028" cy="3692180"/>
          </a:xfrm>
        </p:spPr>
        <p:txBody>
          <a:bodyPr/>
          <a:lstStyle/>
          <a:p>
            <a:pPr marL="457200" indent="-457200">
              <a:buFont typeface="+mj-lt"/>
              <a:buAutoNum type="arabicPeriod"/>
            </a:pPr>
            <a:r>
              <a:rPr lang="fr-CA" sz="1600" dirty="0">
                <a:latin typeface="Arial" panose="020B0604020202020204" pitchFamily="34" charset="0"/>
                <a:cs typeface="Arial" panose="020B0604020202020204" pitchFamily="34" charset="0"/>
              </a:rPr>
              <a:t>Mandat actuel de l'APN en matière d'évaluation d’impact</a:t>
            </a:r>
          </a:p>
          <a:p>
            <a:pPr marL="457200" indent="-457200">
              <a:buFont typeface="+mj-lt"/>
              <a:buAutoNum type="arabicPeriod"/>
            </a:pPr>
            <a:r>
              <a:rPr lang="fr-CA" sz="1600" i="1" dirty="0">
                <a:latin typeface="Arial" panose="020B0604020202020204" pitchFamily="34" charset="0"/>
                <a:cs typeface="Arial" panose="020B0604020202020204" pitchFamily="34" charset="0"/>
              </a:rPr>
              <a:t>Loi sur l’évaluation d’impact </a:t>
            </a:r>
            <a:r>
              <a:rPr lang="fr-CA" sz="1600" dirty="0">
                <a:latin typeface="Arial" panose="020B0604020202020204" pitchFamily="34" charset="0"/>
                <a:cs typeface="Arial" panose="020B0604020202020204" pitchFamily="34" charset="0"/>
              </a:rPr>
              <a:t>(LEI) et principales dispositions relatives aux Premières Nations</a:t>
            </a:r>
          </a:p>
          <a:p>
            <a:pPr marL="457200" indent="-457200">
              <a:buFont typeface="+mj-lt"/>
              <a:buAutoNum type="arabicPeriod"/>
            </a:pPr>
            <a:r>
              <a:rPr lang="fr-CA" sz="1600" dirty="0">
                <a:latin typeface="Arial" panose="020B0604020202020204" pitchFamily="34" charset="0"/>
                <a:cs typeface="Arial" panose="020B0604020202020204" pitchFamily="34" charset="0"/>
              </a:rPr>
              <a:t>Avis de la Cour suprême du Canada et modifications</a:t>
            </a:r>
          </a:p>
          <a:p>
            <a:pPr marL="457200" indent="-457200">
              <a:buFont typeface="+mj-lt"/>
              <a:buAutoNum type="arabicPeriod"/>
            </a:pPr>
            <a:r>
              <a:rPr lang="fr-CA" sz="1600" dirty="0">
                <a:latin typeface="Arial" panose="020B0604020202020204" pitchFamily="34" charset="0"/>
                <a:cs typeface="Arial" panose="020B0604020202020204" pitchFamily="34" charset="0"/>
              </a:rPr>
              <a:t>Examen de la Liste des projets et recommandations de l'APN</a:t>
            </a:r>
          </a:p>
          <a:p>
            <a:pPr marL="457200" indent="-457200">
              <a:buFont typeface="+mj-lt"/>
              <a:buAutoNum type="arabicPeriod"/>
            </a:pPr>
            <a:r>
              <a:rPr lang="fr-CA" sz="1600" dirty="0" err="1">
                <a:latin typeface="Arial" panose="020B0604020202020204" pitchFamily="34" charset="0"/>
                <a:cs typeface="Arial" panose="020B0604020202020204" pitchFamily="34" charset="0"/>
              </a:rPr>
              <a:t>Coadministration</a:t>
            </a:r>
            <a:r>
              <a:rPr lang="fr-CA" sz="1600" dirty="0">
                <a:latin typeface="Arial" panose="020B0604020202020204" pitchFamily="34" charset="0"/>
                <a:cs typeface="Arial" panose="020B0604020202020204" pitchFamily="34" charset="0"/>
              </a:rPr>
              <a:t> des évaluations d'impact fédérales et recommandations de l'APN</a:t>
            </a:r>
          </a:p>
          <a:p>
            <a:pPr marL="457200" indent="-457200">
              <a:buFont typeface="+mj-lt"/>
              <a:buAutoNum type="arabicPeriod"/>
            </a:pPr>
            <a:r>
              <a:rPr lang="fr-CA" sz="1600" dirty="0">
                <a:latin typeface="Arial" panose="020B0604020202020204" pitchFamily="34" charset="0"/>
                <a:cs typeface="Arial" panose="020B0604020202020204" pitchFamily="34" charset="0"/>
              </a:rPr>
              <a:t>Évaluations dirigées par les Premières Nations</a:t>
            </a:r>
          </a:p>
          <a:p>
            <a:pPr marL="457200" indent="-457200">
              <a:buFont typeface="+mj-lt"/>
              <a:buAutoNum type="arabicPeriod"/>
            </a:pPr>
            <a:r>
              <a:rPr lang="fr-CA" sz="1600" dirty="0">
                <a:latin typeface="Arial" panose="020B0604020202020204" pitchFamily="34" charset="0"/>
                <a:cs typeface="Arial" panose="020B0604020202020204" pitchFamily="34" charset="0"/>
              </a:rPr>
              <a:t>Évaluations régionales</a:t>
            </a:r>
          </a:p>
          <a:p>
            <a:pPr marL="457200" indent="-457200">
              <a:buFont typeface="+mj-lt"/>
              <a:buAutoNum type="arabicPeriod"/>
            </a:pPr>
            <a:r>
              <a:rPr lang="fr-CA" sz="1600" dirty="0">
                <a:latin typeface="Arial" panose="020B0604020202020204" pitchFamily="34" charset="0"/>
                <a:cs typeface="Arial" panose="020B0604020202020204" pitchFamily="34" charset="0"/>
              </a:rPr>
              <a:t>Projet de résolution n</a:t>
            </a:r>
            <a:r>
              <a:rPr lang="fr-CA" sz="1600" baseline="30000" dirty="0">
                <a:latin typeface="Arial" panose="020B0604020202020204" pitchFamily="34" charset="0"/>
                <a:cs typeface="Arial" panose="020B0604020202020204" pitchFamily="34" charset="0"/>
              </a:rPr>
              <a:t>o</a:t>
            </a:r>
            <a:r>
              <a:rPr lang="fr-CA" sz="1600" dirty="0">
                <a:latin typeface="Arial" panose="020B0604020202020204" pitchFamily="34" charset="0"/>
                <a:cs typeface="Arial" panose="020B0604020202020204" pitchFamily="34" charset="0"/>
              </a:rPr>
              <a:t> 04/2024 : </a:t>
            </a:r>
            <a:r>
              <a:rPr lang="fr-CA" sz="1600" i="1" dirty="0">
                <a:effectLst/>
                <a:latin typeface="Arial" panose="020B0604020202020204" pitchFamily="34" charset="0"/>
                <a:ea typeface="Times New Roman" panose="02020603050405020304" pitchFamily="18" charset="0"/>
                <a:cs typeface="Arial" panose="020B0604020202020204" pitchFamily="34" charset="0"/>
              </a:rPr>
              <a:t>Leadership des Premières Nations dans le cadre des évaluations d’impact </a:t>
            </a:r>
            <a:endParaRPr lang="fr-CA" sz="1600" i="1" dirty="0">
              <a:highlight>
                <a:srgbClr val="FFFF00"/>
              </a:highlight>
              <a:latin typeface="Arial" panose="020B0604020202020204" pitchFamily="34" charset="0"/>
              <a:cs typeface="Arial" panose="020B0604020202020204" pitchFamily="34" charset="0"/>
            </a:endParaRPr>
          </a:p>
          <a:p>
            <a:pPr marL="457200" indent="-457200">
              <a:buFont typeface="+mj-lt"/>
              <a:buAutoNum type="arabicPeriod"/>
            </a:pPr>
            <a:r>
              <a:rPr lang="fr-CA" sz="1600" dirty="0">
                <a:latin typeface="Arial" panose="020B0604020202020204" pitchFamily="34" charset="0"/>
                <a:cs typeface="Arial" panose="020B0604020202020204" pitchFamily="34" charset="0"/>
              </a:rPr>
              <a:t>Compte rendu sur l'action en faveur du climat</a:t>
            </a:r>
          </a:p>
          <a:p>
            <a:pPr marL="457200" indent="-457200">
              <a:buFont typeface="+mj-lt"/>
              <a:buAutoNum type="arabicPeriod"/>
            </a:pPr>
            <a:r>
              <a:rPr lang="fr-CA" sz="1600" dirty="0">
                <a:latin typeface="Arial" panose="020B0604020202020204" pitchFamily="34" charset="0"/>
                <a:cs typeface="Arial" panose="020B0604020202020204" pitchFamily="34" charset="0"/>
              </a:rPr>
              <a:t>Projet de résolution n</a:t>
            </a:r>
            <a:r>
              <a:rPr lang="fr-CA" sz="1600" baseline="30000" dirty="0">
                <a:latin typeface="Arial" panose="020B0604020202020204" pitchFamily="34" charset="0"/>
                <a:cs typeface="Arial" panose="020B0604020202020204" pitchFamily="34" charset="0"/>
              </a:rPr>
              <a:t>o</a:t>
            </a:r>
            <a:r>
              <a:rPr lang="fr-CA" sz="1600" dirty="0">
                <a:latin typeface="Arial" panose="020B0604020202020204" pitchFamily="34" charset="0"/>
                <a:cs typeface="Arial" panose="020B0604020202020204" pitchFamily="34" charset="0"/>
              </a:rPr>
              <a:t> 39/2024 : </a:t>
            </a:r>
            <a:r>
              <a:rPr lang="fr-CA" sz="1600" i="1" dirty="0">
                <a:effectLst/>
                <a:latin typeface="Arial" panose="020B0604020202020204" pitchFamily="34" charset="0"/>
                <a:ea typeface="Times New Roman" panose="02020603050405020304" pitchFamily="18" charset="0"/>
                <a:cs typeface="Arial" panose="020B0604020202020204" pitchFamily="34" charset="0"/>
              </a:rPr>
              <a:t>Réaffirmer un soutien au Comité mixte sur l'action climatique</a:t>
            </a:r>
            <a:endParaRPr lang="fr-CA" sz="1600" i="1" dirty="0">
              <a:highlight>
                <a:srgbClr val="FFFF00"/>
              </a:highlight>
              <a:latin typeface="Arial" panose="020B0604020202020204" pitchFamily="34" charset="0"/>
              <a:cs typeface="Arial" panose="020B0604020202020204" pitchFamily="34" charset="0"/>
            </a:endParaRPr>
          </a:p>
          <a:p>
            <a:pPr marL="0" indent="0">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493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69488161-7310-18E6-E86F-1EABD99C87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F28ADF-D44A-73D7-915E-E6884734EAF9}"/>
              </a:ext>
            </a:extLst>
          </p:cNvPr>
          <p:cNvSpPr>
            <a:spLocks noGrp="1"/>
          </p:cNvSpPr>
          <p:nvPr>
            <p:ph type="title"/>
            <p:custDataLst>
              <p:tags r:id="rId1"/>
            </p:custDataLst>
          </p:nvPr>
        </p:nvSpPr>
        <p:spPr>
          <a:xfrm>
            <a:off x="1719968" y="1990129"/>
            <a:ext cx="9336157" cy="578675"/>
          </a:xfrm>
        </p:spPr>
        <p:txBody>
          <a:bodyPr/>
          <a:lstStyle/>
          <a:p>
            <a:r>
              <a:rPr lang="fr-CA" sz="3200" dirty="0">
                <a:latin typeface="Arial" panose="020B0604020202020204" pitchFamily="34" charset="0"/>
                <a:cs typeface="Arial" panose="020B0604020202020204" pitchFamily="34" charset="0"/>
              </a:rPr>
              <a:t>Mandat de l'APN – Évaluation d’impact</a:t>
            </a:r>
          </a:p>
        </p:txBody>
      </p:sp>
      <p:sp>
        <p:nvSpPr>
          <p:cNvPr id="3" name="Content Placeholder 2">
            <a:extLst>
              <a:ext uri="{FF2B5EF4-FFF2-40B4-BE49-F238E27FC236}">
                <a16:creationId xmlns:a16="http://schemas.microsoft.com/office/drawing/2014/main" id="{5B695165-3F0D-A9F8-8723-55FCDAAF8FF6}"/>
              </a:ext>
            </a:extLst>
          </p:cNvPr>
          <p:cNvSpPr>
            <a:spLocks noGrp="1"/>
          </p:cNvSpPr>
          <p:nvPr>
            <p:ph idx="1"/>
            <p:custDataLst>
              <p:tags r:id="rId2"/>
            </p:custDataLst>
          </p:nvPr>
        </p:nvSpPr>
        <p:spPr>
          <a:xfrm>
            <a:off x="1604595" y="3318234"/>
            <a:ext cx="9948973" cy="3156707"/>
          </a:xfrm>
        </p:spPr>
        <p:txBody>
          <a:bodyPr/>
          <a:lstStyle/>
          <a:p>
            <a:pPr algn="l">
              <a:lnSpc>
                <a:spcPct val="100000"/>
              </a:lnSpc>
              <a:buFont typeface="Arial" panose="020B0604020202020204" pitchFamily="34" charset="0"/>
              <a:buChar char="•"/>
            </a:pPr>
            <a:r>
              <a:rPr lang="fr-CA" sz="1700" b="0" dirty="0">
                <a:effectLst/>
                <a:latin typeface="Arial" panose="020B0604020202020204" pitchFamily="34" charset="0"/>
                <a:cs typeface="Arial" panose="020B0604020202020204" pitchFamily="34" charset="0"/>
              </a:rPr>
              <a:t>Demandent au Canada de veiller à ce que l'élaboration des réglementations et des politiques respecte pleinement les obligations constitutionnelles et autres obligations légales de la Couronne à l'égard des Premières Nations, ainsi que les normes établies par la </a:t>
            </a:r>
            <a:r>
              <a:rPr lang="fr-CA" sz="1700" b="0" i="1" dirty="0">
                <a:effectLst/>
                <a:latin typeface="Arial" panose="020B0604020202020204" pitchFamily="34" charset="0"/>
                <a:cs typeface="Arial" panose="020B0604020202020204" pitchFamily="34" charset="0"/>
              </a:rPr>
              <a:t>Déclaration des Nations Unies sur les droits des peuples autochtones</a:t>
            </a:r>
            <a:r>
              <a:rPr lang="fr-CA" sz="1700" b="0" i="0" dirty="0">
                <a:effectLst/>
                <a:latin typeface="Arial" panose="020B0604020202020204" pitchFamily="34" charset="0"/>
                <a:cs typeface="Arial" panose="020B0604020202020204" pitchFamily="34" charset="0"/>
              </a:rPr>
              <a:t> (</a:t>
            </a:r>
            <a:r>
              <a:rPr lang="fr-CA" sz="1700" b="0" i="1" u="sng" dirty="0">
                <a:solidFill>
                  <a:schemeClr val="accent1"/>
                </a:solidFill>
                <a:effectLst/>
                <a:latin typeface="Arial" panose="020B0604020202020204" pitchFamily="34" charset="0"/>
                <a:cs typeface="Arial" panose="020B0604020202020204" pitchFamily="34" charset="0"/>
                <a:hlinkClick r:id="rId6" tooltip="Téléchargez la résolution 69/2018 de l’APN, Participation pleine, directe et inconditionnelle des Premières Nations au projet de loi C-69, y compris à l’élaboration des règlements et de la politique, en format PDF.">
                  <a:extLst>
                    <a:ext uri="{A12FA001-AC4F-418D-AE19-62706E023703}">
                      <ahyp:hlinkClr xmlns:ahyp="http://schemas.microsoft.com/office/drawing/2018/hyperlinkcolor" val="tx"/>
                    </a:ext>
                  </a:extLst>
                </a:hlinkClick>
              </a:rPr>
              <a:t>résolution 69/2018)</a:t>
            </a:r>
            <a:r>
              <a:rPr lang="fr-CA" sz="1700" b="0" i="1" dirty="0">
                <a:effectLst/>
                <a:latin typeface="Arial" panose="020B0604020202020204" pitchFamily="34" charset="0"/>
                <a:cs typeface="Arial" panose="020B0604020202020204" pitchFamily="34" charset="0"/>
              </a:rPr>
              <a:t>.</a:t>
            </a:r>
          </a:p>
          <a:p>
            <a:pPr algn="l">
              <a:lnSpc>
                <a:spcPct val="100000"/>
              </a:lnSpc>
              <a:buFont typeface="Arial" panose="020B0604020202020204" pitchFamily="34" charset="0"/>
              <a:buChar char="•"/>
            </a:pPr>
            <a:r>
              <a:rPr lang="fr-CA" sz="1700" b="0" i="0" dirty="0">
                <a:effectLst/>
                <a:latin typeface="Arial" panose="020B0604020202020204" pitchFamily="34" charset="0"/>
                <a:cs typeface="Arial" panose="020B0604020202020204" pitchFamily="34" charset="0"/>
              </a:rPr>
              <a:t>Demandent au Canada d'entamer un dialogue ciblé avec les Premières Nations afin d'identifier, de reconnaître et d'activer les protocoles, les éléments et les processus nécessaires à l'élaboration conjointe de réglementations et de politiques (</a:t>
            </a:r>
            <a:r>
              <a:rPr lang="fr-CA" sz="1700" dirty="0">
                <a:solidFill>
                  <a:schemeClr val="accent1"/>
                </a:solidFill>
                <a:latin typeface="Arial" panose="020B0604020202020204" pitchFamily="34" charset="0"/>
                <a:cs typeface="Arial" panose="020B0604020202020204" pitchFamily="34" charset="0"/>
                <a:hlinkClick r:id="rId6" tooltip="Téléchargez la résolution 69/2018 de l’APN, Participation pleine, directe et inconditionnelle des Premières Nations au projet de loi C-69, y compris à l’élaboration des règlements et de la politique, en format PDF.">
                  <a:extLst>
                    <a:ext uri="{A12FA001-AC4F-418D-AE19-62706E023703}">
                      <ahyp:hlinkClr xmlns:ahyp="http://schemas.microsoft.com/office/drawing/2018/hyperlinkcolor" val="tx"/>
                    </a:ext>
                  </a:extLst>
                </a:hlinkClick>
              </a:rPr>
              <a:t>résolutions 69/2018, </a:t>
            </a:r>
            <a:r>
              <a:rPr lang="fr-CA" sz="1700" dirty="0">
                <a:solidFill>
                  <a:schemeClr val="accent1"/>
                </a:solidFill>
                <a:latin typeface="Arial" panose="020B0604020202020204" pitchFamily="34" charset="0"/>
                <a:cs typeface="Arial" panose="020B0604020202020204" pitchFamily="34" charset="0"/>
                <a:hlinkClick r:id="rId7"/>
              </a:rPr>
              <a:t>06/2019</a:t>
            </a:r>
            <a:r>
              <a:rPr lang="fr-CA" sz="1700" b="0" i="0" dirty="0">
                <a:effectLst/>
                <a:latin typeface="Arial" panose="020B0604020202020204" pitchFamily="34" charset="0"/>
                <a:cs typeface="Arial" panose="020B0604020202020204" pitchFamily="34" charset="0"/>
              </a:rPr>
              <a:t>).</a:t>
            </a:r>
          </a:p>
          <a:p>
            <a:pPr>
              <a:lnSpc>
                <a:spcPct val="100000"/>
              </a:lnSpc>
            </a:pPr>
            <a:r>
              <a:rPr lang="fr-CA" sz="1700" b="0" i="0" dirty="0">
                <a:effectLst/>
                <a:latin typeface="Arial" panose="020B0604020202020204" pitchFamily="34" charset="0"/>
                <a:cs typeface="Arial" panose="020B0604020202020204" pitchFamily="34" charset="0"/>
              </a:rPr>
              <a:t>Plaident en faveur d'un financement adéquat directement destiné aux Premières Nations pour leur permettre de participer pleinement et efficacement (</a:t>
            </a:r>
            <a:r>
              <a:rPr lang="fr-CA" sz="1700" b="0" i="0" dirty="0">
                <a:solidFill>
                  <a:schemeClr val="accent1"/>
                </a:solidFill>
                <a:effectLst/>
                <a:latin typeface="Arial" panose="020B0604020202020204" pitchFamily="34" charset="0"/>
                <a:cs typeface="Arial" panose="020B0604020202020204" pitchFamily="34" charset="0"/>
              </a:rPr>
              <a:t>résolutions 73/2017, </a:t>
            </a:r>
            <a:r>
              <a:rPr lang="fr-CA" sz="1700" b="0" i="0" u="sng" dirty="0">
                <a:solidFill>
                  <a:schemeClr val="accent1"/>
                </a:solidFill>
                <a:effectLst/>
                <a:latin typeface="Arial" panose="020B0604020202020204" pitchFamily="34" charset="0"/>
                <a:cs typeface="Arial" panose="020B0604020202020204" pitchFamily="34" charset="0"/>
                <a:hlinkClick r:id="rId8" tooltip="Téléchargez la résolution 07/2018 de l’APN, Examiner les droits, le titre et la compétence des Premières Nations dans le projet de loi C-69 : Loi édictant la Loi sur I'évaluation d'impact et la Loi sur la Régie canadienne de l'énergie et modifiant la Loi sur la protection de la navigation, en format PDF.">
                  <a:extLst>
                    <a:ext uri="{A12FA001-AC4F-418D-AE19-62706E023703}">
                      <ahyp:hlinkClr xmlns:ahyp="http://schemas.microsoft.com/office/drawing/2018/hyperlinkcolor" val="tx"/>
                    </a:ext>
                  </a:extLst>
                </a:hlinkClick>
              </a:rPr>
              <a:t>07/2018</a:t>
            </a:r>
            <a:r>
              <a:rPr lang="fr-CA" sz="1700" b="0" i="0" dirty="0">
                <a:solidFill>
                  <a:schemeClr val="accent1"/>
                </a:solidFill>
                <a:effectLst/>
                <a:latin typeface="Arial" panose="020B0604020202020204" pitchFamily="34" charset="0"/>
                <a:cs typeface="Arial" panose="020B0604020202020204" pitchFamily="34" charset="0"/>
              </a:rPr>
              <a:t>, </a:t>
            </a:r>
            <a:r>
              <a:rPr lang="fr-CA" sz="1700" b="0" i="0" dirty="0">
                <a:solidFill>
                  <a:schemeClr val="accent1"/>
                </a:solidFill>
                <a:effectLst/>
                <a:latin typeface="Arial" panose="020B0604020202020204" pitchFamily="34" charset="0"/>
                <a:cs typeface="Arial" panose="020B0604020202020204" pitchFamily="34" charset="0"/>
                <a:hlinkClick r:id="rId6"/>
              </a:rPr>
              <a:t>69/2018</a:t>
            </a:r>
            <a:r>
              <a:rPr lang="fr-CA" sz="1700" b="0" i="0" dirty="0">
                <a:solidFill>
                  <a:schemeClr val="accent1"/>
                </a:solidFill>
                <a:effectLst/>
                <a:latin typeface="Arial" panose="020B0604020202020204" pitchFamily="34" charset="0"/>
                <a:cs typeface="Arial" panose="020B0604020202020204" pitchFamily="34" charset="0"/>
              </a:rPr>
              <a:t>, </a:t>
            </a:r>
            <a:r>
              <a:rPr lang="fr-CA" sz="1700" b="0" i="0" dirty="0">
                <a:solidFill>
                  <a:schemeClr val="accent1"/>
                </a:solidFill>
                <a:effectLst/>
                <a:latin typeface="Arial" panose="020B0604020202020204" pitchFamily="34" charset="0"/>
                <a:cs typeface="Arial" panose="020B0604020202020204" pitchFamily="34" charset="0"/>
                <a:hlinkClick r:id="rId7"/>
              </a:rPr>
              <a:t>06/2019</a:t>
            </a:r>
            <a:r>
              <a:rPr lang="fr-CA" sz="1700" b="0" i="0" dirty="0">
                <a:effectLst/>
                <a:latin typeface="Arial" panose="020B0604020202020204" pitchFamily="34" charset="0"/>
                <a:cs typeface="Arial" panose="020B0604020202020204" pitchFamily="34" charset="0"/>
              </a:rPr>
              <a:t>).</a:t>
            </a:r>
          </a:p>
          <a:p>
            <a:pPr marL="0" indent="0">
              <a:lnSpc>
                <a:spcPct val="100000"/>
              </a:lnSpc>
              <a:buNone/>
            </a:pPr>
            <a:endParaRPr lang="en-US" sz="1700" dirty="0"/>
          </a:p>
        </p:txBody>
      </p:sp>
      <p:sp>
        <p:nvSpPr>
          <p:cNvPr id="4" name="Content Placeholder 2">
            <a:extLst>
              <a:ext uri="{FF2B5EF4-FFF2-40B4-BE49-F238E27FC236}">
                <a16:creationId xmlns:a16="http://schemas.microsoft.com/office/drawing/2014/main" id="{295EF76B-7E4D-B7CB-9BA3-6BECE76540EC}"/>
              </a:ext>
            </a:extLst>
          </p:cNvPr>
          <p:cNvSpPr txBox="1">
            <a:spLocks/>
          </p:cNvSpPr>
          <p:nvPr>
            <p:custDataLst>
              <p:tags r:id="rId3"/>
            </p:custDataLst>
          </p:nvPr>
        </p:nvSpPr>
        <p:spPr>
          <a:xfrm>
            <a:off x="1732325" y="2693709"/>
            <a:ext cx="10837859" cy="4996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95000"/>
                    <a:lumOff val="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95000"/>
                    <a:lumOff val="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95000"/>
                    <a:lumOff val="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95000"/>
                    <a:lumOff val="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CA" sz="2400" b="1" i="0" u="none" strike="noStrike" kern="1200" cap="none" spc="0" normalizeH="0" baseline="0" noProof="0" dirty="0">
                <a:ln>
                  <a:noFill/>
                </a:ln>
                <a:solidFill>
                  <a:sysClr val="windowText" lastClr="000000">
                    <a:lumMod val="95000"/>
                    <a:lumOff val="5000"/>
                  </a:sysClr>
                </a:solidFill>
                <a:effectLst/>
                <a:uLnTx/>
                <a:uFillTx/>
                <a:latin typeface="Aptos" panose="020B0004020202020204" pitchFamily="34" charset="0"/>
                <a:ea typeface="Aptos" panose="020B0004020202020204" pitchFamily="34" charset="0"/>
                <a:cs typeface="Times New Roman" panose="02020603050405020304" pitchFamily="18" charset="0"/>
              </a:rPr>
              <a:t>POUR CES MOTIFS , les Premières Nations-en-Assemblée :</a:t>
            </a:r>
            <a:endParaRPr kumimoji="0" lang="en-US" sz="2800" b="0" i="0" u="none" strike="noStrike" kern="1200" cap="none" spc="0" normalizeH="0" baseline="0" noProof="0" dirty="0">
              <a:ln>
                <a:noFill/>
              </a:ln>
              <a:solidFill>
                <a:sysClr val="windowText" lastClr="000000">
                  <a:lumMod val="95000"/>
                  <a:lumOff val="5000"/>
                </a:sys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1792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EE519D70-DCDE-4351-1A1B-272D003ED0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6B44D3-7ACE-5BA3-32CF-DE971666B541}"/>
              </a:ext>
            </a:extLst>
          </p:cNvPr>
          <p:cNvSpPr>
            <a:spLocks noGrp="1"/>
          </p:cNvSpPr>
          <p:nvPr>
            <p:ph type="title"/>
            <p:custDataLst>
              <p:tags r:id="rId1"/>
            </p:custDataLst>
          </p:nvPr>
        </p:nvSpPr>
        <p:spPr>
          <a:xfrm>
            <a:off x="1720265" y="1967893"/>
            <a:ext cx="10407192" cy="578675"/>
          </a:xfrm>
        </p:spPr>
        <p:txBody>
          <a:bodyPr/>
          <a:lstStyle/>
          <a:p>
            <a:r>
              <a:rPr lang="fr-CA" sz="2800" dirty="0">
                <a:latin typeface="Arial" panose="020B0604020202020204" pitchFamily="34" charset="0"/>
                <a:cs typeface="Arial" panose="020B0604020202020204" pitchFamily="34" charset="0"/>
              </a:rPr>
              <a:t>Principales dispositions relatives aux Premières Nations dans la Loi sur l’évaluation d’impact (LEI)</a:t>
            </a:r>
          </a:p>
        </p:txBody>
      </p:sp>
      <p:sp>
        <p:nvSpPr>
          <p:cNvPr id="3" name="Content Placeholder 2">
            <a:extLst>
              <a:ext uri="{FF2B5EF4-FFF2-40B4-BE49-F238E27FC236}">
                <a16:creationId xmlns:a16="http://schemas.microsoft.com/office/drawing/2014/main" id="{9D455625-FC01-9A05-6867-8BF83A7D93D8}"/>
              </a:ext>
            </a:extLst>
          </p:cNvPr>
          <p:cNvSpPr>
            <a:spLocks noGrp="1"/>
          </p:cNvSpPr>
          <p:nvPr>
            <p:ph idx="1"/>
            <p:custDataLst>
              <p:tags r:id="rId2"/>
            </p:custDataLst>
          </p:nvPr>
        </p:nvSpPr>
        <p:spPr>
          <a:xfrm>
            <a:off x="1683194" y="2951999"/>
            <a:ext cx="9833303" cy="4116065"/>
          </a:xfrm>
        </p:spPr>
        <p:txBody>
          <a:bodyPr/>
          <a:lstStyle/>
          <a:p>
            <a:pPr marL="342900" lvl="0" indent="-342900" algn="just">
              <a:buFont typeface="Symbol"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Prise en compte obligatoire de l'impact d'un projet sur les droits des Autochtones, à la fois dans le cadre de l'évaluation et au stade de la prise de décision;</a:t>
            </a:r>
          </a:p>
          <a:p>
            <a:pPr marL="342900" lvl="0" indent="-342900" algn="just">
              <a:buFont typeface="Symbol"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Prise en compte et protection obligatoires des connaissances autochtones;</a:t>
            </a:r>
          </a:p>
          <a:p>
            <a:pPr marL="342900" lvl="0" indent="-342900" algn="just">
              <a:buFont typeface="Symbol"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Reconnaissance des corps dirigeants autochtones en tant que « compétences »;</a:t>
            </a:r>
          </a:p>
          <a:p>
            <a:pPr marL="342900" lvl="0" indent="-342900" algn="just">
              <a:buFont typeface="Symbol" pitchFamily="2" charset="2"/>
              <a:buChar char=""/>
            </a:pPr>
            <a:r>
              <a:rPr lang="fr-CA" sz="1800" dirty="0">
                <a:latin typeface="Arial" panose="020B0604020202020204" pitchFamily="34" charset="0"/>
                <a:ea typeface="Calibri" panose="020F0502020204030204" pitchFamily="34" charset="0"/>
                <a:cs typeface="Arial" panose="020B0604020202020204" pitchFamily="34" charset="0"/>
              </a:rPr>
              <a:t>Nouvelles possibilités d'</a:t>
            </a:r>
            <a:r>
              <a:rPr lang="fr-CA" sz="1800" dirty="0">
                <a:effectLst/>
                <a:latin typeface="Arial" panose="020B0604020202020204" pitchFamily="34" charset="0"/>
                <a:ea typeface="Calibri" panose="020F0502020204030204" pitchFamily="34" charset="0"/>
                <a:cs typeface="Arial" panose="020B0604020202020204" pitchFamily="34" charset="0"/>
              </a:rPr>
              <a:t>évaluations dirigées par les </a:t>
            </a:r>
            <a:r>
              <a:rPr lang="fr-CA" sz="1800" dirty="0">
                <a:latin typeface="Arial" panose="020B0604020202020204" pitchFamily="34" charset="0"/>
                <a:ea typeface="Calibri" panose="020F0502020204030204" pitchFamily="34" charset="0"/>
                <a:cs typeface="Arial" panose="020B0604020202020204" pitchFamily="34" charset="0"/>
              </a:rPr>
              <a:t>Autochtones;</a:t>
            </a:r>
          </a:p>
          <a:p>
            <a:pPr marL="342900" lvl="0" indent="-342900" algn="just">
              <a:buFont typeface="Symbol"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Interdiction pour les projets désignés de procéder sans approbation au titre de la </a:t>
            </a:r>
            <a:r>
              <a:rPr lang="fr-CA" sz="1800" i="1" dirty="0">
                <a:effectLst/>
                <a:latin typeface="Arial" panose="020B0604020202020204" pitchFamily="34" charset="0"/>
                <a:ea typeface="Calibri" panose="020F0502020204030204" pitchFamily="34" charset="0"/>
                <a:cs typeface="Arial" panose="020B0604020202020204" pitchFamily="34" charset="0"/>
              </a:rPr>
              <a:t>Loi sur l’évaluation d’impact </a:t>
            </a:r>
            <a:r>
              <a:rPr lang="fr-CA" sz="1800" dirty="0">
                <a:effectLst/>
                <a:latin typeface="Arial" panose="020B0604020202020204" pitchFamily="34" charset="0"/>
                <a:ea typeface="Calibri" panose="020F0502020204030204" pitchFamily="34" charset="0"/>
                <a:cs typeface="Arial" panose="020B0604020202020204" pitchFamily="34" charset="0"/>
              </a:rPr>
              <a:t>s'ils ont des effets sur les droits ou les intérêts des populations autochtones;</a:t>
            </a:r>
          </a:p>
          <a:p>
            <a:pPr marL="342900" lvl="0" indent="-342900" algn="just">
              <a:buFont typeface="Symbol" pitchFamily="2" charset="2"/>
              <a:buChar char=""/>
            </a:pPr>
            <a:r>
              <a:rPr lang="fr-CA" sz="1800" dirty="0">
                <a:effectLst/>
                <a:latin typeface="Arial" panose="020B0604020202020204" pitchFamily="34" charset="0"/>
                <a:ea typeface="Calibri" panose="020F0502020204030204" pitchFamily="34" charset="0"/>
                <a:cs typeface="Arial" panose="020B0604020202020204" pitchFamily="34" charset="0"/>
              </a:rPr>
              <a:t>Création obligatoire d'un comité consultatif autochtone.</a:t>
            </a:r>
          </a:p>
          <a:p>
            <a:pPr marL="0" indent="0">
              <a:buNone/>
            </a:pPr>
            <a:endParaRPr lang="en-US" sz="1800" dirty="0"/>
          </a:p>
        </p:txBody>
      </p:sp>
    </p:spTree>
    <p:extLst>
      <p:ext uri="{BB962C8B-B14F-4D97-AF65-F5344CB8AC3E}">
        <p14:creationId xmlns:p14="http://schemas.microsoft.com/office/powerpoint/2010/main" val="534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A76D6C1F-46B8-77BF-A2FE-84E73F2B34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265E9C-773E-D681-460E-9A582E32E945}"/>
              </a:ext>
            </a:extLst>
          </p:cNvPr>
          <p:cNvSpPr>
            <a:spLocks noGrp="1"/>
          </p:cNvSpPr>
          <p:nvPr>
            <p:ph type="title"/>
            <p:custDataLst>
              <p:tags r:id="rId1"/>
            </p:custDataLst>
          </p:nvPr>
        </p:nvSpPr>
        <p:spPr>
          <a:xfrm>
            <a:off x="1711983" y="1930822"/>
            <a:ext cx="10224643" cy="1034800"/>
          </a:xfrm>
        </p:spPr>
        <p:txBody>
          <a:bodyPr/>
          <a:lstStyle/>
          <a:p>
            <a:r>
              <a:rPr lang="fr-CA" sz="2800" dirty="0">
                <a:latin typeface="Arial" panose="020B0604020202020204" pitchFamily="34" charset="0"/>
                <a:cs typeface="Arial" panose="020B0604020202020204" pitchFamily="34" charset="0"/>
              </a:rPr>
              <a:t>Recommandations de l'APN sur les modifications de la LEI</a:t>
            </a:r>
          </a:p>
        </p:txBody>
      </p:sp>
      <p:sp>
        <p:nvSpPr>
          <p:cNvPr id="3" name="Content Placeholder 2">
            <a:extLst>
              <a:ext uri="{FF2B5EF4-FFF2-40B4-BE49-F238E27FC236}">
                <a16:creationId xmlns:a16="http://schemas.microsoft.com/office/drawing/2014/main" id="{41ABC9A2-FFA9-F0F2-F6CC-D070FC9EECC4}"/>
              </a:ext>
            </a:extLst>
          </p:cNvPr>
          <p:cNvSpPr>
            <a:spLocks noGrp="1"/>
          </p:cNvSpPr>
          <p:nvPr>
            <p:ph idx="1"/>
            <p:custDataLst>
              <p:tags r:id="rId2"/>
            </p:custDataLst>
          </p:nvPr>
        </p:nvSpPr>
        <p:spPr>
          <a:xfrm>
            <a:off x="1711983" y="2545493"/>
            <a:ext cx="9853940" cy="3756454"/>
          </a:xfrm>
        </p:spPr>
        <p:txBody>
          <a:bodyPr/>
          <a:lstStyle/>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Rechercher des possibilités de rendre opérationnelle la Déclaration des Nations Unies;</a:t>
            </a:r>
          </a:p>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Défendre le titre, les droits ancestraux et les droits issus des traités; </a:t>
            </a:r>
          </a:p>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Renforcer la référence à la « prise de décision » des Premières Nations dans le contexte de la </a:t>
            </a:r>
            <a:r>
              <a:rPr lang="fr-CA" sz="1600" dirty="0" err="1">
                <a:latin typeface="Arial" panose="020B0604020202020204" pitchFamily="34" charset="0"/>
                <a:cs typeface="Arial" panose="020B0604020202020204" pitchFamily="34" charset="0"/>
              </a:rPr>
              <a:t>coadministration</a:t>
            </a:r>
            <a:r>
              <a:rPr lang="fr-CA" sz="1600" dirty="0">
                <a:latin typeface="Arial" panose="020B0604020202020204" pitchFamily="34" charset="0"/>
                <a:cs typeface="Arial" panose="020B0604020202020204" pitchFamily="34" charset="0"/>
              </a:rPr>
              <a:t> avec les Autochtones;</a:t>
            </a:r>
          </a:p>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Éviter une interprétation restrictive des « effets relevant de la compétence fédérale »;</a:t>
            </a:r>
          </a:p>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Renforcer les références aux connaissances autochtones;</a:t>
            </a:r>
          </a:p>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Protéger les systèmes de connaissances autochtones et la confidentialité (divulgation non publique);</a:t>
            </a:r>
          </a:p>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S'en remettre aux demandes de désignation des Premières Nations et de veiller à ce que les Premières Nations participent aux décisions en matière de désignation;</a:t>
            </a:r>
          </a:p>
          <a:p>
            <a:pPr marL="514350" indent="-514350" algn="just">
              <a:lnSpc>
                <a:spcPct val="100000"/>
              </a:lnSpc>
              <a:buFont typeface="+mj-lt"/>
              <a:buAutoNum type="arabicPeriod"/>
            </a:pPr>
            <a:r>
              <a:rPr lang="fr-CA" sz="1600" dirty="0">
                <a:latin typeface="Arial" panose="020B0604020202020204" pitchFamily="34" charset="0"/>
                <a:cs typeface="Arial" panose="020B0604020202020204" pitchFamily="34" charset="0"/>
              </a:rPr>
              <a:t>Ne pas remplacer les évaluations par des normes moins strictes.</a:t>
            </a:r>
          </a:p>
          <a:p>
            <a:pPr marL="0" indent="0">
              <a:lnSpc>
                <a:spcPct val="100000"/>
              </a:lnSpc>
              <a:buNone/>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053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8ACF753B-573D-FDF7-3D0E-33FF368F36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598E3B-5C7F-BAA2-9326-2D5379EE63D2}"/>
              </a:ext>
            </a:extLst>
          </p:cNvPr>
          <p:cNvSpPr>
            <a:spLocks noGrp="1"/>
          </p:cNvSpPr>
          <p:nvPr>
            <p:ph type="title"/>
            <p:custDataLst>
              <p:tags r:id="rId1"/>
            </p:custDataLst>
          </p:nvPr>
        </p:nvSpPr>
        <p:spPr>
          <a:xfrm>
            <a:off x="1695256" y="2037143"/>
            <a:ext cx="10624432" cy="627027"/>
          </a:xfrm>
        </p:spPr>
        <p:txBody>
          <a:bodyPr/>
          <a:lstStyle/>
          <a:p>
            <a:r>
              <a:rPr lang="fr-CA" sz="2800" dirty="0">
                <a:latin typeface="Arial" panose="020B0604020202020204" pitchFamily="34" charset="0"/>
                <a:cs typeface="Arial" panose="020B0604020202020204" pitchFamily="34" charset="0"/>
              </a:rPr>
              <a:t>Révision quinquennale de la Liste des projets</a:t>
            </a:r>
          </a:p>
        </p:txBody>
      </p:sp>
      <p:sp>
        <p:nvSpPr>
          <p:cNvPr id="3" name="Content Placeholder 2">
            <a:extLst>
              <a:ext uri="{FF2B5EF4-FFF2-40B4-BE49-F238E27FC236}">
                <a16:creationId xmlns:a16="http://schemas.microsoft.com/office/drawing/2014/main" id="{4549FE1F-C6F3-71FA-A1CF-E0638364CC5E}"/>
              </a:ext>
            </a:extLst>
          </p:cNvPr>
          <p:cNvSpPr>
            <a:spLocks noGrp="1"/>
          </p:cNvSpPr>
          <p:nvPr>
            <p:ph idx="1"/>
            <p:custDataLst>
              <p:tags r:id="rId2"/>
            </p:custDataLst>
          </p:nvPr>
        </p:nvSpPr>
        <p:spPr>
          <a:xfrm>
            <a:off x="1585509" y="2849521"/>
            <a:ext cx="10264621" cy="3761344"/>
          </a:xfrm>
        </p:spPr>
        <p:txBody>
          <a:bodyPr/>
          <a:lstStyle/>
          <a:p>
            <a:r>
              <a:rPr lang="fr-CA" sz="1700" dirty="0">
                <a:latin typeface="Arial" panose="020B0604020202020204" pitchFamily="34" charset="0"/>
                <a:cs typeface="Arial" panose="020B0604020202020204" pitchFamily="34" charset="0"/>
              </a:rPr>
              <a:t>La Liste des projets actuelle comporte 61 entrées dans 10 secteurs.</a:t>
            </a:r>
          </a:p>
          <a:p>
            <a:r>
              <a:rPr lang="fr-CA" sz="1700" dirty="0">
                <a:latin typeface="Arial" panose="020B0604020202020204" pitchFamily="34" charset="0"/>
                <a:cs typeface="Arial" panose="020B0604020202020204" pitchFamily="34" charset="0"/>
              </a:rPr>
              <a:t>La Liste des projets utilise une approche basée sur des critères qui ne retient que les projets ayant « le plus grand potentiel d'effets négatifs liés à l'environnement dans les domaines de compétence fédérale ».</a:t>
            </a:r>
          </a:p>
          <a:p>
            <a:r>
              <a:rPr lang="fr-CA" sz="1700" dirty="0">
                <a:latin typeface="Arial" panose="020B0604020202020204" pitchFamily="34" charset="0"/>
                <a:cs typeface="Arial" panose="020B0604020202020204" pitchFamily="34" charset="0"/>
              </a:rPr>
              <a:t>La capacité de production et d'autres seuils encouragent le « fractionnement des projets » afin d'éviter une évaluation d’impact fédérale et peuvent ne pas tenir compte des impacts particuliers des projets sur les Premières Nations.</a:t>
            </a:r>
          </a:p>
          <a:p>
            <a:r>
              <a:rPr lang="fr-CA" sz="1700" dirty="0">
                <a:latin typeface="Arial" panose="020B0604020202020204" pitchFamily="34" charset="0"/>
                <a:cs typeface="Arial" panose="020B0604020202020204" pitchFamily="34" charset="0"/>
              </a:rPr>
              <a:t>Réduction de la portée des projets soumis à une évaluation fédérale par rapport à la </a:t>
            </a:r>
            <a:r>
              <a:rPr lang="fr-CA" sz="1700" i="1" dirty="0">
                <a:latin typeface="Arial" panose="020B0604020202020204" pitchFamily="34" charset="0"/>
                <a:cs typeface="Arial" panose="020B0604020202020204" pitchFamily="34" charset="0"/>
              </a:rPr>
              <a:t>Loi canadienne sur l'évaluation environnementale de 2012</a:t>
            </a:r>
            <a:r>
              <a:rPr lang="fr-CA" sz="1700" dirty="0">
                <a:latin typeface="Arial" panose="020B0604020202020204" pitchFamily="34" charset="0"/>
                <a:cs typeface="Arial" panose="020B0604020202020204" pitchFamily="34" charset="0"/>
              </a:rPr>
              <a:t>.</a:t>
            </a:r>
          </a:p>
          <a:p>
            <a:r>
              <a:rPr lang="fr-CA" sz="1700" dirty="0">
                <a:latin typeface="Arial" panose="020B0604020202020204" pitchFamily="34" charset="0"/>
                <a:cs typeface="Arial" panose="020B0604020202020204" pitchFamily="34" charset="0"/>
              </a:rPr>
              <a:t>L’Agence d'évaluation d'impact du Canada (AEIC) examine la question sous l'angle de l’« efficacité réglementaire », mais n'analyse pas l'impact sur les droits et titres inhérents ou protégés par la Constitution des Premières Nations. </a:t>
            </a:r>
          </a:p>
          <a:p>
            <a:endParaRPr lang="en-US"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3061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a:extLst>
            <a:ext uri="{FF2B5EF4-FFF2-40B4-BE49-F238E27FC236}">
              <a16:creationId xmlns:a16="http://schemas.microsoft.com/office/drawing/2014/main" id="{4E12A4BF-5D2D-656A-D857-1489566E35D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7A7B99-2394-F955-5264-924A30A2E600}"/>
              </a:ext>
            </a:extLst>
          </p:cNvPr>
          <p:cNvSpPr>
            <a:spLocks noGrp="1"/>
          </p:cNvSpPr>
          <p:nvPr>
            <p:ph type="title"/>
            <p:custDataLst>
              <p:tags r:id="rId1"/>
            </p:custDataLst>
          </p:nvPr>
        </p:nvSpPr>
        <p:spPr>
          <a:xfrm>
            <a:off x="1715850" y="1975015"/>
            <a:ext cx="10587361" cy="757717"/>
          </a:xfrm>
        </p:spPr>
        <p:txBody>
          <a:bodyPr/>
          <a:lstStyle/>
          <a:p>
            <a:r>
              <a:rPr lang="fr-CA" sz="2800" dirty="0">
                <a:latin typeface="Arial" panose="020B0604020202020204" pitchFamily="34" charset="0"/>
                <a:cs typeface="Arial" panose="020B0604020202020204" pitchFamily="34" charset="0"/>
              </a:rPr>
              <a:t>Révision quinquennale de la Liste des projets</a:t>
            </a:r>
          </a:p>
        </p:txBody>
      </p:sp>
      <p:pic>
        <p:nvPicPr>
          <p:cNvPr id="4" name="Content Placeholder 4">
            <a:extLst>
              <a:ext uri="{FF2B5EF4-FFF2-40B4-BE49-F238E27FC236}">
                <a16:creationId xmlns:a16="http://schemas.microsoft.com/office/drawing/2014/main" id="{0F0043E5-3C3D-1BC7-E567-DAB38B2140FE}"/>
              </a:ext>
            </a:extLst>
          </p:cNvPr>
          <p:cNvPicPr>
            <a:picLocks noGrp="1" noChangeAspect="1"/>
          </p:cNvPicPr>
          <p:nvPr>
            <p:ph idx="1"/>
            <p:custDataLst>
              <p:tags r:id="rId2"/>
            </p:custDataLst>
          </p:nvPr>
        </p:nvPicPr>
        <p:blipFill>
          <a:blip r:embed="rId5"/>
          <a:stretch>
            <a:fillRect/>
          </a:stretch>
        </p:blipFill>
        <p:spPr>
          <a:xfrm>
            <a:off x="1715850" y="2609164"/>
            <a:ext cx="8234329" cy="3692525"/>
          </a:xfrm>
        </p:spPr>
      </p:pic>
    </p:spTree>
    <p:extLst>
      <p:ext uri="{BB962C8B-B14F-4D97-AF65-F5344CB8AC3E}">
        <p14:creationId xmlns:p14="http://schemas.microsoft.com/office/powerpoint/2010/main" val="355016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5115D108-D1D8-DECC-1567-6FEFAD425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0092E2-15C4-45EA-FA0E-7872D501B68E}"/>
              </a:ext>
            </a:extLst>
          </p:cNvPr>
          <p:cNvSpPr>
            <a:spLocks noGrp="1"/>
          </p:cNvSpPr>
          <p:nvPr>
            <p:ph type="title"/>
            <p:custDataLst>
              <p:tags r:id="rId1"/>
            </p:custDataLst>
          </p:nvPr>
        </p:nvSpPr>
        <p:spPr>
          <a:xfrm>
            <a:off x="1655804" y="1967894"/>
            <a:ext cx="10536196" cy="589956"/>
          </a:xfrm>
        </p:spPr>
        <p:txBody>
          <a:bodyPr/>
          <a:lstStyle/>
          <a:p>
            <a:r>
              <a:rPr lang="fr-CA" sz="2800" dirty="0">
                <a:latin typeface="Arial" panose="020B0604020202020204" pitchFamily="34" charset="0"/>
                <a:cs typeface="Arial" panose="020B0604020202020204" pitchFamily="34" charset="0"/>
              </a:rPr>
              <a:t>Recommandations de l'APN sur la Liste des projets</a:t>
            </a:r>
          </a:p>
        </p:txBody>
      </p:sp>
      <p:sp>
        <p:nvSpPr>
          <p:cNvPr id="3" name="Content Placeholder 2">
            <a:extLst>
              <a:ext uri="{FF2B5EF4-FFF2-40B4-BE49-F238E27FC236}">
                <a16:creationId xmlns:a16="http://schemas.microsoft.com/office/drawing/2014/main" id="{820A77F3-BFE5-C3EE-2761-B81591B3FA7A}"/>
              </a:ext>
            </a:extLst>
          </p:cNvPr>
          <p:cNvSpPr>
            <a:spLocks noGrp="1"/>
          </p:cNvSpPr>
          <p:nvPr>
            <p:ph idx="1"/>
            <p:custDataLst>
              <p:tags r:id="rId2"/>
            </p:custDataLst>
          </p:nvPr>
        </p:nvSpPr>
        <p:spPr>
          <a:xfrm>
            <a:off x="1655804" y="2775380"/>
            <a:ext cx="10206682" cy="3724273"/>
          </a:xfrm>
        </p:spPr>
        <p:txBody>
          <a:bodyPr/>
          <a:lstStyle/>
          <a:p>
            <a:pPr marL="514350" indent="-514350">
              <a:buAutoNum type="arabicPeriod"/>
            </a:pPr>
            <a:r>
              <a:rPr lang="fr-CA" sz="1800" dirty="0">
                <a:latin typeface="Arial" panose="020B0604020202020204" pitchFamily="34" charset="0"/>
                <a:cs typeface="Arial" panose="020B0604020202020204" pitchFamily="34" charset="0"/>
              </a:rPr>
              <a:t>Évaluer la cohérence par rapport à la Déclaration des Nations Unies;</a:t>
            </a:r>
          </a:p>
          <a:p>
            <a:pPr marL="514350" indent="-514350">
              <a:buAutoNum type="arabicPeriod"/>
            </a:pPr>
            <a:r>
              <a:rPr lang="fr-CA" sz="1800" dirty="0">
                <a:latin typeface="Arial" panose="020B0604020202020204" pitchFamily="34" charset="0"/>
                <a:cs typeface="Arial" panose="020B0604020202020204" pitchFamily="34" charset="0"/>
              </a:rPr>
              <a:t>Utiliser une optique des droits pour l’examen;</a:t>
            </a:r>
          </a:p>
          <a:p>
            <a:pPr marL="514350" indent="-514350">
              <a:buFont typeface="Arial" panose="020B0604020202020204" pitchFamily="34" charset="0"/>
              <a:buAutoNum type="arabicPeriod"/>
            </a:pPr>
            <a:r>
              <a:rPr lang="fr-CA" sz="1800" dirty="0">
                <a:latin typeface="Arial" panose="020B0604020202020204" pitchFamily="34" charset="0"/>
                <a:cs typeface="Arial" panose="020B0604020202020204" pitchFamily="34" charset="0"/>
              </a:rPr>
              <a:t>Exploitation in situ des sables bitumineux – consulter les Premières Nations de la région;</a:t>
            </a:r>
          </a:p>
          <a:p>
            <a:pPr marL="514350" indent="-514350">
              <a:buAutoNum type="arabicPeriod"/>
            </a:pPr>
            <a:r>
              <a:rPr lang="fr-CA" sz="1800" dirty="0">
                <a:latin typeface="Arial" panose="020B0604020202020204" pitchFamily="34" charset="0"/>
                <a:cs typeface="Arial" panose="020B0604020202020204" pitchFamily="34" charset="0"/>
              </a:rPr>
              <a:t>Ne pas supprimer les petits réacteurs nucléaires modulaires (SMR) et les autres projets nucléaires – adopter la modification;</a:t>
            </a:r>
          </a:p>
          <a:p>
            <a:pPr marL="514350" indent="-514350">
              <a:buAutoNum type="arabicPeriod"/>
            </a:pPr>
            <a:r>
              <a:rPr lang="fr-CA" sz="1800" dirty="0">
                <a:latin typeface="Arial" panose="020B0604020202020204" pitchFamily="34" charset="0"/>
                <a:cs typeface="Arial" panose="020B0604020202020204" pitchFamily="34" charset="0"/>
              </a:rPr>
              <a:t>Procéder à l'abaissement des seuils pour les mines de charbon;</a:t>
            </a:r>
          </a:p>
          <a:p>
            <a:pPr marL="514350" indent="-514350">
              <a:buAutoNum type="arabicPeriod"/>
            </a:pPr>
            <a:r>
              <a:rPr lang="fr-CA" sz="1800" dirty="0">
                <a:latin typeface="Arial" panose="020B0604020202020204" pitchFamily="34" charset="0"/>
                <a:cs typeface="Arial" panose="020B0604020202020204" pitchFamily="34" charset="0"/>
              </a:rPr>
              <a:t>Prise en compte obligatoire des effets sur les Premières Nations, avec la participation active des Premières Nations;</a:t>
            </a:r>
          </a:p>
          <a:p>
            <a:pPr marL="514350" indent="-514350">
              <a:buAutoNum type="arabicPeriod"/>
            </a:pPr>
            <a:r>
              <a:rPr lang="fr-CA" sz="1800" dirty="0">
                <a:latin typeface="Arial" panose="020B0604020202020204" pitchFamily="34" charset="0"/>
                <a:cs typeface="Arial" panose="020B0604020202020204" pitchFamily="34" charset="0"/>
              </a:rPr>
              <a:t>Les demandes de désignation émanant des Premières Nations sont à l'origine des changements. </a:t>
            </a:r>
          </a:p>
          <a:p>
            <a:pPr marL="0" indent="0">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982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a:extLst>
            <a:ext uri="{FF2B5EF4-FFF2-40B4-BE49-F238E27FC236}">
              <a16:creationId xmlns:a16="http://schemas.microsoft.com/office/drawing/2014/main" id="{874C9622-F4EF-7AE1-78DC-2EFA7F512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B8982-7233-95D8-94DA-FB4F2DDDB8FF}"/>
              </a:ext>
            </a:extLst>
          </p:cNvPr>
          <p:cNvSpPr>
            <a:spLocks noGrp="1"/>
          </p:cNvSpPr>
          <p:nvPr>
            <p:ph type="title"/>
            <p:custDataLst>
              <p:tags r:id="rId1"/>
            </p:custDataLst>
          </p:nvPr>
        </p:nvSpPr>
        <p:spPr>
          <a:xfrm>
            <a:off x="1495168" y="2012429"/>
            <a:ext cx="10495727" cy="651741"/>
          </a:xfrm>
        </p:spPr>
        <p:txBody>
          <a:bodyPr/>
          <a:lstStyle/>
          <a:p>
            <a:r>
              <a:rPr lang="fr-CA" sz="2800" dirty="0" err="1">
                <a:latin typeface="Arial" panose="020B0604020202020204" pitchFamily="34" charset="0"/>
                <a:cs typeface="Arial" panose="020B0604020202020204" pitchFamily="34" charset="0"/>
              </a:rPr>
              <a:t>Coadministration</a:t>
            </a:r>
            <a:r>
              <a:rPr lang="fr-CA" sz="2800" dirty="0">
                <a:latin typeface="Arial" panose="020B0604020202020204" pitchFamily="34" charset="0"/>
                <a:cs typeface="Arial" panose="020B0604020202020204" pitchFamily="34" charset="0"/>
              </a:rPr>
              <a:t> avec les Autochtones des EI fédérales</a:t>
            </a:r>
          </a:p>
        </p:txBody>
      </p:sp>
      <p:sp>
        <p:nvSpPr>
          <p:cNvPr id="3" name="Content Placeholder 2">
            <a:extLst>
              <a:ext uri="{FF2B5EF4-FFF2-40B4-BE49-F238E27FC236}">
                <a16:creationId xmlns:a16="http://schemas.microsoft.com/office/drawing/2014/main" id="{7E769192-694E-7CDD-CAB6-C44E0935D44D}"/>
              </a:ext>
            </a:extLst>
          </p:cNvPr>
          <p:cNvSpPr>
            <a:spLocks noGrp="1"/>
          </p:cNvSpPr>
          <p:nvPr>
            <p:ph idx="1"/>
            <p:custDataLst>
              <p:tags r:id="rId2"/>
            </p:custDataLst>
          </p:nvPr>
        </p:nvSpPr>
        <p:spPr>
          <a:xfrm>
            <a:off x="1495168" y="2671637"/>
            <a:ext cx="9336158" cy="3692180"/>
          </a:xfrm>
        </p:spPr>
        <p:txBody>
          <a:bodyPr/>
          <a:lstStyle/>
          <a:p>
            <a:pPr>
              <a:lnSpc>
                <a:spcPct val="100000"/>
              </a:lnSpc>
            </a:pPr>
            <a:r>
              <a:rPr lang="fr-CA" sz="2100" dirty="0">
                <a:latin typeface="Arial" panose="020B0604020202020204" pitchFamily="34" charset="0"/>
                <a:cs typeface="Arial" panose="020B0604020202020204" pitchFamily="34" charset="0"/>
              </a:rPr>
              <a:t>L'article 114 de la LEI autorise les ententes de </a:t>
            </a:r>
            <a:r>
              <a:rPr lang="fr-CA" sz="2100" dirty="0" err="1">
                <a:latin typeface="Arial" panose="020B0604020202020204" pitchFamily="34" charset="0"/>
                <a:cs typeface="Arial" panose="020B0604020202020204" pitchFamily="34" charset="0"/>
              </a:rPr>
              <a:t>coadministration</a:t>
            </a:r>
            <a:r>
              <a:rPr lang="fr-CA" sz="2100" dirty="0">
                <a:latin typeface="Arial" panose="020B0604020202020204" pitchFamily="34" charset="0"/>
                <a:cs typeface="Arial" panose="020B0604020202020204" pitchFamily="34" charset="0"/>
              </a:rPr>
              <a:t>, mais un règlement est nécessaire.</a:t>
            </a:r>
          </a:p>
          <a:p>
            <a:pPr>
              <a:lnSpc>
                <a:spcPct val="100000"/>
              </a:lnSpc>
            </a:pPr>
            <a:r>
              <a:rPr lang="fr-CA" sz="2100" dirty="0">
                <a:latin typeface="Arial" panose="020B0604020202020204" pitchFamily="34" charset="0"/>
                <a:cs typeface="Arial" panose="020B0604020202020204" pitchFamily="34" charset="0"/>
              </a:rPr>
              <a:t>Les ententes de </a:t>
            </a:r>
            <a:r>
              <a:rPr lang="fr-CA" sz="2100" dirty="0" err="1">
                <a:latin typeface="Arial" panose="020B0604020202020204" pitchFamily="34" charset="0"/>
                <a:cs typeface="Arial" panose="020B0604020202020204" pitchFamily="34" charset="0"/>
              </a:rPr>
              <a:t>coadministration</a:t>
            </a:r>
            <a:r>
              <a:rPr lang="fr-CA" sz="2100" dirty="0">
                <a:latin typeface="Arial" panose="020B0604020202020204" pitchFamily="34" charset="0"/>
                <a:cs typeface="Arial" panose="020B0604020202020204" pitchFamily="34" charset="0"/>
              </a:rPr>
              <a:t> seraient </a:t>
            </a:r>
            <a:r>
              <a:rPr lang="fr-CA" sz="2100" b="1" dirty="0">
                <a:latin typeface="Arial" panose="020B0604020202020204" pitchFamily="34" charset="0"/>
                <a:cs typeface="Arial" panose="020B0604020202020204" pitchFamily="34" charset="0"/>
              </a:rPr>
              <a:t>facultatives </a:t>
            </a:r>
            <a:r>
              <a:rPr lang="fr-CA" sz="2100" dirty="0">
                <a:latin typeface="Arial" panose="020B0604020202020204" pitchFamily="34" charset="0"/>
                <a:cs typeface="Arial" panose="020B0604020202020204" pitchFamily="34" charset="0"/>
              </a:rPr>
              <a:t>et l'APN </a:t>
            </a:r>
            <a:r>
              <a:rPr lang="fr-CA" sz="2100" b="1" dirty="0">
                <a:latin typeface="Arial" panose="020B0604020202020204" pitchFamily="34" charset="0"/>
                <a:cs typeface="Arial" panose="020B0604020202020204" pitchFamily="34" charset="0"/>
              </a:rPr>
              <a:t>ne </a:t>
            </a:r>
            <a:r>
              <a:rPr lang="fr-CA" sz="2100" dirty="0">
                <a:latin typeface="Arial" panose="020B0604020202020204" pitchFamily="34" charset="0"/>
                <a:cs typeface="Arial" panose="020B0604020202020204" pitchFamily="34" charset="0"/>
              </a:rPr>
              <a:t>participerait </a:t>
            </a:r>
            <a:r>
              <a:rPr lang="fr-CA" sz="2100" b="1" dirty="0">
                <a:latin typeface="Arial" panose="020B0604020202020204" pitchFamily="34" charset="0"/>
                <a:cs typeface="Arial" panose="020B0604020202020204" pitchFamily="34" charset="0"/>
              </a:rPr>
              <a:t>pas</a:t>
            </a:r>
            <a:r>
              <a:rPr lang="fr-CA" sz="2100" dirty="0">
                <a:latin typeface="Arial" panose="020B0604020202020204" pitchFamily="34" charset="0"/>
                <a:cs typeface="Arial" panose="020B0604020202020204" pitchFamily="34" charset="0"/>
              </a:rPr>
              <a:t> à la négociation des accords individuels.</a:t>
            </a:r>
          </a:p>
          <a:p>
            <a:pPr>
              <a:lnSpc>
                <a:spcPct val="100000"/>
              </a:lnSpc>
            </a:pPr>
            <a:r>
              <a:rPr lang="fr-CA" sz="2100" dirty="0">
                <a:latin typeface="Arial" panose="020B0604020202020204" pitchFamily="34" charset="0"/>
                <a:cs typeface="Arial" panose="020B0604020202020204" pitchFamily="34" charset="0"/>
              </a:rPr>
              <a:t>La possibilité de coadministrer une évaluation, ou une partie d'une évaluation, serait limitée au cadre défini dans la LEI. </a:t>
            </a:r>
          </a:p>
          <a:p>
            <a:pPr>
              <a:lnSpc>
                <a:spcPct val="100000"/>
              </a:lnSpc>
            </a:pPr>
            <a:r>
              <a:rPr lang="fr-CA" sz="2100" dirty="0">
                <a:latin typeface="Arial" panose="020B0604020202020204" pitchFamily="34" charset="0"/>
                <a:cs typeface="Arial" panose="020B0604020202020204" pitchFamily="34" charset="0"/>
              </a:rPr>
              <a:t>Les Premières Nations ne seraient pas nécessairement en mesure d'appliquer leurs propres processus, à moins qu'ils ne répondent aux exigences de la LEI.</a:t>
            </a:r>
          </a:p>
          <a:p>
            <a:endParaRPr lang="en-US" sz="2100" dirty="0"/>
          </a:p>
        </p:txBody>
      </p:sp>
    </p:spTree>
    <p:extLst>
      <p:ext uri="{BB962C8B-B14F-4D97-AF65-F5344CB8AC3E}">
        <p14:creationId xmlns:p14="http://schemas.microsoft.com/office/powerpoint/2010/main" val="3043864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2"/>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1"/>
</p:tagLst>
</file>

<file path=ppt/tags/tag35.xml><?xml version="1.0" encoding="utf-8"?>
<p:tagLst xmlns:a="http://schemas.openxmlformats.org/drawingml/2006/main" xmlns:r="http://schemas.openxmlformats.org/officeDocument/2006/relationships" xmlns:p="http://schemas.openxmlformats.org/presentationml/2006/main">
  <p:tag name="NUM" val="2"/>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388</TotalTime>
  <Words>2154</Words>
  <Application>Microsoft Macintosh PowerPoint</Application>
  <PresentationFormat>Widescreen</PresentationFormat>
  <Paragraphs>117</Paragraphs>
  <Slides>19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Aptos</vt:lpstr>
      <vt:lpstr>Arial</vt:lpstr>
      <vt:lpstr>Arial Narrow</vt:lpstr>
      <vt:lpstr>Calibri</vt:lpstr>
      <vt:lpstr>Courier New</vt:lpstr>
      <vt:lpstr>Garamond</vt:lpstr>
      <vt:lpstr>Symbol</vt:lpstr>
      <vt:lpstr>1_Custom Design</vt:lpstr>
      <vt:lpstr>PowerPoint Presentation</vt:lpstr>
      <vt:lpstr>Aperçu</vt:lpstr>
      <vt:lpstr>Mandat de l'APN – Évaluation d’impact</vt:lpstr>
      <vt:lpstr>Principales dispositions relatives aux Premières Nations dans la Loi sur l’évaluation d’impact (LEI)</vt:lpstr>
      <vt:lpstr>Recommandations de l'APN sur les modifications de la LEI</vt:lpstr>
      <vt:lpstr>Révision quinquennale de la Liste des projets</vt:lpstr>
      <vt:lpstr>Révision quinquennale de la Liste des projets</vt:lpstr>
      <vt:lpstr>Recommandations de l'APN sur la Liste des projets</vt:lpstr>
      <vt:lpstr>Coadministration avec les Autochtones des EI fédérales</vt:lpstr>
      <vt:lpstr>Ce qu'une entente de coadministration peut et ne peut pas faire</vt:lpstr>
      <vt:lpstr>Recommandations de l'APN sur la réglementation et l'approche politique concernant la CAA</vt:lpstr>
      <vt:lpstr>Recommandations de l'APN sur la réglementation et l'approche politique concernant la CAA (suite)</vt:lpstr>
      <vt:lpstr>Évaluations dirigées par les Premières Nations</vt:lpstr>
      <vt:lpstr>Projet de résolution 04/2024 : Leadership des Premières Nations dans le cadre des évaluations d’impact</vt:lpstr>
      <vt:lpstr>Projet de résolution 04/2024 : Leadership des Premières Nations dans le cadre des évaluations d’impact</vt:lpstr>
      <vt:lpstr>Projet de résolution 04/2024 : Leadership des Premières Nations dans le cadre des évaluations d’impact</vt:lpstr>
      <vt:lpstr>Compte rendu sur l'action en faveur du climat</vt:lpstr>
      <vt:lpstr>Projet de résolution 39/2024 : Réaffirmer un soutien au Comité mixte sur l'action climatique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38</cp:revision>
  <dcterms:created xsi:type="dcterms:W3CDTF">2024-07-08T15:38:23Z</dcterms:created>
  <dcterms:modified xsi:type="dcterms:W3CDTF">2024-11-29T17:11:04Z</dcterms:modified>
</cp:coreProperties>
</file>