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Cormorant Garamond"/>
      <p:regular r:id="rId22"/>
      <p:bold r:id="rId23"/>
      <p:italic r:id="rId24"/>
      <p:boldItalic r:id="rId25"/>
    </p:embeddedFont>
    <p:embeddedFont>
      <p:font typeface="Poppins"/>
      <p:regular r:id="rId26"/>
      <p:bold r:id="rId27"/>
      <p:italic r:id="rId28"/>
      <p:boldItalic r:id="rId29"/>
    </p:embeddedFont>
    <p:embeddedFont>
      <p:font typeface="Poppins Light"/>
      <p:regular r:id="rId30"/>
      <p:bold r:id="rId31"/>
      <p:italic r:id="rId32"/>
      <p:boldItalic r:id="rId33"/>
    </p:embeddedFont>
    <p:embeddedFont>
      <p:font typeface="Cormorant Garamond Medium"/>
      <p:regular r:id="rId34"/>
      <p:bold r:id="rId35"/>
      <p:italic r:id="rId36"/>
      <p:boldItalic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font" Target="fonts/Poppins-regular.fntdata"/><Relationship Id="rId13" Type="http://schemas.openxmlformats.org/officeDocument/2006/relationships/slide" Target="slides/slide9.xml"/><Relationship Id="rId39" Type="http://schemas.openxmlformats.org/officeDocument/2006/relationships/font" Target="fonts/PoppinsSemiBold-bold.fntdata"/><Relationship Id="rId18" Type="http://schemas.openxmlformats.org/officeDocument/2006/relationships/slide" Target="slides/slide14.xml"/><Relationship Id="rId21" Type="http://schemas.openxmlformats.org/officeDocument/2006/relationships/slide" Target="slides/slide17.xml"/><Relationship Id="rId34" Type="http://schemas.openxmlformats.org/officeDocument/2006/relationships/font" Target="fonts/CormorantGaramondMedium-regular.fntdata"/><Relationship Id="rId42" Type="http://schemas.openxmlformats.org/officeDocument/2006/relationships/customXml" Target="../customXml/item1.xml"/><Relationship Id="rId7" Type="http://schemas.openxmlformats.org/officeDocument/2006/relationships/slide" Target="slides/slide3.xml"/><Relationship Id="rId20" Type="http://schemas.openxmlformats.org/officeDocument/2006/relationships/slide" Target="slides/slide16.xml"/><Relationship Id="rId41" Type="http://schemas.openxmlformats.org/officeDocument/2006/relationships/font" Target="fonts/PoppinsSemiBold-boldItalic.fntdata"/><Relationship Id="rId2" Type="http://schemas.openxmlformats.org/officeDocument/2006/relationships/presProps" Target="presProps.xml"/><Relationship Id="rId29" Type="http://schemas.openxmlformats.org/officeDocument/2006/relationships/font" Target="fonts/Poppins-boldItalic.fntdata"/><Relationship Id="rId16" Type="http://schemas.openxmlformats.org/officeDocument/2006/relationships/slide" Target="slides/slide12.xml"/><Relationship Id="rId40" Type="http://schemas.openxmlformats.org/officeDocument/2006/relationships/font" Target="fonts/PoppinsSemiBold-italic.fntdata"/><Relationship Id="rId24" Type="http://schemas.openxmlformats.org/officeDocument/2006/relationships/font" Target="fonts/CormorantGaramond-italic.fntdata"/><Relationship Id="rId1" Type="http://schemas.openxmlformats.org/officeDocument/2006/relationships/theme" Target="theme/theme1.xml"/><Relationship Id="rId6" Type="http://schemas.openxmlformats.org/officeDocument/2006/relationships/slide" Target="slides/slide2.xml"/><Relationship Id="rId11" Type="http://schemas.openxmlformats.org/officeDocument/2006/relationships/slide" Target="slides/slide7.xml"/><Relationship Id="rId32" Type="http://schemas.openxmlformats.org/officeDocument/2006/relationships/font" Target="fonts/PoppinsLight-italic.fntdata"/><Relationship Id="rId37" Type="http://schemas.openxmlformats.org/officeDocument/2006/relationships/font" Target="fonts/CormorantGaramondMedium-boldItalic.fntdata"/><Relationship Id="rId23" Type="http://schemas.openxmlformats.org/officeDocument/2006/relationships/font" Target="fonts/CormorantGaramond-bold.fntdata"/><Relationship Id="rId28" Type="http://schemas.openxmlformats.org/officeDocument/2006/relationships/font" Target="fonts/Poppins-italic.fntdata"/><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font" Target="fonts/CormorantGaramondMedium-italic.fntdata"/><Relationship Id="rId31" Type="http://schemas.openxmlformats.org/officeDocument/2006/relationships/font" Target="fonts/PoppinsLight-bold.fntdata"/><Relationship Id="rId10" Type="http://schemas.openxmlformats.org/officeDocument/2006/relationships/slide" Target="slides/slide6.xml"/><Relationship Id="rId19" Type="http://schemas.openxmlformats.org/officeDocument/2006/relationships/slide" Target="slides/slide15.xml"/><Relationship Id="rId44" Type="http://schemas.openxmlformats.org/officeDocument/2006/relationships/customXml" Target="../customXml/item3.xml"/><Relationship Id="rId22" Type="http://schemas.openxmlformats.org/officeDocument/2006/relationships/font" Target="fonts/CormorantGaramond-regular.fntdata"/><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font" Target="fonts/Poppins-bold.fntdata"/><Relationship Id="rId30" Type="http://schemas.openxmlformats.org/officeDocument/2006/relationships/font" Target="fonts/PoppinsLight-regular.fntdata"/><Relationship Id="rId35" Type="http://schemas.openxmlformats.org/officeDocument/2006/relationships/font" Target="fonts/CormorantGaramondMedium-bold.fntdata"/><Relationship Id="rId14" Type="http://schemas.openxmlformats.org/officeDocument/2006/relationships/slide" Target="slides/slide10.xml"/><Relationship Id="rId43" Type="http://schemas.openxmlformats.org/officeDocument/2006/relationships/customXml" Target="../customXml/item2.xml"/><Relationship Id="rId8" Type="http://schemas.openxmlformats.org/officeDocument/2006/relationships/slide" Target="slides/slide4.xml"/><Relationship Id="rId3" Type="http://schemas.openxmlformats.org/officeDocument/2006/relationships/slideMaster" Target="slideMasters/slideMaster1.xml"/><Relationship Id="rId25" Type="http://schemas.openxmlformats.org/officeDocument/2006/relationships/font" Target="fonts/CormorantGaramond-boldItalic.fntdata"/><Relationship Id="rId33" Type="http://schemas.openxmlformats.org/officeDocument/2006/relationships/font" Target="fonts/PoppinsLight-boldItalic.fntdata"/><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font" Target="fonts/PoppinsSemiBol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 name="Google Shape;5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b2e839b99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2bb2e839b99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bb2e839b99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bb2e839b99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bb2e839b99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2bb2e839b99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bb2e839b99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2bb2e839b99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bb2e839b99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bb2e839b99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b2e839b99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2bb2e839b99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bb2e839b99_0_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2bb2e839b99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bb2e839b99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2bb2e839b9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bb2e839b99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 name="Google Shape;60;g2bb2e839b99_0_1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g2bb2e839b99_0_1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bb2e839b99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What do we do?</a:t>
            </a:r>
            <a:endParaRPr/>
          </a:p>
        </p:txBody>
      </p:sp>
      <p:sp>
        <p:nvSpPr>
          <p:cNvPr id="67" name="Google Shape;67;g2bb2e839b99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bb2e839b99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 name="Google Shape;73;g2bb2e839b99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Who are we?</a:t>
            </a:r>
            <a:endParaRPr/>
          </a:p>
        </p:txBody>
      </p:sp>
      <p:sp>
        <p:nvSpPr>
          <p:cNvPr id="74" name="Google Shape;74;g2bb2e839b99_0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bb2e839b9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g2bb2e839b9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b2e839b99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635" lvl="0" marL="91821" marR="94251" rtl="0" algn="l">
              <a:lnSpc>
                <a:spcPct val="95786"/>
              </a:lnSpc>
              <a:spcBef>
                <a:spcPts val="1175"/>
              </a:spcBef>
              <a:spcAft>
                <a:spcPts val="0"/>
              </a:spcAft>
              <a:buNone/>
            </a:pPr>
            <a:r>
              <a:rPr lang="en-US" sz="1000">
                <a:latin typeface="Arial"/>
                <a:ea typeface="Arial"/>
                <a:cs typeface="Arial"/>
                <a:sym typeface="Arial"/>
              </a:rPr>
              <a:t>The success Mi’kmaw Kina’matnewey (MK) has achieved over the past twenty years is broadly celebrated. It provides an incredible foundation on which to build. While that recognition is acknowledged and appreciated, it is noteworthy for another important reason. This success was achieved only when Mi’kmaq leadership took ownership and control over the education of Mi’kmaw youth in the twelve communities in Nova Scotia. This observation underscores the importance of First Nations leadership in creating pride and accomplishment in our language, culture and ways of living. It has been a confidence builder for our youth and stands as a national testament to the importance of Indigenous ownership and control over its institutions and processes. Has it been easy? No. </a:t>
            </a:r>
            <a:endParaRPr sz="1000">
              <a:latin typeface="Arial"/>
              <a:ea typeface="Arial"/>
              <a:cs typeface="Arial"/>
              <a:sym typeface="Arial"/>
            </a:endParaRPr>
          </a:p>
          <a:p>
            <a:pPr indent="10668" lvl="0" marL="90678" marR="103043" rtl="0" algn="l">
              <a:lnSpc>
                <a:spcPct val="95786"/>
              </a:lnSpc>
              <a:spcBef>
                <a:spcPts val="0"/>
              </a:spcBef>
              <a:spcAft>
                <a:spcPts val="0"/>
              </a:spcAft>
              <a:buNone/>
            </a:pPr>
            <a:r>
              <a:rPr lang="en-US" sz="1000">
                <a:latin typeface="Arial"/>
                <a:ea typeface="Arial"/>
                <a:cs typeface="Arial"/>
                <a:sym typeface="Arial"/>
              </a:rPr>
              <a:t>Is it finished? Absolutely not.</a:t>
            </a:r>
            <a:endParaRPr sz="1000">
              <a:latin typeface="Arial"/>
              <a:ea typeface="Arial"/>
              <a:cs typeface="Arial"/>
              <a:sym typeface="Arial"/>
            </a:endParaRPr>
          </a:p>
          <a:p>
            <a:pPr indent="10668" lvl="0" marL="90678" marR="103043" rtl="0" algn="l">
              <a:lnSpc>
                <a:spcPct val="95786"/>
              </a:lnSpc>
              <a:spcBef>
                <a:spcPts val="0"/>
              </a:spcBef>
              <a:spcAft>
                <a:spcPts val="0"/>
              </a:spcAft>
              <a:buClr>
                <a:schemeClr val="dk1"/>
              </a:buClr>
              <a:buSzPts val="1100"/>
              <a:buFont typeface="Arial"/>
              <a:buNone/>
            </a:pPr>
            <a:r>
              <a:rPr lang="en-US" sz="1000">
                <a:latin typeface="Arial"/>
                <a:ea typeface="Arial"/>
                <a:cs typeface="Arial"/>
                <a:sym typeface="Arial"/>
              </a:rPr>
              <a:t>In fact, an emerging body of knowledge over the past twenty-years reinforces the point that harm reduction and building confidence in new generations of Mi’kmaw youth still constitutes an urgent agenda. Slowly, societal awareness around some of these truths are finding fertile ground and deeper acknowledgement and understanding. The ‘reconciliation’ process and the TRC Calls to Action have heightened awareness of the need for Indigenous self-determination. There is a deeper and growing understanding of what decolonization means and a greater respect and recognition of the fundamental importance of Indigenous knowledge – the understandings, skills and philosophies developed by societies with long histories of interaction with their natural surroundings. These are foundational to the education enterprise of which Mi’kmaw Kina’matnewey is an important steward. Ultimately, it is against this promising, yet challenging, backdrop that the Mi’kmaw Kina’matnewey strategic plan has been developed and launched. It enshrines our ‘call to action’ to continue to work on improving the quality of education for our people, while remaining vigilant in maintaining and revitalizing our Mi’kmaq language.</a:t>
            </a:r>
            <a:endParaRPr/>
          </a:p>
        </p:txBody>
      </p:sp>
      <p:sp>
        <p:nvSpPr>
          <p:cNvPr id="87" name="Google Shape;87;g2bb2e839b99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6a2b2135f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635" lvl="0" marL="91821" marR="94251" rtl="0" algn="l">
              <a:lnSpc>
                <a:spcPct val="95786"/>
              </a:lnSpc>
              <a:spcBef>
                <a:spcPts val="1175"/>
              </a:spcBef>
              <a:spcAft>
                <a:spcPts val="0"/>
              </a:spcAft>
              <a:buNone/>
            </a:pPr>
            <a:r>
              <a:rPr lang="en-US" sz="1000">
                <a:latin typeface="Arial"/>
                <a:ea typeface="Arial"/>
                <a:cs typeface="Arial"/>
                <a:sym typeface="Arial"/>
              </a:rPr>
              <a:t>The success Mi’kmaw Kina’matnewey (MK) has achieved over the past twenty years is broadly celebrated. It provides an incredible foundation on which to build. While that recognition is acknowledged and appreciated, it is noteworthy for another important reason. This success was achieved only when Mi’kmaq leadership took ownership and control over the education of Mi’kmaw youth in the twelve communities in Nova Scotia. This observation underscores the importance of First Nations leadership in creating pride and accomplishment in our language, culture and ways of living. It has been a confidence builder for our youth and stands as a national testament to the importance of Indigenous ownership and control over its institutions and processes. Has it been easy? No. </a:t>
            </a:r>
            <a:endParaRPr sz="1000">
              <a:latin typeface="Arial"/>
              <a:ea typeface="Arial"/>
              <a:cs typeface="Arial"/>
              <a:sym typeface="Arial"/>
            </a:endParaRPr>
          </a:p>
          <a:p>
            <a:pPr indent="10668" lvl="0" marL="90678" marR="103043" rtl="0" algn="l">
              <a:lnSpc>
                <a:spcPct val="95786"/>
              </a:lnSpc>
              <a:spcBef>
                <a:spcPts val="0"/>
              </a:spcBef>
              <a:spcAft>
                <a:spcPts val="0"/>
              </a:spcAft>
              <a:buNone/>
            </a:pPr>
            <a:r>
              <a:rPr lang="en-US" sz="1000">
                <a:latin typeface="Arial"/>
                <a:ea typeface="Arial"/>
                <a:cs typeface="Arial"/>
                <a:sym typeface="Arial"/>
              </a:rPr>
              <a:t>Is it finished? Absolutely not.</a:t>
            </a:r>
            <a:endParaRPr sz="1000">
              <a:latin typeface="Arial"/>
              <a:ea typeface="Arial"/>
              <a:cs typeface="Arial"/>
              <a:sym typeface="Arial"/>
            </a:endParaRPr>
          </a:p>
          <a:p>
            <a:pPr indent="10668" lvl="0" marL="90678" marR="103043" rtl="0" algn="l">
              <a:lnSpc>
                <a:spcPct val="95786"/>
              </a:lnSpc>
              <a:spcBef>
                <a:spcPts val="0"/>
              </a:spcBef>
              <a:spcAft>
                <a:spcPts val="0"/>
              </a:spcAft>
              <a:buClr>
                <a:schemeClr val="dk1"/>
              </a:buClr>
              <a:buSzPts val="1100"/>
              <a:buFont typeface="Arial"/>
              <a:buNone/>
            </a:pPr>
            <a:r>
              <a:rPr lang="en-US" sz="1000">
                <a:latin typeface="Arial"/>
                <a:ea typeface="Arial"/>
                <a:cs typeface="Arial"/>
                <a:sym typeface="Arial"/>
              </a:rPr>
              <a:t>In fact, an emerging body of knowledge over the past twenty-years reinforces the point that harm reduction and building confidence in new generations of Mi’kmaw youth still constitutes an urgent agenda. Slowly, societal awareness around some of these truths are finding fertile ground and deeper acknowledgement and understanding. The ‘reconciliation’ process and the TRC Calls to Action have heightened awareness of the need for Indigenous self-determination. There is a deeper and growing understanding of what decolonization means and a greater respect and recognition of the fundamental importance of Indigenous knowledge – the understandings, skills and philosophies developed by societies with long histories of interaction with their natural surroundings. These are foundational to the education enterprise of which Mi’kmaw Kina’matnewey is an important steward. Ultimately, it is against this promising, yet challenging, backdrop that the Mi’kmaw Kina’matnewey strategic plan has been developed and launched. It enshrines our ‘call to action’ to continue to work on improving the quality of education for our people, while remaining vigilant in maintaining and revitalizing our Mi’kmaq language.</a:t>
            </a:r>
            <a:endParaRPr/>
          </a:p>
        </p:txBody>
      </p:sp>
      <p:sp>
        <p:nvSpPr>
          <p:cNvPr id="93" name="Google Shape;93;g26a2b2135f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b2e839b99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2bb2e839b99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bb2e839b99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bb2e839b99_0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bb2e839b99_0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ormorant Garamond"/>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5" name="Google Shape;15;p2"/>
          <p:cNvPicPr preferRelativeResize="0"/>
          <p:nvPr/>
        </p:nvPicPr>
        <p:blipFill rotWithShape="1">
          <a:blip r:embed="rId3">
            <a:alphaModFix/>
          </a:blip>
          <a:srcRect b="0" l="0" r="0" t="0"/>
          <a:stretch/>
        </p:blipFill>
        <p:spPr>
          <a:xfrm>
            <a:off x="8991600" y="5392178"/>
            <a:ext cx="2362200" cy="82979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ormorant Garamond"/>
              <a:buNone/>
              <a:defRPr sz="3200">
                <a:latin typeface="Cormorant Garamond"/>
                <a:ea typeface="Cormorant Garamond"/>
                <a:cs typeface="Cormorant Garamond"/>
                <a:sym typeface="Cormorant 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i="0" sz="1600">
                <a:latin typeface="Poppins Light"/>
                <a:ea typeface="Poppins Light"/>
                <a:cs typeface="Poppins Light"/>
                <a:sym typeface="Poppins Light"/>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descr="Logo&#10;&#10;Description automatically generated" id="50" name="Google Shape;50;p11"/>
          <p:cNvPicPr preferRelativeResize="0"/>
          <p:nvPr/>
        </p:nvPicPr>
        <p:blipFill rotWithShape="1">
          <a:blip r:embed="rId3">
            <a:alphaModFix/>
          </a:blip>
          <a:srcRect b="0" l="0" r="0" t="0"/>
          <a:stretch/>
        </p:blipFill>
        <p:spPr>
          <a:xfrm>
            <a:off x="10820400" y="5594643"/>
            <a:ext cx="990600" cy="996811"/>
          </a:xfrm>
          <a:prstGeom prst="rect">
            <a:avLst/>
          </a:prstGeom>
          <a:noFill/>
          <a:ln>
            <a:noFill/>
          </a:ln>
        </p:spPr>
      </p:pic>
      <p:sp>
        <p:nvSpPr>
          <p:cNvPr id="51" name="Google Shape;51;p11"/>
          <p:cNvSpPr/>
          <p:nvPr>
            <p:ph idx="2" type="pic"/>
          </p:nvPr>
        </p:nvSpPr>
        <p:spPr>
          <a:xfrm>
            <a:off x="5354638" y="457200"/>
            <a:ext cx="6456362" cy="497205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3"/>
          <p:cNvSpPr txBox="1"/>
          <p:nvPr>
            <p:ph type="title"/>
          </p:nvPr>
        </p:nvSpPr>
        <p:spPr>
          <a:xfrm>
            <a:off x="838200" y="371388"/>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body"/>
          </p:nvPr>
        </p:nvSpPr>
        <p:spPr>
          <a:xfrm>
            <a:off x="1722438" y="1879600"/>
            <a:ext cx="9037637" cy="28241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
          <p:cNvSpPr txBox="1"/>
          <p:nvPr>
            <p:ph idx="1" type="body"/>
          </p:nvPr>
        </p:nvSpPr>
        <p:spPr>
          <a:xfrm>
            <a:off x="1103313" y="2008188"/>
            <a:ext cx="10048875" cy="21669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
          <p:cNvSpPr txBox="1"/>
          <p:nvPr>
            <p:ph idx="1" type="body"/>
          </p:nvPr>
        </p:nvSpPr>
        <p:spPr>
          <a:xfrm>
            <a:off x="1158875" y="1841500"/>
            <a:ext cx="10071100" cy="22113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
          <p:cNvSpPr txBox="1"/>
          <p:nvPr>
            <p:ph idx="1" type="body"/>
          </p:nvPr>
        </p:nvSpPr>
        <p:spPr>
          <a:xfrm>
            <a:off x="1319213" y="1835150"/>
            <a:ext cx="9604375" cy="2908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FFFF"/>
        </a:solidFill>
      </p:bgPr>
    </p:bg>
    <p:spTree>
      <p:nvGrpSpPr>
        <p:cNvPr id="28" name="Shape 28"/>
        <p:cNvGrpSpPr/>
        <p:nvPr/>
      </p:nvGrpSpPr>
      <p:grpSpPr>
        <a:xfrm>
          <a:off x="0" y="0"/>
          <a:ext cx="0" cy="0"/>
          <a:chOff x="0" y="0"/>
          <a:chExt cx="0" cy="0"/>
        </a:xfrm>
      </p:grpSpPr>
      <p:sp>
        <p:nvSpPr>
          <p:cNvPr id="29" name="Google Shape;29;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ormorant Garamond Medium"/>
              <a:buNone/>
              <a:defRPr b="0" i="0" sz="6000">
                <a:latin typeface="Cormorant Garamond Medium"/>
                <a:ea typeface="Cormorant Garamond Medium"/>
                <a:cs typeface="Cormorant Garamond Medium"/>
                <a:sym typeface="Cormorant Garamond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b="0" i="0" sz="2400">
                <a:solidFill>
                  <a:srgbClr val="888888"/>
                </a:solidFill>
                <a:latin typeface="Poppins Light"/>
                <a:ea typeface="Poppins Light"/>
                <a:cs typeface="Poppins Light"/>
                <a:sym typeface="Poppins Ligh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blipFill>
          <a:blip r:embed="rId2">
            <a:alphaModFix/>
          </a:blip>
          <a:stretch>
            <a:fillRect/>
          </a:stretch>
        </a:blipFill>
      </p:bgPr>
    </p:bg>
    <p:spTree>
      <p:nvGrpSpPr>
        <p:cNvPr id="31" name="Shape 31"/>
        <p:cNvGrpSpPr/>
        <p:nvPr/>
      </p:nvGrpSpPr>
      <p:grpSpPr>
        <a:xfrm>
          <a:off x="0" y="0"/>
          <a:ext cx="0" cy="0"/>
          <a:chOff x="0" y="0"/>
          <a:chExt cx="0" cy="0"/>
        </a:xfrm>
      </p:grpSpPr>
      <p:pic>
        <p:nvPicPr>
          <p:cNvPr descr="Logo&#10;&#10;Description automatically generated" id="32" name="Google Shape;32;p8"/>
          <p:cNvPicPr preferRelativeResize="0"/>
          <p:nvPr/>
        </p:nvPicPr>
        <p:blipFill rotWithShape="1">
          <a:blip r:embed="rId3">
            <a:alphaModFix/>
          </a:blip>
          <a:srcRect b="0" l="0" r="0" t="0"/>
          <a:stretch/>
        </p:blipFill>
        <p:spPr>
          <a:xfrm>
            <a:off x="10820400" y="5594643"/>
            <a:ext cx="990600" cy="996811"/>
          </a:xfrm>
          <a:prstGeom prst="rect">
            <a:avLst/>
          </a:prstGeom>
          <a:noFill/>
          <a:ln>
            <a:noFill/>
          </a:ln>
        </p:spPr>
      </p:pic>
      <p:sp>
        <p:nvSpPr>
          <p:cNvPr id="33" name="Google Shape;33;p8"/>
          <p:cNvSpPr txBox="1"/>
          <p:nvPr>
            <p:ph idx="1" type="body"/>
          </p:nvPr>
        </p:nvSpPr>
        <p:spPr>
          <a:xfrm>
            <a:off x="2163640" y="1571717"/>
            <a:ext cx="7643813" cy="59055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ormorant Garamond"/>
              <a:buNone/>
              <a:defRPr>
                <a:latin typeface="Cormorant Garamond"/>
                <a:ea typeface="Cormorant Garamond"/>
                <a:cs typeface="Cormorant Garamond"/>
                <a:sym typeface="Cormorant 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1" i="0">
                <a:latin typeface="Poppins SemiBold"/>
                <a:ea typeface="Poppins SemiBold"/>
                <a:cs typeface="Poppins SemiBold"/>
                <a:sym typeface="Poppins SemiBold"/>
              </a:defRPr>
            </a:lvl1pPr>
            <a:lvl2pPr indent="-381000" lvl="1" marL="914400" algn="l">
              <a:lnSpc>
                <a:spcPct val="90000"/>
              </a:lnSpc>
              <a:spcBef>
                <a:spcPts val="500"/>
              </a:spcBef>
              <a:spcAft>
                <a:spcPts val="0"/>
              </a:spcAft>
              <a:buClr>
                <a:schemeClr val="dk1"/>
              </a:buClr>
              <a:buSzPts val="2400"/>
              <a:buChar char="•"/>
              <a:defRPr b="0" i="0">
                <a:latin typeface="Poppins Light"/>
                <a:ea typeface="Poppins Light"/>
                <a:cs typeface="Poppins Light"/>
                <a:sym typeface="Poppins Light"/>
              </a:defRPr>
            </a:lvl2pPr>
            <a:lvl3pPr indent="-355600" lvl="2" marL="1371600" algn="l">
              <a:lnSpc>
                <a:spcPct val="90000"/>
              </a:lnSpc>
              <a:spcBef>
                <a:spcPts val="500"/>
              </a:spcBef>
              <a:spcAft>
                <a:spcPts val="0"/>
              </a:spcAft>
              <a:buClr>
                <a:schemeClr val="dk1"/>
              </a:buClr>
              <a:buSzPts val="2000"/>
              <a:buChar char="•"/>
              <a:defRPr b="0" i="0">
                <a:latin typeface="Poppins Light"/>
                <a:ea typeface="Poppins Light"/>
                <a:cs typeface="Poppins Light"/>
                <a:sym typeface="Poppins Light"/>
              </a:defRPr>
            </a:lvl3pPr>
            <a:lvl4pPr indent="-342900" lvl="3" marL="1828800" algn="l">
              <a:lnSpc>
                <a:spcPct val="90000"/>
              </a:lnSpc>
              <a:spcBef>
                <a:spcPts val="500"/>
              </a:spcBef>
              <a:spcAft>
                <a:spcPts val="0"/>
              </a:spcAft>
              <a:buClr>
                <a:schemeClr val="dk1"/>
              </a:buClr>
              <a:buSzPts val="1800"/>
              <a:buChar char="•"/>
              <a:defRPr b="0" i="0">
                <a:latin typeface="Poppins Light"/>
                <a:ea typeface="Poppins Light"/>
                <a:cs typeface="Poppins Light"/>
                <a:sym typeface="Poppins Light"/>
              </a:defRPr>
            </a:lvl4pPr>
            <a:lvl5pPr indent="-342900" lvl="4" marL="2286000" algn="l">
              <a:lnSpc>
                <a:spcPct val="90000"/>
              </a:lnSpc>
              <a:spcBef>
                <a:spcPts val="500"/>
              </a:spcBef>
              <a:spcAft>
                <a:spcPts val="0"/>
              </a:spcAft>
              <a:buClr>
                <a:schemeClr val="dk1"/>
              </a:buClr>
              <a:buSzPts val="1800"/>
              <a:buChar char="•"/>
              <a:defRPr b="0" i="0">
                <a:latin typeface="Poppins Light"/>
                <a:ea typeface="Poppins Light"/>
                <a:cs typeface="Poppins Light"/>
                <a:sym typeface="Poppi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1" i="0">
                <a:latin typeface="Poppins SemiBold"/>
                <a:ea typeface="Poppins SemiBold"/>
                <a:cs typeface="Poppins SemiBold"/>
                <a:sym typeface="Poppins SemiBold"/>
              </a:defRPr>
            </a:lvl1pPr>
            <a:lvl2pPr indent="-381000" lvl="1" marL="914400" algn="l">
              <a:lnSpc>
                <a:spcPct val="90000"/>
              </a:lnSpc>
              <a:spcBef>
                <a:spcPts val="500"/>
              </a:spcBef>
              <a:spcAft>
                <a:spcPts val="0"/>
              </a:spcAft>
              <a:buClr>
                <a:schemeClr val="dk1"/>
              </a:buClr>
              <a:buSzPts val="2400"/>
              <a:buChar char="•"/>
              <a:defRPr b="0" i="0">
                <a:latin typeface="Poppins Light"/>
                <a:ea typeface="Poppins Light"/>
                <a:cs typeface="Poppins Light"/>
                <a:sym typeface="Poppins Light"/>
              </a:defRPr>
            </a:lvl2pPr>
            <a:lvl3pPr indent="-355600" lvl="2" marL="1371600" algn="l">
              <a:lnSpc>
                <a:spcPct val="90000"/>
              </a:lnSpc>
              <a:spcBef>
                <a:spcPts val="500"/>
              </a:spcBef>
              <a:spcAft>
                <a:spcPts val="0"/>
              </a:spcAft>
              <a:buClr>
                <a:schemeClr val="dk1"/>
              </a:buClr>
              <a:buSzPts val="2000"/>
              <a:buChar char="•"/>
              <a:defRPr b="0" i="0">
                <a:latin typeface="Poppins Light"/>
                <a:ea typeface="Poppins Light"/>
                <a:cs typeface="Poppins Light"/>
                <a:sym typeface="Poppins Light"/>
              </a:defRPr>
            </a:lvl3pPr>
            <a:lvl4pPr indent="-342900" lvl="3" marL="1828800" algn="l">
              <a:lnSpc>
                <a:spcPct val="90000"/>
              </a:lnSpc>
              <a:spcBef>
                <a:spcPts val="500"/>
              </a:spcBef>
              <a:spcAft>
                <a:spcPts val="0"/>
              </a:spcAft>
              <a:buClr>
                <a:schemeClr val="dk1"/>
              </a:buClr>
              <a:buSzPts val="1800"/>
              <a:buChar char="•"/>
              <a:defRPr b="0" i="0">
                <a:latin typeface="Poppins Light"/>
                <a:ea typeface="Poppins Light"/>
                <a:cs typeface="Poppins Light"/>
                <a:sym typeface="Poppins Light"/>
              </a:defRPr>
            </a:lvl4pPr>
            <a:lvl5pPr indent="-342900" lvl="4" marL="2286000" algn="l">
              <a:lnSpc>
                <a:spcPct val="90000"/>
              </a:lnSpc>
              <a:spcBef>
                <a:spcPts val="500"/>
              </a:spcBef>
              <a:spcAft>
                <a:spcPts val="0"/>
              </a:spcAft>
              <a:buClr>
                <a:schemeClr val="dk1"/>
              </a:buClr>
              <a:buSzPts val="1800"/>
              <a:buChar char="•"/>
              <a:defRPr b="0" i="0">
                <a:latin typeface="Poppins Light"/>
                <a:ea typeface="Poppins Light"/>
                <a:cs typeface="Poppins Light"/>
                <a:sym typeface="Poppi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Logo&#10;&#10;Description automatically generated" id="38" name="Google Shape;38;p9"/>
          <p:cNvPicPr preferRelativeResize="0"/>
          <p:nvPr/>
        </p:nvPicPr>
        <p:blipFill rotWithShape="1">
          <a:blip r:embed="rId3">
            <a:alphaModFix/>
          </a:blip>
          <a:srcRect b="0" l="0" r="0" t="0"/>
          <a:stretch/>
        </p:blipFill>
        <p:spPr>
          <a:xfrm>
            <a:off x="10820400" y="5594643"/>
            <a:ext cx="990600" cy="99681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ormorant Garamond"/>
              <a:buNone/>
              <a:defRPr sz="3200">
                <a:latin typeface="Cormorant Garamond"/>
                <a:ea typeface="Cormorant Garamond"/>
                <a:cs typeface="Cormorant Garamond"/>
                <a:sym typeface="Cormorant 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atin typeface="Poppins"/>
                <a:ea typeface="Poppins"/>
                <a:cs typeface="Poppins"/>
                <a:sym typeface="Poppins"/>
              </a:defRPr>
            </a:lvl1pPr>
            <a:lvl2pPr indent="-406400" lvl="1" marL="914400" algn="l">
              <a:lnSpc>
                <a:spcPct val="90000"/>
              </a:lnSpc>
              <a:spcBef>
                <a:spcPts val="500"/>
              </a:spcBef>
              <a:spcAft>
                <a:spcPts val="0"/>
              </a:spcAft>
              <a:buClr>
                <a:schemeClr val="dk1"/>
              </a:buClr>
              <a:buSzPts val="2800"/>
              <a:buChar char="•"/>
              <a:defRPr sz="2800">
                <a:latin typeface="Poppins"/>
                <a:ea typeface="Poppins"/>
                <a:cs typeface="Poppins"/>
                <a:sym typeface="Poppins"/>
              </a:defRPr>
            </a:lvl2pPr>
            <a:lvl3pPr indent="-381000" lvl="2" marL="1371600" algn="l">
              <a:lnSpc>
                <a:spcPct val="90000"/>
              </a:lnSpc>
              <a:spcBef>
                <a:spcPts val="500"/>
              </a:spcBef>
              <a:spcAft>
                <a:spcPts val="0"/>
              </a:spcAft>
              <a:buClr>
                <a:schemeClr val="dk1"/>
              </a:buClr>
              <a:buSzPts val="2400"/>
              <a:buChar char="•"/>
              <a:defRPr sz="2400">
                <a:latin typeface="Poppins"/>
                <a:ea typeface="Poppins"/>
                <a:cs typeface="Poppins"/>
                <a:sym typeface="Poppins"/>
              </a:defRPr>
            </a:lvl3pPr>
            <a:lvl4pPr indent="-355600" lvl="3" marL="1828800" algn="l">
              <a:lnSpc>
                <a:spcPct val="90000"/>
              </a:lnSpc>
              <a:spcBef>
                <a:spcPts val="500"/>
              </a:spcBef>
              <a:spcAft>
                <a:spcPts val="0"/>
              </a:spcAft>
              <a:buClr>
                <a:schemeClr val="dk1"/>
              </a:buClr>
              <a:buSzPts val="2000"/>
              <a:buChar char="•"/>
              <a:defRPr sz="2000">
                <a:latin typeface="Poppins"/>
                <a:ea typeface="Poppins"/>
                <a:cs typeface="Poppins"/>
                <a:sym typeface="Poppins"/>
              </a:defRPr>
            </a:lvl4pPr>
            <a:lvl5pPr indent="-355600" lvl="4" marL="2286000" algn="l">
              <a:lnSpc>
                <a:spcPct val="90000"/>
              </a:lnSpc>
              <a:spcBef>
                <a:spcPts val="500"/>
              </a:spcBef>
              <a:spcAft>
                <a:spcPts val="0"/>
              </a:spcAft>
              <a:buClr>
                <a:schemeClr val="dk1"/>
              </a:buClr>
              <a:buSzPts val="2000"/>
              <a:buChar char="•"/>
              <a:defRPr sz="2000">
                <a:latin typeface="Poppins"/>
                <a:ea typeface="Poppins"/>
                <a:cs typeface="Poppins"/>
                <a:sym typeface="Poppins"/>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2" name="Google Shape;42;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 name="Google Shape;43;p1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4" name="Google Shape;44;p1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5" name="Google Shape;45;p1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en-US"/>
              <a:t>‹#›</a:t>
            </a:fld>
            <a:endParaRPr/>
          </a:p>
        </p:txBody>
      </p:sp>
      <p:pic>
        <p:nvPicPr>
          <p:cNvPr descr="Logo&#10;&#10;Description automatically generated" id="46" name="Google Shape;46;p10"/>
          <p:cNvPicPr preferRelativeResize="0"/>
          <p:nvPr/>
        </p:nvPicPr>
        <p:blipFill rotWithShape="1">
          <a:blip r:embed="rId3">
            <a:alphaModFix/>
          </a:blip>
          <a:srcRect b="0" l="0" r="0" t="0"/>
          <a:stretch/>
        </p:blipFill>
        <p:spPr>
          <a:xfrm>
            <a:off x="10820400" y="5594643"/>
            <a:ext cx="990600" cy="99681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ormorant Garamond"/>
              <a:buNone/>
              <a:defRPr b="0" i="0" sz="4400" u="none" cap="none" strike="noStrike">
                <a:solidFill>
                  <a:schemeClr val="dk1"/>
                </a:solidFill>
                <a:latin typeface="Cormorant Garamond"/>
                <a:ea typeface="Cormorant Garamond"/>
                <a:cs typeface="Cormorant Garamond"/>
                <a:sym typeface="Cormorant 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Poppins Light"/>
                <a:ea typeface="Poppins Light"/>
                <a:cs typeface="Poppins Light"/>
                <a:sym typeface="Poppins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Poppins Light"/>
                <a:ea typeface="Poppins Light"/>
                <a:cs typeface="Poppins Light"/>
                <a:sym typeface="Poppins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Poppins Light"/>
                <a:ea typeface="Poppins Light"/>
                <a:cs typeface="Poppins Light"/>
                <a:sym typeface="Poppins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Light"/>
                <a:ea typeface="Poppins Light"/>
                <a:cs typeface="Poppins Light"/>
                <a:sym typeface="Poppins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Light"/>
                <a:ea typeface="Poppins Light"/>
                <a:cs typeface="Poppins Light"/>
                <a:sym typeface="Poppins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0.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 name="Shape 55"/>
        <p:cNvGrpSpPr/>
        <p:nvPr/>
      </p:nvGrpSpPr>
      <p:grpSpPr>
        <a:xfrm>
          <a:off x="0" y="0"/>
          <a:ext cx="0" cy="0"/>
          <a:chOff x="0" y="0"/>
          <a:chExt cx="0" cy="0"/>
        </a:xfrm>
      </p:grpSpPr>
      <p:sp>
        <p:nvSpPr>
          <p:cNvPr id="56" name="Google Shape;56;p12"/>
          <p:cNvSpPr txBox="1"/>
          <p:nvPr>
            <p:ph type="ctrTitle"/>
          </p:nvPr>
        </p:nvSpPr>
        <p:spPr>
          <a:xfrm>
            <a:off x="340900" y="391025"/>
            <a:ext cx="11530200" cy="3162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Cormorant Garamond Medium"/>
              <a:buNone/>
            </a:pPr>
            <a:r>
              <a:rPr lang="en-US" sz="11800">
                <a:latin typeface="Cormorant Garamond Medium"/>
                <a:ea typeface="Cormorant Garamond Medium"/>
                <a:cs typeface="Cormorant Garamond Medium"/>
                <a:sym typeface="Cormorant Garamond Medium"/>
              </a:rPr>
              <a:t>Mi’kmaw</a:t>
            </a:r>
            <a:r>
              <a:rPr lang="en-US" sz="11800">
                <a:latin typeface="Cormorant Garamond Medium"/>
                <a:ea typeface="Cormorant Garamond Medium"/>
                <a:cs typeface="Cormorant Garamond Medium"/>
                <a:sym typeface="Cormorant Garamond Medium"/>
              </a:rPr>
              <a:t> Kina’matnewey</a:t>
            </a:r>
            <a:endParaRPr sz="11800"/>
          </a:p>
        </p:txBody>
      </p:sp>
      <p:sp>
        <p:nvSpPr>
          <p:cNvPr id="57" name="Google Shape;57;p12"/>
          <p:cNvSpPr txBox="1"/>
          <p:nvPr>
            <p:ph idx="1" type="subTitle"/>
          </p:nvPr>
        </p:nvSpPr>
        <p:spPr>
          <a:xfrm>
            <a:off x="1524000" y="4554538"/>
            <a:ext cx="9144000" cy="165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lang="en-US" sz="4800"/>
              <a:t>Mi’kmaw</a:t>
            </a:r>
            <a:r>
              <a:rPr lang="en-US" sz="4800"/>
              <a:t> Language Plan</a:t>
            </a:r>
            <a:endParaRPr sz="4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1"/>
          <p:cNvSpPr txBox="1"/>
          <p:nvPr>
            <p:ph type="ctrTitle"/>
          </p:nvPr>
        </p:nvSpPr>
        <p:spPr>
          <a:xfrm>
            <a:off x="-1884950" y="-950204"/>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ormorant Garamond Medium"/>
              <a:buNone/>
            </a:pPr>
            <a:r>
              <a:rPr lang="en-US" sz="7100">
                <a:latin typeface="Cormorant Garamond Medium"/>
                <a:ea typeface="Cormorant Garamond Medium"/>
                <a:cs typeface="Cormorant Garamond Medium"/>
                <a:sym typeface="Cormorant Garamond Medium"/>
              </a:rPr>
              <a:t>Objective 1: </a:t>
            </a:r>
            <a:endParaRPr sz="7100"/>
          </a:p>
        </p:txBody>
      </p:sp>
      <p:sp>
        <p:nvSpPr>
          <p:cNvPr id="114" name="Google Shape;114;p21"/>
          <p:cNvSpPr txBox="1"/>
          <p:nvPr>
            <p:ph idx="1" type="subTitle"/>
          </p:nvPr>
        </p:nvSpPr>
        <p:spPr>
          <a:xfrm>
            <a:off x="110300" y="1824800"/>
            <a:ext cx="11991600" cy="34329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2400"/>
              <a:buNone/>
            </a:pPr>
            <a:r>
              <a:rPr lang="en-US" sz="3300"/>
              <a:t>Language plans for 14 </a:t>
            </a:r>
            <a:r>
              <a:rPr lang="en-US" sz="3300"/>
              <a:t>Mi’kmaw</a:t>
            </a:r>
            <a:r>
              <a:rPr lang="en-US" sz="3300"/>
              <a:t> communities</a:t>
            </a:r>
            <a:endParaRPr sz="3300"/>
          </a:p>
          <a:p>
            <a:pPr indent="0" lvl="0" marL="0" rtl="0" algn="ctr">
              <a:lnSpc>
                <a:spcPct val="90000"/>
              </a:lnSpc>
              <a:spcBef>
                <a:spcPts val="0"/>
              </a:spcBef>
              <a:spcAft>
                <a:spcPts val="0"/>
              </a:spcAft>
              <a:buClr>
                <a:schemeClr val="lt1"/>
              </a:buClr>
              <a:buSzPts val="2400"/>
              <a:buNone/>
            </a:pPr>
            <a:r>
              <a:t/>
            </a:r>
            <a:endParaRPr sz="3000"/>
          </a:p>
          <a:p>
            <a:pPr indent="0" lvl="0" marL="0" rtl="0" algn="ctr">
              <a:lnSpc>
                <a:spcPct val="90000"/>
              </a:lnSpc>
              <a:spcBef>
                <a:spcPts val="0"/>
              </a:spcBef>
              <a:spcAft>
                <a:spcPts val="0"/>
              </a:spcAft>
              <a:buClr>
                <a:schemeClr val="lt1"/>
              </a:buClr>
              <a:buSzPts val="2400"/>
              <a:buNone/>
            </a:pPr>
            <a:r>
              <a:t/>
            </a:r>
            <a:endParaRPr sz="3300"/>
          </a:p>
          <a:p>
            <a:pPr indent="0" lvl="0" marL="0" rtl="0" algn="ctr">
              <a:lnSpc>
                <a:spcPct val="90000"/>
              </a:lnSpc>
              <a:spcBef>
                <a:spcPts val="0"/>
              </a:spcBef>
              <a:spcAft>
                <a:spcPts val="0"/>
              </a:spcAft>
              <a:buClr>
                <a:schemeClr val="lt1"/>
              </a:buClr>
              <a:buSzPts val="2400"/>
              <a:buNone/>
            </a:pPr>
            <a:r>
              <a:rPr lang="en-US" sz="2700"/>
              <a:t>-Language Study</a:t>
            </a:r>
            <a:endParaRPr sz="2700"/>
          </a:p>
          <a:p>
            <a:pPr indent="0" lvl="0" marL="0" rtl="0" algn="ctr">
              <a:lnSpc>
                <a:spcPct val="90000"/>
              </a:lnSpc>
              <a:spcBef>
                <a:spcPts val="0"/>
              </a:spcBef>
              <a:spcAft>
                <a:spcPts val="0"/>
              </a:spcAft>
              <a:buClr>
                <a:schemeClr val="lt1"/>
              </a:buClr>
              <a:buSzPts val="2400"/>
              <a:buNone/>
            </a:pPr>
            <a:r>
              <a:t/>
            </a:r>
            <a:endParaRPr sz="2700"/>
          </a:p>
          <a:p>
            <a:pPr indent="0" lvl="0" marL="0" rtl="0" algn="ctr">
              <a:lnSpc>
                <a:spcPct val="90000"/>
              </a:lnSpc>
              <a:spcBef>
                <a:spcPts val="0"/>
              </a:spcBef>
              <a:spcAft>
                <a:spcPts val="0"/>
              </a:spcAft>
              <a:buClr>
                <a:schemeClr val="lt1"/>
              </a:buClr>
              <a:buSzPts val="2400"/>
              <a:buNone/>
            </a:pPr>
            <a:r>
              <a:t/>
            </a:r>
            <a:endParaRPr sz="2700"/>
          </a:p>
          <a:p>
            <a:pPr indent="0" lvl="0" marL="0" rtl="0" algn="ctr">
              <a:lnSpc>
                <a:spcPct val="90000"/>
              </a:lnSpc>
              <a:spcBef>
                <a:spcPts val="0"/>
              </a:spcBef>
              <a:spcAft>
                <a:spcPts val="0"/>
              </a:spcAft>
              <a:buClr>
                <a:schemeClr val="lt1"/>
              </a:buClr>
              <a:buSzPts val="2400"/>
              <a:buNone/>
            </a:pPr>
            <a:r>
              <a:rPr lang="en-US" sz="2700"/>
              <a:t>-Language Plans for Individual Communities</a:t>
            </a:r>
            <a:endParaRPr sz="2700"/>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22"/>
          <p:cNvSpPr txBox="1"/>
          <p:nvPr>
            <p:ph type="ctrTitle"/>
          </p:nvPr>
        </p:nvSpPr>
        <p:spPr>
          <a:xfrm>
            <a:off x="50" y="0"/>
            <a:ext cx="12192000" cy="143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ormorant Garamond Medium"/>
              <a:buNone/>
            </a:pPr>
            <a:r>
              <a:rPr lang="en-US" sz="7100">
                <a:latin typeface="Cormorant Garamond Medium"/>
                <a:ea typeface="Cormorant Garamond Medium"/>
                <a:cs typeface="Cormorant Garamond Medium"/>
                <a:sym typeface="Cormorant Garamond Medium"/>
              </a:rPr>
              <a:t>Action: Language Study</a:t>
            </a:r>
            <a:endParaRPr sz="7100"/>
          </a:p>
        </p:txBody>
      </p:sp>
      <p:sp>
        <p:nvSpPr>
          <p:cNvPr id="120" name="Google Shape;120;p22"/>
          <p:cNvSpPr txBox="1"/>
          <p:nvPr>
            <p:ph idx="1" type="subTitle"/>
          </p:nvPr>
        </p:nvSpPr>
        <p:spPr>
          <a:xfrm>
            <a:off x="0" y="1534050"/>
            <a:ext cx="12192000" cy="4181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rPr lang="en-US"/>
              <a:t>-including a language assessment survey, and language attitudes survey language learning interest survey</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rPr lang="en-US"/>
              <a:t>-to determine the status of the </a:t>
            </a:r>
            <a:r>
              <a:rPr lang="en-US"/>
              <a:t>Mi'kmaq</a:t>
            </a:r>
            <a:r>
              <a:rPr lang="en-US"/>
              <a:t> language in Nova Scotia</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rPr lang="en-US"/>
              <a:t>-to document current human, cultural, institutional, technical, material and financial resources that support the </a:t>
            </a:r>
            <a:r>
              <a:rPr lang="en-US"/>
              <a:t>Mi'kmaq</a:t>
            </a:r>
            <a:r>
              <a:rPr lang="en-US"/>
              <a:t> language</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rPr lang="en-US"/>
              <a:t>-to discover language attitudes and goals of </a:t>
            </a:r>
            <a:r>
              <a:rPr lang="en-US"/>
              <a:t>Mi’kmaw</a:t>
            </a:r>
            <a:r>
              <a:rPr lang="en-US"/>
              <a:t> individuals</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85714"/>
              <a:buNone/>
            </a:pPr>
            <a:r>
              <a:rPr b="1" lang="en-US" sz="2800">
                <a:latin typeface="Poppins"/>
                <a:ea typeface="Poppins"/>
                <a:cs typeface="Poppins"/>
                <a:sym typeface="Poppins"/>
              </a:rPr>
              <a:t>To know the status of the </a:t>
            </a:r>
            <a:r>
              <a:rPr b="1" lang="en-US" sz="2800">
                <a:latin typeface="Poppins"/>
                <a:ea typeface="Poppins"/>
                <a:cs typeface="Poppins"/>
                <a:sym typeface="Poppins"/>
              </a:rPr>
              <a:t>Mi'kmaq</a:t>
            </a:r>
            <a:r>
              <a:rPr b="1" lang="en-US" sz="2800">
                <a:latin typeface="Poppins"/>
                <a:ea typeface="Poppins"/>
                <a:cs typeface="Poppins"/>
                <a:sym typeface="Poppins"/>
              </a:rPr>
              <a:t> language across Nova Scotia and 13 Mi’kmaw communities</a:t>
            </a:r>
            <a:endParaRPr b="1" sz="2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sp>
        <p:nvSpPr>
          <p:cNvPr id="125" name="Google Shape;125;p23"/>
          <p:cNvSpPr txBox="1"/>
          <p:nvPr>
            <p:ph type="ctrTitle"/>
          </p:nvPr>
        </p:nvSpPr>
        <p:spPr>
          <a:xfrm>
            <a:off x="0" y="0"/>
            <a:ext cx="12192000" cy="1694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Cormorant Garamond Medium"/>
              <a:buNone/>
            </a:pPr>
            <a:r>
              <a:rPr lang="en-US" sz="5390">
                <a:latin typeface="Cormorant Garamond Medium"/>
                <a:ea typeface="Cormorant Garamond Medium"/>
                <a:cs typeface="Cormorant Garamond Medium"/>
                <a:sym typeface="Cormorant Garamond Medium"/>
              </a:rPr>
              <a:t>Action: </a:t>
            </a:r>
            <a:r>
              <a:rPr lang="en-US" sz="5390">
                <a:latin typeface="Cormorant Garamond Medium"/>
                <a:ea typeface="Cormorant Garamond Medium"/>
                <a:cs typeface="Cormorant Garamond Medium"/>
                <a:sym typeface="Cormorant Garamond Medium"/>
              </a:rPr>
              <a:t>Language Plans for Individual Communities</a:t>
            </a:r>
            <a:endParaRPr sz="5390"/>
          </a:p>
        </p:txBody>
      </p:sp>
      <p:sp>
        <p:nvSpPr>
          <p:cNvPr id="126" name="Google Shape;126;p23"/>
          <p:cNvSpPr txBox="1"/>
          <p:nvPr>
            <p:ph idx="1" type="subTitle"/>
          </p:nvPr>
        </p:nvSpPr>
        <p:spPr>
          <a:xfrm>
            <a:off x="0" y="1716525"/>
            <a:ext cx="12192000" cy="41811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91071"/>
              <a:buNone/>
            </a:pPr>
            <a:r>
              <a:t/>
            </a:r>
            <a:endParaRPr sz="2635"/>
          </a:p>
          <a:p>
            <a:pPr indent="0" lvl="0" marL="0" rtl="0" algn="ctr">
              <a:lnSpc>
                <a:spcPct val="90000"/>
              </a:lnSpc>
              <a:spcBef>
                <a:spcPts val="0"/>
              </a:spcBef>
              <a:spcAft>
                <a:spcPts val="0"/>
              </a:spcAft>
              <a:buClr>
                <a:schemeClr val="lt1"/>
              </a:buClr>
              <a:buSzPct val="82948"/>
              <a:buNone/>
            </a:pPr>
            <a:r>
              <a:rPr lang="en-US" sz="2893"/>
              <a:t>-to support planning and implementation of language projects</a:t>
            </a:r>
            <a:endParaRPr sz="2893"/>
          </a:p>
          <a:p>
            <a:pPr indent="0" lvl="0" marL="0" rtl="0" algn="ctr">
              <a:lnSpc>
                <a:spcPct val="90000"/>
              </a:lnSpc>
              <a:spcBef>
                <a:spcPts val="0"/>
              </a:spcBef>
              <a:spcAft>
                <a:spcPts val="0"/>
              </a:spcAft>
              <a:buClr>
                <a:schemeClr val="lt1"/>
              </a:buClr>
              <a:buSzPct val="82948"/>
              <a:buNone/>
            </a:pPr>
            <a:r>
              <a:t/>
            </a:r>
            <a:endParaRPr sz="2893"/>
          </a:p>
          <a:p>
            <a:pPr indent="0" lvl="0" marL="0" rtl="0" algn="ctr">
              <a:lnSpc>
                <a:spcPct val="90000"/>
              </a:lnSpc>
              <a:spcBef>
                <a:spcPts val="0"/>
              </a:spcBef>
              <a:spcAft>
                <a:spcPts val="0"/>
              </a:spcAft>
              <a:buClr>
                <a:schemeClr val="lt1"/>
              </a:buClr>
              <a:buSzPct val="82948"/>
              <a:buNone/>
            </a:pPr>
            <a:r>
              <a:rPr lang="en-US" sz="2893"/>
              <a:t>-to set language goals for individual communities</a:t>
            </a:r>
            <a:endParaRPr sz="2893"/>
          </a:p>
          <a:p>
            <a:pPr indent="0" lvl="0" marL="0" rtl="0" algn="ctr">
              <a:lnSpc>
                <a:spcPct val="90000"/>
              </a:lnSpc>
              <a:spcBef>
                <a:spcPts val="0"/>
              </a:spcBef>
              <a:spcAft>
                <a:spcPts val="0"/>
              </a:spcAft>
              <a:buClr>
                <a:schemeClr val="lt1"/>
              </a:buClr>
              <a:buSzPct val="82948"/>
              <a:buNone/>
            </a:pPr>
            <a:r>
              <a:t/>
            </a:r>
            <a:endParaRPr sz="2893"/>
          </a:p>
          <a:p>
            <a:pPr indent="0" lvl="0" marL="0" rtl="0" algn="ctr">
              <a:lnSpc>
                <a:spcPct val="90000"/>
              </a:lnSpc>
              <a:spcBef>
                <a:spcPts val="0"/>
              </a:spcBef>
              <a:spcAft>
                <a:spcPts val="0"/>
              </a:spcAft>
              <a:buClr>
                <a:schemeClr val="lt1"/>
              </a:buClr>
              <a:buSzPct val="82948"/>
              <a:buNone/>
            </a:pPr>
            <a:r>
              <a:rPr lang="en-US" sz="2893"/>
              <a:t>-to establish realistic goals  and activities based on the language situation in each individual community</a:t>
            </a:r>
            <a:endParaRPr sz="2893"/>
          </a:p>
          <a:p>
            <a:pPr indent="0" lvl="0" marL="0" rtl="0" algn="ctr">
              <a:lnSpc>
                <a:spcPct val="90000"/>
              </a:lnSpc>
              <a:spcBef>
                <a:spcPts val="0"/>
              </a:spcBef>
              <a:spcAft>
                <a:spcPts val="0"/>
              </a:spcAft>
              <a:buClr>
                <a:schemeClr val="lt1"/>
              </a:buClr>
              <a:buSzPct val="82948"/>
              <a:buNone/>
            </a:pPr>
            <a:r>
              <a:t/>
            </a:r>
            <a:endParaRPr sz="2893"/>
          </a:p>
          <a:p>
            <a:pPr indent="0" lvl="0" marL="0" rtl="0" algn="ctr">
              <a:lnSpc>
                <a:spcPct val="90000"/>
              </a:lnSpc>
              <a:spcBef>
                <a:spcPts val="0"/>
              </a:spcBef>
              <a:spcAft>
                <a:spcPts val="0"/>
              </a:spcAft>
              <a:buClr>
                <a:schemeClr val="lt1"/>
              </a:buClr>
              <a:buSzPct val="82948"/>
              <a:buNone/>
            </a:pPr>
            <a:r>
              <a:rPr lang="en-US" sz="2893"/>
              <a:t>-a list of community goals for language development produced and an implementation plan developed</a:t>
            </a:r>
            <a:endParaRPr sz="2893"/>
          </a:p>
          <a:p>
            <a:pPr indent="0" lvl="0" marL="0" rtl="0" algn="ctr">
              <a:lnSpc>
                <a:spcPct val="90000"/>
              </a:lnSpc>
              <a:spcBef>
                <a:spcPts val="0"/>
              </a:spcBef>
              <a:spcAft>
                <a:spcPts val="0"/>
              </a:spcAft>
              <a:buClr>
                <a:schemeClr val="lt1"/>
              </a:buClr>
              <a:buSzPct val="100000"/>
              <a:buNone/>
            </a:pPr>
            <a:r>
              <a:t/>
            </a:r>
            <a:endParaRPr/>
          </a:p>
          <a:p>
            <a:pPr indent="0" lvl="0" marL="0" rtl="0" algn="l">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82257"/>
              <a:buNone/>
            </a:pPr>
            <a:r>
              <a:t/>
            </a:r>
            <a:endParaRPr sz="2917"/>
          </a:p>
          <a:p>
            <a:pPr indent="0" lvl="0" marL="0" rtl="0" algn="ctr">
              <a:lnSpc>
                <a:spcPct val="90000"/>
              </a:lnSpc>
              <a:spcBef>
                <a:spcPts val="0"/>
              </a:spcBef>
              <a:spcAft>
                <a:spcPts val="0"/>
              </a:spcAft>
              <a:buClr>
                <a:schemeClr val="lt1"/>
              </a:buClr>
              <a:buSzPct val="82257"/>
              <a:buNone/>
            </a:pPr>
            <a:r>
              <a:rPr b="1" lang="en-US" sz="2917">
                <a:latin typeface="Poppins"/>
                <a:ea typeface="Poppins"/>
                <a:cs typeface="Poppins"/>
                <a:sym typeface="Poppins"/>
              </a:rPr>
              <a:t>To increase the number of Mi'kmaw individuals who speak their language by increasing the opportunities to learn their </a:t>
            </a:r>
            <a:endParaRPr b="1" sz="2917">
              <a:latin typeface="Poppins"/>
              <a:ea typeface="Poppins"/>
              <a:cs typeface="Poppins"/>
              <a:sym typeface="Poppins"/>
            </a:endParaRPr>
          </a:p>
          <a:p>
            <a:pPr indent="0" lvl="0" marL="0" rtl="0" algn="ctr">
              <a:lnSpc>
                <a:spcPct val="90000"/>
              </a:lnSpc>
              <a:spcBef>
                <a:spcPts val="0"/>
              </a:spcBef>
              <a:spcAft>
                <a:spcPts val="0"/>
              </a:spcAft>
              <a:buClr>
                <a:schemeClr val="lt1"/>
              </a:buClr>
              <a:buSzPct val="82257"/>
              <a:buNone/>
            </a:pPr>
            <a:r>
              <a:rPr b="1" lang="en-US" sz="2917">
                <a:latin typeface="Poppins"/>
                <a:ea typeface="Poppins"/>
                <a:cs typeface="Poppins"/>
                <a:sym typeface="Poppins"/>
              </a:rPr>
              <a:t>language</a:t>
            </a:r>
            <a:endParaRPr b="1" sz="2917">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 name="Shape 130"/>
        <p:cNvGrpSpPr/>
        <p:nvPr/>
      </p:nvGrpSpPr>
      <p:grpSpPr>
        <a:xfrm>
          <a:off x="0" y="0"/>
          <a:ext cx="0" cy="0"/>
          <a:chOff x="0" y="0"/>
          <a:chExt cx="0" cy="0"/>
        </a:xfrm>
      </p:grpSpPr>
      <p:sp>
        <p:nvSpPr>
          <p:cNvPr id="131" name="Google Shape;131;p24"/>
          <p:cNvSpPr txBox="1"/>
          <p:nvPr>
            <p:ph type="ctrTitle"/>
          </p:nvPr>
        </p:nvSpPr>
        <p:spPr>
          <a:xfrm>
            <a:off x="-1884950" y="-950204"/>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ormorant Garamond Medium"/>
              <a:buNone/>
            </a:pPr>
            <a:r>
              <a:rPr lang="en-US" sz="7100">
                <a:latin typeface="Cormorant Garamond Medium"/>
                <a:ea typeface="Cormorant Garamond Medium"/>
                <a:cs typeface="Cormorant Garamond Medium"/>
                <a:sym typeface="Cormorant Garamond Medium"/>
              </a:rPr>
              <a:t>Objective 2: </a:t>
            </a:r>
            <a:endParaRPr sz="7100"/>
          </a:p>
        </p:txBody>
      </p:sp>
      <p:sp>
        <p:nvSpPr>
          <p:cNvPr id="132" name="Google Shape;132;p24"/>
          <p:cNvSpPr txBox="1"/>
          <p:nvPr>
            <p:ph idx="1" type="subTitle"/>
          </p:nvPr>
        </p:nvSpPr>
        <p:spPr>
          <a:xfrm>
            <a:off x="-80200" y="1824800"/>
            <a:ext cx="11991600" cy="34329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sz="3300"/>
              <a:t>Language Projects</a:t>
            </a:r>
            <a:endParaRPr sz="3300"/>
          </a:p>
          <a:p>
            <a:pPr indent="0" lvl="0" marL="0" rtl="0" algn="l">
              <a:lnSpc>
                <a:spcPct val="90000"/>
              </a:lnSpc>
              <a:spcBef>
                <a:spcPts val="0"/>
              </a:spcBef>
              <a:spcAft>
                <a:spcPts val="0"/>
              </a:spcAft>
              <a:buClr>
                <a:schemeClr val="lt1"/>
              </a:buClr>
              <a:buSzPts val="2400"/>
              <a:buNone/>
            </a:pPr>
            <a:r>
              <a:t/>
            </a:r>
            <a:endParaRPr sz="3300"/>
          </a:p>
          <a:p>
            <a:pPr indent="0" lvl="0" marL="0" rtl="0" algn="ctr">
              <a:lnSpc>
                <a:spcPct val="90000"/>
              </a:lnSpc>
              <a:spcBef>
                <a:spcPts val="0"/>
              </a:spcBef>
              <a:spcAft>
                <a:spcPts val="0"/>
              </a:spcAft>
              <a:buClr>
                <a:schemeClr val="lt1"/>
              </a:buClr>
              <a:buSzPts val="2400"/>
              <a:buNone/>
            </a:pPr>
            <a:r>
              <a:rPr lang="en-US" sz="2700"/>
              <a:t>-Land and Sean Based Training</a:t>
            </a:r>
            <a:endParaRPr sz="2700"/>
          </a:p>
          <a:p>
            <a:pPr indent="0" lvl="0" marL="0" rtl="0" algn="ctr">
              <a:lnSpc>
                <a:spcPct val="90000"/>
              </a:lnSpc>
              <a:spcBef>
                <a:spcPts val="0"/>
              </a:spcBef>
              <a:spcAft>
                <a:spcPts val="0"/>
              </a:spcAft>
              <a:buClr>
                <a:schemeClr val="lt1"/>
              </a:buClr>
              <a:buSzPts val="2400"/>
              <a:buNone/>
            </a:pPr>
            <a:r>
              <a:t/>
            </a:r>
            <a:endParaRPr sz="2700"/>
          </a:p>
          <a:p>
            <a:pPr indent="0" lvl="0" marL="0" rtl="0" algn="ctr">
              <a:lnSpc>
                <a:spcPct val="90000"/>
              </a:lnSpc>
              <a:spcBef>
                <a:spcPts val="0"/>
              </a:spcBef>
              <a:spcAft>
                <a:spcPts val="0"/>
              </a:spcAft>
              <a:buClr>
                <a:schemeClr val="lt1"/>
              </a:buClr>
              <a:buSzPts val="2400"/>
              <a:buNone/>
            </a:pPr>
            <a:r>
              <a:rPr lang="en-US" sz="2700"/>
              <a:t>-Language and Culture Curriculum and Resources</a:t>
            </a:r>
            <a:endParaRPr sz="2700"/>
          </a:p>
          <a:p>
            <a:pPr indent="0" lvl="0" marL="0" rtl="0" algn="ctr">
              <a:lnSpc>
                <a:spcPct val="90000"/>
              </a:lnSpc>
              <a:spcBef>
                <a:spcPts val="0"/>
              </a:spcBef>
              <a:spcAft>
                <a:spcPts val="0"/>
              </a:spcAft>
              <a:buClr>
                <a:schemeClr val="lt1"/>
              </a:buClr>
              <a:buSzPts val="2400"/>
              <a:buNone/>
            </a:pPr>
            <a:r>
              <a:t/>
            </a:r>
            <a:endParaRPr sz="2700"/>
          </a:p>
          <a:p>
            <a:pPr indent="0" lvl="0" marL="0" rtl="0" algn="ctr">
              <a:lnSpc>
                <a:spcPct val="90000"/>
              </a:lnSpc>
              <a:spcBef>
                <a:spcPts val="0"/>
              </a:spcBef>
              <a:spcAft>
                <a:spcPts val="0"/>
              </a:spcAft>
              <a:buClr>
                <a:schemeClr val="lt1"/>
              </a:buClr>
              <a:buSzPts val="2400"/>
              <a:buNone/>
            </a:pPr>
            <a:r>
              <a:rPr lang="en-US" sz="2700"/>
              <a:t>-</a:t>
            </a:r>
            <a:r>
              <a:rPr lang="en-US" sz="2700"/>
              <a:t>Youth Empowered Speakers Program</a:t>
            </a:r>
            <a:endParaRPr/>
          </a:p>
          <a:p>
            <a:pPr indent="0" lvl="0" marL="0" rtl="0" algn="ctr">
              <a:lnSpc>
                <a:spcPct val="90000"/>
              </a:lnSpc>
              <a:spcBef>
                <a:spcPts val="0"/>
              </a:spcBef>
              <a:spcAft>
                <a:spcPts val="0"/>
              </a:spcAft>
              <a:buClr>
                <a:schemeClr val="lt1"/>
              </a:buClr>
              <a:buSzPts val="2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 name="Shape 136"/>
        <p:cNvGrpSpPr/>
        <p:nvPr/>
      </p:nvGrpSpPr>
      <p:grpSpPr>
        <a:xfrm>
          <a:off x="0" y="0"/>
          <a:ext cx="0" cy="0"/>
          <a:chOff x="0" y="0"/>
          <a:chExt cx="0" cy="0"/>
        </a:xfrm>
      </p:grpSpPr>
      <p:sp>
        <p:nvSpPr>
          <p:cNvPr id="137" name="Google Shape;137;p25"/>
          <p:cNvSpPr txBox="1"/>
          <p:nvPr>
            <p:ph type="ctrTitle"/>
          </p:nvPr>
        </p:nvSpPr>
        <p:spPr>
          <a:xfrm>
            <a:off x="50" y="0"/>
            <a:ext cx="12192000" cy="143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84507"/>
              <a:buFont typeface="Cormorant Garamond Medium"/>
              <a:buNone/>
            </a:pPr>
            <a:r>
              <a:rPr lang="en-US" sz="7100">
                <a:latin typeface="Cormorant Garamond Medium"/>
                <a:ea typeface="Cormorant Garamond Medium"/>
                <a:cs typeface="Cormorant Garamond Medium"/>
                <a:sym typeface="Cormorant Garamond Medium"/>
              </a:rPr>
              <a:t>Action: Land and Sea Based Training</a:t>
            </a:r>
            <a:endParaRPr sz="7100"/>
          </a:p>
        </p:txBody>
      </p:sp>
      <p:sp>
        <p:nvSpPr>
          <p:cNvPr id="138" name="Google Shape;138;p25"/>
          <p:cNvSpPr txBox="1"/>
          <p:nvPr>
            <p:ph idx="1" type="subTitle"/>
          </p:nvPr>
        </p:nvSpPr>
        <p:spPr>
          <a:xfrm>
            <a:off x="0" y="1534050"/>
            <a:ext cx="12192000" cy="41811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-specialized teacher training, capacity building and professional development</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-land and sea based learning resource database</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-summer institutes for Educators</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-to incorporate land based learning into the current curriculum</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b="1" lang="en-US" sz="2800">
                <a:latin typeface="Poppins"/>
                <a:ea typeface="Poppins"/>
                <a:cs typeface="Poppins"/>
                <a:sym typeface="Poppins"/>
              </a:rPr>
              <a:t>To increase the domain of Mi’kmaw </a:t>
            </a:r>
            <a:endParaRPr b="1" sz="2800">
              <a:latin typeface="Poppins"/>
              <a:ea typeface="Poppins"/>
              <a:cs typeface="Poppins"/>
              <a:sym typeface="Poppins"/>
            </a:endParaRPr>
          </a:p>
          <a:p>
            <a:pPr indent="0" lvl="0" marL="0" rtl="0" algn="ctr">
              <a:lnSpc>
                <a:spcPct val="90000"/>
              </a:lnSpc>
              <a:spcBef>
                <a:spcPts val="0"/>
              </a:spcBef>
              <a:spcAft>
                <a:spcPts val="0"/>
              </a:spcAft>
              <a:buClr>
                <a:schemeClr val="lt1"/>
              </a:buClr>
              <a:buSzPts val="2400"/>
              <a:buNone/>
            </a:pPr>
            <a:r>
              <a:rPr b="1" lang="en-US" sz="2800">
                <a:latin typeface="Poppins"/>
                <a:ea typeface="Poppins"/>
                <a:cs typeface="Poppins"/>
                <a:sym typeface="Poppins"/>
              </a:rPr>
              <a:t>language use</a:t>
            </a:r>
            <a:endParaRPr b="1" sz="2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26"/>
          <p:cNvSpPr txBox="1"/>
          <p:nvPr>
            <p:ph type="ctrTitle"/>
          </p:nvPr>
        </p:nvSpPr>
        <p:spPr>
          <a:xfrm>
            <a:off x="50" y="0"/>
            <a:ext cx="12192000" cy="14376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2400"/>
              <a:buFont typeface="Arial"/>
              <a:buNone/>
            </a:pPr>
            <a:r>
              <a:rPr lang="en-US" sz="4800">
                <a:latin typeface="Poppins Light"/>
                <a:ea typeface="Poppins Light"/>
                <a:cs typeface="Poppins Light"/>
                <a:sym typeface="Poppins Light"/>
              </a:rPr>
              <a:t>Action: </a:t>
            </a:r>
            <a:r>
              <a:rPr lang="en-US" sz="4800">
                <a:latin typeface="Poppins Light"/>
                <a:ea typeface="Poppins Light"/>
                <a:cs typeface="Poppins Light"/>
                <a:sym typeface="Poppins Light"/>
              </a:rPr>
              <a:t>Language and Culture Curriculum and Resources</a:t>
            </a:r>
            <a:endParaRPr sz="9200"/>
          </a:p>
        </p:txBody>
      </p:sp>
      <p:sp>
        <p:nvSpPr>
          <p:cNvPr id="144" name="Google Shape;144;p26"/>
          <p:cNvSpPr txBox="1"/>
          <p:nvPr>
            <p:ph idx="1" type="subTitle"/>
          </p:nvPr>
        </p:nvSpPr>
        <p:spPr>
          <a:xfrm>
            <a:off x="0" y="1534050"/>
            <a:ext cx="12192000" cy="4181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-the digitization and documentation of existing files and archives</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-recording of Elders/speakers on audio and video</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-general resource creation (e.g.,handbooks/videos/teaching materials)</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lang="en-US"/>
              <a:t>-app, website and database creation</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t/>
            </a:r>
            <a:endParaRPr/>
          </a:p>
          <a:p>
            <a:pPr indent="0" lvl="0" marL="0" rtl="0" algn="ctr">
              <a:lnSpc>
                <a:spcPct val="90000"/>
              </a:lnSpc>
              <a:spcBef>
                <a:spcPts val="0"/>
              </a:spcBef>
              <a:spcAft>
                <a:spcPts val="0"/>
              </a:spcAft>
              <a:buClr>
                <a:schemeClr val="lt1"/>
              </a:buClr>
              <a:buSzPts val="2400"/>
              <a:buNone/>
            </a:pPr>
            <a:r>
              <a:rPr b="1" lang="en-US" sz="2800">
                <a:latin typeface="Poppins"/>
                <a:ea typeface="Poppins"/>
                <a:cs typeface="Poppins"/>
                <a:sym typeface="Poppins"/>
              </a:rPr>
              <a:t>Language learners are using the resources </a:t>
            </a:r>
            <a:endParaRPr b="1" sz="2800">
              <a:latin typeface="Poppins"/>
              <a:ea typeface="Poppins"/>
              <a:cs typeface="Poppins"/>
              <a:sym typeface="Poppins"/>
            </a:endParaRPr>
          </a:p>
          <a:p>
            <a:pPr indent="0" lvl="0" marL="0" rtl="0" algn="ctr">
              <a:lnSpc>
                <a:spcPct val="90000"/>
              </a:lnSpc>
              <a:spcBef>
                <a:spcPts val="0"/>
              </a:spcBef>
              <a:spcAft>
                <a:spcPts val="0"/>
              </a:spcAft>
              <a:buClr>
                <a:schemeClr val="lt1"/>
              </a:buClr>
              <a:buSzPts val="2400"/>
              <a:buNone/>
            </a:pPr>
            <a:r>
              <a:rPr b="1" lang="en-US" sz="2800">
                <a:latin typeface="Poppins"/>
                <a:ea typeface="Poppins"/>
                <a:cs typeface="Poppins"/>
                <a:sym typeface="Poppins"/>
              </a:rPr>
              <a:t>created</a:t>
            </a:r>
            <a:endParaRPr b="1" sz="28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p27"/>
          <p:cNvSpPr txBox="1"/>
          <p:nvPr>
            <p:ph type="ctrTitle"/>
          </p:nvPr>
        </p:nvSpPr>
        <p:spPr>
          <a:xfrm>
            <a:off x="0" y="160425"/>
            <a:ext cx="12192000" cy="14376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1"/>
              </a:buClr>
              <a:buSzPts val="2400"/>
              <a:buFont typeface="Arial"/>
              <a:buNone/>
            </a:pPr>
            <a:r>
              <a:rPr lang="en-US" sz="5500">
                <a:latin typeface="Poppins Light"/>
                <a:ea typeface="Poppins Light"/>
                <a:cs typeface="Poppins Light"/>
                <a:sym typeface="Poppins Light"/>
              </a:rPr>
              <a:t>Action: </a:t>
            </a:r>
            <a:r>
              <a:rPr lang="en-US" sz="5500">
                <a:latin typeface="Poppins Light"/>
                <a:ea typeface="Poppins Light"/>
                <a:cs typeface="Poppins Light"/>
                <a:sym typeface="Poppins Light"/>
              </a:rPr>
              <a:t>Youth Empowered Speakers Program</a:t>
            </a:r>
            <a:endParaRPr sz="9900"/>
          </a:p>
        </p:txBody>
      </p:sp>
      <p:sp>
        <p:nvSpPr>
          <p:cNvPr id="150" name="Google Shape;150;p27"/>
          <p:cNvSpPr txBox="1"/>
          <p:nvPr>
            <p:ph idx="1" type="subTitle"/>
          </p:nvPr>
        </p:nvSpPr>
        <p:spPr>
          <a:xfrm>
            <a:off x="0" y="1534050"/>
            <a:ext cx="12192000" cy="4181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rPr lang="en-US"/>
              <a:t>-f</a:t>
            </a:r>
            <a:r>
              <a:rPr lang="en-US"/>
              <a:t>or youth to learn their language while preparing for a career in language revitalization</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rPr lang="en-US"/>
              <a:t>-t</a:t>
            </a:r>
            <a:r>
              <a:rPr lang="en-US"/>
              <a:t>o engage all speakers/voices in advancing language revitalization</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rPr lang="en-US"/>
              <a:t>-</a:t>
            </a:r>
            <a:r>
              <a:rPr lang="en-US"/>
              <a:t>combining menor-apprentice learning and funding for post-secondary education.</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rPr lang="en-US"/>
              <a:t>-y</a:t>
            </a:r>
            <a:r>
              <a:rPr lang="en-US"/>
              <a:t>outh who demonstrate community involvement through language projects, cultural events or other initiatives</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100000"/>
              <a:buNone/>
            </a:pPr>
            <a:r>
              <a:t/>
            </a:r>
            <a:endParaRPr/>
          </a:p>
          <a:p>
            <a:pPr indent="0" lvl="0" marL="0" rtl="0" algn="ctr">
              <a:lnSpc>
                <a:spcPct val="90000"/>
              </a:lnSpc>
              <a:spcBef>
                <a:spcPts val="0"/>
              </a:spcBef>
              <a:spcAft>
                <a:spcPts val="0"/>
              </a:spcAft>
              <a:buClr>
                <a:schemeClr val="lt1"/>
              </a:buClr>
              <a:buSzPct val="88095"/>
              <a:buNone/>
            </a:pPr>
            <a:r>
              <a:t/>
            </a:r>
            <a:endParaRPr b="1" sz="2724">
              <a:latin typeface="Poppins"/>
              <a:ea typeface="Poppins"/>
              <a:cs typeface="Poppins"/>
              <a:sym typeface="Poppins"/>
            </a:endParaRPr>
          </a:p>
          <a:p>
            <a:pPr indent="0" lvl="0" marL="0" rtl="0" algn="ctr">
              <a:lnSpc>
                <a:spcPct val="90000"/>
              </a:lnSpc>
              <a:spcBef>
                <a:spcPts val="0"/>
              </a:spcBef>
              <a:spcAft>
                <a:spcPts val="0"/>
              </a:spcAft>
              <a:buClr>
                <a:schemeClr val="lt1"/>
              </a:buClr>
              <a:buSzPct val="88095"/>
              <a:buNone/>
            </a:pPr>
            <a:r>
              <a:rPr b="1" lang="en-US" sz="2724">
                <a:latin typeface="Poppins"/>
                <a:ea typeface="Poppins"/>
                <a:cs typeface="Poppins"/>
                <a:sym typeface="Poppins"/>
              </a:rPr>
              <a:t>Youth who demonstrate a commitment to their language that extends </a:t>
            </a:r>
            <a:endParaRPr b="1" sz="2724">
              <a:latin typeface="Poppins"/>
              <a:ea typeface="Poppins"/>
              <a:cs typeface="Poppins"/>
              <a:sym typeface="Poppins"/>
            </a:endParaRPr>
          </a:p>
          <a:p>
            <a:pPr indent="0" lvl="0" marL="0" rtl="0" algn="ctr">
              <a:lnSpc>
                <a:spcPct val="90000"/>
              </a:lnSpc>
              <a:spcBef>
                <a:spcPts val="0"/>
              </a:spcBef>
              <a:spcAft>
                <a:spcPts val="0"/>
              </a:spcAft>
              <a:buClr>
                <a:schemeClr val="lt1"/>
              </a:buClr>
              <a:buSzPct val="88095"/>
              <a:buNone/>
            </a:pPr>
            <a:r>
              <a:rPr b="1" lang="en-US" sz="2724">
                <a:latin typeface="Poppins"/>
                <a:ea typeface="Poppins"/>
                <a:cs typeface="Poppins"/>
                <a:sym typeface="Poppins"/>
              </a:rPr>
              <a:t>beyond this program</a:t>
            </a:r>
            <a:endParaRPr b="1" sz="3124">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Google Shape;155;p28"/>
          <p:cNvSpPr txBox="1"/>
          <p:nvPr>
            <p:ph type="ctrTitle"/>
          </p:nvPr>
        </p:nvSpPr>
        <p:spPr>
          <a:xfrm>
            <a:off x="1524000" y="1165321"/>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ormorant Garamond Medium"/>
              <a:buNone/>
            </a:pPr>
            <a:r>
              <a:rPr lang="en-US" sz="15800">
                <a:latin typeface="Cormorant Garamond Medium"/>
                <a:ea typeface="Cormorant Garamond Medium"/>
                <a:cs typeface="Cormorant Garamond Medium"/>
                <a:sym typeface="Cormorant Garamond Medium"/>
              </a:rPr>
              <a:t>Wela'lioq</a:t>
            </a:r>
            <a:endParaRPr sz="15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962525" y="0"/>
            <a:ext cx="7289100" cy="10134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SzPts val="990"/>
              <a:buNone/>
            </a:pPr>
            <a:r>
              <a:rPr lang="en-US"/>
              <a:t>Who Are We?</a:t>
            </a:r>
            <a:endParaRPr sz="6000"/>
          </a:p>
        </p:txBody>
      </p:sp>
      <p:sp>
        <p:nvSpPr>
          <p:cNvPr id="64" name="Google Shape;64;p13"/>
          <p:cNvSpPr txBox="1"/>
          <p:nvPr>
            <p:ph idx="1" type="subTitle"/>
          </p:nvPr>
        </p:nvSpPr>
        <p:spPr>
          <a:xfrm>
            <a:off x="0" y="1122950"/>
            <a:ext cx="12192000" cy="57351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lang="en-US" sz="1900">
                <a:latin typeface="Poppins"/>
                <a:ea typeface="Poppins"/>
                <a:cs typeface="Poppins"/>
                <a:sym typeface="Poppins"/>
              </a:rPr>
              <a:t>-self-governing education authority delivering services to 12 First Nation communities in Nova Scotia for more than 20 years</a:t>
            </a:r>
            <a:endParaRPr sz="1900">
              <a:latin typeface="Poppins"/>
              <a:ea typeface="Poppins"/>
              <a:cs typeface="Poppins"/>
              <a:sym typeface="Poppins"/>
            </a:endParaRPr>
          </a:p>
          <a:p>
            <a:pPr indent="0" lvl="0" marL="0" rtl="0" algn="l">
              <a:lnSpc>
                <a:spcPct val="115000"/>
              </a:lnSpc>
              <a:spcBef>
                <a:spcPts val="0"/>
              </a:spcBef>
              <a:spcAft>
                <a:spcPts val="0"/>
              </a:spcAft>
              <a:buNone/>
            </a:pPr>
            <a:r>
              <a:rPr lang="en-US" sz="1900">
                <a:latin typeface="Poppins"/>
                <a:ea typeface="Poppins"/>
                <a:cs typeface="Poppins"/>
                <a:sym typeface="Poppins"/>
              </a:rPr>
              <a:t>-leading the country in graduation, retention, and success in education</a:t>
            </a:r>
            <a:endParaRPr sz="1900">
              <a:latin typeface="Poppins"/>
              <a:ea typeface="Poppins"/>
              <a:cs typeface="Poppins"/>
              <a:sym typeface="Poppins"/>
            </a:endParaRPr>
          </a:p>
          <a:p>
            <a:pPr indent="0" lvl="0" marL="0" rtl="0" algn="l">
              <a:lnSpc>
                <a:spcPct val="115000"/>
              </a:lnSpc>
              <a:spcBef>
                <a:spcPts val="0"/>
              </a:spcBef>
              <a:spcAft>
                <a:spcPts val="0"/>
              </a:spcAft>
              <a:buNone/>
            </a:pPr>
            <a:r>
              <a:rPr lang="en-US" sz="1900">
                <a:latin typeface="Poppins"/>
                <a:ea typeface="Poppins"/>
                <a:cs typeface="Poppins"/>
                <a:sym typeface="Poppins"/>
              </a:rPr>
              <a:t>- have mandate to protect, promote, and revitalize the Mi'kmaw Language in Nova Scotia</a:t>
            </a:r>
            <a:endParaRPr sz="1900">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US" sz="1900">
                <a:latin typeface="Poppins"/>
                <a:ea typeface="Poppins"/>
                <a:cs typeface="Poppins"/>
                <a:sym typeface="Poppins"/>
              </a:rPr>
              <a:t>-with our Board of Directors (Chiefs of each member community), we lead in good practice and are driven by a collective language plan for service delivery in Nova Scotia</a:t>
            </a:r>
            <a:endParaRPr sz="1900">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900">
              <a:latin typeface="Poppins"/>
              <a:ea typeface="Poppins"/>
              <a:cs typeface="Poppins"/>
              <a:sym typeface="Poppins"/>
            </a:endParaRPr>
          </a:p>
          <a:p>
            <a:pPr indent="0" lvl="0" marL="0" rtl="0" algn="l">
              <a:lnSpc>
                <a:spcPct val="100000"/>
              </a:lnSpc>
              <a:spcBef>
                <a:spcPts val="0"/>
              </a:spcBef>
              <a:spcAft>
                <a:spcPts val="0"/>
              </a:spcAft>
              <a:buClr>
                <a:schemeClr val="dk1"/>
              </a:buClr>
              <a:buSzPts val="1100"/>
              <a:buFont typeface="Arial"/>
              <a:buNone/>
            </a:pPr>
            <a:r>
              <a:rPr lang="en-US" sz="1900">
                <a:latin typeface="Poppins"/>
                <a:ea typeface="Poppins"/>
                <a:cs typeface="Poppins"/>
                <a:sym typeface="Poppins"/>
              </a:rPr>
              <a:t>Since 2018, MK has been involved in revitalization to better meet the needs of our member communities.  A new strategic plan is in place and has resulted in a revisioning, updated mission and the establishment of 4 new strategic goals and 26 </a:t>
            </a:r>
            <a:r>
              <a:rPr lang="en-US" sz="1900">
                <a:latin typeface="Poppins"/>
                <a:ea typeface="Poppins"/>
                <a:cs typeface="Poppins"/>
                <a:sym typeface="Poppins"/>
              </a:rPr>
              <a:t>recommendations</a:t>
            </a:r>
            <a:r>
              <a:rPr lang="en-US" sz="1900">
                <a:latin typeface="Poppins"/>
                <a:ea typeface="Poppins"/>
                <a:cs typeface="Poppins"/>
                <a:sym typeface="Poppins"/>
              </a:rPr>
              <a:t>:</a:t>
            </a:r>
            <a:endParaRPr sz="1900">
              <a:latin typeface="Poppins"/>
              <a:ea typeface="Poppins"/>
              <a:cs typeface="Poppins"/>
              <a:sym typeface="Poppins"/>
            </a:endParaRPr>
          </a:p>
          <a:p>
            <a:pPr indent="0" lvl="0" marL="0" rtl="0" algn="l">
              <a:lnSpc>
                <a:spcPct val="100000"/>
              </a:lnSpc>
              <a:spcBef>
                <a:spcPts val="0"/>
              </a:spcBef>
              <a:spcAft>
                <a:spcPts val="0"/>
              </a:spcAft>
              <a:buClr>
                <a:schemeClr val="dk1"/>
              </a:buClr>
              <a:buSzPts val="1100"/>
              <a:buFont typeface="Arial"/>
              <a:buNone/>
            </a:pPr>
            <a:r>
              <a:t/>
            </a:r>
            <a:endParaRPr sz="1900">
              <a:latin typeface="Poppins"/>
              <a:ea typeface="Poppins"/>
              <a:cs typeface="Poppins"/>
              <a:sym typeface="Poppins"/>
            </a:endParaRPr>
          </a:p>
          <a:p>
            <a:pPr indent="-349250" lvl="0" marL="914400" rtl="0" algn="l">
              <a:lnSpc>
                <a:spcPct val="100000"/>
              </a:lnSpc>
              <a:spcBef>
                <a:spcPts val="0"/>
              </a:spcBef>
              <a:spcAft>
                <a:spcPts val="0"/>
              </a:spcAft>
              <a:buSzPts val="1900"/>
              <a:buFont typeface="Poppins"/>
              <a:buAutoNum type="arabicPeriod"/>
            </a:pPr>
            <a:r>
              <a:rPr lang="en-US" sz="1900">
                <a:latin typeface="Poppins"/>
                <a:ea typeface="Poppins"/>
                <a:cs typeface="Poppins"/>
                <a:sym typeface="Poppins"/>
              </a:rPr>
              <a:t>Nurturing the spirit of all learners;</a:t>
            </a:r>
            <a:endParaRPr sz="1900">
              <a:latin typeface="Poppins"/>
              <a:ea typeface="Poppins"/>
              <a:cs typeface="Poppins"/>
              <a:sym typeface="Poppins"/>
            </a:endParaRPr>
          </a:p>
          <a:p>
            <a:pPr indent="-349250" lvl="0" marL="914400" rtl="0" algn="l">
              <a:lnSpc>
                <a:spcPct val="100000"/>
              </a:lnSpc>
              <a:spcBef>
                <a:spcPts val="0"/>
              </a:spcBef>
              <a:spcAft>
                <a:spcPts val="0"/>
              </a:spcAft>
              <a:buSzPts val="1900"/>
              <a:buFont typeface="Poppins"/>
              <a:buAutoNum type="arabicPeriod"/>
            </a:pPr>
            <a:r>
              <a:rPr lang="en-US" sz="1900">
                <a:latin typeface="Poppins"/>
                <a:ea typeface="Poppins"/>
                <a:cs typeface="Poppins"/>
                <a:sym typeface="Poppins"/>
              </a:rPr>
              <a:t>Serving our communities;</a:t>
            </a:r>
            <a:endParaRPr sz="1900">
              <a:latin typeface="Poppins"/>
              <a:ea typeface="Poppins"/>
              <a:cs typeface="Poppins"/>
              <a:sym typeface="Poppins"/>
            </a:endParaRPr>
          </a:p>
          <a:p>
            <a:pPr indent="-349250" lvl="0" marL="914400" rtl="0" algn="l">
              <a:lnSpc>
                <a:spcPct val="100000"/>
              </a:lnSpc>
              <a:spcBef>
                <a:spcPts val="0"/>
              </a:spcBef>
              <a:spcAft>
                <a:spcPts val="0"/>
              </a:spcAft>
              <a:buSzPts val="1900"/>
              <a:buFont typeface="Poppins"/>
              <a:buAutoNum type="arabicPeriod"/>
            </a:pPr>
            <a:r>
              <a:rPr lang="en-US" sz="1900">
                <a:latin typeface="Poppins"/>
                <a:ea typeface="Poppins"/>
                <a:cs typeface="Poppins"/>
                <a:sym typeface="Poppins"/>
              </a:rPr>
              <a:t>Revitalize MK to achieve our strategic goals</a:t>
            </a:r>
            <a:endParaRPr sz="1900">
              <a:latin typeface="Poppins"/>
              <a:ea typeface="Poppins"/>
              <a:cs typeface="Poppins"/>
              <a:sym typeface="Poppins"/>
            </a:endParaRPr>
          </a:p>
          <a:p>
            <a:pPr indent="-349250" lvl="0" marL="914400" rtl="0" algn="l">
              <a:lnSpc>
                <a:spcPct val="100000"/>
              </a:lnSpc>
              <a:spcBef>
                <a:spcPts val="0"/>
              </a:spcBef>
              <a:spcAft>
                <a:spcPts val="0"/>
              </a:spcAft>
              <a:buSzPts val="1900"/>
              <a:buFont typeface="Poppins"/>
              <a:buAutoNum type="arabicPeriod"/>
            </a:pPr>
            <a:r>
              <a:rPr lang="en-US" sz="1900">
                <a:latin typeface="Poppins"/>
                <a:ea typeface="Poppins"/>
                <a:cs typeface="Poppins"/>
                <a:sym typeface="Poppins"/>
              </a:rPr>
              <a:t>Language &amp; Culture:  </a:t>
            </a:r>
            <a:r>
              <a:rPr i="1" lang="en-US" sz="1900">
                <a:latin typeface="Poppins"/>
                <a:ea typeface="Poppins"/>
                <a:cs typeface="Poppins"/>
                <a:sym typeface="Poppins"/>
              </a:rPr>
              <a:t>Ta’n Teli L’nuimk.</a:t>
            </a:r>
            <a:endParaRPr sz="3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 name="Shape 68"/>
        <p:cNvGrpSpPr/>
        <p:nvPr/>
      </p:nvGrpSpPr>
      <p:grpSpPr>
        <a:xfrm>
          <a:off x="0" y="0"/>
          <a:ext cx="0" cy="0"/>
          <a:chOff x="0" y="0"/>
          <a:chExt cx="0" cy="0"/>
        </a:xfrm>
      </p:grpSpPr>
      <p:sp>
        <p:nvSpPr>
          <p:cNvPr id="69" name="Google Shape;69;p14"/>
          <p:cNvSpPr txBox="1"/>
          <p:nvPr>
            <p:ph type="ctrTitle"/>
          </p:nvPr>
        </p:nvSpPr>
        <p:spPr>
          <a:xfrm>
            <a:off x="4800600" y="130850"/>
            <a:ext cx="7391400" cy="5073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ormorant Garamond Medium"/>
              <a:buNone/>
            </a:pPr>
            <a:r>
              <a:rPr lang="en-US">
                <a:latin typeface="Cormorant Garamond Medium"/>
                <a:ea typeface="Cormorant Garamond Medium"/>
                <a:cs typeface="Cormorant Garamond Medium"/>
                <a:sym typeface="Cormorant Garamond Medium"/>
              </a:rPr>
              <a:t>To assist and provide services to individual bands in the exercise of their jurisdiction over education.</a:t>
            </a:r>
            <a:endParaRPr/>
          </a:p>
        </p:txBody>
      </p:sp>
      <p:pic>
        <p:nvPicPr>
          <p:cNvPr id="70" name="Google Shape;70;p14"/>
          <p:cNvPicPr preferRelativeResize="0"/>
          <p:nvPr/>
        </p:nvPicPr>
        <p:blipFill>
          <a:blip r:embed="rId4">
            <a:alphaModFix/>
          </a:blip>
          <a:stretch>
            <a:fillRect/>
          </a:stretch>
        </p:blipFill>
        <p:spPr>
          <a:xfrm>
            <a:off x="0" y="130850"/>
            <a:ext cx="4800600" cy="6496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idx="1" type="subTitle"/>
          </p:nvPr>
        </p:nvSpPr>
        <p:spPr>
          <a:xfrm>
            <a:off x="0" y="0"/>
            <a:ext cx="12192000" cy="6677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b="1" lang="en-US" sz="3600">
                <a:latin typeface="Poppins"/>
                <a:ea typeface="Poppins"/>
                <a:cs typeface="Poppins"/>
                <a:sym typeface="Poppins"/>
              </a:rPr>
              <a:t>The objectives of Mi'kmaw Kina’matnewey are: </a:t>
            </a:r>
            <a:endParaRPr b="1" sz="3600">
              <a:latin typeface="Poppins"/>
              <a:ea typeface="Poppins"/>
              <a:cs typeface="Poppins"/>
              <a:sym typeface="Poppins"/>
            </a:endParaRPr>
          </a:p>
          <a:p>
            <a:pPr indent="0" lvl="0" marL="0" rtl="0" algn="ctr">
              <a:spcBef>
                <a:spcPts val="1000"/>
              </a:spcBef>
              <a:spcAft>
                <a:spcPts val="0"/>
              </a:spcAft>
              <a:buNone/>
            </a:pPr>
            <a:r>
              <a:rPr lang="en-US"/>
              <a:t>- To assist and provide services to individual bands in the exercise of their jurisdiction. </a:t>
            </a:r>
            <a:endParaRPr/>
          </a:p>
          <a:p>
            <a:pPr indent="0" lvl="0" marL="0" rtl="0" algn="ctr">
              <a:spcBef>
                <a:spcPts val="1000"/>
              </a:spcBef>
              <a:spcAft>
                <a:spcPts val="0"/>
              </a:spcAft>
              <a:buNone/>
            </a:pPr>
            <a:r>
              <a:t/>
            </a:r>
            <a:endParaRPr/>
          </a:p>
          <a:p>
            <a:pPr indent="0" lvl="0" marL="0" rtl="0" algn="ctr">
              <a:spcBef>
                <a:spcPts val="1000"/>
              </a:spcBef>
              <a:spcAft>
                <a:spcPts val="0"/>
              </a:spcAft>
              <a:buNone/>
            </a:pPr>
            <a:r>
              <a:rPr lang="en-US"/>
              <a:t>    - To assist individual bands in the administration and management of education for the </a:t>
            </a:r>
            <a:r>
              <a:rPr lang="en-US"/>
              <a:t>Mi'kmaq</a:t>
            </a:r>
            <a:r>
              <a:rPr lang="en-US"/>
              <a:t> Nation in Nova Scotia. </a:t>
            </a:r>
            <a:endParaRPr/>
          </a:p>
          <a:p>
            <a:pPr indent="0" lvl="0" marL="0" rtl="0" algn="ctr">
              <a:spcBef>
                <a:spcPts val="1000"/>
              </a:spcBef>
              <a:spcAft>
                <a:spcPts val="0"/>
              </a:spcAft>
              <a:buNone/>
            </a:pPr>
            <a:r>
              <a:t/>
            </a:r>
            <a:endParaRPr/>
          </a:p>
          <a:p>
            <a:pPr indent="0" lvl="0" marL="0" rtl="0" algn="ctr">
              <a:spcBef>
                <a:spcPts val="1000"/>
              </a:spcBef>
              <a:spcAft>
                <a:spcPts val="0"/>
              </a:spcAft>
              <a:buNone/>
            </a:pPr>
            <a:r>
              <a:rPr lang="en-US"/>
              <a:t>-To provide the </a:t>
            </a:r>
            <a:r>
              <a:rPr lang="en-US"/>
              <a:t>Mi'kmaq</a:t>
            </a:r>
            <a:r>
              <a:rPr lang="en-US"/>
              <a:t> Nation in Nova Scotia a facility to research, develop and implement initiatives and new </a:t>
            </a:r>
            <a:r>
              <a:rPr lang="en-US"/>
              <a:t>directions in education of Mi'kmaw people</a:t>
            </a:r>
            <a:r>
              <a:rPr lang="en-US"/>
              <a:t>.  </a:t>
            </a:r>
            <a:br>
              <a:rPr lang="en-US"/>
            </a:br>
            <a:endParaRPr/>
          </a:p>
          <a:p>
            <a:pPr indent="0" lvl="0" marL="0" rtl="0" algn="ctr">
              <a:spcBef>
                <a:spcPts val="1000"/>
              </a:spcBef>
              <a:spcAft>
                <a:spcPts val="0"/>
              </a:spcAft>
              <a:buNone/>
            </a:pPr>
            <a:r>
              <a:rPr lang="en-US"/>
              <a:t>-</a:t>
            </a:r>
            <a:r>
              <a:rPr lang="en-US"/>
              <a:t>To coordinate and facilitate the development of short and</a:t>
            </a:r>
            <a:r>
              <a:rPr lang="en-US"/>
              <a:t> long-term education policies and objectives for each </a:t>
            </a:r>
            <a:r>
              <a:rPr lang="en-US"/>
              <a:t>Mi'kmaq</a:t>
            </a:r>
            <a:r>
              <a:rPr lang="en-US"/>
              <a:t> community in Nova Scotia, in consultation with communities.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16"/>
          <p:cNvSpPr txBox="1"/>
          <p:nvPr>
            <p:ph type="ctrTitle"/>
          </p:nvPr>
        </p:nvSpPr>
        <p:spPr>
          <a:xfrm>
            <a:off x="1524000" y="1165321"/>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ormorant Garamond Medium"/>
              <a:buNone/>
            </a:pPr>
            <a:r>
              <a:rPr lang="en-US">
                <a:latin typeface="Cormorant Garamond Medium"/>
                <a:ea typeface="Cormorant Garamond Medium"/>
                <a:cs typeface="Cormorant Garamond Medium"/>
                <a:sym typeface="Cormorant Garamond Medium"/>
              </a:rPr>
              <a:t>Place Holder Title of Doc</a:t>
            </a:r>
            <a:endParaRPr/>
          </a:p>
        </p:txBody>
      </p:sp>
      <p:sp>
        <p:nvSpPr>
          <p:cNvPr id="82" name="Google Shape;82;p1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latin typeface="Poppins Light"/>
                <a:ea typeface="Poppins Light"/>
                <a:cs typeface="Poppins Light"/>
                <a:sym typeface="Poppins Light"/>
              </a:rPr>
              <a:t>Information Governance &amp; Data Projects</a:t>
            </a:r>
            <a:endParaRPr/>
          </a:p>
        </p:txBody>
      </p:sp>
      <p:pic>
        <p:nvPicPr>
          <p:cNvPr id="83" name="Google Shape;83;p16"/>
          <p:cNvPicPr preferRelativeResize="0"/>
          <p:nvPr/>
        </p:nvPicPr>
        <p:blipFill>
          <a:blip r:embed="rId4">
            <a:alphaModFix/>
          </a:blip>
          <a:stretch>
            <a:fillRect/>
          </a:stretch>
        </p:blipFill>
        <p:spPr>
          <a:xfrm>
            <a:off x="0" y="0"/>
            <a:ext cx="12192000" cy="6858001"/>
          </a:xfrm>
          <a:prstGeom prst="rect">
            <a:avLst/>
          </a:prstGeom>
          <a:noFill/>
          <a:ln>
            <a:noFill/>
          </a:ln>
        </p:spPr>
      </p:pic>
      <p:pic>
        <p:nvPicPr>
          <p:cNvPr id="84" name="Google Shape;84;p16"/>
          <p:cNvPicPr preferRelativeResize="0"/>
          <p:nvPr/>
        </p:nvPicPr>
        <p:blipFill>
          <a:blip r:embed="rId5">
            <a:alphaModFix/>
          </a:blip>
          <a:stretch>
            <a:fillRect/>
          </a:stretch>
        </p:blipFill>
        <p:spPr>
          <a:xfrm>
            <a:off x="0" y="0"/>
            <a:ext cx="1521025" cy="1593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7"/>
          <p:cNvSpPr txBox="1"/>
          <p:nvPr>
            <p:ph idx="1" type="subTitle"/>
          </p:nvPr>
        </p:nvSpPr>
        <p:spPr>
          <a:xfrm>
            <a:off x="4602075" y="290775"/>
            <a:ext cx="7590000" cy="656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lang="en-US" sz="7200"/>
              <a:t>Research based, long-term strategic language plan</a:t>
            </a:r>
            <a:endParaRPr sz="7200"/>
          </a:p>
        </p:txBody>
      </p:sp>
      <p:pic>
        <p:nvPicPr>
          <p:cNvPr id="90" name="Google Shape;90;p17"/>
          <p:cNvPicPr preferRelativeResize="0"/>
          <p:nvPr/>
        </p:nvPicPr>
        <p:blipFill>
          <a:blip r:embed="rId4">
            <a:alphaModFix/>
          </a:blip>
          <a:stretch>
            <a:fillRect/>
          </a:stretch>
        </p:blipFill>
        <p:spPr>
          <a:xfrm>
            <a:off x="0" y="961875"/>
            <a:ext cx="4541925" cy="484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 name="Shape 94"/>
        <p:cNvGrpSpPr/>
        <p:nvPr/>
      </p:nvGrpSpPr>
      <p:grpSpPr>
        <a:xfrm>
          <a:off x="0" y="0"/>
          <a:ext cx="0" cy="0"/>
          <a:chOff x="0" y="0"/>
          <a:chExt cx="0" cy="0"/>
        </a:xfrm>
      </p:grpSpPr>
      <p:sp>
        <p:nvSpPr>
          <p:cNvPr id="95" name="Google Shape;95;p18"/>
          <p:cNvSpPr txBox="1"/>
          <p:nvPr>
            <p:ph idx="1" type="subTitle"/>
          </p:nvPr>
        </p:nvSpPr>
        <p:spPr>
          <a:xfrm>
            <a:off x="105100" y="1788500"/>
            <a:ext cx="11850600" cy="656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lang="en-US" sz="10500"/>
              <a:t>Sections 8 &amp; 9</a:t>
            </a:r>
            <a:endParaRPr sz="10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 name="Shape 99"/>
        <p:cNvGrpSpPr/>
        <p:nvPr/>
      </p:nvGrpSpPr>
      <p:grpSpPr>
        <a:xfrm>
          <a:off x="0" y="0"/>
          <a:ext cx="0" cy="0"/>
          <a:chOff x="0" y="0"/>
          <a:chExt cx="0" cy="0"/>
        </a:xfrm>
      </p:grpSpPr>
      <p:sp>
        <p:nvSpPr>
          <p:cNvPr id="100" name="Google Shape;100;p19"/>
          <p:cNvSpPr txBox="1"/>
          <p:nvPr>
            <p:ph idx="1" type="subTitle"/>
          </p:nvPr>
        </p:nvSpPr>
        <p:spPr>
          <a:xfrm>
            <a:off x="325800" y="748850"/>
            <a:ext cx="11540400" cy="6017100"/>
          </a:xfrm>
          <a:prstGeom prst="rect">
            <a:avLst/>
          </a:prstGeom>
          <a:noFill/>
          <a:ln>
            <a:noFill/>
          </a:ln>
        </p:spPr>
        <p:txBody>
          <a:bodyPr anchorCtr="0" anchor="t" bIns="45700" lIns="91425" spcFirstLastPara="1" rIns="91425" wrap="square" tIns="45700">
            <a:normAutofit/>
          </a:bodyPr>
          <a:lstStyle/>
          <a:p>
            <a:pPr indent="6857" lvl="0" marL="89992" marR="312469" rtl="0" algn="ctr">
              <a:lnSpc>
                <a:spcPct val="95786"/>
              </a:lnSpc>
              <a:spcBef>
                <a:spcPts val="1566"/>
              </a:spcBef>
              <a:spcAft>
                <a:spcPts val="0"/>
              </a:spcAft>
              <a:buClr>
                <a:schemeClr val="dk1"/>
              </a:buClr>
              <a:buSzPts val="1100"/>
              <a:buFont typeface="Arial"/>
              <a:buNone/>
            </a:pPr>
            <a:r>
              <a:rPr lang="en-US" sz="2700">
                <a:solidFill>
                  <a:srgbClr val="FFFFFF"/>
                </a:solidFill>
                <a:latin typeface="Poppins"/>
                <a:ea typeface="Poppins"/>
                <a:cs typeface="Poppins"/>
                <a:sym typeface="Poppins"/>
              </a:rPr>
              <a:t>Our proposed activities and objectives on the language work that we do directly respond to the calls to actions outlined above. We believe that at the time of birth, each child has a right to be spoken to and greeted in the Mi'kmaw language. Our activities contribute to that vision by providing strategic activities that allow us to truly understand the level of proficiency on the Mi'kmaq language in Nova Scotia and implement doable activities that begin to do the layers of work that need to be done. </a:t>
            </a:r>
            <a:endParaRPr sz="2700">
              <a:solidFill>
                <a:srgbClr val="FFFFFF"/>
              </a:solidFill>
              <a:latin typeface="Poppins"/>
              <a:ea typeface="Poppins"/>
              <a:cs typeface="Poppins"/>
              <a:sym typeface="Poppins"/>
            </a:endParaRPr>
          </a:p>
          <a:p>
            <a:pPr indent="0" lvl="0" marL="101117" rtl="0" algn="ctr">
              <a:lnSpc>
                <a:spcPct val="100000"/>
              </a:lnSpc>
              <a:spcBef>
                <a:spcPts val="1617"/>
              </a:spcBef>
              <a:spcAft>
                <a:spcPts val="0"/>
              </a:spcAft>
              <a:buClr>
                <a:schemeClr val="dk1"/>
              </a:buClr>
              <a:buSzPts val="1100"/>
              <a:buNone/>
            </a:pPr>
            <a:r>
              <a:rPr b="1" lang="en-US" sz="2700">
                <a:solidFill>
                  <a:srgbClr val="FFFFFF"/>
                </a:solidFill>
                <a:latin typeface="Poppins"/>
                <a:ea typeface="Poppins"/>
                <a:cs typeface="Poppins"/>
                <a:sym typeface="Poppins"/>
              </a:rPr>
              <a:t>Nova Scotia has passed the Mi'kmaq Language </a:t>
            </a:r>
            <a:endParaRPr b="1" sz="2700">
              <a:solidFill>
                <a:srgbClr val="FFFFFF"/>
              </a:solidFill>
              <a:latin typeface="Poppins"/>
              <a:ea typeface="Poppins"/>
              <a:cs typeface="Poppins"/>
              <a:sym typeface="Poppins"/>
            </a:endParaRPr>
          </a:p>
          <a:p>
            <a:pPr indent="0" lvl="0" marL="101117" rtl="0" algn="ctr">
              <a:lnSpc>
                <a:spcPct val="100000"/>
              </a:lnSpc>
              <a:spcBef>
                <a:spcPts val="1617"/>
              </a:spcBef>
              <a:spcAft>
                <a:spcPts val="0"/>
              </a:spcAft>
              <a:buClr>
                <a:schemeClr val="dk1"/>
              </a:buClr>
              <a:buSzPts val="1100"/>
              <a:buNone/>
            </a:pPr>
            <a:r>
              <a:rPr b="1" lang="en-US" sz="2700">
                <a:solidFill>
                  <a:srgbClr val="FFFFFF"/>
                </a:solidFill>
                <a:latin typeface="Poppins"/>
                <a:ea typeface="Poppins"/>
                <a:cs typeface="Poppins"/>
                <a:sym typeface="Poppins"/>
              </a:rPr>
              <a:t>Act effective October 1st, 2022</a:t>
            </a:r>
            <a:endParaRPr b="1" sz="2700">
              <a:solidFill>
                <a:srgbClr val="FFFFFF"/>
              </a:solidFill>
              <a:latin typeface="Poppins"/>
              <a:ea typeface="Poppins"/>
              <a:cs typeface="Poppins"/>
              <a:sym typeface="Poppins"/>
            </a:endParaRPr>
          </a:p>
          <a:p>
            <a:pPr indent="0" lvl="0" marL="445160" rtl="0" algn="l">
              <a:lnSpc>
                <a:spcPct val="100000"/>
              </a:lnSpc>
              <a:spcBef>
                <a:spcPts val="0"/>
              </a:spcBef>
              <a:spcAft>
                <a:spcPts val="0"/>
              </a:spcAft>
              <a:buClr>
                <a:schemeClr val="dk1"/>
              </a:buClr>
              <a:buSzPts val="1100"/>
              <a:buFont typeface="Arial"/>
              <a:buNone/>
            </a:pPr>
            <a:r>
              <a:t/>
            </a:r>
            <a:endParaRPr sz="1200">
              <a:latin typeface="Arial"/>
              <a:ea typeface="Arial"/>
              <a:cs typeface="Arial"/>
              <a:sym typeface="Arial"/>
            </a:endParaRPr>
          </a:p>
        </p:txBody>
      </p:sp>
      <p:sp>
        <p:nvSpPr>
          <p:cNvPr id="101" name="Google Shape;101;p19"/>
          <p:cNvSpPr txBox="1"/>
          <p:nvPr/>
        </p:nvSpPr>
        <p:spPr>
          <a:xfrm>
            <a:off x="-531400" y="0"/>
            <a:ext cx="13034100" cy="942600"/>
          </a:xfrm>
          <a:prstGeom prst="rect">
            <a:avLst/>
          </a:prstGeom>
          <a:noFill/>
          <a:ln>
            <a:noFill/>
          </a:ln>
        </p:spPr>
        <p:txBody>
          <a:bodyPr anchorCtr="0" anchor="t" bIns="91425" lIns="91425" spcFirstLastPara="1" rIns="91425" wrap="square" tIns="91425">
            <a:noAutofit/>
          </a:bodyPr>
          <a:lstStyle/>
          <a:p>
            <a:pPr indent="0" lvl="0" marL="101117" rtl="0" algn="l">
              <a:spcBef>
                <a:spcPts val="1617"/>
              </a:spcBef>
              <a:spcAft>
                <a:spcPts val="0"/>
              </a:spcAft>
              <a:buClr>
                <a:schemeClr val="dk1"/>
              </a:buClr>
              <a:buSzPts val="1100"/>
              <a:buFont typeface="Arial"/>
              <a:buNone/>
            </a:pPr>
            <a:r>
              <a:t/>
            </a:r>
            <a:endParaRPr sz="1200">
              <a:solidFill>
                <a:srgbClr val="FFFFFF"/>
              </a:solidFill>
            </a:endParaRPr>
          </a:p>
          <a:p>
            <a:pPr indent="0" lvl="0" marL="452932" rtl="0" algn="l">
              <a:spcBef>
                <a:spcPts val="0"/>
              </a:spcBef>
              <a:spcAft>
                <a:spcPts val="0"/>
              </a:spcAft>
              <a:buClr>
                <a:schemeClr val="dk1"/>
              </a:buClr>
              <a:buSzPts val="1100"/>
              <a:buFont typeface="Arial"/>
              <a:buNone/>
            </a:pPr>
            <a:r>
              <a:rPr b="1" lang="en-US" sz="2600">
                <a:solidFill>
                  <a:schemeClr val="lt1"/>
                </a:solidFill>
                <a:latin typeface="Poppins"/>
                <a:ea typeface="Poppins"/>
                <a:cs typeface="Poppins"/>
                <a:sym typeface="Poppins"/>
              </a:rPr>
              <a:t>UNDRIP: 2, 3, 5, 13, 14, 31 MMIWG: 2.1, 2.2, 2.3 TRC Calls to Action: 10, 13, 14</a:t>
            </a:r>
            <a:endParaRPr sz="4200">
              <a:solidFill>
                <a:schemeClr val="dk1"/>
              </a:solidFill>
              <a:latin typeface="Poppins Light"/>
              <a:ea typeface="Poppins Light"/>
              <a:cs typeface="Poppins Light"/>
              <a:sym typeface="Poppi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type="ctrTitle"/>
          </p:nvPr>
        </p:nvSpPr>
        <p:spPr>
          <a:xfrm>
            <a:off x="0" y="-225125"/>
            <a:ext cx="12192000" cy="11130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SzPts val="990"/>
              <a:buNone/>
            </a:pPr>
            <a:r>
              <a:rPr lang="en-US" sz="6000"/>
              <a:t>Funding Process</a:t>
            </a:r>
            <a:endParaRPr sz="6000"/>
          </a:p>
        </p:txBody>
      </p:sp>
      <p:sp>
        <p:nvSpPr>
          <p:cNvPr id="108" name="Google Shape;108;p20"/>
          <p:cNvSpPr txBox="1"/>
          <p:nvPr/>
        </p:nvSpPr>
        <p:spPr>
          <a:xfrm>
            <a:off x="0" y="944050"/>
            <a:ext cx="12192000" cy="52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600">
                <a:solidFill>
                  <a:schemeClr val="lt1"/>
                </a:solidFill>
                <a:latin typeface="Poppins Light"/>
                <a:ea typeface="Poppins Light"/>
                <a:cs typeface="Poppins Light"/>
                <a:sym typeface="Poppins Light"/>
              </a:rPr>
              <a:t>-applications for Section 8 &amp; 9 funding were accepted on an ongoing basis </a:t>
            </a:r>
            <a:endParaRPr sz="2600">
              <a:solidFill>
                <a:schemeClr val="lt1"/>
              </a:solidFill>
              <a:latin typeface="Poppins Light"/>
              <a:ea typeface="Poppins Light"/>
              <a:cs typeface="Poppins Light"/>
              <a:sym typeface="Poppins Light"/>
            </a:endParaRPr>
          </a:p>
          <a:p>
            <a:pPr indent="0" lvl="0" marL="0" rtl="0" algn="l">
              <a:spcBef>
                <a:spcPts val="0"/>
              </a:spcBef>
              <a:spcAft>
                <a:spcPts val="0"/>
              </a:spcAft>
              <a:buNone/>
            </a:pPr>
            <a:r>
              <a:rPr lang="en-US" sz="2600">
                <a:solidFill>
                  <a:schemeClr val="lt1"/>
                </a:solidFill>
                <a:latin typeface="Poppins Light"/>
                <a:ea typeface="Poppins Light"/>
                <a:cs typeface="Poppins Light"/>
                <a:sym typeface="Poppins Light"/>
              </a:rPr>
              <a:t>-Canadian Heritage ILC prioritized projects in relation to the funds available, </a:t>
            </a:r>
            <a:r>
              <a:rPr lang="en-US" sz="2600">
                <a:solidFill>
                  <a:schemeClr val="lt1"/>
                </a:solidFill>
                <a:latin typeface="Poppins Light"/>
                <a:ea typeface="Poppins Light"/>
                <a:cs typeface="Poppins Light"/>
                <a:sym typeface="Poppins Light"/>
              </a:rPr>
              <a:t>until</a:t>
            </a:r>
            <a:r>
              <a:rPr lang="en-US" sz="2600">
                <a:solidFill>
                  <a:schemeClr val="lt1"/>
                </a:solidFill>
                <a:latin typeface="Poppins Light"/>
                <a:ea typeface="Poppins Light"/>
                <a:cs typeface="Poppins Light"/>
                <a:sym typeface="Poppins Light"/>
              </a:rPr>
              <a:t> all funding was allocated</a:t>
            </a:r>
            <a:endParaRPr sz="2600">
              <a:solidFill>
                <a:schemeClr val="lt1"/>
              </a:solidFill>
              <a:latin typeface="Poppins Light"/>
              <a:ea typeface="Poppins Light"/>
              <a:cs typeface="Poppins Light"/>
              <a:sym typeface="Poppins Light"/>
            </a:endParaRPr>
          </a:p>
          <a:p>
            <a:pPr indent="0" lvl="0" marL="0" rtl="0" algn="l">
              <a:spcBef>
                <a:spcPts val="0"/>
              </a:spcBef>
              <a:spcAft>
                <a:spcPts val="0"/>
              </a:spcAft>
              <a:buNone/>
            </a:pPr>
            <a:r>
              <a:rPr lang="en-US" sz="2600">
                <a:solidFill>
                  <a:schemeClr val="lt1"/>
                </a:solidFill>
                <a:latin typeface="Poppins Light"/>
                <a:ea typeface="Poppins Light"/>
                <a:cs typeface="Poppins Light"/>
                <a:sym typeface="Poppins Light"/>
              </a:rPr>
              <a:t>-MK submitted our application on May 15, 2023</a:t>
            </a:r>
            <a:endParaRPr sz="2600">
              <a:solidFill>
                <a:schemeClr val="lt1"/>
              </a:solidFill>
              <a:latin typeface="Poppins Light"/>
              <a:ea typeface="Poppins Light"/>
              <a:cs typeface="Poppins Light"/>
              <a:sym typeface="Poppins Light"/>
            </a:endParaRPr>
          </a:p>
          <a:p>
            <a:pPr indent="0" lvl="0" marL="0" rtl="0" algn="l">
              <a:spcBef>
                <a:spcPts val="0"/>
              </a:spcBef>
              <a:spcAft>
                <a:spcPts val="0"/>
              </a:spcAft>
              <a:buNone/>
            </a:pPr>
            <a:r>
              <a:rPr lang="en-US" sz="2600">
                <a:solidFill>
                  <a:schemeClr val="lt1"/>
                </a:solidFill>
                <a:latin typeface="Poppins Light"/>
                <a:ea typeface="Poppins Light"/>
                <a:cs typeface="Poppins Light"/>
                <a:sym typeface="Poppins Light"/>
              </a:rPr>
              <a:t>-we received a decision letter on September 29, 2023</a:t>
            </a:r>
            <a:endParaRPr sz="2600">
              <a:solidFill>
                <a:schemeClr val="lt1"/>
              </a:solidFill>
              <a:latin typeface="Poppins Light"/>
              <a:ea typeface="Poppins Light"/>
              <a:cs typeface="Poppins Light"/>
              <a:sym typeface="Poppins Light"/>
            </a:endParaRPr>
          </a:p>
          <a:p>
            <a:pPr indent="0" lvl="0" marL="0" rtl="0" algn="l">
              <a:spcBef>
                <a:spcPts val="0"/>
              </a:spcBef>
              <a:spcAft>
                <a:spcPts val="0"/>
              </a:spcAft>
              <a:buNone/>
            </a:pPr>
            <a:r>
              <a:rPr lang="en-US" sz="2600">
                <a:solidFill>
                  <a:schemeClr val="lt1"/>
                </a:solidFill>
                <a:latin typeface="Poppins Light"/>
                <a:ea typeface="Poppins Light"/>
                <a:cs typeface="Poppins Light"/>
                <a:sym typeface="Poppins Light"/>
              </a:rPr>
              <a:t>-the contribution agreement was fully signed on October 17, 2023</a:t>
            </a:r>
            <a:endParaRPr sz="2600">
              <a:solidFill>
                <a:schemeClr val="lt1"/>
              </a:solidFill>
              <a:latin typeface="Poppins Light"/>
              <a:ea typeface="Poppins Light"/>
              <a:cs typeface="Poppins Light"/>
              <a:sym typeface="Poppins Light"/>
            </a:endParaRPr>
          </a:p>
          <a:p>
            <a:pPr indent="0" lvl="0" marL="0" rtl="0" algn="l">
              <a:lnSpc>
                <a:spcPct val="90000"/>
              </a:lnSpc>
              <a:spcBef>
                <a:spcPts val="1000"/>
              </a:spcBef>
              <a:spcAft>
                <a:spcPts val="0"/>
              </a:spcAft>
              <a:buClr>
                <a:schemeClr val="dk1"/>
              </a:buClr>
              <a:buSzPts val="1100"/>
              <a:buFont typeface="Arial"/>
              <a:buNone/>
            </a:pPr>
            <a:r>
              <a:rPr lang="en-US" sz="2600">
                <a:solidFill>
                  <a:schemeClr val="lt1"/>
                </a:solidFill>
                <a:latin typeface="Poppins Light"/>
                <a:ea typeface="Poppins Light"/>
                <a:cs typeface="Poppins Light"/>
                <a:sym typeface="Poppins Light"/>
              </a:rPr>
              <a:t>-over two fiscal years, Mi’kmaw Kina’matnewey will develop a common language plan and individual plans for 14 Mi’kmaw communities in Nova Scotia, as well as develop languages projects: land and sea-based training and language and culture curriculum and resources</a:t>
            </a:r>
            <a:endParaRPr sz="2600">
              <a:solidFill>
                <a:schemeClr val="lt1"/>
              </a:solidFill>
              <a:latin typeface="Poppins Light"/>
              <a:ea typeface="Poppins Light"/>
              <a:cs typeface="Poppins Light"/>
              <a:sym typeface="Poppins Light"/>
            </a:endParaRPr>
          </a:p>
          <a:p>
            <a:pPr indent="0" lvl="0" marL="0" rtl="0" algn="l">
              <a:spcBef>
                <a:spcPts val="0"/>
              </a:spcBef>
              <a:spcAft>
                <a:spcPts val="0"/>
              </a:spcAft>
              <a:buNone/>
            </a:pPr>
            <a:r>
              <a:t/>
            </a:r>
            <a:endParaRPr sz="1700">
              <a:solidFill>
                <a:schemeClr val="lt1"/>
              </a:solidFill>
              <a:latin typeface="Poppins Light"/>
              <a:ea typeface="Poppins Light"/>
              <a:cs typeface="Poppins Light"/>
              <a:sym typeface="Poppins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MK Colours">
      <a:dk1>
        <a:srgbClr val="000000"/>
      </a:dk1>
      <a:lt1>
        <a:srgbClr val="FFFFFF"/>
      </a:lt1>
      <a:dk2>
        <a:srgbClr val="27526F"/>
      </a:dk2>
      <a:lt2>
        <a:srgbClr val="E7E6E6"/>
      </a:lt2>
      <a:accent1>
        <a:srgbClr val="3B7FA1"/>
      </a:accent1>
      <a:accent2>
        <a:srgbClr val="BA5E46"/>
      </a:accent2>
      <a:accent3>
        <a:srgbClr val="7CA883"/>
      </a:accent3>
      <a:accent4>
        <a:srgbClr val="D1952A"/>
      </a:accent4>
      <a:accent5>
        <a:srgbClr val="393939"/>
      </a:accent5>
      <a:accent6>
        <a:srgbClr val="3B7FA1"/>
      </a:accent6>
      <a:hlink>
        <a:srgbClr val="3B7FA1"/>
      </a:hlink>
      <a:folHlink>
        <a:srgbClr val="2752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olaris_x0023_ xmlns="40cc7fa8-84e5-448e-ae7a-47e8d4996491" xsi:nil="true"/>
    <lcf76f155ced4ddcb4097134ff3c332f xmlns="40cc7fa8-84e5-448e-ae7a-47e8d4996491">
      <Terms xmlns="http://schemas.microsoft.com/office/infopath/2007/PartnerControls"/>
    </lcf76f155ced4ddcb4097134ff3c332f>
    <TaxCatchAll xmlns="b559b0e0-9212-46a0-b3de-39b777f81522" xsi:nil="true"/>
    <Opportunity_x0023_ xmlns="40cc7fa8-84e5-448e-ae7a-47e8d4996491" xsi:nil="true"/>
  </documentManagement>
</p:properties>
</file>

<file path=customXml/itemProps1.xml><?xml version="1.0" encoding="utf-8"?>
<ds:datastoreItem xmlns:ds="http://schemas.openxmlformats.org/officeDocument/2006/customXml" ds:itemID="{F6939DB0-EEB4-4076-8F64-3329A8D63836}"/>
</file>

<file path=customXml/itemProps2.xml><?xml version="1.0" encoding="utf-8"?>
<ds:datastoreItem xmlns:ds="http://schemas.openxmlformats.org/officeDocument/2006/customXml" ds:itemID="{DF8BA86C-9E73-4E4D-94F2-F56BE500BF93}"/>
</file>

<file path=customXml/itemProps3.xml><?xml version="1.0" encoding="utf-8"?>
<ds:datastoreItem xmlns:ds="http://schemas.openxmlformats.org/officeDocument/2006/customXml" ds:itemID="{0E157853-BBAA-46CA-AFEB-7270DD9BB525}"/>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0x0101001C14F5DB9F0EFB438838633D3D3C15B8</vt:lpwstr>
  </property>
</Properties>
</file>