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 id="2147483726" r:id="rId2"/>
  </p:sldMasterIdLst>
  <p:notesMasterIdLst>
    <p:notesMasterId r:id="rId13"/>
  </p:notesMasterIdLst>
  <p:sldIdLst>
    <p:sldId id="256" r:id="rId3"/>
    <p:sldId id="257" r:id="rId4"/>
    <p:sldId id="258" r:id="rId5"/>
    <p:sldId id="503" r:id="rId6"/>
    <p:sldId id="504" r:id="rId7"/>
    <p:sldId id="505" r:id="rId8"/>
    <p:sldId id="280" r:id="rId9"/>
    <p:sldId id="263" r:id="rId10"/>
    <p:sldId id="278" r:id="rId11"/>
    <p:sldId id="27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5" autoAdjust="0"/>
    <p:restoredTop sz="94660"/>
  </p:normalViewPr>
  <p:slideViewPr>
    <p:cSldViewPr snapToGrid="0">
      <p:cViewPr varScale="1">
        <p:scale>
          <a:sx n="59" d="100"/>
          <a:sy n="59" d="100"/>
        </p:scale>
        <p:origin x="78" y="10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4D190B-99BE-46FC-A7B0-1AD4E7465585}" type="datetimeFigureOut">
              <a:rPr lang="en-CA" smtClean="0"/>
              <a:t>2026-02-03</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D04823-5716-428C-B8F3-49AA24461C7E}" type="slidenum">
              <a:rPr lang="en-CA" smtClean="0"/>
              <a:t>‹#›</a:t>
            </a:fld>
            <a:endParaRPr lang="en-CA"/>
          </a:p>
        </p:txBody>
      </p:sp>
    </p:spTree>
    <p:extLst>
      <p:ext uri="{BB962C8B-B14F-4D97-AF65-F5344CB8AC3E}">
        <p14:creationId xmlns:p14="http://schemas.microsoft.com/office/powerpoint/2010/main" val="9273383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225771B-BA24-5F4F-A764-C92460CC01A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093665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CA" b="1" dirty="0"/>
              <a:t>Escalator Payments</a:t>
            </a:r>
          </a:p>
          <a:p>
            <a:pPr marL="342900" indent="-342900">
              <a:buFont typeface="Arial" panose="020B0604020202020204" pitchFamily="34" charset="0"/>
              <a:buChar char="•"/>
            </a:pPr>
            <a:r>
              <a:rPr lang="en-CA" dirty="0"/>
              <a:t>Escalator payments begin in the </a:t>
            </a:r>
            <a:r>
              <a:rPr lang="en-CA" b="1" dirty="0"/>
              <a:t>2nd</a:t>
            </a:r>
            <a:r>
              <a:rPr lang="en-CA" dirty="0"/>
              <a:t> year of the agreement and are calculated using the final Grant core funding amount eligible for escalation at the end of the fiscal year (Fund Codes 476 and 477)</a:t>
            </a:r>
          </a:p>
          <a:p>
            <a:pPr marL="1085850" lvl="1" indent="-342900">
              <a:buFont typeface="Arial" panose="020B0604020202020204" pitchFamily="34" charset="0"/>
              <a:buChar char="•"/>
            </a:pPr>
            <a:r>
              <a:rPr lang="en-CA" dirty="0"/>
              <a:t>Escalator amounts are calculated using national inflation and community level on-reserve population growth, with a minimum annual escalator of 2% </a:t>
            </a:r>
          </a:p>
          <a:p>
            <a:pPr marL="1485900" lvl="2" indent="-342900">
              <a:buFont typeface="Arial" panose="020B0604020202020204" pitchFamily="34" charset="0"/>
              <a:buChar char="•"/>
            </a:pPr>
            <a:r>
              <a:rPr lang="en-CA" dirty="0"/>
              <a:t>Inflation: Final domestic demand implicit price index (3 year average) </a:t>
            </a:r>
          </a:p>
          <a:p>
            <a:pPr marL="1485900" lvl="2" indent="-342900">
              <a:buFont typeface="Arial" panose="020B0604020202020204" pitchFamily="34" charset="0"/>
              <a:buChar char="•"/>
            </a:pPr>
            <a:r>
              <a:rPr lang="en-CA" dirty="0"/>
              <a:t>Population growth: On-reserve and crown land population growth rate (3 year average) </a:t>
            </a:r>
          </a:p>
          <a:p>
            <a:pPr marL="1143000" lvl="2" indent="0">
              <a:buFont typeface="Arial" panose="020B0604020202020204" pitchFamily="34" charset="0"/>
              <a:buNone/>
            </a:pPr>
            <a:endParaRPr lang="en-CA" dirty="0"/>
          </a:p>
          <a:p>
            <a:r>
              <a:rPr lang="en-CA" b="1" dirty="0"/>
              <a:t>“Best-of” Commitment Considerations</a:t>
            </a:r>
          </a:p>
          <a:p>
            <a:pPr marL="342900" indent="-342900">
              <a:buFont typeface="Arial" panose="020B0604020202020204" pitchFamily="34" charset="0"/>
              <a:buChar char="•"/>
            </a:pPr>
            <a:r>
              <a:rPr lang="en-CA" dirty="0"/>
              <a:t>NFR Secretariat will complete a line by line comparisons of the 3 formulas (NFR Grant, minimum 2% or ISC-RO block) and use the highest percentage as the escalator</a:t>
            </a:r>
          </a:p>
          <a:p>
            <a:pPr marL="342900" indent="-342900">
              <a:buFont typeface="Arial" panose="020B0604020202020204" pitchFamily="34" charset="0"/>
              <a:buChar char="•"/>
            </a:pPr>
            <a:r>
              <a:rPr lang="en-CA" dirty="0"/>
              <a:t>Calculations will be validated by regional offices</a:t>
            </a:r>
          </a:p>
          <a:p>
            <a:endParaRPr lang="fr-CA" dirty="0"/>
          </a:p>
        </p:txBody>
      </p:sp>
      <p:sp>
        <p:nvSpPr>
          <p:cNvPr id="4" name="Espace réservé du numéro de diapositive 3"/>
          <p:cNvSpPr>
            <a:spLocks noGrp="1"/>
          </p:cNvSpPr>
          <p:nvPr>
            <p:ph type="sldNum" sz="quarter" idx="5"/>
          </p:nvPr>
        </p:nvSpPr>
        <p:spPr/>
        <p:txBody>
          <a:bodyPr/>
          <a:lstStyle/>
          <a:p>
            <a:fld id="{7225771B-BA24-5F4F-A764-C92460CC01A5}" type="slidenum">
              <a:rPr lang="en-US" smtClean="0"/>
              <a:t>8</a:t>
            </a:fld>
            <a:endParaRPr lang="en-US"/>
          </a:p>
        </p:txBody>
      </p:sp>
    </p:spTree>
    <p:extLst>
      <p:ext uri="{BB962C8B-B14F-4D97-AF65-F5344CB8AC3E}">
        <p14:creationId xmlns:p14="http://schemas.microsoft.com/office/powerpoint/2010/main" val="1583970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CA" sz="1200" dirty="0">
                <a:latin typeface="+mj-lt"/>
              </a:rPr>
              <a:t>NFR Secretariat accesses the funding from Treasury Board for the annual NFR Grant Escalator to be provided to first Nation in the fall and cumulative escalator to be provided to First Nations on following April 1</a:t>
            </a:r>
            <a:r>
              <a:rPr lang="en-CA" sz="1200" baseline="30000" dirty="0">
                <a:latin typeface="+mj-lt"/>
              </a:rPr>
              <a:t>st</a:t>
            </a:r>
            <a:r>
              <a:rPr lang="en-CA" sz="1200" dirty="0">
                <a:latin typeface="+mj-lt"/>
              </a:rPr>
              <a:t>.</a:t>
            </a:r>
          </a:p>
          <a:p>
            <a:endParaRPr lang="fr-CA" dirty="0"/>
          </a:p>
        </p:txBody>
      </p:sp>
      <p:sp>
        <p:nvSpPr>
          <p:cNvPr id="4" name="Espace réservé du numéro de diapositive 3"/>
          <p:cNvSpPr>
            <a:spLocks noGrp="1"/>
          </p:cNvSpPr>
          <p:nvPr>
            <p:ph type="sldNum" sz="quarter" idx="5"/>
          </p:nvPr>
        </p:nvSpPr>
        <p:spPr/>
        <p:txBody>
          <a:bodyPr/>
          <a:lstStyle/>
          <a:p>
            <a:fld id="{7225771B-BA24-5F4F-A764-C92460CC01A5}" type="slidenum">
              <a:rPr lang="en-US" smtClean="0"/>
              <a:t>9</a:t>
            </a:fld>
            <a:endParaRPr lang="en-US"/>
          </a:p>
        </p:txBody>
      </p:sp>
    </p:spTree>
    <p:extLst>
      <p:ext uri="{BB962C8B-B14F-4D97-AF65-F5344CB8AC3E}">
        <p14:creationId xmlns:p14="http://schemas.microsoft.com/office/powerpoint/2010/main" val="22260263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457200" lvl="1" indent="0">
              <a:buFont typeface="Wingdings" panose="05000000000000000000" pitchFamily="2" charset="2"/>
              <a:buNone/>
            </a:pPr>
            <a:r>
              <a:rPr lang="en-US" sz="1200" dirty="0">
                <a:solidFill>
                  <a:srgbClr val="000000"/>
                </a:solidFill>
                <a:latin typeface="Calibri" panose="020F0502020204030204" pitchFamily="34" charset="0"/>
              </a:rPr>
              <a:t>FAB or FAL:</a:t>
            </a:r>
          </a:p>
          <a:p>
            <a:pPr marL="628650" lvl="1" indent="-171450">
              <a:buFont typeface="Arial" panose="020B0604020202020204" pitchFamily="34" charset="0"/>
              <a:buChar char="•"/>
            </a:pPr>
            <a:r>
              <a:rPr lang="en-US" sz="1200" dirty="0">
                <a:solidFill>
                  <a:srgbClr val="000000"/>
                </a:solidFill>
                <a:latin typeface="Calibri" panose="020F0502020204030204" pitchFamily="34" charset="0"/>
              </a:rPr>
              <a:t>Some provisions of the FAL or FAB need to come into force immediately; others within 9 month of entry into NFR Grant.  </a:t>
            </a:r>
          </a:p>
          <a:p>
            <a:pPr marL="628650" lvl="1" indent="-171450">
              <a:buFont typeface="Arial" panose="020B0604020202020204" pitchFamily="34" charset="0"/>
              <a:buChar char="•"/>
            </a:pPr>
            <a:r>
              <a:rPr lang="en-US" sz="1200" dirty="0">
                <a:solidFill>
                  <a:srgbClr val="000000"/>
                </a:solidFill>
                <a:latin typeface="Calibri" panose="020F0502020204030204" pitchFamily="34" charset="0"/>
              </a:rPr>
              <a:t>Implementation: needs to be supported by policies and procedures. </a:t>
            </a:r>
          </a:p>
          <a:p>
            <a:pPr marL="457200" lvl="1" indent="0">
              <a:buFont typeface="Arial" panose="020B0604020202020204" pitchFamily="34" charset="0"/>
              <a:buNone/>
            </a:pPr>
            <a:endParaRPr lang="en-US" sz="1200" dirty="0">
              <a:solidFill>
                <a:srgbClr val="000000"/>
              </a:solidFill>
              <a:latin typeface="Calibri" panose="020F0502020204030204" pitchFamily="34" charset="0"/>
            </a:endParaRPr>
          </a:p>
          <a:p>
            <a:pPr marL="457200" marR="0" lvl="1"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solidFill>
                  <a:srgbClr val="000000"/>
                </a:solidFill>
                <a:latin typeface="Calibri" panose="020F0502020204030204" pitchFamily="34" charset="0"/>
              </a:rPr>
              <a:t>Co-development partners: ISC, Assembly of First Nations (AFN), First Nations Financial Management Board (FMB) </a:t>
            </a:r>
          </a:p>
          <a:p>
            <a:pPr marL="457200" lvl="1" indent="0">
              <a:buFont typeface="Arial" panose="020B0604020202020204" pitchFamily="34" charset="0"/>
              <a:buNone/>
            </a:pPr>
            <a:endParaRPr lang="en-US" sz="1200" dirty="0">
              <a:solidFill>
                <a:srgbClr val="000000"/>
              </a:solidFill>
              <a:latin typeface="Calibri" panose="020F0502020204030204" pitchFamily="34" charset="0"/>
            </a:endParaRPr>
          </a:p>
          <a:p>
            <a:endParaRPr lang="fr-CA" dirty="0"/>
          </a:p>
        </p:txBody>
      </p:sp>
      <p:sp>
        <p:nvSpPr>
          <p:cNvPr id="4" name="Espace réservé du numéro de diapositive 3"/>
          <p:cNvSpPr>
            <a:spLocks noGrp="1"/>
          </p:cNvSpPr>
          <p:nvPr>
            <p:ph type="sldNum" sz="quarter" idx="5"/>
          </p:nvPr>
        </p:nvSpPr>
        <p:spPr/>
        <p:txBody>
          <a:bodyPr/>
          <a:lstStyle/>
          <a:p>
            <a:fld id="{7225771B-BA24-5F4F-A764-C92460CC01A5}" type="slidenum">
              <a:rPr lang="en-US" smtClean="0"/>
              <a:t>10</a:t>
            </a:fld>
            <a:endParaRPr lang="en-US"/>
          </a:p>
        </p:txBody>
      </p:sp>
    </p:spTree>
    <p:extLst>
      <p:ext uri="{BB962C8B-B14F-4D97-AF65-F5344CB8AC3E}">
        <p14:creationId xmlns:p14="http://schemas.microsoft.com/office/powerpoint/2010/main" val="39813046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D8E5E-745C-407D-B425-C78EBF08DF96}"/>
              </a:ext>
            </a:extLst>
          </p:cNvPr>
          <p:cNvSpPr>
            <a:spLocks noGrp="1"/>
          </p:cNvSpPr>
          <p:nvPr>
            <p:ph type="ctrTitle"/>
          </p:nvPr>
        </p:nvSpPr>
        <p:spPr>
          <a:xfrm>
            <a:off x="571501" y="822960"/>
            <a:ext cx="6057899" cy="5015169"/>
          </a:xfrm>
        </p:spPr>
        <p:txBody>
          <a:bodyPr anchor="t">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D07A4D5-56F4-4287-B174-56C55B18FD68}"/>
              </a:ext>
            </a:extLst>
          </p:cNvPr>
          <p:cNvSpPr>
            <a:spLocks noGrp="1"/>
          </p:cNvSpPr>
          <p:nvPr>
            <p:ph type="subTitle" idx="1"/>
          </p:nvPr>
        </p:nvSpPr>
        <p:spPr>
          <a:xfrm>
            <a:off x="8109113" y="3003642"/>
            <a:ext cx="3522199" cy="2900274"/>
          </a:xfrm>
        </p:spPr>
        <p:txBody>
          <a:bodyPr anchor="b">
            <a:normAutofit/>
          </a:bodyPr>
          <a:lstStyle>
            <a:lvl1pPr marL="0" indent="0" algn="l">
              <a:lnSpc>
                <a:spcPct val="130000"/>
              </a:lnSpc>
              <a:buNone/>
              <a:defRPr sz="1400"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AEB9C19-FEE0-4852-B181-14A0DD77F40D}"/>
              </a:ext>
            </a:extLst>
          </p:cNvPr>
          <p:cNvSpPr>
            <a:spLocks noGrp="1"/>
          </p:cNvSpPr>
          <p:nvPr>
            <p:ph type="dt" sz="half" idx="10"/>
          </p:nvPr>
        </p:nvSpPr>
        <p:spPr/>
        <p:txBody>
          <a:bodyPr/>
          <a:lstStyle/>
          <a:p>
            <a:fld id="{1C8322F6-1C60-46CF-968C-BC20E470F443}" type="datetimeFigureOut">
              <a:rPr lang="en-US" smtClean="0"/>
              <a:t>2/3/2026</a:t>
            </a:fld>
            <a:endParaRPr lang="en-US"/>
          </a:p>
        </p:txBody>
      </p:sp>
      <p:sp>
        <p:nvSpPr>
          <p:cNvPr id="5" name="Footer Placeholder 4">
            <a:extLst>
              <a:ext uri="{FF2B5EF4-FFF2-40B4-BE49-F238E27FC236}">
                <a16:creationId xmlns:a16="http://schemas.microsoft.com/office/drawing/2014/main" id="{11127DDF-01B7-463C-82BC-BBF4296182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B2056A-C3EE-4809-B1F3-1CEEEA266F7B}"/>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9" name="Straight Connector 8">
            <a:extLst>
              <a:ext uri="{FF2B5EF4-FFF2-40B4-BE49-F238E27FC236}">
                <a16:creationId xmlns:a16="http://schemas.microsoft.com/office/drawing/2014/main" id="{A240FCEE-B6E2-46D0-9BB0-F45F79545E9D}"/>
              </a:ext>
            </a:extLst>
          </p:cNvPr>
          <p:cNvCxnSpPr>
            <a:cxnSpLocks/>
          </p:cNvCxnSpPr>
          <p:nvPr/>
        </p:nvCxnSpPr>
        <p:spPr>
          <a:xfrm flipH="1">
            <a:off x="571501"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BD2FB83-3783-4477-80B5-DA5BF10BAF57}"/>
              </a:ext>
            </a:extLst>
          </p:cNvPr>
          <p:cNvCxnSpPr>
            <a:cxnSpLocks/>
          </p:cNvCxnSpPr>
          <p:nvPr/>
        </p:nvCxnSpPr>
        <p:spPr>
          <a:xfrm>
            <a:off x="7742482"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E83EA203-71D5-49C0-9626-FFA8E46787B0}"/>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1805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99A0A-70FC-426A-8B3B-60FAF9806EB0}"/>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EF47EC6-9753-4ABC-BB66-64CCC8BA0808}"/>
              </a:ext>
            </a:extLst>
          </p:cNvPr>
          <p:cNvSpPr>
            <a:spLocks noGrp="1"/>
          </p:cNvSpPr>
          <p:nvPr>
            <p:ph type="body" orient="vert" idx="1"/>
          </p:nvPr>
        </p:nvSpPr>
        <p:spPr>
          <a:xfrm>
            <a:off x="571499" y="2036363"/>
            <a:ext cx="11059811" cy="387077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8884D9F-DC99-4B4C-98CF-178BBBB76646}"/>
              </a:ext>
            </a:extLst>
          </p:cNvPr>
          <p:cNvSpPr>
            <a:spLocks noGrp="1"/>
          </p:cNvSpPr>
          <p:nvPr>
            <p:ph type="dt" sz="half" idx="10"/>
          </p:nvPr>
        </p:nvSpPr>
        <p:spPr/>
        <p:txBody>
          <a:bodyPr/>
          <a:lstStyle/>
          <a:p>
            <a:fld id="{1C8322F6-1C60-46CF-968C-BC20E470F443}" type="datetimeFigureOut">
              <a:rPr lang="en-US" smtClean="0"/>
              <a:t>2/3/2026</a:t>
            </a:fld>
            <a:endParaRPr lang="en-US"/>
          </a:p>
        </p:txBody>
      </p:sp>
      <p:sp>
        <p:nvSpPr>
          <p:cNvPr id="5" name="Footer Placeholder 4">
            <a:extLst>
              <a:ext uri="{FF2B5EF4-FFF2-40B4-BE49-F238E27FC236}">
                <a16:creationId xmlns:a16="http://schemas.microsoft.com/office/drawing/2014/main" id="{1A7A6840-AC0B-4260-8368-08E0A22D22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A5DAB8-EC07-4CCF-96EA-5D8ACDAE6E48}"/>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7" name="Straight Connector 6">
            <a:extLst>
              <a:ext uri="{FF2B5EF4-FFF2-40B4-BE49-F238E27FC236}">
                <a16:creationId xmlns:a16="http://schemas.microsoft.com/office/drawing/2014/main" id="{0438F1AC-9961-4786-A189-20863DD97F68}"/>
              </a:ext>
            </a:extLst>
          </p:cNvPr>
          <p:cNvCxnSpPr>
            <a:cxnSpLocks/>
          </p:cNvCxnSpPr>
          <p:nvPr/>
        </p:nvCxnSpPr>
        <p:spPr>
          <a:xfrm flipH="1">
            <a:off x="571500" y="1780979"/>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4720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75F678-EC03-4845-A51B-C90FA6A15491}"/>
              </a:ext>
            </a:extLst>
          </p:cNvPr>
          <p:cNvSpPr>
            <a:spLocks noGrp="1"/>
          </p:cNvSpPr>
          <p:nvPr>
            <p:ph type="title" orient="vert"/>
          </p:nvPr>
        </p:nvSpPr>
        <p:spPr>
          <a:xfrm>
            <a:off x="9177953" y="797251"/>
            <a:ext cx="2483929" cy="5283785"/>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74A8B4D-A39F-4528-975A-9C84BEE778DF}"/>
              </a:ext>
            </a:extLst>
          </p:cNvPr>
          <p:cNvSpPr>
            <a:spLocks noGrp="1"/>
          </p:cNvSpPr>
          <p:nvPr>
            <p:ph type="body" orient="vert" idx="1"/>
          </p:nvPr>
        </p:nvSpPr>
        <p:spPr>
          <a:xfrm>
            <a:off x="566094" y="797251"/>
            <a:ext cx="8101072" cy="528378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15E4A23-6984-4AD1-A51D-600EDC263543}"/>
              </a:ext>
            </a:extLst>
          </p:cNvPr>
          <p:cNvSpPr>
            <a:spLocks noGrp="1"/>
          </p:cNvSpPr>
          <p:nvPr>
            <p:ph type="dt" sz="half" idx="10"/>
          </p:nvPr>
        </p:nvSpPr>
        <p:spPr/>
        <p:txBody>
          <a:bodyPr/>
          <a:lstStyle/>
          <a:p>
            <a:fld id="{1C8322F6-1C60-46CF-968C-BC20E470F443}" type="datetimeFigureOut">
              <a:rPr lang="en-US" smtClean="0"/>
              <a:t>2/3/2026</a:t>
            </a:fld>
            <a:endParaRPr lang="en-US"/>
          </a:p>
        </p:txBody>
      </p:sp>
      <p:sp>
        <p:nvSpPr>
          <p:cNvPr id="5" name="Footer Placeholder 4">
            <a:extLst>
              <a:ext uri="{FF2B5EF4-FFF2-40B4-BE49-F238E27FC236}">
                <a16:creationId xmlns:a16="http://schemas.microsoft.com/office/drawing/2014/main" id="{A9273E28-C341-49CC-BAAB-0C0D198212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26D54A-8E86-4026-8DD0-5B0979BB8C78}"/>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7" name="Straight Connector 6">
            <a:extLst>
              <a:ext uri="{FF2B5EF4-FFF2-40B4-BE49-F238E27FC236}">
                <a16:creationId xmlns:a16="http://schemas.microsoft.com/office/drawing/2014/main" id="{1CB05DA4-DF32-4D7A-9E4D-36309C90C5BB}"/>
              </a:ext>
            </a:extLst>
          </p:cNvPr>
          <p:cNvCxnSpPr>
            <a:cxnSpLocks/>
          </p:cNvCxnSpPr>
          <p:nvPr/>
        </p:nvCxnSpPr>
        <p:spPr>
          <a:xfrm flipH="1">
            <a:off x="566094" y="57711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D7CC7262-4997-41E4-976D-BA82E148280F}"/>
              </a:ext>
            </a:extLst>
          </p:cNvPr>
          <p:cNvCxnSpPr>
            <a:cxnSpLocks/>
          </p:cNvCxnSpPr>
          <p:nvPr/>
        </p:nvCxnSpPr>
        <p:spPr>
          <a:xfrm flipV="1">
            <a:off x="8875226" y="571500"/>
            <a:ext cx="0" cy="57114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F5063B5-E478-4C41-AD40-49A39AE07429}"/>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3666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fr-CA"/>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A"/>
              <a:t>Click to edit Master subtitle style</a:t>
            </a:r>
            <a:endParaRPr lang="en-US"/>
          </a:p>
        </p:txBody>
      </p:sp>
      <p:sp>
        <p:nvSpPr>
          <p:cNvPr id="7" name="TextBox 6"/>
          <p:cNvSpPr txBox="1"/>
          <p:nvPr userDrawn="1"/>
        </p:nvSpPr>
        <p:spPr>
          <a:xfrm>
            <a:off x="356514" y="6683939"/>
            <a:ext cx="184731" cy="369332"/>
          </a:xfrm>
          <a:prstGeom prst="rect">
            <a:avLst/>
          </a:prstGeom>
          <a:noFill/>
        </p:spPr>
        <p:txBody>
          <a:bodyPr wrap="none" rtlCol="0">
            <a:spAutoFit/>
          </a:bodyPr>
          <a:lstStyle/>
          <a:p>
            <a:endParaRPr lang="en-US" sz="1800" dirty="0"/>
          </a:p>
        </p:txBody>
      </p:sp>
      <p:pic>
        <p:nvPicPr>
          <p:cNvPr id="9" name="Picture 8" descr="JNT-19-0099-CIRNAC-ISC-4x3-eng.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1141"/>
            <a:ext cx="12192000" cy="6855715"/>
          </a:xfrm>
          <a:prstGeom prst="rect">
            <a:avLst/>
          </a:prstGeom>
        </p:spPr>
      </p:pic>
    </p:spTree>
    <p:extLst>
      <p:ext uri="{BB962C8B-B14F-4D97-AF65-F5344CB8AC3E}">
        <p14:creationId xmlns:p14="http://schemas.microsoft.com/office/powerpoint/2010/main" val="13428233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Click to edit Master title style</a:t>
            </a:r>
            <a:endParaRPr lang="en-US"/>
          </a:p>
        </p:txBody>
      </p:sp>
      <p:sp>
        <p:nvSpPr>
          <p:cNvPr id="3" name="Content Placeholder 2"/>
          <p:cNvSpPr>
            <a:spLocks noGrp="1"/>
          </p:cNvSpPr>
          <p:nvPr>
            <p:ph idx="1"/>
          </p:nvPr>
        </p:nvSpPr>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4" name="Date Placeholder 3"/>
          <p:cNvSpPr>
            <a:spLocks noGrp="1"/>
          </p:cNvSpPr>
          <p:nvPr>
            <p:ph type="dt" sz="half" idx="10"/>
          </p:nvPr>
        </p:nvSpPr>
        <p:spPr/>
        <p:txBody>
          <a:bodyPr/>
          <a:lstStyle/>
          <a:p>
            <a:fld id="{D0CA2ADE-90CE-B141-8863-BD6153513F7D}" type="datetime1">
              <a:rPr lang="en-CA" smtClean="0"/>
              <a:t>2026-02-03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972F3-B1E1-8448-A5D8-C083B140CC35}" type="slidenum">
              <a:rPr lang="en-US" smtClean="0"/>
              <a:t>‹#›</a:t>
            </a:fld>
            <a:endParaRPr lang="en-US"/>
          </a:p>
        </p:txBody>
      </p:sp>
    </p:spTree>
    <p:extLst>
      <p:ext uri="{BB962C8B-B14F-4D97-AF65-F5344CB8AC3E}">
        <p14:creationId xmlns:p14="http://schemas.microsoft.com/office/powerpoint/2010/main" val="9737592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fr-CA"/>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A"/>
              <a:t>Click to edit Master text styles</a:t>
            </a:r>
          </a:p>
        </p:txBody>
      </p:sp>
      <p:sp>
        <p:nvSpPr>
          <p:cNvPr id="4" name="Date Placeholder 3"/>
          <p:cNvSpPr>
            <a:spLocks noGrp="1"/>
          </p:cNvSpPr>
          <p:nvPr>
            <p:ph type="dt" sz="half" idx="10"/>
          </p:nvPr>
        </p:nvSpPr>
        <p:spPr/>
        <p:txBody>
          <a:bodyPr/>
          <a:lstStyle/>
          <a:p>
            <a:fld id="{3C8E3BE8-0512-5B45-BC7A-0C06CA0C5EBB}" type="datetime1">
              <a:rPr lang="en-CA" smtClean="0"/>
              <a:t>2026-02-03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972F3-B1E1-8448-A5D8-C083B140CC35}" type="slidenum">
              <a:rPr lang="en-US" smtClean="0"/>
              <a:t>‹#›</a:t>
            </a:fld>
            <a:endParaRPr lang="en-US"/>
          </a:p>
        </p:txBody>
      </p:sp>
    </p:spTree>
    <p:extLst>
      <p:ext uri="{BB962C8B-B14F-4D97-AF65-F5344CB8AC3E}">
        <p14:creationId xmlns:p14="http://schemas.microsoft.com/office/powerpoint/2010/main" val="4179246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5" name="Date Placeholder 4"/>
          <p:cNvSpPr>
            <a:spLocks noGrp="1"/>
          </p:cNvSpPr>
          <p:nvPr>
            <p:ph type="dt" sz="half" idx="10"/>
          </p:nvPr>
        </p:nvSpPr>
        <p:spPr/>
        <p:txBody>
          <a:bodyPr/>
          <a:lstStyle/>
          <a:p>
            <a:fld id="{A8922F80-B145-9842-A5E9-647735A3B45C}" type="datetime1">
              <a:rPr lang="en-CA" smtClean="0"/>
              <a:t>2026-02-03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972F3-B1E1-8448-A5D8-C083B140CC35}" type="slidenum">
              <a:rPr lang="en-US" smtClean="0"/>
              <a:t>‹#›</a:t>
            </a:fld>
            <a:endParaRPr lang="en-US"/>
          </a:p>
        </p:txBody>
      </p:sp>
    </p:spTree>
    <p:extLst>
      <p:ext uri="{BB962C8B-B14F-4D97-AF65-F5344CB8AC3E}">
        <p14:creationId xmlns:p14="http://schemas.microsoft.com/office/powerpoint/2010/main" val="7613518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CA"/>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7" name="Date Placeholder 6"/>
          <p:cNvSpPr>
            <a:spLocks noGrp="1"/>
          </p:cNvSpPr>
          <p:nvPr>
            <p:ph type="dt" sz="half" idx="10"/>
          </p:nvPr>
        </p:nvSpPr>
        <p:spPr/>
        <p:txBody>
          <a:bodyPr/>
          <a:lstStyle/>
          <a:p>
            <a:fld id="{C70639B3-F52B-1544-8387-E2FDC25C5075}" type="datetime1">
              <a:rPr lang="en-CA" smtClean="0"/>
              <a:t>2026-02-03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972F3-B1E1-8448-A5D8-C083B140CC35}" type="slidenum">
              <a:rPr lang="en-US" smtClean="0"/>
              <a:t>‹#›</a:t>
            </a:fld>
            <a:endParaRPr lang="en-US"/>
          </a:p>
        </p:txBody>
      </p:sp>
    </p:spTree>
    <p:extLst>
      <p:ext uri="{BB962C8B-B14F-4D97-AF65-F5344CB8AC3E}">
        <p14:creationId xmlns:p14="http://schemas.microsoft.com/office/powerpoint/2010/main" val="35568630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Click to edit Master title style</a:t>
            </a:r>
            <a:endParaRPr lang="en-US"/>
          </a:p>
        </p:txBody>
      </p:sp>
      <p:sp>
        <p:nvSpPr>
          <p:cNvPr id="3" name="Date Placeholder 2"/>
          <p:cNvSpPr>
            <a:spLocks noGrp="1"/>
          </p:cNvSpPr>
          <p:nvPr>
            <p:ph type="dt" sz="half" idx="10"/>
          </p:nvPr>
        </p:nvSpPr>
        <p:spPr/>
        <p:txBody>
          <a:bodyPr/>
          <a:lstStyle/>
          <a:p>
            <a:fld id="{63936953-4B8A-DE43-AF52-711CDB35C0D2}" type="datetime1">
              <a:rPr lang="en-CA" smtClean="0"/>
              <a:t>2026-02-03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972F3-B1E1-8448-A5D8-C083B140CC35}" type="slidenum">
              <a:rPr lang="en-US" smtClean="0"/>
              <a:t>‹#›</a:t>
            </a:fld>
            <a:endParaRPr lang="en-US"/>
          </a:p>
        </p:txBody>
      </p:sp>
    </p:spTree>
    <p:extLst>
      <p:ext uri="{BB962C8B-B14F-4D97-AF65-F5344CB8AC3E}">
        <p14:creationId xmlns:p14="http://schemas.microsoft.com/office/powerpoint/2010/main" val="3247810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1BD897-D6AC-F349-93BB-6104B3E6FA39}" type="datetime1">
              <a:rPr lang="en-CA" smtClean="0"/>
              <a:t>2026-02-03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972F3-B1E1-8448-A5D8-C083B140CC35}" type="slidenum">
              <a:rPr lang="en-US" smtClean="0"/>
              <a:t>‹#›</a:t>
            </a:fld>
            <a:endParaRPr lang="en-US"/>
          </a:p>
        </p:txBody>
      </p:sp>
    </p:spTree>
    <p:extLst>
      <p:ext uri="{BB962C8B-B14F-4D97-AF65-F5344CB8AC3E}">
        <p14:creationId xmlns:p14="http://schemas.microsoft.com/office/powerpoint/2010/main" val="9332952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fr-CA"/>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a:t>Click to edit Master text styles</a:t>
            </a:r>
          </a:p>
        </p:txBody>
      </p:sp>
      <p:sp>
        <p:nvSpPr>
          <p:cNvPr id="5" name="Date Placeholder 4"/>
          <p:cNvSpPr>
            <a:spLocks noGrp="1"/>
          </p:cNvSpPr>
          <p:nvPr>
            <p:ph type="dt" sz="half" idx="10"/>
          </p:nvPr>
        </p:nvSpPr>
        <p:spPr/>
        <p:txBody>
          <a:bodyPr/>
          <a:lstStyle/>
          <a:p>
            <a:fld id="{D6CD3688-F0D6-4D4A-8C58-7AFB0A368C4E}" type="datetime1">
              <a:rPr lang="en-CA" smtClean="0"/>
              <a:t>2026-02-03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972F3-B1E1-8448-A5D8-C083B140CC35}" type="slidenum">
              <a:rPr lang="en-US" smtClean="0"/>
              <a:t>‹#›</a:t>
            </a:fld>
            <a:endParaRPr lang="en-US"/>
          </a:p>
        </p:txBody>
      </p:sp>
    </p:spTree>
    <p:extLst>
      <p:ext uri="{BB962C8B-B14F-4D97-AF65-F5344CB8AC3E}">
        <p14:creationId xmlns:p14="http://schemas.microsoft.com/office/powerpoint/2010/main" val="3792169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B2ED8-7F53-4C03-A740-493E50798497}"/>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5611087-99A9-4100-B5F7-520880DE322E}"/>
              </a:ext>
            </a:extLst>
          </p:cNvPr>
          <p:cNvSpPr>
            <a:spLocks noGrp="1"/>
          </p:cNvSpPr>
          <p:nvPr>
            <p:ph idx="1"/>
          </p:nvPr>
        </p:nvSpPr>
        <p:spPr>
          <a:xfrm>
            <a:off x="571499" y="2075688"/>
            <a:ext cx="11059811" cy="3910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67B4B20-1A65-4A26-B11E-6095083A1645}"/>
              </a:ext>
            </a:extLst>
          </p:cNvPr>
          <p:cNvSpPr>
            <a:spLocks noGrp="1"/>
          </p:cNvSpPr>
          <p:nvPr>
            <p:ph type="dt" sz="half" idx="10"/>
          </p:nvPr>
        </p:nvSpPr>
        <p:spPr/>
        <p:txBody>
          <a:bodyPr/>
          <a:lstStyle/>
          <a:p>
            <a:fld id="{1C8322F6-1C60-46CF-968C-BC20E470F443}" type="datetimeFigureOut">
              <a:rPr lang="en-US" smtClean="0"/>
              <a:t>2/3/2026</a:t>
            </a:fld>
            <a:endParaRPr lang="en-US"/>
          </a:p>
        </p:txBody>
      </p:sp>
      <p:sp>
        <p:nvSpPr>
          <p:cNvPr id="5" name="Footer Placeholder 4">
            <a:extLst>
              <a:ext uri="{FF2B5EF4-FFF2-40B4-BE49-F238E27FC236}">
                <a16:creationId xmlns:a16="http://schemas.microsoft.com/office/drawing/2014/main" id="{FB0D52D3-E985-4FEB-89B9-57C754711C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EA751A-C72D-47C1-A7A6-E8510A40CE9A}"/>
              </a:ext>
            </a:extLst>
          </p:cNvPr>
          <p:cNvSpPr>
            <a:spLocks noGrp="1"/>
          </p:cNvSpPr>
          <p:nvPr>
            <p:ph type="sldNum" sz="quarter" idx="12"/>
          </p:nvPr>
        </p:nvSpPr>
        <p:spPr/>
        <p:txBody>
          <a:bodyPr/>
          <a:lstStyle/>
          <a:p>
            <a:fld id="{5EEB83C2-341F-4C28-A243-1C56DDDA54D3}" type="slidenum">
              <a:rPr lang="en-US" smtClean="0"/>
              <a:t>‹#›</a:t>
            </a:fld>
            <a:endParaRPr lang="en-US"/>
          </a:p>
        </p:txBody>
      </p:sp>
    </p:spTree>
    <p:extLst>
      <p:ext uri="{BB962C8B-B14F-4D97-AF65-F5344CB8AC3E}">
        <p14:creationId xmlns:p14="http://schemas.microsoft.com/office/powerpoint/2010/main" val="32465167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fr-CA"/>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a:t>Click to edit Master text styles</a:t>
            </a:r>
          </a:p>
        </p:txBody>
      </p:sp>
      <p:sp>
        <p:nvSpPr>
          <p:cNvPr id="5" name="Date Placeholder 4"/>
          <p:cNvSpPr>
            <a:spLocks noGrp="1"/>
          </p:cNvSpPr>
          <p:nvPr>
            <p:ph type="dt" sz="half" idx="10"/>
          </p:nvPr>
        </p:nvSpPr>
        <p:spPr/>
        <p:txBody>
          <a:bodyPr/>
          <a:lstStyle/>
          <a:p>
            <a:fld id="{88238864-5ED5-814B-B788-DB719855B5BF}" type="datetime1">
              <a:rPr lang="en-CA" smtClean="0"/>
              <a:t>2026-02-03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972F3-B1E1-8448-A5D8-C083B140CC35}" type="slidenum">
              <a:rPr lang="en-US" smtClean="0"/>
              <a:t>‹#›</a:t>
            </a:fld>
            <a:endParaRPr lang="en-US"/>
          </a:p>
        </p:txBody>
      </p:sp>
    </p:spTree>
    <p:extLst>
      <p:ext uri="{BB962C8B-B14F-4D97-AF65-F5344CB8AC3E}">
        <p14:creationId xmlns:p14="http://schemas.microsoft.com/office/powerpoint/2010/main" val="21405181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4" name="Date Placeholder 3"/>
          <p:cNvSpPr>
            <a:spLocks noGrp="1"/>
          </p:cNvSpPr>
          <p:nvPr>
            <p:ph type="dt" sz="half" idx="10"/>
          </p:nvPr>
        </p:nvSpPr>
        <p:spPr/>
        <p:txBody>
          <a:bodyPr/>
          <a:lstStyle/>
          <a:p>
            <a:fld id="{37D0E791-2CC0-684E-8EAF-FADA6AEE96D0}" type="datetime1">
              <a:rPr lang="en-CA" smtClean="0"/>
              <a:t>2026-02-03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972F3-B1E1-8448-A5D8-C083B140CC35}" type="slidenum">
              <a:rPr lang="en-US" smtClean="0"/>
              <a:t>‹#›</a:t>
            </a:fld>
            <a:endParaRPr lang="en-US"/>
          </a:p>
        </p:txBody>
      </p:sp>
    </p:spTree>
    <p:extLst>
      <p:ext uri="{BB962C8B-B14F-4D97-AF65-F5344CB8AC3E}">
        <p14:creationId xmlns:p14="http://schemas.microsoft.com/office/powerpoint/2010/main" val="7086255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fr-CA"/>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4" name="Date Placeholder 3"/>
          <p:cNvSpPr>
            <a:spLocks noGrp="1"/>
          </p:cNvSpPr>
          <p:nvPr>
            <p:ph type="dt" sz="half" idx="10"/>
          </p:nvPr>
        </p:nvSpPr>
        <p:spPr/>
        <p:txBody>
          <a:bodyPr/>
          <a:lstStyle/>
          <a:p>
            <a:fld id="{A177C54F-2934-ED42-B429-E995105E2CB9}" type="datetime1">
              <a:rPr lang="en-CA" smtClean="0"/>
              <a:t>2026-02-03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972F3-B1E1-8448-A5D8-C083B140CC35}" type="slidenum">
              <a:rPr lang="en-US" smtClean="0"/>
              <a:t>‹#›</a:t>
            </a:fld>
            <a:endParaRPr lang="en-US"/>
          </a:p>
        </p:txBody>
      </p:sp>
    </p:spTree>
    <p:extLst>
      <p:ext uri="{BB962C8B-B14F-4D97-AF65-F5344CB8AC3E}">
        <p14:creationId xmlns:p14="http://schemas.microsoft.com/office/powerpoint/2010/main" val="20736369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pic>
        <p:nvPicPr>
          <p:cNvPr id="2" name="Picture 1" descr="ISC_Branding_PPT_standard_10x7.5_ENG_FINAL_8.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4856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81F78-07BF-45A9-92D4-E4E0A1E88D7A}"/>
              </a:ext>
            </a:extLst>
          </p:cNvPr>
          <p:cNvSpPr>
            <a:spLocks noGrp="1"/>
          </p:cNvSpPr>
          <p:nvPr>
            <p:ph type="title"/>
          </p:nvPr>
        </p:nvSpPr>
        <p:spPr>
          <a:xfrm>
            <a:off x="571500" y="914255"/>
            <a:ext cx="6867115" cy="5009471"/>
          </a:xfrm>
        </p:spPr>
        <p:txBody>
          <a:bodyPr anchor="b">
            <a:normAutofit/>
          </a:bodyPr>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ECC2A83-A380-4828-BC68-C065C8BC5AD5}"/>
              </a:ext>
            </a:extLst>
          </p:cNvPr>
          <p:cNvSpPr>
            <a:spLocks noGrp="1"/>
          </p:cNvSpPr>
          <p:nvPr>
            <p:ph type="body" idx="1"/>
          </p:nvPr>
        </p:nvSpPr>
        <p:spPr>
          <a:xfrm>
            <a:off x="9239817" y="914399"/>
            <a:ext cx="2370268" cy="2670273"/>
          </a:xfrm>
        </p:spPr>
        <p:txBody>
          <a:bodyPr anchor="t">
            <a:normAutofit/>
          </a:bodyPr>
          <a:lstStyle>
            <a:lvl1pPr marL="0" indent="0">
              <a:lnSpc>
                <a:spcPct val="130000"/>
              </a:lnSpc>
              <a:buNone/>
              <a:defRPr sz="1400" cap="all" spc="3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F92B2F-8804-4195-A779-F5C67C25CBBE}"/>
              </a:ext>
            </a:extLst>
          </p:cNvPr>
          <p:cNvSpPr>
            <a:spLocks noGrp="1"/>
          </p:cNvSpPr>
          <p:nvPr>
            <p:ph type="dt" sz="half" idx="10"/>
          </p:nvPr>
        </p:nvSpPr>
        <p:spPr/>
        <p:txBody>
          <a:bodyPr/>
          <a:lstStyle/>
          <a:p>
            <a:fld id="{1C8322F6-1C60-46CF-968C-BC20E470F443}" type="datetimeFigureOut">
              <a:rPr lang="en-US" smtClean="0"/>
              <a:t>2/3/2026</a:t>
            </a:fld>
            <a:endParaRPr lang="en-US"/>
          </a:p>
        </p:txBody>
      </p:sp>
      <p:sp>
        <p:nvSpPr>
          <p:cNvPr id="5" name="Footer Placeholder 4">
            <a:extLst>
              <a:ext uri="{FF2B5EF4-FFF2-40B4-BE49-F238E27FC236}">
                <a16:creationId xmlns:a16="http://schemas.microsoft.com/office/drawing/2014/main" id="{25099C26-4411-4833-A917-A45E62D56A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68C7C7-F862-434D-A87A-DECE9FD2E1E9}"/>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7" name="Straight Connector 6">
            <a:extLst>
              <a:ext uri="{FF2B5EF4-FFF2-40B4-BE49-F238E27FC236}">
                <a16:creationId xmlns:a16="http://schemas.microsoft.com/office/drawing/2014/main" id="{A40BAA4B-C4C0-40C1-8DC8-B4E2F8A68E12}"/>
              </a:ext>
            </a:extLst>
          </p:cNvPr>
          <p:cNvCxnSpPr>
            <a:cxnSpLocks/>
          </p:cNvCxnSpPr>
          <p:nvPr/>
        </p:nvCxnSpPr>
        <p:spPr>
          <a:xfrm>
            <a:off x="8872625"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C0A2259-2540-4B32-A999-2B46A6790E3D}"/>
              </a:ext>
            </a:extLst>
          </p:cNvPr>
          <p:cNvCxnSpPr>
            <a:cxnSpLocks/>
          </p:cNvCxnSpPr>
          <p:nvPr/>
        </p:nvCxnSpPr>
        <p:spPr>
          <a:xfrm flipH="1">
            <a:off x="566094"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CEFB0ED-3F76-4403-AD0B-E738DD9D8CB6}"/>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0073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6BD5F-CF53-4DD5-B8C5-27BBA2BB8860}"/>
              </a:ext>
            </a:extLst>
          </p:cNvPr>
          <p:cNvSpPr>
            <a:spLocks noGrp="1"/>
          </p:cNvSpPr>
          <p:nvPr>
            <p:ph type="title"/>
          </p:nvPr>
        </p:nvSpPr>
        <p:spPr>
          <a:xfrm>
            <a:off x="571500" y="709684"/>
            <a:ext cx="11049000" cy="1057160"/>
          </a:xfrm>
        </p:spPr>
        <p:txBody>
          <a:bodyPr anchor="ct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576C2E1-5D5E-409F-BEE8-F48CE86F55C9}"/>
              </a:ext>
            </a:extLst>
          </p:cNvPr>
          <p:cNvSpPr>
            <a:spLocks noGrp="1"/>
          </p:cNvSpPr>
          <p:nvPr>
            <p:ph sz="half" idx="1"/>
          </p:nvPr>
        </p:nvSpPr>
        <p:spPr>
          <a:xfrm>
            <a:off x="579447" y="2074990"/>
            <a:ext cx="5181600" cy="41019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FBBF823-1BFB-4CF0-BAF4-D660C8F1AFC0}"/>
              </a:ext>
            </a:extLst>
          </p:cNvPr>
          <p:cNvSpPr>
            <a:spLocks noGrp="1"/>
          </p:cNvSpPr>
          <p:nvPr>
            <p:ph sz="half" idx="2"/>
          </p:nvPr>
        </p:nvSpPr>
        <p:spPr>
          <a:xfrm>
            <a:off x="6447082" y="2074990"/>
            <a:ext cx="5181600" cy="41019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46FF816E-EE02-44A4-8B81-B324ECFD74DF}"/>
              </a:ext>
            </a:extLst>
          </p:cNvPr>
          <p:cNvSpPr>
            <a:spLocks noGrp="1"/>
          </p:cNvSpPr>
          <p:nvPr>
            <p:ph type="dt" sz="half" idx="10"/>
          </p:nvPr>
        </p:nvSpPr>
        <p:spPr/>
        <p:txBody>
          <a:bodyPr/>
          <a:lstStyle/>
          <a:p>
            <a:fld id="{1C8322F6-1C60-46CF-968C-BC20E470F443}" type="datetimeFigureOut">
              <a:rPr lang="en-US" smtClean="0"/>
              <a:t>2/3/2026</a:t>
            </a:fld>
            <a:endParaRPr lang="en-US"/>
          </a:p>
        </p:txBody>
      </p:sp>
      <p:sp>
        <p:nvSpPr>
          <p:cNvPr id="6" name="Footer Placeholder 5">
            <a:extLst>
              <a:ext uri="{FF2B5EF4-FFF2-40B4-BE49-F238E27FC236}">
                <a16:creationId xmlns:a16="http://schemas.microsoft.com/office/drawing/2014/main" id="{F134D9E4-A693-44D2-A3E8-E3AABC9052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4F669F-4B8E-415D-A9BF-AD451F452C6B}"/>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11" name="Straight Connector 10">
            <a:extLst>
              <a:ext uri="{FF2B5EF4-FFF2-40B4-BE49-F238E27FC236}">
                <a16:creationId xmlns:a16="http://schemas.microsoft.com/office/drawing/2014/main" id="{720AF959-FCDC-4B92-9324-06A06C0D56F2}"/>
              </a:ext>
            </a:extLst>
          </p:cNvPr>
          <p:cNvCxnSpPr>
            <a:cxnSpLocks/>
          </p:cNvCxnSpPr>
          <p:nvPr/>
        </p:nvCxnSpPr>
        <p:spPr>
          <a:xfrm flipV="1">
            <a:off x="6101405" y="1883336"/>
            <a:ext cx="0" cy="439965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347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F85E5-82C4-4BAE-B2B0-A078ABD6C69C}"/>
              </a:ext>
            </a:extLst>
          </p:cNvPr>
          <p:cNvSpPr>
            <a:spLocks noGrp="1"/>
          </p:cNvSpPr>
          <p:nvPr>
            <p:ph type="title"/>
          </p:nvPr>
        </p:nvSpPr>
        <p:spPr>
          <a:xfrm>
            <a:off x="583469" y="699118"/>
            <a:ext cx="11025062" cy="1063601"/>
          </a:xfrm>
        </p:spPr>
        <p:txBody>
          <a:bodyPr anchor="ct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12D15C7-F445-40F7-88F6-FD6526269CD7}"/>
              </a:ext>
            </a:extLst>
          </p:cNvPr>
          <p:cNvSpPr>
            <a:spLocks noGrp="1"/>
          </p:cNvSpPr>
          <p:nvPr>
            <p:ph type="body" idx="1"/>
          </p:nvPr>
        </p:nvSpPr>
        <p:spPr>
          <a:xfrm>
            <a:off x="583468" y="2022883"/>
            <a:ext cx="5230469" cy="564079"/>
          </a:xfrm>
        </p:spPr>
        <p:txBody>
          <a:bodyPr anchor="ctr">
            <a:norm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652C35-AA8E-4154-8A78-7DE9590E1F38}"/>
              </a:ext>
            </a:extLst>
          </p:cNvPr>
          <p:cNvSpPr>
            <a:spLocks noGrp="1"/>
          </p:cNvSpPr>
          <p:nvPr>
            <p:ph sz="half" idx="2"/>
          </p:nvPr>
        </p:nvSpPr>
        <p:spPr>
          <a:xfrm>
            <a:off x="583469" y="2866031"/>
            <a:ext cx="5157787" cy="32276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F557EAC6-567C-4A4A-BB10-57EC14B97DDF}"/>
              </a:ext>
            </a:extLst>
          </p:cNvPr>
          <p:cNvSpPr>
            <a:spLocks noGrp="1"/>
          </p:cNvSpPr>
          <p:nvPr>
            <p:ph type="body" sz="quarter" idx="3"/>
          </p:nvPr>
        </p:nvSpPr>
        <p:spPr>
          <a:xfrm>
            <a:off x="6441470" y="2022883"/>
            <a:ext cx="5183188" cy="564080"/>
          </a:xfrm>
        </p:spPr>
        <p:txBody>
          <a:bodyPr anchor="ctr">
            <a:norm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19A083F-AD60-4437-B32A-44035D78AF63}"/>
              </a:ext>
            </a:extLst>
          </p:cNvPr>
          <p:cNvSpPr>
            <a:spLocks noGrp="1"/>
          </p:cNvSpPr>
          <p:nvPr>
            <p:ph sz="quarter" idx="4"/>
          </p:nvPr>
        </p:nvSpPr>
        <p:spPr>
          <a:xfrm>
            <a:off x="6441470" y="2866031"/>
            <a:ext cx="5183188" cy="32276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BF86F-3266-4551-B680-06F401FFE665}"/>
              </a:ext>
            </a:extLst>
          </p:cNvPr>
          <p:cNvSpPr>
            <a:spLocks noGrp="1"/>
          </p:cNvSpPr>
          <p:nvPr>
            <p:ph type="dt" sz="half" idx="10"/>
          </p:nvPr>
        </p:nvSpPr>
        <p:spPr/>
        <p:txBody>
          <a:bodyPr/>
          <a:lstStyle/>
          <a:p>
            <a:fld id="{1C8322F6-1C60-46CF-968C-BC20E470F443}" type="datetimeFigureOut">
              <a:rPr lang="en-US" smtClean="0"/>
              <a:t>2/3/2026</a:t>
            </a:fld>
            <a:endParaRPr lang="en-US"/>
          </a:p>
        </p:txBody>
      </p:sp>
      <p:sp>
        <p:nvSpPr>
          <p:cNvPr id="8" name="Footer Placeholder 7">
            <a:extLst>
              <a:ext uri="{FF2B5EF4-FFF2-40B4-BE49-F238E27FC236}">
                <a16:creationId xmlns:a16="http://schemas.microsoft.com/office/drawing/2014/main" id="{755B38FE-80F9-4582-B2E1-B067C288DE8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47BEF32-F637-47A1-9ED3-AFC4F79F3739}"/>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11" name="Straight Connector 10">
            <a:extLst>
              <a:ext uri="{FF2B5EF4-FFF2-40B4-BE49-F238E27FC236}">
                <a16:creationId xmlns:a16="http://schemas.microsoft.com/office/drawing/2014/main" id="{E0C508D4-7C99-4B8D-BCDE-F0001BD345D9}"/>
              </a:ext>
            </a:extLst>
          </p:cNvPr>
          <p:cNvCxnSpPr>
            <a:cxnSpLocks/>
          </p:cNvCxnSpPr>
          <p:nvPr/>
        </p:nvCxnSpPr>
        <p:spPr>
          <a:xfrm flipV="1">
            <a:off x="6101405" y="1883336"/>
            <a:ext cx="0" cy="43996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49BF61B-7951-48F4-982B-9401A483FFBF}"/>
              </a:ext>
            </a:extLst>
          </p:cNvPr>
          <p:cNvCxnSpPr>
            <a:cxnSpLocks/>
          </p:cNvCxnSpPr>
          <p:nvPr/>
        </p:nvCxnSpPr>
        <p:spPr>
          <a:xfrm flipH="1">
            <a:off x="577485" y="273859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4734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A94CB-6BE5-4B9E-B0A6-54F83B201A64}"/>
              </a:ext>
            </a:extLst>
          </p:cNvPr>
          <p:cNvSpPr>
            <a:spLocks noGrp="1"/>
          </p:cNvSpPr>
          <p:nvPr>
            <p:ph type="title"/>
          </p:nvPr>
        </p:nvSpPr>
        <p:spPr>
          <a:xfrm>
            <a:off x="571500" y="717452"/>
            <a:ext cx="11049000" cy="1161836"/>
          </a:xfrm>
        </p:spPr>
        <p:txBody>
          <a:bodyPr anchor="t"/>
          <a:lstStyle/>
          <a:p>
            <a:r>
              <a:rPr lang="en-US"/>
              <a:t>Click to edit Master title style</a:t>
            </a:r>
            <a:endParaRPr lang="en-US" dirty="0"/>
          </a:p>
        </p:txBody>
      </p:sp>
      <p:sp>
        <p:nvSpPr>
          <p:cNvPr id="3" name="Date Placeholder 2">
            <a:extLst>
              <a:ext uri="{FF2B5EF4-FFF2-40B4-BE49-F238E27FC236}">
                <a16:creationId xmlns:a16="http://schemas.microsoft.com/office/drawing/2014/main" id="{75E8643C-1A5D-4F23-B0D7-5B46F5E456B4}"/>
              </a:ext>
            </a:extLst>
          </p:cNvPr>
          <p:cNvSpPr>
            <a:spLocks noGrp="1"/>
          </p:cNvSpPr>
          <p:nvPr>
            <p:ph type="dt" sz="half" idx="10"/>
          </p:nvPr>
        </p:nvSpPr>
        <p:spPr/>
        <p:txBody>
          <a:bodyPr/>
          <a:lstStyle/>
          <a:p>
            <a:fld id="{1C8322F6-1C60-46CF-968C-BC20E470F443}" type="datetimeFigureOut">
              <a:rPr lang="en-US" smtClean="0"/>
              <a:t>2/3/2026</a:t>
            </a:fld>
            <a:endParaRPr lang="en-US"/>
          </a:p>
        </p:txBody>
      </p:sp>
      <p:sp>
        <p:nvSpPr>
          <p:cNvPr id="4" name="Footer Placeholder 3">
            <a:extLst>
              <a:ext uri="{FF2B5EF4-FFF2-40B4-BE49-F238E27FC236}">
                <a16:creationId xmlns:a16="http://schemas.microsoft.com/office/drawing/2014/main" id="{0C1A3394-78CC-43B0-9762-5E826F8BBFD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347F0A-1980-4E13-AB22-AE3B8AA44058}"/>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7" name="Straight Connector 6">
            <a:extLst>
              <a:ext uri="{FF2B5EF4-FFF2-40B4-BE49-F238E27FC236}">
                <a16:creationId xmlns:a16="http://schemas.microsoft.com/office/drawing/2014/main" id="{4E9D858B-8A9C-4235-B151-81C99A3D20D2}"/>
              </a:ext>
            </a:extLst>
          </p:cNvPr>
          <p:cNvCxnSpPr>
            <a:cxnSpLocks/>
          </p:cNvCxnSpPr>
          <p:nvPr/>
        </p:nvCxnSpPr>
        <p:spPr>
          <a:xfrm flipH="1">
            <a:off x="577485"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36C7798B-3ECB-4076-8955-A82116BB0D25}"/>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547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C61D85-3E72-406F-AB26-B4ED94918442}"/>
              </a:ext>
            </a:extLst>
          </p:cNvPr>
          <p:cNvSpPr>
            <a:spLocks noGrp="1"/>
          </p:cNvSpPr>
          <p:nvPr>
            <p:ph type="dt" sz="half" idx="10"/>
          </p:nvPr>
        </p:nvSpPr>
        <p:spPr/>
        <p:txBody>
          <a:bodyPr/>
          <a:lstStyle/>
          <a:p>
            <a:fld id="{1C8322F6-1C60-46CF-968C-BC20E470F443}" type="datetimeFigureOut">
              <a:rPr lang="en-US" smtClean="0"/>
              <a:t>2/3/2026</a:t>
            </a:fld>
            <a:endParaRPr lang="en-US"/>
          </a:p>
        </p:txBody>
      </p:sp>
      <p:sp>
        <p:nvSpPr>
          <p:cNvPr id="3" name="Footer Placeholder 2">
            <a:extLst>
              <a:ext uri="{FF2B5EF4-FFF2-40B4-BE49-F238E27FC236}">
                <a16:creationId xmlns:a16="http://schemas.microsoft.com/office/drawing/2014/main" id="{499C831E-4321-467E-9090-C89C48CF2F5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8A9556-B3D8-4403-835F-11AE2D4098E9}"/>
              </a:ext>
            </a:extLst>
          </p:cNvPr>
          <p:cNvSpPr>
            <a:spLocks noGrp="1"/>
          </p:cNvSpPr>
          <p:nvPr>
            <p:ph type="sldNum" sz="quarter" idx="12"/>
          </p:nvPr>
        </p:nvSpPr>
        <p:spPr/>
        <p:txBody>
          <a:bodyPr/>
          <a:lstStyle/>
          <a:p>
            <a:fld id="{5EEB83C2-341F-4C28-A243-1C56DDDA54D3}" type="slidenum">
              <a:rPr lang="en-US" smtClean="0"/>
              <a:t>‹#›</a:t>
            </a:fld>
            <a:endParaRPr lang="en-US"/>
          </a:p>
        </p:txBody>
      </p:sp>
    </p:spTree>
    <p:extLst>
      <p:ext uri="{BB962C8B-B14F-4D97-AF65-F5344CB8AC3E}">
        <p14:creationId xmlns:p14="http://schemas.microsoft.com/office/powerpoint/2010/main" val="3134543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0AA48-D521-423D-B185-6490EF57B935}"/>
              </a:ext>
            </a:extLst>
          </p:cNvPr>
          <p:cNvSpPr>
            <a:spLocks noGrp="1"/>
          </p:cNvSpPr>
          <p:nvPr>
            <p:ph type="title"/>
          </p:nvPr>
        </p:nvSpPr>
        <p:spPr>
          <a:xfrm>
            <a:off x="572201" y="810344"/>
            <a:ext cx="3478084" cy="1408062"/>
          </a:xfrm>
        </p:spPr>
        <p:txBody>
          <a:bodyPr anchor="t"/>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B64E6DD-DDD2-4ED6-B8A9-A8B6D7656549}"/>
              </a:ext>
            </a:extLst>
          </p:cNvPr>
          <p:cNvSpPr>
            <a:spLocks noGrp="1"/>
          </p:cNvSpPr>
          <p:nvPr>
            <p:ph idx="1"/>
          </p:nvPr>
        </p:nvSpPr>
        <p:spPr>
          <a:xfrm>
            <a:off x="4919809" y="931232"/>
            <a:ext cx="6700679" cy="507936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A3F08F5E-AD33-4ACF-84C9-78B0FF6BE3AC}"/>
              </a:ext>
            </a:extLst>
          </p:cNvPr>
          <p:cNvSpPr>
            <a:spLocks noGrp="1"/>
          </p:cNvSpPr>
          <p:nvPr>
            <p:ph type="body" sz="half" idx="2"/>
          </p:nvPr>
        </p:nvSpPr>
        <p:spPr>
          <a:xfrm>
            <a:off x="571500" y="2578608"/>
            <a:ext cx="3478783" cy="34172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D7604E-7DD4-4497-B325-74F899E8ACC6}"/>
              </a:ext>
            </a:extLst>
          </p:cNvPr>
          <p:cNvSpPr>
            <a:spLocks noGrp="1"/>
          </p:cNvSpPr>
          <p:nvPr>
            <p:ph type="dt" sz="half" idx="10"/>
          </p:nvPr>
        </p:nvSpPr>
        <p:spPr/>
        <p:txBody>
          <a:bodyPr/>
          <a:lstStyle/>
          <a:p>
            <a:fld id="{1C8322F6-1C60-46CF-968C-BC20E470F443}" type="datetimeFigureOut">
              <a:rPr lang="en-US" smtClean="0"/>
              <a:t>2/3/2026</a:t>
            </a:fld>
            <a:endParaRPr lang="en-US"/>
          </a:p>
        </p:txBody>
      </p:sp>
      <p:sp>
        <p:nvSpPr>
          <p:cNvPr id="6" name="Footer Placeholder 5">
            <a:extLst>
              <a:ext uri="{FF2B5EF4-FFF2-40B4-BE49-F238E27FC236}">
                <a16:creationId xmlns:a16="http://schemas.microsoft.com/office/drawing/2014/main" id="{3F02BEED-A8F6-4256-9539-4434694AA1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EA1AA6-EE0B-48FD-A7DE-6CEE6A8C7DEB}"/>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8" name="Straight Connector 7">
            <a:extLst>
              <a:ext uri="{FF2B5EF4-FFF2-40B4-BE49-F238E27FC236}">
                <a16:creationId xmlns:a16="http://schemas.microsoft.com/office/drawing/2014/main" id="{B3F35B32-9A23-4805-94A6-96826D202139}"/>
              </a:ext>
            </a:extLst>
          </p:cNvPr>
          <p:cNvCxnSpPr>
            <a:cxnSpLocks/>
          </p:cNvCxnSpPr>
          <p:nvPr/>
        </p:nvCxnSpPr>
        <p:spPr>
          <a:xfrm flipH="1">
            <a:off x="571500"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62BA7DA-3944-40D4-91CD-40CA24DBB79B}"/>
              </a:ext>
            </a:extLst>
          </p:cNvPr>
          <p:cNvCxnSpPr>
            <a:cxnSpLocks/>
          </p:cNvCxnSpPr>
          <p:nvPr/>
        </p:nvCxnSpPr>
        <p:spPr>
          <a:xfrm flipV="1">
            <a:off x="4419601"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8BEA0B78-39E7-4039-B8BE-4F425688C6DF}"/>
              </a:ext>
            </a:extLst>
          </p:cNvPr>
          <p:cNvCxnSpPr>
            <a:cxnSpLocks/>
          </p:cNvCxnSpPr>
          <p:nvPr/>
        </p:nvCxnSpPr>
        <p:spPr>
          <a:xfrm flipH="1">
            <a:off x="571501" y="2406845"/>
            <a:ext cx="3848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DD68B99C-0744-42EE-9713-AB0CEC3F5D85}"/>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5437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12732-5D39-4B30-A499-D51BABC882EF}"/>
              </a:ext>
            </a:extLst>
          </p:cNvPr>
          <p:cNvSpPr>
            <a:spLocks noGrp="1"/>
          </p:cNvSpPr>
          <p:nvPr>
            <p:ph type="title"/>
          </p:nvPr>
        </p:nvSpPr>
        <p:spPr>
          <a:xfrm>
            <a:off x="571499" y="802204"/>
            <a:ext cx="3478787" cy="1408062"/>
          </a:xfrm>
        </p:spPr>
        <p:txBody>
          <a:bodyPr anchor="t"/>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23AF5AEC-77BC-4A52-8A56-C6479CA6A29D}"/>
              </a:ext>
            </a:extLst>
          </p:cNvPr>
          <p:cNvSpPr>
            <a:spLocks noGrp="1"/>
          </p:cNvSpPr>
          <p:nvPr>
            <p:ph type="pic" idx="1"/>
          </p:nvPr>
        </p:nvSpPr>
        <p:spPr>
          <a:xfrm>
            <a:off x="4723467" y="847384"/>
            <a:ext cx="6907844" cy="52168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60A9240-8762-4C7D-AF22-A844CB2EC871}"/>
              </a:ext>
            </a:extLst>
          </p:cNvPr>
          <p:cNvSpPr>
            <a:spLocks noGrp="1"/>
          </p:cNvSpPr>
          <p:nvPr>
            <p:ph type="body" sz="half" idx="2"/>
          </p:nvPr>
        </p:nvSpPr>
        <p:spPr>
          <a:xfrm>
            <a:off x="571498" y="2574906"/>
            <a:ext cx="3478787" cy="343571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995685-E45D-4E74-8B78-D3B8E85C434D}"/>
              </a:ext>
            </a:extLst>
          </p:cNvPr>
          <p:cNvSpPr>
            <a:spLocks noGrp="1"/>
          </p:cNvSpPr>
          <p:nvPr>
            <p:ph type="dt" sz="half" idx="10"/>
          </p:nvPr>
        </p:nvSpPr>
        <p:spPr/>
        <p:txBody>
          <a:bodyPr/>
          <a:lstStyle/>
          <a:p>
            <a:fld id="{1C8322F6-1C60-46CF-968C-BC20E470F443}" type="datetimeFigureOut">
              <a:rPr lang="en-US" smtClean="0"/>
              <a:t>2/3/2026</a:t>
            </a:fld>
            <a:endParaRPr lang="en-US"/>
          </a:p>
        </p:txBody>
      </p:sp>
      <p:sp>
        <p:nvSpPr>
          <p:cNvPr id="6" name="Footer Placeholder 5">
            <a:extLst>
              <a:ext uri="{FF2B5EF4-FFF2-40B4-BE49-F238E27FC236}">
                <a16:creationId xmlns:a16="http://schemas.microsoft.com/office/drawing/2014/main" id="{321FCBA3-0FF5-47C2-901A-645F6185D2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030381-5320-46AD-A0B9-7C04B3E5A202}"/>
              </a:ext>
            </a:extLst>
          </p:cNvPr>
          <p:cNvSpPr>
            <a:spLocks noGrp="1"/>
          </p:cNvSpPr>
          <p:nvPr>
            <p:ph type="sldNum" sz="quarter" idx="12"/>
          </p:nvPr>
        </p:nvSpPr>
        <p:spPr/>
        <p:txBody>
          <a:bodyPr/>
          <a:lstStyle/>
          <a:p>
            <a:fld id="{5EEB83C2-341F-4C28-A243-1C56DDDA54D3}" type="slidenum">
              <a:rPr lang="en-US" smtClean="0"/>
              <a:t>‹#›</a:t>
            </a:fld>
            <a:endParaRPr lang="en-US"/>
          </a:p>
        </p:txBody>
      </p:sp>
      <p:cxnSp>
        <p:nvCxnSpPr>
          <p:cNvPr id="8" name="Straight Connector 7">
            <a:extLst>
              <a:ext uri="{FF2B5EF4-FFF2-40B4-BE49-F238E27FC236}">
                <a16:creationId xmlns:a16="http://schemas.microsoft.com/office/drawing/2014/main" id="{5357A432-D933-402A-8657-216EE20450EE}"/>
              </a:ext>
            </a:extLst>
          </p:cNvPr>
          <p:cNvCxnSpPr>
            <a:cxnSpLocks/>
          </p:cNvCxnSpPr>
          <p:nvPr/>
        </p:nvCxnSpPr>
        <p:spPr>
          <a:xfrm flipH="1">
            <a:off x="571500"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1B1E0F3-D71B-436F-A10B-B6EA7125F684}"/>
              </a:ext>
            </a:extLst>
          </p:cNvPr>
          <p:cNvCxnSpPr>
            <a:cxnSpLocks/>
          </p:cNvCxnSpPr>
          <p:nvPr/>
        </p:nvCxnSpPr>
        <p:spPr>
          <a:xfrm flipV="1">
            <a:off x="4419601"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BDEE64F5-2B48-4A2E-BA5E-1D37F1A7C9A3}"/>
              </a:ext>
            </a:extLst>
          </p:cNvPr>
          <p:cNvCxnSpPr>
            <a:cxnSpLocks/>
          </p:cNvCxnSpPr>
          <p:nvPr/>
        </p:nvCxnSpPr>
        <p:spPr>
          <a:xfrm flipH="1">
            <a:off x="571501" y="2406845"/>
            <a:ext cx="3848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99BF9AA-A2C8-4233-B597-EB11C6D6A0E0}"/>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0290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E1467D-9ED1-4211-A71E-41C91C755C9D}"/>
              </a:ext>
            </a:extLst>
          </p:cNvPr>
          <p:cNvSpPr>
            <a:spLocks noGrp="1"/>
          </p:cNvSpPr>
          <p:nvPr>
            <p:ph type="title"/>
          </p:nvPr>
        </p:nvSpPr>
        <p:spPr>
          <a:xfrm>
            <a:off x="571500" y="689289"/>
            <a:ext cx="11049000" cy="108410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1F8A6A1-C9C7-4FDF-B4DA-1E86B6A355F8}"/>
              </a:ext>
            </a:extLst>
          </p:cNvPr>
          <p:cNvSpPr>
            <a:spLocks noGrp="1"/>
          </p:cNvSpPr>
          <p:nvPr>
            <p:ph type="body" idx="1"/>
          </p:nvPr>
        </p:nvSpPr>
        <p:spPr>
          <a:xfrm>
            <a:off x="571499" y="2075688"/>
            <a:ext cx="11059811" cy="381808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AACC44A-C635-4CD0-90E9-D9503AF4CCF2}"/>
              </a:ext>
            </a:extLst>
          </p:cNvPr>
          <p:cNvSpPr>
            <a:spLocks noGrp="1"/>
          </p:cNvSpPr>
          <p:nvPr>
            <p:ph type="dt" sz="half" idx="2"/>
          </p:nvPr>
        </p:nvSpPr>
        <p:spPr>
          <a:xfrm>
            <a:off x="8036732" y="6397103"/>
            <a:ext cx="3091928" cy="365125"/>
          </a:xfrm>
          <a:prstGeom prst="rect">
            <a:avLst/>
          </a:prstGeom>
        </p:spPr>
        <p:txBody>
          <a:bodyPr vert="horz" lIns="91440" tIns="45720" rIns="91440" bIns="45720" rtlCol="0" anchor="ctr"/>
          <a:lstStyle>
            <a:lvl1pPr algn="r">
              <a:defRPr sz="800" cap="all" spc="200" baseline="0">
                <a:solidFill>
                  <a:schemeClr val="tx1"/>
                </a:solidFill>
              </a:defRPr>
            </a:lvl1pPr>
          </a:lstStyle>
          <a:p>
            <a:fld id="{1C8322F6-1C60-46CF-968C-BC20E470F443}" type="datetimeFigureOut">
              <a:rPr lang="en-US" smtClean="0"/>
              <a:t>2/3/2026</a:t>
            </a:fld>
            <a:endParaRPr lang="en-US"/>
          </a:p>
        </p:txBody>
      </p:sp>
      <p:sp>
        <p:nvSpPr>
          <p:cNvPr id="5" name="Footer Placeholder 4">
            <a:extLst>
              <a:ext uri="{FF2B5EF4-FFF2-40B4-BE49-F238E27FC236}">
                <a16:creationId xmlns:a16="http://schemas.microsoft.com/office/drawing/2014/main" id="{58ABF682-1A47-492C-81E3-9DB0A50ECB1F}"/>
              </a:ext>
            </a:extLst>
          </p:cNvPr>
          <p:cNvSpPr>
            <a:spLocks noGrp="1"/>
          </p:cNvSpPr>
          <p:nvPr>
            <p:ph type="ftr" sz="quarter" idx="3"/>
          </p:nvPr>
        </p:nvSpPr>
        <p:spPr>
          <a:xfrm>
            <a:off x="475782" y="6397103"/>
            <a:ext cx="4114800" cy="365125"/>
          </a:xfrm>
          <a:prstGeom prst="rect">
            <a:avLst/>
          </a:prstGeom>
        </p:spPr>
        <p:txBody>
          <a:bodyPr vert="horz" lIns="91440" tIns="45720" rIns="91440" bIns="45720" rtlCol="0" anchor="ctr"/>
          <a:lstStyle>
            <a:lvl1pPr algn="l">
              <a:defRPr sz="800" cap="all" spc="200" baseline="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6CCC814B-9105-44ED-98A9-D326B2E2605C}"/>
              </a:ext>
            </a:extLst>
          </p:cNvPr>
          <p:cNvSpPr>
            <a:spLocks noGrp="1"/>
          </p:cNvSpPr>
          <p:nvPr>
            <p:ph type="sldNum" sz="quarter" idx="4"/>
          </p:nvPr>
        </p:nvSpPr>
        <p:spPr>
          <a:xfrm>
            <a:off x="11024553" y="6397103"/>
            <a:ext cx="700775" cy="365125"/>
          </a:xfrm>
          <a:prstGeom prst="rect">
            <a:avLst/>
          </a:prstGeom>
        </p:spPr>
        <p:txBody>
          <a:bodyPr vert="horz" lIns="91440" tIns="45720" rIns="91440" bIns="45720" rtlCol="0" anchor="ctr"/>
          <a:lstStyle>
            <a:lvl1pPr algn="r">
              <a:defRPr sz="800">
                <a:solidFill>
                  <a:schemeClr val="tx1"/>
                </a:solidFill>
              </a:defRPr>
            </a:lvl1pPr>
          </a:lstStyle>
          <a:p>
            <a:fld id="{5EEB83C2-341F-4C28-A243-1C56DDDA54D3}" type="slidenum">
              <a:rPr lang="en-US" smtClean="0"/>
              <a:t>‹#›</a:t>
            </a:fld>
            <a:endParaRPr lang="en-US"/>
          </a:p>
        </p:txBody>
      </p:sp>
      <p:cxnSp>
        <p:nvCxnSpPr>
          <p:cNvPr id="20" name="Straight Connector 19">
            <a:extLst>
              <a:ext uri="{FF2B5EF4-FFF2-40B4-BE49-F238E27FC236}">
                <a16:creationId xmlns:a16="http://schemas.microsoft.com/office/drawing/2014/main" id="{A6814345-41DE-42C5-8657-66C1417DF81A}"/>
              </a:ext>
            </a:extLst>
          </p:cNvPr>
          <p:cNvCxnSpPr>
            <a:cxnSpLocks/>
          </p:cNvCxnSpPr>
          <p:nvPr/>
        </p:nvCxnSpPr>
        <p:spPr>
          <a:xfrm flipH="1">
            <a:off x="566094" y="6286347"/>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7E68E419-3727-4F5E-8840-AF149B33B0B7}"/>
              </a:ext>
            </a:extLst>
          </p:cNvPr>
          <p:cNvCxnSpPr>
            <a:cxnSpLocks/>
          </p:cNvCxnSpPr>
          <p:nvPr/>
        </p:nvCxnSpPr>
        <p:spPr>
          <a:xfrm flipH="1">
            <a:off x="577485" y="1883336"/>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519B6EC-D7AE-452F-8D0C-D11BD3377F3E}"/>
              </a:ext>
            </a:extLst>
          </p:cNvPr>
          <p:cNvCxnSpPr>
            <a:cxnSpLocks/>
          </p:cNvCxnSpPr>
          <p:nvPr/>
        </p:nvCxnSpPr>
        <p:spPr>
          <a:xfrm flipH="1">
            <a:off x="577485"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0891067"/>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14" r:id="rId4"/>
    <p:sldLayoutId id="2147483715" r:id="rId5"/>
    <p:sldLayoutId id="2147483720" r:id="rId6"/>
    <p:sldLayoutId id="2147483716" r:id="rId7"/>
    <p:sldLayoutId id="2147483717" r:id="rId8"/>
    <p:sldLayoutId id="2147483718" r:id="rId9"/>
    <p:sldLayoutId id="2147483719" r:id="rId10"/>
    <p:sldLayoutId id="2147483721" r:id="rId11"/>
  </p:sldLayoutIdLst>
  <p:txStyles>
    <p:titleStyle>
      <a:lvl1pPr algn="l" defTabSz="914400" rtl="0" eaLnBrk="1" latinLnBrk="0" hangingPunct="1">
        <a:lnSpc>
          <a:spcPct val="90000"/>
        </a:lnSpc>
        <a:spcBef>
          <a:spcPct val="0"/>
        </a:spcBef>
        <a:buNone/>
        <a:defRPr sz="4000" kern="1200" spc="-100" baseline="0">
          <a:solidFill>
            <a:schemeClr val="tx1"/>
          </a:solidFill>
          <a:latin typeface="Batang" panose="02030600000101010101" pitchFamily="18" charset="-127"/>
          <a:ea typeface="Batang" panose="02030600000101010101" pitchFamily="18" charset="-127"/>
          <a:cs typeface="+mj-cs"/>
        </a:defRPr>
      </a:lvl1pPr>
    </p:titleStyle>
    <p:bodyStyle>
      <a:lvl1pPr marL="228600" indent="-228600" algn="l" defTabSz="914400" rtl="0" eaLnBrk="1" latinLnBrk="0" hangingPunct="1">
        <a:lnSpc>
          <a:spcPct val="120000"/>
        </a:lnSpc>
        <a:spcBef>
          <a:spcPts val="1000"/>
        </a:spcBef>
        <a:buSzPct val="80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SzPct val="80000"/>
        <a:buFont typeface="Avenir Next LT Pro Light" panose="020B03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0000"/>
        <a:buFont typeface="Arial" panose="020B06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20000"/>
        </a:lnSpc>
        <a:spcBef>
          <a:spcPts val="500"/>
        </a:spcBef>
        <a:buSzPct val="80000"/>
        <a:buFont typeface="Avenir Next LT Pro Light" panose="020B0304020202020204" pitchFamily="34" charset="0"/>
        <a:buChar char="–"/>
        <a:defRPr sz="1400" kern="1200">
          <a:solidFill>
            <a:schemeClr val="tx1"/>
          </a:solidFill>
          <a:latin typeface="+mn-lt"/>
          <a:ea typeface="+mn-ea"/>
          <a:cs typeface="+mn-cs"/>
        </a:defRPr>
      </a:lvl4pPr>
      <a:lvl5pPr marL="1280160" indent="-228600" algn="l" defTabSz="914400" rtl="0" eaLnBrk="1" latinLnBrk="0" hangingPunct="1">
        <a:lnSpc>
          <a:spcPct val="120000"/>
        </a:lnSpc>
        <a:spcBef>
          <a:spcPts val="500"/>
        </a:spcBef>
        <a:buSzPct val="80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fr-CA"/>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D17BC5-4A79-6D46-9F92-66C5B60DC4A3}" type="datetime1">
              <a:rPr lang="en-CA" smtClean="0"/>
              <a:t>2026-02-03</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9153532"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972F3-B1E1-8448-A5D8-C083B140CC35}" type="slidenum">
              <a:rPr lang="en-US" smtClean="0"/>
              <a:t>‹#›</a:t>
            </a:fld>
            <a:endParaRPr lang="en-US" dirty="0"/>
          </a:p>
        </p:txBody>
      </p:sp>
      <p:pic>
        <p:nvPicPr>
          <p:cNvPr id="10" name="Picture 9" descr="JNT-19-0099-CIRNAC-ISC-4x3-P2-eng.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11141"/>
            <a:ext cx="12192000" cy="6855715"/>
          </a:xfrm>
          <a:prstGeom prst="rect">
            <a:avLst/>
          </a:prstGeom>
        </p:spPr>
      </p:pic>
    </p:spTree>
    <p:extLst>
      <p:ext uri="{BB962C8B-B14F-4D97-AF65-F5344CB8AC3E}">
        <p14:creationId xmlns:p14="http://schemas.microsoft.com/office/powerpoint/2010/main" val="3456461384"/>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0220DBA-8988-4873-8FCD-3FFAC3CF1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9D65F59-6F74-EE30-0039-17C9F67F9BB8}"/>
              </a:ext>
            </a:extLst>
          </p:cNvPr>
          <p:cNvPicPr>
            <a:picLocks noChangeAspect="1"/>
          </p:cNvPicPr>
          <p:nvPr/>
        </p:nvPicPr>
        <p:blipFill>
          <a:blip r:embed="rId2">
            <a:alphaModFix amt="60000"/>
          </a:blip>
          <a:srcRect t="20193" r="-1" b="-1"/>
          <a:stretch>
            <a:fillRect/>
          </a:stretch>
        </p:blipFill>
        <p:spPr>
          <a:xfrm>
            <a:off x="3048" y="10"/>
            <a:ext cx="12188952" cy="6857990"/>
          </a:xfrm>
          <a:prstGeom prst="rect">
            <a:avLst/>
          </a:prstGeom>
        </p:spPr>
      </p:pic>
      <p:sp>
        <p:nvSpPr>
          <p:cNvPr id="2" name="Title 1">
            <a:extLst>
              <a:ext uri="{FF2B5EF4-FFF2-40B4-BE49-F238E27FC236}">
                <a16:creationId xmlns:a16="http://schemas.microsoft.com/office/drawing/2014/main" id="{D04C8C59-31FC-3281-3C50-038EEA71ABFF}"/>
              </a:ext>
            </a:extLst>
          </p:cNvPr>
          <p:cNvSpPr>
            <a:spLocks noGrp="1"/>
          </p:cNvSpPr>
          <p:nvPr>
            <p:ph type="ctrTitle"/>
          </p:nvPr>
        </p:nvSpPr>
        <p:spPr>
          <a:xfrm>
            <a:off x="521209" y="822960"/>
            <a:ext cx="7213092" cy="5015169"/>
          </a:xfrm>
        </p:spPr>
        <p:txBody>
          <a:bodyPr>
            <a:normAutofit/>
          </a:bodyPr>
          <a:lstStyle/>
          <a:p>
            <a:r>
              <a:rPr lang="en-CA" sz="6000" dirty="0">
                <a:solidFill>
                  <a:srgbClr val="FFFFFF"/>
                </a:solidFill>
              </a:rPr>
              <a:t>The New Fiscal Relationship </a:t>
            </a:r>
            <a:r>
              <a:rPr lang="en-CA" sz="6000">
                <a:solidFill>
                  <a:srgbClr val="FFFFFF"/>
                </a:solidFill>
              </a:rPr>
              <a:t>and the NFR Grant</a:t>
            </a:r>
            <a:endParaRPr lang="en-CA" sz="6000" dirty="0">
              <a:solidFill>
                <a:srgbClr val="FFFFFF"/>
              </a:solidFill>
            </a:endParaRPr>
          </a:p>
        </p:txBody>
      </p:sp>
      <p:sp>
        <p:nvSpPr>
          <p:cNvPr id="3" name="Subtitle 2">
            <a:extLst>
              <a:ext uri="{FF2B5EF4-FFF2-40B4-BE49-F238E27FC236}">
                <a16:creationId xmlns:a16="http://schemas.microsoft.com/office/drawing/2014/main" id="{B4EBD63F-7F1C-8879-C13C-93BC3446806A}"/>
              </a:ext>
            </a:extLst>
          </p:cNvPr>
          <p:cNvSpPr>
            <a:spLocks noGrp="1"/>
          </p:cNvSpPr>
          <p:nvPr>
            <p:ph type="subTitle" idx="1"/>
          </p:nvPr>
        </p:nvSpPr>
        <p:spPr>
          <a:xfrm>
            <a:off x="9261493" y="3041761"/>
            <a:ext cx="2429605" cy="2856204"/>
          </a:xfrm>
        </p:spPr>
        <p:txBody>
          <a:bodyPr>
            <a:normAutofit/>
          </a:bodyPr>
          <a:lstStyle/>
          <a:p>
            <a:r>
              <a:rPr lang="en-CA" dirty="0">
                <a:solidFill>
                  <a:srgbClr val="FFFFFF"/>
                </a:solidFill>
              </a:rPr>
              <a:t>Alisha Carter</a:t>
            </a:r>
          </a:p>
          <a:p>
            <a:r>
              <a:rPr lang="en-CA" dirty="0">
                <a:solidFill>
                  <a:srgbClr val="FFFFFF"/>
                </a:solidFill>
              </a:rPr>
              <a:t>Senior Policy Analyst, Rights and Governance</a:t>
            </a:r>
          </a:p>
        </p:txBody>
      </p:sp>
      <p:cxnSp>
        <p:nvCxnSpPr>
          <p:cNvPr id="11" name="Straight Connector 10">
            <a:extLst>
              <a:ext uri="{FF2B5EF4-FFF2-40B4-BE49-F238E27FC236}">
                <a16:creationId xmlns:a16="http://schemas.microsoft.com/office/drawing/2014/main" id="{3A8CB1B5-064D-4590-A7F2-70C604854D3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60238" y="571500"/>
            <a:ext cx="11060262"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23F81E2-AE9A-4D71-87B5-D24817F3068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7300" y="571500"/>
            <a:ext cx="0" cy="571500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5C0F619-4F98-49B2-B92F-39B242F38F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65869" y="6287848"/>
            <a:ext cx="11060263"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01998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3B33D2-1822-B27F-DDFB-43DD9B1C5A62}"/>
              </a:ext>
            </a:extLst>
          </p:cNvPr>
          <p:cNvSpPr>
            <a:spLocks noGrp="1"/>
          </p:cNvSpPr>
          <p:nvPr>
            <p:ph type="title"/>
          </p:nvPr>
        </p:nvSpPr>
        <p:spPr/>
        <p:txBody>
          <a:bodyPr/>
          <a:lstStyle/>
          <a:p>
            <a:r>
              <a:rPr lang="fr-CA" dirty="0"/>
              <a:t>NFR Grant </a:t>
            </a:r>
            <a:r>
              <a:rPr lang="fr-CA" dirty="0" err="1"/>
              <a:t>Eligibility</a:t>
            </a:r>
            <a:endParaRPr lang="fr-CA" dirty="0"/>
          </a:p>
        </p:txBody>
      </p:sp>
      <p:sp>
        <p:nvSpPr>
          <p:cNvPr id="4" name="Espace réservé du numéro de diapositive 3">
            <a:extLst>
              <a:ext uri="{FF2B5EF4-FFF2-40B4-BE49-F238E27FC236}">
                <a16:creationId xmlns:a16="http://schemas.microsoft.com/office/drawing/2014/main" id="{0FAF02ED-5B11-F7C6-E9D4-D06CE4449A95}"/>
              </a:ext>
            </a:extLst>
          </p:cNvPr>
          <p:cNvSpPr>
            <a:spLocks noGrp="1"/>
          </p:cNvSpPr>
          <p:nvPr>
            <p:ph type="sldNum" sz="quarter" idx="12"/>
          </p:nvPr>
        </p:nvSpPr>
        <p:spPr/>
        <p:txBody>
          <a:bodyPr/>
          <a:lstStyle/>
          <a:p>
            <a:fld id="{CD7972F3-B1E1-8448-A5D8-C083B140CC35}" type="slidenum">
              <a:rPr lang="en-US" smtClean="0"/>
              <a:t>10</a:t>
            </a:fld>
            <a:endParaRPr lang="en-US"/>
          </a:p>
        </p:txBody>
      </p:sp>
      <p:grpSp>
        <p:nvGrpSpPr>
          <p:cNvPr id="16" name="Group 17">
            <a:extLst>
              <a:ext uri="{FF2B5EF4-FFF2-40B4-BE49-F238E27FC236}">
                <a16:creationId xmlns:a16="http://schemas.microsoft.com/office/drawing/2014/main" id="{2F25C618-36C4-30FE-CB11-C7A8A6E8BA68}"/>
              </a:ext>
            </a:extLst>
          </p:cNvPr>
          <p:cNvGrpSpPr/>
          <p:nvPr/>
        </p:nvGrpSpPr>
        <p:grpSpPr>
          <a:xfrm>
            <a:off x="1246501" y="3534455"/>
            <a:ext cx="2194560" cy="1875556"/>
            <a:chOff x="332936" y="3759786"/>
            <a:chExt cx="2926080" cy="2500740"/>
          </a:xfrm>
        </p:grpSpPr>
        <p:sp>
          <p:nvSpPr>
            <p:cNvPr id="17" name="TextBox 18">
              <a:extLst>
                <a:ext uri="{FF2B5EF4-FFF2-40B4-BE49-F238E27FC236}">
                  <a16:creationId xmlns:a16="http://schemas.microsoft.com/office/drawing/2014/main" id="{35E66859-1FCA-C547-EAA8-134169C0A53F}"/>
                </a:ext>
              </a:extLst>
            </p:cNvPr>
            <p:cNvSpPr txBox="1"/>
            <p:nvPr/>
          </p:nvSpPr>
          <p:spPr>
            <a:xfrm>
              <a:off x="332936" y="3759786"/>
              <a:ext cx="2926080" cy="1354217"/>
            </a:xfrm>
            <a:prstGeom prst="rect">
              <a:avLst/>
            </a:prstGeom>
            <a:noFill/>
          </p:spPr>
          <p:txBody>
            <a:bodyPr wrap="square" lIns="0" rIns="0" rtlCol="0" anchor="b">
              <a:spAutoFit/>
            </a:bodyPr>
            <a:lstStyle/>
            <a:p>
              <a:pPr algn="r"/>
              <a:r>
                <a:rPr lang="en-US" sz="2000" b="1" noProof="1"/>
                <a:t>Financial Administration Law</a:t>
              </a:r>
            </a:p>
          </p:txBody>
        </p:sp>
        <p:sp>
          <p:nvSpPr>
            <p:cNvPr id="18" name="TextBox 19">
              <a:extLst>
                <a:ext uri="{FF2B5EF4-FFF2-40B4-BE49-F238E27FC236}">
                  <a16:creationId xmlns:a16="http://schemas.microsoft.com/office/drawing/2014/main" id="{E314B038-97DA-1BFE-EA13-14AE415872C8}"/>
                </a:ext>
              </a:extLst>
            </p:cNvPr>
            <p:cNvSpPr txBox="1"/>
            <p:nvPr/>
          </p:nvSpPr>
          <p:spPr>
            <a:xfrm>
              <a:off x="332936" y="5111495"/>
              <a:ext cx="2926080" cy="1149031"/>
            </a:xfrm>
            <a:prstGeom prst="rect">
              <a:avLst/>
            </a:prstGeom>
            <a:noFill/>
          </p:spPr>
          <p:txBody>
            <a:bodyPr wrap="square" lIns="0" rIns="0" rtlCol="0" anchor="t">
              <a:spAutoFit/>
            </a:bodyPr>
            <a:lstStyle/>
            <a:p>
              <a:pPr lvl="0"/>
              <a:r>
                <a:rPr lang="en-US" sz="1400" dirty="0">
                  <a:solidFill>
                    <a:srgbClr val="000000"/>
                  </a:solidFill>
                  <a:latin typeface="Calibri" panose="020F0502020204030204" pitchFamily="34" charset="0"/>
                </a:rPr>
                <a:t>Need to meet co-developed standards and assessed by the Financial Management Board.</a:t>
              </a:r>
            </a:p>
            <a:p>
              <a:pPr algn="just"/>
              <a:endParaRPr lang="en-US" sz="800" noProof="1">
                <a:solidFill>
                  <a:schemeClr val="tx1">
                    <a:lumMod val="65000"/>
                    <a:lumOff val="35000"/>
                  </a:schemeClr>
                </a:solidFill>
              </a:endParaRPr>
            </a:p>
          </p:txBody>
        </p:sp>
      </p:grpSp>
      <p:grpSp>
        <p:nvGrpSpPr>
          <p:cNvPr id="22" name="Group 23">
            <a:extLst>
              <a:ext uri="{FF2B5EF4-FFF2-40B4-BE49-F238E27FC236}">
                <a16:creationId xmlns:a16="http://schemas.microsoft.com/office/drawing/2014/main" id="{CE508485-F719-1006-B9A4-66B1064F773D}"/>
              </a:ext>
            </a:extLst>
          </p:cNvPr>
          <p:cNvGrpSpPr/>
          <p:nvPr/>
        </p:nvGrpSpPr>
        <p:grpSpPr>
          <a:xfrm>
            <a:off x="8010709" y="3516800"/>
            <a:ext cx="2194560" cy="1136892"/>
            <a:chOff x="332936" y="4580525"/>
            <a:chExt cx="2926080" cy="1515855"/>
          </a:xfrm>
        </p:grpSpPr>
        <p:sp>
          <p:nvSpPr>
            <p:cNvPr id="23" name="TextBox 24">
              <a:extLst>
                <a:ext uri="{FF2B5EF4-FFF2-40B4-BE49-F238E27FC236}">
                  <a16:creationId xmlns:a16="http://schemas.microsoft.com/office/drawing/2014/main" id="{CEE43321-F2B7-988E-5FA8-9CE5ADA1EC1B}"/>
                </a:ext>
              </a:extLst>
            </p:cNvPr>
            <p:cNvSpPr txBox="1"/>
            <p:nvPr/>
          </p:nvSpPr>
          <p:spPr>
            <a:xfrm>
              <a:off x="332936" y="4580525"/>
              <a:ext cx="2926080" cy="533480"/>
            </a:xfrm>
            <a:prstGeom prst="rect">
              <a:avLst/>
            </a:prstGeom>
            <a:noFill/>
          </p:spPr>
          <p:txBody>
            <a:bodyPr wrap="square" lIns="0" rIns="0" rtlCol="0" anchor="b">
              <a:spAutoFit/>
            </a:bodyPr>
            <a:lstStyle/>
            <a:p>
              <a:pPr algn="r"/>
              <a:r>
                <a:rPr lang="en-US" sz="2000" b="1" noProof="1"/>
                <a:t>Ongoing Eligibility</a:t>
              </a:r>
            </a:p>
          </p:txBody>
        </p:sp>
        <p:sp>
          <p:nvSpPr>
            <p:cNvPr id="24" name="TextBox 25">
              <a:extLst>
                <a:ext uri="{FF2B5EF4-FFF2-40B4-BE49-F238E27FC236}">
                  <a16:creationId xmlns:a16="http://schemas.microsoft.com/office/drawing/2014/main" id="{4AEE86FA-0284-746B-1740-6BAF277211D4}"/>
                </a:ext>
              </a:extLst>
            </p:cNvPr>
            <p:cNvSpPr txBox="1"/>
            <p:nvPr/>
          </p:nvSpPr>
          <p:spPr>
            <a:xfrm>
              <a:off x="332936" y="5111495"/>
              <a:ext cx="2926080" cy="984885"/>
            </a:xfrm>
            <a:prstGeom prst="rect">
              <a:avLst/>
            </a:prstGeom>
            <a:noFill/>
          </p:spPr>
          <p:txBody>
            <a:bodyPr wrap="square" lIns="0" rIns="0" rtlCol="0" anchor="t">
              <a:spAutoFit/>
            </a:bodyPr>
            <a:lstStyle/>
            <a:p>
              <a:pPr lvl="0"/>
              <a:r>
                <a:rPr lang="en-US" sz="1400" dirty="0">
                  <a:solidFill>
                    <a:srgbClr val="000000"/>
                  </a:solidFill>
                  <a:latin typeface="Calibri" panose="020F0502020204030204" pitchFamily="34" charset="0"/>
                </a:rPr>
                <a:t>To continue receiving NFR Grant, these eligibility criteria need to be maintained.</a:t>
              </a:r>
            </a:p>
          </p:txBody>
        </p:sp>
      </p:grpSp>
      <p:grpSp>
        <p:nvGrpSpPr>
          <p:cNvPr id="28" name="Group 20">
            <a:extLst>
              <a:ext uri="{FF2B5EF4-FFF2-40B4-BE49-F238E27FC236}">
                <a16:creationId xmlns:a16="http://schemas.microsoft.com/office/drawing/2014/main" id="{E3632C8B-FDAA-B674-EE98-99E6054CE2D6}"/>
              </a:ext>
            </a:extLst>
          </p:cNvPr>
          <p:cNvGrpSpPr/>
          <p:nvPr/>
        </p:nvGrpSpPr>
        <p:grpSpPr>
          <a:xfrm>
            <a:off x="3541146" y="3517429"/>
            <a:ext cx="4129162" cy="2091138"/>
            <a:chOff x="-284597" y="871682"/>
            <a:chExt cx="3821781" cy="4282601"/>
          </a:xfrm>
        </p:grpSpPr>
        <p:sp>
          <p:nvSpPr>
            <p:cNvPr id="29" name="TextBox 21">
              <a:extLst>
                <a:ext uri="{FF2B5EF4-FFF2-40B4-BE49-F238E27FC236}">
                  <a16:creationId xmlns:a16="http://schemas.microsoft.com/office/drawing/2014/main" id="{10317FC3-6955-6C86-83BD-730D49B0C76C}"/>
                </a:ext>
              </a:extLst>
            </p:cNvPr>
            <p:cNvSpPr txBox="1"/>
            <p:nvPr/>
          </p:nvSpPr>
          <p:spPr>
            <a:xfrm>
              <a:off x="-284597" y="871682"/>
              <a:ext cx="3274041" cy="1449734"/>
            </a:xfrm>
            <a:prstGeom prst="rect">
              <a:avLst/>
            </a:prstGeom>
            <a:noFill/>
          </p:spPr>
          <p:txBody>
            <a:bodyPr wrap="square" lIns="0" rIns="0" rtlCol="0" anchor="b">
              <a:spAutoFit/>
            </a:bodyPr>
            <a:lstStyle/>
            <a:p>
              <a:pPr algn="r"/>
              <a:r>
                <a:rPr lang="en-US" sz="2000" b="1" noProof="1"/>
                <a:t>Financial Performance Indicators</a:t>
              </a:r>
            </a:p>
          </p:txBody>
        </p:sp>
        <p:sp>
          <p:nvSpPr>
            <p:cNvPr id="30" name="TextBox 22">
              <a:extLst>
                <a:ext uri="{FF2B5EF4-FFF2-40B4-BE49-F238E27FC236}">
                  <a16:creationId xmlns:a16="http://schemas.microsoft.com/office/drawing/2014/main" id="{1635C5ED-4B51-2728-C9A4-0AAE7B0E6658}"/>
                </a:ext>
              </a:extLst>
            </p:cNvPr>
            <p:cNvSpPr txBox="1"/>
            <p:nvPr/>
          </p:nvSpPr>
          <p:spPr>
            <a:xfrm>
              <a:off x="263143" y="2317846"/>
              <a:ext cx="3274041" cy="2836437"/>
            </a:xfrm>
            <a:prstGeom prst="rect">
              <a:avLst/>
            </a:prstGeom>
            <a:noFill/>
          </p:spPr>
          <p:txBody>
            <a:bodyPr wrap="square" lIns="0" rIns="0" rtlCol="0" anchor="t">
              <a:spAutoFit/>
            </a:bodyPr>
            <a:lstStyle/>
            <a:p>
              <a:r>
                <a:rPr lang="en-US" sz="1400" dirty="0">
                  <a:solidFill>
                    <a:srgbClr val="000000"/>
                  </a:solidFill>
                  <a:latin typeface="Calibri" panose="020F0502020204030204" pitchFamily="34" charset="0"/>
                </a:rPr>
                <a:t>Ratios determined by review of Annual Audited Financial Statements. Five Financial Performance Indicators thresholds need to be maintained:</a:t>
              </a:r>
            </a:p>
            <a:p>
              <a:pPr marL="285750" indent="-285750">
                <a:buFont typeface="Arial" panose="020B0604020202020204" pitchFamily="34" charset="0"/>
                <a:buChar char="•"/>
              </a:pPr>
              <a:r>
                <a:rPr lang="en-US" sz="1400" dirty="0">
                  <a:solidFill>
                    <a:srgbClr val="000000"/>
                  </a:solidFill>
                  <a:latin typeface="Calibri" panose="020F0502020204030204" pitchFamily="34" charset="0"/>
                </a:rPr>
                <a:t>Fiscal Growth; Operating Margin; Asset Maintenance; Net Debt; Interest Expense Ratios.</a:t>
              </a:r>
            </a:p>
          </p:txBody>
        </p:sp>
      </p:grpSp>
      <p:sp>
        <p:nvSpPr>
          <p:cNvPr id="3" name="Isosceles Triangle 14">
            <a:extLst>
              <a:ext uri="{FF2B5EF4-FFF2-40B4-BE49-F238E27FC236}">
                <a16:creationId xmlns:a16="http://schemas.microsoft.com/office/drawing/2014/main" id="{FC33A46D-1B16-0F18-A04B-62499500732A}"/>
              </a:ext>
            </a:extLst>
          </p:cNvPr>
          <p:cNvSpPr/>
          <p:nvPr/>
        </p:nvSpPr>
        <p:spPr>
          <a:xfrm>
            <a:off x="7336024" y="2605680"/>
            <a:ext cx="334284" cy="288176"/>
          </a:xfrm>
          <a:prstGeom prst="triangle">
            <a:avLst>
              <a:gd name="adj" fmla="val 10000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19" name="Isosceles Triangle 15">
            <a:extLst>
              <a:ext uri="{FF2B5EF4-FFF2-40B4-BE49-F238E27FC236}">
                <a16:creationId xmlns:a16="http://schemas.microsoft.com/office/drawing/2014/main" id="{E2F92A8F-A79D-ABED-BD8A-C15A265C7B6B}"/>
              </a:ext>
            </a:extLst>
          </p:cNvPr>
          <p:cNvSpPr/>
          <p:nvPr/>
        </p:nvSpPr>
        <p:spPr>
          <a:xfrm rot="10800000">
            <a:off x="3386046" y="2051763"/>
            <a:ext cx="334284" cy="288176"/>
          </a:xfrm>
          <a:prstGeom prst="triangle">
            <a:avLst>
              <a:gd name="adj" fmla="val 10000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20" name="Rectangle 19">
            <a:extLst>
              <a:ext uri="{FF2B5EF4-FFF2-40B4-BE49-F238E27FC236}">
                <a16:creationId xmlns:a16="http://schemas.microsoft.com/office/drawing/2014/main" id="{A5779CBE-00C2-8D1B-242C-8F0ECDAD4923}"/>
              </a:ext>
            </a:extLst>
          </p:cNvPr>
          <p:cNvSpPr/>
          <p:nvPr/>
        </p:nvSpPr>
        <p:spPr>
          <a:xfrm rot="449462">
            <a:off x="6052459" y="2339520"/>
            <a:ext cx="350381" cy="53377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21" name="Rectangle 20">
            <a:extLst>
              <a:ext uri="{FF2B5EF4-FFF2-40B4-BE49-F238E27FC236}">
                <a16:creationId xmlns:a16="http://schemas.microsoft.com/office/drawing/2014/main" id="{706620EF-C19E-099D-CD0D-267123186CED}"/>
              </a:ext>
            </a:extLst>
          </p:cNvPr>
          <p:cNvSpPr/>
          <p:nvPr/>
        </p:nvSpPr>
        <p:spPr>
          <a:xfrm rot="449462">
            <a:off x="5956879" y="2072325"/>
            <a:ext cx="350381" cy="53377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31" name="Rectangle 30">
            <a:extLst>
              <a:ext uri="{FF2B5EF4-FFF2-40B4-BE49-F238E27FC236}">
                <a16:creationId xmlns:a16="http://schemas.microsoft.com/office/drawing/2014/main" id="{7EAB1A0A-973D-7A46-C4E0-378153609D96}"/>
              </a:ext>
            </a:extLst>
          </p:cNvPr>
          <p:cNvSpPr/>
          <p:nvPr/>
        </p:nvSpPr>
        <p:spPr>
          <a:xfrm rot="449462">
            <a:off x="4654001" y="2072325"/>
            <a:ext cx="350381" cy="53377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32" name="Rectangle 31">
            <a:extLst>
              <a:ext uri="{FF2B5EF4-FFF2-40B4-BE49-F238E27FC236}">
                <a16:creationId xmlns:a16="http://schemas.microsoft.com/office/drawing/2014/main" id="{1A791A67-0A09-3A12-46F1-759770E2B0FC}"/>
              </a:ext>
            </a:extLst>
          </p:cNvPr>
          <p:cNvSpPr/>
          <p:nvPr/>
        </p:nvSpPr>
        <p:spPr>
          <a:xfrm rot="449462">
            <a:off x="4747841" y="2339520"/>
            <a:ext cx="350381" cy="53377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33" name="Rectangle: Rounded Corners 9">
            <a:extLst>
              <a:ext uri="{FF2B5EF4-FFF2-40B4-BE49-F238E27FC236}">
                <a16:creationId xmlns:a16="http://schemas.microsoft.com/office/drawing/2014/main" id="{1DC2D341-A8A7-8F13-A395-1B9E14442614}"/>
              </a:ext>
            </a:extLst>
          </p:cNvPr>
          <p:cNvSpPr/>
          <p:nvPr/>
        </p:nvSpPr>
        <p:spPr>
          <a:xfrm>
            <a:off x="1551214" y="2175935"/>
            <a:ext cx="7036065" cy="707886"/>
          </a:xfrm>
          <a:prstGeom prst="roundRect">
            <a:avLst>
              <a:gd name="adj" fmla="val 50000"/>
            </a:avLst>
          </a:prstGeom>
          <a:solidFill>
            <a:srgbClr val="BD58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34" name="Parallelogram 10">
            <a:extLst>
              <a:ext uri="{FF2B5EF4-FFF2-40B4-BE49-F238E27FC236}">
                <a16:creationId xmlns:a16="http://schemas.microsoft.com/office/drawing/2014/main" id="{0D9140C1-3C84-EE69-8BF7-B55850DB87A9}"/>
              </a:ext>
            </a:extLst>
          </p:cNvPr>
          <p:cNvSpPr/>
          <p:nvPr/>
        </p:nvSpPr>
        <p:spPr>
          <a:xfrm rot="19633557" flipH="1">
            <a:off x="6353531" y="1663585"/>
            <a:ext cx="954952" cy="1617628"/>
          </a:xfrm>
          <a:prstGeom prst="parallelogram">
            <a:avLst>
              <a:gd name="adj" fmla="val 34725"/>
            </a:avLst>
          </a:prstGeom>
          <a:solidFill>
            <a:srgbClr val="DF9230"/>
          </a:solidFill>
          <a:ln>
            <a:solidFill>
              <a:srgbClr val="DF92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35" name="Freeform 71">
            <a:extLst>
              <a:ext uri="{FF2B5EF4-FFF2-40B4-BE49-F238E27FC236}">
                <a16:creationId xmlns:a16="http://schemas.microsoft.com/office/drawing/2014/main" id="{5E527A9A-3A8E-3FB0-4C6A-40EF94FF6945}"/>
              </a:ext>
            </a:extLst>
          </p:cNvPr>
          <p:cNvSpPr>
            <a:spLocks/>
          </p:cNvSpPr>
          <p:nvPr/>
        </p:nvSpPr>
        <p:spPr bwMode="auto">
          <a:xfrm>
            <a:off x="7670309" y="1522502"/>
            <a:ext cx="1437680" cy="1899792"/>
          </a:xfrm>
          <a:custGeom>
            <a:avLst/>
            <a:gdLst>
              <a:gd name="T0" fmla="*/ 88 w 350"/>
              <a:gd name="T1" fmla="*/ 0 h 463"/>
              <a:gd name="T2" fmla="*/ 88 w 350"/>
              <a:gd name="T3" fmla="*/ 0 h 463"/>
              <a:gd name="T4" fmla="*/ 45 w 350"/>
              <a:gd name="T5" fmla="*/ 114 h 463"/>
              <a:gd name="T6" fmla="*/ 123 w 350"/>
              <a:gd name="T7" fmla="*/ 183 h 463"/>
              <a:gd name="T8" fmla="*/ 123 w 350"/>
              <a:gd name="T9" fmla="*/ 281 h 463"/>
              <a:gd name="T10" fmla="*/ 45 w 350"/>
              <a:gd name="T11" fmla="*/ 349 h 463"/>
              <a:gd name="T12" fmla="*/ 88 w 350"/>
              <a:gd name="T13" fmla="*/ 463 h 463"/>
              <a:gd name="T14" fmla="*/ 132 w 350"/>
              <a:gd name="T15" fmla="*/ 447 h 463"/>
              <a:gd name="T16" fmla="*/ 320 w 350"/>
              <a:gd name="T17" fmla="*/ 281 h 463"/>
              <a:gd name="T18" fmla="*/ 320 w 350"/>
              <a:gd name="T19" fmla="*/ 183 h 463"/>
              <a:gd name="T20" fmla="*/ 132 w 350"/>
              <a:gd name="T21" fmla="*/ 16 h 463"/>
              <a:gd name="T22" fmla="*/ 88 w 350"/>
              <a:gd name="T23" fmla="*/ 0 h 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0" h="463">
                <a:moveTo>
                  <a:pt x="88" y="0"/>
                </a:moveTo>
                <a:lnTo>
                  <a:pt x="88" y="0"/>
                </a:lnTo>
                <a:cubicBezTo>
                  <a:pt x="28" y="0"/>
                  <a:pt x="0" y="74"/>
                  <a:pt x="45" y="114"/>
                </a:cubicBezTo>
                <a:lnTo>
                  <a:pt x="123" y="183"/>
                </a:lnTo>
                <a:cubicBezTo>
                  <a:pt x="152" y="209"/>
                  <a:pt x="152" y="255"/>
                  <a:pt x="123" y="281"/>
                </a:cubicBezTo>
                <a:lnTo>
                  <a:pt x="45" y="349"/>
                </a:lnTo>
                <a:cubicBezTo>
                  <a:pt x="0" y="389"/>
                  <a:pt x="28" y="463"/>
                  <a:pt x="88" y="463"/>
                </a:cubicBezTo>
                <a:cubicBezTo>
                  <a:pt x="104" y="463"/>
                  <a:pt x="120" y="457"/>
                  <a:pt x="132" y="447"/>
                </a:cubicBezTo>
                <a:lnTo>
                  <a:pt x="320" y="281"/>
                </a:lnTo>
                <a:cubicBezTo>
                  <a:pt x="350" y="255"/>
                  <a:pt x="350" y="209"/>
                  <a:pt x="320" y="183"/>
                </a:cubicBezTo>
                <a:lnTo>
                  <a:pt x="132" y="16"/>
                </a:lnTo>
                <a:cubicBezTo>
                  <a:pt x="120" y="6"/>
                  <a:pt x="104" y="0"/>
                  <a:pt x="88" y="0"/>
                </a:cubicBezTo>
                <a:close/>
              </a:path>
            </a:pathLst>
          </a:custGeom>
          <a:solidFill>
            <a:srgbClr val="BD582C"/>
          </a:solidFill>
          <a:ln>
            <a:noFill/>
          </a:ln>
        </p:spPr>
        <p:txBody>
          <a:bodyPr vert="horz" wrap="square" lIns="51435" tIns="25718" rIns="51435" bIns="25718" numCol="1" anchor="t" anchorCtr="0" compatLnSpc="1">
            <a:prstTxWarp prst="textNoShape">
              <a:avLst/>
            </a:prstTxWarp>
          </a:bodyPr>
          <a:lstStyle/>
          <a:p>
            <a:endParaRPr lang="en-US" sz="1013"/>
          </a:p>
        </p:txBody>
      </p:sp>
      <p:sp>
        <p:nvSpPr>
          <p:cNvPr id="36" name="Parallelogram 12">
            <a:extLst>
              <a:ext uri="{FF2B5EF4-FFF2-40B4-BE49-F238E27FC236}">
                <a16:creationId xmlns:a16="http://schemas.microsoft.com/office/drawing/2014/main" id="{EDFA388A-1ADF-E7B3-F337-B72B4AD83A2A}"/>
              </a:ext>
            </a:extLst>
          </p:cNvPr>
          <p:cNvSpPr/>
          <p:nvPr/>
        </p:nvSpPr>
        <p:spPr>
          <a:xfrm rot="19633557" flipH="1">
            <a:off x="5050701" y="1663585"/>
            <a:ext cx="954952" cy="1617628"/>
          </a:xfrm>
          <a:prstGeom prst="parallelogram">
            <a:avLst>
              <a:gd name="adj" fmla="val 34725"/>
            </a:avLst>
          </a:prstGeom>
          <a:solidFill>
            <a:srgbClr val="FAB017"/>
          </a:solidFill>
          <a:ln>
            <a:solidFill>
              <a:srgbClr val="FAB0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37" name="Parallelogram 13">
            <a:extLst>
              <a:ext uri="{FF2B5EF4-FFF2-40B4-BE49-F238E27FC236}">
                <a16:creationId xmlns:a16="http://schemas.microsoft.com/office/drawing/2014/main" id="{9EBBB9A6-1322-B30D-5479-78DB6186D36E}"/>
              </a:ext>
            </a:extLst>
          </p:cNvPr>
          <p:cNvSpPr/>
          <p:nvPr/>
        </p:nvSpPr>
        <p:spPr>
          <a:xfrm rot="19633557" flipH="1">
            <a:off x="3498389" y="1591173"/>
            <a:ext cx="1183140" cy="1763405"/>
          </a:xfrm>
          <a:prstGeom prst="parallelogram">
            <a:avLst>
              <a:gd name="adj" fmla="val 34725"/>
            </a:avLst>
          </a:prstGeom>
          <a:solidFill>
            <a:srgbClr val="FBC6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38" name="TextBox 28">
            <a:extLst>
              <a:ext uri="{FF2B5EF4-FFF2-40B4-BE49-F238E27FC236}">
                <a16:creationId xmlns:a16="http://schemas.microsoft.com/office/drawing/2014/main" id="{94317AD3-89C9-EE10-7670-93D3EC133513}"/>
              </a:ext>
            </a:extLst>
          </p:cNvPr>
          <p:cNvSpPr txBox="1"/>
          <p:nvPr/>
        </p:nvSpPr>
        <p:spPr>
          <a:xfrm rot="2769117">
            <a:off x="2919604" y="2167890"/>
            <a:ext cx="2309745" cy="577081"/>
          </a:xfrm>
          <a:prstGeom prst="rect">
            <a:avLst/>
          </a:prstGeom>
          <a:noFill/>
        </p:spPr>
        <p:txBody>
          <a:bodyPr wrap="square" rtlCol="0" anchor="ctr">
            <a:spAutoFit/>
          </a:bodyPr>
          <a:lstStyle/>
          <a:p>
            <a:pPr algn="ctr"/>
            <a:r>
              <a:rPr lang="en-US" sz="1050" b="1" cap="all" dirty="0"/>
              <a:t>FINANCIAL </a:t>
            </a:r>
          </a:p>
          <a:p>
            <a:pPr algn="ctr"/>
            <a:r>
              <a:rPr lang="en-US" sz="1050" b="1" cap="all" dirty="0"/>
              <a:t>ADMINISTRATION LAW</a:t>
            </a:r>
          </a:p>
          <a:p>
            <a:pPr algn="ctr"/>
            <a:r>
              <a:rPr lang="en-US" sz="1050" b="1" cap="all" dirty="0"/>
              <a:t> (FAL)</a:t>
            </a:r>
          </a:p>
        </p:txBody>
      </p:sp>
      <p:sp>
        <p:nvSpPr>
          <p:cNvPr id="39" name="TextBox 29">
            <a:extLst>
              <a:ext uri="{FF2B5EF4-FFF2-40B4-BE49-F238E27FC236}">
                <a16:creationId xmlns:a16="http://schemas.microsoft.com/office/drawing/2014/main" id="{F76CC4F9-32CF-5FB4-9779-1E0E40B7ABFC}"/>
              </a:ext>
            </a:extLst>
          </p:cNvPr>
          <p:cNvSpPr txBox="1"/>
          <p:nvPr/>
        </p:nvSpPr>
        <p:spPr>
          <a:xfrm rot="2769117">
            <a:off x="4786986" y="2144897"/>
            <a:ext cx="1552534" cy="738664"/>
          </a:xfrm>
          <a:prstGeom prst="rect">
            <a:avLst/>
          </a:prstGeom>
          <a:noFill/>
        </p:spPr>
        <p:txBody>
          <a:bodyPr wrap="square" rtlCol="0" anchor="ctr">
            <a:spAutoFit/>
          </a:bodyPr>
          <a:lstStyle/>
          <a:p>
            <a:pPr algn="ctr"/>
            <a:r>
              <a:rPr lang="en-US" sz="1400" b="1" cap="all" dirty="0"/>
              <a:t>FINANCIAL</a:t>
            </a:r>
          </a:p>
          <a:p>
            <a:pPr algn="ctr"/>
            <a:r>
              <a:rPr lang="en-US" sz="1400" b="1" cap="all" dirty="0"/>
              <a:t> PERFORMANCE</a:t>
            </a:r>
          </a:p>
          <a:p>
            <a:pPr algn="ctr"/>
            <a:r>
              <a:rPr lang="en-US" sz="1400" b="1" cap="all" dirty="0"/>
              <a:t> INDICATORS</a:t>
            </a:r>
          </a:p>
        </p:txBody>
      </p:sp>
      <p:sp>
        <p:nvSpPr>
          <p:cNvPr id="40" name="TextBox 30">
            <a:extLst>
              <a:ext uri="{FF2B5EF4-FFF2-40B4-BE49-F238E27FC236}">
                <a16:creationId xmlns:a16="http://schemas.microsoft.com/office/drawing/2014/main" id="{76F18FA8-3508-A69C-605C-577B2DB9243D}"/>
              </a:ext>
            </a:extLst>
          </p:cNvPr>
          <p:cNvSpPr txBox="1"/>
          <p:nvPr/>
        </p:nvSpPr>
        <p:spPr>
          <a:xfrm rot="2769117">
            <a:off x="6178722" y="2183860"/>
            <a:ext cx="1247586" cy="577081"/>
          </a:xfrm>
          <a:prstGeom prst="rect">
            <a:avLst/>
          </a:prstGeom>
          <a:noFill/>
        </p:spPr>
        <p:txBody>
          <a:bodyPr wrap="square" rtlCol="0" anchor="ctr">
            <a:spAutoFit/>
          </a:bodyPr>
          <a:lstStyle/>
          <a:p>
            <a:pPr algn="ctr"/>
            <a:r>
              <a:rPr lang="en-US" sz="1575" b="1" cap="all" dirty="0"/>
              <a:t>ONGOING </a:t>
            </a:r>
          </a:p>
          <a:p>
            <a:pPr algn="ctr"/>
            <a:r>
              <a:rPr lang="en-US" sz="1575" b="1" cap="all" dirty="0"/>
              <a:t>ELIGIBILITY</a:t>
            </a:r>
          </a:p>
        </p:txBody>
      </p:sp>
    </p:spTree>
    <p:extLst>
      <p:ext uri="{BB962C8B-B14F-4D97-AF65-F5344CB8AC3E}">
        <p14:creationId xmlns:p14="http://schemas.microsoft.com/office/powerpoint/2010/main" val="56543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3D097-8EBB-1E12-3185-7514A7C220EC}"/>
              </a:ext>
            </a:extLst>
          </p:cNvPr>
          <p:cNvSpPr>
            <a:spLocks noGrp="1"/>
          </p:cNvSpPr>
          <p:nvPr>
            <p:ph type="title"/>
          </p:nvPr>
        </p:nvSpPr>
        <p:spPr/>
        <p:txBody>
          <a:bodyPr/>
          <a:lstStyle/>
          <a:p>
            <a:r>
              <a:rPr lang="en-CA" dirty="0"/>
              <a:t>Background</a:t>
            </a:r>
          </a:p>
        </p:txBody>
      </p:sp>
      <p:sp>
        <p:nvSpPr>
          <p:cNvPr id="8" name="Content Placeholder 2">
            <a:extLst>
              <a:ext uri="{FF2B5EF4-FFF2-40B4-BE49-F238E27FC236}">
                <a16:creationId xmlns:a16="http://schemas.microsoft.com/office/drawing/2014/main" id="{E24A65DC-26F6-30C7-3C28-D4E91AE6DEB9}"/>
              </a:ext>
            </a:extLst>
          </p:cNvPr>
          <p:cNvSpPr>
            <a:spLocks noGrp="1"/>
          </p:cNvSpPr>
          <p:nvPr>
            <p:ph idx="1"/>
          </p:nvPr>
        </p:nvSpPr>
        <p:spPr>
          <a:xfrm>
            <a:off x="571500" y="2076450"/>
            <a:ext cx="11060113" cy="3910013"/>
          </a:xfrm>
        </p:spPr>
        <p:txBody>
          <a:bodyPr>
            <a:normAutofit fontScale="92500" lnSpcReduction="20000"/>
          </a:bodyPr>
          <a:lstStyle/>
          <a:p>
            <a:pPr marL="0" lvl="0" indent="0" algn="l" rtl="0">
              <a:spcBef>
                <a:spcPts val="0"/>
              </a:spcBef>
              <a:spcAft>
                <a:spcPts val="0"/>
              </a:spcAft>
              <a:buNone/>
            </a:pPr>
            <a:r>
              <a:rPr lang="en-US" sz="2000" dirty="0"/>
              <a:t>• 2016: Memorandum of Understanding between AFN and Canada – created joint technical working groups for co-developing new fiscal relationship</a:t>
            </a:r>
          </a:p>
          <a:p>
            <a:pPr marL="0" lvl="0" indent="0" algn="l" rtl="0">
              <a:spcBef>
                <a:spcPts val="0"/>
              </a:spcBef>
              <a:spcAft>
                <a:spcPts val="0"/>
              </a:spcAft>
              <a:buNone/>
            </a:pPr>
            <a:endParaRPr lang="en-US" sz="2000" dirty="0"/>
          </a:p>
          <a:p>
            <a:pPr marL="0" lvl="0" indent="0" algn="l" rtl="0">
              <a:spcBef>
                <a:spcPts val="0"/>
              </a:spcBef>
              <a:spcAft>
                <a:spcPts val="0"/>
              </a:spcAft>
              <a:buNone/>
            </a:pPr>
            <a:r>
              <a:rPr lang="en-US" sz="2000" dirty="0"/>
              <a:t>• 2017: AFN created a Chiefs Committee on Fiscal Relations;</a:t>
            </a:r>
          </a:p>
          <a:p>
            <a:pPr lvl="1">
              <a:spcBef>
                <a:spcPts val="0"/>
              </a:spcBef>
            </a:pPr>
            <a:r>
              <a:rPr lang="en-US" sz="2000" dirty="0"/>
              <a:t>Engagement sessions held across regions; </a:t>
            </a:r>
          </a:p>
          <a:p>
            <a:pPr lvl="1">
              <a:spcBef>
                <a:spcPts val="0"/>
              </a:spcBef>
            </a:pPr>
            <a:r>
              <a:rPr lang="en-US" sz="2000" dirty="0"/>
              <a:t> </a:t>
            </a:r>
            <a:r>
              <a:rPr lang="en-US" sz="2000" i="1" dirty="0"/>
              <a:t>A New Approach </a:t>
            </a:r>
            <a:r>
              <a:rPr lang="en-US" sz="2000" dirty="0"/>
              <a:t>report tabled at Special Chiefs Assembly;  </a:t>
            </a:r>
          </a:p>
          <a:p>
            <a:pPr lvl="1">
              <a:spcBef>
                <a:spcPts val="0"/>
              </a:spcBef>
            </a:pPr>
            <a:r>
              <a:rPr lang="en-US" sz="2000" dirty="0"/>
              <a:t>Resolution 66/2017, </a:t>
            </a:r>
            <a:r>
              <a:rPr lang="en-US" sz="2000" i="1" dirty="0"/>
              <a:t>AFN-Canada Joint Report on Fiscal Relations</a:t>
            </a:r>
            <a:r>
              <a:rPr lang="en-US" sz="2000" dirty="0"/>
              <a:t>  </a:t>
            </a:r>
          </a:p>
          <a:p>
            <a:pPr marL="0" lvl="0" indent="0" algn="l" rtl="0">
              <a:spcBef>
                <a:spcPts val="0"/>
              </a:spcBef>
              <a:spcAft>
                <a:spcPts val="0"/>
              </a:spcAft>
              <a:buNone/>
            </a:pPr>
            <a:endParaRPr lang="en-US" sz="2000" dirty="0"/>
          </a:p>
          <a:p>
            <a:pPr marL="0" indent="0">
              <a:spcBef>
                <a:spcPts val="0"/>
              </a:spcBef>
              <a:buNone/>
            </a:pPr>
            <a:r>
              <a:rPr lang="en-US" sz="2000" dirty="0">
                <a:ea typeface="+mn-lt"/>
                <a:cs typeface="+mn-lt"/>
              </a:rPr>
              <a:t>• </a:t>
            </a:r>
            <a:r>
              <a:rPr lang="en-US" sz="2000" dirty="0"/>
              <a:t>2018: JACFR Committee appointed </a:t>
            </a:r>
          </a:p>
          <a:p>
            <a:pPr lvl="1">
              <a:spcBef>
                <a:spcPts val="0"/>
              </a:spcBef>
            </a:pPr>
            <a:r>
              <a:rPr lang="en-US" sz="2000" dirty="0"/>
              <a:t>Interim Report, </a:t>
            </a:r>
            <a:r>
              <a:rPr lang="en-US" sz="2000" i="1" dirty="0" err="1"/>
              <a:t>Honouring</a:t>
            </a:r>
            <a:r>
              <a:rPr lang="en-US" sz="2000" i="1" dirty="0"/>
              <a:t> Our Ancestors,</a:t>
            </a:r>
            <a:r>
              <a:rPr lang="en-US" sz="2000" dirty="0"/>
              <a:t> - with 24 recommendations </a:t>
            </a:r>
          </a:p>
          <a:p>
            <a:pPr marL="0" lvl="0" indent="0" algn="l" rtl="0">
              <a:spcBef>
                <a:spcPts val="0"/>
              </a:spcBef>
              <a:spcAft>
                <a:spcPts val="0"/>
              </a:spcAft>
              <a:buNone/>
            </a:pPr>
            <a:endParaRPr lang="en-US" sz="2000" dirty="0"/>
          </a:p>
          <a:p>
            <a:pPr marL="0" lvl="0" indent="0" algn="l" rtl="0">
              <a:spcBef>
                <a:spcPts val="0"/>
              </a:spcBef>
              <a:spcAft>
                <a:spcPts val="0"/>
              </a:spcAft>
              <a:buNone/>
            </a:pPr>
            <a:r>
              <a:rPr lang="en-US" sz="2000" dirty="0"/>
              <a:t>• 2019: Resolution 24/2019, </a:t>
            </a:r>
            <a:r>
              <a:rPr lang="en-US" sz="2000" i="1" dirty="0"/>
              <a:t>Engage Extensively with First Nations on the report of the Joint Advisory Committee on Fiscal Relations</a:t>
            </a:r>
            <a:endParaRPr lang="en-US" sz="2000" dirty="0"/>
          </a:p>
          <a:p>
            <a:pPr marL="0" indent="0">
              <a:buNone/>
            </a:pPr>
            <a:endParaRPr lang="en-US" dirty="0"/>
          </a:p>
        </p:txBody>
      </p:sp>
    </p:spTree>
    <p:extLst>
      <p:ext uri="{BB962C8B-B14F-4D97-AF65-F5344CB8AC3E}">
        <p14:creationId xmlns:p14="http://schemas.microsoft.com/office/powerpoint/2010/main" val="1711047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0576C-4C92-541E-D72C-26B48A0B2BFF}"/>
              </a:ext>
            </a:extLst>
          </p:cNvPr>
          <p:cNvSpPr>
            <a:spLocks noGrp="1"/>
          </p:cNvSpPr>
          <p:nvPr>
            <p:ph type="title"/>
          </p:nvPr>
        </p:nvSpPr>
        <p:spPr/>
        <p:txBody>
          <a:bodyPr/>
          <a:lstStyle/>
          <a:p>
            <a:r>
              <a:rPr lang="en-CA" dirty="0"/>
              <a:t>New Fiscal Relationship (NFR) Grant</a:t>
            </a:r>
          </a:p>
        </p:txBody>
      </p:sp>
      <p:sp>
        <p:nvSpPr>
          <p:cNvPr id="3" name="Content Placeholder 2">
            <a:extLst>
              <a:ext uri="{FF2B5EF4-FFF2-40B4-BE49-F238E27FC236}">
                <a16:creationId xmlns:a16="http://schemas.microsoft.com/office/drawing/2014/main" id="{83C0C6E1-DE68-FBB9-0BD1-380C8AAA1DB6}"/>
              </a:ext>
            </a:extLst>
          </p:cNvPr>
          <p:cNvSpPr>
            <a:spLocks noGrp="1"/>
          </p:cNvSpPr>
          <p:nvPr>
            <p:ph idx="1"/>
          </p:nvPr>
        </p:nvSpPr>
        <p:spPr/>
        <p:txBody>
          <a:bodyPr>
            <a:normAutofit/>
          </a:bodyPr>
          <a:lstStyle/>
          <a:p>
            <a:pPr marL="0" indent="0">
              <a:spcBef>
                <a:spcPts val="0"/>
              </a:spcBef>
              <a:buSzPts val="1900"/>
              <a:buNone/>
            </a:pPr>
            <a:r>
              <a:rPr lang="en-CA" sz="2400" b="1" dirty="0">
                <a:ea typeface="Times New Roman" panose="02020603050405020304" pitchFamily="18" charset="0"/>
                <a:cs typeface="Aptos" panose="020B0004020202020204" pitchFamily="34" charset="0"/>
              </a:rPr>
              <a:t>2017 Joint Report Recommendation: Create </a:t>
            </a:r>
            <a:r>
              <a:rPr lang="en-CA" sz="2400" b="1" dirty="0"/>
              <a:t>10-Year</a:t>
            </a:r>
            <a:r>
              <a:rPr lang="en-CA" sz="2400" b="1" dirty="0">
                <a:ea typeface="Times New Roman" panose="02020603050405020304" pitchFamily="18" charset="0"/>
                <a:cs typeface="Aptos" panose="020B0004020202020204" pitchFamily="34" charset="0"/>
              </a:rPr>
              <a:t> grants for qualified First Nations  </a:t>
            </a:r>
            <a:endParaRPr lang="en-US" sz="2400" b="1" dirty="0"/>
          </a:p>
          <a:p>
            <a:pPr lvl="1" indent="-285750">
              <a:buSzPts val="1900"/>
              <a:buFont typeface="Arial" panose="020B0604020202020204" pitchFamily="34" charset="0"/>
              <a:buChar char="•"/>
            </a:pPr>
            <a:r>
              <a:rPr lang="en-US" dirty="0"/>
              <a:t>Developed NFR Grant, which ISC implemented in 2019-20</a:t>
            </a:r>
          </a:p>
          <a:p>
            <a:pPr lvl="1" indent="-285750">
              <a:buSzPts val="1900"/>
            </a:pPr>
            <a:r>
              <a:rPr lang="en-US" dirty="0"/>
              <a:t>Currently 160 First Nation governments receive funding via the NFR Grant funding mechanism </a:t>
            </a:r>
          </a:p>
          <a:p>
            <a:pPr lvl="1" indent="-285750">
              <a:buSzPts val="1900"/>
            </a:pPr>
            <a:r>
              <a:rPr lang="en-US" dirty="0"/>
              <a:t>NFR Grant annual funding escalator implemented </a:t>
            </a:r>
          </a:p>
          <a:p>
            <a:pPr lvl="1" indent="-285750">
              <a:buSzPts val="1900"/>
            </a:pPr>
            <a:r>
              <a:rPr lang="en-US" dirty="0"/>
              <a:t>In 2024, the AFN and Canada co-developed expansions of the NFR Grant so that Tribal Councils, First Nation Health Authorities, and other First Nation-led service providers as eligible recipients. </a:t>
            </a:r>
          </a:p>
          <a:p>
            <a:pPr lvl="1" indent="-285750">
              <a:buSzPts val="1900"/>
            </a:pPr>
            <a:r>
              <a:rPr lang="en-US" dirty="0"/>
              <a:t>The AFN is currently working with ISC to: </a:t>
            </a:r>
          </a:p>
          <a:p>
            <a:pPr marL="685800" lvl="4" indent="-285750">
              <a:buSzPts val="1900"/>
              <a:buFontTx/>
              <a:buChar char="-"/>
            </a:pPr>
            <a:r>
              <a:rPr lang="en-US" dirty="0"/>
              <a:t>further explore the Grant eligibility of additional programs to further reduce application and reporting burden of contribution-based funding</a:t>
            </a:r>
          </a:p>
          <a:p>
            <a:endParaRPr lang="en-CA" dirty="0"/>
          </a:p>
        </p:txBody>
      </p:sp>
    </p:spTree>
    <p:extLst>
      <p:ext uri="{BB962C8B-B14F-4D97-AF65-F5344CB8AC3E}">
        <p14:creationId xmlns:p14="http://schemas.microsoft.com/office/powerpoint/2010/main" val="2715608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44" name="Connecteur droit 43">
            <a:extLst>
              <a:ext uri="{FF2B5EF4-FFF2-40B4-BE49-F238E27FC236}">
                <a16:creationId xmlns:a16="http://schemas.microsoft.com/office/drawing/2014/main" id="{9AD59731-B386-B426-DFCA-67DBAE91782B}"/>
              </a:ext>
            </a:extLst>
          </p:cNvPr>
          <p:cNvCxnSpPr>
            <a:cxnSpLocks/>
          </p:cNvCxnSpPr>
          <p:nvPr/>
        </p:nvCxnSpPr>
        <p:spPr>
          <a:xfrm>
            <a:off x="4870998" y="1419991"/>
            <a:ext cx="5069" cy="4849433"/>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 name="Rectangle 2">
            <a:extLst>
              <a:ext uri="{FF2B5EF4-FFF2-40B4-BE49-F238E27FC236}">
                <a16:creationId xmlns:a16="http://schemas.microsoft.com/office/drawing/2014/main" id="{032CB4D5-1AE4-4100-63B1-BCB23EB9895C}"/>
              </a:ext>
            </a:extLst>
          </p:cNvPr>
          <p:cNvSpPr/>
          <p:nvPr/>
        </p:nvSpPr>
        <p:spPr>
          <a:xfrm>
            <a:off x="1534138" y="778501"/>
            <a:ext cx="9143998" cy="445158"/>
          </a:xfrm>
          <a:prstGeom prst="rect">
            <a:avLst/>
          </a:prstGeom>
          <a:solidFill>
            <a:schemeClr val="bg1">
              <a:lumMod val="85000"/>
            </a:schemeClr>
          </a:solidFill>
          <a:ln>
            <a:solidFill>
              <a:schemeClr val="bg1">
                <a:lumMod val="8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fr-CA">
              <a:solidFill>
                <a:prstClr val="white"/>
              </a:solidFill>
              <a:latin typeface="Calibri"/>
            </a:endParaRPr>
          </a:p>
        </p:txBody>
      </p:sp>
      <p:cxnSp>
        <p:nvCxnSpPr>
          <p:cNvPr id="19" name="Connecteur droit 18">
            <a:extLst>
              <a:ext uri="{FF2B5EF4-FFF2-40B4-BE49-F238E27FC236}">
                <a16:creationId xmlns:a16="http://schemas.microsoft.com/office/drawing/2014/main" id="{A9CE7811-4747-EE32-BC2E-03E64AEEF0CB}"/>
              </a:ext>
            </a:extLst>
          </p:cNvPr>
          <p:cNvCxnSpPr>
            <a:cxnSpLocks/>
            <a:endCxn id="28" idx="2"/>
          </p:cNvCxnSpPr>
          <p:nvPr/>
        </p:nvCxnSpPr>
        <p:spPr>
          <a:xfrm flipH="1">
            <a:off x="1832226" y="1364097"/>
            <a:ext cx="1526" cy="3706980"/>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9" name="Connecteur droit 48">
            <a:extLst>
              <a:ext uri="{FF2B5EF4-FFF2-40B4-BE49-F238E27FC236}">
                <a16:creationId xmlns:a16="http://schemas.microsoft.com/office/drawing/2014/main" id="{8A1D3DC8-7CD4-1CFE-10BB-DE488A9662FA}"/>
              </a:ext>
            </a:extLst>
          </p:cNvPr>
          <p:cNvCxnSpPr>
            <a:cxnSpLocks/>
            <a:endCxn id="70" idx="2"/>
          </p:cNvCxnSpPr>
          <p:nvPr/>
        </p:nvCxnSpPr>
        <p:spPr>
          <a:xfrm>
            <a:off x="8075365" y="1268707"/>
            <a:ext cx="14737" cy="5143436"/>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4" name="Espace réservé du numéro de diapositive 3">
            <a:extLst>
              <a:ext uri="{FF2B5EF4-FFF2-40B4-BE49-F238E27FC236}">
                <a16:creationId xmlns:a16="http://schemas.microsoft.com/office/drawing/2014/main" id="{B1CC8B31-5041-6EDC-5103-714B67EA6AC2}"/>
              </a:ext>
            </a:extLst>
          </p:cNvPr>
          <p:cNvSpPr>
            <a:spLocks noGrp="1"/>
          </p:cNvSpPr>
          <p:nvPr>
            <p:ph type="sldNum" sz="quarter" idx="12"/>
          </p:nvPr>
        </p:nvSpPr>
        <p:spPr>
          <a:xfrm>
            <a:off x="8400561" y="6492876"/>
            <a:ext cx="2133600" cy="365125"/>
          </a:xfrm>
        </p:spPr>
        <p:txBody>
          <a:bodyPr/>
          <a:lstStyle/>
          <a:p>
            <a:pPr defTabSz="457200"/>
            <a:fld id="{CD7972F3-B1E1-8448-A5D8-C083B140CC35}" type="slidenum">
              <a:rPr lang="en-US">
                <a:solidFill>
                  <a:prstClr val="black">
                    <a:tint val="75000"/>
                  </a:prstClr>
                </a:solidFill>
                <a:latin typeface="Calibri"/>
              </a:rPr>
              <a:pPr defTabSz="457200"/>
              <a:t>4</a:t>
            </a:fld>
            <a:endParaRPr lang="en-US" dirty="0">
              <a:solidFill>
                <a:prstClr val="black">
                  <a:tint val="75000"/>
                </a:prstClr>
              </a:solidFill>
              <a:latin typeface="Calibri"/>
            </a:endParaRPr>
          </a:p>
        </p:txBody>
      </p:sp>
      <p:cxnSp>
        <p:nvCxnSpPr>
          <p:cNvPr id="13" name="Connecteur droit 12">
            <a:extLst>
              <a:ext uri="{FF2B5EF4-FFF2-40B4-BE49-F238E27FC236}">
                <a16:creationId xmlns:a16="http://schemas.microsoft.com/office/drawing/2014/main" id="{2CAE0347-C0BD-C72A-615D-93713964A26A}"/>
              </a:ext>
            </a:extLst>
          </p:cNvPr>
          <p:cNvCxnSpPr>
            <a:cxnSpLocks/>
            <a:endCxn id="3" idx="3"/>
          </p:cNvCxnSpPr>
          <p:nvPr/>
        </p:nvCxnSpPr>
        <p:spPr>
          <a:xfrm flipV="1">
            <a:off x="1511096" y="1001080"/>
            <a:ext cx="9167040" cy="23982"/>
          </a:xfrm>
          <a:prstGeom prst="line">
            <a:avLst/>
          </a:prstGeom>
          <a:ln w="9525" cap="flat" cmpd="sng" algn="ctr">
            <a:solidFill>
              <a:schemeClr val="bg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7" name="Rectangle : coins arrondis 16">
            <a:extLst>
              <a:ext uri="{FF2B5EF4-FFF2-40B4-BE49-F238E27FC236}">
                <a16:creationId xmlns:a16="http://schemas.microsoft.com/office/drawing/2014/main" id="{945B1E3C-96F7-43CD-9625-D20A60182ABA}"/>
              </a:ext>
            </a:extLst>
          </p:cNvPr>
          <p:cNvSpPr/>
          <p:nvPr/>
        </p:nvSpPr>
        <p:spPr>
          <a:xfrm>
            <a:off x="1653188" y="609116"/>
            <a:ext cx="2052699" cy="793861"/>
          </a:xfrm>
          <a:prstGeom prst="roundRect">
            <a:avLst/>
          </a:prstGeom>
          <a:solidFill>
            <a:srgbClr val="627CAD"/>
          </a:solidFill>
          <a:ln>
            <a:solidFill>
              <a:srgbClr val="627CAD"/>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r>
              <a:rPr lang="fr-CA" b="1" dirty="0">
                <a:solidFill>
                  <a:prstClr val="white"/>
                </a:solidFill>
                <a:latin typeface="Calibri"/>
              </a:rPr>
              <a:t>HEALTH</a:t>
            </a:r>
          </a:p>
        </p:txBody>
      </p:sp>
      <p:sp>
        <p:nvSpPr>
          <p:cNvPr id="21" name="Rectangle : coins arrondis 20">
            <a:extLst>
              <a:ext uri="{FF2B5EF4-FFF2-40B4-BE49-F238E27FC236}">
                <a16:creationId xmlns:a16="http://schemas.microsoft.com/office/drawing/2014/main" id="{BB93BE9C-A1C1-F673-8B77-C704B549DBD9}"/>
              </a:ext>
            </a:extLst>
          </p:cNvPr>
          <p:cNvSpPr/>
          <p:nvPr/>
        </p:nvSpPr>
        <p:spPr>
          <a:xfrm>
            <a:off x="1647175" y="1484350"/>
            <a:ext cx="389106" cy="369651"/>
          </a:xfrm>
          <a:prstGeom prst="roundRect">
            <a:avLst/>
          </a:prstGeom>
          <a:solidFill>
            <a:srgbClr val="627CAD"/>
          </a:solidFill>
          <a:ln>
            <a:solidFill>
              <a:srgbClr val="627CAD"/>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fr-CA" dirty="0">
              <a:solidFill>
                <a:prstClr val="white"/>
              </a:solidFill>
              <a:latin typeface="Calibri"/>
            </a:endParaRPr>
          </a:p>
        </p:txBody>
      </p:sp>
      <p:sp>
        <p:nvSpPr>
          <p:cNvPr id="22" name="ZoneTexte 21">
            <a:extLst>
              <a:ext uri="{FF2B5EF4-FFF2-40B4-BE49-F238E27FC236}">
                <a16:creationId xmlns:a16="http://schemas.microsoft.com/office/drawing/2014/main" id="{994AB229-A7C7-FD5A-F88C-6C0D9BE1ACA3}"/>
              </a:ext>
            </a:extLst>
          </p:cNvPr>
          <p:cNvSpPr txBox="1"/>
          <p:nvPr/>
        </p:nvSpPr>
        <p:spPr>
          <a:xfrm>
            <a:off x="2085325" y="1399870"/>
            <a:ext cx="2441639" cy="1723549"/>
          </a:xfrm>
          <a:prstGeom prst="rect">
            <a:avLst/>
          </a:prstGeom>
          <a:noFill/>
        </p:spPr>
        <p:txBody>
          <a:bodyPr wrap="square" rtlCol="0">
            <a:spAutoFit/>
          </a:bodyPr>
          <a:lstStyle/>
          <a:p>
            <a:pPr defTabSz="457200"/>
            <a:r>
              <a:rPr lang="en-US" sz="1400" b="1" dirty="0">
                <a:solidFill>
                  <a:srgbClr val="627CAD"/>
                </a:solidFill>
                <a:latin typeface="Calibri"/>
              </a:rPr>
              <a:t>Public Health Promotion and Disease Prevention</a:t>
            </a:r>
          </a:p>
          <a:p>
            <a:pPr marL="171450" indent="-171450" defTabSz="457200" fontAlgn="base">
              <a:buFont typeface="Wingdings" panose="05000000000000000000" pitchFamily="2" charset="2"/>
              <a:buChar char="q"/>
            </a:pPr>
            <a:r>
              <a:rPr lang="en-US" sz="1300" dirty="0">
                <a:solidFill>
                  <a:srgbClr val="000000"/>
                </a:solidFill>
                <a:latin typeface="Calibri"/>
              </a:rPr>
              <a:t>Mental Wellness </a:t>
            </a:r>
          </a:p>
          <a:p>
            <a:pPr marL="171450" indent="-171450" defTabSz="457200" fontAlgn="base">
              <a:buFont typeface="Wingdings" panose="05000000000000000000" pitchFamily="2" charset="2"/>
              <a:buChar char="q"/>
            </a:pPr>
            <a:r>
              <a:rPr lang="en-US" sz="1300" dirty="0">
                <a:solidFill>
                  <a:srgbClr val="000000"/>
                </a:solidFill>
                <a:latin typeface="Calibri"/>
              </a:rPr>
              <a:t>Healthy Living </a:t>
            </a:r>
          </a:p>
          <a:p>
            <a:pPr marL="171450" indent="-171450" defTabSz="457200" fontAlgn="base">
              <a:buFont typeface="Wingdings" panose="05000000000000000000" pitchFamily="2" charset="2"/>
              <a:buChar char="q"/>
            </a:pPr>
            <a:r>
              <a:rPr lang="en-US" sz="1300" dirty="0">
                <a:solidFill>
                  <a:srgbClr val="000000"/>
                </a:solidFill>
                <a:latin typeface="Calibri"/>
              </a:rPr>
              <a:t>Healthy Child Development </a:t>
            </a:r>
          </a:p>
          <a:p>
            <a:pPr marL="171450" indent="-171450" defTabSz="457200" fontAlgn="base">
              <a:buFont typeface="Wingdings" panose="05000000000000000000" pitchFamily="2" charset="2"/>
              <a:buChar char="q"/>
            </a:pPr>
            <a:r>
              <a:rPr lang="en-US" sz="1300" dirty="0">
                <a:solidFill>
                  <a:srgbClr val="000000"/>
                </a:solidFill>
                <a:latin typeface="Calibri"/>
              </a:rPr>
              <a:t>Communicable Disease Control and Management </a:t>
            </a:r>
          </a:p>
          <a:p>
            <a:pPr marL="171450" indent="-171450" defTabSz="457200" fontAlgn="base">
              <a:buFont typeface="Wingdings" panose="05000000000000000000" pitchFamily="2" charset="2"/>
              <a:buChar char="q"/>
            </a:pPr>
            <a:r>
              <a:rPr lang="en-US" sz="1300" dirty="0">
                <a:solidFill>
                  <a:srgbClr val="000000"/>
                </a:solidFill>
                <a:latin typeface="Calibri"/>
              </a:rPr>
              <a:t>Environmental Public Health </a:t>
            </a:r>
            <a:r>
              <a:rPr lang="en-US" sz="1200" b="1" dirty="0">
                <a:solidFill>
                  <a:srgbClr val="3D5DAA"/>
                </a:solidFill>
                <a:latin typeface="Calibri"/>
              </a:rPr>
              <a:t> </a:t>
            </a:r>
            <a:r>
              <a:rPr lang="en-US" sz="1200" dirty="0">
                <a:solidFill>
                  <a:srgbClr val="3D5DAA"/>
                </a:solidFill>
                <a:latin typeface="Calibri"/>
              </a:rPr>
              <a:t> </a:t>
            </a:r>
            <a:endParaRPr lang="fr-CA" sz="1200" dirty="0">
              <a:solidFill>
                <a:srgbClr val="3D5DAA"/>
              </a:solidFill>
              <a:latin typeface="Calibri"/>
            </a:endParaRPr>
          </a:p>
        </p:txBody>
      </p:sp>
      <p:sp>
        <p:nvSpPr>
          <p:cNvPr id="23" name="Rectangle : coins arrondis 22">
            <a:extLst>
              <a:ext uri="{FF2B5EF4-FFF2-40B4-BE49-F238E27FC236}">
                <a16:creationId xmlns:a16="http://schemas.microsoft.com/office/drawing/2014/main" id="{3405C761-CE0F-C196-4B84-296A0FC1E78A}"/>
              </a:ext>
            </a:extLst>
          </p:cNvPr>
          <p:cNvSpPr/>
          <p:nvPr/>
        </p:nvSpPr>
        <p:spPr>
          <a:xfrm>
            <a:off x="1647175" y="3151221"/>
            <a:ext cx="389106" cy="369651"/>
          </a:xfrm>
          <a:prstGeom prst="roundRect">
            <a:avLst/>
          </a:prstGeom>
          <a:solidFill>
            <a:srgbClr val="627CAD"/>
          </a:solidFill>
          <a:ln>
            <a:solidFill>
              <a:srgbClr val="627CAD"/>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fr-CA" dirty="0">
              <a:solidFill>
                <a:prstClr val="white"/>
              </a:solidFill>
              <a:latin typeface="Calibri"/>
            </a:endParaRPr>
          </a:p>
        </p:txBody>
      </p:sp>
      <p:sp>
        <p:nvSpPr>
          <p:cNvPr id="24" name="ZoneTexte 23">
            <a:extLst>
              <a:ext uri="{FF2B5EF4-FFF2-40B4-BE49-F238E27FC236}">
                <a16:creationId xmlns:a16="http://schemas.microsoft.com/office/drawing/2014/main" id="{C59848AF-8E1A-68BE-6C8E-7E25E9A20B8F}"/>
              </a:ext>
            </a:extLst>
          </p:cNvPr>
          <p:cNvSpPr txBox="1"/>
          <p:nvPr/>
        </p:nvSpPr>
        <p:spPr>
          <a:xfrm>
            <a:off x="2103401" y="3066740"/>
            <a:ext cx="2441639" cy="707886"/>
          </a:xfrm>
          <a:prstGeom prst="rect">
            <a:avLst/>
          </a:prstGeom>
          <a:noFill/>
        </p:spPr>
        <p:txBody>
          <a:bodyPr wrap="square" rtlCol="0">
            <a:spAutoFit/>
          </a:bodyPr>
          <a:lstStyle/>
          <a:p>
            <a:pPr defTabSz="457200"/>
            <a:r>
              <a:rPr lang="en-US" sz="1400" b="1" dirty="0">
                <a:solidFill>
                  <a:srgbClr val="627CAD"/>
                </a:solidFill>
                <a:latin typeface="Calibri"/>
              </a:rPr>
              <a:t>Home and Long-Term Care</a:t>
            </a:r>
          </a:p>
          <a:p>
            <a:pPr marL="171450" indent="-171450" defTabSz="457200" fontAlgn="base">
              <a:buFont typeface="Wingdings" panose="05000000000000000000" pitchFamily="2" charset="2"/>
              <a:buChar char="q"/>
            </a:pPr>
            <a:r>
              <a:rPr lang="en-US" sz="1300" dirty="0">
                <a:solidFill>
                  <a:srgbClr val="000000"/>
                </a:solidFill>
                <a:latin typeface="Calibri"/>
              </a:rPr>
              <a:t>Assisted Living</a:t>
            </a:r>
          </a:p>
          <a:p>
            <a:pPr marL="171450" indent="-171450" defTabSz="457200" fontAlgn="base">
              <a:buFont typeface="Wingdings" panose="05000000000000000000" pitchFamily="2" charset="2"/>
              <a:buChar char="q"/>
            </a:pPr>
            <a:r>
              <a:rPr lang="en-US" sz="1300" dirty="0">
                <a:solidFill>
                  <a:srgbClr val="000000"/>
                </a:solidFill>
                <a:latin typeface="Calibri"/>
              </a:rPr>
              <a:t>Home and Community Care</a:t>
            </a:r>
            <a:r>
              <a:rPr lang="en-US" sz="1300" b="1" dirty="0">
                <a:solidFill>
                  <a:srgbClr val="3D5DAA"/>
                </a:solidFill>
                <a:latin typeface="Calibri"/>
              </a:rPr>
              <a:t> </a:t>
            </a:r>
            <a:r>
              <a:rPr lang="en-US" sz="1200" dirty="0">
                <a:solidFill>
                  <a:srgbClr val="3D5DAA"/>
                </a:solidFill>
                <a:latin typeface="Calibri"/>
              </a:rPr>
              <a:t> </a:t>
            </a:r>
            <a:endParaRPr lang="fr-CA" sz="1200" dirty="0">
              <a:solidFill>
                <a:srgbClr val="3D5DAA"/>
              </a:solidFill>
              <a:latin typeface="Calibri"/>
            </a:endParaRPr>
          </a:p>
        </p:txBody>
      </p:sp>
      <p:sp>
        <p:nvSpPr>
          <p:cNvPr id="25" name="Rectangle : coins arrondis 24">
            <a:extLst>
              <a:ext uri="{FF2B5EF4-FFF2-40B4-BE49-F238E27FC236}">
                <a16:creationId xmlns:a16="http://schemas.microsoft.com/office/drawing/2014/main" id="{14778DE5-95E3-BC97-5E35-DA13C5C883B6}"/>
              </a:ext>
            </a:extLst>
          </p:cNvPr>
          <p:cNvSpPr/>
          <p:nvPr/>
        </p:nvSpPr>
        <p:spPr>
          <a:xfrm>
            <a:off x="1649788" y="3971650"/>
            <a:ext cx="389106" cy="369651"/>
          </a:xfrm>
          <a:prstGeom prst="roundRect">
            <a:avLst/>
          </a:prstGeom>
          <a:solidFill>
            <a:srgbClr val="627CAD"/>
          </a:solidFill>
          <a:ln>
            <a:solidFill>
              <a:srgbClr val="627CAD"/>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fr-CA" dirty="0">
              <a:solidFill>
                <a:prstClr val="white"/>
              </a:solidFill>
              <a:latin typeface="Calibri"/>
            </a:endParaRPr>
          </a:p>
        </p:txBody>
      </p:sp>
      <p:sp>
        <p:nvSpPr>
          <p:cNvPr id="26" name="ZoneTexte 25">
            <a:extLst>
              <a:ext uri="{FF2B5EF4-FFF2-40B4-BE49-F238E27FC236}">
                <a16:creationId xmlns:a16="http://schemas.microsoft.com/office/drawing/2014/main" id="{752C42EE-32B3-C9B2-182F-AB392283A6F7}"/>
              </a:ext>
            </a:extLst>
          </p:cNvPr>
          <p:cNvSpPr txBox="1"/>
          <p:nvPr/>
        </p:nvSpPr>
        <p:spPr>
          <a:xfrm>
            <a:off x="2079439" y="3864455"/>
            <a:ext cx="2694562" cy="707886"/>
          </a:xfrm>
          <a:prstGeom prst="rect">
            <a:avLst/>
          </a:prstGeom>
          <a:noFill/>
        </p:spPr>
        <p:txBody>
          <a:bodyPr wrap="square" rtlCol="0">
            <a:spAutoFit/>
          </a:bodyPr>
          <a:lstStyle/>
          <a:p>
            <a:pPr defTabSz="457200"/>
            <a:r>
              <a:rPr lang="en-US" sz="1400" b="1" dirty="0">
                <a:solidFill>
                  <a:srgbClr val="627CAD"/>
                </a:solidFill>
                <a:latin typeface="Calibri"/>
              </a:rPr>
              <a:t>Primary Health Care</a:t>
            </a:r>
          </a:p>
          <a:p>
            <a:pPr marL="171450" indent="-171450" defTabSz="457200" fontAlgn="base">
              <a:buFont typeface="Wingdings" panose="05000000000000000000" pitchFamily="2" charset="2"/>
              <a:buChar char="q"/>
            </a:pPr>
            <a:r>
              <a:rPr lang="en-US" sz="1300" dirty="0">
                <a:solidFill>
                  <a:srgbClr val="000000"/>
                </a:solidFill>
                <a:latin typeface="Calibri"/>
              </a:rPr>
              <a:t>Clinical and Client Care</a:t>
            </a:r>
          </a:p>
          <a:p>
            <a:pPr marL="171450" indent="-171450" defTabSz="457200" fontAlgn="base">
              <a:buFont typeface="Wingdings" panose="05000000000000000000" pitchFamily="2" charset="2"/>
              <a:buChar char="q"/>
            </a:pPr>
            <a:r>
              <a:rPr lang="en-US" sz="1300" dirty="0">
                <a:solidFill>
                  <a:srgbClr val="000000"/>
                </a:solidFill>
                <a:latin typeface="Calibri"/>
              </a:rPr>
              <a:t>Community Oral Health Services</a:t>
            </a:r>
            <a:r>
              <a:rPr lang="en-US" sz="1300" dirty="0">
                <a:solidFill>
                  <a:srgbClr val="3D5DAA"/>
                </a:solidFill>
                <a:latin typeface="Calibri"/>
              </a:rPr>
              <a:t> </a:t>
            </a:r>
            <a:endParaRPr lang="fr-CA" sz="1300" dirty="0">
              <a:solidFill>
                <a:srgbClr val="3D5DAA"/>
              </a:solidFill>
              <a:latin typeface="Calibri"/>
            </a:endParaRPr>
          </a:p>
        </p:txBody>
      </p:sp>
      <p:sp>
        <p:nvSpPr>
          <p:cNvPr id="28" name="Rectangle : coins arrondis 27">
            <a:extLst>
              <a:ext uri="{FF2B5EF4-FFF2-40B4-BE49-F238E27FC236}">
                <a16:creationId xmlns:a16="http://schemas.microsoft.com/office/drawing/2014/main" id="{411DA922-5635-ADC5-FDC0-D88E29FBFD16}"/>
              </a:ext>
            </a:extLst>
          </p:cNvPr>
          <p:cNvSpPr/>
          <p:nvPr/>
        </p:nvSpPr>
        <p:spPr>
          <a:xfrm>
            <a:off x="1637673" y="4701427"/>
            <a:ext cx="389106" cy="369651"/>
          </a:xfrm>
          <a:prstGeom prst="roundRect">
            <a:avLst/>
          </a:prstGeom>
          <a:solidFill>
            <a:srgbClr val="627CAD"/>
          </a:solidFill>
          <a:ln>
            <a:solidFill>
              <a:srgbClr val="627CAD"/>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fr-CA" dirty="0">
              <a:solidFill>
                <a:prstClr val="white"/>
              </a:solidFill>
              <a:latin typeface="Calibri"/>
            </a:endParaRPr>
          </a:p>
        </p:txBody>
      </p:sp>
      <p:sp>
        <p:nvSpPr>
          <p:cNvPr id="29" name="ZoneTexte 28">
            <a:extLst>
              <a:ext uri="{FF2B5EF4-FFF2-40B4-BE49-F238E27FC236}">
                <a16:creationId xmlns:a16="http://schemas.microsoft.com/office/drawing/2014/main" id="{B46325E3-B33D-1EBC-9B55-C688206ABFFC}"/>
              </a:ext>
            </a:extLst>
          </p:cNvPr>
          <p:cNvSpPr txBox="1"/>
          <p:nvPr/>
        </p:nvSpPr>
        <p:spPr>
          <a:xfrm>
            <a:off x="2065367" y="4663252"/>
            <a:ext cx="2694562" cy="907941"/>
          </a:xfrm>
          <a:prstGeom prst="rect">
            <a:avLst/>
          </a:prstGeom>
          <a:noFill/>
        </p:spPr>
        <p:txBody>
          <a:bodyPr wrap="square" rtlCol="0">
            <a:spAutoFit/>
          </a:bodyPr>
          <a:lstStyle/>
          <a:p>
            <a:pPr defTabSz="457200"/>
            <a:r>
              <a:rPr lang="en-US" sz="1400" b="1" dirty="0">
                <a:solidFill>
                  <a:srgbClr val="627CAD"/>
                </a:solidFill>
                <a:latin typeface="Calibri"/>
              </a:rPr>
              <a:t>Health Systems Support</a:t>
            </a:r>
          </a:p>
          <a:p>
            <a:pPr marL="171450" indent="-171450" defTabSz="457200" fontAlgn="base">
              <a:buFont typeface="Wingdings" panose="05000000000000000000" pitchFamily="2" charset="2"/>
              <a:buChar char="q"/>
            </a:pPr>
            <a:r>
              <a:rPr lang="en-US" sz="1300" dirty="0">
                <a:solidFill>
                  <a:srgbClr val="000000"/>
                </a:solidFill>
                <a:latin typeface="Calibri"/>
              </a:rPr>
              <a:t>Health Planning, Quality Management and Systems Integration </a:t>
            </a:r>
            <a:endParaRPr lang="fr-CA" sz="1300" dirty="0">
              <a:solidFill>
                <a:srgbClr val="3D5DAA"/>
              </a:solidFill>
              <a:latin typeface="Calibri"/>
            </a:endParaRPr>
          </a:p>
        </p:txBody>
      </p:sp>
      <p:sp>
        <p:nvSpPr>
          <p:cNvPr id="31" name="Rectangle : coins arrondis 30">
            <a:extLst>
              <a:ext uri="{FF2B5EF4-FFF2-40B4-BE49-F238E27FC236}">
                <a16:creationId xmlns:a16="http://schemas.microsoft.com/office/drawing/2014/main" id="{B857B440-270E-3660-60B8-9C70E0B0A6CF}"/>
              </a:ext>
            </a:extLst>
          </p:cNvPr>
          <p:cNvSpPr/>
          <p:nvPr/>
        </p:nvSpPr>
        <p:spPr>
          <a:xfrm>
            <a:off x="4695053" y="604860"/>
            <a:ext cx="2052700" cy="793862"/>
          </a:xfrm>
          <a:prstGeom prst="roundRect">
            <a:avLst/>
          </a:prstGeom>
          <a:solidFill>
            <a:srgbClr val="548235"/>
          </a:solidFill>
          <a:ln>
            <a:solidFill>
              <a:srgbClr val="548235"/>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r>
              <a:rPr lang="fr-CA" b="1" dirty="0">
                <a:solidFill>
                  <a:prstClr val="white"/>
                </a:solidFill>
                <a:latin typeface="Calibri"/>
              </a:rPr>
              <a:t>INFRASTRUCTURE &amp; ENVIRONMENTS</a:t>
            </a:r>
          </a:p>
        </p:txBody>
      </p:sp>
      <p:sp>
        <p:nvSpPr>
          <p:cNvPr id="32" name="Rectangle : coins arrondis 31">
            <a:extLst>
              <a:ext uri="{FF2B5EF4-FFF2-40B4-BE49-F238E27FC236}">
                <a16:creationId xmlns:a16="http://schemas.microsoft.com/office/drawing/2014/main" id="{06ECE05C-BC99-A675-0B5A-9C64AA3A123A}"/>
              </a:ext>
            </a:extLst>
          </p:cNvPr>
          <p:cNvSpPr/>
          <p:nvPr/>
        </p:nvSpPr>
        <p:spPr>
          <a:xfrm>
            <a:off x="4682099" y="1487201"/>
            <a:ext cx="389106" cy="369651"/>
          </a:xfrm>
          <a:prstGeom prst="roundRect">
            <a:avLst/>
          </a:prstGeom>
          <a:solidFill>
            <a:srgbClr val="548235"/>
          </a:solidFill>
          <a:ln>
            <a:solidFill>
              <a:srgbClr val="548235"/>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fr-CA" dirty="0">
              <a:solidFill>
                <a:prstClr val="white"/>
              </a:solidFill>
              <a:latin typeface="Calibri"/>
            </a:endParaRPr>
          </a:p>
        </p:txBody>
      </p:sp>
      <p:sp>
        <p:nvSpPr>
          <p:cNvPr id="33" name="ZoneTexte 32">
            <a:extLst>
              <a:ext uri="{FF2B5EF4-FFF2-40B4-BE49-F238E27FC236}">
                <a16:creationId xmlns:a16="http://schemas.microsoft.com/office/drawing/2014/main" id="{F26213DF-35F4-28C3-703F-971F58A78F02}"/>
              </a:ext>
            </a:extLst>
          </p:cNvPr>
          <p:cNvSpPr txBox="1"/>
          <p:nvPr/>
        </p:nvSpPr>
        <p:spPr>
          <a:xfrm>
            <a:off x="5110116" y="1402721"/>
            <a:ext cx="2550187" cy="3293209"/>
          </a:xfrm>
          <a:prstGeom prst="rect">
            <a:avLst/>
          </a:prstGeom>
          <a:noFill/>
        </p:spPr>
        <p:txBody>
          <a:bodyPr wrap="square" rtlCol="0">
            <a:spAutoFit/>
          </a:bodyPr>
          <a:lstStyle/>
          <a:p>
            <a:pPr defTabSz="457200"/>
            <a:r>
              <a:rPr lang="en-US" sz="1400" b="1" dirty="0">
                <a:solidFill>
                  <a:srgbClr val="548235"/>
                </a:solidFill>
                <a:latin typeface="Calibri"/>
              </a:rPr>
              <a:t>Community Infrastructure</a:t>
            </a:r>
          </a:p>
          <a:p>
            <a:pPr marL="171450" indent="-171450" defTabSz="457200" fontAlgn="base">
              <a:buFont typeface="Wingdings" panose="05000000000000000000" pitchFamily="2" charset="2"/>
              <a:buChar char="q"/>
            </a:pPr>
            <a:r>
              <a:rPr lang="en-US" sz="1300" dirty="0">
                <a:solidFill>
                  <a:srgbClr val="000000"/>
                </a:solidFill>
                <a:latin typeface="Calibri"/>
              </a:rPr>
              <a:t>Housing Operations and Maintenance </a:t>
            </a:r>
          </a:p>
          <a:p>
            <a:pPr marL="171450" indent="-171450" defTabSz="457200" fontAlgn="base">
              <a:buFont typeface="Wingdings" panose="05000000000000000000" pitchFamily="2" charset="2"/>
              <a:buChar char="q"/>
            </a:pPr>
            <a:r>
              <a:rPr lang="en-US" sz="1300" dirty="0">
                <a:solidFill>
                  <a:srgbClr val="000000"/>
                </a:solidFill>
                <a:latin typeface="Calibri"/>
              </a:rPr>
              <a:t>Housing Capital  </a:t>
            </a:r>
          </a:p>
          <a:p>
            <a:pPr marL="171450" indent="-171450" defTabSz="457200" fontAlgn="base">
              <a:buFont typeface="Wingdings" panose="05000000000000000000" pitchFamily="2" charset="2"/>
              <a:buChar char="q"/>
            </a:pPr>
            <a:r>
              <a:rPr lang="en-US" sz="1300" dirty="0">
                <a:solidFill>
                  <a:srgbClr val="000000"/>
                </a:solidFill>
                <a:latin typeface="Calibri"/>
              </a:rPr>
              <a:t>Education Facilities Operations and Maintenance </a:t>
            </a:r>
          </a:p>
          <a:p>
            <a:pPr marL="171450" indent="-171450" defTabSz="457200" fontAlgn="base">
              <a:buFont typeface="Wingdings" panose="05000000000000000000" pitchFamily="2" charset="2"/>
              <a:buChar char="q"/>
            </a:pPr>
            <a:r>
              <a:rPr lang="en-US" sz="1300" dirty="0">
                <a:solidFill>
                  <a:srgbClr val="000000"/>
                </a:solidFill>
                <a:latin typeface="Calibri"/>
              </a:rPr>
              <a:t>Education Facilities Capital  </a:t>
            </a:r>
          </a:p>
          <a:p>
            <a:pPr marL="171450" indent="-171450" defTabSz="457200" fontAlgn="base">
              <a:buFont typeface="Wingdings" panose="05000000000000000000" pitchFamily="2" charset="2"/>
              <a:buChar char="q"/>
            </a:pPr>
            <a:r>
              <a:rPr lang="en-US" sz="1300" dirty="0">
                <a:solidFill>
                  <a:srgbClr val="000000"/>
                </a:solidFill>
                <a:latin typeface="Calibri"/>
              </a:rPr>
              <a:t>Health Facilities  </a:t>
            </a:r>
          </a:p>
          <a:p>
            <a:pPr marL="171450" indent="-171450" defTabSz="457200" fontAlgn="base">
              <a:buFont typeface="Wingdings" panose="05000000000000000000" pitchFamily="2" charset="2"/>
              <a:buChar char="q"/>
            </a:pPr>
            <a:r>
              <a:rPr lang="en-US" sz="1300" dirty="0">
                <a:solidFill>
                  <a:srgbClr val="000000"/>
                </a:solidFill>
                <a:latin typeface="Calibri"/>
              </a:rPr>
              <a:t>Other Community Infrastructure Operations and Maintenance </a:t>
            </a:r>
          </a:p>
          <a:p>
            <a:pPr marL="171450" indent="-171450" defTabSz="457200" fontAlgn="base">
              <a:buFont typeface="Wingdings" panose="05000000000000000000" pitchFamily="2" charset="2"/>
              <a:buChar char="q"/>
            </a:pPr>
            <a:r>
              <a:rPr lang="en-US" sz="1300" dirty="0">
                <a:solidFill>
                  <a:srgbClr val="000000"/>
                </a:solidFill>
                <a:latin typeface="Calibri"/>
              </a:rPr>
              <a:t>Other Community Infrastructure Capital  </a:t>
            </a:r>
          </a:p>
          <a:p>
            <a:pPr marL="171450" indent="-171450" defTabSz="457200" fontAlgn="base">
              <a:buFont typeface="Wingdings" panose="05000000000000000000" pitchFamily="2" charset="2"/>
              <a:buChar char="q"/>
            </a:pPr>
            <a:r>
              <a:rPr lang="en-US" sz="1300" dirty="0">
                <a:solidFill>
                  <a:srgbClr val="000000"/>
                </a:solidFill>
                <a:latin typeface="Calibri"/>
              </a:rPr>
              <a:t>Water and Wastewater Operations and Maintenance </a:t>
            </a:r>
          </a:p>
          <a:p>
            <a:pPr marL="171450" indent="-171450" defTabSz="457200" fontAlgn="base">
              <a:buFont typeface="Wingdings" panose="05000000000000000000" pitchFamily="2" charset="2"/>
              <a:buChar char="q"/>
            </a:pPr>
            <a:r>
              <a:rPr lang="en-US" sz="1300" dirty="0">
                <a:solidFill>
                  <a:srgbClr val="000000"/>
                </a:solidFill>
                <a:latin typeface="Calibri"/>
              </a:rPr>
              <a:t>Water and Wastewater Capital </a:t>
            </a:r>
          </a:p>
          <a:p>
            <a:pPr defTabSz="457200" fontAlgn="base"/>
            <a:endParaRPr lang="fr-CA" sz="1200" dirty="0">
              <a:solidFill>
                <a:srgbClr val="3D5DAA"/>
              </a:solidFill>
              <a:latin typeface="Calibri"/>
            </a:endParaRPr>
          </a:p>
        </p:txBody>
      </p:sp>
      <p:sp>
        <p:nvSpPr>
          <p:cNvPr id="37" name="Rectangle : coins arrondis 36">
            <a:extLst>
              <a:ext uri="{FF2B5EF4-FFF2-40B4-BE49-F238E27FC236}">
                <a16:creationId xmlns:a16="http://schemas.microsoft.com/office/drawing/2014/main" id="{83A027DC-EB59-2416-3FE8-18B6723CE70E}"/>
              </a:ext>
            </a:extLst>
          </p:cNvPr>
          <p:cNvSpPr/>
          <p:nvPr/>
        </p:nvSpPr>
        <p:spPr>
          <a:xfrm>
            <a:off x="4684674" y="4545253"/>
            <a:ext cx="389106" cy="369651"/>
          </a:xfrm>
          <a:prstGeom prst="roundRect">
            <a:avLst/>
          </a:prstGeom>
          <a:solidFill>
            <a:srgbClr val="548235"/>
          </a:solidFill>
          <a:ln>
            <a:solidFill>
              <a:srgbClr val="548235"/>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fr-CA" dirty="0">
              <a:solidFill>
                <a:prstClr val="white"/>
              </a:solidFill>
              <a:latin typeface="Calibri"/>
            </a:endParaRPr>
          </a:p>
        </p:txBody>
      </p:sp>
      <p:sp>
        <p:nvSpPr>
          <p:cNvPr id="39" name="ZoneTexte 38">
            <a:extLst>
              <a:ext uri="{FF2B5EF4-FFF2-40B4-BE49-F238E27FC236}">
                <a16:creationId xmlns:a16="http://schemas.microsoft.com/office/drawing/2014/main" id="{4BDFFC75-A80A-E739-40B6-12B8694C92A3}"/>
              </a:ext>
            </a:extLst>
          </p:cNvPr>
          <p:cNvSpPr txBox="1"/>
          <p:nvPr/>
        </p:nvSpPr>
        <p:spPr>
          <a:xfrm>
            <a:off x="5112690" y="4452896"/>
            <a:ext cx="2441639" cy="723275"/>
          </a:xfrm>
          <a:prstGeom prst="rect">
            <a:avLst/>
          </a:prstGeom>
          <a:noFill/>
        </p:spPr>
        <p:txBody>
          <a:bodyPr wrap="square" rtlCol="0">
            <a:spAutoFit/>
          </a:bodyPr>
          <a:lstStyle/>
          <a:p>
            <a:pPr defTabSz="457200"/>
            <a:r>
              <a:rPr lang="en-US" sz="1400" b="1" dirty="0">
                <a:solidFill>
                  <a:srgbClr val="548235"/>
                </a:solidFill>
                <a:latin typeface="Calibri"/>
              </a:rPr>
              <a:t>Communities and the Environment</a:t>
            </a:r>
          </a:p>
          <a:p>
            <a:pPr marL="171450" indent="-171450" defTabSz="457200" fontAlgn="base">
              <a:buFont typeface="Wingdings" panose="05000000000000000000" pitchFamily="2" charset="2"/>
              <a:buChar char="q"/>
            </a:pPr>
            <a:r>
              <a:rPr lang="en-US" sz="1300" dirty="0">
                <a:solidFill>
                  <a:srgbClr val="000000"/>
                </a:solidFill>
                <a:latin typeface="Calibri"/>
              </a:rPr>
              <a:t>Reserve Land Management</a:t>
            </a:r>
            <a:endParaRPr lang="fr-CA" sz="1300" dirty="0">
              <a:solidFill>
                <a:srgbClr val="3D5DAA"/>
              </a:solidFill>
              <a:latin typeface="Calibri"/>
            </a:endParaRPr>
          </a:p>
        </p:txBody>
      </p:sp>
      <p:sp>
        <p:nvSpPr>
          <p:cNvPr id="50" name="Rectangle : coins arrondis 49">
            <a:extLst>
              <a:ext uri="{FF2B5EF4-FFF2-40B4-BE49-F238E27FC236}">
                <a16:creationId xmlns:a16="http://schemas.microsoft.com/office/drawing/2014/main" id="{87B944C1-64F7-FC0B-C416-72E7B4389D9D}"/>
              </a:ext>
            </a:extLst>
          </p:cNvPr>
          <p:cNvSpPr/>
          <p:nvPr/>
        </p:nvSpPr>
        <p:spPr>
          <a:xfrm>
            <a:off x="7900739" y="610906"/>
            <a:ext cx="2046877" cy="793862"/>
          </a:xfrm>
          <a:prstGeom prst="roundRect">
            <a:avLst/>
          </a:prstGeom>
          <a:solidFill>
            <a:srgbClr val="BF9000"/>
          </a:solidFill>
          <a:ln>
            <a:solidFill>
              <a:srgbClr val="BF900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r>
              <a:rPr lang="fr-CA" b="1" dirty="0">
                <a:solidFill>
                  <a:prstClr val="white"/>
                </a:solidFill>
                <a:latin typeface="Calibri"/>
              </a:rPr>
              <a:t>ECONOMIC DEVELOPMENT</a:t>
            </a:r>
          </a:p>
        </p:txBody>
      </p:sp>
      <p:sp>
        <p:nvSpPr>
          <p:cNvPr id="51" name="Rectangle : coins arrondis 50">
            <a:extLst>
              <a:ext uri="{FF2B5EF4-FFF2-40B4-BE49-F238E27FC236}">
                <a16:creationId xmlns:a16="http://schemas.microsoft.com/office/drawing/2014/main" id="{149186D5-4223-DC4E-B390-EC7529560E1E}"/>
              </a:ext>
            </a:extLst>
          </p:cNvPr>
          <p:cNvSpPr/>
          <p:nvPr/>
        </p:nvSpPr>
        <p:spPr>
          <a:xfrm>
            <a:off x="7884151" y="1514231"/>
            <a:ext cx="389106" cy="369651"/>
          </a:xfrm>
          <a:prstGeom prst="roundRect">
            <a:avLst/>
          </a:prstGeom>
          <a:solidFill>
            <a:srgbClr val="BF9000"/>
          </a:solidFill>
          <a:ln>
            <a:solidFill>
              <a:srgbClr val="BF900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fr-CA" dirty="0">
              <a:solidFill>
                <a:prstClr val="white"/>
              </a:solidFill>
              <a:latin typeface="Calibri"/>
            </a:endParaRPr>
          </a:p>
        </p:txBody>
      </p:sp>
      <p:sp>
        <p:nvSpPr>
          <p:cNvPr id="52" name="ZoneTexte 51">
            <a:extLst>
              <a:ext uri="{FF2B5EF4-FFF2-40B4-BE49-F238E27FC236}">
                <a16:creationId xmlns:a16="http://schemas.microsoft.com/office/drawing/2014/main" id="{364217A3-6FF2-4557-C62F-7997CB692E5A}"/>
              </a:ext>
            </a:extLst>
          </p:cNvPr>
          <p:cNvSpPr txBox="1"/>
          <p:nvPr/>
        </p:nvSpPr>
        <p:spPr>
          <a:xfrm>
            <a:off x="8333014" y="1418316"/>
            <a:ext cx="2805568" cy="723275"/>
          </a:xfrm>
          <a:prstGeom prst="rect">
            <a:avLst/>
          </a:prstGeom>
          <a:noFill/>
        </p:spPr>
        <p:txBody>
          <a:bodyPr wrap="square" rtlCol="0">
            <a:spAutoFit/>
          </a:bodyPr>
          <a:lstStyle/>
          <a:p>
            <a:pPr defTabSz="457200"/>
            <a:r>
              <a:rPr lang="en-US" sz="1400" b="1" dirty="0">
                <a:solidFill>
                  <a:srgbClr val="BF9000"/>
                </a:solidFill>
                <a:latin typeface="Calibri"/>
              </a:rPr>
              <a:t>Community Economic Development</a:t>
            </a:r>
          </a:p>
          <a:p>
            <a:pPr marL="171450" indent="-171450" defTabSz="457200" fontAlgn="base">
              <a:buFont typeface="Wingdings" panose="05000000000000000000" pitchFamily="2" charset="2"/>
              <a:buChar char="q"/>
            </a:pPr>
            <a:r>
              <a:rPr lang="en-US" sz="1300" dirty="0">
                <a:solidFill>
                  <a:srgbClr val="000000"/>
                </a:solidFill>
                <a:latin typeface="Calibri"/>
              </a:rPr>
              <a:t>Economic Development</a:t>
            </a:r>
            <a:endParaRPr lang="fr-CA" sz="1300" dirty="0">
              <a:solidFill>
                <a:srgbClr val="3D5DAA"/>
              </a:solidFill>
              <a:latin typeface="Calibri"/>
            </a:endParaRPr>
          </a:p>
        </p:txBody>
      </p:sp>
      <p:sp>
        <p:nvSpPr>
          <p:cNvPr id="55" name="Rectangle : coins arrondis 54">
            <a:extLst>
              <a:ext uri="{FF2B5EF4-FFF2-40B4-BE49-F238E27FC236}">
                <a16:creationId xmlns:a16="http://schemas.microsoft.com/office/drawing/2014/main" id="{E45FFB51-7455-FC2C-F32C-08BE31898B7C}"/>
              </a:ext>
            </a:extLst>
          </p:cNvPr>
          <p:cNvSpPr/>
          <p:nvPr/>
        </p:nvSpPr>
        <p:spPr>
          <a:xfrm>
            <a:off x="7896031" y="3200630"/>
            <a:ext cx="389106" cy="369651"/>
          </a:xfrm>
          <a:prstGeom prst="roundRect">
            <a:avLst/>
          </a:prstGeom>
          <a:solidFill>
            <a:srgbClr val="993366"/>
          </a:solidFill>
          <a:ln>
            <a:solidFill>
              <a:srgbClr val="993366"/>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fr-CA" dirty="0">
              <a:solidFill>
                <a:prstClr val="white"/>
              </a:solidFill>
              <a:latin typeface="Calibri"/>
            </a:endParaRPr>
          </a:p>
        </p:txBody>
      </p:sp>
      <p:sp>
        <p:nvSpPr>
          <p:cNvPr id="56" name="ZoneTexte 55">
            <a:extLst>
              <a:ext uri="{FF2B5EF4-FFF2-40B4-BE49-F238E27FC236}">
                <a16:creationId xmlns:a16="http://schemas.microsoft.com/office/drawing/2014/main" id="{BD87B762-6AAC-4832-859E-DB4145CE8A84}"/>
              </a:ext>
            </a:extLst>
          </p:cNvPr>
          <p:cNvSpPr txBox="1"/>
          <p:nvPr/>
        </p:nvSpPr>
        <p:spPr>
          <a:xfrm>
            <a:off x="8359021" y="3120737"/>
            <a:ext cx="2416922" cy="1123384"/>
          </a:xfrm>
          <a:prstGeom prst="rect">
            <a:avLst/>
          </a:prstGeom>
          <a:noFill/>
        </p:spPr>
        <p:txBody>
          <a:bodyPr wrap="square" rtlCol="0">
            <a:spAutoFit/>
          </a:bodyPr>
          <a:lstStyle/>
          <a:p>
            <a:pPr defTabSz="457200"/>
            <a:r>
              <a:rPr lang="en-US" sz="1400" b="1" dirty="0">
                <a:solidFill>
                  <a:srgbClr val="993366"/>
                </a:solidFill>
                <a:latin typeface="Calibri"/>
              </a:rPr>
              <a:t>Indigenous Governance and Capacity Supports</a:t>
            </a:r>
          </a:p>
          <a:p>
            <a:pPr marL="171450" indent="-171450" defTabSz="457200" fontAlgn="base">
              <a:buFont typeface="Wingdings" panose="05000000000000000000" pitchFamily="2" charset="2"/>
              <a:buChar char="q"/>
            </a:pPr>
            <a:r>
              <a:rPr lang="en-US" sz="1300" dirty="0">
                <a:solidFill>
                  <a:srgbClr val="000000"/>
                </a:solidFill>
                <a:latin typeface="Calibri"/>
              </a:rPr>
              <a:t>Band Support</a:t>
            </a:r>
          </a:p>
          <a:p>
            <a:pPr marL="171450" indent="-171450" defTabSz="457200" fontAlgn="base">
              <a:buFont typeface="Wingdings" panose="05000000000000000000" pitchFamily="2" charset="2"/>
              <a:buChar char="q"/>
            </a:pPr>
            <a:r>
              <a:rPr lang="en-US" sz="1300" dirty="0">
                <a:solidFill>
                  <a:srgbClr val="000000"/>
                </a:solidFill>
                <a:latin typeface="Calibri"/>
              </a:rPr>
              <a:t>Band Employee Benefits</a:t>
            </a:r>
          </a:p>
          <a:p>
            <a:pPr marL="171450" indent="-171450" defTabSz="457200" fontAlgn="base">
              <a:buFont typeface="Wingdings" panose="05000000000000000000" pitchFamily="2" charset="2"/>
              <a:buChar char="q"/>
            </a:pPr>
            <a:r>
              <a:rPr lang="en-US" sz="1300" dirty="0">
                <a:solidFill>
                  <a:srgbClr val="000000"/>
                </a:solidFill>
                <a:latin typeface="Calibri"/>
              </a:rPr>
              <a:t>Individual Affairs</a:t>
            </a:r>
            <a:endParaRPr lang="fr-CA" sz="1300" dirty="0">
              <a:solidFill>
                <a:srgbClr val="3D5DAA"/>
              </a:solidFill>
              <a:latin typeface="Calibri"/>
            </a:endParaRPr>
          </a:p>
        </p:txBody>
      </p:sp>
      <p:sp>
        <p:nvSpPr>
          <p:cNvPr id="67" name="Rectangle : coins arrondis 66">
            <a:extLst>
              <a:ext uri="{FF2B5EF4-FFF2-40B4-BE49-F238E27FC236}">
                <a16:creationId xmlns:a16="http://schemas.microsoft.com/office/drawing/2014/main" id="{824C0B46-AB29-D771-4738-43C5586E682E}"/>
              </a:ext>
            </a:extLst>
          </p:cNvPr>
          <p:cNvSpPr/>
          <p:nvPr/>
        </p:nvSpPr>
        <p:spPr>
          <a:xfrm>
            <a:off x="7877842" y="5203413"/>
            <a:ext cx="389106" cy="369651"/>
          </a:xfrm>
          <a:prstGeom prst="roundRect">
            <a:avLst/>
          </a:prstGeom>
          <a:solidFill>
            <a:srgbClr val="C55A11"/>
          </a:solidFill>
          <a:ln>
            <a:solidFill>
              <a:srgbClr val="C55A1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fr-CA" dirty="0">
              <a:solidFill>
                <a:prstClr val="white"/>
              </a:solidFill>
              <a:latin typeface="Calibri"/>
            </a:endParaRPr>
          </a:p>
        </p:txBody>
      </p:sp>
      <p:sp>
        <p:nvSpPr>
          <p:cNvPr id="68" name="ZoneTexte 67">
            <a:extLst>
              <a:ext uri="{FF2B5EF4-FFF2-40B4-BE49-F238E27FC236}">
                <a16:creationId xmlns:a16="http://schemas.microsoft.com/office/drawing/2014/main" id="{E0A1AD02-9641-8D56-0D8A-6CCE944BAE2E}"/>
              </a:ext>
            </a:extLst>
          </p:cNvPr>
          <p:cNvSpPr txBox="1"/>
          <p:nvPr/>
        </p:nvSpPr>
        <p:spPr>
          <a:xfrm>
            <a:off x="8317936" y="5140765"/>
            <a:ext cx="2416922" cy="923330"/>
          </a:xfrm>
          <a:prstGeom prst="rect">
            <a:avLst/>
          </a:prstGeom>
          <a:noFill/>
        </p:spPr>
        <p:txBody>
          <a:bodyPr wrap="square" rtlCol="0">
            <a:spAutoFit/>
          </a:bodyPr>
          <a:lstStyle/>
          <a:p>
            <a:pPr defTabSz="457200"/>
            <a:r>
              <a:rPr lang="en-US" sz="1400" b="1" dirty="0">
                <a:solidFill>
                  <a:srgbClr val="C55A11"/>
                </a:solidFill>
                <a:latin typeface="Calibri"/>
              </a:rPr>
              <a:t>Elementary and Secondary Education</a:t>
            </a:r>
          </a:p>
          <a:p>
            <a:pPr marL="171450" indent="-171450" defTabSz="457200" fontAlgn="base">
              <a:buFont typeface="Wingdings" panose="05000000000000000000" pitchFamily="2" charset="2"/>
              <a:buChar char="q"/>
            </a:pPr>
            <a:r>
              <a:rPr lang="en-US" sz="1300" dirty="0">
                <a:solidFill>
                  <a:srgbClr val="000000"/>
                </a:solidFill>
                <a:latin typeface="Calibri"/>
              </a:rPr>
              <a:t>Elementary and Secondary Education</a:t>
            </a:r>
          </a:p>
        </p:txBody>
      </p:sp>
      <p:sp>
        <p:nvSpPr>
          <p:cNvPr id="69" name="Rectangle : coins arrondis 68">
            <a:extLst>
              <a:ext uri="{FF2B5EF4-FFF2-40B4-BE49-F238E27FC236}">
                <a16:creationId xmlns:a16="http://schemas.microsoft.com/office/drawing/2014/main" id="{4EB92952-8FB8-6252-CC02-EFED3770C23E}"/>
              </a:ext>
            </a:extLst>
          </p:cNvPr>
          <p:cNvSpPr/>
          <p:nvPr/>
        </p:nvSpPr>
        <p:spPr>
          <a:xfrm>
            <a:off x="7884151" y="4319480"/>
            <a:ext cx="2113984" cy="793862"/>
          </a:xfrm>
          <a:prstGeom prst="roundRect">
            <a:avLst/>
          </a:prstGeom>
          <a:solidFill>
            <a:srgbClr val="C55A11"/>
          </a:solidFill>
          <a:ln>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r>
              <a:rPr lang="fr-CA" b="1" dirty="0">
                <a:solidFill>
                  <a:prstClr val="white"/>
                </a:solidFill>
                <a:latin typeface="Calibri"/>
              </a:rPr>
              <a:t>EDUCATION</a:t>
            </a:r>
          </a:p>
        </p:txBody>
      </p:sp>
      <p:sp>
        <p:nvSpPr>
          <p:cNvPr id="70" name="Rectangle : coins arrondis 69">
            <a:extLst>
              <a:ext uri="{FF2B5EF4-FFF2-40B4-BE49-F238E27FC236}">
                <a16:creationId xmlns:a16="http://schemas.microsoft.com/office/drawing/2014/main" id="{B86EE7F8-7897-EF9A-15E1-B68E78C489CD}"/>
              </a:ext>
            </a:extLst>
          </p:cNvPr>
          <p:cNvSpPr/>
          <p:nvPr/>
        </p:nvSpPr>
        <p:spPr>
          <a:xfrm>
            <a:off x="7895548" y="6042493"/>
            <a:ext cx="389106" cy="369651"/>
          </a:xfrm>
          <a:prstGeom prst="roundRect">
            <a:avLst/>
          </a:prstGeom>
          <a:solidFill>
            <a:srgbClr val="C55A11"/>
          </a:solidFill>
          <a:ln>
            <a:solidFill>
              <a:srgbClr val="C55A11"/>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fr-CA" dirty="0">
              <a:solidFill>
                <a:prstClr val="white"/>
              </a:solidFill>
              <a:latin typeface="Calibri"/>
            </a:endParaRPr>
          </a:p>
        </p:txBody>
      </p:sp>
      <p:sp>
        <p:nvSpPr>
          <p:cNvPr id="71" name="ZoneTexte 70">
            <a:extLst>
              <a:ext uri="{FF2B5EF4-FFF2-40B4-BE49-F238E27FC236}">
                <a16:creationId xmlns:a16="http://schemas.microsoft.com/office/drawing/2014/main" id="{7BAE09AD-CB37-8350-88AB-3CAFCAF19EC7}"/>
              </a:ext>
            </a:extLst>
          </p:cNvPr>
          <p:cNvSpPr txBox="1"/>
          <p:nvPr/>
        </p:nvSpPr>
        <p:spPr>
          <a:xfrm>
            <a:off x="8334523" y="6018931"/>
            <a:ext cx="2416922" cy="507831"/>
          </a:xfrm>
          <a:prstGeom prst="rect">
            <a:avLst/>
          </a:prstGeom>
          <a:noFill/>
        </p:spPr>
        <p:txBody>
          <a:bodyPr wrap="square" rtlCol="0">
            <a:spAutoFit/>
          </a:bodyPr>
          <a:lstStyle/>
          <a:p>
            <a:pPr defTabSz="457200"/>
            <a:r>
              <a:rPr lang="en-US" sz="1400" b="1" dirty="0">
                <a:solidFill>
                  <a:srgbClr val="C55A11"/>
                </a:solidFill>
                <a:latin typeface="Calibri"/>
              </a:rPr>
              <a:t>Post-Secondary Education</a:t>
            </a:r>
          </a:p>
          <a:p>
            <a:pPr marL="171450" indent="-171450" defTabSz="457200" fontAlgn="base">
              <a:buFont typeface="Wingdings" panose="05000000000000000000" pitchFamily="2" charset="2"/>
              <a:buChar char="q"/>
            </a:pPr>
            <a:r>
              <a:rPr lang="en-US" sz="1300" dirty="0">
                <a:solidFill>
                  <a:srgbClr val="000000"/>
                </a:solidFill>
                <a:latin typeface="Calibri"/>
              </a:rPr>
              <a:t>Post-Secondary Education</a:t>
            </a:r>
          </a:p>
        </p:txBody>
      </p:sp>
      <p:sp>
        <p:nvSpPr>
          <p:cNvPr id="72" name="Rectangle : coins arrondis 71">
            <a:extLst>
              <a:ext uri="{FF2B5EF4-FFF2-40B4-BE49-F238E27FC236}">
                <a16:creationId xmlns:a16="http://schemas.microsoft.com/office/drawing/2014/main" id="{2C1DA4D6-69FF-79E5-C333-E11C8AE7E284}"/>
              </a:ext>
            </a:extLst>
          </p:cNvPr>
          <p:cNvSpPr/>
          <p:nvPr/>
        </p:nvSpPr>
        <p:spPr>
          <a:xfrm>
            <a:off x="4702564" y="6225513"/>
            <a:ext cx="389106" cy="369651"/>
          </a:xfrm>
          <a:prstGeom prst="roundRect">
            <a:avLst/>
          </a:prstGeom>
          <a:solidFill>
            <a:srgbClr val="7F7F7F"/>
          </a:solidFill>
          <a:ln>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fr-CA" dirty="0">
              <a:solidFill>
                <a:prstClr val="white"/>
              </a:solidFill>
              <a:latin typeface="Calibri"/>
            </a:endParaRPr>
          </a:p>
        </p:txBody>
      </p:sp>
      <p:sp>
        <p:nvSpPr>
          <p:cNvPr id="73" name="Rectangle : coins arrondis 72">
            <a:extLst>
              <a:ext uri="{FF2B5EF4-FFF2-40B4-BE49-F238E27FC236}">
                <a16:creationId xmlns:a16="http://schemas.microsoft.com/office/drawing/2014/main" id="{7891D36B-5D1A-5258-2A81-46E637E8B2FB}"/>
              </a:ext>
            </a:extLst>
          </p:cNvPr>
          <p:cNvSpPr/>
          <p:nvPr/>
        </p:nvSpPr>
        <p:spPr>
          <a:xfrm>
            <a:off x="4695054" y="5305810"/>
            <a:ext cx="2109019" cy="793862"/>
          </a:xfrm>
          <a:prstGeom prst="roundRect">
            <a:avLst/>
          </a:prstGeom>
          <a:solidFill>
            <a:srgbClr val="7F7F7F"/>
          </a:solidFill>
          <a:ln>
            <a:solidFill>
              <a:srgbClr val="7F7F7F"/>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r>
              <a:rPr lang="fr-CA" b="1" dirty="0">
                <a:solidFill>
                  <a:prstClr val="white"/>
                </a:solidFill>
                <a:latin typeface="Calibri"/>
              </a:rPr>
              <a:t>CHILDREN &amp; FAMILIES</a:t>
            </a:r>
          </a:p>
        </p:txBody>
      </p:sp>
      <p:sp>
        <p:nvSpPr>
          <p:cNvPr id="74" name="ZoneTexte 73">
            <a:extLst>
              <a:ext uri="{FF2B5EF4-FFF2-40B4-BE49-F238E27FC236}">
                <a16:creationId xmlns:a16="http://schemas.microsoft.com/office/drawing/2014/main" id="{3C8C00DE-CC11-45A3-ACE5-F42F81EBFCA8}"/>
              </a:ext>
            </a:extLst>
          </p:cNvPr>
          <p:cNvSpPr txBox="1"/>
          <p:nvPr/>
        </p:nvSpPr>
        <p:spPr>
          <a:xfrm>
            <a:off x="5106587" y="6144346"/>
            <a:ext cx="1974716" cy="507831"/>
          </a:xfrm>
          <a:prstGeom prst="rect">
            <a:avLst/>
          </a:prstGeom>
          <a:noFill/>
        </p:spPr>
        <p:txBody>
          <a:bodyPr wrap="square" rtlCol="0">
            <a:spAutoFit/>
          </a:bodyPr>
          <a:lstStyle/>
          <a:p>
            <a:pPr defTabSz="457200"/>
            <a:r>
              <a:rPr lang="en-US" sz="1400" b="1" dirty="0">
                <a:solidFill>
                  <a:srgbClr val="7F7F7F"/>
                </a:solidFill>
                <a:latin typeface="Calibri"/>
              </a:rPr>
              <a:t>Income Assistance</a:t>
            </a:r>
          </a:p>
          <a:p>
            <a:pPr marL="171450" indent="-171450" defTabSz="457200">
              <a:buFont typeface="Wingdings" panose="05000000000000000000" pitchFamily="2" charset="2"/>
              <a:buChar char="q"/>
            </a:pPr>
            <a:r>
              <a:rPr lang="en-US" sz="1300" dirty="0">
                <a:solidFill>
                  <a:srgbClr val="000000"/>
                </a:solidFill>
                <a:latin typeface="Calibri"/>
              </a:rPr>
              <a:t>Income Assistance</a:t>
            </a:r>
          </a:p>
        </p:txBody>
      </p:sp>
      <p:sp>
        <p:nvSpPr>
          <p:cNvPr id="14" name="ZoneTexte 13">
            <a:extLst>
              <a:ext uri="{FF2B5EF4-FFF2-40B4-BE49-F238E27FC236}">
                <a16:creationId xmlns:a16="http://schemas.microsoft.com/office/drawing/2014/main" id="{154CC2D3-A42B-AC64-BA3E-AAAB2CB642EB}"/>
              </a:ext>
            </a:extLst>
          </p:cNvPr>
          <p:cNvSpPr txBox="1"/>
          <p:nvPr/>
        </p:nvSpPr>
        <p:spPr>
          <a:xfrm>
            <a:off x="1681796" y="5783432"/>
            <a:ext cx="2619522" cy="954107"/>
          </a:xfrm>
          <a:prstGeom prst="rect">
            <a:avLst/>
          </a:prstGeom>
          <a:noFill/>
        </p:spPr>
        <p:txBody>
          <a:bodyPr wrap="square">
            <a:spAutoFit/>
          </a:bodyPr>
          <a:lstStyle/>
          <a:p>
            <a:pPr algn="ctr" defTabSz="457200"/>
            <a:r>
              <a:rPr lang="fr-CA" sz="1400" b="1" dirty="0">
                <a:solidFill>
                  <a:prstClr val="black"/>
                </a:solidFill>
                <a:latin typeface="Calibri"/>
              </a:rPr>
              <a:t>The NFR Grant </a:t>
            </a:r>
            <a:r>
              <a:rPr lang="fr-CA" sz="1400" b="1" dirty="0" err="1">
                <a:solidFill>
                  <a:prstClr val="black"/>
                </a:solidFill>
                <a:latin typeface="Calibri"/>
              </a:rPr>
              <a:t>is</a:t>
            </a:r>
            <a:r>
              <a:rPr lang="fr-CA" sz="1400" b="1" dirty="0">
                <a:solidFill>
                  <a:prstClr val="black"/>
                </a:solidFill>
                <a:latin typeface="Calibri"/>
              </a:rPr>
              <a:t> </a:t>
            </a:r>
            <a:r>
              <a:rPr lang="fr-CA" sz="1400" b="1" dirty="0" err="1">
                <a:solidFill>
                  <a:prstClr val="black"/>
                </a:solidFill>
                <a:latin typeface="Calibri"/>
              </a:rPr>
              <a:t>looking</a:t>
            </a:r>
            <a:r>
              <a:rPr lang="fr-CA" sz="1400" b="1" dirty="0">
                <a:solidFill>
                  <a:prstClr val="black"/>
                </a:solidFill>
                <a:latin typeface="Calibri"/>
              </a:rPr>
              <a:t> to expand the </a:t>
            </a:r>
            <a:r>
              <a:rPr lang="fr-CA" sz="1400" b="1" dirty="0" err="1">
                <a:solidFill>
                  <a:prstClr val="black"/>
                </a:solidFill>
                <a:latin typeface="Calibri"/>
              </a:rPr>
              <a:t>list</a:t>
            </a:r>
            <a:r>
              <a:rPr lang="fr-CA" sz="1400" b="1" dirty="0">
                <a:solidFill>
                  <a:prstClr val="black"/>
                </a:solidFill>
                <a:latin typeface="Calibri"/>
              </a:rPr>
              <a:t> of programs </a:t>
            </a:r>
            <a:r>
              <a:rPr lang="fr-CA" sz="1400" b="1" dirty="0" err="1">
                <a:solidFill>
                  <a:prstClr val="black"/>
                </a:solidFill>
                <a:latin typeface="Calibri"/>
              </a:rPr>
              <a:t>eligible</a:t>
            </a:r>
            <a:r>
              <a:rPr lang="fr-CA" sz="1400" b="1" dirty="0">
                <a:solidFill>
                  <a:prstClr val="black"/>
                </a:solidFill>
                <a:latin typeface="Calibri"/>
              </a:rPr>
              <a:t> to </a:t>
            </a:r>
            <a:r>
              <a:rPr lang="fr-CA" sz="1400" b="1" dirty="0" err="1">
                <a:solidFill>
                  <a:prstClr val="black"/>
                </a:solidFill>
                <a:latin typeface="Calibri"/>
              </a:rPr>
              <a:t>be</a:t>
            </a:r>
            <a:r>
              <a:rPr lang="fr-CA" sz="1400" b="1" dirty="0">
                <a:solidFill>
                  <a:prstClr val="black"/>
                </a:solidFill>
                <a:latin typeface="Calibri"/>
              </a:rPr>
              <a:t> </a:t>
            </a:r>
            <a:r>
              <a:rPr lang="fr-CA" sz="1400" b="1" dirty="0" err="1">
                <a:solidFill>
                  <a:prstClr val="black"/>
                </a:solidFill>
                <a:latin typeface="Calibri"/>
              </a:rPr>
              <a:t>funded</a:t>
            </a:r>
            <a:r>
              <a:rPr lang="fr-CA" sz="1400" b="1" dirty="0">
                <a:solidFill>
                  <a:prstClr val="black"/>
                </a:solidFill>
                <a:latin typeface="Calibri"/>
              </a:rPr>
              <a:t> via the Grant. </a:t>
            </a:r>
          </a:p>
        </p:txBody>
      </p:sp>
      <p:sp>
        <p:nvSpPr>
          <p:cNvPr id="5" name="Rectangle : coins arrondis 4">
            <a:extLst>
              <a:ext uri="{FF2B5EF4-FFF2-40B4-BE49-F238E27FC236}">
                <a16:creationId xmlns:a16="http://schemas.microsoft.com/office/drawing/2014/main" id="{B4E54B1B-FC0C-9EF4-234D-0738DBAC6010}"/>
              </a:ext>
            </a:extLst>
          </p:cNvPr>
          <p:cNvSpPr/>
          <p:nvPr/>
        </p:nvSpPr>
        <p:spPr>
          <a:xfrm>
            <a:off x="7896032" y="2282933"/>
            <a:ext cx="2046877" cy="793862"/>
          </a:xfrm>
          <a:prstGeom prst="roundRect">
            <a:avLst/>
          </a:prstGeom>
          <a:solidFill>
            <a:srgbClr val="993366"/>
          </a:solidFill>
          <a:ln>
            <a:solidFill>
              <a:srgbClr val="993366"/>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r>
              <a:rPr lang="fr-CA" b="1" dirty="0">
                <a:solidFill>
                  <a:prstClr val="white"/>
                </a:solidFill>
                <a:latin typeface="Calibri"/>
              </a:rPr>
              <a:t>GOVERNANCE</a:t>
            </a:r>
          </a:p>
        </p:txBody>
      </p:sp>
      <p:sp>
        <p:nvSpPr>
          <p:cNvPr id="9" name="TextBox 8">
            <a:extLst>
              <a:ext uri="{FF2B5EF4-FFF2-40B4-BE49-F238E27FC236}">
                <a16:creationId xmlns:a16="http://schemas.microsoft.com/office/drawing/2014/main" id="{B9141C64-3018-2D14-32D9-F72D13480C92}"/>
              </a:ext>
            </a:extLst>
          </p:cNvPr>
          <p:cNvSpPr txBox="1"/>
          <p:nvPr/>
        </p:nvSpPr>
        <p:spPr>
          <a:xfrm>
            <a:off x="2679537" y="92122"/>
            <a:ext cx="6098720" cy="461665"/>
          </a:xfrm>
          <a:prstGeom prst="rect">
            <a:avLst/>
          </a:prstGeom>
          <a:noFill/>
        </p:spPr>
        <p:txBody>
          <a:bodyPr wrap="square">
            <a:spAutoFit/>
          </a:bodyPr>
          <a:lstStyle/>
          <a:p>
            <a:r>
              <a:rPr lang="fr-CA" sz="2400" b="1" dirty="0">
                <a:effectLst>
                  <a:outerShdw blurRad="38100" dist="38100" dir="2700000" algn="tl">
                    <a:srgbClr val="000000">
                      <a:alpha val="43137"/>
                    </a:srgbClr>
                  </a:outerShdw>
                </a:effectLst>
              </a:rPr>
              <a:t>Programs </a:t>
            </a:r>
            <a:r>
              <a:rPr lang="fr-CA" sz="2400" b="1" dirty="0" err="1">
                <a:effectLst>
                  <a:outerShdw blurRad="38100" dist="38100" dir="2700000" algn="tl">
                    <a:srgbClr val="000000">
                      <a:alpha val="43137"/>
                    </a:srgbClr>
                  </a:outerShdw>
                </a:effectLst>
              </a:rPr>
              <a:t>Eligible</a:t>
            </a:r>
            <a:r>
              <a:rPr lang="fr-CA" sz="2400" b="1" dirty="0">
                <a:effectLst>
                  <a:outerShdw blurRad="38100" dist="38100" dir="2700000" algn="tl">
                    <a:srgbClr val="000000">
                      <a:alpha val="43137"/>
                    </a:srgbClr>
                  </a:outerShdw>
                </a:effectLst>
              </a:rPr>
              <a:t> to Be </a:t>
            </a:r>
            <a:r>
              <a:rPr lang="fr-CA" sz="2400" b="1" dirty="0" err="1">
                <a:effectLst>
                  <a:outerShdw blurRad="38100" dist="38100" dir="2700000" algn="tl">
                    <a:srgbClr val="000000">
                      <a:alpha val="43137"/>
                    </a:srgbClr>
                  </a:outerShdw>
                </a:effectLst>
              </a:rPr>
              <a:t>Funded</a:t>
            </a:r>
            <a:r>
              <a:rPr lang="fr-CA" sz="2400" b="1" dirty="0">
                <a:effectLst>
                  <a:outerShdw blurRad="38100" dist="38100" dir="2700000" algn="tl">
                    <a:srgbClr val="000000">
                      <a:alpha val="43137"/>
                    </a:srgbClr>
                  </a:outerShdw>
                </a:effectLst>
              </a:rPr>
              <a:t> via NFR Grant</a:t>
            </a:r>
            <a:endParaRPr lang="en-CA"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3280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CBDA2-5CD0-26A8-829C-E22AD7E7CEB8}"/>
              </a:ext>
            </a:extLst>
          </p:cNvPr>
          <p:cNvSpPr>
            <a:spLocks noGrp="1"/>
          </p:cNvSpPr>
          <p:nvPr>
            <p:ph type="title"/>
          </p:nvPr>
        </p:nvSpPr>
        <p:spPr/>
        <p:txBody>
          <a:bodyPr/>
          <a:lstStyle/>
          <a:p>
            <a:r>
              <a:rPr lang="en-CA" dirty="0"/>
              <a:t>NFR Grant Key Benefits</a:t>
            </a:r>
          </a:p>
        </p:txBody>
      </p:sp>
      <p:sp>
        <p:nvSpPr>
          <p:cNvPr id="3" name="Content Placeholder 2">
            <a:extLst>
              <a:ext uri="{FF2B5EF4-FFF2-40B4-BE49-F238E27FC236}">
                <a16:creationId xmlns:a16="http://schemas.microsoft.com/office/drawing/2014/main" id="{7B7C75CB-CD6D-9D7A-11C4-2F9DC11BF4A8}"/>
              </a:ext>
            </a:extLst>
          </p:cNvPr>
          <p:cNvSpPr>
            <a:spLocks noGrp="1"/>
          </p:cNvSpPr>
          <p:nvPr>
            <p:ph idx="1"/>
          </p:nvPr>
        </p:nvSpPr>
        <p:spPr/>
        <p:txBody>
          <a:bodyPr>
            <a:normAutofit fontScale="92500"/>
          </a:bodyPr>
          <a:lstStyle/>
          <a:p>
            <a:pPr lvl="1"/>
            <a:r>
              <a:rPr lang="en-CA" sz="2100" b="1" u="sng" dirty="0"/>
              <a:t>Flexibility</a:t>
            </a:r>
          </a:p>
          <a:p>
            <a:pPr lvl="1">
              <a:lnSpc>
                <a:spcPct val="100000"/>
              </a:lnSpc>
              <a:spcAft>
                <a:spcPts val="1200"/>
              </a:spcAft>
            </a:pPr>
            <a:r>
              <a:rPr lang="en-US" sz="2100" dirty="0">
                <a:solidFill>
                  <a:srgbClr val="000000"/>
                </a:solidFill>
                <a:latin typeface="Calibri" panose="020F0502020204030204" pitchFamily="34" charset="0"/>
                <a:cs typeface="Calibri" panose="020F0502020204030204" pitchFamily="34" charset="0"/>
              </a:rPr>
              <a:t>First Nations have full control over the design and delivery of services funded through the NFR Grant;</a:t>
            </a:r>
          </a:p>
          <a:p>
            <a:pPr lvl="1">
              <a:lnSpc>
                <a:spcPct val="100000"/>
              </a:lnSpc>
              <a:spcAft>
                <a:spcPts val="1200"/>
              </a:spcAft>
            </a:pPr>
            <a:r>
              <a:rPr lang="en-US" sz="2100" dirty="0">
                <a:solidFill>
                  <a:srgbClr val="000000"/>
                </a:solidFill>
                <a:latin typeface="Calibri" panose="020F0502020204030204" pitchFamily="34" charset="0"/>
              </a:rPr>
              <a:t>Flexibility in allocating funding to better accommodate local needs without permissions from Canada;</a:t>
            </a:r>
            <a:endParaRPr lang="en-US" sz="2100" dirty="0">
              <a:solidFill>
                <a:srgbClr val="000000"/>
              </a:solidFill>
              <a:latin typeface="Calibri" panose="020F0502020204030204" pitchFamily="34" charset="0"/>
              <a:cs typeface="Calibri" panose="020F0502020204030204" pitchFamily="34" charset="0"/>
            </a:endParaRPr>
          </a:p>
          <a:p>
            <a:pPr lvl="1">
              <a:lnSpc>
                <a:spcPct val="100000"/>
              </a:lnSpc>
              <a:spcAft>
                <a:spcPts val="1200"/>
              </a:spcAft>
            </a:pPr>
            <a:r>
              <a:rPr lang="en-CA" sz="2100" dirty="0">
                <a:solidFill>
                  <a:srgbClr val="000000"/>
                </a:solidFill>
                <a:latin typeface="Calibri" panose="020F0502020204030204" pitchFamily="34" charset="0"/>
              </a:rPr>
              <a:t>No claw backs / restrictions when First Nations raise funds from other government sources;</a:t>
            </a:r>
          </a:p>
          <a:p>
            <a:pPr lvl="1">
              <a:lnSpc>
                <a:spcPct val="100000"/>
              </a:lnSpc>
              <a:spcAft>
                <a:spcPts val="1200"/>
              </a:spcAft>
            </a:pPr>
            <a:r>
              <a:rPr lang="en-CA" sz="2100" dirty="0">
                <a:solidFill>
                  <a:srgbClr val="000000"/>
                </a:solidFill>
                <a:latin typeface="Calibri" panose="020F0502020204030204" pitchFamily="34" charset="0"/>
              </a:rPr>
              <a:t>Unrestricted ability to retain unexpended funds at year-end and at end of the agreement;</a:t>
            </a:r>
            <a:endParaRPr lang="en-US" sz="2100" dirty="0">
              <a:solidFill>
                <a:srgbClr val="000000"/>
              </a:solidFill>
              <a:latin typeface="Calibri" panose="020F0502020204030204" pitchFamily="34" charset="0"/>
            </a:endParaRPr>
          </a:p>
          <a:p>
            <a:pPr lvl="1">
              <a:lnSpc>
                <a:spcPct val="100000"/>
              </a:lnSpc>
              <a:spcAft>
                <a:spcPts val="1200"/>
              </a:spcAft>
            </a:pPr>
            <a:r>
              <a:rPr lang="en-US" sz="2100" dirty="0">
                <a:solidFill>
                  <a:srgbClr val="000000"/>
                </a:solidFill>
                <a:latin typeface="Calibri" panose="020F0502020204030204" pitchFamily="34" charset="0"/>
              </a:rPr>
              <a:t>Grant prioritizes accountability in First Nation governments reporting to citizens – replacing up to 90% of reporting data elements previously provided to Canada for programs that now fall within the NFR Grant;</a:t>
            </a:r>
          </a:p>
          <a:p>
            <a:pPr lvl="1">
              <a:lnSpc>
                <a:spcPct val="100000"/>
              </a:lnSpc>
              <a:spcAft>
                <a:spcPts val="1200"/>
              </a:spcAft>
            </a:pPr>
            <a:r>
              <a:rPr lang="en-US" sz="2100" dirty="0">
                <a:solidFill>
                  <a:srgbClr val="000000"/>
                </a:solidFill>
                <a:latin typeface="Calibri" panose="020F0502020204030204" pitchFamily="34" charset="0"/>
                <a:cs typeface="Calibri" panose="020F0502020204030204" pitchFamily="34" charset="0"/>
              </a:rPr>
              <a:t>No recipient audits initiated by Canada for programs under the NFR Grant.</a:t>
            </a:r>
          </a:p>
          <a:p>
            <a:endParaRPr lang="en-CA" sz="2400" b="1" u="sng" dirty="0"/>
          </a:p>
          <a:p>
            <a:endParaRPr lang="en-CA" dirty="0"/>
          </a:p>
        </p:txBody>
      </p:sp>
    </p:spTree>
    <p:extLst>
      <p:ext uri="{BB962C8B-B14F-4D97-AF65-F5344CB8AC3E}">
        <p14:creationId xmlns:p14="http://schemas.microsoft.com/office/powerpoint/2010/main" val="3125706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DDFDB-394B-F70B-6844-C0428C370FE0}"/>
              </a:ext>
            </a:extLst>
          </p:cNvPr>
          <p:cNvSpPr>
            <a:spLocks noGrp="1"/>
          </p:cNvSpPr>
          <p:nvPr>
            <p:ph type="title"/>
          </p:nvPr>
        </p:nvSpPr>
        <p:spPr/>
        <p:txBody>
          <a:bodyPr/>
          <a:lstStyle/>
          <a:p>
            <a:r>
              <a:rPr lang="en-CA" dirty="0"/>
              <a:t>NFR Grant Key Benefits </a:t>
            </a:r>
          </a:p>
        </p:txBody>
      </p:sp>
      <p:sp>
        <p:nvSpPr>
          <p:cNvPr id="3" name="Content Placeholder 2">
            <a:extLst>
              <a:ext uri="{FF2B5EF4-FFF2-40B4-BE49-F238E27FC236}">
                <a16:creationId xmlns:a16="http://schemas.microsoft.com/office/drawing/2014/main" id="{ED582A34-DA81-2C09-22B2-27F64464D9A5}"/>
              </a:ext>
            </a:extLst>
          </p:cNvPr>
          <p:cNvSpPr>
            <a:spLocks noGrp="1"/>
          </p:cNvSpPr>
          <p:nvPr>
            <p:ph idx="1"/>
          </p:nvPr>
        </p:nvSpPr>
        <p:spPr/>
        <p:txBody>
          <a:bodyPr>
            <a:normAutofit/>
          </a:bodyPr>
          <a:lstStyle/>
          <a:p>
            <a:r>
              <a:rPr lang="en-CA" sz="2400" b="1" u="sng" dirty="0"/>
              <a:t>Predictability </a:t>
            </a:r>
          </a:p>
          <a:p>
            <a:pPr>
              <a:lnSpc>
                <a:spcPct val="100000"/>
              </a:lnSpc>
              <a:spcAft>
                <a:spcPts val="1200"/>
              </a:spcAft>
            </a:pPr>
            <a:r>
              <a:rPr lang="en-US" sz="2400" dirty="0">
                <a:solidFill>
                  <a:srgbClr val="000000"/>
                </a:solidFill>
                <a:latin typeface="Calibri" panose="020F0502020204030204" pitchFamily="34" charset="0"/>
                <a:cs typeface="Calibri" panose="020F0502020204030204" pitchFamily="34" charset="0"/>
              </a:rPr>
              <a:t>Greater predictability of base funding to support long-term goals. </a:t>
            </a:r>
          </a:p>
          <a:p>
            <a:pPr>
              <a:lnSpc>
                <a:spcPct val="100000"/>
              </a:lnSpc>
              <a:spcAft>
                <a:spcPts val="1200"/>
              </a:spcAft>
            </a:pPr>
            <a:r>
              <a:rPr lang="en-US" sz="2400" dirty="0">
                <a:solidFill>
                  <a:srgbClr val="000000"/>
                </a:solidFill>
                <a:latin typeface="Calibri" panose="020F0502020204030204" pitchFamily="34" charset="0"/>
                <a:cs typeface="Calibri" panose="020F0502020204030204" pitchFamily="34" charset="0"/>
              </a:rPr>
              <a:t>Funding is available annually on April 1.</a:t>
            </a:r>
            <a:endParaRPr lang="en-US" dirty="0">
              <a:solidFill>
                <a:srgbClr val="000000"/>
              </a:solidFill>
              <a:latin typeface="Calibri" panose="020F0502020204030204" pitchFamily="34" charset="0"/>
              <a:cs typeface="Calibri" panose="020F0502020204030204" pitchFamily="34" charset="0"/>
            </a:endParaRPr>
          </a:p>
          <a:p>
            <a:r>
              <a:rPr lang="en-CA" sz="2400" b="1" u="sng" dirty="0"/>
              <a:t>Sufficiency</a:t>
            </a:r>
          </a:p>
          <a:p>
            <a:r>
              <a:rPr lang="en-US" sz="2400" dirty="0">
                <a:solidFill>
                  <a:srgbClr val="000000"/>
                </a:solidFill>
                <a:latin typeface="Calibri" panose="020F0502020204030204" pitchFamily="34" charset="0"/>
                <a:cs typeface="Calibri" panose="020F0502020204030204" pitchFamily="34" charset="0"/>
              </a:rPr>
              <a:t>Escalation of funding to address inflation and population growth</a:t>
            </a:r>
          </a:p>
          <a:p>
            <a:endParaRPr lang="en-CA" sz="2400" b="1" u="sng" dirty="0"/>
          </a:p>
        </p:txBody>
      </p:sp>
    </p:spTree>
    <p:extLst>
      <p:ext uri="{BB962C8B-B14F-4D97-AF65-F5344CB8AC3E}">
        <p14:creationId xmlns:p14="http://schemas.microsoft.com/office/powerpoint/2010/main" val="2956373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0E4561-1271-1A6A-9E84-4C6173388B90}"/>
              </a:ext>
            </a:extLst>
          </p:cNvPr>
          <p:cNvSpPr>
            <a:spLocks noGrp="1"/>
          </p:cNvSpPr>
          <p:nvPr>
            <p:ph type="title"/>
          </p:nvPr>
        </p:nvSpPr>
        <p:spPr>
          <a:xfrm>
            <a:off x="2515674" y="343271"/>
            <a:ext cx="11049000" cy="1084101"/>
          </a:xfrm>
        </p:spPr>
        <p:txBody>
          <a:bodyPr/>
          <a:lstStyle/>
          <a:p>
            <a:r>
              <a:rPr lang="fr-CA" dirty="0"/>
              <a:t>NFR Grant </a:t>
            </a:r>
            <a:r>
              <a:rPr lang="fr-CA" dirty="0" err="1"/>
              <a:t>Funding</a:t>
            </a:r>
            <a:r>
              <a:rPr lang="fr-CA" dirty="0"/>
              <a:t> Levels</a:t>
            </a:r>
          </a:p>
        </p:txBody>
      </p:sp>
      <p:grpSp>
        <p:nvGrpSpPr>
          <p:cNvPr id="76" name="Group 50">
            <a:extLst>
              <a:ext uri="{FF2B5EF4-FFF2-40B4-BE49-F238E27FC236}">
                <a16:creationId xmlns:a16="http://schemas.microsoft.com/office/drawing/2014/main" id="{CF72E27F-B23F-EEF1-B42F-E40925D28B79}"/>
              </a:ext>
            </a:extLst>
          </p:cNvPr>
          <p:cNvGrpSpPr/>
          <p:nvPr/>
        </p:nvGrpSpPr>
        <p:grpSpPr>
          <a:xfrm>
            <a:off x="2617319" y="4557669"/>
            <a:ext cx="2917187" cy="1598856"/>
            <a:chOff x="8921977" y="1294518"/>
            <a:chExt cx="2937088" cy="2532978"/>
          </a:xfrm>
        </p:grpSpPr>
        <p:sp>
          <p:nvSpPr>
            <p:cNvPr id="77" name="TextBox 28">
              <a:extLst>
                <a:ext uri="{FF2B5EF4-FFF2-40B4-BE49-F238E27FC236}">
                  <a16:creationId xmlns:a16="http://schemas.microsoft.com/office/drawing/2014/main" id="{5AEAF34A-6D03-C161-4707-BC4595B531F9}"/>
                </a:ext>
              </a:extLst>
            </p:cNvPr>
            <p:cNvSpPr txBox="1"/>
            <p:nvPr/>
          </p:nvSpPr>
          <p:spPr>
            <a:xfrm>
              <a:off x="8921977" y="1294518"/>
              <a:ext cx="2937088" cy="633872"/>
            </a:xfrm>
            <a:prstGeom prst="rect">
              <a:avLst/>
            </a:prstGeom>
            <a:noFill/>
          </p:spPr>
          <p:txBody>
            <a:bodyPr wrap="square" lIns="0" rIns="0" rtlCol="0" anchor="b">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noProof="1"/>
                <a:t>K-12 Funding</a:t>
              </a:r>
            </a:p>
          </p:txBody>
        </p:sp>
        <p:sp>
          <p:nvSpPr>
            <p:cNvPr id="78" name="TextBox 29">
              <a:extLst>
                <a:ext uri="{FF2B5EF4-FFF2-40B4-BE49-F238E27FC236}">
                  <a16:creationId xmlns:a16="http://schemas.microsoft.com/office/drawing/2014/main" id="{19D0AF10-504E-0AA4-BF8D-EA9EA39FAA88}"/>
                </a:ext>
              </a:extLst>
            </p:cNvPr>
            <p:cNvSpPr txBox="1"/>
            <p:nvPr/>
          </p:nvSpPr>
          <p:spPr>
            <a:xfrm>
              <a:off x="8929772" y="1925882"/>
              <a:ext cx="2929293" cy="1901614"/>
            </a:xfrm>
            <a:prstGeom prst="rect">
              <a:avLst/>
            </a:prstGeom>
            <a:noFill/>
          </p:spPr>
          <p:txBody>
            <a:bodyPr wrap="square" lIns="0" r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latin typeface="Calibri" panose="020F0502020204030204" pitchFamily="34" charset="0"/>
                  <a:cs typeface="Calibri" panose="020F0502020204030204" pitchFamily="34" charset="0"/>
                </a:rPr>
                <a:t>Beginning in 2019-20, funding for K-12 Education is calculated annually for First Nations, including those under the NFR Grant, using the new demand-driven regional funding formula based on nominal roll data and provincial funding models.</a:t>
              </a:r>
            </a:p>
          </p:txBody>
        </p:sp>
      </p:grpSp>
      <p:grpSp>
        <p:nvGrpSpPr>
          <p:cNvPr id="79" name="Group 53">
            <a:extLst>
              <a:ext uri="{FF2B5EF4-FFF2-40B4-BE49-F238E27FC236}">
                <a16:creationId xmlns:a16="http://schemas.microsoft.com/office/drawing/2014/main" id="{E628E914-7409-211E-D42E-0A09CEC13DEE}"/>
              </a:ext>
            </a:extLst>
          </p:cNvPr>
          <p:cNvGrpSpPr/>
          <p:nvPr/>
        </p:nvGrpSpPr>
        <p:grpSpPr>
          <a:xfrm>
            <a:off x="6470488" y="4538629"/>
            <a:ext cx="2992809" cy="1768133"/>
            <a:chOff x="8921977" y="1318898"/>
            <a:chExt cx="2937088" cy="2801154"/>
          </a:xfrm>
        </p:grpSpPr>
        <p:sp>
          <p:nvSpPr>
            <p:cNvPr id="80" name="TextBox 37">
              <a:extLst>
                <a:ext uri="{FF2B5EF4-FFF2-40B4-BE49-F238E27FC236}">
                  <a16:creationId xmlns:a16="http://schemas.microsoft.com/office/drawing/2014/main" id="{4C285E9A-4292-4874-5D5A-2289C017D518}"/>
                </a:ext>
              </a:extLst>
            </p:cNvPr>
            <p:cNvSpPr txBox="1"/>
            <p:nvPr/>
          </p:nvSpPr>
          <p:spPr>
            <a:xfrm>
              <a:off x="8921977" y="1318898"/>
              <a:ext cx="2937088" cy="609492"/>
            </a:xfrm>
            <a:prstGeom prst="rect">
              <a:avLst/>
            </a:prstGeom>
            <a:noFill/>
          </p:spPr>
          <p:txBody>
            <a:bodyPr wrap="square" lIns="0" rIns="0" rtlCol="0" anchor="b">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900" b="1" noProof="1"/>
                <a:t>Proposal-Driven Programs</a:t>
              </a:r>
            </a:p>
          </p:txBody>
        </p:sp>
        <p:sp>
          <p:nvSpPr>
            <p:cNvPr id="81" name="TextBox 38">
              <a:extLst>
                <a:ext uri="{FF2B5EF4-FFF2-40B4-BE49-F238E27FC236}">
                  <a16:creationId xmlns:a16="http://schemas.microsoft.com/office/drawing/2014/main" id="{1F646F1F-93EB-2E6E-D3B1-3E936A0A249F}"/>
                </a:ext>
              </a:extLst>
            </p:cNvPr>
            <p:cNvSpPr txBox="1"/>
            <p:nvPr/>
          </p:nvSpPr>
          <p:spPr>
            <a:xfrm>
              <a:off x="8929772" y="1925882"/>
              <a:ext cx="2929293" cy="2194170"/>
            </a:xfrm>
            <a:prstGeom prst="rect">
              <a:avLst/>
            </a:prstGeom>
            <a:noFill/>
          </p:spPr>
          <p:txBody>
            <a:bodyPr wrap="square" lIns="0" r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latin typeface="Calibri" panose="020F0502020204030204" pitchFamily="34" charset="0"/>
                </a:rPr>
                <a:t>First Nations in the NFR Grant continue to be eligible for proposal-driven programs, as well as other funding not currently eligible under the NFR Grant (such as Major Capital). This funding provided under the set, fixed and flex funding approaches are provided through the same funding agreement as the NFR Grant.</a:t>
              </a:r>
            </a:p>
          </p:txBody>
        </p:sp>
      </p:grpSp>
      <p:grpSp>
        <p:nvGrpSpPr>
          <p:cNvPr id="85" name="Group 5">
            <a:extLst>
              <a:ext uri="{FF2B5EF4-FFF2-40B4-BE49-F238E27FC236}">
                <a16:creationId xmlns:a16="http://schemas.microsoft.com/office/drawing/2014/main" id="{D2B87BAA-494E-E5E7-AD71-2984405AB96E}"/>
              </a:ext>
            </a:extLst>
          </p:cNvPr>
          <p:cNvGrpSpPr/>
          <p:nvPr/>
        </p:nvGrpSpPr>
        <p:grpSpPr>
          <a:xfrm>
            <a:off x="8459124" y="1414712"/>
            <a:ext cx="2671518" cy="2945375"/>
            <a:chOff x="5990376" y="1491270"/>
            <a:chExt cx="2671518" cy="2945375"/>
          </a:xfrm>
        </p:grpSpPr>
        <p:sp>
          <p:nvSpPr>
            <p:cNvPr id="86" name="Shape">
              <a:extLst>
                <a:ext uri="{FF2B5EF4-FFF2-40B4-BE49-F238E27FC236}">
                  <a16:creationId xmlns:a16="http://schemas.microsoft.com/office/drawing/2014/main" id="{DEA65BB8-7935-974E-7043-1AE9561CBB6A}"/>
                </a:ext>
              </a:extLst>
            </p:cNvPr>
            <p:cNvSpPr/>
            <p:nvPr/>
          </p:nvSpPr>
          <p:spPr>
            <a:xfrm>
              <a:off x="5990378" y="1491273"/>
              <a:ext cx="2662292" cy="2936149"/>
            </a:xfrm>
            <a:custGeom>
              <a:avLst/>
              <a:gdLst/>
              <a:ahLst/>
              <a:cxnLst>
                <a:cxn ang="0">
                  <a:pos x="wd2" y="hd2"/>
                </a:cxn>
                <a:cxn ang="5400000">
                  <a:pos x="wd2" y="hd2"/>
                </a:cxn>
                <a:cxn ang="10800000">
                  <a:pos x="wd2" y="hd2"/>
                </a:cxn>
                <a:cxn ang="16200000">
                  <a:pos x="wd2" y="hd2"/>
                </a:cxn>
              </a:cxnLst>
              <a:rect l="0" t="0" r="r" b="b"/>
              <a:pathLst>
                <a:path w="21600" h="21600" extrusionOk="0">
                  <a:moveTo>
                    <a:pt x="20063" y="21600"/>
                  </a:moveTo>
                  <a:lnTo>
                    <a:pt x="1537" y="21600"/>
                  </a:lnTo>
                  <a:cubicBezTo>
                    <a:pt x="688" y="21600"/>
                    <a:pt x="0" y="20976"/>
                    <a:pt x="0" y="20206"/>
                  </a:cubicBezTo>
                  <a:lnTo>
                    <a:pt x="0" y="1394"/>
                  </a:lnTo>
                  <a:cubicBezTo>
                    <a:pt x="0" y="624"/>
                    <a:pt x="688" y="0"/>
                    <a:pt x="1537" y="0"/>
                  </a:cubicBezTo>
                  <a:lnTo>
                    <a:pt x="20063" y="0"/>
                  </a:lnTo>
                  <a:cubicBezTo>
                    <a:pt x="20912" y="0"/>
                    <a:pt x="21600" y="624"/>
                    <a:pt x="21600" y="1394"/>
                  </a:cubicBezTo>
                  <a:lnTo>
                    <a:pt x="21600" y="20206"/>
                  </a:lnTo>
                  <a:cubicBezTo>
                    <a:pt x="21600" y="20976"/>
                    <a:pt x="20912" y="21600"/>
                    <a:pt x="20063" y="21600"/>
                  </a:cubicBezTo>
                  <a:close/>
                </a:path>
              </a:pathLst>
            </a:custGeom>
            <a:solidFill>
              <a:srgbClr val="F5F5F5"/>
            </a:solidFill>
            <a:ln w="12700">
              <a:miter lim="400000"/>
            </a:ln>
          </p:spPr>
          <p:txBody>
            <a:bodyPr lIns="822960" tIns="180000" rIns="182880" bIns="18000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1">
                <a:lnSpc>
                  <a:spcPct val="90000"/>
                </a:lnSpc>
                <a:spcAft>
                  <a:spcPct val="37000"/>
                </a:spcAft>
              </a:pPr>
              <a:r>
                <a:rPr lang="en-CA" sz="1200" dirty="0">
                  <a:latin typeface="Calibri" panose="020F0502020204030204" pitchFamily="34" charset="0"/>
                  <a:ea typeface="Calibri" panose="020F0502020204030204" pitchFamily="34" charset="0"/>
                  <a:cs typeface="Calibri" panose="020F0502020204030204" pitchFamily="34" charset="0"/>
                </a:rPr>
                <a:t>First Nations with the NFR Grant may </a:t>
              </a:r>
              <a:r>
                <a:rPr lang="en-CA" sz="1600" b="1" dirty="0">
                  <a:latin typeface="Calibri" panose="020F0502020204030204" pitchFamily="34" charset="0"/>
                  <a:ea typeface="Calibri" panose="020F0502020204030204" pitchFamily="34" charset="0"/>
                  <a:cs typeface="Calibri" panose="020F0502020204030204" pitchFamily="34" charset="0"/>
                </a:rPr>
                <a:t>request reviews of base funding</a:t>
              </a:r>
              <a:r>
                <a:rPr lang="en-CA" sz="1600" dirty="0">
                  <a:latin typeface="Calibri" panose="020F0502020204030204" pitchFamily="34" charset="0"/>
                  <a:ea typeface="Calibri" panose="020F0502020204030204" pitchFamily="34" charset="0"/>
                  <a:cs typeface="Calibri" panose="020F0502020204030204" pitchFamily="34" charset="0"/>
                </a:rPr>
                <a:t> </a:t>
              </a:r>
              <a:r>
                <a:rPr lang="en-CA" sz="1200" dirty="0">
                  <a:latin typeface="Calibri" panose="020F0502020204030204" pitchFamily="34" charset="0"/>
                  <a:ea typeface="Calibri" panose="020F0502020204030204" pitchFamily="34" charset="0"/>
                  <a:cs typeface="Calibri" panose="020F0502020204030204" pitchFamily="34" charset="0"/>
                </a:rPr>
                <a:t>for a particular program, with the review based on ISC program’s terms and conditions. Adjustments to base funding will be coordinated with escalation </a:t>
              </a:r>
              <a:br>
                <a:rPr lang="en-CA" sz="1200" dirty="0">
                  <a:latin typeface="Calibri" panose="020F0502020204030204" pitchFamily="34" charset="0"/>
                  <a:ea typeface="Calibri" panose="020F0502020204030204" pitchFamily="34" charset="0"/>
                  <a:cs typeface="Calibri" panose="020F0502020204030204" pitchFamily="34" charset="0"/>
                </a:rPr>
              </a:br>
              <a:r>
                <a:rPr lang="en-CA" sz="1200" dirty="0">
                  <a:latin typeface="Calibri" panose="020F0502020204030204" pitchFamily="34" charset="0"/>
                  <a:ea typeface="Calibri" panose="020F0502020204030204" pitchFamily="34" charset="0"/>
                  <a:cs typeface="Calibri" panose="020F0502020204030204" pitchFamily="34" charset="0"/>
                </a:rPr>
                <a:t>payments to date to avoid duplication of funding growth.</a:t>
              </a:r>
            </a:p>
          </p:txBody>
        </p:sp>
        <p:sp>
          <p:nvSpPr>
            <p:cNvPr id="87" name="Rectangle">
              <a:extLst>
                <a:ext uri="{FF2B5EF4-FFF2-40B4-BE49-F238E27FC236}">
                  <a16:creationId xmlns:a16="http://schemas.microsoft.com/office/drawing/2014/main" id="{F1FE5F0B-E679-579C-4933-5297D577E56F}"/>
                </a:ext>
              </a:extLst>
            </p:cNvPr>
            <p:cNvSpPr/>
            <p:nvPr/>
          </p:nvSpPr>
          <p:spPr>
            <a:xfrm>
              <a:off x="6167747" y="1491273"/>
              <a:ext cx="514368" cy="2936155"/>
            </a:xfrm>
            <a:prstGeom prst="rect">
              <a:avLst/>
            </a:prstGeom>
            <a:solidFill>
              <a:schemeClr val="accent6"/>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3000">
                  <a:solidFill>
                    <a:srgbClr val="FFFFFF"/>
                  </a:solidFill>
                </a:defRPr>
              </a:pPr>
              <a:endParaRPr lang="en-US" sz="1050" noProof="1">
                <a:solidFill>
                  <a:schemeClr val="accent6"/>
                </a:solidFill>
                <a:latin typeface="Calibri" panose="020F0502020204030204" pitchFamily="34" charset="0"/>
                <a:ea typeface="Calibri" panose="020F0502020204030204" pitchFamily="34" charset="0"/>
                <a:cs typeface="Calibri" panose="020F0502020204030204" pitchFamily="34" charset="0"/>
              </a:endParaRPr>
            </a:p>
          </p:txBody>
        </p:sp>
        <p:sp>
          <p:nvSpPr>
            <p:cNvPr id="88" name="Shape">
              <a:extLst>
                <a:ext uri="{FF2B5EF4-FFF2-40B4-BE49-F238E27FC236}">
                  <a16:creationId xmlns:a16="http://schemas.microsoft.com/office/drawing/2014/main" id="{3096F56D-EA43-7F39-BD7F-849757990484}"/>
                </a:ext>
              </a:extLst>
            </p:cNvPr>
            <p:cNvSpPr/>
            <p:nvPr/>
          </p:nvSpPr>
          <p:spPr>
            <a:xfrm>
              <a:off x="5990378" y="1491273"/>
              <a:ext cx="500890" cy="2936149"/>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8169" y="21600"/>
                  </a:lnTo>
                  <a:cubicBezTo>
                    <a:pt x="3656" y="21600"/>
                    <a:pt x="0" y="20976"/>
                    <a:pt x="0" y="20206"/>
                  </a:cubicBezTo>
                  <a:lnTo>
                    <a:pt x="0" y="1394"/>
                  </a:lnTo>
                  <a:cubicBezTo>
                    <a:pt x="0" y="624"/>
                    <a:pt x="3656" y="0"/>
                    <a:pt x="8169" y="0"/>
                  </a:cubicBezTo>
                  <a:lnTo>
                    <a:pt x="21600" y="0"/>
                  </a:lnTo>
                  <a:lnTo>
                    <a:pt x="21600" y="21600"/>
                  </a:lnTo>
                  <a:close/>
                </a:path>
              </a:pathLst>
            </a:custGeom>
            <a:solidFill>
              <a:srgbClr val="6A6A6E"/>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3000">
                  <a:solidFill>
                    <a:srgbClr val="FFFFFF"/>
                  </a:solidFill>
                </a:defRPr>
              </a:pPr>
              <a:endParaRPr lang="en-US" sz="1050" noProof="1">
                <a:latin typeface="Calibri" panose="020F0502020204030204" pitchFamily="34" charset="0"/>
                <a:ea typeface="Calibri" panose="020F0502020204030204" pitchFamily="34" charset="0"/>
                <a:cs typeface="Calibri" panose="020F0502020204030204" pitchFamily="34" charset="0"/>
              </a:endParaRPr>
            </a:p>
          </p:txBody>
        </p:sp>
        <p:sp>
          <p:nvSpPr>
            <p:cNvPr id="89" name="Shape">
              <a:extLst>
                <a:ext uri="{FF2B5EF4-FFF2-40B4-BE49-F238E27FC236}">
                  <a16:creationId xmlns:a16="http://schemas.microsoft.com/office/drawing/2014/main" id="{DBC6546A-09B8-419D-94FA-43F258E660AE}"/>
                </a:ext>
              </a:extLst>
            </p:cNvPr>
            <p:cNvSpPr/>
            <p:nvPr/>
          </p:nvSpPr>
          <p:spPr>
            <a:xfrm>
              <a:off x="6192748" y="1704114"/>
              <a:ext cx="551444" cy="590988"/>
            </a:xfrm>
            <a:custGeom>
              <a:avLst/>
              <a:gdLst/>
              <a:ahLst/>
              <a:cxnLst>
                <a:cxn ang="0">
                  <a:pos x="wd2" y="hd2"/>
                </a:cxn>
                <a:cxn ang="5400000">
                  <a:pos x="wd2" y="hd2"/>
                </a:cxn>
                <a:cxn ang="10800000">
                  <a:pos x="wd2" y="hd2"/>
                </a:cxn>
                <a:cxn ang="16200000">
                  <a:pos x="wd2" y="hd2"/>
                </a:cxn>
              </a:cxnLst>
              <a:rect l="0" t="0" r="r" b="b"/>
              <a:pathLst>
                <a:path w="21238" h="21600" extrusionOk="0">
                  <a:moveTo>
                    <a:pt x="11381" y="21600"/>
                  </a:moveTo>
                  <a:lnTo>
                    <a:pt x="0" y="10800"/>
                  </a:lnTo>
                  <a:lnTo>
                    <a:pt x="11381" y="0"/>
                  </a:lnTo>
                  <a:lnTo>
                    <a:pt x="20152" y="8324"/>
                  </a:lnTo>
                  <a:cubicBezTo>
                    <a:pt x="21600" y="9698"/>
                    <a:pt x="21600" y="11915"/>
                    <a:pt x="20152" y="13289"/>
                  </a:cubicBezTo>
                  <a:lnTo>
                    <a:pt x="11381" y="21600"/>
                  </a:lnTo>
                  <a:close/>
                </a:path>
              </a:pathLst>
            </a:custGeom>
            <a:solidFill>
              <a:srgbClr val="6A6A6E"/>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3000">
                  <a:solidFill>
                    <a:srgbClr val="FFFFFF"/>
                  </a:solidFill>
                </a:defRPr>
              </a:pPr>
              <a:endParaRPr lang="en-US" sz="1050" noProof="1">
                <a:latin typeface="Calibri" panose="020F0502020204030204" pitchFamily="34" charset="0"/>
                <a:ea typeface="Calibri" panose="020F0502020204030204" pitchFamily="34" charset="0"/>
                <a:cs typeface="Calibri" panose="020F0502020204030204" pitchFamily="34" charset="0"/>
              </a:endParaRPr>
            </a:p>
          </p:txBody>
        </p:sp>
        <p:sp>
          <p:nvSpPr>
            <p:cNvPr id="90" name="TextBox 44">
              <a:extLst>
                <a:ext uri="{FF2B5EF4-FFF2-40B4-BE49-F238E27FC236}">
                  <a16:creationId xmlns:a16="http://schemas.microsoft.com/office/drawing/2014/main" id="{079DCC88-7C44-EA50-58CD-6F4CAA710C57}"/>
                </a:ext>
              </a:extLst>
            </p:cNvPr>
            <p:cNvSpPr txBox="1"/>
            <p:nvPr/>
          </p:nvSpPr>
          <p:spPr>
            <a:xfrm>
              <a:off x="6047989" y="1510226"/>
              <a:ext cx="418704" cy="369332"/>
            </a:xfrm>
            <a:prstGeom prst="rect">
              <a:avLst/>
            </a:prstGeom>
            <a:noFill/>
          </p:spPr>
          <p:txBody>
            <a:bodyPr wrap="non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1" dirty="0">
                  <a:solidFill>
                    <a:schemeClr val="bg1"/>
                  </a:solidFill>
                  <a:latin typeface="Calibri" panose="020F0502020204030204" pitchFamily="34" charset="0"/>
                  <a:ea typeface="Calibri" panose="020F0502020204030204" pitchFamily="34" charset="0"/>
                  <a:cs typeface="Calibri" panose="020F0502020204030204" pitchFamily="34" charset="0"/>
                </a:rPr>
                <a:t>03</a:t>
              </a:r>
            </a:p>
          </p:txBody>
        </p:sp>
        <p:sp>
          <p:nvSpPr>
            <p:cNvPr id="91" name="Shape">
              <a:extLst>
                <a:ext uri="{FF2B5EF4-FFF2-40B4-BE49-F238E27FC236}">
                  <a16:creationId xmlns:a16="http://schemas.microsoft.com/office/drawing/2014/main" id="{AFE212BA-0951-04F4-1537-C8D49DE7E9EC}"/>
                </a:ext>
              </a:extLst>
            </p:cNvPr>
            <p:cNvSpPr/>
            <p:nvPr/>
          </p:nvSpPr>
          <p:spPr>
            <a:xfrm>
              <a:off x="5990376" y="1491270"/>
              <a:ext cx="2671518" cy="2945375"/>
            </a:xfrm>
            <a:custGeom>
              <a:avLst/>
              <a:gdLst/>
              <a:ahLst/>
              <a:cxnLst>
                <a:cxn ang="0">
                  <a:pos x="wd2" y="hd2"/>
                </a:cxn>
                <a:cxn ang="5400000">
                  <a:pos x="wd2" y="hd2"/>
                </a:cxn>
                <a:cxn ang="10800000">
                  <a:pos x="wd2" y="hd2"/>
                </a:cxn>
                <a:cxn ang="16200000">
                  <a:pos x="wd2" y="hd2"/>
                </a:cxn>
              </a:cxnLst>
              <a:rect l="0" t="0" r="r" b="b"/>
              <a:pathLst>
                <a:path w="21600" h="21600" extrusionOk="0">
                  <a:moveTo>
                    <a:pt x="20031" y="21600"/>
                  </a:moveTo>
                  <a:lnTo>
                    <a:pt x="1569" y="21600"/>
                  </a:lnTo>
                  <a:cubicBezTo>
                    <a:pt x="706" y="21600"/>
                    <a:pt x="0" y="20963"/>
                    <a:pt x="0" y="20177"/>
                  </a:cubicBezTo>
                  <a:lnTo>
                    <a:pt x="0" y="1423"/>
                  </a:lnTo>
                  <a:cubicBezTo>
                    <a:pt x="0" y="640"/>
                    <a:pt x="703" y="0"/>
                    <a:pt x="1569" y="0"/>
                  </a:cubicBezTo>
                  <a:lnTo>
                    <a:pt x="20031" y="0"/>
                  </a:lnTo>
                  <a:cubicBezTo>
                    <a:pt x="20894" y="0"/>
                    <a:pt x="21600" y="637"/>
                    <a:pt x="21600" y="1423"/>
                  </a:cubicBezTo>
                  <a:lnTo>
                    <a:pt x="21600" y="20177"/>
                  </a:lnTo>
                  <a:cubicBezTo>
                    <a:pt x="21600" y="20963"/>
                    <a:pt x="20897" y="21600"/>
                    <a:pt x="20031" y="21600"/>
                  </a:cubicBezTo>
                  <a:close/>
                  <a:moveTo>
                    <a:pt x="1572" y="70"/>
                  </a:moveTo>
                  <a:cubicBezTo>
                    <a:pt x="746" y="70"/>
                    <a:pt x="75" y="679"/>
                    <a:pt x="75" y="1428"/>
                  </a:cubicBezTo>
                  <a:lnTo>
                    <a:pt x="75" y="20182"/>
                  </a:lnTo>
                  <a:cubicBezTo>
                    <a:pt x="75" y="20931"/>
                    <a:pt x="746" y="21540"/>
                    <a:pt x="1572" y="21540"/>
                  </a:cubicBezTo>
                  <a:lnTo>
                    <a:pt x="20034" y="21540"/>
                  </a:lnTo>
                  <a:cubicBezTo>
                    <a:pt x="20860" y="21540"/>
                    <a:pt x="21531" y="20931"/>
                    <a:pt x="21531" y="20182"/>
                  </a:cubicBezTo>
                  <a:lnTo>
                    <a:pt x="21531" y="1428"/>
                  </a:lnTo>
                  <a:cubicBezTo>
                    <a:pt x="21531" y="679"/>
                    <a:pt x="20860" y="70"/>
                    <a:pt x="20034" y="70"/>
                  </a:cubicBezTo>
                  <a:lnTo>
                    <a:pt x="1572" y="70"/>
                  </a:lnTo>
                  <a:close/>
                </a:path>
              </a:pathLst>
            </a:custGeom>
            <a:solidFill>
              <a:srgbClr val="6A6A6E"/>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3000">
                  <a:solidFill>
                    <a:srgbClr val="FFFFFF"/>
                  </a:solidFill>
                </a:defRPr>
              </a:pPr>
              <a:endParaRPr lang="en-US" sz="1050" noProof="1">
                <a:latin typeface="Calibri" panose="020F0502020204030204" pitchFamily="34" charset="0"/>
                <a:ea typeface="Calibri" panose="020F0502020204030204" pitchFamily="34" charset="0"/>
                <a:cs typeface="Calibri" panose="020F0502020204030204" pitchFamily="34" charset="0"/>
              </a:endParaRPr>
            </a:p>
          </p:txBody>
        </p:sp>
        <p:sp>
          <p:nvSpPr>
            <p:cNvPr id="92" name="Freeform: Shape 65">
              <a:extLst>
                <a:ext uri="{FF2B5EF4-FFF2-40B4-BE49-F238E27FC236}">
                  <a16:creationId xmlns:a16="http://schemas.microsoft.com/office/drawing/2014/main" id="{727148C2-55C3-5EAA-1039-EC501A8F294C}"/>
                </a:ext>
              </a:extLst>
            </p:cNvPr>
            <p:cNvSpPr/>
            <p:nvPr/>
          </p:nvSpPr>
          <p:spPr>
            <a:xfrm>
              <a:off x="6144458" y="1944995"/>
              <a:ext cx="197943" cy="319754"/>
            </a:xfrm>
            <a:custGeom>
              <a:avLst/>
              <a:gdLst>
                <a:gd name="connsiteX0" fmla="*/ 88197 w 235193"/>
                <a:gd name="connsiteY0" fmla="*/ 352787 h 379926"/>
                <a:gd name="connsiteX1" fmla="*/ 146996 w 235193"/>
                <a:gd name="connsiteY1" fmla="*/ 352787 h 379926"/>
                <a:gd name="connsiteX2" fmla="*/ 117597 w 235193"/>
                <a:gd name="connsiteY2" fmla="*/ 379926 h 379926"/>
                <a:gd name="connsiteX3" fmla="*/ 88197 w 235193"/>
                <a:gd name="connsiteY3" fmla="*/ 352787 h 379926"/>
                <a:gd name="connsiteX4" fmla="*/ 72367 w 235193"/>
                <a:gd name="connsiteY4" fmla="*/ 307558 h 379926"/>
                <a:gd name="connsiteX5" fmla="*/ 162826 w 235193"/>
                <a:gd name="connsiteY5" fmla="*/ 307558 h 379926"/>
                <a:gd name="connsiteX6" fmla="*/ 176395 w 235193"/>
                <a:gd name="connsiteY6" fmla="*/ 321128 h 379926"/>
                <a:gd name="connsiteX7" fmla="*/ 162826 w 235193"/>
                <a:gd name="connsiteY7" fmla="*/ 334697 h 379926"/>
                <a:gd name="connsiteX8" fmla="*/ 72367 w 235193"/>
                <a:gd name="connsiteY8" fmla="*/ 334697 h 379926"/>
                <a:gd name="connsiteX9" fmla="*/ 58798 w 235193"/>
                <a:gd name="connsiteY9" fmla="*/ 321128 h 379926"/>
                <a:gd name="connsiteX10" fmla="*/ 72367 w 235193"/>
                <a:gd name="connsiteY10" fmla="*/ 307558 h 379926"/>
                <a:gd name="connsiteX11" fmla="*/ 72367 w 235193"/>
                <a:gd name="connsiteY11" fmla="*/ 262329 h 379926"/>
                <a:gd name="connsiteX12" fmla="*/ 162826 w 235193"/>
                <a:gd name="connsiteY12" fmla="*/ 262329 h 379926"/>
                <a:gd name="connsiteX13" fmla="*/ 176395 w 235193"/>
                <a:gd name="connsiteY13" fmla="*/ 275899 h 379926"/>
                <a:gd name="connsiteX14" fmla="*/ 162826 w 235193"/>
                <a:gd name="connsiteY14" fmla="*/ 289468 h 379926"/>
                <a:gd name="connsiteX15" fmla="*/ 72367 w 235193"/>
                <a:gd name="connsiteY15" fmla="*/ 289468 h 379926"/>
                <a:gd name="connsiteX16" fmla="*/ 58798 w 235193"/>
                <a:gd name="connsiteY16" fmla="*/ 275899 h 379926"/>
                <a:gd name="connsiteX17" fmla="*/ 72367 w 235193"/>
                <a:gd name="connsiteY17" fmla="*/ 262329 h 379926"/>
                <a:gd name="connsiteX18" fmla="*/ 118049 w 235193"/>
                <a:gd name="connsiteY18" fmla="*/ 26685 h 379926"/>
                <a:gd name="connsiteX19" fmla="*/ 27590 w 235193"/>
                <a:gd name="connsiteY19" fmla="*/ 116240 h 379926"/>
                <a:gd name="connsiteX20" fmla="*/ 27590 w 235193"/>
                <a:gd name="connsiteY20" fmla="*/ 119858 h 379926"/>
                <a:gd name="connsiteX21" fmla="*/ 33922 w 235193"/>
                <a:gd name="connsiteY21" fmla="*/ 151519 h 379926"/>
                <a:gd name="connsiteX22" fmla="*/ 49300 w 235193"/>
                <a:gd name="connsiteY22" fmla="*/ 176395 h 379926"/>
                <a:gd name="connsiteX23" fmla="*/ 75534 w 235193"/>
                <a:gd name="connsiteY23" fmla="*/ 217101 h 379926"/>
                <a:gd name="connsiteX24" fmla="*/ 117597 w 235193"/>
                <a:gd name="connsiteY24" fmla="*/ 217101 h 379926"/>
                <a:gd name="connsiteX25" fmla="*/ 160112 w 235193"/>
                <a:gd name="connsiteY25" fmla="*/ 217101 h 379926"/>
                <a:gd name="connsiteX26" fmla="*/ 186345 w 235193"/>
                <a:gd name="connsiteY26" fmla="*/ 176395 h 379926"/>
                <a:gd name="connsiteX27" fmla="*/ 201723 w 235193"/>
                <a:gd name="connsiteY27" fmla="*/ 151519 h 379926"/>
                <a:gd name="connsiteX28" fmla="*/ 208055 w 235193"/>
                <a:gd name="connsiteY28" fmla="*/ 119858 h 379926"/>
                <a:gd name="connsiteX29" fmla="*/ 208507 w 235193"/>
                <a:gd name="connsiteY29" fmla="*/ 119858 h 379926"/>
                <a:gd name="connsiteX30" fmla="*/ 208507 w 235193"/>
                <a:gd name="connsiteY30" fmla="*/ 116240 h 379926"/>
                <a:gd name="connsiteX31" fmla="*/ 118049 w 235193"/>
                <a:gd name="connsiteY31" fmla="*/ 26685 h 379926"/>
                <a:gd name="connsiteX32" fmla="*/ 117597 w 235193"/>
                <a:gd name="connsiteY32" fmla="*/ 0 h 379926"/>
                <a:gd name="connsiteX33" fmla="*/ 235193 w 235193"/>
                <a:gd name="connsiteY33" fmla="*/ 116240 h 379926"/>
                <a:gd name="connsiteX34" fmla="*/ 235193 w 235193"/>
                <a:gd name="connsiteY34" fmla="*/ 120311 h 379926"/>
                <a:gd name="connsiteX35" fmla="*/ 227051 w 235193"/>
                <a:gd name="connsiteY35" fmla="*/ 161017 h 379926"/>
                <a:gd name="connsiteX36" fmla="*/ 206698 w 235193"/>
                <a:gd name="connsiteY36" fmla="*/ 194486 h 379926"/>
                <a:gd name="connsiteX37" fmla="*/ 179109 w 235193"/>
                <a:gd name="connsiteY37" fmla="*/ 239263 h 379926"/>
                <a:gd name="connsiteX38" fmla="*/ 170967 w 235193"/>
                <a:gd name="connsiteY38" fmla="*/ 244239 h 379926"/>
                <a:gd name="connsiteX39" fmla="*/ 64226 w 235193"/>
                <a:gd name="connsiteY39" fmla="*/ 244239 h 379926"/>
                <a:gd name="connsiteX40" fmla="*/ 56084 w 235193"/>
                <a:gd name="connsiteY40" fmla="*/ 239263 h 379926"/>
                <a:gd name="connsiteX41" fmla="*/ 28494 w 235193"/>
                <a:gd name="connsiteY41" fmla="*/ 194486 h 379926"/>
                <a:gd name="connsiteX42" fmla="*/ 8141 w 235193"/>
                <a:gd name="connsiteY42" fmla="*/ 161017 h 379926"/>
                <a:gd name="connsiteX43" fmla="*/ 0 w 235193"/>
                <a:gd name="connsiteY43" fmla="*/ 120311 h 379926"/>
                <a:gd name="connsiteX44" fmla="*/ 0 w 235193"/>
                <a:gd name="connsiteY44" fmla="*/ 116240 h 379926"/>
                <a:gd name="connsiteX45" fmla="*/ 117597 w 235193"/>
                <a:gd name="connsiteY45" fmla="*/ 0 h 3799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235193" h="379926">
                  <a:moveTo>
                    <a:pt x="88197" y="352787"/>
                  </a:moveTo>
                  <a:lnTo>
                    <a:pt x="146996" y="352787"/>
                  </a:lnTo>
                  <a:cubicBezTo>
                    <a:pt x="145639" y="368166"/>
                    <a:pt x="132975" y="379926"/>
                    <a:pt x="117597" y="379926"/>
                  </a:cubicBezTo>
                  <a:cubicBezTo>
                    <a:pt x="102218" y="379926"/>
                    <a:pt x="89554" y="368166"/>
                    <a:pt x="88197" y="352787"/>
                  </a:cubicBezTo>
                  <a:close/>
                  <a:moveTo>
                    <a:pt x="72367" y="307558"/>
                  </a:moveTo>
                  <a:lnTo>
                    <a:pt x="162826" y="307558"/>
                  </a:lnTo>
                  <a:cubicBezTo>
                    <a:pt x="170515" y="307558"/>
                    <a:pt x="176395" y="313438"/>
                    <a:pt x="176395" y="321128"/>
                  </a:cubicBezTo>
                  <a:cubicBezTo>
                    <a:pt x="176395" y="328817"/>
                    <a:pt x="170515" y="334697"/>
                    <a:pt x="162826" y="334697"/>
                  </a:cubicBezTo>
                  <a:lnTo>
                    <a:pt x="72367" y="334697"/>
                  </a:lnTo>
                  <a:cubicBezTo>
                    <a:pt x="64678" y="334697"/>
                    <a:pt x="58798" y="328817"/>
                    <a:pt x="58798" y="321128"/>
                  </a:cubicBezTo>
                  <a:cubicBezTo>
                    <a:pt x="58798" y="313438"/>
                    <a:pt x="64678" y="307558"/>
                    <a:pt x="72367" y="307558"/>
                  </a:cubicBezTo>
                  <a:close/>
                  <a:moveTo>
                    <a:pt x="72367" y="262329"/>
                  </a:moveTo>
                  <a:lnTo>
                    <a:pt x="162826" y="262329"/>
                  </a:lnTo>
                  <a:cubicBezTo>
                    <a:pt x="170515" y="262329"/>
                    <a:pt x="176395" y="268209"/>
                    <a:pt x="176395" y="275899"/>
                  </a:cubicBezTo>
                  <a:cubicBezTo>
                    <a:pt x="176395" y="283588"/>
                    <a:pt x="170515" y="289468"/>
                    <a:pt x="162826" y="289468"/>
                  </a:cubicBezTo>
                  <a:lnTo>
                    <a:pt x="72367" y="289468"/>
                  </a:lnTo>
                  <a:cubicBezTo>
                    <a:pt x="64678" y="289468"/>
                    <a:pt x="58798" y="283588"/>
                    <a:pt x="58798" y="275899"/>
                  </a:cubicBezTo>
                  <a:cubicBezTo>
                    <a:pt x="58798" y="268209"/>
                    <a:pt x="64678" y="262329"/>
                    <a:pt x="72367" y="262329"/>
                  </a:cubicBezTo>
                  <a:close/>
                  <a:moveTo>
                    <a:pt x="118049" y="26685"/>
                  </a:moveTo>
                  <a:cubicBezTo>
                    <a:pt x="68749" y="27138"/>
                    <a:pt x="28494" y="66939"/>
                    <a:pt x="27590" y="116240"/>
                  </a:cubicBezTo>
                  <a:lnTo>
                    <a:pt x="27590" y="119858"/>
                  </a:lnTo>
                  <a:cubicBezTo>
                    <a:pt x="28042" y="130713"/>
                    <a:pt x="29851" y="141568"/>
                    <a:pt x="33922" y="151519"/>
                  </a:cubicBezTo>
                  <a:cubicBezTo>
                    <a:pt x="37540" y="160565"/>
                    <a:pt x="42968" y="169158"/>
                    <a:pt x="49300" y="176395"/>
                  </a:cubicBezTo>
                  <a:cubicBezTo>
                    <a:pt x="59250" y="189059"/>
                    <a:pt x="68297" y="202628"/>
                    <a:pt x="75534" y="217101"/>
                  </a:cubicBezTo>
                  <a:lnTo>
                    <a:pt x="117597" y="217101"/>
                  </a:lnTo>
                  <a:lnTo>
                    <a:pt x="160112" y="217101"/>
                  </a:lnTo>
                  <a:cubicBezTo>
                    <a:pt x="166897" y="202628"/>
                    <a:pt x="175942" y="189059"/>
                    <a:pt x="186345" y="176395"/>
                  </a:cubicBezTo>
                  <a:cubicBezTo>
                    <a:pt x="193130" y="169158"/>
                    <a:pt x="198105" y="160565"/>
                    <a:pt x="201723" y="151519"/>
                  </a:cubicBezTo>
                  <a:cubicBezTo>
                    <a:pt x="205341" y="141568"/>
                    <a:pt x="207603" y="130713"/>
                    <a:pt x="208055" y="119858"/>
                  </a:cubicBezTo>
                  <a:lnTo>
                    <a:pt x="208507" y="119858"/>
                  </a:lnTo>
                  <a:lnTo>
                    <a:pt x="208507" y="116240"/>
                  </a:lnTo>
                  <a:cubicBezTo>
                    <a:pt x="207603" y="66487"/>
                    <a:pt x="167349" y="27138"/>
                    <a:pt x="118049" y="26685"/>
                  </a:cubicBezTo>
                  <a:close/>
                  <a:moveTo>
                    <a:pt x="117597" y="0"/>
                  </a:moveTo>
                  <a:cubicBezTo>
                    <a:pt x="181822" y="452"/>
                    <a:pt x="233836" y="52014"/>
                    <a:pt x="235193" y="116240"/>
                  </a:cubicBezTo>
                  <a:lnTo>
                    <a:pt x="235193" y="120311"/>
                  </a:lnTo>
                  <a:cubicBezTo>
                    <a:pt x="234740" y="134332"/>
                    <a:pt x="232027" y="147900"/>
                    <a:pt x="227051" y="161017"/>
                  </a:cubicBezTo>
                  <a:cubicBezTo>
                    <a:pt x="222528" y="173229"/>
                    <a:pt x="215292" y="184536"/>
                    <a:pt x="206698" y="194486"/>
                  </a:cubicBezTo>
                  <a:cubicBezTo>
                    <a:pt x="195843" y="206246"/>
                    <a:pt x="184084" y="229313"/>
                    <a:pt x="179109" y="239263"/>
                  </a:cubicBezTo>
                  <a:cubicBezTo>
                    <a:pt x="177752" y="242429"/>
                    <a:pt x="174586" y="244239"/>
                    <a:pt x="170967" y="244239"/>
                  </a:cubicBezTo>
                  <a:lnTo>
                    <a:pt x="64226" y="244239"/>
                  </a:lnTo>
                  <a:cubicBezTo>
                    <a:pt x="60608" y="244239"/>
                    <a:pt x="57441" y="242429"/>
                    <a:pt x="56084" y="239263"/>
                  </a:cubicBezTo>
                  <a:cubicBezTo>
                    <a:pt x="51109" y="229313"/>
                    <a:pt x="39349" y="206246"/>
                    <a:pt x="28494" y="194486"/>
                  </a:cubicBezTo>
                  <a:cubicBezTo>
                    <a:pt x="19901" y="184536"/>
                    <a:pt x="13116" y="173229"/>
                    <a:pt x="8141" y="161017"/>
                  </a:cubicBezTo>
                  <a:cubicBezTo>
                    <a:pt x="3166" y="147900"/>
                    <a:pt x="452" y="134332"/>
                    <a:pt x="0" y="120311"/>
                  </a:cubicBezTo>
                  <a:lnTo>
                    <a:pt x="0" y="116240"/>
                  </a:lnTo>
                  <a:cubicBezTo>
                    <a:pt x="1357" y="52014"/>
                    <a:pt x="53370" y="452"/>
                    <a:pt x="117597" y="0"/>
                  </a:cubicBezTo>
                  <a:close/>
                </a:path>
              </a:pathLst>
            </a:custGeom>
            <a:solidFill>
              <a:schemeClr val="bg1"/>
            </a:solidFill>
            <a:ln w="4465" cap="flat">
              <a:noFill/>
              <a:prstDash val="solid"/>
              <a:miter/>
            </a:ln>
          </p:spPr>
          <p:txBody>
            <a:bodyPr rtlCol="0" anchor="ctr"/>
            <a:lstStyle/>
            <a:p>
              <a:endParaRPr lang="en-US" sz="1400">
                <a:latin typeface="Calibri" panose="020F0502020204030204" pitchFamily="34" charset="0"/>
                <a:ea typeface="Calibri" panose="020F0502020204030204" pitchFamily="34" charset="0"/>
                <a:cs typeface="Calibri" panose="020F0502020204030204" pitchFamily="34" charset="0"/>
              </a:endParaRPr>
            </a:p>
          </p:txBody>
        </p:sp>
      </p:grpSp>
      <p:grpSp>
        <p:nvGrpSpPr>
          <p:cNvPr id="93" name="Group 4">
            <a:extLst>
              <a:ext uri="{FF2B5EF4-FFF2-40B4-BE49-F238E27FC236}">
                <a16:creationId xmlns:a16="http://schemas.microsoft.com/office/drawing/2014/main" id="{497FF4D8-96C5-3051-F1B1-F47F6A44EC9D}"/>
              </a:ext>
            </a:extLst>
          </p:cNvPr>
          <p:cNvGrpSpPr/>
          <p:nvPr/>
        </p:nvGrpSpPr>
        <p:grpSpPr>
          <a:xfrm>
            <a:off x="4930573" y="1427372"/>
            <a:ext cx="2706988" cy="3037035"/>
            <a:chOff x="3152486" y="1491270"/>
            <a:chExt cx="2706988" cy="3016097"/>
          </a:xfrm>
        </p:grpSpPr>
        <p:sp>
          <p:nvSpPr>
            <p:cNvPr id="94" name="Shape">
              <a:extLst>
                <a:ext uri="{FF2B5EF4-FFF2-40B4-BE49-F238E27FC236}">
                  <a16:creationId xmlns:a16="http://schemas.microsoft.com/office/drawing/2014/main" id="{E423F311-7B60-A956-F75D-1C958ABE46AB}"/>
                </a:ext>
              </a:extLst>
            </p:cNvPr>
            <p:cNvSpPr/>
            <p:nvPr/>
          </p:nvSpPr>
          <p:spPr>
            <a:xfrm>
              <a:off x="3197182" y="1571218"/>
              <a:ext cx="2662292" cy="2936149"/>
            </a:xfrm>
            <a:custGeom>
              <a:avLst/>
              <a:gdLst/>
              <a:ahLst/>
              <a:cxnLst>
                <a:cxn ang="0">
                  <a:pos x="wd2" y="hd2"/>
                </a:cxn>
                <a:cxn ang="5400000">
                  <a:pos x="wd2" y="hd2"/>
                </a:cxn>
                <a:cxn ang="10800000">
                  <a:pos x="wd2" y="hd2"/>
                </a:cxn>
                <a:cxn ang="16200000">
                  <a:pos x="wd2" y="hd2"/>
                </a:cxn>
              </a:cxnLst>
              <a:rect l="0" t="0" r="r" b="b"/>
              <a:pathLst>
                <a:path w="21600" h="21600" extrusionOk="0">
                  <a:moveTo>
                    <a:pt x="20063" y="21600"/>
                  </a:moveTo>
                  <a:lnTo>
                    <a:pt x="1537" y="21600"/>
                  </a:lnTo>
                  <a:cubicBezTo>
                    <a:pt x="688" y="21600"/>
                    <a:pt x="0" y="20976"/>
                    <a:pt x="0" y="20206"/>
                  </a:cubicBezTo>
                  <a:lnTo>
                    <a:pt x="0" y="1394"/>
                  </a:lnTo>
                  <a:cubicBezTo>
                    <a:pt x="0" y="624"/>
                    <a:pt x="688" y="0"/>
                    <a:pt x="1537" y="0"/>
                  </a:cubicBezTo>
                  <a:lnTo>
                    <a:pt x="20063" y="0"/>
                  </a:lnTo>
                  <a:cubicBezTo>
                    <a:pt x="20912" y="0"/>
                    <a:pt x="21600" y="624"/>
                    <a:pt x="21600" y="1394"/>
                  </a:cubicBezTo>
                  <a:lnTo>
                    <a:pt x="21600" y="20206"/>
                  </a:lnTo>
                  <a:cubicBezTo>
                    <a:pt x="21600" y="20976"/>
                    <a:pt x="20912" y="21600"/>
                    <a:pt x="20063" y="21600"/>
                  </a:cubicBezTo>
                  <a:close/>
                </a:path>
              </a:pathLst>
            </a:custGeom>
            <a:solidFill>
              <a:srgbClr val="F5F5F5"/>
            </a:solidFill>
            <a:ln w="12700">
              <a:miter lim="400000"/>
            </a:ln>
          </p:spPr>
          <p:txBody>
            <a:bodyPr lIns="822960" tIns="180000" rIns="182880" bIns="18000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1200"/>
                </a:spcAft>
                <a:defRPr sz="3000">
                  <a:solidFill>
                    <a:srgbClr val="FFFFFF"/>
                  </a:solidFill>
                </a:defRPr>
              </a:pPr>
              <a:r>
                <a:rPr lang="en-US" sz="1200" noProof="1">
                  <a:solidFill>
                    <a:schemeClr val="tx1">
                      <a:lumMod val="95000"/>
                      <a:lumOff val="5000"/>
                    </a:schemeClr>
                  </a:solidFill>
                  <a:latin typeface="Calibri" panose="020F0502020204030204" pitchFamily="34" charset="0"/>
                  <a:ea typeface="Calibri" panose="020F0502020204030204" pitchFamily="34" charset="0"/>
                  <a:cs typeface="Calibri" panose="020F0502020204030204" pitchFamily="34" charset="0"/>
                </a:rPr>
                <a:t>Any </a:t>
              </a:r>
              <a:r>
                <a:rPr lang="en-US" sz="1600" b="1" noProof="1">
                  <a:solidFill>
                    <a:schemeClr val="tx1">
                      <a:lumMod val="95000"/>
                      <a:lumOff val="5000"/>
                    </a:schemeClr>
                  </a:solidFill>
                  <a:latin typeface="Calibri" panose="020F0502020204030204" pitchFamily="34" charset="0"/>
                  <a:ea typeface="Calibri" panose="020F0502020204030204" pitchFamily="34" charset="0"/>
                  <a:cs typeface="Calibri" panose="020F0502020204030204" pitchFamily="34" charset="0"/>
                </a:rPr>
                <a:t>new investment </a:t>
              </a:r>
              <a:r>
                <a:rPr lang="en-US" sz="1200" noProof="1">
                  <a:solidFill>
                    <a:schemeClr val="tx1">
                      <a:lumMod val="95000"/>
                      <a:lumOff val="5000"/>
                    </a:schemeClr>
                  </a:solidFill>
                  <a:latin typeface="Calibri" panose="020F0502020204030204" pitchFamily="34" charset="0"/>
                  <a:ea typeface="Calibri" panose="020F0502020204030204" pitchFamily="34" charset="0"/>
                  <a:cs typeface="Calibri" panose="020F0502020204030204" pitchFamily="34" charset="0"/>
                </a:rPr>
                <a:t>or measures to support program sufficiency, such as announcements from Budgets, would support all eligible First Nations regardless of funding mechanism (including those who already adopted the NFR Grant). </a:t>
              </a:r>
            </a:p>
            <a:p>
              <a:pPr>
                <a:spcAft>
                  <a:spcPts val="1200"/>
                </a:spcAft>
                <a:defRPr sz="3000">
                  <a:solidFill>
                    <a:srgbClr val="FFFFFF"/>
                  </a:solidFill>
                </a:defRPr>
              </a:pPr>
              <a:endParaRPr lang="en-US" sz="1050" noProof="1">
                <a:solidFill>
                  <a:schemeClr val="tx1">
                    <a:lumMod val="95000"/>
                    <a:lumOff val="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95" name="Rectangle">
              <a:extLst>
                <a:ext uri="{FF2B5EF4-FFF2-40B4-BE49-F238E27FC236}">
                  <a16:creationId xmlns:a16="http://schemas.microsoft.com/office/drawing/2014/main" id="{556DA19D-A533-BA5D-05E8-D87A00AFB156}"/>
                </a:ext>
              </a:extLst>
            </p:cNvPr>
            <p:cNvSpPr/>
            <p:nvPr/>
          </p:nvSpPr>
          <p:spPr>
            <a:xfrm>
              <a:off x="3329857" y="1491273"/>
              <a:ext cx="514368" cy="2936155"/>
            </a:xfrm>
            <a:prstGeom prst="rect">
              <a:avLst/>
            </a:prstGeom>
            <a:solidFill>
              <a:schemeClr val="accent1"/>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3000">
                  <a:solidFill>
                    <a:srgbClr val="FFFFFF"/>
                  </a:solidFill>
                </a:defRPr>
              </a:pPr>
              <a:endParaRPr lang="en-US" sz="1050" noProof="1">
                <a:latin typeface="Calibri" panose="020F0502020204030204" pitchFamily="34" charset="0"/>
                <a:ea typeface="Calibri" panose="020F0502020204030204" pitchFamily="34" charset="0"/>
                <a:cs typeface="Calibri" panose="020F0502020204030204" pitchFamily="34" charset="0"/>
              </a:endParaRPr>
            </a:p>
          </p:txBody>
        </p:sp>
        <p:sp>
          <p:nvSpPr>
            <p:cNvPr id="96" name="Shape">
              <a:extLst>
                <a:ext uri="{FF2B5EF4-FFF2-40B4-BE49-F238E27FC236}">
                  <a16:creationId xmlns:a16="http://schemas.microsoft.com/office/drawing/2014/main" id="{693B2EC8-30A5-F75D-7135-E5193FE7FB77}"/>
                </a:ext>
              </a:extLst>
            </p:cNvPr>
            <p:cNvSpPr/>
            <p:nvPr/>
          </p:nvSpPr>
          <p:spPr>
            <a:xfrm>
              <a:off x="3152488" y="1491273"/>
              <a:ext cx="500890" cy="2936149"/>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8169" y="21600"/>
                  </a:lnTo>
                  <a:cubicBezTo>
                    <a:pt x="3656" y="21600"/>
                    <a:pt x="0" y="20976"/>
                    <a:pt x="0" y="20206"/>
                  </a:cubicBezTo>
                  <a:lnTo>
                    <a:pt x="0" y="1394"/>
                  </a:lnTo>
                  <a:cubicBezTo>
                    <a:pt x="0" y="624"/>
                    <a:pt x="3656" y="0"/>
                    <a:pt x="8169" y="0"/>
                  </a:cubicBezTo>
                  <a:lnTo>
                    <a:pt x="21600" y="0"/>
                  </a:lnTo>
                  <a:lnTo>
                    <a:pt x="21600" y="21600"/>
                  </a:lnTo>
                  <a:close/>
                </a:path>
              </a:pathLst>
            </a:custGeom>
            <a:solidFill>
              <a:srgbClr val="6A6A6E"/>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3000">
                  <a:solidFill>
                    <a:srgbClr val="FFFFFF"/>
                  </a:solidFill>
                </a:defRPr>
              </a:pPr>
              <a:endParaRPr lang="en-US" sz="1050" noProof="1">
                <a:latin typeface="Calibri" panose="020F0502020204030204" pitchFamily="34" charset="0"/>
                <a:ea typeface="Calibri" panose="020F0502020204030204" pitchFamily="34" charset="0"/>
                <a:cs typeface="Calibri" panose="020F0502020204030204" pitchFamily="34" charset="0"/>
              </a:endParaRPr>
            </a:p>
          </p:txBody>
        </p:sp>
        <p:sp>
          <p:nvSpPr>
            <p:cNvPr id="97" name="Shape">
              <a:extLst>
                <a:ext uri="{FF2B5EF4-FFF2-40B4-BE49-F238E27FC236}">
                  <a16:creationId xmlns:a16="http://schemas.microsoft.com/office/drawing/2014/main" id="{291CEC13-76DE-1952-E8BD-88B40C6C5165}"/>
                </a:ext>
              </a:extLst>
            </p:cNvPr>
            <p:cNvSpPr/>
            <p:nvPr/>
          </p:nvSpPr>
          <p:spPr>
            <a:xfrm>
              <a:off x="3354858" y="1704114"/>
              <a:ext cx="551444" cy="590988"/>
            </a:xfrm>
            <a:custGeom>
              <a:avLst/>
              <a:gdLst/>
              <a:ahLst/>
              <a:cxnLst>
                <a:cxn ang="0">
                  <a:pos x="wd2" y="hd2"/>
                </a:cxn>
                <a:cxn ang="5400000">
                  <a:pos x="wd2" y="hd2"/>
                </a:cxn>
                <a:cxn ang="10800000">
                  <a:pos x="wd2" y="hd2"/>
                </a:cxn>
                <a:cxn ang="16200000">
                  <a:pos x="wd2" y="hd2"/>
                </a:cxn>
              </a:cxnLst>
              <a:rect l="0" t="0" r="r" b="b"/>
              <a:pathLst>
                <a:path w="21238" h="21600" extrusionOk="0">
                  <a:moveTo>
                    <a:pt x="11381" y="21600"/>
                  </a:moveTo>
                  <a:lnTo>
                    <a:pt x="0" y="10800"/>
                  </a:lnTo>
                  <a:lnTo>
                    <a:pt x="11381" y="0"/>
                  </a:lnTo>
                  <a:lnTo>
                    <a:pt x="20152" y="8324"/>
                  </a:lnTo>
                  <a:cubicBezTo>
                    <a:pt x="21600" y="9698"/>
                    <a:pt x="21600" y="11915"/>
                    <a:pt x="20152" y="13289"/>
                  </a:cubicBezTo>
                  <a:lnTo>
                    <a:pt x="11381" y="21600"/>
                  </a:lnTo>
                  <a:close/>
                </a:path>
              </a:pathLst>
            </a:custGeom>
            <a:solidFill>
              <a:srgbClr val="6A6A6E"/>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3000">
                  <a:solidFill>
                    <a:srgbClr val="FFFFFF"/>
                  </a:solidFill>
                </a:defRPr>
              </a:pPr>
              <a:endParaRPr lang="en-US" sz="1050" noProof="1">
                <a:latin typeface="Calibri" panose="020F0502020204030204" pitchFamily="34" charset="0"/>
                <a:ea typeface="Calibri" panose="020F0502020204030204" pitchFamily="34" charset="0"/>
                <a:cs typeface="Calibri" panose="020F0502020204030204" pitchFamily="34" charset="0"/>
              </a:endParaRPr>
            </a:p>
          </p:txBody>
        </p:sp>
        <p:sp>
          <p:nvSpPr>
            <p:cNvPr id="98" name="TextBox 43">
              <a:extLst>
                <a:ext uri="{FF2B5EF4-FFF2-40B4-BE49-F238E27FC236}">
                  <a16:creationId xmlns:a16="http://schemas.microsoft.com/office/drawing/2014/main" id="{27BB7C06-E554-8462-CC29-E1763B72C030}"/>
                </a:ext>
              </a:extLst>
            </p:cNvPr>
            <p:cNvSpPr txBox="1"/>
            <p:nvPr/>
          </p:nvSpPr>
          <p:spPr>
            <a:xfrm>
              <a:off x="3188307" y="1511500"/>
              <a:ext cx="418704" cy="366786"/>
            </a:xfrm>
            <a:prstGeom prst="rect">
              <a:avLst/>
            </a:prstGeom>
            <a:noFill/>
          </p:spPr>
          <p:txBody>
            <a:bodyPr wrap="non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1" dirty="0">
                  <a:solidFill>
                    <a:schemeClr val="bg1"/>
                  </a:solidFill>
                  <a:latin typeface="Calibri" panose="020F0502020204030204" pitchFamily="34" charset="0"/>
                  <a:ea typeface="Calibri" panose="020F0502020204030204" pitchFamily="34" charset="0"/>
                  <a:cs typeface="Calibri" panose="020F0502020204030204" pitchFamily="34" charset="0"/>
                </a:rPr>
                <a:t>02</a:t>
              </a:r>
            </a:p>
          </p:txBody>
        </p:sp>
        <p:sp>
          <p:nvSpPr>
            <p:cNvPr id="99" name="Shape">
              <a:extLst>
                <a:ext uri="{FF2B5EF4-FFF2-40B4-BE49-F238E27FC236}">
                  <a16:creationId xmlns:a16="http://schemas.microsoft.com/office/drawing/2014/main" id="{B0768418-124B-A187-77F0-09C502ADDE48}"/>
                </a:ext>
              </a:extLst>
            </p:cNvPr>
            <p:cNvSpPr/>
            <p:nvPr/>
          </p:nvSpPr>
          <p:spPr>
            <a:xfrm>
              <a:off x="3152486" y="1491270"/>
              <a:ext cx="2671518" cy="2945375"/>
            </a:xfrm>
            <a:custGeom>
              <a:avLst/>
              <a:gdLst/>
              <a:ahLst/>
              <a:cxnLst>
                <a:cxn ang="0">
                  <a:pos x="wd2" y="hd2"/>
                </a:cxn>
                <a:cxn ang="5400000">
                  <a:pos x="wd2" y="hd2"/>
                </a:cxn>
                <a:cxn ang="10800000">
                  <a:pos x="wd2" y="hd2"/>
                </a:cxn>
                <a:cxn ang="16200000">
                  <a:pos x="wd2" y="hd2"/>
                </a:cxn>
              </a:cxnLst>
              <a:rect l="0" t="0" r="r" b="b"/>
              <a:pathLst>
                <a:path w="21600" h="21600" extrusionOk="0">
                  <a:moveTo>
                    <a:pt x="20031" y="21600"/>
                  </a:moveTo>
                  <a:lnTo>
                    <a:pt x="1569" y="21600"/>
                  </a:lnTo>
                  <a:cubicBezTo>
                    <a:pt x="706" y="21600"/>
                    <a:pt x="0" y="20963"/>
                    <a:pt x="0" y="20177"/>
                  </a:cubicBezTo>
                  <a:lnTo>
                    <a:pt x="0" y="1423"/>
                  </a:lnTo>
                  <a:cubicBezTo>
                    <a:pt x="0" y="640"/>
                    <a:pt x="703" y="0"/>
                    <a:pt x="1569" y="0"/>
                  </a:cubicBezTo>
                  <a:lnTo>
                    <a:pt x="20031" y="0"/>
                  </a:lnTo>
                  <a:cubicBezTo>
                    <a:pt x="20894" y="0"/>
                    <a:pt x="21600" y="637"/>
                    <a:pt x="21600" y="1423"/>
                  </a:cubicBezTo>
                  <a:lnTo>
                    <a:pt x="21600" y="20177"/>
                  </a:lnTo>
                  <a:cubicBezTo>
                    <a:pt x="21597" y="20963"/>
                    <a:pt x="20894" y="21600"/>
                    <a:pt x="20031" y="21600"/>
                  </a:cubicBezTo>
                  <a:close/>
                  <a:moveTo>
                    <a:pt x="1569" y="70"/>
                  </a:moveTo>
                  <a:cubicBezTo>
                    <a:pt x="743" y="70"/>
                    <a:pt x="72" y="679"/>
                    <a:pt x="72" y="1428"/>
                  </a:cubicBezTo>
                  <a:lnTo>
                    <a:pt x="72" y="20182"/>
                  </a:lnTo>
                  <a:cubicBezTo>
                    <a:pt x="72" y="20931"/>
                    <a:pt x="743" y="21540"/>
                    <a:pt x="1569" y="21540"/>
                  </a:cubicBezTo>
                  <a:lnTo>
                    <a:pt x="20031" y="21540"/>
                  </a:lnTo>
                  <a:cubicBezTo>
                    <a:pt x="20857" y="21540"/>
                    <a:pt x="21528" y="20931"/>
                    <a:pt x="21528" y="20182"/>
                  </a:cubicBezTo>
                  <a:lnTo>
                    <a:pt x="21528" y="1428"/>
                  </a:lnTo>
                  <a:cubicBezTo>
                    <a:pt x="21528" y="679"/>
                    <a:pt x="20857" y="70"/>
                    <a:pt x="20031" y="70"/>
                  </a:cubicBezTo>
                  <a:lnTo>
                    <a:pt x="1569" y="70"/>
                  </a:lnTo>
                  <a:close/>
                </a:path>
              </a:pathLst>
            </a:custGeom>
            <a:solidFill>
              <a:srgbClr val="6A6A6E"/>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3000">
                  <a:solidFill>
                    <a:srgbClr val="FFFFFF"/>
                  </a:solidFill>
                </a:defRPr>
              </a:pPr>
              <a:endParaRPr lang="en-US" sz="1050" noProof="1">
                <a:latin typeface="Calibri" panose="020F0502020204030204" pitchFamily="34" charset="0"/>
                <a:ea typeface="Calibri" panose="020F0502020204030204" pitchFamily="34" charset="0"/>
                <a:cs typeface="Calibri" panose="020F0502020204030204" pitchFamily="34" charset="0"/>
              </a:endParaRPr>
            </a:p>
          </p:txBody>
        </p:sp>
        <p:sp>
          <p:nvSpPr>
            <p:cNvPr id="100" name="Freeform: Shape 66">
              <a:extLst>
                <a:ext uri="{FF2B5EF4-FFF2-40B4-BE49-F238E27FC236}">
                  <a16:creationId xmlns:a16="http://schemas.microsoft.com/office/drawing/2014/main" id="{BE5225C6-4947-9D28-3C11-5AAE3C1C578E}"/>
                </a:ext>
              </a:extLst>
            </p:cNvPr>
            <p:cNvSpPr/>
            <p:nvPr/>
          </p:nvSpPr>
          <p:spPr>
            <a:xfrm>
              <a:off x="3261864" y="1939683"/>
              <a:ext cx="300720" cy="300721"/>
            </a:xfrm>
            <a:custGeom>
              <a:avLst/>
              <a:gdLst>
                <a:gd name="connsiteX0" fmla="*/ 171871 w 357311"/>
                <a:gd name="connsiteY0" fmla="*/ 76889 h 357312"/>
                <a:gd name="connsiteX1" fmla="*/ 222980 w 357311"/>
                <a:gd name="connsiteY1" fmla="*/ 89553 h 357312"/>
                <a:gd name="connsiteX2" fmla="*/ 202627 w 357311"/>
                <a:gd name="connsiteY2" fmla="*/ 109906 h 357312"/>
                <a:gd name="connsiteX3" fmla="*/ 171871 w 357311"/>
                <a:gd name="connsiteY3" fmla="*/ 104027 h 357312"/>
                <a:gd name="connsiteX4" fmla="*/ 90459 w 357311"/>
                <a:gd name="connsiteY4" fmla="*/ 185439 h 357312"/>
                <a:gd name="connsiteX5" fmla="*/ 171871 w 357311"/>
                <a:gd name="connsiteY5" fmla="*/ 266852 h 357312"/>
                <a:gd name="connsiteX6" fmla="*/ 253284 w 357311"/>
                <a:gd name="connsiteY6" fmla="*/ 185439 h 357312"/>
                <a:gd name="connsiteX7" fmla="*/ 247404 w 357311"/>
                <a:gd name="connsiteY7" fmla="*/ 154683 h 357312"/>
                <a:gd name="connsiteX8" fmla="*/ 267757 w 357311"/>
                <a:gd name="connsiteY8" fmla="*/ 134330 h 357312"/>
                <a:gd name="connsiteX9" fmla="*/ 280421 w 357311"/>
                <a:gd name="connsiteY9" fmla="*/ 185439 h 357312"/>
                <a:gd name="connsiteX10" fmla="*/ 171871 w 357311"/>
                <a:gd name="connsiteY10" fmla="*/ 293989 h 357312"/>
                <a:gd name="connsiteX11" fmla="*/ 63321 w 357311"/>
                <a:gd name="connsiteY11" fmla="*/ 185439 h 357312"/>
                <a:gd name="connsiteX12" fmla="*/ 171871 w 357311"/>
                <a:gd name="connsiteY12" fmla="*/ 76889 h 357312"/>
                <a:gd name="connsiteX13" fmla="*/ 171872 w 357311"/>
                <a:gd name="connsiteY13" fmla="*/ 13569 h 357312"/>
                <a:gd name="connsiteX14" fmla="*/ 252832 w 357311"/>
                <a:gd name="connsiteY14" fmla="*/ 33470 h 357312"/>
                <a:gd name="connsiteX15" fmla="*/ 249666 w 357311"/>
                <a:gd name="connsiteY15" fmla="*/ 36636 h 357312"/>
                <a:gd name="connsiteX16" fmla="*/ 243334 w 357311"/>
                <a:gd name="connsiteY16" fmla="*/ 42968 h 357312"/>
                <a:gd name="connsiteX17" fmla="*/ 244691 w 357311"/>
                <a:gd name="connsiteY17" fmla="*/ 52014 h 357312"/>
                <a:gd name="connsiteX18" fmla="*/ 245595 w 357311"/>
                <a:gd name="connsiteY18" fmla="*/ 61060 h 357312"/>
                <a:gd name="connsiteX19" fmla="*/ 171872 w 357311"/>
                <a:gd name="connsiteY19" fmla="*/ 40707 h 357312"/>
                <a:gd name="connsiteX20" fmla="*/ 27138 w 357311"/>
                <a:gd name="connsiteY20" fmla="*/ 185441 h 357312"/>
                <a:gd name="connsiteX21" fmla="*/ 171872 w 357311"/>
                <a:gd name="connsiteY21" fmla="*/ 330174 h 357312"/>
                <a:gd name="connsiteX22" fmla="*/ 316605 w 357311"/>
                <a:gd name="connsiteY22" fmla="*/ 185441 h 357312"/>
                <a:gd name="connsiteX23" fmla="*/ 296252 w 357311"/>
                <a:gd name="connsiteY23" fmla="*/ 111716 h 357312"/>
                <a:gd name="connsiteX24" fmla="*/ 305750 w 357311"/>
                <a:gd name="connsiteY24" fmla="*/ 113073 h 357312"/>
                <a:gd name="connsiteX25" fmla="*/ 314344 w 357311"/>
                <a:gd name="connsiteY25" fmla="*/ 113978 h 357312"/>
                <a:gd name="connsiteX26" fmla="*/ 320224 w 357311"/>
                <a:gd name="connsiteY26" fmla="*/ 107646 h 357312"/>
                <a:gd name="connsiteX27" fmla="*/ 323390 w 357311"/>
                <a:gd name="connsiteY27" fmla="*/ 104932 h 357312"/>
                <a:gd name="connsiteX28" fmla="*/ 343743 w 357311"/>
                <a:gd name="connsiteY28" fmla="*/ 185441 h 357312"/>
                <a:gd name="connsiteX29" fmla="*/ 171872 w 357311"/>
                <a:gd name="connsiteY29" fmla="*/ 357312 h 357312"/>
                <a:gd name="connsiteX30" fmla="*/ 0 w 357311"/>
                <a:gd name="connsiteY30" fmla="*/ 185441 h 357312"/>
                <a:gd name="connsiteX31" fmla="*/ 171872 w 357311"/>
                <a:gd name="connsiteY31" fmla="*/ 13569 h 357312"/>
                <a:gd name="connsiteX32" fmla="*/ 312082 w 357311"/>
                <a:gd name="connsiteY32" fmla="*/ 0 h 357312"/>
                <a:gd name="connsiteX33" fmla="*/ 316605 w 357311"/>
                <a:gd name="connsiteY33" fmla="*/ 40706 h 357312"/>
                <a:gd name="connsiteX34" fmla="*/ 357311 w 357311"/>
                <a:gd name="connsiteY34" fmla="*/ 45229 h 357312"/>
                <a:gd name="connsiteX35" fmla="*/ 307559 w 357311"/>
                <a:gd name="connsiteY35" fmla="*/ 94981 h 357312"/>
                <a:gd name="connsiteX36" fmla="*/ 284040 w 357311"/>
                <a:gd name="connsiteY36" fmla="*/ 92268 h 357312"/>
                <a:gd name="connsiteX37" fmla="*/ 211673 w 357311"/>
                <a:gd name="connsiteY37" fmla="*/ 164635 h 357312"/>
                <a:gd name="connsiteX38" fmla="*/ 216648 w 357311"/>
                <a:gd name="connsiteY38" fmla="*/ 185441 h 357312"/>
                <a:gd name="connsiteX39" fmla="*/ 171418 w 357311"/>
                <a:gd name="connsiteY39" fmla="*/ 230670 h 357312"/>
                <a:gd name="connsiteX40" fmla="*/ 126189 w 357311"/>
                <a:gd name="connsiteY40" fmla="*/ 185441 h 357312"/>
                <a:gd name="connsiteX41" fmla="*/ 171418 w 357311"/>
                <a:gd name="connsiteY41" fmla="*/ 140211 h 357312"/>
                <a:gd name="connsiteX42" fmla="*/ 192677 w 357311"/>
                <a:gd name="connsiteY42" fmla="*/ 145639 h 357312"/>
                <a:gd name="connsiteX43" fmla="*/ 265044 w 357311"/>
                <a:gd name="connsiteY43" fmla="*/ 73271 h 357312"/>
                <a:gd name="connsiteX44" fmla="*/ 262330 w 357311"/>
                <a:gd name="connsiteY44" fmla="*/ 49752 h 357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357311" h="357312">
                  <a:moveTo>
                    <a:pt x="171871" y="76889"/>
                  </a:moveTo>
                  <a:cubicBezTo>
                    <a:pt x="190415" y="76889"/>
                    <a:pt x="207602" y="81412"/>
                    <a:pt x="222980" y="89553"/>
                  </a:cubicBezTo>
                  <a:lnTo>
                    <a:pt x="202627" y="109906"/>
                  </a:lnTo>
                  <a:cubicBezTo>
                    <a:pt x="193129" y="106288"/>
                    <a:pt x="182726" y="104027"/>
                    <a:pt x="171871" y="104027"/>
                  </a:cubicBezTo>
                  <a:cubicBezTo>
                    <a:pt x="127094" y="104027"/>
                    <a:pt x="90459" y="140662"/>
                    <a:pt x="90459" y="185439"/>
                  </a:cubicBezTo>
                  <a:cubicBezTo>
                    <a:pt x="90459" y="230216"/>
                    <a:pt x="127094" y="266852"/>
                    <a:pt x="171871" y="266852"/>
                  </a:cubicBezTo>
                  <a:cubicBezTo>
                    <a:pt x="216648" y="266852"/>
                    <a:pt x="253284" y="230216"/>
                    <a:pt x="253284" y="185439"/>
                  </a:cubicBezTo>
                  <a:cubicBezTo>
                    <a:pt x="253284" y="174584"/>
                    <a:pt x="251474" y="164181"/>
                    <a:pt x="247404" y="154683"/>
                  </a:cubicBezTo>
                  <a:lnTo>
                    <a:pt x="267757" y="134330"/>
                  </a:lnTo>
                  <a:cubicBezTo>
                    <a:pt x="275898" y="149708"/>
                    <a:pt x="280421" y="166895"/>
                    <a:pt x="280421" y="185439"/>
                  </a:cubicBezTo>
                  <a:cubicBezTo>
                    <a:pt x="280421" y="245142"/>
                    <a:pt x="231574" y="293989"/>
                    <a:pt x="171871" y="293989"/>
                  </a:cubicBezTo>
                  <a:cubicBezTo>
                    <a:pt x="112168" y="293989"/>
                    <a:pt x="63321" y="245142"/>
                    <a:pt x="63321" y="185439"/>
                  </a:cubicBezTo>
                  <a:cubicBezTo>
                    <a:pt x="63321" y="125736"/>
                    <a:pt x="112168" y="76889"/>
                    <a:pt x="171871" y="76889"/>
                  </a:cubicBezTo>
                  <a:close/>
                  <a:moveTo>
                    <a:pt x="171872" y="13569"/>
                  </a:moveTo>
                  <a:cubicBezTo>
                    <a:pt x="201271" y="13569"/>
                    <a:pt x="228408" y="20806"/>
                    <a:pt x="252832" y="33470"/>
                  </a:cubicBezTo>
                  <a:lnTo>
                    <a:pt x="249666" y="36636"/>
                  </a:lnTo>
                  <a:lnTo>
                    <a:pt x="243334" y="42968"/>
                  </a:lnTo>
                  <a:lnTo>
                    <a:pt x="244691" y="52014"/>
                  </a:lnTo>
                  <a:lnTo>
                    <a:pt x="245595" y="61060"/>
                  </a:lnTo>
                  <a:cubicBezTo>
                    <a:pt x="223885" y="47943"/>
                    <a:pt x="198557" y="40707"/>
                    <a:pt x="171872" y="40707"/>
                  </a:cubicBezTo>
                  <a:cubicBezTo>
                    <a:pt x="92269" y="40707"/>
                    <a:pt x="27138" y="105837"/>
                    <a:pt x="27138" y="185441"/>
                  </a:cubicBezTo>
                  <a:cubicBezTo>
                    <a:pt x="27138" y="265044"/>
                    <a:pt x="92269" y="330174"/>
                    <a:pt x="171872" y="330174"/>
                  </a:cubicBezTo>
                  <a:cubicBezTo>
                    <a:pt x="251475" y="330174"/>
                    <a:pt x="316605" y="265044"/>
                    <a:pt x="316605" y="185441"/>
                  </a:cubicBezTo>
                  <a:cubicBezTo>
                    <a:pt x="316605" y="158302"/>
                    <a:pt x="308916" y="133426"/>
                    <a:pt x="296252" y="111716"/>
                  </a:cubicBezTo>
                  <a:lnTo>
                    <a:pt x="305750" y="113073"/>
                  </a:lnTo>
                  <a:lnTo>
                    <a:pt x="314344" y="113978"/>
                  </a:lnTo>
                  <a:lnTo>
                    <a:pt x="320224" y="107646"/>
                  </a:lnTo>
                  <a:lnTo>
                    <a:pt x="323390" y="104932"/>
                  </a:lnTo>
                  <a:cubicBezTo>
                    <a:pt x="336506" y="128903"/>
                    <a:pt x="343743" y="156041"/>
                    <a:pt x="343743" y="185441"/>
                  </a:cubicBezTo>
                  <a:cubicBezTo>
                    <a:pt x="343743" y="280422"/>
                    <a:pt x="266853" y="357312"/>
                    <a:pt x="171872" y="357312"/>
                  </a:cubicBezTo>
                  <a:cubicBezTo>
                    <a:pt x="76890" y="357312"/>
                    <a:pt x="0" y="280422"/>
                    <a:pt x="0" y="185441"/>
                  </a:cubicBezTo>
                  <a:cubicBezTo>
                    <a:pt x="0" y="90459"/>
                    <a:pt x="76890" y="13569"/>
                    <a:pt x="171872" y="13569"/>
                  </a:cubicBezTo>
                  <a:close/>
                  <a:moveTo>
                    <a:pt x="312082" y="0"/>
                  </a:moveTo>
                  <a:lnTo>
                    <a:pt x="316605" y="40706"/>
                  </a:lnTo>
                  <a:lnTo>
                    <a:pt x="357311" y="45229"/>
                  </a:lnTo>
                  <a:lnTo>
                    <a:pt x="307559" y="94981"/>
                  </a:lnTo>
                  <a:lnTo>
                    <a:pt x="284040" y="92268"/>
                  </a:lnTo>
                  <a:lnTo>
                    <a:pt x="211673" y="164635"/>
                  </a:lnTo>
                  <a:cubicBezTo>
                    <a:pt x="214839" y="170967"/>
                    <a:pt x="216648" y="177752"/>
                    <a:pt x="216648" y="185441"/>
                  </a:cubicBezTo>
                  <a:cubicBezTo>
                    <a:pt x="216648" y="210317"/>
                    <a:pt x="196295" y="230670"/>
                    <a:pt x="171418" y="230670"/>
                  </a:cubicBezTo>
                  <a:cubicBezTo>
                    <a:pt x="146542" y="230670"/>
                    <a:pt x="126189" y="210317"/>
                    <a:pt x="126189" y="185441"/>
                  </a:cubicBezTo>
                  <a:cubicBezTo>
                    <a:pt x="126189" y="160565"/>
                    <a:pt x="146542" y="140211"/>
                    <a:pt x="171418" y="140211"/>
                  </a:cubicBezTo>
                  <a:cubicBezTo>
                    <a:pt x="179107" y="140211"/>
                    <a:pt x="186345" y="142473"/>
                    <a:pt x="192677" y="145639"/>
                  </a:cubicBezTo>
                  <a:lnTo>
                    <a:pt x="265044" y="73271"/>
                  </a:lnTo>
                  <a:lnTo>
                    <a:pt x="262330" y="49752"/>
                  </a:lnTo>
                  <a:close/>
                </a:path>
              </a:pathLst>
            </a:custGeom>
            <a:solidFill>
              <a:schemeClr val="bg1"/>
            </a:solidFill>
            <a:ln w="4465" cap="flat">
              <a:noFill/>
              <a:prstDash val="solid"/>
              <a:miter/>
            </a:ln>
          </p:spPr>
          <p:txBody>
            <a:bodyPr rtlCol="0" anchor="ctr"/>
            <a:lstStyle/>
            <a:p>
              <a:endParaRPr lang="en-US" sz="1400">
                <a:latin typeface="Calibri" panose="020F0502020204030204" pitchFamily="34" charset="0"/>
                <a:ea typeface="Calibri" panose="020F0502020204030204" pitchFamily="34" charset="0"/>
                <a:cs typeface="Calibri" panose="020F0502020204030204" pitchFamily="34" charset="0"/>
              </a:endParaRPr>
            </a:p>
          </p:txBody>
        </p:sp>
      </p:grpSp>
      <p:grpSp>
        <p:nvGrpSpPr>
          <p:cNvPr id="101" name="Group 3">
            <a:extLst>
              <a:ext uri="{FF2B5EF4-FFF2-40B4-BE49-F238E27FC236}">
                <a16:creationId xmlns:a16="http://schemas.microsoft.com/office/drawing/2014/main" id="{6394ED06-BF34-A575-B218-E230AADC3EAB}"/>
              </a:ext>
            </a:extLst>
          </p:cNvPr>
          <p:cNvGrpSpPr/>
          <p:nvPr/>
        </p:nvGrpSpPr>
        <p:grpSpPr>
          <a:xfrm>
            <a:off x="1309638" y="1447819"/>
            <a:ext cx="2671518" cy="2945375"/>
            <a:chOff x="314596" y="1491270"/>
            <a:chExt cx="2671518" cy="2945375"/>
          </a:xfrm>
        </p:grpSpPr>
        <p:sp>
          <p:nvSpPr>
            <p:cNvPr id="102" name="Shape">
              <a:extLst>
                <a:ext uri="{FF2B5EF4-FFF2-40B4-BE49-F238E27FC236}">
                  <a16:creationId xmlns:a16="http://schemas.microsoft.com/office/drawing/2014/main" id="{0BDA2558-0DCB-D1CE-1769-F905DC13543B}"/>
                </a:ext>
              </a:extLst>
            </p:cNvPr>
            <p:cNvSpPr/>
            <p:nvPr/>
          </p:nvSpPr>
          <p:spPr>
            <a:xfrm>
              <a:off x="314599" y="1491273"/>
              <a:ext cx="2662292" cy="2936149"/>
            </a:xfrm>
            <a:custGeom>
              <a:avLst/>
              <a:gdLst/>
              <a:ahLst/>
              <a:cxnLst>
                <a:cxn ang="0">
                  <a:pos x="wd2" y="hd2"/>
                </a:cxn>
                <a:cxn ang="5400000">
                  <a:pos x="wd2" y="hd2"/>
                </a:cxn>
                <a:cxn ang="10800000">
                  <a:pos x="wd2" y="hd2"/>
                </a:cxn>
                <a:cxn ang="16200000">
                  <a:pos x="wd2" y="hd2"/>
                </a:cxn>
              </a:cxnLst>
              <a:rect l="0" t="0" r="r" b="b"/>
              <a:pathLst>
                <a:path w="21600" h="21600" extrusionOk="0">
                  <a:moveTo>
                    <a:pt x="20063" y="21600"/>
                  </a:moveTo>
                  <a:lnTo>
                    <a:pt x="1537" y="21600"/>
                  </a:lnTo>
                  <a:cubicBezTo>
                    <a:pt x="688" y="21600"/>
                    <a:pt x="0" y="20976"/>
                    <a:pt x="0" y="20206"/>
                  </a:cubicBezTo>
                  <a:lnTo>
                    <a:pt x="0" y="1394"/>
                  </a:lnTo>
                  <a:cubicBezTo>
                    <a:pt x="0" y="624"/>
                    <a:pt x="688" y="0"/>
                    <a:pt x="1537" y="0"/>
                  </a:cubicBezTo>
                  <a:lnTo>
                    <a:pt x="20063" y="0"/>
                  </a:lnTo>
                  <a:cubicBezTo>
                    <a:pt x="20912" y="0"/>
                    <a:pt x="21600" y="624"/>
                    <a:pt x="21600" y="1394"/>
                  </a:cubicBezTo>
                  <a:lnTo>
                    <a:pt x="21600" y="20206"/>
                  </a:lnTo>
                  <a:cubicBezTo>
                    <a:pt x="21600" y="20976"/>
                    <a:pt x="20912" y="21600"/>
                    <a:pt x="20063" y="21600"/>
                  </a:cubicBezTo>
                  <a:close/>
                </a:path>
              </a:pathLst>
            </a:custGeom>
            <a:solidFill>
              <a:srgbClr val="F5F5F5"/>
            </a:solidFill>
            <a:ln w="12700">
              <a:miter lim="400000"/>
            </a:ln>
          </p:spPr>
          <p:txBody>
            <a:bodyPr lIns="822960" tIns="180000" rIns="182880" bIns="18000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1">
                <a:lnSpc>
                  <a:spcPct val="90000"/>
                </a:lnSpc>
                <a:spcAft>
                  <a:spcPct val="37000"/>
                </a:spcAft>
              </a:pPr>
              <a:r>
                <a:rPr lang="en-US" sz="1600" b="1" dirty="0">
                  <a:latin typeface="Calibri" panose="020F0502020204030204" pitchFamily="34" charset="0"/>
                  <a:ea typeface="Calibri" panose="020F0502020204030204" pitchFamily="34" charset="0"/>
                  <a:cs typeface="Calibri" panose="020F0502020204030204" pitchFamily="34" charset="0"/>
                </a:rPr>
                <a:t>Initial base funding levels </a:t>
              </a:r>
              <a:r>
                <a:rPr lang="en-US" sz="1200" dirty="0">
                  <a:latin typeface="Calibri" panose="020F0502020204030204" pitchFamily="34" charset="0"/>
                  <a:ea typeface="Calibri" panose="020F0502020204030204" pitchFamily="34" charset="0"/>
                  <a:cs typeface="Calibri" panose="020F0502020204030204" pitchFamily="34" charset="0"/>
                </a:rPr>
                <a:t>for the NFR Grant are set based on </a:t>
              </a:r>
              <a:r>
                <a:rPr lang="en-US" sz="1200" u="sng" dirty="0">
                  <a:latin typeface="Calibri" panose="020F0502020204030204" pitchFamily="34" charset="0"/>
                  <a:ea typeface="Calibri" panose="020F0502020204030204" pitchFamily="34" charset="0"/>
                  <a:cs typeface="Calibri" panose="020F0502020204030204" pitchFamily="34" charset="0"/>
                </a:rPr>
                <a:t>existing funding levels</a:t>
              </a:r>
              <a:r>
                <a:rPr lang="en-US" sz="1200" dirty="0">
                  <a:latin typeface="Calibri" panose="020F0502020204030204" pitchFamily="34" charset="0"/>
                  <a:ea typeface="Calibri" panose="020F0502020204030204" pitchFamily="34" charset="0"/>
                  <a:cs typeface="Calibri" panose="020F0502020204030204" pitchFamily="34" charset="0"/>
                </a:rPr>
                <a:t> and become the core funding level for all future years and are subject to NFR Grant escalation. </a:t>
              </a:r>
            </a:p>
            <a:p>
              <a:pPr marL="0" lvl="1">
                <a:lnSpc>
                  <a:spcPct val="90000"/>
                </a:lnSpc>
                <a:spcAft>
                  <a:spcPct val="37000"/>
                </a:spcAft>
              </a:pPr>
              <a:r>
                <a:rPr lang="en-US" sz="1200" dirty="0">
                  <a:latin typeface="Calibri" panose="020F0502020204030204" pitchFamily="34" charset="0"/>
                  <a:ea typeface="Calibri" panose="020F0502020204030204" pitchFamily="34" charset="0"/>
                  <a:cs typeface="Calibri" panose="020F0502020204030204" pitchFamily="34" charset="0"/>
                </a:rPr>
                <a:t>A guiding principle for the NFR Grant is that no First Nations should lose funding as a result of the transition to the NFR Grant. </a:t>
              </a:r>
            </a:p>
            <a:p>
              <a:pPr>
                <a:spcAft>
                  <a:spcPts val="1200"/>
                </a:spcAft>
              </a:pPr>
              <a:endParaRPr lang="en-US" sz="1050" noProof="1">
                <a:solidFill>
                  <a:schemeClr val="tx1">
                    <a:lumMod val="65000"/>
                    <a:lumOff val="3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103" name="Rectangle">
              <a:extLst>
                <a:ext uri="{FF2B5EF4-FFF2-40B4-BE49-F238E27FC236}">
                  <a16:creationId xmlns:a16="http://schemas.microsoft.com/office/drawing/2014/main" id="{31080583-56A1-0A04-657B-FC56B28E5F4D}"/>
                </a:ext>
              </a:extLst>
            </p:cNvPr>
            <p:cNvSpPr/>
            <p:nvPr/>
          </p:nvSpPr>
          <p:spPr>
            <a:xfrm>
              <a:off x="491967" y="1491273"/>
              <a:ext cx="514368" cy="2936155"/>
            </a:xfrm>
            <a:prstGeom prst="rect">
              <a:avLst/>
            </a:prstGeom>
            <a:solidFill>
              <a:schemeClr val="accent6">
                <a:lumMod val="60000"/>
                <a:lumOff val="40000"/>
              </a:schemeClr>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3000">
                  <a:solidFill>
                    <a:srgbClr val="FFFFFF"/>
                  </a:solidFill>
                </a:defRPr>
              </a:pPr>
              <a:endParaRPr lang="en-US" sz="1050" noProof="1">
                <a:latin typeface="Calibri" panose="020F0502020204030204" pitchFamily="34" charset="0"/>
                <a:ea typeface="Calibri" panose="020F0502020204030204" pitchFamily="34" charset="0"/>
                <a:cs typeface="Calibri" panose="020F0502020204030204" pitchFamily="34" charset="0"/>
              </a:endParaRPr>
            </a:p>
          </p:txBody>
        </p:sp>
        <p:sp>
          <p:nvSpPr>
            <p:cNvPr id="104" name="Shape">
              <a:extLst>
                <a:ext uri="{FF2B5EF4-FFF2-40B4-BE49-F238E27FC236}">
                  <a16:creationId xmlns:a16="http://schemas.microsoft.com/office/drawing/2014/main" id="{5CDCC5CF-6EFD-F074-F96B-9F95CBBFF9BE}"/>
                </a:ext>
              </a:extLst>
            </p:cNvPr>
            <p:cNvSpPr/>
            <p:nvPr/>
          </p:nvSpPr>
          <p:spPr>
            <a:xfrm>
              <a:off x="314599" y="1491273"/>
              <a:ext cx="500890" cy="2936149"/>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8169" y="21600"/>
                  </a:lnTo>
                  <a:cubicBezTo>
                    <a:pt x="3656" y="21600"/>
                    <a:pt x="0" y="20976"/>
                    <a:pt x="0" y="20206"/>
                  </a:cubicBezTo>
                  <a:lnTo>
                    <a:pt x="0" y="1394"/>
                  </a:lnTo>
                  <a:cubicBezTo>
                    <a:pt x="0" y="624"/>
                    <a:pt x="3656" y="0"/>
                    <a:pt x="8169" y="0"/>
                  </a:cubicBezTo>
                  <a:lnTo>
                    <a:pt x="21600" y="0"/>
                  </a:lnTo>
                  <a:lnTo>
                    <a:pt x="21600" y="21600"/>
                  </a:lnTo>
                  <a:close/>
                </a:path>
              </a:pathLst>
            </a:custGeom>
            <a:solidFill>
              <a:srgbClr val="6A6A6E"/>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3000">
                  <a:solidFill>
                    <a:srgbClr val="FFFFFF"/>
                  </a:solidFill>
                </a:defRPr>
              </a:pPr>
              <a:endParaRPr lang="en-US" sz="1050" noProof="1">
                <a:latin typeface="Calibri" panose="020F0502020204030204" pitchFamily="34" charset="0"/>
                <a:ea typeface="Calibri" panose="020F0502020204030204" pitchFamily="34" charset="0"/>
                <a:cs typeface="Calibri" panose="020F0502020204030204" pitchFamily="34" charset="0"/>
              </a:endParaRPr>
            </a:p>
          </p:txBody>
        </p:sp>
        <p:sp>
          <p:nvSpPr>
            <p:cNvPr id="105" name="Shape">
              <a:extLst>
                <a:ext uri="{FF2B5EF4-FFF2-40B4-BE49-F238E27FC236}">
                  <a16:creationId xmlns:a16="http://schemas.microsoft.com/office/drawing/2014/main" id="{17E40739-C566-026C-F520-51DAA5301CA7}"/>
                </a:ext>
              </a:extLst>
            </p:cNvPr>
            <p:cNvSpPr/>
            <p:nvPr/>
          </p:nvSpPr>
          <p:spPr>
            <a:xfrm>
              <a:off x="516968" y="1704114"/>
              <a:ext cx="551444" cy="590988"/>
            </a:xfrm>
            <a:custGeom>
              <a:avLst/>
              <a:gdLst/>
              <a:ahLst/>
              <a:cxnLst>
                <a:cxn ang="0">
                  <a:pos x="wd2" y="hd2"/>
                </a:cxn>
                <a:cxn ang="5400000">
                  <a:pos x="wd2" y="hd2"/>
                </a:cxn>
                <a:cxn ang="10800000">
                  <a:pos x="wd2" y="hd2"/>
                </a:cxn>
                <a:cxn ang="16200000">
                  <a:pos x="wd2" y="hd2"/>
                </a:cxn>
              </a:cxnLst>
              <a:rect l="0" t="0" r="r" b="b"/>
              <a:pathLst>
                <a:path w="21238" h="21600" extrusionOk="0">
                  <a:moveTo>
                    <a:pt x="11381" y="21600"/>
                  </a:moveTo>
                  <a:lnTo>
                    <a:pt x="0" y="10800"/>
                  </a:lnTo>
                  <a:lnTo>
                    <a:pt x="11381" y="0"/>
                  </a:lnTo>
                  <a:lnTo>
                    <a:pt x="20152" y="8324"/>
                  </a:lnTo>
                  <a:cubicBezTo>
                    <a:pt x="21600" y="9698"/>
                    <a:pt x="21600" y="11915"/>
                    <a:pt x="20152" y="13289"/>
                  </a:cubicBezTo>
                  <a:lnTo>
                    <a:pt x="11381" y="21600"/>
                  </a:lnTo>
                  <a:close/>
                </a:path>
              </a:pathLst>
            </a:custGeom>
            <a:solidFill>
              <a:srgbClr val="6A6A6E"/>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3000">
                  <a:solidFill>
                    <a:srgbClr val="FFFFFF"/>
                  </a:solidFill>
                </a:defRPr>
              </a:pPr>
              <a:endParaRPr lang="en-US" sz="1050" noProof="1">
                <a:latin typeface="Calibri" panose="020F0502020204030204" pitchFamily="34" charset="0"/>
                <a:ea typeface="Calibri" panose="020F0502020204030204" pitchFamily="34" charset="0"/>
                <a:cs typeface="Calibri" panose="020F0502020204030204" pitchFamily="34" charset="0"/>
              </a:endParaRPr>
            </a:p>
          </p:txBody>
        </p:sp>
        <p:sp>
          <p:nvSpPr>
            <p:cNvPr id="106" name="TextBox 2">
              <a:extLst>
                <a:ext uri="{FF2B5EF4-FFF2-40B4-BE49-F238E27FC236}">
                  <a16:creationId xmlns:a16="http://schemas.microsoft.com/office/drawing/2014/main" id="{62498A68-DFDF-FB4F-4870-B71E0E1733C6}"/>
                </a:ext>
              </a:extLst>
            </p:cNvPr>
            <p:cNvSpPr txBox="1"/>
            <p:nvPr/>
          </p:nvSpPr>
          <p:spPr>
            <a:xfrm>
              <a:off x="363604" y="1510226"/>
              <a:ext cx="418704" cy="369332"/>
            </a:xfrm>
            <a:prstGeom prst="rect">
              <a:avLst/>
            </a:prstGeom>
            <a:noFill/>
          </p:spPr>
          <p:txBody>
            <a:bodyPr wrap="non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1" dirty="0">
                  <a:solidFill>
                    <a:schemeClr val="bg1"/>
                  </a:solidFill>
                  <a:latin typeface="Calibri" panose="020F0502020204030204" pitchFamily="34" charset="0"/>
                  <a:ea typeface="Calibri" panose="020F0502020204030204" pitchFamily="34" charset="0"/>
                  <a:cs typeface="Calibri" panose="020F0502020204030204" pitchFamily="34" charset="0"/>
                </a:rPr>
                <a:t>01</a:t>
              </a:r>
            </a:p>
          </p:txBody>
        </p:sp>
        <p:sp>
          <p:nvSpPr>
            <p:cNvPr id="107" name="Shape">
              <a:extLst>
                <a:ext uri="{FF2B5EF4-FFF2-40B4-BE49-F238E27FC236}">
                  <a16:creationId xmlns:a16="http://schemas.microsoft.com/office/drawing/2014/main" id="{43BF4577-B440-6FBD-82B0-01619ED57864}"/>
                </a:ext>
              </a:extLst>
            </p:cNvPr>
            <p:cNvSpPr/>
            <p:nvPr/>
          </p:nvSpPr>
          <p:spPr>
            <a:xfrm>
              <a:off x="314596" y="1491270"/>
              <a:ext cx="2671518" cy="2945375"/>
            </a:xfrm>
            <a:custGeom>
              <a:avLst/>
              <a:gdLst/>
              <a:ahLst/>
              <a:cxnLst>
                <a:cxn ang="0">
                  <a:pos x="wd2" y="hd2"/>
                </a:cxn>
                <a:cxn ang="5400000">
                  <a:pos x="wd2" y="hd2"/>
                </a:cxn>
                <a:cxn ang="10800000">
                  <a:pos x="wd2" y="hd2"/>
                </a:cxn>
                <a:cxn ang="16200000">
                  <a:pos x="wd2" y="hd2"/>
                </a:cxn>
              </a:cxnLst>
              <a:rect l="0" t="0" r="r" b="b"/>
              <a:pathLst>
                <a:path w="21600" h="21600" extrusionOk="0">
                  <a:moveTo>
                    <a:pt x="20031" y="21600"/>
                  </a:moveTo>
                  <a:lnTo>
                    <a:pt x="1569" y="21600"/>
                  </a:lnTo>
                  <a:cubicBezTo>
                    <a:pt x="706" y="21600"/>
                    <a:pt x="0" y="20963"/>
                    <a:pt x="0" y="20177"/>
                  </a:cubicBezTo>
                  <a:lnTo>
                    <a:pt x="0" y="1423"/>
                  </a:lnTo>
                  <a:cubicBezTo>
                    <a:pt x="0" y="640"/>
                    <a:pt x="703" y="0"/>
                    <a:pt x="1569" y="0"/>
                  </a:cubicBezTo>
                  <a:lnTo>
                    <a:pt x="20031" y="0"/>
                  </a:lnTo>
                  <a:cubicBezTo>
                    <a:pt x="20894" y="0"/>
                    <a:pt x="21600" y="637"/>
                    <a:pt x="21600" y="1423"/>
                  </a:cubicBezTo>
                  <a:lnTo>
                    <a:pt x="21600" y="20177"/>
                  </a:lnTo>
                  <a:cubicBezTo>
                    <a:pt x="21597" y="20963"/>
                    <a:pt x="20894" y="21600"/>
                    <a:pt x="20031" y="21600"/>
                  </a:cubicBezTo>
                  <a:close/>
                  <a:moveTo>
                    <a:pt x="1569" y="70"/>
                  </a:moveTo>
                  <a:cubicBezTo>
                    <a:pt x="743" y="70"/>
                    <a:pt x="72" y="679"/>
                    <a:pt x="72" y="1428"/>
                  </a:cubicBezTo>
                  <a:lnTo>
                    <a:pt x="72" y="20182"/>
                  </a:lnTo>
                  <a:cubicBezTo>
                    <a:pt x="72" y="20931"/>
                    <a:pt x="743" y="21540"/>
                    <a:pt x="1569" y="21540"/>
                  </a:cubicBezTo>
                  <a:lnTo>
                    <a:pt x="20031" y="21540"/>
                  </a:lnTo>
                  <a:cubicBezTo>
                    <a:pt x="20857" y="21540"/>
                    <a:pt x="21528" y="20931"/>
                    <a:pt x="21528" y="20182"/>
                  </a:cubicBezTo>
                  <a:lnTo>
                    <a:pt x="21528" y="1428"/>
                  </a:lnTo>
                  <a:cubicBezTo>
                    <a:pt x="21528" y="679"/>
                    <a:pt x="20857" y="70"/>
                    <a:pt x="20031" y="70"/>
                  </a:cubicBezTo>
                  <a:lnTo>
                    <a:pt x="1569" y="70"/>
                  </a:lnTo>
                  <a:close/>
                </a:path>
              </a:pathLst>
            </a:custGeom>
            <a:solidFill>
              <a:srgbClr val="6A6A6E"/>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3000">
                  <a:solidFill>
                    <a:srgbClr val="FFFFFF"/>
                  </a:solidFill>
                </a:defRPr>
              </a:pPr>
              <a:endParaRPr lang="en-US" sz="1050" noProof="1">
                <a:latin typeface="Calibri" panose="020F0502020204030204" pitchFamily="34" charset="0"/>
                <a:ea typeface="Calibri" panose="020F0502020204030204" pitchFamily="34" charset="0"/>
                <a:cs typeface="Calibri" panose="020F0502020204030204" pitchFamily="34" charset="0"/>
              </a:endParaRPr>
            </a:p>
          </p:txBody>
        </p:sp>
      </p:grpSp>
      <p:grpSp>
        <p:nvGrpSpPr>
          <p:cNvPr id="109" name="Graphic 37" descr="Research">
            <a:extLst>
              <a:ext uri="{FF2B5EF4-FFF2-40B4-BE49-F238E27FC236}">
                <a16:creationId xmlns:a16="http://schemas.microsoft.com/office/drawing/2014/main" id="{5317DE39-C917-FB72-6529-7DAE88BD23B1}"/>
              </a:ext>
            </a:extLst>
          </p:cNvPr>
          <p:cNvGrpSpPr/>
          <p:nvPr/>
        </p:nvGrpSpPr>
        <p:grpSpPr>
          <a:xfrm>
            <a:off x="1413108" y="1758222"/>
            <a:ext cx="417212" cy="417212"/>
            <a:chOff x="5901069" y="3122708"/>
            <a:chExt cx="417212" cy="417212"/>
          </a:xfrm>
          <a:solidFill>
            <a:schemeClr val="bg1"/>
          </a:solidFill>
        </p:grpSpPr>
        <p:sp>
          <p:nvSpPr>
            <p:cNvPr id="110" name="Freeform: Shape 40">
              <a:extLst>
                <a:ext uri="{FF2B5EF4-FFF2-40B4-BE49-F238E27FC236}">
                  <a16:creationId xmlns:a16="http://schemas.microsoft.com/office/drawing/2014/main" id="{E4B7A512-A3F5-B7C5-EE54-213E3C43B718}"/>
                </a:ext>
              </a:extLst>
            </p:cNvPr>
            <p:cNvSpPr/>
            <p:nvPr/>
          </p:nvSpPr>
          <p:spPr>
            <a:xfrm>
              <a:off x="5934965" y="3158777"/>
              <a:ext cx="343876" cy="344310"/>
            </a:xfrm>
            <a:custGeom>
              <a:avLst/>
              <a:gdLst>
                <a:gd name="connsiteX0" fmla="*/ 281186 w 343876"/>
                <a:gd name="connsiteY0" fmla="*/ 238161 h 344310"/>
                <a:gd name="connsiteX1" fmla="*/ 254241 w 343876"/>
                <a:gd name="connsiteY1" fmla="*/ 229904 h 344310"/>
                <a:gd name="connsiteX2" fmla="*/ 234684 w 343876"/>
                <a:gd name="connsiteY2" fmla="*/ 210781 h 344310"/>
                <a:gd name="connsiteX3" fmla="*/ 261629 w 343876"/>
                <a:gd name="connsiteY3" fmla="*/ 131685 h 344310"/>
                <a:gd name="connsiteX4" fmla="*/ 131250 w 343876"/>
                <a:gd name="connsiteY4" fmla="*/ 2 h 344310"/>
                <a:gd name="connsiteX5" fmla="*/ 2 w 343876"/>
                <a:gd name="connsiteY5" fmla="*/ 130381 h 344310"/>
                <a:gd name="connsiteX6" fmla="*/ 130381 w 343876"/>
                <a:gd name="connsiteY6" fmla="*/ 261629 h 344310"/>
                <a:gd name="connsiteX7" fmla="*/ 210347 w 343876"/>
                <a:gd name="connsiteY7" fmla="*/ 234684 h 344310"/>
                <a:gd name="connsiteX8" fmla="*/ 229469 w 343876"/>
                <a:gd name="connsiteY8" fmla="*/ 253806 h 344310"/>
                <a:gd name="connsiteX9" fmla="*/ 237726 w 343876"/>
                <a:gd name="connsiteY9" fmla="*/ 281186 h 344310"/>
                <a:gd name="connsiteX10" fmla="*/ 292051 w 343876"/>
                <a:gd name="connsiteY10" fmla="*/ 335510 h 344310"/>
                <a:gd name="connsiteX11" fmla="*/ 335076 w 343876"/>
                <a:gd name="connsiteY11" fmla="*/ 335510 h 344310"/>
                <a:gd name="connsiteX12" fmla="*/ 335076 w 343876"/>
                <a:gd name="connsiteY12" fmla="*/ 292485 h 344310"/>
                <a:gd name="connsiteX13" fmla="*/ 281186 w 343876"/>
                <a:gd name="connsiteY13" fmla="*/ 238161 h 344310"/>
                <a:gd name="connsiteX14" fmla="*/ 131250 w 343876"/>
                <a:gd name="connsiteY14" fmla="*/ 235553 h 344310"/>
                <a:gd name="connsiteX15" fmla="*/ 26947 w 343876"/>
                <a:gd name="connsiteY15" fmla="*/ 131250 h 344310"/>
                <a:gd name="connsiteX16" fmla="*/ 131250 w 343876"/>
                <a:gd name="connsiteY16" fmla="*/ 26947 h 344310"/>
                <a:gd name="connsiteX17" fmla="*/ 235553 w 343876"/>
                <a:gd name="connsiteY17" fmla="*/ 131250 h 344310"/>
                <a:gd name="connsiteX18" fmla="*/ 131250 w 343876"/>
                <a:gd name="connsiteY18" fmla="*/ 235553 h 344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43876" h="344310">
                  <a:moveTo>
                    <a:pt x="281186" y="238161"/>
                  </a:moveTo>
                  <a:cubicBezTo>
                    <a:pt x="274232" y="231207"/>
                    <a:pt x="263802" y="227731"/>
                    <a:pt x="254241" y="229904"/>
                  </a:cubicBezTo>
                  <a:lnTo>
                    <a:pt x="234684" y="210781"/>
                  </a:lnTo>
                  <a:cubicBezTo>
                    <a:pt x="252068" y="188182"/>
                    <a:pt x="261629" y="160368"/>
                    <a:pt x="261629" y="131685"/>
                  </a:cubicBezTo>
                  <a:cubicBezTo>
                    <a:pt x="262064" y="59107"/>
                    <a:pt x="203393" y="437"/>
                    <a:pt x="131250" y="2"/>
                  </a:cubicBezTo>
                  <a:cubicBezTo>
                    <a:pt x="59107" y="-432"/>
                    <a:pt x="437" y="58238"/>
                    <a:pt x="2" y="130381"/>
                  </a:cubicBezTo>
                  <a:cubicBezTo>
                    <a:pt x="-432" y="202524"/>
                    <a:pt x="58238" y="261195"/>
                    <a:pt x="130381" y="261629"/>
                  </a:cubicBezTo>
                  <a:cubicBezTo>
                    <a:pt x="159064" y="261629"/>
                    <a:pt x="187313" y="252068"/>
                    <a:pt x="210347" y="234684"/>
                  </a:cubicBezTo>
                  <a:lnTo>
                    <a:pt x="229469" y="253806"/>
                  </a:lnTo>
                  <a:cubicBezTo>
                    <a:pt x="227731" y="263802"/>
                    <a:pt x="230773" y="273798"/>
                    <a:pt x="237726" y="281186"/>
                  </a:cubicBezTo>
                  <a:lnTo>
                    <a:pt x="292051" y="335510"/>
                  </a:lnTo>
                  <a:cubicBezTo>
                    <a:pt x="303785" y="347244"/>
                    <a:pt x="323342" y="347244"/>
                    <a:pt x="335076" y="335510"/>
                  </a:cubicBezTo>
                  <a:cubicBezTo>
                    <a:pt x="346810" y="323776"/>
                    <a:pt x="346810" y="304220"/>
                    <a:pt x="335076" y="292485"/>
                  </a:cubicBezTo>
                  <a:lnTo>
                    <a:pt x="281186" y="238161"/>
                  </a:lnTo>
                  <a:close/>
                  <a:moveTo>
                    <a:pt x="131250" y="235553"/>
                  </a:moveTo>
                  <a:cubicBezTo>
                    <a:pt x="73449" y="235553"/>
                    <a:pt x="26947" y="189052"/>
                    <a:pt x="26947" y="131250"/>
                  </a:cubicBezTo>
                  <a:cubicBezTo>
                    <a:pt x="26947" y="73449"/>
                    <a:pt x="73449" y="26947"/>
                    <a:pt x="131250" y="26947"/>
                  </a:cubicBezTo>
                  <a:cubicBezTo>
                    <a:pt x="189052" y="26947"/>
                    <a:pt x="235553" y="73449"/>
                    <a:pt x="235553" y="131250"/>
                  </a:cubicBezTo>
                  <a:cubicBezTo>
                    <a:pt x="235553" y="188617"/>
                    <a:pt x="188617" y="235553"/>
                    <a:pt x="131250" y="235553"/>
                  </a:cubicBezTo>
                  <a:close/>
                </a:path>
              </a:pathLst>
            </a:custGeom>
            <a:grpFill/>
            <a:ln w="4266" cap="flat">
              <a:noFill/>
              <a:prstDash val="solid"/>
              <a:miter/>
            </a:ln>
          </p:spPr>
          <p:txBody>
            <a:bodyPr rtlCol="0" anchor="ctr"/>
            <a:lstStyle/>
            <a:p>
              <a:endParaRPr lang="en-US">
                <a:latin typeface="Calibri" panose="020F0502020204030204" pitchFamily="34" charset="0"/>
                <a:ea typeface="Calibri" panose="020F0502020204030204" pitchFamily="34" charset="0"/>
                <a:cs typeface="Calibri" panose="020F0502020204030204" pitchFamily="34" charset="0"/>
              </a:endParaRPr>
            </a:p>
          </p:txBody>
        </p:sp>
        <p:sp>
          <p:nvSpPr>
            <p:cNvPr id="111" name="Freeform: Shape 41">
              <a:extLst>
                <a:ext uri="{FF2B5EF4-FFF2-40B4-BE49-F238E27FC236}">
                  <a16:creationId xmlns:a16="http://schemas.microsoft.com/office/drawing/2014/main" id="{67A375E1-2696-E144-7B45-FF1C6D2C365B}"/>
                </a:ext>
              </a:extLst>
            </p:cNvPr>
            <p:cNvSpPr/>
            <p:nvPr/>
          </p:nvSpPr>
          <p:spPr>
            <a:xfrm>
              <a:off x="5972777" y="3223367"/>
              <a:ext cx="187310" cy="137498"/>
            </a:xfrm>
            <a:custGeom>
              <a:avLst/>
              <a:gdLst>
                <a:gd name="connsiteX0" fmla="*/ 186876 w 187310"/>
                <a:gd name="connsiteY0" fmla="*/ 60141 h 137498"/>
                <a:gd name="connsiteX1" fmla="*/ 162104 w 187310"/>
                <a:gd name="connsiteY1" fmla="*/ 60141 h 137498"/>
                <a:gd name="connsiteX2" fmla="*/ 156455 w 187310"/>
                <a:gd name="connsiteY2" fmla="*/ 63618 h 137498"/>
                <a:gd name="connsiteX3" fmla="*/ 139940 w 187310"/>
                <a:gd name="connsiteY3" fmla="*/ 81436 h 137498"/>
                <a:gd name="connsiteX4" fmla="*/ 126033 w 187310"/>
                <a:gd name="connsiteY4" fmla="*/ 33196 h 137498"/>
                <a:gd name="connsiteX5" fmla="*/ 116472 w 187310"/>
                <a:gd name="connsiteY5" fmla="*/ 27981 h 137498"/>
                <a:gd name="connsiteX6" fmla="*/ 111257 w 187310"/>
                <a:gd name="connsiteY6" fmla="*/ 32761 h 137498"/>
                <a:gd name="connsiteX7" fmla="*/ 85181 w 187310"/>
                <a:gd name="connsiteY7" fmla="*/ 101862 h 137498"/>
                <a:gd name="connsiteX8" fmla="*/ 67362 w 187310"/>
                <a:gd name="connsiteY8" fmla="*/ 6251 h 137498"/>
                <a:gd name="connsiteX9" fmla="*/ 58670 w 187310"/>
                <a:gd name="connsiteY9" fmla="*/ 167 h 137498"/>
                <a:gd name="connsiteX10" fmla="*/ 52586 w 187310"/>
                <a:gd name="connsiteY10" fmla="*/ 5382 h 137498"/>
                <a:gd name="connsiteX11" fmla="*/ 33898 w 187310"/>
                <a:gd name="connsiteY11" fmla="*/ 60141 h 137498"/>
                <a:gd name="connsiteX12" fmla="*/ 0 w 187310"/>
                <a:gd name="connsiteY12" fmla="*/ 60141 h 137498"/>
                <a:gd name="connsiteX13" fmla="*/ 0 w 187310"/>
                <a:gd name="connsiteY13" fmla="*/ 77525 h 137498"/>
                <a:gd name="connsiteX14" fmla="*/ 39548 w 187310"/>
                <a:gd name="connsiteY14" fmla="*/ 77525 h 137498"/>
                <a:gd name="connsiteX15" fmla="*/ 46936 w 187310"/>
                <a:gd name="connsiteY15" fmla="*/ 71006 h 137498"/>
                <a:gd name="connsiteX16" fmla="*/ 57801 w 187310"/>
                <a:gd name="connsiteY16" fmla="*/ 37976 h 137498"/>
                <a:gd name="connsiteX17" fmla="*/ 75185 w 187310"/>
                <a:gd name="connsiteY17" fmla="*/ 131414 h 137498"/>
                <a:gd name="connsiteX18" fmla="*/ 82139 w 187310"/>
                <a:gd name="connsiteY18" fmla="*/ 137499 h 137498"/>
                <a:gd name="connsiteX19" fmla="*/ 83008 w 187310"/>
                <a:gd name="connsiteY19" fmla="*/ 137499 h 137498"/>
                <a:gd name="connsiteX20" fmla="*/ 90396 w 187310"/>
                <a:gd name="connsiteY20" fmla="*/ 132718 h 137498"/>
                <a:gd name="connsiteX21" fmla="*/ 118210 w 187310"/>
                <a:gd name="connsiteY21" fmla="*/ 59706 h 137498"/>
                <a:gd name="connsiteX22" fmla="*/ 129510 w 187310"/>
                <a:gd name="connsiteY22" fmla="*/ 98820 h 137498"/>
                <a:gd name="connsiteX23" fmla="*/ 139071 w 187310"/>
                <a:gd name="connsiteY23" fmla="*/ 104035 h 137498"/>
                <a:gd name="connsiteX24" fmla="*/ 142547 w 187310"/>
                <a:gd name="connsiteY24" fmla="*/ 101862 h 137498"/>
                <a:gd name="connsiteX25" fmla="*/ 166016 w 187310"/>
                <a:gd name="connsiteY25" fmla="*/ 77525 h 137498"/>
                <a:gd name="connsiteX26" fmla="*/ 187311 w 187310"/>
                <a:gd name="connsiteY26" fmla="*/ 77525 h 137498"/>
                <a:gd name="connsiteX27" fmla="*/ 187311 w 187310"/>
                <a:gd name="connsiteY27" fmla="*/ 60141 h 137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87310" h="137498">
                  <a:moveTo>
                    <a:pt x="186876" y="60141"/>
                  </a:moveTo>
                  <a:lnTo>
                    <a:pt x="162104" y="60141"/>
                  </a:lnTo>
                  <a:cubicBezTo>
                    <a:pt x="159931" y="60575"/>
                    <a:pt x="157758" y="61879"/>
                    <a:pt x="156455" y="63618"/>
                  </a:cubicBezTo>
                  <a:lnTo>
                    <a:pt x="139940" y="81436"/>
                  </a:lnTo>
                  <a:lnTo>
                    <a:pt x="126033" y="33196"/>
                  </a:lnTo>
                  <a:cubicBezTo>
                    <a:pt x="124729" y="29284"/>
                    <a:pt x="120383" y="26677"/>
                    <a:pt x="116472" y="27981"/>
                  </a:cubicBezTo>
                  <a:cubicBezTo>
                    <a:pt x="114299" y="28850"/>
                    <a:pt x="112126" y="30154"/>
                    <a:pt x="111257" y="32761"/>
                  </a:cubicBezTo>
                  <a:lnTo>
                    <a:pt x="85181" y="101862"/>
                  </a:lnTo>
                  <a:lnTo>
                    <a:pt x="67362" y="6251"/>
                  </a:lnTo>
                  <a:cubicBezTo>
                    <a:pt x="66493" y="1905"/>
                    <a:pt x="62582" y="-703"/>
                    <a:pt x="58670" y="167"/>
                  </a:cubicBezTo>
                  <a:cubicBezTo>
                    <a:pt x="56063" y="601"/>
                    <a:pt x="53890" y="2774"/>
                    <a:pt x="52586" y="5382"/>
                  </a:cubicBezTo>
                  <a:lnTo>
                    <a:pt x="33898" y="60141"/>
                  </a:lnTo>
                  <a:lnTo>
                    <a:pt x="0" y="60141"/>
                  </a:lnTo>
                  <a:lnTo>
                    <a:pt x="0" y="77525"/>
                  </a:lnTo>
                  <a:lnTo>
                    <a:pt x="39548" y="77525"/>
                  </a:lnTo>
                  <a:cubicBezTo>
                    <a:pt x="43025" y="77090"/>
                    <a:pt x="46067" y="74482"/>
                    <a:pt x="46936" y="71006"/>
                  </a:cubicBezTo>
                  <a:lnTo>
                    <a:pt x="57801" y="37976"/>
                  </a:lnTo>
                  <a:lnTo>
                    <a:pt x="75185" y="131414"/>
                  </a:lnTo>
                  <a:cubicBezTo>
                    <a:pt x="75620" y="134891"/>
                    <a:pt x="78662" y="137499"/>
                    <a:pt x="82139" y="137499"/>
                  </a:cubicBezTo>
                  <a:lnTo>
                    <a:pt x="83008" y="137499"/>
                  </a:lnTo>
                  <a:cubicBezTo>
                    <a:pt x="86050" y="137499"/>
                    <a:pt x="89092" y="135760"/>
                    <a:pt x="90396" y="132718"/>
                  </a:cubicBezTo>
                  <a:lnTo>
                    <a:pt x="118210" y="59706"/>
                  </a:lnTo>
                  <a:lnTo>
                    <a:pt x="129510" y="98820"/>
                  </a:lnTo>
                  <a:cubicBezTo>
                    <a:pt x="130813" y="102731"/>
                    <a:pt x="134725" y="105339"/>
                    <a:pt x="139071" y="104035"/>
                  </a:cubicBezTo>
                  <a:cubicBezTo>
                    <a:pt x="140374" y="103600"/>
                    <a:pt x="141678" y="102731"/>
                    <a:pt x="142547" y="101862"/>
                  </a:cubicBezTo>
                  <a:lnTo>
                    <a:pt x="166016" y="77525"/>
                  </a:lnTo>
                  <a:lnTo>
                    <a:pt x="187311" y="77525"/>
                  </a:lnTo>
                  <a:lnTo>
                    <a:pt x="187311" y="60141"/>
                  </a:lnTo>
                  <a:close/>
                </a:path>
              </a:pathLst>
            </a:custGeom>
            <a:grpFill/>
            <a:ln w="4266" cap="flat">
              <a:noFill/>
              <a:prstDash val="solid"/>
              <a:miter/>
            </a:ln>
          </p:spPr>
          <p:txBody>
            <a:bodyPr rtlCol="0" anchor="ctr"/>
            <a:lstStyle/>
            <a:p>
              <a:endParaRPr lang="en-US">
                <a:latin typeface="Calibri" panose="020F0502020204030204" pitchFamily="34" charset="0"/>
                <a:ea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3605957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3464C5-7F91-702B-6F1E-BACD9F8CB4A7}"/>
              </a:ext>
            </a:extLst>
          </p:cNvPr>
          <p:cNvSpPr>
            <a:spLocks noGrp="1"/>
          </p:cNvSpPr>
          <p:nvPr>
            <p:ph type="title"/>
          </p:nvPr>
        </p:nvSpPr>
        <p:spPr>
          <a:xfrm>
            <a:off x="2548977" y="-304965"/>
            <a:ext cx="8229600" cy="1143000"/>
          </a:xfrm>
        </p:spPr>
        <p:txBody>
          <a:bodyPr/>
          <a:lstStyle/>
          <a:p>
            <a:r>
              <a:rPr lang="fr-CA" dirty="0"/>
              <a:t>NFR Grant Escalator</a:t>
            </a:r>
          </a:p>
        </p:txBody>
      </p:sp>
      <p:sp>
        <p:nvSpPr>
          <p:cNvPr id="3" name="Espace réservé du contenu 2">
            <a:extLst>
              <a:ext uri="{FF2B5EF4-FFF2-40B4-BE49-F238E27FC236}">
                <a16:creationId xmlns:a16="http://schemas.microsoft.com/office/drawing/2014/main" id="{3D520C10-F8B1-70EF-8096-02006A511CCB}"/>
              </a:ext>
            </a:extLst>
          </p:cNvPr>
          <p:cNvSpPr>
            <a:spLocks noGrp="1"/>
          </p:cNvSpPr>
          <p:nvPr>
            <p:ph idx="1"/>
          </p:nvPr>
        </p:nvSpPr>
        <p:spPr>
          <a:xfrm>
            <a:off x="1540327" y="813909"/>
            <a:ext cx="9416143" cy="2463684"/>
          </a:xfrm>
        </p:spPr>
        <p:txBody>
          <a:bodyPr vert="horz" lIns="91440" tIns="45720" rIns="91440" bIns="45720" rtlCol="0" anchor="t">
            <a:normAutofit/>
          </a:bodyPr>
          <a:lstStyle/>
          <a:p>
            <a:pPr marL="0" indent="0">
              <a:buNone/>
            </a:pPr>
            <a:r>
              <a:rPr lang="en-US" sz="1800" dirty="0">
                <a:latin typeface="Calibri" panose="020F0502020204030204" pitchFamily="34" charset="0"/>
                <a:ea typeface="Calibri" panose="020F0502020204030204" pitchFamily="34" charset="0"/>
                <a:cs typeface="Calibri" panose="020F0502020204030204" pitchFamily="34" charset="0"/>
              </a:rPr>
              <a:t>The NFR Grant Escalator funding is an </a:t>
            </a:r>
            <a:r>
              <a:rPr lang="en-US" sz="1800" b="1" dirty="0">
                <a:latin typeface="Calibri" panose="020F0502020204030204" pitchFamily="34" charset="0"/>
                <a:ea typeface="Calibri" panose="020F0502020204030204" pitchFamily="34" charset="0"/>
                <a:cs typeface="Calibri" panose="020F0502020204030204" pitchFamily="34" charset="0"/>
              </a:rPr>
              <a:t>annual increase to Grant eligible programs (except K-12). </a:t>
            </a:r>
            <a:r>
              <a:rPr lang="en-US" sz="1800" dirty="0">
                <a:latin typeface="Calibri" panose="020F0502020204030204" pitchFamily="34" charset="0"/>
                <a:ea typeface="Calibri" panose="020F0502020204030204" pitchFamily="34" charset="0"/>
                <a:cs typeface="Calibri" panose="020F0502020204030204" pitchFamily="34" charset="0"/>
              </a:rPr>
              <a:t>Escalator funding was implemented following Budget 2021. It provides assurances of </a:t>
            </a:r>
            <a:r>
              <a:rPr lang="en-US" sz="1800" b="1" dirty="0">
                <a:solidFill>
                  <a:srgbClr val="C17529"/>
                </a:solidFill>
                <a:latin typeface="Calibri" panose="020F0502020204030204" pitchFamily="34" charset="0"/>
                <a:ea typeface="Calibri" panose="020F0502020204030204" pitchFamily="34" charset="0"/>
                <a:cs typeface="Calibri" panose="020F0502020204030204" pitchFamily="34" charset="0"/>
              </a:rPr>
              <a:t>predictable</a:t>
            </a:r>
            <a:r>
              <a:rPr lang="en-US" sz="1800" dirty="0">
                <a:latin typeface="Calibri" panose="020F0502020204030204" pitchFamily="34" charset="0"/>
                <a:ea typeface="Calibri" panose="020F0502020204030204" pitchFamily="34" charset="0"/>
                <a:cs typeface="Calibri" panose="020F0502020204030204" pitchFamily="34" charset="0"/>
              </a:rPr>
              <a:t> funding growth for the duration of a Grant funding agreement. </a:t>
            </a:r>
          </a:p>
          <a:p>
            <a:pPr marL="0" indent="0">
              <a:buNone/>
            </a:pPr>
            <a:endParaRPr lang="en-US" sz="6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1800" dirty="0">
                <a:latin typeface="Calibri" panose="020F0502020204030204" pitchFamily="34" charset="0"/>
                <a:ea typeface="Calibri" panose="020F0502020204030204" pitchFamily="34" charset="0"/>
                <a:cs typeface="Calibri" panose="020F0502020204030204" pitchFamily="34" charset="0"/>
              </a:rPr>
              <a:t>The escalator includes adjustments: for inflation, population growth, and </a:t>
            </a:r>
            <a:r>
              <a:rPr lang="en-US" sz="1800" u="sng" dirty="0">
                <a:latin typeface="Calibri" panose="020F0502020204030204" pitchFamily="34" charset="0"/>
                <a:ea typeface="Calibri" panose="020F0502020204030204" pitchFamily="34" charset="0"/>
                <a:cs typeface="Calibri" panose="020F0502020204030204" pitchFamily="34" charset="0"/>
              </a:rPr>
              <a:t>a guaranteed minimum annual increase of 2%</a:t>
            </a:r>
            <a:r>
              <a:rPr lang="en-US" sz="1800" dirty="0">
                <a:latin typeface="Calibri" panose="020F0502020204030204" pitchFamily="34" charset="0"/>
                <a:ea typeface="Calibri" panose="020F0502020204030204" pitchFamily="34" charset="0"/>
                <a:cs typeface="Calibri" panose="020F0502020204030204" pitchFamily="34" charset="0"/>
              </a:rPr>
              <a:t>. </a:t>
            </a:r>
            <a:r>
              <a:rPr lang="en-CA" sz="1800" dirty="0">
                <a:latin typeface="Calibri" panose="020F0502020204030204" pitchFamily="34" charset="0"/>
                <a:ea typeface="Calibri" panose="020F0502020204030204" pitchFamily="34" charset="0"/>
                <a:cs typeface="Calibri" panose="020F0502020204030204" pitchFamily="34" charset="0"/>
              </a:rPr>
              <a:t>NFR Secretariat completes line-by-line comparisons of </a:t>
            </a:r>
            <a:r>
              <a:rPr lang="en-CA" sz="1800" b="1" dirty="0">
                <a:latin typeface="Calibri" panose="020F0502020204030204" pitchFamily="34" charset="0"/>
                <a:ea typeface="Calibri" panose="020F0502020204030204" pitchFamily="34" charset="0"/>
                <a:cs typeface="Calibri" panose="020F0502020204030204" pitchFamily="34" charset="0"/>
              </a:rPr>
              <a:t>three formulas </a:t>
            </a:r>
            <a:r>
              <a:rPr lang="en-CA" sz="1800" dirty="0">
                <a:latin typeface="Calibri" panose="020F0502020204030204" pitchFamily="34" charset="0"/>
                <a:ea typeface="Calibri" panose="020F0502020204030204" pitchFamily="34" charset="0"/>
                <a:cs typeface="Calibri" panose="020F0502020204030204" pitchFamily="34" charset="0"/>
              </a:rPr>
              <a:t>and use the highest percentage as the escalator: </a:t>
            </a:r>
            <a:r>
              <a:rPr lang="en-US" sz="1800" dirty="0">
                <a:latin typeface="Calibri" panose="020F0502020204030204" pitchFamily="34" charset="0"/>
                <a:ea typeface="Calibri" panose="020F0502020204030204" pitchFamily="34" charset="0"/>
                <a:cs typeface="Calibri" panose="020F0502020204030204" pitchFamily="34" charset="0"/>
              </a:rPr>
              <a:t>There is no cap / maximum escalator percentage. </a:t>
            </a:r>
            <a:endParaRPr lang="en-US" sz="1800" u="sng"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1400" u="sng" dirty="0"/>
          </a:p>
          <a:p>
            <a:pPr marL="0" indent="0">
              <a:buNone/>
            </a:pPr>
            <a:endParaRPr lang="en-US" sz="1800" dirty="0">
              <a:latin typeface="+mj-lt"/>
            </a:endParaRPr>
          </a:p>
        </p:txBody>
      </p:sp>
      <p:sp>
        <p:nvSpPr>
          <p:cNvPr id="5" name="Freeform: Shape 76">
            <a:extLst>
              <a:ext uri="{FF2B5EF4-FFF2-40B4-BE49-F238E27FC236}">
                <a16:creationId xmlns:a16="http://schemas.microsoft.com/office/drawing/2014/main" id="{A9BCA503-57F4-0D8C-4662-E334B4E266EA}"/>
              </a:ext>
            </a:extLst>
          </p:cNvPr>
          <p:cNvSpPr/>
          <p:nvPr/>
        </p:nvSpPr>
        <p:spPr>
          <a:xfrm>
            <a:off x="2548979" y="3441306"/>
            <a:ext cx="7132951" cy="742120"/>
          </a:xfrm>
          <a:custGeom>
            <a:avLst/>
            <a:gdLst>
              <a:gd name="connsiteX0" fmla="*/ 187775 w 9510601"/>
              <a:gd name="connsiteY0" fmla="*/ 0 h 989493"/>
              <a:gd name="connsiteX1" fmla="*/ 265965 w 9510601"/>
              <a:gd name="connsiteY1" fmla="*/ 0 h 989493"/>
              <a:gd name="connsiteX2" fmla="*/ 391438 w 9510601"/>
              <a:gd name="connsiteY2" fmla="*/ 0 h 989493"/>
              <a:gd name="connsiteX3" fmla="*/ 9322826 w 9510601"/>
              <a:gd name="connsiteY3" fmla="*/ 0 h 989493"/>
              <a:gd name="connsiteX4" fmla="*/ 9510601 w 9510601"/>
              <a:gd name="connsiteY4" fmla="*/ 187637 h 989493"/>
              <a:gd name="connsiteX5" fmla="*/ 9510601 w 9510601"/>
              <a:gd name="connsiteY5" fmla="*/ 801856 h 989493"/>
              <a:gd name="connsiteX6" fmla="*/ 9322826 w 9510601"/>
              <a:gd name="connsiteY6" fmla="*/ 989493 h 989493"/>
              <a:gd name="connsiteX7" fmla="*/ 2587386 w 9510601"/>
              <a:gd name="connsiteY7" fmla="*/ 989493 h 989493"/>
              <a:gd name="connsiteX8" fmla="*/ 2414022 w 9510601"/>
              <a:gd name="connsiteY8" fmla="*/ 873777 h 989493"/>
              <a:gd name="connsiteX9" fmla="*/ 2221007 w 9510601"/>
              <a:gd name="connsiteY9" fmla="*/ 406975 h 989493"/>
              <a:gd name="connsiteX10" fmla="*/ 2047643 w 9510601"/>
              <a:gd name="connsiteY10" fmla="*/ 291259 h 989493"/>
              <a:gd name="connsiteX11" fmla="*/ 78190 w 9510601"/>
              <a:gd name="connsiteY11" fmla="*/ 291259 h 989493"/>
              <a:gd name="connsiteX12" fmla="*/ 78190 w 9510601"/>
              <a:gd name="connsiteY12" fmla="*/ 291259 h 989493"/>
              <a:gd name="connsiteX13" fmla="*/ 0 w 9510601"/>
              <a:gd name="connsiteY13" fmla="*/ 291259 h 989493"/>
              <a:gd name="connsiteX14" fmla="*/ 0 w 9510601"/>
              <a:gd name="connsiteY14" fmla="*/ 187637 h 989493"/>
              <a:gd name="connsiteX15" fmla="*/ 187775 w 9510601"/>
              <a:gd name="connsiteY15" fmla="*/ 0 h 989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510601" h="989493">
                <a:moveTo>
                  <a:pt x="187775" y="0"/>
                </a:moveTo>
                <a:lnTo>
                  <a:pt x="265965" y="0"/>
                </a:lnTo>
                <a:lnTo>
                  <a:pt x="391438" y="0"/>
                </a:lnTo>
                <a:lnTo>
                  <a:pt x="9322826" y="0"/>
                </a:lnTo>
                <a:cubicBezTo>
                  <a:pt x="9426757" y="0"/>
                  <a:pt x="9510601" y="84061"/>
                  <a:pt x="9510601" y="187637"/>
                </a:cubicBezTo>
                <a:lnTo>
                  <a:pt x="9510601" y="801856"/>
                </a:lnTo>
                <a:cubicBezTo>
                  <a:pt x="9510601" y="905432"/>
                  <a:pt x="9426757" y="989493"/>
                  <a:pt x="9322826" y="989493"/>
                </a:cubicBezTo>
                <a:lnTo>
                  <a:pt x="2587386" y="989493"/>
                </a:lnTo>
                <a:cubicBezTo>
                  <a:pt x="2511403" y="989493"/>
                  <a:pt x="2442843" y="943775"/>
                  <a:pt x="2414022" y="873777"/>
                </a:cubicBezTo>
                <a:lnTo>
                  <a:pt x="2221007" y="406975"/>
                </a:lnTo>
                <a:cubicBezTo>
                  <a:pt x="2192186" y="336977"/>
                  <a:pt x="2123626" y="291259"/>
                  <a:pt x="2047643" y="291259"/>
                </a:cubicBezTo>
                <a:lnTo>
                  <a:pt x="78190" y="291259"/>
                </a:lnTo>
                <a:lnTo>
                  <a:pt x="78190" y="291259"/>
                </a:lnTo>
                <a:lnTo>
                  <a:pt x="0" y="291259"/>
                </a:lnTo>
                <a:lnTo>
                  <a:pt x="0" y="187637"/>
                </a:lnTo>
                <a:cubicBezTo>
                  <a:pt x="0" y="84061"/>
                  <a:pt x="83844" y="0"/>
                  <a:pt x="187775" y="0"/>
                </a:cubicBezTo>
                <a:close/>
              </a:path>
            </a:pathLst>
          </a:custGeom>
          <a:solidFill>
            <a:schemeClr val="bg1">
              <a:lumMod val="75000"/>
            </a:schemeClr>
          </a:solidFill>
          <a:ln w="12700">
            <a:miter lim="400000"/>
          </a:ln>
        </p:spPr>
        <p:txBody>
          <a:bodyPr wrap="square" lIns="1988820" tIns="28575" rIns="137160" bIns="28575" anchor="ctr">
            <a:noAutofit/>
          </a:bodyPr>
          <a:lstStyle/>
          <a:p>
            <a:pPr>
              <a:defRPr sz="3000">
                <a:solidFill>
                  <a:srgbClr val="FFFFFF"/>
                </a:solidFill>
              </a:defRPr>
            </a:pPr>
            <a:r>
              <a:rPr lang="en-US" sz="2800" noProof="1">
                <a:solidFill>
                  <a:schemeClr val="tx1">
                    <a:lumMod val="65000"/>
                    <a:lumOff val="35000"/>
                  </a:schemeClr>
                </a:solidFill>
              </a:rPr>
              <a:t>Inflation and population growth</a:t>
            </a:r>
          </a:p>
        </p:txBody>
      </p:sp>
      <p:sp>
        <p:nvSpPr>
          <p:cNvPr id="6" name="Shape">
            <a:extLst>
              <a:ext uri="{FF2B5EF4-FFF2-40B4-BE49-F238E27FC236}">
                <a16:creationId xmlns:a16="http://schemas.microsoft.com/office/drawing/2014/main" id="{7F0F0C75-F04D-FDE0-2069-954D3794A8A5}"/>
              </a:ext>
            </a:extLst>
          </p:cNvPr>
          <p:cNvSpPr/>
          <p:nvPr/>
        </p:nvSpPr>
        <p:spPr>
          <a:xfrm>
            <a:off x="2593394" y="3734080"/>
            <a:ext cx="1718252" cy="523680"/>
          </a:xfrm>
          <a:custGeom>
            <a:avLst/>
            <a:gdLst/>
            <a:ahLst/>
            <a:cxnLst>
              <a:cxn ang="0">
                <a:pos x="wd2" y="hd2"/>
              </a:cxn>
              <a:cxn ang="5400000">
                <a:pos x="wd2" y="hd2"/>
              </a:cxn>
              <a:cxn ang="10800000">
                <a:pos x="wd2" y="hd2"/>
              </a:cxn>
              <a:cxn ang="16200000">
                <a:pos x="wd2" y="hd2"/>
              </a:cxn>
            </a:cxnLst>
            <a:rect l="0" t="0" r="r" b="b"/>
            <a:pathLst>
              <a:path w="21259" h="21600" extrusionOk="0">
                <a:moveTo>
                  <a:pt x="0" y="0"/>
                </a:moveTo>
                <a:lnTo>
                  <a:pt x="18277" y="0"/>
                </a:lnTo>
                <a:cubicBezTo>
                  <a:pt x="18981" y="0"/>
                  <a:pt x="19616" y="1415"/>
                  <a:pt x="19884" y="3580"/>
                </a:cubicBezTo>
                <a:lnTo>
                  <a:pt x="21125" y="13582"/>
                </a:lnTo>
                <a:cubicBezTo>
                  <a:pt x="21600" y="17403"/>
                  <a:pt x="20758" y="21600"/>
                  <a:pt x="19518" y="21600"/>
                </a:cubicBezTo>
                <a:lnTo>
                  <a:pt x="1741" y="21600"/>
                </a:lnTo>
                <a:cubicBezTo>
                  <a:pt x="780" y="21600"/>
                  <a:pt x="0" y="19000"/>
                  <a:pt x="0" y="15795"/>
                </a:cubicBezTo>
                <a:lnTo>
                  <a:pt x="0" y="0"/>
                </a:lnTo>
                <a:close/>
              </a:path>
            </a:pathLst>
          </a:custGeom>
          <a:solidFill>
            <a:schemeClr val="tx1">
              <a:lumMod val="65000"/>
              <a:lumOff val="35000"/>
            </a:schemeClr>
          </a:solidFill>
          <a:ln w="12700">
            <a:miter lim="400000"/>
          </a:ln>
        </p:spPr>
        <p:txBody>
          <a:bodyPr lIns="137160" tIns="28575" rIns="28575" bIns="28575" anchor="ctr"/>
          <a:lstStyle/>
          <a:p>
            <a:pPr>
              <a:defRPr sz="3000">
                <a:solidFill>
                  <a:srgbClr val="FFFFFF"/>
                </a:solidFill>
              </a:defRPr>
            </a:pPr>
            <a:r>
              <a:rPr lang="fr-CA" sz="3300" b="1" dirty="0">
                <a:solidFill>
                  <a:srgbClr val="F1EEEF"/>
                </a:solidFill>
              </a:rPr>
              <a:t>01</a:t>
            </a:r>
            <a:endParaRPr sz="3300" b="1" dirty="0">
              <a:solidFill>
                <a:srgbClr val="F1EEEF"/>
              </a:solidFill>
            </a:endParaRPr>
          </a:p>
        </p:txBody>
      </p:sp>
      <p:pic>
        <p:nvPicPr>
          <p:cNvPr id="7" name="Graphic 41" descr="Users">
            <a:extLst>
              <a:ext uri="{FF2B5EF4-FFF2-40B4-BE49-F238E27FC236}">
                <a16:creationId xmlns:a16="http://schemas.microsoft.com/office/drawing/2014/main" id="{C9A169F9-E30D-575F-9BBF-E05DC183A3A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42416" y="4054973"/>
            <a:ext cx="464265" cy="464265"/>
          </a:xfrm>
          <a:prstGeom prst="rect">
            <a:avLst/>
          </a:prstGeom>
        </p:spPr>
      </p:pic>
      <p:sp>
        <p:nvSpPr>
          <p:cNvPr id="8" name="Freeform: Shape 77">
            <a:extLst>
              <a:ext uri="{FF2B5EF4-FFF2-40B4-BE49-F238E27FC236}">
                <a16:creationId xmlns:a16="http://schemas.microsoft.com/office/drawing/2014/main" id="{F9F94852-ABFB-8314-ECC7-EFE0072E3FA0}"/>
              </a:ext>
            </a:extLst>
          </p:cNvPr>
          <p:cNvSpPr/>
          <p:nvPr/>
        </p:nvSpPr>
        <p:spPr>
          <a:xfrm>
            <a:off x="2548979" y="4471609"/>
            <a:ext cx="7132951" cy="742120"/>
          </a:xfrm>
          <a:custGeom>
            <a:avLst/>
            <a:gdLst>
              <a:gd name="connsiteX0" fmla="*/ 187775 w 9510601"/>
              <a:gd name="connsiteY0" fmla="*/ 0 h 989493"/>
              <a:gd name="connsiteX1" fmla="*/ 265965 w 9510601"/>
              <a:gd name="connsiteY1" fmla="*/ 0 h 989493"/>
              <a:gd name="connsiteX2" fmla="*/ 391438 w 9510601"/>
              <a:gd name="connsiteY2" fmla="*/ 0 h 989493"/>
              <a:gd name="connsiteX3" fmla="*/ 9322826 w 9510601"/>
              <a:gd name="connsiteY3" fmla="*/ 0 h 989493"/>
              <a:gd name="connsiteX4" fmla="*/ 9510601 w 9510601"/>
              <a:gd name="connsiteY4" fmla="*/ 187637 h 989493"/>
              <a:gd name="connsiteX5" fmla="*/ 9510601 w 9510601"/>
              <a:gd name="connsiteY5" fmla="*/ 801856 h 989493"/>
              <a:gd name="connsiteX6" fmla="*/ 9322826 w 9510601"/>
              <a:gd name="connsiteY6" fmla="*/ 989493 h 989493"/>
              <a:gd name="connsiteX7" fmla="*/ 2587386 w 9510601"/>
              <a:gd name="connsiteY7" fmla="*/ 989493 h 989493"/>
              <a:gd name="connsiteX8" fmla="*/ 2414022 w 9510601"/>
              <a:gd name="connsiteY8" fmla="*/ 873777 h 989493"/>
              <a:gd name="connsiteX9" fmla="*/ 2221007 w 9510601"/>
              <a:gd name="connsiteY9" fmla="*/ 406975 h 989493"/>
              <a:gd name="connsiteX10" fmla="*/ 2047643 w 9510601"/>
              <a:gd name="connsiteY10" fmla="*/ 291259 h 989493"/>
              <a:gd name="connsiteX11" fmla="*/ 78190 w 9510601"/>
              <a:gd name="connsiteY11" fmla="*/ 291259 h 989493"/>
              <a:gd name="connsiteX12" fmla="*/ 78190 w 9510601"/>
              <a:gd name="connsiteY12" fmla="*/ 291259 h 989493"/>
              <a:gd name="connsiteX13" fmla="*/ 0 w 9510601"/>
              <a:gd name="connsiteY13" fmla="*/ 291259 h 989493"/>
              <a:gd name="connsiteX14" fmla="*/ 0 w 9510601"/>
              <a:gd name="connsiteY14" fmla="*/ 187637 h 989493"/>
              <a:gd name="connsiteX15" fmla="*/ 187775 w 9510601"/>
              <a:gd name="connsiteY15" fmla="*/ 0 h 989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510601" h="989493">
                <a:moveTo>
                  <a:pt x="187775" y="0"/>
                </a:moveTo>
                <a:lnTo>
                  <a:pt x="265965" y="0"/>
                </a:lnTo>
                <a:lnTo>
                  <a:pt x="391438" y="0"/>
                </a:lnTo>
                <a:lnTo>
                  <a:pt x="9322826" y="0"/>
                </a:lnTo>
                <a:cubicBezTo>
                  <a:pt x="9426757" y="0"/>
                  <a:pt x="9510601" y="84061"/>
                  <a:pt x="9510601" y="187637"/>
                </a:cubicBezTo>
                <a:lnTo>
                  <a:pt x="9510601" y="801856"/>
                </a:lnTo>
                <a:cubicBezTo>
                  <a:pt x="9510601" y="905432"/>
                  <a:pt x="9426757" y="989493"/>
                  <a:pt x="9322826" y="989493"/>
                </a:cubicBezTo>
                <a:lnTo>
                  <a:pt x="2587386" y="989493"/>
                </a:lnTo>
                <a:cubicBezTo>
                  <a:pt x="2511403" y="989493"/>
                  <a:pt x="2442843" y="943775"/>
                  <a:pt x="2414022" y="873777"/>
                </a:cubicBezTo>
                <a:lnTo>
                  <a:pt x="2221007" y="406975"/>
                </a:lnTo>
                <a:cubicBezTo>
                  <a:pt x="2192186" y="336977"/>
                  <a:pt x="2123626" y="291259"/>
                  <a:pt x="2047643" y="291259"/>
                </a:cubicBezTo>
                <a:lnTo>
                  <a:pt x="78190" y="291259"/>
                </a:lnTo>
                <a:lnTo>
                  <a:pt x="78190" y="291259"/>
                </a:lnTo>
                <a:lnTo>
                  <a:pt x="0" y="291259"/>
                </a:lnTo>
                <a:lnTo>
                  <a:pt x="0" y="187637"/>
                </a:lnTo>
                <a:cubicBezTo>
                  <a:pt x="0" y="84061"/>
                  <a:pt x="83844" y="0"/>
                  <a:pt x="187775" y="0"/>
                </a:cubicBezTo>
                <a:close/>
              </a:path>
            </a:pathLst>
          </a:custGeom>
          <a:solidFill>
            <a:srgbClr val="FAB017"/>
          </a:solidFill>
          <a:ln w="12700">
            <a:miter lim="400000"/>
          </a:ln>
        </p:spPr>
        <p:txBody>
          <a:bodyPr wrap="square" lIns="1988820" tIns="28575" rIns="137160" bIns="28575" anchor="ctr">
            <a:noAutofit/>
          </a:bodyPr>
          <a:lstStyle/>
          <a:p>
            <a:pPr>
              <a:defRPr sz="3000">
                <a:solidFill>
                  <a:srgbClr val="FFFFFF"/>
                </a:solidFill>
              </a:defRPr>
            </a:pPr>
            <a:r>
              <a:rPr lang="en-US" sz="2800" noProof="1">
                <a:solidFill>
                  <a:schemeClr val="tx1">
                    <a:lumMod val="65000"/>
                    <a:lumOff val="35000"/>
                  </a:schemeClr>
                </a:solidFill>
              </a:rPr>
              <a:t>Minimum 2% increase</a:t>
            </a:r>
          </a:p>
        </p:txBody>
      </p:sp>
      <p:sp>
        <p:nvSpPr>
          <p:cNvPr id="9" name="Shape">
            <a:extLst>
              <a:ext uri="{FF2B5EF4-FFF2-40B4-BE49-F238E27FC236}">
                <a16:creationId xmlns:a16="http://schemas.microsoft.com/office/drawing/2014/main" id="{8E5422F8-4DBC-2DB8-2CAC-B1E27BC1C5FD}"/>
              </a:ext>
            </a:extLst>
          </p:cNvPr>
          <p:cNvSpPr/>
          <p:nvPr/>
        </p:nvSpPr>
        <p:spPr>
          <a:xfrm>
            <a:off x="2593394" y="4727240"/>
            <a:ext cx="1718252" cy="523680"/>
          </a:xfrm>
          <a:custGeom>
            <a:avLst/>
            <a:gdLst/>
            <a:ahLst/>
            <a:cxnLst>
              <a:cxn ang="0">
                <a:pos x="wd2" y="hd2"/>
              </a:cxn>
              <a:cxn ang="5400000">
                <a:pos x="wd2" y="hd2"/>
              </a:cxn>
              <a:cxn ang="10800000">
                <a:pos x="wd2" y="hd2"/>
              </a:cxn>
              <a:cxn ang="16200000">
                <a:pos x="wd2" y="hd2"/>
              </a:cxn>
            </a:cxnLst>
            <a:rect l="0" t="0" r="r" b="b"/>
            <a:pathLst>
              <a:path w="21259" h="21600" extrusionOk="0">
                <a:moveTo>
                  <a:pt x="0" y="0"/>
                </a:moveTo>
                <a:lnTo>
                  <a:pt x="18277" y="0"/>
                </a:lnTo>
                <a:cubicBezTo>
                  <a:pt x="18981" y="0"/>
                  <a:pt x="19616" y="1415"/>
                  <a:pt x="19884" y="3580"/>
                </a:cubicBezTo>
                <a:lnTo>
                  <a:pt x="21125" y="13582"/>
                </a:lnTo>
                <a:cubicBezTo>
                  <a:pt x="21600" y="17403"/>
                  <a:pt x="20758" y="21600"/>
                  <a:pt x="19518" y="21600"/>
                </a:cubicBezTo>
                <a:lnTo>
                  <a:pt x="1741" y="21600"/>
                </a:lnTo>
                <a:cubicBezTo>
                  <a:pt x="780" y="21600"/>
                  <a:pt x="0" y="19000"/>
                  <a:pt x="0" y="15795"/>
                </a:cubicBezTo>
                <a:lnTo>
                  <a:pt x="0" y="0"/>
                </a:lnTo>
                <a:close/>
              </a:path>
            </a:pathLst>
          </a:custGeom>
          <a:solidFill>
            <a:schemeClr val="tx1">
              <a:lumMod val="65000"/>
              <a:lumOff val="35000"/>
            </a:schemeClr>
          </a:solidFill>
          <a:ln w="12700">
            <a:miter lim="400000"/>
          </a:ln>
        </p:spPr>
        <p:txBody>
          <a:bodyPr lIns="137160" tIns="28575" rIns="28575" bIns="28575" anchor="ctr"/>
          <a:lstStyle/>
          <a:p>
            <a:pPr>
              <a:defRPr sz="3000">
                <a:solidFill>
                  <a:srgbClr val="FFFFFF"/>
                </a:solidFill>
              </a:defRPr>
            </a:pPr>
            <a:r>
              <a:rPr lang="fr-CA" sz="3300" b="1" dirty="0">
                <a:solidFill>
                  <a:srgbClr val="F1EEEF"/>
                </a:solidFill>
              </a:rPr>
              <a:t>02</a:t>
            </a:r>
            <a:endParaRPr sz="3300" b="1" dirty="0">
              <a:solidFill>
                <a:srgbClr val="F1EEEF"/>
              </a:solidFill>
            </a:endParaRPr>
          </a:p>
        </p:txBody>
      </p:sp>
      <p:pic>
        <p:nvPicPr>
          <p:cNvPr id="10" name="Graphic 72" descr="Chat">
            <a:extLst>
              <a:ext uri="{FF2B5EF4-FFF2-40B4-BE49-F238E27FC236}">
                <a16:creationId xmlns:a16="http://schemas.microsoft.com/office/drawing/2014/main" id="{B2270C64-B249-95CE-F836-D1744C9C3E7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42415" y="5068479"/>
            <a:ext cx="464265" cy="464265"/>
          </a:xfrm>
          <a:prstGeom prst="rect">
            <a:avLst/>
          </a:prstGeom>
        </p:spPr>
      </p:pic>
      <p:sp>
        <p:nvSpPr>
          <p:cNvPr id="11" name="Freeform: Shape 78">
            <a:extLst>
              <a:ext uri="{FF2B5EF4-FFF2-40B4-BE49-F238E27FC236}">
                <a16:creationId xmlns:a16="http://schemas.microsoft.com/office/drawing/2014/main" id="{99A7A87E-03D5-21A0-E28E-C5E060622EED}"/>
              </a:ext>
            </a:extLst>
          </p:cNvPr>
          <p:cNvSpPr/>
          <p:nvPr/>
        </p:nvSpPr>
        <p:spPr>
          <a:xfrm>
            <a:off x="2529524" y="5529066"/>
            <a:ext cx="7132951" cy="742120"/>
          </a:xfrm>
          <a:custGeom>
            <a:avLst/>
            <a:gdLst>
              <a:gd name="connsiteX0" fmla="*/ 187775 w 9510601"/>
              <a:gd name="connsiteY0" fmla="*/ 0 h 989493"/>
              <a:gd name="connsiteX1" fmla="*/ 265965 w 9510601"/>
              <a:gd name="connsiteY1" fmla="*/ 0 h 989493"/>
              <a:gd name="connsiteX2" fmla="*/ 391438 w 9510601"/>
              <a:gd name="connsiteY2" fmla="*/ 0 h 989493"/>
              <a:gd name="connsiteX3" fmla="*/ 9322826 w 9510601"/>
              <a:gd name="connsiteY3" fmla="*/ 0 h 989493"/>
              <a:gd name="connsiteX4" fmla="*/ 9510601 w 9510601"/>
              <a:gd name="connsiteY4" fmla="*/ 187637 h 989493"/>
              <a:gd name="connsiteX5" fmla="*/ 9510601 w 9510601"/>
              <a:gd name="connsiteY5" fmla="*/ 801856 h 989493"/>
              <a:gd name="connsiteX6" fmla="*/ 9322826 w 9510601"/>
              <a:gd name="connsiteY6" fmla="*/ 989493 h 989493"/>
              <a:gd name="connsiteX7" fmla="*/ 2587386 w 9510601"/>
              <a:gd name="connsiteY7" fmla="*/ 989493 h 989493"/>
              <a:gd name="connsiteX8" fmla="*/ 2414022 w 9510601"/>
              <a:gd name="connsiteY8" fmla="*/ 873777 h 989493"/>
              <a:gd name="connsiteX9" fmla="*/ 2221007 w 9510601"/>
              <a:gd name="connsiteY9" fmla="*/ 406975 h 989493"/>
              <a:gd name="connsiteX10" fmla="*/ 2047643 w 9510601"/>
              <a:gd name="connsiteY10" fmla="*/ 291259 h 989493"/>
              <a:gd name="connsiteX11" fmla="*/ 78190 w 9510601"/>
              <a:gd name="connsiteY11" fmla="*/ 291259 h 989493"/>
              <a:gd name="connsiteX12" fmla="*/ 78190 w 9510601"/>
              <a:gd name="connsiteY12" fmla="*/ 291259 h 989493"/>
              <a:gd name="connsiteX13" fmla="*/ 0 w 9510601"/>
              <a:gd name="connsiteY13" fmla="*/ 291259 h 989493"/>
              <a:gd name="connsiteX14" fmla="*/ 0 w 9510601"/>
              <a:gd name="connsiteY14" fmla="*/ 187637 h 989493"/>
              <a:gd name="connsiteX15" fmla="*/ 187775 w 9510601"/>
              <a:gd name="connsiteY15" fmla="*/ 0 h 989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510601" h="989493">
                <a:moveTo>
                  <a:pt x="187775" y="0"/>
                </a:moveTo>
                <a:lnTo>
                  <a:pt x="265965" y="0"/>
                </a:lnTo>
                <a:lnTo>
                  <a:pt x="391438" y="0"/>
                </a:lnTo>
                <a:lnTo>
                  <a:pt x="9322826" y="0"/>
                </a:lnTo>
                <a:cubicBezTo>
                  <a:pt x="9426757" y="0"/>
                  <a:pt x="9510601" y="84061"/>
                  <a:pt x="9510601" y="187637"/>
                </a:cubicBezTo>
                <a:lnTo>
                  <a:pt x="9510601" y="801856"/>
                </a:lnTo>
                <a:cubicBezTo>
                  <a:pt x="9510601" y="905432"/>
                  <a:pt x="9426757" y="989493"/>
                  <a:pt x="9322826" y="989493"/>
                </a:cubicBezTo>
                <a:lnTo>
                  <a:pt x="2587386" y="989493"/>
                </a:lnTo>
                <a:cubicBezTo>
                  <a:pt x="2511403" y="989493"/>
                  <a:pt x="2442843" y="943775"/>
                  <a:pt x="2414022" y="873777"/>
                </a:cubicBezTo>
                <a:lnTo>
                  <a:pt x="2221007" y="406975"/>
                </a:lnTo>
                <a:cubicBezTo>
                  <a:pt x="2192186" y="336977"/>
                  <a:pt x="2123626" y="291259"/>
                  <a:pt x="2047643" y="291259"/>
                </a:cubicBezTo>
                <a:lnTo>
                  <a:pt x="78190" y="291259"/>
                </a:lnTo>
                <a:lnTo>
                  <a:pt x="78190" y="291259"/>
                </a:lnTo>
                <a:lnTo>
                  <a:pt x="0" y="291259"/>
                </a:lnTo>
                <a:lnTo>
                  <a:pt x="0" y="187637"/>
                </a:lnTo>
                <a:cubicBezTo>
                  <a:pt x="0" y="84061"/>
                  <a:pt x="83844" y="0"/>
                  <a:pt x="187775" y="0"/>
                </a:cubicBezTo>
                <a:close/>
              </a:path>
            </a:pathLst>
          </a:custGeom>
          <a:solidFill>
            <a:srgbClr val="DF9230"/>
          </a:solidFill>
          <a:ln w="12700">
            <a:miter lim="400000"/>
          </a:ln>
        </p:spPr>
        <p:txBody>
          <a:bodyPr wrap="square" lIns="1988820" tIns="28575" rIns="137160" bIns="28575" anchor="ctr">
            <a:noAutofit/>
          </a:bodyPr>
          <a:lstStyle/>
          <a:p>
            <a:pPr>
              <a:defRPr sz="3000">
                <a:solidFill>
                  <a:srgbClr val="FFFFFF"/>
                </a:solidFill>
              </a:defRPr>
            </a:pPr>
            <a:r>
              <a:rPr lang="en-US" sz="2800" noProof="1">
                <a:solidFill>
                  <a:schemeClr val="tx1">
                    <a:lumMod val="65000"/>
                    <a:lumOff val="35000"/>
                  </a:schemeClr>
                </a:solidFill>
              </a:rPr>
              <a:t>Regional ISC Block indexing rate</a:t>
            </a:r>
          </a:p>
        </p:txBody>
      </p:sp>
      <p:sp>
        <p:nvSpPr>
          <p:cNvPr id="12" name="Shape">
            <a:extLst>
              <a:ext uri="{FF2B5EF4-FFF2-40B4-BE49-F238E27FC236}">
                <a16:creationId xmlns:a16="http://schemas.microsoft.com/office/drawing/2014/main" id="{8E95EE0C-028A-32FB-611B-25EF131AB7C0}"/>
              </a:ext>
            </a:extLst>
          </p:cNvPr>
          <p:cNvSpPr/>
          <p:nvPr/>
        </p:nvSpPr>
        <p:spPr>
          <a:xfrm>
            <a:off x="2567928" y="5839181"/>
            <a:ext cx="1718252" cy="523680"/>
          </a:xfrm>
          <a:custGeom>
            <a:avLst/>
            <a:gdLst/>
            <a:ahLst/>
            <a:cxnLst>
              <a:cxn ang="0">
                <a:pos x="wd2" y="hd2"/>
              </a:cxn>
              <a:cxn ang="5400000">
                <a:pos x="wd2" y="hd2"/>
              </a:cxn>
              <a:cxn ang="10800000">
                <a:pos x="wd2" y="hd2"/>
              </a:cxn>
              <a:cxn ang="16200000">
                <a:pos x="wd2" y="hd2"/>
              </a:cxn>
            </a:cxnLst>
            <a:rect l="0" t="0" r="r" b="b"/>
            <a:pathLst>
              <a:path w="21259" h="21600" extrusionOk="0">
                <a:moveTo>
                  <a:pt x="0" y="0"/>
                </a:moveTo>
                <a:lnTo>
                  <a:pt x="18277" y="0"/>
                </a:lnTo>
                <a:cubicBezTo>
                  <a:pt x="18981" y="0"/>
                  <a:pt x="19616" y="1415"/>
                  <a:pt x="19884" y="3580"/>
                </a:cubicBezTo>
                <a:lnTo>
                  <a:pt x="21125" y="13582"/>
                </a:lnTo>
                <a:cubicBezTo>
                  <a:pt x="21600" y="17403"/>
                  <a:pt x="20758" y="21600"/>
                  <a:pt x="19518" y="21600"/>
                </a:cubicBezTo>
                <a:lnTo>
                  <a:pt x="1741" y="21600"/>
                </a:lnTo>
                <a:cubicBezTo>
                  <a:pt x="780" y="21600"/>
                  <a:pt x="0" y="19000"/>
                  <a:pt x="0" y="15795"/>
                </a:cubicBezTo>
                <a:lnTo>
                  <a:pt x="0" y="0"/>
                </a:lnTo>
                <a:close/>
              </a:path>
            </a:pathLst>
          </a:custGeom>
          <a:solidFill>
            <a:schemeClr val="tx1">
              <a:lumMod val="65000"/>
              <a:lumOff val="35000"/>
            </a:schemeClr>
          </a:solidFill>
          <a:ln w="12700">
            <a:miter lim="400000"/>
          </a:ln>
        </p:spPr>
        <p:txBody>
          <a:bodyPr lIns="137160" tIns="28575" rIns="28575" bIns="28575" anchor="ctr"/>
          <a:lstStyle/>
          <a:p>
            <a:pPr>
              <a:defRPr sz="3000">
                <a:solidFill>
                  <a:srgbClr val="FFFFFF"/>
                </a:solidFill>
              </a:defRPr>
            </a:pPr>
            <a:r>
              <a:rPr lang="fr-CA" sz="3300" b="1" dirty="0">
                <a:solidFill>
                  <a:srgbClr val="F1EEEF"/>
                </a:solidFill>
              </a:rPr>
              <a:t>03</a:t>
            </a:r>
            <a:endParaRPr sz="3300" b="1" dirty="0">
              <a:solidFill>
                <a:srgbClr val="F1EEEF"/>
              </a:solidFill>
            </a:endParaRPr>
          </a:p>
        </p:txBody>
      </p:sp>
      <p:pic>
        <p:nvPicPr>
          <p:cNvPr id="13" name="Graphic 73" descr="Puzzle">
            <a:extLst>
              <a:ext uri="{FF2B5EF4-FFF2-40B4-BE49-F238E27FC236}">
                <a16:creationId xmlns:a16="http://schemas.microsoft.com/office/drawing/2014/main" id="{A16C0048-8381-4250-74A9-A33434F50F6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442414" y="6019070"/>
            <a:ext cx="464265" cy="464265"/>
          </a:xfrm>
          <a:prstGeom prst="rect">
            <a:avLst/>
          </a:prstGeom>
        </p:spPr>
      </p:pic>
    </p:spTree>
    <p:extLst>
      <p:ext uri="{BB962C8B-B14F-4D97-AF65-F5344CB8AC3E}">
        <p14:creationId xmlns:p14="http://schemas.microsoft.com/office/powerpoint/2010/main" val="3485000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CC4235-B03C-4F18-BD46-CC2F8D1BCAE7}"/>
              </a:ext>
            </a:extLst>
          </p:cNvPr>
          <p:cNvSpPr>
            <a:spLocks noGrp="1"/>
          </p:cNvSpPr>
          <p:nvPr>
            <p:ph type="title"/>
          </p:nvPr>
        </p:nvSpPr>
        <p:spPr>
          <a:xfrm>
            <a:off x="325940" y="-212776"/>
            <a:ext cx="11049000" cy="1084101"/>
          </a:xfrm>
        </p:spPr>
        <p:txBody>
          <a:bodyPr/>
          <a:lstStyle/>
          <a:p>
            <a:r>
              <a:rPr lang="fr-CA" dirty="0"/>
              <a:t>NFR Grant Escalator</a:t>
            </a:r>
          </a:p>
        </p:txBody>
      </p:sp>
      <p:sp>
        <p:nvSpPr>
          <p:cNvPr id="3" name="Espace réservé du contenu 2">
            <a:extLst>
              <a:ext uri="{FF2B5EF4-FFF2-40B4-BE49-F238E27FC236}">
                <a16:creationId xmlns:a16="http://schemas.microsoft.com/office/drawing/2014/main" id="{0DD528AF-8EF8-19C1-2A79-B1FB4FFC50C3}"/>
              </a:ext>
            </a:extLst>
          </p:cNvPr>
          <p:cNvSpPr>
            <a:spLocks noGrp="1"/>
          </p:cNvSpPr>
          <p:nvPr>
            <p:ph idx="1"/>
          </p:nvPr>
        </p:nvSpPr>
        <p:spPr>
          <a:xfrm>
            <a:off x="566094" y="871326"/>
            <a:ext cx="11059811" cy="2084146"/>
          </a:xfrm>
        </p:spPr>
        <p:txBody>
          <a:bodyPr>
            <a:normAutofit/>
          </a:bodyPr>
          <a:lstStyle/>
          <a:p>
            <a:pPr marL="0" indent="0">
              <a:buNone/>
            </a:pPr>
            <a:r>
              <a:rPr lang="en-US" sz="1800" dirty="0"/>
              <a:t>Escalator payments begin in the </a:t>
            </a:r>
            <a:r>
              <a:rPr lang="en-US" sz="1800" b="1" dirty="0"/>
              <a:t>2nd year of the agreement </a:t>
            </a:r>
            <a:r>
              <a:rPr lang="en-US" sz="1800" dirty="0"/>
              <a:t>and are calculated annually using the final Grant core funding amount eligible for escalation at the end of the previous fiscal year. </a:t>
            </a:r>
          </a:p>
          <a:p>
            <a:pPr marL="0" indent="0">
              <a:buNone/>
            </a:pPr>
            <a:endParaRPr lang="en-US" sz="600" dirty="0"/>
          </a:p>
          <a:p>
            <a:pPr marL="0" indent="0">
              <a:buNone/>
            </a:pPr>
            <a:r>
              <a:rPr lang="en-US" sz="1800" dirty="0"/>
              <a:t>Funding for the escalator is sourced annually from Treasury Board, and does not impact funding available for other First Nations or programs.</a:t>
            </a:r>
          </a:p>
          <a:p>
            <a:endParaRPr lang="fr-CA" sz="1050" dirty="0"/>
          </a:p>
        </p:txBody>
      </p:sp>
      <p:sp>
        <p:nvSpPr>
          <p:cNvPr id="4" name="Espace réservé du numéro de diapositive 3">
            <a:extLst>
              <a:ext uri="{FF2B5EF4-FFF2-40B4-BE49-F238E27FC236}">
                <a16:creationId xmlns:a16="http://schemas.microsoft.com/office/drawing/2014/main" id="{C1927591-CB41-6642-92B8-B6A8F67AC85D}"/>
              </a:ext>
            </a:extLst>
          </p:cNvPr>
          <p:cNvSpPr>
            <a:spLocks noGrp="1"/>
          </p:cNvSpPr>
          <p:nvPr>
            <p:ph type="sldNum" sz="quarter" idx="12"/>
          </p:nvPr>
        </p:nvSpPr>
        <p:spPr/>
        <p:txBody>
          <a:bodyPr/>
          <a:lstStyle/>
          <a:p>
            <a:fld id="{CD7972F3-B1E1-8448-A5D8-C083B140CC35}" type="slidenum">
              <a:rPr lang="en-US" smtClean="0"/>
              <a:t>9</a:t>
            </a:fld>
            <a:endParaRPr lang="en-US" dirty="0"/>
          </a:p>
        </p:txBody>
      </p:sp>
      <p:graphicFrame>
        <p:nvGraphicFramePr>
          <p:cNvPr id="5" name="Content Placeholder 4">
            <a:extLst>
              <a:ext uri="{FF2B5EF4-FFF2-40B4-BE49-F238E27FC236}">
                <a16:creationId xmlns:a16="http://schemas.microsoft.com/office/drawing/2014/main" id="{AA03907E-7D43-C3B5-7E81-A3DE42619DB4}"/>
              </a:ext>
            </a:extLst>
          </p:cNvPr>
          <p:cNvGraphicFramePr>
            <a:graphicFrameLocks/>
          </p:cNvGraphicFramePr>
          <p:nvPr>
            <p:extLst>
              <p:ext uri="{D42A27DB-BD31-4B8C-83A1-F6EECF244321}">
                <p14:modId xmlns:p14="http://schemas.microsoft.com/office/powerpoint/2010/main" val="609340123"/>
              </p:ext>
            </p:extLst>
          </p:nvPr>
        </p:nvGraphicFramePr>
        <p:xfrm>
          <a:off x="2331987" y="3075400"/>
          <a:ext cx="7036905" cy="2976588"/>
        </p:xfrm>
        <a:graphic>
          <a:graphicData uri="http://schemas.openxmlformats.org/drawingml/2006/table">
            <a:tbl>
              <a:tblPr firstRow="1" firstCol="1" bandRow="1">
                <a:tableStyleId>{5C22544A-7EE6-4342-B048-85BDC9FD1C3A}</a:tableStyleId>
              </a:tblPr>
              <a:tblGrid>
                <a:gridCol w="2761428">
                  <a:extLst>
                    <a:ext uri="{9D8B030D-6E8A-4147-A177-3AD203B41FA5}">
                      <a16:colId xmlns:a16="http://schemas.microsoft.com/office/drawing/2014/main" val="2332979625"/>
                    </a:ext>
                  </a:extLst>
                </a:gridCol>
                <a:gridCol w="1031403">
                  <a:extLst>
                    <a:ext uri="{9D8B030D-6E8A-4147-A177-3AD203B41FA5}">
                      <a16:colId xmlns:a16="http://schemas.microsoft.com/office/drawing/2014/main" val="471971154"/>
                    </a:ext>
                  </a:extLst>
                </a:gridCol>
                <a:gridCol w="1075478">
                  <a:extLst>
                    <a:ext uri="{9D8B030D-6E8A-4147-A177-3AD203B41FA5}">
                      <a16:colId xmlns:a16="http://schemas.microsoft.com/office/drawing/2014/main" val="2853552775"/>
                    </a:ext>
                  </a:extLst>
                </a:gridCol>
                <a:gridCol w="1084298">
                  <a:extLst>
                    <a:ext uri="{9D8B030D-6E8A-4147-A177-3AD203B41FA5}">
                      <a16:colId xmlns:a16="http://schemas.microsoft.com/office/drawing/2014/main" val="2213169153"/>
                    </a:ext>
                  </a:extLst>
                </a:gridCol>
                <a:gridCol w="1084298">
                  <a:extLst>
                    <a:ext uri="{9D8B030D-6E8A-4147-A177-3AD203B41FA5}">
                      <a16:colId xmlns:a16="http://schemas.microsoft.com/office/drawing/2014/main" val="2013210642"/>
                    </a:ext>
                  </a:extLst>
                </a:gridCol>
              </a:tblGrid>
              <a:tr h="744147">
                <a:tc>
                  <a:txBody>
                    <a:bodyPr/>
                    <a:lstStyle/>
                    <a:p>
                      <a:pPr marL="0" marR="0">
                        <a:spcBef>
                          <a:spcPts val="0"/>
                        </a:spcBef>
                        <a:spcAft>
                          <a:spcPts val="0"/>
                        </a:spcAft>
                      </a:pPr>
                      <a:endParaRPr lang="en-US" sz="11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000" b="1" dirty="0">
                          <a:solidFill>
                            <a:srgbClr val="000000"/>
                          </a:solidFill>
                          <a:effectLst/>
                        </a:rPr>
                        <a:t>2021-22</a:t>
                      </a:r>
                      <a:endParaRPr lang="en-US" sz="2000" b="1"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000" b="1" dirty="0">
                          <a:solidFill>
                            <a:srgbClr val="000000"/>
                          </a:solidFill>
                          <a:effectLst/>
                        </a:rPr>
                        <a:t>2022-23</a:t>
                      </a:r>
                      <a:endParaRPr lang="en-US" sz="2000" b="1"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000" b="1" dirty="0">
                          <a:solidFill>
                            <a:srgbClr val="000000"/>
                          </a:solidFill>
                          <a:effectLst/>
                        </a:rPr>
                        <a:t>2023-24</a:t>
                      </a:r>
                      <a:endParaRPr lang="en-US" sz="2000" b="1"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000" b="1" dirty="0">
                          <a:solidFill>
                            <a:schemeClr val="tx1"/>
                          </a:solidFill>
                          <a:effectLst/>
                          <a:latin typeface="Calibri" panose="020F0502020204030204" pitchFamily="34" charset="0"/>
                          <a:ea typeface="Calibri" panose="020F0502020204030204" pitchFamily="34" charset="0"/>
                        </a:rPr>
                        <a:t>2024-25</a:t>
                      </a:r>
                    </a:p>
                  </a:txBody>
                  <a:tcPr marL="68580" marR="68580" marT="0" marB="0" anchor="ctr"/>
                </a:tc>
                <a:extLst>
                  <a:ext uri="{0D108BD9-81ED-4DB2-BD59-A6C34878D82A}">
                    <a16:rowId xmlns:a16="http://schemas.microsoft.com/office/drawing/2014/main" val="1578268820"/>
                  </a:ext>
                </a:extLst>
              </a:tr>
              <a:tr h="744147">
                <a:tc>
                  <a:txBody>
                    <a:bodyPr/>
                    <a:lstStyle/>
                    <a:p>
                      <a:pPr marL="0" marR="0">
                        <a:spcBef>
                          <a:spcPts val="0"/>
                        </a:spcBef>
                        <a:spcAft>
                          <a:spcPts val="0"/>
                        </a:spcAft>
                      </a:pPr>
                      <a:r>
                        <a:rPr lang="en-US" sz="1600" b="1" dirty="0">
                          <a:solidFill>
                            <a:srgbClr val="000000"/>
                          </a:solidFill>
                          <a:effectLst/>
                        </a:rPr>
                        <a:t>Average Escalator Rate</a:t>
                      </a:r>
                      <a:endParaRPr lang="en-US" sz="1600" b="1"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000" dirty="0">
                          <a:effectLst/>
                        </a:rPr>
                        <a:t>2.8%</a:t>
                      </a:r>
                      <a:endParaRPr lang="en-US" sz="20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000" dirty="0">
                          <a:effectLst/>
                        </a:rPr>
                        <a:t>3.4%</a:t>
                      </a:r>
                      <a:endParaRPr lang="en-US" sz="20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000" dirty="0">
                          <a:effectLst/>
                        </a:rPr>
                        <a:t>4.5%</a:t>
                      </a:r>
                      <a:endParaRPr lang="en-US" sz="20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5.1%</a:t>
                      </a:r>
                    </a:p>
                  </a:txBody>
                  <a:tcPr marL="68580" marR="68580" marT="0" marB="0" anchor="ctr"/>
                </a:tc>
                <a:extLst>
                  <a:ext uri="{0D108BD9-81ED-4DB2-BD59-A6C34878D82A}">
                    <a16:rowId xmlns:a16="http://schemas.microsoft.com/office/drawing/2014/main" val="2493001557"/>
                  </a:ext>
                </a:extLst>
              </a:tr>
              <a:tr h="744147">
                <a:tc>
                  <a:txBody>
                    <a:bodyPr/>
                    <a:lstStyle/>
                    <a:p>
                      <a:pPr marL="0" marR="0">
                        <a:spcBef>
                          <a:spcPts val="0"/>
                        </a:spcBef>
                        <a:spcAft>
                          <a:spcPts val="0"/>
                        </a:spcAft>
                      </a:pPr>
                      <a:r>
                        <a:rPr lang="en-US" sz="1600" b="1" dirty="0">
                          <a:solidFill>
                            <a:srgbClr val="000000"/>
                          </a:solidFill>
                          <a:effectLst/>
                        </a:rPr>
                        <a:t>Annual NFR Grant Escalator</a:t>
                      </a:r>
                      <a:endParaRPr lang="en-US" sz="1600" b="1"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000" dirty="0">
                          <a:effectLst/>
                        </a:rPr>
                        <a:t>$13.5m</a:t>
                      </a:r>
                      <a:endParaRPr lang="en-US" sz="20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000" dirty="0">
                          <a:effectLst/>
                        </a:rPr>
                        <a:t>$18.7m</a:t>
                      </a:r>
                      <a:endParaRPr lang="en-US" sz="20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000" dirty="0">
                          <a:effectLst/>
                        </a:rPr>
                        <a:t>$30.0m</a:t>
                      </a:r>
                      <a:endParaRPr lang="en-US" sz="20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$39.6m</a:t>
                      </a:r>
                    </a:p>
                  </a:txBody>
                  <a:tcPr marL="68580" marR="68580" marT="0" marB="0" anchor="ctr"/>
                </a:tc>
                <a:extLst>
                  <a:ext uri="{0D108BD9-81ED-4DB2-BD59-A6C34878D82A}">
                    <a16:rowId xmlns:a16="http://schemas.microsoft.com/office/drawing/2014/main" val="1401329548"/>
                  </a:ext>
                </a:extLst>
              </a:tr>
              <a:tr h="744147">
                <a:tc>
                  <a:txBody>
                    <a:bodyPr/>
                    <a:lstStyle/>
                    <a:p>
                      <a:pPr marL="0" marR="0">
                        <a:spcBef>
                          <a:spcPts val="0"/>
                        </a:spcBef>
                        <a:spcAft>
                          <a:spcPts val="0"/>
                        </a:spcAft>
                      </a:pPr>
                      <a:r>
                        <a:rPr lang="en-US" sz="1600" b="1" dirty="0">
                          <a:solidFill>
                            <a:schemeClr val="tx1"/>
                          </a:solidFill>
                          <a:effectLst/>
                        </a:rPr>
                        <a:t>Cumulative Grant Escalator</a:t>
                      </a:r>
                      <a:endParaRPr lang="en-US" sz="1600" b="1" dirty="0">
                        <a:solidFill>
                          <a:schemeClr val="tx1"/>
                        </a:solidFill>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000" dirty="0">
                          <a:effectLst/>
                        </a:rPr>
                        <a:t>$13.5m</a:t>
                      </a:r>
                      <a:endParaRPr lang="en-US" sz="20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000" dirty="0">
                          <a:effectLst/>
                        </a:rPr>
                        <a:t>$32.2m</a:t>
                      </a:r>
                      <a:endParaRPr lang="en-US" sz="20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000" dirty="0">
                          <a:effectLst/>
                        </a:rPr>
                        <a:t>$62.2m</a:t>
                      </a:r>
                      <a:endParaRPr lang="en-US" sz="20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$101.6m</a:t>
                      </a:r>
                    </a:p>
                  </a:txBody>
                  <a:tcPr marL="68580" marR="68580" marT="0" marB="0" anchor="ctr"/>
                </a:tc>
                <a:extLst>
                  <a:ext uri="{0D108BD9-81ED-4DB2-BD59-A6C34878D82A}">
                    <a16:rowId xmlns:a16="http://schemas.microsoft.com/office/drawing/2014/main" val="734049571"/>
                  </a:ext>
                </a:extLst>
              </a:tr>
            </a:tbl>
          </a:graphicData>
        </a:graphic>
      </p:graphicFrame>
    </p:spTree>
    <p:extLst>
      <p:ext uri="{BB962C8B-B14F-4D97-AF65-F5344CB8AC3E}">
        <p14:creationId xmlns:p14="http://schemas.microsoft.com/office/powerpoint/2010/main" val="1151326225"/>
      </p:ext>
    </p:extLst>
  </p:cSld>
  <p:clrMapOvr>
    <a:masterClrMapping/>
  </p:clrMapOvr>
</p:sld>
</file>

<file path=ppt/theme/theme1.xml><?xml version="1.0" encoding="utf-8"?>
<a:theme xmlns:a="http://schemas.openxmlformats.org/drawingml/2006/main" name="AlignmentVTI">
  <a:themeElements>
    <a:clrScheme name="Alignment">
      <a:dk1>
        <a:sysClr val="windowText" lastClr="000000"/>
      </a:dk1>
      <a:lt1>
        <a:sysClr val="window" lastClr="FFFFFF"/>
      </a:lt1>
      <a:dk2>
        <a:srgbClr val="3B3D38"/>
      </a:dk2>
      <a:lt2>
        <a:srgbClr val="F7F2EE"/>
      </a:lt2>
      <a:accent1>
        <a:srgbClr val="928A63"/>
      </a:accent1>
      <a:accent2>
        <a:srgbClr val="B57B6B"/>
      </a:accent2>
      <a:accent3>
        <a:srgbClr val="9E8484"/>
      </a:accent3>
      <a:accent4>
        <a:srgbClr val="7C8A75"/>
      </a:accent4>
      <a:accent5>
        <a:srgbClr val="8C8578"/>
      </a:accent5>
      <a:accent6>
        <a:srgbClr val="A18563"/>
      </a:accent6>
      <a:hlink>
        <a:srgbClr val="B57B6B"/>
      </a:hlink>
      <a:folHlink>
        <a:srgbClr val="7C8A75"/>
      </a:folHlink>
    </a:clrScheme>
    <a:fontScheme name="Custom 1">
      <a:majorFont>
        <a:latin typeface="Batang"/>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lignmentVTI" id="{606D7720-FAA0-4ADC-B967-3239DA8ECA1A}" vid="{10074623-6FCC-4A3C-AAA5-58644BD8FF19}"/>
    </a:ext>
  </a:extLst>
</a:theme>
</file>

<file path=ppt/theme/theme2.xml><?xml version="1.0" encoding="utf-8"?>
<a:theme xmlns:a="http://schemas.openxmlformats.org/drawingml/2006/main" name="Office Theme">
  <a:themeElements>
    <a:clrScheme name="Jaune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TotalTime>
  <Words>1316</Words>
  <Application>Microsoft Office PowerPoint</Application>
  <PresentationFormat>Widescreen</PresentationFormat>
  <Paragraphs>166</Paragraphs>
  <Slides>10</Slides>
  <Notes>4</Notes>
  <HiddenSlides>0</HiddenSlides>
  <MMClips>0</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AlignmentVTI</vt:lpstr>
      <vt:lpstr>Office Theme</vt:lpstr>
      <vt:lpstr>The New Fiscal Relationship and the NFR Grant</vt:lpstr>
      <vt:lpstr>Background</vt:lpstr>
      <vt:lpstr>New Fiscal Relationship (NFR) Grant</vt:lpstr>
      <vt:lpstr>PowerPoint Presentation</vt:lpstr>
      <vt:lpstr>NFR Grant Key Benefits</vt:lpstr>
      <vt:lpstr>NFR Grant Key Benefits </vt:lpstr>
      <vt:lpstr>NFR Grant Funding Levels</vt:lpstr>
      <vt:lpstr>NFR Grant Escalator</vt:lpstr>
      <vt:lpstr>NFR Grant Escalator</vt:lpstr>
      <vt:lpstr>NFR Grant Eligibility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Alisha Carter</dc:creator>
  <cp:lastModifiedBy>Alisha Carter</cp:lastModifiedBy>
  <cp:revision>2</cp:revision>
  <dcterms:created xsi:type="dcterms:W3CDTF">2025-06-24T16:59:25Z</dcterms:created>
  <dcterms:modified xsi:type="dcterms:W3CDTF">2026-02-03T20:19:04Z</dcterms:modified>
</cp:coreProperties>
</file>