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80" r:id="rId3"/>
    <p:sldId id="257" r:id="rId4"/>
    <p:sldId id="258" r:id="rId5"/>
    <p:sldId id="261" r:id="rId6"/>
    <p:sldId id="262" r:id="rId7"/>
    <p:sldId id="281" r:id="rId8"/>
    <p:sldId id="264" r:id="rId9"/>
    <p:sldId id="299" r:id="rId10"/>
    <p:sldId id="283" r:id="rId11"/>
    <p:sldId id="266" r:id="rId12"/>
    <p:sldId id="292" r:id="rId13"/>
    <p:sldId id="301" r:id="rId14"/>
    <p:sldId id="293" r:id="rId15"/>
    <p:sldId id="303" r:id="rId16"/>
    <p:sldId id="304" r:id="rId17"/>
    <p:sldId id="29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3C80A95-D212-AB16-9E69-A8E9737AF6A3}" name="Jessica Quinn" initials="JQ" userId="S::JQuinn@afn.ca::7a34690a-fc3d-4038-9518-a0bd1568df6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641D9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239D18-79D6-4512-A06D-700E1EE0437C}" v="3" dt="2024-10-22T17:33:26.7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1077" autoAdjust="0"/>
  </p:normalViewPr>
  <p:slideViewPr>
    <p:cSldViewPr snapToGrid="0" snapToObjects="1">
      <p:cViewPr varScale="1">
        <p:scale>
          <a:sx n="90" d="100"/>
          <a:sy n="90" d="100"/>
        </p:scale>
        <p:origin x="232" y="4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ri Weapenicappo" userId="7fa74d4c-190e-42b2-b007-7c427a38d7a2" providerId="ADAL" clId="{A8239D18-79D6-4512-A06D-700E1EE0437C}"/>
    <pc:docChg chg="undo custSel addSld delSld modSld sldOrd">
      <pc:chgData name="Torri Weapenicappo" userId="7fa74d4c-190e-42b2-b007-7c427a38d7a2" providerId="ADAL" clId="{A8239D18-79D6-4512-A06D-700E1EE0437C}" dt="2024-10-22T18:05:45.821" v="2537" actId="20577"/>
      <pc:docMkLst>
        <pc:docMk/>
      </pc:docMkLst>
      <pc:sldChg chg="modSp mod">
        <pc:chgData name="Torri Weapenicappo" userId="7fa74d4c-190e-42b2-b007-7c427a38d7a2" providerId="ADAL" clId="{A8239D18-79D6-4512-A06D-700E1EE0437C}" dt="2024-10-17T20:05:08.017" v="101" actId="1076"/>
        <pc:sldMkLst>
          <pc:docMk/>
          <pc:sldMk cId="3545162115" sldId="256"/>
        </pc:sldMkLst>
        <pc:spChg chg="mod">
          <ac:chgData name="Torri Weapenicappo" userId="7fa74d4c-190e-42b2-b007-7c427a38d7a2" providerId="ADAL" clId="{A8239D18-79D6-4512-A06D-700E1EE0437C}" dt="2024-10-17T20:04:41.082" v="88" actId="14100"/>
          <ac:spMkLst>
            <pc:docMk/>
            <pc:sldMk cId="3545162115" sldId="256"/>
            <ac:spMk id="2" creationId="{ED50BE8B-4D6B-C641-9601-186F1D58F17C}"/>
          </ac:spMkLst>
        </pc:spChg>
        <pc:spChg chg="mod">
          <ac:chgData name="Torri Weapenicappo" userId="7fa74d4c-190e-42b2-b007-7c427a38d7a2" providerId="ADAL" clId="{A8239D18-79D6-4512-A06D-700E1EE0437C}" dt="2024-10-17T20:05:08.017" v="101" actId="1076"/>
          <ac:spMkLst>
            <pc:docMk/>
            <pc:sldMk cId="3545162115" sldId="256"/>
            <ac:spMk id="3" creationId="{20D73208-D5DD-1648-B0AE-F4DDAA5744AF}"/>
          </ac:spMkLst>
        </pc:spChg>
      </pc:sldChg>
      <pc:sldChg chg="modSp mod">
        <pc:chgData name="Torri Weapenicappo" userId="7fa74d4c-190e-42b2-b007-7c427a38d7a2" providerId="ADAL" clId="{A8239D18-79D6-4512-A06D-700E1EE0437C}" dt="2024-10-17T20:44:17.948" v="122" actId="20577"/>
        <pc:sldMkLst>
          <pc:docMk/>
          <pc:sldMk cId="350863487" sldId="257"/>
        </pc:sldMkLst>
        <pc:spChg chg="mod">
          <ac:chgData name="Torri Weapenicappo" userId="7fa74d4c-190e-42b2-b007-7c427a38d7a2" providerId="ADAL" clId="{A8239D18-79D6-4512-A06D-700E1EE0437C}" dt="2024-10-17T20:44:17.948" v="122" actId="20577"/>
          <ac:spMkLst>
            <pc:docMk/>
            <pc:sldMk cId="350863487" sldId="257"/>
            <ac:spMk id="3" creationId="{15B70564-376E-704C-9649-07DC98FDC052}"/>
          </ac:spMkLst>
        </pc:spChg>
      </pc:sldChg>
      <pc:sldChg chg="modSp mod">
        <pc:chgData name="Torri Weapenicappo" userId="7fa74d4c-190e-42b2-b007-7c427a38d7a2" providerId="ADAL" clId="{A8239D18-79D6-4512-A06D-700E1EE0437C}" dt="2024-10-22T17:16:17.922" v="664" actId="1076"/>
        <pc:sldMkLst>
          <pc:docMk/>
          <pc:sldMk cId="3211046702" sldId="264"/>
        </pc:sldMkLst>
        <pc:spChg chg="mod">
          <ac:chgData name="Torri Weapenicappo" userId="7fa74d4c-190e-42b2-b007-7c427a38d7a2" providerId="ADAL" clId="{A8239D18-79D6-4512-A06D-700E1EE0437C}" dt="2024-10-22T17:15:21.211" v="659" actId="1076"/>
          <ac:spMkLst>
            <pc:docMk/>
            <pc:sldMk cId="3211046702" sldId="264"/>
            <ac:spMk id="2" creationId="{48791708-A4E0-8643-B3EF-A7850C6BFC3F}"/>
          </ac:spMkLst>
        </pc:spChg>
        <pc:spChg chg="mod">
          <ac:chgData name="Torri Weapenicappo" userId="7fa74d4c-190e-42b2-b007-7c427a38d7a2" providerId="ADAL" clId="{A8239D18-79D6-4512-A06D-700E1EE0437C}" dt="2024-10-22T17:16:17.922" v="664" actId="1076"/>
          <ac:spMkLst>
            <pc:docMk/>
            <pc:sldMk cId="3211046702" sldId="264"/>
            <ac:spMk id="3" creationId="{15B70564-376E-704C-9649-07DC98FDC052}"/>
          </ac:spMkLst>
        </pc:spChg>
      </pc:sldChg>
      <pc:sldChg chg="del">
        <pc:chgData name="Torri Weapenicappo" userId="7fa74d4c-190e-42b2-b007-7c427a38d7a2" providerId="ADAL" clId="{A8239D18-79D6-4512-A06D-700E1EE0437C}" dt="2024-10-17T20:03:29.967" v="1" actId="2696"/>
        <pc:sldMkLst>
          <pc:docMk/>
          <pc:sldMk cId="183614842" sldId="267"/>
        </pc:sldMkLst>
      </pc:sldChg>
      <pc:sldChg chg="del">
        <pc:chgData name="Torri Weapenicappo" userId="7fa74d4c-190e-42b2-b007-7c427a38d7a2" providerId="ADAL" clId="{A8239D18-79D6-4512-A06D-700E1EE0437C}" dt="2024-10-17T20:03:34.099" v="3" actId="47"/>
        <pc:sldMkLst>
          <pc:docMk/>
          <pc:sldMk cId="1599997973" sldId="269"/>
        </pc:sldMkLst>
      </pc:sldChg>
      <pc:sldChg chg="del">
        <pc:chgData name="Torri Weapenicappo" userId="7fa74d4c-190e-42b2-b007-7c427a38d7a2" providerId="ADAL" clId="{A8239D18-79D6-4512-A06D-700E1EE0437C}" dt="2024-10-17T20:03:36.116" v="6" actId="47"/>
        <pc:sldMkLst>
          <pc:docMk/>
          <pc:sldMk cId="1030000892" sldId="271"/>
        </pc:sldMkLst>
      </pc:sldChg>
      <pc:sldChg chg="del">
        <pc:chgData name="Torri Weapenicappo" userId="7fa74d4c-190e-42b2-b007-7c427a38d7a2" providerId="ADAL" clId="{A8239D18-79D6-4512-A06D-700E1EE0437C}" dt="2024-10-17T20:03:35.529" v="5" actId="47"/>
        <pc:sldMkLst>
          <pc:docMk/>
          <pc:sldMk cId="33613403" sldId="272"/>
        </pc:sldMkLst>
      </pc:sldChg>
      <pc:sldChg chg="del">
        <pc:chgData name="Torri Weapenicappo" userId="7fa74d4c-190e-42b2-b007-7c427a38d7a2" providerId="ADAL" clId="{A8239D18-79D6-4512-A06D-700E1EE0437C}" dt="2024-10-17T20:03:36.790" v="7" actId="47"/>
        <pc:sldMkLst>
          <pc:docMk/>
          <pc:sldMk cId="3082850536" sldId="274"/>
        </pc:sldMkLst>
      </pc:sldChg>
      <pc:sldChg chg="del">
        <pc:chgData name="Torri Weapenicappo" userId="7fa74d4c-190e-42b2-b007-7c427a38d7a2" providerId="ADAL" clId="{A8239D18-79D6-4512-A06D-700E1EE0437C}" dt="2024-10-17T20:03:38.191" v="8" actId="47"/>
        <pc:sldMkLst>
          <pc:docMk/>
          <pc:sldMk cId="156532348" sldId="275"/>
        </pc:sldMkLst>
      </pc:sldChg>
      <pc:sldChg chg="del">
        <pc:chgData name="Torri Weapenicappo" userId="7fa74d4c-190e-42b2-b007-7c427a38d7a2" providerId="ADAL" clId="{A8239D18-79D6-4512-A06D-700E1EE0437C}" dt="2024-10-17T20:03:34.652" v="4" actId="47"/>
        <pc:sldMkLst>
          <pc:docMk/>
          <pc:sldMk cId="1012092844" sldId="276"/>
        </pc:sldMkLst>
      </pc:sldChg>
      <pc:sldChg chg="del">
        <pc:chgData name="Torri Weapenicappo" userId="7fa74d4c-190e-42b2-b007-7c427a38d7a2" providerId="ADAL" clId="{A8239D18-79D6-4512-A06D-700E1EE0437C}" dt="2024-10-17T20:03:39.445" v="10" actId="47"/>
        <pc:sldMkLst>
          <pc:docMk/>
          <pc:sldMk cId="3463163599" sldId="277"/>
        </pc:sldMkLst>
      </pc:sldChg>
      <pc:sldChg chg="del">
        <pc:chgData name="Torri Weapenicappo" userId="7fa74d4c-190e-42b2-b007-7c427a38d7a2" providerId="ADAL" clId="{A8239D18-79D6-4512-A06D-700E1EE0437C}" dt="2024-10-17T20:03:40.552" v="11" actId="47"/>
        <pc:sldMkLst>
          <pc:docMk/>
          <pc:sldMk cId="3187308359" sldId="278"/>
        </pc:sldMkLst>
      </pc:sldChg>
      <pc:sldChg chg="del">
        <pc:chgData name="Torri Weapenicappo" userId="7fa74d4c-190e-42b2-b007-7c427a38d7a2" providerId="ADAL" clId="{A8239D18-79D6-4512-A06D-700E1EE0437C}" dt="2024-10-17T20:03:42.025" v="13" actId="47"/>
        <pc:sldMkLst>
          <pc:docMk/>
          <pc:sldMk cId="1994374771" sldId="279"/>
        </pc:sldMkLst>
      </pc:sldChg>
      <pc:sldChg chg="del">
        <pc:chgData name="Torri Weapenicappo" userId="7fa74d4c-190e-42b2-b007-7c427a38d7a2" providerId="ADAL" clId="{A8239D18-79D6-4512-A06D-700E1EE0437C}" dt="2024-10-17T20:03:50.133" v="18" actId="47"/>
        <pc:sldMkLst>
          <pc:docMk/>
          <pc:sldMk cId="1628440695" sldId="282"/>
        </pc:sldMkLst>
      </pc:sldChg>
      <pc:sldChg chg="del">
        <pc:chgData name="Torri Weapenicappo" userId="7fa74d4c-190e-42b2-b007-7c427a38d7a2" providerId="ADAL" clId="{A8239D18-79D6-4512-A06D-700E1EE0437C}" dt="2024-10-17T20:03:55.672" v="19" actId="47"/>
        <pc:sldMkLst>
          <pc:docMk/>
          <pc:sldMk cId="723163142" sldId="284"/>
        </pc:sldMkLst>
      </pc:sldChg>
      <pc:sldChg chg="del">
        <pc:chgData name="Torri Weapenicappo" userId="7fa74d4c-190e-42b2-b007-7c427a38d7a2" providerId="ADAL" clId="{A8239D18-79D6-4512-A06D-700E1EE0437C}" dt="2024-10-17T20:03:57.526" v="20" actId="47"/>
        <pc:sldMkLst>
          <pc:docMk/>
          <pc:sldMk cId="2313965943" sldId="285"/>
        </pc:sldMkLst>
      </pc:sldChg>
      <pc:sldChg chg="del">
        <pc:chgData name="Torri Weapenicappo" userId="7fa74d4c-190e-42b2-b007-7c427a38d7a2" providerId="ADAL" clId="{A8239D18-79D6-4512-A06D-700E1EE0437C}" dt="2024-10-17T20:03:58.296" v="21" actId="47"/>
        <pc:sldMkLst>
          <pc:docMk/>
          <pc:sldMk cId="4061903092" sldId="286"/>
        </pc:sldMkLst>
      </pc:sldChg>
      <pc:sldChg chg="del">
        <pc:chgData name="Torri Weapenicappo" userId="7fa74d4c-190e-42b2-b007-7c427a38d7a2" providerId="ADAL" clId="{A8239D18-79D6-4512-A06D-700E1EE0437C}" dt="2024-10-17T20:03:58.918" v="22" actId="47"/>
        <pc:sldMkLst>
          <pc:docMk/>
          <pc:sldMk cId="2668261640" sldId="288"/>
        </pc:sldMkLst>
      </pc:sldChg>
      <pc:sldChg chg="del">
        <pc:chgData name="Torri Weapenicappo" userId="7fa74d4c-190e-42b2-b007-7c427a38d7a2" providerId="ADAL" clId="{A8239D18-79D6-4512-A06D-700E1EE0437C}" dt="2024-10-17T20:03:59.695" v="23" actId="47"/>
        <pc:sldMkLst>
          <pc:docMk/>
          <pc:sldMk cId="977657973" sldId="289"/>
        </pc:sldMkLst>
      </pc:sldChg>
      <pc:sldChg chg="del">
        <pc:chgData name="Torri Weapenicappo" userId="7fa74d4c-190e-42b2-b007-7c427a38d7a2" providerId="ADAL" clId="{A8239D18-79D6-4512-A06D-700E1EE0437C}" dt="2024-10-17T20:04:00.316" v="24" actId="47"/>
        <pc:sldMkLst>
          <pc:docMk/>
          <pc:sldMk cId="3275496725" sldId="290"/>
        </pc:sldMkLst>
      </pc:sldChg>
      <pc:sldChg chg="del">
        <pc:chgData name="Torri Weapenicappo" userId="7fa74d4c-190e-42b2-b007-7c427a38d7a2" providerId="ADAL" clId="{A8239D18-79D6-4512-A06D-700E1EE0437C}" dt="2024-10-17T20:04:01.113" v="25" actId="47"/>
        <pc:sldMkLst>
          <pc:docMk/>
          <pc:sldMk cId="2611325533" sldId="291"/>
        </pc:sldMkLst>
      </pc:sldChg>
      <pc:sldChg chg="modSp mod">
        <pc:chgData name="Torri Weapenicappo" userId="7fa74d4c-190e-42b2-b007-7c427a38d7a2" providerId="ADAL" clId="{A8239D18-79D6-4512-A06D-700E1EE0437C}" dt="2024-10-22T17:26:14.572" v="903" actId="27636"/>
        <pc:sldMkLst>
          <pc:docMk/>
          <pc:sldMk cId="589974958" sldId="292"/>
        </pc:sldMkLst>
        <pc:spChg chg="mod">
          <ac:chgData name="Torri Weapenicappo" userId="7fa74d4c-190e-42b2-b007-7c427a38d7a2" providerId="ADAL" clId="{A8239D18-79D6-4512-A06D-700E1EE0437C}" dt="2024-10-22T17:26:14.572" v="903" actId="27636"/>
          <ac:spMkLst>
            <pc:docMk/>
            <pc:sldMk cId="589974958" sldId="292"/>
            <ac:spMk id="3" creationId="{15B70564-376E-704C-9649-07DC98FDC052}"/>
          </ac:spMkLst>
        </pc:spChg>
      </pc:sldChg>
      <pc:sldChg chg="modSp mod ord">
        <pc:chgData name="Torri Weapenicappo" userId="7fa74d4c-190e-42b2-b007-7c427a38d7a2" providerId="ADAL" clId="{A8239D18-79D6-4512-A06D-700E1EE0437C}" dt="2024-10-22T17:46:50.108" v="2105" actId="20577"/>
        <pc:sldMkLst>
          <pc:docMk/>
          <pc:sldMk cId="2820991994" sldId="293"/>
        </pc:sldMkLst>
        <pc:spChg chg="mod">
          <ac:chgData name="Torri Weapenicappo" userId="7fa74d4c-190e-42b2-b007-7c427a38d7a2" providerId="ADAL" clId="{A8239D18-79D6-4512-A06D-700E1EE0437C}" dt="2024-10-22T17:46:50.108" v="2105" actId="20577"/>
          <ac:spMkLst>
            <pc:docMk/>
            <pc:sldMk cId="2820991994" sldId="293"/>
            <ac:spMk id="3" creationId="{15B70564-376E-704C-9649-07DC98FDC052}"/>
          </ac:spMkLst>
        </pc:spChg>
      </pc:sldChg>
      <pc:sldChg chg="modSp mod">
        <pc:chgData name="Torri Weapenicappo" userId="7fa74d4c-190e-42b2-b007-7c427a38d7a2" providerId="ADAL" clId="{A8239D18-79D6-4512-A06D-700E1EE0437C}" dt="2024-10-22T17:49:13.640" v="2353" actId="20577"/>
        <pc:sldMkLst>
          <pc:docMk/>
          <pc:sldMk cId="2682301300" sldId="294"/>
        </pc:sldMkLst>
        <pc:spChg chg="mod">
          <ac:chgData name="Torri Weapenicappo" userId="7fa74d4c-190e-42b2-b007-7c427a38d7a2" providerId="ADAL" clId="{A8239D18-79D6-4512-A06D-700E1EE0437C}" dt="2024-10-22T17:49:13.640" v="2353" actId="20577"/>
          <ac:spMkLst>
            <pc:docMk/>
            <pc:sldMk cId="2682301300" sldId="294"/>
            <ac:spMk id="2" creationId="{1A8270AD-B656-E220-FECA-D32806A759EA}"/>
          </ac:spMkLst>
        </pc:spChg>
      </pc:sldChg>
      <pc:sldChg chg="del">
        <pc:chgData name="Torri Weapenicappo" userId="7fa74d4c-190e-42b2-b007-7c427a38d7a2" providerId="ADAL" clId="{A8239D18-79D6-4512-A06D-700E1EE0437C}" dt="2024-10-17T20:03:38.698" v="9" actId="47"/>
        <pc:sldMkLst>
          <pc:docMk/>
          <pc:sldMk cId="131788153" sldId="296"/>
        </pc:sldMkLst>
      </pc:sldChg>
      <pc:sldChg chg="del">
        <pc:chgData name="Torri Weapenicappo" userId="7fa74d4c-190e-42b2-b007-7c427a38d7a2" providerId="ADAL" clId="{A8239D18-79D6-4512-A06D-700E1EE0437C}" dt="2024-10-17T20:03:33.588" v="2" actId="47"/>
        <pc:sldMkLst>
          <pc:docMk/>
          <pc:sldMk cId="4075198331" sldId="297"/>
        </pc:sldMkLst>
      </pc:sldChg>
      <pc:sldChg chg="del">
        <pc:chgData name="Torri Weapenicappo" userId="7fa74d4c-190e-42b2-b007-7c427a38d7a2" providerId="ADAL" clId="{A8239D18-79D6-4512-A06D-700E1EE0437C}" dt="2024-10-17T20:03:44.356" v="16" actId="47"/>
        <pc:sldMkLst>
          <pc:docMk/>
          <pc:sldMk cId="1013614738" sldId="298"/>
        </pc:sldMkLst>
      </pc:sldChg>
      <pc:sldChg chg="modSp mod">
        <pc:chgData name="Torri Weapenicappo" userId="7fa74d4c-190e-42b2-b007-7c427a38d7a2" providerId="ADAL" clId="{A8239D18-79D6-4512-A06D-700E1EE0437C}" dt="2024-10-22T17:19:43.482" v="889" actId="20577"/>
        <pc:sldMkLst>
          <pc:docMk/>
          <pc:sldMk cId="993783836" sldId="299"/>
        </pc:sldMkLst>
        <pc:spChg chg="mod">
          <ac:chgData name="Torri Weapenicappo" userId="7fa74d4c-190e-42b2-b007-7c427a38d7a2" providerId="ADAL" clId="{A8239D18-79D6-4512-A06D-700E1EE0437C}" dt="2024-10-22T17:19:43.482" v="889" actId="20577"/>
          <ac:spMkLst>
            <pc:docMk/>
            <pc:sldMk cId="993783836" sldId="299"/>
            <ac:spMk id="3" creationId="{15B70564-376E-704C-9649-07DC98FDC052}"/>
          </ac:spMkLst>
        </pc:spChg>
      </pc:sldChg>
      <pc:sldChg chg="new del">
        <pc:chgData name="Torri Weapenicappo" userId="7fa74d4c-190e-42b2-b007-7c427a38d7a2" providerId="ADAL" clId="{A8239D18-79D6-4512-A06D-700E1EE0437C}" dt="2024-10-22T17:22:41.356" v="891" actId="680"/>
        <pc:sldMkLst>
          <pc:docMk/>
          <pc:sldMk cId="542434607" sldId="300"/>
        </pc:sldMkLst>
      </pc:sldChg>
      <pc:sldChg chg="addSp delSp modSp new del mod">
        <pc:chgData name="Torri Weapenicappo" userId="7fa74d4c-190e-42b2-b007-7c427a38d7a2" providerId="ADAL" clId="{A8239D18-79D6-4512-A06D-700E1EE0437C}" dt="2024-10-22T17:39:18.425" v="1722" actId="2696"/>
        <pc:sldMkLst>
          <pc:docMk/>
          <pc:sldMk cId="1300402208" sldId="300"/>
        </pc:sldMkLst>
        <pc:spChg chg="mod">
          <ac:chgData name="Torri Weapenicappo" userId="7fa74d4c-190e-42b2-b007-7c427a38d7a2" providerId="ADAL" clId="{A8239D18-79D6-4512-A06D-700E1EE0437C}" dt="2024-10-22T17:34:38.301" v="1411" actId="20577"/>
          <ac:spMkLst>
            <pc:docMk/>
            <pc:sldMk cId="1300402208" sldId="300"/>
            <ac:spMk id="2" creationId="{E927749D-FABB-C9B9-ABFC-D833B2CECD1E}"/>
          </ac:spMkLst>
        </pc:spChg>
        <pc:spChg chg="add del mod">
          <ac:chgData name="Torri Weapenicappo" userId="7fa74d4c-190e-42b2-b007-7c427a38d7a2" providerId="ADAL" clId="{A8239D18-79D6-4512-A06D-700E1EE0437C}" dt="2024-10-22T17:33:26.725" v="1255"/>
          <ac:spMkLst>
            <pc:docMk/>
            <pc:sldMk cId="1300402208" sldId="300"/>
            <ac:spMk id="3" creationId="{520298B0-FF5F-5B76-9DA4-470C2360BB5C}"/>
          </ac:spMkLst>
        </pc:spChg>
        <pc:spChg chg="add mod">
          <ac:chgData name="Torri Weapenicappo" userId="7fa74d4c-190e-42b2-b007-7c427a38d7a2" providerId="ADAL" clId="{A8239D18-79D6-4512-A06D-700E1EE0437C}" dt="2024-10-22T17:33:23.965" v="1254"/>
          <ac:spMkLst>
            <pc:docMk/>
            <pc:sldMk cId="1300402208" sldId="300"/>
            <ac:spMk id="4" creationId="{E6329910-ABDE-A1AA-6BD3-857A6E77796D}"/>
          </ac:spMkLst>
        </pc:spChg>
        <pc:spChg chg="add mod">
          <ac:chgData name="Torri Weapenicappo" userId="7fa74d4c-190e-42b2-b007-7c427a38d7a2" providerId="ADAL" clId="{A8239D18-79D6-4512-A06D-700E1EE0437C}" dt="2024-10-22T17:37:55.347" v="1636" actId="20577"/>
          <ac:spMkLst>
            <pc:docMk/>
            <pc:sldMk cId="1300402208" sldId="300"/>
            <ac:spMk id="5" creationId="{DE417424-6C92-1AEE-7618-ED4034E3FF58}"/>
          </ac:spMkLst>
        </pc:spChg>
      </pc:sldChg>
      <pc:sldChg chg="del">
        <pc:chgData name="Torri Weapenicappo" userId="7fa74d4c-190e-42b2-b007-7c427a38d7a2" providerId="ADAL" clId="{A8239D18-79D6-4512-A06D-700E1EE0437C}" dt="2024-10-17T20:03:26.788" v="0" actId="2696"/>
        <pc:sldMkLst>
          <pc:docMk/>
          <pc:sldMk cId="1454900905" sldId="300"/>
        </pc:sldMkLst>
      </pc:sldChg>
      <pc:sldChg chg="modSp add mod ord">
        <pc:chgData name="Torri Weapenicappo" userId="7fa74d4c-190e-42b2-b007-7c427a38d7a2" providerId="ADAL" clId="{A8239D18-79D6-4512-A06D-700E1EE0437C}" dt="2024-10-22T17:39:26.377" v="1726"/>
        <pc:sldMkLst>
          <pc:docMk/>
          <pc:sldMk cId="3291599089" sldId="301"/>
        </pc:sldMkLst>
        <pc:spChg chg="mod">
          <ac:chgData name="Torri Weapenicappo" userId="7fa74d4c-190e-42b2-b007-7c427a38d7a2" providerId="ADAL" clId="{A8239D18-79D6-4512-A06D-700E1EE0437C}" dt="2024-10-22T17:39:14.563" v="1721" actId="313"/>
          <ac:spMkLst>
            <pc:docMk/>
            <pc:sldMk cId="3291599089" sldId="301"/>
            <ac:spMk id="2" creationId="{8CB6D201-6CB4-401E-836C-E67ABD8CBB43}"/>
          </ac:spMkLst>
        </pc:spChg>
      </pc:sldChg>
      <pc:sldChg chg="modSp add mod modNotesTx">
        <pc:chgData name="Torri Weapenicappo" userId="7fa74d4c-190e-42b2-b007-7c427a38d7a2" providerId="ADAL" clId="{A8239D18-79D6-4512-A06D-700E1EE0437C}" dt="2024-10-22T18:05:45.821" v="2537" actId="20577"/>
        <pc:sldMkLst>
          <pc:docMk/>
          <pc:sldMk cId="332911886" sldId="302"/>
        </pc:sldMkLst>
        <pc:spChg chg="mod">
          <ac:chgData name="Torri Weapenicappo" userId="7fa74d4c-190e-42b2-b007-7c427a38d7a2" providerId="ADAL" clId="{A8239D18-79D6-4512-A06D-700E1EE0437C}" dt="2024-10-22T17:47:55.522" v="2130" actId="20577"/>
          <ac:spMkLst>
            <pc:docMk/>
            <pc:sldMk cId="332911886" sldId="302"/>
            <ac:spMk id="2" creationId="{48791708-A4E0-8643-B3EF-A7850C6BFC3F}"/>
          </ac:spMkLst>
        </pc:spChg>
        <pc:spChg chg="mod">
          <ac:chgData name="Torri Weapenicappo" userId="7fa74d4c-190e-42b2-b007-7c427a38d7a2" providerId="ADAL" clId="{A8239D18-79D6-4512-A06D-700E1EE0437C}" dt="2024-10-22T18:05:12.238" v="2409" actId="20577"/>
          <ac:spMkLst>
            <pc:docMk/>
            <pc:sldMk cId="332911886" sldId="302"/>
            <ac:spMk id="3" creationId="{15B70564-376E-704C-9649-07DC98FDC052}"/>
          </ac:spMkLst>
        </pc:spChg>
      </pc:sldChg>
      <pc:sldChg chg="del">
        <pc:chgData name="Torri Weapenicappo" userId="7fa74d4c-190e-42b2-b007-7c427a38d7a2" providerId="ADAL" clId="{A8239D18-79D6-4512-A06D-700E1EE0437C}" dt="2024-10-17T20:03:41.443" v="12" actId="47"/>
        <pc:sldMkLst>
          <pc:docMk/>
          <pc:sldMk cId="1183534380" sldId="302"/>
        </pc:sldMkLst>
      </pc:sldChg>
      <pc:sldChg chg="new del">
        <pc:chgData name="Torri Weapenicappo" userId="7fa74d4c-190e-42b2-b007-7c427a38d7a2" providerId="ADAL" clId="{A8239D18-79D6-4512-A06D-700E1EE0437C}" dt="2024-10-22T17:47:45.668" v="2107" actId="680"/>
        <pc:sldMkLst>
          <pc:docMk/>
          <pc:sldMk cId="2877260336" sldId="302"/>
        </pc:sldMkLst>
      </pc:sldChg>
      <pc:sldChg chg="del">
        <pc:chgData name="Torri Weapenicappo" userId="7fa74d4c-190e-42b2-b007-7c427a38d7a2" providerId="ADAL" clId="{A8239D18-79D6-4512-A06D-700E1EE0437C}" dt="2024-10-17T20:03:42.559" v="14" actId="47"/>
        <pc:sldMkLst>
          <pc:docMk/>
          <pc:sldMk cId="2754516221" sldId="303"/>
        </pc:sldMkLst>
      </pc:sldChg>
      <pc:sldChg chg="del">
        <pc:chgData name="Torri Weapenicappo" userId="7fa74d4c-190e-42b2-b007-7c427a38d7a2" providerId="ADAL" clId="{A8239D18-79D6-4512-A06D-700E1EE0437C}" dt="2024-10-17T20:03:43.795" v="15" actId="47"/>
        <pc:sldMkLst>
          <pc:docMk/>
          <pc:sldMk cId="461670203" sldId="304"/>
        </pc:sldMkLst>
      </pc:sldChg>
      <pc:sldChg chg="del">
        <pc:chgData name="Torri Weapenicappo" userId="7fa74d4c-190e-42b2-b007-7c427a38d7a2" providerId="ADAL" clId="{A8239D18-79D6-4512-A06D-700E1EE0437C}" dt="2024-10-17T20:03:44.882" v="17" actId="47"/>
        <pc:sldMkLst>
          <pc:docMk/>
          <pc:sldMk cId="2284364330" sldId="30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CF4546-55AD-4982-AFDF-2E6562C4D135}" type="datetimeFigureOut">
              <a:rPr lang="en-CA" smtClean="0"/>
              <a:t>2024-11-28</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141BC1-33C5-4931-9570-36C4B30488E3}" type="slidenum">
              <a:rPr lang="en-CA" smtClean="0"/>
              <a:t>‹#›</a:t>
            </a:fld>
            <a:endParaRPr lang="en-CA"/>
          </a:p>
        </p:txBody>
      </p:sp>
    </p:spTree>
    <p:extLst>
      <p:ext uri="{BB962C8B-B14F-4D97-AF65-F5344CB8AC3E}">
        <p14:creationId xmlns:p14="http://schemas.microsoft.com/office/powerpoint/2010/main" val="2798552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Please note the language is not final and will be strengthened prior </a:t>
            </a:r>
            <a:r>
              <a:rPr lang="en-US"/>
              <a:t>to submission.</a:t>
            </a:r>
            <a:endParaRPr lang="en-CA"/>
          </a:p>
        </p:txBody>
      </p:sp>
      <p:sp>
        <p:nvSpPr>
          <p:cNvPr id="4" name="Slide Number Placeholder 3"/>
          <p:cNvSpPr>
            <a:spLocks noGrp="1"/>
          </p:cNvSpPr>
          <p:nvPr>
            <p:ph type="sldNum" sz="quarter" idx="5"/>
          </p:nvPr>
        </p:nvSpPr>
        <p:spPr/>
        <p:txBody>
          <a:bodyPr/>
          <a:lstStyle/>
          <a:p>
            <a:fld id="{82141BC1-33C5-4931-9570-36C4B30488E3}" type="slidenum">
              <a:rPr lang="en-CA" smtClean="0"/>
              <a:t>15</a:t>
            </a:fld>
            <a:endParaRPr lang="en-CA"/>
          </a:p>
        </p:txBody>
      </p:sp>
    </p:spTree>
    <p:extLst>
      <p:ext uri="{BB962C8B-B14F-4D97-AF65-F5344CB8AC3E}">
        <p14:creationId xmlns:p14="http://schemas.microsoft.com/office/powerpoint/2010/main" val="856280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Please note the language is not final and will be strengthened prior </a:t>
            </a:r>
            <a:r>
              <a:rPr lang="en-US"/>
              <a:t>to submission.</a:t>
            </a:r>
            <a:endParaRPr lang="en-CA"/>
          </a:p>
        </p:txBody>
      </p:sp>
      <p:sp>
        <p:nvSpPr>
          <p:cNvPr id="4" name="Slide Number Placeholder 3"/>
          <p:cNvSpPr>
            <a:spLocks noGrp="1"/>
          </p:cNvSpPr>
          <p:nvPr>
            <p:ph type="sldNum" sz="quarter" idx="5"/>
          </p:nvPr>
        </p:nvSpPr>
        <p:spPr/>
        <p:txBody>
          <a:bodyPr/>
          <a:lstStyle/>
          <a:p>
            <a:fld id="{82141BC1-33C5-4931-9570-36C4B30488E3}" type="slidenum">
              <a:rPr lang="en-CA" smtClean="0"/>
              <a:t>16</a:t>
            </a:fld>
            <a:endParaRPr lang="en-CA"/>
          </a:p>
        </p:txBody>
      </p:sp>
    </p:spTree>
    <p:extLst>
      <p:ext uri="{BB962C8B-B14F-4D97-AF65-F5344CB8AC3E}">
        <p14:creationId xmlns:p14="http://schemas.microsoft.com/office/powerpoint/2010/main" val="23434686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D98A5-2886-2440-9C53-8FB9D29AE371}"/>
              </a:ext>
            </a:extLst>
          </p:cNvPr>
          <p:cNvSpPr>
            <a:spLocks noGrp="1"/>
          </p:cNvSpPr>
          <p:nvPr>
            <p:ph type="ctrTitle"/>
          </p:nvPr>
        </p:nvSpPr>
        <p:spPr>
          <a:xfrm>
            <a:off x="1524000" y="1764915"/>
            <a:ext cx="9144000" cy="2387600"/>
          </a:xfrm>
          <a:prstGeom prst="rect">
            <a:avLst/>
          </a:prstGeo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AA09B2-9CD8-9249-8A23-510F96BB396B}"/>
              </a:ext>
            </a:extLst>
          </p:cNvPr>
          <p:cNvSpPr>
            <a:spLocks noGrp="1"/>
          </p:cNvSpPr>
          <p:nvPr>
            <p:ph type="subTitle" idx="1"/>
          </p:nvPr>
        </p:nvSpPr>
        <p:spPr>
          <a:xfrm>
            <a:off x="1524000" y="4244590"/>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7D241BBA-58B3-EB49-BEC0-0DEA5BCD6F5A}"/>
              </a:ext>
            </a:extLst>
          </p:cNvPr>
          <p:cNvSpPr>
            <a:spLocks noGrp="1"/>
          </p:cNvSpPr>
          <p:nvPr>
            <p:ph type="sldNum" sz="quarter" idx="12"/>
          </p:nvPr>
        </p:nvSpPr>
        <p:spPr>
          <a:xfrm>
            <a:off x="8610600" y="6356350"/>
            <a:ext cx="2743200" cy="316299"/>
          </a:xfrm>
        </p:spPr>
        <p:txBody>
          <a:bodyPr/>
          <a:lstStyle/>
          <a:p>
            <a:fld id="{8BB57D23-4374-FC43-8A8F-8D82E02D34FD}" type="slidenum">
              <a:rPr lang="en-US" smtClean="0"/>
              <a:t>‹#›</a:t>
            </a:fld>
            <a:endParaRPr lang="en-US"/>
          </a:p>
        </p:txBody>
      </p:sp>
    </p:spTree>
    <p:extLst>
      <p:ext uri="{BB962C8B-B14F-4D97-AF65-F5344CB8AC3E}">
        <p14:creationId xmlns:p14="http://schemas.microsoft.com/office/powerpoint/2010/main" val="39172036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6267D43-D489-1A4F-BE8A-36BCE698D2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CAE69892-4861-DF41-AAFA-3000ECCCC028}"/>
              </a:ext>
            </a:extLst>
          </p:cNvPr>
          <p:cNvSpPr>
            <a:spLocks noGrp="1"/>
          </p:cNvSpPr>
          <p:nvPr>
            <p:ph type="sldNum" sz="quarter" idx="4"/>
          </p:nvPr>
        </p:nvSpPr>
        <p:spPr>
          <a:xfrm>
            <a:off x="8610600" y="6356351"/>
            <a:ext cx="2743200" cy="341012"/>
          </a:xfrm>
          <a:prstGeom prst="rect">
            <a:avLst/>
          </a:prstGeom>
        </p:spPr>
        <p:txBody>
          <a:bodyPr vert="horz" lIns="91440" tIns="45720" rIns="91440" bIns="45720" rtlCol="0" anchor="ctr"/>
          <a:lstStyle>
            <a:lvl1pPr algn="r">
              <a:defRPr sz="1200">
                <a:solidFill>
                  <a:schemeClr val="tx1">
                    <a:tint val="75000"/>
                  </a:schemeClr>
                </a:solidFill>
              </a:defRPr>
            </a:lvl1pPr>
          </a:lstStyle>
          <a:p>
            <a:fld id="{8BB57D23-4374-FC43-8A8F-8D82E02D34FD}" type="slidenum">
              <a:rPr lang="en-US" smtClean="0"/>
              <a:t>‹#›</a:t>
            </a:fld>
            <a:endParaRPr lang="en-US"/>
          </a:p>
        </p:txBody>
      </p:sp>
    </p:spTree>
    <p:extLst>
      <p:ext uri="{BB962C8B-B14F-4D97-AF65-F5344CB8AC3E}">
        <p14:creationId xmlns:p14="http://schemas.microsoft.com/office/powerpoint/2010/main" val="2097833502"/>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0BE8B-4D6B-C641-9601-186F1D58F17C}"/>
              </a:ext>
            </a:extLst>
          </p:cNvPr>
          <p:cNvSpPr>
            <a:spLocks noGrp="1"/>
          </p:cNvSpPr>
          <p:nvPr>
            <p:ph type="ctrTitle"/>
          </p:nvPr>
        </p:nvSpPr>
        <p:spPr>
          <a:xfrm>
            <a:off x="1132764" y="2318059"/>
            <a:ext cx="10152011" cy="2507252"/>
          </a:xfrm>
        </p:spPr>
        <p:txBody>
          <a:bodyPr/>
          <a:lstStyle/>
          <a:p>
            <a:pPr>
              <a:lnSpc>
                <a:spcPct val="100000"/>
              </a:lnSpc>
              <a:spcBef>
                <a:spcPts val="400"/>
              </a:spcBef>
              <a:spcAft>
                <a:spcPts val="400"/>
              </a:spcAft>
            </a:pPr>
            <a:r>
              <a:rPr lang="en-US" sz="5400" b="1" dirty="0">
                <a:solidFill>
                  <a:schemeClr val="bg1"/>
                </a:solidFill>
                <a:latin typeface="Arial" panose="020B0604020202020204" pitchFamily="34" charset="0"/>
                <a:cs typeface="Arial" panose="020B0604020202020204" pitchFamily="34" charset="0"/>
              </a:rPr>
              <a:t>Poverty and Income Assistance</a:t>
            </a:r>
            <a:br>
              <a:rPr lang="en-US" sz="5400" b="1" dirty="0">
                <a:solidFill>
                  <a:schemeClr val="bg1"/>
                </a:solidFill>
                <a:latin typeface="Arial" panose="020B0604020202020204" pitchFamily="34" charset="0"/>
                <a:cs typeface="Arial" panose="020B0604020202020204" pitchFamily="34" charset="0"/>
              </a:rPr>
            </a:br>
            <a:r>
              <a:rPr lang="en-US" sz="4400" b="1" i="1" dirty="0">
                <a:solidFill>
                  <a:schemeClr val="bg1"/>
                </a:solidFill>
                <a:latin typeface="Arial" panose="020B0604020202020204" pitchFamily="34" charset="0"/>
                <a:cs typeface="Arial" panose="020B0604020202020204" pitchFamily="34" charset="0"/>
              </a:rPr>
              <a:t>From Surviving to Thriving</a:t>
            </a:r>
            <a:endParaRPr lang="en-US" sz="4400" b="1" dirty="0">
              <a:solidFill>
                <a:schemeClr val="bg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20D73208-D5DD-1648-B0AE-F4DDAA5744AF}"/>
              </a:ext>
            </a:extLst>
          </p:cNvPr>
          <p:cNvSpPr>
            <a:spLocks noGrp="1"/>
          </p:cNvSpPr>
          <p:nvPr>
            <p:ph type="subTitle" idx="1"/>
          </p:nvPr>
        </p:nvSpPr>
        <p:spPr>
          <a:xfrm>
            <a:off x="1298102" y="4825311"/>
            <a:ext cx="9821333" cy="1365158"/>
          </a:xfrm>
        </p:spPr>
        <p:txBody>
          <a:bodyPr>
            <a:normAutofit fontScale="85000" lnSpcReduction="10000"/>
          </a:bodyPr>
          <a:lstStyle/>
          <a:p>
            <a:br>
              <a:rPr lang="en-US" sz="3200" b="1" dirty="0">
                <a:solidFill>
                  <a:schemeClr val="bg1"/>
                </a:solidFill>
              </a:rPr>
            </a:br>
            <a:r>
              <a:rPr lang="en-US" sz="3200" b="1" dirty="0">
                <a:solidFill>
                  <a:schemeClr val="bg1"/>
                </a:solidFill>
              </a:rPr>
              <a:t>Torri Weapenicappo, Senior Policy Analyst, Social Development</a:t>
            </a:r>
          </a:p>
          <a:p>
            <a:r>
              <a:rPr lang="en-US" sz="2800" dirty="0">
                <a:solidFill>
                  <a:schemeClr val="bg1"/>
                </a:solidFill>
              </a:rPr>
              <a:t>December 2, 2024</a:t>
            </a:r>
          </a:p>
        </p:txBody>
      </p:sp>
    </p:spTree>
    <p:extLst>
      <p:ext uri="{BB962C8B-B14F-4D97-AF65-F5344CB8AC3E}">
        <p14:creationId xmlns:p14="http://schemas.microsoft.com/office/powerpoint/2010/main" val="35451621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6D201-6CB4-401E-836C-E67ABD8CBB43}"/>
              </a:ext>
            </a:extLst>
          </p:cNvPr>
          <p:cNvSpPr>
            <a:spLocks noGrp="1"/>
          </p:cNvSpPr>
          <p:nvPr>
            <p:ph type="ctrTitle"/>
          </p:nvPr>
        </p:nvSpPr>
        <p:spPr>
          <a:xfrm>
            <a:off x="1524000" y="2235200"/>
            <a:ext cx="9144000" cy="2387600"/>
          </a:xfrm>
        </p:spPr>
        <p:txBody>
          <a:bodyPr anchor="ctr"/>
          <a:lstStyle/>
          <a:p>
            <a:r>
              <a:rPr lang="en-US" b="1" dirty="0">
                <a:solidFill>
                  <a:srgbClr val="641D9C"/>
                </a:solidFill>
                <a:latin typeface="Arial" panose="020B0604020202020204" pitchFamily="34" charset="0"/>
                <a:cs typeface="Arial" panose="020B0604020202020204" pitchFamily="34" charset="0"/>
              </a:rPr>
              <a:t>Poverty</a:t>
            </a:r>
            <a:endParaRPr lang="en-CA" b="1" dirty="0">
              <a:solidFill>
                <a:srgbClr val="641D9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1958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928813" y="2613411"/>
            <a:ext cx="9225956" cy="3491658"/>
          </a:xfrm>
        </p:spPr>
        <p:txBody>
          <a:bodyPr>
            <a:normAutofit/>
          </a:bodyPr>
          <a:lstStyle/>
          <a:p>
            <a:pPr marL="342900" marR="0" lvl="0" indent="-3429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AFN Resolution 98/2019, </a:t>
            </a:r>
            <a:r>
              <a:rPr lang="en-US" i="1" dirty="0">
                <a:latin typeface="Arial" panose="020B0604020202020204" pitchFamily="34" charset="0"/>
                <a:cs typeface="Arial" panose="020B0604020202020204" pitchFamily="34" charset="0"/>
              </a:rPr>
              <a:t>Poverty Reduction for All First Nations in Canada</a:t>
            </a:r>
            <a:r>
              <a:rPr lang="en-US" dirty="0">
                <a:latin typeface="Arial" panose="020B0604020202020204" pitchFamily="34" charset="0"/>
                <a:cs typeface="Arial" panose="020B0604020202020204" pitchFamily="34" charset="0"/>
              </a:rPr>
              <a:t>, directs the AFN to conduct a study on First Nation-specific indicators and measures of poverty. </a:t>
            </a:r>
            <a:b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endPar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342900" marR="0" lvl="0" indent="-3429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The AFN has been co-developing First Nation-specific indicators of poverty with Employment and Social Development Canada (ESDC). </a:t>
            </a:r>
            <a:br>
              <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endParaRPr kumimoji="0" lang="en-US" sz="2800"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nSpc>
                <a:spcPct val="100000"/>
              </a:lnSpc>
            </a:pPr>
            <a:endParaRPr lang="en-US"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E91D1521-84A3-FBB8-1BFC-60A85BBEB610}"/>
              </a:ext>
            </a:extLst>
          </p:cNvPr>
          <p:cNvSpPr txBox="1">
            <a:spLocks/>
          </p:cNvSpPr>
          <p:nvPr/>
        </p:nvSpPr>
        <p:spPr>
          <a:xfrm>
            <a:off x="1828800" y="1707765"/>
            <a:ext cx="8686800" cy="848495"/>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b="1" dirty="0">
                <a:solidFill>
                  <a:srgbClr val="641D9C"/>
                </a:solidFill>
                <a:latin typeface="Arial" panose="020B0604020202020204" pitchFamily="34" charset="0"/>
                <a:cs typeface="Arial" panose="020B0604020202020204" pitchFamily="34" charset="0"/>
              </a:rPr>
              <a:t>Mandates </a:t>
            </a:r>
          </a:p>
        </p:txBody>
      </p:sp>
    </p:spTree>
    <p:extLst>
      <p:ext uri="{BB962C8B-B14F-4D97-AF65-F5344CB8AC3E}">
        <p14:creationId xmlns:p14="http://schemas.microsoft.com/office/powerpoint/2010/main" val="364738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91708-A4E0-8643-B3EF-A7850C6BFC3F}"/>
              </a:ext>
            </a:extLst>
          </p:cNvPr>
          <p:cNvSpPr>
            <a:spLocks noGrp="1"/>
          </p:cNvSpPr>
          <p:nvPr>
            <p:ph type="ctrTitle"/>
          </p:nvPr>
        </p:nvSpPr>
        <p:spPr>
          <a:xfrm>
            <a:off x="1843088" y="1707765"/>
            <a:ext cx="8672512" cy="848495"/>
          </a:xfrm>
        </p:spPr>
        <p:txBody>
          <a:bodyPr/>
          <a:lstStyle/>
          <a:p>
            <a:pPr algn="l"/>
            <a:r>
              <a:rPr lang="en-US" sz="3600" b="1">
                <a:solidFill>
                  <a:srgbClr val="641D9C"/>
                </a:solidFill>
                <a:latin typeface="Arial" panose="020B0604020202020204" pitchFamily="34" charset="0"/>
                <a:cs typeface="Arial" panose="020B0604020202020204" pitchFamily="34" charset="0"/>
              </a:rPr>
              <a:t>Background </a:t>
            </a:r>
          </a:p>
        </p:txBody>
      </p:sp>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843088" y="2709334"/>
            <a:ext cx="9472612" cy="3612444"/>
          </a:xfrm>
        </p:spPr>
        <p:txBody>
          <a:bodyPr>
            <a:normAutofit/>
          </a:bodyPr>
          <a:lstStyle/>
          <a:p>
            <a:pPr marL="342900" marR="0" lvl="0" indent="-3429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In 2021, the Institute of Fiscal Studies and Democracy (IFSD) was contracted to lead research with First Nations to develop indicators of poverty and well-being, including understanding, measuring, and addressing poverty in First Nations.</a:t>
            </a:r>
          </a:p>
          <a:p>
            <a:pPr marL="342900" marR="0" lvl="0" indent="-3429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work was originally set to conclude in March 2023, but was extended until March 2024 due to an unfulfilled data request from January 2022. </a:t>
            </a:r>
            <a:b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endPar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nSpc>
                <a:spcPct val="100000"/>
              </a:lnSpc>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9974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B6D201-6CB4-401E-836C-E67ABD8CBB43}"/>
              </a:ext>
            </a:extLst>
          </p:cNvPr>
          <p:cNvSpPr>
            <a:spLocks noGrp="1"/>
          </p:cNvSpPr>
          <p:nvPr>
            <p:ph type="ctrTitle"/>
          </p:nvPr>
        </p:nvSpPr>
        <p:spPr>
          <a:xfrm>
            <a:off x="1524000" y="2235200"/>
            <a:ext cx="9144000" cy="3556000"/>
          </a:xfrm>
        </p:spPr>
        <p:txBody>
          <a:bodyPr anchor="ctr"/>
          <a:lstStyle/>
          <a:p>
            <a:r>
              <a:rPr lang="en-US" sz="5400" b="1" dirty="0">
                <a:solidFill>
                  <a:srgbClr val="641D9C"/>
                </a:solidFill>
                <a:latin typeface="Arial" panose="020B0604020202020204" pitchFamily="34" charset="0"/>
                <a:cs typeface="Arial" panose="020B0604020202020204" pitchFamily="34" charset="0"/>
              </a:rPr>
              <a:t>Welcome the Institute of Fiscal Studies and Democracy</a:t>
            </a:r>
            <a:endParaRPr lang="en-CA" sz="5400" b="1" dirty="0">
              <a:solidFill>
                <a:srgbClr val="641D9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1599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843089" y="2872513"/>
            <a:ext cx="9472611" cy="3491658"/>
          </a:xfrm>
        </p:spPr>
        <p:txBody>
          <a:bodyPr>
            <a:normAutofit/>
          </a:bodyPr>
          <a:lstStyle/>
          <a:p>
            <a:pPr marL="342900" marR="0" lvl="0" indent="-3429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Leadership at the AFN and ESDC are having on-going conversations to discuss the projected outcome of the project in the context of future work on First Nations poverty reduction.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342900" marR="0" lvl="0" indent="-3429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The TWGSD identified priorities for strategic direction to continue the work through a data pilot of the First Nations indicators of poverty and wellness. </a:t>
            </a:r>
            <a:b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endPar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a:lnSpc>
                <a:spcPct val="100000"/>
              </a:lnSpc>
            </a:pPr>
            <a:endParaRPr lang="en-US"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047E55A8-7A8C-D027-4F7A-FC7CBF1E11FF}"/>
              </a:ext>
            </a:extLst>
          </p:cNvPr>
          <p:cNvSpPr>
            <a:spLocks noGrp="1"/>
          </p:cNvSpPr>
          <p:nvPr>
            <p:ph type="ctrTitle"/>
          </p:nvPr>
        </p:nvSpPr>
        <p:spPr>
          <a:xfrm>
            <a:off x="1843088" y="1707765"/>
            <a:ext cx="8672512"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Next Steps </a:t>
            </a:r>
          </a:p>
        </p:txBody>
      </p:sp>
    </p:spTree>
    <p:extLst>
      <p:ext uri="{BB962C8B-B14F-4D97-AF65-F5344CB8AC3E}">
        <p14:creationId xmlns:p14="http://schemas.microsoft.com/office/powerpoint/2010/main" val="2820991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843088" y="2813435"/>
            <a:ext cx="9682803" cy="3779336"/>
          </a:xfrm>
        </p:spPr>
        <p:txBody>
          <a:bodyPr>
            <a:noAutofit/>
          </a:bodyPr>
          <a:lstStyle/>
          <a:p>
            <a:pPr marR="0" lvl="0" algn="l" defTabSz="914400" rtl="0" eaLnBrk="1" fontAlgn="auto" latinLnBrk="0" hangingPunct="1">
              <a:lnSpc>
                <a:spcPct val="120000"/>
              </a:lnSpc>
              <a:spcBef>
                <a:spcPts val="1000"/>
              </a:spcBef>
              <a:spcAft>
                <a:spcPts val="0"/>
              </a:spcAft>
              <a:buClrTx/>
              <a:buSzTx/>
              <a:tabLst/>
              <a:defRPr/>
            </a:pPr>
            <a:r>
              <a:rPr lang="en-US" sz="1800" dirty="0">
                <a:latin typeface="Arial" panose="020B0604020202020204" pitchFamily="34" charset="0"/>
                <a:cs typeface="Arial" panose="020B0604020202020204" pitchFamily="34" charset="0"/>
              </a:rPr>
              <a:t>Therefore, it be resolved: </a:t>
            </a:r>
          </a:p>
          <a:p>
            <a:pPr marL="342900" marR="0" lvl="0" indent="-342900" algn="l">
              <a:lnSpc>
                <a:spcPct val="120000"/>
              </a:lnSpc>
              <a:spcBef>
                <a:spcPts val="600"/>
              </a:spcBef>
              <a:buFont typeface="+mj-lt"/>
              <a:buAutoNum type="arabicPeriod"/>
            </a:pPr>
            <a:r>
              <a:rPr lang="en-CA" sz="1800" dirty="0">
                <a:effectLst/>
                <a:latin typeface="Arial" panose="020B0604020202020204" pitchFamily="34" charset="0"/>
                <a:ea typeface="Times New Roman" panose="02020603050405020304" pitchFamily="18" charset="0"/>
                <a:cs typeface="Arial" panose="020B0604020202020204" pitchFamily="34" charset="0"/>
              </a:rPr>
              <a:t>Endorse the First Nations indicators for poverty and wellness as determined by First Nations and as outlined in section Whereas F of this resolution, in order to shift the understanding and measurement of First Nations poverty away from a narrow financial-based measure and toward a wholistic and culturally appropriate approach.</a:t>
            </a:r>
          </a:p>
          <a:p>
            <a:pPr marL="342900" marR="0" lvl="0" indent="-342900" algn="l">
              <a:lnSpc>
                <a:spcPct val="120000"/>
              </a:lnSpc>
              <a:spcBef>
                <a:spcPts val="600"/>
              </a:spcBef>
              <a:buFont typeface="+mj-lt"/>
              <a:buAutoNum type="arabicPeriod"/>
            </a:pPr>
            <a:r>
              <a:rPr lang="en-CA" sz="1800" dirty="0">
                <a:effectLst/>
                <a:latin typeface="Arial" panose="020B0604020202020204" pitchFamily="34" charset="0"/>
                <a:ea typeface="Times New Roman" panose="02020603050405020304" pitchFamily="18" charset="0"/>
                <a:cs typeface="Arial" panose="020B0604020202020204" pitchFamily="34" charset="0"/>
              </a:rPr>
              <a:t>Call upon Canada to fund the Assembly of First Nations (AFN) and its Technical Working Group on Social Development to oversee a data collection pilot project to collect data on the indicators that do not have available data, and sample the First Nations indicators of poverty and wellness in selected First Nations, including sustainable financial resources and capacity for the selected First Nations to participate with ease. </a:t>
            </a:r>
          </a:p>
        </p:txBody>
      </p:sp>
      <p:sp>
        <p:nvSpPr>
          <p:cNvPr id="6" name="Title 1">
            <a:extLst>
              <a:ext uri="{FF2B5EF4-FFF2-40B4-BE49-F238E27FC236}">
                <a16:creationId xmlns:a16="http://schemas.microsoft.com/office/drawing/2014/main" id="{276CFCDE-D825-195D-87C3-601F64B2B4BD}"/>
              </a:ext>
            </a:extLst>
          </p:cNvPr>
          <p:cNvSpPr>
            <a:spLocks noGrp="1"/>
          </p:cNvSpPr>
          <p:nvPr>
            <p:ph type="ctrTitle"/>
          </p:nvPr>
        </p:nvSpPr>
        <p:spPr>
          <a:xfrm>
            <a:off x="1843088" y="1707765"/>
            <a:ext cx="8672512"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Draft Resolution </a:t>
            </a:r>
          </a:p>
        </p:txBody>
      </p:sp>
    </p:spTree>
    <p:extLst>
      <p:ext uri="{BB962C8B-B14F-4D97-AF65-F5344CB8AC3E}">
        <p14:creationId xmlns:p14="http://schemas.microsoft.com/office/powerpoint/2010/main" val="3102858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843088" y="2613410"/>
            <a:ext cx="9682803" cy="3779336"/>
          </a:xfrm>
        </p:spPr>
        <p:txBody>
          <a:bodyPr>
            <a:normAutofit fontScale="85000" lnSpcReduction="10000"/>
          </a:bodyPr>
          <a:lstStyle/>
          <a:p>
            <a:pPr marR="0" lvl="0" algn="l" defTabSz="914400" rtl="0" eaLnBrk="1" fontAlgn="auto" latinLnBrk="0" hangingPunct="1">
              <a:lnSpc>
                <a:spcPct val="120000"/>
              </a:lnSpc>
              <a:spcBef>
                <a:spcPts val="1000"/>
              </a:spcBef>
              <a:spcAft>
                <a:spcPts val="0"/>
              </a:spcAft>
              <a:buClrTx/>
              <a:buSzTx/>
              <a:tabLst/>
              <a:defRPr/>
            </a:pPr>
            <a:r>
              <a:rPr lang="en-US" sz="2800" dirty="0">
                <a:latin typeface="Arial" panose="020B0604020202020204" pitchFamily="34" charset="0"/>
                <a:cs typeface="Arial" panose="020B0604020202020204" pitchFamily="34" charset="0"/>
              </a:rPr>
              <a:t>Therefore it be resolved: </a:t>
            </a:r>
          </a:p>
          <a:p>
            <a:pPr marR="0" lvl="0" algn="l">
              <a:lnSpc>
                <a:spcPct val="120000"/>
              </a:lnSpc>
              <a:spcBef>
                <a:spcPts val="600"/>
              </a:spcBef>
              <a:spcAft>
                <a:spcPts val="1200"/>
              </a:spcAft>
            </a:pPr>
            <a:r>
              <a:rPr lang="en-CA" sz="2800" dirty="0">
                <a:effectLst/>
                <a:latin typeface="Arial" panose="020B0604020202020204" pitchFamily="34" charset="0"/>
                <a:ea typeface="Times New Roman" panose="02020603050405020304" pitchFamily="18" charset="0"/>
                <a:cs typeface="Arial" panose="020B0604020202020204" pitchFamily="34" charset="0"/>
              </a:rPr>
              <a:t>3. Direct the AFN’s Technical Working Group on Social Development to identify willing First Nations within their respective regions to participate in the data collection pilot project. The selected First Nations must reflect diverse socio-economic realties and include northern and remote areas.   </a:t>
            </a:r>
            <a:endParaRPr lang="en-CA" sz="2800" dirty="0">
              <a:latin typeface="Arial" panose="020B0604020202020204" pitchFamily="34" charset="0"/>
              <a:ea typeface="Times New Roman" panose="02020603050405020304" pitchFamily="18" charset="0"/>
              <a:cs typeface="Arial" panose="020B0604020202020204" pitchFamily="34" charset="0"/>
            </a:endParaRPr>
          </a:p>
          <a:p>
            <a:pPr marR="0" lvl="0" algn="l">
              <a:lnSpc>
                <a:spcPct val="120000"/>
              </a:lnSpc>
              <a:spcBef>
                <a:spcPts val="600"/>
              </a:spcBef>
              <a:spcAft>
                <a:spcPts val="1200"/>
              </a:spcAft>
            </a:pPr>
            <a:r>
              <a:rPr lang="en-CA" sz="2800" dirty="0">
                <a:effectLst/>
                <a:latin typeface="Arial" panose="020B0604020202020204" pitchFamily="34" charset="0"/>
                <a:ea typeface="Times New Roman" panose="02020603050405020304" pitchFamily="18" charset="0"/>
                <a:cs typeface="Arial" panose="020B0604020202020204" pitchFamily="34" charset="0"/>
              </a:rPr>
              <a:t>4. Direct the AFN to report back to First Nations-in-Assembly on the progress of the data collection pilot project by December 2025.</a:t>
            </a:r>
          </a:p>
        </p:txBody>
      </p:sp>
      <p:sp>
        <p:nvSpPr>
          <p:cNvPr id="6" name="Title 1">
            <a:extLst>
              <a:ext uri="{FF2B5EF4-FFF2-40B4-BE49-F238E27FC236}">
                <a16:creationId xmlns:a16="http://schemas.microsoft.com/office/drawing/2014/main" id="{76A66FDE-2A65-6269-F1DA-CA28E8708F70}"/>
              </a:ext>
            </a:extLst>
          </p:cNvPr>
          <p:cNvSpPr txBox="1">
            <a:spLocks/>
          </p:cNvSpPr>
          <p:nvPr/>
        </p:nvSpPr>
        <p:spPr>
          <a:xfrm>
            <a:off x="1843088" y="1707765"/>
            <a:ext cx="8672512" cy="848495"/>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3600" b="1" dirty="0">
                <a:solidFill>
                  <a:srgbClr val="641D9C"/>
                </a:solidFill>
                <a:latin typeface="Arial" panose="020B0604020202020204" pitchFamily="34" charset="0"/>
                <a:cs typeface="Arial" panose="020B0604020202020204" pitchFamily="34" charset="0"/>
              </a:rPr>
              <a:t>Draft Resolution (Cont.)</a:t>
            </a:r>
          </a:p>
        </p:txBody>
      </p:sp>
    </p:spTree>
    <p:extLst>
      <p:ext uri="{BB962C8B-B14F-4D97-AF65-F5344CB8AC3E}">
        <p14:creationId xmlns:p14="http://schemas.microsoft.com/office/powerpoint/2010/main" val="8369530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270AD-B656-E220-FECA-D32806A759EA}"/>
              </a:ext>
            </a:extLst>
          </p:cNvPr>
          <p:cNvSpPr>
            <a:spLocks noGrp="1"/>
          </p:cNvSpPr>
          <p:nvPr>
            <p:ph type="ctrTitle"/>
          </p:nvPr>
        </p:nvSpPr>
        <p:spPr>
          <a:xfrm>
            <a:off x="1524000" y="2235200"/>
            <a:ext cx="9144000" cy="2387600"/>
          </a:xfrm>
        </p:spPr>
        <p:txBody>
          <a:bodyPr anchor="ctr"/>
          <a:lstStyle/>
          <a:p>
            <a:r>
              <a:rPr lang="en-US" sz="5400" b="1" dirty="0">
                <a:solidFill>
                  <a:schemeClr val="bg1"/>
                </a:solidFill>
                <a:latin typeface="Arial" panose="020B0604020202020204" pitchFamily="34" charset="0"/>
                <a:cs typeface="Arial" panose="020B0604020202020204" pitchFamily="34" charset="0"/>
              </a:rPr>
              <a:t>Kinanaskomitin</a:t>
            </a:r>
            <a:endParaRPr lang="en-CA" sz="54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230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FE331-5A97-9AF2-B774-A0AF65952A09}"/>
              </a:ext>
            </a:extLst>
          </p:cNvPr>
          <p:cNvSpPr>
            <a:spLocks noGrp="1"/>
          </p:cNvSpPr>
          <p:nvPr>
            <p:ph type="ctrTitle"/>
          </p:nvPr>
        </p:nvSpPr>
        <p:spPr>
          <a:xfrm>
            <a:off x="1524000" y="2005086"/>
            <a:ext cx="9144000" cy="3785280"/>
          </a:xfrm>
        </p:spPr>
        <p:txBody>
          <a:bodyPr anchor="ctr"/>
          <a:lstStyle/>
          <a:p>
            <a:r>
              <a:rPr lang="en-CA" b="1" dirty="0">
                <a:solidFill>
                  <a:srgbClr val="641D9C"/>
                </a:solidFill>
                <a:latin typeface="Arial" panose="020B0604020202020204" pitchFamily="34" charset="0"/>
                <a:cs typeface="Arial" panose="020B0604020202020204" pitchFamily="34" charset="0"/>
              </a:rPr>
              <a:t>Income Assistance Program Reform </a:t>
            </a:r>
          </a:p>
        </p:txBody>
      </p:sp>
    </p:spTree>
    <p:extLst>
      <p:ext uri="{BB962C8B-B14F-4D97-AF65-F5344CB8AC3E}">
        <p14:creationId xmlns:p14="http://schemas.microsoft.com/office/powerpoint/2010/main" val="2236590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91708-A4E0-8643-B3EF-A7850C6BFC3F}"/>
              </a:ext>
            </a:extLst>
          </p:cNvPr>
          <p:cNvSpPr>
            <a:spLocks noGrp="1"/>
          </p:cNvSpPr>
          <p:nvPr>
            <p:ph type="ctrTitle"/>
          </p:nvPr>
        </p:nvSpPr>
        <p:spPr>
          <a:xfrm>
            <a:off x="1697665" y="1959957"/>
            <a:ext cx="8839200"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Income Assistance Reform</a:t>
            </a:r>
          </a:p>
        </p:txBody>
      </p:sp>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655135" y="3116591"/>
            <a:ext cx="9560553" cy="3720936"/>
          </a:xfrm>
        </p:spPr>
        <p:txBody>
          <a:bodyPr>
            <a:normAutofit/>
          </a:bodyPr>
          <a:lstStyle/>
          <a:p>
            <a:pPr marL="342900" marR="0" lvl="0" indent="-342900" algn="l" defTabSz="914400" rtl="0" eaLnBrk="1" fontAlgn="auto" latinLnBrk="0" hangingPunct="1">
              <a:lnSpc>
                <a:spcPct val="90000"/>
              </a:lnSpc>
              <a:spcBef>
                <a:spcPts val="1000"/>
              </a:spcBef>
              <a:spcAft>
                <a:spcPts val="1200"/>
              </a:spcAft>
              <a:buClr>
                <a:srgbClr val="FFC000"/>
              </a:buClr>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In 2018, Indigenous Services Canada committed to Income Assistance Program reform to make the program more responsive to First Nations.</a:t>
            </a:r>
          </a:p>
          <a:p>
            <a:pPr marL="342900" marR="0" lvl="0" indent="-342900" algn="l" defTabSz="914400" rtl="0" eaLnBrk="1" fontAlgn="auto" latinLnBrk="0" hangingPunct="1">
              <a:lnSpc>
                <a:spcPct val="9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The AFN, the Technical Working Group on Social Development, and Indigenous Services Canada have been co-developing Income Assistance Program reform to ensure First Nations voices are leading the work. </a:t>
            </a:r>
          </a:p>
        </p:txBody>
      </p:sp>
    </p:spTree>
    <p:extLst>
      <p:ext uri="{BB962C8B-B14F-4D97-AF65-F5344CB8AC3E}">
        <p14:creationId xmlns:p14="http://schemas.microsoft.com/office/powerpoint/2010/main" val="350863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91708-A4E0-8643-B3EF-A7850C6BFC3F}"/>
              </a:ext>
            </a:extLst>
          </p:cNvPr>
          <p:cNvSpPr>
            <a:spLocks noGrp="1"/>
          </p:cNvSpPr>
          <p:nvPr>
            <p:ph type="ctrTitle"/>
          </p:nvPr>
        </p:nvSpPr>
        <p:spPr>
          <a:xfrm>
            <a:off x="1676399" y="1879215"/>
            <a:ext cx="8839200"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Foundation for Reform</a:t>
            </a:r>
          </a:p>
        </p:txBody>
      </p:sp>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676399" y="3146606"/>
            <a:ext cx="8042838" cy="3082745"/>
          </a:xfrm>
        </p:spPr>
        <p:txBody>
          <a:bodyPr>
            <a:normAutofit/>
          </a:bodyPr>
          <a:lstStyle/>
          <a:p>
            <a:pPr marL="342900" marR="0" lvl="0" indent="-342900" algn="l" defTabSz="914400" rtl="0" eaLnBrk="1" fontAlgn="auto" latinLnBrk="0" hangingPunct="1">
              <a:lnSpc>
                <a:spcPct val="90000"/>
              </a:lnSpc>
              <a:spcBef>
                <a:spcPts val="1000"/>
              </a:spcBef>
              <a:spcAft>
                <a:spcPts val="0"/>
              </a:spcAft>
              <a:buClr>
                <a:srgbClr val="FFC000"/>
              </a:buClr>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AFN Resolution 28/2018, </a:t>
            </a:r>
            <a:r>
              <a:rPr kumimoji="0" lang="en-US" b="0" i="1" u="none" strike="noStrike" kern="1200" cap="none" spc="0" normalizeH="0" baseline="0" noProof="0" dirty="0">
                <a:ln>
                  <a:noFill/>
                </a:ln>
                <a:effectLst/>
                <a:uLnTx/>
                <a:uFillTx/>
                <a:latin typeface="Arial" panose="020B0604020202020204" pitchFamily="34" charset="0"/>
                <a:cs typeface="Arial" panose="020B0604020202020204" pitchFamily="34" charset="0"/>
              </a:rPr>
              <a:t>Support for the establishment of a Technical Working Group on Social Development</a:t>
            </a: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a:t>
            </a:r>
            <a:b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endPar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pPr marL="342900" marR="0" lvl="0" indent="-342900" algn="l" defTabSz="914400" rtl="0" eaLnBrk="1" fontAlgn="auto" latinLnBrk="0" hangingPunct="1">
              <a:lnSpc>
                <a:spcPct val="90000"/>
              </a:lnSpc>
              <a:spcBef>
                <a:spcPts val="1000"/>
              </a:spcBef>
              <a:spcAft>
                <a:spcPts val="0"/>
              </a:spcAft>
              <a:buClr>
                <a:srgbClr val="FFC000"/>
              </a:buClr>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AFN Resolution 89/2019, </a:t>
            </a:r>
            <a:r>
              <a:rPr kumimoji="0" lang="en-US" b="0" i="1" u="none" strike="noStrike" kern="1200" cap="none" spc="0" normalizeH="0" baseline="0" noProof="0" dirty="0">
                <a:ln>
                  <a:noFill/>
                </a:ln>
                <a:effectLst/>
                <a:uLnTx/>
                <a:uFillTx/>
                <a:latin typeface="Arial" panose="020B0604020202020204" pitchFamily="34" charset="0"/>
                <a:cs typeface="Arial" panose="020B0604020202020204" pitchFamily="34" charset="0"/>
              </a:rPr>
              <a:t>Continuing First Nations Income Assistance Reform.</a:t>
            </a:r>
            <a:b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br>
            <a:endPar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7124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91708-A4E0-8643-B3EF-A7850C6BFC3F}"/>
              </a:ext>
            </a:extLst>
          </p:cNvPr>
          <p:cNvSpPr>
            <a:spLocks noGrp="1"/>
          </p:cNvSpPr>
          <p:nvPr>
            <p:ph type="ctrTitle"/>
          </p:nvPr>
        </p:nvSpPr>
        <p:spPr>
          <a:xfrm>
            <a:off x="1676400" y="1764915"/>
            <a:ext cx="8839200"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Policy Recommendations</a:t>
            </a:r>
          </a:p>
        </p:txBody>
      </p:sp>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676401" y="2984885"/>
            <a:ext cx="8967788" cy="3744528"/>
          </a:xfrm>
        </p:spPr>
        <p:txBody>
          <a:bodyPr>
            <a:normAutofit/>
          </a:bodyPr>
          <a:lstStyle/>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Develop and implement a needs-based funding structure to account for factors such as remoteness, inflation and cost of living.</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Align provincial, territorial and federal disability programing with the needs of Income Assistance clients.</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en-US" sz="2000" b="0" i="0" u="none" strike="noStrike" kern="1200" cap="none" spc="0" normalizeH="0" baseline="0" noProof="0" dirty="0">
                <a:ln>
                  <a:noFill/>
                </a:ln>
                <a:effectLst/>
                <a:uLnTx/>
                <a:uFillTx/>
                <a:latin typeface="Arial" panose="020B0604020202020204" pitchFamily="34" charset="0"/>
                <a:cs typeface="Arial" panose="020B0604020202020204" pitchFamily="34" charset="0"/>
              </a:rPr>
              <a:t>Increase resources to promote First Nation self-determination including:</a:t>
            </a:r>
          </a:p>
          <a:p>
            <a:pPr marL="914400" lvl="1" indent="-457200" algn="l">
              <a:spcBef>
                <a:spcPts val="1000"/>
              </a:spcBef>
              <a:buFont typeface="+mj-lt"/>
              <a:buAutoNum type="alphaLcPeriod"/>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Additional case managers and administrative staff.</a:t>
            </a:r>
          </a:p>
          <a:p>
            <a:pPr marL="914400" lvl="1" indent="-457200" algn="l">
              <a:spcBef>
                <a:spcPts val="1000"/>
              </a:spcBef>
              <a:buFont typeface="+mj-lt"/>
              <a:buAutoNum type="alphaLcPeriod"/>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Resourcing and resources to promote self-determination.</a:t>
            </a:r>
          </a:p>
          <a:p>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329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91708-A4E0-8643-B3EF-A7850C6BFC3F}"/>
              </a:ext>
            </a:extLst>
          </p:cNvPr>
          <p:cNvSpPr>
            <a:spLocks noGrp="1"/>
          </p:cNvSpPr>
          <p:nvPr>
            <p:ph type="ctrTitle"/>
          </p:nvPr>
        </p:nvSpPr>
        <p:spPr>
          <a:xfrm>
            <a:off x="1882440" y="1769908"/>
            <a:ext cx="9675009"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Policy Recommendations (continued)</a:t>
            </a:r>
          </a:p>
        </p:txBody>
      </p:sp>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882441" y="2789551"/>
            <a:ext cx="9004634" cy="3534547"/>
          </a:xfrm>
        </p:spPr>
        <p:txBody>
          <a:bodyPr>
            <a:normAutofit/>
          </a:bodyPr>
          <a:lstStyle/>
          <a:p>
            <a:pPr marL="457200" lvl="0" indent="-457200" algn="l">
              <a:buFont typeface="+mj-lt"/>
              <a:buAutoNum type="arabicPeriod" startAt="4"/>
            </a:pPr>
            <a:r>
              <a:rPr lang="en-CA" sz="2200" dirty="0">
                <a:latin typeface="Arial" panose="020B0604020202020204" pitchFamily="34" charset="0"/>
                <a:ea typeface="Calibri" panose="020F0502020204030204" pitchFamily="34" charset="0"/>
                <a:cs typeface="Arial" panose="020B0604020202020204" pitchFamily="34" charset="0"/>
              </a:rPr>
              <a:t>Support First Nations to strengthen data collection, storage, access and reporting to support evidence-based funding</a:t>
            </a:r>
            <a:endParaRPr lang="en-CA" sz="22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l">
              <a:spcBef>
                <a:spcPts val="2400"/>
              </a:spcBef>
              <a:buFont typeface="+mj-lt"/>
              <a:buAutoNum type="arabicPeriod" startAt="4"/>
            </a:pPr>
            <a:r>
              <a:rPr lang="en-CA" sz="2200" dirty="0">
                <a:effectLst/>
                <a:latin typeface="Arial" panose="020B0604020202020204" pitchFamily="34" charset="0"/>
                <a:ea typeface="Times New Roman" panose="02020603050405020304" pitchFamily="18" charset="0"/>
                <a:cs typeface="Arial" panose="020B0604020202020204" pitchFamily="34" charset="0"/>
              </a:rPr>
              <a:t>Adequate infrastructure to deliver programs and services and support self-governance.</a:t>
            </a:r>
            <a:endParaRPr lang="en-CA" sz="2200" dirty="0">
              <a:effectLst/>
              <a:latin typeface="Arial" panose="020B0604020202020204" pitchFamily="34" charset="0"/>
              <a:ea typeface="Calibri" panose="020F0502020204030204" pitchFamily="34" charset="0"/>
              <a:cs typeface="Arial" panose="020B0604020202020204" pitchFamily="34" charset="0"/>
            </a:endParaRPr>
          </a:p>
          <a:p>
            <a:pPr marL="342900" lvl="0" indent="-342900" algn="l">
              <a:spcBef>
                <a:spcPts val="2400"/>
              </a:spcBef>
              <a:buFont typeface="+mj-lt"/>
              <a:buAutoNum type="arabicPeriod" startAt="4"/>
            </a:pPr>
            <a:r>
              <a:rPr lang="en-CA" sz="2200" dirty="0">
                <a:effectLst/>
                <a:latin typeface="Arial" panose="020B0604020202020204" pitchFamily="34" charset="0"/>
                <a:ea typeface="Calibri" panose="020F0502020204030204" pitchFamily="34" charset="0"/>
                <a:cs typeface="Arial" panose="020B0604020202020204" pitchFamily="34" charset="0"/>
              </a:rPr>
              <a:t>Explore options to build a First Nations social safety net model to support First Nations with holistic, wrap-around supports to decrease poverty and support thriving First Nations.</a:t>
            </a:r>
            <a:endParaRPr lang="en-CA" sz="2200" dirty="0">
              <a:latin typeface="Arial" panose="020B0604020202020204" pitchFamily="34" charset="0"/>
              <a:cs typeface="Arial" panose="020B0604020202020204" pitchFamily="34" charset="0"/>
            </a:endParaRPr>
          </a:p>
          <a:p>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1854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0795C95-7DD2-05BD-A367-899C1ADA3098}"/>
              </a:ext>
            </a:extLst>
          </p:cNvPr>
          <p:cNvSpPr>
            <a:spLocks noGrp="1"/>
          </p:cNvSpPr>
          <p:nvPr>
            <p:ph type="subTitle" idx="1"/>
          </p:nvPr>
        </p:nvSpPr>
        <p:spPr>
          <a:xfrm>
            <a:off x="1871663" y="2636873"/>
            <a:ext cx="9551248" cy="3938587"/>
          </a:xfrm>
        </p:spPr>
        <p:txBody>
          <a:bodyPr>
            <a:normAutofit fontScale="85000" lnSpcReduction="20000"/>
          </a:bodyPr>
          <a:lstStyle/>
          <a:p>
            <a:pPr marL="342900" indent="-342900" algn="l">
              <a:lnSpc>
                <a:spcPct val="110000"/>
              </a:lnSpc>
              <a:spcAft>
                <a:spcPts val="1200"/>
              </a:spcAft>
              <a:buClr>
                <a:srgbClr val="FFC000"/>
              </a:buClr>
              <a:buFont typeface="Arial" panose="020B0604020202020204" pitchFamily="34" charset="0"/>
              <a:buChar char="•"/>
            </a:pPr>
            <a:r>
              <a:rPr lang="en-US" dirty="0">
                <a:latin typeface="Arial" panose="020B0604020202020204" pitchFamily="34" charset="0"/>
                <a:cs typeface="Arial" panose="020B0604020202020204" pitchFamily="34" charset="0"/>
              </a:rPr>
              <a:t>AFN Resolution 07/2022, </a:t>
            </a:r>
            <a:r>
              <a:rPr lang="en-US" i="1" dirty="0">
                <a:latin typeface="Arial" panose="020B0604020202020204" pitchFamily="34" charset="0"/>
                <a:cs typeface="Arial" panose="020B0604020202020204" pitchFamily="34" charset="0"/>
              </a:rPr>
              <a:t>Reform of the On-Reserve Income Assistance Program</a:t>
            </a:r>
            <a:r>
              <a:rPr lang="en-US" dirty="0">
                <a:latin typeface="Arial" panose="020B0604020202020204" pitchFamily="34" charset="0"/>
                <a:cs typeface="Arial" panose="020B0604020202020204" pitchFamily="34" charset="0"/>
              </a:rPr>
              <a:t>. </a:t>
            </a:r>
          </a:p>
          <a:p>
            <a:pPr marL="342900" indent="-342900" algn="l">
              <a:lnSpc>
                <a:spcPct val="110000"/>
              </a:lnSpc>
              <a:spcAft>
                <a:spcPts val="1200"/>
              </a:spcAft>
              <a:buClr>
                <a:srgbClr val="FFC000"/>
              </a:buClr>
              <a:buFont typeface="Arial" panose="020B0604020202020204" pitchFamily="34" charset="0"/>
              <a:buChar char="•"/>
            </a:pPr>
            <a:r>
              <a:rPr lang="en-US" dirty="0">
                <a:latin typeface="Arial" panose="020B0604020202020204" pitchFamily="34" charset="0"/>
                <a:cs typeface="Arial" panose="020B0604020202020204" pitchFamily="34" charset="0"/>
              </a:rPr>
              <a:t>AFN Resolution 85/2023, </a:t>
            </a:r>
            <a:r>
              <a:rPr lang="en-US" i="1" dirty="0">
                <a:latin typeface="Arial" panose="020B0604020202020204" pitchFamily="34" charset="0"/>
                <a:cs typeface="Arial" panose="020B0604020202020204" pitchFamily="34" charset="0"/>
              </a:rPr>
              <a:t>Support for the Technical Working Group on Social Development to Continue IA Program reform, </a:t>
            </a:r>
            <a:r>
              <a:rPr lang="en-US" dirty="0">
                <a:latin typeface="Arial" panose="020B0604020202020204" pitchFamily="34" charset="0"/>
                <a:cs typeface="Arial" panose="020B0604020202020204" pitchFamily="34" charset="0"/>
              </a:rPr>
              <a:t>calls upon Canada to:</a:t>
            </a:r>
          </a:p>
          <a:p>
            <a:pPr marL="800100" lvl="1" indent="-342900" algn="l">
              <a:lnSpc>
                <a:spcPct val="110000"/>
              </a:lnSpc>
              <a:buClr>
                <a:srgbClr val="FFC000"/>
              </a:buClr>
              <a:buFont typeface="Arial" panose="020B0604020202020204" pitchFamily="34" charset="0"/>
              <a:buChar char="•"/>
            </a:pPr>
            <a:r>
              <a:rPr lang="en-US" dirty="0">
                <a:latin typeface="Arial" panose="020B0604020202020204" pitchFamily="34" charset="0"/>
                <a:cs typeface="Arial" panose="020B0604020202020204" pitchFamily="34" charset="0"/>
              </a:rPr>
              <a:t>Fund the AFN to conduct costing of the long-term financial investments required to fully implement the First Nations-developed policy recommendations.</a:t>
            </a:r>
          </a:p>
          <a:p>
            <a:pPr marL="800100" lvl="1" indent="-342900" algn="l">
              <a:lnSpc>
                <a:spcPct val="110000"/>
              </a:lnSpc>
              <a:buClr>
                <a:srgbClr val="FFC000"/>
              </a:buClr>
              <a:buFont typeface="Arial" panose="020B0604020202020204" pitchFamily="34" charset="0"/>
              <a:buChar char="•"/>
            </a:pPr>
            <a:r>
              <a:rPr lang="en-US" dirty="0">
                <a:latin typeface="Arial" panose="020B0604020202020204" pitchFamily="34" charset="0"/>
                <a:cs typeface="Arial" panose="020B0604020202020204" pitchFamily="34" charset="0"/>
              </a:rPr>
              <a:t>Provide a formal record of decision on the First Nations-developed policy recommendations.</a:t>
            </a:r>
          </a:p>
          <a:p>
            <a:pPr marL="800100" lvl="1" indent="-342900" algn="l">
              <a:lnSpc>
                <a:spcPct val="110000"/>
              </a:lnSpc>
              <a:buClr>
                <a:srgbClr val="FFC000"/>
              </a:buClr>
              <a:buFont typeface="Arial" panose="020B0604020202020204" pitchFamily="34" charset="0"/>
              <a:buChar char="•"/>
            </a:pPr>
            <a:r>
              <a:rPr lang="en-US" dirty="0">
                <a:latin typeface="Arial" panose="020B0604020202020204" pitchFamily="34" charset="0"/>
                <a:cs typeface="Arial" panose="020B0604020202020204" pitchFamily="34" charset="0"/>
              </a:rPr>
              <a:t>Co-develop future budget requests for the IA Program with First Nations that include regional priorities.</a:t>
            </a:r>
          </a:p>
          <a:p>
            <a:pPr marL="800100" lvl="1" indent="-342900" algn="l">
              <a:lnSpc>
                <a:spcPct val="110000"/>
              </a:lnSpc>
              <a:buClr>
                <a:srgbClr val="FFC000"/>
              </a:buClr>
              <a:buFont typeface="Arial" panose="020B0604020202020204" pitchFamily="34" charset="0"/>
              <a:buChar char="•"/>
            </a:pPr>
            <a:r>
              <a:rPr lang="en-US" dirty="0">
                <a:latin typeface="Arial" panose="020B0604020202020204" pitchFamily="34" charset="0"/>
                <a:cs typeface="Arial" panose="020B0604020202020204" pitchFamily="34" charset="0"/>
              </a:rPr>
              <a:t>Continue to provide ongoing inflation relief benefits for IA clients, until the IA Program rates are reflective of the cost of living in northern and remote areas.</a:t>
            </a:r>
          </a:p>
          <a:p>
            <a:pPr marL="800100" lvl="1" indent="-342900" algn="l">
              <a:lnSpc>
                <a:spcPct val="110000"/>
              </a:lnSpc>
              <a:buFont typeface="Arial" panose="020B0604020202020204" pitchFamily="34" charset="0"/>
              <a:buChar char="•"/>
            </a:pPr>
            <a:endParaRPr lang="en-US" dirty="0">
              <a:latin typeface="Arial" panose="020B0604020202020204" pitchFamily="34" charset="0"/>
              <a:cs typeface="Arial" panose="020B0604020202020204" pitchFamily="34" charset="0"/>
            </a:endParaRPr>
          </a:p>
          <a:p>
            <a:pPr marL="342900" indent="-342900">
              <a:lnSpc>
                <a:spcPct val="110000"/>
              </a:lnSpc>
              <a:buFont typeface="Arial" panose="020B0604020202020204" pitchFamily="34" charset="0"/>
              <a:buChar char="•"/>
            </a:pPr>
            <a:endParaRPr lang="en-CA" dirty="0">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09F72315-6A89-DB41-4710-0CC354467484}"/>
              </a:ext>
            </a:extLst>
          </p:cNvPr>
          <p:cNvSpPr>
            <a:spLocks noGrp="1"/>
          </p:cNvSpPr>
          <p:nvPr>
            <p:ph type="ctrTitle"/>
          </p:nvPr>
        </p:nvSpPr>
        <p:spPr>
          <a:xfrm>
            <a:off x="1871663" y="1788378"/>
            <a:ext cx="8839200"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Continuing Program Reform </a:t>
            </a:r>
          </a:p>
        </p:txBody>
      </p:sp>
    </p:spTree>
    <p:extLst>
      <p:ext uri="{BB962C8B-B14F-4D97-AF65-F5344CB8AC3E}">
        <p14:creationId xmlns:p14="http://schemas.microsoft.com/office/powerpoint/2010/main" val="433464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676400" y="2842418"/>
            <a:ext cx="9495171" cy="3748557"/>
          </a:xfrm>
        </p:spPr>
        <p:txBody>
          <a:bodyPr>
            <a:noAutofit/>
          </a:bodyPr>
          <a:lstStyle/>
          <a:p>
            <a:pPr marL="228600" marR="0" lvl="0" indent="-228600" algn="l" defTabSz="914400" rtl="0" eaLnBrk="1" fontAlgn="auto" latinLnBrk="0" hangingPunct="1">
              <a:lnSpc>
                <a:spcPct val="100000"/>
              </a:lnSpc>
              <a:spcBef>
                <a:spcPts val="600"/>
              </a:spcBef>
              <a:spcAft>
                <a:spcPts val="1200"/>
              </a:spcAft>
              <a:buClr>
                <a:srgbClr val="FFC000"/>
              </a:buClr>
              <a:buSzTx/>
              <a:buFont typeface="Arial" panose="020B0604020202020204" pitchFamily="34" charset="0"/>
              <a:buChar char="•"/>
              <a:tabLst/>
              <a:defRPr/>
            </a:pPr>
            <a:r>
              <a:rPr kumimoji="0" lang="en-US" sz="2200" b="0" i="0" u="none" strike="noStrike" kern="1200" cap="none" spc="0" normalizeH="0" baseline="0" noProof="0" dirty="0">
                <a:ln>
                  <a:noFill/>
                </a:ln>
                <a:effectLst/>
                <a:uLnTx/>
                <a:uFillTx/>
                <a:latin typeface="Arial" panose="020B0604020202020204" pitchFamily="34" charset="0"/>
                <a:cs typeface="Arial" panose="020B0604020202020204" pitchFamily="34" charset="0"/>
              </a:rPr>
              <a:t>In Fall 2023, the AFN submitted a pre-budget submission, identifying the need for $2.34 billion over five years above the current funding. </a:t>
            </a:r>
          </a:p>
          <a:p>
            <a:pPr marL="228600" marR="0" lvl="0" indent="-228600" algn="l" defTabSz="914400" rtl="0" eaLnBrk="1" fontAlgn="auto" latinLnBrk="0" hangingPunct="1">
              <a:lnSpc>
                <a:spcPct val="100000"/>
              </a:lnSpc>
              <a:spcBef>
                <a:spcPts val="1000"/>
              </a:spcBef>
              <a:spcAft>
                <a:spcPts val="1200"/>
              </a:spcAft>
              <a:buClr>
                <a:srgbClr val="FFC000"/>
              </a:buClr>
              <a:buSzTx/>
              <a:buFont typeface="Arial" panose="020B0604020202020204" pitchFamily="34" charset="0"/>
              <a:buChar char="•"/>
              <a:tabLst/>
              <a:defRPr/>
            </a:pPr>
            <a:r>
              <a:rPr lang="en-US" sz="2200" dirty="0">
                <a:latin typeface="Arial" panose="020B0604020202020204" pitchFamily="34" charset="0"/>
                <a:cs typeface="Arial" panose="020B0604020202020204" pitchFamily="34" charset="0"/>
              </a:rPr>
              <a:t>Maintain inflation relief for IA Clients, until the IA rates are reflective of the cost of living in northern and remote areas. </a:t>
            </a:r>
          </a:p>
          <a:p>
            <a:pPr marL="228600" marR="0" lvl="0" indent="-228600" algn="l" defTabSz="914400" rtl="0" eaLnBrk="1" fontAlgn="auto" latinLnBrk="0" hangingPunct="1">
              <a:lnSpc>
                <a:spcPct val="100000"/>
              </a:lnSpc>
              <a:spcBef>
                <a:spcPts val="600"/>
              </a:spcBef>
              <a:spcAft>
                <a:spcPts val="1200"/>
              </a:spcAft>
              <a:buClr>
                <a:srgbClr val="FFC000"/>
              </a:buClr>
              <a:buSzTx/>
              <a:buFont typeface="Arial" panose="020B0604020202020204" pitchFamily="34" charset="0"/>
              <a:buChar char="•"/>
              <a:tabLst/>
              <a:defRPr/>
            </a:pPr>
            <a:r>
              <a:rPr lang="en-US" sz="2200" dirty="0">
                <a:latin typeface="Arial" panose="020B0604020202020204" pitchFamily="34" charset="0"/>
                <a:cs typeface="Arial" panose="020B0604020202020204" pitchFamily="34" charset="0"/>
              </a:rPr>
              <a:t>The AFN will continue to submit budget advocacy each year as an interim measure until reform is fully costed and implemented.</a:t>
            </a:r>
          </a:p>
          <a:p>
            <a:pPr marL="228600" marR="0" lvl="0" indent="-2286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kumimoji="0" lang="en-US" sz="2200"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TWGSD requested the AFN develop a briefing note and advocacy letter template to distribute to Chiefs within their respective regions</a:t>
            </a:r>
          </a:p>
        </p:txBody>
      </p:sp>
      <p:sp>
        <p:nvSpPr>
          <p:cNvPr id="6" name="Title 1">
            <a:extLst>
              <a:ext uri="{FF2B5EF4-FFF2-40B4-BE49-F238E27FC236}">
                <a16:creationId xmlns:a16="http://schemas.microsoft.com/office/drawing/2014/main" id="{67C78B0B-0210-6FAF-9FB5-D3ABE5DD2134}"/>
              </a:ext>
            </a:extLst>
          </p:cNvPr>
          <p:cNvSpPr>
            <a:spLocks noGrp="1"/>
          </p:cNvSpPr>
          <p:nvPr>
            <p:ph type="ctrTitle"/>
          </p:nvPr>
        </p:nvSpPr>
        <p:spPr>
          <a:xfrm>
            <a:off x="1676400" y="1707765"/>
            <a:ext cx="8839200"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Budget Advocacy </a:t>
            </a:r>
          </a:p>
        </p:txBody>
      </p:sp>
    </p:spTree>
    <p:extLst>
      <p:ext uri="{BB962C8B-B14F-4D97-AF65-F5344CB8AC3E}">
        <p14:creationId xmlns:p14="http://schemas.microsoft.com/office/powerpoint/2010/main" val="3211046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15B70564-376E-704C-9649-07DC98FDC052}"/>
              </a:ext>
            </a:extLst>
          </p:cNvPr>
          <p:cNvSpPr>
            <a:spLocks noGrp="1"/>
          </p:cNvSpPr>
          <p:nvPr>
            <p:ph type="subTitle" idx="1"/>
          </p:nvPr>
        </p:nvSpPr>
        <p:spPr>
          <a:xfrm>
            <a:off x="1900238" y="2718416"/>
            <a:ext cx="8615362" cy="3748557"/>
          </a:xfrm>
        </p:spPr>
        <p:txBody>
          <a:bodyPr>
            <a:normAutofit/>
          </a:bodyPr>
          <a:lstStyle/>
          <a:p>
            <a:pPr marL="228600" marR="0" lvl="0" indent="-2286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The Institute of Fiscal Studies and Democracy (IFSD) </a:t>
            </a:r>
            <a:r>
              <a:rPr lang="en-US" dirty="0" err="1">
                <a:latin typeface="Arial" panose="020B0604020202020204" pitchFamily="34" charset="0"/>
                <a:cs typeface="Arial" panose="020B0604020202020204" pitchFamily="34" charset="0"/>
              </a:rPr>
              <a:t>i</a:t>
            </a: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s contracted </a:t>
            </a:r>
            <a:r>
              <a:rPr lang="en-US" dirty="0">
                <a:latin typeface="Arial" panose="020B0604020202020204" pitchFamily="34" charset="0"/>
                <a:cs typeface="Arial" panose="020B0604020202020204" pitchFamily="34" charset="0"/>
              </a:rPr>
              <a:t>to conduct the assessment </a:t>
            </a:r>
            <a:r>
              <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rPr>
              <a:t>of the long-term financial investments required to fill the gaps in the IA Program. </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228600" marR="0" lvl="0" indent="-228600" algn="l" defTabSz="914400" rtl="0" eaLnBrk="1" fontAlgn="auto" latinLnBrk="0" hangingPunct="1">
              <a:lnSpc>
                <a:spcPct val="100000"/>
              </a:lnSpc>
              <a:spcBef>
                <a:spcPts val="1000"/>
              </a:spcBef>
              <a:spcAft>
                <a:spcPts val="0"/>
              </a:spcAft>
              <a:buClr>
                <a:srgbClr val="FFC000"/>
              </a:buClr>
              <a:buSzTx/>
              <a:buFont typeface="Arial" panose="020B0604020202020204" pitchFamily="34" charset="0"/>
              <a:buChar char="•"/>
              <a:tabLst/>
              <a:defRPr/>
            </a:pPr>
            <a:r>
              <a:rPr lang="en-US" dirty="0">
                <a:latin typeface="Arial" panose="020B0604020202020204" pitchFamily="34" charset="0"/>
                <a:cs typeface="Arial" panose="020B0604020202020204" pitchFamily="34" charset="0"/>
              </a:rPr>
              <a:t>AFN Resolution 58/2023, </a:t>
            </a:r>
            <a:r>
              <a:rPr lang="en-US" i="1" dirty="0">
                <a:latin typeface="Arial" panose="020B0604020202020204" pitchFamily="34" charset="0"/>
                <a:cs typeface="Arial" panose="020B0604020202020204" pitchFamily="34" charset="0"/>
              </a:rPr>
              <a:t>A Study on First Nations Guaranteed Liveable Income</a:t>
            </a:r>
            <a:r>
              <a:rPr lang="en-US" dirty="0">
                <a:latin typeface="Arial" panose="020B0604020202020204" pitchFamily="34" charset="0"/>
                <a:cs typeface="Arial" panose="020B0604020202020204" pitchFamily="34" charset="0"/>
              </a:rPr>
              <a:t>. The AFN is in the process of seeking funding to conduct the work.</a:t>
            </a:r>
            <a:endParaRPr kumimoji="0" lang="en-US" b="0" i="0" u="none" strike="noStrike" kern="1200" cap="none" spc="0" normalizeH="0" baseline="0" noProof="0" dirty="0">
              <a:ln>
                <a:noFill/>
              </a:ln>
              <a:effectLst/>
              <a:uLnTx/>
              <a:uFillTx/>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5FDA3CD1-3F2C-D8CA-FD3C-CA21A1256AA2}"/>
              </a:ext>
            </a:extLst>
          </p:cNvPr>
          <p:cNvSpPr>
            <a:spLocks noGrp="1"/>
          </p:cNvSpPr>
          <p:nvPr>
            <p:ph type="ctrTitle"/>
          </p:nvPr>
        </p:nvSpPr>
        <p:spPr>
          <a:xfrm>
            <a:off x="1676400" y="1707765"/>
            <a:ext cx="8839200" cy="848495"/>
          </a:xfrm>
        </p:spPr>
        <p:txBody>
          <a:bodyPr/>
          <a:lstStyle/>
          <a:p>
            <a:pPr algn="l"/>
            <a:r>
              <a:rPr lang="en-US" sz="3600" b="1" dirty="0">
                <a:solidFill>
                  <a:srgbClr val="641D9C"/>
                </a:solidFill>
                <a:latin typeface="Arial" panose="020B0604020202020204" pitchFamily="34" charset="0"/>
                <a:cs typeface="Arial" panose="020B0604020202020204" pitchFamily="34" charset="0"/>
              </a:rPr>
              <a:t>Next Steps </a:t>
            </a:r>
          </a:p>
        </p:txBody>
      </p:sp>
    </p:spTree>
    <p:extLst>
      <p:ext uri="{BB962C8B-B14F-4D97-AF65-F5344CB8AC3E}">
        <p14:creationId xmlns:p14="http://schemas.microsoft.com/office/powerpoint/2010/main" val="993783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6012</TotalTime>
  <Words>950</Words>
  <Application>Microsoft Macintosh PowerPoint</Application>
  <PresentationFormat>Widescreen</PresentationFormat>
  <Paragraphs>59</Paragraphs>
  <Slides>17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Aptos</vt:lpstr>
      <vt:lpstr>Arial</vt:lpstr>
      <vt:lpstr>Calibri</vt:lpstr>
      <vt:lpstr>Office Theme</vt:lpstr>
      <vt:lpstr>Poverty and Income Assistance From Surviving to Thriving</vt:lpstr>
      <vt:lpstr>Income Assistance Program Reform </vt:lpstr>
      <vt:lpstr>Income Assistance Reform</vt:lpstr>
      <vt:lpstr>Foundation for Reform</vt:lpstr>
      <vt:lpstr>Policy Recommendations</vt:lpstr>
      <vt:lpstr>Policy Recommendations (continued)</vt:lpstr>
      <vt:lpstr>Continuing Program Reform </vt:lpstr>
      <vt:lpstr>Budget Advocacy </vt:lpstr>
      <vt:lpstr>Next Steps </vt:lpstr>
      <vt:lpstr>Poverty</vt:lpstr>
      <vt:lpstr>PowerPoint Presentation</vt:lpstr>
      <vt:lpstr>Background </vt:lpstr>
      <vt:lpstr>Welcome the Institute of Fiscal Studies and Democracy</vt:lpstr>
      <vt:lpstr>Next Steps </vt:lpstr>
      <vt:lpstr>Draft Resolution </vt:lpstr>
      <vt:lpstr>PowerPoint Presentation</vt:lpstr>
      <vt:lpstr>Kinanaskomitin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Sid Lee</dc:creator>
  <cp:lastModifiedBy>Hollie King</cp:lastModifiedBy>
  <cp:revision>19</cp:revision>
  <dcterms:created xsi:type="dcterms:W3CDTF">2019-01-28T15:16:15Z</dcterms:created>
  <dcterms:modified xsi:type="dcterms:W3CDTF">2024-11-28T23:38:08Z</dcterms:modified>
</cp:coreProperties>
</file>