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6" r:id="rId3"/>
    <p:sldId id="263" r:id="rId4"/>
    <p:sldId id="258" r:id="rId5"/>
    <p:sldId id="259" r:id="rId6"/>
    <p:sldId id="265"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FEE80E-4FC8-4D6C-A3C0-E8AA1DBE36C9}" v="1" dt="2026-04-15T18:01:51.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96"/>
    <p:restoredTop sz="61679" autoAdjust="0"/>
  </p:normalViewPr>
  <p:slideViewPr>
    <p:cSldViewPr snapToGrid="0">
      <p:cViewPr varScale="1">
        <p:scale>
          <a:sx n="111" d="100"/>
          <a:sy n="111" d="100"/>
        </p:scale>
        <p:origin x="516" y="96"/>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sha Cloutier" userId="1f49f198-af36-4f7c-ab03-ca353ebaaab7" providerId="ADAL" clId="{A96EFED3-931A-492D-81F7-E9A5FCA87456}"/>
    <pc:docChg chg="custSel modSld">
      <pc:chgData name="Tasha Cloutier" userId="1f49f198-af36-4f7c-ab03-ca353ebaaab7" providerId="ADAL" clId="{A96EFED3-931A-492D-81F7-E9A5FCA87456}" dt="2026-04-14T18:45:54.044" v="152" actId="20577"/>
      <pc:docMkLst>
        <pc:docMk/>
      </pc:docMkLst>
      <pc:sldChg chg="addSp delSp modSp mod">
        <pc:chgData name="Tasha Cloutier" userId="1f49f198-af36-4f7c-ab03-ca353ebaaab7" providerId="ADAL" clId="{A96EFED3-931A-492D-81F7-E9A5FCA87456}" dt="2026-04-14T18:45:54.044" v="152" actId="20577"/>
        <pc:sldMkLst>
          <pc:docMk/>
          <pc:sldMk cId="2720162633" sldId="256"/>
        </pc:sldMkLst>
        <pc:spChg chg="mod">
          <ac:chgData name="Tasha Cloutier" userId="1f49f198-af36-4f7c-ab03-ca353ebaaab7" providerId="ADAL" clId="{A96EFED3-931A-492D-81F7-E9A5FCA87456}" dt="2026-04-14T18:45:54.044" v="152" actId="20577"/>
          <ac:spMkLst>
            <pc:docMk/>
            <pc:sldMk cId="2720162633" sldId="256"/>
            <ac:spMk id="2" creationId="{C7CBF61C-DDF8-9189-69A9-7A65CC3C287F}"/>
          </ac:spMkLst>
        </pc:spChg>
        <pc:spChg chg="add mod">
          <ac:chgData name="Tasha Cloutier" userId="1f49f198-af36-4f7c-ab03-ca353ebaaab7" providerId="ADAL" clId="{A96EFED3-931A-492D-81F7-E9A5FCA87456}" dt="2026-04-10T20:36:50.993" v="37" actId="1076"/>
          <ac:spMkLst>
            <pc:docMk/>
            <pc:sldMk cId="2720162633" sldId="256"/>
            <ac:spMk id="4" creationId="{93F1D8B6-8D97-E9F1-E220-6EE560D2561E}"/>
          </ac:spMkLst>
        </pc:spChg>
      </pc:sldChg>
      <pc:sldChg chg="modSp mod modNotes">
        <pc:chgData name="Tasha Cloutier" userId="1f49f198-af36-4f7c-ab03-ca353ebaaab7" providerId="ADAL" clId="{A96EFED3-931A-492D-81F7-E9A5FCA87456}" dt="2026-04-10T20:47:33.315" v="95" actId="1076"/>
        <pc:sldMkLst>
          <pc:docMk/>
          <pc:sldMk cId="1442955966" sldId="258"/>
        </pc:sldMkLst>
        <pc:spChg chg="mod">
          <ac:chgData name="Tasha Cloutier" userId="1f49f198-af36-4f7c-ab03-ca353ebaaab7" providerId="ADAL" clId="{A96EFED3-931A-492D-81F7-E9A5FCA87456}" dt="2026-04-10T20:47:33.315" v="95" actId="1076"/>
          <ac:spMkLst>
            <pc:docMk/>
            <pc:sldMk cId="1442955966" sldId="258"/>
            <ac:spMk id="16" creationId="{D035398B-CD4D-AE52-074A-ADBEBECDA4C0}"/>
          </ac:spMkLst>
        </pc:spChg>
      </pc:sldChg>
      <pc:sldChg chg="modSp mod">
        <pc:chgData name="Tasha Cloutier" userId="1f49f198-af36-4f7c-ab03-ca353ebaaab7" providerId="ADAL" clId="{A96EFED3-931A-492D-81F7-E9A5FCA87456}" dt="2026-04-10T20:39:13.563" v="93" actId="20577"/>
        <pc:sldMkLst>
          <pc:docMk/>
          <pc:sldMk cId="1372839492" sldId="261"/>
        </pc:sldMkLst>
        <pc:spChg chg="mod">
          <ac:chgData name="Tasha Cloutier" userId="1f49f198-af36-4f7c-ab03-ca353ebaaab7" providerId="ADAL" clId="{A96EFED3-931A-492D-81F7-E9A5FCA87456}" dt="2026-04-10T20:39:13.563" v="93" actId="20577"/>
          <ac:spMkLst>
            <pc:docMk/>
            <pc:sldMk cId="1372839492" sldId="261"/>
            <ac:spMk id="2" creationId="{20E466D9-D478-9D73-3B7B-1FE6BFEEEC85}"/>
          </ac:spMkLst>
        </pc:spChg>
        <pc:spChg chg="mod">
          <ac:chgData name="Tasha Cloutier" userId="1f49f198-af36-4f7c-ab03-ca353ebaaab7" providerId="ADAL" clId="{A96EFED3-931A-492D-81F7-E9A5FCA87456}" dt="2026-04-10T20:39:02.981" v="40" actId="12"/>
          <ac:spMkLst>
            <pc:docMk/>
            <pc:sldMk cId="1372839492" sldId="261"/>
            <ac:spMk id="3" creationId="{93F1D718-D9A0-AA6E-CAAB-78657E4B96E5}"/>
          </ac:spMkLst>
        </pc:spChg>
      </pc:sldChg>
      <pc:sldChg chg="modNotes">
        <pc:chgData name="Tasha Cloutier" userId="1f49f198-af36-4f7c-ab03-ca353ebaaab7" providerId="ADAL" clId="{A96EFED3-931A-492D-81F7-E9A5FCA87456}" dt="2026-04-10T20:38:41.865" v="38" actId="6549"/>
        <pc:sldMkLst>
          <pc:docMk/>
          <pc:sldMk cId="2882666953"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63ECD-9019-4B1B-919F-EEA55A085A82}" type="datetimeFigureOut">
              <a:rPr lang="en-US" smtClean="0"/>
              <a:t>15/Apr/26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B3AC2-FF0A-465A-8E44-8554207D6C86}" type="slidenum">
              <a:rPr lang="en-US" smtClean="0"/>
              <a:t>‹#›</a:t>
            </a:fld>
            <a:endParaRPr lang="en-US" dirty="0"/>
          </a:p>
        </p:txBody>
      </p:sp>
    </p:spTree>
    <p:extLst>
      <p:ext uri="{BB962C8B-B14F-4D97-AF65-F5344CB8AC3E}">
        <p14:creationId xmlns:p14="http://schemas.microsoft.com/office/powerpoint/2010/main" val="52747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E2B3AC2-FF0A-465A-8E44-8554207D6C86}" type="slidenum">
              <a:rPr lang="en-US" smtClean="0"/>
              <a:t>1</a:t>
            </a:fld>
            <a:endParaRPr lang="en-US" dirty="0"/>
          </a:p>
        </p:txBody>
      </p:sp>
    </p:spTree>
    <p:extLst>
      <p:ext uri="{BB962C8B-B14F-4D97-AF65-F5344CB8AC3E}">
        <p14:creationId xmlns:p14="http://schemas.microsoft.com/office/powerpoint/2010/main" val="98996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B3AC2-FF0A-465A-8E44-8554207D6C86}" type="slidenum">
              <a:rPr lang="en-US" smtClean="0"/>
              <a:t>2</a:t>
            </a:fld>
            <a:endParaRPr lang="en-US"/>
          </a:p>
        </p:txBody>
      </p:sp>
    </p:spTree>
    <p:extLst>
      <p:ext uri="{BB962C8B-B14F-4D97-AF65-F5344CB8AC3E}">
        <p14:creationId xmlns:p14="http://schemas.microsoft.com/office/powerpoint/2010/main" val="2871524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5F681-926B-D745-ECBB-377D1FE30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65B65-E3D1-08C1-0708-EB244C8AC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F6C28-FA86-D097-F741-D40750D98F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FD5DD7-9E08-A5A6-6BE5-AB9FB9113FF7}"/>
              </a:ext>
            </a:extLst>
          </p:cNvPr>
          <p:cNvSpPr>
            <a:spLocks noGrp="1"/>
          </p:cNvSpPr>
          <p:nvPr>
            <p:ph type="sldNum" sz="quarter" idx="5"/>
          </p:nvPr>
        </p:nvSpPr>
        <p:spPr/>
        <p:txBody>
          <a:bodyPr/>
          <a:lstStyle/>
          <a:p>
            <a:fld id="{CE2B3AC2-FF0A-465A-8E44-8554207D6C86}" type="slidenum">
              <a:rPr lang="en-US" smtClean="0"/>
              <a:t>3</a:t>
            </a:fld>
            <a:endParaRPr lang="en-US" dirty="0"/>
          </a:p>
        </p:txBody>
      </p:sp>
    </p:spTree>
    <p:extLst>
      <p:ext uri="{BB962C8B-B14F-4D97-AF65-F5344CB8AC3E}">
        <p14:creationId xmlns:p14="http://schemas.microsoft.com/office/powerpoint/2010/main" val="21001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B3AC2-FF0A-465A-8E44-8554207D6C86}" type="slidenum">
              <a:rPr lang="en-US" smtClean="0"/>
              <a:t>4</a:t>
            </a:fld>
            <a:endParaRPr lang="en-US" dirty="0"/>
          </a:p>
        </p:txBody>
      </p:sp>
    </p:spTree>
    <p:extLst>
      <p:ext uri="{BB962C8B-B14F-4D97-AF65-F5344CB8AC3E}">
        <p14:creationId xmlns:p14="http://schemas.microsoft.com/office/powerpoint/2010/main" val="379813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B3AC2-FF0A-465A-8E44-8554207D6C86}" type="slidenum">
              <a:rPr lang="en-US" smtClean="0"/>
              <a:t>5</a:t>
            </a:fld>
            <a:endParaRPr lang="en-US" dirty="0"/>
          </a:p>
        </p:txBody>
      </p:sp>
    </p:spTree>
    <p:extLst>
      <p:ext uri="{BB962C8B-B14F-4D97-AF65-F5344CB8AC3E}">
        <p14:creationId xmlns:p14="http://schemas.microsoft.com/office/powerpoint/2010/main" val="312311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DB9A9-7FEA-588F-FBB4-0CB9F7E1A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1E340-CAE2-D3DA-D3F3-E36D122F8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DE9D0F-CAFF-F958-2C7F-4B95D19CBB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3BE9B5-1844-2AF9-6685-151DEA38ACC1}"/>
              </a:ext>
            </a:extLst>
          </p:cNvPr>
          <p:cNvSpPr>
            <a:spLocks noGrp="1"/>
          </p:cNvSpPr>
          <p:nvPr>
            <p:ph type="sldNum" sz="quarter" idx="5"/>
          </p:nvPr>
        </p:nvSpPr>
        <p:spPr/>
        <p:txBody>
          <a:bodyPr/>
          <a:lstStyle/>
          <a:p>
            <a:fld id="{CE2B3AC2-FF0A-465A-8E44-8554207D6C86}" type="slidenum">
              <a:rPr lang="en-US" smtClean="0"/>
              <a:t>6</a:t>
            </a:fld>
            <a:endParaRPr lang="en-US" dirty="0"/>
          </a:p>
        </p:txBody>
      </p:sp>
    </p:spTree>
    <p:extLst>
      <p:ext uri="{BB962C8B-B14F-4D97-AF65-F5344CB8AC3E}">
        <p14:creationId xmlns:p14="http://schemas.microsoft.com/office/powerpoint/2010/main" val="229839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E2B3AC2-FF0A-465A-8E44-8554207D6C86}" type="slidenum">
              <a:rPr lang="en-US" smtClean="0"/>
              <a:t>7</a:t>
            </a:fld>
            <a:endParaRPr lang="en-US" dirty="0"/>
          </a:p>
        </p:txBody>
      </p:sp>
    </p:spTree>
    <p:extLst>
      <p:ext uri="{BB962C8B-B14F-4D97-AF65-F5344CB8AC3E}">
        <p14:creationId xmlns:p14="http://schemas.microsoft.com/office/powerpoint/2010/main" val="3086889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6EEE-5A20-981D-98AE-8066FFA3B8A4}"/>
              </a:ext>
            </a:extLst>
          </p:cNvPr>
          <p:cNvSpPr>
            <a:spLocks noGrp="1"/>
          </p:cNvSpPr>
          <p:nvPr>
            <p:ph type="ctrTitle"/>
          </p:nvPr>
        </p:nvSpPr>
        <p:spPr>
          <a:xfrm>
            <a:off x="2458720" y="1706880"/>
            <a:ext cx="8707120" cy="1803082"/>
          </a:xfrm>
        </p:spPr>
        <p:txBody>
          <a:bodyPr anchor="t">
            <a:normAutofit/>
          </a:bodyPr>
          <a:lstStyle>
            <a:lvl1pPr algn="ctr">
              <a:defRPr sz="6000" b="1">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6CBC09AD-CB8A-FAC3-D0DF-597CDE410040}"/>
              </a:ext>
            </a:extLst>
          </p:cNvPr>
          <p:cNvSpPr>
            <a:spLocks noGrp="1"/>
          </p:cNvSpPr>
          <p:nvPr>
            <p:ph type="subTitle" idx="1"/>
          </p:nvPr>
        </p:nvSpPr>
        <p:spPr>
          <a:xfrm>
            <a:off x="2458720" y="3602038"/>
            <a:ext cx="8707120" cy="1655762"/>
          </a:xfrm>
        </p:spPr>
        <p:txBody>
          <a:bodyPr>
            <a:normAutofit/>
          </a:bodyPr>
          <a:lstStyle>
            <a:lvl1pPr marL="0" indent="0" algn="ctr">
              <a:buNone/>
              <a:defRPr sz="40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8775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B75E-6B22-7B54-BBA5-806BD5F881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53356-AB9E-C317-1871-B7BE524394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2D36FFAB-EEA8-4321-A5BE-3CF46C99C1C4}"/>
              </a:ext>
            </a:extLst>
          </p:cNvPr>
          <p:cNvSpPr>
            <a:spLocks noGrp="1"/>
          </p:cNvSpPr>
          <p:nvPr>
            <p:ph type="sldNum" sz="quarter" idx="4"/>
          </p:nvPr>
        </p:nvSpPr>
        <p:spPr>
          <a:xfrm>
            <a:off x="9281160" y="632587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FE8F15-7C32-D545-A297-630322AEE5F1}" type="slidenum">
              <a:rPr lang="en-US" smtClean="0"/>
              <a:t>‹#›</a:t>
            </a:fld>
            <a:endParaRPr lang="en-US" dirty="0"/>
          </a:p>
        </p:txBody>
      </p:sp>
    </p:spTree>
    <p:extLst>
      <p:ext uri="{BB962C8B-B14F-4D97-AF65-F5344CB8AC3E}">
        <p14:creationId xmlns:p14="http://schemas.microsoft.com/office/powerpoint/2010/main" val="150544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FAE9C0-F584-B98B-7644-02B724D2880C}"/>
              </a:ext>
            </a:extLst>
          </p:cNvPr>
          <p:cNvSpPr>
            <a:spLocks noGrp="1"/>
          </p:cNvSpPr>
          <p:nvPr>
            <p:ph type="title"/>
          </p:nvPr>
        </p:nvSpPr>
        <p:spPr>
          <a:xfrm>
            <a:off x="838200" y="1513840"/>
            <a:ext cx="10515600" cy="8264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F7CC2BA-363A-3857-6C39-42667011E355}"/>
              </a:ext>
            </a:extLst>
          </p:cNvPr>
          <p:cNvSpPr>
            <a:spLocks noGrp="1"/>
          </p:cNvSpPr>
          <p:nvPr>
            <p:ph type="body" idx="1"/>
          </p:nvPr>
        </p:nvSpPr>
        <p:spPr>
          <a:xfrm>
            <a:off x="838200" y="2340293"/>
            <a:ext cx="10515600" cy="38366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742CD6A-4667-4757-CA6B-29939BA77543}"/>
              </a:ext>
            </a:extLst>
          </p:cNvPr>
          <p:cNvSpPr>
            <a:spLocks noGrp="1"/>
          </p:cNvSpPr>
          <p:nvPr>
            <p:ph type="sldNum" sz="quarter" idx="4"/>
          </p:nvPr>
        </p:nvSpPr>
        <p:spPr>
          <a:xfrm>
            <a:off x="9281160" y="632587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FE8F15-7C32-D545-A297-630322AEE5F1}" type="slidenum">
              <a:rPr lang="en-US" smtClean="0"/>
              <a:t>‹#›</a:t>
            </a:fld>
            <a:endParaRPr lang="en-US" dirty="0"/>
          </a:p>
        </p:txBody>
      </p:sp>
    </p:spTree>
    <p:extLst>
      <p:ext uri="{BB962C8B-B14F-4D97-AF65-F5344CB8AC3E}">
        <p14:creationId xmlns:p14="http://schemas.microsoft.com/office/powerpoint/2010/main" val="290624034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sed-isde.canada.ca/site/ised/en/canadas-regional-development-agenci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cannor.gc.ca/eng/1351104567432/1351104589057" TargetMode="External"/><Relationship Id="rId4" Type="http://schemas.openxmlformats.org/officeDocument/2006/relationships/hyperlink" Target="https://fednor.canada.ca/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annor.gc.ca/eng/1351104567432/135110458905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F61C-DDF8-9189-69A9-7A65CC3C287F}"/>
              </a:ext>
            </a:extLst>
          </p:cNvPr>
          <p:cNvSpPr>
            <a:spLocks noGrp="1"/>
          </p:cNvSpPr>
          <p:nvPr>
            <p:ph type="ctrTitle"/>
          </p:nvPr>
        </p:nvSpPr>
        <p:spPr>
          <a:xfrm>
            <a:off x="2165422" y="2475780"/>
            <a:ext cx="8707120" cy="1163577"/>
          </a:xfrm>
        </p:spPr>
        <p:txBody>
          <a:bodyPr>
            <a:normAutofit fontScale="90000"/>
          </a:bodyPr>
          <a:lstStyle/>
          <a:p>
            <a:r>
              <a:rPr lang="en-US" sz="5400" dirty="0"/>
              <a:t>Economic Prosperity for </a:t>
            </a:r>
            <a:br>
              <a:rPr lang="en-US" sz="5400" dirty="0"/>
            </a:br>
            <a:r>
              <a:rPr lang="en-US" sz="5400" dirty="0"/>
              <a:t>First Nations</a:t>
            </a:r>
          </a:p>
        </p:txBody>
      </p:sp>
      <p:sp>
        <p:nvSpPr>
          <p:cNvPr id="4" name="Subtitle 2">
            <a:extLst>
              <a:ext uri="{FF2B5EF4-FFF2-40B4-BE49-F238E27FC236}">
                <a16:creationId xmlns:a16="http://schemas.microsoft.com/office/drawing/2014/main" id="{93F1D8B6-8D97-E9F1-E220-6EE560D2561E}"/>
              </a:ext>
            </a:extLst>
          </p:cNvPr>
          <p:cNvSpPr txBox="1">
            <a:spLocks/>
          </p:cNvSpPr>
          <p:nvPr/>
        </p:nvSpPr>
        <p:spPr>
          <a:xfrm>
            <a:off x="1845957" y="4278703"/>
            <a:ext cx="8707120" cy="25792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lumMod val="9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1200"/>
              </a:spcAft>
            </a:pPr>
            <a:r>
              <a:rPr lang="en-US" sz="2800" b="1" dirty="0">
                <a:solidFill>
                  <a:schemeClr val="bg1"/>
                </a:solidFill>
                <a:cs typeface="Posterama"/>
              </a:rPr>
              <a:t>Virtual Town Hall on </a:t>
            </a:r>
          </a:p>
          <a:p>
            <a:pPr>
              <a:spcAft>
                <a:spcPts val="1200"/>
              </a:spcAft>
            </a:pPr>
            <a:r>
              <a:rPr lang="en-US" sz="2800" b="1" dirty="0">
                <a:solidFill>
                  <a:schemeClr val="bg1"/>
                </a:solidFill>
                <a:cs typeface="Posterama"/>
              </a:rPr>
              <a:t>First Nations-First Ministers’ Meeting</a:t>
            </a:r>
            <a:endParaRPr lang="en-CA" sz="2800" b="1" dirty="0">
              <a:solidFill>
                <a:schemeClr val="bg1"/>
              </a:solidFill>
              <a:cs typeface="Posterama"/>
            </a:endParaRPr>
          </a:p>
          <a:p>
            <a:r>
              <a:rPr lang="en-CA" sz="2800" b="1" dirty="0">
                <a:solidFill>
                  <a:schemeClr val="bg1"/>
                </a:solidFill>
                <a:cs typeface="Posterama"/>
              </a:rPr>
              <a:t>April 2026</a:t>
            </a:r>
            <a:endParaRPr lang="en-CA" sz="2800" b="1" dirty="0">
              <a:solidFill>
                <a:schemeClr val="bg1"/>
              </a:solidFill>
              <a:cs typeface="Posterama" panose="020B0504020200020000" pitchFamily="34" charset="0"/>
            </a:endParaRPr>
          </a:p>
          <a:p>
            <a:endParaRPr lang="en-US" dirty="0"/>
          </a:p>
        </p:txBody>
      </p:sp>
    </p:spTree>
    <p:extLst>
      <p:ext uri="{BB962C8B-B14F-4D97-AF65-F5344CB8AC3E}">
        <p14:creationId xmlns:p14="http://schemas.microsoft.com/office/powerpoint/2010/main" val="272016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5D0C-ACF7-0E7F-59E9-82E200D95939}"/>
              </a:ext>
            </a:extLst>
          </p:cNvPr>
          <p:cNvSpPr>
            <a:spLocks noGrp="1"/>
          </p:cNvSpPr>
          <p:nvPr>
            <p:ph type="title"/>
          </p:nvPr>
        </p:nvSpPr>
        <p:spPr/>
        <p:txBody>
          <a:bodyPr/>
          <a:lstStyle/>
          <a:p>
            <a:r>
              <a:rPr lang="en-US" b="1"/>
              <a:t>Context - AFN Mandates</a:t>
            </a:r>
          </a:p>
        </p:txBody>
      </p:sp>
      <p:sp>
        <p:nvSpPr>
          <p:cNvPr id="3" name="Content Placeholder 2">
            <a:extLst>
              <a:ext uri="{FF2B5EF4-FFF2-40B4-BE49-F238E27FC236}">
                <a16:creationId xmlns:a16="http://schemas.microsoft.com/office/drawing/2014/main" id="{5AF26088-0987-2CD2-0741-BE6B799FF035}"/>
              </a:ext>
            </a:extLst>
          </p:cNvPr>
          <p:cNvSpPr>
            <a:spLocks noGrp="1"/>
          </p:cNvSpPr>
          <p:nvPr>
            <p:ph idx="1"/>
          </p:nvPr>
        </p:nvSpPr>
        <p:spPr>
          <a:xfrm>
            <a:off x="357188" y="2340293"/>
            <a:ext cx="11487150" cy="3836670"/>
          </a:xfrm>
        </p:spPr>
        <p:txBody>
          <a:bodyPr vert="horz" lIns="91440" tIns="45720" rIns="91440" bIns="45720" rtlCol="0" anchor="t">
            <a:normAutofit fontScale="92500" lnSpcReduction="10000"/>
          </a:bodyPr>
          <a:lstStyle/>
          <a:p>
            <a:r>
              <a:rPr lang="en-US" sz="2200" dirty="0"/>
              <a:t>06/2025, </a:t>
            </a:r>
            <a:r>
              <a:rPr lang="en-US" sz="2200" i="1" dirty="0"/>
              <a:t>Treaty and Inherent Rights to Trade  </a:t>
            </a:r>
            <a:endParaRPr lang="en-US" dirty="0"/>
          </a:p>
          <a:p>
            <a:r>
              <a:rPr lang="en-US" sz="2200" dirty="0"/>
              <a:t>07/2025, </a:t>
            </a:r>
            <a:r>
              <a:rPr lang="en-US" sz="2200" i="1" dirty="0"/>
              <a:t>Advancing First Nations Trade and Economies Through a First Nations Trade Strategy </a:t>
            </a:r>
            <a:endParaRPr lang="en-US" sz="2200" dirty="0"/>
          </a:p>
          <a:p>
            <a:r>
              <a:rPr lang="en-US" sz="2200" dirty="0"/>
              <a:t>08/2025, </a:t>
            </a:r>
            <a:r>
              <a:rPr lang="en-US" sz="2200" i="1" dirty="0"/>
              <a:t>Advancing Nation-to-Nation Trade</a:t>
            </a:r>
          </a:p>
          <a:p>
            <a:r>
              <a:rPr lang="en-US" sz="2200" dirty="0"/>
              <a:t>56/2025, </a:t>
            </a:r>
            <a:r>
              <a:rPr lang="en-US" sz="2200" i="1" dirty="0"/>
              <a:t>First Nations-led Critical Minerals Strategy </a:t>
            </a:r>
          </a:p>
          <a:p>
            <a:r>
              <a:rPr lang="en-US" sz="2200" dirty="0"/>
              <a:t>71/2025, </a:t>
            </a:r>
            <a:r>
              <a:rPr lang="en-US" sz="2200" i="1" dirty="0"/>
              <a:t>European Union Ban on Seal Products</a:t>
            </a:r>
          </a:p>
          <a:p>
            <a:r>
              <a:rPr lang="en-US" sz="2200" dirty="0"/>
              <a:t>23/2024, </a:t>
            </a:r>
            <a:r>
              <a:rPr lang="en-US" sz="2200" i="1" dirty="0"/>
              <a:t>First Nations Wild Atlantic Salmon Conservation Approaches</a:t>
            </a:r>
          </a:p>
          <a:p>
            <a:r>
              <a:rPr lang="en-US" sz="2200" dirty="0"/>
              <a:t>24/2024, </a:t>
            </a:r>
            <a:r>
              <a:rPr lang="en-US" sz="2200" i="1" dirty="0"/>
              <a:t>Treaty-protected Rights Based </a:t>
            </a:r>
            <a:r>
              <a:rPr lang="en-US" sz="2200" i="1" dirty="0" err="1"/>
              <a:t>katiyik</a:t>
            </a:r>
            <a:r>
              <a:rPr lang="en-US" sz="2200" i="1" dirty="0"/>
              <a:t> / </a:t>
            </a:r>
            <a:r>
              <a:rPr lang="en-US" sz="2200" i="1" dirty="0" err="1"/>
              <a:t>katew</a:t>
            </a:r>
            <a:r>
              <a:rPr lang="en-US" sz="2200" i="1" dirty="0"/>
              <a:t> (glass eel) Fishery Governance</a:t>
            </a:r>
          </a:p>
          <a:p>
            <a:r>
              <a:rPr lang="en-US" sz="2200" dirty="0"/>
              <a:t>64/2024, </a:t>
            </a:r>
            <a:r>
              <a:rPr lang="en-US" sz="2200" i="1" dirty="0"/>
              <a:t>First Nations </a:t>
            </a:r>
            <a:r>
              <a:rPr lang="en-US" sz="2200" i="1" dirty="0" err="1"/>
              <a:t>Labour</a:t>
            </a:r>
            <a:r>
              <a:rPr lang="en-US" sz="2200" i="1" dirty="0"/>
              <a:t> Market Information </a:t>
            </a:r>
            <a:endParaRPr lang="en-US" sz="2200" dirty="0"/>
          </a:p>
          <a:p>
            <a:r>
              <a:rPr lang="en-US" sz="2200" dirty="0"/>
              <a:t>72/2023, </a:t>
            </a:r>
            <a:r>
              <a:rPr lang="en-US" sz="2200" i="1" dirty="0"/>
              <a:t>First Nations-Led Procurement Organization and the National Benefits Sharing Agreement</a:t>
            </a:r>
            <a:r>
              <a:rPr lang="en-US" sz="2200" dirty="0"/>
              <a:t> </a:t>
            </a:r>
          </a:p>
          <a:p>
            <a:r>
              <a:rPr lang="en-US" sz="2200" dirty="0"/>
              <a:t>26/2021, </a:t>
            </a:r>
            <a:r>
              <a:rPr lang="en-US" sz="2200" i="1" dirty="0"/>
              <a:t>Support for Closing the Infrastructure Gap by 2030</a:t>
            </a:r>
            <a:endParaRPr lang="en-US" sz="2200" dirty="0"/>
          </a:p>
          <a:p>
            <a:endParaRPr lang="en-US" sz="2400" i="1" dirty="0"/>
          </a:p>
          <a:p>
            <a:endParaRPr lang="en-US" sz="2400" i="1" dirty="0"/>
          </a:p>
          <a:p>
            <a:endParaRPr lang="en-US" sz="2400" i="1" dirty="0"/>
          </a:p>
          <a:p>
            <a:endParaRPr lang="en-US" sz="2400" i="1" dirty="0"/>
          </a:p>
        </p:txBody>
      </p:sp>
      <p:sp>
        <p:nvSpPr>
          <p:cNvPr id="4" name="Slide Number Placeholder 3">
            <a:extLst>
              <a:ext uri="{FF2B5EF4-FFF2-40B4-BE49-F238E27FC236}">
                <a16:creationId xmlns:a16="http://schemas.microsoft.com/office/drawing/2014/main" id="{6DBB70C5-2A87-CBE6-3EEE-2A7172FDB202}"/>
              </a:ext>
            </a:extLst>
          </p:cNvPr>
          <p:cNvSpPr>
            <a:spLocks noGrp="1"/>
          </p:cNvSpPr>
          <p:nvPr>
            <p:ph type="sldNum" sz="quarter" idx="4"/>
          </p:nvPr>
        </p:nvSpPr>
        <p:spPr/>
        <p:txBody>
          <a:bodyPr/>
          <a:lstStyle/>
          <a:p>
            <a:fld id="{5AFE8F15-7C32-D545-A297-630322AEE5F1}" type="slidenum">
              <a:rPr lang="en-US" smtClean="0"/>
              <a:t>2</a:t>
            </a:fld>
            <a:endParaRPr lang="en-US" dirty="0"/>
          </a:p>
        </p:txBody>
      </p:sp>
    </p:spTree>
    <p:extLst>
      <p:ext uri="{BB962C8B-B14F-4D97-AF65-F5344CB8AC3E}">
        <p14:creationId xmlns:p14="http://schemas.microsoft.com/office/powerpoint/2010/main" val="288266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DCFF5-6431-3E22-FF31-86F0259188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3AF5C-23F9-6110-A32B-1A850B21044F}"/>
              </a:ext>
            </a:extLst>
          </p:cNvPr>
          <p:cNvSpPr>
            <a:spLocks noGrp="1"/>
          </p:cNvSpPr>
          <p:nvPr>
            <p:ph type="title"/>
          </p:nvPr>
        </p:nvSpPr>
        <p:spPr/>
        <p:txBody>
          <a:bodyPr/>
          <a:lstStyle/>
          <a:p>
            <a:r>
              <a:rPr lang="en-US" b="1" dirty="0"/>
              <a:t>Context – Jurisdiction</a:t>
            </a:r>
          </a:p>
        </p:txBody>
      </p:sp>
      <p:sp>
        <p:nvSpPr>
          <p:cNvPr id="3" name="Content Placeholder 2">
            <a:extLst>
              <a:ext uri="{FF2B5EF4-FFF2-40B4-BE49-F238E27FC236}">
                <a16:creationId xmlns:a16="http://schemas.microsoft.com/office/drawing/2014/main" id="{26E7B871-48A1-BA37-EF54-AE5AB5B140CD}"/>
              </a:ext>
            </a:extLst>
          </p:cNvPr>
          <p:cNvSpPr>
            <a:spLocks noGrp="1"/>
          </p:cNvSpPr>
          <p:nvPr>
            <p:ph idx="1"/>
          </p:nvPr>
        </p:nvSpPr>
        <p:spPr>
          <a:xfrm>
            <a:off x="357188" y="2340292"/>
            <a:ext cx="11487150" cy="4017645"/>
          </a:xfrm>
        </p:spPr>
        <p:txBody>
          <a:bodyPr>
            <a:normAutofit fontScale="92500"/>
          </a:bodyPr>
          <a:lstStyle/>
          <a:p>
            <a:pPr marL="0" indent="0">
              <a:buNone/>
            </a:pPr>
            <a:r>
              <a:rPr lang="en-US" b="1" dirty="0"/>
              <a:t>Core tension: </a:t>
            </a:r>
          </a:p>
          <a:p>
            <a:r>
              <a:rPr lang="en-US" sz="2600" dirty="0"/>
              <a:t>First Nations </a:t>
            </a:r>
            <a:r>
              <a:rPr lang="en-US" sz="2600" dirty="0">
                <a:sym typeface="Wingdings" panose="05000000000000000000" pitchFamily="2" charset="2"/>
              </a:rPr>
              <a:t></a:t>
            </a:r>
            <a:r>
              <a:rPr lang="en-US" sz="2600" dirty="0"/>
              <a:t> Rights holders with Inherent, Treaty, and constitutional (section 35) rights, title and jurisdiction, and sacred roles as stewards of our lands and waters. </a:t>
            </a:r>
          </a:p>
          <a:p>
            <a:r>
              <a:rPr lang="en-US" sz="2600" dirty="0"/>
              <a:t>Canada, provinces and territories </a:t>
            </a:r>
            <a:r>
              <a:rPr lang="en-US" sz="2600" dirty="0">
                <a:sym typeface="Wingdings" panose="05000000000000000000" pitchFamily="2" charset="2"/>
              </a:rPr>
              <a:t> Operate in divided Crown jurisdiction (</a:t>
            </a:r>
            <a:r>
              <a:rPr lang="en-US" sz="2600" i="1" dirty="0">
                <a:sym typeface="Wingdings" panose="05000000000000000000" pitchFamily="2" charset="2"/>
              </a:rPr>
              <a:t>Constitution Act, 1982 </a:t>
            </a:r>
            <a:r>
              <a:rPr lang="en-US" sz="2600" dirty="0">
                <a:sym typeface="Wingdings" panose="05000000000000000000" pitchFamily="2" charset="2"/>
              </a:rPr>
              <a:t>sections 91 and 92).</a:t>
            </a:r>
          </a:p>
          <a:p>
            <a:r>
              <a:rPr lang="en-US" sz="2600" dirty="0">
                <a:sym typeface="Wingdings" panose="05000000000000000000" pitchFamily="2" charset="2"/>
              </a:rPr>
              <a:t>Canada not respecting its own laws to recognize and uphold First Nations rights, like UN Declaration Act. No mechanism to ensure provinces and territories cooperate.</a:t>
            </a:r>
          </a:p>
          <a:p>
            <a:r>
              <a:rPr lang="en-US" sz="2600" dirty="0">
                <a:sym typeface="Wingdings" panose="05000000000000000000" pitchFamily="2" charset="2"/>
              </a:rPr>
              <a:t>Specific to natural resources development and stewardship:  Article 32 of the UN Declaration.</a:t>
            </a:r>
            <a:endParaRPr lang="en-US" sz="2600" dirty="0"/>
          </a:p>
          <a:p>
            <a:endParaRPr lang="en-US" i="1" dirty="0"/>
          </a:p>
        </p:txBody>
      </p:sp>
      <p:sp>
        <p:nvSpPr>
          <p:cNvPr id="4" name="Slide Number Placeholder 3">
            <a:extLst>
              <a:ext uri="{FF2B5EF4-FFF2-40B4-BE49-F238E27FC236}">
                <a16:creationId xmlns:a16="http://schemas.microsoft.com/office/drawing/2014/main" id="{DE136F83-B910-15B7-DC80-40E564B44439}"/>
              </a:ext>
            </a:extLst>
          </p:cNvPr>
          <p:cNvSpPr>
            <a:spLocks noGrp="1"/>
          </p:cNvSpPr>
          <p:nvPr>
            <p:ph type="sldNum" sz="quarter" idx="4"/>
          </p:nvPr>
        </p:nvSpPr>
        <p:spPr/>
        <p:txBody>
          <a:bodyPr/>
          <a:lstStyle/>
          <a:p>
            <a:fld id="{5AFE8F15-7C32-D545-A297-630322AEE5F1}" type="slidenum">
              <a:rPr lang="en-US" smtClean="0"/>
              <a:t>3</a:t>
            </a:fld>
            <a:endParaRPr lang="en-US" dirty="0"/>
          </a:p>
        </p:txBody>
      </p:sp>
    </p:spTree>
    <p:extLst>
      <p:ext uri="{BB962C8B-B14F-4D97-AF65-F5344CB8AC3E}">
        <p14:creationId xmlns:p14="http://schemas.microsoft.com/office/powerpoint/2010/main" val="329359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DD809-B02E-41B6-E187-856E39FA2A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83681F-B22F-B012-4597-0205D41BB268}"/>
              </a:ext>
            </a:extLst>
          </p:cNvPr>
          <p:cNvSpPr>
            <a:spLocks noGrp="1"/>
          </p:cNvSpPr>
          <p:nvPr>
            <p:ph type="title"/>
          </p:nvPr>
        </p:nvSpPr>
        <p:spPr/>
        <p:txBody>
          <a:bodyPr/>
          <a:lstStyle/>
          <a:p>
            <a:r>
              <a:rPr lang="en-US" b="1" dirty="0"/>
              <a:t>Context - Provinces and Territories</a:t>
            </a:r>
          </a:p>
        </p:txBody>
      </p:sp>
      <p:pic>
        <p:nvPicPr>
          <p:cNvPr id="15" name="Content Placeholder 14" descr="A close-up of a document&#10;&#10;AI-generated content may be incorrect.">
            <a:extLst>
              <a:ext uri="{FF2B5EF4-FFF2-40B4-BE49-F238E27FC236}">
                <a16:creationId xmlns:a16="http://schemas.microsoft.com/office/drawing/2014/main" id="{5810FD3D-2E98-9FE2-5EA8-BBE82753424F}"/>
              </a:ext>
            </a:extLst>
          </p:cNvPr>
          <p:cNvPicPr>
            <a:picLocks noGrp="1" noChangeAspect="1"/>
          </p:cNvPicPr>
          <p:nvPr>
            <p:ph idx="1"/>
          </p:nvPr>
        </p:nvPicPr>
        <p:blipFill>
          <a:blip r:embed="rId3"/>
          <a:stretch>
            <a:fillRect/>
          </a:stretch>
        </p:blipFill>
        <p:spPr>
          <a:xfrm>
            <a:off x="156579" y="2340292"/>
            <a:ext cx="8301621" cy="4342386"/>
          </a:xfrm>
        </p:spPr>
      </p:pic>
      <p:sp>
        <p:nvSpPr>
          <p:cNvPr id="16" name="TextBox 15">
            <a:extLst>
              <a:ext uri="{FF2B5EF4-FFF2-40B4-BE49-F238E27FC236}">
                <a16:creationId xmlns:a16="http://schemas.microsoft.com/office/drawing/2014/main" id="{D035398B-CD4D-AE52-074A-ADBEBECDA4C0}"/>
              </a:ext>
            </a:extLst>
          </p:cNvPr>
          <p:cNvSpPr txBox="1"/>
          <p:nvPr/>
        </p:nvSpPr>
        <p:spPr>
          <a:xfrm>
            <a:off x="8949905" y="2787936"/>
            <a:ext cx="2771775" cy="3447098"/>
          </a:xfrm>
          <a:prstGeom prst="rect">
            <a:avLst/>
          </a:prstGeom>
          <a:noFill/>
        </p:spPr>
        <p:txBody>
          <a:bodyPr wrap="square" rtlCol="0">
            <a:spAutoFit/>
          </a:bodyPr>
          <a:lstStyle/>
          <a:p>
            <a:r>
              <a:rPr lang="en-US" sz="2000" dirty="0"/>
              <a:t>In May 2025, the AFN National Chief issued a letter to Prime Minister Carney reiterating the call for a constitutional review of the Natural Resources Transfer Agreements (NRTAs) for Section 35 compatibility.</a:t>
            </a:r>
          </a:p>
          <a:p>
            <a:endParaRPr lang="en-US" dirty="0"/>
          </a:p>
        </p:txBody>
      </p:sp>
      <p:sp>
        <p:nvSpPr>
          <p:cNvPr id="3" name="Slide Number Placeholder 2">
            <a:extLst>
              <a:ext uri="{FF2B5EF4-FFF2-40B4-BE49-F238E27FC236}">
                <a16:creationId xmlns:a16="http://schemas.microsoft.com/office/drawing/2014/main" id="{5CAF516F-AF60-51AA-3330-F9CA3416E1A8}"/>
              </a:ext>
            </a:extLst>
          </p:cNvPr>
          <p:cNvSpPr>
            <a:spLocks noGrp="1"/>
          </p:cNvSpPr>
          <p:nvPr>
            <p:ph type="sldNum" sz="quarter" idx="4"/>
          </p:nvPr>
        </p:nvSpPr>
        <p:spPr/>
        <p:txBody>
          <a:bodyPr/>
          <a:lstStyle/>
          <a:p>
            <a:fld id="{5AFE8F15-7C32-D545-A297-630322AEE5F1}" type="slidenum">
              <a:rPr lang="en-US" smtClean="0"/>
              <a:t>4</a:t>
            </a:fld>
            <a:endParaRPr lang="en-US" dirty="0"/>
          </a:p>
        </p:txBody>
      </p:sp>
    </p:spTree>
    <p:extLst>
      <p:ext uri="{BB962C8B-B14F-4D97-AF65-F5344CB8AC3E}">
        <p14:creationId xmlns:p14="http://schemas.microsoft.com/office/powerpoint/2010/main" val="144295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5B87B-E6EC-369F-1B0E-54F07266E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7092B2-136F-AA7E-A4CC-0F32353FB6D6}"/>
              </a:ext>
            </a:extLst>
          </p:cNvPr>
          <p:cNvSpPr>
            <a:spLocks noGrp="1"/>
          </p:cNvSpPr>
          <p:nvPr>
            <p:ph type="title"/>
          </p:nvPr>
        </p:nvSpPr>
        <p:spPr/>
        <p:txBody>
          <a:bodyPr/>
          <a:lstStyle/>
          <a:p>
            <a:r>
              <a:rPr lang="en-US" b="1" dirty="0"/>
              <a:t>Context - Provinces and Territories</a:t>
            </a:r>
          </a:p>
        </p:txBody>
      </p:sp>
      <p:sp>
        <p:nvSpPr>
          <p:cNvPr id="3" name="Content Placeholder 2">
            <a:extLst>
              <a:ext uri="{FF2B5EF4-FFF2-40B4-BE49-F238E27FC236}">
                <a16:creationId xmlns:a16="http://schemas.microsoft.com/office/drawing/2014/main" id="{FAB1C203-E0C4-32ED-9C6C-7DCBF29C136D}"/>
              </a:ext>
            </a:extLst>
          </p:cNvPr>
          <p:cNvSpPr>
            <a:spLocks noGrp="1"/>
          </p:cNvSpPr>
          <p:nvPr>
            <p:ph idx="1"/>
          </p:nvPr>
        </p:nvSpPr>
        <p:spPr>
          <a:xfrm>
            <a:off x="441384" y="2340292"/>
            <a:ext cx="11309231" cy="4310673"/>
          </a:xfrm>
        </p:spPr>
        <p:txBody>
          <a:bodyPr>
            <a:normAutofit fontScale="92500"/>
          </a:bodyPr>
          <a:lstStyle/>
          <a:p>
            <a:r>
              <a:rPr lang="en-US" dirty="0"/>
              <a:t>Seven </a:t>
            </a:r>
            <a:r>
              <a:rPr lang="en-US" dirty="0">
                <a:hlinkClick r:id="rId3"/>
              </a:rPr>
              <a:t>Regional Development Agencies </a:t>
            </a:r>
            <a:r>
              <a:rPr lang="en-US" dirty="0"/>
              <a:t>in Canada. Each identified key priorities in their 2026-2027 departmental plans.</a:t>
            </a:r>
          </a:p>
          <a:p>
            <a:r>
              <a:rPr lang="en-US" dirty="0"/>
              <a:t>Common focus on technology and AI adoption, and growing strategic sectors such as defence, critical minerals and cybersecurity. </a:t>
            </a:r>
          </a:p>
          <a:p>
            <a:r>
              <a:rPr lang="en-US" dirty="0"/>
              <a:t>Only two, </a:t>
            </a:r>
            <a:r>
              <a:rPr lang="en-US" dirty="0" err="1">
                <a:hlinkClick r:id="rId4"/>
              </a:rPr>
              <a:t>FedNor</a:t>
            </a:r>
            <a:r>
              <a:rPr lang="en-US" dirty="0"/>
              <a:t> and </a:t>
            </a:r>
            <a:r>
              <a:rPr lang="en-US" dirty="0">
                <a:hlinkClick r:id="rId5"/>
              </a:rPr>
              <a:t>CanNor</a:t>
            </a:r>
            <a:r>
              <a:rPr lang="en-US" dirty="0"/>
              <a:t>, include Indigenous-specific key priorities.</a:t>
            </a:r>
          </a:p>
          <a:p>
            <a:r>
              <a:rPr lang="en-US" b="1" dirty="0" err="1">
                <a:hlinkClick r:id="rId4"/>
              </a:rPr>
              <a:t>FedNor</a:t>
            </a:r>
            <a:r>
              <a:rPr lang="en-US" b="1" dirty="0">
                <a:hlinkClick r:id="rId4"/>
              </a:rPr>
              <a:t> </a:t>
            </a:r>
            <a:r>
              <a:rPr lang="en-US" dirty="0"/>
              <a:t>(Northern Ontario):</a:t>
            </a:r>
          </a:p>
          <a:p>
            <a:pPr lvl="1">
              <a:buFont typeface="Wingdings" panose="05000000000000000000" pitchFamily="2" charset="2"/>
              <a:buChar char="Ø"/>
            </a:pPr>
            <a:r>
              <a:rPr lang="en-US" dirty="0"/>
              <a:t>Strengthen and expand strategic partnerships with Indigenous communities to foster collaboration and improve service delivery in support of key priorities such as Indigenous economic participation and clean growth. Focus on advancing development of critical minerals and enhancing strategic infrastructure, generating long-term benefits for the region.</a:t>
            </a:r>
          </a:p>
        </p:txBody>
      </p:sp>
      <p:sp>
        <p:nvSpPr>
          <p:cNvPr id="4" name="Slide Number Placeholder 3">
            <a:extLst>
              <a:ext uri="{FF2B5EF4-FFF2-40B4-BE49-F238E27FC236}">
                <a16:creationId xmlns:a16="http://schemas.microsoft.com/office/drawing/2014/main" id="{4CA3F67A-07DB-6C6B-4915-642D53D7C7E6}"/>
              </a:ext>
            </a:extLst>
          </p:cNvPr>
          <p:cNvSpPr>
            <a:spLocks noGrp="1"/>
          </p:cNvSpPr>
          <p:nvPr>
            <p:ph type="sldNum" sz="quarter" idx="4"/>
          </p:nvPr>
        </p:nvSpPr>
        <p:spPr/>
        <p:txBody>
          <a:bodyPr/>
          <a:lstStyle/>
          <a:p>
            <a:fld id="{5AFE8F15-7C32-D545-A297-630322AEE5F1}" type="slidenum">
              <a:rPr lang="en-US" smtClean="0"/>
              <a:t>5</a:t>
            </a:fld>
            <a:endParaRPr lang="en-US" dirty="0"/>
          </a:p>
        </p:txBody>
      </p:sp>
    </p:spTree>
    <p:extLst>
      <p:ext uri="{BB962C8B-B14F-4D97-AF65-F5344CB8AC3E}">
        <p14:creationId xmlns:p14="http://schemas.microsoft.com/office/powerpoint/2010/main" val="191259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2313B-C00C-0577-6E5C-9FC4EA2C2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D8E9D-F1D7-1843-1BCA-C52EBB9F75AA}"/>
              </a:ext>
            </a:extLst>
          </p:cNvPr>
          <p:cNvSpPr>
            <a:spLocks noGrp="1"/>
          </p:cNvSpPr>
          <p:nvPr>
            <p:ph type="title"/>
          </p:nvPr>
        </p:nvSpPr>
        <p:spPr/>
        <p:txBody>
          <a:bodyPr/>
          <a:lstStyle/>
          <a:p>
            <a:r>
              <a:rPr lang="en-US" b="1" dirty="0"/>
              <a:t>Context - Provinces and Territories</a:t>
            </a:r>
          </a:p>
        </p:txBody>
      </p:sp>
      <p:sp>
        <p:nvSpPr>
          <p:cNvPr id="3" name="Content Placeholder 2">
            <a:extLst>
              <a:ext uri="{FF2B5EF4-FFF2-40B4-BE49-F238E27FC236}">
                <a16:creationId xmlns:a16="http://schemas.microsoft.com/office/drawing/2014/main" id="{C577BA41-AA34-E888-CBDC-1319B5C80718}"/>
              </a:ext>
            </a:extLst>
          </p:cNvPr>
          <p:cNvSpPr>
            <a:spLocks noGrp="1"/>
          </p:cNvSpPr>
          <p:nvPr>
            <p:ph idx="1"/>
          </p:nvPr>
        </p:nvSpPr>
        <p:spPr>
          <a:xfrm>
            <a:off x="422693" y="2340293"/>
            <a:ext cx="11309231" cy="3965616"/>
          </a:xfrm>
        </p:spPr>
        <p:txBody>
          <a:bodyPr>
            <a:normAutofit/>
          </a:bodyPr>
          <a:lstStyle/>
          <a:p>
            <a:r>
              <a:rPr lang="en-US" b="1" dirty="0">
                <a:hlinkClick r:id="rId3"/>
              </a:rPr>
              <a:t>CanNor</a:t>
            </a:r>
            <a:r>
              <a:rPr lang="en-US" b="1" dirty="0"/>
              <a:t> </a:t>
            </a:r>
            <a:r>
              <a:rPr lang="en-US" dirty="0"/>
              <a:t>(Yukon, Northwest Territories, Nunavut): </a:t>
            </a:r>
          </a:p>
          <a:p>
            <a:pPr lvl="1">
              <a:buFont typeface="Wingdings" panose="05000000000000000000" pitchFamily="2" charset="2"/>
              <a:buChar char="Ø"/>
            </a:pPr>
            <a:r>
              <a:rPr lang="en-US" u="sng" dirty="0"/>
              <a:t>Advance Indigenous economic participation and reconciliation</a:t>
            </a:r>
            <a:r>
              <a:rPr lang="en-US" dirty="0"/>
              <a:t>: Support Indigenous governments, organizations, and businesses to increase participation and equity in economic development, strengthening Indigenous ownership, workforce readiness, and long-term community capacity.</a:t>
            </a:r>
          </a:p>
          <a:p>
            <a:pPr lvl="1">
              <a:buFont typeface="Wingdings" panose="05000000000000000000" pitchFamily="2" charset="2"/>
              <a:buChar char="Ø"/>
            </a:pPr>
            <a:r>
              <a:rPr lang="en-US" u="sng" dirty="0"/>
              <a:t>Align capital and strengthen northern supply chains, including food system</a:t>
            </a:r>
            <a:r>
              <a:rPr lang="en-US" dirty="0"/>
              <a:t>s: Strengthen northern food systems by supporting Indigenous and northern entrepreneurs across food production, fisheries, and harvesting value chains, processing and preparation capacity, and logistics to build local capacity and improve long-term affordability.</a:t>
            </a:r>
          </a:p>
        </p:txBody>
      </p:sp>
      <p:sp>
        <p:nvSpPr>
          <p:cNvPr id="4" name="Slide Number Placeholder 3">
            <a:extLst>
              <a:ext uri="{FF2B5EF4-FFF2-40B4-BE49-F238E27FC236}">
                <a16:creationId xmlns:a16="http://schemas.microsoft.com/office/drawing/2014/main" id="{DF59DFDA-529C-CCA4-FD90-6E2679668079}"/>
              </a:ext>
            </a:extLst>
          </p:cNvPr>
          <p:cNvSpPr>
            <a:spLocks noGrp="1"/>
          </p:cNvSpPr>
          <p:nvPr>
            <p:ph type="sldNum" sz="quarter" idx="4"/>
          </p:nvPr>
        </p:nvSpPr>
        <p:spPr/>
        <p:txBody>
          <a:bodyPr/>
          <a:lstStyle/>
          <a:p>
            <a:fld id="{5AFE8F15-7C32-D545-A297-630322AEE5F1}" type="slidenum">
              <a:rPr lang="en-US" smtClean="0"/>
              <a:t>6</a:t>
            </a:fld>
            <a:endParaRPr lang="en-US" dirty="0"/>
          </a:p>
        </p:txBody>
      </p:sp>
    </p:spTree>
    <p:extLst>
      <p:ext uri="{BB962C8B-B14F-4D97-AF65-F5344CB8AC3E}">
        <p14:creationId xmlns:p14="http://schemas.microsoft.com/office/powerpoint/2010/main" val="188138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FD646-9067-A306-C8BD-2A42F44AE5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466D9-D478-9D73-3B7B-1FE6BFEEEC85}"/>
              </a:ext>
            </a:extLst>
          </p:cNvPr>
          <p:cNvSpPr>
            <a:spLocks noGrp="1"/>
          </p:cNvSpPr>
          <p:nvPr>
            <p:ph type="title"/>
          </p:nvPr>
        </p:nvSpPr>
        <p:spPr/>
        <p:txBody>
          <a:bodyPr/>
          <a:lstStyle/>
          <a:p>
            <a:r>
              <a:rPr lang="en-US" b="1" dirty="0"/>
              <a:t>Engagement Questions on Economic Development</a:t>
            </a:r>
          </a:p>
        </p:txBody>
      </p:sp>
      <p:sp>
        <p:nvSpPr>
          <p:cNvPr id="3" name="Content Placeholder 2">
            <a:extLst>
              <a:ext uri="{FF2B5EF4-FFF2-40B4-BE49-F238E27FC236}">
                <a16:creationId xmlns:a16="http://schemas.microsoft.com/office/drawing/2014/main" id="{93F1D718-D9A0-AA6E-CAAB-78657E4B96E5}"/>
              </a:ext>
            </a:extLst>
          </p:cNvPr>
          <p:cNvSpPr>
            <a:spLocks noGrp="1"/>
          </p:cNvSpPr>
          <p:nvPr>
            <p:ph idx="1"/>
          </p:nvPr>
        </p:nvSpPr>
        <p:spPr>
          <a:xfrm>
            <a:off x="603849" y="2340292"/>
            <a:ext cx="10981425" cy="3957441"/>
          </a:xfrm>
        </p:spPr>
        <p:txBody>
          <a:bodyPr>
            <a:normAutofit fontScale="92500" lnSpcReduction="10000"/>
          </a:bodyPr>
          <a:lstStyle/>
          <a:p>
            <a:r>
              <a:rPr lang="en-US" dirty="0"/>
              <a:t>What are your top priorities with respect to economic development?</a:t>
            </a:r>
          </a:p>
          <a:p>
            <a:pPr lvl="1"/>
            <a:r>
              <a:rPr lang="en-US" dirty="0"/>
              <a:t>How are these priorities aligned or misaligned with federal and provincial priorities?</a:t>
            </a:r>
          </a:p>
          <a:p>
            <a:pPr lvl="1"/>
            <a:endParaRPr lang="en-US" dirty="0"/>
          </a:p>
          <a:p>
            <a:r>
              <a:rPr lang="en-US" dirty="0"/>
              <a:t>What are the key barriers to advancing your priorities in this space?</a:t>
            </a:r>
          </a:p>
          <a:p>
            <a:pPr lvl="1"/>
            <a:r>
              <a:rPr lang="en-US" dirty="0"/>
              <a:t>What do you need from the federal government?</a:t>
            </a:r>
          </a:p>
          <a:p>
            <a:pPr lvl="1"/>
            <a:r>
              <a:rPr lang="en-US" dirty="0"/>
              <a:t>What do you need from the provinces and territories?</a:t>
            </a:r>
          </a:p>
          <a:p>
            <a:pPr lvl="1"/>
            <a:r>
              <a:rPr lang="en-US" dirty="0"/>
              <a:t>What do you need from the AFN?</a:t>
            </a:r>
          </a:p>
          <a:p>
            <a:pPr lvl="1"/>
            <a:endParaRPr lang="en-US" dirty="0"/>
          </a:p>
          <a:p>
            <a:r>
              <a:rPr lang="en-US" dirty="0"/>
              <a:t>What is the number one commitment you would seek from the Prime Minister and Premiers</a:t>
            </a:r>
          </a:p>
          <a:p>
            <a:pPr lvl="1"/>
            <a:endParaRPr lang="en-US" dirty="0"/>
          </a:p>
        </p:txBody>
      </p:sp>
      <p:sp>
        <p:nvSpPr>
          <p:cNvPr id="4" name="Slide Number Placeholder 3">
            <a:extLst>
              <a:ext uri="{FF2B5EF4-FFF2-40B4-BE49-F238E27FC236}">
                <a16:creationId xmlns:a16="http://schemas.microsoft.com/office/drawing/2014/main" id="{EB2956F0-CA80-54A0-C732-8F4F6636D063}"/>
              </a:ext>
            </a:extLst>
          </p:cNvPr>
          <p:cNvSpPr>
            <a:spLocks noGrp="1"/>
          </p:cNvSpPr>
          <p:nvPr>
            <p:ph type="sldNum" sz="quarter" idx="4"/>
          </p:nvPr>
        </p:nvSpPr>
        <p:spPr/>
        <p:txBody>
          <a:bodyPr/>
          <a:lstStyle/>
          <a:p>
            <a:fld id="{5AFE8F15-7C32-D545-A297-630322AEE5F1}" type="slidenum">
              <a:rPr lang="en-US" smtClean="0"/>
              <a:t>7</a:t>
            </a:fld>
            <a:endParaRPr lang="en-US" dirty="0"/>
          </a:p>
        </p:txBody>
      </p:sp>
    </p:spTree>
    <p:extLst>
      <p:ext uri="{BB962C8B-B14F-4D97-AF65-F5344CB8AC3E}">
        <p14:creationId xmlns:p14="http://schemas.microsoft.com/office/powerpoint/2010/main" val="1372839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220</TotalTime>
  <Words>563</Words>
  <Application>Microsoft Office PowerPoint</Application>
  <PresentationFormat>Widescreen</PresentationFormat>
  <Paragraphs>58</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Posterama</vt:lpstr>
      <vt:lpstr>Wingdings</vt:lpstr>
      <vt:lpstr>Office Theme</vt:lpstr>
      <vt:lpstr>Economic Prosperity for  First Nations</vt:lpstr>
      <vt:lpstr>Context - AFN Mandates</vt:lpstr>
      <vt:lpstr>Context – Jurisdiction</vt:lpstr>
      <vt:lpstr>Context - Provinces and Territories</vt:lpstr>
      <vt:lpstr>Context - Provinces and Territories</vt:lpstr>
      <vt:lpstr>Context - Provinces and Territories</vt:lpstr>
      <vt:lpstr>Engagement Questions on Economic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Tasha Cloutier</cp:lastModifiedBy>
  <cp:revision>8</cp:revision>
  <dcterms:created xsi:type="dcterms:W3CDTF">2024-03-06T17:35:26Z</dcterms:created>
  <dcterms:modified xsi:type="dcterms:W3CDTF">2026-04-15T18:02:00Z</dcterms:modified>
</cp:coreProperties>
</file>