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61" r:id="rId4"/>
  </p:sldMasterIdLst>
  <p:notesMasterIdLst>
    <p:notesMasterId r:id="rId59"/>
  </p:notesMasterIdLst>
  <p:handoutMasterIdLst>
    <p:handoutMasterId r:id="rId60"/>
  </p:handoutMasterIdLst>
  <p:sldIdLst>
    <p:sldId id="439" r:id="rId5"/>
    <p:sldId id="258" r:id="rId6"/>
    <p:sldId id="390" r:id="rId7"/>
    <p:sldId id="424" r:id="rId8"/>
    <p:sldId id="710" r:id="rId9"/>
    <p:sldId id="548" r:id="rId10"/>
    <p:sldId id="711" r:id="rId11"/>
    <p:sldId id="261" r:id="rId12"/>
    <p:sldId id="259" r:id="rId13"/>
    <p:sldId id="712" r:id="rId14"/>
    <p:sldId id="727" r:id="rId15"/>
    <p:sldId id="728" r:id="rId16"/>
    <p:sldId id="731" r:id="rId17"/>
    <p:sldId id="730" r:id="rId18"/>
    <p:sldId id="725" r:id="rId19"/>
    <p:sldId id="726" r:id="rId20"/>
    <p:sldId id="260" r:id="rId21"/>
    <p:sldId id="715" r:id="rId22"/>
    <p:sldId id="736" r:id="rId23"/>
    <p:sldId id="737" r:id="rId24"/>
    <p:sldId id="738" r:id="rId25"/>
    <p:sldId id="739" r:id="rId26"/>
    <p:sldId id="733" r:id="rId27"/>
    <p:sldId id="732" r:id="rId28"/>
    <p:sldId id="716" r:id="rId29"/>
    <p:sldId id="703" r:id="rId30"/>
    <p:sldId id="262" r:id="rId31"/>
    <p:sldId id="263" r:id="rId32"/>
    <p:sldId id="735" r:id="rId33"/>
    <p:sldId id="734" r:id="rId34"/>
    <p:sldId id="744" r:id="rId35"/>
    <p:sldId id="723" r:id="rId36"/>
    <p:sldId id="270" r:id="rId37"/>
    <p:sldId id="724" r:id="rId38"/>
    <p:sldId id="271" r:id="rId39"/>
    <p:sldId id="272" r:id="rId40"/>
    <p:sldId id="720" r:id="rId41"/>
    <p:sldId id="705" r:id="rId42"/>
    <p:sldId id="274" r:id="rId43"/>
    <p:sldId id="273" r:id="rId44"/>
    <p:sldId id="741" r:id="rId45"/>
    <p:sldId id="746" r:id="rId46"/>
    <p:sldId id="276" r:id="rId47"/>
    <p:sldId id="275" r:id="rId48"/>
    <p:sldId id="717" r:id="rId49"/>
    <p:sldId id="718" r:id="rId50"/>
    <p:sldId id="278" r:id="rId51"/>
    <p:sldId id="743" r:id="rId52"/>
    <p:sldId id="745" r:id="rId53"/>
    <p:sldId id="532" r:id="rId54"/>
    <p:sldId id="693" r:id="rId55"/>
    <p:sldId id="722" r:id="rId56"/>
    <p:sldId id="721" r:id="rId57"/>
    <p:sldId id="742" r:id="rId58"/>
  </p:sldIdLst>
  <p:sldSz cx="12192000" cy="6858000"/>
  <p:notesSz cx="6858000" cy="9144000"/>
  <p:custDataLst>
    <p:tags r:id="rId61"/>
  </p:custDataLst>
  <p:defaultTextStyle>
    <a:defPPr>
      <a:defRPr lang="en-US"/>
    </a:defPPr>
    <a:lvl1pPr marL="0" indent="0" algn="l" defTabSz="914400" rtl="0" eaLnBrk="1" latinLnBrk="0" hangingPunct="1">
      <a:spcBef>
        <a:spcPts val="600"/>
      </a:spcBef>
      <a:spcAft>
        <a:spcPts val="600"/>
      </a:spcAft>
      <a:buFontTx/>
      <a:buNone/>
      <a:defRPr sz="1400" b="1" kern="1200">
        <a:solidFill>
          <a:schemeClr val="bg2"/>
        </a:solidFill>
        <a:latin typeface="+mn-lt"/>
        <a:ea typeface="+mn-ea"/>
        <a:cs typeface="+mn-cs"/>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829AD7A-EED7-4637-92D4-BE4C95C0499D}">
          <p14:sldIdLst>
            <p14:sldId id="439"/>
            <p14:sldId id="258"/>
            <p14:sldId id="390"/>
            <p14:sldId id="424"/>
            <p14:sldId id="710"/>
          </p14:sldIdLst>
        </p14:section>
        <p14:section name="Opportunity" id="{E02A22B6-07AB-471E-842A-553D52526527}">
          <p14:sldIdLst>
            <p14:sldId id="548"/>
            <p14:sldId id="711"/>
            <p14:sldId id="261"/>
            <p14:sldId id="259"/>
            <p14:sldId id="712"/>
          </p14:sldIdLst>
        </p14:section>
        <p14:section name="Barriers/Gaps" id="{2C7619C0-812E-4C31-B9B3-8ED441A58BD9}">
          <p14:sldIdLst>
            <p14:sldId id="727"/>
            <p14:sldId id="728"/>
            <p14:sldId id="731"/>
            <p14:sldId id="730"/>
            <p14:sldId id="725"/>
            <p14:sldId id="726"/>
            <p14:sldId id="260"/>
          </p14:sldIdLst>
        </p14:section>
        <p14:section name="Strategy/Aligning Partners" id="{389998B1-A15C-454F-B7C6-64A15AE0F938}">
          <p14:sldIdLst>
            <p14:sldId id="715"/>
            <p14:sldId id="736"/>
            <p14:sldId id="737"/>
            <p14:sldId id="738"/>
            <p14:sldId id="739"/>
            <p14:sldId id="733"/>
            <p14:sldId id="732"/>
            <p14:sldId id="716"/>
            <p14:sldId id="703"/>
            <p14:sldId id="262"/>
            <p14:sldId id="263"/>
            <p14:sldId id="735"/>
            <p14:sldId id="734"/>
            <p14:sldId id="744"/>
            <p14:sldId id="723"/>
            <p14:sldId id="270"/>
            <p14:sldId id="724"/>
            <p14:sldId id="271"/>
            <p14:sldId id="272"/>
            <p14:sldId id="720"/>
            <p14:sldId id="705"/>
            <p14:sldId id="274"/>
            <p14:sldId id="273"/>
            <p14:sldId id="741"/>
            <p14:sldId id="746"/>
            <p14:sldId id="276"/>
            <p14:sldId id="275"/>
            <p14:sldId id="717"/>
            <p14:sldId id="718"/>
            <p14:sldId id="278"/>
            <p14:sldId id="743"/>
            <p14:sldId id="745"/>
            <p14:sldId id="532"/>
            <p14:sldId id="693"/>
            <p14:sldId id="722"/>
            <p14:sldId id="721"/>
            <p14:sldId id="742"/>
          </p14:sldIdLst>
        </p14:section>
      </p14:sectionLst>
    </p:ext>
    <p:ext uri="{EFAFB233-063F-42B5-8137-9DF3F51BA10A}">
      <p15:sldGuideLst xmlns:p15="http://schemas.microsoft.com/office/powerpoint/2012/main">
        <p15:guide id="1" orient="horz" pos="4319" userDrawn="1">
          <p15:clr>
            <a:srgbClr val="A4A3A4"/>
          </p15:clr>
        </p15:guide>
        <p15:guide id="2" orient="horz" pos="3724" userDrawn="1">
          <p15:clr>
            <a:srgbClr val="A4A3A4"/>
          </p15:clr>
        </p15:guide>
        <p15:guide id="3" orient="horz" pos="3957" userDrawn="1">
          <p15:clr>
            <a:srgbClr val="A4A3A4"/>
          </p15:clr>
        </p15:guide>
        <p15:guide id="4" orient="horz" pos="241" userDrawn="1">
          <p15:clr>
            <a:srgbClr val="A4A3A4"/>
          </p15:clr>
        </p15:guide>
        <p15:guide id="5" orient="horz" pos="640" userDrawn="1">
          <p15:clr>
            <a:srgbClr val="A4A3A4"/>
          </p15:clr>
        </p15:guide>
        <p15:guide id="6" orient="horz" pos="890" userDrawn="1">
          <p15:clr>
            <a:srgbClr val="A4A3A4"/>
          </p15:clr>
        </p15:guide>
        <p15:guide id="7" orient="horz" pos="1188" userDrawn="1">
          <p15:clr>
            <a:srgbClr val="A4A3A4"/>
          </p15:clr>
        </p15:guide>
        <p15:guide id="8" orient="horz" pos="2010" userDrawn="1">
          <p15:clr>
            <a:srgbClr val="A4A3A4"/>
          </p15:clr>
        </p15:guide>
        <p15:guide id="9" orient="horz" pos="2270" userDrawn="1">
          <p15:clr>
            <a:srgbClr val="A4A3A4"/>
          </p15:clr>
        </p15:guide>
        <p15:guide id="10" orient="horz" userDrawn="1">
          <p15:clr>
            <a:srgbClr val="A4A3A4"/>
          </p15:clr>
        </p15:guide>
        <p15:guide id="11" orient="horz" pos="4191" userDrawn="1">
          <p15:clr>
            <a:srgbClr val="A4A3A4"/>
          </p15:clr>
        </p15:guide>
        <p15:guide id="12" orient="horz" pos="2468" userDrawn="1">
          <p15:clr>
            <a:srgbClr val="A4A3A4"/>
          </p15:clr>
        </p15:guide>
        <p15:guide id="13" orient="horz" pos="1377" userDrawn="1">
          <p15:clr>
            <a:srgbClr val="A4A3A4"/>
          </p15:clr>
        </p15:guide>
        <p15:guide id="14" pos="3840" userDrawn="1">
          <p15:clr>
            <a:srgbClr val="A4A3A4"/>
          </p15:clr>
        </p15:guide>
        <p15:guide id="15" pos="309" userDrawn="1">
          <p15:clr>
            <a:srgbClr val="A4A3A4"/>
          </p15:clr>
        </p15:guide>
        <p15:guide id="16" pos="7375" userDrawn="1">
          <p15:clr>
            <a:srgbClr val="A4A3A4"/>
          </p15:clr>
        </p15:guide>
        <p15:guide id="17" pos="3681" userDrawn="1">
          <p15:clr>
            <a:srgbClr val="A4A3A4"/>
          </p15:clr>
        </p15:guide>
        <p15:guide id="18" pos="7679" userDrawn="1">
          <p15:clr>
            <a:srgbClr val="A4A3A4"/>
          </p15:clr>
        </p15:guide>
        <p15:guide id="19" pos="4000" userDrawn="1">
          <p15:clr>
            <a:srgbClr val="A4A3A4"/>
          </p15:clr>
        </p15:guide>
        <p15:guide id="20" userDrawn="1">
          <p15:clr>
            <a:srgbClr val="A4A3A4"/>
          </p15:clr>
        </p15:guide>
        <p15:guide id="21" pos="4563"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D741009-AD8D-002A-8443-6A77B28B4F5B}" name="Ben Morley" initials="BM" userId="S::bmorley@mokwateh.com::54a8d00a-bb2f-45fb-bf48-805584891e1f" providerId="AD"/>
  <p188:author id="{2BE77D32-1E72-575F-0454-F85A8A2F6F89}" name="Jennifer Szabo" initials="JS" userId="S::jszabo@mokwateh.com::ceacc273-fcf1-46ba-937d-80b0b81b0c47" providerId="AD"/>
  <p188:author id="{1F0B0938-DF51-1F16-D7E9-6067245A350D}" name="Max Skudra" initials="MS" userId="954b9c23ee9416f2" providerId="Windows Live"/>
  <p188:author id="{5C0C6038-5A93-C0DA-1D99-1427790648C7}" name="Miya Inkster" initials="" userId="S::minkster@mokwateh.com::7b4f1daf-0dc5-4c66-8772-c8df0f8417ab" providerId="AD"/>
  <p188:author id="{3047A23F-9583-7D00-9951-D1724E72B791}" name="Guest User" initials="GU" userId="S::urn:spo:anon#3176ddb76b4ce3d6a767f653dbb68f8c47f40cb5575b971e8e697641a3a11a87::" providerId="AD"/>
  <p188:author id="{6D06D153-A671-254C-CDEE-CFD28225773C}" name="Max Skudra" initials="MS" userId="S::mskudra@mokwateh.com::fd64f27d-3754-465d-ae84-57fce0a62572" providerId="AD"/>
  <p188:author id="{65BAA28C-D139-CE8C-728E-2B3BE3B0627B}" name="Shay McFadden" initials="SM" userId="S::smcfadden@mokwateh.com::3f9d1696-5a76-4745-abef-fa20d6b38ec3" providerId="AD"/>
  <p188:author id="{B0CB3796-F197-A601-F6DC-990666AA801E}" name="Viktoriya Zadorozhna" initials="VZ" userId="S::vzadorozhna@mokwateh.com::866fc7d4-d746-4f85-a7b5-ebb7024f8403" providerId="AD"/>
  <p188:author id="{7DA8269F-B02F-9353-7884-521D95417CF4}" name="Amber McLeod" initials="AM" userId="S::amcleod@mokwateh.com::b86de975-e226-4193-8e20-263b9cfe05b6" providerId="AD"/>
  <p188:author id="{3F4C9CAA-0FDF-3F5A-169C-EE017741B3B7}" name="Niké Gichuru" initials="NG" userId="S::ngichuru@mokwateh.com::3005f3f0-4e26-4534-9a76-a5e9ec751d0c" providerId="AD"/>
  <p188:author id="{117781C9-43EA-63E7-712B-878DD6EF679A}" name="Katarina Savic" initials="" userId="S::ksavic@mokwateh.com::aaa0277f-637b-49c9-ae92-bef1de67e089" providerId="AD"/>
  <p188:author id="{4DB4A6FA-13AC-67CD-D44F-E7EF0E8305AE}" name="Anna Hopkins" initials="" userId="S::ahopkins@mokwateh.com::515998ee-980c-4bb7-8579-82787f192b7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03D35"/>
    <a:srgbClr val="FF2600"/>
    <a:srgbClr val="2F2F2F"/>
    <a:srgbClr val="5C5C5C"/>
    <a:srgbClr val="2C2C2C"/>
    <a:srgbClr val="FF40FF"/>
    <a:srgbClr val="510603"/>
    <a:srgbClr val="4E8F00"/>
    <a:srgbClr val="FF7E79"/>
    <a:srgbClr val="FFF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1" dt="2026-09-01T16:47:49.419"/>
    <p1510:client id="{05C4FEB2-AF48-4190-A32D-795BE7868A34}" v="1079" dt="2026-09-01T01:55:07.492"/>
    <p1510:client id="{A51F8128-6C71-4F2C-6F39-3955B3EAD85B}" v="42" dt="2026-09-01T16:46:49.026"/>
  </p1510:revLst>
</p1510:revInfo>
</file>

<file path=ppt/tableStyles.xml><?xml version="1.0" encoding="utf-8"?>
<a:tblStyleLst xmlns:a="http://schemas.openxmlformats.org/drawingml/2006/main" def="{9D7B26C5-4107-4FEC-AEDC-1716B250A1EF}">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4319"/>
        <p:guide orient="horz" pos="3724"/>
        <p:guide orient="horz" pos="3957"/>
        <p:guide orient="horz" pos="241"/>
        <p:guide orient="horz" pos="640"/>
        <p:guide orient="horz" pos="890"/>
        <p:guide orient="horz" pos="1188"/>
        <p:guide orient="horz" pos="2010"/>
        <p:guide orient="horz" pos="2270"/>
        <p:guide orient="horz"/>
        <p:guide orient="horz" pos="4191"/>
        <p:guide orient="horz" pos="2468"/>
        <p:guide orient="horz" pos="1377"/>
        <p:guide pos="3840"/>
        <p:guide pos="309"/>
        <p:guide pos="7375"/>
        <p:guide pos="3681"/>
        <p:guide pos="7679"/>
        <p:guide pos="4000"/>
        <p:guide/>
        <p:guide pos="4563"/>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microsoft.com/office/2015/10/relationships/revisionInfo" Target="revisionInfo.xml"/><Relationship Id="rId5" Type="http://schemas.openxmlformats.org/officeDocument/2006/relationships/slide" Target="slides/slide1.xml"/><Relationship Id="rId61" Type="http://schemas.openxmlformats.org/officeDocument/2006/relationships/tags" Target="tags/tag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 Id="rId67" Type="http://schemas.microsoft.com/office/2018/10/relationships/authors" Targe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handoutMaster" Target="handoutMasters/handoutMaster1.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1DD6DF8-9427-A345-BC2D-3197815DA3E0}" type="datetimeFigureOut">
              <a:rPr lang="en-US" smtClean="0"/>
              <a:t>9/1/2026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F62B5FD-A7D7-BA4E-8284-4FE5E6CF4DCF}" type="slidenum">
              <a:rPr lang="en-US" smtClean="0"/>
              <a:t>‹#›</a:t>
            </a:fld>
            <a:endParaRPr lang="en-US"/>
          </a:p>
        </p:txBody>
      </p:sp>
    </p:spTree>
    <p:extLst>
      <p:ext uri="{BB962C8B-B14F-4D97-AF65-F5344CB8AC3E}">
        <p14:creationId xmlns:p14="http://schemas.microsoft.com/office/powerpoint/2010/main" val="10506631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D53603-22F6-4C90-B944-D9F6A358FE91}" type="datetimeFigureOut">
              <a:rPr lang="en-US" smtClean="0"/>
              <a:t>9/1/2026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381000" y="4343400"/>
            <a:ext cx="60960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4466297-95BF-42EA-ADEB-5452621787CE}" type="slidenum">
              <a:rPr lang="en-US" smtClean="0"/>
              <a:t>‹#›</a:t>
            </a:fld>
            <a:endParaRPr lang="en-US"/>
          </a:p>
        </p:txBody>
      </p:sp>
    </p:spTree>
    <p:extLst>
      <p:ext uri="{BB962C8B-B14F-4D97-AF65-F5344CB8AC3E}">
        <p14:creationId xmlns:p14="http://schemas.microsoft.com/office/powerpoint/2010/main" val="4269269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628650" indent="-171450" algn="l" defTabSz="914400" rtl="0" eaLnBrk="1" latinLnBrk="0" hangingPunct="1">
      <a:buFont typeface="Arial" panose="020B0604020202020204" pitchFamily="34" charset="0"/>
      <a:buChar char="•"/>
      <a:defRPr sz="1200" kern="1200">
        <a:solidFill>
          <a:schemeClr val="tx1"/>
        </a:solidFill>
        <a:latin typeface="+mn-lt"/>
        <a:ea typeface="+mn-ea"/>
        <a:cs typeface="+mn-cs"/>
      </a:defRPr>
    </a:lvl2pPr>
    <a:lvl3pPr marL="1085850" indent="-171450" algn="l" defTabSz="914400" rtl="0" eaLnBrk="1" latinLnBrk="0" hangingPunct="1">
      <a:buFont typeface="Arial" panose="020B0604020202020204" pitchFamily="34" charset="0"/>
      <a:buChar char="•"/>
      <a:defRPr sz="1200" kern="1200">
        <a:solidFill>
          <a:schemeClr val="tx1"/>
        </a:solidFill>
        <a:latin typeface="+mn-lt"/>
        <a:ea typeface="+mn-ea"/>
        <a:cs typeface="+mn-cs"/>
      </a:defRPr>
    </a:lvl3pPr>
    <a:lvl4pPr marL="1543050" indent="-171450" algn="l" defTabSz="914400" rtl="0" eaLnBrk="1" latinLnBrk="0" hangingPunct="1">
      <a:buFont typeface="Arial" panose="020B0604020202020204" pitchFamily="34" charset="0"/>
      <a:buChar char="•"/>
      <a:defRPr sz="1200" kern="1200">
        <a:solidFill>
          <a:schemeClr val="tx1"/>
        </a:solidFill>
        <a:latin typeface="+mn-lt"/>
        <a:ea typeface="+mn-ea"/>
        <a:cs typeface="+mn-cs"/>
      </a:defRPr>
    </a:lvl4pPr>
    <a:lvl5pPr marL="2000250" indent="-171450" algn="l" defTabSz="914400" rtl="0" eaLnBrk="1" latinLnBrk="0" hangingPunct="1">
      <a:buFont typeface="Arial" panose="020B0604020202020204" pitchFamily="34" charset="0"/>
      <a:buChar char="•"/>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rPr lang="en-US"/>
              <a:t>Preparing Indigenous Workforces for Major Project Opportunities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a:solidFill>
                  <a:srgbClr val="C9C4C3"/>
                </a:solidFill>
                <a:latin typeface="Corbel" pitchFamily="34" charset="0"/>
                <a:ea typeface="Corbel" pitchFamily="34" charset="-122"/>
                <a:cs typeface="Corbel" pitchFamily="34" charset="-120"/>
              </a:rPr>
              <a:t>Aligning skills, procurement and economic development to capture long-term value</a:t>
            </a:r>
            <a:endParaRPr lang="en-US" sz="1200"/>
          </a:p>
          <a:p>
            <a:endParaRPr lang="en-US"/>
          </a:p>
          <a:p>
            <a:endParaRPr lang="en-US"/>
          </a:p>
        </p:txBody>
      </p:sp>
      <p:sp>
        <p:nvSpPr>
          <p:cNvPr id="4" name="Slide Number Placeholder 3"/>
          <p:cNvSpPr>
            <a:spLocks noGrp="1"/>
          </p:cNvSpPr>
          <p:nvPr>
            <p:ph type="sldNum" sz="quarter" idx="5"/>
          </p:nvPr>
        </p:nvSpPr>
        <p:spPr/>
        <p:txBody>
          <a:bodyPr/>
          <a:lstStyle/>
          <a:p>
            <a:fld id="{94466297-95BF-42EA-ADEB-5452621787CE}" type="slidenum">
              <a:rPr lang="en-US" smtClean="0"/>
              <a:t>1</a:t>
            </a:fld>
            <a:endParaRPr lang="en-US"/>
          </a:p>
        </p:txBody>
      </p:sp>
    </p:spTree>
    <p:extLst>
      <p:ext uri="{BB962C8B-B14F-4D97-AF65-F5344CB8AC3E}">
        <p14:creationId xmlns:p14="http://schemas.microsoft.com/office/powerpoint/2010/main" val="825745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a:solidFill>
                  <a:schemeClr val="bg1"/>
                </a:solidFill>
              </a:rPr>
              <a:t>Storyline: Opportunity → Gap → Forecast → Align → Build → Repeat → Examples → Action</a:t>
            </a:r>
            <a:endParaRPr lang="en-CA" sz="1200" b="0" i="0" u="none" strike="noStrike" kern="1200">
              <a:solidFill>
                <a:schemeClr val="tx1"/>
              </a:solidFill>
              <a:effectLst/>
              <a:latin typeface="+mn-lt"/>
              <a:ea typeface="+mn-ea"/>
              <a:cs typeface="+mn-cs"/>
            </a:endParaRPr>
          </a:p>
          <a:p>
            <a:r>
              <a:rPr lang="en-CA" sz="1200" b="0" i="0" u="none" strike="noStrike" kern="1200">
                <a:solidFill>
                  <a:schemeClr val="tx1"/>
                </a:solidFill>
                <a:effectLst/>
                <a:latin typeface="+mn-lt"/>
                <a:ea typeface="+mn-ea"/>
                <a:cs typeface="+mn-cs"/>
              </a:rPr>
              <a:t>Today’s conversation - session roadmap:</a:t>
            </a:r>
          </a:p>
          <a:p>
            <a:pPr marL="171450" lvl="0" indent="-171450">
              <a:buFont typeface="Arial" panose="020B0604020202020204" pitchFamily="34" charset="0"/>
              <a:buChar char="•"/>
            </a:pPr>
            <a:r>
              <a:rPr lang="en-CA" sz="1200" b="0" i="0" u="none" strike="noStrike" kern="1200">
                <a:solidFill>
                  <a:schemeClr val="tx1"/>
                </a:solidFill>
                <a:effectLst/>
                <a:latin typeface="+mn-lt"/>
                <a:ea typeface="+mn-ea"/>
                <a:cs typeface="+mn-cs"/>
              </a:rPr>
              <a:t>The opportunity</a:t>
            </a:r>
          </a:p>
          <a:p>
            <a:pPr marL="171450" lvl="0" indent="-171450">
              <a:buFont typeface="Arial" panose="020B0604020202020204" pitchFamily="34" charset="0"/>
              <a:buChar char="•"/>
            </a:pPr>
            <a:r>
              <a:rPr lang="en-CA" sz="1200" b="0" i="0" u="none" strike="noStrike" kern="1200">
                <a:solidFill>
                  <a:schemeClr val="tx1"/>
                </a:solidFill>
                <a:effectLst/>
                <a:latin typeface="+mn-lt"/>
                <a:ea typeface="+mn-ea"/>
                <a:cs typeface="+mn-cs"/>
              </a:rPr>
              <a:t>The gaps and barriers</a:t>
            </a:r>
          </a:p>
          <a:p>
            <a:pPr marL="171450" lvl="0" indent="-171450">
              <a:buFont typeface="Arial" panose="020B0604020202020204" pitchFamily="34" charset="0"/>
              <a:buChar char="•"/>
            </a:pPr>
            <a:r>
              <a:rPr lang="en-CA" sz="1200" b="0" i="0" u="none" strike="noStrike" kern="1200">
                <a:solidFill>
                  <a:schemeClr val="tx1"/>
                </a:solidFill>
                <a:effectLst/>
                <a:latin typeface="+mn-lt"/>
                <a:ea typeface="+mn-ea"/>
                <a:cs typeface="+mn-cs"/>
              </a:rPr>
              <a:t>Procurement and workforce development</a:t>
            </a:r>
          </a:p>
          <a:p>
            <a:pPr marL="171450" lvl="0" indent="-171450">
              <a:buFont typeface="Arial" panose="020B0604020202020204" pitchFamily="34" charset="0"/>
              <a:buChar char="•"/>
            </a:pPr>
            <a:r>
              <a:rPr lang="en-CA" sz="1200" b="0" i="0" u="none" strike="noStrike" kern="1200">
                <a:solidFill>
                  <a:schemeClr val="tx1"/>
                </a:solidFill>
                <a:effectLst/>
                <a:latin typeface="+mn-lt"/>
                <a:ea typeface="+mn-ea"/>
                <a:cs typeface="+mn-cs"/>
              </a:rPr>
              <a:t>A repeatable planning framework</a:t>
            </a:r>
          </a:p>
          <a:p>
            <a:pPr marL="171450" lvl="0" indent="-171450">
              <a:buFont typeface="Arial" panose="020B0604020202020204" pitchFamily="34" charset="0"/>
              <a:buChar char="•"/>
            </a:pPr>
            <a:r>
              <a:rPr lang="en-CA" sz="1200" b="0" i="0" u="none" strike="noStrike" kern="1200">
                <a:solidFill>
                  <a:schemeClr val="tx1"/>
                </a:solidFill>
                <a:effectLst/>
                <a:latin typeface="+mn-lt"/>
                <a:ea typeface="+mn-ea"/>
                <a:cs typeface="+mn-cs"/>
              </a:rPr>
              <a:t>Examples and practical actions</a:t>
            </a:r>
          </a:p>
          <a:p>
            <a:pPr marL="171450" lvl="0" indent="-171450">
              <a:buFont typeface="Arial" panose="020B0604020202020204" pitchFamily="34" charset="0"/>
              <a:buChar char="•"/>
            </a:pPr>
            <a:r>
              <a:rPr lang="en-CA" sz="1200" b="0" i="0" u="none" strike="noStrike" kern="1200">
                <a:solidFill>
                  <a:schemeClr val="tx1"/>
                </a:solidFill>
                <a:effectLst/>
                <a:latin typeface="+mn-lt"/>
                <a:ea typeface="+mn-ea"/>
                <a:cs typeface="+mn-cs"/>
              </a:rPr>
              <a:t>Discussion</a:t>
            </a:r>
          </a:p>
          <a:p>
            <a:pPr marL="0" indent="0">
              <a:buFont typeface="Arial" panose="020B0604020202020204" pitchFamily="34" charset="0"/>
              <a:buNone/>
            </a:pPr>
            <a:r>
              <a:rPr lang="en-CA" sz="1200" b="0" i="0" u="none" strike="noStrike" kern="1200">
                <a:solidFill>
                  <a:schemeClr val="tx1"/>
                </a:solidFill>
                <a:effectLst/>
                <a:latin typeface="+mn-lt"/>
                <a:ea typeface="+mn-ea"/>
                <a:cs typeface="+mn-cs"/>
              </a:rPr>
              <a:t>Speaker: Jesse</a:t>
            </a:r>
          </a:p>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About Mokwateh and the presenters</a:t>
            </a:r>
          </a:p>
          <a:p>
            <a:pPr marL="171450" indent="-171450">
              <a:buFont typeface="Arial" panose="020B0604020202020204" pitchFamily="34" charset="0"/>
              <a:buChar char="•"/>
            </a:pPr>
            <a:r>
              <a:rPr lang="en-US"/>
              <a:t>A short introduction to:</a:t>
            </a:r>
          </a:p>
          <a:p>
            <a:pPr marL="171450" indent="-171450">
              <a:buFont typeface="Arial" panose="020B0604020202020204" pitchFamily="34" charset="0"/>
              <a:buChar char="•"/>
            </a:pPr>
            <a:r>
              <a:rPr lang="en-US"/>
              <a:t>Mokwateh’s work</a:t>
            </a:r>
          </a:p>
          <a:p>
            <a:pPr marL="171450" indent="-171450">
              <a:buFont typeface="Arial" panose="020B0604020202020204" pitchFamily="34" charset="0"/>
              <a:buChar char="•"/>
            </a:pPr>
            <a:r>
              <a:rPr lang="en-US"/>
              <a:t>Jesse’s relevant experience</a:t>
            </a:r>
          </a:p>
          <a:p>
            <a:pPr marL="171450" indent="-171450">
              <a:buFont typeface="Arial" panose="020B0604020202020204" pitchFamily="34" charset="0"/>
              <a:buChar char="•"/>
            </a:pPr>
            <a:r>
              <a:rPr lang="en-US"/>
              <a:t>Max’s relevant experience in procurement, business, and economic development</a:t>
            </a:r>
          </a:p>
          <a:p>
            <a:pPr marL="171450" indent="-171450">
              <a:buFont typeface="Arial" panose="020B0604020202020204" pitchFamily="34" charset="0"/>
              <a:buChar char="•"/>
            </a:pPr>
            <a:r>
              <a:rPr lang="en-US"/>
              <a:t>How the presentation draws on both workforce and economic-development perspectives</a:t>
            </a:r>
          </a:p>
          <a:p>
            <a:pPr marL="171450" indent="-171450">
              <a:buFont typeface="Arial" panose="020B0604020202020204" pitchFamily="34" charset="0"/>
              <a:buChar char="•"/>
            </a:pPr>
            <a:r>
              <a:rPr lang="en-US"/>
              <a:t>Keep biographies to two or three bullets each.</a:t>
            </a:r>
          </a:p>
          <a:p>
            <a:pPr marL="171450" indent="-171450">
              <a:buFont typeface="Arial" panose="020B0604020202020204" pitchFamily="34" charset="0"/>
              <a:buChar char="•"/>
            </a:pPr>
            <a:r>
              <a:rPr lang="en-US"/>
              <a:t>Speaker: Jesse, then Max</a:t>
            </a:r>
          </a:p>
          <a:p>
            <a:endParaRPr lang="en-US"/>
          </a:p>
        </p:txBody>
      </p:sp>
      <p:sp>
        <p:nvSpPr>
          <p:cNvPr id="4" name="Slide Number Placeholder 3"/>
          <p:cNvSpPr>
            <a:spLocks noGrp="1"/>
          </p:cNvSpPr>
          <p:nvPr>
            <p:ph type="sldNum" sz="quarter" idx="5"/>
          </p:nvPr>
        </p:nvSpPr>
        <p:spPr/>
        <p:txBody>
          <a:bodyPr/>
          <a:lstStyle/>
          <a:p>
            <a:fld id="{94466297-95BF-42EA-ADEB-5452621787CE}" type="slidenum">
              <a:rPr lang="en-US" smtClean="0"/>
              <a:t>3</a:t>
            </a:fld>
            <a:endParaRPr lang="en-US"/>
          </a:p>
        </p:txBody>
      </p:sp>
    </p:spTree>
    <p:extLst>
      <p:ext uri="{BB962C8B-B14F-4D97-AF65-F5344CB8AC3E}">
        <p14:creationId xmlns:p14="http://schemas.microsoft.com/office/powerpoint/2010/main" val="2018929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342900" indent="-342900">
              <a:lnSpc>
                <a:spcPts val="1600"/>
              </a:lnSpc>
              <a:spcAft>
                <a:spcPts val="1000"/>
              </a:spcAft>
              <a:buSzPct val="100000"/>
              <a:buChar char="•"/>
            </a:pPr>
            <a:r>
              <a:rPr lang="en-US" sz="1200">
                <a:solidFill>
                  <a:srgbClr val="3C3C3C"/>
                </a:solidFill>
                <a:latin typeface="Corbel" pitchFamily="34" charset="0"/>
                <a:ea typeface="Corbel" pitchFamily="34" charset="-122"/>
                <a:cs typeface="Corbel" pitchFamily="34" charset="-120"/>
              </a:rPr>
              <a:t>Indigenous-led advisory work at the intersection of major projects, economic development and workforce participation.</a:t>
            </a:r>
            <a:endParaRPr lang="en-US" sz="1200"/>
          </a:p>
          <a:p>
            <a:pPr marL="342900" indent="-342900">
              <a:lnSpc>
                <a:spcPts val="1600"/>
              </a:lnSpc>
              <a:spcAft>
                <a:spcPts val="1000"/>
              </a:spcAft>
              <a:buSzPct val="100000"/>
              <a:buChar char="•"/>
            </a:pPr>
            <a:r>
              <a:rPr lang="en-US" sz="1200">
                <a:solidFill>
                  <a:srgbClr val="3C3C3C"/>
                </a:solidFill>
                <a:latin typeface="Corbel" pitchFamily="34" charset="0"/>
                <a:ea typeface="Corbel" pitchFamily="34" charset="-122"/>
                <a:cs typeface="Corbel" pitchFamily="34" charset="-120"/>
              </a:rPr>
              <a:t>Works with First Nations, industry and government to align training, procurement and long-term community benefit.</a:t>
            </a:r>
            <a:endParaRPr lang="en-US" sz="1200"/>
          </a:p>
          <a:p>
            <a:endParaRPr lang="en-US"/>
          </a:p>
        </p:txBody>
      </p:sp>
      <p:sp>
        <p:nvSpPr>
          <p:cNvPr id="4" name="Slide Number Placeholder 3"/>
          <p:cNvSpPr>
            <a:spLocks noGrp="1"/>
          </p:cNvSpPr>
          <p:nvPr>
            <p:ph type="sldNum" sz="quarter" idx="5"/>
          </p:nvPr>
        </p:nvSpPr>
        <p:spPr/>
        <p:txBody>
          <a:bodyPr/>
          <a:lstStyle/>
          <a:p>
            <a:fld id="{94466297-95BF-42EA-ADEB-5452621787CE}" type="slidenum">
              <a:rPr lang="en-US" smtClean="0"/>
              <a:t>4</a:t>
            </a:fld>
            <a:endParaRPr lang="en-US"/>
          </a:p>
        </p:txBody>
      </p:sp>
    </p:spTree>
    <p:extLst>
      <p:ext uri="{BB962C8B-B14F-4D97-AF65-F5344CB8AC3E}">
        <p14:creationId xmlns:p14="http://schemas.microsoft.com/office/powerpoint/2010/main" val="19151666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Replace placeholder credentials with final approved bios/photos.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a:solidFill>
                  <a:srgbClr val="C9C4C3"/>
                </a:solidFill>
                <a:latin typeface="Corbel" pitchFamily="34" charset="0"/>
                <a:ea typeface="Corbel" pitchFamily="34" charset="-122"/>
                <a:cs typeface="Corbel" pitchFamily="34" charset="-120"/>
              </a:rPr>
              <a:t>First Nations workforce participation is not a side benefit of major projects — it is the difference between a project that passes through a community and one that builds it.</a:t>
            </a:r>
            <a:endParaRPr lang="en-US" sz="1200"/>
          </a:p>
          <a:p>
            <a:endParaRPr lang="en-CA"/>
          </a:p>
        </p:txBody>
      </p:sp>
      <p:sp>
        <p:nvSpPr>
          <p:cNvPr id="4" name="Slide Number Placeholder 3"/>
          <p:cNvSpPr>
            <a:spLocks noGrp="1"/>
          </p:cNvSpPr>
          <p:nvPr>
            <p:ph type="sldNum" sz="quarter" idx="5"/>
          </p:nvPr>
        </p:nvSpPr>
        <p:spPr/>
        <p:txBody>
          <a:bodyPr/>
          <a:lstStyle/>
          <a:p>
            <a:fld id="{94466297-95BF-42EA-ADEB-5452621787CE}" type="slidenum">
              <a:rPr lang="en-US" smtClean="0"/>
              <a:t>6</a:t>
            </a:fld>
            <a:endParaRPr lang="en-US"/>
          </a:p>
        </p:txBody>
      </p:sp>
    </p:spTree>
    <p:extLst>
      <p:ext uri="{BB962C8B-B14F-4D97-AF65-F5344CB8AC3E}">
        <p14:creationId xmlns:p14="http://schemas.microsoft.com/office/powerpoint/2010/main" val="41670528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the throughline for the presentation – when exploring the opportunity, barriers, tools and strategies, this is the bottom line. The jump from Opportunity to Long-Term Value it built on a foundation of strong preparation which enables participation, in turn continuing to refine and build to unlock those long-term values. </a:t>
            </a:r>
          </a:p>
          <a:p>
            <a:endParaRPr lang="en-US"/>
          </a:p>
          <a:p>
            <a:r>
              <a:rPr lang="en-US"/>
              <a:t>Today’s seedlings growing into tomorrow’s forest.</a:t>
            </a:r>
          </a:p>
          <a:p>
            <a:endParaRPr lang="en-US"/>
          </a:p>
          <a:p>
            <a:endParaRPr lang="en-US"/>
          </a:p>
          <a:p>
            <a:r>
              <a:rPr lang="en-US"/>
              <a:t>Bigger picture – this isn’t just aspiration; the Government of Canada recognizes </a:t>
            </a:r>
            <a:r>
              <a:rPr lang="en-US" i="0"/>
              <a:t>that </a:t>
            </a:r>
            <a:r>
              <a:rPr lang="en-US" sz="1200" b="0" i="0">
                <a:solidFill>
                  <a:srgbClr val="3C3C3C"/>
                </a:solidFill>
                <a:latin typeface="Corbel" pitchFamily="34" charset="0"/>
                <a:ea typeface="Corbel" pitchFamily="34" charset="-122"/>
                <a:cs typeface="Corbel" pitchFamily="34" charset="-120"/>
              </a:rPr>
              <a:t>Indigenous participation is a </a:t>
            </a:r>
            <a:r>
              <a:rPr lang="en-US" sz="1200" b="1" i="0">
                <a:solidFill>
                  <a:srgbClr val="3C3C3C"/>
                </a:solidFill>
                <a:latin typeface="Corbel" pitchFamily="34" charset="0"/>
                <a:ea typeface="Corbel" pitchFamily="34" charset="-122"/>
                <a:cs typeface="Corbel" pitchFamily="34" charset="-120"/>
              </a:rPr>
              <a:t>must-have</a:t>
            </a:r>
            <a:r>
              <a:rPr lang="en-US" sz="1200" b="0" i="0">
                <a:solidFill>
                  <a:srgbClr val="3C3C3C"/>
                </a:solidFill>
                <a:latin typeface="Corbel" pitchFamily="34" charset="0"/>
                <a:ea typeface="Corbel" pitchFamily="34" charset="-122"/>
                <a:cs typeface="Corbel" pitchFamily="34" charset="-120"/>
              </a:rPr>
              <a:t>, </a:t>
            </a:r>
            <a:r>
              <a:rPr lang="en-US" sz="1200" b="0" i="1" u="none">
                <a:solidFill>
                  <a:srgbClr val="3C3C3C"/>
                </a:solidFill>
                <a:latin typeface="Corbel" pitchFamily="34" charset="0"/>
                <a:ea typeface="Corbel" pitchFamily="34" charset="-122"/>
                <a:cs typeface="Corbel" pitchFamily="34" charset="-120"/>
              </a:rPr>
              <a:t>not a nice-to-have</a:t>
            </a:r>
            <a:r>
              <a:rPr lang="en-US" sz="1200" i="0">
                <a:solidFill>
                  <a:srgbClr val="3C3C3C"/>
                </a:solidFill>
                <a:latin typeface="Corbel" pitchFamily="34" charset="0"/>
                <a:ea typeface="Corbel" pitchFamily="34" charset="-122"/>
                <a:cs typeface="Corbel" pitchFamily="34" charset="-120"/>
              </a:rPr>
              <a:t>:</a:t>
            </a:r>
          </a:p>
          <a:p>
            <a:pPr marL="0" indent="0">
              <a:buNone/>
            </a:pPr>
            <a:r>
              <a:rPr lang="en-US" sz="1200" i="1">
                <a:solidFill>
                  <a:srgbClr val="3C3C3C"/>
                </a:solidFill>
                <a:latin typeface="Corbel" pitchFamily="34" charset="0"/>
                <a:ea typeface="Corbel" pitchFamily="34" charset="-122"/>
                <a:cs typeface="Corbel" pitchFamily="34" charset="-120"/>
              </a:rPr>
              <a:t>“Indigenous </a:t>
            </a:r>
            <a:r>
              <a:rPr lang="en-US" sz="1200" i="1" err="1">
                <a:solidFill>
                  <a:srgbClr val="3C3C3C"/>
                </a:solidFill>
                <a:latin typeface="Corbel" pitchFamily="34" charset="0"/>
                <a:ea typeface="Corbel" pitchFamily="34" charset="-122"/>
                <a:cs typeface="Corbel" pitchFamily="34" charset="-120"/>
              </a:rPr>
              <a:t>labour</a:t>
            </a:r>
            <a:r>
              <a:rPr lang="en-US" sz="1200" i="1">
                <a:solidFill>
                  <a:srgbClr val="3C3C3C"/>
                </a:solidFill>
                <a:latin typeface="Corbel" pitchFamily="34" charset="0"/>
                <a:ea typeface="Corbel" pitchFamily="34" charset="-122"/>
                <a:cs typeface="Corbel" pitchFamily="34" charset="-120"/>
              </a:rPr>
              <a:t> market participation and sustained attachment </a:t>
            </a:r>
            <a:r>
              <a:rPr lang="en-US" sz="1200" i="1" u="sng">
                <a:solidFill>
                  <a:srgbClr val="3C3C3C"/>
                </a:solidFill>
                <a:latin typeface="Corbel" pitchFamily="34" charset="0"/>
                <a:ea typeface="Corbel" pitchFamily="34" charset="-122"/>
                <a:cs typeface="Corbel" pitchFamily="34" charset="-120"/>
              </a:rPr>
              <a:t>are critical to the success of nation-building projects</a:t>
            </a:r>
            <a:r>
              <a:rPr lang="en-US" sz="1200" i="1">
                <a:solidFill>
                  <a:srgbClr val="3C3C3C"/>
                </a:solidFill>
                <a:latin typeface="Corbel" pitchFamily="34" charset="0"/>
                <a:ea typeface="Corbel" pitchFamily="34" charset="-122"/>
                <a:cs typeface="Corbel" pitchFamily="34" charset="-120"/>
              </a:rPr>
              <a:t>.”</a:t>
            </a:r>
          </a:p>
          <a:p>
            <a:pPr marL="0" indent="0">
              <a:buNone/>
            </a:pPr>
            <a:r>
              <a:rPr lang="en-US" sz="1000" i="1">
                <a:solidFill>
                  <a:srgbClr val="3C3C3C"/>
                </a:solidFill>
                <a:latin typeface="Corbel" pitchFamily="34" charset="0"/>
                <a:ea typeface="Corbel" pitchFamily="34" charset="-122"/>
                <a:cs typeface="Corbel" pitchFamily="34" charset="-120"/>
              </a:rPr>
              <a:t>Sept 2025  -Question Period Note: MAJOR PROJECTS WORKFORCE (Government of Canada) https://search.open.canada.ca/qpnotes/record/esdc-edsc%2CEF_070_20260105 </a:t>
            </a:r>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Set an optimistic starting point: the opportunity is real, broad and worth preparing for.</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Community benefits</a:t>
            </a:r>
          </a:p>
          <a:p>
            <a:r>
              <a:rPr lang="en-US"/>
              <a:t>Industry needs it – often the sensible/logical outcome too. If major projects are happening closer to Indigenous communities, then cost/benefit of accommodating the workforce travelling in (potentially straining housing capacity) vs sourcing </a:t>
            </a:r>
            <a:r>
              <a:rPr lang="en-US" err="1"/>
              <a:t>labour</a:t>
            </a:r>
            <a:r>
              <a:rPr lang="en-US"/>
              <a:t> from within the community.</a:t>
            </a:r>
          </a:p>
          <a:p>
            <a:r>
              <a:rPr lang="en-US"/>
              <a:t>Nations lead it – Nations will know what will work for their communities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ts val="1600"/>
              </a:lnSpc>
              <a:spcAft>
                <a:spcPts val="1000"/>
              </a:spcAft>
              <a:buSzPct val="100000"/>
              <a:buFont typeface="Arial" panose="020B0604020202020204" pitchFamily="34" charset="0"/>
              <a:buNone/>
            </a:pPr>
            <a:r>
              <a:rPr lang="en-US"/>
              <a:t>Highlight the urgency of thinking about this now. The problem is not lack of interest; it is timing and alignment.</a:t>
            </a:r>
          </a:p>
          <a:p>
            <a:pPr marL="0" indent="0">
              <a:lnSpc>
                <a:spcPts val="1600"/>
              </a:lnSpc>
              <a:spcAft>
                <a:spcPts val="1000"/>
              </a:spcAft>
              <a:buSzPct val="100000"/>
              <a:buFont typeface="Arial" panose="020B0604020202020204" pitchFamily="34" charset="0"/>
              <a:buNone/>
            </a:pPr>
            <a:endParaRPr lang="en-US"/>
          </a:p>
          <a:p>
            <a:pPr marL="0" indent="0">
              <a:lnSpc>
                <a:spcPts val="1600"/>
              </a:lnSpc>
              <a:spcAft>
                <a:spcPts val="1000"/>
              </a:spcAft>
              <a:buSzPct val="100000"/>
              <a:buFont typeface="Arial" panose="020B0604020202020204" pitchFamily="34" charset="0"/>
              <a:buNone/>
            </a:pPr>
            <a:r>
              <a:rPr lang="en-US" u="sng"/>
              <a:t>Needs:</a:t>
            </a:r>
          </a:p>
          <a:p>
            <a:pPr marL="171450" indent="-171450">
              <a:lnSpc>
                <a:spcPts val="1600"/>
              </a:lnSpc>
              <a:spcAft>
                <a:spcPts val="1000"/>
              </a:spcAft>
              <a:buSzPct val="100000"/>
              <a:buFont typeface="Arial" panose="020B0604020202020204" pitchFamily="34" charset="0"/>
              <a:buChar char="•"/>
            </a:pPr>
            <a:r>
              <a:rPr lang="en-US" sz="1200">
                <a:solidFill>
                  <a:srgbClr val="3C3C3C"/>
                </a:solidFill>
                <a:latin typeface="Corbel" pitchFamily="34" charset="0"/>
                <a:ea typeface="Corbel" pitchFamily="34" charset="-122"/>
                <a:cs typeface="Corbel" pitchFamily="34" charset="-120"/>
              </a:rPr>
              <a:t>Earlier visibility into the project pipeline – planning amongst other community pressing needs</a:t>
            </a:r>
            <a:endParaRPr lang="en-US" sz="1200">
              <a:solidFill>
                <a:schemeClr val="tx1"/>
              </a:solidFill>
              <a:latin typeface="+mn-lt"/>
              <a:ea typeface="+mn-ea"/>
              <a:cs typeface="+mn-cs"/>
            </a:endParaRPr>
          </a:p>
          <a:p>
            <a:pPr marL="171450" indent="-171450">
              <a:lnSpc>
                <a:spcPts val="1600"/>
              </a:lnSpc>
              <a:spcAft>
                <a:spcPts val="1000"/>
              </a:spcAft>
              <a:buSzPct val="100000"/>
              <a:buFont typeface="Arial" panose="020B0604020202020204" pitchFamily="34" charset="0"/>
              <a:buChar char="•"/>
            </a:pPr>
            <a:r>
              <a:rPr lang="en-US" sz="1200">
                <a:solidFill>
                  <a:srgbClr val="3C3C3C"/>
                </a:solidFill>
                <a:latin typeface="Corbel" pitchFamily="34" charset="0"/>
                <a:ea typeface="Corbel" pitchFamily="34" charset="-122"/>
                <a:cs typeface="Corbel" pitchFamily="34" charset="-120"/>
              </a:rPr>
              <a:t>Training opportunities aligned to specific occupations – requires time to develop. May require apprenticeships and even pre-apprenticeship training</a:t>
            </a:r>
          </a:p>
          <a:p>
            <a:pPr marL="171450" indent="-171450">
              <a:lnSpc>
                <a:spcPts val="1600"/>
              </a:lnSpc>
              <a:spcAft>
                <a:spcPts val="1000"/>
              </a:spcAft>
              <a:buSzPct val="100000"/>
              <a:buFont typeface="Arial" panose="020B0604020202020204" pitchFamily="34" charset="0"/>
              <a:buChar char="•"/>
            </a:pPr>
            <a:r>
              <a:rPr lang="en-US" sz="1200">
                <a:solidFill>
                  <a:srgbClr val="3C3C3C"/>
                </a:solidFill>
                <a:latin typeface="Corbel" pitchFamily="34" charset="0"/>
                <a:ea typeface="Corbel" pitchFamily="34" charset="-122"/>
                <a:cs typeface="Corbel" pitchFamily="34" charset="-120"/>
              </a:rPr>
              <a:t>Procurement commitments tied to workforce outcomes – proponents willing to make that space</a:t>
            </a:r>
          </a:p>
          <a:p>
            <a:pPr marL="171450" indent="-171450">
              <a:lnSpc>
                <a:spcPts val="1600"/>
              </a:lnSpc>
              <a:spcAft>
                <a:spcPts val="1000"/>
              </a:spcAft>
              <a:buSzPct val="100000"/>
              <a:buFont typeface="Arial" panose="020B0604020202020204" pitchFamily="34" charset="0"/>
              <a:buChar char="•"/>
            </a:pPr>
            <a:r>
              <a:rPr lang="en-US" sz="1200">
                <a:solidFill>
                  <a:srgbClr val="3C3C3C"/>
                </a:solidFill>
                <a:latin typeface="Corbel" pitchFamily="34" charset="0"/>
                <a:ea typeface="Corbel" pitchFamily="34" charset="-122"/>
                <a:cs typeface="Corbel" pitchFamily="34" charset="-120"/>
              </a:rPr>
              <a:t>Time to build supports and partnerships – not every community starting at the same point</a:t>
            </a:r>
            <a:endParaRPr lang="en-US" sz="1200"/>
          </a:p>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Speaker: Jesse.</a:t>
            </a:r>
          </a:p>
          <a:p>
            <a:endParaRPr lang="en-US"/>
          </a:p>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AA807-B3ED-BD1F-2188-AF16A482D8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E5EFB3-5344-24E2-AC12-C3678F1C21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81EE57-5F41-B45B-A134-594837441EAD}"/>
              </a:ext>
            </a:extLst>
          </p:cNvPr>
          <p:cNvSpPr>
            <a:spLocks noGrp="1"/>
          </p:cNvSpPr>
          <p:nvPr>
            <p:ph type="body" idx="1"/>
          </p:nvPr>
        </p:nvSpPr>
        <p:spPr/>
        <p:txBody>
          <a:bodyPr/>
          <a:lstStyle/>
          <a:p>
            <a:r>
              <a:rPr lang="en-US"/>
              <a:t>Speaker: Jesse.</a:t>
            </a:r>
          </a:p>
          <a:p>
            <a:endParaRPr lang="en-US"/>
          </a:p>
          <a:p>
            <a:endParaRPr lang="en-US"/>
          </a:p>
          <a:p>
            <a:r>
              <a:rPr lang="en-US"/>
              <a:t>Re: perceived skills mismatch – Indigenous ways of life have more transferable skills to western/colonial working models than people may </a:t>
            </a:r>
            <a:r>
              <a:rPr lang="en-US" err="1"/>
              <a:t>realise</a:t>
            </a:r>
            <a:r>
              <a:rPr lang="en-US"/>
              <a:t>. E.g. relocating a trapline not dissimilar to transitioning to a new worksite when a project is completed.</a:t>
            </a:r>
          </a:p>
          <a:p>
            <a:endParaRPr lang="en-US"/>
          </a:p>
          <a:p>
            <a:r>
              <a:rPr lang="en-US"/>
              <a:t>Another point that came up from CBTU:</a:t>
            </a:r>
          </a:p>
          <a:p>
            <a:r>
              <a:rPr lang="en-US"/>
              <a:t>- Need for flexibility re: any probation requirements, and </a:t>
            </a:r>
          </a:p>
        </p:txBody>
      </p:sp>
      <p:sp>
        <p:nvSpPr>
          <p:cNvPr id="4" name="Slide Number Placeholder 3">
            <a:extLst>
              <a:ext uri="{FF2B5EF4-FFF2-40B4-BE49-F238E27FC236}">
                <a16:creationId xmlns:a16="http://schemas.microsoft.com/office/drawing/2014/main" id="{BF2D38E3-E63E-4E01-8062-F2781DD47569}"/>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26058315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Speaker: Jesse.</a:t>
            </a:r>
          </a:p>
          <a:p>
            <a:endParaRPr lang="en-US"/>
          </a:p>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Speaker: Jesse. (note: ECI box will fade in on click – after contrasting Project vs Workforce timeline)</a:t>
            </a:r>
          </a:p>
          <a:p>
            <a:endParaRPr lang="en-US"/>
          </a:p>
          <a:p>
            <a:r>
              <a:rPr lang="en-US"/>
              <a:t>Emphasize that workforce planning often starts after procurement and mobilization decisions have already been made.</a:t>
            </a:r>
          </a:p>
          <a:p>
            <a:endParaRPr lang="en-US"/>
          </a:p>
          <a:p>
            <a:r>
              <a:rPr lang="en-US"/>
              <a:t>Sometimes – through other factors – models demonstrate what is possible. E.g. mining sector with long (5-10y) permitting processes can enable the proponent to have conversations with communities about their desired involvement in the eventual operation. If its employment beyond entry-level work, there’s a long enough time lag for scholarships that mean when the mine is operational, community members can have 5-years of post-graduation experience under their belt. The challenge is how to make this sort of model work where there isn’t a near decade-long permitting cycle.</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Speaker: Jesse.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Will walk through these steps over the next few slides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Speaker: Max</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This slide should feel immediately useful. It turns "capacity" into specific questions.</a:t>
            </a:r>
          </a:p>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Speaker: Jesse. The table is a model rather than a completed assessment.</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Speaker: Jesse.</a:t>
            </a:r>
          </a:p>
          <a:p>
            <a:endParaRPr lang="en-US"/>
          </a:p>
          <a:p>
            <a:pPr marL="0" indent="0">
              <a:buFont typeface="Arial" panose="020B0604020202020204" pitchFamily="34" charset="0"/>
              <a:buNone/>
            </a:pPr>
            <a:r>
              <a:rPr lang="en-US"/>
              <a:t>In Mokwateh’s 2021 report “Lighting the Path: </a:t>
            </a:r>
            <a:r>
              <a:rPr lang="en-US" err="1"/>
              <a:t>Labour</a:t>
            </a:r>
            <a:r>
              <a:rPr lang="en-US"/>
              <a:t> Market Dynamics in the Energy Transition of Indigenous Communities” - with Electricity Human Resources Canada (EHRC) the key determinants of success from successful renewable energy projects were:</a:t>
            </a:r>
          </a:p>
          <a:p>
            <a:pPr marL="171450" indent="-171450">
              <a:buFont typeface="Arial" panose="020B0604020202020204" pitchFamily="34" charset="0"/>
              <a:buChar char="•"/>
            </a:pPr>
            <a:r>
              <a:rPr lang="en-US"/>
              <a:t>Leadership</a:t>
            </a:r>
          </a:p>
          <a:p>
            <a:pPr marL="171450" indent="-171450">
              <a:buFont typeface="Arial" panose="020B0604020202020204" pitchFamily="34" charset="0"/>
              <a:buChar char="•"/>
            </a:pPr>
            <a:r>
              <a:rPr lang="en-US"/>
              <a:t>Community Engagement, Communication and Support</a:t>
            </a:r>
          </a:p>
          <a:p>
            <a:pPr marL="171450" indent="-171450">
              <a:buFont typeface="Arial" panose="020B0604020202020204" pitchFamily="34" charset="0"/>
              <a:buChar char="•"/>
            </a:pPr>
            <a:r>
              <a:rPr lang="en-US"/>
              <a:t>Partnerships </a:t>
            </a:r>
          </a:p>
          <a:p>
            <a:pPr marL="171450" indent="-171450">
              <a:buFont typeface="Arial" panose="020B0604020202020204" pitchFamily="34" charset="0"/>
              <a:buChar char="•"/>
            </a:pPr>
            <a:r>
              <a:rPr lang="en-US"/>
              <a:t>Capacity Building and Technical Training</a:t>
            </a:r>
          </a:p>
          <a:p>
            <a:pPr marL="171450" indent="-171450">
              <a:buFont typeface="Arial" panose="020B0604020202020204" pitchFamily="34" charset="0"/>
              <a:buChar char="•"/>
            </a:pPr>
            <a:r>
              <a:rPr lang="en-US"/>
              <a:t>Strategic Funding and Finances</a:t>
            </a:r>
          </a:p>
          <a:p>
            <a:endParaRPr lang="en-US"/>
          </a:p>
          <a:p>
            <a:r>
              <a:rPr lang="en-US"/>
              <a:t>Relevant anecdote from CBTU IRAP development – we heard about a two-week pre-apprenticeship program for plumbers in one First Nation, where as part of the program they upgraded the community </a:t>
            </a:r>
            <a:r>
              <a:rPr lang="en-US" err="1"/>
              <a:t>centre</a:t>
            </a:r>
            <a:r>
              <a:rPr lang="en-US"/>
              <a:t> to new high-efficiency system. Not only trained members of that community for careers in the trades, but left the community with a tangible benefit from the training program. </a:t>
            </a:r>
          </a:p>
          <a:p>
            <a:endParaRPr lang="en-US"/>
          </a:p>
          <a:p>
            <a:r>
              <a:rPr lang="en-US"/>
              <a:t>https://www.hpacmag.com/heating-plumbing-air-conditioning-general/iwsh-and-ua-canada-team-up-to-provide-plumbing-training-and-infrastructure-upgrades-in-walpole-island-first-nation/1004147889/ </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Speaker: Max.</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Speaker: Max. These are the questions to ask when designing a JV.</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Speaker: Max.</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a strong Max slide. Keep the contrast sharp.</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a:solidFill>
                  <a:srgbClr val="C9C4C3"/>
                </a:solidFill>
                <a:latin typeface="Corbel" pitchFamily="34" charset="0"/>
                <a:ea typeface="Corbel" pitchFamily="34" charset="-122"/>
                <a:cs typeface="Corbel" pitchFamily="34" charset="-120"/>
              </a:rPr>
              <a:t>Every joint venture and impact-benefit agreement is a chance to build training and hiring commitments directly into the deal.</a:t>
            </a:r>
            <a:endParaRPr lang="en-US" sz="1200"/>
          </a:p>
        </p:txBody>
      </p:sp>
      <p:sp>
        <p:nvSpPr>
          <p:cNvPr id="4" name="Slide Number Placeholder 3"/>
          <p:cNvSpPr>
            <a:spLocks noGrp="1"/>
          </p:cNvSpPr>
          <p:nvPr>
            <p:ph type="sldNum" sz="quarter" idx="5"/>
          </p:nvPr>
        </p:nvSpPr>
        <p:spPr/>
        <p:txBody>
          <a:bodyPr/>
          <a:lstStyle/>
          <a:p>
            <a:fld id="{94466297-95BF-42EA-ADEB-5452621787CE}" type="slidenum">
              <a:rPr lang="en-US" smtClean="0"/>
              <a:t>26</a:t>
            </a:fld>
            <a:endParaRPr lang="en-US"/>
          </a:p>
        </p:txBody>
      </p:sp>
    </p:spTree>
    <p:extLst>
      <p:ext uri="{BB962C8B-B14F-4D97-AF65-F5344CB8AC3E}">
        <p14:creationId xmlns:p14="http://schemas.microsoft.com/office/powerpoint/2010/main" val="21347488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Speaker: Jesse.</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Speaker: Max. Clarify that the exact progression will vary by community and sector.</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5D006-F061-43B8-6350-0CBD143F4F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FEC73B-F208-E112-9033-B2DAC2C82F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9C4CAC-7DE3-F260-18EE-A20491800F5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a:solidFill>
                  <a:srgbClr val="C9C4C3"/>
                </a:solidFill>
                <a:latin typeface="Corbel" pitchFamily="34" charset="0"/>
                <a:ea typeface="Corbel" pitchFamily="34" charset="-122"/>
                <a:cs typeface="Corbel" pitchFamily="34" charset="-120"/>
              </a:rPr>
              <a:t>Every joint venture and impact-benefit agreement is a chance to build training and hiring commitments directly into the deal.</a:t>
            </a:r>
            <a:endParaRPr lang="en-US" sz="1200"/>
          </a:p>
        </p:txBody>
      </p:sp>
      <p:sp>
        <p:nvSpPr>
          <p:cNvPr id="4" name="Slide Number Placeholder 3">
            <a:extLst>
              <a:ext uri="{FF2B5EF4-FFF2-40B4-BE49-F238E27FC236}">
                <a16:creationId xmlns:a16="http://schemas.microsoft.com/office/drawing/2014/main" id="{35E30665-3F4D-1B24-BBF7-75FF12211E48}"/>
              </a:ext>
            </a:extLst>
          </p:cNvPr>
          <p:cNvSpPr>
            <a:spLocks noGrp="1"/>
          </p:cNvSpPr>
          <p:nvPr>
            <p:ph type="sldNum" sz="quarter" idx="5"/>
          </p:nvPr>
        </p:nvSpPr>
        <p:spPr/>
        <p:txBody>
          <a:bodyPr/>
          <a:lstStyle/>
          <a:p>
            <a:fld id="{94466297-95BF-42EA-ADEB-5452621787CE}" type="slidenum">
              <a:rPr lang="en-US" smtClean="0"/>
              <a:t>31</a:t>
            </a:fld>
            <a:endParaRPr lang="en-US"/>
          </a:p>
        </p:txBody>
      </p:sp>
    </p:spTree>
    <p:extLst>
      <p:ext uri="{BB962C8B-B14F-4D97-AF65-F5344CB8AC3E}">
        <p14:creationId xmlns:p14="http://schemas.microsoft.com/office/powerpoint/2010/main" val="14181367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the repeatable model point. </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an implementation of the ‘core model’ which will fade in on a click</a:t>
            </a:r>
          </a:p>
          <a:p>
            <a:r>
              <a:rPr lang="en-CA" sz="1200" b="1" noProof="0">
                <a:solidFill>
                  <a:srgbClr val="FFFFFF"/>
                </a:solidFill>
                <a:latin typeface="Gill Sans MT" pitchFamily="34" charset="0"/>
                <a:ea typeface="Gill Sans MT" pitchFamily="34" charset="-122"/>
                <a:cs typeface="Gill Sans MT" pitchFamily="34" charset="-120"/>
              </a:rPr>
              <a:t>Opportunity</a:t>
            </a:r>
          </a:p>
          <a:p>
            <a:r>
              <a:rPr lang="en-CA" sz="1200" b="1" noProof="0">
                <a:solidFill>
                  <a:srgbClr val="FFFFFF"/>
                </a:solidFill>
                <a:latin typeface="Gill Sans MT" pitchFamily="34" charset="0"/>
                <a:ea typeface="Gill Sans MT" pitchFamily="34" charset="-122"/>
                <a:cs typeface="Gill Sans MT" pitchFamily="34" charset="-120"/>
              </a:rPr>
              <a:t>Preparation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noProof="0">
                <a:solidFill>
                  <a:srgbClr val="FFFFFF"/>
                </a:solidFill>
                <a:latin typeface="Gill Sans MT" pitchFamily="34" charset="0"/>
                <a:ea typeface="Gill Sans MT" pitchFamily="34" charset="-122"/>
                <a:cs typeface="Gill Sans MT" pitchFamily="34" charset="-120"/>
              </a:rPr>
              <a:t>Participation</a:t>
            </a:r>
            <a:endParaRPr lang="en-CA" sz="1200" noProof="0"/>
          </a:p>
          <a:p>
            <a:r>
              <a:rPr lang="en-CA" sz="1200" b="1" noProof="0">
                <a:solidFill>
                  <a:srgbClr val="FFFFFF"/>
                </a:solidFill>
                <a:latin typeface="Gill Sans MT" pitchFamily="34" charset="0"/>
                <a:ea typeface="Gill Sans MT" pitchFamily="34" charset="-122"/>
                <a:cs typeface="Gill Sans MT" pitchFamily="34" charset="-120"/>
              </a:rPr>
              <a:t>Long-Term Value</a:t>
            </a:r>
          </a:p>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point is to defend incremental, compounding progress.</a:t>
            </a:r>
          </a:p>
          <a:p>
            <a:endParaRPr lang="en-US"/>
          </a:p>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Keep this practical and prescriptive.</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Max can speak to exposure and self-direction toward industries where jobs exist.</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30135938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rgbClr val="C9C4C3"/>
                </a:solidFill>
                <a:effectLst/>
                <a:uLnTx/>
                <a:uFillTx/>
                <a:latin typeface="Corbel" pitchFamily="34" charset="0"/>
                <a:ea typeface="Corbel" pitchFamily="34" charset="-122"/>
                <a:cs typeface="Corbel" pitchFamily="34" charset="-120"/>
              </a:rPr>
              <a:t>A few examples of standing capacity built ahead of the opportunity.</a:t>
            </a:r>
            <a:endParaRPr kumimoji="0" lang="en-US" sz="1200" b="0" i="0" u="none" strike="noStrike" kern="1200" cap="none" spc="0" normalizeH="0" baseline="0" noProof="0">
              <a:ln>
                <a:noFill/>
              </a:ln>
              <a:solidFill>
                <a:prstClr val="black"/>
              </a:solidFill>
              <a:effectLst/>
              <a:uLnTx/>
              <a:uFillTx/>
              <a:latin typeface="+mn-lt"/>
              <a:ea typeface="+mn-ea"/>
              <a:cs typeface="+mn-cs"/>
            </a:endParaRPr>
          </a:p>
          <a:p>
            <a:endParaRPr lang="en-CA"/>
          </a:p>
        </p:txBody>
      </p:sp>
      <p:sp>
        <p:nvSpPr>
          <p:cNvPr id="4" name="Slide Number Placeholder 3"/>
          <p:cNvSpPr>
            <a:spLocks noGrp="1"/>
          </p:cNvSpPr>
          <p:nvPr>
            <p:ph type="sldNum" sz="quarter" idx="5"/>
          </p:nvPr>
        </p:nvSpPr>
        <p:spPr/>
        <p:txBody>
          <a:bodyPr/>
          <a:lstStyle/>
          <a:p>
            <a:fld id="{94466297-95BF-42EA-ADEB-5452621787CE}" type="slidenum">
              <a:rPr lang="en-US" smtClean="0"/>
              <a:t>38</a:t>
            </a:fld>
            <a:endParaRPr lang="en-US"/>
          </a:p>
        </p:txBody>
      </p:sp>
    </p:spTree>
    <p:extLst>
      <p:ext uri="{BB962C8B-B14F-4D97-AF65-F5344CB8AC3E}">
        <p14:creationId xmlns:p14="http://schemas.microsoft.com/office/powerpoint/2010/main" val="35011543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Speaker: Max – (our work with CBTU), delivered an IRAP launched at their annual conference. An exercise in taking pockets of good examples and rolling them out across all affiliates and local councils, nationally. </a:t>
            </a:r>
          </a:p>
          <a:p>
            <a:endParaRPr lang="en-US"/>
          </a:p>
          <a:p>
            <a:r>
              <a:rPr lang="en-US"/>
              <a:t>The IRAP has 4 pillars, with 40 actions across 12 commitments. The 4 Pillars are:</a:t>
            </a:r>
          </a:p>
          <a:p>
            <a:pPr marL="171450" indent="-171450">
              <a:buFontTx/>
              <a:buChar char="-"/>
            </a:pPr>
            <a:r>
              <a:rPr lang="en-US"/>
              <a:t>WORKFORCE PARTICIPATION</a:t>
            </a:r>
          </a:p>
          <a:p>
            <a:pPr marL="171450" indent="-171450">
              <a:buFontTx/>
              <a:buChar char="-"/>
            </a:pPr>
            <a:r>
              <a:rPr lang="en-US"/>
              <a:t>LEARNING &amp; ENGAGEMENT</a:t>
            </a:r>
          </a:p>
          <a:p>
            <a:pPr marL="171450" indent="-171450">
              <a:buFontTx/>
              <a:buChar char="-"/>
            </a:pPr>
            <a:r>
              <a:rPr lang="en-US"/>
              <a:t>ECONOMIC RECONCILIATION</a:t>
            </a:r>
          </a:p>
          <a:p>
            <a:pPr marL="171450" indent="-171450">
              <a:buFontTx/>
              <a:buChar char="-"/>
            </a:pPr>
            <a:r>
              <a:rPr lang="en-US"/>
              <a:t>REPRESENTATION</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8EDE6-4D3B-DCB7-EF31-9151CE6561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84774B-02C5-6FD8-325E-DF3948EDD6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09E709-D550-23DC-B001-56110C812D5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4F9CC39-7EC7-166B-E46D-EB27CABB11C7}"/>
              </a:ext>
            </a:extLst>
          </p:cNvPr>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2270045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Speaker: Jesse.</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a:solidFill>
                  <a:srgbClr val="C9C4C3"/>
                </a:solidFill>
                <a:latin typeface="Corbel" pitchFamily="34" charset="0"/>
                <a:ea typeface="Corbel" pitchFamily="34" charset="-122"/>
                <a:cs typeface="Corbel" pitchFamily="34" charset="-120"/>
              </a:rPr>
              <a:t>Follow-up prompts: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a:solidFill>
                  <a:srgbClr val="C9C4C3"/>
                </a:solidFill>
                <a:latin typeface="Corbel" pitchFamily="34" charset="0"/>
                <a:ea typeface="Corbel" pitchFamily="34" charset="-122"/>
                <a:cs typeface="Corbel" pitchFamily="34" charset="-120"/>
              </a:rPr>
              <a:t>What skills will be needed?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a:solidFill>
                  <a:srgbClr val="C9C4C3"/>
                </a:solidFill>
                <a:latin typeface="Corbel" pitchFamily="34" charset="0"/>
                <a:ea typeface="Corbel" pitchFamily="34" charset="-122"/>
                <a:cs typeface="Corbel" pitchFamily="34" charset="-120"/>
              </a:rPr>
              <a:t>Who controls the entry points?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a:solidFill>
                  <a:srgbClr val="C9C4C3"/>
                </a:solidFill>
                <a:latin typeface="Corbel" pitchFamily="34" charset="0"/>
                <a:ea typeface="Corbel" pitchFamily="34" charset="-122"/>
                <a:cs typeface="Corbel" pitchFamily="34" charset="-120"/>
              </a:rPr>
              <a:t>What commitments should be negotiated now?</a:t>
            </a:r>
            <a:endParaRPr lang="en-US" sz="1200" i="0"/>
          </a:p>
          <a:p>
            <a:endParaRPr lang="en-CA"/>
          </a:p>
        </p:txBody>
      </p:sp>
      <p:sp>
        <p:nvSpPr>
          <p:cNvPr id="4" name="Slide Number Placeholder 3"/>
          <p:cNvSpPr>
            <a:spLocks noGrp="1"/>
          </p:cNvSpPr>
          <p:nvPr>
            <p:ph type="sldNum" sz="quarter" idx="5"/>
          </p:nvPr>
        </p:nvSpPr>
        <p:spPr/>
        <p:txBody>
          <a:bodyPr/>
          <a:lstStyle/>
          <a:p>
            <a:fld id="{94466297-95BF-42EA-ADEB-5452621787CE}" type="slidenum">
              <a:rPr lang="en-US" smtClean="0"/>
              <a:t>45</a:t>
            </a:fld>
            <a:endParaRPr lang="en-US"/>
          </a:p>
        </p:txBody>
      </p:sp>
    </p:spTree>
    <p:extLst>
      <p:ext uri="{BB962C8B-B14F-4D97-AF65-F5344CB8AC3E}">
        <p14:creationId xmlns:p14="http://schemas.microsoft.com/office/powerpoint/2010/main" val="193721760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Speaker: Jesse and Max. Include contact details and an invitation to continue the conversation.</a:t>
            </a:r>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94466297-95BF-42EA-ADEB-5452621787CE}" type="slidenum">
              <a:rPr lang="en-US" smtClean="0"/>
              <a:t>48</a:t>
            </a:fld>
            <a:endParaRPr lang="en-US"/>
          </a:p>
        </p:txBody>
      </p:sp>
    </p:spTree>
    <p:extLst>
      <p:ext uri="{BB962C8B-B14F-4D97-AF65-F5344CB8AC3E}">
        <p14:creationId xmlns:p14="http://schemas.microsoft.com/office/powerpoint/2010/main" val="351961039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4466297-95BF-42EA-ADEB-5452621787CE}" type="slidenum">
              <a:rPr lang="en-US" smtClean="0"/>
              <a:t>50</a:t>
            </a:fld>
            <a:endParaRPr lang="en-US"/>
          </a:p>
        </p:txBody>
      </p:sp>
    </p:spTree>
    <p:extLst>
      <p:ext uri="{BB962C8B-B14F-4D97-AF65-F5344CB8AC3E}">
        <p14:creationId xmlns:p14="http://schemas.microsoft.com/office/powerpoint/2010/main" val="60286015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E7A19-0856-28AB-6C48-7F6D15B83B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ACCC59-C80C-0FC3-E374-3F1E41CE8D59}"/>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39FAEB1E-5B6C-405B-EE7F-48F5D4C82EA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D099B85-F990-EBD1-B2E6-688732B38C26}"/>
              </a:ext>
            </a:extLst>
          </p:cNvPr>
          <p:cNvSpPr>
            <a:spLocks noGrp="1"/>
          </p:cNvSpPr>
          <p:nvPr>
            <p:ph type="sldNum" sz="quarter" idx="5"/>
          </p:nvPr>
        </p:nvSpPr>
        <p:spPr/>
        <p:txBody>
          <a:bodyPr/>
          <a:lstStyle/>
          <a:p>
            <a:fld id="{94466297-95BF-42EA-ADEB-5452621787CE}" type="slidenum">
              <a:rPr lang="en-US" smtClean="0"/>
              <a:t>51</a:t>
            </a:fld>
            <a:endParaRPr lang="en-US"/>
          </a:p>
        </p:txBody>
      </p:sp>
    </p:spTree>
    <p:extLst>
      <p:ext uri="{BB962C8B-B14F-4D97-AF65-F5344CB8AC3E}">
        <p14:creationId xmlns:p14="http://schemas.microsoft.com/office/powerpoint/2010/main" val="297033289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slide validates barriers without overloading the audience.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042330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the central strategy slide. Return to it during Q&amp;A.</a:t>
            </a:r>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39763464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Speaker: Jesse. </a:t>
            </a:r>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4_Title 1: Half Imag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1F28D6D-5863-9B3F-761F-EDE6BC4C3C8C}"/>
              </a:ext>
            </a:extLst>
          </p:cNvPr>
          <p:cNvPicPr>
            <a:picLocks noChangeAspect="1"/>
          </p:cNvPicPr>
          <p:nvPr userDrawn="1"/>
        </p:nvPicPr>
        <p:blipFill>
          <a:blip r:embed="rId2">
            <a:alphaModFix amt="24000"/>
          </a:blip>
          <a:stretch>
            <a:fillRect/>
          </a:stretch>
        </p:blipFill>
        <p:spPr>
          <a:xfrm>
            <a:off x="6371558" y="-12308"/>
            <a:ext cx="5856604" cy="6900607"/>
          </a:xfrm>
          <a:prstGeom prst="rect">
            <a:avLst/>
          </a:prstGeom>
        </p:spPr>
      </p:pic>
      <p:sp>
        <p:nvSpPr>
          <p:cNvPr id="5" name="Rectangle 4">
            <a:extLst>
              <a:ext uri="{FF2B5EF4-FFF2-40B4-BE49-F238E27FC236}">
                <a16:creationId xmlns:a16="http://schemas.microsoft.com/office/drawing/2014/main" id="{7A34C21F-A93D-1FDA-0A16-95064FCCD2E7}"/>
              </a:ext>
            </a:extLst>
          </p:cNvPr>
          <p:cNvSpPr/>
          <p:nvPr userDrawn="1"/>
        </p:nvSpPr>
        <p:spPr bwMode="auto">
          <a:xfrm>
            <a:off x="-11999" y="-12305"/>
            <a:ext cx="6384000" cy="6900613"/>
          </a:xfrm>
          <a:prstGeom prst="rect">
            <a:avLst/>
          </a:prstGeom>
          <a:solidFill>
            <a:schemeClr val="bg1"/>
          </a:solid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lumMod val="75000"/>
                </a:schemeClr>
              </a:solidFill>
              <a:effectLst/>
              <a:latin typeface="Times New Roman" pitchFamily="18" charset="0"/>
            </a:endParaRPr>
          </a:p>
        </p:txBody>
      </p:sp>
      <p:sp>
        <p:nvSpPr>
          <p:cNvPr id="2" name="Title"/>
          <p:cNvSpPr>
            <a:spLocks noGrp="1"/>
          </p:cNvSpPr>
          <p:nvPr>
            <p:ph type="ctrTitle" hasCustomPrompt="1"/>
          </p:nvPr>
        </p:nvSpPr>
        <p:spPr>
          <a:xfrm>
            <a:off x="491070" y="1817230"/>
            <a:ext cx="5058831" cy="1446962"/>
          </a:xfrm>
          <a:prstGeom prst="rect">
            <a:avLst/>
          </a:prstGeom>
        </p:spPr>
        <p:txBody>
          <a:bodyPr anchor="b" anchorCtr="0"/>
          <a:lstStyle>
            <a:lvl1pPr>
              <a:lnSpc>
                <a:spcPct val="100000"/>
              </a:lnSpc>
              <a:defRPr sz="2800">
                <a:solidFill>
                  <a:schemeClr val="tx1"/>
                </a:solidFill>
              </a:defRPr>
            </a:lvl1pPr>
          </a:lstStyle>
          <a:p>
            <a:r>
              <a:rPr lang="en-US"/>
              <a:t>CLICK TO ADD PRESENTATION TITLE</a:t>
            </a:r>
          </a:p>
        </p:txBody>
      </p:sp>
      <p:sp>
        <p:nvSpPr>
          <p:cNvPr id="3" name="SubtTitle 1"/>
          <p:cNvSpPr>
            <a:spLocks noGrp="1"/>
          </p:cNvSpPr>
          <p:nvPr>
            <p:ph type="subTitle" idx="1" hasCustomPrompt="1"/>
          </p:nvPr>
        </p:nvSpPr>
        <p:spPr>
          <a:xfrm>
            <a:off x="491069" y="3834608"/>
            <a:ext cx="5604931" cy="624441"/>
          </a:xfrm>
        </p:spPr>
        <p:txBody>
          <a:bodyPr/>
          <a:lstStyle>
            <a:lvl1pPr marL="0" indent="0" algn="l">
              <a:buNone/>
              <a:defRPr sz="1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Subheading Goes Here</a:t>
            </a:r>
          </a:p>
        </p:txBody>
      </p:sp>
      <p:sp>
        <p:nvSpPr>
          <p:cNvPr id="4" name="hlSlideMaster.Title 1: Half ImageHeader"/>
          <p:cNvSpPr txBox="1"/>
          <p:nvPr userDrawn="1"/>
        </p:nvSpPr>
        <p:spPr>
          <a:xfrm>
            <a:off x="0" y="0"/>
            <a:ext cx="12192000" cy="0"/>
          </a:xfrm>
          <a:prstGeom prst="rect">
            <a:avLst/>
          </a:prstGeom>
          <a:noFill/>
        </p:spPr>
        <p:txBody>
          <a:bodyPr vert="horz" wrap="square" lIns="0" tIns="0" rIns="0" bIns="0" rtlCol="0">
            <a:noAutofit/>
          </a:bodyPr>
          <a:lstStyle/>
          <a:p>
            <a:endParaRPr lang="en-AU" sz="1400"/>
          </a:p>
        </p:txBody>
      </p:sp>
      <p:sp>
        <p:nvSpPr>
          <p:cNvPr id="6" name="hcSlideMaster.Title 1: Half ImageHeader"/>
          <p:cNvSpPr txBox="1"/>
          <p:nvPr userDrawn="1"/>
        </p:nvSpPr>
        <p:spPr>
          <a:xfrm>
            <a:off x="0" y="0"/>
            <a:ext cx="12192000" cy="0"/>
          </a:xfrm>
          <a:prstGeom prst="rect">
            <a:avLst/>
          </a:prstGeom>
          <a:noFill/>
        </p:spPr>
        <p:txBody>
          <a:bodyPr vert="horz" wrap="square" lIns="0" tIns="0" rIns="0" bIns="0" rtlCol="0">
            <a:noAutofit/>
          </a:bodyPr>
          <a:lstStyle/>
          <a:p>
            <a:endParaRPr lang="en-AU" sz="1400"/>
          </a:p>
        </p:txBody>
      </p:sp>
      <p:pic>
        <p:nvPicPr>
          <p:cNvPr id="7" name="Picture 6" descr="A black background with red letters&#10;&#10;Description automatically generated">
            <a:extLst>
              <a:ext uri="{FF2B5EF4-FFF2-40B4-BE49-F238E27FC236}">
                <a16:creationId xmlns:a16="http://schemas.microsoft.com/office/drawing/2014/main" id="{6ECE063F-4A09-DFDA-EF06-F416B29949B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81116" y="5907332"/>
            <a:ext cx="2016683" cy="524541"/>
          </a:xfrm>
          <a:prstGeom prst="rect">
            <a:avLst/>
          </a:prstGeom>
        </p:spPr>
      </p:pic>
      <p:sp>
        <p:nvSpPr>
          <p:cNvPr id="11" name="TextBox 10">
            <a:extLst>
              <a:ext uri="{FF2B5EF4-FFF2-40B4-BE49-F238E27FC236}">
                <a16:creationId xmlns:a16="http://schemas.microsoft.com/office/drawing/2014/main" id="{30FF8440-6A16-B4A5-6A82-7F0723E46525}"/>
              </a:ext>
            </a:extLst>
          </p:cNvPr>
          <p:cNvSpPr txBox="1"/>
          <p:nvPr userDrawn="1"/>
        </p:nvSpPr>
        <p:spPr>
          <a:xfrm>
            <a:off x="9606455" y="-641131"/>
            <a:ext cx="0" cy="0"/>
          </a:xfrm>
          <a:prstGeom prst="rect">
            <a:avLst/>
          </a:prstGeom>
          <a:noFill/>
        </p:spPr>
        <p:txBody>
          <a:bodyPr wrap="none" lIns="0" tIns="0" rIns="0" bIns="0" rtlCol="0">
            <a:noAutofit/>
          </a:bodyPr>
          <a:lstStyle/>
          <a:p>
            <a:endParaRPr lang="en-US" sz="1400"/>
          </a:p>
        </p:txBody>
      </p:sp>
      <p:sp>
        <p:nvSpPr>
          <p:cNvPr id="16" name="TextBox 15">
            <a:extLst>
              <a:ext uri="{FF2B5EF4-FFF2-40B4-BE49-F238E27FC236}">
                <a16:creationId xmlns:a16="http://schemas.microsoft.com/office/drawing/2014/main" id="{889C567B-3306-DD9D-9A60-9D409D4C160A}"/>
              </a:ext>
            </a:extLst>
          </p:cNvPr>
          <p:cNvSpPr txBox="1"/>
          <p:nvPr userDrawn="1"/>
        </p:nvSpPr>
        <p:spPr>
          <a:xfrm>
            <a:off x="5791200" y="-1117600"/>
            <a:ext cx="0" cy="0"/>
          </a:xfrm>
          <a:prstGeom prst="rect">
            <a:avLst/>
          </a:prstGeom>
          <a:noFill/>
        </p:spPr>
        <p:txBody>
          <a:bodyPr wrap="none" lIns="0" tIns="0" rIns="0" bIns="0" rtlCol="0">
            <a:noAutofit/>
          </a:bodyPr>
          <a:lstStyle/>
          <a:p>
            <a:endParaRPr lang="en-US" sz="1400"/>
          </a:p>
        </p:txBody>
      </p:sp>
      <p:sp>
        <p:nvSpPr>
          <p:cNvPr id="17" name="TextBox 16">
            <a:extLst>
              <a:ext uri="{FF2B5EF4-FFF2-40B4-BE49-F238E27FC236}">
                <a16:creationId xmlns:a16="http://schemas.microsoft.com/office/drawing/2014/main" id="{58A8B43A-26C0-F416-B671-D255ADD9C22F}"/>
              </a:ext>
            </a:extLst>
          </p:cNvPr>
          <p:cNvSpPr txBox="1"/>
          <p:nvPr userDrawn="1"/>
        </p:nvSpPr>
        <p:spPr>
          <a:xfrm>
            <a:off x="4559300" y="-571500"/>
            <a:ext cx="0" cy="0"/>
          </a:xfrm>
          <a:prstGeom prst="rect">
            <a:avLst/>
          </a:prstGeom>
          <a:noFill/>
        </p:spPr>
        <p:txBody>
          <a:bodyPr wrap="none" lIns="0" tIns="0" rIns="0" bIns="0" rtlCol="0">
            <a:noAutofit/>
          </a:bodyPr>
          <a:lstStyle/>
          <a:p>
            <a:endParaRPr lang="en-US" sz="1400"/>
          </a:p>
        </p:txBody>
      </p:sp>
      <p:sp>
        <p:nvSpPr>
          <p:cNvPr id="21" name="TextBox 20">
            <a:extLst>
              <a:ext uri="{FF2B5EF4-FFF2-40B4-BE49-F238E27FC236}">
                <a16:creationId xmlns:a16="http://schemas.microsoft.com/office/drawing/2014/main" id="{3D2A6E1D-CE8F-CF2C-3584-E7208F577EEE}"/>
              </a:ext>
            </a:extLst>
          </p:cNvPr>
          <p:cNvSpPr txBox="1"/>
          <p:nvPr userDrawn="1"/>
        </p:nvSpPr>
        <p:spPr>
          <a:xfrm>
            <a:off x="5803900" y="-1270000"/>
            <a:ext cx="0" cy="0"/>
          </a:xfrm>
          <a:prstGeom prst="rect">
            <a:avLst/>
          </a:prstGeom>
          <a:noFill/>
        </p:spPr>
        <p:txBody>
          <a:bodyPr wrap="none" lIns="0" tIns="0" rIns="0" bIns="0" rtlCol="0">
            <a:noAutofit/>
          </a:bodyPr>
          <a:lstStyle/>
          <a:p>
            <a:endParaRPr lang="en-US" sz="1400"/>
          </a:p>
        </p:txBody>
      </p:sp>
      <p:sp>
        <p:nvSpPr>
          <p:cNvPr id="23" name="Text Placeholder 22">
            <a:extLst>
              <a:ext uri="{FF2B5EF4-FFF2-40B4-BE49-F238E27FC236}">
                <a16:creationId xmlns:a16="http://schemas.microsoft.com/office/drawing/2014/main" id="{649BDC53-E722-5928-D64A-9E150B38DBAE}"/>
              </a:ext>
            </a:extLst>
          </p:cNvPr>
          <p:cNvSpPr>
            <a:spLocks noGrp="1"/>
          </p:cNvSpPr>
          <p:nvPr>
            <p:ph type="body" sz="quarter" idx="10" hasCustomPrompt="1"/>
          </p:nvPr>
        </p:nvSpPr>
        <p:spPr>
          <a:xfrm>
            <a:off x="552002" y="5961565"/>
            <a:ext cx="4102100" cy="261436"/>
          </a:xfrm>
        </p:spPr>
        <p:txBody>
          <a:bodyPr/>
          <a:lstStyle>
            <a:lvl1pPr>
              <a:defRPr sz="1200" b="0" i="0">
                <a:solidFill>
                  <a:schemeClr val="bg1">
                    <a:lumMod val="50000"/>
                    <a:lumOff val="50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err="1"/>
              <a:t>mokwateh,com</a:t>
            </a:r>
            <a:endParaRPr lang="en-US"/>
          </a:p>
        </p:txBody>
      </p:sp>
      <p:cxnSp>
        <p:nvCxnSpPr>
          <p:cNvPr id="8" name="Straight Connector 7">
            <a:extLst>
              <a:ext uri="{FF2B5EF4-FFF2-40B4-BE49-F238E27FC236}">
                <a16:creationId xmlns:a16="http://schemas.microsoft.com/office/drawing/2014/main" id="{52EE6CB6-BC4B-F310-A82A-8DD9E03C4823}"/>
              </a:ext>
            </a:extLst>
          </p:cNvPr>
          <p:cNvCxnSpPr>
            <a:cxnSpLocks/>
          </p:cNvCxnSpPr>
          <p:nvPr userDrawn="1"/>
        </p:nvCxnSpPr>
        <p:spPr bwMode="auto">
          <a:xfrm>
            <a:off x="491070" y="3570658"/>
            <a:ext cx="5058831" cy="0"/>
          </a:xfrm>
          <a:prstGeom prst="line">
            <a:avLst/>
          </a:prstGeom>
          <a:ln w="12700">
            <a:solidFill>
              <a:schemeClr val="accent1"/>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559600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1: Half Image">
    <p:bg>
      <p:bgPr>
        <a:solidFill>
          <a:schemeClr val="bg2"/>
        </a:solidFill>
        <a:effectLst/>
      </p:bgPr>
    </p:bg>
    <p:spTree>
      <p:nvGrpSpPr>
        <p:cNvPr id="1" name=""/>
        <p:cNvGrpSpPr/>
        <p:nvPr/>
      </p:nvGrpSpPr>
      <p:grpSpPr>
        <a:xfrm>
          <a:off x="0" y="0"/>
          <a:ext cx="0" cy="0"/>
          <a:chOff x="0" y="0"/>
          <a:chExt cx="0" cy="0"/>
        </a:xfrm>
      </p:grpSpPr>
      <p:sp>
        <p:nvSpPr>
          <p:cNvPr id="10" name="Picture Placeholder 9"/>
          <p:cNvSpPr>
            <a:spLocks noGrp="1" noChangeAspect="1"/>
          </p:cNvSpPr>
          <p:nvPr>
            <p:ph type="pic" sz="quarter" idx="10"/>
          </p:nvPr>
        </p:nvSpPr>
        <p:spPr>
          <a:xfrm>
            <a:off x="6435525" y="0"/>
            <a:ext cx="5756476" cy="6858000"/>
          </a:xfrm>
          <a:noFill/>
          <a:ln>
            <a:noFill/>
          </a:ln>
        </p:spPr>
        <p:txBody>
          <a:bodyPr/>
          <a:lstStyle>
            <a:lvl1pPr>
              <a:defRPr>
                <a:solidFill>
                  <a:schemeClr val="bg2"/>
                </a:solidFill>
              </a:defRPr>
            </a:lvl1pPr>
          </a:lstStyle>
          <a:p>
            <a:r>
              <a:rPr lang="en-US"/>
              <a:t>Click icon to add picture</a:t>
            </a:r>
          </a:p>
        </p:txBody>
      </p:sp>
      <p:sp>
        <p:nvSpPr>
          <p:cNvPr id="4" name="hlSlideMaster.Title 1: Half ImageHeader"/>
          <p:cNvSpPr txBox="1"/>
          <p:nvPr/>
        </p:nvSpPr>
        <p:spPr>
          <a:xfrm>
            <a:off x="0" y="0"/>
            <a:ext cx="12192000" cy="0"/>
          </a:xfrm>
          <a:prstGeom prst="rect">
            <a:avLst/>
          </a:prstGeom>
          <a:noFill/>
        </p:spPr>
        <p:txBody>
          <a:bodyPr vert="horz" wrap="square" lIns="0" tIns="0" rIns="0" bIns="0" rtlCol="0">
            <a:noAutofit/>
          </a:bodyPr>
          <a:lstStyle/>
          <a:p>
            <a:endParaRPr lang="en-AU" sz="1400"/>
          </a:p>
        </p:txBody>
      </p:sp>
      <p:sp>
        <p:nvSpPr>
          <p:cNvPr id="6" name="hcSlideMaster.Title 1: Half ImageHeader"/>
          <p:cNvSpPr txBox="1"/>
          <p:nvPr/>
        </p:nvSpPr>
        <p:spPr>
          <a:xfrm>
            <a:off x="0" y="0"/>
            <a:ext cx="12192000" cy="0"/>
          </a:xfrm>
          <a:prstGeom prst="rect">
            <a:avLst/>
          </a:prstGeom>
          <a:noFill/>
        </p:spPr>
        <p:txBody>
          <a:bodyPr vert="horz" wrap="square" lIns="0" tIns="0" rIns="0" bIns="0" rtlCol="0">
            <a:noAutofit/>
          </a:bodyPr>
          <a:lstStyle/>
          <a:p>
            <a:endParaRPr lang="en-AU" sz="1400"/>
          </a:p>
        </p:txBody>
      </p:sp>
      <p:pic>
        <p:nvPicPr>
          <p:cNvPr id="7" name="Picture 6" descr="A black background with red letters&#10;&#10;Description automatically generated">
            <a:extLst>
              <a:ext uri="{FF2B5EF4-FFF2-40B4-BE49-F238E27FC236}">
                <a16:creationId xmlns:a16="http://schemas.microsoft.com/office/drawing/2014/main" id="{6ECE063F-4A09-DFDA-EF06-F416B29949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6424" y="1005838"/>
            <a:ext cx="2336187" cy="607644"/>
          </a:xfrm>
          <a:prstGeom prst="rect">
            <a:avLst/>
          </a:prstGeom>
        </p:spPr>
      </p:pic>
      <p:sp>
        <p:nvSpPr>
          <p:cNvPr id="13" name="TextBox 12">
            <a:extLst>
              <a:ext uri="{FF2B5EF4-FFF2-40B4-BE49-F238E27FC236}">
                <a16:creationId xmlns:a16="http://schemas.microsoft.com/office/drawing/2014/main" id="{898EFB26-C844-D766-C94A-31CA6E10FCC9}"/>
              </a:ext>
            </a:extLst>
          </p:cNvPr>
          <p:cNvSpPr txBox="1"/>
          <p:nvPr/>
        </p:nvSpPr>
        <p:spPr>
          <a:xfrm>
            <a:off x="7380515" y="-566057"/>
            <a:ext cx="0" cy="0"/>
          </a:xfrm>
          <a:prstGeom prst="rect">
            <a:avLst/>
          </a:prstGeom>
          <a:noFill/>
        </p:spPr>
        <p:txBody>
          <a:bodyPr wrap="none" lIns="0" tIns="0" rIns="0" bIns="0" rtlCol="0">
            <a:noAutofit/>
          </a:bodyPr>
          <a:lstStyle/>
          <a:p>
            <a:endParaRPr lang="en-US" sz="1400"/>
          </a:p>
        </p:txBody>
      </p:sp>
      <p:sp>
        <p:nvSpPr>
          <p:cNvPr id="8" name="hlSlideMaster.Title 1: Half ImageHeader">
            <a:extLst>
              <a:ext uri="{FF2B5EF4-FFF2-40B4-BE49-F238E27FC236}">
                <a16:creationId xmlns:a16="http://schemas.microsoft.com/office/drawing/2014/main" id="{18F319C3-EED1-F044-B556-7C05486797B7}"/>
              </a:ext>
            </a:extLst>
          </p:cNvPr>
          <p:cNvSpPr txBox="1"/>
          <p:nvPr userDrawn="1"/>
        </p:nvSpPr>
        <p:spPr>
          <a:xfrm>
            <a:off x="0" y="0"/>
            <a:ext cx="12192000" cy="0"/>
          </a:xfrm>
          <a:prstGeom prst="rect">
            <a:avLst/>
          </a:prstGeom>
          <a:noFill/>
        </p:spPr>
        <p:txBody>
          <a:bodyPr vert="horz" wrap="square" lIns="0" tIns="0" rIns="0" bIns="0" rtlCol="0">
            <a:noAutofit/>
          </a:bodyPr>
          <a:lstStyle/>
          <a:p>
            <a:endParaRPr lang="en-AU" sz="1400"/>
          </a:p>
        </p:txBody>
      </p:sp>
      <p:sp>
        <p:nvSpPr>
          <p:cNvPr id="11" name="hcSlideMaster.Title 1: Half ImageHeader">
            <a:extLst>
              <a:ext uri="{FF2B5EF4-FFF2-40B4-BE49-F238E27FC236}">
                <a16:creationId xmlns:a16="http://schemas.microsoft.com/office/drawing/2014/main" id="{6AA3D0C6-4FAF-774F-42C1-6D49023DC0A0}"/>
              </a:ext>
            </a:extLst>
          </p:cNvPr>
          <p:cNvSpPr txBox="1"/>
          <p:nvPr userDrawn="1"/>
        </p:nvSpPr>
        <p:spPr>
          <a:xfrm>
            <a:off x="0" y="0"/>
            <a:ext cx="12192000" cy="0"/>
          </a:xfrm>
          <a:prstGeom prst="rect">
            <a:avLst/>
          </a:prstGeom>
          <a:noFill/>
        </p:spPr>
        <p:txBody>
          <a:bodyPr vert="horz" wrap="square" lIns="0" tIns="0" rIns="0" bIns="0" rtlCol="0">
            <a:noAutofit/>
          </a:bodyPr>
          <a:lstStyle/>
          <a:p>
            <a:endParaRPr lang="en-AU" sz="1400"/>
          </a:p>
        </p:txBody>
      </p:sp>
      <p:sp>
        <p:nvSpPr>
          <p:cNvPr id="15" name="TextBox 14">
            <a:extLst>
              <a:ext uri="{FF2B5EF4-FFF2-40B4-BE49-F238E27FC236}">
                <a16:creationId xmlns:a16="http://schemas.microsoft.com/office/drawing/2014/main" id="{B52CB838-8B12-91DC-1A42-FAA2FF52030F}"/>
              </a:ext>
            </a:extLst>
          </p:cNvPr>
          <p:cNvSpPr txBox="1"/>
          <p:nvPr userDrawn="1"/>
        </p:nvSpPr>
        <p:spPr>
          <a:xfrm>
            <a:off x="7380515" y="-566057"/>
            <a:ext cx="0" cy="0"/>
          </a:xfrm>
          <a:prstGeom prst="rect">
            <a:avLst/>
          </a:prstGeom>
          <a:noFill/>
        </p:spPr>
        <p:txBody>
          <a:bodyPr wrap="none" lIns="0" tIns="0" rIns="0" bIns="0" rtlCol="0">
            <a:noAutofit/>
          </a:bodyPr>
          <a:lstStyle/>
          <a:p>
            <a:endParaRPr lang="en-US" sz="1400"/>
          </a:p>
        </p:txBody>
      </p:sp>
      <p:sp>
        <p:nvSpPr>
          <p:cNvPr id="16" name="Title">
            <a:extLst>
              <a:ext uri="{FF2B5EF4-FFF2-40B4-BE49-F238E27FC236}">
                <a16:creationId xmlns:a16="http://schemas.microsoft.com/office/drawing/2014/main" id="{CE7D7972-FFE7-2E83-DF04-DE397E7A16C7}"/>
              </a:ext>
            </a:extLst>
          </p:cNvPr>
          <p:cNvSpPr>
            <a:spLocks noGrp="1"/>
          </p:cNvSpPr>
          <p:nvPr>
            <p:ph type="ctrTitle" hasCustomPrompt="1"/>
          </p:nvPr>
        </p:nvSpPr>
        <p:spPr>
          <a:xfrm>
            <a:off x="1160753" y="1817230"/>
            <a:ext cx="4684583" cy="1446962"/>
          </a:xfrm>
          <a:prstGeom prst="rect">
            <a:avLst/>
          </a:prstGeom>
        </p:spPr>
        <p:txBody>
          <a:bodyPr anchor="b" anchorCtr="0"/>
          <a:lstStyle>
            <a:lvl1pPr>
              <a:lnSpc>
                <a:spcPct val="100000"/>
              </a:lnSpc>
              <a:defRPr sz="2800">
                <a:solidFill>
                  <a:schemeClr val="accent1"/>
                </a:solidFill>
              </a:defRPr>
            </a:lvl1pPr>
          </a:lstStyle>
          <a:p>
            <a:r>
              <a:rPr lang="en-US"/>
              <a:t>CLICK TO ADD PRESENTATION TITLE</a:t>
            </a:r>
          </a:p>
        </p:txBody>
      </p:sp>
      <p:sp>
        <p:nvSpPr>
          <p:cNvPr id="17" name="SubtTitle 1">
            <a:extLst>
              <a:ext uri="{FF2B5EF4-FFF2-40B4-BE49-F238E27FC236}">
                <a16:creationId xmlns:a16="http://schemas.microsoft.com/office/drawing/2014/main" id="{51DAE527-7009-521D-E155-41A56BEC878D}"/>
              </a:ext>
            </a:extLst>
          </p:cNvPr>
          <p:cNvSpPr>
            <a:spLocks noGrp="1"/>
          </p:cNvSpPr>
          <p:nvPr>
            <p:ph type="subTitle" idx="1" hasCustomPrompt="1"/>
          </p:nvPr>
        </p:nvSpPr>
        <p:spPr>
          <a:xfrm>
            <a:off x="1160752" y="3834608"/>
            <a:ext cx="4800211" cy="624441"/>
          </a:xfrm>
        </p:spPr>
        <p:txBody>
          <a:bodyPr/>
          <a:lstStyle>
            <a:lvl1pPr marL="0" indent="0" algn="l">
              <a:buNone/>
              <a:defRPr sz="1800" b="0">
                <a:solidFill>
                  <a:schemeClr val="accent4"/>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Subheading Goes Here</a:t>
            </a:r>
          </a:p>
        </p:txBody>
      </p:sp>
      <p:sp>
        <p:nvSpPr>
          <p:cNvPr id="18" name="Text Placeholder 22">
            <a:extLst>
              <a:ext uri="{FF2B5EF4-FFF2-40B4-BE49-F238E27FC236}">
                <a16:creationId xmlns:a16="http://schemas.microsoft.com/office/drawing/2014/main" id="{0B23A54E-8C09-95EB-F325-E5EEB31F420E}"/>
              </a:ext>
            </a:extLst>
          </p:cNvPr>
          <p:cNvSpPr>
            <a:spLocks noGrp="1"/>
          </p:cNvSpPr>
          <p:nvPr>
            <p:ph type="body" sz="quarter" idx="11" hasCustomPrompt="1"/>
          </p:nvPr>
        </p:nvSpPr>
        <p:spPr>
          <a:xfrm>
            <a:off x="552002" y="5961565"/>
            <a:ext cx="4102100" cy="261436"/>
          </a:xfrm>
        </p:spPr>
        <p:txBody>
          <a:bodyPr/>
          <a:lstStyle>
            <a:lvl1pPr>
              <a:defRPr sz="1200" b="0" i="0">
                <a:solidFill>
                  <a:schemeClr val="accent4"/>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January 1, 2023</a:t>
            </a:r>
          </a:p>
        </p:txBody>
      </p:sp>
      <p:cxnSp>
        <p:nvCxnSpPr>
          <p:cNvPr id="19" name="Straight Connector 18">
            <a:extLst>
              <a:ext uri="{FF2B5EF4-FFF2-40B4-BE49-F238E27FC236}">
                <a16:creationId xmlns:a16="http://schemas.microsoft.com/office/drawing/2014/main" id="{B2CA91B9-3A3D-CB87-3BC5-D0D35E663AF7}"/>
              </a:ext>
            </a:extLst>
          </p:cNvPr>
          <p:cNvCxnSpPr>
            <a:cxnSpLocks/>
          </p:cNvCxnSpPr>
          <p:nvPr userDrawn="1"/>
        </p:nvCxnSpPr>
        <p:spPr bwMode="auto">
          <a:xfrm>
            <a:off x="1160752" y="3582233"/>
            <a:ext cx="4557143" cy="0"/>
          </a:xfrm>
          <a:prstGeom prst="line">
            <a:avLst/>
          </a:prstGeom>
          <a:ln w="12700">
            <a:solidFill>
              <a:schemeClr val="accent6"/>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858172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Divid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80B9B-F5AD-4F2D-9B55-E7202454B602}"/>
              </a:ext>
            </a:extLst>
          </p:cNvPr>
          <p:cNvSpPr>
            <a:spLocks noGrp="1"/>
          </p:cNvSpPr>
          <p:nvPr>
            <p:ph type="title" hasCustomPrompt="1"/>
          </p:nvPr>
        </p:nvSpPr>
        <p:spPr>
          <a:xfrm>
            <a:off x="480000" y="3206525"/>
            <a:ext cx="11216219" cy="619125"/>
          </a:xfrm>
          <a:prstGeom prst="rect">
            <a:avLst/>
          </a:prstGeom>
        </p:spPr>
        <p:txBody>
          <a:bodyPr/>
          <a:lstStyle>
            <a:lvl1pPr algn="ctr">
              <a:defRPr sz="3200" b="0" cap="all" spc="20" baseline="0">
                <a:solidFill>
                  <a:schemeClr val="bg2">
                    <a:lumMod val="90000"/>
                  </a:schemeClr>
                </a:solidFill>
                <a:latin typeface="+mj-lt"/>
              </a:defRPr>
            </a:lvl1pPr>
          </a:lstStyle>
          <a:p>
            <a:r>
              <a:rPr lang="en-US"/>
              <a:t>CLICK TO EDIT SECTION DIVIDER</a:t>
            </a:r>
          </a:p>
        </p:txBody>
      </p:sp>
      <p:sp>
        <p:nvSpPr>
          <p:cNvPr id="3" name="hlSlideMaster.Section DividerHeader"/>
          <p:cNvSpPr txBox="1"/>
          <p:nvPr/>
        </p:nvSpPr>
        <p:spPr>
          <a:xfrm>
            <a:off x="0" y="0"/>
            <a:ext cx="12192000" cy="0"/>
          </a:xfrm>
          <a:prstGeom prst="rect">
            <a:avLst/>
          </a:prstGeom>
          <a:noFill/>
        </p:spPr>
        <p:txBody>
          <a:bodyPr vert="horz" wrap="square" lIns="0" tIns="0" rIns="0" bIns="0" rtlCol="0">
            <a:noAutofit/>
          </a:bodyPr>
          <a:lstStyle/>
          <a:p>
            <a:endParaRPr lang="en-AU" sz="1400"/>
          </a:p>
        </p:txBody>
      </p:sp>
      <p:sp>
        <p:nvSpPr>
          <p:cNvPr id="4" name="hcSlideMaster.Section DividerHeader"/>
          <p:cNvSpPr txBox="1"/>
          <p:nvPr/>
        </p:nvSpPr>
        <p:spPr>
          <a:xfrm>
            <a:off x="0" y="0"/>
            <a:ext cx="12192000" cy="0"/>
          </a:xfrm>
          <a:prstGeom prst="rect">
            <a:avLst/>
          </a:prstGeom>
          <a:noFill/>
        </p:spPr>
        <p:txBody>
          <a:bodyPr vert="horz" wrap="square" lIns="0" tIns="0" rIns="0" bIns="0" rtlCol="0">
            <a:noAutofit/>
          </a:bodyPr>
          <a:lstStyle/>
          <a:p>
            <a:endParaRPr lang="en-AU" sz="1400"/>
          </a:p>
        </p:txBody>
      </p:sp>
      <p:sp>
        <p:nvSpPr>
          <p:cNvPr id="7" name="Rectangle 6">
            <a:extLst>
              <a:ext uri="{FF2B5EF4-FFF2-40B4-BE49-F238E27FC236}">
                <a16:creationId xmlns:a16="http://schemas.microsoft.com/office/drawing/2014/main" id="{8519F868-1ED5-599F-CC08-423656389B2D}"/>
              </a:ext>
            </a:extLst>
          </p:cNvPr>
          <p:cNvSpPr/>
          <p:nvPr/>
        </p:nvSpPr>
        <p:spPr bwMode="auto">
          <a:xfrm>
            <a:off x="2" y="5932714"/>
            <a:ext cx="12191999" cy="925282"/>
          </a:xfrm>
          <a:prstGeom prst="rect">
            <a:avLst/>
          </a:prstGeom>
          <a:solidFill>
            <a:schemeClr val="bg1">
              <a:lumMod val="85000"/>
              <a:lumOff val="15000"/>
            </a:schemeClr>
          </a:solid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pic>
        <p:nvPicPr>
          <p:cNvPr id="9" name="Picture 8" descr="A red paw print with black background&#10;&#10;Description automatically generated">
            <a:extLst>
              <a:ext uri="{FF2B5EF4-FFF2-40B4-BE49-F238E27FC236}">
                <a16:creationId xmlns:a16="http://schemas.microsoft.com/office/drawing/2014/main" id="{8DAA570E-95E8-3307-E9E9-5E3E722CED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8229" y="6042749"/>
            <a:ext cx="352607" cy="352606"/>
          </a:xfrm>
          <a:prstGeom prst="rect">
            <a:avLst/>
          </a:prstGeom>
        </p:spPr>
      </p:pic>
      <p:sp>
        <p:nvSpPr>
          <p:cNvPr id="10" name="TextBox 9">
            <a:extLst>
              <a:ext uri="{FF2B5EF4-FFF2-40B4-BE49-F238E27FC236}">
                <a16:creationId xmlns:a16="http://schemas.microsoft.com/office/drawing/2014/main" id="{063DF319-7E37-CC7E-0BF4-0EC38BB41697}"/>
              </a:ext>
            </a:extLst>
          </p:cNvPr>
          <p:cNvSpPr txBox="1"/>
          <p:nvPr/>
        </p:nvSpPr>
        <p:spPr>
          <a:xfrm>
            <a:off x="5943600" y="-522514"/>
            <a:ext cx="0" cy="0"/>
          </a:xfrm>
          <a:prstGeom prst="rect">
            <a:avLst/>
          </a:prstGeom>
          <a:noFill/>
        </p:spPr>
        <p:txBody>
          <a:bodyPr wrap="none" lIns="0" tIns="0" rIns="0" bIns="0" rtlCol="0">
            <a:noAutofit/>
          </a:bodyPr>
          <a:lstStyle/>
          <a:p>
            <a:endParaRPr lang="en-US" sz="1400"/>
          </a:p>
        </p:txBody>
      </p:sp>
      <p:sp>
        <p:nvSpPr>
          <p:cNvPr id="5" name="hlSlideMaster.Section DividerHeader">
            <a:extLst>
              <a:ext uri="{FF2B5EF4-FFF2-40B4-BE49-F238E27FC236}">
                <a16:creationId xmlns:a16="http://schemas.microsoft.com/office/drawing/2014/main" id="{2484C11B-520A-DD49-A941-ADF49C5281C1}"/>
              </a:ext>
            </a:extLst>
          </p:cNvPr>
          <p:cNvSpPr txBox="1"/>
          <p:nvPr userDrawn="1"/>
        </p:nvSpPr>
        <p:spPr>
          <a:xfrm>
            <a:off x="0" y="0"/>
            <a:ext cx="12192000" cy="0"/>
          </a:xfrm>
          <a:prstGeom prst="rect">
            <a:avLst/>
          </a:prstGeom>
          <a:noFill/>
        </p:spPr>
        <p:txBody>
          <a:bodyPr vert="horz" wrap="square" lIns="0" tIns="0" rIns="0" bIns="0" rtlCol="0">
            <a:noAutofit/>
          </a:bodyPr>
          <a:lstStyle/>
          <a:p>
            <a:endParaRPr lang="en-AU" sz="1400"/>
          </a:p>
        </p:txBody>
      </p:sp>
      <p:sp>
        <p:nvSpPr>
          <p:cNvPr id="6" name="hcSlideMaster.Section DividerHeader">
            <a:extLst>
              <a:ext uri="{FF2B5EF4-FFF2-40B4-BE49-F238E27FC236}">
                <a16:creationId xmlns:a16="http://schemas.microsoft.com/office/drawing/2014/main" id="{43A3164C-A4DF-D829-7822-435C42328474}"/>
              </a:ext>
            </a:extLst>
          </p:cNvPr>
          <p:cNvSpPr txBox="1"/>
          <p:nvPr userDrawn="1"/>
        </p:nvSpPr>
        <p:spPr>
          <a:xfrm>
            <a:off x="-150470" y="-81017"/>
            <a:ext cx="12342471" cy="81017"/>
          </a:xfrm>
          <a:prstGeom prst="rect">
            <a:avLst/>
          </a:prstGeom>
          <a:noFill/>
        </p:spPr>
        <p:txBody>
          <a:bodyPr vert="horz" wrap="square" lIns="0" tIns="0" rIns="0" bIns="0" rtlCol="0">
            <a:noAutofit/>
          </a:bodyPr>
          <a:lstStyle/>
          <a:p>
            <a:endParaRPr lang="en-AU" sz="1400"/>
          </a:p>
        </p:txBody>
      </p:sp>
      <p:sp>
        <p:nvSpPr>
          <p:cNvPr id="8" name="Rectangle 7">
            <a:extLst>
              <a:ext uri="{FF2B5EF4-FFF2-40B4-BE49-F238E27FC236}">
                <a16:creationId xmlns:a16="http://schemas.microsoft.com/office/drawing/2014/main" id="{14E20BD6-7139-1CA5-138E-AC02A382C487}"/>
              </a:ext>
            </a:extLst>
          </p:cNvPr>
          <p:cNvSpPr/>
          <p:nvPr userDrawn="1"/>
        </p:nvSpPr>
        <p:spPr bwMode="auto">
          <a:xfrm>
            <a:off x="2" y="5932714"/>
            <a:ext cx="12191999" cy="925282"/>
          </a:xfrm>
          <a:prstGeom prst="rect">
            <a:avLst/>
          </a:prstGeom>
          <a:solidFill>
            <a:schemeClr val="bg1"/>
          </a:solid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pic>
        <p:nvPicPr>
          <p:cNvPr id="11" name="Picture 10" descr="A red paw print with black background&#10;&#10;Description automatically generated">
            <a:extLst>
              <a:ext uri="{FF2B5EF4-FFF2-40B4-BE49-F238E27FC236}">
                <a16:creationId xmlns:a16="http://schemas.microsoft.com/office/drawing/2014/main" id="{5750C5BE-4198-FE03-CA1C-47BB8DEDED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8229" y="6042749"/>
            <a:ext cx="352607" cy="352606"/>
          </a:xfrm>
          <a:prstGeom prst="rect">
            <a:avLst/>
          </a:prstGeom>
        </p:spPr>
      </p:pic>
      <p:sp>
        <p:nvSpPr>
          <p:cNvPr id="12" name="TextBox 11">
            <a:extLst>
              <a:ext uri="{FF2B5EF4-FFF2-40B4-BE49-F238E27FC236}">
                <a16:creationId xmlns:a16="http://schemas.microsoft.com/office/drawing/2014/main" id="{36799BE8-1198-C550-34AE-64417643BF94}"/>
              </a:ext>
            </a:extLst>
          </p:cNvPr>
          <p:cNvSpPr txBox="1"/>
          <p:nvPr userDrawn="1"/>
        </p:nvSpPr>
        <p:spPr>
          <a:xfrm>
            <a:off x="5943600" y="-522514"/>
            <a:ext cx="0" cy="0"/>
          </a:xfrm>
          <a:prstGeom prst="rect">
            <a:avLst/>
          </a:prstGeom>
          <a:noFill/>
        </p:spPr>
        <p:txBody>
          <a:bodyPr wrap="none" lIns="0" tIns="0" rIns="0" bIns="0" rtlCol="0">
            <a:noAutofit/>
          </a:bodyPr>
          <a:lstStyle/>
          <a:p>
            <a:endParaRPr lang="en-US" sz="1400"/>
          </a:p>
        </p:txBody>
      </p:sp>
    </p:spTree>
    <p:extLst>
      <p:ext uri="{BB962C8B-B14F-4D97-AF65-F5344CB8AC3E}">
        <p14:creationId xmlns:p14="http://schemas.microsoft.com/office/powerpoint/2010/main" val="3574500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 Divider - Fill">
    <p:bg>
      <p:bgPr>
        <a:solidFill>
          <a:srgbClr val="A13D35"/>
        </a:solidFill>
        <a:effectLst/>
      </p:bgPr>
    </p:bg>
    <p:spTree>
      <p:nvGrpSpPr>
        <p:cNvPr id="1" name=""/>
        <p:cNvGrpSpPr/>
        <p:nvPr/>
      </p:nvGrpSpPr>
      <p:grpSpPr>
        <a:xfrm>
          <a:off x="0" y="0"/>
          <a:ext cx="0" cy="0"/>
          <a:chOff x="0" y="0"/>
          <a:chExt cx="0" cy="0"/>
        </a:xfrm>
      </p:grpSpPr>
      <p:sp>
        <p:nvSpPr>
          <p:cNvPr id="3" name="hlSlideMaster.Section Divider - FillHeader"/>
          <p:cNvSpPr txBox="1"/>
          <p:nvPr/>
        </p:nvSpPr>
        <p:spPr>
          <a:xfrm>
            <a:off x="0" y="0"/>
            <a:ext cx="12192000" cy="0"/>
          </a:xfrm>
          <a:prstGeom prst="rect">
            <a:avLst/>
          </a:prstGeom>
          <a:noFill/>
        </p:spPr>
        <p:txBody>
          <a:bodyPr vert="horz" wrap="square" lIns="0" tIns="0" rIns="0" bIns="0" rtlCol="0">
            <a:noAutofit/>
          </a:bodyPr>
          <a:lstStyle/>
          <a:p>
            <a:endParaRPr lang="en-AU" sz="1400"/>
          </a:p>
        </p:txBody>
      </p:sp>
      <p:sp>
        <p:nvSpPr>
          <p:cNvPr id="4" name="hcSlideMaster.Section Divider - FillHeader"/>
          <p:cNvSpPr txBox="1"/>
          <p:nvPr/>
        </p:nvSpPr>
        <p:spPr>
          <a:xfrm>
            <a:off x="0" y="0"/>
            <a:ext cx="12192000" cy="0"/>
          </a:xfrm>
          <a:prstGeom prst="rect">
            <a:avLst/>
          </a:prstGeom>
          <a:noFill/>
        </p:spPr>
        <p:txBody>
          <a:bodyPr vert="horz" wrap="square" lIns="0" tIns="0" rIns="0" bIns="0" rtlCol="0">
            <a:noAutofit/>
          </a:bodyPr>
          <a:lstStyle/>
          <a:p>
            <a:endParaRPr lang="en-AU" sz="1400"/>
          </a:p>
        </p:txBody>
      </p:sp>
      <p:sp>
        <p:nvSpPr>
          <p:cNvPr id="6" name="Rectangle 5">
            <a:extLst>
              <a:ext uri="{FF2B5EF4-FFF2-40B4-BE49-F238E27FC236}">
                <a16:creationId xmlns:a16="http://schemas.microsoft.com/office/drawing/2014/main" id="{F4944029-1FA9-D5BC-1EAA-F09693BDD0B8}"/>
              </a:ext>
            </a:extLst>
          </p:cNvPr>
          <p:cNvSpPr/>
          <p:nvPr/>
        </p:nvSpPr>
        <p:spPr bwMode="auto">
          <a:xfrm>
            <a:off x="2" y="5932714"/>
            <a:ext cx="12191999" cy="925282"/>
          </a:xfrm>
          <a:prstGeom prst="rect">
            <a:avLst/>
          </a:prstGeom>
          <a:solidFill>
            <a:schemeClr val="tx2"/>
          </a:solid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pic>
        <p:nvPicPr>
          <p:cNvPr id="7" name="Picture 6" descr="A red paw print with black background&#10;&#10;Description automatically generated">
            <a:extLst>
              <a:ext uri="{FF2B5EF4-FFF2-40B4-BE49-F238E27FC236}">
                <a16:creationId xmlns:a16="http://schemas.microsoft.com/office/drawing/2014/main" id="{45D96013-F825-629B-95F4-342570BC39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8229" y="6042749"/>
            <a:ext cx="352607" cy="352606"/>
          </a:xfrm>
          <a:prstGeom prst="rect">
            <a:avLst/>
          </a:prstGeom>
        </p:spPr>
      </p:pic>
      <p:sp>
        <p:nvSpPr>
          <p:cNvPr id="8" name="Title 1">
            <a:extLst>
              <a:ext uri="{FF2B5EF4-FFF2-40B4-BE49-F238E27FC236}">
                <a16:creationId xmlns:a16="http://schemas.microsoft.com/office/drawing/2014/main" id="{36D7B702-27E1-F86D-FF7A-DEFD0D63E3E9}"/>
              </a:ext>
            </a:extLst>
          </p:cNvPr>
          <p:cNvSpPr>
            <a:spLocks noGrp="1"/>
          </p:cNvSpPr>
          <p:nvPr>
            <p:ph type="title" hasCustomPrompt="1"/>
          </p:nvPr>
        </p:nvSpPr>
        <p:spPr>
          <a:xfrm>
            <a:off x="480000" y="3206525"/>
            <a:ext cx="11216219" cy="619125"/>
          </a:xfrm>
          <a:prstGeom prst="rect">
            <a:avLst/>
          </a:prstGeom>
        </p:spPr>
        <p:txBody>
          <a:bodyPr/>
          <a:lstStyle>
            <a:lvl1pPr algn="ctr">
              <a:defRPr sz="3200" b="0" cap="all" spc="20" baseline="0">
                <a:solidFill>
                  <a:schemeClr val="tx1"/>
                </a:solidFill>
                <a:latin typeface="+mj-lt"/>
              </a:defRPr>
            </a:lvl1pPr>
          </a:lstStyle>
          <a:p>
            <a:r>
              <a:rPr lang="en-US"/>
              <a:t>CLICK TO EDIT SECTION DIVIDER</a:t>
            </a:r>
          </a:p>
        </p:txBody>
      </p:sp>
      <p:sp>
        <p:nvSpPr>
          <p:cNvPr id="2" name="hlSlideMaster.Section Divider - FillHeader">
            <a:extLst>
              <a:ext uri="{FF2B5EF4-FFF2-40B4-BE49-F238E27FC236}">
                <a16:creationId xmlns:a16="http://schemas.microsoft.com/office/drawing/2014/main" id="{1524950A-7A9F-51F7-FD96-C30E7DBB0A0E}"/>
              </a:ext>
            </a:extLst>
          </p:cNvPr>
          <p:cNvSpPr txBox="1"/>
          <p:nvPr userDrawn="1"/>
        </p:nvSpPr>
        <p:spPr>
          <a:xfrm>
            <a:off x="0" y="0"/>
            <a:ext cx="12192000" cy="0"/>
          </a:xfrm>
          <a:prstGeom prst="rect">
            <a:avLst/>
          </a:prstGeom>
          <a:noFill/>
        </p:spPr>
        <p:txBody>
          <a:bodyPr vert="horz" wrap="square" lIns="0" tIns="0" rIns="0" bIns="0" rtlCol="0">
            <a:noAutofit/>
          </a:bodyPr>
          <a:lstStyle/>
          <a:p>
            <a:endParaRPr lang="en-AU" sz="1400"/>
          </a:p>
        </p:txBody>
      </p:sp>
      <p:sp>
        <p:nvSpPr>
          <p:cNvPr id="5" name="hcSlideMaster.Section Divider - FillHeader">
            <a:extLst>
              <a:ext uri="{FF2B5EF4-FFF2-40B4-BE49-F238E27FC236}">
                <a16:creationId xmlns:a16="http://schemas.microsoft.com/office/drawing/2014/main" id="{5498DA67-D2B1-CCB5-4C67-2E0BBF40C7EF}"/>
              </a:ext>
            </a:extLst>
          </p:cNvPr>
          <p:cNvSpPr txBox="1"/>
          <p:nvPr userDrawn="1"/>
        </p:nvSpPr>
        <p:spPr>
          <a:xfrm>
            <a:off x="0" y="0"/>
            <a:ext cx="12192000" cy="0"/>
          </a:xfrm>
          <a:prstGeom prst="rect">
            <a:avLst/>
          </a:prstGeom>
          <a:noFill/>
        </p:spPr>
        <p:txBody>
          <a:bodyPr vert="horz" wrap="square" lIns="0" tIns="0" rIns="0" bIns="0" rtlCol="0">
            <a:noAutofit/>
          </a:bodyPr>
          <a:lstStyle/>
          <a:p>
            <a:endParaRPr lang="en-AU" sz="1400"/>
          </a:p>
        </p:txBody>
      </p:sp>
      <p:sp>
        <p:nvSpPr>
          <p:cNvPr id="9" name="Rectangle 8">
            <a:extLst>
              <a:ext uri="{FF2B5EF4-FFF2-40B4-BE49-F238E27FC236}">
                <a16:creationId xmlns:a16="http://schemas.microsoft.com/office/drawing/2014/main" id="{D3BAB637-C111-3333-B8ED-C76FE043DEF3}"/>
              </a:ext>
            </a:extLst>
          </p:cNvPr>
          <p:cNvSpPr/>
          <p:nvPr userDrawn="1"/>
        </p:nvSpPr>
        <p:spPr bwMode="auto">
          <a:xfrm>
            <a:off x="2" y="5932714"/>
            <a:ext cx="12191999" cy="925282"/>
          </a:xfrm>
          <a:prstGeom prst="rect">
            <a:avLst/>
          </a:prstGeom>
          <a:solidFill>
            <a:srgbClr val="A13D35"/>
          </a:solid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0652060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7" name="hlSlideMaster.ContentHeader"/>
          <p:cNvSpPr txBox="1"/>
          <p:nvPr/>
        </p:nvSpPr>
        <p:spPr>
          <a:xfrm>
            <a:off x="0" y="0"/>
            <a:ext cx="12192000" cy="0"/>
          </a:xfrm>
          <a:prstGeom prst="rect">
            <a:avLst/>
          </a:prstGeom>
          <a:noFill/>
        </p:spPr>
        <p:txBody>
          <a:bodyPr vert="horz" wrap="square" lIns="0" tIns="0" rIns="0" bIns="0" rtlCol="0">
            <a:noAutofit/>
          </a:bodyPr>
          <a:lstStyle/>
          <a:p>
            <a:endParaRPr lang="en-AU" sz="1400"/>
          </a:p>
        </p:txBody>
      </p:sp>
      <p:sp>
        <p:nvSpPr>
          <p:cNvPr id="9" name="hcSlideMaster.ContentHeader"/>
          <p:cNvSpPr txBox="1"/>
          <p:nvPr/>
        </p:nvSpPr>
        <p:spPr>
          <a:xfrm>
            <a:off x="0" y="0"/>
            <a:ext cx="12192000" cy="0"/>
          </a:xfrm>
          <a:prstGeom prst="rect">
            <a:avLst/>
          </a:prstGeom>
          <a:noFill/>
        </p:spPr>
        <p:txBody>
          <a:bodyPr vert="horz" wrap="square" lIns="0" tIns="0" rIns="0" bIns="0" rtlCol="0">
            <a:noAutofit/>
          </a:bodyPr>
          <a:lstStyle/>
          <a:p>
            <a:endParaRPr lang="en-AU" sz="1400"/>
          </a:p>
        </p:txBody>
      </p:sp>
      <p:sp>
        <p:nvSpPr>
          <p:cNvPr id="2" name="hlSlideMaster.ContentHeader">
            <a:extLst>
              <a:ext uri="{FF2B5EF4-FFF2-40B4-BE49-F238E27FC236}">
                <a16:creationId xmlns:a16="http://schemas.microsoft.com/office/drawing/2014/main" id="{95973068-0703-94B6-423F-B244279A3166}"/>
              </a:ext>
            </a:extLst>
          </p:cNvPr>
          <p:cNvSpPr txBox="1"/>
          <p:nvPr userDrawn="1"/>
        </p:nvSpPr>
        <p:spPr>
          <a:xfrm>
            <a:off x="0" y="0"/>
            <a:ext cx="12192000" cy="0"/>
          </a:xfrm>
          <a:prstGeom prst="rect">
            <a:avLst/>
          </a:prstGeom>
          <a:noFill/>
        </p:spPr>
        <p:txBody>
          <a:bodyPr vert="horz" wrap="square" lIns="0" tIns="0" rIns="0" bIns="0" rtlCol="0">
            <a:noAutofit/>
          </a:bodyPr>
          <a:lstStyle/>
          <a:p>
            <a:endParaRPr lang="en-AU" sz="1400"/>
          </a:p>
        </p:txBody>
      </p:sp>
      <p:sp>
        <p:nvSpPr>
          <p:cNvPr id="3" name="hcSlideMaster.ContentHeader">
            <a:extLst>
              <a:ext uri="{FF2B5EF4-FFF2-40B4-BE49-F238E27FC236}">
                <a16:creationId xmlns:a16="http://schemas.microsoft.com/office/drawing/2014/main" id="{F2604318-7D25-0706-14C2-3B360C18B617}"/>
              </a:ext>
            </a:extLst>
          </p:cNvPr>
          <p:cNvSpPr txBox="1"/>
          <p:nvPr userDrawn="1"/>
        </p:nvSpPr>
        <p:spPr>
          <a:xfrm>
            <a:off x="0" y="0"/>
            <a:ext cx="12192000" cy="0"/>
          </a:xfrm>
          <a:prstGeom prst="rect">
            <a:avLst/>
          </a:prstGeom>
          <a:noFill/>
        </p:spPr>
        <p:txBody>
          <a:bodyPr vert="horz" wrap="square" lIns="0" tIns="0" rIns="0" bIns="0" rtlCol="0">
            <a:noAutofit/>
          </a:bodyPr>
          <a:lstStyle/>
          <a:p>
            <a:endParaRPr lang="en-AU" sz="1400"/>
          </a:p>
        </p:txBody>
      </p:sp>
      <p:sp>
        <p:nvSpPr>
          <p:cNvPr id="5" name="Footer Placeholder 4">
            <a:extLst>
              <a:ext uri="{FF2B5EF4-FFF2-40B4-BE49-F238E27FC236}">
                <a16:creationId xmlns:a16="http://schemas.microsoft.com/office/drawing/2014/main" id="{9A259368-A179-E594-078C-2BDA8B6352CF}"/>
              </a:ext>
            </a:extLst>
          </p:cNvPr>
          <p:cNvSpPr>
            <a:spLocks noGrp="1"/>
          </p:cNvSpPr>
          <p:nvPr>
            <p:ph type="ftr" sz="quarter" idx="16"/>
          </p:nvPr>
        </p:nvSpPr>
        <p:spPr/>
        <p:txBody>
          <a:bodyPr/>
          <a:lstStyle/>
          <a:p>
            <a:r>
              <a:rPr lang="en-US"/>
              <a:t>Building Bridges</a:t>
            </a:r>
          </a:p>
        </p:txBody>
      </p:sp>
      <p:sp>
        <p:nvSpPr>
          <p:cNvPr id="6" name="Slide Number Placeholder 5">
            <a:extLst>
              <a:ext uri="{FF2B5EF4-FFF2-40B4-BE49-F238E27FC236}">
                <a16:creationId xmlns:a16="http://schemas.microsoft.com/office/drawing/2014/main" id="{E12C2C82-4442-7492-58FB-690144BABC52}"/>
              </a:ext>
            </a:extLst>
          </p:cNvPr>
          <p:cNvSpPr>
            <a:spLocks noGrp="1"/>
          </p:cNvSpPr>
          <p:nvPr>
            <p:ph type="sldNum" sz="quarter" idx="17"/>
          </p:nvPr>
        </p:nvSpPr>
        <p:spPr/>
        <p:txBody>
          <a:bodyPr/>
          <a:lstStyle/>
          <a:p>
            <a:fld id="{90E75981-53F8-4174-8F05-C8A5CE0FBBE0}" type="slidenum">
              <a:rPr lang="en-US" smtClean="0"/>
              <a:pPr/>
              <a:t>‹#›</a:t>
            </a:fld>
            <a:endParaRPr lang="en-US"/>
          </a:p>
        </p:txBody>
      </p:sp>
      <p:sp>
        <p:nvSpPr>
          <p:cNvPr id="12" name="Title Placeholder 1">
            <a:extLst>
              <a:ext uri="{FF2B5EF4-FFF2-40B4-BE49-F238E27FC236}">
                <a16:creationId xmlns:a16="http://schemas.microsoft.com/office/drawing/2014/main" id="{318C78E3-9B8B-C9A3-A11A-BFB08989EAD2}"/>
              </a:ext>
            </a:extLst>
          </p:cNvPr>
          <p:cNvSpPr>
            <a:spLocks noGrp="1"/>
          </p:cNvSpPr>
          <p:nvPr>
            <p:ph type="title"/>
          </p:nvPr>
        </p:nvSpPr>
        <p:spPr>
          <a:xfrm>
            <a:off x="611302" y="649506"/>
            <a:ext cx="10964300" cy="423838"/>
          </a:xfrm>
          <a:prstGeom prst="rect">
            <a:avLst/>
          </a:prstGeom>
        </p:spPr>
        <p:txBody>
          <a:bodyPr vert="horz" lIns="0" tIns="0" rIns="0" bIns="0" rtlCol="0" anchor="t">
            <a:noAutofit/>
          </a:bodyPr>
          <a:lstStyle/>
          <a:p>
            <a:r>
              <a:rPr lang="en-US"/>
              <a:t>Click to edit Master title style</a:t>
            </a:r>
          </a:p>
        </p:txBody>
      </p:sp>
      <p:sp>
        <p:nvSpPr>
          <p:cNvPr id="13" name="Text Placeholder 2">
            <a:extLst>
              <a:ext uri="{FF2B5EF4-FFF2-40B4-BE49-F238E27FC236}">
                <a16:creationId xmlns:a16="http://schemas.microsoft.com/office/drawing/2014/main" id="{06AA0E28-2925-69B8-9D25-CD3FC7D4D7B7}"/>
              </a:ext>
            </a:extLst>
          </p:cNvPr>
          <p:cNvSpPr>
            <a:spLocks noGrp="1"/>
          </p:cNvSpPr>
          <p:nvPr>
            <p:ph idx="1"/>
          </p:nvPr>
        </p:nvSpPr>
        <p:spPr>
          <a:xfrm>
            <a:off x="611300" y="1129998"/>
            <a:ext cx="10964301" cy="4453572"/>
          </a:xfrm>
          <a:prstGeom prst="rect">
            <a:avLst/>
          </a:prstGeom>
        </p:spPr>
        <p:txBody>
          <a:bodyPr vert="horz" lIns="0" tIns="0" rIns="0" bIns="0" rtlCol="0">
            <a:noAutofit/>
          </a:bodyPr>
          <a:lstStyle>
            <a:lvl1pPr>
              <a:defRPr sz="1400">
                <a:solidFill>
                  <a:schemeClr val="accent4"/>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52929839"/>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 Content">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07E591F8-73B1-4357-A39A-0881D892D1A0}"/>
              </a:ext>
            </a:extLst>
          </p:cNvPr>
          <p:cNvSpPr>
            <a:spLocks noGrp="1"/>
          </p:cNvSpPr>
          <p:nvPr>
            <p:ph sz="quarter" idx="15"/>
          </p:nvPr>
        </p:nvSpPr>
        <p:spPr>
          <a:xfrm>
            <a:off x="611301" y="1142146"/>
            <a:ext cx="5220699" cy="453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1" name="Content Placeholder 10">
            <a:extLst>
              <a:ext uri="{FF2B5EF4-FFF2-40B4-BE49-F238E27FC236}">
                <a16:creationId xmlns:a16="http://schemas.microsoft.com/office/drawing/2014/main" id="{1BD83035-16E4-4AED-8838-E1236503606D}"/>
              </a:ext>
            </a:extLst>
          </p:cNvPr>
          <p:cNvSpPr>
            <a:spLocks noGrp="1"/>
          </p:cNvSpPr>
          <p:nvPr>
            <p:ph sz="quarter" idx="16"/>
          </p:nvPr>
        </p:nvSpPr>
        <p:spPr>
          <a:xfrm>
            <a:off x="6222402" y="1142146"/>
            <a:ext cx="5353200" cy="453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hlSlideMaster.Two Column ContentHeader"/>
          <p:cNvSpPr txBox="1"/>
          <p:nvPr/>
        </p:nvSpPr>
        <p:spPr>
          <a:xfrm>
            <a:off x="0" y="0"/>
            <a:ext cx="12192000" cy="0"/>
          </a:xfrm>
          <a:prstGeom prst="rect">
            <a:avLst/>
          </a:prstGeom>
          <a:noFill/>
        </p:spPr>
        <p:txBody>
          <a:bodyPr vert="horz" wrap="square" lIns="0" tIns="0" rIns="0" bIns="0" rtlCol="0">
            <a:noAutofit/>
          </a:bodyPr>
          <a:lstStyle/>
          <a:p>
            <a:endParaRPr lang="en-AU" sz="1400"/>
          </a:p>
        </p:txBody>
      </p:sp>
      <p:sp>
        <p:nvSpPr>
          <p:cNvPr id="8" name="hcSlideMaster.Two Column ContentHeader"/>
          <p:cNvSpPr txBox="1"/>
          <p:nvPr/>
        </p:nvSpPr>
        <p:spPr>
          <a:xfrm>
            <a:off x="0" y="0"/>
            <a:ext cx="12192000" cy="0"/>
          </a:xfrm>
          <a:prstGeom prst="rect">
            <a:avLst/>
          </a:prstGeom>
          <a:noFill/>
        </p:spPr>
        <p:txBody>
          <a:bodyPr vert="horz" wrap="square" lIns="0" tIns="0" rIns="0" bIns="0" rtlCol="0">
            <a:noAutofit/>
          </a:bodyPr>
          <a:lstStyle/>
          <a:p>
            <a:endParaRPr lang="en-AU" sz="1400"/>
          </a:p>
        </p:txBody>
      </p:sp>
      <p:sp>
        <p:nvSpPr>
          <p:cNvPr id="2" name="hlSlideMaster.Two Column ContentHeader">
            <a:extLst>
              <a:ext uri="{FF2B5EF4-FFF2-40B4-BE49-F238E27FC236}">
                <a16:creationId xmlns:a16="http://schemas.microsoft.com/office/drawing/2014/main" id="{C2060B9D-7059-300B-72A7-E9A3B4EA6AE4}"/>
              </a:ext>
            </a:extLst>
          </p:cNvPr>
          <p:cNvSpPr txBox="1"/>
          <p:nvPr userDrawn="1"/>
        </p:nvSpPr>
        <p:spPr>
          <a:xfrm>
            <a:off x="0" y="0"/>
            <a:ext cx="12192000" cy="0"/>
          </a:xfrm>
          <a:prstGeom prst="rect">
            <a:avLst/>
          </a:prstGeom>
          <a:noFill/>
        </p:spPr>
        <p:txBody>
          <a:bodyPr vert="horz" wrap="square" lIns="0" tIns="0" rIns="0" bIns="0" rtlCol="0">
            <a:noAutofit/>
          </a:bodyPr>
          <a:lstStyle/>
          <a:p>
            <a:endParaRPr lang="en-AU" sz="1400"/>
          </a:p>
        </p:txBody>
      </p:sp>
      <p:sp>
        <p:nvSpPr>
          <p:cNvPr id="3" name="hcSlideMaster.Two Column ContentHeader">
            <a:extLst>
              <a:ext uri="{FF2B5EF4-FFF2-40B4-BE49-F238E27FC236}">
                <a16:creationId xmlns:a16="http://schemas.microsoft.com/office/drawing/2014/main" id="{1901F065-C724-A962-7566-A3FAA9D3DF31}"/>
              </a:ext>
            </a:extLst>
          </p:cNvPr>
          <p:cNvSpPr txBox="1"/>
          <p:nvPr userDrawn="1"/>
        </p:nvSpPr>
        <p:spPr>
          <a:xfrm>
            <a:off x="0" y="0"/>
            <a:ext cx="12192000" cy="0"/>
          </a:xfrm>
          <a:prstGeom prst="rect">
            <a:avLst/>
          </a:prstGeom>
          <a:noFill/>
        </p:spPr>
        <p:txBody>
          <a:bodyPr vert="horz" wrap="square" lIns="0" tIns="0" rIns="0" bIns="0" rtlCol="0">
            <a:noAutofit/>
          </a:bodyPr>
          <a:lstStyle/>
          <a:p>
            <a:endParaRPr lang="en-AU" sz="1400"/>
          </a:p>
        </p:txBody>
      </p:sp>
      <p:sp>
        <p:nvSpPr>
          <p:cNvPr id="5" name="TextBox 4">
            <a:extLst>
              <a:ext uri="{FF2B5EF4-FFF2-40B4-BE49-F238E27FC236}">
                <a16:creationId xmlns:a16="http://schemas.microsoft.com/office/drawing/2014/main" id="{6F5287C1-C3EF-D5F3-BA52-9F4987A482BD}"/>
              </a:ext>
            </a:extLst>
          </p:cNvPr>
          <p:cNvSpPr txBox="1"/>
          <p:nvPr userDrawn="1"/>
        </p:nvSpPr>
        <p:spPr>
          <a:xfrm>
            <a:off x="2363191" y="-1496291"/>
            <a:ext cx="0" cy="0"/>
          </a:xfrm>
          <a:prstGeom prst="rect">
            <a:avLst/>
          </a:prstGeom>
          <a:noFill/>
        </p:spPr>
        <p:txBody>
          <a:bodyPr wrap="none" lIns="0" tIns="0" rIns="0" bIns="0" rtlCol="0">
            <a:noAutofit/>
          </a:bodyPr>
          <a:lstStyle/>
          <a:p>
            <a:endParaRPr lang="en-US" sz="1400"/>
          </a:p>
        </p:txBody>
      </p:sp>
      <p:sp>
        <p:nvSpPr>
          <p:cNvPr id="6" name="Footer Placeholder 5">
            <a:extLst>
              <a:ext uri="{FF2B5EF4-FFF2-40B4-BE49-F238E27FC236}">
                <a16:creationId xmlns:a16="http://schemas.microsoft.com/office/drawing/2014/main" id="{595D597E-A1D1-B885-8299-D67151066B5B}"/>
              </a:ext>
            </a:extLst>
          </p:cNvPr>
          <p:cNvSpPr>
            <a:spLocks noGrp="1"/>
          </p:cNvSpPr>
          <p:nvPr>
            <p:ph type="ftr" sz="quarter" idx="17"/>
          </p:nvPr>
        </p:nvSpPr>
        <p:spPr/>
        <p:txBody>
          <a:bodyPr/>
          <a:lstStyle/>
          <a:p>
            <a:r>
              <a:rPr lang="en-US"/>
              <a:t>Building Bridges</a:t>
            </a:r>
          </a:p>
        </p:txBody>
      </p:sp>
      <p:sp>
        <p:nvSpPr>
          <p:cNvPr id="12" name="Slide Number Placeholder 11">
            <a:extLst>
              <a:ext uri="{FF2B5EF4-FFF2-40B4-BE49-F238E27FC236}">
                <a16:creationId xmlns:a16="http://schemas.microsoft.com/office/drawing/2014/main" id="{66EA0E8B-4B55-5C7C-6DE1-C095E4C314CB}"/>
              </a:ext>
            </a:extLst>
          </p:cNvPr>
          <p:cNvSpPr>
            <a:spLocks noGrp="1"/>
          </p:cNvSpPr>
          <p:nvPr>
            <p:ph type="sldNum" sz="quarter" idx="18"/>
          </p:nvPr>
        </p:nvSpPr>
        <p:spPr/>
        <p:txBody>
          <a:bodyPr/>
          <a:lstStyle/>
          <a:p>
            <a:fld id="{90E75981-53F8-4174-8F05-C8A5CE0FBBE0}" type="slidenum">
              <a:rPr lang="en-US" smtClean="0"/>
              <a:pPr/>
              <a:t>‹#›</a:t>
            </a:fld>
            <a:endParaRPr lang="en-US"/>
          </a:p>
        </p:txBody>
      </p:sp>
      <p:sp>
        <p:nvSpPr>
          <p:cNvPr id="13" name="Title Placeholder 1">
            <a:extLst>
              <a:ext uri="{FF2B5EF4-FFF2-40B4-BE49-F238E27FC236}">
                <a16:creationId xmlns:a16="http://schemas.microsoft.com/office/drawing/2014/main" id="{8D861DF3-DB62-8359-8298-DB6507148F74}"/>
              </a:ext>
            </a:extLst>
          </p:cNvPr>
          <p:cNvSpPr>
            <a:spLocks noGrp="1"/>
          </p:cNvSpPr>
          <p:nvPr>
            <p:ph type="title"/>
          </p:nvPr>
        </p:nvSpPr>
        <p:spPr>
          <a:xfrm>
            <a:off x="611302" y="649506"/>
            <a:ext cx="10964300" cy="423838"/>
          </a:xfrm>
          <a:prstGeom prst="rect">
            <a:avLst/>
          </a:prstGeom>
        </p:spPr>
        <p:txBody>
          <a:bodyPr vert="horz" lIns="0" tIns="0" rIns="0" bIns="0" rtlCol="0" anchor="t">
            <a:noAutofit/>
          </a:bodyPr>
          <a:lstStyle/>
          <a:p>
            <a:r>
              <a:rPr lang="en-US"/>
              <a:t>Click to edit Master title style</a:t>
            </a:r>
          </a:p>
        </p:txBody>
      </p:sp>
    </p:spTree>
    <p:extLst>
      <p:ext uri="{BB962C8B-B14F-4D97-AF65-F5344CB8AC3E}">
        <p14:creationId xmlns:p14="http://schemas.microsoft.com/office/powerpoint/2010/main" val="3875333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ox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26C9FA52-07C2-4360-90C5-0A0E84B61C5D}"/>
              </a:ext>
            </a:extLst>
          </p:cNvPr>
          <p:cNvSpPr>
            <a:spLocks noGrp="1"/>
          </p:cNvSpPr>
          <p:nvPr>
            <p:ph type="body" sz="quarter" idx="13"/>
          </p:nvPr>
        </p:nvSpPr>
        <p:spPr>
          <a:xfrm>
            <a:off x="611301" y="1027143"/>
            <a:ext cx="11221200" cy="423829"/>
          </a:xfrm>
        </p:spPr>
        <p:txBody>
          <a:bodyPr/>
          <a:lstStyle>
            <a:lvl1pPr>
              <a:defRPr b="1" i="0">
                <a:solidFill>
                  <a:schemeClr val="accent4"/>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a:t>Click to edit Master text styles</a:t>
            </a:r>
          </a:p>
        </p:txBody>
      </p:sp>
      <p:sp>
        <p:nvSpPr>
          <p:cNvPr id="13" name="Text Placeholder 12">
            <a:extLst>
              <a:ext uri="{FF2B5EF4-FFF2-40B4-BE49-F238E27FC236}">
                <a16:creationId xmlns:a16="http://schemas.microsoft.com/office/drawing/2014/main" id="{C57512C1-D5C2-4AE3-AA94-0124162BF9D6}"/>
              </a:ext>
            </a:extLst>
          </p:cNvPr>
          <p:cNvSpPr>
            <a:spLocks noGrp="1"/>
          </p:cNvSpPr>
          <p:nvPr>
            <p:ph type="body" sz="quarter" idx="21"/>
          </p:nvPr>
        </p:nvSpPr>
        <p:spPr>
          <a:xfrm>
            <a:off x="4295775" y="1655892"/>
            <a:ext cx="3517639" cy="4097338"/>
          </a:xfrm>
        </p:spPr>
        <p:txBody>
          <a:bodyPr/>
          <a:lstStyle>
            <a:lvl1pPr>
              <a:defRPr b="1" i="0">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9" name="Text Placeholder 18">
            <a:extLst>
              <a:ext uri="{FF2B5EF4-FFF2-40B4-BE49-F238E27FC236}">
                <a16:creationId xmlns:a16="http://schemas.microsoft.com/office/drawing/2014/main" id="{E38F010C-E092-41C3-B80D-D93345A73054}"/>
              </a:ext>
            </a:extLst>
          </p:cNvPr>
          <p:cNvSpPr>
            <a:spLocks noGrp="1"/>
          </p:cNvSpPr>
          <p:nvPr>
            <p:ph type="body" sz="quarter" idx="22"/>
          </p:nvPr>
        </p:nvSpPr>
        <p:spPr>
          <a:xfrm>
            <a:off x="7980699" y="1655830"/>
            <a:ext cx="3600451" cy="4096862"/>
          </a:xfrm>
        </p:spPr>
        <p:txBody>
          <a:bodyPr/>
          <a:lstStyle>
            <a:lvl1pPr>
              <a:defRPr b="1" i="0">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hlSlideMaster.Box TextHeader"/>
          <p:cNvSpPr txBox="1"/>
          <p:nvPr/>
        </p:nvSpPr>
        <p:spPr>
          <a:xfrm>
            <a:off x="0" y="0"/>
            <a:ext cx="12192000" cy="0"/>
          </a:xfrm>
          <a:prstGeom prst="rect">
            <a:avLst/>
          </a:prstGeom>
          <a:noFill/>
        </p:spPr>
        <p:txBody>
          <a:bodyPr vert="horz" wrap="square" lIns="0" tIns="0" rIns="0" bIns="0" rtlCol="0">
            <a:noAutofit/>
          </a:bodyPr>
          <a:lstStyle/>
          <a:p>
            <a:endParaRPr lang="en-AU" sz="1400"/>
          </a:p>
        </p:txBody>
      </p:sp>
      <p:sp>
        <p:nvSpPr>
          <p:cNvPr id="10" name="hcSlideMaster.Box TextHeader"/>
          <p:cNvSpPr txBox="1"/>
          <p:nvPr/>
        </p:nvSpPr>
        <p:spPr>
          <a:xfrm>
            <a:off x="0" y="0"/>
            <a:ext cx="12192000" cy="0"/>
          </a:xfrm>
          <a:prstGeom prst="rect">
            <a:avLst/>
          </a:prstGeom>
          <a:noFill/>
        </p:spPr>
        <p:txBody>
          <a:bodyPr vert="horz" wrap="square" lIns="0" tIns="0" rIns="0" bIns="0" rtlCol="0">
            <a:noAutofit/>
          </a:bodyPr>
          <a:lstStyle/>
          <a:p>
            <a:endParaRPr lang="en-AU" sz="1400"/>
          </a:p>
        </p:txBody>
      </p:sp>
      <p:sp>
        <p:nvSpPr>
          <p:cNvPr id="2" name="hlSlideMaster.Box TextHeader">
            <a:extLst>
              <a:ext uri="{FF2B5EF4-FFF2-40B4-BE49-F238E27FC236}">
                <a16:creationId xmlns:a16="http://schemas.microsoft.com/office/drawing/2014/main" id="{8DEFD958-124D-BF62-A3FF-FDCDE13CA5CE}"/>
              </a:ext>
            </a:extLst>
          </p:cNvPr>
          <p:cNvSpPr txBox="1"/>
          <p:nvPr userDrawn="1"/>
        </p:nvSpPr>
        <p:spPr>
          <a:xfrm>
            <a:off x="0" y="0"/>
            <a:ext cx="12192000" cy="0"/>
          </a:xfrm>
          <a:prstGeom prst="rect">
            <a:avLst/>
          </a:prstGeom>
          <a:noFill/>
        </p:spPr>
        <p:txBody>
          <a:bodyPr vert="horz" wrap="square" lIns="0" tIns="0" rIns="0" bIns="0" rtlCol="0">
            <a:noAutofit/>
          </a:bodyPr>
          <a:lstStyle/>
          <a:p>
            <a:endParaRPr lang="en-AU" sz="1400"/>
          </a:p>
        </p:txBody>
      </p:sp>
      <p:sp>
        <p:nvSpPr>
          <p:cNvPr id="3" name="hcSlideMaster.Box TextHeader">
            <a:extLst>
              <a:ext uri="{FF2B5EF4-FFF2-40B4-BE49-F238E27FC236}">
                <a16:creationId xmlns:a16="http://schemas.microsoft.com/office/drawing/2014/main" id="{4B421270-94C0-2E2B-CF66-90E19D999811}"/>
              </a:ext>
            </a:extLst>
          </p:cNvPr>
          <p:cNvSpPr txBox="1"/>
          <p:nvPr userDrawn="1"/>
        </p:nvSpPr>
        <p:spPr>
          <a:xfrm>
            <a:off x="0" y="0"/>
            <a:ext cx="12192000" cy="0"/>
          </a:xfrm>
          <a:prstGeom prst="rect">
            <a:avLst/>
          </a:prstGeom>
          <a:noFill/>
        </p:spPr>
        <p:txBody>
          <a:bodyPr vert="horz" wrap="square" lIns="0" tIns="0" rIns="0" bIns="0" rtlCol="0">
            <a:noAutofit/>
          </a:bodyPr>
          <a:lstStyle/>
          <a:p>
            <a:endParaRPr lang="en-AU" sz="1400"/>
          </a:p>
        </p:txBody>
      </p:sp>
      <p:sp>
        <p:nvSpPr>
          <p:cNvPr id="5" name="Footer Placeholder 4">
            <a:extLst>
              <a:ext uri="{FF2B5EF4-FFF2-40B4-BE49-F238E27FC236}">
                <a16:creationId xmlns:a16="http://schemas.microsoft.com/office/drawing/2014/main" id="{6DE28F9C-2EDF-A88F-5DFE-2093172F4A18}"/>
              </a:ext>
            </a:extLst>
          </p:cNvPr>
          <p:cNvSpPr>
            <a:spLocks noGrp="1"/>
          </p:cNvSpPr>
          <p:nvPr>
            <p:ph type="ftr" sz="quarter" idx="23"/>
          </p:nvPr>
        </p:nvSpPr>
        <p:spPr/>
        <p:txBody>
          <a:bodyPr/>
          <a:lstStyle/>
          <a:p>
            <a:r>
              <a:rPr lang="en-US"/>
              <a:t>Building Bridges</a:t>
            </a:r>
          </a:p>
        </p:txBody>
      </p:sp>
      <p:sp>
        <p:nvSpPr>
          <p:cNvPr id="9" name="Slide Number Placeholder 8">
            <a:extLst>
              <a:ext uri="{FF2B5EF4-FFF2-40B4-BE49-F238E27FC236}">
                <a16:creationId xmlns:a16="http://schemas.microsoft.com/office/drawing/2014/main" id="{3371ED8A-C3DE-309F-14F5-D8648F8B52D0}"/>
              </a:ext>
            </a:extLst>
          </p:cNvPr>
          <p:cNvSpPr>
            <a:spLocks noGrp="1"/>
          </p:cNvSpPr>
          <p:nvPr>
            <p:ph type="sldNum" sz="quarter" idx="24"/>
          </p:nvPr>
        </p:nvSpPr>
        <p:spPr/>
        <p:txBody>
          <a:bodyPr/>
          <a:lstStyle/>
          <a:p>
            <a:fld id="{90E75981-53F8-4174-8F05-C8A5CE0FBBE0}" type="slidenum">
              <a:rPr lang="en-US" smtClean="0"/>
              <a:pPr/>
              <a:t>‹#›</a:t>
            </a:fld>
            <a:endParaRPr lang="en-US"/>
          </a:p>
        </p:txBody>
      </p:sp>
      <p:sp>
        <p:nvSpPr>
          <p:cNvPr id="12" name="Title Placeholder 1">
            <a:extLst>
              <a:ext uri="{FF2B5EF4-FFF2-40B4-BE49-F238E27FC236}">
                <a16:creationId xmlns:a16="http://schemas.microsoft.com/office/drawing/2014/main" id="{DAF0C992-297A-AE5C-F3C8-12222D91F6E5}"/>
              </a:ext>
            </a:extLst>
          </p:cNvPr>
          <p:cNvSpPr>
            <a:spLocks noGrp="1"/>
          </p:cNvSpPr>
          <p:nvPr>
            <p:ph type="title"/>
          </p:nvPr>
        </p:nvSpPr>
        <p:spPr>
          <a:xfrm>
            <a:off x="611302" y="649506"/>
            <a:ext cx="10964300" cy="423838"/>
          </a:xfrm>
          <a:prstGeom prst="rect">
            <a:avLst/>
          </a:prstGeom>
        </p:spPr>
        <p:txBody>
          <a:bodyPr vert="horz" lIns="0" tIns="0" rIns="0" bIns="0" rtlCol="0" anchor="t">
            <a:noAutofit/>
          </a:bodyPr>
          <a:lstStyle/>
          <a:p>
            <a:r>
              <a:rPr lang="en-US"/>
              <a:t>Click to edit Master title style</a:t>
            </a:r>
          </a:p>
        </p:txBody>
      </p:sp>
      <p:sp>
        <p:nvSpPr>
          <p:cNvPr id="4" name="Text Placeholder 12">
            <a:extLst>
              <a:ext uri="{FF2B5EF4-FFF2-40B4-BE49-F238E27FC236}">
                <a16:creationId xmlns:a16="http://schemas.microsoft.com/office/drawing/2014/main" id="{DCA6BD92-932D-4833-3486-B96D19B05C91}"/>
              </a:ext>
            </a:extLst>
          </p:cNvPr>
          <p:cNvSpPr>
            <a:spLocks noGrp="1"/>
          </p:cNvSpPr>
          <p:nvPr>
            <p:ph type="body" sz="quarter" idx="25"/>
          </p:nvPr>
        </p:nvSpPr>
        <p:spPr>
          <a:xfrm>
            <a:off x="610851" y="1655354"/>
            <a:ext cx="3517639" cy="4097338"/>
          </a:xfrm>
        </p:spPr>
        <p:txBody>
          <a:bodyPr/>
          <a:lstStyle>
            <a:lvl1pPr>
              <a:defRPr b="1" i="0">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10622103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alf Image - Righ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8D95075-4CCA-4346-86AF-F55157D776A2}"/>
              </a:ext>
            </a:extLst>
          </p:cNvPr>
          <p:cNvSpPr>
            <a:spLocks noGrp="1"/>
          </p:cNvSpPr>
          <p:nvPr>
            <p:ph type="pic" sz="quarter" idx="11"/>
          </p:nvPr>
        </p:nvSpPr>
        <p:spPr>
          <a:xfrm>
            <a:off x="6086400" y="0"/>
            <a:ext cx="6105600" cy="6858000"/>
          </a:xfrm>
        </p:spPr>
        <p:txBody>
          <a:bodyPr/>
          <a:lstStyle/>
          <a:p>
            <a:r>
              <a:rPr lang="en-US"/>
              <a:t>Click icon to add picture</a:t>
            </a:r>
          </a:p>
        </p:txBody>
      </p:sp>
      <p:sp>
        <p:nvSpPr>
          <p:cNvPr id="5" name="Content Placeholder 8">
            <a:extLst>
              <a:ext uri="{FF2B5EF4-FFF2-40B4-BE49-F238E27FC236}">
                <a16:creationId xmlns:a16="http://schemas.microsoft.com/office/drawing/2014/main" id="{12699810-7734-4676-AB62-14D03831AC02}"/>
              </a:ext>
            </a:extLst>
          </p:cNvPr>
          <p:cNvSpPr>
            <a:spLocks noGrp="1"/>
          </p:cNvSpPr>
          <p:nvPr>
            <p:ph sz="quarter" idx="15"/>
          </p:nvPr>
        </p:nvSpPr>
        <p:spPr>
          <a:xfrm>
            <a:off x="611301" y="1297662"/>
            <a:ext cx="5220699" cy="4536000"/>
          </a:xfrm>
        </p:spPr>
        <p:txBody>
          <a:bodyPr/>
          <a:lstStyle>
            <a:lvl1pPr>
              <a:defRPr b="1" i="0">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 name="hlSlideMaster.Half Image - RightHeader"/>
          <p:cNvSpPr txBox="1"/>
          <p:nvPr/>
        </p:nvSpPr>
        <p:spPr>
          <a:xfrm>
            <a:off x="0" y="0"/>
            <a:ext cx="12192000" cy="0"/>
          </a:xfrm>
          <a:prstGeom prst="rect">
            <a:avLst/>
          </a:prstGeom>
          <a:noFill/>
        </p:spPr>
        <p:txBody>
          <a:bodyPr vert="horz" wrap="square" lIns="0" tIns="0" rIns="0" bIns="0" rtlCol="0">
            <a:noAutofit/>
          </a:bodyPr>
          <a:lstStyle/>
          <a:p>
            <a:endParaRPr lang="en-AU" sz="1400"/>
          </a:p>
        </p:txBody>
      </p:sp>
      <p:sp>
        <p:nvSpPr>
          <p:cNvPr id="7" name="hcSlideMaster.Half Image - RightHeader"/>
          <p:cNvSpPr txBox="1"/>
          <p:nvPr/>
        </p:nvSpPr>
        <p:spPr>
          <a:xfrm>
            <a:off x="0" y="0"/>
            <a:ext cx="12192000" cy="0"/>
          </a:xfrm>
          <a:prstGeom prst="rect">
            <a:avLst/>
          </a:prstGeom>
          <a:noFill/>
        </p:spPr>
        <p:txBody>
          <a:bodyPr vert="horz" wrap="square" lIns="0" tIns="0" rIns="0" bIns="0" rtlCol="0">
            <a:noAutofit/>
          </a:bodyPr>
          <a:lstStyle/>
          <a:p>
            <a:endParaRPr lang="en-AU" sz="1400"/>
          </a:p>
        </p:txBody>
      </p:sp>
      <p:sp>
        <p:nvSpPr>
          <p:cNvPr id="4" name="hlSlideMaster.Half Image - RightHeader">
            <a:extLst>
              <a:ext uri="{FF2B5EF4-FFF2-40B4-BE49-F238E27FC236}">
                <a16:creationId xmlns:a16="http://schemas.microsoft.com/office/drawing/2014/main" id="{83A26CF2-B4CC-1083-01F0-2BC851F6B865}"/>
              </a:ext>
            </a:extLst>
          </p:cNvPr>
          <p:cNvSpPr txBox="1"/>
          <p:nvPr userDrawn="1"/>
        </p:nvSpPr>
        <p:spPr>
          <a:xfrm>
            <a:off x="0" y="0"/>
            <a:ext cx="12192000" cy="0"/>
          </a:xfrm>
          <a:prstGeom prst="rect">
            <a:avLst/>
          </a:prstGeom>
          <a:noFill/>
        </p:spPr>
        <p:txBody>
          <a:bodyPr vert="horz" wrap="square" lIns="0" tIns="0" rIns="0" bIns="0" rtlCol="0">
            <a:noAutofit/>
          </a:bodyPr>
          <a:lstStyle/>
          <a:p>
            <a:endParaRPr lang="en-AU" sz="1400"/>
          </a:p>
        </p:txBody>
      </p:sp>
      <p:sp>
        <p:nvSpPr>
          <p:cNvPr id="8" name="hcSlideMaster.Half Image - RightHeader">
            <a:extLst>
              <a:ext uri="{FF2B5EF4-FFF2-40B4-BE49-F238E27FC236}">
                <a16:creationId xmlns:a16="http://schemas.microsoft.com/office/drawing/2014/main" id="{4047841F-08AA-9387-F976-E488A5E0D42D}"/>
              </a:ext>
            </a:extLst>
          </p:cNvPr>
          <p:cNvSpPr txBox="1"/>
          <p:nvPr userDrawn="1"/>
        </p:nvSpPr>
        <p:spPr>
          <a:xfrm>
            <a:off x="0" y="0"/>
            <a:ext cx="12192000" cy="0"/>
          </a:xfrm>
          <a:prstGeom prst="rect">
            <a:avLst/>
          </a:prstGeom>
          <a:noFill/>
        </p:spPr>
        <p:txBody>
          <a:bodyPr vert="horz" wrap="square" lIns="0" tIns="0" rIns="0" bIns="0" rtlCol="0">
            <a:noAutofit/>
          </a:bodyPr>
          <a:lstStyle/>
          <a:p>
            <a:endParaRPr lang="en-AU" sz="1400"/>
          </a:p>
        </p:txBody>
      </p:sp>
      <p:sp>
        <p:nvSpPr>
          <p:cNvPr id="12" name="Footer Placeholder 11">
            <a:extLst>
              <a:ext uri="{FF2B5EF4-FFF2-40B4-BE49-F238E27FC236}">
                <a16:creationId xmlns:a16="http://schemas.microsoft.com/office/drawing/2014/main" id="{40ED1F96-DA3D-0C47-4433-1ECF6E779025}"/>
              </a:ext>
            </a:extLst>
          </p:cNvPr>
          <p:cNvSpPr>
            <a:spLocks noGrp="1"/>
          </p:cNvSpPr>
          <p:nvPr>
            <p:ph type="ftr" sz="quarter" idx="16"/>
          </p:nvPr>
        </p:nvSpPr>
        <p:spPr/>
        <p:txBody>
          <a:bodyPr/>
          <a:lstStyle/>
          <a:p>
            <a:r>
              <a:rPr lang="en-US"/>
              <a:t>Building Bridges</a:t>
            </a:r>
          </a:p>
        </p:txBody>
      </p:sp>
      <p:sp>
        <p:nvSpPr>
          <p:cNvPr id="13" name="Slide Number Placeholder 12">
            <a:extLst>
              <a:ext uri="{FF2B5EF4-FFF2-40B4-BE49-F238E27FC236}">
                <a16:creationId xmlns:a16="http://schemas.microsoft.com/office/drawing/2014/main" id="{FDAE59BB-D2BD-8D82-6FAE-508DDA552D30}"/>
              </a:ext>
            </a:extLst>
          </p:cNvPr>
          <p:cNvSpPr>
            <a:spLocks noGrp="1"/>
          </p:cNvSpPr>
          <p:nvPr>
            <p:ph type="sldNum" sz="quarter" idx="17"/>
          </p:nvPr>
        </p:nvSpPr>
        <p:spPr/>
        <p:txBody>
          <a:bodyPr/>
          <a:lstStyle/>
          <a:p>
            <a:fld id="{90E75981-53F8-4174-8F05-C8A5CE0FBBE0}" type="slidenum">
              <a:rPr lang="en-US" smtClean="0"/>
              <a:pPr/>
              <a:t>‹#›</a:t>
            </a:fld>
            <a:endParaRPr lang="en-US"/>
          </a:p>
        </p:txBody>
      </p:sp>
      <p:sp>
        <p:nvSpPr>
          <p:cNvPr id="15" name="Title Placeholder 1">
            <a:extLst>
              <a:ext uri="{FF2B5EF4-FFF2-40B4-BE49-F238E27FC236}">
                <a16:creationId xmlns:a16="http://schemas.microsoft.com/office/drawing/2014/main" id="{1C927C5C-2736-0D98-F262-7A75E50279F4}"/>
              </a:ext>
            </a:extLst>
          </p:cNvPr>
          <p:cNvSpPr>
            <a:spLocks noGrp="1"/>
          </p:cNvSpPr>
          <p:nvPr>
            <p:ph type="title"/>
          </p:nvPr>
        </p:nvSpPr>
        <p:spPr>
          <a:xfrm>
            <a:off x="611302" y="649506"/>
            <a:ext cx="10964300" cy="423838"/>
          </a:xfrm>
          <a:prstGeom prst="rect">
            <a:avLst/>
          </a:prstGeom>
        </p:spPr>
        <p:txBody>
          <a:bodyPr vert="horz" lIns="0" tIns="0" rIns="0" bIns="0" rtlCol="0" anchor="t">
            <a:noAutofit/>
          </a:bodyPr>
          <a:lstStyle/>
          <a:p>
            <a:r>
              <a:rPr lang="en-US"/>
              <a:t>Click to edit Master title style</a:t>
            </a:r>
          </a:p>
        </p:txBody>
      </p:sp>
    </p:spTree>
    <p:extLst>
      <p:ext uri="{BB962C8B-B14F-4D97-AF65-F5344CB8AC3E}">
        <p14:creationId xmlns:p14="http://schemas.microsoft.com/office/powerpoint/2010/main" val="962748020"/>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alf Fill with Text - Left">
    <p:spTree>
      <p:nvGrpSpPr>
        <p:cNvPr id="1" name=""/>
        <p:cNvGrpSpPr/>
        <p:nvPr/>
      </p:nvGrpSpPr>
      <p:grpSpPr>
        <a:xfrm>
          <a:off x="0" y="0"/>
          <a:ext cx="0" cy="0"/>
          <a:chOff x="0" y="0"/>
          <a:chExt cx="0" cy="0"/>
        </a:xfrm>
      </p:grpSpPr>
      <p:sp>
        <p:nvSpPr>
          <p:cNvPr id="6" name="Content Placeholder 10">
            <a:extLst>
              <a:ext uri="{FF2B5EF4-FFF2-40B4-BE49-F238E27FC236}">
                <a16:creationId xmlns:a16="http://schemas.microsoft.com/office/drawing/2014/main" id="{C2444C89-B58A-4558-B063-3656681185FC}"/>
              </a:ext>
            </a:extLst>
          </p:cNvPr>
          <p:cNvSpPr>
            <a:spLocks noGrp="1"/>
          </p:cNvSpPr>
          <p:nvPr>
            <p:ph sz="quarter" idx="16"/>
          </p:nvPr>
        </p:nvSpPr>
        <p:spPr>
          <a:xfrm>
            <a:off x="6361200" y="1796156"/>
            <a:ext cx="5353200" cy="41078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8" name="Title 1">
            <a:extLst>
              <a:ext uri="{FF2B5EF4-FFF2-40B4-BE49-F238E27FC236}">
                <a16:creationId xmlns:a16="http://schemas.microsoft.com/office/drawing/2014/main" id="{31F8950D-8F29-4357-BA43-A67D289E6187}"/>
              </a:ext>
            </a:extLst>
          </p:cNvPr>
          <p:cNvSpPr>
            <a:spLocks noGrp="1"/>
          </p:cNvSpPr>
          <p:nvPr>
            <p:ph type="title"/>
          </p:nvPr>
        </p:nvSpPr>
        <p:spPr>
          <a:xfrm>
            <a:off x="6361201" y="954002"/>
            <a:ext cx="5335019" cy="619125"/>
          </a:xfrm>
          <a:prstGeom prst="rect">
            <a:avLst/>
          </a:prstGeom>
        </p:spPr>
        <p:txBody>
          <a:bodyPr anchor="t"/>
          <a:lstStyle>
            <a:lvl1pPr>
              <a:defRPr>
                <a:solidFill>
                  <a:schemeClr val="accent1"/>
                </a:solidFill>
              </a:defRPr>
            </a:lvl1pPr>
          </a:lstStyle>
          <a:p>
            <a:r>
              <a:rPr lang="en-US"/>
              <a:t>Click to edit Master title style</a:t>
            </a:r>
          </a:p>
        </p:txBody>
      </p:sp>
      <p:sp>
        <p:nvSpPr>
          <p:cNvPr id="2" name="hlSlideMaster.Half Fill with Text - LeftHeader"/>
          <p:cNvSpPr txBox="1"/>
          <p:nvPr/>
        </p:nvSpPr>
        <p:spPr>
          <a:xfrm>
            <a:off x="0" y="0"/>
            <a:ext cx="12192000" cy="0"/>
          </a:xfrm>
          <a:prstGeom prst="rect">
            <a:avLst/>
          </a:prstGeom>
          <a:noFill/>
        </p:spPr>
        <p:txBody>
          <a:bodyPr vert="horz" wrap="square" lIns="0" tIns="0" rIns="0" bIns="0" rtlCol="0">
            <a:noAutofit/>
          </a:bodyPr>
          <a:lstStyle/>
          <a:p>
            <a:endParaRPr lang="en-AU" sz="1400"/>
          </a:p>
        </p:txBody>
      </p:sp>
      <p:sp>
        <p:nvSpPr>
          <p:cNvPr id="3" name="hcSlideMaster.Half Fill with Text - LeftHeader"/>
          <p:cNvSpPr txBox="1"/>
          <p:nvPr/>
        </p:nvSpPr>
        <p:spPr>
          <a:xfrm>
            <a:off x="0" y="0"/>
            <a:ext cx="12192000" cy="0"/>
          </a:xfrm>
          <a:prstGeom prst="rect">
            <a:avLst/>
          </a:prstGeom>
          <a:noFill/>
        </p:spPr>
        <p:txBody>
          <a:bodyPr vert="horz" wrap="square" lIns="0" tIns="0" rIns="0" bIns="0" rtlCol="0">
            <a:noAutofit/>
          </a:bodyPr>
          <a:lstStyle/>
          <a:p>
            <a:endParaRPr lang="en-AU" sz="1400"/>
          </a:p>
        </p:txBody>
      </p:sp>
      <p:sp>
        <p:nvSpPr>
          <p:cNvPr id="7" name="hlSlideMaster.Half Fill with Text - LeftHeader">
            <a:extLst>
              <a:ext uri="{FF2B5EF4-FFF2-40B4-BE49-F238E27FC236}">
                <a16:creationId xmlns:a16="http://schemas.microsoft.com/office/drawing/2014/main" id="{56A1639D-6182-1626-5FEA-9852F94DA54B}"/>
              </a:ext>
            </a:extLst>
          </p:cNvPr>
          <p:cNvSpPr txBox="1"/>
          <p:nvPr userDrawn="1"/>
        </p:nvSpPr>
        <p:spPr>
          <a:xfrm>
            <a:off x="0" y="0"/>
            <a:ext cx="12192000" cy="0"/>
          </a:xfrm>
          <a:prstGeom prst="rect">
            <a:avLst/>
          </a:prstGeom>
          <a:noFill/>
        </p:spPr>
        <p:txBody>
          <a:bodyPr vert="horz" wrap="square" lIns="0" tIns="0" rIns="0" bIns="0" rtlCol="0">
            <a:noAutofit/>
          </a:bodyPr>
          <a:lstStyle/>
          <a:p>
            <a:endParaRPr lang="en-AU" sz="1400"/>
          </a:p>
        </p:txBody>
      </p:sp>
      <p:sp>
        <p:nvSpPr>
          <p:cNvPr id="10" name="hcSlideMaster.Half Fill with Text - LeftHeader">
            <a:extLst>
              <a:ext uri="{FF2B5EF4-FFF2-40B4-BE49-F238E27FC236}">
                <a16:creationId xmlns:a16="http://schemas.microsoft.com/office/drawing/2014/main" id="{2812864D-2A4A-F9EB-B155-1BDCF483E42D}"/>
              </a:ext>
            </a:extLst>
          </p:cNvPr>
          <p:cNvSpPr txBox="1"/>
          <p:nvPr userDrawn="1"/>
        </p:nvSpPr>
        <p:spPr>
          <a:xfrm>
            <a:off x="0" y="0"/>
            <a:ext cx="12192000" cy="0"/>
          </a:xfrm>
          <a:prstGeom prst="rect">
            <a:avLst/>
          </a:prstGeom>
          <a:noFill/>
        </p:spPr>
        <p:txBody>
          <a:bodyPr vert="horz" wrap="square" lIns="0" tIns="0" rIns="0" bIns="0" rtlCol="0">
            <a:noAutofit/>
          </a:bodyPr>
          <a:lstStyle/>
          <a:p>
            <a:endParaRPr lang="en-AU" sz="1400"/>
          </a:p>
        </p:txBody>
      </p:sp>
      <p:sp>
        <p:nvSpPr>
          <p:cNvPr id="11" name="Text Placeholder 4">
            <a:extLst>
              <a:ext uri="{FF2B5EF4-FFF2-40B4-BE49-F238E27FC236}">
                <a16:creationId xmlns:a16="http://schemas.microsoft.com/office/drawing/2014/main" id="{387CFA99-F580-148C-EA08-D351891C21A1}"/>
              </a:ext>
            </a:extLst>
          </p:cNvPr>
          <p:cNvSpPr>
            <a:spLocks noGrp="1"/>
          </p:cNvSpPr>
          <p:nvPr>
            <p:ph type="body" sz="quarter" idx="17" hasCustomPrompt="1"/>
          </p:nvPr>
        </p:nvSpPr>
        <p:spPr>
          <a:xfrm>
            <a:off x="0" y="0"/>
            <a:ext cx="6105600" cy="6858000"/>
          </a:xfrm>
          <a:solidFill>
            <a:schemeClr val="bg1"/>
          </a:solidFill>
        </p:spPr>
        <p:txBody>
          <a:bodyPr lIns="900000" tIns="900000" rIns="900000" bIns="900000" anchor="ctr" anchorCtr="0"/>
          <a:lstStyle>
            <a:lvl1pPr algn="ctr">
              <a:defRPr sz="2400" b="1">
                <a:solidFill>
                  <a:schemeClr val="tx1"/>
                </a:solidFill>
              </a:defRPr>
            </a:lvl1pPr>
          </a:lstStyle>
          <a:p>
            <a:pPr lvl="0"/>
            <a:r>
              <a:rPr lang="en-US"/>
              <a:t>EDIT MASTER TEXT STYLES</a:t>
            </a:r>
          </a:p>
        </p:txBody>
      </p:sp>
    </p:spTree>
    <p:extLst>
      <p:ext uri="{BB962C8B-B14F-4D97-AF65-F5344CB8AC3E}">
        <p14:creationId xmlns:p14="http://schemas.microsoft.com/office/powerpoint/2010/main" val="3226014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ird Image - Righ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E500E9E-7696-46B7-81F1-5F55DE3EA745}"/>
              </a:ext>
            </a:extLst>
          </p:cNvPr>
          <p:cNvSpPr>
            <a:spLocks noGrp="1"/>
          </p:cNvSpPr>
          <p:nvPr>
            <p:ph type="pic" sz="quarter" idx="10"/>
          </p:nvPr>
        </p:nvSpPr>
        <p:spPr>
          <a:xfrm>
            <a:off x="8210204" y="0"/>
            <a:ext cx="3985200" cy="6858000"/>
          </a:xfrm>
        </p:spPr>
        <p:txBody>
          <a:bodyPr/>
          <a:lstStyle/>
          <a:p>
            <a:r>
              <a:rPr lang="en-US"/>
              <a:t>Click icon to add picture</a:t>
            </a:r>
          </a:p>
        </p:txBody>
      </p:sp>
      <p:sp>
        <p:nvSpPr>
          <p:cNvPr id="4" name="Content Placeholder 11">
            <a:extLst>
              <a:ext uri="{FF2B5EF4-FFF2-40B4-BE49-F238E27FC236}">
                <a16:creationId xmlns:a16="http://schemas.microsoft.com/office/drawing/2014/main" id="{9E5A1232-DDA0-4F3D-9821-67463AA8A25A}"/>
              </a:ext>
            </a:extLst>
          </p:cNvPr>
          <p:cNvSpPr>
            <a:spLocks noGrp="1"/>
          </p:cNvSpPr>
          <p:nvPr>
            <p:ph sz="quarter" idx="17"/>
          </p:nvPr>
        </p:nvSpPr>
        <p:spPr>
          <a:xfrm>
            <a:off x="4384800" y="1295707"/>
            <a:ext cx="3416400" cy="453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Content Placeholder 9">
            <a:extLst>
              <a:ext uri="{FF2B5EF4-FFF2-40B4-BE49-F238E27FC236}">
                <a16:creationId xmlns:a16="http://schemas.microsoft.com/office/drawing/2014/main" id="{D234A1CE-8D5C-42BC-BA48-81632DE9C3AA}"/>
              </a:ext>
            </a:extLst>
          </p:cNvPr>
          <p:cNvSpPr>
            <a:spLocks noGrp="1"/>
          </p:cNvSpPr>
          <p:nvPr>
            <p:ph sz="quarter" idx="16"/>
          </p:nvPr>
        </p:nvSpPr>
        <p:spPr>
          <a:xfrm>
            <a:off x="611301" y="1295707"/>
            <a:ext cx="3416400" cy="453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Freeform 6">
            <a:extLst>
              <a:ext uri="{FF2B5EF4-FFF2-40B4-BE49-F238E27FC236}">
                <a16:creationId xmlns:a16="http://schemas.microsoft.com/office/drawing/2014/main" id="{594228F7-463A-4693-8962-B436D040E26E}"/>
              </a:ext>
            </a:extLst>
          </p:cNvPr>
          <p:cNvSpPr>
            <a:spLocks noEditPoints="1"/>
          </p:cNvSpPr>
          <p:nvPr/>
        </p:nvSpPr>
        <p:spPr bwMode="auto">
          <a:xfrm>
            <a:off x="10848035" y="6330831"/>
            <a:ext cx="717551" cy="273862"/>
          </a:xfrm>
          <a:custGeom>
            <a:avLst/>
            <a:gdLst>
              <a:gd name="T0" fmla="*/ 937 w 5759"/>
              <a:gd name="T1" fmla="*/ 1733 h 2198"/>
              <a:gd name="T2" fmla="*/ 1052 w 5759"/>
              <a:gd name="T3" fmla="*/ 1684 h 2198"/>
              <a:gd name="T4" fmla="*/ 1111 w 5759"/>
              <a:gd name="T5" fmla="*/ 1585 h 2198"/>
              <a:gd name="T6" fmla="*/ 1107 w 5759"/>
              <a:gd name="T7" fmla="*/ 1456 h 2198"/>
              <a:gd name="T8" fmla="*/ 1030 w 5759"/>
              <a:gd name="T9" fmla="*/ 1352 h 2198"/>
              <a:gd name="T10" fmla="*/ 901 w 5759"/>
              <a:gd name="T11" fmla="*/ 1311 h 2198"/>
              <a:gd name="T12" fmla="*/ 4978 w 5759"/>
              <a:gd name="T13" fmla="*/ 907 h 2198"/>
              <a:gd name="T14" fmla="*/ 5105 w 5759"/>
              <a:gd name="T15" fmla="*/ 861 h 2198"/>
              <a:gd name="T16" fmla="*/ 5183 w 5759"/>
              <a:gd name="T17" fmla="*/ 750 h 2198"/>
              <a:gd name="T18" fmla="*/ 5183 w 5759"/>
              <a:gd name="T19" fmla="*/ 610 h 2198"/>
              <a:gd name="T20" fmla="*/ 5105 w 5759"/>
              <a:gd name="T21" fmla="*/ 498 h 2198"/>
              <a:gd name="T22" fmla="*/ 4978 w 5759"/>
              <a:gd name="T23" fmla="*/ 453 h 2198"/>
              <a:gd name="T24" fmla="*/ 848 w 5759"/>
              <a:gd name="T25" fmla="*/ 907 h 2198"/>
              <a:gd name="T26" fmla="*/ 977 w 5759"/>
              <a:gd name="T27" fmla="*/ 868 h 2198"/>
              <a:gd name="T28" fmla="*/ 1049 w 5759"/>
              <a:gd name="T29" fmla="*/ 773 h 2198"/>
              <a:gd name="T30" fmla="*/ 1064 w 5759"/>
              <a:gd name="T31" fmla="*/ 647 h 2198"/>
              <a:gd name="T32" fmla="*/ 1021 w 5759"/>
              <a:gd name="T33" fmla="*/ 533 h 2198"/>
              <a:gd name="T34" fmla="*/ 920 w 5759"/>
              <a:gd name="T35" fmla="*/ 463 h 2198"/>
              <a:gd name="T36" fmla="*/ 4056 w 5759"/>
              <a:gd name="T37" fmla="*/ 0 h 2198"/>
              <a:gd name="T38" fmla="*/ 5260 w 5759"/>
              <a:gd name="T39" fmla="*/ 27 h 2198"/>
              <a:gd name="T40" fmla="*/ 5485 w 5759"/>
              <a:gd name="T41" fmla="*/ 142 h 2198"/>
              <a:gd name="T42" fmla="*/ 5653 w 5759"/>
              <a:gd name="T43" fmla="*/ 325 h 2198"/>
              <a:gd name="T44" fmla="*/ 5747 w 5759"/>
              <a:gd name="T45" fmla="*/ 563 h 2198"/>
              <a:gd name="T46" fmla="*/ 5747 w 5759"/>
              <a:gd name="T47" fmla="*/ 826 h 2198"/>
              <a:gd name="T48" fmla="*/ 5653 w 5759"/>
              <a:gd name="T49" fmla="*/ 1063 h 2198"/>
              <a:gd name="T50" fmla="*/ 5485 w 5759"/>
              <a:gd name="T51" fmla="*/ 1246 h 2198"/>
              <a:gd name="T52" fmla="*/ 5260 w 5759"/>
              <a:gd name="T53" fmla="*/ 1361 h 2198"/>
              <a:gd name="T54" fmla="*/ 4595 w 5759"/>
              <a:gd name="T55" fmla="*/ 1388 h 2198"/>
              <a:gd name="T56" fmla="*/ 1897 w 5759"/>
              <a:gd name="T57" fmla="*/ 0 h 2198"/>
              <a:gd name="T58" fmla="*/ 3188 w 5759"/>
              <a:gd name="T59" fmla="*/ 0 h 2198"/>
              <a:gd name="T60" fmla="*/ 3188 w 5759"/>
              <a:gd name="T61" fmla="*/ 1388 h 2198"/>
              <a:gd name="T62" fmla="*/ 1897 w 5759"/>
              <a:gd name="T63" fmla="*/ 0 h 2198"/>
              <a:gd name="T64" fmla="*/ 1107 w 5759"/>
              <a:gd name="T65" fmla="*/ 12 h 2198"/>
              <a:gd name="T66" fmla="*/ 1341 w 5759"/>
              <a:gd name="T67" fmla="*/ 100 h 2198"/>
              <a:gd name="T68" fmla="*/ 1519 w 5759"/>
              <a:gd name="T69" fmla="*/ 259 h 2198"/>
              <a:gd name="T70" fmla="*/ 1617 w 5759"/>
              <a:gd name="T71" fmla="*/ 469 h 2198"/>
              <a:gd name="T72" fmla="*/ 1623 w 5759"/>
              <a:gd name="T73" fmla="*/ 699 h 2198"/>
              <a:gd name="T74" fmla="*/ 1561 w 5759"/>
              <a:gd name="T75" fmla="*/ 876 h 2198"/>
              <a:gd name="T76" fmla="*/ 1452 w 5759"/>
              <a:gd name="T77" fmla="*/ 1009 h 2198"/>
              <a:gd name="T78" fmla="*/ 1380 w 5759"/>
              <a:gd name="T79" fmla="*/ 1103 h 2198"/>
              <a:gd name="T80" fmla="*/ 1509 w 5759"/>
              <a:gd name="T81" fmla="*/ 1181 h 2198"/>
              <a:gd name="T82" fmla="*/ 1608 w 5759"/>
              <a:gd name="T83" fmla="*/ 1291 h 2198"/>
              <a:gd name="T84" fmla="*/ 1669 w 5759"/>
              <a:gd name="T85" fmla="*/ 1446 h 2198"/>
              <a:gd name="T86" fmla="*/ 1681 w 5759"/>
              <a:gd name="T87" fmla="*/ 1659 h 2198"/>
              <a:gd name="T88" fmla="*/ 1615 w 5759"/>
              <a:gd name="T89" fmla="*/ 1870 h 2198"/>
              <a:gd name="T90" fmla="*/ 1478 w 5759"/>
              <a:gd name="T91" fmla="*/ 2035 h 2198"/>
              <a:gd name="T92" fmla="*/ 1289 w 5759"/>
              <a:gd name="T93" fmla="*/ 2146 h 2198"/>
              <a:gd name="T94" fmla="*/ 1067 w 5759"/>
              <a:gd name="T95" fmla="*/ 2196 h 2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759" h="2198">
                <a:moveTo>
                  <a:pt x="540" y="1311"/>
                </a:moveTo>
                <a:lnTo>
                  <a:pt x="540" y="1735"/>
                </a:lnTo>
                <a:lnTo>
                  <a:pt x="901" y="1735"/>
                </a:lnTo>
                <a:lnTo>
                  <a:pt x="937" y="1733"/>
                </a:lnTo>
                <a:lnTo>
                  <a:pt x="971" y="1727"/>
                </a:lnTo>
                <a:lnTo>
                  <a:pt x="1001" y="1716"/>
                </a:lnTo>
                <a:lnTo>
                  <a:pt x="1028" y="1701"/>
                </a:lnTo>
                <a:lnTo>
                  <a:pt x="1052" y="1684"/>
                </a:lnTo>
                <a:lnTo>
                  <a:pt x="1071" y="1663"/>
                </a:lnTo>
                <a:lnTo>
                  <a:pt x="1088" y="1639"/>
                </a:lnTo>
                <a:lnTo>
                  <a:pt x="1101" y="1612"/>
                </a:lnTo>
                <a:lnTo>
                  <a:pt x="1111" y="1585"/>
                </a:lnTo>
                <a:lnTo>
                  <a:pt x="1116" y="1554"/>
                </a:lnTo>
                <a:lnTo>
                  <a:pt x="1119" y="1523"/>
                </a:lnTo>
                <a:lnTo>
                  <a:pt x="1115" y="1489"/>
                </a:lnTo>
                <a:lnTo>
                  <a:pt x="1107" y="1456"/>
                </a:lnTo>
                <a:lnTo>
                  <a:pt x="1094" y="1425"/>
                </a:lnTo>
                <a:lnTo>
                  <a:pt x="1076" y="1398"/>
                </a:lnTo>
                <a:lnTo>
                  <a:pt x="1055" y="1374"/>
                </a:lnTo>
                <a:lnTo>
                  <a:pt x="1030" y="1352"/>
                </a:lnTo>
                <a:lnTo>
                  <a:pt x="1001" y="1335"/>
                </a:lnTo>
                <a:lnTo>
                  <a:pt x="970" y="1322"/>
                </a:lnTo>
                <a:lnTo>
                  <a:pt x="936" y="1314"/>
                </a:lnTo>
                <a:lnTo>
                  <a:pt x="901" y="1311"/>
                </a:lnTo>
                <a:lnTo>
                  <a:pt x="540" y="1311"/>
                </a:lnTo>
                <a:close/>
                <a:moveTo>
                  <a:pt x="4595" y="453"/>
                </a:moveTo>
                <a:lnTo>
                  <a:pt x="4595" y="907"/>
                </a:lnTo>
                <a:lnTo>
                  <a:pt x="4978" y="907"/>
                </a:lnTo>
                <a:lnTo>
                  <a:pt x="5013" y="903"/>
                </a:lnTo>
                <a:lnTo>
                  <a:pt x="5046" y="895"/>
                </a:lnTo>
                <a:lnTo>
                  <a:pt x="5078" y="880"/>
                </a:lnTo>
                <a:lnTo>
                  <a:pt x="5105" y="861"/>
                </a:lnTo>
                <a:lnTo>
                  <a:pt x="5130" y="837"/>
                </a:lnTo>
                <a:lnTo>
                  <a:pt x="5152" y="811"/>
                </a:lnTo>
                <a:lnTo>
                  <a:pt x="5170" y="781"/>
                </a:lnTo>
                <a:lnTo>
                  <a:pt x="5183" y="750"/>
                </a:lnTo>
                <a:lnTo>
                  <a:pt x="5192" y="715"/>
                </a:lnTo>
                <a:lnTo>
                  <a:pt x="5194" y="679"/>
                </a:lnTo>
                <a:lnTo>
                  <a:pt x="5192" y="644"/>
                </a:lnTo>
                <a:lnTo>
                  <a:pt x="5183" y="610"/>
                </a:lnTo>
                <a:lnTo>
                  <a:pt x="5170" y="578"/>
                </a:lnTo>
                <a:lnTo>
                  <a:pt x="5152" y="548"/>
                </a:lnTo>
                <a:lnTo>
                  <a:pt x="5130" y="521"/>
                </a:lnTo>
                <a:lnTo>
                  <a:pt x="5105" y="498"/>
                </a:lnTo>
                <a:lnTo>
                  <a:pt x="5078" y="479"/>
                </a:lnTo>
                <a:lnTo>
                  <a:pt x="5046" y="465"/>
                </a:lnTo>
                <a:lnTo>
                  <a:pt x="5013" y="456"/>
                </a:lnTo>
                <a:lnTo>
                  <a:pt x="4978" y="453"/>
                </a:lnTo>
                <a:lnTo>
                  <a:pt x="4595" y="453"/>
                </a:lnTo>
                <a:close/>
                <a:moveTo>
                  <a:pt x="540" y="453"/>
                </a:moveTo>
                <a:lnTo>
                  <a:pt x="540" y="907"/>
                </a:lnTo>
                <a:lnTo>
                  <a:pt x="848" y="907"/>
                </a:lnTo>
                <a:lnTo>
                  <a:pt x="886" y="903"/>
                </a:lnTo>
                <a:lnTo>
                  <a:pt x="920" y="896"/>
                </a:lnTo>
                <a:lnTo>
                  <a:pt x="950" y="885"/>
                </a:lnTo>
                <a:lnTo>
                  <a:pt x="977" y="868"/>
                </a:lnTo>
                <a:lnTo>
                  <a:pt x="1001" y="848"/>
                </a:lnTo>
                <a:lnTo>
                  <a:pt x="1021" y="826"/>
                </a:lnTo>
                <a:lnTo>
                  <a:pt x="1036" y="801"/>
                </a:lnTo>
                <a:lnTo>
                  <a:pt x="1049" y="773"/>
                </a:lnTo>
                <a:lnTo>
                  <a:pt x="1058" y="743"/>
                </a:lnTo>
                <a:lnTo>
                  <a:pt x="1064" y="712"/>
                </a:lnTo>
                <a:lnTo>
                  <a:pt x="1066" y="679"/>
                </a:lnTo>
                <a:lnTo>
                  <a:pt x="1064" y="647"/>
                </a:lnTo>
                <a:lnTo>
                  <a:pt x="1058" y="617"/>
                </a:lnTo>
                <a:lnTo>
                  <a:pt x="1049" y="587"/>
                </a:lnTo>
                <a:lnTo>
                  <a:pt x="1036" y="558"/>
                </a:lnTo>
                <a:lnTo>
                  <a:pt x="1021" y="533"/>
                </a:lnTo>
                <a:lnTo>
                  <a:pt x="1001" y="510"/>
                </a:lnTo>
                <a:lnTo>
                  <a:pt x="977" y="491"/>
                </a:lnTo>
                <a:lnTo>
                  <a:pt x="950" y="475"/>
                </a:lnTo>
                <a:lnTo>
                  <a:pt x="920" y="463"/>
                </a:lnTo>
                <a:lnTo>
                  <a:pt x="886" y="456"/>
                </a:lnTo>
                <a:lnTo>
                  <a:pt x="848" y="453"/>
                </a:lnTo>
                <a:lnTo>
                  <a:pt x="540" y="453"/>
                </a:lnTo>
                <a:close/>
                <a:moveTo>
                  <a:pt x="4056" y="0"/>
                </a:moveTo>
                <a:lnTo>
                  <a:pt x="5066" y="0"/>
                </a:lnTo>
                <a:lnTo>
                  <a:pt x="5131" y="3"/>
                </a:lnTo>
                <a:lnTo>
                  <a:pt x="5197" y="12"/>
                </a:lnTo>
                <a:lnTo>
                  <a:pt x="5260" y="27"/>
                </a:lnTo>
                <a:lnTo>
                  <a:pt x="5320" y="48"/>
                </a:lnTo>
                <a:lnTo>
                  <a:pt x="5379" y="75"/>
                </a:lnTo>
                <a:lnTo>
                  <a:pt x="5434" y="106"/>
                </a:lnTo>
                <a:lnTo>
                  <a:pt x="5485" y="142"/>
                </a:lnTo>
                <a:lnTo>
                  <a:pt x="5534" y="181"/>
                </a:lnTo>
                <a:lnTo>
                  <a:pt x="5578" y="226"/>
                </a:lnTo>
                <a:lnTo>
                  <a:pt x="5617" y="274"/>
                </a:lnTo>
                <a:lnTo>
                  <a:pt x="5653" y="325"/>
                </a:lnTo>
                <a:lnTo>
                  <a:pt x="5684" y="380"/>
                </a:lnTo>
                <a:lnTo>
                  <a:pt x="5711" y="439"/>
                </a:lnTo>
                <a:lnTo>
                  <a:pt x="5731" y="499"/>
                </a:lnTo>
                <a:lnTo>
                  <a:pt x="5747" y="563"/>
                </a:lnTo>
                <a:lnTo>
                  <a:pt x="5756" y="628"/>
                </a:lnTo>
                <a:lnTo>
                  <a:pt x="5759" y="695"/>
                </a:lnTo>
                <a:lnTo>
                  <a:pt x="5756" y="761"/>
                </a:lnTo>
                <a:lnTo>
                  <a:pt x="5747" y="826"/>
                </a:lnTo>
                <a:lnTo>
                  <a:pt x="5731" y="889"/>
                </a:lnTo>
                <a:lnTo>
                  <a:pt x="5711" y="950"/>
                </a:lnTo>
                <a:lnTo>
                  <a:pt x="5684" y="1008"/>
                </a:lnTo>
                <a:lnTo>
                  <a:pt x="5653" y="1063"/>
                </a:lnTo>
                <a:lnTo>
                  <a:pt x="5617" y="1114"/>
                </a:lnTo>
                <a:lnTo>
                  <a:pt x="5578" y="1163"/>
                </a:lnTo>
                <a:lnTo>
                  <a:pt x="5534" y="1207"/>
                </a:lnTo>
                <a:lnTo>
                  <a:pt x="5485" y="1246"/>
                </a:lnTo>
                <a:lnTo>
                  <a:pt x="5434" y="1283"/>
                </a:lnTo>
                <a:lnTo>
                  <a:pt x="5379" y="1313"/>
                </a:lnTo>
                <a:lnTo>
                  <a:pt x="5320" y="1340"/>
                </a:lnTo>
                <a:lnTo>
                  <a:pt x="5260" y="1361"/>
                </a:lnTo>
                <a:lnTo>
                  <a:pt x="5197" y="1376"/>
                </a:lnTo>
                <a:lnTo>
                  <a:pt x="5131" y="1385"/>
                </a:lnTo>
                <a:lnTo>
                  <a:pt x="5066" y="1388"/>
                </a:lnTo>
                <a:lnTo>
                  <a:pt x="4595" y="1388"/>
                </a:lnTo>
                <a:lnTo>
                  <a:pt x="4595" y="2198"/>
                </a:lnTo>
                <a:lnTo>
                  <a:pt x="4056" y="2198"/>
                </a:lnTo>
                <a:lnTo>
                  <a:pt x="4056" y="0"/>
                </a:lnTo>
                <a:close/>
                <a:moveTo>
                  <a:pt x="1897" y="0"/>
                </a:moveTo>
                <a:lnTo>
                  <a:pt x="2436" y="0"/>
                </a:lnTo>
                <a:lnTo>
                  <a:pt x="2436" y="887"/>
                </a:lnTo>
                <a:lnTo>
                  <a:pt x="3188" y="887"/>
                </a:lnTo>
                <a:lnTo>
                  <a:pt x="3188" y="0"/>
                </a:lnTo>
                <a:lnTo>
                  <a:pt x="3728" y="0"/>
                </a:lnTo>
                <a:lnTo>
                  <a:pt x="3728" y="2198"/>
                </a:lnTo>
                <a:lnTo>
                  <a:pt x="3188" y="2198"/>
                </a:lnTo>
                <a:lnTo>
                  <a:pt x="3188" y="1388"/>
                </a:lnTo>
                <a:lnTo>
                  <a:pt x="2436" y="1388"/>
                </a:lnTo>
                <a:lnTo>
                  <a:pt x="2436" y="2198"/>
                </a:lnTo>
                <a:lnTo>
                  <a:pt x="1897" y="2198"/>
                </a:lnTo>
                <a:lnTo>
                  <a:pt x="1897" y="0"/>
                </a:lnTo>
                <a:close/>
                <a:moveTo>
                  <a:pt x="0" y="0"/>
                </a:moveTo>
                <a:lnTo>
                  <a:pt x="976" y="0"/>
                </a:lnTo>
                <a:lnTo>
                  <a:pt x="1043" y="3"/>
                </a:lnTo>
                <a:lnTo>
                  <a:pt x="1107" y="12"/>
                </a:lnTo>
                <a:lnTo>
                  <a:pt x="1169" y="26"/>
                </a:lnTo>
                <a:lnTo>
                  <a:pt x="1230" y="46"/>
                </a:lnTo>
                <a:lnTo>
                  <a:pt x="1287" y="71"/>
                </a:lnTo>
                <a:lnTo>
                  <a:pt x="1341" y="100"/>
                </a:lnTo>
                <a:lnTo>
                  <a:pt x="1391" y="134"/>
                </a:lnTo>
                <a:lnTo>
                  <a:pt x="1438" y="173"/>
                </a:lnTo>
                <a:lnTo>
                  <a:pt x="1480" y="214"/>
                </a:lnTo>
                <a:lnTo>
                  <a:pt x="1519" y="259"/>
                </a:lnTo>
                <a:lnTo>
                  <a:pt x="1552" y="308"/>
                </a:lnTo>
                <a:lnTo>
                  <a:pt x="1579" y="359"/>
                </a:lnTo>
                <a:lnTo>
                  <a:pt x="1602" y="413"/>
                </a:lnTo>
                <a:lnTo>
                  <a:pt x="1617" y="469"/>
                </a:lnTo>
                <a:lnTo>
                  <a:pt x="1628" y="528"/>
                </a:lnTo>
                <a:lnTo>
                  <a:pt x="1632" y="588"/>
                </a:lnTo>
                <a:lnTo>
                  <a:pt x="1630" y="645"/>
                </a:lnTo>
                <a:lnTo>
                  <a:pt x="1623" y="699"/>
                </a:lnTo>
                <a:lnTo>
                  <a:pt x="1613" y="748"/>
                </a:lnTo>
                <a:lnTo>
                  <a:pt x="1600" y="793"/>
                </a:lnTo>
                <a:lnTo>
                  <a:pt x="1582" y="836"/>
                </a:lnTo>
                <a:lnTo>
                  <a:pt x="1561" y="876"/>
                </a:lnTo>
                <a:lnTo>
                  <a:pt x="1538" y="913"/>
                </a:lnTo>
                <a:lnTo>
                  <a:pt x="1512" y="947"/>
                </a:lnTo>
                <a:lnTo>
                  <a:pt x="1483" y="979"/>
                </a:lnTo>
                <a:lnTo>
                  <a:pt x="1452" y="1009"/>
                </a:lnTo>
                <a:lnTo>
                  <a:pt x="1417" y="1036"/>
                </a:lnTo>
                <a:lnTo>
                  <a:pt x="1382" y="1063"/>
                </a:lnTo>
                <a:lnTo>
                  <a:pt x="1345" y="1087"/>
                </a:lnTo>
                <a:lnTo>
                  <a:pt x="1380" y="1103"/>
                </a:lnTo>
                <a:lnTo>
                  <a:pt x="1414" y="1120"/>
                </a:lnTo>
                <a:lnTo>
                  <a:pt x="1447" y="1139"/>
                </a:lnTo>
                <a:lnTo>
                  <a:pt x="1479" y="1159"/>
                </a:lnTo>
                <a:lnTo>
                  <a:pt x="1509" y="1181"/>
                </a:lnTo>
                <a:lnTo>
                  <a:pt x="1536" y="1205"/>
                </a:lnTo>
                <a:lnTo>
                  <a:pt x="1563" y="1231"/>
                </a:lnTo>
                <a:lnTo>
                  <a:pt x="1587" y="1259"/>
                </a:lnTo>
                <a:lnTo>
                  <a:pt x="1608" y="1291"/>
                </a:lnTo>
                <a:lnTo>
                  <a:pt x="1627" y="1325"/>
                </a:lnTo>
                <a:lnTo>
                  <a:pt x="1644" y="1362"/>
                </a:lnTo>
                <a:lnTo>
                  <a:pt x="1658" y="1402"/>
                </a:lnTo>
                <a:lnTo>
                  <a:pt x="1669" y="1446"/>
                </a:lnTo>
                <a:lnTo>
                  <a:pt x="1677" y="1494"/>
                </a:lnTo>
                <a:lnTo>
                  <a:pt x="1682" y="1545"/>
                </a:lnTo>
                <a:lnTo>
                  <a:pt x="1683" y="1600"/>
                </a:lnTo>
                <a:lnTo>
                  <a:pt x="1681" y="1659"/>
                </a:lnTo>
                <a:lnTo>
                  <a:pt x="1672" y="1717"/>
                </a:lnTo>
                <a:lnTo>
                  <a:pt x="1658" y="1770"/>
                </a:lnTo>
                <a:lnTo>
                  <a:pt x="1639" y="1822"/>
                </a:lnTo>
                <a:lnTo>
                  <a:pt x="1615" y="1870"/>
                </a:lnTo>
                <a:lnTo>
                  <a:pt x="1587" y="1917"/>
                </a:lnTo>
                <a:lnTo>
                  <a:pt x="1555" y="1960"/>
                </a:lnTo>
                <a:lnTo>
                  <a:pt x="1519" y="1999"/>
                </a:lnTo>
                <a:lnTo>
                  <a:pt x="1478" y="2035"/>
                </a:lnTo>
                <a:lnTo>
                  <a:pt x="1435" y="2068"/>
                </a:lnTo>
                <a:lnTo>
                  <a:pt x="1389" y="2098"/>
                </a:lnTo>
                <a:lnTo>
                  <a:pt x="1341" y="2123"/>
                </a:lnTo>
                <a:lnTo>
                  <a:pt x="1289" y="2146"/>
                </a:lnTo>
                <a:lnTo>
                  <a:pt x="1236" y="2164"/>
                </a:lnTo>
                <a:lnTo>
                  <a:pt x="1181" y="2179"/>
                </a:lnTo>
                <a:lnTo>
                  <a:pt x="1125" y="2189"/>
                </a:lnTo>
                <a:lnTo>
                  <a:pt x="1067" y="2196"/>
                </a:lnTo>
                <a:lnTo>
                  <a:pt x="1009" y="2198"/>
                </a:lnTo>
                <a:lnTo>
                  <a:pt x="0" y="2198"/>
                </a:lnTo>
                <a:lnTo>
                  <a:pt x="0"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AU" sz="1400"/>
          </a:p>
        </p:txBody>
      </p:sp>
      <p:sp>
        <p:nvSpPr>
          <p:cNvPr id="2" name="hlSlideMaster.Third Image - RightHeader"/>
          <p:cNvSpPr txBox="1"/>
          <p:nvPr/>
        </p:nvSpPr>
        <p:spPr>
          <a:xfrm>
            <a:off x="0" y="0"/>
            <a:ext cx="12192000" cy="0"/>
          </a:xfrm>
          <a:prstGeom prst="rect">
            <a:avLst/>
          </a:prstGeom>
          <a:noFill/>
        </p:spPr>
        <p:txBody>
          <a:bodyPr vert="horz" wrap="square" lIns="0" tIns="0" rIns="0" bIns="0" rtlCol="0">
            <a:noAutofit/>
          </a:bodyPr>
          <a:lstStyle/>
          <a:p>
            <a:endParaRPr lang="en-AU" sz="1400"/>
          </a:p>
        </p:txBody>
      </p:sp>
      <p:sp>
        <p:nvSpPr>
          <p:cNvPr id="8" name="hcSlideMaster.Third Image - RightHeader"/>
          <p:cNvSpPr txBox="1"/>
          <p:nvPr/>
        </p:nvSpPr>
        <p:spPr>
          <a:xfrm>
            <a:off x="0" y="0"/>
            <a:ext cx="12192000" cy="0"/>
          </a:xfrm>
          <a:prstGeom prst="rect">
            <a:avLst/>
          </a:prstGeom>
          <a:noFill/>
        </p:spPr>
        <p:txBody>
          <a:bodyPr vert="horz" wrap="square" lIns="0" tIns="0" rIns="0" bIns="0" rtlCol="0">
            <a:noAutofit/>
          </a:bodyPr>
          <a:lstStyle/>
          <a:p>
            <a:endParaRPr lang="en-AU" sz="1400"/>
          </a:p>
        </p:txBody>
      </p:sp>
      <p:sp>
        <p:nvSpPr>
          <p:cNvPr id="9" name="Freeform 6">
            <a:extLst>
              <a:ext uri="{FF2B5EF4-FFF2-40B4-BE49-F238E27FC236}">
                <a16:creationId xmlns:a16="http://schemas.microsoft.com/office/drawing/2014/main" id="{C456D503-A507-2692-3CF1-694500706FBD}"/>
              </a:ext>
            </a:extLst>
          </p:cNvPr>
          <p:cNvSpPr>
            <a:spLocks noEditPoints="1"/>
          </p:cNvSpPr>
          <p:nvPr userDrawn="1"/>
        </p:nvSpPr>
        <p:spPr bwMode="auto">
          <a:xfrm>
            <a:off x="10848035" y="6330831"/>
            <a:ext cx="717551" cy="273862"/>
          </a:xfrm>
          <a:custGeom>
            <a:avLst/>
            <a:gdLst>
              <a:gd name="T0" fmla="*/ 937 w 5759"/>
              <a:gd name="T1" fmla="*/ 1733 h 2198"/>
              <a:gd name="T2" fmla="*/ 1052 w 5759"/>
              <a:gd name="T3" fmla="*/ 1684 h 2198"/>
              <a:gd name="T4" fmla="*/ 1111 w 5759"/>
              <a:gd name="T5" fmla="*/ 1585 h 2198"/>
              <a:gd name="T6" fmla="*/ 1107 w 5759"/>
              <a:gd name="T7" fmla="*/ 1456 h 2198"/>
              <a:gd name="T8" fmla="*/ 1030 w 5759"/>
              <a:gd name="T9" fmla="*/ 1352 h 2198"/>
              <a:gd name="T10" fmla="*/ 901 w 5759"/>
              <a:gd name="T11" fmla="*/ 1311 h 2198"/>
              <a:gd name="T12" fmla="*/ 4978 w 5759"/>
              <a:gd name="T13" fmla="*/ 907 h 2198"/>
              <a:gd name="T14" fmla="*/ 5105 w 5759"/>
              <a:gd name="T15" fmla="*/ 861 h 2198"/>
              <a:gd name="T16" fmla="*/ 5183 w 5759"/>
              <a:gd name="T17" fmla="*/ 750 h 2198"/>
              <a:gd name="T18" fmla="*/ 5183 w 5759"/>
              <a:gd name="T19" fmla="*/ 610 h 2198"/>
              <a:gd name="T20" fmla="*/ 5105 w 5759"/>
              <a:gd name="T21" fmla="*/ 498 h 2198"/>
              <a:gd name="T22" fmla="*/ 4978 w 5759"/>
              <a:gd name="T23" fmla="*/ 453 h 2198"/>
              <a:gd name="T24" fmla="*/ 848 w 5759"/>
              <a:gd name="T25" fmla="*/ 907 h 2198"/>
              <a:gd name="T26" fmla="*/ 977 w 5759"/>
              <a:gd name="T27" fmla="*/ 868 h 2198"/>
              <a:gd name="T28" fmla="*/ 1049 w 5759"/>
              <a:gd name="T29" fmla="*/ 773 h 2198"/>
              <a:gd name="T30" fmla="*/ 1064 w 5759"/>
              <a:gd name="T31" fmla="*/ 647 h 2198"/>
              <a:gd name="T32" fmla="*/ 1021 w 5759"/>
              <a:gd name="T33" fmla="*/ 533 h 2198"/>
              <a:gd name="T34" fmla="*/ 920 w 5759"/>
              <a:gd name="T35" fmla="*/ 463 h 2198"/>
              <a:gd name="T36" fmla="*/ 4056 w 5759"/>
              <a:gd name="T37" fmla="*/ 0 h 2198"/>
              <a:gd name="T38" fmla="*/ 5260 w 5759"/>
              <a:gd name="T39" fmla="*/ 27 h 2198"/>
              <a:gd name="T40" fmla="*/ 5485 w 5759"/>
              <a:gd name="T41" fmla="*/ 142 h 2198"/>
              <a:gd name="T42" fmla="*/ 5653 w 5759"/>
              <a:gd name="T43" fmla="*/ 325 h 2198"/>
              <a:gd name="T44" fmla="*/ 5747 w 5759"/>
              <a:gd name="T45" fmla="*/ 563 h 2198"/>
              <a:gd name="T46" fmla="*/ 5747 w 5759"/>
              <a:gd name="T47" fmla="*/ 826 h 2198"/>
              <a:gd name="T48" fmla="*/ 5653 w 5759"/>
              <a:gd name="T49" fmla="*/ 1063 h 2198"/>
              <a:gd name="T50" fmla="*/ 5485 w 5759"/>
              <a:gd name="T51" fmla="*/ 1246 h 2198"/>
              <a:gd name="T52" fmla="*/ 5260 w 5759"/>
              <a:gd name="T53" fmla="*/ 1361 h 2198"/>
              <a:gd name="T54" fmla="*/ 4595 w 5759"/>
              <a:gd name="T55" fmla="*/ 1388 h 2198"/>
              <a:gd name="T56" fmla="*/ 1897 w 5759"/>
              <a:gd name="T57" fmla="*/ 0 h 2198"/>
              <a:gd name="T58" fmla="*/ 3188 w 5759"/>
              <a:gd name="T59" fmla="*/ 0 h 2198"/>
              <a:gd name="T60" fmla="*/ 3188 w 5759"/>
              <a:gd name="T61" fmla="*/ 1388 h 2198"/>
              <a:gd name="T62" fmla="*/ 1897 w 5759"/>
              <a:gd name="T63" fmla="*/ 0 h 2198"/>
              <a:gd name="T64" fmla="*/ 1107 w 5759"/>
              <a:gd name="T65" fmla="*/ 12 h 2198"/>
              <a:gd name="T66" fmla="*/ 1341 w 5759"/>
              <a:gd name="T67" fmla="*/ 100 h 2198"/>
              <a:gd name="T68" fmla="*/ 1519 w 5759"/>
              <a:gd name="T69" fmla="*/ 259 h 2198"/>
              <a:gd name="T70" fmla="*/ 1617 w 5759"/>
              <a:gd name="T71" fmla="*/ 469 h 2198"/>
              <a:gd name="T72" fmla="*/ 1623 w 5759"/>
              <a:gd name="T73" fmla="*/ 699 h 2198"/>
              <a:gd name="T74" fmla="*/ 1561 w 5759"/>
              <a:gd name="T75" fmla="*/ 876 h 2198"/>
              <a:gd name="T76" fmla="*/ 1452 w 5759"/>
              <a:gd name="T77" fmla="*/ 1009 h 2198"/>
              <a:gd name="T78" fmla="*/ 1380 w 5759"/>
              <a:gd name="T79" fmla="*/ 1103 h 2198"/>
              <a:gd name="T80" fmla="*/ 1509 w 5759"/>
              <a:gd name="T81" fmla="*/ 1181 h 2198"/>
              <a:gd name="T82" fmla="*/ 1608 w 5759"/>
              <a:gd name="T83" fmla="*/ 1291 h 2198"/>
              <a:gd name="T84" fmla="*/ 1669 w 5759"/>
              <a:gd name="T85" fmla="*/ 1446 h 2198"/>
              <a:gd name="T86" fmla="*/ 1681 w 5759"/>
              <a:gd name="T87" fmla="*/ 1659 h 2198"/>
              <a:gd name="T88" fmla="*/ 1615 w 5759"/>
              <a:gd name="T89" fmla="*/ 1870 h 2198"/>
              <a:gd name="T90" fmla="*/ 1478 w 5759"/>
              <a:gd name="T91" fmla="*/ 2035 h 2198"/>
              <a:gd name="T92" fmla="*/ 1289 w 5759"/>
              <a:gd name="T93" fmla="*/ 2146 h 2198"/>
              <a:gd name="T94" fmla="*/ 1067 w 5759"/>
              <a:gd name="T95" fmla="*/ 2196 h 2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759" h="2198">
                <a:moveTo>
                  <a:pt x="540" y="1311"/>
                </a:moveTo>
                <a:lnTo>
                  <a:pt x="540" y="1735"/>
                </a:lnTo>
                <a:lnTo>
                  <a:pt x="901" y="1735"/>
                </a:lnTo>
                <a:lnTo>
                  <a:pt x="937" y="1733"/>
                </a:lnTo>
                <a:lnTo>
                  <a:pt x="971" y="1727"/>
                </a:lnTo>
                <a:lnTo>
                  <a:pt x="1001" y="1716"/>
                </a:lnTo>
                <a:lnTo>
                  <a:pt x="1028" y="1701"/>
                </a:lnTo>
                <a:lnTo>
                  <a:pt x="1052" y="1684"/>
                </a:lnTo>
                <a:lnTo>
                  <a:pt x="1071" y="1663"/>
                </a:lnTo>
                <a:lnTo>
                  <a:pt x="1088" y="1639"/>
                </a:lnTo>
                <a:lnTo>
                  <a:pt x="1101" y="1612"/>
                </a:lnTo>
                <a:lnTo>
                  <a:pt x="1111" y="1585"/>
                </a:lnTo>
                <a:lnTo>
                  <a:pt x="1116" y="1554"/>
                </a:lnTo>
                <a:lnTo>
                  <a:pt x="1119" y="1523"/>
                </a:lnTo>
                <a:lnTo>
                  <a:pt x="1115" y="1489"/>
                </a:lnTo>
                <a:lnTo>
                  <a:pt x="1107" y="1456"/>
                </a:lnTo>
                <a:lnTo>
                  <a:pt x="1094" y="1425"/>
                </a:lnTo>
                <a:lnTo>
                  <a:pt x="1076" y="1398"/>
                </a:lnTo>
                <a:lnTo>
                  <a:pt x="1055" y="1374"/>
                </a:lnTo>
                <a:lnTo>
                  <a:pt x="1030" y="1352"/>
                </a:lnTo>
                <a:lnTo>
                  <a:pt x="1001" y="1335"/>
                </a:lnTo>
                <a:lnTo>
                  <a:pt x="970" y="1322"/>
                </a:lnTo>
                <a:lnTo>
                  <a:pt x="936" y="1314"/>
                </a:lnTo>
                <a:lnTo>
                  <a:pt x="901" y="1311"/>
                </a:lnTo>
                <a:lnTo>
                  <a:pt x="540" y="1311"/>
                </a:lnTo>
                <a:close/>
                <a:moveTo>
                  <a:pt x="4595" y="453"/>
                </a:moveTo>
                <a:lnTo>
                  <a:pt x="4595" y="907"/>
                </a:lnTo>
                <a:lnTo>
                  <a:pt x="4978" y="907"/>
                </a:lnTo>
                <a:lnTo>
                  <a:pt x="5013" y="903"/>
                </a:lnTo>
                <a:lnTo>
                  <a:pt x="5046" y="895"/>
                </a:lnTo>
                <a:lnTo>
                  <a:pt x="5078" y="880"/>
                </a:lnTo>
                <a:lnTo>
                  <a:pt x="5105" y="861"/>
                </a:lnTo>
                <a:lnTo>
                  <a:pt x="5130" y="837"/>
                </a:lnTo>
                <a:lnTo>
                  <a:pt x="5152" y="811"/>
                </a:lnTo>
                <a:lnTo>
                  <a:pt x="5170" y="781"/>
                </a:lnTo>
                <a:lnTo>
                  <a:pt x="5183" y="750"/>
                </a:lnTo>
                <a:lnTo>
                  <a:pt x="5192" y="715"/>
                </a:lnTo>
                <a:lnTo>
                  <a:pt x="5194" y="679"/>
                </a:lnTo>
                <a:lnTo>
                  <a:pt x="5192" y="644"/>
                </a:lnTo>
                <a:lnTo>
                  <a:pt x="5183" y="610"/>
                </a:lnTo>
                <a:lnTo>
                  <a:pt x="5170" y="578"/>
                </a:lnTo>
                <a:lnTo>
                  <a:pt x="5152" y="548"/>
                </a:lnTo>
                <a:lnTo>
                  <a:pt x="5130" y="521"/>
                </a:lnTo>
                <a:lnTo>
                  <a:pt x="5105" y="498"/>
                </a:lnTo>
                <a:lnTo>
                  <a:pt x="5078" y="479"/>
                </a:lnTo>
                <a:lnTo>
                  <a:pt x="5046" y="465"/>
                </a:lnTo>
                <a:lnTo>
                  <a:pt x="5013" y="456"/>
                </a:lnTo>
                <a:lnTo>
                  <a:pt x="4978" y="453"/>
                </a:lnTo>
                <a:lnTo>
                  <a:pt x="4595" y="453"/>
                </a:lnTo>
                <a:close/>
                <a:moveTo>
                  <a:pt x="540" y="453"/>
                </a:moveTo>
                <a:lnTo>
                  <a:pt x="540" y="907"/>
                </a:lnTo>
                <a:lnTo>
                  <a:pt x="848" y="907"/>
                </a:lnTo>
                <a:lnTo>
                  <a:pt x="886" y="903"/>
                </a:lnTo>
                <a:lnTo>
                  <a:pt x="920" y="896"/>
                </a:lnTo>
                <a:lnTo>
                  <a:pt x="950" y="885"/>
                </a:lnTo>
                <a:lnTo>
                  <a:pt x="977" y="868"/>
                </a:lnTo>
                <a:lnTo>
                  <a:pt x="1001" y="848"/>
                </a:lnTo>
                <a:lnTo>
                  <a:pt x="1021" y="826"/>
                </a:lnTo>
                <a:lnTo>
                  <a:pt x="1036" y="801"/>
                </a:lnTo>
                <a:lnTo>
                  <a:pt x="1049" y="773"/>
                </a:lnTo>
                <a:lnTo>
                  <a:pt x="1058" y="743"/>
                </a:lnTo>
                <a:lnTo>
                  <a:pt x="1064" y="712"/>
                </a:lnTo>
                <a:lnTo>
                  <a:pt x="1066" y="679"/>
                </a:lnTo>
                <a:lnTo>
                  <a:pt x="1064" y="647"/>
                </a:lnTo>
                <a:lnTo>
                  <a:pt x="1058" y="617"/>
                </a:lnTo>
                <a:lnTo>
                  <a:pt x="1049" y="587"/>
                </a:lnTo>
                <a:lnTo>
                  <a:pt x="1036" y="558"/>
                </a:lnTo>
                <a:lnTo>
                  <a:pt x="1021" y="533"/>
                </a:lnTo>
                <a:lnTo>
                  <a:pt x="1001" y="510"/>
                </a:lnTo>
                <a:lnTo>
                  <a:pt x="977" y="491"/>
                </a:lnTo>
                <a:lnTo>
                  <a:pt x="950" y="475"/>
                </a:lnTo>
                <a:lnTo>
                  <a:pt x="920" y="463"/>
                </a:lnTo>
                <a:lnTo>
                  <a:pt x="886" y="456"/>
                </a:lnTo>
                <a:lnTo>
                  <a:pt x="848" y="453"/>
                </a:lnTo>
                <a:lnTo>
                  <a:pt x="540" y="453"/>
                </a:lnTo>
                <a:close/>
                <a:moveTo>
                  <a:pt x="4056" y="0"/>
                </a:moveTo>
                <a:lnTo>
                  <a:pt x="5066" y="0"/>
                </a:lnTo>
                <a:lnTo>
                  <a:pt x="5131" y="3"/>
                </a:lnTo>
                <a:lnTo>
                  <a:pt x="5197" y="12"/>
                </a:lnTo>
                <a:lnTo>
                  <a:pt x="5260" y="27"/>
                </a:lnTo>
                <a:lnTo>
                  <a:pt x="5320" y="48"/>
                </a:lnTo>
                <a:lnTo>
                  <a:pt x="5379" y="75"/>
                </a:lnTo>
                <a:lnTo>
                  <a:pt x="5434" y="106"/>
                </a:lnTo>
                <a:lnTo>
                  <a:pt x="5485" y="142"/>
                </a:lnTo>
                <a:lnTo>
                  <a:pt x="5534" y="181"/>
                </a:lnTo>
                <a:lnTo>
                  <a:pt x="5578" y="226"/>
                </a:lnTo>
                <a:lnTo>
                  <a:pt x="5617" y="274"/>
                </a:lnTo>
                <a:lnTo>
                  <a:pt x="5653" y="325"/>
                </a:lnTo>
                <a:lnTo>
                  <a:pt x="5684" y="380"/>
                </a:lnTo>
                <a:lnTo>
                  <a:pt x="5711" y="439"/>
                </a:lnTo>
                <a:lnTo>
                  <a:pt x="5731" y="499"/>
                </a:lnTo>
                <a:lnTo>
                  <a:pt x="5747" y="563"/>
                </a:lnTo>
                <a:lnTo>
                  <a:pt x="5756" y="628"/>
                </a:lnTo>
                <a:lnTo>
                  <a:pt x="5759" y="695"/>
                </a:lnTo>
                <a:lnTo>
                  <a:pt x="5756" y="761"/>
                </a:lnTo>
                <a:lnTo>
                  <a:pt x="5747" y="826"/>
                </a:lnTo>
                <a:lnTo>
                  <a:pt x="5731" y="889"/>
                </a:lnTo>
                <a:lnTo>
                  <a:pt x="5711" y="950"/>
                </a:lnTo>
                <a:lnTo>
                  <a:pt x="5684" y="1008"/>
                </a:lnTo>
                <a:lnTo>
                  <a:pt x="5653" y="1063"/>
                </a:lnTo>
                <a:lnTo>
                  <a:pt x="5617" y="1114"/>
                </a:lnTo>
                <a:lnTo>
                  <a:pt x="5578" y="1163"/>
                </a:lnTo>
                <a:lnTo>
                  <a:pt x="5534" y="1207"/>
                </a:lnTo>
                <a:lnTo>
                  <a:pt x="5485" y="1246"/>
                </a:lnTo>
                <a:lnTo>
                  <a:pt x="5434" y="1283"/>
                </a:lnTo>
                <a:lnTo>
                  <a:pt x="5379" y="1313"/>
                </a:lnTo>
                <a:lnTo>
                  <a:pt x="5320" y="1340"/>
                </a:lnTo>
                <a:lnTo>
                  <a:pt x="5260" y="1361"/>
                </a:lnTo>
                <a:lnTo>
                  <a:pt x="5197" y="1376"/>
                </a:lnTo>
                <a:lnTo>
                  <a:pt x="5131" y="1385"/>
                </a:lnTo>
                <a:lnTo>
                  <a:pt x="5066" y="1388"/>
                </a:lnTo>
                <a:lnTo>
                  <a:pt x="4595" y="1388"/>
                </a:lnTo>
                <a:lnTo>
                  <a:pt x="4595" y="2198"/>
                </a:lnTo>
                <a:lnTo>
                  <a:pt x="4056" y="2198"/>
                </a:lnTo>
                <a:lnTo>
                  <a:pt x="4056" y="0"/>
                </a:lnTo>
                <a:close/>
                <a:moveTo>
                  <a:pt x="1897" y="0"/>
                </a:moveTo>
                <a:lnTo>
                  <a:pt x="2436" y="0"/>
                </a:lnTo>
                <a:lnTo>
                  <a:pt x="2436" y="887"/>
                </a:lnTo>
                <a:lnTo>
                  <a:pt x="3188" y="887"/>
                </a:lnTo>
                <a:lnTo>
                  <a:pt x="3188" y="0"/>
                </a:lnTo>
                <a:lnTo>
                  <a:pt x="3728" y="0"/>
                </a:lnTo>
                <a:lnTo>
                  <a:pt x="3728" y="2198"/>
                </a:lnTo>
                <a:lnTo>
                  <a:pt x="3188" y="2198"/>
                </a:lnTo>
                <a:lnTo>
                  <a:pt x="3188" y="1388"/>
                </a:lnTo>
                <a:lnTo>
                  <a:pt x="2436" y="1388"/>
                </a:lnTo>
                <a:lnTo>
                  <a:pt x="2436" y="2198"/>
                </a:lnTo>
                <a:lnTo>
                  <a:pt x="1897" y="2198"/>
                </a:lnTo>
                <a:lnTo>
                  <a:pt x="1897" y="0"/>
                </a:lnTo>
                <a:close/>
                <a:moveTo>
                  <a:pt x="0" y="0"/>
                </a:moveTo>
                <a:lnTo>
                  <a:pt x="976" y="0"/>
                </a:lnTo>
                <a:lnTo>
                  <a:pt x="1043" y="3"/>
                </a:lnTo>
                <a:lnTo>
                  <a:pt x="1107" y="12"/>
                </a:lnTo>
                <a:lnTo>
                  <a:pt x="1169" y="26"/>
                </a:lnTo>
                <a:lnTo>
                  <a:pt x="1230" y="46"/>
                </a:lnTo>
                <a:lnTo>
                  <a:pt x="1287" y="71"/>
                </a:lnTo>
                <a:lnTo>
                  <a:pt x="1341" y="100"/>
                </a:lnTo>
                <a:lnTo>
                  <a:pt x="1391" y="134"/>
                </a:lnTo>
                <a:lnTo>
                  <a:pt x="1438" y="173"/>
                </a:lnTo>
                <a:lnTo>
                  <a:pt x="1480" y="214"/>
                </a:lnTo>
                <a:lnTo>
                  <a:pt x="1519" y="259"/>
                </a:lnTo>
                <a:lnTo>
                  <a:pt x="1552" y="308"/>
                </a:lnTo>
                <a:lnTo>
                  <a:pt x="1579" y="359"/>
                </a:lnTo>
                <a:lnTo>
                  <a:pt x="1602" y="413"/>
                </a:lnTo>
                <a:lnTo>
                  <a:pt x="1617" y="469"/>
                </a:lnTo>
                <a:lnTo>
                  <a:pt x="1628" y="528"/>
                </a:lnTo>
                <a:lnTo>
                  <a:pt x="1632" y="588"/>
                </a:lnTo>
                <a:lnTo>
                  <a:pt x="1630" y="645"/>
                </a:lnTo>
                <a:lnTo>
                  <a:pt x="1623" y="699"/>
                </a:lnTo>
                <a:lnTo>
                  <a:pt x="1613" y="748"/>
                </a:lnTo>
                <a:lnTo>
                  <a:pt x="1600" y="793"/>
                </a:lnTo>
                <a:lnTo>
                  <a:pt x="1582" y="836"/>
                </a:lnTo>
                <a:lnTo>
                  <a:pt x="1561" y="876"/>
                </a:lnTo>
                <a:lnTo>
                  <a:pt x="1538" y="913"/>
                </a:lnTo>
                <a:lnTo>
                  <a:pt x="1512" y="947"/>
                </a:lnTo>
                <a:lnTo>
                  <a:pt x="1483" y="979"/>
                </a:lnTo>
                <a:lnTo>
                  <a:pt x="1452" y="1009"/>
                </a:lnTo>
                <a:lnTo>
                  <a:pt x="1417" y="1036"/>
                </a:lnTo>
                <a:lnTo>
                  <a:pt x="1382" y="1063"/>
                </a:lnTo>
                <a:lnTo>
                  <a:pt x="1345" y="1087"/>
                </a:lnTo>
                <a:lnTo>
                  <a:pt x="1380" y="1103"/>
                </a:lnTo>
                <a:lnTo>
                  <a:pt x="1414" y="1120"/>
                </a:lnTo>
                <a:lnTo>
                  <a:pt x="1447" y="1139"/>
                </a:lnTo>
                <a:lnTo>
                  <a:pt x="1479" y="1159"/>
                </a:lnTo>
                <a:lnTo>
                  <a:pt x="1509" y="1181"/>
                </a:lnTo>
                <a:lnTo>
                  <a:pt x="1536" y="1205"/>
                </a:lnTo>
                <a:lnTo>
                  <a:pt x="1563" y="1231"/>
                </a:lnTo>
                <a:lnTo>
                  <a:pt x="1587" y="1259"/>
                </a:lnTo>
                <a:lnTo>
                  <a:pt x="1608" y="1291"/>
                </a:lnTo>
                <a:lnTo>
                  <a:pt x="1627" y="1325"/>
                </a:lnTo>
                <a:lnTo>
                  <a:pt x="1644" y="1362"/>
                </a:lnTo>
                <a:lnTo>
                  <a:pt x="1658" y="1402"/>
                </a:lnTo>
                <a:lnTo>
                  <a:pt x="1669" y="1446"/>
                </a:lnTo>
                <a:lnTo>
                  <a:pt x="1677" y="1494"/>
                </a:lnTo>
                <a:lnTo>
                  <a:pt x="1682" y="1545"/>
                </a:lnTo>
                <a:lnTo>
                  <a:pt x="1683" y="1600"/>
                </a:lnTo>
                <a:lnTo>
                  <a:pt x="1681" y="1659"/>
                </a:lnTo>
                <a:lnTo>
                  <a:pt x="1672" y="1717"/>
                </a:lnTo>
                <a:lnTo>
                  <a:pt x="1658" y="1770"/>
                </a:lnTo>
                <a:lnTo>
                  <a:pt x="1639" y="1822"/>
                </a:lnTo>
                <a:lnTo>
                  <a:pt x="1615" y="1870"/>
                </a:lnTo>
                <a:lnTo>
                  <a:pt x="1587" y="1917"/>
                </a:lnTo>
                <a:lnTo>
                  <a:pt x="1555" y="1960"/>
                </a:lnTo>
                <a:lnTo>
                  <a:pt x="1519" y="1999"/>
                </a:lnTo>
                <a:lnTo>
                  <a:pt x="1478" y="2035"/>
                </a:lnTo>
                <a:lnTo>
                  <a:pt x="1435" y="2068"/>
                </a:lnTo>
                <a:lnTo>
                  <a:pt x="1389" y="2098"/>
                </a:lnTo>
                <a:lnTo>
                  <a:pt x="1341" y="2123"/>
                </a:lnTo>
                <a:lnTo>
                  <a:pt x="1289" y="2146"/>
                </a:lnTo>
                <a:lnTo>
                  <a:pt x="1236" y="2164"/>
                </a:lnTo>
                <a:lnTo>
                  <a:pt x="1181" y="2179"/>
                </a:lnTo>
                <a:lnTo>
                  <a:pt x="1125" y="2189"/>
                </a:lnTo>
                <a:lnTo>
                  <a:pt x="1067" y="2196"/>
                </a:lnTo>
                <a:lnTo>
                  <a:pt x="1009" y="2198"/>
                </a:lnTo>
                <a:lnTo>
                  <a:pt x="0" y="2198"/>
                </a:lnTo>
                <a:lnTo>
                  <a:pt x="0"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AU" sz="1400"/>
          </a:p>
        </p:txBody>
      </p:sp>
      <p:sp>
        <p:nvSpPr>
          <p:cNvPr id="10" name="hlSlideMaster.Third Image - RightHeader">
            <a:extLst>
              <a:ext uri="{FF2B5EF4-FFF2-40B4-BE49-F238E27FC236}">
                <a16:creationId xmlns:a16="http://schemas.microsoft.com/office/drawing/2014/main" id="{040F606C-E127-508A-CCE2-C0E7015347EA}"/>
              </a:ext>
            </a:extLst>
          </p:cNvPr>
          <p:cNvSpPr txBox="1"/>
          <p:nvPr userDrawn="1"/>
        </p:nvSpPr>
        <p:spPr>
          <a:xfrm>
            <a:off x="0" y="0"/>
            <a:ext cx="12192000" cy="0"/>
          </a:xfrm>
          <a:prstGeom prst="rect">
            <a:avLst/>
          </a:prstGeom>
          <a:noFill/>
        </p:spPr>
        <p:txBody>
          <a:bodyPr vert="horz" wrap="square" lIns="0" tIns="0" rIns="0" bIns="0" rtlCol="0">
            <a:noAutofit/>
          </a:bodyPr>
          <a:lstStyle/>
          <a:p>
            <a:endParaRPr lang="en-AU" sz="1400"/>
          </a:p>
        </p:txBody>
      </p:sp>
      <p:sp>
        <p:nvSpPr>
          <p:cNvPr id="11" name="hcSlideMaster.Third Image - RightHeader">
            <a:extLst>
              <a:ext uri="{FF2B5EF4-FFF2-40B4-BE49-F238E27FC236}">
                <a16:creationId xmlns:a16="http://schemas.microsoft.com/office/drawing/2014/main" id="{EB286A04-22AE-F50C-B9FF-768BA386CC24}"/>
              </a:ext>
            </a:extLst>
          </p:cNvPr>
          <p:cNvSpPr txBox="1"/>
          <p:nvPr userDrawn="1"/>
        </p:nvSpPr>
        <p:spPr>
          <a:xfrm>
            <a:off x="0" y="0"/>
            <a:ext cx="12192000" cy="0"/>
          </a:xfrm>
          <a:prstGeom prst="rect">
            <a:avLst/>
          </a:prstGeom>
          <a:noFill/>
        </p:spPr>
        <p:txBody>
          <a:bodyPr vert="horz" wrap="square" lIns="0" tIns="0" rIns="0" bIns="0" rtlCol="0">
            <a:noAutofit/>
          </a:bodyPr>
          <a:lstStyle/>
          <a:p>
            <a:endParaRPr lang="en-AU" sz="1400"/>
          </a:p>
        </p:txBody>
      </p:sp>
      <p:sp>
        <p:nvSpPr>
          <p:cNvPr id="13" name="Footer Placeholder 12">
            <a:extLst>
              <a:ext uri="{FF2B5EF4-FFF2-40B4-BE49-F238E27FC236}">
                <a16:creationId xmlns:a16="http://schemas.microsoft.com/office/drawing/2014/main" id="{B44CC2F2-E101-4FE3-8E1B-80CE41E19A42}"/>
              </a:ext>
            </a:extLst>
          </p:cNvPr>
          <p:cNvSpPr>
            <a:spLocks noGrp="1"/>
          </p:cNvSpPr>
          <p:nvPr>
            <p:ph type="ftr" sz="quarter" idx="18"/>
          </p:nvPr>
        </p:nvSpPr>
        <p:spPr/>
        <p:txBody>
          <a:bodyPr/>
          <a:lstStyle/>
          <a:p>
            <a:r>
              <a:rPr lang="en-US"/>
              <a:t>Building Bridges</a:t>
            </a:r>
          </a:p>
        </p:txBody>
      </p:sp>
      <p:sp>
        <p:nvSpPr>
          <p:cNvPr id="16" name="Slide Number Placeholder 15">
            <a:extLst>
              <a:ext uri="{FF2B5EF4-FFF2-40B4-BE49-F238E27FC236}">
                <a16:creationId xmlns:a16="http://schemas.microsoft.com/office/drawing/2014/main" id="{21D719CE-83E1-7522-3679-8D194C523C5F}"/>
              </a:ext>
            </a:extLst>
          </p:cNvPr>
          <p:cNvSpPr>
            <a:spLocks noGrp="1"/>
          </p:cNvSpPr>
          <p:nvPr>
            <p:ph type="sldNum" sz="quarter" idx="19"/>
          </p:nvPr>
        </p:nvSpPr>
        <p:spPr/>
        <p:txBody>
          <a:bodyPr/>
          <a:lstStyle/>
          <a:p>
            <a:fld id="{90E75981-53F8-4174-8F05-C8A5CE0FBBE0}" type="slidenum">
              <a:rPr lang="en-US" smtClean="0"/>
              <a:pPr/>
              <a:t>‹#›</a:t>
            </a:fld>
            <a:endParaRPr lang="en-US"/>
          </a:p>
        </p:txBody>
      </p:sp>
      <p:sp>
        <p:nvSpPr>
          <p:cNvPr id="18" name="Title Placeholder 1">
            <a:extLst>
              <a:ext uri="{FF2B5EF4-FFF2-40B4-BE49-F238E27FC236}">
                <a16:creationId xmlns:a16="http://schemas.microsoft.com/office/drawing/2014/main" id="{63A3E73A-4DE5-F9EF-FA14-DC66F0109902}"/>
              </a:ext>
            </a:extLst>
          </p:cNvPr>
          <p:cNvSpPr>
            <a:spLocks noGrp="1"/>
          </p:cNvSpPr>
          <p:nvPr>
            <p:ph type="title"/>
          </p:nvPr>
        </p:nvSpPr>
        <p:spPr>
          <a:xfrm>
            <a:off x="611302" y="649506"/>
            <a:ext cx="10964300" cy="423838"/>
          </a:xfrm>
          <a:prstGeom prst="rect">
            <a:avLst/>
          </a:prstGeom>
        </p:spPr>
        <p:txBody>
          <a:bodyPr vert="horz" lIns="0" tIns="0" rIns="0" bIns="0" rtlCol="0" anchor="t">
            <a:noAutofit/>
          </a:bodyPr>
          <a:lstStyle/>
          <a:p>
            <a:r>
              <a:rPr lang="en-US"/>
              <a:t>Click to edit Master title style</a:t>
            </a:r>
          </a:p>
        </p:txBody>
      </p:sp>
    </p:spTree>
    <p:extLst>
      <p:ext uri="{BB962C8B-B14F-4D97-AF65-F5344CB8AC3E}">
        <p14:creationId xmlns:p14="http://schemas.microsoft.com/office/powerpoint/2010/main" val="2276259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Three Column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11302" y="1694461"/>
            <a:ext cx="3416449" cy="4136398"/>
          </a:xfrm>
        </p:spPr>
        <p:txBody>
          <a:bodyPr/>
          <a:lstStyle>
            <a:lvl1pPr>
              <a:defRPr sz="1400">
                <a:solidFill>
                  <a:schemeClr val="bg1">
                    <a:lumMod val="95000"/>
                    <a:lumOff val="5000"/>
                  </a:schemeClr>
                </a:solidFill>
              </a:defRPr>
            </a:lvl1pPr>
            <a:lvl2pPr marL="0" indent="0">
              <a:buNone/>
              <a:defRPr sz="1400">
                <a:solidFill>
                  <a:schemeClr val="bg1">
                    <a:lumMod val="95000"/>
                    <a:lumOff val="5000"/>
                  </a:schemeClr>
                </a:solidFill>
              </a:defRPr>
            </a:lvl2pPr>
            <a:lvl3pPr marL="0" indent="0">
              <a:buNone/>
              <a:defRPr sz="1400">
                <a:solidFill>
                  <a:schemeClr val="bg1">
                    <a:lumMod val="95000"/>
                    <a:lumOff val="5000"/>
                  </a:schemeClr>
                </a:solidFill>
              </a:defRPr>
            </a:lvl3pPr>
            <a:lvl4pPr marL="0" indent="0">
              <a:buNone/>
              <a:defRPr sz="1400">
                <a:solidFill>
                  <a:schemeClr val="bg1">
                    <a:lumMod val="95000"/>
                    <a:lumOff val="5000"/>
                  </a:schemeClr>
                </a:solidFill>
              </a:defRPr>
            </a:lvl4pPr>
            <a:lvl5pPr marL="0" indent="0">
              <a:buNone/>
              <a:defRPr sz="1400">
                <a:solidFill>
                  <a:schemeClr val="bg1">
                    <a:lumMod val="95000"/>
                    <a:lumOff val="5000"/>
                  </a:schemeClr>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384604" y="1694461"/>
            <a:ext cx="3416449" cy="4136398"/>
          </a:xfrm>
        </p:spPr>
        <p:txBody>
          <a:bodyPr/>
          <a:lstStyle>
            <a:lvl1pPr>
              <a:defRPr sz="1400">
                <a:solidFill>
                  <a:schemeClr val="bg1">
                    <a:lumMod val="95000"/>
                    <a:lumOff val="5000"/>
                  </a:schemeClr>
                </a:solidFill>
              </a:defRPr>
            </a:lvl1pPr>
            <a:lvl2pPr marL="0" indent="0">
              <a:buNone/>
              <a:defRPr sz="1400">
                <a:solidFill>
                  <a:schemeClr val="bg1">
                    <a:lumMod val="95000"/>
                    <a:lumOff val="5000"/>
                  </a:schemeClr>
                </a:solidFill>
              </a:defRPr>
            </a:lvl2pPr>
            <a:lvl3pPr marL="0" indent="0">
              <a:buNone/>
              <a:defRPr sz="1400">
                <a:solidFill>
                  <a:schemeClr val="bg1">
                    <a:lumMod val="95000"/>
                    <a:lumOff val="5000"/>
                  </a:schemeClr>
                </a:solidFill>
              </a:defRPr>
            </a:lvl3pPr>
            <a:lvl4pPr marL="0" indent="0">
              <a:buNone/>
              <a:defRPr sz="1400">
                <a:solidFill>
                  <a:schemeClr val="bg1">
                    <a:lumMod val="95000"/>
                    <a:lumOff val="5000"/>
                  </a:schemeClr>
                </a:solidFill>
              </a:defRPr>
            </a:lvl4pPr>
            <a:lvl5pPr marL="0" indent="0">
              <a:buNone/>
              <a:defRPr sz="1400">
                <a:solidFill>
                  <a:schemeClr val="bg1">
                    <a:lumMod val="95000"/>
                    <a:lumOff val="5000"/>
                  </a:schemeClr>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p:cNvSpPr>
            <a:spLocks noGrp="1"/>
          </p:cNvSpPr>
          <p:nvPr>
            <p:ph sz="half" idx="13"/>
          </p:nvPr>
        </p:nvSpPr>
        <p:spPr>
          <a:xfrm>
            <a:off x="8157905" y="1694461"/>
            <a:ext cx="3416449" cy="4136398"/>
          </a:xfrm>
        </p:spPr>
        <p:txBody>
          <a:bodyPr/>
          <a:lstStyle>
            <a:lvl1pPr>
              <a:defRPr sz="1400">
                <a:solidFill>
                  <a:schemeClr val="bg1">
                    <a:lumMod val="95000"/>
                    <a:lumOff val="5000"/>
                  </a:schemeClr>
                </a:solidFill>
              </a:defRPr>
            </a:lvl1pPr>
            <a:lvl2pPr marL="0" indent="0">
              <a:buNone/>
              <a:defRPr sz="1400">
                <a:solidFill>
                  <a:schemeClr val="bg1">
                    <a:lumMod val="95000"/>
                    <a:lumOff val="5000"/>
                  </a:schemeClr>
                </a:solidFill>
              </a:defRPr>
            </a:lvl2pPr>
            <a:lvl3pPr marL="0" indent="0">
              <a:buNone/>
              <a:defRPr sz="1400">
                <a:solidFill>
                  <a:schemeClr val="bg1">
                    <a:lumMod val="95000"/>
                    <a:lumOff val="5000"/>
                  </a:schemeClr>
                </a:solidFill>
              </a:defRPr>
            </a:lvl3pPr>
            <a:lvl4pPr marL="0" indent="0">
              <a:buNone/>
              <a:defRPr sz="1400">
                <a:solidFill>
                  <a:schemeClr val="bg1">
                    <a:lumMod val="95000"/>
                    <a:lumOff val="5000"/>
                  </a:schemeClr>
                </a:solidFill>
              </a:defRPr>
            </a:lvl4pPr>
            <a:lvl5pPr marL="0" indent="0">
              <a:buNone/>
              <a:defRPr sz="1400">
                <a:solidFill>
                  <a:schemeClr val="bg1">
                    <a:lumMod val="95000"/>
                    <a:lumOff val="5000"/>
                  </a:schemeClr>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hlSlideMaster.1_Three Column ContentHeader"/>
          <p:cNvSpPr txBox="1"/>
          <p:nvPr/>
        </p:nvSpPr>
        <p:spPr>
          <a:xfrm>
            <a:off x="0" y="0"/>
            <a:ext cx="12192000" cy="0"/>
          </a:xfrm>
          <a:prstGeom prst="rect">
            <a:avLst/>
          </a:prstGeom>
          <a:noFill/>
        </p:spPr>
        <p:txBody>
          <a:bodyPr vert="horz" wrap="square" lIns="0" tIns="0" rIns="0" bIns="0" rtlCol="0">
            <a:noAutofit/>
          </a:bodyPr>
          <a:lstStyle/>
          <a:p>
            <a:endParaRPr lang="en-AU" sz="1400"/>
          </a:p>
        </p:txBody>
      </p:sp>
      <p:sp>
        <p:nvSpPr>
          <p:cNvPr id="10" name="hcSlideMaster.1_Three Column ContentHeader"/>
          <p:cNvSpPr txBox="1"/>
          <p:nvPr/>
        </p:nvSpPr>
        <p:spPr>
          <a:xfrm>
            <a:off x="0" y="0"/>
            <a:ext cx="12192000" cy="0"/>
          </a:xfrm>
          <a:prstGeom prst="rect">
            <a:avLst/>
          </a:prstGeom>
          <a:noFill/>
        </p:spPr>
        <p:txBody>
          <a:bodyPr vert="horz" wrap="square" lIns="0" tIns="0" rIns="0" bIns="0" rtlCol="0">
            <a:noAutofit/>
          </a:bodyPr>
          <a:lstStyle/>
          <a:p>
            <a:endParaRPr lang="en-AU" sz="1400"/>
          </a:p>
        </p:txBody>
      </p:sp>
      <p:sp>
        <p:nvSpPr>
          <p:cNvPr id="2" name="hlSlideMaster.1_Three Column ContentHeader">
            <a:extLst>
              <a:ext uri="{FF2B5EF4-FFF2-40B4-BE49-F238E27FC236}">
                <a16:creationId xmlns:a16="http://schemas.microsoft.com/office/drawing/2014/main" id="{4088BCB2-5905-9588-A6DE-0AC1A21A7AD8}"/>
              </a:ext>
            </a:extLst>
          </p:cNvPr>
          <p:cNvSpPr txBox="1"/>
          <p:nvPr userDrawn="1"/>
        </p:nvSpPr>
        <p:spPr>
          <a:xfrm>
            <a:off x="0" y="0"/>
            <a:ext cx="12192000" cy="0"/>
          </a:xfrm>
          <a:prstGeom prst="rect">
            <a:avLst/>
          </a:prstGeom>
          <a:noFill/>
        </p:spPr>
        <p:txBody>
          <a:bodyPr vert="horz" wrap="square" lIns="0" tIns="0" rIns="0" bIns="0" rtlCol="0">
            <a:noAutofit/>
          </a:bodyPr>
          <a:lstStyle/>
          <a:p>
            <a:endParaRPr lang="en-AU" sz="1400"/>
          </a:p>
        </p:txBody>
      </p:sp>
      <p:sp>
        <p:nvSpPr>
          <p:cNvPr id="5" name="hcSlideMaster.1_Three Column ContentHeader">
            <a:extLst>
              <a:ext uri="{FF2B5EF4-FFF2-40B4-BE49-F238E27FC236}">
                <a16:creationId xmlns:a16="http://schemas.microsoft.com/office/drawing/2014/main" id="{C55B137C-84E6-19EA-D04D-E0D21D3E8B03}"/>
              </a:ext>
            </a:extLst>
          </p:cNvPr>
          <p:cNvSpPr txBox="1"/>
          <p:nvPr userDrawn="1"/>
        </p:nvSpPr>
        <p:spPr>
          <a:xfrm>
            <a:off x="0" y="0"/>
            <a:ext cx="12192000" cy="0"/>
          </a:xfrm>
          <a:prstGeom prst="rect">
            <a:avLst/>
          </a:prstGeom>
          <a:noFill/>
        </p:spPr>
        <p:txBody>
          <a:bodyPr vert="horz" wrap="square" lIns="0" tIns="0" rIns="0" bIns="0" rtlCol="0">
            <a:noAutofit/>
          </a:bodyPr>
          <a:lstStyle/>
          <a:p>
            <a:endParaRPr lang="en-AU" sz="1400"/>
          </a:p>
        </p:txBody>
      </p:sp>
      <p:sp>
        <p:nvSpPr>
          <p:cNvPr id="11" name="Footer Placeholder 10">
            <a:extLst>
              <a:ext uri="{FF2B5EF4-FFF2-40B4-BE49-F238E27FC236}">
                <a16:creationId xmlns:a16="http://schemas.microsoft.com/office/drawing/2014/main" id="{C9212592-F99E-2F75-910B-8582B9C53A34}"/>
              </a:ext>
            </a:extLst>
          </p:cNvPr>
          <p:cNvSpPr>
            <a:spLocks noGrp="1"/>
          </p:cNvSpPr>
          <p:nvPr>
            <p:ph type="ftr" sz="quarter" idx="17"/>
          </p:nvPr>
        </p:nvSpPr>
        <p:spPr/>
        <p:txBody>
          <a:bodyPr/>
          <a:lstStyle/>
          <a:p>
            <a:r>
              <a:rPr lang="en-US"/>
              <a:t>Building Bridges</a:t>
            </a:r>
          </a:p>
        </p:txBody>
      </p:sp>
      <p:sp>
        <p:nvSpPr>
          <p:cNvPr id="12" name="Slide Number Placeholder 11">
            <a:extLst>
              <a:ext uri="{FF2B5EF4-FFF2-40B4-BE49-F238E27FC236}">
                <a16:creationId xmlns:a16="http://schemas.microsoft.com/office/drawing/2014/main" id="{D32A3B46-B565-FA5E-7538-D265B27591F5}"/>
              </a:ext>
            </a:extLst>
          </p:cNvPr>
          <p:cNvSpPr>
            <a:spLocks noGrp="1"/>
          </p:cNvSpPr>
          <p:nvPr>
            <p:ph type="sldNum" sz="quarter" idx="18"/>
          </p:nvPr>
        </p:nvSpPr>
        <p:spPr/>
        <p:txBody>
          <a:bodyPr/>
          <a:lstStyle/>
          <a:p>
            <a:fld id="{90E75981-53F8-4174-8F05-C8A5CE0FBBE0}" type="slidenum">
              <a:rPr lang="en-US" smtClean="0"/>
              <a:pPr/>
              <a:t>‹#›</a:t>
            </a:fld>
            <a:endParaRPr lang="en-US"/>
          </a:p>
        </p:txBody>
      </p:sp>
      <p:sp>
        <p:nvSpPr>
          <p:cNvPr id="17" name="Text Placeholder 6">
            <a:extLst>
              <a:ext uri="{FF2B5EF4-FFF2-40B4-BE49-F238E27FC236}">
                <a16:creationId xmlns:a16="http://schemas.microsoft.com/office/drawing/2014/main" id="{0F2579F4-A513-CAD1-C861-E34CD8850606}"/>
              </a:ext>
            </a:extLst>
          </p:cNvPr>
          <p:cNvSpPr>
            <a:spLocks noGrp="1"/>
          </p:cNvSpPr>
          <p:nvPr>
            <p:ph type="body" sz="quarter" idx="19"/>
          </p:nvPr>
        </p:nvSpPr>
        <p:spPr>
          <a:xfrm>
            <a:off x="611301" y="1027143"/>
            <a:ext cx="11221200" cy="423829"/>
          </a:xfrm>
        </p:spPr>
        <p:txBody>
          <a:bodyPr/>
          <a:lstStyle>
            <a:lvl1pPr>
              <a:defRPr b="1" i="0">
                <a:solidFill>
                  <a:schemeClr val="bg1">
                    <a:lumMod val="90000"/>
                    <a:lumOff val="10000"/>
                  </a:schemeClr>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1CA02B38-1220-5A2E-73BA-3E6B2A2D77DE}"/>
              </a:ext>
            </a:extLst>
          </p:cNvPr>
          <p:cNvSpPr>
            <a:spLocks noGrp="1"/>
          </p:cNvSpPr>
          <p:nvPr>
            <p:ph type="title"/>
          </p:nvPr>
        </p:nvSpPr>
        <p:spPr>
          <a:xfrm>
            <a:off x="611302" y="649506"/>
            <a:ext cx="10964300" cy="423838"/>
          </a:xfrm>
          <a:prstGeom prst="rect">
            <a:avLst/>
          </a:prstGeom>
        </p:spPr>
        <p:txBody>
          <a:bodyPr vert="horz" lIns="0" tIns="0" rIns="0" bIns="0" rtlCol="0" anchor="t">
            <a:noAutofit/>
          </a:bodyPr>
          <a:lstStyle/>
          <a:p>
            <a:r>
              <a:rPr lang="en-US"/>
              <a:t>Click to edit Master title style</a:t>
            </a:r>
          </a:p>
        </p:txBody>
      </p:sp>
    </p:spTree>
    <p:extLst>
      <p:ext uri="{BB962C8B-B14F-4D97-AF65-F5344CB8AC3E}">
        <p14:creationId xmlns:p14="http://schemas.microsoft.com/office/powerpoint/2010/main" val="16501869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1C70B70-7807-3A94-9BE2-ECDCB49569B8}"/>
              </a:ext>
            </a:extLst>
          </p:cNvPr>
          <p:cNvSpPr>
            <a:spLocks noGrp="1"/>
          </p:cNvSpPr>
          <p:nvPr>
            <p:ph type="body" sz="quarter" idx="12" hasCustomPrompt="1"/>
          </p:nvPr>
        </p:nvSpPr>
        <p:spPr>
          <a:xfrm>
            <a:off x="611301" y="1204654"/>
            <a:ext cx="4495800" cy="2999031"/>
          </a:xfrm>
        </p:spPr>
        <p:txBody>
          <a:bodyPr/>
          <a:lstStyle/>
          <a:p>
            <a:pPr lvl="0"/>
            <a:r>
              <a:rPr lang="en-US"/>
              <a:t>Click to edit Master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1">
            <a:extLst>
              <a:ext uri="{FF2B5EF4-FFF2-40B4-BE49-F238E27FC236}">
                <a16:creationId xmlns:a16="http://schemas.microsoft.com/office/drawing/2014/main" id="{D11FA608-111C-B6BF-8728-E3FB67CD59DC}"/>
              </a:ext>
            </a:extLst>
          </p:cNvPr>
          <p:cNvSpPr>
            <a:spLocks noGrp="1"/>
          </p:cNvSpPr>
          <p:nvPr>
            <p:ph type="ftr" sz="quarter" idx="13"/>
          </p:nvPr>
        </p:nvSpPr>
        <p:spPr/>
        <p:txBody>
          <a:bodyPr/>
          <a:lstStyle/>
          <a:p>
            <a:r>
              <a:rPr lang="en-US"/>
              <a:t>Building Bridges</a:t>
            </a:r>
          </a:p>
        </p:txBody>
      </p:sp>
      <p:sp>
        <p:nvSpPr>
          <p:cNvPr id="3" name="Slide Number Placeholder 2">
            <a:extLst>
              <a:ext uri="{FF2B5EF4-FFF2-40B4-BE49-F238E27FC236}">
                <a16:creationId xmlns:a16="http://schemas.microsoft.com/office/drawing/2014/main" id="{215A2669-207B-3AE7-FC1F-1E1EC750C484}"/>
              </a:ext>
            </a:extLst>
          </p:cNvPr>
          <p:cNvSpPr>
            <a:spLocks noGrp="1"/>
          </p:cNvSpPr>
          <p:nvPr>
            <p:ph type="sldNum" sz="quarter" idx="14"/>
          </p:nvPr>
        </p:nvSpPr>
        <p:spPr/>
        <p:txBody>
          <a:bodyPr/>
          <a:lstStyle/>
          <a:p>
            <a:fld id="{90E75981-53F8-4174-8F05-C8A5CE0FBBE0}" type="slidenum">
              <a:rPr lang="en-US" smtClean="0"/>
              <a:pPr/>
              <a:t>‹#›</a:t>
            </a:fld>
            <a:endParaRPr lang="en-US"/>
          </a:p>
        </p:txBody>
      </p:sp>
      <p:sp>
        <p:nvSpPr>
          <p:cNvPr id="11" name="Title Placeholder 1">
            <a:extLst>
              <a:ext uri="{FF2B5EF4-FFF2-40B4-BE49-F238E27FC236}">
                <a16:creationId xmlns:a16="http://schemas.microsoft.com/office/drawing/2014/main" id="{235ECF6F-AA16-098D-19E1-F437280E2BEB}"/>
              </a:ext>
            </a:extLst>
          </p:cNvPr>
          <p:cNvSpPr>
            <a:spLocks noGrp="1"/>
          </p:cNvSpPr>
          <p:nvPr>
            <p:ph type="title"/>
          </p:nvPr>
        </p:nvSpPr>
        <p:spPr>
          <a:xfrm>
            <a:off x="611302" y="649506"/>
            <a:ext cx="10964300" cy="423838"/>
          </a:xfrm>
          <a:prstGeom prst="rect">
            <a:avLst/>
          </a:prstGeom>
        </p:spPr>
        <p:txBody>
          <a:bodyPr vert="horz" lIns="0" tIns="0" rIns="0" bIns="0" rtlCol="0" anchor="t">
            <a:noAutofit/>
          </a:bodyPr>
          <a:lstStyle/>
          <a:p>
            <a:r>
              <a:rPr lang="en-US"/>
              <a:t>Click to edit Master title style</a:t>
            </a:r>
          </a:p>
        </p:txBody>
      </p:sp>
    </p:spTree>
    <p:extLst>
      <p:ext uri="{BB962C8B-B14F-4D97-AF65-F5344CB8AC3E}">
        <p14:creationId xmlns:p14="http://schemas.microsoft.com/office/powerpoint/2010/main" val="23125458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subheading">
    <p:bg>
      <p:bgPr>
        <a:solidFill>
          <a:schemeClr val="tx1"/>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AC7C772-48F9-4039-18F9-8F8B46952196}"/>
              </a:ext>
            </a:extLst>
          </p:cNvPr>
          <p:cNvSpPr>
            <a:spLocks noGrp="1"/>
          </p:cNvSpPr>
          <p:nvPr>
            <p:ph type="ftr" sz="quarter" idx="10"/>
          </p:nvPr>
        </p:nvSpPr>
        <p:spPr/>
        <p:txBody>
          <a:bodyPr/>
          <a:lstStyle/>
          <a:p>
            <a:r>
              <a:rPr lang="en-US"/>
              <a:t>Building Bridges</a:t>
            </a:r>
          </a:p>
        </p:txBody>
      </p:sp>
      <p:sp>
        <p:nvSpPr>
          <p:cNvPr id="4" name="Slide Number Placeholder 3">
            <a:extLst>
              <a:ext uri="{FF2B5EF4-FFF2-40B4-BE49-F238E27FC236}">
                <a16:creationId xmlns:a16="http://schemas.microsoft.com/office/drawing/2014/main" id="{3D26C525-164B-4DA5-5741-E39884B2F752}"/>
              </a:ext>
            </a:extLst>
          </p:cNvPr>
          <p:cNvSpPr>
            <a:spLocks noGrp="1"/>
          </p:cNvSpPr>
          <p:nvPr>
            <p:ph type="sldNum" sz="quarter" idx="11"/>
          </p:nvPr>
        </p:nvSpPr>
        <p:spPr/>
        <p:txBody>
          <a:bodyPr/>
          <a:lstStyle/>
          <a:p>
            <a:fld id="{90E75981-53F8-4174-8F05-C8A5CE0FBBE0}" type="slidenum">
              <a:rPr lang="en-US" smtClean="0"/>
              <a:pPr/>
              <a:t>‹#›</a:t>
            </a:fld>
            <a:endParaRPr lang="en-US"/>
          </a:p>
        </p:txBody>
      </p:sp>
      <p:sp>
        <p:nvSpPr>
          <p:cNvPr id="7" name="Text Placeholder 6">
            <a:extLst>
              <a:ext uri="{FF2B5EF4-FFF2-40B4-BE49-F238E27FC236}">
                <a16:creationId xmlns:a16="http://schemas.microsoft.com/office/drawing/2014/main" id="{C9491EF9-F57B-38BD-C556-858CEB9F920B}"/>
              </a:ext>
            </a:extLst>
          </p:cNvPr>
          <p:cNvSpPr>
            <a:spLocks noGrp="1"/>
          </p:cNvSpPr>
          <p:nvPr>
            <p:ph type="body" sz="quarter" idx="13"/>
          </p:nvPr>
        </p:nvSpPr>
        <p:spPr>
          <a:xfrm>
            <a:off x="611301" y="1027143"/>
            <a:ext cx="11221200" cy="423829"/>
          </a:xfrm>
        </p:spPr>
        <p:txBody>
          <a:bodyPr/>
          <a:lstStyle>
            <a:lvl1pPr>
              <a:defRPr b="1" i="0">
                <a:solidFill>
                  <a:schemeClr val="bg1">
                    <a:lumMod val="90000"/>
                    <a:lumOff val="10000"/>
                  </a:schemeClr>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a:t>Click to edit Master text styles</a:t>
            </a:r>
          </a:p>
        </p:txBody>
      </p:sp>
      <p:sp>
        <p:nvSpPr>
          <p:cNvPr id="8" name="Title Placeholder 1">
            <a:extLst>
              <a:ext uri="{FF2B5EF4-FFF2-40B4-BE49-F238E27FC236}">
                <a16:creationId xmlns:a16="http://schemas.microsoft.com/office/drawing/2014/main" id="{A4DE37FB-EE39-2C78-F644-FC555D2C5F9A}"/>
              </a:ext>
            </a:extLst>
          </p:cNvPr>
          <p:cNvSpPr>
            <a:spLocks noGrp="1"/>
          </p:cNvSpPr>
          <p:nvPr>
            <p:ph type="title"/>
          </p:nvPr>
        </p:nvSpPr>
        <p:spPr>
          <a:xfrm>
            <a:off x="611302" y="649506"/>
            <a:ext cx="10964300" cy="423838"/>
          </a:xfrm>
          <a:prstGeom prst="rect">
            <a:avLst/>
          </a:prstGeom>
        </p:spPr>
        <p:txBody>
          <a:bodyPr vert="horz" lIns="0" tIns="0" rIns="0" bIns="0" rtlCol="0" anchor="t">
            <a:noAutofit/>
          </a:bodyPr>
          <a:lstStyle/>
          <a:p>
            <a:r>
              <a:rPr lang="en-US"/>
              <a:t>Click to edit Master title style</a:t>
            </a:r>
          </a:p>
        </p:txBody>
      </p:sp>
    </p:spTree>
    <p:extLst>
      <p:ext uri="{BB962C8B-B14F-4D97-AF65-F5344CB8AC3E}">
        <p14:creationId xmlns:p14="http://schemas.microsoft.com/office/powerpoint/2010/main" val="30156434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ase Study">
    <p:bg>
      <p:bgPr>
        <a:solidFill>
          <a:schemeClr val="tx1"/>
        </a:solidFill>
        <a:effectLst/>
      </p:bgPr>
    </p:bg>
    <p:spTree>
      <p:nvGrpSpPr>
        <p:cNvPr id="1" name=""/>
        <p:cNvGrpSpPr/>
        <p:nvPr/>
      </p:nvGrpSpPr>
      <p:grpSpPr>
        <a:xfrm>
          <a:off x="0" y="0"/>
          <a:ext cx="0" cy="0"/>
          <a:chOff x="0" y="0"/>
          <a:chExt cx="0" cy="0"/>
        </a:xfrm>
      </p:grpSpPr>
      <p:sp>
        <p:nvSpPr>
          <p:cNvPr id="24" name="Footer Placeholder 2">
            <a:extLst>
              <a:ext uri="{FF2B5EF4-FFF2-40B4-BE49-F238E27FC236}">
                <a16:creationId xmlns:a16="http://schemas.microsoft.com/office/drawing/2014/main" id="{92E9D722-9DB4-F1B3-A39D-670E50281BFB}"/>
              </a:ext>
            </a:extLst>
          </p:cNvPr>
          <p:cNvSpPr>
            <a:spLocks noGrp="1"/>
          </p:cNvSpPr>
          <p:nvPr>
            <p:ph type="ftr" sz="quarter" idx="10"/>
          </p:nvPr>
        </p:nvSpPr>
        <p:spPr>
          <a:xfrm>
            <a:off x="876303" y="6356352"/>
            <a:ext cx="4114800" cy="365125"/>
          </a:xfrm>
        </p:spPr>
        <p:txBody>
          <a:bodyPr/>
          <a:lstStyle/>
          <a:p>
            <a:r>
              <a:rPr lang="en-US"/>
              <a:t>Building Bridges</a:t>
            </a:r>
          </a:p>
        </p:txBody>
      </p:sp>
      <p:sp>
        <p:nvSpPr>
          <p:cNvPr id="25" name="Slide Number Placeholder 3">
            <a:extLst>
              <a:ext uri="{FF2B5EF4-FFF2-40B4-BE49-F238E27FC236}">
                <a16:creationId xmlns:a16="http://schemas.microsoft.com/office/drawing/2014/main" id="{ED7018BA-EBAF-0154-3449-9104CAB1FF85}"/>
              </a:ext>
            </a:extLst>
          </p:cNvPr>
          <p:cNvSpPr>
            <a:spLocks noGrp="1"/>
          </p:cNvSpPr>
          <p:nvPr>
            <p:ph type="sldNum" sz="quarter" idx="11"/>
          </p:nvPr>
        </p:nvSpPr>
        <p:spPr>
          <a:xfrm>
            <a:off x="611301" y="6351735"/>
            <a:ext cx="265003" cy="369740"/>
          </a:xfrm>
        </p:spPr>
        <p:txBody>
          <a:bodyPr/>
          <a:lstStyle/>
          <a:p>
            <a:fld id="{90E75981-53F8-4174-8F05-C8A5CE0FBBE0}" type="slidenum">
              <a:rPr lang="en-US" smtClean="0"/>
              <a:pPr/>
              <a:t>‹#›</a:t>
            </a:fld>
            <a:endParaRPr lang="en-US"/>
          </a:p>
        </p:txBody>
      </p:sp>
      <p:sp>
        <p:nvSpPr>
          <p:cNvPr id="26" name="Text Placeholder 6">
            <a:extLst>
              <a:ext uri="{FF2B5EF4-FFF2-40B4-BE49-F238E27FC236}">
                <a16:creationId xmlns:a16="http://schemas.microsoft.com/office/drawing/2014/main" id="{7E848518-4D92-ECC9-B43C-E9077ED4741F}"/>
              </a:ext>
            </a:extLst>
          </p:cNvPr>
          <p:cNvSpPr>
            <a:spLocks noGrp="1"/>
          </p:cNvSpPr>
          <p:nvPr>
            <p:ph type="body" sz="quarter" idx="13"/>
          </p:nvPr>
        </p:nvSpPr>
        <p:spPr>
          <a:xfrm>
            <a:off x="611301" y="1027141"/>
            <a:ext cx="8351467" cy="520270"/>
          </a:xfrm>
        </p:spPr>
        <p:txBody>
          <a:bodyPr/>
          <a:lstStyle>
            <a:lvl1pPr>
              <a:lnSpc>
                <a:spcPct val="130000"/>
              </a:lnSpc>
              <a:defRPr sz="1100" b="1" i="0">
                <a:solidFill>
                  <a:schemeClr val="bg1">
                    <a:lumMod val="90000"/>
                    <a:lumOff val="10000"/>
                  </a:schemeClr>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a:t>Click to edit Master text styles</a:t>
            </a:r>
          </a:p>
        </p:txBody>
      </p:sp>
      <p:sp>
        <p:nvSpPr>
          <p:cNvPr id="27" name="Title Placeholder 1">
            <a:extLst>
              <a:ext uri="{FF2B5EF4-FFF2-40B4-BE49-F238E27FC236}">
                <a16:creationId xmlns:a16="http://schemas.microsoft.com/office/drawing/2014/main" id="{4D187594-85DB-D8EA-733E-DE9ACBEFADB0}"/>
              </a:ext>
            </a:extLst>
          </p:cNvPr>
          <p:cNvSpPr>
            <a:spLocks noGrp="1"/>
          </p:cNvSpPr>
          <p:nvPr>
            <p:ph type="title"/>
          </p:nvPr>
        </p:nvSpPr>
        <p:spPr>
          <a:xfrm>
            <a:off x="611301" y="649506"/>
            <a:ext cx="8351467" cy="423838"/>
          </a:xfrm>
          <a:prstGeom prst="rect">
            <a:avLst/>
          </a:prstGeom>
        </p:spPr>
        <p:txBody>
          <a:bodyPr vert="horz" lIns="0" tIns="0" rIns="0" bIns="0" rtlCol="0" anchor="t">
            <a:noAutofit/>
          </a:bodyPr>
          <a:lstStyle>
            <a:lvl1pPr>
              <a:defRPr sz="2000"/>
            </a:lvl1pPr>
          </a:lstStyle>
          <a:p>
            <a:r>
              <a:rPr lang="en-US"/>
              <a:t>Click to edit Master title style</a:t>
            </a:r>
          </a:p>
        </p:txBody>
      </p:sp>
      <p:sp>
        <p:nvSpPr>
          <p:cNvPr id="30" name="TextBox 29">
            <a:extLst>
              <a:ext uri="{FF2B5EF4-FFF2-40B4-BE49-F238E27FC236}">
                <a16:creationId xmlns:a16="http://schemas.microsoft.com/office/drawing/2014/main" id="{FEC220D7-8BE3-F0F3-7344-425507B3D1F8}"/>
              </a:ext>
            </a:extLst>
          </p:cNvPr>
          <p:cNvSpPr txBox="1"/>
          <p:nvPr userDrawn="1"/>
        </p:nvSpPr>
        <p:spPr>
          <a:xfrm>
            <a:off x="9580419" y="-363682"/>
            <a:ext cx="0" cy="0"/>
          </a:xfrm>
          <a:prstGeom prst="rect">
            <a:avLst/>
          </a:prstGeom>
          <a:noFill/>
        </p:spPr>
        <p:txBody>
          <a:bodyPr wrap="none" lIns="0" tIns="0" rIns="0" bIns="0" rtlCol="0">
            <a:noAutofit/>
          </a:bodyPr>
          <a:lstStyle/>
          <a:p>
            <a:endParaRPr lang="en-US" sz="1400"/>
          </a:p>
        </p:txBody>
      </p:sp>
      <p:cxnSp>
        <p:nvCxnSpPr>
          <p:cNvPr id="32" name="Straight Connector 31">
            <a:extLst>
              <a:ext uri="{FF2B5EF4-FFF2-40B4-BE49-F238E27FC236}">
                <a16:creationId xmlns:a16="http://schemas.microsoft.com/office/drawing/2014/main" id="{DAE5AF83-686A-2192-8DA8-50A1BC0A55A2}"/>
              </a:ext>
            </a:extLst>
          </p:cNvPr>
          <p:cNvCxnSpPr>
            <a:cxnSpLocks/>
          </p:cNvCxnSpPr>
          <p:nvPr userDrawn="1"/>
        </p:nvCxnSpPr>
        <p:spPr bwMode="auto">
          <a:xfrm flipH="1">
            <a:off x="605183" y="2171453"/>
            <a:ext cx="10981635" cy="0"/>
          </a:xfrm>
          <a:prstGeom prst="line">
            <a:avLst/>
          </a:prstGeom>
          <a:solidFill>
            <a:schemeClr val="accent1"/>
          </a:solidFill>
          <a:ln w="9525" cap="flat" cmpd="sng" algn="ctr">
            <a:solidFill>
              <a:schemeClr val="bg1">
                <a:lumMod val="25000"/>
                <a:lumOff val="75000"/>
              </a:schemeClr>
            </a:solidFill>
            <a:prstDash val="sysDot"/>
            <a:miter lim="800000"/>
            <a:headEnd type="none" w="med" len="med"/>
            <a:tailEnd type="none" w="med" len="med"/>
          </a:ln>
          <a:effectLst/>
        </p:spPr>
      </p:cxnSp>
      <p:sp>
        <p:nvSpPr>
          <p:cNvPr id="33" name="Title 3">
            <a:extLst>
              <a:ext uri="{FF2B5EF4-FFF2-40B4-BE49-F238E27FC236}">
                <a16:creationId xmlns:a16="http://schemas.microsoft.com/office/drawing/2014/main" id="{8822227F-FFAE-B868-A7FA-B11FD90974F4}"/>
              </a:ext>
            </a:extLst>
          </p:cNvPr>
          <p:cNvSpPr txBox="1">
            <a:spLocks/>
          </p:cNvSpPr>
          <p:nvPr userDrawn="1"/>
        </p:nvSpPr>
        <p:spPr>
          <a:xfrm>
            <a:off x="5706081" y="6463701"/>
            <a:ext cx="936147" cy="145808"/>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400" b="1" i="0" kern="1200" spc="20" baseline="0">
                <a:solidFill>
                  <a:srgbClr val="A13D35"/>
                </a:solidFill>
                <a:latin typeface="Gill Sans Nova SemiBold" panose="020B0502020204020203" pitchFamily="34" charset="0"/>
                <a:ea typeface="Open Sans Semibold" panose="020B0606030504020204" pitchFamily="34" charset="0"/>
                <a:cs typeface="Open Sans Semibold" panose="020B0606030504020204" pitchFamily="34" charset="0"/>
              </a:defRPr>
            </a:lvl1pPr>
          </a:lstStyle>
          <a:p>
            <a:pPr algn="ctr">
              <a:spcAft>
                <a:spcPts val="0"/>
              </a:spcAft>
            </a:pPr>
            <a:r>
              <a:rPr lang="en-US" sz="900">
                <a:solidFill>
                  <a:schemeClr val="bg1">
                    <a:lumMod val="50000"/>
                    <a:lumOff val="50000"/>
                  </a:schemeClr>
                </a:solidFill>
                <a:latin typeface="Open Sans Semibold" panose="020B0606030504020204" pitchFamily="34" charset="0"/>
              </a:rPr>
              <a:t>CASE STUDY</a:t>
            </a:r>
          </a:p>
        </p:txBody>
      </p:sp>
      <p:sp>
        <p:nvSpPr>
          <p:cNvPr id="38" name="Content Placeholder 2">
            <a:extLst>
              <a:ext uri="{FF2B5EF4-FFF2-40B4-BE49-F238E27FC236}">
                <a16:creationId xmlns:a16="http://schemas.microsoft.com/office/drawing/2014/main" id="{E0B5F143-7459-119A-E226-DC085B9FDAF2}"/>
              </a:ext>
            </a:extLst>
          </p:cNvPr>
          <p:cNvSpPr>
            <a:spLocks noGrp="1"/>
          </p:cNvSpPr>
          <p:nvPr>
            <p:ph sz="half" idx="1" hasCustomPrompt="1"/>
          </p:nvPr>
        </p:nvSpPr>
        <p:spPr>
          <a:xfrm>
            <a:off x="605182" y="1852430"/>
            <a:ext cx="1739767" cy="237162"/>
          </a:xfrm>
        </p:spPr>
        <p:txBody>
          <a:bodyPr/>
          <a:lstStyle>
            <a:lvl1pPr>
              <a:defRPr sz="1400">
                <a:solidFill>
                  <a:schemeClr val="bg1">
                    <a:lumMod val="95000"/>
                    <a:lumOff val="5000"/>
                  </a:schemeClr>
                </a:solidFill>
              </a:defRPr>
            </a:lvl1pPr>
            <a:lvl2pPr marL="0" indent="0">
              <a:buNone/>
              <a:defRPr sz="1400">
                <a:solidFill>
                  <a:schemeClr val="bg1">
                    <a:lumMod val="95000"/>
                    <a:lumOff val="5000"/>
                  </a:schemeClr>
                </a:solidFill>
              </a:defRPr>
            </a:lvl2pPr>
            <a:lvl3pPr marL="0" indent="0">
              <a:buNone/>
              <a:defRPr sz="1400">
                <a:solidFill>
                  <a:schemeClr val="bg1">
                    <a:lumMod val="95000"/>
                    <a:lumOff val="5000"/>
                  </a:schemeClr>
                </a:solidFill>
              </a:defRPr>
            </a:lvl3pPr>
            <a:lvl4pPr marL="0" indent="0">
              <a:buNone/>
              <a:defRPr sz="1400">
                <a:solidFill>
                  <a:schemeClr val="bg1">
                    <a:lumMod val="95000"/>
                    <a:lumOff val="5000"/>
                  </a:schemeClr>
                </a:solidFill>
              </a:defRPr>
            </a:lvl4pPr>
            <a:lvl5pPr marL="0" indent="0">
              <a:buNone/>
              <a:defRPr sz="900" b="1" i="0">
                <a:solidFill>
                  <a:schemeClr val="bg1">
                    <a:lumMod val="95000"/>
                    <a:lumOff val="5000"/>
                  </a:schemeClr>
                </a:solidFill>
                <a:latin typeface="Open Sans" panose="020B0606030504020204" pitchFamily="34" charset="0"/>
                <a:ea typeface="Open Sans" panose="020B0606030504020204" pitchFamily="34" charset="0"/>
                <a:cs typeface="Open Sans" panose="020B0606030504020204" pitchFamily="34" charset="0"/>
              </a:defRPr>
            </a:lvl5pPr>
            <a:lvl6pPr>
              <a:defRPr sz="1800"/>
            </a:lvl6pPr>
            <a:lvl7pPr>
              <a:defRPr sz="1800"/>
            </a:lvl7pPr>
            <a:lvl8pPr>
              <a:defRPr sz="1800"/>
            </a:lvl8pPr>
            <a:lvl9pPr>
              <a:defRPr sz="1800"/>
            </a:lvl9pPr>
          </a:lstStyle>
          <a:p>
            <a:pPr marL="0" marR="0" lvl="4" indent="0" algn="l" defTabSz="914400" rtl="0" eaLnBrk="1" fontAlgn="auto" latinLnBrk="0" hangingPunct="1">
              <a:lnSpc>
                <a:spcPct val="130000"/>
              </a:lnSpc>
              <a:spcBef>
                <a:spcPts val="600"/>
              </a:spcBef>
              <a:spcAft>
                <a:spcPts val="600"/>
              </a:spcAft>
              <a:buClrTx/>
              <a:buSzTx/>
              <a:buFont typeface="Arial" panose="020B0604020202020204" pitchFamily="34" charset="0"/>
              <a:buNone/>
              <a:tabLst/>
              <a:defRPr/>
            </a:pPr>
            <a:r>
              <a:rPr lang="en-US" sz="900">
                <a:solidFill>
                  <a:schemeClr val="accent5"/>
                </a:solidFill>
                <a:latin typeface="Open Sans" panose="020B0606030504020204" pitchFamily="34" charset="0"/>
                <a:ea typeface="Open Sans" panose="020B0606030504020204" pitchFamily="34" charset="0"/>
                <a:cs typeface="Open Sans" panose="020B0606030504020204" pitchFamily="34" charset="0"/>
              </a:rPr>
              <a:t>DATE:  </a:t>
            </a:r>
            <a:r>
              <a:rPr lang="en-US"/>
              <a:t>xx</a:t>
            </a:r>
          </a:p>
        </p:txBody>
      </p:sp>
      <p:sp>
        <p:nvSpPr>
          <p:cNvPr id="45" name="Picture Placeholder 9">
            <a:extLst>
              <a:ext uri="{FF2B5EF4-FFF2-40B4-BE49-F238E27FC236}">
                <a16:creationId xmlns:a16="http://schemas.microsoft.com/office/drawing/2014/main" id="{93D5C5F9-FCFA-A440-C564-433BDAEC0854}"/>
              </a:ext>
            </a:extLst>
          </p:cNvPr>
          <p:cNvSpPr>
            <a:spLocks noGrp="1" noChangeAspect="1"/>
          </p:cNvSpPr>
          <p:nvPr>
            <p:ph type="pic" sz="quarter" idx="29"/>
          </p:nvPr>
        </p:nvSpPr>
        <p:spPr>
          <a:xfrm>
            <a:off x="9718950" y="579888"/>
            <a:ext cx="1861751" cy="1147737"/>
          </a:xfrm>
          <a:noFill/>
          <a:ln>
            <a:noFill/>
          </a:ln>
        </p:spPr>
        <p:txBody>
          <a:bodyPr/>
          <a:lstStyle>
            <a:lvl1pPr>
              <a:defRPr>
                <a:solidFill>
                  <a:schemeClr val="bg2"/>
                </a:solidFill>
              </a:defRPr>
            </a:lvl1pPr>
          </a:lstStyle>
          <a:p>
            <a:r>
              <a:rPr lang="en-US"/>
              <a:t>Click icon to add picture</a:t>
            </a:r>
          </a:p>
        </p:txBody>
      </p:sp>
      <p:sp>
        <p:nvSpPr>
          <p:cNvPr id="2" name="Text Placeholder 2">
            <a:extLst>
              <a:ext uri="{FF2B5EF4-FFF2-40B4-BE49-F238E27FC236}">
                <a16:creationId xmlns:a16="http://schemas.microsoft.com/office/drawing/2014/main" id="{0A20143D-7A52-4FAE-6EEB-88AAA75587B3}"/>
              </a:ext>
            </a:extLst>
          </p:cNvPr>
          <p:cNvSpPr>
            <a:spLocks noGrp="1"/>
          </p:cNvSpPr>
          <p:nvPr>
            <p:ph idx="30" hasCustomPrompt="1"/>
          </p:nvPr>
        </p:nvSpPr>
        <p:spPr>
          <a:xfrm>
            <a:off x="5855531" y="2618278"/>
            <a:ext cx="5950224" cy="2815206"/>
          </a:xfrm>
          <a:prstGeom prst="rect">
            <a:avLst/>
          </a:prstGeom>
        </p:spPr>
        <p:txBody>
          <a:bodyPr vert="horz" lIns="0" tIns="0" rIns="0" bIns="0" rtlCol="0">
            <a:noAutofit/>
          </a:bodyPr>
          <a:lstStyle/>
          <a:p>
            <a:pPr lvl="3"/>
            <a:r>
              <a:rPr lang="en-US"/>
              <a:t>Fourth level</a:t>
            </a:r>
          </a:p>
        </p:txBody>
      </p:sp>
      <p:sp>
        <p:nvSpPr>
          <p:cNvPr id="3" name="Text Placeholder 2">
            <a:extLst>
              <a:ext uri="{FF2B5EF4-FFF2-40B4-BE49-F238E27FC236}">
                <a16:creationId xmlns:a16="http://schemas.microsoft.com/office/drawing/2014/main" id="{C08D48F0-6A8D-F220-3771-D53D37C50F5E}"/>
              </a:ext>
            </a:extLst>
          </p:cNvPr>
          <p:cNvSpPr>
            <a:spLocks noGrp="1"/>
          </p:cNvSpPr>
          <p:nvPr>
            <p:ph idx="31" hasCustomPrompt="1"/>
          </p:nvPr>
        </p:nvSpPr>
        <p:spPr>
          <a:xfrm>
            <a:off x="596003" y="2618278"/>
            <a:ext cx="5110079" cy="1564204"/>
          </a:xfrm>
          <a:prstGeom prst="rect">
            <a:avLst/>
          </a:prstGeom>
        </p:spPr>
        <p:txBody>
          <a:bodyPr vert="horz" lIns="0" tIns="0" rIns="0" bIns="0" rtlCol="0">
            <a:noAutofit/>
          </a:bodyPr>
          <a:lstStyle/>
          <a:p>
            <a:pPr lvl="3"/>
            <a:r>
              <a:rPr lang="en-US"/>
              <a:t>Fourth level</a:t>
            </a:r>
          </a:p>
        </p:txBody>
      </p:sp>
      <p:sp>
        <p:nvSpPr>
          <p:cNvPr id="4" name="Text Placeholder 2">
            <a:extLst>
              <a:ext uri="{FF2B5EF4-FFF2-40B4-BE49-F238E27FC236}">
                <a16:creationId xmlns:a16="http://schemas.microsoft.com/office/drawing/2014/main" id="{FB26D437-0328-D2A0-B8AB-625B2614F36D}"/>
              </a:ext>
            </a:extLst>
          </p:cNvPr>
          <p:cNvSpPr>
            <a:spLocks noGrp="1"/>
          </p:cNvSpPr>
          <p:nvPr>
            <p:ph idx="32" hasCustomPrompt="1"/>
          </p:nvPr>
        </p:nvSpPr>
        <p:spPr>
          <a:xfrm>
            <a:off x="596002" y="4649197"/>
            <a:ext cx="5110079" cy="1564204"/>
          </a:xfrm>
          <a:prstGeom prst="rect">
            <a:avLst/>
          </a:prstGeom>
        </p:spPr>
        <p:txBody>
          <a:bodyPr vert="horz" lIns="0" tIns="0" rIns="0" bIns="0" rtlCol="0">
            <a:noAutofit/>
          </a:bodyPr>
          <a:lstStyle/>
          <a:p>
            <a:pPr lvl="3"/>
            <a:r>
              <a:rPr lang="en-US"/>
              <a:t>Fourth level</a:t>
            </a:r>
          </a:p>
        </p:txBody>
      </p:sp>
      <p:sp>
        <p:nvSpPr>
          <p:cNvPr id="5" name="Text Placeholder 2">
            <a:extLst>
              <a:ext uri="{FF2B5EF4-FFF2-40B4-BE49-F238E27FC236}">
                <a16:creationId xmlns:a16="http://schemas.microsoft.com/office/drawing/2014/main" id="{56A419F1-431C-1650-9219-5D3F07152CB3}"/>
              </a:ext>
            </a:extLst>
          </p:cNvPr>
          <p:cNvSpPr>
            <a:spLocks noGrp="1"/>
          </p:cNvSpPr>
          <p:nvPr>
            <p:ph idx="33" hasCustomPrompt="1"/>
          </p:nvPr>
        </p:nvSpPr>
        <p:spPr>
          <a:xfrm>
            <a:off x="5855531" y="2303280"/>
            <a:ext cx="5950224" cy="260877"/>
          </a:xfrm>
          <a:prstGeom prst="rect">
            <a:avLst/>
          </a:prstGeom>
        </p:spPr>
        <p:txBody>
          <a:bodyPr vert="horz" lIns="0" tIns="0" rIns="0" bIns="0" rtlCol="0">
            <a:noAutofit/>
          </a:bodyPr>
          <a:lstStyle/>
          <a:p>
            <a:pPr lvl="1"/>
            <a:r>
              <a:rPr lang="en-US"/>
              <a:t>Second level</a:t>
            </a:r>
          </a:p>
        </p:txBody>
      </p:sp>
      <p:sp>
        <p:nvSpPr>
          <p:cNvPr id="6" name="Text Placeholder 2">
            <a:extLst>
              <a:ext uri="{FF2B5EF4-FFF2-40B4-BE49-F238E27FC236}">
                <a16:creationId xmlns:a16="http://schemas.microsoft.com/office/drawing/2014/main" id="{EFEEDCE4-496A-5EB2-6867-8452ACBDBBA2}"/>
              </a:ext>
            </a:extLst>
          </p:cNvPr>
          <p:cNvSpPr>
            <a:spLocks noGrp="1"/>
          </p:cNvSpPr>
          <p:nvPr>
            <p:ph idx="34" hasCustomPrompt="1"/>
          </p:nvPr>
        </p:nvSpPr>
        <p:spPr>
          <a:xfrm>
            <a:off x="596002" y="2303280"/>
            <a:ext cx="5110079" cy="260877"/>
          </a:xfrm>
          <a:prstGeom prst="rect">
            <a:avLst/>
          </a:prstGeom>
        </p:spPr>
        <p:txBody>
          <a:bodyPr vert="horz" lIns="0" tIns="0" rIns="0" bIns="0" rtlCol="0">
            <a:noAutofit/>
          </a:bodyPr>
          <a:lstStyle/>
          <a:p>
            <a:pPr lvl="1"/>
            <a:r>
              <a:rPr lang="en-US"/>
              <a:t>Second level</a:t>
            </a:r>
          </a:p>
        </p:txBody>
      </p:sp>
      <p:sp>
        <p:nvSpPr>
          <p:cNvPr id="7" name="Text Placeholder 2">
            <a:extLst>
              <a:ext uri="{FF2B5EF4-FFF2-40B4-BE49-F238E27FC236}">
                <a16:creationId xmlns:a16="http://schemas.microsoft.com/office/drawing/2014/main" id="{826F6E5E-E6C1-9587-2DA0-167E3710F1A5}"/>
              </a:ext>
            </a:extLst>
          </p:cNvPr>
          <p:cNvSpPr>
            <a:spLocks noGrp="1"/>
          </p:cNvSpPr>
          <p:nvPr>
            <p:ph idx="35" hasCustomPrompt="1"/>
          </p:nvPr>
        </p:nvSpPr>
        <p:spPr>
          <a:xfrm>
            <a:off x="596002" y="4348399"/>
            <a:ext cx="5110079" cy="260877"/>
          </a:xfrm>
          <a:prstGeom prst="rect">
            <a:avLst/>
          </a:prstGeom>
        </p:spPr>
        <p:txBody>
          <a:bodyPr vert="horz" lIns="0" tIns="0" rIns="0" bIns="0" rtlCol="0">
            <a:noAutofit/>
          </a:bodyPr>
          <a:lstStyle/>
          <a:p>
            <a:pPr lvl="1"/>
            <a:r>
              <a:rPr lang="en-US"/>
              <a:t>Second level</a:t>
            </a:r>
          </a:p>
        </p:txBody>
      </p:sp>
    </p:spTree>
    <p:extLst>
      <p:ext uri="{BB962C8B-B14F-4D97-AF65-F5344CB8AC3E}">
        <p14:creationId xmlns:p14="http://schemas.microsoft.com/office/powerpoint/2010/main" val="31056190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ase Study">
    <p:bg>
      <p:bgPr>
        <a:solidFill>
          <a:schemeClr val="tx1"/>
        </a:solidFill>
        <a:effectLst/>
      </p:bgPr>
    </p:bg>
    <p:spTree>
      <p:nvGrpSpPr>
        <p:cNvPr id="1" name=""/>
        <p:cNvGrpSpPr/>
        <p:nvPr/>
      </p:nvGrpSpPr>
      <p:grpSpPr>
        <a:xfrm>
          <a:off x="0" y="0"/>
          <a:ext cx="0" cy="0"/>
          <a:chOff x="0" y="0"/>
          <a:chExt cx="0" cy="0"/>
        </a:xfrm>
      </p:grpSpPr>
      <p:sp>
        <p:nvSpPr>
          <p:cNvPr id="24" name="Footer Placeholder 2">
            <a:extLst>
              <a:ext uri="{FF2B5EF4-FFF2-40B4-BE49-F238E27FC236}">
                <a16:creationId xmlns:a16="http://schemas.microsoft.com/office/drawing/2014/main" id="{92E9D722-9DB4-F1B3-A39D-670E50281BFB}"/>
              </a:ext>
            </a:extLst>
          </p:cNvPr>
          <p:cNvSpPr>
            <a:spLocks noGrp="1"/>
          </p:cNvSpPr>
          <p:nvPr>
            <p:ph type="ftr" sz="quarter" idx="10"/>
          </p:nvPr>
        </p:nvSpPr>
        <p:spPr>
          <a:xfrm>
            <a:off x="876303" y="6356352"/>
            <a:ext cx="4114800" cy="365125"/>
          </a:xfrm>
        </p:spPr>
        <p:txBody>
          <a:bodyPr/>
          <a:lstStyle/>
          <a:p>
            <a:r>
              <a:rPr lang="en-US"/>
              <a:t>Building Bridges</a:t>
            </a:r>
          </a:p>
        </p:txBody>
      </p:sp>
      <p:sp>
        <p:nvSpPr>
          <p:cNvPr id="25" name="Slide Number Placeholder 3">
            <a:extLst>
              <a:ext uri="{FF2B5EF4-FFF2-40B4-BE49-F238E27FC236}">
                <a16:creationId xmlns:a16="http://schemas.microsoft.com/office/drawing/2014/main" id="{ED7018BA-EBAF-0154-3449-9104CAB1FF85}"/>
              </a:ext>
            </a:extLst>
          </p:cNvPr>
          <p:cNvSpPr>
            <a:spLocks noGrp="1"/>
          </p:cNvSpPr>
          <p:nvPr>
            <p:ph type="sldNum" sz="quarter" idx="11"/>
          </p:nvPr>
        </p:nvSpPr>
        <p:spPr>
          <a:xfrm>
            <a:off x="611301" y="6351735"/>
            <a:ext cx="265003" cy="369740"/>
          </a:xfrm>
        </p:spPr>
        <p:txBody>
          <a:bodyPr/>
          <a:lstStyle/>
          <a:p>
            <a:fld id="{90E75981-53F8-4174-8F05-C8A5CE0FBBE0}" type="slidenum">
              <a:rPr lang="en-US" smtClean="0"/>
              <a:pPr/>
              <a:t>‹#›</a:t>
            </a:fld>
            <a:endParaRPr lang="en-US"/>
          </a:p>
        </p:txBody>
      </p:sp>
      <p:sp>
        <p:nvSpPr>
          <p:cNvPr id="26" name="Text Placeholder 6">
            <a:extLst>
              <a:ext uri="{FF2B5EF4-FFF2-40B4-BE49-F238E27FC236}">
                <a16:creationId xmlns:a16="http://schemas.microsoft.com/office/drawing/2014/main" id="{7E848518-4D92-ECC9-B43C-E9077ED4741F}"/>
              </a:ext>
            </a:extLst>
          </p:cNvPr>
          <p:cNvSpPr>
            <a:spLocks noGrp="1"/>
          </p:cNvSpPr>
          <p:nvPr>
            <p:ph type="body" sz="quarter" idx="13"/>
          </p:nvPr>
        </p:nvSpPr>
        <p:spPr>
          <a:xfrm>
            <a:off x="611301" y="1027141"/>
            <a:ext cx="6821885" cy="520270"/>
          </a:xfrm>
        </p:spPr>
        <p:txBody>
          <a:bodyPr/>
          <a:lstStyle>
            <a:lvl1pPr>
              <a:lnSpc>
                <a:spcPct val="130000"/>
              </a:lnSpc>
              <a:defRPr sz="1100" b="1" i="0">
                <a:solidFill>
                  <a:schemeClr val="bg1">
                    <a:lumMod val="90000"/>
                    <a:lumOff val="10000"/>
                  </a:schemeClr>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a:t>Click to edit Master text styles</a:t>
            </a:r>
          </a:p>
        </p:txBody>
      </p:sp>
      <p:sp>
        <p:nvSpPr>
          <p:cNvPr id="27" name="Title Placeholder 1">
            <a:extLst>
              <a:ext uri="{FF2B5EF4-FFF2-40B4-BE49-F238E27FC236}">
                <a16:creationId xmlns:a16="http://schemas.microsoft.com/office/drawing/2014/main" id="{4D187594-85DB-D8EA-733E-DE9ACBEFADB0}"/>
              </a:ext>
            </a:extLst>
          </p:cNvPr>
          <p:cNvSpPr>
            <a:spLocks noGrp="1"/>
          </p:cNvSpPr>
          <p:nvPr>
            <p:ph type="title"/>
          </p:nvPr>
        </p:nvSpPr>
        <p:spPr>
          <a:xfrm>
            <a:off x="611301" y="649506"/>
            <a:ext cx="8351467" cy="423838"/>
          </a:xfrm>
          <a:prstGeom prst="rect">
            <a:avLst/>
          </a:prstGeom>
        </p:spPr>
        <p:txBody>
          <a:bodyPr vert="horz" lIns="0" tIns="0" rIns="0" bIns="0" rtlCol="0" anchor="t">
            <a:noAutofit/>
          </a:bodyPr>
          <a:lstStyle>
            <a:lvl1pPr>
              <a:defRPr sz="2000"/>
            </a:lvl1pPr>
          </a:lstStyle>
          <a:p>
            <a:r>
              <a:rPr lang="en-US"/>
              <a:t>Click to edit Master title style</a:t>
            </a:r>
          </a:p>
        </p:txBody>
      </p:sp>
      <p:sp>
        <p:nvSpPr>
          <p:cNvPr id="30" name="TextBox 29">
            <a:extLst>
              <a:ext uri="{FF2B5EF4-FFF2-40B4-BE49-F238E27FC236}">
                <a16:creationId xmlns:a16="http://schemas.microsoft.com/office/drawing/2014/main" id="{FEC220D7-8BE3-F0F3-7344-425507B3D1F8}"/>
              </a:ext>
            </a:extLst>
          </p:cNvPr>
          <p:cNvSpPr txBox="1"/>
          <p:nvPr userDrawn="1"/>
        </p:nvSpPr>
        <p:spPr>
          <a:xfrm>
            <a:off x="9580419" y="-363682"/>
            <a:ext cx="0" cy="0"/>
          </a:xfrm>
          <a:prstGeom prst="rect">
            <a:avLst/>
          </a:prstGeom>
          <a:noFill/>
        </p:spPr>
        <p:txBody>
          <a:bodyPr wrap="none" lIns="0" tIns="0" rIns="0" bIns="0" rtlCol="0">
            <a:noAutofit/>
          </a:bodyPr>
          <a:lstStyle/>
          <a:p>
            <a:endParaRPr lang="en-US" sz="1400"/>
          </a:p>
        </p:txBody>
      </p:sp>
      <p:cxnSp>
        <p:nvCxnSpPr>
          <p:cNvPr id="32" name="Straight Connector 31">
            <a:extLst>
              <a:ext uri="{FF2B5EF4-FFF2-40B4-BE49-F238E27FC236}">
                <a16:creationId xmlns:a16="http://schemas.microsoft.com/office/drawing/2014/main" id="{DAE5AF83-686A-2192-8DA8-50A1BC0A55A2}"/>
              </a:ext>
            </a:extLst>
          </p:cNvPr>
          <p:cNvCxnSpPr>
            <a:cxnSpLocks/>
          </p:cNvCxnSpPr>
          <p:nvPr userDrawn="1"/>
        </p:nvCxnSpPr>
        <p:spPr bwMode="auto">
          <a:xfrm flipH="1">
            <a:off x="605183" y="1825839"/>
            <a:ext cx="10981635" cy="0"/>
          </a:xfrm>
          <a:prstGeom prst="line">
            <a:avLst/>
          </a:prstGeom>
          <a:solidFill>
            <a:schemeClr val="accent1"/>
          </a:solidFill>
          <a:ln w="9525" cap="flat" cmpd="sng" algn="ctr">
            <a:solidFill>
              <a:schemeClr val="bg1">
                <a:lumMod val="25000"/>
                <a:lumOff val="75000"/>
              </a:schemeClr>
            </a:solidFill>
            <a:prstDash val="sysDot"/>
            <a:miter lim="800000"/>
            <a:headEnd type="none" w="med" len="med"/>
            <a:tailEnd type="none" w="med" len="med"/>
          </a:ln>
          <a:effectLst/>
        </p:spPr>
      </p:cxnSp>
      <p:sp>
        <p:nvSpPr>
          <p:cNvPr id="33" name="Title 3">
            <a:extLst>
              <a:ext uri="{FF2B5EF4-FFF2-40B4-BE49-F238E27FC236}">
                <a16:creationId xmlns:a16="http://schemas.microsoft.com/office/drawing/2014/main" id="{8822227F-FFAE-B868-A7FA-B11FD90974F4}"/>
              </a:ext>
            </a:extLst>
          </p:cNvPr>
          <p:cNvSpPr txBox="1">
            <a:spLocks/>
          </p:cNvSpPr>
          <p:nvPr userDrawn="1"/>
        </p:nvSpPr>
        <p:spPr>
          <a:xfrm>
            <a:off x="5706081" y="6463701"/>
            <a:ext cx="936147" cy="145808"/>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400" b="1" i="0" kern="1200" spc="20" baseline="0">
                <a:solidFill>
                  <a:srgbClr val="A13D35"/>
                </a:solidFill>
                <a:latin typeface="Gill Sans Nova SemiBold" panose="020B0502020204020203" pitchFamily="34" charset="0"/>
                <a:ea typeface="Open Sans Semibold" panose="020B0606030504020204" pitchFamily="34" charset="0"/>
                <a:cs typeface="Open Sans Semibold" panose="020B0606030504020204" pitchFamily="34" charset="0"/>
              </a:defRPr>
            </a:lvl1pPr>
          </a:lstStyle>
          <a:p>
            <a:pPr algn="ctr">
              <a:spcAft>
                <a:spcPts val="0"/>
              </a:spcAft>
            </a:pPr>
            <a:r>
              <a:rPr lang="en-US" sz="900">
                <a:solidFill>
                  <a:schemeClr val="bg1">
                    <a:lumMod val="50000"/>
                    <a:lumOff val="50000"/>
                  </a:schemeClr>
                </a:solidFill>
                <a:latin typeface="Open Sans Semibold" panose="020B0606030504020204" pitchFamily="34" charset="0"/>
              </a:rPr>
              <a:t>CASE STUDY</a:t>
            </a:r>
          </a:p>
        </p:txBody>
      </p:sp>
      <p:sp>
        <p:nvSpPr>
          <p:cNvPr id="38" name="Content Placeholder 2">
            <a:extLst>
              <a:ext uri="{FF2B5EF4-FFF2-40B4-BE49-F238E27FC236}">
                <a16:creationId xmlns:a16="http://schemas.microsoft.com/office/drawing/2014/main" id="{E0B5F143-7459-119A-E226-DC085B9FDAF2}"/>
              </a:ext>
            </a:extLst>
          </p:cNvPr>
          <p:cNvSpPr>
            <a:spLocks noGrp="1"/>
          </p:cNvSpPr>
          <p:nvPr>
            <p:ph sz="half" idx="1" hasCustomPrompt="1"/>
          </p:nvPr>
        </p:nvSpPr>
        <p:spPr>
          <a:xfrm>
            <a:off x="605182" y="1560656"/>
            <a:ext cx="1739767" cy="237162"/>
          </a:xfrm>
        </p:spPr>
        <p:txBody>
          <a:bodyPr/>
          <a:lstStyle>
            <a:lvl1pPr>
              <a:defRPr sz="1400">
                <a:solidFill>
                  <a:schemeClr val="bg1">
                    <a:lumMod val="95000"/>
                    <a:lumOff val="5000"/>
                  </a:schemeClr>
                </a:solidFill>
              </a:defRPr>
            </a:lvl1pPr>
            <a:lvl2pPr marL="0" indent="0">
              <a:buNone/>
              <a:defRPr sz="1400">
                <a:solidFill>
                  <a:schemeClr val="bg1">
                    <a:lumMod val="95000"/>
                    <a:lumOff val="5000"/>
                  </a:schemeClr>
                </a:solidFill>
              </a:defRPr>
            </a:lvl2pPr>
            <a:lvl3pPr marL="0" indent="0">
              <a:buNone/>
              <a:defRPr sz="1400">
                <a:solidFill>
                  <a:schemeClr val="bg1">
                    <a:lumMod val="95000"/>
                    <a:lumOff val="5000"/>
                  </a:schemeClr>
                </a:solidFill>
              </a:defRPr>
            </a:lvl3pPr>
            <a:lvl4pPr marL="0" indent="0">
              <a:buNone/>
              <a:defRPr sz="1400">
                <a:solidFill>
                  <a:schemeClr val="bg1">
                    <a:lumMod val="95000"/>
                    <a:lumOff val="5000"/>
                  </a:schemeClr>
                </a:solidFill>
              </a:defRPr>
            </a:lvl4pPr>
            <a:lvl5pPr marL="0" indent="0">
              <a:buNone/>
              <a:defRPr sz="900" b="1" i="0">
                <a:solidFill>
                  <a:schemeClr val="bg1">
                    <a:lumMod val="95000"/>
                    <a:lumOff val="5000"/>
                  </a:schemeClr>
                </a:solidFill>
                <a:latin typeface="Open Sans" panose="020B0606030504020204" pitchFamily="34" charset="0"/>
                <a:ea typeface="Open Sans" panose="020B0606030504020204" pitchFamily="34" charset="0"/>
                <a:cs typeface="Open Sans" panose="020B0606030504020204" pitchFamily="34" charset="0"/>
              </a:defRPr>
            </a:lvl5pPr>
            <a:lvl6pPr>
              <a:defRPr sz="1800"/>
            </a:lvl6pPr>
            <a:lvl7pPr>
              <a:defRPr sz="1800"/>
            </a:lvl7pPr>
            <a:lvl8pPr>
              <a:defRPr sz="1800"/>
            </a:lvl8pPr>
            <a:lvl9pPr>
              <a:defRPr sz="1800"/>
            </a:lvl9pPr>
          </a:lstStyle>
          <a:p>
            <a:pPr marL="0" marR="0" lvl="4" indent="0" algn="l" defTabSz="914400" rtl="0" eaLnBrk="1" fontAlgn="auto" latinLnBrk="0" hangingPunct="1">
              <a:lnSpc>
                <a:spcPct val="130000"/>
              </a:lnSpc>
              <a:spcBef>
                <a:spcPts val="600"/>
              </a:spcBef>
              <a:spcAft>
                <a:spcPts val="600"/>
              </a:spcAft>
              <a:buClrTx/>
              <a:buSzTx/>
              <a:buFont typeface="Arial" panose="020B0604020202020204" pitchFamily="34" charset="0"/>
              <a:buNone/>
              <a:tabLst/>
              <a:defRPr/>
            </a:pPr>
            <a:r>
              <a:rPr lang="en-US" sz="900">
                <a:solidFill>
                  <a:schemeClr val="accent5"/>
                </a:solidFill>
                <a:latin typeface="Open Sans" panose="020B0606030504020204" pitchFamily="34" charset="0"/>
                <a:ea typeface="Open Sans" panose="020B0606030504020204" pitchFamily="34" charset="0"/>
                <a:cs typeface="Open Sans" panose="020B0606030504020204" pitchFamily="34" charset="0"/>
              </a:rPr>
              <a:t>DATE:  </a:t>
            </a:r>
            <a:r>
              <a:rPr lang="en-US"/>
              <a:t>xx</a:t>
            </a:r>
          </a:p>
        </p:txBody>
      </p:sp>
      <p:sp>
        <p:nvSpPr>
          <p:cNvPr id="45" name="Picture Placeholder 9">
            <a:extLst>
              <a:ext uri="{FF2B5EF4-FFF2-40B4-BE49-F238E27FC236}">
                <a16:creationId xmlns:a16="http://schemas.microsoft.com/office/drawing/2014/main" id="{93D5C5F9-FCFA-A440-C564-433BDAEC0854}"/>
              </a:ext>
            </a:extLst>
          </p:cNvPr>
          <p:cNvSpPr>
            <a:spLocks noGrp="1" noChangeAspect="1"/>
          </p:cNvSpPr>
          <p:nvPr>
            <p:ph type="pic" sz="quarter" idx="29"/>
          </p:nvPr>
        </p:nvSpPr>
        <p:spPr>
          <a:xfrm>
            <a:off x="9718950" y="579888"/>
            <a:ext cx="1861751" cy="1147737"/>
          </a:xfrm>
          <a:noFill/>
          <a:ln>
            <a:noFill/>
          </a:ln>
        </p:spPr>
        <p:txBody>
          <a:bodyPr/>
          <a:lstStyle>
            <a:lvl1pPr>
              <a:defRPr>
                <a:solidFill>
                  <a:schemeClr val="bg2"/>
                </a:solidFill>
              </a:defRPr>
            </a:lvl1pPr>
          </a:lstStyle>
          <a:p>
            <a:r>
              <a:rPr lang="en-US"/>
              <a:t>Click icon to add picture</a:t>
            </a:r>
          </a:p>
        </p:txBody>
      </p:sp>
      <p:sp>
        <p:nvSpPr>
          <p:cNvPr id="2" name="Text Placeholder 2">
            <a:extLst>
              <a:ext uri="{FF2B5EF4-FFF2-40B4-BE49-F238E27FC236}">
                <a16:creationId xmlns:a16="http://schemas.microsoft.com/office/drawing/2014/main" id="{0A20143D-7A52-4FAE-6EEB-88AAA75587B3}"/>
              </a:ext>
            </a:extLst>
          </p:cNvPr>
          <p:cNvSpPr>
            <a:spLocks noGrp="1"/>
          </p:cNvSpPr>
          <p:nvPr>
            <p:ph idx="30" hasCustomPrompt="1"/>
          </p:nvPr>
        </p:nvSpPr>
        <p:spPr>
          <a:xfrm>
            <a:off x="7433186" y="2391899"/>
            <a:ext cx="4162811" cy="3528099"/>
          </a:xfrm>
          <a:prstGeom prst="rect">
            <a:avLst/>
          </a:prstGeom>
        </p:spPr>
        <p:txBody>
          <a:bodyPr vert="horz" lIns="0" tIns="0" rIns="0" bIns="0" rtlCol="0">
            <a:noAutofit/>
          </a:bodyPr>
          <a:lstStyle/>
          <a:p>
            <a:pPr lvl="3"/>
            <a:r>
              <a:rPr lang="en-US"/>
              <a:t>Fourth level</a:t>
            </a:r>
          </a:p>
        </p:txBody>
      </p:sp>
      <p:sp>
        <p:nvSpPr>
          <p:cNvPr id="3" name="Text Placeholder 2">
            <a:extLst>
              <a:ext uri="{FF2B5EF4-FFF2-40B4-BE49-F238E27FC236}">
                <a16:creationId xmlns:a16="http://schemas.microsoft.com/office/drawing/2014/main" id="{C08D48F0-6A8D-F220-3771-D53D37C50F5E}"/>
              </a:ext>
            </a:extLst>
          </p:cNvPr>
          <p:cNvSpPr>
            <a:spLocks noGrp="1"/>
          </p:cNvSpPr>
          <p:nvPr>
            <p:ph idx="31" hasCustomPrompt="1"/>
          </p:nvPr>
        </p:nvSpPr>
        <p:spPr>
          <a:xfrm>
            <a:off x="596003" y="2391900"/>
            <a:ext cx="6659948" cy="1564204"/>
          </a:xfrm>
          <a:prstGeom prst="rect">
            <a:avLst/>
          </a:prstGeom>
        </p:spPr>
        <p:txBody>
          <a:bodyPr vert="horz" lIns="0" tIns="0" rIns="0" bIns="0" rtlCol="0">
            <a:noAutofit/>
          </a:bodyPr>
          <a:lstStyle/>
          <a:p>
            <a:pPr lvl="3"/>
            <a:r>
              <a:rPr lang="en-US"/>
              <a:t>Fourth level</a:t>
            </a:r>
          </a:p>
        </p:txBody>
      </p:sp>
      <p:sp>
        <p:nvSpPr>
          <p:cNvPr id="4" name="Text Placeholder 2">
            <a:extLst>
              <a:ext uri="{FF2B5EF4-FFF2-40B4-BE49-F238E27FC236}">
                <a16:creationId xmlns:a16="http://schemas.microsoft.com/office/drawing/2014/main" id="{FB26D437-0328-D2A0-B8AB-625B2614F36D}"/>
              </a:ext>
            </a:extLst>
          </p:cNvPr>
          <p:cNvSpPr>
            <a:spLocks noGrp="1"/>
          </p:cNvSpPr>
          <p:nvPr>
            <p:ph idx="32" hasCustomPrompt="1"/>
          </p:nvPr>
        </p:nvSpPr>
        <p:spPr>
          <a:xfrm>
            <a:off x="596002" y="4355806"/>
            <a:ext cx="6659948" cy="1564204"/>
          </a:xfrm>
          <a:prstGeom prst="rect">
            <a:avLst/>
          </a:prstGeom>
        </p:spPr>
        <p:txBody>
          <a:bodyPr vert="horz" lIns="0" tIns="0" rIns="0" bIns="0" rtlCol="0">
            <a:noAutofit/>
          </a:bodyPr>
          <a:lstStyle/>
          <a:p>
            <a:pPr lvl="3"/>
            <a:r>
              <a:rPr lang="en-US"/>
              <a:t>Fourth level</a:t>
            </a:r>
          </a:p>
        </p:txBody>
      </p:sp>
      <p:sp>
        <p:nvSpPr>
          <p:cNvPr id="5" name="Text Placeholder 2">
            <a:extLst>
              <a:ext uri="{FF2B5EF4-FFF2-40B4-BE49-F238E27FC236}">
                <a16:creationId xmlns:a16="http://schemas.microsoft.com/office/drawing/2014/main" id="{56A419F1-431C-1650-9219-5D3F07152CB3}"/>
              </a:ext>
            </a:extLst>
          </p:cNvPr>
          <p:cNvSpPr>
            <a:spLocks noGrp="1"/>
          </p:cNvSpPr>
          <p:nvPr>
            <p:ph idx="33" hasCustomPrompt="1"/>
          </p:nvPr>
        </p:nvSpPr>
        <p:spPr>
          <a:xfrm>
            <a:off x="7433186" y="2076902"/>
            <a:ext cx="4126761" cy="260877"/>
          </a:xfrm>
          <a:prstGeom prst="rect">
            <a:avLst/>
          </a:prstGeom>
        </p:spPr>
        <p:txBody>
          <a:bodyPr vert="horz" lIns="0" tIns="0" rIns="0" bIns="0" rtlCol="0">
            <a:noAutofit/>
          </a:bodyPr>
          <a:lstStyle/>
          <a:p>
            <a:pPr lvl="1"/>
            <a:r>
              <a:rPr lang="en-US"/>
              <a:t>Second level</a:t>
            </a:r>
          </a:p>
        </p:txBody>
      </p:sp>
      <p:sp>
        <p:nvSpPr>
          <p:cNvPr id="6" name="Text Placeholder 2">
            <a:extLst>
              <a:ext uri="{FF2B5EF4-FFF2-40B4-BE49-F238E27FC236}">
                <a16:creationId xmlns:a16="http://schemas.microsoft.com/office/drawing/2014/main" id="{EFEEDCE4-496A-5EB2-6867-8452ACBDBBA2}"/>
              </a:ext>
            </a:extLst>
          </p:cNvPr>
          <p:cNvSpPr>
            <a:spLocks noGrp="1"/>
          </p:cNvSpPr>
          <p:nvPr>
            <p:ph idx="34" hasCustomPrompt="1"/>
          </p:nvPr>
        </p:nvSpPr>
        <p:spPr>
          <a:xfrm>
            <a:off x="596002" y="2076902"/>
            <a:ext cx="6659948" cy="260877"/>
          </a:xfrm>
          <a:prstGeom prst="rect">
            <a:avLst/>
          </a:prstGeom>
        </p:spPr>
        <p:txBody>
          <a:bodyPr vert="horz" lIns="0" tIns="0" rIns="0" bIns="0" rtlCol="0">
            <a:noAutofit/>
          </a:bodyPr>
          <a:lstStyle/>
          <a:p>
            <a:pPr lvl="1"/>
            <a:r>
              <a:rPr lang="en-US"/>
              <a:t>Second level</a:t>
            </a:r>
          </a:p>
        </p:txBody>
      </p:sp>
      <p:sp>
        <p:nvSpPr>
          <p:cNvPr id="7" name="Text Placeholder 2">
            <a:extLst>
              <a:ext uri="{FF2B5EF4-FFF2-40B4-BE49-F238E27FC236}">
                <a16:creationId xmlns:a16="http://schemas.microsoft.com/office/drawing/2014/main" id="{826F6E5E-E6C1-9587-2DA0-167E3710F1A5}"/>
              </a:ext>
            </a:extLst>
          </p:cNvPr>
          <p:cNvSpPr>
            <a:spLocks noGrp="1"/>
          </p:cNvSpPr>
          <p:nvPr>
            <p:ph idx="35" hasCustomPrompt="1"/>
          </p:nvPr>
        </p:nvSpPr>
        <p:spPr>
          <a:xfrm>
            <a:off x="596002" y="4055008"/>
            <a:ext cx="6659948" cy="260877"/>
          </a:xfrm>
          <a:prstGeom prst="rect">
            <a:avLst/>
          </a:prstGeom>
        </p:spPr>
        <p:txBody>
          <a:bodyPr vert="horz" lIns="0" tIns="0" rIns="0" bIns="0" rtlCol="0">
            <a:noAutofit/>
          </a:bodyPr>
          <a:lstStyle/>
          <a:p>
            <a:pPr lvl="1"/>
            <a:r>
              <a:rPr lang="en-US"/>
              <a:t>Second level</a:t>
            </a:r>
          </a:p>
        </p:txBody>
      </p:sp>
    </p:spTree>
    <p:extLst>
      <p:ext uri="{BB962C8B-B14F-4D97-AF65-F5344CB8AC3E}">
        <p14:creationId xmlns:p14="http://schemas.microsoft.com/office/powerpoint/2010/main" val="34569994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ase Study 3 column">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B348355-36EE-E35F-B307-AF62DCA42134}"/>
              </a:ext>
            </a:extLst>
          </p:cNvPr>
          <p:cNvSpPr>
            <a:spLocks noGrp="1"/>
          </p:cNvSpPr>
          <p:nvPr>
            <p:ph type="sldNum" sz="quarter" idx="10"/>
          </p:nvPr>
        </p:nvSpPr>
        <p:spPr/>
        <p:txBody>
          <a:bodyPr/>
          <a:lstStyle/>
          <a:p>
            <a:fld id="{90E75981-53F8-4174-8F05-C8A5CE0FBBE0}" type="slidenum">
              <a:rPr lang="en-US" smtClean="0"/>
              <a:pPr/>
              <a:t>‹#›</a:t>
            </a:fld>
            <a:endParaRPr lang="en-US"/>
          </a:p>
        </p:txBody>
      </p:sp>
      <p:sp>
        <p:nvSpPr>
          <p:cNvPr id="4" name="Footer Placeholder 3">
            <a:extLst>
              <a:ext uri="{FF2B5EF4-FFF2-40B4-BE49-F238E27FC236}">
                <a16:creationId xmlns:a16="http://schemas.microsoft.com/office/drawing/2014/main" id="{6409EE27-FB09-E08B-83D4-CDF84135F94A}"/>
              </a:ext>
            </a:extLst>
          </p:cNvPr>
          <p:cNvSpPr>
            <a:spLocks noGrp="1"/>
          </p:cNvSpPr>
          <p:nvPr>
            <p:ph type="ftr" sz="quarter" idx="11"/>
          </p:nvPr>
        </p:nvSpPr>
        <p:spPr/>
        <p:txBody>
          <a:bodyPr/>
          <a:lstStyle/>
          <a:p>
            <a:r>
              <a:rPr lang="en-US"/>
              <a:t>Building Bridges</a:t>
            </a:r>
          </a:p>
        </p:txBody>
      </p:sp>
      <p:sp>
        <p:nvSpPr>
          <p:cNvPr id="6" name="Title Placeholder 1">
            <a:extLst>
              <a:ext uri="{FF2B5EF4-FFF2-40B4-BE49-F238E27FC236}">
                <a16:creationId xmlns:a16="http://schemas.microsoft.com/office/drawing/2014/main" id="{4EC44B9D-B140-B6D6-3439-1B8E3AFB4839}"/>
              </a:ext>
            </a:extLst>
          </p:cNvPr>
          <p:cNvSpPr>
            <a:spLocks noGrp="1"/>
          </p:cNvSpPr>
          <p:nvPr>
            <p:ph type="title" hasCustomPrompt="1"/>
          </p:nvPr>
        </p:nvSpPr>
        <p:spPr>
          <a:xfrm>
            <a:off x="611301" y="649506"/>
            <a:ext cx="8351467" cy="423838"/>
          </a:xfrm>
          <a:prstGeom prst="rect">
            <a:avLst/>
          </a:prstGeom>
        </p:spPr>
        <p:txBody>
          <a:bodyPr vert="horz" lIns="0" tIns="0" rIns="0" bIns="0" rtlCol="0" anchor="t">
            <a:noAutofit/>
          </a:bodyPr>
          <a:lstStyle>
            <a:lvl1pPr>
              <a:defRPr sz="2000"/>
            </a:lvl1pPr>
          </a:lstStyle>
          <a:p>
            <a:r>
              <a:rPr lang="en-US" spc="0">
                <a:solidFill>
                  <a:schemeClr val="accent1"/>
                </a:solidFill>
                <a:latin typeface="Open Sans" panose="020B0606030504020204" pitchFamily="34" charset="0"/>
                <a:ea typeface="Open Sans" panose="020B0606030504020204" pitchFamily="34" charset="0"/>
                <a:cs typeface="Open Sans" panose="020B0606030504020204" pitchFamily="34" charset="0"/>
              </a:rPr>
              <a:t>Title Here</a:t>
            </a:r>
            <a:endParaRPr lang="en-US" spc="0">
              <a:latin typeface="Open Sans" panose="020B0606030504020204" pitchFamily="34" charset="0"/>
              <a:ea typeface="Open Sans" panose="020B0606030504020204" pitchFamily="34" charset="0"/>
              <a:cs typeface="Open Sans" panose="020B0606030504020204" pitchFamily="34" charset="0"/>
            </a:endParaRPr>
          </a:p>
        </p:txBody>
      </p:sp>
      <p:sp>
        <p:nvSpPr>
          <p:cNvPr id="7" name="Title 3">
            <a:extLst>
              <a:ext uri="{FF2B5EF4-FFF2-40B4-BE49-F238E27FC236}">
                <a16:creationId xmlns:a16="http://schemas.microsoft.com/office/drawing/2014/main" id="{BC4CD176-8523-FF70-E977-6FF3E8EB6ABE}"/>
              </a:ext>
            </a:extLst>
          </p:cNvPr>
          <p:cNvSpPr txBox="1">
            <a:spLocks/>
          </p:cNvSpPr>
          <p:nvPr userDrawn="1"/>
        </p:nvSpPr>
        <p:spPr>
          <a:xfrm>
            <a:off x="5706081" y="6463701"/>
            <a:ext cx="936146" cy="145808"/>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400" b="1" i="0" kern="1200" spc="20" baseline="0">
                <a:solidFill>
                  <a:srgbClr val="A13D35"/>
                </a:solidFill>
                <a:latin typeface="Gill Sans Nova SemiBold" panose="020B0502020204020203" pitchFamily="34" charset="0"/>
                <a:ea typeface="Open Sans Semibold" panose="020B0606030504020204" pitchFamily="34" charset="0"/>
                <a:cs typeface="Open Sans Semibold" panose="020B0606030504020204" pitchFamily="34" charset="0"/>
              </a:defRPr>
            </a:lvl1pPr>
          </a:lstStyle>
          <a:p>
            <a:pPr algn="ctr">
              <a:spcAft>
                <a:spcPts val="0"/>
              </a:spcAft>
            </a:pPr>
            <a:r>
              <a:rPr lang="en-US" sz="900">
                <a:solidFill>
                  <a:schemeClr val="bg1">
                    <a:lumMod val="50000"/>
                    <a:lumOff val="50000"/>
                  </a:schemeClr>
                </a:solidFill>
                <a:latin typeface="Open Sans Semibold" panose="020B0606030504020204" pitchFamily="34" charset="0"/>
              </a:rPr>
              <a:t>CASE STUDY</a:t>
            </a:r>
          </a:p>
        </p:txBody>
      </p:sp>
      <p:sp>
        <p:nvSpPr>
          <p:cNvPr id="11" name="Content Placeholder 2">
            <a:extLst>
              <a:ext uri="{FF2B5EF4-FFF2-40B4-BE49-F238E27FC236}">
                <a16:creationId xmlns:a16="http://schemas.microsoft.com/office/drawing/2014/main" id="{2CE84368-B5A9-AE31-6E2F-ED44E59AFAC1}"/>
              </a:ext>
            </a:extLst>
          </p:cNvPr>
          <p:cNvSpPr txBox="1">
            <a:spLocks/>
          </p:cNvSpPr>
          <p:nvPr userDrawn="1"/>
        </p:nvSpPr>
        <p:spPr>
          <a:xfrm>
            <a:off x="8051437" y="2207306"/>
            <a:ext cx="1866168" cy="260878"/>
          </a:xfrm>
          <a:prstGeom prst="rect">
            <a:avLst/>
          </a:prstGeom>
        </p:spPr>
        <p:txBody>
          <a:bodyPr/>
          <a:lstStyle>
            <a:lvl1pPr marL="0" indent="0" algn="l" defTabSz="914400" rtl="0" eaLnBrk="1" latinLnBrk="0" hangingPunct="1">
              <a:lnSpc>
                <a:spcPct val="150000"/>
              </a:lnSpc>
              <a:spcBef>
                <a:spcPts val="600"/>
              </a:spcBef>
              <a:spcAft>
                <a:spcPts val="600"/>
              </a:spcAft>
              <a:buFontTx/>
              <a:buNone/>
              <a:defRPr sz="1400" b="1" i="0" kern="1200">
                <a:solidFill>
                  <a:schemeClr val="bg1">
                    <a:lumMod val="95000"/>
                    <a:lumOff val="5000"/>
                  </a:schemeClr>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0" indent="0" algn="l" defTabSz="914400" rtl="0" eaLnBrk="1" latinLnBrk="0" hangingPunct="1">
              <a:lnSpc>
                <a:spcPct val="130000"/>
              </a:lnSpc>
              <a:spcBef>
                <a:spcPts val="600"/>
              </a:spcBef>
              <a:spcAft>
                <a:spcPts val="600"/>
              </a:spcAft>
              <a:buFontTx/>
              <a:buNone/>
              <a:defRPr sz="1400" b="0" i="0" kern="1200" baseline="0">
                <a:solidFill>
                  <a:schemeClr val="bg1">
                    <a:lumMod val="95000"/>
                    <a:lumOff val="5000"/>
                  </a:schemeClr>
                </a:solidFill>
                <a:latin typeface="Open Sans" panose="020B0606030504020204" pitchFamily="34" charset="0"/>
                <a:ea typeface="Open Sans" panose="020B0606030504020204" pitchFamily="34" charset="0"/>
                <a:cs typeface="Open Sans" panose="020B0606030504020204" pitchFamily="34" charset="0"/>
              </a:defRPr>
            </a:lvl2pPr>
            <a:lvl3pPr marL="0" indent="0" algn="l" defTabSz="914400" rtl="0" eaLnBrk="1" latinLnBrk="0" hangingPunct="1">
              <a:lnSpc>
                <a:spcPct val="130000"/>
              </a:lnSpc>
              <a:spcBef>
                <a:spcPts val="600"/>
              </a:spcBef>
              <a:spcAft>
                <a:spcPts val="600"/>
              </a:spcAft>
              <a:buFont typeface="Arial" panose="020B0604020202020204" pitchFamily="34" charset="0"/>
              <a:buNone/>
              <a:defRPr sz="1400" b="0" i="0" kern="1200">
                <a:solidFill>
                  <a:schemeClr val="bg1">
                    <a:lumMod val="95000"/>
                    <a:lumOff val="5000"/>
                  </a:schemeClr>
                </a:solidFill>
                <a:latin typeface="Open Sans" panose="020B0606030504020204" pitchFamily="34" charset="0"/>
                <a:ea typeface="Open Sans" panose="020B0606030504020204" pitchFamily="34" charset="0"/>
                <a:cs typeface="Open Sans" panose="020B0606030504020204" pitchFamily="34" charset="0"/>
              </a:defRPr>
            </a:lvl3pPr>
            <a:lvl4pPr marL="0" indent="0" algn="l" defTabSz="914400" rtl="0" eaLnBrk="1" latinLnBrk="0" hangingPunct="1">
              <a:lnSpc>
                <a:spcPct val="130000"/>
              </a:lnSpc>
              <a:spcBef>
                <a:spcPts val="600"/>
              </a:spcBef>
              <a:spcAft>
                <a:spcPts val="600"/>
              </a:spcAft>
              <a:buFont typeface="Arial" panose="020B0604020202020204" pitchFamily="34" charset="0"/>
              <a:buNone/>
              <a:defRPr sz="1400" b="0" i="0" kern="1200">
                <a:solidFill>
                  <a:schemeClr val="bg1">
                    <a:lumMod val="95000"/>
                    <a:lumOff val="5000"/>
                  </a:schemeClr>
                </a:solidFill>
                <a:latin typeface="Open Sans" panose="020B0606030504020204" pitchFamily="34" charset="0"/>
                <a:ea typeface="Open Sans" panose="020B0606030504020204" pitchFamily="34" charset="0"/>
                <a:cs typeface="Open Sans" panose="020B0606030504020204" pitchFamily="34" charset="0"/>
              </a:defRPr>
            </a:lvl4pPr>
            <a:lvl5pPr marL="0" indent="0" algn="l" defTabSz="914400" rtl="0" eaLnBrk="1" latinLnBrk="0" hangingPunct="1">
              <a:lnSpc>
                <a:spcPct val="130000"/>
              </a:lnSpc>
              <a:spcBef>
                <a:spcPts val="600"/>
              </a:spcBef>
              <a:spcAft>
                <a:spcPts val="600"/>
              </a:spcAft>
              <a:buFont typeface="Arial" panose="020B0604020202020204" pitchFamily="34" charset="0"/>
              <a:buNone/>
              <a:defRPr sz="1100" b="1" i="0" kern="1200">
                <a:solidFill>
                  <a:schemeClr val="accent1"/>
                </a:solidFill>
                <a:latin typeface="Open Sans" panose="020B0606030504020204" pitchFamily="34" charset="0"/>
                <a:ea typeface="Open Sans" panose="020B0606030504020204" pitchFamily="34" charset="0"/>
                <a:cs typeface="Open Sans" panose="020B0606030504020204" pitchFamily="34" charset="0"/>
              </a:defRPr>
            </a:lvl5pPr>
            <a:lvl6pPr marL="900000" indent="-180000" algn="l" defTabSz="914400" rtl="0" eaLnBrk="1" latinLnBrk="0" hangingPunct="1">
              <a:spcBef>
                <a:spcPts val="0"/>
              </a:spcBef>
              <a:spcAft>
                <a:spcPts val="600"/>
              </a:spcAft>
              <a:buFont typeface="Arial" panose="020B0604020202020204" pitchFamily="34" charset="0"/>
              <a:buChar char="‒"/>
              <a:defRPr sz="18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8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8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800" kern="1200">
                <a:solidFill>
                  <a:schemeClr val="tx1"/>
                </a:solidFill>
                <a:latin typeface="+mn-lt"/>
                <a:ea typeface="+mn-ea"/>
                <a:cs typeface="+mn-cs"/>
              </a:defRPr>
            </a:lvl9pPr>
          </a:lstStyle>
          <a:p>
            <a:pPr lvl="4"/>
            <a:r>
              <a:rPr lang="en-US"/>
              <a:t>The Bridge We Built</a:t>
            </a:r>
          </a:p>
        </p:txBody>
      </p:sp>
      <p:sp>
        <p:nvSpPr>
          <p:cNvPr id="12" name="Content Placeholder 2">
            <a:extLst>
              <a:ext uri="{FF2B5EF4-FFF2-40B4-BE49-F238E27FC236}">
                <a16:creationId xmlns:a16="http://schemas.microsoft.com/office/drawing/2014/main" id="{4A0BA4E2-97BB-9CC4-4A12-B4CE90FBCD5A}"/>
              </a:ext>
            </a:extLst>
          </p:cNvPr>
          <p:cNvSpPr txBox="1">
            <a:spLocks/>
          </p:cNvSpPr>
          <p:nvPr userDrawn="1"/>
        </p:nvSpPr>
        <p:spPr>
          <a:xfrm>
            <a:off x="522804" y="2188211"/>
            <a:ext cx="2838961" cy="260878"/>
          </a:xfrm>
          <a:prstGeom prst="rect">
            <a:avLst/>
          </a:prstGeom>
        </p:spPr>
        <p:txBody>
          <a:bodyPr/>
          <a:lstStyle>
            <a:lvl1pPr marL="0" indent="0" algn="l" defTabSz="914400" rtl="0" eaLnBrk="1" latinLnBrk="0" hangingPunct="1">
              <a:lnSpc>
                <a:spcPct val="150000"/>
              </a:lnSpc>
              <a:spcBef>
                <a:spcPts val="600"/>
              </a:spcBef>
              <a:spcAft>
                <a:spcPts val="600"/>
              </a:spcAft>
              <a:buFontTx/>
              <a:buNone/>
              <a:defRPr sz="1400" b="1" i="0" kern="1200">
                <a:solidFill>
                  <a:schemeClr val="bg1">
                    <a:lumMod val="95000"/>
                    <a:lumOff val="5000"/>
                  </a:schemeClr>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0" indent="0" algn="l" defTabSz="914400" rtl="0" eaLnBrk="1" latinLnBrk="0" hangingPunct="1">
              <a:lnSpc>
                <a:spcPct val="130000"/>
              </a:lnSpc>
              <a:spcBef>
                <a:spcPts val="600"/>
              </a:spcBef>
              <a:spcAft>
                <a:spcPts val="600"/>
              </a:spcAft>
              <a:buFontTx/>
              <a:buNone/>
              <a:defRPr sz="1400" b="0" i="0" kern="1200" baseline="0">
                <a:solidFill>
                  <a:schemeClr val="bg1">
                    <a:lumMod val="95000"/>
                    <a:lumOff val="5000"/>
                  </a:schemeClr>
                </a:solidFill>
                <a:latin typeface="Open Sans" panose="020B0606030504020204" pitchFamily="34" charset="0"/>
                <a:ea typeface="Open Sans" panose="020B0606030504020204" pitchFamily="34" charset="0"/>
                <a:cs typeface="Open Sans" panose="020B0606030504020204" pitchFamily="34" charset="0"/>
              </a:defRPr>
            </a:lvl2pPr>
            <a:lvl3pPr marL="0" indent="0" algn="l" defTabSz="914400" rtl="0" eaLnBrk="1" latinLnBrk="0" hangingPunct="1">
              <a:lnSpc>
                <a:spcPct val="130000"/>
              </a:lnSpc>
              <a:spcBef>
                <a:spcPts val="600"/>
              </a:spcBef>
              <a:spcAft>
                <a:spcPts val="600"/>
              </a:spcAft>
              <a:buFont typeface="Arial" panose="020B0604020202020204" pitchFamily="34" charset="0"/>
              <a:buNone/>
              <a:defRPr sz="1400" b="0" i="0" kern="1200">
                <a:solidFill>
                  <a:schemeClr val="bg1">
                    <a:lumMod val="95000"/>
                    <a:lumOff val="5000"/>
                  </a:schemeClr>
                </a:solidFill>
                <a:latin typeface="Open Sans" panose="020B0606030504020204" pitchFamily="34" charset="0"/>
                <a:ea typeface="Open Sans" panose="020B0606030504020204" pitchFamily="34" charset="0"/>
                <a:cs typeface="Open Sans" panose="020B0606030504020204" pitchFamily="34" charset="0"/>
              </a:defRPr>
            </a:lvl3pPr>
            <a:lvl4pPr marL="0" indent="0" algn="l" defTabSz="914400" rtl="0" eaLnBrk="1" latinLnBrk="0" hangingPunct="1">
              <a:lnSpc>
                <a:spcPct val="130000"/>
              </a:lnSpc>
              <a:spcBef>
                <a:spcPts val="600"/>
              </a:spcBef>
              <a:spcAft>
                <a:spcPts val="600"/>
              </a:spcAft>
              <a:buFont typeface="Arial" panose="020B0604020202020204" pitchFamily="34" charset="0"/>
              <a:buNone/>
              <a:defRPr sz="1400" b="0" i="0" kern="1200">
                <a:solidFill>
                  <a:schemeClr val="bg1">
                    <a:lumMod val="95000"/>
                    <a:lumOff val="5000"/>
                  </a:schemeClr>
                </a:solidFill>
                <a:latin typeface="Open Sans" panose="020B0606030504020204" pitchFamily="34" charset="0"/>
                <a:ea typeface="Open Sans" panose="020B0606030504020204" pitchFamily="34" charset="0"/>
                <a:cs typeface="Open Sans" panose="020B0606030504020204" pitchFamily="34" charset="0"/>
              </a:defRPr>
            </a:lvl4pPr>
            <a:lvl5pPr marL="0" indent="0" algn="l" defTabSz="914400" rtl="0" eaLnBrk="1" latinLnBrk="0" hangingPunct="1">
              <a:lnSpc>
                <a:spcPct val="130000"/>
              </a:lnSpc>
              <a:spcBef>
                <a:spcPts val="600"/>
              </a:spcBef>
              <a:spcAft>
                <a:spcPts val="600"/>
              </a:spcAft>
              <a:buFont typeface="Arial" panose="020B0604020202020204" pitchFamily="34" charset="0"/>
              <a:buNone/>
              <a:defRPr sz="1100" b="1" i="0" kern="1200">
                <a:solidFill>
                  <a:schemeClr val="accent1"/>
                </a:solidFill>
                <a:latin typeface="Open Sans" panose="020B0606030504020204" pitchFamily="34" charset="0"/>
                <a:ea typeface="Open Sans" panose="020B0606030504020204" pitchFamily="34" charset="0"/>
                <a:cs typeface="Open Sans" panose="020B0606030504020204" pitchFamily="34" charset="0"/>
              </a:defRPr>
            </a:lvl5pPr>
            <a:lvl6pPr marL="900000" indent="-180000" algn="l" defTabSz="914400" rtl="0" eaLnBrk="1" latinLnBrk="0" hangingPunct="1">
              <a:spcBef>
                <a:spcPts val="0"/>
              </a:spcBef>
              <a:spcAft>
                <a:spcPts val="600"/>
              </a:spcAft>
              <a:buFont typeface="Arial" panose="020B0604020202020204" pitchFamily="34" charset="0"/>
              <a:buChar char="‒"/>
              <a:defRPr sz="18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8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8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800" kern="1200">
                <a:solidFill>
                  <a:schemeClr val="tx1"/>
                </a:solidFill>
                <a:latin typeface="+mn-lt"/>
                <a:ea typeface="+mn-ea"/>
                <a:cs typeface="+mn-cs"/>
              </a:defRPr>
            </a:lvl9pPr>
          </a:lstStyle>
          <a:p>
            <a:pPr lvl="4"/>
            <a:r>
              <a:rPr lang="en-US"/>
              <a:t>Objective</a:t>
            </a:r>
          </a:p>
        </p:txBody>
      </p:sp>
      <p:sp>
        <p:nvSpPr>
          <p:cNvPr id="13" name="Content Placeholder 2">
            <a:extLst>
              <a:ext uri="{FF2B5EF4-FFF2-40B4-BE49-F238E27FC236}">
                <a16:creationId xmlns:a16="http://schemas.microsoft.com/office/drawing/2014/main" id="{AA6D7E93-5736-8E26-8920-E0EB17A58F17}"/>
              </a:ext>
            </a:extLst>
          </p:cNvPr>
          <p:cNvSpPr txBox="1">
            <a:spLocks/>
          </p:cNvSpPr>
          <p:nvPr userDrawn="1"/>
        </p:nvSpPr>
        <p:spPr>
          <a:xfrm>
            <a:off x="4274163" y="2198835"/>
            <a:ext cx="3306400" cy="260878"/>
          </a:xfrm>
          <a:prstGeom prst="rect">
            <a:avLst/>
          </a:prstGeom>
        </p:spPr>
        <p:txBody>
          <a:bodyPr/>
          <a:lstStyle>
            <a:lvl1pPr marL="0" indent="0" algn="l" defTabSz="914400" rtl="0" eaLnBrk="1" latinLnBrk="0" hangingPunct="1">
              <a:lnSpc>
                <a:spcPct val="150000"/>
              </a:lnSpc>
              <a:spcBef>
                <a:spcPts val="600"/>
              </a:spcBef>
              <a:spcAft>
                <a:spcPts val="600"/>
              </a:spcAft>
              <a:buFontTx/>
              <a:buNone/>
              <a:defRPr sz="1400" b="1" i="0" kern="1200">
                <a:solidFill>
                  <a:schemeClr val="bg1">
                    <a:lumMod val="95000"/>
                    <a:lumOff val="5000"/>
                  </a:schemeClr>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0" indent="0" algn="l" defTabSz="914400" rtl="0" eaLnBrk="1" latinLnBrk="0" hangingPunct="1">
              <a:lnSpc>
                <a:spcPct val="130000"/>
              </a:lnSpc>
              <a:spcBef>
                <a:spcPts val="600"/>
              </a:spcBef>
              <a:spcAft>
                <a:spcPts val="600"/>
              </a:spcAft>
              <a:buFontTx/>
              <a:buNone/>
              <a:defRPr sz="1400" b="0" i="0" kern="1200" baseline="0">
                <a:solidFill>
                  <a:schemeClr val="bg1">
                    <a:lumMod val="95000"/>
                    <a:lumOff val="5000"/>
                  </a:schemeClr>
                </a:solidFill>
                <a:latin typeface="Open Sans" panose="020B0606030504020204" pitchFamily="34" charset="0"/>
                <a:ea typeface="Open Sans" panose="020B0606030504020204" pitchFamily="34" charset="0"/>
                <a:cs typeface="Open Sans" panose="020B0606030504020204" pitchFamily="34" charset="0"/>
              </a:defRPr>
            </a:lvl2pPr>
            <a:lvl3pPr marL="0" indent="0" algn="l" defTabSz="914400" rtl="0" eaLnBrk="1" latinLnBrk="0" hangingPunct="1">
              <a:lnSpc>
                <a:spcPct val="130000"/>
              </a:lnSpc>
              <a:spcBef>
                <a:spcPts val="600"/>
              </a:spcBef>
              <a:spcAft>
                <a:spcPts val="600"/>
              </a:spcAft>
              <a:buFont typeface="Arial" panose="020B0604020202020204" pitchFamily="34" charset="0"/>
              <a:buNone/>
              <a:defRPr sz="1400" b="0" i="0" kern="1200">
                <a:solidFill>
                  <a:schemeClr val="bg1">
                    <a:lumMod val="95000"/>
                    <a:lumOff val="5000"/>
                  </a:schemeClr>
                </a:solidFill>
                <a:latin typeface="Open Sans" panose="020B0606030504020204" pitchFamily="34" charset="0"/>
                <a:ea typeface="Open Sans" panose="020B0606030504020204" pitchFamily="34" charset="0"/>
                <a:cs typeface="Open Sans" panose="020B0606030504020204" pitchFamily="34" charset="0"/>
              </a:defRPr>
            </a:lvl3pPr>
            <a:lvl4pPr marL="0" indent="0" algn="l" defTabSz="914400" rtl="0" eaLnBrk="1" latinLnBrk="0" hangingPunct="1">
              <a:lnSpc>
                <a:spcPct val="130000"/>
              </a:lnSpc>
              <a:spcBef>
                <a:spcPts val="600"/>
              </a:spcBef>
              <a:spcAft>
                <a:spcPts val="600"/>
              </a:spcAft>
              <a:buFont typeface="Arial" panose="020B0604020202020204" pitchFamily="34" charset="0"/>
              <a:buNone/>
              <a:defRPr sz="1400" b="0" i="0" kern="1200">
                <a:solidFill>
                  <a:schemeClr val="bg1">
                    <a:lumMod val="95000"/>
                    <a:lumOff val="5000"/>
                  </a:schemeClr>
                </a:solidFill>
                <a:latin typeface="Open Sans" panose="020B0606030504020204" pitchFamily="34" charset="0"/>
                <a:ea typeface="Open Sans" panose="020B0606030504020204" pitchFamily="34" charset="0"/>
                <a:cs typeface="Open Sans" panose="020B0606030504020204" pitchFamily="34" charset="0"/>
              </a:defRPr>
            </a:lvl4pPr>
            <a:lvl5pPr marL="0" indent="0" algn="l" defTabSz="914400" rtl="0" eaLnBrk="1" latinLnBrk="0" hangingPunct="1">
              <a:lnSpc>
                <a:spcPct val="130000"/>
              </a:lnSpc>
              <a:spcBef>
                <a:spcPts val="600"/>
              </a:spcBef>
              <a:spcAft>
                <a:spcPts val="600"/>
              </a:spcAft>
              <a:buFont typeface="Arial" panose="020B0604020202020204" pitchFamily="34" charset="0"/>
              <a:buNone/>
              <a:defRPr sz="1100" b="1" i="0" kern="1200">
                <a:solidFill>
                  <a:schemeClr val="accent1"/>
                </a:solidFill>
                <a:latin typeface="Open Sans" panose="020B0606030504020204" pitchFamily="34" charset="0"/>
                <a:ea typeface="Open Sans" panose="020B0606030504020204" pitchFamily="34" charset="0"/>
                <a:cs typeface="Open Sans" panose="020B0606030504020204" pitchFamily="34" charset="0"/>
              </a:defRPr>
            </a:lvl5pPr>
            <a:lvl6pPr marL="900000" indent="-180000" algn="l" defTabSz="914400" rtl="0" eaLnBrk="1" latinLnBrk="0" hangingPunct="1">
              <a:spcBef>
                <a:spcPts val="0"/>
              </a:spcBef>
              <a:spcAft>
                <a:spcPts val="600"/>
              </a:spcAft>
              <a:buFont typeface="Arial" panose="020B0604020202020204" pitchFamily="34" charset="0"/>
              <a:buChar char="‒"/>
              <a:defRPr sz="18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8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8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800" kern="1200">
                <a:solidFill>
                  <a:schemeClr val="tx1"/>
                </a:solidFill>
                <a:latin typeface="+mn-lt"/>
                <a:ea typeface="+mn-ea"/>
                <a:cs typeface="+mn-cs"/>
              </a:defRPr>
            </a:lvl9pPr>
          </a:lstStyle>
          <a:p>
            <a:pPr lvl="4"/>
            <a:r>
              <a:rPr lang="en-US"/>
              <a:t>Solution</a:t>
            </a:r>
          </a:p>
        </p:txBody>
      </p:sp>
      <p:cxnSp>
        <p:nvCxnSpPr>
          <p:cNvPr id="14" name="Straight Connector 13">
            <a:extLst>
              <a:ext uri="{FF2B5EF4-FFF2-40B4-BE49-F238E27FC236}">
                <a16:creationId xmlns:a16="http://schemas.microsoft.com/office/drawing/2014/main" id="{59B7884B-764D-18AF-6C3B-442BFF919F0A}"/>
              </a:ext>
            </a:extLst>
          </p:cNvPr>
          <p:cNvCxnSpPr>
            <a:cxnSpLocks/>
          </p:cNvCxnSpPr>
          <p:nvPr userDrawn="1"/>
        </p:nvCxnSpPr>
        <p:spPr bwMode="auto">
          <a:xfrm flipH="1">
            <a:off x="605183" y="2041287"/>
            <a:ext cx="10981634" cy="0"/>
          </a:xfrm>
          <a:prstGeom prst="line">
            <a:avLst/>
          </a:prstGeom>
          <a:solidFill>
            <a:schemeClr val="accent1"/>
          </a:solidFill>
          <a:ln w="9525" cap="flat" cmpd="sng" algn="ctr">
            <a:solidFill>
              <a:schemeClr val="bg1">
                <a:lumMod val="25000"/>
                <a:lumOff val="75000"/>
              </a:schemeClr>
            </a:solidFill>
            <a:prstDash val="sysDot"/>
            <a:miter lim="800000"/>
            <a:headEnd type="none" w="med" len="med"/>
            <a:tailEnd type="none" w="med" len="med"/>
          </a:ln>
          <a:effectLst/>
        </p:spPr>
      </p:cxnSp>
      <p:sp>
        <p:nvSpPr>
          <p:cNvPr id="15" name="Content Placeholder 2">
            <a:extLst>
              <a:ext uri="{FF2B5EF4-FFF2-40B4-BE49-F238E27FC236}">
                <a16:creationId xmlns:a16="http://schemas.microsoft.com/office/drawing/2014/main" id="{DAB7BF8C-AFC0-B13C-95A4-F3B5A4FE96F6}"/>
              </a:ext>
            </a:extLst>
          </p:cNvPr>
          <p:cNvSpPr txBox="1">
            <a:spLocks/>
          </p:cNvSpPr>
          <p:nvPr userDrawn="1"/>
        </p:nvSpPr>
        <p:spPr>
          <a:xfrm>
            <a:off x="605182" y="1722264"/>
            <a:ext cx="330649" cy="237162"/>
          </a:xfrm>
          <a:prstGeom prst="rect">
            <a:avLst/>
          </a:prstGeom>
        </p:spPr>
        <p:txBody>
          <a:bodyPr vert="horz" lIns="0" tIns="0" rIns="0" bIns="0" rtlCol="0">
            <a:noAutofit/>
          </a:bodyPr>
          <a:lstStyle>
            <a:lvl1pPr marL="0" indent="0" algn="l" defTabSz="914400" rtl="0" eaLnBrk="1" latinLnBrk="0" hangingPunct="1">
              <a:lnSpc>
                <a:spcPct val="150000"/>
              </a:lnSpc>
              <a:spcBef>
                <a:spcPts val="600"/>
              </a:spcBef>
              <a:spcAft>
                <a:spcPts val="600"/>
              </a:spcAft>
              <a:buFontTx/>
              <a:buNone/>
              <a:defRPr sz="1400" b="1" i="0" kern="1200">
                <a:solidFill>
                  <a:schemeClr val="bg1">
                    <a:lumMod val="95000"/>
                    <a:lumOff val="5000"/>
                  </a:schemeClr>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0" indent="0" algn="l" defTabSz="914400" rtl="0" eaLnBrk="1" latinLnBrk="0" hangingPunct="1">
              <a:lnSpc>
                <a:spcPct val="130000"/>
              </a:lnSpc>
              <a:spcBef>
                <a:spcPts val="600"/>
              </a:spcBef>
              <a:spcAft>
                <a:spcPts val="600"/>
              </a:spcAft>
              <a:buFontTx/>
              <a:buNone/>
              <a:defRPr sz="1400" b="0" i="0" kern="1200" baseline="0">
                <a:solidFill>
                  <a:schemeClr val="bg1">
                    <a:lumMod val="95000"/>
                    <a:lumOff val="5000"/>
                  </a:schemeClr>
                </a:solidFill>
                <a:latin typeface="Open Sans" panose="020B0606030504020204" pitchFamily="34" charset="0"/>
                <a:ea typeface="Open Sans" panose="020B0606030504020204" pitchFamily="34" charset="0"/>
                <a:cs typeface="Open Sans" panose="020B0606030504020204" pitchFamily="34" charset="0"/>
              </a:defRPr>
            </a:lvl2pPr>
            <a:lvl3pPr marL="0" indent="0" algn="l" defTabSz="914400" rtl="0" eaLnBrk="1" latinLnBrk="0" hangingPunct="1">
              <a:lnSpc>
                <a:spcPct val="130000"/>
              </a:lnSpc>
              <a:spcBef>
                <a:spcPts val="600"/>
              </a:spcBef>
              <a:spcAft>
                <a:spcPts val="600"/>
              </a:spcAft>
              <a:buFont typeface="Arial" panose="020B0604020202020204" pitchFamily="34" charset="0"/>
              <a:buNone/>
              <a:defRPr sz="1400" b="0" i="0" kern="1200">
                <a:solidFill>
                  <a:schemeClr val="bg1">
                    <a:lumMod val="95000"/>
                    <a:lumOff val="5000"/>
                  </a:schemeClr>
                </a:solidFill>
                <a:latin typeface="Open Sans" panose="020B0606030504020204" pitchFamily="34" charset="0"/>
                <a:ea typeface="Open Sans" panose="020B0606030504020204" pitchFamily="34" charset="0"/>
                <a:cs typeface="Open Sans" panose="020B0606030504020204" pitchFamily="34" charset="0"/>
              </a:defRPr>
            </a:lvl3pPr>
            <a:lvl4pPr marL="0" indent="0" algn="l" defTabSz="914400" rtl="0" eaLnBrk="1" latinLnBrk="0" hangingPunct="1">
              <a:lnSpc>
                <a:spcPct val="130000"/>
              </a:lnSpc>
              <a:spcBef>
                <a:spcPts val="600"/>
              </a:spcBef>
              <a:spcAft>
                <a:spcPts val="600"/>
              </a:spcAft>
              <a:buFont typeface="Arial" panose="020B0604020202020204" pitchFamily="34" charset="0"/>
              <a:buNone/>
              <a:defRPr sz="1400" b="0" i="0" kern="1200">
                <a:solidFill>
                  <a:schemeClr val="bg1">
                    <a:lumMod val="95000"/>
                    <a:lumOff val="5000"/>
                  </a:schemeClr>
                </a:solidFill>
                <a:latin typeface="Open Sans" panose="020B0606030504020204" pitchFamily="34" charset="0"/>
                <a:ea typeface="Open Sans" panose="020B0606030504020204" pitchFamily="34" charset="0"/>
                <a:cs typeface="Open Sans" panose="020B0606030504020204" pitchFamily="34" charset="0"/>
              </a:defRPr>
            </a:lvl4pPr>
            <a:lvl5pPr marL="0" indent="0" algn="l" defTabSz="914400" rtl="0" eaLnBrk="1" latinLnBrk="0" hangingPunct="1">
              <a:lnSpc>
                <a:spcPct val="130000"/>
              </a:lnSpc>
              <a:spcBef>
                <a:spcPts val="600"/>
              </a:spcBef>
              <a:spcAft>
                <a:spcPts val="600"/>
              </a:spcAft>
              <a:buFont typeface="Arial" panose="020B0604020202020204" pitchFamily="34" charset="0"/>
              <a:buNone/>
              <a:defRPr sz="900" b="1" i="0" kern="1200">
                <a:solidFill>
                  <a:schemeClr val="bg1">
                    <a:lumMod val="95000"/>
                    <a:lumOff val="5000"/>
                  </a:schemeClr>
                </a:solidFill>
                <a:latin typeface="Open Sans" panose="020B0606030504020204" pitchFamily="34" charset="0"/>
                <a:ea typeface="Open Sans" panose="020B0606030504020204" pitchFamily="34" charset="0"/>
                <a:cs typeface="Open Sans" panose="020B0606030504020204" pitchFamily="34" charset="0"/>
              </a:defRPr>
            </a:lvl5pPr>
            <a:lvl6pPr marL="900000" indent="-180000" algn="l" defTabSz="914400" rtl="0" eaLnBrk="1" latinLnBrk="0" hangingPunct="1">
              <a:spcBef>
                <a:spcPts val="0"/>
              </a:spcBef>
              <a:spcAft>
                <a:spcPts val="600"/>
              </a:spcAft>
              <a:buFont typeface="Arial" panose="020B0604020202020204" pitchFamily="34" charset="0"/>
              <a:buChar char="‒"/>
              <a:defRPr sz="18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8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8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800" kern="1200">
                <a:solidFill>
                  <a:schemeClr val="tx1"/>
                </a:solidFill>
                <a:latin typeface="+mn-lt"/>
                <a:ea typeface="+mn-ea"/>
                <a:cs typeface="+mn-cs"/>
              </a:defRPr>
            </a:lvl9pPr>
          </a:lstStyle>
          <a:p>
            <a:pPr lvl="4"/>
            <a:r>
              <a:rPr lang="en-US">
                <a:solidFill>
                  <a:schemeClr val="accent5"/>
                </a:solidFill>
              </a:rPr>
              <a:t>DATE</a:t>
            </a:r>
            <a:endParaRPr lang="en-US" b="0">
              <a:solidFill>
                <a:schemeClr val="accent5"/>
              </a:solidFill>
            </a:endParaRPr>
          </a:p>
        </p:txBody>
      </p:sp>
      <p:sp>
        <p:nvSpPr>
          <p:cNvPr id="17" name="Text Placeholder 2">
            <a:extLst>
              <a:ext uri="{FF2B5EF4-FFF2-40B4-BE49-F238E27FC236}">
                <a16:creationId xmlns:a16="http://schemas.microsoft.com/office/drawing/2014/main" id="{657D6437-A29A-63B2-FAA9-ABB428715842}"/>
              </a:ext>
            </a:extLst>
          </p:cNvPr>
          <p:cNvSpPr>
            <a:spLocks noGrp="1"/>
          </p:cNvSpPr>
          <p:nvPr>
            <p:ph idx="1"/>
          </p:nvPr>
        </p:nvSpPr>
        <p:spPr>
          <a:xfrm>
            <a:off x="611300" y="1129998"/>
            <a:ext cx="8351467" cy="386183"/>
          </a:xfrm>
          <a:prstGeom prst="rect">
            <a:avLst/>
          </a:prstGeom>
        </p:spPr>
        <p:txBody>
          <a:bodyPr vert="horz" lIns="0" tIns="0" rIns="0" bIns="0" rtlCol="0">
            <a:noAutofit/>
          </a:bodyPr>
          <a:lstStyle>
            <a:lvl1pPr>
              <a:lnSpc>
                <a:spcPct val="120000"/>
              </a:lnSpc>
              <a:defRPr sz="1400">
                <a:solidFill>
                  <a:schemeClr val="accent4"/>
                </a:solidFill>
              </a:defRPr>
            </a:lvl1pPr>
          </a:lstStyle>
          <a:p>
            <a:pPr lvl="0"/>
            <a:r>
              <a:rPr lang="en-US"/>
              <a:t>Click to edit Master text styles</a:t>
            </a:r>
          </a:p>
        </p:txBody>
      </p:sp>
      <p:sp>
        <p:nvSpPr>
          <p:cNvPr id="21" name="Text Placeholder 2">
            <a:extLst>
              <a:ext uri="{FF2B5EF4-FFF2-40B4-BE49-F238E27FC236}">
                <a16:creationId xmlns:a16="http://schemas.microsoft.com/office/drawing/2014/main" id="{1AE788E0-FCF4-96F8-7707-03252070AB63}"/>
              </a:ext>
            </a:extLst>
          </p:cNvPr>
          <p:cNvSpPr>
            <a:spLocks noGrp="1"/>
          </p:cNvSpPr>
          <p:nvPr>
            <p:ph idx="15" hasCustomPrompt="1"/>
          </p:nvPr>
        </p:nvSpPr>
        <p:spPr>
          <a:xfrm>
            <a:off x="999314" y="1721077"/>
            <a:ext cx="2172511" cy="178652"/>
          </a:xfrm>
          <a:prstGeom prst="rect">
            <a:avLst/>
          </a:prstGeom>
        </p:spPr>
        <p:txBody>
          <a:bodyPr vert="horz" lIns="0" tIns="0" rIns="0" bIns="0" rtlCol="0">
            <a:noAutofit/>
          </a:bodyPr>
          <a:lstStyle>
            <a:lvl1pPr>
              <a:defRPr sz="1400">
                <a:solidFill>
                  <a:schemeClr val="accent4"/>
                </a:solidFill>
              </a:defRPr>
            </a:lvl1pPr>
            <a:lvl3pPr>
              <a:defRPr sz="900"/>
            </a:lvl3pPr>
          </a:lstStyle>
          <a:p>
            <a:pPr lvl="2"/>
            <a:r>
              <a:rPr lang="en-US"/>
              <a:t>Third level</a:t>
            </a:r>
          </a:p>
        </p:txBody>
      </p:sp>
      <p:sp>
        <p:nvSpPr>
          <p:cNvPr id="26" name="Text Placeholder 2">
            <a:extLst>
              <a:ext uri="{FF2B5EF4-FFF2-40B4-BE49-F238E27FC236}">
                <a16:creationId xmlns:a16="http://schemas.microsoft.com/office/drawing/2014/main" id="{552F3AD9-7D89-C8F3-65E5-D598CB689328}"/>
              </a:ext>
            </a:extLst>
          </p:cNvPr>
          <p:cNvSpPr>
            <a:spLocks noGrp="1"/>
          </p:cNvSpPr>
          <p:nvPr>
            <p:ph idx="17"/>
          </p:nvPr>
        </p:nvSpPr>
        <p:spPr>
          <a:xfrm>
            <a:off x="4365254" y="2507902"/>
            <a:ext cx="3617800" cy="183127"/>
          </a:xfrm>
          <a:prstGeom prst="rect">
            <a:avLst/>
          </a:prstGeom>
        </p:spPr>
        <p:txBody>
          <a:bodyPr vert="horz" lIns="0" tIns="0" rIns="0" bIns="0" rtlCol="0">
            <a:spAutoFit/>
          </a:bodyPr>
          <a:lstStyle>
            <a:lvl1pPr>
              <a:defRPr sz="1400">
                <a:solidFill>
                  <a:schemeClr val="accent4"/>
                </a:solidFill>
              </a:defRPr>
            </a:lvl1pPr>
            <a:lvl3pPr>
              <a:defRPr sz="1000"/>
            </a:lvl3pPr>
          </a:lstStyle>
          <a:p>
            <a:pPr lvl="0"/>
            <a:r>
              <a:rPr lang="en-US"/>
              <a:t>Click to edit Master text styles</a:t>
            </a:r>
          </a:p>
        </p:txBody>
      </p:sp>
      <p:sp>
        <p:nvSpPr>
          <p:cNvPr id="27" name="Text Placeholder 2">
            <a:extLst>
              <a:ext uri="{FF2B5EF4-FFF2-40B4-BE49-F238E27FC236}">
                <a16:creationId xmlns:a16="http://schemas.microsoft.com/office/drawing/2014/main" id="{F4B355BC-8B5F-7C03-3F06-5B91AA8D763C}"/>
              </a:ext>
            </a:extLst>
          </p:cNvPr>
          <p:cNvSpPr>
            <a:spLocks noGrp="1"/>
          </p:cNvSpPr>
          <p:nvPr>
            <p:ph idx="18"/>
          </p:nvPr>
        </p:nvSpPr>
        <p:spPr>
          <a:xfrm>
            <a:off x="8119208" y="2502993"/>
            <a:ext cx="3617800" cy="535531"/>
          </a:xfrm>
          <a:prstGeom prst="rect">
            <a:avLst/>
          </a:prstGeom>
        </p:spPr>
        <p:txBody>
          <a:bodyPr vert="horz" lIns="0" tIns="0" rIns="0" bIns="0" rtlCol="0">
            <a:spAutoFit/>
          </a:bodyPr>
          <a:lstStyle>
            <a:lvl1pPr>
              <a:defRPr sz="1400">
                <a:solidFill>
                  <a:schemeClr val="accent4"/>
                </a:solidFill>
              </a:defRPr>
            </a:lvl1pPr>
            <a:lvl3pPr>
              <a:defRPr sz="1000"/>
            </a:lvl3pPr>
          </a:lstStyle>
          <a:p>
            <a:pPr lvl="0"/>
            <a:r>
              <a:rPr lang="en-US"/>
              <a:t>Click to edit Master text styles</a:t>
            </a:r>
          </a:p>
          <a:p>
            <a:pPr lvl="1"/>
            <a:r>
              <a:rPr lang="en-US"/>
              <a:t>Second level</a:t>
            </a:r>
          </a:p>
        </p:txBody>
      </p:sp>
      <p:sp>
        <p:nvSpPr>
          <p:cNvPr id="28" name="Text Placeholder 2">
            <a:extLst>
              <a:ext uri="{FF2B5EF4-FFF2-40B4-BE49-F238E27FC236}">
                <a16:creationId xmlns:a16="http://schemas.microsoft.com/office/drawing/2014/main" id="{281A1519-AF35-4EE0-861F-84BD5E6AF8B6}"/>
              </a:ext>
            </a:extLst>
          </p:cNvPr>
          <p:cNvSpPr>
            <a:spLocks noGrp="1"/>
          </p:cNvSpPr>
          <p:nvPr>
            <p:ph idx="19"/>
          </p:nvPr>
        </p:nvSpPr>
        <p:spPr>
          <a:xfrm>
            <a:off x="611300" y="2502993"/>
            <a:ext cx="3617800" cy="183127"/>
          </a:xfrm>
          <a:prstGeom prst="rect">
            <a:avLst/>
          </a:prstGeom>
        </p:spPr>
        <p:txBody>
          <a:bodyPr vert="horz" lIns="0" tIns="0" rIns="0" bIns="0" rtlCol="0">
            <a:spAutoFit/>
          </a:bodyPr>
          <a:lstStyle>
            <a:lvl1pPr>
              <a:defRPr sz="1400">
                <a:solidFill>
                  <a:schemeClr val="accent4"/>
                </a:solidFill>
              </a:defRPr>
            </a:lvl1pPr>
            <a:lvl3pPr>
              <a:defRPr sz="1000"/>
            </a:lvl3pPr>
          </a:lstStyle>
          <a:p>
            <a:pPr lvl="0"/>
            <a:r>
              <a:rPr lang="en-US"/>
              <a:t>Click to edit Master text styles</a:t>
            </a:r>
          </a:p>
        </p:txBody>
      </p:sp>
      <p:sp>
        <p:nvSpPr>
          <p:cNvPr id="29" name="Picture Placeholder 2">
            <a:extLst>
              <a:ext uri="{FF2B5EF4-FFF2-40B4-BE49-F238E27FC236}">
                <a16:creationId xmlns:a16="http://schemas.microsoft.com/office/drawing/2014/main" id="{67E820ED-E13E-05C7-4A7C-6BDF846F335D}"/>
              </a:ext>
            </a:extLst>
          </p:cNvPr>
          <p:cNvSpPr>
            <a:spLocks noGrp="1"/>
          </p:cNvSpPr>
          <p:nvPr>
            <p:ph type="pic" sz="quarter" idx="20"/>
          </p:nvPr>
        </p:nvSpPr>
        <p:spPr>
          <a:xfrm>
            <a:off x="9822656" y="610782"/>
            <a:ext cx="1758043" cy="725094"/>
          </a:xfrm>
        </p:spPr>
        <p:txBody>
          <a:bodyPr/>
          <a:lstStyle/>
          <a:p>
            <a:r>
              <a:rPr lang="en-US"/>
              <a:t>Click icon to add picture</a:t>
            </a:r>
          </a:p>
        </p:txBody>
      </p:sp>
    </p:spTree>
    <p:extLst>
      <p:ext uri="{BB962C8B-B14F-4D97-AF65-F5344CB8AC3E}">
        <p14:creationId xmlns:p14="http://schemas.microsoft.com/office/powerpoint/2010/main" val="34008484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am membe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D04EAE5-0DAD-A46C-0C6C-F11D18426CEA}"/>
              </a:ext>
            </a:extLst>
          </p:cNvPr>
          <p:cNvSpPr>
            <a:spLocks noGrp="1"/>
          </p:cNvSpPr>
          <p:nvPr>
            <p:ph type="sldNum" sz="quarter" idx="10"/>
          </p:nvPr>
        </p:nvSpPr>
        <p:spPr/>
        <p:txBody>
          <a:bodyPr/>
          <a:lstStyle/>
          <a:p>
            <a:fld id="{90E75981-53F8-4174-8F05-C8A5CE0FBBE0}" type="slidenum">
              <a:rPr lang="en-US" smtClean="0"/>
              <a:pPr/>
              <a:t>‹#›</a:t>
            </a:fld>
            <a:endParaRPr lang="en-US"/>
          </a:p>
        </p:txBody>
      </p:sp>
      <p:sp>
        <p:nvSpPr>
          <p:cNvPr id="4" name="Footer Placeholder 3">
            <a:extLst>
              <a:ext uri="{FF2B5EF4-FFF2-40B4-BE49-F238E27FC236}">
                <a16:creationId xmlns:a16="http://schemas.microsoft.com/office/drawing/2014/main" id="{C9EFB0CA-6166-9706-9B0F-8D55F622BBB7}"/>
              </a:ext>
            </a:extLst>
          </p:cNvPr>
          <p:cNvSpPr>
            <a:spLocks noGrp="1"/>
          </p:cNvSpPr>
          <p:nvPr>
            <p:ph type="ftr" sz="quarter" idx="11"/>
          </p:nvPr>
        </p:nvSpPr>
        <p:spPr/>
        <p:txBody>
          <a:bodyPr/>
          <a:lstStyle/>
          <a:p>
            <a:r>
              <a:rPr lang="en-US"/>
              <a:t>Building Bridges</a:t>
            </a:r>
          </a:p>
        </p:txBody>
      </p:sp>
      <p:sp>
        <p:nvSpPr>
          <p:cNvPr id="6" name="TextBox 5">
            <a:extLst>
              <a:ext uri="{FF2B5EF4-FFF2-40B4-BE49-F238E27FC236}">
                <a16:creationId xmlns:a16="http://schemas.microsoft.com/office/drawing/2014/main" id="{2A7ACC16-444D-AE75-9B69-E09F89164ACC}"/>
              </a:ext>
            </a:extLst>
          </p:cNvPr>
          <p:cNvSpPr txBox="1"/>
          <p:nvPr userDrawn="1"/>
        </p:nvSpPr>
        <p:spPr>
          <a:xfrm>
            <a:off x="9580418" y="-363682"/>
            <a:ext cx="0" cy="0"/>
          </a:xfrm>
          <a:prstGeom prst="rect">
            <a:avLst/>
          </a:prstGeom>
          <a:noFill/>
        </p:spPr>
        <p:txBody>
          <a:bodyPr wrap="none" lIns="0" tIns="0" rIns="0" bIns="0" rtlCol="0">
            <a:noAutofit/>
          </a:bodyPr>
          <a:lstStyle/>
          <a:p>
            <a:endParaRPr lang="en-US"/>
          </a:p>
        </p:txBody>
      </p:sp>
      <p:sp>
        <p:nvSpPr>
          <p:cNvPr id="7" name="Title 3">
            <a:extLst>
              <a:ext uri="{FF2B5EF4-FFF2-40B4-BE49-F238E27FC236}">
                <a16:creationId xmlns:a16="http://schemas.microsoft.com/office/drawing/2014/main" id="{EA3BDA48-E84C-7830-3CC3-EEB0BA1BE621}"/>
              </a:ext>
            </a:extLst>
          </p:cNvPr>
          <p:cNvSpPr>
            <a:spLocks noGrp="1"/>
          </p:cNvSpPr>
          <p:nvPr>
            <p:ph type="title" hasCustomPrompt="1"/>
          </p:nvPr>
        </p:nvSpPr>
        <p:spPr>
          <a:xfrm>
            <a:off x="3503726" y="684605"/>
            <a:ext cx="6539804" cy="329893"/>
          </a:xfrm>
        </p:spPr>
        <p:txBody>
          <a:bodyPr/>
          <a:lstStyle/>
          <a:p>
            <a:r>
              <a:rPr lang="en-US"/>
              <a:t>Name Here</a:t>
            </a:r>
          </a:p>
        </p:txBody>
      </p:sp>
      <p:cxnSp>
        <p:nvCxnSpPr>
          <p:cNvPr id="13" name="Straight Connector 12">
            <a:extLst>
              <a:ext uri="{FF2B5EF4-FFF2-40B4-BE49-F238E27FC236}">
                <a16:creationId xmlns:a16="http://schemas.microsoft.com/office/drawing/2014/main" id="{E81C3E96-439E-887A-0550-E38FFF689743}"/>
              </a:ext>
            </a:extLst>
          </p:cNvPr>
          <p:cNvCxnSpPr>
            <a:cxnSpLocks/>
          </p:cNvCxnSpPr>
          <p:nvPr userDrawn="1"/>
        </p:nvCxnSpPr>
        <p:spPr bwMode="auto">
          <a:xfrm flipH="1">
            <a:off x="3503726" y="1685499"/>
            <a:ext cx="8078674" cy="0"/>
          </a:xfrm>
          <a:prstGeom prst="line">
            <a:avLst/>
          </a:prstGeom>
          <a:solidFill>
            <a:schemeClr val="accent1"/>
          </a:solidFill>
          <a:ln w="9525" cap="flat" cmpd="sng" algn="ctr">
            <a:solidFill>
              <a:schemeClr val="bg1">
                <a:lumMod val="50000"/>
                <a:lumOff val="50000"/>
              </a:schemeClr>
            </a:solidFill>
            <a:prstDash val="sysDot"/>
            <a:miter lim="800000"/>
            <a:headEnd type="none" w="med" len="med"/>
            <a:tailEnd type="none" w="med" len="med"/>
          </a:ln>
          <a:effectLst/>
        </p:spPr>
      </p:cxnSp>
      <p:sp>
        <p:nvSpPr>
          <p:cNvPr id="14" name="Title 3">
            <a:extLst>
              <a:ext uri="{FF2B5EF4-FFF2-40B4-BE49-F238E27FC236}">
                <a16:creationId xmlns:a16="http://schemas.microsoft.com/office/drawing/2014/main" id="{7E360082-5DF0-6E11-9E57-E5FBFD94C915}"/>
              </a:ext>
            </a:extLst>
          </p:cNvPr>
          <p:cNvSpPr txBox="1">
            <a:spLocks/>
          </p:cNvSpPr>
          <p:nvPr userDrawn="1"/>
        </p:nvSpPr>
        <p:spPr>
          <a:xfrm>
            <a:off x="611300" y="2960130"/>
            <a:ext cx="2370797" cy="149088"/>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400" b="1" i="0" kern="1200" spc="20" baseline="0">
                <a:solidFill>
                  <a:srgbClr val="A13D35"/>
                </a:solidFill>
                <a:latin typeface="Gill Sans Nova SemiBold" panose="020B0502020204020203" pitchFamily="34" charset="0"/>
                <a:ea typeface="Open Sans Semibold" panose="020B0606030504020204" pitchFamily="34" charset="0"/>
                <a:cs typeface="Open Sans Semibold" panose="020B0606030504020204" pitchFamily="34" charset="0"/>
              </a:defRPr>
            </a:lvl1pPr>
          </a:lstStyle>
          <a:p>
            <a:pPr>
              <a:spcAft>
                <a:spcPts val="0"/>
              </a:spcAft>
            </a:pPr>
            <a:r>
              <a:rPr lang="en-US" sz="1200">
                <a:solidFill>
                  <a:schemeClr val="accent5"/>
                </a:solidFill>
                <a:latin typeface="Open Sans Semibold" panose="020B0606030504020204" pitchFamily="34" charset="0"/>
              </a:rPr>
              <a:t>Expertise</a:t>
            </a:r>
          </a:p>
        </p:txBody>
      </p:sp>
      <p:cxnSp>
        <p:nvCxnSpPr>
          <p:cNvPr id="15" name="Straight Connector 14">
            <a:extLst>
              <a:ext uri="{FF2B5EF4-FFF2-40B4-BE49-F238E27FC236}">
                <a16:creationId xmlns:a16="http://schemas.microsoft.com/office/drawing/2014/main" id="{84F5E799-1732-BA25-768F-1860325B63A6}"/>
              </a:ext>
            </a:extLst>
          </p:cNvPr>
          <p:cNvCxnSpPr>
            <a:cxnSpLocks/>
          </p:cNvCxnSpPr>
          <p:nvPr userDrawn="1"/>
        </p:nvCxnSpPr>
        <p:spPr bwMode="auto">
          <a:xfrm flipH="1">
            <a:off x="604007" y="3199386"/>
            <a:ext cx="2378090" cy="0"/>
          </a:xfrm>
          <a:prstGeom prst="line">
            <a:avLst/>
          </a:prstGeom>
          <a:solidFill>
            <a:schemeClr val="accent1"/>
          </a:solidFill>
          <a:ln w="9525" cap="flat" cmpd="sng" algn="ctr">
            <a:solidFill>
              <a:schemeClr val="bg1">
                <a:lumMod val="50000"/>
                <a:lumOff val="50000"/>
              </a:schemeClr>
            </a:solidFill>
            <a:prstDash val="sysDot"/>
            <a:miter lim="800000"/>
            <a:headEnd type="none" w="med" len="med"/>
            <a:tailEnd type="none" w="med" len="med"/>
          </a:ln>
          <a:effectLst/>
        </p:spPr>
      </p:cxnSp>
      <p:sp>
        <p:nvSpPr>
          <p:cNvPr id="17" name="Rectangle 16">
            <a:extLst>
              <a:ext uri="{FF2B5EF4-FFF2-40B4-BE49-F238E27FC236}">
                <a16:creationId xmlns:a16="http://schemas.microsoft.com/office/drawing/2014/main" id="{42AF53C0-E23B-6775-58B2-4D98E3C9AB76}"/>
              </a:ext>
            </a:extLst>
          </p:cNvPr>
          <p:cNvSpPr/>
          <p:nvPr userDrawn="1"/>
        </p:nvSpPr>
        <p:spPr bwMode="auto">
          <a:xfrm>
            <a:off x="3503726" y="2210734"/>
            <a:ext cx="8688274" cy="4647266"/>
          </a:xfrm>
          <a:prstGeom prst="rect">
            <a:avLst/>
          </a:prstGeom>
          <a:no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b="0">
              <a:solidFill>
                <a:schemeClr val="tx1"/>
              </a:solidFill>
              <a:latin typeface="Times New Roman" pitchFamily="18" charset="0"/>
            </a:endParaRPr>
          </a:p>
        </p:txBody>
      </p:sp>
      <p:sp>
        <p:nvSpPr>
          <p:cNvPr id="19" name="Title 3">
            <a:extLst>
              <a:ext uri="{FF2B5EF4-FFF2-40B4-BE49-F238E27FC236}">
                <a16:creationId xmlns:a16="http://schemas.microsoft.com/office/drawing/2014/main" id="{D31BC0C2-5C77-8C4F-0591-598FE892F76C}"/>
              </a:ext>
            </a:extLst>
          </p:cNvPr>
          <p:cNvSpPr txBox="1">
            <a:spLocks/>
          </p:cNvSpPr>
          <p:nvPr userDrawn="1"/>
        </p:nvSpPr>
        <p:spPr>
          <a:xfrm>
            <a:off x="10644554" y="508109"/>
            <a:ext cx="936146" cy="145808"/>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400" b="1" i="0" kern="1200" spc="20" baseline="0">
                <a:solidFill>
                  <a:srgbClr val="A13D35"/>
                </a:solidFill>
                <a:latin typeface="Gill Sans Nova SemiBold" panose="020B0502020204020203" pitchFamily="34" charset="0"/>
                <a:ea typeface="Open Sans Semibold" panose="020B0606030504020204" pitchFamily="34" charset="0"/>
                <a:cs typeface="Open Sans Semibold" panose="020B0606030504020204" pitchFamily="34" charset="0"/>
              </a:defRPr>
            </a:lvl1pPr>
          </a:lstStyle>
          <a:p>
            <a:pPr algn="r">
              <a:spcAft>
                <a:spcPts val="0"/>
              </a:spcAft>
            </a:pPr>
            <a:r>
              <a:rPr lang="en-US" sz="900">
                <a:solidFill>
                  <a:schemeClr val="bg1">
                    <a:lumMod val="50000"/>
                    <a:lumOff val="50000"/>
                  </a:schemeClr>
                </a:solidFill>
                <a:latin typeface="Open Sans Semibold" panose="020B0606030504020204" pitchFamily="34" charset="0"/>
              </a:rPr>
              <a:t>TEAM</a:t>
            </a:r>
          </a:p>
        </p:txBody>
      </p:sp>
      <p:sp>
        <p:nvSpPr>
          <p:cNvPr id="20" name="Picture Placeholder 9">
            <a:extLst>
              <a:ext uri="{FF2B5EF4-FFF2-40B4-BE49-F238E27FC236}">
                <a16:creationId xmlns:a16="http://schemas.microsoft.com/office/drawing/2014/main" id="{F8C6D89A-44B5-8C96-8440-EDEE43D5C337}"/>
              </a:ext>
            </a:extLst>
          </p:cNvPr>
          <p:cNvSpPr>
            <a:spLocks noGrp="1" noChangeAspect="1"/>
          </p:cNvSpPr>
          <p:nvPr>
            <p:ph type="pic" sz="quarter" idx="29"/>
          </p:nvPr>
        </p:nvSpPr>
        <p:spPr>
          <a:xfrm>
            <a:off x="611298" y="684601"/>
            <a:ext cx="2020841" cy="1968843"/>
          </a:xfrm>
          <a:noFill/>
          <a:ln>
            <a:noFill/>
          </a:ln>
        </p:spPr>
        <p:txBody>
          <a:bodyPr/>
          <a:lstStyle>
            <a:lvl1pPr>
              <a:defRPr>
                <a:solidFill>
                  <a:schemeClr val="bg2"/>
                </a:solidFill>
              </a:defRPr>
            </a:lvl1pPr>
          </a:lstStyle>
          <a:p>
            <a:r>
              <a:rPr lang="en-US"/>
              <a:t>Click icon to add picture</a:t>
            </a:r>
          </a:p>
        </p:txBody>
      </p:sp>
      <p:sp>
        <p:nvSpPr>
          <p:cNvPr id="21" name="Text Placeholder 2">
            <a:extLst>
              <a:ext uri="{FF2B5EF4-FFF2-40B4-BE49-F238E27FC236}">
                <a16:creationId xmlns:a16="http://schemas.microsoft.com/office/drawing/2014/main" id="{AE9C7ACA-D873-B69B-ECC6-811AB42B7C7A}"/>
              </a:ext>
            </a:extLst>
          </p:cNvPr>
          <p:cNvSpPr>
            <a:spLocks noGrp="1"/>
          </p:cNvSpPr>
          <p:nvPr>
            <p:ph idx="31" hasCustomPrompt="1"/>
          </p:nvPr>
        </p:nvSpPr>
        <p:spPr>
          <a:xfrm>
            <a:off x="647248" y="3428999"/>
            <a:ext cx="2334849" cy="1812213"/>
          </a:xfrm>
          <a:prstGeom prst="rect">
            <a:avLst/>
          </a:prstGeom>
        </p:spPr>
        <p:txBody>
          <a:bodyPr vert="horz" lIns="0" tIns="0" rIns="0" bIns="0" rtlCol="0">
            <a:noAutofit/>
          </a:bodyPr>
          <a:lstStyle>
            <a:lvl4pPr marL="179388" indent="-171450">
              <a:lnSpc>
                <a:spcPct val="130000"/>
              </a:lnSpc>
              <a:buFont typeface="Arial" panose="020B0604020202020204" pitchFamily="34" charset="0"/>
              <a:buChar char="•"/>
              <a:tabLst/>
              <a:defRPr sz="1000" b="0" i="0">
                <a:solidFill>
                  <a:schemeClr val="accent5"/>
                </a:solidFill>
                <a:latin typeface="Open Sans" panose="020B0606030504020204" pitchFamily="34" charset="0"/>
                <a:ea typeface="Open Sans" panose="020B0606030504020204" pitchFamily="34" charset="0"/>
                <a:cs typeface="Open Sans" panose="020B0606030504020204" pitchFamily="34" charset="0"/>
              </a:defRPr>
            </a:lvl4pPr>
          </a:lstStyle>
          <a:p>
            <a:pPr lvl="3"/>
            <a:r>
              <a:rPr lang="en-US"/>
              <a:t>ff</a:t>
            </a:r>
          </a:p>
        </p:txBody>
      </p:sp>
      <p:sp>
        <p:nvSpPr>
          <p:cNvPr id="22" name="Text Placeholder 2">
            <a:extLst>
              <a:ext uri="{FF2B5EF4-FFF2-40B4-BE49-F238E27FC236}">
                <a16:creationId xmlns:a16="http://schemas.microsoft.com/office/drawing/2014/main" id="{3D62FBE3-A13F-4EC7-D942-A11F56E044E4}"/>
              </a:ext>
            </a:extLst>
          </p:cNvPr>
          <p:cNvSpPr>
            <a:spLocks noGrp="1"/>
          </p:cNvSpPr>
          <p:nvPr>
            <p:ph idx="32" hasCustomPrompt="1"/>
          </p:nvPr>
        </p:nvSpPr>
        <p:spPr>
          <a:xfrm>
            <a:off x="3503726" y="1146795"/>
            <a:ext cx="4782435" cy="211786"/>
          </a:xfrm>
          <a:prstGeom prst="rect">
            <a:avLst/>
          </a:prstGeom>
        </p:spPr>
        <p:txBody>
          <a:bodyPr vert="horz" lIns="0" tIns="0" rIns="0" bIns="0" rtlCol="0">
            <a:noAutofit/>
          </a:bodyPr>
          <a:lstStyle>
            <a:lvl4pPr marL="7938" indent="0">
              <a:lnSpc>
                <a:spcPct val="130000"/>
              </a:lnSpc>
              <a:buFont typeface="Arial" panose="020B0604020202020204" pitchFamily="34" charset="0"/>
              <a:buNone/>
              <a:tabLst/>
              <a:defRPr sz="1200" b="1" i="0">
                <a:solidFill>
                  <a:schemeClr val="accent5"/>
                </a:solidFill>
                <a:latin typeface="Open Sans" panose="020B0606030504020204" pitchFamily="34" charset="0"/>
                <a:ea typeface="Open Sans" panose="020B0606030504020204" pitchFamily="34" charset="0"/>
                <a:cs typeface="Open Sans" panose="020B0606030504020204" pitchFamily="34" charset="0"/>
              </a:defRPr>
            </a:lvl4pPr>
          </a:lstStyle>
          <a:p>
            <a:pPr lvl="3"/>
            <a:r>
              <a:rPr lang="en-US"/>
              <a:t>Title Here</a:t>
            </a:r>
          </a:p>
        </p:txBody>
      </p:sp>
      <p:sp>
        <p:nvSpPr>
          <p:cNvPr id="23" name="Text Placeholder 2">
            <a:extLst>
              <a:ext uri="{FF2B5EF4-FFF2-40B4-BE49-F238E27FC236}">
                <a16:creationId xmlns:a16="http://schemas.microsoft.com/office/drawing/2014/main" id="{A42E6781-D2D0-1BE2-2FE2-F5AADE933E8F}"/>
              </a:ext>
            </a:extLst>
          </p:cNvPr>
          <p:cNvSpPr>
            <a:spLocks noGrp="1"/>
          </p:cNvSpPr>
          <p:nvPr>
            <p:ph idx="33" hasCustomPrompt="1"/>
          </p:nvPr>
        </p:nvSpPr>
        <p:spPr>
          <a:xfrm>
            <a:off x="3503726" y="1892189"/>
            <a:ext cx="8004533" cy="497955"/>
          </a:xfrm>
          <a:prstGeom prst="rect">
            <a:avLst/>
          </a:prstGeom>
        </p:spPr>
        <p:txBody>
          <a:bodyPr vert="horz" lIns="0" tIns="0" rIns="0" bIns="0" rtlCol="0">
            <a:noAutofit/>
          </a:bodyPr>
          <a:lstStyle>
            <a:lvl4pPr marL="7938" indent="0">
              <a:lnSpc>
                <a:spcPct val="130000"/>
              </a:lnSpc>
              <a:buFont typeface="Arial" panose="020B0604020202020204" pitchFamily="34" charset="0"/>
              <a:buNone/>
              <a:tabLst/>
              <a:defRPr sz="1400" b="1" i="0">
                <a:solidFill>
                  <a:schemeClr val="accent5"/>
                </a:solidFill>
                <a:latin typeface="Open Sans" panose="020B0606030504020204" pitchFamily="34" charset="0"/>
                <a:ea typeface="Open Sans" panose="020B0606030504020204" pitchFamily="34" charset="0"/>
                <a:cs typeface="Open Sans" panose="020B0606030504020204" pitchFamily="34" charset="0"/>
              </a:defRPr>
            </a:lvl4pPr>
          </a:lstStyle>
          <a:p>
            <a:pPr lvl="3"/>
            <a:r>
              <a:rPr lang="en-US"/>
              <a:t>Intro text</a:t>
            </a:r>
          </a:p>
        </p:txBody>
      </p:sp>
      <p:sp>
        <p:nvSpPr>
          <p:cNvPr id="24" name="Text Placeholder 2">
            <a:extLst>
              <a:ext uri="{FF2B5EF4-FFF2-40B4-BE49-F238E27FC236}">
                <a16:creationId xmlns:a16="http://schemas.microsoft.com/office/drawing/2014/main" id="{B7337783-26A4-A2A0-73B9-4A5B557BEF70}"/>
              </a:ext>
            </a:extLst>
          </p:cNvPr>
          <p:cNvSpPr>
            <a:spLocks noGrp="1"/>
          </p:cNvSpPr>
          <p:nvPr>
            <p:ph idx="34" hasCustomPrompt="1"/>
          </p:nvPr>
        </p:nvSpPr>
        <p:spPr>
          <a:xfrm>
            <a:off x="3503725" y="2499646"/>
            <a:ext cx="8004533" cy="2825122"/>
          </a:xfrm>
          <a:prstGeom prst="rect">
            <a:avLst/>
          </a:prstGeom>
        </p:spPr>
        <p:txBody>
          <a:bodyPr vert="horz" lIns="0" tIns="0" rIns="0" bIns="0" rtlCol="0">
            <a:noAutofit/>
          </a:bodyPr>
          <a:lstStyle>
            <a:lvl4pPr marL="7938" indent="0">
              <a:lnSpc>
                <a:spcPct val="130000"/>
              </a:lnSpc>
              <a:buFont typeface="Arial" panose="020B0604020202020204" pitchFamily="34" charset="0"/>
              <a:buNone/>
              <a:tabLst/>
              <a:defRPr sz="1100" b="0" i="0">
                <a:solidFill>
                  <a:schemeClr val="accent5"/>
                </a:solidFill>
                <a:latin typeface="Open Sans" panose="020B0606030504020204" pitchFamily="34" charset="0"/>
                <a:ea typeface="Open Sans" panose="020B0606030504020204" pitchFamily="34" charset="0"/>
                <a:cs typeface="Open Sans" panose="020B0606030504020204" pitchFamily="34" charset="0"/>
              </a:defRPr>
            </a:lvl4pPr>
          </a:lstStyle>
          <a:p>
            <a:pPr lvl="3"/>
            <a:r>
              <a:rPr lang="en-US"/>
              <a:t>Body…</a:t>
            </a:r>
          </a:p>
        </p:txBody>
      </p:sp>
      <p:sp>
        <p:nvSpPr>
          <p:cNvPr id="25" name="Text Placeholder 2">
            <a:extLst>
              <a:ext uri="{FF2B5EF4-FFF2-40B4-BE49-F238E27FC236}">
                <a16:creationId xmlns:a16="http://schemas.microsoft.com/office/drawing/2014/main" id="{090FC777-2445-10DF-B1CE-FCB5A9122140}"/>
              </a:ext>
            </a:extLst>
          </p:cNvPr>
          <p:cNvSpPr>
            <a:spLocks noGrp="1"/>
          </p:cNvSpPr>
          <p:nvPr>
            <p:ph idx="35" hasCustomPrompt="1"/>
          </p:nvPr>
        </p:nvSpPr>
        <p:spPr>
          <a:xfrm>
            <a:off x="8286161" y="1160265"/>
            <a:ext cx="3222097" cy="211759"/>
          </a:xfrm>
          <a:prstGeom prst="rect">
            <a:avLst/>
          </a:prstGeom>
        </p:spPr>
        <p:txBody>
          <a:bodyPr vert="horz" lIns="0" tIns="0" rIns="0" bIns="0" rtlCol="0">
            <a:noAutofit/>
          </a:bodyPr>
          <a:lstStyle>
            <a:lvl4pPr marL="7938" indent="0" algn="r">
              <a:lnSpc>
                <a:spcPct val="130000"/>
              </a:lnSpc>
              <a:buFont typeface="Arial" panose="020B0604020202020204" pitchFamily="34" charset="0"/>
              <a:buNone/>
              <a:tabLst/>
              <a:defRPr sz="1100" b="0" i="0">
                <a:solidFill>
                  <a:schemeClr val="accent5"/>
                </a:solidFill>
                <a:latin typeface="Open Sans" panose="020B0606030504020204" pitchFamily="34" charset="0"/>
                <a:ea typeface="Open Sans" panose="020B0606030504020204" pitchFamily="34" charset="0"/>
                <a:cs typeface="Open Sans" panose="020B0606030504020204" pitchFamily="34" charset="0"/>
              </a:defRPr>
            </a:lvl4pPr>
          </a:lstStyle>
          <a:p>
            <a:pPr lvl="3"/>
            <a:r>
              <a:rPr lang="en-US"/>
              <a:t>Add contact info…</a:t>
            </a:r>
          </a:p>
        </p:txBody>
      </p:sp>
    </p:spTree>
    <p:extLst>
      <p:ext uri="{BB962C8B-B14F-4D97-AF65-F5344CB8AC3E}">
        <p14:creationId xmlns:p14="http://schemas.microsoft.com/office/powerpoint/2010/main" val="37520005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1769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1302" y="649506"/>
            <a:ext cx="10964300" cy="423838"/>
          </a:xfrm>
          <a:prstGeom prst="rect">
            <a:avLst/>
          </a:prstGeom>
        </p:spPr>
        <p:txBody>
          <a:bodyPr vert="horz" lIns="0" tIns="0" rIns="0" bIns="0" rtlCol="0" anchor="t">
            <a:noAutofit/>
          </a:bodyPr>
          <a:lstStyle/>
          <a:p>
            <a:r>
              <a:rPr lang="en-US"/>
              <a:t>Click to edit Master title style</a:t>
            </a:r>
          </a:p>
        </p:txBody>
      </p:sp>
      <p:sp>
        <p:nvSpPr>
          <p:cNvPr id="3" name="Text Placeholder 2"/>
          <p:cNvSpPr>
            <a:spLocks noGrp="1"/>
          </p:cNvSpPr>
          <p:nvPr>
            <p:ph type="body" idx="1"/>
          </p:nvPr>
        </p:nvSpPr>
        <p:spPr>
          <a:xfrm>
            <a:off x="611300" y="1129998"/>
            <a:ext cx="10964301" cy="4453572"/>
          </a:xfrm>
          <a:prstGeom prst="rect">
            <a:avLst/>
          </a:prstGeom>
        </p:spPr>
        <p:txBody>
          <a:bodyPr vert="horz" lIns="0" tIns="0" rIns="0" bIns="0" rtlCol="0">
            <a:noAutofit/>
          </a:bodyPr>
          <a:lstStyle/>
          <a:p>
            <a:pPr lvl="0"/>
            <a:r>
              <a:rPr lang="en-US"/>
              <a:t>Click to edit Master text styles</a:t>
            </a:r>
          </a:p>
          <a:p>
            <a:pPr lvl="1"/>
            <a:r>
              <a:rPr lang="en-US"/>
              <a:t>Subheading</a:t>
            </a:r>
          </a:p>
          <a:p>
            <a:pPr lvl="2"/>
            <a:r>
              <a:rPr lang="en-US"/>
              <a:t>Body (11pt)</a:t>
            </a:r>
          </a:p>
          <a:p>
            <a:pPr lvl="3"/>
            <a:r>
              <a:rPr lang="en-US"/>
              <a:t>Bullet (10pt)</a:t>
            </a:r>
          </a:p>
          <a:p>
            <a:pPr lvl="4"/>
            <a:r>
              <a:rPr lang="en-US"/>
              <a:t>Body (9pt)</a:t>
            </a:r>
          </a:p>
        </p:txBody>
      </p:sp>
      <p:sp>
        <p:nvSpPr>
          <p:cNvPr id="6" name="Slide Number Placeholder 5"/>
          <p:cNvSpPr>
            <a:spLocks noGrp="1"/>
          </p:cNvSpPr>
          <p:nvPr>
            <p:ph type="sldNum" sz="quarter" idx="4"/>
          </p:nvPr>
        </p:nvSpPr>
        <p:spPr>
          <a:xfrm>
            <a:off x="611301" y="6351735"/>
            <a:ext cx="265003" cy="369740"/>
          </a:xfrm>
          <a:prstGeom prst="rect">
            <a:avLst/>
          </a:prstGeom>
        </p:spPr>
        <p:txBody>
          <a:bodyPr vert="horz" lIns="0" tIns="0" rIns="0" bIns="0" rtlCol="0" anchor="ctr" anchorCtr="0">
            <a:noAutofit/>
          </a:bodyPr>
          <a:lstStyle>
            <a:lvl1pPr algn="l">
              <a:defRPr sz="1000" b="1">
                <a:solidFill>
                  <a:srgbClr val="A13D35"/>
                </a:solidFill>
                <a:latin typeface="+mn-lt"/>
              </a:defRPr>
            </a:lvl1pPr>
          </a:lstStyle>
          <a:p>
            <a:fld id="{90E75981-53F8-4174-8F05-C8A5CE0FBBE0}" type="slidenum">
              <a:rPr lang="en-US" smtClean="0"/>
              <a:pPr/>
              <a:t>‹#›</a:t>
            </a:fld>
            <a:endParaRPr lang="en-US"/>
          </a:p>
        </p:txBody>
      </p:sp>
      <p:pic>
        <p:nvPicPr>
          <p:cNvPr id="7" name="Picture 6" descr="A black background with red letters&#10;&#10;Description automatically generated">
            <a:extLst>
              <a:ext uri="{FF2B5EF4-FFF2-40B4-BE49-F238E27FC236}">
                <a16:creationId xmlns:a16="http://schemas.microsoft.com/office/drawing/2014/main" id="{21626B03-68CA-1F3E-8E05-57818BAF5E28}"/>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0154078" y="6312537"/>
            <a:ext cx="1421524" cy="369740"/>
          </a:xfrm>
          <a:prstGeom prst="rect">
            <a:avLst/>
          </a:prstGeom>
        </p:spPr>
      </p:pic>
      <p:sp>
        <p:nvSpPr>
          <p:cNvPr id="5" name="Footer Placeholder 4">
            <a:extLst>
              <a:ext uri="{FF2B5EF4-FFF2-40B4-BE49-F238E27FC236}">
                <a16:creationId xmlns:a16="http://schemas.microsoft.com/office/drawing/2014/main" id="{E4DB23E4-DFE0-AD43-A5BC-647B6487BE48}"/>
              </a:ext>
            </a:extLst>
          </p:cNvPr>
          <p:cNvSpPr>
            <a:spLocks noGrp="1"/>
          </p:cNvSpPr>
          <p:nvPr>
            <p:ph type="ftr" sz="quarter" idx="3"/>
          </p:nvPr>
        </p:nvSpPr>
        <p:spPr>
          <a:xfrm>
            <a:off x="876303" y="6356352"/>
            <a:ext cx="4114800" cy="365125"/>
          </a:xfrm>
          <a:prstGeom prst="rect">
            <a:avLst/>
          </a:prstGeom>
        </p:spPr>
        <p:txBody>
          <a:bodyPr vert="horz" lIns="0" tIns="45720" rIns="91440" bIns="45720" rtlCol="0" anchor="ctr"/>
          <a:lstStyle>
            <a:lvl1pPr algn="l">
              <a:defRPr sz="800" b="0" i="0">
                <a:solidFill>
                  <a:schemeClr val="bg1">
                    <a:lumMod val="75000"/>
                    <a:lumOff val="25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Building Bridges</a:t>
            </a:r>
          </a:p>
        </p:txBody>
      </p:sp>
    </p:spTree>
    <p:extLst>
      <p:ext uri="{BB962C8B-B14F-4D97-AF65-F5344CB8AC3E}">
        <p14:creationId xmlns:p14="http://schemas.microsoft.com/office/powerpoint/2010/main" val="69453314"/>
      </p:ext>
    </p:extLst>
  </p:cSld>
  <p:clrMap bg1="dk1" tx1="lt1" bg2="dk2" tx2="lt2" accent1="accent1" accent2="accent2" accent3="accent3" accent4="accent4" accent5="accent5" accent6="accent6" hlink="hlink" folHlink="folHlink"/>
  <p:sldLayoutIdLst>
    <p:sldLayoutId id="2147483780" r:id="rId1"/>
    <p:sldLayoutId id="2147483762" r:id="rId2"/>
    <p:sldLayoutId id="2147483764" r:id="rId3"/>
    <p:sldLayoutId id="2147483765" r:id="rId4"/>
    <p:sldLayoutId id="2147483766" r:id="rId5"/>
    <p:sldLayoutId id="2147483767" r:id="rId6"/>
    <p:sldLayoutId id="2147483768" r:id="rId7"/>
    <p:sldLayoutId id="2147483770" r:id="rId8"/>
    <p:sldLayoutId id="2147483771" r:id="rId9"/>
    <p:sldLayoutId id="2147483772" r:id="rId10"/>
    <p:sldLayoutId id="2147483776" r:id="rId11"/>
    <p:sldLayoutId id="2147483774" r:id="rId12"/>
    <p:sldLayoutId id="2147483778" r:id="rId13"/>
    <p:sldLayoutId id="2147483782" r:id="rId14"/>
    <p:sldLayoutId id="2147483787" r:id="rId15"/>
    <p:sldLayoutId id="2147483785" r:id="rId16"/>
    <p:sldLayoutId id="2147483783" r:id="rId17"/>
    <p:sldLayoutId id="2147483788" r:id="rId18"/>
  </p:sldLayoutIdLst>
  <p:hf hdr="0" dt="0"/>
  <p:txStyles>
    <p:titleStyle>
      <a:lvl1pPr algn="l" defTabSz="914400" rtl="0" eaLnBrk="1" latinLnBrk="0" hangingPunct="1">
        <a:lnSpc>
          <a:spcPct val="90000"/>
        </a:lnSpc>
        <a:spcBef>
          <a:spcPct val="0"/>
        </a:spcBef>
        <a:buNone/>
        <a:defRPr sz="2400" b="1" i="0" kern="1200" spc="20" baseline="0">
          <a:solidFill>
            <a:srgbClr val="A13D35"/>
          </a:solidFill>
          <a:latin typeface="Gill Sans Nova SemiBold" panose="020B0502020204020203" pitchFamily="34" charset="0"/>
          <a:ea typeface="Open Sans Semibold" panose="020B0606030504020204" pitchFamily="34" charset="0"/>
          <a:cs typeface="Open Sans Semibold" panose="020B0606030504020204" pitchFamily="34" charset="0"/>
        </a:defRPr>
      </a:lvl1pPr>
    </p:titleStyle>
    <p:bodyStyle>
      <a:lvl1pPr marL="0" indent="0" algn="l" defTabSz="914400" rtl="0" eaLnBrk="1" latinLnBrk="0" hangingPunct="1">
        <a:lnSpc>
          <a:spcPct val="130000"/>
        </a:lnSpc>
        <a:spcBef>
          <a:spcPts val="600"/>
        </a:spcBef>
        <a:spcAft>
          <a:spcPts val="600"/>
        </a:spcAft>
        <a:buFontTx/>
        <a:buNone/>
        <a:defRPr sz="1400" b="1" i="0" kern="1200">
          <a:solidFill>
            <a:schemeClr val="accent5"/>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0" indent="0" algn="l" defTabSz="914400" rtl="0" eaLnBrk="1" latinLnBrk="0" hangingPunct="1">
        <a:lnSpc>
          <a:spcPct val="130000"/>
        </a:lnSpc>
        <a:spcBef>
          <a:spcPts val="600"/>
        </a:spcBef>
        <a:spcAft>
          <a:spcPts val="600"/>
        </a:spcAft>
        <a:buFontTx/>
        <a:buNone/>
        <a:defRPr sz="1200" b="1" i="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2pPr>
      <a:lvl3pPr marL="0" indent="0" algn="l" defTabSz="914400" rtl="0" eaLnBrk="1" latinLnBrk="0" hangingPunct="1">
        <a:lnSpc>
          <a:spcPct val="130000"/>
        </a:lnSpc>
        <a:spcBef>
          <a:spcPts val="600"/>
        </a:spcBef>
        <a:spcAft>
          <a:spcPts val="600"/>
        </a:spcAft>
        <a:buFontTx/>
        <a:buNone/>
        <a:defRPr sz="1100" b="0" i="0" kern="1200">
          <a:solidFill>
            <a:schemeClr val="accent5"/>
          </a:solidFill>
          <a:latin typeface="Open Sans" panose="020B0606030504020204" pitchFamily="34" charset="0"/>
          <a:ea typeface="Open Sans" panose="020B0606030504020204" pitchFamily="34" charset="0"/>
          <a:cs typeface="Open Sans" panose="020B0606030504020204" pitchFamily="34" charset="0"/>
        </a:defRPr>
      </a:lvl3pPr>
      <a:lvl4pPr marL="0" indent="0" algn="l" defTabSz="914400" rtl="0" eaLnBrk="1" latinLnBrk="0" hangingPunct="1">
        <a:lnSpc>
          <a:spcPct val="130000"/>
        </a:lnSpc>
        <a:spcBef>
          <a:spcPts val="600"/>
        </a:spcBef>
        <a:spcAft>
          <a:spcPts val="600"/>
        </a:spcAft>
        <a:buFont typeface="Arial" panose="020B0604020202020204" pitchFamily="34" charset="0"/>
        <a:buNone/>
        <a:defRPr sz="1000" b="0" i="0" kern="1200">
          <a:solidFill>
            <a:schemeClr val="accent5"/>
          </a:solidFill>
          <a:latin typeface="Open Sans" panose="020B0606030504020204" pitchFamily="34" charset="0"/>
          <a:ea typeface="Open Sans" panose="020B0606030504020204" pitchFamily="34" charset="0"/>
          <a:cs typeface="Open Sans" panose="020B0606030504020204" pitchFamily="34" charset="0"/>
        </a:defRPr>
      </a:lvl4pPr>
      <a:lvl5pPr marL="0" indent="0" algn="l" defTabSz="914400" rtl="0" eaLnBrk="1" latinLnBrk="0" hangingPunct="1">
        <a:lnSpc>
          <a:spcPct val="130000"/>
        </a:lnSpc>
        <a:spcBef>
          <a:spcPts val="600"/>
        </a:spcBef>
        <a:spcAft>
          <a:spcPts val="600"/>
        </a:spcAft>
        <a:buFontTx/>
        <a:buNone/>
        <a:defRPr sz="900" b="0" i="0" kern="1200">
          <a:solidFill>
            <a:schemeClr val="accent5"/>
          </a:solidFill>
          <a:latin typeface="Open Sans" panose="020B0606030504020204" pitchFamily="34" charset="0"/>
          <a:ea typeface="Open Sans" panose="020B0606030504020204" pitchFamily="34" charset="0"/>
          <a:cs typeface="Open Sans" panose="020B0606030504020204" pitchFamily="34" charset="0"/>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7.svg"/><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8.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13.svg"/><Relationship Id="rId5" Type="http://schemas.openxmlformats.org/officeDocument/2006/relationships/image" Target="../media/image12.svg"/><Relationship Id="rId4" Type="http://schemas.openxmlformats.org/officeDocument/2006/relationships/image" Target="../media/image11.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35.xml"/><Relationship Id="rId1" Type="http://schemas.openxmlformats.org/officeDocument/2006/relationships/slideLayout" Target="../slideLayouts/slideLayout13.xml"/><Relationship Id="rId5" Type="http://schemas.openxmlformats.org/officeDocument/2006/relationships/image" Target="../media/image16.svg"/><Relationship Id="rId4" Type="http://schemas.openxmlformats.org/officeDocument/2006/relationships/image" Target="../media/image15.sv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0.xml"/><Relationship Id="rId1" Type="http://schemas.openxmlformats.org/officeDocument/2006/relationships/slideLayout" Target="../slideLayouts/slideLayout13.xml"/><Relationship Id="rId4" Type="http://schemas.openxmlformats.org/officeDocument/2006/relationships/image" Target="../media/image19.png"/></Relationships>
</file>

<file path=ppt/slides/_rels/slide4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1.xm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hyperlink" Target="mailto:JMccormick@mokwateh.com" TargetMode="External"/><Relationship Id="rId7" Type="http://schemas.microsoft.com/office/2007/relationships/hdphoto" Target="../media/hdphoto1.wdp"/><Relationship Id="rId2" Type="http://schemas.openxmlformats.org/officeDocument/2006/relationships/notesSlide" Target="../notesSlides/notesSlide46.xml"/><Relationship Id="rId1" Type="http://schemas.openxmlformats.org/officeDocument/2006/relationships/slideLayout" Target="../slideLayouts/slideLayout13.xml"/><Relationship Id="rId6" Type="http://schemas.openxmlformats.org/officeDocument/2006/relationships/image" Target="../media/image22.png"/><Relationship Id="rId5" Type="http://schemas.openxmlformats.org/officeDocument/2006/relationships/hyperlink" Target="mailto:info@mokwateh.com" TargetMode="External"/><Relationship Id="rId4" Type="http://schemas.openxmlformats.org/officeDocument/2006/relationships/hyperlink" Target="mailto:mskudra@mokwateh.com"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hyperlink" Target="mailto:mskudra@mokwateh.com" TargetMode="External"/><Relationship Id="rId2" Type="http://schemas.openxmlformats.org/officeDocument/2006/relationships/notesSlide" Target="../notesSlides/notesSlide47.xml"/><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5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8.xml"/><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DBE77-214E-307B-09C7-15D9612C5830}"/>
              </a:ext>
            </a:extLst>
          </p:cNvPr>
          <p:cNvSpPr>
            <a:spLocks noGrp="1"/>
          </p:cNvSpPr>
          <p:nvPr>
            <p:ph type="ctrTitle"/>
          </p:nvPr>
        </p:nvSpPr>
        <p:spPr/>
        <p:txBody>
          <a:bodyPr/>
          <a:lstStyle/>
          <a:p>
            <a:r>
              <a:rPr lang="en-CA" sz="3200" b="0" spc="110" noProof="0">
                <a:latin typeface="+mj-lt"/>
                <a:ea typeface="Open Sans Semibold"/>
                <a:cs typeface="Open Sans Semibold"/>
              </a:rPr>
              <a:t>Aligning Indigenous skills training, procurement, and workforce development</a:t>
            </a:r>
          </a:p>
        </p:txBody>
      </p:sp>
      <p:sp>
        <p:nvSpPr>
          <p:cNvPr id="5" name="Text Placeholder 3">
            <a:extLst>
              <a:ext uri="{FF2B5EF4-FFF2-40B4-BE49-F238E27FC236}">
                <a16:creationId xmlns:a16="http://schemas.microsoft.com/office/drawing/2014/main" id="{C895C160-EC82-E29A-B2D4-0E2857933D5B}"/>
              </a:ext>
            </a:extLst>
          </p:cNvPr>
          <p:cNvSpPr txBox="1">
            <a:spLocks/>
          </p:cNvSpPr>
          <p:nvPr/>
        </p:nvSpPr>
        <p:spPr>
          <a:xfrm>
            <a:off x="491069" y="6043944"/>
            <a:ext cx="2174723" cy="261436"/>
          </a:xfrm>
          <a:prstGeom prst="rect">
            <a:avLst/>
          </a:prstGeom>
        </p:spPr>
        <p:txBody>
          <a:bodyPr vert="horz" lIns="0" tIns="0" rIns="0" bIns="0" rtlCol="0" anchor="t">
            <a:noAutofit/>
          </a:bodyPr>
          <a:lstStyle>
            <a:lvl1pPr marL="0" indent="0" algn="l" defTabSz="914400" rtl="0" eaLnBrk="1" latinLnBrk="0" hangingPunct="1">
              <a:lnSpc>
                <a:spcPct val="150000"/>
              </a:lnSpc>
              <a:spcBef>
                <a:spcPts val="600"/>
              </a:spcBef>
              <a:spcAft>
                <a:spcPts val="600"/>
              </a:spcAft>
              <a:buFontTx/>
              <a:buNone/>
              <a:defRPr sz="1400" b="0" i="0" kern="1200">
                <a:solidFill>
                  <a:schemeClr val="bg1">
                    <a:lumMod val="50000"/>
                    <a:lumOff val="50000"/>
                  </a:schemeClr>
                </a:solidFill>
                <a:latin typeface="Open Sans" panose="020B0606030504020204" pitchFamily="34" charset="0"/>
                <a:ea typeface="Open Sans" panose="020B0606030504020204" pitchFamily="34" charset="0"/>
                <a:cs typeface="Open Sans" panose="020B0606030504020204" pitchFamily="34" charset="0"/>
              </a:defRPr>
            </a:lvl1pPr>
            <a:lvl2pPr marL="0" indent="0" algn="l" defTabSz="914400" rtl="0" eaLnBrk="1" latinLnBrk="0" hangingPunct="1">
              <a:lnSpc>
                <a:spcPct val="130000"/>
              </a:lnSpc>
              <a:spcBef>
                <a:spcPts val="600"/>
              </a:spcBef>
              <a:spcAft>
                <a:spcPts val="600"/>
              </a:spcAft>
              <a:buFontTx/>
              <a:buNone/>
              <a:defRPr sz="1100" b="0" i="0" kern="1200" baseline="0">
                <a:solidFill>
                  <a:schemeClr val="bg1">
                    <a:lumMod val="90000"/>
                    <a:lumOff val="10000"/>
                  </a:schemeClr>
                </a:solidFill>
                <a:latin typeface="Open Sans" panose="020B0606030504020204" pitchFamily="34" charset="0"/>
                <a:ea typeface="Open Sans" panose="020B0606030504020204" pitchFamily="34" charset="0"/>
                <a:cs typeface="Open Sans" panose="020B0606030504020204" pitchFamily="34" charset="0"/>
              </a:defRPr>
            </a:lvl2pPr>
            <a:lvl3pPr marL="144000" indent="-144000" algn="l" defTabSz="914400" rtl="0" eaLnBrk="1" latinLnBrk="0" hangingPunct="1">
              <a:lnSpc>
                <a:spcPct val="130000"/>
              </a:lnSpc>
              <a:spcBef>
                <a:spcPts val="600"/>
              </a:spcBef>
              <a:spcAft>
                <a:spcPts val="600"/>
              </a:spcAft>
              <a:buFont typeface="Arial" panose="020B0604020202020204" pitchFamily="34" charset="0"/>
              <a:buChar char="•"/>
              <a:defRPr sz="1100" b="0" i="0" kern="1200">
                <a:solidFill>
                  <a:schemeClr val="bg1">
                    <a:lumMod val="90000"/>
                    <a:lumOff val="10000"/>
                  </a:schemeClr>
                </a:solidFill>
                <a:latin typeface="Open Sans" panose="020B0606030504020204" pitchFamily="34" charset="0"/>
                <a:ea typeface="Open Sans" panose="020B0606030504020204" pitchFamily="34" charset="0"/>
                <a:cs typeface="Open Sans" panose="020B0606030504020204" pitchFamily="34" charset="0"/>
              </a:defRPr>
            </a:lvl3pPr>
            <a:lvl4pPr marL="432000" indent="-180000" algn="l" defTabSz="914400" rtl="0" eaLnBrk="1" latinLnBrk="0" hangingPunct="1">
              <a:lnSpc>
                <a:spcPct val="130000"/>
              </a:lnSpc>
              <a:spcBef>
                <a:spcPts val="600"/>
              </a:spcBef>
              <a:spcAft>
                <a:spcPts val="600"/>
              </a:spcAft>
              <a:buFont typeface="Arial" panose="020B0604020202020204" pitchFamily="34" charset="0"/>
              <a:buChar char="‒"/>
              <a:defRPr sz="1000" b="0" i="0" kern="1200">
                <a:solidFill>
                  <a:schemeClr val="bg1">
                    <a:lumMod val="90000"/>
                    <a:lumOff val="10000"/>
                  </a:schemeClr>
                </a:solidFill>
                <a:latin typeface="Open Sans" panose="020B0606030504020204" pitchFamily="34" charset="0"/>
                <a:ea typeface="Open Sans" panose="020B0606030504020204" pitchFamily="34" charset="0"/>
                <a:cs typeface="Open Sans" panose="020B0606030504020204" pitchFamily="34" charset="0"/>
              </a:defRPr>
            </a:lvl4pPr>
            <a:lvl5pPr marL="789750" indent="-285750" algn="l" defTabSz="914400" rtl="0" eaLnBrk="1" latinLnBrk="0" hangingPunct="1">
              <a:lnSpc>
                <a:spcPct val="130000"/>
              </a:lnSpc>
              <a:spcBef>
                <a:spcPts val="600"/>
              </a:spcBef>
              <a:spcAft>
                <a:spcPts val="600"/>
              </a:spcAft>
              <a:buFont typeface="Arial" panose="020B0604020202020204" pitchFamily="34" charset="0"/>
              <a:buChar char="•"/>
              <a:defRPr sz="900" b="0" i="0" kern="1200">
                <a:solidFill>
                  <a:schemeClr val="bg1">
                    <a:lumMod val="90000"/>
                    <a:lumOff val="10000"/>
                  </a:schemeClr>
                </a:solidFill>
                <a:latin typeface="Open Sans" panose="020B0606030504020204" pitchFamily="34" charset="0"/>
                <a:ea typeface="Open Sans" panose="020B0606030504020204" pitchFamily="34" charset="0"/>
                <a:cs typeface="Open Sans" panose="020B0606030504020204" pitchFamily="34" charset="0"/>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r>
              <a:rPr lang="en-CA" sz="1200" b="1" noProof="0">
                <a:latin typeface="Open Sans Semibold" panose="020B0606030504020204" pitchFamily="34" charset="0"/>
                <a:ea typeface="Open Sans Semibold" panose="020B0606030504020204" pitchFamily="34" charset="0"/>
                <a:cs typeface="Open Sans Semibold" panose="020B0606030504020204" pitchFamily="34" charset="0"/>
              </a:rPr>
              <a:t>mokwateh.com</a:t>
            </a:r>
          </a:p>
        </p:txBody>
      </p:sp>
      <p:sp>
        <p:nvSpPr>
          <p:cNvPr id="6" name="TextBox 5">
            <a:extLst>
              <a:ext uri="{FF2B5EF4-FFF2-40B4-BE49-F238E27FC236}">
                <a16:creationId xmlns:a16="http://schemas.microsoft.com/office/drawing/2014/main" id="{3073F207-6D74-C9D2-A115-AD34EEAEC3EE}"/>
              </a:ext>
            </a:extLst>
          </p:cNvPr>
          <p:cNvSpPr txBox="1"/>
          <p:nvPr/>
        </p:nvSpPr>
        <p:spPr>
          <a:xfrm>
            <a:off x="2075935" y="6071286"/>
            <a:ext cx="0" cy="0"/>
          </a:xfrm>
          <a:prstGeom prst="rect">
            <a:avLst/>
          </a:prstGeom>
          <a:noFill/>
        </p:spPr>
        <p:txBody>
          <a:bodyPr wrap="none" lIns="0" tIns="0" rIns="0" bIns="0" rtlCol="0">
            <a:noAutofit/>
          </a:bodyPr>
          <a:lstStyle/>
          <a:p>
            <a:endParaRPr lang="en-CA" noProof="0"/>
          </a:p>
        </p:txBody>
      </p:sp>
      <p:sp>
        <p:nvSpPr>
          <p:cNvPr id="4" name="TextBox 3">
            <a:extLst>
              <a:ext uri="{FF2B5EF4-FFF2-40B4-BE49-F238E27FC236}">
                <a16:creationId xmlns:a16="http://schemas.microsoft.com/office/drawing/2014/main" id="{2CC38EFD-FFC6-E36A-D990-209CDC287EB5}"/>
              </a:ext>
            </a:extLst>
          </p:cNvPr>
          <p:cNvSpPr txBox="1"/>
          <p:nvPr/>
        </p:nvSpPr>
        <p:spPr>
          <a:xfrm>
            <a:off x="-579037" y="1611086"/>
            <a:ext cx="0" cy="0"/>
          </a:xfrm>
          <a:prstGeom prst="rect">
            <a:avLst/>
          </a:prstGeom>
          <a:noFill/>
        </p:spPr>
        <p:txBody>
          <a:bodyPr wrap="none" lIns="0" tIns="0" rIns="0" bIns="0" rtlCol="0">
            <a:noAutofit/>
          </a:bodyPr>
          <a:lstStyle/>
          <a:p>
            <a:endParaRPr lang="en-CA" noProof="0"/>
          </a:p>
        </p:txBody>
      </p:sp>
      <p:sp>
        <p:nvSpPr>
          <p:cNvPr id="7" name="TextBox 6">
            <a:extLst>
              <a:ext uri="{FF2B5EF4-FFF2-40B4-BE49-F238E27FC236}">
                <a16:creationId xmlns:a16="http://schemas.microsoft.com/office/drawing/2014/main" id="{FA094686-C3CF-D107-C2E7-A0DD51E6993F}"/>
              </a:ext>
            </a:extLst>
          </p:cNvPr>
          <p:cNvSpPr txBox="1"/>
          <p:nvPr/>
        </p:nvSpPr>
        <p:spPr>
          <a:xfrm>
            <a:off x="-1240971" y="2558143"/>
            <a:ext cx="0" cy="0"/>
          </a:xfrm>
          <a:prstGeom prst="rect">
            <a:avLst/>
          </a:prstGeom>
          <a:noFill/>
        </p:spPr>
        <p:txBody>
          <a:bodyPr wrap="none" lIns="0" tIns="0" rIns="0" bIns="0" rtlCol="0">
            <a:noAutofit/>
          </a:bodyPr>
          <a:lstStyle/>
          <a:p>
            <a:endParaRPr lang="en-CA" noProof="0"/>
          </a:p>
        </p:txBody>
      </p:sp>
      <p:sp>
        <p:nvSpPr>
          <p:cNvPr id="9" name="Text 7">
            <a:extLst>
              <a:ext uri="{FF2B5EF4-FFF2-40B4-BE49-F238E27FC236}">
                <a16:creationId xmlns:a16="http://schemas.microsoft.com/office/drawing/2014/main" id="{68F8A8AD-567C-4B6D-CF5B-7D2D779BDFD6}"/>
              </a:ext>
            </a:extLst>
          </p:cNvPr>
          <p:cNvSpPr/>
          <p:nvPr/>
        </p:nvSpPr>
        <p:spPr>
          <a:xfrm>
            <a:off x="491069" y="5074247"/>
            <a:ext cx="6461571" cy="365760"/>
          </a:xfrm>
          <a:prstGeom prst="rect">
            <a:avLst/>
          </a:prstGeom>
          <a:noFill/>
          <a:ln/>
        </p:spPr>
        <p:txBody>
          <a:bodyPr wrap="square" lIns="0" tIns="0" rIns="0" bIns="0" rtlCol="0" anchor="ctr"/>
          <a:lstStyle/>
          <a:p>
            <a:pPr marL="0" indent="0">
              <a:buNone/>
            </a:pPr>
            <a:r>
              <a:rPr lang="en-CA" sz="1200" noProof="0">
                <a:solidFill>
                  <a:srgbClr val="D8D6D6"/>
                </a:solidFill>
                <a:latin typeface="Corbel" pitchFamily="34" charset="0"/>
                <a:ea typeface="Corbel" pitchFamily="34" charset="-122"/>
                <a:cs typeface="Corbel" pitchFamily="34" charset="-120"/>
              </a:rPr>
              <a:t>Max </a:t>
            </a:r>
            <a:r>
              <a:rPr lang="en-CA" sz="1200" noProof="0" err="1">
                <a:solidFill>
                  <a:srgbClr val="D8D6D6"/>
                </a:solidFill>
                <a:latin typeface="Corbel" pitchFamily="34" charset="0"/>
                <a:ea typeface="Corbel" pitchFamily="34" charset="-122"/>
                <a:cs typeface="Corbel" pitchFamily="34" charset="-120"/>
              </a:rPr>
              <a:t>Skudra</a:t>
            </a:r>
            <a:r>
              <a:rPr lang="en-CA" sz="1200" noProof="0">
                <a:solidFill>
                  <a:srgbClr val="D8D6D6"/>
                </a:solidFill>
                <a:latin typeface="Corbel" pitchFamily="34" charset="0"/>
                <a:ea typeface="Corbel" pitchFamily="34" charset="-122"/>
                <a:cs typeface="Corbel" pitchFamily="34" charset="-120"/>
              </a:rPr>
              <a:t>  &amp;  Jesse McCormick  </a:t>
            </a:r>
          </a:p>
          <a:p>
            <a:r>
              <a:rPr lang="en-CA" sz="1200" noProof="0">
                <a:solidFill>
                  <a:srgbClr val="D8D6D6"/>
                </a:solidFill>
                <a:latin typeface="Corbel" pitchFamily="34" charset="0"/>
                <a:ea typeface="Corbel" pitchFamily="34" charset="-122"/>
                <a:cs typeface="Corbel" pitchFamily="34" charset="-120"/>
              </a:rPr>
              <a:t>AFN ISET National Annual Meeting 2026   //   Calgary  //  Sept. 3</a:t>
            </a:r>
            <a:endParaRPr lang="en-CA" sz="1200" noProof="0"/>
          </a:p>
        </p:txBody>
      </p:sp>
      <p:sp>
        <p:nvSpPr>
          <p:cNvPr id="10" name="Text 3">
            <a:extLst>
              <a:ext uri="{FF2B5EF4-FFF2-40B4-BE49-F238E27FC236}">
                <a16:creationId xmlns:a16="http://schemas.microsoft.com/office/drawing/2014/main" id="{103EEF5E-F1EE-B8DF-13B3-DB6D7D9A5FF8}"/>
              </a:ext>
            </a:extLst>
          </p:cNvPr>
          <p:cNvSpPr/>
          <p:nvPr/>
        </p:nvSpPr>
        <p:spPr>
          <a:xfrm>
            <a:off x="491069" y="3593809"/>
            <a:ext cx="6461571" cy="45720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CA" sz="1300" b="1" kern="0" spc="150" noProof="0">
                <a:latin typeface="Corbel" pitchFamily="34" charset="0"/>
                <a:ea typeface="Corbel" pitchFamily="34" charset="-122"/>
                <a:cs typeface="Corbel" pitchFamily="34" charset="-120"/>
              </a:rPr>
              <a:t>ISET / MAJOR PROJECTS WORKFORCE DEVELOPMENT</a:t>
            </a:r>
            <a:endParaRPr lang="en-CA" sz="1300" noProof="0"/>
          </a:p>
        </p:txBody>
      </p:sp>
    </p:spTree>
    <p:extLst>
      <p:ext uri="{BB962C8B-B14F-4D97-AF65-F5344CB8AC3E}">
        <p14:creationId xmlns:p14="http://schemas.microsoft.com/office/powerpoint/2010/main" val="20321221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9" name="Shape 30">
            <a:extLst>
              <a:ext uri="{FF2B5EF4-FFF2-40B4-BE49-F238E27FC236}">
                <a16:creationId xmlns:a16="http://schemas.microsoft.com/office/drawing/2014/main" id="{5B651BBA-F2B3-8E4C-A1C4-1B92C7A8EA48}"/>
              </a:ext>
            </a:extLst>
          </p:cNvPr>
          <p:cNvSpPr/>
          <p:nvPr/>
        </p:nvSpPr>
        <p:spPr>
          <a:xfrm>
            <a:off x="6891370" y="3331464"/>
            <a:ext cx="4751680" cy="533400"/>
          </a:xfrm>
          <a:prstGeom prst="rect">
            <a:avLst/>
          </a:prstGeom>
          <a:solidFill>
            <a:srgbClr val="FFFFFF"/>
          </a:solidFill>
          <a:ln w="9525">
            <a:solidFill>
              <a:srgbClr val="D8D6D6"/>
            </a:solidFill>
            <a:prstDash val="solid"/>
          </a:ln>
        </p:spPr>
        <p:txBody>
          <a:bodyPr/>
          <a:lstStyle/>
          <a:p>
            <a:endParaRPr lang="en-CA" noProof="0"/>
          </a:p>
        </p:txBody>
      </p:sp>
      <p:sp>
        <p:nvSpPr>
          <p:cNvPr id="2" name="Text 0"/>
          <p:cNvSpPr/>
          <p:nvPr/>
        </p:nvSpPr>
        <p:spPr>
          <a:xfrm>
            <a:off x="548640" y="411480"/>
            <a:ext cx="11094415" cy="731520"/>
          </a:xfrm>
          <a:prstGeom prst="rect">
            <a:avLst/>
          </a:prstGeom>
          <a:noFill/>
          <a:ln/>
        </p:spPr>
        <p:txBody>
          <a:bodyPr wrap="square" lIns="0" tIns="0" rIns="0" bIns="0" rtlCol="0" anchor="ctr"/>
          <a:lstStyle/>
          <a:p>
            <a:pPr marL="0" indent="0">
              <a:buNone/>
            </a:pPr>
            <a:r>
              <a:rPr lang="en-CA" sz="2800" b="1" noProof="0">
                <a:solidFill>
                  <a:srgbClr val="A03D35"/>
                </a:solidFill>
                <a:latin typeface="Gill Sans MT" pitchFamily="34" charset="0"/>
                <a:ea typeface="Gill Sans MT" pitchFamily="34" charset="-122"/>
                <a:cs typeface="Gill Sans MT" pitchFamily="34" charset="-120"/>
              </a:rPr>
              <a:t>Today’s conversation</a:t>
            </a:r>
          </a:p>
          <a:p>
            <a:pPr marL="0" indent="0">
              <a:buNone/>
            </a:pPr>
            <a:endParaRPr lang="en-CA" sz="2800" noProof="0"/>
          </a:p>
        </p:txBody>
      </p:sp>
      <p:sp>
        <p:nvSpPr>
          <p:cNvPr id="3" name="Shape 1"/>
          <p:cNvSpPr/>
          <p:nvPr/>
        </p:nvSpPr>
        <p:spPr>
          <a:xfrm>
            <a:off x="548640" y="1234440"/>
            <a:ext cx="566928" cy="566928"/>
          </a:xfrm>
          <a:prstGeom prst="rect">
            <a:avLst/>
          </a:prstGeom>
          <a:solidFill>
            <a:srgbClr val="A03D35"/>
          </a:solidFill>
          <a:ln/>
        </p:spPr>
        <p:txBody>
          <a:bodyPr/>
          <a:lstStyle/>
          <a:p>
            <a:endParaRPr lang="en-CA" noProof="0"/>
          </a:p>
        </p:txBody>
      </p:sp>
      <p:sp>
        <p:nvSpPr>
          <p:cNvPr id="4" name="Text 2"/>
          <p:cNvSpPr/>
          <p:nvPr/>
        </p:nvSpPr>
        <p:spPr>
          <a:xfrm>
            <a:off x="548640" y="1234440"/>
            <a:ext cx="566928" cy="566928"/>
          </a:xfrm>
          <a:prstGeom prst="rect">
            <a:avLst/>
          </a:prstGeom>
          <a:noFill/>
          <a:ln/>
        </p:spPr>
        <p:txBody>
          <a:bodyPr wrap="square" lIns="0" tIns="0" rIns="0" bIns="0" rtlCol="0" anchor="ctr"/>
          <a:lstStyle/>
          <a:p>
            <a:pPr marL="0" indent="0" algn="ctr">
              <a:buNone/>
            </a:pPr>
            <a:r>
              <a:rPr lang="en-CA" sz="1800" b="1" noProof="0">
                <a:solidFill>
                  <a:srgbClr val="FFFFFF"/>
                </a:solidFill>
                <a:latin typeface="Gill Sans MT" pitchFamily="34" charset="0"/>
                <a:ea typeface="Gill Sans MT" pitchFamily="34" charset="-122"/>
                <a:cs typeface="Gill Sans MT" pitchFamily="34" charset="-120"/>
              </a:rPr>
              <a:t>01</a:t>
            </a:r>
            <a:endParaRPr lang="en-CA" sz="1800" noProof="0"/>
          </a:p>
        </p:txBody>
      </p:sp>
      <p:sp>
        <p:nvSpPr>
          <p:cNvPr id="5" name="Shape 3"/>
          <p:cNvSpPr/>
          <p:nvPr/>
        </p:nvSpPr>
        <p:spPr>
          <a:xfrm>
            <a:off x="1115568" y="1234440"/>
            <a:ext cx="4751680" cy="566928"/>
          </a:xfrm>
          <a:prstGeom prst="rect">
            <a:avLst/>
          </a:prstGeom>
          <a:solidFill>
            <a:srgbClr val="FFFFFF"/>
          </a:solidFill>
          <a:ln w="9525">
            <a:solidFill>
              <a:srgbClr val="D8D6D6"/>
            </a:solidFill>
            <a:prstDash val="solid"/>
          </a:ln>
        </p:spPr>
        <p:txBody>
          <a:bodyPr/>
          <a:lstStyle/>
          <a:p>
            <a:endParaRPr lang="en-CA" noProof="0"/>
          </a:p>
        </p:txBody>
      </p:sp>
      <p:sp>
        <p:nvSpPr>
          <p:cNvPr id="6" name="Text 4"/>
          <p:cNvSpPr/>
          <p:nvPr/>
        </p:nvSpPr>
        <p:spPr>
          <a:xfrm>
            <a:off x="1325880" y="1325880"/>
            <a:ext cx="4358488" cy="365760"/>
          </a:xfrm>
          <a:prstGeom prst="rect">
            <a:avLst/>
          </a:prstGeom>
          <a:noFill/>
          <a:ln/>
        </p:spPr>
        <p:txBody>
          <a:bodyPr wrap="square" lIns="0" tIns="0" rIns="0" bIns="0" rtlCol="0" anchor="ctr"/>
          <a:lstStyle/>
          <a:p>
            <a:pPr marL="0" indent="0">
              <a:buNone/>
            </a:pPr>
            <a:r>
              <a:rPr lang="en-CA" sz="1550" b="1" noProof="0">
                <a:solidFill>
                  <a:srgbClr val="2F2F2F"/>
                </a:solidFill>
                <a:latin typeface="Gill Sans MT" pitchFamily="34" charset="0"/>
                <a:ea typeface="Gill Sans MT" pitchFamily="34" charset="-122"/>
                <a:cs typeface="Gill Sans MT" pitchFamily="34" charset="-120"/>
              </a:rPr>
              <a:t>Intro</a:t>
            </a:r>
            <a:endParaRPr lang="en-CA" sz="1550" noProof="0"/>
          </a:p>
        </p:txBody>
      </p:sp>
      <p:sp>
        <p:nvSpPr>
          <p:cNvPr id="7" name="Shape 5"/>
          <p:cNvSpPr/>
          <p:nvPr/>
        </p:nvSpPr>
        <p:spPr>
          <a:xfrm>
            <a:off x="548640" y="1965960"/>
            <a:ext cx="566928" cy="566928"/>
          </a:xfrm>
          <a:prstGeom prst="rect">
            <a:avLst/>
          </a:prstGeom>
          <a:solidFill>
            <a:srgbClr val="A03D35"/>
          </a:solidFill>
          <a:ln/>
        </p:spPr>
        <p:txBody>
          <a:bodyPr/>
          <a:lstStyle/>
          <a:p>
            <a:endParaRPr lang="en-CA" noProof="0"/>
          </a:p>
        </p:txBody>
      </p:sp>
      <p:sp>
        <p:nvSpPr>
          <p:cNvPr id="8" name="Text 6"/>
          <p:cNvSpPr/>
          <p:nvPr/>
        </p:nvSpPr>
        <p:spPr>
          <a:xfrm>
            <a:off x="548640" y="1965960"/>
            <a:ext cx="566928" cy="566928"/>
          </a:xfrm>
          <a:prstGeom prst="rect">
            <a:avLst/>
          </a:prstGeom>
          <a:noFill/>
          <a:ln/>
        </p:spPr>
        <p:txBody>
          <a:bodyPr wrap="square" lIns="0" tIns="0" rIns="0" bIns="0" rtlCol="0" anchor="ctr"/>
          <a:lstStyle/>
          <a:p>
            <a:pPr marL="0" indent="0" algn="ctr">
              <a:buNone/>
            </a:pPr>
            <a:r>
              <a:rPr lang="en-CA" sz="1800" b="1" noProof="0">
                <a:solidFill>
                  <a:srgbClr val="FFFFFF"/>
                </a:solidFill>
                <a:latin typeface="Gill Sans MT" pitchFamily="34" charset="0"/>
                <a:ea typeface="Gill Sans MT" pitchFamily="34" charset="-122"/>
                <a:cs typeface="Gill Sans MT" pitchFamily="34" charset="-120"/>
              </a:rPr>
              <a:t>02</a:t>
            </a:r>
            <a:endParaRPr lang="en-CA" sz="1800" noProof="0"/>
          </a:p>
        </p:txBody>
      </p:sp>
      <p:sp>
        <p:nvSpPr>
          <p:cNvPr id="9" name="Shape 7"/>
          <p:cNvSpPr/>
          <p:nvPr/>
        </p:nvSpPr>
        <p:spPr>
          <a:xfrm>
            <a:off x="1115568" y="1965960"/>
            <a:ext cx="4751680" cy="566928"/>
          </a:xfrm>
          <a:prstGeom prst="rect">
            <a:avLst/>
          </a:prstGeom>
          <a:solidFill>
            <a:srgbClr val="FFFFFF"/>
          </a:solidFill>
          <a:ln w="9525">
            <a:solidFill>
              <a:srgbClr val="D8D6D6"/>
            </a:solidFill>
            <a:prstDash val="solid"/>
          </a:ln>
        </p:spPr>
        <p:txBody>
          <a:bodyPr/>
          <a:lstStyle/>
          <a:p>
            <a:endParaRPr lang="en-CA" noProof="0"/>
          </a:p>
        </p:txBody>
      </p:sp>
      <p:sp>
        <p:nvSpPr>
          <p:cNvPr id="10" name="Text 8"/>
          <p:cNvSpPr/>
          <p:nvPr/>
        </p:nvSpPr>
        <p:spPr>
          <a:xfrm>
            <a:off x="1325880" y="2057400"/>
            <a:ext cx="4358488" cy="365760"/>
          </a:xfrm>
          <a:prstGeom prst="rect">
            <a:avLst/>
          </a:prstGeom>
          <a:noFill/>
          <a:ln/>
        </p:spPr>
        <p:txBody>
          <a:bodyPr wrap="square" lIns="0" tIns="0" rIns="0" bIns="0" rtlCol="0" anchor="ctr"/>
          <a:lstStyle/>
          <a:p>
            <a:pPr marL="0" indent="0">
              <a:buNone/>
            </a:pPr>
            <a:r>
              <a:rPr lang="en-CA" sz="1550" b="1" noProof="0">
                <a:solidFill>
                  <a:srgbClr val="2F2F2F"/>
                </a:solidFill>
                <a:latin typeface="Gill Sans MT" pitchFamily="34" charset="0"/>
                <a:ea typeface="Gill Sans MT" pitchFamily="34" charset="-122"/>
                <a:cs typeface="Gill Sans MT" pitchFamily="34" charset="-120"/>
              </a:rPr>
              <a:t>The Opportunity </a:t>
            </a:r>
            <a:endParaRPr lang="en-CA" sz="1550" noProof="0"/>
          </a:p>
        </p:txBody>
      </p:sp>
      <p:sp>
        <p:nvSpPr>
          <p:cNvPr id="11" name="Shape 9"/>
          <p:cNvSpPr/>
          <p:nvPr/>
        </p:nvSpPr>
        <p:spPr>
          <a:xfrm>
            <a:off x="548640" y="2697480"/>
            <a:ext cx="566928" cy="859536"/>
          </a:xfrm>
          <a:prstGeom prst="rect">
            <a:avLst/>
          </a:prstGeom>
          <a:solidFill>
            <a:srgbClr val="A03D35"/>
          </a:solidFill>
          <a:ln/>
        </p:spPr>
        <p:txBody>
          <a:bodyPr/>
          <a:lstStyle/>
          <a:p>
            <a:endParaRPr lang="en-CA" noProof="0"/>
          </a:p>
        </p:txBody>
      </p:sp>
      <p:sp>
        <p:nvSpPr>
          <p:cNvPr id="12" name="Text 10"/>
          <p:cNvSpPr/>
          <p:nvPr/>
        </p:nvSpPr>
        <p:spPr>
          <a:xfrm>
            <a:off x="548640" y="2697480"/>
            <a:ext cx="566928" cy="859536"/>
          </a:xfrm>
          <a:prstGeom prst="rect">
            <a:avLst/>
          </a:prstGeom>
          <a:noFill/>
          <a:ln/>
        </p:spPr>
        <p:txBody>
          <a:bodyPr wrap="square" lIns="0" tIns="0" rIns="0" bIns="0" rtlCol="0" anchor="ctr"/>
          <a:lstStyle/>
          <a:p>
            <a:pPr marL="0" indent="0" algn="ctr">
              <a:buNone/>
            </a:pPr>
            <a:r>
              <a:rPr lang="en-CA" sz="1800" b="1" noProof="0">
                <a:solidFill>
                  <a:srgbClr val="FFFFFF"/>
                </a:solidFill>
                <a:latin typeface="Gill Sans MT" pitchFamily="34" charset="0"/>
                <a:ea typeface="Gill Sans MT" pitchFamily="34" charset="-122"/>
                <a:cs typeface="Gill Sans MT" pitchFamily="34" charset="-120"/>
              </a:rPr>
              <a:t>03</a:t>
            </a:r>
            <a:endParaRPr lang="en-CA" sz="1800" noProof="0"/>
          </a:p>
        </p:txBody>
      </p:sp>
      <p:sp>
        <p:nvSpPr>
          <p:cNvPr id="13" name="Shape 11"/>
          <p:cNvSpPr/>
          <p:nvPr/>
        </p:nvSpPr>
        <p:spPr>
          <a:xfrm>
            <a:off x="1115568" y="2697480"/>
            <a:ext cx="4751680" cy="859536"/>
          </a:xfrm>
          <a:prstGeom prst="rect">
            <a:avLst/>
          </a:prstGeom>
          <a:solidFill>
            <a:srgbClr val="FFFFFF"/>
          </a:solidFill>
          <a:ln w="9525">
            <a:solidFill>
              <a:srgbClr val="D8D6D6"/>
            </a:solidFill>
            <a:prstDash val="solid"/>
          </a:ln>
        </p:spPr>
        <p:txBody>
          <a:bodyPr/>
          <a:lstStyle/>
          <a:p>
            <a:endParaRPr lang="en-CA" noProof="0"/>
          </a:p>
        </p:txBody>
      </p:sp>
      <p:sp>
        <p:nvSpPr>
          <p:cNvPr id="14" name="Text 12"/>
          <p:cNvSpPr/>
          <p:nvPr/>
        </p:nvSpPr>
        <p:spPr>
          <a:xfrm>
            <a:off x="1325880" y="2788920"/>
            <a:ext cx="4358488" cy="365760"/>
          </a:xfrm>
          <a:prstGeom prst="rect">
            <a:avLst/>
          </a:prstGeom>
          <a:noFill/>
          <a:ln/>
        </p:spPr>
        <p:txBody>
          <a:bodyPr wrap="square" lIns="0" tIns="0" rIns="0" bIns="0" rtlCol="0" anchor="ctr"/>
          <a:lstStyle/>
          <a:p>
            <a:pPr marL="0" indent="0">
              <a:buNone/>
            </a:pPr>
            <a:r>
              <a:rPr lang="en-CA" sz="1550" b="1" noProof="0">
                <a:solidFill>
                  <a:srgbClr val="2F2F2F"/>
                </a:solidFill>
                <a:latin typeface="Gill Sans MT" pitchFamily="34" charset="0"/>
                <a:ea typeface="Gill Sans MT" pitchFamily="34" charset="-122"/>
                <a:cs typeface="Gill Sans MT" pitchFamily="34" charset="-120"/>
              </a:rPr>
              <a:t>Where participation breakdown</a:t>
            </a:r>
            <a:endParaRPr lang="en-CA" sz="1550" noProof="0"/>
          </a:p>
        </p:txBody>
      </p:sp>
      <p:sp>
        <p:nvSpPr>
          <p:cNvPr id="15" name="Text 13"/>
          <p:cNvSpPr/>
          <p:nvPr/>
        </p:nvSpPr>
        <p:spPr>
          <a:xfrm>
            <a:off x="1325880" y="3118104"/>
            <a:ext cx="4358488" cy="402336"/>
          </a:xfrm>
          <a:prstGeom prst="rect">
            <a:avLst/>
          </a:prstGeom>
          <a:noFill/>
          <a:ln/>
        </p:spPr>
        <p:txBody>
          <a:bodyPr wrap="square" lIns="0" tIns="0" rIns="0" bIns="0" rtlCol="0" anchor="t"/>
          <a:lstStyle/>
          <a:p>
            <a:pPr marL="342900" indent="-342900">
              <a:lnSpc>
                <a:spcPts val="1400"/>
              </a:lnSpc>
              <a:spcAft>
                <a:spcPts val="200"/>
              </a:spcAft>
              <a:buSzPct val="100000"/>
              <a:buChar char="–"/>
            </a:pPr>
            <a:r>
              <a:rPr lang="en-CA" sz="1150" noProof="0">
                <a:solidFill>
                  <a:srgbClr val="3C3C3C"/>
                </a:solidFill>
                <a:latin typeface="Corbel" pitchFamily="34" charset="0"/>
                <a:ea typeface="Corbel" pitchFamily="34" charset="-122"/>
                <a:cs typeface="Corbel" pitchFamily="34" charset="-120"/>
              </a:rPr>
              <a:t>Focus and Value Statement</a:t>
            </a:r>
          </a:p>
          <a:p>
            <a:pPr marL="342900" indent="-342900">
              <a:lnSpc>
                <a:spcPts val="1400"/>
              </a:lnSpc>
              <a:spcAft>
                <a:spcPts val="200"/>
              </a:spcAft>
              <a:buSzPct val="100000"/>
              <a:buChar char="–"/>
            </a:pPr>
            <a:r>
              <a:rPr lang="en-CA" sz="1150" noProof="0">
                <a:solidFill>
                  <a:srgbClr val="3C3C3C"/>
                </a:solidFill>
                <a:latin typeface="Corbel" pitchFamily="34" charset="0"/>
              </a:rPr>
              <a:t>Gaps and barriers</a:t>
            </a:r>
            <a:endParaRPr lang="en-CA" sz="1150" noProof="0"/>
          </a:p>
        </p:txBody>
      </p:sp>
      <p:sp>
        <p:nvSpPr>
          <p:cNvPr id="16" name="Shape 14"/>
          <p:cNvSpPr/>
          <p:nvPr/>
        </p:nvSpPr>
        <p:spPr>
          <a:xfrm>
            <a:off x="548640" y="3721608"/>
            <a:ext cx="566928" cy="941832"/>
          </a:xfrm>
          <a:prstGeom prst="rect">
            <a:avLst/>
          </a:prstGeom>
          <a:solidFill>
            <a:srgbClr val="A03D35"/>
          </a:solidFill>
          <a:ln/>
        </p:spPr>
        <p:txBody>
          <a:bodyPr/>
          <a:lstStyle/>
          <a:p>
            <a:endParaRPr lang="en-CA" noProof="0"/>
          </a:p>
        </p:txBody>
      </p:sp>
      <p:sp>
        <p:nvSpPr>
          <p:cNvPr id="17" name="Text 15"/>
          <p:cNvSpPr/>
          <p:nvPr/>
        </p:nvSpPr>
        <p:spPr>
          <a:xfrm>
            <a:off x="548640" y="3721608"/>
            <a:ext cx="566928" cy="566928"/>
          </a:xfrm>
          <a:prstGeom prst="rect">
            <a:avLst/>
          </a:prstGeom>
          <a:noFill/>
          <a:ln/>
        </p:spPr>
        <p:txBody>
          <a:bodyPr wrap="square" lIns="0" tIns="0" rIns="0" bIns="0" rtlCol="0" anchor="ctr"/>
          <a:lstStyle/>
          <a:p>
            <a:pPr marL="0" indent="0" algn="ctr">
              <a:buNone/>
            </a:pPr>
            <a:r>
              <a:rPr lang="en-CA" sz="1800" b="1" noProof="0">
                <a:solidFill>
                  <a:srgbClr val="FFFFFF"/>
                </a:solidFill>
                <a:latin typeface="Gill Sans MT" pitchFamily="34" charset="0"/>
                <a:ea typeface="Gill Sans MT" pitchFamily="34" charset="-122"/>
                <a:cs typeface="Gill Sans MT" pitchFamily="34" charset="-120"/>
              </a:rPr>
              <a:t>04</a:t>
            </a:r>
            <a:endParaRPr lang="en-CA" sz="1800" noProof="0"/>
          </a:p>
        </p:txBody>
      </p:sp>
      <p:sp>
        <p:nvSpPr>
          <p:cNvPr id="18" name="Shape 16"/>
          <p:cNvSpPr/>
          <p:nvPr/>
        </p:nvSpPr>
        <p:spPr>
          <a:xfrm>
            <a:off x="1115568" y="3721608"/>
            <a:ext cx="4751680" cy="941832"/>
          </a:xfrm>
          <a:prstGeom prst="rect">
            <a:avLst/>
          </a:prstGeom>
          <a:solidFill>
            <a:srgbClr val="FFFFFF"/>
          </a:solidFill>
          <a:ln w="9525">
            <a:solidFill>
              <a:srgbClr val="D8D6D6"/>
            </a:solidFill>
            <a:prstDash val="solid"/>
          </a:ln>
        </p:spPr>
        <p:txBody>
          <a:bodyPr/>
          <a:lstStyle/>
          <a:p>
            <a:endParaRPr lang="en-CA" noProof="0"/>
          </a:p>
        </p:txBody>
      </p:sp>
      <p:sp>
        <p:nvSpPr>
          <p:cNvPr id="19" name="Text 17"/>
          <p:cNvSpPr/>
          <p:nvPr/>
        </p:nvSpPr>
        <p:spPr>
          <a:xfrm>
            <a:off x="7087966" y="3386328"/>
            <a:ext cx="4358488" cy="365760"/>
          </a:xfrm>
          <a:prstGeom prst="rect">
            <a:avLst/>
          </a:prstGeom>
          <a:noFill/>
          <a:ln/>
        </p:spPr>
        <p:txBody>
          <a:bodyPr wrap="square" lIns="0" tIns="0" rIns="0" bIns="0" rtlCol="0" anchor="ctr"/>
          <a:lstStyle/>
          <a:p>
            <a:pPr marL="0" indent="0">
              <a:buNone/>
            </a:pPr>
            <a:r>
              <a:rPr lang="en-CA" sz="1550" noProof="0">
                <a:solidFill>
                  <a:srgbClr val="2F2F2F"/>
                </a:solidFill>
                <a:latin typeface="Gill Sans MT" pitchFamily="34" charset="0"/>
              </a:rPr>
              <a:t>Discussion</a:t>
            </a:r>
            <a:endParaRPr lang="en-CA" sz="1550" noProof="0"/>
          </a:p>
        </p:txBody>
      </p:sp>
      <p:sp>
        <p:nvSpPr>
          <p:cNvPr id="20" name="Shape 18"/>
          <p:cNvSpPr/>
          <p:nvPr/>
        </p:nvSpPr>
        <p:spPr>
          <a:xfrm>
            <a:off x="6324448" y="1234440"/>
            <a:ext cx="566928" cy="1005840"/>
          </a:xfrm>
          <a:prstGeom prst="rect">
            <a:avLst/>
          </a:prstGeom>
          <a:solidFill>
            <a:srgbClr val="A03D35"/>
          </a:solidFill>
          <a:ln/>
        </p:spPr>
        <p:txBody>
          <a:bodyPr/>
          <a:lstStyle/>
          <a:p>
            <a:endParaRPr lang="en-CA" noProof="0"/>
          </a:p>
        </p:txBody>
      </p:sp>
      <p:sp>
        <p:nvSpPr>
          <p:cNvPr id="21" name="Text 19"/>
          <p:cNvSpPr/>
          <p:nvPr/>
        </p:nvSpPr>
        <p:spPr>
          <a:xfrm>
            <a:off x="6324448" y="1234440"/>
            <a:ext cx="566928" cy="1152144"/>
          </a:xfrm>
          <a:prstGeom prst="rect">
            <a:avLst/>
          </a:prstGeom>
          <a:noFill/>
          <a:ln/>
        </p:spPr>
        <p:txBody>
          <a:bodyPr wrap="square" lIns="0" tIns="0" rIns="0" bIns="0" rtlCol="0" anchor="ctr"/>
          <a:lstStyle/>
          <a:p>
            <a:pPr marL="0" indent="0" algn="ctr">
              <a:buNone/>
            </a:pPr>
            <a:r>
              <a:rPr lang="en-CA" sz="1800" b="1" noProof="0">
                <a:solidFill>
                  <a:srgbClr val="FFFFFF"/>
                </a:solidFill>
                <a:latin typeface="Gill Sans MT" pitchFamily="34" charset="0"/>
                <a:ea typeface="Gill Sans MT" pitchFamily="34" charset="-122"/>
                <a:cs typeface="Gill Sans MT" pitchFamily="34" charset="-120"/>
              </a:rPr>
              <a:t>05</a:t>
            </a:r>
            <a:endParaRPr lang="en-CA" sz="1800" noProof="0"/>
          </a:p>
        </p:txBody>
      </p:sp>
      <p:sp>
        <p:nvSpPr>
          <p:cNvPr id="23" name="Text 21"/>
          <p:cNvSpPr/>
          <p:nvPr/>
        </p:nvSpPr>
        <p:spPr>
          <a:xfrm>
            <a:off x="1325880" y="3792531"/>
            <a:ext cx="4358488" cy="365760"/>
          </a:xfrm>
          <a:prstGeom prst="rect">
            <a:avLst/>
          </a:prstGeom>
          <a:noFill/>
          <a:ln/>
        </p:spPr>
        <p:txBody>
          <a:bodyPr wrap="square" lIns="0" tIns="0" rIns="0" bIns="0" rtlCol="0" anchor="ctr"/>
          <a:lstStyle/>
          <a:p>
            <a:pPr marL="0" indent="0">
              <a:buNone/>
            </a:pPr>
            <a:r>
              <a:rPr lang="en-CA" sz="1550" b="1" noProof="0">
                <a:solidFill>
                  <a:srgbClr val="2F2F2F"/>
                </a:solidFill>
                <a:latin typeface="Gill Sans MT" pitchFamily="34" charset="0"/>
                <a:ea typeface="Gill Sans MT" pitchFamily="34" charset="-122"/>
                <a:cs typeface="Gill Sans MT" pitchFamily="34" charset="-120"/>
              </a:rPr>
              <a:t>Strategy – Aligning Partners</a:t>
            </a:r>
            <a:endParaRPr lang="en-CA" sz="1550" noProof="0"/>
          </a:p>
        </p:txBody>
      </p:sp>
      <p:sp>
        <p:nvSpPr>
          <p:cNvPr id="24" name="Text 22"/>
          <p:cNvSpPr/>
          <p:nvPr/>
        </p:nvSpPr>
        <p:spPr>
          <a:xfrm>
            <a:off x="1312164" y="4105656"/>
            <a:ext cx="4358488" cy="694944"/>
          </a:xfrm>
          <a:prstGeom prst="rect">
            <a:avLst/>
          </a:prstGeom>
          <a:noFill/>
          <a:ln/>
        </p:spPr>
        <p:txBody>
          <a:bodyPr wrap="square" lIns="0" tIns="0" rIns="0" bIns="0" rtlCol="0" anchor="t"/>
          <a:lstStyle/>
          <a:p>
            <a:pPr marL="342900" indent="-342900">
              <a:lnSpc>
                <a:spcPts val="1400"/>
              </a:lnSpc>
              <a:spcAft>
                <a:spcPts val="200"/>
              </a:spcAft>
              <a:buSzPct val="100000"/>
              <a:buChar char="–"/>
            </a:pPr>
            <a:r>
              <a:rPr lang="en-CA" sz="1150" noProof="0">
                <a:solidFill>
                  <a:srgbClr val="3C3C3C"/>
                </a:solidFill>
                <a:latin typeface="Corbel" pitchFamily="34" charset="0"/>
                <a:ea typeface="Corbel" pitchFamily="34" charset="-122"/>
                <a:cs typeface="Corbel" pitchFamily="34" charset="-120"/>
              </a:rPr>
              <a:t>Procurement</a:t>
            </a:r>
            <a:endParaRPr lang="en-CA" sz="1150" noProof="0"/>
          </a:p>
          <a:p>
            <a:pPr marL="342900" indent="-342900">
              <a:lnSpc>
                <a:spcPts val="1400"/>
              </a:lnSpc>
              <a:spcAft>
                <a:spcPts val="200"/>
              </a:spcAft>
              <a:buSzPct val="100000"/>
              <a:buChar char="–"/>
            </a:pPr>
            <a:r>
              <a:rPr lang="en-CA" sz="1150" noProof="0">
                <a:solidFill>
                  <a:srgbClr val="3C3C3C"/>
                </a:solidFill>
                <a:latin typeface="Corbel" pitchFamily="34" charset="0"/>
                <a:ea typeface="Corbel" pitchFamily="34" charset="-122"/>
                <a:cs typeface="Corbel" pitchFamily="34" charset="-120"/>
              </a:rPr>
              <a:t>Types of Agreement</a:t>
            </a:r>
            <a:endParaRPr lang="en-CA" sz="1150" noProof="0"/>
          </a:p>
        </p:txBody>
      </p:sp>
      <p:sp>
        <p:nvSpPr>
          <p:cNvPr id="25" name="Shape 23"/>
          <p:cNvSpPr/>
          <p:nvPr/>
        </p:nvSpPr>
        <p:spPr>
          <a:xfrm>
            <a:off x="6324450" y="2432304"/>
            <a:ext cx="566928" cy="685800"/>
          </a:xfrm>
          <a:prstGeom prst="rect">
            <a:avLst/>
          </a:prstGeom>
          <a:solidFill>
            <a:srgbClr val="A03D35"/>
          </a:solidFill>
          <a:ln/>
        </p:spPr>
        <p:txBody>
          <a:bodyPr/>
          <a:lstStyle/>
          <a:p>
            <a:endParaRPr lang="en-CA" noProof="0"/>
          </a:p>
        </p:txBody>
      </p:sp>
      <p:sp>
        <p:nvSpPr>
          <p:cNvPr id="26" name="Text 24"/>
          <p:cNvSpPr/>
          <p:nvPr/>
        </p:nvSpPr>
        <p:spPr>
          <a:xfrm>
            <a:off x="6324444" y="2546604"/>
            <a:ext cx="566928" cy="475488"/>
          </a:xfrm>
          <a:prstGeom prst="rect">
            <a:avLst/>
          </a:prstGeom>
          <a:noFill/>
          <a:ln/>
        </p:spPr>
        <p:txBody>
          <a:bodyPr wrap="square" lIns="0" tIns="0" rIns="0" bIns="0" rtlCol="0" anchor="ctr"/>
          <a:lstStyle/>
          <a:p>
            <a:pPr marL="0" indent="0" algn="ctr">
              <a:buNone/>
            </a:pPr>
            <a:r>
              <a:rPr lang="en-CA" sz="1800" b="1" noProof="0">
                <a:solidFill>
                  <a:srgbClr val="FFFFFF"/>
                </a:solidFill>
                <a:latin typeface="Gill Sans MT" pitchFamily="34" charset="0"/>
                <a:ea typeface="Gill Sans MT" pitchFamily="34" charset="-122"/>
                <a:cs typeface="Gill Sans MT" pitchFamily="34" charset="-120"/>
              </a:rPr>
              <a:t>06</a:t>
            </a:r>
            <a:endParaRPr lang="en-CA" sz="1800" noProof="0"/>
          </a:p>
        </p:txBody>
      </p:sp>
      <p:sp>
        <p:nvSpPr>
          <p:cNvPr id="27" name="Shape 25"/>
          <p:cNvSpPr/>
          <p:nvPr/>
        </p:nvSpPr>
        <p:spPr>
          <a:xfrm>
            <a:off x="6891376" y="1225296"/>
            <a:ext cx="4751680" cy="1014984"/>
          </a:xfrm>
          <a:prstGeom prst="rect">
            <a:avLst/>
          </a:prstGeom>
          <a:solidFill>
            <a:srgbClr val="FFFFFF"/>
          </a:solidFill>
          <a:ln w="9525">
            <a:solidFill>
              <a:srgbClr val="D8D6D6"/>
            </a:solidFill>
            <a:prstDash val="solid"/>
          </a:ln>
        </p:spPr>
        <p:txBody>
          <a:bodyPr/>
          <a:lstStyle/>
          <a:p>
            <a:endParaRPr lang="en-CA" noProof="0"/>
          </a:p>
        </p:txBody>
      </p:sp>
      <p:sp>
        <p:nvSpPr>
          <p:cNvPr id="28" name="Text 26"/>
          <p:cNvSpPr/>
          <p:nvPr/>
        </p:nvSpPr>
        <p:spPr>
          <a:xfrm>
            <a:off x="7087972" y="1280160"/>
            <a:ext cx="4358488" cy="365760"/>
          </a:xfrm>
          <a:prstGeom prst="rect">
            <a:avLst/>
          </a:prstGeom>
          <a:noFill/>
          <a:ln/>
        </p:spPr>
        <p:txBody>
          <a:bodyPr wrap="square" lIns="0" tIns="0" rIns="0" bIns="0" rtlCol="0" anchor="ctr"/>
          <a:lstStyle/>
          <a:p>
            <a:pPr marL="0" indent="0">
              <a:buNone/>
            </a:pPr>
            <a:r>
              <a:rPr lang="en-CA" sz="1550" b="1" noProof="0">
                <a:solidFill>
                  <a:srgbClr val="2F2F2F"/>
                </a:solidFill>
                <a:latin typeface="Gill Sans MT" pitchFamily="34" charset="0"/>
                <a:ea typeface="Gill Sans MT" pitchFamily="34" charset="-122"/>
                <a:cs typeface="Gill Sans MT" pitchFamily="34" charset="-120"/>
              </a:rPr>
              <a:t>Toolbox</a:t>
            </a:r>
            <a:endParaRPr lang="en-CA" sz="1550" noProof="0"/>
          </a:p>
        </p:txBody>
      </p:sp>
      <p:sp>
        <p:nvSpPr>
          <p:cNvPr id="29" name="Text 27"/>
          <p:cNvSpPr/>
          <p:nvPr/>
        </p:nvSpPr>
        <p:spPr>
          <a:xfrm>
            <a:off x="7101688" y="1645920"/>
            <a:ext cx="4358488" cy="694944"/>
          </a:xfrm>
          <a:prstGeom prst="rect">
            <a:avLst/>
          </a:prstGeom>
          <a:noFill/>
          <a:ln/>
        </p:spPr>
        <p:txBody>
          <a:bodyPr wrap="square" lIns="0" tIns="0" rIns="0" bIns="0" rtlCol="0" anchor="t"/>
          <a:lstStyle/>
          <a:p>
            <a:pPr marL="342900" indent="-342900">
              <a:lnSpc>
                <a:spcPts val="1400"/>
              </a:lnSpc>
              <a:spcAft>
                <a:spcPts val="200"/>
              </a:spcAft>
              <a:buSzPct val="100000"/>
              <a:buChar char="–"/>
            </a:pPr>
            <a:r>
              <a:rPr lang="en-CA" sz="1150" noProof="0">
                <a:solidFill>
                  <a:srgbClr val="3C3C3C"/>
                </a:solidFill>
                <a:latin typeface="Corbel" pitchFamily="34" charset="0"/>
                <a:ea typeface="Corbel" pitchFamily="34" charset="-122"/>
                <a:cs typeface="Corbel" pitchFamily="34" charset="-120"/>
              </a:rPr>
              <a:t>Building Repeatable Models Approach</a:t>
            </a:r>
            <a:endParaRPr lang="en-CA" sz="1150" noProof="0"/>
          </a:p>
          <a:p>
            <a:pPr marL="342900" indent="-342900">
              <a:lnSpc>
                <a:spcPts val="1400"/>
              </a:lnSpc>
              <a:spcAft>
                <a:spcPts val="200"/>
              </a:spcAft>
              <a:buSzPct val="100000"/>
              <a:buChar char="–"/>
            </a:pPr>
            <a:r>
              <a:rPr lang="en-CA" sz="1150" noProof="0">
                <a:solidFill>
                  <a:srgbClr val="3C3C3C"/>
                </a:solidFill>
                <a:latin typeface="Corbel" pitchFamily="34" charset="0"/>
                <a:ea typeface="Corbel" pitchFamily="34" charset="-122"/>
                <a:cs typeface="Corbel" pitchFamily="34" charset="-120"/>
              </a:rPr>
              <a:t>Forecasting demand</a:t>
            </a:r>
            <a:endParaRPr lang="en-CA" sz="1150" noProof="0"/>
          </a:p>
        </p:txBody>
      </p:sp>
      <p:sp>
        <p:nvSpPr>
          <p:cNvPr id="30" name="Shape 28"/>
          <p:cNvSpPr/>
          <p:nvPr/>
        </p:nvSpPr>
        <p:spPr>
          <a:xfrm>
            <a:off x="6324444" y="3331464"/>
            <a:ext cx="566928" cy="533400"/>
          </a:xfrm>
          <a:prstGeom prst="rect">
            <a:avLst/>
          </a:prstGeom>
          <a:solidFill>
            <a:srgbClr val="A03D35"/>
          </a:solidFill>
          <a:ln/>
        </p:spPr>
        <p:txBody>
          <a:bodyPr/>
          <a:lstStyle/>
          <a:p>
            <a:endParaRPr lang="en-CA" noProof="0"/>
          </a:p>
        </p:txBody>
      </p:sp>
      <p:sp>
        <p:nvSpPr>
          <p:cNvPr id="31" name="Text 29"/>
          <p:cNvSpPr/>
          <p:nvPr/>
        </p:nvSpPr>
        <p:spPr>
          <a:xfrm>
            <a:off x="6324442" y="3386328"/>
            <a:ext cx="566928" cy="475488"/>
          </a:xfrm>
          <a:prstGeom prst="rect">
            <a:avLst/>
          </a:prstGeom>
          <a:noFill/>
          <a:ln/>
        </p:spPr>
        <p:txBody>
          <a:bodyPr wrap="square" lIns="0" tIns="0" rIns="0" bIns="0" rtlCol="0" anchor="ctr"/>
          <a:lstStyle/>
          <a:p>
            <a:pPr marL="0" indent="0" algn="ctr">
              <a:buNone/>
            </a:pPr>
            <a:r>
              <a:rPr lang="en-CA" sz="1800" b="1" noProof="0">
                <a:solidFill>
                  <a:srgbClr val="FFFFFF"/>
                </a:solidFill>
                <a:latin typeface="Gill Sans MT" pitchFamily="34" charset="0"/>
                <a:ea typeface="Gill Sans MT" pitchFamily="34" charset="-122"/>
                <a:cs typeface="Gill Sans MT" pitchFamily="34" charset="-120"/>
              </a:rPr>
              <a:t>07</a:t>
            </a:r>
            <a:endParaRPr lang="en-CA" sz="1800" noProof="0"/>
          </a:p>
        </p:txBody>
      </p:sp>
      <p:sp>
        <p:nvSpPr>
          <p:cNvPr id="32" name="Shape 30"/>
          <p:cNvSpPr/>
          <p:nvPr/>
        </p:nvSpPr>
        <p:spPr>
          <a:xfrm>
            <a:off x="6891376" y="2423160"/>
            <a:ext cx="4751680" cy="694944"/>
          </a:xfrm>
          <a:prstGeom prst="rect">
            <a:avLst/>
          </a:prstGeom>
          <a:solidFill>
            <a:srgbClr val="FFFFFF"/>
          </a:solidFill>
          <a:ln w="9525">
            <a:solidFill>
              <a:srgbClr val="D8D6D6"/>
            </a:solidFill>
            <a:prstDash val="solid"/>
          </a:ln>
        </p:spPr>
        <p:txBody>
          <a:bodyPr/>
          <a:lstStyle/>
          <a:p>
            <a:endParaRPr lang="en-CA" noProof="0"/>
          </a:p>
        </p:txBody>
      </p:sp>
      <p:sp>
        <p:nvSpPr>
          <p:cNvPr id="33" name="Text 31"/>
          <p:cNvSpPr/>
          <p:nvPr/>
        </p:nvSpPr>
        <p:spPr>
          <a:xfrm>
            <a:off x="7087970" y="2450592"/>
            <a:ext cx="4358488" cy="365760"/>
          </a:xfrm>
          <a:prstGeom prst="rect">
            <a:avLst/>
          </a:prstGeom>
          <a:noFill/>
          <a:ln/>
        </p:spPr>
        <p:txBody>
          <a:bodyPr wrap="square" lIns="0" tIns="0" rIns="0" bIns="0" rtlCol="0" anchor="ctr"/>
          <a:lstStyle/>
          <a:p>
            <a:pPr marL="0" indent="0">
              <a:buNone/>
            </a:pPr>
            <a:r>
              <a:rPr lang="en-CA" sz="1550" b="1" noProof="0">
                <a:solidFill>
                  <a:srgbClr val="2F2F2F"/>
                </a:solidFill>
                <a:latin typeface="Gill Sans MT" pitchFamily="34" charset="0"/>
                <a:ea typeface="Gill Sans MT" pitchFamily="34" charset="-122"/>
                <a:cs typeface="Gill Sans MT" pitchFamily="34" charset="-120"/>
              </a:rPr>
              <a:t>Practical Experience</a:t>
            </a:r>
            <a:endParaRPr lang="en-CA" sz="1550" noProof="0"/>
          </a:p>
        </p:txBody>
      </p:sp>
      <p:sp>
        <p:nvSpPr>
          <p:cNvPr id="34" name="Text 32"/>
          <p:cNvSpPr/>
          <p:nvPr/>
        </p:nvSpPr>
        <p:spPr>
          <a:xfrm>
            <a:off x="7087970" y="2825496"/>
            <a:ext cx="4358488" cy="402336"/>
          </a:xfrm>
          <a:prstGeom prst="rect">
            <a:avLst/>
          </a:prstGeom>
          <a:noFill/>
          <a:ln/>
        </p:spPr>
        <p:txBody>
          <a:bodyPr wrap="square" lIns="0" tIns="0" rIns="0" bIns="0" rtlCol="0" anchor="t"/>
          <a:lstStyle/>
          <a:p>
            <a:pPr marL="342900" indent="-342900">
              <a:lnSpc>
                <a:spcPts val="1400"/>
              </a:lnSpc>
              <a:spcAft>
                <a:spcPts val="200"/>
              </a:spcAft>
              <a:buSzPct val="100000"/>
              <a:buChar char="–"/>
            </a:pPr>
            <a:r>
              <a:rPr lang="en-CA" sz="1150" noProof="0">
                <a:solidFill>
                  <a:srgbClr val="3C3C3C"/>
                </a:solidFill>
                <a:latin typeface="Corbel"/>
                <a:ea typeface="Corbel" pitchFamily="34" charset="-122"/>
                <a:cs typeface="Corbel" pitchFamily="34" charset="-120"/>
              </a:rPr>
              <a:t>Case Studies: Cameco, </a:t>
            </a:r>
            <a:r>
              <a:rPr lang="en-CA" sz="1150">
                <a:solidFill>
                  <a:srgbClr val="3C3C3C"/>
                </a:solidFill>
                <a:latin typeface="Corbel"/>
                <a:ea typeface="Corbel" pitchFamily="34" charset="-122"/>
                <a:cs typeface="Corbel" pitchFamily="34" charset="-120"/>
              </a:rPr>
              <a:t>CBTU, COTTFN Trade School</a:t>
            </a:r>
            <a:endParaRPr lang="en-CA" sz="1150" noProof="0">
              <a:latin typeface="Corbel"/>
            </a:endParaRPr>
          </a:p>
        </p:txBody>
      </p:sp>
      <p:sp>
        <p:nvSpPr>
          <p:cNvPr id="35" name="Text 33"/>
          <p:cNvSpPr/>
          <p:nvPr/>
        </p:nvSpPr>
        <p:spPr>
          <a:xfrm>
            <a:off x="548639" y="6416040"/>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sp>
        <p:nvSpPr>
          <p:cNvPr id="37" name="Text 35"/>
          <p:cNvSpPr/>
          <p:nvPr/>
        </p:nvSpPr>
        <p:spPr>
          <a:xfrm>
            <a:off x="5821528" y="6473952"/>
            <a:ext cx="548640" cy="274320"/>
          </a:xfrm>
          <a:prstGeom prst="rect">
            <a:avLst/>
          </a:prstGeom>
          <a:noFill/>
          <a:ln/>
        </p:spPr>
        <p:txBody>
          <a:bodyPr wrap="square" lIns="0" tIns="0" rIns="0" bIns="0" rtlCol="0" anchor="ctr"/>
          <a:lstStyle/>
          <a:p>
            <a:pPr marL="0" indent="0" algn="ctr">
              <a:buNone/>
            </a:pPr>
            <a:r>
              <a:rPr lang="en-CA" sz="900" noProof="0">
                <a:solidFill>
                  <a:srgbClr val="6B6B6B"/>
                </a:solidFill>
                <a:latin typeface="Corbel" pitchFamily="34" charset="0"/>
                <a:ea typeface="Corbel" pitchFamily="34" charset="-122"/>
                <a:cs typeface="Corbel" pitchFamily="34" charset="-120"/>
              </a:rPr>
              <a:t>3</a:t>
            </a:r>
            <a:endParaRPr lang="en-CA" sz="900" noProof="0"/>
          </a:p>
        </p:txBody>
      </p:sp>
      <p:sp>
        <p:nvSpPr>
          <p:cNvPr id="38" name="Text 2">
            <a:extLst>
              <a:ext uri="{FF2B5EF4-FFF2-40B4-BE49-F238E27FC236}">
                <a16:creationId xmlns:a16="http://schemas.microsoft.com/office/drawing/2014/main" id="{909A655B-7586-FB84-B729-332CC951DD7F}"/>
              </a:ext>
            </a:extLst>
          </p:cNvPr>
          <p:cNvSpPr/>
          <p:nvPr/>
        </p:nvSpPr>
        <p:spPr>
          <a:xfrm>
            <a:off x="548639" y="608076"/>
            <a:ext cx="11094415" cy="45720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CA" sz="1300" i="1" noProof="0">
                <a:solidFill>
                  <a:srgbClr val="3C3C3C"/>
                </a:solidFill>
                <a:latin typeface="Corbel" pitchFamily="34" charset="0"/>
                <a:ea typeface="Corbel" pitchFamily="34" charset="-122"/>
                <a:cs typeface="Corbel" pitchFamily="34" charset="-120"/>
              </a:rPr>
              <a:t>A presentation-led discussion with space for practical questions.</a:t>
            </a:r>
            <a:endParaRPr lang="en-CA" sz="1300" noProof="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7E32B-74F7-9C3E-91CF-55FBE3670831}"/>
              </a:ext>
            </a:extLst>
          </p:cNvPr>
          <p:cNvSpPr>
            <a:spLocks noGrp="1"/>
          </p:cNvSpPr>
          <p:nvPr>
            <p:ph type="title"/>
          </p:nvPr>
        </p:nvSpPr>
        <p:spPr/>
        <p:txBody>
          <a:bodyPr/>
          <a:lstStyle/>
          <a:p>
            <a:r>
              <a:rPr lang="en-CA" spc="50" noProof="0"/>
              <a:t>About </a:t>
            </a:r>
            <a:r>
              <a:rPr lang="en-CA" spc="50" noProof="0" err="1"/>
              <a:t>Mokwateh</a:t>
            </a:r>
            <a:endParaRPr lang="en-CA" spc="50" noProof="0"/>
          </a:p>
        </p:txBody>
      </p:sp>
    </p:spTree>
    <p:extLst>
      <p:ext uri="{BB962C8B-B14F-4D97-AF65-F5344CB8AC3E}">
        <p14:creationId xmlns:p14="http://schemas.microsoft.com/office/powerpoint/2010/main" val="20305893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455F2C4C-2BBA-22A0-2807-A0EA4140BA39}"/>
              </a:ext>
            </a:extLst>
          </p:cNvPr>
          <p:cNvSpPr>
            <a:spLocks noGrp="1"/>
          </p:cNvSpPr>
          <p:nvPr>
            <p:ph type="title"/>
          </p:nvPr>
        </p:nvSpPr>
        <p:spPr>
          <a:xfrm>
            <a:off x="605782" y="671882"/>
            <a:ext cx="11216219" cy="423838"/>
          </a:xfrm>
        </p:spPr>
        <p:txBody>
          <a:bodyPr/>
          <a:lstStyle/>
          <a:p>
            <a:r>
              <a:rPr lang="en-CA" noProof="0"/>
              <a:t>A Bridge-Building Consultancy</a:t>
            </a:r>
          </a:p>
        </p:txBody>
      </p:sp>
      <p:sp>
        <p:nvSpPr>
          <p:cNvPr id="21" name="TextBox 20">
            <a:extLst>
              <a:ext uri="{FF2B5EF4-FFF2-40B4-BE49-F238E27FC236}">
                <a16:creationId xmlns:a16="http://schemas.microsoft.com/office/drawing/2014/main" id="{08B6E8C0-3AEF-3CDC-067A-EF8619A001C3}"/>
              </a:ext>
            </a:extLst>
          </p:cNvPr>
          <p:cNvSpPr txBox="1"/>
          <p:nvPr/>
        </p:nvSpPr>
        <p:spPr>
          <a:xfrm>
            <a:off x="9580418" y="-363682"/>
            <a:ext cx="0" cy="0"/>
          </a:xfrm>
          <a:prstGeom prst="rect">
            <a:avLst/>
          </a:prstGeom>
          <a:noFill/>
        </p:spPr>
        <p:txBody>
          <a:bodyPr wrap="none" lIns="0" tIns="0" rIns="0" bIns="0" rtlCol="0">
            <a:noAutofit/>
          </a:bodyPr>
          <a:lstStyle/>
          <a:p>
            <a:endParaRPr lang="en-CA" noProof="0"/>
          </a:p>
        </p:txBody>
      </p:sp>
      <p:sp>
        <p:nvSpPr>
          <p:cNvPr id="6" name="TextBox 2">
            <a:extLst>
              <a:ext uri="{FF2B5EF4-FFF2-40B4-BE49-F238E27FC236}">
                <a16:creationId xmlns:a16="http://schemas.microsoft.com/office/drawing/2014/main" id="{99944B54-DCD1-A022-E01F-6A00FF493248}"/>
              </a:ext>
            </a:extLst>
          </p:cNvPr>
          <p:cNvSpPr txBox="1"/>
          <p:nvPr/>
        </p:nvSpPr>
        <p:spPr>
          <a:xfrm>
            <a:off x="605781" y="1118166"/>
            <a:ext cx="7161864" cy="609975"/>
          </a:xfrm>
          <a:prstGeom prst="rect">
            <a:avLst/>
          </a:prstGeom>
          <a:noFill/>
        </p:spPr>
        <p:txBody>
          <a:bodyPr wrap="square" lIns="0" tIns="45720" rIns="91440" bIns="45720" anchor="t">
            <a:spAutoFit/>
          </a:bodyPr>
          <a:lstStyle>
            <a:defPPr>
              <a:defRPr lang="en-US"/>
            </a:defPPr>
            <a:lvl1pPr marL="0" indent="0" algn="l" defTabSz="914400" rtl="0" eaLnBrk="1" latinLnBrk="0" hangingPunct="1">
              <a:spcBef>
                <a:spcPts val="600"/>
              </a:spcBef>
              <a:spcAft>
                <a:spcPts val="600"/>
              </a:spcAft>
              <a:buFontTx/>
              <a:buNone/>
              <a:defRPr sz="1400" b="1" kern="1200">
                <a:solidFill>
                  <a:schemeClr val="bg2"/>
                </a:solidFill>
                <a:latin typeface="+mn-lt"/>
                <a:ea typeface="+mn-ea"/>
                <a:cs typeface="+mn-cs"/>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pPr>
              <a:lnSpc>
                <a:spcPct val="125000"/>
              </a:lnSpc>
            </a:pPr>
            <a:r>
              <a:rPr lang="en-CA" noProof="0">
                <a:solidFill>
                  <a:schemeClr val="bg1">
                    <a:lumMod val="75000"/>
                    <a:lumOff val="25000"/>
                  </a:schemeClr>
                </a:solidFill>
                <a:latin typeface="Open Sans Semibold" panose="020B0606030504020204" pitchFamily="34" charset="0"/>
                <a:ea typeface="Open Sans Semibold" panose="020B0606030504020204" pitchFamily="34" charset="0"/>
                <a:cs typeface="Open Sans Semibold" panose="020B0606030504020204" pitchFamily="34" charset="0"/>
              </a:rPr>
              <a:t>Finding common ground and creating common good in the Indigenous Economy. Our service offerings meet the needs of industry, government, and community.  </a:t>
            </a:r>
          </a:p>
        </p:txBody>
      </p:sp>
      <p:sp>
        <p:nvSpPr>
          <p:cNvPr id="22" name="TextBox 2">
            <a:extLst>
              <a:ext uri="{FF2B5EF4-FFF2-40B4-BE49-F238E27FC236}">
                <a16:creationId xmlns:a16="http://schemas.microsoft.com/office/drawing/2014/main" id="{FD0B2C06-BF15-8485-A505-D85BF6238C54}"/>
              </a:ext>
            </a:extLst>
          </p:cNvPr>
          <p:cNvSpPr txBox="1"/>
          <p:nvPr/>
        </p:nvSpPr>
        <p:spPr>
          <a:xfrm>
            <a:off x="605781" y="2796146"/>
            <a:ext cx="3470973" cy="1547988"/>
          </a:xfrm>
          <a:prstGeom prst="rect">
            <a:avLst/>
          </a:prstGeom>
          <a:noFill/>
        </p:spPr>
        <p:txBody>
          <a:bodyPr wrap="square" lIns="144000" tIns="45720" rIns="91440" bIns="45720" anchor="t">
            <a:spAutoFit/>
          </a:bodyPr>
          <a:lstStyle>
            <a:defPPr>
              <a:defRPr lang="en-US"/>
            </a:defPPr>
            <a:lvl1pPr marL="0" indent="0" algn="l" defTabSz="914400" rtl="0" eaLnBrk="1" latinLnBrk="0" hangingPunct="1">
              <a:spcBef>
                <a:spcPts val="600"/>
              </a:spcBef>
              <a:spcAft>
                <a:spcPts val="600"/>
              </a:spcAft>
              <a:buFontTx/>
              <a:buNone/>
              <a:defRPr sz="1400" b="1" kern="1200">
                <a:solidFill>
                  <a:schemeClr val="bg2"/>
                </a:solidFill>
                <a:latin typeface="+mn-lt"/>
                <a:ea typeface="+mn-ea"/>
                <a:cs typeface="+mn-cs"/>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pPr>
              <a:lnSpc>
                <a:spcPct val="130000"/>
              </a:lnSpc>
            </a:pPr>
            <a:r>
              <a:rPr lang="en-CA" sz="1100" b="0" noProof="0">
                <a:solidFill>
                  <a:schemeClr val="bg1">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When what stands in the way is a viable bridge, </a:t>
            </a:r>
            <a:r>
              <a:rPr lang="en-CA" sz="1100" b="0" noProof="0" err="1">
                <a:solidFill>
                  <a:schemeClr val="bg1">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Mokwateh</a:t>
            </a:r>
            <a:r>
              <a:rPr lang="en-CA" sz="1100" b="0" noProof="0">
                <a:solidFill>
                  <a:schemeClr val="bg1">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will help you build it. </a:t>
            </a:r>
          </a:p>
          <a:p>
            <a:pPr>
              <a:lnSpc>
                <a:spcPct val="130000"/>
              </a:lnSpc>
            </a:pPr>
            <a:r>
              <a:rPr lang="en-CA" sz="1100" b="0" noProof="0">
                <a:solidFill>
                  <a:schemeClr val="bg1">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We break down complexities and thoughtfully rebuild them into something vibrant: sustainable partnerships, equitable opportunities, and shared prosperity. </a:t>
            </a:r>
          </a:p>
        </p:txBody>
      </p:sp>
      <p:sp>
        <p:nvSpPr>
          <p:cNvPr id="23" name="TextBox 3">
            <a:extLst>
              <a:ext uri="{FF2B5EF4-FFF2-40B4-BE49-F238E27FC236}">
                <a16:creationId xmlns:a16="http://schemas.microsoft.com/office/drawing/2014/main" id="{04ECF30A-167C-C474-BD93-977401CBCEC9}"/>
              </a:ext>
            </a:extLst>
          </p:cNvPr>
          <p:cNvSpPr txBox="1"/>
          <p:nvPr/>
        </p:nvSpPr>
        <p:spPr>
          <a:xfrm>
            <a:off x="605782" y="2061746"/>
            <a:ext cx="3471125" cy="639635"/>
          </a:xfrm>
          <a:prstGeom prst="rect">
            <a:avLst/>
          </a:prstGeom>
          <a:solidFill>
            <a:srgbClr val="A13D35"/>
          </a:solidFill>
        </p:spPr>
        <p:txBody>
          <a:bodyPr wrap="square" lIns="144000" tIns="108000" rIns="91440" bIns="108000" rtlCol="0" anchor="ctr">
            <a:spAutoFit/>
          </a:bodyPr>
          <a:lstStyle>
            <a:defPPr>
              <a:defRPr lang="en-US"/>
            </a:defPPr>
            <a:lvl1pPr marL="0" indent="0" algn="l" defTabSz="914400" rtl="0" eaLnBrk="1" latinLnBrk="0" hangingPunct="1">
              <a:spcBef>
                <a:spcPts val="600"/>
              </a:spcBef>
              <a:spcAft>
                <a:spcPts val="600"/>
              </a:spcAft>
              <a:buFontTx/>
              <a:buNone/>
              <a:defRPr sz="1400" b="1" kern="1200">
                <a:solidFill>
                  <a:schemeClr val="bg2"/>
                </a:solidFill>
                <a:latin typeface="+mn-lt"/>
                <a:ea typeface="+mn-ea"/>
                <a:cs typeface="+mn-cs"/>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pPr defTabSz="457200">
              <a:lnSpc>
                <a:spcPct val="130000"/>
              </a:lnSpc>
              <a:spcBef>
                <a:spcPts val="2400"/>
              </a:spcBef>
              <a:spcAft>
                <a:spcPts val="2400"/>
              </a:spcAft>
              <a:defRPr/>
            </a:pPr>
            <a:r>
              <a:rPr lang="en-CA" sz="1100" kern="0" noProof="0">
                <a:solidFill>
                  <a:schemeClr val="tx1"/>
                </a:solidFill>
                <a:latin typeface="Open Sans" panose="020B0606030504020204" pitchFamily="34" charset="0"/>
                <a:ea typeface="Open Sans" panose="020B0606030504020204" pitchFamily="34" charset="0"/>
                <a:cs typeface="Open Sans" panose="020B0606030504020204" pitchFamily="34" charset="0"/>
              </a:rPr>
              <a:t>Leading Clients Forward in the Expansive Indigenous Economy </a:t>
            </a:r>
          </a:p>
        </p:txBody>
      </p:sp>
      <p:cxnSp>
        <p:nvCxnSpPr>
          <p:cNvPr id="25" name="Straight Connector 24">
            <a:extLst>
              <a:ext uri="{FF2B5EF4-FFF2-40B4-BE49-F238E27FC236}">
                <a16:creationId xmlns:a16="http://schemas.microsoft.com/office/drawing/2014/main" id="{ACBA494A-5CD6-135C-C684-CDEC15D37BDE}"/>
              </a:ext>
            </a:extLst>
          </p:cNvPr>
          <p:cNvCxnSpPr>
            <a:cxnSpLocks/>
          </p:cNvCxnSpPr>
          <p:nvPr/>
        </p:nvCxnSpPr>
        <p:spPr bwMode="auto">
          <a:xfrm>
            <a:off x="4266589" y="2075028"/>
            <a:ext cx="0" cy="3322077"/>
          </a:xfrm>
          <a:prstGeom prst="line">
            <a:avLst/>
          </a:prstGeom>
          <a:solidFill>
            <a:schemeClr val="accent1"/>
          </a:solidFill>
          <a:ln w="9525" cap="flat" cmpd="sng" algn="ctr">
            <a:solidFill>
              <a:schemeClr val="bg1">
                <a:lumMod val="25000"/>
                <a:lumOff val="75000"/>
              </a:schemeClr>
            </a:solidFill>
            <a:prstDash val="sysDot"/>
            <a:miter lim="800000"/>
            <a:headEnd type="none" w="med" len="med"/>
            <a:tailEnd type="none" w="med" len="med"/>
          </a:ln>
          <a:effectLst/>
        </p:spPr>
      </p:cxnSp>
      <p:sp>
        <p:nvSpPr>
          <p:cNvPr id="26" name="TextBox 2">
            <a:extLst>
              <a:ext uri="{FF2B5EF4-FFF2-40B4-BE49-F238E27FC236}">
                <a16:creationId xmlns:a16="http://schemas.microsoft.com/office/drawing/2014/main" id="{0F543BAA-948A-B564-B243-88D62A5DD4B2}"/>
              </a:ext>
            </a:extLst>
          </p:cNvPr>
          <p:cNvSpPr txBox="1"/>
          <p:nvPr/>
        </p:nvSpPr>
        <p:spPr>
          <a:xfrm>
            <a:off x="4456562" y="2796148"/>
            <a:ext cx="3471125" cy="1107867"/>
          </a:xfrm>
          <a:prstGeom prst="rect">
            <a:avLst/>
          </a:prstGeom>
          <a:noFill/>
        </p:spPr>
        <p:txBody>
          <a:bodyPr wrap="square" lIns="144000" tIns="45720" rIns="91440" bIns="45720" anchor="t">
            <a:spAutoFit/>
          </a:bodyPr>
          <a:lstStyle>
            <a:defPPr>
              <a:defRPr lang="en-US"/>
            </a:defPPr>
            <a:lvl1pPr marL="0" indent="0" algn="l" defTabSz="914400" rtl="0" eaLnBrk="1" latinLnBrk="0" hangingPunct="1">
              <a:spcBef>
                <a:spcPts val="600"/>
              </a:spcBef>
              <a:spcAft>
                <a:spcPts val="600"/>
              </a:spcAft>
              <a:buFontTx/>
              <a:buNone/>
              <a:defRPr sz="1400" b="1" kern="1200">
                <a:solidFill>
                  <a:schemeClr val="bg2"/>
                </a:solidFill>
                <a:latin typeface="+mn-lt"/>
                <a:ea typeface="+mn-ea"/>
                <a:cs typeface="+mn-cs"/>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pPr>
              <a:lnSpc>
                <a:spcPct val="130000"/>
              </a:lnSpc>
            </a:pPr>
            <a:r>
              <a:rPr lang="en-CA" sz="1100" b="0" noProof="0">
                <a:solidFill>
                  <a:schemeClr val="bg1">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We are your strategic way finder. </a:t>
            </a:r>
          </a:p>
          <a:p>
            <a:pPr>
              <a:lnSpc>
                <a:spcPct val="130000"/>
              </a:lnSpc>
            </a:pPr>
            <a:r>
              <a:rPr lang="en-CA" sz="1100" b="0" noProof="0">
                <a:solidFill>
                  <a:schemeClr val="bg1">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Coast to coast and across all sectors, we bring insightful solutions to clients at any stage in their journey. </a:t>
            </a:r>
          </a:p>
        </p:txBody>
      </p:sp>
      <p:sp>
        <p:nvSpPr>
          <p:cNvPr id="27" name="TextBox 3">
            <a:extLst>
              <a:ext uri="{FF2B5EF4-FFF2-40B4-BE49-F238E27FC236}">
                <a16:creationId xmlns:a16="http://schemas.microsoft.com/office/drawing/2014/main" id="{DA21CE2E-7F57-AD00-8916-97C693492115}"/>
              </a:ext>
            </a:extLst>
          </p:cNvPr>
          <p:cNvSpPr txBox="1"/>
          <p:nvPr/>
        </p:nvSpPr>
        <p:spPr>
          <a:xfrm>
            <a:off x="4468896" y="2061748"/>
            <a:ext cx="3471125" cy="639635"/>
          </a:xfrm>
          <a:prstGeom prst="rect">
            <a:avLst/>
          </a:prstGeom>
          <a:solidFill>
            <a:srgbClr val="A13D35"/>
          </a:solidFill>
        </p:spPr>
        <p:txBody>
          <a:bodyPr wrap="square" lIns="144000" tIns="108000" rIns="91440" bIns="108000" rtlCol="0" anchor="ctr">
            <a:spAutoFit/>
          </a:bodyPr>
          <a:lstStyle>
            <a:defPPr>
              <a:defRPr lang="en-US"/>
            </a:defPPr>
            <a:lvl1pPr marL="0" indent="0" algn="l" defTabSz="914400" rtl="0" eaLnBrk="1" latinLnBrk="0" hangingPunct="1">
              <a:spcBef>
                <a:spcPts val="600"/>
              </a:spcBef>
              <a:spcAft>
                <a:spcPts val="600"/>
              </a:spcAft>
              <a:buFontTx/>
              <a:buNone/>
              <a:defRPr sz="1400" b="1" kern="1200">
                <a:solidFill>
                  <a:schemeClr val="bg2"/>
                </a:solidFill>
                <a:latin typeface="+mn-lt"/>
                <a:ea typeface="+mn-ea"/>
                <a:cs typeface="+mn-cs"/>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pPr defTabSz="457200">
              <a:lnSpc>
                <a:spcPct val="130000"/>
              </a:lnSpc>
              <a:spcBef>
                <a:spcPts val="2400"/>
              </a:spcBef>
              <a:spcAft>
                <a:spcPts val="2400"/>
              </a:spcAft>
              <a:defRPr/>
            </a:pPr>
            <a:r>
              <a:rPr lang="en-CA" sz="1100" kern="0" noProof="0">
                <a:solidFill>
                  <a:schemeClr val="tx1"/>
                </a:solidFill>
                <a:latin typeface="Open Sans" panose="020B0606030504020204" pitchFamily="34" charset="0"/>
                <a:ea typeface="Open Sans" panose="020B0606030504020204" pitchFamily="34" charset="0"/>
                <a:cs typeface="Open Sans" panose="020B0606030504020204" pitchFamily="34" charset="0"/>
              </a:rPr>
              <a:t>Bespoke Solutions: Rooted in Respect, </a:t>
            </a:r>
            <a:br>
              <a:rPr lang="en-CA" sz="1100" kern="0" noProof="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CA" sz="1100" kern="0" noProof="0">
                <a:solidFill>
                  <a:schemeClr val="tx1"/>
                </a:solidFill>
                <a:latin typeface="Open Sans" panose="020B0606030504020204" pitchFamily="34" charset="0"/>
                <a:ea typeface="Open Sans" panose="020B0606030504020204" pitchFamily="34" charset="0"/>
                <a:cs typeface="Open Sans" panose="020B0606030504020204" pitchFamily="34" charset="0"/>
              </a:rPr>
              <a:t>Designed for Sustainable Results </a:t>
            </a:r>
          </a:p>
        </p:txBody>
      </p:sp>
      <p:sp>
        <p:nvSpPr>
          <p:cNvPr id="29" name="TextBox 2">
            <a:extLst>
              <a:ext uri="{FF2B5EF4-FFF2-40B4-BE49-F238E27FC236}">
                <a16:creationId xmlns:a16="http://schemas.microsoft.com/office/drawing/2014/main" id="{AC889997-F648-9DC3-7E58-920F020AC7BA}"/>
              </a:ext>
            </a:extLst>
          </p:cNvPr>
          <p:cNvSpPr txBox="1"/>
          <p:nvPr/>
        </p:nvSpPr>
        <p:spPr>
          <a:xfrm>
            <a:off x="8323521" y="2796148"/>
            <a:ext cx="3467419" cy="1107867"/>
          </a:xfrm>
          <a:prstGeom prst="rect">
            <a:avLst/>
          </a:prstGeom>
          <a:noFill/>
        </p:spPr>
        <p:txBody>
          <a:bodyPr wrap="square" lIns="144000" tIns="45720" rIns="91440" bIns="45720" anchor="t">
            <a:spAutoFit/>
          </a:bodyPr>
          <a:lstStyle>
            <a:defPPr>
              <a:defRPr lang="en-US"/>
            </a:defPPr>
            <a:lvl1pPr marL="0" indent="0" algn="l" defTabSz="914400" rtl="0" eaLnBrk="1" latinLnBrk="0" hangingPunct="1">
              <a:spcBef>
                <a:spcPts val="600"/>
              </a:spcBef>
              <a:spcAft>
                <a:spcPts val="600"/>
              </a:spcAft>
              <a:buFontTx/>
              <a:buNone/>
              <a:defRPr sz="1400" b="1" kern="1200">
                <a:solidFill>
                  <a:schemeClr val="bg2"/>
                </a:solidFill>
                <a:latin typeface="+mn-lt"/>
                <a:ea typeface="+mn-ea"/>
                <a:cs typeface="+mn-cs"/>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pPr>
              <a:lnSpc>
                <a:spcPct val="130000"/>
              </a:lnSpc>
            </a:pPr>
            <a:r>
              <a:rPr lang="en-CA" sz="1100" b="0" noProof="0">
                <a:solidFill>
                  <a:schemeClr val="bg1">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Our team is authentically connected within the landscape of commerce and communities. </a:t>
            </a:r>
          </a:p>
          <a:p>
            <a:pPr>
              <a:lnSpc>
                <a:spcPct val="130000"/>
              </a:lnSpc>
            </a:pPr>
            <a:r>
              <a:rPr lang="en-CA" sz="1100" b="0" noProof="0">
                <a:solidFill>
                  <a:schemeClr val="bg1">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Mokwateh’s experts focus your efforts where it matters most. </a:t>
            </a:r>
          </a:p>
        </p:txBody>
      </p:sp>
      <p:sp>
        <p:nvSpPr>
          <p:cNvPr id="30" name="TextBox 3">
            <a:extLst>
              <a:ext uri="{FF2B5EF4-FFF2-40B4-BE49-F238E27FC236}">
                <a16:creationId xmlns:a16="http://schemas.microsoft.com/office/drawing/2014/main" id="{67E301C0-A585-0E86-A077-45AB2FB36057}"/>
              </a:ext>
            </a:extLst>
          </p:cNvPr>
          <p:cNvSpPr txBox="1"/>
          <p:nvPr/>
        </p:nvSpPr>
        <p:spPr>
          <a:xfrm>
            <a:off x="8323520" y="2061748"/>
            <a:ext cx="3411280" cy="639635"/>
          </a:xfrm>
          <a:prstGeom prst="rect">
            <a:avLst/>
          </a:prstGeom>
          <a:solidFill>
            <a:srgbClr val="A13D35"/>
          </a:solidFill>
        </p:spPr>
        <p:txBody>
          <a:bodyPr wrap="square" lIns="144000" tIns="108000" rIns="91440" bIns="108000" rtlCol="0" anchor="ctr">
            <a:spAutoFit/>
          </a:bodyPr>
          <a:lstStyle>
            <a:defPPr>
              <a:defRPr lang="en-US"/>
            </a:defPPr>
            <a:lvl1pPr marL="0" indent="0" algn="l" defTabSz="914400" rtl="0" eaLnBrk="1" latinLnBrk="0" hangingPunct="1">
              <a:spcBef>
                <a:spcPts val="600"/>
              </a:spcBef>
              <a:spcAft>
                <a:spcPts val="600"/>
              </a:spcAft>
              <a:buFontTx/>
              <a:buNone/>
              <a:defRPr sz="1400" b="1" kern="1200">
                <a:solidFill>
                  <a:schemeClr val="bg2"/>
                </a:solidFill>
                <a:latin typeface="+mn-lt"/>
                <a:ea typeface="+mn-ea"/>
                <a:cs typeface="+mn-cs"/>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pPr defTabSz="457200">
              <a:lnSpc>
                <a:spcPct val="130000"/>
              </a:lnSpc>
              <a:spcBef>
                <a:spcPts val="2400"/>
              </a:spcBef>
              <a:spcAft>
                <a:spcPts val="2400"/>
              </a:spcAft>
              <a:defRPr/>
            </a:pPr>
            <a:r>
              <a:rPr lang="en-CA" sz="1100" kern="0" noProof="0">
                <a:solidFill>
                  <a:schemeClr val="tx1"/>
                </a:solidFill>
                <a:latin typeface="Open Sans" panose="020B0606030504020204" pitchFamily="34" charset="0"/>
                <a:ea typeface="Open Sans" panose="020B0606030504020204" pitchFamily="34" charset="0"/>
                <a:cs typeface="Open Sans" panose="020B0606030504020204" pitchFamily="34" charset="0"/>
              </a:rPr>
              <a:t>A Network of Talent &amp; Trusted Relationships that Runs Wide and Deep </a:t>
            </a:r>
          </a:p>
        </p:txBody>
      </p:sp>
      <p:cxnSp>
        <p:nvCxnSpPr>
          <p:cNvPr id="32" name="Straight Connector 31">
            <a:extLst>
              <a:ext uri="{FF2B5EF4-FFF2-40B4-BE49-F238E27FC236}">
                <a16:creationId xmlns:a16="http://schemas.microsoft.com/office/drawing/2014/main" id="{BDEA32DA-BEA2-6093-F724-4D28C73E9706}"/>
              </a:ext>
            </a:extLst>
          </p:cNvPr>
          <p:cNvCxnSpPr>
            <a:cxnSpLocks/>
          </p:cNvCxnSpPr>
          <p:nvPr/>
        </p:nvCxnSpPr>
        <p:spPr bwMode="auto">
          <a:xfrm>
            <a:off x="8117515" y="2075028"/>
            <a:ext cx="0" cy="3322077"/>
          </a:xfrm>
          <a:prstGeom prst="line">
            <a:avLst/>
          </a:prstGeom>
          <a:solidFill>
            <a:schemeClr val="accent1"/>
          </a:solidFill>
          <a:ln w="9525" cap="flat" cmpd="sng" algn="ctr">
            <a:solidFill>
              <a:schemeClr val="bg1">
                <a:lumMod val="25000"/>
                <a:lumOff val="75000"/>
              </a:schemeClr>
            </a:solidFill>
            <a:prstDash val="sysDot"/>
            <a:miter lim="800000"/>
            <a:headEnd type="none" w="med" len="med"/>
            <a:tailEnd type="none" w="med" len="med"/>
          </a:ln>
          <a:effectLst/>
        </p:spPr>
      </p:cxnSp>
      <p:cxnSp>
        <p:nvCxnSpPr>
          <p:cNvPr id="15" name="Straight Connector 14">
            <a:extLst>
              <a:ext uri="{FF2B5EF4-FFF2-40B4-BE49-F238E27FC236}">
                <a16:creationId xmlns:a16="http://schemas.microsoft.com/office/drawing/2014/main" id="{548AC412-33F3-5F01-B7CD-1F3028C13DF4}"/>
              </a:ext>
            </a:extLst>
          </p:cNvPr>
          <p:cNvCxnSpPr>
            <a:cxnSpLocks/>
          </p:cNvCxnSpPr>
          <p:nvPr/>
        </p:nvCxnSpPr>
        <p:spPr bwMode="auto">
          <a:xfrm>
            <a:off x="4533254" y="6020277"/>
            <a:ext cx="2324746" cy="0"/>
          </a:xfrm>
          <a:prstGeom prst="line">
            <a:avLst/>
          </a:prstGeom>
          <a:solidFill>
            <a:schemeClr val="accent1"/>
          </a:solidFill>
          <a:ln w="9525" cap="flat" cmpd="sng" algn="ctr">
            <a:solidFill>
              <a:schemeClr val="accent1"/>
            </a:solidFill>
            <a:prstDash val="sysDot"/>
            <a:miter lim="800000"/>
            <a:headEnd type="none" w="med" len="med"/>
            <a:tailEnd type="none" w="med" len="med"/>
          </a:ln>
          <a:effectLst/>
        </p:spPr>
      </p:cxnSp>
      <p:sp>
        <p:nvSpPr>
          <p:cNvPr id="39" name="TextBox 2">
            <a:extLst>
              <a:ext uri="{FF2B5EF4-FFF2-40B4-BE49-F238E27FC236}">
                <a16:creationId xmlns:a16="http://schemas.microsoft.com/office/drawing/2014/main" id="{8BB00F70-AB92-7860-89F3-3244BEC0E2C1}"/>
              </a:ext>
            </a:extLst>
          </p:cNvPr>
          <p:cNvSpPr txBox="1"/>
          <p:nvPr/>
        </p:nvSpPr>
        <p:spPr>
          <a:xfrm>
            <a:off x="560863" y="5765952"/>
            <a:ext cx="11173936" cy="305212"/>
          </a:xfrm>
          <a:prstGeom prst="rect">
            <a:avLst/>
          </a:prstGeom>
          <a:noFill/>
        </p:spPr>
        <p:txBody>
          <a:bodyPr wrap="square" lIns="0" tIns="45720" rIns="91440" bIns="45720" anchor="t">
            <a:spAutoFit/>
          </a:bodyPr>
          <a:lstStyle>
            <a:defPPr>
              <a:defRPr lang="en-US"/>
            </a:defPPr>
            <a:lvl1pPr marL="0" indent="0" algn="l" defTabSz="914400" rtl="0" eaLnBrk="1" latinLnBrk="0" hangingPunct="1">
              <a:spcBef>
                <a:spcPts val="600"/>
              </a:spcBef>
              <a:spcAft>
                <a:spcPts val="600"/>
              </a:spcAft>
              <a:buFontTx/>
              <a:buNone/>
              <a:defRPr sz="1400" b="1" kern="1200">
                <a:solidFill>
                  <a:schemeClr val="bg2"/>
                </a:solidFill>
                <a:latin typeface="+mn-lt"/>
                <a:ea typeface="+mn-ea"/>
                <a:cs typeface="+mn-cs"/>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pPr algn="ctr">
              <a:lnSpc>
                <a:spcPct val="125000"/>
              </a:lnSpc>
            </a:pPr>
            <a:r>
              <a:rPr lang="en-CA" sz="1200" b="0" i="1" noProof="0">
                <a:solidFill>
                  <a:schemeClr val="bg1">
                    <a:lumMod val="75000"/>
                    <a:lumOff val="25000"/>
                  </a:schemeClr>
                </a:solidFill>
                <a:latin typeface="Open Sans Semibold" panose="020B0606030504020204" pitchFamily="34" charset="0"/>
                <a:ea typeface="Open Sans Semibold" panose="020B0606030504020204" pitchFamily="34" charset="0"/>
                <a:cs typeface="Open Sans Semibold" panose="020B0606030504020204" pitchFamily="34" charset="0"/>
              </a:rPr>
              <a:t>Together we are growing the Indigenous Economy, Canada’s competitive edge. </a:t>
            </a:r>
          </a:p>
        </p:txBody>
      </p:sp>
      <p:sp>
        <p:nvSpPr>
          <p:cNvPr id="2" name="Slide Number Placeholder 1">
            <a:extLst>
              <a:ext uri="{FF2B5EF4-FFF2-40B4-BE49-F238E27FC236}">
                <a16:creationId xmlns:a16="http://schemas.microsoft.com/office/drawing/2014/main" id="{0B81151D-C358-109E-4649-99B87D18093A}"/>
              </a:ext>
            </a:extLst>
          </p:cNvPr>
          <p:cNvSpPr>
            <a:spLocks noGrp="1"/>
          </p:cNvSpPr>
          <p:nvPr>
            <p:ph type="sldNum" sz="quarter" idx="11"/>
          </p:nvPr>
        </p:nvSpPr>
        <p:spPr/>
        <p:txBody>
          <a:bodyPr/>
          <a:lstStyle/>
          <a:p>
            <a:fld id="{90E75981-53F8-4174-8F05-C8A5CE0FBBE0}" type="slidenum">
              <a:rPr lang="en-CA" noProof="0" smtClean="0"/>
              <a:pPr/>
              <a:t>4</a:t>
            </a:fld>
            <a:endParaRPr lang="en-CA" noProof="0"/>
          </a:p>
        </p:txBody>
      </p:sp>
      <p:pic>
        <p:nvPicPr>
          <p:cNvPr id="7" name="Graphic 6">
            <a:extLst>
              <a:ext uri="{FF2B5EF4-FFF2-40B4-BE49-F238E27FC236}">
                <a16:creationId xmlns:a16="http://schemas.microsoft.com/office/drawing/2014/main" id="{34345F1A-D316-51BA-A1D9-31505FA319F8}"/>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695804" y="4376985"/>
            <a:ext cx="1208967" cy="1148520"/>
          </a:xfrm>
          <a:prstGeom prst="rect">
            <a:avLst/>
          </a:prstGeom>
        </p:spPr>
      </p:pic>
      <p:pic>
        <p:nvPicPr>
          <p:cNvPr id="8" name="Graphic 7">
            <a:extLst>
              <a:ext uri="{FF2B5EF4-FFF2-40B4-BE49-F238E27FC236}">
                <a16:creationId xmlns:a16="http://schemas.microsoft.com/office/drawing/2014/main" id="{F3231A0C-670F-E3E7-12D6-3501D1890D22}"/>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16200000">
            <a:off x="9544063" y="4438078"/>
            <a:ext cx="1026333" cy="1026333"/>
          </a:xfrm>
          <a:prstGeom prst="rect">
            <a:avLst/>
          </a:prstGeom>
        </p:spPr>
      </p:pic>
      <p:pic>
        <p:nvPicPr>
          <p:cNvPr id="9" name="Graphic 8">
            <a:extLst>
              <a:ext uri="{FF2B5EF4-FFF2-40B4-BE49-F238E27FC236}">
                <a16:creationId xmlns:a16="http://schemas.microsoft.com/office/drawing/2014/main" id="{C1D825CD-CF1F-C937-0CED-86595D5DC505}"/>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5628401" y="4383796"/>
            <a:ext cx="1170980" cy="1170980"/>
          </a:xfrm>
          <a:prstGeom prst="rect">
            <a:avLst/>
          </a:prstGeom>
        </p:spPr>
      </p:pic>
      <p:sp>
        <p:nvSpPr>
          <p:cNvPr id="12" name="TextBox 11">
            <a:extLst>
              <a:ext uri="{FF2B5EF4-FFF2-40B4-BE49-F238E27FC236}">
                <a16:creationId xmlns:a16="http://schemas.microsoft.com/office/drawing/2014/main" id="{039CFDE6-080D-6195-40A4-110F853F1A9A}"/>
              </a:ext>
            </a:extLst>
          </p:cNvPr>
          <p:cNvSpPr txBox="1"/>
          <p:nvPr/>
        </p:nvSpPr>
        <p:spPr>
          <a:xfrm>
            <a:off x="13581888" y="3767328"/>
            <a:ext cx="0" cy="0"/>
          </a:xfrm>
          <a:prstGeom prst="rect">
            <a:avLst/>
          </a:prstGeom>
          <a:noFill/>
        </p:spPr>
        <p:txBody>
          <a:bodyPr wrap="none" lIns="0" tIns="0" rIns="0" bIns="0" rtlCol="0">
            <a:noAutofit/>
          </a:bodyPr>
          <a:lstStyle/>
          <a:p>
            <a:endParaRPr lang="en-CA" noProof="0"/>
          </a:p>
        </p:txBody>
      </p:sp>
      <p:sp>
        <p:nvSpPr>
          <p:cNvPr id="17" name="Text 12">
            <a:extLst>
              <a:ext uri="{FF2B5EF4-FFF2-40B4-BE49-F238E27FC236}">
                <a16:creationId xmlns:a16="http://schemas.microsoft.com/office/drawing/2014/main" id="{ADF11C89-93BB-6CCA-52CF-C59D4447F2F9}"/>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spTree>
    <p:extLst>
      <p:ext uri="{BB962C8B-B14F-4D97-AF65-F5344CB8AC3E}">
        <p14:creationId xmlns:p14="http://schemas.microsoft.com/office/powerpoint/2010/main" val="2094272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AFAF9"/>
        </a:solidFill>
        <a:effectLst/>
      </p:bgPr>
    </p:bg>
    <p:spTree>
      <p:nvGrpSpPr>
        <p:cNvPr id="1" name=""/>
        <p:cNvGrpSpPr/>
        <p:nvPr/>
      </p:nvGrpSpPr>
      <p:grpSpPr>
        <a:xfrm>
          <a:off x="0" y="0"/>
          <a:ext cx="0" cy="0"/>
          <a:chOff x="0" y="0"/>
          <a:chExt cx="0" cy="0"/>
        </a:xfrm>
      </p:grpSpPr>
      <p:sp>
        <p:nvSpPr>
          <p:cNvPr id="3" name="Text 1"/>
          <p:cNvSpPr/>
          <p:nvPr/>
        </p:nvSpPr>
        <p:spPr>
          <a:xfrm>
            <a:off x="548640" y="365760"/>
            <a:ext cx="8899855" cy="64008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600" b="1" i="0" u="none" strike="noStrike" kern="1200" cap="none" spc="0" normalizeH="0" baseline="0" noProof="0">
                <a:ln>
                  <a:noFill/>
                </a:ln>
                <a:solidFill>
                  <a:srgbClr val="A03D35"/>
                </a:solidFill>
                <a:effectLst/>
                <a:uLnTx/>
                <a:uFillTx/>
                <a:latin typeface="Gill Sans MT" pitchFamily="34" charset="0"/>
                <a:ea typeface="Gill Sans MT" pitchFamily="34" charset="-122"/>
                <a:cs typeface="Gill Sans MT" pitchFamily="34" charset="-120"/>
              </a:rPr>
              <a:t>Presenters</a:t>
            </a:r>
            <a:endParaRPr kumimoji="0" lang="en-CA" sz="2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 4"/>
          <p:cNvSpPr/>
          <p:nvPr/>
        </p:nvSpPr>
        <p:spPr>
          <a:xfrm>
            <a:off x="2590724" y="1920240"/>
            <a:ext cx="1188720" cy="11887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600" b="1" i="0" u="none" strike="noStrike" kern="1200" cap="none" spc="0" normalizeH="0" baseline="0" noProof="0">
                <a:ln>
                  <a:noFill/>
                </a:ln>
                <a:solidFill>
                  <a:srgbClr val="FFFFFF"/>
                </a:solidFill>
                <a:effectLst/>
                <a:uLnTx/>
                <a:uFillTx/>
                <a:latin typeface="Gill Sans MT" pitchFamily="34" charset="0"/>
                <a:ea typeface="Gill Sans MT" pitchFamily="34" charset="-122"/>
                <a:cs typeface="Gill Sans MT" pitchFamily="34" charset="-120"/>
              </a:rPr>
              <a:t>MS</a:t>
            </a:r>
            <a:endParaRPr kumimoji="0" lang="en-CA" sz="2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5"/>
          <p:cNvSpPr/>
          <p:nvPr/>
        </p:nvSpPr>
        <p:spPr>
          <a:xfrm>
            <a:off x="548639" y="2997900"/>
            <a:ext cx="5272888" cy="4114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a:ln>
                  <a:noFill/>
                </a:ln>
                <a:solidFill>
                  <a:srgbClr val="2F2F2F"/>
                </a:solidFill>
                <a:effectLst/>
                <a:uLnTx/>
                <a:uFillTx/>
                <a:latin typeface="Gill Sans MT" pitchFamily="34" charset="0"/>
                <a:ea typeface="Gill Sans MT" pitchFamily="34" charset="-122"/>
                <a:cs typeface="Gill Sans MT" pitchFamily="34" charset="-120"/>
              </a:rPr>
              <a:t>Max </a:t>
            </a:r>
            <a:r>
              <a:rPr kumimoji="0" lang="en-CA" sz="1800" b="1" i="0" u="none" strike="noStrike" kern="1200" cap="none" spc="0" normalizeH="0" baseline="0" noProof="0" err="1">
                <a:ln>
                  <a:noFill/>
                </a:ln>
                <a:solidFill>
                  <a:srgbClr val="2F2F2F"/>
                </a:solidFill>
                <a:effectLst/>
                <a:uLnTx/>
                <a:uFillTx/>
                <a:latin typeface="Gill Sans MT" pitchFamily="34" charset="0"/>
                <a:ea typeface="Gill Sans MT" pitchFamily="34" charset="-122"/>
                <a:cs typeface="Gill Sans MT" pitchFamily="34" charset="-120"/>
              </a:rPr>
              <a:t>Skudra</a:t>
            </a: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 6"/>
          <p:cNvSpPr/>
          <p:nvPr/>
        </p:nvSpPr>
        <p:spPr>
          <a:xfrm>
            <a:off x="823265" y="3448621"/>
            <a:ext cx="4724248" cy="548640"/>
          </a:xfrm>
          <a:prstGeom prst="rect">
            <a:avLst/>
          </a:prstGeom>
          <a:noFill/>
          <a:ln/>
        </p:spPr>
        <p:txBody>
          <a:bodyPr wrap="square" lIns="0" tIns="0" rIns="0" bIns="0" rtlCol="0" anchor="ct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0" lang="en-CA" sz="1200" b="1" i="0" u="none" strike="noStrike" kern="1200" cap="none" spc="0" normalizeH="0" baseline="0" noProof="0">
                <a:ln>
                  <a:noFill/>
                </a:ln>
                <a:solidFill>
                  <a:srgbClr val="A03D35"/>
                </a:solidFill>
                <a:effectLst/>
                <a:uLnTx/>
                <a:uFillTx/>
                <a:latin typeface="Corbel" pitchFamily="34" charset="0"/>
                <a:ea typeface="Corbel" pitchFamily="34" charset="-122"/>
                <a:cs typeface="Corbel" pitchFamily="34" charset="-120"/>
              </a:rPr>
              <a:t>Economic development, procurement and Indigenous business participation</a:t>
            </a:r>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 7"/>
          <p:cNvSpPr/>
          <p:nvPr/>
        </p:nvSpPr>
        <p:spPr>
          <a:xfrm>
            <a:off x="770633" y="4279392"/>
            <a:ext cx="4724248" cy="1889760"/>
          </a:xfrm>
          <a:prstGeom prst="rect">
            <a:avLst/>
          </a:prstGeom>
          <a:noFill/>
          <a:ln/>
        </p:spPr>
        <p:txBody>
          <a:bodyPr wrap="square" lIns="0" tIns="0" rIns="0" bIns="0" rtlCol="0" anchor="t"/>
          <a:lstStyle/>
          <a:p>
            <a:pPr marL="342900" indent="-342900">
              <a:lnSpc>
                <a:spcPts val="1600"/>
              </a:lnSpc>
              <a:spcAft>
                <a:spcPts val="1000"/>
              </a:spcAft>
              <a:buSzPct val="100000"/>
              <a:buChar char="•"/>
            </a:pPr>
            <a:r>
              <a:rPr lang="en-CA" sz="1100" noProof="0">
                <a:solidFill>
                  <a:srgbClr val="3C3C3C"/>
                </a:solidFill>
                <a:latin typeface="Corbel" pitchFamily="34" charset="0"/>
                <a:ea typeface="Corbel" pitchFamily="34" charset="-122"/>
                <a:cs typeface="Corbel" pitchFamily="34" charset="-120"/>
              </a:rPr>
              <a:t>Focus on procurement, business growth and Indigenous economic development strategy.</a:t>
            </a:r>
            <a:endParaRPr lang="en-CA" sz="1100" noProof="0"/>
          </a:p>
          <a:p>
            <a:pPr marL="342900" indent="-342900">
              <a:lnSpc>
                <a:spcPts val="1600"/>
              </a:lnSpc>
              <a:spcAft>
                <a:spcPts val="1000"/>
              </a:spcAft>
              <a:buSzPct val="100000"/>
              <a:buChar char="•"/>
            </a:pPr>
            <a:r>
              <a:rPr lang="en-CA" sz="1100" noProof="0">
                <a:solidFill>
                  <a:srgbClr val="3C3C3C"/>
                </a:solidFill>
                <a:latin typeface="Corbel" pitchFamily="34" charset="0"/>
                <a:ea typeface="Corbel" pitchFamily="34" charset="-122"/>
                <a:cs typeface="Corbel" pitchFamily="34" charset="-120"/>
              </a:rPr>
              <a:t>Brings the procurement, joint-venture and long-term participation lens to this presentation.</a:t>
            </a:r>
            <a:endParaRPr lang="en-CA" sz="1100" noProof="0"/>
          </a:p>
        </p:txBody>
      </p:sp>
      <p:sp>
        <p:nvSpPr>
          <p:cNvPr id="11" name="Text 9"/>
          <p:cNvSpPr/>
          <p:nvPr/>
        </p:nvSpPr>
        <p:spPr>
          <a:xfrm>
            <a:off x="8412251" y="1920240"/>
            <a:ext cx="1188720" cy="11887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600" b="1" i="0" u="none" strike="noStrike" kern="1200" cap="none" spc="0" normalizeH="0" baseline="0" noProof="0">
                <a:ln>
                  <a:noFill/>
                </a:ln>
                <a:solidFill>
                  <a:srgbClr val="FFFFFF"/>
                </a:solidFill>
                <a:effectLst/>
                <a:uLnTx/>
                <a:uFillTx/>
                <a:latin typeface="Gill Sans MT" pitchFamily="34" charset="0"/>
                <a:ea typeface="Gill Sans MT" pitchFamily="34" charset="-122"/>
                <a:cs typeface="Gill Sans MT" pitchFamily="34" charset="-120"/>
              </a:rPr>
              <a:t>JM</a:t>
            </a:r>
            <a:endParaRPr kumimoji="0" lang="en-CA" sz="2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 10"/>
          <p:cNvSpPr/>
          <p:nvPr/>
        </p:nvSpPr>
        <p:spPr>
          <a:xfrm>
            <a:off x="6370167" y="2997900"/>
            <a:ext cx="5272888" cy="4114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a:ln>
                  <a:noFill/>
                </a:ln>
                <a:solidFill>
                  <a:srgbClr val="2F2F2F"/>
                </a:solidFill>
                <a:effectLst/>
                <a:uLnTx/>
                <a:uFillTx/>
                <a:latin typeface="Gill Sans MT" pitchFamily="34" charset="0"/>
                <a:ea typeface="Gill Sans MT" pitchFamily="34" charset="-122"/>
                <a:cs typeface="Gill Sans MT" pitchFamily="34" charset="-120"/>
              </a:rPr>
              <a:t>Jesse McCormick</a:t>
            </a: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xt 11"/>
          <p:cNvSpPr/>
          <p:nvPr/>
        </p:nvSpPr>
        <p:spPr>
          <a:xfrm>
            <a:off x="6644488" y="3401568"/>
            <a:ext cx="4724248" cy="548640"/>
          </a:xfrm>
          <a:prstGeom prst="rect">
            <a:avLst/>
          </a:prstGeom>
          <a:noFill/>
          <a:ln/>
        </p:spPr>
        <p:txBody>
          <a:bodyPr wrap="square" lIns="0" tIns="0" rIns="0" bIns="0" rtlCol="0" anchor="ct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0" lang="en-CA" sz="1200" b="1" i="0" u="none" strike="noStrike" kern="1200" cap="none" spc="0" normalizeH="0" baseline="0" noProof="0">
                <a:ln>
                  <a:noFill/>
                </a:ln>
                <a:solidFill>
                  <a:srgbClr val="A03D35"/>
                </a:solidFill>
                <a:effectLst/>
                <a:uLnTx/>
                <a:uFillTx/>
                <a:latin typeface="Corbel" pitchFamily="34" charset="0"/>
                <a:ea typeface="Corbel" pitchFamily="34" charset="-122"/>
                <a:cs typeface="Corbel" pitchFamily="34" charset="-120"/>
              </a:rPr>
              <a:t>Legal, policy and major-project context</a:t>
            </a:r>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 12"/>
          <p:cNvSpPr/>
          <p:nvPr/>
        </p:nvSpPr>
        <p:spPr>
          <a:xfrm>
            <a:off x="6644488" y="4214814"/>
            <a:ext cx="4724248" cy="1772412"/>
          </a:xfrm>
          <a:prstGeom prst="rect">
            <a:avLst/>
          </a:prstGeom>
          <a:noFill/>
          <a:ln/>
        </p:spPr>
        <p:txBody>
          <a:bodyPr wrap="square" lIns="0" tIns="0" rIns="0" bIns="0" rtlCol="0" anchor="t"/>
          <a:lstStyle/>
          <a:p>
            <a:pPr marL="342900" indent="-342900">
              <a:lnSpc>
                <a:spcPts val="1600"/>
              </a:lnSpc>
              <a:spcAft>
                <a:spcPts val="1000"/>
              </a:spcAft>
              <a:buSzPct val="100000"/>
              <a:buChar char="•"/>
            </a:pPr>
            <a:r>
              <a:rPr lang="en-CA" sz="1100" noProof="0">
                <a:solidFill>
                  <a:srgbClr val="3C3C3C"/>
                </a:solidFill>
                <a:latin typeface="Corbel" pitchFamily="34" charset="0"/>
              </a:rPr>
              <a:t>Legal, policy and major-project background, with a focus on agreements and workforce commitments.</a:t>
            </a:r>
          </a:p>
          <a:p>
            <a:pPr marL="342900" indent="-342900">
              <a:lnSpc>
                <a:spcPts val="1600"/>
              </a:lnSpc>
              <a:spcAft>
                <a:spcPts val="1000"/>
              </a:spcAft>
              <a:buSzPct val="100000"/>
              <a:buChar char="•"/>
            </a:pPr>
            <a:r>
              <a:rPr lang="en-CA" sz="1100" noProof="0">
                <a:solidFill>
                  <a:srgbClr val="3C3C3C"/>
                </a:solidFill>
                <a:latin typeface="Corbel" pitchFamily="34" charset="0"/>
              </a:rPr>
              <a:t>Brings the workforce-systems and program-design lens to this presentation.</a:t>
            </a:r>
          </a:p>
        </p:txBody>
      </p:sp>
      <p:pic>
        <p:nvPicPr>
          <p:cNvPr id="23" name="Picture 22">
            <a:extLst>
              <a:ext uri="{FF2B5EF4-FFF2-40B4-BE49-F238E27FC236}">
                <a16:creationId xmlns:a16="http://schemas.microsoft.com/office/drawing/2014/main" id="{96EC4869-6D24-99F2-792D-0B9229406AB4}"/>
              </a:ext>
            </a:extLst>
          </p:cNvPr>
          <p:cNvPicPr>
            <a:picLocks noChangeAspect="1"/>
          </p:cNvPicPr>
          <p:nvPr/>
        </p:nvPicPr>
        <p:blipFill>
          <a:blip r:embed="rId3"/>
          <a:stretch>
            <a:fillRect/>
          </a:stretch>
        </p:blipFill>
        <p:spPr>
          <a:xfrm>
            <a:off x="2406274" y="1370268"/>
            <a:ext cx="1548000" cy="1510586"/>
          </a:xfrm>
          <a:prstGeom prst="ellipse">
            <a:avLst/>
          </a:prstGeom>
          <a:ln w="1905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25" name="Picture 24">
            <a:extLst>
              <a:ext uri="{FF2B5EF4-FFF2-40B4-BE49-F238E27FC236}">
                <a16:creationId xmlns:a16="http://schemas.microsoft.com/office/drawing/2014/main" id="{75B4D238-EBDE-A599-07D9-EFAFD9094FFB}"/>
              </a:ext>
            </a:extLst>
          </p:cNvPr>
          <p:cNvPicPr>
            <a:picLocks/>
          </p:cNvPicPr>
          <p:nvPr/>
        </p:nvPicPr>
        <p:blipFill>
          <a:blip r:embed="rId4"/>
          <a:stretch>
            <a:fillRect/>
          </a:stretch>
        </p:blipFill>
        <p:spPr>
          <a:xfrm>
            <a:off x="8232610" y="1353312"/>
            <a:ext cx="1548000" cy="1512000"/>
          </a:xfrm>
          <a:prstGeom prst="ellipse">
            <a:avLst/>
          </a:prstGeom>
          <a:ln w="1905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
        <p:nvSpPr>
          <p:cNvPr id="27" name="Slide Number Placeholder 1">
            <a:extLst>
              <a:ext uri="{FF2B5EF4-FFF2-40B4-BE49-F238E27FC236}">
                <a16:creationId xmlns:a16="http://schemas.microsoft.com/office/drawing/2014/main" id="{7454E2E5-EEC4-DB1C-417D-BA500467F362}"/>
              </a:ext>
            </a:extLst>
          </p:cNvPr>
          <p:cNvSpPr txBox="1">
            <a:spLocks/>
          </p:cNvSpPr>
          <p:nvPr/>
        </p:nvSpPr>
        <p:spPr>
          <a:xfrm>
            <a:off x="611301" y="6351735"/>
            <a:ext cx="265003" cy="369740"/>
          </a:xfrm>
          <a:prstGeom prst="rect">
            <a:avLst/>
          </a:prstGeom>
        </p:spPr>
        <p:txBody>
          <a:bodyPr vert="horz" lIns="0" tIns="0" rIns="0" bIns="0" rtlCol="0" anchor="ctr" anchorCtr="0">
            <a:noAutofit/>
          </a:bodyPr>
          <a:lstStyle>
            <a:defPPr>
              <a:defRPr lang="en-US"/>
            </a:defPPr>
            <a:lvl1pPr>
              <a:defRPr sz="1000">
                <a:solidFill>
                  <a:srgbClr val="A13D35"/>
                </a:solidFill>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fld id="{90E75981-53F8-4174-8F05-C8A5CE0FBBE0}" type="slidenum">
              <a:rPr lang="en-CA" noProof="0" smtClean="0"/>
              <a:pPr/>
              <a:t>5</a:t>
            </a:fld>
            <a:endParaRPr lang="en-CA" noProof="0"/>
          </a:p>
        </p:txBody>
      </p:sp>
      <p:sp>
        <p:nvSpPr>
          <p:cNvPr id="29" name="Text 12">
            <a:extLst>
              <a:ext uri="{FF2B5EF4-FFF2-40B4-BE49-F238E27FC236}">
                <a16:creationId xmlns:a16="http://schemas.microsoft.com/office/drawing/2014/main" id="{D82588F6-D56C-2327-FB72-C2767FD0056D}"/>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7E32B-74F7-9C3E-91CF-55FBE3670831}"/>
              </a:ext>
            </a:extLst>
          </p:cNvPr>
          <p:cNvSpPr>
            <a:spLocks noGrp="1"/>
          </p:cNvSpPr>
          <p:nvPr>
            <p:ph type="title"/>
          </p:nvPr>
        </p:nvSpPr>
        <p:spPr/>
        <p:txBody>
          <a:bodyPr/>
          <a:lstStyle/>
          <a:p>
            <a:r>
              <a:rPr lang="en-CA" sz="3000" spc="50" noProof="0"/>
              <a:t>WHY THIS MATTERS</a:t>
            </a:r>
          </a:p>
        </p:txBody>
      </p:sp>
      <p:sp>
        <p:nvSpPr>
          <p:cNvPr id="4" name="Text 0">
            <a:extLst>
              <a:ext uri="{FF2B5EF4-FFF2-40B4-BE49-F238E27FC236}">
                <a16:creationId xmlns:a16="http://schemas.microsoft.com/office/drawing/2014/main" id="{4BBC52DD-6BA4-E856-A0F5-59929EA04CF4}"/>
              </a:ext>
            </a:extLst>
          </p:cNvPr>
          <p:cNvSpPr/>
          <p:nvPr/>
        </p:nvSpPr>
        <p:spPr>
          <a:xfrm>
            <a:off x="914400" y="2468880"/>
            <a:ext cx="10362895" cy="457200"/>
          </a:xfrm>
          <a:prstGeom prst="rect">
            <a:avLst/>
          </a:prstGeom>
          <a:noFill/>
          <a:ln/>
        </p:spPr>
        <p:txBody>
          <a:bodyPr wrap="square" lIns="0" tIns="0" rIns="0" bIns="0" rtlCol="0" anchor="ctr"/>
          <a:lstStyle/>
          <a:p>
            <a:pPr marL="0" indent="0" algn="ctr">
              <a:buNone/>
            </a:pPr>
            <a:r>
              <a:rPr lang="en-CA" sz="1300" b="1" kern="0" spc="300" noProof="0">
                <a:solidFill>
                  <a:srgbClr val="C0504A"/>
                </a:solidFill>
                <a:latin typeface="Corbel" pitchFamily="34" charset="0"/>
                <a:ea typeface="Corbel" pitchFamily="34" charset="-122"/>
                <a:cs typeface="Corbel" pitchFamily="34" charset="-120"/>
              </a:rPr>
              <a:t>SETTING THE STAGE</a:t>
            </a:r>
            <a:endParaRPr lang="en-CA" sz="1300" noProof="0"/>
          </a:p>
        </p:txBody>
      </p:sp>
    </p:spTree>
    <p:extLst>
      <p:ext uri="{BB962C8B-B14F-4D97-AF65-F5344CB8AC3E}">
        <p14:creationId xmlns:p14="http://schemas.microsoft.com/office/powerpoint/2010/main" val="1942313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1"/>
          <p:cNvSpPr/>
          <p:nvPr/>
        </p:nvSpPr>
        <p:spPr>
          <a:xfrm>
            <a:off x="548640" y="365760"/>
            <a:ext cx="8899855" cy="640080"/>
          </a:xfrm>
          <a:prstGeom prst="rect">
            <a:avLst/>
          </a:prstGeom>
          <a:noFill/>
          <a:ln/>
        </p:spPr>
        <p:txBody>
          <a:bodyPr wrap="square" lIns="0" tIns="0" rIns="0" bIns="0" rtlCol="0" anchor="t"/>
          <a:lstStyle/>
          <a:p>
            <a:pPr marL="0" indent="0">
              <a:buNone/>
            </a:pPr>
            <a:r>
              <a:rPr lang="en-CA" sz="2600" b="1" noProof="0">
                <a:solidFill>
                  <a:srgbClr val="A03D35"/>
                </a:solidFill>
                <a:latin typeface="Gill Sans MT" pitchFamily="34" charset="0"/>
                <a:ea typeface="Gill Sans MT" pitchFamily="34" charset="-122"/>
                <a:cs typeface="Gill Sans MT" pitchFamily="34" charset="-120"/>
              </a:rPr>
              <a:t>The Core Message</a:t>
            </a:r>
            <a:endParaRPr lang="en-CA" sz="2600" noProof="0"/>
          </a:p>
        </p:txBody>
      </p:sp>
      <p:sp>
        <p:nvSpPr>
          <p:cNvPr id="4" name="Text 2"/>
          <p:cNvSpPr/>
          <p:nvPr/>
        </p:nvSpPr>
        <p:spPr>
          <a:xfrm>
            <a:off x="548640" y="1024128"/>
            <a:ext cx="11094415" cy="457200"/>
          </a:xfrm>
          <a:prstGeom prst="rect">
            <a:avLst/>
          </a:prstGeom>
          <a:noFill/>
          <a:ln/>
        </p:spPr>
        <p:txBody>
          <a:bodyPr wrap="square" lIns="0" tIns="0" rIns="0" bIns="0" rtlCol="0" anchor="ctr"/>
          <a:lstStyle/>
          <a:p>
            <a:pPr marL="0" indent="0">
              <a:buNone/>
            </a:pPr>
            <a:r>
              <a:rPr lang="en-CA" sz="1600" i="1" noProof="0">
                <a:solidFill>
                  <a:srgbClr val="3C3C3C"/>
                </a:solidFill>
                <a:latin typeface="Corbel" pitchFamily="34" charset="0"/>
                <a:ea typeface="Corbel" pitchFamily="34" charset="-122"/>
                <a:cs typeface="Corbel" pitchFamily="34" charset="-120"/>
              </a:rPr>
              <a:t>Major projects can create real Indigenous economic opportunity, but participation needs to be planned before demand arrives.</a:t>
            </a:r>
            <a:endParaRPr lang="en-CA" sz="1600" noProof="0"/>
          </a:p>
        </p:txBody>
      </p:sp>
      <p:sp>
        <p:nvSpPr>
          <p:cNvPr id="5" name="Shape 3"/>
          <p:cNvSpPr/>
          <p:nvPr/>
        </p:nvSpPr>
        <p:spPr>
          <a:xfrm>
            <a:off x="548640" y="1938528"/>
            <a:ext cx="2567864" cy="1554480"/>
          </a:xfrm>
          <a:prstGeom prst="rect">
            <a:avLst/>
          </a:prstGeom>
          <a:solidFill>
            <a:srgbClr val="A03D35"/>
          </a:solidFill>
          <a:ln/>
        </p:spPr>
        <p:txBody>
          <a:bodyPr/>
          <a:lstStyle/>
          <a:p>
            <a:endParaRPr lang="en-CA" noProof="0"/>
          </a:p>
        </p:txBody>
      </p:sp>
      <p:sp>
        <p:nvSpPr>
          <p:cNvPr id="6" name="Text 4"/>
          <p:cNvSpPr/>
          <p:nvPr/>
        </p:nvSpPr>
        <p:spPr>
          <a:xfrm>
            <a:off x="658368" y="2103120"/>
            <a:ext cx="2348408" cy="548640"/>
          </a:xfrm>
          <a:prstGeom prst="rect">
            <a:avLst/>
          </a:prstGeom>
          <a:noFill/>
          <a:ln/>
        </p:spPr>
        <p:txBody>
          <a:bodyPr wrap="square" lIns="0" tIns="0" rIns="0" bIns="0" rtlCol="0" anchor="ctr"/>
          <a:lstStyle/>
          <a:p>
            <a:pPr marL="0" indent="0" algn="ctr">
              <a:lnSpc>
                <a:spcPts val="1700"/>
              </a:lnSpc>
              <a:buNone/>
            </a:pPr>
            <a:r>
              <a:rPr lang="en-CA" sz="1500" b="1" noProof="0">
                <a:solidFill>
                  <a:srgbClr val="FFFFFF"/>
                </a:solidFill>
                <a:latin typeface="Gill Sans MT" pitchFamily="34" charset="0"/>
                <a:ea typeface="Gill Sans MT" pitchFamily="34" charset="-122"/>
                <a:cs typeface="Gill Sans MT" pitchFamily="34" charset="-120"/>
              </a:rPr>
              <a:t>Opportunity</a:t>
            </a:r>
            <a:endParaRPr lang="en-CA" sz="1500" noProof="0"/>
          </a:p>
        </p:txBody>
      </p:sp>
      <p:sp>
        <p:nvSpPr>
          <p:cNvPr id="7" name="Shape 5"/>
          <p:cNvSpPr/>
          <p:nvPr/>
        </p:nvSpPr>
        <p:spPr>
          <a:xfrm>
            <a:off x="3390824" y="1938528"/>
            <a:ext cx="2567864" cy="1554480"/>
          </a:xfrm>
          <a:prstGeom prst="rect">
            <a:avLst/>
          </a:prstGeom>
          <a:solidFill>
            <a:srgbClr val="2F2F2F"/>
          </a:solidFill>
          <a:ln/>
        </p:spPr>
        <p:txBody>
          <a:bodyPr/>
          <a:lstStyle/>
          <a:p>
            <a:endParaRPr lang="en-CA" noProof="0"/>
          </a:p>
        </p:txBody>
      </p:sp>
      <p:sp>
        <p:nvSpPr>
          <p:cNvPr id="8" name="Text 6"/>
          <p:cNvSpPr/>
          <p:nvPr/>
        </p:nvSpPr>
        <p:spPr>
          <a:xfrm>
            <a:off x="3500552" y="2103120"/>
            <a:ext cx="2348408" cy="548640"/>
          </a:xfrm>
          <a:prstGeom prst="rect">
            <a:avLst/>
          </a:prstGeom>
          <a:noFill/>
          <a:ln/>
        </p:spPr>
        <p:txBody>
          <a:bodyPr wrap="square" lIns="0" tIns="0" rIns="0" bIns="0" rtlCol="0" anchor="ctr"/>
          <a:lstStyle/>
          <a:p>
            <a:pPr marL="0" indent="0" algn="ctr">
              <a:lnSpc>
                <a:spcPts val="1700"/>
              </a:lnSpc>
              <a:buNone/>
            </a:pPr>
            <a:r>
              <a:rPr lang="en-CA" sz="1500" b="1" noProof="0">
                <a:solidFill>
                  <a:srgbClr val="FFFFFF"/>
                </a:solidFill>
                <a:latin typeface="Gill Sans MT" pitchFamily="34" charset="0"/>
                <a:ea typeface="Gill Sans MT" pitchFamily="34" charset="-122"/>
                <a:cs typeface="Gill Sans MT" pitchFamily="34" charset="-120"/>
              </a:rPr>
              <a:t>Preparation</a:t>
            </a:r>
            <a:endParaRPr lang="en-CA" sz="1500" noProof="0"/>
          </a:p>
        </p:txBody>
      </p:sp>
      <p:sp>
        <p:nvSpPr>
          <p:cNvPr id="9" name="Shape 7"/>
          <p:cNvSpPr/>
          <p:nvPr/>
        </p:nvSpPr>
        <p:spPr>
          <a:xfrm>
            <a:off x="6233008" y="1938528"/>
            <a:ext cx="2567864" cy="1554480"/>
          </a:xfrm>
          <a:prstGeom prst="rect">
            <a:avLst/>
          </a:prstGeom>
          <a:solidFill>
            <a:srgbClr val="C0504A"/>
          </a:solidFill>
          <a:ln/>
        </p:spPr>
        <p:txBody>
          <a:bodyPr/>
          <a:lstStyle/>
          <a:p>
            <a:endParaRPr lang="en-CA" noProof="0"/>
          </a:p>
        </p:txBody>
      </p:sp>
      <p:sp>
        <p:nvSpPr>
          <p:cNvPr id="10" name="Text 8"/>
          <p:cNvSpPr/>
          <p:nvPr/>
        </p:nvSpPr>
        <p:spPr>
          <a:xfrm>
            <a:off x="6342736" y="2103120"/>
            <a:ext cx="2348408" cy="548640"/>
          </a:xfrm>
          <a:prstGeom prst="rect">
            <a:avLst/>
          </a:prstGeom>
          <a:noFill/>
          <a:ln/>
        </p:spPr>
        <p:txBody>
          <a:bodyPr wrap="square" lIns="0" tIns="0" rIns="0" bIns="0" rtlCol="0" anchor="ctr"/>
          <a:lstStyle/>
          <a:p>
            <a:pPr marL="0" indent="0" algn="ctr">
              <a:lnSpc>
                <a:spcPts val="1700"/>
              </a:lnSpc>
              <a:buNone/>
            </a:pPr>
            <a:r>
              <a:rPr lang="en-CA" sz="1500" b="1" noProof="0">
                <a:solidFill>
                  <a:srgbClr val="FFFFFF"/>
                </a:solidFill>
                <a:latin typeface="Gill Sans MT" pitchFamily="34" charset="0"/>
                <a:ea typeface="Gill Sans MT" pitchFamily="34" charset="-122"/>
                <a:cs typeface="Gill Sans MT" pitchFamily="34" charset="-120"/>
              </a:rPr>
              <a:t>Participation</a:t>
            </a:r>
            <a:endParaRPr lang="en-CA" sz="1500" noProof="0"/>
          </a:p>
        </p:txBody>
      </p:sp>
      <p:sp>
        <p:nvSpPr>
          <p:cNvPr id="11" name="Shape 9"/>
          <p:cNvSpPr/>
          <p:nvPr/>
        </p:nvSpPr>
        <p:spPr>
          <a:xfrm>
            <a:off x="9075191" y="1938528"/>
            <a:ext cx="2567864" cy="1554480"/>
          </a:xfrm>
          <a:prstGeom prst="rect">
            <a:avLst/>
          </a:prstGeom>
          <a:solidFill>
            <a:srgbClr val="3C3C3C"/>
          </a:solidFill>
          <a:ln/>
        </p:spPr>
        <p:txBody>
          <a:bodyPr/>
          <a:lstStyle/>
          <a:p>
            <a:endParaRPr lang="en-CA" noProof="0"/>
          </a:p>
        </p:txBody>
      </p:sp>
      <p:sp>
        <p:nvSpPr>
          <p:cNvPr id="12" name="Text 10"/>
          <p:cNvSpPr/>
          <p:nvPr/>
        </p:nvSpPr>
        <p:spPr>
          <a:xfrm>
            <a:off x="9184919" y="2103120"/>
            <a:ext cx="2348408" cy="548640"/>
          </a:xfrm>
          <a:prstGeom prst="rect">
            <a:avLst/>
          </a:prstGeom>
          <a:noFill/>
          <a:ln/>
        </p:spPr>
        <p:txBody>
          <a:bodyPr wrap="square" lIns="0" tIns="0" rIns="0" bIns="0" rtlCol="0" anchor="ctr"/>
          <a:lstStyle/>
          <a:p>
            <a:pPr marL="0" indent="0" algn="ctr">
              <a:lnSpc>
                <a:spcPts val="1700"/>
              </a:lnSpc>
              <a:buNone/>
            </a:pPr>
            <a:r>
              <a:rPr lang="en-CA" sz="1500" b="1" noProof="0">
                <a:solidFill>
                  <a:srgbClr val="FFFFFF"/>
                </a:solidFill>
                <a:latin typeface="Gill Sans MT" pitchFamily="34" charset="0"/>
                <a:ea typeface="Gill Sans MT" pitchFamily="34" charset="-122"/>
                <a:cs typeface="Gill Sans MT" pitchFamily="34" charset="-120"/>
              </a:rPr>
              <a:t>Long-Term Value</a:t>
            </a:r>
            <a:endParaRPr lang="en-CA" sz="1500" noProof="0"/>
          </a:p>
        </p:txBody>
      </p:sp>
      <p:sp>
        <p:nvSpPr>
          <p:cNvPr id="26" name="TextBox 25">
            <a:extLst>
              <a:ext uri="{FF2B5EF4-FFF2-40B4-BE49-F238E27FC236}">
                <a16:creationId xmlns:a16="http://schemas.microsoft.com/office/drawing/2014/main" id="{A38AF253-BEB8-4ED6-C050-F69852434B43}"/>
              </a:ext>
            </a:extLst>
          </p:cNvPr>
          <p:cNvSpPr txBox="1"/>
          <p:nvPr/>
        </p:nvSpPr>
        <p:spPr>
          <a:xfrm>
            <a:off x="9070848" y="4596384"/>
            <a:ext cx="0" cy="0"/>
          </a:xfrm>
          <a:prstGeom prst="rect">
            <a:avLst/>
          </a:prstGeom>
          <a:noFill/>
        </p:spPr>
        <p:txBody>
          <a:bodyPr wrap="none" lIns="0" tIns="0" rIns="0" bIns="0" rtlCol="0">
            <a:noAutofit/>
          </a:bodyPr>
          <a:lstStyle/>
          <a:p>
            <a:endParaRPr lang="en-CA" noProof="0"/>
          </a:p>
        </p:txBody>
      </p:sp>
      <p:sp>
        <p:nvSpPr>
          <p:cNvPr id="27" name="Arrow: Right 26">
            <a:extLst>
              <a:ext uri="{FF2B5EF4-FFF2-40B4-BE49-F238E27FC236}">
                <a16:creationId xmlns:a16="http://schemas.microsoft.com/office/drawing/2014/main" id="{7747D497-2C54-4228-928E-570AE38EA383}"/>
              </a:ext>
            </a:extLst>
          </p:cNvPr>
          <p:cNvSpPr/>
          <p:nvPr/>
        </p:nvSpPr>
        <p:spPr bwMode="auto">
          <a:xfrm>
            <a:off x="2720264" y="2548128"/>
            <a:ext cx="1011936" cy="457200"/>
          </a:xfrm>
          <a:prstGeom prst="rightArrow">
            <a:avLst/>
          </a:prstGeom>
          <a:solidFill>
            <a:schemeClr val="accent1">
              <a:lumMod val="40000"/>
              <a:lumOff val="60000"/>
            </a:schemeClr>
          </a:solidFill>
          <a:ln>
            <a:solidFill>
              <a:schemeClr val="accent1"/>
            </a:soli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CA" sz="2400" b="0" i="0" u="none" strike="noStrike" cap="none" normalizeH="0" baseline="0" noProof="0">
              <a:ln>
                <a:noFill/>
              </a:ln>
              <a:solidFill>
                <a:schemeClr val="tx1"/>
              </a:solidFill>
              <a:effectLst/>
              <a:latin typeface="Times New Roman" pitchFamily="18" charset="0"/>
            </a:endParaRPr>
          </a:p>
        </p:txBody>
      </p:sp>
      <p:sp>
        <p:nvSpPr>
          <p:cNvPr id="29" name="Arrow: Right 28">
            <a:extLst>
              <a:ext uri="{FF2B5EF4-FFF2-40B4-BE49-F238E27FC236}">
                <a16:creationId xmlns:a16="http://schemas.microsoft.com/office/drawing/2014/main" id="{DEE41C50-CB96-4217-328E-55470221C637}"/>
              </a:ext>
            </a:extLst>
          </p:cNvPr>
          <p:cNvSpPr/>
          <p:nvPr/>
        </p:nvSpPr>
        <p:spPr bwMode="auto">
          <a:xfrm>
            <a:off x="5562448" y="2551176"/>
            <a:ext cx="1011936" cy="457200"/>
          </a:xfrm>
          <a:prstGeom prst="rightArrow">
            <a:avLst/>
          </a:prstGeom>
          <a:solidFill>
            <a:schemeClr val="accent1">
              <a:lumMod val="40000"/>
              <a:lumOff val="60000"/>
            </a:schemeClr>
          </a:solidFill>
          <a:ln>
            <a:solidFill>
              <a:schemeClr val="accent1"/>
            </a:soli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CA" sz="2400" b="0" i="0" u="none" strike="noStrike" cap="none" normalizeH="0" baseline="0" noProof="0">
              <a:ln>
                <a:noFill/>
              </a:ln>
              <a:solidFill>
                <a:schemeClr val="tx1"/>
              </a:solidFill>
              <a:effectLst/>
              <a:latin typeface="Times New Roman" pitchFamily="18" charset="0"/>
            </a:endParaRPr>
          </a:p>
        </p:txBody>
      </p:sp>
      <p:sp>
        <p:nvSpPr>
          <p:cNvPr id="31" name="Arrow: Right 30">
            <a:extLst>
              <a:ext uri="{FF2B5EF4-FFF2-40B4-BE49-F238E27FC236}">
                <a16:creationId xmlns:a16="http://schemas.microsoft.com/office/drawing/2014/main" id="{C5467B16-E05D-D4BF-FF8E-3163402256F9}"/>
              </a:ext>
            </a:extLst>
          </p:cNvPr>
          <p:cNvSpPr/>
          <p:nvPr/>
        </p:nvSpPr>
        <p:spPr bwMode="auto">
          <a:xfrm>
            <a:off x="8432064" y="2548128"/>
            <a:ext cx="1011936" cy="457200"/>
          </a:xfrm>
          <a:prstGeom prst="rightArrow">
            <a:avLst/>
          </a:prstGeom>
          <a:solidFill>
            <a:schemeClr val="accent1">
              <a:lumMod val="40000"/>
              <a:lumOff val="60000"/>
            </a:schemeClr>
          </a:solidFill>
          <a:ln>
            <a:solidFill>
              <a:schemeClr val="accent1"/>
            </a:soli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CA" sz="2400" b="0" i="0" u="none" strike="noStrike" cap="none" normalizeH="0" baseline="0" noProof="0">
              <a:ln>
                <a:noFill/>
              </a:ln>
              <a:solidFill>
                <a:schemeClr val="tx1"/>
              </a:solidFill>
              <a:effectLst/>
              <a:latin typeface="Times New Roman" pitchFamily="18" charset="0"/>
            </a:endParaRPr>
          </a:p>
        </p:txBody>
      </p:sp>
      <p:sp>
        <p:nvSpPr>
          <p:cNvPr id="32" name="Slide Number Placeholder 1">
            <a:extLst>
              <a:ext uri="{FF2B5EF4-FFF2-40B4-BE49-F238E27FC236}">
                <a16:creationId xmlns:a16="http://schemas.microsoft.com/office/drawing/2014/main" id="{B5E9F0A8-79AB-31EA-AAB9-83E3D633B915}"/>
              </a:ext>
            </a:extLst>
          </p:cNvPr>
          <p:cNvSpPr txBox="1">
            <a:spLocks/>
          </p:cNvSpPr>
          <p:nvPr/>
        </p:nvSpPr>
        <p:spPr>
          <a:xfrm>
            <a:off x="611301" y="6351735"/>
            <a:ext cx="265003" cy="369740"/>
          </a:xfrm>
          <a:prstGeom prst="rect">
            <a:avLst/>
          </a:prstGeom>
        </p:spPr>
        <p:txBody>
          <a:bodyPr vert="horz" lIns="0" tIns="0" rIns="0" bIns="0" rtlCol="0" anchor="ctr" anchorCtr="0">
            <a:noAutofit/>
          </a:bodyPr>
          <a:lstStyle>
            <a:defPPr>
              <a:defRPr lang="en-US"/>
            </a:defPPr>
            <a:lvl1pPr>
              <a:defRPr sz="1000">
                <a:solidFill>
                  <a:srgbClr val="A13D35"/>
                </a:solidFill>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fld id="{90E75981-53F8-4174-8F05-C8A5CE0FBBE0}" type="slidenum">
              <a:rPr lang="en-CA" noProof="0" smtClean="0"/>
              <a:pPr/>
              <a:t>7</a:t>
            </a:fld>
            <a:endParaRPr lang="en-CA" noProof="0"/>
          </a:p>
        </p:txBody>
      </p:sp>
      <p:sp>
        <p:nvSpPr>
          <p:cNvPr id="33" name="Text 12">
            <a:extLst>
              <a:ext uri="{FF2B5EF4-FFF2-40B4-BE49-F238E27FC236}">
                <a16:creationId xmlns:a16="http://schemas.microsoft.com/office/drawing/2014/main" id="{8CF3F70A-55CA-3934-19CD-2313285278E1}"/>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1"/>
          <p:cNvSpPr/>
          <p:nvPr/>
        </p:nvSpPr>
        <p:spPr>
          <a:xfrm>
            <a:off x="548640" y="365760"/>
            <a:ext cx="8899855" cy="640080"/>
          </a:xfrm>
          <a:prstGeom prst="rect">
            <a:avLst/>
          </a:prstGeom>
          <a:noFill/>
          <a:ln/>
        </p:spPr>
        <p:txBody>
          <a:bodyPr wrap="square" lIns="0" tIns="0" rIns="0" bIns="0" rtlCol="0" anchor="t"/>
          <a:lstStyle/>
          <a:p>
            <a:pPr marL="0" indent="0">
              <a:buNone/>
            </a:pPr>
            <a:r>
              <a:rPr lang="en-CA" sz="2600" b="1" noProof="0">
                <a:solidFill>
                  <a:srgbClr val="A03D35"/>
                </a:solidFill>
                <a:latin typeface="Gill Sans MT" pitchFamily="34" charset="0"/>
                <a:ea typeface="Gill Sans MT" pitchFamily="34" charset="-122"/>
                <a:cs typeface="Gill Sans MT" pitchFamily="34" charset="-120"/>
              </a:rPr>
              <a:t>The Opportunity</a:t>
            </a:r>
            <a:endParaRPr lang="en-CA" sz="2600" noProof="0"/>
          </a:p>
        </p:txBody>
      </p:sp>
      <p:sp>
        <p:nvSpPr>
          <p:cNvPr id="4" name="Text 2"/>
          <p:cNvSpPr/>
          <p:nvPr/>
        </p:nvSpPr>
        <p:spPr>
          <a:xfrm>
            <a:off x="548640" y="1024128"/>
            <a:ext cx="11094415" cy="457200"/>
          </a:xfrm>
          <a:prstGeom prst="rect">
            <a:avLst/>
          </a:prstGeom>
          <a:noFill/>
          <a:ln/>
        </p:spPr>
        <p:txBody>
          <a:bodyPr wrap="square" lIns="0" tIns="0" rIns="0" bIns="0" rtlCol="0" anchor="ctr"/>
          <a:lstStyle/>
          <a:p>
            <a:pPr marL="0" indent="0">
              <a:buNone/>
            </a:pPr>
            <a:r>
              <a:rPr lang="en-CA" sz="1300" i="1" noProof="0">
                <a:solidFill>
                  <a:srgbClr val="3C3C3C"/>
                </a:solidFill>
                <a:latin typeface="Corbel" pitchFamily="34" charset="0"/>
                <a:ea typeface="Corbel" pitchFamily="34" charset="-122"/>
                <a:cs typeface="Corbel" pitchFamily="34" charset="-120"/>
              </a:rPr>
              <a:t>Major projects can create several types of value at once.</a:t>
            </a:r>
            <a:endParaRPr lang="en-CA" sz="1300" noProof="0"/>
          </a:p>
        </p:txBody>
      </p:sp>
      <p:sp>
        <p:nvSpPr>
          <p:cNvPr id="5" name="Shape 3"/>
          <p:cNvSpPr/>
          <p:nvPr/>
        </p:nvSpPr>
        <p:spPr>
          <a:xfrm>
            <a:off x="548640" y="1527048"/>
            <a:ext cx="2567864" cy="457200"/>
          </a:xfrm>
          <a:prstGeom prst="rect">
            <a:avLst/>
          </a:prstGeom>
          <a:solidFill>
            <a:srgbClr val="A03D35"/>
          </a:solidFill>
          <a:ln/>
        </p:spPr>
        <p:txBody>
          <a:bodyPr/>
          <a:lstStyle/>
          <a:p>
            <a:endParaRPr lang="en-CA" noProof="0"/>
          </a:p>
        </p:txBody>
      </p:sp>
      <p:sp>
        <p:nvSpPr>
          <p:cNvPr id="6" name="Text 4"/>
          <p:cNvSpPr/>
          <p:nvPr/>
        </p:nvSpPr>
        <p:spPr>
          <a:xfrm>
            <a:off x="548640" y="1527048"/>
            <a:ext cx="2567864" cy="457200"/>
          </a:xfrm>
          <a:prstGeom prst="rect">
            <a:avLst/>
          </a:prstGeom>
          <a:noFill/>
          <a:ln/>
        </p:spPr>
        <p:txBody>
          <a:bodyPr wrap="square" lIns="0" tIns="0" rIns="0" bIns="0" rtlCol="0" anchor="ctr"/>
          <a:lstStyle/>
          <a:p>
            <a:pPr marL="0" indent="0" algn="ctr">
              <a:buNone/>
            </a:pPr>
            <a:r>
              <a:rPr lang="en-CA" sz="1600" b="1" noProof="0">
                <a:solidFill>
                  <a:srgbClr val="FFFFFF"/>
                </a:solidFill>
                <a:latin typeface="Gill Sans MT" pitchFamily="34" charset="0"/>
                <a:ea typeface="Gill Sans MT" pitchFamily="34" charset="-122"/>
                <a:cs typeface="Gill Sans MT" pitchFamily="34" charset="-120"/>
              </a:rPr>
              <a:t>1</a:t>
            </a:r>
            <a:endParaRPr lang="en-CA" sz="1600" noProof="0"/>
          </a:p>
        </p:txBody>
      </p:sp>
      <p:sp>
        <p:nvSpPr>
          <p:cNvPr id="7" name="Shape 5"/>
          <p:cNvSpPr/>
          <p:nvPr/>
        </p:nvSpPr>
        <p:spPr>
          <a:xfrm>
            <a:off x="548640" y="1984248"/>
            <a:ext cx="2567864" cy="3913632"/>
          </a:xfrm>
          <a:prstGeom prst="rect">
            <a:avLst/>
          </a:prstGeom>
          <a:solidFill>
            <a:srgbClr val="FFFFFF"/>
          </a:solidFill>
          <a:ln w="9525">
            <a:solidFill>
              <a:srgbClr val="D8D6D6"/>
            </a:solidFill>
            <a:prstDash val="solid"/>
          </a:ln>
        </p:spPr>
        <p:txBody>
          <a:bodyPr/>
          <a:lstStyle/>
          <a:p>
            <a:endParaRPr lang="en-CA" noProof="0"/>
          </a:p>
        </p:txBody>
      </p:sp>
      <p:sp>
        <p:nvSpPr>
          <p:cNvPr id="8" name="Text 6"/>
          <p:cNvSpPr/>
          <p:nvPr/>
        </p:nvSpPr>
        <p:spPr>
          <a:xfrm>
            <a:off x="658368" y="2075688"/>
            <a:ext cx="2348408" cy="457200"/>
          </a:xfrm>
          <a:prstGeom prst="rect">
            <a:avLst/>
          </a:prstGeom>
          <a:noFill/>
          <a:ln/>
        </p:spPr>
        <p:txBody>
          <a:bodyPr wrap="square" lIns="0" tIns="0" rIns="0" bIns="0" rtlCol="0" anchor="ctr"/>
          <a:lstStyle/>
          <a:p>
            <a:pPr marL="0" indent="0" algn="ctr">
              <a:lnSpc>
                <a:spcPts val="1500"/>
              </a:lnSpc>
              <a:buNone/>
            </a:pPr>
            <a:r>
              <a:rPr lang="en-CA" sz="1300" b="1" noProof="0">
                <a:solidFill>
                  <a:srgbClr val="2F2F2F"/>
                </a:solidFill>
                <a:latin typeface="Gill Sans MT" pitchFamily="34" charset="0"/>
                <a:ea typeface="Gill Sans MT" pitchFamily="34" charset="-122"/>
                <a:cs typeface="Gill Sans MT" pitchFamily="34" charset="-120"/>
              </a:rPr>
              <a:t>Employment</a:t>
            </a:r>
            <a:endParaRPr lang="en-CA" sz="1300" noProof="0"/>
          </a:p>
        </p:txBody>
      </p:sp>
      <p:sp>
        <p:nvSpPr>
          <p:cNvPr id="9" name="Text 7"/>
          <p:cNvSpPr/>
          <p:nvPr/>
        </p:nvSpPr>
        <p:spPr>
          <a:xfrm>
            <a:off x="658368" y="2551176"/>
            <a:ext cx="2348408" cy="3273552"/>
          </a:xfrm>
          <a:prstGeom prst="rect">
            <a:avLst/>
          </a:prstGeom>
          <a:noFill/>
          <a:ln/>
        </p:spPr>
        <p:txBody>
          <a:bodyPr wrap="square" lIns="0" tIns="0" rIns="0" bIns="0" rtlCol="0" anchor="ctr"/>
          <a:lstStyle/>
          <a:p>
            <a:pPr marL="0" indent="0" algn="ctr">
              <a:lnSpc>
                <a:spcPts val="1300"/>
              </a:lnSpc>
              <a:buNone/>
            </a:pPr>
            <a:r>
              <a:rPr lang="en-CA" sz="1050" noProof="0">
                <a:solidFill>
                  <a:srgbClr val="3C3C3C"/>
                </a:solidFill>
                <a:latin typeface="Corbel" pitchFamily="34" charset="0"/>
                <a:ea typeface="Corbel" pitchFamily="34" charset="-122"/>
                <a:cs typeface="Corbel" pitchFamily="34" charset="-120"/>
              </a:rPr>
              <a:t>Jobs, apprenticeships, supervisory pathways</a:t>
            </a:r>
            <a:endParaRPr lang="en-CA" sz="1050" noProof="0"/>
          </a:p>
        </p:txBody>
      </p:sp>
      <p:sp>
        <p:nvSpPr>
          <p:cNvPr id="10" name="Shape 8"/>
          <p:cNvSpPr/>
          <p:nvPr/>
        </p:nvSpPr>
        <p:spPr>
          <a:xfrm>
            <a:off x="3390824" y="1527048"/>
            <a:ext cx="2567864" cy="457200"/>
          </a:xfrm>
          <a:prstGeom prst="rect">
            <a:avLst/>
          </a:prstGeom>
          <a:solidFill>
            <a:srgbClr val="A03D35"/>
          </a:solidFill>
          <a:ln/>
        </p:spPr>
        <p:txBody>
          <a:bodyPr/>
          <a:lstStyle/>
          <a:p>
            <a:endParaRPr lang="en-CA" noProof="0"/>
          </a:p>
        </p:txBody>
      </p:sp>
      <p:sp>
        <p:nvSpPr>
          <p:cNvPr id="11" name="Text 9"/>
          <p:cNvSpPr/>
          <p:nvPr/>
        </p:nvSpPr>
        <p:spPr>
          <a:xfrm>
            <a:off x="3390824" y="1527048"/>
            <a:ext cx="2567864" cy="457200"/>
          </a:xfrm>
          <a:prstGeom prst="rect">
            <a:avLst/>
          </a:prstGeom>
          <a:noFill/>
          <a:ln/>
        </p:spPr>
        <p:txBody>
          <a:bodyPr wrap="square" lIns="0" tIns="0" rIns="0" bIns="0" rtlCol="0" anchor="ctr"/>
          <a:lstStyle/>
          <a:p>
            <a:pPr marL="0" indent="0" algn="ctr">
              <a:buNone/>
            </a:pPr>
            <a:r>
              <a:rPr lang="en-CA" sz="1600" b="1" noProof="0">
                <a:solidFill>
                  <a:srgbClr val="FFFFFF"/>
                </a:solidFill>
                <a:latin typeface="Gill Sans MT" pitchFamily="34" charset="0"/>
                <a:ea typeface="Gill Sans MT" pitchFamily="34" charset="-122"/>
                <a:cs typeface="Gill Sans MT" pitchFamily="34" charset="-120"/>
              </a:rPr>
              <a:t>2</a:t>
            </a:r>
            <a:endParaRPr lang="en-CA" sz="1600" noProof="0"/>
          </a:p>
        </p:txBody>
      </p:sp>
      <p:sp>
        <p:nvSpPr>
          <p:cNvPr id="12" name="Shape 10"/>
          <p:cNvSpPr/>
          <p:nvPr/>
        </p:nvSpPr>
        <p:spPr>
          <a:xfrm>
            <a:off x="3390824" y="1984248"/>
            <a:ext cx="2567864" cy="3913632"/>
          </a:xfrm>
          <a:prstGeom prst="rect">
            <a:avLst/>
          </a:prstGeom>
          <a:solidFill>
            <a:srgbClr val="FFFFFF"/>
          </a:solidFill>
          <a:ln w="9525">
            <a:solidFill>
              <a:srgbClr val="D8D6D6"/>
            </a:solidFill>
            <a:prstDash val="solid"/>
          </a:ln>
        </p:spPr>
        <p:txBody>
          <a:bodyPr/>
          <a:lstStyle/>
          <a:p>
            <a:endParaRPr lang="en-CA" noProof="0"/>
          </a:p>
        </p:txBody>
      </p:sp>
      <p:sp>
        <p:nvSpPr>
          <p:cNvPr id="13" name="Text 11"/>
          <p:cNvSpPr/>
          <p:nvPr/>
        </p:nvSpPr>
        <p:spPr>
          <a:xfrm>
            <a:off x="3500552" y="2075688"/>
            <a:ext cx="2348408" cy="457200"/>
          </a:xfrm>
          <a:prstGeom prst="rect">
            <a:avLst/>
          </a:prstGeom>
          <a:noFill/>
          <a:ln/>
        </p:spPr>
        <p:txBody>
          <a:bodyPr wrap="square" lIns="0" tIns="0" rIns="0" bIns="0" rtlCol="0" anchor="ctr"/>
          <a:lstStyle/>
          <a:p>
            <a:pPr marL="0" indent="0" algn="ctr">
              <a:lnSpc>
                <a:spcPts val="1500"/>
              </a:lnSpc>
              <a:buNone/>
            </a:pPr>
            <a:r>
              <a:rPr lang="en-CA" sz="1300" b="1" noProof="0">
                <a:solidFill>
                  <a:srgbClr val="2F2F2F"/>
                </a:solidFill>
                <a:latin typeface="Gill Sans MT" pitchFamily="34" charset="0"/>
                <a:ea typeface="Gill Sans MT" pitchFamily="34" charset="-122"/>
                <a:cs typeface="Gill Sans MT" pitchFamily="34" charset="-120"/>
              </a:rPr>
              <a:t>Procurement</a:t>
            </a:r>
            <a:endParaRPr lang="en-CA" sz="1300" noProof="0"/>
          </a:p>
        </p:txBody>
      </p:sp>
      <p:sp>
        <p:nvSpPr>
          <p:cNvPr id="14" name="Text 12"/>
          <p:cNvSpPr/>
          <p:nvPr/>
        </p:nvSpPr>
        <p:spPr>
          <a:xfrm>
            <a:off x="3500552" y="2551176"/>
            <a:ext cx="2348408" cy="3273552"/>
          </a:xfrm>
          <a:prstGeom prst="rect">
            <a:avLst/>
          </a:prstGeom>
          <a:noFill/>
          <a:ln/>
        </p:spPr>
        <p:txBody>
          <a:bodyPr wrap="square" lIns="0" tIns="0" rIns="0" bIns="0" rtlCol="0" anchor="ctr"/>
          <a:lstStyle/>
          <a:p>
            <a:pPr marL="0" indent="0" algn="ctr">
              <a:lnSpc>
                <a:spcPts val="1300"/>
              </a:lnSpc>
              <a:buNone/>
            </a:pPr>
            <a:r>
              <a:rPr lang="en-CA" sz="1050" noProof="0">
                <a:solidFill>
                  <a:srgbClr val="3C3C3C"/>
                </a:solidFill>
                <a:latin typeface="Corbel" pitchFamily="34" charset="0"/>
                <a:ea typeface="Corbel" pitchFamily="34" charset="-122"/>
                <a:cs typeface="Corbel" pitchFamily="34" charset="-120"/>
              </a:rPr>
              <a:t>Contracts, JVs and business capacity</a:t>
            </a:r>
            <a:endParaRPr lang="en-CA" sz="1050" noProof="0"/>
          </a:p>
        </p:txBody>
      </p:sp>
      <p:sp>
        <p:nvSpPr>
          <p:cNvPr id="15" name="Shape 13"/>
          <p:cNvSpPr/>
          <p:nvPr/>
        </p:nvSpPr>
        <p:spPr>
          <a:xfrm>
            <a:off x="6233008" y="1527048"/>
            <a:ext cx="2567864" cy="457200"/>
          </a:xfrm>
          <a:prstGeom prst="rect">
            <a:avLst/>
          </a:prstGeom>
          <a:solidFill>
            <a:srgbClr val="A03D35"/>
          </a:solidFill>
          <a:ln/>
        </p:spPr>
        <p:txBody>
          <a:bodyPr/>
          <a:lstStyle/>
          <a:p>
            <a:endParaRPr lang="en-CA" noProof="0"/>
          </a:p>
        </p:txBody>
      </p:sp>
      <p:sp>
        <p:nvSpPr>
          <p:cNvPr id="16" name="Text 14"/>
          <p:cNvSpPr/>
          <p:nvPr/>
        </p:nvSpPr>
        <p:spPr>
          <a:xfrm>
            <a:off x="6233008" y="1527048"/>
            <a:ext cx="2567864" cy="457200"/>
          </a:xfrm>
          <a:prstGeom prst="rect">
            <a:avLst/>
          </a:prstGeom>
          <a:noFill/>
          <a:ln/>
        </p:spPr>
        <p:txBody>
          <a:bodyPr wrap="square" lIns="0" tIns="0" rIns="0" bIns="0" rtlCol="0" anchor="ctr"/>
          <a:lstStyle/>
          <a:p>
            <a:pPr marL="0" indent="0" algn="ctr">
              <a:buNone/>
            </a:pPr>
            <a:r>
              <a:rPr lang="en-CA" sz="1600" b="1" noProof="0">
                <a:solidFill>
                  <a:srgbClr val="FFFFFF"/>
                </a:solidFill>
                <a:latin typeface="Gill Sans MT" pitchFamily="34" charset="0"/>
                <a:ea typeface="Gill Sans MT" pitchFamily="34" charset="-122"/>
                <a:cs typeface="Gill Sans MT" pitchFamily="34" charset="-120"/>
              </a:rPr>
              <a:t>3</a:t>
            </a:r>
            <a:endParaRPr lang="en-CA" sz="1600" noProof="0"/>
          </a:p>
        </p:txBody>
      </p:sp>
      <p:sp>
        <p:nvSpPr>
          <p:cNvPr id="17" name="Shape 15"/>
          <p:cNvSpPr/>
          <p:nvPr/>
        </p:nvSpPr>
        <p:spPr>
          <a:xfrm>
            <a:off x="6233008" y="1984248"/>
            <a:ext cx="2567864" cy="3913632"/>
          </a:xfrm>
          <a:prstGeom prst="rect">
            <a:avLst/>
          </a:prstGeom>
          <a:solidFill>
            <a:srgbClr val="FFFFFF"/>
          </a:solidFill>
          <a:ln w="9525">
            <a:solidFill>
              <a:srgbClr val="D8D6D6"/>
            </a:solidFill>
            <a:prstDash val="solid"/>
          </a:ln>
        </p:spPr>
        <p:txBody>
          <a:bodyPr/>
          <a:lstStyle/>
          <a:p>
            <a:endParaRPr lang="en-CA" noProof="0"/>
          </a:p>
        </p:txBody>
      </p:sp>
      <p:sp>
        <p:nvSpPr>
          <p:cNvPr id="18" name="Text 16"/>
          <p:cNvSpPr/>
          <p:nvPr/>
        </p:nvSpPr>
        <p:spPr>
          <a:xfrm>
            <a:off x="6342736" y="2075688"/>
            <a:ext cx="2348408" cy="457200"/>
          </a:xfrm>
          <a:prstGeom prst="rect">
            <a:avLst/>
          </a:prstGeom>
          <a:noFill/>
          <a:ln/>
        </p:spPr>
        <p:txBody>
          <a:bodyPr wrap="square" lIns="0" tIns="0" rIns="0" bIns="0" rtlCol="0" anchor="ctr"/>
          <a:lstStyle/>
          <a:p>
            <a:pPr marL="0" indent="0" algn="ctr">
              <a:lnSpc>
                <a:spcPts val="1500"/>
              </a:lnSpc>
              <a:buNone/>
            </a:pPr>
            <a:r>
              <a:rPr lang="en-CA" sz="1300" b="1" noProof="0">
                <a:solidFill>
                  <a:srgbClr val="2F2F2F"/>
                </a:solidFill>
                <a:latin typeface="Gill Sans MT" pitchFamily="34" charset="0"/>
                <a:ea typeface="Gill Sans MT" pitchFamily="34" charset="-122"/>
                <a:cs typeface="Gill Sans MT" pitchFamily="34" charset="-120"/>
              </a:rPr>
              <a:t>Revenue</a:t>
            </a:r>
            <a:endParaRPr lang="en-CA" sz="1300" noProof="0"/>
          </a:p>
        </p:txBody>
      </p:sp>
      <p:sp>
        <p:nvSpPr>
          <p:cNvPr id="19" name="Text 17"/>
          <p:cNvSpPr/>
          <p:nvPr/>
        </p:nvSpPr>
        <p:spPr>
          <a:xfrm>
            <a:off x="6342736" y="2551176"/>
            <a:ext cx="2348408" cy="3273552"/>
          </a:xfrm>
          <a:prstGeom prst="rect">
            <a:avLst/>
          </a:prstGeom>
          <a:noFill/>
          <a:ln/>
        </p:spPr>
        <p:txBody>
          <a:bodyPr wrap="square" lIns="0" tIns="0" rIns="0" bIns="0" rtlCol="0" anchor="ctr"/>
          <a:lstStyle/>
          <a:p>
            <a:pPr marL="0" indent="0" algn="ctr">
              <a:lnSpc>
                <a:spcPts val="1300"/>
              </a:lnSpc>
              <a:buNone/>
            </a:pPr>
            <a:r>
              <a:rPr lang="en-CA" sz="1050" noProof="0">
                <a:solidFill>
                  <a:srgbClr val="3C3C3C"/>
                </a:solidFill>
                <a:latin typeface="Corbel" pitchFamily="34" charset="0"/>
                <a:ea typeface="Corbel" pitchFamily="34" charset="-122"/>
                <a:cs typeface="Corbel" pitchFamily="34" charset="-120"/>
              </a:rPr>
              <a:t>Benefits, equity, royalties and own-source revenue</a:t>
            </a:r>
            <a:endParaRPr lang="en-CA" sz="1050" noProof="0"/>
          </a:p>
        </p:txBody>
      </p:sp>
      <p:sp>
        <p:nvSpPr>
          <p:cNvPr id="20" name="Shape 18"/>
          <p:cNvSpPr/>
          <p:nvPr/>
        </p:nvSpPr>
        <p:spPr>
          <a:xfrm>
            <a:off x="9075191" y="1527048"/>
            <a:ext cx="2567864" cy="457200"/>
          </a:xfrm>
          <a:prstGeom prst="rect">
            <a:avLst/>
          </a:prstGeom>
          <a:solidFill>
            <a:srgbClr val="A03D35"/>
          </a:solidFill>
          <a:ln/>
        </p:spPr>
        <p:txBody>
          <a:bodyPr/>
          <a:lstStyle/>
          <a:p>
            <a:endParaRPr lang="en-CA" noProof="0"/>
          </a:p>
        </p:txBody>
      </p:sp>
      <p:sp>
        <p:nvSpPr>
          <p:cNvPr id="21" name="Text 19"/>
          <p:cNvSpPr/>
          <p:nvPr/>
        </p:nvSpPr>
        <p:spPr>
          <a:xfrm>
            <a:off x="9075191" y="1527048"/>
            <a:ext cx="2567864" cy="457200"/>
          </a:xfrm>
          <a:prstGeom prst="rect">
            <a:avLst/>
          </a:prstGeom>
          <a:noFill/>
          <a:ln/>
        </p:spPr>
        <p:txBody>
          <a:bodyPr wrap="square" lIns="0" tIns="0" rIns="0" bIns="0" rtlCol="0" anchor="ctr"/>
          <a:lstStyle/>
          <a:p>
            <a:pPr marL="0" indent="0" algn="ctr">
              <a:buNone/>
            </a:pPr>
            <a:r>
              <a:rPr lang="en-CA" sz="1600" b="1" noProof="0">
                <a:solidFill>
                  <a:srgbClr val="FFFFFF"/>
                </a:solidFill>
                <a:latin typeface="Gill Sans MT" pitchFamily="34" charset="0"/>
                <a:ea typeface="Gill Sans MT" pitchFamily="34" charset="-122"/>
                <a:cs typeface="Gill Sans MT" pitchFamily="34" charset="-120"/>
              </a:rPr>
              <a:t>4</a:t>
            </a:r>
            <a:endParaRPr lang="en-CA" sz="1600" noProof="0"/>
          </a:p>
        </p:txBody>
      </p:sp>
      <p:sp>
        <p:nvSpPr>
          <p:cNvPr id="22" name="Shape 20"/>
          <p:cNvSpPr/>
          <p:nvPr/>
        </p:nvSpPr>
        <p:spPr>
          <a:xfrm>
            <a:off x="9075191" y="1984248"/>
            <a:ext cx="2567864" cy="3913632"/>
          </a:xfrm>
          <a:prstGeom prst="rect">
            <a:avLst/>
          </a:prstGeom>
          <a:solidFill>
            <a:srgbClr val="FFFFFF"/>
          </a:solidFill>
          <a:ln w="9525">
            <a:solidFill>
              <a:srgbClr val="D8D6D6"/>
            </a:solidFill>
            <a:prstDash val="solid"/>
          </a:ln>
        </p:spPr>
        <p:txBody>
          <a:bodyPr/>
          <a:lstStyle/>
          <a:p>
            <a:endParaRPr lang="en-CA" noProof="0"/>
          </a:p>
        </p:txBody>
      </p:sp>
      <p:sp>
        <p:nvSpPr>
          <p:cNvPr id="23" name="Text 21"/>
          <p:cNvSpPr/>
          <p:nvPr/>
        </p:nvSpPr>
        <p:spPr>
          <a:xfrm>
            <a:off x="9184919" y="2075688"/>
            <a:ext cx="2348408" cy="457200"/>
          </a:xfrm>
          <a:prstGeom prst="rect">
            <a:avLst/>
          </a:prstGeom>
          <a:noFill/>
          <a:ln/>
        </p:spPr>
        <p:txBody>
          <a:bodyPr wrap="square" lIns="0" tIns="0" rIns="0" bIns="0" rtlCol="0" anchor="ctr"/>
          <a:lstStyle/>
          <a:p>
            <a:pPr marL="0" indent="0" algn="ctr">
              <a:lnSpc>
                <a:spcPts val="1500"/>
              </a:lnSpc>
              <a:buNone/>
            </a:pPr>
            <a:r>
              <a:rPr lang="en-CA" sz="1300" b="1" noProof="0">
                <a:solidFill>
                  <a:srgbClr val="2F2F2F"/>
                </a:solidFill>
                <a:latin typeface="Gill Sans MT" pitchFamily="34" charset="0"/>
                <a:ea typeface="Gill Sans MT" pitchFamily="34" charset="-122"/>
                <a:cs typeface="Gill Sans MT" pitchFamily="34" charset="-120"/>
              </a:rPr>
              <a:t>Capability</a:t>
            </a:r>
            <a:endParaRPr lang="en-CA" sz="1300" noProof="0"/>
          </a:p>
        </p:txBody>
      </p:sp>
      <p:sp>
        <p:nvSpPr>
          <p:cNvPr id="24" name="Text 22"/>
          <p:cNvSpPr/>
          <p:nvPr/>
        </p:nvSpPr>
        <p:spPr>
          <a:xfrm>
            <a:off x="9184919" y="2551176"/>
            <a:ext cx="2348408" cy="3273552"/>
          </a:xfrm>
          <a:prstGeom prst="rect">
            <a:avLst/>
          </a:prstGeom>
          <a:noFill/>
          <a:ln/>
        </p:spPr>
        <p:txBody>
          <a:bodyPr wrap="square" lIns="0" tIns="0" rIns="0" bIns="0" rtlCol="0" anchor="ctr"/>
          <a:lstStyle/>
          <a:p>
            <a:pPr marL="0" indent="0" algn="ctr">
              <a:lnSpc>
                <a:spcPts val="1300"/>
              </a:lnSpc>
              <a:buNone/>
            </a:pPr>
            <a:r>
              <a:rPr lang="en-CA" sz="1050" noProof="0">
                <a:solidFill>
                  <a:srgbClr val="3C3C3C"/>
                </a:solidFill>
                <a:latin typeface="Corbel" pitchFamily="34" charset="0"/>
                <a:ea typeface="Corbel" pitchFamily="34" charset="-122"/>
                <a:cs typeface="Corbel" pitchFamily="34" charset="-120"/>
              </a:rPr>
              <a:t>Transferable skills for future projects</a:t>
            </a:r>
            <a:endParaRPr lang="en-CA" sz="1050" noProof="0"/>
          </a:p>
        </p:txBody>
      </p:sp>
      <p:sp>
        <p:nvSpPr>
          <p:cNvPr id="25" name="Text 23"/>
          <p:cNvSpPr/>
          <p:nvPr/>
        </p:nvSpPr>
        <p:spPr>
          <a:xfrm>
            <a:off x="548640" y="5989320"/>
            <a:ext cx="11094415" cy="365760"/>
          </a:xfrm>
          <a:prstGeom prst="rect">
            <a:avLst/>
          </a:prstGeom>
          <a:noFill/>
          <a:ln/>
        </p:spPr>
        <p:txBody>
          <a:bodyPr wrap="square" lIns="0" tIns="0" rIns="0" bIns="0" rtlCol="0" anchor="ctr"/>
          <a:lstStyle/>
          <a:p>
            <a:pPr marL="0" indent="0" algn="ctr">
              <a:buNone/>
            </a:pPr>
            <a:r>
              <a:rPr lang="en-CA" sz="1250" b="1" i="1" noProof="0">
                <a:solidFill>
                  <a:srgbClr val="A03D35"/>
                </a:solidFill>
                <a:latin typeface="Corbel" pitchFamily="34" charset="0"/>
                <a:ea typeface="Corbel" pitchFamily="34" charset="-122"/>
                <a:cs typeface="Corbel" pitchFamily="34" charset="-120"/>
              </a:rPr>
              <a:t>The goal is not only access to a single project. It is durable participation that keeps compounding.</a:t>
            </a:r>
            <a:endParaRPr lang="en-CA" sz="1250" noProof="0"/>
          </a:p>
        </p:txBody>
      </p:sp>
      <p:pic>
        <p:nvPicPr>
          <p:cNvPr id="31" name="Graphic 30" descr="Briefcase with solid fill">
            <a:extLst>
              <a:ext uri="{FF2B5EF4-FFF2-40B4-BE49-F238E27FC236}">
                <a16:creationId xmlns:a16="http://schemas.microsoft.com/office/drawing/2014/main" id="{1A437C5A-FC49-547D-A675-08C48976AF6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90192" y="2866644"/>
            <a:ext cx="914400" cy="914400"/>
          </a:xfrm>
          <a:prstGeom prst="rect">
            <a:avLst/>
          </a:prstGeom>
        </p:spPr>
      </p:pic>
      <p:pic>
        <p:nvPicPr>
          <p:cNvPr id="33" name="Graphic 32" descr="Piggy Bank with solid fill">
            <a:extLst>
              <a:ext uri="{FF2B5EF4-FFF2-40B4-BE49-F238E27FC236}">
                <a16:creationId xmlns:a16="http://schemas.microsoft.com/office/drawing/2014/main" id="{2E7477BB-0BBB-BF43-89A3-8FEFFB061AC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059740" y="2866644"/>
            <a:ext cx="914400" cy="914400"/>
          </a:xfrm>
          <a:prstGeom prst="rect">
            <a:avLst/>
          </a:prstGeom>
        </p:spPr>
      </p:pic>
      <p:pic>
        <p:nvPicPr>
          <p:cNvPr id="35" name="Graphic 34" descr="Gears with solid fill">
            <a:extLst>
              <a:ext uri="{FF2B5EF4-FFF2-40B4-BE49-F238E27FC236}">
                <a16:creationId xmlns:a16="http://schemas.microsoft.com/office/drawing/2014/main" id="{0F9A6DFB-1A8D-42C6-AE65-66117EBB133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887408" y="2866644"/>
            <a:ext cx="914400" cy="914400"/>
          </a:xfrm>
          <a:prstGeom prst="rect">
            <a:avLst/>
          </a:prstGeom>
        </p:spPr>
      </p:pic>
      <p:pic>
        <p:nvPicPr>
          <p:cNvPr id="37" name="Graphic 36" descr="Cement truck with solid fill">
            <a:extLst>
              <a:ext uri="{FF2B5EF4-FFF2-40B4-BE49-F238E27FC236}">
                <a16:creationId xmlns:a16="http://schemas.microsoft.com/office/drawing/2014/main" id="{209F805A-18F6-7B34-2386-A7B9287786A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206240" y="2866644"/>
            <a:ext cx="914400" cy="914400"/>
          </a:xfrm>
          <a:prstGeom prst="rect">
            <a:avLst/>
          </a:prstGeom>
        </p:spPr>
      </p:pic>
      <p:sp>
        <p:nvSpPr>
          <p:cNvPr id="38" name="Slide Number Placeholder 1">
            <a:extLst>
              <a:ext uri="{FF2B5EF4-FFF2-40B4-BE49-F238E27FC236}">
                <a16:creationId xmlns:a16="http://schemas.microsoft.com/office/drawing/2014/main" id="{5A1D11C6-E8CD-1216-5C5D-60B36C497C11}"/>
              </a:ext>
            </a:extLst>
          </p:cNvPr>
          <p:cNvSpPr txBox="1">
            <a:spLocks/>
          </p:cNvSpPr>
          <p:nvPr/>
        </p:nvSpPr>
        <p:spPr>
          <a:xfrm>
            <a:off x="611301" y="6351735"/>
            <a:ext cx="265003" cy="369740"/>
          </a:xfrm>
          <a:prstGeom prst="rect">
            <a:avLst/>
          </a:prstGeom>
        </p:spPr>
        <p:txBody>
          <a:bodyPr vert="horz" lIns="0" tIns="0" rIns="0" bIns="0" rtlCol="0" anchor="ctr" anchorCtr="0">
            <a:noAutofit/>
          </a:bodyPr>
          <a:lstStyle>
            <a:defPPr>
              <a:defRPr lang="en-US"/>
            </a:defPPr>
            <a:lvl1pPr>
              <a:defRPr sz="1000">
                <a:solidFill>
                  <a:srgbClr val="A13D35"/>
                </a:solidFill>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fld id="{90E75981-53F8-4174-8F05-C8A5CE0FBBE0}" type="slidenum">
              <a:rPr lang="en-CA" noProof="0" smtClean="0"/>
              <a:pPr/>
              <a:t>8</a:t>
            </a:fld>
            <a:endParaRPr lang="en-CA" noProof="0"/>
          </a:p>
        </p:txBody>
      </p:sp>
      <p:sp>
        <p:nvSpPr>
          <p:cNvPr id="39" name="Text 12">
            <a:extLst>
              <a:ext uri="{FF2B5EF4-FFF2-40B4-BE49-F238E27FC236}">
                <a16:creationId xmlns:a16="http://schemas.microsoft.com/office/drawing/2014/main" id="{774F1D18-0722-1BA8-99F6-9A5C3EEF1FF4}"/>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 0"/>
          <p:cNvSpPr/>
          <p:nvPr/>
        </p:nvSpPr>
        <p:spPr>
          <a:xfrm>
            <a:off x="548640" y="411480"/>
            <a:ext cx="11094415" cy="731520"/>
          </a:xfrm>
          <a:prstGeom prst="rect">
            <a:avLst/>
          </a:prstGeom>
          <a:noFill/>
          <a:ln/>
        </p:spPr>
        <p:txBody>
          <a:bodyPr wrap="square" lIns="0" tIns="0" rIns="0" bIns="0" rtlCol="0" anchor="ctr"/>
          <a:lstStyle/>
          <a:p>
            <a:pPr marL="0" indent="0">
              <a:buNone/>
            </a:pPr>
            <a:r>
              <a:rPr lang="en-CA" sz="2800" b="1" noProof="0">
                <a:solidFill>
                  <a:srgbClr val="A03D35"/>
                </a:solidFill>
                <a:latin typeface="Gill Sans MT" pitchFamily="34" charset="0"/>
                <a:ea typeface="Gill Sans MT" pitchFamily="34" charset="-122"/>
                <a:cs typeface="Gill Sans MT" pitchFamily="34" charset="-120"/>
              </a:rPr>
              <a:t>Why It Matters</a:t>
            </a:r>
            <a:endParaRPr lang="en-CA" sz="2800" noProof="0"/>
          </a:p>
        </p:txBody>
      </p:sp>
      <p:sp>
        <p:nvSpPr>
          <p:cNvPr id="3" name="Shape 1"/>
          <p:cNvSpPr/>
          <p:nvPr/>
        </p:nvSpPr>
        <p:spPr>
          <a:xfrm>
            <a:off x="548640" y="1371600"/>
            <a:ext cx="3484778" cy="548640"/>
          </a:xfrm>
          <a:prstGeom prst="rect">
            <a:avLst/>
          </a:prstGeom>
          <a:solidFill>
            <a:srgbClr val="A03D35"/>
          </a:solidFill>
          <a:ln/>
        </p:spPr>
        <p:txBody>
          <a:bodyPr/>
          <a:lstStyle/>
          <a:p>
            <a:endParaRPr lang="en-CA" noProof="0"/>
          </a:p>
        </p:txBody>
      </p:sp>
      <p:sp>
        <p:nvSpPr>
          <p:cNvPr id="4" name="Text 2"/>
          <p:cNvSpPr/>
          <p:nvPr/>
        </p:nvSpPr>
        <p:spPr>
          <a:xfrm>
            <a:off x="685800" y="1371600"/>
            <a:ext cx="3210458" cy="548640"/>
          </a:xfrm>
          <a:prstGeom prst="rect">
            <a:avLst/>
          </a:prstGeom>
          <a:noFill/>
          <a:ln/>
        </p:spPr>
        <p:txBody>
          <a:bodyPr wrap="square" lIns="0" tIns="0" rIns="0" bIns="0" rtlCol="0" anchor="ctr"/>
          <a:lstStyle/>
          <a:p>
            <a:pPr marL="0" indent="0">
              <a:lnSpc>
                <a:spcPts val="1600"/>
              </a:lnSpc>
              <a:buNone/>
            </a:pPr>
            <a:r>
              <a:rPr lang="en-CA" sz="1450" b="1" noProof="0">
                <a:solidFill>
                  <a:srgbClr val="FFFFFF"/>
                </a:solidFill>
                <a:latin typeface="Gill Sans MT" pitchFamily="34" charset="0"/>
                <a:ea typeface="Gill Sans MT" pitchFamily="34" charset="-122"/>
                <a:cs typeface="Gill Sans MT" pitchFamily="34" charset="-120"/>
              </a:rPr>
              <a:t>Communities Benefit</a:t>
            </a:r>
            <a:endParaRPr lang="en-CA" sz="1450" noProof="0"/>
          </a:p>
        </p:txBody>
      </p:sp>
      <p:sp>
        <p:nvSpPr>
          <p:cNvPr id="5" name="Shape 3"/>
          <p:cNvSpPr/>
          <p:nvPr/>
        </p:nvSpPr>
        <p:spPr>
          <a:xfrm>
            <a:off x="548640" y="1920240"/>
            <a:ext cx="3484778" cy="4251960"/>
          </a:xfrm>
          <a:prstGeom prst="rect">
            <a:avLst/>
          </a:prstGeom>
          <a:solidFill>
            <a:srgbClr val="FFFFFF"/>
          </a:solidFill>
          <a:ln w="9525">
            <a:solidFill>
              <a:srgbClr val="D8D6D6"/>
            </a:solidFill>
            <a:prstDash val="solid"/>
          </a:ln>
        </p:spPr>
        <p:txBody>
          <a:bodyPr/>
          <a:lstStyle/>
          <a:p>
            <a:endParaRPr lang="en-CA" noProof="0"/>
          </a:p>
        </p:txBody>
      </p:sp>
      <p:sp>
        <p:nvSpPr>
          <p:cNvPr id="6" name="Text 4"/>
          <p:cNvSpPr/>
          <p:nvPr/>
        </p:nvSpPr>
        <p:spPr>
          <a:xfrm>
            <a:off x="713232" y="2084832"/>
            <a:ext cx="3155594" cy="3904488"/>
          </a:xfrm>
          <a:prstGeom prst="rect">
            <a:avLst/>
          </a:prstGeom>
          <a:noFill/>
          <a:ln/>
        </p:spPr>
        <p:txBody>
          <a:bodyPr wrap="square" lIns="0" tIns="0" rIns="0" bIns="0" rtlCol="0" anchor="t"/>
          <a:lstStyle/>
          <a:p>
            <a:pPr marL="0" indent="0">
              <a:lnSpc>
                <a:spcPts val="1650"/>
              </a:lnSpc>
              <a:buNone/>
            </a:pPr>
            <a:r>
              <a:rPr lang="en-CA" sz="1250" noProof="0">
                <a:solidFill>
                  <a:srgbClr val="3C3C3C"/>
                </a:solidFill>
                <a:latin typeface="Corbel" pitchFamily="34" charset="0"/>
                <a:ea typeface="Corbel" pitchFamily="34" charset="-122"/>
                <a:cs typeface="Corbel" pitchFamily="34" charset="-120"/>
              </a:rPr>
              <a:t>Major projects bring years of steady, well-paid work. When local people fill those roles, wages, skills, and experience stay in the community instead of flowing out with a rotating outside workforce.</a:t>
            </a:r>
            <a:endParaRPr lang="en-CA" sz="1250" noProof="0"/>
          </a:p>
        </p:txBody>
      </p:sp>
      <p:sp>
        <p:nvSpPr>
          <p:cNvPr id="7" name="Shape 5"/>
          <p:cNvSpPr/>
          <p:nvPr/>
        </p:nvSpPr>
        <p:spPr>
          <a:xfrm>
            <a:off x="4353458" y="1371600"/>
            <a:ext cx="3484778" cy="548640"/>
          </a:xfrm>
          <a:prstGeom prst="rect">
            <a:avLst/>
          </a:prstGeom>
          <a:solidFill>
            <a:srgbClr val="A03D35"/>
          </a:solidFill>
          <a:ln/>
        </p:spPr>
        <p:txBody>
          <a:bodyPr/>
          <a:lstStyle/>
          <a:p>
            <a:endParaRPr lang="en-CA" noProof="0"/>
          </a:p>
        </p:txBody>
      </p:sp>
      <p:sp>
        <p:nvSpPr>
          <p:cNvPr id="8" name="Text 6"/>
          <p:cNvSpPr/>
          <p:nvPr/>
        </p:nvSpPr>
        <p:spPr>
          <a:xfrm>
            <a:off x="4490618" y="1371600"/>
            <a:ext cx="3210458" cy="548640"/>
          </a:xfrm>
          <a:prstGeom prst="rect">
            <a:avLst/>
          </a:prstGeom>
          <a:noFill/>
          <a:ln/>
        </p:spPr>
        <p:txBody>
          <a:bodyPr wrap="square" lIns="0" tIns="0" rIns="0" bIns="0" rtlCol="0" anchor="ctr"/>
          <a:lstStyle/>
          <a:p>
            <a:pPr marL="0" indent="0">
              <a:lnSpc>
                <a:spcPts val="1600"/>
              </a:lnSpc>
              <a:buNone/>
            </a:pPr>
            <a:r>
              <a:rPr lang="en-CA" sz="1450" b="1" noProof="0">
                <a:solidFill>
                  <a:srgbClr val="FFFFFF"/>
                </a:solidFill>
                <a:latin typeface="Gill Sans MT" pitchFamily="34" charset="0"/>
                <a:ea typeface="Gill Sans MT" pitchFamily="34" charset="-122"/>
                <a:cs typeface="Gill Sans MT" pitchFamily="34" charset="-120"/>
              </a:rPr>
              <a:t>Industry Needs It</a:t>
            </a:r>
            <a:endParaRPr lang="en-CA" sz="1450" noProof="0"/>
          </a:p>
        </p:txBody>
      </p:sp>
      <p:sp>
        <p:nvSpPr>
          <p:cNvPr id="9" name="Shape 7"/>
          <p:cNvSpPr/>
          <p:nvPr/>
        </p:nvSpPr>
        <p:spPr>
          <a:xfrm>
            <a:off x="4353458" y="1920240"/>
            <a:ext cx="3484778" cy="4251960"/>
          </a:xfrm>
          <a:prstGeom prst="rect">
            <a:avLst/>
          </a:prstGeom>
          <a:solidFill>
            <a:srgbClr val="FFFFFF"/>
          </a:solidFill>
          <a:ln w="9525">
            <a:solidFill>
              <a:srgbClr val="D8D6D6"/>
            </a:solidFill>
            <a:prstDash val="solid"/>
          </a:ln>
        </p:spPr>
        <p:txBody>
          <a:bodyPr/>
          <a:lstStyle/>
          <a:p>
            <a:endParaRPr lang="en-CA" noProof="0"/>
          </a:p>
        </p:txBody>
      </p:sp>
      <p:sp>
        <p:nvSpPr>
          <p:cNvPr id="10" name="Text 8"/>
          <p:cNvSpPr/>
          <p:nvPr/>
        </p:nvSpPr>
        <p:spPr>
          <a:xfrm>
            <a:off x="4518050" y="2084832"/>
            <a:ext cx="3155594" cy="3904488"/>
          </a:xfrm>
          <a:prstGeom prst="rect">
            <a:avLst/>
          </a:prstGeom>
          <a:noFill/>
          <a:ln/>
        </p:spPr>
        <p:txBody>
          <a:bodyPr wrap="square" lIns="0" tIns="0" rIns="0" bIns="0" rtlCol="0" anchor="t"/>
          <a:lstStyle/>
          <a:p>
            <a:pPr marL="0" indent="0">
              <a:lnSpc>
                <a:spcPts val="1650"/>
              </a:lnSpc>
              <a:buNone/>
            </a:pPr>
            <a:r>
              <a:rPr lang="en-CA" sz="1250" noProof="0">
                <a:solidFill>
                  <a:srgbClr val="3C3C3C"/>
                </a:solidFill>
                <a:latin typeface="Corbel" pitchFamily="34" charset="0"/>
                <a:ea typeface="Corbel" pitchFamily="34" charset="-122"/>
                <a:cs typeface="Corbel" pitchFamily="34" charset="-120"/>
              </a:rPr>
              <a:t>Proponents face real labour shortages and increasing expectations — from lenders, regulators, and their own partners — to demonstrate local and Indigenous hiring. A trained, ready workforce is a competitive advantage, not a favour.</a:t>
            </a:r>
          </a:p>
        </p:txBody>
      </p:sp>
      <p:sp>
        <p:nvSpPr>
          <p:cNvPr id="11" name="Shape 9"/>
          <p:cNvSpPr/>
          <p:nvPr/>
        </p:nvSpPr>
        <p:spPr>
          <a:xfrm>
            <a:off x="8158277" y="1371600"/>
            <a:ext cx="3484778" cy="548640"/>
          </a:xfrm>
          <a:prstGeom prst="rect">
            <a:avLst/>
          </a:prstGeom>
          <a:solidFill>
            <a:srgbClr val="A03D35"/>
          </a:solidFill>
          <a:ln/>
        </p:spPr>
        <p:txBody>
          <a:bodyPr/>
          <a:lstStyle/>
          <a:p>
            <a:endParaRPr lang="en-CA" noProof="0"/>
          </a:p>
        </p:txBody>
      </p:sp>
      <p:sp>
        <p:nvSpPr>
          <p:cNvPr id="12" name="Text 10"/>
          <p:cNvSpPr/>
          <p:nvPr/>
        </p:nvSpPr>
        <p:spPr>
          <a:xfrm>
            <a:off x="8295437" y="1371600"/>
            <a:ext cx="3210458" cy="548640"/>
          </a:xfrm>
          <a:prstGeom prst="rect">
            <a:avLst/>
          </a:prstGeom>
          <a:noFill/>
          <a:ln/>
        </p:spPr>
        <p:txBody>
          <a:bodyPr wrap="square" lIns="0" tIns="0" rIns="0" bIns="0" rtlCol="0" anchor="ctr"/>
          <a:lstStyle/>
          <a:p>
            <a:pPr marL="0" indent="0">
              <a:lnSpc>
                <a:spcPts val="1600"/>
              </a:lnSpc>
              <a:buNone/>
            </a:pPr>
            <a:r>
              <a:rPr lang="en-CA" sz="1450" b="1" noProof="0">
                <a:solidFill>
                  <a:srgbClr val="FFFFFF"/>
                </a:solidFill>
                <a:latin typeface="Gill Sans MT" pitchFamily="34" charset="0"/>
                <a:ea typeface="Gill Sans MT" pitchFamily="34" charset="-122"/>
                <a:cs typeface="Gill Sans MT" pitchFamily="34" charset="-120"/>
              </a:rPr>
              <a:t>Nations Lead It</a:t>
            </a:r>
            <a:endParaRPr lang="en-CA" sz="1450" noProof="0"/>
          </a:p>
        </p:txBody>
      </p:sp>
      <p:sp>
        <p:nvSpPr>
          <p:cNvPr id="13" name="Shape 11"/>
          <p:cNvSpPr/>
          <p:nvPr/>
        </p:nvSpPr>
        <p:spPr>
          <a:xfrm>
            <a:off x="8158277" y="1920240"/>
            <a:ext cx="3484778" cy="4251960"/>
          </a:xfrm>
          <a:prstGeom prst="rect">
            <a:avLst/>
          </a:prstGeom>
          <a:solidFill>
            <a:srgbClr val="FFFFFF"/>
          </a:solidFill>
          <a:ln w="9525">
            <a:solidFill>
              <a:srgbClr val="D8D6D6"/>
            </a:solidFill>
            <a:prstDash val="solid"/>
          </a:ln>
        </p:spPr>
        <p:txBody>
          <a:bodyPr/>
          <a:lstStyle/>
          <a:p>
            <a:endParaRPr lang="en-CA" noProof="0"/>
          </a:p>
        </p:txBody>
      </p:sp>
      <p:sp>
        <p:nvSpPr>
          <p:cNvPr id="14" name="Text 12"/>
          <p:cNvSpPr/>
          <p:nvPr/>
        </p:nvSpPr>
        <p:spPr>
          <a:xfrm>
            <a:off x="8322869" y="2084832"/>
            <a:ext cx="3155594" cy="3904488"/>
          </a:xfrm>
          <a:prstGeom prst="rect">
            <a:avLst/>
          </a:prstGeom>
          <a:noFill/>
          <a:ln/>
        </p:spPr>
        <p:txBody>
          <a:bodyPr wrap="square" lIns="0" tIns="0" rIns="0" bIns="0" rtlCol="0" anchor="t"/>
          <a:lstStyle/>
          <a:p>
            <a:pPr marL="0" indent="0">
              <a:lnSpc>
                <a:spcPts val="1650"/>
              </a:lnSpc>
              <a:buNone/>
            </a:pPr>
            <a:r>
              <a:rPr lang="en-CA" sz="1250" noProof="0">
                <a:solidFill>
                  <a:srgbClr val="3C3C3C"/>
                </a:solidFill>
                <a:latin typeface="Corbel" pitchFamily="34" charset="0"/>
                <a:ea typeface="Corbel" pitchFamily="34" charset="-122"/>
                <a:cs typeface="Corbel" pitchFamily="34" charset="-120"/>
              </a:rPr>
              <a:t>ISET puts First Nations in the driver's seat: design and deliver the training your community needs, on your terms, rather than receiving a one-size-fits-all federal program.</a:t>
            </a:r>
            <a:endParaRPr lang="en-CA" sz="1250" noProof="0"/>
          </a:p>
        </p:txBody>
      </p:sp>
      <p:sp>
        <p:nvSpPr>
          <p:cNvPr id="16" name="Text 14"/>
          <p:cNvSpPr/>
          <p:nvPr/>
        </p:nvSpPr>
        <p:spPr>
          <a:xfrm>
            <a:off x="9631375" y="6473952"/>
            <a:ext cx="2011680" cy="274320"/>
          </a:xfrm>
          <a:prstGeom prst="rect">
            <a:avLst/>
          </a:prstGeom>
          <a:noFill/>
          <a:ln/>
        </p:spPr>
        <p:txBody>
          <a:bodyPr wrap="square" lIns="0" tIns="0" rIns="0" bIns="0" rtlCol="0" anchor="ctr"/>
          <a:lstStyle/>
          <a:p>
            <a:pPr marL="0" indent="0" algn="r">
              <a:buNone/>
            </a:pPr>
            <a:r>
              <a:rPr lang="en-CA" sz="1050" b="1" kern="0" spc="200" noProof="0">
                <a:solidFill>
                  <a:srgbClr val="A03D35"/>
                </a:solidFill>
                <a:latin typeface="Gill Sans MT" pitchFamily="34" charset="0"/>
                <a:ea typeface="Gill Sans MT" pitchFamily="34" charset="-122"/>
                <a:cs typeface="Gill Sans MT" pitchFamily="34" charset="-120"/>
              </a:rPr>
              <a:t>MOKWATEH</a:t>
            </a:r>
            <a:endParaRPr lang="en-CA" sz="1050" noProof="0"/>
          </a:p>
        </p:txBody>
      </p:sp>
      <p:sp>
        <p:nvSpPr>
          <p:cNvPr id="19" name="Slide Number Placeholder 1">
            <a:extLst>
              <a:ext uri="{FF2B5EF4-FFF2-40B4-BE49-F238E27FC236}">
                <a16:creationId xmlns:a16="http://schemas.microsoft.com/office/drawing/2014/main" id="{9A917680-D60F-F081-5E2E-8094B9FAAB4B}"/>
              </a:ext>
            </a:extLst>
          </p:cNvPr>
          <p:cNvSpPr txBox="1">
            <a:spLocks/>
          </p:cNvSpPr>
          <p:nvPr/>
        </p:nvSpPr>
        <p:spPr>
          <a:xfrm>
            <a:off x="611301" y="6351735"/>
            <a:ext cx="265003" cy="369740"/>
          </a:xfrm>
          <a:prstGeom prst="rect">
            <a:avLst/>
          </a:prstGeom>
        </p:spPr>
        <p:txBody>
          <a:bodyPr vert="horz" lIns="0" tIns="0" rIns="0" bIns="0" rtlCol="0" anchor="ctr" anchorCtr="0">
            <a:noAutofit/>
          </a:bodyPr>
          <a:lstStyle>
            <a:defPPr>
              <a:defRPr lang="en-US"/>
            </a:defPPr>
            <a:lvl1pPr>
              <a:defRPr sz="1000">
                <a:solidFill>
                  <a:srgbClr val="A13D35"/>
                </a:solidFill>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fld id="{90E75981-53F8-4174-8F05-C8A5CE0FBBE0}" type="slidenum">
              <a:rPr lang="en-CA" noProof="0" smtClean="0"/>
              <a:pPr/>
              <a:t>9</a:t>
            </a:fld>
            <a:endParaRPr lang="en-CA" noProof="0"/>
          </a:p>
        </p:txBody>
      </p:sp>
      <p:sp>
        <p:nvSpPr>
          <p:cNvPr id="21" name="Text 12">
            <a:extLst>
              <a:ext uri="{FF2B5EF4-FFF2-40B4-BE49-F238E27FC236}">
                <a16:creationId xmlns:a16="http://schemas.microsoft.com/office/drawing/2014/main" id="{90921951-7110-73BE-3444-DDEDC0E55F8B}"/>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1"/>
          <p:cNvSpPr/>
          <p:nvPr/>
        </p:nvSpPr>
        <p:spPr>
          <a:xfrm>
            <a:off x="548640" y="365760"/>
            <a:ext cx="8899855" cy="640080"/>
          </a:xfrm>
          <a:prstGeom prst="rect">
            <a:avLst/>
          </a:prstGeom>
          <a:noFill/>
          <a:ln/>
        </p:spPr>
        <p:txBody>
          <a:bodyPr wrap="square" lIns="0" tIns="0" rIns="0" bIns="0" rtlCol="0" anchor="t"/>
          <a:lstStyle/>
          <a:p>
            <a:pPr marL="0" indent="0">
              <a:buNone/>
            </a:pPr>
            <a:r>
              <a:rPr lang="en-CA" sz="2600" b="1" noProof="0">
                <a:solidFill>
                  <a:srgbClr val="A03D35"/>
                </a:solidFill>
                <a:latin typeface="Gill Sans MT" pitchFamily="34" charset="0"/>
                <a:ea typeface="Gill Sans MT" pitchFamily="34" charset="-122"/>
                <a:cs typeface="Gill Sans MT" pitchFamily="34" charset="-120"/>
              </a:rPr>
              <a:t>Why Opportunities Are Still Missed</a:t>
            </a:r>
            <a:endParaRPr lang="en-CA" sz="2600" noProof="0"/>
          </a:p>
        </p:txBody>
      </p:sp>
      <p:sp>
        <p:nvSpPr>
          <p:cNvPr id="4" name="Text 2"/>
          <p:cNvSpPr/>
          <p:nvPr/>
        </p:nvSpPr>
        <p:spPr>
          <a:xfrm>
            <a:off x="548640" y="1024128"/>
            <a:ext cx="11094415" cy="457200"/>
          </a:xfrm>
          <a:prstGeom prst="rect">
            <a:avLst/>
          </a:prstGeom>
          <a:noFill/>
          <a:ln/>
        </p:spPr>
        <p:txBody>
          <a:bodyPr wrap="square" lIns="0" tIns="0" rIns="0" bIns="0" rtlCol="0" anchor="ctr"/>
          <a:lstStyle/>
          <a:p>
            <a:pPr marL="0" indent="0">
              <a:buNone/>
            </a:pPr>
            <a:r>
              <a:rPr lang="en-CA" sz="1300" i="1" noProof="0">
                <a:solidFill>
                  <a:srgbClr val="3C3C3C"/>
                </a:solidFill>
                <a:latin typeface="Corbel" pitchFamily="34" charset="0"/>
                <a:ea typeface="Corbel" pitchFamily="34" charset="-122"/>
                <a:cs typeface="Corbel" pitchFamily="34" charset="-120"/>
              </a:rPr>
              <a:t>The project timeline and the training timeline often do not match.</a:t>
            </a:r>
            <a:endParaRPr lang="en-CA" sz="1300" noProof="0"/>
          </a:p>
        </p:txBody>
      </p:sp>
      <p:sp>
        <p:nvSpPr>
          <p:cNvPr id="5" name="Shape 3"/>
          <p:cNvSpPr/>
          <p:nvPr/>
        </p:nvSpPr>
        <p:spPr>
          <a:xfrm>
            <a:off x="548640" y="1527048"/>
            <a:ext cx="5364328" cy="502920"/>
          </a:xfrm>
          <a:prstGeom prst="rect">
            <a:avLst/>
          </a:prstGeom>
          <a:solidFill>
            <a:srgbClr val="3C3C3C"/>
          </a:solidFill>
          <a:ln/>
        </p:spPr>
        <p:txBody>
          <a:bodyPr/>
          <a:lstStyle/>
          <a:p>
            <a:endParaRPr lang="en-CA" noProof="0"/>
          </a:p>
        </p:txBody>
      </p:sp>
      <p:sp>
        <p:nvSpPr>
          <p:cNvPr id="6" name="Text 4"/>
          <p:cNvSpPr/>
          <p:nvPr/>
        </p:nvSpPr>
        <p:spPr>
          <a:xfrm>
            <a:off x="685800" y="1527048"/>
            <a:ext cx="5090008" cy="502920"/>
          </a:xfrm>
          <a:prstGeom prst="rect">
            <a:avLst/>
          </a:prstGeom>
          <a:noFill/>
          <a:ln/>
        </p:spPr>
        <p:txBody>
          <a:bodyPr wrap="square" lIns="0" tIns="0" rIns="0" bIns="0" rtlCol="0" anchor="ctr"/>
          <a:lstStyle/>
          <a:p>
            <a:pPr marL="0" indent="0">
              <a:buNone/>
            </a:pPr>
            <a:r>
              <a:rPr lang="en-CA" sz="1500" b="1" noProof="0">
                <a:solidFill>
                  <a:srgbClr val="FFFFFF"/>
                </a:solidFill>
                <a:latin typeface="Gill Sans MT" pitchFamily="34" charset="0"/>
                <a:ea typeface="Gill Sans MT" pitchFamily="34" charset="-122"/>
                <a:cs typeface="Gill Sans MT" pitchFamily="34" charset="-120"/>
              </a:rPr>
              <a:t>What Happens on Projects</a:t>
            </a:r>
            <a:endParaRPr lang="en-CA" sz="1500" noProof="0"/>
          </a:p>
        </p:txBody>
      </p:sp>
      <p:sp>
        <p:nvSpPr>
          <p:cNvPr id="7" name="Shape 5"/>
          <p:cNvSpPr/>
          <p:nvPr/>
        </p:nvSpPr>
        <p:spPr>
          <a:xfrm>
            <a:off x="548640" y="2029968"/>
            <a:ext cx="5364328" cy="4142232"/>
          </a:xfrm>
          <a:prstGeom prst="rect">
            <a:avLst/>
          </a:prstGeom>
          <a:solidFill>
            <a:srgbClr val="FFFFFF"/>
          </a:solidFill>
          <a:ln w="9525">
            <a:solidFill>
              <a:srgbClr val="D8D6D6"/>
            </a:solidFill>
            <a:prstDash val="solid"/>
          </a:ln>
        </p:spPr>
        <p:txBody>
          <a:bodyPr/>
          <a:lstStyle/>
          <a:p>
            <a:endParaRPr lang="en-CA" noProof="0"/>
          </a:p>
        </p:txBody>
      </p:sp>
      <p:sp>
        <p:nvSpPr>
          <p:cNvPr id="8" name="Text 6"/>
          <p:cNvSpPr/>
          <p:nvPr/>
        </p:nvSpPr>
        <p:spPr>
          <a:xfrm>
            <a:off x="749808" y="2194560"/>
            <a:ext cx="4961992" cy="3867912"/>
          </a:xfrm>
          <a:prstGeom prst="rect">
            <a:avLst/>
          </a:prstGeom>
          <a:noFill/>
          <a:ln/>
        </p:spPr>
        <p:txBody>
          <a:bodyPr wrap="square" lIns="0" tIns="0" rIns="0" bIns="0" rtlCol="0" anchor="t"/>
          <a:lstStyle/>
          <a:p>
            <a:pPr marL="342900" indent="-342900">
              <a:lnSpc>
                <a:spcPts val="1600"/>
              </a:lnSpc>
              <a:spcAft>
                <a:spcPts val="1000"/>
              </a:spcAft>
              <a:buSzPct val="100000"/>
              <a:buChar char="•"/>
            </a:pPr>
            <a:r>
              <a:rPr lang="en-CA" sz="1250" noProof="0">
                <a:solidFill>
                  <a:srgbClr val="3C3C3C"/>
                </a:solidFill>
                <a:latin typeface="Corbel" pitchFamily="34" charset="0"/>
                <a:ea typeface="Corbel" pitchFamily="34" charset="-122"/>
                <a:cs typeface="Corbel" pitchFamily="34" charset="-120"/>
              </a:rPr>
              <a:t>Projects move from concept to procurement quickly</a:t>
            </a:r>
            <a:endParaRPr lang="en-CA" sz="1250" noProof="0"/>
          </a:p>
          <a:p>
            <a:pPr marL="342900" indent="-342900">
              <a:lnSpc>
                <a:spcPts val="1600"/>
              </a:lnSpc>
              <a:spcAft>
                <a:spcPts val="1000"/>
              </a:spcAft>
              <a:buSzPct val="100000"/>
              <a:buChar char="•"/>
            </a:pPr>
            <a:r>
              <a:rPr lang="en-CA" sz="1250" noProof="0">
                <a:solidFill>
                  <a:srgbClr val="3C3C3C"/>
                </a:solidFill>
                <a:latin typeface="Corbel" pitchFamily="34" charset="0"/>
                <a:ea typeface="Corbel" pitchFamily="34" charset="-122"/>
                <a:cs typeface="Corbel" pitchFamily="34" charset="-120"/>
              </a:rPr>
              <a:t>EPC teams line up labour and subcontractors early</a:t>
            </a:r>
            <a:endParaRPr lang="en-CA" sz="1250" noProof="0"/>
          </a:p>
          <a:p>
            <a:pPr marL="342900" indent="-342900">
              <a:lnSpc>
                <a:spcPts val="1600"/>
              </a:lnSpc>
              <a:spcAft>
                <a:spcPts val="1000"/>
              </a:spcAft>
              <a:buSzPct val="100000"/>
              <a:buChar char="•"/>
            </a:pPr>
            <a:r>
              <a:rPr lang="en-CA" sz="1250" noProof="0">
                <a:solidFill>
                  <a:srgbClr val="3C3C3C"/>
                </a:solidFill>
                <a:latin typeface="Corbel" pitchFamily="34" charset="0"/>
                <a:ea typeface="Corbel" pitchFamily="34" charset="-122"/>
                <a:cs typeface="Corbel" pitchFamily="34" charset="-120"/>
              </a:rPr>
              <a:t>Hiring demand can arrive before training is complete</a:t>
            </a:r>
            <a:endParaRPr lang="en-CA" sz="1250" noProof="0"/>
          </a:p>
          <a:p>
            <a:pPr marL="342900" indent="-342900">
              <a:lnSpc>
                <a:spcPts val="1600"/>
              </a:lnSpc>
              <a:spcAft>
                <a:spcPts val="1000"/>
              </a:spcAft>
              <a:buSzPct val="100000"/>
              <a:buChar char="•"/>
            </a:pPr>
            <a:r>
              <a:rPr lang="en-CA" sz="1250" noProof="0">
                <a:solidFill>
                  <a:srgbClr val="3C3C3C"/>
                </a:solidFill>
                <a:latin typeface="Corbel" pitchFamily="34" charset="0"/>
                <a:ea typeface="Corbel" pitchFamily="34" charset="-122"/>
                <a:cs typeface="Corbel" pitchFamily="34" charset="-120"/>
              </a:rPr>
              <a:t>Communities are asked to respond reactively</a:t>
            </a:r>
            <a:endParaRPr lang="en-CA" sz="1250" noProof="0"/>
          </a:p>
        </p:txBody>
      </p:sp>
      <p:sp>
        <p:nvSpPr>
          <p:cNvPr id="9" name="Shape 7"/>
          <p:cNvSpPr/>
          <p:nvPr/>
        </p:nvSpPr>
        <p:spPr>
          <a:xfrm>
            <a:off x="6278728" y="1527048"/>
            <a:ext cx="5364328" cy="502920"/>
          </a:xfrm>
          <a:prstGeom prst="rect">
            <a:avLst/>
          </a:prstGeom>
          <a:solidFill>
            <a:srgbClr val="A03D35"/>
          </a:solidFill>
          <a:ln/>
        </p:spPr>
        <p:txBody>
          <a:bodyPr/>
          <a:lstStyle/>
          <a:p>
            <a:endParaRPr lang="en-CA" noProof="0"/>
          </a:p>
        </p:txBody>
      </p:sp>
      <p:sp>
        <p:nvSpPr>
          <p:cNvPr id="10" name="Text 8"/>
          <p:cNvSpPr/>
          <p:nvPr/>
        </p:nvSpPr>
        <p:spPr>
          <a:xfrm>
            <a:off x="6415888" y="1527048"/>
            <a:ext cx="5090008" cy="502920"/>
          </a:xfrm>
          <a:prstGeom prst="rect">
            <a:avLst/>
          </a:prstGeom>
          <a:noFill/>
          <a:ln/>
        </p:spPr>
        <p:txBody>
          <a:bodyPr wrap="square" lIns="0" tIns="0" rIns="0" bIns="0" rtlCol="0" anchor="ctr"/>
          <a:lstStyle/>
          <a:p>
            <a:pPr marL="0" indent="0">
              <a:buNone/>
            </a:pPr>
            <a:r>
              <a:rPr lang="en-CA" sz="1500" b="1" noProof="0">
                <a:solidFill>
                  <a:srgbClr val="FFFFFF"/>
                </a:solidFill>
                <a:latin typeface="Gill Sans MT" pitchFamily="34" charset="0"/>
                <a:ea typeface="Gill Sans MT" pitchFamily="34" charset="-122"/>
                <a:cs typeface="Gill Sans MT" pitchFamily="34" charset="-120"/>
              </a:rPr>
              <a:t>What Communities Need</a:t>
            </a:r>
            <a:endParaRPr lang="en-CA" sz="1500" noProof="0"/>
          </a:p>
        </p:txBody>
      </p:sp>
      <p:sp>
        <p:nvSpPr>
          <p:cNvPr id="11" name="Shape 9"/>
          <p:cNvSpPr/>
          <p:nvPr/>
        </p:nvSpPr>
        <p:spPr>
          <a:xfrm>
            <a:off x="6278728" y="2029968"/>
            <a:ext cx="5364328" cy="4142232"/>
          </a:xfrm>
          <a:prstGeom prst="rect">
            <a:avLst/>
          </a:prstGeom>
          <a:solidFill>
            <a:srgbClr val="FFFFFF"/>
          </a:solidFill>
          <a:ln w="9525">
            <a:solidFill>
              <a:srgbClr val="D8D6D6"/>
            </a:solidFill>
            <a:prstDash val="solid"/>
          </a:ln>
        </p:spPr>
        <p:txBody>
          <a:bodyPr/>
          <a:lstStyle/>
          <a:p>
            <a:endParaRPr lang="en-CA" noProof="0"/>
          </a:p>
        </p:txBody>
      </p:sp>
      <p:sp>
        <p:nvSpPr>
          <p:cNvPr id="12" name="Text 10"/>
          <p:cNvSpPr/>
          <p:nvPr/>
        </p:nvSpPr>
        <p:spPr>
          <a:xfrm>
            <a:off x="6479896" y="2194560"/>
            <a:ext cx="4961992" cy="3867912"/>
          </a:xfrm>
          <a:prstGeom prst="rect">
            <a:avLst/>
          </a:prstGeom>
          <a:noFill/>
          <a:ln/>
        </p:spPr>
        <p:txBody>
          <a:bodyPr wrap="square" lIns="0" tIns="0" rIns="0" bIns="0" rtlCol="0" anchor="t"/>
          <a:lstStyle/>
          <a:p>
            <a:pPr marL="342900" indent="-342900">
              <a:lnSpc>
                <a:spcPts val="1600"/>
              </a:lnSpc>
              <a:spcAft>
                <a:spcPts val="1000"/>
              </a:spcAft>
              <a:buSzPct val="100000"/>
              <a:buChar char="•"/>
            </a:pPr>
            <a:r>
              <a:rPr lang="en-CA" sz="1250" noProof="0">
                <a:solidFill>
                  <a:srgbClr val="3C3C3C"/>
                </a:solidFill>
                <a:latin typeface="Corbel" pitchFamily="34" charset="0"/>
                <a:ea typeface="Corbel" pitchFamily="34" charset="-122"/>
                <a:cs typeface="Corbel" pitchFamily="34" charset="-120"/>
              </a:rPr>
              <a:t>Earlier visibility into the project pipeline</a:t>
            </a:r>
            <a:endParaRPr lang="en-CA" sz="1250" noProof="0"/>
          </a:p>
          <a:p>
            <a:pPr marL="342900" indent="-342900">
              <a:lnSpc>
                <a:spcPts val="1600"/>
              </a:lnSpc>
              <a:spcAft>
                <a:spcPts val="1000"/>
              </a:spcAft>
              <a:buSzPct val="100000"/>
              <a:buChar char="•"/>
            </a:pPr>
            <a:r>
              <a:rPr lang="en-CA" sz="1250" noProof="0">
                <a:solidFill>
                  <a:srgbClr val="3C3C3C"/>
                </a:solidFill>
                <a:latin typeface="Corbel" pitchFamily="34" charset="0"/>
                <a:ea typeface="Corbel" pitchFamily="34" charset="-122"/>
                <a:cs typeface="Corbel" pitchFamily="34" charset="-120"/>
              </a:rPr>
              <a:t>Training opportunities aligned to specific occupations</a:t>
            </a:r>
            <a:endParaRPr lang="en-CA" sz="1250" noProof="0"/>
          </a:p>
          <a:p>
            <a:pPr marL="342900" indent="-342900">
              <a:lnSpc>
                <a:spcPts val="1600"/>
              </a:lnSpc>
              <a:spcAft>
                <a:spcPts val="1000"/>
              </a:spcAft>
              <a:buSzPct val="100000"/>
              <a:buChar char="•"/>
            </a:pPr>
            <a:r>
              <a:rPr lang="en-CA" sz="1250" noProof="0">
                <a:solidFill>
                  <a:srgbClr val="3C3C3C"/>
                </a:solidFill>
                <a:latin typeface="Corbel" pitchFamily="34" charset="0"/>
                <a:ea typeface="Corbel" pitchFamily="34" charset="-122"/>
                <a:cs typeface="Corbel" pitchFamily="34" charset="-120"/>
              </a:rPr>
              <a:t>Procurement commitments tied to workforce outcomes</a:t>
            </a:r>
            <a:endParaRPr lang="en-CA" sz="1250" noProof="0"/>
          </a:p>
          <a:p>
            <a:pPr marL="342900" indent="-342900">
              <a:lnSpc>
                <a:spcPts val="1600"/>
              </a:lnSpc>
              <a:spcAft>
                <a:spcPts val="1000"/>
              </a:spcAft>
              <a:buSzPct val="100000"/>
              <a:buChar char="•"/>
            </a:pPr>
            <a:r>
              <a:rPr lang="en-CA" sz="1250" noProof="0">
                <a:solidFill>
                  <a:srgbClr val="3C3C3C"/>
                </a:solidFill>
                <a:latin typeface="Corbel" pitchFamily="34" charset="0"/>
                <a:ea typeface="Corbel" pitchFamily="34" charset="-122"/>
                <a:cs typeface="Corbel" pitchFamily="34" charset="-120"/>
              </a:rPr>
              <a:t>Time to build supports and partnerships</a:t>
            </a:r>
          </a:p>
          <a:p>
            <a:pPr marL="342900" indent="-342900">
              <a:lnSpc>
                <a:spcPts val="1600"/>
              </a:lnSpc>
              <a:spcAft>
                <a:spcPts val="1000"/>
              </a:spcAft>
              <a:buSzPct val="100000"/>
              <a:buChar char="•"/>
            </a:pPr>
            <a:r>
              <a:rPr lang="en-CA" sz="1250" noProof="0">
                <a:solidFill>
                  <a:srgbClr val="3C3C3C"/>
                </a:solidFill>
                <a:latin typeface="Corbel" pitchFamily="34" charset="0"/>
              </a:rPr>
              <a:t>Flexibility to design and adjust programs</a:t>
            </a:r>
            <a:endParaRPr lang="en-CA" sz="1250" noProof="0"/>
          </a:p>
        </p:txBody>
      </p:sp>
      <p:sp>
        <p:nvSpPr>
          <p:cNvPr id="14" name="Text 12"/>
          <p:cNvSpPr/>
          <p:nvPr/>
        </p:nvSpPr>
        <p:spPr>
          <a:xfrm>
            <a:off x="9631375" y="6473952"/>
            <a:ext cx="2011680" cy="274320"/>
          </a:xfrm>
          <a:prstGeom prst="rect">
            <a:avLst/>
          </a:prstGeom>
          <a:noFill/>
          <a:ln/>
        </p:spPr>
        <p:txBody>
          <a:bodyPr wrap="square" lIns="0" tIns="0" rIns="0" bIns="0" rtlCol="0" anchor="ctr"/>
          <a:lstStyle/>
          <a:p>
            <a:pPr marL="0" indent="0" algn="r">
              <a:buNone/>
            </a:pPr>
            <a:r>
              <a:rPr lang="en-CA" sz="1050" b="1" kern="0" spc="200" noProof="0">
                <a:solidFill>
                  <a:srgbClr val="A03D35"/>
                </a:solidFill>
                <a:latin typeface="Gill Sans MT" pitchFamily="34" charset="0"/>
                <a:ea typeface="Gill Sans MT" pitchFamily="34" charset="-122"/>
                <a:cs typeface="Gill Sans MT" pitchFamily="34" charset="-120"/>
              </a:rPr>
              <a:t>MOKWATEH</a:t>
            </a:r>
            <a:endParaRPr lang="en-CA" sz="1050" noProof="0"/>
          </a:p>
        </p:txBody>
      </p:sp>
      <p:sp>
        <p:nvSpPr>
          <p:cNvPr id="17" name="Slide Number Placeholder 1">
            <a:extLst>
              <a:ext uri="{FF2B5EF4-FFF2-40B4-BE49-F238E27FC236}">
                <a16:creationId xmlns:a16="http://schemas.microsoft.com/office/drawing/2014/main" id="{D3C3AF88-7C78-E9F1-F5A3-61DAC6024050}"/>
              </a:ext>
            </a:extLst>
          </p:cNvPr>
          <p:cNvSpPr txBox="1">
            <a:spLocks/>
          </p:cNvSpPr>
          <p:nvPr/>
        </p:nvSpPr>
        <p:spPr>
          <a:xfrm>
            <a:off x="611301" y="6351735"/>
            <a:ext cx="265003" cy="369740"/>
          </a:xfrm>
          <a:prstGeom prst="rect">
            <a:avLst/>
          </a:prstGeom>
        </p:spPr>
        <p:txBody>
          <a:bodyPr vert="horz" lIns="0" tIns="0" rIns="0" bIns="0" rtlCol="0" anchor="ctr" anchorCtr="0">
            <a:noAutofit/>
          </a:bodyPr>
          <a:lstStyle>
            <a:defPPr>
              <a:defRPr lang="en-US"/>
            </a:defPPr>
            <a:lvl1pPr>
              <a:defRPr sz="1000">
                <a:solidFill>
                  <a:srgbClr val="A13D35"/>
                </a:solidFill>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fld id="{90E75981-53F8-4174-8F05-C8A5CE0FBBE0}" type="slidenum">
              <a:rPr lang="en-CA" noProof="0" smtClean="0"/>
              <a:pPr/>
              <a:t>10</a:t>
            </a:fld>
            <a:endParaRPr lang="en-CA" noProof="0"/>
          </a:p>
        </p:txBody>
      </p:sp>
      <p:sp>
        <p:nvSpPr>
          <p:cNvPr id="19" name="Text 12">
            <a:extLst>
              <a:ext uri="{FF2B5EF4-FFF2-40B4-BE49-F238E27FC236}">
                <a16:creationId xmlns:a16="http://schemas.microsoft.com/office/drawing/2014/main" id="{F8F34190-4A29-88FD-3C13-821F88552702}"/>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8D42D-2758-05BA-4E55-E062ECE37E93}"/>
              </a:ext>
            </a:extLst>
          </p:cNvPr>
          <p:cNvSpPr>
            <a:spLocks noGrp="1"/>
          </p:cNvSpPr>
          <p:nvPr>
            <p:ph type="title"/>
          </p:nvPr>
        </p:nvSpPr>
        <p:spPr/>
        <p:txBody>
          <a:bodyPr/>
          <a:lstStyle/>
          <a:p>
            <a:r>
              <a:rPr lang="en-CA" noProof="0"/>
              <a:t>Where participation CAN break down</a:t>
            </a:r>
          </a:p>
        </p:txBody>
      </p:sp>
    </p:spTree>
    <p:extLst>
      <p:ext uri="{BB962C8B-B14F-4D97-AF65-F5344CB8AC3E}">
        <p14:creationId xmlns:p14="http://schemas.microsoft.com/office/powerpoint/2010/main" val="12913982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 2"/>
          <p:cNvSpPr/>
          <p:nvPr/>
        </p:nvSpPr>
        <p:spPr>
          <a:xfrm>
            <a:off x="548640" y="365760"/>
            <a:ext cx="8808415" cy="914400"/>
          </a:xfrm>
          <a:prstGeom prst="rect">
            <a:avLst/>
          </a:prstGeom>
          <a:noFill/>
          <a:ln/>
        </p:spPr>
        <p:txBody>
          <a:bodyPr wrap="square" lIns="0" tIns="0" rIns="0" bIns="0" rtlCol="0" anchor="t"/>
          <a:lstStyle/>
          <a:p>
            <a:pPr marL="0" indent="0">
              <a:buNone/>
            </a:pPr>
            <a:r>
              <a:rPr lang="en-CA" sz="2500" b="1" noProof="0">
                <a:solidFill>
                  <a:srgbClr val="A03D35"/>
                </a:solidFill>
                <a:latin typeface="Gill Sans MT" pitchFamily="34" charset="0"/>
                <a:ea typeface="Gill Sans MT" pitchFamily="34" charset="-122"/>
                <a:cs typeface="Gill Sans MT" pitchFamily="34" charset="-120"/>
              </a:rPr>
              <a:t>Barrier 1:  Training and Opportunity Are Disconnected</a:t>
            </a:r>
            <a:endParaRPr lang="en-CA" sz="2500" noProof="0"/>
          </a:p>
        </p:txBody>
      </p:sp>
      <p:sp>
        <p:nvSpPr>
          <p:cNvPr id="5" name="Text 3"/>
          <p:cNvSpPr/>
          <p:nvPr/>
        </p:nvSpPr>
        <p:spPr>
          <a:xfrm>
            <a:off x="548640" y="1417320"/>
            <a:ext cx="11094415" cy="457200"/>
          </a:xfrm>
          <a:prstGeom prst="rect">
            <a:avLst/>
          </a:prstGeom>
          <a:noFill/>
          <a:ln/>
        </p:spPr>
        <p:txBody>
          <a:bodyPr wrap="square" lIns="0" tIns="0" rIns="0" bIns="0" rtlCol="0" anchor="ctr"/>
          <a:lstStyle/>
          <a:p>
            <a:pPr marL="0" indent="0">
              <a:buNone/>
            </a:pPr>
            <a:r>
              <a:rPr lang="en-CA" sz="1300" i="1" noProof="0">
                <a:solidFill>
                  <a:srgbClr val="3C3C3C"/>
                </a:solidFill>
                <a:latin typeface="Corbel" pitchFamily="34" charset="0"/>
                <a:ea typeface="Corbel" pitchFamily="34" charset="-122"/>
                <a:cs typeface="Corbel" pitchFamily="34" charset="-120"/>
              </a:rPr>
              <a:t>Common gaps that separate training from real jobs.</a:t>
            </a:r>
            <a:endParaRPr lang="en-CA" sz="1300" noProof="0"/>
          </a:p>
        </p:txBody>
      </p:sp>
      <p:sp>
        <p:nvSpPr>
          <p:cNvPr id="6" name="Text 4"/>
          <p:cNvSpPr/>
          <p:nvPr/>
        </p:nvSpPr>
        <p:spPr>
          <a:xfrm>
            <a:off x="548640" y="1920240"/>
            <a:ext cx="11094415" cy="4251960"/>
          </a:xfrm>
          <a:prstGeom prst="rect">
            <a:avLst/>
          </a:prstGeom>
          <a:noFill/>
          <a:ln/>
        </p:spPr>
        <p:txBody>
          <a:bodyPr wrap="square" lIns="0" tIns="0" rIns="0" bIns="0" rtlCol="0" anchor="t"/>
          <a:lstStyle/>
          <a:p>
            <a:pPr marL="342900" indent="-342900">
              <a:lnSpc>
                <a:spcPts val="1900"/>
              </a:lnSpc>
              <a:spcAft>
                <a:spcPts val="1200"/>
              </a:spcAft>
              <a:buSzPct val="100000"/>
              <a:buChar char="•"/>
            </a:pPr>
            <a:r>
              <a:rPr lang="en-CA" sz="1450" noProof="0">
                <a:solidFill>
                  <a:srgbClr val="3C3C3C"/>
                </a:solidFill>
                <a:latin typeface="Corbel" pitchFamily="34" charset="0"/>
                <a:ea typeface="Corbel" pitchFamily="34" charset="-122"/>
                <a:cs typeface="Corbel" pitchFamily="34" charset="-120"/>
              </a:rPr>
              <a:t>Getting to the job is often harder than doing the job</a:t>
            </a:r>
          </a:p>
          <a:p>
            <a:pPr marL="774900" lvl="3" indent="-342900">
              <a:lnSpc>
                <a:spcPts val="1900"/>
              </a:lnSpc>
              <a:spcAft>
                <a:spcPts val="1200"/>
              </a:spcAft>
              <a:buSzPct val="100000"/>
            </a:pPr>
            <a:r>
              <a:rPr lang="en-CA" sz="1450" noProof="0">
                <a:solidFill>
                  <a:srgbClr val="3C3C3C"/>
                </a:solidFill>
                <a:latin typeface="Corbel" pitchFamily="34" charset="0"/>
              </a:rPr>
              <a:t>Distance and transportation — many projects sit far from home communities, with limited or no reliable transit to site.</a:t>
            </a:r>
          </a:p>
          <a:p>
            <a:pPr marL="774900" lvl="3" indent="-342900">
              <a:lnSpc>
                <a:spcPts val="1900"/>
              </a:lnSpc>
              <a:spcAft>
                <a:spcPts val="1200"/>
              </a:spcAft>
              <a:buSzPct val="100000"/>
            </a:pPr>
            <a:r>
              <a:rPr lang="en-CA" sz="1450" noProof="0">
                <a:solidFill>
                  <a:srgbClr val="3C3C3C"/>
                </a:solidFill>
                <a:latin typeface="Corbel" pitchFamily="34" charset="0"/>
              </a:rPr>
              <a:t>Rotation schedules (fly-in/fly-out, camp-based work) that are difficult to sustain without support at home.</a:t>
            </a:r>
          </a:p>
          <a:p>
            <a:pPr marL="774900" lvl="3" indent="-342900">
              <a:lnSpc>
                <a:spcPts val="1900"/>
              </a:lnSpc>
              <a:spcAft>
                <a:spcPts val="1200"/>
              </a:spcAft>
              <a:buSzPct val="100000"/>
            </a:pPr>
            <a:r>
              <a:rPr lang="en-CA" sz="1450" noProof="0">
                <a:solidFill>
                  <a:srgbClr val="3C3C3C"/>
                </a:solidFill>
                <a:latin typeface="Corbel" pitchFamily="34" charset="0"/>
              </a:rPr>
              <a:t>Housing and accommodation gaps near project sites, for workers who cannot commute daily.</a:t>
            </a:r>
          </a:p>
          <a:p>
            <a:pPr marL="342900" indent="-342900">
              <a:lnSpc>
                <a:spcPts val="1900"/>
              </a:lnSpc>
              <a:spcAft>
                <a:spcPts val="1200"/>
              </a:spcAft>
              <a:buSzPct val="100000"/>
              <a:buChar char="•"/>
            </a:pPr>
            <a:r>
              <a:rPr lang="en-CA" sz="1450" noProof="0">
                <a:solidFill>
                  <a:srgbClr val="3C3C3C"/>
                </a:solidFill>
                <a:latin typeface="Corbel" pitchFamily="34" charset="0"/>
                <a:ea typeface="Corbel" pitchFamily="34" charset="-122"/>
                <a:cs typeface="Corbel" pitchFamily="34" charset="-120"/>
              </a:rPr>
              <a:t>Potential disconnection points:</a:t>
            </a:r>
          </a:p>
          <a:p>
            <a:pPr marL="774900" lvl="3" indent="-342900">
              <a:lnSpc>
                <a:spcPts val="1900"/>
              </a:lnSpc>
              <a:spcAft>
                <a:spcPts val="1200"/>
              </a:spcAft>
              <a:buSzPct val="100000"/>
            </a:pPr>
            <a:r>
              <a:rPr lang="en-CA" sz="1450" noProof="0">
                <a:solidFill>
                  <a:srgbClr val="3C3C3C"/>
                </a:solidFill>
                <a:latin typeface="Corbel" pitchFamily="34" charset="0"/>
                <a:ea typeface="Corbel" pitchFamily="34" charset="-122"/>
                <a:cs typeface="Corbel" pitchFamily="34" charset="-120"/>
              </a:rPr>
              <a:t>Training providers and employers</a:t>
            </a:r>
            <a:endParaRPr lang="en-CA" sz="1450" noProof="0">
              <a:latin typeface="Corbel" panose="020B0503020204020204" pitchFamily="34" charset="0"/>
            </a:endParaRPr>
          </a:p>
          <a:p>
            <a:pPr marL="774900" lvl="3" indent="-342900">
              <a:lnSpc>
                <a:spcPts val="1900"/>
              </a:lnSpc>
              <a:spcAft>
                <a:spcPts val="1200"/>
              </a:spcAft>
              <a:buSzPct val="100000"/>
            </a:pPr>
            <a:r>
              <a:rPr lang="en-CA" sz="1450" noProof="0">
                <a:solidFill>
                  <a:srgbClr val="3C3C3C"/>
                </a:solidFill>
                <a:latin typeface="Corbel" panose="020B0503020204020204" pitchFamily="34" charset="0"/>
                <a:ea typeface="Corbel" pitchFamily="34" charset="-122"/>
                <a:cs typeface="Corbel" pitchFamily="34" charset="-120"/>
              </a:rPr>
              <a:t>Workforce teams and economic-development teams</a:t>
            </a:r>
            <a:endParaRPr lang="en-CA" sz="1450" noProof="0">
              <a:latin typeface="Corbel" panose="020B0503020204020204" pitchFamily="34" charset="0"/>
            </a:endParaRPr>
          </a:p>
          <a:p>
            <a:pPr marL="774900" lvl="3" indent="-342900">
              <a:lnSpc>
                <a:spcPts val="1900"/>
              </a:lnSpc>
              <a:spcAft>
                <a:spcPts val="1200"/>
              </a:spcAft>
              <a:buSzPct val="100000"/>
            </a:pPr>
            <a:r>
              <a:rPr lang="en-CA" sz="1450" noProof="0">
                <a:solidFill>
                  <a:srgbClr val="3C3C3C"/>
                </a:solidFill>
                <a:latin typeface="Corbel" panose="020B0503020204020204" pitchFamily="34" charset="0"/>
                <a:ea typeface="Corbel" pitchFamily="34" charset="-122"/>
                <a:cs typeface="Corbel" pitchFamily="34" charset="-120"/>
              </a:rPr>
              <a:t>Community planning and project schedules</a:t>
            </a:r>
            <a:endParaRPr lang="en-CA" sz="1450" noProof="0">
              <a:latin typeface="Corbel" panose="020B0503020204020204" pitchFamily="34" charset="0"/>
            </a:endParaRPr>
          </a:p>
          <a:p>
            <a:pPr marL="774900" lvl="3" indent="-342900">
              <a:lnSpc>
                <a:spcPts val="1900"/>
              </a:lnSpc>
              <a:spcAft>
                <a:spcPts val="1200"/>
              </a:spcAft>
              <a:buSzPct val="100000"/>
            </a:pPr>
            <a:r>
              <a:rPr lang="en-CA" sz="1450" noProof="0">
                <a:solidFill>
                  <a:srgbClr val="3C3C3C"/>
                </a:solidFill>
                <a:latin typeface="Corbel" panose="020B0503020204020204" pitchFamily="34" charset="0"/>
                <a:ea typeface="Corbel" pitchFamily="34" charset="-122"/>
                <a:cs typeface="Corbel" pitchFamily="34" charset="-120"/>
              </a:rPr>
              <a:t>Available programs and actual qualifications required</a:t>
            </a:r>
            <a:endParaRPr lang="en-CA" sz="1450" noProof="0">
              <a:latin typeface="Corbel" panose="020B0503020204020204" pitchFamily="34" charset="0"/>
            </a:endParaRPr>
          </a:p>
        </p:txBody>
      </p:sp>
      <p:sp>
        <p:nvSpPr>
          <p:cNvPr id="11" name="Slide Number Placeholder 1">
            <a:extLst>
              <a:ext uri="{FF2B5EF4-FFF2-40B4-BE49-F238E27FC236}">
                <a16:creationId xmlns:a16="http://schemas.microsoft.com/office/drawing/2014/main" id="{DF210003-2C32-73A1-4A23-11E1784582FB}"/>
              </a:ext>
            </a:extLst>
          </p:cNvPr>
          <p:cNvSpPr txBox="1">
            <a:spLocks/>
          </p:cNvSpPr>
          <p:nvPr/>
        </p:nvSpPr>
        <p:spPr>
          <a:xfrm>
            <a:off x="611301" y="6351735"/>
            <a:ext cx="265003" cy="369740"/>
          </a:xfrm>
          <a:prstGeom prst="rect">
            <a:avLst/>
          </a:prstGeom>
        </p:spPr>
        <p:txBody>
          <a:bodyPr vert="horz" lIns="0" tIns="0" rIns="0" bIns="0" rtlCol="0" anchor="ctr" anchorCtr="0">
            <a:noAutofit/>
          </a:bodyPr>
          <a:lstStyle>
            <a:defPPr>
              <a:defRPr lang="en-US"/>
            </a:defPPr>
            <a:lvl1pPr>
              <a:defRPr sz="1000">
                <a:solidFill>
                  <a:srgbClr val="A13D35"/>
                </a:solidFill>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fld id="{90E75981-53F8-4174-8F05-C8A5CE0FBBE0}" type="slidenum">
              <a:rPr lang="en-CA" noProof="0" smtClean="0"/>
              <a:pPr/>
              <a:t>12</a:t>
            </a:fld>
            <a:endParaRPr lang="en-CA" noProof="0"/>
          </a:p>
        </p:txBody>
      </p:sp>
      <p:sp>
        <p:nvSpPr>
          <p:cNvPr id="13" name="Text 12">
            <a:extLst>
              <a:ext uri="{FF2B5EF4-FFF2-40B4-BE49-F238E27FC236}">
                <a16:creationId xmlns:a16="http://schemas.microsoft.com/office/drawing/2014/main" id="{8AA33453-5885-212C-0EB3-54F22C5104EA}"/>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DC81BE4-887A-0195-A18D-DAEC9DD6A717}"/>
            </a:ext>
          </a:extLst>
        </p:cNvPr>
        <p:cNvGrpSpPr/>
        <p:nvPr/>
      </p:nvGrpSpPr>
      <p:grpSpPr>
        <a:xfrm>
          <a:off x="0" y="0"/>
          <a:ext cx="0" cy="0"/>
          <a:chOff x="0" y="0"/>
          <a:chExt cx="0" cy="0"/>
        </a:xfrm>
      </p:grpSpPr>
      <p:sp>
        <p:nvSpPr>
          <p:cNvPr id="4" name="Text 2">
            <a:extLst>
              <a:ext uri="{FF2B5EF4-FFF2-40B4-BE49-F238E27FC236}">
                <a16:creationId xmlns:a16="http://schemas.microsoft.com/office/drawing/2014/main" id="{CB247BDF-D0A5-7076-18D2-BFFD5B530075}"/>
              </a:ext>
            </a:extLst>
          </p:cNvPr>
          <p:cNvSpPr/>
          <p:nvPr/>
        </p:nvSpPr>
        <p:spPr>
          <a:xfrm>
            <a:off x="548640" y="365760"/>
            <a:ext cx="9618617" cy="914400"/>
          </a:xfrm>
          <a:prstGeom prst="rect">
            <a:avLst/>
          </a:prstGeom>
          <a:noFill/>
          <a:ln/>
        </p:spPr>
        <p:txBody>
          <a:bodyPr wrap="square" lIns="0" tIns="0" rIns="0" bIns="0" rtlCol="0" anchor="t"/>
          <a:lstStyle/>
          <a:p>
            <a:pPr marL="0" indent="0">
              <a:buNone/>
            </a:pPr>
            <a:r>
              <a:rPr lang="en-CA" sz="2500" b="1" noProof="0">
                <a:solidFill>
                  <a:srgbClr val="A03D35"/>
                </a:solidFill>
                <a:latin typeface="Gill Sans MT" pitchFamily="34" charset="0"/>
                <a:ea typeface="Gill Sans MT" pitchFamily="34" charset="-122"/>
                <a:cs typeface="Gill Sans MT" pitchFamily="34" charset="-120"/>
              </a:rPr>
              <a:t>Barrier 2:  Wraparound Support</a:t>
            </a:r>
          </a:p>
        </p:txBody>
      </p:sp>
      <p:sp>
        <p:nvSpPr>
          <p:cNvPr id="10" name="Text 3">
            <a:extLst>
              <a:ext uri="{FF2B5EF4-FFF2-40B4-BE49-F238E27FC236}">
                <a16:creationId xmlns:a16="http://schemas.microsoft.com/office/drawing/2014/main" id="{D0206D9E-2077-31EF-4642-8EC18E0D8718}"/>
              </a:ext>
            </a:extLst>
          </p:cNvPr>
          <p:cNvSpPr/>
          <p:nvPr/>
        </p:nvSpPr>
        <p:spPr>
          <a:xfrm>
            <a:off x="548640" y="941832"/>
            <a:ext cx="11094415" cy="45720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CA" sz="1300" i="1" noProof="0">
                <a:solidFill>
                  <a:srgbClr val="3C3C3C"/>
                </a:solidFill>
                <a:latin typeface="Corbel" pitchFamily="34" charset="0"/>
                <a:ea typeface="Corbel" pitchFamily="34" charset="-122"/>
                <a:cs typeface="Corbel" pitchFamily="34" charset="-120"/>
              </a:rPr>
              <a:t>A person can be technically qualified and still face practical barriers to participation. Participation Requires More Than Technical Training. </a:t>
            </a:r>
            <a:endParaRPr lang="en-CA" sz="1300" noProof="0"/>
          </a:p>
        </p:txBody>
      </p:sp>
      <p:sp>
        <p:nvSpPr>
          <p:cNvPr id="12" name="Text 19">
            <a:extLst>
              <a:ext uri="{FF2B5EF4-FFF2-40B4-BE49-F238E27FC236}">
                <a16:creationId xmlns:a16="http://schemas.microsoft.com/office/drawing/2014/main" id="{AA3E8871-0EC3-BB16-8169-149E7008CCD3}"/>
              </a:ext>
            </a:extLst>
          </p:cNvPr>
          <p:cNvSpPr/>
          <p:nvPr/>
        </p:nvSpPr>
        <p:spPr>
          <a:xfrm>
            <a:off x="548640" y="5907024"/>
            <a:ext cx="11094415" cy="365760"/>
          </a:xfrm>
          <a:prstGeom prst="rect">
            <a:avLst/>
          </a:prstGeom>
          <a:noFill/>
          <a:ln/>
        </p:spPr>
        <p:txBody>
          <a:bodyPr wrap="square" lIns="0" tIns="0" rIns="0" bIns="0" rtlCol="0" anchor="ctr"/>
          <a:lstStyle/>
          <a:p>
            <a:pPr marL="0" indent="0" algn="ctr">
              <a:buNone/>
            </a:pPr>
            <a:r>
              <a:rPr lang="en-CA" b="1" i="1" noProof="0">
                <a:solidFill>
                  <a:srgbClr val="A03D35"/>
                </a:solidFill>
                <a:latin typeface="Corbel" pitchFamily="34" charset="0"/>
                <a:ea typeface="Corbel" pitchFamily="34" charset="-122"/>
                <a:cs typeface="Corbel" pitchFamily="34" charset="-120"/>
              </a:rPr>
              <a:t>The practical question: which barriers can ISET influence directly, and which must be raised with industry, leadership or government?</a:t>
            </a:r>
            <a:endParaRPr lang="en-CA" noProof="0"/>
          </a:p>
        </p:txBody>
      </p:sp>
      <p:sp>
        <p:nvSpPr>
          <p:cNvPr id="3" name="Slide Number Placeholder 1">
            <a:extLst>
              <a:ext uri="{FF2B5EF4-FFF2-40B4-BE49-F238E27FC236}">
                <a16:creationId xmlns:a16="http://schemas.microsoft.com/office/drawing/2014/main" id="{A86EF900-F1B7-9965-B9FD-9853F0F313F0}"/>
              </a:ext>
            </a:extLst>
          </p:cNvPr>
          <p:cNvSpPr txBox="1">
            <a:spLocks/>
          </p:cNvSpPr>
          <p:nvPr/>
        </p:nvSpPr>
        <p:spPr>
          <a:xfrm>
            <a:off x="611301" y="6351735"/>
            <a:ext cx="265003" cy="369740"/>
          </a:xfrm>
          <a:prstGeom prst="rect">
            <a:avLst/>
          </a:prstGeom>
        </p:spPr>
        <p:txBody>
          <a:bodyPr vert="horz" lIns="0" tIns="0" rIns="0" bIns="0" rtlCol="0" anchor="ctr" anchorCtr="0">
            <a:noAutofit/>
          </a:bodyPr>
          <a:lstStyle>
            <a:defPPr>
              <a:defRPr lang="en-US"/>
            </a:defPPr>
            <a:lvl1pPr>
              <a:defRPr sz="1000">
                <a:solidFill>
                  <a:srgbClr val="A13D35"/>
                </a:solidFill>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fld id="{90E75981-53F8-4174-8F05-C8A5CE0FBBE0}" type="slidenum">
              <a:rPr lang="en-CA" noProof="0" smtClean="0"/>
              <a:pPr/>
              <a:t>13</a:t>
            </a:fld>
            <a:endParaRPr lang="en-CA" noProof="0"/>
          </a:p>
        </p:txBody>
      </p:sp>
      <p:sp>
        <p:nvSpPr>
          <p:cNvPr id="11" name="Text 12">
            <a:extLst>
              <a:ext uri="{FF2B5EF4-FFF2-40B4-BE49-F238E27FC236}">
                <a16:creationId xmlns:a16="http://schemas.microsoft.com/office/drawing/2014/main" id="{8FB178FD-CDD4-488C-CC04-018548B5FCF9}"/>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sp>
        <p:nvSpPr>
          <p:cNvPr id="18" name="TextBox 17">
            <a:extLst>
              <a:ext uri="{FF2B5EF4-FFF2-40B4-BE49-F238E27FC236}">
                <a16:creationId xmlns:a16="http://schemas.microsoft.com/office/drawing/2014/main" id="{62ABCBB9-6157-C527-466D-4AF622ABD3D8}"/>
              </a:ext>
            </a:extLst>
          </p:cNvPr>
          <p:cNvSpPr txBox="1"/>
          <p:nvPr/>
        </p:nvSpPr>
        <p:spPr>
          <a:xfrm>
            <a:off x="743801" y="1672072"/>
            <a:ext cx="10420067" cy="4131196"/>
          </a:xfrm>
          <a:prstGeom prst="rect">
            <a:avLst/>
          </a:prstGeom>
          <a:noFill/>
        </p:spPr>
        <p:txBody>
          <a:bodyPr wrap="square">
            <a:spAutoFit/>
          </a:bodyPr>
          <a:lstStyle/>
          <a:p>
            <a:pPr marL="342900" indent="-342900">
              <a:lnSpc>
                <a:spcPts val="1900"/>
              </a:lnSpc>
              <a:spcAft>
                <a:spcPts val="1200"/>
              </a:spcAft>
              <a:buSzPct val="100000"/>
              <a:buFontTx/>
              <a:buChar char="•"/>
            </a:pPr>
            <a:r>
              <a:rPr lang="en-CA" sz="1400" noProof="0">
                <a:solidFill>
                  <a:srgbClr val="3C3C3C"/>
                </a:solidFill>
                <a:latin typeface="Corbel" panose="020B0503020204020204" pitchFamily="34" charset="0"/>
                <a:ea typeface="Corbel" pitchFamily="34" charset="-122"/>
                <a:cs typeface="Corbel" pitchFamily="34" charset="-120"/>
              </a:rPr>
              <a:t>Transportation &amp; accommodation: </a:t>
            </a:r>
            <a:r>
              <a:rPr lang="en-CA" sz="1400" b="0" noProof="0">
                <a:solidFill>
                  <a:srgbClr val="3C3C3C"/>
                </a:solidFill>
                <a:latin typeface="Corbel" panose="020B0503020204020204" pitchFamily="34" charset="0"/>
                <a:ea typeface="Corbel" pitchFamily="34" charset="-122"/>
                <a:cs typeface="Corbel" pitchFamily="34" charset="-120"/>
              </a:rPr>
              <a:t>Reliable transportation to site or camp and accommodation, factored into program design from the outset, not added after people start dropping out.</a:t>
            </a:r>
          </a:p>
          <a:p>
            <a:pPr marL="342900" indent="-342900">
              <a:lnSpc>
                <a:spcPts val="1900"/>
              </a:lnSpc>
              <a:spcAft>
                <a:spcPts val="1200"/>
              </a:spcAft>
              <a:buSzPct val="100000"/>
              <a:buFontTx/>
              <a:buChar char="•"/>
            </a:pPr>
            <a:r>
              <a:rPr lang="en-CA" sz="1400" noProof="0">
                <a:solidFill>
                  <a:srgbClr val="3C3C3C"/>
                </a:solidFill>
                <a:latin typeface="Corbel" pitchFamily="34" charset="0"/>
                <a:ea typeface="Corbel" pitchFamily="34" charset="-122"/>
                <a:cs typeface="Corbel" pitchFamily="34" charset="-120"/>
              </a:rPr>
              <a:t>Driver’s License: </a:t>
            </a:r>
            <a:r>
              <a:rPr lang="en-CA" sz="1400" b="0" noProof="0">
                <a:solidFill>
                  <a:srgbClr val="3C3C3C"/>
                </a:solidFill>
                <a:latin typeface="Corbel" pitchFamily="34" charset="0"/>
                <a:ea typeface="Corbel" pitchFamily="34" charset="-122"/>
                <a:cs typeface="Corbel" pitchFamily="34" charset="-120"/>
              </a:rPr>
              <a:t>should the cost of getting a license really prevent a pathway?</a:t>
            </a:r>
            <a:endParaRPr lang="en-CA" sz="1400" noProof="0">
              <a:solidFill>
                <a:srgbClr val="3C3C3C"/>
              </a:solidFill>
              <a:latin typeface="Corbel" pitchFamily="34" charset="0"/>
              <a:ea typeface="Corbel" pitchFamily="34" charset="-122"/>
              <a:cs typeface="Corbel" pitchFamily="34" charset="-120"/>
            </a:endParaRPr>
          </a:p>
          <a:p>
            <a:pPr marL="342900" indent="-342900">
              <a:lnSpc>
                <a:spcPts val="1900"/>
              </a:lnSpc>
              <a:spcAft>
                <a:spcPts val="1200"/>
              </a:spcAft>
              <a:buSzPct val="100000"/>
              <a:buFontTx/>
              <a:buChar char="•"/>
            </a:pPr>
            <a:r>
              <a:rPr lang="en-CA" sz="1400" noProof="0">
                <a:solidFill>
                  <a:srgbClr val="3C3C3C"/>
                </a:solidFill>
                <a:latin typeface="Corbel" pitchFamily="34" charset="0"/>
                <a:ea typeface="Corbel" pitchFamily="34" charset="-122"/>
                <a:cs typeface="Corbel" pitchFamily="34" charset="-120"/>
              </a:rPr>
              <a:t>Childcare: </a:t>
            </a:r>
            <a:r>
              <a:rPr lang="en-CA" sz="1400" b="0" noProof="0">
                <a:solidFill>
                  <a:srgbClr val="3C3C3C"/>
                </a:solidFill>
                <a:latin typeface="Corbel" panose="020B0503020204020204" pitchFamily="34" charset="0"/>
                <a:ea typeface="Corbel" pitchFamily="34" charset="-122"/>
                <a:cs typeface="Corbel" pitchFamily="34" charset="-120"/>
              </a:rPr>
              <a:t>Accessible, affordable childcare options that work with shift and rotation schedules.</a:t>
            </a:r>
          </a:p>
          <a:p>
            <a:pPr marL="342900" indent="-342900">
              <a:lnSpc>
                <a:spcPts val="1900"/>
              </a:lnSpc>
              <a:spcAft>
                <a:spcPts val="1200"/>
              </a:spcAft>
              <a:buSzPct val="100000"/>
              <a:buFontTx/>
              <a:buChar char="•"/>
            </a:pPr>
            <a:r>
              <a:rPr lang="en-CA" sz="1400" noProof="0">
                <a:solidFill>
                  <a:srgbClr val="3C3C3C"/>
                </a:solidFill>
                <a:latin typeface="Corbel" panose="020B0503020204020204" pitchFamily="34" charset="0"/>
                <a:ea typeface="Corbel" pitchFamily="34" charset="-122"/>
                <a:cs typeface="Corbel" pitchFamily="34" charset="-120"/>
              </a:rPr>
              <a:t>Cultural and Community Commitments</a:t>
            </a:r>
            <a:r>
              <a:rPr lang="en-CA" sz="1400" b="0" noProof="0">
                <a:solidFill>
                  <a:srgbClr val="3C3C3C"/>
                </a:solidFill>
                <a:latin typeface="Corbel" panose="020B0503020204020204" pitchFamily="34" charset="0"/>
                <a:ea typeface="Corbel" pitchFamily="34" charset="-122"/>
                <a:cs typeface="Corbel" pitchFamily="34" charset="-120"/>
              </a:rPr>
              <a:t>: Systems that let people be full participants in the workforce and in their community and culture</a:t>
            </a:r>
            <a:r>
              <a:rPr lang="en-CA" b="0" noProof="0">
                <a:solidFill>
                  <a:srgbClr val="3C3C3C"/>
                </a:solidFill>
                <a:latin typeface="Corbel" panose="020B0503020204020204" pitchFamily="34" charset="0"/>
                <a:ea typeface="Corbel" pitchFamily="34" charset="-122"/>
                <a:cs typeface="Corbel" pitchFamily="34" charset="-120"/>
              </a:rPr>
              <a:t>. A harvest, a hunt, a funeral or a ceremony should not force a choice between culture and a paycheque</a:t>
            </a:r>
            <a:endParaRPr lang="en-CA" sz="1400" b="0" noProof="0">
              <a:solidFill>
                <a:srgbClr val="3C3C3C"/>
              </a:solidFill>
              <a:latin typeface="Corbel" panose="020B0503020204020204" pitchFamily="34" charset="0"/>
              <a:ea typeface="Corbel" pitchFamily="34" charset="-122"/>
              <a:cs typeface="Corbel" pitchFamily="34" charset="-120"/>
            </a:endParaRPr>
          </a:p>
          <a:p>
            <a:pPr marL="342900" indent="-342900">
              <a:lnSpc>
                <a:spcPts val="1900"/>
              </a:lnSpc>
              <a:spcAft>
                <a:spcPts val="1200"/>
              </a:spcAft>
              <a:buSzPct val="100000"/>
              <a:buFontTx/>
              <a:buChar char="•"/>
            </a:pPr>
            <a:r>
              <a:rPr lang="en-CA" noProof="0">
                <a:solidFill>
                  <a:srgbClr val="3C3C3C"/>
                </a:solidFill>
                <a:latin typeface="Corbel" panose="020B0503020204020204" pitchFamily="34" charset="0"/>
                <a:ea typeface="Corbel" pitchFamily="34" charset="-122"/>
                <a:cs typeface="Corbel" pitchFamily="34" charset="-120"/>
              </a:rPr>
              <a:t>Skills Mismatch: </a:t>
            </a:r>
            <a:r>
              <a:rPr lang="en-CA" b="0" noProof="0">
                <a:solidFill>
                  <a:srgbClr val="3C3C3C"/>
                </a:solidFill>
                <a:latin typeface="Corbel" pitchFamily="34" charset="0"/>
              </a:rPr>
              <a:t>or perceived skills mismatch, including limited career exposure for youth</a:t>
            </a:r>
          </a:p>
          <a:p>
            <a:pPr marL="342900" indent="-342900">
              <a:lnSpc>
                <a:spcPts val="1900"/>
              </a:lnSpc>
              <a:spcAft>
                <a:spcPts val="1200"/>
              </a:spcAft>
              <a:buSzPct val="100000"/>
              <a:buChar char="•"/>
            </a:pPr>
            <a:r>
              <a:rPr lang="en-CA" sz="1400" noProof="0">
                <a:solidFill>
                  <a:srgbClr val="3C3C3C"/>
                </a:solidFill>
                <a:latin typeface="Corbel" pitchFamily="34" charset="0"/>
                <a:ea typeface="Corbel" pitchFamily="34" charset="-122"/>
                <a:cs typeface="Corbel" pitchFamily="34" charset="-120"/>
              </a:rPr>
              <a:t>Tool &amp; Safety Equipment: </a:t>
            </a:r>
            <a:r>
              <a:rPr lang="en-CA" sz="1400" b="0" noProof="0">
                <a:solidFill>
                  <a:srgbClr val="3C3C3C"/>
                </a:solidFill>
                <a:latin typeface="Corbel" pitchFamily="34" charset="0"/>
                <a:ea typeface="Corbel" pitchFamily="34" charset="-122"/>
                <a:cs typeface="Corbel" pitchFamily="34" charset="-120"/>
              </a:rPr>
              <a:t>Ease of access (low/no-cost, financial supports) to required tools and equipment</a:t>
            </a:r>
          </a:p>
          <a:p>
            <a:pPr marL="342900" indent="-342900">
              <a:lnSpc>
                <a:spcPts val="1900"/>
              </a:lnSpc>
              <a:spcAft>
                <a:spcPts val="1200"/>
              </a:spcAft>
              <a:buSzPct val="100000"/>
              <a:buChar char="•"/>
            </a:pPr>
            <a:endParaRPr lang="en-CA" sz="1400" noProof="0">
              <a:solidFill>
                <a:srgbClr val="3C3C3C"/>
              </a:solidFill>
              <a:latin typeface="Corbel" pitchFamily="34" charset="0"/>
              <a:ea typeface="Corbel" pitchFamily="34" charset="-122"/>
              <a:cs typeface="Corbel" pitchFamily="34" charset="-120"/>
            </a:endParaRPr>
          </a:p>
          <a:p>
            <a:pPr marL="342900" indent="-342900">
              <a:lnSpc>
                <a:spcPts val="1900"/>
              </a:lnSpc>
              <a:spcAft>
                <a:spcPts val="1200"/>
              </a:spcAft>
              <a:buSzPct val="100000"/>
              <a:buChar char="•"/>
            </a:pPr>
            <a:endParaRPr lang="en-CA" sz="1400" noProof="0">
              <a:solidFill>
                <a:srgbClr val="3C3C3C"/>
              </a:solidFill>
              <a:latin typeface="Corbel" pitchFamily="34" charset="0"/>
              <a:ea typeface="Corbel" pitchFamily="34" charset="-122"/>
              <a:cs typeface="Corbel" pitchFamily="34" charset="-120"/>
            </a:endParaRPr>
          </a:p>
        </p:txBody>
      </p:sp>
    </p:spTree>
    <p:extLst>
      <p:ext uri="{BB962C8B-B14F-4D97-AF65-F5344CB8AC3E}">
        <p14:creationId xmlns:p14="http://schemas.microsoft.com/office/powerpoint/2010/main" val="5146683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 2"/>
          <p:cNvSpPr/>
          <p:nvPr/>
        </p:nvSpPr>
        <p:spPr>
          <a:xfrm>
            <a:off x="548640" y="365760"/>
            <a:ext cx="8808415" cy="914400"/>
          </a:xfrm>
          <a:prstGeom prst="rect">
            <a:avLst/>
          </a:prstGeom>
          <a:noFill/>
          <a:ln/>
        </p:spPr>
        <p:txBody>
          <a:bodyPr wrap="square" lIns="0" tIns="0" rIns="0" bIns="0" rtlCol="0" anchor="t"/>
          <a:lstStyle/>
          <a:p>
            <a:pPr marL="0" indent="0">
              <a:buNone/>
            </a:pPr>
            <a:r>
              <a:rPr lang="en-CA" sz="2500" b="1" noProof="0">
                <a:solidFill>
                  <a:srgbClr val="A03D35"/>
                </a:solidFill>
                <a:latin typeface="Gill Sans MT" pitchFamily="34" charset="0"/>
                <a:ea typeface="Gill Sans MT" pitchFamily="34" charset="-122"/>
                <a:cs typeface="Gill Sans MT" pitchFamily="34" charset="-120"/>
              </a:rPr>
              <a:t>Barrier 3: Short-Term Programs Do Not Automatically Create Careers</a:t>
            </a:r>
            <a:endParaRPr lang="en-CA" sz="2500" noProof="0"/>
          </a:p>
        </p:txBody>
      </p:sp>
      <p:sp>
        <p:nvSpPr>
          <p:cNvPr id="5" name="Shape 3"/>
          <p:cNvSpPr/>
          <p:nvPr/>
        </p:nvSpPr>
        <p:spPr>
          <a:xfrm>
            <a:off x="548640" y="1234440"/>
            <a:ext cx="5364328" cy="502920"/>
          </a:xfrm>
          <a:prstGeom prst="rect">
            <a:avLst/>
          </a:prstGeom>
          <a:solidFill>
            <a:srgbClr val="3C3C3C"/>
          </a:solidFill>
          <a:ln/>
        </p:spPr>
        <p:txBody>
          <a:bodyPr/>
          <a:lstStyle/>
          <a:p>
            <a:endParaRPr lang="en-CA" noProof="0"/>
          </a:p>
        </p:txBody>
      </p:sp>
      <p:sp>
        <p:nvSpPr>
          <p:cNvPr id="6" name="Text 4"/>
          <p:cNvSpPr/>
          <p:nvPr/>
        </p:nvSpPr>
        <p:spPr>
          <a:xfrm>
            <a:off x="685800" y="1234440"/>
            <a:ext cx="5090008" cy="502920"/>
          </a:xfrm>
          <a:prstGeom prst="rect">
            <a:avLst/>
          </a:prstGeom>
          <a:noFill/>
          <a:ln/>
        </p:spPr>
        <p:txBody>
          <a:bodyPr wrap="square" lIns="0" tIns="0" rIns="0" bIns="0" rtlCol="0" anchor="ctr"/>
          <a:lstStyle/>
          <a:p>
            <a:pPr marL="0" indent="0">
              <a:buNone/>
            </a:pPr>
            <a:r>
              <a:rPr lang="en-CA" sz="1500" b="1" noProof="0">
                <a:solidFill>
                  <a:srgbClr val="FFFFFF"/>
                </a:solidFill>
                <a:latin typeface="Gill Sans MT" pitchFamily="34" charset="0"/>
                <a:ea typeface="Gill Sans MT" pitchFamily="34" charset="-122"/>
                <a:cs typeface="Gill Sans MT" pitchFamily="34" charset="-120"/>
              </a:rPr>
              <a:t>One-Time Job Placement</a:t>
            </a:r>
            <a:endParaRPr lang="en-CA" sz="1500" noProof="0"/>
          </a:p>
        </p:txBody>
      </p:sp>
      <p:sp>
        <p:nvSpPr>
          <p:cNvPr id="7" name="Shape 5"/>
          <p:cNvSpPr/>
          <p:nvPr/>
        </p:nvSpPr>
        <p:spPr>
          <a:xfrm>
            <a:off x="548640" y="1737360"/>
            <a:ext cx="5364328" cy="4434840"/>
          </a:xfrm>
          <a:prstGeom prst="rect">
            <a:avLst/>
          </a:prstGeom>
          <a:solidFill>
            <a:srgbClr val="FFFFFF"/>
          </a:solidFill>
          <a:ln w="9525">
            <a:solidFill>
              <a:srgbClr val="D8D6D6"/>
            </a:solidFill>
            <a:prstDash val="solid"/>
          </a:ln>
        </p:spPr>
        <p:txBody>
          <a:bodyPr/>
          <a:lstStyle/>
          <a:p>
            <a:endParaRPr lang="en-CA" noProof="0"/>
          </a:p>
        </p:txBody>
      </p:sp>
      <p:sp>
        <p:nvSpPr>
          <p:cNvPr id="8" name="Text 6"/>
          <p:cNvSpPr/>
          <p:nvPr/>
        </p:nvSpPr>
        <p:spPr>
          <a:xfrm>
            <a:off x="749808" y="1901952"/>
            <a:ext cx="4961992" cy="4160520"/>
          </a:xfrm>
          <a:prstGeom prst="rect">
            <a:avLst/>
          </a:prstGeom>
          <a:noFill/>
          <a:ln/>
        </p:spPr>
        <p:txBody>
          <a:bodyPr wrap="square" lIns="0" tIns="0" rIns="0" bIns="0" rtlCol="0" anchor="t"/>
          <a:lstStyle/>
          <a:p>
            <a:pPr marL="342900" indent="-342900">
              <a:lnSpc>
                <a:spcPts val="1600"/>
              </a:lnSpc>
              <a:spcAft>
                <a:spcPts val="1000"/>
              </a:spcAft>
              <a:buSzPct val="100000"/>
              <a:buChar char="•"/>
            </a:pPr>
            <a:r>
              <a:rPr lang="en-CA" sz="1250" noProof="0">
                <a:solidFill>
                  <a:srgbClr val="3C3C3C"/>
                </a:solidFill>
                <a:latin typeface="Corbel" pitchFamily="34" charset="0"/>
                <a:ea typeface="Corbel" pitchFamily="34" charset="-122"/>
                <a:cs typeface="Corbel" pitchFamily="34" charset="-120"/>
              </a:rPr>
              <a:t>Immediate vacancy</a:t>
            </a:r>
            <a:endParaRPr lang="en-CA" sz="1250" noProof="0"/>
          </a:p>
          <a:p>
            <a:pPr marL="342900" indent="-342900">
              <a:lnSpc>
                <a:spcPts val="1600"/>
              </a:lnSpc>
              <a:spcAft>
                <a:spcPts val="1000"/>
              </a:spcAft>
              <a:buSzPct val="100000"/>
              <a:buChar char="•"/>
            </a:pPr>
            <a:r>
              <a:rPr lang="en-CA" sz="1250" noProof="0">
                <a:solidFill>
                  <a:srgbClr val="3C3C3C"/>
                </a:solidFill>
                <a:latin typeface="Corbel" pitchFamily="34" charset="0"/>
                <a:ea typeface="Corbel" pitchFamily="34" charset="-122"/>
                <a:cs typeface="Corbel" pitchFamily="34" charset="-120"/>
              </a:rPr>
              <a:t>Limited progression</a:t>
            </a:r>
            <a:endParaRPr lang="en-CA" sz="1250" noProof="0"/>
          </a:p>
          <a:p>
            <a:pPr marL="342900" indent="-342900">
              <a:lnSpc>
                <a:spcPts val="1600"/>
              </a:lnSpc>
              <a:spcAft>
                <a:spcPts val="1000"/>
              </a:spcAft>
              <a:buSzPct val="100000"/>
              <a:buChar char="•"/>
            </a:pPr>
            <a:r>
              <a:rPr lang="en-CA" sz="1250" noProof="0">
                <a:solidFill>
                  <a:srgbClr val="3C3C3C"/>
                </a:solidFill>
                <a:latin typeface="Corbel" pitchFamily="34" charset="0"/>
                <a:ea typeface="Corbel" pitchFamily="34" charset="-122"/>
                <a:cs typeface="Corbel" pitchFamily="34" charset="-120"/>
              </a:rPr>
              <a:t>Project-specific</a:t>
            </a:r>
            <a:endParaRPr lang="en-CA" sz="1250" noProof="0"/>
          </a:p>
          <a:p>
            <a:pPr marL="342900" indent="-342900">
              <a:lnSpc>
                <a:spcPts val="1600"/>
              </a:lnSpc>
              <a:spcAft>
                <a:spcPts val="1000"/>
              </a:spcAft>
              <a:buSzPct val="100000"/>
              <a:buChar char="•"/>
            </a:pPr>
            <a:r>
              <a:rPr lang="en-CA" sz="1250" noProof="0">
                <a:solidFill>
                  <a:srgbClr val="3C3C3C"/>
                </a:solidFill>
                <a:latin typeface="Corbel" pitchFamily="34" charset="0"/>
                <a:ea typeface="Corbel" pitchFamily="34" charset="-122"/>
                <a:cs typeface="Corbel" pitchFamily="34" charset="-120"/>
              </a:rPr>
              <a:t>Ends with the contract</a:t>
            </a:r>
            <a:endParaRPr lang="en-CA" sz="1250" noProof="0"/>
          </a:p>
        </p:txBody>
      </p:sp>
      <p:sp>
        <p:nvSpPr>
          <p:cNvPr id="9" name="Shape 7"/>
          <p:cNvSpPr/>
          <p:nvPr/>
        </p:nvSpPr>
        <p:spPr>
          <a:xfrm>
            <a:off x="6278728" y="1234440"/>
            <a:ext cx="5364328" cy="502920"/>
          </a:xfrm>
          <a:prstGeom prst="rect">
            <a:avLst/>
          </a:prstGeom>
          <a:solidFill>
            <a:srgbClr val="A03D35"/>
          </a:solidFill>
          <a:ln/>
        </p:spPr>
        <p:txBody>
          <a:bodyPr/>
          <a:lstStyle/>
          <a:p>
            <a:endParaRPr lang="en-CA" noProof="0"/>
          </a:p>
        </p:txBody>
      </p:sp>
      <p:sp>
        <p:nvSpPr>
          <p:cNvPr id="10" name="Text 8"/>
          <p:cNvSpPr/>
          <p:nvPr/>
        </p:nvSpPr>
        <p:spPr>
          <a:xfrm>
            <a:off x="6415888" y="1234440"/>
            <a:ext cx="5090008" cy="502920"/>
          </a:xfrm>
          <a:prstGeom prst="rect">
            <a:avLst/>
          </a:prstGeom>
          <a:noFill/>
          <a:ln/>
        </p:spPr>
        <p:txBody>
          <a:bodyPr wrap="square" lIns="0" tIns="0" rIns="0" bIns="0" rtlCol="0" anchor="ctr"/>
          <a:lstStyle/>
          <a:p>
            <a:pPr marL="0" indent="0">
              <a:buNone/>
            </a:pPr>
            <a:r>
              <a:rPr lang="en-CA" sz="1500" b="1" noProof="0">
                <a:solidFill>
                  <a:srgbClr val="FFFFFF"/>
                </a:solidFill>
                <a:latin typeface="Gill Sans MT" pitchFamily="34" charset="0"/>
                <a:ea typeface="Gill Sans MT" pitchFamily="34" charset="-122"/>
                <a:cs typeface="Gill Sans MT" pitchFamily="34" charset="-120"/>
              </a:rPr>
              <a:t>Long-Term Workforce Development</a:t>
            </a:r>
            <a:endParaRPr lang="en-CA" sz="1500" noProof="0"/>
          </a:p>
        </p:txBody>
      </p:sp>
      <p:sp>
        <p:nvSpPr>
          <p:cNvPr id="11" name="Shape 9"/>
          <p:cNvSpPr/>
          <p:nvPr/>
        </p:nvSpPr>
        <p:spPr>
          <a:xfrm>
            <a:off x="6278728" y="1737360"/>
            <a:ext cx="5364328" cy="4434840"/>
          </a:xfrm>
          <a:prstGeom prst="rect">
            <a:avLst/>
          </a:prstGeom>
          <a:solidFill>
            <a:srgbClr val="FFFFFF"/>
          </a:solidFill>
          <a:ln w="9525">
            <a:solidFill>
              <a:srgbClr val="D8D6D6"/>
            </a:solidFill>
            <a:prstDash val="solid"/>
          </a:ln>
        </p:spPr>
        <p:txBody>
          <a:bodyPr/>
          <a:lstStyle/>
          <a:p>
            <a:endParaRPr lang="en-CA" noProof="0"/>
          </a:p>
        </p:txBody>
      </p:sp>
      <p:sp>
        <p:nvSpPr>
          <p:cNvPr id="12" name="Text 10"/>
          <p:cNvSpPr/>
          <p:nvPr/>
        </p:nvSpPr>
        <p:spPr>
          <a:xfrm>
            <a:off x="6479896" y="1901952"/>
            <a:ext cx="4961992" cy="4160520"/>
          </a:xfrm>
          <a:prstGeom prst="rect">
            <a:avLst/>
          </a:prstGeom>
          <a:noFill/>
          <a:ln/>
        </p:spPr>
        <p:txBody>
          <a:bodyPr wrap="square" lIns="0" tIns="0" rIns="0" bIns="0" rtlCol="0" anchor="t"/>
          <a:lstStyle/>
          <a:p>
            <a:pPr marL="342900" indent="-342900">
              <a:lnSpc>
                <a:spcPts val="1600"/>
              </a:lnSpc>
              <a:spcAft>
                <a:spcPts val="1000"/>
              </a:spcAft>
              <a:buSzPct val="100000"/>
              <a:buChar char="•"/>
            </a:pPr>
            <a:r>
              <a:rPr lang="en-CA" sz="1250" noProof="0">
                <a:solidFill>
                  <a:srgbClr val="3C3C3C"/>
                </a:solidFill>
                <a:latin typeface="Corbel" pitchFamily="34" charset="0"/>
                <a:ea typeface="Corbel" pitchFamily="34" charset="-122"/>
                <a:cs typeface="Corbel" pitchFamily="34" charset="-120"/>
              </a:rPr>
              <a:t>Skills progression – continual up-skilling</a:t>
            </a:r>
            <a:endParaRPr lang="en-CA" sz="1250" noProof="0"/>
          </a:p>
          <a:p>
            <a:pPr marL="342900" indent="-342900">
              <a:lnSpc>
                <a:spcPts val="1600"/>
              </a:lnSpc>
              <a:spcAft>
                <a:spcPts val="1000"/>
              </a:spcAft>
              <a:buSzPct val="100000"/>
              <a:buChar char="•"/>
            </a:pPr>
            <a:r>
              <a:rPr lang="en-CA" sz="1250" noProof="0">
                <a:solidFill>
                  <a:srgbClr val="3C3C3C"/>
                </a:solidFill>
                <a:latin typeface="Corbel" pitchFamily="34" charset="0"/>
                <a:ea typeface="Corbel" pitchFamily="34" charset="-122"/>
                <a:cs typeface="Corbel" pitchFamily="34" charset="-120"/>
              </a:rPr>
              <a:t>Certifications and apprenticeships</a:t>
            </a:r>
          </a:p>
          <a:p>
            <a:pPr marL="342900" indent="-342900">
              <a:lnSpc>
                <a:spcPts val="1600"/>
              </a:lnSpc>
              <a:spcAft>
                <a:spcPts val="1000"/>
              </a:spcAft>
              <a:buSzPct val="100000"/>
              <a:buChar char="•"/>
            </a:pPr>
            <a:r>
              <a:rPr lang="en-CA" sz="1250" noProof="0">
                <a:solidFill>
                  <a:srgbClr val="3C3C3C"/>
                </a:solidFill>
                <a:latin typeface="Corbel" pitchFamily="34" charset="0"/>
              </a:rPr>
              <a:t>On-site support</a:t>
            </a:r>
            <a:endParaRPr lang="en-CA" sz="1250" noProof="0"/>
          </a:p>
          <a:p>
            <a:pPr marL="342900" indent="-342900">
              <a:lnSpc>
                <a:spcPts val="1600"/>
              </a:lnSpc>
              <a:spcAft>
                <a:spcPts val="1000"/>
              </a:spcAft>
              <a:buSzPct val="100000"/>
              <a:buChar char="•"/>
            </a:pPr>
            <a:r>
              <a:rPr lang="en-CA" sz="1250" noProof="0">
                <a:solidFill>
                  <a:srgbClr val="3C3C3C"/>
                </a:solidFill>
                <a:latin typeface="Corbel" pitchFamily="34" charset="0"/>
                <a:ea typeface="Corbel" pitchFamily="34" charset="-122"/>
                <a:cs typeface="Corbel" pitchFamily="34" charset="-120"/>
              </a:rPr>
              <a:t>Mentoring</a:t>
            </a:r>
            <a:endParaRPr lang="en-CA" sz="1250" noProof="0"/>
          </a:p>
          <a:p>
            <a:pPr marL="342900" indent="-342900">
              <a:lnSpc>
                <a:spcPts val="1600"/>
              </a:lnSpc>
              <a:spcAft>
                <a:spcPts val="1000"/>
              </a:spcAft>
              <a:buSzPct val="100000"/>
              <a:buChar char="•"/>
            </a:pPr>
            <a:r>
              <a:rPr lang="en-CA" sz="1250" noProof="0">
                <a:solidFill>
                  <a:srgbClr val="3C3C3C"/>
                </a:solidFill>
                <a:latin typeface="Corbel" pitchFamily="34" charset="0"/>
                <a:ea typeface="Corbel" pitchFamily="34" charset="-122"/>
                <a:cs typeface="Corbel" pitchFamily="34" charset="-120"/>
              </a:rPr>
              <a:t>Multiple projects and employers</a:t>
            </a:r>
            <a:endParaRPr lang="en-CA" sz="1250" noProof="0"/>
          </a:p>
          <a:p>
            <a:pPr marL="342900" indent="-342900">
              <a:lnSpc>
                <a:spcPts val="1600"/>
              </a:lnSpc>
              <a:spcAft>
                <a:spcPts val="1000"/>
              </a:spcAft>
              <a:buSzPct val="100000"/>
              <a:buChar char="•"/>
            </a:pPr>
            <a:r>
              <a:rPr lang="en-CA" sz="1250" noProof="0">
                <a:solidFill>
                  <a:srgbClr val="3C3C3C"/>
                </a:solidFill>
                <a:latin typeface="Corbel" pitchFamily="34" charset="0"/>
                <a:ea typeface="Corbel" pitchFamily="34" charset="-122"/>
                <a:cs typeface="Corbel" pitchFamily="34" charset="-120"/>
              </a:rPr>
              <a:t>Leadership and business ownership opportunities</a:t>
            </a:r>
            <a:endParaRPr lang="en-CA" sz="1250" noProof="0"/>
          </a:p>
        </p:txBody>
      </p:sp>
      <p:sp>
        <p:nvSpPr>
          <p:cNvPr id="17" name="Slide Number Placeholder 1">
            <a:extLst>
              <a:ext uri="{FF2B5EF4-FFF2-40B4-BE49-F238E27FC236}">
                <a16:creationId xmlns:a16="http://schemas.microsoft.com/office/drawing/2014/main" id="{C3F7B7F5-3603-D50A-AC6B-9735362D1EDC}"/>
              </a:ext>
            </a:extLst>
          </p:cNvPr>
          <p:cNvSpPr txBox="1">
            <a:spLocks/>
          </p:cNvSpPr>
          <p:nvPr/>
        </p:nvSpPr>
        <p:spPr>
          <a:xfrm>
            <a:off x="611301" y="6351735"/>
            <a:ext cx="265003" cy="369740"/>
          </a:xfrm>
          <a:prstGeom prst="rect">
            <a:avLst/>
          </a:prstGeom>
        </p:spPr>
        <p:txBody>
          <a:bodyPr vert="horz" lIns="0" tIns="0" rIns="0" bIns="0" rtlCol="0" anchor="ctr" anchorCtr="0">
            <a:noAutofit/>
          </a:bodyPr>
          <a:lstStyle>
            <a:defPPr>
              <a:defRPr lang="en-US"/>
            </a:defPPr>
            <a:lvl1pPr>
              <a:defRPr sz="1000">
                <a:solidFill>
                  <a:srgbClr val="A13D35"/>
                </a:solidFill>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fld id="{90E75981-53F8-4174-8F05-C8A5CE0FBBE0}" type="slidenum">
              <a:rPr lang="en-CA" noProof="0" smtClean="0"/>
              <a:pPr/>
              <a:t>14</a:t>
            </a:fld>
            <a:endParaRPr lang="en-CA" noProof="0"/>
          </a:p>
        </p:txBody>
      </p:sp>
      <p:sp>
        <p:nvSpPr>
          <p:cNvPr id="19" name="Text 12">
            <a:extLst>
              <a:ext uri="{FF2B5EF4-FFF2-40B4-BE49-F238E27FC236}">
                <a16:creationId xmlns:a16="http://schemas.microsoft.com/office/drawing/2014/main" id="{8F756422-A9AF-7A8A-7A29-A6885CBDD183}"/>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 2"/>
          <p:cNvSpPr/>
          <p:nvPr/>
        </p:nvSpPr>
        <p:spPr>
          <a:xfrm>
            <a:off x="548640" y="365760"/>
            <a:ext cx="8808415" cy="914400"/>
          </a:xfrm>
          <a:prstGeom prst="rect">
            <a:avLst/>
          </a:prstGeom>
          <a:noFill/>
          <a:ln/>
        </p:spPr>
        <p:txBody>
          <a:bodyPr wrap="square" lIns="0" tIns="0" rIns="0" bIns="0" rtlCol="0" anchor="t"/>
          <a:lstStyle/>
          <a:p>
            <a:pPr marL="0" indent="0">
              <a:buNone/>
            </a:pPr>
            <a:r>
              <a:rPr lang="en-CA" sz="2500" b="1" noProof="0">
                <a:solidFill>
                  <a:srgbClr val="A03D35"/>
                </a:solidFill>
                <a:latin typeface="Gill Sans MT" pitchFamily="34" charset="0"/>
                <a:ea typeface="Gill Sans MT" pitchFamily="34" charset="-122"/>
                <a:cs typeface="Gill Sans MT" pitchFamily="34" charset="-120"/>
              </a:rPr>
              <a:t>The Workforce-Development Timing Gap</a:t>
            </a:r>
            <a:endParaRPr lang="en-CA" sz="2500" noProof="0"/>
          </a:p>
        </p:txBody>
      </p:sp>
      <p:sp>
        <p:nvSpPr>
          <p:cNvPr id="5" name="Text 3"/>
          <p:cNvSpPr/>
          <p:nvPr/>
        </p:nvSpPr>
        <p:spPr>
          <a:xfrm>
            <a:off x="548640" y="1417320"/>
            <a:ext cx="11094415" cy="457200"/>
          </a:xfrm>
          <a:prstGeom prst="rect">
            <a:avLst/>
          </a:prstGeom>
          <a:noFill/>
          <a:ln/>
        </p:spPr>
        <p:txBody>
          <a:bodyPr wrap="square" lIns="0" tIns="0" rIns="0" bIns="0" rtlCol="0" anchor="ctr"/>
          <a:lstStyle/>
          <a:p>
            <a:pPr marL="0" indent="0">
              <a:buNone/>
            </a:pPr>
            <a:r>
              <a:rPr lang="en-CA" sz="1300" i="1" noProof="0">
                <a:solidFill>
                  <a:srgbClr val="3C3C3C"/>
                </a:solidFill>
                <a:latin typeface="Corbel" pitchFamily="34" charset="0"/>
                <a:ea typeface="Corbel" pitchFamily="34" charset="-122"/>
                <a:cs typeface="Corbel" pitchFamily="34" charset="-120"/>
              </a:rPr>
              <a:t>Workforce planning often starts after procurement and mobilization decisions have already been made.</a:t>
            </a:r>
            <a:endParaRPr lang="en-CA" sz="1300" noProof="0"/>
          </a:p>
        </p:txBody>
      </p:sp>
      <p:sp>
        <p:nvSpPr>
          <p:cNvPr id="6" name="Shape 4"/>
          <p:cNvSpPr/>
          <p:nvPr/>
        </p:nvSpPr>
        <p:spPr>
          <a:xfrm>
            <a:off x="548640" y="2057400"/>
            <a:ext cx="1234440" cy="621792"/>
          </a:xfrm>
          <a:prstGeom prst="rect">
            <a:avLst/>
          </a:prstGeom>
          <a:solidFill>
            <a:srgbClr val="2F2F2F"/>
          </a:solidFill>
          <a:ln/>
        </p:spPr>
        <p:txBody>
          <a:bodyPr/>
          <a:lstStyle/>
          <a:p>
            <a:endParaRPr lang="en-CA" noProof="0"/>
          </a:p>
        </p:txBody>
      </p:sp>
      <p:sp>
        <p:nvSpPr>
          <p:cNvPr id="7" name="Text 5"/>
          <p:cNvSpPr/>
          <p:nvPr/>
        </p:nvSpPr>
        <p:spPr>
          <a:xfrm>
            <a:off x="621792" y="2057400"/>
            <a:ext cx="1097280" cy="621792"/>
          </a:xfrm>
          <a:prstGeom prst="rect">
            <a:avLst/>
          </a:prstGeom>
          <a:noFill/>
          <a:ln/>
        </p:spPr>
        <p:txBody>
          <a:bodyPr wrap="square" lIns="0" tIns="0" rIns="0" bIns="0" rtlCol="0" anchor="ctr"/>
          <a:lstStyle/>
          <a:p>
            <a:pPr marL="0" indent="0" algn="ctr">
              <a:lnSpc>
                <a:spcPts val="1300"/>
              </a:lnSpc>
              <a:buNone/>
            </a:pPr>
            <a:r>
              <a:rPr lang="en-CA" sz="1150" b="1" noProof="0">
                <a:solidFill>
                  <a:srgbClr val="FAFAF9"/>
                </a:solidFill>
                <a:latin typeface="Gill Sans MT" pitchFamily="34" charset="0"/>
                <a:ea typeface="Gill Sans MT" pitchFamily="34" charset="-122"/>
                <a:cs typeface="Gill Sans MT" pitchFamily="34" charset="-120"/>
              </a:rPr>
              <a:t>Project Timeline</a:t>
            </a:r>
            <a:endParaRPr lang="en-CA" sz="1150" noProof="0"/>
          </a:p>
        </p:txBody>
      </p:sp>
      <p:sp>
        <p:nvSpPr>
          <p:cNvPr id="8" name="Shape 6"/>
          <p:cNvSpPr/>
          <p:nvPr/>
        </p:nvSpPr>
        <p:spPr>
          <a:xfrm>
            <a:off x="1920240" y="2057400"/>
            <a:ext cx="2334692" cy="621792"/>
          </a:xfrm>
          <a:prstGeom prst="rect">
            <a:avLst/>
          </a:prstGeom>
          <a:solidFill>
            <a:srgbClr val="FFFFFF"/>
          </a:solidFill>
          <a:ln w="9525">
            <a:solidFill>
              <a:srgbClr val="D8D6D6"/>
            </a:solidFill>
            <a:prstDash val="solid"/>
          </a:ln>
        </p:spPr>
        <p:txBody>
          <a:bodyPr/>
          <a:lstStyle/>
          <a:p>
            <a:endParaRPr lang="en-CA" noProof="0"/>
          </a:p>
        </p:txBody>
      </p:sp>
      <p:sp>
        <p:nvSpPr>
          <p:cNvPr id="9" name="Text 7"/>
          <p:cNvSpPr/>
          <p:nvPr/>
        </p:nvSpPr>
        <p:spPr>
          <a:xfrm>
            <a:off x="1956816" y="2057400"/>
            <a:ext cx="2261540" cy="621792"/>
          </a:xfrm>
          <a:prstGeom prst="rect">
            <a:avLst/>
          </a:prstGeom>
          <a:noFill/>
          <a:ln/>
        </p:spPr>
        <p:txBody>
          <a:bodyPr wrap="square" lIns="0" tIns="0" rIns="0" bIns="0" rtlCol="0" anchor="ctr"/>
          <a:lstStyle/>
          <a:p>
            <a:pPr marL="0" indent="0" algn="ctr">
              <a:lnSpc>
                <a:spcPts val="1100"/>
              </a:lnSpc>
              <a:buNone/>
            </a:pPr>
            <a:r>
              <a:rPr lang="en-CA" sz="950" b="1" noProof="0">
                <a:solidFill>
                  <a:srgbClr val="3C3C3C"/>
                </a:solidFill>
                <a:latin typeface="Corbel" pitchFamily="34" charset="0"/>
                <a:ea typeface="Corbel" pitchFamily="34" charset="-122"/>
                <a:cs typeface="Corbel" pitchFamily="34" charset="-120"/>
              </a:rPr>
              <a:t>Project Identified</a:t>
            </a:r>
            <a:endParaRPr lang="en-CA" sz="950" noProof="0"/>
          </a:p>
        </p:txBody>
      </p:sp>
      <p:sp>
        <p:nvSpPr>
          <p:cNvPr id="10" name="Text 8"/>
          <p:cNvSpPr/>
          <p:nvPr/>
        </p:nvSpPr>
        <p:spPr>
          <a:xfrm>
            <a:off x="4254932" y="2057400"/>
            <a:ext cx="128016" cy="621792"/>
          </a:xfrm>
          <a:prstGeom prst="rect">
            <a:avLst/>
          </a:prstGeom>
          <a:noFill/>
          <a:ln/>
        </p:spPr>
        <p:txBody>
          <a:bodyPr wrap="square" lIns="0" tIns="0" rIns="0" bIns="0" rtlCol="0" anchor="ctr"/>
          <a:lstStyle/>
          <a:p>
            <a:pPr marL="0" indent="0" algn="ctr">
              <a:buNone/>
            </a:pPr>
            <a:r>
              <a:rPr lang="en-CA" sz="1300" b="1" noProof="0">
                <a:solidFill>
                  <a:srgbClr val="A03D35"/>
                </a:solidFill>
                <a:latin typeface="Gill Sans MT" pitchFamily="34" charset="0"/>
                <a:ea typeface="Gill Sans MT" pitchFamily="34" charset="-122"/>
                <a:cs typeface="Gill Sans MT" pitchFamily="34" charset="-120"/>
              </a:rPr>
              <a:t>›</a:t>
            </a:r>
            <a:endParaRPr lang="en-CA" sz="1300" noProof="0"/>
          </a:p>
        </p:txBody>
      </p:sp>
      <p:sp>
        <p:nvSpPr>
          <p:cNvPr id="11" name="Shape 9"/>
          <p:cNvSpPr/>
          <p:nvPr/>
        </p:nvSpPr>
        <p:spPr>
          <a:xfrm>
            <a:off x="4382948" y="2057400"/>
            <a:ext cx="2334692" cy="621792"/>
          </a:xfrm>
          <a:prstGeom prst="rect">
            <a:avLst/>
          </a:prstGeom>
          <a:solidFill>
            <a:srgbClr val="FFFFFF"/>
          </a:solidFill>
          <a:ln w="9525">
            <a:solidFill>
              <a:srgbClr val="D8D6D6"/>
            </a:solidFill>
            <a:prstDash val="solid"/>
          </a:ln>
        </p:spPr>
        <p:txBody>
          <a:bodyPr/>
          <a:lstStyle/>
          <a:p>
            <a:endParaRPr lang="en-CA" noProof="0"/>
          </a:p>
        </p:txBody>
      </p:sp>
      <p:sp>
        <p:nvSpPr>
          <p:cNvPr id="12" name="Text 10"/>
          <p:cNvSpPr/>
          <p:nvPr/>
        </p:nvSpPr>
        <p:spPr>
          <a:xfrm>
            <a:off x="4419524" y="2057400"/>
            <a:ext cx="2261540" cy="621792"/>
          </a:xfrm>
          <a:prstGeom prst="rect">
            <a:avLst/>
          </a:prstGeom>
          <a:noFill/>
          <a:ln/>
        </p:spPr>
        <p:txBody>
          <a:bodyPr wrap="square" lIns="0" tIns="0" rIns="0" bIns="0" rtlCol="0" anchor="ctr"/>
          <a:lstStyle/>
          <a:p>
            <a:pPr marL="0" indent="0" algn="ctr">
              <a:lnSpc>
                <a:spcPts val="1100"/>
              </a:lnSpc>
              <a:buNone/>
            </a:pPr>
            <a:r>
              <a:rPr lang="en-CA" sz="950" b="1" noProof="0">
                <a:solidFill>
                  <a:srgbClr val="3C3C3C"/>
                </a:solidFill>
                <a:latin typeface="Corbel" pitchFamily="34" charset="0"/>
                <a:ea typeface="Corbel" pitchFamily="34" charset="-122"/>
                <a:cs typeface="Corbel" pitchFamily="34" charset="-120"/>
              </a:rPr>
              <a:t>Agreements Negotiated</a:t>
            </a:r>
            <a:endParaRPr lang="en-CA" sz="950" noProof="0"/>
          </a:p>
        </p:txBody>
      </p:sp>
      <p:sp>
        <p:nvSpPr>
          <p:cNvPr id="13" name="Text 11"/>
          <p:cNvSpPr/>
          <p:nvPr/>
        </p:nvSpPr>
        <p:spPr>
          <a:xfrm>
            <a:off x="6717640" y="2057400"/>
            <a:ext cx="128016" cy="621792"/>
          </a:xfrm>
          <a:prstGeom prst="rect">
            <a:avLst/>
          </a:prstGeom>
          <a:noFill/>
          <a:ln/>
        </p:spPr>
        <p:txBody>
          <a:bodyPr wrap="square" lIns="0" tIns="0" rIns="0" bIns="0" rtlCol="0" anchor="ctr"/>
          <a:lstStyle/>
          <a:p>
            <a:pPr marL="0" indent="0" algn="ctr">
              <a:buNone/>
            </a:pPr>
            <a:r>
              <a:rPr lang="en-CA" sz="1300" b="1" noProof="0">
                <a:solidFill>
                  <a:srgbClr val="A03D35"/>
                </a:solidFill>
                <a:latin typeface="Gill Sans MT" pitchFamily="34" charset="0"/>
                <a:ea typeface="Gill Sans MT" pitchFamily="34" charset="-122"/>
                <a:cs typeface="Gill Sans MT" pitchFamily="34" charset="-120"/>
              </a:rPr>
              <a:t>›</a:t>
            </a:r>
            <a:endParaRPr lang="en-CA" sz="1300" noProof="0"/>
          </a:p>
        </p:txBody>
      </p:sp>
      <p:sp>
        <p:nvSpPr>
          <p:cNvPr id="14" name="Shape 12"/>
          <p:cNvSpPr/>
          <p:nvPr/>
        </p:nvSpPr>
        <p:spPr>
          <a:xfrm>
            <a:off x="6845656" y="2057400"/>
            <a:ext cx="2334692" cy="621792"/>
          </a:xfrm>
          <a:prstGeom prst="rect">
            <a:avLst/>
          </a:prstGeom>
          <a:solidFill>
            <a:srgbClr val="FFFFFF"/>
          </a:solidFill>
          <a:ln w="9525">
            <a:solidFill>
              <a:srgbClr val="D8D6D6"/>
            </a:solidFill>
            <a:prstDash val="solid"/>
          </a:ln>
        </p:spPr>
        <p:txBody>
          <a:bodyPr/>
          <a:lstStyle/>
          <a:p>
            <a:endParaRPr lang="en-CA" noProof="0"/>
          </a:p>
        </p:txBody>
      </p:sp>
      <p:sp>
        <p:nvSpPr>
          <p:cNvPr id="15" name="Text 13"/>
          <p:cNvSpPr/>
          <p:nvPr/>
        </p:nvSpPr>
        <p:spPr>
          <a:xfrm>
            <a:off x="6882232" y="2057400"/>
            <a:ext cx="2261540" cy="621792"/>
          </a:xfrm>
          <a:prstGeom prst="rect">
            <a:avLst/>
          </a:prstGeom>
          <a:noFill/>
          <a:ln/>
        </p:spPr>
        <p:txBody>
          <a:bodyPr wrap="square" lIns="0" tIns="0" rIns="0" bIns="0" rtlCol="0" anchor="ctr"/>
          <a:lstStyle/>
          <a:p>
            <a:pPr marL="0" indent="0" algn="ctr">
              <a:lnSpc>
                <a:spcPts val="1100"/>
              </a:lnSpc>
              <a:buNone/>
            </a:pPr>
            <a:r>
              <a:rPr lang="en-CA" sz="950" b="1" noProof="0">
                <a:solidFill>
                  <a:srgbClr val="3C3C3C"/>
                </a:solidFill>
                <a:latin typeface="Corbel" pitchFamily="34" charset="0"/>
                <a:ea typeface="Corbel" pitchFamily="34" charset="-122"/>
                <a:cs typeface="Corbel" pitchFamily="34" charset="-120"/>
              </a:rPr>
              <a:t>Contractors Mobilized</a:t>
            </a:r>
            <a:endParaRPr lang="en-CA" sz="950" noProof="0"/>
          </a:p>
        </p:txBody>
      </p:sp>
      <p:sp>
        <p:nvSpPr>
          <p:cNvPr id="16" name="Text 14"/>
          <p:cNvSpPr/>
          <p:nvPr/>
        </p:nvSpPr>
        <p:spPr>
          <a:xfrm>
            <a:off x="9180347" y="2057400"/>
            <a:ext cx="128016" cy="621792"/>
          </a:xfrm>
          <a:prstGeom prst="rect">
            <a:avLst/>
          </a:prstGeom>
          <a:noFill/>
          <a:ln/>
        </p:spPr>
        <p:txBody>
          <a:bodyPr wrap="square" lIns="0" tIns="0" rIns="0" bIns="0" rtlCol="0" anchor="ctr"/>
          <a:lstStyle/>
          <a:p>
            <a:pPr marL="0" indent="0" algn="ctr">
              <a:buNone/>
            </a:pPr>
            <a:r>
              <a:rPr lang="en-CA" sz="1300" b="1" noProof="0">
                <a:solidFill>
                  <a:srgbClr val="A03D35"/>
                </a:solidFill>
                <a:latin typeface="Gill Sans MT" pitchFamily="34" charset="0"/>
                <a:ea typeface="Gill Sans MT" pitchFamily="34" charset="-122"/>
                <a:cs typeface="Gill Sans MT" pitchFamily="34" charset="-120"/>
              </a:rPr>
              <a:t>›</a:t>
            </a:r>
            <a:endParaRPr lang="en-CA" sz="1300" noProof="0"/>
          </a:p>
        </p:txBody>
      </p:sp>
      <p:sp>
        <p:nvSpPr>
          <p:cNvPr id="17" name="Shape 15"/>
          <p:cNvSpPr/>
          <p:nvPr/>
        </p:nvSpPr>
        <p:spPr>
          <a:xfrm>
            <a:off x="9308363" y="2057400"/>
            <a:ext cx="2334692" cy="621792"/>
          </a:xfrm>
          <a:prstGeom prst="rect">
            <a:avLst/>
          </a:prstGeom>
          <a:solidFill>
            <a:srgbClr val="FFFFFF"/>
          </a:solidFill>
          <a:ln w="9525">
            <a:solidFill>
              <a:srgbClr val="D8D6D6"/>
            </a:solidFill>
            <a:prstDash val="solid"/>
          </a:ln>
        </p:spPr>
        <p:txBody>
          <a:bodyPr/>
          <a:lstStyle/>
          <a:p>
            <a:endParaRPr lang="en-CA" noProof="0"/>
          </a:p>
        </p:txBody>
      </p:sp>
      <p:sp>
        <p:nvSpPr>
          <p:cNvPr id="18" name="Text 16"/>
          <p:cNvSpPr/>
          <p:nvPr/>
        </p:nvSpPr>
        <p:spPr>
          <a:xfrm>
            <a:off x="9344939" y="2057400"/>
            <a:ext cx="2261540" cy="621792"/>
          </a:xfrm>
          <a:prstGeom prst="rect">
            <a:avLst/>
          </a:prstGeom>
          <a:noFill/>
          <a:ln/>
        </p:spPr>
        <p:txBody>
          <a:bodyPr wrap="square" lIns="0" tIns="0" rIns="0" bIns="0" rtlCol="0" anchor="ctr"/>
          <a:lstStyle/>
          <a:p>
            <a:pPr marL="0" indent="0" algn="ctr">
              <a:lnSpc>
                <a:spcPts val="1100"/>
              </a:lnSpc>
              <a:buNone/>
            </a:pPr>
            <a:r>
              <a:rPr lang="en-CA" sz="950" b="1" noProof="0">
                <a:solidFill>
                  <a:srgbClr val="3C3C3C"/>
                </a:solidFill>
                <a:latin typeface="Corbel" pitchFamily="34" charset="0"/>
                <a:ea typeface="Corbel" pitchFamily="34" charset="-122"/>
                <a:cs typeface="Corbel" pitchFamily="34" charset="-120"/>
              </a:rPr>
              <a:t>Construction Begins</a:t>
            </a:r>
            <a:endParaRPr lang="en-CA" sz="950" noProof="0"/>
          </a:p>
        </p:txBody>
      </p:sp>
      <p:sp>
        <p:nvSpPr>
          <p:cNvPr id="19" name="Shape 17"/>
          <p:cNvSpPr/>
          <p:nvPr/>
        </p:nvSpPr>
        <p:spPr>
          <a:xfrm>
            <a:off x="548640" y="3090672"/>
            <a:ext cx="1234440" cy="621792"/>
          </a:xfrm>
          <a:prstGeom prst="rect">
            <a:avLst/>
          </a:prstGeom>
          <a:solidFill>
            <a:srgbClr val="3C3C3C"/>
          </a:solidFill>
          <a:ln/>
        </p:spPr>
        <p:txBody>
          <a:bodyPr/>
          <a:lstStyle/>
          <a:p>
            <a:endParaRPr lang="en-CA" noProof="0"/>
          </a:p>
        </p:txBody>
      </p:sp>
      <p:sp>
        <p:nvSpPr>
          <p:cNvPr id="20" name="Text 18"/>
          <p:cNvSpPr/>
          <p:nvPr/>
        </p:nvSpPr>
        <p:spPr>
          <a:xfrm>
            <a:off x="621792" y="3090672"/>
            <a:ext cx="1097280" cy="621792"/>
          </a:xfrm>
          <a:prstGeom prst="rect">
            <a:avLst/>
          </a:prstGeom>
          <a:noFill/>
          <a:ln/>
        </p:spPr>
        <p:txBody>
          <a:bodyPr wrap="square" lIns="0" tIns="0" rIns="0" bIns="0" rtlCol="0" anchor="ctr"/>
          <a:lstStyle/>
          <a:p>
            <a:pPr marL="0" indent="0" algn="ctr">
              <a:lnSpc>
                <a:spcPts val="1300"/>
              </a:lnSpc>
              <a:buNone/>
            </a:pPr>
            <a:r>
              <a:rPr lang="en-CA" sz="1150" b="1" noProof="0">
                <a:solidFill>
                  <a:srgbClr val="FAFAF9"/>
                </a:solidFill>
                <a:latin typeface="Gill Sans MT" pitchFamily="34" charset="0"/>
                <a:ea typeface="Gill Sans MT" pitchFamily="34" charset="-122"/>
                <a:cs typeface="Gill Sans MT" pitchFamily="34" charset="-120"/>
              </a:rPr>
              <a:t>Workforce Timeline</a:t>
            </a:r>
            <a:endParaRPr lang="en-CA" sz="1150" noProof="0"/>
          </a:p>
        </p:txBody>
      </p:sp>
      <p:sp>
        <p:nvSpPr>
          <p:cNvPr id="21" name="Shape 19"/>
          <p:cNvSpPr/>
          <p:nvPr/>
        </p:nvSpPr>
        <p:spPr>
          <a:xfrm>
            <a:off x="1920240" y="3090672"/>
            <a:ext cx="1513789" cy="621792"/>
          </a:xfrm>
          <a:prstGeom prst="rect">
            <a:avLst/>
          </a:prstGeom>
          <a:solidFill>
            <a:srgbClr val="FFFFFF"/>
          </a:solidFill>
          <a:ln w="9525">
            <a:solidFill>
              <a:srgbClr val="D8D6D6"/>
            </a:solidFill>
            <a:prstDash val="solid"/>
          </a:ln>
        </p:spPr>
        <p:txBody>
          <a:bodyPr/>
          <a:lstStyle/>
          <a:p>
            <a:endParaRPr lang="en-CA" noProof="0"/>
          </a:p>
        </p:txBody>
      </p:sp>
      <p:sp>
        <p:nvSpPr>
          <p:cNvPr id="22" name="Text 20"/>
          <p:cNvSpPr/>
          <p:nvPr/>
        </p:nvSpPr>
        <p:spPr>
          <a:xfrm>
            <a:off x="1956816" y="3090672"/>
            <a:ext cx="1440637" cy="621792"/>
          </a:xfrm>
          <a:prstGeom prst="rect">
            <a:avLst/>
          </a:prstGeom>
          <a:noFill/>
          <a:ln/>
        </p:spPr>
        <p:txBody>
          <a:bodyPr wrap="square" lIns="0" tIns="0" rIns="0" bIns="0" rtlCol="0" anchor="ctr"/>
          <a:lstStyle/>
          <a:p>
            <a:pPr marL="0" indent="0" algn="ctr">
              <a:lnSpc>
                <a:spcPts val="1100"/>
              </a:lnSpc>
              <a:buNone/>
            </a:pPr>
            <a:r>
              <a:rPr lang="en-CA" sz="950" b="1" noProof="0">
                <a:solidFill>
                  <a:srgbClr val="3C3C3C"/>
                </a:solidFill>
                <a:latin typeface="Corbel" pitchFamily="34" charset="0"/>
                <a:ea typeface="Corbel" pitchFamily="34" charset="-122"/>
                <a:cs typeface="Corbel" pitchFamily="34" charset="-120"/>
              </a:rPr>
              <a:t>Demand Forecasting</a:t>
            </a:r>
            <a:endParaRPr lang="en-CA" sz="950" noProof="0"/>
          </a:p>
        </p:txBody>
      </p:sp>
      <p:sp>
        <p:nvSpPr>
          <p:cNvPr id="23" name="Text 21"/>
          <p:cNvSpPr/>
          <p:nvPr/>
        </p:nvSpPr>
        <p:spPr>
          <a:xfrm>
            <a:off x="3434029" y="3090672"/>
            <a:ext cx="128016" cy="621792"/>
          </a:xfrm>
          <a:prstGeom prst="rect">
            <a:avLst/>
          </a:prstGeom>
          <a:noFill/>
          <a:ln/>
        </p:spPr>
        <p:txBody>
          <a:bodyPr wrap="square" lIns="0" tIns="0" rIns="0" bIns="0" rtlCol="0" anchor="ctr"/>
          <a:lstStyle/>
          <a:p>
            <a:pPr marL="0" indent="0" algn="ctr">
              <a:buNone/>
            </a:pPr>
            <a:r>
              <a:rPr lang="en-CA" sz="1300" b="1" noProof="0">
                <a:solidFill>
                  <a:srgbClr val="A03D35"/>
                </a:solidFill>
                <a:latin typeface="Gill Sans MT" pitchFamily="34" charset="0"/>
                <a:ea typeface="Gill Sans MT" pitchFamily="34" charset="-122"/>
                <a:cs typeface="Gill Sans MT" pitchFamily="34" charset="-120"/>
              </a:rPr>
              <a:t>›</a:t>
            </a:r>
            <a:endParaRPr lang="en-CA" sz="1300" noProof="0"/>
          </a:p>
        </p:txBody>
      </p:sp>
      <p:sp>
        <p:nvSpPr>
          <p:cNvPr id="24" name="Shape 22"/>
          <p:cNvSpPr/>
          <p:nvPr/>
        </p:nvSpPr>
        <p:spPr>
          <a:xfrm>
            <a:off x="3562045" y="3090672"/>
            <a:ext cx="1513789" cy="621792"/>
          </a:xfrm>
          <a:prstGeom prst="rect">
            <a:avLst/>
          </a:prstGeom>
          <a:solidFill>
            <a:srgbClr val="FFFFFF"/>
          </a:solidFill>
          <a:ln w="9525">
            <a:solidFill>
              <a:srgbClr val="D8D6D6"/>
            </a:solidFill>
            <a:prstDash val="solid"/>
          </a:ln>
        </p:spPr>
        <p:txBody>
          <a:bodyPr/>
          <a:lstStyle/>
          <a:p>
            <a:endParaRPr lang="en-CA" noProof="0"/>
          </a:p>
        </p:txBody>
      </p:sp>
      <p:sp>
        <p:nvSpPr>
          <p:cNvPr id="25" name="Text 23"/>
          <p:cNvSpPr/>
          <p:nvPr/>
        </p:nvSpPr>
        <p:spPr>
          <a:xfrm>
            <a:off x="3598621" y="3090672"/>
            <a:ext cx="1440637" cy="621792"/>
          </a:xfrm>
          <a:prstGeom prst="rect">
            <a:avLst/>
          </a:prstGeom>
          <a:noFill/>
          <a:ln/>
        </p:spPr>
        <p:txBody>
          <a:bodyPr wrap="square" lIns="0" tIns="0" rIns="0" bIns="0" rtlCol="0" anchor="ctr"/>
          <a:lstStyle/>
          <a:p>
            <a:pPr marL="0" indent="0" algn="ctr">
              <a:lnSpc>
                <a:spcPts val="1100"/>
              </a:lnSpc>
              <a:buNone/>
            </a:pPr>
            <a:r>
              <a:rPr lang="en-CA" sz="950" b="1" noProof="0">
                <a:solidFill>
                  <a:srgbClr val="3C3C3C"/>
                </a:solidFill>
                <a:latin typeface="Corbel" pitchFamily="34" charset="0"/>
                <a:ea typeface="Corbel" pitchFamily="34" charset="-122"/>
                <a:cs typeface="Corbel" pitchFamily="34" charset="-120"/>
              </a:rPr>
              <a:t>Program Design</a:t>
            </a:r>
            <a:endParaRPr lang="en-CA" sz="950" noProof="0"/>
          </a:p>
        </p:txBody>
      </p:sp>
      <p:sp>
        <p:nvSpPr>
          <p:cNvPr id="26" name="Text 24"/>
          <p:cNvSpPr/>
          <p:nvPr/>
        </p:nvSpPr>
        <p:spPr>
          <a:xfrm>
            <a:off x="5075834" y="3090672"/>
            <a:ext cx="128016" cy="621792"/>
          </a:xfrm>
          <a:prstGeom prst="rect">
            <a:avLst/>
          </a:prstGeom>
          <a:noFill/>
          <a:ln/>
        </p:spPr>
        <p:txBody>
          <a:bodyPr wrap="square" lIns="0" tIns="0" rIns="0" bIns="0" rtlCol="0" anchor="ctr"/>
          <a:lstStyle/>
          <a:p>
            <a:pPr marL="0" indent="0" algn="ctr">
              <a:buNone/>
            </a:pPr>
            <a:r>
              <a:rPr lang="en-CA" sz="1300" b="1" noProof="0">
                <a:solidFill>
                  <a:srgbClr val="A03D35"/>
                </a:solidFill>
                <a:latin typeface="Gill Sans MT" pitchFamily="34" charset="0"/>
                <a:ea typeface="Gill Sans MT" pitchFamily="34" charset="-122"/>
                <a:cs typeface="Gill Sans MT" pitchFamily="34" charset="-120"/>
              </a:rPr>
              <a:t>›</a:t>
            </a:r>
            <a:endParaRPr lang="en-CA" sz="1300" noProof="0"/>
          </a:p>
        </p:txBody>
      </p:sp>
      <p:sp>
        <p:nvSpPr>
          <p:cNvPr id="27" name="Shape 25"/>
          <p:cNvSpPr/>
          <p:nvPr/>
        </p:nvSpPr>
        <p:spPr>
          <a:xfrm>
            <a:off x="5203850" y="3090672"/>
            <a:ext cx="1513789" cy="621792"/>
          </a:xfrm>
          <a:prstGeom prst="rect">
            <a:avLst/>
          </a:prstGeom>
          <a:solidFill>
            <a:srgbClr val="FFFFFF"/>
          </a:solidFill>
          <a:ln w="9525">
            <a:solidFill>
              <a:srgbClr val="D8D6D6"/>
            </a:solidFill>
            <a:prstDash val="solid"/>
          </a:ln>
        </p:spPr>
        <p:txBody>
          <a:bodyPr/>
          <a:lstStyle/>
          <a:p>
            <a:endParaRPr lang="en-CA" noProof="0"/>
          </a:p>
        </p:txBody>
      </p:sp>
      <p:sp>
        <p:nvSpPr>
          <p:cNvPr id="28" name="Text 26"/>
          <p:cNvSpPr/>
          <p:nvPr/>
        </p:nvSpPr>
        <p:spPr>
          <a:xfrm>
            <a:off x="5240426" y="3090672"/>
            <a:ext cx="1440637" cy="621792"/>
          </a:xfrm>
          <a:prstGeom prst="rect">
            <a:avLst/>
          </a:prstGeom>
          <a:noFill/>
          <a:ln/>
        </p:spPr>
        <p:txBody>
          <a:bodyPr wrap="square" lIns="0" tIns="0" rIns="0" bIns="0" rtlCol="0" anchor="ctr"/>
          <a:lstStyle/>
          <a:p>
            <a:pPr marL="0" indent="0" algn="ctr">
              <a:lnSpc>
                <a:spcPts val="1100"/>
              </a:lnSpc>
              <a:buNone/>
            </a:pPr>
            <a:r>
              <a:rPr lang="en-CA" sz="950" b="1" noProof="0">
                <a:solidFill>
                  <a:srgbClr val="3C3C3C"/>
                </a:solidFill>
                <a:latin typeface="Corbel" pitchFamily="34" charset="0"/>
                <a:ea typeface="Corbel" pitchFamily="34" charset="-122"/>
                <a:cs typeface="Corbel" pitchFamily="34" charset="-120"/>
              </a:rPr>
              <a:t>Recruitment</a:t>
            </a:r>
            <a:endParaRPr lang="en-CA" sz="950" noProof="0"/>
          </a:p>
        </p:txBody>
      </p:sp>
      <p:sp>
        <p:nvSpPr>
          <p:cNvPr id="29" name="Text 27"/>
          <p:cNvSpPr/>
          <p:nvPr/>
        </p:nvSpPr>
        <p:spPr>
          <a:xfrm>
            <a:off x="6717640" y="3090672"/>
            <a:ext cx="128016" cy="621792"/>
          </a:xfrm>
          <a:prstGeom prst="rect">
            <a:avLst/>
          </a:prstGeom>
          <a:noFill/>
          <a:ln/>
        </p:spPr>
        <p:txBody>
          <a:bodyPr wrap="square" lIns="0" tIns="0" rIns="0" bIns="0" rtlCol="0" anchor="ctr"/>
          <a:lstStyle/>
          <a:p>
            <a:pPr marL="0" indent="0" algn="ctr">
              <a:buNone/>
            </a:pPr>
            <a:r>
              <a:rPr lang="en-CA" sz="1300" b="1" noProof="0">
                <a:solidFill>
                  <a:srgbClr val="A03D35"/>
                </a:solidFill>
                <a:latin typeface="Gill Sans MT" pitchFamily="34" charset="0"/>
                <a:ea typeface="Gill Sans MT" pitchFamily="34" charset="-122"/>
                <a:cs typeface="Gill Sans MT" pitchFamily="34" charset="-120"/>
              </a:rPr>
              <a:t>›</a:t>
            </a:r>
            <a:endParaRPr lang="en-CA" sz="1300" noProof="0"/>
          </a:p>
        </p:txBody>
      </p:sp>
      <p:sp>
        <p:nvSpPr>
          <p:cNvPr id="30" name="Shape 28"/>
          <p:cNvSpPr/>
          <p:nvPr/>
        </p:nvSpPr>
        <p:spPr>
          <a:xfrm>
            <a:off x="6845656" y="3090672"/>
            <a:ext cx="1513789" cy="621792"/>
          </a:xfrm>
          <a:prstGeom prst="rect">
            <a:avLst/>
          </a:prstGeom>
          <a:solidFill>
            <a:srgbClr val="FFFFFF"/>
          </a:solidFill>
          <a:ln w="9525">
            <a:solidFill>
              <a:srgbClr val="D8D6D6"/>
            </a:solidFill>
            <a:prstDash val="solid"/>
          </a:ln>
        </p:spPr>
        <p:txBody>
          <a:bodyPr/>
          <a:lstStyle/>
          <a:p>
            <a:endParaRPr lang="en-CA" noProof="0"/>
          </a:p>
        </p:txBody>
      </p:sp>
      <p:sp>
        <p:nvSpPr>
          <p:cNvPr id="31" name="Text 29"/>
          <p:cNvSpPr/>
          <p:nvPr/>
        </p:nvSpPr>
        <p:spPr>
          <a:xfrm>
            <a:off x="6882232" y="3090672"/>
            <a:ext cx="1440637" cy="621792"/>
          </a:xfrm>
          <a:prstGeom prst="rect">
            <a:avLst/>
          </a:prstGeom>
          <a:noFill/>
          <a:ln/>
        </p:spPr>
        <p:txBody>
          <a:bodyPr wrap="square" lIns="0" tIns="0" rIns="0" bIns="0" rtlCol="0" anchor="ctr"/>
          <a:lstStyle/>
          <a:p>
            <a:pPr marL="0" indent="0" algn="ctr">
              <a:lnSpc>
                <a:spcPts val="1100"/>
              </a:lnSpc>
              <a:buNone/>
            </a:pPr>
            <a:r>
              <a:rPr lang="en-CA" sz="950" b="1" noProof="0">
                <a:solidFill>
                  <a:srgbClr val="3C3C3C"/>
                </a:solidFill>
                <a:latin typeface="Corbel" pitchFamily="34" charset="0"/>
                <a:ea typeface="Corbel" pitchFamily="34" charset="-122"/>
                <a:cs typeface="Corbel" pitchFamily="34" charset="-120"/>
              </a:rPr>
              <a:t>Training</a:t>
            </a:r>
            <a:endParaRPr lang="en-CA" sz="950" noProof="0"/>
          </a:p>
        </p:txBody>
      </p:sp>
      <p:sp>
        <p:nvSpPr>
          <p:cNvPr id="32" name="Text 30"/>
          <p:cNvSpPr/>
          <p:nvPr/>
        </p:nvSpPr>
        <p:spPr>
          <a:xfrm>
            <a:off x="8359445" y="3090672"/>
            <a:ext cx="128016" cy="621792"/>
          </a:xfrm>
          <a:prstGeom prst="rect">
            <a:avLst/>
          </a:prstGeom>
          <a:noFill/>
          <a:ln/>
        </p:spPr>
        <p:txBody>
          <a:bodyPr wrap="square" lIns="0" tIns="0" rIns="0" bIns="0" rtlCol="0" anchor="ctr"/>
          <a:lstStyle/>
          <a:p>
            <a:pPr marL="0" indent="0" algn="ctr">
              <a:buNone/>
            </a:pPr>
            <a:r>
              <a:rPr lang="en-CA" sz="1300" b="1" noProof="0">
                <a:solidFill>
                  <a:srgbClr val="A03D35"/>
                </a:solidFill>
                <a:latin typeface="Gill Sans MT" pitchFamily="34" charset="0"/>
                <a:ea typeface="Gill Sans MT" pitchFamily="34" charset="-122"/>
                <a:cs typeface="Gill Sans MT" pitchFamily="34" charset="-120"/>
              </a:rPr>
              <a:t>›</a:t>
            </a:r>
            <a:endParaRPr lang="en-CA" sz="1300" noProof="0"/>
          </a:p>
        </p:txBody>
      </p:sp>
      <p:sp>
        <p:nvSpPr>
          <p:cNvPr id="33" name="Shape 31"/>
          <p:cNvSpPr/>
          <p:nvPr/>
        </p:nvSpPr>
        <p:spPr>
          <a:xfrm>
            <a:off x="8487461" y="3090672"/>
            <a:ext cx="1513789" cy="621792"/>
          </a:xfrm>
          <a:prstGeom prst="rect">
            <a:avLst/>
          </a:prstGeom>
          <a:solidFill>
            <a:srgbClr val="FFFFFF"/>
          </a:solidFill>
          <a:ln w="9525">
            <a:solidFill>
              <a:srgbClr val="D8D6D6"/>
            </a:solidFill>
            <a:prstDash val="solid"/>
          </a:ln>
        </p:spPr>
        <p:txBody>
          <a:bodyPr/>
          <a:lstStyle/>
          <a:p>
            <a:endParaRPr lang="en-CA" noProof="0"/>
          </a:p>
        </p:txBody>
      </p:sp>
      <p:sp>
        <p:nvSpPr>
          <p:cNvPr id="34" name="Text 32"/>
          <p:cNvSpPr/>
          <p:nvPr/>
        </p:nvSpPr>
        <p:spPr>
          <a:xfrm>
            <a:off x="8524037" y="3090672"/>
            <a:ext cx="1440637" cy="621792"/>
          </a:xfrm>
          <a:prstGeom prst="rect">
            <a:avLst/>
          </a:prstGeom>
          <a:noFill/>
          <a:ln/>
        </p:spPr>
        <p:txBody>
          <a:bodyPr wrap="square" lIns="0" tIns="0" rIns="0" bIns="0" rtlCol="0" anchor="ctr"/>
          <a:lstStyle/>
          <a:p>
            <a:pPr marL="0" indent="0" algn="ctr">
              <a:lnSpc>
                <a:spcPts val="1100"/>
              </a:lnSpc>
              <a:buNone/>
            </a:pPr>
            <a:r>
              <a:rPr lang="en-CA" sz="950" b="1" noProof="0">
                <a:solidFill>
                  <a:srgbClr val="3C3C3C"/>
                </a:solidFill>
                <a:latin typeface="Corbel" pitchFamily="34" charset="0"/>
                <a:ea typeface="Corbel" pitchFamily="34" charset="-122"/>
                <a:cs typeface="Corbel" pitchFamily="34" charset="-120"/>
              </a:rPr>
              <a:t>Certification</a:t>
            </a:r>
            <a:endParaRPr lang="en-CA" sz="950" noProof="0"/>
          </a:p>
        </p:txBody>
      </p:sp>
      <p:sp>
        <p:nvSpPr>
          <p:cNvPr id="35" name="Text 33"/>
          <p:cNvSpPr/>
          <p:nvPr/>
        </p:nvSpPr>
        <p:spPr>
          <a:xfrm>
            <a:off x="10001250" y="3090672"/>
            <a:ext cx="128016" cy="621792"/>
          </a:xfrm>
          <a:prstGeom prst="rect">
            <a:avLst/>
          </a:prstGeom>
          <a:noFill/>
          <a:ln/>
        </p:spPr>
        <p:txBody>
          <a:bodyPr wrap="square" lIns="0" tIns="0" rIns="0" bIns="0" rtlCol="0" anchor="ctr"/>
          <a:lstStyle/>
          <a:p>
            <a:pPr marL="0" indent="0" algn="ctr">
              <a:buNone/>
            </a:pPr>
            <a:r>
              <a:rPr lang="en-CA" sz="1300" b="1" noProof="0">
                <a:solidFill>
                  <a:srgbClr val="A03D35"/>
                </a:solidFill>
                <a:latin typeface="Gill Sans MT" pitchFamily="34" charset="0"/>
                <a:ea typeface="Gill Sans MT" pitchFamily="34" charset="-122"/>
                <a:cs typeface="Gill Sans MT" pitchFamily="34" charset="-120"/>
              </a:rPr>
              <a:t>›</a:t>
            </a:r>
            <a:endParaRPr lang="en-CA" sz="1300" noProof="0"/>
          </a:p>
        </p:txBody>
      </p:sp>
      <p:sp>
        <p:nvSpPr>
          <p:cNvPr id="36" name="Shape 34"/>
          <p:cNvSpPr/>
          <p:nvPr/>
        </p:nvSpPr>
        <p:spPr>
          <a:xfrm>
            <a:off x="10129266" y="3090672"/>
            <a:ext cx="1513789" cy="621792"/>
          </a:xfrm>
          <a:prstGeom prst="rect">
            <a:avLst/>
          </a:prstGeom>
          <a:solidFill>
            <a:srgbClr val="FFFFFF"/>
          </a:solidFill>
          <a:ln w="9525">
            <a:solidFill>
              <a:srgbClr val="D8D6D6"/>
            </a:solidFill>
            <a:prstDash val="solid"/>
          </a:ln>
        </p:spPr>
        <p:txBody>
          <a:bodyPr/>
          <a:lstStyle/>
          <a:p>
            <a:endParaRPr lang="en-CA" noProof="0"/>
          </a:p>
        </p:txBody>
      </p:sp>
      <p:sp>
        <p:nvSpPr>
          <p:cNvPr id="37" name="Text 35"/>
          <p:cNvSpPr/>
          <p:nvPr/>
        </p:nvSpPr>
        <p:spPr>
          <a:xfrm>
            <a:off x="10165842" y="3090672"/>
            <a:ext cx="1440637" cy="621792"/>
          </a:xfrm>
          <a:prstGeom prst="rect">
            <a:avLst/>
          </a:prstGeom>
          <a:noFill/>
          <a:ln/>
        </p:spPr>
        <p:txBody>
          <a:bodyPr wrap="square" lIns="0" tIns="0" rIns="0" bIns="0" rtlCol="0" anchor="ctr"/>
          <a:lstStyle/>
          <a:p>
            <a:pPr marL="0" indent="0" algn="ctr">
              <a:lnSpc>
                <a:spcPts val="1100"/>
              </a:lnSpc>
              <a:buNone/>
            </a:pPr>
            <a:r>
              <a:rPr lang="en-CA" sz="950" b="1" noProof="0">
                <a:solidFill>
                  <a:srgbClr val="3C3C3C"/>
                </a:solidFill>
                <a:latin typeface="Corbel" pitchFamily="34" charset="0"/>
                <a:ea typeface="Corbel" pitchFamily="34" charset="-122"/>
                <a:cs typeface="Corbel" pitchFamily="34" charset="-120"/>
              </a:rPr>
              <a:t>Work Readiness</a:t>
            </a:r>
            <a:endParaRPr lang="en-CA" sz="950" noProof="0"/>
          </a:p>
        </p:txBody>
      </p:sp>
      <p:sp>
        <p:nvSpPr>
          <p:cNvPr id="78" name="Slide Number Placeholder 1">
            <a:extLst>
              <a:ext uri="{FF2B5EF4-FFF2-40B4-BE49-F238E27FC236}">
                <a16:creationId xmlns:a16="http://schemas.microsoft.com/office/drawing/2014/main" id="{2A969F37-15F5-FF54-BC42-D8AD1024C064}"/>
              </a:ext>
            </a:extLst>
          </p:cNvPr>
          <p:cNvSpPr txBox="1">
            <a:spLocks/>
          </p:cNvSpPr>
          <p:nvPr/>
        </p:nvSpPr>
        <p:spPr>
          <a:xfrm>
            <a:off x="611301" y="6351735"/>
            <a:ext cx="265003" cy="369740"/>
          </a:xfrm>
          <a:prstGeom prst="rect">
            <a:avLst/>
          </a:prstGeom>
        </p:spPr>
        <p:txBody>
          <a:bodyPr vert="horz" lIns="0" tIns="0" rIns="0" bIns="0" rtlCol="0" anchor="ctr" anchorCtr="0">
            <a:noAutofit/>
          </a:bodyPr>
          <a:lstStyle>
            <a:defPPr>
              <a:defRPr lang="en-US"/>
            </a:defPPr>
            <a:lvl1pPr>
              <a:defRPr sz="1000">
                <a:solidFill>
                  <a:srgbClr val="A13D35"/>
                </a:solidFill>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fld id="{90E75981-53F8-4174-8F05-C8A5CE0FBBE0}" type="slidenum">
              <a:rPr lang="en-CA" noProof="0" smtClean="0"/>
              <a:pPr/>
              <a:t>15</a:t>
            </a:fld>
            <a:endParaRPr lang="en-CA" noProof="0"/>
          </a:p>
        </p:txBody>
      </p:sp>
      <p:sp>
        <p:nvSpPr>
          <p:cNvPr id="80" name="Text 12">
            <a:extLst>
              <a:ext uri="{FF2B5EF4-FFF2-40B4-BE49-F238E27FC236}">
                <a16:creationId xmlns:a16="http://schemas.microsoft.com/office/drawing/2014/main" id="{EE643732-581C-15F0-EDAC-70820F8F5174}"/>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sp>
        <p:nvSpPr>
          <p:cNvPr id="82" name="Shape 7">
            <a:extLst>
              <a:ext uri="{FF2B5EF4-FFF2-40B4-BE49-F238E27FC236}">
                <a16:creationId xmlns:a16="http://schemas.microsoft.com/office/drawing/2014/main" id="{0F0BCAB3-59DC-447F-CC78-CD8EE5C5A484}"/>
              </a:ext>
            </a:extLst>
          </p:cNvPr>
          <p:cNvSpPr/>
          <p:nvPr/>
        </p:nvSpPr>
        <p:spPr>
          <a:xfrm>
            <a:off x="3159709" y="3872484"/>
            <a:ext cx="5364328" cy="502920"/>
          </a:xfrm>
          <a:prstGeom prst="rect">
            <a:avLst/>
          </a:prstGeom>
          <a:solidFill>
            <a:srgbClr val="A03D35"/>
          </a:solidFill>
          <a:ln/>
        </p:spPr>
        <p:txBody>
          <a:bodyPr/>
          <a:lstStyle/>
          <a:p>
            <a:endParaRPr lang="en-CA" noProof="0"/>
          </a:p>
        </p:txBody>
      </p:sp>
      <p:sp>
        <p:nvSpPr>
          <p:cNvPr id="84" name="Text 8">
            <a:extLst>
              <a:ext uri="{FF2B5EF4-FFF2-40B4-BE49-F238E27FC236}">
                <a16:creationId xmlns:a16="http://schemas.microsoft.com/office/drawing/2014/main" id="{679EF2E9-6163-D206-4542-39033A891259}"/>
              </a:ext>
            </a:extLst>
          </p:cNvPr>
          <p:cNvSpPr/>
          <p:nvPr/>
        </p:nvSpPr>
        <p:spPr>
          <a:xfrm>
            <a:off x="3296869" y="3872484"/>
            <a:ext cx="5090008" cy="502920"/>
          </a:xfrm>
          <a:prstGeom prst="rect">
            <a:avLst/>
          </a:prstGeom>
          <a:noFill/>
          <a:ln/>
        </p:spPr>
        <p:txBody>
          <a:bodyPr wrap="square" lIns="0" tIns="0" rIns="0" bIns="0" rtlCol="0" anchor="ctr"/>
          <a:lstStyle/>
          <a:p>
            <a:pPr marL="0" indent="0">
              <a:buNone/>
            </a:pPr>
            <a:r>
              <a:rPr lang="en-CA" sz="1500" noProof="0">
                <a:solidFill>
                  <a:srgbClr val="FFFFFF"/>
                </a:solidFill>
                <a:latin typeface="Gill Sans MT" pitchFamily="34" charset="0"/>
              </a:rPr>
              <a:t>Leading practice: ECI</a:t>
            </a:r>
            <a:endParaRPr lang="en-CA" sz="1500" noProof="0"/>
          </a:p>
        </p:txBody>
      </p:sp>
      <p:sp>
        <p:nvSpPr>
          <p:cNvPr id="86" name="Shape 9">
            <a:extLst>
              <a:ext uri="{FF2B5EF4-FFF2-40B4-BE49-F238E27FC236}">
                <a16:creationId xmlns:a16="http://schemas.microsoft.com/office/drawing/2014/main" id="{CD1D218F-F737-6693-5765-A3F500FD2C1F}"/>
              </a:ext>
            </a:extLst>
          </p:cNvPr>
          <p:cNvSpPr/>
          <p:nvPr/>
        </p:nvSpPr>
        <p:spPr>
          <a:xfrm>
            <a:off x="3159709" y="4375404"/>
            <a:ext cx="5364328" cy="1859449"/>
          </a:xfrm>
          <a:prstGeom prst="rect">
            <a:avLst/>
          </a:prstGeom>
          <a:solidFill>
            <a:srgbClr val="FFFFFF"/>
          </a:solidFill>
          <a:ln w="9525">
            <a:solidFill>
              <a:srgbClr val="D8D6D6"/>
            </a:solidFill>
            <a:prstDash val="solid"/>
          </a:ln>
        </p:spPr>
        <p:txBody>
          <a:bodyPr/>
          <a:lstStyle/>
          <a:p>
            <a:endParaRPr lang="en-CA" noProof="0"/>
          </a:p>
        </p:txBody>
      </p:sp>
      <p:sp>
        <p:nvSpPr>
          <p:cNvPr id="88" name="Text 10">
            <a:extLst>
              <a:ext uri="{FF2B5EF4-FFF2-40B4-BE49-F238E27FC236}">
                <a16:creationId xmlns:a16="http://schemas.microsoft.com/office/drawing/2014/main" id="{16DD3C40-007C-BC2C-6DCB-A4D1143CFB29}"/>
              </a:ext>
            </a:extLst>
          </p:cNvPr>
          <p:cNvSpPr/>
          <p:nvPr/>
        </p:nvSpPr>
        <p:spPr>
          <a:xfrm>
            <a:off x="3360877" y="4539996"/>
            <a:ext cx="4961992" cy="1694857"/>
          </a:xfrm>
          <a:prstGeom prst="rect">
            <a:avLst/>
          </a:prstGeom>
          <a:noFill/>
          <a:ln/>
        </p:spPr>
        <p:txBody>
          <a:bodyPr wrap="square" lIns="0" tIns="0" rIns="0" bIns="0" rtlCol="0" anchor="t"/>
          <a:lstStyle/>
          <a:p>
            <a:pPr marL="342900" indent="-342900">
              <a:lnSpc>
                <a:spcPts val="1600"/>
              </a:lnSpc>
              <a:spcAft>
                <a:spcPts val="1000"/>
              </a:spcAft>
              <a:buSzPct val="100000"/>
              <a:buChar char="•"/>
            </a:pPr>
            <a:r>
              <a:rPr lang="en-CA" sz="1250" noProof="0">
                <a:solidFill>
                  <a:srgbClr val="3C3C3C"/>
                </a:solidFill>
                <a:latin typeface="Corbel" pitchFamily="34" charset="0"/>
                <a:ea typeface="Corbel" pitchFamily="34" charset="-122"/>
                <a:cs typeface="Corbel" pitchFamily="34" charset="-120"/>
              </a:rPr>
              <a:t>Early Contractor Involvement (ECI) enables contractors to be engaged in the early stages of project development</a:t>
            </a:r>
          </a:p>
          <a:p>
            <a:pPr marL="342900" indent="-342900">
              <a:lnSpc>
                <a:spcPts val="1600"/>
              </a:lnSpc>
              <a:spcAft>
                <a:spcPts val="1000"/>
              </a:spcAft>
              <a:buSzPct val="100000"/>
              <a:buChar char="•"/>
            </a:pPr>
            <a:r>
              <a:rPr lang="en-CA" sz="1250" noProof="0">
                <a:solidFill>
                  <a:srgbClr val="3C3C3C"/>
                </a:solidFill>
                <a:latin typeface="Corbel" pitchFamily="34" charset="0"/>
                <a:ea typeface="Corbel" pitchFamily="34" charset="-122"/>
                <a:cs typeface="Corbel" pitchFamily="34" charset="-120"/>
              </a:rPr>
              <a:t>Allows for additional planning, collaboration and innovation on a project. Can enable First Nations to harness opportunities.</a:t>
            </a:r>
          </a:p>
          <a:p>
            <a:pPr marL="342900" indent="-342900">
              <a:lnSpc>
                <a:spcPts val="1600"/>
              </a:lnSpc>
              <a:spcAft>
                <a:spcPts val="1000"/>
              </a:spcAft>
              <a:buSzPct val="100000"/>
              <a:buChar char="•"/>
            </a:pPr>
            <a:r>
              <a:rPr lang="en-CA" sz="1250" noProof="0">
                <a:solidFill>
                  <a:srgbClr val="3C3C3C"/>
                </a:solidFill>
                <a:latin typeface="Corbel" pitchFamily="34" charset="0"/>
                <a:ea typeface="Corbel" pitchFamily="34" charset="-122"/>
                <a:cs typeface="Corbel" pitchFamily="34" charset="-120"/>
              </a:rPr>
              <a:t>E.g. Hydro One </a:t>
            </a:r>
            <a:r>
              <a:rPr lang="en-CA" sz="1250" noProof="0" err="1">
                <a:solidFill>
                  <a:srgbClr val="3C3C3C"/>
                </a:solidFill>
                <a:latin typeface="Corbel" pitchFamily="34" charset="0"/>
                <a:ea typeface="Corbel" pitchFamily="34" charset="-122"/>
                <a:cs typeface="Corbel" pitchFamily="34" charset="-120"/>
              </a:rPr>
              <a:t>Waasigan</a:t>
            </a:r>
            <a:r>
              <a:rPr lang="en-CA" sz="1250" noProof="0">
                <a:solidFill>
                  <a:srgbClr val="3C3C3C"/>
                </a:solidFill>
                <a:latin typeface="Corbel" pitchFamily="34" charset="0"/>
                <a:ea typeface="Corbel" pitchFamily="34" charset="-122"/>
                <a:cs typeface="Corbel" pitchFamily="34" charset="-120"/>
              </a:rPr>
              <a:t> Transmission Line project. ECI signed in March 2021, ground broken in November 2024.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6"/>
                                        </p:tgtEl>
                                        <p:attrNameLst>
                                          <p:attrName>style.visibility</p:attrName>
                                        </p:attrNameLst>
                                      </p:cBhvr>
                                      <p:to>
                                        <p:strVal val="visible"/>
                                      </p:to>
                                    </p:set>
                                    <p:animEffect transition="in" filter="fade">
                                      <p:cBhvr>
                                        <p:cTn id="10" dur="500"/>
                                        <p:tgtEl>
                                          <p:spTgt spid="8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4"/>
                                        </p:tgtEl>
                                        <p:attrNameLst>
                                          <p:attrName>style.visibility</p:attrName>
                                        </p:attrNameLst>
                                      </p:cBhvr>
                                      <p:to>
                                        <p:strVal val="visible"/>
                                      </p:to>
                                    </p:set>
                                    <p:animEffect transition="in" filter="fade">
                                      <p:cBhvr>
                                        <p:cTn id="13" dur="500"/>
                                        <p:tgtEl>
                                          <p:spTgt spid="8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2"/>
                                        </p:tgtEl>
                                        <p:attrNameLst>
                                          <p:attrName>style.visibility</p:attrName>
                                        </p:attrNameLst>
                                      </p:cBhvr>
                                      <p:to>
                                        <p:strVal val="visible"/>
                                      </p:to>
                                    </p:set>
                                    <p:animEffect transition="in" filter="fade">
                                      <p:cBhvr>
                                        <p:cTn id="16"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4" grpId="0" animBg="1"/>
      <p:bldP spid="86" grpId="0" animBg="1"/>
      <p:bldP spid="8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 2"/>
          <p:cNvSpPr/>
          <p:nvPr/>
        </p:nvSpPr>
        <p:spPr>
          <a:xfrm>
            <a:off x="548640" y="365760"/>
            <a:ext cx="8808415" cy="640080"/>
          </a:xfrm>
          <a:prstGeom prst="rect">
            <a:avLst/>
          </a:prstGeom>
          <a:noFill/>
          <a:ln/>
        </p:spPr>
        <p:txBody>
          <a:bodyPr wrap="square" lIns="0" tIns="0" rIns="0" bIns="0" rtlCol="0" anchor="t"/>
          <a:lstStyle/>
          <a:p>
            <a:pPr marL="0" indent="0">
              <a:buNone/>
            </a:pPr>
            <a:r>
              <a:rPr lang="en-CA" sz="2500" b="1" noProof="0">
                <a:solidFill>
                  <a:srgbClr val="A03D35"/>
                </a:solidFill>
                <a:latin typeface="Gill Sans MT" pitchFamily="34" charset="0"/>
                <a:ea typeface="Gill Sans MT" pitchFamily="34" charset="-122"/>
                <a:cs typeface="Gill Sans MT" pitchFamily="34" charset="-120"/>
              </a:rPr>
              <a:t>The Cost of Starting Too Late</a:t>
            </a:r>
            <a:endParaRPr lang="en-CA" sz="2500" noProof="0"/>
          </a:p>
        </p:txBody>
      </p:sp>
      <p:sp>
        <p:nvSpPr>
          <p:cNvPr id="5" name="Text 3"/>
          <p:cNvSpPr/>
          <p:nvPr/>
        </p:nvSpPr>
        <p:spPr>
          <a:xfrm>
            <a:off x="548640" y="1371600"/>
            <a:ext cx="11094415" cy="4434840"/>
          </a:xfrm>
          <a:prstGeom prst="rect">
            <a:avLst/>
          </a:prstGeom>
          <a:noFill/>
          <a:ln/>
        </p:spPr>
        <p:txBody>
          <a:bodyPr wrap="square" lIns="0" tIns="0" rIns="0" bIns="0" rtlCol="0" anchor="t"/>
          <a:lstStyle/>
          <a:p>
            <a:pPr marL="342900" indent="-342900">
              <a:lnSpc>
                <a:spcPts val="1900"/>
              </a:lnSpc>
              <a:spcAft>
                <a:spcPts val="1200"/>
              </a:spcAft>
              <a:buSzPct val="100000"/>
              <a:buChar char="•"/>
            </a:pPr>
            <a:r>
              <a:rPr lang="en-CA" sz="1450" noProof="0">
                <a:solidFill>
                  <a:srgbClr val="3C3C3C"/>
                </a:solidFill>
                <a:latin typeface="Corbel" pitchFamily="34" charset="0"/>
                <a:ea typeface="Corbel" pitchFamily="34" charset="-122"/>
                <a:cs typeface="Corbel" pitchFamily="34" charset="-120"/>
              </a:rPr>
              <a:t>Qualified workers are unavailable when hiring begins</a:t>
            </a:r>
            <a:endParaRPr lang="en-CA" sz="1450" noProof="0"/>
          </a:p>
          <a:p>
            <a:pPr marL="342900" indent="-342900">
              <a:lnSpc>
                <a:spcPts val="1900"/>
              </a:lnSpc>
              <a:spcAft>
                <a:spcPts val="1200"/>
              </a:spcAft>
              <a:buSzPct val="100000"/>
              <a:buChar char="•"/>
            </a:pPr>
            <a:r>
              <a:rPr lang="en-CA" sz="1450" noProof="0">
                <a:solidFill>
                  <a:srgbClr val="3C3C3C"/>
                </a:solidFill>
                <a:latin typeface="Corbel" pitchFamily="34" charset="0"/>
                <a:ea typeface="Corbel" pitchFamily="34" charset="-122"/>
                <a:cs typeface="Corbel" pitchFamily="34" charset="-120"/>
              </a:rPr>
              <a:t>External contractors fill positions</a:t>
            </a:r>
            <a:endParaRPr lang="en-CA" sz="1450" noProof="0"/>
          </a:p>
          <a:p>
            <a:pPr marL="342900" indent="-342900">
              <a:lnSpc>
                <a:spcPts val="1900"/>
              </a:lnSpc>
              <a:spcAft>
                <a:spcPts val="1200"/>
              </a:spcAft>
              <a:buSzPct val="100000"/>
              <a:buChar char="•"/>
            </a:pPr>
            <a:r>
              <a:rPr lang="en-CA" sz="1450" noProof="0">
                <a:solidFill>
                  <a:srgbClr val="3C3C3C"/>
                </a:solidFill>
                <a:latin typeface="Corbel" pitchFamily="34" charset="0"/>
                <a:ea typeface="Corbel" pitchFamily="34" charset="-122"/>
                <a:cs typeface="Corbel" pitchFamily="34" charset="-120"/>
              </a:rPr>
              <a:t>Training is disconnected from actual jobs</a:t>
            </a:r>
            <a:endParaRPr lang="en-CA" sz="1450" noProof="0"/>
          </a:p>
          <a:p>
            <a:pPr marL="342900" indent="-342900">
              <a:lnSpc>
                <a:spcPts val="1900"/>
              </a:lnSpc>
              <a:spcAft>
                <a:spcPts val="1200"/>
              </a:spcAft>
              <a:buSzPct val="100000"/>
              <a:buChar char="•"/>
            </a:pPr>
            <a:r>
              <a:rPr lang="en-CA" sz="1450" noProof="0">
                <a:solidFill>
                  <a:srgbClr val="3C3C3C"/>
                </a:solidFill>
                <a:latin typeface="Corbel" pitchFamily="34" charset="0"/>
                <a:ea typeface="Corbel" pitchFamily="34" charset="-122"/>
                <a:cs typeface="Corbel" pitchFamily="34" charset="-120"/>
              </a:rPr>
              <a:t>Communities repeatedly create one-off programs</a:t>
            </a:r>
            <a:endParaRPr lang="en-CA" sz="1450" noProof="0"/>
          </a:p>
          <a:p>
            <a:pPr marL="342900" indent="-342900">
              <a:lnSpc>
                <a:spcPts val="1900"/>
              </a:lnSpc>
              <a:spcAft>
                <a:spcPts val="1200"/>
              </a:spcAft>
              <a:buSzPct val="100000"/>
              <a:buChar char="•"/>
            </a:pPr>
            <a:r>
              <a:rPr lang="en-CA" sz="1450" noProof="0">
                <a:solidFill>
                  <a:srgbClr val="3C3C3C"/>
                </a:solidFill>
                <a:latin typeface="Corbel" pitchFamily="34" charset="0"/>
                <a:ea typeface="Corbel" pitchFamily="34" charset="-122"/>
                <a:cs typeface="Corbel" pitchFamily="34" charset="-120"/>
              </a:rPr>
              <a:t>Equipment and training investments cannot be reused</a:t>
            </a:r>
            <a:endParaRPr lang="en-CA" sz="1450" noProof="0"/>
          </a:p>
          <a:p>
            <a:pPr marL="342900" indent="-342900">
              <a:lnSpc>
                <a:spcPts val="1900"/>
              </a:lnSpc>
              <a:spcAft>
                <a:spcPts val="1200"/>
              </a:spcAft>
              <a:buSzPct val="100000"/>
              <a:buChar char="•"/>
            </a:pPr>
            <a:r>
              <a:rPr lang="en-CA" sz="1450" noProof="0">
                <a:solidFill>
                  <a:srgbClr val="3C3C3C"/>
                </a:solidFill>
                <a:latin typeface="Corbel" pitchFamily="34" charset="0"/>
                <a:ea typeface="Corbel" pitchFamily="34" charset="-122"/>
                <a:cs typeface="Corbel" pitchFamily="34" charset="-120"/>
              </a:rPr>
              <a:t>Entry-level jobs do not develop into careers</a:t>
            </a:r>
            <a:endParaRPr lang="en-CA" sz="1450" noProof="0"/>
          </a:p>
          <a:p>
            <a:pPr marL="342900" indent="-342900">
              <a:lnSpc>
                <a:spcPts val="1900"/>
              </a:lnSpc>
              <a:spcAft>
                <a:spcPts val="1200"/>
              </a:spcAft>
              <a:buSzPct val="100000"/>
              <a:buChar char="•"/>
            </a:pPr>
            <a:r>
              <a:rPr lang="en-CA" sz="1450" noProof="0">
                <a:solidFill>
                  <a:srgbClr val="3C3C3C"/>
                </a:solidFill>
                <a:latin typeface="Corbel" pitchFamily="34" charset="0"/>
                <a:ea typeface="Corbel" pitchFamily="34" charset="-122"/>
                <a:cs typeface="Corbel" pitchFamily="34" charset="-120"/>
              </a:rPr>
              <a:t>Economic benefits leave the community</a:t>
            </a:r>
            <a:endParaRPr lang="en-CA" sz="1450" noProof="0"/>
          </a:p>
        </p:txBody>
      </p:sp>
      <p:sp>
        <p:nvSpPr>
          <p:cNvPr id="6" name="Shape 4"/>
          <p:cNvSpPr/>
          <p:nvPr/>
        </p:nvSpPr>
        <p:spPr>
          <a:xfrm>
            <a:off x="548640" y="5554980"/>
            <a:ext cx="11094415" cy="502920"/>
          </a:xfrm>
          <a:prstGeom prst="rect">
            <a:avLst/>
          </a:prstGeom>
          <a:solidFill>
            <a:srgbClr val="A03D35"/>
          </a:solidFill>
          <a:ln/>
        </p:spPr>
        <p:txBody>
          <a:bodyPr/>
          <a:lstStyle/>
          <a:p>
            <a:endParaRPr lang="en-CA" noProof="0"/>
          </a:p>
        </p:txBody>
      </p:sp>
      <p:sp>
        <p:nvSpPr>
          <p:cNvPr id="7" name="Text 5"/>
          <p:cNvSpPr/>
          <p:nvPr/>
        </p:nvSpPr>
        <p:spPr>
          <a:xfrm>
            <a:off x="731520" y="5554980"/>
            <a:ext cx="10728655" cy="502920"/>
          </a:xfrm>
          <a:prstGeom prst="rect">
            <a:avLst/>
          </a:prstGeom>
          <a:noFill/>
          <a:ln/>
        </p:spPr>
        <p:txBody>
          <a:bodyPr wrap="square" lIns="0" tIns="0" rIns="0" bIns="0" rtlCol="0" anchor="ctr"/>
          <a:lstStyle/>
          <a:p>
            <a:pPr marL="0" indent="0" algn="ctr">
              <a:buNone/>
            </a:pPr>
            <a:r>
              <a:rPr lang="en-CA" sz="1400" b="1" noProof="0">
                <a:solidFill>
                  <a:srgbClr val="FFFFFF"/>
                </a:solidFill>
                <a:latin typeface="Gill Sans MT" pitchFamily="34" charset="0"/>
                <a:ea typeface="Gill Sans MT" pitchFamily="34" charset="-122"/>
                <a:cs typeface="Gill Sans MT" pitchFamily="34" charset="-120"/>
              </a:rPr>
              <a:t>What would change if workforce planning began two or three years earlier?</a:t>
            </a:r>
            <a:endParaRPr lang="en-CA" sz="1400" noProof="0"/>
          </a:p>
        </p:txBody>
      </p:sp>
      <p:sp>
        <p:nvSpPr>
          <p:cNvPr id="3" name="Slide Number Placeholder 1">
            <a:extLst>
              <a:ext uri="{FF2B5EF4-FFF2-40B4-BE49-F238E27FC236}">
                <a16:creationId xmlns:a16="http://schemas.microsoft.com/office/drawing/2014/main" id="{B5F8D7E1-D68C-ED43-4BAD-EE7C3B6D4123}"/>
              </a:ext>
            </a:extLst>
          </p:cNvPr>
          <p:cNvSpPr txBox="1">
            <a:spLocks/>
          </p:cNvSpPr>
          <p:nvPr/>
        </p:nvSpPr>
        <p:spPr>
          <a:xfrm>
            <a:off x="611301" y="6351735"/>
            <a:ext cx="265003" cy="369740"/>
          </a:xfrm>
          <a:prstGeom prst="rect">
            <a:avLst/>
          </a:prstGeom>
        </p:spPr>
        <p:txBody>
          <a:bodyPr vert="horz" lIns="0" tIns="0" rIns="0" bIns="0" rtlCol="0" anchor="ctr" anchorCtr="0">
            <a:noAutofit/>
          </a:bodyPr>
          <a:lstStyle>
            <a:defPPr>
              <a:defRPr lang="en-US"/>
            </a:defPPr>
            <a:lvl1pPr>
              <a:defRPr sz="1000">
                <a:solidFill>
                  <a:srgbClr val="A13D35"/>
                </a:solidFill>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fld id="{90E75981-53F8-4174-8F05-C8A5CE0FBBE0}" type="slidenum">
              <a:rPr lang="en-CA" noProof="0" smtClean="0"/>
              <a:pPr/>
              <a:t>16</a:t>
            </a:fld>
            <a:endParaRPr lang="en-CA" noProof="0"/>
          </a:p>
        </p:txBody>
      </p:sp>
      <p:sp>
        <p:nvSpPr>
          <p:cNvPr id="12" name="Text 12">
            <a:extLst>
              <a:ext uri="{FF2B5EF4-FFF2-40B4-BE49-F238E27FC236}">
                <a16:creationId xmlns:a16="http://schemas.microsoft.com/office/drawing/2014/main" id="{F976BC36-0E0E-07C3-E6DD-8CA26CDFFCC9}"/>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 0"/>
          <p:cNvSpPr/>
          <p:nvPr/>
        </p:nvSpPr>
        <p:spPr>
          <a:xfrm>
            <a:off x="548640" y="411480"/>
            <a:ext cx="11094415" cy="731520"/>
          </a:xfrm>
          <a:prstGeom prst="rect">
            <a:avLst/>
          </a:prstGeom>
          <a:noFill/>
          <a:ln/>
        </p:spPr>
        <p:txBody>
          <a:bodyPr wrap="square" lIns="0" tIns="0" rIns="0" bIns="0" rtlCol="0" anchor="ctr"/>
          <a:lstStyle/>
          <a:p>
            <a:pPr marL="0" indent="0">
              <a:buNone/>
            </a:pPr>
            <a:r>
              <a:rPr lang="en-CA" sz="2800" b="1" noProof="0">
                <a:solidFill>
                  <a:srgbClr val="A03D35"/>
                </a:solidFill>
                <a:latin typeface="Gill Sans MT" pitchFamily="34" charset="0"/>
                <a:ea typeface="Gill Sans MT" pitchFamily="34" charset="-122"/>
                <a:cs typeface="Gill Sans MT" pitchFamily="34" charset="-120"/>
              </a:rPr>
              <a:t>The Gap We Keep Seeing</a:t>
            </a:r>
            <a:endParaRPr lang="en-CA" sz="2800" noProof="0"/>
          </a:p>
        </p:txBody>
      </p:sp>
      <p:sp>
        <p:nvSpPr>
          <p:cNvPr id="3" name="Text 1"/>
          <p:cNvSpPr/>
          <p:nvPr/>
        </p:nvSpPr>
        <p:spPr>
          <a:xfrm>
            <a:off x="548640" y="1234440"/>
            <a:ext cx="11094415" cy="777240"/>
          </a:xfrm>
          <a:prstGeom prst="rect">
            <a:avLst/>
          </a:prstGeom>
          <a:noFill/>
          <a:ln/>
        </p:spPr>
        <p:txBody>
          <a:bodyPr wrap="square" lIns="0" tIns="0" rIns="0" bIns="0" rtlCol="0" anchor="ctr"/>
          <a:lstStyle/>
          <a:p>
            <a:pPr marL="0" indent="0">
              <a:lnSpc>
                <a:spcPts val="1900"/>
              </a:lnSpc>
              <a:buNone/>
            </a:pPr>
            <a:r>
              <a:rPr lang="en-CA" sz="1500" i="1" noProof="0">
                <a:solidFill>
                  <a:srgbClr val="3C3C3C"/>
                </a:solidFill>
                <a:latin typeface="Corbel" pitchFamily="34" charset="0"/>
                <a:ea typeface="Corbel" pitchFamily="34" charset="-122"/>
                <a:cs typeface="Corbel" pitchFamily="34" charset="-120"/>
              </a:rPr>
              <a:t>The problem is rarely a lack of will. It is timing.</a:t>
            </a:r>
            <a:endParaRPr lang="en-CA" sz="1500" noProof="0"/>
          </a:p>
        </p:txBody>
      </p:sp>
      <p:sp>
        <p:nvSpPr>
          <p:cNvPr id="4" name="Text 2"/>
          <p:cNvSpPr/>
          <p:nvPr/>
        </p:nvSpPr>
        <p:spPr>
          <a:xfrm>
            <a:off x="548640" y="2148840"/>
            <a:ext cx="11094415" cy="4023360"/>
          </a:xfrm>
          <a:prstGeom prst="rect">
            <a:avLst/>
          </a:prstGeom>
          <a:noFill/>
          <a:ln/>
        </p:spPr>
        <p:txBody>
          <a:bodyPr wrap="square" lIns="0" tIns="0" rIns="0" bIns="0" rtlCol="0" anchor="t"/>
          <a:lstStyle/>
          <a:p>
            <a:pPr marL="342900" indent="-342900">
              <a:lnSpc>
                <a:spcPts val="1900"/>
              </a:lnSpc>
              <a:spcAft>
                <a:spcPts val="1400"/>
              </a:spcAft>
              <a:buSzPct val="100000"/>
              <a:buChar char="•"/>
            </a:pPr>
            <a:r>
              <a:rPr lang="en-CA" sz="1400" noProof="0">
                <a:solidFill>
                  <a:srgbClr val="3C3C3C"/>
                </a:solidFill>
                <a:latin typeface="Corbel" pitchFamily="34" charset="0"/>
                <a:ea typeface="Corbel" pitchFamily="34" charset="-122"/>
                <a:cs typeface="Corbel" pitchFamily="34" charset="-120"/>
              </a:rPr>
              <a:t>A major project — a mine, a transmission line, a dam — shows up, ramps up, and by the time it reaches construction, the engineering and procurement contractor is already staffing the job.</a:t>
            </a:r>
            <a:endParaRPr lang="en-CA" sz="1400" noProof="0"/>
          </a:p>
          <a:p>
            <a:pPr marL="342900" indent="-342900">
              <a:lnSpc>
                <a:spcPts val="1900"/>
              </a:lnSpc>
              <a:spcAft>
                <a:spcPts val="1400"/>
              </a:spcAft>
              <a:buSzPct val="100000"/>
              <a:buChar char="•"/>
            </a:pPr>
            <a:r>
              <a:rPr lang="en-CA" sz="1400" noProof="0">
                <a:solidFill>
                  <a:srgbClr val="3C3C3C"/>
                </a:solidFill>
                <a:latin typeface="Corbel" pitchFamily="34" charset="0"/>
                <a:ea typeface="Corbel" pitchFamily="34" charset="-122"/>
                <a:cs typeface="Corbel" pitchFamily="34" charset="-120"/>
              </a:rPr>
              <a:t>There is very little runway left, at that point, to move from "we should build local capacity" to a trained, certified, job-ready workforce.</a:t>
            </a:r>
            <a:endParaRPr lang="en-CA" sz="1400" noProof="0"/>
          </a:p>
          <a:p>
            <a:pPr marL="342900" indent="-342900">
              <a:lnSpc>
                <a:spcPts val="1900"/>
              </a:lnSpc>
              <a:spcAft>
                <a:spcPts val="1400"/>
              </a:spcAft>
              <a:buSzPct val="100000"/>
              <a:buChar char="•"/>
            </a:pPr>
            <a:r>
              <a:rPr lang="en-CA" sz="1400" noProof="0">
                <a:solidFill>
                  <a:srgbClr val="3C3C3C"/>
                </a:solidFill>
                <a:latin typeface="Corbel" pitchFamily="34" charset="0"/>
                <a:ea typeface="Corbel" pitchFamily="34" charset="-122"/>
                <a:cs typeface="Corbel" pitchFamily="34" charset="-120"/>
              </a:rPr>
              <a:t>The result: real economic opportunity arrives on the community's doorstep, and the workforce isn't ready to fully capture it. That is a lost opportunity, not a failure of effort.</a:t>
            </a:r>
            <a:endParaRPr lang="en-CA" sz="1400" noProof="0"/>
          </a:p>
          <a:p>
            <a:pPr marL="342900" indent="-342900">
              <a:lnSpc>
                <a:spcPts val="1900"/>
              </a:lnSpc>
              <a:spcAft>
                <a:spcPts val="1400"/>
              </a:spcAft>
              <a:buSzPct val="100000"/>
              <a:buChar char="•"/>
            </a:pPr>
            <a:r>
              <a:rPr lang="en-CA" sz="1400" noProof="0">
                <a:solidFill>
                  <a:srgbClr val="3C3C3C"/>
                </a:solidFill>
                <a:latin typeface="Corbel" pitchFamily="34" charset="0"/>
                <a:ea typeface="Corbel" pitchFamily="34" charset="-122"/>
                <a:cs typeface="Corbel" pitchFamily="34" charset="-120"/>
              </a:rPr>
              <a:t>The fix is not working harder once the project shows up. It is starting the workforce planning years before it does.</a:t>
            </a:r>
            <a:endParaRPr lang="en-CA" sz="1400" noProof="0"/>
          </a:p>
        </p:txBody>
      </p:sp>
      <p:sp>
        <p:nvSpPr>
          <p:cNvPr id="9" name="Slide Number Placeholder 1">
            <a:extLst>
              <a:ext uri="{FF2B5EF4-FFF2-40B4-BE49-F238E27FC236}">
                <a16:creationId xmlns:a16="http://schemas.microsoft.com/office/drawing/2014/main" id="{7F587D88-D292-F8C8-536B-E53D7D5E52F4}"/>
              </a:ext>
            </a:extLst>
          </p:cNvPr>
          <p:cNvSpPr txBox="1">
            <a:spLocks/>
          </p:cNvSpPr>
          <p:nvPr/>
        </p:nvSpPr>
        <p:spPr>
          <a:xfrm>
            <a:off x="611301" y="6351735"/>
            <a:ext cx="265003" cy="369740"/>
          </a:xfrm>
          <a:prstGeom prst="rect">
            <a:avLst/>
          </a:prstGeom>
        </p:spPr>
        <p:txBody>
          <a:bodyPr vert="horz" lIns="0" tIns="0" rIns="0" bIns="0" rtlCol="0" anchor="ctr" anchorCtr="0">
            <a:noAutofit/>
          </a:bodyPr>
          <a:lstStyle>
            <a:defPPr>
              <a:defRPr lang="en-US"/>
            </a:defPPr>
            <a:lvl1pPr>
              <a:defRPr sz="1000">
                <a:solidFill>
                  <a:srgbClr val="A13D35"/>
                </a:solidFill>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fld id="{90E75981-53F8-4174-8F05-C8A5CE0FBBE0}" type="slidenum">
              <a:rPr lang="en-CA" noProof="0" smtClean="0"/>
              <a:pPr/>
              <a:t>17</a:t>
            </a:fld>
            <a:endParaRPr lang="en-CA" noProof="0"/>
          </a:p>
        </p:txBody>
      </p:sp>
      <p:sp>
        <p:nvSpPr>
          <p:cNvPr id="11" name="Text 12">
            <a:extLst>
              <a:ext uri="{FF2B5EF4-FFF2-40B4-BE49-F238E27FC236}">
                <a16:creationId xmlns:a16="http://schemas.microsoft.com/office/drawing/2014/main" id="{1133BDFA-2107-6FD8-4203-633F73F5BC2B}"/>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1"/>
          <p:cNvSpPr/>
          <p:nvPr/>
        </p:nvSpPr>
        <p:spPr>
          <a:xfrm>
            <a:off x="548640" y="365760"/>
            <a:ext cx="8899855" cy="914400"/>
          </a:xfrm>
          <a:prstGeom prst="rect">
            <a:avLst/>
          </a:prstGeom>
          <a:noFill/>
          <a:ln/>
        </p:spPr>
        <p:txBody>
          <a:bodyPr wrap="square" lIns="0" tIns="0" rIns="0" bIns="0" rtlCol="0" anchor="t"/>
          <a:lstStyle/>
          <a:p>
            <a:pPr marL="0" indent="0">
              <a:buNone/>
            </a:pPr>
            <a:r>
              <a:rPr lang="en-CA" sz="2600" b="1" noProof="0">
                <a:solidFill>
                  <a:srgbClr val="A03D35"/>
                </a:solidFill>
                <a:latin typeface="Gill Sans MT" pitchFamily="34" charset="0"/>
                <a:ea typeface="Gill Sans MT" pitchFamily="34" charset="-122"/>
                <a:cs typeface="Gill Sans MT" pitchFamily="34" charset="-120"/>
              </a:rPr>
              <a:t>Forecast the Skills Before Demand Arrives</a:t>
            </a:r>
            <a:endParaRPr lang="en-CA" sz="2600" noProof="0"/>
          </a:p>
        </p:txBody>
      </p:sp>
      <p:sp>
        <p:nvSpPr>
          <p:cNvPr id="4" name="Text 2"/>
          <p:cNvSpPr/>
          <p:nvPr/>
        </p:nvSpPr>
        <p:spPr>
          <a:xfrm>
            <a:off x="548640" y="1417320"/>
            <a:ext cx="11094415" cy="457200"/>
          </a:xfrm>
          <a:prstGeom prst="rect">
            <a:avLst/>
          </a:prstGeom>
          <a:noFill/>
          <a:ln/>
        </p:spPr>
        <p:txBody>
          <a:bodyPr wrap="square" lIns="0" tIns="0" rIns="0" bIns="0" rtlCol="0" anchor="ctr"/>
          <a:lstStyle/>
          <a:p>
            <a:pPr marL="0" indent="0">
              <a:buNone/>
            </a:pPr>
            <a:r>
              <a:rPr lang="en-CA" sz="1300" i="1" noProof="0">
                <a:solidFill>
                  <a:srgbClr val="3C3C3C"/>
                </a:solidFill>
                <a:latin typeface="Corbel" pitchFamily="34" charset="0"/>
                <a:ea typeface="Corbel" pitchFamily="34" charset="-122"/>
                <a:cs typeface="Corbel" pitchFamily="34" charset="-120"/>
              </a:rPr>
              <a:t>Translate projects into training decisions.</a:t>
            </a:r>
            <a:endParaRPr lang="en-CA" sz="1300" noProof="0"/>
          </a:p>
        </p:txBody>
      </p:sp>
      <p:sp>
        <p:nvSpPr>
          <p:cNvPr id="5" name="Shape 3"/>
          <p:cNvSpPr/>
          <p:nvPr/>
        </p:nvSpPr>
        <p:spPr>
          <a:xfrm>
            <a:off x="548640" y="2331720"/>
            <a:ext cx="1711909" cy="384048"/>
          </a:xfrm>
          <a:prstGeom prst="rect">
            <a:avLst/>
          </a:prstGeom>
          <a:solidFill>
            <a:srgbClr val="A03D35"/>
          </a:solidFill>
          <a:ln/>
        </p:spPr>
        <p:txBody>
          <a:bodyPr/>
          <a:lstStyle/>
          <a:p>
            <a:endParaRPr lang="en-CA" noProof="0"/>
          </a:p>
        </p:txBody>
      </p:sp>
      <p:sp>
        <p:nvSpPr>
          <p:cNvPr id="6" name="Text 4"/>
          <p:cNvSpPr/>
          <p:nvPr/>
        </p:nvSpPr>
        <p:spPr>
          <a:xfrm>
            <a:off x="548640" y="2331720"/>
            <a:ext cx="1711909" cy="384048"/>
          </a:xfrm>
          <a:prstGeom prst="rect">
            <a:avLst/>
          </a:prstGeom>
          <a:noFill/>
          <a:ln/>
        </p:spPr>
        <p:txBody>
          <a:bodyPr wrap="square" lIns="0" tIns="0" rIns="0" bIns="0" rtlCol="0" anchor="ctr"/>
          <a:lstStyle/>
          <a:p>
            <a:pPr marL="0" indent="0" algn="ctr">
              <a:buNone/>
            </a:pPr>
            <a:r>
              <a:rPr lang="en-CA" sz="1400" b="1" noProof="0">
                <a:solidFill>
                  <a:srgbClr val="FFFFFF"/>
                </a:solidFill>
                <a:latin typeface="Gill Sans MT" pitchFamily="34" charset="0"/>
                <a:ea typeface="Gill Sans MT" pitchFamily="34" charset="-122"/>
                <a:cs typeface="Gill Sans MT" pitchFamily="34" charset="-120"/>
              </a:rPr>
              <a:t>1</a:t>
            </a:r>
            <a:endParaRPr lang="en-CA" sz="1400" noProof="0"/>
          </a:p>
        </p:txBody>
      </p:sp>
      <p:sp>
        <p:nvSpPr>
          <p:cNvPr id="7" name="Shape 5"/>
          <p:cNvSpPr/>
          <p:nvPr/>
        </p:nvSpPr>
        <p:spPr>
          <a:xfrm>
            <a:off x="548640" y="2715768"/>
            <a:ext cx="1711909" cy="987552"/>
          </a:xfrm>
          <a:prstGeom prst="rect">
            <a:avLst/>
          </a:prstGeom>
          <a:solidFill>
            <a:srgbClr val="FFFFFF"/>
          </a:solidFill>
          <a:ln w="9525">
            <a:solidFill>
              <a:srgbClr val="D8D6D6"/>
            </a:solidFill>
            <a:prstDash val="solid"/>
          </a:ln>
        </p:spPr>
        <p:txBody>
          <a:bodyPr/>
          <a:lstStyle/>
          <a:p>
            <a:endParaRPr lang="en-CA" noProof="0"/>
          </a:p>
        </p:txBody>
      </p:sp>
      <p:sp>
        <p:nvSpPr>
          <p:cNvPr id="8" name="Text 6"/>
          <p:cNvSpPr/>
          <p:nvPr/>
        </p:nvSpPr>
        <p:spPr>
          <a:xfrm>
            <a:off x="640080" y="2715768"/>
            <a:ext cx="1529029" cy="987552"/>
          </a:xfrm>
          <a:prstGeom prst="rect">
            <a:avLst/>
          </a:prstGeom>
          <a:noFill/>
          <a:ln/>
        </p:spPr>
        <p:txBody>
          <a:bodyPr wrap="square" lIns="0" tIns="0" rIns="0" bIns="0" rtlCol="0" anchor="ctr"/>
          <a:lstStyle/>
          <a:p>
            <a:pPr marL="0" indent="0" algn="ctr">
              <a:lnSpc>
                <a:spcPts val="1400"/>
              </a:lnSpc>
              <a:buNone/>
            </a:pPr>
            <a:r>
              <a:rPr lang="en-CA" sz="1150" b="1" noProof="0">
                <a:solidFill>
                  <a:srgbClr val="3C3C3C"/>
                </a:solidFill>
                <a:latin typeface="Corbel" pitchFamily="34" charset="0"/>
                <a:ea typeface="Corbel" pitchFamily="34" charset="-122"/>
                <a:cs typeface="Corbel" pitchFamily="34" charset="-120"/>
              </a:rPr>
              <a:t>Project</a:t>
            </a:r>
            <a:endParaRPr lang="en-CA" sz="1150" noProof="0"/>
          </a:p>
          <a:p>
            <a:pPr marL="0" indent="0" algn="ctr">
              <a:lnSpc>
                <a:spcPts val="1400"/>
              </a:lnSpc>
              <a:buNone/>
            </a:pPr>
            <a:r>
              <a:rPr lang="en-CA" sz="1150" b="1" noProof="0">
                <a:solidFill>
                  <a:srgbClr val="3C3C3C"/>
                </a:solidFill>
                <a:latin typeface="Corbel" pitchFamily="34" charset="0"/>
                <a:ea typeface="Corbel" pitchFamily="34" charset="-122"/>
                <a:cs typeface="Corbel" pitchFamily="34" charset="-120"/>
              </a:rPr>
              <a:t>Pipeline</a:t>
            </a:r>
            <a:endParaRPr lang="en-CA" sz="1150" noProof="0"/>
          </a:p>
        </p:txBody>
      </p:sp>
      <p:sp>
        <p:nvSpPr>
          <p:cNvPr id="9" name="Text 7"/>
          <p:cNvSpPr/>
          <p:nvPr/>
        </p:nvSpPr>
        <p:spPr>
          <a:xfrm>
            <a:off x="2260549" y="2715768"/>
            <a:ext cx="164592" cy="987552"/>
          </a:xfrm>
          <a:prstGeom prst="rect">
            <a:avLst/>
          </a:prstGeom>
          <a:noFill/>
          <a:ln/>
        </p:spPr>
        <p:txBody>
          <a:bodyPr wrap="square" lIns="0" tIns="0" rIns="0" bIns="0" rtlCol="0" anchor="ctr"/>
          <a:lstStyle/>
          <a:p>
            <a:pPr marL="0" indent="0" algn="ctr">
              <a:buNone/>
            </a:pPr>
            <a:r>
              <a:rPr lang="en-CA" sz="1800" b="1" noProof="0">
                <a:solidFill>
                  <a:srgbClr val="A03D35"/>
                </a:solidFill>
                <a:latin typeface="Gill Sans MT" pitchFamily="34" charset="0"/>
                <a:ea typeface="Gill Sans MT" pitchFamily="34" charset="-122"/>
                <a:cs typeface="Gill Sans MT" pitchFamily="34" charset="-120"/>
              </a:rPr>
              <a:t>›</a:t>
            </a:r>
            <a:endParaRPr lang="en-CA" sz="1800" noProof="0"/>
          </a:p>
        </p:txBody>
      </p:sp>
      <p:sp>
        <p:nvSpPr>
          <p:cNvPr id="10" name="Shape 8"/>
          <p:cNvSpPr/>
          <p:nvPr/>
        </p:nvSpPr>
        <p:spPr>
          <a:xfrm>
            <a:off x="2425141" y="2331720"/>
            <a:ext cx="1711909" cy="384048"/>
          </a:xfrm>
          <a:prstGeom prst="rect">
            <a:avLst/>
          </a:prstGeom>
          <a:solidFill>
            <a:srgbClr val="A03D35"/>
          </a:solidFill>
          <a:ln/>
        </p:spPr>
        <p:txBody>
          <a:bodyPr/>
          <a:lstStyle/>
          <a:p>
            <a:endParaRPr lang="en-CA" noProof="0"/>
          </a:p>
        </p:txBody>
      </p:sp>
      <p:sp>
        <p:nvSpPr>
          <p:cNvPr id="11" name="Text 9"/>
          <p:cNvSpPr/>
          <p:nvPr/>
        </p:nvSpPr>
        <p:spPr>
          <a:xfrm>
            <a:off x="2425141" y="2331720"/>
            <a:ext cx="1711909" cy="384048"/>
          </a:xfrm>
          <a:prstGeom prst="rect">
            <a:avLst/>
          </a:prstGeom>
          <a:noFill/>
          <a:ln/>
        </p:spPr>
        <p:txBody>
          <a:bodyPr wrap="square" lIns="0" tIns="0" rIns="0" bIns="0" rtlCol="0" anchor="ctr"/>
          <a:lstStyle/>
          <a:p>
            <a:pPr marL="0" indent="0" algn="ctr">
              <a:buNone/>
            </a:pPr>
            <a:r>
              <a:rPr lang="en-CA" sz="1400" b="1" noProof="0">
                <a:solidFill>
                  <a:srgbClr val="FFFFFF"/>
                </a:solidFill>
                <a:latin typeface="Gill Sans MT" pitchFamily="34" charset="0"/>
                <a:ea typeface="Gill Sans MT" pitchFamily="34" charset="-122"/>
                <a:cs typeface="Gill Sans MT" pitchFamily="34" charset="-120"/>
              </a:rPr>
              <a:t>2</a:t>
            </a:r>
            <a:endParaRPr lang="en-CA" sz="1400" noProof="0"/>
          </a:p>
        </p:txBody>
      </p:sp>
      <p:sp>
        <p:nvSpPr>
          <p:cNvPr id="12" name="Shape 10"/>
          <p:cNvSpPr/>
          <p:nvPr/>
        </p:nvSpPr>
        <p:spPr>
          <a:xfrm>
            <a:off x="2425141" y="2715768"/>
            <a:ext cx="1711909" cy="987552"/>
          </a:xfrm>
          <a:prstGeom prst="rect">
            <a:avLst/>
          </a:prstGeom>
          <a:solidFill>
            <a:srgbClr val="FFFFFF"/>
          </a:solidFill>
          <a:ln w="9525">
            <a:solidFill>
              <a:srgbClr val="D8D6D6"/>
            </a:solidFill>
            <a:prstDash val="solid"/>
          </a:ln>
        </p:spPr>
        <p:txBody>
          <a:bodyPr/>
          <a:lstStyle/>
          <a:p>
            <a:endParaRPr lang="en-CA" noProof="0"/>
          </a:p>
        </p:txBody>
      </p:sp>
      <p:sp>
        <p:nvSpPr>
          <p:cNvPr id="13" name="Text 11"/>
          <p:cNvSpPr/>
          <p:nvPr/>
        </p:nvSpPr>
        <p:spPr>
          <a:xfrm>
            <a:off x="2516581" y="2715768"/>
            <a:ext cx="1529029" cy="987552"/>
          </a:xfrm>
          <a:prstGeom prst="rect">
            <a:avLst/>
          </a:prstGeom>
          <a:noFill/>
          <a:ln/>
        </p:spPr>
        <p:txBody>
          <a:bodyPr wrap="square" lIns="0" tIns="0" rIns="0" bIns="0" rtlCol="0" anchor="ctr"/>
          <a:lstStyle/>
          <a:p>
            <a:pPr marL="0" indent="0" algn="ctr">
              <a:lnSpc>
                <a:spcPts val="1400"/>
              </a:lnSpc>
              <a:buNone/>
            </a:pPr>
            <a:r>
              <a:rPr lang="en-CA" sz="1150" b="1" noProof="0">
                <a:solidFill>
                  <a:srgbClr val="3C3C3C"/>
                </a:solidFill>
                <a:latin typeface="Corbel" pitchFamily="34" charset="0"/>
                <a:ea typeface="Corbel" pitchFamily="34" charset="-122"/>
                <a:cs typeface="Corbel" pitchFamily="34" charset="-120"/>
              </a:rPr>
              <a:t>Occupation</a:t>
            </a:r>
            <a:endParaRPr lang="en-CA" sz="1150" noProof="0"/>
          </a:p>
          <a:p>
            <a:pPr marL="0" indent="0" algn="ctr">
              <a:lnSpc>
                <a:spcPts val="1400"/>
              </a:lnSpc>
              <a:buNone/>
            </a:pPr>
            <a:r>
              <a:rPr lang="en-CA" sz="1150" b="1" noProof="0">
                <a:solidFill>
                  <a:srgbClr val="3C3C3C"/>
                </a:solidFill>
                <a:latin typeface="Corbel" pitchFamily="34" charset="0"/>
                <a:ea typeface="Corbel" pitchFamily="34" charset="-122"/>
                <a:cs typeface="Corbel" pitchFamily="34" charset="-120"/>
              </a:rPr>
              <a:t>Demand</a:t>
            </a:r>
            <a:endParaRPr lang="en-CA" sz="1150" noProof="0"/>
          </a:p>
        </p:txBody>
      </p:sp>
      <p:sp>
        <p:nvSpPr>
          <p:cNvPr id="14" name="Text 12"/>
          <p:cNvSpPr/>
          <p:nvPr/>
        </p:nvSpPr>
        <p:spPr>
          <a:xfrm>
            <a:off x="4137050" y="2715768"/>
            <a:ext cx="164592" cy="987552"/>
          </a:xfrm>
          <a:prstGeom prst="rect">
            <a:avLst/>
          </a:prstGeom>
          <a:noFill/>
          <a:ln/>
        </p:spPr>
        <p:txBody>
          <a:bodyPr wrap="square" lIns="0" tIns="0" rIns="0" bIns="0" rtlCol="0" anchor="ctr"/>
          <a:lstStyle/>
          <a:p>
            <a:pPr marL="0" indent="0" algn="ctr">
              <a:buNone/>
            </a:pPr>
            <a:r>
              <a:rPr lang="en-CA" sz="1800" b="1" noProof="0">
                <a:solidFill>
                  <a:srgbClr val="A03D35"/>
                </a:solidFill>
                <a:latin typeface="Gill Sans MT" pitchFamily="34" charset="0"/>
                <a:ea typeface="Gill Sans MT" pitchFamily="34" charset="-122"/>
                <a:cs typeface="Gill Sans MT" pitchFamily="34" charset="-120"/>
              </a:rPr>
              <a:t>›</a:t>
            </a:r>
            <a:endParaRPr lang="en-CA" sz="1800" noProof="0"/>
          </a:p>
        </p:txBody>
      </p:sp>
      <p:sp>
        <p:nvSpPr>
          <p:cNvPr id="15" name="Shape 13"/>
          <p:cNvSpPr/>
          <p:nvPr/>
        </p:nvSpPr>
        <p:spPr>
          <a:xfrm>
            <a:off x="4301642" y="2331720"/>
            <a:ext cx="1711909" cy="384048"/>
          </a:xfrm>
          <a:prstGeom prst="rect">
            <a:avLst/>
          </a:prstGeom>
          <a:solidFill>
            <a:srgbClr val="A03D35"/>
          </a:solidFill>
          <a:ln/>
        </p:spPr>
        <p:txBody>
          <a:bodyPr/>
          <a:lstStyle/>
          <a:p>
            <a:endParaRPr lang="en-CA" noProof="0"/>
          </a:p>
        </p:txBody>
      </p:sp>
      <p:sp>
        <p:nvSpPr>
          <p:cNvPr id="16" name="Text 14"/>
          <p:cNvSpPr/>
          <p:nvPr/>
        </p:nvSpPr>
        <p:spPr>
          <a:xfrm>
            <a:off x="4301642" y="2331720"/>
            <a:ext cx="1711909" cy="384048"/>
          </a:xfrm>
          <a:prstGeom prst="rect">
            <a:avLst/>
          </a:prstGeom>
          <a:noFill/>
          <a:ln/>
        </p:spPr>
        <p:txBody>
          <a:bodyPr wrap="square" lIns="0" tIns="0" rIns="0" bIns="0" rtlCol="0" anchor="ctr"/>
          <a:lstStyle/>
          <a:p>
            <a:pPr marL="0" indent="0" algn="ctr">
              <a:buNone/>
            </a:pPr>
            <a:r>
              <a:rPr lang="en-CA" sz="1400" b="1" noProof="0">
                <a:solidFill>
                  <a:srgbClr val="FFFFFF"/>
                </a:solidFill>
                <a:latin typeface="Gill Sans MT" pitchFamily="34" charset="0"/>
                <a:ea typeface="Gill Sans MT" pitchFamily="34" charset="-122"/>
                <a:cs typeface="Gill Sans MT" pitchFamily="34" charset="-120"/>
              </a:rPr>
              <a:t>3</a:t>
            </a:r>
            <a:endParaRPr lang="en-CA" sz="1400" noProof="0"/>
          </a:p>
        </p:txBody>
      </p:sp>
      <p:sp>
        <p:nvSpPr>
          <p:cNvPr id="17" name="Shape 15"/>
          <p:cNvSpPr/>
          <p:nvPr/>
        </p:nvSpPr>
        <p:spPr>
          <a:xfrm>
            <a:off x="4301642" y="2715768"/>
            <a:ext cx="1711909" cy="987552"/>
          </a:xfrm>
          <a:prstGeom prst="rect">
            <a:avLst/>
          </a:prstGeom>
          <a:solidFill>
            <a:srgbClr val="FFFFFF"/>
          </a:solidFill>
          <a:ln w="9525">
            <a:solidFill>
              <a:srgbClr val="D8D6D6"/>
            </a:solidFill>
            <a:prstDash val="solid"/>
          </a:ln>
        </p:spPr>
        <p:txBody>
          <a:bodyPr/>
          <a:lstStyle/>
          <a:p>
            <a:endParaRPr lang="en-CA" noProof="0"/>
          </a:p>
        </p:txBody>
      </p:sp>
      <p:sp>
        <p:nvSpPr>
          <p:cNvPr id="18" name="Text 16"/>
          <p:cNvSpPr/>
          <p:nvPr/>
        </p:nvSpPr>
        <p:spPr>
          <a:xfrm>
            <a:off x="4393082" y="2715768"/>
            <a:ext cx="1529029" cy="987552"/>
          </a:xfrm>
          <a:prstGeom prst="rect">
            <a:avLst/>
          </a:prstGeom>
          <a:noFill/>
          <a:ln/>
        </p:spPr>
        <p:txBody>
          <a:bodyPr wrap="square" lIns="0" tIns="0" rIns="0" bIns="0" rtlCol="0" anchor="ctr"/>
          <a:lstStyle/>
          <a:p>
            <a:pPr marL="0" indent="0" algn="ctr">
              <a:lnSpc>
                <a:spcPts val="1400"/>
              </a:lnSpc>
              <a:buNone/>
            </a:pPr>
            <a:r>
              <a:rPr lang="en-CA" sz="1150" b="1" noProof="0">
                <a:solidFill>
                  <a:srgbClr val="3C3C3C"/>
                </a:solidFill>
                <a:latin typeface="Corbel" pitchFamily="34" charset="0"/>
                <a:ea typeface="Corbel" pitchFamily="34" charset="-122"/>
                <a:cs typeface="Corbel" pitchFamily="34" charset="-120"/>
              </a:rPr>
              <a:t>Credential</a:t>
            </a:r>
            <a:endParaRPr lang="en-CA" sz="1150" noProof="0"/>
          </a:p>
          <a:p>
            <a:pPr marL="0" indent="0" algn="ctr">
              <a:lnSpc>
                <a:spcPts val="1400"/>
              </a:lnSpc>
              <a:buNone/>
            </a:pPr>
            <a:r>
              <a:rPr lang="en-CA" sz="1150" b="1" noProof="0">
                <a:solidFill>
                  <a:srgbClr val="3C3C3C"/>
                </a:solidFill>
                <a:latin typeface="Corbel" pitchFamily="34" charset="0"/>
                <a:ea typeface="Corbel" pitchFamily="34" charset="-122"/>
                <a:cs typeface="Corbel" pitchFamily="34" charset="-120"/>
              </a:rPr>
              <a:t>Requirements</a:t>
            </a:r>
            <a:endParaRPr lang="en-CA" sz="1150" noProof="0"/>
          </a:p>
        </p:txBody>
      </p:sp>
      <p:sp>
        <p:nvSpPr>
          <p:cNvPr id="19" name="Text 17"/>
          <p:cNvSpPr/>
          <p:nvPr/>
        </p:nvSpPr>
        <p:spPr>
          <a:xfrm>
            <a:off x="6013552" y="2715768"/>
            <a:ext cx="164592" cy="987552"/>
          </a:xfrm>
          <a:prstGeom prst="rect">
            <a:avLst/>
          </a:prstGeom>
          <a:noFill/>
          <a:ln/>
        </p:spPr>
        <p:txBody>
          <a:bodyPr wrap="square" lIns="0" tIns="0" rIns="0" bIns="0" rtlCol="0" anchor="ctr"/>
          <a:lstStyle/>
          <a:p>
            <a:pPr marL="0" indent="0" algn="ctr">
              <a:buNone/>
            </a:pPr>
            <a:r>
              <a:rPr lang="en-CA" sz="1800" b="1" noProof="0">
                <a:solidFill>
                  <a:srgbClr val="A03D35"/>
                </a:solidFill>
                <a:latin typeface="Gill Sans MT" pitchFamily="34" charset="0"/>
                <a:ea typeface="Gill Sans MT" pitchFamily="34" charset="-122"/>
                <a:cs typeface="Gill Sans MT" pitchFamily="34" charset="-120"/>
              </a:rPr>
              <a:t>›</a:t>
            </a:r>
            <a:endParaRPr lang="en-CA" sz="1800" noProof="0"/>
          </a:p>
        </p:txBody>
      </p:sp>
      <p:sp>
        <p:nvSpPr>
          <p:cNvPr id="20" name="Shape 18"/>
          <p:cNvSpPr/>
          <p:nvPr/>
        </p:nvSpPr>
        <p:spPr>
          <a:xfrm>
            <a:off x="6178144" y="2331720"/>
            <a:ext cx="1711909" cy="384048"/>
          </a:xfrm>
          <a:prstGeom prst="rect">
            <a:avLst/>
          </a:prstGeom>
          <a:solidFill>
            <a:srgbClr val="A03D35"/>
          </a:solidFill>
          <a:ln/>
        </p:spPr>
        <p:txBody>
          <a:bodyPr/>
          <a:lstStyle/>
          <a:p>
            <a:endParaRPr lang="en-CA" noProof="0"/>
          </a:p>
        </p:txBody>
      </p:sp>
      <p:sp>
        <p:nvSpPr>
          <p:cNvPr id="21" name="Text 19"/>
          <p:cNvSpPr/>
          <p:nvPr/>
        </p:nvSpPr>
        <p:spPr>
          <a:xfrm>
            <a:off x="6178144" y="2331720"/>
            <a:ext cx="1711909" cy="384048"/>
          </a:xfrm>
          <a:prstGeom prst="rect">
            <a:avLst/>
          </a:prstGeom>
          <a:noFill/>
          <a:ln/>
        </p:spPr>
        <p:txBody>
          <a:bodyPr wrap="square" lIns="0" tIns="0" rIns="0" bIns="0" rtlCol="0" anchor="ctr"/>
          <a:lstStyle/>
          <a:p>
            <a:pPr marL="0" indent="0" algn="ctr">
              <a:buNone/>
            </a:pPr>
            <a:r>
              <a:rPr lang="en-CA" sz="1400" b="1" noProof="0">
                <a:solidFill>
                  <a:srgbClr val="FFFFFF"/>
                </a:solidFill>
                <a:latin typeface="Gill Sans MT" pitchFamily="34" charset="0"/>
                <a:ea typeface="Gill Sans MT" pitchFamily="34" charset="-122"/>
                <a:cs typeface="Gill Sans MT" pitchFamily="34" charset="-120"/>
              </a:rPr>
              <a:t>4</a:t>
            </a:r>
            <a:endParaRPr lang="en-CA" sz="1400" noProof="0"/>
          </a:p>
        </p:txBody>
      </p:sp>
      <p:sp>
        <p:nvSpPr>
          <p:cNvPr id="22" name="Shape 20"/>
          <p:cNvSpPr/>
          <p:nvPr/>
        </p:nvSpPr>
        <p:spPr>
          <a:xfrm>
            <a:off x="6178144" y="2715768"/>
            <a:ext cx="1711909" cy="987552"/>
          </a:xfrm>
          <a:prstGeom prst="rect">
            <a:avLst/>
          </a:prstGeom>
          <a:solidFill>
            <a:srgbClr val="FFFFFF"/>
          </a:solidFill>
          <a:ln w="9525">
            <a:solidFill>
              <a:srgbClr val="D8D6D6"/>
            </a:solidFill>
            <a:prstDash val="solid"/>
          </a:ln>
        </p:spPr>
        <p:txBody>
          <a:bodyPr/>
          <a:lstStyle/>
          <a:p>
            <a:endParaRPr lang="en-CA" noProof="0"/>
          </a:p>
        </p:txBody>
      </p:sp>
      <p:sp>
        <p:nvSpPr>
          <p:cNvPr id="23" name="Text 21"/>
          <p:cNvSpPr/>
          <p:nvPr/>
        </p:nvSpPr>
        <p:spPr>
          <a:xfrm>
            <a:off x="6269584" y="2715768"/>
            <a:ext cx="1529029" cy="987552"/>
          </a:xfrm>
          <a:prstGeom prst="rect">
            <a:avLst/>
          </a:prstGeom>
          <a:noFill/>
          <a:ln/>
        </p:spPr>
        <p:txBody>
          <a:bodyPr wrap="square" lIns="0" tIns="0" rIns="0" bIns="0" rtlCol="0" anchor="ctr"/>
          <a:lstStyle/>
          <a:p>
            <a:pPr marL="0" indent="0" algn="ctr">
              <a:lnSpc>
                <a:spcPts val="1400"/>
              </a:lnSpc>
              <a:buNone/>
            </a:pPr>
            <a:r>
              <a:rPr lang="en-CA" sz="1150" b="1" noProof="0">
                <a:solidFill>
                  <a:srgbClr val="3C3C3C"/>
                </a:solidFill>
                <a:latin typeface="Corbel" pitchFamily="34" charset="0"/>
                <a:ea typeface="Corbel" pitchFamily="34" charset="-122"/>
                <a:cs typeface="Corbel" pitchFamily="34" charset="-120"/>
              </a:rPr>
              <a:t>Training</a:t>
            </a:r>
            <a:endParaRPr lang="en-CA" sz="1150" noProof="0"/>
          </a:p>
          <a:p>
            <a:pPr marL="0" indent="0" algn="ctr">
              <a:lnSpc>
                <a:spcPts val="1400"/>
              </a:lnSpc>
              <a:buNone/>
            </a:pPr>
            <a:r>
              <a:rPr lang="en-CA" sz="1150" b="1" noProof="0">
                <a:solidFill>
                  <a:srgbClr val="3C3C3C"/>
                </a:solidFill>
                <a:latin typeface="Corbel" pitchFamily="34" charset="0"/>
                <a:ea typeface="Corbel" pitchFamily="34" charset="-122"/>
                <a:cs typeface="Corbel" pitchFamily="34" charset="-120"/>
              </a:rPr>
              <a:t>Duration</a:t>
            </a:r>
            <a:endParaRPr lang="en-CA" sz="1150" noProof="0"/>
          </a:p>
        </p:txBody>
      </p:sp>
      <p:sp>
        <p:nvSpPr>
          <p:cNvPr id="24" name="Text 22"/>
          <p:cNvSpPr/>
          <p:nvPr/>
        </p:nvSpPr>
        <p:spPr>
          <a:xfrm>
            <a:off x="7890053" y="2715768"/>
            <a:ext cx="164592" cy="987552"/>
          </a:xfrm>
          <a:prstGeom prst="rect">
            <a:avLst/>
          </a:prstGeom>
          <a:noFill/>
          <a:ln/>
        </p:spPr>
        <p:txBody>
          <a:bodyPr wrap="square" lIns="0" tIns="0" rIns="0" bIns="0" rtlCol="0" anchor="ctr"/>
          <a:lstStyle/>
          <a:p>
            <a:pPr marL="0" indent="0" algn="ctr">
              <a:buNone/>
            </a:pPr>
            <a:r>
              <a:rPr lang="en-CA" sz="1800" b="1" noProof="0">
                <a:solidFill>
                  <a:srgbClr val="A03D35"/>
                </a:solidFill>
                <a:latin typeface="Gill Sans MT" pitchFamily="34" charset="0"/>
                <a:ea typeface="Gill Sans MT" pitchFamily="34" charset="-122"/>
                <a:cs typeface="Gill Sans MT" pitchFamily="34" charset="-120"/>
              </a:rPr>
              <a:t>›</a:t>
            </a:r>
            <a:endParaRPr lang="en-CA" sz="1800" noProof="0"/>
          </a:p>
        </p:txBody>
      </p:sp>
      <p:sp>
        <p:nvSpPr>
          <p:cNvPr id="25" name="Shape 23"/>
          <p:cNvSpPr/>
          <p:nvPr/>
        </p:nvSpPr>
        <p:spPr>
          <a:xfrm>
            <a:off x="8054645" y="2331720"/>
            <a:ext cx="1711909" cy="384048"/>
          </a:xfrm>
          <a:prstGeom prst="rect">
            <a:avLst/>
          </a:prstGeom>
          <a:solidFill>
            <a:srgbClr val="A03D35"/>
          </a:solidFill>
          <a:ln/>
        </p:spPr>
        <p:txBody>
          <a:bodyPr/>
          <a:lstStyle/>
          <a:p>
            <a:endParaRPr lang="en-CA" noProof="0"/>
          </a:p>
        </p:txBody>
      </p:sp>
      <p:sp>
        <p:nvSpPr>
          <p:cNvPr id="26" name="Text 24"/>
          <p:cNvSpPr/>
          <p:nvPr/>
        </p:nvSpPr>
        <p:spPr>
          <a:xfrm>
            <a:off x="8054645" y="2331720"/>
            <a:ext cx="1711909" cy="384048"/>
          </a:xfrm>
          <a:prstGeom prst="rect">
            <a:avLst/>
          </a:prstGeom>
          <a:noFill/>
          <a:ln/>
        </p:spPr>
        <p:txBody>
          <a:bodyPr wrap="square" lIns="0" tIns="0" rIns="0" bIns="0" rtlCol="0" anchor="ctr"/>
          <a:lstStyle/>
          <a:p>
            <a:pPr marL="0" indent="0" algn="ctr">
              <a:buNone/>
            </a:pPr>
            <a:r>
              <a:rPr lang="en-CA" sz="1400" b="1" noProof="0">
                <a:solidFill>
                  <a:srgbClr val="FFFFFF"/>
                </a:solidFill>
                <a:latin typeface="Gill Sans MT" pitchFamily="34" charset="0"/>
                <a:ea typeface="Gill Sans MT" pitchFamily="34" charset="-122"/>
                <a:cs typeface="Gill Sans MT" pitchFamily="34" charset="-120"/>
              </a:rPr>
              <a:t>5</a:t>
            </a:r>
            <a:endParaRPr lang="en-CA" sz="1400" noProof="0"/>
          </a:p>
        </p:txBody>
      </p:sp>
      <p:sp>
        <p:nvSpPr>
          <p:cNvPr id="27" name="Shape 25"/>
          <p:cNvSpPr/>
          <p:nvPr/>
        </p:nvSpPr>
        <p:spPr>
          <a:xfrm>
            <a:off x="8054645" y="2715768"/>
            <a:ext cx="1711909" cy="987552"/>
          </a:xfrm>
          <a:prstGeom prst="rect">
            <a:avLst/>
          </a:prstGeom>
          <a:solidFill>
            <a:srgbClr val="FFFFFF"/>
          </a:solidFill>
          <a:ln w="9525">
            <a:solidFill>
              <a:srgbClr val="D8D6D6"/>
            </a:solidFill>
            <a:prstDash val="solid"/>
          </a:ln>
        </p:spPr>
        <p:txBody>
          <a:bodyPr/>
          <a:lstStyle/>
          <a:p>
            <a:endParaRPr lang="en-CA" noProof="0"/>
          </a:p>
        </p:txBody>
      </p:sp>
      <p:sp>
        <p:nvSpPr>
          <p:cNvPr id="28" name="Text 26"/>
          <p:cNvSpPr/>
          <p:nvPr/>
        </p:nvSpPr>
        <p:spPr>
          <a:xfrm>
            <a:off x="8146085" y="2715768"/>
            <a:ext cx="1529029" cy="987552"/>
          </a:xfrm>
          <a:prstGeom prst="rect">
            <a:avLst/>
          </a:prstGeom>
          <a:noFill/>
          <a:ln/>
        </p:spPr>
        <p:txBody>
          <a:bodyPr wrap="square" lIns="0" tIns="0" rIns="0" bIns="0" rtlCol="0" anchor="ctr"/>
          <a:lstStyle/>
          <a:p>
            <a:pPr marL="0" indent="0" algn="ctr">
              <a:lnSpc>
                <a:spcPts val="1400"/>
              </a:lnSpc>
              <a:buNone/>
            </a:pPr>
            <a:r>
              <a:rPr lang="en-CA" sz="1150" b="1" noProof="0">
                <a:solidFill>
                  <a:srgbClr val="3C3C3C"/>
                </a:solidFill>
                <a:latin typeface="Corbel" pitchFamily="34" charset="0"/>
                <a:ea typeface="Corbel" pitchFamily="34" charset="-122"/>
                <a:cs typeface="Corbel" pitchFamily="34" charset="-120"/>
              </a:rPr>
              <a:t>Intake</a:t>
            </a:r>
            <a:endParaRPr lang="en-CA" sz="1150" noProof="0"/>
          </a:p>
          <a:p>
            <a:pPr marL="0" indent="0" algn="ctr">
              <a:lnSpc>
                <a:spcPts val="1400"/>
              </a:lnSpc>
              <a:buNone/>
            </a:pPr>
            <a:r>
              <a:rPr lang="en-CA" sz="1150" b="1" noProof="0">
                <a:solidFill>
                  <a:srgbClr val="3C3C3C"/>
                </a:solidFill>
                <a:latin typeface="Corbel" pitchFamily="34" charset="0"/>
                <a:ea typeface="Corbel" pitchFamily="34" charset="-122"/>
                <a:cs typeface="Corbel" pitchFamily="34" charset="-120"/>
              </a:rPr>
              <a:t>Timing</a:t>
            </a:r>
            <a:endParaRPr lang="en-CA" sz="1150" noProof="0"/>
          </a:p>
        </p:txBody>
      </p:sp>
      <p:sp>
        <p:nvSpPr>
          <p:cNvPr id="29" name="Text 27"/>
          <p:cNvSpPr/>
          <p:nvPr/>
        </p:nvSpPr>
        <p:spPr>
          <a:xfrm>
            <a:off x="9766554" y="2715768"/>
            <a:ext cx="164592" cy="987552"/>
          </a:xfrm>
          <a:prstGeom prst="rect">
            <a:avLst/>
          </a:prstGeom>
          <a:noFill/>
          <a:ln/>
        </p:spPr>
        <p:txBody>
          <a:bodyPr wrap="square" lIns="0" tIns="0" rIns="0" bIns="0" rtlCol="0" anchor="ctr"/>
          <a:lstStyle/>
          <a:p>
            <a:pPr marL="0" indent="0" algn="ctr">
              <a:buNone/>
            </a:pPr>
            <a:r>
              <a:rPr lang="en-CA" sz="1800" b="1" noProof="0">
                <a:solidFill>
                  <a:srgbClr val="A03D35"/>
                </a:solidFill>
                <a:latin typeface="Gill Sans MT" pitchFamily="34" charset="0"/>
                <a:ea typeface="Gill Sans MT" pitchFamily="34" charset="-122"/>
                <a:cs typeface="Gill Sans MT" pitchFamily="34" charset="-120"/>
              </a:rPr>
              <a:t>›</a:t>
            </a:r>
            <a:endParaRPr lang="en-CA" sz="1800" noProof="0"/>
          </a:p>
        </p:txBody>
      </p:sp>
      <p:sp>
        <p:nvSpPr>
          <p:cNvPr id="30" name="Shape 28"/>
          <p:cNvSpPr/>
          <p:nvPr/>
        </p:nvSpPr>
        <p:spPr>
          <a:xfrm>
            <a:off x="9931146" y="2331720"/>
            <a:ext cx="1711909" cy="384048"/>
          </a:xfrm>
          <a:prstGeom prst="rect">
            <a:avLst/>
          </a:prstGeom>
          <a:solidFill>
            <a:srgbClr val="A03D35"/>
          </a:solidFill>
          <a:ln/>
        </p:spPr>
        <p:txBody>
          <a:bodyPr/>
          <a:lstStyle/>
          <a:p>
            <a:endParaRPr lang="en-CA" noProof="0"/>
          </a:p>
        </p:txBody>
      </p:sp>
      <p:sp>
        <p:nvSpPr>
          <p:cNvPr id="31" name="Text 29"/>
          <p:cNvSpPr/>
          <p:nvPr/>
        </p:nvSpPr>
        <p:spPr>
          <a:xfrm>
            <a:off x="9931146" y="2331720"/>
            <a:ext cx="1711909" cy="384048"/>
          </a:xfrm>
          <a:prstGeom prst="rect">
            <a:avLst/>
          </a:prstGeom>
          <a:noFill/>
          <a:ln/>
        </p:spPr>
        <p:txBody>
          <a:bodyPr wrap="square" lIns="0" tIns="0" rIns="0" bIns="0" rtlCol="0" anchor="ctr"/>
          <a:lstStyle/>
          <a:p>
            <a:pPr marL="0" indent="0" algn="ctr">
              <a:buNone/>
            </a:pPr>
            <a:r>
              <a:rPr lang="en-CA" sz="1400" b="1" noProof="0">
                <a:solidFill>
                  <a:srgbClr val="FFFFFF"/>
                </a:solidFill>
                <a:latin typeface="Gill Sans MT" pitchFamily="34" charset="0"/>
                <a:ea typeface="Gill Sans MT" pitchFamily="34" charset="-122"/>
                <a:cs typeface="Gill Sans MT" pitchFamily="34" charset="-120"/>
              </a:rPr>
              <a:t>6</a:t>
            </a:r>
            <a:endParaRPr lang="en-CA" sz="1400" noProof="0"/>
          </a:p>
        </p:txBody>
      </p:sp>
      <p:sp>
        <p:nvSpPr>
          <p:cNvPr id="32" name="Shape 30"/>
          <p:cNvSpPr/>
          <p:nvPr/>
        </p:nvSpPr>
        <p:spPr>
          <a:xfrm>
            <a:off x="9931146" y="2715768"/>
            <a:ext cx="1711909" cy="987552"/>
          </a:xfrm>
          <a:prstGeom prst="rect">
            <a:avLst/>
          </a:prstGeom>
          <a:solidFill>
            <a:srgbClr val="FFFFFF"/>
          </a:solidFill>
          <a:ln w="9525">
            <a:solidFill>
              <a:srgbClr val="D8D6D6"/>
            </a:solidFill>
            <a:prstDash val="solid"/>
          </a:ln>
        </p:spPr>
        <p:txBody>
          <a:bodyPr/>
          <a:lstStyle/>
          <a:p>
            <a:endParaRPr lang="en-CA" noProof="0"/>
          </a:p>
        </p:txBody>
      </p:sp>
      <p:sp>
        <p:nvSpPr>
          <p:cNvPr id="33" name="Text 31"/>
          <p:cNvSpPr/>
          <p:nvPr/>
        </p:nvSpPr>
        <p:spPr>
          <a:xfrm>
            <a:off x="10022586" y="2715768"/>
            <a:ext cx="1529029" cy="987552"/>
          </a:xfrm>
          <a:prstGeom prst="rect">
            <a:avLst/>
          </a:prstGeom>
          <a:noFill/>
          <a:ln/>
        </p:spPr>
        <p:txBody>
          <a:bodyPr wrap="square" lIns="0" tIns="0" rIns="0" bIns="0" rtlCol="0" anchor="ctr"/>
          <a:lstStyle/>
          <a:p>
            <a:pPr marL="0" indent="0" algn="ctr">
              <a:lnSpc>
                <a:spcPts val="1400"/>
              </a:lnSpc>
              <a:buNone/>
            </a:pPr>
            <a:r>
              <a:rPr lang="en-CA" sz="1150" b="1" noProof="0">
                <a:solidFill>
                  <a:srgbClr val="3C3C3C"/>
                </a:solidFill>
                <a:latin typeface="Corbel" pitchFamily="34" charset="0"/>
                <a:ea typeface="Corbel" pitchFamily="34" charset="-122"/>
                <a:cs typeface="Corbel" pitchFamily="34" charset="-120"/>
              </a:rPr>
              <a:t>Support</a:t>
            </a:r>
            <a:endParaRPr lang="en-CA" sz="1150" noProof="0"/>
          </a:p>
          <a:p>
            <a:pPr marL="0" indent="0" algn="ctr">
              <a:lnSpc>
                <a:spcPts val="1400"/>
              </a:lnSpc>
              <a:buNone/>
            </a:pPr>
            <a:r>
              <a:rPr lang="en-CA" sz="1150" b="1" noProof="0">
                <a:solidFill>
                  <a:srgbClr val="3C3C3C"/>
                </a:solidFill>
                <a:latin typeface="Corbel" pitchFamily="34" charset="0"/>
                <a:ea typeface="Corbel" pitchFamily="34" charset="-122"/>
                <a:cs typeface="Corbel" pitchFamily="34" charset="-120"/>
              </a:rPr>
              <a:t>Needs</a:t>
            </a:r>
            <a:endParaRPr lang="en-CA" sz="1150" noProof="0"/>
          </a:p>
        </p:txBody>
      </p:sp>
      <p:sp>
        <p:nvSpPr>
          <p:cNvPr id="34" name="Text 32"/>
          <p:cNvSpPr/>
          <p:nvPr/>
        </p:nvSpPr>
        <p:spPr>
          <a:xfrm>
            <a:off x="548640" y="4069080"/>
            <a:ext cx="11094415" cy="731520"/>
          </a:xfrm>
          <a:prstGeom prst="rect">
            <a:avLst/>
          </a:prstGeom>
          <a:noFill/>
          <a:ln/>
        </p:spPr>
        <p:txBody>
          <a:bodyPr wrap="square" lIns="0" tIns="0" rIns="0" bIns="0" rtlCol="0" anchor="ctr"/>
          <a:lstStyle/>
          <a:p>
            <a:pPr marL="0" indent="0" algn="ctr">
              <a:lnSpc>
                <a:spcPts val="1800"/>
              </a:lnSpc>
              <a:buNone/>
            </a:pPr>
            <a:r>
              <a:rPr lang="en-CA" sz="1350" i="1" noProof="0">
                <a:solidFill>
                  <a:srgbClr val="3C3C3C"/>
                </a:solidFill>
                <a:latin typeface="Corbel" pitchFamily="34" charset="0"/>
                <a:ea typeface="Corbel" pitchFamily="34" charset="-122"/>
                <a:cs typeface="Corbel" pitchFamily="34" charset="-120"/>
              </a:rPr>
              <a:t>Example: if a role needs a multi-year apprenticeship, the training decision cannot wait until construction starts.</a:t>
            </a:r>
            <a:endParaRPr lang="en-CA" sz="1350" noProof="0"/>
          </a:p>
        </p:txBody>
      </p:sp>
      <p:sp>
        <p:nvSpPr>
          <p:cNvPr id="39" name="Slide Number Placeholder 1">
            <a:extLst>
              <a:ext uri="{FF2B5EF4-FFF2-40B4-BE49-F238E27FC236}">
                <a16:creationId xmlns:a16="http://schemas.microsoft.com/office/drawing/2014/main" id="{2BDE7618-DDD5-C7A6-E732-C2D54D4C721A}"/>
              </a:ext>
            </a:extLst>
          </p:cNvPr>
          <p:cNvSpPr txBox="1">
            <a:spLocks/>
          </p:cNvSpPr>
          <p:nvPr/>
        </p:nvSpPr>
        <p:spPr>
          <a:xfrm>
            <a:off x="611301" y="6351735"/>
            <a:ext cx="265003" cy="369740"/>
          </a:xfrm>
          <a:prstGeom prst="rect">
            <a:avLst/>
          </a:prstGeom>
        </p:spPr>
        <p:txBody>
          <a:bodyPr vert="horz" lIns="0" tIns="0" rIns="0" bIns="0" rtlCol="0" anchor="ctr" anchorCtr="0">
            <a:noAutofit/>
          </a:bodyPr>
          <a:lstStyle>
            <a:defPPr>
              <a:defRPr lang="en-US"/>
            </a:defPPr>
            <a:lvl1pPr>
              <a:defRPr sz="1000">
                <a:solidFill>
                  <a:srgbClr val="A13D35"/>
                </a:solidFill>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fld id="{90E75981-53F8-4174-8F05-C8A5CE0FBBE0}" type="slidenum">
              <a:rPr lang="en-CA" noProof="0" smtClean="0"/>
              <a:pPr/>
              <a:t>18</a:t>
            </a:fld>
            <a:endParaRPr lang="en-CA" noProof="0"/>
          </a:p>
        </p:txBody>
      </p:sp>
      <p:sp>
        <p:nvSpPr>
          <p:cNvPr id="41" name="Text 12">
            <a:extLst>
              <a:ext uri="{FF2B5EF4-FFF2-40B4-BE49-F238E27FC236}">
                <a16:creationId xmlns:a16="http://schemas.microsoft.com/office/drawing/2014/main" id="{2DDF4A03-F8E4-9053-490A-B62FDA9B1AF8}"/>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 2"/>
          <p:cNvSpPr/>
          <p:nvPr/>
        </p:nvSpPr>
        <p:spPr>
          <a:xfrm>
            <a:off x="548640" y="365760"/>
            <a:ext cx="8808415" cy="640080"/>
          </a:xfrm>
          <a:prstGeom prst="rect">
            <a:avLst/>
          </a:prstGeom>
          <a:noFill/>
          <a:ln/>
        </p:spPr>
        <p:txBody>
          <a:bodyPr wrap="square" lIns="0" tIns="0" rIns="0" bIns="0" rtlCol="0" anchor="t"/>
          <a:lstStyle/>
          <a:p>
            <a:pPr marL="0" indent="0">
              <a:buNone/>
            </a:pPr>
            <a:r>
              <a:rPr lang="en-CA" sz="2500" b="1" noProof="0">
                <a:solidFill>
                  <a:srgbClr val="A03D35"/>
                </a:solidFill>
                <a:latin typeface="Gill Sans MT" pitchFamily="34" charset="0"/>
                <a:ea typeface="Gill Sans MT" pitchFamily="34" charset="-122"/>
                <a:cs typeface="Gill Sans MT" pitchFamily="34" charset="-120"/>
              </a:rPr>
              <a:t>Step 1: Forecast What Is Coming</a:t>
            </a:r>
            <a:endParaRPr lang="en-CA" sz="2500" noProof="0"/>
          </a:p>
        </p:txBody>
      </p:sp>
      <p:sp>
        <p:nvSpPr>
          <p:cNvPr id="5" name="Shape 3"/>
          <p:cNvSpPr/>
          <p:nvPr/>
        </p:nvSpPr>
        <p:spPr>
          <a:xfrm>
            <a:off x="548640" y="1371600"/>
            <a:ext cx="5364328" cy="502920"/>
          </a:xfrm>
          <a:prstGeom prst="rect">
            <a:avLst/>
          </a:prstGeom>
          <a:solidFill>
            <a:srgbClr val="3C3C3C"/>
          </a:solidFill>
          <a:ln/>
        </p:spPr>
        <p:txBody>
          <a:bodyPr/>
          <a:lstStyle/>
          <a:p>
            <a:endParaRPr lang="en-CA" noProof="0"/>
          </a:p>
        </p:txBody>
      </p:sp>
      <p:sp>
        <p:nvSpPr>
          <p:cNvPr id="6" name="Text 4"/>
          <p:cNvSpPr/>
          <p:nvPr/>
        </p:nvSpPr>
        <p:spPr>
          <a:xfrm>
            <a:off x="685800" y="1371600"/>
            <a:ext cx="5090008" cy="502920"/>
          </a:xfrm>
          <a:prstGeom prst="rect">
            <a:avLst/>
          </a:prstGeom>
          <a:noFill/>
          <a:ln/>
        </p:spPr>
        <p:txBody>
          <a:bodyPr wrap="square" lIns="0" tIns="0" rIns="0" bIns="0" rtlCol="0" anchor="ctr"/>
          <a:lstStyle/>
          <a:p>
            <a:pPr marL="0" indent="0">
              <a:buNone/>
            </a:pPr>
            <a:r>
              <a:rPr lang="en-CA" sz="1500" b="1" noProof="0">
                <a:solidFill>
                  <a:srgbClr val="FFFFFF"/>
                </a:solidFill>
                <a:latin typeface="Gill Sans MT" pitchFamily="34" charset="0"/>
                <a:ea typeface="Gill Sans MT" pitchFamily="34" charset="-122"/>
                <a:cs typeface="Gill Sans MT" pitchFamily="34" charset="-120"/>
              </a:rPr>
              <a:t>Questions to Ask</a:t>
            </a:r>
            <a:endParaRPr lang="en-CA" sz="1500" noProof="0"/>
          </a:p>
        </p:txBody>
      </p:sp>
      <p:sp>
        <p:nvSpPr>
          <p:cNvPr id="7" name="Shape 5"/>
          <p:cNvSpPr/>
          <p:nvPr/>
        </p:nvSpPr>
        <p:spPr>
          <a:xfrm>
            <a:off x="548640" y="1874520"/>
            <a:ext cx="5364328" cy="3959352"/>
          </a:xfrm>
          <a:prstGeom prst="rect">
            <a:avLst/>
          </a:prstGeom>
          <a:solidFill>
            <a:srgbClr val="FFFFFF"/>
          </a:solidFill>
          <a:ln w="9525">
            <a:solidFill>
              <a:srgbClr val="D8D6D6"/>
            </a:solidFill>
            <a:prstDash val="solid"/>
          </a:ln>
        </p:spPr>
        <p:txBody>
          <a:bodyPr/>
          <a:lstStyle/>
          <a:p>
            <a:endParaRPr lang="en-CA" noProof="0"/>
          </a:p>
        </p:txBody>
      </p:sp>
      <p:sp>
        <p:nvSpPr>
          <p:cNvPr id="8" name="Text 6"/>
          <p:cNvSpPr/>
          <p:nvPr/>
        </p:nvSpPr>
        <p:spPr>
          <a:xfrm>
            <a:off x="749808" y="2039112"/>
            <a:ext cx="4961992" cy="3794760"/>
          </a:xfrm>
          <a:prstGeom prst="rect">
            <a:avLst/>
          </a:prstGeom>
          <a:noFill/>
          <a:ln/>
        </p:spPr>
        <p:txBody>
          <a:bodyPr wrap="square" lIns="0" tIns="0" rIns="0" bIns="0" rtlCol="0" anchor="t"/>
          <a:lstStyle/>
          <a:p>
            <a:pPr marL="342900" indent="-342900">
              <a:lnSpc>
                <a:spcPts val="1600"/>
              </a:lnSpc>
              <a:spcAft>
                <a:spcPts val="1000"/>
              </a:spcAft>
              <a:buSzPct val="100000"/>
              <a:buChar char="•"/>
            </a:pPr>
            <a:r>
              <a:rPr lang="en-CA" noProof="0">
                <a:solidFill>
                  <a:srgbClr val="3C3C3C"/>
                </a:solidFill>
                <a:latin typeface="Corbel" panose="020B0503020204020204" pitchFamily="34" charset="0"/>
                <a:ea typeface="Corbel" pitchFamily="34" charset="-122"/>
                <a:cs typeface="Corbel" pitchFamily="34" charset="-120"/>
              </a:rPr>
              <a:t>Which projects are proposed in the region?</a:t>
            </a:r>
            <a:endParaRPr lang="en-CA" noProof="0">
              <a:latin typeface="Corbel" panose="020B0503020204020204" pitchFamily="34" charset="0"/>
            </a:endParaRPr>
          </a:p>
          <a:p>
            <a:pPr marL="342900" indent="-342900">
              <a:lnSpc>
                <a:spcPts val="1600"/>
              </a:lnSpc>
              <a:spcAft>
                <a:spcPts val="1000"/>
              </a:spcAft>
              <a:buSzPct val="100000"/>
              <a:buChar char="•"/>
            </a:pPr>
            <a:r>
              <a:rPr lang="en-CA" noProof="0">
                <a:solidFill>
                  <a:srgbClr val="3C3C3C"/>
                </a:solidFill>
                <a:latin typeface="Corbel" panose="020B0503020204020204" pitchFamily="34" charset="0"/>
                <a:ea typeface="Corbel" pitchFamily="34" charset="-122"/>
                <a:cs typeface="Corbel" pitchFamily="34" charset="-120"/>
              </a:rPr>
              <a:t>Which projects are likely to proceed?</a:t>
            </a:r>
            <a:endParaRPr lang="en-CA" noProof="0">
              <a:latin typeface="Corbel" panose="020B0503020204020204" pitchFamily="34" charset="0"/>
            </a:endParaRPr>
          </a:p>
          <a:p>
            <a:pPr marL="342900" indent="-342900">
              <a:lnSpc>
                <a:spcPts val="1600"/>
              </a:lnSpc>
              <a:spcAft>
                <a:spcPts val="1000"/>
              </a:spcAft>
              <a:buSzPct val="100000"/>
              <a:buChar char="•"/>
            </a:pPr>
            <a:r>
              <a:rPr lang="en-CA" noProof="0">
                <a:solidFill>
                  <a:srgbClr val="3C3C3C"/>
                </a:solidFill>
                <a:latin typeface="Corbel" panose="020B0503020204020204" pitchFamily="34" charset="0"/>
                <a:ea typeface="Corbel" pitchFamily="34" charset="-122"/>
                <a:cs typeface="Corbel" pitchFamily="34" charset="-120"/>
              </a:rPr>
              <a:t>When will procurement and hiring begin?</a:t>
            </a:r>
            <a:endParaRPr lang="en-CA" noProof="0">
              <a:latin typeface="Corbel" panose="020B0503020204020204" pitchFamily="34" charset="0"/>
            </a:endParaRPr>
          </a:p>
          <a:p>
            <a:pPr marL="342900" indent="-342900">
              <a:lnSpc>
                <a:spcPts val="1600"/>
              </a:lnSpc>
              <a:spcAft>
                <a:spcPts val="1000"/>
              </a:spcAft>
              <a:buSzPct val="100000"/>
              <a:buChar char="•"/>
            </a:pPr>
            <a:r>
              <a:rPr lang="en-CA" noProof="0">
                <a:solidFill>
                  <a:srgbClr val="3C3C3C"/>
                </a:solidFill>
                <a:latin typeface="Corbel" panose="020B0503020204020204" pitchFamily="34" charset="0"/>
                <a:ea typeface="Corbel" pitchFamily="34" charset="-122"/>
                <a:cs typeface="Corbel" pitchFamily="34" charset="-120"/>
              </a:rPr>
              <a:t>Which sectors are expected to grow?</a:t>
            </a:r>
            <a:endParaRPr lang="en-CA" noProof="0">
              <a:latin typeface="Corbel" panose="020B0503020204020204" pitchFamily="34" charset="0"/>
            </a:endParaRPr>
          </a:p>
          <a:p>
            <a:pPr marL="342900" indent="-342900">
              <a:lnSpc>
                <a:spcPts val="1600"/>
              </a:lnSpc>
              <a:spcAft>
                <a:spcPts val="1000"/>
              </a:spcAft>
              <a:buSzPct val="100000"/>
              <a:buChar char="•"/>
            </a:pPr>
            <a:r>
              <a:rPr lang="en-CA" noProof="0">
                <a:solidFill>
                  <a:srgbClr val="3C3C3C"/>
                </a:solidFill>
                <a:latin typeface="Corbel" panose="020B0503020204020204" pitchFamily="34" charset="0"/>
                <a:ea typeface="Corbel" pitchFamily="34" charset="-122"/>
                <a:cs typeface="Corbel" pitchFamily="34" charset="-120"/>
              </a:rPr>
              <a:t>What skills will contractors need?</a:t>
            </a:r>
            <a:endParaRPr lang="en-CA" noProof="0">
              <a:latin typeface="Corbel" panose="020B0503020204020204" pitchFamily="34" charset="0"/>
            </a:endParaRPr>
          </a:p>
          <a:p>
            <a:pPr marL="342900" indent="-342900">
              <a:lnSpc>
                <a:spcPts val="1600"/>
              </a:lnSpc>
              <a:spcAft>
                <a:spcPts val="1000"/>
              </a:spcAft>
              <a:buSzPct val="100000"/>
              <a:buChar char="•"/>
            </a:pPr>
            <a:r>
              <a:rPr lang="en-CA" noProof="0">
                <a:solidFill>
                  <a:srgbClr val="3C3C3C"/>
                </a:solidFill>
                <a:latin typeface="Corbel" pitchFamily="34" charset="0"/>
                <a:ea typeface="Corbel" pitchFamily="34" charset="-122"/>
                <a:cs typeface="Corbel" pitchFamily="34" charset="-120"/>
              </a:rPr>
              <a:t>What training lead times are required?</a:t>
            </a:r>
          </a:p>
          <a:p>
            <a:pPr marL="342900" indent="-342900">
              <a:lnSpc>
                <a:spcPts val="1600"/>
              </a:lnSpc>
              <a:spcAft>
                <a:spcPts val="1000"/>
              </a:spcAft>
              <a:buSzPct val="100000"/>
              <a:buFontTx/>
              <a:buChar char="•"/>
            </a:pPr>
            <a:r>
              <a:rPr lang="en-CA" noProof="0">
                <a:solidFill>
                  <a:srgbClr val="3C3C3C"/>
                </a:solidFill>
                <a:latin typeface="Corbel" pitchFamily="34" charset="0"/>
                <a:ea typeface="Corbel" pitchFamily="34" charset="-122"/>
                <a:cs typeface="Corbel" pitchFamily="34" charset="-120"/>
              </a:rPr>
              <a:t>What Procurement or IBA Levers Exist?</a:t>
            </a:r>
          </a:p>
          <a:p>
            <a:pPr marL="342900" indent="-342900">
              <a:lnSpc>
                <a:spcPts val="1600"/>
              </a:lnSpc>
              <a:spcAft>
                <a:spcPts val="1000"/>
              </a:spcAft>
              <a:buSzPct val="100000"/>
              <a:buFontTx/>
              <a:buChar char="•"/>
            </a:pPr>
            <a:r>
              <a:rPr lang="en-CA" noProof="0">
                <a:solidFill>
                  <a:srgbClr val="3C3C3C"/>
                </a:solidFill>
                <a:latin typeface="Corbel" pitchFamily="34" charset="0"/>
                <a:ea typeface="Corbel" pitchFamily="34" charset="-122"/>
                <a:cs typeface="Corbel" pitchFamily="34" charset="-120"/>
              </a:rPr>
              <a:t>Which Employers or Unions Control Entry Points?</a:t>
            </a:r>
          </a:p>
          <a:p>
            <a:pPr marL="342900" indent="-342900">
              <a:lnSpc>
                <a:spcPts val="1600"/>
              </a:lnSpc>
              <a:spcAft>
                <a:spcPts val="1000"/>
              </a:spcAft>
              <a:buSzPct val="100000"/>
              <a:buFontTx/>
              <a:buChar char="•"/>
            </a:pPr>
            <a:r>
              <a:rPr lang="en-CA" noProof="0">
                <a:solidFill>
                  <a:srgbClr val="3C3C3C"/>
                </a:solidFill>
                <a:latin typeface="Corbel" pitchFamily="34" charset="0"/>
                <a:ea typeface="Corbel" pitchFamily="34" charset="-122"/>
                <a:cs typeface="Corbel" pitchFamily="34" charset="-120"/>
              </a:rPr>
              <a:t>What Supports Will People Need to Stay?</a:t>
            </a:r>
            <a:endParaRPr lang="en-CA" noProof="0">
              <a:latin typeface="Corbel" panose="020B0503020204020204" pitchFamily="34" charset="0"/>
            </a:endParaRPr>
          </a:p>
          <a:p>
            <a:pPr marL="342900" indent="-342900">
              <a:lnSpc>
                <a:spcPts val="1600"/>
              </a:lnSpc>
              <a:spcAft>
                <a:spcPts val="1000"/>
              </a:spcAft>
              <a:buSzPct val="100000"/>
              <a:buFontTx/>
              <a:buChar char="•"/>
            </a:pPr>
            <a:endParaRPr lang="en-CA" noProof="0">
              <a:latin typeface="Corbel" panose="020B0503020204020204" pitchFamily="34" charset="0"/>
            </a:endParaRPr>
          </a:p>
          <a:p>
            <a:pPr marL="342900" indent="-342900">
              <a:lnSpc>
                <a:spcPts val="1600"/>
              </a:lnSpc>
              <a:spcAft>
                <a:spcPts val="1000"/>
              </a:spcAft>
              <a:buSzPct val="100000"/>
              <a:buFontTx/>
              <a:buChar char="•"/>
            </a:pPr>
            <a:endParaRPr lang="en-CA" noProof="0">
              <a:latin typeface="Corbel" panose="020B0503020204020204" pitchFamily="34" charset="0"/>
            </a:endParaRPr>
          </a:p>
          <a:p>
            <a:pPr marL="342900" indent="-342900">
              <a:lnSpc>
                <a:spcPts val="1600"/>
              </a:lnSpc>
              <a:spcAft>
                <a:spcPts val="1000"/>
              </a:spcAft>
              <a:buSzPct val="100000"/>
              <a:buChar char="•"/>
            </a:pPr>
            <a:endParaRPr lang="en-CA" noProof="0">
              <a:latin typeface="Corbel" panose="020B0503020204020204" pitchFamily="34" charset="0"/>
            </a:endParaRPr>
          </a:p>
        </p:txBody>
      </p:sp>
      <p:sp>
        <p:nvSpPr>
          <p:cNvPr id="9" name="Shape 7"/>
          <p:cNvSpPr/>
          <p:nvPr/>
        </p:nvSpPr>
        <p:spPr>
          <a:xfrm>
            <a:off x="6278728" y="1371600"/>
            <a:ext cx="5364328" cy="502920"/>
          </a:xfrm>
          <a:prstGeom prst="rect">
            <a:avLst/>
          </a:prstGeom>
          <a:solidFill>
            <a:srgbClr val="A03D35"/>
          </a:solidFill>
          <a:ln/>
        </p:spPr>
        <p:txBody>
          <a:bodyPr/>
          <a:lstStyle/>
          <a:p>
            <a:endParaRPr lang="en-CA" noProof="0"/>
          </a:p>
        </p:txBody>
      </p:sp>
      <p:sp>
        <p:nvSpPr>
          <p:cNvPr id="10" name="Text 8"/>
          <p:cNvSpPr/>
          <p:nvPr/>
        </p:nvSpPr>
        <p:spPr>
          <a:xfrm>
            <a:off x="6415888" y="1371600"/>
            <a:ext cx="5090008" cy="502920"/>
          </a:xfrm>
          <a:prstGeom prst="rect">
            <a:avLst/>
          </a:prstGeom>
          <a:noFill/>
          <a:ln/>
        </p:spPr>
        <p:txBody>
          <a:bodyPr wrap="square" lIns="0" tIns="0" rIns="0" bIns="0" rtlCol="0" anchor="ctr"/>
          <a:lstStyle/>
          <a:p>
            <a:pPr marL="0" indent="0">
              <a:buNone/>
            </a:pPr>
            <a:r>
              <a:rPr lang="en-CA" sz="1500" b="1" noProof="0">
                <a:solidFill>
                  <a:srgbClr val="FFFFFF"/>
                </a:solidFill>
                <a:latin typeface="Gill Sans MT" pitchFamily="34" charset="0"/>
                <a:ea typeface="Gill Sans MT" pitchFamily="34" charset="-122"/>
                <a:cs typeface="Gill Sans MT" pitchFamily="34" charset="-120"/>
              </a:rPr>
              <a:t>Potential Information Partners</a:t>
            </a:r>
            <a:endParaRPr lang="en-CA" sz="1500" noProof="0"/>
          </a:p>
        </p:txBody>
      </p:sp>
      <p:sp>
        <p:nvSpPr>
          <p:cNvPr id="11" name="Shape 9"/>
          <p:cNvSpPr/>
          <p:nvPr/>
        </p:nvSpPr>
        <p:spPr>
          <a:xfrm>
            <a:off x="6278728" y="1874520"/>
            <a:ext cx="5364328" cy="3959352"/>
          </a:xfrm>
          <a:prstGeom prst="rect">
            <a:avLst/>
          </a:prstGeom>
          <a:solidFill>
            <a:srgbClr val="FFFFFF"/>
          </a:solidFill>
          <a:ln w="9525">
            <a:solidFill>
              <a:srgbClr val="D8D6D6"/>
            </a:solidFill>
            <a:prstDash val="solid"/>
          </a:ln>
        </p:spPr>
        <p:txBody>
          <a:bodyPr/>
          <a:lstStyle/>
          <a:p>
            <a:endParaRPr lang="en-CA" noProof="0"/>
          </a:p>
        </p:txBody>
      </p:sp>
      <p:sp>
        <p:nvSpPr>
          <p:cNvPr id="12" name="Text 10"/>
          <p:cNvSpPr/>
          <p:nvPr/>
        </p:nvSpPr>
        <p:spPr>
          <a:xfrm>
            <a:off x="6479896" y="2039112"/>
            <a:ext cx="4961992" cy="4023360"/>
          </a:xfrm>
          <a:prstGeom prst="rect">
            <a:avLst/>
          </a:prstGeom>
          <a:noFill/>
          <a:ln/>
        </p:spPr>
        <p:txBody>
          <a:bodyPr wrap="square" lIns="0" tIns="0" rIns="0" bIns="0" rtlCol="0" anchor="t"/>
          <a:lstStyle/>
          <a:p>
            <a:pPr marL="342900" indent="-342900">
              <a:lnSpc>
                <a:spcPts val="1600"/>
              </a:lnSpc>
              <a:spcAft>
                <a:spcPts val="1000"/>
              </a:spcAft>
              <a:buSzPct val="100000"/>
              <a:buChar char="•"/>
            </a:pPr>
            <a:r>
              <a:rPr lang="en-CA" noProof="0">
                <a:solidFill>
                  <a:srgbClr val="3C3C3C"/>
                </a:solidFill>
                <a:latin typeface="Corbel" panose="020B0503020204020204" pitchFamily="34" charset="0"/>
                <a:ea typeface="Corbel" pitchFamily="34" charset="-122"/>
                <a:cs typeface="Corbel" pitchFamily="34" charset="-120"/>
              </a:rPr>
              <a:t>Economic-development teams</a:t>
            </a:r>
            <a:endParaRPr lang="en-CA" noProof="0">
              <a:latin typeface="Corbel" panose="020B0503020204020204" pitchFamily="34" charset="0"/>
            </a:endParaRPr>
          </a:p>
          <a:p>
            <a:pPr marL="342900" indent="-342900">
              <a:lnSpc>
                <a:spcPts val="1600"/>
              </a:lnSpc>
              <a:spcAft>
                <a:spcPts val="1000"/>
              </a:spcAft>
              <a:buSzPct val="100000"/>
              <a:buChar char="•"/>
            </a:pPr>
            <a:r>
              <a:rPr lang="en-CA" noProof="0">
                <a:solidFill>
                  <a:srgbClr val="3C3C3C"/>
                </a:solidFill>
                <a:latin typeface="Corbel" panose="020B0503020204020204" pitchFamily="34" charset="0"/>
                <a:ea typeface="Corbel" pitchFamily="34" charset="-122"/>
                <a:cs typeface="Corbel" pitchFamily="34" charset="-120"/>
              </a:rPr>
              <a:t>Political leadership</a:t>
            </a:r>
            <a:endParaRPr lang="en-CA" noProof="0">
              <a:latin typeface="Corbel" panose="020B0503020204020204" pitchFamily="34" charset="0"/>
            </a:endParaRPr>
          </a:p>
          <a:p>
            <a:pPr marL="342900" indent="-342900">
              <a:lnSpc>
                <a:spcPts val="1600"/>
              </a:lnSpc>
              <a:spcAft>
                <a:spcPts val="1000"/>
              </a:spcAft>
              <a:buSzPct val="100000"/>
              <a:buChar char="•"/>
            </a:pPr>
            <a:r>
              <a:rPr lang="en-CA" noProof="0">
                <a:solidFill>
                  <a:srgbClr val="3C3C3C"/>
                </a:solidFill>
                <a:latin typeface="Corbel" panose="020B0503020204020204" pitchFamily="34" charset="0"/>
                <a:ea typeface="Corbel" pitchFamily="34" charset="-122"/>
                <a:cs typeface="Corbel" pitchFamily="34" charset="-120"/>
              </a:rPr>
              <a:t>Industry and contractors</a:t>
            </a:r>
            <a:endParaRPr lang="en-CA" noProof="0">
              <a:latin typeface="Corbel" panose="020B0503020204020204" pitchFamily="34" charset="0"/>
            </a:endParaRPr>
          </a:p>
          <a:p>
            <a:pPr marL="342900" indent="-342900">
              <a:lnSpc>
                <a:spcPts val="1600"/>
              </a:lnSpc>
              <a:spcAft>
                <a:spcPts val="1000"/>
              </a:spcAft>
              <a:buSzPct val="100000"/>
              <a:buChar char="•"/>
            </a:pPr>
            <a:r>
              <a:rPr lang="en-CA" noProof="0">
                <a:solidFill>
                  <a:srgbClr val="3C3C3C"/>
                </a:solidFill>
                <a:latin typeface="Corbel" panose="020B0503020204020204" pitchFamily="34" charset="0"/>
                <a:ea typeface="Corbel" pitchFamily="34" charset="-122"/>
                <a:cs typeface="Corbel" pitchFamily="34" charset="-120"/>
              </a:rPr>
              <a:t>Governments and regulators</a:t>
            </a:r>
            <a:endParaRPr lang="en-CA" noProof="0">
              <a:latin typeface="Corbel" panose="020B0503020204020204" pitchFamily="34" charset="0"/>
            </a:endParaRPr>
          </a:p>
          <a:p>
            <a:pPr marL="342900" indent="-342900">
              <a:lnSpc>
                <a:spcPts val="1600"/>
              </a:lnSpc>
              <a:spcAft>
                <a:spcPts val="1000"/>
              </a:spcAft>
              <a:buSzPct val="100000"/>
              <a:buChar char="•"/>
            </a:pPr>
            <a:r>
              <a:rPr lang="en-CA" noProof="0">
                <a:solidFill>
                  <a:srgbClr val="3C3C3C"/>
                </a:solidFill>
                <a:latin typeface="Corbel" panose="020B0503020204020204" pitchFamily="34" charset="0"/>
                <a:ea typeface="Corbel" pitchFamily="34" charset="-122"/>
                <a:cs typeface="Corbel" pitchFamily="34" charset="-120"/>
              </a:rPr>
              <a:t>Unions and training institutions</a:t>
            </a:r>
            <a:endParaRPr lang="en-CA" noProof="0">
              <a:latin typeface="Corbel" panose="020B0503020204020204" pitchFamily="34" charset="0"/>
            </a:endParaRPr>
          </a:p>
        </p:txBody>
      </p:sp>
      <p:sp>
        <p:nvSpPr>
          <p:cNvPr id="17" name="Text 15">
            <a:extLst>
              <a:ext uri="{FF2B5EF4-FFF2-40B4-BE49-F238E27FC236}">
                <a16:creationId xmlns:a16="http://schemas.microsoft.com/office/drawing/2014/main" id="{A011D4B8-C403-F90D-7917-907E0E8978E7}"/>
              </a:ext>
            </a:extLst>
          </p:cNvPr>
          <p:cNvSpPr/>
          <p:nvPr/>
        </p:nvSpPr>
        <p:spPr>
          <a:xfrm>
            <a:off x="548640" y="5971032"/>
            <a:ext cx="11094415" cy="365760"/>
          </a:xfrm>
          <a:prstGeom prst="rect">
            <a:avLst/>
          </a:prstGeom>
          <a:noFill/>
          <a:ln/>
        </p:spPr>
        <p:txBody>
          <a:bodyPr wrap="square" lIns="0" tIns="0" rIns="0" bIns="0" rtlCol="0" anchor="ctr"/>
          <a:lstStyle/>
          <a:p>
            <a:pPr marL="0" indent="0" algn="ctr">
              <a:buNone/>
            </a:pPr>
            <a:r>
              <a:rPr lang="en-CA" sz="1250" b="1" i="1" noProof="0">
                <a:solidFill>
                  <a:srgbClr val="A03D35"/>
                </a:solidFill>
                <a:latin typeface="Corbel" pitchFamily="34" charset="0"/>
                <a:ea typeface="Corbel" pitchFamily="34" charset="-122"/>
                <a:cs typeface="Corbel" pitchFamily="34" charset="-120"/>
              </a:rPr>
              <a:t>Ask first: what major projects, sectors and employers are likely to shape demand in the next 1–5 years?</a:t>
            </a:r>
            <a:endParaRPr lang="en-CA" sz="1250" noProof="0"/>
          </a:p>
        </p:txBody>
      </p:sp>
      <p:sp>
        <p:nvSpPr>
          <p:cNvPr id="19" name="Text 2">
            <a:extLst>
              <a:ext uri="{FF2B5EF4-FFF2-40B4-BE49-F238E27FC236}">
                <a16:creationId xmlns:a16="http://schemas.microsoft.com/office/drawing/2014/main" id="{1079A2AC-0724-C73E-F379-C9A20462AFB2}"/>
              </a:ext>
            </a:extLst>
          </p:cNvPr>
          <p:cNvSpPr/>
          <p:nvPr/>
        </p:nvSpPr>
        <p:spPr>
          <a:xfrm>
            <a:off x="548640" y="877824"/>
            <a:ext cx="11094415" cy="457200"/>
          </a:xfrm>
          <a:prstGeom prst="rect">
            <a:avLst/>
          </a:prstGeom>
          <a:noFill/>
          <a:ln/>
        </p:spPr>
        <p:txBody>
          <a:bodyPr wrap="square" lIns="0" tIns="0" rIns="0" bIns="0" rtlCol="0" anchor="ctr"/>
          <a:lstStyle/>
          <a:p>
            <a:pPr marL="0" indent="0">
              <a:buNone/>
            </a:pPr>
            <a:r>
              <a:rPr lang="en-CA" sz="1300" i="1" noProof="0">
                <a:solidFill>
                  <a:srgbClr val="3C3C3C"/>
                </a:solidFill>
                <a:latin typeface="Corbel" pitchFamily="34" charset="0"/>
                <a:ea typeface="Corbel" pitchFamily="34" charset="-122"/>
                <a:cs typeface="Corbel" pitchFamily="34" charset="-120"/>
              </a:rPr>
              <a:t>Workforce strategy should begin with a regional opportunity scan.</a:t>
            </a:r>
            <a:endParaRPr lang="en-CA" sz="1300" noProof="0"/>
          </a:p>
        </p:txBody>
      </p:sp>
      <p:sp>
        <p:nvSpPr>
          <p:cNvPr id="3" name="Slide Number Placeholder 1">
            <a:extLst>
              <a:ext uri="{FF2B5EF4-FFF2-40B4-BE49-F238E27FC236}">
                <a16:creationId xmlns:a16="http://schemas.microsoft.com/office/drawing/2014/main" id="{FC666DC0-EF12-D1AD-3F77-2A012EE519F8}"/>
              </a:ext>
            </a:extLst>
          </p:cNvPr>
          <p:cNvSpPr txBox="1">
            <a:spLocks/>
          </p:cNvSpPr>
          <p:nvPr/>
        </p:nvSpPr>
        <p:spPr>
          <a:xfrm>
            <a:off x="611301" y="6351735"/>
            <a:ext cx="265003" cy="369740"/>
          </a:xfrm>
          <a:prstGeom prst="rect">
            <a:avLst/>
          </a:prstGeom>
        </p:spPr>
        <p:txBody>
          <a:bodyPr vert="horz" lIns="0" tIns="0" rIns="0" bIns="0" rtlCol="0" anchor="ctr" anchorCtr="0">
            <a:noAutofit/>
          </a:bodyPr>
          <a:lstStyle>
            <a:defPPr>
              <a:defRPr lang="en-US"/>
            </a:defPPr>
            <a:lvl1pPr>
              <a:defRPr sz="1000">
                <a:solidFill>
                  <a:srgbClr val="A13D35"/>
                </a:solidFill>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fld id="{90E75981-53F8-4174-8F05-C8A5CE0FBBE0}" type="slidenum">
              <a:rPr lang="en-CA" noProof="0" smtClean="0"/>
              <a:pPr/>
              <a:t>19</a:t>
            </a:fld>
            <a:endParaRPr lang="en-CA" noProof="0"/>
          </a:p>
        </p:txBody>
      </p:sp>
      <p:sp>
        <p:nvSpPr>
          <p:cNvPr id="18" name="Text 12">
            <a:extLst>
              <a:ext uri="{FF2B5EF4-FFF2-40B4-BE49-F238E27FC236}">
                <a16:creationId xmlns:a16="http://schemas.microsoft.com/office/drawing/2014/main" id="{659A1D92-3454-2F82-B31B-8159058CE251}"/>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 2"/>
          <p:cNvSpPr/>
          <p:nvPr/>
        </p:nvSpPr>
        <p:spPr>
          <a:xfrm>
            <a:off x="548640" y="365760"/>
            <a:ext cx="8808415" cy="640080"/>
          </a:xfrm>
          <a:prstGeom prst="rect">
            <a:avLst/>
          </a:prstGeom>
          <a:noFill/>
          <a:ln/>
        </p:spPr>
        <p:txBody>
          <a:bodyPr wrap="square" lIns="0" tIns="0" rIns="0" bIns="0" rtlCol="0" anchor="t"/>
          <a:lstStyle/>
          <a:p>
            <a:pPr marL="0" indent="0">
              <a:buNone/>
            </a:pPr>
            <a:r>
              <a:rPr lang="en-CA" sz="2500" b="1" noProof="0">
                <a:solidFill>
                  <a:srgbClr val="A03D35"/>
                </a:solidFill>
                <a:latin typeface="Gill Sans MT" pitchFamily="34" charset="0"/>
                <a:ea typeface="Gill Sans MT" pitchFamily="34" charset="-122"/>
                <a:cs typeface="Gill Sans MT" pitchFamily="34" charset="-120"/>
              </a:rPr>
              <a:t>Steps 2–3: Map Demand and Assess Gaps</a:t>
            </a:r>
            <a:endParaRPr lang="en-CA" sz="2500" noProof="0"/>
          </a:p>
        </p:txBody>
      </p:sp>
      <p:sp>
        <p:nvSpPr>
          <p:cNvPr id="5" name="Text 3"/>
          <p:cNvSpPr/>
          <p:nvPr/>
        </p:nvSpPr>
        <p:spPr>
          <a:xfrm>
            <a:off x="548640" y="1024128"/>
            <a:ext cx="11094415" cy="457200"/>
          </a:xfrm>
          <a:prstGeom prst="rect">
            <a:avLst/>
          </a:prstGeom>
          <a:noFill/>
          <a:ln/>
        </p:spPr>
        <p:txBody>
          <a:bodyPr wrap="square" lIns="0" tIns="0" rIns="0" bIns="0" rtlCol="0" anchor="ctr"/>
          <a:lstStyle/>
          <a:p>
            <a:pPr marL="0" indent="0">
              <a:buNone/>
            </a:pPr>
            <a:r>
              <a:rPr lang="en-CA" sz="1300" i="1" noProof="0">
                <a:solidFill>
                  <a:srgbClr val="3C3C3C"/>
                </a:solidFill>
                <a:latin typeface="Corbel" pitchFamily="34" charset="0"/>
                <a:ea typeface="Corbel" pitchFamily="34" charset="-122"/>
                <a:cs typeface="Corbel" pitchFamily="34" charset="-120"/>
              </a:rPr>
              <a:t>A suggested workforce map — a model rather than a completed assessment.</a:t>
            </a:r>
            <a:endParaRPr lang="en-CA" sz="1300" noProof="0"/>
          </a:p>
        </p:txBody>
      </p:sp>
      <p:graphicFrame>
        <p:nvGraphicFramePr>
          <p:cNvPr id="16" name="Table 0"/>
          <p:cNvGraphicFramePr>
            <a:graphicFrameLocks noGrp="1"/>
          </p:cNvGraphicFramePr>
          <p:nvPr>
            <p:extLst>
              <p:ext uri="{D42A27DB-BD31-4B8C-83A1-F6EECF244321}">
                <p14:modId xmlns:p14="http://schemas.microsoft.com/office/powerpoint/2010/main" val="1138833615"/>
              </p:ext>
            </p:extLst>
          </p:nvPr>
        </p:nvGraphicFramePr>
        <p:xfrm>
          <a:off x="548640" y="1527048"/>
          <a:ext cx="10972800" cy="3520440"/>
        </p:xfrm>
        <a:graphic>
          <a:graphicData uri="http://schemas.openxmlformats.org/drawingml/2006/table">
            <a:tbl>
              <a:tblPr/>
              <a:tblGrid>
                <a:gridCol w="3108960">
                  <a:extLst>
                    <a:ext uri="{9D8B030D-6E8A-4147-A177-3AD203B41FA5}">
                      <a16:colId xmlns:a16="http://schemas.microsoft.com/office/drawing/2014/main" val="20000"/>
                    </a:ext>
                  </a:extLst>
                </a:gridCol>
                <a:gridCol w="1920240">
                  <a:extLst>
                    <a:ext uri="{9D8B030D-6E8A-4147-A177-3AD203B41FA5}">
                      <a16:colId xmlns:a16="http://schemas.microsoft.com/office/drawing/2014/main" val="20001"/>
                    </a:ext>
                  </a:extLst>
                </a:gridCol>
                <a:gridCol w="1920240">
                  <a:extLst>
                    <a:ext uri="{9D8B030D-6E8A-4147-A177-3AD203B41FA5}">
                      <a16:colId xmlns:a16="http://schemas.microsoft.com/office/drawing/2014/main" val="20002"/>
                    </a:ext>
                  </a:extLst>
                </a:gridCol>
                <a:gridCol w="1920240">
                  <a:extLst>
                    <a:ext uri="{9D8B030D-6E8A-4147-A177-3AD203B41FA5}">
                      <a16:colId xmlns:a16="http://schemas.microsoft.com/office/drawing/2014/main" val="20003"/>
                    </a:ext>
                  </a:extLst>
                </a:gridCol>
                <a:gridCol w="2103120">
                  <a:extLst>
                    <a:ext uri="{9D8B030D-6E8A-4147-A177-3AD203B41FA5}">
                      <a16:colId xmlns:a16="http://schemas.microsoft.com/office/drawing/2014/main" val="20004"/>
                    </a:ext>
                  </a:extLst>
                </a:gridCol>
              </a:tblGrid>
              <a:tr h="502920">
                <a:tc>
                  <a:txBody>
                    <a:bodyPr/>
                    <a:lstStyle/>
                    <a:p>
                      <a:pPr marL="0" indent="0" algn="ctr">
                        <a:buNone/>
                      </a:pPr>
                      <a:r>
                        <a:rPr lang="en-CA" sz="1250" b="1" noProof="0">
                          <a:solidFill>
                            <a:srgbClr val="FFFFFF"/>
                          </a:solidFill>
                          <a:latin typeface="Gill Sans MT" pitchFamily="34" charset="0"/>
                          <a:ea typeface="Gill Sans MT" pitchFamily="34" charset="-122"/>
                          <a:cs typeface="Gill Sans MT" pitchFamily="34" charset="-120"/>
                        </a:rPr>
                        <a:t>Future Role</a:t>
                      </a:r>
                      <a:endParaRPr lang="en-CA" sz="1250" noProof="0">
                        <a:latin typeface="Gill Sans MT" charset="0"/>
                        <a:ea typeface="Gill Sans MT" charset="0"/>
                        <a:cs typeface="Gill Sans MT" charset="0"/>
                      </a:endParaRPr>
                    </a:p>
                  </a:txBody>
                  <a:tcPr anchor="ctr">
                    <a:lnL w="9525" cap="flat" cmpd="sng" algn="ctr">
                      <a:solidFill>
                        <a:srgbClr val="D8D6D6"/>
                      </a:solidFill>
                      <a:prstDash val="solid"/>
                      <a:round/>
                      <a:headEnd type="none" w="med" len="med"/>
                      <a:tailEnd type="none" w="med" len="med"/>
                    </a:lnL>
                    <a:lnR w="9525" cap="flat" cmpd="sng" algn="ctr">
                      <a:solidFill>
                        <a:srgbClr val="D8D6D6"/>
                      </a:solidFill>
                      <a:prstDash val="solid"/>
                      <a:round/>
                      <a:headEnd type="none" w="med" len="med"/>
                      <a:tailEnd type="none" w="med" len="med"/>
                    </a:lnR>
                    <a:lnT w="9525" cap="flat" cmpd="sng" algn="ctr">
                      <a:solidFill>
                        <a:srgbClr val="D8D6D6"/>
                      </a:solidFill>
                      <a:prstDash val="solid"/>
                      <a:round/>
                      <a:headEnd type="none" w="med" len="med"/>
                      <a:tailEnd type="none" w="med" len="med"/>
                    </a:lnT>
                    <a:lnB w="9525" cap="flat" cmpd="sng" algn="ctr">
                      <a:solidFill>
                        <a:srgbClr val="D8D6D6"/>
                      </a:solidFill>
                      <a:prstDash val="solid"/>
                      <a:round/>
                      <a:headEnd type="none" w="med" len="med"/>
                      <a:tailEnd type="none" w="med" len="med"/>
                    </a:lnB>
                    <a:solidFill>
                      <a:srgbClr val="A03D35"/>
                    </a:solidFill>
                  </a:tcPr>
                </a:tc>
                <a:tc>
                  <a:txBody>
                    <a:bodyPr/>
                    <a:lstStyle/>
                    <a:p>
                      <a:pPr marL="0" indent="0" algn="ctr">
                        <a:buNone/>
                      </a:pPr>
                      <a:r>
                        <a:rPr lang="en-CA" sz="1250" b="1" noProof="0">
                          <a:solidFill>
                            <a:srgbClr val="FFFFFF"/>
                          </a:solidFill>
                          <a:latin typeface="Gill Sans MT" pitchFamily="34" charset="0"/>
                          <a:ea typeface="Gill Sans MT" pitchFamily="34" charset="-122"/>
                          <a:cs typeface="Gill Sans MT" pitchFamily="34" charset="-120"/>
                        </a:rPr>
                        <a:t>Workers Needed</a:t>
                      </a:r>
                      <a:endParaRPr lang="en-CA" sz="1250" noProof="0">
                        <a:latin typeface="Gill Sans MT" charset="0"/>
                        <a:ea typeface="Gill Sans MT" charset="0"/>
                        <a:cs typeface="Gill Sans MT" charset="0"/>
                      </a:endParaRPr>
                    </a:p>
                  </a:txBody>
                  <a:tcPr anchor="ctr">
                    <a:lnL w="9525" cap="flat" cmpd="sng" algn="ctr">
                      <a:solidFill>
                        <a:srgbClr val="D8D6D6"/>
                      </a:solidFill>
                      <a:prstDash val="solid"/>
                      <a:round/>
                      <a:headEnd type="none" w="med" len="med"/>
                      <a:tailEnd type="none" w="med" len="med"/>
                    </a:lnL>
                    <a:lnR w="9525" cap="flat" cmpd="sng" algn="ctr">
                      <a:solidFill>
                        <a:srgbClr val="D8D6D6"/>
                      </a:solidFill>
                      <a:prstDash val="solid"/>
                      <a:round/>
                      <a:headEnd type="none" w="med" len="med"/>
                      <a:tailEnd type="none" w="med" len="med"/>
                    </a:lnR>
                    <a:lnT w="9525" cap="flat" cmpd="sng" algn="ctr">
                      <a:solidFill>
                        <a:srgbClr val="D8D6D6"/>
                      </a:solidFill>
                      <a:prstDash val="solid"/>
                      <a:round/>
                      <a:headEnd type="none" w="med" len="med"/>
                      <a:tailEnd type="none" w="med" len="med"/>
                    </a:lnT>
                    <a:lnB w="9525" cap="flat" cmpd="sng" algn="ctr">
                      <a:solidFill>
                        <a:srgbClr val="D8D6D6"/>
                      </a:solidFill>
                      <a:prstDash val="solid"/>
                      <a:round/>
                      <a:headEnd type="none" w="med" len="med"/>
                      <a:tailEnd type="none" w="med" len="med"/>
                    </a:lnB>
                    <a:solidFill>
                      <a:srgbClr val="A03D35"/>
                    </a:solidFill>
                  </a:tcPr>
                </a:tc>
                <a:tc>
                  <a:txBody>
                    <a:bodyPr/>
                    <a:lstStyle/>
                    <a:p>
                      <a:pPr marL="0" indent="0" algn="ctr">
                        <a:buNone/>
                      </a:pPr>
                      <a:r>
                        <a:rPr lang="en-CA" sz="1250" b="1" noProof="0">
                          <a:solidFill>
                            <a:srgbClr val="FFFFFF"/>
                          </a:solidFill>
                          <a:latin typeface="Gill Sans MT" pitchFamily="34" charset="0"/>
                          <a:ea typeface="Gill Sans MT" pitchFamily="34" charset="-122"/>
                          <a:cs typeface="Gill Sans MT" pitchFamily="34" charset="-120"/>
                        </a:rPr>
                        <a:t>Current Capacity</a:t>
                      </a:r>
                      <a:endParaRPr lang="en-CA" sz="1250" noProof="0">
                        <a:latin typeface="Gill Sans MT" charset="0"/>
                        <a:ea typeface="Gill Sans MT" charset="0"/>
                        <a:cs typeface="Gill Sans MT" charset="0"/>
                      </a:endParaRPr>
                    </a:p>
                  </a:txBody>
                  <a:tcPr anchor="ctr">
                    <a:lnL w="9525" cap="flat" cmpd="sng" algn="ctr">
                      <a:solidFill>
                        <a:srgbClr val="D8D6D6"/>
                      </a:solidFill>
                      <a:prstDash val="solid"/>
                      <a:round/>
                      <a:headEnd type="none" w="med" len="med"/>
                      <a:tailEnd type="none" w="med" len="med"/>
                    </a:lnL>
                    <a:lnR w="9525" cap="flat" cmpd="sng" algn="ctr">
                      <a:solidFill>
                        <a:srgbClr val="D8D6D6"/>
                      </a:solidFill>
                      <a:prstDash val="solid"/>
                      <a:round/>
                      <a:headEnd type="none" w="med" len="med"/>
                      <a:tailEnd type="none" w="med" len="med"/>
                    </a:lnR>
                    <a:lnT w="9525" cap="flat" cmpd="sng" algn="ctr">
                      <a:solidFill>
                        <a:srgbClr val="D8D6D6"/>
                      </a:solidFill>
                      <a:prstDash val="solid"/>
                      <a:round/>
                      <a:headEnd type="none" w="med" len="med"/>
                      <a:tailEnd type="none" w="med" len="med"/>
                    </a:lnT>
                    <a:lnB w="9525" cap="flat" cmpd="sng" algn="ctr">
                      <a:solidFill>
                        <a:srgbClr val="D8D6D6"/>
                      </a:solidFill>
                      <a:prstDash val="solid"/>
                      <a:round/>
                      <a:headEnd type="none" w="med" len="med"/>
                      <a:tailEnd type="none" w="med" len="med"/>
                    </a:lnB>
                    <a:solidFill>
                      <a:srgbClr val="A03D35"/>
                    </a:solidFill>
                  </a:tcPr>
                </a:tc>
                <a:tc>
                  <a:txBody>
                    <a:bodyPr/>
                    <a:lstStyle/>
                    <a:p>
                      <a:pPr marL="0" indent="0" algn="ctr">
                        <a:buNone/>
                      </a:pPr>
                      <a:r>
                        <a:rPr lang="en-CA" sz="1250" b="1" noProof="0">
                          <a:solidFill>
                            <a:srgbClr val="FFFFFF"/>
                          </a:solidFill>
                          <a:latin typeface="Gill Sans MT" pitchFamily="34" charset="0"/>
                          <a:ea typeface="Gill Sans MT" pitchFamily="34" charset="-122"/>
                          <a:cs typeface="Gill Sans MT" pitchFamily="34" charset="-120"/>
                        </a:rPr>
                        <a:t>Qualification Gap</a:t>
                      </a:r>
                      <a:endParaRPr lang="en-CA" sz="1250" noProof="0">
                        <a:latin typeface="Gill Sans MT" charset="0"/>
                        <a:ea typeface="Gill Sans MT" charset="0"/>
                        <a:cs typeface="Gill Sans MT" charset="0"/>
                      </a:endParaRPr>
                    </a:p>
                  </a:txBody>
                  <a:tcPr anchor="ctr">
                    <a:lnL w="9525" cap="flat" cmpd="sng" algn="ctr">
                      <a:solidFill>
                        <a:srgbClr val="D8D6D6"/>
                      </a:solidFill>
                      <a:prstDash val="solid"/>
                      <a:round/>
                      <a:headEnd type="none" w="med" len="med"/>
                      <a:tailEnd type="none" w="med" len="med"/>
                    </a:lnL>
                    <a:lnR w="9525" cap="flat" cmpd="sng" algn="ctr">
                      <a:solidFill>
                        <a:srgbClr val="D8D6D6"/>
                      </a:solidFill>
                      <a:prstDash val="solid"/>
                      <a:round/>
                      <a:headEnd type="none" w="med" len="med"/>
                      <a:tailEnd type="none" w="med" len="med"/>
                    </a:lnR>
                    <a:lnT w="9525" cap="flat" cmpd="sng" algn="ctr">
                      <a:solidFill>
                        <a:srgbClr val="D8D6D6"/>
                      </a:solidFill>
                      <a:prstDash val="solid"/>
                      <a:round/>
                      <a:headEnd type="none" w="med" len="med"/>
                      <a:tailEnd type="none" w="med" len="med"/>
                    </a:lnT>
                    <a:lnB w="9525" cap="flat" cmpd="sng" algn="ctr">
                      <a:solidFill>
                        <a:srgbClr val="D8D6D6"/>
                      </a:solidFill>
                      <a:prstDash val="solid"/>
                      <a:round/>
                      <a:headEnd type="none" w="med" len="med"/>
                      <a:tailEnd type="none" w="med" len="med"/>
                    </a:lnB>
                    <a:solidFill>
                      <a:srgbClr val="A03D35"/>
                    </a:solidFill>
                  </a:tcPr>
                </a:tc>
                <a:tc>
                  <a:txBody>
                    <a:bodyPr/>
                    <a:lstStyle/>
                    <a:p>
                      <a:pPr marL="0" indent="0" algn="ctr">
                        <a:buNone/>
                      </a:pPr>
                      <a:r>
                        <a:rPr lang="en-CA" sz="1250" b="1" noProof="0">
                          <a:solidFill>
                            <a:srgbClr val="FFFFFF"/>
                          </a:solidFill>
                          <a:latin typeface="Gill Sans MT" pitchFamily="34" charset="0"/>
                          <a:ea typeface="Gill Sans MT" pitchFamily="34" charset="-122"/>
                          <a:cs typeface="Gill Sans MT" pitchFamily="34" charset="-120"/>
                        </a:rPr>
                        <a:t>Training Lead Time</a:t>
                      </a:r>
                      <a:endParaRPr lang="en-CA" sz="1250" noProof="0">
                        <a:latin typeface="Gill Sans MT" charset="0"/>
                        <a:ea typeface="Gill Sans MT" charset="0"/>
                        <a:cs typeface="Gill Sans MT" charset="0"/>
                      </a:endParaRPr>
                    </a:p>
                  </a:txBody>
                  <a:tcPr anchor="ctr">
                    <a:lnL w="9525" cap="flat" cmpd="sng" algn="ctr">
                      <a:solidFill>
                        <a:srgbClr val="D8D6D6"/>
                      </a:solidFill>
                      <a:prstDash val="solid"/>
                      <a:round/>
                      <a:headEnd type="none" w="med" len="med"/>
                      <a:tailEnd type="none" w="med" len="med"/>
                    </a:lnL>
                    <a:lnR w="9525" cap="flat" cmpd="sng" algn="ctr">
                      <a:solidFill>
                        <a:srgbClr val="D8D6D6"/>
                      </a:solidFill>
                      <a:prstDash val="solid"/>
                      <a:round/>
                      <a:headEnd type="none" w="med" len="med"/>
                      <a:tailEnd type="none" w="med" len="med"/>
                    </a:lnR>
                    <a:lnT w="9525" cap="flat" cmpd="sng" algn="ctr">
                      <a:solidFill>
                        <a:srgbClr val="D8D6D6"/>
                      </a:solidFill>
                      <a:prstDash val="solid"/>
                      <a:round/>
                      <a:headEnd type="none" w="med" len="med"/>
                      <a:tailEnd type="none" w="med" len="med"/>
                    </a:lnT>
                    <a:lnB w="9525" cap="flat" cmpd="sng" algn="ctr">
                      <a:solidFill>
                        <a:srgbClr val="D8D6D6"/>
                      </a:solidFill>
                      <a:prstDash val="solid"/>
                      <a:round/>
                      <a:headEnd type="none" w="med" len="med"/>
                      <a:tailEnd type="none" w="med" len="med"/>
                    </a:lnB>
                    <a:solidFill>
                      <a:srgbClr val="A03D35"/>
                    </a:solidFill>
                  </a:tcPr>
                </a:tc>
                <a:extLst>
                  <a:ext uri="{0D108BD9-81ED-4DB2-BD59-A6C34878D82A}">
                    <a16:rowId xmlns:a16="http://schemas.microsoft.com/office/drawing/2014/main" val="10000"/>
                  </a:ext>
                </a:extLst>
              </a:tr>
              <a:tr h="502920">
                <a:tc>
                  <a:txBody>
                    <a:bodyPr/>
                    <a:lstStyle/>
                    <a:p>
                      <a:pPr marL="0" indent="0" algn="ctr">
                        <a:buNone/>
                      </a:pPr>
                      <a:r>
                        <a:rPr lang="en-CA" sz="1200" noProof="0">
                          <a:solidFill>
                            <a:srgbClr val="3C3C3C"/>
                          </a:solidFill>
                          <a:latin typeface="Corbel" pitchFamily="34" charset="0"/>
                          <a:ea typeface="Corbel" pitchFamily="34" charset="-122"/>
                          <a:cs typeface="Corbel" pitchFamily="34" charset="-120"/>
                        </a:rPr>
                        <a:t>Electricians</a:t>
                      </a:r>
                      <a:endParaRPr lang="en-CA" sz="1200" noProof="0">
                        <a:latin typeface="Corbel" charset="0"/>
                        <a:ea typeface="Corbel" charset="0"/>
                        <a:cs typeface="Corbel" charset="0"/>
                      </a:endParaRPr>
                    </a:p>
                  </a:txBody>
                  <a:tcPr anchor="ctr">
                    <a:lnL w="9525" cap="flat" cmpd="sng" algn="ctr">
                      <a:solidFill>
                        <a:srgbClr val="D8D6D6"/>
                      </a:solidFill>
                      <a:prstDash val="solid"/>
                      <a:round/>
                      <a:headEnd type="none" w="med" len="med"/>
                      <a:tailEnd type="none" w="med" len="med"/>
                    </a:lnL>
                    <a:lnR w="9525" cap="flat" cmpd="sng" algn="ctr">
                      <a:solidFill>
                        <a:srgbClr val="D8D6D6"/>
                      </a:solidFill>
                      <a:prstDash val="solid"/>
                      <a:round/>
                      <a:headEnd type="none" w="med" len="med"/>
                      <a:tailEnd type="none" w="med" len="med"/>
                    </a:lnR>
                    <a:lnT w="9525" cap="flat" cmpd="sng" algn="ctr">
                      <a:solidFill>
                        <a:srgbClr val="D8D6D6"/>
                      </a:solidFill>
                      <a:prstDash val="solid"/>
                      <a:round/>
                      <a:headEnd type="none" w="med" len="med"/>
                      <a:tailEnd type="none" w="med" len="med"/>
                    </a:lnT>
                    <a:lnB w="9525" cap="flat" cmpd="sng" algn="ctr">
                      <a:solidFill>
                        <a:srgbClr val="D8D6D6"/>
                      </a:solidFill>
                      <a:prstDash val="solid"/>
                      <a:round/>
                      <a:headEnd type="none" w="med" len="med"/>
                      <a:tailEnd type="none" w="med" len="med"/>
                    </a:lnB>
                    <a:solidFill>
                      <a:srgbClr val="FFFFFF"/>
                    </a:solidFill>
                  </a:tcPr>
                </a:tc>
                <a:tc>
                  <a:txBody>
                    <a:bodyPr/>
                    <a:lstStyle/>
                    <a:p>
                      <a:pPr marL="0" indent="0" algn="ctr">
                        <a:buNone/>
                      </a:pPr>
                      <a:r>
                        <a:rPr lang="en-CA" sz="1200" noProof="0">
                          <a:solidFill>
                            <a:srgbClr val="3C3C3C"/>
                          </a:solidFill>
                          <a:latin typeface="Corbel" pitchFamily="34" charset="0"/>
                          <a:ea typeface="Corbel" pitchFamily="34" charset="-122"/>
                          <a:cs typeface="Corbel" pitchFamily="34" charset="-120"/>
                        </a:rPr>
                        <a:t>—</a:t>
                      </a:r>
                      <a:endParaRPr lang="en-CA" sz="1200" noProof="0">
                        <a:latin typeface="Corbel" charset="0"/>
                        <a:ea typeface="Corbel" charset="0"/>
                        <a:cs typeface="Corbel" charset="0"/>
                      </a:endParaRPr>
                    </a:p>
                  </a:txBody>
                  <a:tcPr anchor="ctr">
                    <a:lnL w="9525" cap="flat" cmpd="sng" algn="ctr">
                      <a:solidFill>
                        <a:srgbClr val="D8D6D6"/>
                      </a:solidFill>
                      <a:prstDash val="solid"/>
                      <a:round/>
                      <a:headEnd type="none" w="med" len="med"/>
                      <a:tailEnd type="none" w="med" len="med"/>
                    </a:lnL>
                    <a:lnR w="9525" cap="flat" cmpd="sng" algn="ctr">
                      <a:solidFill>
                        <a:srgbClr val="D8D6D6"/>
                      </a:solidFill>
                      <a:prstDash val="solid"/>
                      <a:round/>
                      <a:headEnd type="none" w="med" len="med"/>
                      <a:tailEnd type="none" w="med" len="med"/>
                    </a:lnR>
                    <a:lnT w="9525" cap="flat" cmpd="sng" algn="ctr">
                      <a:solidFill>
                        <a:srgbClr val="D8D6D6"/>
                      </a:solidFill>
                      <a:prstDash val="solid"/>
                      <a:round/>
                      <a:headEnd type="none" w="med" len="med"/>
                      <a:tailEnd type="none" w="med" len="med"/>
                    </a:lnT>
                    <a:lnB w="9525" cap="flat" cmpd="sng" algn="ctr">
                      <a:solidFill>
                        <a:srgbClr val="D8D6D6"/>
                      </a:solidFill>
                      <a:prstDash val="solid"/>
                      <a:round/>
                      <a:headEnd type="none" w="med" len="med"/>
                      <a:tailEnd type="none" w="med" len="med"/>
                    </a:lnB>
                    <a:solidFill>
                      <a:srgbClr val="FFFFFF"/>
                    </a:solidFill>
                  </a:tcPr>
                </a:tc>
                <a:tc>
                  <a:txBody>
                    <a:bodyPr/>
                    <a:lstStyle/>
                    <a:p>
                      <a:pPr marL="0" indent="0" algn="ctr">
                        <a:buNone/>
                      </a:pPr>
                      <a:r>
                        <a:rPr lang="en-CA" sz="1200" noProof="0">
                          <a:solidFill>
                            <a:srgbClr val="3C3C3C"/>
                          </a:solidFill>
                          <a:latin typeface="Corbel" pitchFamily="34" charset="0"/>
                          <a:ea typeface="Corbel" pitchFamily="34" charset="-122"/>
                          <a:cs typeface="Corbel" pitchFamily="34" charset="-120"/>
                        </a:rPr>
                        <a:t>—</a:t>
                      </a:r>
                      <a:endParaRPr lang="en-CA" sz="1200" noProof="0">
                        <a:latin typeface="Corbel" charset="0"/>
                        <a:ea typeface="Corbel" charset="0"/>
                        <a:cs typeface="Corbel" charset="0"/>
                      </a:endParaRPr>
                    </a:p>
                  </a:txBody>
                  <a:tcPr anchor="ctr">
                    <a:lnL w="9525" cap="flat" cmpd="sng" algn="ctr">
                      <a:solidFill>
                        <a:srgbClr val="D8D6D6"/>
                      </a:solidFill>
                      <a:prstDash val="solid"/>
                      <a:round/>
                      <a:headEnd type="none" w="med" len="med"/>
                      <a:tailEnd type="none" w="med" len="med"/>
                    </a:lnL>
                    <a:lnR w="9525" cap="flat" cmpd="sng" algn="ctr">
                      <a:solidFill>
                        <a:srgbClr val="D8D6D6"/>
                      </a:solidFill>
                      <a:prstDash val="solid"/>
                      <a:round/>
                      <a:headEnd type="none" w="med" len="med"/>
                      <a:tailEnd type="none" w="med" len="med"/>
                    </a:lnR>
                    <a:lnT w="9525" cap="flat" cmpd="sng" algn="ctr">
                      <a:solidFill>
                        <a:srgbClr val="D8D6D6"/>
                      </a:solidFill>
                      <a:prstDash val="solid"/>
                      <a:round/>
                      <a:headEnd type="none" w="med" len="med"/>
                      <a:tailEnd type="none" w="med" len="med"/>
                    </a:lnT>
                    <a:lnB w="9525" cap="flat" cmpd="sng" algn="ctr">
                      <a:solidFill>
                        <a:srgbClr val="D8D6D6"/>
                      </a:solidFill>
                      <a:prstDash val="solid"/>
                      <a:round/>
                      <a:headEnd type="none" w="med" len="med"/>
                      <a:tailEnd type="none" w="med" len="med"/>
                    </a:lnB>
                    <a:solidFill>
                      <a:srgbClr val="FFFFFF"/>
                    </a:solidFill>
                  </a:tcPr>
                </a:tc>
                <a:tc>
                  <a:txBody>
                    <a:bodyPr/>
                    <a:lstStyle/>
                    <a:p>
                      <a:pPr marL="0" indent="0" algn="ctr">
                        <a:buNone/>
                      </a:pPr>
                      <a:r>
                        <a:rPr lang="en-CA" sz="1200" noProof="0">
                          <a:solidFill>
                            <a:srgbClr val="3C3C3C"/>
                          </a:solidFill>
                          <a:latin typeface="Corbel" pitchFamily="34" charset="0"/>
                          <a:ea typeface="Corbel" pitchFamily="34" charset="-122"/>
                          <a:cs typeface="Corbel" pitchFamily="34" charset="-120"/>
                        </a:rPr>
                        <a:t>—</a:t>
                      </a:r>
                      <a:endParaRPr lang="en-CA" sz="1200" noProof="0">
                        <a:latin typeface="Corbel" charset="0"/>
                        <a:ea typeface="Corbel" charset="0"/>
                        <a:cs typeface="Corbel" charset="0"/>
                      </a:endParaRPr>
                    </a:p>
                  </a:txBody>
                  <a:tcPr anchor="ctr">
                    <a:lnL w="9525" cap="flat" cmpd="sng" algn="ctr">
                      <a:solidFill>
                        <a:srgbClr val="D8D6D6"/>
                      </a:solidFill>
                      <a:prstDash val="solid"/>
                      <a:round/>
                      <a:headEnd type="none" w="med" len="med"/>
                      <a:tailEnd type="none" w="med" len="med"/>
                    </a:lnL>
                    <a:lnR w="9525" cap="flat" cmpd="sng" algn="ctr">
                      <a:solidFill>
                        <a:srgbClr val="D8D6D6"/>
                      </a:solidFill>
                      <a:prstDash val="solid"/>
                      <a:round/>
                      <a:headEnd type="none" w="med" len="med"/>
                      <a:tailEnd type="none" w="med" len="med"/>
                    </a:lnR>
                    <a:lnT w="9525" cap="flat" cmpd="sng" algn="ctr">
                      <a:solidFill>
                        <a:srgbClr val="D8D6D6"/>
                      </a:solidFill>
                      <a:prstDash val="solid"/>
                      <a:round/>
                      <a:headEnd type="none" w="med" len="med"/>
                      <a:tailEnd type="none" w="med" len="med"/>
                    </a:lnT>
                    <a:lnB w="9525" cap="flat" cmpd="sng" algn="ctr">
                      <a:solidFill>
                        <a:srgbClr val="D8D6D6"/>
                      </a:solidFill>
                      <a:prstDash val="solid"/>
                      <a:round/>
                      <a:headEnd type="none" w="med" len="med"/>
                      <a:tailEnd type="none" w="med" len="med"/>
                    </a:lnB>
                    <a:solidFill>
                      <a:srgbClr val="FFFFFF"/>
                    </a:solidFill>
                  </a:tcPr>
                </a:tc>
                <a:tc>
                  <a:txBody>
                    <a:bodyPr/>
                    <a:lstStyle/>
                    <a:p>
                      <a:pPr marL="0" indent="0" algn="ctr">
                        <a:buNone/>
                      </a:pPr>
                      <a:r>
                        <a:rPr lang="en-CA" sz="1200" noProof="0">
                          <a:solidFill>
                            <a:srgbClr val="3C3C3C"/>
                          </a:solidFill>
                          <a:latin typeface="Corbel" pitchFamily="34" charset="0"/>
                          <a:ea typeface="Corbel" pitchFamily="34" charset="-122"/>
                          <a:cs typeface="Corbel" pitchFamily="34" charset="-120"/>
                        </a:rPr>
                        <a:t>—</a:t>
                      </a:r>
                      <a:endParaRPr lang="en-CA" sz="1200" noProof="0">
                        <a:latin typeface="Corbel" charset="0"/>
                        <a:ea typeface="Corbel" charset="0"/>
                        <a:cs typeface="Corbel" charset="0"/>
                      </a:endParaRPr>
                    </a:p>
                  </a:txBody>
                  <a:tcPr anchor="ctr">
                    <a:lnL w="9525" cap="flat" cmpd="sng" algn="ctr">
                      <a:solidFill>
                        <a:srgbClr val="D8D6D6"/>
                      </a:solidFill>
                      <a:prstDash val="solid"/>
                      <a:round/>
                      <a:headEnd type="none" w="med" len="med"/>
                      <a:tailEnd type="none" w="med" len="med"/>
                    </a:lnL>
                    <a:lnR w="9525" cap="flat" cmpd="sng" algn="ctr">
                      <a:solidFill>
                        <a:srgbClr val="D8D6D6"/>
                      </a:solidFill>
                      <a:prstDash val="solid"/>
                      <a:round/>
                      <a:headEnd type="none" w="med" len="med"/>
                      <a:tailEnd type="none" w="med" len="med"/>
                    </a:lnR>
                    <a:lnT w="9525" cap="flat" cmpd="sng" algn="ctr">
                      <a:solidFill>
                        <a:srgbClr val="D8D6D6"/>
                      </a:solidFill>
                      <a:prstDash val="solid"/>
                      <a:round/>
                      <a:headEnd type="none" w="med" len="med"/>
                      <a:tailEnd type="none" w="med" len="med"/>
                    </a:lnT>
                    <a:lnB w="9525" cap="flat" cmpd="sng" algn="ctr">
                      <a:solidFill>
                        <a:srgbClr val="D8D6D6"/>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02920">
                <a:tc>
                  <a:txBody>
                    <a:bodyPr/>
                    <a:lstStyle/>
                    <a:p>
                      <a:pPr marL="0" indent="0" algn="ctr">
                        <a:buNone/>
                      </a:pPr>
                      <a:r>
                        <a:rPr lang="en-CA" sz="1200" noProof="0">
                          <a:solidFill>
                            <a:srgbClr val="3C3C3C"/>
                          </a:solidFill>
                          <a:latin typeface="Corbel" pitchFamily="34" charset="0"/>
                          <a:ea typeface="Corbel" pitchFamily="34" charset="-122"/>
                          <a:cs typeface="Corbel" pitchFamily="34" charset="-120"/>
                        </a:rPr>
                        <a:t>Heavy-Equipment Operators</a:t>
                      </a:r>
                      <a:endParaRPr lang="en-CA" sz="1200" noProof="0">
                        <a:latin typeface="Corbel" charset="0"/>
                        <a:ea typeface="Corbel" charset="0"/>
                        <a:cs typeface="Corbel" charset="0"/>
                      </a:endParaRPr>
                    </a:p>
                  </a:txBody>
                  <a:tcPr anchor="ctr">
                    <a:lnL w="9525" cap="flat" cmpd="sng" algn="ctr">
                      <a:solidFill>
                        <a:srgbClr val="D8D6D6"/>
                      </a:solidFill>
                      <a:prstDash val="solid"/>
                      <a:round/>
                      <a:headEnd type="none" w="med" len="med"/>
                      <a:tailEnd type="none" w="med" len="med"/>
                    </a:lnL>
                    <a:lnR w="9525" cap="flat" cmpd="sng" algn="ctr">
                      <a:solidFill>
                        <a:srgbClr val="D8D6D6"/>
                      </a:solidFill>
                      <a:prstDash val="solid"/>
                      <a:round/>
                      <a:headEnd type="none" w="med" len="med"/>
                      <a:tailEnd type="none" w="med" len="med"/>
                    </a:lnR>
                    <a:lnT w="9525" cap="flat" cmpd="sng" algn="ctr">
                      <a:solidFill>
                        <a:srgbClr val="D8D6D6"/>
                      </a:solidFill>
                      <a:prstDash val="solid"/>
                      <a:round/>
                      <a:headEnd type="none" w="med" len="med"/>
                      <a:tailEnd type="none" w="med" len="med"/>
                    </a:lnT>
                    <a:lnB w="9525" cap="flat" cmpd="sng" algn="ctr">
                      <a:solidFill>
                        <a:srgbClr val="D8D6D6"/>
                      </a:solidFill>
                      <a:prstDash val="solid"/>
                      <a:round/>
                      <a:headEnd type="none" w="med" len="med"/>
                      <a:tailEnd type="none" w="med" len="med"/>
                    </a:lnB>
                    <a:solidFill>
                      <a:srgbClr val="FAFAF9"/>
                    </a:solidFill>
                  </a:tcPr>
                </a:tc>
                <a:tc>
                  <a:txBody>
                    <a:bodyPr/>
                    <a:lstStyle/>
                    <a:p>
                      <a:pPr marL="0" indent="0" algn="ctr">
                        <a:buNone/>
                      </a:pPr>
                      <a:r>
                        <a:rPr lang="en-CA" sz="1200" noProof="0">
                          <a:solidFill>
                            <a:srgbClr val="3C3C3C"/>
                          </a:solidFill>
                          <a:latin typeface="Corbel" pitchFamily="34" charset="0"/>
                          <a:ea typeface="Corbel" pitchFamily="34" charset="-122"/>
                          <a:cs typeface="Corbel" pitchFamily="34" charset="-120"/>
                        </a:rPr>
                        <a:t>—</a:t>
                      </a:r>
                      <a:endParaRPr lang="en-CA" sz="1200" noProof="0">
                        <a:latin typeface="Corbel" charset="0"/>
                        <a:ea typeface="Corbel" charset="0"/>
                        <a:cs typeface="Corbel" charset="0"/>
                      </a:endParaRPr>
                    </a:p>
                  </a:txBody>
                  <a:tcPr anchor="ctr">
                    <a:lnL w="9525" cap="flat" cmpd="sng" algn="ctr">
                      <a:solidFill>
                        <a:srgbClr val="D8D6D6"/>
                      </a:solidFill>
                      <a:prstDash val="solid"/>
                      <a:round/>
                      <a:headEnd type="none" w="med" len="med"/>
                      <a:tailEnd type="none" w="med" len="med"/>
                    </a:lnL>
                    <a:lnR w="9525" cap="flat" cmpd="sng" algn="ctr">
                      <a:solidFill>
                        <a:srgbClr val="D8D6D6"/>
                      </a:solidFill>
                      <a:prstDash val="solid"/>
                      <a:round/>
                      <a:headEnd type="none" w="med" len="med"/>
                      <a:tailEnd type="none" w="med" len="med"/>
                    </a:lnR>
                    <a:lnT w="9525" cap="flat" cmpd="sng" algn="ctr">
                      <a:solidFill>
                        <a:srgbClr val="D8D6D6"/>
                      </a:solidFill>
                      <a:prstDash val="solid"/>
                      <a:round/>
                      <a:headEnd type="none" w="med" len="med"/>
                      <a:tailEnd type="none" w="med" len="med"/>
                    </a:lnT>
                    <a:lnB w="9525" cap="flat" cmpd="sng" algn="ctr">
                      <a:solidFill>
                        <a:srgbClr val="D8D6D6"/>
                      </a:solidFill>
                      <a:prstDash val="solid"/>
                      <a:round/>
                      <a:headEnd type="none" w="med" len="med"/>
                      <a:tailEnd type="none" w="med" len="med"/>
                    </a:lnB>
                    <a:solidFill>
                      <a:srgbClr val="FAFAF9"/>
                    </a:solidFill>
                  </a:tcPr>
                </a:tc>
                <a:tc>
                  <a:txBody>
                    <a:bodyPr/>
                    <a:lstStyle/>
                    <a:p>
                      <a:pPr marL="0" indent="0" algn="ctr">
                        <a:buNone/>
                      </a:pPr>
                      <a:r>
                        <a:rPr lang="en-CA" sz="1200" noProof="0">
                          <a:solidFill>
                            <a:srgbClr val="3C3C3C"/>
                          </a:solidFill>
                          <a:latin typeface="Corbel" pitchFamily="34" charset="0"/>
                          <a:ea typeface="Corbel" pitchFamily="34" charset="-122"/>
                          <a:cs typeface="Corbel" pitchFamily="34" charset="-120"/>
                        </a:rPr>
                        <a:t>—</a:t>
                      </a:r>
                      <a:endParaRPr lang="en-CA" sz="1200" noProof="0">
                        <a:latin typeface="Corbel" charset="0"/>
                        <a:ea typeface="Corbel" charset="0"/>
                        <a:cs typeface="Corbel" charset="0"/>
                      </a:endParaRPr>
                    </a:p>
                  </a:txBody>
                  <a:tcPr anchor="ctr">
                    <a:lnL w="9525" cap="flat" cmpd="sng" algn="ctr">
                      <a:solidFill>
                        <a:srgbClr val="D8D6D6"/>
                      </a:solidFill>
                      <a:prstDash val="solid"/>
                      <a:round/>
                      <a:headEnd type="none" w="med" len="med"/>
                      <a:tailEnd type="none" w="med" len="med"/>
                    </a:lnL>
                    <a:lnR w="9525" cap="flat" cmpd="sng" algn="ctr">
                      <a:solidFill>
                        <a:srgbClr val="D8D6D6"/>
                      </a:solidFill>
                      <a:prstDash val="solid"/>
                      <a:round/>
                      <a:headEnd type="none" w="med" len="med"/>
                      <a:tailEnd type="none" w="med" len="med"/>
                    </a:lnR>
                    <a:lnT w="9525" cap="flat" cmpd="sng" algn="ctr">
                      <a:solidFill>
                        <a:srgbClr val="D8D6D6"/>
                      </a:solidFill>
                      <a:prstDash val="solid"/>
                      <a:round/>
                      <a:headEnd type="none" w="med" len="med"/>
                      <a:tailEnd type="none" w="med" len="med"/>
                    </a:lnT>
                    <a:lnB w="9525" cap="flat" cmpd="sng" algn="ctr">
                      <a:solidFill>
                        <a:srgbClr val="D8D6D6"/>
                      </a:solidFill>
                      <a:prstDash val="solid"/>
                      <a:round/>
                      <a:headEnd type="none" w="med" len="med"/>
                      <a:tailEnd type="none" w="med" len="med"/>
                    </a:lnB>
                    <a:solidFill>
                      <a:srgbClr val="FAFAF9"/>
                    </a:solidFill>
                  </a:tcPr>
                </a:tc>
                <a:tc>
                  <a:txBody>
                    <a:bodyPr/>
                    <a:lstStyle/>
                    <a:p>
                      <a:pPr marL="0" indent="0" algn="ctr">
                        <a:buNone/>
                      </a:pPr>
                      <a:r>
                        <a:rPr lang="en-CA" sz="1200" noProof="0">
                          <a:solidFill>
                            <a:srgbClr val="3C3C3C"/>
                          </a:solidFill>
                          <a:latin typeface="Corbel" pitchFamily="34" charset="0"/>
                          <a:ea typeface="Corbel" pitchFamily="34" charset="-122"/>
                          <a:cs typeface="Corbel" pitchFamily="34" charset="-120"/>
                        </a:rPr>
                        <a:t>—</a:t>
                      </a:r>
                      <a:endParaRPr lang="en-CA" sz="1200" noProof="0">
                        <a:latin typeface="Corbel" charset="0"/>
                        <a:ea typeface="Corbel" charset="0"/>
                        <a:cs typeface="Corbel" charset="0"/>
                      </a:endParaRPr>
                    </a:p>
                  </a:txBody>
                  <a:tcPr anchor="ctr">
                    <a:lnL w="9525" cap="flat" cmpd="sng" algn="ctr">
                      <a:solidFill>
                        <a:srgbClr val="D8D6D6"/>
                      </a:solidFill>
                      <a:prstDash val="solid"/>
                      <a:round/>
                      <a:headEnd type="none" w="med" len="med"/>
                      <a:tailEnd type="none" w="med" len="med"/>
                    </a:lnL>
                    <a:lnR w="9525" cap="flat" cmpd="sng" algn="ctr">
                      <a:solidFill>
                        <a:srgbClr val="D8D6D6"/>
                      </a:solidFill>
                      <a:prstDash val="solid"/>
                      <a:round/>
                      <a:headEnd type="none" w="med" len="med"/>
                      <a:tailEnd type="none" w="med" len="med"/>
                    </a:lnR>
                    <a:lnT w="9525" cap="flat" cmpd="sng" algn="ctr">
                      <a:solidFill>
                        <a:srgbClr val="D8D6D6"/>
                      </a:solidFill>
                      <a:prstDash val="solid"/>
                      <a:round/>
                      <a:headEnd type="none" w="med" len="med"/>
                      <a:tailEnd type="none" w="med" len="med"/>
                    </a:lnT>
                    <a:lnB w="9525" cap="flat" cmpd="sng" algn="ctr">
                      <a:solidFill>
                        <a:srgbClr val="D8D6D6"/>
                      </a:solidFill>
                      <a:prstDash val="solid"/>
                      <a:round/>
                      <a:headEnd type="none" w="med" len="med"/>
                      <a:tailEnd type="none" w="med" len="med"/>
                    </a:lnB>
                    <a:solidFill>
                      <a:srgbClr val="FAFAF9"/>
                    </a:solidFill>
                  </a:tcPr>
                </a:tc>
                <a:tc>
                  <a:txBody>
                    <a:bodyPr/>
                    <a:lstStyle/>
                    <a:p>
                      <a:pPr marL="0" indent="0" algn="ctr">
                        <a:buNone/>
                      </a:pPr>
                      <a:r>
                        <a:rPr lang="en-CA" sz="1200" noProof="0">
                          <a:solidFill>
                            <a:srgbClr val="3C3C3C"/>
                          </a:solidFill>
                          <a:latin typeface="Corbel" pitchFamily="34" charset="0"/>
                          <a:ea typeface="Corbel" pitchFamily="34" charset="-122"/>
                          <a:cs typeface="Corbel" pitchFamily="34" charset="-120"/>
                        </a:rPr>
                        <a:t>—</a:t>
                      </a:r>
                      <a:endParaRPr lang="en-CA" sz="1200" noProof="0">
                        <a:latin typeface="Corbel" charset="0"/>
                        <a:ea typeface="Corbel" charset="0"/>
                        <a:cs typeface="Corbel" charset="0"/>
                      </a:endParaRPr>
                    </a:p>
                  </a:txBody>
                  <a:tcPr anchor="ctr">
                    <a:lnL w="9525" cap="flat" cmpd="sng" algn="ctr">
                      <a:solidFill>
                        <a:srgbClr val="D8D6D6"/>
                      </a:solidFill>
                      <a:prstDash val="solid"/>
                      <a:round/>
                      <a:headEnd type="none" w="med" len="med"/>
                      <a:tailEnd type="none" w="med" len="med"/>
                    </a:lnL>
                    <a:lnR w="9525" cap="flat" cmpd="sng" algn="ctr">
                      <a:solidFill>
                        <a:srgbClr val="D8D6D6"/>
                      </a:solidFill>
                      <a:prstDash val="solid"/>
                      <a:round/>
                      <a:headEnd type="none" w="med" len="med"/>
                      <a:tailEnd type="none" w="med" len="med"/>
                    </a:lnR>
                    <a:lnT w="9525" cap="flat" cmpd="sng" algn="ctr">
                      <a:solidFill>
                        <a:srgbClr val="D8D6D6"/>
                      </a:solidFill>
                      <a:prstDash val="solid"/>
                      <a:round/>
                      <a:headEnd type="none" w="med" len="med"/>
                      <a:tailEnd type="none" w="med" len="med"/>
                    </a:lnT>
                    <a:lnB w="9525" cap="flat" cmpd="sng" algn="ctr">
                      <a:solidFill>
                        <a:srgbClr val="D8D6D6"/>
                      </a:solidFill>
                      <a:prstDash val="solid"/>
                      <a:round/>
                      <a:headEnd type="none" w="med" len="med"/>
                      <a:tailEnd type="none" w="med" len="med"/>
                    </a:lnB>
                    <a:solidFill>
                      <a:srgbClr val="FAFAF9"/>
                    </a:solidFill>
                  </a:tcPr>
                </a:tc>
                <a:extLst>
                  <a:ext uri="{0D108BD9-81ED-4DB2-BD59-A6C34878D82A}">
                    <a16:rowId xmlns:a16="http://schemas.microsoft.com/office/drawing/2014/main" val="10002"/>
                  </a:ext>
                </a:extLst>
              </a:tr>
              <a:tr h="502920">
                <a:tc>
                  <a:txBody>
                    <a:bodyPr/>
                    <a:lstStyle/>
                    <a:p>
                      <a:pPr marL="0" indent="0" algn="ctr">
                        <a:buNone/>
                      </a:pPr>
                      <a:r>
                        <a:rPr lang="en-CA" sz="1200" noProof="0">
                          <a:solidFill>
                            <a:srgbClr val="3C3C3C"/>
                          </a:solidFill>
                          <a:latin typeface="Corbel" pitchFamily="34" charset="0"/>
                          <a:ea typeface="Corbel" pitchFamily="34" charset="-122"/>
                          <a:cs typeface="Corbel" pitchFamily="34" charset="-120"/>
                        </a:rPr>
                        <a:t>Drivers</a:t>
                      </a:r>
                      <a:endParaRPr lang="en-CA" sz="1200" noProof="0">
                        <a:latin typeface="Corbel" charset="0"/>
                        <a:ea typeface="Corbel" charset="0"/>
                        <a:cs typeface="Corbel" charset="0"/>
                      </a:endParaRPr>
                    </a:p>
                  </a:txBody>
                  <a:tcPr anchor="ctr">
                    <a:lnL w="9525" cap="flat" cmpd="sng" algn="ctr">
                      <a:solidFill>
                        <a:srgbClr val="D8D6D6"/>
                      </a:solidFill>
                      <a:prstDash val="solid"/>
                      <a:round/>
                      <a:headEnd type="none" w="med" len="med"/>
                      <a:tailEnd type="none" w="med" len="med"/>
                    </a:lnL>
                    <a:lnR w="9525" cap="flat" cmpd="sng" algn="ctr">
                      <a:solidFill>
                        <a:srgbClr val="D8D6D6"/>
                      </a:solidFill>
                      <a:prstDash val="solid"/>
                      <a:round/>
                      <a:headEnd type="none" w="med" len="med"/>
                      <a:tailEnd type="none" w="med" len="med"/>
                    </a:lnR>
                    <a:lnT w="9525" cap="flat" cmpd="sng" algn="ctr">
                      <a:solidFill>
                        <a:srgbClr val="D8D6D6"/>
                      </a:solidFill>
                      <a:prstDash val="solid"/>
                      <a:round/>
                      <a:headEnd type="none" w="med" len="med"/>
                      <a:tailEnd type="none" w="med" len="med"/>
                    </a:lnT>
                    <a:lnB w="9525" cap="flat" cmpd="sng" algn="ctr">
                      <a:solidFill>
                        <a:srgbClr val="D8D6D6"/>
                      </a:solidFill>
                      <a:prstDash val="solid"/>
                      <a:round/>
                      <a:headEnd type="none" w="med" len="med"/>
                      <a:tailEnd type="none" w="med" len="med"/>
                    </a:lnB>
                    <a:solidFill>
                      <a:srgbClr val="FFFFFF"/>
                    </a:solidFill>
                  </a:tcPr>
                </a:tc>
                <a:tc>
                  <a:txBody>
                    <a:bodyPr/>
                    <a:lstStyle/>
                    <a:p>
                      <a:pPr marL="0" indent="0" algn="ctr">
                        <a:buNone/>
                      </a:pPr>
                      <a:r>
                        <a:rPr lang="en-CA" sz="1200" noProof="0">
                          <a:solidFill>
                            <a:srgbClr val="3C3C3C"/>
                          </a:solidFill>
                          <a:latin typeface="Corbel" pitchFamily="34" charset="0"/>
                          <a:ea typeface="Corbel" pitchFamily="34" charset="-122"/>
                          <a:cs typeface="Corbel" pitchFamily="34" charset="-120"/>
                        </a:rPr>
                        <a:t>—</a:t>
                      </a:r>
                      <a:endParaRPr lang="en-CA" sz="1200" noProof="0">
                        <a:latin typeface="Corbel" charset="0"/>
                        <a:ea typeface="Corbel" charset="0"/>
                        <a:cs typeface="Corbel" charset="0"/>
                      </a:endParaRPr>
                    </a:p>
                  </a:txBody>
                  <a:tcPr anchor="ctr">
                    <a:lnL w="9525" cap="flat" cmpd="sng" algn="ctr">
                      <a:solidFill>
                        <a:srgbClr val="D8D6D6"/>
                      </a:solidFill>
                      <a:prstDash val="solid"/>
                      <a:round/>
                      <a:headEnd type="none" w="med" len="med"/>
                      <a:tailEnd type="none" w="med" len="med"/>
                    </a:lnL>
                    <a:lnR w="9525" cap="flat" cmpd="sng" algn="ctr">
                      <a:solidFill>
                        <a:srgbClr val="D8D6D6"/>
                      </a:solidFill>
                      <a:prstDash val="solid"/>
                      <a:round/>
                      <a:headEnd type="none" w="med" len="med"/>
                      <a:tailEnd type="none" w="med" len="med"/>
                    </a:lnR>
                    <a:lnT w="9525" cap="flat" cmpd="sng" algn="ctr">
                      <a:solidFill>
                        <a:srgbClr val="D8D6D6"/>
                      </a:solidFill>
                      <a:prstDash val="solid"/>
                      <a:round/>
                      <a:headEnd type="none" w="med" len="med"/>
                      <a:tailEnd type="none" w="med" len="med"/>
                    </a:lnT>
                    <a:lnB w="9525" cap="flat" cmpd="sng" algn="ctr">
                      <a:solidFill>
                        <a:srgbClr val="D8D6D6"/>
                      </a:solidFill>
                      <a:prstDash val="solid"/>
                      <a:round/>
                      <a:headEnd type="none" w="med" len="med"/>
                      <a:tailEnd type="none" w="med" len="med"/>
                    </a:lnB>
                    <a:solidFill>
                      <a:srgbClr val="FFFFFF"/>
                    </a:solidFill>
                  </a:tcPr>
                </a:tc>
                <a:tc>
                  <a:txBody>
                    <a:bodyPr/>
                    <a:lstStyle/>
                    <a:p>
                      <a:pPr marL="0" indent="0" algn="ctr">
                        <a:buNone/>
                      </a:pPr>
                      <a:r>
                        <a:rPr lang="en-CA" sz="1200" noProof="0">
                          <a:solidFill>
                            <a:srgbClr val="3C3C3C"/>
                          </a:solidFill>
                          <a:latin typeface="Corbel" pitchFamily="34" charset="0"/>
                          <a:ea typeface="Corbel" pitchFamily="34" charset="-122"/>
                          <a:cs typeface="Corbel" pitchFamily="34" charset="-120"/>
                        </a:rPr>
                        <a:t>—</a:t>
                      </a:r>
                      <a:endParaRPr lang="en-CA" sz="1200" noProof="0">
                        <a:latin typeface="Corbel" charset="0"/>
                        <a:ea typeface="Corbel" charset="0"/>
                        <a:cs typeface="Corbel" charset="0"/>
                      </a:endParaRPr>
                    </a:p>
                  </a:txBody>
                  <a:tcPr anchor="ctr">
                    <a:lnL w="9525" cap="flat" cmpd="sng" algn="ctr">
                      <a:solidFill>
                        <a:srgbClr val="D8D6D6"/>
                      </a:solidFill>
                      <a:prstDash val="solid"/>
                      <a:round/>
                      <a:headEnd type="none" w="med" len="med"/>
                      <a:tailEnd type="none" w="med" len="med"/>
                    </a:lnL>
                    <a:lnR w="9525" cap="flat" cmpd="sng" algn="ctr">
                      <a:solidFill>
                        <a:srgbClr val="D8D6D6"/>
                      </a:solidFill>
                      <a:prstDash val="solid"/>
                      <a:round/>
                      <a:headEnd type="none" w="med" len="med"/>
                      <a:tailEnd type="none" w="med" len="med"/>
                    </a:lnR>
                    <a:lnT w="9525" cap="flat" cmpd="sng" algn="ctr">
                      <a:solidFill>
                        <a:srgbClr val="D8D6D6"/>
                      </a:solidFill>
                      <a:prstDash val="solid"/>
                      <a:round/>
                      <a:headEnd type="none" w="med" len="med"/>
                      <a:tailEnd type="none" w="med" len="med"/>
                    </a:lnT>
                    <a:lnB w="9525" cap="flat" cmpd="sng" algn="ctr">
                      <a:solidFill>
                        <a:srgbClr val="D8D6D6"/>
                      </a:solidFill>
                      <a:prstDash val="solid"/>
                      <a:round/>
                      <a:headEnd type="none" w="med" len="med"/>
                      <a:tailEnd type="none" w="med" len="med"/>
                    </a:lnB>
                    <a:solidFill>
                      <a:srgbClr val="FFFFFF"/>
                    </a:solidFill>
                  </a:tcPr>
                </a:tc>
                <a:tc>
                  <a:txBody>
                    <a:bodyPr/>
                    <a:lstStyle/>
                    <a:p>
                      <a:pPr marL="0" indent="0" algn="ctr">
                        <a:buNone/>
                      </a:pPr>
                      <a:r>
                        <a:rPr lang="en-CA" sz="1200" noProof="0">
                          <a:solidFill>
                            <a:srgbClr val="3C3C3C"/>
                          </a:solidFill>
                          <a:latin typeface="Corbel" pitchFamily="34" charset="0"/>
                          <a:ea typeface="Corbel" pitchFamily="34" charset="-122"/>
                          <a:cs typeface="Corbel" pitchFamily="34" charset="-120"/>
                        </a:rPr>
                        <a:t>—</a:t>
                      </a:r>
                      <a:endParaRPr lang="en-CA" sz="1200" noProof="0">
                        <a:latin typeface="Corbel" charset="0"/>
                        <a:ea typeface="Corbel" charset="0"/>
                        <a:cs typeface="Corbel" charset="0"/>
                      </a:endParaRPr>
                    </a:p>
                  </a:txBody>
                  <a:tcPr anchor="ctr">
                    <a:lnL w="9525" cap="flat" cmpd="sng" algn="ctr">
                      <a:solidFill>
                        <a:srgbClr val="D8D6D6"/>
                      </a:solidFill>
                      <a:prstDash val="solid"/>
                      <a:round/>
                      <a:headEnd type="none" w="med" len="med"/>
                      <a:tailEnd type="none" w="med" len="med"/>
                    </a:lnL>
                    <a:lnR w="9525" cap="flat" cmpd="sng" algn="ctr">
                      <a:solidFill>
                        <a:srgbClr val="D8D6D6"/>
                      </a:solidFill>
                      <a:prstDash val="solid"/>
                      <a:round/>
                      <a:headEnd type="none" w="med" len="med"/>
                      <a:tailEnd type="none" w="med" len="med"/>
                    </a:lnR>
                    <a:lnT w="9525" cap="flat" cmpd="sng" algn="ctr">
                      <a:solidFill>
                        <a:srgbClr val="D8D6D6"/>
                      </a:solidFill>
                      <a:prstDash val="solid"/>
                      <a:round/>
                      <a:headEnd type="none" w="med" len="med"/>
                      <a:tailEnd type="none" w="med" len="med"/>
                    </a:lnT>
                    <a:lnB w="9525" cap="flat" cmpd="sng" algn="ctr">
                      <a:solidFill>
                        <a:srgbClr val="D8D6D6"/>
                      </a:solidFill>
                      <a:prstDash val="solid"/>
                      <a:round/>
                      <a:headEnd type="none" w="med" len="med"/>
                      <a:tailEnd type="none" w="med" len="med"/>
                    </a:lnB>
                    <a:solidFill>
                      <a:srgbClr val="FFFFFF"/>
                    </a:solidFill>
                  </a:tcPr>
                </a:tc>
                <a:tc>
                  <a:txBody>
                    <a:bodyPr/>
                    <a:lstStyle/>
                    <a:p>
                      <a:pPr marL="0" indent="0" algn="ctr">
                        <a:buNone/>
                      </a:pPr>
                      <a:r>
                        <a:rPr lang="en-CA" sz="1200" noProof="0">
                          <a:solidFill>
                            <a:srgbClr val="3C3C3C"/>
                          </a:solidFill>
                          <a:latin typeface="Corbel" pitchFamily="34" charset="0"/>
                          <a:ea typeface="Corbel" pitchFamily="34" charset="-122"/>
                          <a:cs typeface="Corbel" pitchFamily="34" charset="-120"/>
                        </a:rPr>
                        <a:t>—</a:t>
                      </a:r>
                      <a:endParaRPr lang="en-CA" sz="1200" noProof="0">
                        <a:latin typeface="Corbel" charset="0"/>
                        <a:ea typeface="Corbel" charset="0"/>
                        <a:cs typeface="Corbel" charset="0"/>
                      </a:endParaRPr>
                    </a:p>
                  </a:txBody>
                  <a:tcPr anchor="ctr">
                    <a:lnL w="9525" cap="flat" cmpd="sng" algn="ctr">
                      <a:solidFill>
                        <a:srgbClr val="D8D6D6"/>
                      </a:solidFill>
                      <a:prstDash val="solid"/>
                      <a:round/>
                      <a:headEnd type="none" w="med" len="med"/>
                      <a:tailEnd type="none" w="med" len="med"/>
                    </a:lnL>
                    <a:lnR w="9525" cap="flat" cmpd="sng" algn="ctr">
                      <a:solidFill>
                        <a:srgbClr val="D8D6D6"/>
                      </a:solidFill>
                      <a:prstDash val="solid"/>
                      <a:round/>
                      <a:headEnd type="none" w="med" len="med"/>
                      <a:tailEnd type="none" w="med" len="med"/>
                    </a:lnR>
                    <a:lnT w="9525" cap="flat" cmpd="sng" algn="ctr">
                      <a:solidFill>
                        <a:srgbClr val="D8D6D6"/>
                      </a:solidFill>
                      <a:prstDash val="solid"/>
                      <a:round/>
                      <a:headEnd type="none" w="med" len="med"/>
                      <a:tailEnd type="none" w="med" len="med"/>
                    </a:lnT>
                    <a:lnB w="9525" cap="flat" cmpd="sng" algn="ctr">
                      <a:solidFill>
                        <a:srgbClr val="D8D6D6"/>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02920">
                <a:tc>
                  <a:txBody>
                    <a:bodyPr/>
                    <a:lstStyle/>
                    <a:p>
                      <a:pPr marL="0" indent="0" algn="ctr">
                        <a:buNone/>
                      </a:pPr>
                      <a:r>
                        <a:rPr lang="en-CA" sz="1200" noProof="0">
                          <a:solidFill>
                            <a:srgbClr val="3C3C3C"/>
                          </a:solidFill>
                          <a:latin typeface="Corbel" pitchFamily="34" charset="0"/>
                          <a:ea typeface="Corbel" pitchFamily="34" charset="-122"/>
                          <a:cs typeface="Corbel" pitchFamily="34" charset="-120"/>
                        </a:rPr>
                        <a:t>Environmental Monitors</a:t>
                      </a:r>
                      <a:endParaRPr lang="en-CA" sz="1200" noProof="0">
                        <a:latin typeface="Corbel" charset="0"/>
                        <a:ea typeface="Corbel" charset="0"/>
                        <a:cs typeface="Corbel" charset="0"/>
                      </a:endParaRPr>
                    </a:p>
                  </a:txBody>
                  <a:tcPr anchor="ctr">
                    <a:lnL w="9525" cap="flat" cmpd="sng" algn="ctr">
                      <a:solidFill>
                        <a:srgbClr val="D8D6D6"/>
                      </a:solidFill>
                      <a:prstDash val="solid"/>
                      <a:round/>
                      <a:headEnd type="none" w="med" len="med"/>
                      <a:tailEnd type="none" w="med" len="med"/>
                    </a:lnL>
                    <a:lnR w="9525" cap="flat" cmpd="sng" algn="ctr">
                      <a:solidFill>
                        <a:srgbClr val="D8D6D6"/>
                      </a:solidFill>
                      <a:prstDash val="solid"/>
                      <a:round/>
                      <a:headEnd type="none" w="med" len="med"/>
                      <a:tailEnd type="none" w="med" len="med"/>
                    </a:lnR>
                    <a:lnT w="9525" cap="flat" cmpd="sng" algn="ctr">
                      <a:solidFill>
                        <a:srgbClr val="D8D6D6"/>
                      </a:solidFill>
                      <a:prstDash val="solid"/>
                      <a:round/>
                      <a:headEnd type="none" w="med" len="med"/>
                      <a:tailEnd type="none" w="med" len="med"/>
                    </a:lnT>
                    <a:lnB w="9525" cap="flat" cmpd="sng" algn="ctr">
                      <a:solidFill>
                        <a:srgbClr val="D8D6D6"/>
                      </a:solidFill>
                      <a:prstDash val="solid"/>
                      <a:round/>
                      <a:headEnd type="none" w="med" len="med"/>
                      <a:tailEnd type="none" w="med" len="med"/>
                    </a:lnB>
                    <a:solidFill>
                      <a:srgbClr val="FAFAF9"/>
                    </a:solidFill>
                  </a:tcPr>
                </a:tc>
                <a:tc>
                  <a:txBody>
                    <a:bodyPr/>
                    <a:lstStyle/>
                    <a:p>
                      <a:pPr marL="0" indent="0" algn="ctr">
                        <a:buNone/>
                      </a:pPr>
                      <a:r>
                        <a:rPr lang="en-CA" sz="1200" noProof="0">
                          <a:solidFill>
                            <a:srgbClr val="3C3C3C"/>
                          </a:solidFill>
                          <a:latin typeface="Corbel" pitchFamily="34" charset="0"/>
                          <a:ea typeface="Corbel" pitchFamily="34" charset="-122"/>
                          <a:cs typeface="Corbel" pitchFamily="34" charset="-120"/>
                        </a:rPr>
                        <a:t>—</a:t>
                      </a:r>
                      <a:endParaRPr lang="en-CA" sz="1200" noProof="0">
                        <a:latin typeface="Corbel" charset="0"/>
                        <a:ea typeface="Corbel" charset="0"/>
                        <a:cs typeface="Corbel" charset="0"/>
                      </a:endParaRPr>
                    </a:p>
                  </a:txBody>
                  <a:tcPr anchor="ctr">
                    <a:lnL w="9525" cap="flat" cmpd="sng" algn="ctr">
                      <a:solidFill>
                        <a:srgbClr val="D8D6D6"/>
                      </a:solidFill>
                      <a:prstDash val="solid"/>
                      <a:round/>
                      <a:headEnd type="none" w="med" len="med"/>
                      <a:tailEnd type="none" w="med" len="med"/>
                    </a:lnL>
                    <a:lnR w="9525" cap="flat" cmpd="sng" algn="ctr">
                      <a:solidFill>
                        <a:srgbClr val="D8D6D6"/>
                      </a:solidFill>
                      <a:prstDash val="solid"/>
                      <a:round/>
                      <a:headEnd type="none" w="med" len="med"/>
                      <a:tailEnd type="none" w="med" len="med"/>
                    </a:lnR>
                    <a:lnT w="9525" cap="flat" cmpd="sng" algn="ctr">
                      <a:solidFill>
                        <a:srgbClr val="D8D6D6"/>
                      </a:solidFill>
                      <a:prstDash val="solid"/>
                      <a:round/>
                      <a:headEnd type="none" w="med" len="med"/>
                      <a:tailEnd type="none" w="med" len="med"/>
                    </a:lnT>
                    <a:lnB w="9525" cap="flat" cmpd="sng" algn="ctr">
                      <a:solidFill>
                        <a:srgbClr val="D8D6D6"/>
                      </a:solidFill>
                      <a:prstDash val="solid"/>
                      <a:round/>
                      <a:headEnd type="none" w="med" len="med"/>
                      <a:tailEnd type="none" w="med" len="med"/>
                    </a:lnB>
                    <a:solidFill>
                      <a:srgbClr val="FAFAF9"/>
                    </a:solidFill>
                  </a:tcPr>
                </a:tc>
                <a:tc>
                  <a:txBody>
                    <a:bodyPr/>
                    <a:lstStyle/>
                    <a:p>
                      <a:pPr marL="0" indent="0" algn="ctr">
                        <a:buNone/>
                      </a:pPr>
                      <a:r>
                        <a:rPr lang="en-CA" sz="1200" noProof="0">
                          <a:solidFill>
                            <a:srgbClr val="3C3C3C"/>
                          </a:solidFill>
                          <a:latin typeface="Corbel" pitchFamily="34" charset="0"/>
                          <a:ea typeface="Corbel" pitchFamily="34" charset="-122"/>
                          <a:cs typeface="Corbel" pitchFamily="34" charset="-120"/>
                        </a:rPr>
                        <a:t>—</a:t>
                      </a:r>
                      <a:endParaRPr lang="en-CA" sz="1200" noProof="0">
                        <a:latin typeface="Corbel" charset="0"/>
                        <a:ea typeface="Corbel" charset="0"/>
                        <a:cs typeface="Corbel" charset="0"/>
                      </a:endParaRPr>
                    </a:p>
                  </a:txBody>
                  <a:tcPr anchor="ctr">
                    <a:lnL w="9525" cap="flat" cmpd="sng" algn="ctr">
                      <a:solidFill>
                        <a:srgbClr val="D8D6D6"/>
                      </a:solidFill>
                      <a:prstDash val="solid"/>
                      <a:round/>
                      <a:headEnd type="none" w="med" len="med"/>
                      <a:tailEnd type="none" w="med" len="med"/>
                    </a:lnL>
                    <a:lnR w="9525" cap="flat" cmpd="sng" algn="ctr">
                      <a:solidFill>
                        <a:srgbClr val="D8D6D6"/>
                      </a:solidFill>
                      <a:prstDash val="solid"/>
                      <a:round/>
                      <a:headEnd type="none" w="med" len="med"/>
                      <a:tailEnd type="none" w="med" len="med"/>
                    </a:lnR>
                    <a:lnT w="9525" cap="flat" cmpd="sng" algn="ctr">
                      <a:solidFill>
                        <a:srgbClr val="D8D6D6"/>
                      </a:solidFill>
                      <a:prstDash val="solid"/>
                      <a:round/>
                      <a:headEnd type="none" w="med" len="med"/>
                      <a:tailEnd type="none" w="med" len="med"/>
                    </a:lnT>
                    <a:lnB w="9525" cap="flat" cmpd="sng" algn="ctr">
                      <a:solidFill>
                        <a:srgbClr val="D8D6D6"/>
                      </a:solidFill>
                      <a:prstDash val="solid"/>
                      <a:round/>
                      <a:headEnd type="none" w="med" len="med"/>
                      <a:tailEnd type="none" w="med" len="med"/>
                    </a:lnB>
                    <a:solidFill>
                      <a:srgbClr val="FAFAF9"/>
                    </a:solidFill>
                  </a:tcPr>
                </a:tc>
                <a:tc>
                  <a:txBody>
                    <a:bodyPr/>
                    <a:lstStyle/>
                    <a:p>
                      <a:pPr marL="0" indent="0" algn="ctr">
                        <a:buNone/>
                      </a:pPr>
                      <a:r>
                        <a:rPr lang="en-CA" sz="1200" noProof="0">
                          <a:solidFill>
                            <a:srgbClr val="3C3C3C"/>
                          </a:solidFill>
                          <a:latin typeface="Corbel" pitchFamily="34" charset="0"/>
                          <a:ea typeface="Corbel" pitchFamily="34" charset="-122"/>
                          <a:cs typeface="Corbel" pitchFamily="34" charset="-120"/>
                        </a:rPr>
                        <a:t>—</a:t>
                      </a:r>
                      <a:endParaRPr lang="en-CA" sz="1200" noProof="0">
                        <a:latin typeface="Corbel" charset="0"/>
                        <a:ea typeface="Corbel" charset="0"/>
                        <a:cs typeface="Corbel" charset="0"/>
                      </a:endParaRPr>
                    </a:p>
                  </a:txBody>
                  <a:tcPr anchor="ctr">
                    <a:lnL w="9525" cap="flat" cmpd="sng" algn="ctr">
                      <a:solidFill>
                        <a:srgbClr val="D8D6D6"/>
                      </a:solidFill>
                      <a:prstDash val="solid"/>
                      <a:round/>
                      <a:headEnd type="none" w="med" len="med"/>
                      <a:tailEnd type="none" w="med" len="med"/>
                    </a:lnL>
                    <a:lnR w="9525" cap="flat" cmpd="sng" algn="ctr">
                      <a:solidFill>
                        <a:srgbClr val="D8D6D6"/>
                      </a:solidFill>
                      <a:prstDash val="solid"/>
                      <a:round/>
                      <a:headEnd type="none" w="med" len="med"/>
                      <a:tailEnd type="none" w="med" len="med"/>
                    </a:lnR>
                    <a:lnT w="9525" cap="flat" cmpd="sng" algn="ctr">
                      <a:solidFill>
                        <a:srgbClr val="D8D6D6"/>
                      </a:solidFill>
                      <a:prstDash val="solid"/>
                      <a:round/>
                      <a:headEnd type="none" w="med" len="med"/>
                      <a:tailEnd type="none" w="med" len="med"/>
                    </a:lnT>
                    <a:lnB w="9525" cap="flat" cmpd="sng" algn="ctr">
                      <a:solidFill>
                        <a:srgbClr val="D8D6D6"/>
                      </a:solidFill>
                      <a:prstDash val="solid"/>
                      <a:round/>
                      <a:headEnd type="none" w="med" len="med"/>
                      <a:tailEnd type="none" w="med" len="med"/>
                    </a:lnB>
                    <a:solidFill>
                      <a:srgbClr val="FAFAF9"/>
                    </a:solidFill>
                  </a:tcPr>
                </a:tc>
                <a:tc>
                  <a:txBody>
                    <a:bodyPr/>
                    <a:lstStyle/>
                    <a:p>
                      <a:pPr marL="0" indent="0" algn="ctr">
                        <a:buNone/>
                      </a:pPr>
                      <a:r>
                        <a:rPr lang="en-CA" sz="1200" noProof="0">
                          <a:solidFill>
                            <a:srgbClr val="3C3C3C"/>
                          </a:solidFill>
                          <a:latin typeface="Corbel" pitchFamily="34" charset="0"/>
                          <a:ea typeface="Corbel" pitchFamily="34" charset="-122"/>
                          <a:cs typeface="Corbel" pitchFamily="34" charset="-120"/>
                        </a:rPr>
                        <a:t>—</a:t>
                      </a:r>
                      <a:endParaRPr lang="en-CA" sz="1200" noProof="0">
                        <a:latin typeface="Corbel" charset="0"/>
                        <a:ea typeface="Corbel" charset="0"/>
                        <a:cs typeface="Corbel" charset="0"/>
                      </a:endParaRPr>
                    </a:p>
                  </a:txBody>
                  <a:tcPr anchor="ctr">
                    <a:lnL w="9525" cap="flat" cmpd="sng" algn="ctr">
                      <a:solidFill>
                        <a:srgbClr val="D8D6D6"/>
                      </a:solidFill>
                      <a:prstDash val="solid"/>
                      <a:round/>
                      <a:headEnd type="none" w="med" len="med"/>
                      <a:tailEnd type="none" w="med" len="med"/>
                    </a:lnL>
                    <a:lnR w="9525" cap="flat" cmpd="sng" algn="ctr">
                      <a:solidFill>
                        <a:srgbClr val="D8D6D6"/>
                      </a:solidFill>
                      <a:prstDash val="solid"/>
                      <a:round/>
                      <a:headEnd type="none" w="med" len="med"/>
                      <a:tailEnd type="none" w="med" len="med"/>
                    </a:lnR>
                    <a:lnT w="9525" cap="flat" cmpd="sng" algn="ctr">
                      <a:solidFill>
                        <a:srgbClr val="D8D6D6"/>
                      </a:solidFill>
                      <a:prstDash val="solid"/>
                      <a:round/>
                      <a:headEnd type="none" w="med" len="med"/>
                      <a:tailEnd type="none" w="med" len="med"/>
                    </a:lnT>
                    <a:lnB w="9525" cap="flat" cmpd="sng" algn="ctr">
                      <a:solidFill>
                        <a:srgbClr val="D8D6D6"/>
                      </a:solidFill>
                      <a:prstDash val="solid"/>
                      <a:round/>
                      <a:headEnd type="none" w="med" len="med"/>
                      <a:tailEnd type="none" w="med" len="med"/>
                    </a:lnB>
                    <a:solidFill>
                      <a:srgbClr val="FAFAF9"/>
                    </a:solidFill>
                  </a:tcPr>
                </a:tc>
                <a:extLst>
                  <a:ext uri="{0D108BD9-81ED-4DB2-BD59-A6C34878D82A}">
                    <a16:rowId xmlns:a16="http://schemas.microsoft.com/office/drawing/2014/main" val="10004"/>
                  </a:ext>
                </a:extLst>
              </a:tr>
              <a:tr h="502920">
                <a:tc>
                  <a:txBody>
                    <a:bodyPr/>
                    <a:lstStyle/>
                    <a:p>
                      <a:pPr marL="0" indent="0" algn="ctr">
                        <a:buNone/>
                      </a:pPr>
                      <a:r>
                        <a:rPr lang="en-CA" sz="1200" noProof="0">
                          <a:solidFill>
                            <a:srgbClr val="3C3C3C"/>
                          </a:solidFill>
                          <a:latin typeface="Corbel" pitchFamily="34" charset="0"/>
                          <a:ea typeface="Corbel" pitchFamily="34" charset="-122"/>
                          <a:cs typeface="Corbel" pitchFamily="34" charset="-120"/>
                        </a:rPr>
                        <a:t>Administration</a:t>
                      </a:r>
                      <a:endParaRPr lang="en-CA" sz="1200" noProof="0">
                        <a:latin typeface="Corbel" charset="0"/>
                        <a:ea typeface="Corbel" charset="0"/>
                        <a:cs typeface="Corbel" charset="0"/>
                      </a:endParaRPr>
                    </a:p>
                  </a:txBody>
                  <a:tcPr anchor="ctr">
                    <a:lnL w="9525" cap="flat" cmpd="sng" algn="ctr">
                      <a:solidFill>
                        <a:srgbClr val="D8D6D6"/>
                      </a:solidFill>
                      <a:prstDash val="solid"/>
                      <a:round/>
                      <a:headEnd type="none" w="med" len="med"/>
                      <a:tailEnd type="none" w="med" len="med"/>
                    </a:lnL>
                    <a:lnR w="9525" cap="flat" cmpd="sng" algn="ctr">
                      <a:solidFill>
                        <a:srgbClr val="D8D6D6"/>
                      </a:solidFill>
                      <a:prstDash val="solid"/>
                      <a:round/>
                      <a:headEnd type="none" w="med" len="med"/>
                      <a:tailEnd type="none" w="med" len="med"/>
                    </a:lnR>
                    <a:lnT w="9525" cap="flat" cmpd="sng" algn="ctr">
                      <a:solidFill>
                        <a:srgbClr val="D8D6D6"/>
                      </a:solidFill>
                      <a:prstDash val="solid"/>
                      <a:round/>
                      <a:headEnd type="none" w="med" len="med"/>
                      <a:tailEnd type="none" w="med" len="med"/>
                    </a:lnT>
                    <a:lnB w="9525" cap="flat" cmpd="sng" algn="ctr">
                      <a:solidFill>
                        <a:srgbClr val="D8D6D6"/>
                      </a:solidFill>
                      <a:prstDash val="solid"/>
                      <a:round/>
                      <a:headEnd type="none" w="med" len="med"/>
                      <a:tailEnd type="none" w="med" len="med"/>
                    </a:lnB>
                    <a:solidFill>
                      <a:srgbClr val="FFFFFF"/>
                    </a:solidFill>
                  </a:tcPr>
                </a:tc>
                <a:tc>
                  <a:txBody>
                    <a:bodyPr/>
                    <a:lstStyle/>
                    <a:p>
                      <a:pPr marL="0" indent="0" algn="ctr">
                        <a:buNone/>
                      </a:pPr>
                      <a:r>
                        <a:rPr lang="en-CA" sz="1200" noProof="0">
                          <a:solidFill>
                            <a:srgbClr val="3C3C3C"/>
                          </a:solidFill>
                          <a:latin typeface="Corbel" pitchFamily="34" charset="0"/>
                          <a:ea typeface="Corbel" pitchFamily="34" charset="-122"/>
                          <a:cs typeface="Corbel" pitchFamily="34" charset="-120"/>
                        </a:rPr>
                        <a:t>—</a:t>
                      </a:r>
                      <a:endParaRPr lang="en-CA" sz="1200" noProof="0">
                        <a:latin typeface="Corbel" charset="0"/>
                        <a:ea typeface="Corbel" charset="0"/>
                        <a:cs typeface="Corbel" charset="0"/>
                      </a:endParaRPr>
                    </a:p>
                  </a:txBody>
                  <a:tcPr anchor="ctr">
                    <a:lnL w="9525" cap="flat" cmpd="sng" algn="ctr">
                      <a:solidFill>
                        <a:srgbClr val="D8D6D6"/>
                      </a:solidFill>
                      <a:prstDash val="solid"/>
                      <a:round/>
                      <a:headEnd type="none" w="med" len="med"/>
                      <a:tailEnd type="none" w="med" len="med"/>
                    </a:lnL>
                    <a:lnR w="9525" cap="flat" cmpd="sng" algn="ctr">
                      <a:solidFill>
                        <a:srgbClr val="D8D6D6"/>
                      </a:solidFill>
                      <a:prstDash val="solid"/>
                      <a:round/>
                      <a:headEnd type="none" w="med" len="med"/>
                      <a:tailEnd type="none" w="med" len="med"/>
                    </a:lnR>
                    <a:lnT w="9525" cap="flat" cmpd="sng" algn="ctr">
                      <a:solidFill>
                        <a:srgbClr val="D8D6D6"/>
                      </a:solidFill>
                      <a:prstDash val="solid"/>
                      <a:round/>
                      <a:headEnd type="none" w="med" len="med"/>
                      <a:tailEnd type="none" w="med" len="med"/>
                    </a:lnT>
                    <a:lnB w="9525" cap="flat" cmpd="sng" algn="ctr">
                      <a:solidFill>
                        <a:srgbClr val="D8D6D6"/>
                      </a:solidFill>
                      <a:prstDash val="solid"/>
                      <a:round/>
                      <a:headEnd type="none" w="med" len="med"/>
                      <a:tailEnd type="none" w="med" len="med"/>
                    </a:lnB>
                    <a:solidFill>
                      <a:srgbClr val="FFFFFF"/>
                    </a:solidFill>
                  </a:tcPr>
                </a:tc>
                <a:tc>
                  <a:txBody>
                    <a:bodyPr/>
                    <a:lstStyle/>
                    <a:p>
                      <a:pPr marL="0" indent="0" algn="ctr">
                        <a:buNone/>
                      </a:pPr>
                      <a:r>
                        <a:rPr lang="en-CA" sz="1200" noProof="0">
                          <a:solidFill>
                            <a:srgbClr val="3C3C3C"/>
                          </a:solidFill>
                          <a:latin typeface="Corbel" pitchFamily="34" charset="0"/>
                          <a:ea typeface="Corbel" pitchFamily="34" charset="-122"/>
                          <a:cs typeface="Corbel" pitchFamily="34" charset="-120"/>
                        </a:rPr>
                        <a:t>—</a:t>
                      </a:r>
                      <a:endParaRPr lang="en-CA" sz="1200" noProof="0">
                        <a:latin typeface="Corbel" charset="0"/>
                        <a:ea typeface="Corbel" charset="0"/>
                        <a:cs typeface="Corbel" charset="0"/>
                      </a:endParaRPr>
                    </a:p>
                  </a:txBody>
                  <a:tcPr anchor="ctr">
                    <a:lnL w="9525" cap="flat" cmpd="sng" algn="ctr">
                      <a:solidFill>
                        <a:srgbClr val="D8D6D6"/>
                      </a:solidFill>
                      <a:prstDash val="solid"/>
                      <a:round/>
                      <a:headEnd type="none" w="med" len="med"/>
                      <a:tailEnd type="none" w="med" len="med"/>
                    </a:lnL>
                    <a:lnR w="9525" cap="flat" cmpd="sng" algn="ctr">
                      <a:solidFill>
                        <a:srgbClr val="D8D6D6"/>
                      </a:solidFill>
                      <a:prstDash val="solid"/>
                      <a:round/>
                      <a:headEnd type="none" w="med" len="med"/>
                      <a:tailEnd type="none" w="med" len="med"/>
                    </a:lnR>
                    <a:lnT w="9525" cap="flat" cmpd="sng" algn="ctr">
                      <a:solidFill>
                        <a:srgbClr val="D8D6D6"/>
                      </a:solidFill>
                      <a:prstDash val="solid"/>
                      <a:round/>
                      <a:headEnd type="none" w="med" len="med"/>
                      <a:tailEnd type="none" w="med" len="med"/>
                    </a:lnT>
                    <a:lnB w="9525" cap="flat" cmpd="sng" algn="ctr">
                      <a:solidFill>
                        <a:srgbClr val="D8D6D6"/>
                      </a:solidFill>
                      <a:prstDash val="solid"/>
                      <a:round/>
                      <a:headEnd type="none" w="med" len="med"/>
                      <a:tailEnd type="none" w="med" len="med"/>
                    </a:lnB>
                    <a:solidFill>
                      <a:srgbClr val="FFFFFF"/>
                    </a:solidFill>
                  </a:tcPr>
                </a:tc>
                <a:tc>
                  <a:txBody>
                    <a:bodyPr/>
                    <a:lstStyle/>
                    <a:p>
                      <a:pPr marL="0" indent="0" algn="ctr">
                        <a:buNone/>
                      </a:pPr>
                      <a:r>
                        <a:rPr lang="en-CA" sz="1200" noProof="0">
                          <a:solidFill>
                            <a:srgbClr val="3C3C3C"/>
                          </a:solidFill>
                          <a:latin typeface="Corbel" pitchFamily="34" charset="0"/>
                          <a:ea typeface="Corbel" pitchFamily="34" charset="-122"/>
                          <a:cs typeface="Corbel" pitchFamily="34" charset="-120"/>
                        </a:rPr>
                        <a:t>—</a:t>
                      </a:r>
                      <a:endParaRPr lang="en-CA" sz="1200" noProof="0">
                        <a:latin typeface="Corbel" charset="0"/>
                        <a:ea typeface="Corbel" charset="0"/>
                        <a:cs typeface="Corbel" charset="0"/>
                      </a:endParaRPr>
                    </a:p>
                  </a:txBody>
                  <a:tcPr anchor="ctr">
                    <a:lnL w="9525" cap="flat" cmpd="sng" algn="ctr">
                      <a:solidFill>
                        <a:srgbClr val="D8D6D6"/>
                      </a:solidFill>
                      <a:prstDash val="solid"/>
                      <a:round/>
                      <a:headEnd type="none" w="med" len="med"/>
                      <a:tailEnd type="none" w="med" len="med"/>
                    </a:lnL>
                    <a:lnR w="9525" cap="flat" cmpd="sng" algn="ctr">
                      <a:solidFill>
                        <a:srgbClr val="D8D6D6"/>
                      </a:solidFill>
                      <a:prstDash val="solid"/>
                      <a:round/>
                      <a:headEnd type="none" w="med" len="med"/>
                      <a:tailEnd type="none" w="med" len="med"/>
                    </a:lnR>
                    <a:lnT w="9525" cap="flat" cmpd="sng" algn="ctr">
                      <a:solidFill>
                        <a:srgbClr val="D8D6D6"/>
                      </a:solidFill>
                      <a:prstDash val="solid"/>
                      <a:round/>
                      <a:headEnd type="none" w="med" len="med"/>
                      <a:tailEnd type="none" w="med" len="med"/>
                    </a:lnT>
                    <a:lnB w="9525" cap="flat" cmpd="sng" algn="ctr">
                      <a:solidFill>
                        <a:srgbClr val="D8D6D6"/>
                      </a:solidFill>
                      <a:prstDash val="solid"/>
                      <a:round/>
                      <a:headEnd type="none" w="med" len="med"/>
                      <a:tailEnd type="none" w="med" len="med"/>
                    </a:lnB>
                    <a:solidFill>
                      <a:srgbClr val="FFFFFF"/>
                    </a:solidFill>
                  </a:tcPr>
                </a:tc>
                <a:tc>
                  <a:txBody>
                    <a:bodyPr/>
                    <a:lstStyle/>
                    <a:p>
                      <a:pPr marL="0" indent="0" algn="ctr">
                        <a:buNone/>
                      </a:pPr>
                      <a:r>
                        <a:rPr lang="en-CA" sz="1200" noProof="0">
                          <a:solidFill>
                            <a:srgbClr val="3C3C3C"/>
                          </a:solidFill>
                          <a:latin typeface="Corbel" pitchFamily="34" charset="0"/>
                          <a:ea typeface="Corbel" pitchFamily="34" charset="-122"/>
                          <a:cs typeface="Corbel" pitchFamily="34" charset="-120"/>
                        </a:rPr>
                        <a:t>—</a:t>
                      </a:r>
                      <a:endParaRPr lang="en-CA" sz="1200" noProof="0">
                        <a:latin typeface="Corbel" charset="0"/>
                        <a:ea typeface="Corbel" charset="0"/>
                        <a:cs typeface="Corbel" charset="0"/>
                      </a:endParaRPr>
                    </a:p>
                  </a:txBody>
                  <a:tcPr anchor="ctr">
                    <a:lnL w="9525" cap="flat" cmpd="sng" algn="ctr">
                      <a:solidFill>
                        <a:srgbClr val="D8D6D6"/>
                      </a:solidFill>
                      <a:prstDash val="solid"/>
                      <a:round/>
                      <a:headEnd type="none" w="med" len="med"/>
                      <a:tailEnd type="none" w="med" len="med"/>
                    </a:lnL>
                    <a:lnR w="9525" cap="flat" cmpd="sng" algn="ctr">
                      <a:solidFill>
                        <a:srgbClr val="D8D6D6"/>
                      </a:solidFill>
                      <a:prstDash val="solid"/>
                      <a:round/>
                      <a:headEnd type="none" w="med" len="med"/>
                      <a:tailEnd type="none" w="med" len="med"/>
                    </a:lnR>
                    <a:lnT w="9525" cap="flat" cmpd="sng" algn="ctr">
                      <a:solidFill>
                        <a:srgbClr val="D8D6D6"/>
                      </a:solidFill>
                      <a:prstDash val="solid"/>
                      <a:round/>
                      <a:headEnd type="none" w="med" len="med"/>
                      <a:tailEnd type="none" w="med" len="med"/>
                    </a:lnT>
                    <a:lnB w="9525" cap="flat" cmpd="sng" algn="ctr">
                      <a:solidFill>
                        <a:srgbClr val="D8D6D6"/>
                      </a:solidFill>
                      <a:prstDash val="solid"/>
                      <a:round/>
                      <a:headEnd type="none" w="med" len="med"/>
                      <a:tailEnd type="none" w="med" len="med"/>
                    </a:lnB>
                    <a:solidFill>
                      <a:srgbClr val="FFFFFF"/>
                    </a:solidFill>
                  </a:tcPr>
                </a:tc>
                <a:extLst>
                  <a:ext uri="{0D108BD9-81ED-4DB2-BD59-A6C34878D82A}">
                    <a16:rowId xmlns:a16="http://schemas.microsoft.com/office/drawing/2014/main" val="3319257972"/>
                  </a:ext>
                </a:extLst>
              </a:tr>
              <a:tr h="502920">
                <a:tc>
                  <a:txBody>
                    <a:bodyPr/>
                    <a:lstStyle/>
                    <a:p>
                      <a:pPr marL="0" indent="0" algn="ctr">
                        <a:buNone/>
                      </a:pPr>
                      <a:r>
                        <a:rPr lang="en-CA" sz="1200" kern="1200" noProof="0">
                          <a:solidFill>
                            <a:srgbClr val="3C3C3C"/>
                          </a:solidFill>
                          <a:latin typeface="Corbel" pitchFamily="34" charset="0"/>
                          <a:ea typeface="Corbel" charset="0"/>
                          <a:cs typeface="Corbel" charset="0"/>
                        </a:rPr>
                        <a:t>Technicians</a:t>
                      </a:r>
                    </a:p>
                  </a:txBody>
                  <a:tcPr anchor="ctr">
                    <a:lnL w="9525" cap="flat" cmpd="sng" algn="ctr">
                      <a:solidFill>
                        <a:srgbClr val="D8D6D6"/>
                      </a:solidFill>
                      <a:prstDash val="solid"/>
                      <a:round/>
                      <a:headEnd type="none" w="med" len="med"/>
                      <a:tailEnd type="none" w="med" len="med"/>
                    </a:lnL>
                    <a:lnR w="9525" cap="flat" cmpd="sng" algn="ctr">
                      <a:solidFill>
                        <a:srgbClr val="D8D6D6"/>
                      </a:solidFill>
                      <a:prstDash val="solid"/>
                      <a:round/>
                      <a:headEnd type="none" w="med" len="med"/>
                      <a:tailEnd type="none" w="med" len="med"/>
                    </a:lnR>
                    <a:lnT w="9525" cap="flat" cmpd="sng" algn="ctr">
                      <a:solidFill>
                        <a:srgbClr val="D8D6D6"/>
                      </a:solidFill>
                      <a:prstDash val="solid"/>
                      <a:round/>
                      <a:headEnd type="none" w="med" len="med"/>
                      <a:tailEnd type="none" w="med" len="med"/>
                    </a:lnT>
                    <a:lnB w="9525" cap="flat" cmpd="sng" algn="ctr">
                      <a:solidFill>
                        <a:srgbClr val="D8D6D6"/>
                      </a:solidFill>
                      <a:prstDash val="solid"/>
                      <a:round/>
                      <a:headEnd type="none" w="med" len="med"/>
                      <a:tailEnd type="none" w="med" len="med"/>
                    </a:lnB>
                    <a:solidFill>
                      <a:srgbClr val="FAFAF9"/>
                    </a:solidFill>
                  </a:tcPr>
                </a:tc>
                <a:tc>
                  <a:txBody>
                    <a:bodyPr/>
                    <a:lstStyle/>
                    <a:p>
                      <a:pPr marL="0" indent="0" algn="ctr">
                        <a:buNone/>
                      </a:pPr>
                      <a:r>
                        <a:rPr lang="en-CA" sz="1200" noProof="0">
                          <a:solidFill>
                            <a:srgbClr val="3C3C3C"/>
                          </a:solidFill>
                          <a:latin typeface="Corbel" pitchFamily="34" charset="0"/>
                          <a:ea typeface="Corbel" pitchFamily="34" charset="-122"/>
                          <a:cs typeface="Corbel" pitchFamily="34" charset="-120"/>
                        </a:rPr>
                        <a:t>—</a:t>
                      </a:r>
                      <a:endParaRPr lang="en-CA" sz="1200" noProof="0">
                        <a:latin typeface="Corbel" charset="0"/>
                        <a:ea typeface="Corbel" charset="0"/>
                        <a:cs typeface="Corbel" charset="0"/>
                      </a:endParaRPr>
                    </a:p>
                  </a:txBody>
                  <a:tcPr anchor="ctr">
                    <a:lnL w="9525" cap="flat" cmpd="sng" algn="ctr">
                      <a:solidFill>
                        <a:srgbClr val="D8D6D6"/>
                      </a:solidFill>
                      <a:prstDash val="solid"/>
                      <a:round/>
                      <a:headEnd type="none" w="med" len="med"/>
                      <a:tailEnd type="none" w="med" len="med"/>
                    </a:lnL>
                    <a:lnR w="9525" cap="flat" cmpd="sng" algn="ctr">
                      <a:solidFill>
                        <a:srgbClr val="D8D6D6"/>
                      </a:solidFill>
                      <a:prstDash val="solid"/>
                      <a:round/>
                      <a:headEnd type="none" w="med" len="med"/>
                      <a:tailEnd type="none" w="med" len="med"/>
                    </a:lnR>
                    <a:lnT w="9525" cap="flat" cmpd="sng" algn="ctr">
                      <a:solidFill>
                        <a:srgbClr val="D8D6D6"/>
                      </a:solidFill>
                      <a:prstDash val="solid"/>
                      <a:round/>
                      <a:headEnd type="none" w="med" len="med"/>
                      <a:tailEnd type="none" w="med" len="med"/>
                    </a:lnT>
                    <a:lnB w="9525" cap="flat" cmpd="sng" algn="ctr">
                      <a:solidFill>
                        <a:srgbClr val="D8D6D6"/>
                      </a:solidFill>
                      <a:prstDash val="solid"/>
                      <a:round/>
                      <a:headEnd type="none" w="med" len="med"/>
                      <a:tailEnd type="none" w="med" len="med"/>
                    </a:lnB>
                    <a:solidFill>
                      <a:srgbClr val="FAFAF9"/>
                    </a:solidFill>
                  </a:tcPr>
                </a:tc>
                <a:tc>
                  <a:txBody>
                    <a:bodyPr/>
                    <a:lstStyle/>
                    <a:p>
                      <a:pPr marL="0" indent="0" algn="ctr">
                        <a:buNone/>
                      </a:pPr>
                      <a:r>
                        <a:rPr lang="en-CA" sz="1200" noProof="0">
                          <a:solidFill>
                            <a:srgbClr val="3C3C3C"/>
                          </a:solidFill>
                          <a:latin typeface="Corbel" pitchFamily="34" charset="0"/>
                          <a:ea typeface="Corbel" pitchFamily="34" charset="-122"/>
                          <a:cs typeface="Corbel" pitchFamily="34" charset="-120"/>
                        </a:rPr>
                        <a:t>—</a:t>
                      </a:r>
                      <a:endParaRPr lang="en-CA" sz="1200" noProof="0">
                        <a:latin typeface="Corbel" charset="0"/>
                        <a:ea typeface="Corbel" charset="0"/>
                        <a:cs typeface="Corbel" charset="0"/>
                      </a:endParaRPr>
                    </a:p>
                  </a:txBody>
                  <a:tcPr anchor="ctr">
                    <a:lnL w="9525" cap="flat" cmpd="sng" algn="ctr">
                      <a:solidFill>
                        <a:srgbClr val="D8D6D6"/>
                      </a:solidFill>
                      <a:prstDash val="solid"/>
                      <a:round/>
                      <a:headEnd type="none" w="med" len="med"/>
                      <a:tailEnd type="none" w="med" len="med"/>
                    </a:lnL>
                    <a:lnR w="9525" cap="flat" cmpd="sng" algn="ctr">
                      <a:solidFill>
                        <a:srgbClr val="D8D6D6"/>
                      </a:solidFill>
                      <a:prstDash val="solid"/>
                      <a:round/>
                      <a:headEnd type="none" w="med" len="med"/>
                      <a:tailEnd type="none" w="med" len="med"/>
                    </a:lnR>
                    <a:lnT w="9525" cap="flat" cmpd="sng" algn="ctr">
                      <a:solidFill>
                        <a:srgbClr val="D8D6D6"/>
                      </a:solidFill>
                      <a:prstDash val="solid"/>
                      <a:round/>
                      <a:headEnd type="none" w="med" len="med"/>
                      <a:tailEnd type="none" w="med" len="med"/>
                    </a:lnT>
                    <a:lnB w="9525" cap="flat" cmpd="sng" algn="ctr">
                      <a:solidFill>
                        <a:srgbClr val="D8D6D6"/>
                      </a:solidFill>
                      <a:prstDash val="solid"/>
                      <a:round/>
                      <a:headEnd type="none" w="med" len="med"/>
                      <a:tailEnd type="none" w="med" len="med"/>
                    </a:lnB>
                    <a:solidFill>
                      <a:srgbClr val="FAFAF9"/>
                    </a:solidFill>
                  </a:tcPr>
                </a:tc>
                <a:tc>
                  <a:txBody>
                    <a:bodyPr/>
                    <a:lstStyle/>
                    <a:p>
                      <a:pPr marL="0" indent="0" algn="ctr">
                        <a:buNone/>
                      </a:pPr>
                      <a:r>
                        <a:rPr lang="en-CA" sz="1200" noProof="0">
                          <a:solidFill>
                            <a:srgbClr val="3C3C3C"/>
                          </a:solidFill>
                          <a:latin typeface="Corbel" pitchFamily="34" charset="0"/>
                          <a:ea typeface="Corbel" pitchFamily="34" charset="-122"/>
                          <a:cs typeface="Corbel" pitchFamily="34" charset="-120"/>
                        </a:rPr>
                        <a:t>—</a:t>
                      </a:r>
                      <a:endParaRPr lang="en-CA" sz="1200" noProof="0">
                        <a:latin typeface="Corbel" charset="0"/>
                        <a:ea typeface="Corbel" charset="0"/>
                        <a:cs typeface="Corbel" charset="0"/>
                      </a:endParaRPr>
                    </a:p>
                  </a:txBody>
                  <a:tcPr anchor="ctr">
                    <a:lnL w="9525" cap="flat" cmpd="sng" algn="ctr">
                      <a:solidFill>
                        <a:srgbClr val="D8D6D6"/>
                      </a:solidFill>
                      <a:prstDash val="solid"/>
                      <a:round/>
                      <a:headEnd type="none" w="med" len="med"/>
                      <a:tailEnd type="none" w="med" len="med"/>
                    </a:lnL>
                    <a:lnR w="9525" cap="flat" cmpd="sng" algn="ctr">
                      <a:solidFill>
                        <a:srgbClr val="D8D6D6"/>
                      </a:solidFill>
                      <a:prstDash val="solid"/>
                      <a:round/>
                      <a:headEnd type="none" w="med" len="med"/>
                      <a:tailEnd type="none" w="med" len="med"/>
                    </a:lnR>
                    <a:lnT w="9525" cap="flat" cmpd="sng" algn="ctr">
                      <a:solidFill>
                        <a:srgbClr val="D8D6D6"/>
                      </a:solidFill>
                      <a:prstDash val="solid"/>
                      <a:round/>
                      <a:headEnd type="none" w="med" len="med"/>
                      <a:tailEnd type="none" w="med" len="med"/>
                    </a:lnT>
                    <a:lnB w="9525" cap="flat" cmpd="sng" algn="ctr">
                      <a:solidFill>
                        <a:srgbClr val="D8D6D6"/>
                      </a:solidFill>
                      <a:prstDash val="solid"/>
                      <a:round/>
                      <a:headEnd type="none" w="med" len="med"/>
                      <a:tailEnd type="none" w="med" len="med"/>
                    </a:lnB>
                    <a:solidFill>
                      <a:srgbClr val="FAFAF9"/>
                    </a:solidFill>
                  </a:tcPr>
                </a:tc>
                <a:tc>
                  <a:txBody>
                    <a:bodyPr/>
                    <a:lstStyle/>
                    <a:p>
                      <a:pPr marL="0" indent="0" algn="ctr">
                        <a:buNone/>
                      </a:pPr>
                      <a:r>
                        <a:rPr lang="en-CA" sz="1200" noProof="0">
                          <a:solidFill>
                            <a:srgbClr val="3C3C3C"/>
                          </a:solidFill>
                          <a:latin typeface="Corbel" pitchFamily="34" charset="0"/>
                          <a:ea typeface="Corbel" pitchFamily="34" charset="-122"/>
                          <a:cs typeface="Corbel" pitchFamily="34" charset="-120"/>
                        </a:rPr>
                        <a:t>—</a:t>
                      </a:r>
                      <a:endParaRPr lang="en-CA" sz="1200" noProof="0">
                        <a:latin typeface="Corbel" charset="0"/>
                        <a:ea typeface="Corbel" charset="0"/>
                        <a:cs typeface="Corbel" charset="0"/>
                      </a:endParaRPr>
                    </a:p>
                  </a:txBody>
                  <a:tcPr anchor="ctr">
                    <a:lnL w="9525" cap="flat" cmpd="sng" algn="ctr">
                      <a:solidFill>
                        <a:srgbClr val="D8D6D6"/>
                      </a:solidFill>
                      <a:prstDash val="solid"/>
                      <a:round/>
                      <a:headEnd type="none" w="med" len="med"/>
                      <a:tailEnd type="none" w="med" len="med"/>
                    </a:lnL>
                    <a:lnR w="9525" cap="flat" cmpd="sng" algn="ctr">
                      <a:solidFill>
                        <a:srgbClr val="D8D6D6"/>
                      </a:solidFill>
                      <a:prstDash val="solid"/>
                      <a:round/>
                      <a:headEnd type="none" w="med" len="med"/>
                      <a:tailEnd type="none" w="med" len="med"/>
                    </a:lnR>
                    <a:lnT w="9525" cap="flat" cmpd="sng" algn="ctr">
                      <a:solidFill>
                        <a:srgbClr val="D8D6D6"/>
                      </a:solidFill>
                      <a:prstDash val="solid"/>
                      <a:round/>
                      <a:headEnd type="none" w="med" len="med"/>
                      <a:tailEnd type="none" w="med" len="med"/>
                    </a:lnT>
                    <a:lnB w="9525" cap="flat" cmpd="sng" algn="ctr">
                      <a:solidFill>
                        <a:srgbClr val="D8D6D6"/>
                      </a:solidFill>
                      <a:prstDash val="solid"/>
                      <a:round/>
                      <a:headEnd type="none" w="med" len="med"/>
                      <a:tailEnd type="none" w="med" len="med"/>
                    </a:lnB>
                    <a:solidFill>
                      <a:srgbClr val="FAFAF9"/>
                    </a:solidFill>
                  </a:tcPr>
                </a:tc>
                <a:extLst>
                  <a:ext uri="{0D108BD9-81ED-4DB2-BD59-A6C34878D82A}">
                    <a16:rowId xmlns:a16="http://schemas.microsoft.com/office/drawing/2014/main" val="233181491"/>
                  </a:ext>
                </a:extLst>
              </a:tr>
            </a:tbl>
          </a:graphicData>
        </a:graphic>
      </p:graphicFrame>
      <p:sp>
        <p:nvSpPr>
          <p:cNvPr id="7" name="Text 4"/>
          <p:cNvSpPr/>
          <p:nvPr/>
        </p:nvSpPr>
        <p:spPr>
          <a:xfrm>
            <a:off x="548640" y="4989957"/>
            <a:ext cx="11094415" cy="365760"/>
          </a:xfrm>
          <a:prstGeom prst="rect">
            <a:avLst/>
          </a:prstGeom>
          <a:noFill/>
          <a:ln/>
        </p:spPr>
        <p:txBody>
          <a:bodyPr wrap="square" lIns="0" tIns="0" rIns="0" bIns="0" rtlCol="0" anchor="ctr"/>
          <a:lstStyle/>
          <a:p>
            <a:pPr marL="0" indent="0" algn="ctr">
              <a:buNone/>
            </a:pPr>
            <a:r>
              <a:rPr lang="en-CA" sz="1150" i="1" noProof="0">
                <a:solidFill>
                  <a:srgbClr val="6B6B6B"/>
                </a:solidFill>
                <a:latin typeface="Corbel" pitchFamily="34" charset="0"/>
                <a:ea typeface="Corbel" pitchFamily="34" charset="-122"/>
                <a:cs typeface="Corbel" pitchFamily="34" charset="-120"/>
              </a:rPr>
              <a:t>Communities and ISET organizations can adapt this table with their own project and occupation data.</a:t>
            </a:r>
            <a:endParaRPr lang="en-CA" sz="1150" noProof="0"/>
          </a:p>
        </p:txBody>
      </p:sp>
      <p:sp>
        <p:nvSpPr>
          <p:cNvPr id="3" name="Slide Number Placeholder 1">
            <a:extLst>
              <a:ext uri="{FF2B5EF4-FFF2-40B4-BE49-F238E27FC236}">
                <a16:creationId xmlns:a16="http://schemas.microsoft.com/office/drawing/2014/main" id="{39D6AE4C-9D72-D022-69E7-204EE07FF0DB}"/>
              </a:ext>
            </a:extLst>
          </p:cNvPr>
          <p:cNvSpPr txBox="1">
            <a:spLocks/>
          </p:cNvSpPr>
          <p:nvPr/>
        </p:nvSpPr>
        <p:spPr>
          <a:xfrm>
            <a:off x="611301" y="6351735"/>
            <a:ext cx="265003" cy="369740"/>
          </a:xfrm>
          <a:prstGeom prst="rect">
            <a:avLst/>
          </a:prstGeom>
        </p:spPr>
        <p:txBody>
          <a:bodyPr vert="horz" lIns="0" tIns="0" rIns="0" bIns="0" rtlCol="0" anchor="ctr" anchorCtr="0">
            <a:noAutofit/>
          </a:bodyPr>
          <a:lstStyle>
            <a:defPPr>
              <a:defRPr lang="en-US"/>
            </a:defPPr>
            <a:lvl1pPr>
              <a:defRPr sz="1000">
                <a:solidFill>
                  <a:srgbClr val="A13D35"/>
                </a:solidFill>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fld id="{90E75981-53F8-4174-8F05-C8A5CE0FBBE0}" type="slidenum">
              <a:rPr lang="en-CA" noProof="0" smtClean="0"/>
              <a:pPr/>
              <a:t>20</a:t>
            </a:fld>
            <a:endParaRPr lang="en-CA" noProof="0"/>
          </a:p>
        </p:txBody>
      </p:sp>
      <p:sp>
        <p:nvSpPr>
          <p:cNvPr id="11" name="Text 12">
            <a:extLst>
              <a:ext uri="{FF2B5EF4-FFF2-40B4-BE49-F238E27FC236}">
                <a16:creationId xmlns:a16="http://schemas.microsoft.com/office/drawing/2014/main" id="{C18417EB-259E-2439-0CE1-D00C3A67FEFA}"/>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 2"/>
          <p:cNvSpPr/>
          <p:nvPr/>
        </p:nvSpPr>
        <p:spPr>
          <a:xfrm>
            <a:off x="548640" y="365760"/>
            <a:ext cx="8808415" cy="640080"/>
          </a:xfrm>
          <a:prstGeom prst="rect">
            <a:avLst/>
          </a:prstGeom>
          <a:noFill/>
          <a:ln/>
        </p:spPr>
        <p:txBody>
          <a:bodyPr wrap="square" lIns="0" tIns="0" rIns="0" bIns="0" rtlCol="0" anchor="t"/>
          <a:lstStyle/>
          <a:p>
            <a:pPr marL="0" indent="0">
              <a:buNone/>
            </a:pPr>
            <a:r>
              <a:rPr lang="en-CA" sz="2500" b="1" noProof="0">
                <a:solidFill>
                  <a:srgbClr val="A03D35"/>
                </a:solidFill>
                <a:latin typeface="Gill Sans MT" pitchFamily="34" charset="0"/>
                <a:ea typeface="Gill Sans MT" pitchFamily="34" charset="-122"/>
                <a:cs typeface="Gill Sans MT" pitchFamily="34" charset="-120"/>
              </a:rPr>
              <a:t>Steps 4–5: Align Partners and Deliver</a:t>
            </a:r>
            <a:endParaRPr lang="en-CA" sz="2500" noProof="0"/>
          </a:p>
        </p:txBody>
      </p:sp>
      <p:sp>
        <p:nvSpPr>
          <p:cNvPr id="5" name="Text 3"/>
          <p:cNvSpPr/>
          <p:nvPr/>
        </p:nvSpPr>
        <p:spPr>
          <a:xfrm>
            <a:off x="548640" y="1024128"/>
            <a:ext cx="11094415" cy="457200"/>
          </a:xfrm>
          <a:prstGeom prst="rect">
            <a:avLst/>
          </a:prstGeom>
          <a:noFill/>
          <a:ln/>
        </p:spPr>
        <p:txBody>
          <a:bodyPr wrap="square" lIns="0" tIns="0" rIns="0" bIns="0" rtlCol="0" anchor="ctr"/>
          <a:lstStyle/>
          <a:p>
            <a:pPr marL="0" indent="0">
              <a:buNone/>
            </a:pPr>
            <a:r>
              <a:rPr lang="en-CA" sz="1300" i="1" noProof="0">
                <a:solidFill>
                  <a:srgbClr val="3C3C3C"/>
                </a:solidFill>
                <a:latin typeface="Corbel" pitchFamily="34" charset="0"/>
                <a:ea typeface="Corbel" pitchFamily="34" charset="-122"/>
                <a:cs typeface="Corbel" pitchFamily="34" charset="-120"/>
              </a:rPr>
              <a:t>Each partner's role in the cycle.</a:t>
            </a:r>
            <a:endParaRPr lang="en-CA" sz="1300" noProof="0"/>
          </a:p>
        </p:txBody>
      </p:sp>
      <p:sp>
        <p:nvSpPr>
          <p:cNvPr id="6" name="Shape 4"/>
          <p:cNvSpPr/>
          <p:nvPr/>
        </p:nvSpPr>
        <p:spPr>
          <a:xfrm>
            <a:off x="548640" y="1527048"/>
            <a:ext cx="3515258" cy="502920"/>
          </a:xfrm>
          <a:prstGeom prst="rect">
            <a:avLst/>
          </a:prstGeom>
          <a:solidFill>
            <a:srgbClr val="A03D35"/>
          </a:solidFill>
          <a:ln/>
        </p:spPr>
        <p:txBody>
          <a:bodyPr/>
          <a:lstStyle/>
          <a:p>
            <a:endParaRPr lang="en-CA" noProof="0"/>
          </a:p>
        </p:txBody>
      </p:sp>
      <p:sp>
        <p:nvSpPr>
          <p:cNvPr id="7" name="Text 5"/>
          <p:cNvSpPr/>
          <p:nvPr/>
        </p:nvSpPr>
        <p:spPr>
          <a:xfrm>
            <a:off x="685800" y="1527048"/>
            <a:ext cx="3240938" cy="502920"/>
          </a:xfrm>
          <a:prstGeom prst="rect">
            <a:avLst/>
          </a:prstGeom>
          <a:noFill/>
          <a:ln/>
        </p:spPr>
        <p:txBody>
          <a:bodyPr wrap="square" lIns="0" tIns="0" rIns="0" bIns="0" rtlCol="0" anchor="ctr"/>
          <a:lstStyle/>
          <a:p>
            <a:pPr marL="0" indent="0">
              <a:lnSpc>
                <a:spcPts val="1400"/>
              </a:lnSpc>
              <a:buNone/>
            </a:pPr>
            <a:r>
              <a:rPr lang="en-CA" sz="1300" b="1" noProof="0">
                <a:solidFill>
                  <a:srgbClr val="FFFFFF"/>
                </a:solidFill>
                <a:latin typeface="Gill Sans MT" pitchFamily="34" charset="0"/>
                <a:ea typeface="Gill Sans MT" pitchFamily="34" charset="-122"/>
                <a:cs typeface="Gill Sans MT" pitchFamily="34" charset="-120"/>
              </a:rPr>
              <a:t>Leadership</a:t>
            </a:r>
            <a:endParaRPr lang="en-CA" sz="1300" noProof="0"/>
          </a:p>
        </p:txBody>
      </p:sp>
      <p:sp>
        <p:nvSpPr>
          <p:cNvPr id="8" name="Shape 6"/>
          <p:cNvSpPr/>
          <p:nvPr/>
        </p:nvSpPr>
        <p:spPr>
          <a:xfrm>
            <a:off x="548640" y="2029968"/>
            <a:ext cx="3515258" cy="1682496"/>
          </a:xfrm>
          <a:prstGeom prst="rect">
            <a:avLst/>
          </a:prstGeom>
          <a:solidFill>
            <a:srgbClr val="FFFFFF"/>
          </a:solidFill>
          <a:ln w="9525">
            <a:solidFill>
              <a:srgbClr val="D8D6D6"/>
            </a:solidFill>
            <a:prstDash val="solid"/>
          </a:ln>
        </p:spPr>
        <p:txBody>
          <a:bodyPr/>
          <a:lstStyle/>
          <a:p>
            <a:endParaRPr lang="en-CA" noProof="0"/>
          </a:p>
        </p:txBody>
      </p:sp>
      <p:sp>
        <p:nvSpPr>
          <p:cNvPr id="9" name="Text 7"/>
          <p:cNvSpPr/>
          <p:nvPr/>
        </p:nvSpPr>
        <p:spPr>
          <a:xfrm>
            <a:off x="694944" y="2157984"/>
            <a:ext cx="3222650" cy="1444752"/>
          </a:xfrm>
          <a:prstGeom prst="rect">
            <a:avLst/>
          </a:prstGeom>
          <a:noFill/>
          <a:ln/>
        </p:spPr>
        <p:txBody>
          <a:bodyPr wrap="square" lIns="0" tIns="0" rIns="0" bIns="0" rtlCol="0" anchor="t"/>
          <a:lstStyle/>
          <a:p>
            <a:pPr marL="0" indent="0">
              <a:lnSpc>
                <a:spcPts val="1400"/>
              </a:lnSpc>
              <a:buNone/>
            </a:pPr>
            <a:r>
              <a:rPr lang="en-CA" sz="1600" b="0" noProof="0">
                <a:solidFill>
                  <a:srgbClr val="3C3C3C"/>
                </a:solidFill>
                <a:latin typeface="Corbel" pitchFamily="34" charset="0"/>
                <a:ea typeface="Corbel" pitchFamily="34" charset="-122"/>
                <a:cs typeface="Corbel" pitchFamily="34" charset="-120"/>
              </a:rPr>
              <a:t>Establish priorities and negotiate commitments. What is the long-term vision? What is within the realm of possibility?</a:t>
            </a:r>
            <a:endParaRPr lang="en-CA" sz="1600" b="0" noProof="0"/>
          </a:p>
        </p:txBody>
      </p:sp>
      <p:sp>
        <p:nvSpPr>
          <p:cNvPr id="10" name="Shape 8"/>
          <p:cNvSpPr/>
          <p:nvPr/>
        </p:nvSpPr>
        <p:spPr>
          <a:xfrm>
            <a:off x="4338218" y="1527048"/>
            <a:ext cx="3515258" cy="502920"/>
          </a:xfrm>
          <a:prstGeom prst="rect">
            <a:avLst/>
          </a:prstGeom>
          <a:solidFill>
            <a:srgbClr val="A03D35"/>
          </a:solidFill>
          <a:ln/>
        </p:spPr>
        <p:txBody>
          <a:bodyPr/>
          <a:lstStyle/>
          <a:p>
            <a:endParaRPr lang="en-CA" noProof="0"/>
          </a:p>
        </p:txBody>
      </p:sp>
      <p:sp>
        <p:nvSpPr>
          <p:cNvPr id="11" name="Text 9"/>
          <p:cNvSpPr/>
          <p:nvPr/>
        </p:nvSpPr>
        <p:spPr>
          <a:xfrm>
            <a:off x="4475378" y="1527048"/>
            <a:ext cx="3240938" cy="502920"/>
          </a:xfrm>
          <a:prstGeom prst="rect">
            <a:avLst/>
          </a:prstGeom>
          <a:noFill/>
          <a:ln/>
        </p:spPr>
        <p:txBody>
          <a:bodyPr wrap="square" lIns="0" tIns="0" rIns="0" bIns="0" rtlCol="0" anchor="ctr"/>
          <a:lstStyle/>
          <a:p>
            <a:pPr marL="0" indent="0">
              <a:lnSpc>
                <a:spcPts val="1400"/>
              </a:lnSpc>
              <a:buNone/>
            </a:pPr>
            <a:r>
              <a:rPr lang="en-CA" sz="1300" b="1" noProof="0">
                <a:solidFill>
                  <a:srgbClr val="FFFFFF"/>
                </a:solidFill>
                <a:latin typeface="Gill Sans MT" pitchFamily="34" charset="0"/>
                <a:ea typeface="Gill Sans MT" pitchFamily="34" charset="-122"/>
                <a:cs typeface="Gill Sans MT" pitchFamily="34" charset="-120"/>
              </a:rPr>
              <a:t>ISET Organizations</a:t>
            </a:r>
            <a:endParaRPr lang="en-CA" sz="1300" noProof="0"/>
          </a:p>
        </p:txBody>
      </p:sp>
      <p:sp>
        <p:nvSpPr>
          <p:cNvPr id="12" name="Shape 10"/>
          <p:cNvSpPr/>
          <p:nvPr/>
        </p:nvSpPr>
        <p:spPr>
          <a:xfrm>
            <a:off x="4338218" y="2029968"/>
            <a:ext cx="3515258" cy="1682496"/>
          </a:xfrm>
          <a:prstGeom prst="rect">
            <a:avLst/>
          </a:prstGeom>
          <a:solidFill>
            <a:srgbClr val="FFFFFF"/>
          </a:solidFill>
          <a:ln w="9525">
            <a:solidFill>
              <a:srgbClr val="D8D6D6"/>
            </a:solidFill>
            <a:prstDash val="solid"/>
          </a:ln>
        </p:spPr>
        <p:txBody>
          <a:bodyPr/>
          <a:lstStyle/>
          <a:p>
            <a:endParaRPr lang="en-CA" noProof="0"/>
          </a:p>
        </p:txBody>
      </p:sp>
      <p:sp>
        <p:nvSpPr>
          <p:cNvPr id="13" name="Text 11"/>
          <p:cNvSpPr/>
          <p:nvPr/>
        </p:nvSpPr>
        <p:spPr>
          <a:xfrm>
            <a:off x="4484522" y="2157984"/>
            <a:ext cx="3222650" cy="1444752"/>
          </a:xfrm>
          <a:prstGeom prst="rect">
            <a:avLst/>
          </a:prstGeom>
          <a:noFill/>
          <a:ln/>
        </p:spPr>
        <p:txBody>
          <a:bodyPr wrap="square" lIns="0" tIns="0" rIns="0" bIns="0" rtlCol="0" anchor="t"/>
          <a:lstStyle/>
          <a:p>
            <a:pPr marL="0" indent="0">
              <a:lnSpc>
                <a:spcPts val="1400"/>
              </a:lnSpc>
              <a:buNone/>
            </a:pPr>
            <a:r>
              <a:rPr lang="en-CA" sz="1600" b="0" noProof="0">
                <a:solidFill>
                  <a:srgbClr val="3C3C3C"/>
                </a:solidFill>
                <a:latin typeface="Corbel" pitchFamily="34" charset="0"/>
                <a:ea typeface="Corbel" pitchFamily="34" charset="-122"/>
                <a:cs typeface="Corbel" pitchFamily="34" charset="-120"/>
              </a:rPr>
              <a:t>Design and coordinate training that works on the ground, for the community.</a:t>
            </a:r>
            <a:endParaRPr lang="en-CA" sz="1600" b="0" noProof="0"/>
          </a:p>
        </p:txBody>
      </p:sp>
      <p:sp>
        <p:nvSpPr>
          <p:cNvPr id="14" name="Shape 12"/>
          <p:cNvSpPr/>
          <p:nvPr/>
        </p:nvSpPr>
        <p:spPr>
          <a:xfrm>
            <a:off x="8127797" y="1527048"/>
            <a:ext cx="3515258" cy="502920"/>
          </a:xfrm>
          <a:prstGeom prst="rect">
            <a:avLst/>
          </a:prstGeom>
          <a:solidFill>
            <a:srgbClr val="A03D35"/>
          </a:solidFill>
          <a:ln/>
        </p:spPr>
        <p:txBody>
          <a:bodyPr/>
          <a:lstStyle/>
          <a:p>
            <a:endParaRPr lang="en-CA" noProof="0"/>
          </a:p>
        </p:txBody>
      </p:sp>
      <p:sp>
        <p:nvSpPr>
          <p:cNvPr id="15" name="Text 13"/>
          <p:cNvSpPr/>
          <p:nvPr/>
        </p:nvSpPr>
        <p:spPr>
          <a:xfrm>
            <a:off x="8264957" y="1527048"/>
            <a:ext cx="3240938" cy="502920"/>
          </a:xfrm>
          <a:prstGeom prst="rect">
            <a:avLst/>
          </a:prstGeom>
          <a:noFill/>
          <a:ln/>
        </p:spPr>
        <p:txBody>
          <a:bodyPr wrap="square" lIns="0" tIns="0" rIns="0" bIns="0" rtlCol="0" anchor="ctr"/>
          <a:lstStyle/>
          <a:p>
            <a:pPr marL="0" indent="0">
              <a:lnSpc>
                <a:spcPts val="1400"/>
              </a:lnSpc>
              <a:buNone/>
            </a:pPr>
            <a:r>
              <a:rPr lang="en-CA" sz="1300" b="1" noProof="0">
                <a:solidFill>
                  <a:srgbClr val="FFFFFF"/>
                </a:solidFill>
                <a:latin typeface="Gill Sans MT" pitchFamily="34" charset="0"/>
                <a:ea typeface="Gill Sans MT" pitchFamily="34" charset="-122"/>
                <a:cs typeface="Gill Sans MT" pitchFamily="34" charset="-120"/>
              </a:rPr>
              <a:t>Economic Development</a:t>
            </a:r>
            <a:endParaRPr lang="en-CA" sz="1300" noProof="0"/>
          </a:p>
        </p:txBody>
      </p:sp>
      <p:sp>
        <p:nvSpPr>
          <p:cNvPr id="16" name="Shape 14"/>
          <p:cNvSpPr/>
          <p:nvPr/>
        </p:nvSpPr>
        <p:spPr>
          <a:xfrm>
            <a:off x="8127797" y="2029968"/>
            <a:ext cx="3515258" cy="1682496"/>
          </a:xfrm>
          <a:prstGeom prst="rect">
            <a:avLst/>
          </a:prstGeom>
          <a:solidFill>
            <a:srgbClr val="FFFFFF"/>
          </a:solidFill>
          <a:ln w="9525">
            <a:solidFill>
              <a:srgbClr val="D8D6D6"/>
            </a:solidFill>
            <a:prstDash val="solid"/>
          </a:ln>
        </p:spPr>
        <p:txBody>
          <a:bodyPr/>
          <a:lstStyle/>
          <a:p>
            <a:endParaRPr lang="en-CA" noProof="0"/>
          </a:p>
        </p:txBody>
      </p:sp>
      <p:sp>
        <p:nvSpPr>
          <p:cNvPr id="17" name="Text 15"/>
          <p:cNvSpPr/>
          <p:nvPr/>
        </p:nvSpPr>
        <p:spPr>
          <a:xfrm>
            <a:off x="8274101" y="2157984"/>
            <a:ext cx="3222650" cy="1444752"/>
          </a:xfrm>
          <a:prstGeom prst="rect">
            <a:avLst/>
          </a:prstGeom>
          <a:noFill/>
          <a:ln/>
        </p:spPr>
        <p:txBody>
          <a:bodyPr wrap="square" lIns="0" tIns="0" rIns="0" bIns="0" rtlCol="0" anchor="t"/>
          <a:lstStyle/>
          <a:p>
            <a:pPr marL="0" indent="0">
              <a:lnSpc>
                <a:spcPts val="1400"/>
              </a:lnSpc>
              <a:buNone/>
            </a:pPr>
            <a:r>
              <a:rPr lang="en-CA" sz="1600" b="0" noProof="0">
                <a:solidFill>
                  <a:srgbClr val="3C3C3C"/>
                </a:solidFill>
                <a:latin typeface="Corbel" pitchFamily="34" charset="0"/>
                <a:ea typeface="Corbel" pitchFamily="34" charset="-122"/>
                <a:cs typeface="Corbel" pitchFamily="34" charset="-120"/>
              </a:rPr>
              <a:t>Connect projects, businesses and demand. Grab opportunities to scale businesses.</a:t>
            </a:r>
            <a:endParaRPr lang="en-CA" sz="1600" b="0" noProof="0"/>
          </a:p>
        </p:txBody>
      </p:sp>
      <p:sp>
        <p:nvSpPr>
          <p:cNvPr id="18" name="Shape 16"/>
          <p:cNvSpPr/>
          <p:nvPr/>
        </p:nvSpPr>
        <p:spPr>
          <a:xfrm>
            <a:off x="548640" y="3986784"/>
            <a:ext cx="3515258" cy="502920"/>
          </a:xfrm>
          <a:prstGeom prst="rect">
            <a:avLst/>
          </a:prstGeom>
          <a:solidFill>
            <a:srgbClr val="A03D35"/>
          </a:solidFill>
          <a:ln/>
        </p:spPr>
        <p:txBody>
          <a:bodyPr/>
          <a:lstStyle/>
          <a:p>
            <a:endParaRPr lang="en-CA" noProof="0"/>
          </a:p>
        </p:txBody>
      </p:sp>
      <p:sp>
        <p:nvSpPr>
          <p:cNvPr id="19" name="Text 17"/>
          <p:cNvSpPr/>
          <p:nvPr/>
        </p:nvSpPr>
        <p:spPr>
          <a:xfrm>
            <a:off x="685800" y="3986784"/>
            <a:ext cx="3240938" cy="502920"/>
          </a:xfrm>
          <a:prstGeom prst="rect">
            <a:avLst/>
          </a:prstGeom>
          <a:noFill/>
          <a:ln/>
        </p:spPr>
        <p:txBody>
          <a:bodyPr wrap="square" lIns="0" tIns="0" rIns="0" bIns="0" rtlCol="0" anchor="ctr"/>
          <a:lstStyle/>
          <a:p>
            <a:pPr marL="0" indent="0">
              <a:lnSpc>
                <a:spcPts val="1400"/>
              </a:lnSpc>
              <a:buNone/>
            </a:pPr>
            <a:r>
              <a:rPr lang="en-CA" sz="1300" b="1" noProof="0">
                <a:solidFill>
                  <a:srgbClr val="FFFFFF"/>
                </a:solidFill>
                <a:latin typeface="Gill Sans MT" pitchFamily="34" charset="0"/>
                <a:ea typeface="Gill Sans MT" pitchFamily="34" charset="-122"/>
                <a:cs typeface="Gill Sans MT" pitchFamily="34" charset="-120"/>
              </a:rPr>
              <a:t>Industry</a:t>
            </a:r>
            <a:endParaRPr lang="en-CA" sz="1300" noProof="0"/>
          </a:p>
        </p:txBody>
      </p:sp>
      <p:sp>
        <p:nvSpPr>
          <p:cNvPr id="20" name="Shape 18"/>
          <p:cNvSpPr/>
          <p:nvPr/>
        </p:nvSpPr>
        <p:spPr>
          <a:xfrm>
            <a:off x="548640" y="4489704"/>
            <a:ext cx="3515258" cy="1682496"/>
          </a:xfrm>
          <a:prstGeom prst="rect">
            <a:avLst/>
          </a:prstGeom>
          <a:solidFill>
            <a:srgbClr val="FFFFFF"/>
          </a:solidFill>
          <a:ln w="9525">
            <a:solidFill>
              <a:srgbClr val="D8D6D6"/>
            </a:solidFill>
            <a:prstDash val="solid"/>
          </a:ln>
        </p:spPr>
        <p:txBody>
          <a:bodyPr/>
          <a:lstStyle/>
          <a:p>
            <a:endParaRPr lang="en-CA" noProof="0"/>
          </a:p>
        </p:txBody>
      </p:sp>
      <p:sp>
        <p:nvSpPr>
          <p:cNvPr id="21" name="Text 19"/>
          <p:cNvSpPr/>
          <p:nvPr/>
        </p:nvSpPr>
        <p:spPr>
          <a:xfrm>
            <a:off x="694944" y="4617720"/>
            <a:ext cx="3222650" cy="1444752"/>
          </a:xfrm>
          <a:prstGeom prst="rect">
            <a:avLst/>
          </a:prstGeom>
          <a:noFill/>
          <a:ln/>
        </p:spPr>
        <p:txBody>
          <a:bodyPr wrap="square" lIns="0" tIns="0" rIns="0" bIns="0" rtlCol="0" anchor="t"/>
          <a:lstStyle/>
          <a:p>
            <a:pPr marL="0" indent="0">
              <a:lnSpc>
                <a:spcPts val="1400"/>
              </a:lnSpc>
              <a:buNone/>
            </a:pPr>
            <a:r>
              <a:rPr lang="en-CA" sz="1600" b="0" noProof="0">
                <a:solidFill>
                  <a:srgbClr val="3C3C3C"/>
                </a:solidFill>
                <a:latin typeface="Corbel" pitchFamily="34" charset="0"/>
                <a:ea typeface="Corbel" pitchFamily="34" charset="-122"/>
                <a:cs typeface="Corbel" pitchFamily="34" charset="-120"/>
              </a:rPr>
              <a:t>Define job requirements and provide placements. Create flexible, culturally respectful worksites</a:t>
            </a:r>
            <a:endParaRPr lang="en-CA" sz="1600" b="0" noProof="0"/>
          </a:p>
        </p:txBody>
      </p:sp>
      <p:sp>
        <p:nvSpPr>
          <p:cNvPr id="22" name="Shape 20"/>
          <p:cNvSpPr/>
          <p:nvPr/>
        </p:nvSpPr>
        <p:spPr>
          <a:xfrm>
            <a:off x="4338218" y="3986784"/>
            <a:ext cx="3515258" cy="502920"/>
          </a:xfrm>
          <a:prstGeom prst="rect">
            <a:avLst/>
          </a:prstGeom>
          <a:solidFill>
            <a:srgbClr val="A03D35"/>
          </a:solidFill>
          <a:ln/>
        </p:spPr>
        <p:txBody>
          <a:bodyPr/>
          <a:lstStyle/>
          <a:p>
            <a:endParaRPr lang="en-CA" noProof="0"/>
          </a:p>
        </p:txBody>
      </p:sp>
      <p:sp>
        <p:nvSpPr>
          <p:cNvPr id="23" name="Text 21"/>
          <p:cNvSpPr/>
          <p:nvPr/>
        </p:nvSpPr>
        <p:spPr>
          <a:xfrm>
            <a:off x="4475378" y="3986784"/>
            <a:ext cx="3240938" cy="502920"/>
          </a:xfrm>
          <a:prstGeom prst="rect">
            <a:avLst/>
          </a:prstGeom>
          <a:noFill/>
          <a:ln/>
        </p:spPr>
        <p:txBody>
          <a:bodyPr wrap="square" lIns="0" tIns="0" rIns="0" bIns="0" rtlCol="0" anchor="ctr"/>
          <a:lstStyle/>
          <a:p>
            <a:pPr marL="0" indent="0">
              <a:lnSpc>
                <a:spcPts val="1400"/>
              </a:lnSpc>
              <a:buNone/>
            </a:pPr>
            <a:r>
              <a:rPr lang="en-CA" sz="1300" b="1" noProof="0">
                <a:solidFill>
                  <a:srgbClr val="FFFFFF"/>
                </a:solidFill>
                <a:latin typeface="Gill Sans MT" pitchFamily="34" charset="0"/>
                <a:ea typeface="Gill Sans MT" pitchFamily="34" charset="-122"/>
                <a:cs typeface="Gill Sans MT" pitchFamily="34" charset="-120"/>
              </a:rPr>
              <a:t>Unions &amp; Institutions</a:t>
            </a:r>
            <a:endParaRPr lang="en-CA" sz="1300" noProof="0"/>
          </a:p>
        </p:txBody>
      </p:sp>
      <p:sp>
        <p:nvSpPr>
          <p:cNvPr id="24" name="Shape 22"/>
          <p:cNvSpPr/>
          <p:nvPr/>
        </p:nvSpPr>
        <p:spPr>
          <a:xfrm>
            <a:off x="4338218" y="4489704"/>
            <a:ext cx="3515258" cy="1682496"/>
          </a:xfrm>
          <a:prstGeom prst="rect">
            <a:avLst/>
          </a:prstGeom>
          <a:solidFill>
            <a:srgbClr val="FFFFFF"/>
          </a:solidFill>
          <a:ln w="9525">
            <a:solidFill>
              <a:srgbClr val="D8D6D6"/>
            </a:solidFill>
            <a:prstDash val="solid"/>
          </a:ln>
        </p:spPr>
        <p:txBody>
          <a:bodyPr/>
          <a:lstStyle/>
          <a:p>
            <a:endParaRPr lang="en-CA" noProof="0"/>
          </a:p>
        </p:txBody>
      </p:sp>
      <p:sp>
        <p:nvSpPr>
          <p:cNvPr id="25" name="Text 23"/>
          <p:cNvSpPr/>
          <p:nvPr/>
        </p:nvSpPr>
        <p:spPr>
          <a:xfrm>
            <a:off x="4484522" y="4617720"/>
            <a:ext cx="3222650" cy="1444752"/>
          </a:xfrm>
          <a:prstGeom prst="rect">
            <a:avLst/>
          </a:prstGeom>
          <a:noFill/>
          <a:ln/>
        </p:spPr>
        <p:txBody>
          <a:bodyPr wrap="square" lIns="0" tIns="0" rIns="0" bIns="0" rtlCol="0" anchor="t"/>
          <a:lstStyle/>
          <a:p>
            <a:pPr marL="0" indent="0">
              <a:lnSpc>
                <a:spcPts val="1400"/>
              </a:lnSpc>
              <a:buNone/>
            </a:pPr>
            <a:r>
              <a:rPr lang="en-CA" sz="1600" b="0" noProof="0">
                <a:solidFill>
                  <a:srgbClr val="3C3C3C"/>
                </a:solidFill>
                <a:latin typeface="Corbel" pitchFamily="34" charset="0"/>
                <a:ea typeface="Corbel" pitchFamily="34" charset="-122"/>
                <a:cs typeface="Corbel" pitchFamily="34" charset="-120"/>
              </a:rPr>
              <a:t>Deliver credentials and apprenticeships. Develop mentoring systems.</a:t>
            </a:r>
            <a:endParaRPr lang="en-CA" sz="1600" b="0" noProof="0"/>
          </a:p>
        </p:txBody>
      </p:sp>
      <p:sp>
        <p:nvSpPr>
          <p:cNvPr id="26" name="Shape 24"/>
          <p:cNvSpPr/>
          <p:nvPr/>
        </p:nvSpPr>
        <p:spPr>
          <a:xfrm>
            <a:off x="8127797" y="3986784"/>
            <a:ext cx="3515258" cy="502920"/>
          </a:xfrm>
          <a:prstGeom prst="rect">
            <a:avLst/>
          </a:prstGeom>
          <a:solidFill>
            <a:srgbClr val="A03D35"/>
          </a:solidFill>
          <a:ln/>
        </p:spPr>
        <p:txBody>
          <a:bodyPr/>
          <a:lstStyle/>
          <a:p>
            <a:endParaRPr lang="en-CA" noProof="0"/>
          </a:p>
        </p:txBody>
      </p:sp>
      <p:sp>
        <p:nvSpPr>
          <p:cNvPr id="27" name="Text 25"/>
          <p:cNvSpPr/>
          <p:nvPr/>
        </p:nvSpPr>
        <p:spPr>
          <a:xfrm>
            <a:off x="8264957" y="3986784"/>
            <a:ext cx="3240938" cy="502920"/>
          </a:xfrm>
          <a:prstGeom prst="rect">
            <a:avLst/>
          </a:prstGeom>
          <a:noFill/>
          <a:ln/>
        </p:spPr>
        <p:txBody>
          <a:bodyPr wrap="square" lIns="0" tIns="0" rIns="0" bIns="0" rtlCol="0" anchor="ctr"/>
          <a:lstStyle/>
          <a:p>
            <a:pPr marL="0" indent="0">
              <a:lnSpc>
                <a:spcPts val="1400"/>
              </a:lnSpc>
              <a:buNone/>
            </a:pPr>
            <a:r>
              <a:rPr lang="en-CA" sz="1300" b="1" noProof="0">
                <a:solidFill>
                  <a:srgbClr val="FFFFFF"/>
                </a:solidFill>
                <a:latin typeface="Gill Sans MT" pitchFamily="34" charset="0"/>
                <a:ea typeface="Gill Sans MT" pitchFamily="34" charset="-122"/>
                <a:cs typeface="Gill Sans MT" pitchFamily="34" charset="-120"/>
              </a:rPr>
              <a:t>Community Organizations</a:t>
            </a:r>
            <a:endParaRPr lang="en-CA" sz="1300" noProof="0"/>
          </a:p>
        </p:txBody>
      </p:sp>
      <p:sp>
        <p:nvSpPr>
          <p:cNvPr id="28" name="Shape 26"/>
          <p:cNvSpPr/>
          <p:nvPr/>
        </p:nvSpPr>
        <p:spPr>
          <a:xfrm>
            <a:off x="8127797" y="4489704"/>
            <a:ext cx="3515258" cy="1682496"/>
          </a:xfrm>
          <a:prstGeom prst="rect">
            <a:avLst/>
          </a:prstGeom>
          <a:solidFill>
            <a:srgbClr val="FFFFFF"/>
          </a:solidFill>
          <a:ln w="9525">
            <a:solidFill>
              <a:srgbClr val="D8D6D6"/>
            </a:solidFill>
            <a:prstDash val="solid"/>
          </a:ln>
        </p:spPr>
        <p:txBody>
          <a:bodyPr/>
          <a:lstStyle/>
          <a:p>
            <a:endParaRPr lang="en-CA" noProof="0"/>
          </a:p>
        </p:txBody>
      </p:sp>
      <p:sp>
        <p:nvSpPr>
          <p:cNvPr id="29" name="Text 27"/>
          <p:cNvSpPr/>
          <p:nvPr/>
        </p:nvSpPr>
        <p:spPr>
          <a:xfrm>
            <a:off x="8274101" y="4617720"/>
            <a:ext cx="3222650" cy="1444752"/>
          </a:xfrm>
          <a:prstGeom prst="rect">
            <a:avLst/>
          </a:prstGeom>
          <a:noFill/>
          <a:ln/>
        </p:spPr>
        <p:txBody>
          <a:bodyPr wrap="square" lIns="0" tIns="0" rIns="0" bIns="0" rtlCol="0" anchor="t"/>
          <a:lstStyle/>
          <a:p>
            <a:pPr marL="0" indent="0">
              <a:lnSpc>
                <a:spcPts val="1400"/>
              </a:lnSpc>
              <a:buNone/>
            </a:pPr>
            <a:r>
              <a:rPr lang="en-CA" sz="1600" b="0" noProof="0">
                <a:solidFill>
                  <a:srgbClr val="3C3C3C"/>
                </a:solidFill>
                <a:latin typeface="Corbel" pitchFamily="34" charset="0"/>
                <a:ea typeface="Corbel" pitchFamily="34" charset="-122"/>
                <a:cs typeface="Corbel" pitchFamily="34" charset="-120"/>
              </a:rPr>
              <a:t>Support recruitment, retention and wraparound needs.</a:t>
            </a:r>
            <a:endParaRPr lang="en-CA" sz="1600" b="0" noProof="0"/>
          </a:p>
        </p:txBody>
      </p:sp>
      <p:sp>
        <p:nvSpPr>
          <p:cNvPr id="34" name="Slide Number Placeholder 1">
            <a:extLst>
              <a:ext uri="{FF2B5EF4-FFF2-40B4-BE49-F238E27FC236}">
                <a16:creationId xmlns:a16="http://schemas.microsoft.com/office/drawing/2014/main" id="{16BFB6DE-9D24-1DC1-7EAE-F1FDA051DBF6}"/>
              </a:ext>
            </a:extLst>
          </p:cNvPr>
          <p:cNvSpPr txBox="1">
            <a:spLocks/>
          </p:cNvSpPr>
          <p:nvPr/>
        </p:nvSpPr>
        <p:spPr>
          <a:xfrm>
            <a:off x="611301" y="6351735"/>
            <a:ext cx="265003" cy="369740"/>
          </a:xfrm>
          <a:prstGeom prst="rect">
            <a:avLst/>
          </a:prstGeom>
        </p:spPr>
        <p:txBody>
          <a:bodyPr vert="horz" lIns="0" tIns="0" rIns="0" bIns="0" rtlCol="0" anchor="ctr" anchorCtr="0">
            <a:noAutofit/>
          </a:bodyPr>
          <a:lstStyle>
            <a:defPPr>
              <a:defRPr lang="en-US"/>
            </a:defPPr>
            <a:lvl1pPr>
              <a:defRPr sz="1000">
                <a:solidFill>
                  <a:srgbClr val="A13D35"/>
                </a:solidFill>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fld id="{90E75981-53F8-4174-8F05-C8A5CE0FBBE0}" type="slidenum">
              <a:rPr lang="en-CA" noProof="0" smtClean="0"/>
              <a:pPr/>
              <a:t>21</a:t>
            </a:fld>
            <a:endParaRPr lang="en-CA" noProof="0"/>
          </a:p>
        </p:txBody>
      </p:sp>
      <p:sp>
        <p:nvSpPr>
          <p:cNvPr id="36" name="Text 12">
            <a:extLst>
              <a:ext uri="{FF2B5EF4-FFF2-40B4-BE49-F238E27FC236}">
                <a16:creationId xmlns:a16="http://schemas.microsoft.com/office/drawing/2014/main" id="{F18656A0-2E44-B893-E9DA-A1E74752E96C}"/>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 2"/>
          <p:cNvSpPr/>
          <p:nvPr/>
        </p:nvSpPr>
        <p:spPr>
          <a:xfrm>
            <a:off x="548640" y="365760"/>
            <a:ext cx="8808415" cy="914400"/>
          </a:xfrm>
          <a:prstGeom prst="rect">
            <a:avLst/>
          </a:prstGeom>
          <a:noFill/>
          <a:ln/>
        </p:spPr>
        <p:txBody>
          <a:bodyPr wrap="square" lIns="0" tIns="0" rIns="0" bIns="0" rtlCol="0" anchor="t"/>
          <a:lstStyle/>
          <a:p>
            <a:pPr marL="0" indent="0">
              <a:buNone/>
            </a:pPr>
            <a:r>
              <a:rPr lang="en-CA" sz="2500" b="1" noProof="0">
                <a:solidFill>
                  <a:srgbClr val="A03D35"/>
                </a:solidFill>
                <a:latin typeface="Gill Sans MT" pitchFamily="34" charset="0"/>
                <a:ea typeface="Gill Sans MT" pitchFamily="34" charset="-122"/>
                <a:cs typeface="Gill Sans MT" pitchFamily="34" charset="-120"/>
              </a:rPr>
              <a:t>Step 6: Measure What Remains After the Project</a:t>
            </a:r>
            <a:endParaRPr lang="en-CA" sz="2500" noProof="0"/>
          </a:p>
        </p:txBody>
      </p:sp>
      <p:sp>
        <p:nvSpPr>
          <p:cNvPr id="5" name="Text 3"/>
          <p:cNvSpPr/>
          <p:nvPr/>
        </p:nvSpPr>
        <p:spPr>
          <a:xfrm>
            <a:off x="548640" y="1417320"/>
            <a:ext cx="11094415" cy="457200"/>
          </a:xfrm>
          <a:prstGeom prst="rect">
            <a:avLst/>
          </a:prstGeom>
          <a:noFill/>
          <a:ln/>
        </p:spPr>
        <p:txBody>
          <a:bodyPr wrap="square" lIns="0" tIns="0" rIns="0" bIns="0" rtlCol="0" anchor="ctr"/>
          <a:lstStyle/>
          <a:p>
            <a:pPr marL="0" indent="0">
              <a:buNone/>
            </a:pPr>
            <a:r>
              <a:rPr lang="en-CA" sz="1300" i="1" noProof="0">
                <a:solidFill>
                  <a:srgbClr val="3C3C3C"/>
                </a:solidFill>
                <a:latin typeface="Corbel" pitchFamily="34" charset="0"/>
                <a:ea typeface="Corbel" pitchFamily="34" charset="-122"/>
                <a:cs typeface="Corbel" pitchFamily="34" charset="-120"/>
              </a:rPr>
              <a:t>Suggested indicators.</a:t>
            </a:r>
            <a:endParaRPr lang="en-CA" sz="1300" noProof="0"/>
          </a:p>
        </p:txBody>
      </p:sp>
      <p:sp>
        <p:nvSpPr>
          <p:cNvPr id="6" name="Shape 4"/>
          <p:cNvSpPr/>
          <p:nvPr/>
        </p:nvSpPr>
        <p:spPr>
          <a:xfrm>
            <a:off x="548640" y="1920240"/>
            <a:ext cx="2602154" cy="2011680"/>
          </a:xfrm>
          <a:prstGeom prst="rect">
            <a:avLst/>
          </a:prstGeom>
          <a:solidFill>
            <a:srgbClr val="FFFFFF"/>
          </a:solidFill>
          <a:ln w="12700">
            <a:solidFill>
              <a:srgbClr val="A03D35"/>
            </a:solidFill>
            <a:prstDash val="solid"/>
          </a:ln>
        </p:spPr>
        <p:txBody>
          <a:bodyPr/>
          <a:lstStyle/>
          <a:p>
            <a:endParaRPr lang="en-CA" noProof="0"/>
          </a:p>
        </p:txBody>
      </p:sp>
      <p:sp>
        <p:nvSpPr>
          <p:cNvPr id="7" name="Text 5"/>
          <p:cNvSpPr/>
          <p:nvPr/>
        </p:nvSpPr>
        <p:spPr>
          <a:xfrm>
            <a:off x="658368" y="1920240"/>
            <a:ext cx="2382698" cy="2011680"/>
          </a:xfrm>
          <a:prstGeom prst="rect">
            <a:avLst/>
          </a:prstGeom>
          <a:noFill/>
          <a:ln/>
        </p:spPr>
        <p:txBody>
          <a:bodyPr wrap="square" lIns="0" tIns="0" rIns="0" bIns="0" rtlCol="0" anchor="ctr"/>
          <a:lstStyle/>
          <a:p>
            <a:pPr marL="0" indent="0" algn="ctr">
              <a:lnSpc>
                <a:spcPts val="1400"/>
              </a:lnSpc>
              <a:buNone/>
            </a:pPr>
            <a:r>
              <a:rPr lang="en-CA" sz="1200" b="1" noProof="0">
                <a:solidFill>
                  <a:srgbClr val="3C3C3C"/>
                </a:solidFill>
                <a:latin typeface="Corbel" pitchFamily="34" charset="0"/>
                <a:ea typeface="Corbel" pitchFamily="34" charset="-122"/>
                <a:cs typeface="Corbel" pitchFamily="34" charset="-120"/>
              </a:rPr>
              <a:t>People Trained &amp; Certified</a:t>
            </a:r>
            <a:endParaRPr lang="en-CA" sz="1200" noProof="0"/>
          </a:p>
        </p:txBody>
      </p:sp>
      <p:sp>
        <p:nvSpPr>
          <p:cNvPr id="8" name="Shape 6"/>
          <p:cNvSpPr/>
          <p:nvPr/>
        </p:nvSpPr>
        <p:spPr>
          <a:xfrm>
            <a:off x="3379394" y="1920240"/>
            <a:ext cx="2602154" cy="2011680"/>
          </a:xfrm>
          <a:prstGeom prst="rect">
            <a:avLst/>
          </a:prstGeom>
          <a:solidFill>
            <a:srgbClr val="FFFFFF"/>
          </a:solidFill>
          <a:ln w="12700">
            <a:solidFill>
              <a:srgbClr val="A03D35"/>
            </a:solidFill>
            <a:prstDash val="solid"/>
          </a:ln>
        </p:spPr>
        <p:txBody>
          <a:bodyPr/>
          <a:lstStyle/>
          <a:p>
            <a:endParaRPr lang="en-CA" noProof="0"/>
          </a:p>
        </p:txBody>
      </p:sp>
      <p:sp>
        <p:nvSpPr>
          <p:cNvPr id="9" name="Text 7"/>
          <p:cNvSpPr/>
          <p:nvPr/>
        </p:nvSpPr>
        <p:spPr>
          <a:xfrm>
            <a:off x="3489122" y="1920240"/>
            <a:ext cx="2382698" cy="2011680"/>
          </a:xfrm>
          <a:prstGeom prst="rect">
            <a:avLst/>
          </a:prstGeom>
          <a:noFill/>
          <a:ln/>
        </p:spPr>
        <p:txBody>
          <a:bodyPr wrap="square" lIns="0" tIns="0" rIns="0" bIns="0" rtlCol="0" anchor="ctr"/>
          <a:lstStyle/>
          <a:p>
            <a:pPr marL="0" indent="0" algn="ctr">
              <a:lnSpc>
                <a:spcPts val="1400"/>
              </a:lnSpc>
              <a:buNone/>
            </a:pPr>
            <a:r>
              <a:rPr lang="en-CA" sz="1200" b="1" noProof="0">
                <a:solidFill>
                  <a:srgbClr val="3C3C3C"/>
                </a:solidFill>
                <a:latin typeface="Corbel" pitchFamily="34" charset="0"/>
                <a:ea typeface="Corbel" pitchFamily="34" charset="-122"/>
                <a:cs typeface="Corbel" pitchFamily="34" charset="-120"/>
              </a:rPr>
              <a:t>Indigenous Hires &amp; Retention</a:t>
            </a:r>
            <a:endParaRPr lang="en-CA" sz="1200" noProof="0"/>
          </a:p>
        </p:txBody>
      </p:sp>
      <p:sp>
        <p:nvSpPr>
          <p:cNvPr id="10" name="Shape 8"/>
          <p:cNvSpPr/>
          <p:nvPr/>
        </p:nvSpPr>
        <p:spPr>
          <a:xfrm>
            <a:off x="6210148" y="1920240"/>
            <a:ext cx="2602154" cy="2011680"/>
          </a:xfrm>
          <a:prstGeom prst="rect">
            <a:avLst/>
          </a:prstGeom>
          <a:solidFill>
            <a:srgbClr val="FFFFFF"/>
          </a:solidFill>
          <a:ln w="12700">
            <a:solidFill>
              <a:srgbClr val="A03D35"/>
            </a:solidFill>
            <a:prstDash val="solid"/>
          </a:ln>
        </p:spPr>
        <p:txBody>
          <a:bodyPr/>
          <a:lstStyle/>
          <a:p>
            <a:endParaRPr lang="en-CA" noProof="0"/>
          </a:p>
        </p:txBody>
      </p:sp>
      <p:sp>
        <p:nvSpPr>
          <p:cNvPr id="11" name="Text 9"/>
          <p:cNvSpPr/>
          <p:nvPr/>
        </p:nvSpPr>
        <p:spPr>
          <a:xfrm>
            <a:off x="6319876" y="1920240"/>
            <a:ext cx="2382698" cy="2011680"/>
          </a:xfrm>
          <a:prstGeom prst="rect">
            <a:avLst/>
          </a:prstGeom>
          <a:noFill/>
          <a:ln/>
        </p:spPr>
        <p:txBody>
          <a:bodyPr wrap="square" lIns="0" tIns="0" rIns="0" bIns="0" rtlCol="0" anchor="ctr"/>
          <a:lstStyle/>
          <a:p>
            <a:pPr marL="0" indent="0" algn="ctr">
              <a:lnSpc>
                <a:spcPts val="1400"/>
              </a:lnSpc>
              <a:buNone/>
            </a:pPr>
            <a:r>
              <a:rPr lang="en-CA" sz="1200" b="1" noProof="0">
                <a:solidFill>
                  <a:srgbClr val="3C3C3C"/>
                </a:solidFill>
                <a:latin typeface="Corbel" pitchFamily="34" charset="0"/>
                <a:ea typeface="Corbel" pitchFamily="34" charset="-122"/>
                <a:cs typeface="Corbel" pitchFamily="34" charset="-120"/>
              </a:rPr>
              <a:t>Apprenticeships Completed</a:t>
            </a:r>
            <a:endParaRPr lang="en-CA" sz="1200" noProof="0"/>
          </a:p>
        </p:txBody>
      </p:sp>
      <p:sp>
        <p:nvSpPr>
          <p:cNvPr id="12" name="Shape 10"/>
          <p:cNvSpPr/>
          <p:nvPr/>
        </p:nvSpPr>
        <p:spPr>
          <a:xfrm>
            <a:off x="9040901" y="1920240"/>
            <a:ext cx="2602154" cy="2011680"/>
          </a:xfrm>
          <a:prstGeom prst="rect">
            <a:avLst/>
          </a:prstGeom>
          <a:solidFill>
            <a:srgbClr val="FFFFFF"/>
          </a:solidFill>
          <a:ln w="12700">
            <a:solidFill>
              <a:srgbClr val="A03D35"/>
            </a:solidFill>
            <a:prstDash val="solid"/>
          </a:ln>
        </p:spPr>
        <p:txBody>
          <a:bodyPr/>
          <a:lstStyle/>
          <a:p>
            <a:endParaRPr lang="en-CA" noProof="0"/>
          </a:p>
        </p:txBody>
      </p:sp>
      <p:sp>
        <p:nvSpPr>
          <p:cNvPr id="13" name="Text 11"/>
          <p:cNvSpPr/>
          <p:nvPr/>
        </p:nvSpPr>
        <p:spPr>
          <a:xfrm>
            <a:off x="9150629" y="1920240"/>
            <a:ext cx="2382698" cy="2011680"/>
          </a:xfrm>
          <a:prstGeom prst="rect">
            <a:avLst/>
          </a:prstGeom>
          <a:noFill/>
          <a:ln/>
        </p:spPr>
        <p:txBody>
          <a:bodyPr wrap="square" lIns="0" tIns="0" rIns="0" bIns="0" rtlCol="0" anchor="ctr"/>
          <a:lstStyle/>
          <a:p>
            <a:pPr marL="0" indent="0" algn="ctr">
              <a:lnSpc>
                <a:spcPts val="1400"/>
              </a:lnSpc>
              <a:buNone/>
            </a:pPr>
            <a:r>
              <a:rPr lang="en-CA" sz="1200" b="1" noProof="0">
                <a:solidFill>
                  <a:srgbClr val="3C3C3C"/>
                </a:solidFill>
                <a:latin typeface="Corbel" pitchFamily="34" charset="0"/>
                <a:ea typeface="Corbel" pitchFamily="34" charset="-122"/>
                <a:cs typeface="Corbel" pitchFamily="34" charset="-120"/>
              </a:rPr>
              <a:t>Career Progression</a:t>
            </a:r>
            <a:endParaRPr lang="en-CA" sz="1200" noProof="0"/>
          </a:p>
        </p:txBody>
      </p:sp>
      <p:sp>
        <p:nvSpPr>
          <p:cNvPr id="14" name="Shape 12"/>
          <p:cNvSpPr/>
          <p:nvPr/>
        </p:nvSpPr>
        <p:spPr>
          <a:xfrm>
            <a:off x="548640" y="4160520"/>
            <a:ext cx="2602154" cy="2011680"/>
          </a:xfrm>
          <a:prstGeom prst="rect">
            <a:avLst/>
          </a:prstGeom>
          <a:solidFill>
            <a:srgbClr val="FFFFFF"/>
          </a:solidFill>
          <a:ln w="12700">
            <a:solidFill>
              <a:srgbClr val="A03D35"/>
            </a:solidFill>
            <a:prstDash val="solid"/>
          </a:ln>
        </p:spPr>
        <p:txBody>
          <a:bodyPr/>
          <a:lstStyle/>
          <a:p>
            <a:endParaRPr lang="en-CA" noProof="0"/>
          </a:p>
        </p:txBody>
      </p:sp>
      <p:sp>
        <p:nvSpPr>
          <p:cNvPr id="15" name="Text 13"/>
          <p:cNvSpPr/>
          <p:nvPr/>
        </p:nvSpPr>
        <p:spPr>
          <a:xfrm>
            <a:off x="658368" y="4160520"/>
            <a:ext cx="2382698" cy="2011680"/>
          </a:xfrm>
          <a:prstGeom prst="rect">
            <a:avLst/>
          </a:prstGeom>
          <a:noFill/>
          <a:ln/>
        </p:spPr>
        <p:txBody>
          <a:bodyPr wrap="square" lIns="0" tIns="0" rIns="0" bIns="0" rtlCol="0" anchor="ctr"/>
          <a:lstStyle/>
          <a:p>
            <a:pPr marL="0" indent="0" algn="ctr">
              <a:lnSpc>
                <a:spcPts val="1400"/>
              </a:lnSpc>
              <a:buNone/>
            </a:pPr>
            <a:r>
              <a:rPr lang="en-CA" sz="1200" b="1" noProof="0">
                <a:solidFill>
                  <a:srgbClr val="3C3C3C"/>
                </a:solidFill>
                <a:latin typeface="Corbel" pitchFamily="34" charset="0"/>
                <a:ea typeface="Corbel" pitchFamily="34" charset="-122"/>
                <a:cs typeface="Corbel" pitchFamily="34" charset="-120"/>
              </a:rPr>
              <a:t>Procurement to Indigenous Businesses</a:t>
            </a:r>
            <a:endParaRPr lang="en-CA" sz="1200" noProof="0"/>
          </a:p>
        </p:txBody>
      </p:sp>
      <p:sp>
        <p:nvSpPr>
          <p:cNvPr id="16" name="Shape 14"/>
          <p:cNvSpPr/>
          <p:nvPr/>
        </p:nvSpPr>
        <p:spPr>
          <a:xfrm>
            <a:off x="3379394" y="4160520"/>
            <a:ext cx="2602154" cy="2011680"/>
          </a:xfrm>
          <a:prstGeom prst="rect">
            <a:avLst/>
          </a:prstGeom>
          <a:solidFill>
            <a:srgbClr val="FFFFFF"/>
          </a:solidFill>
          <a:ln w="12700">
            <a:solidFill>
              <a:srgbClr val="A03D35"/>
            </a:solidFill>
            <a:prstDash val="solid"/>
          </a:ln>
        </p:spPr>
        <p:txBody>
          <a:bodyPr/>
          <a:lstStyle/>
          <a:p>
            <a:endParaRPr lang="en-CA" noProof="0"/>
          </a:p>
        </p:txBody>
      </p:sp>
      <p:sp>
        <p:nvSpPr>
          <p:cNvPr id="17" name="Text 15"/>
          <p:cNvSpPr/>
          <p:nvPr/>
        </p:nvSpPr>
        <p:spPr>
          <a:xfrm>
            <a:off x="3489122" y="4160520"/>
            <a:ext cx="2382698" cy="2011680"/>
          </a:xfrm>
          <a:prstGeom prst="rect">
            <a:avLst/>
          </a:prstGeom>
          <a:noFill/>
          <a:ln/>
        </p:spPr>
        <p:txBody>
          <a:bodyPr wrap="square" lIns="0" tIns="0" rIns="0" bIns="0" rtlCol="0" anchor="ctr"/>
          <a:lstStyle/>
          <a:p>
            <a:pPr marL="0" indent="0" algn="ctr">
              <a:lnSpc>
                <a:spcPts val="1400"/>
              </a:lnSpc>
              <a:buNone/>
            </a:pPr>
            <a:r>
              <a:rPr lang="en-CA" sz="1200" b="1" noProof="0">
                <a:solidFill>
                  <a:srgbClr val="3C3C3C"/>
                </a:solidFill>
                <a:latin typeface="Corbel" pitchFamily="34" charset="0"/>
                <a:ea typeface="Corbel" pitchFamily="34" charset="-122"/>
                <a:cs typeface="Corbel" pitchFamily="34" charset="-120"/>
              </a:rPr>
              <a:t>New Community-Owned Assets</a:t>
            </a:r>
            <a:endParaRPr lang="en-CA" sz="1200" noProof="0"/>
          </a:p>
        </p:txBody>
      </p:sp>
      <p:sp>
        <p:nvSpPr>
          <p:cNvPr id="18" name="Shape 16"/>
          <p:cNvSpPr/>
          <p:nvPr/>
        </p:nvSpPr>
        <p:spPr>
          <a:xfrm>
            <a:off x="6210148" y="4160520"/>
            <a:ext cx="2602154" cy="2011680"/>
          </a:xfrm>
          <a:prstGeom prst="rect">
            <a:avLst/>
          </a:prstGeom>
          <a:solidFill>
            <a:srgbClr val="FFFFFF"/>
          </a:solidFill>
          <a:ln w="12700">
            <a:solidFill>
              <a:srgbClr val="A03D35"/>
            </a:solidFill>
            <a:prstDash val="solid"/>
          </a:ln>
        </p:spPr>
        <p:txBody>
          <a:bodyPr/>
          <a:lstStyle/>
          <a:p>
            <a:endParaRPr lang="en-CA" noProof="0"/>
          </a:p>
        </p:txBody>
      </p:sp>
      <p:sp>
        <p:nvSpPr>
          <p:cNvPr id="19" name="Text 17"/>
          <p:cNvSpPr/>
          <p:nvPr/>
        </p:nvSpPr>
        <p:spPr>
          <a:xfrm>
            <a:off x="6319876" y="4160520"/>
            <a:ext cx="2382698" cy="2011680"/>
          </a:xfrm>
          <a:prstGeom prst="rect">
            <a:avLst/>
          </a:prstGeom>
          <a:noFill/>
          <a:ln/>
        </p:spPr>
        <p:txBody>
          <a:bodyPr wrap="square" lIns="0" tIns="0" rIns="0" bIns="0" rtlCol="0" anchor="ctr"/>
          <a:lstStyle/>
          <a:p>
            <a:pPr marL="0" indent="0" algn="ctr">
              <a:lnSpc>
                <a:spcPts val="1400"/>
              </a:lnSpc>
              <a:buNone/>
            </a:pPr>
            <a:r>
              <a:rPr lang="en-CA" sz="1200" b="1" noProof="0">
                <a:solidFill>
                  <a:srgbClr val="3C3C3C"/>
                </a:solidFill>
                <a:latin typeface="Corbel" pitchFamily="34" charset="0"/>
                <a:ea typeface="Corbel" pitchFamily="34" charset="-122"/>
                <a:cs typeface="Corbel" pitchFamily="34" charset="-120"/>
              </a:rPr>
              <a:t>Training Models Reused</a:t>
            </a:r>
            <a:endParaRPr lang="en-CA" sz="1200" noProof="0"/>
          </a:p>
        </p:txBody>
      </p:sp>
      <p:sp>
        <p:nvSpPr>
          <p:cNvPr id="20" name="Shape 18"/>
          <p:cNvSpPr/>
          <p:nvPr/>
        </p:nvSpPr>
        <p:spPr>
          <a:xfrm>
            <a:off x="9040901" y="4160520"/>
            <a:ext cx="2602154" cy="2011680"/>
          </a:xfrm>
          <a:prstGeom prst="rect">
            <a:avLst/>
          </a:prstGeom>
          <a:solidFill>
            <a:srgbClr val="FFFFFF"/>
          </a:solidFill>
          <a:ln w="12700">
            <a:solidFill>
              <a:srgbClr val="A03D35"/>
            </a:solidFill>
            <a:prstDash val="solid"/>
          </a:ln>
        </p:spPr>
        <p:txBody>
          <a:bodyPr/>
          <a:lstStyle/>
          <a:p>
            <a:endParaRPr lang="en-CA" noProof="0"/>
          </a:p>
        </p:txBody>
      </p:sp>
      <p:sp>
        <p:nvSpPr>
          <p:cNvPr id="21" name="Text 19"/>
          <p:cNvSpPr/>
          <p:nvPr/>
        </p:nvSpPr>
        <p:spPr>
          <a:xfrm>
            <a:off x="9150629" y="4160520"/>
            <a:ext cx="2382698" cy="2011680"/>
          </a:xfrm>
          <a:prstGeom prst="rect">
            <a:avLst/>
          </a:prstGeom>
          <a:noFill/>
          <a:ln/>
        </p:spPr>
        <p:txBody>
          <a:bodyPr wrap="square" lIns="0" tIns="0" rIns="0" bIns="0" rtlCol="0" anchor="ctr"/>
          <a:lstStyle/>
          <a:p>
            <a:pPr marL="0" indent="0" algn="ctr">
              <a:lnSpc>
                <a:spcPts val="1400"/>
              </a:lnSpc>
              <a:buNone/>
            </a:pPr>
            <a:r>
              <a:rPr lang="en-CA" sz="1200" b="1" noProof="0">
                <a:solidFill>
                  <a:srgbClr val="3C3C3C"/>
                </a:solidFill>
                <a:latin typeface="Corbel" pitchFamily="34" charset="0"/>
                <a:ea typeface="Corbel" pitchFamily="34" charset="-122"/>
                <a:cs typeface="Corbel" pitchFamily="34" charset="-120"/>
              </a:rPr>
              <a:t>Supervisory &amp; Ownership Roles Created</a:t>
            </a:r>
            <a:endParaRPr lang="en-CA" sz="1200" noProof="0"/>
          </a:p>
        </p:txBody>
      </p:sp>
      <p:sp>
        <p:nvSpPr>
          <p:cNvPr id="26" name="Slide Number Placeholder 1">
            <a:extLst>
              <a:ext uri="{FF2B5EF4-FFF2-40B4-BE49-F238E27FC236}">
                <a16:creationId xmlns:a16="http://schemas.microsoft.com/office/drawing/2014/main" id="{AC1CF866-2E6D-ED38-6C0E-021D15D055BB}"/>
              </a:ext>
            </a:extLst>
          </p:cNvPr>
          <p:cNvSpPr txBox="1">
            <a:spLocks/>
          </p:cNvSpPr>
          <p:nvPr/>
        </p:nvSpPr>
        <p:spPr>
          <a:xfrm>
            <a:off x="611301" y="6351735"/>
            <a:ext cx="265003" cy="369740"/>
          </a:xfrm>
          <a:prstGeom prst="rect">
            <a:avLst/>
          </a:prstGeom>
        </p:spPr>
        <p:txBody>
          <a:bodyPr vert="horz" lIns="0" tIns="0" rIns="0" bIns="0" rtlCol="0" anchor="ctr" anchorCtr="0">
            <a:noAutofit/>
          </a:bodyPr>
          <a:lstStyle>
            <a:defPPr>
              <a:defRPr lang="en-US"/>
            </a:defPPr>
            <a:lvl1pPr>
              <a:defRPr sz="1000">
                <a:solidFill>
                  <a:srgbClr val="A13D35"/>
                </a:solidFill>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fld id="{90E75981-53F8-4174-8F05-C8A5CE0FBBE0}" type="slidenum">
              <a:rPr lang="en-CA" noProof="0" smtClean="0"/>
              <a:pPr/>
              <a:t>22</a:t>
            </a:fld>
            <a:endParaRPr lang="en-CA" noProof="0"/>
          </a:p>
        </p:txBody>
      </p:sp>
      <p:sp>
        <p:nvSpPr>
          <p:cNvPr id="28" name="Text 12">
            <a:extLst>
              <a:ext uri="{FF2B5EF4-FFF2-40B4-BE49-F238E27FC236}">
                <a16:creationId xmlns:a16="http://schemas.microsoft.com/office/drawing/2014/main" id="{5E09E6C3-5E85-ACFD-21DC-DC87FD9EE13B}"/>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 2"/>
          <p:cNvSpPr/>
          <p:nvPr/>
        </p:nvSpPr>
        <p:spPr>
          <a:xfrm>
            <a:off x="548640" y="365760"/>
            <a:ext cx="8808415" cy="640080"/>
          </a:xfrm>
          <a:prstGeom prst="rect">
            <a:avLst/>
          </a:prstGeom>
          <a:noFill/>
          <a:ln/>
        </p:spPr>
        <p:txBody>
          <a:bodyPr wrap="square" lIns="0" tIns="0" rIns="0" bIns="0" rtlCol="0" anchor="t"/>
          <a:lstStyle/>
          <a:p>
            <a:pPr marL="0" indent="0">
              <a:buNone/>
            </a:pPr>
            <a:r>
              <a:rPr lang="en-CA" sz="2500" b="1" noProof="0">
                <a:solidFill>
                  <a:srgbClr val="A03D35"/>
                </a:solidFill>
                <a:latin typeface="Gill Sans MT" pitchFamily="34" charset="0"/>
                <a:ea typeface="Gill Sans MT" pitchFamily="34" charset="-122"/>
                <a:cs typeface="Gill Sans MT" pitchFamily="34" charset="-120"/>
              </a:rPr>
              <a:t>Move Beyond “Our Name on the Contract”</a:t>
            </a:r>
            <a:endParaRPr lang="en-CA" sz="2500" noProof="0"/>
          </a:p>
        </p:txBody>
      </p:sp>
      <p:sp>
        <p:nvSpPr>
          <p:cNvPr id="5" name="Text 3"/>
          <p:cNvSpPr/>
          <p:nvPr/>
        </p:nvSpPr>
        <p:spPr>
          <a:xfrm>
            <a:off x="548640" y="1024128"/>
            <a:ext cx="11094415" cy="457200"/>
          </a:xfrm>
          <a:prstGeom prst="rect">
            <a:avLst/>
          </a:prstGeom>
          <a:noFill/>
          <a:ln/>
        </p:spPr>
        <p:txBody>
          <a:bodyPr wrap="square" lIns="0" tIns="0" rIns="0" bIns="0" rtlCol="0" anchor="ctr"/>
          <a:lstStyle/>
          <a:p>
            <a:pPr marL="0" indent="0">
              <a:buNone/>
            </a:pPr>
            <a:r>
              <a:rPr lang="en-CA" sz="1300" i="1" noProof="0">
                <a:solidFill>
                  <a:srgbClr val="3C3C3C"/>
                </a:solidFill>
                <a:latin typeface="Corbel" pitchFamily="34" charset="0"/>
                <a:ea typeface="Corbel" pitchFamily="34" charset="-122"/>
                <a:cs typeface="Corbel" pitchFamily="34" charset="-120"/>
              </a:rPr>
              <a:t>A joint venture should create increasing Indigenous participation and capability — not only an Indigenous name attached to work delivered by somebody else.</a:t>
            </a:r>
            <a:endParaRPr lang="en-CA" sz="1300" noProof="0"/>
          </a:p>
        </p:txBody>
      </p:sp>
      <p:sp>
        <p:nvSpPr>
          <p:cNvPr id="6" name="Text 4"/>
          <p:cNvSpPr/>
          <p:nvPr/>
        </p:nvSpPr>
        <p:spPr>
          <a:xfrm>
            <a:off x="548640" y="1527048"/>
            <a:ext cx="11094415" cy="4645152"/>
          </a:xfrm>
          <a:prstGeom prst="rect">
            <a:avLst/>
          </a:prstGeom>
          <a:noFill/>
          <a:ln/>
        </p:spPr>
        <p:txBody>
          <a:bodyPr wrap="square" lIns="0" tIns="0" rIns="0" bIns="0" rtlCol="0" anchor="t"/>
          <a:lstStyle/>
          <a:p>
            <a:pPr marL="342900" indent="-342900">
              <a:lnSpc>
                <a:spcPts val="1900"/>
              </a:lnSpc>
              <a:spcAft>
                <a:spcPts val="1200"/>
              </a:spcAft>
              <a:buSzPct val="100000"/>
              <a:buChar char="•"/>
            </a:pPr>
            <a:r>
              <a:rPr lang="en-CA" sz="1450" noProof="0">
                <a:solidFill>
                  <a:srgbClr val="3C3C3C"/>
                </a:solidFill>
                <a:latin typeface="Corbel" pitchFamily="34" charset="0"/>
                <a:ea typeface="Corbel" pitchFamily="34" charset="-122"/>
                <a:cs typeface="Corbel" pitchFamily="34" charset="-120"/>
              </a:rPr>
              <a:t>Who will be hired?</a:t>
            </a:r>
            <a:endParaRPr lang="en-CA" sz="1450" noProof="0"/>
          </a:p>
          <a:p>
            <a:pPr marL="342900" indent="-342900">
              <a:lnSpc>
                <a:spcPts val="1900"/>
              </a:lnSpc>
              <a:spcAft>
                <a:spcPts val="1200"/>
              </a:spcAft>
              <a:buSzPct val="100000"/>
              <a:buChar char="•"/>
            </a:pPr>
            <a:r>
              <a:rPr lang="en-CA" sz="1450" noProof="0">
                <a:solidFill>
                  <a:srgbClr val="3C3C3C"/>
                </a:solidFill>
                <a:latin typeface="Corbel" pitchFamily="34" charset="0"/>
                <a:ea typeface="Corbel" pitchFamily="34" charset="-122"/>
                <a:cs typeface="Corbel" pitchFamily="34" charset="-120"/>
              </a:rPr>
              <a:t>Who will be trained?</a:t>
            </a:r>
            <a:endParaRPr lang="en-CA" sz="1450" noProof="0"/>
          </a:p>
          <a:p>
            <a:pPr marL="342900" indent="-342900">
              <a:lnSpc>
                <a:spcPts val="1900"/>
              </a:lnSpc>
              <a:spcAft>
                <a:spcPts val="1200"/>
              </a:spcAft>
              <a:buSzPct val="100000"/>
              <a:buChar char="•"/>
            </a:pPr>
            <a:r>
              <a:rPr lang="en-CA" sz="1450" noProof="0">
                <a:solidFill>
                  <a:srgbClr val="3C3C3C"/>
                </a:solidFill>
                <a:latin typeface="Corbel" pitchFamily="34" charset="0"/>
                <a:ea typeface="Corbel" pitchFamily="34" charset="-122"/>
                <a:cs typeface="Corbel" pitchFamily="34" charset="-120"/>
              </a:rPr>
              <a:t>What qualifications will they gain?</a:t>
            </a:r>
            <a:endParaRPr lang="en-CA" sz="1450" noProof="0"/>
          </a:p>
          <a:p>
            <a:pPr marL="342900" indent="-342900">
              <a:lnSpc>
                <a:spcPts val="1900"/>
              </a:lnSpc>
              <a:spcAft>
                <a:spcPts val="1200"/>
              </a:spcAft>
              <a:buSzPct val="100000"/>
              <a:buChar char="•"/>
            </a:pPr>
            <a:r>
              <a:rPr lang="en-CA" sz="1450" noProof="0">
                <a:solidFill>
                  <a:srgbClr val="3C3C3C"/>
                </a:solidFill>
                <a:latin typeface="Corbel" pitchFamily="34" charset="0"/>
                <a:ea typeface="Corbel" pitchFamily="34" charset="-122"/>
                <a:cs typeface="Corbel" pitchFamily="34" charset="-120"/>
              </a:rPr>
              <a:t>How will Indigenous participation increase over time?</a:t>
            </a:r>
            <a:endParaRPr lang="en-CA" sz="1450" noProof="0"/>
          </a:p>
          <a:p>
            <a:pPr marL="342900" indent="-342900">
              <a:lnSpc>
                <a:spcPts val="1900"/>
              </a:lnSpc>
              <a:spcAft>
                <a:spcPts val="1200"/>
              </a:spcAft>
              <a:buSzPct val="100000"/>
              <a:buChar char="•"/>
            </a:pPr>
            <a:r>
              <a:rPr lang="en-CA" sz="1450" noProof="0">
                <a:solidFill>
                  <a:srgbClr val="3C3C3C"/>
                </a:solidFill>
                <a:latin typeface="Corbel" pitchFamily="34" charset="0"/>
                <a:ea typeface="Corbel" pitchFamily="34" charset="-122"/>
                <a:cs typeface="Corbel" pitchFamily="34" charset="-120"/>
              </a:rPr>
              <a:t>What capacity will remain after the project?</a:t>
            </a:r>
            <a:endParaRPr lang="en-CA" sz="1450" noProof="0"/>
          </a:p>
          <a:p>
            <a:pPr marL="342900" indent="-342900">
              <a:lnSpc>
                <a:spcPts val="1900"/>
              </a:lnSpc>
              <a:spcAft>
                <a:spcPts val="1200"/>
              </a:spcAft>
              <a:buSzPct val="100000"/>
              <a:buChar char="•"/>
            </a:pPr>
            <a:r>
              <a:rPr lang="en-CA" sz="1450" noProof="0">
                <a:solidFill>
                  <a:srgbClr val="3C3C3C"/>
                </a:solidFill>
                <a:latin typeface="Corbel" pitchFamily="34" charset="0"/>
                <a:ea typeface="Corbel" pitchFamily="34" charset="-122"/>
                <a:cs typeface="Corbel" pitchFamily="34" charset="-120"/>
              </a:rPr>
              <a:t>How will progress be measured?</a:t>
            </a:r>
            <a:endParaRPr lang="en-CA" sz="1450" noProof="0"/>
          </a:p>
        </p:txBody>
      </p:sp>
      <p:sp>
        <p:nvSpPr>
          <p:cNvPr id="3" name="Slide Number Placeholder 1">
            <a:extLst>
              <a:ext uri="{FF2B5EF4-FFF2-40B4-BE49-F238E27FC236}">
                <a16:creationId xmlns:a16="http://schemas.microsoft.com/office/drawing/2014/main" id="{B02A77C1-8E4C-C842-07D2-6E13132AB5E5}"/>
              </a:ext>
            </a:extLst>
          </p:cNvPr>
          <p:cNvSpPr txBox="1">
            <a:spLocks/>
          </p:cNvSpPr>
          <p:nvPr/>
        </p:nvSpPr>
        <p:spPr>
          <a:xfrm>
            <a:off x="611301" y="6351735"/>
            <a:ext cx="265003" cy="369740"/>
          </a:xfrm>
          <a:prstGeom prst="rect">
            <a:avLst/>
          </a:prstGeom>
        </p:spPr>
        <p:txBody>
          <a:bodyPr vert="horz" lIns="0" tIns="0" rIns="0" bIns="0" rtlCol="0" anchor="ctr" anchorCtr="0">
            <a:noAutofit/>
          </a:bodyPr>
          <a:lstStyle>
            <a:defPPr>
              <a:defRPr lang="en-US"/>
            </a:defPPr>
            <a:lvl1pPr>
              <a:defRPr sz="1000">
                <a:solidFill>
                  <a:srgbClr val="A13D35"/>
                </a:solidFill>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fld id="{90E75981-53F8-4174-8F05-C8A5CE0FBBE0}" type="slidenum">
              <a:rPr lang="en-CA" noProof="0" smtClean="0"/>
              <a:pPr/>
              <a:t>23</a:t>
            </a:fld>
            <a:endParaRPr lang="en-CA" noProof="0"/>
          </a:p>
        </p:txBody>
      </p:sp>
      <p:sp>
        <p:nvSpPr>
          <p:cNvPr id="11" name="Text 12">
            <a:extLst>
              <a:ext uri="{FF2B5EF4-FFF2-40B4-BE49-F238E27FC236}">
                <a16:creationId xmlns:a16="http://schemas.microsoft.com/office/drawing/2014/main" id="{FC267929-609E-EF01-46D8-F9AD176A17C7}"/>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 2"/>
          <p:cNvSpPr/>
          <p:nvPr/>
        </p:nvSpPr>
        <p:spPr>
          <a:xfrm>
            <a:off x="548640" y="365760"/>
            <a:ext cx="8808415" cy="914400"/>
          </a:xfrm>
          <a:prstGeom prst="rect">
            <a:avLst/>
          </a:prstGeom>
          <a:noFill/>
          <a:ln/>
        </p:spPr>
        <p:txBody>
          <a:bodyPr wrap="square" lIns="0" tIns="0" rIns="0" bIns="0" rtlCol="0" anchor="t"/>
          <a:lstStyle/>
          <a:p>
            <a:pPr marL="0" indent="0">
              <a:buNone/>
            </a:pPr>
            <a:r>
              <a:rPr lang="en-CA" sz="2500" b="1" noProof="0">
                <a:solidFill>
                  <a:srgbClr val="A03D35"/>
                </a:solidFill>
                <a:latin typeface="Gill Sans MT" pitchFamily="34" charset="0"/>
                <a:ea typeface="Gill Sans MT" pitchFamily="34" charset="-122"/>
                <a:cs typeface="Gill Sans MT" pitchFamily="34" charset="-120"/>
              </a:rPr>
              <a:t>Connect Procurement Commitments to People</a:t>
            </a:r>
            <a:endParaRPr lang="en-CA" sz="2500" noProof="0"/>
          </a:p>
        </p:txBody>
      </p:sp>
      <p:sp>
        <p:nvSpPr>
          <p:cNvPr id="5" name="Text 3"/>
          <p:cNvSpPr/>
          <p:nvPr/>
        </p:nvSpPr>
        <p:spPr>
          <a:xfrm>
            <a:off x="548792" y="1136904"/>
            <a:ext cx="11094415" cy="457200"/>
          </a:xfrm>
          <a:prstGeom prst="rect">
            <a:avLst/>
          </a:prstGeom>
          <a:noFill/>
          <a:ln/>
        </p:spPr>
        <p:txBody>
          <a:bodyPr wrap="square" lIns="0" tIns="0" rIns="0" bIns="0" rtlCol="0" anchor="ctr"/>
          <a:lstStyle/>
          <a:p>
            <a:pPr marL="0" indent="0">
              <a:buNone/>
            </a:pPr>
            <a:r>
              <a:rPr lang="en-CA" sz="1300" i="1" noProof="0">
                <a:solidFill>
                  <a:srgbClr val="3C3C3C"/>
                </a:solidFill>
                <a:latin typeface="Corbel" pitchFamily="34" charset="0"/>
                <a:ea typeface="Corbel" pitchFamily="34" charset="-122"/>
                <a:cs typeface="Corbel" pitchFamily="34" charset="-120"/>
              </a:rPr>
              <a:t>Procurement arrangements can include:</a:t>
            </a:r>
            <a:endParaRPr lang="en-CA" sz="1300" noProof="0"/>
          </a:p>
        </p:txBody>
      </p:sp>
      <p:sp>
        <p:nvSpPr>
          <p:cNvPr id="6" name="Text 4"/>
          <p:cNvSpPr/>
          <p:nvPr/>
        </p:nvSpPr>
        <p:spPr>
          <a:xfrm>
            <a:off x="548792" y="1639824"/>
            <a:ext cx="11094415" cy="4251960"/>
          </a:xfrm>
          <a:prstGeom prst="rect">
            <a:avLst/>
          </a:prstGeom>
          <a:noFill/>
          <a:ln/>
        </p:spPr>
        <p:txBody>
          <a:bodyPr wrap="square" lIns="0" tIns="0" rIns="0" bIns="0" rtlCol="0" anchor="t"/>
          <a:lstStyle/>
          <a:p>
            <a:pPr marL="342900" indent="-342900">
              <a:lnSpc>
                <a:spcPts val="1900"/>
              </a:lnSpc>
              <a:spcAft>
                <a:spcPts val="1200"/>
              </a:spcAft>
              <a:buSzPct val="100000"/>
              <a:buChar char="•"/>
            </a:pPr>
            <a:r>
              <a:rPr lang="en-CA" sz="1450" noProof="0">
                <a:solidFill>
                  <a:srgbClr val="3C3C3C"/>
                </a:solidFill>
                <a:latin typeface="Corbel" pitchFamily="34" charset="0"/>
                <a:ea typeface="Corbel" pitchFamily="34" charset="-122"/>
                <a:cs typeface="Corbel" pitchFamily="34" charset="-120"/>
              </a:rPr>
              <a:t>Indigenous hiring targets</a:t>
            </a:r>
            <a:endParaRPr lang="en-CA" sz="1450" noProof="0"/>
          </a:p>
          <a:p>
            <a:pPr marL="342900" indent="-342900">
              <a:lnSpc>
                <a:spcPts val="1900"/>
              </a:lnSpc>
              <a:spcAft>
                <a:spcPts val="1200"/>
              </a:spcAft>
              <a:buSzPct val="100000"/>
              <a:buChar char="•"/>
            </a:pPr>
            <a:r>
              <a:rPr lang="en-CA" sz="1450" noProof="0">
                <a:solidFill>
                  <a:srgbClr val="3C3C3C"/>
                </a:solidFill>
                <a:latin typeface="Corbel" pitchFamily="34" charset="0"/>
                <a:ea typeface="Corbel" pitchFamily="34" charset="-122"/>
                <a:cs typeface="Corbel" pitchFamily="34" charset="-120"/>
              </a:rPr>
              <a:t>Apprenticeships and training commitments</a:t>
            </a:r>
            <a:endParaRPr lang="en-CA" sz="1450" noProof="0"/>
          </a:p>
          <a:p>
            <a:pPr marL="342900" indent="-342900">
              <a:lnSpc>
                <a:spcPts val="1900"/>
              </a:lnSpc>
              <a:spcAft>
                <a:spcPts val="1200"/>
              </a:spcAft>
              <a:buSzPct val="100000"/>
              <a:buChar char="•"/>
            </a:pPr>
            <a:r>
              <a:rPr lang="en-CA" sz="1450" noProof="0">
                <a:solidFill>
                  <a:srgbClr val="3C3C3C"/>
                </a:solidFill>
                <a:latin typeface="Corbel" pitchFamily="34" charset="0"/>
                <a:ea typeface="Corbel" pitchFamily="34" charset="-122"/>
                <a:cs typeface="Corbel" pitchFamily="34" charset="-120"/>
              </a:rPr>
              <a:t>Career-progression requirements</a:t>
            </a:r>
            <a:endParaRPr lang="en-CA" sz="1450" noProof="0"/>
          </a:p>
          <a:p>
            <a:pPr marL="342900" indent="-342900">
              <a:lnSpc>
                <a:spcPts val="1900"/>
              </a:lnSpc>
              <a:spcAft>
                <a:spcPts val="1200"/>
              </a:spcAft>
              <a:buSzPct val="100000"/>
              <a:buChar char="•"/>
            </a:pPr>
            <a:r>
              <a:rPr lang="en-CA" sz="1450" noProof="0">
                <a:solidFill>
                  <a:srgbClr val="3C3C3C"/>
                </a:solidFill>
                <a:latin typeface="Corbel" pitchFamily="34" charset="0"/>
                <a:ea typeface="Corbel" pitchFamily="34" charset="-122"/>
                <a:cs typeface="Corbel" pitchFamily="34" charset="-120"/>
              </a:rPr>
              <a:t>Mentorship and knowledge transfer</a:t>
            </a:r>
            <a:endParaRPr lang="en-CA" sz="1450" noProof="0"/>
          </a:p>
          <a:p>
            <a:pPr marL="342900" indent="-342900">
              <a:lnSpc>
                <a:spcPts val="1900"/>
              </a:lnSpc>
              <a:spcAft>
                <a:spcPts val="1200"/>
              </a:spcAft>
              <a:buSzPct val="100000"/>
              <a:buChar char="•"/>
            </a:pPr>
            <a:r>
              <a:rPr lang="en-CA" sz="1450" noProof="0">
                <a:solidFill>
                  <a:srgbClr val="3C3C3C"/>
                </a:solidFill>
                <a:latin typeface="Corbel" pitchFamily="34" charset="0"/>
                <a:ea typeface="Corbel" pitchFamily="34" charset="-122"/>
                <a:cs typeface="Corbel" pitchFamily="34" charset="-120"/>
              </a:rPr>
              <a:t>Reporting and accountability</a:t>
            </a:r>
            <a:endParaRPr lang="en-CA" sz="1450" noProof="0"/>
          </a:p>
          <a:p>
            <a:pPr marL="342900" indent="-342900">
              <a:lnSpc>
                <a:spcPts val="1900"/>
              </a:lnSpc>
              <a:spcAft>
                <a:spcPts val="1200"/>
              </a:spcAft>
              <a:buSzPct val="100000"/>
              <a:buChar char="•"/>
            </a:pPr>
            <a:r>
              <a:rPr lang="en-CA" sz="1450" noProof="0">
                <a:solidFill>
                  <a:srgbClr val="3C3C3C"/>
                </a:solidFill>
                <a:latin typeface="Corbel" pitchFamily="34" charset="0"/>
                <a:ea typeface="Corbel" pitchFamily="34" charset="-122"/>
                <a:cs typeface="Corbel" pitchFamily="34" charset="-120"/>
              </a:rPr>
              <a:t>Community-specific workforce plans</a:t>
            </a:r>
            <a:endParaRPr lang="en-CA" sz="1450" noProof="0"/>
          </a:p>
        </p:txBody>
      </p:sp>
      <p:sp>
        <p:nvSpPr>
          <p:cNvPr id="3" name="Slide Number Placeholder 1">
            <a:extLst>
              <a:ext uri="{FF2B5EF4-FFF2-40B4-BE49-F238E27FC236}">
                <a16:creationId xmlns:a16="http://schemas.microsoft.com/office/drawing/2014/main" id="{13374645-3F37-7E8F-8A7E-B98702914B30}"/>
              </a:ext>
            </a:extLst>
          </p:cNvPr>
          <p:cNvSpPr txBox="1">
            <a:spLocks/>
          </p:cNvSpPr>
          <p:nvPr/>
        </p:nvSpPr>
        <p:spPr>
          <a:xfrm>
            <a:off x="611301" y="6351735"/>
            <a:ext cx="265003" cy="369740"/>
          </a:xfrm>
          <a:prstGeom prst="rect">
            <a:avLst/>
          </a:prstGeom>
        </p:spPr>
        <p:txBody>
          <a:bodyPr vert="horz" lIns="0" tIns="0" rIns="0" bIns="0" rtlCol="0" anchor="ctr" anchorCtr="0">
            <a:noAutofit/>
          </a:bodyPr>
          <a:lstStyle>
            <a:defPPr>
              <a:defRPr lang="en-US"/>
            </a:defPPr>
            <a:lvl1pPr>
              <a:defRPr sz="1000">
                <a:solidFill>
                  <a:srgbClr val="A13D35"/>
                </a:solidFill>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fld id="{90E75981-53F8-4174-8F05-C8A5CE0FBBE0}" type="slidenum">
              <a:rPr lang="en-CA" noProof="0" smtClean="0"/>
              <a:pPr/>
              <a:t>24</a:t>
            </a:fld>
            <a:endParaRPr lang="en-CA" noProof="0"/>
          </a:p>
        </p:txBody>
      </p:sp>
      <p:sp>
        <p:nvSpPr>
          <p:cNvPr id="11" name="Text 12">
            <a:extLst>
              <a:ext uri="{FF2B5EF4-FFF2-40B4-BE49-F238E27FC236}">
                <a16:creationId xmlns:a16="http://schemas.microsoft.com/office/drawing/2014/main" id="{E9A63F11-647D-974E-C691-57E117E90310}"/>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1"/>
          <p:cNvSpPr/>
          <p:nvPr/>
        </p:nvSpPr>
        <p:spPr>
          <a:xfrm>
            <a:off x="548640" y="365760"/>
            <a:ext cx="8899855" cy="914400"/>
          </a:xfrm>
          <a:prstGeom prst="rect">
            <a:avLst/>
          </a:prstGeom>
          <a:noFill/>
          <a:ln/>
        </p:spPr>
        <p:txBody>
          <a:bodyPr wrap="square" lIns="0" tIns="0" rIns="0" bIns="0" rtlCol="0" anchor="t"/>
          <a:lstStyle/>
          <a:p>
            <a:pPr marL="0" indent="0">
              <a:buNone/>
            </a:pPr>
            <a:r>
              <a:rPr lang="en-CA" sz="2600" b="1" noProof="0">
                <a:solidFill>
                  <a:srgbClr val="A03D35"/>
                </a:solidFill>
                <a:latin typeface="Gill Sans MT" pitchFamily="34" charset="0"/>
                <a:ea typeface="Gill Sans MT" pitchFamily="34" charset="-122"/>
                <a:cs typeface="Gill Sans MT" pitchFamily="34" charset="-120"/>
              </a:rPr>
              <a:t>Procurement Can Create More Than Contracts</a:t>
            </a:r>
            <a:endParaRPr lang="en-CA" sz="2600" noProof="0"/>
          </a:p>
        </p:txBody>
      </p:sp>
      <p:sp>
        <p:nvSpPr>
          <p:cNvPr id="4" name="Text 2"/>
          <p:cNvSpPr/>
          <p:nvPr/>
        </p:nvSpPr>
        <p:spPr>
          <a:xfrm>
            <a:off x="548640" y="1417320"/>
            <a:ext cx="11094415" cy="457200"/>
          </a:xfrm>
          <a:prstGeom prst="rect">
            <a:avLst/>
          </a:prstGeom>
          <a:noFill/>
          <a:ln/>
        </p:spPr>
        <p:txBody>
          <a:bodyPr wrap="square" lIns="0" tIns="0" rIns="0" bIns="0" rtlCol="0" anchor="ctr"/>
          <a:lstStyle/>
          <a:p>
            <a:pPr marL="0" indent="0">
              <a:buNone/>
            </a:pPr>
            <a:r>
              <a:rPr lang="en-CA" sz="1300" i="1" noProof="0">
                <a:solidFill>
                  <a:srgbClr val="3C3C3C"/>
                </a:solidFill>
                <a:latin typeface="Corbel" pitchFamily="34" charset="0"/>
                <a:ea typeface="Corbel" pitchFamily="34" charset="-122"/>
                <a:cs typeface="Corbel" pitchFamily="34" charset="-120"/>
              </a:rPr>
              <a:t>A procurement commitment can also become a training and career pathway.</a:t>
            </a:r>
            <a:endParaRPr lang="en-CA" sz="1300" noProof="0"/>
          </a:p>
        </p:txBody>
      </p:sp>
      <p:sp>
        <p:nvSpPr>
          <p:cNvPr id="5" name="Shape 3"/>
          <p:cNvSpPr/>
          <p:nvPr/>
        </p:nvSpPr>
        <p:spPr>
          <a:xfrm>
            <a:off x="548640" y="1920240"/>
            <a:ext cx="5364328" cy="502920"/>
          </a:xfrm>
          <a:prstGeom prst="rect">
            <a:avLst/>
          </a:prstGeom>
          <a:solidFill>
            <a:srgbClr val="3C3C3C"/>
          </a:solidFill>
          <a:ln/>
        </p:spPr>
        <p:txBody>
          <a:bodyPr/>
          <a:lstStyle/>
          <a:p>
            <a:endParaRPr lang="en-CA" noProof="0"/>
          </a:p>
        </p:txBody>
      </p:sp>
      <p:sp>
        <p:nvSpPr>
          <p:cNvPr id="6" name="Text 4"/>
          <p:cNvSpPr/>
          <p:nvPr/>
        </p:nvSpPr>
        <p:spPr>
          <a:xfrm>
            <a:off x="685800" y="1920240"/>
            <a:ext cx="5090008" cy="502920"/>
          </a:xfrm>
          <a:prstGeom prst="rect">
            <a:avLst/>
          </a:prstGeom>
          <a:noFill/>
          <a:ln/>
        </p:spPr>
        <p:txBody>
          <a:bodyPr wrap="square" lIns="0" tIns="0" rIns="0" bIns="0" rtlCol="0" anchor="ctr"/>
          <a:lstStyle/>
          <a:p>
            <a:pPr marL="0" indent="0">
              <a:buNone/>
            </a:pPr>
            <a:r>
              <a:rPr lang="en-CA" sz="1500" b="1" noProof="0">
                <a:solidFill>
                  <a:srgbClr val="FFFFFF"/>
                </a:solidFill>
                <a:latin typeface="Gill Sans MT" pitchFamily="34" charset="0"/>
                <a:ea typeface="Gill Sans MT" pitchFamily="34" charset="-122"/>
                <a:cs typeface="Gill Sans MT" pitchFamily="34" charset="-120"/>
              </a:rPr>
              <a:t>Weak Version</a:t>
            </a:r>
            <a:endParaRPr lang="en-CA" sz="1500" noProof="0"/>
          </a:p>
        </p:txBody>
      </p:sp>
      <p:sp>
        <p:nvSpPr>
          <p:cNvPr id="7" name="Shape 5"/>
          <p:cNvSpPr/>
          <p:nvPr/>
        </p:nvSpPr>
        <p:spPr>
          <a:xfrm>
            <a:off x="548640" y="2423160"/>
            <a:ext cx="5364328" cy="3749040"/>
          </a:xfrm>
          <a:prstGeom prst="rect">
            <a:avLst/>
          </a:prstGeom>
          <a:solidFill>
            <a:srgbClr val="FFFFFF"/>
          </a:solidFill>
          <a:ln w="9525">
            <a:solidFill>
              <a:srgbClr val="D8D6D6"/>
            </a:solidFill>
            <a:prstDash val="solid"/>
          </a:ln>
        </p:spPr>
        <p:txBody>
          <a:bodyPr/>
          <a:lstStyle/>
          <a:p>
            <a:endParaRPr lang="en-CA" noProof="0"/>
          </a:p>
        </p:txBody>
      </p:sp>
      <p:sp>
        <p:nvSpPr>
          <p:cNvPr id="8" name="Text 6"/>
          <p:cNvSpPr/>
          <p:nvPr/>
        </p:nvSpPr>
        <p:spPr>
          <a:xfrm>
            <a:off x="749808" y="2587752"/>
            <a:ext cx="4961992" cy="3474720"/>
          </a:xfrm>
          <a:prstGeom prst="rect">
            <a:avLst/>
          </a:prstGeom>
          <a:noFill/>
          <a:ln/>
        </p:spPr>
        <p:txBody>
          <a:bodyPr wrap="square" lIns="0" tIns="0" rIns="0" bIns="0" rtlCol="0" anchor="t"/>
          <a:lstStyle/>
          <a:p>
            <a:pPr marL="342900" indent="-342900">
              <a:lnSpc>
                <a:spcPts val="1600"/>
              </a:lnSpc>
              <a:spcAft>
                <a:spcPts val="1000"/>
              </a:spcAft>
              <a:buSzPct val="100000"/>
              <a:buChar char="•"/>
            </a:pPr>
            <a:r>
              <a:rPr lang="en-CA" sz="1250" noProof="0">
                <a:solidFill>
                  <a:srgbClr val="3C3C3C"/>
                </a:solidFill>
                <a:latin typeface="Corbel" pitchFamily="34" charset="0"/>
                <a:ea typeface="Corbel" pitchFamily="34" charset="-122"/>
                <a:cs typeface="Corbel" pitchFamily="34" charset="-120"/>
              </a:rPr>
              <a:t>Indigenous name on a contract </a:t>
            </a:r>
            <a:r>
              <a:rPr lang="en-CA" sz="1250" i="1" noProof="0">
                <a:solidFill>
                  <a:srgbClr val="3C3C3C"/>
                </a:solidFill>
                <a:latin typeface="Corbel" pitchFamily="34" charset="0"/>
                <a:ea typeface="Corbel" pitchFamily="34" charset="-122"/>
                <a:cs typeface="Corbel" pitchFamily="34" charset="-120"/>
              </a:rPr>
              <a:t>– a box successfully ticked</a:t>
            </a:r>
            <a:endParaRPr lang="en-CA" sz="1250" i="1" noProof="0"/>
          </a:p>
          <a:p>
            <a:pPr marL="342900" indent="-342900">
              <a:lnSpc>
                <a:spcPts val="1600"/>
              </a:lnSpc>
              <a:spcAft>
                <a:spcPts val="1000"/>
              </a:spcAft>
              <a:buSzPct val="100000"/>
              <a:buChar char="•"/>
            </a:pPr>
            <a:r>
              <a:rPr lang="en-CA" sz="1250" noProof="0">
                <a:solidFill>
                  <a:srgbClr val="3C3C3C"/>
                </a:solidFill>
                <a:latin typeface="Corbel" pitchFamily="34" charset="0"/>
                <a:ea typeface="Corbel" pitchFamily="34" charset="-122"/>
                <a:cs typeface="Corbel" pitchFamily="34" charset="-120"/>
              </a:rPr>
              <a:t>Work delivered mostly by existing non-Indigenous workforce</a:t>
            </a:r>
            <a:endParaRPr lang="en-CA" sz="1250" noProof="0"/>
          </a:p>
          <a:p>
            <a:pPr marL="342900" indent="-342900">
              <a:lnSpc>
                <a:spcPts val="1600"/>
              </a:lnSpc>
              <a:spcAft>
                <a:spcPts val="1000"/>
              </a:spcAft>
              <a:buSzPct val="100000"/>
              <a:buChar char="•"/>
            </a:pPr>
            <a:r>
              <a:rPr lang="en-CA" sz="1250" noProof="0">
                <a:solidFill>
                  <a:srgbClr val="3C3C3C"/>
                </a:solidFill>
                <a:latin typeface="Corbel" pitchFamily="34" charset="0"/>
                <a:ea typeface="Corbel" pitchFamily="34" charset="-122"/>
                <a:cs typeface="Corbel" pitchFamily="34" charset="-120"/>
              </a:rPr>
              <a:t>Limited skills transfer</a:t>
            </a:r>
            <a:endParaRPr lang="en-CA" sz="1250" noProof="0"/>
          </a:p>
          <a:p>
            <a:pPr marL="342900" indent="-342900">
              <a:lnSpc>
                <a:spcPts val="1600"/>
              </a:lnSpc>
              <a:spcAft>
                <a:spcPts val="1000"/>
              </a:spcAft>
              <a:buSzPct val="100000"/>
              <a:buChar char="•"/>
            </a:pPr>
            <a:r>
              <a:rPr lang="en-CA" sz="1250" noProof="0">
                <a:solidFill>
                  <a:srgbClr val="3C3C3C"/>
                </a:solidFill>
                <a:latin typeface="Corbel" pitchFamily="34" charset="0"/>
                <a:ea typeface="Corbel" pitchFamily="34" charset="-122"/>
                <a:cs typeface="Corbel" pitchFamily="34" charset="-120"/>
              </a:rPr>
              <a:t>Short-term project benefit</a:t>
            </a:r>
            <a:endParaRPr lang="en-CA" sz="1250" noProof="0"/>
          </a:p>
        </p:txBody>
      </p:sp>
      <p:sp>
        <p:nvSpPr>
          <p:cNvPr id="9" name="Shape 7"/>
          <p:cNvSpPr/>
          <p:nvPr/>
        </p:nvSpPr>
        <p:spPr>
          <a:xfrm>
            <a:off x="6278728" y="1920240"/>
            <a:ext cx="5364328" cy="502920"/>
          </a:xfrm>
          <a:prstGeom prst="rect">
            <a:avLst/>
          </a:prstGeom>
          <a:solidFill>
            <a:srgbClr val="A03D35"/>
          </a:solidFill>
          <a:ln/>
        </p:spPr>
        <p:txBody>
          <a:bodyPr/>
          <a:lstStyle/>
          <a:p>
            <a:endParaRPr lang="en-CA" noProof="0"/>
          </a:p>
        </p:txBody>
      </p:sp>
      <p:sp>
        <p:nvSpPr>
          <p:cNvPr id="10" name="Text 8"/>
          <p:cNvSpPr/>
          <p:nvPr/>
        </p:nvSpPr>
        <p:spPr>
          <a:xfrm>
            <a:off x="6415888" y="1920240"/>
            <a:ext cx="5090008" cy="502920"/>
          </a:xfrm>
          <a:prstGeom prst="rect">
            <a:avLst/>
          </a:prstGeom>
          <a:noFill/>
          <a:ln/>
        </p:spPr>
        <p:txBody>
          <a:bodyPr wrap="square" lIns="0" tIns="0" rIns="0" bIns="0" rtlCol="0" anchor="ctr"/>
          <a:lstStyle/>
          <a:p>
            <a:pPr marL="0" indent="0">
              <a:buNone/>
            </a:pPr>
            <a:r>
              <a:rPr lang="en-CA" sz="1500" b="1" noProof="0">
                <a:solidFill>
                  <a:srgbClr val="FFFFFF"/>
                </a:solidFill>
                <a:latin typeface="Gill Sans MT" pitchFamily="34" charset="0"/>
                <a:ea typeface="Gill Sans MT" pitchFamily="34" charset="-122"/>
                <a:cs typeface="Gill Sans MT" pitchFamily="34" charset="-120"/>
              </a:rPr>
              <a:t>Stronger Version</a:t>
            </a:r>
            <a:endParaRPr lang="en-CA" sz="1500" noProof="0"/>
          </a:p>
        </p:txBody>
      </p:sp>
      <p:sp>
        <p:nvSpPr>
          <p:cNvPr id="11" name="Shape 9"/>
          <p:cNvSpPr/>
          <p:nvPr/>
        </p:nvSpPr>
        <p:spPr>
          <a:xfrm>
            <a:off x="6278728" y="2423160"/>
            <a:ext cx="5364328" cy="3749040"/>
          </a:xfrm>
          <a:prstGeom prst="rect">
            <a:avLst/>
          </a:prstGeom>
          <a:solidFill>
            <a:srgbClr val="FFFFFF"/>
          </a:solidFill>
          <a:ln w="9525">
            <a:solidFill>
              <a:srgbClr val="D8D6D6"/>
            </a:solidFill>
            <a:prstDash val="solid"/>
          </a:ln>
        </p:spPr>
        <p:txBody>
          <a:bodyPr/>
          <a:lstStyle/>
          <a:p>
            <a:endParaRPr lang="en-CA" noProof="0"/>
          </a:p>
        </p:txBody>
      </p:sp>
      <p:sp>
        <p:nvSpPr>
          <p:cNvPr id="12" name="Text 10"/>
          <p:cNvSpPr/>
          <p:nvPr/>
        </p:nvSpPr>
        <p:spPr>
          <a:xfrm>
            <a:off x="6479896" y="2587752"/>
            <a:ext cx="4961992" cy="3474720"/>
          </a:xfrm>
          <a:prstGeom prst="rect">
            <a:avLst/>
          </a:prstGeom>
          <a:noFill/>
          <a:ln/>
        </p:spPr>
        <p:txBody>
          <a:bodyPr wrap="square" lIns="0" tIns="0" rIns="0" bIns="0" rtlCol="0" anchor="t"/>
          <a:lstStyle/>
          <a:p>
            <a:pPr marL="342900" indent="-342900">
              <a:lnSpc>
                <a:spcPts val="1600"/>
              </a:lnSpc>
              <a:spcAft>
                <a:spcPts val="1000"/>
              </a:spcAft>
              <a:buSzPct val="100000"/>
              <a:buChar char="•"/>
            </a:pPr>
            <a:r>
              <a:rPr lang="en-CA" sz="1250" noProof="0">
                <a:solidFill>
                  <a:srgbClr val="3C3C3C"/>
                </a:solidFill>
                <a:latin typeface="Corbel" pitchFamily="34" charset="0"/>
                <a:ea typeface="Corbel" pitchFamily="34" charset="-122"/>
                <a:cs typeface="Corbel" pitchFamily="34" charset="-120"/>
              </a:rPr>
              <a:t>JV includes hiring and training commitments</a:t>
            </a:r>
            <a:endParaRPr lang="en-CA" sz="1250" noProof="0"/>
          </a:p>
          <a:p>
            <a:pPr marL="342900" indent="-342900">
              <a:lnSpc>
                <a:spcPts val="1600"/>
              </a:lnSpc>
              <a:spcAft>
                <a:spcPts val="1000"/>
              </a:spcAft>
              <a:buSzPct val="100000"/>
              <a:buChar char="•"/>
            </a:pPr>
            <a:r>
              <a:rPr lang="en-CA" sz="1250" noProof="0">
                <a:solidFill>
                  <a:srgbClr val="3C3C3C"/>
                </a:solidFill>
                <a:latin typeface="Corbel" pitchFamily="34" charset="0"/>
                <a:ea typeface="Corbel" pitchFamily="34" charset="-122"/>
                <a:cs typeface="Corbel" pitchFamily="34" charset="-120"/>
              </a:rPr>
              <a:t>Apprenticeships and progression targets are defined</a:t>
            </a:r>
            <a:endParaRPr lang="en-CA" sz="1250" noProof="0"/>
          </a:p>
          <a:p>
            <a:pPr marL="342900" indent="-342900">
              <a:lnSpc>
                <a:spcPts val="1600"/>
              </a:lnSpc>
              <a:spcAft>
                <a:spcPts val="1000"/>
              </a:spcAft>
              <a:buSzPct val="100000"/>
              <a:buChar char="•"/>
            </a:pPr>
            <a:r>
              <a:rPr lang="en-CA" sz="1250" noProof="0">
                <a:solidFill>
                  <a:srgbClr val="3C3C3C"/>
                </a:solidFill>
                <a:latin typeface="Corbel" pitchFamily="34" charset="0"/>
                <a:ea typeface="Corbel" pitchFamily="34" charset="-122"/>
                <a:cs typeface="Corbel" pitchFamily="34" charset="-120"/>
              </a:rPr>
              <a:t>Indigenous business capacity grows over time</a:t>
            </a:r>
            <a:endParaRPr lang="en-CA" sz="1250" noProof="0"/>
          </a:p>
          <a:p>
            <a:pPr marL="342900" indent="-342900">
              <a:lnSpc>
                <a:spcPts val="1600"/>
              </a:lnSpc>
              <a:spcAft>
                <a:spcPts val="1000"/>
              </a:spcAft>
              <a:buSzPct val="100000"/>
              <a:buChar char="•"/>
            </a:pPr>
            <a:r>
              <a:rPr lang="en-CA" sz="1250" noProof="0">
                <a:solidFill>
                  <a:srgbClr val="3C3C3C"/>
                </a:solidFill>
                <a:latin typeface="Corbel" pitchFamily="34" charset="0"/>
                <a:ea typeface="Corbel" pitchFamily="34" charset="-122"/>
                <a:cs typeface="Corbel" pitchFamily="34" charset="-120"/>
              </a:rPr>
              <a:t>Skills remain useful after the project</a:t>
            </a:r>
            <a:endParaRPr lang="en-CA" sz="1250" noProof="0"/>
          </a:p>
        </p:txBody>
      </p:sp>
      <p:sp>
        <p:nvSpPr>
          <p:cNvPr id="17" name="Slide Number Placeholder 1">
            <a:extLst>
              <a:ext uri="{FF2B5EF4-FFF2-40B4-BE49-F238E27FC236}">
                <a16:creationId xmlns:a16="http://schemas.microsoft.com/office/drawing/2014/main" id="{A9C74444-09A9-A0BC-C6DE-94CBA0580159}"/>
              </a:ext>
            </a:extLst>
          </p:cNvPr>
          <p:cNvSpPr txBox="1">
            <a:spLocks/>
          </p:cNvSpPr>
          <p:nvPr/>
        </p:nvSpPr>
        <p:spPr>
          <a:xfrm>
            <a:off x="611301" y="6351735"/>
            <a:ext cx="265003" cy="369740"/>
          </a:xfrm>
          <a:prstGeom prst="rect">
            <a:avLst/>
          </a:prstGeom>
        </p:spPr>
        <p:txBody>
          <a:bodyPr vert="horz" lIns="0" tIns="0" rIns="0" bIns="0" rtlCol="0" anchor="ctr" anchorCtr="0">
            <a:noAutofit/>
          </a:bodyPr>
          <a:lstStyle>
            <a:defPPr>
              <a:defRPr lang="en-US"/>
            </a:defPPr>
            <a:lvl1pPr>
              <a:defRPr sz="1000">
                <a:solidFill>
                  <a:srgbClr val="A13D35"/>
                </a:solidFill>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fld id="{90E75981-53F8-4174-8F05-C8A5CE0FBBE0}" type="slidenum">
              <a:rPr lang="en-CA" noProof="0" smtClean="0"/>
              <a:pPr/>
              <a:t>25</a:t>
            </a:fld>
            <a:endParaRPr lang="en-CA" noProof="0"/>
          </a:p>
        </p:txBody>
      </p:sp>
      <p:sp>
        <p:nvSpPr>
          <p:cNvPr id="19" name="Text 12">
            <a:extLst>
              <a:ext uri="{FF2B5EF4-FFF2-40B4-BE49-F238E27FC236}">
                <a16:creationId xmlns:a16="http://schemas.microsoft.com/office/drawing/2014/main" id="{7814BBF5-68FB-572D-41E6-D06E7B6EC30B}"/>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4B4B9-6969-96F0-6432-656969A1BA2C}"/>
              </a:ext>
            </a:extLst>
          </p:cNvPr>
          <p:cNvSpPr>
            <a:spLocks noGrp="1"/>
          </p:cNvSpPr>
          <p:nvPr>
            <p:ph type="title"/>
          </p:nvPr>
        </p:nvSpPr>
        <p:spPr/>
        <p:txBody>
          <a:bodyPr/>
          <a:lstStyle/>
          <a:p>
            <a:r>
              <a:rPr lang="en-CA" noProof="0"/>
              <a:t>PROCUREMENT MEETS WORKFORCE</a:t>
            </a:r>
          </a:p>
        </p:txBody>
      </p:sp>
      <p:sp>
        <p:nvSpPr>
          <p:cNvPr id="6" name="Text 2">
            <a:extLst>
              <a:ext uri="{FF2B5EF4-FFF2-40B4-BE49-F238E27FC236}">
                <a16:creationId xmlns:a16="http://schemas.microsoft.com/office/drawing/2014/main" id="{3CE9D767-5B7E-A878-ADD9-93DEF056A126}"/>
              </a:ext>
            </a:extLst>
          </p:cNvPr>
          <p:cNvSpPr/>
          <p:nvPr/>
        </p:nvSpPr>
        <p:spPr>
          <a:xfrm>
            <a:off x="1645920" y="4114800"/>
            <a:ext cx="8899855" cy="7315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400" b="0" i="1" u="none" strike="noStrike" kern="1200" cap="none" spc="0" normalizeH="0" baseline="0" noProof="0">
                <a:ln>
                  <a:noFill/>
                </a:ln>
                <a:solidFill>
                  <a:srgbClr val="C9C4C3"/>
                </a:solidFill>
                <a:effectLst/>
                <a:uLnTx/>
                <a:uFillTx/>
                <a:latin typeface="Corbel" pitchFamily="34" charset="0"/>
                <a:ea typeface="Corbel" pitchFamily="34" charset="-122"/>
                <a:cs typeface="Corbel" pitchFamily="34" charset="-120"/>
              </a:rPr>
              <a:t>Every joint venture and impact-benefit agreement is a chance to build training and hiring commitments directly into the deal.</a:t>
            </a:r>
            <a:endParaRPr kumimoji="0" lang="en-CA"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0750E142-678A-73A3-FD79-C6A559C9A047}"/>
              </a:ext>
            </a:extLst>
          </p:cNvPr>
          <p:cNvSpPr txBox="1"/>
          <p:nvPr/>
        </p:nvSpPr>
        <p:spPr>
          <a:xfrm>
            <a:off x="696036" y="6196084"/>
            <a:ext cx="0" cy="0"/>
          </a:xfrm>
          <a:prstGeom prst="rect">
            <a:avLst/>
          </a:prstGeom>
          <a:noFill/>
        </p:spPr>
        <p:txBody>
          <a:bodyPr wrap="none" lIns="0" tIns="0" rIns="0" bIns="0" rtlCol="0">
            <a:noAutofit/>
          </a:bodyPr>
          <a:lstStyle/>
          <a:p>
            <a:endParaRPr lang="en-CA" noProof="0"/>
          </a:p>
        </p:txBody>
      </p:sp>
    </p:spTree>
    <p:extLst>
      <p:ext uri="{BB962C8B-B14F-4D97-AF65-F5344CB8AC3E}">
        <p14:creationId xmlns:p14="http://schemas.microsoft.com/office/powerpoint/2010/main" val="18110230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AFAF9"/>
        </a:solidFill>
        <a:effectLst/>
      </p:bgPr>
    </p:bg>
    <p:spTree>
      <p:nvGrpSpPr>
        <p:cNvPr id="1" name=""/>
        <p:cNvGrpSpPr/>
        <p:nvPr/>
      </p:nvGrpSpPr>
      <p:grpSpPr>
        <a:xfrm>
          <a:off x="0" y="0"/>
          <a:ext cx="0" cy="0"/>
          <a:chOff x="0" y="0"/>
          <a:chExt cx="0" cy="0"/>
        </a:xfrm>
      </p:grpSpPr>
      <p:sp>
        <p:nvSpPr>
          <p:cNvPr id="2" name="Text 0"/>
          <p:cNvSpPr/>
          <p:nvPr/>
        </p:nvSpPr>
        <p:spPr>
          <a:xfrm>
            <a:off x="548640" y="411480"/>
            <a:ext cx="11094415" cy="7315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a:ln>
                  <a:noFill/>
                </a:ln>
                <a:solidFill>
                  <a:srgbClr val="A03D35"/>
                </a:solidFill>
                <a:effectLst/>
                <a:uLnTx/>
                <a:uFillTx/>
                <a:latin typeface="Gill Sans MT" pitchFamily="34" charset="0"/>
                <a:ea typeface="Gill Sans MT" pitchFamily="34" charset="-122"/>
                <a:cs typeface="Gill Sans MT" pitchFamily="34" charset="-120"/>
              </a:rPr>
              <a:t>From Joint Venture to Job</a:t>
            </a:r>
            <a:endParaRPr kumimoji="0" lang="en-CA"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Shape 1"/>
          <p:cNvSpPr/>
          <p:nvPr/>
        </p:nvSpPr>
        <p:spPr>
          <a:xfrm>
            <a:off x="548640" y="1234440"/>
            <a:ext cx="4389010" cy="4239768"/>
          </a:xfrm>
          <a:prstGeom prst="rect">
            <a:avLst/>
          </a:prstGeom>
          <a:solidFill>
            <a:srgbClr val="2F2F2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hape 2"/>
          <p:cNvSpPr/>
          <p:nvPr/>
        </p:nvSpPr>
        <p:spPr>
          <a:xfrm>
            <a:off x="548640" y="1234440"/>
            <a:ext cx="4389010" cy="73152"/>
          </a:xfrm>
          <a:prstGeom prst="rect">
            <a:avLst/>
          </a:prstGeom>
          <a:solidFill>
            <a:srgbClr val="A03D3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p:nvPr/>
        </p:nvSpPr>
        <p:spPr>
          <a:xfrm>
            <a:off x="743802" y="2351913"/>
            <a:ext cx="3840370" cy="914400"/>
          </a:xfrm>
          <a:prstGeom prst="rect">
            <a:avLst/>
          </a:prstGeom>
          <a:noFill/>
          <a:ln/>
        </p:spPr>
        <p:txBody>
          <a:bodyPr wrap="square" lIns="0" tIns="0" rIns="0" bIns="0" rtlCol="0" anchor="ctr"/>
          <a:lstStyle/>
          <a:p>
            <a:pPr marL="0" marR="0" lvl="0" indent="0" algn="ctr" defTabSz="914400" rtl="0" eaLnBrk="1" fontAlgn="auto" latinLnBrk="0" hangingPunct="1">
              <a:lnSpc>
                <a:spcPts val="2400"/>
              </a:lnSpc>
              <a:spcBef>
                <a:spcPts val="0"/>
              </a:spcBef>
              <a:spcAft>
                <a:spcPts val="0"/>
              </a:spcAft>
              <a:buClrTx/>
              <a:buSzTx/>
              <a:buFontTx/>
              <a:buNone/>
              <a:tabLst/>
              <a:defRPr/>
            </a:pPr>
            <a:r>
              <a:rPr kumimoji="0" lang="en-CA" sz="2000" b="1" i="0" u="none" strike="noStrike" kern="1200" cap="none" spc="0" normalizeH="0" baseline="0" noProof="0">
                <a:ln>
                  <a:noFill/>
                </a:ln>
                <a:solidFill>
                  <a:srgbClr val="FAFAF9"/>
                </a:solidFill>
                <a:effectLst/>
                <a:uLnTx/>
                <a:uFillTx/>
                <a:latin typeface="Gill Sans MT" pitchFamily="34" charset="0"/>
                <a:ea typeface="Gill Sans MT" pitchFamily="34" charset="-122"/>
                <a:cs typeface="Gill Sans MT" pitchFamily="34" charset="-120"/>
              </a:rPr>
              <a:t>Moving Beyond the JV Logo</a:t>
            </a:r>
            <a:endParaRPr kumimoji="0" lang="en-CA"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 4"/>
          <p:cNvSpPr/>
          <p:nvPr/>
        </p:nvSpPr>
        <p:spPr>
          <a:xfrm>
            <a:off x="822960" y="3291840"/>
            <a:ext cx="3840370" cy="822960"/>
          </a:xfrm>
          <a:prstGeom prst="rect">
            <a:avLst/>
          </a:prstGeom>
          <a:noFill/>
          <a:ln/>
        </p:spPr>
        <p:txBody>
          <a:bodyPr wrap="square" lIns="0" tIns="0" rIns="0" bIns="0" rtlCol="0" anchor="ct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0" lang="en-CA" sz="1150" b="0" i="1" u="none" strike="noStrike" kern="1200" cap="none" spc="0" normalizeH="0" baseline="0" noProof="0">
                <a:ln>
                  <a:noFill/>
                </a:ln>
                <a:solidFill>
                  <a:srgbClr val="C9C4C3"/>
                </a:solidFill>
                <a:effectLst/>
                <a:uLnTx/>
                <a:uFillTx/>
                <a:latin typeface="Corbel" pitchFamily="34" charset="0"/>
                <a:ea typeface="Corbel" pitchFamily="34" charset="-122"/>
                <a:cs typeface="Corbel" pitchFamily="34" charset="-120"/>
              </a:rPr>
              <a:t>It is not enough for an outside company's name to appear next to a First Nation's on a bid.</a:t>
            </a:r>
            <a:endParaRPr kumimoji="0" lang="en-CA" sz="11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5"/>
          <p:cNvSpPr/>
          <p:nvPr/>
        </p:nvSpPr>
        <p:spPr>
          <a:xfrm>
            <a:off x="5394850" y="1234440"/>
            <a:ext cx="6248205" cy="4937760"/>
          </a:xfrm>
          <a:prstGeom prst="rect">
            <a:avLst/>
          </a:prstGeom>
          <a:noFill/>
          <a:ln/>
        </p:spPr>
        <p:txBody>
          <a:bodyPr wrap="square" lIns="0" tIns="0" rIns="0" bIns="0" rtlCol="0" anchor="t"/>
          <a:lstStyle/>
          <a:p>
            <a:pPr marL="0" marR="0" lvl="0" indent="0" algn="l" defTabSz="914400" rtl="0" eaLnBrk="1" fontAlgn="auto" latinLnBrk="0" hangingPunct="1">
              <a:lnSpc>
                <a:spcPts val="1800"/>
              </a:lnSpc>
              <a:spcBef>
                <a:spcPts val="0"/>
              </a:spcBef>
              <a:spcAft>
                <a:spcPts val="1200"/>
              </a:spcAft>
              <a:buClrTx/>
              <a:buSzTx/>
              <a:buFontTx/>
              <a:buNone/>
              <a:tabLst/>
              <a:defRPr/>
            </a:pPr>
            <a:r>
              <a:rPr kumimoji="0" lang="en-CA" sz="1350" b="0" i="0" u="none" strike="noStrike" kern="1200" cap="none" spc="0" normalizeH="0" baseline="0" noProof="0">
                <a:ln>
                  <a:noFill/>
                </a:ln>
                <a:solidFill>
                  <a:srgbClr val="3C3C3C"/>
                </a:solidFill>
                <a:effectLst/>
                <a:uLnTx/>
                <a:uFillTx/>
                <a:latin typeface="Corbel" pitchFamily="34" charset="0"/>
                <a:ea typeface="Corbel" pitchFamily="34" charset="-122"/>
                <a:cs typeface="Corbel" pitchFamily="34" charset="-120"/>
              </a:rPr>
              <a:t>A joint venture that stops at "we'll paper an agreement and the outside company does the work" leaves most of the value on the table.</a:t>
            </a:r>
            <a:endParaRPr kumimoji="0" lang="en-CA" sz="135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ts val="1800"/>
              </a:lnSpc>
              <a:spcBef>
                <a:spcPts val="0"/>
              </a:spcBef>
              <a:spcAft>
                <a:spcPts val="1200"/>
              </a:spcAft>
              <a:buClrTx/>
              <a:buSzTx/>
              <a:buFontTx/>
              <a:buNone/>
              <a:tabLst/>
              <a:defRPr/>
            </a:pPr>
            <a:r>
              <a:rPr kumimoji="0" lang="en-CA" sz="1350" b="0" i="0" u="none" strike="noStrike" kern="1200" cap="none" spc="0" normalizeH="0" baseline="0" noProof="0">
                <a:ln>
                  <a:noFill/>
                </a:ln>
                <a:solidFill>
                  <a:srgbClr val="3C3C3C"/>
                </a:solidFill>
                <a:effectLst/>
                <a:uLnTx/>
                <a:uFillTx/>
                <a:latin typeface="Corbel" pitchFamily="34" charset="0"/>
                <a:ea typeface="Corbel" pitchFamily="34" charset="-122"/>
                <a:cs typeface="Corbel" pitchFamily="34" charset="-120"/>
              </a:rPr>
              <a:t>The stronger model: a JV where the non-Indigenous partner doesn't just perform the work under the community's name - they commit to hiring and training a forklift operator, truck drivers, and other roles from the community as part of the deal.</a:t>
            </a:r>
            <a:endParaRPr kumimoji="0" lang="en-CA" sz="135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ts val="1800"/>
              </a:lnSpc>
              <a:spcBef>
                <a:spcPts val="0"/>
              </a:spcBef>
              <a:spcAft>
                <a:spcPts val="1200"/>
              </a:spcAft>
              <a:buClrTx/>
              <a:buSzTx/>
              <a:buFontTx/>
              <a:buNone/>
              <a:tabLst/>
              <a:defRPr/>
            </a:pPr>
            <a:r>
              <a:rPr kumimoji="0" lang="en-CA" sz="1350" b="0" i="0" u="none" strike="noStrike" kern="1200" cap="none" spc="0" normalizeH="0" baseline="0" noProof="0">
                <a:ln>
                  <a:noFill/>
                </a:ln>
                <a:solidFill>
                  <a:srgbClr val="3C3C3C"/>
                </a:solidFill>
                <a:effectLst/>
                <a:uLnTx/>
                <a:uFillTx/>
                <a:latin typeface="Corbel" pitchFamily="34" charset="0"/>
                <a:ea typeface="Corbel" pitchFamily="34" charset="-122"/>
                <a:cs typeface="Corbel" pitchFamily="34" charset="-120"/>
              </a:rPr>
              <a:t>That is the difference between procurement as a paperwork exercise and procurement as a workforce development tool.</a:t>
            </a:r>
            <a:endParaRPr kumimoji="0" lang="en-CA" sz="135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ts val="1800"/>
              </a:lnSpc>
              <a:spcBef>
                <a:spcPts val="0"/>
              </a:spcBef>
              <a:spcAft>
                <a:spcPts val="1200"/>
              </a:spcAft>
              <a:buClrTx/>
              <a:buSzTx/>
              <a:buFontTx/>
              <a:buNone/>
              <a:tabLst/>
              <a:defRPr/>
            </a:pPr>
            <a:r>
              <a:rPr kumimoji="0" lang="en-CA" sz="1350" b="0" i="0" u="none" strike="noStrike" kern="1200" cap="none" spc="0" normalizeH="0" baseline="0" noProof="0">
                <a:ln>
                  <a:noFill/>
                </a:ln>
                <a:solidFill>
                  <a:srgbClr val="3C3C3C"/>
                </a:solidFill>
                <a:effectLst/>
                <a:uLnTx/>
                <a:uFillTx/>
                <a:latin typeface="Corbel" pitchFamily="34" charset="0"/>
                <a:ea typeface="Corbel" pitchFamily="34" charset="-122"/>
                <a:cs typeface="Corbel" pitchFamily="34" charset="-120"/>
              </a:rPr>
              <a:t>This is where Indigenous businesses and Nations have real leverage: at the negotiating table, before the contract is signed — not after.</a:t>
            </a:r>
            <a:endParaRPr kumimoji="0" lang="en-CA"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Slide Number Placeholder 1">
            <a:extLst>
              <a:ext uri="{FF2B5EF4-FFF2-40B4-BE49-F238E27FC236}">
                <a16:creationId xmlns:a16="http://schemas.microsoft.com/office/drawing/2014/main" id="{C11AAE91-FD27-FB19-71D4-A84ECF6FF0E4}"/>
              </a:ext>
            </a:extLst>
          </p:cNvPr>
          <p:cNvSpPr txBox="1">
            <a:spLocks/>
          </p:cNvSpPr>
          <p:nvPr/>
        </p:nvSpPr>
        <p:spPr>
          <a:xfrm>
            <a:off x="611301" y="6351735"/>
            <a:ext cx="265003" cy="369740"/>
          </a:xfrm>
          <a:prstGeom prst="rect">
            <a:avLst/>
          </a:prstGeom>
        </p:spPr>
        <p:txBody>
          <a:bodyPr vert="horz" lIns="0" tIns="0" rIns="0" bIns="0" rtlCol="0" anchor="ctr" anchorCtr="0">
            <a:noAutofit/>
          </a:bodyPr>
          <a:lstStyle>
            <a:defPPr>
              <a:defRPr lang="en-US"/>
            </a:defPPr>
            <a:lvl1pPr>
              <a:defRPr sz="1000">
                <a:solidFill>
                  <a:srgbClr val="A13D35"/>
                </a:solidFill>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fld id="{90E75981-53F8-4174-8F05-C8A5CE0FBBE0}" type="slidenum">
              <a:rPr lang="en-CA" noProof="0" smtClean="0"/>
              <a:pPr/>
              <a:t>27</a:t>
            </a:fld>
            <a:endParaRPr lang="en-CA" noProof="0"/>
          </a:p>
        </p:txBody>
      </p:sp>
      <p:sp>
        <p:nvSpPr>
          <p:cNvPr id="14" name="Text 12">
            <a:extLst>
              <a:ext uri="{FF2B5EF4-FFF2-40B4-BE49-F238E27FC236}">
                <a16:creationId xmlns:a16="http://schemas.microsoft.com/office/drawing/2014/main" id="{227D3910-330D-6933-5F6C-2A155964A313}"/>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AFAF9"/>
        </a:solidFill>
        <a:effectLst/>
      </p:bgPr>
    </p:bg>
    <p:spTree>
      <p:nvGrpSpPr>
        <p:cNvPr id="1" name=""/>
        <p:cNvGrpSpPr/>
        <p:nvPr/>
      </p:nvGrpSpPr>
      <p:grpSpPr>
        <a:xfrm>
          <a:off x="0" y="0"/>
          <a:ext cx="0" cy="0"/>
          <a:chOff x="0" y="0"/>
          <a:chExt cx="0" cy="0"/>
        </a:xfrm>
      </p:grpSpPr>
      <p:sp>
        <p:nvSpPr>
          <p:cNvPr id="2" name="Text 0"/>
          <p:cNvSpPr/>
          <p:nvPr/>
        </p:nvSpPr>
        <p:spPr>
          <a:xfrm>
            <a:off x="548640" y="411480"/>
            <a:ext cx="11094415" cy="7315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a:ln>
                  <a:noFill/>
                </a:ln>
                <a:solidFill>
                  <a:srgbClr val="A03D35"/>
                </a:solidFill>
                <a:effectLst/>
                <a:uLnTx/>
                <a:uFillTx/>
                <a:latin typeface="Gill Sans MT" pitchFamily="34" charset="0"/>
                <a:ea typeface="Gill Sans MT" pitchFamily="34" charset="-122"/>
                <a:cs typeface="Gill Sans MT" pitchFamily="34" charset="-120"/>
              </a:rPr>
              <a:t>Building Representation Over Time</a:t>
            </a:r>
            <a:endParaRPr kumimoji="0" lang="en-CA"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p:nvPr/>
        </p:nvSpPr>
        <p:spPr>
          <a:xfrm>
            <a:off x="548640" y="1234440"/>
            <a:ext cx="11094415" cy="777240"/>
          </a:xfrm>
          <a:prstGeom prst="rect">
            <a:avLst/>
          </a:prstGeom>
          <a:noFill/>
          <a:ln/>
        </p:spPr>
        <p:txBody>
          <a:bodyPr wrap="square" lIns="0" tIns="0" rIns="0" bIns="0" rtlCol="0" anchor="ctr"/>
          <a:lstStyle/>
          <a:p>
            <a:pPr marL="0" marR="0" lvl="0" indent="0" algn="l" defTabSz="914400" rtl="0" eaLnBrk="1" fontAlgn="auto" latinLnBrk="0" hangingPunct="1">
              <a:lnSpc>
                <a:spcPts val="1900"/>
              </a:lnSpc>
              <a:spcBef>
                <a:spcPts val="0"/>
              </a:spcBef>
              <a:spcAft>
                <a:spcPts val="0"/>
              </a:spcAft>
              <a:buClrTx/>
              <a:buSzTx/>
              <a:buFontTx/>
              <a:buNone/>
              <a:tabLst/>
              <a:defRPr/>
            </a:pPr>
            <a:r>
              <a:rPr kumimoji="0" lang="en-CA" sz="1500" b="0" i="1" u="none" strike="noStrike" kern="1200" cap="none" spc="0" normalizeH="0" baseline="0" noProof="0">
                <a:ln>
                  <a:noFill/>
                </a:ln>
                <a:solidFill>
                  <a:srgbClr val="3C3C3C"/>
                </a:solidFill>
                <a:effectLst/>
                <a:uLnTx/>
                <a:uFillTx/>
                <a:latin typeface="Corbel" pitchFamily="34" charset="0"/>
                <a:ea typeface="Corbel" pitchFamily="34" charset="-122"/>
                <a:cs typeface="Corbel" pitchFamily="34" charset="-120"/>
              </a:rPr>
              <a:t>You will not have 100 people ready to start on a project this afternoon. That is not the measure of success.</a:t>
            </a:r>
            <a:endParaRPr kumimoji="0" lang="en-CA" sz="15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 2"/>
          <p:cNvSpPr/>
          <p:nvPr/>
        </p:nvSpPr>
        <p:spPr>
          <a:xfrm>
            <a:off x="548640" y="2148840"/>
            <a:ext cx="11094415" cy="4023360"/>
          </a:xfrm>
          <a:prstGeom prst="rect">
            <a:avLst/>
          </a:prstGeom>
          <a:noFill/>
          <a:ln/>
        </p:spPr>
        <p:txBody>
          <a:bodyPr wrap="square" lIns="0" tIns="0" rIns="0" bIns="0" rtlCol="0" anchor="t"/>
          <a:lstStyle/>
          <a:p>
            <a:pPr marL="342900" marR="0" lvl="0" indent="-342900" algn="l" defTabSz="914400" rtl="0" eaLnBrk="1" fontAlgn="auto" latinLnBrk="0" hangingPunct="1">
              <a:lnSpc>
                <a:spcPts val="1900"/>
              </a:lnSpc>
              <a:spcBef>
                <a:spcPts val="0"/>
              </a:spcBef>
              <a:spcAft>
                <a:spcPts val="1400"/>
              </a:spcAft>
              <a:buClrTx/>
              <a:buSzPct val="100000"/>
              <a:buFontTx/>
              <a:buChar char="•"/>
              <a:tabLst/>
              <a:defRPr/>
            </a:pPr>
            <a:r>
              <a:rPr kumimoji="0" lang="en-CA" sz="1400" b="0" i="0" u="none" strike="noStrike" kern="1200" cap="none" spc="0" normalizeH="0" baseline="0" noProof="0">
                <a:ln>
                  <a:noFill/>
                </a:ln>
                <a:solidFill>
                  <a:srgbClr val="3C3C3C"/>
                </a:solidFill>
                <a:effectLst/>
                <a:uLnTx/>
                <a:uFillTx/>
                <a:latin typeface="Corbel" pitchFamily="34" charset="0"/>
                <a:ea typeface="Corbel" pitchFamily="34" charset="-122"/>
                <a:cs typeface="Corbel" pitchFamily="34" charset="-120"/>
              </a:rPr>
              <a:t>The measure of success is what you put in place today so that next year you graduate five more trained people, and the year after that, five more - building toward meaningful representation over several years.</a:t>
            </a:r>
            <a:endParaRPr kumimoji="0" lang="en-CA" sz="14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ts val="1900"/>
              </a:lnSpc>
              <a:spcBef>
                <a:spcPts val="0"/>
              </a:spcBef>
              <a:spcAft>
                <a:spcPts val="1400"/>
              </a:spcAft>
              <a:buClrTx/>
              <a:buSzPct val="100000"/>
              <a:buFontTx/>
              <a:buChar char="•"/>
              <a:tabLst/>
              <a:defRPr/>
            </a:pPr>
            <a:r>
              <a:rPr kumimoji="0" lang="en-CA" sz="1400" b="0" i="0" u="none" strike="noStrike" kern="1200" cap="none" spc="0" normalizeH="0" baseline="0" noProof="0">
                <a:ln>
                  <a:noFill/>
                </a:ln>
                <a:solidFill>
                  <a:srgbClr val="3C3C3C"/>
                </a:solidFill>
                <a:effectLst/>
                <a:uLnTx/>
                <a:uFillTx/>
                <a:latin typeface="Corbel" pitchFamily="34" charset="0"/>
                <a:ea typeface="Corbel" pitchFamily="34" charset="-122"/>
                <a:cs typeface="Corbel" pitchFamily="34" charset="-120"/>
              </a:rPr>
              <a:t>Early-stage joint ventures will often be majority non-Indigenous employment. That is expected. What matters is the trajectory: is Indigenous representation growing year over year, or staying flat?</a:t>
            </a:r>
            <a:endParaRPr kumimoji="0" lang="en-CA" sz="14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ts val="1900"/>
              </a:lnSpc>
              <a:spcBef>
                <a:spcPts val="0"/>
              </a:spcBef>
              <a:spcAft>
                <a:spcPts val="1400"/>
              </a:spcAft>
              <a:buClrTx/>
              <a:buSzPct val="100000"/>
              <a:buFontTx/>
              <a:buChar char="•"/>
              <a:tabLst/>
              <a:defRPr/>
            </a:pPr>
            <a:r>
              <a:rPr kumimoji="0" lang="en-CA" sz="1400" b="0" i="0" u="none" strike="noStrike" kern="1200" cap="none" spc="0" normalizeH="0" baseline="0" noProof="0">
                <a:ln>
                  <a:noFill/>
                </a:ln>
                <a:solidFill>
                  <a:srgbClr val="3C3C3C"/>
                </a:solidFill>
                <a:effectLst/>
                <a:uLnTx/>
                <a:uFillTx/>
                <a:latin typeface="Corbel" pitchFamily="34" charset="0"/>
                <a:ea typeface="Corbel" pitchFamily="34" charset="-122"/>
                <a:cs typeface="Corbel" pitchFamily="34" charset="-120"/>
              </a:rPr>
              <a:t>This reframes the conversation with industry and government away from "can you deliver a workforce today" and toward "what are we building together over the life of this project."</a:t>
            </a:r>
            <a:endParaRPr kumimoji="0" lang="en-CA"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lide Number Placeholder 1">
            <a:extLst>
              <a:ext uri="{FF2B5EF4-FFF2-40B4-BE49-F238E27FC236}">
                <a16:creationId xmlns:a16="http://schemas.microsoft.com/office/drawing/2014/main" id="{7B262E04-84B7-8ACC-9492-9715D1D79995}"/>
              </a:ext>
            </a:extLst>
          </p:cNvPr>
          <p:cNvSpPr txBox="1">
            <a:spLocks/>
          </p:cNvSpPr>
          <p:nvPr/>
        </p:nvSpPr>
        <p:spPr>
          <a:xfrm>
            <a:off x="611301" y="6351735"/>
            <a:ext cx="265003" cy="369740"/>
          </a:xfrm>
          <a:prstGeom prst="rect">
            <a:avLst/>
          </a:prstGeom>
        </p:spPr>
        <p:txBody>
          <a:bodyPr vert="horz" lIns="0" tIns="0" rIns="0" bIns="0" rtlCol="0" anchor="ctr" anchorCtr="0">
            <a:noAutofit/>
          </a:bodyPr>
          <a:lstStyle>
            <a:defPPr>
              <a:defRPr lang="en-US"/>
            </a:defPPr>
            <a:lvl1pPr>
              <a:defRPr sz="1000">
                <a:solidFill>
                  <a:srgbClr val="A13D35"/>
                </a:solidFill>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fld id="{90E75981-53F8-4174-8F05-C8A5CE0FBBE0}" type="slidenum">
              <a:rPr lang="en-CA" noProof="0" smtClean="0"/>
              <a:pPr/>
              <a:t>28</a:t>
            </a:fld>
            <a:endParaRPr lang="en-CA" noProof="0"/>
          </a:p>
        </p:txBody>
      </p:sp>
      <p:sp>
        <p:nvSpPr>
          <p:cNvPr id="11" name="Text 12">
            <a:extLst>
              <a:ext uri="{FF2B5EF4-FFF2-40B4-BE49-F238E27FC236}">
                <a16:creationId xmlns:a16="http://schemas.microsoft.com/office/drawing/2014/main" id="{C811206C-3398-8F88-3880-5DD6E7289748}"/>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p:cNvSpPr/>
          <p:nvPr/>
        </p:nvSpPr>
        <p:spPr>
          <a:xfrm>
            <a:off x="548640" y="365760"/>
            <a:ext cx="8808415" cy="640080"/>
          </a:xfrm>
          <a:prstGeom prst="rect">
            <a:avLst/>
          </a:prstGeom>
          <a:noFill/>
          <a:ln/>
        </p:spPr>
        <p:txBody>
          <a:bodyPr wrap="square" lIns="0" tIns="0" rIns="0" bIns="0" rtlCol="0" anchor="t"/>
          <a:lstStyle/>
          <a:p>
            <a:pPr marL="0" indent="0">
              <a:buNone/>
            </a:pPr>
            <a:r>
              <a:rPr lang="en-CA" sz="2500" b="1" noProof="0">
                <a:solidFill>
                  <a:srgbClr val="A03D35"/>
                </a:solidFill>
                <a:latin typeface="Gill Sans MT" pitchFamily="34" charset="0"/>
                <a:ea typeface="Gill Sans MT" pitchFamily="34" charset="-122"/>
                <a:cs typeface="Gill Sans MT" pitchFamily="34" charset="-120"/>
              </a:rPr>
              <a:t>The Workforce Opportunity Cycle</a:t>
            </a:r>
            <a:endParaRPr lang="en-CA" sz="2500" noProof="0"/>
          </a:p>
        </p:txBody>
      </p:sp>
      <p:sp>
        <p:nvSpPr>
          <p:cNvPr id="5" name="Text 3"/>
          <p:cNvSpPr/>
          <p:nvPr/>
        </p:nvSpPr>
        <p:spPr>
          <a:xfrm>
            <a:off x="548640" y="1024128"/>
            <a:ext cx="11094415" cy="457200"/>
          </a:xfrm>
          <a:prstGeom prst="rect">
            <a:avLst/>
          </a:prstGeom>
          <a:noFill/>
          <a:ln/>
        </p:spPr>
        <p:txBody>
          <a:bodyPr wrap="square" lIns="0" tIns="0" rIns="0" bIns="0" rtlCol="0" anchor="ctr"/>
          <a:lstStyle/>
          <a:p>
            <a:pPr marL="0" indent="0">
              <a:buNone/>
            </a:pPr>
            <a:r>
              <a:rPr lang="en-CA" sz="1300" i="1" noProof="0">
                <a:solidFill>
                  <a:srgbClr val="3C3C3C"/>
                </a:solidFill>
                <a:latin typeface="Corbel" pitchFamily="34" charset="0"/>
                <a:ea typeface="Corbel" pitchFamily="34" charset="-122"/>
                <a:cs typeface="Corbel" pitchFamily="34" charset="-120"/>
              </a:rPr>
              <a:t>A repeatable six-step framework.</a:t>
            </a:r>
            <a:endParaRPr lang="en-CA" sz="1300" noProof="0"/>
          </a:p>
        </p:txBody>
      </p:sp>
      <p:sp>
        <p:nvSpPr>
          <p:cNvPr id="6" name="Shape 4"/>
          <p:cNvSpPr/>
          <p:nvPr/>
        </p:nvSpPr>
        <p:spPr>
          <a:xfrm>
            <a:off x="548640" y="1938528"/>
            <a:ext cx="1727149" cy="384048"/>
          </a:xfrm>
          <a:prstGeom prst="rect">
            <a:avLst/>
          </a:prstGeom>
          <a:solidFill>
            <a:srgbClr val="A03D35"/>
          </a:solidFill>
          <a:ln/>
        </p:spPr>
        <p:txBody>
          <a:bodyPr/>
          <a:lstStyle/>
          <a:p>
            <a:endParaRPr lang="en-CA" noProof="0"/>
          </a:p>
        </p:txBody>
      </p:sp>
      <p:sp>
        <p:nvSpPr>
          <p:cNvPr id="7" name="Text 5"/>
          <p:cNvSpPr/>
          <p:nvPr/>
        </p:nvSpPr>
        <p:spPr>
          <a:xfrm>
            <a:off x="548640" y="1938528"/>
            <a:ext cx="1727149" cy="384048"/>
          </a:xfrm>
          <a:prstGeom prst="rect">
            <a:avLst/>
          </a:prstGeom>
          <a:noFill/>
          <a:ln/>
        </p:spPr>
        <p:txBody>
          <a:bodyPr wrap="square" lIns="0" tIns="0" rIns="0" bIns="0" rtlCol="0" anchor="ctr"/>
          <a:lstStyle/>
          <a:p>
            <a:pPr marL="0" indent="0" algn="ctr">
              <a:buNone/>
            </a:pPr>
            <a:r>
              <a:rPr lang="en-CA" sz="1400" b="1" noProof="0">
                <a:solidFill>
                  <a:srgbClr val="FFFFFF"/>
                </a:solidFill>
                <a:latin typeface="Gill Sans MT" pitchFamily="34" charset="0"/>
                <a:ea typeface="Gill Sans MT" pitchFamily="34" charset="-122"/>
                <a:cs typeface="Gill Sans MT" pitchFamily="34" charset="-120"/>
              </a:rPr>
              <a:t>1</a:t>
            </a:r>
            <a:endParaRPr lang="en-CA" sz="1400" noProof="0"/>
          </a:p>
        </p:txBody>
      </p:sp>
      <p:sp>
        <p:nvSpPr>
          <p:cNvPr id="8" name="Shape 6"/>
          <p:cNvSpPr/>
          <p:nvPr/>
        </p:nvSpPr>
        <p:spPr>
          <a:xfrm>
            <a:off x="548640" y="2322576"/>
            <a:ext cx="1727149" cy="987552"/>
          </a:xfrm>
          <a:prstGeom prst="rect">
            <a:avLst/>
          </a:prstGeom>
          <a:solidFill>
            <a:srgbClr val="FFFFFF"/>
          </a:solidFill>
          <a:ln w="9525">
            <a:solidFill>
              <a:srgbClr val="D8D6D6"/>
            </a:solidFill>
            <a:prstDash val="solid"/>
          </a:ln>
        </p:spPr>
        <p:txBody>
          <a:bodyPr/>
          <a:lstStyle/>
          <a:p>
            <a:endParaRPr lang="en-CA" noProof="0"/>
          </a:p>
        </p:txBody>
      </p:sp>
      <p:sp>
        <p:nvSpPr>
          <p:cNvPr id="9" name="Text 7"/>
          <p:cNvSpPr/>
          <p:nvPr/>
        </p:nvSpPr>
        <p:spPr>
          <a:xfrm>
            <a:off x="621792" y="2322576"/>
            <a:ext cx="1580845" cy="987552"/>
          </a:xfrm>
          <a:prstGeom prst="rect">
            <a:avLst/>
          </a:prstGeom>
          <a:noFill/>
          <a:ln/>
        </p:spPr>
        <p:txBody>
          <a:bodyPr wrap="square" lIns="0" tIns="0" rIns="0" bIns="0" rtlCol="0" anchor="ctr"/>
          <a:lstStyle/>
          <a:p>
            <a:pPr marL="0" indent="0" algn="ctr">
              <a:lnSpc>
                <a:spcPts val="1300"/>
              </a:lnSpc>
              <a:buNone/>
            </a:pPr>
            <a:r>
              <a:rPr lang="en-CA" sz="1050" b="1" noProof="0">
                <a:solidFill>
                  <a:srgbClr val="3C3C3C"/>
                </a:solidFill>
                <a:latin typeface="Corbel" pitchFamily="34" charset="0"/>
                <a:ea typeface="Corbel" pitchFamily="34" charset="-122"/>
                <a:cs typeface="Corbel" pitchFamily="34" charset="-120"/>
              </a:rPr>
              <a:t>Forecast</a:t>
            </a:r>
            <a:endParaRPr lang="en-CA" sz="1050" noProof="0"/>
          </a:p>
          <a:p>
            <a:pPr marL="0" indent="0" algn="ctr">
              <a:lnSpc>
                <a:spcPts val="1300"/>
              </a:lnSpc>
              <a:buNone/>
            </a:pPr>
            <a:r>
              <a:rPr lang="en-CA" sz="1050" b="1" noProof="0">
                <a:solidFill>
                  <a:srgbClr val="3C3C3C"/>
                </a:solidFill>
                <a:latin typeface="Corbel" pitchFamily="34" charset="0"/>
                <a:ea typeface="Corbel" pitchFamily="34" charset="-122"/>
                <a:cs typeface="Corbel" pitchFamily="34" charset="-120"/>
              </a:rPr>
              <a:t>Upcoming Projects</a:t>
            </a:r>
            <a:endParaRPr lang="en-CA" sz="1050" noProof="0"/>
          </a:p>
        </p:txBody>
      </p:sp>
      <p:sp>
        <p:nvSpPr>
          <p:cNvPr id="10" name="Text 8"/>
          <p:cNvSpPr/>
          <p:nvPr/>
        </p:nvSpPr>
        <p:spPr>
          <a:xfrm>
            <a:off x="2275789" y="2322576"/>
            <a:ext cx="146304" cy="987552"/>
          </a:xfrm>
          <a:prstGeom prst="rect">
            <a:avLst/>
          </a:prstGeom>
          <a:noFill/>
          <a:ln/>
        </p:spPr>
        <p:txBody>
          <a:bodyPr wrap="square" lIns="0" tIns="0" rIns="0" bIns="0" rtlCol="0" anchor="ctr"/>
          <a:lstStyle/>
          <a:p>
            <a:pPr marL="0" indent="0" algn="ctr">
              <a:buNone/>
            </a:pPr>
            <a:r>
              <a:rPr lang="en-CA" sz="1600" b="1" noProof="0">
                <a:solidFill>
                  <a:srgbClr val="A03D35"/>
                </a:solidFill>
                <a:latin typeface="Gill Sans MT" pitchFamily="34" charset="0"/>
                <a:ea typeface="Gill Sans MT" pitchFamily="34" charset="-122"/>
                <a:cs typeface="Gill Sans MT" pitchFamily="34" charset="-120"/>
              </a:rPr>
              <a:t>›</a:t>
            </a:r>
            <a:endParaRPr lang="en-CA" sz="1600" noProof="0"/>
          </a:p>
        </p:txBody>
      </p:sp>
      <p:sp>
        <p:nvSpPr>
          <p:cNvPr id="11" name="Shape 9"/>
          <p:cNvSpPr/>
          <p:nvPr/>
        </p:nvSpPr>
        <p:spPr>
          <a:xfrm>
            <a:off x="2422093" y="1938528"/>
            <a:ext cx="1727149" cy="384048"/>
          </a:xfrm>
          <a:prstGeom prst="rect">
            <a:avLst/>
          </a:prstGeom>
          <a:solidFill>
            <a:srgbClr val="A03D35"/>
          </a:solidFill>
          <a:ln/>
        </p:spPr>
        <p:txBody>
          <a:bodyPr/>
          <a:lstStyle/>
          <a:p>
            <a:endParaRPr lang="en-CA" noProof="0"/>
          </a:p>
        </p:txBody>
      </p:sp>
      <p:sp>
        <p:nvSpPr>
          <p:cNvPr id="12" name="Text 10"/>
          <p:cNvSpPr/>
          <p:nvPr/>
        </p:nvSpPr>
        <p:spPr>
          <a:xfrm>
            <a:off x="2422093" y="1938528"/>
            <a:ext cx="1727149" cy="384048"/>
          </a:xfrm>
          <a:prstGeom prst="rect">
            <a:avLst/>
          </a:prstGeom>
          <a:noFill/>
          <a:ln/>
        </p:spPr>
        <p:txBody>
          <a:bodyPr wrap="square" lIns="0" tIns="0" rIns="0" bIns="0" rtlCol="0" anchor="ctr"/>
          <a:lstStyle/>
          <a:p>
            <a:pPr marL="0" indent="0" algn="ctr">
              <a:buNone/>
            </a:pPr>
            <a:r>
              <a:rPr lang="en-CA" sz="1400" b="1" noProof="0">
                <a:solidFill>
                  <a:srgbClr val="FFFFFF"/>
                </a:solidFill>
                <a:latin typeface="Gill Sans MT" pitchFamily="34" charset="0"/>
                <a:ea typeface="Gill Sans MT" pitchFamily="34" charset="-122"/>
                <a:cs typeface="Gill Sans MT" pitchFamily="34" charset="-120"/>
              </a:rPr>
              <a:t>2</a:t>
            </a:r>
            <a:endParaRPr lang="en-CA" sz="1400" noProof="0"/>
          </a:p>
        </p:txBody>
      </p:sp>
      <p:sp>
        <p:nvSpPr>
          <p:cNvPr id="13" name="Shape 11"/>
          <p:cNvSpPr/>
          <p:nvPr/>
        </p:nvSpPr>
        <p:spPr>
          <a:xfrm>
            <a:off x="2422093" y="2322576"/>
            <a:ext cx="1727149" cy="987552"/>
          </a:xfrm>
          <a:prstGeom prst="rect">
            <a:avLst/>
          </a:prstGeom>
          <a:solidFill>
            <a:srgbClr val="FFFFFF"/>
          </a:solidFill>
          <a:ln w="9525">
            <a:solidFill>
              <a:srgbClr val="D8D6D6"/>
            </a:solidFill>
            <a:prstDash val="solid"/>
          </a:ln>
        </p:spPr>
        <p:txBody>
          <a:bodyPr/>
          <a:lstStyle/>
          <a:p>
            <a:endParaRPr lang="en-CA" noProof="0"/>
          </a:p>
        </p:txBody>
      </p:sp>
      <p:sp>
        <p:nvSpPr>
          <p:cNvPr id="14" name="Text 12"/>
          <p:cNvSpPr/>
          <p:nvPr/>
        </p:nvSpPr>
        <p:spPr>
          <a:xfrm>
            <a:off x="2495245" y="2322576"/>
            <a:ext cx="1580845" cy="987552"/>
          </a:xfrm>
          <a:prstGeom prst="rect">
            <a:avLst/>
          </a:prstGeom>
          <a:noFill/>
          <a:ln/>
        </p:spPr>
        <p:txBody>
          <a:bodyPr wrap="square" lIns="0" tIns="0" rIns="0" bIns="0" rtlCol="0" anchor="ctr"/>
          <a:lstStyle/>
          <a:p>
            <a:pPr marL="0" indent="0" algn="ctr">
              <a:lnSpc>
                <a:spcPts val="1300"/>
              </a:lnSpc>
              <a:buNone/>
            </a:pPr>
            <a:r>
              <a:rPr lang="en-CA" sz="1050" b="1" noProof="0">
                <a:solidFill>
                  <a:srgbClr val="3C3C3C"/>
                </a:solidFill>
                <a:latin typeface="Corbel" pitchFamily="34" charset="0"/>
                <a:ea typeface="Corbel" pitchFamily="34" charset="-122"/>
                <a:cs typeface="Corbel" pitchFamily="34" charset="-120"/>
              </a:rPr>
              <a:t>Map Jobs,</a:t>
            </a:r>
            <a:endParaRPr lang="en-CA" sz="1050" noProof="0"/>
          </a:p>
          <a:p>
            <a:pPr marL="0" indent="0" algn="ctr">
              <a:lnSpc>
                <a:spcPts val="1300"/>
              </a:lnSpc>
              <a:buNone/>
            </a:pPr>
            <a:r>
              <a:rPr lang="en-CA" sz="1050" b="1" noProof="0">
                <a:solidFill>
                  <a:srgbClr val="3C3C3C"/>
                </a:solidFill>
                <a:latin typeface="Corbel" pitchFamily="34" charset="0"/>
                <a:ea typeface="Corbel" pitchFamily="34" charset="-122"/>
                <a:cs typeface="Corbel" pitchFamily="34" charset="-120"/>
              </a:rPr>
              <a:t>Qualifications &amp; Timelines</a:t>
            </a:r>
            <a:endParaRPr lang="en-CA" sz="1050" noProof="0"/>
          </a:p>
        </p:txBody>
      </p:sp>
      <p:sp>
        <p:nvSpPr>
          <p:cNvPr id="15" name="Text 13"/>
          <p:cNvSpPr/>
          <p:nvPr/>
        </p:nvSpPr>
        <p:spPr>
          <a:xfrm>
            <a:off x="4149242" y="2322576"/>
            <a:ext cx="146304" cy="987552"/>
          </a:xfrm>
          <a:prstGeom prst="rect">
            <a:avLst/>
          </a:prstGeom>
          <a:noFill/>
          <a:ln/>
        </p:spPr>
        <p:txBody>
          <a:bodyPr wrap="square" lIns="0" tIns="0" rIns="0" bIns="0" rtlCol="0" anchor="ctr"/>
          <a:lstStyle/>
          <a:p>
            <a:pPr marL="0" indent="0" algn="ctr">
              <a:buNone/>
            </a:pPr>
            <a:r>
              <a:rPr lang="en-CA" sz="1600" b="1" noProof="0">
                <a:solidFill>
                  <a:srgbClr val="A03D35"/>
                </a:solidFill>
                <a:latin typeface="Gill Sans MT" pitchFamily="34" charset="0"/>
                <a:ea typeface="Gill Sans MT" pitchFamily="34" charset="-122"/>
                <a:cs typeface="Gill Sans MT" pitchFamily="34" charset="-120"/>
              </a:rPr>
              <a:t>›</a:t>
            </a:r>
            <a:endParaRPr lang="en-CA" sz="1600" noProof="0"/>
          </a:p>
        </p:txBody>
      </p:sp>
      <p:sp>
        <p:nvSpPr>
          <p:cNvPr id="16" name="Shape 14"/>
          <p:cNvSpPr/>
          <p:nvPr/>
        </p:nvSpPr>
        <p:spPr>
          <a:xfrm>
            <a:off x="4295546" y="1938528"/>
            <a:ext cx="1727149" cy="384048"/>
          </a:xfrm>
          <a:prstGeom prst="rect">
            <a:avLst/>
          </a:prstGeom>
          <a:solidFill>
            <a:srgbClr val="A03D35"/>
          </a:solidFill>
          <a:ln/>
        </p:spPr>
        <p:txBody>
          <a:bodyPr/>
          <a:lstStyle/>
          <a:p>
            <a:endParaRPr lang="en-CA" noProof="0"/>
          </a:p>
        </p:txBody>
      </p:sp>
      <p:sp>
        <p:nvSpPr>
          <p:cNvPr id="17" name="Text 15"/>
          <p:cNvSpPr/>
          <p:nvPr/>
        </p:nvSpPr>
        <p:spPr>
          <a:xfrm>
            <a:off x="4295546" y="1938528"/>
            <a:ext cx="1727149" cy="384048"/>
          </a:xfrm>
          <a:prstGeom prst="rect">
            <a:avLst/>
          </a:prstGeom>
          <a:noFill/>
          <a:ln/>
        </p:spPr>
        <p:txBody>
          <a:bodyPr wrap="square" lIns="0" tIns="0" rIns="0" bIns="0" rtlCol="0" anchor="ctr"/>
          <a:lstStyle/>
          <a:p>
            <a:pPr marL="0" indent="0" algn="ctr">
              <a:buNone/>
            </a:pPr>
            <a:r>
              <a:rPr lang="en-CA" sz="1400" b="1" noProof="0">
                <a:solidFill>
                  <a:srgbClr val="FFFFFF"/>
                </a:solidFill>
                <a:latin typeface="Gill Sans MT" pitchFamily="34" charset="0"/>
                <a:ea typeface="Gill Sans MT" pitchFamily="34" charset="-122"/>
                <a:cs typeface="Gill Sans MT" pitchFamily="34" charset="-120"/>
              </a:rPr>
              <a:t>3</a:t>
            </a:r>
            <a:endParaRPr lang="en-CA" sz="1400" noProof="0"/>
          </a:p>
        </p:txBody>
      </p:sp>
      <p:sp>
        <p:nvSpPr>
          <p:cNvPr id="18" name="Shape 16"/>
          <p:cNvSpPr/>
          <p:nvPr/>
        </p:nvSpPr>
        <p:spPr>
          <a:xfrm>
            <a:off x="4295546" y="2322576"/>
            <a:ext cx="1727149" cy="987552"/>
          </a:xfrm>
          <a:prstGeom prst="rect">
            <a:avLst/>
          </a:prstGeom>
          <a:solidFill>
            <a:srgbClr val="FFFFFF"/>
          </a:solidFill>
          <a:ln w="9525">
            <a:solidFill>
              <a:srgbClr val="D8D6D6"/>
            </a:solidFill>
            <a:prstDash val="solid"/>
          </a:ln>
        </p:spPr>
        <p:txBody>
          <a:bodyPr/>
          <a:lstStyle/>
          <a:p>
            <a:endParaRPr lang="en-CA" noProof="0"/>
          </a:p>
        </p:txBody>
      </p:sp>
      <p:sp>
        <p:nvSpPr>
          <p:cNvPr id="19" name="Text 17"/>
          <p:cNvSpPr/>
          <p:nvPr/>
        </p:nvSpPr>
        <p:spPr>
          <a:xfrm>
            <a:off x="4368698" y="2322576"/>
            <a:ext cx="1580845" cy="987552"/>
          </a:xfrm>
          <a:prstGeom prst="rect">
            <a:avLst/>
          </a:prstGeom>
          <a:noFill/>
          <a:ln/>
        </p:spPr>
        <p:txBody>
          <a:bodyPr wrap="square" lIns="0" tIns="0" rIns="0" bIns="0" rtlCol="0" anchor="ctr"/>
          <a:lstStyle/>
          <a:p>
            <a:pPr marL="0" indent="0" algn="ctr">
              <a:lnSpc>
                <a:spcPts val="1300"/>
              </a:lnSpc>
              <a:buNone/>
            </a:pPr>
            <a:r>
              <a:rPr lang="en-CA" sz="1050" b="1" noProof="0">
                <a:solidFill>
                  <a:srgbClr val="3C3C3C"/>
                </a:solidFill>
                <a:latin typeface="Corbel" pitchFamily="34" charset="0"/>
                <a:ea typeface="Corbel" pitchFamily="34" charset="-122"/>
                <a:cs typeface="Corbel" pitchFamily="34" charset="-120"/>
              </a:rPr>
              <a:t>Assess Gaps</a:t>
            </a:r>
            <a:endParaRPr lang="en-CA" sz="1050" noProof="0"/>
          </a:p>
          <a:p>
            <a:pPr marL="0" indent="0" algn="ctr">
              <a:lnSpc>
                <a:spcPts val="1300"/>
              </a:lnSpc>
              <a:buNone/>
            </a:pPr>
            <a:r>
              <a:rPr lang="en-CA" sz="1050" b="1" noProof="0">
                <a:solidFill>
                  <a:srgbClr val="3C3C3C"/>
                </a:solidFill>
                <a:latin typeface="Corbel" pitchFamily="34" charset="0"/>
                <a:ea typeface="Corbel" pitchFamily="34" charset="-122"/>
                <a:cs typeface="Corbel" pitchFamily="34" charset="-120"/>
              </a:rPr>
              <a:t>in Capacity</a:t>
            </a:r>
            <a:endParaRPr lang="en-CA" sz="1050" noProof="0"/>
          </a:p>
        </p:txBody>
      </p:sp>
      <p:sp>
        <p:nvSpPr>
          <p:cNvPr id="20" name="Text 18"/>
          <p:cNvSpPr/>
          <p:nvPr/>
        </p:nvSpPr>
        <p:spPr>
          <a:xfrm>
            <a:off x="6022696" y="2322576"/>
            <a:ext cx="146304" cy="987552"/>
          </a:xfrm>
          <a:prstGeom prst="rect">
            <a:avLst/>
          </a:prstGeom>
          <a:noFill/>
          <a:ln/>
        </p:spPr>
        <p:txBody>
          <a:bodyPr wrap="square" lIns="0" tIns="0" rIns="0" bIns="0" rtlCol="0" anchor="ctr"/>
          <a:lstStyle/>
          <a:p>
            <a:pPr marL="0" indent="0" algn="ctr">
              <a:buNone/>
            </a:pPr>
            <a:r>
              <a:rPr lang="en-CA" sz="1600" b="1" noProof="0">
                <a:solidFill>
                  <a:srgbClr val="A03D35"/>
                </a:solidFill>
                <a:latin typeface="Gill Sans MT" pitchFamily="34" charset="0"/>
                <a:ea typeface="Gill Sans MT" pitchFamily="34" charset="-122"/>
                <a:cs typeface="Gill Sans MT" pitchFamily="34" charset="-120"/>
              </a:rPr>
              <a:t>›</a:t>
            </a:r>
            <a:endParaRPr lang="en-CA" sz="1600" noProof="0"/>
          </a:p>
        </p:txBody>
      </p:sp>
      <p:sp>
        <p:nvSpPr>
          <p:cNvPr id="21" name="Shape 19"/>
          <p:cNvSpPr/>
          <p:nvPr/>
        </p:nvSpPr>
        <p:spPr>
          <a:xfrm>
            <a:off x="6169000" y="1938528"/>
            <a:ext cx="1727149" cy="384048"/>
          </a:xfrm>
          <a:prstGeom prst="rect">
            <a:avLst/>
          </a:prstGeom>
          <a:solidFill>
            <a:srgbClr val="A03D35"/>
          </a:solidFill>
          <a:ln/>
        </p:spPr>
        <p:txBody>
          <a:bodyPr/>
          <a:lstStyle/>
          <a:p>
            <a:endParaRPr lang="en-CA" noProof="0"/>
          </a:p>
        </p:txBody>
      </p:sp>
      <p:sp>
        <p:nvSpPr>
          <p:cNvPr id="22" name="Text 20"/>
          <p:cNvSpPr/>
          <p:nvPr/>
        </p:nvSpPr>
        <p:spPr>
          <a:xfrm>
            <a:off x="6169000" y="1938528"/>
            <a:ext cx="1727149" cy="384048"/>
          </a:xfrm>
          <a:prstGeom prst="rect">
            <a:avLst/>
          </a:prstGeom>
          <a:noFill/>
          <a:ln/>
        </p:spPr>
        <p:txBody>
          <a:bodyPr wrap="square" lIns="0" tIns="0" rIns="0" bIns="0" rtlCol="0" anchor="ctr"/>
          <a:lstStyle/>
          <a:p>
            <a:pPr marL="0" indent="0" algn="ctr">
              <a:buNone/>
            </a:pPr>
            <a:r>
              <a:rPr lang="en-CA" sz="1400" b="1" noProof="0">
                <a:solidFill>
                  <a:srgbClr val="FFFFFF"/>
                </a:solidFill>
                <a:latin typeface="Gill Sans MT" pitchFamily="34" charset="0"/>
                <a:ea typeface="Gill Sans MT" pitchFamily="34" charset="-122"/>
                <a:cs typeface="Gill Sans MT" pitchFamily="34" charset="-120"/>
              </a:rPr>
              <a:t>4</a:t>
            </a:r>
            <a:endParaRPr lang="en-CA" sz="1400" noProof="0"/>
          </a:p>
        </p:txBody>
      </p:sp>
      <p:sp>
        <p:nvSpPr>
          <p:cNvPr id="23" name="Shape 21"/>
          <p:cNvSpPr/>
          <p:nvPr/>
        </p:nvSpPr>
        <p:spPr>
          <a:xfrm>
            <a:off x="6169000" y="2322576"/>
            <a:ext cx="1727149" cy="987552"/>
          </a:xfrm>
          <a:prstGeom prst="rect">
            <a:avLst/>
          </a:prstGeom>
          <a:solidFill>
            <a:srgbClr val="FFFFFF"/>
          </a:solidFill>
          <a:ln w="9525">
            <a:solidFill>
              <a:srgbClr val="D8D6D6"/>
            </a:solidFill>
            <a:prstDash val="solid"/>
          </a:ln>
        </p:spPr>
        <p:txBody>
          <a:bodyPr/>
          <a:lstStyle/>
          <a:p>
            <a:endParaRPr lang="en-CA" noProof="0"/>
          </a:p>
        </p:txBody>
      </p:sp>
      <p:sp>
        <p:nvSpPr>
          <p:cNvPr id="24" name="Text 22"/>
          <p:cNvSpPr/>
          <p:nvPr/>
        </p:nvSpPr>
        <p:spPr>
          <a:xfrm>
            <a:off x="6242152" y="2322576"/>
            <a:ext cx="1580845" cy="987552"/>
          </a:xfrm>
          <a:prstGeom prst="rect">
            <a:avLst/>
          </a:prstGeom>
          <a:noFill/>
          <a:ln/>
        </p:spPr>
        <p:txBody>
          <a:bodyPr wrap="square" lIns="0" tIns="0" rIns="0" bIns="0" rtlCol="0" anchor="ctr"/>
          <a:lstStyle/>
          <a:p>
            <a:pPr marL="0" indent="0" algn="ctr">
              <a:lnSpc>
                <a:spcPts val="1300"/>
              </a:lnSpc>
              <a:buNone/>
            </a:pPr>
            <a:r>
              <a:rPr lang="en-CA" sz="1050" b="1" noProof="0">
                <a:solidFill>
                  <a:srgbClr val="3C3C3C"/>
                </a:solidFill>
                <a:latin typeface="Corbel" pitchFamily="34" charset="0"/>
                <a:ea typeface="Corbel" pitchFamily="34" charset="-122"/>
                <a:cs typeface="Corbel" pitchFamily="34" charset="-120"/>
              </a:rPr>
              <a:t>Align</a:t>
            </a:r>
            <a:endParaRPr lang="en-CA" sz="1050" noProof="0"/>
          </a:p>
          <a:p>
            <a:pPr marL="0" indent="0" algn="ctr">
              <a:lnSpc>
                <a:spcPts val="1300"/>
              </a:lnSpc>
              <a:buNone/>
            </a:pPr>
            <a:r>
              <a:rPr lang="en-CA" sz="1050" b="1" noProof="0">
                <a:solidFill>
                  <a:srgbClr val="3C3C3C"/>
                </a:solidFill>
                <a:latin typeface="Corbel" pitchFamily="34" charset="0"/>
                <a:ea typeface="Corbel" pitchFamily="34" charset="-122"/>
                <a:cs typeface="Corbel" pitchFamily="34" charset="-120"/>
              </a:rPr>
              <a:t>Partners</a:t>
            </a:r>
            <a:endParaRPr lang="en-CA" sz="1050" noProof="0"/>
          </a:p>
        </p:txBody>
      </p:sp>
      <p:sp>
        <p:nvSpPr>
          <p:cNvPr id="25" name="Text 23"/>
          <p:cNvSpPr/>
          <p:nvPr/>
        </p:nvSpPr>
        <p:spPr>
          <a:xfrm>
            <a:off x="7896149" y="2322576"/>
            <a:ext cx="146304" cy="987552"/>
          </a:xfrm>
          <a:prstGeom prst="rect">
            <a:avLst/>
          </a:prstGeom>
          <a:noFill/>
          <a:ln/>
        </p:spPr>
        <p:txBody>
          <a:bodyPr wrap="square" lIns="0" tIns="0" rIns="0" bIns="0" rtlCol="0" anchor="ctr"/>
          <a:lstStyle/>
          <a:p>
            <a:pPr marL="0" indent="0" algn="ctr">
              <a:buNone/>
            </a:pPr>
            <a:r>
              <a:rPr lang="en-CA" sz="1600" b="1" noProof="0">
                <a:solidFill>
                  <a:srgbClr val="A03D35"/>
                </a:solidFill>
                <a:latin typeface="Gill Sans MT" pitchFamily="34" charset="0"/>
                <a:ea typeface="Gill Sans MT" pitchFamily="34" charset="-122"/>
                <a:cs typeface="Gill Sans MT" pitchFamily="34" charset="-120"/>
              </a:rPr>
              <a:t>›</a:t>
            </a:r>
            <a:endParaRPr lang="en-CA" sz="1600" noProof="0"/>
          </a:p>
        </p:txBody>
      </p:sp>
      <p:sp>
        <p:nvSpPr>
          <p:cNvPr id="26" name="Shape 24"/>
          <p:cNvSpPr/>
          <p:nvPr/>
        </p:nvSpPr>
        <p:spPr>
          <a:xfrm>
            <a:off x="8042453" y="1938528"/>
            <a:ext cx="1727149" cy="384048"/>
          </a:xfrm>
          <a:prstGeom prst="rect">
            <a:avLst/>
          </a:prstGeom>
          <a:solidFill>
            <a:srgbClr val="A03D35"/>
          </a:solidFill>
          <a:ln/>
        </p:spPr>
        <p:txBody>
          <a:bodyPr/>
          <a:lstStyle/>
          <a:p>
            <a:endParaRPr lang="en-CA" noProof="0"/>
          </a:p>
        </p:txBody>
      </p:sp>
      <p:sp>
        <p:nvSpPr>
          <p:cNvPr id="27" name="Text 25"/>
          <p:cNvSpPr/>
          <p:nvPr/>
        </p:nvSpPr>
        <p:spPr>
          <a:xfrm>
            <a:off x="8042453" y="1938528"/>
            <a:ext cx="1727149" cy="384048"/>
          </a:xfrm>
          <a:prstGeom prst="rect">
            <a:avLst/>
          </a:prstGeom>
          <a:noFill/>
          <a:ln/>
        </p:spPr>
        <p:txBody>
          <a:bodyPr wrap="square" lIns="0" tIns="0" rIns="0" bIns="0" rtlCol="0" anchor="ctr"/>
          <a:lstStyle/>
          <a:p>
            <a:pPr marL="0" indent="0" algn="ctr">
              <a:buNone/>
            </a:pPr>
            <a:r>
              <a:rPr lang="en-CA" sz="1400" b="1" noProof="0">
                <a:solidFill>
                  <a:srgbClr val="FFFFFF"/>
                </a:solidFill>
                <a:latin typeface="Gill Sans MT" pitchFamily="34" charset="0"/>
                <a:ea typeface="Gill Sans MT" pitchFamily="34" charset="-122"/>
                <a:cs typeface="Gill Sans MT" pitchFamily="34" charset="-120"/>
              </a:rPr>
              <a:t>5</a:t>
            </a:r>
            <a:endParaRPr lang="en-CA" sz="1400" noProof="0"/>
          </a:p>
        </p:txBody>
      </p:sp>
      <p:sp>
        <p:nvSpPr>
          <p:cNvPr id="28" name="Shape 26"/>
          <p:cNvSpPr/>
          <p:nvPr/>
        </p:nvSpPr>
        <p:spPr>
          <a:xfrm>
            <a:off x="8042453" y="2322576"/>
            <a:ext cx="1727149" cy="987552"/>
          </a:xfrm>
          <a:prstGeom prst="rect">
            <a:avLst/>
          </a:prstGeom>
          <a:solidFill>
            <a:srgbClr val="FFFFFF"/>
          </a:solidFill>
          <a:ln w="9525">
            <a:solidFill>
              <a:srgbClr val="D8D6D6"/>
            </a:solidFill>
            <a:prstDash val="solid"/>
          </a:ln>
        </p:spPr>
        <p:txBody>
          <a:bodyPr/>
          <a:lstStyle/>
          <a:p>
            <a:endParaRPr lang="en-CA" noProof="0"/>
          </a:p>
        </p:txBody>
      </p:sp>
      <p:sp>
        <p:nvSpPr>
          <p:cNvPr id="29" name="Text 27"/>
          <p:cNvSpPr/>
          <p:nvPr/>
        </p:nvSpPr>
        <p:spPr>
          <a:xfrm>
            <a:off x="8115605" y="2322576"/>
            <a:ext cx="1580845" cy="987552"/>
          </a:xfrm>
          <a:prstGeom prst="rect">
            <a:avLst/>
          </a:prstGeom>
          <a:noFill/>
          <a:ln/>
        </p:spPr>
        <p:txBody>
          <a:bodyPr wrap="square" lIns="0" tIns="0" rIns="0" bIns="0" rtlCol="0" anchor="ctr"/>
          <a:lstStyle/>
          <a:p>
            <a:pPr marL="0" indent="0" algn="ctr">
              <a:lnSpc>
                <a:spcPts val="1300"/>
              </a:lnSpc>
              <a:buNone/>
            </a:pPr>
            <a:r>
              <a:rPr lang="en-CA" sz="1050" b="1" noProof="0">
                <a:solidFill>
                  <a:srgbClr val="3C3C3C"/>
                </a:solidFill>
                <a:latin typeface="Corbel" pitchFamily="34" charset="0"/>
                <a:ea typeface="Corbel" pitchFamily="34" charset="-122"/>
                <a:cs typeface="Corbel" pitchFamily="34" charset="-120"/>
              </a:rPr>
              <a:t>Deliver Training</a:t>
            </a:r>
            <a:endParaRPr lang="en-CA" sz="1050" noProof="0"/>
          </a:p>
          <a:p>
            <a:pPr marL="0" indent="0" algn="ctr">
              <a:lnSpc>
                <a:spcPts val="1300"/>
              </a:lnSpc>
              <a:buNone/>
            </a:pPr>
            <a:r>
              <a:rPr lang="en-CA" sz="1050" b="1" noProof="0">
                <a:solidFill>
                  <a:srgbClr val="3C3C3C"/>
                </a:solidFill>
                <a:latin typeface="Corbel" pitchFamily="34" charset="0"/>
                <a:ea typeface="Corbel" pitchFamily="34" charset="-122"/>
                <a:cs typeface="Corbel" pitchFamily="34" charset="-120"/>
              </a:rPr>
              <a:t>&amp; Supports</a:t>
            </a:r>
            <a:endParaRPr lang="en-CA" sz="1050" noProof="0"/>
          </a:p>
        </p:txBody>
      </p:sp>
      <p:sp>
        <p:nvSpPr>
          <p:cNvPr id="30" name="Text 28"/>
          <p:cNvSpPr/>
          <p:nvPr/>
        </p:nvSpPr>
        <p:spPr>
          <a:xfrm>
            <a:off x="9769602" y="2322576"/>
            <a:ext cx="146304" cy="987552"/>
          </a:xfrm>
          <a:prstGeom prst="rect">
            <a:avLst/>
          </a:prstGeom>
          <a:noFill/>
          <a:ln/>
        </p:spPr>
        <p:txBody>
          <a:bodyPr wrap="square" lIns="0" tIns="0" rIns="0" bIns="0" rtlCol="0" anchor="ctr"/>
          <a:lstStyle/>
          <a:p>
            <a:pPr marL="0" indent="0" algn="ctr">
              <a:buNone/>
            </a:pPr>
            <a:r>
              <a:rPr lang="en-CA" sz="1600" b="1" noProof="0">
                <a:solidFill>
                  <a:srgbClr val="A03D35"/>
                </a:solidFill>
                <a:latin typeface="Gill Sans MT" pitchFamily="34" charset="0"/>
                <a:ea typeface="Gill Sans MT" pitchFamily="34" charset="-122"/>
                <a:cs typeface="Gill Sans MT" pitchFamily="34" charset="-120"/>
              </a:rPr>
              <a:t>›</a:t>
            </a:r>
            <a:endParaRPr lang="en-CA" sz="1600" noProof="0"/>
          </a:p>
        </p:txBody>
      </p:sp>
      <p:sp>
        <p:nvSpPr>
          <p:cNvPr id="31" name="Shape 29"/>
          <p:cNvSpPr/>
          <p:nvPr/>
        </p:nvSpPr>
        <p:spPr>
          <a:xfrm>
            <a:off x="9915906" y="1938528"/>
            <a:ext cx="1727149" cy="384048"/>
          </a:xfrm>
          <a:prstGeom prst="rect">
            <a:avLst/>
          </a:prstGeom>
          <a:solidFill>
            <a:srgbClr val="A03D35"/>
          </a:solidFill>
          <a:ln/>
        </p:spPr>
        <p:txBody>
          <a:bodyPr/>
          <a:lstStyle/>
          <a:p>
            <a:endParaRPr lang="en-CA" noProof="0"/>
          </a:p>
        </p:txBody>
      </p:sp>
      <p:sp>
        <p:nvSpPr>
          <p:cNvPr id="32" name="Text 30"/>
          <p:cNvSpPr/>
          <p:nvPr/>
        </p:nvSpPr>
        <p:spPr>
          <a:xfrm>
            <a:off x="9915906" y="1938528"/>
            <a:ext cx="1727149" cy="384048"/>
          </a:xfrm>
          <a:prstGeom prst="rect">
            <a:avLst/>
          </a:prstGeom>
          <a:noFill/>
          <a:ln/>
        </p:spPr>
        <p:txBody>
          <a:bodyPr wrap="square" lIns="0" tIns="0" rIns="0" bIns="0" rtlCol="0" anchor="ctr"/>
          <a:lstStyle/>
          <a:p>
            <a:pPr marL="0" indent="0" algn="ctr">
              <a:buNone/>
            </a:pPr>
            <a:r>
              <a:rPr lang="en-CA" sz="1400" b="1" noProof="0">
                <a:solidFill>
                  <a:srgbClr val="FFFFFF"/>
                </a:solidFill>
                <a:latin typeface="Gill Sans MT" pitchFamily="34" charset="0"/>
                <a:ea typeface="Gill Sans MT" pitchFamily="34" charset="-122"/>
                <a:cs typeface="Gill Sans MT" pitchFamily="34" charset="-120"/>
              </a:rPr>
              <a:t>6</a:t>
            </a:r>
            <a:endParaRPr lang="en-CA" sz="1400" noProof="0"/>
          </a:p>
        </p:txBody>
      </p:sp>
      <p:sp>
        <p:nvSpPr>
          <p:cNvPr id="33" name="Shape 31"/>
          <p:cNvSpPr/>
          <p:nvPr/>
        </p:nvSpPr>
        <p:spPr>
          <a:xfrm>
            <a:off x="9915906" y="2322576"/>
            <a:ext cx="1727149" cy="987552"/>
          </a:xfrm>
          <a:prstGeom prst="rect">
            <a:avLst/>
          </a:prstGeom>
          <a:solidFill>
            <a:srgbClr val="FFFFFF"/>
          </a:solidFill>
          <a:ln w="9525">
            <a:solidFill>
              <a:srgbClr val="D8D6D6"/>
            </a:solidFill>
            <a:prstDash val="solid"/>
          </a:ln>
        </p:spPr>
        <p:txBody>
          <a:bodyPr/>
          <a:lstStyle/>
          <a:p>
            <a:endParaRPr lang="en-CA" noProof="0"/>
          </a:p>
        </p:txBody>
      </p:sp>
      <p:sp>
        <p:nvSpPr>
          <p:cNvPr id="34" name="Text 32"/>
          <p:cNvSpPr/>
          <p:nvPr/>
        </p:nvSpPr>
        <p:spPr>
          <a:xfrm>
            <a:off x="9989058" y="2322576"/>
            <a:ext cx="1580845" cy="987552"/>
          </a:xfrm>
          <a:prstGeom prst="rect">
            <a:avLst/>
          </a:prstGeom>
          <a:noFill/>
          <a:ln/>
        </p:spPr>
        <p:txBody>
          <a:bodyPr wrap="square" lIns="0" tIns="0" rIns="0" bIns="0" rtlCol="0" anchor="ctr"/>
          <a:lstStyle/>
          <a:p>
            <a:pPr marL="0" indent="0" algn="ctr">
              <a:lnSpc>
                <a:spcPts val="1300"/>
              </a:lnSpc>
              <a:buNone/>
            </a:pPr>
            <a:r>
              <a:rPr lang="en-CA" sz="1050" b="1" noProof="0">
                <a:solidFill>
                  <a:srgbClr val="3C3C3C"/>
                </a:solidFill>
                <a:latin typeface="Corbel" pitchFamily="34" charset="0"/>
                <a:ea typeface="Corbel" pitchFamily="34" charset="-122"/>
                <a:cs typeface="Corbel" pitchFamily="34" charset="-120"/>
              </a:rPr>
              <a:t>Measure &amp;</a:t>
            </a:r>
            <a:endParaRPr lang="en-CA" sz="1050" noProof="0"/>
          </a:p>
          <a:p>
            <a:pPr marL="0" indent="0" algn="ctr">
              <a:lnSpc>
                <a:spcPts val="1300"/>
              </a:lnSpc>
              <a:buNone/>
            </a:pPr>
            <a:r>
              <a:rPr lang="en-CA" sz="1050" b="1" noProof="0">
                <a:solidFill>
                  <a:srgbClr val="3C3C3C"/>
                </a:solidFill>
                <a:latin typeface="Corbel" pitchFamily="34" charset="0"/>
                <a:ea typeface="Corbel" pitchFamily="34" charset="-122"/>
                <a:cs typeface="Corbel" pitchFamily="34" charset="-120"/>
              </a:rPr>
              <a:t>Adapt</a:t>
            </a:r>
            <a:endParaRPr lang="en-CA" sz="1050" noProof="0"/>
          </a:p>
        </p:txBody>
      </p:sp>
      <p:sp>
        <p:nvSpPr>
          <p:cNvPr id="41" name="Slide Number Placeholder 1">
            <a:extLst>
              <a:ext uri="{FF2B5EF4-FFF2-40B4-BE49-F238E27FC236}">
                <a16:creationId xmlns:a16="http://schemas.microsoft.com/office/drawing/2014/main" id="{51B964D2-ED97-C9CD-2811-B289B614287F}"/>
              </a:ext>
            </a:extLst>
          </p:cNvPr>
          <p:cNvSpPr txBox="1">
            <a:spLocks/>
          </p:cNvSpPr>
          <p:nvPr/>
        </p:nvSpPr>
        <p:spPr>
          <a:xfrm>
            <a:off x="611301" y="6351735"/>
            <a:ext cx="265003" cy="369740"/>
          </a:xfrm>
          <a:prstGeom prst="rect">
            <a:avLst/>
          </a:prstGeom>
        </p:spPr>
        <p:txBody>
          <a:bodyPr vert="horz" lIns="0" tIns="0" rIns="0" bIns="0" rtlCol="0" anchor="ctr" anchorCtr="0">
            <a:noAutofit/>
          </a:bodyPr>
          <a:lstStyle>
            <a:defPPr>
              <a:defRPr lang="en-US"/>
            </a:defPPr>
            <a:lvl1pPr>
              <a:defRPr sz="1000">
                <a:solidFill>
                  <a:srgbClr val="A13D35"/>
                </a:solidFill>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fld id="{90E75981-53F8-4174-8F05-C8A5CE0FBBE0}" type="slidenum">
              <a:rPr lang="en-CA" noProof="0" smtClean="0"/>
              <a:pPr/>
              <a:t>29</a:t>
            </a:fld>
            <a:endParaRPr lang="en-CA" noProof="0"/>
          </a:p>
        </p:txBody>
      </p:sp>
      <p:sp>
        <p:nvSpPr>
          <p:cNvPr id="43" name="Text 12">
            <a:extLst>
              <a:ext uri="{FF2B5EF4-FFF2-40B4-BE49-F238E27FC236}">
                <a16:creationId xmlns:a16="http://schemas.microsoft.com/office/drawing/2014/main" id="{75843B20-CC23-E527-0291-C86EA0D0101E}"/>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p:cNvSpPr/>
          <p:nvPr/>
        </p:nvSpPr>
        <p:spPr>
          <a:xfrm>
            <a:off x="548640" y="365760"/>
            <a:ext cx="8808415" cy="640080"/>
          </a:xfrm>
          <a:prstGeom prst="rect">
            <a:avLst/>
          </a:prstGeom>
          <a:noFill/>
          <a:ln/>
        </p:spPr>
        <p:txBody>
          <a:bodyPr wrap="square" lIns="0" tIns="0" rIns="0" bIns="0" rtlCol="0" anchor="t"/>
          <a:lstStyle/>
          <a:p>
            <a:pPr marL="0" indent="0">
              <a:buNone/>
            </a:pPr>
            <a:r>
              <a:rPr lang="en-CA" sz="2500" b="1" noProof="0">
                <a:solidFill>
                  <a:srgbClr val="A03D35"/>
                </a:solidFill>
                <a:latin typeface="Gill Sans MT" pitchFamily="34" charset="0"/>
                <a:ea typeface="Gill Sans MT" pitchFamily="34" charset="-122"/>
                <a:cs typeface="Gill Sans MT" pitchFamily="34" charset="-120"/>
              </a:rPr>
              <a:t>Measure Progress Over Time</a:t>
            </a:r>
            <a:endParaRPr lang="en-CA" sz="2500" noProof="0"/>
          </a:p>
        </p:txBody>
      </p:sp>
      <p:sp>
        <p:nvSpPr>
          <p:cNvPr id="5" name="Text 3"/>
          <p:cNvSpPr/>
          <p:nvPr/>
        </p:nvSpPr>
        <p:spPr>
          <a:xfrm>
            <a:off x="548640" y="1024128"/>
            <a:ext cx="11094415" cy="457200"/>
          </a:xfrm>
          <a:prstGeom prst="rect">
            <a:avLst/>
          </a:prstGeom>
          <a:noFill/>
          <a:ln/>
        </p:spPr>
        <p:txBody>
          <a:bodyPr wrap="square" lIns="0" tIns="0" rIns="0" bIns="0" rtlCol="0" anchor="ctr"/>
          <a:lstStyle/>
          <a:p>
            <a:pPr marL="0" indent="0">
              <a:buNone/>
            </a:pPr>
            <a:r>
              <a:rPr lang="en-CA" sz="1300" i="1" noProof="0">
                <a:solidFill>
                  <a:srgbClr val="3C3C3C"/>
                </a:solidFill>
                <a:latin typeface="Corbel" pitchFamily="34" charset="0"/>
                <a:ea typeface="Corbel" pitchFamily="34" charset="-122"/>
                <a:cs typeface="Corbel" pitchFamily="34" charset="-120"/>
              </a:rPr>
              <a:t>An illustrative progression — the exact path will vary by community and sector.</a:t>
            </a:r>
            <a:endParaRPr lang="en-CA" sz="1300" noProof="0"/>
          </a:p>
        </p:txBody>
      </p:sp>
      <p:sp>
        <p:nvSpPr>
          <p:cNvPr id="6" name="Shape 4"/>
          <p:cNvSpPr/>
          <p:nvPr/>
        </p:nvSpPr>
        <p:spPr>
          <a:xfrm>
            <a:off x="548640" y="1847088"/>
            <a:ext cx="2057949" cy="1828800"/>
          </a:xfrm>
          <a:prstGeom prst="rect">
            <a:avLst/>
          </a:prstGeom>
          <a:solidFill>
            <a:srgbClr val="A03D35"/>
          </a:solidFill>
          <a:ln/>
        </p:spPr>
        <p:txBody>
          <a:bodyPr/>
          <a:lstStyle/>
          <a:p>
            <a:endParaRPr lang="en-CA" noProof="0"/>
          </a:p>
        </p:txBody>
      </p:sp>
      <p:sp>
        <p:nvSpPr>
          <p:cNvPr id="7" name="Text 5"/>
          <p:cNvSpPr/>
          <p:nvPr/>
        </p:nvSpPr>
        <p:spPr>
          <a:xfrm>
            <a:off x="640080" y="2011680"/>
            <a:ext cx="1875069" cy="548640"/>
          </a:xfrm>
          <a:prstGeom prst="rect">
            <a:avLst/>
          </a:prstGeom>
          <a:noFill/>
          <a:ln/>
        </p:spPr>
        <p:txBody>
          <a:bodyPr wrap="square" lIns="0" tIns="0" rIns="0" bIns="0" rtlCol="0" anchor="ctr"/>
          <a:lstStyle/>
          <a:p>
            <a:pPr marL="0" indent="0" algn="ctr">
              <a:lnSpc>
                <a:spcPts val="1600"/>
              </a:lnSpc>
              <a:buNone/>
            </a:pPr>
            <a:r>
              <a:rPr lang="en-CA" sz="1400" b="1" noProof="0">
                <a:solidFill>
                  <a:srgbClr val="FFFFFF"/>
                </a:solidFill>
                <a:latin typeface="Gill Sans MT" pitchFamily="34" charset="0"/>
                <a:ea typeface="Gill Sans MT" pitchFamily="34" charset="-122"/>
                <a:cs typeface="Gill Sans MT" pitchFamily="34" charset="-120"/>
              </a:rPr>
              <a:t>Year 1</a:t>
            </a:r>
            <a:endParaRPr lang="en-CA" sz="1400" noProof="0"/>
          </a:p>
        </p:txBody>
      </p:sp>
      <p:sp>
        <p:nvSpPr>
          <p:cNvPr id="8" name="Text 6"/>
          <p:cNvSpPr/>
          <p:nvPr/>
        </p:nvSpPr>
        <p:spPr>
          <a:xfrm>
            <a:off x="667512" y="2624328"/>
            <a:ext cx="1820205" cy="960120"/>
          </a:xfrm>
          <a:prstGeom prst="rect">
            <a:avLst/>
          </a:prstGeom>
          <a:noFill/>
          <a:ln/>
        </p:spPr>
        <p:txBody>
          <a:bodyPr wrap="square" lIns="0" tIns="0" rIns="0" bIns="0" rtlCol="0" anchor="ctr"/>
          <a:lstStyle/>
          <a:p>
            <a:pPr marL="0" indent="0" algn="ctr">
              <a:lnSpc>
                <a:spcPts val="1200"/>
              </a:lnSpc>
              <a:buNone/>
            </a:pPr>
            <a:r>
              <a:rPr lang="en-CA" sz="1000" noProof="0">
                <a:solidFill>
                  <a:srgbClr val="C9C4C3"/>
                </a:solidFill>
                <a:latin typeface="Corbel" pitchFamily="34" charset="0"/>
                <a:ea typeface="Corbel" pitchFamily="34" charset="-122"/>
                <a:cs typeface="Corbel" pitchFamily="34" charset="-120"/>
              </a:rPr>
              <a:t>Entry-level participation</a:t>
            </a:r>
            <a:endParaRPr lang="en-CA" sz="1000" noProof="0"/>
          </a:p>
        </p:txBody>
      </p:sp>
      <p:sp>
        <p:nvSpPr>
          <p:cNvPr id="9" name="Shape 7"/>
          <p:cNvSpPr/>
          <p:nvPr/>
        </p:nvSpPr>
        <p:spPr>
          <a:xfrm>
            <a:off x="2807757" y="1847088"/>
            <a:ext cx="2057949" cy="1828800"/>
          </a:xfrm>
          <a:prstGeom prst="rect">
            <a:avLst/>
          </a:prstGeom>
          <a:solidFill>
            <a:srgbClr val="2F2F2F"/>
          </a:solidFill>
          <a:ln/>
        </p:spPr>
        <p:txBody>
          <a:bodyPr/>
          <a:lstStyle/>
          <a:p>
            <a:endParaRPr lang="en-CA" noProof="0"/>
          </a:p>
        </p:txBody>
      </p:sp>
      <p:sp>
        <p:nvSpPr>
          <p:cNvPr id="10" name="Text 8"/>
          <p:cNvSpPr/>
          <p:nvPr/>
        </p:nvSpPr>
        <p:spPr>
          <a:xfrm>
            <a:off x="2899197" y="2011680"/>
            <a:ext cx="1875069" cy="548640"/>
          </a:xfrm>
          <a:prstGeom prst="rect">
            <a:avLst/>
          </a:prstGeom>
          <a:noFill/>
          <a:ln/>
        </p:spPr>
        <p:txBody>
          <a:bodyPr wrap="square" lIns="0" tIns="0" rIns="0" bIns="0" rtlCol="0" anchor="ctr"/>
          <a:lstStyle/>
          <a:p>
            <a:pPr marL="0" indent="0" algn="ctr">
              <a:lnSpc>
                <a:spcPts val="1600"/>
              </a:lnSpc>
              <a:buNone/>
            </a:pPr>
            <a:r>
              <a:rPr lang="en-CA" sz="1400" b="1" noProof="0">
                <a:solidFill>
                  <a:srgbClr val="FFFFFF"/>
                </a:solidFill>
                <a:latin typeface="Gill Sans MT" pitchFamily="34" charset="0"/>
                <a:ea typeface="Gill Sans MT" pitchFamily="34" charset="-122"/>
                <a:cs typeface="Gill Sans MT" pitchFamily="34" charset="-120"/>
              </a:rPr>
              <a:t>Year 2</a:t>
            </a:r>
            <a:endParaRPr lang="en-CA" sz="1400" noProof="0"/>
          </a:p>
        </p:txBody>
      </p:sp>
      <p:sp>
        <p:nvSpPr>
          <p:cNvPr id="11" name="Text 9"/>
          <p:cNvSpPr/>
          <p:nvPr/>
        </p:nvSpPr>
        <p:spPr>
          <a:xfrm>
            <a:off x="2926629" y="2624328"/>
            <a:ext cx="1820205" cy="960120"/>
          </a:xfrm>
          <a:prstGeom prst="rect">
            <a:avLst/>
          </a:prstGeom>
          <a:noFill/>
          <a:ln/>
        </p:spPr>
        <p:txBody>
          <a:bodyPr wrap="square" lIns="0" tIns="0" rIns="0" bIns="0" rtlCol="0" anchor="ctr"/>
          <a:lstStyle/>
          <a:p>
            <a:pPr marL="0" indent="0" algn="ctr">
              <a:lnSpc>
                <a:spcPts val="1200"/>
              </a:lnSpc>
              <a:buNone/>
            </a:pPr>
            <a:r>
              <a:rPr lang="en-CA" sz="1000" noProof="0">
                <a:solidFill>
                  <a:srgbClr val="C9C4C3"/>
                </a:solidFill>
                <a:latin typeface="Corbel" pitchFamily="34" charset="0"/>
                <a:ea typeface="Corbel" pitchFamily="34" charset="-122"/>
                <a:cs typeface="Corbel" pitchFamily="34" charset="-120"/>
              </a:rPr>
              <a:t>Certified workers and apprentices</a:t>
            </a:r>
            <a:endParaRPr lang="en-CA" sz="1000" noProof="0"/>
          </a:p>
        </p:txBody>
      </p:sp>
      <p:sp>
        <p:nvSpPr>
          <p:cNvPr id="12" name="Shape 10"/>
          <p:cNvSpPr/>
          <p:nvPr/>
        </p:nvSpPr>
        <p:spPr>
          <a:xfrm>
            <a:off x="5066873" y="1847088"/>
            <a:ext cx="2057949" cy="1828800"/>
          </a:xfrm>
          <a:prstGeom prst="rect">
            <a:avLst/>
          </a:prstGeom>
          <a:solidFill>
            <a:srgbClr val="C0504A"/>
          </a:solidFill>
          <a:ln/>
        </p:spPr>
        <p:txBody>
          <a:bodyPr/>
          <a:lstStyle/>
          <a:p>
            <a:endParaRPr lang="en-CA" noProof="0"/>
          </a:p>
        </p:txBody>
      </p:sp>
      <p:sp>
        <p:nvSpPr>
          <p:cNvPr id="13" name="Text 11"/>
          <p:cNvSpPr/>
          <p:nvPr/>
        </p:nvSpPr>
        <p:spPr>
          <a:xfrm>
            <a:off x="5158313" y="2011680"/>
            <a:ext cx="1875069" cy="548640"/>
          </a:xfrm>
          <a:prstGeom prst="rect">
            <a:avLst/>
          </a:prstGeom>
          <a:noFill/>
          <a:ln/>
        </p:spPr>
        <p:txBody>
          <a:bodyPr wrap="square" lIns="0" tIns="0" rIns="0" bIns="0" rtlCol="0" anchor="ctr"/>
          <a:lstStyle/>
          <a:p>
            <a:pPr marL="0" indent="0" algn="ctr">
              <a:lnSpc>
                <a:spcPts val="1600"/>
              </a:lnSpc>
              <a:buNone/>
            </a:pPr>
            <a:r>
              <a:rPr lang="en-CA" sz="1400" b="1" noProof="0">
                <a:solidFill>
                  <a:srgbClr val="FFFFFF"/>
                </a:solidFill>
                <a:latin typeface="Gill Sans MT" pitchFamily="34" charset="0"/>
                <a:ea typeface="Gill Sans MT" pitchFamily="34" charset="-122"/>
                <a:cs typeface="Gill Sans MT" pitchFamily="34" charset="-120"/>
              </a:rPr>
              <a:t>Year 3</a:t>
            </a:r>
            <a:endParaRPr lang="en-CA" sz="1400" noProof="0"/>
          </a:p>
        </p:txBody>
      </p:sp>
      <p:sp>
        <p:nvSpPr>
          <p:cNvPr id="14" name="Text 12"/>
          <p:cNvSpPr/>
          <p:nvPr/>
        </p:nvSpPr>
        <p:spPr>
          <a:xfrm>
            <a:off x="5185745" y="2624328"/>
            <a:ext cx="1820205" cy="960120"/>
          </a:xfrm>
          <a:prstGeom prst="rect">
            <a:avLst/>
          </a:prstGeom>
          <a:noFill/>
          <a:ln/>
        </p:spPr>
        <p:txBody>
          <a:bodyPr wrap="square" lIns="0" tIns="0" rIns="0" bIns="0" rtlCol="0" anchor="ctr"/>
          <a:lstStyle/>
          <a:p>
            <a:pPr marL="0" indent="0" algn="ctr">
              <a:lnSpc>
                <a:spcPts val="1200"/>
              </a:lnSpc>
              <a:buNone/>
            </a:pPr>
            <a:r>
              <a:rPr lang="en-CA" sz="1000" noProof="0">
                <a:solidFill>
                  <a:srgbClr val="C9C4C3"/>
                </a:solidFill>
                <a:latin typeface="Corbel" pitchFamily="34" charset="0"/>
                <a:ea typeface="Corbel" pitchFamily="34" charset="-122"/>
                <a:cs typeface="Corbel" pitchFamily="34" charset="-120"/>
              </a:rPr>
              <a:t>Supervisors and specialized roles</a:t>
            </a:r>
            <a:endParaRPr lang="en-CA" sz="1000" noProof="0"/>
          </a:p>
        </p:txBody>
      </p:sp>
      <p:sp>
        <p:nvSpPr>
          <p:cNvPr id="15" name="Shape 13"/>
          <p:cNvSpPr/>
          <p:nvPr/>
        </p:nvSpPr>
        <p:spPr>
          <a:xfrm>
            <a:off x="7325990" y="1847088"/>
            <a:ext cx="2057949" cy="1828800"/>
          </a:xfrm>
          <a:prstGeom prst="rect">
            <a:avLst/>
          </a:prstGeom>
          <a:solidFill>
            <a:srgbClr val="3C3C3C"/>
          </a:solidFill>
          <a:ln/>
        </p:spPr>
        <p:txBody>
          <a:bodyPr/>
          <a:lstStyle/>
          <a:p>
            <a:endParaRPr lang="en-CA" noProof="0"/>
          </a:p>
        </p:txBody>
      </p:sp>
      <p:sp>
        <p:nvSpPr>
          <p:cNvPr id="16" name="Text 14"/>
          <p:cNvSpPr/>
          <p:nvPr/>
        </p:nvSpPr>
        <p:spPr>
          <a:xfrm>
            <a:off x="7417430" y="2011680"/>
            <a:ext cx="1875069" cy="548640"/>
          </a:xfrm>
          <a:prstGeom prst="rect">
            <a:avLst/>
          </a:prstGeom>
          <a:noFill/>
          <a:ln/>
        </p:spPr>
        <p:txBody>
          <a:bodyPr wrap="square" lIns="0" tIns="0" rIns="0" bIns="0" rtlCol="0" anchor="ctr"/>
          <a:lstStyle/>
          <a:p>
            <a:pPr marL="0" indent="0" algn="ctr">
              <a:lnSpc>
                <a:spcPts val="1600"/>
              </a:lnSpc>
              <a:buNone/>
            </a:pPr>
            <a:r>
              <a:rPr lang="en-CA" sz="1400" b="1" noProof="0">
                <a:solidFill>
                  <a:srgbClr val="FFFFFF"/>
                </a:solidFill>
                <a:latin typeface="Gill Sans MT" pitchFamily="34" charset="0"/>
                <a:ea typeface="Gill Sans MT" pitchFamily="34" charset="-122"/>
                <a:cs typeface="Gill Sans MT" pitchFamily="34" charset="-120"/>
              </a:rPr>
              <a:t>Year 4</a:t>
            </a:r>
            <a:endParaRPr lang="en-CA" sz="1400" noProof="0"/>
          </a:p>
        </p:txBody>
      </p:sp>
      <p:sp>
        <p:nvSpPr>
          <p:cNvPr id="17" name="Text 15"/>
          <p:cNvSpPr/>
          <p:nvPr/>
        </p:nvSpPr>
        <p:spPr>
          <a:xfrm>
            <a:off x="7444862" y="2624328"/>
            <a:ext cx="1820205" cy="960120"/>
          </a:xfrm>
          <a:prstGeom prst="rect">
            <a:avLst/>
          </a:prstGeom>
          <a:noFill/>
          <a:ln/>
        </p:spPr>
        <p:txBody>
          <a:bodyPr wrap="square" lIns="0" tIns="0" rIns="0" bIns="0" rtlCol="0" anchor="ctr"/>
          <a:lstStyle/>
          <a:p>
            <a:pPr marL="0" indent="0" algn="ctr">
              <a:lnSpc>
                <a:spcPts val="1200"/>
              </a:lnSpc>
              <a:buNone/>
            </a:pPr>
            <a:r>
              <a:rPr lang="en-CA" sz="1000" noProof="0">
                <a:solidFill>
                  <a:srgbClr val="C9C4C3"/>
                </a:solidFill>
                <a:latin typeface="Corbel" pitchFamily="34" charset="0"/>
                <a:ea typeface="Corbel" pitchFamily="34" charset="-122"/>
                <a:cs typeface="Corbel" pitchFamily="34" charset="-120"/>
              </a:rPr>
              <a:t>Management and expanded business capacity</a:t>
            </a:r>
            <a:endParaRPr lang="en-CA" sz="1000" noProof="0"/>
          </a:p>
        </p:txBody>
      </p:sp>
      <p:sp>
        <p:nvSpPr>
          <p:cNvPr id="18" name="Shape 16"/>
          <p:cNvSpPr/>
          <p:nvPr/>
        </p:nvSpPr>
        <p:spPr>
          <a:xfrm>
            <a:off x="9585107" y="1847088"/>
            <a:ext cx="2057949" cy="1828800"/>
          </a:xfrm>
          <a:prstGeom prst="rect">
            <a:avLst/>
          </a:prstGeom>
          <a:solidFill>
            <a:srgbClr val="A03D35"/>
          </a:solidFill>
          <a:ln/>
        </p:spPr>
        <p:txBody>
          <a:bodyPr/>
          <a:lstStyle/>
          <a:p>
            <a:endParaRPr lang="en-CA" noProof="0"/>
          </a:p>
        </p:txBody>
      </p:sp>
      <p:sp>
        <p:nvSpPr>
          <p:cNvPr id="19" name="Text 17"/>
          <p:cNvSpPr/>
          <p:nvPr/>
        </p:nvSpPr>
        <p:spPr>
          <a:xfrm>
            <a:off x="9676547" y="2011680"/>
            <a:ext cx="1875069" cy="548640"/>
          </a:xfrm>
          <a:prstGeom prst="rect">
            <a:avLst/>
          </a:prstGeom>
          <a:noFill/>
          <a:ln/>
        </p:spPr>
        <p:txBody>
          <a:bodyPr wrap="square" lIns="0" tIns="0" rIns="0" bIns="0" rtlCol="0" anchor="ctr"/>
          <a:lstStyle/>
          <a:p>
            <a:pPr marL="0" indent="0" algn="ctr">
              <a:lnSpc>
                <a:spcPts val="1600"/>
              </a:lnSpc>
              <a:buNone/>
            </a:pPr>
            <a:r>
              <a:rPr lang="en-CA" sz="1400" b="1" noProof="0">
                <a:solidFill>
                  <a:srgbClr val="FFFFFF"/>
                </a:solidFill>
                <a:latin typeface="Gill Sans MT" pitchFamily="34" charset="0"/>
                <a:ea typeface="Gill Sans MT" pitchFamily="34" charset="-122"/>
                <a:cs typeface="Gill Sans MT" pitchFamily="34" charset="-120"/>
              </a:rPr>
              <a:t>Year 5</a:t>
            </a:r>
            <a:endParaRPr lang="en-CA" sz="1400" noProof="0"/>
          </a:p>
        </p:txBody>
      </p:sp>
      <p:sp>
        <p:nvSpPr>
          <p:cNvPr id="20" name="Text 18"/>
          <p:cNvSpPr/>
          <p:nvPr/>
        </p:nvSpPr>
        <p:spPr>
          <a:xfrm>
            <a:off x="9703979" y="2624328"/>
            <a:ext cx="1820205" cy="960120"/>
          </a:xfrm>
          <a:prstGeom prst="rect">
            <a:avLst/>
          </a:prstGeom>
          <a:noFill/>
          <a:ln/>
        </p:spPr>
        <p:txBody>
          <a:bodyPr wrap="square" lIns="0" tIns="0" rIns="0" bIns="0" rtlCol="0" anchor="ctr"/>
          <a:lstStyle/>
          <a:p>
            <a:pPr marL="0" indent="0" algn="ctr">
              <a:lnSpc>
                <a:spcPts val="1200"/>
              </a:lnSpc>
              <a:buNone/>
            </a:pPr>
            <a:r>
              <a:rPr lang="en-CA" sz="1000" noProof="0">
                <a:solidFill>
                  <a:srgbClr val="C9C4C3"/>
                </a:solidFill>
                <a:latin typeface="Corbel" pitchFamily="34" charset="0"/>
                <a:ea typeface="Corbel" pitchFamily="34" charset="-122"/>
                <a:cs typeface="Corbel" pitchFamily="34" charset="-120"/>
              </a:rPr>
              <a:t>Sustainable Indigenous workforce and ownership</a:t>
            </a:r>
            <a:endParaRPr lang="en-CA" sz="1000" noProof="0"/>
          </a:p>
        </p:txBody>
      </p:sp>
      <p:sp>
        <p:nvSpPr>
          <p:cNvPr id="27" name="Slide Number Placeholder 1">
            <a:extLst>
              <a:ext uri="{FF2B5EF4-FFF2-40B4-BE49-F238E27FC236}">
                <a16:creationId xmlns:a16="http://schemas.microsoft.com/office/drawing/2014/main" id="{23CA4FBF-2A16-3F51-E100-54FD75FC5D60}"/>
              </a:ext>
            </a:extLst>
          </p:cNvPr>
          <p:cNvSpPr txBox="1">
            <a:spLocks/>
          </p:cNvSpPr>
          <p:nvPr/>
        </p:nvSpPr>
        <p:spPr>
          <a:xfrm>
            <a:off x="611301" y="6351735"/>
            <a:ext cx="265003" cy="369740"/>
          </a:xfrm>
          <a:prstGeom prst="rect">
            <a:avLst/>
          </a:prstGeom>
        </p:spPr>
        <p:txBody>
          <a:bodyPr vert="horz" lIns="0" tIns="0" rIns="0" bIns="0" rtlCol="0" anchor="ctr" anchorCtr="0">
            <a:noAutofit/>
          </a:bodyPr>
          <a:lstStyle>
            <a:defPPr>
              <a:defRPr lang="en-US"/>
            </a:defPPr>
            <a:lvl1pPr>
              <a:defRPr sz="1000">
                <a:solidFill>
                  <a:srgbClr val="A13D35"/>
                </a:solidFill>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fld id="{90E75981-53F8-4174-8F05-C8A5CE0FBBE0}" type="slidenum">
              <a:rPr lang="en-CA" noProof="0" smtClean="0"/>
              <a:pPr/>
              <a:t>30</a:t>
            </a:fld>
            <a:endParaRPr lang="en-CA" noProof="0"/>
          </a:p>
        </p:txBody>
      </p:sp>
      <p:sp>
        <p:nvSpPr>
          <p:cNvPr id="29" name="Text 12">
            <a:extLst>
              <a:ext uri="{FF2B5EF4-FFF2-40B4-BE49-F238E27FC236}">
                <a16:creationId xmlns:a16="http://schemas.microsoft.com/office/drawing/2014/main" id="{BCCBCBD0-F0E4-8956-64FE-198C7034089C}"/>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4CA34-A7E8-DB00-E7ED-C0AA18D737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743124-3008-154A-1F59-E2CB1BCB3B90}"/>
              </a:ext>
            </a:extLst>
          </p:cNvPr>
          <p:cNvSpPr>
            <a:spLocks noGrp="1"/>
          </p:cNvSpPr>
          <p:nvPr>
            <p:ph type="title"/>
          </p:nvPr>
        </p:nvSpPr>
        <p:spPr/>
        <p:txBody>
          <a:bodyPr/>
          <a:lstStyle/>
          <a:p>
            <a:r>
              <a:rPr lang="en-CA" noProof="0"/>
              <a:t>A REPEATABLE MODEL</a:t>
            </a:r>
          </a:p>
        </p:txBody>
      </p:sp>
      <p:sp>
        <p:nvSpPr>
          <p:cNvPr id="6" name="Text 2">
            <a:extLst>
              <a:ext uri="{FF2B5EF4-FFF2-40B4-BE49-F238E27FC236}">
                <a16:creationId xmlns:a16="http://schemas.microsoft.com/office/drawing/2014/main" id="{9416526D-129B-DC09-D57B-C35E269B2896}"/>
              </a:ext>
            </a:extLst>
          </p:cNvPr>
          <p:cNvSpPr/>
          <p:nvPr/>
        </p:nvSpPr>
        <p:spPr>
          <a:xfrm>
            <a:off x="1645920" y="4114800"/>
            <a:ext cx="8899855" cy="731520"/>
          </a:xfrm>
          <a:prstGeom prst="rect">
            <a:avLst/>
          </a:prstGeom>
          <a:noFill/>
          <a:ln/>
        </p:spPr>
        <p:txBody>
          <a:bodyPr wrap="square" lIns="0" tIns="0" rIns="0" bIns="0" rtlCol="0" anchor="ctr"/>
          <a:lstStyle/>
          <a:p>
            <a:pPr lvl="0" algn="ctr">
              <a:spcBef>
                <a:spcPts val="0"/>
              </a:spcBef>
              <a:spcAft>
                <a:spcPts val="0"/>
              </a:spcAft>
              <a:defRPr/>
            </a:pPr>
            <a:r>
              <a:rPr lang="en-CA" b="0" i="1" noProof="0">
                <a:solidFill>
                  <a:srgbClr val="C9C4C3"/>
                </a:solidFill>
                <a:latin typeface="Corbel" pitchFamily="34" charset="0"/>
                <a:ea typeface="Corbel" pitchFamily="34" charset="-122"/>
                <a:cs typeface="Corbel" pitchFamily="34" charset="-120"/>
              </a:rPr>
              <a:t>The strongest agreement holders do not solve this project by project. They build one approach and reuse and refine it.</a:t>
            </a:r>
            <a:endParaRPr lang="en-CA" b="0" noProof="0">
              <a:solidFill>
                <a:prstClr val="black"/>
              </a:solidFill>
              <a:latin typeface="Calibri" panose="020F0502020204030204"/>
            </a:endParaRPr>
          </a:p>
        </p:txBody>
      </p:sp>
      <p:sp>
        <p:nvSpPr>
          <p:cNvPr id="3" name="TextBox 2">
            <a:extLst>
              <a:ext uri="{FF2B5EF4-FFF2-40B4-BE49-F238E27FC236}">
                <a16:creationId xmlns:a16="http://schemas.microsoft.com/office/drawing/2014/main" id="{BC828D20-2249-7944-8AF9-8FB4EBA747A1}"/>
              </a:ext>
            </a:extLst>
          </p:cNvPr>
          <p:cNvSpPr txBox="1"/>
          <p:nvPr/>
        </p:nvSpPr>
        <p:spPr>
          <a:xfrm>
            <a:off x="696036" y="6196084"/>
            <a:ext cx="0" cy="0"/>
          </a:xfrm>
          <a:prstGeom prst="rect">
            <a:avLst/>
          </a:prstGeom>
          <a:noFill/>
        </p:spPr>
        <p:txBody>
          <a:bodyPr wrap="none" lIns="0" tIns="0" rIns="0" bIns="0" rtlCol="0">
            <a:noAutofit/>
          </a:bodyPr>
          <a:lstStyle/>
          <a:p>
            <a:endParaRPr lang="en-CA" noProof="0"/>
          </a:p>
        </p:txBody>
      </p:sp>
    </p:spTree>
    <p:extLst>
      <p:ext uri="{BB962C8B-B14F-4D97-AF65-F5344CB8AC3E}">
        <p14:creationId xmlns:p14="http://schemas.microsoft.com/office/powerpoint/2010/main" val="2659598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548640" y="365760"/>
            <a:ext cx="8899855" cy="914400"/>
          </a:xfrm>
          <a:prstGeom prst="rect">
            <a:avLst/>
          </a:prstGeom>
          <a:noFill/>
          <a:ln/>
        </p:spPr>
        <p:txBody>
          <a:bodyPr wrap="square" lIns="0" tIns="0" rIns="0" bIns="0" rtlCol="0" anchor="t"/>
          <a:lstStyle/>
          <a:p>
            <a:pPr marL="0" indent="0">
              <a:buNone/>
            </a:pPr>
            <a:r>
              <a:rPr lang="en-CA" sz="2600" b="1" noProof="0">
                <a:solidFill>
                  <a:srgbClr val="A03D35"/>
                </a:solidFill>
                <a:latin typeface="Gill Sans MT" pitchFamily="34" charset="0"/>
                <a:ea typeface="Gill Sans MT" pitchFamily="34" charset="-122"/>
                <a:cs typeface="Gill Sans MT" pitchFamily="34" charset="-120"/>
              </a:rPr>
              <a:t>Build Capacity Once. Deploy It Repeatedly.</a:t>
            </a:r>
            <a:endParaRPr lang="en-CA" sz="2600" noProof="0"/>
          </a:p>
        </p:txBody>
      </p:sp>
      <p:sp>
        <p:nvSpPr>
          <p:cNvPr id="4" name="Text 2"/>
          <p:cNvSpPr/>
          <p:nvPr/>
        </p:nvSpPr>
        <p:spPr>
          <a:xfrm>
            <a:off x="548640" y="1417320"/>
            <a:ext cx="11094415" cy="457200"/>
          </a:xfrm>
          <a:prstGeom prst="rect">
            <a:avLst/>
          </a:prstGeom>
          <a:noFill/>
          <a:ln/>
        </p:spPr>
        <p:txBody>
          <a:bodyPr wrap="square" lIns="0" tIns="0" rIns="0" bIns="0" rtlCol="0" anchor="ctr"/>
          <a:lstStyle/>
          <a:p>
            <a:pPr marL="0" indent="0">
              <a:buNone/>
            </a:pPr>
            <a:r>
              <a:rPr lang="en-CA" sz="1300" i="1" noProof="0">
                <a:solidFill>
                  <a:srgbClr val="3C3C3C"/>
                </a:solidFill>
                <a:latin typeface="Corbel" pitchFamily="34" charset="0"/>
                <a:ea typeface="Corbel" pitchFamily="34" charset="-122"/>
                <a:cs typeface="Corbel" pitchFamily="34" charset="-120"/>
              </a:rPr>
              <a:t>Move away from rebuilding from scratch project by project.</a:t>
            </a:r>
            <a:endParaRPr lang="en-CA" sz="1300" noProof="0"/>
          </a:p>
        </p:txBody>
      </p:sp>
      <p:sp>
        <p:nvSpPr>
          <p:cNvPr id="5" name="Shape 3"/>
          <p:cNvSpPr/>
          <p:nvPr/>
        </p:nvSpPr>
        <p:spPr>
          <a:xfrm>
            <a:off x="548640" y="1920240"/>
            <a:ext cx="5364328" cy="502920"/>
          </a:xfrm>
          <a:prstGeom prst="rect">
            <a:avLst/>
          </a:prstGeom>
          <a:solidFill>
            <a:srgbClr val="3C3C3C"/>
          </a:solidFill>
          <a:ln/>
        </p:spPr>
        <p:txBody>
          <a:bodyPr/>
          <a:lstStyle/>
          <a:p>
            <a:endParaRPr lang="en-CA" noProof="0"/>
          </a:p>
        </p:txBody>
      </p:sp>
      <p:sp>
        <p:nvSpPr>
          <p:cNvPr id="6" name="Text 4"/>
          <p:cNvSpPr/>
          <p:nvPr/>
        </p:nvSpPr>
        <p:spPr>
          <a:xfrm>
            <a:off x="685800" y="1920240"/>
            <a:ext cx="5090008" cy="502920"/>
          </a:xfrm>
          <a:prstGeom prst="rect">
            <a:avLst/>
          </a:prstGeom>
          <a:noFill/>
          <a:ln/>
        </p:spPr>
        <p:txBody>
          <a:bodyPr wrap="square" lIns="0" tIns="0" rIns="0" bIns="0" rtlCol="0" anchor="ctr"/>
          <a:lstStyle/>
          <a:p>
            <a:pPr marL="0" indent="0">
              <a:buNone/>
            </a:pPr>
            <a:r>
              <a:rPr lang="en-CA" sz="1500" b="1" noProof="0">
                <a:solidFill>
                  <a:srgbClr val="FFFFFF"/>
                </a:solidFill>
                <a:latin typeface="Gill Sans MT" pitchFamily="34" charset="0"/>
                <a:ea typeface="Gill Sans MT" pitchFamily="34" charset="-122"/>
                <a:cs typeface="Gill Sans MT" pitchFamily="34" charset="-120"/>
              </a:rPr>
              <a:t>Project-by-Project Approach</a:t>
            </a:r>
            <a:endParaRPr lang="en-CA" sz="1500" noProof="0"/>
          </a:p>
        </p:txBody>
      </p:sp>
      <p:sp>
        <p:nvSpPr>
          <p:cNvPr id="7" name="Shape 5"/>
          <p:cNvSpPr/>
          <p:nvPr/>
        </p:nvSpPr>
        <p:spPr>
          <a:xfrm>
            <a:off x="548640" y="2423160"/>
            <a:ext cx="5364328" cy="3749040"/>
          </a:xfrm>
          <a:prstGeom prst="rect">
            <a:avLst/>
          </a:prstGeom>
          <a:solidFill>
            <a:srgbClr val="FFFFFF"/>
          </a:solidFill>
          <a:ln w="9525">
            <a:solidFill>
              <a:srgbClr val="D8D6D6"/>
            </a:solidFill>
            <a:prstDash val="solid"/>
          </a:ln>
        </p:spPr>
        <p:txBody>
          <a:bodyPr/>
          <a:lstStyle/>
          <a:p>
            <a:endParaRPr lang="en-CA" noProof="0"/>
          </a:p>
        </p:txBody>
      </p:sp>
      <p:sp>
        <p:nvSpPr>
          <p:cNvPr id="8" name="Text 6"/>
          <p:cNvSpPr/>
          <p:nvPr/>
        </p:nvSpPr>
        <p:spPr>
          <a:xfrm>
            <a:off x="749808" y="2587752"/>
            <a:ext cx="4961992" cy="3474720"/>
          </a:xfrm>
          <a:prstGeom prst="rect">
            <a:avLst/>
          </a:prstGeom>
          <a:noFill/>
          <a:ln/>
        </p:spPr>
        <p:txBody>
          <a:bodyPr wrap="square" lIns="0" tIns="0" rIns="0" bIns="0" rtlCol="0" anchor="t"/>
          <a:lstStyle/>
          <a:p>
            <a:pPr marL="342900" indent="-342900">
              <a:lnSpc>
                <a:spcPts val="1600"/>
              </a:lnSpc>
              <a:spcAft>
                <a:spcPts val="1000"/>
              </a:spcAft>
              <a:buSzPct val="100000"/>
              <a:buChar char="•"/>
            </a:pPr>
            <a:r>
              <a:rPr lang="en-CA" sz="1250" noProof="0">
                <a:solidFill>
                  <a:srgbClr val="3C3C3C"/>
                </a:solidFill>
                <a:latin typeface="Corbel" pitchFamily="34" charset="0"/>
                <a:ea typeface="Corbel" pitchFamily="34" charset="-122"/>
                <a:cs typeface="Corbel" pitchFamily="34" charset="-120"/>
              </a:rPr>
              <a:t>New scramble each time</a:t>
            </a:r>
            <a:endParaRPr lang="en-CA" sz="1250" noProof="0"/>
          </a:p>
          <a:p>
            <a:pPr marL="342900" indent="-342900">
              <a:lnSpc>
                <a:spcPts val="1600"/>
              </a:lnSpc>
              <a:spcAft>
                <a:spcPts val="1000"/>
              </a:spcAft>
              <a:buSzPct val="100000"/>
              <a:buChar char="•"/>
            </a:pPr>
            <a:r>
              <a:rPr lang="en-CA" sz="1250" noProof="0">
                <a:solidFill>
                  <a:srgbClr val="3C3C3C"/>
                </a:solidFill>
                <a:latin typeface="Corbel" pitchFamily="34" charset="0"/>
                <a:ea typeface="Corbel" pitchFamily="34" charset="-122"/>
                <a:cs typeface="Corbel" pitchFamily="34" charset="-120"/>
              </a:rPr>
              <a:t>Training and tools purchased for one project</a:t>
            </a:r>
            <a:endParaRPr lang="en-CA" sz="1250" noProof="0"/>
          </a:p>
          <a:p>
            <a:pPr marL="342900" indent="-342900">
              <a:lnSpc>
                <a:spcPts val="1600"/>
              </a:lnSpc>
              <a:spcAft>
                <a:spcPts val="1000"/>
              </a:spcAft>
              <a:buSzPct val="100000"/>
              <a:buChar char="•"/>
            </a:pPr>
            <a:r>
              <a:rPr lang="en-CA" sz="1250" noProof="0">
                <a:solidFill>
                  <a:srgbClr val="3C3C3C"/>
                </a:solidFill>
                <a:latin typeface="Corbel" pitchFamily="34" charset="0"/>
                <a:ea typeface="Corbel" pitchFamily="34" charset="-122"/>
                <a:cs typeface="Corbel" pitchFamily="34" charset="-120"/>
              </a:rPr>
              <a:t>Lessons are not institutionalized</a:t>
            </a:r>
            <a:endParaRPr lang="en-CA" sz="1250" noProof="0"/>
          </a:p>
          <a:p>
            <a:pPr marL="342900" indent="-342900">
              <a:lnSpc>
                <a:spcPts val="1600"/>
              </a:lnSpc>
              <a:spcAft>
                <a:spcPts val="1000"/>
              </a:spcAft>
              <a:buSzPct val="100000"/>
              <a:buChar char="•"/>
            </a:pPr>
            <a:r>
              <a:rPr lang="en-CA" sz="1250" noProof="0">
                <a:solidFill>
                  <a:srgbClr val="3C3C3C"/>
                </a:solidFill>
                <a:latin typeface="Corbel" pitchFamily="34" charset="0"/>
                <a:ea typeface="Corbel" pitchFamily="34" charset="-122"/>
                <a:cs typeface="Corbel" pitchFamily="34" charset="-120"/>
              </a:rPr>
              <a:t>Benefits are harder to compound</a:t>
            </a:r>
            <a:endParaRPr lang="en-CA" sz="1250" noProof="0"/>
          </a:p>
        </p:txBody>
      </p:sp>
      <p:sp>
        <p:nvSpPr>
          <p:cNvPr id="9" name="Shape 7"/>
          <p:cNvSpPr/>
          <p:nvPr/>
        </p:nvSpPr>
        <p:spPr>
          <a:xfrm>
            <a:off x="6278728" y="1920240"/>
            <a:ext cx="5364328" cy="502920"/>
          </a:xfrm>
          <a:prstGeom prst="rect">
            <a:avLst/>
          </a:prstGeom>
          <a:solidFill>
            <a:srgbClr val="A03D35"/>
          </a:solidFill>
          <a:ln/>
        </p:spPr>
        <p:txBody>
          <a:bodyPr/>
          <a:lstStyle/>
          <a:p>
            <a:endParaRPr lang="en-CA" noProof="0"/>
          </a:p>
        </p:txBody>
      </p:sp>
      <p:sp>
        <p:nvSpPr>
          <p:cNvPr id="10" name="Text 8"/>
          <p:cNvSpPr/>
          <p:nvPr/>
        </p:nvSpPr>
        <p:spPr>
          <a:xfrm>
            <a:off x="6415888" y="1920240"/>
            <a:ext cx="5090008" cy="502920"/>
          </a:xfrm>
          <a:prstGeom prst="rect">
            <a:avLst/>
          </a:prstGeom>
          <a:noFill/>
          <a:ln/>
        </p:spPr>
        <p:txBody>
          <a:bodyPr wrap="square" lIns="0" tIns="0" rIns="0" bIns="0" rtlCol="0" anchor="ctr"/>
          <a:lstStyle/>
          <a:p>
            <a:pPr marL="0" indent="0">
              <a:buNone/>
            </a:pPr>
            <a:r>
              <a:rPr lang="en-CA" sz="1500" b="1" noProof="0">
                <a:solidFill>
                  <a:srgbClr val="FFFFFF"/>
                </a:solidFill>
                <a:latin typeface="Gill Sans MT" pitchFamily="34" charset="0"/>
                <a:ea typeface="Gill Sans MT" pitchFamily="34" charset="-122"/>
                <a:cs typeface="Gill Sans MT" pitchFamily="34" charset="-120"/>
              </a:rPr>
              <a:t>Repeatable Capacity Model</a:t>
            </a:r>
            <a:endParaRPr lang="en-CA" sz="1500" noProof="0"/>
          </a:p>
        </p:txBody>
      </p:sp>
      <p:sp>
        <p:nvSpPr>
          <p:cNvPr id="11" name="Shape 9"/>
          <p:cNvSpPr/>
          <p:nvPr/>
        </p:nvSpPr>
        <p:spPr>
          <a:xfrm>
            <a:off x="6278728" y="2423160"/>
            <a:ext cx="5364328" cy="3749040"/>
          </a:xfrm>
          <a:prstGeom prst="rect">
            <a:avLst/>
          </a:prstGeom>
          <a:solidFill>
            <a:srgbClr val="FFFFFF"/>
          </a:solidFill>
          <a:ln w="9525">
            <a:solidFill>
              <a:srgbClr val="D8D6D6"/>
            </a:solidFill>
            <a:prstDash val="solid"/>
          </a:ln>
        </p:spPr>
        <p:txBody>
          <a:bodyPr/>
          <a:lstStyle/>
          <a:p>
            <a:endParaRPr lang="en-CA" noProof="0"/>
          </a:p>
        </p:txBody>
      </p:sp>
      <p:sp>
        <p:nvSpPr>
          <p:cNvPr id="12" name="Text 10"/>
          <p:cNvSpPr/>
          <p:nvPr/>
        </p:nvSpPr>
        <p:spPr>
          <a:xfrm>
            <a:off x="6479896" y="2587752"/>
            <a:ext cx="4961992" cy="3474720"/>
          </a:xfrm>
          <a:prstGeom prst="rect">
            <a:avLst/>
          </a:prstGeom>
          <a:noFill/>
          <a:ln/>
        </p:spPr>
        <p:txBody>
          <a:bodyPr wrap="square" lIns="0" tIns="0" rIns="0" bIns="0" rtlCol="0" anchor="t"/>
          <a:lstStyle/>
          <a:p>
            <a:pPr marL="342900" indent="-342900">
              <a:lnSpc>
                <a:spcPts val="1600"/>
              </a:lnSpc>
              <a:spcAft>
                <a:spcPts val="1000"/>
              </a:spcAft>
              <a:buSzPct val="100000"/>
              <a:buChar char="•"/>
            </a:pPr>
            <a:r>
              <a:rPr lang="en-CA" sz="1250" noProof="0">
                <a:solidFill>
                  <a:srgbClr val="3C3C3C"/>
                </a:solidFill>
                <a:latin typeface="Corbel" pitchFamily="34" charset="0"/>
                <a:ea typeface="Corbel" pitchFamily="34" charset="-122"/>
                <a:cs typeface="Corbel" pitchFamily="34" charset="-120"/>
              </a:rPr>
              <a:t>Reusable training pathways – </a:t>
            </a:r>
            <a:r>
              <a:rPr lang="en-CA" sz="1250" b="0" noProof="0">
                <a:solidFill>
                  <a:srgbClr val="3C3C3C"/>
                </a:solidFill>
                <a:latin typeface="Corbel" pitchFamily="34" charset="0"/>
                <a:ea typeface="Corbel" pitchFamily="34" charset="-122"/>
                <a:cs typeface="Corbel" pitchFamily="34" charset="-120"/>
              </a:rPr>
              <a:t>continual improvement and refinement</a:t>
            </a:r>
          </a:p>
          <a:p>
            <a:pPr marL="342900" indent="-342900">
              <a:lnSpc>
                <a:spcPts val="1600"/>
              </a:lnSpc>
              <a:spcAft>
                <a:spcPts val="1000"/>
              </a:spcAft>
              <a:buSzPct val="100000"/>
              <a:buChar char="•"/>
            </a:pPr>
            <a:r>
              <a:rPr lang="en-CA" sz="1250" noProof="0">
                <a:solidFill>
                  <a:srgbClr val="3C3C3C"/>
                </a:solidFill>
                <a:latin typeface="Corbel" pitchFamily="34" charset="0"/>
              </a:rPr>
              <a:t>Strong administrative systems – </a:t>
            </a:r>
            <a:r>
              <a:rPr lang="en-CA" sz="1250" b="0" noProof="0">
                <a:solidFill>
                  <a:srgbClr val="3C3C3C"/>
                </a:solidFill>
                <a:latin typeface="Corbel" pitchFamily="34" charset="0"/>
              </a:rPr>
              <a:t>opportunities aligned with community members (dedicated staff, strong internal systems, job postings)</a:t>
            </a:r>
            <a:endParaRPr lang="en-CA" sz="1250" b="0" noProof="0"/>
          </a:p>
          <a:p>
            <a:pPr marL="342900" indent="-342900">
              <a:lnSpc>
                <a:spcPts val="1600"/>
              </a:lnSpc>
              <a:spcAft>
                <a:spcPts val="1000"/>
              </a:spcAft>
              <a:buSzPct val="100000"/>
              <a:buChar char="•"/>
            </a:pPr>
            <a:r>
              <a:rPr lang="en-CA" sz="1250" noProof="0">
                <a:solidFill>
                  <a:srgbClr val="3C3C3C"/>
                </a:solidFill>
                <a:latin typeface="Corbel" pitchFamily="34" charset="0"/>
                <a:ea typeface="Corbel" pitchFamily="34" charset="-122"/>
                <a:cs typeface="Corbel" pitchFamily="34" charset="-120"/>
              </a:rPr>
              <a:t>Tools and systems sized for a pipeline – </a:t>
            </a:r>
            <a:r>
              <a:rPr lang="en-CA" sz="1250" b="0" noProof="0">
                <a:solidFill>
                  <a:srgbClr val="3C3C3C"/>
                </a:solidFill>
                <a:latin typeface="Corbel" pitchFamily="34" charset="0"/>
                <a:ea typeface="Corbel" pitchFamily="34" charset="-122"/>
                <a:cs typeface="Corbel" pitchFamily="34" charset="-120"/>
              </a:rPr>
              <a:t>planning and looking beyond current project</a:t>
            </a:r>
            <a:endParaRPr lang="en-CA" sz="1250" noProof="0"/>
          </a:p>
          <a:p>
            <a:pPr marL="342900" indent="-342900">
              <a:lnSpc>
                <a:spcPts val="1600"/>
              </a:lnSpc>
              <a:spcAft>
                <a:spcPts val="1000"/>
              </a:spcAft>
              <a:buSzPct val="100000"/>
              <a:buChar char="•"/>
            </a:pPr>
            <a:r>
              <a:rPr lang="en-CA" sz="1250" noProof="0">
                <a:solidFill>
                  <a:srgbClr val="3C3C3C"/>
                </a:solidFill>
                <a:latin typeface="Corbel" pitchFamily="34" charset="0"/>
                <a:ea typeface="Corbel" pitchFamily="34" charset="-122"/>
                <a:cs typeface="Corbel" pitchFamily="34" charset="-120"/>
              </a:rPr>
              <a:t>Partnerships renewed across projects – </a:t>
            </a:r>
            <a:r>
              <a:rPr lang="en-CA" sz="1250" b="0" noProof="0">
                <a:solidFill>
                  <a:srgbClr val="3C3C3C"/>
                </a:solidFill>
                <a:latin typeface="Corbel" pitchFamily="34" charset="0"/>
                <a:ea typeface="Corbel" pitchFamily="34" charset="-122"/>
                <a:cs typeface="Corbel" pitchFamily="34" charset="-120"/>
              </a:rPr>
              <a:t>success breeds success</a:t>
            </a:r>
            <a:endParaRPr lang="en-CA" sz="1250" b="0" noProof="0"/>
          </a:p>
          <a:p>
            <a:pPr marL="342900" indent="-342900">
              <a:lnSpc>
                <a:spcPts val="1600"/>
              </a:lnSpc>
              <a:spcAft>
                <a:spcPts val="1000"/>
              </a:spcAft>
              <a:buSzPct val="100000"/>
              <a:buChar char="•"/>
            </a:pPr>
            <a:r>
              <a:rPr lang="en-CA" sz="1250" noProof="0">
                <a:solidFill>
                  <a:srgbClr val="3C3C3C"/>
                </a:solidFill>
                <a:latin typeface="Corbel" pitchFamily="34" charset="0"/>
                <a:ea typeface="Corbel" pitchFamily="34" charset="-122"/>
                <a:cs typeface="Corbel" pitchFamily="34" charset="-120"/>
              </a:rPr>
              <a:t>Capacity grows with each opportunity – </a:t>
            </a:r>
            <a:r>
              <a:rPr lang="en-CA" sz="1250" b="0" noProof="0">
                <a:solidFill>
                  <a:srgbClr val="3C3C3C"/>
                </a:solidFill>
                <a:latin typeface="Corbel" pitchFamily="34" charset="0"/>
                <a:ea typeface="Corbel" pitchFamily="34" charset="-122"/>
                <a:cs typeface="Corbel" pitchFamily="34" charset="-120"/>
              </a:rPr>
              <a:t>lessons are learned and integrated, skills grow</a:t>
            </a:r>
            <a:endParaRPr lang="en-CA" sz="1250" b="0" noProof="0"/>
          </a:p>
        </p:txBody>
      </p:sp>
      <p:sp>
        <p:nvSpPr>
          <p:cNvPr id="21" name="Slide Number Placeholder 1">
            <a:extLst>
              <a:ext uri="{FF2B5EF4-FFF2-40B4-BE49-F238E27FC236}">
                <a16:creationId xmlns:a16="http://schemas.microsoft.com/office/drawing/2014/main" id="{B9695528-17D6-F2DD-1994-922A941FD754}"/>
              </a:ext>
            </a:extLst>
          </p:cNvPr>
          <p:cNvSpPr txBox="1">
            <a:spLocks/>
          </p:cNvSpPr>
          <p:nvPr/>
        </p:nvSpPr>
        <p:spPr>
          <a:xfrm>
            <a:off x="611301" y="6351735"/>
            <a:ext cx="265003" cy="369740"/>
          </a:xfrm>
          <a:prstGeom prst="rect">
            <a:avLst/>
          </a:prstGeom>
        </p:spPr>
        <p:txBody>
          <a:bodyPr vert="horz" lIns="0" tIns="0" rIns="0" bIns="0" rtlCol="0" anchor="ctr" anchorCtr="0">
            <a:noAutofit/>
          </a:bodyPr>
          <a:lstStyle>
            <a:defPPr>
              <a:defRPr lang="en-US"/>
            </a:defPPr>
            <a:lvl1pPr>
              <a:defRPr sz="1000">
                <a:solidFill>
                  <a:srgbClr val="A13D35"/>
                </a:solidFill>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fld id="{90E75981-53F8-4174-8F05-C8A5CE0FBBE0}" type="slidenum">
              <a:rPr lang="en-CA" noProof="0" smtClean="0"/>
              <a:pPr/>
              <a:t>32</a:t>
            </a:fld>
            <a:endParaRPr lang="en-CA" noProof="0"/>
          </a:p>
        </p:txBody>
      </p:sp>
      <p:sp>
        <p:nvSpPr>
          <p:cNvPr id="23" name="Text 12">
            <a:extLst>
              <a:ext uri="{FF2B5EF4-FFF2-40B4-BE49-F238E27FC236}">
                <a16:creationId xmlns:a16="http://schemas.microsoft.com/office/drawing/2014/main" id="{85026283-996E-E08B-1EE4-6AD96AE7B27E}"/>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AFAF9"/>
        </a:solidFill>
        <a:effectLst/>
      </p:bgPr>
    </p:bg>
    <p:spTree>
      <p:nvGrpSpPr>
        <p:cNvPr id="1" name=""/>
        <p:cNvGrpSpPr/>
        <p:nvPr/>
      </p:nvGrpSpPr>
      <p:grpSpPr>
        <a:xfrm>
          <a:off x="0" y="0"/>
          <a:ext cx="0" cy="0"/>
          <a:chOff x="0" y="0"/>
          <a:chExt cx="0" cy="0"/>
        </a:xfrm>
      </p:grpSpPr>
      <p:sp>
        <p:nvSpPr>
          <p:cNvPr id="2" name="Text 0"/>
          <p:cNvSpPr/>
          <p:nvPr/>
        </p:nvSpPr>
        <p:spPr>
          <a:xfrm>
            <a:off x="548640" y="411480"/>
            <a:ext cx="11094415" cy="7315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a:ln>
                  <a:noFill/>
                </a:ln>
                <a:solidFill>
                  <a:srgbClr val="A03D35"/>
                </a:solidFill>
                <a:effectLst/>
                <a:uLnTx/>
                <a:uFillTx/>
                <a:latin typeface="Gill Sans MT" pitchFamily="34" charset="0"/>
                <a:ea typeface="Gill Sans MT" pitchFamily="34" charset="-122"/>
                <a:cs typeface="Gill Sans MT" pitchFamily="34" charset="-120"/>
              </a:rPr>
              <a:t>A Four-Step Framework</a:t>
            </a:r>
            <a:endParaRPr kumimoji="0" lang="en-CA"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Shape 1"/>
          <p:cNvSpPr/>
          <p:nvPr/>
        </p:nvSpPr>
        <p:spPr>
          <a:xfrm>
            <a:off x="548640" y="1371600"/>
            <a:ext cx="2533574" cy="548640"/>
          </a:xfrm>
          <a:prstGeom prst="rect">
            <a:avLst/>
          </a:prstGeom>
          <a:solidFill>
            <a:srgbClr val="A03D3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 2"/>
          <p:cNvSpPr/>
          <p:nvPr/>
        </p:nvSpPr>
        <p:spPr>
          <a:xfrm>
            <a:off x="685800" y="1371600"/>
            <a:ext cx="2259254" cy="548640"/>
          </a:xfrm>
          <a:prstGeom prst="rect">
            <a:avLst/>
          </a:prstGeom>
          <a:noFill/>
          <a:ln/>
        </p:spPr>
        <p:txBody>
          <a:bodyPr wrap="square" lIns="0" tIns="0" rIns="0" bIns="0" rtlCol="0" anchor="ct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CA" sz="1450" b="1" i="0" u="none" strike="noStrike" kern="1200" cap="none" spc="0" normalizeH="0" baseline="0" noProof="0">
                <a:ln>
                  <a:noFill/>
                </a:ln>
                <a:solidFill>
                  <a:srgbClr val="FFFFFF"/>
                </a:solidFill>
                <a:effectLst/>
                <a:uLnTx/>
                <a:uFillTx/>
                <a:latin typeface="Gill Sans MT" pitchFamily="34" charset="0"/>
                <a:ea typeface="Gill Sans MT" pitchFamily="34" charset="-122"/>
                <a:cs typeface="Gill Sans MT" pitchFamily="34" charset="-120"/>
              </a:rPr>
              <a:t>1. Forecast</a:t>
            </a:r>
            <a:endParaRPr kumimoji="0" lang="en-CA" sz="14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hape 3"/>
          <p:cNvSpPr/>
          <p:nvPr/>
        </p:nvSpPr>
        <p:spPr>
          <a:xfrm>
            <a:off x="548640" y="1920240"/>
            <a:ext cx="2533574" cy="4251960"/>
          </a:xfrm>
          <a:prstGeom prst="rect">
            <a:avLst/>
          </a:prstGeom>
          <a:solidFill>
            <a:srgbClr val="FFFFFF"/>
          </a:solidFill>
          <a:ln w="9525">
            <a:solidFill>
              <a:srgbClr val="D8D6D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 4"/>
          <p:cNvSpPr/>
          <p:nvPr/>
        </p:nvSpPr>
        <p:spPr>
          <a:xfrm>
            <a:off x="713232" y="2084832"/>
            <a:ext cx="2204390" cy="3904488"/>
          </a:xfrm>
          <a:prstGeom prst="rect">
            <a:avLst/>
          </a:prstGeom>
          <a:noFill/>
          <a:ln/>
        </p:spPr>
        <p:txBody>
          <a:bodyPr wrap="square" lIns="0" tIns="0" rIns="0" bIns="0" rtlCol="0" anchor="t"/>
          <a:lstStyle/>
          <a:p>
            <a:pPr marL="0" marR="0" lvl="0" indent="0" algn="l" defTabSz="914400" rtl="0" eaLnBrk="1" fontAlgn="auto" latinLnBrk="0" hangingPunct="1">
              <a:lnSpc>
                <a:spcPts val="1650"/>
              </a:lnSpc>
              <a:spcBef>
                <a:spcPts val="0"/>
              </a:spcBef>
              <a:spcAft>
                <a:spcPts val="0"/>
              </a:spcAft>
              <a:buClrTx/>
              <a:buSzTx/>
              <a:buFontTx/>
              <a:buNone/>
              <a:tabLst/>
              <a:defRPr/>
            </a:pPr>
            <a:r>
              <a:rPr kumimoji="0" lang="en-CA" sz="1250" b="0" i="0" u="none" strike="noStrike" kern="1200" cap="none" spc="0" normalizeH="0" baseline="0" noProof="0">
                <a:ln>
                  <a:noFill/>
                </a:ln>
                <a:solidFill>
                  <a:srgbClr val="3C3C3C"/>
                </a:solidFill>
                <a:effectLst/>
                <a:uLnTx/>
                <a:uFillTx/>
                <a:latin typeface="Corbel" pitchFamily="34" charset="0"/>
                <a:ea typeface="Corbel" pitchFamily="34" charset="-122"/>
                <a:cs typeface="Corbel" pitchFamily="34" charset="-120"/>
              </a:rPr>
              <a:t>Map the major projects and industries likely to be active in your territory over the next 3–5 years, in conversation with industry, economic development, and political leadership.</a:t>
            </a:r>
            <a:endParaRPr kumimoji="0" lang="en-CA" sz="1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hape 5"/>
          <p:cNvSpPr/>
          <p:nvPr/>
        </p:nvSpPr>
        <p:spPr>
          <a:xfrm>
            <a:off x="3402254" y="1371600"/>
            <a:ext cx="2533574" cy="548640"/>
          </a:xfrm>
          <a:prstGeom prst="rect">
            <a:avLst/>
          </a:prstGeom>
          <a:solidFill>
            <a:srgbClr val="A03D3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 6"/>
          <p:cNvSpPr/>
          <p:nvPr/>
        </p:nvSpPr>
        <p:spPr>
          <a:xfrm>
            <a:off x="3539414" y="1371600"/>
            <a:ext cx="2259254" cy="548640"/>
          </a:xfrm>
          <a:prstGeom prst="rect">
            <a:avLst/>
          </a:prstGeom>
          <a:noFill/>
          <a:ln/>
        </p:spPr>
        <p:txBody>
          <a:bodyPr wrap="square" lIns="0" tIns="0" rIns="0" bIns="0" rtlCol="0" anchor="ct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CA" sz="1450" b="1" i="0" u="none" strike="noStrike" kern="1200" cap="none" spc="0" normalizeH="0" baseline="0" noProof="0">
                <a:ln>
                  <a:noFill/>
                </a:ln>
                <a:solidFill>
                  <a:srgbClr val="FFFFFF"/>
                </a:solidFill>
                <a:effectLst/>
                <a:uLnTx/>
                <a:uFillTx/>
                <a:latin typeface="Gill Sans MT" pitchFamily="34" charset="0"/>
                <a:ea typeface="Gill Sans MT" pitchFamily="34" charset="-122"/>
                <a:cs typeface="Gill Sans MT" pitchFamily="34" charset="-120"/>
              </a:rPr>
              <a:t>2. Build Relationships</a:t>
            </a:r>
            <a:endParaRPr kumimoji="0" lang="en-CA" sz="14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hape 7"/>
          <p:cNvSpPr/>
          <p:nvPr/>
        </p:nvSpPr>
        <p:spPr>
          <a:xfrm>
            <a:off x="3402254" y="1920240"/>
            <a:ext cx="2533574" cy="4251960"/>
          </a:xfrm>
          <a:prstGeom prst="rect">
            <a:avLst/>
          </a:prstGeom>
          <a:solidFill>
            <a:srgbClr val="FFFFFF"/>
          </a:solidFill>
          <a:ln w="9525">
            <a:solidFill>
              <a:srgbClr val="D8D6D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8"/>
          <p:cNvSpPr/>
          <p:nvPr/>
        </p:nvSpPr>
        <p:spPr>
          <a:xfrm>
            <a:off x="3566846" y="2084832"/>
            <a:ext cx="2204390" cy="3904488"/>
          </a:xfrm>
          <a:prstGeom prst="rect">
            <a:avLst/>
          </a:prstGeom>
          <a:noFill/>
          <a:ln/>
        </p:spPr>
        <p:txBody>
          <a:bodyPr wrap="square" lIns="0" tIns="0" rIns="0" bIns="0" rtlCol="0" anchor="t"/>
          <a:lstStyle/>
          <a:p>
            <a:pPr marL="0" marR="0" lvl="0" indent="0" algn="l" defTabSz="914400" rtl="0" eaLnBrk="1" fontAlgn="auto" latinLnBrk="0" hangingPunct="1">
              <a:lnSpc>
                <a:spcPts val="1650"/>
              </a:lnSpc>
              <a:spcBef>
                <a:spcPts val="0"/>
              </a:spcBef>
              <a:spcAft>
                <a:spcPts val="0"/>
              </a:spcAft>
              <a:buClrTx/>
              <a:buSzTx/>
              <a:buFontTx/>
              <a:buNone/>
              <a:tabLst/>
              <a:defRPr/>
            </a:pPr>
            <a:r>
              <a:rPr kumimoji="0" lang="en-CA" sz="1250" b="0" i="0" u="none" strike="noStrike" kern="1200" cap="none" spc="0" normalizeH="0" baseline="0" noProof="0">
                <a:ln>
                  <a:noFill/>
                </a:ln>
                <a:solidFill>
                  <a:srgbClr val="3C3C3C"/>
                </a:solidFill>
                <a:effectLst/>
                <a:uLnTx/>
                <a:uFillTx/>
                <a:latin typeface="Corbel" pitchFamily="34" charset="0"/>
                <a:ea typeface="Corbel" pitchFamily="34" charset="-122"/>
                <a:cs typeface="Corbel" pitchFamily="34" charset="-120"/>
              </a:rPr>
              <a:t>Establish standing relationships with unions, employers, and government well before a project reaches construction — not after a proponent shows up.</a:t>
            </a:r>
            <a:endParaRPr kumimoji="0" lang="en-CA" sz="1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Shape 9"/>
          <p:cNvSpPr/>
          <p:nvPr/>
        </p:nvSpPr>
        <p:spPr>
          <a:xfrm>
            <a:off x="6255868" y="1371600"/>
            <a:ext cx="2533574" cy="548640"/>
          </a:xfrm>
          <a:prstGeom prst="rect">
            <a:avLst/>
          </a:prstGeom>
          <a:solidFill>
            <a:srgbClr val="A03D3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 10"/>
          <p:cNvSpPr/>
          <p:nvPr/>
        </p:nvSpPr>
        <p:spPr>
          <a:xfrm>
            <a:off x="6393028" y="1371600"/>
            <a:ext cx="2259254" cy="548640"/>
          </a:xfrm>
          <a:prstGeom prst="rect">
            <a:avLst/>
          </a:prstGeom>
          <a:noFill/>
          <a:ln/>
        </p:spPr>
        <p:txBody>
          <a:bodyPr wrap="square" lIns="0" tIns="0" rIns="0" bIns="0" rtlCol="0" anchor="ct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CA" sz="1450" b="1" i="0" u="none" strike="noStrike" kern="1200" cap="none" spc="0" normalizeH="0" baseline="0" noProof="0">
                <a:ln>
                  <a:noFill/>
                </a:ln>
                <a:solidFill>
                  <a:srgbClr val="FFFFFF"/>
                </a:solidFill>
                <a:effectLst/>
                <a:uLnTx/>
                <a:uFillTx/>
                <a:latin typeface="Gill Sans MT" pitchFamily="34" charset="0"/>
                <a:ea typeface="Gill Sans MT" pitchFamily="34" charset="-122"/>
                <a:cs typeface="Gill Sans MT" pitchFamily="34" charset="-120"/>
              </a:rPr>
              <a:t>3. Align Training</a:t>
            </a:r>
            <a:endParaRPr kumimoji="0" lang="en-CA" sz="14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Shape 11"/>
          <p:cNvSpPr/>
          <p:nvPr/>
        </p:nvSpPr>
        <p:spPr>
          <a:xfrm>
            <a:off x="6255868" y="1920240"/>
            <a:ext cx="2533574" cy="4251960"/>
          </a:xfrm>
          <a:prstGeom prst="rect">
            <a:avLst/>
          </a:prstGeom>
          <a:solidFill>
            <a:srgbClr val="FFFFFF"/>
          </a:solidFill>
          <a:ln w="9525">
            <a:solidFill>
              <a:srgbClr val="D8D6D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 12"/>
          <p:cNvSpPr/>
          <p:nvPr/>
        </p:nvSpPr>
        <p:spPr>
          <a:xfrm>
            <a:off x="6420460" y="2084832"/>
            <a:ext cx="2204390" cy="3904488"/>
          </a:xfrm>
          <a:prstGeom prst="rect">
            <a:avLst/>
          </a:prstGeom>
          <a:noFill/>
          <a:ln/>
        </p:spPr>
        <p:txBody>
          <a:bodyPr wrap="square" lIns="0" tIns="0" rIns="0" bIns="0" rtlCol="0" anchor="t"/>
          <a:lstStyle/>
          <a:p>
            <a:pPr marL="0" marR="0" lvl="0" indent="0" algn="l" defTabSz="914400" rtl="0" eaLnBrk="1" fontAlgn="auto" latinLnBrk="0" hangingPunct="1">
              <a:lnSpc>
                <a:spcPts val="1650"/>
              </a:lnSpc>
              <a:spcBef>
                <a:spcPts val="0"/>
              </a:spcBef>
              <a:spcAft>
                <a:spcPts val="0"/>
              </a:spcAft>
              <a:buClrTx/>
              <a:buSzTx/>
              <a:buFontTx/>
              <a:buNone/>
              <a:tabLst/>
              <a:defRPr/>
            </a:pPr>
            <a:r>
              <a:rPr kumimoji="0" lang="en-CA" sz="1250" b="0" i="0" u="none" strike="noStrike" kern="1200" cap="none" spc="0" normalizeH="0" baseline="0" noProof="0">
                <a:ln>
                  <a:noFill/>
                </a:ln>
                <a:solidFill>
                  <a:srgbClr val="3C3C3C"/>
                </a:solidFill>
                <a:effectLst/>
                <a:uLnTx/>
                <a:uFillTx/>
                <a:latin typeface="Corbel" pitchFamily="34" charset="0"/>
                <a:ea typeface="Corbel" pitchFamily="34" charset="-122"/>
                <a:cs typeface="Corbel" pitchFamily="34" charset="-120"/>
              </a:rPr>
              <a:t>Design intake streams and training timelines around when projects will actually need workers, factoring in real lead times for trades and certifications.</a:t>
            </a:r>
            <a:endParaRPr kumimoji="0" lang="en-CA" sz="1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Shape 13"/>
          <p:cNvSpPr/>
          <p:nvPr/>
        </p:nvSpPr>
        <p:spPr>
          <a:xfrm>
            <a:off x="9109481" y="1371600"/>
            <a:ext cx="2533574" cy="548640"/>
          </a:xfrm>
          <a:prstGeom prst="rect">
            <a:avLst/>
          </a:prstGeom>
          <a:solidFill>
            <a:srgbClr val="A03D3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ext 14"/>
          <p:cNvSpPr/>
          <p:nvPr/>
        </p:nvSpPr>
        <p:spPr>
          <a:xfrm>
            <a:off x="9246641" y="1371600"/>
            <a:ext cx="2259254" cy="548640"/>
          </a:xfrm>
          <a:prstGeom prst="rect">
            <a:avLst/>
          </a:prstGeom>
          <a:noFill/>
          <a:ln/>
        </p:spPr>
        <p:txBody>
          <a:bodyPr wrap="square" lIns="0" tIns="0" rIns="0" bIns="0" rtlCol="0" anchor="ct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CA" sz="1450" b="1" i="0" u="none" strike="noStrike" kern="1200" cap="none" spc="0" normalizeH="0" baseline="0" noProof="0">
                <a:ln>
                  <a:noFill/>
                </a:ln>
                <a:solidFill>
                  <a:srgbClr val="FFFFFF"/>
                </a:solidFill>
                <a:effectLst/>
                <a:uLnTx/>
                <a:uFillTx/>
                <a:latin typeface="Gill Sans MT" pitchFamily="34" charset="0"/>
                <a:ea typeface="Gill Sans MT" pitchFamily="34" charset="-122"/>
                <a:cs typeface="Gill Sans MT" pitchFamily="34" charset="-120"/>
              </a:rPr>
              <a:t>4. Reuse &amp; Reinvest</a:t>
            </a:r>
            <a:endParaRPr kumimoji="0" lang="en-CA" sz="14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Shape 15"/>
          <p:cNvSpPr/>
          <p:nvPr/>
        </p:nvSpPr>
        <p:spPr>
          <a:xfrm>
            <a:off x="9109481" y="1920240"/>
            <a:ext cx="2533574" cy="4251960"/>
          </a:xfrm>
          <a:prstGeom prst="rect">
            <a:avLst/>
          </a:prstGeom>
          <a:solidFill>
            <a:srgbClr val="FFFFFF"/>
          </a:solidFill>
          <a:ln w="9525">
            <a:solidFill>
              <a:srgbClr val="D8D6D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Text 16"/>
          <p:cNvSpPr/>
          <p:nvPr/>
        </p:nvSpPr>
        <p:spPr>
          <a:xfrm>
            <a:off x="9274073" y="2084832"/>
            <a:ext cx="2204390" cy="3904488"/>
          </a:xfrm>
          <a:prstGeom prst="rect">
            <a:avLst/>
          </a:prstGeom>
          <a:noFill/>
          <a:ln/>
        </p:spPr>
        <p:txBody>
          <a:bodyPr wrap="square" lIns="0" tIns="0" rIns="0" bIns="0" rtlCol="0" anchor="t"/>
          <a:lstStyle/>
          <a:p>
            <a:pPr marL="0" marR="0" lvl="0" indent="0" algn="l" defTabSz="914400" rtl="0" eaLnBrk="1" fontAlgn="auto" latinLnBrk="0" hangingPunct="1">
              <a:lnSpc>
                <a:spcPts val="1650"/>
              </a:lnSpc>
              <a:spcBef>
                <a:spcPts val="0"/>
              </a:spcBef>
              <a:spcAft>
                <a:spcPts val="0"/>
              </a:spcAft>
              <a:buClrTx/>
              <a:buSzTx/>
              <a:buFontTx/>
              <a:buNone/>
              <a:tabLst/>
              <a:defRPr/>
            </a:pPr>
            <a:r>
              <a:rPr kumimoji="0" lang="en-CA" sz="1250" b="0" i="0" u="none" strike="noStrike" kern="1200" cap="none" spc="0" normalizeH="0" baseline="0" noProof="0">
                <a:ln>
                  <a:noFill/>
                </a:ln>
                <a:solidFill>
                  <a:srgbClr val="3C3C3C"/>
                </a:solidFill>
                <a:effectLst/>
                <a:uLnTx/>
                <a:uFillTx/>
                <a:latin typeface="Corbel" pitchFamily="34" charset="0"/>
                <a:ea typeface="Corbel" pitchFamily="34" charset="-122"/>
                <a:cs typeface="Corbel" pitchFamily="34" charset="-120"/>
              </a:rPr>
              <a:t>Carry tools, relationships, and trained capacity from one project into the next, instead of rebuilding from zero every time.</a:t>
            </a:r>
            <a:endParaRPr kumimoji="0" lang="en-CA" sz="1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Slide Number Placeholder 1">
            <a:extLst>
              <a:ext uri="{FF2B5EF4-FFF2-40B4-BE49-F238E27FC236}">
                <a16:creationId xmlns:a16="http://schemas.microsoft.com/office/drawing/2014/main" id="{19C74C23-E295-CD25-47E4-0849AF4FA17B}"/>
              </a:ext>
            </a:extLst>
          </p:cNvPr>
          <p:cNvSpPr txBox="1">
            <a:spLocks/>
          </p:cNvSpPr>
          <p:nvPr/>
        </p:nvSpPr>
        <p:spPr>
          <a:xfrm>
            <a:off x="611301" y="6351735"/>
            <a:ext cx="265003" cy="369740"/>
          </a:xfrm>
          <a:prstGeom prst="rect">
            <a:avLst/>
          </a:prstGeom>
        </p:spPr>
        <p:txBody>
          <a:bodyPr vert="horz" lIns="0" tIns="0" rIns="0" bIns="0" rtlCol="0" anchor="ctr" anchorCtr="0">
            <a:noAutofit/>
          </a:bodyPr>
          <a:lstStyle>
            <a:defPPr>
              <a:defRPr lang="en-US"/>
            </a:defPPr>
            <a:lvl1pPr>
              <a:defRPr sz="1000">
                <a:solidFill>
                  <a:srgbClr val="A13D35"/>
                </a:solidFill>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fld id="{90E75981-53F8-4174-8F05-C8A5CE0FBBE0}" type="slidenum">
              <a:rPr lang="en-CA" noProof="0" smtClean="0"/>
              <a:pPr/>
              <a:t>33</a:t>
            </a:fld>
            <a:endParaRPr lang="en-CA" noProof="0"/>
          </a:p>
        </p:txBody>
      </p:sp>
      <p:sp>
        <p:nvSpPr>
          <p:cNvPr id="25" name="Text 12">
            <a:extLst>
              <a:ext uri="{FF2B5EF4-FFF2-40B4-BE49-F238E27FC236}">
                <a16:creationId xmlns:a16="http://schemas.microsoft.com/office/drawing/2014/main" id="{4C3C1758-A3F7-F4EC-D539-1B44D25D38FD}"/>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sp>
        <p:nvSpPr>
          <p:cNvPr id="27" name="Shape 3">
            <a:extLst>
              <a:ext uri="{FF2B5EF4-FFF2-40B4-BE49-F238E27FC236}">
                <a16:creationId xmlns:a16="http://schemas.microsoft.com/office/drawing/2014/main" id="{B059ACD3-C199-6903-DC9B-714CF898845B}"/>
              </a:ext>
            </a:extLst>
          </p:cNvPr>
          <p:cNvSpPr/>
          <p:nvPr/>
        </p:nvSpPr>
        <p:spPr>
          <a:xfrm>
            <a:off x="548640" y="4614375"/>
            <a:ext cx="2567864" cy="1554480"/>
          </a:xfrm>
          <a:prstGeom prst="rect">
            <a:avLst/>
          </a:prstGeom>
          <a:solidFill>
            <a:srgbClr val="A03D35"/>
          </a:solidFill>
          <a:ln/>
        </p:spPr>
        <p:txBody>
          <a:bodyPr/>
          <a:lstStyle/>
          <a:p>
            <a:endParaRPr lang="en-CA" noProof="0"/>
          </a:p>
        </p:txBody>
      </p:sp>
      <p:sp>
        <p:nvSpPr>
          <p:cNvPr id="29" name="Text 4">
            <a:extLst>
              <a:ext uri="{FF2B5EF4-FFF2-40B4-BE49-F238E27FC236}">
                <a16:creationId xmlns:a16="http://schemas.microsoft.com/office/drawing/2014/main" id="{726CE873-C2B0-1092-F9E2-4DCDCA36C8B4}"/>
              </a:ext>
            </a:extLst>
          </p:cNvPr>
          <p:cNvSpPr/>
          <p:nvPr/>
        </p:nvSpPr>
        <p:spPr>
          <a:xfrm>
            <a:off x="658368" y="4778967"/>
            <a:ext cx="2348408" cy="548640"/>
          </a:xfrm>
          <a:prstGeom prst="rect">
            <a:avLst/>
          </a:prstGeom>
          <a:noFill/>
          <a:ln/>
        </p:spPr>
        <p:txBody>
          <a:bodyPr wrap="square" lIns="0" tIns="0" rIns="0" bIns="0" rtlCol="0" anchor="ctr"/>
          <a:lstStyle/>
          <a:p>
            <a:pPr marL="0" indent="0" algn="ctr">
              <a:lnSpc>
                <a:spcPts val="1700"/>
              </a:lnSpc>
              <a:buNone/>
            </a:pPr>
            <a:r>
              <a:rPr lang="en-CA" sz="1500" b="1" noProof="0">
                <a:solidFill>
                  <a:srgbClr val="FFFFFF"/>
                </a:solidFill>
                <a:latin typeface="Gill Sans MT" pitchFamily="34" charset="0"/>
                <a:ea typeface="Gill Sans MT" pitchFamily="34" charset="-122"/>
                <a:cs typeface="Gill Sans MT" pitchFamily="34" charset="-120"/>
              </a:rPr>
              <a:t>Opportunity</a:t>
            </a:r>
            <a:endParaRPr lang="en-CA" sz="1500" noProof="0"/>
          </a:p>
        </p:txBody>
      </p:sp>
      <p:sp>
        <p:nvSpPr>
          <p:cNvPr id="31" name="Shape 5">
            <a:extLst>
              <a:ext uri="{FF2B5EF4-FFF2-40B4-BE49-F238E27FC236}">
                <a16:creationId xmlns:a16="http://schemas.microsoft.com/office/drawing/2014/main" id="{D1EF73F5-DF89-DAB0-AE71-23B329ED89F3}"/>
              </a:ext>
            </a:extLst>
          </p:cNvPr>
          <p:cNvSpPr/>
          <p:nvPr/>
        </p:nvSpPr>
        <p:spPr>
          <a:xfrm>
            <a:off x="3390824" y="4614375"/>
            <a:ext cx="2567864" cy="1554480"/>
          </a:xfrm>
          <a:prstGeom prst="rect">
            <a:avLst/>
          </a:prstGeom>
          <a:solidFill>
            <a:srgbClr val="2F2F2F"/>
          </a:solidFill>
          <a:ln/>
        </p:spPr>
        <p:txBody>
          <a:bodyPr/>
          <a:lstStyle/>
          <a:p>
            <a:endParaRPr lang="en-CA" noProof="0"/>
          </a:p>
        </p:txBody>
      </p:sp>
      <p:sp>
        <p:nvSpPr>
          <p:cNvPr id="33" name="Text 6">
            <a:extLst>
              <a:ext uri="{FF2B5EF4-FFF2-40B4-BE49-F238E27FC236}">
                <a16:creationId xmlns:a16="http://schemas.microsoft.com/office/drawing/2014/main" id="{3C26FF1A-C3DC-18A0-C5B3-1F4AB9055E00}"/>
              </a:ext>
            </a:extLst>
          </p:cNvPr>
          <p:cNvSpPr/>
          <p:nvPr/>
        </p:nvSpPr>
        <p:spPr>
          <a:xfrm>
            <a:off x="3500552" y="4778967"/>
            <a:ext cx="2348408" cy="548640"/>
          </a:xfrm>
          <a:prstGeom prst="rect">
            <a:avLst/>
          </a:prstGeom>
          <a:noFill/>
          <a:ln/>
        </p:spPr>
        <p:txBody>
          <a:bodyPr wrap="square" lIns="0" tIns="0" rIns="0" bIns="0" rtlCol="0" anchor="ctr"/>
          <a:lstStyle/>
          <a:p>
            <a:pPr marL="0" indent="0" algn="ctr">
              <a:lnSpc>
                <a:spcPts val="1700"/>
              </a:lnSpc>
              <a:buNone/>
            </a:pPr>
            <a:r>
              <a:rPr lang="en-CA" sz="1500" b="1" noProof="0">
                <a:solidFill>
                  <a:srgbClr val="FFFFFF"/>
                </a:solidFill>
                <a:latin typeface="Gill Sans MT" pitchFamily="34" charset="0"/>
                <a:ea typeface="Gill Sans MT" pitchFamily="34" charset="-122"/>
                <a:cs typeface="Gill Sans MT" pitchFamily="34" charset="-120"/>
              </a:rPr>
              <a:t>Preparation</a:t>
            </a:r>
            <a:endParaRPr lang="en-CA" sz="1500" noProof="0"/>
          </a:p>
        </p:txBody>
      </p:sp>
      <p:sp>
        <p:nvSpPr>
          <p:cNvPr id="35" name="Shape 7">
            <a:extLst>
              <a:ext uri="{FF2B5EF4-FFF2-40B4-BE49-F238E27FC236}">
                <a16:creationId xmlns:a16="http://schemas.microsoft.com/office/drawing/2014/main" id="{A53A2F1A-F0E5-0BCF-D077-009382C84D1F}"/>
              </a:ext>
            </a:extLst>
          </p:cNvPr>
          <p:cNvSpPr/>
          <p:nvPr/>
        </p:nvSpPr>
        <p:spPr>
          <a:xfrm>
            <a:off x="6233008" y="4614375"/>
            <a:ext cx="2567864" cy="1554480"/>
          </a:xfrm>
          <a:prstGeom prst="rect">
            <a:avLst/>
          </a:prstGeom>
          <a:solidFill>
            <a:srgbClr val="C0504A"/>
          </a:solidFill>
          <a:ln/>
        </p:spPr>
        <p:txBody>
          <a:bodyPr/>
          <a:lstStyle/>
          <a:p>
            <a:endParaRPr lang="en-CA" noProof="0"/>
          </a:p>
        </p:txBody>
      </p:sp>
      <p:sp>
        <p:nvSpPr>
          <p:cNvPr id="37" name="Text 8">
            <a:extLst>
              <a:ext uri="{FF2B5EF4-FFF2-40B4-BE49-F238E27FC236}">
                <a16:creationId xmlns:a16="http://schemas.microsoft.com/office/drawing/2014/main" id="{5734BA28-E4FA-ED3C-6BDB-F9829C90E057}"/>
              </a:ext>
            </a:extLst>
          </p:cNvPr>
          <p:cNvSpPr/>
          <p:nvPr/>
        </p:nvSpPr>
        <p:spPr>
          <a:xfrm>
            <a:off x="6342736" y="4778967"/>
            <a:ext cx="2348408" cy="548640"/>
          </a:xfrm>
          <a:prstGeom prst="rect">
            <a:avLst/>
          </a:prstGeom>
          <a:noFill/>
          <a:ln/>
        </p:spPr>
        <p:txBody>
          <a:bodyPr wrap="square" lIns="0" tIns="0" rIns="0" bIns="0" rtlCol="0" anchor="ctr"/>
          <a:lstStyle/>
          <a:p>
            <a:pPr marL="0" indent="0" algn="ctr">
              <a:lnSpc>
                <a:spcPts val="1700"/>
              </a:lnSpc>
              <a:buNone/>
            </a:pPr>
            <a:r>
              <a:rPr lang="en-CA" sz="1500" b="1" noProof="0">
                <a:solidFill>
                  <a:srgbClr val="FFFFFF"/>
                </a:solidFill>
                <a:latin typeface="Gill Sans MT" pitchFamily="34" charset="0"/>
                <a:ea typeface="Gill Sans MT" pitchFamily="34" charset="-122"/>
                <a:cs typeface="Gill Sans MT" pitchFamily="34" charset="-120"/>
              </a:rPr>
              <a:t>Participation</a:t>
            </a:r>
            <a:endParaRPr lang="en-CA" sz="1500" noProof="0"/>
          </a:p>
        </p:txBody>
      </p:sp>
      <p:sp>
        <p:nvSpPr>
          <p:cNvPr id="39" name="Shape 9">
            <a:extLst>
              <a:ext uri="{FF2B5EF4-FFF2-40B4-BE49-F238E27FC236}">
                <a16:creationId xmlns:a16="http://schemas.microsoft.com/office/drawing/2014/main" id="{AC2E648A-79E2-6D93-B569-9F5FE0767391}"/>
              </a:ext>
            </a:extLst>
          </p:cNvPr>
          <p:cNvSpPr/>
          <p:nvPr/>
        </p:nvSpPr>
        <p:spPr>
          <a:xfrm>
            <a:off x="9075191" y="4614375"/>
            <a:ext cx="2567864" cy="1554480"/>
          </a:xfrm>
          <a:prstGeom prst="rect">
            <a:avLst/>
          </a:prstGeom>
          <a:solidFill>
            <a:srgbClr val="3C3C3C"/>
          </a:solidFill>
          <a:ln/>
        </p:spPr>
        <p:txBody>
          <a:bodyPr/>
          <a:lstStyle/>
          <a:p>
            <a:endParaRPr lang="en-CA" noProof="0"/>
          </a:p>
        </p:txBody>
      </p:sp>
      <p:sp>
        <p:nvSpPr>
          <p:cNvPr id="41" name="Text 10">
            <a:extLst>
              <a:ext uri="{FF2B5EF4-FFF2-40B4-BE49-F238E27FC236}">
                <a16:creationId xmlns:a16="http://schemas.microsoft.com/office/drawing/2014/main" id="{D3B9BE85-A880-2119-B2C0-ED549FD06AA3}"/>
              </a:ext>
            </a:extLst>
          </p:cNvPr>
          <p:cNvSpPr/>
          <p:nvPr/>
        </p:nvSpPr>
        <p:spPr>
          <a:xfrm>
            <a:off x="9184919" y="4778967"/>
            <a:ext cx="2348408" cy="548640"/>
          </a:xfrm>
          <a:prstGeom prst="rect">
            <a:avLst/>
          </a:prstGeom>
          <a:noFill/>
          <a:ln/>
        </p:spPr>
        <p:txBody>
          <a:bodyPr wrap="square" lIns="0" tIns="0" rIns="0" bIns="0" rtlCol="0" anchor="ctr"/>
          <a:lstStyle/>
          <a:p>
            <a:pPr marL="0" indent="0" algn="ctr">
              <a:lnSpc>
                <a:spcPts val="1700"/>
              </a:lnSpc>
              <a:buNone/>
            </a:pPr>
            <a:r>
              <a:rPr lang="en-CA" sz="1500" b="1" noProof="0">
                <a:solidFill>
                  <a:srgbClr val="FFFFFF"/>
                </a:solidFill>
                <a:latin typeface="Gill Sans MT" pitchFamily="34" charset="0"/>
                <a:ea typeface="Gill Sans MT" pitchFamily="34" charset="-122"/>
                <a:cs typeface="Gill Sans MT" pitchFamily="34" charset="-120"/>
              </a:rPr>
              <a:t>Long-Term Value</a:t>
            </a:r>
            <a:endParaRPr lang="en-CA" sz="1500" noProof="0"/>
          </a:p>
        </p:txBody>
      </p:sp>
      <p:sp>
        <p:nvSpPr>
          <p:cNvPr id="43" name="Arrow: Right 42">
            <a:extLst>
              <a:ext uri="{FF2B5EF4-FFF2-40B4-BE49-F238E27FC236}">
                <a16:creationId xmlns:a16="http://schemas.microsoft.com/office/drawing/2014/main" id="{CEFBDAF4-E90F-AE29-1F98-2D9A175F7D2F}"/>
              </a:ext>
            </a:extLst>
          </p:cNvPr>
          <p:cNvSpPr/>
          <p:nvPr/>
        </p:nvSpPr>
        <p:spPr bwMode="auto">
          <a:xfrm>
            <a:off x="2720264" y="5223975"/>
            <a:ext cx="1011936" cy="457200"/>
          </a:xfrm>
          <a:prstGeom prst="rightArrow">
            <a:avLst/>
          </a:prstGeom>
          <a:solidFill>
            <a:schemeClr val="accent1">
              <a:lumMod val="40000"/>
              <a:lumOff val="60000"/>
            </a:schemeClr>
          </a:solidFill>
          <a:ln>
            <a:solidFill>
              <a:schemeClr val="accent1"/>
            </a:soli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CA" sz="2400" b="0" i="0" u="none" strike="noStrike" cap="none" normalizeH="0" baseline="0" noProof="0">
              <a:ln>
                <a:noFill/>
              </a:ln>
              <a:solidFill>
                <a:schemeClr val="tx1"/>
              </a:solidFill>
              <a:effectLst/>
              <a:latin typeface="Times New Roman" pitchFamily="18" charset="0"/>
            </a:endParaRPr>
          </a:p>
        </p:txBody>
      </p:sp>
      <p:sp>
        <p:nvSpPr>
          <p:cNvPr id="45" name="Arrow: Right 44">
            <a:extLst>
              <a:ext uri="{FF2B5EF4-FFF2-40B4-BE49-F238E27FC236}">
                <a16:creationId xmlns:a16="http://schemas.microsoft.com/office/drawing/2014/main" id="{E29AF8F4-7798-B3F6-9362-66AAD73E1A2A}"/>
              </a:ext>
            </a:extLst>
          </p:cNvPr>
          <p:cNvSpPr/>
          <p:nvPr/>
        </p:nvSpPr>
        <p:spPr bwMode="auto">
          <a:xfrm>
            <a:off x="5562448" y="5227023"/>
            <a:ext cx="1011936" cy="457200"/>
          </a:xfrm>
          <a:prstGeom prst="rightArrow">
            <a:avLst/>
          </a:prstGeom>
          <a:solidFill>
            <a:schemeClr val="accent1">
              <a:lumMod val="40000"/>
              <a:lumOff val="60000"/>
            </a:schemeClr>
          </a:solidFill>
          <a:ln>
            <a:solidFill>
              <a:schemeClr val="accent1"/>
            </a:soli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CA" sz="2400" b="0" i="0" u="none" strike="noStrike" cap="none" normalizeH="0" baseline="0" noProof="0">
              <a:ln>
                <a:noFill/>
              </a:ln>
              <a:solidFill>
                <a:schemeClr val="tx1"/>
              </a:solidFill>
              <a:effectLst/>
              <a:latin typeface="Times New Roman" pitchFamily="18" charset="0"/>
            </a:endParaRPr>
          </a:p>
        </p:txBody>
      </p:sp>
      <p:sp>
        <p:nvSpPr>
          <p:cNvPr id="47" name="Arrow: Right 46">
            <a:extLst>
              <a:ext uri="{FF2B5EF4-FFF2-40B4-BE49-F238E27FC236}">
                <a16:creationId xmlns:a16="http://schemas.microsoft.com/office/drawing/2014/main" id="{131B29B0-C160-E57E-A8E8-3714A47B1B74}"/>
              </a:ext>
            </a:extLst>
          </p:cNvPr>
          <p:cNvSpPr/>
          <p:nvPr/>
        </p:nvSpPr>
        <p:spPr bwMode="auto">
          <a:xfrm>
            <a:off x="8432064" y="5223975"/>
            <a:ext cx="1011936" cy="457200"/>
          </a:xfrm>
          <a:prstGeom prst="rightArrow">
            <a:avLst/>
          </a:prstGeom>
          <a:solidFill>
            <a:schemeClr val="accent1">
              <a:lumMod val="40000"/>
              <a:lumOff val="60000"/>
            </a:schemeClr>
          </a:solidFill>
          <a:ln>
            <a:solidFill>
              <a:schemeClr val="accent1"/>
            </a:soli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CA" sz="2400" b="0" i="0" u="none" strike="noStrike" cap="none" normalizeH="0" baseline="0" noProof="0">
              <a:ln>
                <a:noFill/>
              </a:ln>
              <a:solidFill>
                <a:schemeClr val="tx1"/>
              </a:solidFill>
              <a:effectLst/>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fade">
                                      <p:cBhvr>
                                        <p:cTn id="10" dur="500"/>
                                        <p:tgtEl>
                                          <p:spTgt spid="4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fade">
                                      <p:cBhvr>
                                        <p:cTn id="16" dur="500"/>
                                        <p:tgtEl>
                                          <p:spTgt spid="4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500"/>
                                        <p:tgtEl>
                                          <p:spTgt spid="4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500"/>
                                        <p:tgtEl>
                                          <p:spTgt spid="3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fade">
                                      <p:cBhvr>
                                        <p:cTn id="28" dur="500"/>
                                        <p:tgtEl>
                                          <p:spTgt spid="4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500"/>
                                        <p:tgtEl>
                                          <p:spTgt spid="3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animBg="1"/>
      <p:bldP spid="31" grpId="0" animBg="1"/>
      <p:bldP spid="33" grpId="0" animBg="1"/>
      <p:bldP spid="35" grpId="0" animBg="1"/>
      <p:bldP spid="37" grpId="0" animBg="1"/>
      <p:bldP spid="39" grpId="0" animBg="1"/>
      <p:bldP spid="41" grpId="0" animBg="1"/>
      <p:bldP spid="43" grpId="0" animBg="1"/>
      <p:bldP spid="45" grpId="0" animBg="1"/>
      <p:bldP spid="4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548640" y="365760"/>
            <a:ext cx="8899855" cy="640080"/>
          </a:xfrm>
          <a:prstGeom prst="rect">
            <a:avLst/>
          </a:prstGeom>
          <a:noFill/>
          <a:ln/>
        </p:spPr>
        <p:txBody>
          <a:bodyPr wrap="square" lIns="0" tIns="0" rIns="0" bIns="0" rtlCol="0" anchor="t"/>
          <a:lstStyle/>
          <a:p>
            <a:pPr marL="0" indent="0">
              <a:buNone/>
            </a:pPr>
            <a:r>
              <a:rPr lang="en-CA" sz="2600" b="1" noProof="0">
                <a:solidFill>
                  <a:srgbClr val="A03D35"/>
                </a:solidFill>
                <a:latin typeface="Gill Sans MT" pitchFamily="34" charset="0"/>
                <a:ea typeface="Gill Sans MT" pitchFamily="34" charset="-122"/>
                <a:cs typeface="Gill Sans MT" pitchFamily="34" charset="-120"/>
              </a:rPr>
              <a:t>Commitment Over Time</a:t>
            </a:r>
            <a:endParaRPr lang="en-CA" sz="2600" noProof="0"/>
          </a:p>
        </p:txBody>
      </p:sp>
      <p:sp>
        <p:nvSpPr>
          <p:cNvPr id="4" name="Text 2"/>
          <p:cNvSpPr/>
          <p:nvPr/>
        </p:nvSpPr>
        <p:spPr>
          <a:xfrm>
            <a:off x="548640" y="1024128"/>
            <a:ext cx="11094415" cy="457200"/>
          </a:xfrm>
          <a:prstGeom prst="rect">
            <a:avLst/>
          </a:prstGeom>
          <a:noFill/>
          <a:ln/>
        </p:spPr>
        <p:txBody>
          <a:bodyPr wrap="square" lIns="0" tIns="0" rIns="0" bIns="0" rtlCol="0" anchor="ctr"/>
          <a:lstStyle/>
          <a:p>
            <a:pPr marL="0" indent="0">
              <a:buNone/>
            </a:pPr>
            <a:r>
              <a:rPr lang="en-CA" sz="1300" i="1" noProof="0">
                <a:solidFill>
                  <a:srgbClr val="3C3C3C"/>
                </a:solidFill>
                <a:latin typeface="Corbel" pitchFamily="34" charset="0"/>
                <a:ea typeface="Corbel" pitchFamily="34" charset="-122"/>
                <a:cs typeface="Corbel" pitchFamily="34" charset="-120"/>
              </a:rPr>
              <a:t>Success may look incremental before it looks transformational.</a:t>
            </a:r>
            <a:endParaRPr lang="en-CA" sz="1300" noProof="0"/>
          </a:p>
        </p:txBody>
      </p:sp>
      <p:sp>
        <p:nvSpPr>
          <p:cNvPr id="5" name="Shape 3"/>
          <p:cNvSpPr/>
          <p:nvPr/>
        </p:nvSpPr>
        <p:spPr>
          <a:xfrm>
            <a:off x="548640" y="1938528"/>
            <a:ext cx="2567864" cy="1554480"/>
          </a:xfrm>
          <a:prstGeom prst="rect">
            <a:avLst/>
          </a:prstGeom>
          <a:solidFill>
            <a:srgbClr val="A03D35"/>
          </a:solidFill>
          <a:ln/>
        </p:spPr>
        <p:txBody>
          <a:bodyPr/>
          <a:lstStyle/>
          <a:p>
            <a:endParaRPr lang="en-CA" noProof="0"/>
          </a:p>
        </p:txBody>
      </p:sp>
      <p:sp>
        <p:nvSpPr>
          <p:cNvPr id="6" name="Text 4"/>
          <p:cNvSpPr/>
          <p:nvPr/>
        </p:nvSpPr>
        <p:spPr>
          <a:xfrm>
            <a:off x="658368" y="2103120"/>
            <a:ext cx="2348408" cy="548640"/>
          </a:xfrm>
          <a:prstGeom prst="rect">
            <a:avLst/>
          </a:prstGeom>
          <a:noFill/>
          <a:ln/>
        </p:spPr>
        <p:txBody>
          <a:bodyPr wrap="square" lIns="0" tIns="0" rIns="0" bIns="0" rtlCol="0" anchor="ctr"/>
          <a:lstStyle/>
          <a:p>
            <a:pPr marL="0" indent="0" algn="ctr">
              <a:lnSpc>
                <a:spcPts val="1700"/>
              </a:lnSpc>
              <a:buNone/>
            </a:pPr>
            <a:r>
              <a:rPr lang="en-CA" sz="1500" b="1" noProof="0">
                <a:solidFill>
                  <a:srgbClr val="FFFFFF"/>
                </a:solidFill>
                <a:latin typeface="Gill Sans MT" pitchFamily="34" charset="0"/>
                <a:ea typeface="Gill Sans MT" pitchFamily="34" charset="-122"/>
                <a:cs typeface="Gill Sans MT" pitchFamily="34" charset="-120"/>
              </a:rPr>
              <a:t>Year 1</a:t>
            </a:r>
            <a:endParaRPr lang="en-CA" sz="1500" noProof="0"/>
          </a:p>
        </p:txBody>
      </p:sp>
      <p:sp>
        <p:nvSpPr>
          <p:cNvPr id="7" name="Text 5"/>
          <p:cNvSpPr/>
          <p:nvPr/>
        </p:nvSpPr>
        <p:spPr>
          <a:xfrm>
            <a:off x="685800" y="2715768"/>
            <a:ext cx="2293544" cy="685800"/>
          </a:xfrm>
          <a:prstGeom prst="rect">
            <a:avLst/>
          </a:prstGeom>
          <a:noFill/>
          <a:ln/>
        </p:spPr>
        <p:txBody>
          <a:bodyPr wrap="square" lIns="0" tIns="0" rIns="0" bIns="0" rtlCol="0" anchor="ctr"/>
          <a:lstStyle/>
          <a:p>
            <a:pPr marL="0" indent="0" algn="ctr">
              <a:lnSpc>
                <a:spcPts val="1300"/>
              </a:lnSpc>
              <a:buNone/>
            </a:pPr>
            <a:r>
              <a:rPr lang="en-CA" sz="1050" noProof="0">
                <a:solidFill>
                  <a:srgbClr val="C9C4C3"/>
                </a:solidFill>
                <a:latin typeface="Corbel" pitchFamily="34" charset="0"/>
                <a:ea typeface="Corbel" pitchFamily="34" charset="-122"/>
                <a:cs typeface="Corbel" pitchFamily="34" charset="-120"/>
              </a:rPr>
              <a:t>5 workers trained / placed</a:t>
            </a:r>
            <a:endParaRPr lang="en-CA" sz="1050" noProof="0"/>
          </a:p>
        </p:txBody>
      </p:sp>
      <p:sp>
        <p:nvSpPr>
          <p:cNvPr id="8" name="Shape 6"/>
          <p:cNvSpPr/>
          <p:nvPr/>
        </p:nvSpPr>
        <p:spPr>
          <a:xfrm>
            <a:off x="3390824" y="1938528"/>
            <a:ext cx="2567864" cy="1554480"/>
          </a:xfrm>
          <a:prstGeom prst="rect">
            <a:avLst/>
          </a:prstGeom>
          <a:solidFill>
            <a:srgbClr val="2F2F2F"/>
          </a:solidFill>
          <a:ln/>
        </p:spPr>
        <p:txBody>
          <a:bodyPr/>
          <a:lstStyle/>
          <a:p>
            <a:endParaRPr lang="en-CA" noProof="0"/>
          </a:p>
        </p:txBody>
      </p:sp>
      <p:sp>
        <p:nvSpPr>
          <p:cNvPr id="9" name="Text 7"/>
          <p:cNvSpPr/>
          <p:nvPr/>
        </p:nvSpPr>
        <p:spPr>
          <a:xfrm>
            <a:off x="3500552" y="2103120"/>
            <a:ext cx="2348408" cy="548640"/>
          </a:xfrm>
          <a:prstGeom prst="rect">
            <a:avLst/>
          </a:prstGeom>
          <a:noFill/>
          <a:ln/>
        </p:spPr>
        <p:txBody>
          <a:bodyPr wrap="square" lIns="0" tIns="0" rIns="0" bIns="0" rtlCol="0" anchor="ctr"/>
          <a:lstStyle/>
          <a:p>
            <a:pPr marL="0" indent="0" algn="ctr">
              <a:lnSpc>
                <a:spcPts val="1700"/>
              </a:lnSpc>
              <a:buNone/>
            </a:pPr>
            <a:r>
              <a:rPr lang="en-CA" sz="1500" b="1" noProof="0">
                <a:solidFill>
                  <a:srgbClr val="FFFFFF"/>
                </a:solidFill>
                <a:latin typeface="Gill Sans MT" pitchFamily="34" charset="0"/>
                <a:ea typeface="Gill Sans MT" pitchFamily="34" charset="-122"/>
                <a:cs typeface="Gill Sans MT" pitchFamily="34" charset="-120"/>
              </a:rPr>
              <a:t>Year 2</a:t>
            </a:r>
            <a:endParaRPr lang="en-CA" sz="1500" noProof="0"/>
          </a:p>
        </p:txBody>
      </p:sp>
      <p:sp>
        <p:nvSpPr>
          <p:cNvPr id="10" name="Text 8"/>
          <p:cNvSpPr/>
          <p:nvPr/>
        </p:nvSpPr>
        <p:spPr>
          <a:xfrm>
            <a:off x="3527984" y="2715768"/>
            <a:ext cx="2293544" cy="685800"/>
          </a:xfrm>
          <a:prstGeom prst="rect">
            <a:avLst/>
          </a:prstGeom>
          <a:noFill/>
          <a:ln/>
        </p:spPr>
        <p:txBody>
          <a:bodyPr wrap="square" lIns="0" tIns="0" rIns="0" bIns="0" rtlCol="0" anchor="ctr"/>
          <a:lstStyle/>
          <a:p>
            <a:pPr marL="0" indent="0" algn="ctr">
              <a:lnSpc>
                <a:spcPts val="1300"/>
              </a:lnSpc>
              <a:buNone/>
            </a:pPr>
            <a:r>
              <a:rPr lang="en-CA" sz="1050" noProof="0">
                <a:solidFill>
                  <a:srgbClr val="C9C4C3"/>
                </a:solidFill>
                <a:latin typeface="Corbel" pitchFamily="34" charset="0"/>
                <a:ea typeface="Corbel" pitchFamily="34" charset="-122"/>
                <a:cs typeface="Corbel" pitchFamily="34" charset="-120"/>
              </a:rPr>
              <a:t>10 workers and first apprentices</a:t>
            </a:r>
            <a:endParaRPr lang="en-CA" sz="1050" noProof="0"/>
          </a:p>
        </p:txBody>
      </p:sp>
      <p:sp>
        <p:nvSpPr>
          <p:cNvPr id="11" name="Shape 9"/>
          <p:cNvSpPr/>
          <p:nvPr/>
        </p:nvSpPr>
        <p:spPr>
          <a:xfrm>
            <a:off x="6233008" y="1938528"/>
            <a:ext cx="2567864" cy="1554480"/>
          </a:xfrm>
          <a:prstGeom prst="rect">
            <a:avLst/>
          </a:prstGeom>
          <a:solidFill>
            <a:srgbClr val="C0504A"/>
          </a:solidFill>
          <a:ln/>
        </p:spPr>
        <p:txBody>
          <a:bodyPr/>
          <a:lstStyle/>
          <a:p>
            <a:endParaRPr lang="en-CA" noProof="0"/>
          </a:p>
        </p:txBody>
      </p:sp>
      <p:sp>
        <p:nvSpPr>
          <p:cNvPr id="12" name="Text 10"/>
          <p:cNvSpPr/>
          <p:nvPr/>
        </p:nvSpPr>
        <p:spPr>
          <a:xfrm>
            <a:off x="6342736" y="2103120"/>
            <a:ext cx="2348408" cy="548640"/>
          </a:xfrm>
          <a:prstGeom prst="rect">
            <a:avLst/>
          </a:prstGeom>
          <a:noFill/>
          <a:ln/>
        </p:spPr>
        <p:txBody>
          <a:bodyPr wrap="square" lIns="0" tIns="0" rIns="0" bIns="0" rtlCol="0" anchor="ctr"/>
          <a:lstStyle/>
          <a:p>
            <a:pPr marL="0" indent="0" algn="ctr">
              <a:lnSpc>
                <a:spcPts val="1700"/>
              </a:lnSpc>
              <a:buNone/>
            </a:pPr>
            <a:r>
              <a:rPr lang="en-CA" sz="1500" b="1" noProof="0">
                <a:solidFill>
                  <a:srgbClr val="FFFFFF"/>
                </a:solidFill>
                <a:latin typeface="Gill Sans MT" pitchFamily="34" charset="0"/>
                <a:ea typeface="Gill Sans MT" pitchFamily="34" charset="-122"/>
                <a:cs typeface="Gill Sans MT" pitchFamily="34" charset="-120"/>
              </a:rPr>
              <a:t>Year 3</a:t>
            </a:r>
            <a:endParaRPr lang="en-CA" sz="1500" noProof="0"/>
          </a:p>
        </p:txBody>
      </p:sp>
      <p:sp>
        <p:nvSpPr>
          <p:cNvPr id="13" name="Text 11"/>
          <p:cNvSpPr/>
          <p:nvPr/>
        </p:nvSpPr>
        <p:spPr>
          <a:xfrm>
            <a:off x="6370168" y="2715768"/>
            <a:ext cx="2293544" cy="685800"/>
          </a:xfrm>
          <a:prstGeom prst="rect">
            <a:avLst/>
          </a:prstGeom>
          <a:noFill/>
          <a:ln/>
        </p:spPr>
        <p:txBody>
          <a:bodyPr wrap="square" lIns="0" tIns="0" rIns="0" bIns="0" rtlCol="0" anchor="ctr"/>
          <a:lstStyle/>
          <a:p>
            <a:pPr marL="0" indent="0" algn="ctr">
              <a:lnSpc>
                <a:spcPts val="1300"/>
              </a:lnSpc>
              <a:buNone/>
            </a:pPr>
            <a:r>
              <a:rPr lang="en-CA" sz="1050" noProof="0">
                <a:solidFill>
                  <a:srgbClr val="C9C4C3"/>
                </a:solidFill>
                <a:latin typeface="Corbel" pitchFamily="34" charset="0"/>
                <a:ea typeface="Corbel" pitchFamily="34" charset="-122"/>
                <a:cs typeface="Corbel" pitchFamily="34" charset="-120"/>
              </a:rPr>
              <a:t>Supervisors, mentors and retention focus</a:t>
            </a:r>
            <a:endParaRPr lang="en-CA" sz="1050" noProof="0"/>
          </a:p>
        </p:txBody>
      </p:sp>
      <p:sp>
        <p:nvSpPr>
          <p:cNvPr id="14" name="Shape 12"/>
          <p:cNvSpPr/>
          <p:nvPr/>
        </p:nvSpPr>
        <p:spPr>
          <a:xfrm>
            <a:off x="9075191" y="1938528"/>
            <a:ext cx="2567864" cy="1554480"/>
          </a:xfrm>
          <a:prstGeom prst="rect">
            <a:avLst/>
          </a:prstGeom>
          <a:solidFill>
            <a:srgbClr val="3C3C3C"/>
          </a:solidFill>
          <a:ln/>
        </p:spPr>
        <p:txBody>
          <a:bodyPr/>
          <a:lstStyle/>
          <a:p>
            <a:endParaRPr lang="en-CA" noProof="0"/>
          </a:p>
        </p:txBody>
      </p:sp>
      <p:sp>
        <p:nvSpPr>
          <p:cNvPr id="15" name="Text 13"/>
          <p:cNvSpPr/>
          <p:nvPr/>
        </p:nvSpPr>
        <p:spPr>
          <a:xfrm>
            <a:off x="9184919" y="2103120"/>
            <a:ext cx="2348408" cy="548640"/>
          </a:xfrm>
          <a:prstGeom prst="rect">
            <a:avLst/>
          </a:prstGeom>
          <a:noFill/>
          <a:ln/>
        </p:spPr>
        <p:txBody>
          <a:bodyPr wrap="square" lIns="0" tIns="0" rIns="0" bIns="0" rtlCol="0" anchor="ctr"/>
          <a:lstStyle/>
          <a:p>
            <a:pPr marL="0" indent="0" algn="ctr">
              <a:lnSpc>
                <a:spcPts val="1700"/>
              </a:lnSpc>
              <a:buNone/>
            </a:pPr>
            <a:r>
              <a:rPr lang="en-CA" sz="1500" b="1" noProof="0">
                <a:solidFill>
                  <a:srgbClr val="FFFFFF"/>
                </a:solidFill>
                <a:latin typeface="Gill Sans MT" pitchFamily="34" charset="0"/>
                <a:ea typeface="Gill Sans MT" pitchFamily="34" charset="-122"/>
                <a:cs typeface="Gill Sans MT" pitchFamily="34" charset="-120"/>
              </a:rPr>
              <a:t>Year 5+</a:t>
            </a:r>
            <a:endParaRPr lang="en-CA" sz="1500" noProof="0"/>
          </a:p>
        </p:txBody>
      </p:sp>
      <p:sp>
        <p:nvSpPr>
          <p:cNvPr id="16" name="Text 14"/>
          <p:cNvSpPr/>
          <p:nvPr/>
        </p:nvSpPr>
        <p:spPr>
          <a:xfrm>
            <a:off x="9212351" y="2715768"/>
            <a:ext cx="2293544" cy="685800"/>
          </a:xfrm>
          <a:prstGeom prst="rect">
            <a:avLst/>
          </a:prstGeom>
          <a:noFill/>
          <a:ln/>
        </p:spPr>
        <p:txBody>
          <a:bodyPr wrap="square" lIns="0" tIns="0" rIns="0" bIns="0" rtlCol="0" anchor="ctr"/>
          <a:lstStyle/>
          <a:p>
            <a:pPr marL="0" indent="0" algn="ctr">
              <a:lnSpc>
                <a:spcPts val="1300"/>
              </a:lnSpc>
              <a:buNone/>
            </a:pPr>
            <a:r>
              <a:rPr lang="en-CA" sz="1050" noProof="0">
                <a:solidFill>
                  <a:srgbClr val="C9C4C3"/>
                </a:solidFill>
                <a:latin typeface="Corbel" pitchFamily="34" charset="0"/>
                <a:ea typeface="Corbel" pitchFamily="34" charset="-122"/>
                <a:cs typeface="Corbel" pitchFamily="34" charset="-120"/>
              </a:rPr>
              <a:t>Standing workforce and business capacity</a:t>
            </a:r>
            <a:endParaRPr lang="en-CA" sz="1050" noProof="0"/>
          </a:p>
        </p:txBody>
      </p:sp>
      <p:sp>
        <p:nvSpPr>
          <p:cNvPr id="17" name="Text 15"/>
          <p:cNvSpPr/>
          <p:nvPr/>
        </p:nvSpPr>
        <p:spPr>
          <a:xfrm>
            <a:off x="914400" y="3904488"/>
            <a:ext cx="10362895" cy="640080"/>
          </a:xfrm>
          <a:prstGeom prst="rect">
            <a:avLst/>
          </a:prstGeom>
          <a:noFill/>
          <a:ln/>
        </p:spPr>
        <p:txBody>
          <a:bodyPr wrap="square" lIns="0" tIns="0" rIns="0" bIns="0" rtlCol="0" anchor="ctr"/>
          <a:lstStyle/>
          <a:p>
            <a:pPr marL="0" indent="0" algn="ctr">
              <a:lnSpc>
                <a:spcPts val="1800"/>
              </a:lnSpc>
              <a:buNone/>
            </a:pPr>
            <a:r>
              <a:rPr lang="en-CA" sz="1350" i="1" noProof="0">
                <a:solidFill>
                  <a:srgbClr val="3C3C3C"/>
                </a:solidFill>
                <a:latin typeface="Corbel" pitchFamily="34" charset="0"/>
                <a:ea typeface="Corbel" pitchFamily="34" charset="-122"/>
                <a:cs typeface="Corbel" pitchFamily="34" charset="-120"/>
              </a:rPr>
              <a:t>Do not treat “we cannot supply everyone today” as failure. Treat it as the starting point for a capacity plan.</a:t>
            </a:r>
            <a:endParaRPr lang="en-CA" sz="1350" noProof="0"/>
          </a:p>
        </p:txBody>
      </p:sp>
      <p:sp>
        <p:nvSpPr>
          <p:cNvPr id="24" name="Slide Number Placeholder 1">
            <a:extLst>
              <a:ext uri="{FF2B5EF4-FFF2-40B4-BE49-F238E27FC236}">
                <a16:creationId xmlns:a16="http://schemas.microsoft.com/office/drawing/2014/main" id="{2810A477-D8EF-404A-0866-7943BA589CC9}"/>
              </a:ext>
            </a:extLst>
          </p:cNvPr>
          <p:cNvSpPr txBox="1">
            <a:spLocks/>
          </p:cNvSpPr>
          <p:nvPr/>
        </p:nvSpPr>
        <p:spPr>
          <a:xfrm>
            <a:off x="611301" y="6351735"/>
            <a:ext cx="265003" cy="369740"/>
          </a:xfrm>
          <a:prstGeom prst="rect">
            <a:avLst/>
          </a:prstGeom>
        </p:spPr>
        <p:txBody>
          <a:bodyPr vert="horz" lIns="0" tIns="0" rIns="0" bIns="0" rtlCol="0" anchor="ctr" anchorCtr="0">
            <a:noAutofit/>
          </a:bodyPr>
          <a:lstStyle>
            <a:defPPr>
              <a:defRPr lang="en-US"/>
            </a:defPPr>
            <a:lvl1pPr>
              <a:defRPr sz="1000">
                <a:solidFill>
                  <a:srgbClr val="A13D35"/>
                </a:solidFill>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fld id="{90E75981-53F8-4174-8F05-C8A5CE0FBBE0}" type="slidenum">
              <a:rPr lang="en-CA" noProof="0" smtClean="0"/>
              <a:pPr/>
              <a:t>34</a:t>
            </a:fld>
            <a:endParaRPr lang="en-CA" noProof="0"/>
          </a:p>
        </p:txBody>
      </p:sp>
      <p:sp>
        <p:nvSpPr>
          <p:cNvPr id="26" name="Text 12">
            <a:extLst>
              <a:ext uri="{FF2B5EF4-FFF2-40B4-BE49-F238E27FC236}">
                <a16:creationId xmlns:a16="http://schemas.microsoft.com/office/drawing/2014/main" id="{75D826C3-3FD5-C09A-7AE2-ACB87457AB3D}"/>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AFAF9"/>
        </a:solidFill>
        <a:effectLst/>
      </p:bgPr>
    </p:bg>
    <p:spTree>
      <p:nvGrpSpPr>
        <p:cNvPr id="1" name=""/>
        <p:cNvGrpSpPr/>
        <p:nvPr/>
      </p:nvGrpSpPr>
      <p:grpSpPr>
        <a:xfrm>
          <a:off x="0" y="0"/>
          <a:ext cx="0" cy="0"/>
          <a:chOff x="0" y="0"/>
          <a:chExt cx="0" cy="0"/>
        </a:xfrm>
      </p:grpSpPr>
      <p:sp>
        <p:nvSpPr>
          <p:cNvPr id="2" name="Text 0"/>
          <p:cNvSpPr/>
          <p:nvPr/>
        </p:nvSpPr>
        <p:spPr>
          <a:xfrm>
            <a:off x="548640" y="411480"/>
            <a:ext cx="11094415" cy="7315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a:ln>
                  <a:noFill/>
                </a:ln>
                <a:solidFill>
                  <a:srgbClr val="A03D35"/>
                </a:solidFill>
                <a:effectLst/>
                <a:uLnTx/>
                <a:uFillTx/>
                <a:latin typeface="Gill Sans MT" pitchFamily="34" charset="0"/>
                <a:ea typeface="Gill Sans MT" pitchFamily="34" charset="-122"/>
                <a:cs typeface="Gill Sans MT" pitchFamily="34" charset="-120"/>
              </a:rPr>
              <a:t>ISET's Role: First Nations-Led Design</a:t>
            </a:r>
            <a:endParaRPr kumimoji="0" lang="en-CA"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p:nvPr/>
        </p:nvSpPr>
        <p:spPr>
          <a:xfrm>
            <a:off x="548640" y="1234440"/>
            <a:ext cx="11094415" cy="777240"/>
          </a:xfrm>
          <a:prstGeom prst="rect">
            <a:avLst/>
          </a:prstGeom>
          <a:noFill/>
          <a:ln/>
        </p:spPr>
        <p:txBody>
          <a:bodyPr wrap="square" lIns="0" tIns="0" rIns="0" bIns="0" rtlCol="0" anchor="ctr"/>
          <a:lstStyle/>
          <a:p>
            <a:pPr marL="0" marR="0" lvl="0" indent="0" algn="l" defTabSz="914400" rtl="0" eaLnBrk="1" fontAlgn="auto" latinLnBrk="0" hangingPunct="1">
              <a:lnSpc>
                <a:spcPts val="1900"/>
              </a:lnSpc>
              <a:spcBef>
                <a:spcPts val="0"/>
              </a:spcBef>
              <a:spcAft>
                <a:spcPts val="0"/>
              </a:spcAft>
              <a:buClrTx/>
              <a:buSzTx/>
              <a:buFontTx/>
              <a:buNone/>
              <a:tabLst/>
              <a:defRPr/>
            </a:pPr>
            <a:r>
              <a:rPr kumimoji="0" lang="en-CA" sz="1500" b="0" i="1" u="none" strike="noStrike" kern="1200" cap="none" spc="0" normalizeH="0" baseline="0" noProof="0">
                <a:ln>
                  <a:noFill/>
                </a:ln>
                <a:solidFill>
                  <a:srgbClr val="3C3C3C"/>
                </a:solidFill>
                <a:effectLst/>
                <a:uLnTx/>
                <a:uFillTx/>
                <a:latin typeface="Corbel" pitchFamily="34" charset="0"/>
                <a:ea typeface="Corbel" pitchFamily="34" charset="-122"/>
                <a:cs typeface="Corbel" pitchFamily="34" charset="-120"/>
              </a:rPr>
              <a:t>ISET was built to put First Nations in charge of workforce training - not to hand down a template from Ottawa.</a:t>
            </a:r>
            <a:endParaRPr kumimoji="0" lang="en-CA" sz="15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 2"/>
          <p:cNvSpPr/>
          <p:nvPr/>
        </p:nvSpPr>
        <p:spPr>
          <a:xfrm>
            <a:off x="548640" y="2148840"/>
            <a:ext cx="11094415" cy="4023360"/>
          </a:xfrm>
          <a:prstGeom prst="rect">
            <a:avLst/>
          </a:prstGeom>
          <a:noFill/>
          <a:ln/>
        </p:spPr>
        <p:txBody>
          <a:bodyPr wrap="square" lIns="0" tIns="0" rIns="0" bIns="0" rtlCol="0" anchor="t"/>
          <a:lstStyle/>
          <a:p>
            <a:pPr marL="342900" marR="0" lvl="0" indent="-342900" algn="l" defTabSz="914400" rtl="0" eaLnBrk="1" fontAlgn="auto" latinLnBrk="0" hangingPunct="1">
              <a:lnSpc>
                <a:spcPts val="1900"/>
              </a:lnSpc>
              <a:spcBef>
                <a:spcPts val="0"/>
              </a:spcBef>
              <a:spcAft>
                <a:spcPts val="1400"/>
              </a:spcAft>
              <a:buClrTx/>
              <a:buSzPct val="100000"/>
              <a:buFontTx/>
              <a:buChar char="•"/>
              <a:tabLst/>
              <a:defRPr/>
            </a:pPr>
            <a:r>
              <a:rPr kumimoji="0" lang="en-CA" sz="1400" b="0" i="0" u="none" strike="noStrike" kern="1200" cap="none" spc="0" normalizeH="0" baseline="0" noProof="0">
                <a:ln>
                  <a:noFill/>
                </a:ln>
                <a:solidFill>
                  <a:srgbClr val="3C3C3C"/>
                </a:solidFill>
                <a:effectLst/>
                <a:uLnTx/>
                <a:uFillTx/>
                <a:latin typeface="Corbel" pitchFamily="34" charset="0"/>
                <a:ea typeface="Corbel" pitchFamily="34" charset="-122"/>
                <a:cs typeface="Corbel" pitchFamily="34" charset="-120"/>
              </a:rPr>
              <a:t>Every organization in this room already carries that responsibility for its community. The opportunity is to point that authority deliberately at the major projects and industries coming to your territory.</a:t>
            </a:r>
            <a:endParaRPr kumimoji="0" lang="en-CA" sz="14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ts val="1900"/>
              </a:lnSpc>
              <a:spcBef>
                <a:spcPts val="0"/>
              </a:spcBef>
              <a:spcAft>
                <a:spcPts val="1400"/>
              </a:spcAft>
              <a:buClrTx/>
              <a:buSzPct val="100000"/>
              <a:buFontTx/>
              <a:buChar char="•"/>
              <a:tabLst/>
              <a:defRPr/>
            </a:pPr>
            <a:r>
              <a:rPr kumimoji="0" lang="en-CA" sz="1400" b="0" i="0" u="none" strike="noStrike" kern="1200" cap="none" spc="0" normalizeH="0" baseline="0" noProof="0">
                <a:ln>
                  <a:noFill/>
                </a:ln>
                <a:solidFill>
                  <a:srgbClr val="3C3C3C"/>
                </a:solidFill>
                <a:effectLst/>
                <a:uLnTx/>
                <a:uFillTx/>
                <a:latin typeface="Corbel" pitchFamily="34" charset="0"/>
                <a:ea typeface="Corbel" pitchFamily="34" charset="-122"/>
                <a:cs typeface="Corbel" pitchFamily="34" charset="-120"/>
              </a:rPr>
              <a:t>That means building relationships with the industries prominent in your region, and aligning trades and skills development to what they will actually need.</a:t>
            </a:r>
            <a:endParaRPr kumimoji="0" lang="en-CA" sz="14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ts val="1900"/>
              </a:lnSpc>
              <a:spcBef>
                <a:spcPts val="0"/>
              </a:spcBef>
              <a:spcAft>
                <a:spcPts val="1400"/>
              </a:spcAft>
              <a:buClrTx/>
              <a:buSzPct val="100000"/>
              <a:buFontTx/>
              <a:buChar char="•"/>
              <a:tabLst/>
              <a:defRPr/>
            </a:pPr>
            <a:r>
              <a:rPr kumimoji="0" lang="en-CA" sz="1400" b="0" i="0" u="none" strike="noStrike" kern="1200" cap="none" spc="0" normalizeH="0" baseline="0" noProof="0">
                <a:ln>
                  <a:noFill/>
                </a:ln>
                <a:solidFill>
                  <a:srgbClr val="3C3C3C"/>
                </a:solidFill>
                <a:effectLst/>
                <a:uLnTx/>
                <a:uFillTx/>
                <a:latin typeface="Corbel" pitchFamily="34" charset="0"/>
                <a:ea typeface="Corbel" pitchFamily="34" charset="-122"/>
                <a:cs typeface="Corbel" pitchFamily="34" charset="-120"/>
              </a:rPr>
              <a:t>It means working with your economic development and prosperity teams so there is no gap between the job training side of the house and the impact-benefit agreements and joint ventures being negotiated.</a:t>
            </a:r>
            <a:endParaRPr kumimoji="0" lang="en-CA" sz="14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ts val="1900"/>
              </a:lnSpc>
              <a:spcBef>
                <a:spcPts val="0"/>
              </a:spcBef>
              <a:spcAft>
                <a:spcPts val="1400"/>
              </a:spcAft>
              <a:buClrTx/>
              <a:buSzPct val="100000"/>
              <a:buFontTx/>
              <a:buChar char="•"/>
              <a:tabLst/>
              <a:defRPr/>
            </a:pPr>
            <a:r>
              <a:rPr kumimoji="0" lang="en-CA" sz="1400" b="0" i="0" u="none" strike="noStrike" kern="1200" cap="none" spc="0" normalizeH="0" baseline="0" noProof="0">
                <a:ln>
                  <a:noFill/>
                </a:ln>
                <a:solidFill>
                  <a:srgbClr val="3C3C3C"/>
                </a:solidFill>
                <a:effectLst/>
                <a:uLnTx/>
                <a:uFillTx/>
                <a:latin typeface="Corbel" pitchFamily="34" charset="0"/>
                <a:ea typeface="Corbel" pitchFamily="34" charset="-122"/>
                <a:cs typeface="Corbel" pitchFamily="34" charset="-120"/>
              </a:rPr>
              <a:t>And it means leadership treating this as a stated political priority in relationships with industry and government - not an assumption that goes unsaid.</a:t>
            </a:r>
            <a:endParaRPr kumimoji="0" lang="en-CA"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lide Number Placeholder 1">
            <a:extLst>
              <a:ext uri="{FF2B5EF4-FFF2-40B4-BE49-F238E27FC236}">
                <a16:creationId xmlns:a16="http://schemas.microsoft.com/office/drawing/2014/main" id="{BA7BDB4A-3C17-9F1D-2243-5DC5A516F950}"/>
              </a:ext>
            </a:extLst>
          </p:cNvPr>
          <p:cNvSpPr txBox="1">
            <a:spLocks/>
          </p:cNvSpPr>
          <p:nvPr/>
        </p:nvSpPr>
        <p:spPr>
          <a:xfrm>
            <a:off x="611301" y="6351735"/>
            <a:ext cx="265003" cy="369740"/>
          </a:xfrm>
          <a:prstGeom prst="rect">
            <a:avLst/>
          </a:prstGeom>
        </p:spPr>
        <p:txBody>
          <a:bodyPr vert="horz" lIns="0" tIns="0" rIns="0" bIns="0" rtlCol="0" anchor="ctr" anchorCtr="0">
            <a:noAutofit/>
          </a:bodyPr>
          <a:lstStyle>
            <a:defPPr>
              <a:defRPr lang="en-US"/>
            </a:defPPr>
            <a:lvl1pPr>
              <a:defRPr sz="1000">
                <a:solidFill>
                  <a:srgbClr val="A13D35"/>
                </a:solidFill>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fld id="{90E75981-53F8-4174-8F05-C8A5CE0FBBE0}" type="slidenum">
              <a:rPr lang="en-CA" noProof="0" smtClean="0"/>
              <a:pPr/>
              <a:t>35</a:t>
            </a:fld>
            <a:endParaRPr lang="en-CA" noProof="0"/>
          </a:p>
        </p:txBody>
      </p:sp>
      <p:sp>
        <p:nvSpPr>
          <p:cNvPr id="11" name="Text 12">
            <a:extLst>
              <a:ext uri="{FF2B5EF4-FFF2-40B4-BE49-F238E27FC236}">
                <a16:creationId xmlns:a16="http://schemas.microsoft.com/office/drawing/2014/main" id="{9F9B7A86-C023-6FC9-EC73-111005A41B7B}"/>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548640" y="365760"/>
            <a:ext cx="8899855" cy="914400"/>
          </a:xfrm>
          <a:prstGeom prst="rect">
            <a:avLst/>
          </a:prstGeom>
          <a:noFill/>
          <a:ln/>
        </p:spPr>
        <p:txBody>
          <a:bodyPr wrap="square" lIns="0" tIns="0" rIns="0" bIns="0" rtlCol="0" anchor="t"/>
          <a:lstStyle/>
          <a:p>
            <a:pPr marL="0" indent="0">
              <a:buNone/>
            </a:pPr>
            <a:r>
              <a:rPr lang="en-CA" sz="2600" b="1" noProof="0">
                <a:solidFill>
                  <a:srgbClr val="A03D35"/>
                </a:solidFill>
                <a:latin typeface="Gill Sans MT" pitchFamily="34" charset="0"/>
                <a:ea typeface="Gill Sans MT" pitchFamily="34" charset="-122"/>
                <a:cs typeface="Gill Sans MT" pitchFamily="34" charset="-120"/>
              </a:rPr>
              <a:t>Design Training Around Real Opportunities</a:t>
            </a:r>
            <a:endParaRPr lang="en-CA" sz="2600" noProof="0"/>
          </a:p>
        </p:txBody>
      </p:sp>
      <p:sp>
        <p:nvSpPr>
          <p:cNvPr id="4" name="Text 2"/>
          <p:cNvSpPr/>
          <p:nvPr/>
        </p:nvSpPr>
        <p:spPr>
          <a:xfrm>
            <a:off x="548640" y="1417320"/>
            <a:ext cx="11094415" cy="457200"/>
          </a:xfrm>
          <a:prstGeom prst="rect">
            <a:avLst/>
          </a:prstGeom>
          <a:noFill/>
          <a:ln/>
        </p:spPr>
        <p:txBody>
          <a:bodyPr wrap="square" lIns="0" tIns="0" rIns="0" bIns="0" rtlCol="0" anchor="ctr"/>
          <a:lstStyle/>
          <a:p>
            <a:pPr marL="0" indent="0">
              <a:buNone/>
            </a:pPr>
            <a:r>
              <a:rPr lang="en-CA" sz="1300" i="1" noProof="0">
                <a:solidFill>
                  <a:srgbClr val="3C3C3C"/>
                </a:solidFill>
                <a:latin typeface="Corbel" pitchFamily="34" charset="0"/>
                <a:ea typeface="Corbel" pitchFamily="34" charset="-122"/>
                <a:cs typeface="Corbel" pitchFamily="34" charset="-120"/>
              </a:rPr>
              <a:t>Programs should be employer-informed, timed and pathway-based.</a:t>
            </a:r>
            <a:endParaRPr lang="en-CA" sz="1300" noProof="0"/>
          </a:p>
        </p:txBody>
      </p:sp>
      <p:sp>
        <p:nvSpPr>
          <p:cNvPr id="5" name="Shape 3"/>
          <p:cNvSpPr/>
          <p:nvPr/>
        </p:nvSpPr>
        <p:spPr>
          <a:xfrm>
            <a:off x="548640" y="1920240"/>
            <a:ext cx="3515258" cy="502920"/>
          </a:xfrm>
          <a:prstGeom prst="rect">
            <a:avLst/>
          </a:prstGeom>
          <a:solidFill>
            <a:srgbClr val="A03D35"/>
          </a:solidFill>
          <a:ln/>
        </p:spPr>
        <p:txBody>
          <a:bodyPr/>
          <a:lstStyle/>
          <a:p>
            <a:endParaRPr lang="en-CA" noProof="0"/>
          </a:p>
        </p:txBody>
      </p:sp>
      <p:sp>
        <p:nvSpPr>
          <p:cNvPr id="6" name="Text 4"/>
          <p:cNvSpPr/>
          <p:nvPr/>
        </p:nvSpPr>
        <p:spPr>
          <a:xfrm>
            <a:off x="685800" y="1920240"/>
            <a:ext cx="3240938" cy="502920"/>
          </a:xfrm>
          <a:prstGeom prst="rect">
            <a:avLst/>
          </a:prstGeom>
          <a:noFill/>
          <a:ln/>
        </p:spPr>
        <p:txBody>
          <a:bodyPr wrap="square" lIns="0" tIns="0" rIns="0" bIns="0" rtlCol="0" anchor="ctr"/>
          <a:lstStyle/>
          <a:p>
            <a:pPr marL="0" indent="0">
              <a:lnSpc>
                <a:spcPts val="1500"/>
              </a:lnSpc>
              <a:buNone/>
            </a:pPr>
            <a:r>
              <a:rPr lang="en-CA" sz="1350" b="1" noProof="0">
                <a:solidFill>
                  <a:srgbClr val="FFFFFF"/>
                </a:solidFill>
                <a:latin typeface="Gill Sans MT" pitchFamily="34" charset="0"/>
                <a:ea typeface="Gill Sans MT" pitchFamily="34" charset="-122"/>
                <a:cs typeface="Gill Sans MT" pitchFamily="34" charset="-120"/>
              </a:rPr>
              <a:t>Employer-Informed</a:t>
            </a:r>
            <a:endParaRPr lang="en-CA" sz="1350" noProof="0"/>
          </a:p>
        </p:txBody>
      </p:sp>
      <p:sp>
        <p:nvSpPr>
          <p:cNvPr id="7" name="Shape 5"/>
          <p:cNvSpPr/>
          <p:nvPr/>
        </p:nvSpPr>
        <p:spPr>
          <a:xfrm>
            <a:off x="548640" y="2423160"/>
            <a:ext cx="3515258" cy="2721864"/>
          </a:xfrm>
          <a:prstGeom prst="rect">
            <a:avLst/>
          </a:prstGeom>
          <a:solidFill>
            <a:srgbClr val="FFFFFF"/>
          </a:solidFill>
          <a:ln w="9525">
            <a:solidFill>
              <a:srgbClr val="D8D6D6"/>
            </a:solidFill>
            <a:prstDash val="solid"/>
          </a:ln>
        </p:spPr>
        <p:txBody>
          <a:bodyPr/>
          <a:lstStyle/>
          <a:p>
            <a:endParaRPr lang="en-CA" noProof="0"/>
          </a:p>
        </p:txBody>
      </p:sp>
      <p:sp>
        <p:nvSpPr>
          <p:cNvPr id="8" name="Text 6"/>
          <p:cNvSpPr/>
          <p:nvPr/>
        </p:nvSpPr>
        <p:spPr>
          <a:xfrm>
            <a:off x="694944" y="2551176"/>
            <a:ext cx="3222650" cy="3511296"/>
          </a:xfrm>
          <a:prstGeom prst="rect">
            <a:avLst/>
          </a:prstGeom>
          <a:noFill/>
          <a:ln/>
        </p:spPr>
        <p:txBody>
          <a:bodyPr wrap="square" lIns="0" tIns="0" rIns="0" bIns="0" rtlCol="0" anchor="t"/>
          <a:lstStyle/>
          <a:p>
            <a:pPr marL="0" indent="0">
              <a:lnSpc>
                <a:spcPts val="1500"/>
              </a:lnSpc>
              <a:buNone/>
            </a:pPr>
            <a:r>
              <a:rPr lang="en-CA" sz="1150" noProof="0">
                <a:solidFill>
                  <a:srgbClr val="3C3C3C"/>
                </a:solidFill>
                <a:latin typeface="Corbel" pitchFamily="34" charset="0"/>
                <a:ea typeface="Corbel" pitchFamily="34" charset="-122"/>
                <a:cs typeface="Corbel" pitchFamily="34" charset="-120"/>
              </a:rPr>
              <a:t>Designed around actual job roles, credentials and hiring gates.</a:t>
            </a:r>
            <a:endParaRPr lang="en-CA" sz="1150" noProof="0"/>
          </a:p>
        </p:txBody>
      </p:sp>
      <p:sp>
        <p:nvSpPr>
          <p:cNvPr id="9" name="Shape 7"/>
          <p:cNvSpPr/>
          <p:nvPr/>
        </p:nvSpPr>
        <p:spPr>
          <a:xfrm>
            <a:off x="4338218" y="1920240"/>
            <a:ext cx="3515258" cy="502920"/>
          </a:xfrm>
          <a:prstGeom prst="rect">
            <a:avLst/>
          </a:prstGeom>
          <a:solidFill>
            <a:srgbClr val="A03D35"/>
          </a:solidFill>
          <a:ln/>
        </p:spPr>
        <p:txBody>
          <a:bodyPr/>
          <a:lstStyle/>
          <a:p>
            <a:endParaRPr lang="en-CA" noProof="0"/>
          </a:p>
        </p:txBody>
      </p:sp>
      <p:sp>
        <p:nvSpPr>
          <p:cNvPr id="10" name="Text 8"/>
          <p:cNvSpPr/>
          <p:nvPr/>
        </p:nvSpPr>
        <p:spPr>
          <a:xfrm>
            <a:off x="4475378" y="1920240"/>
            <a:ext cx="3240938" cy="502920"/>
          </a:xfrm>
          <a:prstGeom prst="rect">
            <a:avLst/>
          </a:prstGeom>
          <a:noFill/>
          <a:ln/>
        </p:spPr>
        <p:txBody>
          <a:bodyPr wrap="square" lIns="0" tIns="0" rIns="0" bIns="0" rtlCol="0" anchor="ctr"/>
          <a:lstStyle/>
          <a:p>
            <a:pPr marL="0" indent="0">
              <a:lnSpc>
                <a:spcPts val="1500"/>
              </a:lnSpc>
              <a:buNone/>
            </a:pPr>
            <a:r>
              <a:rPr lang="en-CA" sz="1350" b="1" noProof="0">
                <a:solidFill>
                  <a:srgbClr val="FFFFFF"/>
                </a:solidFill>
                <a:latin typeface="Gill Sans MT" pitchFamily="34" charset="0"/>
                <a:ea typeface="Gill Sans MT" pitchFamily="34" charset="-122"/>
                <a:cs typeface="Gill Sans MT" pitchFamily="34" charset="-120"/>
              </a:rPr>
              <a:t>Timed to Milestones</a:t>
            </a:r>
            <a:endParaRPr lang="en-CA" sz="1350" noProof="0"/>
          </a:p>
        </p:txBody>
      </p:sp>
      <p:sp>
        <p:nvSpPr>
          <p:cNvPr id="11" name="Shape 9"/>
          <p:cNvSpPr/>
          <p:nvPr/>
        </p:nvSpPr>
        <p:spPr>
          <a:xfrm>
            <a:off x="4338218" y="2423160"/>
            <a:ext cx="3515258" cy="2721864"/>
          </a:xfrm>
          <a:prstGeom prst="rect">
            <a:avLst/>
          </a:prstGeom>
          <a:solidFill>
            <a:srgbClr val="FFFFFF"/>
          </a:solidFill>
          <a:ln w="9525">
            <a:solidFill>
              <a:srgbClr val="D8D6D6"/>
            </a:solidFill>
            <a:prstDash val="solid"/>
          </a:ln>
        </p:spPr>
        <p:txBody>
          <a:bodyPr/>
          <a:lstStyle/>
          <a:p>
            <a:endParaRPr lang="en-CA" noProof="0"/>
          </a:p>
        </p:txBody>
      </p:sp>
      <p:sp>
        <p:nvSpPr>
          <p:cNvPr id="12" name="Text 10"/>
          <p:cNvSpPr/>
          <p:nvPr/>
        </p:nvSpPr>
        <p:spPr>
          <a:xfrm>
            <a:off x="4484522" y="2551176"/>
            <a:ext cx="3222650" cy="3511296"/>
          </a:xfrm>
          <a:prstGeom prst="rect">
            <a:avLst/>
          </a:prstGeom>
          <a:noFill/>
          <a:ln/>
        </p:spPr>
        <p:txBody>
          <a:bodyPr wrap="square" lIns="0" tIns="0" rIns="0" bIns="0" rtlCol="0" anchor="t"/>
          <a:lstStyle/>
          <a:p>
            <a:pPr marL="0" indent="0">
              <a:lnSpc>
                <a:spcPts val="1500"/>
              </a:lnSpc>
              <a:buNone/>
            </a:pPr>
            <a:r>
              <a:rPr lang="en-CA" sz="1150" noProof="0">
                <a:solidFill>
                  <a:srgbClr val="3C3C3C"/>
                </a:solidFill>
                <a:latin typeface="Corbel" pitchFamily="34" charset="0"/>
                <a:ea typeface="Corbel" pitchFamily="34" charset="-122"/>
                <a:cs typeface="Corbel" pitchFamily="34" charset="-120"/>
              </a:rPr>
              <a:t>Intakes planned backward from likely procurement and construction windows.</a:t>
            </a:r>
            <a:endParaRPr lang="en-CA" sz="1150" noProof="0"/>
          </a:p>
        </p:txBody>
      </p:sp>
      <p:sp>
        <p:nvSpPr>
          <p:cNvPr id="13" name="Shape 11"/>
          <p:cNvSpPr/>
          <p:nvPr/>
        </p:nvSpPr>
        <p:spPr>
          <a:xfrm>
            <a:off x="8127797" y="1920240"/>
            <a:ext cx="3515258" cy="502920"/>
          </a:xfrm>
          <a:prstGeom prst="rect">
            <a:avLst/>
          </a:prstGeom>
          <a:solidFill>
            <a:srgbClr val="A03D35"/>
          </a:solidFill>
          <a:ln/>
        </p:spPr>
        <p:txBody>
          <a:bodyPr/>
          <a:lstStyle/>
          <a:p>
            <a:endParaRPr lang="en-CA" noProof="0"/>
          </a:p>
        </p:txBody>
      </p:sp>
      <p:sp>
        <p:nvSpPr>
          <p:cNvPr id="14" name="Text 12"/>
          <p:cNvSpPr/>
          <p:nvPr/>
        </p:nvSpPr>
        <p:spPr>
          <a:xfrm>
            <a:off x="8264957" y="1920240"/>
            <a:ext cx="3240938" cy="502920"/>
          </a:xfrm>
          <a:prstGeom prst="rect">
            <a:avLst/>
          </a:prstGeom>
          <a:noFill/>
          <a:ln/>
        </p:spPr>
        <p:txBody>
          <a:bodyPr wrap="square" lIns="0" tIns="0" rIns="0" bIns="0" rtlCol="0" anchor="ctr"/>
          <a:lstStyle/>
          <a:p>
            <a:pPr marL="0" indent="0">
              <a:lnSpc>
                <a:spcPts val="1500"/>
              </a:lnSpc>
              <a:buNone/>
            </a:pPr>
            <a:r>
              <a:rPr lang="en-CA" sz="1350" b="1" noProof="0">
                <a:solidFill>
                  <a:srgbClr val="FFFFFF"/>
                </a:solidFill>
                <a:latin typeface="Gill Sans MT" pitchFamily="34" charset="0"/>
                <a:ea typeface="Gill Sans MT" pitchFamily="34" charset="-122"/>
                <a:cs typeface="Gill Sans MT" pitchFamily="34" charset="-120"/>
              </a:rPr>
              <a:t>Pathway-Based</a:t>
            </a:r>
            <a:endParaRPr lang="en-CA" sz="1350" noProof="0"/>
          </a:p>
        </p:txBody>
      </p:sp>
      <p:sp>
        <p:nvSpPr>
          <p:cNvPr id="15" name="Shape 13"/>
          <p:cNvSpPr/>
          <p:nvPr/>
        </p:nvSpPr>
        <p:spPr>
          <a:xfrm>
            <a:off x="8127797" y="2423160"/>
            <a:ext cx="3515258" cy="2721864"/>
          </a:xfrm>
          <a:prstGeom prst="rect">
            <a:avLst/>
          </a:prstGeom>
          <a:solidFill>
            <a:srgbClr val="FFFFFF"/>
          </a:solidFill>
          <a:ln w="9525">
            <a:solidFill>
              <a:srgbClr val="D8D6D6"/>
            </a:solidFill>
            <a:prstDash val="solid"/>
          </a:ln>
        </p:spPr>
        <p:txBody>
          <a:bodyPr/>
          <a:lstStyle/>
          <a:p>
            <a:endParaRPr lang="en-CA" noProof="0"/>
          </a:p>
        </p:txBody>
      </p:sp>
      <p:sp>
        <p:nvSpPr>
          <p:cNvPr id="16" name="Text 14"/>
          <p:cNvSpPr/>
          <p:nvPr/>
        </p:nvSpPr>
        <p:spPr>
          <a:xfrm>
            <a:off x="8274101" y="2551176"/>
            <a:ext cx="3222650" cy="3511296"/>
          </a:xfrm>
          <a:prstGeom prst="rect">
            <a:avLst/>
          </a:prstGeom>
          <a:noFill/>
          <a:ln/>
        </p:spPr>
        <p:txBody>
          <a:bodyPr wrap="square" lIns="0" tIns="0" rIns="0" bIns="0" rtlCol="0" anchor="t"/>
          <a:lstStyle/>
          <a:p>
            <a:pPr marL="0" indent="0">
              <a:lnSpc>
                <a:spcPts val="1500"/>
              </a:lnSpc>
              <a:buNone/>
            </a:pPr>
            <a:r>
              <a:rPr lang="en-CA" sz="1150" noProof="0">
                <a:solidFill>
                  <a:srgbClr val="3C3C3C"/>
                </a:solidFill>
                <a:latin typeface="Corbel" pitchFamily="34" charset="0"/>
                <a:ea typeface="Corbel" pitchFamily="34" charset="-122"/>
                <a:cs typeface="Corbel" pitchFamily="34" charset="-120"/>
              </a:rPr>
              <a:t>Exposure → training → placement → apprenticeship → advancement.</a:t>
            </a:r>
            <a:endParaRPr lang="en-CA" sz="1150" noProof="0"/>
          </a:p>
        </p:txBody>
      </p:sp>
      <p:pic>
        <p:nvPicPr>
          <p:cNvPr id="21" name="Graphic 20" descr="Left Brain with solid fill">
            <a:extLst>
              <a:ext uri="{FF2B5EF4-FFF2-40B4-BE49-F238E27FC236}">
                <a16:creationId xmlns:a16="http://schemas.microsoft.com/office/drawing/2014/main" id="{96AE3DD7-6590-45F4-DE02-26ECFDAF00F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49069" y="3634740"/>
            <a:ext cx="914400" cy="914400"/>
          </a:xfrm>
          <a:prstGeom prst="rect">
            <a:avLst/>
          </a:prstGeom>
        </p:spPr>
      </p:pic>
      <p:pic>
        <p:nvPicPr>
          <p:cNvPr id="23" name="Graphic 22" descr="Shoe footprints with solid fill">
            <a:extLst>
              <a:ext uri="{FF2B5EF4-FFF2-40B4-BE49-F238E27FC236}">
                <a16:creationId xmlns:a16="http://schemas.microsoft.com/office/drawing/2014/main" id="{B67F8A1E-DE96-2CFE-6151-BED9797D288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428226" y="3634740"/>
            <a:ext cx="914400" cy="914400"/>
          </a:xfrm>
          <a:prstGeom prst="rect">
            <a:avLst/>
          </a:prstGeom>
        </p:spPr>
      </p:pic>
      <p:pic>
        <p:nvPicPr>
          <p:cNvPr id="25" name="Graphic 24" descr="Gantt Chart with solid fill">
            <a:extLst>
              <a:ext uri="{FF2B5EF4-FFF2-40B4-BE49-F238E27FC236}">
                <a16:creationId xmlns:a16="http://schemas.microsoft.com/office/drawing/2014/main" id="{A33DD8D4-242D-8AFC-8B1A-835067DACF6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38647" y="3634740"/>
            <a:ext cx="914400" cy="914400"/>
          </a:xfrm>
          <a:prstGeom prst="rect">
            <a:avLst/>
          </a:prstGeom>
        </p:spPr>
      </p:pic>
      <p:sp>
        <p:nvSpPr>
          <p:cNvPr id="31" name="Slide Number Placeholder 1">
            <a:extLst>
              <a:ext uri="{FF2B5EF4-FFF2-40B4-BE49-F238E27FC236}">
                <a16:creationId xmlns:a16="http://schemas.microsoft.com/office/drawing/2014/main" id="{5F2F2795-097E-650D-0324-0D2A5D89BFBE}"/>
              </a:ext>
            </a:extLst>
          </p:cNvPr>
          <p:cNvSpPr txBox="1">
            <a:spLocks/>
          </p:cNvSpPr>
          <p:nvPr/>
        </p:nvSpPr>
        <p:spPr>
          <a:xfrm>
            <a:off x="611301" y="6351735"/>
            <a:ext cx="265003" cy="369740"/>
          </a:xfrm>
          <a:prstGeom prst="rect">
            <a:avLst/>
          </a:prstGeom>
        </p:spPr>
        <p:txBody>
          <a:bodyPr vert="horz" lIns="0" tIns="0" rIns="0" bIns="0" rtlCol="0" anchor="ctr" anchorCtr="0">
            <a:noAutofit/>
          </a:bodyPr>
          <a:lstStyle>
            <a:defPPr>
              <a:defRPr lang="en-US"/>
            </a:defPPr>
            <a:lvl1pPr>
              <a:defRPr sz="1000">
                <a:solidFill>
                  <a:srgbClr val="A13D35"/>
                </a:solidFill>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fld id="{90E75981-53F8-4174-8F05-C8A5CE0FBBE0}" type="slidenum">
              <a:rPr lang="en-CA" noProof="0" smtClean="0"/>
              <a:pPr/>
              <a:t>36</a:t>
            </a:fld>
            <a:endParaRPr lang="en-CA" noProof="0"/>
          </a:p>
        </p:txBody>
      </p:sp>
      <p:sp>
        <p:nvSpPr>
          <p:cNvPr id="33" name="Text 12">
            <a:extLst>
              <a:ext uri="{FF2B5EF4-FFF2-40B4-BE49-F238E27FC236}">
                <a16:creationId xmlns:a16="http://schemas.microsoft.com/office/drawing/2014/main" id="{EF2A6128-5992-C9A3-AD33-6340F2487524}"/>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548640" y="365760"/>
            <a:ext cx="8899855" cy="914400"/>
          </a:xfrm>
          <a:prstGeom prst="rect">
            <a:avLst/>
          </a:prstGeom>
          <a:noFill/>
          <a:ln/>
        </p:spPr>
        <p:txBody>
          <a:bodyPr wrap="square" lIns="0" tIns="0" rIns="0" bIns="0" rtlCol="0" anchor="t"/>
          <a:lstStyle/>
          <a:p>
            <a:pPr marL="0" indent="0">
              <a:buNone/>
            </a:pPr>
            <a:r>
              <a:rPr lang="en-CA" sz="2600" b="1" noProof="0">
                <a:solidFill>
                  <a:srgbClr val="A03D35"/>
                </a:solidFill>
                <a:latin typeface="Gill Sans MT" pitchFamily="34" charset="0"/>
                <a:ea typeface="Gill Sans MT" pitchFamily="34" charset="-122"/>
                <a:cs typeface="Gill Sans MT" pitchFamily="34" charset="-120"/>
              </a:rPr>
              <a:t>Expose Youth Before Career Decisions Are Made</a:t>
            </a:r>
            <a:endParaRPr lang="en-CA" sz="2600" noProof="0"/>
          </a:p>
        </p:txBody>
      </p:sp>
      <p:sp>
        <p:nvSpPr>
          <p:cNvPr id="4" name="Text 2"/>
          <p:cNvSpPr/>
          <p:nvPr/>
        </p:nvSpPr>
        <p:spPr>
          <a:xfrm>
            <a:off x="548640" y="1417320"/>
            <a:ext cx="11094415" cy="457200"/>
          </a:xfrm>
          <a:prstGeom prst="rect">
            <a:avLst/>
          </a:prstGeom>
          <a:noFill/>
          <a:ln/>
        </p:spPr>
        <p:txBody>
          <a:bodyPr wrap="square" lIns="0" tIns="0" rIns="0" bIns="0" rtlCol="0" anchor="ctr"/>
          <a:lstStyle/>
          <a:p>
            <a:pPr marL="0" indent="0">
              <a:buNone/>
            </a:pPr>
            <a:r>
              <a:rPr lang="en-CA" sz="1300" i="1" noProof="0">
                <a:solidFill>
                  <a:srgbClr val="3C3C3C"/>
                </a:solidFill>
                <a:latin typeface="Corbel" pitchFamily="34" charset="0"/>
                <a:ea typeface="Corbel" pitchFamily="34" charset="-122"/>
                <a:cs typeface="Corbel" pitchFamily="34" charset="-120"/>
              </a:rPr>
              <a:t>Many young people are not exposed to the real economy early enough to see where they could fit.</a:t>
            </a:r>
            <a:endParaRPr lang="en-CA" sz="1300" noProof="0"/>
          </a:p>
        </p:txBody>
      </p:sp>
      <p:sp>
        <p:nvSpPr>
          <p:cNvPr id="5" name="Shape 3"/>
          <p:cNvSpPr/>
          <p:nvPr/>
        </p:nvSpPr>
        <p:spPr>
          <a:xfrm>
            <a:off x="548640" y="1920240"/>
            <a:ext cx="3545738" cy="1874520"/>
          </a:xfrm>
          <a:prstGeom prst="rect">
            <a:avLst/>
          </a:prstGeom>
          <a:solidFill>
            <a:srgbClr val="FFFFFF"/>
          </a:solidFill>
          <a:ln w="12700">
            <a:solidFill>
              <a:srgbClr val="A03D35"/>
            </a:solidFill>
            <a:prstDash val="solid"/>
          </a:ln>
        </p:spPr>
        <p:txBody>
          <a:bodyPr/>
          <a:lstStyle/>
          <a:p>
            <a:endParaRPr lang="en-CA" noProof="0"/>
          </a:p>
        </p:txBody>
      </p:sp>
      <p:sp>
        <p:nvSpPr>
          <p:cNvPr id="6" name="Text 4"/>
          <p:cNvSpPr/>
          <p:nvPr/>
        </p:nvSpPr>
        <p:spPr>
          <a:xfrm>
            <a:off x="658368" y="1920240"/>
            <a:ext cx="3326282" cy="1874520"/>
          </a:xfrm>
          <a:prstGeom prst="rect">
            <a:avLst/>
          </a:prstGeom>
          <a:noFill/>
          <a:ln/>
        </p:spPr>
        <p:txBody>
          <a:bodyPr wrap="square" lIns="0" tIns="0" rIns="0" bIns="0" rtlCol="0" anchor="ctr"/>
          <a:lstStyle/>
          <a:p>
            <a:pPr marL="0" indent="0" algn="ctr">
              <a:lnSpc>
                <a:spcPts val="1400"/>
              </a:lnSpc>
              <a:buNone/>
            </a:pPr>
            <a:r>
              <a:rPr lang="en-CA" sz="1200" b="1" noProof="0">
                <a:solidFill>
                  <a:srgbClr val="3C3C3C"/>
                </a:solidFill>
                <a:latin typeface="Corbel" pitchFamily="34" charset="0"/>
                <a:ea typeface="Corbel" pitchFamily="34" charset="-122"/>
                <a:cs typeface="Corbel" pitchFamily="34" charset="-120"/>
              </a:rPr>
              <a:t>Site Visits</a:t>
            </a:r>
            <a:endParaRPr lang="en-CA" sz="1200" noProof="0"/>
          </a:p>
        </p:txBody>
      </p:sp>
      <p:sp>
        <p:nvSpPr>
          <p:cNvPr id="7" name="Shape 5"/>
          <p:cNvSpPr/>
          <p:nvPr/>
        </p:nvSpPr>
        <p:spPr>
          <a:xfrm>
            <a:off x="4322978" y="1920240"/>
            <a:ext cx="3545738" cy="1874520"/>
          </a:xfrm>
          <a:prstGeom prst="rect">
            <a:avLst/>
          </a:prstGeom>
          <a:solidFill>
            <a:srgbClr val="FFFFFF"/>
          </a:solidFill>
          <a:ln w="12700">
            <a:solidFill>
              <a:srgbClr val="A03D35"/>
            </a:solidFill>
            <a:prstDash val="solid"/>
          </a:ln>
        </p:spPr>
        <p:txBody>
          <a:bodyPr/>
          <a:lstStyle/>
          <a:p>
            <a:endParaRPr lang="en-CA" noProof="0"/>
          </a:p>
        </p:txBody>
      </p:sp>
      <p:sp>
        <p:nvSpPr>
          <p:cNvPr id="8" name="Text 6"/>
          <p:cNvSpPr/>
          <p:nvPr/>
        </p:nvSpPr>
        <p:spPr>
          <a:xfrm>
            <a:off x="4432706" y="1920240"/>
            <a:ext cx="3326282" cy="1874520"/>
          </a:xfrm>
          <a:prstGeom prst="rect">
            <a:avLst/>
          </a:prstGeom>
          <a:noFill/>
          <a:ln/>
        </p:spPr>
        <p:txBody>
          <a:bodyPr wrap="square" lIns="0" tIns="0" rIns="0" bIns="0" rtlCol="0" anchor="ctr"/>
          <a:lstStyle/>
          <a:p>
            <a:pPr marL="0" indent="0" algn="ctr">
              <a:lnSpc>
                <a:spcPts val="1400"/>
              </a:lnSpc>
              <a:buNone/>
            </a:pPr>
            <a:r>
              <a:rPr lang="en-CA" sz="1200" b="1" noProof="0">
                <a:solidFill>
                  <a:srgbClr val="3C3C3C"/>
                </a:solidFill>
                <a:latin typeface="Corbel" pitchFamily="34" charset="0"/>
                <a:ea typeface="Corbel" pitchFamily="34" charset="-122"/>
                <a:cs typeface="Corbel" pitchFamily="34" charset="-120"/>
              </a:rPr>
              <a:t>Paid Pre-Training</a:t>
            </a:r>
            <a:endParaRPr lang="en-CA" sz="1200" noProof="0"/>
          </a:p>
        </p:txBody>
      </p:sp>
      <p:sp>
        <p:nvSpPr>
          <p:cNvPr id="9" name="Shape 7"/>
          <p:cNvSpPr/>
          <p:nvPr/>
        </p:nvSpPr>
        <p:spPr>
          <a:xfrm>
            <a:off x="8097317" y="1920240"/>
            <a:ext cx="3545738" cy="1874520"/>
          </a:xfrm>
          <a:prstGeom prst="rect">
            <a:avLst/>
          </a:prstGeom>
          <a:solidFill>
            <a:srgbClr val="FFFFFF"/>
          </a:solidFill>
          <a:ln w="12700">
            <a:solidFill>
              <a:srgbClr val="A03D35"/>
            </a:solidFill>
            <a:prstDash val="solid"/>
          </a:ln>
        </p:spPr>
        <p:txBody>
          <a:bodyPr/>
          <a:lstStyle/>
          <a:p>
            <a:endParaRPr lang="en-CA" noProof="0"/>
          </a:p>
        </p:txBody>
      </p:sp>
      <p:sp>
        <p:nvSpPr>
          <p:cNvPr id="10" name="Text 8"/>
          <p:cNvSpPr/>
          <p:nvPr/>
        </p:nvSpPr>
        <p:spPr>
          <a:xfrm>
            <a:off x="8207045" y="1920240"/>
            <a:ext cx="3326282" cy="1874520"/>
          </a:xfrm>
          <a:prstGeom prst="rect">
            <a:avLst/>
          </a:prstGeom>
          <a:noFill/>
          <a:ln/>
        </p:spPr>
        <p:txBody>
          <a:bodyPr wrap="square" lIns="0" tIns="0" rIns="0" bIns="0" rtlCol="0" anchor="ctr"/>
          <a:lstStyle/>
          <a:p>
            <a:pPr marL="0" indent="0" algn="ctr">
              <a:lnSpc>
                <a:spcPts val="1400"/>
              </a:lnSpc>
              <a:buNone/>
            </a:pPr>
            <a:r>
              <a:rPr lang="en-CA" sz="1200" b="1" noProof="0">
                <a:solidFill>
                  <a:srgbClr val="3C3C3C"/>
                </a:solidFill>
                <a:latin typeface="Corbel" pitchFamily="34" charset="0"/>
                <a:ea typeface="Corbel" pitchFamily="34" charset="-122"/>
                <a:cs typeface="Corbel" pitchFamily="34" charset="-120"/>
              </a:rPr>
              <a:t>Mentorship</a:t>
            </a:r>
            <a:endParaRPr lang="en-CA" sz="1200" noProof="0"/>
          </a:p>
        </p:txBody>
      </p:sp>
      <p:sp>
        <p:nvSpPr>
          <p:cNvPr id="11" name="Shape 9"/>
          <p:cNvSpPr/>
          <p:nvPr/>
        </p:nvSpPr>
        <p:spPr>
          <a:xfrm>
            <a:off x="548640" y="4023360"/>
            <a:ext cx="3545738" cy="1874520"/>
          </a:xfrm>
          <a:prstGeom prst="rect">
            <a:avLst/>
          </a:prstGeom>
          <a:solidFill>
            <a:srgbClr val="FFFFFF"/>
          </a:solidFill>
          <a:ln w="12700">
            <a:solidFill>
              <a:srgbClr val="A03D35"/>
            </a:solidFill>
            <a:prstDash val="solid"/>
          </a:ln>
        </p:spPr>
        <p:txBody>
          <a:bodyPr/>
          <a:lstStyle/>
          <a:p>
            <a:endParaRPr lang="en-CA" noProof="0"/>
          </a:p>
        </p:txBody>
      </p:sp>
      <p:sp>
        <p:nvSpPr>
          <p:cNvPr id="12" name="Text 10"/>
          <p:cNvSpPr/>
          <p:nvPr/>
        </p:nvSpPr>
        <p:spPr>
          <a:xfrm>
            <a:off x="658368" y="4023360"/>
            <a:ext cx="3326282" cy="1874520"/>
          </a:xfrm>
          <a:prstGeom prst="rect">
            <a:avLst/>
          </a:prstGeom>
          <a:noFill/>
          <a:ln/>
        </p:spPr>
        <p:txBody>
          <a:bodyPr wrap="square" lIns="0" tIns="0" rIns="0" bIns="0" rtlCol="0" anchor="ctr"/>
          <a:lstStyle/>
          <a:p>
            <a:pPr marL="0" indent="0" algn="ctr">
              <a:lnSpc>
                <a:spcPts val="1400"/>
              </a:lnSpc>
              <a:buNone/>
            </a:pPr>
            <a:r>
              <a:rPr lang="en-CA" sz="1200" b="1" noProof="0">
                <a:solidFill>
                  <a:srgbClr val="3C3C3C"/>
                </a:solidFill>
                <a:latin typeface="Corbel" pitchFamily="34" charset="0"/>
                <a:ea typeface="Corbel" pitchFamily="34" charset="-122"/>
                <a:cs typeface="Corbel" pitchFamily="34" charset="-120"/>
              </a:rPr>
              <a:t>Industry Days</a:t>
            </a:r>
            <a:endParaRPr lang="en-CA" sz="1200" noProof="0"/>
          </a:p>
        </p:txBody>
      </p:sp>
      <p:sp>
        <p:nvSpPr>
          <p:cNvPr id="13" name="Shape 11"/>
          <p:cNvSpPr/>
          <p:nvPr/>
        </p:nvSpPr>
        <p:spPr>
          <a:xfrm>
            <a:off x="4322978" y="4023360"/>
            <a:ext cx="3545738" cy="1874520"/>
          </a:xfrm>
          <a:prstGeom prst="rect">
            <a:avLst/>
          </a:prstGeom>
          <a:solidFill>
            <a:srgbClr val="FFFFFF"/>
          </a:solidFill>
          <a:ln w="12700">
            <a:solidFill>
              <a:srgbClr val="A03D35"/>
            </a:solidFill>
            <a:prstDash val="solid"/>
          </a:ln>
        </p:spPr>
        <p:txBody>
          <a:bodyPr/>
          <a:lstStyle/>
          <a:p>
            <a:endParaRPr lang="en-CA" noProof="0"/>
          </a:p>
        </p:txBody>
      </p:sp>
      <p:sp>
        <p:nvSpPr>
          <p:cNvPr id="14" name="Text 12"/>
          <p:cNvSpPr/>
          <p:nvPr/>
        </p:nvSpPr>
        <p:spPr>
          <a:xfrm>
            <a:off x="4432706" y="4023360"/>
            <a:ext cx="3326282" cy="1874520"/>
          </a:xfrm>
          <a:prstGeom prst="rect">
            <a:avLst/>
          </a:prstGeom>
          <a:noFill/>
          <a:ln/>
        </p:spPr>
        <p:txBody>
          <a:bodyPr wrap="square" lIns="0" tIns="0" rIns="0" bIns="0" rtlCol="0" anchor="ctr"/>
          <a:lstStyle/>
          <a:p>
            <a:pPr marL="0" indent="0" algn="ctr">
              <a:lnSpc>
                <a:spcPts val="1400"/>
              </a:lnSpc>
              <a:buNone/>
            </a:pPr>
            <a:r>
              <a:rPr lang="en-CA" sz="1200" b="1" noProof="0">
                <a:solidFill>
                  <a:srgbClr val="3C3C3C"/>
                </a:solidFill>
                <a:latin typeface="Corbel" pitchFamily="34" charset="0"/>
                <a:ea typeface="Corbel" pitchFamily="34" charset="-122"/>
                <a:cs typeface="Corbel" pitchFamily="34" charset="-120"/>
              </a:rPr>
              <a:t>Summer Programs</a:t>
            </a:r>
            <a:endParaRPr lang="en-CA" sz="1200" noProof="0"/>
          </a:p>
        </p:txBody>
      </p:sp>
      <p:sp>
        <p:nvSpPr>
          <p:cNvPr id="15" name="Shape 13"/>
          <p:cNvSpPr/>
          <p:nvPr/>
        </p:nvSpPr>
        <p:spPr>
          <a:xfrm>
            <a:off x="8097317" y="4023360"/>
            <a:ext cx="3545738" cy="1874520"/>
          </a:xfrm>
          <a:prstGeom prst="rect">
            <a:avLst/>
          </a:prstGeom>
          <a:solidFill>
            <a:srgbClr val="FFFFFF"/>
          </a:solidFill>
          <a:ln w="12700">
            <a:solidFill>
              <a:srgbClr val="A03D35"/>
            </a:solidFill>
            <a:prstDash val="solid"/>
          </a:ln>
        </p:spPr>
        <p:txBody>
          <a:bodyPr/>
          <a:lstStyle/>
          <a:p>
            <a:endParaRPr lang="en-CA" noProof="0"/>
          </a:p>
        </p:txBody>
      </p:sp>
      <p:sp>
        <p:nvSpPr>
          <p:cNvPr id="16" name="Text 14"/>
          <p:cNvSpPr/>
          <p:nvPr/>
        </p:nvSpPr>
        <p:spPr>
          <a:xfrm>
            <a:off x="8207045" y="4023360"/>
            <a:ext cx="3326282" cy="1874520"/>
          </a:xfrm>
          <a:prstGeom prst="rect">
            <a:avLst/>
          </a:prstGeom>
          <a:noFill/>
          <a:ln/>
        </p:spPr>
        <p:txBody>
          <a:bodyPr wrap="square" lIns="0" tIns="0" rIns="0" bIns="0" rtlCol="0" anchor="ctr"/>
          <a:lstStyle/>
          <a:p>
            <a:pPr marL="0" indent="0" algn="ctr">
              <a:lnSpc>
                <a:spcPts val="1400"/>
              </a:lnSpc>
              <a:buNone/>
            </a:pPr>
            <a:r>
              <a:rPr lang="en-CA" sz="1200" b="1" noProof="0">
                <a:solidFill>
                  <a:srgbClr val="3C3C3C"/>
                </a:solidFill>
                <a:latin typeface="Corbel" pitchFamily="34" charset="0"/>
                <a:ea typeface="Corbel" pitchFamily="34" charset="-122"/>
                <a:cs typeface="Corbel" pitchFamily="34" charset="-120"/>
              </a:rPr>
              <a:t>School Partnerships</a:t>
            </a:r>
            <a:endParaRPr lang="en-CA" sz="1200" noProof="0"/>
          </a:p>
        </p:txBody>
      </p:sp>
      <p:sp>
        <p:nvSpPr>
          <p:cNvPr id="17" name="Text 15"/>
          <p:cNvSpPr/>
          <p:nvPr/>
        </p:nvSpPr>
        <p:spPr>
          <a:xfrm>
            <a:off x="548640" y="5989320"/>
            <a:ext cx="11094415" cy="365760"/>
          </a:xfrm>
          <a:prstGeom prst="rect">
            <a:avLst/>
          </a:prstGeom>
          <a:noFill/>
          <a:ln/>
        </p:spPr>
        <p:txBody>
          <a:bodyPr wrap="square" lIns="0" tIns="0" rIns="0" bIns="0" rtlCol="0" anchor="ctr"/>
          <a:lstStyle/>
          <a:p>
            <a:pPr marL="0" indent="0" algn="ctr">
              <a:buNone/>
            </a:pPr>
            <a:r>
              <a:rPr lang="en-CA" sz="1250" b="1" i="1" noProof="0">
                <a:solidFill>
                  <a:srgbClr val="A03D35"/>
                </a:solidFill>
                <a:latin typeface="Corbel" pitchFamily="34" charset="0"/>
                <a:ea typeface="Corbel" pitchFamily="34" charset="-122"/>
                <a:cs typeface="Corbel" pitchFamily="34" charset="-120"/>
              </a:rPr>
              <a:t>Career awareness is part of long-term workforce planning.</a:t>
            </a:r>
            <a:endParaRPr lang="en-CA" sz="1250" noProof="0"/>
          </a:p>
        </p:txBody>
      </p:sp>
      <p:sp>
        <p:nvSpPr>
          <p:cNvPr id="24" name="Slide Number Placeholder 1">
            <a:extLst>
              <a:ext uri="{FF2B5EF4-FFF2-40B4-BE49-F238E27FC236}">
                <a16:creationId xmlns:a16="http://schemas.microsoft.com/office/drawing/2014/main" id="{DE82ED3B-C205-A03B-9715-A852DAC9DA64}"/>
              </a:ext>
            </a:extLst>
          </p:cNvPr>
          <p:cNvSpPr txBox="1">
            <a:spLocks/>
          </p:cNvSpPr>
          <p:nvPr/>
        </p:nvSpPr>
        <p:spPr>
          <a:xfrm>
            <a:off x="611301" y="6351735"/>
            <a:ext cx="265003" cy="369740"/>
          </a:xfrm>
          <a:prstGeom prst="rect">
            <a:avLst/>
          </a:prstGeom>
        </p:spPr>
        <p:txBody>
          <a:bodyPr vert="horz" lIns="0" tIns="0" rIns="0" bIns="0" rtlCol="0" anchor="ctr" anchorCtr="0">
            <a:noAutofit/>
          </a:bodyPr>
          <a:lstStyle>
            <a:defPPr>
              <a:defRPr lang="en-US"/>
            </a:defPPr>
            <a:lvl1pPr>
              <a:defRPr sz="1000">
                <a:solidFill>
                  <a:srgbClr val="A13D35"/>
                </a:solidFill>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fld id="{90E75981-53F8-4174-8F05-C8A5CE0FBBE0}" type="slidenum">
              <a:rPr lang="en-CA" noProof="0" smtClean="0"/>
              <a:pPr/>
              <a:t>37</a:t>
            </a:fld>
            <a:endParaRPr lang="en-CA" noProof="0"/>
          </a:p>
        </p:txBody>
      </p:sp>
      <p:sp>
        <p:nvSpPr>
          <p:cNvPr id="26" name="Text 12">
            <a:extLst>
              <a:ext uri="{FF2B5EF4-FFF2-40B4-BE49-F238E27FC236}">
                <a16:creationId xmlns:a16="http://schemas.microsoft.com/office/drawing/2014/main" id="{0141A981-C432-66F2-16E6-3FB57E3EA5CC}"/>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spTree>
    <p:extLst>
      <p:ext uri="{BB962C8B-B14F-4D97-AF65-F5344CB8AC3E}">
        <p14:creationId xmlns:p14="http://schemas.microsoft.com/office/powerpoint/2010/main" val="32443723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A036C-2B5D-3872-E695-D4B5E33D7F91}"/>
              </a:ext>
            </a:extLst>
          </p:cNvPr>
          <p:cNvSpPr>
            <a:spLocks noGrp="1"/>
          </p:cNvSpPr>
          <p:nvPr>
            <p:ph type="title"/>
          </p:nvPr>
        </p:nvSpPr>
        <p:spPr/>
        <p:txBody>
          <a:bodyPr/>
          <a:lstStyle/>
          <a:p>
            <a:r>
              <a:rPr lang="en-CA" noProof="0"/>
              <a:t>WHAT THIS LOOKS LIKE IN PRACTICE</a:t>
            </a:r>
          </a:p>
        </p:txBody>
      </p:sp>
      <p:sp>
        <p:nvSpPr>
          <p:cNvPr id="4" name="Text 0">
            <a:extLst>
              <a:ext uri="{FF2B5EF4-FFF2-40B4-BE49-F238E27FC236}">
                <a16:creationId xmlns:a16="http://schemas.microsoft.com/office/drawing/2014/main" id="{8589A24E-061B-2EF4-19FF-BE285E6C00D9}"/>
              </a:ext>
            </a:extLst>
          </p:cNvPr>
          <p:cNvSpPr/>
          <p:nvPr/>
        </p:nvSpPr>
        <p:spPr>
          <a:xfrm>
            <a:off x="914400" y="2468880"/>
            <a:ext cx="10362895"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300" b="1" i="0" u="none" strike="noStrike" kern="0" cap="none" spc="300" normalizeH="0" baseline="0" noProof="0">
                <a:ln>
                  <a:noFill/>
                </a:ln>
                <a:solidFill>
                  <a:srgbClr val="C0504A"/>
                </a:solidFill>
                <a:effectLst/>
                <a:uLnTx/>
                <a:uFillTx/>
                <a:latin typeface="Corbel" pitchFamily="34" charset="0"/>
                <a:ea typeface="Corbel" pitchFamily="34" charset="-122"/>
                <a:cs typeface="Corbel" pitchFamily="34" charset="-120"/>
              </a:rPr>
              <a:t>PROOF POINTS</a:t>
            </a:r>
            <a:endParaRPr kumimoji="0" lang="en-CA"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94222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AFAF9"/>
        </a:solidFill>
        <a:effectLst/>
      </p:bgPr>
    </p:bg>
    <p:spTree>
      <p:nvGrpSpPr>
        <p:cNvPr id="1" name=""/>
        <p:cNvGrpSpPr/>
        <p:nvPr/>
      </p:nvGrpSpPr>
      <p:grpSpPr>
        <a:xfrm>
          <a:off x="0" y="0"/>
          <a:ext cx="0" cy="0"/>
          <a:chOff x="0" y="0"/>
          <a:chExt cx="0" cy="0"/>
        </a:xfrm>
      </p:grpSpPr>
      <p:sp>
        <p:nvSpPr>
          <p:cNvPr id="2" name="Text 0"/>
          <p:cNvSpPr/>
          <p:nvPr/>
        </p:nvSpPr>
        <p:spPr>
          <a:xfrm>
            <a:off x="548640" y="411480"/>
            <a:ext cx="11094415" cy="7315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a:ln>
                  <a:noFill/>
                </a:ln>
                <a:solidFill>
                  <a:srgbClr val="A03D35"/>
                </a:solidFill>
                <a:effectLst/>
                <a:uLnTx/>
                <a:uFillTx/>
                <a:latin typeface="Gill Sans MT" pitchFamily="34" charset="0"/>
                <a:ea typeface="Gill Sans MT" pitchFamily="34" charset="-122"/>
                <a:cs typeface="Gill Sans MT" pitchFamily="34" charset="-120"/>
              </a:rPr>
              <a:t>Standing Capacity in Practice</a:t>
            </a:r>
            <a:endParaRPr kumimoji="0" lang="en-CA"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p:nvPr/>
        </p:nvSpPr>
        <p:spPr>
          <a:xfrm>
            <a:off x="548640" y="1143000"/>
            <a:ext cx="11094415"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0" i="1" u="none" strike="noStrike" kern="1200" cap="none" spc="0" normalizeH="0" baseline="0" noProof="0">
                <a:ln>
                  <a:noFill/>
                </a:ln>
                <a:solidFill>
                  <a:srgbClr val="3C3C3C"/>
                </a:solidFill>
                <a:effectLst/>
                <a:uLnTx/>
                <a:uFillTx/>
                <a:latin typeface="Corbel" pitchFamily="34" charset="0"/>
                <a:ea typeface="Corbel" pitchFamily="34" charset="-122"/>
                <a:cs typeface="Corbel" pitchFamily="34" charset="-120"/>
              </a:rPr>
              <a:t>These are illustrative examples, not an exhaustive list — many Agreement Holders in this room are already doing versions of this work.</a:t>
            </a:r>
            <a:endParaRPr kumimoji="0" lang="en-CA"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hape 2"/>
          <p:cNvSpPr/>
          <p:nvPr/>
        </p:nvSpPr>
        <p:spPr>
          <a:xfrm>
            <a:off x="548640" y="1874520"/>
            <a:ext cx="3484778" cy="548640"/>
          </a:xfrm>
          <a:prstGeom prst="rect">
            <a:avLst/>
          </a:prstGeom>
          <a:solidFill>
            <a:srgbClr val="A03D3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p:nvPr/>
        </p:nvSpPr>
        <p:spPr>
          <a:xfrm>
            <a:off x="685800" y="1874520"/>
            <a:ext cx="3210458" cy="548640"/>
          </a:xfrm>
          <a:prstGeom prst="rect">
            <a:avLst/>
          </a:prstGeom>
          <a:noFill/>
          <a:ln/>
        </p:spPr>
        <p:txBody>
          <a:bodyPr wrap="square" lIns="0" tIns="0" rIns="0" bIns="0" rtlCol="0" anchor="ct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CA" sz="1450" b="1" i="0" u="none" strike="noStrike" kern="1200" cap="none" spc="0" normalizeH="0" baseline="0" noProof="0">
                <a:ln>
                  <a:noFill/>
                </a:ln>
                <a:solidFill>
                  <a:srgbClr val="FFFFFF"/>
                </a:solidFill>
                <a:effectLst/>
                <a:uLnTx/>
                <a:uFillTx/>
                <a:latin typeface="Gill Sans MT" pitchFamily="34" charset="0"/>
                <a:ea typeface="Gill Sans MT" pitchFamily="34" charset="-122"/>
                <a:cs typeface="Gill Sans MT" pitchFamily="34" charset="-120"/>
              </a:rPr>
              <a:t>OYEP / Outland Camps</a:t>
            </a:r>
            <a:endParaRPr kumimoji="0" lang="en-CA" sz="14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hape 4"/>
          <p:cNvSpPr/>
          <p:nvPr/>
        </p:nvSpPr>
        <p:spPr>
          <a:xfrm>
            <a:off x="548640" y="2423160"/>
            <a:ext cx="3484778" cy="3749040"/>
          </a:xfrm>
          <a:prstGeom prst="rect">
            <a:avLst/>
          </a:prstGeom>
          <a:solidFill>
            <a:srgbClr val="FFFFFF"/>
          </a:solidFill>
          <a:ln w="9525">
            <a:solidFill>
              <a:srgbClr val="D8D6D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5"/>
          <p:cNvSpPr/>
          <p:nvPr/>
        </p:nvSpPr>
        <p:spPr>
          <a:xfrm>
            <a:off x="713232" y="2587752"/>
            <a:ext cx="3155594" cy="3401568"/>
          </a:xfrm>
          <a:prstGeom prst="rect">
            <a:avLst/>
          </a:prstGeom>
          <a:noFill/>
          <a:ln/>
        </p:spPr>
        <p:txBody>
          <a:bodyPr wrap="square" lIns="0" tIns="0" rIns="0" bIns="0" rtlCol="0" anchor="t"/>
          <a:lstStyle/>
          <a:p>
            <a:pPr marL="0" marR="0" lvl="0" indent="0" algn="l" defTabSz="914400" rtl="0" eaLnBrk="1" fontAlgn="auto" latinLnBrk="0" hangingPunct="1">
              <a:lnSpc>
                <a:spcPts val="1650"/>
              </a:lnSpc>
              <a:spcBef>
                <a:spcPts val="0"/>
              </a:spcBef>
              <a:spcAft>
                <a:spcPts val="0"/>
              </a:spcAft>
              <a:buClrTx/>
              <a:buSzTx/>
              <a:buFontTx/>
              <a:buNone/>
              <a:tabLst/>
              <a:defRPr/>
            </a:pPr>
            <a:r>
              <a:rPr kumimoji="0" lang="en-CA" sz="1250" b="0" i="0" u="none" strike="noStrike" kern="1200" cap="none" spc="0" normalizeH="0" baseline="0" noProof="0">
                <a:ln>
                  <a:noFill/>
                </a:ln>
                <a:solidFill>
                  <a:srgbClr val="3C3C3C"/>
                </a:solidFill>
                <a:effectLst/>
                <a:uLnTx/>
                <a:uFillTx/>
                <a:latin typeface="Corbel" pitchFamily="34" charset="0"/>
                <a:ea typeface="Corbel" pitchFamily="34" charset="-122"/>
                <a:cs typeface="Corbel" pitchFamily="34" charset="-120"/>
              </a:rPr>
              <a:t>A pre-training, gap-year style program bridging high school and post-secondary — building foundational readiness before formal trades or college training begins.</a:t>
            </a:r>
            <a:endParaRPr kumimoji="0" lang="en-CA" sz="1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Shape 6"/>
          <p:cNvSpPr/>
          <p:nvPr/>
        </p:nvSpPr>
        <p:spPr>
          <a:xfrm>
            <a:off x="4353458" y="1874520"/>
            <a:ext cx="3484778" cy="548640"/>
          </a:xfrm>
          <a:prstGeom prst="rect">
            <a:avLst/>
          </a:prstGeom>
          <a:solidFill>
            <a:srgbClr val="A03D3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 7"/>
          <p:cNvSpPr/>
          <p:nvPr/>
        </p:nvSpPr>
        <p:spPr>
          <a:xfrm>
            <a:off x="4490618" y="1874520"/>
            <a:ext cx="3210458" cy="548640"/>
          </a:xfrm>
          <a:prstGeom prst="rect">
            <a:avLst/>
          </a:prstGeom>
          <a:noFill/>
          <a:ln/>
        </p:spPr>
        <p:txBody>
          <a:bodyPr wrap="square" lIns="0" tIns="0" rIns="0" bIns="0" rtlCol="0" anchor="ct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CA" sz="1450" b="1" i="0" u="none" strike="noStrike" kern="1200" cap="none" spc="0" normalizeH="0" baseline="0" noProof="0">
                <a:ln>
                  <a:noFill/>
                </a:ln>
                <a:solidFill>
                  <a:srgbClr val="FFFFFF"/>
                </a:solidFill>
                <a:effectLst/>
                <a:uLnTx/>
                <a:uFillTx/>
                <a:latin typeface="Gill Sans MT" pitchFamily="34" charset="0"/>
                <a:ea typeface="Gill Sans MT" pitchFamily="34" charset="-122"/>
                <a:cs typeface="Gill Sans MT" pitchFamily="34" charset="-120"/>
              </a:rPr>
              <a:t>Chippewas of the Thames</a:t>
            </a:r>
            <a:endParaRPr kumimoji="0" lang="en-CA" sz="14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Shape 8"/>
          <p:cNvSpPr/>
          <p:nvPr/>
        </p:nvSpPr>
        <p:spPr>
          <a:xfrm>
            <a:off x="4353458" y="2423160"/>
            <a:ext cx="3484778" cy="3749040"/>
          </a:xfrm>
          <a:prstGeom prst="rect">
            <a:avLst/>
          </a:prstGeom>
          <a:solidFill>
            <a:srgbClr val="FFFFFF"/>
          </a:solidFill>
          <a:ln w="9525">
            <a:solidFill>
              <a:srgbClr val="D8D6D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 9"/>
          <p:cNvSpPr/>
          <p:nvPr/>
        </p:nvSpPr>
        <p:spPr>
          <a:xfrm>
            <a:off x="4518050" y="2587752"/>
            <a:ext cx="3155594" cy="3401568"/>
          </a:xfrm>
          <a:prstGeom prst="rect">
            <a:avLst/>
          </a:prstGeom>
          <a:noFill/>
          <a:ln/>
        </p:spPr>
        <p:txBody>
          <a:bodyPr wrap="square" lIns="0" tIns="0" rIns="0" bIns="0" rtlCol="0" anchor="t"/>
          <a:lstStyle/>
          <a:p>
            <a:pPr marL="0" marR="0" lvl="0" indent="0" algn="l" defTabSz="914400" rtl="0" eaLnBrk="1" fontAlgn="auto" latinLnBrk="0" hangingPunct="1">
              <a:lnSpc>
                <a:spcPts val="1650"/>
              </a:lnSpc>
              <a:spcBef>
                <a:spcPts val="0"/>
              </a:spcBef>
              <a:spcAft>
                <a:spcPts val="0"/>
              </a:spcAft>
              <a:buClrTx/>
              <a:buSzTx/>
              <a:buFontTx/>
              <a:buNone/>
              <a:tabLst/>
              <a:defRPr/>
            </a:pPr>
            <a:r>
              <a:rPr kumimoji="0" lang="en-CA" sz="1250" b="0" i="0" u="none" strike="noStrike" kern="1200" cap="none" spc="0" normalizeH="0" baseline="0" noProof="0">
                <a:ln>
                  <a:noFill/>
                </a:ln>
                <a:solidFill>
                  <a:srgbClr val="3C3C3C"/>
                </a:solidFill>
                <a:effectLst/>
                <a:uLnTx/>
                <a:uFillTx/>
                <a:latin typeface="Corbel" pitchFamily="34" charset="0"/>
                <a:ea typeface="Corbel" pitchFamily="34" charset="-122"/>
                <a:cs typeface="Corbel" pitchFamily="34" charset="-120"/>
              </a:rPr>
              <a:t>Development of a trade school to build standing local training capacity, reducing reliance on sending community members away for skilled trades education.</a:t>
            </a:r>
            <a:endParaRPr kumimoji="0" lang="en-CA" sz="1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Shape 10"/>
          <p:cNvSpPr/>
          <p:nvPr/>
        </p:nvSpPr>
        <p:spPr>
          <a:xfrm>
            <a:off x="8158277" y="1874520"/>
            <a:ext cx="3484778" cy="548640"/>
          </a:xfrm>
          <a:prstGeom prst="rect">
            <a:avLst/>
          </a:prstGeom>
          <a:solidFill>
            <a:srgbClr val="A03D3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xt 11"/>
          <p:cNvSpPr/>
          <p:nvPr/>
        </p:nvSpPr>
        <p:spPr>
          <a:xfrm>
            <a:off x="8295437" y="1874520"/>
            <a:ext cx="3210458" cy="548640"/>
          </a:xfrm>
          <a:prstGeom prst="rect">
            <a:avLst/>
          </a:prstGeom>
          <a:noFill/>
          <a:ln/>
        </p:spPr>
        <p:txBody>
          <a:bodyPr wrap="square" lIns="0" tIns="0" rIns="0" bIns="0" rtlCol="0" anchor="ct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CA" sz="1450" b="1" i="0" u="none" strike="noStrike" kern="1200" cap="none" spc="0" normalizeH="0" baseline="0" noProof="0">
                <a:ln>
                  <a:noFill/>
                </a:ln>
                <a:solidFill>
                  <a:srgbClr val="FFFFFF"/>
                </a:solidFill>
                <a:effectLst/>
                <a:uLnTx/>
                <a:uFillTx/>
                <a:latin typeface="Gill Sans MT" pitchFamily="34" charset="0"/>
                <a:ea typeface="Gill Sans MT" pitchFamily="34" charset="-122"/>
                <a:cs typeface="Gill Sans MT" pitchFamily="34" charset="-120"/>
              </a:rPr>
              <a:t>Squamish (</a:t>
            </a:r>
            <a:r>
              <a:rPr kumimoji="0" lang="en-CA" sz="1450" b="1" i="0" u="none" strike="noStrike" kern="1200" cap="none" spc="0" normalizeH="0" baseline="0" noProof="0" err="1">
                <a:ln>
                  <a:noFill/>
                </a:ln>
                <a:solidFill>
                  <a:srgbClr val="FFFFFF"/>
                </a:solidFill>
                <a:effectLst/>
                <a:uLnTx/>
                <a:uFillTx/>
                <a:latin typeface="Gill Sans MT" pitchFamily="34" charset="0"/>
                <a:ea typeface="Gill Sans MT" pitchFamily="34" charset="-122"/>
                <a:cs typeface="Gill Sans MT" pitchFamily="34" charset="-120"/>
              </a:rPr>
              <a:t>Ch'nook</a:t>
            </a:r>
            <a:r>
              <a:rPr kumimoji="0" lang="en-CA" sz="1450" b="1" i="0" u="none" strike="noStrike" kern="1200" cap="none" spc="0" normalizeH="0" baseline="0" noProof="0">
                <a:ln>
                  <a:noFill/>
                </a:ln>
                <a:solidFill>
                  <a:srgbClr val="FFFFFF"/>
                </a:solidFill>
                <a:effectLst/>
                <a:uLnTx/>
                <a:uFillTx/>
                <a:latin typeface="Gill Sans MT" pitchFamily="34" charset="0"/>
                <a:ea typeface="Gill Sans MT" pitchFamily="34" charset="-122"/>
                <a:cs typeface="Gill Sans MT" pitchFamily="34" charset="-120"/>
              </a:rPr>
              <a:t> / Polytechnic)</a:t>
            </a:r>
            <a:endParaRPr kumimoji="0" lang="en-CA" sz="14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Shape 12"/>
          <p:cNvSpPr/>
          <p:nvPr/>
        </p:nvSpPr>
        <p:spPr>
          <a:xfrm>
            <a:off x="8158277" y="2423160"/>
            <a:ext cx="3484778" cy="3749040"/>
          </a:xfrm>
          <a:prstGeom prst="rect">
            <a:avLst/>
          </a:prstGeom>
          <a:solidFill>
            <a:srgbClr val="FFFFFF"/>
          </a:solidFill>
          <a:ln w="9525">
            <a:solidFill>
              <a:srgbClr val="D8D6D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Text 13"/>
          <p:cNvSpPr/>
          <p:nvPr/>
        </p:nvSpPr>
        <p:spPr>
          <a:xfrm>
            <a:off x="8322869" y="2587752"/>
            <a:ext cx="3155594" cy="3401568"/>
          </a:xfrm>
          <a:prstGeom prst="rect">
            <a:avLst/>
          </a:prstGeom>
          <a:noFill/>
          <a:ln/>
        </p:spPr>
        <p:txBody>
          <a:bodyPr wrap="square" lIns="0" tIns="0" rIns="0" bIns="0" rtlCol="0" anchor="t"/>
          <a:lstStyle/>
          <a:p>
            <a:pPr marL="0" marR="0" lvl="0" indent="0" algn="l" defTabSz="914400" rtl="0" eaLnBrk="1" fontAlgn="auto" latinLnBrk="0" hangingPunct="1">
              <a:lnSpc>
                <a:spcPts val="1650"/>
              </a:lnSpc>
              <a:spcBef>
                <a:spcPts val="0"/>
              </a:spcBef>
              <a:spcAft>
                <a:spcPts val="0"/>
              </a:spcAft>
              <a:buClrTx/>
              <a:buSzTx/>
              <a:buFontTx/>
              <a:buNone/>
              <a:tabLst/>
              <a:defRPr/>
            </a:pPr>
            <a:r>
              <a:rPr kumimoji="0" lang="en-CA" sz="1250" b="0" i="0" u="none" strike="noStrike" kern="1200" cap="none" spc="0" normalizeH="0" baseline="0" noProof="0">
                <a:ln>
                  <a:noFill/>
                </a:ln>
                <a:solidFill>
                  <a:srgbClr val="3C3C3C"/>
                </a:solidFill>
                <a:effectLst/>
                <a:uLnTx/>
                <a:uFillTx/>
                <a:latin typeface="Corbel" pitchFamily="34" charset="0"/>
                <a:ea typeface="Corbel" pitchFamily="34" charset="-122"/>
                <a:cs typeface="Corbel" pitchFamily="34" charset="-120"/>
              </a:rPr>
              <a:t>Community-based post-secondary and polytechnic partnerships creating accessible, locally rooted pathways into skilled and technical careers.</a:t>
            </a:r>
            <a:endParaRPr kumimoji="0" lang="en-CA" sz="1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Slide Number Placeholder 1">
            <a:extLst>
              <a:ext uri="{FF2B5EF4-FFF2-40B4-BE49-F238E27FC236}">
                <a16:creationId xmlns:a16="http://schemas.microsoft.com/office/drawing/2014/main" id="{FA24DD48-9CD0-96FC-7029-4A99BDE199A5}"/>
              </a:ext>
            </a:extLst>
          </p:cNvPr>
          <p:cNvSpPr txBox="1">
            <a:spLocks/>
          </p:cNvSpPr>
          <p:nvPr/>
        </p:nvSpPr>
        <p:spPr>
          <a:xfrm>
            <a:off x="611301" y="6351735"/>
            <a:ext cx="265003" cy="369740"/>
          </a:xfrm>
          <a:prstGeom prst="rect">
            <a:avLst/>
          </a:prstGeom>
        </p:spPr>
        <p:txBody>
          <a:bodyPr vert="horz" lIns="0" tIns="0" rIns="0" bIns="0" rtlCol="0" anchor="ctr" anchorCtr="0">
            <a:noAutofit/>
          </a:bodyPr>
          <a:lstStyle>
            <a:defPPr>
              <a:defRPr lang="en-US"/>
            </a:defPPr>
            <a:lvl1pPr>
              <a:defRPr sz="1000">
                <a:solidFill>
                  <a:srgbClr val="A13D35"/>
                </a:solidFill>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fld id="{90E75981-53F8-4174-8F05-C8A5CE0FBBE0}" type="slidenum">
              <a:rPr lang="en-CA" noProof="0" smtClean="0"/>
              <a:pPr/>
              <a:t>39</a:t>
            </a:fld>
            <a:endParaRPr lang="en-CA" noProof="0"/>
          </a:p>
        </p:txBody>
      </p:sp>
      <p:sp>
        <p:nvSpPr>
          <p:cNvPr id="22" name="Text 12">
            <a:extLst>
              <a:ext uri="{FF2B5EF4-FFF2-40B4-BE49-F238E27FC236}">
                <a16:creationId xmlns:a16="http://schemas.microsoft.com/office/drawing/2014/main" id="{7D33DF38-C3E5-75CA-F155-53A0AE913052}"/>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AFAF9"/>
        </a:solidFill>
        <a:effectLst/>
      </p:bgPr>
    </p:bg>
    <p:spTree>
      <p:nvGrpSpPr>
        <p:cNvPr id="1" name=""/>
        <p:cNvGrpSpPr/>
        <p:nvPr/>
      </p:nvGrpSpPr>
      <p:grpSpPr>
        <a:xfrm>
          <a:off x="0" y="0"/>
          <a:ext cx="0" cy="0"/>
          <a:chOff x="0" y="0"/>
          <a:chExt cx="0" cy="0"/>
        </a:xfrm>
      </p:grpSpPr>
      <p:sp>
        <p:nvSpPr>
          <p:cNvPr id="2" name="Text 0"/>
          <p:cNvSpPr/>
          <p:nvPr/>
        </p:nvSpPr>
        <p:spPr>
          <a:xfrm>
            <a:off x="548640" y="411480"/>
            <a:ext cx="11094415" cy="7315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a:ln>
                  <a:noFill/>
                </a:ln>
                <a:solidFill>
                  <a:srgbClr val="A03D35"/>
                </a:solidFill>
                <a:effectLst/>
                <a:uLnTx/>
                <a:uFillTx/>
                <a:latin typeface="Gill Sans MT" pitchFamily="34" charset="0"/>
                <a:ea typeface="Gill Sans MT" pitchFamily="34" charset="-122"/>
                <a:cs typeface="Gill Sans MT" pitchFamily="34" charset="-120"/>
              </a:rPr>
              <a:t>Case Study: Saskatchewan Uranium Mining</a:t>
            </a:r>
            <a:endParaRPr kumimoji="0" lang="en-CA"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Shape 1"/>
          <p:cNvSpPr/>
          <p:nvPr/>
        </p:nvSpPr>
        <p:spPr>
          <a:xfrm>
            <a:off x="548640" y="1234440"/>
            <a:ext cx="4389010" cy="4937760"/>
          </a:xfrm>
          <a:prstGeom prst="rect">
            <a:avLst/>
          </a:prstGeom>
          <a:solidFill>
            <a:srgbClr val="2F2F2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hape 2"/>
          <p:cNvSpPr/>
          <p:nvPr/>
        </p:nvSpPr>
        <p:spPr>
          <a:xfrm>
            <a:off x="548640" y="1234440"/>
            <a:ext cx="4389010" cy="73152"/>
          </a:xfrm>
          <a:prstGeom prst="rect">
            <a:avLst/>
          </a:prstGeom>
          <a:solidFill>
            <a:srgbClr val="A03D3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p:nvPr/>
        </p:nvSpPr>
        <p:spPr>
          <a:xfrm>
            <a:off x="690868" y="3348609"/>
            <a:ext cx="3840370" cy="914400"/>
          </a:xfrm>
          <a:prstGeom prst="rect">
            <a:avLst/>
          </a:prstGeom>
          <a:noFill/>
          <a:ln/>
        </p:spPr>
        <p:txBody>
          <a:bodyPr wrap="square" lIns="0" tIns="0" rIns="0" bIns="0" rtlCol="0" anchor="ctr"/>
          <a:lstStyle/>
          <a:p>
            <a:pPr marL="0" marR="0" lvl="0" indent="0" algn="ctr" defTabSz="914400" rtl="0" eaLnBrk="1" fontAlgn="auto" latinLnBrk="0" hangingPunct="1">
              <a:lnSpc>
                <a:spcPts val="2400"/>
              </a:lnSpc>
              <a:spcBef>
                <a:spcPts val="0"/>
              </a:spcBef>
              <a:spcAft>
                <a:spcPts val="0"/>
              </a:spcAft>
              <a:buClrTx/>
              <a:buSzTx/>
              <a:buFontTx/>
              <a:buNone/>
              <a:tabLst/>
              <a:defRPr/>
            </a:pPr>
            <a:r>
              <a:rPr kumimoji="0" lang="en-CA" sz="2000" b="1" i="0" u="none" strike="noStrike" kern="1200" cap="none" spc="0" normalizeH="0" baseline="0" noProof="0">
                <a:ln>
                  <a:noFill/>
                </a:ln>
                <a:solidFill>
                  <a:srgbClr val="FAFAF9"/>
                </a:solidFill>
                <a:effectLst/>
                <a:uLnTx/>
                <a:uFillTx/>
                <a:latin typeface="Gill Sans MT" pitchFamily="34" charset="0"/>
                <a:ea typeface="Gill Sans MT" pitchFamily="34" charset="-122"/>
                <a:cs typeface="Gill Sans MT" pitchFamily="34" charset="-120"/>
              </a:rPr>
              <a:t>Saskatchewan</a:t>
            </a:r>
            <a:endParaRPr kumimoji="0" lang="en-CA"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ts val="2400"/>
              </a:lnSpc>
              <a:spcBef>
                <a:spcPts val="0"/>
              </a:spcBef>
              <a:spcAft>
                <a:spcPts val="0"/>
              </a:spcAft>
              <a:buClrTx/>
              <a:buSzTx/>
              <a:buFontTx/>
              <a:buNone/>
              <a:tabLst/>
              <a:defRPr/>
            </a:pPr>
            <a:r>
              <a:rPr kumimoji="0" lang="en-CA" sz="2000" b="1" i="0" u="none" strike="noStrike" kern="1200" cap="none" spc="0" normalizeH="0" baseline="0" noProof="0">
                <a:ln>
                  <a:noFill/>
                </a:ln>
                <a:solidFill>
                  <a:srgbClr val="FAFAF9"/>
                </a:solidFill>
                <a:effectLst/>
                <a:uLnTx/>
                <a:uFillTx/>
                <a:latin typeface="Gill Sans MT" pitchFamily="34" charset="0"/>
                <a:ea typeface="Gill Sans MT" pitchFamily="34" charset="-122"/>
                <a:cs typeface="Gill Sans MT" pitchFamily="34" charset="-120"/>
              </a:rPr>
              <a:t>&amp; Cameco</a:t>
            </a:r>
            <a:endParaRPr kumimoji="0" lang="en-CA"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 4"/>
          <p:cNvSpPr/>
          <p:nvPr/>
        </p:nvSpPr>
        <p:spPr>
          <a:xfrm>
            <a:off x="822960" y="4023360"/>
            <a:ext cx="3840370" cy="822960"/>
          </a:xfrm>
          <a:prstGeom prst="rect">
            <a:avLst/>
          </a:prstGeom>
          <a:noFill/>
          <a:ln/>
        </p:spPr>
        <p:txBody>
          <a:bodyPr wrap="square" lIns="0" tIns="0" rIns="0" bIns="0" rtlCol="0" anchor="ct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0" lang="en-CA" sz="1150" b="0" i="1" u="none" strike="noStrike" kern="1200" cap="none" spc="0" normalizeH="0" baseline="0" noProof="0">
                <a:ln>
                  <a:noFill/>
                </a:ln>
                <a:solidFill>
                  <a:srgbClr val="C9C4C3"/>
                </a:solidFill>
                <a:effectLst/>
                <a:uLnTx/>
                <a:uFillTx/>
                <a:latin typeface="Corbel" pitchFamily="34" charset="0"/>
                <a:ea typeface="Corbel" pitchFamily="34" charset="-122"/>
                <a:cs typeface="Corbel" pitchFamily="34" charset="-120"/>
              </a:rPr>
              <a:t>Roughly a decade of lead time</a:t>
            </a:r>
            <a:endParaRPr kumimoji="0" lang="en-CA" sz="11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5"/>
          <p:cNvSpPr/>
          <p:nvPr/>
        </p:nvSpPr>
        <p:spPr>
          <a:xfrm>
            <a:off x="5394850" y="1234440"/>
            <a:ext cx="6248205" cy="4937760"/>
          </a:xfrm>
          <a:prstGeom prst="rect">
            <a:avLst/>
          </a:prstGeom>
          <a:noFill/>
          <a:ln/>
        </p:spPr>
        <p:txBody>
          <a:bodyPr wrap="square" lIns="0" tIns="0" rIns="0" bIns="0" rtlCol="0" anchor="t"/>
          <a:lstStyle/>
          <a:p>
            <a:pPr marL="0" marR="0" lvl="0" indent="0" algn="l" defTabSz="914400" rtl="0" eaLnBrk="1" fontAlgn="auto" latinLnBrk="0" hangingPunct="1">
              <a:lnSpc>
                <a:spcPts val="1800"/>
              </a:lnSpc>
              <a:spcBef>
                <a:spcPts val="0"/>
              </a:spcBef>
              <a:spcAft>
                <a:spcPts val="1200"/>
              </a:spcAft>
              <a:buClrTx/>
              <a:buSzTx/>
              <a:buFontTx/>
              <a:buNone/>
              <a:tabLst/>
              <a:defRPr/>
            </a:pPr>
            <a:r>
              <a:rPr kumimoji="0" lang="en-CA" sz="1350" b="0" i="0" u="none" strike="noStrike" kern="1200" cap="none" spc="0" normalizeH="0" baseline="0" noProof="0">
                <a:ln>
                  <a:noFill/>
                </a:ln>
                <a:solidFill>
                  <a:srgbClr val="3C3C3C"/>
                </a:solidFill>
                <a:effectLst/>
                <a:uLnTx/>
                <a:uFillTx/>
                <a:latin typeface="Corbel" pitchFamily="34" charset="0"/>
                <a:ea typeface="Corbel" pitchFamily="34" charset="-122"/>
                <a:cs typeface="Corbel" pitchFamily="34" charset="-120"/>
              </a:rPr>
              <a:t>Northern Saskatchewan First Nations, working with Cameco and other operators, began building workforce capacity roughly ten years ahead of major uranium mining opportunities in the region.</a:t>
            </a:r>
            <a:endParaRPr kumimoji="0" lang="en-CA" sz="135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ts val="1800"/>
              </a:lnSpc>
              <a:spcBef>
                <a:spcPts val="0"/>
              </a:spcBef>
              <a:spcAft>
                <a:spcPts val="1200"/>
              </a:spcAft>
              <a:buClrTx/>
              <a:buSzTx/>
              <a:buFontTx/>
              <a:buNone/>
              <a:tabLst/>
              <a:defRPr/>
            </a:pPr>
            <a:r>
              <a:rPr kumimoji="0" lang="en-CA" sz="1350" b="0" i="0" u="none" strike="noStrike" kern="1200" cap="none" spc="0" normalizeH="0" baseline="0" noProof="0">
                <a:ln>
                  <a:noFill/>
                </a:ln>
                <a:solidFill>
                  <a:srgbClr val="3C3C3C"/>
                </a:solidFill>
                <a:effectLst/>
                <a:uLnTx/>
                <a:uFillTx/>
                <a:latin typeface="Corbel" pitchFamily="34" charset="0"/>
                <a:ea typeface="Corbel" pitchFamily="34" charset="-122"/>
                <a:cs typeface="Corbel" pitchFamily="34" charset="-120"/>
              </a:rPr>
              <a:t>That early start meant that when the economic opportunity materialized, communities had a trained, ready workforce in place — rather than scrambling to catch up once contracts were already being awarded.</a:t>
            </a:r>
            <a:endParaRPr kumimoji="0" lang="en-CA" sz="135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ts val="1800"/>
              </a:lnSpc>
              <a:spcBef>
                <a:spcPts val="0"/>
              </a:spcBef>
              <a:spcAft>
                <a:spcPts val="1200"/>
              </a:spcAft>
              <a:buClrTx/>
              <a:buSzTx/>
              <a:buFontTx/>
              <a:buNone/>
              <a:tabLst/>
              <a:defRPr/>
            </a:pPr>
            <a:r>
              <a:rPr kumimoji="0" lang="en-CA" sz="1350" b="0" i="0" u="none" strike="noStrike" kern="1200" cap="none" spc="0" normalizeH="0" baseline="0" noProof="0">
                <a:ln>
                  <a:noFill/>
                </a:ln>
                <a:solidFill>
                  <a:srgbClr val="3C3C3C"/>
                </a:solidFill>
                <a:effectLst/>
                <a:uLnTx/>
                <a:uFillTx/>
                <a:latin typeface="Corbel" pitchFamily="34" charset="0"/>
                <a:ea typeface="Corbel" pitchFamily="34" charset="-122"/>
                <a:cs typeface="Corbel" pitchFamily="34" charset="-120"/>
              </a:rPr>
              <a:t>The lesson generalizes well beyond mining and beyond Saskatchewan: long-horizon capacity building consistently outperforms a rushed response.</a:t>
            </a:r>
          </a:p>
          <a:p>
            <a:pPr marL="0" marR="0" lvl="0" indent="0" algn="l" defTabSz="914400" rtl="0" eaLnBrk="1" fontAlgn="auto" latinLnBrk="0" hangingPunct="1">
              <a:lnSpc>
                <a:spcPts val="1800"/>
              </a:lnSpc>
              <a:spcBef>
                <a:spcPts val="0"/>
              </a:spcBef>
              <a:spcAft>
                <a:spcPts val="1200"/>
              </a:spcAft>
              <a:buClrTx/>
              <a:buSzTx/>
              <a:buFontTx/>
              <a:buNone/>
              <a:tabLst/>
              <a:defRPr/>
            </a:pPr>
            <a:endParaRPr lang="en-CA" sz="1350" b="0" noProof="0">
              <a:solidFill>
                <a:srgbClr val="3C3C3C"/>
              </a:solidFill>
              <a:latin typeface="Corbel" pitchFamily="34" charset="0"/>
              <a:ea typeface="Corbel" pitchFamily="34" charset="-122"/>
              <a:cs typeface="Corbel" pitchFamily="34" charset="-120"/>
            </a:endParaRPr>
          </a:p>
          <a:p>
            <a:pPr lvl="0">
              <a:lnSpc>
                <a:spcPts val="1800"/>
              </a:lnSpc>
              <a:spcBef>
                <a:spcPts val="0"/>
              </a:spcBef>
              <a:spcAft>
                <a:spcPts val="1200"/>
              </a:spcAft>
              <a:defRPr/>
            </a:pPr>
            <a:r>
              <a:rPr lang="en-CA" sz="1350" b="0" u="sng" noProof="0">
                <a:solidFill>
                  <a:srgbClr val="3C3C3C"/>
                </a:solidFill>
                <a:latin typeface="Corbel" pitchFamily="34" charset="0"/>
                <a:ea typeface="Corbel" pitchFamily="34" charset="-122"/>
                <a:cs typeface="Corbel" pitchFamily="34" charset="-120"/>
              </a:rPr>
              <a:t>Northern Saskatchewan Operations (2025 Sustainability Report)</a:t>
            </a:r>
          </a:p>
          <a:p>
            <a:pPr marL="0" marR="0" lvl="0" indent="0" algn="l" defTabSz="914400" rtl="0" eaLnBrk="1" fontAlgn="auto" latinLnBrk="0" hangingPunct="1">
              <a:lnSpc>
                <a:spcPts val="1800"/>
              </a:lnSpc>
              <a:spcBef>
                <a:spcPts val="0"/>
              </a:spcBef>
              <a:spcAft>
                <a:spcPts val="1200"/>
              </a:spcAft>
              <a:buClrTx/>
              <a:buSzTx/>
              <a:buFontTx/>
              <a:buNone/>
              <a:tabLst/>
              <a:defRPr/>
            </a:pPr>
            <a:r>
              <a:rPr kumimoji="0" lang="en-CA" sz="1350" b="0" i="0" u="none" strike="noStrike" kern="1200" cap="none" spc="0" normalizeH="0" baseline="0" noProof="0">
                <a:ln>
                  <a:noFill/>
                </a:ln>
                <a:solidFill>
                  <a:srgbClr val="3C3C3C"/>
                </a:solidFill>
                <a:effectLst/>
                <a:uLnTx/>
                <a:uFillTx/>
                <a:latin typeface="Corbel" pitchFamily="34" charset="0"/>
                <a:ea typeface="Corbel" pitchFamily="34" charset="-122"/>
                <a:cs typeface="Corbel" pitchFamily="34" charset="-120"/>
              </a:rPr>
              <a:t>Indigenous employees in all positions– 49% (unchanged)</a:t>
            </a:r>
          </a:p>
          <a:p>
            <a:pPr lvl="0">
              <a:spcBef>
                <a:spcPts val="0"/>
              </a:spcBef>
              <a:spcAft>
                <a:spcPts val="1200"/>
              </a:spcAft>
              <a:defRPr/>
            </a:pPr>
            <a:r>
              <a:rPr lang="en-CA" sz="1350" b="0" noProof="0">
                <a:solidFill>
                  <a:srgbClr val="3C3C3C"/>
                </a:solidFill>
                <a:latin typeface="Corbel" pitchFamily="34" charset="0"/>
              </a:rPr>
              <a:t>Indigenous employees in management positions - 21% (up from 16% in 2023)</a:t>
            </a:r>
          </a:p>
        </p:txBody>
      </p:sp>
      <p:sp>
        <p:nvSpPr>
          <p:cNvPr id="12" name="Slide Number Placeholder 1">
            <a:extLst>
              <a:ext uri="{FF2B5EF4-FFF2-40B4-BE49-F238E27FC236}">
                <a16:creationId xmlns:a16="http://schemas.microsoft.com/office/drawing/2014/main" id="{F85BFEEE-41F4-60CF-0AA1-668B023A4EE3}"/>
              </a:ext>
            </a:extLst>
          </p:cNvPr>
          <p:cNvSpPr txBox="1">
            <a:spLocks/>
          </p:cNvSpPr>
          <p:nvPr/>
        </p:nvSpPr>
        <p:spPr>
          <a:xfrm>
            <a:off x="611301" y="6351735"/>
            <a:ext cx="265003" cy="369740"/>
          </a:xfrm>
          <a:prstGeom prst="rect">
            <a:avLst/>
          </a:prstGeom>
        </p:spPr>
        <p:txBody>
          <a:bodyPr vert="horz" lIns="0" tIns="0" rIns="0" bIns="0" rtlCol="0" anchor="ctr" anchorCtr="0">
            <a:noAutofit/>
          </a:bodyPr>
          <a:lstStyle>
            <a:defPPr>
              <a:defRPr lang="en-US"/>
            </a:defPPr>
            <a:lvl1pPr>
              <a:defRPr sz="1000">
                <a:solidFill>
                  <a:srgbClr val="A13D35"/>
                </a:solidFill>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fld id="{90E75981-53F8-4174-8F05-C8A5CE0FBBE0}" type="slidenum">
              <a:rPr lang="en-CA" noProof="0" smtClean="0"/>
              <a:pPr/>
              <a:t>40</a:t>
            </a:fld>
            <a:endParaRPr lang="en-CA" noProof="0"/>
          </a:p>
        </p:txBody>
      </p:sp>
      <p:sp>
        <p:nvSpPr>
          <p:cNvPr id="14" name="Text 12">
            <a:extLst>
              <a:ext uri="{FF2B5EF4-FFF2-40B4-BE49-F238E27FC236}">
                <a16:creationId xmlns:a16="http://schemas.microsoft.com/office/drawing/2014/main" id="{C047CA61-F7EF-096A-CA93-8242D0C901FF}"/>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pic>
        <p:nvPicPr>
          <p:cNvPr id="15" name="Picture 14" descr="Logo">
            <a:extLst>
              <a:ext uri="{FF2B5EF4-FFF2-40B4-BE49-F238E27FC236}">
                <a16:creationId xmlns:a16="http://schemas.microsoft.com/office/drawing/2014/main" id="{04FA2EE8-FBE6-0566-07F0-DBE5DA28A40E}"/>
              </a:ext>
            </a:extLst>
          </p:cNvPr>
          <p:cNvPicPr>
            <a:picLocks noChangeAspect="1"/>
          </p:cNvPicPr>
          <p:nvPr/>
        </p:nvPicPr>
        <p:blipFill>
          <a:blip r:embed="rId3"/>
          <a:stretch>
            <a:fillRect/>
          </a:stretch>
        </p:blipFill>
        <p:spPr>
          <a:xfrm>
            <a:off x="1665026" y="1973257"/>
            <a:ext cx="1844105" cy="1317218"/>
          </a:xfrm>
          <a:prstGeom prst="rect">
            <a:avLst/>
          </a:prstGeom>
          <a:ln>
            <a:solidFill>
              <a:schemeClr val="tx1"/>
            </a:solid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p:cNvSpPr/>
          <p:nvPr/>
        </p:nvSpPr>
        <p:spPr>
          <a:xfrm>
            <a:off x="548640" y="365760"/>
            <a:ext cx="8808415" cy="914400"/>
          </a:xfrm>
          <a:prstGeom prst="rect">
            <a:avLst/>
          </a:prstGeom>
          <a:noFill/>
          <a:ln/>
        </p:spPr>
        <p:txBody>
          <a:bodyPr wrap="square" lIns="0" tIns="0" rIns="0" bIns="0" rtlCol="0" anchor="t"/>
          <a:lstStyle/>
          <a:p>
            <a:pPr marL="0" indent="0">
              <a:buNone/>
            </a:pPr>
            <a:r>
              <a:rPr lang="en-CA" sz="2500" b="1" noProof="0">
                <a:solidFill>
                  <a:srgbClr val="A03D35"/>
                </a:solidFill>
                <a:latin typeface="Gill Sans MT" pitchFamily="34" charset="0"/>
                <a:ea typeface="Gill Sans MT" pitchFamily="34" charset="-122"/>
                <a:cs typeface="Gill Sans MT" pitchFamily="34" charset="-120"/>
              </a:rPr>
              <a:t>Example: Building the Bridge Into Employment</a:t>
            </a:r>
            <a:endParaRPr lang="en-CA" sz="2500" noProof="0"/>
          </a:p>
        </p:txBody>
      </p:sp>
      <p:sp>
        <p:nvSpPr>
          <p:cNvPr id="5" name="Text 3"/>
          <p:cNvSpPr/>
          <p:nvPr/>
        </p:nvSpPr>
        <p:spPr>
          <a:xfrm>
            <a:off x="548640" y="1051560"/>
            <a:ext cx="11094415" cy="457200"/>
          </a:xfrm>
          <a:prstGeom prst="rect">
            <a:avLst/>
          </a:prstGeom>
          <a:noFill/>
          <a:ln/>
        </p:spPr>
        <p:txBody>
          <a:bodyPr wrap="square" lIns="0" tIns="0" rIns="0" bIns="0" rtlCol="0" anchor="ctr"/>
          <a:lstStyle/>
          <a:p>
            <a:pPr marL="0" indent="0">
              <a:buNone/>
            </a:pPr>
            <a:endParaRPr lang="en-CA" sz="1300" noProof="0"/>
          </a:p>
        </p:txBody>
      </p:sp>
      <p:sp>
        <p:nvSpPr>
          <p:cNvPr id="6" name="Shape 4"/>
          <p:cNvSpPr/>
          <p:nvPr/>
        </p:nvSpPr>
        <p:spPr>
          <a:xfrm>
            <a:off x="548640" y="1554479"/>
            <a:ext cx="3901342" cy="3884845"/>
          </a:xfrm>
          <a:prstGeom prst="rect">
            <a:avLst/>
          </a:prstGeom>
          <a:solidFill>
            <a:srgbClr val="2F2F2F"/>
          </a:solidFill>
          <a:ln/>
        </p:spPr>
        <p:txBody>
          <a:bodyPr/>
          <a:lstStyle/>
          <a:p>
            <a:endParaRPr lang="en-CA" noProof="0"/>
          </a:p>
        </p:txBody>
      </p:sp>
      <p:sp>
        <p:nvSpPr>
          <p:cNvPr id="7" name="Shape 5"/>
          <p:cNvSpPr/>
          <p:nvPr/>
        </p:nvSpPr>
        <p:spPr>
          <a:xfrm>
            <a:off x="548640" y="1535236"/>
            <a:ext cx="3901342" cy="64008"/>
          </a:xfrm>
          <a:prstGeom prst="rect">
            <a:avLst/>
          </a:prstGeom>
          <a:solidFill>
            <a:srgbClr val="A03D35"/>
          </a:solidFill>
          <a:ln/>
        </p:spPr>
        <p:txBody>
          <a:bodyPr/>
          <a:lstStyle/>
          <a:p>
            <a:endParaRPr lang="en-CA" noProof="0"/>
          </a:p>
        </p:txBody>
      </p:sp>
      <p:sp>
        <p:nvSpPr>
          <p:cNvPr id="9" name="Text 7"/>
          <p:cNvSpPr/>
          <p:nvPr/>
        </p:nvSpPr>
        <p:spPr>
          <a:xfrm>
            <a:off x="4861462" y="1554480"/>
            <a:ext cx="6781593" cy="4251960"/>
          </a:xfrm>
          <a:prstGeom prst="rect">
            <a:avLst/>
          </a:prstGeom>
          <a:noFill/>
          <a:ln/>
        </p:spPr>
        <p:txBody>
          <a:bodyPr wrap="square" lIns="0" tIns="0" rIns="0" bIns="0" rtlCol="0" anchor="t"/>
          <a:lstStyle/>
          <a:p>
            <a:pPr>
              <a:lnSpc>
                <a:spcPts val="1600"/>
              </a:lnSpc>
              <a:spcAft>
                <a:spcPts val="1000"/>
              </a:spcAft>
              <a:buSzPct val="100000"/>
            </a:pPr>
            <a:r>
              <a:rPr lang="en-US" noProof="0">
                <a:solidFill>
                  <a:srgbClr val="3C3C3C"/>
                </a:solidFill>
                <a:latin typeface="Corbel" pitchFamily="34" charset="0"/>
                <a:ea typeface="Corbel" pitchFamily="34" charset="-122"/>
                <a:cs typeface="Corbel" pitchFamily="34" charset="-120"/>
              </a:rPr>
              <a:t>Canada’s Building Trades Unions (CBTU) released an Indigenous Reconciliation Action Plan (IRAP) in May 2026</a:t>
            </a:r>
          </a:p>
          <a:p>
            <a:pPr>
              <a:lnSpc>
                <a:spcPts val="1600"/>
              </a:lnSpc>
              <a:spcAft>
                <a:spcPts val="1000"/>
              </a:spcAft>
              <a:buSzPct val="100000"/>
            </a:pPr>
            <a:r>
              <a:rPr lang="en-CA" noProof="0">
                <a:solidFill>
                  <a:srgbClr val="3C3C3C"/>
                </a:solidFill>
                <a:latin typeface="Corbel" pitchFamily="34" charset="0"/>
                <a:ea typeface="Corbel" pitchFamily="34" charset="-122"/>
                <a:cs typeface="Corbel" pitchFamily="34" charset="-120"/>
              </a:rPr>
              <a:t>Relevant Commitments &amp; Actions:</a:t>
            </a:r>
          </a:p>
          <a:p>
            <a:pPr marL="285750" indent="-285750">
              <a:lnSpc>
                <a:spcPts val="1600"/>
              </a:lnSpc>
              <a:spcAft>
                <a:spcPts val="1000"/>
              </a:spcAft>
              <a:buSzPct val="100000"/>
              <a:buFontTx/>
              <a:buChar char="-"/>
            </a:pPr>
            <a:r>
              <a:rPr lang="en-US" b="0">
                <a:solidFill>
                  <a:srgbClr val="3C3C3C"/>
                </a:solidFill>
                <a:latin typeface="Corbel" pitchFamily="34" charset="0"/>
                <a:ea typeface="Corbel" pitchFamily="34" charset="-122"/>
                <a:cs typeface="Corbel" pitchFamily="34" charset="-120"/>
              </a:rPr>
              <a:t>“Expand locally anchored Indigenous workforce development opportunities by sharing and supporting successful training and partnership models with potential for replication or expansion.” (Pillar 1- Commitment 1)</a:t>
            </a:r>
          </a:p>
          <a:p>
            <a:pPr marL="285750" indent="-285750">
              <a:lnSpc>
                <a:spcPts val="1600"/>
              </a:lnSpc>
              <a:spcAft>
                <a:spcPts val="1000"/>
              </a:spcAft>
              <a:buSzPct val="100000"/>
              <a:buFontTx/>
              <a:buChar char="-"/>
            </a:pPr>
            <a:r>
              <a:rPr lang="en-US" b="0">
                <a:solidFill>
                  <a:srgbClr val="3C3C3C"/>
                </a:solidFill>
                <a:latin typeface="Corbel" pitchFamily="34" charset="0"/>
                <a:ea typeface="Corbel" pitchFamily="34" charset="-122"/>
                <a:cs typeface="Corbel" pitchFamily="34" charset="-120"/>
              </a:rPr>
              <a:t>“Working with partners and Affiliates, advocate for greater Government support for Indigenous workforce participation in major projects” (Pillar 1 - Action 2.3)</a:t>
            </a:r>
          </a:p>
          <a:p>
            <a:pPr marL="285750" indent="-285750">
              <a:lnSpc>
                <a:spcPts val="1600"/>
              </a:lnSpc>
              <a:spcAft>
                <a:spcPts val="1000"/>
              </a:spcAft>
              <a:buSzPct val="100000"/>
              <a:buFontTx/>
              <a:buChar char="-"/>
            </a:pPr>
            <a:r>
              <a:rPr lang="en-US" b="0" noProof="0">
                <a:solidFill>
                  <a:srgbClr val="3C3C3C"/>
                </a:solidFill>
                <a:latin typeface="Corbel" pitchFamily="34" charset="0"/>
                <a:ea typeface="Corbel" pitchFamily="34" charset="-122"/>
                <a:cs typeface="Corbel" pitchFamily="34" charset="-120"/>
              </a:rPr>
              <a:t>“Develop national policies, frameworks and guidelines to support Indigenous economic participation in major trades projects.” (Pillar 3 – Commitment 1)</a:t>
            </a:r>
          </a:p>
          <a:p>
            <a:pPr marL="285750" indent="-285750">
              <a:lnSpc>
                <a:spcPts val="1600"/>
              </a:lnSpc>
              <a:spcAft>
                <a:spcPts val="1000"/>
              </a:spcAft>
              <a:buSzPct val="100000"/>
              <a:buFontTx/>
              <a:buChar char="-"/>
            </a:pPr>
            <a:r>
              <a:rPr lang="en-US" b="0" noProof="0">
                <a:solidFill>
                  <a:srgbClr val="3C3C3C"/>
                </a:solidFill>
                <a:latin typeface="Corbel" pitchFamily="34" charset="0"/>
                <a:ea typeface="Corbel" pitchFamily="34" charset="-122"/>
                <a:cs typeface="Corbel" pitchFamily="34" charset="-120"/>
              </a:rPr>
              <a:t>“Advance Indigenous leadership and inclusion by elevating Indigenous champions, expanding self‑identification practices, and cultivating the next generation of Indigenous union leaders.” (Pillar 4 – Commitment 2)</a:t>
            </a:r>
            <a:endParaRPr lang="en-CA" b="0" noProof="0">
              <a:solidFill>
                <a:srgbClr val="3C3C3C"/>
              </a:solidFill>
              <a:latin typeface="Corbel" pitchFamily="34" charset="0"/>
              <a:ea typeface="Corbel" pitchFamily="34" charset="-122"/>
              <a:cs typeface="Corbel" pitchFamily="34" charset="-120"/>
            </a:endParaRPr>
          </a:p>
          <a:p>
            <a:pPr marL="342900" indent="-342900">
              <a:lnSpc>
                <a:spcPts val="1600"/>
              </a:lnSpc>
              <a:spcAft>
                <a:spcPts val="1000"/>
              </a:spcAft>
              <a:buSzPct val="100000"/>
              <a:buChar char="•"/>
            </a:pPr>
            <a:endParaRPr lang="en-CA" noProof="0"/>
          </a:p>
        </p:txBody>
      </p:sp>
      <p:sp>
        <p:nvSpPr>
          <p:cNvPr id="17" name="Slide Number Placeholder 1">
            <a:extLst>
              <a:ext uri="{FF2B5EF4-FFF2-40B4-BE49-F238E27FC236}">
                <a16:creationId xmlns:a16="http://schemas.microsoft.com/office/drawing/2014/main" id="{A8C87D2A-00F4-E99B-44FE-1BFB532C369C}"/>
              </a:ext>
            </a:extLst>
          </p:cNvPr>
          <p:cNvSpPr txBox="1">
            <a:spLocks/>
          </p:cNvSpPr>
          <p:nvPr/>
        </p:nvSpPr>
        <p:spPr>
          <a:xfrm>
            <a:off x="611301" y="6351735"/>
            <a:ext cx="265003" cy="369740"/>
          </a:xfrm>
          <a:prstGeom prst="rect">
            <a:avLst/>
          </a:prstGeom>
        </p:spPr>
        <p:txBody>
          <a:bodyPr vert="horz" lIns="0" tIns="0" rIns="0" bIns="0" rtlCol="0" anchor="ctr" anchorCtr="0">
            <a:noAutofit/>
          </a:bodyPr>
          <a:lstStyle>
            <a:defPPr>
              <a:defRPr lang="en-US"/>
            </a:defPPr>
            <a:lvl1pPr>
              <a:defRPr sz="1000">
                <a:solidFill>
                  <a:srgbClr val="A13D35"/>
                </a:solidFill>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fld id="{90E75981-53F8-4174-8F05-C8A5CE0FBBE0}" type="slidenum">
              <a:rPr lang="en-CA" noProof="0" smtClean="0"/>
              <a:pPr/>
              <a:t>41</a:t>
            </a:fld>
            <a:endParaRPr lang="en-CA" noProof="0"/>
          </a:p>
        </p:txBody>
      </p:sp>
      <p:sp>
        <p:nvSpPr>
          <p:cNvPr id="19" name="Text 12">
            <a:extLst>
              <a:ext uri="{FF2B5EF4-FFF2-40B4-BE49-F238E27FC236}">
                <a16:creationId xmlns:a16="http://schemas.microsoft.com/office/drawing/2014/main" id="{EF7C9F45-8B46-662B-2636-13FF722D59A7}"/>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pic>
        <p:nvPicPr>
          <p:cNvPr id="21" name="Picture 20">
            <a:extLst>
              <a:ext uri="{FF2B5EF4-FFF2-40B4-BE49-F238E27FC236}">
                <a16:creationId xmlns:a16="http://schemas.microsoft.com/office/drawing/2014/main" id="{E5E0B847-3DFF-C4F5-23EA-D33036E6A2BB}"/>
              </a:ext>
            </a:extLst>
          </p:cNvPr>
          <p:cNvPicPr>
            <a:picLocks noChangeAspect="1"/>
          </p:cNvPicPr>
          <p:nvPr/>
        </p:nvPicPr>
        <p:blipFill>
          <a:blip r:embed="rId3"/>
          <a:stretch>
            <a:fillRect/>
          </a:stretch>
        </p:blipFill>
        <p:spPr>
          <a:xfrm>
            <a:off x="1180665" y="1730501"/>
            <a:ext cx="2637292" cy="2665477"/>
          </a:xfrm>
          <a:prstGeom prst="rect">
            <a:avLst/>
          </a:prstGeom>
        </p:spPr>
      </p:pic>
      <p:pic>
        <p:nvPicPr>
          <p:cNvPr id="23" name="Picture 22">
            <a:extLst>
              <a:ext uri="{FF2B5EF4-FFF2-40B4-BE49-F238E27FC236}">
                <a16:creationId xmlns:a16="http://schemas.microsoft.com/office/drawing/2014/main" id="{0E2520E2-C806-47A9-0CF1-97364377FFE6}"/>
              </a:ext>
            </a:extLst>
          </p:cNvPr>
          <p:cNvPicPr>
            <a:picLocks noChangeAspect="1"/>
          </p:cNvPicPr>
          <p:nvPr/>
        </p:nvPicPr>
        <p:blipFill>
          <a:blip r:embed="rId4"/>
          <a:stretch>
            <a:fillRect/>
          </a:stretch>
        </p:blipFill>
        <p:spPr>
          <a:xfrm>
            <a:off x="1460941" y="4436249"/>
            <a:ext cx="2076740" cy="924054"/>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EA491-9E36-9157-A24F-BDA45887B0C4}"/>
            </a:ext>
          </a:extLst>
        </p:cNvPr>
        <p:cNvGrpSpPr/>
        <p:nvPr/>
      </p:nvGrpSpPr>
      <p:grpSpPr>
        <a:xfrm>
          <a:off x="0" y="0"/>
          <a:ext cx="0" cy="0"/>
          <a:chOff x="0" y="0"/>
          <a:chExt cx="0" cy="0"/>
        </a:xfrm>
      </p:grpSpPr>
      <p:sp>
        <p:nvSpPr>
          <p:cNvPr id="4" name="Text 2">
            <a:extLst>
              <a:ext uri="{FF2B5EF4-FFF2-40B4-BE49-F238E27FC236}">
                <a16:creationId xmlns:a16="http://schemas.microsoft.com/office/drawing/2014/main" id="{83B095E3-3680-2A8A-52D3-0BD7A8708ED2}"/>
              </a:ext>
            </a:extLst>
          </p:cNvPr>
          <p:cNvSpPr/>
          <p:nvPr/>
        </p:nvSpPr>
        <p:spPr>
          <a:xfrm>
            <a:off x="548640" y="365760"/>
            <a:ext cx="8808415" cy="914400"/>
          </a:xfrm>
          <a:prstGeom prst="rect">
            <a:avLst/>
          </a:prstGeom>
          <a:noFill/>
          <a:ln/>
        </p:spPr>
        <p:txBody>
          <a:bodyPr wrap="square" lIns="0" tIns="0" rIns="0" bIns="0" rtlCol="0" anchor="t"/>
          <a:lstStyle/>
          <a:p>
            <a:pPr marL="0" indent="0">
              <a:buNone/>
            </a:pPr>
            <a:r>
              <a:rPr lang="en-CA" sz="2500" b="1" noProof="0">
                <a:solidFill>
                  <a:srgbClr val="A03D35"/>
                </a:solidFill>
                <a:latin typeface="Gill Sans MT" pitchFamily="34" charset="0"/>
                <a:ea typeface="Gill Sans MT" pitchFamily="34" charset="-122"/>
                <a:cs typeface="Gill Sans MT" pitchFamily="34" charset="-120"/>
              </a:rPr>
              <a:t>Example: Nation-led solutions</a:t>
            </a:r>
            <a:endParaRPr lang="en-CA" sz="2500" noProof="0"/>
          </a:p>
        </p:txBody>
      </p:sp>
      <p:sp>
        <p:nvSpPr>
          <p:cNvPr id="6" name="Shape 4">
            <a:extLst>
              <a:ext uri="{FF2B5EF4-FFF2-40B4-BE49-F238E27FC236}">
                <a16:creationId xmlns:a16="http://schemas.microsoft.com/office/drawing/2014/main" id="{3C4207FB-C4D9-F25B-1525-0FF445F1C412}"/>
              </a:ext>
            </a:extLst>
          </p:cNvPr>
          <p:cNvSpPr/>
          <p:nvPr/>
        </p:nvSpPr>
        <p:spPr>
          <a:xfrm>
            <a:off x="548640" y="1507405"/>
            <a:ext cx="3901342" cy="3520440"/>
          </a:xfrm>
          <a:prstGeom prst="rect">
            <a:avLst/>
          </a:prstGeom>
          <a:solidFill>
            <a:srgbClr val="2F2F2F"/>
          </a:solidFill>
          <a:ln/>
        </p:spPr>
        <p:txBody>
          <a:bodyPr/>
          <a:lstStyle/>
          <a:p>
            <a:endParaRPr lang="en-CA" noProof="0"/>
          </a:p>
        </p:txBody>
      </p:sp>
      <p:sp>
        <p:nvSpPr>
          <p:cNvPr id="7" name="Shape 5">
            <a:extLst>
              <a:ext uri="{FF2B5EF4-FFF2-40B4-BE49-F238E27FC236}">
                <a16:creationId xmlns:a16="http://schemas.microsoft.com/office/drawing/2014/main" id="{38308244-F4D3-BE10-A1FA-E08E5636E33F}"/>
              </a:ext>
            </a:extLst>
          </p:cNvPr>
          <p:cNvSpPr/>
          <p:nvPr/>
        </p:nvSpPr>
        <p:spPr>
          <a:xfrm>
            <a:off x="548640" y="1507405"/>
            <a:ext cx="3901342" cy="64008"/>
          </a:xfrm>
          <a:prstGeom prst="rect">
            <a:avLst/>
          </a:prstGeom>
          <a:solidFill>
            <a:srgbClr val="A03D35"/>
          </a:solidFill>
          <a:ln/>
        </p:spPr>
        <p:txBody>
          <a:bodyPr/>
          <a:lstStyle/>
          <a:p>
            <a:endParaRPr lang="en-CA" noProof="0"/>
          </a:p>
        </p:txBody>
      </p:sp>
      <p:sp>
        <p:nvSpPr>
          <p:cNvPr id="9" name="Text 7">
            <a:extLst>
              <a:ext uri="{FF2B5EF4-FFF2-40B4-BE49-F238E27FC236}">
                <a16:creationId xmlns:a16="http://schemas.microsoft.com/office/drawing/2014/main" id="{6999DFBF-742B-7BDA-AAF9-FD5710FD6F99}"/>
              </a:ext>
            </a:extLst>
          </p:cNvPr>
          <p:cNvSpPr/>
          <p:nvPr/>
        </p:nvSpPr>
        <p:spPr>
          <a:xfrm>
            <a:off x="4861767" y="1538495"/>
            <a:ext cx="6781593" cy="4251960"/>
          </a:xfrm>
          <a:prstGeom prst="rect">
            <a:avLst/>
          </a:prstGeom>
          <a:noFill/>
          <a:ln/>
        </p:spPr>
        <p:txBody>
          <a:bodyPr wrap="square" lIns="0" tIns="0" rIns="0" bIns="0" rtlCol="0" anchor="t"/>
          <a:lstStyle/>
          <a:p>
            <a:pPr marL="342900" indent="-342900">
              <a:lnSpc>
                <a:spcPts val="1600"/>
              </a:lnSpc>
              <a:spcAft>
                <a:spcPts val="1000"/>
              </a:spcAft>
              <a:buSzPct val="100000"/>
              <a:buChar char="•"/>
            </a:pPr>
            <a:r>
              <a:rPr lang="en-CA" sz="1600" noProof="0">
                <a:solidFill>
                  <a:srgbClr val="3C3C3C"/>
                </a:solidFill>
                <a:latin typeface="Corbel" panose="020B0503020204020204" pitchFamily="34" charset="0"/>
                <a:ea typeface="Corbel" pitchFamily="34" charset="-122"/>
                <a:cs typeface="Corbel" pitchFamily="34" charset="-120"/>
              </a:rPr>
              <a:t>Chippewas of the Thames First Nation is developing an Indigenous-led Trade School:</a:t>
            </a:r>
          </a:p>
          <a:p>
            <a:pPr marL="723900" lvl="1" indent="-96838">
              <a:lnSpc>
                <a:spcPts val="1600"/>
              </a:lnSpc>
              <a:spcAft>
                <a:spcPts val="1000"/>
              </a:spcAft>
              <a:buSzPct val="100000"/>
              <a:tabLst>
                <a:tab pos="6005513" algn="l"/>
              </a:tabLst>
            </a:pPr>
            <a:r>
              <a:rPr lang="en-CA" sz="1600" noProof="0">
                <a:solidFill>
                  <a:srgbClr val="3C3C3C"/>
                </a:solidFill>
                <a:latin typeface="Corbel" panose="020B0503020204020204" pitchFamily="34" charset="0"/>
                <a:ea typeface="Corbel" pitchFamily="34" charset="-122"/>
                <a:cs typeface="Corbel" pitchFamily="34" charset="-120"/>
              </a:rPr>
              <a:t> 	</a:t>
            </a:r>
            <a:r>
              <a:rPr lang="en-CA" sz="1600" i="1" noProof="0">
                <a:solidFill>
                  <a:srgbClr val="3C3C3C"/>
                </a:solidFill>
                <a:latin typeface="Corbel" panose="020B0503020204020204" pitchFamily="34" charset="0"/>
                <a:ea typeface="Corbel" pitchFamily="34" charset="-122"/>
                <a:cs typeface="Corbel" pitchFamily="34" charset="-120"/>
              </a:rPr>
              <a:t>“a lifelong learning and workforce development ecosystem that connects education, training, apprenticeship, employment, entrepreneurship, and continued learning”</a:t>
            </a:r>
          </a:p>
          <a:p>
            <a:pPr marL="723900" lvl="1" indent="-96838">
              <a:lnSpc>
                <a:spcPts val="1600"/>
              </a:lnSpc>
              <a:spcAft>
                <a:spcPts val="1000"/>
              </a:spcAft>
              <a:buSzPct val="100000"/>
              <a:tabLst>
                <a:tab pos="6005513" algn="l"/>
              </a:tabLst>
            </a:pPr>
            <a:endParaRPr lang="en-CA" sz="1600" i="1" noProof="0">
              <a:solidFill>
                <a:srgbClr val="3C3C3C"/>
              </a:solidFill>
              <a:latin typeface="Corbel" panose="020B0503020204020204" pitchFamily="34" charset="0"/>
              <a:ea typeface="Corbel" pitchFamily="34" charset="-122"/>
              <a:cs typeface="Corbel" pitchFamily="34" charset="-120"/>
            </a:endParaRPr>
          </a:p>
          <a:p>
            <a:pPr marL="342900" lvl="1" indent="-342900">
              <a:lnSpc>
                <a:spcPts val="1600"/>
              </a:lnSpc>
              <a:spcAft>
                <a:spcPts val="1000"/>
              </a:spcAft>
              <a:buSzPct val="100000"/>
              <a:buChar char="•"/>
            </a:pPr>
            <a:r>
              <a:rPr lang="en-CA" sz="1600" b="1" noProof="0">
                <a:solidFill>
                  <a:srgbClr val="3C3C3C"/>
                </a:solidFill>
                <a:latin typeface="Corbel" panose="020B0503020204020204" pitchFamily="34" charset="0"/>
              </a:rPr>
              <a:t>Three foundational  models:</a:t>
            </a:r>
          </a:p>
          <a:p>
            <a:pPr marL="774900" lvl="3" indent="-342900">
              <a:lnSpc>
                <a:spcPts val="1600"/>
              </a:lnSpc>
              <a:spcAft>
                <a:spcPts val="1000"/>
              </a:spcAft>
              <a:buSzPct val="100000"/>
            </a:pPr>
            <a:r>
              <a:rPr lang="en-CA" sz="1600" noProof="0">
                <a:solidFill>
                  <a:srgbClr val="3C3C3C"/>
                </a:solidFill>
                <a:latin typeface="Corbel" panose="020B0503020204020204" pitchFamily="34" charset="0"/>
              </a:rPr>
              <a:t> Lifelong learning</a:t>
            </a:r>
          </a:p>
          <a:p>
            <a:pPr marL="774900" lvl="3" indent="-342900">
              <a:lnSpc>
                <a:spcPts val="1600"/>
              </a:lnSpc>
              <a:spcAft>
                <a:spcPts val="1000"/>
              </a:spcAft>
              <a:buSzPct val="100000"/>
            </a:pPr>
            <a:r>
              <a:rPr lang="en-CA" sz="1600" noProof="0">
                <a:solidFill>
                  <a:srgbClr val="3C3C3C"/>
                </a:solidFill>
                <a:latin typeface="Corbel" panose="020B0503020204020204" pitchFamily="34" charset="0"/>
              </a:rPr>
              <a:t>Workforce development</a:t>
            </a:r>
          </a:p>
          <a:p>
            <a:pPr marL="774900" lvl="3" indent="-342900">
              <a:lnSpc>
                <a:spcPts val="1600"/>
              </a:lnSpc>
              <a:spcAft>
                <a:spcPts val="1000"/>
              </a:spcAft>
              <a:buSzPct val="100000"/>
            </a:pPr>
            <a:r>
              <a:rPr lang="en-CA" sz="1600" noProof="0">
                <a:solidFill>
                  <a:srgbClr val="3C3C3C"/>
                </a:solidFill>
                <a:latin typeface="Corbel" panose="020B0503020204020204" pitchFamily="34" charset="0"/>
              </a:rPr>
              <a:t> Child-centric approach</a:t>
            </a:r>
          </a:p>
          <a:p>
            <a:pPr lvl="3" indent="0">
              <a:lnSpc>
                <a:spcPts val="1600"/>
              </a:lnSpc>
              <a:spcAft>
                <a:spcPts val="1000"/>
              </a:spcAft>
              <a:buSzPct val="100000"/>
              <a:buNone/>
            </a:pPr>
            <a:endParaRPr lang="en-CA" sz="1600" i="1" noProof="0">
              <a:solidFill>
                <a:srgbClr val="3C3C3C"/>
              </a:solidFill>
              <a:latin typeface="Corbel" panose="020B0503020204020204" pitchFamily="34" charset="0"/>
              <a:ea typeface="Corbel" pitchFamily="34" charset="-122"/>
              <a:cs typeface="Corbel" pitchFamily="34" charset="-120"/>
            </a:endParaRPr>
          </a:p>
          <a:p>
            <a:pPr marL="723900" lvl="3" indent="0">
              <a:lnSpc>
                <a:spcPts val="1600"/>
              </a:lnSpc>
              <a:spcAft>
                <a:spcPts val="1000"/>
              </a:spcAft>
              <a:buSzPct val="100000"/>
              <a:buNone/>
            </a:pPr>
            <a:r>
              <a:rPr lang="en-CA" sz="1600" i="1" noProof="0">
                <a:solidFill>
                  <a:srgbClr val="3C3C3C"/>
                </a:solidFill>
                <a:latin typeface="Corbel" panose="020B0503020204020204" pitchFamily="34" charset="0"/>
                <a:ea typeface="Corbel" pitchFamily="34" charset="-122"/>
                <a:cs typeface="Corbel" pitchFamily="34" charset="-120"/>
              </a:rPr>
              <a:t>“Cultural learning, mentorship, holistic supports, and Indigenous ways of knowing will be woven throughout all programming”</a:t>
            </a:r>
          </a:p>
          <a:p>
            <a:pPr marL="774900" lvl="3" indent="-342900">
              <a:lnSpc>
                <a:spcPts val="1600"/>
              </a:lnSpc>
              <a:spcAft>
                <a:spcPts val="1000"/>
              </a:spcAft>
              <a:buSzPct val="100000"/>
            </a:pPr>
            <a:endParaRPr lang="en-CA" sz="1600" noProof="0">
              <a:solidFill>
                <a:srgbClr val="3C3C3C"/>
              </a:solidFill>
              <a:latin typeface="Corbel" panose="020B0503020204020204" pitchFamily="34" charset="0"/>
            </a:endParaRPr>
          </a:p>
          <a:p>
            <a:pPr lvl="1">
              <a:lnSpc>
                <a:spcPts val="1600"/>
              </a:lnSpc>
              <a:spcAft>
                <a:spcPts val="1000"/>
              </a:spcAft>
              <a:buSzPct val="100000"/>
              <a:tabLst>
                <a:tab pos="723900" algn="l"/>
              </a:tabLst>
            </a:pPr>
            <a:endParaRPr lang="en-CA" sz="1600" i="1" noProof="0">
              <a:solidFill>
                <a:srgbClr val="3C3C3C"/>
              </a:solidFill>
              <a:latin typeface="Corbel" panose="020B0503020204020204" pitchFamily="34" charset="0"/>
              <a:ea typeface="Corbel" pitchFamily="34" charset="-122"/>
              <a:cs typeface="Corbel" pitchFamily="34" charset="-120"/>
            </a:endParaRPr>
          </a:p>
        </p:txBody>
      </p:sp>
      <p:sp>
        <p:nvSpPr>
          <p:cNvPr id="17" name="Slide Number Placeholder 1">
            <a:extLst>
              <a:ext uri="{FF2B5EF4-FFF2-40B4-BE49-F238E27FC236}">
                <a16:creationId xmlns:a16="http://schemas.microsoft.com/office/drawing/2014/main" id="{E77379C6-D81B-ECA2-D0FF-2127B899D7BB}"/>
              </a:ext>
            </a:extLst>
          </p:cNvPr>
          <p:cNvSpPr txBox="1">
            <a:spLocks/>
          </p:cNvSpPr>
          <p:nvPr/>
        </p:nvSpPr>
        <p:spPr>
          <a:xfrm>
            <a:off x="611301" y="6351735"/>
            <a:ext cx="265003" cy="369740"/>
          </a:xfrm>
          <a:prstGeom prst="rect">
            <a:avLst/>
          </a:prstGeom>
        </p:spPr>
        <p:txBody>
          <a:bodyPr vert="horz" lIns="0" tIns="0" rIns="0" bIns="0" rtlCol="0" anchor="ctr" anchorCtr="0">
            <a:noAutofit/>
          </a:bodyPr>
          <a:lstStyle>
            <a:defPPr>
              <a:defRPr lang="en-US"/>
            </a:defPPr>
            <a:lvl1pPr>
              <a:defRPr sz="1000">
                <a:solidFill>
                  <a:srgbClr val="A13D35"/>
                </a:solidFill>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fld id="{90E75981-53F8-4174-8F05-C8A5CE0FBBE0}" type="slidenum">
              <a:rPr lang="en-CA" noProof="0" smtClean="0"/>
              <a:pPr/>
              <a:t>42</a:t>
            </a:fld>
            <a:endParaRPr lang="en-CA" noProof="0"/>
          </a:p>
        </p:txBody>
      </p:sp>
      <p:sp>
        <p:nvSpPr>
          <p:cNvPr id="19" name="Text 12">
            <a:extLst>
              <a:ext uri="{FF2B5EF4-FFF2-40B4-BE49-F238E27FC236}">
                <a16:creationId xmlns:a16="http://schemas.microsoft.com/office/drawing/2014/main" id="{BAA71D9E-3653-E3BF-F732-9E6B56441EA5}"/>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pic>
        <p:nvPicPr>
          <p:cNvPr id="3" name="Picture 2">
            <a:extLst>
              <a:ext uri="{FF2B5EF4-FFF2-40B4-BE49-F238E27FC236}">
                <a16:creationId xmlns:a16="http://schemas.microsoft.com/office/drawing/2014/main" id="{F99380AB-F50C-4C74-2B61-02D85A5079AC}"/>
              </a:ext>
            </a:extLst>
          </p:cNvPr>
          <p:cNvPicPr>
            <a:picLocks noChangeAspect="1"/>
          </p:cNvPicPr>
          <p:nvPr/>
        </p:nvPicPr>
        <p:blipFill>
          <a:blip r:embed="rId3">
            <a:extLst>
              <a:ext uri="{28A0092B-C50C-407E-A947-70E740481C1C}">
                <a14:useLocalDpi xmlns:a14="http://schemas.microsoft.com/office/drawing/2010/main" val="0"/>
              </a:ext>
            </a:extLst>
          </a:blip>
          <a:srcRect l="3400" t="845" r="71990" b="84595"/>
          <a:stretch>
            <a:fillRect/>
          </a:stretch>
        </p:blipFill>
        <p:spPr>
          <a:xfrm>
            <a:off x="1421202" y="1750869"/>
            <a:ext cx="2156347" cy="1913606"/>
          </a:xfrm>
          <a:prstGeom prst="rect">
            <a:avLst/>
          </a:prstGeom>
        </p:spPr>
      </p:pic>
      <p:pic>
        <p:nvPicPr>
          <p:cNvPr id="11" name="Picture 10">
            <a:extLst>
              <a:ext uri="{FF2B5EF4-FFF2-40B4-BE49-F238E27FC236}">
                <a16:creationId xmlns:a16="http://schemas.microsoft.com/office/drawing/2014/main" id="{6ED078C6-5951-A8AC-C9E4-BA186F79D298}"/>
              </a:ext>
            </a:extLst>
          </p:cNvPr>
          <p:cNvPicPr>
            <a:picLocks noChangeAspect="1"/>
          </p:cNvPicPr>
          <p:nvPr/>
        </p:nvPicPr>
        <p:blipFill>
          <a:blip r:embed="rId4"/>
          <a:stretch>
            <a:fillRect/>
          </a:stretch>
        </p:blipFill>
        <p:spPr>
          <a:xfrm>
            <a:off x="784571" y="3666437"/>
            <a:ext cx="3429479" cy="1200318"/>
          </a:xfrm>
          <a:prstGeom prst="rect">
            <a:avLst/>
          </a:prstGeom>
        </p:spPr>
      </p:pic>
    </p:spTree>
    <p:extLst>
      <p:ext uri="{BB962C8B-B14F-4D97-AF65-F5344CB8AC3E}">
        <p14:creationId xmlns:p14="http://schemas.microsoft.com/office/powerpoint/2010/main" val="10690486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p:cNvSpPr/>
          <p:nvPr/>
        </p:nvSpPr>
        <p:spPr>
          <a:xfrm>
            <a:off x="548640" y="365760"/>
            <a:ext cx="8808415" cy="640080"/>
          </a:xfrm>
          <a:prstGeom prst="rect">
            <a:avLst/>
          </a:prstGeom>
          <a:noFill/>
          <a:ln/>
        </p:spPr>
        <p:txBody>
          <a:bodyPr wrap="square" lIns="0" tIns="0" rIns="0" bIns="0" rtlCol="0" anchor="t"/>
          <a:lstStyle/>
          <a:p>
            <a:pPr marL="0" indent="0">
              <a:buNone/>
            </a:pPr>
            <a:r>
              <a:rPr lang="en-CA" sz="2500" b="1" noProof="0">
                <a:solidFill>
                  <a:srgbClr val="A03D35"/>
                </a:solidFill>
                <a:latin typeface="Gill Sans MT" pitchFamily="34" charset="0"/>
                <a:ea typeface="Gill Sans MT" pitchFamily="34" charset="-122"/>
                <a:cs typeface="Gill Sans MT" pitchFamily="34" charset="-120"/>
              </a:rPr>
              <a:t>Five Actions to Take Now</a:t>
            </a:r>
            <a:endParaRPr lang="en-CA" sz="2500" noProof="0"/>
          </a:p>
        </p:txBody>
      </p:sp>
      <p:sp>
        <p:nvSpPr>
          <p:cNvPr id="5" name="Shape 3"/>
          <p:cNvSpPr/>
          <p:nvPr/>
        </p:nvSpPr>
        <p:spPr>
          <a:xfrm>
            <a:off x="548640" y="1371600"/>
            <a:ext cx="640080" cy="850392"/>
          </a:xfrm>
          <a:prstGeom prst="rect">
            <a:avLst/>
          </a:prstGeom>
          <a:solidFill>
            <a:srgbClr val="A03D35"/>
          </a:solidFill>
          <a:ln/>
        </p:spPr>
        <p:txBody>
          <a:bodyPr/>
          <a:lstStyle/>
          <a:p>
            <a:endParaRPr lang="en-CA" noProof="0"/>
          </a:p>
        </p:txBody>
      </p:sp>
      <p:sp>
        <p:nvSpPr>
          <p:cNvPr id="6" name="Text 4"/>
          <p:cNvSpPr/>
          <p:nvPr/>
        </p:nvSpPr>
        <p:spPr>
          <a:xfrm>
            <a:off x="548640" y="1371600"/>
            <a:ext cx="640080" cy="850392"/>
          </a:xfrm>
          <a:prstGeom prst="rect">
            <a:avLst/>
          </a:prstGeom>
          <a:noFill/>
          <a:ln/>
        </p:spPr>
        <p:txBody>
          <a:bodyPr wrap="square" lIns="0" tIns="0" rIns="0" bIns="0" rtlCol="0" anchor="ctr"/>
          <a:lstStyle/>
          <a:p>
            <a:pPr marL="0" indent="0" algn="ctr">
              <a:buNone/>
            </a:pPr>
            <a:r>
              <a:rPr lang="en-CA" sz="2000" b="1" noProof="0">
                <a:solidFill>
                  <a:srgbClr val="FFFFFF"/>
                </a:solidFill>
                <a:latin typeface="Gill Sans MT" pitchFamily="34" charset="0"/>
                <a:ea typeface="Gill Sans MT" pitchFamily="34" charset="-122"/>
                <a:cs typeface="Gill Sans MT" pitchFamily="34" charset="-120"/>
              </a:rPr>
              <a:t>1</a:t>
            </a:r>
            <a:endParaRPr lang="en-CA" sz="2000" noProof="0"/>
          </a:p>
        </p:txBody>
      </p:sp>
      <p:sp>
        <p:nvSpPr>
          <p:cNvPr id="7" name="Shape 5"/>
          <p:cNvSpPr/>
          <p:nvPr/>
        </p:nvSpPr>
        <p:spPr>
          <a:xfrm>
            <a:off x="1188720" y="1371600"/>
            <a:ext cx="10454335" cy="850392"/>
          </a:xfrm>
          <a:prstGeom prst="rect">
            <a:avLst/>
          </a:prstGeom>
          <a:solidFill>
            <a:srgbClr val="FFFFFF"/>
          </a:solidFill>
          <a:ln w="9525">
            <a:solidFill>
              <a:srgbClr val="D8D6D6"/>
            </a:solidFill>
            <a:prstDash val="solid"/>
          </a:ln>
        </p:spPr>
        <p:txBody>
          <a:bodyPr/>
          <a:lstStyle/>
          <a:p>
            <a:endParaRPr lang="en-CA" noProof="0"/>
          </a:p>
        </p:txBody>
      </p:sp>
      <p:sp>
        <p:nvSpPr>
          <p:cNvPr id="8" name="Text 6"/>
          <p:cNvSpPr/>
          <p:nvPr/>
        </p:nvSpPr>
        <p:spPr>
          <a:xfrm>
            <a:off x="1417320" y="1371600"/>
            <a:ext cx="9997135" cy="850392"/>
          </a:xfrm>
          <a:prstGeom prst="rect">
            <a:avLst/>
          </a:prstGeom>
          <a:noFill/>
          <a:ln/>
        </p:spPr>
        <p:txBody>
          <a:bodyPr wrap="square" lIns="0" tIns="0" rIns="0" bIns="0" rtlCol="0" anchor="ctr"/>
          <a:lstStyle/>
          <a:p>
            <a:pPr marL="0" indent="0">
              <a:lnSpc>
                <a:spcPts val="1700"/>
              </a:lnSpc>
              <a:buNone/>
            </a:pPr>
            <a:r>
              <a:rPr lang="en-CA" sz="1400" b="1" noProof="0">
                <a:solidFill>
                  <a:srgbClr val="3C3C3C"/>
                </a:solidFill>
                <a:latin typeface="Corbel" pitchFamily="34" charset="0"/>
                <a:ea typeface="Corbel" pitchFamily="34" charset="-122"/>
                <a:cs typeface="Corbel" pitchFamily="34" charset="-120"/>
              </a:rPr>
              <a:t>Meet with the economic-development team</a:t>
            </a:r>
            <a:endParaRPr lang="en-CA" sz="1400" noProof="0"/>
          </a:p>
        </p:txBody>
      </p:sp>
      <p:sp>
        <p:nvSpPr>
          <p:cNvPr id="9" name="Shape 7"/>
          <p:cNvSpPr/>
          <p:nvPr/>
        </p:nvSpPr>
        <p:spPr>
          <a:xfrm>
            <a:off x="548640" y="2359152"/>
            <a:ext cx="640080" cy="850392"/>
          </a:xfrm>
          <a:prstGeom prst="rect">
            <a:avLst/>
          </a:prstGeom>
          <a:solidFill>
            <a:srgbClr val="A03D35"/>
          </a:solidFill>
          <a:ln/>
        </p:spPr>
        <p:txBody>
          <a:bodyPr/>
          <a:lstStyle/>
          <a:p>
            <a:endParaRPr lang="en-CA" noProof="0"/>
          </a:p>
        </p:txBody>
      </p:sp>
      <p:sp>
        <p:nvSpPr>
          <p:cNvPr id="10" name="Text 8"/>
          <p:cNvSpPr/>
          <p:nvPr/>
        </p:nvSpPr>
        <p:spPr>
          <a:xfrm>
            <a:off x="548640" y="2359152"/>
            <a:ext cx="640080" cy="850392"/>
          </a:xfrm>
          <a:prstGeom prst="rect">
            <a:avLst/>
          </a:prstGeom>
          <a:noFill/>
          <a:ln/>
        </p:spPr>
        <p:txBody>
          <a:bodyPr wrap="square" lIns="0" tIns="0" rIns="0" bIns="0" rtlCol="0" anchor="ctr"/>
          <a:lstStyle/>
          <a:p>
            <a:pPr marL="0" indent="0" algn="ctr">
              <a:buNone/>
            </a:pPr>
            <a:r>
              <a:rPr lang="en-CA" sz="2000" b="1" noProof="0">
                <a:solidFill>
                  <a:srgbClr val="FFFFFF"/>
                </a:solidFill>
                <a:latin typeface="Gill Sans MT" pitchFamily="34" charset="0"/>
                <a:ea typeface="Gill Sans MT" pitchFamily="34" charset="-122"/>
                <a:cs typeface="Gill Sans MT" pitchFamily="34" charset="-120"/>
              </a:rPr>
              <a:t>2</a:t>
            </a:r>
            <a:endParaRPr lang="en-CA" sz="2000" noProof="0"/>
          </a:p>
        </p:txBody>
      </p:sp>
      <p:sp>
        <p:nvSpPr>
          <p:cNvPr id="11" name="Shape 9"/>
          <p:cNvSpPr/>
          <p:nvPr/>
        </p:nvSpPr>
        <p:spPr>
          <a:xfrm>
            <a:off x="1188720" y="2359152"/>
            <a:ext cx="10454335" cy="850392"/>
          </a:xfrm>
          <a:prstGeom prst="rect">
            <a:avLst/>
          </a:prstGeom>
          <a:solidFill>
            <a:srgbClr val="FFFFFF"/>
          </a:solidFill>
          <a:ln w="9525">
            <a:solidFill>
              <a:srgbClr val="D8D6D6"/>
            </a:solidFill>
            <a:prstDash val="solid"/>
          </a:ln>
        </p:spPr>
        <p:txBody>
          <a:bodyPr/>
          <a:lstStyle/>
          <a:p>
            <a:endParaRPr lang="en-CA" noProof="0"/>
          </a:p>
        </p:txBody>
      </p:sp>
      <p:sp>
        <p:nvSpPr>
          <p:cNvPr id="12" name="Text 10"/>
          <p:cNvSpPr/>
          <p:nvPr/>
        </p:nvSpPr>
        <p:spPr>
          <a:xfrm>
            <a:off x="1417320" y="2359152"/>
            <a:ext cx="9997135" cy="850392"/>
          </a:xfrm>
          <a:prstGeom prst="rect">
            <a:avLst/>
          </a:prstGeom>
          <a:noFill/>
          <a:ln/>
        </p:spPr>
        <p:txBody>
          <a:bodyPr wrap="square" lIns="0" tIns="0" rIns="0" bIns="0" rtlCol="0" anchor="ctr"/>
          <a:lstStyle/>
          <a:p>
            <a:pPr marL="0" indent="0">
              <a:lnSpc>
                <a:spcPts val="1700"/>
              </a:lnSpc>
              <a:buNone/>
            </a:pPr>
            <a:r>
              <a:rPr lang="en-CA" sz="1400" b="1" noProof="0">
                <a:solidFill>
                  <a:srgbClr val="3C3C3C"/>
                </a:solidFill>
                <a:latin typeface="Corbel" pitchFamily="34" charset="0"/>
                <a:ea typeface="Corbel" pitchFamily="34" charset="-122"/>
                <a:cs typeface="Corbel" pitchFamily="34" charset="-120"/>
              </a:rPr>
              <a:t>Identify the likely projects and growth sectors in your territory</a:t>
            </a:r>
            <a:endParaRPr lang="en-CA" sz="1400" noProof="0"/>
          </a:p>
        </p:txBody>
      </p:sp>
      <p:sp>
        <p:nvSpPr>
          <p:cNvPr id="13" name="Shape 11"/>
          <p:cNvSpPr/>
          <p:nvPr/>
        </p:nvSpPr>
        <p:spPr>
          <a:xfrm>
            <a:off x="548640" y="3346704"/>
            <a:ext cx="640080" cy="850392"/>
          </a:xfrm>
          <a:prstGeom prst="rect">
            <a:avLst/>
          </a:prstGeom>
          <a:solidFill>
            <a:srgbClr val="A03D35"/>
          </a:solidFill>
          <a:ln/>
        </p:spPr>
        <p:txBody>
          <a:bodyPr/>
          <a:lstStyle/>
          <a:p>
            <a:endParaRPr lang="en-CA" noProof="0"/>
          </a:p>
        </p:txBody>
      </p:sp>
      <p:sp>
        <p:nvSpPr>
          <p:cNvPr id="14" name="Text 12"/>
          <p:cNvSpPr/>
          <p:nvPr/>
        </p:nvSpPr>
        <p:spPr>
          <a:xfrm>
            <a:off x="548640" y="3346704"/>
            <a:ext cx="640080" cy="850392"/>
          </a:xfrm>
          <a:prstGeom prst="rect">
            <a:avLst/>
          </a:prstGeom>
          <a:noFill/>
          <a:ln/>
        </p:spPr>
        <p:txBody>
          <a:bodyPr wrap="square" lIns="0" tIns="0" rIns="0" bIns="0" rtlCol="0" anchor="ctr"/>
          <a:lstStyle/>
          <a:p>
            <a:pPr marL="0" indent="0" algn="ctr">
              <a:buNone/>
            </a:pPr>
            <a:r>
              <a:rPr lang="en-CA" sz="2000" b="1" noProof="0">
                <a:solidFill>
                  <a:srgbClr val="FFFFFF"/>
                </a:solidFill>
                <a:latin typeface="Gill Sans MT" pitchFamily="34" charset="0"/>
                <a:ea typeface="Gill Sans MT" pitchFamily="34" charset="-122"/>
                <a:cs typeface="Gill Sans MT" pitchFamily="34" charset="-120"/>
              </a:rPr>
              <a:t>3</a:t>
            </a:r>
            <a:endParaRPr lang="en-CA" sz="2000" noProof="0"/>
          </a:p>
        </p:txBody>
      </p:sp>
      <p:sp>
        <p:nvSpPr>
          <p:cNvPr id="15" name="Shape 13"/>
          <p:cNvSpPr/>
          <p:nvPr/>
        </p:nvSpPr>
        <p:spPr>
          <a:xfrm>
            <a:off x="1188720" y="3346704"/>
            <a:ext cx="10454335" cy="850392"/>
          </a:xfrm>
          <a:prstGeom prst="rect">
            <a:avLst/>
          </a:prstGeom>
          <a:solidFill>
            <a:srgbClr val="FFFFFF"/>
          </a:solidFill>
          <a:ln w="9525">
            <a:solidFill>
              <a:srgbClr val="D8D6D6"/>
            </a:solidFill>
            <a:prstDash val="solid"/>
          </a:ln>
        </p:spPr>
        <p:txBody>
          <a:bodyPr/>
          <a:lstStyle/>
          <a:p>
            <a:endParaRPr lang="en-CA" noProof="0"/>
          </a:p>
        </p:txBody>
      </p:sp>
      <p:sp>
        <p:nvSpPr>
          <p:cNvPr id="16" name="Text 14"/>
          <p:cNvSpPr/>
          <p:nvPr/>
        </p:nvSpPr>
        <p:spPr>
          <a:xfrm>
            <a:off x="1417320" y="3346704"/>
            <a:ext cx="9997135" cy="850392"/>
          </a:xfrm>
          <a:prstGeom prst="rect">
            <a:avLst/>
          </a:prstGeom>
          <a:noFill/>
          <a:ln/>
        </p:spPr>
        <p:txBody>
          <a:bodyPr wrap="square" lIns="0" tIns="0" rIns="0" bIns="0" rtlCol="0" anchor="ctr"/>
          <a:lstStyle/>
          <a:p>
            <a:pPr marL="0" indent="0">
              <a:lnSpc>
                <a:spcPts val="1700"/>
              </a:lnSpc>
              <a:buNone/>
            </a:pPr>
            <a:r>
              <a:rPr lang="en-CA" sz="1400" b="1" noProof="0">
                <a:solidFill>
                  <a:srgbClr val="3C3C3C"/>
                </a:solidFill>
                <a:latin typeface="Corbel" pitchFamily="34" charset="0"/>
                <a:ea typeface="Corbel" pitchFamily="34" charset="-122"/>
                <a:cs typeface="Corbel" pitchFamily="34" charset="-120"/>
              </a:rPr>
              <a:t>Work backward from hiring dates and qualification requirements</a:t>
            </a:r>
            <a:endParaRPr lang="en-CA" sz="1400" noProof="0"/>
          </a:p>
        </p:txBody>
      </p:sp>
      <p:sp>
        <p:nvSpPr>
          <p:cNvPr id="17" name="Shape 15"/>
          <p:cNvSpPr/>
          <p:nvPr/>
        </p:nvSpPr>
        <p:spPr>
          <a:xfrm>
            <a:off x="548640" y="4334256"/>
            <a:ext cx="640080" cy="850392"/>
          </a:xfrm>
          <a:prstGeom prst="rect">
            <a:avLst/>
          </a:prstGeom>
          <a:solidFill>
            <a:srgbClr val="A03D35"/>
          </a:solidFill>
          <a:ln/>
        </p:spPr>
        <p:txBody>
          <a:bodyPr/>
          <a:lstStyle/>
          <a:p>
            <a:endParaRPr lang="en-CA" noProof="0"/>
          </a:p>
        </p:txBody>
      </p:sp>
      <p:sp>
        <p:nvSpPr>
          <p:cNvPr id="18" name="Text 16"/>
          <p:cNvSpPr/>
          <p:nvPr/>
        </p:nvSpPr>
        <p:spPr>
          <a:xfrm>
            <a:off x="548640" y="4334256"/>
            <a:ext cx="640080" cy="850392"/>
          </a:xfrm>
          <a:prstGeom prst="rect">
            <a:avLst/>
          </a:prstGeom>
          <a:noFill/>
          <a:ln/>
        </p:spPr>
        <p:txBody>
          <a:bodyPr wrap="square" lIns="0" tIns="0" rIns="0" bIns="0" rtlCol="0" anchor="ctr"/>
          <a:lstStyle/>
          <a:p>
            <a:pPr marL="0" indent="0" algn="ctr">
              <a:buNone/>
            </a:pPr>
            <a:r>
              <a:rPr lang="en-CA" sz="2000" b="1" noProof="0">
                <a:solidFill>
                  <a:srgbClr val="FFFFFF"/>
                </a:solidFill>
                <a:latin typeface="Gill Sans MT" pitchFamily="34" charset="0"/>
                <a:ea typeface="Gill Sans MT" pitchFamily="34" charset="-122"/>
                <a:cs typeface="Gill Sans MT" pitchFamily="34" charset="-120"/>
              </a:rPr>
              <a:t>4</a:t>
            </a:r>
            <a:endParaRPr lang="en-CA" sz="2000" noProof="0"/>
          </a:p>
        </p:txBody>
      </p:sp>
      <p:sp>
        <p:nvSpPr>
          <p:cNvPr id="19" name="Shape 17"/>
          <p:cNvSpPr/>
          <p:nvPr/>
        </p:nvSpPr>
        <p:spPr>
          <a:xfrm>
            <a:off x="1188720" y="4334256"/>
            <a:ext cx="10454335" cy="850392"/>
          </a:xfrm>
          <a:prstGeom prst="rect">
            <a:avLst/>
          </a:prstGeom>
          <a:solidFill>
            <a:srgbClr val="FFFFFF"/>
          </a:solidFill>
          <a:ln w="9525">
            <a:solidFill>
              <a:srgbClr val="D8D6D6"/>
            </a:solidFill>
            <a:prstDash val="solid"/>
          </a:ln>
        </p:spPr>
        <p:txBody>
          <a:bodyPr/>
          <a:lstStyle/>
          <a:p>
            <a:endParaRPr lang="en-CA" noProof="0"/>
          </a:p>
        </p:txBody>
      </p:sp>
      <p:sp>
        <p:nvSpPr>
          <p:cNvPr id="20" name="Text 18"/>
          <p:cNvSpPr/>
          <p:nvPr/>
        </p:nvSpPr>
        <p:spPr>
          <a:xfrm>
            <a:off x="1417320" y="4334256"/>
            <a:ext cx="9997135" cy="850392"/>
          </a:xfrm>
          <a:prstGeom prst="rect">
            <a:avLst/>
          </a:prstGeom>
          <a:noFill/>
          <a:ln/>
        </p:spPr>
        <p:txBody>
          <a:bodyPr wrap="square" lIns="0" tIns="0" rIns="0" bIns="0" rtlCol="0" anchor="ctr"/>
          <a:lstStyle/>
          <a:p>
            <a:pPr marL="0" indent="0">
              <a:lnSpc>
                <a:spcPts val="1700"/>
              </a:lnSpc>
              <a:buNone/>
            </a:pPr>
            <a:r>
              <a:rPr lang="en-CA" sz="1400" b="1" noProof="0">
                <a:solidFill>
                  <a:srgbClr val="3C3C3C"/>
                </a:solidFill>
                <a:latin typeface="Corbel" pitchFamily="34" charset="0"/>
                <a:ea typeface="Corbel" pitchFamily="34" charset="-122"/>
                <a:cs typeface="Corbel" pitchFamily="34" charset="-120"/>
              </a:rPr>
              <a:t>Bring workforce commitments into procurement and project negotiations</a:t>
            </a:r>
            <a:endParaRPr lang="en-CA" sz="1400" noProof="0"/>
          </a:p>
        </p:txBody>
      </p:sp>
      <p:sp>
        <p:nvSpPr>
          <p:cNvPr id="21" name="Shape 19"/>
          <p:cNvSpPr/>
          <p:nvPr/>
        </p:nvSpPr>
        <p:spPr>
          <a:xfrm>
            <a:off x="548640" y="5321808"/>
            <a:ext cx="640080" cy="850392"/>
          </a:xfrm>
          <a:prstGeom prst="rect">
            <a:avLst/>
          </a:prstGeom>
          <a:solidFill>
            <a:srgbClr val="A03D35"/>
          </a:solidFill>
          <a:ln/>
        </p:spPr>
        <p:txBody>
          <a:bodyPr/>
          <a:lstStyle/>
          <a:p>
            <a:endParaRPr lang="en-CA" noProof="0"/>
          </a:p>
        </p:txBody>
      </p:sp>
      <p:sp>
        <p:nvSpPr>
          <p:cNvPr id="22" name="Text 20"/>
          <p:cNvSpPr/>
          <p:nvPr/>
        </p:nvSpPr>
        <p:spPr>
          <a:xfrm>
            <a:off x="548640" y="5321808"/>
            <a:ext cx="640080" cy="850392"/>
          </a:xfrm>
          <a:prstGeom prst="rect">
            <a:avLst/>
          </a:prstGeom>
          <a:noFill/>
          <a:ln/>
        </p:spPr>
        <p:txBody>
          <a:bodyPr wrap="square" lIns="0" tIns="0" rIns="0" bIns="0" rtlCol="0" anchor="ctr"/>
          <a:lstStyle/>
          <a:p>
            <a:pPr marL="0" indent="0" algn="ctr">
              <a:buNone/>
            </a:pPr>
            <a:r>
              <a:rPr lang="en-CA" sz="2000" b="1" noProof="0">
                <a:solidFill>
                  <a:srgbClr val="FFFFFF"/>
                </a:solidFill>
                <a:latin typeface="Gill Sans MT" pitchFamily="34" charset="0"/>
                <a:ea typeface="Gill Sans MT" pitchFamily="34" charset="-122"/>
                <a:cs typeface="Gill Sans MT" pitchFamily="34" charset="-120"/>
              </a:rPr>
              <a:t>5</a:t>
            </a:r>
            <a:endParaRPr lang="en-CA" sz="2000" noProof="0"/>
          </a:p>
        </p:txBody>
      </p:sp>
      <p:sp>
        <p:nvSpPr>
          <p:cNvPr id="23" name="Shape 21"/>
          <p:cNvSpPr/>
          <p:nvPr/>
        </p:nvSpPr>
        <p:spPr>
          <a:xfrm>
            <a:off x="1188720" y="5321808"/>
            <a:ext cx="10454335" cy="850392"/>
          </a:xfrm>
          <a:prstGeom prst="rect">
            <a:avLst/>
          </a:prstGeom>
          <a:solidFill>
            <a:srgbClr val="FFFFFF"/>
          </a:solidFill>
          <a:ln w="9525">
            <a:solidFill>
              <a:srgbClr val="D8D6D6"/>
            </a:solidFill>
            <a:prstDash val="solid"/>
          </a:ln>
        </p:spPr>
        <p:txBody>
          <a:bodyPr/>
          <a:lstStyle/>
          <a:p>
            <a:endParaRPr lang="en-CA" noProof="0"/>
          </a:p>
        </p:txBody>
      </p:sp>
      <p:sp>
        <p:nvSpPr>
          <p:cNvPr id="24" name="Text 22"/>
          <p:cNvSpPr/>
          <p:nvPr/>
        </p:nvSpPr>
        <p:spPr>
          <a:xfrm>
            <a:off x="1417320" y="5321808"/>
            <a:ext cx="9997135" cy="850392"/>
          </a:xfrm>
          <a:prstGeom prst="rect">
            <a:avLst/>
          </a:prstGeom>
          <a:noFill/>
          <a:ln/>
        </p:spPr>
        <p:txBody>
          <a:bodyPr wrap="square" lIns="0" tIns="0" rIns="0" bIns="0" rtlCol="0" anchor="ctr"/>
          <a:lstStyle/>
          <a:p>
            <a:pPr marL="0" indent="0">
              <a:lnSpc>
                <a:spcPts val="1700"/>
              </a:lnSpc>
              <a:buNone/>
            </a:pPr>
            <a:r>
              <a:rPr lang="en-CA" sz="1400" b="1" noProof="0">
                <a:solidFill>
                  <a:srgbClr val="3C3C3C"/>
                </a:solidFill>
                <a:latin typeface="Corbel" pitchFamily="34" charset="0"/>
                <a:ea typeface="Corbel" pitchFamily="34" charset="-122"/>
                <a:cs typeface="Corbel" pitchFamily="34" charset="-120"/>
              </a:rPr>
              <a:t>Build a repeatable model instead of starting over for every project</a:t>
            </a:r>
            <a:endParaRPr lang="en-CA" sz="1400" noProof="0"/>
          </a:p>
        </p:txBody>
      </p:sp>
      <p:sp>
        <p:nvSpPr>
          <p:cNvPr id="31" name="Slide Number Placeholder 1">
            <a:extLst>
              <a:ext uri="{FF2B5EF4-FFF2-40B4-BE49-F238E27FC236}">
                <a16:creationId xmlns:a16="http://schemas.microsoft.com/office/drawing/2014/main" id="{8E032E5F-BA49-C4D2-39F8-7B33561C7594}"/>
              </a:ext>
            </a:extLst>
          </p:cNvPr>
          <p:cNvSpPr txBox="1">
            <a:spLocks/>
          </p:cNvSpPr>
          <p:nvPr/>
        </p:nvSpPr>
        <p:spPr>
          <a:xfrm>
            <a:off x="611301" y="6351735"/>
            <a:ext cx="265003" cy="369740"/>
          </a:xfrm>
          <a:prstGeom prst="rect">
            <a:avLst/>
          </a:prstGeom>
        </p:spPr>
        <p:txBody>
          <a:bodyPr vert="horz" lIns="0" tIns="0" rIns="0" bIns="0" rtlCol="0" anchor="ctr" anchorCtr="0">
            <a:noAutofit/>
          </a:bodyPr>
          <a:lstStyle>
            <a:defPPr>
              <a:defRPr lang="en-US"/>
            </a:defPPr>
            <a:lvl1pPr>
              <a:defRPr sz="1000">
                <a:solidFill>
                  <a:srgbClr val="A13D35"/>
                </a:solidFill>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fld id="{90E75981-53F8-4174-8F05-C8A5CE0FBBE0}" type="slidenum">
              <a:rPr lang="en-CA" noProof="0" smtClean="0"/>
              <a:pPr/>
              <a:t>43</a:t>
            </a:fld>
            <a:endParaRPr lang="en-CA" noProof="0"/>
          </a:p>
        </p:txBody>
      </p:sp>
      <p:sp>
        <p:nvSpPr>
          <p:cNvPr id="33" name="Text 12">
            <a:extLst>
              <a:ext uri="{FF2B5EF4-FFF2-40B4-BE49-F238E27FC236}">
                <a16:creationId xmlns:a16="http://schemas.microsoft.com/office/drawing/2014/main" id="{8F682FCD-27C8-ABA9-77F7-1B9919E3C31C}"/>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AFAF9"/>
        </a:solidFill>
        <a:effectLst/>
      </p:bgPr>
    </p:bg>
    <p:spTree>
      <p:nvGrpSpPr>
        <p:cNvPr id="1" name=""/>
        <p:cNvGrpSpPr/>
        <p:nvPr/>
      </p:nvGrpSpPr>
      <p:grpSpPr>
        <a:xfrm>
          <a:off x="0" y="0"/>
          <a:ext cx="0" cy="0"/>
          <a:chOff x="0" y="0"/>
          <a:chExt cx="0" cy="0"/>
        </a:xfrm>
      </p:grpSpPr>
      <p:sp>
        <p:nvSpPr>
          <p:cNvPr id="2" name="Text 0"/>
          <p:cNvSpPr/>
          <p:nvPr/>
        </p:nvSpPr>
        <p:spPr>
          <a:xfrm>
            <a:off x="548640" y="411480"/>
            <a:ext cx="11094415" cy="7315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a:ln>
                  <a:noFill/>
                </a:ln>
                <a:solidFill>
                  <a:srgbClr val="A03D35"/>
                </a:solidFill>
                <a:effectLst/>
                <a:uLnTx/>
                <a:uFillTx/>
                <a:latin typeface="Gill Sans MT" pitchFamily="34" charset="0"/>
                <a:ea typeface="Gill Sans MT" pitchFamily="34" charset="-122"/>
                <a:cs typeface="Gill Sans MT" pitchFamily="34" charset="-120"/>
              </a:rPr>
              <a:t>Key Takeaways</a:t>
            </a:r>
            <a:endParaRPr kumimoji="0" lang="en-CA"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Shape 1"/>
          <p:cNvSpPr/>
          <p:nvPr/>
        </p:nvSpPr>
        <p:spPr>
          <a:xfrm>
            <a:off x="548640" y="1371600"/>
            <a:ext cx="914400" cy="1417320"/>
          </a:xfrm>
          <a:prstGeom prst="rect">
            <a:avLst/>
          </a:prstGeom>
          <a:solidFill>
            <a:srgbClr val="A03D3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 2"/>
          <p:cNvSpPr/>
          <p:nvPr/>
        </p:nvSpPr>
        <p:spPr>
          <a:xfrm>
            <a:off x="548640" y="1371600"/>
            <a:ext cx="914400" cy="14173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000" b="1" i="0" u="none" strike="noStrike" kern="1200" cap="none" spc="0" normalizeH="0" baseline="0" noProof="0">
                <a:ln>
                  <a:noFill/>
                </a:ln>
                <a:solidFill>
                  <a:srgbClr val="FFFFFF"/>
                </a:solidFill>
                <a:effectLst/>
                <a:uLnTx/>
                <a:uFillTx/>
                <a:latin typeface="Gill Sans MT" pitchFamily="34" charset="0"/>
                <a:ea typeface="Gill Sans MT" pitchFamily="34" charset="-122"/>
                <a:cs typeface="Gill Sans MT" pitchFamily="34" charset="-120"/>
              </a:rPr>
              <a:t>01</a:t>
            </a:r>
            <a:endParaRPr kumimoji="0" lang="en-CA" sz="3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hape 3"/>
          <p:cNvSpPr/>
          <p:nvPr/>
        </p:nvSpPr>
        <p:spPr>
          <a:xfrm>
            <a:off x="1463040" y="1371600"/>
            <a:ext cx="10180015" cy="1417320"/>
          </a:xfrm>
          <a:prstGeom prst="rect">
            <a:avLst/>
          </a:prstGeom>
          <a:solidFill>
            <a:srgbClr val="FFFFFF"/>
          </a:solidFill>
          <a:ln w="9525">
            <a:solidFill>
              <a:srgbClr val="D8D6D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 4"/>
          <p:cNvSpPr/>
          <p:nvPr/>
        </p:nvSpPr>
        <p:spPr>
          <a:xfrm>
            <a:off x="1737360" y="1508760"/>
            <a:ext cx="9631375"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F2F2F"/>
                </a:solidFill>
                <a:effectLst/>
                <a:uLnTx/>
                <a:uFillTx/>
                <a:latin typeface="Gill Sans MT" pitchFamily="34" charset="0"/>
                <a:ea typeface="Gill Sans MT" pitchFamily="34" charset="-122"/>
                <a:cs typeface="Gill Sans MT" pitchFamily="34" charset="-120"/>
              </a:rPr>
              <a:t>Start Before the Project Arrives</a:t>
            </a:r>
            <a:endParaRPr kumimoji="0" lang="en-CA"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5"/>
          <p:cNvSpPr/>
          <p:nvPr/>
        </p:nvSpPr>
        <p:spPr>
          <a:xfrm>
            <a:off x="1737360" y="1901952"/>
            <a:ext cx="9631375" cy="777240"/>
          </a:xfrm>
          <a:prstGeom prst="rect">
            <a:avLst/>
          </a:prstGeom>
          <a:noFill/>
          <a:ln/>
        </p:spPr>
        <p:txBody>
          <a:bodyPr wrap="square" lIns="0" tIns="0" rIns="0" bIns="0" rtlCol="0" anchor="ct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CA" sz="1250" b="0" i="0" u="none" strike="noStrike" kern="1200" cap="none" spc="0" normalizeH="0" baseline="0" noProof="0">
                <a:ln>
                  <a:noFill/>
                </a:ln>
                <a:solidFill>
                  <a:srgbClr val="3C3C3C"/>
                </a:solidFill>
                <a:effectLst/>
                <a:uLnTx/>
                <a:uFillTx/>
                <a:latin typeface="Corbel" pitchFamily="34" charset="0"/>
                <a:ea typeface="Corbel" pitchFamily="34" charset="-122"/>
                <a:cs typeface="Corbel" pitchFamily="34" charset="-120"/>
              </a:rPr>
              <a:t>By the time an EPC contractor is on site, it is too late to start training. Standing capacity has to be built years ahead of the shovel going in the ground.</a:t>
            </a:r>
            <a:endParaRPr kumimoji="0" lang="en-CA" sz="1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Shape 6"/>
          <p:cNvSpPr/>
          <p:nvPr/>
        </p:nvSpPr>
        <p:spPr>
          <a:xfrm>
            <a:off x="548640" y="2926080"/>
            <a:ext cx="914400" cy="1417320"/>
          </a:xfrm>
          <a:prstGeom prst="rect">
            <a:avLst/>
          </a:prstGeom>
          <a:solidFill>
            <a:srgbClr val="A03D3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 7"/>
          <p:cNvSpPr/>
          <p:nvPr/>
        </p:nvSpPr>
        <p:spPr>
          <a:xfrm>
            <a:off x="548640" y="2926080"/>
            <a:ext cx="914400" cy="14173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000" b="1" i="0" u="none" strike="noStrike" kern="1200" cap="none" spc="0" normalizeH="0" baseline="0" noProof="0">
                <a:ln>
                  <a:noFill/>
                </a:ln>
                <a:solidFill>
                  <a:srgbClr val="FFFFFF"/>
                </a:solidFill>
                <a:effectLst/>
                <a:uLnTx/>
                <a:uFillTx/>
                <a:latin typeface="Gill Sans MT" pitchFamily="34" charset="0"/>
                <a:ea typeface="Gill Sans MT" pitchFamily="34" charset="-122"/>
                <a:cs typeface="Gill Sans MT" pitchFamily="34" charset="-120"/>
              </a:rPr>
              <a:t>02</a:t>
            </a:r>
            <a:endParaRPr kumimoji="0" lang="en-CA" sz="3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Shape 8"/>
          <p:cNvSpPr/>
          <p:nvPr/>
        </p:nvSpPr>
        <p:spPr>
          <a:xfrm>
            <a:off x="1463040" y="2926080"/>
            <a:ext cx="10180015" cy="1417320"/>
          </a:xfrm>
          <a:prstGeom prst="rect">
            <a:avLst/>
          </a:prstGeom>
          <a:solidFill>
            <a:srgbClr val="FFFFFF"/>
          </a:solidFill>
          <a:ln w="9525">
            <a:solidFill>
              <a:srgbClr val="D8D6D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 9"/>
          <p:cNvSpPr/>
          <p:nvPr/>
        </p:nvSpPr>
        <p:spPr>
          <a:xfrm>
            <a:off x="1737360" y="3063240"/>
            <a:ext cx="9631375"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F2F2F"/>
                </a:solidFill>
                <a:effectLst/>
                <a:uLnTx/>
                <a:uFillTx/>
                <a:latin typeface="Gill Sans MT" pitchFamily="34" charset="0"/>
                <a:ea typeface="Gill Sans MT" pitchFamily="34" charset="-122"/>
                <a:cs typeface="Gill Sans MT" pitchFamily="34" charset="-120"/>
              </a:rPr>
              <a:t>Tie Procurement to Training</a:t>
            </a:r>
            <a:endParaRPr kumimoji="0" lang="en-CA"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 10"/>
          <p:cNvSpPr/>
          <p:nvPr/>
        </p:nvSpPr>
        <p:spPr>
          <a:xfrm>
            <a:off x="1737360" y="3456432"/>
            <a:ext cx="9631375" cy="777240"/>
          </a:xfrm>
          <a:prstGeom prst="rect">
            <a:avLst/>
          </a:prstGeom>
          <a:noFill/>
          <a:ln/>
        </p:spPr>
        <p:txBody>
          <a:bodyPr wrap="square" lIns="0" tIns="0" rIns="0" bIns="0" rtlCol="0" anchor="ct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CA" sz="1250" b="0" i="0" u="none" strike="noStrike" kern="1200" cap="none" spc="0" normalizeH="0" baseline="0" noProof="0">
                <a:ln>
                  <a:noFill/>
                </a:ln>
                <a:solidFill>
                  <a:srgbClr val="3C3C3C"/>
                </a:solidFill>
                <a:effectLst/>
                <a:uLnTx/>
                <a:uFillTx/>
                <a:latin typeface="Corbel" pitchFamily="34" charset="0"/>
                <a:ea typeface="Corbel" pitchFamily="34" charset="-122"/>
                <a:cs typeface="Corbel" pitchFamily="34" charset="-120"/>
              </a:rPr>
              <a:t>Joint ventures and impact-benefit agreements are the leverage point. Build workforce commitments into the partnership terms, not as an afterthought.</a:t>
            </a:r>
            <a:endParaRPr kumimoji="0" lang="en-CA" sz="1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Shape 11"/>
          <p:cNvSpPr/>
          <p:nvPr/>
        </p:nvSpPr>
        <p:spPr>
          <a:xfrm>
            <a:off x="548640" y="4480560"/>
            <a:ext cx="914400" cy="1417320"/>
          </a:xfrm>
          <a:prstGeom prst="rect">
            <a:avLst/>
          </a:prstGeom>
          <a:solidFill>
            <a:srgbClr val="A03D3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 12"/>
          <p:cNvSpPr/>
          <p:nvPr/>
        </p:nvSpPr>
        <p:spPr>
          <a:xfrm>
            <a:off x="548640" y="4480560"/>
            <a:ext cx="914400" cy="14173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000" b="1" i="0" u="none" strike="noStrike" kern="1200" cap="none" spc="0" normalizeH="0" baseline="0" noProof="0">
                <a:ln>
                  <a:noFill/>
                </a:ln>
                <a:solidFill>
                  <a:srgbClr val="FFFFFF"/>
                </a:solidFill>
                <a:effectLst/>
                <a:uLnTx/>
                <a:uFillTx/>
                <a:latin typeface="Gill Sans MT" pitchFamily="34" charset="0"/>
                <a:ea typeface="Gill Sans MT" pitchFamily="34" charset="-122"/>
                <a:cs typeface="Gill Sans MT" pitchFamily="34" charset="-120"/>
              </a:rPr>
              <a:t>03</a:t>
            </a:r>
            <a:endParaRPr kumimoji="0" lang="en-CA" sz="3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Shape 13"/>
          <p:cNvSpPr/>
          <p:nvPr/>
        </p:nvSpPr>
        <p:spPr>
          <a:xfrm>
            <a:off x="1463040" y="4480560"/>
            <a:ext cx="10180015" cy="1417320"/>
          </a:xfrm>
          <a:prstGeom prst="rect">
            <a:avLst/>
          </a:prstGeom>
          <a:solidFill>
            <a:srgbClr val="FFFFFF"/>
          </a:solidFill>
          <a:ln w="9525">
            <a:solidFill>
              <a:srgbClr val="D8D6D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ext 14"/>
          <p:cNvSpPr/>
          <p:nvPr/>
        </p:nvSpPr>
        <p:spPr>
          <a:xfrm>
            <a:off x="1737360" y="4617720"/>
            <a:ext cx="9631375"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F2F2F"/>
                </a:solidFill>
                <a:effectLst/>
                <a:uLnTx/>
                <a:uFillTx/>
                <a:latin typeface="Gill Sans MT" pitchFamily="34" charset="0"/>
                <a:ea typeface="Gill Sans MT" pitchFamily="34" charset="-122"/>
                <a:cs typeface="Gill Sans MT" pitchFamily="34" charset="-120"/>
              </a:rPr>
              <a:t>Build Once, Reuse Often</a:t>
            </a:r>
            <a:endParaRPr kumimoji="0" lang="en-CA"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Text 15"/>
          <p:cNvSpPr/>
          <p:nvPr/>
        </p:nvSpPr>
        <p:spPr>
          <a:xfrm>
            <a:off x="1737360" y="5010912"/>
            <a:ext cx="9631375" cy="777240"/>
          </a:xfrm>
          <a:prstGeom prst="rect">
            <a:avLst/>
          </a:prstGeom>
          <a:noFill/>
          <a:ln/>
        </p:spPr>
        <p:txBody>
          <a:bodyPr wrap="square" lIns="0" tIns="0" rIns="0" bIns="0" rtlCol="0" anchor="ct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CA" sz="1250" b="0" i="0" u="none" strike="noStrike" kern="1200" cap="none" spc="0" normalizeH="0" baseline="0" noProof="0">
                <a:ln>
                  <a:noFill/>
                </a:ln>
                <a:solidFill>
                  <a:srgbClr val="3C3C3C"/>
                </a:solidFill>
                <a:effectLst/>
                <a:uLnTx/>
                <a:uFillTx/>
                <a:latin typeface="Corbel" pitchFamily="34" charset="0"/>
                <a:ea typeface="Corbel" pitchFamily="34" charset="-122"/>
                <a:cs typeface="Corbel" pitchFamily="34" charset="-120"/>
              </a:rPr>
              <a:t>A repeatable, forecasting-based model beats a one-off response to every new project — and it compounds capacity and benefit over time.</a:t>
            </a:r>
            <a:endParaRPr kumimoji="0" lang="en-CA" sz="1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Slide Number Placeholder 1">
            <a:extLst>
              <a:ext uri="{FF2B5EF4-FFF2-40B4-BE49-F238E27FC236}">
                <a16:creationId xmlns:a16="http://schemas.microsoft.com/office/drawing/2014/main" id="{574B07E5-82B9-A6B6-14E2-D91943D37931}"/>
              </a:ext>
            </a:extLst>
          </p:cNvPr>
          <p:cNvSpPr txBox="1">
            <a:spLocks/>
          </p:cNvSpPr>
          <p:nvPr/>
        </p:nvSpPr>
        <p:spPr>
          <a:xfrm>
            <a:off x="611301" y="6351735"/>
            <a:ext cx="265003" cy="369740"/>
          </a:xfrm>
          <a:prstGeom prst="rect">
            <a:avLst/>
          </a:prstGeom>
        </p:spPr>
        <p:txBody>
          <a:bodyPr vert="horz" lIns="0" tIns="0" rIns="0" bIns="0" rtlCol="0" anchor="ctr" anchorCtr="0">
            <a:noAutofit/>
          </a:bodyPr>
          <a:lstStyle>
            <a:defPPr>
              <a:defRPr lang="en-US"/>
            </a:defPPr>
            <a:lvl1pPr>
              <a:defRPr sz="1000">
                <a:solidFill>
                  <a:srgbClr val="A13D35"/>
                </a:solidFill>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fld id="{90E75981-53F8-4174-8F05-C8A5CE0FBBE0}" type="slidenum">
              <a:rPr lang="en-CA" noProof="0" smtClean="0"/>
              <a:pPr/>
              <a:t>44</a:t>
            </a:fld>
            <a:endParaRPr lang="en-CA" noProof="0"/>
          </a:p>
        </p:txBody>
      </p:sp>
      <p:sp>
        <p:nvSpPr>
          <p:cNvPr id="24" name="Text 12">
            <a:extLst>
              <a:ext uri="{FF2B5EF4-FFF2-40B4-BE49-F238E27FC236}">
                <a16:creationId xmlns:a16="http://schemas.microsoft.com/office/drawing/2014/main" id="{28C16781-4484-2B80-B612-D14FAC8B91C9}"/>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1">
            <a:extLst>
              <a:ext uri="{FF2B5EF4-FFF2-40B4-BE49-F238E27FC236}">
                <a16:creationId xmlns:a16="http://schemas.microsoft.com/office/drawing/2014/main" id="{39C675D9-4E53-2CE7-1D71-657E19C120FE}"/>
              </a:ext>
            </a:extLst>
          </p:cNvPr>
          <p:cNvSpPr>
            <a:spLocks noGrp="1"/>
          </p:cNvSpPr>
          <p:nvPr>
            <p:ph type="title"/>
          </p:nvPr>
        </p:nvSpPr>
        <p:spPr>
          <a:prstGeom prst="rect">
            <a:avLst/>
          </a:prstGeom>
          <a:noFill/>
          <a:ln/>
        </p:spPr>
        <p:txBody>
          <a:bodyPr wrap="square" lIns="0" tIns="0" rIns="0" bIns="0" rtlCol="0" anchor="ctr"/>
          <a:lstStyle/>
          <a:p>
            <a:pPr marL="0" indent="0" algn="ctr">
              <a:lnSpc>
                <a:spcPts val="3800"/>
              </a:lnSpc>
              <a:buNone/>
            </a:pPr>
            <a:r>
              <a:rPr lang="en-CA" noProof="0"/>
              <a:t>What opportunity is coming to your region that you need to start preparing for today?</a:t>
            </a:r>
          </a:p>
        </p:txBody>
      </p:sp>
      <p:sp>
        <p:nvSpPr>
          <p:cNvPr id="6" name="Text 0">
            <a:extLst>
              <a:ext uri="{FF2B5EF4-FFF2-40B4-BE49-F238E27FC236}">
                <a16:creationId xmlns:a16="http://schemas.microsoft.com/office/drawing/2014/main" id="{DA241054-3189-2972-7AEC-17F8EFA73470}"/>
              </a:ext>
            </a:extLst>
          </p:cNvPr>
          <p:cNvSpPr/>
          <p:nvPr/>
        </p:nvSpPr>
        <p:spPr>
          <a:xfrm>
            <a:off x="914400" y="1463040"/>
            <a:ext cx="10362895" cy="457200"/>
          </a:xfrm>
          <a:prstGeom prst="rect">
            <a:avLst/>
          </a:prstGeom>
          <a:noFill/>
          <a:ln/>
        </p:spPr>
        <p:txBody>
          <a:bodyPr wrap="square" lIns="0" tIns="0" rIns="0" bIns="0" rtlCol="0" anchor="ctr"/>
          <a:lstStyle/>
          <a:p>
            <a:pPr marL="0" indent="0" algn="ctr">
              <a:buNone/>
            </a:pPr>
            <a:r>
              <a:rPr lang="en-CA" sz="1300" b="1" kern="0" spc="300" noProof="0">
                <a:solidFill>
                  <a:srgbClr val="C0504A"/>
                </a:solidFill>
                <a:latin typeface="Corbel" pitchFamily="34" charset="0"/>
                <a:ea typeface="Corbel" pitchFamily="34" charset="-122"/>
                <a:cs typeface="Corbel" pitchFamily="34" charset="-120"/>
              </a:rPr>
              <a:t>DISCUSSION</a:t>
            </a:r>
            <a:endParaRPr lang="en-CA" sz="1300" noProof="0"/>
          </a:p>
        </p:txBody>
      </p:sp>
      <p:sp>
        <p:nvSpPr>
          <p:cNvPr id="10" name="Text 2">
            <a:extLst>
              <a:ext uri="{FF2B5EF4-FFF2-40B4-BE49-F238E27FC236}">
                <a16:creationId xmlns:a16="http://schemas.microsoft.com/office/drawing/2014/main" id="{3E0E5123-CA81-733A-3DA1-A503187D0142}"/>
              </a:ext>
            </a:extLst>
          </p:cNvPr>
          <p:cNvSpPr/>
          <p:nvPr/>
        </p:nvSpPr>
        <p:spPr>
          <a:xfrm>
            <a:off x="1638181" y="4852851"/>
            <a:ext cx="8899855" cy="914400"/>
          </a:xfrm>
          <a:prstGeom prst="rect">
            <a:avLst/>
          </a:prstGeom>
          <a:noFill/>
          <a:ln/>
        </p:spPr>
        <p:txBody>
          <a:bodyPr wrap="square" lIns="0" tIns="0" rIns="0" bIns="0" rtlCol="0" anchor="ctr"/>
          <a:lstStyle/>
          <a:p>
            <a:pPr marL="0" indent="0" algn="ctr">
              <a:lnSpc>
                <a:spcPts val="1900"/>
              </a:lnSpc>
              <a:buNone/>
            </a:pPr>
            <a:endParaRPr lang="en-CA" sz="1400" noProof="0"/>
          </a:p>
        </p:txBody>
      </p:sp>
    </p:spTree>
    <p:extLst>
      <p:ext uri="{BB962C8B-B14F-4D97-AF65-F5344CB8AC3E}">
        <p14:creationId xmlns:p14="http://schemas.microsoft.com/office/powerpoint/2010/main" val="16793344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AA42255-CDEF-DD71-191C-786A3C2FEB33}"/>
              </a:ext>
            </a:extLst>
          </p:cNvPr>
          <p:cNvSpPr>
            <a:spLocks noGrp="1"/>
          </p:cNvSpPr>
          <p:nvPr>
            <p:ph type="title"/>
          </p:nvPr>
        </p:nvSpPr>
        <p:spPr/>
        <p:txBody>
          <a:bodyPr/>
          <a:lstStyle/>
          <a:p>
            <a:r>
              <a:rPr lang="en-CA" noProof="0"/>
              <a:t>Discussion – Session Wrap Up</a:t>
            </a:r>
          </a:p>
        </p:txBody>
      </p:sp>
      <p:sp>
        <p:nvSpPr>
          <p:cNvPr id="5" name="Content Placeholder 4">
            <a:extLst>
              <a:ext uri="{FF2B5EF4-FFF2-40B4-BE49-F238E27FC236}">
                <a16:creationId xmlns:a16="http://schemas.microsoft.com/office/drawing/2014/main" id="{9F10EB33-4DEF-8C5F-E52A-29B687453D52}"/>
              </a:ext>
            </a:extLst>
          </p:cNvPr>
          <p:cNvSpPr>
            <a:spLocks noGrp="1"/>
          </p:cNvSpPr>
          <p:nvPr>
            <p:ph idx="1"/>
          </p:nvPr>
        </p:nvSpPr>
        <p:spPr/>
        <p:txBody>
          <a:bodyPr/>
          <a:lstStyle/>
          <a:p>
            <a:pPr marL="285750" indent="-285750">
              <a:buFont typeface="Arial" panose="020B0604020202020204" pitchFamily="34" charset="0"/>
              <a:buChar char="•"/>
            </a:pPr>
            <a:r>
              <a:rPr lang="en-CA" b="0" noProof="0">
                <a:latin typeface="Corbel" panose="020B0503020204020204" pitchFamily="34" charset="0"/>
              </a:rPr>
              <a:t>Which major projects or industries are emerging in your region?</a:t>
            </a:r>
          </a:p>
          <a:p>
            <a:pPr marL="285750" indent="-285750">
              <a:buFont typeface="Arial" panose="020B0604020202020204" pitchFamily="34" charset="0"/>
              <a:buChar char="•"/>
            </a:pPr>
            <a:r>
              <a:rPr lang="en-CA" b="0" noProof="0">
                <a:solidFill>
                  <a:srgbClr val="3C3C3C"/>
                </a:solidFill>
                <a:latin typeface="Corbel" pitchFamily="34" charset="0"/>
                <a:ea typeface="Corbel" pitchFamily="34" charset="-122"/>
                <a:cs typeface="Corbel" pitchFamily="34" charset="-120"/>
              </a:rPr>
              <a:t>What occupations will those projects need?</a:t>
            </a:r>
            <a:endParaRPr lang="en-CA" b="0" noProof="0">
              <a:latin typeface="Corbel" panose="020B0503020204020204" pitchFamily="34" charset="0"/>
            </a:endParaRPr>
          </a:p>
          <a:p>
            <a:pPr marL="285750" indent="-285750">
              <a:buFont typeface="Arial" panose="020B0604020202020204" pitchFamily="34" charset="0"/>
              <a:buChar char="•"/>
            </a:pPr>
            <a:r>
              <a:rPr lang="en-CA" b="0" noProof="0">
                <a:solidFill>
                  <a:srgbClr val="3C3C3C"/>
                </a:solidFill>
                <a:latin typeface="Corbel" panose="020B0503020204020204" pitchFamily="34" charset="0"/>
                <a:ea typeface="Corbel" pitchFamily="34" charset="-122"/>
                <a:cs typeface="Corbel" pitchFamily="34" charset="-120"/>
              </a:rPr>
              <a:t>How long do the credentials or apprenticeships take?</a:t>
            </a:r>
            <a:endParaRPr lang="en-CA" b="0" noProof="0">
              <a:latin typeface="Corbel" panose="020B0503020204020204" pitchFamily="34" charset="0"/>
            </a:endParaRPr>
          </a:p>
          <a:p>
            <a:pPr marL="285750" indent="-285750">
              <a:buFont typeface="Arial" panose="020B0604020202020204" pitchFamily="34" charset="0"/>
              <a:buChar char="•"/>
            </a:pPr>
            <a:r>
              <a:rPr lang="en-CA" b="0" noProof="0">
                <a:solidFill>
                  <a:srgbClr val="3C3C3C"/>
                </a:solidFill>
                <a:latin typeface="Corbel" panose="020B0503020204020204" pitchFamily="34" charset="0"/>
                <a:ea typeface="Corbel" pitchFamily="34" charset="-122"/>
                <a:cs typeface="Corbel" pitchFamily="34" charset="-120"/>
              </a:rPr>
              <a:t>Which barriers will stop people from starting or staying?</a:t>
            </a:r>
            <a:endParaRPr lang="en-CA" b="0" noProof="0">
              <a:latin typeface="Corbel" panose="020B0503020204020204" pitchFamily="34" charset="0"/>
            </a:endParaRPr>
          </a:p>
          <a:p>
            <a:pPr marL="285750" indent="-285750">
              <a:buFont typeface="Arial" panose="020B0604020202020204" pitchFamily="34" charset="0"/>
              <a:buChar char="•"/>
            </a:pPr>
            <a:r>
              <a:rPr lang="en-CA" b="0" noProof="0">
                <a:solidFill>
                  <a:srgbClr val="3C3C3C"/>
                </a:solidFill>
                <a:latin typeface="Corbel" panose="020B0503020204020204" pitchFamily="34" charset="0"/>
                <a:ea typeface="Corbel" pitchFamily="34" charset="-122"/>
                <a:cs typeface="Corbel" pitchFamily="34" charset="-120"/>
              </a:rPr>
              <a:t>Who needs to be at the table before demand arrives?</a:t>
            </a:r>
            <a:endParaRPr lang="en-CA" b="0" noProof="0">
              <a:latin typeface="Corbel" panose="020B0503020204020204" pitchFamily="34" charset="0"/>
            </a:endParaRPr>
          </a:p>
          <a:p>
            <a:pPr marL="285750" indent="-285750">
              <a:buFont typeface="Arial" panose="020B0604020202020204" pitchFamily="34" charset="0"/>
              <a:buChar char="•"/>
            </a:pPr>
            <a:r>
              <a:rPr lang="en-CA" b="0" noProof="0">
                <a:solidFill>
                  <a:srgbClr val="3C3C3C"/>
                </a:solidFill>
                <a:latin typeface="Corbel" panose="020B0503020204020204" pitchFamily="34" charset="0"/>
                <a:ea typeface="Corbel" pitchFamily="34" charset="-122"/>
                <a:cs typeface="Corbel" pitchFamily="34" charset="-120"/>
              </a:rPr>
              <a:t>What is being negotiated through IBAs, JVs or procurement?</a:t>
            </a:r>
          </a:p>
          <a:p>
            <a:pPr marL="285750" indent="-285750">
              <a:buFont typeface="Arial" panose="020B0604020202020204" pitchFamily="34" charset="0"/>
              <a:buChar char="•"/>
            </a:pPr>
            <a:r>
              <a:rPr lang="en-CA" b="0" noProof="0">
                <a:latin typeface="Corbel" panose="020B0503020204020204" pitchFamily="34" charset="0"/>
              </a:rPr>
              <a:t>Where is the greatest gap between training and actual employment?</a:t>
            </a:r>
          </a:p>
          <a:p>
            <a:pPr marL="285750" indent="-285750">
              <a:buFont typeface="Arial" panose="020B0604020202020204" pitchFamily="34" charset="0"/>
              <a:buChar char="•"/>
            </a:pPr>
            <a:r>
              <a:rPr lang="en-CA" b="0" noProof="0">
                <a:latin typeface="Corbel" panose="020B0503020204020204" pitchFamily="34" charset="0"/>
              </a:rPr>
              <a:t>What prevents earlier workforce planning?</a:t>
            </a:r>
          </a:p>
          <a:p>
            <a:pPr marL="285750" indent="-285750">
              <a:buFont typeface="Arial" panose="020B0604020202020204" pitchFamily="34" charset="0"/>
              <a:buChar char="•"/>
            </a:pPr>
            <a:r>
              <a:rPr lang="en-CA" b="0" noProof="0">
                <a:latin typeface="Corbel" panose="020B0503020204020204" pitchFamily="34" charset="0"/>
              </a:rPr>
              <a:t>Which partners need to be brought into the conversation?</a:t>
            </a:r>
          </a:p>
          <a:p>
            <a:pPr marL="285750" indent="-285750">
              <a:buFont typeface="Arial" panose="020B0604020202020204" pitchFamily="34" charset="0"/>
              <a:buChar char="•"/>
            </a:pPr>
            <a:r>
              <a:rPr lang="en-CA" b="0" noProof="0">
                <a:latin typeface="Corbel" panose="020B0503020204020204" pitchFamily="34" charset="0"/>
              </a:rPr>
              <a:t>What would a repeatable model look like in your community?</a:t>
            </a:r>
          </a:p>
          <a:p>
            <a:pPr marL="285750" indent="-285750">
              <a:buFont typeface="Arial" panose="020B0604020202020204" pitchFamily="34" charset="0"/>
              <a:buChar char="•"/>
            </a:pPr>
            <a:endParaRPr lang="en-CA" b="0" noProof="0">
              <a:latin typeface="Corbel" panose="020B0503020204020204" pitchFamily="34" charset="0"/>
            </a:endParaRPr>
          </a:p>
          <a:p>
            <a:pPr marL="285750" indent="-285750">
              <a:buFont typeface="Arial" panose="020B0604020202020204" pitchFamily="34" charset="0"/>
              <a:buChar char="•"/>
            </a:pPr>
            <a:endParaRPr lang="en-CA" b="0" noProof="0">
              <a:latin typeface="Corbel" panose="020B0503020204020204" pitchFamily="34" charset="0"/>
            </a:endParaRPr>
          </a:p>
          <a:p>
            <a:pPr marL="285750" indent="-285750">
              <a:buFont typeface="Arial" panose="020B0604020202020204" pitchFamily="34" charset="0"/>
              <a:buChar char="•"/>
            </a:pPr>
            <a:endParaRPr lang="en-CA" b="0" noProof="0">
              <a:latin typeface="Corbel" panose="020B0503020204020204" pitchFamily="34" charset="0"/>
            </a:endParaRPr>
          </a:p>
        </p:txBody>
      </p:sp>
      <p:sp>
        <p:nvSpPr>
          <p:cNvPr id="7" name="Slide Number Placeholder 1">
            <a:extLst>
              <a:ext uri="{FF2B5EF4-FFF2-40B4-BE49-F238E27FC236}">
                <a16:creationId xmlns:a16="http://schemas.microsoft.com/office/drawing/2014/main" id="{8C991CBA-8742-1622-85A5-9FA76AF22AF1}"/>
              </a:ext>
            </a:extLst>
          </p:cNvPr>
          <p:cNvSpPr txBox="1">
            <a:spLocks/>
          </p:cNvSpPr>
          <p:nvPr/>
        </p:nvSpPr>
        <p:spPr>
          <a:xfrm>
            <a:off x="611301" y="6351735"/>
            <a:ext cx="265003" cy="369740"/>
          </a:xfrm>
          <a:prstGeom prst="rect">
            <a:avLst/>
          </a:prstGeom>
        </p:spPr>
        <p:txBody>
          <a:bodyPr vert="horz" lIns="0" tIns="0" rIns="0" bIns="0" rtlCol="0" anchor="ctr" anchorCtr="0">
            <a:noAutofit/>
          </a:bodyPr>
          <a:lstStyle>
            <a:defPPr>
              <a:defRPr lang="en-US"/>
            </a:defPPr>
            <a:lvl1pPr>
              <a:defRPr sz="1000">
                <a:solidFill>
                  <a:srgbClr val="A13D35"/>
                </a:solidFill>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fld id="{90E75981-53F8-4174-8F05-C8A5CE0FBBE0}" type="slidenum">
              <a:rPr lang="en-CA" noProof="0" smtClean="0"/>
              <a:pPr/>
              <a:t>46</a:t>
            </a:fld>
            <a:endParaRPr lang="en-CA" noProof="0"/>
          </a:p>
        </p:txBody>
      </p:sp>
      <p:sp>
        <p:nvSpPr>
          <p:cNvPr id="9" name="Text 12">
            <a:extLst>
              <a:ext uri="{FF2B5EF4-FFF2-40B4-BE49-F238E27FC236}">
                <a16:creationId xmlns:a16="http://schemas.microsoft.com/office/drawing/2014/main" id="{8D945450-A0ED-6257-89A2-65AE094DFFC0}"/>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spTree>
    <p:extLst>
      <p:ext uri="{BB962C8B-B14F-4D97-AF65-F5344CB8AC3E}">
        <p14:creationId xmlns:p14="http://schemas.microsoft.com/office/powerpoint/2010/main" val="26241524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097280" y="1371600"/>
            <a:ext cx="9997135" cy="548640"/>
          </a:xfrm>
          <a:prstGeom prst="rect">
            <a:avLst/>
          </a:prstGeom>
          <a:noFill/>
          <a:ln/>
        </p:spPr>
        <p:txBody>
          <a:bodyPr wrap="square" lIns="0" tIns="0" rIns="0" bIns="0" rtlCol="0" anchor="ctr"/>
          <a:lstStyle/>
          <a:p>
            <a:pPr marL="0" indent="0" algn="ctr">
              <a:buNone/>
            </a:pPr>
            <a:r>
              <a:rPr lang="en-CA" sz="2400" b="1" kern="0" spc="300" noProof="0">
                <a:solidFill>
                  <a:srgbClr val="FAFAF9"/>
                </a:solidFill>
                <a:latin typeface="Gill Sans MT" pitchFamily="34" charset="0"/>
                <a:ea typeface="Gill Sans MT" pitchFamily="34" charset="-122"/>
                <a:cs typeface="Gill Sans MT" pitchFamily="34" charset="-120"/>
              </a:rPr>
              <a:t>MOKWATEH</a:t>
            </a:r>
            <a:endParaRPr lang="en-CA" sz="2400" noProof="0"/>
          </a:p>
        </p:txBody>
      </p:sp>
      <p:sp>
        <p:nvSpPr>
          <p:cNvPr id="3" name="Shape 1"/>
          <p:cNvSpPr/>
          <p:nvPr/>
        </p:nvSpPr>
        <p:spPr>
          <a:xfrm>
            <a:off x="5090008" y="2011680"/>
            <a:ext cx="2011680" cy="0"/>
          </a:xfrm>
          <a:prstGeom prst="line">
            <a:avLst/>
          </a:prstGeom>
          <a:noFill/>
          <a:ln w="38100">
            <a:solidFill>
              <a:srgbClr val="A03D35"/>
            </a:solidFill>
            <a:prstDash val="solid"/>
          </a:ln>
        </p:spPr>
        <p:txBody>
          <a:bodyPr/>
          <a:lstStyle/>
          <a:p>
            <a:endParaRPr lang="en-CA" noProof="0"/>
          </a:p>
        </p:txBody>
      </p:sp>
      <p:sp>
        <p:nvSpPr>
          <p:cNvPr id="4" name="Text 2"/>
          <p:cNvSpPr/>
          <p:nvPr/>
        </p:nvSpPr>
        <p:spPr>
          <a:xfrm>
            <a:off x="1371600" y="2286000"/>
            <a:ext cx="9448495" cy="1828800"/>
          </a:xfrm>
          <a:prstGeom prst="rect">
            <a:avLst/>
          </a:prstGeom>
          <a:noFill/>
          <a:ln/>
        </p:spPr>
        <p:txBody>
          <a:bodyPr wrap="square" lIns="0" tIns="0" rIns="0" bIns="0" rtlCol="0" anchor="ctr"/>
          <a:lstStyle/>
          <a:p>
            <a:pPr marL="0" indent="0" algn="ctr">
              <a:lnSpc>
                <a:spcPts val="3000"/>
              </a:lnSpc>
              <a:buNone/>
            </a:pPr>
            <a:r>
              <a:rPr lang="en-CA" sz="2200" b="1" noProof="0">
                <a:solidFill>
                  <a:srgbClr val="FAFAF9"/>
                </a:solidFill>
                <a:latin typeface="Gill Sans MT" pitchFamily="34" charset="0"/>
                <a:ea typeface="Gill Sans MT" pitchFamily="34" charset="-122"/>
                <a:cs typeface="Gill Sans MT" pitchFamily="34" charset="-120"/>
              </a:rPr>
              <a:t>The goal is not simply to fill today's vacancies. It is to create the skills, partnerships, businesses, and systems that allow Indigenous communities to capture opportunity over the long term.</a:t>
            </a:r>
            <a:endParaRPr lang="en-CA" sz="2200" noProof="0"/>
          </a:p>
        </p:txBody>
      </p:sp>
      <p:sp>
        <p:nvSpPr>
          <p:cNvPr id="5" name="Text 3"/>
          <p:cNvSpPr/>
          <p:nvPr/>
        </p:nvSpPr>
        <p:spPr>
          <a:xfrm>
            <a:off x="1371600" y="4343400"/>
            <a:ext cx="9448495" cy="457200"/>
          </a:xfrm>
          <a:prstGeom prst="rect">
            <a:avLst/>
          </a:prstGeom>
          <a:noFill/>
          <a:ln/>
        </p:spPr>
        <p:txBody>
          <a:bodyPr wrap="square" lIns="0" tIns="0" rIns="0" bIns="0" rtlCol="0" anchor="ctr"/>
          <a:lstStyle/>
          <a:p>
            <a:pPr marL="0" indent="0" algn="ctr">
              <a:buNone/>
            </a:pPr>
            <a:r>
              <a:rPr lang="en-CA" sz="1250" i="1" noProof="0">
                <a:solidFill>
                  <a:srgbClr val="C9C4C3"/>
                </a:solidFill>
                <a:latin typeface="Corbel" pitchFamily="34" charset="0"/>
                <a:ea typeface="Corbel" pitchFamily="34" charset="-122"/>
                <a:cs typeface="Corbel" pitchFamily="34" charset="-120"/>
              </a:rPr>
              <a:t>Finding common ground and creating common good in the Indigenous Economy</a:t>
            </a:r>
            <a:endParaRPr lang="en-CA" sz="1250" noProof="0"/>
          </a:p>
        </p:txBody>
      </p:sp>
      <p:sp>
        <p:nvSpPr>
          <p:cNvPr id="6" name="Text 4"/>
          <p:cNvSpPr/>
          <p:nvPr/>
        </p:nvSpPr>
        <p:spPr>
          <a:xfrm>
            <a:off x="914400" y="5212080"/>
            <a:ext cx="10362895" cy="365760"/>
          </a:xfrm>
          <a:prstGeom prst="rect">
            <a:avLst/>
          </a:prstGeom>
          <a:noFill/>
          <a:ln/>
        </p:spPr>
        <p:txBody>
          <a:bodyPr wrap="square" lIns="0" tIns="0" rIns="0" bIns="0" rtlCol="0" anchor="ctr"/>
          <a:lstStyle/>
          <a:p>
            <a:pPr marL="0" indent="0" algn="ctr">
              <a:buNone/>
            </a:pPr>
            <a:r>
              <a:rPr lang="en-CA" sz="1300" noProof="0">
                <a:solidFill>
                  <a:srgbClr val="D8D6D6"/>
                </a:solidFill>
                <a:latin typeface="Corbel" pitchFamily="34" charset="0"/>
                <a:ea typeface="Corbel" pitchFamily="34" charset="-122"/>
                <a:cs typeface="Corbel" pitchFamily="34" charset="-120"/>
              </a:rPr>
              <a:t>Max </a:t>
            </a:r>
            <a:r>
              <a:rPr lang="en-CA" sz="1300" noProof="0" err="1">
                <a:solidFill>
                  <a:srgbClr val="D8D6D6"/>
                </a:solidFill>
                <a:latin typeface="Corbel" pitchFamily="34" charset="0"/>
                <a:ea typeface="Corbel" pitchFamily="34" charset="-122"/>
                <a:cs typeface="Corbel" pitchFamily="34" charset="-120"/>
              </a:rPr>
              <a:t>Skudra</a:t>
            </a:r>
            <a:r>
              <a:rPr lang="en-CA" sz="1300" noProof="0">
                <a:solidFill>
                  <a:srgbClr val="D8D6D6"/>
                </a:solidFill>
                <a:latin typeface="Corbel" pitchFamily="34" charset="0"/>
                <a:ea typeface="Corbel" pitchFamily="34" charset="-122"/>
                <a:cs typeface="Corbel" pitchFamily="34" charset="-120"/>
              </a:rPr>
              <a:t>   //   Jesse McCormick   //   mokwateh.com</a:t>
            </a:r>
            <a:endParaRPr lang="en-CA" sz="1300" noProof="0"/>
          </a:p>
        </p:txBody>
      </p:sp>
      <p:sp>
        <p:nvSpPr>
          <p:cNvPr id="7" name="Text 5"/>
          <p:cNvSpPr/>
          <p:nvPr/>
        </p:nvSpPr>
        <p:spPr>
          <a:xfrm>
            <a:off x="914400" y="5623560"/>
            <a:ext cx="10362895" cy="320040"/>
          </a:xfrm>
          <a:prstGeom prst="rect">
            <a:avLst/>
          </a:prstGeom>
          <a:noFill/>
          <a:ln/>
        </p:spPr>
        <p:txBody>
          <a:bodyPr wrap="square" lIns="0" tIns="0" rIns="0" bIns="0" rtlCol="0" anchor="ctr"/>
          <a:lstStyle/>
          <a:p>
            <a:pPr marL="0" indent="0" algn="ctr">
              <a:buNone/>
            </a:pPr>
            <a:r>
              <a:rPr lang="en-CA" sz="1150" i="1" noProof="0">
                <a:solidFill>
                  <a:srgbClr val="6B6B6B"/>
                </a:solidFill>
                <a:latin typeface="Corbel" pitchFamily="34" charset="0"/>
                <a:ea typeface="Corbel" pitchFamily="34" charset="-122"/>
                <a:cs typeface="Corbel" pitchFamily="34" charset="-120"/>
              </a:rPr>
              <a:t>We welcome the chance to continue this conversation.</a:t>
            </a:r>
            <a:endParaRPr lang="en-CA" sz="1150" noProof="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C94F035A-9736-3A29-3425-21BCBEE7E885}"/>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4CBC5C36-900E-35F5-0CDA-51E2EC090998}"/>
              </a:ext>
            </a:extLst>
          </p:cNvPr>
          <p:cNvSpPr txBox="1"/>
          <p:nvPr/>
        </p:nvSpPr>
        <p:spPr>
          <a:xfrm>
            <a:off x="8252733" y="1994220"/>
            <a:ext cx="2965612" cy="871713"/>
          </a:xfrm>
          <a:prstGeom prst="rect">
            <a:avLst/>
          </a:prstGeom>
          <a:noFill/>
        </p:spPr>
        <p:txBody>
          <a:bodyPr wrap="square" lIns="0">
            <a:spAutoFit/>
          </a:bodyPr>
          <a:lstStyle/>
          <a:p>
            <a:pPr marL="0" marR="0" lvl="0" indent="0" algn="l" defTabSz="914400" rtl="0" eaLnBrk="1" fontAlgn="auto" latinLnBrk="0" hangingPunct="1">
              <a:lnSpc>
                <a:spcPct val="130000"/>
              </a:lnSpc>
              <a:spcBef>
                <a:spcPts val="600"/>
              </a:spcBef>
              <a:spcAft>
                <a:spcPts val="0"/>
              </a:spcAft>
              <a:buClrTx/>
              <a:buSzTx/>
              <a:buFontTx/>
              <a:buNone/>
              <a:tabLst/>
              <a:defRPr/>
            </a:pPr>
            <a:r>
              <a:rPr kumimoji="0" lang="en-CA" sz="1000" b="1" i="0" u="none" strike="noStrike" kern="1200" cap="none" spc="0" normalizeH="0" baseline="0" noProof="0">
                <a:ln>
                  <a:noFill/>
                </a:ln>
                <a:solidFill>
                  <a:srgbClr val="2F2F2F"/>
                </a:solidFill>
                <a:effectLst/>
                <a:uLnTx/>
                <a:uFillTx/>
                <a:latin typeface="Open Sans" panose="020B0606030504020204" pitchFamily="34" charset="0"/>
                <a:ea typeface="Open Sans" panose="020B0606030504020204" pitchFamily="34" charset="0"/>
                <a:cs typeface="Open Sans" panose="020B0606030504020204" pitchFamily="34" charset="0"/>
              </a:rPr>
              <a:t>Land Acknowledgement</a:t>
            </a:r>
            <a:br>
              <a:rPr kumimoji="0" lang="en-CA" sz="1000" b="1" i="0" u="none" strike="noStrike" kern="1200" cap="none" spc="0" normalizeH="0" baseline="0" noProof="0">
                <a:ln>
                  <a:noFill/>
                </a:ln>
                <a:solidFill>
                  <a:srgbClr val="2F2F2F"/>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en-CA" sz="1000" b="0" i="0" u="none" strike="noStrike" kern="1200" cap="none" spc="0" normalizeH="0" baseline="0" noProof="0">
                <a:ln>
                  <a:noFill/>
                </a:ln>
                <a:solidFill>
                  <a:srgbClr val="2F2F2F"/>
                </a:solidFill>
                <a:effectLst/>
                <a:uLnTx/>
                <a:uFillTx/>
                <a:latin typeface="Arial" panose="020B0604020202020204" pitchFamily="34" charset="0"/>
                <a:ea typeface="+mn-ea"/>
                <a:cs typeface="+mn-cs"/>
              </a:rPr>
              <a:t>The </a:t>
            </a:r>
            <a:r>
              <a:rPr kumimoji="0" lang="en-CA" sz="1000" b="0" i="0" u="none" strike="noStrike" kern="1200" cap="none" spc="0" normalizeH="0" baseline="0" noProof="0" err="1">
                <a:ln>
                  <a:noFill/>
                </a:ln>
                <a:solidFill>
                  <a:srgbClr val="2F2F2F"/>
                </a:solidFill>
                <a:effectLst/>
                <a:uLnTx/>
                <a:uFillTx/>
                <a:latin typeface="Arial" panose="020B0604020202020204" pitchFamily="34" charset="0"/>
                <a:ea typeface="+mn-ea"/>
                <a:cs typeface="+mn-cs"/>
              </a:rPr>
              <a:t>Mokwateh</a:t>
            </a:r>
            <a:r>
              <a:rPr kumimoji="0" lang="en-CA" sz="1000" b="0" i="0" u="none" strike="noStrike" kern="1200" cap="none" spc="0" normalizeH="0" baseline="0" noProof="0">
                <a:ln>
                  <a:noFill/>
                </a:ln>
                <a:solidFill>
                  <a:srgbClr val="2F2F2F"/>
                </a:solidFill>
                <a:effectLst/>
                <a:uLnTx/>
                <a:uFillTx/>
                <a:latin typeface="Arial" panose="020B0604020202020204" pitchFamily="34" charset="0"/>
                <a:ea typeface="+mn-ea"/>
                <a:cs typeface="+mn-cs"/>
              </a:rPr>
              <a:t> team lives and works across Turtle Island which is representative of a diverse and beautiful mosaic of Indigenous Nations. </a:t>
            </a:r>
          </a:p>
        </p:txBody>
      </p:sp>
      <p:sp>
        <p:nvSpPr>
          <p:cNvPr id="14" name="TextBox 13">
            <a:extLst>
              <a:ext uri="{FF2B5EF4-FFF2-40B4-BE49-F238E27FC236}">
                <a16:creationId xmlns:a16="http://schemas.microsoft.com/office/drawing/2014/main" id="{F210B060-C233-F63C-ACDB-4EC1FA162FB2}"/>
              </a:ext>
            </a:extLst>
          </p:cNvPr>
          <p:cNvSpPr txBox="1"/>
          <p:nvPr/>
        </p:nvSpPr>
        <p:spPr>
          <a:xfrm>
            <a:off x="858900" y="2055854"/>
            <a:ext cx="2593058" cy="846682"/>
          </a:xfrm>
          <a:prstGeom prst="rect">
            <a:avLst/>
          </a:prstGeom>
          <a:noFill/>
        </p:spPr>
        <p:txBody>
          <a:bodyPr wrap="square" lIns="0" tIns="0" rIns="0" bIns="0" rtlCol="0">
            <a:noAutofit/>
          </a:body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CA" sz="1200" b="0" i="0" u="none" strike="noStrike" kern="1200" cap="none" spc="0" normalizeH="0" baseline="0" noProof="0">
                <a:ln>
                  <a:noFill/>
                </a:ln>
                <a:solidFill>
                  <a:srgbClr val="2F2F2F"/>
                </a:solidFill>
                <a:effectLst/>
                <a:uLnTx/>
                <a:uFillTx/>
                <a:latin typeface="Open Sans" panose="020B0606030504020204" pitchFamily="34" charset="0"/>
                <a:ea typeface="Open Sans" panose="020B0606030504020204" pitchFamily="34" charset="0"/>
                <a:cs typeface="Open Sans" panose="020B0606030504020204" pitchFamily="34" charset="0"/>
              </a:rPr>
              <a:t>To ask any questions, big or small </a:t>
            </a:r>
          </a:p>
          <a:p>
            <a:pPr lvl="0" fontAlgn="base">
              <a:spcBef>
                <a:spcPts val="300"/>
              </a:spcBef>
              <a:spcAft>
                <a:spcPts val="300"/>
              </a:spcAft>
              <a:defRPr/>
            </a:pPr>
            <a:r>
              <a:rPr lang="en-CA" sz="1200" b="0" u="sng" noProof="0">
                <a:solidFill>
                  <a:srgbClr val="A03D35"/>
                </a:solidFill>
                <a:latin typeface="Open Sans" panose="020B0606030504020204" pitchFamily="34" charset="0"/>
                <a:ea typeface="Open Sans" panose="020B0606030504020204" pitchFamily="34" charset="0"/>
                <a:cs typeface="Open Sans" panose="020B0606030504020204" pitchFamily="34" charset="0"/>
                <a:hlinkClick r:id="rId3"/>
              </a:rPr>
              <a:t>jmccormick@mokwateh.com</a:t>
            </a:r>
            <a:endParaRPr lang="en-CA" sz="1200" b="0" u="sng" noProof="0">
              <a:solidFill>
                <a:srgbClr val="A03D35"/>
              </a:solidFill>
              <a:latin typeface="Open Sans" panose="020B0606030504020204" pitchFamily="34" charset="0"/>
              <a:ea typeface="Open Sans" panose="020B0606030504020204" pitchFamily="34" charset="0"/>
              <a:cs typeface="Open Sans" panose="020B0606030504020204" pitchFamily="34" charset="0"/>
            </a:endParaRPr>
          </a:p>
          <a:p>
            <a:pPr lvl="0" fontAlgn="base">
              <a:spcBef>
                <a:spcPts val="300"/>
              </a:spcBef>
              <a:spcAft>
                <a:spcPts val="300"/>
              </a:spcAft>
              <a:defRPr/>
            </a:pPr>
            <a:r>
              <a:rPr lang="en-CA" sz="1200" b="0" noProof="0">
                <a:solidFill>
                  <a:srgbClr val="2F2F2F"/>
                </a:solidFill>
                <a:latin typeface="Open Sans" panose="020B0606030504020204" pitchFamily="34" charset="0"/>
                <a:ea typeface="Open Sans" panose="020B0606030504020204" pitchFamily="34" charset="0"/>
                <a:cs typeface="Open Sans" panose="020B0606030504020204" pitchFamily="34" charset="0"/>
                <a:hlinkClick r:id="rId4"/>
              </a:rPr>
              <a:t>mskudra@mokwateh.com</a:t>
            </a:r>
            <a:r>
              <a:rPr lang="en-CA" sz="1200" b="0" noProof="0">
                <a:solidFill>
                  <a:srgbClr val="2F2F2F"/>
                </a:solidFill>
                <a:latin typeface="Open Sans" panose="020B0606030504020204" pitchFamily="34" charset="0"/>
                <a:ea typeface="Open Sans" panose="020B0606030504020204" pitchFamily="34" charset="0"/>
                <a:cs typeface="Open Sans" panose="020B0606030504020204" pitchFamily="34" charset="0"/>
              </a:rPr>
              <a:t> </a:t>
            </a:r>
            <a:endParaRPr kumimoji="0" lang="en-CA" sz="1200" b="0" i="0" u="none" strike="noStrike" kern="1200" cap="none" spc="0" normalizeH="0" baseline="0" noProof="0">
              <a:ln>
                <a:noFill/>
              </a:ln>
              <a:solidFill>
                <a:srgbClr val="2F2F2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 name="TextBox 14">
            <a:extLst>
              <a:ext uri="{FF2B5EF4-FFF2-40B4-BE49-F238E27FC236}">
                <a16:creationId xmlns:a16="http://schemas.microsoft.com/office/drawing/2014/main" id="{B603ABAE-5FF2-E773-F0AB-76FD37E7FB12}"/>
              </a:ext>
            </a:extLst>
          </p:cNvPr>
          <p:cNvSpPr txBox="1"/>
          <p:nvPr/>
        </p:nvSpPr>
        <p:spPr>
          <a:xfrm>
            <a:off x="4307227" y="1988547"/>
            <a:ext cx="2769389" cy="711733"/>
          </a:xfrm>
          <a:prstGeom prst="rect">
            <a:avLst/>
          </a:prstGeom>
          <a:noFill/>
        </p:spPr>
        <p:txBody>
          <a:bodyPr wrap="square" lIns="0" numCol="1">
            <a:spAutoFit/>
          </a:bodyPr>
          <a:lstStyle/>
          <a:p>
            <a:pPr marL="0" marR="0" lvl="0" indent="0" algn="l" defTabSz="914400" rtl="0" eaLnBrk="1" fontAlgn="base" latinLnBrk="0" hangingPunct="1">
              <a:lnSpc>
                <a:spcPct val="130000"/>
              </a:lnSpc>
              <a:spcBef>
                <a:spcPts val="0"/>
              </a:spcBef>
              <a:spcAft>
                <a:spcPts val="300"/>
              </a:spcAft>
              <a:buClrTx/>
              <a:buSzTx/>
              <a:buFontTx/>
              <a:buNone/>
              <a:tabLst/>
              <a:defRPr/>
            </a:pPr>
            <a:r>
              <a:rPr kumimoji="0" lang="en-CA" sz="1000" b="1" i="0" u="none" strike="noStrike" kern="1200" cap="none" spc="0" normalizeH="0" baseline="0" noProof="0">
                <a:ln>
                  <a:noFill/>
                </a:ln>
                <a:solidFill>
                  <a:srgbClr val="2F2F2F"/>
                </a:solidFill>
                <a:effectLst/>
                <a:uLnTx/>
                <a:uFillTx/>
                <a:latin typeface="Open Sans" panose="020B0606030504020204" pitchFamily="34" charset="0"/>
                <a:ea typeface="Open Sans" panose="020B0606030504020204" pitchFamily="34" charset="0"/>
                <a:cs typeface="Open Sans" panose="020B0606030504020204" pitchFamily="34" charset="0"/>
              </a:rPr>
              <a:t>MAILING ADDRESS</a:t>
            </a:r>
          </a:p>
          <a:p>
            <a:pPr marL="0" marR="0" lvl="0" indent="0" algn="l" defTabSz="914400" rtl="0" eaLnBrk="1" fontAlgn="base" latinLnBrk="0" hangingPunct="1">
              <a:lnSpc>
                <a:spcPct val="130000"/>
              </a:lnSpc>
              <a:spcBef>
                <a:spcPts val="0"/>
              </a:spcBef>
              <a:spcAft>
                <a:spcPts val="300"/>
              </a:spcAft>
              <a:buClrTx/>
              <a:buSzTx/>
              <a:buFontTx/>
              <a:buNone/>
              <a:tabLst/>
              <a:defRPr/>
            </a:pPr>
            <a:r>
              <a:rPr kumimoji="0" lang="en-CA" sz="1000" b="0" i="0" u="none" strike="noStrike" kern="1200" cap="none" spc="0" normalizeH="0" baseline="0" noProof="0">
                <a:ln>
                  <a:noFill/>
                </a:ln>
                <a:solidFill>
                  <a:srgbClr val="2F2F2F"/>
                </a:solidFill>
                <a:effectLst/>
                <a:uLnTx/>
                <a:uFillTx/>
                <a:latin typeface="Open Sans" panose="020B0606030504020204" pitchFamily="34" charset="0"/>
                <a:ea typeface="Open Sans" panose="020B0606030504020204" pitchFamily="34" charset="0"/>
                <a:cs typeface="Open Sans" panose="020B0606030504020204" pitchFamily="34" charset="0"/>
              </a:rPr>
              <a:t>41 Copper Thunderbird Road,</a:t>
            </a:r>
            <a:br>
              <a:rPr kumimoji="0" lang="en-CA" sz="1000" b="0" i="0" u="none" strike="noStrike" kern="1200" cap="none" spc="0" normalizeH="0" baseline="0" noProof="0">
                <a:ln>
                  <a:noFill/>
                </a:ln>
                <a:solidFill>
                  <a:srgbClr val="2F2F2F"/>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en-CA" sz="1000" b="0" i="0" u="none" strike="noStrike" kern="1200" cap="none" spc="0" normalizeH="0" baseline="0" noProof="0">
                <a:ln>
                  <a:noFill/>
                </a:ln>
                <a:solidFill>
                  <a:srgbClr val="2F2F2F"/>
                </a:solidFill>
                <a:effectLst/>
                <a:uLnTx/>
                <a:uFillTx/>
                <a:latin typeface="Open Sans" panose="020B0606030504020204" pitchFamily="34" charset="0"/>
                <a:ea typeface="Open Sans" panose="020B0606030504020204" pitchFamily="34" charset="0"/>
                <a:cs typeface="Open Sans" panose="020B0606030504020204" pitchFamily="34" charset="0"/>
              </a:rPr>
              <a:t>Sand Point First Nation, ON P0T 2B0</a:t>
            </a:r>
          </a:p>
        </p:txBody>
      </p:sp>
      <p:sp>
        <p:nvSpPr>
          <p:cNvPr id="16" name="TextBox 15">
            <a:extLst>
              <a:ext uri="{FF2B5EF4-FFF2-40B4-BE49-F238E27FC236}">
                <a16:creationId xmlns:a16="http://schemas.microsoft.com/office/drawing/2014/main" id="{BC4DF893-571C-29A4-CD52-CB60DE2B6AEB}"/>
              </a:ext>
            </a:extLst>
          </p:cNvPr>
          <p:cNvSpPr txBox="1"/>
          <p:nvPr/>
        </p:nvSpPr>
        <p:spPr>
          <a:xfrm>
            <a:off x="1149777" y="2970720"/>
            <a:ext cx="1513336" cy="246221"/>
          </a:xfrm>
          <a:prstGeom prst="rect">
            <a:avLst/>
          </a:prstGeom>
          <a:noFill/>
        </p:spPr>
        <p:txBody>
          <a:bodyPr wrap="square" lIns="0" numCol="1">
            <a:spAutoFit/>
          </a:body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CA" sz="1000" b="1" i="0" u="none" strike="noStrike" kern="1200" cap="none" spc="0" normalizeH="0" baseline="0" noProof="0">
                <a:ln>
                  <a:noFill/>
                </a:ln>
                <a:solidFill>
                  <a:srgbClr val="2F2F2F"/>
                </a:solidFill>
                <a:effectLst/>
                <a:uLnTx/>
                <a:uFillTx/>
                <a:latin typeface="Open Sans" panose="020B0606030504020204" pitchFamily="34" charset="0"/>
                <a:ea typeface="Open Sans" panose="020B0606030504020204" pitchFamily="34" charset="0"/>
                <a:cs typeface="Open Sans" panose="020B0606030504020204" pitchFamily="34" charset="0"/>
              </a:rPr>
              <a:t>FOLLOW MOKWATEH</a:t>
            </a:r>
            <a:endParaRPr kumimoji="0" lang="en-CA" sz="1100" b="0" i="0" u="none" strike="noStrike" kern="1200" cap="none" spc="0" normalizeH="0" baseline="0" noProof="0">
              <a:ln>
                <a:noFill/>
              </a:ln>
              <a:solidFill>
                <a:srgbClr val="2F2F2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a:extLst>
              <a:ext uri="{FF2B5EF4-FFF2-40B4-BE49-F238E27FC236}">
                <a16:creationId xmlns:a16="http://schemas.microsoft.com/office/drawing/2014/main" id="{2BCF72E2-E021-1F22-915F-FFBE09003FCF}"/>
              </a:ext>
            </a:extLst>
          </p:cNvPr>
          <p:cNvSpPr txBox="1"/>
          <p:nvPr/>
        </p:nvSpPr>
        <p:spPr>
          <a:xfrm>
            <a:off x="4325922" y="4042214"/>
            <a:ext cx="3277168" cy="1322244"/>
          </a:xfrm>
          <a:prstGeom prst="rect">
            <a:avLst/>
          </a:prstGeom>
          <a:noFill/>
        </p:spPr>
        <p:txBody>
          <a:bodyPr wrap="square" lIns="0" numCol="1">
            <a:noAutofit/>
          </a:bodyPr>
          <a:lstStyle/>
          <a:p>
            <a:pPr marL="0" marR="0" lvl="0" indent="0" algn="l" defTabSz="914400" rtl="0" eaLnBrk="1" fontAlgn="base" latinLnBrk="0" hangingPunct="1">
              <a:lnSpc>
                <a:spcPct val="130000"/>
              </a:lnSpc>
              <a:spcBef>
                <a:spcPts val="300"/>
              </a:spcBef>
              <a:spcAft>
                <a:spcPts val="0"/>
              </a:spcAft>
              <a:buClrTx/>
              <a:buSzTx/>
              <a:buFontTx/>
              <a:buNone/>
              <a:tabLst/>
              <a:defRPr/>
            </a:pPr>
            <a:r>
              <a:rPr kumimoji="0" lang="en-CA" sz="1000" b="1" i="0" u="none" strike="noStrike" kern="1200" cap="none" spc="0" normalizeH="0" baseline="0" noProof="0">
                <a:ln>
                  <a:noFill/>
                </a:ln>
                <a:solidFill>
                  <a:srgbClr val="2F2F2F"/>
                </a:solidFill>
                <a:effectLst/>
                <a:uLnTx/>
                <a:uFillTx/>
                <a:latin typeface="Open Sans" panose="020B0606030504020204" pitchFamily="34" charset="0"/>
                <a:ea typeface="Open Sans" panose="020B0606030504020204" pitchFamily="34" charset="0"/>
                <a:cs typeface="Open Sans" panose="020B0606030504020204" pitchFamily="34" charset="0"/>
              </a:rPr>
              <a:t>JOIN THE TEAM </a:t>
            </a:r>
          </a:p>
          <a:p>
            <a:pPr marL="0" marR="0" lvl="0" indent="0" algn="l" defTabSz="914400" rtl="0" eaLnBrk="1" fontAlgn="base" latinLnBrk="0" hangingPunct="1">
              <a:lnSpc>
                <a:spcPct val="130000"/>
              </a:lnSpc>
              <a:spcBef>
                <a:spcPts val="300"/>
              </a:spcBef>
              <a:spcAft>
                <a:spcPts val="0"/>
              </a:spcAft>
              <a:buClrTx/>
              <a:buSzTx/>
              <a:buFontTx/>
              <a:buNone/>
              <a:tabLst/>
              <a:defRPr/>
            </a:pPr>
            <a:r>
              <a:rPr kumimoji="0" lang="en-CA" sz="1000" b="0" i="0" u="none" strike="noStrike" kern="1200" cap="none" spc="0" normalizeH="0" baseline="0" noProof="0">
                <a:ln>
                  <a:noFill/>
                </a:ln>
                <a:solidFill>
                  <a:srgbClr val="2F2F2F"/>
                </a:solidFill>
                <a:effectLst/>
                <a:uLnTx/>
                <a:uFillTx/>
                <a:latin typeface="Open Sans" panose="020B0606030504020204" pitchFamily="34" charset="0"/>
                <a:ea typeface="Open Sans" panose="020B0606030504020204" pitchFamily="34" charset="0"/>
                <a:cs typeface="Open Sans" panose="020B0606030504020204" pitchFamily="34" charset="0"/>
              </a:rPr>
              <a:t>Do you share our vision for the future of Canada’s Indigenous Economy? Let’s talk. Please send your resume to </a:t>
            </a:r>
            <a:r>
              <a:rPr kumimoji="0" lang="en-CA" sz="1000" b="0" i="0" u="sng" strike="noStrike" kern="1200" cap="none" spc="0" normalizeH="0" baseline="0" noProof="0">
                <a:ln>
                  <a:noFill/>
                </a:ln>
                <a:solidFill>
                  <a:srgbClr val="A03D35"/>
                </a:solidFill>
                <a:effectLst/>
                <a:uLnTx/>
                <a:uFillTx/>
                <a:latin typeface="Open Sans" panose="020B0606030504020204" pitchFamily="34" charset="0"/>
                <a:ea typeface="Open Sans" panose="020B0606030504020204" pitchFamily="34" charset="0"/>
                <a:cs typeface="Open Sans" panose="020B0606030504020204" pitchFamily="34" charset="0"/>
                <a:hlinkClick r:id="rId5">
                  <a:extLst>
                    <a:ext uri="{A12FA001-AC4F-418D-AE19-62706E023703}">
                      <ahyp:hlinkClr xmlns:ahyp="http://schemas.microsoft.com/office/drawing/2018/hyperlinkcolor" val="tx"/>
                    </a:ext>
                  </a:extLst>
                </a:hlinkClick>
              </a:rPr>
              <a:t>info@mokwateh.com</a:t>
            </a:r>
            <a:r>
              <a:rPr kumimoji="0" lang="en-CA" sz="1000" b="0" i="0" u="none" strike="noStrike" kern="1200" cap="none" spc="0" normalizeH="0" baseline="0" noProof="0">
                <a:ln>
                  <a:noFill/>
                </a:ln>
                <a:solidFill>
                  <a:srgbClr val="A03D35"/>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CA" sz="1000" b="0" i="0" u="none" strike="noStrike" kern="1200" cap="none" spc="0" normalizeH="0" baseline="0" noProof="0">
                <a:ln>
                  <a:noFill/>
                </a:ln>
                <a:solidFill>
                  <a:srgbClr val="2F2F2F"/>
                </a:solidFill>
                <a:effectLst/>
                <a:uLnTx/>
                <a:uFillTx/>
                <a:latin typeface="Open Sans" panose="020B0606030504020204" pitchFamily="34" charset="0"/>
                <a:ea typeface="Open Sans" panose="020B0606030504020204" pitchFamily="34" charset="0"/>
                <a:cs typeface="Open Sans" panose="020B0606030504020204" pitchFamily="34" charset="0"/>
              </a:rPr>
              <a:t>so that we may reach out for relevant roles.  </a:t>
            </a:r>
          </a:p>
          <a:p>
            <a:pPr marL="0" marR="0" lvl="0" indent="0" algn="l" defTabSz="914400" rtl="0" eaLnBrk="1" fontAlgn="base" latinLnBrk="0" hangingPunct="1">
              <a:lnSpc>
                <a:spcPct val="130000"/>
              </a:lnSpc>
              <a:spcBef>
                <a:spcPts val="300"/>
              </a:spcBef>
              <a:spcAft>
                <a:spcPts val="0"/>
              </a:spcAft>
              <a:buClrTx/>
              <a:buSzTx/>
              <a:buFontTx/>
              <a:buNone/>
              <a:tabLst/>
              <a:defRPr/>
            </a:pPr>
            <a:r>
              <a:rPr kumimoji="0" lang="en-CA" sz="1000" b="0" i="0" u="none" strike="noStrike" kern="1200" cap="none" spc="0" normalizeH="0" baseline="0" noProof="0">
                <a:ln>
                  <a:noFill/>
                </a:ln>
                <a:solidFill>
                  <a:srgbClr val="2F2F2F"/>
                </a:solidFill>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l" defTabSz="914400" rtl="0" eaLnBrk="1" fontAlgn="base" latinLnBrk="0" hangingPunct="1">
              <a:lnSpc>
                <a:spcPct val="130000"/>
              </a:lnSpc>
              <a:spcBef>
                <a:spcPts val="300"/>
              </a:spcBef>
              <a:spcAft>
                <a:spcPts val="0"/>
              </a:spcAft>
              <a:buClrTx/>
              <a:buSzTx/>
              <a:buFontTx/>
              <a:buNone/>
              <a:tabLst/>
              <a:defRPr/>
            </a:pPr>
            <a:endParaRPr kumimoji="0" lang="en-CA" sz="1000" b="0" i="0" u="none" strike="noStrike" kern="1200" cap="none" spc="0" normalizeH="0" baseline="0" noProof="0">
              <a:ln>
                <a:noFill/>
              </a:ln>
              <a:solidFill>
                <a:srgbClr val="2F2F2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base" latinLnBrk="0" hangingPunct="1">
              <a:lnSpc>
                <a:spcPct val="130000"/>
              </a:lnSpc>
              <a:spcBef>
                <a:spcPts val="300"/>
              </a:spcBef>
              <a:spcAft>
                <a:spcPts val="0"/>
              </a:spcAft>
              <a:buClrTx/>
              <a:buSzTx/>
              <a:buFontTx/>
              <a:buNone/>
              <a:tabLst/>
              <a:defRPr/>
            </a:pPr>
            <a:endParaRPr kumimoji="0" lang="en-CA" sz="1000" b="0" i="0" u="none" strike="noStrike" kern="1200" cap="none" spc="0" normalizeH="0" baseline="0" noProof="0">
              <a:ln>
                <a:noFill/>
              </a:ln>
              <a:solidFill>
                <a:srgbClr val="2F2F2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 name="TextBox 18">
            <a:extLst>
              <a:ext uri="{FF2B5EF4-FFF2-40B4-BE49-F238E27FC236}">
                <a16:creationId xmlns:a16="http://schemas.microsoft.com/office/drawing/2014/main" id="{7D69191C-A0F9-7ECA-F3C5-4D0A73096047}"/>
              </a:ext>
            </a:extLst>
          </p:cNvPr>
          <p:cNvSpPr txBox="1"/>
          <p:nvPr/>
        </p:nvSpPr>
        <p:spPr>
          <a:xfrm>
            <a:off x="4325922" y="2902536"/>
            <a:ext cx="3277174" cy="1152623"/>
          </a:xfrm>
          <a:prstGeom prst="rect">
            <a:avLst/>
          </a:prstGeom>
          <a:noFill/>
        </p:spPr>
        <p:txBody>
          <a:bodyPr wrap="square" lIns="0" numCol="1">
            <a:spAutoFit/>
          </a:bodyPr>
          <a:lstStyle/>
          <a:p>
            <a:pPr marL="0" marR="0" lvl="0" indent="0" algn="l" defTabSz="914400" rtl="0" eaLnBrk="1" fontAlgn="base" latinLnBrk="0" hangingPunct="1">
              <a:lnSpc>
                <a:spcPct val="130000"/>
              </a:lnSpc>
              <a:spcBef>
                <a:spcPts val="300"/>
              </a:spcBef>
              <a:spcAft>
                <a:spcPts val="0"/>
              </a:spcAft>
              <a:buClrTx/>
              <a:buSzTx/>
              <a:buFontTx/>
              <a:buNone/>
              <a:tabLst/>
              <a:defRPr/>
            </a:pPr>
            <a:r>
              <a:rPr kumimoji="0" lang="en-CA" sz="1000" b="1" i="0" u="none" strike="noStrike" kern="1200" cap="none" spc="0" normalizeH="0" baseline="0" noProof="0">
                <a:ln>
                  <a:noFill/>
                </a:ln>
                <a:solidFill>
                  <a:srgbClr val="2F2F2F"/>
                </a:solidFill>
                <a:effectLst/>
                <a:uLnTx/>
                <a:uFillTx/>
                <a:latin typeface="Open Sans" panose="020B0606030504020204" pitchFamily="34" charset="0"/>
                <a:ea typeface="Open Sans" panose="020B0606030504020204" pitchFamily="34" charset="0"/>
                <a:cs typeface="Open Sans" panose="020B0606030504020204" pitchFamily="34" charset="0"/>
              </a:rPr>
              <a:t>SPEAKING ENGAGEMENTS </a:t>
            </a:r>
          </a:p>
          <a:p>
            <a:pPr marL="0" marR="0" lvl="0" indent="0" algn="l" defTabSz="914400" rtl="0" eaLnBrk="1" fontAlgn="base" latinLnBrk="0" hangingPunct="1">
              <a:lnSpc>
                <a:spcPct val="130000"/>
              </a:lnSpc>
              <a:spcBef>
                <a:spcPts val="300"/>
              </a:spcBef>
              <a:spcAft>
                <a:spcPts val="0"/>
              </a:spcAft>
              <a:buClrTx/>
              <a:buSzTx/>
              <a:buFontTx/>
              <a:buNone/>
              <a:tabLst/>
              <a:defRPr/>
            </a:pPr>
            <a:r>
              <a:rPr kumimoji="0" lang="en-CA" sz="1000" b="0" i="0" u="none" strike="noStrike" kern="1200" cap="none" spc="0" normalizeH="0" baseline="0" noProof="0">
                <a:ln>
                  <a:noFill/>
                </a:ln>
                <a:solidFill>
                  <a:srgbClr val="2F2F2F"/>
                </a:solidFill>
                <a:effectLst/>
                <a:uLnTx/>
                <a:uFillTx/>
                <a:latin typeface="Open Sans" panose="020B0606030504020204" pitchFamily="34" charset="0"/>
                <a:ea typeface="Open Sans" panose="020B0606030504020204" pitchFamily="34" charset="0"/>
                <a:cs typeface="Open Sans" panose="020B0606030504020204" pitchFamily="34" charset="0"/>
              </a:rPr>
              <a:t>JP Gladu and the team are accomplished public speakers, bringing current issues and insights to your organization’s stage. </a:t>
            </a:r>
          </a:p>
          <a:p>
            <a:pPr marL="0" marR="0" lvl="0" indent="0" algn="l" defTabSz="914400" rtl="0" eaLnBrk="1" fontAlgn="base" latinLnBrk="0" hangingPunct="1">
              <a:lnSpc>
                <a:spcPct val="130000"/>
              </a:lnSpc>
              <a:spcBef>
                <a:spcPts val="300"/>
              </a:spcBef>
              <a:spcAft>
                <a:spcPts val="0"/>
              </a:spcAft>
              <a:buClrTx/>
              <a:buSzTx/>
              <a:buFontTx/>
              <a:buNone/>
              <a:tabLst/>
              <a:defRPr/>
            </a:pPr>
            <a:endParaRPr kumimoji="0" lang="en-CA" sz="1000" b="0" i="0" u="none" strike="noStrike" kern="1200" cap="none" spc="0" normalizeH="0" baseline="0" noProof="0">
              <a:ln>
                <a:noFill/>
              </a:ln>
              <a:solidFill>
                <a:srgbClr val="2F2F2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cxnSp>
        <p:nvCxnSpPr>
          <p:cNvPr id="21" name="Straight Connector 20">
            <a:extLst>
              <a:ext uri="{FF2B5EF4-FFF2-40B4-BE49-F238E27FC236}">
                <a16:creationId xmlns:a16="http://schemas.microsoft.com/office/drawing/2014/main" id="{270A8ED6-BD2E-A025-7ED8-A604FC0A2EA4}"/>
              </a:ext>
            </a:extLst>
          </p:cNvPr>
          <p:cNvCxnSpPr>
            <a:cxnSpLocks/>
          </p:cNvCxnSpPr>
          <p:nvPr/>
        </p:nvCxnSpPr>
        <p:spPr bwMode="auto">
          <a:xfrm>
            <a:off x="3953427" y="2053505"/>
            <a:ext cx="0" cy="3523513"/>
          </a:xfrm>
          <a:prstGeom prst="line">
            <a:avLst/>
          </a:prstGeom>
          <a:solidFill>
            <a:schemeClr val="accent1"/>
          </a:solidFill>
          <a:ln w="9525" cap="flat" cmpd="sng" algn="ctr">
            <a:solidFill>
              <a:schemeClr val="bg1">
                <a:lumMod val="50000"/>
                <a:lumOff val="50000"/>
              </a:schemeClr>
            </a:solidFill>
            <a:prstDash val="sysDot"/>
            <a:miter lim="800000"/>
            <a:headEnd type="none" w="med" len="med"/>
            <a:tailEnd type="none" w="med" len="med"/>
          </a:ln>
          <a:effectLst/>
        </p:spPr>
      </p:cxnSp>
      <p:cxnSp>
        <p:nvCxnSpPr>
          <p:cNvPr id="22" name="Straight Connector 21">
            <a:extLst>
              <a:ext uri="{FF2B5EF4-FFF2-40B4-BE49-F238E27FC236}">
                <a16:creationId xmlns:a16="http://schemas.microsoft.com/office/drawing/2014/main" id="{90F4B0DB-297C-3F3E-5F9A-6E76577D0AA4}"/>
              </a:ext>
            </a:extLst>
          </p:cNvPr>
          <p:cNvCxnSpPr>
            <a:cxnSpLocks/>
          </p:cNvCxnSpPr>
          <p:nvPr/>
        </p:nvCxnSpPr>
        <p:spPr bwMode="auto">
          <a:xfrm>
            <a:off x="7911819" y="1988547"/>
            <a:ext cx="0" cy="3588471"/>
          </a:xfrm>
          <a:prstGeom prst="line">
            <a:avLst/>
          </a:prstGeom>
          <a:solidFill>
            <a:schemeClr val="accent1"/>
          </a:solidFill>
          <a:ln w="9525" cap="flat" cmpd="sng" algn="ctr">
            <a:solidFill>
              <a:schemeClr val="bg1">
                <a:lumMod val="50000"/>
                <a:lumOff val="50000"/>
              </a:schemeClr>
            </a:solidFill>
            <a:prstDash val="sysDot"/>
            <a:miter lim="800000"/>
            <a:headEnd type="none" w="med" len="med"/>
            <a:tailEnd type="none" w="med" len="med"/>
          </a:ln>
          <a:effectLst/>
        </p:spPr>
      </p:cxnSp>
      <p:sp>
        <p:nvSpPr>
          <p:cNvPr id="23" name="TextBox 22">
            <a:extLst>
              <a:ext uri="{FF2B5EF4-FFF2-40B4-BE49-F238E27FC236}">
                <a16:creationId xmlns:a16="http://schemas.microsoft.com/office/drawing/2014/main" id="{2A3A934D-57B3-639A-08E7-5A649FF7BDE3}"/>
              </a:ext>
            </a:extLst>
          </p:cNvPr>
          <p:cNvSpPr txBox="1"/>
          <p:nvPr/>
        </p:nvSpPr>
        <p:spPr>
          <a:xfrm>
            <a:off x="8252733" y="2970720"/>
            <a:ext cx="3313084" cy="872868"/>
          </a:xfrm>
          <a:prstGeom prst="rect">
            <a:avLst/>
          </a:prstGeom>
          <a:noFill/>
        </p:spPr>
        <p:txBody>
          <a:bodyPr wrap="square" lIns="0">
            <a:spAutoFit/>
          </a:bodyPr>
          <a:lstStyle/>
          <a:p>
            <a:pPr marL="0" marR="0" lvl="0" indent="0" algn="l" defTabSz="914400" rtl="0" eaLnBrk="1" fontAlgn="auto" latinLnBrk="0" hangingPunct="1">
              <a:lnSpc>
                <a:spcPct val="130000"/>
              </a:lnSpc>
              <a:spcBef>
                <a:spcPts val="600"/>
              </a:spcBef>
              <a:spcAft>
                <a:spcPts val="0"/>
              </a:spcAft>
              <a:buClrTx/>
              <a:buSzTx/>
              <a:buFontTx/>
              <a:buNone/>
              <a:tabLst/>
              <a:defRPr/>
            </a:pPr>
            <a:r>
              <a:rPr kumimoji="0" lang="en-CA" sz="1000" b="0" i="0" u="none" strike="noStrike" kern="1200" cap="none" spc="0" normalizeH="0" baseline="0" noProof="0">
                <a:ln>
                  <a:noFill/>
                </a:ln>
                <a:solidFill>
                  <a:srgbClr val="2F2F2F"/>
                </a:solidFill>
                <a:effectLst/>
                <a:uLnTx/>
                <a:uFillTx/>
                <a:latin typeface="Arial" panose="020B0604020202020204" pitchFamily="34" charset="0"/>
                <a:ea typeface="+mn-ea"/>
                <a:cs typeface="+mn-cs"/>
              </a:rPr>
              <a:t>Our head office is located on Sand Point First Nation on the eastern shores of lake Nipigon within the Robinson Superior Treaty which was signed in 1850 and is represented by the Anishinaabe Nation. </a:t>
            </a:r>
            <a:endParaRPr kumimoji="0" lang="en-CA" sz="1000" b="1" i="0" u="none" strike="noStrike" kern="1200" cap="none" spc="0" normalizeH="0" baseline="0" noProof="0">
              <a:ln>
                <a:noFill/>
              </a:ln>
              <a:solidFill>
                <a:srgbClr val="2F2F2F"/>
              </a:solidFill>
              <a:effectLst/>
              <a:uLnTx/>
              <a:uFillTx/>
              <a:latin typeface="Gill Sans MT" panose="020B0502020104020203"/>
              <a:ea typeface="+mn-ea"/>
              <a:cs typeface="+mn-cs"/>
            </a:endParaRPr>
          </a:p>
        </p:txBody>
      </p:sp>
      <p:sp>
        <p:nvSpPr>
          <p:cNvPr id="32" name="Title 3">
            <a:extLst>
              <a:ext uri="{FF2B5EF4-FFF2-40B4-BE49-F238E27FC236}">
                <a16:creationId xmlns:a16="http://schemas.microsoft.com/office/drawing/2014/main" id="{788C8A71-42A3-2A74-2C81-C1C4BFCB95E1}"/>
              </a:ext>
            </a:extLst>
          </p:cNvPr>
          <p:cNvSpPr>
            <a:spLocks noGrp="1"/>
          </p:cNvSpPr>
          <p:nvPr>
            <p:ph type="title"/>
          </p:nvPr>
        </p:nvSpPr>
        <p:spPr>
          <a:xfrm>
            <a:off x="4044043" y="955298"/>
            <a:ext cx="4038010" cy="308938"/>
          </a:xfrm>
        </p:spPr>
        <p:txBody>
          <a:bodyPr/>
          <a:lstStyle/>
          <a:p>
            <a:pPr algn="ctr"/>
            <a:r>
              <a:rPr lang="en-CA" noProof="0"/>
              <a:t>Connect With Us</a:t>
            </a:r>
          </a:p>
        </p:txBody>
      </p:sp>
      <p:pic>
        <p:nvPicPr>
          <p:cNvPr id="36" name="Picture 35" descr="A blue and black logo&#10;&#10;Description automatically generated">
            <a:extLst>
              <a:ext uri="{FF2B5EF4-FFF2-40B4-BE49-F238E27FC236}">
                <a16:creationId xmlns:a16="http://schemas.microsoft.com/office/drawing/2014/main" id="{A973A95C-6F87-36B6-6DB9-C3C1D8A8BE10}"/>
              </a:ext>
            </a:extLst>
          </p:cNvPr>
          <p:cNvPicPr>
            <a:picLocks noChangeAspect="1"/>
          </p:cNvPicPr>
          <p:nvPr/>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tretch>
            <a:fillRect/>
          </a:stretch>
        </p:blipFill>
        <p:spPr>
          <a:xfrm>
            <a:off x="858900" y="3001353"/>
            <a:ext cx="184957" cy="184957"/>
          </a:xfrm>
          <a:prstGeom prst="rect">
            <a:avLst/>
          </a:prstGeom>
        </p:spPr>
      </p:pic>
      <p:sp>
        <p:nvSpPr>
          <p:cNvPr id="40" name="Slide Number Placeholder 2">
            <a:extLst>
              <a:ext uri="{FF2B5EF4-FFF2-40B4-BE49-F238E27FC236}">
                <a16:creationId xmlns:a16="http://schemas.microsoft.com/office/drawing/2014/main" id="{9DAA7045-0FE4-213D-A8A6-831E15851D98}"/>
              </a:ext>
            </a:extLst>
          </p:cNvPr>
          <p:cNvSpPr txBox="1">
            <a:spLocks/>
          </p:cNvSpPr>
          <p:nvPr/>
        </p:nvSpPr>
        <p:spPr>
          <a:xfrm>
            <a:off x="4334588" y="5311792"/>
            <a:ext cx="1761412" cy="369740"/>
          </a:xfrm>
          <a:prstGeom prst="rect">
            <a:avLst/>
          </a:prstGeom>
        </p:spPr>
        <p:txBody>
          <a:bodyPr vert="horz" lIns="0" tIns="0" rIns="0" bIns="0" rtlCol="0" anchor="ctr" anchorCtr="0">
            <a:noAutofit/>
          </a:bodyPr>
          <a:lstStyle>
            <a:defPPr>
              <a:defRPr lang="en-US"/>
            </a:defPPr>
            <a:lvl1pPr marL="0" indent="0" algn="l" defTabSz="914400" rtl="0" eaLnBrk="1" latinLnBrk="0" hangingPunct="1">
              <a:spcBef>
                <a:spcPts val="600"/>
              </a:spcBef>
              <a:spcAft>
                <a:spcPts val="600"/>
              </a:spcAft>
              <a:buFontTx/>
              <a:buNone/>
              <a:defRPr sz="1000" b="1" kern="1200">
                <a:solidFill>
                  <a:srgbClr val="A13D35"/>
                </a:solidFill>
                <a:latin typeface="+mn-lt"/>
                <a:ea typeface="+mn-ea"/>
                <a:cs typeface="+mn-cs"/>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CA" sz="1100" b="0" i="0" u="none" strike="noStrike" kern="1200" cap="none" spc="0" normalizeH="0" baseline="0" noProof="0">
                <a:ln>
                  <a:noFill/>
                </a:ln>
                <a:solidFill>
                  <a:srgbClr val="A03D35"/>
                </a:solidFill>
                <a:effectLst/>
                <a:uLnTx/>
                <a:uFillTx/>
                <a:latin typeface="Open Sans" panose="020B0606030504020204" pitchFamily="34" charset="0"/>
                <a:ea typeface="Open Sans" panose="020B0606030504020204" pitchFamily="34" charset="0"/>
                <a:cs typeface="Open Sans" panose="020B0606030504020204" pitchFamily="34" charset="0"/>
              </a:rPr>
              <a:t>mokwateh.com/contact</a:t>
            </a:r>
          </a:p>
        </p:txBody>
      </p:sp>
      <p:sp>
        <p:nvSpPr>
          <p:cNvPr id="41" name="TextBox 40">
            <a:extLst>
              <a:ext uri="{FF2B5EF4-FFF2-40B4-BE49-F238E27FC236}">
                <a16:creationId xmlns:a16="http://schemas.microsoft.com/office/drawing/2014/main" id="{B7A05A5F-BB30-8F67-C38C-91F939308580}"/>
              </a:ext>
            </a:extLst>
          </p:cNvPr>
          <p:cNvSpPr txBox="1"/>
          <p:nvPr/>
        </p:nvSpPr>
        <p:spPr>
          <a:xfrm>
            <a:off x="4184822" y="6425514"/>
            <a:ext cx="0" cy="0"/>
          </a:xfrm>
          <a:prstGeom prst="rect">
            <a:avLst/>
          </a:prstGeom>
          <a:noFill/>
        </p:spPr>
        <p:txBody>
          <a:bodyPr wrap="none" lIns="0" tIns="0" rIns="0" bIns="0" rtlCol="0">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endParaRPr kumimoji="0" lang="en-CA" sz="1400" b="1" i="0" u="none" strike="noStrike" kern="1200" cap="none" spc="0" normalizeH="0" baseline="0" noProof="0">
              <a:ln>
                <a:noFill/>
              </a:ln>
              <a:solidFill>
                <a:srgbClr val="E6E5E5"/>
              </a:solidFill>
              <a:effectLst/>
              <a:uLnTx/>
              <a:uFillTx/>
              <a:latin typeface="Gill Sans MT" panose="020B0502020104020203"/>
              <a:ea typeface="+mn-ea"/>
              <a:cs typeface="+mn-cs"/>
            </a:endParaRPr>
          </a:p>
        </p:txBody>
      </p:sp>
      <p:sp>
        <p:nvSpPr>
          <p:cNvPr id="4" name="Slide Number Placeholder 1">
            <a:extLst>
              <a:ext uri="{FF2B5EF4-FFF2-40B4-BE49-F238E27FC236}">
                <a16:creationId xmlns:a16="http://schemas.microsoft.com/office/drawing/2014/main" id="{0DD9877B-8E44-B11D-5664-8BBEB7C5E89C}"/>
              </a:ext>
            </a:extLst>
          </p:cNvPr>
          <p:cNvSpPr txBox="1">
            <a:spLocks/>
          </p:cNvSpPr>
          <p:nvPr/>
        </p:nvSpPr>
        <p:spPr>
          <a:xfrm>
            <a:off x="611301" y="6351735"/>
            <a:ext cx="265003" cy="369740"/>
          </a:xfrm>
          <a:prstGeom prst="rect">
            <a:avLst/>
          </a:prstGeom>
        </p:spPr>
        <p:txBody>
          <a:bodyPr vert="horz" lIns="0" tIns="0" rIns="0" bIns="0" rtlCol="0" anchor="ctr" anchorCtr="0">
            <a:noAutofit/>
          </a:bodyPr>
          <a:lstStyle>
            <a:defPPr>
              <a:defRPr lang="en-US"/>
            </a:defPPr>
            <a:lvl1pPr>
              <a:defRPr sz="1000">
                <a:solidFill>
                  <a:srgbClr val="A13D35"/>
                </a:solidFill>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fld id="{90E75981-53F8-4174-8F05-C8A5CE0FBBE0}" type="slidenum">
              <a:rPr lang="en-CA" noProof="0" smtClean="0"/>
              <a:pPr/>
              <a:t>48</a:t>
            </a:fld>
            <a:endParaRPr lang="en-CA" noProof="0"/>
          </a:p>
        </p:txBody>
      </p:sp>
      <p:sp>
        <p:nvSpPr>
          <p:cNvPr id="7" name="Text 12">
            <a:extLst>
              <a:ext uri="{FF2B5EF4-FFF2-40B4-BE49-F238E27FC236}">
                <a16:creationId xmlns:a16="http://schemas.microsoft.com/office/drawing/2014/main" id="{7A9E0500-B665-78C6-30EF-6CAF3FF7810A}"/>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spTree>
    <p:extLst>
      <p:ext uri="{BB962C8B-B14F-4D97-AF65-F5344CB8AC3E}">
        <p14:creationId xmlns:p14="http://schemas.microsoft.com/office/powerpoint/2010/main" val="20708085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A8F92BC-455B-E0C5-9E6E-CCD3959D85D1}"/>
              </a:ext>
            </a:extLst>
          </p:cNvPr>
          <p:cNvSpPr>
            <a:spLocks noGrp="1"/>
          </p:cNvSpPr>
          <p:nvPr>
            <p:ph type="title"/>
          </p:nvPr>
        </p:nvSpPr>
        <p:spPr/>
        <p:txBody>
          <a:bodyPr/>
          <a:lstStyle/>
          <a:p>
            <a:r>
              <a:rPr lang="en-CA" noProof="0"/>
              <a:t>Hidden slides</a:t>
            </a:r>
          </a:p>
        </p:txBody>
      </p:sp>
      <p:sp>
        <p:nvSpPr>
          <p:cNvPr id="2" name="Footer Placeholder 1">
            <a:extLst>
              <a:ext uri="{FF2B5EF4-FFF2-40B4-BE49-F238E27FC236}">
                <a16:creationId xmlns:a16="http://schemas.microsoft.com/office/drawing/2014/main" id="{EB0D1515-97BE-91A9-BA68-D758885E6EED}"/>
              </a:ext>
            </a:extLst>
          </p:cNvPr>
          <p:cNvSpPr>
            <a:spLocks noGrp="1"/>
          </p:cNvSpPr>
          <p:nvPr>
            <p:ph type="ftr" sz="quarter" idx="4294967295"/>
          </p:nvPr>
        </p:nvSpPr>
        <p:spPr>
          <a:xfrm>
            <a:off x="0" y="6356350"/>
            <a:ext cx="4114800" cy="365125"/>
          </a:xfrm>
        </p:spPr>
        <p:txBody>
          <a:bodyPr/>
          <a:lstStyle/>
          <a:p>
            <a:r>
              <a:rPr lang="en-CA" noProof="0"/>
              <a:t>Building Bridges</a:t>
            </a:r>
          </a:p>
        </p:txBody>
      </p:sp>
      <p:sp>
        <p:nvSpPr>
          <p:cNvPr id="3" name="Slide Number Placeholder 2">
            <a:extLst>
              <a:ext uri="{FF2B5EF4-FFF2-40B4-BE49-F238E27FC236}">
                <a16:creationId xmlns:a16="http://schemas.microsoft.com/office/drawing/2014/main" id="{9D01302D-BA91-FCF0-7834-9EF92F18C27E}"/>
              </a:ext>
            </a:extLst>
          </p:cNvPr>
          <p:cNvSpPr>
            <a:spLocks noGrp="1"/>
          </p:cNvSpPr>
          <p:nvPr>
            <p:ph type="sldNum" sz="quarter" idx="4294967295"/>
          </p:nvPr>
        </p:nvSpPr>
        <p:spPr>
          <a:xfrm>
            <a:off x="0" y="6351588"/>
            <a:ext cx="265113" cy="369887"/>
          </a:xfrm>
        </p:spPr>
        <p:txBody>
          <a:bodyPr/>
          <a:lstStyle/>
          <a:p>
            <a:fld id="{90E75981-53F8-4174-8F05-C8A5CE0FBBE0}" type="slidenum">
              <a:rPr lang="en-CA" noProof="0" smtClean="0"/>
              <a:pPr/>
              <a:t>49</a:t>
            </a:fld>
            <a:endParaRPr lang="en-CA" noProof="0"/>
          </a:p>
        </p:txBody>
      </p:sp>
    </p:spTree>
    <p:extLst>
      <p:ext uri="{BB962C8B-B14F-4D97-AF65-F5344CB8AC3E}">
        <p14:creationId xmlns:p14="http://schemas.microsoft.com/office/powerpoint/2010/main" val="44187150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 name="Title 3">
            <a:extLst>
              <a:ext uri="{FF2B5EF4-FFF2-40B4-BE49-F238E27FC236}">
                <a16:creationId xmlns:a16="http://schemas.microsoft.com/office/drawing/2014/main" id="{538CEB57-2A0C-4C25-680E-5F7C603AF5B4}"/>
              </a:ext>
            </a:extLst>
          </p:cNvPr>
          <p:cNvSpPr>
            <a:spLocks noGrp="1"/>
          </p:cNvSpPr>
          <p:nvPr>
            <p:ph type="title"/>
          </p:nvPr>
        </p:nvSpPr>
        <p:spPr>
          <a:xfrm>
            <a:off x="3503726" y="684605"/>
            <a:ext cx="6539804" cy="329893"/>
          </a:xfrm>
        </p:spPr>
        <p:txBody>
          <a:bodyPr/>
          <a:lstStyle/>
          <a:p>
            <a:r>
              <a:rPr lang="en-CA" noProof="0"/>
              <a:t>Max </a:t>
            </a:r>
            <a:r>
              <a:rPr lang="en-CA" noProof="0" err="1"/>
              <a:t>Skudra</a:t>
            </a:r>
            <a:endParaRPr lang="en-CA" noProof="0"/>
          </a:p>
        </p:txBody>
      </p:sp>
      <p:sp>
        <p:nvSpPr>
          <p:cNvPr id="21" name="TextBox 20">
            <a:extLst>
              <a:ext uri="{FF2B5EF4-FFF2-40B4-BE49-F238E27FC236}">
                <a16:creationId xmlns:a16="http://schemas.microsoft.com/office/drawing/2014/main" id="{08B6E8C0-3AEF-3CDC-067A-EF8619A001C3}"/>
              </a:ext>
            </a:extLst>
          </p:cNvPr>
          <p:cNvSpPr txBox="1"/>
          <p:nvPr/>
        </p:nvSpPr>
        <p:spPr>
          <a:xfrm>
            <a:off x="9580418" y="-363682"/>
            <a:ext cx="0" cy="0"/>
          </a:xfrm>
          <a:prstGeom prst="rect">
            <a:avLst/>
          </a:prstGeom>
          <a:noFill/>
        </p:spPr>
        <p:txBody>
          <a:bodyPr wrap="none" lIns="0" tIns="0" rIns="0" bIns="0" rtlCol="0">
            <a:noAutofit/>
          </a:bodyPr>
          <a:lstStyle/>
          <a:p>
            <a:endParaRPr lang="en-CA" noProof="0"/>
          </a:p>
        </p:txBody>
      </p:sp>
      <p:sp>
        <p:nvSpPr>
          <p:cNvPr id="12" name="TextBox 2">
            <a:extLst>
              <a:ext uri="{FF2B5EF4-FFF2-40B4-BE49-F238E27FC236}">
                <a16:creationId xmlns:a16="http://schemas.microsoft.com/office/drawing/2014/main" id="{378F9547-DD79-6691-E2F3-023A9AA15F6F}"/>
              </a:ext>
            </a:extLst>
          </p:cNvPr>
          <p:cNvSpPr txBox="1"/>
          <p:nvPr/>
        </p:nvSpPr>
        <p:spPr>
          <a:xfrm>
            <a:off x="8192003" y="1117844"/>
            <a:ext cx="3388699" cy="269689"/>
          </a:xfrm>
          <a:prstGeom prst="rect">
            <a:avLst/>
          </a:prstGeom>
          <a:noFill/>
        </p:spPr>
        <p:txBody>
          <a:bodyPr wrap="square" lIns="0" tIns="45720" rIns="91440" bIns="45720" anchor="t">
            <a:spAutoFit/>
          </a:bodyPr>
          <a:lstStyle>
            <a:defPPr>
              <a:defRPr lang="en-US"/>
            </a:defPPr>
            <a:lvl1pPr marL="0" indent="0" algn="l" defTabSz="914400" rtl="0" eaLnBrk="1" latinLnBrk="0" hangingPunct="1">
              <a:spcBef>
                <a:spcPts val="600"/>
              </a:spcBef>
              <a:spcAft>
                <a:spcPts val="600"/>
              </a:spcAft>
              <a:buFontTx/>
              <a:buNone/>
              <a:defRPr sz="1400" b="1" kern="1200">
                <a:solidFill>
                  <a:schemeClr val="bg2"/>
                </a:solidFill>
                <a:latin typeface="+mn-lt"/>
                <a:ea typeface="+mn-ea"/>
                <a:cs typeface="+mn-cs"/>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pPr algn="r">
              <a:lnSpc>
                <a:spcPct val="125000"/>
              </a:lnSpc>
            </a:pPr>
            <a:r>
              <a:rPr lang="en-CA" sz="1000" noProof="0">
                <a:solidFill>
                  <a:schemeClr val="bg1">
                    <a:lumMod val="75000"/>
                    <a:lumOff val="25000"/>
                  </a:schemeClr>
                </a:solidFill>
                <a:latin typeface="Open Sans Semibold" panose="020B0606030504020204" pitchFamily="34" charset="0"/>
                <a:ea typeface="Open Sans Semibold" panose="020B0606030504020204" pitchFamily="34" charset="0"/>
                <a:cs typeface="Open Sans Semibold" panose="020B0606030504020204" pitchFamily="34" charset="0"/>
              </a:rPr>
              <a:t>+647 970-3160 | </a:t>
            </a:r>
            <a:r>
              <a:rPr lang="en-CA" sz="1000" noProof="0">
                <a:solidFill>
                  <a:schemeClr val="bg1">
                    <a:lumMod val="75000"/>
                    <a:lumOff val="25000"/>
                  </a:schemeClr>
                </a:solidFill>
                <a:latin typeface="Open Sans Semibold" panose="020B0606030504020204" pitchFamily="34" charset="0"/>
                <a:ea typeface="Open Sans Semibold" panose="020B0606030504020204" pitchFamily="34" charset="0"/>
                <a:cs typeface="Open Sans Semibold" panose="020B0606030504020204" pitchFamily="34" charset="0"/>
                <a:hlinkClick r:id="rId3"/>
              </a:rPr>
              <a:t>mskudra@mokwateh.com</a:t>
            </a:r>
            <a:endParaRPr lang="en-CA" sz="1000" noProof="0">
              <a:solidFill>
                <a:schemeClr val="bg1">
                  <a:lumMod val="75000"/>
                  <a:lumOff val="25000"/>
                </a:schemeClr>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4" name="Rectangle 3">
            <a:extLst>
              <a:ext uri="{FF2B5EF4-FFF2-40B4-BE49-F238E27FC236}">
                <a16:creationId xmlns:a16="http://schemas.microsoft.com/office/drawing/2014/main" id="{0D6DA679-3A3A-43A8-8E1C-3C04A4FD2743}"/>
              </a:ext>
            </a:extLst>
          </p:cNvPr>
          <p:cNvSpPr/>
          <p:nvPr/>
        </p:nvSpPr>
        <p:spPr bwMode="auto">
          <a:xfrm>
            <a:off x="611300" y="684603"/>
            <a:ext cx="2020841" cy="1968843"/>
          </a:xfrm>
          <a:prstGeom prst="rect">
            <a:avLst/>
          </a:prstGeom>
          <a:blipFill>
            <a:blip r:embed="rId4"/>
            <a:stretch>
              <a:fillRect/>
            </a:stretch>
          </a:blip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CA" sz="2400" b="0" noProof="0">
              <a:solidFill>
                <a:schemeClr val="tx1"/>
              </a:solidFill>
              <a:latin typeface="Times New Roman" pitchFamily="18" charset="0"/>
            </a:endParaRPr>
          </a:p>
        </p:txBody>
      </p:sp>
      <p:sp>
        <p:nvSpPr>
          <p:cNvPr id="5" name="Title 3">
            <a:extLst>
              <a:ext uri="{FF2B5EF4-FFF2-40B4-BE49-F238E27FC236}">
                <a16:creationId xmlns:a16="http://schemas.microsoft.com/office/drawing/2014/main" id="{B747EBBC-3DEC-1D52-49A3-EB7ADFE5AAF7}"/>
              </a:ext>
            </a:extLst>
          </p:cNvPr>
          <p:cNvSpPr txBox="1">
            <a:spLocks/>
          </p:cNvSpPr>
          <p:nvPr/>
        </p:nvSpPr>
        <p:spPr>
          <a:xfrm>
            <a:off x="3503728" y="1202658"/>
            <a:ext cx="2614473" cy="21191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400" b="1" i="0" kern="1200" spc="20" baseline="0">
                <a:solidFill>
                  <a:srgbClr val="A13D35"/>
                </a:solidFill>
                <a:latin typeface="Gill Sans Nova SemiBold" panose="020B0502020204020203" pitchFamily="34" charset="0"/>
                <a:ea typeface="Open Sans Semibold" panose="020B0606030504020204" pitchFamily="34" charset="0"/>
                <a:cs typeface="Open Sans Semibold" panose="020B0606030504020204" pitchFamily="34" charset="0"/>
              </a:defRPr>
            </a:lvl1pPr>
          </a:lstStyle>
          <a:p>
            <a:pPr>
              <a:spcAft>
                <a:spcPts val="0"/>
              </a:spcAft>
            </a:pPr>
            <a:r>
              <a:rPr lang="en-CA" sz="1200" noProof="0">
                <a:solidFill>
                  <a:schemeClr val="accent5"/>
                </a:solidFill>
                <a:latin typeface="Open Sans Semibold" panose="020B0606030504020204" pitchFamily="34" charset="0"/>
              </a:rPr>
              <a:t>Partner</a:t>
            </a:r>
          </a:p>
        </p:txBody>
      </p:sp>
      <p:sp>
        <p:nvSpPr>
          <p:cNvPr id="6" name="TextBox 2">
            <a:extLst>
              <a:ext uri="{FF2B5EF4-FFF2-40B4-BE49-F238E27FC236}">
                <a16:creationId xmlns:a16="http://schemas.microsoft.com/office/drawing/2014/main" id="{0A81C6F1-8F0D-BCFA-00D1-23ADB657E765}"/>
              </a:ext>
            </a:extLst>
          </p:cNvPr>
          <p:cNvSpPr txBox="1"/>
          <p:nvPr/>
        </p:nvSpPr>
        <p:spPr>
          <a:xfrm>
            <a:off x="3503728" y="1939811"/>
            <a:ext cx="7567927" cy="499047"/>
          </a:xfrm>
          <a:prstGeom prst="rect">
            <a:avLst/>
          </a:prstGeom>
          <a:noFill/>
        </p:spPr>
        <p:txBody>
          <a:bodyPr wrap="square" lIns="0" tIns="45720" rIns="91440" bIns="45720" anchor="t">
            <a:spAutoFit/>
          </a:bodyPr>
          <a:lstStyle>
            <a:defPPr>
              <a:defRPr lang="en-US"/>
            </a:defPPr>
            <a:lvl1pPr marL="0" indent="0" algn="l" defTabSz="914400" rtl="0" eaLnBrk="1" latinLnBrk="0" hangingPunct="1">
              <a:spcBef>
                <a:spcPts val="600"/>
              </a:spcBef>
              <a:spcAft>
                <a:spcPts val="600"/>
              </a:spcAft>
              <a:buFontTx/>
              <a:buNone/>
              <a:defRPr sz="1400" b="1" kern="1200">
                <a:solidFill>
                  <a:schemeClr val="bg2"/>
                </a:solidFill>
                <a:latin typeface="+mn-lt"/>
                <a:ea typeface="+mn-ea"/>
                <a:cs typeface="+mn-cs"/>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pPr>
              <a:lnSpc>
                <a:spcPct val="125000"/>
              </a:lnSpc>
            </a:pPr>
            <a:r>
              <a:rPr lang="en-CA" sz="1100" noProof="0">
                <a:solidFill>
                  <a:schemeClr val="accent5"/>
                </a:solidFill>
                <a:latin typeface="Open Sans Semibold" panose="020B0606030504020204" pitchFamily="34" charset="0"/>
                <a:ea typeface="Open Sans Semibold" panose="020B0606030504020204" pitchFamily="34" charset="0"/>
                <a:cs typeface="Open Sans Semibold" panose="020B0606030504020204" pitchFamily="34" charset="0"/>
              </a:rPr>
              <a:t>Max </a:t>
            </a:r>
            <a:r>
              <a:rPr lang="en-CA" sz="1100" noProof="0" err="1">
                <a:solidFill>
                  <a:schemeClr val="accent5"/>
                </a:solidFill>
                <a:latin typeface="Open Sans Semibold" panose="020B0606030504020204" pitchFamily="34" charset="0"/>
                <a:ea typeface="Open Sans Semibold" panose="020B0606030504020204" pitchFamily="34" charset="0"/>
                <a:cs typeface="Open Sans Semibold" panose="020B0606030504020204" pitchFamily="34" charset="0"/>
              </a:rPr>
              <a:t>Skudra</a:t>
            </a:r>
            <a:r>
              <a:rPr lang="en-CA" sz="1100" noProof="0">
                <a:solidFill>
                  <a:schemeClr val="accent5"/>
                </a:solidFill>
                <a:latin typeface="Open Sans Semibold" panose="020B0606030504020204" pitchFamily="34" charset="0"/>
                <a:ea typeface="Open Sans Semibold" panose="020B0606030504020204" pitchFamily="34" charset="0"/>
                <a:cs typeface="Open Sans Semibold" panose="020B0606030504020204" pitchFamily="34" charset="0"/>
              </a:rPr>
              <a:t> is a Partner at </a:t>
            </a:r>
            <a:r>
              <a:rPr lang="en-CA" sz="1100" noProof="0" err="1">
                <a:solidFill>
                  <a:schemeClr val="accent5"/>
                </a:solidFill>
                <a:latin typeface="Open Sans Semibold" panose="020B0606030504020204" pitchFamily="34" charset="0"/>
                <a:ea typeface="Open Sans Semibold" panose="020B0606030504020204" pitchFamily="34" charset="0"/>
                <a:cs typeface="Open Sans Semibold" panose="020B0606030504020204" pitchFamily="34" charset="0"/>
              </a:rPr>
              <a:t>Mokwateh</a:t>
            </a:r>
            <a:r>
              <a:rPr lang="en-CA" sz="1100" noProof="0">
                <a:solidFill>
                  <a:schemeClr val="accent5"/>
                </a:solidFill>
                <a:latin typeface="Open Sans Semibold" panose="020B0606030504020204" pitchFamily="34" charset="0"/>
                <a:ea typeface="Open Sans Semibold" panose="020B0606030504020204" pitchFamily="34" charset="0"/>
                <a:cs typeface="Open Sans Semibold" panose="020B0606030504020204" pitchFamily="34" charset="0"/>
              </a:rPr>
              <a:t> and brings a wealth of experience and dedication to Indigenous reconciliation and community empowerment.</a:t>
            </a:r>
          </a:p>
        </p:txBody>
      </p:sp>
      <p:sp>
        <p:nvSpPr>
          <p:cNvPr id="7" name="TextBox 6">
            <a:extLst>
              <a:ext uri="{FF2B5EF4-FFF2-40B4-BE49-F238E27FC236}">
                <a16:creationId xmlns:a16="http://schemas.microsoft.com/office/drawing/2014/main" id="{42CDB802-9DC7-DCE7-E2A5-58B159F25D7E}"/>
              </a:ext>
            </a:extLst>
          </p:cNvPr>
          <p:cNvSpPr txBox="1"/>
          <p:nvPr/>
        </p:nvSpPr>
        <p:spPr>
          <a:xfrm>
            <a:off x="3503728" y="2584346"/>
            <a:ext cx="8004533" cy="3501081"/>
          </a:xfrm>
          <a:prstGeom prst="rect">
            <a:avLst/>
          </a:prstGeom>
          <a:noFill/>
        </p:spPr>
        <p:txBody>
          <a:bodyPr wrap="square" lIns="0" tIns="0" rIns="0" bIns="0" rtlCol="0">
            <a:noAutofit/>
          </a:bodyPr>
          <a:lstStyle/>
          <a:p>
            <a:pPr>
              <a:lnSpc>
                <a:spcPct val="130000"/>
              </a:lnSpc>
            </a:pPr>
            <a:r>
              <a:rPr lang="en-CA" sz="1100" b="0" noProof="0">
                <a:solidFill>
                  <a:schemeClr val="bg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Max brings extensive experience working with Indigenous people, communities, and businesses to </a:t>
            </a:r>
            <a:r>
              <a:rPr lang="en-CA" sz="1100" b="0" noProof="0" err="1">
                <a:solidFill>
                  <a:schemeClr val="bg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Mokwateh</a:t>
            </a:r>
            <a:r>
              <a:rPr lang="en-CA" sz="1100" b="0" noProof="0">
                <a:solidFill>
                  <a:schemeClr val="bg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He formerly led the research department for the Canadian Council for Indigenous Business (CCIB), his work has been used to create the Federal government’s 5% procurement target for Indigenous businesses, to justify the province of Ontario’s $100 million Indigenous Economic Development Fund (IEDF), and to set corporate strategy for companies like VIA Rail, Canada Post, Enbridge, and OPG. Max has worked with hundreds of First Nations, Métis, and Inuit communities, spending his time building relationships with a hands-on understanding of what it takes to create economic reconciliation.</a:t>
            </a:r>
          </a:p>
          <a:p>
            <a:pPr>
              <a:lnSpc>
                <a:spcPct val="130000"/>
              </a:lnSpc>
            </a:pPr>
            <a:r>
              <a:rPr lang="en-CA" sz="1100" b="0" noProof="0">
                <a:solidFill>
                  <a:schemeClr val="bg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Max served on the Working Committee developing the Indigenous chapter for the United States-Mexico-Canada Agreement (USMCA) alongside Global Affairs Canada and a small team of key stakeholders including the Assembly of First Nations, Inuit Tapiriit Kanatami, and the Métis National Council. He was also a member of the Canadian Project Consultative Committee for The Organization for Economic Co-operation and Development (OECD), an international initiative for Indigenous economic development. Max currently sits on the diversity and inclusion committee for the Canadian Research Insights Council (CRIC). With his professional experience and aptitude, Max is well qualified to successfully plan, conduct and present practical knowledge and research for the proposed project.</a:t>
            </a:r>
          </a:p>
          <a:p>
            <a:pPr>
              <a:lnSpc>
                <a:spcPct val="130000"/>
              </a:lnSpc>
            </a:pPr>
            <a:endParaRPr lang="en-CA" sz="1100" b="0" noProof="0">
              <a:solidFill>
                <a:schemeClr val="bg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endParaRPr lang="en-CA" sz="1100" noProof="0"/>
          </a:p>
        </p:txBody>
      </p:sp>
      <p:cxnSp>
        <p:nvCxnSpPr>
          <p:cNvPr id="8" name="Straight Connector 7">
            <a:extLst>
              <a:ext uri="{FF2B5EF4-FFF2-40B4-BE49-F238E27FC236}">
                <a16:creationId xmlns:a16="http://schemas.microsoft.com/office/drawing/2014/main" id="{6030579F-F589-8254-87B7-8CD0DEE4A3EE}"/>
              </a:ext>
            </a:extLst>
          </p:cNvPr>
          <p:cNvCxnSpPr>
            <a:cxnSpLocks/>
          </p:cNvCxnSpPr>
          <p:nvPr/>
        </p:nvCxnSpPr>
        <p:spPr bwMode="auto">
          <a:xfrm flipH="1">
            <a:off x="3503726" y="1685499"/>
            <a:ext cx="8078674" cy="0"/>
          </a:xfrm>
          <a:prstGeom prst="line">
            <a:avLst/>
          </a:prstGeom>
          <a:solidFill>
            <a:schemeClr val="accent1"/>
          </a:solidFill>
          <a:ln w="9525" cap="flat" cmpd="sng" algn="ctr">
            <a:solidFill>
              <a:schemeClr val="bg1">
                <a:lumMod val="50000"/>
                <a:lumOff val="50000"/>
              </a:schemeClr>
            </a:solidFill>
            <a:prstDash val="sysDot"/>
            <a:miter lim="800000"/>
            <a:headEnd type="none" w="med" len="med"/>
            <a:tailEnd type="none" w="med" len="med"/>
          </a:ln>
          <a:effectLst/>
        </p:spPr>
      </p:cxnSp>
      <p:sp>
        <p:nvSpPr>
          <p:cNvPr id="18" name="Title 3">
            <a:extLst>
              <a:ext uri="{FF2B5EF4-FFF2-40B4-BE49-F238E27FC236}">
                <a16:creationId xmlns:a16="http://schemas.microsoft.com/office/drawing/2014/main" id="{7E343134-37A6-744D-AFE0-8729241D0A3A}"/>
              </a:ext>
            </a:extLst>
          </p:cNvPr>
          <p:cNvSpPr txBox="1">
            <a:spLocks/>
          </p:cNvSpPr>
          <p:nvPr/>
        </p:nvSpPr>
        <p:spPr>
          <a:xfrm>
            <a:off x="611300" y="2960130"/>
            <a:ext cx="2370797" cy="149088"/>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400" b="1" i="0" kern="1200" spc="20" baseline="0">
                <a:solidFill>
                  <a:srgbClr val="A13D35"/>
                </a:solidFill>
                <a:latin typeface="Gill Sans Nova SemiBold" panose="020B0502020204020203" pitchFamily="34" charset="0"/>
                <a:ea typeface="Open Sans Semibold" panose="020B0606030504020204" pitchFamily="34" charset="0"/>
                <a:cs typeface="Open Sans Semibold" panose="020B0606030504020204" pitchFamily="34" charset="0"/>
              </a:defRPr>
            </a:lvl1pPr>
          </a:lstStyle>
          <a:p>
            <a:pPr>
              <a:spcAft>
                <a:spcPts val="0"/>
              </a:spcAft>
            </a:pPr>
            <a:r>
              <a:rPr lang="en-CA" sz="1200" noProof="0">
                <a:solidFill>
                  <a:schemeClr val="accent5"/>
                </a:solidFill>
                <a:latin typeface="Open Sans Semibold" panose="020B0606030504020204" pitchFamily="34" charset="0"/>
              </a:rPr>
              <a:t>Expertise</a:t>
            </a:r>
          </a:p>
        </p:txBody>
      </p:sp>
      <p:cxnSp>
        <p:nvCxnSpPr>
          <p:cNvPr id="19" name="Straight Connector 18">
            <a:extLst>
              <a:ext uri="{FF2B5EF4-FFF2-40B4-BE49-F238E27FC236}">
                <a16:creationId xmlns:a16="http://schemas.microsoft.com/office/drawing/2014/main" id="{1A7A77A5-E704-ECE1-C3FF-86B6AC0D71B7}"/>
              </a:ext>
            </a:extLst>
          </p:cNvPr>
          <p:cNvCxnSpPr>
            <a:cxnSpLocks/>
          </p:cNvCxnSpPr>
          <p:nvPr/>
        </p:nvCxnSpPr>
        <p:spPr bwMode="auto">
          <a:xfrm flipH="1">
            <a:off x="604007" y="3199386"/>
            <a:ext cx="2378090" cy="0"/>
          </a:xfrm>
          <a:prstGeom prst="line">
            <a:avLst/>
          </a:prstGeom>
          <a:solidFill>
            <a:schemeClr val="accent1"/>
          </a:solidFill>
          <a:ln w="9525" cap="flat" cmpd="sng" algn="ctr">
            <a:solidFill>
              <a:schemeClr val="bg1">
                <a:lumMod val="50000"/>
                <a:lumOff val="50000"/>
              </a:schemeClr>
            </a:solidFill>
            <a:prstDash val="sysDot"/>
            <a:miter lim="800000"/>
            <a:headEnd type="none" w="med" len="med"/>
            <a:tailEnd type="none" w="med" len="med"/>
          </a:ln>
          <a:effectLst/>
        </p:spPr>
      </p:cxnSp>
      <p:sp>
        <p:nvSpPr>
          <p:cNvPr id="22" name="TextBox 21">
            <a:extLst>
              <a:ext uri="{FF2B5EF4-FFF2-40B4-BE49-F238E27FC236}">
                <a16:creationId xmlns:a16="http://schemas.microsoft.com/office/drawing/2014/main" id="{6CD7FB04-F3A9-1BED-4FCB-61050D8DB738}"/>
              </a:ext>
            </a:extLst>
          </p:cNvPr>
          <p:cNvSpPr txBox="1"/>
          <p:nvPr/>
        </p:nvSpPr>
        <p:spPr>
          <a:xfrm>
            <a:off x="545869" y="3372727"/>
            <a:ext cx="2584036" cy="2800663"/>
          </a:xfrm>
          <a:prstGeom prst="rect">
            <a:avLst/>
          </a:prstGeom>
          <a:noFill/>
        </p:spPr>
        <p:txBody>
          <a:bodyPr wrap="square" lIns="0" tIns="0" rIns="0" bIns="0" rtlCol="0">
            <a:noAutofit/>
          </a:bodyPr>
          <a:lstStyle/>
          <a:p>
            <a:pPr marL="171450" indent="-99450">
              <a:lnSpc>
                <a:spcPct val="130000"/>
              </a:lnSpc>
              <a:spcBef>
                <a:spcPts val="0"/>
              </a:spcBef>
              <a:buFont typeface="Arial" panose="020B0604020202020204" pitchFamily="34" charset="0"/>
              <a:buChar char="•"/>
            </a:pPr>
            <a:r>
              <a:rPr lang="en-CA" sz="1000" b="0" noProof="0">
                <a:solidFill>
                  <a:schemeClr val="bg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Quantitative &amp; qualitative research</a:t>
            </a:r>
          </a:p>
          <a:p>
            <a:pPr marL="171450" indent="-99450">
              <a:lnSpc>
                <a:spcPct val="130000"/>
              </a:lnSpc>
              <a:spcBef>
                <a:spcPts val="0"/>
              </a:spcBef>
              <a:buFont typeface="Arial" panose="020B0604020202020204" pitchFamily="34" charset="0"/>
              <a:buChar char="•"/>
            </a:pPr>
            <a:r>
              <a:rPr lang="en-CA" sz="1000" b="0" noProof="0">
                <a:solidFill>
                  <a:schemeClr val="bg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Community engagement</a:t>
            </a:r>
          </a:p>
          <a:p>
            <a:pPr marL="171450" indent="-99450">
              <a:lnSpc>
                <a:spcPct val="130000"/>
              </a:lnSpc>
              <a:spcBef>
                <a:spcPts val="0"/>
              </a:spcBef>
              <a:buFont typeface="Arial" panose="020B0604020202020204" pitchFamily="34" charset="0"/>
              <a:buChar char="•"/>
            </a:pPr>
            <a:r>
              <a:rPr lang="en-CA" sz="1000" b="0" noProof="0">
                <a:solidFill>
                  <a:schemeClr val="bg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Project management</a:t>
            </a:r>
          </a:p>
          <a:p>
            <a:pPr marL="171450" indent="-99450">
              <a:lnSpc>
                <a:spcPct val="130000"/>
              </a:lnSpc>
              <a:spcBef>
                <a:spcPts val="0"/>
              </a:spcBef>
              <a:buFont typeface="Arial" panose="020B0604020202020204" pitchFamily="34" charset="0"/>
              <a:buChar char="•"/>
            </a:pPr>
            <a:r>
              <a:rPr lang="en-CA" sz="1000" b="0" noProof="0">
                <a:solidFill>
                  <a:schemeClr val="bg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Building networks</a:t>
            </a:r>
          </a:p>
          <a:p>
            <a:pPr marL="171450" indent="-99450">
              <a:lnSpc>
                <a:spcPct val="130000"/>
              </a:lnSpc>
              <a:spcBef>
                <a:spcPts val="0"/>
              </a:spcBef>
              <a:buFont typeface="Arial" panose="020B0604020202020204" pitchFamily="34" charset="0"/>
              <a:buChar char="•"/>
            </a:pPr>
            <a:r>
              <a:rPr lang="en-CA" sz="1000" b="0" noProof="0">
                <a:solidFill>
                  <a:schemeClr val="bg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Event organization</a:t>
            </a:r>
          </a:p>
          <a:p>
            <a:pPr marL="171450" indent="-99450">
              <a:lnSpc>
                <a:spcPct val="130000"/>
              </a:lnSpc>
              <a:spcBef>
                <a:spcPts val="0"/>
              </a:spcBef>
              <a:buFont typeface="Arial" panose="020B0604020202020204" pitchFamily="34" charset="0"/>
              <a:buChar char="•"/>
            </a:pPr>
            <a:r>
              <a:rPr lang="en-CA" sz="1000" b="0" noProof="0">
                <a:solidFill>
                  <a:schemeClr val="bg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Advocacy &amp; government relations</a:t>
            </a:r>
          </a:p>
          <a:p>
            <a:pPr marL="171450" indent="-99450">
              <a:lnSpc>
                <a:spcPct val="130000"/>
              </a:lnSpc>
              <a:spcBef>
                <a:spcPts val="0"/>
              </a:spcBef>
              <a:buFont typeface="Arial" panose="020B0604020202020204" pitchFamily="34" charset="0"/>
              <a:buChar char="•"/>
            </a:pPr>
            <a:r>
              <a:rPr lang="en-CA" sz="1000" b="0" noProof="0">
                <a:solidFill>
                  <a:schemeClr val="bg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Incorporating Indigenous perspectives</a:t>
            </a:r>
          </a:p>
          <a:p>
            <a:pPr marL="171450" indent="-99450">
              <a:lnSpc>
                <a:spcPct val="130000"/>
              </a:lnSpc>
              <a:spcBef>
                <a:spcPts val="0"/>
              </a:spcBef>
              <a:buFont typeface="Arial" panose="020B0604020202020204" pitchFamily="34" charset="0"/>
              <a:buChar char="•"/>
            </a:pPr>
            <a:r>
              <a:rPr lang="en-CA" sz="1000" b="0" noProof="0">
                <a:solidFill>
                  <a:schemeClr val="bg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Strategy &amp; planning </a:t>
            </a:r>
          </a:p>
          <a:p>
            <a:pPr marL="171450" indent="-99450">
              <a:lnSpc>
                <a:spcPct val="130000"/>
              </a:lnSpc>
              <a:spcBef>
                <a:spcPts val="0"/>
              </a:spcBef>
              <a:buFont typeface="Arial" panose="020B0604020202020204" pitchFamily="34" charset="0"/>
              <a:buChar char="•"/>
            </a:pPr>
            <a:r>
              <a:rPr lang="en-CA" sz="1000" b="0" noProof="0">
                <a:solidFill>
                  <a:schemeClr val="bg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Indigenous procurement</a:t>
            </a:r>
          </a:p>
          <a:p>
            <a:pPr marL="171450" indent="-99450">
              <a:lnSpc>
                <a:spcPct val="130000"/>
              </a:lnSpc>
              <a:spcBef>
                <a:spcPts val="0"/>
              </a:spcBef>
              <a:buFont typeface="Arial" panose="020B0604020202020204" pitchFamily="34" charset="0"/>
              <a:buChar char="•"/>
            </a:pPr>
            <a:r>
              <a:rPr lang="en-CA" sz="1000" b="0" noProof="0">
                <a:solidFill>
                  <a:schemeClr val="bg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Reconciliation</a:t>
            </a:r>
          </a:p>
          <a:p>
            <a:pPr marL="171450" indent="-99450">
              <a:lnSpc>
                <a:spcPct val="130000"/>
              </a:lnSpc>
              <a:spcBef>
                <a:spcPts val="0"/>
              </a:spcBef>
              <a:buFont typeface="Arial" panose="020B0604020202020204" pitchFamily="34" charset="0"/>
              <a:buChar char="•"/>
            </a:pPr>
            <a:endParaRPr lang="en-CA" sz="1000" b="0" noProof="0">
              <a:solidFill>
                <a:schemeClr val="bg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4" name="Rectangle 23">
            <a:extLst>
              <a:ext uri="{FF2B5EF4-FFF2-40B4-BE49-F238E27FC236}">
                <a16:creationId xmlns:a16="http://schemas.microsoft.com/office/drawing/2014/main" id="{0251C526-35D2-E50A-AEBA-E44590A46827}"/>
              </a:ext>
            </a:extLst>
          </p:cNvPr>
          <p:cNvSpPr/>
          <p:nvPr/>
        </p:nvSpPr>
        <p:spPr bwMode="auto">
          <a:xfrm>
            <a:off x="3503726" y="2210734"/>
            <a:ext cx="8688274" cy="4647266"/>
          </a:xfrm>
          <a:prstGeom prst="rect">
            <a:avLst/>
          </a:prstGeom>
          <a:no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CA" sz="2400" b="0" noProof="0">
              <a:solidFill>
                <a:schemeClr val="tx1"/>
              </a:solidFill>
              <a:latin typeface="Times New Roman" pitchFamily="18" charset="0"/>
            </a:endParaRPr>
          </a:p>
        </p:txBody>
      </p:sp>
      <p:sp>
        <p:nvSpPr>
          <p:cNvPr id="13" name="Title 3">
            <a:extLst>
              <a:ext uri="{FF2B5EF4-FFF2-40B4-BE49-F238E27FC236}">
                <a16:creationId xmlns:a16="http://schemas.microsoft.com/office/drawing/2014/main" id="{2510AECA-BEC3-D954-1C47-D0EB3EF56390}"/>
              </a:ext>
            </a:extLst>
          </p:cNvPr>
          <p:cNvSpPr txBox="1">
            <a:spLocks/>
          </p:cNvSpPr>
          <p:nvPr/>
        </p:nvSpPr>
        <p:spPr>
          <a:xfrm>
            <a:off x="10644554" y="508109"/>
            <a:ext cx="936146" cy="145808"/>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400" b="1" i="0" kern="1200" spc="20" baseline="0">
                <a:solidFill>
                  <a:srgbClr val="A13D35"/>
                </a:solidFill>
                <a:latin typeface="Gill Sans Nova SemiBold" panose="020B0502020204020203" pitchFamily="34" charset="0"/>
                <a:ea typeface="Open Sans Semibold" panose="020B0606030504020204" pitchFamily="34" charset="0"/>
                <a:cs typeface="Open Sans Semibold" panose="020B0606030504020204" pitchFamily="34" charset="0"/>
              </a:defRPr>
            </a:lvl1pPr>
          </a:lstStyle>
          <a:p>
            <a:pPr algn="r">
              <a:spcAft>
                <a:spcPts val="0"/>
              </a:spcAft>
            </a:pPr>
            <a:r>
              <a:rPr lang="en-CA" sz="900" noProof="0">
                <a:solidFill>
                  <a:schemeClr val="bg1">
                    <a:lumMod val="50000"/>
                    <a:lumOff val="50000"/>
                  </a:schemeClr>
                </a:solidFill>
                <a:latin typeface="Open Sans Semibold" panose="020B0606030504020204" pitchFamily="34" charset="0"/>
              </a:rPr>
              <a:t>TEAM</a:t>
            </a:r>
          </a:p>
        </p:txBody>
      </p:sp>
      <p:sp>
        <p:nvSpPr>
          <p:cNvPr id="2" name="Slide Number Placeholder 1">
            <a:extLst>
              <a:ext uri="{FF2B5EF4-FFF2-40B4-BE49-F238E27FC236}">
                <a16:creationId xmlns:a16="http://schemas.microsoft.com/office/drawing/2014/main" id="{55D1EBDD-B4B2-3114-9F1E-23C8E38BB407}"/>
              </a:ext>
            </a:extLst>
          </p:cNvPr>
          <p:cNvSpPr>
            <a:spLocks noGrp="1"/>
          </p:cNvSpPr>
          <p:nvPr>
            <p:ph type="sldNum" sz="quarter" idx="11"/>
          </p:nvPr>
        </p:nvSpPr>
        <p:spPr/>
        <p:txBody>
          <a:bodyPr/>
          <a:lstStyle/>
          <a:p>
            <a:fld id="{90E75981-53F8-4174-8F05-C8A5CE0FBBE0}" type="slidenum">
              <a:rPr lang="en-CA" noProof="0" smtClean="0"/>
              <a:pPr/>
              <a:t>50</a:t>
            </a:fld>
            <a:endParaRPr lang="en-CA" noProof="0"/>
          </a:p>
        </p:txBody>
      </p:sp>
      <p:sp>
        <p:nvSpPr>
          <p:cNvPr id="9" name="Text 12">
            <a:extLst>
              <a:ext uri="{FF2B5EF4-FFF2-40B4-BE49-F238E27FC236}">
                <a16:creationId xmlns:a16="http://schemas.microsoft.com/office/drawing/2014/main" id="{DB6C0EF0-7C99-A5C2-AEB5-BCF08259DA86}"/>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spTree>
    <p:extLst>
      <p:ext uri="{BB962C8B-B14F-4D97-AF65-F5344CB8AC3E}">
        <p14:creationId xmlns:p14="http://schemas.microsoft.com/office/powerpoint/2010/main" val="31570871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0A064BD-3850-E2AC-1D77-5B6460C191D9}"/>
            </a:ext>
          </a:extLst>
        </p:cNvPr>
        <p:cNvGrpSpPr/>
        <p:nvPr/>
      </p:nvGrpSpPr>
      <p:grpSpPr>
        <a:xfrm>
          <a:off x="0" y="0"/>
          <a:ext cx="0" cy="0"/>
          <a:chOff x="0" y="0"/>
          <a:chExt cx="0" cy="0"/>
        </a:xfrm>
      </p:grpSpPr>
      <p:sp>
        <p:nvSpPr>
          <p:cNvPr id="11" name="Title 3">
            <a:extLst>
              <a:ext uri="{FF2B5EF4-FFF2-40B4-BE49-F238E27FC236}">
                <a16:creationId xmlns:a16="http://schemas.microsoft.com/office/drawing/2014/main" id="{7EF38DD5-262D-2DDA-1231-5F084E8D9C41}"/>
              </a:ext>
            </a:extLst>
          </p:cNvPr>
          <p:cNvSpPr>
            <a:spLocks noGrp="1"/>
          </p:cNvSpPr>
          <p:nvPr>
            <p:ph type="title"/>
          </p:nvPr>
        </p:nvSpPr>
        <p:spPr>
          <a:xfrm>
            <a:off x="3503726" y="684605"/>
            <a:ext cx="6539804" cy="329893"/>
          </a:xfrm>
        </p:spPr>
        <p:txBody>
          <a:bodyPr/>
          <a:lstStyle/>
          <a:p>
            <a:r>
              <a:rPr lang="en-CA" noProof="0"/>
              <a:t>Jesse McCormick</a:t>
            </a:r>
          </a:p>
        </p:txBody>
      </p:sp>
      <p:sp>
        <p:nvSpPr>
          <p:cNvPr id="21" name="TextBox 20">
            <a:extLst>
              <a:ext uri="{FF2B5EF4-FFF2-40B4-BE49-F238E27FC236}">
                <a16:creationId xmlns:a16="http://schemas.microsoft.com/office/drawing/2014/main" id="{CFDF32B2-45EB-4C56-9A66-2E018A1552B8}"/>
              </a:ext>
            </a:extLst>
          </p:cNvPr>
          <p:cNvSpPr txBox="1"/>
          <p:nvPr/>
        </p:nvSpPr>
        <p:spPr>
          <a:xfrm>
            <a:off x="9580418" y="-363682"/>
            <a:ext cx="0" cy="0"/>
          </a:xfrm>
          <a:prstGeom prst="rect">
            <a:avLst/>
          </a:prstGeom>
          <a:noFill/>
        </p:spPr>
        <p:txBody>
          <a:bodyPr wrap="none" lIns="0" tIns="0" rIns="0" bIns="0" rtlCol="0">
            <a:noAutofit/>
          </a:bodyPr>
          <a:lstStyle/>
          <a:p>
            <a:endParaRPr lang="en-CA" noProof="0"/>
          </a:p>
        </p:txBody>
      </p:sp>
      <p:sp>
        <p:nvSpPr>
          <p:cNvPr id="12" name="TextBox 2">
            <a:extLst>
              <a:ext uri="{FF2B5EF4-FFF2-40B4-BE49-F238E27FC236}">
                <a16:creationId xmlns:a16="http://schemas.microsoft.com/office/drawing/2014/main" id="{11DF4838-F174-2F96-979A-BE8E8DE1F771}"/>
              </a:ext>
            </a:extLst>
          </p:cNvPr>
          <p:cNvSpPr txBox="1"/>
          <p:nvPr/>
        </p:nvSpPr>
        <p:spPr>
          <a:xfrm>
            <a:off x="8192003" y="1117844"/>
            <a:ext cx="3388699" cy="269689"/>
          </a:xfrm>
          <a:prstGeom prst="rect">
            <a:avLst/>
          </a:prstGeom>
          <a:noFill/>
        </p:spPr>
        <p:txBody>
          <a:bodyPr wrap="square" lIns="0" tIns="45720" rIns="91440" bIns="45720" anchor="t">
            <a:spAutoFit/>
          </a:bodyPr>
          <a:lstStyle>
            <a:defPPr>
              <a:defRPr lang="en-US"/>
            </a:defPPr>
            <a:lvl1pPr marL="0" indent="0" algn="l" defTabSz="914400" rtl="0" eaLnBrk="1" latinLnBrk="0" hangingPunct="1">
              <a:spcBef>
                <a:spcPts val="600"/>
              </a:spcBef>
              <a:spcAft>
                <a:spcPts val="600"/>
              </a:spcAft>
              <a:buFontTx/>
              <a:buNone/>
              <a:defRPr sz="1400" b="1" kern="1200">
                <a:solidFill>
                  <a:schemeClr val="bg2"/>
                </a:solidFill>
                <a:latin typeface="+mn-lt"/>
                <a:ea typeface="+mn-ea"/>
                <a:cs typeface="+mn-cs"/>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pPr algn="r">
              <a:lnSpc>
                <a:spcPct val="125000"/>
              </a:lnSpc>
            </a:pPr>
            <a:r>
              <a:rPr lang="en-CA" sz="1000" noProof="0">
                <a:solidFill>
                  <a:schemeClr val="bg1">
                    <a:lumMod val="75000"/>
                    <a:lumOff val="25000"/>
                  </a:schemeClr>
                </a:solidFill>
                <a:latin typeface="Open Sans Semibold"/>
                <a:ea typeface="Open Sans Semibold"/>
                <a:cs typeface="Open Sans Semibold"/>
              </a:rPr>
              <a:t> </a:t>
            </a:r>
            <a:r>
              <a:rPr lang="en-CA" sz="1000" u="sng" noProof="0">
                <a:solidFill>
                  <a:schemeClr val="accent1"/>
                </a:solidFill>
                <a:latin typeface="Open Sans Semibold"/>
                <a:ea typeface="Open Sans Semibold"/>
                <a:cs typeface="Open Sans Semibold"/>
              </a:rPr>
              <a:t>jmccormick@mokwateh.com</a:t>
            </a:r>
          </a:p>
        </p:txBody>
      </p:sp>
      <p:sp>
        <p:nvSpPr>
          <p:cNvPr id="4" name="Rectangle 3">
            <a:extLst>
              <a:ext uri="{FF2B5EF4-FFF2-40B4-BE49-F238E27FC236}">
                <a16:creationId xmlns:a16="http://schemas.microsoft.com/office/drawing/2014/main" id="{D2272638-E591-05AF-E9AB-E5095EDAB499}"/>
              </a:ext>
            </a:extLst>
          </p:cNvPr>
          <p:cNvSpPr/>
          <p:nvPr/>
        </p:nvSpPr>
        <p:spPr bwMode="auto">
          <a:xfrm>
            <a:off x="611300" y="684603"/>
            <a:ext cx="2020841" cy="1968843"/>
          </a:xfrm>
          <a:prstGeom prst="rect">
            <a:avLst/>
          </a:prstGeom>
          <a:blipFill>
            <a:blip r:embed="rId3"/>
            <a:stretch>
              <a:fillRect/>
            </a:stretch>
          </a:blip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CA" sz="2400" b="0" noProof="0">
              <a:solidFill>
                <a:schemeClr val="tx1"/>
              </a:solidFill>
              <a:latin typeface="Times New Roman" pitchFamily="18" charset="0"/>
            </a:endParaRPr>
          </a:p>
        </p:txBody>
      </p:sp>
      <p:sp>
        <p:nvSpPr>
          <p:cNvPr id="5" name="Title 3">
            <a:extLst>
              <a:ext uri="{FF2B5EF4-FFF2-40B4-BE49-F238E27FC236}">
                <a16:creationId xmlns:a16="http://schemas.microsoft.com/office/drawing/2014/main" id="{133561A5-8D30-A9F1-79FA-571B5ED6F8EF}"/>
              </a:ext>
            </a:extLst>
          </p:cNvPr>
          <p:cNvSpPr txBox="1">
            <a:spLocks/>
          </p:cNvSpPr>
          <p:nvPr/>
        </p:nvSpPr>
        <p:spPr>
          <a:xfrm>
            <a:off x="3503726" y="1202658"/>
            <a:ext cx="3786760" cy="21191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400" b="1" i="0" kern="1200" spc="20" baseline="0">
                <a:solidFill>
                  <a:srgbClr val="A13D35"/>
                </a:solidFill>
                <a:latin typeface="Gill Sans Nova SemiBold" panose="020B0502020204020203" pitchFamily="34" charset="0"/>
                <a:ea typeface="Open Sans Semibold" panose="020B0606030504020204" pitchFamily="34" charset="0"/>
                <a:cs typeface="Open Sans Semibold" panose="020B0606030504020204" pitchFamily="34" charset="0"/>
              </a:defRPr>
            </a:lvl1pPr>
          </a:lstStyle>
          <a:p>
            <a:pPr>
              <a:spcAft>
                <a:spcPts val="0"/>
              </a:spcAft>
            </a:pPr>
            <a:r>
              <a:rPr lang="en-CA" sz="1200" noProof="0">
                <a:solidFill>
                  <a:schemeClr val="accent5"/>
                </a:solidFill>
                <a:latin typeface="Open Sans Semibold" panose="020B0606030504020204" pitchFamily="34" charset="0"/>
              </a:rPr>
              <a:t>Senior Advisor</a:t>
            </a:r>
          </a:p>
        </p:txBody>
      </p:sp>
      <p:sp>
        <p:nvSpPr>
          <p:cNvPr id="6" name="TextBox 2">
            <a:extLst>
              <a:ext uri="{FF2B5EF4-FFF2-40B4-BE49-F238E27FC236}">
                <a16:creationId xmlns:a16="http://schemas.microsoft.com/office/drawing/2014/main" id="{975885CB-1CB1-51F9-C2F5-6A54CFA6C2B4}"/>
              </a:ext>
            </a:extLst>
          </p:cNvPr>
          <p:cNvSpPr txBox="1"/>
          <p:nvPr/>
        </p:nvSpPr>
        <p:spPr>
          <a:xfrm>
            <a:off x="3503728" y="1939809"/>
            <a:ext cx="7567927" cy="864532"/>
          </a:xfrm>
          <a:prstGeom prst="rect">
            <a:avLst/>
          </a:prstGeom>
          <a:noFill/>
        </p:spPr>
        <p:txBody>
          <a:bodyPr wrap="square" lIns="0" tIns="45720" rIns="91440" bIns="45720" anchor="t">
            <a:spAutoFit/>
          </a:bodyPr>
          <a:lstStyle>
            <a:defPPr>
              <a:defRPr lang="en-US"/>
            </a:defPPr>
            <a:lvl1pPr marL="0" indent="0" algn="l" defTabSz="914400" rtl="0" eaLnBrk="1" latinLnBrk="0" hangingPunct="1">
              <a:spcBef>
                <a:spcPts val="600"/>
              </a:spcBef>
              <a:spcAft>
                <a:spcPts val="600"/>
              </a:spcAft>
              <a:buFontTx/>
              <a:buNone/>
              <a:defRPr sz="1400" b="1" kern="1200">
                <a:solidFill>
                  <a:schemeClr val="bg2"/>
                </a:solidFill>
                <a:latin typeface="+mn-lt"/>
                <a:ea typeface="+mn-ea"/>
                <a:cs typeface="+mn-cs"/>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pPr>
              <a:lnSpc>
                <a:spcPct val="125000"/>
              </a:lnSpc>
            </a:pPr>
            <a:r>
              <a:rPr lang="en-CA" sz="1100" noProof="0">
                <a:solidFill>
                  <a:schemeClr val="accent5"/>
                </a:solidFill>
                <a:latin typeface="Open Sans Semibold" panose="020B0606030504020204" pitchFamily="34" charset="0"/>
                <a:ea typeface="Open Sans Semibold" panose="020B0606030504020204" pitchFamily="34" charset="0"/>
                <a:cs typeface="Open Sans Semibold" panose="020B0606030504020204" pitchFamily="34" charset="0"/>
              </a:rPr>
              <a:t>Jesse McCormick works at the intersection of First Nations rights, environmental protection and major project development.</a:t>
            </a:r>
          </a:p>
          <a:p>
            <a:pPr>
              <a:lnSpc>
                <a:spcPct val="125000"/>
              </a:lnSpc>
            </a:pPr>
            <a:endParaRPr lang="en-CA" sz="1100" noProof="0">
              <a:solidFill>
                <a:schemeClr val="accent5"/>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7" name="TextBox 6">
            <a:extLst>
              <a:ext uri="{FF2B5EF4-FFF2-40B4-BE49-F238E27FC236}">
                <a16:creationId xmlns:a16="http://schemas.microsoft.com/office/drawing/2014/main" id="{ADCF61E9-D04F-B4C8-25D5-795F9D369A3B}"/>
              </a:ext>
            </a:extLst>
          </p:cNvPr>
          <p:cNvSpPr txBox="1"/>
          <p:nvPr/>
        </p:nvSpPr>
        <p:spPr>
          <a:xfrm>
            <a:off x="3503726" y="2533003"/>
            <a:ext cx="8004533" cy="3501081"/>
          </a:xfrm>
          <a:prstGeom prst="rect">
            <a:avLst/>
          </a:prstGeom>
          <a:noFill/>
        </p:spPr>
        <p:txBody>
          <a:bodyPr wrap="square" lIns="0" tIns="0" rIns="0" bIns="0" rtlCol="0">
            <a:noAutofit/>
          </a:bodyPr>
          <a:lstStyle/>
          <a:p>
            <a:pPr>
              <a:lnSpc>
                <a:spcPct val="130000"/>
              </a:lnSpc>
            </a:pPr>
            <a:r>
              <a:rPr lang="en-CA" sz="1100" b="0" noProof="0">
                <a:solidFill>
                  <a:schemeClr val="bg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Jesse previously served as Senior VP, Research, Innovation and Legal Affairs for the First Nations Major Projects Coalition, Director of Policy and Indigenous Relations for the Minister of Environment and Climate Change and Director of Rights Implementation for the Minister of Justice and Attorney General of Canada. In those roles, he helped to support First Nations participation in major project development and contributed to the establishment of Indigenous Protected and Conserved Areas, the reform of Canada’s environmental assessment processes and the passage of federal legislation to implement </a:t>
            </a:r>
            <a:r>
              <a:rPr lang="en-CA" sz="1100" b="0" i="1" noProof="0">
                <a:solidFill>
                  <a:schemeClr val="bg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the Declaration on the Rights of Indigenous Peoples</a:t>
            </a:r>
            <a:r>
              <a:rPr lang="en-CA" sz="1100" b="0" noProof="0">
                <a:solidFill>
                  <a:schemeClr val="bg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endParaRPr lang="en-CA" sz="1100" noProof="0">
              <a:solidFill>
                <a:schemeClr val="accent5"/>
              </a:solidFill>
              <a:latin typeface="Open Sans Semibold" panose="020B0606030504020204" pitchFamily="34" charset="0"/>
              <a:ea typeface="Open Sans Semibold" panose="020B0606030504020204" pitchFamily="34" charset="0"/>
              <a:cs typeface="Open Sans Semibold" panose="020B0606030504020204" pitchFamily="34" charset="0"/>
            </a:endParaRPr>
          </a:p>
          <a:p>
            <a:pPr>
              <a:lnSpc>
                <a:spcPct val="130000"/>
              </a:lnSpc>
            </a:pPr>
            <a:r>
              <a:rPr lang="en-CA" sz="1100" b="0" noProof="0">
                <a:solidFill>
                  <a:schemeClr val="bg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Jesse has also advanced First Nations rights and interests internationally as a Senior Indigenous Fellow at the Office of the United Nations High Commissioner for Human Rights and he has served as a law clerk at the Federal Court of Canada. He holds degrees from the University of Guelph, the University of Ottawa and the Harvard Law School. Jesse is a member of the National Board of the Liberal Party of Canada and previously served as Chair of the Indigenous Relations Council of the Canadian Nuclear Association. Outside of his work with </a:t>
            </a:r>
            <a:r>
              <a:rPr lang="en-CA" sz="1100" b="0" noProof="0" err="1">
                <a:solidFill>
                  <a:schemeClr val="bg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Mokwateh</a:t>
            </a:r>
            <a:r>
              <a:rPr lang="en-CA" sz="1100" b="0" noProof="0">
                <a:solidFill>
                  <a:schemeClr val="bg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Jesse practices law with a leading Canadian law firm focused on supporting First Nations in relation to major project development.</a:t>
            </a:r>
          </a:p>
          <a:p>
            <a:pPr>
              <a:lnSpc>
                <a:spcPct val="130000"/>
              </a:lnSpc>
            </a:pPr>
            <a:r>
              <a:rPr lang="en-CA" sz="1100" b="0" noProof="0">
                <a:solidFill>
                  <a:schemeClr val="bg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As a proud citizen of Canada, the Anishinabek Nation and the Oneida Nation (Wolf Clan), Jesse is committed to the achievement of reconciliation through the implementation of rights, treaties and responsibilities.</a:t>
            </a:r>
          </a:p>
          <a:p>
            <a:pPr>
              <a:lnSpc>
                <a:spcPct val="130000"/>
              </a:lnSpc>
            </a:pPr>
            <a:endParaRPr lang="en-CA" sz="1100" b="0" noProof="0">
              <a:solidFill>
                <a:schemeClr val="bg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endParaRPr lang="en-CA" sz="1100" b="0" noProof="0">
              <a:solidFill>
                <a:schemeClr val="bg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64FEF14E-89B4-225B-BE32-51F0D208FD60}"/>
              </a:ext>
            </a:extLst>
          </p:cNvPr>
          <p:cNvCxnSpPr>
            <a:cxnSpLocks/>
          </p:cNvCxnSpPr>
          <p:nvPr/>
        </p:nvCxnSpPr>
        <p:spPr bwMode="auto">
          <a:xfrm flipH="1">
            <a:off x="3503726" y="1685499"/>
            <a:ext cx="8078674" cy="0"/>
          </a:xfrm>
          <a:prstGeom prst="line">
            <a:avLst/>
          </a:prstGeom>
          <a:solidFill>
            <a:schemeClr val="accent1"/>
          </a:solidFill>
          <a:ln w="9525" cap="flat" cmpd="sng" algn="ctr">
            <a:solidFill>
              <a:schemeClr val="bg1">
                <a:lumMod val="50000"/>
                <a:lumOff val="50000"/>
              </a:schemeClr>
            </a:solidFill>
            <a:prstDash val="sysDot"/>
            <a:miter lim="800000"/>
            <a:headEnd type="none" w="med" len="med"/>
            <a:tailEnd type="none" w="med" len="med"/>
          </a:ln>
          <a:effectLst/>
        </p:spPr>
      </p:cxnSp>
      <p:sp>
        <p:nvSpPr>
          <p:cNvPr id="18" name="Title 3">
            <a:extLst>
              <a:ext uri="{FF2B5EF4-FFF2-40B4-BE49-F238E27FC236}">
                <a16:creationId xmlns:a16="http://schemas.microsoft.com/office/drawing/2014/main" id="{1952BCD5-C7A0-7994-72FD-8BCAA54F2966}"/>
              </a:ext>
            </a:extLst>
          </p:cNvPr>
          <p:cNvSpPr txBox="1">
            <a:spLocks/>
          </p:cNvSpPr>
          <p:nvPr/>
        </p:nvSpPr>
        <p:spPr>
          <a:xfrm>
            <a:off x="611300" y="2960130"/>
            <a:ext cx="2370797" cy="149088"/>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400" b="1" i="0" kern="1200" spc="20" baseline="0">
                <a:solidFill>
                  <a:srgbClr val="A13D35"/>
                </a:solidFill>
                <a:latin typeface="Gill Sans Nova SemiBold" panose="020B0502020204020203" pitchFamily="34" charset="0"/>
                <a:ea typeface="Open Sans Semibold" panose="020B0606030504020204" pitchFamily="34" charset="0"/>
                <a:cs typeface="Open Sans Semibold" panose="020B0606030504020204" pitchFamily="34" charset="0"/>
              </a:defRPr>
            </a:lvl1pPr>
          </a:lstStyle>
          <a:p>
            <a:pPr>
              <a:spcAft>
                <a:spcPts val="0"/>
              </a:spcAft>
            </a:pPr>
            <a:r>
              <a:rPr lang="en-CA" sz="1200" noProof="0">
                <a:solidFill>
                  <a:schemeClr val="accent5"/>
                </a:solidFill>
                <a:latin typeface="Open Sans Semibold" panose="020B0606030504020204" pitchFamily="34" charset="0"/>
              </a:rPr>
              <a:t>Expertise</a:t>
            </a:r>
          </a:p>
        </p:txBody>
      </p:sp>
      <p:cxnSp>
        <p:nvCxnSpPr>
          <p:cNvPr id="19" name="Straight Connector 18">
            <a:extLst>
              <a:ext uri="{FF2B5EF4-FFF2-40B4-BE49-F238E27FC236}">
                <a16:creationId xmlns:a16="http://schemas.microsoft.com/office/drawing/2014/main" id="{3661E86A-E6EB-EF2C-A5A9-089F8FD2A22F}"/>
              </a:ext>
            </a:extLst>
          </p:cNvPr>
          <p:cNvCxnSpPr>
            <a:cxnSpLocks/>
          </p:cNvCxnSpPr>
          <p:nvPr/>
        </p:nvCxnSpPr>
        <p:spPr bwMode="auto">
          <a:xfrm flipH="1">
            <a:off x="604007" y="3199386"/>
            <a:ext cx="2378090" cy="0"/>
          </a:xfrm>
          <a:prstGeom prst="line">
            <a:avLst/>
          </a:prstGeom>
          <a:solidFill>
            <a:schemeClr val="accent1"/>
          </a:solidFill>
          <a:ln w="9525" cap="flat" cmpd="sng" algn="ctr">
            <a:solidFill>
              <a:schemeClr val="bg1">
                <a:lumMod val="50000"/>
                <a:lumOff val="50000"/>
              </a:schemeClr>
            </a:solidFill>
            <a:prstDash val="sysDot"/>
            <a:miter lim="800000"/>
            <a:headEnd type="none" w="med" len="med"/>
            <a:tailEnd type="none" w="med" len="med"/>
          </a:ln>
          <a:effectLst/>
        </p:spPr>
      </p:cxnSp>
      <p:sp>
        <p:nvSpPr>
          <p:cNvPr id="22" name="TextBox 21">
            <a:extLst>
              <a:ext uri="{FF2B5EF4-FFF2-40B4-BE49-F238E27FC236}">
                <a16:creationId xmlns:a16="http://schemas.microsoft.com/office/drawing/2014/main" id="{ABA7E0D9-45E0-3252-6EC5-D1AA4BCC7ACB}"/>
              </a:ext>
            </a:extLst>
          </p:cNvPr>
          <p:cNvSpPr txBox="1"/>
          <p:nvPr/>
        </p:nvSpPr>
        <p:spPr>
          <a:xfrm>
            <a:off x="545869" y="3372728"/>
            <a:ext cx="2584036" cy="2512178"/>
          </a:xfrm>
          <a:prstGeom prst="rect">
            <a:avLst/>
          </a:prstGeom>
          <a:noFill/>
        </p:spPr>
        <p:txBody>
          <a:bodyPr wrap="square" lIns="0" tIns="0" rIns="0" bIns="0" rtlCol="0">
            <a:noAutofit/>
          </a:bodyPr>
          <a:lstStyle/>
          <a:p>
            <a:pPr marL="171450" indent="-99060">
              <a:lnSpc>
                <a:spcPct val="130000"/>
              </a:lnSpc>
              <a:spcBef>
                <a:spcPts val="0"/>
              </a:spcBef>
              <a:spcAft>
                <a:spcPts val="300"/>
              </a:spcAft>
              <a:buFont typeface="Arial" panose="020B0604020202020204" pitchFamily="34" charset="0"/>
              <a:buChar char="•"/>
            </a:pPr>
            <a:r>
              <a:rPr lang="en-CA" sz="1000" b="0" noProof="0">
                <a:solidFill>
                  <a:schemeClr val="bg1">
                    <a:lumMod val="75000"/>
                    <a:lumOff val="25000"/>
                  </a:schemeClr>
                </a:solidFill>
                <a:latin typeface="Open Sans"/>
                <a:ea typeface="Open Sans"/>
                <a:cs typeface="Open Sans"/>
              </a:rPr>
              <a:t>First Nations Rights Implementation &amp; Reconciliation</a:t>
            </a:r>
            <a:endParaRPr lang="en-CA" sz="1000" b="0" noProof="0">
              <a:solidFill>
                <a:schemeClr val="bg1">
                  <a:lumMod val="75000"/>
                  <a:lumOff val="25000"/>
                </a:schemeClr>
              </a:solidFill>
              <a:highlight>
                <a:srgbClr val="FFFFFF"/>
              </a:highlight>
              <a:latin typeface="Open Sans"/>
              <a:ea typeface="Open Sans"/>
              <a:cs typeface="Open Sans"/>
            </a:endParaRPr>
          </a:p>
          <a:p>
            <a:pPr marL="171450" indent="-99060">
              <a:lnSpc>
                <a:spcPct val="130000"/>
              </a:lnSpc>
              <a:spcBef>
                <a:spcPts val="0"/>
              </a:spcBef>
              <a:spcAft>
                <a:spcPts val="300"/>
              </a:spcAft>
              <a:buFont typeface="Arial" panose="020B0604020202020204" pitchFamily="34" charset="0"/>
              <a:buChar char="•"/>
            </a:pPr>
            <a:r>
              <a:rPr lang="en-CA" sz="1000" b="0" noProof="0">
                <a:solidFill>
                  <a:schemeClr val="bg1">
                    <a:lumMod val="75000"/>
                    <a:lumOff val="25000"/>
                  </a:schemeClr>
                </a:solidFill>
                <a:highlight>
                  <a:srgbClr val="FFFFFF"/>
                </a:highlight>
                <a:latin typeface="Open Sans"/>
                <a:ea typeface="Open Sans"/>
                <a:cs typeface="Open Sans"/>
              </a:rPr>
              <a:t>Major Project Development &amp; Indigenous Participation</a:t>
            </a:r>
          </a:p>
          <a:p>
            <a:pPr marL="171450" indent="-99060">
              <a:lnSpc>
                <a:spcPct val="130000"/>
              </a:lnSpc>
              <a:spcBef>
                <a:spcPts val="0"/>
              </a:spcBef>
              <a:spcAft>
                <a:spcPts val="300"/>
              </a:spcAft>
              <a:buFont typeface="Arial" panose="020B0604020202020204" pitchFamily="34" charset="0"/>
              <a:buChar char="•"/>
            </a:pPr>
            <a:r>
              <a:rPr lang="en-CA" sz="1000" b="0" noProof="0">
                <a:solidFill>
                  <a:schemeClr val="bg1">
                    <a:lumMod val="75000"/>
                    <a:lumOff val="25000"/>
                  </a:schemeClr>
                </a:solidFill>
                <a:highlight>
                  <a:srgbClr val="FFFFFF"/>
                </a:highlight>
                <a:latin typeface="Open Sans"/>
                <a:ea typeface="Open Sans"/>
                <a:cs typeface="Open Sans"/>
              </a:rPr>
              <a:t>Environmental &amp; Impact Assessment Reform</a:t>
            </a:r>
          </a:p>
          <a:p>
            <a:pPr marL="171450" indent="-99060">
              <a:lnSpc>
                <a:spcPct val="130000"/>
              </a:lnSpc>
              <a:spcBef>
                <a:spcPts val="0"/>
              </a:spcBef>
              <a:spcAft>
                <a:spcPts val="300"/>
              </a:spcAft>
              <a:buFont typeface="Arial" panose="020B0604020202020204" pitchFamily="34" charset="0"/>
              <a:buChar char="•"/>
            </a:pPr>
            <a:r>
              <a:rPr lang="en-CA" sz="1000" b="0" noProof="0">
                <a:solidFill>
                  <a:schemeClr val="bg1">
                    <a:lumMod val="75000"/>
                    <a:lumOff val="25000"/>
                  </a:schemeClr>
                </a:solidFill>
                <a:highlight>
                  <a:srgbClr val="FFFFFF"/>
                </a:highlight>
                <a:latin typeface="Open Sans"/>
                <a:ea typeface="Open Sans"/>
                <a:cs typeface="Open Sans"/>
              </a:rPr>
              <a:t>Indigenous–Crown Relations &amp; Public Policy</a:t>
            </a:r>
          </a:p>
          <a:p>
            <a:pPr marL="171450" indent="-99060">
              <a:lnSpc>
                <a:spcPct val="130000"/>
              </a:lnSpc>
              <a:spcBef>
                <a:spcPts val="0"/>
              </a:spcBef>
              <a:spcAft>
                <a:spcPts val="300"/>
              </a:spcAft>
              <a:buFont typeface="Arial" panose="020B0604020202020204" pitchFamily="34" charset="0"/>
              <a:buChar char="•"/>
            </a:pPr>
            <a:r>
              <a:rPr lang="en-CA" sz="1000" b="0" noProof="0">
                <a:solidFill>
                  <a:schemeClr val="bg1">
                    <a:lumMod val="75000"/>
                    <a:lumOff val="25000"/>
                  </a:schemeClr>
                </a:solidFill>
                <a:highlight>
                  <a:srgbClr val="FFFFFF"/>
                </a:highlight>
                <a:latin typeface="Open Sans"/>
                <a:ea typeface="Open Sans"/>
                <a:cs typeface="Open Sans"/>
              </a:rPr>
              <a:t>International Indigenous Human Rights Advocacy</a:t>
            </a:r>
            <a:endParaRPr lang="en-CA" sz="1000" b="0" noProof="0">
              <a:solidFill>
                <a:schemeClr val="bg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pPr marL="171450" indent="-99450">
              <a:lnSpc>
                <a:spcPct val="130000"/>
              </a:lnSpc>
              <a:spcBef>
                <a:spcPts val="0"/>
              </a:spcBef>
              <a:spcAft>
                <a:spcPts val="300"/>
              </a:spcAft>
              <a:buFont typeface="Arial" panose="020B0604020202020204" pitchFamily="34" charset="0"/>
              <a:buChar char="•"/>
            </a:pPr>
            <a:endParaRPr lang="en-CA" sz="1000" b="0" noProof="0">
              <a:solidFill>
                <a:schemeClr val="bg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pPr marL="171450" indent="-99450">
              <a:lnSpc>
                <a:spcPct val="130000"/>
              </a:lnSpc>
              <a:spcBef>
                <a:spcPts val="0"/>
              </a:spcBef>
              <a:spcAft>
                <a:spcPts val="300"/>
              </a:spcAft>
              <a:buFont typeface="Arial" panose="020B0604020202020204" pitchFamily="34" charset="0"/>
              <a:buChar char="•"/>
            </a:pPr>
            <a:endParaRPr lang="en-CA" sz="1000" b="0" noProof="0">
              <a:solidFill>
                <a:schemeClr val="bg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pPr marL="171450" indent="-99450">
              <a:lnSpc>
                <a:spcPct val="130000"/>
              </a:lnSpc>
              <a:spcBef>
                <a:spcPts val="0"/>
              </a:spcBef>
              <a:spcAft>
                <a:spcPts val="300"/>
              </a:spcAft>
              <a:buFont typeface="Arial" panose="020B0604020202020204" pitchFamily="34" charset="0"/>
              <a:buChar char="•"/>
            </a:pPr>
            <a:endParaRPr lang="en-CA" sz="1000" b="0" noProof="0">
              <a:solidFill>
                <a:schemeClr val="bg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pPr marL="171450" indent="-99450">
              <a:lnSpc>
                <a:spcPct val="130000"/>
              </a:lnSpc>
              <a:spcBef>
                <a:spcPts val="0"/>
              </a:spcBef>
              <a:spcAft>
                <a:spcPts val="300"/>
              </a:spcAft>
              <a:buFont typeface="Arial" panose="020B0604020202020204" pitchFamily="34" charset="0"/>
              <a:buChar char="•"/>
            </a:pPr>
            <a:endParaRPr lang="en-CA" sz="1000" b="0" noProof="0">
              <a:solidFill>
                <a:schemeClr val="bg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4" name="Rectangle 23">
            <a:extLst>
              <a:ext uri="{FF2B5EF4-FFF2-40B4-BE49-F238E27FC236}">
                <a16:creationId xmlns:a16="http://schemas.microsoft.com/office/drawing/2014/main" id="{80EC0629-BEC3-4751-DB9A-FCC4F6977B78}"/>
              </a:ext>
            </a:extLst>
          </p:cNvPr>
          <p:cNvSpPr/>
          <p:nvPr/>
        </p:nvSpPr>
        <p:spPr bwMode="auto">
          <a:xfrm>
            <a:off x="3503726" y="2210734"/>
            <a:ext cx="8688274" cy="4647266"/>
          </a:xfrm>
          <a:prstGeom prst="rect">
            <a:avLst/>
          </a:prstGeom>
          <a:no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CA" sz="2400" b="0" noProof="0">
              <a:solidFill>
                <a:schemeClr val="tx1"/>
              </a:solidFill>
              <a:latin typeface="Times New Roman" pitchFamily="18" charset="0"/>
            </a:endParaRPr>
          </a:p>
        </p:txBody>
      </p:sp>
      <p:sp>
        <p:nvSpPr>
          <p:cNvPr id="13" name="Title 3">
            <a:extLst>
              <a:ext uri="{FF2B5EF4-FFF2-40B4-BE49-F238E27FC236}">
                <a16:creationId xmlns:a16="http://schemas.microsoft.com/office/drawing/2014/main" id="{2064FA3F-2E6A-91D6-96DD-42C5D82872DB}"/>
              </a:ext>
            </a:extLst>
          </p:cNvPr>
          <p:cNvSpPr txBox="1">
            <a:spLocks/>
          </p:cNvSpPr>
          <p:nvPr/>
        </p:nvSpPr>
        <p:spPr>
          <a:xfrm>
            <a:off x="10644554" y="508109"/>
            <a:ext cx="936146" cy="145808"/>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400" b="1" i="0" kern="1200" spc="20" baseline="0">
                <a:solidFill>
                  <a:srgbClr val="A13D35"/>
                </a:solidFill>
                <a:latin typeface="Gill Sans Nova SemiBold" panose="020B0502020204020203" pitchFamily="34" charset="0"/>
                <a:ea typeface="Open Sans Semibold" panose="020B0606030504020204" pitchFamily="34" charset="0"/>
                <a:cs typeface="Open Sans Semibold" panose="020B0606030504020204" pitchFamily="34" charset="0"/>
              </a:defRPr>
            </a:lvl1pPr>
          </a:lstStyle>
          <a:p>
            <a:pPr algn="r">
              <a:spcAft>
                <a:spcPts val="0"/>
              </a:spcAft>
            </a:pPr>
            <a:r>
              <a:rPr lang="en-CA" sz="900" noProof="0">
                <a:solidFill>
                  <a:schemeClr val="bg1">
                    <a:lumMod val="50000"/>
                    <a:lumOff val="50000"/>
                  </a:schemeClr>
                </a:solidFill>
                <a:latin typeface="Open Sans Semibold" panose="020B0606030504020204" pitchFamily="34" charset="0"/>
              </a:rPr>
              <a:t>TEAM</a:t>
            </a:r>
          </a:p>
        </p:txBody>
      </p:sp>
      <p:sp>
        <p:nvSpPr>
          <p:cNvPr id="3" name="TextBox 2">
            <a:extLst>
              <a:ext uri="{FF2B5EF4-FFF2-40B4-BE49-F238E27FC236}">
                <a16:creationId xmlns:a16="http://schemas.microsoft.com/office/drawing/2014/main" id="{4D6FD9D7-568B-6D30-485B-4710D33DB677}"/>
              </a:ext>
            </a:extLst>
          </p:cNvPr>
          <p:cNvSpPr txBox="1"/>
          <p:nvPr/>
        </p:nvSpPr>
        <p:spPr>
          <a:xfrm>
            <a:off x="3066881" y="6538365"/>
            <a:ext cx="0" cy="0"/>
          </a:xfrm>
          <a:prstGeom prst="rect">
            <a:avLst/>
          </a:prstGeom>
          <a:noFill/>
        </p:spPr>
        <p:txBody>
          <a:bodyPr wrap="none" lIns="0" tIns="0" rIns="0" bIns="0" rtlCol="0">
            <a:noAutofit/>
          </a:bodyPr>
          <a:lstStyle/>
          <a:p>
            <a:endParaRPr lang="en-CA" noProof="0"/>
          </a:p>
        </p:txBody>
      </p:sp>
      <p:pic>
        <p:nvPicPr>
          <p:cNvPr id="9" name="Picture 8">
            <a:extLst>
              <a:ext uri="{FF2B5EF4-FFF2-40B4-BE49-F238E27FC236}">
                <a16:creationId xmlns:a16="http://schemas.microsoft.com/office/drawing/2014/main" id="{EADB5250-8AA2-9808-5E3F-1FB189D6F1B3}"/>
              </a:ext>
            </a:extLst>
          </p:cNvPr>
          <p:cNvPicPr>
            <a:picLocks/>
          </p:cNvPicPr>
          <p:nvPr/>
        </p:nvPicPr>
        <p:blipFill>
          <a:blip r:embed="rId4"/>
          <a:stretch>
            <a:fillRect/>
          </a:stretch>
        </p:blipFill>
        <p:spPr>
          <a:xfrm>
            <a:off x="604434" y="689820"/>
            <a:ext cx="2019600" cy="1965412"/>
          </a:xfrm>
          <a:prstGeom prst="rect">
            <a:avLst/>
          </a:prstGeom>
        </p:spPr>
      </p:pic>
      <p:sp>
        <p:nvSpPr>
          <p:cNvPr id="14" name="Slide Number Placeholder 1">
            <a:extLst>
              <a:ext uri="{FF2B5EF4-FFF2-40B4-BE49-F238E27FC236}">
                <a16:creationId xmlns:a16="http://schemas.microsoft.com/office/drawing/2014/main" id="{58AB8937-D6E4-A65F-D3C2-0441C1A61F8C}"/>
              </a:ext>
            </a:extLst>
          </p:cNvPr>
          <p:cNvSpPr>
            <a:spLocks noGrp="1"/>
          </p:cNvSpPr>
          <p:nvPr>
            <p:ph type="sldNum" sz="quarter" idx="11"/>
          </p:nvPr>
        </p:nvSpPr>
        <p:spPr>
          <a:xfrm>
            <a:off x="611301" y="6351735"/>
            <a:ext cx="265003" cy="369740"/>
          </a:xfrm>
        </p:spPr>
        <p:txBody>
          <a:bodyPr/>
          <a:lstStyle/>
          <a:p>
            <a:fld id="{90E75981-53F8-4174-8F05-C8A5CE0FBBE0}" type="slidenum">
              <a:rPr lang="en-CA" noProof="0" smtClean="0"/>
              <a:pPr/>
              <a:t>51</a:t>
            </a:fld>
            <a:endParaRPr lang="en-CA" noProof="0"/>
          </a:p>
        </p:txBody>
      </p:sp>
      <p:sp>
        <p:nvSpPr>
          <p:cNvPr id="15" name="Text 12">
            <a:extLst>
              <a:ext uri="{FF2B5EF4-FFF2-40B4-BE49-F238E27FC236}">
                <a16:creationId xmlns:a16="http://schemas.microsoft.com/office/drawing/2014/main" id="{1099C73E-6294-2581-C98C-3B88613D3B46}"/>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spTree>
    <p:extLst>
      <p:ext uri="{BB962C8B-B14F-4D97-AF65-F5344CB8AC3E}">
        <p14:creationId xmlns:p14="http://schemas.microsoft.com/office/powerpoint/2010/main" val="12986643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 1"/>
          <p:cNvSpPr/>
          <p:nvPr/>
        </p:nvSpPr>
        <p:spPr>
          <a:xfrm>
            <a:off x="548640" y="365760"/>
            <a:ext cx="8899855" cy="91440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600" b="1" i="0" u="none" strike="noStrike" kern="1200" cap="none" spc="0" normalizeH="0" baseline="0" noProof="0">
                <a:ln>
                  <a:noFill/>
                </a:ln>
                <a:solidFill>
                  <a:srgbClr val="A03D35"/>
                </a:solidFill>
                <a:effectLst/>
                <a:uLnTx/>
                <a:uFillTx/>
                <a:latin typeface="Gill Sans MT" pitchFamily="34" charset="0"/>
                <a:ea typeface="Gill Sans MT" pitchFamily="34" charset="-122"/>
                <a:cs typeface="Gill Sans MT" pitchFamily="34" charset="-120"/>
              </a:rPr>
              <a:t>Supports Determine Whether Training Converts Into Participation</a:t>
            </a:r>
            <a:endParaRPr kumimoji="0" lang="en-CA" sz="2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 2"/>
          <p:cNvSpPr/>
          <p:nvPr/>
        </p:nvSpPr>
        <p:spPr>
          <a:xfrm>
            <a:off x="548640" y="1417320"/>
            <a:ext cx="11094415"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300" b="0" i="1" u="none" strike="noStrike" kern="1200" cap="none" spc="0" normalizeH="0" baseline="0" noProof="0">
                <a:ln>
                  <a:noFill/>
                </a:ln>
                <a:solidFill>
                  <a:srgbClr val="3C3C3C"/>
                </a:solidFill>
                <a:effectLst/>
                <a:uLnTx/>
                <a:uFillTx/>
                <a:latin typeface="Corbel" pitchFamily="34" charset="0"/>
                <a:ea typeface="Corbel" pitchFamily="34" charset="-122"/>
                <a:cs typeface="Corbel" pitchFamily="34" charset="-120"/>
              </a:rPr>
              <a:t>Ask what people need to start, stay and advance.</a:t>
            </a:r>
            <a:endParaRPr kumimoji="0" lang="en-CA"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hape 3"/>
          <p:cNvSpPr/>
          <p:nvPr/>
        </p:nvSpPr>
        <p:spPr>
          <a:xfrm>
            <a:off x="548640" y="1920240"/>
            <a:ext cx="2602154" cy="1874520"/>
          </a:xfrm>
          <a:prstGeom prst="rect">
            <a:avLst/>
          </a:prstGeom>
          <a:solidFill>
            <a:srgbClr val="FFFFFF"/>
          </a:solidFill>
          <a:ln w="12700">
            <a:solidFill>
              <a:srgbClr val="A03D35"/>
            </a:solidFill>
            <a:prstDash val="solid"/>
          </a:ln>
        </p:spPr>
        <p:txBody>
          <a:bodyPr/>
          <a:lstStyle/>
          <a:p>
            <a:endParaRPr lang="en-CA" noProof="0"/>
          </a:p>
        </p:txBody>
      </p:sp>
      <p:sp>
        <p:nvSpPr>
          <p:cNvPr id="6" name="Text 4"/>
          <p:cNvSpPr/>
          <p:nvPr/>
        </p:nvSpPr>
        <p:spPr>
          <a:xfrm>
            <a:off x="658368" y="1920240"/>
            <a:ext cx="2382698" cy="1874520"/>
          </a:xfrm>
          <a:prstGeom prst="rect">
            <a:avLst/>
          </a:prstGeom>
          <a:noFill/>
          <a:ln/>
        </p:spPr>
        <p:txBody>
          <a:bodyPr wrap="square" lIns="0" tIns="0"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CA" sz="1200" b="1" i="0" u="none" strike="noStrike" kern="1200" cap="none" spc="0" normalizeH="0" baseline="0" noProof="0">
                <a:ln>
                  <a:noFill/>
                </a:ln>
                <a:solidFill>
                  <a:srgbClr val="3C3C3C"/>
                </a:solidFill>
                <a:effectLst/>
                <a:uLnTx/>
                <a:uFillTx/>
                <a:latin typeface="Corbel" pitchFamily="34" charset="0"/>
                <a:ea typeface="Corbel" pitchFamily="34" charset="-122"/>
                <a:cs typeface="Corbel" pitchFamily="34" charset="-120"/>
              </a:rPr>
              <a:t>Transportation</a:t>
            </a:r>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hape 5"/>
          <p:cNvSpPr/>
          <p:nvPr/>
        </p:nvSpPr>
        <p:spPr>
          <a:xfrm>
            <a:off x="3379394" y="1920240"/>
            <a:ext cx="2602154" cy="1874520"/>
          </a:xfrm>
          <a:prstGeom prst="rect">
            <a:avLst/>
          </a:prstGeom>
          <a:solidFill>
            <a:srgbClr val="FFFFFF"/>
          </a:solidFill>
          <a:ln w="12700">
            <a:solidFill>
              <a:srgbClr val="A03D35"/>
            </a:solidFill>
            <a:prstDash val="solid"/>
          </a:ln>
        </p:spPr>
        <p:txBody>
          <a:bodyPr/>
          <a:lstStyle/>
          <a:p>
            <a:endParaRPr lang="en-CA" noProof="0"/>
          </a:p>
        </p:txBody>
      </p:sp>
      <p:sp>
        <p:nvSpPr>
          <p:cNvPr id="8" name="Text 6"/>
          <p:cNvSpPr/>
          <p:nvPr/>
        </p:nvSpPr>
        <p:spPr>
          <a:xfrm>
            <a:off x="3489122" y="1920240"/>
            <a:ext cx="2382698" cy="1874520"/>
          </a:xfrm>
          <a:prstGeom prst="rect">
            <a:avLst/>
          </a:prstGeom>
          <a:noFill/>
          <a:ln/>
        </p:spPr>
        <p:txBody>
          <a:bodyPr wrap="square" lIns="0" tIns="0"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CA" sz="1200" b="1" i="0" u="none" strike="noStrike" kern="1200" cap="none" spc="0" normalizeH="0" baseline="0" noProof="0">
                <a:ln>
                  <a:noFill/>
                </a:ln>
                <a:solidFill>
                  <a:srgbClr val="3C3C3C"/>
                </a:solidFill>
                <a:effectLst/>
                <a:uLnTx/>
                <a:uFillTx/>
                <a:latin typeface="Corbel" pitchFamily="34" charset="0"/>
                <a:ea typeface="Corbel" pitchFamily="34" charset="-122"/>
                <a:cs typeface="Corbel" pitchFamily="34" charset="-120"/>
              </a:rPr>
              <a:t>Childcare</a:t>
            </a:r>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hape 7"/>
          <p:cNvSpPr/>
          <p:nvPr/>
        </p:nvSpPr>
        <p:spPr>
          <a:xfrm>
            <a:off x="6210148" y="1920240"/>
            <a:ext cx="2602154" cy="1874520"/>
          </a:xfrm>
          <a:prstGeom prst="rect">
            <a:avLst/>
          </a:prstGeom>
          <a:solidFill>
            <a:srgbClr val="FFFFFF"/>
          </a:solidFill>
          <a:ln w="12700">
            <a:solidFill>
              <a:srgbClr val="A03D35"/>
            </a:solidFill>
            <a:prstDash val="solid"/>
          </a:ln>
        </p:spPr>
        <p:txBody>
          <a:bodyPr/>
          <a:lstStyle/>
          <a:p>
            <a:endParaRPr lang="en-CA" noProof="0"/>
          </a:p>
        </p:txBody>
      </p:sp>
      <p:sp>
        <p:nvSpPr>
          <p:cNvPr id="10" name="Text 8"/>
          <p:cNvSpPr/>
          <p:nvPr/>
        </p:nvSpPr>
        <p:spPr>
          <a:xfrm>
            <a:off x="6319876" y="1920240"/>
            <a:ext cx="2382698" cy="1874520"/>
          </a:xfrm>
          <a:prstGeom prst="rect">
            <a:avLst/>
          </a:prstGeom>
          <a:noFill/>
          <a:ln/>
        </p:spPr>
        <p:txBody>
          <a:bodyPr wrap="square" lIns="0" tIns="0"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CA" sz="1200" b="1" i="0" u="none" strike="noStrike" kern="1200" cap="none" spc="0" normalizeH="0" baseline="0" noProof="0">
                <a:ln>
                  <a:noFill/>
                </a:ln>
                <a:solidFill>
                  <a:srgbClr val="3C3C3C"/>
                </a:solidFill>
                <a:effectLst/>
                <a:uLnTx/>
                <a:uFillTx/>
                <a:latin typeface="Corbel" pitchFamily="34" charset="0"/>
                <a:ea typeface="Corbel" pitchFamily="34" charset="-122"/>
                <a:cs typeface="Corbel" pitchFamily="34" charset="-120"/>
              </a:rPr>
              <a:t>Tools / PPE</a:t>
            </a:r>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Shape 9"/>
          <p:cNvSpPr/>
          <p:nvPr/>
        </p:nvSpPr>
        <p:spPr>
          <a:xfrm>
            <a:off x="9040901" y="1920240"/>
            <a:ext cx="2602154" cy="1874520"/>
          </a:xfrm>
          <a:prstGeom prst="rect">
            <a:avLst/>
          </a:prstGeom>
          <a:solidFill>
            <a:srgbClr val="FFFFFF"/>
          </a:solidFill>
          <a:ln w="12700">
            <a:solidFill>
              <a:srgbClr val="A03D35"/>
            </a:solidFill>
            <a:prstDash val="solid"/>
          </a:ln>
        </p:spPr>
        <p:txBody>
          <a:bodyPr/>
          <a:lstStyle/>
          <a:p>
            <a:endParaRPr lang="en-CA" noProof="0"/>
          </a:p>
        </p:txBody>
      </p:sp>
      <p:sp>
        <p:nvSpPr>
          <p:cNvPr id="12" name="Text 10"/>
          <p:cNvSpPr/>
          <p:nvPr/>
        </p:nvSpPr>
        <p:spPr>
          <a:xfrm>
            <a:off x="9150629" y="1920240"/>
            <a:ext cx="2382698" cy="1874520"/>
          </a:xfrm>
          <a:prstGeom prst="rect">
            <a:avLst/>
          </a:prstGeom>
          <a:noFill/>
          <a:ln/>
        </p:spPr>
        <p:txBody>
          <a:bodyPr wrap="square" lIns="0" tIns="0"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CA" sz="1200" b="1" i="0" u="none" strike="noStrike" kern="1200" cap="none" spc="0" normalizeH="0" baseline="0" noProof="0">
                <a:ln>
                  <a:noFill/>
                </a:ln>
                <a:solidFill>
                  <a:srgbClr val="3C3C3C"/>
                </a:solidFill>
                <a:effectLst/>
                <a:uLnTx/>
                <a:uFillTx/>
                <a:latin typeface="Corbel" pitchFamily="34" charset="0"/>
                <a:ea typeface="Corbel" pitchFamily="34" charset="-122"/>
                <a:cs typeface="Corbel" pitchFamily="34" charset="-120"/>
              </a:rPr>
              <a:t>Mentorship</a:t>
            </a:r>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Shape 11"/>
          <p:cNvSpPr/>
          <p:nvPr/>
        </p:nvSpPr>
        <p:spPr>
          <a:xfrm>
            <a:off x="548640" y="4023360"/>
            <a:ext cx="2602154" cy="1874520"/>
          </a:xfrm>
          <a:prstGeom prst="rect">
            <a:avLst/>
          </a:prstGeom>
          <a:solidFill>
            <a:srgbClr val="FFFFFF"/>
          </a:solidFill>
          <a:ln w="12700">
            <a:solidFill>
              <a:srgbClr val="A03D35"/>
            </a:solidFill>
            <a:prstDash val="solid"/>
          </a:ln>
        </p:spPr>
        <p:txBody>
          <a:bodyPr/>
          <a:lstStyle/>
          <a:p>
            <a:endParaRPr lang="en-CA" noProof="0"/>
          </a:p>
        </p:txBody>
      </p:sp>
      <p:sp>
        <p:nvSpPr>
          <p:cNvPr id="14" name="Text 12"/>
          <p:cNvSpPr/>
          <p:nvPr/>
        </p:nvSpPr>
        <p:spPr>
          <a:xfrm>
            <a:off x="658368" y="4023360"/>
            <a:ext cx="2382698" cy="1874520"/>
          </a:xfrm>
          <a:prstGeom prst="rect">
            <a:avLst/>
          </a:prstGeom>
          <a:noFill/>
          <a:ln/>
        </p:spPr>
        <p:txBody>
          <a:bodyPr wrap="square" lIns="0" tIns="0"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CA" sz="1200" b="1" i="0" u="none" strike="noStrike" kern="1200" cap="none" spc="0" normalizeH="0" baseline="0" noProof="0">
                <a:ln>
                  <a:noFill/>
                </a:ln>
                <a:solidFill>
                  <a:srgbClr val="3C3C3C"/>
                </a:solidFill>
                <a:effectLst/>
                <a:uLnTx/>
                <a:uFillTx/>
                <a:latin typeface="Corbel" pitchFamily="34" charset="0"/>
                <a:ea typeface="Corbel" pitchFamily="34" charset="-122"/>
                <a:cs typeface="Corbel" pitchFamily="34" charset="-120"/>
              </a:rPr>
              <a:t>Work Rotations</a:t>
            </a:r>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Shape 13"/>
          <p:cNvSpPr/>
          <p:nvPr/>
        </p:nvSpPr>
        <p:spPr>
          <a:xfrm>
            <a:off x="3379394" y="4023360"/>
            <a:ext cx="2602154" cy="1874520"/>
          </a:xfrm>
          <a:prstGeom prst="rect">
            <a:avLst/>
          </a:prstGeom>
          <a:solidFill>
            <a:srgbClr val="FFFFFF"/>
          </a:solidFill>
          <a:ln w="12700">
            <a:solidFill>
              <a:srgbClr val="A03D35"/>
            </a:solidFill>
            <a:prstDash val="solid"/>
          </a:ln>
        </p:spPr>
        <p:txBody>
          <a:bodyPr/>
          <a:lstStyle/>
          <a:p>
            <a:endParaRPr lang="en-CA" noProof="0"/>
          </a:p>
        </p:txBody>
      </p:sp>
      <p:sp>
        <p:nvSpPr>
          <p:cNvPr id="16" name="Text 14"/>
          <p:cNvSpPr/>
          <p:nvPr/>
        </p:nvSpPr>
        <p:spPr>
          <a:xfrm>
            <a:off x="3489122" y="4023360"/>
            <a:ext cx="2382698" cy="1874520"/>
          </a:xfrm>
          <a:prstGeom prst="rect">
            <a:avLst/>
          </a:prstGeom>
          <a:noFill/>
          <a:ln/>
        </p:spPr>
        <p:txBody>
          <a:bodyPr wrap="square" lIns="0" tIns="0"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CA" sz="1200" b="1" i="0" u="none" strike="noStrike" kern="1200" cap="none" spc="0" normalizeH="0" baseline="0" noProof="0">
                <a:ln>
                  <a:noFill/>
                </a:ln>
                <a:solidFill>
                  <a:srgbClr val="3C3C3C"/>
                </a:solidFill>
                <a:effectLst/>
                <a:uLnTx/>
                <a:uFillTx/>
                <a:latin typeface="Corbel" pitchFamily="34" charset="0"/>
                <a:ea typeface="Corbel" pitchFamily="34" charset="-122"/>
                <a:cs typeface="Corbel" pitchFamily="34" charset="-120"/>
              </a:rPr>
              <a:t>Accommodation</a:t>
            </a:r>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Shape 15"/>
          <p:cNvSpPr/>
          <p:nvPr/>
        </p:nvSpPr>
        <p:spPr>
          <a:xfrm>
            <a:off x="6210148" y="4023360"/>
            <a:ext cx="2602154" cy="1874520"/>
          </a:xfrm>
          <a:prstGeom prst="rect">
            <a:avLst/>
          </a:prstGeom>
          <a:solidFill>
            <a:srgbClr val="FFFFFF"/>
          </a:solidFill>
          <a:ln w="12700">
            <a:solidFill>
              <a:srgbClr val="A03D35"/>
            </a:solidFill>
            <a:prstDash val="solid"/>
          </a:ln>
        </p:spPr>
        <p:txBody>
          <a:bodyPr/>
          <a:lstStyle/>
          <a:p>
            <a:endParaRPr lang="en-CA" noProof="0"/>
          </a:p>
        </p:txBody>
      </p:sp>
      <p:sp>
        <p:nvSpPr>
          <p:cNvPr id="18" name="Text 16"/>
          <p:cNvSpPr/>
          <p:nvPr/>
        </p:nvSpPr>
        <p:spPr>
          <a:xfrm>
            <a:off x="6319876" y="4023360"/>
            <a:ext cx="2382698" cy="1874520"/>
          </a:xfrm>
          <a:prstGeom prst="rect">
            <a:avLst/>
          </a:prstGeom>
          <a:noFill/>
          <a:ln/>
        </p:spPr>
        <p:txBody>
          <a:bodyPr wrap="square" lIns="0" tIns="0"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CA" sz="1200" b="1" i="0" u="none" strike="noStrike" kern="1200" cap="none" spc="0" normalizeH="0" baseline="0" noProof="0">
                <a:ln>
                  <a:noFill/>
                </a:ln>
                <a:solidFill>
                  <a:srgbClr val="3C3C3C"/>
                </a:solidFill>
                <a:effectLst/>
                <a:uLnTx/>
                <a:uFillTx/>
                <a:latin typeface="Corbel" pitchFamily="34" charset="0"/>
                <a:ea typeface="Corbel" pitchFamily="34" charset="-122"/>
                <a:cs typeface="Corbel" pitchFamily="34" charset="-120"/>
              </a:rPr>
              <a:t>Cultural Obligations</a:t>
            </a:r>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Shape 17"/>
          <p:cNvSpPr/>
          <p:nvPr/>
        </p:nvSpPr>
        <p:spPr>
          <a:xfrm>
            <a:off x="9040901" y="4023360"/>
            <a:ext cx="2602154" cy="1874520"/>
          </a:xfrm>
          <a:prstGeom prst="rect">
            <a:avLst/>
          </a:prstGeom>
          <a:solidFill>
            <a:srgbClr val="FFFFFF"/>
          </a:solidFill>
          <a:ln w="12700">
            <a:solidFill>
              <a:srgbClr val="A03D35"/>
            </a:solidFill>
            <a:prstDash val="solid"/>
          </a:ln>
        </p:spPr>
        <p:txBody>
          <a:bodyPr/>
          <a:lstStyle/>
          <a:p>
            <a:endParaRPr lang="en-CA" noProof="0"/>
          </a:p>
        </p:txBody>
      </p:sp>
      <p:sp>
        <p:nvSpPr>
          <p:cNvPr id="20" name="Text 18"/>
          <p:cNvSpPr/>
          <p:nvPr/>
        </p:nvSpPr>
        <p:spPr>
          <a:xfrm>
            <a:off x="9150629" y="4023360"/>
            <a:ext cx="2382698" cy="1874520"/>
          </a:xfrm>
          <a:prstGeom prst="rect">
            <a:avLst/>
          </a:prstGeom>
          <a:noFill/>
          <a:ln/>
        </p:spPr>
        <p:txBody>
          <a:bodyPr wrap="square" lIns="0" tIns="0"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CA" sz="1200" b="1" i="0" u="none" strike="noStrike" kern="1200" cap="none" spc="0" normalizeH="0" baseline="0" noProof="0">
                <a:ln>
                  <a:noFill/>
                </a:ln>
                <a:solidFill>
                  <a:srgbClr val="3C3C3C"/>
                </a:solidFill>
                <a:effectLst/>
                <a:uLnTx/>
                <a:uFillTx/>
                <a:latin typeface="Corbel" pitchFamily="34" charset="0"/>
                <a:ea typeface="Corbel" pitchFamily="34" charset="-122"/>
                <a:cs typeface="Corbel" pitchFamily="34" charset="-120"/>
              </a:rPr>
              <a:t>Retention Supports</a:t>
            </a:r>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Text 19"/>
          <p:cNvSpPr/>
          <p:nvPr/>
        </p:nvSpPr>
        <p:spPr>
          <a:xfrm>
            <a:off x="548640" y="5989320"/>
            <a:ext cx="11094415" cy="3657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250" b="1" i="1" u="none" strike="noStrike" kern="1200" cap="none" spc="0" normalizeH="0" baseline="0" noProof="0">
                <a:ln>
                  <a:noFill/>
                </a:ln>
                <a:solidFill>
                  <a:srgbClr val="A03D35"/>
                </a:solidFill>
                <a:effectLst/>
                <a:uLnTx/>
                <a:uFillTx/>
                <a:latin typeface="Corbel" pitchFamily="34" charset="0"/>
                <a:ea typeface="Corbel" pitchFamily="34" charset="-122"/>
                <a:cs typeface="Corbel" pitchFamily="34" charset="-120"/>
              </a:rPr>
              <a:t>Some supports may sit outside the formal training mandate, but they still shape whether people can participate.</a:t>
            </a:r>
            <a:endParaRPr kumimoji="0" lang="en-CA" sz="12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Slide Number Placeholder 1">
            <a:extLst>
              <a:ext uri="{FF2B5EF4-FFF2-40B4-BE49-F238E27FC236}">
                <a16:creationId xmlns:a16="http://schemas.microsoft.com/office/drawing/2014/main" id="{BAF275A2-7870-CCC3-DFD1-48BE268A7F4C}"/>
              </a:ext>
            </a:extLst>
          </p:cNvPr>
          <p:cNvSpPr txBox="1">
            <a:spLocks/>
          </p:cNvSpPr>
          <p:nvPr/>
        </p:nvSpPr>
        <p:spPr>
          <a:xfrm>
            <a:off x="611301" y="6351735"/>
            <a:ext cx="265003" cy="369740"/>
          </a:xfrm>
          <a:prstGeom prst="rect">
            <a:avLst/>
          </a:prstGeom>
        </p:spPr>
        <p:txBody>
          <a:bodyPr vert="horz" lIns="0" tIns="0" rIns="0" bIns="0" rtlCol="0" anchor="ctr" anchorCtr="0">
            <a:noAutofit/>
          </a:bodyPr>
          <a:lstStyle>
            <a:defPPr>
              <a:defRPr lang="en-US"/>
            </a:defPPr>
            <a:lvl1pPr>
              <a:defRPr sz="1000">
                <a:solidFill>
                  <a:srgbClr val="A13D35"/>
                </a:solidFill>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fld id="{90E75981-53F8-4174-8F05-C8A5CE0FBBE0}" type="slidenum">
              <a:rPr lang="en-CA" noProof="0" smtClean="0"/>
              <a:pPr/>
              <a:t>52</a:t>
            </a:fld>
            <a:endParaRPr lang="en-CA" noProof="0"/>
          </a:p>
        </p:txBody>
      </p:sp>
      <p:sp>
        <p:nvSpPr>
          <p:cNvPr id="28" name="Text 12">
            <a:extLst>
              <a:ext uri="{FF2B5EF4-FFF2-40B4-BE49-F238E27FC236}">
                <a16:creationId xmlns:a16="http://schemas.microsoft.com/office/drawing/2014/main" id="{C6819417-BA71-DF8E-DB22-F96050341682}"/>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spTree>
    <p:extLst>
      <p:ext uri="{BB962C8B-B14F-4D97-AF65-F5344CB8AC3E}">
        <p14:creationId xmlns:p14="http://schemas.microsoft.com/office/powerpoint/2010/main" val="20253793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 1"/>
          <p:cNvSpPr/>
          <p:nvPr/>
        </p:nvSpPr>
        <p:spPr>
          <a:xfrm>
            <a:off x="548640" y="365760"/>
            <a:ext cx="8899855" cy="914400"/>
          </a:xfrm>
          <a:prstGeom prst="rect">
            <a:avLst/>
          </a:prstGeom>
          <a:noFill/>
          <a:ln/>
        </p:spPr>
        <p:txBody>
          <a:bodyPr wrap="square" lIns="0" tIns="0" rIns="0" bIns="0" rtlCol="0" anchor="t"/>
          <a:lstStyle/>
          <a:p>
            <a:pPr marL="0" indent="0">
              <a:buNone/>
            </a:pPr>
            <a:r>
              <a:rPr lang="en-CA" sz="2600" b="1" noProof="0">
                <a:solidFill>
                  <a:srgbClr val="A03D35"/>
                </a:solidFill>
                <a:latin typeface="Gill Sans MT" pitchFamily="34" charset="0"/>
                <a:ea typeface="Gill Sans MT" pitchFamily="34" charset="-122"/>
                <a:cs typeface="Gill Sans MT" pitchFamily="34" charset="-120"/>
              </a:rPr>
              <a:t>A Repeatable Workforce Development Framework</a:t>
            </a:r>
            <a:endParaRPr lang="en-CA" sz="2600" noProof="0"/>
          </a:p>
        </p:txBody>
      </p:sp>
      <p:sp>
        <p:nvSpPr>
          <p:cNvPr id="4" name="Text 2"/>
          <p:cNvSpPr/>
          <p:nvPr/>
        </p:nvSpPr>
        <p:spPr>
          <a:xfrm>
            <a:off x="548640" y="1417320"/>
            <a:ext cx="11094415" cy="457200"/>
          </a:xfrm>
          <a:prstGeom prst="rect">
            <a:avLst/>
          </a:prstGeom>
          <a:noFill/>
          <a:ln/>
        </p:spPr>
        <p:txBody>
          <a:bodyPr wrap="square" lIns="0" tIns="0" rIns="0" bIns="0" rtlCol="0" anchor="ctr"/>
          <a:lstStyle/>
          <a:p>
            <a:pPr marL="0" indent="0">
              <a:buNone/>
            </a:pPr>
            <a:r>
              <a:rPr lang="en-CA" sz="1300" i="1" noProof="0">
                <a:solidFill>
                  <a:srgbClr val="3C3C3C"/>
                </a:solidFill>
                <a:latin typeface="Corbel" pitchFamily="34" charset="0"/>
                <a:ea typeface="Corbel" pitchFamily="34" charset="-122"/>
                <a:cs typeface="Corbel" pitchFamily="34" charset="-120"/>
              </a:rPr>
              <a:t>A practical cycle ISET holders can adapt across sectors.</a:t>
            </a:r>
            <a:endParaRPr lang="en-CA" sz="1300" noProof="0"/>
          </a:p>
        </p:txBody>
      </p:sp>
      <p:sp>
        <p:nvSpPr>
          <p:cNvPr id="5" name="Shape 3"/>
          <p:cNvSpPr/>
          <p:nvPr/>
        </p:nvSpPr>
        <p:spPr>
          <a:xfrm>
            <a:off x="548640" y="2331720"/>
            <a:ext cx="2087209" cy="384048"/>
          </a:xfrm>
          <a:prstGeom prst="rect">
            <a:avLst/>
          </a:prstGeom>
          <a:solidFill>
            <a:srgbClr val="A03D35"/>
          </a:solidFill>
          <a:ln/>
        </p:spPr>
        <p:txBody>
          <a:bodyPr/>
          <a:lstStyle/>
          <a:p>
            <a:endParaRPr lang="en-CA" noProof="0"/>
          </a:p>
        </p:txBody>
      </p:sp>
      <p:sp>
        <p:nvSpPr>
          <p:cNvPr id="6" name="Text 4"/>
          <p:cNvSpPr/>
          <p:nvPr/>
        </p:nvSpPr>
        <p:spPr>
          <a:xfrm>
            <a:off x="548640" y="2331720"/>
            <a:ext cx="2087209" cy="384048"/>
          </a:xfrm>
          <a:prstGeom prst="rect">
            <a:avLst/>
          </a:prstGeom>
          <a:noFill/>
          <a:ln/>
        </p:spPr>
        <p:txBody>
          <a:bodyPr wrap="square" lIns="0" tIns="0" rIns="0" bIns="0" rtlCol="0" anchor="ctr"/>
          <a:lstStyle/>
          <a:p>
            <a:pPr marL="0" indent="0" algn="ctr">
              <a:buNone/>
            </a:pPr>
            <a:r>
              <a:rPr lang="en-CA" sz="1400" b="1" noProof="0">
                <a:solidFill>
                  <a:srgbClr val="FFFFFF"/>
                </a:solidFill>
                <a:latin typeface="Gill Sans MT" pitchFamily="34" charset="0"/>
                <a:ea typeface="Gill Sans MT" pitchFamily="34" charset="-122"/>
                <a:cs typeface="Gill Sans MT" pitchFamily="34" charset="-120"/>
              </a:rPr>
              <a:t>1</a:t>
            </a:r>
            <a:endParaRPr lang="en-CA" sz="1400" noProof="0"/>
          </a:p>
        </p:txBody>
      </p:sp>
      <p:sp>
        <p:nvSpPr>
          <p:cNvPr id="7" name="Shape 5"/>
          <p:cNvSpPr/>
          <p:nvPr/>
        </p:nvSpPr>
        <p:spPr>
          <a:xfrm>
            <a:off x="548640" y="2715768"/>
            <a:ext cx="2087209" cy="987552"/>
          </a:xfrm>
          <a:prstGeom prst="rect">
            <a:avLst/>
          </a:prstGeom>
          <a:solidFill>
            <a:srgbClr val="FFFFFF"/>
          </a:solidFill>
          <a:ln w="9525">
            <a:solidFill>
              <a:srgbClr val="D8D6D6"/>
            </a:solidFill>
            <a:prstDash val="solid"/>
          </a:ln>
        </p:spPr>
        <p:txBody>
          <a:bodyPr/>
          <a:lstStyle/>
          <a:p>
            <a:endParaRPr lang="en-CA" noProof="0"/>
          </a:p>
        </p:txBody>
      </p:sp>
      <p:sp>
        <p:nvSpPr>
          <p:cNvPr id="8" name="Text 6"/>
          <p:cNvSpPr/>
          <p:nvPr/>
        </p:nvSpPr>
        <p:spPr>
          <a:xfrm>
            <a:off x="640080" y="2715768"/>
            <a:ext cx="1904329" cy="987552"/>
          </a:xfrm>
          <a:prstGeom prst="rect">
            <a:avLst/>
          </a:prstGeom>
          <a:noFill/>
          <a:ln/>
        </p:spPr>
        <p:txBody>
          <a:bodyPr wrap="square" lIns="0" tIns="0" rIns="0" bIns="0" rtlCol="0" anchor="ctr"/>
          <a:lstStyle/>
          <a:p>
            <a:pPr marL="0" indent="0" algn="ctr">
              <a:lnSpc>
                <a:spcPts val="1400"/>
              </a:lnSpc>
              <a:buNone/>
            </a:pPr>
            <a:r>
              <a:rPr lang="en-CA" sz="1150" b="1" noProof="0">
                <a:solidFill>
                  <a:srgbClr val="3C3C3C"/>
                </a:solidFill>
                <a:latin typeface="Corbel" pitchFamily="34" charset="0"/>
                <a:ea typeface="Corbel" pitchFamily="34" charset="-122"/>
                <a:cs typeface="Corbel" pitchFamily="34" charset="-120"/>
              </a:rPr>
              <a:t>1. Scan</a:t>
            </a:r>
            <a:endParaRPr lang="en-CA" sz="1150" noProof="0"/>
          </a:p>
          <a:p>
            <a:pPr marL="0" indent="0" algn="ctr">
              <a:lnSpc>
                <a:spcPts val="1400"/>
              </a:lnSpc>
              <a:buNone/>
            </a:pPr>
            <a:r>
              <a:rPr lang="en-CA" sz="1150" b="1" noProof="0">
                <a:solidFill>
                  <a:srgbClr val="3C3C3C"/>
                </a:solidFill>
                <a:latin typeface="Corbel" pitchFamily="34" charset="0"/>
                <a:ea typeface="Corbel" pitchFamily="34" charset="-122"/>
                <a:cs typeface="Corbel" pitchFamily="34" charset="-120"/>
              </a:rPr>
              <a:t>Project Pipeline</a:t>
            </a:r>
            <a:endParaRPr lang="en-CA" sz="1150" noProof="0"/>
          </a:p>
        </p:txBody>
      </p:sp>
      <p:sp>
        <p:nvSpPr>
          <p:cNvPr id="9" name="Text 7"/>
          <p:cNvSpPr/>
          <p:nvPr/>
        </p:nvSpPr>
        <p:spPr>
          <a:xfrm>
            <a:off x="2635849" y="2715768"/>
            <a:ext cx="164592" cy="987552"/>
          </a:xfrm>
          <a:prstGeom prst="rect">
            <a:avLst/>
          </a:prstGeom>
          <a:noFill/>
          <a:ln/>
        </p:spPr>
        <p:txBody>
          <a:bodyPr wrap="square" lIns="0" tIns="0" rIns="0" bIns="0" rtlCol="0" anchor="ctr"/>
          <a:lstStyle/>
          <a:p>
            <a:pPr marL="0" indent="0" algn="ctr">
              <a:buNone/>
            </a:pPr>
            <a:r>
              <a:rPr lang="en-CA" sz="1800" b="1" noProof="0">
                <a:solidFill>
                  <a:srgbClr val="A03D35"/>
                </a:solidFill>
                <a:latin typeface="Gill Sans MT" pitchFamily="34" charset="0"/>
                <a:ea typeface="Gill Sans MT" pitchFamily="34" charset="-122"/>
                <a:cs typeface="Gill Sans MT" pitchFamily="34" charset="-120"/>
              </a:rPr>
              <a:t>›</a:t>
            </a:r>
            <a:endParaRPr lang="en-CA" sz="1800" noProof="0"/>
          </a:p>
        </p:txBody>
      </p:sp>
      <p:sp>
        <p:nvSpPr>
          <p:cNvPr id="10" name="Shape 8"/>
          <p:cNvSpPr/>
          <p:nvPr/>
        </p:nvSpPr>
        <p:spPr>
          <a:xfrm>
            <a:off x="2800441" y="2331720"/>
            <a:ext cx="2087209" cy="384048"/>
          </a:xfrm>
          <a:prstGeom prst="rect">
            <a:avLst/>
          </a:prstGeom>
          <a:solidFill>
            <a:srgbClr val="A03D35"/>
          </a:solidFill>
          <a:ln/>
        </p:spPr>
        <p:txBody>
          <a:bodyPr/>
          <a:lstStyle/>
          <a:p>
            <a:endParaRPr lang="en-CA" noProof="0"/>
          </a:p>
        </p:txBody>
      </p:sp>
      <p:sp>
        <p:nvSpPr>
          <p:cNvPr id="11" name="Text 9"/>
          <p:cNvSpPr/>
          <p:nvPr/>
        </p:nvSpPr>
        <p:spPr>
          <a:xfrm>
            <a:off x="2800441" y="2331720"/>
            <a:ext cx="2087209" cy="384048"/>
          </a:xfrm>
          <a:prstGeom prst="rect">
            <a:avLst/>
          </a:prstGeom>
          <a:noFill/>
          <a:ln/>
        </p:spPr>
        <p:txBody>
          <a:bodyPr wrap="square" lIns="0" tIns="0" rIns="0" bIns="0" rtlCol="0" anchor="ctr"/>
          <a:lstStyle/>
          <a:p>
            <a:pPr marL="0" indent="0" algn="ctr">
              <a:buNone/>
            </a:pPr>
            <a:r>
              <a:rPr lang="en-CA" sz="1400" b="1" noProof="0">
                <a:solidFill>
                  <a:srgbClr val="FFFFFF"/>
                </a:solidFill>
                <a:latin typeface="Gill Sans MT" pitchFamily="34" charset="0"/>
                <a:ea typeface="Gill Sans MT" pitchFamily="34" charset="-122"/>
                <a:cs typeface="Gill Sans MT" pitchFamily="34" charset="-120"/>
              </a:rPr>
              <a:t>2</a:t>
            </a:r>
            <a:endParaRPr lang="en-CA" sz="1400" noProof="0"/>
          </a:p>
        </p:txBody>
      </p:sp>
      <p:sp>
        <p:nvSpPr>
          <p:cNvPr id="12" name="Shape 10"/>
          <p:cNvSpPr/>
          <p:nvPr/>
        </p:nvSpPr>
        <p:spPr>
          <a:xfrm>
            <a:off x="2800441" y="2715768"/>
            <a:ext cx="2087209" cy="987552"/>
          </a:xfrm>
          <a:prstGeom prst="rect">
            <a:avLst/>
          </a:prstGeom>
          <a:solidFill>
            <a:srgbClr val="FFFFFF"/>
          </a:solidFill>
          <a:ln w="9525">
            <a:solidFill>
              <a:srgbClr val="D8D6D6"/>
            </a:solidFill>
            <a:prstDash val="solid"/>
          </a:ln>
        </p:spPr>
        <p:txBody>
          <a:bodyPr/>
          <a:lstStyle/>
          <a:p>
            <a:endParaRPr lang="en-CA" noProof="0"/>
          </a:p>
        </p:txBody>
      </p:sp>
      <p:sp>
        <p:nvSpPr>
          <p:cNvPr id="13" name="Text 11"/>
          <p:cNvSpPr/>
          <p:nvPr/>
        </p:nvSpPr>
        <p:spPr>
          <a:xfrm>
            <a:off x="2891881" y="2715768"/>
            <a:ext cx="1904329" cy="987552"/>
          </a:xfrm>
          <a:prstGeom prst="rect">
            <a:avLst/>
          </a:prstGeom>
          <a:noFill/>
          <a:ln/>
        </p:spPr>
        <p:txBody>
          <a:bodyPr wrap="square" lIns="0" tIns="0" rIns="0" bIns="0" rtlCol="0" anchor="ctr"/>
          <a:lstStyle/>
          <a:p>
            <a:pPr marL="0" indent="0" algn="ctr">
              <a:lnSpc>
                <a:spcPts val="1400"/>
              </a:lnSpc>
              <a:buNone/>
            </a:pPr>
            <a:r>
              <a:rPr lang="en-CA" sz="1150" b="1" noProof="0">
                <a:solidFill>
                  <a:srgbClr val="3C3C3C"/>
                </a:solidFill>
                <a:latin typeface="Corbel" pitchFamily="34" charset="0"/>
                <a:ea typeface="Corbel" pitchFamily="34" charset="-122"/>
                <a:cs typeface="Corbel" pitchFamily="34" charset="-120"/>
              </a:rPr>
              <a:t>2. Forecast</a:t>
            </a:r>
            <a:endParaRPr lang="en-CA" sz="1150" noProof="0"/>
          </a:p>
          <a:p>
            <a:pPr marL="0" indent="0" algn="ctr">
              <a:lnSpc>
                <a:spcPts val="1400"/>
              </a:lnSpc>
              <a:buNone/>
            </a:pPr>
            <a:r>
              <a:rPr lang="en-CA" sz="1150" b="1" noProof="0">
                <a:solidFill>
                  <a:srgbClr val="3C3C3C"/>
                </a:solidFill>
                <a:latin typeface="Corbel" pitchFamily="34" charset="0"/>
                <a:ea typeface="Corbel" pitchFamily="34" charset="-122"/>
                <a:cs typeface="Corbel" pitchFamily="34" charset="-120"/>
              </a:rPr>
              <a:t>Skill Demand</a:t>
            </a:r>
            <a:endParaRPr lang="en-CA" sz="1150" noProof="0"/>
          </a:p>
        </p:txBody>
      </p:sp>
      <p:sp>
        <p:nvSpPr>
          <p:cNvPr id="14" name="Text 12"/>
          <p:cNvSpPr/>
          <p:nvPr/>
        </p:nvSpPr>
        <p:spPr>
          <a:xfrm>
            <a:off x="4887651" y="2715768"/>
            <a:ext cx="164592" cy="987552"/>
          </a:xfrm>
          <a:prstGeom prst="rect">
            <a:avLst/>
          </a:prstGeom>
          <a:noFill/>
          <a:ln/>
        </p:spPr>
        <p:txBody>
          <a:bodyPr wrap="square" lIns="0" tIns="0" rIns="0" bIns="0" rtlCol="0" anchor="ctr"/>
          <a:lstStyle/>
          <a:p>
            <a:pPr marL="0" indent="0" algn="ctr">
              <a:buNone/>
            </a:pPr>
            <a:r>
              <a:rPr lang="en-CA" sz="1800" b="1" noProof="0">
                <a:solidFill>
                  <a:srgbClr val="A03D35"/>
                </a:solidFill>
                <a:latin typeface="Gill Sans MT" pitchFamily="34" charset="0"/>
                <a:ea typeface="Gill Sans MT" pitchFamily="34" charset="-122"/>
                <a:cs typeface="Gill Sans MT" pitchFamily="34" charset="-120"/>
              </a:rPr>
              <a:t>›</a:t>
            </a:r>
            <a:endParaRPr lang="en-CA" sz="1800" noProof="0"/>
          </a:p>
        </p:txBody>
      </p:sp>
      <p:sp>
        <p:nvSpPr>
          <p:cNvPr id="15" name="Shape 13"/>
          <p:cNvSpPr/>
          <p:nvPr/>
        </p:nvSpPr>
        <p:spPr>
          <a:xfrm>
            <a:off x="5052243" y="2331720"/>
            <a:ext cx="2087209" cy="384048"/>
          </a:xfrm>
          <a:prstGeom prst="rect">
            <a:avLst/>
          </a:prstGeom>
          <a:solidFill>
            <a:srgbClr val="A03D35"/>
          </a:solidFill>
          <a:ln/>
        </p:spPr>
        <p:txBody>
          <a:bodyPr/>
          <a:lstStyle/>
          <a:p>
            <a:endParaRPr lang="en-CA" noProof="0"/>
          </a:p>
        </p:txBody>
      </p:sp>
      <p:sp>
        <p:nvSpPr>
          <p:cNvPr id="16" name="Text 14"/>
          <p:cNvSpPr/>
          <p:nvPr/>
        </p:nvSpPr>
        <p:spPr>
          <a:xfrm>
            <a:off x="5052243" y="2331720"/>
            <a:ext cx="2087209" cy="384048"/>
          </a:xfrm>
          <a:prstGeom prst="rect">
            <a:avLst/>
          </a:prstGeom>
          <a:noFill/>
          <a:ln/>
        </p:spPr>
        <p:txBody>
          <a:bodyPr wrap="square" lIns="0" tIns="0" rIns="0" bIns="0" rtlCol="0" anchor="ctr"/>
          <a:lstStyle/>
          <a:p>
            <a:pPr marL="0" indent="0" algn="ctr">
              <a:buNone/>
            </a:pPr>
            <a:r>
              <a:rPr lang="en-CA" sz="1400" b="1" noProof="0">
                <a:solidFill>
                  <a:srgbClr val="FFFFFF"/>
                </a:solidFill>
                <a:latin typeface="Gill Sans MT" pitchFamily="34" charset="0"/>
                <a:ea typeface="Gill Sans MT" pitchFamily="34" charset="-122"/>
                <a:cs typeface="Gill Sans MT" pitchFamily="34" charset="-120"/>
              </a:rPr>
              <a:t>3</a:t>
            </a:r>
            <a:endParaRPr lang="en-CA" sz="1400" noProof="0"/>
          </a:p>
        </p:txBody>
      </p:sp>
      <p:sp>
        <p:nvSpPr>
          <p:cNvPr id="17" name="Shape 15"/>
          <p:cNvSpPr/>
          <p:nvPr/>
        </p:nvSpPr>
        <p:spPr>
          <a:xfrm>
            <a:off x="5052243" y="2715768"/>
            <a:ext cx="2087209" cy="987552"/>
          </a:xfrm>
          <a:prstGeom prst="rect">
            <a:avLst/>
          </a:prstGeom>
          <a:solidFill>
            <a:srgbClr val="FFFFFF"/>
          </a:solidFill>
          <a:ln w="9525">
            <a:solidFill>
              <a:srgbClr val="D8D6D6"/>
            </a:solidFill>
            <a:prstDash val="solid"/>
          </a:ln>
        </p:spPr>
        <p:txBody>
          <a:bodyPr/>
          <a:lstStyle/>
          <a:p>
            <a:endParaRPr lang="en-CA" noProof="0"/>
          </a:p>
        </p:txBody>
      </p:sp>
      <p:sp>
        <p:nvSpPr>
          <p:cNvPr id="18" name="Text 16"/>
          <p:cNvSpPr/>
          <p:nvPr/>
        </p:nvSpPr>
        <p:spPr>
          <a:xfrm>
            <a:off x="5143683" y="2715768"/>
            <a:ext cx="1904329" cy="987552"/>
          </a:xfrm>
          <a:prstGeom prst="rect">
            <a:avLst/>
          </a:prstGeom>
          <a:noFill/>
          <a:ln/>
        </p:spPr>
        <p:txBody>
          <a:bodyPr wrap="square" lIns="0" tIns="0" rIns="0" bIns="0" rtlCol="0" anchor="ctr"/>
          <a:lstStyle/>
          <a:p>
            <a:pPr marL="0" indent="0" algn="ctr">
              <a:lnSpc>
                <a:spcPts val="1400"/>
              </a:lnSpc>
              <a:buNone/>
            </a:pPr>
            <a:r>
              <a:rPr lang="en-CA" sz="1150" b="1" noProof="0">
                <a:solidFill>
                  <a:srgbClr val="3C3C3C"/>
                </a:solidFill>
                <a:latin typeface="Corbel" pitchFamily="34" charset="0"/>
                <a:ea typeface="Corbel" pitchFamily="34" charset="-122"/>
                <a:cs typeface="Corbel" pitchFamily="34" charset="-120"/>
              </a:rPr>
              <a:t>3. Identify</a:t>
            </a:r>
            <a:endParaRPr lang="en-CA" sz="1150" noProof="0"/>
          </a:p>
          <a:p>
            <a:pPr marL="0" indent="0" algn="ctr">
              <a:lnSpc>
                <a:spcPts val="1400"/>
              </a:lnSpc>
              <a:buNone/>
            </a:pPr>
            <a:r>
              <a:rPr lang="en-CA" sz="1150" b="1" noProof="0">
                <a:solidFill>
                  <a:srgbClr val="3C3C3C"/>
                </a:solidFill>
                <a:latin typeface="Corbel" pitchFamily="34" charset="0"/>
                <a:ea typeface="Corbel" pitchFamily="34" charset="-122"/>
                <a:cs typeface="Corbel" pitchFamily="34" charset="-120"/>
              </a:rPr>
              <a:t>Gaps &amp; Barriers</a:t>
            </a:r>
            <a:endParaRPr lang="en-CA" sz="1150" noProof="0"/>
          </a:p>
        </p:txBody>
      </p:sp>
      <p:sp>
        <p:nvSpPr>
          <p:cNvPr id="19" name="Text 17"/>
          <p:cNvSpPr/>
          <p:nvPr/>
        </p:nvSpPr>
        <p:spPr>
          <a:xfrm>
            <a:off x="7139452" y="2715768"/>
            <a:ext cx="164592" cy="987552"/>
          </a:xfrm>
          <a:prstGeom prst="rect">
            <a:avLst/>
          </a:prstGeom>
          <a:noFill/>
          <a:ln/>
        </p:spPr>
        <p:txBody>
          <a:bodyPr wrap="square" lIns="0" tIns="0" rIns="0" bIns="0" rtlCol="0" anchor="ctr"/>
          <a:lstStyle/>
          <a:p>
            <a:pPr marL="0" indent="0" algn="ctr">
              <a:buNone/>
            </a:pPr>
            <a:r>
              <a:rPr lang="en-CA" sz="1800" b="1" noProof="0">
                <a:solidFill>
                  <a:srgbClr val="A03D35"/>
                </a:solidFill>
                <a:latin typeface="Gill Sans MT" pitchFamily="34" charset="0"/>
                <a:ea typeface="Gill Sans MT" pitchFamily="34" charset="-122"/>
                <a:cs typeface="Gill Sans MT" pitchFamily="34" charset="-120"/>
              </a:rPr>
              <a:t>›</a:t>
            </a:r>
            <a:endParaRPr lang="en-CA" sz="1800" noProof="0"/>
          </a:p>
        </p:txBody>
      </p:sp>
      <p:sp>
        <p:nvSpPr>
          <p:cNvPr id="20" name="Shape 18"/>
          <p:cNvSpPr/>
          <p:nvPr/>
        </p:nvSpPr>
        <p:spPr>
          <a:xfrm>
            <a:off x="7304044" y="2331720"/>
            <a:ext cx="2087209" cy="384048"/>
          </a:xfrm>
          <a:prstGeom prst="rect">
            <a:avLst/>
          </a:prstGeom>
          <a:solidFill>
            <a:srgbClr val="A03D35"/>
          </a:solidFill>
          <a:ln/>
        </p:spPr>
        <p:txBody>
          <a:bodyPr/>
          <a:lstStyle/>
          <a:p>
            <a:endParaRPr lang="en-CA" noProof="0"/>
          </a:p>
        </p:txBody>
      </p:sp>
      <p:sp>
        <p:nvSpPr>
          <p:cNvPr id="21" name="Text 19"/>
          <p:cNvSpPr/>
          <p:nvPr/>
        </p:nvSpPr>
        <p:spPr>
          <a:xfrm>
            <a:off x="7304044" y="2331720"/>
            <a:ext cx="2087209" cy="384048"/>
          </a:xfrm>
          <a:prstGeom prst="rect">
            <a:avLst/>
          </a:prstGeom>
          <a:noFill/>
          <a:ln/>
        </p:spPr>
        <p:txBody>
          <a:bodyPr wrap="square" lIns="0" tIns="0" rIns="0" bIns="0" rtlCol="0" anchor="ctr"/>
          <a:lstStyle/>
          <a:p>
            <a:pPr marL="0" indent="0" algn="ctr">
              <a:buNone/>
            </a:pPr>
            <a:r>
              <a:rPr lang="en-CA" sz="1400" b="1" noProof="0">
                <a:solidFill>
                  <a:srgbClr val="FFFFFF"/>
                </a:solidFill>
                <a:latin typeface="Gill Sans MT" pitchFamily="34" charset="0"/>
                <a:ea typeface="Gill Sans MT" pitchFamily="34" charset="-122"/>
                <a:cs typeface="Gill Sans MT" pitchFamily="34" charset="-120"/>
              </a:rPr>
              <a:t>4</a:t>
            </a:r>
            <a:endParaRPr lang="en-CA" sz="1400" noProof="0"/>
          </a:p>
        </p:txBody>
      </p:sp>
      <p:sp>
        <p:nvSpPr>
          <p:cNvPr id="22" name="Shape 20"/>
          <p:cNvSpPr/>
          <p:nvPr/>
        </p:nvSpPr>
        <p:spPr>
          <a:xfrm>
            <a:off x="7304044" y="2715768"/>
            <a:ext cx="2087209" cy="987552"/>
          </a:xfrm>
          <a:prstGeom prst="rect">
            <a:avLst/>
          </a:prstGeom>
          <a:solidFill>
            <a:srgbClr val="FFFFFF"/>
          </a:solidFill>
          <a:ln w="9525">
            <a:solidFill>
              <a:srgbClr val="D8D6D6"/>
            </a:solidFill>
            <a:prstDash val="solid"/>
          </a:ln>
        </p:spPr>
        <p:txBody>
          <a:bodyPr/>
          <a:lstStyle/>
          <a:p>
            <a:endParaRPr lang="en-CA" noProof="0"/>
          </a:p>
        </p:txBody>
      </p:sp>
      <p:sp>
        <p:nvSpPr>
          <p:cNvPr id="23" name="Text 21"/>
          <p:cNvSpPr/>
          <p:nvPr/>
        </p:nvSpPr>
        <p:spPr>
          <a:xfrm>
            <a:off x="7395484" y="2715768"/>
            <a:ext cx="1904329" cy="987552"/>
          </a:xfrm>
          <a:prstGeom prst="rect">
            <a:avLst/>
          </a:prstGeom>
          <a:noFill/>
          <a:ln/>
        </p:spPr>
        <p:txBody>
          <a:bodyPr wrap="square" lIns="0" tIns="0" rIns="0" bIns="0" rtlCol="0" anchor="ctr"/>
          <a:lstStyle/>
          <a:p>
            <a:pPr marL="0" indent="0" algn="ctr">
              <a:lnSpc>
                <a:spcPts val="1400"/>
              </a:lnSpc>
              <a:buNone/>
            </a:pPr>
            <a:r>
              <a:rPr lang="en-CA" sz="1150" b="1" noProof="0">
                <a:solidFill>
                  <a:srgbClr val="3C3C3C"/>
                </a:solidFill>
                <a:latin typeface="Corbel" pitchFamily="34" charset="0"/>
                <a:ea typeface="Corbel" pitchFamily="34" charset="-122"/>
                <a:cs typeface="Corbel" pitchFamily="34" charset="-120"/>
              </a:rPr>
              <a:t>4. Build</a:t>
            </a:r>
            <a:endParaRPr lang="en-CA" sz="1150" noProof="0"/>
          </a:p>
          <a:p>
            <a:pPr marL="0" indent="0" algn="ctr">
              <a:lnSpc>
                <a:spcPts val="1400"/>
              </a:lnSpc>
              <a:buNone/>
            </a:pPr>
            <a:r>
              <a:rPr lang="en-CA" sz="1150" b="1" noProof="0">
                <a:solidFill>
                  <a:srgbClr val="3C3C3C"/>
                </a:solidFill>
                <a:latin typeface="Corbel" pitchFamily="34" charset="0"/>
                <a:ea typeface="Corbel" pitchFamily="34" charset="-122"/>
                <a:cs typeface="Corbel" pitchFamily="34" charset="-120"/>
              </a:rPr>
              <a:t>Partners + Supports</a:t>
            </a:r>
            <a:endParaRPr lang="en-CA" sz="1150" noProof="0"/>
          </a:p>
        </p:txBody>
      </p:sp>
      <p:sp>
        <p:nvSpPr>
          <p:cNvPr id="24" name="Text 22"/>
          <p:cNvSpPr/>
          <p:nvPr/>
        </p:nvSpPr>
        <p:spPr>
          <a:xfrm>
            <a:off x="9391254" y="2715768"/>
            <a:ext cx="164592" cy="987552"/>
          </a:xfrm>
          <a:prstGeom prst="rect">
            <a:avLst/>
          </a:prstGeom>
          <a:noFill/>
          <a:ln/>
        </p:spPr>
        <p:txBody>
          <a:bodyPr wrap="square" lIns="0" tIns="0" rIns="0" bIns="0" rtlCol="0" anchor="ctr"/>
          <a:lstStyle/>
          <a:p>
            <a:pPr marL="0" indent="0" algn="ctr">
              <a:buNone/>
            </a:pPr>
            <a:r>
              <a:rPr lang="en-CA" sz="1800" b="1" noProof="0">
                <a:solidFill>
                  <a:srgbClr val="A03D35"/>
                </a:solidFill>
                <a:latin typeface="Gill Sans MT" pitchFamily="34" charset="0"/>
                <a:ea typeface="Gill Sans MT" pitchFamily="34" charset="-122"/>
                <a:cs typeface="Gill Sans MT" pitchFamily="34" charset="-120"/>
              </a:rPr>
              <a:t>›</a:t>
            </a:r>
            <a:endParaRPr lang="en-CA" sz="1800" noProof="0"/>
          </a:p>
        </p:txBody>
      </p:sp>
      <p:sp>
        <p:nvSpPr>
          <p:cNvPr id="25" name="Shape 23"/>
          <p:cNvSpPr/>
          <p:nvPr/>
        </p:nvSpPr>
        <p:spPr>
          <a:xfrm>
            <a:off x="9555846" y="2331720"/>
            <a:ext cx="2087209" cy="384048"/>
          </a:xfrm>
          <a:prstGeom prst="rect">
            <a:avLst/>
          </a:prstGeom>
          <a:solidFill>
            <a:srgbClr val="A03D35"/>
          </a:solidFill>
          <a:ln/>
        </p:spPr>
        <p:txBody>
          <a:bodyPr/>
          <a:lstStyle/>
          <a:p>
            <a:endParaRPr lang="en-CA" noProof="0"/>
          </a:p>
        </p:txBody>
      </p:sp>
      <p:sp>
        <p:nvSpPr>
          <p:cNvPr id="26" name="Text 24"/>
          <p:cNvSpPr/>
          <p:nvPr/>
        </p:nvSpPr>
        <p:spPr>
          <a:xfrm>
            <a:off x="9555846" y="2331720"/>
            <a:ext cx="2087209" cy="384048"/>
          </a:xfrm>
          <a:prstGeom prst="rect">
            <a:avLst/>
          </a:prstGeom>
          <a:noFill/>
          <a:ln/>
        </p:spPr>
        <p:txBody>
          <a:bodyPr wrap="square" lIns="0" tIns="0" rIns="0" bIns="0" rtlCol="0" anchor="ctr"/>
          <a:lstStyle/>
          <a:p>
            <a:pPr marL="0" indent="0" algn="ctr">
              <a:buNone/>
            </a:pPr>
            <a:r>
              <a:rPr lang="en-CA" sz="1400" b="1" noProof="0">
                <a:solidFill>
                  <a:srgbClr val="FFFFFF"/>
                </a:solidFill>
                <a:latin typeface="Gill Sans MT" pitchFamily="34" charset="0"/>
                <a:ea typeface="Gill Sans MT" pitchFamily="34" charset="-122"/>
                <a:cs typeface="Gill Sans MT" pitchFamily="34" charset="-120"/>
              </a:rPr>
              <a:t>5</a:t>
            </a:r>
            <a:endParaRPr lang="en-CA" sz="1400" noProof="0"/>
          </a:p>
        </p:txBody>
      </p:sp>
      <p:sp>
        <p:nvSpPr>
          <p:cNvPr id="27" name="Shape 25"/>
          <p:cNvSpPr/>
          <p:nvPr/>
        </p:nvSpPr>
        <p:spPr>
          <a:xfrm>
            <a:off x="9555846" y="2715768"/>
            <a:ext cx="2087209" cy="987552"/>
          </a:xfrm>
          <a:prstGeom prst="rect">
            <a:avLst/>
          </a:prstGeom>
          <a:solidFill>
            <a:srgbClr val="FFFFFF"/>
          </a:solidFill>
          <a:ln w="9525">
            <a:solidFill>
              <a:srgbClr val="D8D6D6"/>
            </a:solidFill>
            <a:prstDash val="solid"/>
          </a:ln>
        </p:spPr>
        <p:txBody>
          <a:bodyPr/>
          <a:lstStyle/>
          <a:p>
            <a:endParaRPr lang="en-CA" noProof="0"/>
          </a:p>
        </p:txBody>
      </p:sp>
      <p:sp>
        <p:nvSpPr>
          <p:cNvPr id="28" name="Text 26"/>
          <p:cNvSpPr/>
          <p:nvPr/>
        </p:nvSpPr>
        <p:spPr>
          <a:xfrm>
            <a:off x="9647286" y="2715768"/>
            <a:ext cx="1904329" cy="987552"/>
          </a:xfrm>
          <a:prstGeom prst="rect">
            <a:avLst/>
          </a:prstGeom>
          <a:noFill/>
          <a:ln/>
        </p:spPr>
        <p:txBody>
          <a:bodyPr wrap="square" lIns="0" tIns="0" rIns="0" bIns="0" rtlCol="0" anchor="ctr"/>
          <a:lstStyle/>
          <a:p>
            <a:pPr marL="0" indent="0" algn="ctr">
              <a:lnSpc>
                <a:spcPts val="1400"/>
              </a:lnSpc>
              <a:buNone/>
            </a:pPr>
            <a:r>
              <a:rPr lang="en-CA" sz="1150" b="1" noProof="0">
                <a:solidFill>
                  <a:srgbClr val="3C3C3C"/>
                </a:solidFill>
                <a:latin typeface="Corbel" pitchFamily="34" charset="0"/>
                <a:ea typeface="Corbel" pitchFamily="34" charset="-122"/>
                <a:cs typeface="Corbel" pitchFamily="34" charset="-120"/>
              </a:rPr>
              <a:t>5. Deploy, Measure</a:t>
            </a:r>
            <a:endParaRPr lang="en-CA" sz="1150" noProof="0"/>
          </a:p>
          <a:p>
            <a:pPr marL="0" indent="0" algn="ctr">
              <a:lnSpc>
                <a:spcPts val="1400"/>
              </a:lnSpc>
              <a:buNone/>
            </a:pPr>
            <a:r>
              <a:rPr lang="en-CA" sz="1150" b="1" noProof="0">
                <a:solidFill>
                  <a:srgbClr val="3C3C3C"/>
                </a:solidFill>
                <a:latin typeface="Corbel" pitchFamily="34" charset="0"/>
                <a:ea typeface="Corbel" pitchFamily="34" charset="-122"/>
                <a:cs typeface="Corbel" pitchFamily="34" charset="-120"/>
              </a:rPr>
              <a:t>and Refine</a:t>
            </a:r>
            <a:endParaRPr lang="en-CA" sz="1150" noProof="0"/>
          </a:p>
        </p:txBody>
      </p:sp>
      <p:sp>
        <p:nvSpPr>
          <p:cNvPr id="29" name="Text 27"/>
          <p:cNvSpPr/>
          <p:nvPr/>
        </p:nvSpPr>
        <p:spPr>
          <a:xfrm>
            <a:off x="548640" y="4069080"/>
            <a:ext cx="11094415" cy="731520"/>
          </a:xfrm>
          <a:prstGeom prst="rect">
            <a:avLst/>
          </a:prstGeom>
          <a:noFill/>
          <a:ln/>
        </p:spPr>
        <p:txBody>
          <a:bodyPr wrap="square" lIns="0" tIns="0" rIns="0" bIns="0" rtlCol="0" anchor="ctr"/>
          <a:lstStyle/>
          <a:p>
            <a:pPr marL="0" indent="0" algn="ctr">
              <a:lnSpc>
                <a:spcPts val="1800"/>
              </a:lnSpc>
              <a:buNone/>
            </a:pPr>
            <a:r>
              <a:rPr lang="en-CA" sz="1350" i="1" noProof="0">
                <a:solidFill>
                  <a:srgbClr val="3C3C3C"/>
                </a:solidFill>
                <a:latin typeface="Corbel" pitchFamily="34" charset="0"/>
                <a:ea typeface="Corbel" pitchFamily="34" charset="-122"/>
                <a:cs typeface="Corbel" pitchFamily="34" charset="-120"/>
              </a:rPr>
              <a:t>The framework turns “capacity building” into a repeatable operating rhythm.</a:t>
            </a:r>
            <a:endParaRPr lang="en-CA" sz="1350" noProof="0"/>
          </a:p>
        </p:txBody>
      </p:sp>
      <p:sp>
        <p:nvSpPr>
          <p:cNvPr id="36" name="Slide Number Placeholder 1">
            <a:extLst>
              <a:ext uri="{FF2B5EF4-FFF2-40B4-BE49-F238E27FC236}">
                <a16:creationId xmlns:a16="http://schemas.microsoft.com/office/drawing/2014/main" id="{0007E291-573B-970D-A2A8-7E9A2F629624}"/>
              </a:ext>
            </a:extLst>
          </p:cNvPr>
          <p:cNvSpPr txBox="1">
            <a:spLocks/>
          </p:cNvSpPr>
          <p:nvPr/>
        </p:nvSpPr>
        <p:spPr>
          <a:xfrm>
            <a:off x="611301" y="6351735"/>
            <a:ext cx="265003" cy="369740"/>
          </a:xfrm>
          <a:prstGeom prst="rect">
            <a:avLst/>
          </a:prstGeom>
        </p:spPr>
        <p:txBody>
          <a:bodyPr vert="horz" lIns="0" tIns="0" rIns="0" bIns="0" rtlCol="0" anchor="ctr" anchorCtr="0">
            <a:noAutofit/>
          </a:bodyPr>
          <a:lstStyle>
            <a:defPPr>
              <a:defRPr lang="en-US"/>
            </a:defPPr>
            <a:lvl1pPr>
              <a:defRPr sz="1000">
                <a:solidFill>
                  <a:srgbClr val="A13D35"/>
                </a:solidFill>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fld id="{90E75981-53F8-4174-8F05-C8A5CE0FBBE0}" type="slidenum">
              <a:rPr lang="en-CA" noProof="0" smtClean="0"/>
              <a:pPr/>
              <a:t>53</a:t>
            </a:fld>
            <a:endParaRPr lang="en-CA" noProof="0"/>
          </a:p>
        </p:txBody>
      </p:sp>
      <p:sp>
        <p:nvSpPr>
          <p:cNvPr id="38" name="Text 12">
            <a:extLst>
              <a:ext uri="{FF2B5EF4-FFF2-40B4-BE49-F238E27FC236}">
                <a16:creationId xmlns:a16="http://schemas.microsoft.com/office/drawing/2014/main" id="{847A88E7-BE79-8FE1-F290-6EBB0C00EB89}"/>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spTree>
    <p:extLst>
      <p:ext uri="{BB962C8B-B14F-4D97-AF65-F5344CB8AC3E}">
        <p14:creationId xmlns:p14="http://schemas.microsoft.com/office/powerpoint/2010/main" val="11294946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 2"/>
          <p:cNvSpPr/>
          <p:nvPr/>
        </p:nvSpPr>
        <p:spPr>
          <a:xfrm>
            <a:off x="548640" y="365760"/>
            <a:ext cx="8808415" cy="640080"/>
          </a:xfrm>
          <a:prstGeom prst="rect">
            <a:avLst/>
          </a:prstGeom>
          <a:noFill/>
          <a:ln/>
        </p:spPr>
        <p:txBody>
          <a:bodyPr wrap="square" lIns="0" tIns="0" rIns="0" bIns="0" rtlCol="0" anchor="t"/>
          <a:lstStyle/>
          <a:p>
            <a:pPr marL="0" indent="0">
              <a:buNone/>
            </a:pPr>
            <a:r>
              <a:rPr lang="en-CA" sz="2500" b="1" noProof="0">
                <a:solidFill>
                  <a:srgbClr val="A03D35"/>
                </a:solidFill>
                <a:latin typeface="Gill Sans MT" pitchFamily="34" charset="0"/>
                <a:ea typeface="Gill Sans MT" pitchFamily="34" charset="-122"/>
                <a:cs typeface="Gill Sans MT" pitchFamily="34" charset="-120"/>
              </a:rPr>
              <a:t>Lessons From Mokwateh's Work</a:t>
            </a:r>
            <a:endParaRPr lang="en-CA" sz="2500" noProof="0"/>
          </a:p>
        </p:txBody>
      </p:sp>
      <p:sp>
        <p:nvSpPr>
          <p:cNvPr id="6" name="Text 4"/>
          <p:cNvSpPr/>
          <p:nvPr/>
        </p:nvSpPr>
        <p:spPr>
          <a:xfrm>
            <a:off x="548640" y="1527048"/>
            <a:ext cx="11094415" cy="4645152"/>
          </a:xfrm>
          <a:prstGeom prst="rect">
            <a:avLst/>
          </a:prstGeom>
          <a:noFill/>
          <a:ln/>
        </p:spPr>
        <p:txBody>
          <a:bodyPr wrap="square" lIns="0" tIns="0" rIns="0" bIns="0" rtlCol="0" anchor="t"/>
          <a:lstStyle/>
          <a:p>
            <a:pPr marL="342900" indent="-342900">
              <a:lnSpc>
                <a:spcPts val="1900"/>
              </a:lnSpc>
              <a:spcAft>
                <a:spcPts val="1200"/>
              </a:spcAft>
              <a:buSzPct val="100000"/>
              <a:buChar char="•"/>
            </a:pPr>
            <a:r>
              <a:rPr lang="en-CA" sz="1450" noProof="0">
                <a:solidFill>
                  <a:srgbClr val="3C3C3C"/>
                </a:solidFill>
                <a:latin typeface="Corbel" pitchFamily="34" charset="0"/>
                <a:ea typeface="Corbel" pitchFamily="34" charset="-122"/>
                <a:cs typeface="Corbel" pitchFamily="34" charset="-120"/>
              </a:rPr>
              <a:t>Forecasting improves the reuse of training and equipment</a:t>
            </a:r>
            <a:endParaRPr lang="en-CA" sz="1450" noProof="0"/>
          </a:p>
          <a:p>
            <a:pPr marL="342900" indent="-342900">
              <a:lnSpc>
                <a:spcPts val="1900"/>
              </a:lnSpc>
              <a:spcAft>
                <a:spcPts val="1200"/>
              </a:spcAft>
              <a:buSzPct val="100000"/>
              <a:buChar char="•"/>
            </a:pPr>
            <a:r>
              <a:rPr lang="en-CA" sz="1450" noProof="0">
                <a:solidFill>
                  <a:srgbClr val="3C3C3C"/>
                </a:solidFill>
                <a:latin typeface="Corbel" pitchFamily="34" charset="0"/>
                <a:ea typeface="Corbel" pitchFamily="34" charset="-122"/>
                <a:cs typeface="Corbel" pitchFamily="34" charset="-120"/>
              </a:rPr>
              <a:t>Workforce and procurement plans should be developed together</a:t>
            </a:r>
            <a:endParaRPr lang="en-CA" sz="1450" noProof="0"/>
          </a:p>
          <a:p>
            <a:pPr marL="342900" indent="-342900">
              <a:lnSpc>
                <a:spcPts val="1900"/>
              </a:lnSpc>
              <a:spcAft>
                <a:spcPts val="1200"/>
              </a:spcAft>
              <a:buSzPct val="100000"/>
              <a:buChar char="•"/>
            </a:pPr>
            <a:r>
              <a:rPr lang="en-CA" sz="1450" noProof="0">
                <a:solidFill>
                  <a:srgbClr val="3C3C3C"/>
                </a:solidFill>
                <a:latin typeface="Corbel" pitchFamily="34" charset="0"/>
                <a:ea typeface="Corbel" pitchFamily="34" charset="-122"/>
                <a:cs typeface="Corbel" pitchFamily="34" charset="-120"/>
              </a:rPr>
              <a:t>Short-term investments can support multiple future projects</a:t>
            </a:r>
            <a:endParaRPr lang="en-CA" sz="1450" noProof="0"/>
          </a:p>
          <a:p>
            <a:pPr marL="342900" indent="-342900">
              <a:lnSpc>
                <a:spcPts val="1900"/>
              </a:lnSpc>
              <a:spcAft>
                <a:spcPts val="1200"/>
              </a:spcAft>
              <a:buSzPct val="100000"/>
              <a:buChar char="•"/>
            </a:pPr>
            <a:r>
              <a:rPr lang="en-CA" sz="1450" noProof="0">
                <a:solidFill>
                  <a:srgbClr val="3C3C3C"/>
                </a:solidFill>
                <a:latin typeface="Corbel" pitchFamily="34" charset="0"/>
                <a:ea typeface="Corbel" pitchFamily="34" charset="-122"/>
                <a:cs typeface="Corbel" pitchFamily="34" charset="-120"/>
              </a:rPr>
              <a:t>Indigenous businesses benefit when demand is predictable</a:t>
            </a:r>
            <a:endParaRPr lang="en-CA" sz="1450" noProof="0"/>
          </a:p>
          <a:p>
            <a:pPr marL="342900" indent="-342900">
              <a:lnSpc>
                <a:spcPts val="1900"/>
              </a:lnSpc>
              <a:spcAft>
                <a:spcPts val="1200"/>
              </a:spcAft>
              <a:buSzPct val="100000"/>
              <a:buChar char="•"/>
            </a:pPr>
            <a:r>
              <a:rPr lang="en-CA" sz="1450" noProof="0">
                <a:solidFill>
                  <a:srgbClr val="3C3C3C"/>
                </a:solidFill>
                <a:latin typeface="Corbel" pitchFamily="34" charset="0"/>
                <a:ea typeface="Corbel" pitchFamily="34" charset="-122"/>
                <a:cs typeface="Corbel" pitchFamily="34" charset="-120"/>
              </a:rPr>
              <a:t>Community-specific plans work better than generic targets</a:t>
            </a:r>
            <a:endParaRPr lang="en-CA" sz="1450" noProof="0"/>
          </a:p>
        </p:txBody>
      </p:sp>
      <p:sp>
        <p:nvSpPr>
          <p:cNvPr id="13" name="Slide Number Placeholder 1">
            <a:extLst>
              <a:ext uri="{FF2B5EF4-FFF2-40B4-BE49-F238E27FC236}">
                <a16:creationId xmlns:a16="http://schemas.microsoft.com/office/drawing/2014/main" id="{9EF40DB9-B2AA-E6D2-7F1F-16C84EBF3686}"/>
              </a:ext>
            </a:extLst>
          </p:cNvPr>
          <p:cNvSpPr txBox="1">
            <a:spLocks/>
          </p:cNvSpPr>
          <p:nvPr/>
        </p:nvSpPr>
        <p:spPr>
          <a:xfrm>
            <a:off x="611301" y="6351735"/>
            <a:ext cx="265003" cy="369740"/>
          </a:xfrm>
          <a:prstGeom prst="rect">
            <a:avLst/>
          </a:prstGeom>
        </p:spPr>
        <p:txBody>
          <a:bodyPr vert="horz" lIns="0" tIns="0" rIns="0" bIns="0" rtlCol="0" anchor="ctr" anchorCtr="0">
            <a:noAutofit/>
          </a:bodyPr>
          <a:lstStyle>
            <a:defPPr>
              <a:defRPr lang="en-US"/>
            </a:defPPr>
            <a:lvl1pPr>
              <a:defRPr sz="1000">
                <a:solidFill>
                  <a:srgbClr val="A13D35"/>
                </a:solidFill>
              </a:defRPr>
            </a:lvl1pPr>
            <a:lvl2pPr marL="0" indent="0" algn="l" defTabSz="914400" rtl="0" eaLnBrk="1" latinLnBrk="0" hangingPunct="1">
              <a:spcBef>
                <a:spcPts val="336"/>
              </a:spcBef>
              <a:spcAft>
                <a:spcPts val="0"/>
              </a:spcAft>
              <a:buFontTx/>
              <a:buNone/>
              <a:defRPr sz="1400" kern="1200">
                <a:solidFill>
                  <a:schemeClr val="tx1"/>
                </a:solidFill>
                <a:latin typeface="+mn-lt"/>
                <a:ea typeface="+mn-ea"/>
                <a:cs typeface="+mn-cs"/>
              </a:defRPr>
            </a:lvl2pPr>
            <a:lvl3pPr marL="144000" indent="-144000" algn="l" defTabSz="914400" rtl="0" eaLnBrk="1" latinLnBrk="0" hangingPunct="1">
              <a:spcBef>
                <a:spcPts val="600"/>
              </a:spcBef>
              <a:spcAft>
                <a:spcPts val="600"/>
              </a:spcAft>
              <a:buFont typeface="Arial" panose="020B0604020202020204" pitchFamily="34" charset="0"/>
              <a:buChar char="•"/>
              <a:defRPr sz="1400" kern="1200">
                <a:solidFill>
                  <a:schemeClr val="tx1"/>
                </a:solidFill>
                <a:latin typeface="+mn-lt"/>
                <a:ea typeface="+mn-ea"/>
                <a:cs typeface="+mn-cs"/>
              </a:defRPr>
            </a:lvl3pPr>
            <a:lvl4pPr marL="432000" indent="-1800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648000" indent="-144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5pPr>
            <a:lvl6pPr marL="900000" indent="-180000" algn="l" defTabSz="914400" rtl="0" eaLnBrk="1" latinLnBrk="0" hangingPunct="1">
              <a:spcBef>
                <a:spcPts val="0"/>
              </a:spcBef>
              <a:spcAft>
                <a:spcPts val="600"/>
              </a:spcAft>
              <a:buFont typeface="Arial" panose="020B0604020202020204" pitchFamily="34" charset="0"/>
              <a:buChar char="‒"/>
              <a:defRPr sz="1400" b="0" kern="1200">
                <a:solidFill>
                  <a:schemeClr val="tx1"/>
                </a:solidFill>
                <a:latin typeface="+mn-lt"/>
                <a:ea typeface="+mn-ea"/>
                <a:cs typeface="+mn-cs"/>
              </a:defRPr>
            </a:lvl6pPr>
            <a:lvl7pPr marL="252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7pPr>
            <a:lvl8pPr marL="504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8pPr>
            <a:lvl9pPr marL="72000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9pPr>
          </a:lstStyle>
          <a:p>
            <a:fld id="{90E75981-53F8-4174-8F05-C8A5CE0FBBE0}" type="slidenum">
              <a:rPr lang="en-CA" noProof="0" smtClean="0"/>
              <a:pPr/>
              <a:t>54</a:t>
            </a:fld>
            <a:endParaRPr lang="en-CA" noProof="0"/>
          </a:p>
        </p:txBody>
      </p:sp>
      <p:sp>
        <p:nvSpPr>
          <p:cNvPr id="15" name="Text 12">
            <a:extLst>
              <a:ext uri="{FF2B5EF4-FFF2-40B4-BE49-F238E27FC236}">
                <a16:creationId xmlns:a16="http://schemas.microsoft.com/office/drawing/2014/main" id="{11D42331-3662-BB69-7E76-C9D2C2B7FCB9}"/>
              </a:ext>
            </a:extLst>
          </p:cNvPr>
          <p:cNvSpPr/>
          <p:nvPr/>
        </p:nvSpPr>
        <p:spPr>
          <a:xfrm>
            <a:off x="922881" y="6399445"/>
            <a:ext cx="4572000" cy="274320"/>
          </a:xfrm>
          <a:prstGeom prst="rect">
            <a:avLst/>
          </a:prstGeom>
          <a:noFill/>
          <a:ln/>
        </p:spPr>
        <p:txBody>
          <a:bodyPr wrap="square" lIns="0" tIns="0" rIns="0" bIns="0" rtlCol="0" anchor="ctr"/>
          <a:lstStyle/>
          <a:p>
            <a:pPr marL="0" indent="0" algn="l">
              <a:buNone/>
            </a:pPr>
            <a:r>
              <a:rPr lang="en-CA" sz="900" noProof="0">
                <a:solidFill>
                  <a:srgbClr val="6B6B6B"/>
                </a:solidFill>
                <a:latin typeface="Corbel" pitchFamily="34" charset="0"/>
                <a:ea typeface="Corbel" pitchFamily="34" charset="-122"/>
                <a:cs typeface="Corbel" pitchFamily="34" charset="-120"/>
              </a:rPr>
              <a:t>Building Bridges  |  Catalyzing Change</a:t>
            </a:r>
            <a:endParaRPr lang="en-CA" sz="900" noProof="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LANGUAGE" val="English(Australia)"/>
</p:tagLst>
</file>

<file path=ppt/theme/theme1.xml><?xml version="1.0" encoding="utf-8"?>
<a:theme xmlns:a="http://schemas.openxmlformats.org/drawingml/2006/main" name="Mokwateh">
  <a:themeElements>
    <a:clrScheme name="MOK 2025">
      <a:dk1>
        <a:srgbClr val="262626"/>
      </a:dk1>
      <a:lt1>
        <a:srgbClr val="FEFFFF"/>
      </a:lt1>
      <a:dk2>
        <a:srgbClr val="E6E5E5"/>
      </a:dk2>
      <a:lt2>
        <a:srgbClr val="FEFFFF"/>
      </a:lt2>
      <a:accent1>
        <a:srgbClr val="A03D35"/>
      </a:accent1>
      <a:accent2>
        <a:srgbClr val="EFEFEF"/>
      </a:accent2>
      <a:accent3>
        <a:srgbClr val="476475"/>
      </a:accent3>
      <a:accent4>
        <a:srgbClr val="424242"/>
      </a:accent4>
      <a:accent5>
        <a:srgbClr val="2F2F2F"/>
      </a:accent5>
      <a:accent6>
        <a:srgbClr val="515151"/>
      </a:accent6>
      <a:hlink>
        <a:srgbClr val="A03D35"/>
      </a:hlink>
      <a:folHlink>
        <a:srgbClr val="A03D35"/>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HP">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9525" cap="flat" cmpd="sng" algn="ctr">
          <a:noFill/>
          <a:prstDash val="solid"/>
          <a:miter lim="800000"/>
          <a:headEnd type="none" w="med" len="med"/>
          <a:tailEnd type="none" w="med" len="med"/>
        </a:ln>
        <a:effec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txDef>
      <a:spPr>
        <a:noFill/>
      </a:spPr>
      <a:bodyPr wrap="square" lIns="0" tIns="0" rIns="0" bIns="0" rtlCol="0">
        <a:noAutofit/>
      </a:bodyPr>
      <a:lstStyle>
        <a:defPPr>
          <a:defRPr dirty="0"/>
        </a:defPPr>
      </a:lstStyle>
    </a:txDef>
  </a:objectDefaults>
  <a:extraClrSchemeLst/>
  <a:custClrLst>
    <a:custClr name="Orange 1">
      <a:srgbClr val="E65400"/>
    </a:custClr>
    <a:custClr name="Purple 1">
      <a:srgbClr val="742068"/>
    </a:custClr>
    <a:custClr name="Blue 1">
      <a:srgbClr val="234483"/>
    </a:custClr>
    <a:custClr name="Turquoise 1">
      <a:srgbClr val="0C637C"/>
    </a:custClr>
    <a:custClr name="Green 1">
      <a:srgbClr val="018982"/>
    </a:custClr>
    <a:custClr name="Blue-grey 1">
      <a:srgbClr val="476475"/>
    </a:custClr>
    <a:custClr name="Grey 1">
      <a:srgbClr val="50544D"/>
    </a:custClr>
    <a:custClr name="Spacer">
      <a:srgbClr val="FFFFFF"/>
    </a:custClr>
    <a:custClr name="Spacer">
      <a:srgbClr val="FFFFFF"/>
    </a:custClr>
    <a:custClr name="Spacer">
      <a:srgbClr val="FFFFFF"/>
    </a:custClr>
    <a:custClr name="Orange 2">
      <a:srgbClr val="F67B2F"/>
    </a:custClr>
    <a:custClr name="Purple 2">
      <a:srgbClr val="9F2996"/>
    </a:custClr>
    <a:custClr name="Blue 2">
      <a:srgbClr val="1966B1"/>
    </a:custClr>
    <a:custClr name="Turquoise 2">
      <a:srgbClr val="0E91AC"/>
    </a:custClr>
    <a:custClr name="Green 2">
      <a:srgbClr val="01AB8B"/>
    </a:custClr>
    <a:custClr name="Blue-grey 2">
      <a:srgbClr val="5C8B9C"/>
    </a:custClr>
    <a:custClr name="Grey 2">
      <a:srgbClr val="838A8E"/>
    </a:custClr>
    <a:custClr name="Spacer">
      <a:srgbClr val="FFFFFF"/>
    </a:custClr>
    <a:custClr name="Spacer">
      <a:srgbClr val="FFFFFF"/>
    </a:custClr>
    <a:custClr name="Spacer">
      <a:srgbClr val="FFFFFF"/>
    </a:custClr>
    <a:custClr name="Orange 3">
      <a:srgbClr val="FAB636"/>
    </a:custClr>
    <a:custClr name="Purple 3">
      <a:srgbClr val="D04D97"/>
    </a:custClr>
    <a:custClr name="Blue 3">
      <a:srgbClr val="2DA3D7"/>
    </a:custClr>
    <a:custClr name="Turquoise 3">
      <a:srgbClr val="4FDBE7"/>
    </a:custClr>
    <a:custClr name="Green 3">
      <a:srgbClr val="B3DE68"/>
    </a:custClr>
    <a:custClr name="Blue-grey 3">
      <a:srgbClr val="90B1C0"/>
    </a:custClr>
    <a:custClr name="Grey 3">
      <a:srgbClr val="BDBEBC"/>
    </a:custClr>
    <a:custClr name="Spacer">
      <a:srgbClr val="FFFFFF"/>
    </a:custClr>
    <a:custClr name="Spacer">
      <a:srgbClr val="FFFFFF"/>
    </a:custClr>
    <a:custClr name="Spacer">
      <a:srgbClr val="FFFFFF"/>
    </a:custClr>
    <a:custClr name="Orange 4">
      <a:srgbClr val="F8D696"/>
    </a:custClr>
    <a:custClr name="Purple 4">
      <a:srgbClr val="E7C9E1"/>
    </a:custClr>
    <a:custClr name="Blue 4">
      <a:srgbClr val="ADD2F4"/>
    </a:custClr>
    <a:custClr name="Turquoise 4">
      <a:srgbClr val="ABE7E4"/>
    </a:custClr>
    <a:custClr name="Green 4">
      <a:srgbClr val="E2F29A"/>
    </a:custClr>
    <a:custClr name="Blue-grey 4">
      <a:srgbClr val="D8E0E3"/>
    </a:custClr>
    <a:custClr name="Grey 4">
      <a:srgbClr val="E7E8D5"/>
    </a:custClr>
    <a:custClr name="Spacer">
      <a:srgbClr val="FFFFFF"/>
    </a:custClr>
    <a:custClr name="Spacer">
      <a:srgbClr val="FFFFFF"/>
    </a:custClr>
    <a:custClr name="Spacer">
      <a:srgbClr val="FFFFFF"/>
    </a:custClr>
  </a:custClrLst>
  <a:extLst>
    <a:ext uri="{05A4C25C-085E-4340-85A3-A5531E510DB2}">
      <thm15:themeFamily xmlns:thm15="http://schemas.microsoft.com/office/thememl/2012/main" name="Mokwateh-Pitch Deck-May 2026-Working Version" id="{07547D5C-51D3-134E-9ABF-A041E3A85C42}" vid="{AECC0DDE-ABA1-9444-A4E6-FC0A1C1CC49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ff7e266-2ab9-42db-9f1f-a1516d6a748e" xsi:nil="true"/>
    <lcf76f155ced4ddcb4097134ff3c332f xmlns="e9def252-6fe3-4071-8eb2-1550b3f78e59">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574CC97AA772A4383538B2353C0F388" ma:contentTypeVersion="13" ma:contentTypeDescription="Create a new document." ma:contentTypeScope="" ma:versionID="62094bdac98ed62c19c7f702106a9e67">
  <xsd:schema xmlns:xsd="http://www.w3.org/2001/XMLSchema" xmlns:xs="http://www.w3.org/2001/XMLSchema" xmlns:p="http://schemas.microsoft.com/office/2006/metadata/properties" xmlns:ns2="e9def252-6fe3-4071-8eb2-1550b3f78e59" xmlns:ns3="0ff7e266-2ab9-42db-9f1f-a1516d6a748e" targetNamespace="http://schemas.microsoft.com/office/2006/metadata/properties" ma:root="true" ma:fieldsID="dccb9a12347b199e4b91df63d2c58624" ns2:_="" ns3:_="">
    <xsd:import namespace="e9def252-6fe3-4071-8eb2-1550b3f78e59"/>
    <xsd:import namespace="0ff7e266-2ab9-42db-9f1f-a1516d6a748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def252-6fe3-4071-8eb2-1550b3f78e5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8a47a1fa-2338-4024-beb4-812ea17b0801"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ff7e266-2ab9-42db-9f1f-a1516d6a748e"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347e9341-40ff-4231-9cdb-6f7bb2c0e7ef}" ma:internalName="TaxCatchAll" ma:showField="CatchAllData" ma:web="0ff7e266-2ab9-42db-9f1f-a1516d6a748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25DAF49-CF02-4437-B8DB-C0EB35D87917}">
  <ds:schemaRefs>
    <ds:schemaRef ds:uri="26bcc832-ec3c-4500-8c2e-02491f8da137"/>
    <ds:schemaRef ds:uri="dadda6c8-57d9-413f-823f-ec2753a4fdc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BC31554F-3D46-4CA9-85D5-D929FA26482F}"/>
</file>

<file path=customXml/itemProps3.xml><?xml version="1.0" encoding="utf-8"?>
<ds:datastoreItem xmlns:ds="http://schemas.openxmlformats.org/officeDocument/2006/customXml" ds:itemID="{6A4BC003-5FF4-4BDB-BD81-8D76DF13784E}">
  <ds:schemaRefs>
    <ds:schemaRef ds:uri="http://schemas.microsoft.com/sharepoint/v3/contenttype/forms"/>
  </ds:schemaRefs>
</ds:datastoreItem>
</file>

<file path=docMetadata/LabelInfo.xml><?xml version="1.0" encoding="utf-8"?>
<clbl:labelList xmlns:clbl="http://schemas.microsoft.com/office/2020/mipLabelMetadata">
  <clbl:label id="{4a06e8e3-9640-45ec-83a7-3897addd0e69}" enabled="0" method="" siteId="{4a06e8e3-9640-45ec-83a7-3897addd0e69}" removed="1"/>
</clbl:labelList>
</file>

<file path=docProps/app.xml><?xml version="1.0" encoding="utf-8"?>
<Properties xmlns="http://schemas.openxmlformats.org/officeDocument/2006/extended-properties" xmlns:vt="http://schemas.openxmlformats.org/officeDocument/2006/docPropsVTypes">
  <Template/>
  <PresentationFormat>Widescreen</PresentationFormat>
  <Slides>54</Slides>
  <Notes>51</Notes>
  <HiddenSlides>6</HiddenSlide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Mokwateh</vt:lpstr>
      <vt:lpstr>Aligning Indigenous skills training, procurement, and workforce development</vt:lpstr>
      <vt:lpstr>PowerPoint Presentation</vt:lpstr>
      <vt:lpstr>About Mokwateh</vt:lpstr>
      <vt:lpstr>A Bridge-Building Consultancy</vt:lpstr>
      <vt:lpstr>PowerPoint Presentation</vt:lpstr>
      <vt:lpstr>WHY THIS MATTERS</vt:lpstr>
      <vt:lpstr>PowerPoint Presentation</vt:lpstr>
      <vt:lpstr>PowerPoint Presentation</vt:lpstr>
      <vt:lpstr>PowerPoint Presentation</vt:lpstr>
      <vt:lpstr>PowerPoint Presentation</vt:lpstr>
      <vt:lpstr>Where participation CAN break down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PROCUREMENT MEETS WORKFORCE</vt:lpstr>
      <vt:lpstr>PowerPoint Presentation</vt:lpstr>
      <vt:lpstr>PowerPoint Presentation</vt:lpstr>
      <vt:lpstr>PowerPoint Presentation</vt:lpstr>
      <vt:lpstr>PowerPoint Presentation</vt:lpstr>
      <vt:lpstr>A REPEATABLE MODEL</vt:lpstr>
      <vt:lpstr>PowerPoint Presentation</vt:lpstr>
      <vt:lpstr>PowerPoint Presentation</vt:lpstr>
      <vt:lpstr>PowerPoint Presentation</vt:lpstr>
      <vt:lpstr>PowerPoint Presentation</vt:lpstr>
      <vt:lpstr>PowerPoint Presentation</vt:lpstr>
      <vt:lpstr>PowerPoint Presentation</vt:lpstr>
      <vt:lpstr>WHAT THIS LOOKS LIKE IN PRACTICE</vt:lpstr>
      <vt:lpstr>PowerPoint Presentation</vt:lpstr>
      <vt:lpstr>PowerPoint Presentation</vt:lpstr>
      <vt:lpstr>PowerPoint Presentation</vt:lpstr>
      <vt:lpstr>PowerPoint Presentation</vt:lpstr>
      <vt:lpstr>PowerPoint Presentation</vt:lpstr>
      <vt:lpstr>PowerPoint Presentation</vt:lpstr>
      <vt:lpstr>What opportunity is coming to your region that you need to start preparing for today?</vt:lpstr>
      <vt:lpstr>Discussion – Session Wrap Up</vt:lpstr>
      <vt:lpstr>PowerPoint Presentation</vt:lpstr>
      <vt:lpstr>Connect With Us</vt:lpstr>
      <vt:lpstr>Hidden slides</vt:lpstr>
      <vt:lpstr>Max Skudra</vt:lpstr>
      <vt:lpstr>Jesse McCormick</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lastPrinted>2025-10-01T15:26:37Z</cp:lastPrinted>
  <dcterms:created xsi:type="dcterms:W3CDTF">2026-08-27T17:24:52Z</dcterms:created>
  <dcterms:modified xsi:type="dcterms:W3CDTF">2026-09-01T16:51:31Z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9e8d0e7f-f52b-4e03-9d40-e9abf341d2a3</vt:lpwstr>
  </property>
  <property fmtid="{D5CDD505-2E9C-101B-9397-08002B2CF9AE}" pid="3" name="BHPClassification">
    <vt:lpwstr>U</vt:lpwstr>
  </property>
  <property fmtid="{D5CDD505-2E9C-101B-9397-08002B2CF9AE}" pid="4" name="ContentTypeId">
    <vt:lpwstr>0x010100A574CC97AA772A4383538B2353C0F388</vt:lpwstr>
  </property>
  <property fmtid="{D5CDD505-2E9C-101B-9397-08002B2CF9AE}" pid="5" name="MediaServiceImageTags">
    <vt:lpwstr/>
  </property>
</Properties>
</file>