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7" r:id="rId2"/>
    <p:sldId id="289" r:id="rId3"/>
    <p:sldId id="290" r:id="rId4"/>
    <p:sldId id="291" r:id="rId5"/>
    <p:sldId id="292" r:id="rId6"/>
    <p:sldId id="293" r:id="rId7"/>
    <p:sldId id="294" r:id="rId8"/>
    <p:sldId id="295" r:id="rId9"/>
    <p:sldId id="296" r:id="rId10"/>
    <p:sldId id="297" r:id="rId11"/>
    <p:sldId id="299" r:id="rId12"/>
    <p:sldId id="298" r:id="rId13"/>
    <p:sldId id="301" r:id="rId14"/>
    <p:sldId id="302" r:id="rId15"/>
    <p:sldId id="303" r:id="rId16"/>
    <p:sldId id="304"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6627" autoAdjust="0"/>
  </p:normalViewPr>
  <p:slideViewPr>
    <p:cSldViewPr snapToGrid="0">
      <p:cViewPr varScale="1">
        <p:scale>
          <a:sx n="79" d="100"/>
          <a:sy n="79" d="100"/>
        </p:scale>
        <p:origin x="780" y="52"/>
      </p:cViewPr>
      <p:guideLst/>
    </p:cSldViewPr>
  </p:slideViewPr>
  <p:outlineViewPr>
    <p:cViewPr>
      <p:scale>
        <a:sx n="33" d="100"/>
        <a:sy n="33" d="100"/>
      </p:scale>
      <p:origin x="0" y="-6732"/>
    </p:cViewPr>
  </p:outlineViewPr>
  <p:notesTextViewPr>
    <p:cViewPr>
      <p:scale>
        <a:sx n="1" d="1"/>
        <a:sy n="1" d="1"/>
      </p:scale>
      <p:origin x="0" y="0"/>
    </p:cViewPr>
  </p:notesTextViewPr>
  <p:notesViewPr>
    <p:cSldViewPr snapToGrid="0">
      <p:cViewPr varScale="1">
        <p:scale>
          <a:sx n="85" d="100"/>
          <a:sy n="85" d="100"/>
        </p:scale>
        <p:origin x="38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9E66C-C236-4D16-A5BD-D6907D8007FB}" type="datetimeFigureOut">
              <a:rPr lang="en-US" smtClean="0"/>
              <a:t>29/Nov/24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C1C38-2597-49B0-A6AF-0C571456C094}" type="slidenum">
              <a:rPr lang="en-US" smtClean="0"/>
              <a:t>‹#›</a:t>
            </a:fld>
            <a:endParaRPr lang="en-US"/>
          </a:p>
        </p:txBody>
      </p:sp>
    </p:spTree>
    <p:extLst>
      <p:ext uri="{BB962C8B-B14F-4D97-AF65-F5344CB8AC3E}">
        <p14:creationId xmlns:p14="http://schemas.microsoft.com/office/powerpoint/2010/main" val="369984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CC1C38-2597-49B0-A6AF-0C571456C094}" type="slidenum">
              <a:rPr lang="en-US" smtClean="0"/>
              <a:t>3</a:t>
            </a:fld>
            <a:endParaRPr lang="en-US"/>
          </a:p>
        </p:txBody>
      </p:sp>
    </p:spTree>
    <p:extLst>
      <p:ext uri="{BB962C8B-B14F-4D97-AF65-F5344CB8AC3E}">
        <p14:creationId xmlns:p14="http://schemas.microsoft.com/office/powerpoint/2010/main" val="395209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element to supporting the ongoing progress in implementing the mandate provided to the AFN, is the guidance and structure provided through the Joint Protocol signed in 2020 between the AFN and ISC on behalf of Canada. This document represents a formal commitment and understanding of the respective mandates each party has with respect to the work supporting the ongoing implementation of the Act. As such, the Joint Protocol represents an important vehicle in capturing and actioning the mandate provided to the AFN through the Resolutions just discussed. </a:t>
            </a:r>
          </a:p>
          <a:p>
            <a:endParaRPr lang="en-US" dirty="0"/>
          </a:p>
          <a:p>
            <a:r>
              <a:rPr lang="en-US" dirty="0"/>
              <a:t>Besides also capturing the bilateral mechanism for this work, it also establishes a Joint National Working Group comprised of regional appointed representatives along with technical staff from the AFN and ISC. </a:t>
            </a:r>
          </a:p>
          <a:p>
            <a:endParaRPr lang="en-US" dirty="0"/>
          </a:p>
          <a:p>
            <a:r>
              <a:rPr lang="en-US" dirty="0"/>
              <a:t>Finally, the Joint Protocol explicitly provides that the work undertaken within shall not act as a barrier to First Nations seeking to implement the Act or compel any First Nations to work within the process in the Protocol. This reenforces the nature of the work undertaken as purely supportive and again respecting the decision-making authority of each First Nation as per the Resolutions discussed.</a:t>
            </a:r>
          </a:p>
        </p:txBody>
      </p:sp>
      <p:sp>
        <p:nvSpPr>
          <p:cNvPr id="4" name="Slide Number Placeholder 3"/>
          <p:cNvSpPr>
            <a:spLocks noGrp="1"/>
          </p:cNvSpPr>
          <p:nvPr>
            <p:ph type="sldNum" sz="quarter" idx="5"/>
          </p:nvPr>
        </p:nvSpPr>
        <p:spPr/>
        <p:txBody>
          <a:bodyPr/>
          <a:lstStyle/>
          <a:p>
            <a:fld id="{7DCC1C38-2597-49B0-A6AF-0C571456C094}" type="slidenum">
              <a:rPr lang="en-US" smtClean="0"/>
              <a:t>6</a:t>
            </a:fld>
            <a:endParaRPr lang="en-US"/>
          </a:p>
        </p:txBody>
      </p:sp>
    </p:spTree>
    <p:extLst>
      <p:ext uri="{BB962C8B-B14F-4D97-AF65-F5344CB8AC3E}">
        <p14:creationId xmlns:p14="http://schemas.microsoft.com/office/powerpoint/2010/main" val="201734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part of the AFN’s recent advocacy work on the Act was our involvement as an intervenor in response to Quebec’s constitutional challenge of the Act. The arguments put forward in response to Quebec’s challenge were ultimately successful with the Supreme Court of Canada finding the Act in whole is constitutional. The Supreme Court went as far as to endorse the creativity of the co-drafted legislation as a viable option to affirming the inherent rights of First Nations.</a:t>
            </a:r>
          </a:p>
          <a:p>
            <a:endParaRPr lang="en-US" dirty="0"/>
          </a:p>
          <a:p>
            <a:r>
              <a:rPr lang="en-US" dirty="0"/>
              <a:t>With this ruling, attention is now turned to ensuring the provincial and territorial governments respect this finding and consistently and meaningfully engage in future and ongoing Coordination Agreement Discussion tables. </a:t>
            </a:r>
          </a:p>
        </p:txBody>
      </p:sp>
      <p:sp>
        <p:nvSpPr>
          <p:cNvPr id="4" name="Slide Number Placeholder 3"/>
          <p:cNvSpPr>
            <a:spLocks noGrp="1"/>
          </p:cNvSpPr>
          <p:nvPr>
            <p:ph type="sldNum" sz="quarter" idx="5"/>
          </p:nvPr>
        </p:nvSpPr>
        <p:spPr/>
        <p:txBody>
          <a:bodyPr/>
          <a:lstStyle/>
          <a:p>
            <a:fld id="{7DCC1C38-2597-49B0-A6AF-0C571456C094}" type="slidenum">
              <a:rPr lang="en-US" smtClean="0"/>
              <a:t>7</a:t>
            </a:fld>
            <a:endParaRPr lang="en-US"/>
          </a:p>
        </p:txBody>
      </p:sp>
    </p:spTree>
    <p:extLst>
      <p:ext uri="{BB962C8B-B14F-4D97-AF65-F5344CB8AC3E}">
        <p14:creationId xmlns:p14="http://schemas.microsoft.com/office/powerpoint/2010/main" val="107591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To assist with the ongoing work in implementing the mandate provided to the AFN through Resolution 16/2019, the Firelight Group has been contracted to conduct supportive research and engagement on key elements regarding the Act. The project phases include:</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Strategic communications planning to support the AFN in determining its most effective role in information sharing around Bill C-92.</a:t>
            </a: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Development of principles for safe and meaningful data collection related to Nations advancing jurisdiction through the Bill C-92 process.</a:t>
            </a: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Development of considerations for a long-term approach for jurisdictional capacity funding.</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Research on First Nations models of dispute resolution.</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Analysis and understanding of potential statutory funding frameworks to ensure adequate and sustainable funding for Nations that developed child welfare legislation. </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DCC1C38-2597-49B0-A6AF-0C571456C094}" type="slidenum">
              <a:rPr lang="en-US" smtClean="0"/>
              <a:t>8</a:t>
            </a:fld>
            <a:endParaRPr lang="en-US"/>
          </a:p>
        </p:txBody>
      </p:sp>
    </p:spTree>
    <p:extLst>
      <p:ext uri="{BB962C8B-B14F-4D97-AF65-F5344CB8AC3E}">
        <p14:creationId xmlns:p14="http://schemas.microsoft.com/office/powerpoint/2010/main" val="111916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phases of work are meant to serve as a foundation on which to build various tools to support Nations in contemplating or moving through this process. Beyond just desktop research, for most of this work, Firelight anticipates doing some targeted engagement to learn from those doing this work on the ground, and in doing so, magnifying wise practices and lessons learned across Canada. </a:t>
            </a:r>
          </a:p>
          <a:p>
            <a:endParaRPr lang="en-US" dirty="0"/>
          </a:p>
        </p:txBody>
      </p:sp>
      <p:sp>
        <p:nvSpPr>
          <p:cNvPr id="4" name="Slide Number Placeholder 3"/>
          <p:cNvSpPr>
            <a:spLocks noGrp="1"/>
          </p:cNvSpPr>
          <p:nvPr>
            <p:ph type="sldNum" sz="quarter" idx="5"/>
          </p:nvPr>
        </p:nvSpPr>
        <p:spPr/>
        <p:txBody>
          <a:bodyPr/>
          <a:lstStyle/>
          <a:p>
            <a:fld id="{7DCC1C38-2597-49B0-A6AF-0C571456C094}" type="slidenum">
              <a:rPr lang="en-US" smtClean="0"/>
              <a:t>9</a:t>
            </a:fld>
            <a:endParaRPr lang="en-US"/>
          </a:p>
        </p:txBody>
      </p:sp>
    </p:spTree>
    <p:extLst>
      <p:ext uri="{BB962C8B-B14F-4D97-AF65-F5344CB8AC3E}">
        <p14:creationId xmlns:p14="http://schemas.microsoft.com/office/powerpoint/2010/main" val="387033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One of the next steps to be undertaken is some targeted engagement on capacity building, specifically with </a:t>
            </a:r>
            <a:r>
              <a:rPr lang="en-US" sz="1200" dirty="0">
                <a:latin typeface="Montserrat" pitchFamily="2" charset="77"/>
              </a:rPr>
              <a:t>Nations in various stages of the C-92 process to </a:t>
            </a:r>
            <a:r>
              <a:rPr lang="en-US" sz="1200" b="1" dirty="0">
                <a:latin typeface="Montserrat" pitchFamily="2" charset="77"/>
              </a:rPr>
              <a:t>understand lessons learned around jurisdictional development</a:t>
            </a:r>
            <a:r>
              <a:rPr lang="en-US" sz="1200" dirty="0">
                <a:latin typeface="Montserrat" pitchFamily="2" charset="77"/>
              </a:rPr>
              <a:t> with the intent of highlighting  wise practices that emerge to support First Nations across the country. This could include information related to capacity building, community engagement, law and policy development, and program and service design, among others. </a:t>
            </a:r>
          </a:p>
          <a:p>
            <a:pPr marL="0" lvl="0" indent="0" algn="l" rtl="0">
              <a:spcBef>
                <a:spcPts val="0"/>
              </a:spcBef>
              <a:spcAft>
                <a:spcPts val="0"/>
              </a:spcAft>
              <a:buNone/>
            </a:pPr>
            <a:endParaRPr lang="en-US" sz="1200" dirty="0">
              <a:latin typeface="Montserrat" pitchFamily="2" charset="77"/>
            </a:endParaRPr>
          </a:p>
          <a:p>
            <a:pPr marL="0" lvl="0" indent="0" algn="l" rtl="0">
              <a:spcBef>
                <a:spcPts val="0"/>
              </a:spcBef>
              <a:spcAft>
                <a:spcPts val="0"/>
              </a:spcAft>
              <a:buNone/>
            </a:pPr>
            <a:r>
              <a:rPr lang="en-US" sz="1200" dirty="0">
                <a:latin typeface="Montserrat" pitchFamily="2" charset="77"/>
              </a:rPr>
              <a:t>The capacity building will likely be of particular interest with the anticipate work given the interesting findings emerging so far. Specifically, the current paradigm being inherently deficit based in starting with what Nation’s do not have. Firelight would like to explore through its engagements ways to shift the foundation of these sorts of funding supports to one grounded in Indigenous rights and Canada’s moral and ethical obligations to make up for what was taken from First Nations.</a:t>
            </a:r>
          </a:p>
          <a:p>
            <a:pPr marL="0" lvl="0" indent="0" algn="l" rtl="0">
              <a:spcBef>
                <a:spcPts val="0"/>
              </a:spcBef>
              <a:spcAft>
                <a:spcPts val="0"/>
              </a:spcAft>
              <a:buNone/>
            </a:pPr>
            <a:endParaRPr lang="en-US" sz="1200" dirty="0">
              <a:latin typeface="Montserrat" pitchFamily="2" charset="77"/>
            </a:endParaRPr>
          </a:p>
          <a:p>
            <a:pPr marL="0" lvl="0" indent="0" algn="l" rtl="0">
              <a:spcBef>
                <a:spcPts val="0"/>
              </a:spcBef>
              <a:spcAft>
                <a:spcPts val="0"/>
              </a:spcAft>
              <a:buNone/>
            </a:pPr>
            <a:r>
              <a:rPr lang="en-US" sz="1200" dirty="0">
                <a:latin typeface="Montserrat" pitchFamily="2" charset="77"/>
              </a:rPr>
              <a:t>In addition, we will be working with Firelight on a public-facing document</a:t>
            </a:r>
            <a:r>
              <a:rPr lang="en-US" dirty="0"/>
              <a:t> </a:t>
            </a:r>
            <a:r>
              <a:rPr lang="en-US" sz="1200" dirty="0">
                <a:latin typeface="Montserrat" pitchFamily="2" charset="77"/>
              </a:rPr>
              <a:t>meant to support First Nations in the </a:t>
            </a:r>
            <a:r>
              <a:rPr lang="en-US" sz="1200" b="1" dirty="0">
                <a:latin typeface="Montserrat" pitchFamily="2" charset="77"/>
              </a:rPr>
              <a:t>considerations related to data within the C-92 context</a:t>
            </a:r>
            <a:r>
              <a:rPr lang="en-US" sz="1200" dirty="0">
                <a:latin typeface="Montserrat" pitchFamily="2" charset="77"/>
              </a:rPr>
              <a:t>. These are important points to consider when contemplating or advancing within negotiations and in seeking capacity support. </a:t>
            </a:r>
            <a:endParaRPr lang="en-US" dirty="0"/>
          </a:p>
          <a:p>
            <a:endParaRPr lang="en-US" dirty="0"/>
          </a:p>
        </p:txBody>
      </p:sp>
      <p:sp>
        <p:nvSpPr>
          <p:cNvPr id="4" name="Slide Number Placeholder 3"/>
          <p:cNvSpPr>
            <a:spLocks noGrp="1"/>
          </p:cNvSpPr>
          <p:nvPr>
            <p:ph type="sldNum" sz="quarter" idx="5"/>
          </p:nvPr>
        </p:nvSpPr>
        <p:spPr/>
        <p:txBody>
          <a:bodyPr/>
          <a:lstStyle/>
          <a:p>
            <a:fld id="{7DCC1C38-2597-49B0-A6AF-0C571456C094}" type="slidenum">
              <a:rPr lang="en-US" smtClean="0"/>
              <a:t>10</a:t>
            </a:fld>
            <a:endParaRPr lang="en-US"/>
          </a:p>
        </p:txBody>
      </p:sp>
    </p:spTree>
    <p:extLst>
      <p:ext uri="{BB962C8B-B14F-4D97-AF65-F5344CB8AC3E}">
        <p14:creationId xmlns:p14="http://schemas.microsoft.com/office/powerpoint/2010/main" val="38410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CC1C38-2597-49B0-A6AF-0C571456C094}" type="slidenum">
              <a:rPr lang="en-US" smtClean="0"/>
              <a:t>11</a:t>
            </a:fld>
            <a:endParaRPr lang="en-US"/>
          </a:p>
        </p:txBody>
      </p:sp>
    </p:spTree>
    <p:extLst>
      <p:ext uri="{BB962C8B-B14F-4D97-AF65-F5344CB8AC3E}">
        <p14:creationId xmlns:p14="http://schemas.microsoft.com/office/powerpoint/2010/main" val="4009875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29/Nov/24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1427921" y="2379357"/>
            <a:ext cx="9336158" cy="3692180"/>
          </a:xfrm>
        </p:spPr>
        <p:txBody>
          <a:bodyPr/>
          <a:lstStyle/>
          <a:p>
            <a:pPr marL="0" marR="0" indent="0" algn="ctr">
              <a:buNone/>
            </a:pPr>
            <a:r>
              <a:rPr lang="en-GB" sz="24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Exercising Jurisdiction over Child and Family Services, Update on </a:t>
            </a:r>
            <a:r>
              <a:rPr lang="en-GB" sz="2400" b="1" i="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An Act</a:t>
            </a:r>
            <a:r>
              <a:rPr lang="en-GB" sz="24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b="1" i="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respecting First Nations, Inuit and Métis children, youth and families</a:t>
            </a:r>
            <a:endParaRPr lang="en-US"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lgn="ctr">
              <a:buNone/>
            </a:pPr>
            <a:endParaRPr lang="en-CA"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lgn="ctr">
              <a:buNone/>
            </a:pPr>
            <a:endParaRPr lang="en-US" sz="1800" dirty="0">
              <a:solidFill>
                <a:schemeClr val="bg1"/>
              </a:solidFill>
              <a:effectLst/>
              <a:latin typeface="Arial" panose="020B0604020202020204" pitchFamily="34" charset="0"/>
              <a:ea typeface="MS Mincho" panose="02020609040205080304" pitchFamily="49" charset="-128"/>
            </a:endParaRPr>
          </a:p>
          <a:p>
            <a:pPr marL="0" indent="0" algn="ctr">
              <a:buNone/>
            </a:pPr>
            <a:r>
              <a:rPr lang="en-US" sz="1800" dirty="0">
                <a:solidFill>
                  <a:schemeClr val="bg1"/>
                </a:solidFill>
                <a:effectLst/>
                <a:latin typeface="Arial" panose="020B0604020202020204" pitchFamily="34" charset="0"/>
                <a:ea typeface="MS Mincho" panose="02020609040205080304" pitchFamily="49" charset="-128"/>
              </a:rPr>
              <a:t>Monday December 2, 2024</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DE4F-744D-B0DF-E9E4-7F8E4C69800B}"/>
              </a:ext>
            </a:extLst>
          </p:cNvPr>
          <p:cNvSpPr>
            <a:spLocks noGrp="1"/>
          </p:cNvSpPr>
          <p:nvPr>
            <p:ph type="title"/>
          </p:nvPr>
        </p:nvSpPr>
        <p:spPr/>
        <p:txBody>
          <a:bodyPr/>
          <a:lstStyle/>
          <a:p>
            <a:r>
              <a:rPr lang="en-US" dirty="0"/>
              <a:t>Firelight Group Project</a:t>
            </a:r>
          </a:p>
        </p:txBody>
      </p:sp>
      <p:sp>
        <p:nvSpPr>
          <p:cNvPr id="3" name="Content Placeholder 2">
            <a:extLst>
              <a:ext uri="{FF2B5EF4-FFF2-40B4-BE49-F238E27FC236}">
                <a16:creationId xmlns:a16="http://schemas.microsoft.com/office/drawing/2014/main" id="{7637203B-93A1-354B-421E-0F05236B363E}"/>
              </a:ext>
            </a:extLst>
          </p:cNvPr>
          <p:cNvSpPr>
            <a:spLocks noGrp="1"/>
          </p:cNvSpPr>
          <p:nvPr>
            <p:ph idx="1"/>
          </p:nvPr>
        </p:nvSpPr>
        <p:spPr/>
        <p:txBody>
          <a:bodyPr/>
          <a:lstStyle/>
          <a:p>
            <a:r>
              <a:rPr lang="en-US" sz="1800" dirty="0"/>
              <a:t>Anticipated next steps for this work include:</a:t>
            </a:r>
          </a:p>
          <a:p>
            <a:pPr lvl="1"/>
            <a:r>
              <a:rPr lang="en-US" sz="1800" dirty="0"/>
              <a:t>Engaging with Nations in various stages of the C-92 process to </a:t>
            </a:r>
            <a:r>
              <a:rPr lang="en-US" sz="1800" b="1" dirty="0"/>
              <a:t>understand lessons learned around jurisdictional development</a:t>
            </a:r>
            <a:r>
              <a:rPr lang="en-US" sz="1800" dirty="0"/>
              <a:t> with the intent of highlighting wise practices that emerge to support First Nations across the country. </a:t>
            </a:r>
          </a:p>
          <a:p>
            <a:pPr lvl="1"/>
            <a:r>
              <a:rPr lang="en-US" sz="1800" dirty="0"/>
              <a:t>Undertake the development of a public-facing document meant to support First Nations in the </a:t>
            </a:r>
            <a:r>
              <a:rPr lang="en-US" sz="1800" b="1" dirty="0"/>
              <a:t>considerations related to data within the C-92 context</a:t>
            </a:r>
            <a:r>
              <a:rPr lang="en-US" sz="1800" dirty="0"/>
              <a:t>. </a:t>
            </a:r>
          </a:p>
          <a:p>
            <a:pPr lvl="1"/>
            <a:endParaRPr lang="en-US" dirty="0"/>
          </a:p>
        </p:txBody>
      </p:sp>
    </p:spTree>
    <p:extLst>
      <p:ext uri="{BB962C8B-B14F-4D97-AF65-F5344CB8AC3E}">
        <p14:creationId xmlns:p14="http://schemas.microsoft.com/office/powerpoint/2010/main" val="189919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CB63-4672-3C44-CC34-32DC92E16A02}"/>
              </a:ext>
            </a:extLst>
          </p:cNvPr>
          <p:cNvSpPr>
            <a:spLocks noGrp="1"/>
          </p:cNvSpPr>
          <p:nvPr>
            <p:ph type="title"/>
          </p:nvPr>
        </p:nvSpPr>
        <p:spPr/>
        <p:txBody>
          <a:bodyPr/>
          <a:lstStyle/>
          <a:p>
            <a:r>
              <a:rPr lang="en-US" dirty="0"/>
              <a:t>Current Advocacy</a:t>
            </a:r>
          </a:p>
        </p:txBody>
      </p:sp>
      <p:sp>
        <p:nvSpPr>
          <p:cNvPr id="3" name="Content Placeholder 2">
            <a:extLst>
              <a:ext uri="{FF2B5EF4-FFF2-40B4-BE49-F238E27FC236}">
                <a16:creationId xmlns:a16="http://schemas.microsoft.com/office/drawing/2014/main" id="{3CBE9994-0600-5398-AA1F-6B1F95F40B19}"/>
              </a:ext>
            </a:extLst>
          </p:cNvPr>
          <p:cNvSpPr>
            <a:spLocks noGrp="1"/>
          </p:cNvSpPr>
          <p:nvPr>
            <p:ph idx="1"/>
          </p:nvPr>
        </p:nvSpPr>
        <p:spPr/>
        <p:txBody>
          <a:bodyPr/>
          <a:lstStyle/>
          <a:p>
            <a:r>
              <a:rPr lang="en-US" dirty="0"/>
              <a:t>Focus of current advocacy at the bilateral table with ISC includes:</a:t>
            </a:r>
          </a:p>
          <a:p>
            <a:pPr lvl="1"/>
            <a:r>
              <a:rPr lang="en-US" dirty="0"/>
              <a:t>Data Strategy</a:t>
            </a:r>
          </a:p>
          <a:p>
            <a:pPr lvl="1"/>
            <a:r>
              <a:rPr lang="en-US" dirty="0"/>
              <a:t>Long Term Funding Framework</a:t>
            </a:r>
          </a:p>
          <a:p>
            <a:pPr lvl="1"/>
            <a:r>
              <a:rPr lang="en-US" dirty="0"/>
              <a:t>Meaningful Engagement on funding authority renewal</a:t>
            </a:r>
          </a:p>
          <a:p>
            <a:pPr lvl="1"/>
            <a:r>
              <a:rPr lang="en-US" dirty="0"/>
              <a:t>Seeking clarity on ISC’s planned approach to the 5-Year Review of the Act</a:t>
            </a:r>
          </a:p>
          <a:p>
            <a:pPr lvl="1"/>
            <a:r>
              <a:rPr lang="en-US" dirty="0"/>
              <a:t>Finalizing the inclusion of the ongoing implementation work of the Act into the Permanent Bilateral Mechanism draft priorities</a:t>
            </a:r>
          </a:p>
        </p:txBody>
      </p:sp>
    </p:spTree>
    <p:extLst>
      <p:ext uri="{BB962C8B-B14F-4D97-AF65-F5344CB8AC3E}">
        <p14:creationId xmlns:p14="http://schemas.microsoft.com/office/powerpoint/2010/main" val="120666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46E2-B7CC-E66F-650C-EC486751D0E0}"/>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D4FF7E81-BD5E-CE58-8232-D0D10D6E1D2E}"/>
              </a:ext>
            </a:extLst>
          </p:cNvPr>
          <p:cNvSpPr>
            <a:spLocks noGrp="1"/>
          </p:cNvSpPr>
          <p:nvPr>
            <p:ph idx="1"/>
          </p:nvPr>
        </p:nvSpPr>
        <p:spPr/>
        <p:txBody>
          <a:bodyPr/>
          <a:lstStyle/>
          <a:p>
            <a:r>
              <a:rPr lang="en-US" dirty="0"/>
              <a:t>Work to be explored and possibly undertaken could include:</a:t>
            </a:r>
          </a:p>
          <a:p>
            <a:pPr lvl="1"/>
            <a:r>
              <a:rPr lang="en-US" dirty="0"/>
              <a:t>Renewal of the Joint Protocol with ISC</a:t>
            </a:r>
          </a:p>
          <a:p>
            <a:pPr lvl="1"/>
            <a:r>
              <a:rPr lang="en-US" dirty="0"/>
              <a:t>Identifying linkages to the ongoing long-term reform work for Child and Family Services programming</a:t>
            </a:r>
          </a:p>
          <a:p>
            <a:pPr lvl="1"/>
            <a:r>
              <a:rPr lang="en-US" dirty="0"/>
              <a:t>Seeking an updated mandate from the First Nations-in-Assembly</a:t>
            </a:r>
          </a:p>
          <a:p>
            <a:pPr lvl="1"/>
            <a:r>
              <a:rPr lang="en-US" dirty="0"/>
              <a:t>Communicating the final support products from the Firelight Group’s work</a:t>
            </a:r>
          </a:p>
          <a:p>
            <a:pPr lvl="1"/>
            <a:r>
              <a:rPr lang="en-US" dirty="0"/>
              <a:t>Ensuring ISC is undertaking its responsibility to meaningfully engage First Nations as the rightful decision makers</a:t>
            </a:r>
          </a:p>
        </p:txBody>
      </p:sp>
    </p:spTree>
    <p:extLst>
      <p:ext uri="{BB962C8B-B14F-4D97-AF65-F5344CB8AC3E}">
        <p14:creationId xmlns:p14="http://schemas.microsoft.com/office/powerpoint/2010/main" val="230042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2FE5-C08F-D80C-7705-C7FB36FFB00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C13DE20-71B4-82CE-859B-7EBAF7903BB0}"/>
              </a:ext>
            </a:extLst>
          </p:cNvPr>
          <p:cNvSpPr>
            <a:spLocks noGrp="1"/>
          </p:cNvSpPr>
          <p:nvPr>
            <p:ph idx="1"/>
          </p:nvPr>
        </p:nvSpPr>
        <p:spPr/>
        <p:txBody>
          <a:bodyPr/>
          <a:lstStyle/>
          <a:p>
            <a:r>
              <a:rPr lang="en-US" dirty="0"/>
              <a:t>Opportunities</a:t>
            </a:r>
          </a:p>
          <a:p>
            <a:endParaRPr lang="en-US" sz="800" dirty="0"/>
          </a:p>
          <a:p>
            <a:pPr lvl="1"/>
            <a:r>
              <a:rPr lang="en-US" dirty="0"/>
              <a:t>What do you see as the biggest opportunity presented by the Act?</a:t>
            </a:r>
          </a:p>
          <a:p>
            <a:pPr lvl="1"/>
            <a:endParaRPr lang="en-US" dirty="0"/>
          </a:p>
          <a:p>
            <a:pPr lvl="1"/>
            <a:r>
              <a:rPr lang="en-US" dirty="0"/>
              <a:t>In what way(s) can the AFN focus its work to support First Nations in helping to realize these opportunities presented by the Act?</a:t>
            </a:r>
          </a:p>
          <a:p>
            <a:pPr lvl="1"/>
            <a:endParaRPr lang="en-US" dirty="0"/>
          </a:p>
          <a:p>
            <a:pPr lvl="1"/>
            <a:endParaRPr lang="en-US" dirty="0"/>
          </a:p>
        </p:txBody>
      </p:sp>
    </p:spTree>
    <p:extLst>
      <p:ext uri="{BB962C8B-B14F-4D97-AF65-F5344CB8AC3E}">
        <p14:creationId xmlns:p14="http://schemas.microsoft.com/office/powerpoint/2010/main" val="121489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34BE-B4DA-A591-2A3A-0547B563459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B7CBDC6-A1D5-5A12-4007-11FC0BC2E435}"/>
              </a:ext>
            </a:extLst>
          </p:cNvPr>
          <p:cNvSpPr>
            <a:spLocks noGrp="1"/>
          </p:cNvSpPr>
          <p:nvPr>
            <p:ph idx="1"/>
          </p:nvPr>
        </p:nvSpPr>
        <p:spPr/>
        <p:txBody>
          <a:bodyPr/>
          <a:lstStyle/>
          <a:p>
            <a:r>
              <a:rPr lang="en-US" dirty="0"/>
              <a:t>Challenges and Barriers</a:t>
            </a:r>
          </a:p>
          <a:p>
            <a:pPr lvl="1"/>
            <a:endParaRPr lang="en-US" sz="800" dirty="0"/>
          </a:p>
          <a:p>
            <a:pPr lvl="1"/>
            <a:r>
              <a:rPr lang="en-US" dirty="0"/>
              <a:t>What types of challenges or barriers has your First Nation experienced with respect to pursuing the pathway to exercising jurisdiction under the Act?</a:t>
            </a:r>
          </a:p>
          <a:p>
            <a:pPr lvl="1"/>
            <a:endParaRPr lang="en-US" dirty="0"/>
          </a:p>
          <a:p>
            <a:pPr lvl="1"/>
            <a:r>
              <a:rPr lang="en-US" dirty="0"/>
              <a:t>Do you have any suggestion as to how these challenges and/or barriers could be addressed or removed?</a:t>
            </a:r>
          </a:p>
        </p:txBody>
      </p:sp>
    </p:spTree>
    <p:extLst>
      <p:ext uri="{BB962C8B-B14F-4D97-AF65-F5344CB8AC3E}">
        <p14:creationId xmlns:p14="http://schemas.microsoft.com/office/powerpoint/2010/main" val="291808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270C-01BC-C926-D6E2-DECEBFD2DD6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F36B1E0E-74A3-F0AA-0985-0D0FD0D7B92B}"/>
              </a:ext>
            </a:extLst>
          </p:cNvPr>
          <p:cNvSpPr>
            <a:spLocks noGrp="1"/>
          </p:cNvSpPr>
          <p:nvPr>
            <p:ph idx="1"/>
          </p:nvPr>
        </p:nvSpPr>
        <p:spPr/>
        <p:txBody>
          <a:bodyPr/>
          <a:lstStyle/>
          <a:p>
            <a:r>
              <a:rPr lang="en-US" dirty="0"/>
              <a:t>Priority Areas of Focus</a:t>
            </a:r>
          </a:p>
          <a:p>
            <a:endParaRPr lang="en-US" sz="800" dirty="0"/>
          </a:p>
          <a:p>
            <a:pPr lvl="1"/>
            <a:r>
              <a:rPr lang="en-US" dirty="0"/>
              <a:t>Having heard an update on the ongoing and anticipated work of the AFN, does it align with what you would consider priority issues with respect to the ongoing implementation of the Act?</a:t>
            </a:r>
          </a:p>
          <a:p>
            <a:pPr lvl="1"/>
            <a:endParaRPr lang="en-US" dirty="0"/>
          </a:p>
          <a:p>
            <a:pPr lvl="1"/>
            <a:r>
              <a:rPr lang="en-US" dirty="0"/>
              <a:t>If not, what other areas of focus do you feel are not reflected in the work presented today?</a:t>
            </a:r>
          </a:p>
        </p:txBody>
      </p:sp>
    </p:spTree>
    <p:extLst>
      <p:ext uri="{BB962C8B-B14F-4D97-AF65-F5344CB8AC3E}">
        <p14:creationId xmlns:p14="http://schemas.microsoft.com/office/powerpoint/2010/main" val="248882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DFA6-8E81-0FD5-2615-4D0B7F3F40A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125070E-97A1-B8F1-68F7-625B0F4C7807}"/>
              </a:ext>
            </a:extLst>
          </p:cNvPr>
          <p:cNvSpPr>
            <a:spLocks noGrp="1"/>
          </p:cNvSpPr>
          <p:nvPr>
            <p:ph idx="1"/>
          </p:nvPr>
        </p:nvSpPr>
        <p:spPr/>
        <p:txBody>
          <a:bodyPr/>
          <a:lstStyle/>
          <a:p>
            <a:r>
              <a:rPr lang="en-US" dirty="0"/>
              <a:t>Are there any final thoughts or questions anyone would like to share regarding the discussion this afternoon that we have not touched on?</a:t>
            </a:r>
          </a:p>
          <a:p>
            <a:endParaRPr lang="en-US" dirty="0"/>
          </a:p>
        </p:txBody>
      </p:sp>
    </p:spTree>
    <p:extLst>
      <p:ext uri="{BB962C8B-B14F-4D97-AF65-F5344CB8AC3E}">
        <p14:creationId xmlns:p14="http://schemas.microsoft.com/office/powerpoint/2010/main" val="49938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5CC3-5624-269F-8DB6-ACFD9E714C1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BAC1D81-7D54-7BD5-0DE2-80631BFD5C27}"/>
              </a:ext>
            </a:extLst>
          </p:cNvPr>
          <p:cNvSpPr>
            <a:spLocks noGrp="1"/>
          </p:cNvSpPr>
          <p:nvPr>
            <p:ph idx="1"/>
          </p:nvPr>
        </p:nvSpPr>
        <p:spPr/>
        <p:txBody>
          <a:bodyPr/>
          <a:lstStyle/>
          <a:p>
            <a:r>
              <a:rPr lang="en-US" dirty="0"/>
              <a:t>Thank you everyone for you participation!</a:t>
            </a:r>
          </a:p>
        </p:txBody>
      </p:sp>
    </p:spTree>
    <p:extLst>
      <p:ext uri="{BB962C8B-B14F-4D97-AF65-F5344CB8AC3E}">
        <p14:creationId xmlns:p14="http://schemas.microsoft.com/office/powerpoint/2010/main" val="64649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nvPr>
        </p:nvSpPr>
        <p:spPr/>
        <p:txBody>
          <a:bodyPr/>
          <a:lstStyle/>
          <a:p>
            <a:r>
              <a:rPr lang="en-US" sz="2000" dirty="0"/>
              <a:t>Background</a:t>
            </a:r>
          </a:p>
          <a:p>
            <a:r>
              <a:rPr lang="en-US" sz="2000" dirty="0"/>
              <a:t>Overview of the AFN’s Mandate</a:t>
            </a:r>
          </a:p>
          <a:p>
            <a:r>
              <a:rPr lang="en-US" sz="2000" dirty="0"/>
              <a:t>Joint Protocol </a:t>
            </a:r>
          </a:p>
          <a:p>
            <a:r>
              <a:rPr lang="en-US" sz="2000" dirty="0"/>
              <a:t>Recent Supreme Court Ruling</a:t>
            </a:r>
          </a:p>
          <a:p>
            <a:r>
              <a:rPr lang="en-US" sz="2000" dirty="0"/>
              <a:t>Firelight Group’s Research and Engagement</a:t>
            </a:r>
          </a:p>
          <a:p>
            <a:r>
              <a:rPr lang="en-US" sz="2000" dirty="0"/>
              <a:t>Current Advocacy </a:t>
            </a:r>
          </a:p>
          <a:p>
            <a:r>
              <a:rPr lang="en-US" sz="2000" dirty="0"/>
              <a:t>Looking Ahead</a:t>
            </a:r>
          </a:p>
          <a:p>
            <a:r>
              <a:rPr lang="en-US" sz="2000" dirty="0"/>
              <a:t>Questions</a:t>
            </a:r>
          </a:p>
          <a:p>
            <a:r>
              <a:rPr lang="en-US" sz="2000" dirty="0"/>
              <a:t>Facilitated Discussion</a:t>
            </a:r>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DD51-02EC-008C-8020-BBBF4A3C0A5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5EF2D8A-B733-2F83-3D37-59FF8A700CBE}"/>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In 2019, Canada passed Bill C-92, </a:t>
            </a:r>
            <a:r>
              <a:rPr lang="en-US" sz="1800" i="1" dirty="0">
                <a:effectLst/>
                <a:latin typeface="Calibri" panose="020F0502020204030204" pitchFamily="34" charset="0"/>
                <a:ea typeface="Calibri" panose="020F0502020204030204" pitchFamily="34" charset="0"/>
              </a:rPr>
              <a:t>An Act respecting First Nations, Inuit and Métis Children, Youth and Families </a:t>
            </a:r>
            <a:r>
              <a:rPr lang="en-US" sz="1800" dirty="0">
                <a:effectLst/>
                <a:latin typeface="Calibri" panose="020F0502020204030204" pitchFamily="34" charset="0"/>
                <a:ea typeface="Calibri" panose="020F0502020204030204" pitchFamily="34" charset="0"/>
              </a:rPr>
              <a:t>(the Act), which came into force on January 1</a:t>
            </a:r>
            <a:r>
              <a:rPr lang="en-US" sz="1800" baseline="30000" dirty="0">
                <a:effectLst/>
                <a:latin typeface="Calibri" panose="020F0502020204030204" pitchFamily="34" charset="0"/>
                <a:ea typeface="Calibri" panose="020F0502020204030204" pitchFamily="34" charset="0"/>
              </a:rPr>
              <a:t>st</a:t>
            </a:r>
            <a:r>
              <a:rPr lang="en-US" sz="1800" dirty="0">
                <a:effectLst/>
                <a:latin typeface="Calibri" panose="020F0502020204030204" pitchFamily="34" charset="0"/>
                <a:ea typeface="Calibri" panose="020F0502020204030204" pitchFamily="34" charset="0"/>
              </a:rPr>
              <a:t>, 2020.</a:t>
            </a:r>
          </a:p>
          <a:p>
            <a:r>
              <a:rPr lang="en-US" sz="1800" dirty="0">
                <a:effectLst/>
                <a:latin typeface="Calibri" panose="020F0502020204030204" pitchFamily="34" charset="0"/>
                <a:ea typeface="Calibri" panose="020F0502020204030204" pitchFamily="34" charset="0"/>
              </a:rPr>
              <a:t>The Act was developed with input by the Assembly of First Nations (AFN) through a legislative working group, comprised of First Nations leaders, technicians and experts from across the country, drawing on years of advocacy and direction. </a:t>
            </a:r>
          </a:p>
          <a:p>
            <a:r>
              <a:rPr lang="en-US" sz="1800" dirty="0">
                <a:effectLst/>
                <a:latin typeface="Calibri" panose="020F0502020204030204" pitchFamily="34" charset="0"/>
                <a:ea typeface="Calibri" panose="020F0502020204030204" pitchFamily="34" charset="0"/>
              </a:rPr>
              <a:t>The Act</a:t>
            </a:r>
            <a:r>
              <a:rPr lang="en-US" sz="1800" dirty="0"/>
              <a:t> affirms the inherent right of First Nations to self-government, which includes jurisdiction over child and family services, and provides a pathway for First Nations to exercise their legislative authority in relation to child and family services.</a:t>
            </a:r>
            <a:endParaRPr lang="en-US" sz="1800" dirty="0">
              <a:latin typeface="Calibri" panose="020F0502020204030204" pitchFamily="34" charset="0"/>
            </a:endParaRPr>
          </a:p>
          <a:p>
            <a:r>
              <a:rPr lang="en-US" sz="1800" dirty="0">
                <a:effectLst/>
                <a:latin typeface="Calibri" panose="020F0502020204030204" pitchFamily="34" charset="0"/>
                <a:ea typeface="Calibri" panose="020F0502020204030204" pitchFamily="34" charset="0"/>
              </a:rPr>
              <a:t>Indigenous Services Canada reports that as of September 13, 2024, 238 Indigenous Governing Bodies have been approved for capacity-building funding under the Act. </a:t>
            </a:r>
          </a:p>
          <a:p>
            <a:r>
              <a:rPr lang="en-US" sz="1800" dirty="0">
                <a:effectLst/>
                <a:latin typeface="Calibri" panose="020F0502020204030204" pitchFamily="34" charset="0"/>
                <a:ea typeface="Calibri" panose="020F0502020204030204" pitchFamily="34" charset="0"/>
              </a:rPr>
              <a:t>Additionally, 11 Coordination Agreements have been signed, with 18 more currently at Coordination Agre</a:t>
            </a:r>
            <a:r>
              <a:rPr lang="en-US" sz="1800" dirty="0">
                <a:latin typeface="Calibri" panose="020F0502020204030204" pitchFamily="34" charset="0"/>
                <a:ea typeface="Calibri" panose="020F0502020204030204" pitchFamily="34" charset="0"/>
              </a:rPr>
              <a:t>ement Discussion tables.</a:t>
            </a: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92524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6338-1D9E-9A9C-E3D6-08E52589D2AC}"/>
              </a:ext>
            </a:extLst>
          </p:cNvPr>
          <p:cNvSpPr>
            <a:spLocks noGrp="1"/>
          </p:cNvSpPr>
          <p:nvPr>
            <p:ph type="title"/>
          </p:nvPr>
        </p:nvSpPr>
        <p:spPr/>
        <p:txBody>
          <a:bodyPr/>
          <a:lstStyle/>
          <a:p>
            <a:r>
              <a:rPr lang="en-US" dirty="0"/>
              <a:t>AFN Mandate</a:t>
            </a:r>
          </a:p>
        </p:txBody>
      </p:sp>
      <p:sp>
        <p:nvSpPr>
          <p:cNvPr id="3" name="Content Placeholder 2">
            <a:extLst>
              <a:ext uri="{FF2B5EF4-FFF2-40B4-BE49-F238E27FC236}">
                <a16:creationId xmlns:a16="http://schemas.microsoft.com/office/drawing/2014/main" id="{D2891F55-A10C-E39B-F3B4-9549500880AD}"/>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AFN Resolution 16/2019, </a:t>
            </a:r>
            <a:r>
              <a:rPr lang="en-US" sz="1800" i="1" dirty="0">
                <a:effectLst/>
                <a:latin typeface="Calibri" panose="020F0502020204030204" pitchFamily="34" charset="0"/>
                <a:ea typeface="Calibri" panose="020F0502020204030204" pitchFamily="34" charset="0"/>
              </a:rPr>
              <a:t>An Act respecting First Nations, Inuit and Métis Children, Youth and Families— Transition and Implementation Planning</a:t>
            </a:r>
            <a:r>
              <a:rPr lang="en-US" sz="1800" dirty="0">
                <a:effectLst/>
                <a:latin typeface="Calibri" panose="020F0502020204030204" pitchFamily="34" charset="0"/>
                <a:ea typeface="Calibri" panose="020F0502020204030204" pitchFamily="34" charset="0"/>
              </a:rPr>
              <a:t>, directs the AFN to establish a Chiefs Committee on Child and Family Services and Self-Determination and a </a:t>
            </a:r>
            <a:r>
              <a:rPr lang="en-US" sz="1800" dirty="0">
                <a:latin typeface="Calibri" panose="020F0502020204030204" pitchFamily="34" charset="0"/>
                <a:ea typeface="Calibri" panose="020F0502020204030204" pitchFamily="34" charset="0"/>
              </a:rPr>
              <a:t>technical sub-committee of the Chiefs Committee called the </a:t>
            </a:r>
            <a:r>
              <a:rPr lang="en-US" sz="1800" dirty="0">
                <a:effectLst/>
                <a:latin typeface="Calibri" panose="020F0502020204030204" pitchFamily="34" charset="0"/>
                <a:ea typeface="Calibri" panose="020F0502020204030204" pitchFamily="34" charset="0"/>
              </a:rPr>
              <a:t>First Nations National Transition Planning Committee.</a:t>
            </a:r>
          </a:p>
          <a:p>
            <a:r>
              <a:rPr lang="en-US" sz="1800" dirty="0">
                <a:latin typeface="Calibri" panose="020F0502020204030204" pitchFamily="34" charset="0"/>
                <a:ea typeface="Calibri" panose="020F0502020204030204" pitchFamily="34" charset="0"/>
              </a:rPr>
              <a:t>The AFN and both Committees are further directed to: </a:t>
            </a:r>
          </a:p>
          <a:p>
            <a:pPr lvl="1"/>
            <a:r>
              <a:rPr lang="en-US" sz="1800" dirty="0">
                <a:latin typeface="Calibri" panose="020F0502020204030204" pitchFamily="34" charset="0"/>
                <a:ea typeface="Calibri" panose="020F0502020204030204" pitchFamily="34" charset="0"/>
              </a:rPr>
              <a:t>Support First Nations self-determination in all matters related to the Act, including the choice not to work within the Act. </a:t>
            </a:r>
          </a:p>
          <a:p>
            <a:pPr lvl="1"/>
            <a:r>
              <a:rPr lang="en-US" sz="1800" dirty="0">
                <a:latin typeface="Calibri" panose="020F0502020204030204" pitchFamily="34" charset="0"/>
                <a:ea typeface="Calibri" panose="020F0502020204030204" pitchFamily="34" charset="0"/>
              </a:rPr>
              <a:t>Conduct their work in a manner that affirms the inherent and Treaty rights of First Nations.</a:t>
            </a:r>
          </a:p>
          <a:p>
            <a:pPr lvl="1"/>
            <a:r>
              <a:rPr lang="en-US" sz="1800" dirty="0">
                <a:latin typeface="Calibri" panose="020F0502020204030204" pitchFamily="34" charset="0"/>
                <a:ea typeface="Calibri" panose="020F0502020204030204" pitchFamily="34" charset="0"/>
              </a:rPr>
              <a:t>Not restrict or limit the pace of implementation of the Act where First Nations are prepared to exercise their own jurisdiction.</a:t>
            </a:r>
          </a:p>
          <a:p>
            <a:pPr lvl="1"/>
            <a:r>
              <a:rPr lang="en-US" sz="1800" dirty="0">
                <a:latin typeface="Calibri" panose="020F0502020204030204" pitchFamily="34" charset="0"/>
                <a:ea typeface="Calibri" panose="020F0502020204030204" pitchFamily="34" charset="0"/>
              </a:rPr>
              <a:t>Acknowledge and defer to regional or local committees created to implement the Act and respect the rights and title holders of First Nations as the rightful decision-makers in relation to their children and families.</a:t>
            </a:r>
            <a:endParaRPr lang="en-US" sz="1800" dirty="0">
              <a:effectLst/>
              <a:latin typeface="Calibri" panose="020F0502020204030204" pitchFamily="34"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227583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CA5D-DB95-9101-1D67-A34CA746B2CE}"/>
              </a:ext>
            </a:extLst>
          </p:cNvPr>
          <p:cNvSpPr>
            <a:spLocks noGrp="1"/>
          </p:cNvSpPr>
          <p:nvPr>
            <p:ph type="title"/>
          </p:nvPr>
        </p:nvSpPr>
        <p:spPr/>
        <p:txBody>
          <a:bodyPr/>
          <a:lstStyle/>
          <a:p>
            <a:r>
              <a:rPr lang="en-US" dirty="0"/>
              <a:t>AFN Mandate (cont’d)</a:t>
            </a:r>
          </a:p>
        </p:txBody>
      </p:sp>
      <p:sp>
        <p:nvSpPr>
          <p:cNvPr id="3" name="Content Placeholder 2">
            <a:extLst>
              <a:ext uri="{FF2B5EF4-FFF2-40B4-BE49-F238E27FC236}">
                <a16:creationId xmlns:a16="http://schemas.microsoft.com/office/drawing/2014/main" id="{F4A1C43A-9B5E-572A-24AC-92D6CC703629}"/>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AFN Resolutions 30/2019, 31/2019 and 88/2019 provide regional specific direction with respect to implementation of the Act </a:t>
            </a:r>
            <a:r>
              <a:rPr lang="en-US" sz="1800" dirty="0">
                <a:latin typeface="Calibri" panose="020F0502020204030204" pitchFamily="34" charset="0"/>
                <a:ea typeface="Calibri" panose="020F0502020204030204" pitchFamily="34" charset="0"/>
              </a:rPr>
              <a:t>by directing:</a:t>
            </a:r>
          </a:p>
          <a:p>
            <a:pPr lvl="1"/>
            <a:r>
              <a:rPr lang="en-US" sz="1800" dirty="0">
                <a:effectLst/>
                <a:latin typeface="Calibri" panose="020F0502020204030204" pitchFamily="34" charset="0"/>
                <a:ea typeface="Calibri" panose="020F0502020204030204" pitchFamily="34" charset="0"/>
              </a:rPr>
              <a:t>Canada to support and fund a First Nations-led, distinctions-based transition and implementation planning process for the Act.</a:t>
            </a:r>
          </a:p>
          <a:p>
            <a:pPr lvl="1"/>
            <a:r>
              <a:rPr lang="en-US" sz="1800" dirty="0">
                <a:latin typeface="Calibri" panose="020F0502020204030204" pitchFamily="34" charset="0"/>
              </a:rPr>
              <a:t>Canada and the AFN ensure established Nation-to-Nation and First Nation regional tables are prioritized over AFN national table processes pertaining to negotiations and discussions to work outside and inside the Act. </a:t>
            </a:r>
          </a:p>
          <a:p>
            <a:pPr lvl="1"/>
            <a:r>
              <a:rPr lang="en-US" sz="1800" dirty="0">
                <a:latin typeface="Calibri" panose="020F0502020204030204" pitchFamily="34" charset="0"/>
              </a:rPr>
              <a:t>That any national table process affirm and assert in a manner that guarantees transparency and accountability with the rights holders as it relates to the Act.</a:t>
            </a:r>
          </a:p>
          <a:p>
            <a:pPr lvl="1"/>
            <a:r>
              <a:rPr lang="en-US" sz="1800" dirty="0">
                <a:latin typeface="Calibri" panose="020F0502020204030204" pitchFamily="34" charset="0"/>
              </a:rPr>
              <a:t>Canada to engage in region specific processes with British Columbia (30/2019), Ontario (31/2019) and Saskatchewan (88/2019).</a:t>
            </a:r>
            <a:endParaRPr lang="en-US" sz="1800" dirty="0"/>
          </a:p>
        </p:txBody>
      </p:sp>
    </p:spTree>
    <p:extLst>
      <p:ext uri="{BB962C8B-B14F-4D97-AF65-F5344CB8AC3E}">
        <p14:creationId xmlns:p14="http://schemas.microsoft.com/office/powerpoint/2010/main" val="63228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590C-C9C6-960A-EFA0-342696DAE08A}"/>
              </a:ext>
            </a:extLst>
          </p:cNvPr>
          <p:cNvSpPr>
            <a:spLocks noGrp="1"/>
          </p:cNvSpPr>
          <p:nvPr>
            <p:ph type="title"/>
          </p:nvPr>
        </p:nvSpPr>
        <p:spPr/>
        <p:txBody>
          <a:bodyPr/>
          <a:lstStyle/>
          <a:p>
            <a:r>
              <a:rPr lang="en-US" dirty="0"/>
              <a:t>Joint Protocol</a:t>
            </a:r>
          </a:p>
        </p:txBody>
      </p:sp>
      <p:sp>
        <p:nvSpPr>
          <p:cNvPr id="3" name="Content Placeholder 2">
            <a:extLst>
              <a:ext uri="{FF2B5EF4-FFF2-40B4-BE49-F238E27FC236}">
                <a16:creationId xmlns:a16="http://schemas.microsoft.com/office/drawing/2014/main" id="{9B7FC970-6BF1-AA10-B54F-B252538DF5E4}"/>
              </a:ext>
            </a:extLst>
          </p:cNvPr>
          <p:cNvSpPr>
            <a:spLocks noGrp="1"/>
          </p:cNvSpPr>
          <p:nvPr>
            <p:ph idx="1"/>
          </p:nvPr>
        </p:nvSpPr>
        <p:spPr/>
        <p:txBody>
          <a:bodyPr/>
          <a:lstStyle/>
          <a:p>
            <a:r>
              <a:rPr lang="en-US" sz="1800" dirty="0"/>
              <a:t>In 2020, a Joint Protocol was signed between the AFN and Indigenous Services Canada (ISC) on behalf of Canada that serves to guide collaborative work undertaken in support of the ongoing implementation of the Act.</a:t>
            </a:r>
          </a:p>
          <a:p>
            <a:r>
              <a:rPr lang="en-US" sz="1800" dirty="0"/>
              <a:t>The primary elements of the mandate and direction provided through AFN Resolutions are critical to this work and as such are reflected throughout the Joint Protocol.</a:t>
            </a:r>
          </a:p>
          <a:p>
            <a:r>
              <a:rPr lang="en-US" sz="1800" dirty="0"/>
              <a:t>The Joint Protocol also sets out a bilateral process to support ongoing discussions on the implementation of the Act that includes the establishment of a Joint National Working Group to support the AFN and ISC as it undertakes these discussions.</a:t>
            </a:r>
          </a:p>
          <a:p>
            <a:r>
              <a:rPr lang="en-US" sz="1800" dirty="0"/>
              <a:t>Important to note, the work of the Joint National Working Group shall not act as a barrier to the activities of First Nations seeking to implement the Act nor are First Nations compelled to work within the process within the Protocol.</a:t>
            </a:r>
          </a:p>
          <a:p>
            <a:endParaRPr lang="en-US" sz="1800" dirty="0"/>
          </a:p>
        </p:txBody>
      </p:sp>
    </p:spTree>
    <p:extLst>
      <p:ext uri="{BB962C8B-B14F-4D97-AF65-F5344CB8AC3E}">
        <p14:creationId xmlns:p14="http://schemas.microsoft.com/office/powerpoint/2010/main" val="286938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A7EA-0D0B-7D55-0C1F-C80B672FBF84}"/>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Supreme Court of Canada Ruling</a:t>
            </a:r>
            <a:endParaRPr lang="en-US" dirty="0"/>
          </a:p>
        </p:txBody>
      </p:sp>
      <p:sp>
        <p:nvSpPr>
          <p:cNvPr id="3" name="Content Placeholder 2">
            <a:extLst>
              <a:ext uri="{FF2B5EF4-FFF2-40B4-BE49-F238E27FC236}">
                <a16:creationId xmlns:a16="http://schemas.microsoft.com/office/drawing/2014/main" id="{8B50AEAF-9AA3-FCC6-DE25-65D3B8B932F2}"/>
              </a:ext>
            </a:extLst>
          </p:cNvPr>
          <p:cNvSpPr>
            <a:spLocks noGrp="1"/>
          </p:cNvSpPr>
          <p:nvPr>
            <p:ph idx="1"/>
          </p:nvPr>
        </p:nvSpPr>
        <p:spPr/>
        <p:txBody>
          <a:bodyPr/>
          <a:lstStyle/>
          <a:p>
            <a:r>
              <a:rPr lang="en-US" sz="1800" dirty="0"/>
              <a:t>The Government of Quebec challenged the constitutionality of the Act by launching a constitutional reference at the Quebec Court of Appeal that was heard in September 2021. </a:t>
            </a:r>
          </a:p>
          <a:p>
            <a:r>
              <a:rPr lang="en-US" sz="1800" dirty="0"/>
              <a:t>Quebec’s challenge was primarily focused on whether the federal government can assert that First Nations, Inuit, and Metis Peoples have jurisdiction over child and family services without a Treaty or an amendment to the Constitution and that the Act inappropriately impacted Quebec’s authority to regulate public services.</a:t>
            </a:r>
          </a:p>
          <a:p>
            <a:r>
              <a:rPr lang="en-US" sz="1800" b="0" i="0" dirty="0">
                <a:solidFill>
                  <a:srgbClr val="373E45"/>
                </a:solidFill>
                <a:effectLst/>
                <a:latin typeface="Avenir Roman"/>
              </a:rPr>
              <a:t>The AFN, as a co-drafter of the Act, intervened in the reference and argued that First Nations have always maintained their inherent right of self-government, never abrogating their jurisdiction over their children and families.</a:t>
            </a:r>
            <a:endParaRPr lang="en-US" sz="1800" dirty="0"/>
          </a:p>
          <a:p>
            <a:r>
              <a:rPr lang="en-US" sz="1800" dirty="0"/>
              <a:t>On February 9, 2024, the Supreme Court of Canada held that the Act in whole is constitutional, and in doing so </a:t>
            </a:r>
            <a:r>
              <a:rPr lang="en-US" sz="1800" b="0" i="0" dirty="0">
                <a:solidFill>
                  <a:srgbClr val="373E45"/>
                </a:solidFill>
                <a:effectLst/>
                <a:latin typeface="Avenir Roman"/>
              </a:rPr>
              <a:t>endorsed the creativity of the co-drafted legislation as a viable alternative to affirm the Inherent Right of First Nations and other distinctions-based rights-holders</a:t>
            </a:r>
            <a:r>
              <a:rPr lang="en-US" sz="1800" dirty="0"/>
              <a:t>. </a:t>
            </a:r>
          </a:p>
          <a:p>
            <a:endParaRPr lang="en-US" dirty="0"/>
          </a:p>
        </p:txBody>
      </p:sp>
    </p:spTree>
    <p:extLst>
      <p:ext uri="{BB962C8B-B14F-4D97-AF65-F5344CB8AC3E}">
        <p14:creationId xmlns:p14="http://schemas.microsoft.com/office/powerpoint/2010/main" val="428039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25D6-A4F3-C9A8-4CD5-01CAF621A3F1}"/>
              </a:ext>
            </a:extLst>
          </p:cNvPr>
          <p:cNvSpPr>
            <a:spLocks noGrp="1"/>
          </p:cNvSpPr>
          <p:nvPr>
            <p:ph type="title"/>
          </p:nvPr>
        </p:nvSpPr>
        <p:spPr/>
        <p:txBody>
          <a:bodyPr/>
          <a:lstStyle/>
          <a:p>
            <a:r>
              <a:rPr lang="en-US" dirty="0"/>
              <a:t>Firelight Group Project</a:t>
            </a:r>
          </a:p>
        </p:txBody>
      </p:sp>
      <p:sp>
        <p:nvSpPr>
          <p:cNvPr id="3" name="Content Placeholder 2">
            <a:extLst>
              <a:ext uri="{FF2B5EF4-FFF2-40B4-BE49-F238E27FC236}">
                <a16:creationId xmlns:a16="http://schemas.microsoft.com/office/drawing/2014/main" id="{8DD2104C-E094-772B-4F6A-08E0A46D2E67}"/>
              </a:ext>
            </a:extLst>
          </p:cNvPr>
          <p:cNvSpPr>
            <a:spLocks noGrp="1"/>
          </p:cNvSpPr>
          <p:nvPr>
            <p:ph idx="1"/>
          </p:nvPr>
        </p:nvSpPr>
        <p:spPr/>
        <p:txBody>
          <a:bodyPr/>
          <a:lstStyle/>
          <a:p>
            <a:pPr marL="514350" indent="-514350">
              <a:buFont typeface="+mj-lt"/>
              <a:buAutoNum type="arabicPeriod"/>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Strategic communications planning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support the AFN in determining its most effective role in information sharing around Bill C-92</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latin typeface="Calibri" panose="020F0502020204030204" pitchFamily="34" charset="0"/>
              <a:ea typeface="Montserrat"/>
              <a:cs typeface="Calibri" panose="020F0502020204030204" pitchFamily="34" charset="0"/>
              <a:sym typeface="Montserrat"/>
            </a:endParaRPr>
          </a:p>
          <a:p>
            <a:pPr marL="514350" indent="-514350">
              <a:buFont typeface="+mj-lt"/>
              <a:buAutoNum type="arabicPeriod"/>
            </a:pPr>
            <a:r>
              <a:rPr lang="en-GB" sz="1800" kern="100" dirty="0">
                <a:effectLst/>
                <a:latin typeface="Calibri" panose="020F0502020204030204" pitchFamily="34" charset="0"/>
                <a:ea typeface="Times New Roman" panose="02020603050405020304" pitchFamily="18" charset="0"/>
                <a:cs typeface="Calibri" panose="020F0502020204030204" pitchFamily="34" charset="0"/>
              </a:rPr>
              <a:t>Development of </a:t>
            </a:r>
            <a:r>
              <a:rPr lang="en-GB" sz="1800" b="1" kern="100" dirty="0">
                <a:effectLst/>
                <a:latin typeface="Calibri" panose="020F0502020204030204" pitchFamily="34" charset="0"/>
                <a:ea typeface="Times New Roman" panose="02020603050405020304" pitchFamily="18" charset="0"/>
                <a:cs typeface="Calibri" panose="020F0502020204030204" pitchFamily="34" charset="0"/>
              </a:rPr>
              <a:t>principles for safe and meaningful data collection </a:t>
            </a:r>
            <a:r>
              <a:rPr lang="en-GB" sz="1800" kern="100" dirty="0">
                <a:effectLst/>
                <a:latin typeface="Calibri" panose="020F0502020204030204" pitchFamily="34" charset="0"/>
                <a:ea typeface="Times New Roman" panose="02020603050405020304" pitchFamily="18" charset="0"/>
                <a:cs typeface="Calibri" panose="020F0502020204030204" pitchFamily="34" charset="0"/>
              </a:rPr>
              <a:t>related to Nations advancing jurisdiction through the Bill C-92 process. </a:t>
            </a:r>
            <a:endParaRPr lang="en-CA"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514350">
              <a:buFont typeface="+mj-lt"/>
              <a:buAutoNum type="arabicPeriod"/>
            </a:pPr>
            <a:r>
              <a:rPr lang="en-GB" sz="1800" kern="100" dirty="0">
                <a:effectLst/>
                <a:latin typeface="Calibri" panose="020F0502020204030204" pitchFamily="34" charset="0"/>
                <a:ea typeface="Times New Roman" panose="02020603050405020304" pitchFamily="18" charset="0"/>
                <a:cs typeface="Calibri" panose="020F0502020204030204" pitchFamily="34" charset="0"/>
              </a:rPr>
              <a:t>Development of </a:t>
            </a:r>
            <a:r>
              <a:rPr lang="en-GB" sz="1800" b="1" kern="100" dirty="0">
                <a:effectLst/>
                <a:latin typeface="Calibri" panose="020F0502020204030204" pitchFamily="34" charset="0"/>
                <a:ea typeface="Times New Roman" panose="02020603050405020304" pitchFamily="18" charset="0"/>
                <a:cs typeface="Calibri" panose="020F0502020204030204" pitchFamily="34" charset="0"/>
              </a:rPr>
              <a:t>considerations for a long-term approach </a:t>
            </a:r>
            <a:r>
              <a:rPr lang="en-GB" sz="1800" kern="100" dirty="0">
                <a:effectLst/>
                <a:latin typeface="Calibri" panose="020F0502020204030204" pitchFamily="34" charset="0"/>
                <a:ea typeface="Times New Roman" panose="02020603050405020304" pitchFamily="18" charset="0"/>
                <a:cs typeface="Calibri" panose="020F0502020204030204" pitchFamily="34" charset="0"/>
              </a:rPr>
              <a:t>for jurisdictional capacity funding.</a:t>
            </a:r>
            <a:endParaRPr lang="en-CA"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514350">
              <a:buFont typeface="+mj-lt"/>
              <a:buAutoNum type="arabicPeriod"/>
            </a:pPr>
            <a:r>
              <a:rPr lang="en-GB" sz="1800" dirty="0">
                <a:effectLst/>
                <a:latin typeface="Calibri" panose="020F0502020204030204" pitchFamily="34" charset="0"/>
                <a:ea typeface="Times New Roman" panose="02020603050405020304" pitchFamily="18" charset="0"/>
                <a:cs typeface="Calibri" panose="020F0502020204030204" pitchFamily="34" charset="0"/>
              </a:rPr>
              <a:t>Research on</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First Nations models of dispute resolution</a:t>
            </a:r>
            <a:r>
              <a:rPr lang="en-GB" sz="1800" kern="100" dirty="0">
                <a:effectLst/>
                <a:latin typeface="Calibri" panose="020F0502020204030204" pitchFamily="34" charset="0"/>
                <a:ea typeface="Times New Roman" panose="02020603050405020304" pitchFamily="18" charset="0"/>
                <a:cs typeface="Calibri" panose="020F0502020204030204" pitchFamily="34" charset="0"/>
              </a:rPr>
              <a:t>.</a:t>
            </a:r>
            <a:endParaRPr lang="en-CA"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514350">
              <a:buFont typeface="+mj-lt"/>
              <a:buAutoNum type="arabicPeriod"/>
            </a:pPr>
            <a:r>
              <a:rPr lang="en-GB" sz="1800" dirty="0">
                <a:effectLst/>
                <a:latin typeface="Calibri" panose="020F0502020204030204" pitchFamily="34" charset="0"/>
                <a:ea typeface="Times New Roman" panose="02020603050405020304" pitchFamily="18" charset="0"/>
                <a:cs typeface="Calibri" panose="020F0502020204030204" pitchFamily="34" charset="0"/>
              </a:rPr>
              <a:t>Analysis and understanding of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potential statutory funding frameworks </a:t>
            </a:r>
            <a:r>
              <a:rPr lang="en-GB" sz="1800" dirty="0">
                <a:effectLst/>
                <a:latin typeface="Calibri" panose="020F0502020204030204" pitchFamily="34" charset="0"/>
                <a:ea typeface="Times New Roman" panose="02020603050405020304" pitchFamily="18" charset="0"/>
                <a:cs typeface="Calibri" panose="020F0502020204030204" pitchFamily="34" charset="0"/>
              </a:rPr>
              <a:t>to ensure adequate and sustainable funding for Nations working with their own legal frameworks.</a:t>
            </a:r>
          </a:p>
          <a:p>
            <a:pPr marL="514350" indent="-514350">
              <a:buFont typeface="+mj-lt"/>
              <a:buAutoNum type="arabicPeriod"/>
            </a:pPr>
            <a:endParaRPr lang="en-US" dirty="0"/>
          </a:p>
        </p:txBody>
      </p:sp>
    </p:spTree>
    <p:extLst>
      <p:ext uri="{BB962C8B-B14F-4D97-AF65-F5344CB8AC3E}">
        <p14:creationId xmlns:p14="http://schemas.microsoft.com/office/powerpoint/2010/main" val="40567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A6B8-BBD3-70E0-80A4-BB51AFA13D65}"/>
              </a:ext>
            </a:extLst>
          </p:cNvPr>
          <p:cNvSpPr>
            <a:spLocks noGrp="1"/>
          </p:cNvSpPr>
          <p:nvPr>
            <p:ph type="title"/>
          </p:nvPr>
        </p:nvSpPr>
        <p:spPr/>
        <p:txBody>
          <a:bodyPr/>
          <a:lstStyle/>
          <a:p>
            <a:r>
              <a:rPr lang="en-US" dirty="0"/>
              <a:t>Firelight Group Project</a:t>
            </a:r>
          </a:p>
        </p:txBody>
      </p:sp>
      <p:sp>
        <p:nvSpPr>
          <p:cNvPr id="3" name="Content Placeholder 2">
            <a:extLst>
              <a:ext uri="{FF2B5EF4-FFF2-40B4-BE49-F238E27FC236}">
                <a16:creationId xmlns:a16="http://schemas.microsoft.com/office/drawing/2014/main" id="{58803B91-7B43-8EB0-9089-A58653963225}"/>
              </a:ext>
            </a:extLst>
          </p:cNvPr>
          <p:cNvSpPr>
            <a:spLocks noGrp="1"/>
          </p:cNvSpPr>
          <p:nvPr>
            <p:ph idx="1"/>
          </p:nvPr>
        </p:nvSpPr>
        <p:spPr/>
        <p:txBody>
          <a:bodyPr/>
          <a:lstStyle/>
          <a:p>
            <a:r>
              <a:rPr lang="en-US" sz="1800" dirty="0"/>
              <a:t>Work completed to date:</a:t>
            </a:r>
          </a:p>
          <a:p>
            <a:pPr lvl="1"/>
            <a:r>
              <a:rPr lang="en-US" sz="1800" dirty="0"/>
              <a:t>A </a:t>
            </a:r>
            <a:r>
              <a:rPr lang="en-US" sz="1800" b="1" dirty="0"/>
              <a:t>communications plan </a:t>
            </a:r>
            <a:r>
              <a:rPr lang="en-US" sz="1800" dirty="0"/>
              <a:t>to support the AFN in determining its most effective role in information sharing around Bill C-92 </a:t>
            </a:r>
          </a:p>
          <a:p>
            <a:pPr lvl="1"/>
            <a:r>
              <a:rPr lang="en-US" sz="1800" dirty="0"/>
              <a:t>Background paper detailing the </a:t>
            </a:r>
            <a:r>
              <a:rPr lang="en-US" sz="1800" b="1" dirty="0"/>
              <a:t>national data landscape </a:t>
            </a:r>
            <a:r>
              <a:rPr lang="en-US" sz="1800" dirty="0"/>
              <a:t>on First Nations child welfare.</a:t>
            </a:r>
          </a:p>
          <a:p>
            <a:pPr lvl="1"/>
            <a:r>
              <a:rPr lang="en-US" sz="1800" dirty="0"/>
              <a:t>A background literature review discussing concepts around </a:t>
            </a:r>
            <a:r>
              <a:rPr lang="en-US" sz="1800" b="1" dirty="0"/>
              <a:t>capacity funding </a:t>
            </a:r>
            <a:r>
              <a:rPr lang="en-US" sz="1800" dirty="0"/>
              <a:t>with insights on decolonizing capacity funding.</a:t>
            </a:r>
          </a:p>
          <a:p>
            <a:pPr lvl="1"/>
            <a:r>
              <a:rPr lang="en-US" sz="1800" dirty="0"/>
              <a:t>A literature review related to understanding wise practices in First Nations </a:t>
            </a:r>
            <a:r>
              <a:rPr lang="en-US" sz="1800" b="1" dirty="0"/>
              <a:t>dispute resolution processes </a:t>
            </a:r>
            <a:r>
              <a:rPr lang="en-US" sz="1800" dirty="0"/>
              <a:t>including reinvigorating Indigenous legal traditions around dispute resolution.</a:t>
            </a:r>
          </a:p>
          <a:p>
            <a:pPr lvl="1"/>
            <a:r>
              <a:rPr lang="en-US" sz="1800" dirty="0"/>
              <a:t>A report detailing some key facts and considerations around how statutory funding for C-92 may look.</a:t>
            </a:r>
          </a:p>
          <a:p>
            <a:pPr lvl="1"/>
            <a:endParaRPr lang="en-US" dirty="0"/>
          </a:p>
        </p:txBody>
      </p:sp>
    </p:spTree>
    <p:extLst>
      <p:ext uri="{BB962C8B-B14F-4D97-AF65-F5344CB8AC3E}">
        <p14:creationId xmlns:p14="http://schemas.microsoft.com/office/powerpoint/2010/main" val="284841940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1289</TotalTime>
  <Words>2103</Words>
  <Application>Microsoft Office PowerPoint</Application>
  <PresentationFormat>Widescreen</PresentationFormat>
  <Paragraphs>123</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Avenir Roman</vt:lpstr>
      <vt:lpstr>Calibri</vt:lpstr>
      <vt:lpstr>Calibri Light</vt:lpstr>
      <vt:lpstr>Cambria</vt:lpstr>
      <vt:lpstr>Helvetica Neue</vt:lpstr>
      <vt:lpstr>Montserrat</vt:lpstr>
      <vt:lpstr>1_Custom Design</vt:lpstr>
      <vt:lpstr>PowerPoint Presentation</vt:lpstr>
      <vt:lpstr>Overview</vt:lpstr>
      <vt:lpstr>Background</vt:lpstr>
      <vt:lpstr>AFN Mandate</vt:lpstr>
      <vt:lpstr>AFN Mandate (cont’d)</vt:lpstr>
      <vt:lpstr>Joint Protocol</vt:lpstr>
      <vt:lpstr>Supreme Court of Canada Ruling</vt:lpstr>
      <vt:lpstr>Firelight Group Project</vt:lpstr>
      <vt:lpstr>Firelight Group Project</vt:lpstr>
      <vt:lpstr>Firelight Group Project</vt:lpstr>
      <vt:lpstr>Current Advocacy</vt:lpstr>
      <vt:lpstr>Looking Ahead</vt:lpstr>
      <vt:lpstr>Discussion</vt:lpstr>
      <vt:lpstr>Discussion</vt:lpstr>
      <vt:lpstr>Discussion</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Murray Maracle</cp:lastModifiedBy>
  <cp:revision>18</cp:revision>
  <dcterms:created xsi:type="dcterms:W3CDTF">2024-07-08T15:38:23Z</dcterms:created>
  <dcterms:modified xsi:type="dcterms:W3CDTF">2024-11-29T21:02:45Z</dcterms:modified>
</cp:coreProperties>
</file>