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80" r:id="rId4"/>
  </p:sldMasterIdLst>
  <p:notesMasterIdLst>
    <p:notesMasterId r:id="rId34"/>
  </p:notesMasterIdLst>
  <p:handoutMasterIdLst>
    <p:handoutMasterId r:id="rId35"/>
  </p:handoutMasterIdLst>
  <p:sldIdLst>
    <p:sldId id="278" r:id="rId5"/>
    <p:sldId id="285" r:id="rId6"/>
    <p:sldId id="1215" r:id="rId7"/>
    <p:sldId id="2147470477" r:id="rId8"/>
    <p:sldId id="2147470467" r:id="rId9"/>
    <p:sldId id="4879" r:id="rId10"/>
    <p:sldId id="2147470468" r:id="rId11"/>
    <p:sldId id="2147470469" r:id="rId12"/>
    <p:sldId id="2147470471" r:id="rId13"/>
    <p:sldId id="2147470478" r:id="rId14"/>
    <p:sldId id="2147470475" r:id="rId15"/>
    <p:sldId id="2147470486" r:id="rId16"/>
    <p:sldId id="2147470476" r:id="rId17"/>
    <p:sldId id="2147470479" r:id="rId18"/>
    <p:sldId id="2147470481" r:id="rId19"/>
    <p:sldId id="4895" r:id="rId20"/>
    <p:sldId id="2147470482" r:id="rId21"/>
    <p:sldId id="4896" r:id="rId22"/>
    <p:sldId id="4952" r:id="rId23"/>
    <p:sldId id="2147470487" r:id="rId24"/>
    <p:sldId id="4903" r:id="rId25"/>
    <p:sldId id="2147470489" r:id="rId26"/>
    <p:sldId id="2147470484" r:id="rId27"/>
    <p:sldId id="2147470485" r:id="rId28"/>
    <p:sldId id="4946" r:id="rId29"/>
    <p:sldId id="2147470483" r:id="rId30"/>
    <p:sldId id="4950" r:id="rId31"/>
    <p:sldId id="4951" r:id="rId32"/>
    <p:sldId id="493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C7BC33-F5DC-8D68-456B-5711FF25C260}" name="Khrystyna Orobets" initials="KO" userId="S::Khrystyna.Orobets@mnp.ca::d41bd794-620c-4416-898a-4787b8cfbe60" providerId="AD"/>
  <p188:author id="{ED5BD9C5-E668-D9E1-E984-58F96309C7B8}" name="Madelaine Cyr" initials="MC" userId="S::Madelaine.Cyr@mnp.ca::c0f1c334-85d4-4d40-9512-df7e85f9fb5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rystyna Orobets" initials="KO" lastIdx="48" clrIdx="0">
    <p:extLst>
      <p:ext uri="{19B8F6BF-5375-455C-9EA6-DF929625EA0E}">
        <p15:presenceInfo xmlns:p15="http://schemas.microsoft.com/office/powerpoint/2012/main" userId="S::Khrystyna.Orobets@mnp.ca::d41bd794-620c-4416-898a-4787b8cfbe60" providerId="AD"/>
      </p:ext>
    </p:extLst>
  </p:cmAuthor>
  <p:cmAuthor id="2" name="Mac Walton" initials="MW" lastIdx="12" clrIdx="1">
    <p:extLst>
      <p:ext uri="{19B8F6BF-5375-455C-9EA6-DF929625EA0E}">
        <p15:presenceInfo xmlns:p15="http://schemas.microsoft.com/office/powerpoint/2012/main" userId="S::Mac.Walton@mnp.ca::2dffe009-f3fc-4450-bad9-e49f7f36da84" providerId="AD"/>
      </p:ext>
    </p:extLst>
  </p:cmAuthor>
  <p:cmAuthor id="3" name="Andre Gailits" initials="AG" lastIdx="11" clrIdx="2">
    <p:extLst>
      <p:ext uri="{19B8F6BF-5375-455C-9EA6-DF929625EA0E}">
        <p15:presenceInfo xmlns:p15="http://schemas.microsoft.com/office/powerpoint/2012/main" userId="S::Andre.Gailits@mnp.ca::5de40e9a-88d4-4447-bcea-7f5888b3fd7a" providerId="AD"/>
      </p:ext>
    </p:extLst>
  </p:cmAuthor>
  <p:cmAuthor id="4" name="Susan Mowbray" initials="SM" lastIdx="20" clrIdx="3">
    <p:extLst>
      <p:ext uri="{19B8F6BF-5375-455C-9EA6-DF929625EA0E}">
        <p15:presenceInfo xmlns:p15="http://schemas.microsoft.com/office/powerpoint/2012/main" userId="S::Susan.Mowbray@mnp.ca::e105834a-10ed-4e47-9393-84fa7ad76880" providerId="AD"/>
      </p:ext>
    </p:extLst>
  </p:cmAuthor>
  <p:cmAuthor id="5" name="Mirella Chiappe" initials="MC" lastIdx="8" clrIdx="4">
    <p:extLst>
      <p:ext uri="{19B8F6BF-5375-455C-9EA6-DF929625EA0E}">
        <p15:presenceInfo xmlns:p15="http://schemas.microsoft.com/office/powerpoint/2012/main" userId="S::Mirella.Chiappe@mnp.ca::a478a207-6a7e-423b-a4cd-ad863b0ed5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7F7F7"/>
    <a:srgbClr val="107F8A"/>
    <a:srgbClr val="000000"/>
    <a:srgbClr val="0A3343"/>
    <a:srgbClr val="1283C6"/>
    <a:srgbClr val="EEEFEF"/>
    <a:srgbClr val="DEA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556" autoAdjust="0"/>
  </p:normalViewPr>
  <p:slideViewPr>
    <p:cSldViewPr snapToGrid="0">
      <p:cViewPr>
        <p:scale>
          <a:sx n="110" d="100"/>
          <a:sy n="110" d="100"/>
        </p:scale>
        <p:origin x="516" y="78"/>
      </p:cViewPr>
      <p:guideLst/>
    </p:cSldViewPr>
  </p:slideViewPr>
  <p:outlineViewPr>
    <p:cViewPr>
      <p:scale>
        <a:sx n="33" d="100"/>
        <a:sy n="33" d="100"/>
      </p:scale>
      <p:origin x="0" y="-403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5824EF-66BD-4656-9DE9-940BD627DD88}" type="doc">
      <dgm:prSet loTypeId="urn:microsoft.com/office/officeart/2005/8/layout/chevron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CA"/>
        </a:p>
      </dgm:t>
    </dgm:pt>
    <dgm:pt modelId="{B795F995-36FB-4196-A23D-102579099E8A}">
      <dgm:prSet phldrT="[Text]"/>
      <dgm:spPr/>
      <dgm:t>
        <a:bodyPr/>
        <a:lstStyle/>
        <a:p>
          <a:r>
            <a:rPr lang="en-CA" b="1"/>
            <a:t>1</a:t>
          </a:r>
        </a:p>
      </dgm:t>
    </dgm:pt>
    <dgm:pt modelId="{8AEE4543-35A8-4B70-BEB8-0538E2444C71}" type="parTrans" cxnId="{03640D72-65CA-4DF0-BE41-5838702A5709}">
      <dgm:prSet/>
      <dgm:spPr/>
      <dgm:t>
        <a:bodyPr/>
        <a:lstStyle/>
        <a:p>
          <a:endParaRPr lang="en-CA"/>
        </a:p>
      </dgm:t>
    </dgm:pt>
    <dgm:pt modelId="{E312FCA2-D51E-4E3E-A7F4-213423877D3F}" type="sibTrans" cxnId="{03640D72-65CA-4DF0-BE41-5838702A5709}">
      <dgm:prSet/>
      <dgm:spPr/>
      <dgm:t>
        <a:bodyPr/>
        <a:lstStyle/>
        <a:p>
          <a:endParaRPr lang="en-CA"/>
        </a:p>
      </dgm:t>
    </dgm:pt>
    <dgm:pt modelId="{49271BE3-72FF-4C53-992C-87BDE1BFD604}">
      <dgm:prSet phldrT="[Text]"/>
      <dgm:spPr>
        <a:ln>
          <a:solidFill>
            <a:schemeClr val="accent3"/>
          </a:solidFill>
        </a:ln>
      </dgm:spPr>
      <dgm:t>
        <a:bodyPr/>
        <a:lstStyle/>
        <a:p>
          <a:r>
            <a:rPr lang="en-CA" err="1"/>
            <a:t>Présentation</a:t>
          </a:r>
          <a:r>
            <a:rPr lang="en-CA"/>
            <a:t> de MNP et de </a:t>
          </a:r>
          <a:r>
            <a:rPr lang="en-CA" err="1"/>
            <a:t>l'APN</a:t>
          </a:r>
          <a:endParaRPr lang="en-CA"/>
        </a:p>
      </dgm:t>
    </dgm:pt>
    <dgm:pt modelId="{8EC32A2D-411E-48A9-99A9-CF9092695F32}" type="parTrans" cxnId="{1936AB03-5D5E-48F1-B0E7-E38C5A89A3BA}">
      <dgm:prSet/>
      <dgm:spPr/>
      <dgm:t>
        <a:bodyPr/>
        <a:lstStyle/>
        <a:p>
          <a:endParaRPr lang="en-CA"/>
        </a:p>
      </dgm:t>
    </dgm:pt>
    <dgm:pt modelId="{32749A83-EDF2-4114-A464-0131A520218D}" type="sibTrans" cxnId="{1936AB03-5D5E-48F1-B0E7-E38C5A89A3BA}">
      <dgm:prSet/>
      <dgm:spPr/>
      <dgm:t>
        <a:bodyPr/>
        <a:lstStyle/>
        <a:p>
          <a:endParaRPr lang="en-CA"/>
        </a:p>
      </dgm:t>
    </dgm:pt>
    <dgm:pt modelId="{E26C0A01-467D-4D9C-8B96-48E692DD0385}">
      <dgm:prSet phldrT="[Text]"/>
      <dgm:spPr/>
      <dgm:t>
        <a:bodyPr/>
        <a:lstStyle/>
        <a:p>
          <a:r>
            <a:rPr lang="en-CA" b="1"/>
            <a:t>2</a:t>
          </a:r>
        </a:p>
      </dgm:t>
    </dgm:pt>
    <dgm:pt modelId="{A266FD6A-9A33-478F-BE83-F363FE4B31A9}" type="parTrans" cxnId="{312664FE-9361-47C1-A84B-4953BB0D8D20}">
      <dgm:prSet/>
      <dgm:spPr/>
      <dgm:t>
        <a:bodyPr/>
        <a:lstStyle/>
        <a:p>
          <a:endParaRPr lang="en-CA"/>
        </a:p>
      </dgm:t>
    </dgm:pt>
    <dgm:pt modelId="{F41063EE-0173-4AF5-A01D-83567E529D1C}" type="sibTrans" cxnId="{312664FE-9361-47C1-A84B-4953BB0D8D20}">
      <dgm:prSet/>
      <dgm:spPr/>
      <dgm:t>
        <a:bodyPr/>
        <a:lstStyle/>
        <a:p>
          <a:endParaRPr lang="en-CA"/>
        </a:p>
      </dgm:t>
    </dgm:pt>
    <dgm:pt modelId="{9D3D85E7-3083-4280-B746-EA603CFEAB9A}">
      <dgm:prSet phldrT="[Text]"/>
      <dgm:spPr>
        <a:ln>
          <a:solidFill>
            <a:schemeClr val="accent3"/>
          </a:solidFill>
        </a:ln>
      </dgm:spPr>
      <dgm:t>
        <a:bodyPr/>
        <a:lstStyle/>
        <a:p>
          <a:r>
            <a:rPr lang="en-CA"/>
            <a:t>Contexte </a:t>
          </a:r>
        </a:p>
      </dgm:t>
    </dgm:pt>
    <dgm:pt modelId="{4F11B89F-FAB7-4164-9BC5-072DFC7BD5E6}" type="parTrans" cxnId="{A33799A2-9779-4F5F-8CF6-7A75E4CC0149}">
      <dgm:prSet/>
      <dgm:spPr/>
      <dgm:t>
        <a:bodyPr/>
        <a:lstStyle/>
        <a:p>
          <a:endParaRPr lang="en-CA"/>
        </a:p>
      </dgm:t>
    </dgm:pt>
    <dgm:pt modelId="{EABF3710-5A1E-4567-A531-0F5D5DF2959F}" type="sibTrans" cxnId="{A33799A2-9779-4F5F-8CF6-7A75E4CC0149}">
      <dgm:prSet/>
      <dgm:spPr/>
      <dgm:t>
        <a:bodyPr/>
        <a:lstStyle/>
        <a:p>
          <a:endParaRPr lang="en-CA"/>
        </a:p>
      </dgm:t>
    </dgm:pt>
    <dgm:pt modelId="{608A167B-547E-46DB-8D16-3FF57AD69B01}">
      <dgm:prSet phldrT="[Text]"/>
      <dgm:spPr/>
      <dgm:t>
        <a:bodyPr/>
        <a:lstStyle/>
        <a:p>
          <a:r>
            <a:rPr lang="en-CA" b="1"/>
            <a:t>3</a:t>
          </a:r>
        </a:p>
      </dgm:t>
    </dgm:pt>
    <dgm:pt modelId="{43249DDF-B96A-4977-8BB8-8976C604B901}" type="parTrans" cxnId="{1F46C170-05C8-49F6-B85C-0246256BBC70}">
      <dgm:prSet/>
      <dgm:spPr/>
      <dgm:t>
        <a:bodyPr/>
        <a:lstStyle/>
        <a:p>
          <a:endParaRPr lang="en-CA"/>
        </a:p>
      </dgm:t>
    </dgm:pt>
    <dgm:pt modelId="{2C8697CB-C78C-4FB6-A96E-5FFAA405511E}" type="sibTrans" cxnId="{1F46C170-05C8-49F6-B85C-0246256BBC70}">
      <dgm:prSet/>
      <dgm:spPr/>
      <dgm:t>
        <a:bodyPr/>
        <a:lstStyle/>
        <a:p>
          <a:endParaRPr lang="en-CA"/>
        </a:p>
      </dgm:t>
    </dgm:pt>
    <dgm:pt modelId="{A5BBB8EC-E9AD-4928-9DDC-7E2FD6094112}">
      <dgm:prSet phldrT="[Text]"/>
      <dgm:spPr>
        <a:ln>
          <a:solidFill>
            <a:schemeClr val="accent3"/>
          </a:solidFill>
        </a:ln>
      </dgm:spPr>
      <dgm:t>
        <a:bodyPr/>
        <a:lstStyle/>
        <a:p>
          <a:r>
            <a:rPr lang="en-CA" err="1"/>
            <a:t>Outils</a:t>
          </a:r>
          <a:r>
            <a:rPr lang="en-CA"/>
            <a:t> </a:t>
          </a:r>
          <a:r>
            <a:rPr lang="en-CA" err="1"/>
            <a:t>disponibles</a:t>
          </a:r>
          <a:r>
            <a:rPr lang="en-CA"/>
            <a:t> pour les Premières Nations </a:t>
          </a:r>
        </a:p>
      </dgm:t>
    </dgm:pt>
    <dgm:pt modelId="{C5E1F8A9-B955-4B17-B869-D408427E8F36}" type="parTrans" cxnId="{B6989EEC-4F21-40E6-A320-A05918410270}">
      <dgm:prSet/>
      <dgm:spPr/>
      <dgm:t>
        <a:bodyPr/>
        <a:lstStyle/>
        <a:p>
          <a:endParaRPr lang="en-CA"/>
        </a:p>
      </dgm:t>
    </dgm:pt>
    <dgm:pt modelId="{5921EA31-A0A3-45E1-B17A-FE362B11DADF}" type="sibTrans" cxnId="{B6989EEC-4F21-40E6-A320-A05918410270}">
      <dgm:prSet/>
      <dgm:spPr/>
      <dgm:t>
        <a:bodyPr/>
        <a:lstStyle/>
        <a:p>
          <a:endParaRPr lang="en-CA"/>
        </a:p>
      </dgm:t>
    </dgm:pt>
    <dgm:pt modelId="{C5626B64-9A1B-4D47-95FD-DD263F05AB28}">
      <dgm:prSet phldrT="[Text]"/>
      <dgm:spPr/>
      <dgm:t>
        <a:bodyPr/>
        <a:lstStyle/>
        <a:p>
          <a:r>
            <a:rPr lang="en-CA" b="1"/>
            <a:t>4</a:t>
          </a:r>
        </a:p>
      </dgm:t>
    </dgm:pt>
    <dgm:pt modelId="{67D0CA17-A752-4727-BF2A-6B4DC686912C}" type="parTrans" cxnId="{6C470A02-E9C0-4803-9333-8FEC53DDEA86}">
      <dgm:prSet/>
      <dgm:spPr/>
      <dgm:t>
        <a:bodyPr/>
        <a:lstStyle/>
        <a:p>
          <a:endParaRPr lang="en-CA"/>
        </a:p>
      </dgm:t>
    </dgm:pt>
    <dgm:pt modelId="{7BE56FE8-20E8-4AC4-A9E8-6B044058E536}" type="sibTrans" cxnId="{6C470A02-E9C0-4803-9333-8FEC53DDEA86}">
      <dgm:prSet/>
      <dgm:spPr/>
      <dgm:t>
        <a:bodyPr/>
        <a:lstStyle/>
        <a:p>
          <a:endParaRPr lang="en-CA"/>
        </a:p>
      </dgm:t>
    </dgm:pt>
    <dgm:pt modelId="{25C5B9BD-71EB-47FE-895F-5C2D4841FD3C}">
      <dgm:prSet phldrT="[Text]"/>
      <dgm:spPr>
        <a:ln>
          <a:solidFill>
            <a:schemeClr val="accent3"/>
          </a:solidFill>
        </a:ln>
      </dgm:spPr>
      <dgm:t>
        <a:bodyPr/>
        <a:lstStyle/>
        <a:p>
          <a:r>
            <a:rPr lang="en-CA"/>
            <a:t>Éléments clés des études de coûts</a:t>
          </a:r>
        </a:p>
      </dgm:t>
    </dgm:pt>
    <dgm:pt modelId="{23958017-38C3-4162-9474-4164A9D2A5C3}" type="parTrans" cxnId="{18EBFCC2-1DC2-427E-8454-FCD6C4CEF07E}">
      <dgm:prSet/>
      <dgm:spPr/>
      <dgm:t>
        <a:bodyPr/>
        <a:lstStyle/>
        <a:p>
          <a:endParaRPr lang="en-CA"/>
        </a:p>
      </dgm:t>
    </dgm:pt>
    <dgm:pt modelId="{96C19EAA-D9E9-4C0F-92E4-1C8395A426FB}" type="sibTrans" cxnId="{18EBFCC2-1DC2-427E-8454-FCD6C4CEF07E}">
      <dgm:prSet/>
      <dgm:spPr/>
      <dgm:t>
        <a:bodyPr/>
        <a:lstStyle/>
        <a:p>
          <a:endParaRPr lang="en-CA"/>
        </a:p>
      </dgm:t>
    </dgm:pt>
    <dgm:pt modelId="{45418AC6-FA8A-4176-B786-AA14CD547AE4}">
      <dgm:prSet phldrT="[Text]"/>
      <dgm:spPr/>
      <dgm:t>
        <a:bodyPr/>
        <a:lstStyle/>
        <a:p>
          <a:r>
            <a:rPr lang="en-CA" b="1"/>
            <a:t>5</a:t>
          </a:r>
        </a:p>
      </dgm:t>
    </dgm:pt>
    <dgm:pt modelId="{A34DE6EF-0A5D-4A5A-A783-D1B070DCFF0C}" type="parTrans" cxnId="{ED016F50-D498-46C1-9915-9325C63AB0FF}">
      <dgm:prSet/>
      <dgm:spPr/>
      <dgm:t>
        <a:bodyPr/>
        <a:lstStyle/>
        <a:p>
          <a:endParaRPr lang="en-CA"/>
        </a:p>
      </dgm:t>
    </dgm:pt>
    <dgm:pt modelId="{8C19B6E3-FD66-45D8-968E-D91BCCE4685C}" type="sibTrans" cxnId="{ED016F50-D498-46C1-9915-9325C63AB0FF}">
      <dgm:prSet/>
      <dgm:spPr/>
      <dgm:t>
        <a:bodyPr/>
        <a:lstStyle/>
        <a:p>
          <a:endParaRPr lang="en-CA"/>
        </a:p>
      </dgm:t>
    </dgm:pt>
    <dgm:pt modelId="{9A6A2654-E0FE-4215-BC41-4929FB854BD4}">
      <dgm:prSet phldrT="[Text]"/>
      <dgm:spPr>
        <a:ln>
          <a:solidFill>
            <a:schemeClr val="accent3"/>
          </a:solidFill>
        </a:ln>
      </dgm:spPr>
      <dgm:t>
        <a:bodyPr/>
        <a:lstStyle/>
        <a:p>
          <a:r>
            <a:rPr lang="en-CA"/>
            <a:t>Étude sur les coûts de l'éducation inclusive</a:t>
          </a:r>
        </a:p>
      </dgm:t>
    </dgm:pt>
    <dgm:pt modelId="{3CB69BE8-DE45-4AEF-936C-0A71615FC9B2}" type="parTrans" cxnId="{FF0C8650-63EB-4C62-BBF0-1429258D5B0F}">
      <dgm:prSet/>
      <dgm:spPr/>
      <dgm:t>
        <a:bodyPr/>
        <a:lstStyle/>
        <a:p>
          <a:endParaRPr lang="en-CA"/>
        </a:p>
      </dgm:t>
    </dgm:pt>
    <dgm:pt modelId="{985544EC-3325-4866-BB6C-89CD6DB48E5B}" type="sibTrans" cxnId="{FF0C8650-63EB-4C62-BBF0-1429258D5B0F}">
      <dgm:prSet/>
      <dgm:spPr/>
      <dgm:t>
        <a:bodyPr/>
        <a:lstStyle/>
        <a:p>
          <a:endParaRPr lang="en-CA"/>
        </a:p>
      </dgm:t>
    </dgm:pt>
    <dgm:pt modelId="{5B9DB8B0-0CF0-4E88-99FB-038CF28C9068}">
      <dgm:prSet phldrT="[Text]"/>
      <dgm:spPr/>
      <dgm:t>
        <a:bodyPr/>
        <a:lstStyle/>
        <a:p>
          <a:r>
            <a:rPr lang="en-CA" b="1"/>
            <a:t>6 </a:t>
          </a:r>
        </a:p>
      </dgm:t>
    </dgm:pt>
    <dgm:pt modelId="{EC6376CF-1B2B-41AF-A496-D219972AFF16}" type="parTrans" cxnId="{DBF48804-18B6-4C49-BBE0-44E6C98E0A08}">
      <dgm:prSet/>
      <dgm:spPr/>
      <dgm:t>
        <a:bodyPr/>
        <a:lstStyle/>
        <a:p>
          <a:endParaRPr lang="en-CA"/>
        </a:p>
      </dgm:t>
    </dgm:pt>
    <dgm:pt modelId="{43555054-29EE-4850-B10A-8658FB83CE15}" type="sibTrans" cxnId="{DBF48804-18B6-4C49-BBE0-44E6C98E0A08}">
      <dgm:prSet/>
      <dgm:spPr/>
      <dgm:t>
        <a:bodyPr/>
        <a:lstStyle/>
        <a:p>
          <a:endParaRPr lang="en-CA"/>
        </a:p>
      </dgm:t>
    </dgm:pt>
    <dgm:pt modelId="{6F15624A-A727-4195-BA6C-364C268412E9}">
      <dgm:prSet phldrT="[Text]"/>
      <dgm:spPr>
        <a:ln>
          <a:solidFill>
            <a:schemeClr val="accent3"/>
          </a:solidFill>
        </a:ln>
      </dgm:spPr>
      <dgm:t>
        <a:bodyPr/>
        <a:lstStyle/>
        <a:p>
          <a:r>
            <a:rPr lang="en-CA"/>
            <a:t>Étude sur les coûts de transport</a:t>
          </a:r>
        </a:p>
      </dgm:t>
    </dgm:pt>
    <dgm:pt modelId="{4CD890A5-544D-48FC-B662-CEA5F8E64FA2}" type="parTrans" cxnId="{77AEC514-58CD-45A8-98C2-0E7E78FA1087}">
      <dgm:prSet/>
      <dgm:spPr/>
      <dgm:t>
        <a:bodyPr/>
        <a:lstStyle/>
        <a:p>
          <a:endParaRPr lang="en-CA"/>
        </a:p>
      </dgm:t>
    </dgm:pt>
    <dgm:pt modelId="{C04784F9-B2DD-4D23-97FF-96B0048FCC0B}" type="sibTrans" cxnId="{77AEC514-58CD-45A8-98C2-0E7E78FA1087}">
      <dgm:prSet/>
      <dgm:spPr/>
      <dgm:t>
        <a:bodyPr/>
        <a:lstStyle/>
        <a:p>
          <a:endParaRPr lang="en-CA"/>
        </a:p>
      </dgm:t>
    </dgm:pt>
    <dgm:pt modelId="{CC69C2C9-0A5B-4F68-A2C2-B8BB46FF0359}">
      <dgm:prSet phldrT="[Text]"/>
      <dgm:spPr/>
      <dgm:t>
        <a:bodyPr/>
        <a:lstStyle/>
        <a:p>
          <a:r>
            <a:rPr lang="en-CA" b="1"/>
            <a:t>7</a:t>
          </a:r>
        </a:p>
      </dgm:t>
    </dgm:pt>
    <dgm:pt modelId="{240C93D6-B752-46E5-9450-6471DECBA205}" type="parTrans" cxnId="{58A4D1F6-8302-46FE-A19C-2000F0311615}">
      <dgm:prSet/>
      <dgm:spPr/>
      <dgm:t>
        <a:bodyPr/>
        <a:lstStyle/>
        <a:p>
          <a:endParaRPr lang="en-CA"/>
        </a:p>
      </dgm:t>
    </dgm:pt>
    <dgm:pt modelId="{8FF20D5F-17F2-45DB-94CC-53EE9E0D699A}" type="sibTrans" cxnId="{58A4D1F6-8302-46FE-A19C-2000F0311615}">
      <dgm:prSet/>
      <dgm:spPr/>
      <dgm:t>
        <a:bodyPr/>
        <a:lstStyle/>
        <a:p>
          <a:endParaRPr lang="en-CA"/>
        </a:p>
      </dgm:t>
    </dgm:pt>
    <dgm:pt modelId="{19C24C33-7287-488B-BBDC-D14FA954439A}">
      <dgm:prSet phldrT="[Text]"/>
      <dgm:spPr>
        <a:ln>
          <a:solidFill>
            <a:schemeClr val="accent3"/>
          </a:solidFill>
        </a:ln>
      </dgm:spPr>
      <dgm:t>
        <a:bodyPr/>
        <a:lstStyle/>
        <a:p>
          <a:r>
            <a:rPr lang="en-CA"/>
            <a:t>Utilisation des modèles </a:t>
          </a:r>
        </a:p>
      </dgm:t>
    </dgm:pt>
    <dgm:pt modelId="{515D308D-0067-4C47-B3F8-594F9DE7B2BE}" type="parTrans" cxnId="{9E933EA8-A45E-4115-BBE1-EC0F3F29052B}">
      <dgm:prSet/>
      <dgm:spPr/>
      <dgm:t>
        <a:bodyPr/>
        <a:lstStyle/>
        <a:p>
          <a:endParaRPr lang="en-CA"/>
        </a:p>
      </dgm:t>
    </dgm:pt>
    <dgm:pt modelId="{26DA4FC4-AC3C-4BAD-B0D2-7A79B3E68557}" type="sibTrans" cxnId="{9E933EA8-A45E-4115-BBE1-EC0F3F29052B}">
      <dgm:prSet/>
      <dgm:spPr/>
      <dgm:t>
        <a:bodyPr/>
        <a:lstStyle/>
        <a:p>
          <a:endParaRPr lang="en-CA"/>
        </a:p>
      </dgm:t>
    </dgm:pt>
    <dgm:pt modelId="{A2FE1B1F-D8BC-49DE-927E-F240D8455DBF}" type="pres">
      <dgm:prSet presAssocID="{D95824EF-66BD-4656-9DE9-940BD627DD88}" presName="linearFlow" presStyleCnt="0">
        <dgm:presLayoutVars>
          <dgm:dir/>
          <dgm:animLvl val="lvl"/>
          <dgm:resizeHandles val="exact"/>
        </dgm:presLayoutVars>
      </dgm:prSet>
      <dgm:spPr/>
    </dgm:pt>
    <dgm:pt modelId="{27796995-6F3B-4094-A56B-16870AC685B8}" type="pres">
      <dgm:prSet presAssocID="{B795F995-36FB-4196-A23D-102579099E8A}" presName="composite" presStyleCnt="0"/>
      <dgm:spPr/>
    </dgm:pt>
    <dgm:pt modelId="{0ACDE8CA-FD2D-4985-88CC-EC72054E2609}" type="pres">
      <dgm:prSet presAssocID="{B795F995-36FB-4196-A23D-102579099E8A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2A74B459-FA34-4AD2-986C-B2CFBBF8BA8B}" type="pres">
      <dgm:prSet presAssocID="{B795F995-36FB-4196-A23D-102579099E8A}" presName="descendantText" presStyleLbl="alignAcc1" presStyleIdx="0" presStyleCnt="7" custLinFactY="-200000" custLinFactNeighborX="7728" custLinFactNeighborY="-230596">
        <dgm:presLayoutVars>
          <dgm:bulletEnabled val="1"/>
        </dgm:presLayoutVars>
      </dgm:prSet>
      <dgm:spPr/>
    </dgm:pt>
    <dgm:pt modelId="{DF0FE7F0-92A1-44A2-B617-A263ECAF77CE}" type="pres">
      <dgm:prSet presAssocID="{E312FCA2-D51E-4E3E-A7F4-213423877D3F}" presName="sp" presStyleCnt="0"/>
      <dgm:spPr/>
    </dgm:pt>
    <dgm:pt modelId="{A6E5D953-8D73-47A0-8CA6-9A0875E1A459}" type="pres">
      <dgm:prSet presAssocID="{E26C0A01-467D-4D9C-8B96-48E692DD0385}" presName="composite" presStyleCnt="0"/>
      <dgm:spPr/>
    </dgm:pt>
    <dgm:pt modelId="{4805551F-6D71-445F-8163-AA4A2A571178}" type="pres">
      <dgm:prSet presAssocID="{E26C0A01-467D-4D9C-8B96-48E692DD0385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650E81C2-EC28-493D-98F4-2AC467A53EA6}" type="pres">
      <dgm:prSet presAssocID="{E26C0A01-467D-4D9C-8B96-48E692DD0385}" presName="descendantText" presStyleLbl="alignAcc1" presStyleIdx="1" presStyleCnt="7">
        <dgm:presLayoutVars>
          <dgm:bulletEnabled val="1"/>
        </dgm:presLayoutVars>
      </dgm:prSet>
      <dgm:spPr/>
    </dgm:pt>
    <dgm:pt modelId="{1C5D19AB-3D36-47D0-A676-50FC3800E994}" type="pres">
      <dgm:prSet presAssocID="{F41063EE-0173-4AF5-A01D-83567E529D1C}" presName="sp" presStyleCnt="0"/>
      <dgm:spPr/>
    </dgm:pt>
    <dgm:pt modelId="{C023E77F-1703-4D49-A47E-2F066D9F2B06}" type="pres">
      <dgm:prSet presAssocID="{608A167B-547E-46DB-8D16-3FF57AD69B01}" presName="composite" presStyleCnt="0"/>
      <dgm:spPr/>
    </dgm:pt>
    <dgm:pt modelId="{0E9B22DA-4CE7-4CB6-B690-B6B5912A62A6}" type="pres">
      <dgm:prSet presAssocID="{608A167B-547E-46DB-8D16-3FF57AD69B01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EB32C26F-B1D7-414D-AF7F-27CE13481564}" type="pres">
      <dgm:prSet presAssocID="{608A167B-547E-46DB-8D16-3FF57AD69B01}" presName="descendantText" presStyleLbl="alignAcc1" presStyleIdx="2" presStyleCnt="7">
        <dgm:presLayoutVars>
          <dgm:bulletEnabled val="1"/>
        </dgm:presLayoutVars>
      </dgm:prSet>
      <dgm:spPr/>
    </dgm:pt>
    <dgm:pt modelId="{6CD62F8B-41EC-4063-B320-95B938CF764D}" type="pres">
      <dgm:prSet presAssocID="{2C8697CB-C78C-4FB6-A96E-5FFAA405511E}" presName="sp" presStyleCnt="0"/>
      <dgm:spPr/>
    </dgm:pt>
    <dgm:pt modelId="{AAF9F71B-CFA2-4AAA-93FF-E0B114657CBB}" type="pres">
      <dgm:prSet presAssocID="{C5626B64-9A1B-4D47-95FD-DD263F05AB28}" presName="composite" presStyleCnt="0"/>
      <dgm:spPr/>
    </dgm:pt>
    <dgm:pt modelId="{C03FF1E8-1D50-4303-9595-520F3096FDD8}" type="pres">
      <dgm:prSet presAssocID="{C5626B64-9A1B-4D47-95FD-DD263F05AB28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6A4D7B42-25A0-49B1-9340-64BA8DF20077}" type="pres">
      <dgm:prSet presAssocID="{C5626B64-9A1B-4D47-95FD-DD263F05AB28}" presName="descendantText" presStyleLbl="alignAcc1" presStyleIdx="3" presStyleCnt="7">
        <dgm:presLayoutVars>
          <dgm:bulletEnabled val="1"/>
        </dgm:presLayoutVars>
      </dgm:prSet>
      <dgm:spPr/>
    </dgm:pt>
    <dgm:pt modelId="{371E0B04-A427-4370-9518-D927B7B835DF}" type="pres">
      <dgm:prSet presAssocID="{7BE56FE8-20E8-4AC4-A9E8-6B044058E536}" presName="sp" presStyleCnt="0"/>
      <dgm:spPr/>
    </dgm:pt>
    <dgm:pt modelId="{643F243D-F3A9-4DCF-BD6A-7B2C7D276A9E}" type="pres">
      <dgm:prSet presAssocID="{45418AC6-FA8A-4176-B786-AA14CD547AE4}" presName="composite" presStyleCnt="0"/>
      <dgm:spPr/>
    </dgm:pt>
    <dgm:pt modelId="{570FEEB6-F43D-42D6-8C8F-5270CCEA7FE9}" type="pres">
      <dgm:prSet presAssocID="{45418AC6-FA8A-4176-B786-AA14CD547AE4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C90C5251-8F6C-42F8-A8C7-5C002AD399E5}" type="pres">
      <dgm:prSet presAssocID="{45418AC6-FA8A-4176-B786-AA14CD547AE4}" presName="descendantText" presStyleLbl="alignAcc1" presStyleIdx="4" presStyleCnt="7">
        <dgm:presLayoutVars>
          <dgm:bulletEnabled val="1"/>
        </dgm:presLayoutVars>
      </dgm:prSet>
      <dgm:spPr/>
    </dgm:pt>
    <dgm:pt modelId="{E599F1FD-8F69-4C20-B8C3-FFFA42C2C72B}" type="pres">
      <dgm:prSet presAssocID="{8C19B6E3-FD66-45D8-968E-D91BCCE4685C}" presName="sp" presStyleCnt="0"/>
      <dgm:spPr/>
    </dgm:pt>
    <dgm:pt modelId="{CD342E33-7A4B-4D04-99AF-F5D373F1962A}" type="pres">
      <dgm:prSet presAssocID="{5B9DB8B0-0CF0-4E88-99FB-038CF28C9068}" presName="composite" presStyleCnt="0"/>
      <dgm:spPr/>
    </dgm:pt>
    <dgm:pt modelId="{C5144297-3D85-4E5E-827F-E92AD4D111D1}" type="pres">
      <dgm:prSet presAssocID="{5B9DB8B0-0CF0-4E88-99FB-038CF28C9068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194A675E-77AF-4A05-84D8-BEEC36C081C9}" type="pres">
      <dgm:prSet presAssocID="{5B9DB8B0-0CF0-4E88-99FB-038CF28C9068}" presName="descendantText" presStyleLbl="alignAcc1" presStyleIdx="5" presStyleCnt="7">
        <dgm:presLayoutVars>
          <dgm:bulletEnabled val="1"/>
        </dgm:presLayoutVars>
      </dgm:prSet>
      <dgm:spPr/>
    </dgm:pt>
    <dgm:pt modelId="{7F5973D0-98B1-47D6-8369-92C7D9AE25E3}" type="pres">
      <dgm:prSet presAssocID="{43555054-29EE-4850-B10A-8658FB83CE15}" presName="sp" presStyleCnt="0"/>
      <dgm:spPr/>
    </dgm:pt>
    <dgm:pt modelId="{8CC1289A-507F-420B-82D0-F202F4E498FD}" type="pres">
      <dgm:prSet presAssocID="{CC69C2C9-0A5B-4F68-A2C2-B8BB46FF0359}" presName="composite" presStyleCnt="0"/>
      <dgm:spPr/>
    </dgm:pt>
    <dgm:pt modelId="{A1DC89E5-DA5C-47C1-9974-90A9FAE00C1E}" type="pres">
      <dgm:prSet presAssocID="{CC69C2C9-0A5B-4F68-A2C2-B8BB46FF0359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20CB9F60-FAC8-4660-984B-36627AE02631}" type="pres">
      <dgm:prSet presAssocID="{CC69C2C9-0A5B-4F68-A2C2-B8BB46FF0359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6C470A02-E9C0-4803-9333-8FEC53DDEA86}" srcId="{D95824EF-66BD-4656-9DE9-940BD627DD88}" destId="{C5626B64-9A1B-4D47-95FD-DD263F05AB28}" srcOrd="3" destOrd="0" parTransId="{67D0CA17-A752-4727-BF2A-6B4DC686912C}" sibTransId="{7BE56FE8-20E8-4AC4-A9E8-6B044058E536}"/>
    <dgm:cxn modelId="{1936AB03-5D5E-48F1-B0E7-E38C5A89A3BA}" srcId="{B795F995-36FB-4196-A23D-102579099E8A}" destId="{49271BE3-72FF-4C53-992C-87BDE1BFD604}" srcOrd="0" destOrd="0" parTransId="{8EC32A2D-411E-48A9-99A9-CF9092695F32}" sibTransId="{32749A83-EDF2-4114-A464-0131A520218D}"/>
    <dgm:cxn modelId="{DBF48804-18B6-4C49-BBE0-44E6C98E0A08}" srcId="{D95824EF-66BD-4656-9DE9-940BD627DD88}" destId="{5B9DB8B0-0CF0-4E88-99FB-038CF28C9068}" srcOrd="5" destOrd="0" parTransId="{EC6376CF-1B2B-41AF-A496-D219972AFF16}" sibTransId="{43555054-29EE-4850-B10A-8658FB83CE15}"/>
    <dgm:cxn modelId="{77AEC514-58CD-45A8-98C2-0E7E78FA1087}" srcId="{5B9DB8B0-0CF0-4E88-99FB-038CF28C9068}" destId="{6F15624A-A727-4195-BA6C-364C268412E9}" srcOrd="0" destOrd="0" parTransId="{4CD890A5-544D-48FC-B662-CEA5F8E64FA2}" sibTransId="{C04784F9-B2DD-4D23-97FF-96B0048FCC0B}"/>
    <dgm:cxn modelId="{0D5B4916-197F-4BF7-AA01-5CA0A7D9250D}" type="presOf" srcId="{19C24C33-7287-488B-BBDC-D14FA954439A}" destId="{20CB9F60-FAC8-4660-984B-36627AE02631}" srcOrd="0" destOrd="0" presId="urn:microsoft.com/office/officeart/2005/8/layout/chevron2"/>
    <dgm:cxn modelId="{793CBA17-4366-4D0E-AB48-570075018FB7}" type="presOf" srcId="{B795F995-36FB-4196-A23D-102579099E8A}" destId="{0ACDE8CA-FD2D-4985-88CC-EC72054E2609}" srcOrd="0" destOrd="0" presId="urn:microsoft.com/office/officeart/2005/8/layout/chevron2"/>
    <dgm:cxn modelId="{DD5E7C67-CF52-49BD-B469-7F8617B26D7D}" type="presOf" srcId="{CC69C2C9-0A5B-4F68-A2C2-B8BB46FF0359}" destId="{A1DC89E5-DA5C-47C1-9974-90A9FAE00C1E}" srcOrd="0" destOrd="0" presId="urn:microsoft.com/office/officeart/2005/8/layout/chevron2"/>
    <dgm:cxn modelId="{8C1F234D-8959-4570-9881-FC1FE28AACF5}" type="presOf" srcId="{25C5B9BD-71EB-47FE-895F-5C2D4841FD3C}" destId="{6A4D7B42-25A0-49B1-9340-64BA8DF20077}" srcOrd="0" destOrd="0" presId="urn:microsoft.com/office/officeart/2005/8/layout/chevron2"/>
    <dgm:cxn modelId="{ED016F50-D498-46C1-9915-9325C63AB0FF}" srcId="{D95824EF-66BD-4656-9DE9-940BD627DD88}" destId="{45418AC6-FA8A-4176-B786-AA14CD547AE4}" srcOrd="4" destOrd="0" parTransId="{A34DE6EF-0A5D-4A5A-A783-D1B070DCFF0C}" sibTransId="{8C19B6E3-FD66-45D8-968E-D91BCCE4685C}"/>
    <dgm:cxn modelId="{FF0C8650-63EB-4C62-BBF0-1429258D5B0F}" srcId="{45418AC6-FA8A-4176-B786-AA14CD547AE4}" destId="{9A6A2654-E0FE-4215-BC41-4929FB854BD4}" srcOrd="0" destOrd="0" parTransId="{3CB69BE8-DE45-4AEF-936C-0A71615FC9B2}" sibTransId="{985544EC-3325-4866-BB6C-89CD6DB48E5B}"/>
    <dgm:cxn modelId="{1F46C170-05C8-49F6-B85C-0246256BBC70}" srcId="{D95824EF-66BD-4656-9DE9-940BD627DD88}" destId="{608A167B-547E-46DB-8D16-3FF57AD69B01}" srcOrd="2" destOrd="0" parTransId="{43249DDF-B96A-4977-8BB8-8976C604B901}" sibTransId="{2C8697CB-C78C-4FB6-A96E-5FFAA405511E}"/>
    <dgm:cxn modelId="{03640D72-65CA-4DF0-BE41-5838702A5709}" srcId="{D95824EF-66BD-4656-9DE9-940BD627DD88}" destId="{B795F995-36FB-4196-A23D-102579099E8A}" srcOrd="0" destOrd="0" parTransId="{8AEE4543-35A8-4B70-BEB8-0538E2444C71}" sibTransId="{E312FCA2-D51E-4E3E-A7F4-213423877D3F}"/>
    <dgm:cxn modelId="{5BEC9D75-A8C0-4B1C-A24E-7D7B5EF03C43}" type="presOf" srcId="{608A167B-547E-46DB-8D16-3FF57AD69B01}" destId="{0E9B22DA-4CE7-4CB6-B690-B6B5912A62A6}" srcOrd="0" destOrd="0" presId="urn:microsoft.com/office/officeart/2005/8/layout/chevron2"/>
    <dgm:cxn modelId="{F63486A1-1B8F-40E7-9781-F7D8A5CE2E33}" type="presOf" srcId="{49271BE3-72FF-4C53-992C-87BDE1BFD604}" destId="{2A74B459-FA34-4AD2-986C-B2CFBBF8BA8B}" srcOrd="0" destOrd="0" presId="urn:microsoft.com/office/officeart/2005/8/layout/chevron2"/>
    <dgm:cxn modelId="{A33799A2-9779-4F5F-8CF6-7A75E4CC0149}" srcId="{E26C0A01-467D-4D9C-8B96-48E692DD0385}" destId="{9D3D85E7-3083-4280-B746-EA603CFEAB9A}" srcOrd="0" destOrd="0" parTransId="{4F11B89F-FAB7-4164-9BC5-072DFC7BD5E6}" sibTransId="{EABF3710-5A1E-4567-A531-0F5D5DF2959F}"/>
    <dgm:cxn modelId="{9E933EA8-A45E-4115-BBE1-EC0F3F29052B}" srcId="{CC69C2C9-0A5B-4F68-A2C2-B8BB46FF0359}" destId="{19C24C33-7287-488B-BBDC-D14FA954439A}" srcOrd="0" destOrd="0" parTransId="{515D308D-0067-4C47-B3F8-594F9DE7B2BE}" sibTransId="{26DA4FC4-AC3C-4BAD-B0D2-7A79B3E68557}"/>
    <dgm:cxn modelId="{3CB8C8B6-D445-42C6-B7D2-65E2CB262140}" type="presOf" srcId="{9A6A2654-E0FE-4215-BC41-4929FB854BD4}" destId="{C90C5251-8F6C-42F8-A8C7-5C002AD399E5}" srcOrd="0" destOrd="0" presId="urn:microsoft.com/office/officeart/2005/8/layout/chevron2"/>
    <dgm:cxn modelId="{18EBFCC2-1DC2-427E-8454-FCD6C4CEF07E}" srcId="{C5626B64-9A1B-4D47-95FD-DD263F05AB28}" destId="{25C5B9BD-71EB-47FE-895F-5C2D4841FD3C}" srcOrd="0" destOrd="0" parTransId="{23958017-38C3-4162-9474-4164A9D2A5C3}" sibTransId="{96C19EAA-D9E9-4C0F-92E4-1C8395A426FB}"/>
    <dgm:cxn modelId="{34A474CD-C8EE-43B6-9BB9-44EDFC8D3E45}" type="presOf" srcId="{6F15624A-A727-4195-BA6C-364C268412E9}" destId="{194A675E-77AF-4A05-84D8-BEEC36C081C9}" srcOrd="0" destOrd="0" presId="urn:microsoft.com/office/officeart/2005/8/layout/chevron2"/>
    <dgm:cxn modelId="{FAE3E3D0-BFCB-4EC3-971E-686EF1AB4A53}" type="presOf" srcId="{E26C0A01-467D-4D9C-8B96-48E692DD0385}" destId="{4805551F-6D71-445F-8163-AA4A2A571178}" srcOrd="0" destOrd="0" presId="urn:microsoft.com/office/officeart/2005/8/layout/chevron2"/>
    <dgm:cxn modelId="{DFAE37D7-C678-487D-8CC5-9BAC0062CB84}" type="presOf" srcId="{C5626B64-9A1B-4D47-95FD-DD263F05AB28}" destId="{C03FF1E8-1D50-4303-9595-520F3096FDD8}" srcOrd="0" destOrd="0" presId="urn:microsoft.com/office/officeart/2005/8/layout/chevron2"/>
    <dgm:cxn modelId="{B6989EEC-4F21-40E6-A320-A05918410270}" srcId="{608A167B-547E-46DB-8D16-3FF57AD69B01}" destId="{A5BBB8EC-E9AD-4928-9DDC-7E2FD6094112}" srcOrd="0" destOrd="0" parTransId="{C5E1F8A9-B955-4B17-B869-D408427E8F36}" sibTransId="{5921EA31-A0A3-45E1-B17A-FE362B11DADF}"/>
    <dgm:cxn modelId="{6D6772EE-DEC2-4EDF-844B-88267EE393CB}" type="presOf" srcId="{A5BBB8EC-E9AD-4928-9DDC-7E2FD6094112}" destId="{EB32C26F-B1D7-414D-AF7F-27CE13481564}" srcOrd="0" destOrd="0" presId="urn:microsoft.com/office/officeart/2005/8/layout/chevron2"/>
    <dgm:cxn modelId="{CC99CEEE-8BC7-4A3B-A068-1309D4EA2F88}" type="presOf" srcId="{9D3D85E7-3083-4280-B746-EA603CFEAB9A}" destId="{650E81C2-EC28-493D-98F4-2AC467A53EA6}" srcOrd="0" destOrd="0" presId="urn:microsoft.com/office/officeart/2005/8/layout/chevron2"/>
    <dgm:cxn modelId="{58A4D1F6-8302-46FE-A19C-2000F0311615}" srcId="{D95824EF-66BD-4656-9DE9-940BD627DD88}" destId="{CC69C2C9-0A5B-4F68-A2C2-B8BB46FF0359}" srcOrd="6" destOrd="0" parTransId="{240C93D6-B752-46E5-9450-6471DECBA205}" sibTransId="{8FF20D5F-17F2-45DB-94CC-53EE9E0D699A}"/>
    <dgm:cxn modelId="{8B5AD8F7-226C-4A03-869E-900E9D19875F}" type="presOf" srcId="{D95824EF-66BD-4656-9DE9-940BD627DD88}" destId="{A2FE1B1F-D8BC-49DE-927E-F240D8455DBF}" srcOrd="0" destOrd="0" presId="urn:microsoft.com/office/officeart/2005/8/layout/chevron2"/>
    <dgm:cxn modelId="{622C68FB-8EF7-42B2-BFC4-B026A3B6B6EB}" type="presOf" srcId="{45418AC6-FA8A-4176-B786-AA14CD547AE4}" destId="{570FEEB6-F43D-42D6-8C8F-5270CCEA7FE9}" srcOrd="0" destOrd="0" presId="urn:microsoft.com/office/officeart/2005/8/layout/chevron2"/>
    <dgm:cxn modelId="{312664FE-9361-47C1-A84B-4953BB0D8D20}" srcId="{D95824EF-66BD-4656-9DE9-940BD627DD88}" destId="{E26C0A01-467D-4D9C-8B96-48E692DD0385}" srcOrd="1" destOrd="0" parTransId="{A266FD6A-9A33-478F-BE83-F363FE4B31A9}" sibTransId="{F41063EE-0173-4AF5-A01D-83567E529D1C}"/>
    <dgm:cxn modelId="{134EC6FE-A647-4427-8F2E-C262F3976863}" type="presOf" srcId="{5B9DB8B0-0CF0-4E88-99FB-038CF28C9068}" destId="{C5144297-3D85-4E5E-827F-E92AD4D111D1}" srcOrd="0" destOrd="0" presId="urn:microsoft.com/office/officeart/2005/8/layout/chevron2"/>
    <dgm:cxn modelId="{B7AC5224-F025-461A-BB51-6C9EC453F4DF}" type="presParOf" srcId="{A2FE1B1F-D8BC-49DE-927E-F240D8455DBF}" destId="{27796995-6F3B-4094-A56B-16870AC685B8}" srcOrd="0" destOrd="0" presId="urn:microsoft.com/office/officeart/2005/8/layout/chevron2"/>
    <dgm:cxn modelId="{57EDF5A6-DEDB-4B95-8CB9-9D1CA4D0F2EA}" type="presParOf" srcId="{27796995-6F3B-4094-A56B-16870AC685B8}" destId="{0ACDE8CA-FD2D-4985-88CC-EC72054E2609}" srcOrd="0" destOrd="0" presId="urn:microsoft.com/office/officeart/2005/8/layout/chevron2"/>
    <dgm:cxn modelId="{7B2B1837-5EB5-4725-8AEB-E46E1D1CD0C6}" type="presParOf" srcId="{27796995-6F3B-4094-A56B-16870AC685B8}" destId="{2A74B459-FA34-4AD2-986C-B2CFBBF8BA8B}" srcOrd="1" destOrd="0" presId="urn:microsoft.com/office/officeart/2005/8/layout/chevron2"/>
    <dgm:cxn modelId="{ADDA6816-FF4C-4607-BF5A-1B3C267AB515}" type="presParOf" srcId="{A2FE1B1F-D8BC-49DE-927E-F240D8455DBF}" destId="{DF0FE7F0-92A1-44A2-B617-A263ECAF77CE}" srcOrd="1" destOrd="0" presId="urn:microsoft.com/office/officeart/2005/8/layout/chevron2"/>
    <dgm:cxn modelId="{5DA49631-30F3-4194-A2B9-295325B54932}" type="presParOf" srcId="{A2FE1B1F-D8BC-49DE-927E-F240D8455DBF}" destId="{A6E5D953-8D73-47A0-8CA6-9A0875E1A459}" srcOrd="2" destOrd="0" presId="urn:microsoft.com/office/officeart/2005/8/layout/chevron2"/>
    <dgm:cxn modelId="{9EE2A051-DE78-4C62-B56E-B68C3738A05D}" type="presParOf" srcId="{A6E5D953-8D73-47A0-8CA6-9A0875E1A459}" destId="{4805551F-6D71-445F-8163-AA4A2A571178}" srcOrd="0" destOrd="0" presId="urn:microsoft.com/office/officeart/2005/8/layout/chevron2"/>
    <dgm:cxn modelId="{6EE294FA-3ED0-4A21-A0BF-0ACC48FCBF70}" type="presParOf" srcId="{A6E5D953-8D73-47A0-8CA6-9A0875E1A459}" destId="{650E81C2-EC28-493D-98F4-2AC467A53EA6}" srcOrd="1" destOrd="0" presId="urn:microsoft.com/office/officeart/2005/8/layout/chevron2"/>
    <dgm:cxn modelId="{C40DC9D0-92DB-4C1D-AFC8-DC746772BC40}" type="presParOf" srcId="{A2FE1B1F-D8BC-49DE-927E-F240D8455DBF}" destId="{1C5D19AB-3D36-47D0-A676-50FC3800E994}" srcOrd="3" destOrd="0" presId="urn:microsoft.com/office/officeart/2005/8/layout/chevron2"/>
    <dgm:cxn modelId="{76E642D2-5E49-4640-9872-A7CFFA776430}" type="presParOf" srcId="{A2FE1B1F-D8BC-49DE-927E-F240D8455DBF}" destId="{C023E77F-1703-4D49-A47E-2F066D9F2B06}" srcOrd="4" destOrd="0" presId="urn:microsoft.com/office/officeart/2005/8/layout/chevron2"/>
    <dgm:cxn modelId="{620269C5-AF08-4562-A8EC-F2C7F345320B}" type="presParOf" srcId="{C023E77F-1703-4D49-A47E-2F066D9F2B06}" destId="{0E9B22DA-4CE7-4CB6-B690-B6B5912A62A6}" srcOrd="0" destOrd="0" presId="urn:microsoft.com/office/officeart/2005/8/layout/chevron2"/>
    <dgm:cxn modelId="{A3E181A5-18BA-4B59-80CD-3A07851F943C}" type="presParOf" srcId="{C023E77F-1703-4D49-A47E-2F066D9F2B06}" destId="{EB32C26F-B1D7-414D-AF7F-27CE13481564}" srcOrd="1" destOrd="0" presId="urn:microsoft.com/office/officeart/2005/8/layout/chevron2"/>
    <dgm:cxn modelId="{99282B6C-6CA7-44ED-A71A-B9DAE7993025}" type="presParOf" srcId="{A2FE1B1F-D8BC-49DE-927E-F240D8455DBF}" destId="{6CD62F8B-41EC-4063-B320-95B938CF764D}" srcOrd="5" destOrd="0" presId="urn:microsoft.com/office/officeart/2005/8/layout/chevron2"/>
    <dgm:cxn modelId="{A619870E-6371-4791-B61A-33AD0B3F9C16}" type="presParOf" srcId="{A2FE1B1F-D8BC-49DE-927E-F240D8455DBF}" destId="{AAF9F71B-CFA2-4AAA-93FF-E0B114657CBB}" srcOrd="6" destOrd="0" presId="urn:microsoft.com/office/officeart/2005/8/layout/chevron2"/>
    <dgm:cxn modelId="{F1307F0A-561E-4184-AA4D-ED9A965AF5FB}" type="presParOf" srcId="{AAF9F71B-CFA2-4AAA-93FF-E0B114657CBB}" destId="{C03FF1E8-1D50-4303-9595-520F3096FDD8}" srcOrd="0" destOrd="0" presId="urn:microsoft.com/office/officeart/2005/8/layout/chevron2"/>
    <dgm:cxn modelId="{B38EC1E5-D569-4E15-824F-AB828D5ABC90}" type="presParOf" srcId="{AAF9F71B-CFA2-4AAA-93FF-E0B114657CBB}" destId="{6A4D7B42-25A0-49B1-9340-64BA8DF20077}" srcOrd="1" destOrd="0" presId="urn:microsoft.com/office/officeart/2005/8/layout/chevron2"/>
    <dgm:cxn modelId="{D42C9DD0-0442-41E4-B2E9-0F701CC2D01D}" type="presParOf" srcId="{A2FE1B1F-D8BC-49DE-927E-F240D8455DBF}" destId="{371E0B04-A427-4370-9518-D927B7B835DF}" srcOrd="7" destOrd="0" presId="urn:microsoft.com/office/officeart/2005/8/layout/chevron2"/>
    <dgm:cxn modelId="{1D923921-51CF-478F-B503-2B5D501BF1F4}" type="presParOf" srcId="{A2FE1B1F-D8BC-49DE-927E-F240D8455DBF}" destId="{643F243D-F3A9-4DCF-BD6A-7B2C7D276A9E}" srcOrd="8" destOrd="0" presId="urn:microsoft.com/office/officeart/2005/8/layout/chevron2"/>
    <dgm:cxn modelId="{DF355359-43E3-46FF-9635-4AFC16E0D3B3}" type="presParOf" srcId="{643F243D-F3A9-4DCF-BD6A-7B2C7D276A9E}" destId="{570FEEB6-F43D-42D6-8C8F-5270CCEA7FE9}" srcOrd="0" destOrd="0" presId="urn:microsoft.com/office/officeart/2005/8/layout/chevron2"/>
    <dgm:cxn modelId="{31F25468-E783-4633-928A-09860795C411}" type="presParOf" srcId="{643F243D-F3A9-4DCF-BD6A-7B2C7D276A9E}" destId="{C90C5251-8F6C-42F8-A8C7-5C002AD399E5}" srcOrd="1" destOrd="0" presId="urn:microsoft.com/office/officeart/2005/8/layout/chevron2"/>
    <dgm:cxn modelId="{894A7CCE-75EB-4E96-BA1A-0196B239CA48}" type="presParOf" srcId="{A2FE1B1F-D8BC-49DE-927E-F240D8455DBF}" destId="{E599F1FD-8F69-4C20-B8C3-FFFA42C2C72B}" srcOrd="9" destOrd="0" presId="urn:microsoft.com/office/officeart/2005/8/layout/chevron2"/>
    <dgm:cxn modelId="{20256723-14B6-433E-9B2D-4AC560A28597}" type="presParOf" srcId="{A2FE1B1F-D8BC-49DE-927E-F240D8455DBF}" destId="{CD342E33-7A4B-4D04-99AF-F5D373F1962A}" srcOrd="10" destOrd="0" presId="urn:microsoft.com/office/officeart/2005/8/layout/chevron2"/>
    <dgm:cxn modelId="{05A7B4D0-9B21-41D1-8548-376537A47464}" type="presParOf" srcId="{CD342E33-7A4B-4D04-99AF-F5D373F1962A}" destId="{C5144297-3D85-4E5E-827F-E92AD4D111D1}" srcOrd="0" destOrd="0" presId="urn:microsoft.com/office/officeart/2005/8/layout/chevron2"/>
    <dgm:cxn modelId="{29C25554-CEBE-4F06-87E5-9417F2B90987}" type="presParOf" srcId="{CD342E33-7A4B-4D04-99AF-F5D373F1962A}" destId="{194A675E-77AF-4A05-84D8-BEEC36C081C9}" srcOrd="1" destOrd="0" presId="urn:microsoft.com/office/officeart/2005/8/layout/chevron2"/>
    <dgm:cxn modelId="{2B8D45DD-BF7F-407D-83B5-75A9C027C362}" type="presParOf" srcId="{A2FE1B1F-D8BC-49DE-927E-F240D8455DBF}" destId="{7F5973D0-98B1-47D6-8369-92C7D9AE25E3}" srcOrd="11" destOrd="0" presId="urn:microsoft.com/office/officeart/2005/8/layout/chevron2"/>
    <dgm:cxn modelId="{F7B6970E-F427-46B9-88DA-693133FD1C84}" type="presParOf" srcId="{A2FE1B1F-D8BC-49DE-927E-F240D8455DBF}" destId="{8CC1289A-507F-420B-82D0-F202F4E498FD}" srcOrd="12" destOrd="0" presId="urn:microsoft.com/office/officeart/2005/8/layout/chevron2"/>
    <dgm:cxn modelId="{81FC9C2F-2C5D-45ED-88C3-490C0E760E0D}" type="presParOf" srcId="{8CC1289A-507F-420B-82D0-F202F4E498FD}" destId="{A1DC89E5-DA5C-47C1-9974-90A9FAE00C1E}" srcOrd="0" destOrd="0" presId="urn:microsoft.com/office/officeart/2005/8/layout/chevron2"/>
    <dgm:cxn modelId="{9CD7DAF3-F04F-4E8F-997F-5760B760A34E}" type="presParOf" srcId="{8CC1289A-507F-420B-82D0-F202F4E498FD}" destId="{20CB9F60-FAC8-4660-984B-36627AE026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DE8CA-FD2D-4985-88CC-EC72054E2609}">
      <dsp:nvSpPr>
        <dsp:cNvPr id="0" name=""/>
        <dsp:cNvSpPr/>
      </dsp:nvSpPr>
      <dsp:spPr>
        <a:xfrm rot="5400000">
          <a:off x="-109393" y="112874"/>
          <a:ext cx="729292" cy="51050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kern="1200"/>
            <a:t>1</a:t>
          </a:r>
        </a:p>
      </dsp:txBody>
      <dsp:txXfrm rot="-5400000">
        <a:off x="1" y="258732"/>
        <a:ext cx="510504" cy="218788"/>
      </dsp:txXfrm>
    </dsp:sp>
    <dsp:sp modelId="{2A74B459-FA34-4AD2-986C-B2CFBBF8BA8B}">
      <dsp:nvSpPr>
        <dsp:cNvPr id="0" name=""/>
        <dsp:cNvSpPr/>
      </dsp:nvSpPr>
      <dsp:spPr>
        <a:xfrm rot="5400000">
          <a:off x="4082232" y="-3571727"/>
          <a:ext cx="474040" cy="7617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500" kern="1200" err="1"/>
            <a:t>Présentation</a:t>
          </a:r>
          <a:r>
            <a:rPr lang="en-CA" sz="2500" kern="1200"/>
            <a:t> de MNP et de </a:t>
          </a:r>
          <a:r>
            <a:rPr lang="en-CA" sz="2500" kern="1200" err="1"/>
            <a:t>l'APN</a:t>
          </a:r>
          <a:endParaRPr lang="en-CA" sz="2500" kern="1200"/>
        </a:p>
      </dsp:txBody>
      <dsp:txXfrm rot="-5400000">
        <a:off x="510505" y="23141"/>
        <a:ext cx="7594354" cy="427758"/>
      </dsp:txXfrm>
    </dsp:sp>
    <dsp:sp modelId="{4805551F-6D71-445F-8163-AA4A2A571178}">
      <dsp:nvSpPr>
        <dsp:cNvPr id="0" name=""/>
        <dsp:cNvSpPr/>
      </dsp:nvSpPr>
      <dsp:spPr>
        <a:xfrm rot="5400000">
          <a:off x="-109393" y="757289"/>
          <a:ext cx="729292" cy="51050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kern="1200"/>
            <a:t>2</a:t>
          </a:r>
        </a:p>
      </dsp:txBody>
      <dsp:txXfrm rot="-5400000">
        <a:off x="1" y="903147"/>
        <a:ext cx="510504" cy="218788"/>
      </dsp:txXfrm>
    </dsp:sp>
    <dsp:sp modelId="{650E81C2-EC28-493D-98F4-2AC467A53EA6}">
      <dsp:nvSpPr>
        <dsp:cNvPr id="0" name=""/>
        <dsp:cNvSpPr/>
      </dsp:nvSpPr>
      <dsp:spPr>
        <a:xfrm rot="5400000">
          <a:off x="4082232" y="-2923831"/>
          <a:ext cx="474040" cy="7617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500" kern="1200"/>
            <a:t>Contexte </a:t>
          </a:r>
        </a:p>
      </dsp:txBody>
      <dsp:txXfrm rot="-5400000">
        <a:off x="510505" y="671037"/>
        <a:ext cx="7594354" cy="427758"/>
      </dsp:txXfrm>
    </dsp:sp>
    <dsp:sp modelId="{0E9B22DA-4CE7-4CB6-B690-B6B5912A62A6}">
      <dsp:nvSpPr>
        <dsp:cNvPr id="0" name=""/>
        <dsp:cNvSpPr/>
      </dsp:nvSpPr>
      <dsp:spPr>
        <a:xfrm rot="5400000">
          <a:off x="-109393" y="1401705"/>
          <a:ext cx="729292" cy="51050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kern="1200"/>
            <a:t>3</a:t>
          </a:r>
        </a:p>
      </dsp:txBody>
      <dsp:txXfrm rot="-5400000">
        <a:off x="1" y="1547563"/>
        <a:ext cx="510504" cy="218788"/>
      </dsp:txXfrm>
    </dsp:sp>
    <dsp:sp modelId="{EB32C26F-B1D7-414D-AF7F-27CE13481564}">
      <dsp:nvSpPr>
        <dsp:cNvPr id="0" name=""/>
        <dsp:cNvSpPr/>
      </dsp:nvSpPr>
      <dsp:spPr>
        <a:xfrm rot="5400000">
          <a:off x="4082232" y="-2279415"/>
          <a:ext cx="474040" cy="7617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500" kern="1200" err="1"/>
            <a:t>Outils</a:t>
          </a:r>
          <a:r>
            <a:rPr lang="en-CA" sz="2500" kern="1200"/>
            <a:t> </a:t>
          </a:r>
          <a:r>
            <a:rPr lang="en-CA" sz="2500" kern="1200" err="1"/>
            <a:t>disponibles</a:t>
          </a:r>
          <a:r>
            <a:rPr lang="en-CA" sz="2500" kern="1200"/>
            <a:t> pour les Premières Nations </a:t>
          </a:r>
        </a:p>
      </dsp:txBody>
      <dsp:txXfrm rot="-5400000">
        <a:off x="510505" y="1315453"/>
        <a:ext cx="7594354" cy="427758"/>
      </dsp:txXfrm>
    </dsp:sp>
    <dsp:sp modelId="{C03FF1E8-1D50-4303-9595-520F3096FDD8}">
      <dsp:nvSpPr>
        <dsp:cNvPr id="0" name=""/>
        <dsp:cNvSpPr/>
      </dsp:nvSpPr>
      <dsp:spPr>
        <a:xfrm rot="5400000">
          <a:off x="-109393" y="2046121"/>
          <a:ext cx="729292" cy="51050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kern="1200"/>
            <a:t>4</a:t>
          </a:r>
        </a:p>
      </dsp:txBody>
      <dsp:txXfrm rot="-5400000">
        <a:off x="1" y="2191979"/>
        <a:ext cx="510504" cy="218788"/>
      </dsp:txXfrm>
    </dsp:sp>
    <dsp:sp modelId="{6A4D7B42-25A0-49B1-9340-64BA8DF20077}">
      <dsp:nvSpPr>
        <dsp:cNvPr id="0" name=""/>
        <dsp:cNvSpPr/>
      </dsp:nvSpPr>
      <dsp:spPr>
        <a:xfrm rot="5400000">
          <a:off x="4082232" y="-1634999"/>
          <a:ext cx="474040" cy="7617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500" kern="1200"/>
            <a:t>Éléments clés des études de coûts</a:t>
          </a:r>
        </a:p>
      </dsp:txBody>
      <dsp:txXfrm rot="-5400000">
        <a:off x="510505" y="1959869"/>
        <a:ext cx="7594354" cy="427758"/>
      </dsp:txXfrm>
    </dsp:sp>
    <dsp:sp modelId="{570FEEB6-F43D-42D6-8C8F-5270CCEA7FE9}">
      <dsp:nvSpPr>
        <dsp:cNvPr id="0" name=""/>
        <dsp:cNvSpPr/>
      </dsp:nvSpPr>
      <dsp:spPr>
        <a:xfrm rot="5400000">
          <a:off x="-109393" y="2690537"/>
          <a:ext cx="729292" cy="51050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kern="1200"/>
            <a:t>5</a:t>
          </a:r>
        </a:p>
      </dsp:txBody>
      <dsp:txXfrm rot="-5400000">
        <a:off x="1" y="2836395"/>
        <a:ext cx="510504" cy="218788"/>
      </dsp:txXfrm>
    </dsp:sp>
    <dsp:sp modelId="{C90C5251-8F6C-42F8-A8C7-5C002AD399E5}">
      <dsp:nvSpPr>
        <dsp:cNvPr id="0" name=""/>
        <dsp:cNvSpPr/>
      </dsp:nvSpPr>
      <dsp:spPr>
        <a:xfrm rot="5400000">
          <a:off x="4082232" y="-990583"/>
          <a:ext cx="474040" cy="7617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500" kern="1200"/>
            <a:t>Étude sur les coûts de l'éducation inclusive</a:t>
          </a:r>
        </a:p>
      </dsp:txBody>
      <dsp:txXfrm rot="-5400000">
        <a:off x="510505" y="2604285"/>
        <a:ext cx="7594354" cy="427758"/>
      </dsp:txXfrm>
    </dsp:sp>
    <dsp:sp modelId="{C5144297-3D85-4E5E-827F-E92AD4D111D1}">
      <dsp:nvSpPr>
        <dsp:cNvPr id="0" name=""/>
        <dsp:cNvSpPr/>
      </dsp:nvSpPr>
      <dsp:spPr>
        <a:xfrm rot="5400000">
          <a:off x="-109393" y="3334953"/>
          <a:ext cx="729292" cy="51050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kern="1200"/>
            <a:t>6 </a:t>
          </a:r>
        </a:p>
      </dsp:txBody>
      <dsp:txXfrm rot="-5400000">
        <a:off x="1" y="3480811"/>
        <a:ext cx="510504" cy="218788"/>
      </dsp:txXfrm>
    </dsp:sp>
    <dsp:sp modelId="{194A675E-77AF-4A05-84D8-BEEC36C081C9}">
      <dsp:nvSpPr>
        <dsp:cNvPr id="0" name=""/>
        <dsp:cNvSpPr/>
      </dsp:nvSpPr>
      <dsp:spPr>
        <a:xfrm rot="5400000">
          <a:off x="4082232" y="-346168"/>
          <a:ext cx="474040" cy="7617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500" kern="1200"/>
            <a:t>Étude sur les coûts de transport</a:t>
          </a:r>
        </a:p>
      </dsp:txBody>
      <dsp:txXfrm rot="-5400000">
        <a:off x="510505" y="3248700"/>
        <a:ext cx="7594354" cy="427758"/>
      </dsp:txXfrm>
    </dsp:sp>
    <dsp:sp modelId="{A1DC89E5-DA5C-47C1-9974-90A9FAE00C1E}">
      <dsp:nvSpPr>
        <dsp:cNvPr id="0" name=""/>
        <dsp:cNvSpPr/>
      </dsp:nvSpPr>
      <dsp:spPr>
        <a:xfrm rot="5400000">
          <a:off x="-109393" y="3979368"/>
          <a:ext cx="729292" cy="51050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kern="1200"/>
            <a:t>7</a:t>
          </a:r>
        </a:p>
      </dsp:txBody>
      <dsp:txXfrm rot="-5400000">
        <a:off x="1" y="4125226"/>
        <a:ext cx="510504" cy="218788"/>
      </dsp:txXfrm>
    </dsp:sp>
    <dsp:sp modelId="{20CB9F60-FAC8-4660-984B-36627AE02631}">
      <dsp:nvSpPr>
        <dsp:cNvPr id="0" name=""/>
        <dsp:cNvSpPr/>
      </dsp:nvSpPr>
      <dsp:spPr>
        <a:xfrm rot="5400000">
          <a:off x="4082232" y="298247"/>
          <a:ext cx="474040" cy="7617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500" kern="1200"/>
            <a:t>Utilisation des modèles </a:t>
          </a:r>
        </a:p>
      </dsp:txBody>
      <dsp:txXfrm rot="-5400000">
        <a:off x="510505" y="3893116"/>
        <a:ext cx="7594354" cy="427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AE3C19-B80E-4321-8DE9-F4B1412D46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BDA60-BE04-4351-A473-C30D9A71EE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C537-679C-4698-A06B-431B2D22C055}" type="datetimeFigureOut">
              <a:rPr lang="en-CA" smtClean="0"/>
              <a:t>23/02/2024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8ABE44-9A80-4277-92EB-AE2AA29B63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1E869-04D4-4131-B03F-C500A7F6B3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49490-CFA8-4E19-9DE6-F306E39C5F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663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3ED89-C09B-4261-A1C1-C47A7B84E0E3}" type="datetimeFigureOut">
              <a:rPr lang="en-CA" smtClean="0"/>
              <a:t>23/02/2024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Cliquez pour modifier les styles de texte du Master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ED367-3341-4ADE-AD65-31F6F17B4B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3911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6704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1045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125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4567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2573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8111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8570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8386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0739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6402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92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1014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3737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01044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5870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78037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99884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76207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94411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88093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25059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197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764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6556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3798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7632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4280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2534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ED367-3341-4ADE-AD65-31F6F17B4BC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894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C7A0136-98D5-4859-B6A7-A610B1F586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13922EE5-A2E7-4946-AA29-8BDA00B06F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6588" y="636588"/>
            <a:ext cx="923925" cy="82232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CA"/>
              <a:t>Click icon to upload client logo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2416D4-25A2-45AF-86A2-9EE05CAD1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27753" y="5930752"/>
            <a:ext cx="1007016" cy="2170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23BE97-7087-4219-BA44-0638D34B7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27398" y="5768846"/>
            <a:ext cx="831189" cy="4309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4F60F1-4478-4400-A69A-E8ADBEC540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193559" y="597260"/>
            <a:ext cx="1435091" cy="504043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AA923BE8-FD65-45B8-B5EA-8625DDE7D88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7" y="5714680"/>
            <a:ext cx="2938462" cy="550962"/>
          </a:xfrm>
          <a:prstGeom prst="rect">
            <a:avLst/>
          </a:prstGeom>
        </p:spPr>
      </p:pic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E8535D30-E809-4A5A-8817-2FE2C7B8DA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354" y="4874530"/>
            <a:ext cx="2758659" cy="184665"/>
          </a:xfrm>
        </p:spPr>
        <p:txBody>
          <a:bodyPr wrap="square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/>
              <a:t>Month #, 2020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7DF1B9E-94D4-46C0-867D-5C819417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136000"/>
            <a:ext cx="5386390" cy="110799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3D4160-D896-421F-9033-D8313F9C1656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4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2AB0C2-50DA-4F7A-AC15-549C95CB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F676A2-AB15-4CF2-BA71-92DEA7D3C1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8" y="1585913"/>
            <a:ext cx="10915650" cy="465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7824A0-63EF-4FE4-83D4-D0A76780332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744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94335-1D41-4AC9-8B94-3C4F77CA8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51" y="677003"/>
            <a:ext cx="1091305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0783172-43BF-40D2-B108-455E06A72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51" y="1241000"/>
            <a:ext cx="10915637" cy="43678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800" b="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E14472-7504-41FC-BA3C-9B7ED335E05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8" y="2063931"/>
            <a:ext cx="10922000" cy="4173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0D004-6310-4EE8-BD27-77B3BA54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4936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937F23-90EC-450C-AADD-4A3C1B1AE0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8" y="1585913"/>
            <a:ext cx="5381625" cy="4651375"/>
          </a:xfrm>
          <a:noFill/>
        </p:spPr>
        <p:txBody>
          <a:bodyPr r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AE8711-CB48-451A-9A68-937C2C2DF5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2675" y="1585913"/>
            <a:ext cx="5395913" cy="465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315589-11A8-4BED-8532-1C4C4FE8C6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8362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- 2 Column - Grey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937F23-90EC-450C-AADD-4A3C1B1AE0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8" y="1585913"/>
            <a:ext cx="5381625" cy="4651375"/>
          </a:xfrm>
          <a:solidFill>
            <a:schemeClr val="bg1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AE8711-CB48-451A-9A68-937C2C2DF5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2675" y="1585913"/>
            <a:ext cx="5395913" cy="4651375"/>
          </a:xfrm>
          <a:solidFill>
            <a:schemeClr val="bg1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365594-A585-4C78-BE76-3C7E884C1E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0143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937F23-90EC-450C-AADD-4A3C1B1AE0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8" y="2213361"/>
            <a:ext cx="5381625" cy="4023927"/>
          </a:xfrm>
        </p:spPr>
        <p:txBody>
          <a:bodyPr r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AE8711-CB48-451A-9A68-937C2C2DF5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2675" y="2213361"/>
            <a:ext cx="5395913" cy="40239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D63A7BA-CD71-449D-8F1C-96E05A3FC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51" y="1585913"/>
            <a:ext cx="5381612" cy="436786"/>
          </a:xfrm>
          <a:prstGeom prst="rect">
            <a:avLst/>
          </a:prstGeom>
        </p:spPr>
        <p:txBody>
          <a:bodyPr wrap="square" rIns="108000" anchor="t" anchorCtr="0">
            <a:spAutoFit/>
          </a:bodyPr>
          <a:lstStyle>
            <a:lvl1pPr marL="0" indent="0">
              <a:buNone/>
              <a:defRPr sz="2800" b="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BB1DAA5-5150-4970-979C-0613B1FF95E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62674" y="1585913"/>
            <a:ext cx="5395913" cy="43678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800" b="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A7DBD8-4A5C-4775-9D29-AB24122029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8129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937F23-90EC-450C-AADD-4A3C1B1AE0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9" y="1585913"/>
            <a:ext cx="3548062" cy="4651375"/>
          </a:xfrm>
        </p:spPr>
        <p:txBody>
          <a:bodyPr r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AE8711-CB48-451A-9A68-937C2C2DF5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10526" y="1585913"/>
            <a:ext cx="3548062" cy="465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04E3A92E-8DEA-4B18-8398-59C498F1658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26732" y="1585913"/>
            <a:ext cx="3548062" cy="4651375"/>
          </a:xfrm>
        </p:spPr>
        <p:txBody>
          <a:bodyPr r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AFB897-71D9-418C-9F30-5ACBC06323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4197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396B389-2043-467D-93A9-2D532A76439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21969" y="1585913"/>
            <a:ext cx="3548062" cy="177641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CA"/>
              <a:t>Click icon to insert image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1765FFD-5E40-4397-8930-BE6BC9EEBEC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01000" y="1585913"/>
            <a:ext cx="3548062" cy="177641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CA"/>
              <a:t>Click icon to insert image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1B35B0B-8999-407F-AC08-7720BD10286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2938" y="1592263"/>
            <a:ext cx="3548062" cy="177641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CA"/>
              <a:t>Click icon to insert image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E0C765-325B-4145-904A-54052B90B7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6588" y="3506743"/>
            <a:ext cx="3554412" cy="2724150"/>
          </a:xfrm>
        </p:spPr>
        <p:txBody>
          <a:bodyPr rIns="108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D165765-0D41-4BD3-A8D9-073D731C7B4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21969" y="3506743"/>
            <a:ext cx="3554412" cy="2724150"/>
          </a:xfrm>
        </p:spPr>
        <p:txBody>
          <a:bodyPr rIns="108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01E8B9A-07B6-4D69-B1B3-3FB9ED1BCA7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07350" y="3506743"/>
            <a:ext cx="3554412" cy="2724150"/>
          </a:xfrm>
        </p:spPr>
        <p:txBody>
          <a:bodyPr rIns="108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0B3CE8-4886-4CAE-A17D-AC967E89037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9833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C1BFBC-1B88-45D0-97DC-261E7718AC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BCCFDB3-B48D-4543-9814-E4336929E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689998"/>
            <a:ext cx="8154990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643C26-D761-49D5-A510-0C7B074F4069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519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Opti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C1BFBC-1B88-45D0-97DC-261E7718AC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E64CDEB-222D-4426-B3E6-80EEF26FB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689998"/>
            <a:ext cx="8154990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B5BD18-B505-423F-8D1C-28976E88215D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8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- Option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C1BFBC-1B88-45D0-97DC-261E7718AC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8CC0D9-1CE2-4088-B459-B1C7C41B7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7" y="2686819"/>
            <a:ext cx="8077567" cy="664797"/>
          </a:xfrm>
        </p:spPr>
        <p:txBody>
          <a:bodyPr anchor="b" anchorCtr="0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3BC23A-8203-4E96-B46F-7C180DEFD909}"/>
              </a:ext>
            </a:extLst>
          </p:cNvPr>
          <p:cNvCxnSpPr>
            <a:cxnSpLocks/>
          </p:cNvCxnSpPr>
          <p:nvPr userDrawn="1"/>
        </p:nvCxnSpPr>
        <p:spPr>
          <a:xfrm>
            <a:off x="659640" y="3484771"/>
            <a:ext cx="95032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824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F2A4858-6F8C-45F5-8CCC-11EFF1BB4FA6}"/>
              </a:ext>
            </a:extLst>
          </p:cNvPr>
          <p:cNvSpPr/>
          <p:nvPr userDrawn="1"/>
        </p:nvSpPr>
        <p:spPr>
          <a:xfrm>
            <a:off x="-5413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0000">
                <a:srgbClr val="000000">
                  <a:alpha val="50000"/>
                </a:srgbClr>
              </a:gs>
              <a:gs pos="100000">
                <a:schemeClr val="tx1">
                  <a:alpha val="0"/>
                </a:schemeClr>
              </a:gs>
            </a:gsLst>
            <a:lin ang="18600000" scaled="0"/>
            <a:tileRect/>
          </a:gra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5800" b="1" i="0" u="none" strike="noStrike" kern="0" cap="none" spc="0" normalizeH="0" baseline="0" noProof="0">
              <a:ln>
                <a:noFill/>
              </a:ln>
              <a:solidFill>
                <a:srgbClr val="181718"/>
              </a:solidFill>
              <a:effectLst/>
              <a:uLnTx/>
              <a:uFillTx/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C7A0136-98D5-4859-B6A7-A610B1F586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0CCE8F9-94E0-4FF4-9ABF-CFAAE74BF2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354" y="4874530"/>
            <a:ext cx="2758659" cy="184665"/>
          </a:xfrm>
        </p:spPr>
        <p:txBody>
          <a:bodyPr wrap="square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Month #, 2020</a:t>
            </a:r>
          </a:p>
        </p:txBody>
      </p:sp>
      <p:pic>
        <p:nvPicPr>
          <p:cNvPr id="28" name="Picture 15">
            <a:extLst>
              <a:ext uri="{FF2B5EF4-FFF2-40B4-BE49-F238E27FC236}">
                <a16:creationId xmlns:a16="http://schemas.microsoft.com/office/drawing/2014/main" id="{D30EB323-61C9-456F-85B7-F6D9397FC3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91605" y="597260"/>
            <a:ext cx="1435091" cy="504042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C7BF8A06-CE8B-45FA-9014-F3A6B8EDC5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27755" y="5930752"/>
            <a:ext cx="1007012" cy="217064"/>
          </a:xfrm>
          <a:prstGeom prst="rect">
            <a:avLst/>
          </a:prstGeom>
        </p:spPr>
      </p:pic>
      <p:pic>
        <p:nvPicPr>
          <p:cNvPr id="30" name="Picture 11">
            <a:extLst>
              <a:ext uri="{FF2B5EF4-FFF2-40B4-BE49-F238E27FC236}">
                <a16:creationId xmlns:a16="http://schemas.microsoft.com/office/drawing/2014/main" id="{79795E26-E228-45A9-8F97-B847DBDE05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727399" y="5768846"/>
            <a:ext cx="831187" cy="4309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B3CF7F-B223-41F3-A148-36FCD87ECBA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87" y="5714680"/>
            <a:ext cx="2938462" cy="55096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C041840-4467-468C-AAA1-3AAD045F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689998"/>
            <a:ext cx="8154990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5E7551-0ECB-4005-988C-3423F6B74DA7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24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FFF705-270A-497E-B3B6-626D53A31F4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2952" y="1585913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A70276-14BC-4E68-AAC8-089A7F81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51" y="644272"/>
            <a:ext cx="10913050" cy="55399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E07562D3-F6BF-4AC4-BE1B-29E5A16F71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10559" y="4118986"/>
            <a:ext cx="2609823" cy="249615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Add Name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2A123268-3171-4772-8EDA-388C25A957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10559" y="4422923"/>
            <a:ext cx="2616187" cy="187167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2723B-1C7E-4777-9BBB-6CDB2B5A1C73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F6847A5D-DBAA-4F2A-B608-378BF499743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10559" y="4737551"/>
            <a:ext cx="2616187" cy="390300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3D7239E-E02F-4EE8-B7FE-D7186440880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174412" y="4118986"/>
            <a:ext cx="2609823" cy="249615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Add Name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4A842B4A-3455-41D3-9008-908AF5678B1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74412" y="4422923"/>
            <a:ext cx="2616187" cy="187167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8876591-B3B5-4051-8776-29C5F3A4AAE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74412" y="4737551"/>
            <a:ext cx="2616187" cy="390300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CAEC542-AECD-4655-8099-D02391D96B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43010" y="4118986"/>
            <a:ext cx="2609823" cy="249615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Add Name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CE9BF578-1317-4C40-9B30-06C94F8D71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943010" y="4422923"/>
            <a:ext cx="2606039" cy="187167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B4864EB1-18C8-40E6-9B34-163338DC1FE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943010" y="4737551"/>
            <a:ext cx="2606039" cy="390300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2DD05E3F-4AB7-4BCA-8DED-D179E638E94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2951" y="4118986"/>
            <a:ext cx="2609823" cy="249615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Add Name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F43D1509-2B04-47A2-95A5-54AF7302277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42951" y="4422923"/>
            <a:ext cx="2609823" cy="187167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7CA084DC-3B73-4F11-AF42-55A63E3D3CA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42951" y="4737551"/>
            <a:ext cx="2609823" cy="390300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89D7D0-D64F-4A87-B758-0DF4506F24BE}"/>
              </a:ext>
            </a:extLst>
          </p:cNvPr>
          <p:cNvCxnSpPr>
            <a:cxnSpLocks/>
          </p:cNvCxnSpPr>
          <p:nvPr userDrawn="1"/>
        </p:nvCxnSpPr>
        <p:spPr>
          <a:xfrm>
            <a:off x="659640" y="1289885"/>
            <a:ext cx="78620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4E5C7463-6347-4034-B0A1-30B640E8E3E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405201" y="1585913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868A22FF-0F9B-4742-B1F9-551167D13B65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929701" y="1585913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E019BE33-7CB8-4B97-BB68-8F20CF28808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167450" y="1585913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912111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6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DD924BD-B668-4F30-AEAC-0651BBA48E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951" y="4264575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Last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5E4A057-0E58-4460-9827-9D0383A59F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951" y="4554996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9D540964-3034-4A4F-B4C8-383A63615C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85724" y="4264575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Last Name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A56BE99C-2462-4284-9059-409B5C10B7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5724" y="4554996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34BE59D9-3F28-40A7-A79C-E526C7D15C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28497" y="4264575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Last Name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74693B84-8990-419B-8CE1-567CBF8899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8497" y="4554996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AE4352AE-961A-4D0D-8426-363C7F7BA2E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71270" y="4264575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Last Name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4B6B47DE-74F0-422D-8A0F-162F3C8597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71270" y="4554996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81DF90CC-7FD7-4EBC-B2B3-AF8FC4A318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14043" y="4264575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Last Name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98675C7-6F47-44B9-BEAC-8641865DD3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14043" y="4554996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3BBE2A04-E82B-4CFC-BBAD-CF6DCEFD688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56815" y="4264575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Last Name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FB2FBBB9-60B0-465E-81D1-4714A8D5B37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856815" y="4554996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3366DBB3-69F1-4BFA-83BC-59F38B925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51" y="644272"/>
            <a:ext cx="10913050" cy="55399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BEE970-92FF-4109-8494-DA02F82EBE32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F59B73C-E969-4125-BCA4-243BC107089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42951" y="4949117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416558D2-E3D2-4846-B6E1-9D1FC64BA1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485723" y="4949117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B104D532-F729-489E-8F02-D442A4A6B24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28495" y="4949117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0B47E4C4-2E3C-473D-B976-2E5AE924D69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71267" y="4949117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1680FB9A-802F-41FE-B471-0BA74BDCBC5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014039" y="4949117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CF467BCC-9E45-4F3B-8758-FFD97687303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849539" y="4949117"/>
            <a:ext cx="1699275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0367CB39-B094-4D0A-8B6F-2D16DC50596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42950" y="4044671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First Name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6BF3A72-2A18-4300-BAFB-0266164C96B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485723" y="4044671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First Name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5FBA023-8858-4CD3-B7FF-AF9A85D14F1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328496" y="4044671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First Name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ABE49258-BE8C-4766-85DC-39D4E73F892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171269" y="4044671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First Name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7A2521E9-EAE4-4FA9-8ACB-EE4DF2E74EA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4042" y="4044671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First Name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6A334955-3750-4F23-BDE5-13A902C60E2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56814" y="4044671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First Name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10C63B5-1E05-49D9-BE64-9C5CF810E682}"/>
              </a:ext>
            </a:extLst>
          </p:cNvPr>
          <p:cNvCxnSpPr>
            <a:cxnSpLocks/>
          </p:cNvCxnSpPr>
          <p:nvPr userDrawn="1"/>
        </p:nvCxnSpPr>
        <p:spPr>
          <a:xfrm>
            <a:off x="659640" y="1289885"/>
            <a:ext cx="78620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Picture Placeholder 2">
            <a:extLst>
              <a:ext uri="{FF2B5EF4-FFF2-40B4-BE49-F238E27FC236}">
                <a16:creationId xmlns:a16="http://schemas.microsoft.com/office/drawing/2014/main" id="{4CC01BB8-45D1-46AB-B4DF-50786AAD271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2952" y="1583601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99AF2E2E-D73E-4B06-9732-FDE7B732BC98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2478947" y="1583601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72" name="Picture Placeholder 2">
            <a:extLst>
              <a:ext uri="{FF2B5EF4-FFF2-40B4-BE49-F238E27FC236}">
                <a16:creationId xmlns:a16="http://schemas.microsoft.com/office/drawing/2014/main" id="{0420B40F-1AE2-48EC-95F9-7E5053B36343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4325952" y="1583601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73" name="Picture Placeholder 2">
            <a:extLst>
              <a:ext uri="{FF2B5EF4-FFF2-40B4-BE49-F238E27FC236}">
                <a16:creationId xmlns:a16="http://schemas.microsoft.com/office/drawing/2014/main" id="{A2C71531-1CF2-426E-B54F-90B19F858BB4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6168146" y="1583601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74" name="Picture Placeholder 2">
            <a:extLst>
              <a:ext uri="{FF2B5EF4-FFF2-40B4-BE49-F238E27FC236}">
                <a16:creationId xmlns:a16="http://schemas.microsoft.com/office/drawing/2014/main" id="{0D15FEA6-0A6E-4534-AAF1-87C82946B66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007263" y="1583601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75" name="Picture Placeholder 2">
            <a:extLst>
              <a:ext uri="{FF2B5EF4-FFF2-40B4-BE49-F238E27FC236}">
                <a16:creationId xmlns:a16="http://schemas.microsoft.com/office/drawing/2014/main" id="{1C5840AB-E139-49C0-95FF-0A166908F2F1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9856814" y="1583601"/>
            <a:ext cx="1705549" cy="22639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751139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1BF0D6-8048-47A6-843D-5EB24B9C4E92}"/>
              </a:ext>
            </a:extLst>
          </p:cNvPr>
          <p:cNvSpPr/>
          <p:nvPr/>
        </p:nvSpPr>
        <p:spPr>
          <a:xfrm>
            <a:off x="1" y="0"/>
            <a:ext cx="5243512" cy="668101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4481E2F-044B-412D-BAE4-CA499752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1582003"/>
            <a:ext cx="3683001" cy="16619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B596C-9488-431D-A761-15C87CC05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4563" y="636588"/>
            <a:ext cx="5534025" cy="56007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BEC33-FA1F-4036-8AF3-E82D3ABD02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B10588-7D28-4C98-B18C-DA43F23AF00B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550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1BF0D6-8048-47A6-843D-5EB24B9C4E92}"/>
              </a:ext>
            </a:extLst>
          </p:cNvPr>
          <p:cNvSpPr/>
          <p:nvPr/>
        </p:nvSpPr>
        <p:spPr>
          <a:xfrm>
            <a:off x="1" y="0"/>
            <a:ext cx="5243512" cy="66770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95000"/>
                  <a:lumOff val="5000"/>
                </a:schemeClr>
              </a:gs>
            </a:gsLst>
            <a:lin ang="0" scaled="1"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B596C-9488-431D-A761-15C87CC05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4563" y="636588"/>
            <a:ext cx="5534025" cy="56007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B21B3CC-1491-4F59-B841-6EE70D38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1582003"/>
            <a:ext cx="3683001" cy="16619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D8A7A3-660C-47BA-B6BC-E60838332D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79C634-B71C-47ED-AF12-C061E47936AE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670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BEEA7C7-9308-4F5E-9C9E-30AF384C2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617" y="254000"/>
            <a:ext cx="906488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1D3C7B-DAC3-4114-AD0A-BD0C8B33E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18" y="1524000"/>
            <a:ext cx="11096883" cy="469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267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SPPPT00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08001" y="372790"/>
            <a:ext cx="11157817" cy="55399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595187" y="1958584"/>
            <a:ext cx="2503613" cy="2503613"/>
          </a:xfrm>
          <a:custGeom>
            <a:avLst/>
            <a:gdLst>
              <a:gd name="connsiteX0" fmla="*/ 938855 w 1877710"/>
              <a:gd name="connsiteY0" fmla="*/ 0 h 1877710"/>
              <a:gd name="connsiteX1" fmla="*/ 1877710 w 1877710"/>
              <a:gd name="connsiteY1" fmla="*/ 938855 h 1877710"/>
              <a:gd name="connsiteX2" fmla="*/ 938855 w 1877710"/>
              <a:gd name="connsiteY2" fmla="*/ 1877710 h 1877710"/>
              <a:gd name="connsiteX3" fmla="*/ 0 w 1877710"/>
              <a:gd name="connsiteY3" fmla="*/ 938855 h 1877710"/>
              <a:gd name="connsiteX4" fmla="*/ 938855 w 1877710"/>
              <a:gd name="connsiteY4" fmla="*/ 0 h 187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7710" h="1877710">
                <a:moveTo>
                  <a:pt x="938855" y="0"/>
                </a:moveTo>
                <a:cubicBezTo>
                  <a:pt x="1457370" y="0"/>
                  <a:pt x="1877710" y="420340"/>
                  <a:pt x="1877710" y="938855"/>
                </a:cubicBezTo>
                <a:cubicBezTo>
                  <a:pt x="1877710" y="1457370"/>
                  <a:pt x="1457370" y="1877710"/>
                  <a:pt x="938855" y="1877710"/>
                </a:cubicBezTo>
                <a:cubicBezTo>
                  <a:pt x="420340" y="1877710"/>
                  <a:pt x="0" y="1457370"/>
                  <a:pt x="0" y="938855"/>
                </a:cubicBezTo>
                <a:cubicBezTo>
                  <a:pt x="0" y="420340"/>
                  <a:pt x="420340" y="0"/>
                  <a:pt x="938855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solidFill>
              <a:schemeClr val="bg1"/>
            </a:solidFill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3427859" y="1958584"/>
            <a:ext cx="2503613" cy="2503613"/>
          </a:xfrm>
          <a:custGeom>
            <a:avLst/>
            <a:gdLst>
              <a:gd name="connsiteX0" fmla="*/ 938855 w 1877710"/>
              <a:gd name="connsiteY0" fmla="*/ 0 h 1877710"/>
              <a:gd name="connsiteX1" fmla="*/ 1877710 w 1877710"/>
              <a:gd name="connsiteY1" fmla="*/ 938855 h 1877710"/>
              <a:gd name="connsiteX2" fmla="*/ 938855 w 1877710"/>
              <a:gd name="connsiteY2" fmla="*/ 1877710 h 1877710"/>
              <a:gd name="connsiteX3" fmla="*/ 0 w 1877710"/>
              <a:gd name="connsiteY3" fmla="*/ 938855 h 1877710"/>
              <a:gd name="connsiteX4" fmla="*/ 938855 w 1877710"/>
              <a:gd name="connsiteY4" fmla="*/ 0 h 187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7710" h="1877710">
                <a:moveTo>
                  <a:pt x="938855" y="0"/>
                </a:moveTo>
                <a:cubicBezTo>
                  <a:pt x="1457370" y="0"/>
                  <a:pt x="1877710" y="420340"/>
                  <a:pt x="1877710" y="938855"/>
                </a:cubicBezTo>
                <a:cubicBezTo>
                  <a:pt x="1877710" y="1457370"/>
                  <a:pt x="1457370" y="1877710"/>
                  <a:pt x="938855" y="1877710"/>
                </a:cubicBezTo>
                <a:cubicBezTo>
                  <a:pt x="420340" y="1877710"/>
                  <a:pt x="0" y="1457370"/>
                  <a:pt x="0" y="938855"/>
                </a:cubicBezTo>
                <a:cubicBezTo>
                  <a:pt x="0" y="420340"/>
                  <a:pt x="420340" y="0"/>
                  <a:pt x="938855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solidFill>
              <a:schemeClr val="bg1"/>
            </a:solidFill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6260531" y="1958584"/>
            <a:ext cx="2503613" cy="2503613"/>
          </a:xfrm>
          <a:custGeom>
            <a:avLst/>
            <a:gdLst>
              <a:gd name="connsiteX0" fmla="*/ 938855 w 1877710"/>
              <a:gd name="connsiteY0" fmla="*/ 0 h 1877710"/>
              <a:gd name="connsiteX1" fmla="*/ 1877710 w 1877710"/>
              <a:gd name="connsiteY1" fmla="*/ 938855 h 1877710"/>
              <a:gd name="connsiteX2" fmla="*/ 938855 w 1877710"/>
              <a:gd name="connsiteY2" fmla="*/ 1877710 h 1877710"/>
              <a:gd name="connsiteX3" fmla="*/ 0 w 1877710"/>
              <a:gd name="connsiteY3" fmla="*/ 938855 h 1877710"/>
              <a:gd name="connsiteX4" fmla="*/ 938855 w 1877710"/>
              <a:gd name="connsiteY4" fmla="*/ 0 h 187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7710" h="1877710">
                <a:moveTo>
                  <a:pt x="938855" y="0"/>
                </a:moveTo>
                <a:cubicBezTo>
                  <a:pt x="1457370" y="0"/>
                  <a:pt x="1877710" y="420340"/>
                  <a:pt x="1877710" y="938855"/>
                </a:cubicBezTo>
                <a:cubicBezTo>
                  <a:pt x="1877710" y="1457370"/>
                  <a:pt x="1457370" y="1877710"/>
                  <a:pt x="938855" y="1877710"/>
                </a:cubicBezTo>
                <a:cubicBezTo>
                  <a:pt x="420340" y="1877710"/>
                  <a:pt x="0" y="1457370"/>
                  <a:pt x="0" y="938855"/>
                </a:cubicBezTo>
                <a:cubicBezTo>
                  <a:pt x="0" y="420340"/>
                  <a:pt x="420340" y="0"/>
                  <a:pt x="938855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solidFill>
              <a:schemeClr val="bg1"/>
            </a:solidFill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9093202" y="1958584"/>
            <a:ext cx="2503613" cy="2503613"/>
          </a:xfrm>
          <a:custGeom>
            <a:avLst/>
            <a:gdLst>
              <a:gd name="connsiteX0" fmla="*/ 938855 w 1877710"/>
              <a:gd name="connsiteY0" fmla="*/ 0 h 1877710"/>
              <a:gd name="connsiteX1" fmla="*/ 1877710 w 1877710"/>
              <a:gd name="connsiteY1" fmla="*/ 938855 h 1877710"/>
              <a:gd name="connsiteX2" fmla="*/ 938855 w 1877710"/>
              <a:gd name="connsiteY2" fmla="*/ 1877710 h 1877710"/>
              <a:gd name="connsiteX3" fmla="*/ 0 w 1877710"/>
              <a:gd name="connsiteY3" fmla="*/ 938855 h 1877710"/>
              <a:gd name="connsiteX4" fmla="*/ 938855 w 1877710"/>
              <a:gd name="connsiteY4" fmla="*/ 0 h 187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7710" h="1877710">
                <a:moveTo>
                  <a:pt x="938855" y="0"/>
                </a:moveTo>
                <a:cubicBezTo>
                  <a:pt x="1457370" y="0"/>
                  <a:pt x="1877710" y="420340"/>
                  <a:pt x="1877710" y="938855"/>
                </a:cubicBezTo>
                <a:cubicBezTo>
                  <a:pt x="1877710" y="1457370"/>
                  <a:pt x="1457370" y="1877710"/>
                  <a:pt x="938855" y="1877710"/>
                </a:cubicBezTo>
                <a:cubicBezTo>
                  <a:pt x="420340" y="1877710"/>
                  <a:pt x="0" y="1457370"/>
                  <a:pt x="0" y="938855"/>
                </a:cubicBezTo>
                <a:cubicBezTo>
                  <a:pt x="0" y="420340"/>
                  <a:pt x="420340" y="0"/>
                  <a:pt x="938855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solidFill>
              <a:schemeClr val="bg1"/>
            </a:solidFill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89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SP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74041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08001" y="372790"/>
            <a:ext cx="11157817" cy="55399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48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B891A90-6049-4A1D-9DB3-EF84F100EF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46900" y="0"/>
            <a:ext cx="5245100" cy="68643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CA"/>
              <a:t>Click icon to upload </a:t>
            </a:r>
            <a:br>
              <a:rPr lang="en-CA"/>
            </a:br>
            <a:r>
              <a:rPr lang="en-CA"/>
              <a:t>a cover image</a:t>
            </a:r>
          </a:p>
          <a:p>
            <a:endParaRPr lang="en-CA"/>
          </a:p>
          <a:p>
            <a:endParaRPr lang="en-CA"/>
          </a:p>
          <a:p>
            <a:endParaRPr lang="en-CA"/>
          </a:p>
          <a:p>
            <a:endParaRPr lang="en-CA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C7A0136-98D5-4859-B6A7-A610B1F586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5D99086-A509-41E8-97AB-AB69B5D41F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6588" y="636588"/>
            <a:ext cx="923925" cy="82232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CA"/>
              <a:t>Click icon to upload client logo</a:t>
            </a:r>
          </a:p>
        </p:txBody>
      </p:sp>
      <p:pic>
        <p:nvPicPr>
          <p:cNvPr id="18" name="Picture 15">
            <a:extLst>
              <a:ext uri="{FF2B5EF4-FFF2-40B4-BE49-F238E27FC236}">
                <a16:creationId xmlns:a16="http://schemas.microsoft.com/office/drawing/2014/main" id="{B004195B-181F-4A78-83FA-23333EB62F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00201" y="595555"/>
            <a:ext cx="1435091" cy="504043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DF1FDE4F-00B9-42C0-9B90-4477483666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7" y="5714680"/>
            <a:ext cx="2938462" cy="550962"/>
          </a:xfrm>
          <a:prstGeom prst="rect">
            <a:avLst/>
          </a:prstGeom>
        </p:spPr>
      </p:pic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A128623-FF51-4801-8378-BCF1B7BBD7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354" y="4874530"/>
            <a:ext cx="2758659" cy="184665"/>
          </a:xfrm>
        </p:spPr>
        <p:txBody>
          <a:bodyPr wrap="square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/>
              <a:t>Month #, 2020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F242C80-D536-4D2A-AACC-AECD9C3A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136000"/>
            <a:ext cx="5386390" cy="110799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D16DC1-E0EF-4555-BEA5-65EFC24A7E02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18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1271CED-3A4A-4269-9A31-367343F8235C}"/>
              </a:ext>
            </a:extLst>
          </p:cNvPr>
          <p:cNvSpPr/>
          <p:nvPr userDrawn="1"/>
        </p:nvSpPr>
        <p:spPr>
          <a:xfrm>
            <a:off x="0" y="0"/>
            <a:ext cx="6946900" cy="686435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B891A90-6049-4A1D-9DB3-EF84F100EF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46900" y="0"/>
            <a:ext cx="5245100" cy="68643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CA"/>
              <a:t>Click icon to upload </a:t>
            </a:r>
            <a:br>
              <a:rPr lang="en-CA"/>
            </a:br>
            <a:r>
              <a:rPr lang="en-CA"/>
              <a:t>a cover image</a:t>
            </a:r>
          </a:p>
          <a:p>
            <a:endParaRPr lang="en-CA"/>
          </a:p>
          <a:p>
            <a:endParaRPr lang="en-CA"/>
          </a:p>
          <a:p>
            <a:endParaRPr lang="en-CA"/>
          </a:p>
          <a:p>
            <a:endParaRPr lang="en-C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A95C13-991A-46C9-A8BF-0BA32FE6315B}"/>
              </a:ext>
            </a:extLst>
          </p:cNvPr>
          <p:cNvCxnSpPr>
            <a:cxnSpLocks/>
          </p:cNvCxnSpPr>
          <p:nvPr/>
        </p:nvCxnSpPr>
        <p:spPr>
          <a:xfrm>
            <a:off x="636587" y="5394693"/>
            <a:ext cx="55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C7A0136-98D5-4859-B6A7-A610B1F586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5D99086-A509-41E8-97AB-AB69B5D41F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6588" y="636588"/>
            <a:ext cx="923925" cy="82232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CA"/>
              <a:t>Click icon to upload client logo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2955A1-49A0-452F-9144-9722EEEB5DC9}"/>
              </a:ext>
            </a:extLst>
          </p:cNvPr>
          <p:cNvCxnSpPr>
            <a:cxnSpLocks/>
          </p:cNvCxnSpPr>
          <p:nvPr/>
        </p:nvCxnSpPr>
        <p:spPr>
          <a:xfrm>
            <a:off x="636587" y="5394693"/>
            <a:ext cx="55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F1FDE4F-00B9-42C0-9B90-4477483666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87" y="5714680"/>
            <a:ext cx="2938462" cy="550961"/>
          </a:xfrm>
          <a:prstGeom prst="rect">
            <a:avLst/>
          </a:prstGeom>
        </p:spPr>
      </p:pic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3CC7989-1C71-4676-853A-759C1038FA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354" y="4874530"/>
            <a:ext cx="2758659" cy="184665"/>
          </a:xfrm>
        </p:spPr>
        <p:txBody>
          <a:bodyPr wrap="square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Month #, 2020</a:t>
            </a:r>
          </a:p>
        </p:txBody>
      </p:sp>
      <p:pic>
        <p:nvPicPr>
          <p:cNvPr id="22" name="Picture 15">
            <a:extLst>
              <a:ext uri="{FF2B5EF4-FFF2-40B4-BE49-F238E27FC236}">
                <a16:creationId xmlns:a16="http://schemas.microsoft.com/office/drawing/2014/main" id="{3044118B-87A9-40D1-B121-41E10B7B11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00201" y="594892"/>
            <a:ext cx="1435091" cy="504042"/>
          </a:xfrm>
          <a:prstGeom prst="rect">
            <a:avLst/>
          </a:prstGeom>
        </p:spPr>
      </p:pic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A5D650F6-49AB-41F9-BB92-42B9C612A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136000"/>
            <a:ext cx="5386390" cy="110799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A353C2-8CB0-4C1D-A090-642EBEF8D444}"/>
              </a:ext>
            </a:extLst>
          </p:cNvPr>
          <p:cNvCxnSpPr>
            <a:cxnSpLocks/>
          </p:cNvCxnSpPr>
          <p:nvPr userDrawn="1"/>
        </p:nvCxnSpPr>
        <p:spPr>
          <a:xfrm>
            <a:off x="659640" y="3369571"/>
            <a:ext cx="75006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75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BB9E24-7D34-4F2B-818E-854F6F9B4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855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Grey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0558B-FE2F-4443-88B7-521D06F35F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351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6665D0-3EED-477A-839C-93130870DB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‹#›</a:t>
            </a:fld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3E4463-B86C-421A-BED9-4E4A4788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488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, Title - Gray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9FF3637-28E5-4909-8584-9C06C001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51" y="644272"/>
            <a:ext cx="1091305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F793EA-9F0A-40C8-B399-DA1710FC34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591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, Title,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F1B393F-D93D-44CA-A329-6B1FFD97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51" y="1241000"/>
            <a:ext cx="10915637" cy="43678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800" b="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CFF6A-22B4-4E80-969D-CF8FE800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5ADE59-26ED-4975-9304-FC7888304B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511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0B4E3B14-9154-4F8E-91D8-E24B196C7C0B}"/>
              </a:ext>
            </a:extLst>
          </p:cNvPr>
          <p:cNvSpPr/>
          <p:nvPr userDrawn="1"/>
        </p:nvSpPr>
        <p:spPr>
          <a:xfrm>
            <a:off x="10932833" y="6242035"/>
            <a:ext cx="623168" cy="244971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7570" y="541790"/>
            <a:ext cx="1091305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Cliquez pour modifier le style du titre principal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51" y="1594458"/>
            <a:ext cx="10913050" cy="46428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Cliquez pour modifier les styles de texte du Master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1922DC7-1DAD-4605-9CB2-3E73A79A6BCF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10568510" y="295462"/>
            <a:ext cx="1039565" cy="3651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F2631-E561-4F69-A0BA-C8FC2A97A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6001" y="6237287"/>
            <a:ext cx="499143" cy="24972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24D1A82-BAD5-4898-8C77-C821410AB1EA}" type="slidenum">
              <a:rPr lang="en-CA" smtClean="0"/>
              <a:t>‹#›</a:t>
            </a:fld>
            <a:endParaRPr lang="en-CA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3A11B59-FE37-40A9-BC44-F54307F08957}"/>
              </a:ext>
            </a:extLst>
          </p:cNvPr>
          <p:cNvSpPr txBox="1"/>
          <p:nvPr userDrawn="1"/>
        </p:nvSpPr>
        <p:spPr>
          <a:xfrm>
            <a:off x="10975867" y="6253932"/>
            <a:ext cx="537100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CA" sz="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MNP.ca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392FE92-0BA2-49EC-A581-5AA28D9FBFB2}"/>
              </a:ext>
            </a:extLst>
          </p:cNvPr>
          <p:cNvCxnSpPr>
            <a:cxnSpLocks/>
          </p:cNvCxnSpPr>
          <p:nvPr userDrawn="1"/>
        </p:nvCxnSpPr>
        <p:spPr>
          <a:xfrm>
            <a:off x="8929701" y="6242035"/>
            <a:ext cx="26263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94B507C-5344-4C3E-BD3D-C78D8960ED78}"/>
              </a:ext>
            </a:extLst>
          </p:cNvPr>
          <p:cNvSpPr/>
          <p:nvPr userDrawn="1"/>
        </p:nvSpPr>
        <p:spPr>
          <a:xfrm>
            <a:off x="0" y="6677238"/>
            <a:ext cx="12192000" cy="18000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6BE97B6-8C6A-43AE-8090-FE8BC285F770}"/>
              </a:ext>
            </a:extLst>
          </p:cNvPr>
          <p:cNvSpPr txBox="1"/>
          <p:nvPr userDrawn="1"/>
        </p:nvSpPr>
        <p:spPr>
          <a:xfrm>
            <a:off x="8929702" y="6253932"/>
            <a:ext cx="1879778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CA" sz="800" b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Où que les affaires vous mènent</a:t>
            </a:r>
          </a:p>
        </p:txBody>
      </p:sp>
      <p:pic>
        <p:nvPicPr>
          <p:cNvPr id="11" name="Picture 2" descr="Assembly of First Nations - Wikipedia">
            <a:extLst>
              <a:ext uri="{FF2B5EF4-FFF2-40B4-BE49-F238E27FC236}">
                <a16:creationId xmlns:a16="http://schemas.microsoft.com/office/drawing/2014/main" id="{23FCF8D4-E7AF-46C8-AFE5-2F48DC8BBA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82" y="295462"/>
            <a:ext cx="809417" cy="95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06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1" r:id="rId3"/>
    <p:sldLayoutId id="214748380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3" r:id="rId23"/>
    <p:sldLayoutId id="2147483805" r:id="rId24"/>
    <p:sldLayoutId id="2147483806" r:id="rId25"/>
    <p:sldLayoutId id="2147483807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2"/>
          </a:solidFill>
          <a:latin typeface="+mj-lt"/>
          <a:ea typeface="Segoe UI Semibold" panose="020B0702040204020203" pitchFamily="34" charset="0"/>
          <a:cs typeface="Segoe UI Semibold" panose="020B0702040204020203" pitchFamily="34" charset="0"/>
        </a:defRPr>
      </a:lvl1pPr>
    </p:titleStyle>
    <p:bodyStyle>
      <a:lvl1pPr marL="277200" indent="-277200" algn="l" defTabSz="457200" rtl="0" eaLnBrk="1" latinLnBrk="0" hangingPunct="1">
        <a:lnSpc>
          <a:spcPct val="110000"/>
        </a:lnSpc>
        <a:spcBef>
          <a:spcPts val="900"/>
        </a:spcBef>
        <a:buClrTx/>
        <a:buSzPct val="100000"/>
        <a:buFont typeface="Arial" panose="020B0604020202020204" pitchFamily="34" charset="0"/>
        <a:buChar char="•"/>
        <a:defRPr lang="en-CA" sz="2600" b="0" kern="1200" dirty="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  <a:sym typeface="MarkPro-Medium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600"/>
        </a:spcBef>
        <a:buClrTx/>
        <a:buSzPct val="9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3" pos="7281" userDrawn="1">
          <p15:clr>
            <a:srgbClr val="F26B43"/>
          </p15:clr>
        </p15:guide>
        <p15:guide id="74" pos="401" userDrawn="1">
          <p15:clr>
            <a:srgbClr val="F26B43"/>
          </p15:clr>
        </p15:guide>
        <p15:guide id="75" pos="897" userDrawn="1">
          <p15:clr>
            <a:srgbClr val="5ACBF0"/>
          </p15:clr>
        </p15:guide>
        <p15:guide id="76" pos="983" userDrawn="1">
          <p15:clr>
            <a:srgbClr val="5ACBF0"/>
          </p15:clr>
        </p15:guide>
        <p15:guide id="77" pos="1480" userDrawn="1">
          <p15:clr>
            <a:srgbClr val="5ACBF0"/>
          </p15:clr>
        </p15:guide>
        <p15:guide id="78" pos="1561" userDrawn="1">
          <p15:clr>
            <a:srgbClr val="5ACBF0"/>
          </p15:clr>
        </p15:guide>
        <p15:guide id="79" pos="2058" userDrawn="1">
          <p15:clr>
            <a:srgbClr val="5ACBF0"/>
          </p15:clr>
        </p15:guide>
        <p15:guide id="80" pos="2143" userDrawn="1">
          <p15:clr>
            <a:srgbClr val="5ACBF0"/>
          </p15:clr>
        </p15:guide>
        <p15:guide id="81" pos="2640" userDrawn="1">
          <p15:clr>
            <a:srgbClr val="5ACBF0"/>
          </p15:clr>
        </p15:guide>
        <p15:guide id="82" pos="2722" userDrawn="1">
          <p15:clr>
            <a:srgbClr val="5ACBF0"/>
          </p15:clr>
        </p15:guide>
        <p15:guide id="83" pos="3219" userDrawn="1">
          <p15:clr>
            <a:srgbClr val="5ACBF0"/>
          </p15:clr>
        </p15:guide>
        <p15:guide id="84" pos="3303" userDrawn="1">
          <p15:clr>
            <a:srgbClr val="5ACBF0"/>
          </p15:clr>
        </p15:guide>
        <p15:guide id="85" pos="3795" userDrawn="1">
          <p15:clr>
            <a:srgbClr val="5ACBF0"/>
          </p15:clr>
        </p15:guide>
        <p15:guide id="86" pos="6781" userDrawn="1">
          <p15:clr>
            <a:srgbClr val="5ACBF0"/>
          </p15:clr>
        </p15:guide>
        <p15:guide id="87" pos="6699" userDrawn="1">
          <p15:clr>
            <a:srgbClr val="5ACBF0"/>
          </p15:clr>
        </p15:guide>
        <p15:guide id="88" pos="6202" userDrawn="1">
          <p15:clr>
            <a:srgbClr val="5ACBF0"/>
          </p15:clr>
        </p15:guide>
        <p15:guide id="89" pos="6120" userDrawn="1">
          <p15:clr>
            <a:srgbClr val="5ACBF0"/>
          </p15:clr>
        </p15:guide>
        <p15:guide id="90" pos="5624" userDrawn="1">
          <p15:clr>
            <a:srgbClr val="5ACBF0"/>
          </p15:clr>
        </p15:guide>
        <p15:guide id="91" pos="5539" userDrawn="1">
          <p15:clr>
            <a:srgbClr val="5ACBF0"/>
          </p15:clr>
        </p15:guide>
        <p15:guide id="92" pos="5042" userDrawn="1">
          <p15:clr>
            <a:srgbClr val="5ACBF0"/>
          </p15:clr>
        </p15:guide>
        <p15:guide id="93" pos="4960" userDrawn="1">
          <p15:clr>
            <a:srgbClr val="5ACBF0"/>
          </p15:clr>
        </p15:guide>
        <p15:guide id="94" pos="4463" userDrawn="1">
          <p15:clr>
            <a:srgbClr val="5ACBF0"/>
          </p15:clr>
        </p15:guide>
        <p15:guide id="95" pos="4376" userDrawn="1">
          <p15:clr>
            <a:srgbClr val="5ACBF0"/>
          </p15:clr>
        </p15:guide>
        <p15:guide id="96" pos="3882" userDrawn="1">
          <p15:clr>
            <a:srgbClr val="5ACBF0"/>
          </p15:clr>
        </p15:guide>
        <p15:guide id="97" orient="horz" pos="401" userDrawn="1">
          <p15:clr>
            <a:srgbClr val="F26B43"/>
          </p15:clr>
        </p15:guide>
        <p15:guide id="98" orient="horz" pos="919" userDrawn="1">
          <p15:clr>
            <a:srgbClr val="5ACBF0"/>
          </p15:clr>
        </p15:guide>
        <p15:guide id="99" orient="horz" pos="999" userDrawn="1">
          <p15:clr>
            <a:srgbClr val="5ACBF0"/>
          </p15:clr>
        </p15:guide>
        <p15:guide id="100" orient="horz" pos="1520" userDrawn="1">
          <p15:clr>
            <a:srgbClr val="5ACBF0"/>
          </p15:clr>
        </p15:guide>
        <p15:guide id="101" orient="horz" pos="1599" userDrawn="1">
          <p15:clr>
            <a:srgbClr val="5ACBF0"/>
          </p15:clr>
        </p15:guide>
        <p15:guide id="102" orient="horz" pos="2118" userDrawn="1">
          <p15:clr>
            <a:srgbClr val="5ACBF0"/>
          </p15:clr>
        </p15:guide>
        <p15:guide id="103" orient="horz" pos="2720" userDrawn="1">
          <p15:clr>
            <a:srgbClr val="5ACBF0"/>
          </p15:clr>
        </p15:guide>
        <p15:guide id="104" orient="horz" pos="2198" userDrawn="1">
          <p15:clr>
            <a:srgbClr val="5ACBF0"/>
          </p15:clr>
        </p15:guide>
        <p15:guide id="105" orient="horz" pos="2797" userDrawn="1">
          <p15:clr>
            <a:srgbClr val="5ACBF0"/>
          </p15:clr>
        </p15:guide>
        <p15:guide id="106" orient="horz" pos="3318" userDrawn="1">
          <p15:clr>
            <a:srgbClr val="5ACBF0"/>
          </p15:clr>
        </p15:guide>
        <p15:guide id="107" orient="horz" pos="3396" userDrawn="1">
          <p15:clr>
            <a:srgbClr val="5ACBF0"/>
          </p15:clr>
        </p15:guide>
        <p15:guide id="108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48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11" Type="http://schemas.openxmlformats.org/officeDocument/2006/relationships/image" Target="../media/image47.png"/><Relationship Id="rId5" Type="http://schemas.openxmlformats.org/officeDocument/2006/relationships/image" Target="../media/image45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55.png"/><Relationship Id="rId14" Type="http://schemas.openxmlformats.org/officeDocument/2006/relationships/image" Target="../media/image60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F2627-97BA-483B-85F7-0E10B189C0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3354" y="4874530"/>
            <a:ext cx="2758659" cy="184665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r-CA" noProof="0"/>
              <a:t>27 février 2024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EEAA620-EDC2-4FED-8C7E-D3327B881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136000"/>
            <a:ext cx="5386390" cy="1107996"/>
          </a:xfrm>
        </p:spPr>
        <p:txBody>
          <a:bodyPr wrap="square" anchor="b">
            <a:normAutofit fontScale="90000"/>
          </a:bodyPr>
          <a:lstStyle/>
          <a:p>
            <a:r>
              <a:rPr lang="fr-CA" sz="2800" noProof="0">
                <a:cs typeface="Segoe UI Semibold"/>
              </a:rPr>
              <a:t>Outils de calcul des coûts des ententes régionales en matière d'éducation</a:t>
            </a:r>
            <a:endParaRPr lang="fr-CA" sz="2800" noProof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7068B02-5524-46D1-9C26-A596E810F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45" y="429962"/>
            <a:ext cx="1738488" cy="13038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FFB90B-2958-468B-A3E6-0F855811E417}"/>
              </a:ext>
            </a:extLst>
          </p:cNvPr>
          <p:cNvSpPr txBox="1"/>
          <p:nvPr/>
        </p:nvSpPr>
        <p:spPr>
          <a:xfrm>
            <a:off x="551086" y="4258976"/>
            <a:ext cx="5142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>
                <a:solidFill>
                  <a:schemeClr val="bg1"/>
                </a:solidFill>
              </a:rPr>
              <a:t>Présenté par : Bram Lerat, Khrystyna Orobets &amp; Ronda Ziakris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B5CBD6-D37C-8007-E7CC-EAF2723F6D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9" r="22864"/>
          <a:stretch/>
        </p:blipFill>
        <p:spPr bwMode="auto">
          <a:xfrm>
            <a:off x="6913266" y="0"/>
            <a:ext cx="527873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3F5DCD-F484-0338-AA21-48709DE7939E}"/>
              </a:ext>
            </a:extLst>
          </p:cNvPr>
          <p:cNvSpPr txBox="1"/>
          <p:nvPr/>
        </p:nvSpPr>
        <p:spPr>
          <a:xfrm>
            <a:off x="551086" y="4566753"/>
            <a:ext cx="5142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>
                <a:solidFill>
                  <a:schemeClr val="bg1"/>
                </a:solidFill>
              </a:rPr>
              <a:t>Préparé pour l'Assemblée des Premières Nations</a:t>
            </a:r>
          </a:p>
        </p:txBody>
      </p:sp>
    </p:spTree>
    <p:extLst>
      <p:ext uri="{BB962C8B-B14F-4D97-AF65-F5344CB8AC3E}">
        <p14:creationId xmlns:p14="http://schemas.microsoft.com/office/powerpoint/2010/main" val="1852017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F2C37-EA95-F038-C649-CD0C6960DF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10</a:t>
            </a:fld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8347D3-8CFB-3068-1859-12D82608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237" y="376867"/>
            <a:ext cx="10913050" cy="553998"/>
          </a:xfrm>
        </p:spPr>
        <p:txBody>
          <a:bodyPr/>
          <a:lstStyle/>
          <a:p>
            <a:r>
              <a:rPr lang="fr-CA" noProof="0" dirty="0"/>
              <a:t>Inducteurs de coûts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59569A-4EA3-1144-02D3-123A3ADE384F}"/>
              </a:ext>
            </a:extLst>
          </p:cNvPr>
          <p:cNvGrpSpPr/>
          <p:nvPr/>
        </p:nvGrpSpPr>
        <p:grpSpPr>
          <a:xfrm>
            <a:off x="5424877" y="1848230"/>
            <a:ext cx="1080000" cy="1080000"/>
            <a:chOff x="345273" y="1198270"/>
            <a:chExt cx="2285422" cy="2248508"/>
          </a:xfrm>
        </p:grpSpPr>
        <p:pic>
          <p:nvPicPr>
            <p:cNvPr id="11" name="Graphic 10" descr="Route (Two Pins With A Path) with solid fill">
              <a:extLst>
                <a:ext uri="{FF2B5EF4-FFF2-40B4-BE49-F238E27FC236}">
                  <a16:creationId xmlns:a16="http://schemas.microsoft.com/office/drawing/2014/main" id="{F671A19C-7B8C-2F2B-D644-A8A2DA17C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07984" y="1198270"/>
              <a:ext cx="2160000" cy="21600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C27A2A-994B-C045-558E-021823903400}"/>
                </a:ext>
              </a:extLst>
            </p:cNvPr>
            <p:cNvSpPr txBox="1"/>
            <p:nvPr/>
          </p:nvSpPr>
          <p:spPr>
            <a:xfrm>
              <a:off x="345273" y="3077446"/>
              <a:ext cx="22854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CA" sz="1800">
                <a:latin typeface="+mn-lt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2E00F5B-B3C6-C44E-C00F-405ABFEC9C04}"/>
              </a:ext>
            </a:extLst>
          </p:cNvPr>
          <p:cNvSpPr txBox="1"/>
          <p:nvPr/>
        </p:nvSpPr>
        <p:spPr>
          <a:xfrm>
            <a:off x="3003694" y="5548399"/>
            <a:ext cx="264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180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E3F0F1-436B-04CD-7E48-075E4BDE8290}"/>
              </a:ext>
            </a:extLst>
          </p:cNvPr>
          <p:cNvSpPr txBox="1"/>
          <p:nvPr/>
        </p:nvSpPr>
        <p:spPr>
          <a:xfrm>
            <a:off x="6811956" y="5652728"/>
            <a:ext cx="264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1800">
              <a:latin typeface="+mn-lt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93BBE02-215B-DFAA-49E2-BD3E623F6456}"/>
              </a:ext>
            </a:extLst>
          </p:cNvPr>
          <p:cNvGrpSpPr/>
          <p:nvPr/>
        </p:nvGrpSpPr>
        <p:grpSpPr>
          <a:xfrm>
            <a:off x="645948" y="1412024"/>
            <a:ext cx="3634176" cy="2375932"/>
            <a:chOff x="4101260" y="-352026"/>
            <a:chExt cx="3634176" cy="237593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705C4DE-0370-9104-B12C-C3EBC75E6DF7}"/>
                </a:ext>
              </a:extLst>
            </p:cNvPr>
            <p:cNvSpPr/>
            <p:nvPr/>
          </p:nvSpPr>
          <p:spPr>
            <a:xfrm>
              <a:off x="4101260" y="-352026"/>
              <a:ext cx="3634176" cy="23759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CA" sz="1600" b="1">
                <a:solidFill>
                  <a:schemeClr val="bg1"/>
                </a:solidFill>
                <a:latin typeface="+mj-lt"/>
                <a:ea typeface="Corbel" charset="0"/>
                <a:cs typeface="Corbel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4A3D49E-3FB4-89E0-BFBA-802F05554C47}"/>
                </a:ext>
              </a:extLst>
            </p:cNvPr>
            <p:cNvSpPr txBox="1"/>
            <p:nvPr/>
          </p:nvSpPr>
          <p:spPr>
            <a:xfrm>
              <a:off x="4535289" y="1360006"/>
              <a:ext cx="27661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1800" b="0" kern="1200">
                  <a:solidFill>
                    <a:schemeClr val="tx1"/>
                  </a:solidFill>
                  <a:latin typeface="+mj-lt"/>
                </a:rPr>
                <a:t>Lieu</a:t>
              </a:r>
              <a:br>
                <a:rPr lang="en-CA" sz="1800" b="0" kern="1200">
                  <a:solidFill>
                    <a:schemeClr val="tx1"/>
                  </a:solidFill>
                  <a:latin typeface="+mj-lt"/>
                </a:rPr>
              </a:br>
              <a:r>
                <a:rPr lang="en-CA" sz="1800" b="0">
                  <a:solidFill>
                    <a:schemeClr val="tx1"/>
                  </a:solidFill>
                  <a:latin typeface="+mj-lt"/>
                </a:rPr>
                <a:t>(province)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79D159-0A9F-757A-12C5-2A2FA0E640EC}"/>
                </a:ext>
              </a:extLst>
            </p:cNvPr>
            <p:cNvGrpSpPr/>
            <p:nvPr/>
          </p:nvGrpSpPr>
          <p:grpSpPr>
            <a:xfrm>
              <a:off x="5252348" y="-170121"/>
              <a:ext cx="1332000" cy="1332000"/>
              <a:chOff x="345273" y="1198270"/>
              <a:chExt cx="2285422" cy="2248508"/>
            </a:xfrm>
          </p:grpSpPr>
          <p:pic>
            <p:nvPicPr>
              <p:cNvPr id="5" name="Graphic 4" descr="Marker with solid fill">
                <a:extLst>
                  <a:ext uri="{FF2B5EF4-FFF2-40B4-BE49-F238E27FC236}">
                    <a16:creationId xmlns:a16="http://schemas.microsoft.com/office/drawing/2014/main" id="{1AD874FD-1D41-14F6-781F-C35835ABC9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07984" y="1198270"/>
                <a:ext cx="2160000" cy="216000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62D72F-9924-CFD5-F3D7-D689577D889A}"/>
                  </a:ext>
                </a:extLst>
              </p:cNvPr>
              <p:cNvSpPr txBox="1"/>
              <p:nvPr/>
            </p:nvSpPr>
            <p:spPr>
              <a:xfrm>
                <a:off x="345273" y="3077446"/>
                <a:ext cx="2285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CA" sz="1800">
                  <a:latin typeface="+mn-lt"/>
                </a:endParaRP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CB7820C-798E-E2CA-D192-A4E596804FA4}"/>
              </a:ext>
            </a:extLst>
          </p:cNvPr>
          <p:cNvGrpSpPr/>
          <p:nvPr/>
        </p:nvGrpSpPr>
        <p:grpSpPr>
          <a:xfrm>
            <a:off x="4280124" y="1412024"/>
            <a:ext cx="3634176" cy="2375932"/>
            <a:chOff x="4101260" y="-352026"/>
            <a:chExt cx="3634176" cy="237593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69C48BF-CFED-FA9D-275A-9898914FE913}"/>
                </a:ext>
              </a:extLst>
            </p:cNvPr>
            <p:cNvSpPr/>
            <p:nvPr/>
          </p:nvSpPr>
          <p:spPr>
            <a:xfrm>
              <a:off x="4101260" y="-352026"/>
              <a:ext cx="3634176" cy="2375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CA" sz="1600" b="1">
                <a:solidFill>
                  <a:schemeClr val="bg1"/>
                </a:solidFill>
                <a:latin typeface="+mj-lt"/>
                <a:ea typeface="Corbel" charset="0"/>
                <a:cs typeface="Corbel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0F40CB3-675D-D805-EA04-5B1B81B2AEC3}"/>
                </a:ext>
              </a:extLst>
            </p:cNvPr>
            <p:cNvSpPr txBox="1"/>
            <p:nvPr/>
          </p:nvSpPr>
          <p:spPr>
            <a:xfrm>
              <a:off x="4535289" y="1360006"/>
              <a:ext cx="27661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1800" b="0" kern="1200" err="1">
                  <a:solidFill>
                    <a:schemeClr val="tx1"/>
                  </a:solidFill>
                  <a:latin typeface="+mj-lt"/>
                </a:rPr>
                <a:t>Éloignement</a:t>
              </a:r>
              <a:r>
                <a:rPr lang="en-CA" sz="1800" b="0" kern="1200">
                  <a:solidFill>
                    <a:schemeClr val="tx1"/>
                  </a:solidFill>
                  <a:latin typeface="+mj-lt"/>
                </a:rPr>
                <a:t> (</a:t>
              </a:r>
              <a:r>
                <a:rPr lang="en-CA" sz="1800" b="0" kern="1200" err="1">
                  <a:solidFill>
                    <a:schemeClr val="tx1"/>
                  </a:solidFill>
                  <a:latin typeface="+mj-lt"/>
                </a:rPr>
                <a:t>proximité</a:t>
              </a:r>
              <a:r>
                <a:rPr lang="en-CA" sz="1800" b="0" kern="1200">
                  <a:solidFill>
                    <a:schemeClr val="tx1"/>
                  </a:solidFill>
                  <a:latin typeface="+mj-lt"/>
                </a:rPr>
                <a:t> d’un centre </a:t>
              </a:r>
              <a:r>
                <a:rPr lang="en-CA" sz="1800" b="0" kern="1200" err="1">
                  <a:solidFill>
                    <a:schemeClr val="tx1"/>
                  </a:solidFill>
                  <a:latin typeface="+mj-lt"/>
                </a:rPr>
                <a:t>urbain</a:t>
              </a:r>
              <a:r>
                <a:rPr lang="en-CA" sz="1800" b="0" kern="1200">
                  <a:solidFill>
                    <a:schemeClr val="tx1"/>
                  </a:solidFill>
                  <a:latin typeface="+mj-lt"/>
                </a:rPr>
                <a:t>)</a:t>
              </a:r>
              <a:endParaRPr lang="en-CA" sz="1800" b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2C85AF8-0F9F-57AA-B596-C7E16703D3C0}"/>
                </a:ext>
              </a:extLst>
            </p:cNvPr>
            <p:cNvGrpSpPr/>
            <p:nvPr/>
          </p:nvGrpSpPr>
          <p:grpSpPr>
            <a:xfrm>
              <a:off x="5252348" y="-159788"/>
              <a:ext cx="1332000" cy="1321667"/>
              <a:chOff x="345273" y="1215713"/>
              <a:chExt cx="2285422" cy="2231065"/>
            </a:xfrm>
          </p:grpSpPr>
          <p:pic>
            <p:nvPicPr>
              <p:cNvPr id="49" name="Graphic 48" descr="Route (Two Pins With A Path) with solid fill">
                <a:extLst>
                  <a:ext uri="{FF2B5EF4-FFF2-40B4-BE49-F238E27FC236}">
                    <a16:creationId xmlns:a16="http://schemas.microsoft.com/office/drawing/2014/main" id="{02722E16-0BAE-1784-27EF-CFEC7B8799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07985" y="1215713"/>
                <a:ext cx="2160000" cy="2125112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8E6460C-10AD-EC13-D3DE-383676D00402}"/>
                  </a:ext>
                </a:extLst>
              </p:cNvPr>
              <p:cNvSpPr txBox="1"/>
              <p:nvPr/>
            </p:nvSpPr>
            <p:spPr>
              <a:xfrm>
                <a:off x="345273" y="3077446"/>
                <a:ext cx="2285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CA" sz="1800">
                  <a:latin typeface="+mn-lt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DC26122-B509-EFC4-4A9D-A3B90C05A3F4}"/>
              </a:ext>
            </a:extLst>
          </p:cNvPr>
          <p:cNvGrpSpPr/>
          <p:nvPr/>
        </p:nvGrpSpPr>
        <p:grpSpPr>
          <a:xfrm>
            <a:off x="7911876" y="1412025"/>
            <a:ext cx="3634176" cy="2376708"/>
            <a:chOff x="4101260" y="-352026"/>
            <a:chExt cx="3634176" cy="279968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F60E1FF-B316-E831-70B8-4D34BEB30491}"/>
                </a:ext>
              </a:extLst>
            </p:cNvPr>
            <p:cNvSpPr/>
            <p:nvPr/>
          </p:nvSpPr>
          <p:spPr>
            <a:xfrm>
              <a:off x="4101260" y="-352026"/>
              <a:ext cx="3634176" cy="23759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CA" sz="1600" b="1">
                <a:solidFill>
                  <a:schemeClr val="bg1"/>
                </a:solidFill>
                <a:latin typeface="+mj-lt"/>
                <a:ea typeface="Corbel" charset="0"/>
                <a:cs typeface="Corbel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FA45634-BF16-4981-CC7E-AE400E11B51B}"/>
                </a:ext>
              </a:extLst>
            </p:cNvPr>
            <p:cNvSpPr txBox="1"/>
            <p:nvPr/>
          </p:nvSpPr>
          <p:spPr>
            <a:xfrm>
              <a:off x="4535289" y="1360006"/>
              <a:ext cx="2766118" cy="1087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1800" b="0" kern="1200">
                  <a:solidFill>
                    <a:schemeClr val="tx1"/>
                  </a:solidFill>
                  <a:latin typeface="+mj-lt"/>
                </a:rPr>
                <a:t>Proportion </a:t>
              </a:r>
              <a:r>
                <a:rPr lang="en-CA" sz="1800" b="0" kern="1200" err="1">
                  <a:solidFill>
                    <a:schemeClr val="tx1"/>
                  </a:solidFill>
                  <a:latin typeface="+mj-lt"/>
                </a:rPr>
                <a:t>d’élèves</a:t>
              </a:r>
              <a:r>
                <a:rPr lang="en-CA" sz="1800" b="0" kern="120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CA" sz="1800" b="0" kern="1200" err="1">
                  <a:solidFill>
                    <a:schemeClr val="tx1"/>
                  </a:solidFill>
                  <a:latin typeface="+mj-lt"/>
                </a:rPr>
                <a:t>ayant</a:t>
              </a:r>
              <a:r>
                <a:rPr lang="en-CA" sz="1800" b="0" kern="1200">
                  <a:solidFill>
                    <a:schemeClr val="tx1"/>
                  </a:solidFill>
                  <a:latin typeface="+mj-lt"/>
                </a:rPr>
                <a:t> des </a:t>
              </a:r>
              <a:r>
                <a:rPr lang="en-CA" sz="1800" b="0" kern="1200" err="1">
                  <a:solidFill>
                    <a:schemeClr val="tx1"/>
                  </a:solidFill>
                  <a:latin typeface="+mj-lt"/>
                </a:rPr>
                <a:t>besoins</a:t>
              </a:r>
              <a:r>
                <a:rPr lang="en-CA" sz="1800" b="0" kern="120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CA" sz="1800" b="0" kern="1200" err="1">
                  <a:solidFill>
                    <a:schemeClr val="tx1"/>
                  </a:solidFill>
                  <a:latin typeface="+mj-lt"/>
                </a:rPr>
                <a:t>particuliers</a:t>
              </a:r>
              <a:r>
                <a:rPr lang="en-CA" sz="1800" b="0" kern="1200">
                  <a:solidFill>
                    <a:schemeClr val="tx1"/>
                  </a:solidFill>
                  <a:latin typeface="+mj-lt"/>
                </a:rPr>
                <a:t> </a:t>
              </a:r>
              <a:endParaRPr lang="en-CA" sz="1800" b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0C84B04-21B7-E087-1797-67E866A266AF}"/>
                </a:ext>
              </a:extLst>
            </p:cNvPr>
            <p:cNvGrpSpPr/>
            <p:nvPr/>
          </p:nvGrpSpPr>
          <p:grpSpPr>
            <a:xfrm>
              <a:off x="5252348" y="-159788"/>
              <a:ext cx="1332000" cy="1321667"/>
              <a:chOff x="345273" y="1215713"/>
              <a:chExt cx="2285422" cy="2231065"/>
            </a:xfrm>
          </p:grpSpPr>
          <p:pic>
            <p:nvPicPr>
              <p:cNvPr id="55" name="Graphic 54" descr="School boy with solid fill">
                <a:extLst>
                  <a:ext uri="{FF2B5EF4-FFF2-40B4-BE49-F238E27FC236}">
                    <a16:creationId xmlns:a16="http://schemas.microsoft.com/office/drawing/2014/main" id="{0525F0F0-7C30-F3B7-8936-2A3C87B2D1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407985" y="1215713"/>
                <a:ext cx="2160000" cy="2125112"/>
              </a:xfrm>
              <a:prstGeom prst="rect">
                <a:avLst/>
              </a:prstGeom>
            </p:spPr>
          </p:pic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DA4F878-8E8A-4B55-E386-AB3999514D32}"/>
                  </a:ext>
                </a:extLst>
              </p:cNvPr>
              <p:cNvSpPr txBox="1"/>
              <p:nvPr/>
            </p:nvSpPr>
            <p:spPr>
              <a:xfrm>
                <a:off x="345273" y="3077446"/>
                <a:ext cx="2285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CA" sz="1800">
                  <a:latin typeface="+mn-lt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22886AF-E8AB-DCA8-A43B-778128C0953D}"/>
              </a:ext>
            </a:extLst>
          </p:cNvPr>
          <p:cNvGrpSpPr/>
          <p:nvPr/>
        </p:nvGrpSpPr>
        <p:grpSpPr>
          <a:xfrm>
            <a:off x="6101880" y="3786767"/>
            <a:ext cx="3634176" cy="2375932"/>
            <a:chOff x="4101260" y="-352026"/>
            <a:chExt cx="3634176" cy="237593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831B83F-E92B-2B5F-59E4-7EA28046FB24}"/>
                </a:ext>
              </a:extLst>
            </p:cNvPr>
            <p:cNvSpPr/>
            <p:nvPr/>
          </p:nvSpPr>
          <p:spPr>
            <a:xfrm>
              <a:off x="4101260" y="-352026"/>
              <a:ext cx="3634176" cy="2375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CA" sz="1600" b="1">
                <a:solidFill>
                  <a:schemeClr val="bg1"/>
                </a:solidFill>
                <a:latin typeface="+mj-lt"/>
                <a:ea typeface="Corbel" charset="0"/>
                <a:cs typeface="Corbel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BC2E219-BE39-7297-374C-959DCBC9CE5E}"/>
                </a:ext>
              </a:extLst>
            </p:cNvPr>
            <p:cNvSpPr txBox="1"/>
            <p:nvPr/>
          </p:nvSpPr>
          <p:spPr>
            <a:xfrm>
              <a:off x="4535289" y="1360006"/>
              <a:ext cx="27661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1800" b="0">
                  <a:solidFill>
                    <a:schemeClr val="tx1"/>
                  </a:solidFill>
                  <a:latin typeface="+mj-lt"/>
                </a:rPr>
                <a:t>Nombre d'écoles/communautés 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BD7A035-2CD4-37F0-00E6-B9ABEBF3D1AD}"/>
                </a:ext>
              </a:extLst>
            </p:cNvPr>
            <p:cNvGrpSpPr/>
            <p:nvPr/>
          </p:nvGrpSpPr>
          <p:grpSpPr>
            <a:xfrm>
              <a:off x="5252348" y="-159788"/>
              <a:ext cx="1332000" cy="1321667"/>
              <a:chOff x="345273" y="1215713"/>
              <a:chExt cx="2285422" cy="2231065"/>
            </a:xfrm>
          </p:grpSpPr>
          <p:pic>
            <p:nvPicPr>
              <p:cNvPr id="61" name="Graphic 60" descr="Schoolhouse with solid fill">
                <a:extLst>
                  <a:ext uri="{FF2B5EF4-FFF2-40B4-BE49-F238E27FC236}">
                    <a16:creationId xmlns:a16="http://schemas.microsoft.com/office/drawing/2014/main" id="{3BA3A0D9-A922-75D6-0E2C-950E13BF90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407985" y="1215713"/>
                <a:ext cx="2160000" cy="2125112"/>
              </a:xfrm>
              <a:prstGeom prst="rect">
                <a:avLst/>
              </a:prstGeom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98913A3-C25C-29A9-F823-8A9C471627B6}"/>
                  </a:ext>
                </a:extLst>
              </p:cNvPr>
              <p:cNvSpPr txBox="1"/>
              <p:nvPr/>
            </p:nvSpPr>
            <p:spPr>
              <a:xfrm>
                <a:off x="345273" y="3077446"/>
                <a:ext cx="2285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CA" sz="1800">
                  <a:latin typeface="+mn-lt"/>
                </a:endParaRP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A61CBE4-0B79-6B18-6CF4-ED72E876E892}"/>
              </a:ext>
            </a:extLst>
          </p:cNvPr>
          <p:cNvGrpSpPr/>
          <p:nvPr/>
        </p:nvGrpSpPr>
        <p:grpSpPr>
          <a:xfrm>
            <a:off x="2465370" y="3791653"/>
            <a:ext cx="3634176" cy="2375932"/>
            <a:chOff x="4101260" y="-352026"/>
            <a:chExt cx="3634176" cy="237593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AA51AEC-AFAB-F3C7-0DFF-980042A37B03}"/>
                </a:ext>
              </a:extLst>
            </p:cNvPr>
            <p:cNvSpPr/>
            <p:nvPr/>
          </p:nvSpPr>
          <p:spPr>
            <a:xfrm>
              <a:off x="4101260" y="-352026"/>
              <a:ext cx="3634176" cy="23759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CA" sz="1600" b="1">
                <a:solidFill>
                  <a:schemeClr val="bg1"/>
                </a:solidFill>
                <a:latin typeface="+mj-lt"/>
                <a:ea typeface="Corbel" charset="0"/>
                <a:cs typeface="Corbel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C28B994-9C95-73B5-0984-905D8215DFC8}"/>
                </a:ext>
              </a:extLst>
            </p:cNvPr>
            <p:cNvSpPr txBox="1"/>
            <p:nvPr/>
          </p:nvSpPr>
          <p:spPr>
            <a:xfrm>
              <a:off x="4535289" y="1360006"/>
              <a:ext cx="2766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1800" b="0" kern="1200">
                  <a:solidFill>
                    <a:schemeClr val="tx1"/>
                  </a:solidFill>
                  <a:latin typeface="+mj-lt"/>
                </a:rPr>
                <a:t>Inscription des </a:t>
              </a:r>
              <a:r>
                <a:rPr lang="en-CA" sz="1800" b="0" kern="1200" err="1">
                  <a:solidFill>
                    <a:schemeClr val="tx1"/>
                  </a:solidFill>
                  <a:latin typeface="+mj-lt"/>
                </a:rPr>
                <a:t>élèves</a:t>
              </a:r>
              <a:r>
                <a:rPr lang="en-CA" sz="1800" b="0" kern="1200">
                  <a:solidFill>
                    <a:schemeClr val="tx1"/>
                  </a:solidFill>
                  <a:latin typeface="+mj-lt"/>
                </a:rPr>
                <a:t> 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9FD010B-E4E8-9BBC-F5EA-C5DE5BEC4685}"/>
                </a:ext>
              </a:extLst>
            </p:cNvPr>
            <p:cNvGrpSpPr/>
            <p:nvPr/>
          </p:nvGrpSpPr>
          <p:grpSpPr>
            <a:xfrm>
              <a:off x="5252348" y="-159788"/>
              <a:ext cx="1332000" cy="1321667"/>
              <a:chOff x="345273" y="1215713"/>
              <a:chExt cx="2285422" cy="2231065"/>
            </a:xfrm>
          </p:grpSpPr>
          <p:pic>
            <p:nvPicPr>
              <p:cNvPr id="67" name="Graphic 66" descr="Graduation cap with solid fill">
                <a:extLst>
                  <a:ext uri="{FF2B5EF4-FFF2-40B4-BE49-F238E27FC236}">
                    <a16:creationId xmlns:a16="http://schemas.microsoft.com/office/drawing/2014/main" id="{A92C86D8-5A80-CF41-39B8-2AFB152EC7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/>
            </p:blipFill>
            <p:spPr>
              <a:xfrm>
                <a:off x="407985" y="1215713"/>
                <a:ext cx="2160000" cy="2125112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38E0D4A-A695-D6DB-7BF1-C35ECC883796}"/>
                  </a:ext>
                </a:extLst>
              </p:cNvPr>
              <p:cNvSpPr txBox="1"/>
              <p:nvPr/>
            </p:nvSpPr>
            <p:spPr>
              <a:xfrm>
                <a:off x="345273" y="3077446"/>
                <a:ext cx="2285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CA" sz="180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2267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BC474B-CBA3-F270-17D4-E824E5D9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330" y="370993"/>
            <a:ext cx="10913050" cy="553998"/>
          </a:xfrm>
        </p:spPr>
        <p:txBody>
          <a:bodyPr/>
          <a:lstStyle/>
          <a:p>
            <a:r>
              <a:rPr lang="fr-CA" noProof="0" dirty="0"/>
              <a:t>Comparaison des coûts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A96644B-1427-3B91-F0F7-8329137107D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90929196"/>
              </p:ext>
            </p:extLst>
          </p:nvPr>
        </p:nvGraphicFramePr>
        <p:xfrm>
          <a:off x="398179" y="1260232"/>
          <a:ext cx="11395642" cy="5053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1666">
                  <a:extLst>
                    <a:ext uri="{9D8B030D-6E8A-4147-A177-3AD203B41FA5}">
                      <a16:colId xmlns:a16="http://schemas.microsoft.com/office/drawing/2014/main" val="479121499"/>
                    </a:ext>
                  </a:extLst>
                </a:gridCol>
                <a:gridCol w="1952579">
                  <a:extLst>
                    <a:ext uri="{9D8B030D-6E8A-4147-A177-3AD203B41FA5}">
                      <a16:colId xmlns:a16="http://schemas.microsoft.com/office/drawing/2014/main" val="2645967235"/>
                    </a:ext>
                  </a:extLst>
                </a:gridCol>
                <a:gridCol w="2219680">
                  <a:extLst>
                    <a:ext uri="{9D8B030D-6E8A-4147-A177-3AD203B41FA5}">
                      <a16:colId xmlns:a16="http://schemas.microsoft.com/office/drawing/2014/main" val="1464734651"/>
                    </a:ext>
                  </a:extLst>
                </a:gridCol>
                <a:gridCol w="2441717">
                  <a:extLst>
                    <a:ext uri="{9D8B030D-6E8A-4147-A177-3AD203B41FA5}">
                      <a16:colId xmlns:a16="http://schemas.microsoft.com/office/drawing/2014/main" val="2605929871"/>
                    </a:ext>
                  </a:extLst>
                </a:gridCol>
              </a:tblGrid>
              <a:tr h="1046520">
                <a:tc>
                  <a:txBody>
                    <a:bodyPr/>
                    <a:lstStyle/>
                    <a:p>
                      <a:r>
                        <a:rPr lang="en-CA" sz="1500" dirty="0"/>
                        <a:t>Première 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Première Nation de petite taille </a:t>
                      </a:r>
                      <a:r>
                        <a:rPr lang="en-CA" sz="1500" dirty="0" err="1"/>
                        <a:t>en</a:t>
                      </a:r>
                      <a:r>
                        <a:rPr lang="en-CA" sz="1500" dirty="0"/>
                        <a:t> Ontario accessible par avion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 err="1"/>
                        <a:t>Autorité</a:t>
                      </a:r>
                      <a:r>
                        <a:rPr lang="en-CA" sz="1500" dirty="0"/>
                        <a:t> </a:t>
                      </a:r>
                      <a:r>
                        <a:rPr lang="en-CA" sz="1500" dirty="0" err="1"/>
                        <a:t>éducative</a:t>
                      </a:r>
                      <a:r>
                        <a:rPr lang="en-CA" sz="1500" dirty="0"/>
                        <a:t> </a:t>
                      </a:r>
                      <a:r>
                        <a:rPr lang="en-CA" sz="1500" dirty="0" err="1"/>
                        <a:t>d'une</a:t>
                      </a:r>
                      <a:r>
                        <a:rPr lang="en-CA" sz="1500" dirty="0"/>
                        <a:t> Première Nation </a:t>
                      </a:r>
                      <a:r>
                        <a:rPr lang="en-CA" sz="1500" dirty="0" err="1"/>
                        <a:t>éloignée</a:t>
                      </a:r>
                      <a:r>
                        <a:rPr lang="en-CA" sz="1500" dirty="0"/>
                        <a:t> de </a:t>
                      </a:r>
                      <a:r>
                        <a:rPr lang="en-CA" sz="1500" dirty="0" err="1"/>
                        <a:t>grande</a:t>
                      </a:r>
                      <a:r>
                        <a:rPr lang="en-CA" sz="1500" dirty="0"/>
                        <a:t> taille </a:t>
                      </a:r>
                      <a:r>
                        <a:rPr lang="en-CA" sz="1500" dirty="0" err="1"/>
                        <a:t>en</a:t>
                      </a:r>
                      <a:r>
                        <a:rPr lang="en-CA" sz="1500" dirty="0"/>
                        <a:t> Alberta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00" dirty="0"/>
                        <a:t>Première Nation de taille Moyenne </a:t>
                      </a:r>
                      <a:r>
                        <a:rPr lang="en-CA" sz="1500" dirty="0" err="1"/>
                        <a:t>en</a:t>
                      </a:r>
                      <a:r>
                        <a:rPr lang="en-CA" sz="1500" dirty="0"/>
                        <a:t> Alberta  </a:t>
                      </a:r>
                      <a:r>
                        <a:rPr lang="en-CA" sz="1500" dirty="0" err="1"/>
                        <a:t>proche</a:t>
                      </a:r>
                      <a:r>
                        <a:rPr lang="en-CA" sz="1500" dirty="0"/>
                        <a:t> d'un grand centre </a:t>
                      </a:r>
                      <a:r>
                        <a:rPr lang="en-CA" sz="1500" dirty="0" err="1"/>
                        <a:t>urbain</a:t>
                      </a:r>
                      <a:endParaRPr lang="en-CA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999412"/>
                  </a:ext>
                </a:extLst>
              </a:tr>
              <a:tr h="348426">
                <a:tc gridSpan="4">
                  <a:txBody>
                    <a:bodyPr/>
                    <a:lstStyle/>
                    <a:p>
                      <a:r>
                        <a:rPr lang="en-CA" sz="1500" dirty="0">
                          <a:solidFill>
                            <a:schemeClr val="bg1"/>
                          </a:solidFill>
                        </a:rPr>
                        <a:t>DONNÉES 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810844"/>
                  </a:ext>
                </a:extLst>
              </a:tr>
              <a:tr h="521621">
                <a:tc>
                  <a:txBody>
                    <a:bodyPr/>
                    <a:lstStyle/>
                    <a:p>
                      <a:r>
                        <a:rPr lang="en-CA" sz="1500" dirty="0" err="1"/>
                        <a:t>Facteur</a:t>
                      </a:r>
                      <a:r>
                        <a:rPr lang="en-CA" sz="1500" dirty="0"/>
                        <a:t> </a:t>
                      </a:r>
                      <a:r>
                        <a:rPr lang="en-CA" sz="1500" dirty="0" err="1"/>
                        <a:t>d'ajustement</a:t>
                      </a:r>
                      <a:r>
                        <a:rPr lang="en-CA" sz="1500" dirty="0"/>
                        <a:t> des </a:t>
                      </a:r>
                      <a:r>
                        <a:rPr lang="en-CA" sz="1500" dirty="0" err="1"/>
                        <a:t>coûts</a:t>
                      </a:r>
                      <a:r>
                        <a:rPr lang="en-CA" sz="1500" dirty="0"/>
                        <a:t> </a:t>
                      </a:r>
                      <a:r>
                        <a:rPr lang="en-CA" sz="1500" dirty="0" err="1"/>
                        <a:t>en</a:t>
                      </a:r>
                      <a:r>
                        <a:rPr lang="en-CA" sz="1500" dirty="0"/>
                        <a:t> </a:t>
                      </a:r>
                      <a:r>
                        <a:rPr lang="en-CA" sz="1500" dirty="0" err="1"/>
                        <a:t>fonction</a:t>
                      </a:r>
                      <a:r>
                        <a:rPr lang="en-CA" sz="1500" dirty="0"/>
                        <a:t> de </a:t>
                      </a:r>
                      <a:r>
                        <a:rPr lang="en-CA" sz="1500" dirty="0" err="1"/>
                        <a:t>l'éloignement</a:t>
                      </a:r>
                      <a:endParaRPr lang="en-CA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500" dirty="0"/>
                        <a:t>126.1 %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500" dirty="0"/>
                        <a:t>40.3 %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500" dirty="0"/>
                        <a:t>7.6 %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169204"/>
                  </a:ext>
                </a:extLst>
              </a:tr>
              <a:tr h="347305">
                <a:tc>
                  <a:txBody>
                    <a:bodyPr/>
                    <a:lstStyle/>
                    <a:p>
                      <a:r>
                        <a:rPr lang="en-CA" sz="1500" dirty="0" err="1"/>
                        <a:t>Nombre</a:t>
                      </a:r>
                      <a:r>
                        <a:rPr lang="en-CA" sz="1500" dirty="0"/>
                        <a:t> </a:t>
                      </a:r>
                      <a:r>
                        <a:rPr lang="en-CA" sz="1500" dirty="0" err="1"/>
                        <a:t>d'élèves</a:t>
                      </a:r>
                      <a:r>
                        <a:rPr lang="en-CA" sz="1500" dirty="0"/>
                        <a:t> de la </a:t>
                      </a:r>
                      <a:r>
                        <a:rPr lang="en-CA" sz="1500" dirty="0" err="1"/>
                        <a:t>maternelle</a:t>
                      </a:r>
                      <a:r>
                        <a:rPr lang="en-CA" sz="1500" dirty="0"/>
                        <a:t> à la 6e </a:t>
                      </a:r>
                      <a:r>
                        <a:rPr lang="en-CA" sz="1500" dirty="0" err="1"/>
                        <a:t>année</a:t>
                      </a:r>
                      <a:endParaRPr lang="en-CA" sz="15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500" dirty="0"/>
                        <a:t>130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500" dirty="0"/>
                        <a:t>640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500"/>
                        <a:t>231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342059"/>
                  </a:ext>
                </a:extLst>
              </a:tr>
              <a:tr h="348426">
                <a:tc>
                  <a:txBody>
                    <a:bodyPr/>
                    <a:lstStyle/>
                    <a:p>
                      <a:r>
                        <a:rPr lang="en-CA" sz="1500" err="1"/>
                        <a:t>Nombre</a:t>
                      </a:r>
                      <a:r>
                        <a:rPr lang="en-CA" sz="1500"/>
                        <a:t> </a:t>
                      </a:r>
                      <a:r>
                        <a:rPr lang="en-CA" sz="1500" err="1"/>
                        <a:t>d'élèves</a:t>
                      </a:r>
                      <a:r>
                        <a:rPr lang="en-CA" sz="1500"/>
                        <a:t> de la 7e à la 12e </a:t>
                      </a:r>
                      <a:r>
                        <a:rPr lang="en-CA" sz="1500" err="1"/>
                        <a:t>année</a:t>
                      </a:r>
                      <a:endParaRPr lang="en-CA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5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500" dirty="0"/>
                        <a:t>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500"/>
                        <a:t>192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806697"/>
                  </a:ext>
                </a:extLst>
              </a:tr>
              <a:tr h="541433">
                <a:tc>
                  <a:txBody>
                    <a:bodyPr/>
                    <a:lstStyle/>
                    <a:p>
                      <a:r>
                        <a:rPr lang="en-CA" sz="1500"/>
                        <a:t>Nombre d'élèves ayant des besoins particuliers légers/modérés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500" dirty="0"/>
                        <a:t>31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500" dirty="0"/>
                        <a:t>248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500"/>
                        <a:t>85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562008"/>
                  </a:ext>
                </a:extLst>
              </a:tr>
              <a:tr h="541288">
                <a:tc>
                  <a:txBody>
                    <a:bodyPr/>
                    <a:lstStyle/>
                    <a:p>
                      <a:r>
                        <a:rPr lang="en-CA" sz="1500" dirty="0" err="1"/>
                        <a:t>Nombre</a:t>
                      </a:r>
                      <a:r>
                        <a:rPr lang="en-CA" sz="1500" dirty="0"/>
                        <a:t> </a:t>
                      </a:r>
                      <a:r>
                        <a:rPr lang="en-CA" sz="1500" dirty="0" err="1"/>
                        <a:t>d'élèves</a:t>
                      </a:r>
                      <a:r>
                        <a:rPr lang="en-CA" sz="1500" dirty="0"/>
                        <a:t> </a:t>
                      </a:r>
                      <a:r>
                        <a:rPr lang="en-CA" sz="1500" dirty="0" err="1"/>
                        <a:t>ayant</a:t>
                      </a:r>
                      <a:r>
                        <a:rPr lang="en-CA" sz="1500" dirty="0"/>
                        <a:t> des </a:t>
                      </a:r>
                      <a:r>
                        <a:rPr lang="en-CA" sz="1500" dirty="0" err="1"/>
                        <a:t>besoins</a:t>
                      </a:r>
                      <a:r>
                        <a:rPr lang="en-CA" sz="1500" dirty="0"/>
                        <a:t> </a:t>
                      </a:r>
                      <a:r>
                        <a:rPr lang="en-CA" sz="1500" dirty="0" err="1"/>
                        <a:t>particuliers</a:t>
                      </a:r>
                      <a:r>
                        <a:rPr lang="en-CA" sz="1500" dirty="0"/>
                        <a:t> </a:t>
                      </a:r>
                      <a:r>
                        <a:rPr lang="en-CA" sz="1500" dirty="0" err="1"/>
                        <a:t>lourds</a:t>
                      </a:r>
                      <a:r>
                        <a:rPr lang="en-CA" sz="1500" dirty="0"/>
                        <a:t>/</a:t>
                      </a:r>
                      <a:r>
                        <a:rPr lang="en-CA" sz="1500" dirty="0" err="1"/>
                        <a:t>profonds</a:t>
                      </a:r>
                      <a:r>
                        <a:rPr lang="en-CA" sz="15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50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5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500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130397"/>
                  </a:ext>
                </a:extLst>
              </a:tr>
              <a:tr h="262468">
                <a:tc>
                  <a:txBody>
                    <a:bodyPr/>
                    <a:lstStyle/>
                    <a:p>
                      <a:r>
                        <a:rPr lang="en-CA" sz="1500"/>
                        <a:t>Nombre d'écoles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50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500"/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500" dirty="0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846657"/>
                  </a:ext>
                </a:extLst>
              </a:tr>
              <a:tr h="326285">
                <a:tc gridSpan="4">
                  <a:txBody>
                    <a:bodyPr/>
                    <a:lstStyle/>
                    <a:p>
                      <a:r>
                        <a:rPr lang="en-CA" sz="1500" dirty="0">
                          <a:solidFill>
                            <a:schemeClr val="bg1"/>
                          </a:solidFill>
                        </a:rPr>
                        <a:t>RÉSULTATS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961260"/>
                  </a:ext>
                </a:extLst>
              </a:tr>
              <a:tr h="322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500" dirty="0" err="1">
                          <a:solidFill>
                            <a:srgbClr val="C00000"/>
                          </a:solidFill>
                        </a:rPr>
                        <a:t>Coûts</a:t>
                      </a:r>
                      <a:r>
                        <a:rPr lang="en-CA" sz="15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CA" sz="1500" dirty="0" err="1">
                          <a:solidFill>
                            <a:srgbClr val="C00000"/>
                          </a:solidFill>
                        </a:rPr>
                        <a:t>générés</a:t>
                      </a:r>
                      <a:r>
                        <a:rPr lang="en-CA" sz="1500" dirty="0">
                          <a:solidFill>
                            <a:srgbClr val="C00000"/>
                          </a:solidFill>
                        </a:rPr>
                        <a:t> par le </a:t>
                      </a:r>
                      <a:r>
                        <a:rPr lang="en-CA" sz="1500" dirty="0" err="1">
                          <a:solidFill>
                            <a:srgbClr val="C00000"/>
                          </a:solidFill>
                        </a:rPr>
                        <a:t>modèle</a:t>
                      </a:r>
                      <a:r>
                        <a:rPr lang="en-CA" sz="1500" dirty="0">
                          <a:solidFill>
                            <a:srgbClr val="C00000"/>
                          </a:solidFill>
                        </a:rPr>
                        <a:t> par </a:t>
                      </a:r>
                      <a:r>
                        <a:rPr lang="en-CA" sz="1500" dirty="0" err="1">
                          <a:solidFill>
                            <a:srgbClr val="C00000"/>
                          </a:solidFill>
                        </a:rPr>
                        <a:t>étudiant</a:t>
                      </a:r>
                      <a:r>
                        <a:rPr lang="en-CA" sz="1500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500">
                          <a:solidFill>
                            <a:srgbClr val="C00000"/>
                          </a:solidFill>
                        </a:rPr>
                        <a:t>$22,148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500">
                          <a:solidFill>
                            <a:srgbClr val="C00000"/>
                          </a:solidFill>
                        </a:rPr>
                        <a:t>$10,911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500" dirty="0">
                          <a:solidFill>
                            <a:srgbClr val="C00000"/>
                          </a:solidFill>
                        </a:rPr>
                        <a:t>$9,206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00714"/>
                  </a:ext>
                </a:extLst>
              </a:tr>
              <a:tr h="348426">
                <a:tc>
                  <a:txBody>
                    <a:bodyPr/>
                    <a:lstStyle/>
                    <a:p>
                      <a:r>
                        <a:rPr lang="en-CA" sz="1500" dirty="0" err="1">
                          <a:solidFill>
                            <a:srgbClr val="C00000"/>
                          </a:solidFill>
                        </a:rPr>
                        <a:t>Financement</a:t>
                      </a:r>
                      <a:r>
                        <a:rPr lang="en-CA" sz="15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CA" sz="1500" dirty="0" err="1">
                          <a:solidFill>
                            <a:srgbClr val="C00000"/>
                          </a:solidFill>
                        </a:rPr>
                        <a:t>actuel</a:t>
                      </a:r>
                      <a:r>
                        <a:rPr lang="en-CA" sz="1500" dirty="0">
                          <a:solidFill>
                            <a:srgbClr val="C00000"/>
                          </a:solidFill>
                        </a:rPr>
                        <a:t> par </a:t>
                      </a:r>
                      <a:r>
                        <a:rPr lang="en-CA" sz="1500" dirty="0" err="1">
                          <a:solidFill>
                            <a:srgbClr val="C00000"/>
                          </a:solidFill>
                        </a:rPr>
                        <a:t>étudiant</a:t>
                      </a:r>
                      <a:r>
                        <a:rPr lang="en-CA" sz="1500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500" dirty="0">
                          <a:solidFill>
                            <a:srgbClr val="C00000"/>
                          </a:solidFill>
                        </a:rPr>
                        <a:t>$4,675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500" dirty="0">
                          <a:solidFill>
                            <a:srgbClr val="C00000"/>
                          </a:solidFill>
                        </a:rPr>
                        <a:t>$2,938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1500" dirty="0">
                          <a:solidFill>
                            <a:srgbClr val="C00000"/>
                          </a:solidFill>
                        </a:rPr>
                        <a:t>$3,445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766029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E530A5-E6E8-FD0F-6459-BE8F7B1D21E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6123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103D2-AD16-C133-DC23-36A73E1D4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073" y="384935"/>
            <a:ext cx="10913050" cy="553998"/>
          </a:xfrm>
        </p:spPr>
        <p:txBody>
          <a:bodyPr/>
          <a:lstStyle/>
          <a:p>
            <a:r>
              <a:rPr lang="fr-CA" noProof="0" dirty="0">
                <a:cs typeface="Segoe UI Semibold"/>
              </a:rPr>
              <a:t>Conclusions </a:t>
            </a:r>
            <a:endParaRPr lang="fr-CA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DD027-6B8B-E251-A6EA-A8180F52863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 algn="ctr">
              <a:buNone/>
            </a:pPr>
            <a:endParaRPr lang="fr-CA" b="1" noProof="0"/>
          </a:p>
          <a:p>
            <a:pPr marL="0" indent="0" algn="ctr">
              <a:buNone/>
            </a:pPr>
            <a:r>
              <a:rPr lang="fr-CA" noProof="0">
                <a:cs typeface="Segoe UI Light"/>
              </a:rPr>
              <a:t>Le financement passe de </a:t>
            </a:r>
            <a:r>
              <a:rPr lang="fr-CA" b="1" noProof="0">
                <a:cs typeface="Segoe UI Light"/>
              </a:rPr>
              <a:t>9 206 dollars </a:t>
            </a:r>
            <a:r>
              <a:rPr lang="fr-CA" noProof="0">
                <a:cs typeface="Segoe UI Light"/>
              </a:rPr>
              <a:t>par ETP pour une Première Nation proche d'un grand centre urbain à </a:t>
            </a:r>
            <a:r>
              <a:rPr lang="fr-CA" b="1" noProof="0">
                <a:cs typeface="Segoe UI Light"/>
              </a:rPr>
              <a:t>22 148 dollars </a:t>
            </a:r>
            <a:r>
              <a:rPr lang="fr-CA" noProof="0">
                <a:cs typeface="Segoe UI Light"/>
              </a:rPr>
              <a:t>par ETP pour une petite communauté accessible par avion. </a:t>
            </a:r>
            <a:endParaRPr lang="fr-CA" noProof="0"/>
          </a:p>
          <a:p>
            <a:pPr marL="276860" indent="-276860" algn="ctr"/>
            <a:endParaRPr lang="fr-CA" noProof="0"/>
          </a:p>
          <a:p>
            <a:pPr marL="0" indent="0" algn="ctr">
              <a:buNone/>
            </a:pPr>
            <a:endParaRPr lang="fr-CA" noProof="0"/>
          </a:p>
          <a:p>
            <a:pPr marL="0" indent="0" algn="ctr">
              <a:buNone/>
            </a:pPr>
            <a:r>
              <a:rPr lang="fr-CA" noProof="0">
                <a:cs typeface="Segoe UI Light"/>
              </a:rPr>
              <a:t>Le financement actuel est environ </a:t>
            </a:r>
            <a:r>
              <a:rPr lang="fr-CA" b="1" u="sng" noProof="0">
                <a:cs typeface="Segoe UI Light"/>
              </a:rPr>
              <a:t>2,5 à 5 fois </a:t>
            </a:r>
            <a:r>
              <a:rPr lang="fr-CA" noProof="0">
                <a:cs typeface="Segoe UI Light"/>
              </a:rPr>
              <a:t>inférieur aux coûts générés par le modèle.</a:t>
            </a:r>
          </a:p>
          <a:p>
            <a:pPr marL="0" indent="0">
              <a:buNone/>
            </a:pPr>
            <a:endParaRPr lang="fr-CA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B5525-8AC1-3866-1E40-F398A4B801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594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D354BA-B161-CB5F-6D54-08419FF093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13</a:t>
            </a:fld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7C3BD6-BB0F-83FD-C3F0-27627ADEC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365" y="359498"/>
            <a:ext cx="10913050" cy="553998"/>
          </a:xfrm>
        </p:spPr>
        <p:txBody>
          <a:bodyPr/>
          <a:lstStyle/>
          <a:p>
            <a:r>
              <a:rPr lang="fr-CA" noProof="0" dirty="0"/>
              <a:t>Considérations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1A757A5-B4AF-D7A2-46D2-3764F2B01B38}"/>
              </a:ext>
            </a:extLst>
          </p:cNvPr>
          <p:cNvSpPr/>
          <p:nvPr/>
        </p:nvSpPr>
        <p:spPr>
          <a:xfrm>
            <a:off x="2795091" y="1339644"/>
            <a:ext cx="7763039" cy="861870"/>
          </a:xfrm>
          <a:custGeom>
            <a:avLst/>
            <a:gdLst>
              <a:gd name="connsiteX0" fmla="*/ 106581 w 639473"/>
              <a:gd name="connsiteY0" fmla="*/ 0 h 7763038"/>
              <a:gd name="connsiteX1" fmla="*/ 532892 w 639473"/>
              <a:gd name="connsiteY1" fmla="*/ 0 h 7763038"/>
              <a:gd name="connsiteX2" fmla="*/ 639473 w 639473"/>
              <a:gd name="connsiteY2" fmla="*/ 106581 h 7763038"/>
              <a:gd name="connsiteX3" fmla="*/ 639473 w 639473"/>
              <a:gd name="connsiteY3" fmla="*/ 7763038 h 7763038"/>
              <a:gd name="connsiteX4" fmla="*/ 639473 w 639473"/>
              <a:gd name="connsiteY4" fmla="*/ 7763038 h 7763038"/>
              <a:gd name="connsiteX5" fmla="*/ 0 w 639473"/>
              <a:gd name="connsiteY5" fmla="*/ 7763038 h 7763038"/>
              <a:gd name="connsiteX6" fmla="*/ 0 w 639473"/>
              <a:gd name="connsiteY6" fmla="*/ 7763038 h 7763038"/>
              <a:gd name="connsiteX7" fmla="*/ 0 w 639473"/>
              <a:gd name="connsiteY7" fmla="*/ 106581 h 7763038"/>
              <a:gd name="connsiteX8" fmla="*/ 106581 w 639473"/>
              <a:gd name="connsiteY8" fmla="*/ 0 h 776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73" h="7763038">
                <a:moveTo>
                  <a:pt x="639473" y="1293870"/>
                </a:moveTo>
                <a:lnTo>
                  <a:pt x="639473" y="6469168"/>
                </a:lnTo>
                <a:cubicBezTo>
                  <a:pt x="639473" y="7183749"/>
                  <a:pt x="635542" y="7763032"/>
                  <a:pt x="630693" y="7763032"/>
                </a:cubicBezTo>
                <a:lnTo>
                  <a:pt x="0" y="7763032"/>
                </a:lnTo>
                <a:lnTo>
                  <a:pt x="0" y="7763032"/>
                </a:lnTo>
                <a:lnTo>
                  <a:pt x="0" y="6"/>
                </a:lnTo>
                <a:lnTo>
                  <a:pt x="0" y="6"/>
                </a:lnTo>
                <a:lnTo>
                  <a:pt x="630693" y="6"/>
                </a:lnTo>
                <a:cubicBezTo>
                  <a:pt x="635542" y="6"/>
                  <a:pt x="639473" y="579289"/>
                  <a:pt x="639473" y="129387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1" tIns="50266" rIns="50266" bIns="50267" numCol="1" spcCol="1270" anchor="ctr" anchorCtr="0">
            <a:noAutofit/>
          </a:bodyPr>
          <a:lstStyle/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CA" sz="2600" kern="1200" dirty="0" err="1"/>
              <a:t>Financement</a:t>
            </a:r>
            <a:r>
              <a:rPr lang="en-CA" sz="2600" kern="1200" dirty="0"/>
              <a:t> </a:t>
            </a:r>
            <a:r>
              <a:rPr lang="en-CA" sz="2600" kern="1200" dirty="0" err="1"/>
              <a:t>supplémentaire</a:t>
            </a:r>
            <a:r>
              <a:rPr lang="en-CA" sz="2600" kern="1200" dirty="0"/>
              <a:t> </a:t>
            </a:r>
            <a:r>
              <a:rPr lang="en-CA" sz="2600" kern="1200" dirty="0" err="1"/>
              <a:t>fondé</a:t>
            </a:r>
            <a:r>
              <a:rPr lang="en-CA" sz="2600" kern="1200" dirty="0"/>
              <a:t> sur des propositions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A6532E-7F4D-D8ED-4D2A-E432D6E65B23}"/>
              </a:ext>
            </a:extLst>
          </p:cNvPr>
          <p:cNvSpPr/>
          <p:nvPr/>
        </p:nvSpPr>
        <p:spPr>
          <a:xfrm>
            <a:off x="2015342" y="1339644"/>
            <a:ext cx="900000" cy="900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6" tIns="355128" rIns="10794" bIns="355126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CA" sz="1700" kern="12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92A70C-FE26-1117-3248-83271EF780AE}"/>
              </a:ext>
            </a:extLst>
          </p:cNvPr>
          <p:cNvSpPr/>
          <p:nvPr/>
        </p:nvSpPr>
        <p:spPr>
          <a:xfrm>
            <a:off x="2795091" y="2439163"/>
            <a:ext cx="7763039" cy="639474"/>
          </a:xfrm>
          <a:custGeom>
            <a:avLst/>
            <a:gdLst>
              <a:gd name="connsiteX0" fmla="*/ 106581 w 639473"/>
              <a:gd name="connsiteY0" fmla="*/ 0 h 7763038"/>
              <a:gd name="connsiteX1" fmla="*/ 532892 w 639473"/>
              <a:gd name="connsiteY1" fmla="*/ 0 h 7763038"/>
              <a:gd name="connsiteX2" fmla="*/ 639473 w 639473"/>
              <a:gd name="connsiteY2" fmla="*/ 106581 h 7763038"/>
              <a:gd name="connsiteX3" fmla="*/ 639473 w 639473"/>
              <a:gd name="connsiteY3" fmla="*/ 7763038 h 7763038"/>
              <a:gd name="connsiteX4" fmla="*/ 639473 w 639473"/>
              <a:gd name="connsiteY4" fmla="*/ 7763038 h 7763038"/>
              <a:gd name="connsiteX5" fmla="*/ 0 w 639473"/>
              <a:gd name="connsiteY5" fmla="*/ 7763038 h 7763038"/>
              <a:gd name="connsiteX6" fmla="*/ 0 w 639473"/>
              <a:gd name="connsiteY6" fmla="*/ 7763038 h 7763038"/>
              <a:gd name="connsiteX7" fmla="*/ 0 w 639473"/>
              <a:gd name="connsiteY7" fmla="*/ 106581 h 7763038"/>
              <a:gd name="connsiteX8" fmla="*/ 106581 w 639473"/>
              <a:gd name="connsiteY8" fmla="*/ 0 h 776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73" h="7763038">
                <a:moveTo>
                  <a:pt x="639473" y="1293870"/>
                </a:moveTo>
                <a:lnTo>
                  <a:pt x="639473" y="6469168"/>
                </a:lnTo>
                <a:cubicBezTo>
                  <a:pt x="639473" y="7183749"/>
                  <a:pt x="635542" y="7763032"/>
                  <a:pt x="630693" y="7763032"/>
                </a:cubicBezTo>
                <a:lnTo>
                  <a:pt x="0" y="7763032"/>
                </a:lnTo>
                <a:lnTo>
                  <a:pt x="0" y="7763032"/>
                </a:lnTo>
                <a:lnTo>
                  <a:pt x="0" y="6"/>
                </a:lnTo>
                <a:lnTo>
                  <a:pt x="0" y="6"/>
                </a:lnTo>
                <a:lnTo>
                  <a:pt x="630693" y="6"/>
                </a:lnTo>
                <a:cubicBezTo>
                  <a:pt x="635542" y="6"/>
                  <a:pt x="639473" y="579289"/>
                  <a:pt x="639473" y="129387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1" tIns="50266" rIns="50266" bIns="50267" numCol="1" spcCol="1270" anchor="ctr" anchorCtr="0">
            <a:noAutofit/>
          </a:bodyPr>
          <a:lstStyle/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CA" sz="3000" kern="1200" dirty="0"/>
              <a:t>Mises à jour </a:t>
            </a:r>
            <a:r>
              <a:rPr lang="en-CA" sz="3000" kern="1200" dirty="0" err="1"/>
              <a:t>permanentes</a:t>
            </a:r>
            <a:endParaRPr lang="en-CA" sz="3000" kern="12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E90733D-806D-6992-0E9D-114B079B1070}"/>
              </a:ext>
            </a:extLst>
          </p:cNvPr>
          <p:cNvSpPr/>
          <p:nvPr/>
        </p:nvSpPr>
        <p:spPr>
          <a:xfrm>
            <a:off x="2795091" y="3410806"/>
            <a:ext cx="7763039" cy="639474"/>
          </a:xfrm>
          <a:custGeom>
            <a:avLst/>
            <a:gdLst>
              <a:gd name="connsiteX0" fmla="*/ 106581 w 639473"/>
              <a:gd name="connsiteY0" fmla="*/ 0 h 7763038"/>
              <a:gd name="connsiteX1" fmla="*/ 532892 w 639473"/>
              <a:gd name="connsiteY1" fmla="*/ 0 h 7763038"/>
              <a:gd name="connsiteX2" fmla="*/ 639473 w 639473"/>
              <a:gd name="connsiteY2" fmla="*/ 106581 h 7763038"/>
              <a:gd name="connsiteX3" fmla="*/ 639473 w 639473"/>
              <a:gd name="connsiteY3" fmla="*/ 7763038 h 7763038"/>
              <a:gd name="connsiteX4" fmla="*/ 639473 w 639473"/>
              <a:gd name="connsiteY4" fmla="*/ 7763038 h 7763038"/>
              <a:gd name="connsiteX5" fmla="*/ 0 w 639473"/>
              <a:gd name="connsiteY5" fmla="*/ 7763038 h 7763038"/>
              <a:gd name="connsiteX6" fmla="*/ 0 w 639473"/>
              <a:gd name="connsiteY6" fmla="*/ 7763038 h 7763038"/>
              <a:gd name="connsiteX7" fmla="*/ 0 w 639473"/>
              <a:gd name="connsiteY7" fmla="*/ 106581 h 7763038"/>
              <a:gd name="connsiteX8" fmla="*/ 106581 w 639473"/>
              <a:gd name="connsiteY8" fmla="*/ 0 h 776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73" h="7763038">
                <a:moveTo>
                  <a:pt x="639473" y="1293870"/>
                </a:moveTo>
                <a:lnTo>
                  <a:pt x="639473" y="6469168"/>
                </a:lnTo>
                <a:cubicBezTo>
                  <a:pt x="639473" y="7183749"/>
                  <a:pt x="635542" y="7763032"/>
                  <a:pt x="630693" y="7763032"/>
                </a:cubicBezTo>
                <a:lnTo>
                  <a:pt x="0" y="7763032"/>
                </a:lnTo>
                <a:lnTo>
                  <a:pt x="0" y="7763032"/>
                </a:lnTo>
                <a:lnTo>
                  <a:pt x="0" y="6"/>
                </a:lnTo>
                <a:lnTo>
                  <a:pt x="0" y="6"/>
                </a:lnTo>
                <a:lnTo>
                  <a:pt x="630693" y="6"/>
                </a:lnTo>
                <a:cubicBezTo>
                  <a:pt x="635542" y="6"/>
                  <a:pt x="639473" y="579289"/>
                  <a:pt x="639473" y="129387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1" tIns="50266" rIns="50266" bIns="50267" numCol="1" spcCol="1270" anchor="ctr" anchorCtr="0">
            <a:noAutofit/>
          </a:bodyPr>
          <a:lstStyle/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CA" sz="3000" kern="1200"/>
              <a:t>Intégrer les élèves en attente d'évaluation 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6865322-C0D5-AB90-DB17-A9BA722C4686}"/>
              </a:ext>
            </a:extLst>
          </p:cNvPr>
          <p:cNvSpPr/>
          <p:nvPr/>
        </p:nvSpPr>
        <p:spPr>
          <a:xfrm>
            <a:off x="2795091" y="4382449"/>
            <a:ext cx="7763039" cy="639474"/>
          </a:xfrm>
          <a:custGeom>
            <a:avLst/>
            <a:gdLst>
              <a:gd name="connsiteX0" fmla="*/ 106581 w 639473"/>
              <a:gd name="connsiteY0" fmla="*/ 0 h 7763038"/>
              <a:gd name="connsiteX1" fmla="*/ 532892 w 639473"/>
              <a:gd name="connsiteY1" fmla="*/ 0 h 7763038"/>
              <a:gd name="connsiteX2" fmla="*/ 639473 w 639473"/>
              <a:gd name="connsiteY2" fmla="*/ 106581 h 7763038"/>
              <a:gd name="connsiteX3" fmla="*/ 639473 w 639473"/>
              <a:gd name="connsiteY3" fmla="*/ 7763038 h 7763038"/>
              <a:gd name="connsiteX4" fmla="*/ 639473 w 639473"/>
              <a:gd name="connsiteY4" fmla="*/ 7763038 h 7763038"/>
              <a:gd name="connsiteX5" fmla="*/ 0 w 639473"/>
              <a:gd name="connsiteY5" fmla="*/ 7763038 h 7763038"/>
              <a:gd name="connsiteX6" fmla="*/ 0 w 639473"/>
              <a:gd name="connsiteY6" fmla="*/ 7763038 h 7763038"/>
              <a:gd name="connsiteX7" fmla="*/ 0 w 639473"/>
              <a:gd name="connsiteY7" fmla="*/ 106581 h 7763038"/>
              <a:gd name="connsiteX8" fmla="*/ 106581 w 639473"/>
              <a:gd name="connsiteY8" fmla="*/ 0 h 776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73" h="7763038">
                <a:moveTo>
                  <a:pt x="639473" y="1293870"/>
                </a:moveTo>
                <a:lnTo>
                  <a:pt x="639473" y="6469168"/>
                </a:lnTo>
                <a:cubicBezTo>
                  <a:pt x="639473" y="7183749"/>
                  <a:pt x="635542" y="7763032"/>
                  <a:pt x="630693" y="7763032"/>
                </a:cubicBezTo>
                <a:lnTo>
                  <a:pt x="0" y="7763032"/>
                </a:lnTo>
                <a:lnTo>
                  <a:pt x="0" y="7763032"/>
                </a:lnTo>
                <a:lnTo>
                  <a:pt x="0" y="6"/>
                </a:lnTo>
                <a:lnTo>
                  <a:pt x="0" y="6"/>
                </a:lnTo>
                <a:lnTo>
                  <a:pt x="630693" y="6"/>
                </a:lnTo>
                <a:cubicBezTo>
                  <a:pt x="635542" y="6"/>
                  <a:pt x="639473" y="579289"/>
                  <a:pt x="639473" y="129387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1" tIns="50266" rIns="50266" bIns="50267" numCol="1" spcCol="1270" anchor="ctr" anchorCtr="0">
            <a:noAutofit/>
          </a:bodyPr>
          <a:lstStyle/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CA" sz="3000" kern="1200"/>
              <a:t>Immobilisations et infrastructures 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FC14D8B-1A4B-B8B7-1C1D-5576A979530A}"/>
              </a:ext>
            </a:extLst>
          </p:cNvPr>
          <p:cNvSpPr/>
          <p:nvPr/>
        </p:nvSpPr>
        <p:spPr>
          <a:xfrm>
            <a:off x="2795091" y="5254876"/>
            <a:ext cx="7763039" cy="828000"/>
          </a:xfrm>
          <a:custGeom>
            <a:avLst/>
            <a:gdLst>
              <a:gd name="connsiteX0" fmla="*/ 106581 w 639473"/>
              <a:gd name="connsiteY0" fmla="*/ 0 h 7763038"/>
              <a:gd name="connsiteX1" fmla="*/ 532892 w 639473"/>
              <a:gd name="connsiteY1" fmla="*/ 0 h 7763038"/>
              <a:gd name="connsiteX2" fmla="*/ 639473 w 639473"/>
              <a:gd name="connsiteY2" fmla="*/ 106581 h 7763038"/>
              <a:gd name="connsiteX3" fmla="*/ 639473 w 639473"/>
              <a:gd name="connsiteY3" fmla="*/ 7763038 h 7763038"/>
              <a:gd name="connsiteX4" fmla="*/ 639473 w 639473"/>
              <a:gd name="connsiteY4" fmla="*/ 7763038 h 7763038"/>
              <a:gd name="connsiteX5" fmla="*/ 0 w 639473"/>
              <a:gd name="connsiteY5" fmla="*/ 7763038 h 7763038"/>
              <a:gd name="connsiteX6" fmla="*/ 0 w 639473"/>
              <a:gd name="connsiteY6" fmla="*/ 7763038 h 7763038"/>
              <a:gd name="connsiteX7" fmla="*/ 0 w 639473"/>
              <a:gd name="connsiteY7" fmla="*/ 106581 h 7763038"/>
              <a:gd name="connsiteX8" fmla="*/ 106581 w 639473"/>
              <a:gd name="connsiteY8" fmla="*/ 0 h 776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73" h="7763038">
                <a:moveTo>
                  <a:pt x="639473" y="1293870"/>
                </a:moveTo>
                <a:lnTo>
                  <a:pt x="639473" y="6469168"/>
                </a:lnTo>
                <a:cubicBezTo>
                  <a:pt x="639473" y="7183749"/>
                  <a:pt x="635542" y="7763032"/>
                  <a:pt x="630693" y="7763032"/>
                </a:cubicBezTo>
                <a:lnTo>
                  <a:pt x="0" y="7763032"/>
                </a:lnTo>
                <a:lnTo>
                  <a:pt x="0" y="7763032"/>
                </a:lnTo>
                <a:lnTo>
                  <a:pt x="0" y="6"/>
                </a:lnTo>
                <a:lnTo>
                  <a:pt x="0" y="6"/>
                </a:lnTo>
                <a:lnTo>
                  <a:pt x="630693" y="6"/>
                </a:lnTo>
                <a:cubicBezTo>
                  <a:pt x="635542" y="6"/>
                  <a:pt x="639473" y="579289"/>
                  <a:pt x="639473" y="129387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1" tIns="50266" rIns="50266" bIns="50267" numCol="1" spcCol="1270" anchor="ctr" anchorCtr="0">
            <a:noAutofit/>
          </a:bodyPr>
          <a:lstStyle/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CA" sz="2600" kern="1200" dirty="0" err="1"/>
              <a:t>Financement</a:t>
            </a:r>
            <a:r>
              <a:rPr lang="en-CA" sz="2600" kern="1200" dirty="0"/>
              <a:t> pour les Premières Nations sans école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CA2C8FA-310A-8D56-F62B-950281AE7289}"/>
              </a:ext>
            </a:extLst>
          </p:cNvPr>
          <p:cNvSpPr/>
          <p:nvPr/>
        </p:nvSpPr>
        <p:spPr>
          <a:xfrm>
            <a:off x="2015342" y="2306513"/>
            <a:ext cx="900000" cy="900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6" tIns="355128" rIns="10794" bIns="355126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CA" sz="1700" kern="12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B8A4BEC-78EF-FE26-C769-670B93C759F8}"/>
              </a:ext>
            </a:extLst>
          </p:cNvPr>
          <p:cNvSpPr/>
          <p:nvPr/>
        </p:nvSpPr>
        <p:spPr>
          <a:xfrm>
            <a:off x="2015342" y="3282930"/>
            <a:ext cx="900000" cy="900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6" tIns="355128" rIns="10794" bIns="355126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CA" sz="1700" kern="12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931F58-7F94-E7B3-C822-CA1F6629528F}"/>
              </a:ext>
            </a:extLst>
          </p:cNvPr>
          <p:cNvSpPr/>
          <p:nvPr/>
        </p:nvSpPr>
        <p:spPr>
          <a:xfrm>
            <a:off x="2015342" y="4254573"/>
            <a:ext cx="900000" cy="900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6" tIns="355128" rIns="10794" bIns="355126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CA" sz="1700" kern="12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185EECF-47C7-4F07-03B9-D90C34905452}"/>
              </a:ext>
            </a:extLst>
          </p:cNvPr>
          <p:cNvSpPr/>
          <p:nvPr/>
        </p:nvSpPr>
        <p:spPr>
          <a:xfrm>
            <a:off x="2015342" y="5221442"/>
            <a:ext cx="900000" cy="900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6" tIns="355128" rIns="10794" bIns="355126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CA" sz="1700" kern="1200"/>
          </a:p>
        </p:txBody>
      </p:sp>
      <p:pic>
        <p:nvPicPr>
          <p:cNvPr id="35" name="Graphic 34" descr="Architecture with solid fill">
            <a:extLst>
              <a:ext uri="{FF2B5EF4-FFF2-40B4-BE49-F238E27FC236}">
                <a16:creationId xmlns:a16="http://schemas.microsoft.com/office/drawing/2014/main" id="{321647F0-AD63-99A6-1CBD-4CCACF031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1342" y="4335357"/>
            <a:ext cx="720000" cy="720000"/>
          </a:xfrm>
          <a:prstGeom prst="rect">
            <a:avLst/>
          </a:prstGeom>
        </p:spPr>
      </p:pic>
      <p:pic>
        <p:nvPicPr>
          <p:cNvPr id="37" name="Graphic 36" descr="Hourglass Finished with solid fill">
            <a:extLst>
              <a:ext uri="{FF2B5EF4-FFF2-40B4-BE49-F238E27FC236}">
                <a16:creationId xmlns:a16="http://schemas.microsoft.com/office/drawing/2014/main" id="{FFD55B19-792B-4D02-DCDE-C5CB79F839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05342" y="3378104"/>
            <a:ext cx="720000" cy="720000"/>
          </a:xfrm>
          <a:prstGeom prst="rect">
            <a:avLst/>
          </a:prstGeom>
        </p:spPr>
      </p:pic>
      <p:pic>
        <p:nvPicPr>
          <p:cNvPr id="39" name="Graphic 38" descr="Repeat with solid fill">
            <a:extLst>
              <a:ext uri="{FF2B5EF4-FFF2-40B4-BE49-F238E27FC236}">
                <a16:creationId xmlns:a16="http://schemas.microsoft.com/office/drawing/2014/main" id="{2698B250-D47A-5693-8700-EDA0391AA3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51342" y="2350585"/>
            <a:ext cx="828000" cy="828000"/>
          </a:xfrm>
          <a:prstGeom prst="rect">
            <a:avLst/>
          </a:prstGeom>
        </p:spPr>
      </p:pic>
      <p:pic>
        <p:nvPicPr>
          <p:cNvPr id="41" name="Graphic 40" descr="Piggy Bank with solid fill">
            <a:extLst>
              <a:ext uri="{FF2B5EF4-FFF2-40B4-BE49-F238E27FC236}">
                <a16:creationId xmlns:a16="http://schemas.microsoft.com/office/drawing/2014/main" id="{F4CC715E-F015-CD7F-0239-37E526090A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87342" y="1356579"/>
            <a:ext cx="828000" cy="828000"/>
          </a:xfrm>
          <a:prstGeom prst="rect">
            <a:avLst/>
          </a:prstGeom>
        </p:spPr>
      </p:pic>
      <p:pic>
        <p:nvPicPr>
          <p:cNvPr id="43" name="Graphic 42" descr="Close with solid fill">
            <a:extLst>
              <a:ext uri="{FF2B5EF4-FFF2-40B4-BE49-F238E27FC236}">
                <a16:creationId xmlns:a16="http://schemas.microsoft.com/office/drawing/2014/main" id="{F63B4D7F-2528-018E-0757-4836190724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58151" y="5257442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78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E46709-58FA-8330-A6D9-56D59A2FA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/>
              <a:t>Étude sur les coûts de transport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1B652-68D0-AFBA-EDB6-ED2B5F2609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91938" y="6237288"/>
            <a:ext cx="500062" cy="249237"/>
          </a:xfrm>
        </p:spPr>
        <p:txBody>
          <a:bodyPr/>
          <a:lstStyle/>
          <a:p>
            <a:fld id="{524D1A82-BAD5-4898-8C77-C821410AB1EA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6735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A0C3E5-40AE-3F59-AB7F-068C0E03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141" y="212589"/>
            <a:ext cx="10913050" cy="1107996"/>
          </a:xfrm>
        </p:spPr>
        <p:txBody>
          <a:bodyPr/>
          <a:lstStyle/>
          <a:p>
            <a:r>
              <a:rPr lang="fr-CA" noProof="0" dirty="0"/>
              <a:t>Aperçu des activités de collecte de</a:t>
            </a:r>
            <a:br>
              <a:rPr lang="fr-CA" noProof="0" dirty="0"/>
            </a:br>
            <a:r>
              <a:rPr lang="fr-CA" noProof="0" dirty="0"/>
              <a:t>données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20B0E22F-A9DC-032C-CC9B-723CF402951A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190092651"/>
              </p:ext>
            </p:extLst>
          </p:nvPr>
        </p:nvGraphicFramePr>
        <p:xfrm>
          <a:off x="7510051" y="2263845"/>
          <a:ext cx="265428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871">
                  <a:extLst>
                    <a:ext uri="{9D8B030D-6E8A-4147-A177-3AD203B41FA5}">
                      <a16:colId xmlns:a16="http://schemas.microsoft.com/office/drawing/2014/main" val="1223180729"/>
                    </a:ext>
                  </a:extLst>
                </a:gridCol>
                <a:gridCol w="794413">
                  <a:extLst>
                    <a:ext uri="{9D8B030D-6E8A-4147-A177-3AD203B41FA5}">
                      <a16:colId xmlns:a16="http://schemas.microsoft.com/office/drawing/2014/main" val="3565998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b="1">
                          <a:solidFill>
                            <a:schemeClr val="tx1"/>
                          </a:solidFill>
                        </a:rPr>
                        <a:t>BC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17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>
                          <a:solidFill>
                            <a:schemeClr val="tx1"/>
                          </a:solidFill>
                        </a:rPr>
                        <a:t>Alberta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437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>
                          <a:solidFill>
                            <a:schemeClr val="tx1"/>
                          </a:solidFill>
                        </a:rPr>
                        <a:t>Saskatchewan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368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>
                          <a:solidFill>
                            <a:schemeClr val="tx1"/>
                          </a:solidFill>
                        </a:rPr>
                        <a:t>Manitoba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027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>
                          <a:solidFill>
                            <a:schemeClr val="tx1"/>
                          </a:solidFill>
                        </a:rPr>
                        <a:t>Ontario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668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>
                          <a:solidFill>
                            <a:schemeClr val="tx1"/>
                          </a:solidFill>
                        </a:rPr>
                        <a:t>Québec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707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>
                          <a:solidFill>
                            <a:schemeClr val="tx1"/>
                          </a:solidFill>
                        </a:rPr>
                        <a:t>Nouvelle-Écosse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488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173292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30D31-1D4B-4E9F-03F4-3D120C86A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412" y="1473621"/>
            <a:ext cx="5381612" cy="910762"/>
          </a:xfrm>
        </p:spPr>
        <p:txBody>
          <a:bodyPr/>
          <a:lstStyle/>
          <a:p>
            <a:pPr algn="ctr"/>
            <a:r>
              <a:rPr lang="fr-CA" noProof="0" dirty="0"/>
              <a:t>Vue d'ensemble de l'engagement communautaire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F72EA4-81CA-BE28-DB9C-B311DC71FA7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013278" y="1627435"/>
            <a:ext cx="5395913" cy="436786"/>
          </a:xfrm>
        </p:spPr>
        <p:txBody>
          <a:bodyPr/>
          <a:lstStyle/>
          <a:p>
            <a:pPr algn="ctr"/>
            <a:r>
              <a:rPr lang="fr-CA" noProof="0"/>
              <a:t>Aperçu des entretiens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0E119C-AB75-BE3D-37B2-9D15C26FAA5F}"/>
              </a:ext>
            </a:extLst>
          </p:cNvPr>
          <p:cNvGrpSpPr/>
          <p:nvPr/>
        </p:nvGrpSpPr>
        <p:grpSpPr>
          <a:xfrm>
            <a:off x="3530670" y="2569627"/>
            <a:ext cx="3587263" cy="3121689"/>
            <a:chOff x="5285042" y="1431146"/>
            <a:chExt cx="6520529" cy="456133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188CB58-7981-6329-508B-2D3BC7195548}"/>
                </a:ext>
              </a:extLst>
            </p:cNvPr>
            <p:cNvSpPr/>
            <p:nvPr/>
          </p:nvSpPr>
          <p:spPr>
            <a:xfrm>
              <a:off x="5285042" y="1431146"/>
              <a:ext cx="6520529" cy="703199"/>
            </a:xfrm>
            <a:prstGeom prst="roundRect">
              <a:avLst/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257" tIns="58456" rIns="58456" bIns="58458" numCol="1" spcCol="1270" anchor="ctr" anchorCtr="0">
              <a:noAutofit/>
            </a:bodyPr>
            <a:lstStyle/>
            <a:p>
              <a:pPr marL="285750" lvl="1" indent="-28575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CA" kern="1200" dirty="0"/>
                <a:t>7 provinces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4A72437-11C9-D00A-BA92-9EE2E6D8C8F8}"/>
                </a:ext>
              </a:extLst>
            </p:cNvPr>
            <p:cNvSpPr/>
            <p:nvPr/>
          </p:nvSpPr>
          <p:spPr>
            <a:xfrm>
              <a:off x="5285042" y="2395680"/>
              <a:ext cx="6520529" cy="70319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257" tIns="58456" rIns="58456" bIns="58458" numCol="1" spcCol="1270" anchor="ctr" anchorCtr="0">
              <a:noAutofit/>
            </a:bodyPr>
            <a:lstStyle/>
            <a:p>
              <a:pPr marL="285750" lvl="1" indent="-28575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CA" kern="1200" dirty="0"/>
                <a:t>3 zones </a:t>
              </a:r>
              <a:r>
                <a:rPr lang="en-CA" kern="1200" dirty="0" err="1"/>
                <a:t>géographiques</a:t>
              </a:r>
              <a:endParaRPr lang="en-CA" kern="1200" dirty="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B3B2FFA-80C7-6B19-4613-2FA29BA162AD}"/>
                </a:ext>
              </a:extLst>
            </p:cNvPr>
            <p:cNvSpPr/>
            <p:nvPr/>
          </p:nvSpPr>
          <p:spPr>
            <a:xfrm>
              <a:off x="5285042" y="3360214"/>
              <a:ext cx="6520529" cy="70319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257" tIns="58456" rIns="58456" bIns="58458" numCol="1" spcCol="1270" anchor="ctr" anchorCtr="0">
              <a:noAutofit/>
            </a:bodyPr>
            <a:lstStyle/>
            <a:p>
              <a:pPr marL="285750" lvl="1" indent="-28575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CA" kern="1200" dirty="0"/>
                <a:t>1-6 </a:t>
              </a:r>
              <a:r>
                <a:rPr lang="en-CA" kern="1200" dirty="0" err="1"/>
                <a:t>nombre</a:t>
              </a:r>
              <a:r>
                <a:rPr lang="en-CA" kern="1200" dirty="0"/>
                <a:t> </a:t>
              </a:r>
              <a:r>
                <a:rPr lang="en-CA" kern="1200" dirty="0" err="1"/>
                <a:t>d’écoles</a:t>
              </a:r>
              <a:endParaRPr lang="en-CA" kern="1200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56934C5-18C8-868A-94D7-8DD0676CF658}"/>
                </a:ext>
              </a:extLst>
            </p:cNvPr>
            <p:cNvSpPr/>
            <p:nvPr/>
          </p:nvSpPr>
          <p:spPr>
            <a:xfrm>
              <a:off x="5285042" y="4324748"/>
              <a:ext cx="6520529" cy="703199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257" tIns="58457" rIns="58456" bIns="58457" numCol="1" spcCol="1270" anchor="ctr" anchorCtr="0">
              <a:noAutofit/>
            </a:bodyPr>
            <a:lstStyle/>
            <a:p>
              <a:pPr marL="285750" lvl="1" indent="-28575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CA" kern="1200" dirty="0"/>
                <a:t>47-1 842 </a:t>
              </a:r>
              <a:r>
                <a:rPr lang="en-CA" kern="1200" dirty="0" err="1"/>
                <a:t>nombre</a:t>
              </a:r>
              <a:r>
                <a:rPr lang="en-CA" kern="1200" dirty="0"/>
                <a:t> </a:t>
              </a:r>
              <a:r>
                <a:rPr lang="en-CA" kern="1200" dirty="0" err="1"/>
                <a:t>d'inscriptions</a:t>
              </a:r>
              <a:endParaRPr lang="en-CA" kern="1200" dirty="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563CC08-5F15-D89A-B48A-5075B443B5DD}"/>
                </a:ext>
              </a:extLst>
            </p:cNvPr>
            <p:cNvSpPr/>
            <p:nvPr/>
          </p:nvSpPr>
          <p:spPr>
            <a:xfrm>
              <a:off x="5285042" y="5289280"/>
              <a:ext cx="6520529" cy="703200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257" tIns="58458" rIns="58456" bIns="58457" numCol="1" spcCol="1270" anchor="ctr" anchorCtr="0">
              <a:noAutofit/>
            </a:bodyPr>
            <a:lstStyle/>
            <a:p>
              <a:pPr marL="285750" lvl="1" indent="-28575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CA" kern="1200" dirty="0"/>
                <a:t>3 </a:t>
              </a:r>
              <a:r>
                <a:rPr lang="en-CA" kern="1200" dirty="0" err="1"/>
                <a:t>communautés</a:t>
              </a:r>
              <a:r>
                <a:rPr lang="en-CA" kern="1200" dirty="0"/>
                <a:t> </a:t>
              </a:r>
              <a:r>
                <a:rPr lang="en-CA" kern="1200" dirty="0" err="1"/>
                <a:t>accessibles</a:t>
              </a:r>
              <a:r>
                <a:rPr lang="en-CA" kern="1200" dirty="0"/>
                <a:t> par avion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8DC6DBC-7141-B4A7-8C0E-C0D5FCA9CDBA}"/>
              </a:ext>
            </a:extLst>
          </p:cNvPr>
          <p:cNvSpPr/>
          <p:nvPr/>
        </p:nvSpPr>
        <p:spPr>
          <a:xfrm>
            <a:off x="377137" y="2762432"/>
            <a:ext cx="2812630" cy="2724150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CA" sz="5400" b="1" dirty="0">
                <a:solidFill>
                  <a:schemeClr val="bg1"/>
                </a:solidFill>
                <a:latin typeface="+mj-lt"/>
                <a:ea typeface="Corbel" charset="0"/>
                <a:cs typeface="Corbel" charset="0"/>
              </a:rPr>
              <a:t>18</a:t>
            </a:r>
          </a:p>
          <a:p>
            <a:pPr algn="ctr"/>
            <a:r>
              <a:rPr lang="en-CA" sz="2000" b="1" dirty="0">
                <a:solidFill>
                  <a:schemeClr val="bg1"/>
                </a:solidFill>
                <a:latin typeface="+mj-lt"/>
                <a:ea typeface="Corbel" charset="0"/>
                <a:cs typeface="Corbel" charset="0"/>
              </a:rPr>
              <a:t>Participants des Premières Nations et des organisations </a:t>
            </a:r>
            <a:r>
              <a:rPr lang="en-CA" sz="2000" b="1" dirty="0" err="1">
                <a:solidFill>
                  <a:schemeClr val="bg1"/>
                </a:solidFill>
                <a:latin typeface="+mj-lt"/>
                <a:ea typeface="Corbel" charset="0"/>
                <a:cs typeface="Corbel" charset="0"/>
              </a:rPr>
              <a:t>éducatives</a:t>
            </a:r>
            <a:r>
              <a:rPr lang="en-CA" sz="2000" b="1" dirty="0">
                <a:solidFill>
                  <a:schemeClr val="bg1"/>
                </a:solidFill>
                <a:latin typeface="+mj-lt"/>
                <a:ea typeface="Corbel" charset="0"/>
                <a:cs typeface="Corbel" charset="0"/>
              </a:rPr>
              <a:t> des Premières Nations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ED66005-1CCB-BDA7-B71C-3F1FE261D6CE}"/>
              </a:ext>
            </a:extLst>
          </p:cNvPr>
          <p:cNvCxnSpPr>
            <a:cxnSpLocks/>
            <a:stCxn id="18" idx="3"/>
            <a:endCxn id="13" idx="1"/>
          </p:cNvCxnSpPr>
          <p:nvPr/>
        </p:nvCxnSpPr>
        <p:spPr>
          <a:xfrm flipV="1">
            <a:off x="3189767" y="2810255"/>
            <a:ext cx="340903" cy="13142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BA0C9E-64DB-ACF1-D191-CA06569A6979}"/>
              </a:ext>
            </a:extLst>
          </p:cNvPr>
          <p:cNvCxnSpPr>
            <a:cxnSpLocks/>
            <a:stCxn id="18" idx="3"/>
            <a:endCxn id="14" idx="1"/>
          </p:cNvCxnSpPr>
          <p:nvPr/>
        </p:nvCxnSpPr>
        <p:spPr>
          <a:xfrm flipV="1">
            <a:off x="3189767" y="3470363"/>
            <a:ext cx="340903" cy="6541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00CA6E-482B-E1C4-C691-A0A90543A31C}"/>
              </a:ext>
            </a:extLst>
          </p:cNvPr>
          <p:cNvCxnSpPr>
            <a:cxnSpLocks/>
            <a:stCxn id="18" idx="3"/>
            <a:endCxn id="15" idx="1"/>
          </p:cNvCxnSpPr>
          <p:nvPr/>
        </p:nvCxnSpPr>
        <p:spPr>
          <a:xfrm>
            <a:off x="3189767" y="4124507"/>
            <a:ext cx="340903" cy="59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E30741-47A6-7A6A-3C80-F7B813E0DFE3}"/>
              </a:ext>
            </a:extLst>
          </p:cNvPr>
          <p:cNvCxnSpPr>
            <a:cxnSpLocks/>
            <a:stCxn id="18" idx="3"/>
            <a:endCxn id="16" idx="1"/>
          </p:cNvCxnSpPr>
          <p:nvPr/>
        </p:nvCxnSpPr>
        <p:spPr>
          <a:xfrm>
            <a:off x="3189767" y="4124507"/>
            <a:ext cx="340903" cy="6660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FC03566-4A88-54AA-9A46-8613AC03D87D}"/>
              </a:ext>
            </a:extLst>
          </p:cNvPr>
          <p:cNvCxnSpPr>
            <a:cxnSpLocks/>
            <a:stCxn id="18" idx="3"/>
            <a:endCxn id="17" idx="1"/>
          </p:cNvCxnSpPr>
          <p:nvPr/>
        </p:nvCxnSpPr>
        <p:spPr>
          <a:xfrm>
            <a:off x="3189767" y="4124507"/>
            <a:ext cx="340903" cy="13261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6C7597C-4A34-A387-19BB-332911272B77}"/>
              </a:ext>
            </a:extLst>
          </p:cNvPr>
          <p:cNvSpPr txBox="1">
            <a:spLocks/>
          </p:cNvSpPr>
          <p:nvPr/>
        </p:nvSpPr>
        <p:spPr>
          <a:xfrm>
            <a:off x="10259365" y="2677922"/>
            <a:ext cx="1848898" cy="222355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Tx/>
              <a:buSzPct val="100000"/>
              <a:buFont typeface="Arial" panose="020B0604020202020204" pitchFamily="34" charset="0"/>
              <a:buNone/>
              <a:defRPr lang="en-CA" sz="2800" b="0" kern="120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  <a:sym typeface="MarkPro-Medium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SzPct val="90000"/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400" dirty="0">
                <a:solidFill>
                  <a:schemeClr val="tx1"/>
                </a:solidFill>
              </a:rPr>
              <a:t>Des </a:t>
            </a:r>
            <a:r>
              <a:rPr lang="en-CA" sz="1400" dirty="0" err="1">
                <a:solidFill>
                  <a:schemeClr val="tx1"/>
                </a:solidFill>
              </a:rPr>
              <a:t>entretiens</a:t>
            </a:r>
            <a:r>
              <a:rPr lang="en-CA" sz="1400" dirty="0">
                <a:solidFill>
                  <a:schemeClr val="tx1"/>
                </a:solidFill>
              </a:rPr>
              <a:t> </a:t>
            </a:r>
            <a:r>
              <a:rPr lang="en-CA" sz="1400" dirty="0" err="1">
                <a:solidFill>
                  <a:schemeClr val="tx1"/>
                </a:solidFill>
              </a:rPr>
              <a:t>ont</a:t>
            </a:r>
            <a:r>
              <a:rPr lang="en-CA" sz="1400" dirty="0">
                <a:solidFill>
                  <a:schemeClr val="tx1"/>
                </a:solidFill>
              </a:rPr>
              <a:t> </a:t>
            </a:r>
            <a:r>
              <a:rPr lang="en-CA" sz="1400" dirty="0" err="1">
                <a:solidFill>
                  <a:schemeClr val="tx1"/>
                </a:solidFill>
              </a:rPr>
              <a:t>également</a:t>
            </a:r>
            <a:r>
              <a:rPr lang="en-CA" sz="1400" dirty="0">
                <a:solidFill>
                  <a:schemeClr val="tx1"/>
                </a:solidFill>
              </a:rPr>
              <a:t> </a:t>
            </a:r>
            <a:r>
              <a:rPr lang="en-CA" sz="1400" dirty="0" err="1">
                <a:solidFill>
                  <a:schemeClr val="tx1"/>
                </a:solidFill>
              </a:rPr>
              <a:t>été</a:t>
            </a:r>
            <a:r>
              <a:rPr lang="en-CA" sz="1400" dirty="0">
                <a:solidFill>
                  <a:schemeClr val="tx1"/>
                </a:solidFill>
              </a:rPr>
              <a:t> </a:t>
            </a:r>
            <a:r>
              <a:rPr lang="en-CA" sz="1400" dirty="0" err="1">
                <a:solidFill>
                  <a:schemeClr val="tx1"/>
                </a:solidFill>
              </a:rPr>
              <a:t>menés</a:t>
            </a:r>
            <a:r>
              <a:rPr lang="en-CA" sz="1400" dirty="0">
                <a:solidFill>
                  <a:schemeClr val="tx1"/>
                </a:solidFill>
              </a:rPr>
              <a:t> avec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  <a:latin typeface="+mn-lt"/>
              </a:rPr>
              <a:t>Conseils </a:t>
            </a:r>
            <a:r>
              <a:rPr lang="en-CA" sz="1400" dirty="0" err="1">
                <a:solidFill>
                  <a:schemeClr val="tx1"/>
                </a:solidFill>
                <a:latin typeface="+mn-lt"/>
              </a:rPr>
              <a:t>scolaires</a:t>
            </a:r>
            <a:r>
              <a:rPr lang="en-CA" sz="14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CA" sz="1400" dirty="0" err="1">
                <a:solidFill>
                  <a:schemeClr val="tx1"/>
                </a:solidFill>
                <a:latin typeface="+mn-lt"/>
              </a:rPr>
              <a:t>Fournisseurs</a:t>
            </a:r>
            <a:r>
              <a:rPr lang="en-CA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CA" sz="1400" dirty="0" err="1">
                <a:solidFill>
                  <a:schemeClr val="tx1"/>
                </a:solidFill>
                <a:latin typeface="+mn-lt"/>
              </a:rPr>
              <a:t>d'écoles</a:t>
            </a:r>
            <a:r>
              <a:rPr lang="en-CA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CA" sz="1400" dirty="0" err="1">
                <a:solidFill>
                  <a:schemeClr val="tx1"/>
                </a:solidFill>
                <a:latin typeface="+mn-lt"/>
              </a:rPr>
              <a:t>provinciales</a:t>
            </a:r>
            <a:endParaRPr lang="en-CA" sz="1400" dirty="0">
              <a:solidFill>
                <a:schemeClr val="tx1"/>
              </a:solidFill>
              <a:latin typeface="+mn-lt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  <a:latin typeface="+mn-lt"/>
              </a:rPr>
              <a:t>Experts </a:t>
            </a:r>
            <a:r>
              <a:rPr lang="en-CA" sz="1400" dirty="0" err="1">
                <a:solidFill>
                  <a:schemeClr val="tx1"/>
                </a:solidFill>
                <a:latin typeface="+mn-lt"/>
              </a:rPr>
              <a:t>en</a:t>
            </a:r>
            <a:r>
              <a:rPr lang="en-CA" sz="1400" dirty="0">
                <a:solidFill>
                  <a:schemeClr val="tx1"/>
                </a:solidFill>
                <a:latin typeface="+mn-lt"/>
              </a:rPr>
              <a:t> la matière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8642D8-D1DC-E9C0-47DC-DA1051B0C898}"/>
              </a:ext>
            </a:extLst>
          </p:cNvPr>
          <p:cNvSpPr txBox="1">
            <a:spLocks/>
          </p:cNvSpPr>
          <p:nvPr/>
        </p:nvSpPr>
        <p:spPr>
          <a:xfrm>
            <a:off x="11556001" y="6237287"/>
            <a:ext cx="499143" cy="2497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4D1A82-BAD5-4898-8C77-C821410AB1EA}" type="slidenum">
              <a:rPr lang="en-CA" sz="1000" smtClean="0">
                <a:solidFill>
                  <a:schemeClr val="bg2">
                    <a:lumMod val="50000"/>
                  </a:schemeClr>
                </a:solidFill>
              </a:rPr>
              <a:pPr/>
              <a:t>15</a:t>
            </a:fld>
            <a:endParaRPr lang="en-CA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93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FCBA73-64E4-47B2-A5C4-C0975C09A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781" y="376226"/>
            <a:ext cx="10913050" cy="553998"/>
          </a:xfrm>
        </p:spPr>
        <p:txBody>
          <a:bodyPr/>
          <a:lstStyle/>
          <a:p>
            <a:r>
              <a:rPr lang="fr-CA" noProof="0" dirty="0"/>
              <a:t>Structure des coûts de transport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D40717B-D4C3-4232-A299-FF51B9C8B532}"/>
              </a:ext>
            </a:extLst>
          </p:cNvPr>
          <p:cNvSpPr/>
          <p:nvPr/>
        </p:nvSpPr>
        <p:spPr>
          <a:xfrm>
            <a:off x="475699" y="1810820"/>
            <a:ext cx="3632871" cy="767664"/>
          </a:xfrm>
          <a:custGeom>
            <a:avLst/>
            <a:gdLst>
              <a:gd name="connsiteX0" fmla="*/ 0 w 3605773"/>
              <a:gd name="connsiteY0" fmla="*/ 0 h 1171226"/>
              <a:gd name="connsiteX1" fmla="*/ 3605773 w 3605773"/>
              <a:gd name="connsiteY1" fmla="*/ 0 h 1171226"/>
              <a:gd name="connsiteX2" fmla="*/ 3605773 w 3605773"/>
              <a:gd name="connsiteY2" fmla="*/ 1171226 h 1171226"/>
              <a:gd name="connsiteX3" fmla="*/ 0 w 3605773"/>
              <a:gd name="connsiteY3" fmla="*/ 1171226 h 1171226"/>
              <a:gd name="connsiteX4" fmla="*/ 0 w 3605773"/>
              <a:gd name="connsiteY4" fmla="*/ 0 h 11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5773" h="1171226">
                <a:moveTo>
                  <a:pt x="0" y="0"/>
                </a:moveTo>
                <a:lnTo>
                  <a:pt x="3605773" y="0"/>
                </a:lnTo>
                <a:lnTo>
                  <a:pt x="3605773" y="1171226"/>
                </a:lnTo>
                <a:lnTo>
                  <a:pt x="0" y="11712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213360" tIns="121920" rIns="213360" bIns="121920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b="1" kern="1200" err="1"/>
              <a:t>Coûts</a:t>
            </a:r>
            <a:r>
              <a:rPr lang="en-CA" b="1" kern="1200"/>
              <a:t> </a:t>
            </a:r>
            <a:r>
              <a:rPr lang="en-CA" b="1" kern="1200" err="1"/>
              <a:t>en</a:t>
            </a:r>
            <a:r>
              <a:rPr lang="en-CA" b="1" kern="1200"/>
              <a:t> immobilisations</a:t>
            </a:r>
            <a:endParaRPr lang="en-US" b="1" kern="120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385B4C8-874E-4009-ABE6-4DB5E3771119}"/>
              </a:ext>
            </a:extLst>
          </p:cNvPr>
          <p:cNvSpPr/>
          <p:nvPr/>
        </p:nvSpPr>
        <p:spPr>
          <a:xfrm>
            <a:off x="489247" y="2568211"/>
            <a:ext cx="3605773" cy="2918189"/>
          </a:xfrm>
          <a:custGeom>
            <a:avLst/>
            <a:gdLst>
              <a:gd name="connsiteX0" fmla="*/ 0 w 3605773"/>
              <a:gd name="connsiteY0" fmla="*/ 0 h 3294000"/>
              <a:gd name="connsiteX1" fmla="*/ 3605773 w 3605773"/>
              <a:gd name="connsiteY1" fmla="*/ 0 h 3294000"/>
              <a:gd name="connsiteX2" fmla="*/ 3605773 w 3605773"/>
              <a:gd name="connsiteY2" fmla="*/ 3294000 h 3294000"/>
              <a:gd name="connsiteX3" fmla="*/ 0 w 3605773"/>
              <a:gd name="connsiteY3" fmla="*/ 3294000 h 3294000"/>
              <a:gd name="connsiteX4" fmla="*/ 0 w 3605773"/>
              <a:gd name="connsiteY4" fmla="*/ 0 h 329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5773" h="3294000">
                <a:moveTo>
                  <a:pt x="0" y="0"/>
                </a:moveTo>
                <a:lnTo>
                  <a:pt x="3605773" y="0"/>
                </a:lnTo>
                <a:lnTo>
                  <a:pt x="3605773" y="3294000"/>
                </a:lnTo>
                <a:lnTo>
                  <a:pt x="0" y="3294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60020" tIns="160020" rIns="213360" bIns="240030" numCol="1" spcCol="1270" anchor="t" anchorCtr="0">
            <a:noAutofit/>
          </a:bodyPr>
          <a:lstStyle/>
          <a:p>
            <a:pPr marL="342900" lvl="1" indent="-34290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CA" b="1" kern="1200" err="1"/>
              <a:t>Remplacement</a:t>
            </a:r>
            <a:r>
              <a:rPr lang="en-CA" b="1" kern="1200"/>
              <a:t> des bus</a:t>
            </a:r>
          </a:p>
          <a:p>
            <a:pPr marL="742950" lvl="2" indent="-28575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CA" sz="1600"/>
              <a:t>Frais </a:t>
            </a:r>
            <a:r>
              <a:rPr lang="en-CA" sz="1600" err="1"/>
              <a:t>d'achat</a:t>
            </a:r>
            <a:r>
              <a:rPr lang="en-CA" sz="1600"/>
              <a:t> de bus </a:t>
            </a:r>
            <a:r>
              <a:rPr lang="en-CA" sz="1600" err="1"/>
              <a:t>scolaires</a:t>
            </a:r>
            <a:endParaRPr lang="en-CA" sz="1600" kern="1200"/>
          </a:p>
          <a:p>
            <a:pPr marL="742950" lvl="2" indent="-28575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CA" sz="1600" kern="1200" err="1"/>
              <a:t>Coûts</a:t>
            </a:r>
            <a:r>
              <a:rPr lang="en-CA" sz="1600" kern="1200"/>
              <a:t> de </a:t>
            </a:r>
            <a:r>
              <a:rPr lang="en-CA" sz="1600" kern="1200" err="1"/>
              <a:t>l'équipement</a:t>
            </a:r>
            <a:r>
              <a:rPr lang="en-CA" sz="1600" kern="1200"/>
              <a:t> du bus/</a:t>
            </a:r>
            <a:r>
              <a:rPr lang="en-CA" sz="1600" err="1"/>
              <a:t>autres</a:t>
            </a:r>
            <a:br>
              <a:rPr lang="en-CA" sz="1600" kern="1200"/>
            </a:br>
            <a:r>
              <a:rPr lang="en-CA" sz="1600" i="1"/>
              <a:t>(GPS, </a:t>
            </a:r>
            <a:r>
              <a:rPr lang="en-CA" sz="1600" i="1" err="1"/>
              <a:t>caméra</a:t>
            </a:r>
            <a:r>
              <a:rPr lang="en-CA" sz="1600" i="1"/>
              <a:t>, </a:t>
            </a:r>
            <a:r>
              <a:rPr lang="en-CA" sz="1600" i="1" err="1"/>
              <a:t>pneus</a:t>
            </a:r>
            <a:r>
              <a:rPr lang="en-CA" sz="1600" i="1"/>
              <a:t> </a:t>
            </a:r>
            <a:r>
              <a:rPr lang="en-CA" sz="1600" i="1" err="1"/>
              <a:t>d'hiver</a:t>
            </a:r>
            <a:r>
              <a:rPr lang="en-CA" sz="1600" i="1"/>
              <a:t>, etc.)</a:t>
            </a:r>
          </a:p>
          <a:p>
            <a:pPr marL="342900" lvl="1" indent="-34290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b="1" kern="1200" err="1"/>
              <a:t>Autres</a:t>
            </a:r>
            <a:r>
              <a:rPr lang="en-US" b="1" kern="1200"/>
              <a:t> </a:t>
            </a:r>
            <a:r>
              <a:rPr lang="en-US" b="1" kern="1200" err="1"/>
              <a:t>coûts</a:t>
            </a:r>
            <a:r>
              <a:rPr lang="en-US" b="1" kern="1200"/>
              <a:t> </a:t>
            </a:r>
            <a:r>
              <a:rPr lang="en-US" b="1" kern="1200" err="1"/>
              <a:t>en</a:t>
            </a:r>
            <a:r>
              <a:rPr lang="en-US" b="1" kern="1200"/>
              <a:t> </a:t>
            </a:r>
            <a:r>
              <a:rPr lang="en-US" b="1" kern="1200" err="1"/>
              <a:t>immobilisations</a:t>
            </a:r>
            <a:endParaRPr lang="en-US" b="1" kern="1200"/>
          </a:p>
          <a:p>
            <a:pPr marL="800100" lvl="2" indent="-34290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600"/>
              <a:t>Garage de bus, ateliers de </a:t>
            </a:r>
            <a:r>
              <a:rPr lang="en-US" sz="1600" err="1"/>
              <a:t>réparation</a:t>
            </a:r>
            <a:r>
              <a:rPr lang="en-US" sz="1600"/>
              <a:t> </a:t>
            </a:r>
            <a:endParaRPr lang="en-US" sz="1600" kern="120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7E0A63C-374A-48D3-947F-24F1C0AF5791}"/>
              </a:ext>
            </a:extLst>
          </p:cNvPr>
          <p:cNvSpPr/>
          <p:nvPr/>
        </p:nvSpPr>
        <p:spPr>
          <a:xfrm>
            <a:off x="4452719" y="1800546"/>
            <a:ext cx="3605773" cy="767664"/>
          </a:xfrm>
          <a:custGeom>
            <a:avLst/>
            <a:gdLst>
              <a:gd name="connsiteX0" fmla="*/ 0 w 3605773"/>
              <a:gd name="connsiteY0" fmla="*/ 0 h 1171226"/>
              <a:gd name="connsiteX1" fmla="*/ 3605773 w 3605773"/>
              <a:gd name="connsiteY1" fmla="*/ 0 h 1171226"/>
              <a:gd name="connsiteX2" fmla="*/ 3605773 w 3605773"/>
              <a:gd name="connsiteY2" fmla="*/ 1171226 h 1171226"/>
              <a:gd name="connsiteX3" fmla="*/ 0 w 3605773"/>
              <a:gd name="connsiteY3" fmla="*/ 1171226 h 1171226"/>
              <a:gd name="connsiteX4" fmla="*/ 0 w 3605773"/>
              <a:gd name="connsiteY4" fmla="*/ 0 h 11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5773" h="1171226">
                <a:moveTo>
                  <a:pt x="0" y="0"/>
                </a:moveTo>
                <a:lnTo>
                  <a:pt x="3605773" y="0"/>
                </a:lnTo>
                <a:lnTo>
                  <a:pt x="3605773" y="1171226"/>
                </a:lnTo>
                <a:lnTo>
                  <a:pt x="0" y="11712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360" tIns="121920" rIns="213360" bIns="121920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/>
              <a:t>Coûts opérationnels directs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45F26B0-0B8F-4634-94F6-D78443130BEF}"/>
              </a:ext>
            </a:extLst>
          </p:cNvPr>
          <p:cNvSpPr/>
          <p:nvPr/>
        </p:nvSpPr>
        <p:spPr>
          <a:xfrm>
            <a:off x="4452719" y="2568211"/>
            <a:ext cx="3605773" cy="2918189"/>
          </a:xfrm>
          <a:custGeom>
            <a:avLst/>
            <a:gdLst>
              <a:gd name="connsiteX0" fmla="*/ 0 w 3605773"/>
              <a:gd name="connsiteY0" fmla="*/ 0 h 3294000"/>
              <a:gd name="connsiteX1" fmla="*/ 3605773 w 3605773"/>
              <a:gd name="connsiteY1" fmla="*/ 0 h 3294000"/>
              <a:gd name="connsiteX2" fmla="*/ 3605773 w 3605773"/>
              <a:gd name="connsiteY2" fmla="*/ 3294000 h 3294000"/>
              <a:gd name="connsiteX3" fmla="*/ 0 w 3605773"/>
              <a:gd name="connsiteY3" fmla="*/ 3294000 h 3294000"/>
              <a:gd name="connsiteX4" fmla="*/ 0 w 3605773"/>
              <a:gd name="connsiteY4" fmla="*/ 0 h 329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5773" h="3294000">
                <a:moveTo>
                  <a:pt x="0" y="0"/>
                </a:moveTo>
                <a:lnTo>
                  <a:pt x="3605773" y="0"/>
                </a:lnTo>
                <a:lnTo>
                  <a:pt x="3605773" y="3294000"/>
                </a:lnTo>
                <a:lnTo>
                  <a:pt x="0" y="3294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60020" tIns="160020" rIns="213360" bIns="240030" numCol="1" spcCol="1270" anchor="t" anchorCtr="0">
            <a:noAutofit/>
          </a:bodyPr>
          <a:lstStyle/>
          <a:p>
            <a:pPr marL="342900" lvl="1" indent="-34290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b="1" err="1"/>
              <a:t>Salaires</a:t>
            </a:r>
            <a:r>
              <a:rPr lang="en-US" b="1"/>
              <a:t> des </a:t>
            </a:r>
            <a:r>
              <a:rPr lang="en-US" b="1" err="1"/>
              <a:t>conducteurs</a:t>
            </a:r>
            <a:r>
              <a:rPr lang="en-US" b="1"/>
              <a:t> de bus</a:t>
            </a:r>
          </a:p>
          <a:p>
            <a:pPr marL="342900" lvl="1" indent="-34290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b="1"/>
              <a:t>Maintenance </a:t>
            </a:r>
          </a:p>
          <a:p>
            <a:pPr marL="742950" lvl="2" indent="-28575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/>
              <a:t>Inspections</a:t>
            </a:r>
          </a:p>
          <a:p>
            <a:pPr marL="742950" lvl="2" indent="-28575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err="1"/>
              <a:t>Autres</a:t>
            </a:r>
            <a:r>
              <a:rPr lang="en-US" sz="1600"/>
              <a:t> travaux </a:t>
            </a:r>
            <a:r>
              <a:rPr lang="en-US" sz="1600" err="1"/>
              <a:t>d'entretien</a:t>
            </a:r>
            <a:r>
              <a:rPr lang="en-US" sz="1600"/>
              <a:t> courant et </a:t>
            </a:r>
            <a:r>
              <a:rPr lang="en-US" sz="1600" err="1"/>
              <a:t>d'urgence</a:t>
            </a:r>
            <a:endParaRPr lang="en-US" sz="1600"/>
          </a:p>
          <a:p>
            <a:pPr marL="342900" lvl="1" indent="-34290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CA" b="1"/>
              <a:t>Carburant</a:t>
            </a:r>
          </a:p>
          <a:p>
            <a:pPr marL="342900" lvl="1" indent="-34290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CA" b="1"/>
              <a:t>Assurance et </a:t>
            </a:r>
            <a:r>
              <a:rPr lang="en-CA" b="1" err="1"/>
              <a:t>enregistrement</a:t>
            </a:r>
            <a:endParaRPr lang="en-CA" b="1"/>
          </a:p>
          <a:p>
            <a:pPr marL="342900" lvl="1" indent="-342900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CA" b="1"/>
              <a:t>Formation des </a:t>
            </a:r>
            <a:r>
              <a:rPr lang="en-CA" b="1" err="1"/>
              <a:t>conducteurs</a:t>
            </a:r>
            <a:r>
              <a:rPr lang="en-CA" b="1"/>
              <a:t> de bus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3333464-4461-475C-9AC8-95454DC9EDC7}"/>
              </a:ext>
            </a:extLst>
          </p:cNvPr>
          <p:cNvGrpSpPr/>
          <p:nvPr/>
        </p:nvGrpSpPr>
        <p:grpSpPr>
          <a:xfrm>
            <a:off x="8375544" y="1805128"/>
            <a:ext cx="3605773" cy="767664"/>
            <a:chOff x="4110619" y="18662"/>
            <a:chExt cx="3605773" cy="1171226"/>
          </a:xfrm>
          <a:solidFill>
            <a:schemeClr val="bg2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BC16715-9693-4C7D-9180-938471688010}"/>
                </a:ext>
              </a:extLst>
            </p:cNvPr>
            <p:cNvSpPr/>
            <p:nvPr/>
          </p:nvSpPr>
          <p:spPr>
            <a:xfrm>
              <a:off x="4110619" y="18662"/>
              <a:ext cx="3605773" cy="117122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2D02FA5-2502-4052-9312-4E866184AF61}"/>
                </a:ext>
              </a:extLst>
            </p:cNvPr>
            <p:cNvSpPr txBox="1"/>
            <p:nvPr/>
          </p:nvSpPr>
          <p:spPr>
            <a:xfrm>
              <a:off x="4110619" y="18662"/>
              <a:ext cx="3605773" cy="117122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13360" tIns="121920" rIns="213360" bIns="12192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/>
                <a:t>Coûts </a:t>
              </a:r>
              <a:r>
                <a:rPr lang="en-US" b="1"/>
                <a:t>indirects </a:t>
              </a:r>
              <a:r>
                <a:rPr lang="en-US" b="1" kern="1200"/>
                <a:t>de fonctionnement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40BF14-A1A4-410B-8460-44468570612E}"/>
              </a:ext>
            </a:extLst>
          </p:cNvPr>
          <p:cNvGrpSpPr/>
          <p:nvPr/>
        </p:nvGrpSpPr>
        <p:grpSpPr>
          <a:xfrm>
            <a:off x="8390130" y="2550793"/>
            <a:ext cx="3576599" cy="2918188"/>
            <a:chOff x="4110619" y="1185306"/>
            <a:chExt cx="3605773" cy="329858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0DF7742-04DE-4B39-9A9F-3E7C0152174D}"/>
                </a:ext>
              </a:extLst>
            </p:cNvPr>
            <p:cNvSpPr/>
            <p:nvPr/>
          </p:nvSpPr>
          <p:spPr>
            <a:xfrm>
              <a:off x="4110619" y="1189889"/>
              <a:ext cx="3605773" cy="3294000"/>
            </a:xfrm>
            <a:prstGeom prst="rect">
              <a:avLst/>
            </a:prstGeom>
            <a:ln w="952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230F8DE-96ED-42DC-9E16-EA803798A8D2}"/>
                </a:ext>
              </a:extLst>
            </p:cNvPr>
            <p:cNvSpPr txBox="1"/>
            <p:nvPr/>
          </p:nvSpPr>
          <p:spPr>
            <a:xfrm>
              <a:off x="4110619" y="1185306"/>
              <a:ext cx="3605773" cy="32940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60020" tIns="160020" rIns="213360" bIns="240030" numCol="1" spcCol="1270" anchor="t" anchorCtr="0">
              <a:noAutofit/>
            </a:bodyPr>
            <a:lstStyle/>
            <a:p>
              <a:pPr marL="342900" lvl="1" indent="-34290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rabicPeriod"/>
              </a:pPr>
              <a:r>
                <a:rPr lang="en-CA" b="1" kern="1200"/>
                <a:t>Administration</a:t>
              </a:r>
            </a:p>
            <a:p>
              <a:pPr marL="800100" lvl="2" indent="-342900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CA" sz="1600" kern="1200"/>
                <a:t>Salaires du personnel administratif</a:t>
              </a:r>
            </a:p>
            <a:p>
              <a:pPr marL="800100" lvl="2" indent="-342900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CA" sz="1600" kern="1200"/>
                <a:t>Logiciel (planification d'itinéraires)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F20E92-9263-9AF9-D5A4-6588BDAE15E1}"/>
              </a:ext>
            </a:extLst>
          </p:cNvPr>
          <p:cNvSpPr txBox="1">
            <a:spLocks/>
          </p:cNvSpPr>
          <p:nvPr/>
        </p:nvSpPr>
        <p:spPr>
          <a:xfrm>
            <a:off x="11556001" y="6237287"/>
            <a:ext cx="499143" cy="2497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4D1A82-BAD5-4898-8C77-C821410AB1EA}" type="slidenum">
              <a:rPr lang="en-CA" sz="1000" smtClean="0">
                <a:solidFill>
                  <a:schemeClr val="bg2">
                    <a:lumMod val="50000"/>
                  </a:schemeClr>
                </a:solidFill>
              </a:rPr>
              <a:pPr/>
              <a:t>16</a:t>
            </a:fld>
            <a:endParaRPr lang="en-CA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28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F2C37-EA95-F038-C649-CD0C6960DF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17</a:t>
            </a:fld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8347D3-8CFB-3068-1859-12D82608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364" y="413416"/>
            <a:ext cx="10913050" cy="553998"/>
          </a:xfrm>
        </p:spPr>
        <p:txBody>
          <a:bodyPr/>
          <a:lstStyle/>
          <a:p>
            <a:r>
              <a:rPr lang="fr-CA" noProof="0" dirty="0"/>
              <a:t>Éléments de coût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59569A-4EA3-1144-02D3-123A3ADE384F}"/>
              </a:ext>
            </a:extLst>
          </p:cNvPr>
          <p:cNvGrpSpPr/>
          <p:nvPr/>
        </p:nvGrpSpPr>
        <p:grpSpPr>
          <a:xfrm>
            <a:off x="5424877" y="1848230"/>
            <a:ext cx="1080000" cy="1080000"/>
            <a:chOff x="345273" y="1198270"/>
            <a:chExt cx="2285422" cy="2248508"/>
          </a:xfrm>
        </p:grpSpPr>
        <p:pic>
          <p:nvPicPr>
            <p:cNvPr id="11" name="Graphic 10" descr="Route (Two Pins With A Path) with solid fill">
              <a:extLst>
                <a:ext uri="{FF2B5EF4-FFF2-40B4-BE49-F238E27FC236}">
                  <a16:creationId xmlns:a16="http://schemas.microsoft.com/office/drawing/2014/main" id="{F671A19C-7B8C-2F2B-D644-A8A2DA17C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07984" y="1198270"/>
              <a:ext cx="2160000" cy="21600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C27A2A-994B-C045-558E-021823903400}"/>
                </a:ext>
              </a:extLst>
            </p:cNvPr>
            <p:cNvSpPr txBox="1"/>
            <p:nvPr/>
          </p:nvSpPr>
          <p:spPr>
            <a:xfrm>
              <a:off x="345273" y="3077446"/>
              <a:ext cx="22854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CA" sz="1800">
                <a:latin typeface="+mn-lt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2E00F5B-B3C6-C44E-C00F-405ABFEC9C04}"/>
              </a:ext>
            </a:extLst>
          </p:cNvPr>
          <p:cNvSpPr txBox="1"/>
          <p:nvPr/>
        </p:nvSpPr>
        <p:spPr>
          <a:xfrm>
            <a:off x="3003694" y="5548399"/>
            <a:ext cx="264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180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E3F0F1-436B-04CD-7E48-075E4BDE8290}"/>
              </a:ext>
            </a:extLst>
          </p:cNvPr>
          <p:cNvSpPr txBox="1"/>
          <p:nvPr/>
        </p:nvSpPr>
        <p:spPr>
          <a:xfrm>
            <a:off x="6811956" y="5652728"/>
            <a:ext cx="264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1800">
              <a:latin typeface="+mn-lt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93BBE02-215B-DFAA-49E2-BD3E623F6456}"/>
              </a:ext>
            </a:extLst>
          </p:cNvPr>
          <p:cNvGrpSpPr/>
          <p:nvPr/>
        </p:nvGrpSpPr>
        <p:grpSpPr>
          <a:xfrm>
            <a:off x="645948" y="1412024"/>
            <a:ext cx="3634176" cy="2375932"/>
            <a:chOff x="4101260" y="-352026"/>
            <a:chExt cx="3634176" cy="237593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705C4DE-0370-9104-B12C-C3EBC75E6DF7}"/>
                </a:ext>
              </a:extLst>
            </p:cNvPr>
            <p:cNvSpPr/>
            <p:nvPr/>
          </p:nvSpPr>
          <p:spPr>
            <a:xfrm>
              <a:off x="4101260" y="-352026"/>
              <a:ext cx="3634176" cy="23759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CA" sz="1600" b="1">
                <a:solidFill>
                  <a:schemeClr val="bg1"/>
                </a:solidFill>
                <a:latin typeface="+mj-lt"/>
                <a:ea typeface="Corbel" charset="0"/>
                <a:cs typeface="Corbel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4A3D49E-3FB4-89E0-BFBA-802F05554C47}"/>
                </a:ext>
              </a:extLst>
            </p:cNvPr>
            <p:cNvSpPr txBox="1"/>
            <p:nvPr/>
          </p:nvSpPr>
          <p:spPr>
            <a:xfrm>
              <a:off x="4535289" y="1360006"/>
              <a:ext cx="27661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>
                  <a:latin typeface="+mj-lt"/>
                </a:rPr>
                <a:t>Absence d'économies d'échelle </a:t>
              </a:r>
              <a:endParaRPr lang="en-CA" sz="1800" b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79D159-0A9F-757A-12C5-2A2FA0E640EC}"/>
                </a:ext>
              </a:extLst>
            </p:cNvPr>
            <p:cNvGrpSpPr/>
            <p:nvPr/>
          </p:nvGrpSpPr>
          <p:grpSpPr>
            <a:xfrm>
              <a:off x="5252348" y="-159788"/>
              <a:ext cx="1332000" cy="1321667"/>
              <a:chOff x="345273" y="1215713"/>
              <a:chExt cx="2285422" cy="2231065"/>
            </a:xfrm>
          </p:grpSpPr>
          <p:pic>
            <p:nvPicPr>
              <p:cNvPr id="5" name="Graphic 4" descr="Downward trend graph with solid fill">
                <a:extLst>
                  <a:ext uri="{FF2B5EF4-FFF2-40B4-BE49-F238E27FC236}">
                    <a16:creationId xmlns:a16="http://schemas.microsoft.com/office/drawing/2014/main" id="{1AD874FD-1D41-14F6-781F-C35835ABC9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407985" y="1215713"/>
                <a:ext cx="2160000" cy="2125112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62D72F-9924-CFD5-F3D7-D689577D889A}"/>
                  </a:ext>
                </a:extLst>
              </p:cNvPr>
              <p:cNvSpPr txBox="1"/>
              <p:nvPr/>
            </p:nvSpPr>
            <p:spPr>
              <a:xfrm>
                <a:off x="345273" y="3077446"/>
                <a:ext cx="2285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CA" sz="1800">
                  <a:latin typeface="+mn-lt"/>
                </a:endParaRP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CB7820C-798E-E2CA-D192-A4E596804FA4}"/>
              </a:ext>
            </a:extLst>
          </p:cNvPr>
          <p:cNvGrpSpPr/>
          <p:nvPr/>
        </p:nvGrpSpPr>
        <p:grpSpPr>
          <a:xfrm>
            <a:off x="4280124" y="1412024"/>
            <a:ext cx="3634176" cy="2375932"/>
            <a:chOff x="4101260" y="-352026"/>
            <a:chExt cx="3634176" cy="237593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69C48BF-CFED-FA9D-275A-9898914FE913}"/>
                </a:ext>
              </a:extLst>
            </p:cNvPr>
            <p:cNvSpPr/>
            <p:nvPr/>
          </p:nvSpPr>
          <p:spPr>
            <a:xfrm>
              <a:off x="4101260" y="-352026"/>
              <a:ext cx="3634176" cy="2375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CA" sz="1600" b="1">
                <a:solidFill>
                  <a:schemeClr val="bg1"/>
                </a:solidFill>
                <a:latin typeface="+mj-lt"/>
                <a:ea typeface="Corbel" charset="0"/>
                <a:cs typeface="Corbel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0F40CB3-675D-D805-EA04-5B1B81B2AEC3}"/>
                </a:ext>
              </a:extLst>
            </p:cNvPr>
            <p:cNvSpPr txBox="1"/>
            <p:nvPr/>
          </p:nvSpPr>
          <p:spPr>
            <a:xfrm>
              <a:off x="4535289" y="1360006"/>
              <a:ext cx="2766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1800" b="0" kern="1200">
                  <a:solidFill>
                    <a:schemeClr val="tx1"/>
                  </a:solidFill>
                  <a:latin typeface="+mj-lt"/>
                </a:rPr>
                <a:t>Éloignement </a:t>
              </a:r>
              <a:endParaRPr lang="en-CA" sz="1800" b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2C85AF8-0F9F-57AA-B596-C7E16703D3C0}"/>
                </a:ext>
              </a:extLst>
            </p:cNvPr>
            <p:cNvGrpSpPr/>
            <p:nvPr/>
          </p:nvGrpSpPr>
          <p:grpSpPr>
            <a:xfrm>
              <a:off x="5252348" y="-159788"/>
              <a:ext cx="1332000" cy="1321667"/>
              <a:chOff x="345273" y="1215713"/>
              <a:chExt cx="2285422" cy="2231065"/>
            </a:xfrm>
          </p:grpSpPr>
          <p:pic>
            <p:nvPicPr>
              <p:cNvPr id="49" name="Graphic 48" descr="Route (Two Pins With A Path) with solid fill">
                <a:extLst>
                  <a:ext uri="{FF2B5EF4-FFF2-40B4-BE49-F238E27FC236}">
                    <a16:creationId xmlns:a16="http://schemas.microsoft.com/office/drawing/2014/main" id="{02722E16-0BAE-1784-27EF-CFEC7B8799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407985" y="1215713"/>
                <a:ext cx="2160000" cy="2125112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8E6460C-10AD-EC13-D3DE-383676D00402}"/>
                  </a:ext>
                </a:extLst>
              </p:cNvPr>
              <p:cNvSpPr txBox="1"/>
              <p:nvPr/>
            </p:nvSpPr>
            <p:spPr>
              <a:xfrm>
                <a:off x="345273" y="3077446"/>
                <a:ext cx="2285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CA" sz="1800">
                  <a:latin typeface="+mn-lt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DC26122-B509-EFC4-4A9D-A3B90C05A3F4}"/>
              </a:ext>
            </a:extLst>
          </p:cNvPr>
          <p:cNvGrpSpPr/>
          <p:nvPr/>
        </p:nvGrpSpPr>
        <p:grpSpPr>
          <a:xfrm>
            <a:off x="7911876" y="1412024"/>
            <a:ext cx="3634176" cy="2375932"/>
            <a:chOff x="4101260" y="-352026"/>
            <a:chExt cx="3634176" cy="2375932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F60E1FF-B316-E831-70B8-4D34BEB30491}"/>
                </a:ext>
              </a:extLst>
            </p:cNvPr>
            <p:cNvSpPr/>
            <p:nvPr/>
          </p:nvSpPr>
          <p:spPr>
            <a:xfrm>
              <a:off x="4101260" y="-352026"/>
              <a:ext cx="3634176" cy="23759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CA" sz="1600" b="1">
                <a:solidFill>
                  <a:schemeClr val="bg1"/>
                </a:solidFill>
                <a:latin typeface="+mj-lt"/>
                <a:ea typeface="Corbel" charset="0"/>
                <a:cs typeface="Corbel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FA45634-BF16-4981-CC7E-AE400E11B51B}"/>
                </a:ext>
              </a:extLst>
            </p:cNvPr>
            <p:cNvSpPr txBox="1"/>
            <p:nvPr/>
          </p:nvSpPr>
          <p:spPr>
            <a:xfrm>
              <a:off x="4535289" y="1360006"/>
              <a:ext cx="2766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1800" b="0" kern="1200">
                  <a:solidFill>
                    <a:schemeClr val="tx1"/>
                  </a:solidFill>
                  <a:latin typeface="+mj-lt"/>
                </a:rPr>
                <a:t>Besoins plus élevés des étudiants</a:t>
              </a:r>
              <a:endParaRPr lang="en-CA" sz="1800" b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0C84B04-21B7-E087-1797-67E866A266AF}"/>
                </a:ext>
              </a:extLst>
            </p:cNvPr>
            <p:cNvGrpSpPr/>
            <p:nvPr/>
          </p:nvGrpSpPr>
          <p:grpSpPr>
            <a:xfrm>
              <a:off x="5252348" y="-159788"/>
              <a:ext cx="1332000" cy="1321667"/>
              <a:chOff x="345273" y="1215713"/>
              <a:chExt cx="2285422" cy="2231065"/>
            </a:xfrm>
          </p:grpSpPr>
          <p:pic>
            <p:nvPicPr>
              <p:cNvPr id="55" name="Graphic 54" descr="School boy with solid fill">
                <a:extLst>
                  <a:ext uri="{FF2B5EF4-FFF2-40B4-BE49-F238E27FC236}">
                    <a16:creationId xmlns:a16="http://schemas.microsoft.com/office/drawing/2014/main" id="{0525F0F0-7C30-F3B7-8936-2A3C87B2D1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407985" y="1215713"/>
                <a:ext cx="2160000" cy="2125112"/>
              </a:xfrm>
              <a:prstGeom prst="rect">
                <a:avLst/>
              </a:prstGeom>
            </p:spPr>
          </p:pic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DA4F878-8E8A-4B55-E386-AB3999514D32}"/>
                  </a:ext>
                </a:extLst>
              </p:cNvPr>
              <p:cNvSpPr txBox="1"/>
              <p:nvPr/>
            </p:nvSpPr>
            <p:spPr>
              <a:xfrm>
                <a:off x="345273" y="3077446"/>
                <a:ext cx="2285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CA" sz="1800">
                  <a:latin typeface="+mn-lt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22886AF-E8AB-DCA8-A43B-778128C0953D}"/>
              </a:ext>
            </a:extLst>
          </p:cNvPr>
          <p:cNvGrpSpPr/>
          <p:nvPr/>
        </p:nvGrpSpPr>
        <p:grpSpPr>
          <a:xfrm>
            <a:off x="6101880" y="3786767"/>
            <a:ext cx="3634176" cy="2375932"/>
            <a:chOff x="4101260" y="-352026"/>
            <a:chExt cx="3634176" cy="237593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831B83F-E92B-2B5F-59E4-7EA28046FB24}"/>
                </a:ext>
              </a:extLst>
            </p:cNvPr>
            <p:cNvSpPr/>
            <p:nvPr/>
          </p:nvSpPr>
          <p:spPr>
            <a:xfrm>
              <a:off x="4101260" y="-352026"/>
              <a:ext cx="3634176" cy="2375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CA" sz="1600" b="1">
                <a:solidFill>
                  <a:schemeClr val="bg1"/>
                </a:solidFill>
                <a:latin typeface="+mj-lt"/>
                <a:ea typeface="Corbel" charset="0"/>
                <a:cs typeface="Corbel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BC2E219-BE39-7297-374C-959DCBC9CE5E}"/>
                </a:ext>
              </a:extLst>
            </p:cNvPr>
            <p:cNvSpPr txBox="1"/>
            <p:nvPr/>
          </p:nvSpPr>
          <p:spPr>
            <a:xfrm>
              <a:off x="4535289" y="1360006"/>
              <a:ext cx="27661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 sz="1800" b="0">
                  <a:solidFill>
                    <a:schemeClr val="tx1"/>
                  </a:solidFill>
                  <a:latin typeface="+mj-lt"/>
                </a:rPr>
                <a:t>Augmentation de la portée des services de transport 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BD7A035-2CD4-37F0-00E6-B9ABEBF3D1AD}"/>
                </a:ext>
              </a:extLst>
            </p:cNvPr>
            <p:cNvGrpSpPr/>
            <p:nvPr/>
          </p:nvGrpSpPr>
          <p:grpSpPr>
            <a:xfrm>
              <a:off x="5252348" y="-159788"/>
              <a:ext cx="1332000" cy="1321667"/>
              <a:chOff x="345273" y="1215713"/>
              <a:chExt cx="2285422" cy="2231065"/>
            </a:xfrm>
          </p:grpSpPr>
          <p:pic>
            <p:nvPicPr>
              <p:cNvPr id="61" name="Graphic 60" descr="Schoolhouse with solid fill">
                <a:extLst>
                  <a:ext uri="{FF2B5EF4-FFF2-40B4-BE49-F238E27FC236}">
                    <a16:creationId xmlns:a16="http://schemas.microsoft.com/office/drawing/2014/main" id="{3BA3A0D9-A922-75D6-0E2C-950E13BF90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407985" y="1215713"/>
                <a:ext cx="2160000" cy="2125112"/>
              </a:xfrm>
              <a:prstGeom prst="rect">
                <a:avLst/>
              </a:prstGeom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98913A3-C25C-29A9-F823-8A9C471627B6}"/>
                  </a:ext>
                </a:extLst>
              </p:cNvPr>
              <p:cNvSpPr txBox="1"/>
              <p:nvPr/>
            </p:nvSpPr>
            <p:spPr>
              <a:xfrm>
                <a:off x="345273" y="3077446"/>
                <a:ext cx="2285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CA" sz="1800">
                  <a:latin typeface="+mn-lt"/>
                </a:endParaRP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A61CBE4-0B79-6B18-6CF4-ED72E876E892}"/>
              </a:ext>
            </a:extLst>
          </p:cNvPr>
          <p:cNvGrpSpPr/>
          <p:nvPr/>
        </p:nvGrpSpPr>
        <p:grpSpPr>
          <a:xfrm>
            <a:off x="2465370" y="3791653"/>
            <a:ext cx="3634176" cy="2375932"/>
            <a:chOff x="4101260" y="-352026"/>
            <a:chExt cx="3634176" cy="237593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AA51AEC-AFAB-F3C7-0DFF-980042A37B03}"/>
                </a:ext>
              </a:extLst>
            </p:cNvPr>
            <p:cNvSpPr/>
            <p:nvPr/>
          </p:nvSpPr>
          <p:spPr>
            <a:xfrm>
              <a:off x="4101260" y="-352026"/>
              <a:ext cx="3634176" cy="23759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CA" sz="1600" b="1">
                <a:solidFill>
                  <a:schemeClr val="bg1"/>
                </a:solidFill>
                <a:latin typeface="+mj-lt"/>
                <a:ea typeface="Corbel" charset="0"/>
                <a:cs typeface="Corbel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C28B994-9C95-73B5-0984-905D8215DFC8}"/>
                </a:ext>
              </a:extLst>
            </p:cNvPr>
            <p:cNvSpPr txBox="1"/>
            <p:nvPr/>
          </p:nvSpPr>
          <p:spPr>
            <a:xfrm>
              <a:off x="4535289" y="1360006"/>
              <a:ext cx="2766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CA">
                  <a:latin typeface="+mj-lt"/>
                </a:rPr>
                <a:t>Mauvais </a:t>
              </a:r>
              <a:r>
                <a:rPr lang="en-CA" sz="1800" b="0" kern="1200">
                  <a:solidFill>
                    <a:schemeClr val="tx1"/>
                  </a:solidFill>
                  <a:latin typeface="+mj-lt"/>
                </a:rPr>
                <a:t>état des</a:t>
              </a:r>
              <a:r>
                <a:rPr lang="en-CA">
                  <a:latin typeface="+mj-lt"/>
                </a:rPr>
                <a:t> routes 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9FD010B-E4E8-9BBC-F5EA-C5DE5BEC4685}"/>
                </a:ext>
              </a:extLst>
            </p:cNvPr>
            <p:cNvGrpSpPr/>
            <p:nvPr/>
          </p:nvGrpSpPr>
          <p:grpSpPr>
            <a:xfrm>
              <a:off x="5252348" y="-159788"/>
              <a:ext cx="1332000" cy="1321667"/>
              <a:chOff x="345273" y="1215713"/>
              <a:chExt cx="2285422" cy="2231065"/>
            </a:xfrm>
          </p:grpSpPr>
          <p:pic>
            <p:nvPicPr>
              <p:cNvPr id="67" name="Graphic 66" descr="Slippery Road with solid fill">
                <a:extLst>
                  <a:ext uri="{FF2B5EF4-FFF2-40B4-BE49-F238E27FC236}">
                    <a16:creationId xmlns:a16="http://schemas.microsoft.com/office/drawing/2014/main" id="{A92C86D8-5A80-CF41-39B8-2AFB152EC7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/>
            </p:blipFill>
            <p:spPr>
              <a:xfrm>
                <a:off x="407985" y="1215713"/>
                <a:ext cx="2160000" cy="2125112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38E0D4A-A695-D6DB-7BF1-C35ECC883796}"/>
                  </a:ext>
                </a:extLst>
              </p:cNvPr>
              <p:cNvSpPr txBox="1"/>
              <p:nvPr/>
            </p:nvSpPr>
            <p:spPr>
              <a:xfrm>
                <a:off x="345273" y="3077446"/>
                <a:ext cx="22854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CA" sz="180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4252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40A4-9058-4159-916A-157A7422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579" y="186198"/>
            <a:ext cx="10913050" cy="886397"/>
          </a:xfrm>
        </p:spPr>
        <p:txBody>
          <a:bodyPr/>
          <a:lstStyle/>
          <a:p>
            <a:r>
              <a:rPr lang="fr-CA" sz="3200" noProof="0" dirty="0"/>
              <a:t>Résumé des inducteurs de coûts propres aux </a:t>
            </a:r>
            <a:br>
              <a:rPr lang="fr-CA" sz="3200" noProof="0" dirty="0"/>
            </a:br>
            <a:r>
              <a:rPr lang="fr-CA" sz="3200" noProof="0" dirty="0"/>
              <a:t>Premières 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FD7D-1BDD-418D-825F-732C11860B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18</a:t>
            </a:fld>
            <a:endParaRPr lang="en-CA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78FF124-F87C-449C-826E-3DD75DCB2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219173"/>
              </p:ext>
            </p:extLst>
          </p:nvPr>
        </p:nvGraphicFramePr>
        <p:xfrm>
          <a:off x="642950" y="1543451"/>
          <a:ext cx="1049829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804">
                  <a:extLst>
                    <a:ext uri="{9D8B030D-6E8A-4147-A177-3AD203B41FA5}">
                      <a16:colId xmlns:a16="http://schemas.microsoft.com/office/drawing/2014/main" val="3889574670"/>
                    </a:ext>
                  </a:extLst>
                </a:gridCol>
                <a:gridCol w="1290340">
                  <a:extLst>
                    <a:ext uri="{9D8B030D-6E8A-4147-A177-3AD203B41FA5}">
                      <a16:colId xmlns:a16="http://schemas.microsoft.com/office/drawing/2014/main" val="825129624"/>
                    </a:ext>
                  </a:extLst>
                </a:gridCol>
                <a:gridCol w="1679008">
                  <a:extLst>
                    <a:ext uri="{9D8B030D-6E8A-4147-A177-3AD203B41FA5}">
                      <a16:colId xmlns:a16="http://schemas.microsoft.com/office/drawing/2014/main" val="3434756759"/>
                    </a:ext>
                  </a:extLst>
                </a:gridCol>
                <a:gridCol w="1679008">
                  <a:extLst>
                    <a:ext uri="{9D8B030D-6E8A-4147-A177-3AD203B41FA5}">
                      <a16:colId xmlns:a16="http://schemas.microsoft.com/office/drawing/2014/main" val="2574286499"/>
                    </a:ext>
                  </a:extLst>
                </a:gridCol>
                <a:gridCol w="1544566">
                  <a:extLst>
                    <a:ext uri="{9D8B030D-6E8A-4147-A177-3AD203B41FA5}">
                      <a16:colId xmlns:a16="http://schemas.microsoft.com/office/drawing/2014/main" val="2630689656"/>
                    </a:ext>
                  </a:extLst>
                </a:gridCol>
                <a:gridCol w="1544566">
                  <a:extLst>
                    <a:ext uri="{9D8B030D-6E8A-4147-A177-3AD203B41FA5}">
                      <a16:colId xmlns:a16="http://schemas.microsoft.com/office/drawing/2014/main" val="3086592327"/>
                    </a:ext>
                  </a:extLst>
                </a:gridCol>
              </a:tblGrid>
              <a:tr h="906854">
                <a:tc>
                  <a:txBody>
                    <a:bodyPr/>
                    <a:lstStyle/>
                    <a:p>
                      <a:r>
                        <a:rPr lang="en-US"/>
                        <a:t>Élément de coût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Absence d'économies d'échelle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Augmentation de la </a:t>
                      </a:r>
                      <a:r>
                        <a:rPr lang="en-US" sz="1400" dirty="0" err="1"/>
                        <a:t>portée</a:t>
                      </a:r>
                      <a:r>
                        <a:rPr lang="en-US" sz="1400" dirty="0"/>
                        <a:t> des services de transport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Éloignement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Mauvais état des routes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Besoins plus élevés des étudiants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052506"/>
                  </a:ext>
                </a:extLst>
              </a:tr>
              <a:tr h="614321">
                <a:tc>
                  <a:txBody>
                    <a:bodyPr/>
                    <a:lstStyle/>
                    <a:p>
                      <a:r>
                        <a:rPr lang="en-US" b="1"/>
                        <a:t>Salaires des chauffeurs de bus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ym typeface="Wingdings" panose="05000000000000000000" pitchFamily="2" charset="2"/>
                        </a:rPr>
                        <a:t>*</a:t>
                      </a:r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085999"/>
                  </a:ext>
                </a:extLst>
              </a:tr>
              <a:tr h="351040">
                <a:tc>
                  <a:txBody>
                    <a:bodyPr/>
                    <a:lstStyle/>
                    <a:p>
                      <a:r>
                        <a:rPr lang="en-US" b="1"/>
                        <a:t>Remplacement des bus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ym typeface="Wingdings" panose="05000000000000000000" pitchFamily="2" charset="2"/>
                        </a:rPr>
                        <a:t>**</a:t>
                      </a:r>
                      <a:endParaRPr lang="en-US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9145228"/>
                  </a:ext>
                </a:extLst>
              </a:tr>
              <a:tr h="3510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Entretien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417801"/>
                  </a:ext>
                </a:extLst>
              </a:tr>
              <a:tr h="3510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Carburant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535152"/>
                  </a:ext>
                </a:extLst>
              </a:tr>
              <a:tr h="3510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Assurances et </a:t>
                      </a:r>
                      <a:r>
                        <a:rPr lang="en-US" sz="1800" b="1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permis</a:t>
                      </a:r>
                      <a:endParaRPr lang="en-US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059348"/>
                  </a:ext>
                </a:extLst>
              </a:tr>
              <a:tr h="3510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Administration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6615297"/>
                  </a:ext>
                </a:extLst>
              </a:tr>
              <a:tr h="6143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 des </a:t>
                      </a:r>
                      <a:r>
                        <a:rPr lang="en-US" sz="1800" b="1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conducteurs</a:t>
                      </a:r>
                      <a:r>
                        <a:rPr lang="en-US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bus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ym typeface="Wingdings" panose="05000000000000000000" pitchFamily="2" charset="2"/>
                        </a:rPr>
                        <a:t></a:t>
                      </a:r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ym typeface="Wingdings" panose="05000000000000000000" pitchFamily="2" charset="2"/>
                        </a:rPr>
                        <a:t>***</a:t>
                      </a:r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901808"/>
                  </a:ext>
                </a:extLst>
              </a:tr>
            </a:tbl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03570BA-040F-4D41-8964-3FFFC7233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494" y="1236286"/>
            <a:ext cx="10915650" cy="425047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fr-CA" sz="1600" b="1" noProof="0" dirty="0">
                <a:solidFill>
                  <a:schemeClr val="accent5"/>
                </a:solidFill>
                <a:cs typeface="Segoe UI Light"/>
              </a:rPr>
              <a:t>Le tableau suivant résume l'impact négatif de chaque inducteur de coût sur les éléments de coût du transport 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2F606A-2559-4E68-87A4-31849B1A679F}"/>
              </a:ext>
            </a:extLst>
          </p:cNvPr>
          <p:cNvSpPr txBox="1"/>
          <p:nvPr/>
        </p:nvSpPr>
        <p:spPr>
          <a:xfrm>
            <a:off x="420130" y="5581290"/>
            <a:ext cx="10593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*En plus </a:t>
            </a:r>
            <a:r>
              <a:rPr lang="en-CA" sz="1200" dirty="0" err="1"/>
              <a:t>d'employer</a:t>
            </a:r>
            <a:r>
              <a:rPr lang="en-CA" sz="1200" dirty="0"/>
              <a:t> des chauffeurs de bus, les Premières Nations </a:t>
            </a:r>
            <a:r>
              <a:rPr lang="en-CA" sz="1200" dirty="0" err="1"/>
              <a:t>ont</a:t>
            </a:r>
            <a:r>
              <a:rPr lang="en-CA" sz="1200" dirty="0"/>
              <a:t> </a:t>
            </a:r>
            <a:r>
              <a:rPr lang="en-CA" sz="1200" dirty="0" err="1"/>
              <a:t>besoin</a:t>
            </a:r>
            <a:r>
              <a:rPr lang="en-CA" sz="1200" dirty="0"/>
              <a:t> de </a:t>
            </a:r>
            <a:r>
              <a:rPr lang="en-CA" sz="1200" dirty="0" err="1"/>
              <a:t>moniteurs</a:t>
            </a:r>
            <a:r>
              <a:rPr lang="en-CA" sz="1200" dirty="0"/>
              <a:t> pour </a:t>
            </a:r>
            <a:r>
              <a:rPr lang="en-CA" sz="1200" dirty="0" err="1"/>
              <a:t>superviser</a:t>
            </a:r>
            <a:r>
              <a:rPr lang="en-CA" sz="1200" dirty="0"/>
              <a:t> les </a:t>
            </a:r>
            <a:r>
              <a:rPr lang="en-CA" sz="1200" dirty="0" err="1"/>
              <a:t>élèves</a:t>
            </a:r>
            <a:r>
              <a:rPr lang="en-CA" sz="1200" dirty="0"/>
              <a:t>.</a:t>
            </a:r>
          </a:p>
          <a:p>
            <a:r>
              <a:rPr lang="en-CA" sz="1200" dirty="0"/>
              <a:t>**Les </a:t>
            </a:r>
            <a:r>
              <a:rPr lang="en-CA" sz="1200" dirty="0" err="1"/>
              <a:t>étudiants</a:t>
            </a:r>
            <a:r>
              <a:rPr lang="en-CA" sz="1200" dirty="0"/>
              <a:t> </a:t>
            </a:r>
            <a:r>
              <a:rPr lang="en-CA" sz="1200" dirty="0" err="1"/>
              <a:t>en</a:t>
            </a:r>
            <a:r>
              <a:rPr lang="en-CA" sz="1200" dirty="0"/>
              <a:t> situation de handicap </a:t>
            </a:r>
            <a:r>
              <a:rPr lang="en-CA" sz="1200" dirty="0" err="1"/>
              <a:t>ont</a:t>
            </a:r>
            <a:r>
              <a:rPr lang="en-CA" sz="1200" dirty="0"/>
              <a:t> </a:t>
            </a:r>
            <a:r>
              <a:rPr lang="en-CA" sz="1200" dirty="0" err="1"/>
              <a:t>besoin</a:t>
            </a:r>
            <a:r>
              <a:rPr lang="en-CA" sz="1200" dirty="0"/>
              <a:t> de bus </a:t>
            </a:r>
            <a:r>
              <a:rPr lang="en-CA" sz="1200" dirty="0" err="1"/>
              <a:t>accessibles</a:t>
            </a:r>
            <a:r>
              <a:rPr lang="en-CA" sz="1200" dirty="0"/>
              <a:t> aux fauteuils </a:t>
            </a:r>
            <a:r>
              <a:rPr lang="en-CA" sz="1200" dirty="0" err="1"/>
              <a:t>roulants</a:t>
            </a:r>
            <a:r>
              <a:rPr lang="en-CA" sz="1200" dirty="0"/>
              <a:t>.</a:t>
            </a:r>
          </a:p>
          <a:p>
            <a:r>
              <a:rPr lang="en-CA" sz="1200" dirty="0"/>
              <a:t>***Les </a:t>
            </a:r>
            <a:r>
              <a:rPr lang="en-CA" sz="1200" dirty="0" err="1"/>
              <a:t>coûts</a:t>
            </a:r>
            <a:r>
              <a:rPr lang="en-CA" sz="1200" dirty="0"/>
              <a:t> </a:t>
            </a:r>
            <a:r>
              <a:rPr lang="en-CA" sz="1200" dirty="0" err="1"/>
              <a:t>totaux</a:t>
            </a:r>
            <a:r>
              <a:rPr lang="en-CA" sz="1200" dirty="0"/>
              <a:t> </a:t>
            </a:r>
            <a:r>
              <a:rPr lang="en-CA" sz="1200" dirty="0" err="1"/>
              <a:t>comprennent</a:t>
            </a:r>
            <a:r>
              <a:rPr lang="en-CA" sz="1200" dirty="0"/>
              <a:t> les frais de </a:t>
            </a:r>
            <a:r>
              <a:rPr lang="en-CA" sz="1200" dirty="0" err="1"/>
              <a:t>déplacement</a:t>
            </a:r>
            <a:r>
              <a:rPr lang="en-CA" sz="1200" dirty="0"/>
              <a:t> des chauffeurs de bus et/</a:t>
            </a:r>
            <a:r>
              <a:rPr lang="en-CA" sz="1200" dirty="0" err="1"/>
              <a:t>ou</a:t>
            </a:r>
            <a:r>
              <a:rPr lang="en-CA" sz="1200" dirty="0"/>
              <a:t> de </a:t>
            </a:r>
            <a:r>
              <a:rPr lang="en-CA" sz="1200" dirty="0" err="1"/>
              <a:t>l'instructeur</a:t>
            </a:r>
            <a:r>
              <a:rPr lang="en-CA" sz="1200" dirty="0"/>
              <a:t> de formation et </a:t>
            </a:r>
            <a:r>
              <a:rPr lang="en-CA" sz="1200" dirty="0" err="1"/>
              <a:t>sont</a:t>
            </a:r>
            <a:r>
              <a:rPr lang="en-CA" sz="1200" dirty="0"/>
              <a:t> </a:t>
            </a:r>
            <a:r>
              <a:rPr lang="en-CA" sz="1200" dirty="0" err="1"/>
              <a:t>donc</a:t>
            </a:r>
            <a:r>
              <a:rPr lang="en-CA" sz="1200" dirty="0"/>
              <a:t> </a:t>
            </a:r>
            <a:r>
              <a:rPr lang="en-CA" sz="1200" dirty="0" err="1"/>
              <a:t>influencés</a:t>
            </a:r>
            <a:r>
              <a:rPr lang="en-CA" sz="1200" dirty="0"/>
              <a:t> par la </a:t>
            </a:r>
            <a:r>
              <a:rPr lang="en-CA" sz="1200" dirty="0" err="1"/>
              <a:t>géographie</a:t>
            </a:r>
            <a:r>
              <a:rPr lang="en-CA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9618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07AF-BC00-4A01-A2B8-C8EDEBF5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722" y="370993"/>
            <a:ext cx="10913050" cy="553998"/>
          </a:xfrm>
        </p:spPr>
        <p:txBody>
          <a:bodyPr/>
          <a:lstStyle/>
          <a:p>
            <a:r>
              <a:rPr lang="fr-CA" noProof="0" dirty="0"/>
              <a:t>Comparaison des coûts (2021/22)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387A8F-24B9-44F2-80A7-501AB9D7043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19</a:t>
            </a:fld>
            <a:endParaRPr lang="en-CA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5C29E2-3ADB-45EE-9509-A54627AAA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083827"/>
              </p:ext>
            </p:extLst>
          </p:nvPr>
        </p:nvGraphicFramePr>
        <p:xfrm>
          <a:off x="625534" y="1736640"/>
          <a:ext cx="10804887" cy="4152900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3386710">
                  <a:extLst>
                    <a:ext uri="{9D8B030D-6E8A-4147-A177-3AD203B41FA5}">
                      <a16:colId xmlns:a16="http://schemas.microsoft.com/office/drawing/2014/main" val="1440230851"/>
                    </a:ext>
                  </a:extLst>
                </a:gridCol>
                <a:gridCol w="2610228">
                  <a:extLst>
                    <a:ext uri="{9D8B030D-6E8A-4147-A177-3AD203B41FA5}">
                      <a16:colId xmlns:a16="http://schemas.microsoft.com/office/drawing/2014/main" val="2337325406"/>
                    </a:ext>
                  </a:extLst>
                </a:gridCol>
                <a:gridCol w="2610228">
                  <a:extLst>
                    <a:ext uri="{9D8B030D-6E8A-4147-A177-3AD203B41FA5}">
                      <a16:colId xmlns:a16="http://schemas.microsoft.com/office/drawing/2014/main" val="1939266781"/>
                    </a:ext>
                  </a:extLst>
                </a:gridCol>
                <a:gridCol w="2197721">
                  <a:extLst>
                    <a:ext uri="{9D8B030D-6E8A-4147-A177-3AD203B41FA5}">
                      <a16:colId xmlns:a16="http://schemas.microsoft.com/office/drawing/2014/main" val="1643597463"/>
                    </a:ext>
                  </a:extLst>
                </a:gridCol>
              </a:tblGrid>
              <a:tr h="270213">
                <a:tc rowSpan="2"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500" kern="1200" dirty="0" err="1">
                          <a:effectLst/>
                        </a:rPr>
                        <a:t>Catégorie</a:t>
                      </a:r>
                      <a:r>
                        <a:rPr lang="en-CA" sz="1500" kern="1200" dirty="0">
                          <a:effectLst/>
                        </a:rPr>
                        <a:t> de </a:t>
                      </a:r>
                      <a:r>
                        <a:rPr lang="en-CA" sz="1500" kern="1200" dirty="0" err="1">
                          <a:effectLst/>
                        </a:rPr>
                        <a:t>coût</a:t>
                      </a:r>
                      <a:endParaRPr lang="en-CA" sz="1500" kern="1200" dirty="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500" kern="1200">
                          <a:effectLst/>
                        </a:rPr>
                        <a:t>Coûts par autobus scolaire, Alberta</a:t>
                      </a:r>
                      <a:endParaRPr lang="en-CA" sz="15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400643"/>
                  </a:ext>
                </a:extLst>
              </a:tr>
              <a:tr h="992937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500" kern="1200" dirty="0" err="1">
                          <a:effectLst/>
                        </a:rPr>
                        <a:t>Juridiction</a:t>
                      </a:r>
                      <a:r>
                        <a:rPr lang="en-CA" sz="1500" kern="1200" dirty="0">
                          <a:effectLst/>
                        </a:rPr>
                        <a:t> </a:t>
                      </a:r>
                      <a:r>
                        <a:rPr lang="en-CA" sz="1500" kern="1200" dirty="0" err="1">
                          <a:effectLst/>
                        </a:rPr>
                        <a:t>scolaire</a:t>
                      </a:r>
                      <a:r>
                        <a:rPr lang="en-CA" sz="1500" kern="1200" dirty="0">
                          <a:effectLst/>
                        </a:rPr>
                        <a:t> </a:t>
                      </a:r>
                      <a:r>
                        <a:rPr lang="en-CA" sz="1500" kern="1200" dirty="0" err="1">
                          <a:effectLst/>
                        </a:rPr>
                        <a:t>d'une</a:t>
                      </a:r>
                      <a:r>
                        <a:rPr lang="en-CA" sz="1500" kern="1200" dirty="0">
                          <a:effectLst/>
                        </a:rPr>
                        <a:t> Première Nation </a:t>
                      </a:r>
                      <a:r>
                        <a:rPr lang="en-CA" sz="1500" kern="1200" dirty="0" err="1">
                          <a:effectLst/>
                        </a:rPr>
                        <a:t>éloignée</a:t>
                      </a:r>
                      <a:r>
                        <a:rPr lang="en-CA" sz="1500" kern="1200" dirty="0">
                          <a:effectLst/>
                        </a:rPr>
                        <a:t> avec 15 </a:t>
                      </a:r>
                      <a:r>
                        <a:rPr lang="en-CA" sz="1500" kern="1200" dirty="0" err="1">
                          <a:effectLst/>
                        </a:rPr>
                        <a:t>itinéraires</a:t>
                      </a:r>
                      <a:endParaRPr lang="en-CA" sz="1500" kern="1200" dirty="0">
                        <a:effectLst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500" kern="1200" dirty="0">
                          <a:effectLst/>
                        </a:rPr>
                        <a:t>(</a:t>
                      </a:r>
                      <a:r>
                        <a:rPr lang="en-CA" sz="1500" kern="1200" dirty="0" err="1">
                          <a:effectLst/>
                        </a:rPr>
                        <a:t>généré</a:t>
                      </a:r>
                      <a:r>
                        <a:rPr lang="en-CA" sz="1500" kern="1200" dirty="0">
                          <a:effectLst/>
                        </a:rPr>
                        <a:t> par le </a:t>
                      </a:r>
                      <a:r>
                        <a:rPr lang="en-CA" sz="1500" kern="1200" dirty="0" err="1">
                          <a:effectLst/>
                        </a:rPr>
                        <a:t>modèle</a:t>
                      </a:r>
                      <a:r>
                        <a:rPr lang="en-CA" sz="1500" kern="1200" dirty="0">
                          <a:effectLst/>
                        </a:rPr>
                        <a:t>)</a:t>
                      </a:r>
                      <a:endParaRPr lang="en-CA" sz="1500" kern="1200" dirty="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500" kern="1200" dirty="0" err="1">
                          <a:effectLst/>
                        </a:rPr>
                        <a:t>Juridiction</a:t>
                      </a:r>
                      <a:r>
                        <a:rPr lang="en-CA" sz="1500" kern="1200" dirty="0">
                          <a:effectLst/>
                        </a:rPr>
                        <a:t> </a:t>
                      </a:r>
                      <a:r>
                        <a:rPr lang="en-CA" sz="1500" kern="1200" dirty="0" err="1">
                          <a:effectLst/>
                        </a:rPr>
                        <a:t>scolaire</a:t>
                      </a:r>
                      <a:r>
                        <a:rPr lang="en-CA" sz="1500" kern="1200" dirty="0">
                          <a:effectLst/>
                        </a:rPr>
                        <a:t> provincial du Nord avec 45 </a:t>
                      </a:r>
                      <a:r>
                        <a:rPr lang="en-CA" sz="1500" kern="1200" dirty="0" err="1">
                          <a:effectLst/>
                        </a:rPr>
                        <a:t>itinéraires</a:t>
                      </a:r>
                      <a:endParaRPr lang="en-CA" sz="1500" kern="1200" dirty="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500" kern="1200" err="1">
                          <a:effectLst/>
                        </a:rPr>
                        <a:t>Opérateur</a:t>
                      </a:r>
                      <a:r>
                        <a:rPr lang="en-CA" sz="1500" kern="1200">
                          <a:effectLst/>
                        </a:rPr>
                        <a:t> </a:t>
                      </a:r>
                      <a:r>
                        <a:rPr lang="en-CA" sz="1500" kern="1200" err="1">
                          <a:effectLst/>
                        </a:rPr>
                        <a:t>d'autobus</a:t>
                      </a:r>
                      <a:r>
                        <a:rPr lang="en-CA" sz="1500" kern="1200">
                          <a:effectLst/>
                        </a:rPr>
                        <a:t> tiers avec 285 </a:t>
                      </a:r>
                      <a:r>
                        <a:rPr lang="en-CA" sz="1500" kern="1200" err="1">
                          <a:effectLst/>
                        </a:rPr>
                        <a:t>itinéraires</a:t>
                      </a:r>
                      <a:r>
                        <a:rPr lang="en-CA" sz="1500" kern="1200">
                          <a:effectLst/>
                        </a:rPr>
                        <a:t> à travers </a:t>
                      </a:r>
                      <a:r>
                        <a:rPr lang="en-CA" sz="1500" kern="1200" err="1">
                          <a:effectLst/>
                        </a:rPr>
                        <a:t>l'Alberta</a:t>
                      </a:r>
                      <a:endParaRPr lang="en-CA" sz="15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/>
                </a:tc>
                <a:extLst>
                  <a:ext uri="{0D108BD9-81ED-4DB2-BD59-A6C34878D82A}">
                    <a16:rowId xmlns:a16="http://schemas.microsoft.com/office/drawing/2014/main" val="3553827544"/>
                  </a:ext>
                </a:extLst>
              </a:tr>
              <a:tr h="267483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500" kern="1200" dirty="0" err="1">
                          <a:effectLst/>
                        </a:rPr>
                        <a:t>Salaires</a:t>
                      </a:r>
                      <a:r>
                        <a:rPr lang="en-CA" sz="1500" kern="1200" dirty="0">
                          <a:effectLst/>
                        </a:rPr>
                        <a:t> des chauffeurs de bus</a:t>
                      </a:r>
                      <a:endParaRPr lang="en-CA" sz="1500" kern="1200" dirty="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500" kern="1200">
                          <a:effectLst/>
                        </a:rPr>
                        <a:t>44 470 $</a:t>
                      </a:r>
                      <a:endParaRPr lang="en-CA" sz="15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 anchor="ctr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500" kern="1200" dirty="0">
                          <a:effectLst/>
                        </a:rPr>
                        <a:t>25 000 $</a:t>
                      </a:r>
                      <a:endParaRPr lang="en-CA" sz="1500" kern="1200" dirty="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kern="1200">
                          <a:effectLst/>
                        </a:rPr>
                        <a:t>21 500</a:t>
                      </a:r>
                      <a:r>
                        <a:rPr lang="en-CA" sz="1500" kern="1200">
                          <a:effectLst/>
                        </a:rPr>
                        <a:t> $</a:t>
                      </a:r>
                      <a:r>
                        <a:rPr lang="en-US" sz="1500" kern="1200">
                          <a:effectLst/>
                        </a:rPr>
                        <a:t> </a:t>
                      </a:r>
                      <a:endParaRPr lang="en-CA" sz="15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/>
                </a:tc>
                <a:extLst>
                  <a:ext uri="{0D108BD9-81ED-4DB2-BD59-A6C34878D82A}">
                    <a16:rowId xmlns:a16="http://schemas.microsoft.com/office/drawing/2014/main" val="538459291"/>
                  </a:ext>
                </a:extLst>
              </a:tr>
              <a:tr h="267483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CA" sz="1500" kern="1200">
                          <a:effectLst/>
                        </a:rPr>
                        <a:t>Coûts de remplacement des bus</a:t>
                      </a:r>
                      <a:endParaRPr lang="en-CA" sz="15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500" kern="1200">
                          <a:effectLst/>
                        </a:rPr>
                        <a:t>16 632 $</a:t>
                      </a:r>
                      <a:endParaRPr lang="en-CA" sz="15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500"/>
                        </a:spcAft>
                      </a:pPr>
                      <a:r>
                        <a:rPr lang="en-CA" sz="1500" kern="1200" dirty="0">
                          <a:effectLst/>
                        </a:rPr>
                        <a:t>7 500 - 11 500 $</a:t>
                      </a:r>
                      <a:endParaRPr lang="en-CA" sz="1500" kern="1200" dirty="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500"/>
                        </a:spcAft>
                      </a:pPr>
                      <a:r>
                        <a:rPr lang="en-US" sz="1500" kern="1200">
                          <a:effectLst/>
                        </a:rPr>
                        <a:t> 6 800</a:t>
                      </a:r>
                      <a:r>
                        <a:rPr lang="en-CA" sz="1500" kern="1200">
                          <a:effectLst/>
                        </a:rPr>
                        <a:t> $</a:t>
                      </a:r>
                      <a:r>
                        <a:rPr lang="en-US" sz="1500" kern="1200">
                          <a:effectLst/>
                        </a:rPr>
                        <a:t> </a:t>
                      </a:r>
                      <a:endParaRPr lang="en-CA" sz="15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024274"/>
                  </a:ext>
                </a:extLst>
              </a:tr>
              <a:tr h="267483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CA" sz="1500" kern="1200" err="1">
                          <a:effectLst/>
                        </a:rPr>
                        <a:t>Coûts</a:t>
                      </a:r>
                      <a:r>
                        <a:rPr lang="en-CA" sz="1500" kern="1200">
                          <a:effectLst/>
                        </a:rPr>
                        <a:t> de </a:t>
                      </a:r>
                      <a:r>
                        <a:rPr lang="en-CA" sz="1500" kern="1200" err="1">
                          <a:effectLst/>
                        </a:rPr>
                        <a:t>l’entretien</a:t>
                      </a:r>
                      <a:endParaRPr lang="en-CA" sz="15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500" kern="1200">
                          <a:effectLst/>
                        </a:rPr>
                        <a:t>7 737 $</a:t>
                      </a:r>
                      <a:endParaRPr lang="en-CA" sz="15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 anchor="ctr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500" kern="1200" dirty="0">
                          <a:effectLst/>
                        </a:rPr>
                        <a:t>5 500 $</a:t>
                      </a:r>
                      <a:endParaRPr lang="en-CA" sz="1500" kern="1200" dirty="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kern="1200">
                          <a:effectLst/>
                        </a:rPr>
                        <a:t> 6 500</a:t>
                      </a:r>
                      <a:r>
                        <a:rPr lang="en-CA" sz="1500" kern="1200">
                          <a:effectLst/>
                        </a:rPr>
                        <a:t> $</a:t>
                      </a:r>
                      <a:r>
                        <a:rPr lang="en-US" sz="1500" kern="1200">
                          <a:effectLst/>
                        </a:rPr>
                        <a:t> </a:t>
                      </a:r>
                      <a:endParaRPr lang="en-CA" sz="15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/>
                </a:tc>
                <a:extLst>
                  <a:ext uri="{0D108BD9-81ED-4DB2-BD59-A6C34878D82A}">
                    <a16:rowId xmlns:a16="http://schemas.microsoft.com/office/drawing/2014/main" val="3933296030"/>
                  </a:ext>
                </a:extLst>
              </a:tr>
              <a:tr h="267483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CA" sz="1500" kern="1200">
                          <a:effectLst/>
                        </a:rPr>
                        <a:t>Carburant</a:t>
                      </a:r>
                      <a:endParaRPr lang="en-CA" sz="15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500" kern="1200">
                          <a:effectLst/>
                        </a:rPr>
                        <a:t>6 009 $</a:t>
                      </a:r>
                      <a:endParaRPr lang="en-CA" sz="15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500" kern="1200">
                          <a:effectLst/>
                        </a:rPr>
                        <a:t>7 000 $</a:t>
                      </a:r>
                      <a:endParaRPr lang="en-CA" sz="15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  4 700</a:t>
                      </a:r>
                      <a:r>
                        <a:rPr lang="en-CA" sz="1500" kern="1200" dirty="0">
                          <a:effectLst/>
                        </a:rPr>
                        <a:t> $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endParaRPr lang="en-CA" sz="1500" kern="1200" dirty="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721468"/>
                  </a:ext>
                </a:extLst>
              </a:tr>
              <a:tr h="267483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CA" sz="1500" kern="1200">
                          <a:effectLst/>
                        </a:rPr>
                        <a:t>Administration</a:t>
                      </a:r>
                      <a:endParaRPr lang="en-CA" sz="15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500" kern="1200">
                          <a:effectLst/>
                        </a:rPr>
                        <a:t>8 207 $</a:t>
                      </a:r>
                      <a:endParaRPr lang="en-CA" sz="15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 anchor="ctr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500" kern="1200">
                          <a:effectLst/>
                        </a:rPr>
                        <a:t>3 000 $</a:t>
                      </a:r>
                      <a:endParaRPr lang="en-CA" sz="15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  3 000</a:t>
                      </a:r>
                      <a:r>
                        <a:rPr lang="en-CA" sz="1500" kern="1200" dirty="0">
                          <a:effectLst/>
                        </a:rPr>
                        <a:t> $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endParaRPr lang="en-CA" sz="1500" kern="1200" dirty="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/>
                </a:tc>
                <a:extLst>
                  <a:ext uri="{0D108BD9-81ED-4DB2-BD59-A6C34878D82A}">
                    <a16:rowId xmlns:a16="http://schemas.microsoft.com/office/drawing/2014/main" val="3776298515"/>
                  </a:ext>
                </a:extLst>
              </a:tr>
              <a:tr h="267483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CA" sz="1500" kern="1200" err="1">
                          <a:effectLst/>
                        </a:rPr>
                        <a:t>Permis</a:t>
                      </a:r>
                      <a:r>
                        <a:rPr lang="en-CA" sz="1500" kern="1200">
                          <a:effectLst/>
                        </a:rPr>
                        <a:t>/assurances</a:t>
                      </a:r>
                      <a:endParaRPr lang="en-CA" sz="15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500" kern="1200">
                          <a:effectLst/>
                        </a:rPr>
                        <a:t>1 606 $</a:t>
                      </a:r>
                      <a:endParaRPr lang="en-CA" sz="15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CA" sz="1500" kern="1200">
                          <a:effectLst/>
                        </a:rPr>
                        <a:t>2 150 $</a:t>
                      </a:r>
                      <a:endParaRPr lang="en-CA" sz="15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kern="1200">
                          <a:effectLst/>
                        </a:rPr>
                        <a:t>  1 340</a:t>
                      </a:r>
                      <a:r>
                        <a:rPr lang="en-CA" sz="1500" kern="1200">
                          <a:effectLst/>
                        </a:rPr>
                        <a:t> $</a:t>
                      </a:r>
                      <a:endParaRPr lang="en-CA" sz="15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953875"/>
                  </a:ext>
                </a:extLst>
              </a:tr>
              <a:tr h="267483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CA" sz="1500" kern="1200">
                          <a:effectLst/>
                        </a:rPr>
                        <a:t>Formation*</a:t>
                      </a:r>
                      <a:endParaRPr lang="en-CA" sz="15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500" kern="1200">
                          <a:effectLst/>
                        </a:rPr>
                        <a:t>1 170 $</a:t>
                      </a:r>
                      <a:endParaRPr lang="en-CA" sz="15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500" kern="1200">
                          <a:effectLst/>
                        </a:rPr>
                        <a:t>Non communiqué</a:t>
                      </a:r>
                      <a:endParaRPr lang="en-CA" sz="15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 dirty="0">
                          <a:effectLst/>
                        </a:rPr>
                        <a:t>  1 440</a:t>
                      </a:r>
                      <a:r>
                        <a:rPr lang="en-CA" sz="1500" kern="1200" dirty="0">
                          <a:effectLst/>
                        </a:rPr>
                        <a:t> $</a:t>
                      </a:r>
                      <a:r>
                        <a:rPr lang="en-US" sz="1500" kern="1200" dirty="0">
                          <a:effectLst/>
                        </a:rPr>
                        <a:t> </a:t>
                      </a:r>
                      <a:endParaRPr lang="en-CA" sz="1500" kern="1200" dirty="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 anchor="ctr"/>
                </a:tc>
                <a:extLst>
                  <a:ext uri="{0D108BD9-81ED-4DB2-BD59-A6C34878D82A}">
                    <a16:rowId xmlns:a16="http://schemas.microsoft.com/office/drawing/2014/main" val="2117455996"/>
                  </a:ext>
                </a:extLst>
              </a:tr>
              <a:tr h="267483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CA" sz="1500" kern="1200">
                          <a:effectLst/>
                        </a:rPr>
                        <a:t>SOUS-TOTAL</a:t>
                      </a:r>
                      <a:endParaRPr lang="en-CA" sz="15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500" kern="1200">
                          <a:effectLst/>
                        </a:rPr>
                        <a:t>85 831 $ </a:t>
                      </a:r>
                      <a:endParaRPr lang="en-CA" sz="15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500" kern="1200">
                          <a:effectLst/>
                        </a:rPr>
                        <a:t>50 150 $ - 54 150 $</a:t>
                      </a:r>
                      <a:endParaRPr lang="en-CA" sz="15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500" kern="1200" dirty="0">
                          <a:effectLst/>
                        </a:rPr>
                        <a:t>45 280 $ </a:t>
                      </a:r>
                      <a:endParaRPr lang="en-CA" sz="1500" kern="1200" dirty="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877189"/>
                  </a:ext>
                </a:extLst>
              </a:tr>
              <a:tr h="267483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CA" sz="1500" kern="1200">
                          <a:effectLst/>
                        </a:rPr>
                        <a:t>Salaires des moniteurs d'autobus</a:t>
                      </a:r>
                      <a:endParaRPr lang="en-CA" sz="15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500" kern="1200">
                          <a:effectLst/>
                        </a:rPr>
                        <a:t>24 153 $</a:t>
                      </a:r>
                      <a:endParaRPr lang="en-CA" sz="15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500" kern="1200">
                          <a:effectLst/>
                        </a:rPr>
                        <a:t>N/A</a:t>
                      </a:r>
                      <a:endParaRPr lang="en-CA" sz="15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500" kern="1200" dirty="0">
                          <a:effectLst/>
                        </a:rPr>
                        <a:t>N/A</a:t>
                      </a:r>
                      <a:endParaRPr lang="en-CA" sz="1500" kern="1200" dirty="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/>
                </a:tc>
                <a:extLst>
                  <a:ext uri="{0D108BD9-81ED-4DB2-BD59-A6C34878D82A}">
                    <a16:rowId xmlns:a16="http://schemas.microsoft.com/office/drawing/2014/main" val="1825774613"/>
                  </a:ext>
                </a:extLst>
              </a:tr>
              <a:tr h="267483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n-CA" sz="1500" kern="1200">
                          <a:effectLst/>
                        </a:rPr>
                        <a:t>TOTAL</a:t>
                      </a:r>
                      <a:endParaRPr lang="en-CA" sz="15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MS Mincho" panose="02020609040205080304" pitchFamily="49" charset="-128"/>
                        <a:cs typeface="Segoe UI Semilight" panose="020B0402040204020203" pitchFamily="34" charset="0"/>
                      </a:endParaRPr>
                    </a:p>
                  </a:txBody>
                  <a:tcPr marL="71755" marR="71755" marT="0" marB="53975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500" kern="1200">
                          <a:effectLst/>
                        </a:rPr>
                        <a:t>109 984 $</a:t>
                      </a:r>
                      <a:endParaRPr lang="en-CA" sz="15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500" kern="1200">
                          <a:effectLst/>
                        </a:rPr>
                        <a:t>50 150 $ - 54 150 $</a:t>
                      </a:r>
                      <a:endParaRPr lang="en-CA" sz="1500" kern="120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 anchor="ctr"/>
                </a:tc>
                <a:tc>
                  <a:txBody>
                    <a:bodyPr/>
                    <a:lstStyle/>
                    <a:p>
                      <a:pPr marL="457200" indent="-22860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A" sz="1500" kern="1200" dirty="0">
                          <a:effectLst/>
                        </a:rPr>
                        <a:t>45 280 $</a:t>
                      </a:r>
                      <a:endParaRPr lang="en-CA" sz="1500" kern="1200" dirty="0">
                        <a:solidFill>
                          <a:srgbClr val="0F1313"/>
                        </a:solidFill>
                        <a:effectLst/>
                        <a:latin typeface="Segoe UI Semilight" panose="020B0402040204020203" pitchFamily="34" charset="0"/>
                        <a:ea typeface="Segoe UI Semilight" panose="020B04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0" marB="53975"/>
                </a:tc>
                <a:extLst>
                  <a:ext uri="{0D108BD9-81ED-4DB2-BD59-A6C34878D82A}">
                    <a16:rowId xmlns:a16="http://schemas.microsoft.com/office/drawing/2014/main" val="2998634844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A4AB40E9-B768-4753-8B64-16CCA3124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299" y="1055444"/>
            <a:ext cx="104604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Segoe UI Semilight" panose="020B0402040204020203" pitchFamily="34" charset="0"/>
              </a:rPr>
              <a:t>Comparaison</a:t>
            </a:r>
            <a:r>
              <a:rPr kumimoji="0" lang="en-CA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Segoe UI Semilight" panose="020B0402040204020203" pitchFamily="34" charset="0"/>
              </a:rPr>
              <a:t> des </a:t>
            </a:r>
            <a:r>
              <a:rPr kumimoji="0" lang="en-CA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Segoe UI Semilight" panose="020B0402040204020203" pitchFamily="34" charset="0"/>
              </a:rPr>
              <a:t>coûts</a:t>
            </a:r>
            <a:r>
              <a:rPr kumimoji="0" lang="en-CA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Segoe UI Semilight" panose="020B0402040204020203" pitchFamily="34" charset="0"/>
              </a:rPr>
              <a:t> </a:t>
            </a:r>
            <a:r>
              <a:rPr kumimoji="0" lang="en-CA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Segoe UI Semilight" panose="020B0402040204020203" pitchFamily="34" charset="0"/>
              </a:rPr>
              <a:t>générés</a:t>
            </a:r>
            <a:r>
              <a:rPr kumimoji="0" lang="en-CA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Segoe UI Semilight" panose="020B0402040204020203" pitchFamily="34" charset="0"/>
              </a:rPr>
              <a:t> par le </a:t>
            </a:r>
            <a:r>
              <a:rPr kumimoji="0" lang="en-CA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Segoe UI Semilight" panose="020B0402040204020203" pitchFamily="34" charset="0"/>
              </a:rPr>
              <a:t>modèle</a:t>
            </a:r>
            <a:r>
              <a:rPr kumimoji="0" lang="en-CA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Segoe UI Semilight" panose="020B0402040204020203" pitchFamily="34" charset="0"/>
              </a:rPr>
              <a:t> avec les </a:t>
            </a:r>
            <a:r>
              <a:rPr kumimoji="0" lang="en-CA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Segoe UI Semilight" panose="020B0402040204020203" pitchFamily="34" charset="0"/>
              </a:rPr>
              <a:t>coûts</a:t>
            </a:r>
            <a:r>
              <a:rPr kumimoji="0" lang="en-CA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Segoe UI Semilight" panose="020B0402040204020203" pitchFamily="34" charset="0"/>
              </a:rPr>
              <a:t> </a:t>
            </a:r>
            <a:r>
              <a:rPr kumimoji="0" lang="en-CA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Segoe UI Semilight" panose="020B0402040204020203" pitchFamily="34" charset="0"/>
              </a:rPr>
              <a:t>encourus</a:t>
            </a:r>
            <a:r>
              <a:rPr kumimoji="0" lang="en-CA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Segoe UI Semilight" panose="020B0402040204020203" pitchFamily="34" charset="0"/>
              </a:rPr>
              <a:t> par </a:t>
            </a:r>
            <a:r>
              <a:rPr kumimoji="0" lang="en-CA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Segoe UI Semilight" panose="020B0402040204020203" pitchFamily="34" charset="0"/>
              </a:rPr>
              <a:t>une</a:t>
            </a:r>
            <a:r>
              <a:rPr kumimoji="0" lang="en-CA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Segoe UI Semilight" panose="020B0402040204020203" pitchFamily="34" charset="0"/>
              </a:rPr>
              <a:t> administration </a:t>
            </a:r>
            <a:r>
              <a:rPr kumimoji="0" lang="en-CA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Segoe UI Semilight" panose="020B0402040204020203" pitchFamily="34" charset="0"/>
              </a:rPr>
              <a:t>scolaire</a:t>
            </a:r>
            <a:r>
              <a:rPr kumimoji="0" lang="en-CA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Segoe UI Semilight" panose="020B0402040204020203" pitchFamily="34" charset="0"/>
              </a:rPr>
              <a:t> </a:t>
            </a:r>
            <a:r>
              <a:rPr kumimoji="0" lang="en-CA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Segoe UI Semilight" panose="020B0402040204020203" pitchFamily="34" charset="0"/>
              </a:rPr>
              <a:t>provinciale</a:t>
            </a:r>
            <a:r>
              <a:rPr kumimoji="0" lang="en-CA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Segoe UI Semilight" panose="020B0402040204020203" pitchFamily="34" charset="0"/>
              </a:rPr>
              <a:t> et un </a:t>
            </a:r>
            <a:r>
              <a:rPr kumimoji="0" lang="en-CA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Segoe UI Semilight" panose="020B0402040204020203" pitchFamily="34" charset="0"/>
              </a:rPr>
              <a:t>exploitant</a:t>
            </a:r>
            <a:r>
              <a:rPr kumimoji="0" lang="en-CA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Segoe UI Semilight" panose="020B0402040204020203" pitchFamily="34" charset="0"/>
              </a:rPr>
              <a:t> </a:t>
            </a:r>
            <a:r>
              <a:rPr kumimoji="0" lang="en-CA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Segoe UI Semilight" panose="020B0402040204020203" pitchFamily="34" charset="0"/>
              </a:rPr>
              <a:t>d'autobus</a:t>
            </a:r>
            <a:r>
              <a:rPr kumimoji="0" lang="en-CA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Segoe UI Semilight" panose="020B0402040204020203" pitchFamily="34" charset="0"/>
              </a:rPr>
              <a:t> </a:t>
            </a:r>
            <a:r>
              <a:rPr kumimoji="0" lang="en-CA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Segoe UI Semilight" panose="020B0402040204020203" pitchFamily="34" charset="0"/>
              </a:rPr>
              <a:t>en</a:t>
            </a:r>
            <a:r>
              <a:rPr kumimoji="0" lang="en-CA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Segoe UI Semilight" panose="020B0402040204020203" pitchFamily="34" charset="0"/>
              </a:rPr>
              <a:t> Alberta.</a:t>
            </a:r>
            <a:endParaRPr kumimoji="0" lang="en-CA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3134825-3D66-485C-8ACA-23E8378D4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15" y="5962037"/>
            <a:ext cx="85500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Segoe UI Semilight" panose="020B0402040204020203" pitchFamily="34" charset="0"/>
              </a:rPr>
              <a:t> *</a:t>
            </a:r>
            <a:r>
              <a:rPr kumimoji="0" lang="en-CA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Segoe UI Semilight" panose="020B0402040204020203" pitchFamily="34" charset="0"/>
              </a:rPr>
              <a:t>Cette</a:t>
            </a:r>
            <a:r>
              <a:rPr kumimoji="0" lang="en-CA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Segoe UI Semilight" panose="020B0402040204020203" pitchFamily="34" charset="0"/>
              </a:rPr>
              <a:t> estimation </a:t>
            </a:r>
            <a:r>
              <a:rPr kumimoji="0" lang="en-CA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Segoe UI Semilight" panose="020B0402040204020203" pitchFamily="34" charset="0"/>
              </a:rPr>
              <a:t>inclut</a:t>
            </a:r>
            <a:r>
              <a:rPr kumimoji="0" lang="en-CA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Segoe UI Semilight" panose="020B0402040204020203" pitchFamily="34" charset="0"/>
              </a:rPr>
              <a:t> la formation et </a:t>
            </a:r>
            <a:r>
              <a:rPr kumimoji="0" lang="en-CA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Segoe UI Semilight" panose="020B0402040204020203" pitchFamily="34" charset="0"/>
              </a:rPr>
              <a:t>d'autres</a:t>
            </a:r>
            <a:r>
              <a:rPr kumimoji="0" lang="en-CA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Segoe UI Semilight" panose="020B0402040204020203" pitchFamily="34" charset="0"/>
              </a:rPr>
              <a:t> </a:t>
            </a:r>
            <a:r>
              <a:rPr kumimoji="0" lang="en-CA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Segoe UI Semilight" panose="020B0402040204020203" pitchFamily="34" charset="0"/>
              </a:rPr>
              <a:t>coûts</a:t>
            </a:r>
            <a:r>
              <a:rPr kumimoji="0" lang="en-CA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Segoe UI Semilight" panose="020B0402040204020203" pitchFamily="34" charset="0"/>
              </a:rPr>
              <a:t> non pris </a:t>
            </a:r>
            <a:r>
              <a:rPr kumimoji="0" lang="en-CA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Segoe UI Semilight" panose="020B0402040204020203" pitchFamily="34" charset="0"/>
              </a:rPr>
              <a:t>en</a:t>
            </a:r>
            <a:r>
              <a:rPr kumimoji="0" lang="en-CA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Segoe UI Semilight" panose="020B0402040204020203" pitchFamily="34" charset="0"/>
              </a:rPr>
              <a:t> </a:t>
            </a:r>
            <a:r>
              <a:rPr kumimoji="0" lang="en-CA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Segoe UI Semilight" panose="020B0402040204020203" pitchFamily="34" charset="0"/>
              </a:rPr>
              <a:t>compte</a:t>
            </a:r>
            <a:r>
              <a:rPr kumimoji="0" lang="en-CA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Segoe UI Semilight" panose="020B0402040204020203" pitchFamily="34" charset="0"/>
              </a:rPr>
              <a:t> dans </a:t>
            </a:r>
            <a:r>
              <a:rPr kumimoji="0" lang="en-CA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Segoe UI Semilight" panose="020B0402040204020203" pitchFamily="34" charset="0"/>
              </a:rPr>
              <a:t>d'autres</a:t>
            </a:r>
            <a:r>
              <a:rPr kumimoji="0" lang="en-CA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Segoe UI Semilight" panose="020B0402040204020203" pitchFamily="34" charset="0"/>
              </a:rPr>
              <a:t> </a:t>
            </a:r>
            <a:r>
              <a:rPr kumimoji="0" lang="en-CA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Segoe UI Semilight" panose="020B0402040204020203" pitchFamily="34" charset="0"/>
              </a:rPr>
              <a:t>catégories</a:t>
            </a:r>
            <a:r>
              <a:rPr kumimoji="0" lang="en-CA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Segoe UI Semilight" panose="020B0402040204020203" pitchFamily="34" charset="0"/>
              </a:rPr>
              <a:t> de </a:t>
            </a:r>
            <a:r>
              <a:rPr kumimoji="0" lang="en-CA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Segoe UI Semilight" panose="020B0402040204020203" pitchFamily="34" charset="0"/>
              </a:rPr>
              <a:t>coûts</a:t>
            </a:r>
            <a:r>
              <a:rPr kumimoji="0" lang="en-CA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Segoe UI Semilight" panose="020B0402040204020203" pitchFamily="34" charset="0"/>
              </a:rPr>
              <a:t> (par </a:t>
            </a:r>
            <a:r>
              <a:rPr kumimoji="0" lang="en-CA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Segoe UI Semilight" panose="020B0402040204020203" pitchFamily="34" charset="0"/>
              </a:rPr>
              <a:t>exemple</a:t>
            </a:r>
            <a:r>
              <a:rPr kumimoji="0" lang="en-CA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Segoe UI Semilight" panose="020B0402040204020203" pitchFamily="34" charset="0"/>
              </a:rPr>
              <a:t>, la commercialisation des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Segoe UI Semilight" panose="020B0402040204020203" pitchFamily="34" charset="0"/>
              </a:rPr>
              <a:t>services de transport, les </a:t>
            </a:r>
            <a:r>
              <a:rPr kumimoji="0" lang="en-CA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Segoe UI Semilight" panose="020B0402040204020203" pitchFamily="34" charset="0"/>
              </a:rPr>
              <a:t>dépenses</a:t>
            </a:r>
            <a:r>
              <a:rPr kumimoji="0" lang="en-CA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Segoe UI Semilight" panose="020B0402040204020203" pitchFamily="34" charset="0"/>
              </a:rPr>
              <a:t> </a:t>
            </a:r>
            <a:r>
              <a:rPr kumimoji="0" lang="en-CA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Segoe UI Semilight" panose="020B0402040204020203" pitchFamily="34" charset="0"/>
              </a:rPr>
              <a:t>liées</a:t>
            </a:r>
            <a:r>
              <a:rPr kumimoji="0" lang="en-CA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Segoe UI Semilight" panose="020B0402040204020203" pitchFamily="34" charset="0"/>
              </a:rPr>
              <a:t> aux technologies de </a:t>
            </a:r>
            <a:r>
              <a:rPr kumimoji="0" lang="en-CA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Segoe UI Semilight" panose="020B0402040204020203" pitchFamily="34" charset="0"/>
              </a:rPr>
              <a:t>l'information</a:t>
            </a:r>
            <a:r>
              <a:rPr kumimoji="0" lang="en-CA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  <a:cs typeface="Segoe UI Semilight" panose="020B0402040204020203" pitchFamily="34" charset="0"/>
              </a:rPr>
              <a:t>, etc.)</a:t>
            </a:r>
            <a:endParaRPr kumimoji="0" lang="en-CA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06338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B6522F-50BA-4EDC-BD3A-C1443CF5E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600" y="444884"/>
            <a:ext cx="10913050" cy="553998"/>
          </a:xfrm>
        </p:spPr>
        <p:txBody>
          <a:bodyPr/>
          <a:lstStyle/>
          <a:p>
            <a:r>
              <a:rPr lang="fr-CA" noProof="0" dirty="0"/>
              <a:t>Ordre du jour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C0411C-08CA-4617-9973-F5082C827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2</a:t>
            </a:fld>
            <a:endParaRPr lang="en-C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AD4FC3-B993-434D-8F03-1E4D845DB57E}"/>
              </a:ext>
            </a:extLst>
          </p:cNvPr>
          <p:cNvSpPr/>
          <p:nvPr/>
        </p:nvSpPr>
        <p:spPr>
          <a:xfrm>
            <a:off x="349491" y="1934096"/>
            <a:ext cx="628346" cy="59418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2420B8A4-4A22-B94E-3CA9-28F455A9CA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3625577"/>
              </p:ext>
            </p:extLst>
          </p:nvPr>
        </p:nvGraphicFramePr>
        <p:xfrm>
          <a:off x="1850281" y="1634539"/>
          <a:ext cx="8128000" cy="4602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5277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41062-BCFA-7BDF-303A-AC560703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112" y="370993"/>
            <a:ext cx="10913050" cy="553998"/>
          </a:xfrm>
        </p:spPr>
        <p:txBody>
          <a:bodyPr/>
          <a:lstStyle/>
          <a:p>
            <a:r>
              <a:rPr lang="fr-CA" noProof="0" dirty="0"/>
              <a:t>Mises à jour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80A8-E5DD-5859-90A1-A241E33E2F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175" y="1820401"/>
            <a:ext cx="10915650" cy="3217199"/>
          </a:xfrm>
          <a:solidFill>
            <a:schemeClr val="accent3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CA" sz="3200" noProof="0">
                <a:solidFill>
                  <a:schemeClr val="bg1"/>
                </a:solidFill>
              </a:rPr>
              <a:t>Pour tenir compte de l'augmentation des coûts des biens et des services, MNP actualisera les coûts dans les mois à venir afin de refléter les conditions économiques actuelles.</a:t>
            </a:r>
            <a:endParaRPr lang="fr-CA" sz="3200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FCCB3-DBF4-0FAE-9164-FE391DF68CE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7727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5016D-00C6-4C29-B5B4-2D1DA55EF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294" y="435232"/>
            <a:ext cx="10913050" cy="553998"/>
          </a:xfrm>
        </p:spPr>
        <p:txBody>
          <a:bodyPr/>
          <a:lstStyle/>
          <a:p>
            <a:r>
              <a:rPr lang="fr-CA" noProof="0" dirty="0"/>
              <a:t>Modèle de coût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5A74C-41B3-4DA3-99D7-A6A1E1A279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56001" y="6237287"/>
            <a:ext cx="499143" cy="249720"/>
          </a:xfrm>
        </p:spPr>
        <p:txBody>
          <a:bodyPr/>
          <a:lstStyle/>
          <a:p>
            <a:fld id="{524D1A82-BAD5-4898-8C77-C821410AB1EA}" type="slidenum">
              <a:rPr lang="en-CA" smtClean="0"/>
              <a:t>21</a:t>
            </a:fld>
            <a:endParaRPr lang="en-CA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2496F0-8C3B-97CE-218E-D7D67A65D1AB}"/>
              </a:ext>
            </a:extLst>
          </p:cNvPr>
          <p:cNvGrpSpPr/>
          <p:nvPr/>
        </p:nvGrpSpPr>
        <p:grpSpPr>
          <a:xfrm>
            <a:off x="642951" y="1611086"/>
            <a:ext cx="10913049" cy="3500845"/>
            <a:chOff x="734908" y="3392409"/>
            <a:chExt cx="10287366" cy="2598219"/>
          </a:xfrm>
        </p:grpSpPr>
        <p:sp>
          <p:nvSpPr>
            <p:cNvPr id="7" name="Text Box 23">
              <a:extLst>
                <a:ext uri="{FF2B5EF4-FFF2-40B4-BE49-F238E27FC236}">
                  <a16:creationId xmlns:a16="http://schemas.microsoft.com/office/drawing/2014/main" id="{E49880E5-F27A-40D5-9838-A8483C980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803" y="3608164"/>
              <a:ext cx="1270911" cy="483157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Mincho" panose="02020609040205080304" pitchFamily="49" charset="-128"/>
                  <a:cs typeface="Segoe UI Semilight" panose="020B0402040204020203" pitchFamily="34" charset="0"/>
                </a:rPr>
                <a:t>Entretien</a:t>
              </a:r>
              <a:endParaRPr kumimoji="0" lang="en-CA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Mincho" panose="02020609040205080304" pitchFamily="49" charset="-128"/>
                <a:cs typeface="Segoe UI Semilight" panose="020B0402040204020203" pitchFamily="34" charset="0"/>
              </a:endParaRPr>
            </a:p>
          </p:txBody>
        </p:sp>
        <p:sp>
          <p:nvSpPr>
            <p:cNvPr id="8" name="Text Box 24">
              <a:extLst>
                <a:ext uri="{FF2B5EF4-FFF2-40B4-BE49-F238E27FC236}">
                  <a16:creationId xmlns:a16="http://schemas.microsoft.com/office/drawing/2014/main" id="{9B9E7495-BE0E-4FDA-A19C-B5C5B7EEB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4071" y="5401862"/>
              <a:ext cx="1270911" cy="483157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Mincho" panose="02020609040205080304" pitchFamily="49" charset="-128"/>
                  <a:cs typeface="Segoe UI Semilight" panose="020B0402040204020203" pitchFamily="34" charset="0"/>
                </a:rPr>
                <a:t>Activités extrascolaires</a:t>
              </a:r>
              <a:endParaRPr kumimoji="0" lang="en-CA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Mincho" panose="02020609040205080304" pitchFamily="49" charset="-128"/>
                <a:cs typeface="Segoe UI Semilight" panose="020B0402040204020203" pitchFamily="34" charset="0"/>
              </a:endParaRPr>
            </a:p>
          </p:txBody>
        </p:sp>
        <p:sp>
          <p:nvSpPr>
            <p:cNvPr id="9" name="Text Box 323">
              <a:extLst>
                <a:ext uri="{FF2B5EF4-FFF2-40B4-BE49-F238E27FC236}">
                  <a16:creationId xmlns:a16="http://schemas.microsoft.com/office/drawing/2014/main" id="{2B09E607-10E4-4D99-8E4B-52373F84C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489" y="4832164"/>
              <a:ext cx="1270910" cy="422432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Mincho" panose="02020609040205080304" pitchFamily="49" charset="-128"/>
                  <a:cs typeface="Segoe UI Semilight" panose="020B0402040204020203" pitchFamily="34" charset="0"/>
                </a:rPr>
                <a:t>Salaires des moniteurs d'autobus</a:t>
              </a:r>
              <a:endParaRPr kumimoji="0" lang="en-CA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Mincho" panose="02020609040205080304" pitchFamily="49" charset="-128"/>
                <a:cs typeface="Segoe UI Semilight" panose="020B0402040204020203" pitchFamily="34" charset="0"/>
              </a:endParaRPr>
            </a:p>
          </p:txBody>
        </p:sp>
        <p:sp>
          <p:nvSpPr>
            <p:cNvPr id="11" name="Text Box 331">
              <a:extLst>
                <a:ext uri="{FF2B5EF4-FFF2-40B4-BE49-F238E27FC236}">
                  <a16:creationId xmlns:a16="http://schemas.microsoft.com/office/drawing/2014/main" id="{E5A718F8-251C-4BF3-B4B8-D05AF406BB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803" y="4821889"/>
              <a:ext cx="1286312" cy="422432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Mincho" panose="02020609040205080304" pitchFamily="49" charset="-128"/>
                  <a:cs typeface="Segoe UI Semilight" panose="020B0402040204020203" pitchFamily="34" charset="0"/>
                </a:rPr>
                <a:t>Formation des conducteurs d'autobus</a:t>
              </a:r>
              <a:endParaRPr kumimoji="0" lang="en-CA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Mincho" panose="02020609040205080304" pitchFamily="49" charset="-128"/>
                <a:cs typeface="Segoe UI Semilight" panose="020B0402040204020203" pitchFamily="34" charset="0"/>
              </a:endParaRPr>
            </a:p>
          </p:txBody>
        </p:sp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9154E44F-D1E3-422F-94EE-ACE7AC5C0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5528" y="3618439"/>
              <a:ext cx="1270911" cy="483157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Mincho" panose="02020609040205080304" pitchFamily="49" charset="-128"/>
                  <a:cs typeface="Segoe UI Semilight" panose="020B0402040204020203" pitchFamily="34" charset="0"/>
                </a:rPr>
                <a:t>Salaires des chauffeurs de bus</a:t>
              </a:r>
              <a:endParaRPr kumimoji="0" lang="en-CA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Mincho" panose="02020609040205080304" pitchFamily="49" charset="-128"/>
                <a:cs typeface="Segoe UI Semilight" panose="020B0402040204020203" pitchFamily="34" charset="0"/>
              </a:endParaRPr>
            </a:p>
          </p:txBody>
        </p:sp>
        <p:sp>
          <p:nvSpPr>
            <p:cNvPr id="13" name="Text Box 206">
              <a:extLst>
                <a:ext uri="{FF2B5EF4-FFF2-40B4-BE49-F238E27FC236}">
                  <a16:creationId xmlns:a16="http://schemas.microsoft.com/office/drawing/2014/main" id="{5B660EBE-396E-4467-AED1-6A933C7361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7143" y="4228408"/>
              <a:ext cx="1270911" cy="483157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Mincho" panose="02020609040205080304" pitchFamily="49" charset="-128"/>
                  <a:cs typeface="Segoe UI Semilight" panose="020B0402040204020203" pitchFamily="34" charset="0"/>
                </a:rPr>
                <a:t>Salaires de l'administration</a:t>
              </a:r>
              <a:endParaRPr kumimoji="0" lang="en-CA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Mincho" panose="02020609040205080304" pitchFamily="49" charset="-128"/>
                <a:cs typeface="Segoe UI Semilight" panose="020B0402040204020203" pitchFamily="34" charset="0"/>
              </a:endParaRPr>
            </a:p>
          </p:txBody>
        </p:sp>
        <p:sp>
          <p:nvSpPr>
            <p:cNvPr id="14" name="Multiplication Sign 13">
              <a:extLst>
                <a:ext uri="{FF2B5EF4-FFF2-40B4-BE49-F238E27FC236}">
                  <a16:creationId xmlns:a16="http://schemas.microsoft.com/office/drawing/2014/main" id="{43B8138E-9768-4FBB-8B02-8E19FE4D4E18}"/>
                </a:ext>
              </a:extLst>
            </p:cNvPr>
            <p:cNvSpPr/>
            <p:nvPr/>
          </p:nvSpPr>
          <p:spPr>
            <a:xfrm>
              <a:off x="4147878" y="4373263"/>
              <a:ext cx="447975" cy="384132"/>
            </a:xfrm>
            <a:prstGeom prst="mathMultiply">
              <a:avLst>
                <a:gd name="adj1" fmla="val 10147"/>
              </a:avLst>
            </a:prstGeom>
            <a:solidFill>
              <a:sysClr val="windowText" lastClr="000000"/>
            </a:solidFill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 Box 324">
              <a:extLst>
                <a:ext uri="{FF2B5EF4-FFF2-40B4-BE49-F238E27FC236}">
                  <a16:creationId xmlns:a16="http://schemas.microsoft.com/office/drawing/2014/main" id="{A52BE6C7-BE14-4EA5-A40B-D99A27A596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8150" y="4323495"/>
              <a:ext cx="1326790" cy="59055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Mincho" panose="02020609040205080304" pitchFamily="49" charset="-128"/>
                </a:rPr>
                <a:t>Facteur d'ajustement des coûts en fonction de l'éloignement</a:t>
              </a:r>
              <a:endParaRPr kumimoji="0" lang="en-CA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Mincho" panose="02020609040205080304" pitchFamily="49" charset="-128"/>
                <a:cs typeface="Segoe UI Semilight" panose="020B0402040204020203" pitchFamily="34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38DE1BA9-4856-464B-AFD3-7A1E4C7280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2077" y="3823923"/>
              <a:ext cx="1718288" cy="741406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Mincho" panose="02020609040205080304" pitchFamily="49" charset="-128"/>
                  <a:cs typeface="Segoe UI Semilight" panose="020B0402040204020203" pitchFamily="34" charset="0"/>
                </a:rPr>
                <a:t>Remplacement des bus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Mincho" panose="02020609040205080304" pitchFamily="49" charset="-128"/>
                  <a:cs typeface="Segoe UI Semilight" panose="020B0402040204020203" pitchFamily="34" charset="0"/>
                </a:rPr>
                <a:t>(y compris les périphériques et les modifications)</a:t>
              </a:r>
            </a:p>
          </p:txBody>
        </p:sp>
        <p:sp>
          <p:nvSpPr>
            <p:cNvPr id="17" name="Text Box 208">
              <a:extLst>
                <a:ext uri="{FF2B5EF4-FFF2-40B4-BE49-F238E27FC236}">
                  <a16:creationId xmlns:a16="http://schemas.microsoft.com/office/drawing/2014/main" id="{579FAC2E-A608-45E2-9B32-D96C8F3E50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2077" y="4664046"/>
              <a:ext cx="1718288" cy="590550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Mincho" panose="02020609040205080304" pitchFamily="49" charset="-128"/>
                  <a:cs typeface="Segoe UI Semilight" panose="020B0402040204020203" pitchFamily="34" charset="0"/>
                </a:rPr>
                <a:t>Assurances et </a:t>
              </a:r>
              <a:r>
                <a:rPr kumimoji="0" lang="en-US" sz="1200" b="1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Mincho" panose="02020609040205080304" pitchFamily="49" charset="-128"/>
                  <a:cs typeface="Segoe UI Semilight" panose="020B0402040204020203" pitchFamily="34" charset="0"/>
                </a:rPr>
                <a:t>permis</a:t>
              </a:r>
              <a:endParaRPr kumimoji="0" lang="en-CA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MS Mincho" panose="02020609040205080304" pitchFamily="49" charset="-128"/>
                <a:cs typeface="Segoe UI Semilight" panose="020B0402040204020203" pitchFamily="34" charset="0"/>
              </a:endParaRPr>
            </a:p>
          </p:txBody>
        </p:sp>
        <p:sp>
          <p:nvSpPr>
            <p:cNvPr id="18" name="Plus Sign 17">
              <a:extLst>
                <a:ext uri="{FF2B5EF4-FFF2-40B4-BE49-F238E27FC236}">
                  <a16:creationId xmlns:a16="http://schemas.microsoft.com/office/drawing/2014/main" id="{AB0A3208-9E1A-42CF-85E9-2BC08DB4AF85}"/>
                </a:ext>
              </a:extLst>
            </p:cNvPr>
            <p:cNvSpPr/>
            <p:nvPr/>
          </p:nvSpPr>
          <p:spPr>
            <a:xfrm>
              <a:off x="6150553" y="4323496"/>
              <a:ext cx="346073" cy="389646"/>
            </a:xfrm>
            <a:prstGeom prst="mathPlus">
              <a:avLst>
                <a:gd name="adj1" fmla="val 11644"/>
              </a:avLst>
            </a:prstGeom>
            <a:solidFill>
              <a:sysClr val="windowText" lastClr="000000"/>
            </a:solidFill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 Box 23">
              <a:extLst>
                <a:ext uri="{FF2B5EF4-FFF2-40B4-BE49-F238E27FC236}">
                  <a16:creationId xmlns:a16="http://schemas.microsoft.com/office/drawing/2014/main" id="{44E9C835-D485-4054-9D27-371F6F3F1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803" y="4203000"/>
              <a:ext cx="1270911" cy="483157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MS Mincho" panose="02020609040205080304" pitchFamily="49" charset="-128"/>
                  <a:cs typeface="Segoe UI Semilight" panose="020B0402040204020203" pitchFamily="34" charset="0"/>
                </a:rPr>
                <a:t>Carburant</a:t>
              </a:r>
              <a:endParaRPr kumimoji="0" lang="en-CA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MS Mincho" panose="02020609040205080304" pitchFamily="49" charset="-128"/>
                <a:cs typeface="Segoe UI Semilight" panose="020B0402040204020203" pitchFamily="34" charset="0"/>
              </a:endParaRPr>
            </a:p>
          </p:txBody>
        </p:sp>
        <p:sp>
          <p:nvSpPr>
            <p:cNvPr id="20" name="Left Bracket 19">
              <a:extLst>
                <a:ext uri="{FF2B5EF4-FFF2-40B4-BE49-F238E27FC236}">
                  <a16:creationId xmlns:a16="http://schemas.microsoft.com/office/drawing/2014/main" id="{AD04BA83-A4CD-4906-867F-0A961474CEDD}"/>
                </a:ext>
              </a:extLst>
            </p:cNvPr>
            <p:cNvSpPr/>
            <p:nvPr/>
          </p:nvSpPr>
          <p:spPr>
            <a:xfrm>
              <a:off x="734908" y="3392409"/>
              <a:ext cx="421240" cy="2598219"/>
            </a:xfrm>
            <a:prstGeom prst="leftBracket">
              <a:avLst>
                <a:gd name="adj" fmla="val 47358"/>
              </a:avLst>
            </a:prstGeom>
            <a:noFill/>
            <a:ln w="28575" cap="flat" cmpd="sng" algn="ctr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1" name="Left Bracket 20">
              <a:extLst>
                <a:ext uri="{FF2B5EF4-FFF2-40B4-BE49-F238E27FC236}">
                  <a16:creationId xmlns:a16="http://schemas.microsoft.com/office/drawing/2014/main" id="{0448740F-39B3-4041-A1AC-CB5E8B1783AB}"/>
                </a:ext>
              </a:extLst>
            </p:cNvPr>
            <p:cNvSpPr/>
            <p:nvPr/>
          </p:nvSpPr>
          <p:spPr>
            <a:xfrm rot="10800000">
              <a:off x="3630699" y="3392409"/>
              <a:ext cx="346073" cy="2598218"/>
            </a:xfrm>
            <a:prstGeom prst="leftBracket">
              <a:avLst>
                <a:gd name="adj" fmla="val 59355"/>
              </a:avLst>
            </a:prstGeom>
            <a:noFill/>
            <a:ln w="28575" cap="flat" cmpd="sng" algn="ctr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2" name="Left Bracket 21">
              <a:extLst>
                <a:ext uri="{FF2B5EF4-FFF2-40B4-BE49-F238E27FC236}">
                  <a16:creationId xmlns:a16="http://schemas.microsoft.com/office/drawing/2014/main" id="{6FBCF46B-3357-4CDF-B131-39D1973CDAE3}"/>
                </a:ext>
              </a:extLst>
            </p:cNvPr>
            <p:cNvSpPr/>
            <p:nvPr/>
          </p:nvSpPr>
          <p:spPr>
            <a:xfrm rot="10800000">
              <a:off x="8344670" y="3604443"/>
              <a:ext cx="346075" cy="1921772"/>
            </a:xfrm>
            <a:prstGeom prst="leftBracket">
              <a:avLst>
                <a:gd name="adj" fmla="val 59355"/>
              </a:avLst>
            </a:prstGeom>
            <a:noFill/>
            <a:ln w="28575" cap="flat" cmpd="sng" algn="ctr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3" name="Left Bracket 22">
              <a:extLst>
                <a:ext uri="{FF2B5EF4-FFF2-40B4-BE49-F238E27FC236}">
                  <a16:creationId xmlns:a16="http://schemas.microsoft.com/office/drawing/2014/main" id="{FE6815AE-664A-4A50-8907-FA6C5023E80F}"/>
                </a:ext>
              </a:extLst>
            </p:cNvPr>
            <p:cNvSpPr/>
            <p:nvPr/>
          </p:nvSpPr>
          <p:spPr>
            <a:xfrm>
              <a:off x="6671697" y="3604443"/>
              <a:ext cx="346075" cy="1921772"/>
            </a:xfrm>
            <a:prstGeom prst="leftBracket">
              <a:avLst>
                <a:gd name="adj" fmla="val 59355"/>
              </a:avLst>
            </a:prstGeom>
            <a:noFill/>
            <a:ln w="28575" cap="flat" cmpd="sng" algn="ctr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4" name="Plus Sign 23">
              <a:extLst>
                <a:ext uri="{FF2B5EF4-FFF2-40B4-BE49-F238E27FC236}">
                  <a16:creationId xmlns:a16="http://schemas.microsoft.com/office/drawing/2014/main" id="{8CF2ADD9-FF1E-4B63-967D-0090890D0049}"/>
                </a:ext>
              </a:extLst>
            </p:cNvPr>
            <p:cNvSpPr/>
            <p:nvPr/>
          </p:nvSpPr>
          <p:spPr>
            <a:xfrm>
              <a:off x="8845478" y="4323495"/>
              <a:ext cx="346073" cy="389646"/>
            </a:xfrm>
            <a:prstGeom prst="mathPlus">
              <a:avLst>
                <a:gd name="adj1" fmla="val 11644"/>
              </a:avLst>
            </a:prstGeom>
            <a:solidFill>
              <a:sysClr val="windowText" lastClr="000000"/>
            </a:solidFill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 Box 324">
              <a:extLst>
                <a:ext uri="{FF2B5EF4-FFF2-40B4-BE49-F238E27FC236}">
                  <a16:creationId xmlns:a16="http://schemas.microsoft.com/office/drawing/2014/main" id="{EE9D09E7-5B93-4B7A-ADB0-31353CBEB6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24590" y="4124350"/>
              <a:ext cx="1697684" cy="7728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MS Mincho" panose="02020609040205080304" pitchFamily="49" charset="-128"/>
                </a:rPr>
                <a:t>NOUVEAU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MS Mincho" panose="02020609040205080304" pitchFamily="49" charset="-128"/>
                </a:rPr>
                <a:t>Indexation du carburant</a:t>
              </a:r>
              <a:endParaRPr kumimoji="0" lang="en-CA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ea typeface="MS Mincho" panose="02020609040205080304" pitchFamily="49" charset="-128"/>
                <a:cs typeface="Segoe UI Semilight" panose="020B0402040204020203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FDA4B31-63C1-427A-9BEE-5CA7B3ACD967}"/>
              </a:ext>
            </a:extLst>
          </p:cNvPr>
          <p:cNvSpPr txBox="1"/>
          <p:nvPr/>
        </p:nvSpPr>
        <p:spPr>
          <a:xfrm>
            <a:off x="642951" y="5391332"/>
            <a:ext cx="9248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1400" b="1"/>
              <a:t>* </a:t>
            </a:r>
            <a:r>
              <a:rPr lang="en-CA" sz="1400" b="1" err="1"/>
              <a:t>L'indexation</a:t>
            </a:r>
            <a:r>
              <a:rPr lang="en-CA" sz="1400" b="1"/>
              <a:t> sur le </a:t>
            </a:r>
            <a:r>
              <a:rPr lang="en-CA" sz="1400" b="1">
                <a:latin typeface="+mn-lt"/>
              </a:rPr>
              <a:t>carburant doit </a:t>
            </a:r>
            <a:r>
              <a:rPr lang="en-CA" sz="1400" b="1" err="1">
                <a:latin typeface="+mn-lt"/>
              </a:rPr>
              <a:t>être</a:t>
            </a:r>
            <a:r>
              <a:rPr lang="en-CA" sz="1400" b="1">
                <a:latin typeface="+mn-lt"/>
              </a:rPr>
              <a:t> </a:t>
            </a:r>
            <a:r>
              <a:rPr lang="en-CA" sz="1400" b="1" err="1">
                <a:latin typeface="+mn-lt"/>
              </a:rPr>
              <a:t>ajoutée</a:t>
            </a:r>
            <a:r>
              <a:rPr lang="en-CA" sz="1400" b="1">
                <a:latin typeface="+mn-lt"/>
              </a:rPr>
              <a:t> aux </a:t>
            </a:r>
            <a:r>
              <a:rPr lang="en-CA" sz="1400" b="1" err="1">
                <a:latin typeface="+mn-lt"/>
              </a:rPr>
              <a:t>calculs</a:t>
            </a:r>
            <a:r>
              <a:rPr lang="en-CA" sz="1400" b="1">
                <a:latin typeface="+mn-lt"/>
              </a:rPr>
              <a:t> pour </a:t>
            </a:r>
            <a:r>
              <a:rPr lang="en-CA" sz="1400" b="1" err="1">
                <a:latin typeface="+mn-lt"/>
              </a:rPr>
              <a:t>tenir</a:t>
            </a:r>
            <a:r>
              <a:rPr lang="en-CA" sz="1400" b="1">
                <a:latin typeface="+mn-lt"/>
              </a:rPr>
              <a:t> </a:t>
            </a:r>
            <a:r>
              <a:rPr lang="en-CA" sz="1400" b="1" err="1">
                <a:latin typeface="+mn-lt"/>
              </a:rPr>
              <a:t>compte</a:t>
            </a:r>
            <a:r>
              <a:rPr lang="en-CA" sz="1400" b="1">
                <a:latin typeface="+mn-lt"/>
              </a:rPr>
              <a:t> des fluctuations des prix du carburant. </a:t>
            </a:r>
            <a:r>
              <a:rPr lang="en-CA" sz="1400" b="1"/>
              <a:t>Par </a:t>
            </a:r>
            <a:r>
              <a:rPr lang="en-CA" sz="1400" b="1" err="1"/>
              <a:t>exemple</a:t>
            </a:r>
            <a:r>
              <a:rPr lang="en-CA" sz="1400" b="1"/>
              <a:t>, dans les conseils </a:t>
            </a:r>
            <a:r>
              <a:rPr lang="en-CA" sz="1400" b="1" err="1"/>
              <a:t>scolaires</a:t>
            </a:r>
            <a:r>
              <a:rPr lang="en-CA" sz="1400" b="1"/>
              <a:t> publics de </a:t>
            </a:r>
            <a:r>
              <a:rPr lang="en-CA" sz="1400" b="1" err="1"/>
              <a:t>l'Alberta</a:t>
            </a:r>
            <a:r>
              <a:rPr lang="en-CA" sz="1400" b="1"/>
              <a:t>, </a:t>
            </a:r>
            <a:r>
              <a:rPr lang="en-CA" sz="1400" b="1" err="1"/>
              <a:t>l'indexation</a:t>
            </a:r>
            <a:r>
              <a:rPr lang="en-CA" sz="1400" b="1"/>
              <a:t> </a:t>
            </a:r>
            <a:r>
              <a:rPr lang="en-CA" sz="1400" b="1" err="1"/>
              <a:t>intervient</a:t>
            </a:r>
            <a:r>
              <a:rPr lang="en-CA" sz="1400" b="1"/>
              <a:t> </a:t>
            </a:r>
            <a:r>
              <a:rPr lang="en-CA" sz="1400" b="1" err="1"/>
              <a:t>lorsque</a:t>
            </a:r>
            <a:r>
              <a:rPr lang="en-CA" sz="1400" b="1"/>
              <a:t> le prix </a:t>
            </a:r>
            <a:r>
              <a:rPr lang="en-CA" sz="1400" b="1" err="1"/>
              <a:t>moyen</a:t>
            </a:r>
            <a:r>
              <a:rPr lang="en-CA" sz="1400" b="1"/>
              <a:t> du diesel </a:t>
            </a:r>
            <a:r>
              <a:rPr lang="en-CA" sz="1400" b="1" err="1"/>
              <a:t>est</a:t>
            </a:r>
            <a:r>
              <a:rPr lang="en-CA" sz="1400" b="1"/>
              <a:t> </a:t>
            </a:r>
            <a:r>
              <a:rPr lang="en-CA" sz="1400" b="1" err="1"/>
              <a:t>supérieur</a:t>
            </a:r>
            <a:r>
              <a:rPr lang="en-CA" sz="1400" b="1"/>
              <a:t> à 1,25 $ le litre. </a:t>
            </a:r>
            <a:endParaRPr lang="en-CA" sz="14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957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103D2-AD16-C133-DC23-36A73E1D4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530" y="437287"/>
            <a:ext cx="10913050" cy="553998"/>
          </a:xfrm>
        </p:spPr>
        <p:txBody>
          <a:bodyPr/>
          <a:lstStyle/>
          <a:p>
            <a:r>
              <a:rPr lang="fr-CA" noProof="0" dirty="0">
                <a:cs typeface="Segoe UI Semibold"/>
              </a:rPr>
              <a:t>Conclusions </a:t>
            </a:r>
            <a:endParaRPr lang="fr-CA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DD027-6B8B-E251-A6EA-A8180F52863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fr-CA" b="1" noProof="0"/>
          </a:p>
          <a:p>
            <a:pPr marL="0" indent="0" algn="ctr">
              <a:buNone/>
            </a:pPr>
            <a:r>
              <a:rPr lang="fr-CA" noProof="0"/>
              <a:t>Les coûts de transport par bus sont beaucoup plus élevés que les coûts de transport de référence encourus par les homologues provinciaux. </a:t>
            </a:r>
          </a:p>
          <a:p>
            <a:pPr marL="0" indent="0" algn="ctr">
              <a:buNone/>
            </a:pPr>
            <a:endParaRPr lang="fr-CA" noProof="0"/>
          </a:p>
          <a:p>
            <a:pPr marL="0" indent="0" algn="ctr">
              <a:buNone/>
            </a:pPr>
            <a:r>
              <a:rPr lang="fr-CA" noProof="0"/>
              <a:t>Le financement actuel est de </a:t>
            </a:r>
            <a:r>
              <a:rPr lang="fr-CA" b="1" noProof="0"/>
              <a:t>40 000 à 60 000 dollars </a:t>
            </a:r>
            <a:r>
              <a:rPr lang="fr-CA" noProof="0"/>
              <a:t>dans le système provincial, contre </a:t>
            </a:r>
            <a:r>
              <a:rPr lang="fr-CA" b="1" noProof="0"/>
              <a:t>95 000 à 115 000 dollars </a:t>
            </a:r>
            <a:r>
              <a:rPr lang="fr-CA" noProof="0"/>
              <a:t>dans le coût généré par le modèle.</a:t>
            </a:r>
          </a:p>
          <a:p>
            <a:pPr marL="0" indent="0">
              <a:buNone/>
            </a:pPr>
            <a:endParaRPr lang="fr-CA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B5525-8AC1-3866-1E40-F398A4B801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1021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D354BA-B161-CB5F-6D54-08419FF093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23</a:t>
            </a:fld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7C3BD6-BB0F-83FD-C3F0-27627ADEC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133" y="370993"/>
            <a:ext cx="10913050" cy="553998"/>
          </a:xfrm>
        </p:spPr>
        <p:txBody>
          <a:bodyPr/>
          <a:lstStyle/>
          <a:p>
            <a:r>
              <a:rPr lang="fr-CA" noProof="0" dirty="0"/>
              <a:t>Considérations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1A757A5-B4AF-D7A2-46D2-3764F2B01B38}"/>
              </a:ext>
            </a:extLst>
          </p:cNvPr>
          <p:cNvSpPr/>
          <p:nvPr/>
        </p:nvSpPr>
        <p:spPr>
          <a:xfrm>
            <a:off x="1907321" y="1536945"/>
            <a:ext cx="9252000" cy="504000"/>
          </a:xfrm>
          <a:custGeom>
            <a:avLst/>
            <a:gdLst>
              <a:gd name="connsiteX0" fmla="*/ 106581 w 639473"/>
              <a:gd name="connsiteY0" fmla="*/ 0 h 7763038"/>
              <a:gd name="connsiteX1" fmla="*/ 532892 w 639473"/>
              <a:gd name="connsiteY1" fmla="*/ 0 h 7763038"/>
              <a:gd name="connsiteX2" fmla="*/ 639473 w 639473"/>
              <a:gd name="connsiteY2" fmla="*/ 106581 h 7763038"/>
              <a:gd name="connsiteX3" fmla="*/ 639473 w 639473"/>
              <a:gd name="connsiteY3" fmla="*/ 7763038 h 7763038"/>
              <a:gd name="connsiteX4" fmla="*/ 639473 w 639473"/>
              <a:gd name="connsiteY4" fmla="*/ 7763038 h 7763038"/>
              <a:gd name="connsiteX5" fmla="*/ 0 w 639473"/>
              <a:gd name="connsiteY5" fmla="*/ 7763038 h 7763038"/>
              <a:gd name="connsiteX6" fmla="*/ 0 w 639473"/>
              <a:gd name="connsiteY6" fmla="*/ 7763038 h 7763038"/>
              <a:gd name="connsiteX7" fmla="*/ 0 w 639473"/>
              <a:gd name="connsiteY7" fmla="*/ 106581 h 7763038"/>
              <a:gd name="connsiteX8" fmla="*/ 106581 w 639473"/>
              <a:gd name="connsiteY8" fmla="*/ 0 h 776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73" h="7763038">
                <a:moveTo>
                  <a:pt x="639473" y="1293870"/>
                </a:moveTo>
                <a:lnTo>
                  <a:pt x="639473" y="6469168"/>
                </a:lnTo>
                <a:cubicBezTo>
                  <a:pt x="639473" y="7183749"/>
                  <a:pt x="635542" y="7763032"/>
                  <a:pt x="630693" y="7763032"/>
                </a:cubicBezTo>
                <a:lnTo>
                  <a:pt x="0" y="7763032"/>
                </a:lnTo>
                <a:lnTo>
                  <a:pt x="0" y="7763032"/>
                </a:lnTo>
                <a:lnTo>
                  <a:pt x="0" y="6"/>
                </a:lnTo>
                <a:lnTo>
                  <a:pt x="0" y="6"/>
                </a:lnTo>
                <a:lnTo>
                  <a:pt x="630693" y="6"/>
                </a:lnTo>
                <a:cubicBezTo>
                  <a:pt x="635542" y="6"/>
                  <a:pt x="639473" y="579289"/>
                  <a:pt x="639473" y="129387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1" tIns="50266" rIns="50266" bIns="50267" numCol="1" spcCol="1270" anchor="ctr" anchorCtr="0">
            <a:noAutofit/>
          </a:bodyPr>
          <a:lstStyle/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CA" sz="2400" kern="1200"/>
              <a:t>Programmes d'achats groupés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A6532E-7F4D-D8ED-4D2A-E432D6E65B23}"/>
              </a:ext>
            </a:extLst>
          </p:cNvPr>
          <p:cNvSpPr/>
          <p:nvPr/>
        </p:nvSpPr>
        <p:spPr>
          <a:xfrm>
            <a:off x="1367133" y="1445572"/>
            <a:ext cx="684000" cy="684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6" tIns="355128" rIns="10794" bIns="355126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CA" sz="1700" kern="12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92A70C-FE26-1117-3248-83271EF780AE}"/>
              </a:ext>
            </a:extLst>
          </p:cNvPr>
          <p:cNvSpPr/>
          <p:nvPr/>
        </p:nvSpPr>
        <p:spPr>
          <a:xfrm>
            <a:off x="1907321" y="2252529"/>
            <a:ext cx="9252000" cy="504000"/>
          </a:xfrm>
          <a:custGeom>
            <a:avLst/>
            <a:gdLst>
              <a:gd name="connsiteX0" fmla="*/ 106581 w 639473"/>
              <a:gd name="connsiteY0" fmla="*/ 0 h 7763038"/>
              <a:gd name="connsiteX1" fmla="*/ 532892 w 639473"/>
              <a:gd name="connsiteY1" fmla="*/ 0 h 7763038"/>
              <a:gd name="connsiteX2" fmla="*/ 639473 w 639473"/>
              <a:gd name="connsiteY2" fmla="*/ 106581 h 7763038"/>
              <a:gd name="connsiteX3" fmla="*/ 639473 w 639473"/>
              <a:gd name="connsiteY3" fmla="*/ 7763038 h 7763038"/>
              <a:gd name="connsiteX4" fmla="*/ 639473 w 639473"/>
              <a:gd name="connsiteY4" fmla="*/ 7763038 h 7763038"/>
              <a:gd name="connsiteX5" fmla="*/ 0 w 639473"/>
              <a:gd name="connsiteY5" fmla="*/ 7763038 h 7763038"/>
              <a:gd name="connsiteX6" fmla="*/ 0 w 639473"/>
              <a:gd name="connsiteY6" fmla="*/ 7763038 h 7763038"/>
              <a:gd name="connsiteX7" fmla="*/ 0 w 639473"/>
              <a:gd name="connsiteY7" fmla="*/ 106581 h 7763038"/>
              <a:gd name="connsiteX8" fmla="*/ 106581 w 639473"/>
              <a:gd name="connsiteY8" fmla="*/ 0 h 776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73" h="7763038">
                <a:moveTo>
                  <a:pt x="639473" y="1293870"/>
                </a:moveTo>
                <a:lnTo>
                  <a:pt x="639473" y="6469168"/>
                </a:lnTo>
                <a:cubicBezTo>
                  <a:pt x="639473" y="7183749"/>
                  <a:pt x="635542" y="7763032"/>
                  <a:pt x="630693" y="7763032"/>
                </a:cubicBezTo>
                <a:lnTo>
                  <a:pt x="0" y="7763032"/>
                </a:lnTo>
                <a:lnTo>
                  <a:pt x="0" y="7763032"/>
                </a:lnTo>
                <a:lnTo>
                  <a:pt x="0" y="6"/>
                </a:lnTo>
                <a:lnTo>
                  <a:pt x="0" y="6"/>
                </a:lnTo>
                <a:lnTo>
                  <a:pt x="630693" y="6"/>
                </a:lnTo>
                <a:cubicBezTo>
                  <a:pt x="635542" y="6"/>
                  <a:pt x="639473" y="579289"/>
                  <a:pt x="639473" y="129387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1" tIns="50266" rIns="50266" bIns="50267" numCol="1" spcCol="1270" anchor="ctr" anchorCtr="0">
            <a:noAutofit/>
          </a:bodyPr>
          <a:lstStyle/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CA" sz="2400" kern="1200"/>
              <a:t>Formation des conducteurs d'autobus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E90733D-806D-6992-0E9D-114B079B1070}"/>
              </a:ext>
            </a:extLst>
          </p:cNvPr>
          <p:cNvSpPr/>
          <p:nvPr/>
        </p:nvSpPr>
        <p:spPr>
          <a:xfrm>
            <a:off x="1907321" y="2968113"/>
            <a:ext cx="9252000" cy="504000"/>
          </a:xfrm>
          <a:custGeom>
            <a:avLst/>
            <a:gdLst>
              <a:gd name="connsiteX0" fmla="*/ 106581 w 639473"/>
              <a:gd name="connsiteY0" fmla="*/ 0 h 7763038"/>
              <a:gd name="connsiteX1" fmla="*/ 532892 w 639473"/>
              <a:gd name="connsiteY1" fmla="*/ 0 h 7763038"/>
              <a:gd name="connsiteX2" fmla="*/ 639473 w 639473"/>
              <a:gd name="connsiteY2" fmla="*/ 106581 h 7763038"/>
              <a:gd name="connsiteX3" fmla="*/ 639473 w 639473"/>
              <a:gd name="connsiteY3" fmla="*/ 7763038 h 7763038"/>
              <a:gd name="connsiteX4" fmla="*/ 639473 w 639473"/>
              <a:gd name="connsiteY4" fmla="*/ 7763038 h 7763038"/>
              <a:gd name="connsiteX5" fmla="*/ 0 w 639473"/>
              <a:gd name="connsiteY5" fmla="*/ 7763038 h 7763038"/>
              <a:gd name="connsiteX6" fmla="*/ 0 w 639473"/>
              <a:gd name="connsiteY6" fmla="*/ 7763038 h 7763038"/>
              <a:gd name="connsiteX7" fmla="*/ 0 w 639473"/>
              <a:gd name="connsiteY7" fmla="*/ 106581 h 7763038"/>
              <a:gd name="connsiteX8" fmla="*/ 106581 w 639473"/>
              <a:gd name="connsiteY8" fmla="*/ 0 h 776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73" h="7763038">
                <a:moveTo>
                  <a:pt x="639473" y="1293870"/>
                </a:moveTo>
                <a:lnTo>
                  <a:pt x="639473" y="6469168"/>
                </a:lnTo>
                <a:cubicBezTo>
                  <a:pt x="639473" y="7183749"/>
                  <a:pt x="635542" y="7763032"/>
                  <a:pt x="630693" y="7763032"/>
                </a:cubicBezTo>
                <a:lnTo>
                  <a:pt x="0" y="7763032"/>
                </a:lnTo>
                <a:lnTo>
                  <a:pt x="0" y="7763032"/>
                </a:lnTo>
                <a:lnTo>
                  <a:pt x="0" y="6"/>
                </a:lnTo>
                <a:lnTo>
                  <a:pt x="0" y="6"/>
                </a:lnTo>
                <a:lnTo>
                  <a:pt x="630693" y="6"/>
                </a:lnTo>
                <a:cubicBezTo>
                  <a:pt x="635542" y="6"/>
                  <a:pt x="639473" y="579289"/>
                  <a:pt x="639473" y="129387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1" tIns="50266" rIns="50266" bIns="50267" numCol="1" spcCol="1270" anchor="ctr" anchorCtr="0">
            <a:noAutofit/>
          </a:bodyPr>
          <a:lstStyle/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CA" sz="2400" kern="1200"/>
              <a:t>Planification des itinéraires 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6865322-C0D5-AB90-DB17-A9BA722C4686}"/>
              </a:ext>
            </a:extLst>
          </p:cNvPr>
          <p:cNvSpPr/>
          <p:nvPr/>
        </p:nvSpPr>
        <p:spPr>
          <a:xfrm>
            <a:off x="1907321" y="3683697"/>
            <a:ext cx="9252000" cy="504000"/>
          </a:xfrm>
          <a:custGeom>
            <a:avLst/>
            <a:gdLst>
              <a:gd name="connsiteX0" fmla="*/ 106581 w 639473"/>
              <a:gd name="connsiteY0" fmla="*/ 0 h 7763038"/>
              <a:gd name="connsiteX1" fmla="*/ 532892 w 639473"/>
              <a:gd name="connsiteY1" fmla="*/ 0 h 7763038"/>
              <a:gd name="connsiteX2" fmla="*/ 639473 w 639473"/>
              <a:gd name="connsiteY2" fmla="*/ 106581 h 7763038"/>
              <a:gd name="connsiteX3" fmla="*/ 639473 w 639473"/>
              <a:gd name="connsiteY3" fmla="*/ 7763038 h 7763038"/>
              <a:gd name="connsiteX4" fmla="*/ 639473 w 639473"/>
              <a:gd name="connsiteY4" fmla="*/ 7763038 h 7763038"/>
              <a:gd name="connsiteX5" fmla="*/ 0 w 639473"/>
              <a:gd name="connsiteY5" fmla="*/ 7763038 h 7763038"/>
              <a:gd name="connsiteX6" fmla="*/ 0 w 639473"/>
              <a:gd name="connsiteY6" fmla="*/ 7763038 h 7763038"/>
              <a:gd name="connsiteX7" fmla="*/ 0 w 639473"/>
              <a:gd name="connsiteY7" fmla="*/ 106581 h 7763038"/>
              <a:gd name="connsiteX8" fmla="*/ 106581 w 639473"/>
              <a:gd name="connsiteY8" fmla="*/ 0 h 776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73" h="7763038">
                <a:moveTo>
                  <a:pt x="639473" y="1293870"/>
                </a:moveTo>
                <a:lnTo>
                  <a:pt x="639473" y="6469168"/>
                </a:lnTo>
                <a:cubicBezTo>
                  <a:pt x="639473" y="7183749"/>
                  <a:pt x="635542" y="7763032"/>
                  <a:pt x="630693" y="7763032"/>
                </a:cubicBezTo>
                <a:lnTo>
                  <a:pt x="0" y="7763032"/>
                </a:lnTo>
                <a:lnTo>
                  <a:pt x="0" y="7763032"/>
                </a:lnTo>
                <a:lnTo>
                  <a:pt x="0" y="6"/>
                </a:lnTo>
                <a:lnTo>
                  <a:pt x="0" y="6"/>
                </a:lnTo>
                <a:lnTo>
                  <a:pt x="630693" y="6"/>
                </a:lnTo>
                <a:cubicBezTo>
                  <a:pt x="635542" y="6"/>
                  <a:pt x="639473" y="579289"/>
                  <a:pt x="639473" y="129387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1" tIns="50266" rIns="50266" bIns="50267" numCol="1" spcCol="1270" anchor="ctr" anchorCtr="0">
            <a:noAutofit/>
          </a:bodyPr>
          <a:lstStyle/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CA" sz="2400"/>
              <a:t>Transport</a:t>
            </a:r>
            <a:r>
              <a:rPr lang="en-CA" sz="2400" kern="1200"/>
              <a:t> extrascolaire 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FC14D8B-1A4B-B8B7-1C1D-5576A979530A}"/>
              </a:ext>
            </a:extLst>
          </p:cNvPr>
          <p:cNvSpPr/>
          <p:nvPr/>
        </p:nvSpPr>
        <p:spPr>
          <a:xfrm>
            <a:off x="1907321" y="4399281"/>
            <a:ext cx="9252000" cy="504000"/>
          </a:xfrm>
          <a:custGeom>
            <a:avLst/>
            <a:gdLst>
              <a:gd name="connsiteX0" fmla="*/ 106581 w 639473"/>
              <a:gd name="connsiteY0" fmla="*/ 0 h 7763038"/>
              <a:gd name="connsiteX1" fmla="*/ 532892 w 639473"/>
              <a:gd name="connsiteY1" fmla="*/ 0 h 7763038"/>
              <a:gd name="connsiteX2" fmla="*/ 639473 w 639473"/>
              <a:gd name="connsiteY2" fmla="*/ 106581 h 7763038"/>
              <a:gd name="connsiteX3" fmla="*/ 639473 w 639473"/>
              <a:gd name="connsiteY3" fmla="*/ 7763038 h 7763038"/>
              <a:gd name="connsiteX4" fmla="*/ 639473 w 639473"/>
              <a:gd name="connsiteY4" fmla="*/ 7763038 h 7763038"/>
              <a:gd name="connsiteX5" fmla="*/ 0 w 639473"/>
              <a:gd name="connsiteY5" fmla="*/ 7763038 h 7763038"/>
              <a:gd name="connsiteX6" fmla="*/ 0 w 639473"/>
              <a:gd name="connsiteY6" fmla="*/ 7763038 h 7763038"/>
              <a:gd name="connsiteX7" fmla="*/ 0 w 639473"/>
              <a:gd name="connsiteY7" fmla="*/ 106581 h 7763038"/>
              <a:gd name="connsiteX8" fmla="*/ 106581 w 639473"/>
              <a:gd name="connsiteY8" fmla="*/ 0 h 776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73" h="7763038">
                <a:moveTo>
                  <a:pt x="639473" y="1293870"/>
                </a:moveTo>
                <a:lnTo>
                  <a:pt x="639473" y="6469168"/>
                </a:lnTo>
                <a:cubicBezTo>
                  <a:pt x="639473" y="7183749"/>
                  <a:pt x="635542" y="7763032"/>
                  <a:pt x="630693" y="7763032"/>
                </a:cubicBezTo>
                <a:lnTo>
                  <a:pt x="0" y="7763032"/>
                </a:lnTo>
                <a:lnTo>
                  <a:pt x="0" y="7763032"/>
                </a:lnTo>
                <a:lnTo>
                  <a:pt x="0" y="6"/>
                </a:lnTo>
                <a:lnTo>
                  <a:pt x="0" y="6"/>
                </a:lnTo>
                <a:lnTo>
                  <a:pt x="630693" y="6"/>
                </a:lnTo>
                <a:cubicBezTo>
                  <a:pt x="635542" y="6"/>
                  <a:pt x="639473" y="579289"/>
                  <a:pt x="639473" y="129387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1" tIns="50266" rIns="50266" bIns="50267" numCol="1" spcCol="1270" anchor="ctr" anchorCtr="0">
            <a:noAutofit/>
          </a:bodyPr>
          <a:lstStyle/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CA" sz="2400" kern="1200"/>
              <a:t>Infrastructures de transport scolaire 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CA2C8FA-310A-8D56-F62B-950281AE7289}"/>
              </a:ext>
            </a:extLst>
          </p:cNvPr>
          <p:cNvSpPr/>
          <p:nvPr/>
        </p:nvSpPr>
        <p:spPr>
          <a:xfrm>
            <a:off x="1367133" y="2158688"/>
            <a:ext cx="684000" cy="684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6" tIns="355128" rIns="10794" bIns="355126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CA" sz="2400" kern="12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B8A4BEC-78EF-FE26-C769-670B93C759F8}"/>
              </a:ext>
            </a:extLst>
          </p:cNvPr>
          <p:cNvSpPr/>
          <p:nvPr/>
        </p:nvSpPr>
        <p:spPr>
          <a:xfrm>
            <a:off x="1367133" y="2880817"/>
            <a:ext cx="684000" cy="684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6" tIns="355128" rIns="10794" bIns="355126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CA" sz="2400" kern="12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931F58-7F94-E7B3-C822-CA1F6629528F}"/>
              </a:ext>
            </a:extLst>
          </p:cNvPr>
          <p:cNvSpPr/>
          <p:nvPr/>
        </p:nvSpPr>
        <p:spPr>
          <a:xfrm>
            <a:off x="1367133" y="3592324"/>
            <a:ext cx="684000" cy="684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6" tIns="355128" rIns="10794" bIns="355126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CA" sz="2400" kern="12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185EECF-47C7-4F07-03B9-D90C34905452}"/>
              </a:ext>
            </a:extLst>
          </p:cNvPr>
          <p:cNvSpPr/>
          <p:nvPr/>
        </p:nvSpPr>
        <p:spPr>
          <a:xfrm>
            <a:off x="1367133" y="4312551"/>
            <a:ext cx="684000" cy="684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6" tIns="355128" rIns="10794" bIns="355126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CA" sz="2400" kern="120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8E59CC5-F82F-86A7-319F-58D796F5893B}"/>
              </a:ext>
            </a:extLst>
          </p:cNvPr>
          <p:cNvSpPr/>
          <p:nvPr/>
        </p:nvSpPr>
        <p:spPr>
          <a:xfrm>
            <a:off x="1907321" y="5114865"/>
            <a:ext cx="9252000" cy="504000"/>
          </a:xfrm>
          <a:custGeom>
            <a:avLst/>
            <a:gdLst>
              <a:gd name="connsiteX0" fmla="*/ 106581 w 639473"/>
              <a:gd name="connsiteY0" fmla="*/ 0 h 7763038"/>
              <a:gd name="connsiteX1" fmla="*/ 532892 w 639473"/>
              <a:gd name="connsiteY1" fmla="*/ 0 h 7763038"/>
              <a:gd name="connsiteX2" fmla="*/ 639473 w 639473"/>
              <a:gd name="connsiteY2" fmla="*/ 106581 h 7763038"/>
              <a:gd name="connsiteX3" fmla="*/ 639473 w 639473"/>
              <a:gd name="connsiteY3" fmla="*/ 7763038 h 7763038"/>
              <a:gd name="connsiteX4" fmla="*/ 639473 w 639473"/>
              <a:gd name="connsiteY4" fmla="*/ 7763038 h 7763038"/>
              <a:gd name="connsiteX5" fmla="*/ 0 w 639473"/>
              <a:gd name="connsiteY5" fmla="*/ 7763038 h 7763038"/>
              <a:gd name="connsiteX6" fmla="*/ 0 w 639473"/>
              <a:gd name="connsiteY6" fmla="*/ 7763038 h 7763038"/>
              <a:gd name="connsiteX7" fmla="*/ 0 w 639473"/>
              <a:gd name="connsiteY7" fmla="*/ 106581 h 7763038"/>
              <a:gd name="connsiteX8" fmla="*/ 106581 w 639473"/>
              <a:gd name="connsiteY8" fmla="*/ 0 h 776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73" h="7763038">
                <a:moveTo>
                  <a:pt x="639473" y="1293870"/>
                </a:moveTo>
                <a:lnTo>
                  <a:pt x="639473" y="6469168"/>
                </a:lnTo>
                <a:cubicBezTo>
                  <a:pt x="639473" y="7183749"/>
                  <a:pt x="635542" y="7763032"/>
                  <a:pt x="630693" y="7763032"/>
                </a:cubicBezTo>
                <a:lnTo>
                  <a:pt x="0" y="7763032"/>
                </a:lnTo>
                <a:lnTo>
                  <a:pt x="0" y="7763032"/>
                </a:lnTo>
                <a:lnTo>
                  <a:pt x="0" y="6"/>
                </a:lnTo>
                <a:lnTo>
                  <a:pt x="0" y="6"/>
                </a:lnTo>
                <a:lnTo>
                  <a:pt x="630693" y="6"/>
                </a:lnTo>
                <a:cubicBezTo>
                  <a:pt x="635542" y="6"/>
                  <a:pt x="639473" y="579289"/>
                  <a:pt x="639473" y="129387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1" tIns="50266" rIns="50266" bIns="50267" numCol="1" spcCol="1270" anchor="ctr" anchorCtr="0">
            <a:noAutofit/>
          </a:bodyPr>
          <a:lstStyle/>
          <a:p>
            <a:pPr marL="285750" lvl="1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CA" sz="2300" kern="1200" dirty="0" err="1"/>
              <a:t>Élèves</a:t>
            </a:r>
            <a:r>
              <a:rPr lang="en-CA" sz="2300" kern="1200" dirty="0"/>
              <a:t> des </a:t>
            </a:r>
            <a:r>
              <a:rPr lang="en-CA" sz="2300" kern="1200" dirty="0" err="1"/>
              <a:t>réserves</a:t>
            </a:r>
            <a:r>
              <a:rPr lang="en-CA" sz="2300" kern="1200" dirty="0"/>
              <a:t> </a:t>
            </a:r>
            <a:r>
              <a:rPr lang="en-CA" sz="2300" kern="1200" dirty="0" err="1"/>
              <a:t>transportés</a:t>
            </a:r>
            <a:r>
              <a:rPr lang="en-CA" sz="2300" kern="1200" dirty="0"/>
              <a:t> par les </a:t>
            </a:r>
            <a:r>
              <a:rPr lang="en-CA" sz="2300" kern="1200" dirty="0" err="1"/>
              <a:t>autorités</a:t>
            </a:r>
            <a:r>
              <a:rPr lang="en-CA" sz="2300" kern="1200" dirty="0"/>
              <a:t> </a:t>
            </a:r>
            <a:r>
              <a:rPr lang="en-CA" sz="2300" kern="1200" dirty="0" err="1"/>
              <a:t>scolaires</a:t>
            </a:r>
            <a:r>
              <a:rPr lang="en-CA" sz="2300" kern="1200" dirty="0"/>
              <a:t> </a:t>
            </a:r>
            <a:r>
              <a:rPr lang="en-CA" sz="2300" kern="1200" dirty="0" err="1"/>
              <a:t>provinciales</a:t>
            </a:r>
            <a:r>
              <a:rPr lang="en-CA" sz="2300" kern="1200" dirty="0"/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16782B1-37D2-EFCD-5B9E-F3015261FCDE}"/>
              </a:ext>
            </a:extLst>
          </p:cNvPr>
          <p:cNvSpPr/>
          <p:nvPr/>
        </p:nvSpPr>
        <p:spPr>
          <a:xfrm>
            <a:off x="1367133" y="5024865"/>
            <a:ext cx="684000" cy="684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96" tIns="355128" rIns="10794" bIns="355126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CA" sz="2400" kern="1200"/>
          </a:p>
        </p:txBody>
      </p:sp>
      <p:pic>
        <p:nvPicPr>
          <p:cNvPr id="7" name="Graphic 6" descr="Route (Two Pins With A Path) with solid fill">
            <a:extLst>
              <a:ext uri="{FF2B5EF4-FFF2-40B4-BE49-F238E27FC236}">
                <a16:creationId xmlns:a16="http://schemas.microsoft.com/office/drawing/2014/main" id="{F9D0E52C-FB71-967F-A6D5-DCDC7F41C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6243" y="2981865"/>
            <a:ext cx="504001" cy="504001"/>
          </a:xfrm>
          <a:prstGeom prst="rect">
            <a:avLst/>
          </a:prstGeom>
        </p:spPr>
      </p:pic>
      <p:pic>
        <p:nvPicPr>
          <p:cNvPr id="9" name="Graphic 8" descr="Schoolhouse with solid fill">
            <a:extLst>
              <a:ext uri="{FF2B5EF4-FFF2-40B4-BE49-F238E27FC236}">
                <a16:creationId xmlns:a16="http://schemas.microsoft.com/office/drawing/2014/main" id="{F74B12E6-4255-06A6-EB66-A7A35A19EC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0916" y="5114251"/>
            <a:ext cx="504000" cy="504000"/>
          </a:xfrm>
          <a:prstGeom prst="rect">
            <a:avLst/>
          </a:prstGeom>
        </p:spPr>
      </p:pic>
      <p:pic>
        <p:nvPicPr>
          <p:cNvPr id="11" name="Graphic 10" descr="Sport balls with solid fill">
            <a:extLst>
              <a:ext uri="{FF2B5EF4-FFF2-40B4-BE49-F238E27FC236}">
                <a16:creationId xmlns:a16="http://schemas.microsoft.com/office/drawing/2014/main" id="{EF0D8A0C-7490-0312-0166-D57EEAA8BF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57133" y="3688211"/>
            <a:ext cx="504000" cy="504000"/>
          </a:xfrm>
          <a:prstGeom prst="rect">
            <a:avLst/>
          </a:prstGeom>
        </p:spPr>
      </p:pic>
      <p:pic>
        <p:nvPicPr>
          <p:cNvPr id="13" name="Graphic 12" descr="Bus with solid fill">
            <a:extLst>
              <a:ext uri="{FF2B5EF4-FFF2-40B4-BE49-F238E27FC236}">
                <a16:creationId xmlns:a16="http://schemas.microsoft.com/office/drawing/2014/main" id="{DB19044D-8627-5243-16EA-C47596DBAD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57133" y="2258386"/>
            <a:ext cx="504000" cy="504000"/>
          </a:xfrm>
          <a:prstGeom prst="rect">
            <a:avLst/>
          </a:prstGeom>
        </p:spPr>
      </p:pic>
      <p:pic>
        <p:nvPicPr>
          <p:cNvPr id="15" name="Graphic 14" descr="Receipt with solid fill">
            <a:extLst>
              <a:ext uri="{FF2B5EF4-FFF2-40B4-BE49-F238E27FC236}">
                <a16:creationId xmlns:a16="http://schemas.microsoft.com/office/drawing/2014/main" id="{91ECF49A-021F-6DC1-CD2B-398BD0B203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57133" y="1536945"/>
            <a:ext cx="504000" cy="504000"/>
          </a:xfrm>
          <a:prstGeom prst="rect">
            <a:avLst/>
          </a:prstGeom>
        </p:spPr>
      </p:pic>
      <p:pic>
        <p:nvPicPr>
          <p:cNvPr id="19" name="Graphic 18" descr="Traffic light with solid fill">
            <a:extLst>
              <a:ext uri="{FF2B5EF4-FFF2-40B4-BE49-F238E27FC236}">
                <a16:creationId xmlns:a16="http://schemas.microsoft.com/office/drawing/2014/main" id="{77FA3734-C763-A76E-79CA-87511D78ED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57133" y="4427595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00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CBDF4-95EB-91A1-65AE-5D2839874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/>
              <a:t>Utilisation des modèles </a:t>
            </a:r>
          </a:p>
        </p:txBody>
      </p:sp>
    </p:spTree>
    <p:extLst>
      <p:ext uri="{BB962C8B-B14F-4D97-AF65-F5344CB8AC3E}">
        <p14:creationId xmlns:p14="http://schemas.microsoft.com/office/powerpoint/2010/main" val="2692755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24655C4-3575-D3C7-73E5-BF65436EE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745" y="518042"/>
            <a:ext cx="10913050" cy="498598"/>
          </a:xfrm>
        </p:spPr>
        <p:txBody>
          <a:bodyPr/>
          <a:lstStyle/>
          <a:p>
            <a:r>
              <a:rPr lang="fr-CA" sz="3600" noProof="0"/>
              <a:t>Utilisation des modèles pour l'élaboration des demandes de budget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19150C2-2862-2BE2-6CBB-B780F9E6B9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56001" y="6237287"/>
            <a:ext cx="499143" cy="249720"/>
          </a:xfrm>
        </p:spPr>
        <p:txBody>
          <a:bodyPr/>
          <a:lstStyle/>
          <a:p>
            <a:pPr>
              <a:spcAft>
                <a:spcPts val="600"/>
              </a:spcAft>
            </a:pPr>
            <a:fld id="{524D1A82-BAD5-4898-8C77-C821410AB1EA}" type="slidenum">
              <a:rPr lang="en-CA" smtClean="0"/>
              <a:t>25</a:t>
            </a:fld>
            <a:endParaRPr lang="en-CA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4B3613-9B7C-6B56-37B3-A6A11E155CFD}"/>
              </a:ext>
            </a:extLst>
          </p:cNvPr>
          <p:cNvGrpSpPr/>
          <p:nvPr/>
        </p:nvGrpSpPr>
        <p:grpSpPr>
          <a:xfrm>
            <a:off x="1532684" y="3424718"/>
            <a:ext cx="9126632" cy="1075174"/>
            <a:chOff x="1091781" y="3424718"/>
            <a:chExt cx="9126632" cy="107517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8B15E8C-F249-478D-8585-333E000005E1}"/>
                </a:ext>
              </a:extLst>
            </p:cNvPr>
            <p:cNvSpPr/>
            <p:nvPr/>
          </p:nvSpPr>
          <p:spPr>
            <a:xfrm>
              <a:off x="1091781" y="3424719"/>
              <a:ext cx="2486346" cy="106930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CA" sz="2400" b="1">
                  <a:solidFill>
                    <a:schemeClr val="bg1"/>
                  </a:solidFill>
                  <a:latin typeface="+mj-lt"/>
                  <a:ea typeface="Corbel" charset="0"/>
                  <a:cs typeface="Corbel" charset="0"/>
                </a:rPr>
                <a:t>Demande de budget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25033C-FB60-4BC7-8801-96BF2EB32C35}"/>
                </a:ext>
              </a:extLst>
            </p:cNvPr>
            <p:cNvSpPr/>
            <p:nvPr/>
          </p:nvSpPr>
          <p:spPr>
            <a:xfrm>
              <a:off x="4514011" y="3430583"/>
              <a:ext cx="2384259" cy="106930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CA" sz="2000" b="1">
                  <a:solidFill>
                    <a:schemeClr val="bg1"/>
                  </a:solidFill>
                  <a:latin typeface="+mj-lt"/>
                  <a:ea typeface="Corbel" charset="0"/>
                  <a:cs typeface="Corbel" charset="0"/>
                </a:rPr>
                <a:t>Coûts générés par le modèle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482A21-7662-43F1-BF6A-70C0389EDB53}"/>
                </a:ext>
              </a:extLst>
            </p:cNvPr>
            <p:cNvSpPr/>
            <p:nvPr/>
          </p:nvSpPr>
          <p:spPr>
            <a:xfrm>
              <a:off x="7732067" y="3424718"/>
              <a:ext cx="2486346" cy="106930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CA" sz="2000" b="1">
                  <a:solidFill>
                    <a:schemeClr val="bg1"/>
                  </a:solidFill>
                  <a:latin typeface="+mj-lt"/>
                  <a:ea typeface="Corbel" charset="0"/>
                  <a:cs typeface="Corbel" charset="0"/>
                </a:rPr>
                <a:t>Financement assuré par une formule</a:t>
              </a:r>
            </a:p>
          </p:txBody>
        </p:sp>
        <p:sp>
          <p:nvSpPr>
            <p:cNvPr id="4" name="Equals 3">
              <a:extLst>
                <a:ext uri="{FF2B5EF4-FFF2-40B4-BE49-F238E27FC236}">
                  <a16:creationId xmlns:a16="http://schemas.microsoft.com/office/drawing/2014/main" id="{C03B8945-1EF4-4662-9AF3-0D97AE8680A9}"/>
                </a:ext>
              </a:extLst>
            </p:cNvPr>
            <p:cNvSpPr/>
            <p:nvPr/>
          </p:nvSpPr>
          <p:spPr>
            <a:xfrm>
              <a:off x="3795768" y="3768087"/>
              <a:ext cx="398515" cy="327827"/>
            </a:xfrm>
            <a:prstGeom prst="mathEqual">
              <a:avLst>
                <a:gd name="adj1" fmla="val 23520"/>
                <a:gd name="adj2" fmla="val 25042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CA" sz="1600" b="1">
                <a:solidFill>
                  <a:schemeClr val="bg1"/>
                </a:solidFill>
                <a:latin typeface="+mj-lt"/>
                <a:ea typeface="Corbel" charset="0"/>
                <a:cs typeface="Corbel" charset="0"/>
              </a:endParaRPr>
            </a:p>
          </p:txBody>
        </p:sp>
        <p:sp>
          <p:nvSpPr>
            <p:cNvPr id="5" name="Minus Sign 4">
              <a:extLst>
                <a:ext uri="{FF2B5EF4-FFF2-40B4-BE49-F238E27FC236}">
                  <a16:creationId xmlns:a16="http://schemas.microsoft.com/office/drawing/2014/main" id="{B7FCF56A-C0CF-4BB9-B5E8-E4DE132EA4F2}"/>
                </a:ext>
              </a:extLst>
            </p:cNvPr>
            <p:cNvSpPr/>
            <p:nvPr/>
          </p:nvSpPr>
          <p:spPr>
            <a:xfrm>
              <a:off x="7056803" y="3806343"/>
              <a:ext cx="516731" cy="306057"/>
            </a:xfrm>
            <a:prstGeom prst="mathMinu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CA" sz="1600" b="1">
                <a:solidFill>
                  <a:schemeClr val="bg1"/>
                </a:solidFill>
                <a:latin typeface="+mj-lt"/>
                <a:ea typeface="Corbel" charset="0"/>
                <a:cs typeface="Corbel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1AD9BC5-BA68-4B11-AF22-E7B5B938A5DC}"/>
              </a:ext>
            </a:extLst>
          </p:cNvPr>
          <p:cNvSpPr txBox="1"/>
          <p:nvPr/>
        </p:nvSpPr>
        <p:spPr>
          <a:xfrm>
            <a:off x="594015" y="1868622"/>
            <a:ext cx="11003970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CA" sz="2000" b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Les </a:t>
            </a:r>
            <a:r>
              <a:rPr lang="en-CA" sz="2000" b="1" err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modèles</a:t>
            </a:r>
            <a:r>
              <a:rPr lang="en-CA" sz="2000" b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 </a:t>
            </a:r>
            <a:r>
              <a:rPr lang="en-CA" sz="2000" b="1" err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présentés</a:t>
            </a:r>
            <a:r>
              <a:rPr lang="en-CA" sz="2000" b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 </a:t>
            </a:r>
            <a:r>
              <a:rPr lang="en-CA" sz="2000" b="1" err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peuvent</a:t>
            </a:r>
            <a:r>
              <a:rPr lang="en-CA" sz="2000" b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 </a:t>
            </a:r>
            <a:r>
              <a:rPr lang="en-CA" sz="2000" b="1" err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être</a:t>
            </a:r>
            <a:r>
              <a:rPr lang="en-CA" sz="2000" b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 appliqués à </a:t>
            </a:r>
            <a:r>
              <a:rPr lang="en-CA" sz="2000" b="1" err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n'importe</a:t>
            </a:r>
            <a:r>
              <a:rPr lang="en-CA" sz="2000" b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 quelle Première Nation du Canada et </a:t>
            </a:r>
            <a:r>
              <a:rPr lang="en-CA" sz="2000" b="1" err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servir</a:t>
            </a:r>
            <a:r>
              <a:rPr lang="en-CA" sz="2000" b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 </a:t>
            </a:r>
            <a:r>
              <a:rPr lang="en-CA" sz="2000" b="1" err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d'outil</a:t>
            </a:r>
            <a:r>
              <a:rPr lang="en-CA" sz="2000" b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 aux Premières Nations et aux organisations </a:t>
            </a:r>
            <a:r>
              <a:rPr lang="en-CA" sz="2000" b="1" err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éducatives</a:t>
            </a:r>
            <a:r>
              <a:rPr lang="en-CA" sz="2000" b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 des Premières Nations pour </a:t>
            </a:r>
            <a:r>
              <a:rPr lang="en-CA" sz="2000" b="1" err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négocier</a:t>
            </a:r>
            <a:r>
              <a:rPr lang="en-CA" sz="2000" b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 des </a:t>
            </a:r>
            <a:r>
              <a:rPr lang="en-CA" sz="2000" b="1" err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améliorations</a:t>
            </a:r>
            <a:r>
              <a:rPr lang="en-CA" sz="2000" b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 du </a:t>
            </a:r>
            <a:r>
              <a:rPr lang="en-CA" sz="2000" b="1" err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financement</a:t>
            </a:r>
            <a:r>
              <a:rPr lang="en-CA" sz="2000" b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 du transport et de </a:t>
            </a:r>
            <a:r>
              <a:rPr lang="en-CA" sz="2000" b="1" err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l'éducation</a:t>
            </a:r>
            <a:r>
              <a:rPr lang="en-CA" sz="2000" b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 </a:t>
            </a:r>
            <a:r>
              <a:rPr lang="en-CA" sz="2000" b="1" err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spéciale</a:t>
            </a:r>
            <a:r>
              <a:rPr lang="en-CA" sz="2000" b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 dans le cadre </a:t>
            </a:r>
            <a:r>
              <a:rPr lang="en-CA" sz="2000" b="1" err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d'ententes</a:t>
            </a:r>
            <a:r>
              <a:rPr lang="en-CA" sz="2000" b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 </a:t>
            </a:r>
            <a:r>
              <a:rPr lang="en-CA" sz="2000" b="1" err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régionales</a:t>
            </a:r>
            <a:r>
              <a:rPr lang="en-CA" sz="2000" b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 sur </a:t>
            </a:r>
            <a:r>
              <a:rPr lang="en-CA" sz="2000" b="1" err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l'éducation</a:t>
            </a:r>
            <a:r>
              <a:rPr lang="en-CA" sz="2000" b="1">
                <a:solidFill>
                  <a:srgbClr val="000000"/>
                </a:solidFill>
                <a:effectLst/>
                <a:latin typeface="Segoe UI Semilight" panose="020B0402040204020203" pitchFamily="34" charset="0"/>
                <a:ea typeface="Times New Roman" panose="02020603050405020304" pitchFamily="18" charset="0"/>
              </a:rPr>
              <a:t> et de discussions à la table technique.</a:t>
            </a:r>
            <a:endParaRPr lang="en-CA" sz="2000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35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CABD3-E230-7972-7547-7CD758E95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608478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C4225-DA5A-4D23-82FB-1E3953ED6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/>
              <a:t>Modèle de coût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3454A0-F101-40F1-A8C4-3B246F4874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27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AF4EE5-E061-4C4C-94DE-3C572DAE20BE}"/>
              </a:ext>
            </a:extLst>
          </p:cNvPr>
          <p:cNvSpPr txBox="1"/>
          <p:nvPr/>
        </p:nvSpPr>
        <p:spPr>
          <a:xfrm>
            <a:off x="535638" y="1198270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b="1">
                <a:solidFill>
                  <a:schemeClr val="accent5"/>
                </a:solidFill>
              </a:rPr>
              <a:t>Résumé des résultats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C42230-DDF1-42AD-9C61-C354675517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147"/>
          <a:stretch/>
        </p:blipFill>
        <p:spPr>
          <a:xfrm>
            <a:off x="642951" y="1765300"/>
            <a:ext cx="11135356" cy="26899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BCD251-9C89-480B-AA3D-A33F4AE40A12}"/>
              </a:ext>
            </a:extLst>
          </p:cNvPr>
          <p:cNvSpPr/>
          <p:nvPr/>
        </p:nvSpPr>
        <p:spPr>
          <a:xfrm>
            <a:off x="3739792" y="1659935"/>
            <a:ext cx="2051407" cy="2563722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CA" sz="1600" b="1">
              <a:solidFill>
                <a:schemeClr val="bg1"/>
              </a:solidFill>
              <a:latin typeface="+mj-lt"/>
              <a:ea typeface="Corbel" charset="0"/>
              <a:cs typeface="Corbe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5A53B3-D192-4C1A-A93D-2626E3B079FD}"/>
              </a:ext>
            </a:extLst>
          </p:cNvPr>
          <p:cNvSpPr txBox="1"/>
          <p:nvPr/>
        </p:nvSpPr>
        <p:spPr>
          <a:xfrm>
            <a:off x="458016" y="4541178"/>
            <a:ext cx="2696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b="1" err="1"/>
              <a:t>Financement</a:t>
            </a:r>
            <a:r>
              <a:rPr lang="en-CA" sz="1600" b="1"/>
              <a:t> </a:t>
            </a:r>
            <a:r>
              <a:rPr lang="en-CA" sz="1600" b="1" err="1"/>
              <a:t>reçu</a:t>
            </a:r>
            <a:r>
              <a:rPr lang="en-CA" sz="1600" b="1"/>
              <a:t> par </a:t>
            </a:r>
            <a:r>
              <a:rPr lang="en-CA" sz="1600" b="1" err="1"/>
              <a:t>l'Autorité</a:t>
            </a:r>
            <a:r>
              <a:rPr lang="en-CA" sz="1600" b="1"/>
              <a:t> </a:t>
            </a:r>
            <a:r>
              <a:rPr lang="en-CA" sz="1600" b="1" err="1"/>
              <a:t>éducative</a:t>
            </a:r>
            <a:r>
              <a:rPr lang="en-CA" sz="1600" b="1"/>
              <a:t> des Premières Nations</a:t>
            </a:r>
          </a:p>
        </p:txBody>
      </p:sp>
      <p:sp>
        <p:nvSpPr>
          <p:cNvPr id="8" name="Equals 7">
            <a:extLst>
              <a:ext uri="{FF2B5EF4-FFF2-40B4-BE49-F238E27FC236}">
                <a16:creationId xmlns:a16="http://schemas.microsoft.com/office/drawing/2014/main" id="{B42D8F94-BFF2-4DF2-9E6D-0217880D1D52}"/>
              </a:ext>
            </a:extLst>
          </p:cNvPr>
          <p:cNvSpPr/>
          <p:nvPr/>
        </p:nvSpPr>
        <p:spPr>
          <a:xfrm>
            <a:off x="3234110" y="4667916"/>
            <a:ext cx="350446" cy="415224"/>
          </a:xfrm>
          <a:prstGeom prst="mathEqual">
            <a:avLst>
              <a:gd name="adj1" fmla="val 5908"/>
              <a:gd name="adj2" fmla="val 11760"/>
            </a:avLst>
          </a:prstGeom>
          <a:solidFill>
            <a:schemeClr val="tx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CA" sz="1600" b="1">
              <a:solidFill>
                <a:schemeClr val="bg1"/>
              </a:solidFill>
              <a:latin typeface="+mj-lt"/>
              <a:ea typeface="Corbel" charset="0"/>
              <a:cs typeface="Corbe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1B2432-2744-4BED-89E6-0B827FEF0490}"/>
              </a:ext>
            </a:extLst>
          </p:cNvPr>
          <p:cNvSpPr txBox="1"/>
          <p:nvPr/>
        </p:nvSpPr>
        <p:spPr>
          <a:xfrm>
            <a:off x="3861799" y="4684344"/>
            <a:ext cx="17183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16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1,396,514</a:t>
            </a:r>
            <a:endParaRPr lang="en-CA" sz="1600" b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B18C17-2301-43E5-A9A0-3DCDDD5F92F3}"/>
              </a:ext>
            </a:extLst>
          </p:cNvPr>
          <p:cNvSpPr/>
          <p:nvPr/>
        </p:nvSpPr>
        <p:spPr>
          <a:xfrm>
            <a:off x="3739792" y="4614987"/>
            <a:ext cx="2053225" cy="508045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r"/>
            <a:endParaRPr lang="en-CA" sz="1600" b="1">
              <a:solidFill>
                <a:schemeClr val="bg1"/>
              </a:solidFill>
              <a:latin typeface="+mj-lt"/>
              <a:ea typeface="Corbel" charset="0"/>
              <a:cs typeface="Corbe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6FF010-EE21-4C32-889C-DBB93DD71191}"/>
              </a:ext>
            </a:extLst>
          </p:cNvPr>
          <p:cNvSpPr txBox="1"/>
          <p:nvPr/>
        </p:nvSpPr>
        <p:spPr>
          <a:xfrm>
            <a:off x="374217" y="5490453"/>
            <a:ext cx="2696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b="1"/>
              <a:t>Manque à gagner</a:t>
            </a:r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B0C49C4A-4B34-4F9F-AF29-7FB4AA0B027C}"/>
              </a:ext>
            </a:extLst>
          </p:cNvPr>
          <p:cNvSpPr/>
          <p:nvPr/>
        </p:nvSpPr>
        <p:spPr>
          <a:xfrm>
            <a:off x="3192374" y="5481488"/>
            <a:ext cx="350446" cy="415224"/>
          </a:xfrm>
          <a:prstGeom prst="mathEqual">
            <a:avLst>
              <a:gd name="adj1" fmla="val 5908"/>
              <a:gd name="adj2" fmla="val 11760"/>
            </a:avLst>
          </a:prstGeom>
          <a:solidFill>
            <a:schemeClr val="tx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CA" sz="1600" b="1">
              <a:solidFill>
                <a:schemeClr val="bg1"/>
              </a:solidFill>
              <a:latin typeface="+mj-lt"/>
              <a:ea typeface="Corbel" charset="0"/>
              <a:cs typeface="Corbe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2BEA40-C007-4E9D-B3F9-6FFF9BB38196}"/>
              </a:ext>
            </a:extLst>
          </p:cNvPr>
          <p:cNvSpPr txBox="1"/>
          <p:nvPr/>
        </p:nvSpPr>
        <p:spPr>
          <a:xfrm>
            <a:off x="3712030" y="5388666"/>
            <a:ext cx="2079170" cy="5080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r"/>
            <a:r>
              <a:rPr lang="en-CA" sz="16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903,110</a:t>
            </a:r>
            <a:endParaRPr lang="en-CA" sz="1600" b="1"/>
          </a:p>
        </p:txBody>
      </p:sp>
    </p:spTree>
    <p:extLst>
      <p:ext uri="{BB962C8B-B14F-4D97-AF65-F5344CB8AC3E}">
        <p14:creationId xmlns:p14="http://schemas.microsoft.com/office/powerpoint/2010/main" val="3295281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367C8-00B3-4240-92D0-9F5D21B06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/>
              <a:t>Modèle de coût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B91DA-F13A-4963-8611-A698C1DC4BC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28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C00BD9-C03F-4BD7-B128-63F466222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51" y="2013683"/>
            <a:ext cx="11385279" cy="36611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D8C66D-1821-4C3E-8083-D41E2F026B9B}"/>
              </a:ext>
            </a:extLst>
          </p:cNvPr>
          <p:cNvSpPr txBox="1"/>
          <p:nvPr/>
        </p:nvSpPr>
        <p:spPr>
          <a:xfrm>
            <a:off x="535638" y="1198270"/>
            <a:ext cx="60978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b="1" err="1">
                <a:solidFill>
                  <a:schemeClr val="accent5"/>
                </a:solidFill>
              </a:rPr>
              <a:t>Exemple</a:t>
            </a:r>
            <a:r>
              <a:rPr lang="en-CA" sz="2400" b="1">
                <a:solidFill>
                  <a:schemeClr val="accent5"/>
                </a:solidFill>
              </a:rPr>
              <a:t> de </a:t>
            </a:r>
            <a:r>
              <a:rPr lang="en-CA" sz="2400" b="1" err="1">
                <a:solidFill>
                  <a:schemeClr val="accent5"/>
                </a:solidFill>
              </a:rPr>
              <a:t>calcul</a:t>
            </a:r>
            <a:r>
              <a:rPr lang="en-CA" sz="2400" b="1">
                <a:solidFill>
                  <a:schemeClr val="accent5"/>
                </a:solidFill>
              </a:rPr>
              <a:t> : </a:t>
            </a:r>
            <a:r>
              <a:rPr lang="en-CA" sz="2400" b="1" err="1">
                <a:solidFill>
                  <a:schemeClr val="accent5"/>
                </a:solidFill>
              </a:rPr>
              <a:t>Élément</a:t>
            </a:r>
            <a:r>
              <a:rPr lang="en-CA" sz="2400" b="1">
                <a:solidFill>
                  <a:schemeClr val="accent5"/>
                </a:solidFill>
              </a:rPr>
              <a:t> de </a:t>
            </a:r>
            <a:r>
              <a:rPr lang="en-CA" sz="2400" b="1" err="1">
                <a:solidFill>
                  <a:schemeClr val="accent5"/>
                </a:solidFill>
              </a:rPr>
              <a:t>remplacement</a:t>
            </a:r>
            <a:r>
              <a:rPr lang="en-CA" sz="2400" b="1">
                <a:solidFill>
                  <a:schemeClr val="accent5"/>
                </a:solidFill>
              </a:rPr>
              <a:t> des </a:t>
            </a:r>
            <a:r>
              <a:rPr lang="en-CA" sz="2400" b="1" err="1">
                <a:solidFill>
                  <a:schemeClr val="accent5"/>
                </a:solidFill>
              </a:rPr>
              <a:t>autobus</a:t>
            </a:r>
            <a:endParaRPr lang="en-CA" sz="2400" b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62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845AC-CDDA-4738-A6B5-725930F16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t" anchorCtr="0">
            <a:normAutofit/>
          </a:bodyPr>
          <a:lstStyle/>
          <a:p>
            <a:r>
              <a:rPr lang="fr-CA" noProof="0"/>
              <a:t>Modèle de coût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C4600-B703-4C3F-BEB1-94EF30DFE5C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vert="horz" lIns="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24D1A82-BAD5-4898-8C77-C821410AB1EA}" type="slidenum">
              <a:rPr lang="en-CA" smtClean="0"/>
              <a:t>29</a:t>
            </a:fld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ECEE72-F597-461D-A5C2-5F7F3123A96D}"/>
              </a:ext>
            </a:extLst>
          </p:cNvPr>
          <p:cNvSpPr txBox="1"/>
          <p:nvPr/>
        </p:nvSpPr>
        <p:spPr>
          <a:xfrm>
            <a:off x="526056" y="1125875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b="1">
                <a:solidFill>
                  <a:schemeClr val="accent5"/>
                </a:solidFill>
              </a:rPr>
              <a:t>Données de l'utilisateur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B6C4B0-2C8A-4A7C-BFD5-7F8E589756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362"/>
          <a:stretch/>
        </p:blipFill>
        <p:spPr>
          <a:xfrm>
            <a:off x="539868" y="1501955"/>
            <a:ext cx="8762909" cy="49850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8C7E25-1B1C-427A-AA9E-797A6A72A9D8}"/>
              </a:ext>
            </a:extLst>
          </p:cNvPr>
          <p:cNvSpPr txBox="1"/>
          <p:nvPr/>
        </p:nvSpPr>
        <p:spPr>
          <a:xfrm>
            <a:off x="9482254" y="2219135"/>
            <a:ext cx="2709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/>
              <a:t>Le </a:t>
            </a:r>
            <a:r>
              <a:rPr lang="en-CA" sz="1200" i="1" err="1"/>
              <a:t>facteur</a:t>
            </a:r>
            <a:r>
              <a:rPr lang="en-CA" sz="1200" i="1"/>
              <a:t> </a:t>
            </a:r>
            <a:r>
              <a:rPr lang="en-CA" sz="1200" i="1" err="1"/>
              <a:t>d'éloignement</a:t>
            </a:r>
            <a:r>
              <a:rPr lang="en-CA" sz="1200" i="1"/>
              <a:t> </a:t>
            </a:r>
            <a:r>
              <a:rPr lang="en-CA" sz="1200" i="1" err="1"/>
              <a:t>est</a:t>
            </a:r>
            <a:r>
              <a:rPr lang="en-CA" sz="1200" i="1"/>
              <a:t> </a:t>
            </a:r>
            <a:r>
              <a:rPr lang="en-CA" sz="1200" i="1" err="1"/>
              <a:t>calculé</a:t>
            </a:r>
            <a:r>
              <a:rPr lang="en-CA" sz="1200" i="1"/>
              <a:t> sur la base du </a:t>
            </a:r>
            <a:r>
              <a:rPr lang="en-CA" sz="1200" i="1" err="1"/>
              <a:t>modèle</a:t>
            </a:r>
            <a:r>
              <a:rPr lang="en-CA" sz="1200" i="1"/>
              <a:t> de SAC pour les </a:t>
            </a:r>
            <a:r>
              <a:rPr lang="en-CA" sz="1200" i="1" err="1"/>
              <a:t>facteurs</a:t>
            </a:r>
            <a:r>
              <a:rPr lang="en-CA" sz="1200" i="1"/>
              <a:t> </a:t>
            </a:r>
            <a:r>
              <a:rPr lang="en-CA" sz="1200" i="1" err="1"/>
              <a:t>d'ajustement</a:t>
            </a:r>
            <a:r>
              <a:rPr lang="en-CA" sz="1200" i="1"/>
              <a:t> des </a:t>
            </a:r>
            <a:r>
              <a:rPr lang="en-CA" sz="1200" i="1" err="1"/>
              <a:t>coûts</a:t>
            </a:r>
            <a:r>
              <a:rPr lang="en-CA" sz="1200" i="1"/>
              <a:t> </a:t>
            </a:r>
            <a:r>
              <a:rPr lang="en-CA" sz="1200" i="1" err="1"/>
              <a:t>fondés</a:t>
            </a:r>
            <a:r>
              <a:rPr lang="en-CA" sz="1200" i="1"/>
              <a:t> sur </a:t>
            </a:r>
            <a:r>
              <a:rPr lang="en-CA" sz="1200" i="1" err="1"/>
              <a:t>l'éloignement</a:t>
            </a:r>
            <a:r>
              <a:rPr lang="en-CA" sz="1200" i="1"/>
              <a:t>.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AC8BFE1-FA16-443F-B6E9-4D7AAD82F235}"/>
              </a:ext>
            </a:extLst>
          </p:cNvPr>
          <p:cNvSpPr/>
          <p:nvPr/>
        </p:nvSpPr>
        <p:spPr>
          <a:xfrm rot="10800000">
            <a:off x="9268263" y="2377813"/>
            <a:ext cx="179477" cy="334537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CA" sz="1600" b="1">
              <a:solidFill>
                <a:schemeClr val="bg1"/>
              </a:solidFill>
              <a:latin typeface="+mj-lt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680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"/>
            <a:ext cx="12192000" cy="311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 dirty="0"/>
              <a:t>Présentation des MNP et de l'APN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778955" y="4178006"/>
            <a:ext cx="2356797" cy="129868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>
                <a:solidFill>
                  <a:schemeClr val="accent1"/>
                </a:solidFill>
                <a:latin typeface="+mj-lt"/>
              </a:rPr>
              <a:t>Khrystyna </a:t>
            </a:r>
            <a:r>
              <a:rPr lang="en-US" sz="1600" b="1" err="1">
                <a:solidFill>
                  <a:schemeClr val="accent1"/>
                </a:solidFill>
                <a:latin typeface="+mj-lt"/>
              </a:rPr>
              <a:t>Orobets</a:t>
            </a:r>
            <a:br>
              <a:rPr lang="en-US" sz="1467" b="1">
                <a:solidFill>
                  <a:schemeClr val="accent1"/>
                </a:solidFill>
                <a:latin typeface="+mj-lt"/>
              </a:rPr>
            </a:br>
            <a:r>
              <a:rPr lang="en-US" sz="1400">
                <a:solidFill>
                  <a:schemeClr val="accent1"/>
                </a:solidFill>
              </a:rPr>
              <a:t> </a:t>
            </a:r>
            <a:r>
              <a:rPr lang="en-US" sz="1400" err="1">
                <a:solidFill>
                  <a:schemeClr val="accent1"/>
                </a:solidFill>
              </a:rPr>
              <a:t>Gestionnaire</a:t>
            </a:r>
            <a:r>
              <a:rPr lang="en-US" sz="1400">
                <a:solidFill>
                  <a:schemeClr val="accent1"/>
                </a:solidFill>
              </a:rPr>
              <a:t> </a:t>
            </a:r>
            <a:r>
              <a:rPr lang="en-US" sz="1400" err="1">
                <a:solidFill>
                  <a:schemeClr val="accent1"/>
                </a:solidFill>
              </a:rPr>
              <a:t>principale</a:t>
            </a:r>
            <a:r>
              <a:rPr lang="en-US" sz="1400">
                <a:solidFill>
                  <a:schemeClr val="accent1"/>
                </a:solidFill>
              </a:rPr>
              <a:t>, Services aux </a:t>
            </a:r>
            <a:r>
              <a:rPr lang="en-US" sz="1400" err="1">
                <a:solidFill>
                  <a:schemeClr val="accent1"/>
                </a:solidFill>
              </a:rPr>
              <a:t>Autochtones</a:t>
            </a:r>
            <a:r>
              <a:rPr lang="en-US" sz="1400">
                <a:solidFill>
                  <a:schemeClr val="accent1"/>
                </a:solidFill>
              </a:rPr>
              <a:t>, MNP </a:t>
            </a:r>
            <a:endParaRPr lang="en-US" sz="1333">
              <a:solidFill>
                <a:schemeClr val="accent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601565" y="4339589"/>
            <a:ext cx="2356797" cy="97552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>
                <a:solidFill>
                  <a:schemeClr val="accent2"/>
                </a:solidFill>
                <a:latin typeface="+mj-lt"/>
              </a:rPr>
              <a:t>Ronda </a:t>
            </a:r>
            <a:r>
              <a:rPr lang="en-US" sz="1600" b="1" err="1">
                <a:solidFill>
                  <a:schemeClr val="accent2"/>
                </a:solidFill>
                <a:latin typeface="+mj-lt"/>
              </a:rPr>
              <a:t>Ziakris</a:t>
            </a:r>
            <a:r>
              <a:rPr lang="en-US" sz="1600" b="1">
                <a:solidFill>
                  <a:schemeClr val="accent2"/>
                </a:solidFill>
                <a:latin typeface="+mj-lt"/>
              </a:rPr>
              <a:t> </a:t>
            </a:r>
            <a:br>
              <a:rPr lang="en-US" sz="1467" b="1">
                <a:solidFill>
                  <a:schemeClr val="accent2"/>
                </a:solidFill>
                <a:latin typeface="+mj-lt"/>
              </a:rPr>
            </a:br>
            <a:r>
              <a:rPr lang="en-US" sz="1400">
                <a:solidFill>
                  <a:schemeClr val="accent2"/>
                </a:solidFill>
              </a:rPr>
              <a:t> </a:t>
            </a:r>
            <a:r>
              <a:rPr lang="en-US" sz="1400" err="1">
                <a:solidFill>
                  <a:schemeClr val="accent2"/>
                </a:solidFill>
              </a:rPr>
              <a:t>Gestionnaire</a:t>
            </a:r>
            <a:r>
              <a:rPr lang="en-US" sz="1400">
                <a:solidFill>
                  <a:schemeClr val="accent2"/>
                </a:solidFill>
              </a:rPr>
              <a:t>, Services aux </a:t>
            </a:r>
            <a:r>
              <a:rPr lang="en-US" sz="1400" err="1">
                <a:solidFill>
                  <a:schemeClr val="accent2"/>
                </a:solidFill>
              </a:rPr>
              <a:t>Autochtones</a:t>
            </a:r>
            <a:r>
              <a:rPr lang="en-US" sz="1400">
                <a:solidFill>
                  <a:schemeClr val="accent2"/>
                </a:solidFill>
              </a:rPr>
              <a:t>, MNP</a:t>
            </a:r>
            <a:endParaRPr lang="en-US" sz="1333">
              <a:solidFill>
                <a:schemeClr val="accent2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56345" y="4339589"/>
            <a:ext cx="2356797" cy="97552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>
                <a:solidFill>
                  <a:schemeClr val="accent3"/>
                </a:solidFill>
                <a:latin typeface="+mj-lt"/>
              </a:rPr>
              <a:t>Bram Lerat </a:t>
            </a:r>
            <a:br>
              <a:rPr lang="en-US" sz="1450" b="1">
                <a:latin typeface="+mj-lt"/>
              </a:rPr>
            </a:br>
            <a:r>
              <a:rPr lang="en-US" sz="1400">
                <a:solidFill>
                  <a:schemeClr val="accent3"/>
                </a:solidFill>
              </a:rPr>
              <a:t> Conseiller spécial, Langues et apprentissage, APN</a:t>
            </a:r>
            <a:endParaRPr lang="en-US" sz="1333">
              <a:solidFill>
                <a:schemeClr val="accent3"/>
              </a:solidFill>
            </a:endParaRPr>
          </a:p>
        </p:txBody>
      </p:sp>
      <p:pic>
        <p:nvPicPr>
          <p:cNvPr id="15" name="Picture Placeholder 14" descr="A close-up of a person&#10;&#10;Description automatically generated">
            <a:extLst>
              <a:ext uri="{FF2B5EF4-FFF2-40B4-BE49-F238E27FC236}">
                <a16:creationId xmlns:a16="http://schemas.microsoft.com/office/drawing/2014/main" id="{E2C027F1-C99D-9D3B-7D16-79EB687650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5" b="19719"/>
          <a:stretch/>
        </p:blipFill>
        <p:spPr>
          <a:xfrm>
            <a:off x="4705548" y="1853736"/>
            <a:ext cx="2503613" cy="2229749"/>
          </a:xfrm>
        </p:spPr>
      </p:pic>
      <p:pic>
        <p:nvPicPr>
          <p:cNvPr id="22" name="Picture Placeholder 21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E5A5B99D-B813-C239-AB8C-89A18196D01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9" b="439"/>
          <a:stretch/>
        </p:blipFill>
        <p:spPr>
          <a:xfrm>
            <a:off x="8528157" y="1853736"/>
            <a:ext cx="2503613" cy="2229749"/>
          </a:xfrm>
        </p:spPr>
      </p:pic>
      <p:pic>
        <p:nvPicPr>
          <p:cNvPr id="26" name="Picture Placeholder 25" descr="A person in a suit smiling&#10;&#10;Description automatically generated">
            <a:extLst>
              <a:ext uri="{FF2B5EF4-FFF2-40B4-BE49-F238E27FC236}">
                <a16:creationId xmlns:a16="http://schemas.microsoft.com/office/drawing/2014/main" id="{31577477-3E20-FC46-ABE8-CCD899175115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2" t="12979" r="20867" b="21932"/>
          <a:stretch/>
        </p:blipFill>
        <p:spPr>
          <a:xfrm>
            <a:off x="882937" y="1853736"/>
            <a:ext cx="2503613" cy="222974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66239-52CE-19DD-C114-FFD8F6732D17}"/>
              </a:ext>
            </a:extLst>
          </p:cNvPr>
          <p:cNvSpPr txBox="1">
            <a:spLocks/>
          </p:cNvSpPr>
          <p:nvPr/>
        </p:nvSpPr>
        <p:spPr>
          <a:xfrm>
            <a:off x="11573418" y="6235490"/>
            <a:ext cx="499143" cy="2497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4D1A82-BAD5-4898-8C77-C821410AB1EA}" type="slidenum">
              <a:rPr lang="en-CA" sz="1000" smtClean="0">
                <a:solidFill>
                  <a:schemeClr val="bg2">
                    <a:lumMod val="50000"/>
                  </a:schemeClr>
                </a:solidFill>
              </a:rPr>
              <a:pPr/>
              <a:t>3</a:t>
            </a:fld>
            <a:endParaRPr lang="en-CA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5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E339BFC-4842-B1A7-5721-CE5D0437E773}"/>
              </a:ext>
            </a:extLst>
          </p:cNvPr>
          <p:cNvCxnSpPr>
            <a:cxnSpLocks/>
          </p:cNvCxnSpPr>
          <p:nvPr/>
        </p:nvCxnSpPr>
        <p:spPr>
          <a:xfrm>
            <a:off x="9158435" y="2423604"/>
            <a:ext cx="1015375" cy="550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75D7AF5-AD83-EC31-0BD6-C9CE0373F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760" y="435583"/>
            <a:ext cx="10913050" cy="553998"/>
          </a:xfrm>
        </p:spPr>
        <p:txBody>
          <a:bodyPr/>
          <a:lstStyle/>
          <a:p>
            <a:r>
              <a:rPr lang="fr-CA" noProof="0" dirty="0"/>
              <a:t>Contexte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4C52454-66B3-1106-1249-2AC26B03B03A}"/>
              </a:ext>
            </a:extLst>
          </p:cNvPr>
          <p:cNvGrpSpPr/>
          <p:nvPr/>
        </p:nvGrpSpPr>
        <p:grpSpPr>
          <a:xfrm>
            <a:off x="638175" y="1621146"/>
            <a:ext cx="8520260" cy="1630085"/>
            <a:chOff x="620757" y="1518964"/>
            <a:chExt cx="8520260" cy="1630085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CB7FD22-A702-2CD3-2DAF-9942815C8AAB}"/>
                </a:ext>
              </a:extLst>
            </p:cNvPr>
            <p:cNvSpPr/>
            <p:nvPr/>
          </p:nvSpPr>
          <p:spPr>
            <a:xfrm>
              <a:off x="620757" y="1518964"/>
              <a:ext cx="1860959" cy="1630085"/>
            </a:xfrm>
            <a:custGeom>
              <a:avLst/>
              <a:gdLst>
                <a:gd name="connsiteX0" fmla="*/ 0 w 1860959"/>
                <a:gd name="connsiteY0" fmla="*/ 93048 h 930479"/>
                <a:gd name="connsiteX1" fmla="*/ 93048 w 1860959"/>
                <a:gd name="connsiteY1" fmla="*/ 0 h 930479"/>
                <a:gd name="connsiteX2" fmla="*/ 1767911 w 1860959"/>
                <a:gd name="connsiteY2" fmla="*/ 0 h 930479"/>
                <a:gd name="connsiteX3" fmla="*/ 1860959 w 1860959"/>
                <a:gd name="connsiteY3" fmla="*/ 93048 h 930479"/>
                <a:gd name="connsiteX4" fmla="*/ 1860959 w 1860959"/>
                <a:gd name="connsiteY4" fmla="*/ 837431 h 930479"/>
                <a:gd name="connsiteX5" fmla="*/ 1767911 w 1860959"/>
                <a:gd name="connsiteY5" fmla="*/ 930479 h 930479"/>
                <a:gd name="connsiteX6" fmla="*/ 93048 w 1860959"/>
                <a:gd name="connsiteY6" fmla="*/ 930479 h 930479"/>
                <a:gd name="connsiteX7" fmla="*/ 0 w 1860959"/>
                <a:gd name="connsiteY7" fmla="*/ 837431 h 930479"/>
                <a:gd name="connsiteX8" fmla="*/ 0 w 1860959"/>
                <a:gd name="connsiteY8" fmla="*/ 93048 h 93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0959" h="930479">
                  <a:moveTo>
                    <a:pt x="0" y="93048"/>
                  </a:moveTo>
                  <a:cubicBezTo>
                    <a:pt x="0" y="41659"/>
                    <a:pt x="41659" y="0"/>
                    <a:pt x="93048" y="0"/>
                  </a:cubicBezTo>
                  <a:lnTo>
                    <a:pt x="1767911" y="0"/>
                  </a:lnTo>
                  <a:cubicBezTo>
                    <a:pt x="1819300" y="0"/>
                    <a:pt x="1860959" y="41659"/>
                    <a:pt x="1860959" y="93048"/>
                  </a:cubicBezTo>
                  <a:lnTo>
                    <a:pt x="1860959" y="837431"/>
                  </a:lnTo>
                  <a:cubicBezTo>
                    <a:pt x="1860959" y="888820"/>
                    <a:pt x="1819300" y="930479"/>
                    <a:pt x="1767911" y="930479"/>
                  </a:cubicBezTo>
                  <a:lnTo>
                    <a:pt x="93048" y="930479"/>
                  </a:lnTo>
                  <a:cubicBezTo>
                    <a:pt x="41659" y="930479"/>
                    <a:pt x="0" y="888820"/>
                    <a:pt x="0" y="837431"/>
                  </a:cubicBezTo>
                  <a:lnTo>
                    <a:pt x="0" y="9304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43" tIns="36143" rIns="36143" bIns="361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600" kern="1200" err="1"/>
                <a:t>Résolution</a:t>
              </a:r>
              <a:r>
                <a:rPr lang="en-CA" sz="1600" kern="1200"/>
                <a:t> de </a:t>
              </a:r>
              <a:r>
                <a:rPr lang="en-CA" sz="1600" kern="1200" err="1"/>
                <a:t>l'APN</a:t>
              </a:r>
              <a:r>
                <a:rPr lang="en-CA" sz="1600" kern="1200"/>
                <a:t> 2019-34, Examen des infrastructures de </a:t>
              </a:r>
              <a:r>
                <a:rPr lang="en-CA" sz="1600" kern="1200" err="1"/>
                <a:t>l'éducation</a:t>
              </a:r>
              <a:r>
                <a:rPr lang="en-CA" sz="1600" kern="1200"/>
                <a:t> des Premières Nations </a:t>
              </a: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C7B70A3-08F1-B951-1A10-398ABA650799}"/>
                </a:ext>
              </a:extLst>
            </p:cNvPr>
            <p:cNvSpPr/>
            <p:nvPr/>
          </p:nvSpPr>
          <p:spPr>
            <a:xfrm>
              <a:off x="2481717" y="2291643"/>
              <a:ext cx="744383" cy="84726"/>
            </a:xfrm>
            <a:custGeom>
              <a:avLst/>
              <a:gdLst>
                <a:gd name="connsiteX0" fmla="*/ 0 w 744383"/>
                <a:gd name="connsiteY0" fmla="*/ 42363 h 84726"/>
                <a:gd name="connsiteX1" fmla="*/ 744383 w 744383"/>
                <a:gd name="connsiteY1" fmla="*/ 42363 h 8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4383" h="84726">
                  <a:moveTo>
                    <a:pt x="0" y="42363"/>
                  </a:moveTo>
                  <a:lnTo>
                    <a:pt x="744383" y="4236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6282" tIns="23753" rIns="366282" bIns="2375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600" kern="12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D7994EA-32D1-06DD-6B6B-D102FF903878}"/>
                </a:ext>
              </a:extLst>
            </p:cNvPr>
            <p:cNvSpPr/>
            <p:nvPr/>
          </p:nvSpPr>
          <p:spPr>
            <a:xfrm>
              <a:off x="2840901" y="1518964"/>
              <a:ext cx="1860959" cy="1630085"/>
            </a:xfrm>
            <a:custGeom>
              <a:avLst/>
              <a:gdLst>
                <a:gd name="connsiteX0" fmla="*/ 0 w 1860959"/>
                <a:gd name="connsiteY0" fmla="*/ 93048 h 930479"/>
                <a:gd name="connsiteX1" fmla="*/ 93048 w 1860959"/>
                <a:gd name="connsiteY1" fmla="*/ 0 h 930479"/>
                <a:gd name="connsiteX2" fmla="*/ 1767911 w 1860959"/>
                <a:gd name="connsiteY2" fmla="*/ 0 h 930479"/>
                <a:gd name="connsiteX3" fmla="*/ 1860959 w 1860959"/>
                <a:gd name="connsiteY3" fmla="*/ 93048 h 930479"/>
                <a:gd name="connsiteX4" fmla="*/ 1860959 w 1860959"/>
                <a:gd name="connsiteY4" fmla="*/ 837431 h 930479"/>
                <a:gd name="connsiteX5" fmla="*/ 1767911 w 1860959"/>
                <a:gd name="connsiteY5" fmla="*/ 930479 h 930479"/>
                <a:gd name="connsiteX6" fmla="*/ 93048 w 1860959"/>
                <a:gd name="connsiteY6" fmla="*/ 930479 h 930479"/>
                <a:gd name="connsiteX7" fmla="*/ 0 w 1860959"/>
                <a:gd name="connsiteY7" fmla="*/ 837431 h 930479"/>
                <a:gd name="connsiteX8" fmla="*/ 0 w 1860959"/>
                <a:gd name="connsiteY8" fmla="*/ 93048 h 93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0959" h="930479">
                  <a:moveTo>
                    <a:pt x="0" y="93048"/>
                  </a:moveTo>
                  <a:cubicBezTo>
                    <a:pt x="0" y="41659"/>
                    <a:pt x="41659" y="0"/>
                    <a:pt x="93048" y="0"/>
                  </a:cubicBezTo>
                  <a:lnTo>
                    <a:pt x="1767911" y="0"/>
                  </a:lnTo>
                  <a:cubicBezTo>
                    <a:pt x="1819300" y="0"/>
                    <a:pt x="1860959" y="41659"/>
                    <a:pt x="1860959" y="93048"/>
                  </a:cubicBezTo>
                  <a:lnTo>
                    <a:pt x="1860959" y="837431"/>
                  </a:lnTo>
                  <a:cubicBezTo>
                    <a:pt x="1860959" y="888820"/>
                    <a:pt x="1819300" y="930479"/>
                    <a:pt x="1767911" y="930479"/>
                  </a:cubicBezTo>
                  <a:lnTo>
                    <a:pt x="93048" y="930479"/>
                  </a:lnTo>
                  <a:cubicBezTo>
                    <a:pt x="41659" y="930479"/>
                    <a:pt x="0" y="888820"/>
                    <a:pt x="0" y="837431"/>
                  </a:cubicBezTo>
                  <a:lnTo>
                    <a:pt x="0" y="9304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43" tIns="36143" rIns="36143" bIns="361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600" kern="1200"/>
                <a:t>L'APN a </a:t>
              </a:r>
              <a:r>
                <a:rPr lang="en-CA" sz="1600" kern="1200" err="1"/>
                <a:t>confié</a:t>
              </a:r>
              <a:r>
                <a:rPr lang="en-CA" sz="1600" kern="1200"/>
                <a:t> à MNP la </a:t>
              </a:r>
              <a:r>
                <a:rPr lang="en-CA" sz="1600" kern="1200" err="1"/>
                <a:t>réalisation</a:t>
              </a:r>
              <a:r>
                <a:rPr lang="en-CA" sz="1600" kern="1200"/>
                <a:t> </a:t>
              </a:r>
              <a:r>
                <a:rPr lang="en-CA" sz="1600" kern="1200" err="1"/>
                <a:t>d'une</a:t>
              </a:r>
              <a:r>
                <a:rPr lang="en-CA" sz="1600" kern="1200"/>
                <a:t> </a:t>
              </a:r>
              <a:r>
                <a:rPr lang="en-CA" sz="1600" kern="1200" err="1"/>
                <a:t>évaluation</a:t>
              </a:r>
              <a:r>
                <a:rPr lang="en-CA" sz="1600" kern="1200"/>
                <a:t> des transports. 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D5422F7-77CE-A3EB-CBB0-6147EFDFDE70}"/>
                </a:ext>
              </a:extLst>
            </p:cNvPr>
            <p:cNvSpPr/>
            <p:nvPr/>
          </p:nvSpPr>
          <p:spPr>
            <a:xfrm>
              <a:off x="4320488" y="2291643"/>
              <a:ext cx="744383" cy="84726"/>
            </a:xfrm>
            <a:custGeom>
              <a:avLst/>
              <a:gdLst>
                <a:gd name="connsiteX0" fmla="*/ 0 w 744383"/>
                <a:gd name="connsiteY0" fmla="*/ 42363 h 84726"/>
                <a:gd name="connsiteX1" fmla="*/ 744383 w 744383"/>
                <a:gd name="connsiteY1" fmla="*/ 42363 h 8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4383" h="84726">
                  <a:moveTo>
                    <a:pt x="0" y="42363"/>
                  </a:moveTo>
                  <a:lnTo>
                    <a:pt x="744383" y="42363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6282" tIns="23753" rIns="366282" bIns="2375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600" kern="12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E1FD4E1-9426-5E3D-C364-BBECF0A93982}"/>
                </a:ext>
              </a:extLst>
            </p:cNvPr>
            <p:cNvSpPr/>
            <p:nvPr/>
          </p:nvSpPr>
          <p:spPr>
            <a:xfrm>
              <a:off x="5017214" y="1540146"/>
              <a:ext cx="1860959" cy="1587721"/>
            </a:xfrm>
            <a:custGeom>
              <a:avLst/>
              <a:gdLst>
                <a:gd name="connsiteX0" fmla="*/ 0 w 1860959"/>
                <a:gd name="connsiteY0" fmla="*/ 93048 h 930479"/>
                <a:gd name="connsiteX1" fmla="*/ 93048 w 1860959"/>
                <a:gd name="connsiteY1" fmla="*/ 0 h 930479"/>
                <a:gd name="connsiteX2" fmla="*/ 1767911 w 1860959"/>
                <a:gd name="connsiteY2" fmla="*/ 0 h 930479"/>
                <a:gd name="connsiteX3" fmla="*/ 1860959 w 1860959"/>
                <a:gd name="connsiteY3" fmla="*/ 93048 h 930479"/>
                <a:gd name="connsiteX4" fmla="*/ 1860959 w 1860959"/>
                <a:gd name="connsiteY4" fmla="*/ 837431 h 930479"/>
                <a:gd name="connsiteX5" fmla="*/ 1767911 w 1860959"/>
                <a:gd name="connsiteY5" fmla="*/ 930479 h 930479"/>
                <a:gd name="connsiteX6" fmla="*/ 93048 w 1860959"/>
                <a:gd name="connsiteY6" fmla="*/ 930479 h 930479"/>
                <a:gd name="connsiteX7" fmla="*/ 0 w 1860959"/>
                <a:gd name="connsiteY7" fmla="*/ 837431 h 930479"/>
                <a:gd name="connsiteX8" fmla="*/ 0 w 1860959"/>
                <a:gd name="connsiteY8" fmla="*/ 93048 h 93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0959" h="930479">
                  <a:moveTo>
                    <a:pt x="0" y="93048"/>
                  </a:moveTo>
                  <a:cubicBezTo>
                    <a:pt x="0" y="41659"/>
                    <a:pt x="41659" y="0"/>
                    <a:pt x="93048" y="0"/>
                  </a:cubicBezTo>
                  <a:lnTo>
                    <a:pt x="1767911" y="0"/>
                  </a:lnTo>
                  <a:cubicBezTo>
                    <a:pt x="1819300" y="0"/>
                    <a:pt x="1860959" y="41659"/>
                    <a:pt x="1860959" y="93048"/>
                  </a:cubicBezTo>
                  <a:lnTo>
                    <a:pt x="1860959" y="837431"/>
                  </a:lnTo>
                  <a:cubicBezTo>
                    <a:pt x="1860959" y="888820"/>
                    <a:pt x="1819300" y="930479"/>
                    <a:pt x="1767911" y="930479"/>
                  </a:cubicBezTo>
                  <a:lnTo>
                    <a:pt x="93048" y="930479"/>
                  </a:lnTo>
                  <a:cubicBezTo>
                    <a:pt x="41659" y="930479"/>
                    <a:pt x="0" y="888820"/>
                    <a:pt x="0" y="837431"/>
                  </a:cubicBezTo>
                  <a:lnTo>
                    <a:pt x="0" y="9304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43" tIns="36143" rIns="36143" bIns="361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600" kern="1200" err="1"/>
                <a:t>Évaluation</a:t>
              </a:r>
              <a:r>
                <a:rPr lang="en-CA" sz="1600" kern="1200"/>
                <a:t> des </a:t>
              </a:r>
              <a:r>
                <a:rPr lang="en-CA" sz="1600" kern="1200" err="1"/>
                <a:t>besoins</a:t>
              </a:r>
              <a:r>
                <a:rPr lang="en-CA" sz="1600" kern="1200"/>
                <a:t> </a:t>
              </a:r>
              <a:r>
                <a:rPr lang="en-CA" sz="1600" kern="1200" err="1"/>
                <a:t>en</a:t>
              </a:r>
              <a:r>
                <a:rPr lang="en-CA" sz="1600" kern="1200"/>
                <a:t> transport pour </a:t>
              </a:r>
              <a:r>
                <a:rPr lang="en-CA" sz="1600" kern="1200" err="1"/>
                <a:t>l'éducation</a:t>
              </a:r>
              <a:r>
                <a:rPr lang="en-CA" sz="1600" kern="1200"/>
                <a:t> des Premières Nations à </a:t>
              </a:r>
              <a:r>
                <a:rPr lang="en-CA" sz="1600" kern="1200" err="1"/>
                <a:t>l'échelle</a:t>
              </a:r>
              <a:r>
                <a:rPr lang="en-CA" sz="1600" kern="1200"/>
                <a:t> </a:t>
              </a:r>
              <a:r>
                <a:rPr lang="en-CA" sz="1600" kern="1200" err="1"/>
                <a:t>nationale</a:t>
              </a:r>
              <a:r>
                <a:rPr lang="en-CA" sz="1600" kern="1200"/>
                <a:t> </a:t>
              </a: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820D478-9885-8CB4-DCD3-7710477E4C59}"/>
                </a:ext>
              </a:extLst>
            </p:cNvPr>
            <p:cNvSpPr/>
            <p:nvPr/>
          </p:nvSpPr>
          <p:spPr>
            <a:xfrm>
              <a:off x="6736331" y="2291643"/>
              <a:ext cx="744383" cy="84726"/>
            </a:xfrm>
            <a:custGeom>
              <a:avLst/>
              <a:gdLst>
                <a:gd name="connsiteX0" fmla="*/ 0 w 744383"/>
                <a:gd name="connsiteY0" fmla="*/ 42363 h 84726"/>
                <a:gd name="connsiteX1" fmla="*/ 744383 w 744383"/>
                <a:gd name="connsiteY1" fmla="*/ 42363 h 8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4383" h="84726">
                  <a:moveTo>
                    <a:pt x="0" y="42363"/>
                  </a:moveTo>
                  <a:lnTo>
                    <a:pt x="744383" y="42363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6282" tIns="23753" rIns="366282" bIns="2375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600" kern="12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4B07E8D-6B96-1151-87D3-09E90B666DF8}"/>
                </a:ext>
              </a:extLst>
            </p:cNvPr>
            <p:cNvSpPr/>
            <p:nvPr/>
          </p:nvSpPr>
          <p:spPr>
            <a:xfrm>
              <a:off x="7280058" y="1540146"/>
              <a:ext cx="1860959" cy="1587721"/>
            </a:xfrm>
            <a:custGeom>
              <a:avLst/>
              <a:gdLst>
                <a:gd name="connsiteX0" fmla="*/ 0 w 1860959"/>
                <a:gd name="connsiteY0" fmla="*/ 93048 h 930479"/>
                <a:gd name="connsiteX1" fmla="*/ 93048 w 1860959"/>
                <a:gd name="connsiteY1" fmla="*/ 0 h 930479"/>
                <a:gd name="connsiteX2" fmla="*/ 1767911 w 1860959"/>
                <a:gd name="connsiteY2" fmla="*/ 0 h 930479"/>
                <a:gd name="connsiteX3" fmla="*/ 1860959 w 1860959"/>
                <a:gd name="connsiteY3" fmla="*/ 93048 h 930479"/>
                <a:gd name="connsiteX4" fmla="*/ 1860959 w 1860959"/>
                <a:gd name="connsiteY4" fmla="*/ 837431 h 930479"/>
                <a:gd name="connsiteX5" fmla="*/ 1767911 w 1860959"/>
                <a:gd name="connsiteY5" fmla="*/ 930479 h 930479"/>
                <a:gd name="connsiteX6" fmla="*/ 93048 w 1860959"/>
                <a:gd name="connsiteY6" fmla="*/ 930479 h 930479"/>
                <a:gd name="connsiteX7" fmla="*/ 0 w 1860959"/>
                <a:gd name="connsiteY7" fmla="*/ 837431 h 930479"/>
                <a:gd name="connsiteX8" fmla="*/ 0 w 1860959"/>
                <a:gd name="connsiteY8" fmla="*/ 93048 h 93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0959" h="930479">
                  <a:moveTo>
                    <a:pt x="0" y="93048"/>
                  </a:moveTo>
                  <a:cubicBezTo>
                    <a:pt x="0" y="41659"/>
                    <a:pt x="41659" y="0"/>
                    <a:pt x="93048" y="0"/>
                  </a:cubicBezTo>
                  <a:lnTo>
                    <a:pt x="1767911" y="0"/>
                  </a:lnTo>
                  <a:cubicBezTo>
                    <a:pt x="1819300" y="0"/>
                    <a:pt x="1860959" y="41659"/>
                    <a:pt x="1860959" y="93048"/>
                  </a:cubicBezTo>
                  <a:lnTo>
                    <a:pt x="1860959" y="837431"/>
                  </a:lnTo>
                  <a:cubicBezTo>
                    <a:pt x="1860959" y="888820"/>
                    <a:pt x="1819300" y="930479"/>
                    <a:pt x="1767911" y="930479"/>
                  </a:cubicBezTo>
                  <a:lnTo>
                    <a:pt x="93048" y="930479"/>
                  </a:lnTo>
                  <a:cubicBezTo>
                    <a:pt x="41659" y="930479"/>
                    <a:pt x="0" y="888820"/>
                    <a:pt x="0" y="837431"/>
                  </a:cubicBezTo>
                  <a:lnTo>
                    <a:pt x="0" y="9304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43" tIns="36143" rIns="36143" bIns="361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600" kern="1200"/>
                <a:t>Modèle des coûts de transport 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7E85B-7559-C2B4-79F0-EAD19E4A67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4</a:t>
            </a:fld>
            <a:endParaRPr lang="en-C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97C0E4-7B21-2A41-E4A0-D62C303726C5}"/>
              </a:ext>
            </a:extLst>
          </p:cNvPr>
          <p:cNvGrpSpPr/>
          <p:nvPr/>
        </p:nvGrpSpPr>
        <p:grpSpPr>
          <a:xfrm>
            <a:off x="638175" y="4102799"/>
            <a:ext cx="8520261" cy="1630085"/>
            <a:chOff x="640420" y="4102799"/>
            <a:chExt cx="8520261" cy="163008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DE0012B-8B53-DD7F-318D-7A6A159C8CF9}"/>
                </a:ext>
              </a:extLst>
            </p:cNvPr>
            <p:cNvSpPr/>
            <p:nvPr/>
          </p:nvSpPr>
          <p:spPr>
            <a:xfrm>
              <a:off x="640420" y="4102799"/>
              <a:ext cx="1860959" cy="1630085"/>
            </a:xfrm>
            <a:custGeom>
              <a:avLst/>
              <a:gdLst>
                <a:gd name="connsiteX0" fmla="*/ 0 w 1860959"/>
                <a:gd name="connsiteY0" fmla="*/ 93048 h 930479"/>
                <a:gd name="connsiteX1" fmla="*/ 93048 w 1860959"/>
                <a:gd name="connsiteY1" fmla="*/ 0 h 930479"/>
                <a:gd name="connsiteX2" fmla="*/ 1767911 w 1860959"/>
                <a:gd name="connsiteY2" fmla="*/ 0 h 930479"/>
                <a:gd name="connsiteX3" fmla="*/ 1860959 w 1860959"/>
                <a:gd name="connsiteY3" fmla="*/ 93048 h 930479"/>
                <a:gd name="connsiteX4" fmla="*/ 1860959 w 1860959"/>
                <a:gd name="connsiteY4" fmla="*/ 837431 h 930479"/>
                <a:gd name="connsiteX5" fmla="*/ 1767911 w 1860959"/>
                <a:gd name="connsiteY5" fmla="*/ 930479 h 930479"/>
                <a:gd name="connsiteX6" fmla="*/ 93048 w 1860959"/>
                <a:gd name="connsiteY6" fmla="*/ 930479 h 930479"/>
                <a:gd name="connsiteX7" fmla="*/ 0 w 1860959"/>
                <a:gd name="connsiteY7" fmla="*/ 837431 h 930479"/>
                <a:gd name="connsiteX8" fmla="*/ 0 w 1860959"/>
                <a:gd name="connsiteY8" fmla="*/ 93048 h 93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0959" h="930479">
                  <a:moveTo>
                    <a:pt x="0" y="93048"/>
                  </a:moveTo>
                  <a:cubicBezTo>
                    <a:pt x="0" y="41659"/>
                    <a:pt x="41659" y="0"/>
                    <a:pt x="93048" y="0"/>
                  </a:cubicBezTo>
                  <a:lnTo>
                    <a:pt x="1767911" y="0"/>
                  </a:lnTo>
                  <a:cubicBezTo>
                    <a:pt x="1819300" y="0"/>
                    <a:pt x="1860959" y="41659"/>
                    <a:pt x="1860959" y="93048"/>
                  </a:cubicBezTo>
                  <a:lnTo>
                    <a:pt x="1860959" y="837431"/>
                  </a:lnTo>
                  <a:cubicBezTo>
                    <a:pt x="1860959" y="888820"/>
                    <a:pt x="1819300" y="930479"/>
                    <a:pt x="1767911" y="930479"/>
                  </a:cubicBezTo>
                  <a:lnTo>
                    <a:pt x="93048" y="930479"/>
                  </a:lnTo>
                  <a:cubicBezTo>
                    <a:pt x="41659" y="930479"/>
                    <a:pt x="0" y="888820"/>
                    <a:pt x="0" y="837431"/>
                  </a:cubicBezTo>
                  <a:lnTo>
                    <a:pt x="0" y="9304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43" tIns="36143" rIns="36143" bIns="361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600" kern="1200"/>
                <a:t>Résolution 2017-65 de l'APN et nécessité de revoir l'examen et le calcul des coûts du PESCE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B09C1C9-B7D9-E256-78A9-F22588429D47}"/>
                </a:ext>
              </a:extLst>
            </p:cNvPr>
            <p:cNvSpPr/>
            <p:nvPr/>
          </p:nvSpPr>
          <p:spPr>
            <a:xfrm>
              <a:off x="2501380" y="4875478"/>
              <a:ext cx="744383" cy="84726"/>
            </a:xfrm>
            <a:custGeom>
              <a:avLst/>
              <a:gdLst>
                <a:gd name="connsiteX0" fmla="*/ 0 w 744383"/>
                <a:gd name="connsiteY0" fmla="*/ 42363 h 84726"/>
                <a:gd name="connsiteX1" fmla="*/ 744383 w 744383"/>
                <a:gd name="connsiteY1" fmla="*/ 42363 h 8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4383" h="84726">
                  <a:moveTo>
                    <a:pt x="0" y="42363"/>
                  </a:moveTo>
                  <a:lnTo>
                    <a:pt x="744383" y="4236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6282" tIns="23753" rIns="366282" bIns="2375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600" kern="12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61E794B-0437-542A-27B0-748C2677DEA0}"/>
                </a:ext>
              </a:extLst>
            </p:cNvPr>
            <p:cNvSpPr/>
            <p:nvPr/>
          </p:nvSpPr>
          <p:spPr>
            <a:xfrm>
              <a:off x="2873571" y="4102799"/>
              <a:ext cx="1860959" cy="1630085"/>
            </a:xfrm>
            <a:custGeom>
              <a:avLst/>
              <a:gdLst>
                <a:gd name="connsiteX0" fmla="*/ 0 w 1860959"/>
                <a:gd name="connsiteY0" fmla="*/ 93048 h 930479"/>
                <a:gd name="connsiteX1" fmla="*/ 93048 w 1860959"/>
                <a:gd name="connsiteY1" fmla="*/ 0 h 930479"/>
                <a:gd name="connsiteX2" fmla="*/ 1767911 w 1860959"/>
                <a:gd name="connsiteY2" fmla="*/ 0 h 930479"/>
                <a:gd name="connsiteX3" fmla="*/ 1860959 w 1860959"/>
                <a:gd name="connsiteY3" fmla="*/ 93048 h 930479"/>
                <a:gd name="connsiteX4" fmla="*/ 1860959 w 1860959"/>
                <a:gd name="connsiteY4" fmla="*/ 837431 h 930479"/>
                <a:gd name="connsiteX5" fmla="*/ 1767911 w 1860959"/>
                <a:gd name="connsiteY5" fmla="*/ 930479 h 930479"/>
                <a:gd name="connsiteX6" fmla="*/ 93048 w 1860959"/>
                <a:gd name="connsiteY6" fmla="*/ 930479 h 930479"/>
                <a:gd name="connsiteX7" fmla="*/ 0 w 1860959"/>
                <a:gd name="connsiteY7" fmla="*/ 837431 h 930479"/>
                <a:gd name="connsiteX8" fmla="*/ 0 w 1860959"/>
                <a:gd name="connsiteY8" fmla="*/ 93048 h 93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0959" h="930479">
                  <a:moveTo>
                    <a:pt x="0" y="93048"/>
                  </a:moveTo>
                  <a:cubicBezTo>
                    <a:pt x="0" y="41659"/>
                    <a:pt x="41659" y="0"/>
                    <a:pt x="93048" y="0"/>
                  </a:cubicBezTo>
                  <a:lnTo>
                    <a:pt x="1767911" y="0"/>
                  </a:lnTo>
                  <a:cubicBezTo>
                    <a:pt x="1819300" y="0"/>
                    <a:pt x="1860959" y="41659"/>
                    <a:pt x="1860959" y="93048"/>
                  </a:cubicBezTo>
                  <a:lnTo>
                    <a:pt x="1860959" y="837431"/>
                  </a:lnTo>
                  <a:cubicBezTo>
                    <a:pt x="1860959" y="888820"/>
                    <a:pt x="1819300" y="930479"/>
                    <a:pt x="1767911" y="930479"/>
                  </a:cubicBezTo>
                  <a:lnTo>
                    <a:pt x="93048" y="930479"/>
                  </a:lnTo>
                  <a:cubicBezTo>
                    <a:pt x="41659" y="930479"/>
                    <a:pt x="0" y="888820"/>
                    <a:pt x="0" y="837431"/>
                  </a:cubicBezTo>
                  <a:lnTo>
                    <a:pt x="0" y="9304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43" tIns="36143" rIns="36143" bIns="361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600" kern="1200"/>
                <a:t>L'APN a confié à MNP la réalisation d'une analyse de </a:t>
              </a:r>
              <a:r>
                <a:rPr lang="en-CA" sz="1600" kern="1200" err="1"/>
                <a:t>l'éducation</a:t>
              </a:r>
              <a:r>
                <a:rPr lang="en-CA" sz="1600" kern="1200"/>
                <a:t> inclusive. 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E878A7C-BBBF-3C47-0A3E-634B9F6D0EB7}"/>
                </a:ext>
              </a:extLst>
            </p:cNvPr>
            <p:cNvSpPr/>
            <p:nvPr/>
          </p:nvSpPr>
          <p:spPr>
            <a:xfrm>
              <a:off x="4411753" y="4875478"/>
              <a:ext cx="744383" cy="84726"/>
            </a:xfrm>
            <a:custGeom>
              <a:avLst/>
              <a:gdLst>
                <a:gd name="connsiteX0" fmla="*/ 0 w 744383"/>
                <a:gd name="connsiteY0" fmla="*/ 42363 h 84726"/>
                <a:gd name="connsiteX1" fmla="*/ 744383 w 744383"/>
                <a:gd name="connsiteY1" fmla="*/ 42363 h 8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4383" h="84726">
                  <a:moveTo>
                    <a:pt x="0" y="42363"/>
                  </a:moveTo>
                  <a:lnTo>
                    <a:pt x="744383" y="42363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6282" tIns="23753" rIns="366282" bIns="2375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600" kern="12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516CA15-82FC-BB87-00DF-5D5EB8229C55}"/>
                </a:ext>
              </a:extLst>
            </p:cNvPr>
            <p:cNvSpPr/>
            <p:nvPr/>
          </p:nvSpPr>
          <p:spPr>
            <a:xfrm>
              <a:off x="5066571" y="4123981"/>
              <a:ext cx="1860959" cy="1587721"/>
            </a:xfrm>
            <a:custGeom>
              <a:avLst/>
              <a:gdLst>
                <a:gd name="connsiteX0" fmla="*/ 0 w 1860959"/>
                <a:gd name="connsiteY0" fmla="*/ 93048 h 930479"/>
                <a:gd name="connsiteX1" fmla="*/ 93048 w 1860959"/>
                <a:gd name="connsiteY1" fmla="*/ 0 h 930479"/>
                <a:gd name="connsiteX2" fmla="*/ 1767911 w 1860959"/>
                <a:gd name="connsiteY2" fmla="*/ 0 h 930479"/>
                <a:gd name="connsiteX3" fmla="*/ 1860959 w 1860959"/>
                <a:gd name="connsiteY3" fmla="*/ 93048 h 930479"/>
                <a:gd name="connsiteX4" fmla="*/ 1860959 w 1860959"/>
                <a:gd name="connsiteY4" fmla="*/ 837431 h 930479"/>
                <a:gd name="connsiteX5" fmla="*/ 1767911 w 1860959"/>
                <a:gd name="connsiteY5" fmla="*/ 930479 h 930479"/>
                <a:gd name="connsiteX6" fmla="*/ 93048 w 1860959"/>
                <a:gd name="connsiteY6" fmla="*/ 930479 h 930479"/>
                <a:gd name="connsiteX7" fmla="*/ 0 w 1860959"/>
                <a:gd name="connsiteY7" fmla="*/ 837431 h 930479"/>
                <a:gd name="connsiteX8" fmla="*/ 0 w 1860959"/>
                <a:gd name="connsiteY8" fmla="*/ 93048 h 93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0959" h="930479">
                  <a:moveTo>
                    <a:pt x="0" y="93048"/>
                  </a:moveTo>
                  <a:cubicBezTo>
                    <a:pt x="0" y="41659"/>
                    <a:pt x="41659" y="0"/>
                    <a:pt x="93048" y="0"/>
                  </a:cubicBezTo>
                  <a:lnTo>
                    <a:pt x="1767911" y="0"/>
                  </a:lnTo>
                  <a:cubicBezTo>
                    <a:pt x="1819300" y="0"/>
                    <a:pt x="1860959" y="41659"/>
                    <a:pt x="1860959" y="93048"/>
                  </a:cubicBezTo>
                  <a:lnTo>
                    <a:pt x="1860959" y="837431"/>
                  </a:lnTo>
                  <a:cubicBezTo>
                    <a:pt x="1860959" y="888820"/>
                    <a:pt x="1819300" y="930479"/>
                    <a:pt x="1767911" y="930479"/>
                  </a:cubicBezTo>
                  <a:lnTo>
                    <a:pt x="93048" y="930479"/>
                  </a:lnTo>
                  <a:cubicBezTo>
                    <a:pt x="41659" y="930479"/>
                    <a:pt x="0" y="888820"/>
                    <a:pt x="0" y="837431"/>
                  </a:cubicBezTo>
                  <a:lnTo>
                    <a:pt x="0" y="9304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43" tIns="36143" rIns="36143" bIns="361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600" kern="1200"/>
                <a:t>Analyse de l'éducation inclusive 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99D4E-AD00-A376-BB80-A475E8753C96}"/>
                </a:ext>
              </a:extLst>
            </p:cNvPr>
            <p:cNvSpPr/>
            <p:nvPr/>
          </p:nvSpPr>
          <p:spPr>
            <a:xfrm>
              <a:off x="6838773" y="4875478"/>
              <a:ext cx="744383" cy="84726"/>
            </a:xfrm>
            <a:custGeom>
              <a:avLst/>
              <a:gdLst>
                <a:gd name="connsiteX0" fmla="*/ 0 w 744383"/>
                <a:gd name="connsiteY0" fmla="*/ 42363 h 84726"/>
                <a:gd name="connsiteX1" fmla="*/ 744383 w 744383"/>
                <a:gd name="connsiteY1" fmla="*/ 42363 h 8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4383" h="84726">
                  <a:moveTo>
                    <a:pt x="0" y="42363"/>
                  </a:moveTo>
                  <a:lnTo>
                    <a:pt x="744383" y="42363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6282" tIns="23753" rIns="366282" bIns="23754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600" kern="12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E1E9A67-9FC1-11A0-3367-ABAA4AEB9C03}"/>
                </a:ext>
              </a:extLst>
            </p:cNvPr>
            <p:cNvSpPr/>
            <p:nvPr/>
          </p:nvSpPr>
          <p:spPr>
            <a:xfrm>
              <a:off x="7299722" y="4123981"/>
              <a:ext cx="1860959" cy="1587721"/>
            </a:xfrm>
            <a:custGeom>
              <a:avLst/>
              <a:gdLst>
                <a:gd name="connsiteX0" fmla="*/ 0 w 1860959"/>
                <a:gd name="connsiteY0" fmla="*/ 93048 h 930479"/>
                <a:gd name="connsiteX1" fmla="*/ 93048 w 1860959"/>
                <a:gd name="connsiteY1" fmla="*/ 0 h 930479"/>
                <a:gd name="connsiteX2" fmla="*/ 1767911 w 1860959"/>
                <a:gd name="connsiteY2" fmla="*/ 0 h 930479"/>
                <a:gd name="connsiteX3" fmla="*/ 1860959 w 1860959"/>
                <a:gd name="connsiteY3" fmla="*/ 93048 h 930479"/>
                <a:gd name="connsiteX4" fmla="*/ 1860959 w 1860959"/>
                <a:gd name="connsiteY4" fmla="*/ 837431 h 930479"/>
                <a:gd name="connsiteX5" fmla="*/ 1767911 w 1860959"/>
                <a:gd name="connsiteY5" fmla="*/ 930479 h 930479"/>
                <a:gd name="connsiteX6" fmla="*/ 93048 w 1860959"/>
                <a:gd name="connsiteY6" fmla="*/ 930479 h 930479"/>
                <a:gd name="connsiteX7" fmla="*/ 0 w 1860959"/>
                <a:gd name="connsiteY7" fmla="*/ 837431 h 930479"/>
                <a:gd name="connsiteX8" fmla="*/ 0 w 1860959"/>
                <a:gd name="connsiteY8" fmla="*/ 93048 h 93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0959" h="930479">
                  <a:moveTo>
                    <a:pt x="0" y="93048"/>
                  </a:moveTo>
                  <a:cubicBezTo>
                    <a:pt x="0" y="41659"/>
                    <a:pt x="41659" y="0"/>
                    <a:pt x="93048" y="0"/>
                  </a:cubicBezTo>
                  <a:lnTo>
                    <a:pt x="1767911" y="0"/>
                  </a:lnTo>
                  <a:cubicBezTo>
                    <a:pt x="1819300" y="0"/>
                    <a:pt x="1860959" y="41659"/>
                    <a:pt x="1860959" y="93048"/>
                  </a:cubicBezTo>
                  <a:lnTo>
                    <a:pt x="1860959" y="837431"/>
                  </a:lnTo>
                  <a:cubicBezTo>
                    <a:pt x="1860959" y="888820"/>
                    <a:pt x="1819300" y="930479"/>
                    <a:pt x="1767911" y="930479"/>
                  </a:cubicBezTo>
                  <a:lnTo>
                    <a:pt x="93048" y="930479"/>
                  </a:lnTo>
                  <a:cubicBezTo>
                    <a:pt x="41659" y="930479"/>
                    <a:pt x="0" y="888820"/>
                    <a:pt x="0" y="837431"/>
                  </a:cubicBezTo>
                  <a:lnTo>
                    <a:pt x="0" y="9304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43" tIns="36143" rIns="36143" bIns="361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600" kern="1200"/>
                <a:t>Modèle de coût de l'éducation inclusive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8CDDAC-E231-F09A-61D0-A11830284383}"/>
              </a:ext>
            </a:extLst>
          </p:cNvPr>
          <p:cNvGrpSpPr/>
          <p:nvPr/>
        </p:nvGrpSpPr>
        <p:grpSpPr>
          <a:xfrm>
            <a:off x="9333681" y="2309767"/>
            <a:ext cx="2569307" cy="2569307"/>
            <a:chOff x="8837432" y="2316959"/>
            <a:chExt cx="2569307" cy="2569307"/>
          </a:xfrm>
        </p:grpSpPr>
        <p:sp>
          <p:nvSpPr>
            <p:cNvPr id="28" name="Graphic 25" descr="Star with solid fill">
              <a:extLst>
                <a:ext uri="{FF2B5EF4-FFF2-40B4-BE49-F238E27FC236}">
                  <a16:creationId xmlns:a16="http://schemas.microsoft.com/office/drawing/2014/main" id="{B41F3D2B-A1D6-06ED-FA21-124394ED21CF}"/>
                </a:ext>
              </a:extLst>
            </p:cNvPr>
            <p:cNvSpPr/>
            <p:nvPr/>
          </p:nvSpPr>
          <p:spPr>
            <a:xfrm>
              <a:off x="8837432" y="2316959"/>
              <a:ext cx="2569307" cy="2569307"/>
            </a:xfrm>
            <a:prstGeom prst="star6">
              <a:avLst/>
            </a:prstGeom>
            <a:solidFill>
              <a:schemeClr val="accent4"/>
            </a:solidFill>
            <a:ln w="320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3DC99B4-4AAB-D93B-853E-56D06750E036}"/>
                </a:ext>
              </a:extLst>
            </p:cNvPr>
            <p:cNvSpPr/>
            <p:nvPr/>
          </p:nvSpPr>
          <p:spPr>
            <a:xfrm>
              <a:off x="9326094" y="2970820"/>
              <a:ext cx="1674644" cy="13789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43" tIns="36143" rIns="36143" bIns="3614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kern="1200" err="1"/>
                <a:t>Outils</a:t>
              </a:r>
              <a:r>
                <a:rPr lang="en-CA" kern="1200"/>
                <a:t> </a:t>
              </a:r>
              <a:r>
                <a:rPr lang="en-CA" kern="1200" err="1"/>
                <a:t>disponibles</a:t>
              </a:r>
              <a:r>
                <a:rPr lang="en-CA" kern="1200"/>
                <a:t> pour les Premières Nations 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C0CE2C2-E685-943A-EAC7-DCA71ED82EF6}"/>
              </a:ext>
            </a:extLst>
          </p:cNvPr>
          <p:cNvCxnSpPr>
            <a:cxnSpLocks/>
          </p:cNvCxnSpPr>
          <p:nvPr/>
        </p:nvCxnSpPr>
        <p:spPr>
          <a:xfrm flipV="1">
            <a:off x="9158435" y="4269589"/>
            <a:ext cx="1015375" cy="693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192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71A56-B7CF-0049-F9AA-11154E2A8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14" y="152478"/>
            <a:ext cx="10217150" cy="1143000"/>
          </a:xfrm>
        </p:spPr>
        <p:txBody>
          <a:bodyPr>
            <a:noAutofit/>
          </a:bodyPr>
          <a:lstStyle/>
          <a:p>
            <a:r>
              <a:rPr lang="fr-CA" noProof="0" dirty="0"/>
              <a:t>Outils à la disposition des Premières Nations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F6D71-7EAB-B5C7-B60C-F090BE575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90" y="1397000"/>
            <a:ext cx="3924620" cy="5055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797B3B-B396-8FC4-CEE1-542B0D5AB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253" y="1397000"/>
            <a:ext cx="3888469" cy="49356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A37AE6-9B33-7CE5-D0A2-F12ACB4D66FB}"/>
              </a:ext>
            </a:extLst>
          </p:cNvPr>
          <p:cNvSpPr txBox="1"/>
          <p:nvPr/>
        </p:nvSpPr>
        <p:spPr>
          <a:xfrm>
            <a:off x="9588500" y="1643852"/>
            <a:ext cx="22294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i="1"/>
              <a:t>Les Premières Nations </a:t>
            </a:r>
            <a:r>
              <a:rPr lang="en-CA" sz="2000" b="1" i="1" err="1"/>
              <a:t>peuvent</a:t>
            </a:r>
            <a:r>
              <a:rPr lang="en-CA" sz="2000" b="1" i="1"/>
              <a:t> </a:t>
            </a:r>
            <a:r>
              <a:rPr lang="en-CA" sz="2000" b="1" i="1" err="1"/>
              <a:t>utiliser</a:t>
            </a:r>
            <a:r>
              <a:rPr lang="en-CA" sz="2000" b="1" i="1"/>
              <a:t> des </a:t>
            </a:r>
            <a:r>
              <a:rPr lang="en-CA" sz="2000" b="1" i="1" err="1"/>
              <a:t>modèles</a:t>
            </a:r>
            <a:r>
              <a:rPr lang="en-CA" sz="2000" b="1" i="1"/>
              <a:t> de </a:t>
            </a:r>
            <a:r>
              <a:rPr lang="en-CA" sz="2000" b="1" i="1" err="1"/>
              <a:t>coûts</a:t>
            </a:r>
            <a:r>
              <a:rPr lang="en-CA" sz="2000" b="1" i="1"/>
              <a:t> et des rapports Excel dans le cadre de </a:t>
            </a:r>
            <a:r>
              <a:rPr lang="en-CA" sz="2000" b="1" i="1" err="1"/>
              <a:t>leurs</a:t>
            </a:r>
            <a:r>
              <a:rPr lang="en-CA" sz="2000" b="1" i="1"/>
              <a:t> </a:t>
            </a:r>
            <a:r>
              <a:rPr lang="en-CA" sz="2000" b="1" i="1" err="1"/>
              <a:t>négociations</a:t>
            </a:r>
            <a:r>
              <a:rPr lang="en-CA" sz="2000" b="1" i="1"/>
              <a:t> sur les ERE</a:t>
            </a:r>
            <a:r>
              <a:rPr lang="en-CA" sz="2000"/>
              <a:t>.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90EC57E-6515-7700-FFD1-A912718B950D}"/>
              </a:ext>
            </a:extLst>
          </p:cNvPr>
          <p:cNvSpPr txBox="1">
            <a:spLocks/>
          </p:cNvSpPr>
          <p:nvPr/>
        </p:nvSpPr>
        <p:spPr>
          <a:xfrm>
            <a:off x="11556001" y="6237287"/>
            <a:ext cx="499143" cy="2497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4D1A82-BAD5-4898-8C77-C821410AB1EA}" type="slidenum">
              <a:rPr lang="en-CA" sz="1000" smtClean="0">
                <a:solidFill>
                  <a:schemeClr val="bg2">
                    <a:lumMod val="50000"/>
                  </a:schemeClr>
                </a:solidFill>
              </a:rPr>
              <a:pPr/>
              <a:t>5</a:t>
            </a:fld>
            <a:endParaRPr lang="en-CA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3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DAED8-9474-4780-A083-FCC81559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399" y="387379"/>
            <a:ext cx="10913050" cy="553998"/>
          </a:xfrm>
        </p:spPr>
        <p:txBody>
          <a:bodyPr wrap="square" anchor="t">
            <a:normAutofit/>
          </a:bodyPr>
          <a:lstStyle/>
          <a:p>
            <a:r>
              <a:rPr lang="fr-CA" noProof="0" dirty="0"/>
              <a:t>Éléments clés des études de coûts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40295-1D16-46CF-96D7-55B17E8EC6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24D1A82-BAD5-4898-8C77-C821410AB1EA}" type="slidenum">
              <a:rPr lang="en-CA" smtClean="0"/>
              <a:t>6</a:t>
            </a:fld>
            <a:endParaRPr lang="en-CA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9B4160-F9A1-4CDF-AD9B-9DEFB8E6F429}"/>
              </a:ext>
            </a:extLst>
          </p:cNvPr>
          <p:cNvGrpSpPr/>
          <p:nvPr/>
        </p:nvGrpSpPr>
        <p:grpSpPr>
          <a:xfrm>
            <a:off x="131522" y="2087481"/>
            <a:ext cx="11928956" cy="2683038"/>
            <a:chOff x="1135846" y="1823071"/>
            <a:chExt cx="10061839" cy="227116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B9999DF-FA71-41FC-ABF4-5462B4310739}"/>
                </a:ext>
              </a:extLst>
            </p:cNvPr>
            <p:cNvSpPr/>
            <p:nvPr/>
          </p:nvSpPr>
          <p:spPr>
            <a:xfrm>
              <a:off x="8930516" y="2066526"/>
              <a:ext cx="2267169" cy="2027712"/>
            </a:xfrm>
            <a:prstGeom prst="roundRect">
              <a:avLst/>
            </a:prstGeom>
            <a:solidFill>
              <a:schemeClr val="tx1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CA" sz="2000" b="1">
                  <a:solidFill>
                    <a:schemeClr val="bg1"/>
                  </a:solidFill>
                  <a:latin typeface="+mj-lt"/>
                  <a:ea typeface="Corbel" charset="0"/>
                  <a:cs typeface="Corbel" charset="0"/>
                </a:rPr>
                <a:t> Rapports sur les résultats et modélisation des coûts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B615352-9821-4932-A611-EC17443343A2}"/>
                </a:ext>
              </a:extLst>
            </p:cNvPr>
            <p:cNvSpPr/>
            <p:nvPr/>
          </p:nvSpPr>
          <p:spPr>
            <a:xfrm>
              <a:off x="3825965" y="2044285"/>
              <a:ext cx="2270589" cy="204995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r>
                <a:rPr lang="en-CA" sz="2000">
                  <a:solidFill>
                    <a:schemeClr val="bg1"/>
                  </a:solidFill>
                  <a:latin typeface="+mj-lt"/>
                  <a:ea typeface="Corbel" charset="0"/>
                  <a:cs typeface="Corbel" charset="0"/>
                </a:rPr>
                <a:t>Recherche secondaire 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4181393-2324-4554-A242-CAD392EF54B6}"/>
                </a:ext>
              </a:extLst>
            </p:cNvPr>
            <p:cNvSpPr/>
            <p:nvPr/>
          </p:nvSpPr>
          <p:spPr>
            <a:xfrm>
              <a:off x="6349986" y="2044285"/>
              <a:ext cx="2270589" cy="2049953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CA" sz="2000">
                  <a:solidFill>
                    <a:schemeClr val="bg1"/>
                  </a:solidFill>
                  <a:latin typeface="+mj-lt"/>
                  <a:ea typeface="Corbel" charset="0"/>
                  <a:cs typeface="Corbel" charset="0"/>
                </a:rPr>
                <a:t>Analyse et facteurs de coûts 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49AC984-8CA4-474C-8B64-E304A3E78092}"/>
                </a:ext>
              </a:extLst>
            </p:cNvPr>
            <p:cNvSpPr/>
            <p:nvPr/>
          </p:nvSpPr>
          <p:spPr>
            <a:xfrm>
              <a:off x="3656439" y="1823071"/>
              <a:ext cx="493160" cy="476071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CA" sz="1400">
                  <a:solidFill>
                    <a:schemeClr val="tx1"/>
                  </a:solidFill>
                  <a:latin typeface="+mj-lt"/>
                  <a:ea typeface="Corbel" charset="0"/>
                  <a:cs typeface="Corbel" charset="0"/>
                </a:rPr>
                <a:t>2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801A38A-DBF5-4F6C-B06E-52F77629B07E}"/>
                </a:ext>
              </a:extLst>
            </p:cNvPr>
            <p:cNvSpPr/>
            <p:nvPr/>
          </p:nvSpPr>
          <p:spPr>
            <a:xfrm>
              <a:off x="6170187" y="1860034"/>
              <a:ext cx="493160" cy="476071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CA" sz="1400">
                  <a:solidFill>
                    <a:schemeClr val="tx1"/>
                  </a:solidFill>
                  <a:latin typeface="+mj-lt"/>
                  <a:ea typeface="Corbel" charset="0"/>
                  <a:cs typeface="Corbel" charset="0"/>
                </a:rPr>
                <a:t>3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5A75BC3-337B-4AAD-B658-3796FC2AF511}"/>
                </a:ext>
              </a:extLst>
            </p:cNvPr>
            <p:cNvSpPr/>
            <p:nvPr/>
          </p:nvSpPr>
          <p:spPr>
            <a:xfrm>
              <a:off x="1332767" y="2044285"/>
              <a:ext cx="2270589" cy="204995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algn="ctr"/>
              <a:r>
                <a:rPr lang="en-CA" sz="2000">
                  <a:solidFill>
                    <a:schemeClr val="bg1"/>
                  </a:solidFill>
                  <a:latin typeface="+mj-lt"/>
                  <a:ea typeface="Corbel" charset="0"/>
                  <a:cs typeface="Corbel" charset="0"/>
                </a:rPr>
                <a:t>Engagement avec les Premières Nations 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560E12A-F538-479C-8D2B-44B0FF22BAAF}"/>
                </a:ext>
              </a:extLst>
            </p:cNvPr>
            <p:cNvSpPr/>
            <p:nvPr/>
          </p:nvSpPr>
          <p:spPr>
            <a:xfrm>
              <a:off x="1135846" y="1853103"/>
              <a:ext cx="493160" cy="476071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CA" sz="1400">
                  <a:solidFill>
                    <a:schemeClr val="tx1"/>
                  </a:solidFill>
                  <a:latin typeface="+mj-lt"/>
                  <a:ea typeface="Corbel" charset="0"/>
                  <a:cs typeface="Corbel" charset="0"/>
                </a:rPr>
                <a:t>1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1421286-1F17-4719-88F1-2E81B3E15D20}"/>
                </a:ext>
              </a:extLst>
            </p:cNvPr>
            <p:cNvSpPr/>
            <p:nvPr/>
          </p:nvSpPr>
          <p:spPr>
            <a:xfrm>
              <a:off x="8683936" y="1860034"/>
              <a:ext cx="493160" cy="476071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CA" sz="1400" b="1">
                  <a:solidFill>
                    <a:schemeClr val="tx1"/>
                  </a:solidFill>
                  <a:latin typeface="+mj-lt"/>
                  <a:ea typeface="Corbel" charset="0"/>
                  <a:cs typeface="Corbel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83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E46709-58FA-8330-A6D9-56D59A2FA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0"/>
              <a:t>Étude sur les coûts de l'éducation inclusive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1B652-68D0-AFBA-EDB6-ED2B5F2609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91938" y="6237288"/>
            <a:ext cx="500062" cy="249237"/>
          </a:xfrm>
        </p:spPr>
        <p:txBody>
          <a:bodyPr/>
          <a:lstStyle/>
          <a:p>
            <a:fld id="{524D1A82-BAD5-4898-8C77-C821410AB1E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2778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A0C3E5-40AE-3F59-AB7F-068C0E03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907" y="221466"/>
            <a:ext cx="10913050" cy="1107996"/>
          </a:xfrm>
        </p:spPr>
        <p:txBody>
          <a:bodyPr/>
          <a:lstStyle/>
          <a:p>
            <a:r>
              <a:rPr lang="fr-CA" noProof="0" dirty="0"/>
              <a:t>Aperçu des activités de collecte de </a:t>
            </a:r>
            <a:br>
              <a:rPr lang="fr-CA" noProof="0" dirty="0"/>
            </a:br>
            <a:r>
              <a:rPr lang="fr-CA" noProof="0" dirty="0"/>
              <a:t>données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52F009A-8839-30E5-6603-498E4ACABB6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t="18085" r="3731"/>
          <a:stretch/>
        </p:blipFill>
        <p:spPr bwMode="auto">
          <a:xfrm>
            <a:off x="740771" y="2428012"/>
            <a:ext cx="5180800" cy="2459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20B0E22F-A9DC-032C-CC9B-723CF402951A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075302139"/>
              </p:ext>
            </p:extLst>
          </p:nvPr>
        </p:nvGraphicFramePr>
        <p:xfrm>
          <a:off x="7530903" y="2443750"/>
          <a:ext cx="2654284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871">
                  <a:extLst>
                    <a:ext uri="{9D8B030D-6E8A-4147-A177-3AD203B41FA5}">
                      <a16:colId xmlns:a16="http://schemas.microsoft.com/office/drawing/2014/main" val="1223180729"/>
                    </a:ext>
                  </a:extLst>
                </a:gridCol>
                <a:gridCol w="794413">
                  <a:extLst>
                    <a:ext uri="{9D8B030D-6E8A-4147-A177-3AD203B41FA5}">
                      <a16:colId xmlns:a16="http://schemas.microsoft.com/office/drawing/2014/main" val="3565998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b="1">
                          <a:solidFill>
                            <a:schemeClr val="tx1"/>
                          </a:solidFill>
                        </a:rPr>
                        <a:t>Manitoba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17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>
                          <a:solidFill>
                            <a:schemeClr val="tx1"/>
                          </a:solidFill>
                        </a:rPr>
                        <a:t>Alberta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437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Nouveau-Brunswick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368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>
                          <a:solidFill>
                            <a:schemeClr val="tx1"/>
                          </a:solidFill>
                        </a:rPr>
                        <a:t>Ontario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027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>
                          <a:solidFill>
                            <a:schemeClr val="tx1"/>
                          </a:solidFill>
                        </a:rPr>
                        <a:t>Région Atlantique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668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>
                          <a:solidFill>
                            <a:schemeClr val="tx1"/>
                          </a:solidFill>
                        </a:rPr>
                        <a:t>Yukon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707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>
                          <a:solidFill>
                            <a:schemeClr val="tx1"/>
                          </a:solidFill>
                        </a:rPr>
                        <a:t>Saskatchewan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488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1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173292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30D31-1D4B-4E9F-03F4-3D120C86A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164" y="1536205"/>
            <a:ext cx="5381612" cy="436786"/>
          </a:xfrm>
        </p:spPr>
        <p:txBody>
          <a:bodyPr/>
          <a:lstStyle/>
          <a:p>
            <a:pPr algn="ctr"/>
            <a:r>
              <a:rPr lang="fr-CA" noProof="0" dirty="0"/>
              <a:t>Aperçu de l'enquête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F72EA4-81CA-BE28-DB9C-B311DC71FA7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60088" y="1483673"/>
            <a:ext cx="5395913" cy="1211572"/>
          </a:xfrm>
        </p:spPr>
        <p:txBody>
          <a:bodyPr/>
          <a:lstStyle/>
          <a:p>
            <a:pPr algn="ctr"/>
            <a:r>
              <a:rPr lang="fr-CA" noProof="0" dirty="0"/>
              <a:t>Aperçu des entretiens avec les Premières Nations 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E2A38C2-5849-9BAB-EC02-E1AB2E16FA1D}"/>
              </a:ext>
            </a:extLst>
          </p:cNvPr>
          <p:cNvSpPr txBox="1">
            <a:spLocks/>
          </p:cNvSpPr>
          <p:nvPr/>
        </p:nvSpPr>
        <p:spPr>
          <a:xfrm>
            <a:off x="685164" y="5094015"/>
            <a:ext cx="3913703" cy="127560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Tx/>
              <a:buSzPct val="100000"/>
              <a:buFont typeface="Arial" panose="020B0604020202020204" pitchFamily="34" charset="0"/>
              <a:buNone/>
              <a:defRPr lang="en-CA" sz="2800" b="0" kern="120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  <a:sym typeface="MarkPro-Medium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SzPct val="90000"/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400" dirty="0">
                <a:solidFill>
                  <a:schemeClr val="tx1"/>
                </a:solidFill>
              </a:rPr>
              <a:t>Des </a:t>
            </a:r>
            <a:r>
              <a:rPr lang="en-CA" sz="1400" dirty="0" err="1">
                <a:solidFill>
                  <a:schemeClr val="tx1"/>
                </a:solidFill>
              </a:rPr>
              <a:t>entretiens</a:t>
            </a:r>
            <a:r>
              <a:rPr lang="en-CA" sz="1400" dirty="0">
                <a:solidFill>
                  <a:schemeClr val="tx1"/>
                </a:solidFill>
              </a:rPr>
              <a:t> </a:t>
            </a:r>
            <a:r>
              <a:rPr lang="en-CA" sz="1400" dirty="0" err="1">
                <a:solidFill>
                  <a:schemeClr val="tx1"/>
                </a:solidFill>
              </a:rPr>
              <a:t>ont</a:t>
            </a:r>
            <a:r>
              <a:rPr lang="en-CA" sz="1400" dirty="0">
                <a:solidFill>
                  <a:schemeClr val="tx1"/>
                </a:solidFill>
              </a:rPr>
              <a:t> </a:t>
            </a:r>
            <a:r>
              <a:rPr lang="en-CA" sz="1400" dirty="0" err="1">
                <a:solidFill>
                  <a:schemeClr val="tx1"/>
                </a:solidFill>
              </a:rPr>
              <a:t>également</a:t>
            </a:r>
            <a:r>
              <a:rPr lang="en-CA" sz="1400" dirty="0">
                <a:solidFill>
                  <a:schemeClr val="tx1"/>
                </a:solidFill>
              </a:rPr>
              <a:t> </a:t>
            </a:r>
            <a:r>
              <a:rPr lang="en-CA" sz="1400" dirty="0" err="1">
                <a:solidFill>
                  <a:schemeClr val="tx1"/>
                </a:solidFill>
              </a:rPr>
              <a:t>été</a:t>
            </a:r>
            <a:r>
              <a:rPr lang="en-CA" sz="1400" dirty="0">
                <a:solidFill>
                  <a:schemeClr val="tx1"/>
                </a:solidFill>
              </a:rPr>
              <a:t> </a:t>
            </a:r>
            <a:r>
              <a:rPr lang="en-CA" sz="1400" dirty="0" err="1">
                <a:solidFill>
                  <a:schemeClr val="tx1"/>
                </a:solidFill>
              </a:rPr>
              <a:t>menés</a:t>
            </a:r>
            <a:r>
              <a:rPr lang="en-CA" sz="1400" dirty="0">
                <a:solidFill>
                  <a:schemeClr val="tx1"/>
                </a:solidFill>
              </a:rPr>
              <a:t> avec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  <a:latin typeface="+mn-lt"/>
              </a:rPr>
              <a:t>des conseils </a:t>
            </a:r>
            <a:r>
              <a:rPr lang="en-CA" sz="1400" dirty="0" err="1">
                <a:solidFill>
                  <a:schemeClr val="tx1"/>
                </a:solidFill>
                <a:latin typeface="+mn-lt"/>
              </a:rPr>
              <a:t>scolaires</a:t>
            </a:r>
            <a:r>
              <a:rPr lang="en-CA" sz="14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  <a:latin typeface="+mn-lt"/>
              </a:rPr>
              <a:t>des </a:t>
            </a:r>
            <a:r>
              <a:rPr lang="en-CA" sz="1400" dirty="0" err="1">
                <a:solidFill>
                  <a:schemeClr val="tx1"/>
                </a:solidFill>
                <a:latin typeface="+mn-lt"/>
              </a:rPr>
              <a:t>prestataires</a:t>
            </a:r>
            <a:r>
              <a:rPr lang="en-CA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CA" sz="1400" dirty="0" err="1">
                <a:solidFill>
                  <a:schemeClr val="tx1"/>
                </a:solidFill>
                <a:latin typeface="+mn-lt"/>
              </a:rPr>
              <a:t>scolaires</a:t>
            </a:r>
            <a:r>
              <a:rPr lang="en-CA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CA" sz="1400" dirty="0" err="1">
                <a:solidFill>
                  <a:schemeClr val="tx1"/>
                </a:solidFill>
                <a:latin typeface="+mn-lt"/>
              </a:rPr>
              <a:t>provinciaux</a:t>
            </a:r>
            <a:endParaRPr lang="en-CA" sz="14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tx1"/>
                </a:solidFill>
                <a:latin typeface="+mn-lt"/>
              </a:rPr>
              <a:t>des experts </a:t>
            </a:r>
            <a:r>
              <a:rPr lang="en-CA" sz="1400" dirty="0" err="1">
                <a:solidFill>
                  <a:schemeClr val="tx1"/>
                </a:solidFill>
                <a:latin typeface="+mn-lt"/>
              </a:rPr>
              <a:t>en</a:t>
            </a:r>
            <a:r>
              <a:rPr lang="en-CA" sz="1400" dirty="0">
                <a:solidFill>
                  <a:schemeClr val="tx1"/>
                </a:solidFill>
                <a:latin typeface="+mn-lt"/>
              </a:rPr>
              <a:t> la matière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FD7FF3-4900-0EBE-C234-D3F0D59C9E39}"/>
              </a:ext>
            </a:extLst>
          </p:cNvPr>
          <p:cNvSpPr txBox="1">
            <a:spLocks/>
          </p:cNvSpPr>
          <p:nvPr/>
        </p:nvSpPr>
        <p:spPr>
          <a:xfrm>
            <a:off x="11556001" y="6237287"/>
            <a:ext cx="499143" cy="2497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4D1A82-BAD5-4898-8C77-C821410AB1EA}" type="slidenum">
              <a:rPr lang="en-CA" sz="1000" smtClean="0">
                <a:solidFill>
                  <a:schemeClr val="bg2">
                    <a:lumMod val="50000"/>
                  </a:schemeClr>
                </a:solidFill>
              </a:rPr>
              <a:pPr/>
              <a:t>8</a:t>
            </a:fld>
            <a:endParaRPr lang="en-CA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8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4A2B24-8794-8838-F23F-699B61D8D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9</a:t>
            </a:fld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296A74-612B-DDC2-1646-8C090B00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199" y="276948"/>
            <a:ext cx="10913050" cy="1107996"/>
          </a:xfrm>
        </p:spPr>
        <p:txBody>
          <a:bodyPr/>
          <a:lstStyle/>
          <a:p>
            <a:r>
              <a:rPr lang="fr-CA" noProof="0" dirty="0"/>
              <a:t>Structure des coûts de l'éducation</a:t>
            </a:r>
            <a:br>
              <a:rPr lang="fr-CA" noProof="0" dirty="0"/>
            </a:br>
            <a:r>
              <a:rPr lang="fr-CA" noProof="0" dirty="0"/>
              <a:t>inclusive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5D7AAF-426F-03AD-7B45-508776DDE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28" y="1384944"/>
            <a:ext cx="10913051" cy="482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39708"/>
      </p:ext>
    </p:extLst>
  </p:cSld>
  <p:clrMapOvr>
    <a:masterClrMapping/>
  </p:clrMapOvr>
</p:sld>
</file>

<file path=ppt/theme/theme1.xml><?xml version="1.0" encoding="utf-8"?>
<a:theme xmlns:a="http://schemas.openxmlformats.org/drawingml/2006/main" name="MNP_TS_Theme_June2020">
  <a:themeElements>
    <a:clrScheme name="MNP - July 2020">
      <a:dk1>
        <a:srgbClr val="0F1313"/>
      </a:dk1>
      <a:lt1>
        <a:srgbClr val="FFFFFF"/>
      </a:lt1>
      <a:dk2>
        <a:srgbClr val="0F3C4F"/>
      </a:dk2>
      <a:lt2>
        <a:srgbClr val="F2F2F2"/>
      </a:lt2>
      <a:accent1>
        <a:srgbClr val="0F3C4F"/>
      </a:accent1>
      <a:accent2>
        <a:srgbClr val="035244"/>
      </a:accent2>
      <a:accent3>
        <a:srgbClr val="0C3343"/>
      </a:accent3>
      <a:accent4>
        <a:srgbClr val="EF5A27"/>
      </a:accent4>
      <a:accent5>
        <a:srgbClr val="107F8A"/>
      </a:accent5>
      <a:accent6>
        <a:srgbClr val="0F1313"/>
      </a:accent6>
      <a:hlink>
        <a:srgbClr val="EF5A27"/>
      </a:hlink>
      <a:folHlink>
        <a:srgbClr val="EF5A27"/>
      </a:folHlink>
    </a:clrScheme>
    <a:fontScheme name="MNP - Fonts - Jun2020">
      <a:majorFont>
        <a:latin typeface="Segoe UI Semibold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rtlCol="0" anchor="ctr">
        <a:spAutoFit/>
      </a:bodyPr>
      <a:lstStyle>
        <a:defPPr algn="ctr">
          <a:defRPr sz="1600" b="1" dirty="0">
            <a:solidFill>
              <a:schemeClr val="bg1"/>
            </a:solidFill>
            <a:latin typeface="+mj-lt"/>
            <a:ea typeface="Corbel" charset="0"/>
            <a:cs typeface="Corbel" charset="0"/>
          </a:defRPr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MNP_TS_Theme_June2020" id="{44BB4530-8042-4326-8257-42A0DE325CEB}" vid="{0F6B06A3-1739-48D8-BD48-BD73E266E9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D4853F0C4E4F418C5A4EC73BCBCF9E" ma:contentTypeVersion="6" ma:contentTypeDescription="Create a new document." ma:contentTypeScope="" ma:versionID="c563cdbbbc62f015e7b17314c07cb00e">
  <xsd:schema xmlns:xsd="http://www.w3.org/2001/XMLSchema" xmlns:xs="http://www.w3.org/2001/XMLSchema" xmlns:p="http://schemas.microsoft.com/office/2006/metadata/properties" xmlns:ns2="477bc683-4d6a-4c7f-86d6-757c7897e7d9" targetNamespace="http://schemas.microsoft.com/office/2006/metadata/properties" ma:root="true" ma:fieldsID="cdd04a832988de95640d70076dbae869" ns2:_="">
    <xsd:import namespace="477bc683-4d6a-4c7f-86d6-757c7897e7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7bc683-4d6a-4c7f-86d6-757c7897e7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6AD0EB-F208-44D9-B251-D0040565BAE0}">
  <ds:schemaRefs>
    <ds:schemaRef ds:uri="477bc683-4d6a-4c7f-86d6-757c7897e7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5D01FF2-C92F-4FB4-AEC2-70AE2DD3FD70}">
  <ds:schemaRefs>
    <ds:schemaRef ds:uri="477bc683-4d6a-4c7f-86d6-757c7897e7d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301807-C4F9-4BA5-9246-3BEB0154A9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MNP_TS_Theme_June2020</Template>
  <TotalTime>188</TotalTime>
  <Words>1572</Words>
  <Application>Microsoft Office PowerPoint</Application>
  <PresentationFormat>Widescreen</PresentationFormat>
  <Paragraphs>374</Paragraphs>
  <Slides>29</Slides>
  <Notes>29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Corbel</vt:lpstr>
      <vt:lpstr>Segoe UI</vt:lpstr>
      <vt:lpstr>Segoe UI Semibold</vt:lpstr>
      <vt:lpstr>Segoe UI Semilight</vt:lpstr>
      <vt:lpstr>Wingdings</vt:lpstr>
      <vt:lpstr>MNP_TS_Theme_June2020</vt:lpstr>
      <vt:lpstr>Outils de calcul des coûts des ententes régionales en matière d'éducation</vt:lpstr>
      <vt:lpstr>Ordre du jour</vt:lpstr>
      <vt:lpstr>Présentation des MNP et de l'APN</vt:lpstr>
      <vt:lpstr>Contexte </vt:lpstr>
      <vt:lpstr>Outils à la disposition des Premières Nations </vt:lpstr>
      <vt:lpstr>Éléments clés des études de coûts</vt:lpstr>
      <vt:lpstr>Étude sur les coûts de l'éducation inclusive</vt:lpstr>
      <vt:lpstr>Aperçu des activités de collecte de  données</vt:lpstr>
      <vt:lpstr>Structure des coûts de l'éducation inclusive</vt:lpstr>
      <vt:lpstr>Inducteurs de coûts</vt:lpstr>
      <vt:lpstr>Comparaison des coûts</vt:lpstr>
      <vt:lpstr>Conclusions </vt:lpstr>
      <vt:lpstr>Considérations</vt:lpstr>
      <vt:lpstr>Étude sur les coûts de transport </vt:lpstr>
      <vt:lpstr>Aperçu des activités de collecte de données</vt:lpstr>
      <vt:lpstr>Structure des coûts de transport</vt:lpstr>
      <vt:lpstr>Éléments de coût </vt:lpstr>
      <vt:lpstr>Résumé des inducteurs de coûts propres aux  Premières Nations</vt:lpstr>
      <vt:lpstr>Comparaison des coûts (2021/22)</vt:lpstr>
      <vt:lpstr>Mises à jour </vt:lpstr>
      <vt:lpstr>Modèle de coût </vt:lpstr>
      <vt:lpstr>Conclusions </vt:lpstr>
      <vt:lpstr>Considérations</vt:lpstr>
      <vt:lpstr>Utilisation des modèles </vt:lpstr>
      <vt:lpstr>Utilisation des modèles pour l'élaboration des demandes de budget</vt:lpstr>
      <vt:lpstr>Merci de votre attention</vt:lpstr>
      <vt:lpstr>Modèle de coût</vt:lpstr>
      <vt:lpstr>Modèle de coût</vt:lpstr>
      <vt:lpstr>Modèle de coût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testing this is just a cover page</dc:title>
  <dc:creator>Shane Oldreive</dc:creator>
  <cp:keywords>, docId:3EB962D8BC747963C130B63715BA7212</cp:keywords>
  <cp:lastModifiedBy>Jenna McNabb</cp:lastModifiedBy>
  <cp:revision>21</cp:revision>
  <dcterms:created xsi:type="dcterms:W3CDTF">2020-05-22T03:54:25Z</dcterms:created>
  <dcterms:modified xsi:type="dcterms:W3CDTF">2024-02-23T16:48:34Z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0x01010001D4853F0C4E4F418C5A4EC73BCBCF9E</vt:lpwstr>
  </property>
</Properties>
</file>