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omments/modernComment_10A_5BF71ABF.xml" ContentType="application/vnd.ms-powerpoint.comments+xml"/>
  <Override PartName="/ppt/comments/modernComment_116_B688189D.xml" ContentType="application/vnd.ms-powerpoint.comments+xml"/>
  <Override PartName="/ppt/comments/modernComment_11B_661CEAC9.xml" ContentType="application/vnd.ms-powerpoint.comments+xml"/>
  <Override PartName="/ppt/comments/modernComment_113_7883783F.xml" ContentType="application/vnd.ms-powerpoint.comments+xml"/>
  <Override PartName="/ppt/authors.xml" ContentType="application/vnd.ms-powerpoint.authors+xml"/>
  <Override PartName="/ppt/comments/modernComment_118_A490C59F.xml" ContentType="application/vnd.ms-powerpoint.comment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Lst>
  <p:notesMasterIdLst>
    <p:notesMasterId r:id="rId16"/>
  </p:notesMasterIdLst>
  <p:handoutMasterIdLst>
    <p:handoutMasterId r:id="rId17"/>
  </p:handoutMasterIdLst>
  <p:sldIdLst>
    <p:sldId id="263" r:id="rId2"/>
    <p:sldId id="260" r:id="rId3"/>
    <p:sldId id="266" r:id="rId4"/>
    <p:sldId id="284" r:id="rId5"/>
    <p:sldId id="274" r:id="rId6"/>
    <p:sldId id="286" r:id="rId7"/>
    <p:sldId id="278" r:id="rId8"/>
    <p:sldId id="283" r:id="rId9"/>
    <p:sldId id="279" r:id="rId10"/>
    <p:sldId id="280" r:id="rId11"/>
    <p:sldId id="281" r:id="rId12"/>
    <p:sldId id="282" r:id="rId13"/>
    <p:sldId id="275" r:id="rId14"/>
    <p:sldId id="27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093D12-A544-70C1-A45F-4028F0B8B74D}" name="Jennifer Bellchambers" initials="JB" userId="S::JBellchambers@afn.ca::c8a76db8-3d0b-470e-8f0d-9427aea98d2c" providerId="AD"/>
  <p188:author id="{E3071131-6D4E-8A50-442B-8F37B63BDD1E}" name="Julia Stockdale-Otarola" initials="JSO" userId="S::JStockdale-Otarola@afn.ca::9bf514d7-9eb9-4638-bb81-29ff6b9fefd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6FFCC"/>
    <a:srgbClr val="0A6798"/>
    <a:srgbClr val="3F0257"/>
    <a:srgbClr val="00282F"/>
    <a:srgbClr val="1C5E76"/>
    <a:srgbClr val="0028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74"/>
    <p:restoredTop sz="72546" autoAdjust="0"/>
  </p:normalViewPr>
  <p:slideViewPr>
    <p:cSldViewPr snapToGrid="0" snapToObjects="1">
      <p:cViewPr varScale="1">
        <p:scale>
          <a:sx n="81" d="100"/>
          <a:sy n="81" d="100"/>
        </p:scale>
        <p:origin x="632" y="56"/>
      </p:cViewPr>
      <p:guideLst/>
    </p:cSldViewPr>
  </p:slideViewPr>
  <p:notesTextViewPr>
    <p:cViewPr>
      <p:scale>
        <a:sx n="1" d="1"/>
        <a:sy n="1" d="1"/>
      </p:scale>
      <p:origin x="0" y="0"/>
    </p:cViewPr>
  </p:notesTextViewPr>
  <p:notesViewPr>
    <p:cSldViewPr snapToGrid="0" snapToObjects="1">
      <p:cViewPr varScale="1">
        <p:scale>
          <a:sx n="84" d="100"/>
          <a:sy n="84" d="100"/>
        </p:scale>
        <p:origin x="266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comments/modernComment_10A_5BF71ABF.xml><?xml version="1.0" encoding="utf-8"?>
<p188:cmLst xmlns:a="http://schemas.openxmlformats.org/drawingml/2006/main" xmlns:r="http://schemas.openxmlformats.org/officeDocument/2006/relationships" xmlns:p188="http://schemas.microsoft.com/office/powerpoint/2018/8/main">
  <p188:cm id="{C1452CAC-44D3-4AC7-AFBE-FF3E4F32D3CD}" authorId="{E3071131-6D4E-8A50-442B-8F37B63BDD1E}" status="resolved" created="2024-02-22T17:32:38.957" complete="100000">
    <pc:sldMkLst xmlns:pc="http://schemas.microsoft.com/office/powerpoint/2013/main/command">
      <pc:docMk/>
      <pc:sldMk cId="1542920895" sldId="266"/>
    </pc:sldMkLst>
    <p188:txBody>
      <a:bodyPr/>
      <a:lstStyle/>
      <a:p>
        <a:r>
          <a:rPr lang="en-US"/>
          <a:t>The objectives should be their own slide</a:t>
        </a:r>
      </a:p>
    </p188:txBody>
    <p188:extLst>
      <p:ext xmlns:p="http://schemas.openxmlformats.org/presentationml/2006/main" uri="{57CB4572-C831-44C2-8A1C-0ADB6CCDFE69}">
        <p223:reactions xmlns:p223="http://schemas.microsoft.com/office/powerpoint/2022/03/main">
          <p223:rxn type="👍">
            <p223:instance time="2024-02-22T17:55:48.474" authorId="{70093D12-A544-70C1-A45F-4028F0B8B74D}"/>
          </p223:rxn>
        </p223:reactions>
      </p:ext>
    </p188:extLst>
  </p188:cm>
</p188:cmLst>
</file>

<file path=ppt/comments/modernComment_113_7883783F.xml><?xml version="1.0" encoding="utf-8"?>
<p188:cmLst xmlns:a="http://schemas.openxmlformats.org/drawingml/2006/main" xmlns:r="http://schemas.openxmlformats.org/officeDocument/2006/relationships" xmlns:p188="http://schemas.microsoft.com/office/powerpoint/2018/8/main">
  <p188:cm id="{D25C744F-2498-469A-BB0F-0D2EF9B16833}" authorId="{E3071131-6D4E-8A50-442B-8F37B63BDD1E}" status="resolved" created="2024-02-22T17:38:33.930" complete="100000">
    <ac:txMkLst xmlns:ac="http://schemas.microsoft.com/office/drawing/2013/main/command">
      <pc:docMk xmlns:pc="http://schemas.microsoft.com/office/powerpoint/2013/main/command"/>
      <pc:sldMk xmlns:pc="http://schemas.microsoft.com/office/powerpoint/2013/main/command" cId="2021881919" sldId="275"/>
      <ac:spMk id="3" creationId="{D263AABA-26C2-22C0-E294-F4BB09CE743D}"/>
      <ac:txMk cp="246">
        <ac:context len="504" hash="3854622659"/>
      </ac:txMk>
    </ac:txMkLst>
    <p188:pos x="1569856" y="1699030"/>
    <p188:txBody>
      <a:bodyPr/>
      <a:lstStyle/>
      <a:p>
        <a:r>
          <a:rPr lang="en-US"/>
          <a:t>We need stronger language. Our work is to move towards ensuring this transition</a:t>
        </a:r>
      </a:p>
    </p188:txBody>
  </p188:cm>
</p188:cmLst>
</file>

<file path=ppt/comments/modernComment_116_B688189D.xml><?xml version="1.0" encoding="utf-8"?>
<p188:cmLst xmlns:a="http://schemas.openxmlformats.org/drawingml/2006/main" xmlns:r="http://schemas.openxmlformats.org/officeDocument/2006/relationships" xmlns:p188="http://schemas.microsoft.com/office/powerpoint/2018/8/main">
  <p188:cm id="{1797A08A-9840-49CB-94A1-D9167124EBAE}" authorId="{E3071131-6D4E-8A50-442B-8F37B63BDD1E}" status="resolved" created="2024-02-22T17:35:36.517" complete="100000">
    <pc:sldMkLst xmlns:pc="http://schemas.microsoft.com/office/powerpoint/2013/main/command">
      <pc:docMk/>
      <pc:sldMk cId="3062372509" sldId="278"/>
    </pc:sldMkLst>
    <p188:txBody>
      <a:bodyPr/>
      <a:lstStyle/>
      <a:p>
        <a:r>
          <a:rPr lang="en-US"/>
          <a:t>Add speaking pts related to what this objective is and then use slide to explain what we’re doing (do this for all objectives)</a:t>
        </a:r>
      </a:p>
    </p188:txBody>
  </p188:cm>
</p188:cmLst>
</file>

<file path=ppt/comments/modernComment_118_A490C59F.xml><?xml version="1.0" encoding="utf-8"?>
<p188:cmLst xmlns:a="http://schemas.openxmlformats.org/drawingml/2006/main" xmlns:r="http://schemas.openxmlformats.org/officeDocument/2006/relationships" xmlns:p188="http://schemas.microsoft.com/office/powerpoint/2018/8/main">
  <p188:cm id="{2FCC6F6D-6EE4-4547-B833-F0DA699DD7CF}" authorId="{E3071131-6D4E-8A50-442B-8F37B63BDD1E}" status="resolved" created="2024-02-22T17:37:26.184" complete="100000">
    <pc:sldMkLst xmlns:pc="http://schemas.microsoft.com/office/powerpoint/2013/main/command">
      <pc:docMk/>
      <pc:sldMk cId="2760951199" sldId="280"/>
    </pc:sldMkLst>
    <p188:txBody>
      <a:bodyPr/>
      <a:lstStyle/>
      <a:p>
        <a:r>
          <a:rPr lang="en-US"/>
          <a:t>Add funding model development to support First Nations-led community initiatives and language plans</a:t>
        </a:r>
      </a:p>
    </p188:txBody>
  </p188:cm>
</p188:cmLst>
</file>

<file path=ppt/comments/modernComment_11B_661CEAC9.xml><?xml version="1.0" encoding="utf-8"?>
<p188:cmLst xmlns:a="http://schemas.openxmlformats.org/drawingml/2006/main" xmlns:r="http://schemas.openxmlformats.org/officeDocument/2006/relationships" xmlns:p188="http://schemas.microsoft.com/office/powerpoint/2018/8/main">
  <p188:cm id="{7476B4EE-A071-4D27-82B1-1CDFF4BA7A2B}" authorId="{E3071131-6D4E-8A50-442B-8F37B63BDD1E}" status="resolved" created="2024-02-22T17:35:57.709" complete="100000">
    <pc:sldMkLst xmlns:pc="http://schemas.microsoft.com/office/powerpoint/2013/main/command">
      <pc:docMk/>
      <pc:sldMk cId="1713171145" sldId="283"/>
    </pc:sldMkLst>
    <p188:txBody>
      <a:bodyPr/>
      <a:lstStyle/>
      <a:p>
        <a:r>
          <a:rPr lang="en-US"/>
          <a:t>Let’s see if we can get the shorter one.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018F61-92AC-3B49-A925-1DC330EA9C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B3B8285-E16D-AB43-B260-D1BEF08AA3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5C1BC6-FB0A-134F-99F0-1325354BD9C5}" type="datetimeFigureOut">
              <a:rPr lang="en-US" smtClean="0"/>
              <a:t>26/Feb/24</a:t>
            </a:fld>
            <a:endParaRPr lang="en-US"/>
          </a:p>
        </p:txBody>
      </p:sp>
      <p:sp>
        <p:nvSpPr>
          <p:cNvPr id="4" name="Footer Placeholder 3">
            <a:extLst>
              <a:ext uri="{FF2B5EF4-FFF2-40B4-BE49-F238E27FC236}">
                <a16:creationId xmlns:a16="http://schemas.microsoft.com/office/drawing/2014/main" id="{5F64883F-7E5D-8742-B325-5150D4C8A4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3C4640-77E7-EE43-BDBC-988CF4E997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B33F3E-2726-344C-9FA2-739CD281263F}" type="slidenum">
              <a:rPr lang="en-US" smtClean="0"/>
              <a:t>‹#›</a:t>
            </a:fld>
            <a:endParaRPr lang="en-US"/>
          </a:p>
        </p:txBody>
      </p:sp>
    </p:spTree>
    <p:extLst>
      <p:ext uri="{BB962C8B-B14F-4D97-AF65-F5344CB8AC3E}">
        <p14:creationId xmlns:p14="http://schemas.microsoft.com/office/powerpoint/2010/main" val="4172009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D8F08-EFA6-4339-916B-951CE5D211E5}" type="datetimeFigureOut">
              <a:rPr lang="en-CA" smtClean="0"/>
              <a:t>2024-02-26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51686F-A9D8-4A6F-AF88-6FCB423BF31D}" type="slidenum">
              <a:rPr lang="en-CA" smtClean="0"/>
              <a:t>‹#›</a:t>
            </a:fld>
            <a:endParaRPr lang="en-CA"/>
          </a:p>
        </p:txBody>
      </p:sp>
    </p:spTree>
    <p:extLst>
      <p:ext uri="{BB962C8B-B14F-4D97-AF65-F5344CB8AC3E}">
        <p14:creationId xmlns:p14="http://schemas.microsoft.com/office/powerpoint/2010/main" val="3902404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rial" panose="020B0604020202020204" pitchFamily="34" charset="0"/>
                <a:cs typeface="Arial" panose="020B0604020202020204" pitchFamily="34" charset="0"/>
              </a:rPr>
              <a:t>The Decade provides unique language revitalization opportunities for our generation and for generations to come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rial" panose="020B0604020202020204" pitchFamily="34" charset="0"/>
                <a:cs typeface="Arial" panose="020B0604020202020204" pitchFamily="34" charset="0"/>
              </a:rPr>
              <a:t>The Action Plan was developed with feedback from engagements, reports and input from the Technical Committee on Languages (TCOL)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rial" panose="020B0604020202020204" pitchFamily="34" charset="0"/>
                <a:cs typeface="Arial" panose="020B0604020202020204" pitchFamily="34" charset="0"/>
              </a:rPr>
              <a:t>Government policies and actions aimed to destroy First Nations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rial" panose="020B0604020202020204" pitchFamily="34" charset="0"/>
                <a:cs typeface="Arial" panose="020B0604020202020204" pitchFamily="34" charset="0"/>
              </a:rPr>
              <a:t>First Nations have advocated for urgent action to support their languages for decades however, insufficient funding and support have impeded progress </a:t>
            </a:r>
          </a:p>
          <a:p>
            <a:pPr marL="0" indent="0">
              <a:buNone/>
            </a:pPr>
            <a:r>
              <a:rPr lang="en-US" sz="2200" dirty="0">
                <a:solidFill>
                  <a:schemeClr val="tx1">
                    <a:lumMod val="65000"/>
                    <a:lumOff val="35000"/>
                  </a:schemeClr>
                </a:solidFill>
                <a:latin typeface="Arial" panose="020B0604020202020204" pitchFamily="34" charset="0"/>
                <a:cs typeface="Arial" panose="020B0604020202020204" pitchFamily="34" charset="0"/>
              </a:rPr>
              <a:t>Other relevant Resolutions that guide our work:</a:t>
            </a:r>
          </a:p>
          <a:p>
            <a:pPr marL="228600" lvl="1">
              <a:spcBef>
                <a:spcPts val="1000"/>
              </a:spcBef>
            </a:pPr>
            <a:r>
              <a:rPr lang="en-US" sz="2200" dirty="0">
                <a:solidFill>
                  <a:schemeClr val="tx1">
                    <a:lumMod val="65000"/>
                    <a:lumOff val="35000"/>
                  </a:schemeClr>
                </a:solidFill>
                <a:latin typeface="Arial" panose="020B0604020202020204" pitchFamily="34" charset="0"/>
                <a:cs typeface="Arial" panose="020B0604020202020204" pitchFamily="34" charset="0"/>
              </a:rPr>
              <a:t>AFN Resolution 17/2022, Support for the First Nations Languages Funding Model</a:t>
            </a:r>
          </a:p>
          <a:p>
            <a:pPr marL="228600" lvl="1">
              <a:spcBef>
                <a:spcPts val="1000"/>
              </a:spcBef>
            </a:pPr>
            <a:r>
              <a:rPr lang="en-US" sz="2200" dirty="0">
                <a:solidFill>
                  <a:schemeClr val="tx1">
                    <a:lumMod val="65000"/>
                    <a:lumOff val="35000"/>
                  </a:schemeClr>
                </a:solidFill>
                <a:latin typeface="Arial" panose="020B0604020202020204" pitchFamily="34" charset="0"/>
                <a:cs typeface="Arial" panose="020B0604020202020204" pitchFamily="34" charset="0"/>
              </a:rPr>
              <a:t>AFN Resolution 47/2022,  First Nations Languages – A Defined and Enforceable Right</a:t>
            </a:r>
          </a:p>
          <a:p>
            <a:r>
              <a:rPr lang="en-US" sz="2200" dirty="0">
                <a:solidFill>
                  <a:schemeClr val="tx1">
                    <a:lumMod val="65000"/>
                    <a:lumOff val="35000"/>
                  </a:schemeClr>
                </a:solidFill>
                <a:latin typeface="Arial" panose="020B0604020202020204" pitchFamily="34" charset="0"/>
                <a:cs typeface="Arial" panose="020B0604020202020204" pitchFamily="34" charset="0"/>
              </a:rPr>
              <a:t>AFN Resolution 2021/16, </a:t>
            </a:r>
            <a:r>
              <a:rPr lang="en-US" sz="2200" i="1" dirty="0">
                <a:solidFill>
                  <a:schemeClr val="tx1">
                    <a:lumMod val="65000"/>
                    <a:lumOff val="35000"/>
                  </a:schemeClr>
                </a:solidFill>
                <a:latin typeface="Arial" panose="020B0604020202020204" pitchFamily="34" charset="0"/>
                <a:cs typeface="Arial" panose="020B0604020202020204" pitchFamily="34" charset="0"/>
              </a:rPr>
              <a:t>United Nations International Decade of Indigenous Languages,</a:t>
            </a:r>
            <a:r>
              <a:rPr lang="en-US" sz="2200" dirty="0">
                <a:solidFill>
                  <a:schemeClr val="tx1">
                    <a:lumMod val="65000"/>
                    <a:lumOff val="35000"/>
                  </a:schemeClr>
                </a:solidFill>
                <a:latin typeface="Arial" panose="020B0604020202020204" pitchFamily="34" charset="0"/>
                <a:cs typeface="Arial" panose="020B0604020202020204" pitchFamily="34" charset="0"/>
              </a:rPr>
              <a:t> calls on the AFN, the TCOL and the Chiefs Committee on Languages (CCOL) to support activities of the Decade, including planning, participation and 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7651686F-A9D8-4A6F-AF88-6FCB423BF31D}" type="slidenum">
              <a:rPr lang="en-CA" smtClean="0"/>
              <a:t>2</a:t>
            </a:fld>
            <a:endParaRPr lang="en-CA"/>
          </a:p>
        </p:txBody>
      </p:sp>
    </p:spTree>
    <p:extLst>
      <p:ext uri="{BB962C8B-B14F-4D97-AF65-F5344CB8AC3E}">
        <p14:creationId xmlns:p14="http://schemas.microsoft.com/office/powerpoint/2010/main" val="1628984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latin typeface="Proxima Nova Rg"/>
              </a:rPr>
              <a:t>The Action Plan promotes the development of mechanisms to support First Nations, particularly where supports are not available, in areas of language planning, capacity building, accessibility to resources, and sharing innovative and promising practices. The Plan supports and encourages First Nations advocacy for adequate, sustainable, and long-term funding from all levels of government. The aim is for First Nations language activities to be funded to a level that reflects actual needs and for these activities to be well-supported by regional and national networks as determined by First Nations by the end of the Decade. </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Arial" panose="020B0604020202020204" pitchFamily="34" charset="0"/>
                <a:cs typeface="Arial" panose="020B0604020202020204" pitchFamily="34" charset="0"/>
              </a:rPr>
              <a:t>(Young World Summit, Global Task Force, United Nations Permanent Forum on Indigenous Issues, among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i="1" dirty="0">
                <a:effectLst/>
                <a:latin typeface="Calibri" panose="020F0502020204030204" pitchFamily="34" charset="0"/>
                <a:ea typeface="Calibri" panose="020F0502020204030204" pitchFamily="34" charset="0"/>
                <a:cs typeface="Calibri" panose="020F0502020204030204" pitchFamily="34" charset="0"/>
              </a:rPr>
              <a:t>In the next five years, First Nations will require over </a:t>
            </a:r>
            <a:r>
              <a:rPr lang="en-CA" sz="1800" b="1" i="1" dirty="0">
                <a:effectLst/>
                <a:latin typeface="Calibri" panose="020F0502020204030204" pitchFamily="34" charset="0"/>
                <a:ea typeface="Calibri" panose="020F0502020204030204" pitchFamily="34" charset="0"/>
                <a:cs typeface="Calibri" panose="020F0502020204030204" pitchFamily="34" charset="0"/>
              </a:rPr>
              <a:t>$3.8 billion</a:t>
            </a:r>
            <a:r>
              <a:rPr lang="en-CA" sz="1800" i="1" dirty="0">
                <a:effectLst/>
                <a:latin typeface="Calibri" panose="020F0502020204030204" pitchFamily="34" charset="0"/>
                <a:ea typeface="Calibri" panose="020F0502020204030204" pitchFamily="34" charset="0"/>
                <a:cs typeface="Calibri" panose="020F0502020204030204" pitchFamily="34" charset="0"/>
              </a:rPr>
              <a:t> in incremental funding to support Section 8 and 9 agreements, the shift to ongoing programmatic funding, and all proposals submitted to the Indigenous Languages Component.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In the next five years, First Nations will require at least $106.6 million in funding from the Department of Canadian Heritage, and Global Affairs Canada to support language revitalization activities related to the United Nations (UN) International Decade of Indigenous Languages (IDIL). </a:t>
            </a:r>
            <a:br>
              <a:rPr lang="en-US" sz="1800" i="1" dirty="0">
                <a:effectLst/>
                <a:latin typeface="Calibri" panose="020F0502020204030204" pitchFamily="34" charset="0"/>
                <a:ea typeface="Calibri" panose="020F0502020204030204" pitchFamily="34" charset="0"/>
                <a:cs typeface="Calibri" panose="020F0502020204030204" pitchFamily="34" charset="0"/>
              </a:rPr>
            </a:b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i="1" dirty="0">
                <a:effectLst/>
                <a:latin typeface="Calibri" panose="020F0502020204030204" pitchFamily="34" charset="0"/>
                <a:ea typeface="Calibri" panose="020F0502020204030204" pitchFamily="34" charset="0"/>
              </a:rPr>
              <a:t>The IDIL funding ask considers similar programming such as the Department of Canadian Heritage’s Building Communities through Arts and Heritage Program ($14M over two years) and Destination Canada ($50M over 3 years). These funds assist in celebrating communities through festivals, events, conferences and projects, similar to the funding needed for First Nations communities to celebrate the IDIL. </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7651686F-A9D8-4A6F-AF88-6FCB423BF31D}" type="slidenum">
              <a:rPr lang="en-CA" smtClean="0"/>
              <a:t>11</a:t>
            </a:fld>
            <a:endParaRPr lang="en-CA"/>
          </a:p>
        </p:txBody>
      </p:sp>
    </p:spTree>
    <p:extLst>
      <p:ext uri="{BB962C8B-B14F-4D97-AF65-F5344CB8AC3E}">
        <p14:creationId xmlns:p14="http://schemas.microsoft.com/office/powerpoint/2010/main" val="591579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latin typeface="Proxima Nova Rg"/>
              </a:rPr>
              <a:t>The Action Plan promotes enhanced tools for measuring progress and provides a list of indicators for success that can be measured within the timeframe of the Decade. It also includes suggestions regarding who could facilitate the various measurement functions. The aim is for the implementation of a robust, accurate, and useful measurement framework that upholds First Nations data governance. </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r>
              <a:rPr lang="en-US" sz="1200" dirty="0">
                <a:solidFill>
                  <a:schemeClr val="tx1">
                    <a:lumMod val="65000"/>
                    <a:lumOff val="35000"/>
                  </a:schemeClr>
                </a:solidFill>
                <a:latin typeface="Arial" panose="020B0604020202020204" pitchFamily="34" charset="0"/>
                <a:cs typeface="Arial" panose="020B0604020202020204" pitchFamily="34" charset="0"/>
              </a:rPr>
              <a:t>A lack of data has been a barrier to enhancing awareness, engagement, support, and to getting more funding</a:t>
            </a:r>
          </a:p>
          <a:p>
            <a:r>
              <a:rPr lang="en-US" sz="1200" dirty="0">
                <a:solidFill>
                  <a:schemeClr val="tx1">
                    <a:lumMod val="65000"/>
                    <a:lumOff val="35000"/>
                  </a:schemeClr>
                </a:solidFill>
                <a:latin typeface="Arial" panose="020B0604020202020204" pitchFamily="34" charset="0"/>
                <a:cs typeface="Arial" panose="020B0604020202020204" pitchFamily="34" charset="0"/>
              </a:rPr>
              <a:t>Enhancing data and measurement requires collaboration across communities, organizations, the government, and other parties</a:t>
            </a:r>
          </a:p>
          <a:p>
            <a:r>
              <a:rPr lang="en-US" sz="1200" dirty="0">
                <a:solidFill>
                  <a:schemeClr val="tx1">
                    <a:lumMod val="65000"/>
                    <a:lumOff val="35000"/>
                  </a:schemeClr>
                </a:solidFill>
                <a:latin typeface="Arial" panose="020B0604020202020204" pitchFamily="34" charset="0"/>
                <a:cs typeface="Arial" panose="020B0604020202020204" pitchFamily="34" charset="0"/>
              </a:rPr>
              <a:t>The Action Plan provides a list of key indicators as an example of needed data</a:t>
            </a:r>
          </a:p>
          <a:p>
            <a:r>
              <a:rPr lang="en-US" sz="1200" dirty="0">
                <a:solidFill>
                  <a:schemeClr val="tx1">
                    <a:lumMod val="65000"/>
                    <a:lumOff val="35000"/>
                  </a:schemeClr>
                </a:solidFill>
                <a:latin typeface="Arial" panose="020B0604020202020204" pitchFamily="34" charset="0"/>
                <a:cs typeface="Arial" panose="020B0604020202020204" pitchFamily="34" charset="0"/>
              </a:rPr>
              <a:t>It explores the potential roles of the AFN, the Department of Canadian Heritage, and the OCIL in collecting and distributing data </a:t>
            </a:r>
          </a:p>
          <a:p>
            <a:endParaRPr lang="en-CA" dirty="0"/>
          </a:p>
        </p:txBody>
      </p:sp>
      <p:sp>
        <p:nvSpPr>
          <p:cNvPr id="4" name="Slide Number Placeholder 3"/>
          <p:cNvSpPr>
            <a:spLocks noGrp="1"/>
          </p:cNvSpPr>
          <p:nvPr>
            <p:ph type="sldNum" sz="quarter" idx="5"/>
          </p:nvPr>
        </p:nvSpPr>
        <p:spPr/>
        <p:txBody>
          <a:bodyPr/>
          <a:lstStyle/>
          <a:p>
            <a:fld id="{7651686F-A9D8-4A6F-AF88-6FCB423BF31D}" type="slidenum">
              <a:rPr lang="en-CA" smtClean="0"/>
              <a:t>12</a:t>
            </a:fld>
            <a:endParaRPr lang="en-CA"/>
          </a:p>
        </p:txBody>
      </p:sp>
    </p:spTree>
    <p:extLst>
      <p:ext uri="{BB962C8B-B14F-4D97-AF65-F5344CB8AC3E}">
        <p14:creationId xmlns:p14="http://schemas.microsoft.com/office/powerpoint/2010/main" val="4055659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lumMod val="65000"/>
                    <a:lumOff val="35000"/>
                  </a:schemeClr>
                </a:solidFill>
                <a:latin typeface="Arial" panose="020B0604020202020204" pitchFamily="34" charset="0"/>
                <a:cs typeface="Arial" panose="020B0604020202020204" pitchFamily="34" charset="0"/>
              </a:rPr>
              <a:t>First Nations control of First Nations languages</a:t>
            </a:r>
          </a:p>
          <a:p>
            <a:r>
              <a:rPr lang="en-US" sz="1200" dirty="0">
                <a:solidFill>
                  <a:schemeClr val="tx1">
                    <a:lumMod val="65000"/>
                    <a:lumOff val="35000"/>
                  </a:schemeClr>
                </a:solidFill>
                <a:latin typeface="Arial" panose="020B0604020202020204" pitchFamily="34" charset="0"/>
                <a:cs typeface="Arial" panose="020B0604020202020204" pitchFamily="34" charset="0"/>
              </a:rPr>
              <a:t>Provides examples for action at all stages of revitalization</a:t>
            </a:r>
          </a:p>
          <a:p>
            <a:r>
              <a:rPr lang="en-US" sz="1200" dirty="0">
                <a:solidFill>
                  <a:schemeClr val="tx1">
                    <a:lumMod val="65000"/>
                    <a:lumOff val="35000"/>
                  </a:schemeClr>
                </a:solidFill>
                <a:latin typeface="Arial" panose="020B0604020202020204" pitchFamily="34" charset="0"/>
                <a:cs typeface="Arial" panose="020B0604020202020204" pitchFamily="34" charset="0"/>
              </a:rPr>
              <a:t>Enhances awareness of the value and importance of First Nations languages</a:t>
            </a:r>
          </a:p>
          <a:p>
            <a:r>
              <a:rPr lang="en-US" sz="1200" dirty="0">
                <a:solidFill>
                  <a:schemeClr val="tx1">
                    <a:lumMod val="65000"/>
                    <a:lumOff val="35000"/>
                  </a:schemeClr>
                </a:solidFill>
                <a:latin typeface="Arial" panose="020B0604020202020204" pitchFamily="34" charset="0"/>
                <a:cs typeface="Arial" panose="020B0604020202020204" pitchFamily="34" charset="0"/>
              </a:rPr>
              <a:t>Increase support from all levels of government, opposition parties, advocacy organizations, all sectors of civil society </a:t>
            </a:r>
          </a:p>
          <a:p>
            <a:r>
              <a:rPr lang="en-US" sz="1200" dirty="0">
                <a:solidFill>
                  <a:schemeClr val="tx1">
                    <a:lumMod val="65000"/>
                    <a:lumOff val="35000"/>
                  </a:schemeClr>
                </a:solidFill>
                <a:latin typeface="Arial" panose="020B0604020202020204" pitchFamily="34" charset="0"/>
                <a:cs typeface="Arial" panose="020B0604020202020204" pitchFamily="34" charset="0"/>
              </a:rPr>
              <a:t>The Decade is an opportunity for action and to build enthusiasm and engagement among First Nations of all ages</a:t>
            </a:r>
          </a:p>
          <a:p>
            <a:r>
              <a:rPr lang="en-US" sz="1200" dirty="0">
                <a:solidFill>
                  <a:schemeClr val="tx1">
                    <a:lumMod val="65000"/>
                    <a:lumOff val="35000"/>
                  </a:schemeClr>
                </a:solidFill>
                <a:latin typeface="Arial" panose="020B0604020202020204" pitchFamily="34" charset="0"/>
                <a:cs typeface="Arial" panose="020B0604020202020204" pitchFamily="34" charset="0"/>
              </a:rPr>
              <a:t>Renewing engagement in revitalizing our languages can greatly benefit our people and communities </a:t>
            </a:r>
          </a:p>
          <a:p>
            <a:endParaRPr lang="en-US" dirty="0"/>
          </a:p>
          <a:p>
            <a:r>
              <a:rPr lang="en-US" sz="2200" dirty="0">
                <a:solidFill>
                  <a:schemeClr val="tx1">
                    <a:lumMod val="65000"/>
                    <a:lumOff val="35000"/>
                  </a:schemeClr>
                </a:solidFill>
                <a:latin typeface="Arial" panose="020B0604020202020204" pitchFamily="34" charset="0"/>
                <a:cs typeface="Arial" panose="020B0604020202020204" pitchFamily="34" charset="0"/>
              </a:rPr>
              <a:t>Recognizes that language revitalization requires support from all segments of society, and each has a role:</a:t>
            </a:r>
          </a:p>
          <a:p>
            <a:pPr lvl="1"/>
            <a:r>
              <a:rPr lang="en-US" sz="2000" dirty="0">
                <a:solidFill>
                  <a:schemeClr val="tx1">
                    <a:lumMod val="65000"/>
                    <a:lumOff val="35000"/>
                  </a:schemeClr>
                </a:solidFill>
                <a:latin typeface="Arial" panose="020B0604020202020204" pitchFamily="34" charset="0"/>
                <a:cs typeface="Arial" panose="020B0604020202020204" pitchFamily="34" charset="0"/>
              </a:rPr>
              <a:t>First Nations and First Nations organizations</a:t>
            </a:r>
          </a:p>
          <a:p>
            <a:pPr lvl="1"/>
            <a:r>
              <a:rPr lang="en-US" sz="2000" dirty="0">
                <a:solidFill>
                  <a:schemeClr val="tx1">
                    <a:lumMod val="65000"/>
                    <a:lumOff val="35000"/>
                  </a:schemeClr>
                </a:solidFill>
                <a:latin typeface="Arial" panose="020B0604020202020204" pitchFamily="34" charset="0"/>
                <a:cs typeface="Arial" panose="020B0604020202020204" pitchFamily="34" charset="0"/>
              </a:rPr>
              <a:t>Canadians across the political, cultural, and socio-economic spectrum</a:t>
            </a:r>
          </a:p>
          <a:p>
            <a:pPr lvl="1"/>
            <a:r>
              <a:rPr lang="en-US" sz="2000" dirty="0">
                <a:solidFill>
                  <a:schemeClr val="tx1">
                    <a:lumMod val="65000"/>
                    <a:lumOff val="35000"/>
                  </a:schemeClr>
                </a:solidFill>
                <a:latin typeface="Arial" panose="020B0604020202020204" pitchFamily="34" charset="0"/>
                <a:cs typeface="Arial" panose="020B0604020202020204" pitchFamily="34" charset="0"/>
              </a:rPr>
              <a:t>The AFN to help establish support mechanisms and to continue funding advocacy (including Decade-specific funding) and improved government processes </a:t>
            </a:r>
          </a:p>
          <a:p>
            <a:pPr lvl="1"/>
            <a:r>
              <a:rPr lang="en-US" sz="2000" dirty="0">
                <a:solidFill>
                  <a:schemeClr val="tx1">
                    <a:lumMod val="65000"/>
                    <a:lumOff val="35000"/>
                  </a:schemeClr>
                </a:solidFill>
                <a:latin typeface="Arial" panose="020B0604020202020204" pitchFamily="34" charset="0"/>
                <a:cs typeface="Arial" panose="020B0604020202020204" pitchFamily="34" charset="0"/>
              </a:rPr>
              <a:t>All levels of government, opposition parties, civic leaders from all sectors</a:t>
            </a:r>
          </a:p>
          <a:p>
            <a:r>
              <a:rPr lang="en-CA" dirty="0"/>
              <a:t>Enhancing awareness:</a:t>
            </a:r>
          </a:p>
          <a:p>
            <a:pPr>
              <a:lnSpc>
                <a:spcPct val="150000"/>
              </a:lnSpc>
            </a:pPr>
            <a:r>
              <a:rPr lang="en-US" sz="1200" dirty="0">
                <a:solidFill>
                  <a:schemeClr val="tx1">
                    <a:lumMod val="65000"/>
                    <a:lumOff val="35000"/>
                  </a:schemeClr>
                </a:solidFill>
                <a:latin typeface="Arial" panose="020B0604020202020204" pitchFamily="34" charset="0"/>
                <a:cs typeface="Arial" panose="020B0604020202020204" pitchFamily="34" charset="0"/>
              </a:rPr>
              <a:t>Increase awareness of the relationship between languages and traditional territories</a:t>
            </a:r>
          </a:p>
          <a:p>
            <a:pPr>
              <a:lnSpc>
                <a:spcPct val="150000"/>
              </a:lnSpc>
            </a:pPr>
            <a:r>
              <a:rPr lang="en-US" sz="1200" dirty="0">
                <a:solidFill>
                  <a:schemeClr val="tx1">
                    <a:lumMod val="65000"/>
                    <a:lumOff val="35000"/>
                  </a:schemeClr>
                </a:solidFill>
                <a:latin typeface="Arial" panose="020B0604020202020204" pitchFamily="34" charset="0"/>
                <a:cs typeface="Arial" panose="020B0604020202020204" pitchFamily="34" charset="0"/>
              </a:rPr>
              <a:t>Increase the visibility of First Nations languages </a:t>
            </a:r>
          </a:p>
          <a:p>
            <a:pPr>
              <a:lnSpc>
                <a:spcPct val="150000"/>
              </a:lnSpc>
            </a:pPr>
            <a:r>
              <a:rPr lang="en-US" sz="1200" dirty="0">
                <a:solidFill>
                  <a:schemeClr val="tx1">
                    <a:lumMod val="65000"/>
                    <a:lumOff val="35000"/>
                  </a:schemeClr>
                </a:solidFill>
                <a:latin typeface="Arial" panose="020B0604020202020204" pitchFamily="34" charset="0"/>
                <a:cs typeface="Arial" panose="020B0604020202020204" pitchFamily="34" charset="0"/>
              </a:rPr>
              <a:t>Increasing Engagement:</a:t>
            </a:r>
          </a:p>
          <a:p>
            <a:r>
              <a:rPr lang="en-US" sz="1200" dirty="0">
                <a:solidFill>
                  <a:schemeClr val="tx1">
                    <a:lumMod val="65000"/>
                    <a:lumOff val="35000"/>
                  </a:schemeClr>
                </a:solidFill>
                <a:latin typeface="Arial" panose="020B0604020202020204" pitchFamily="34" charset="0"/>
                <a:cs typeface="Arial" panose="020B0604020202020204" pitchFamily="34" charset="0"/>
              </a:rPr>
              <a:t>The Action Plan considers priorities for every stage of language revitalization</a:t>
            </a:r>
          </a:p>
          <a:p>
            <a:r>
              <a:rPr lang="en-US" sz="1200" dirty="0">
                <a:solidFill>
                  <a:schemeClr val="tx1">
                    <a:lumMod val="65000"/>
                    <a:lumOff val="35000"/>
                  </a:schemeClr>
                </a:solidFill>
                <a:latin typeface="Arial" panose="020B0604020202020204" pitchFamily="34" charset="0"/>
                <a:cs typeface="Arial" panose="020B0604020202020204" pitchFamily="34" charset="0"/>
              </a:rPr>
              <a:t>Languages states provide the basis for increasing engagement, determining appropriate action, and accessing support</a:t>
            </a:r>
          </a:p>
          <a:p>
            <a:endParaRPr lang="en-CA" dirty="0"/>
          </a:p>
        </p:txBody>
      </p:sp>
      <p:sp>
        <p:nvSpPr>
          <p:cNvPr id="4" name="Slide Number Placeholder 3"/>
          <p:cNvSpPr>
            <a:spLocks noGrp="1"/>
          </p:cNvSpPr>
          <p:nvPr>
            <p:ph type="sldNum" sz="quarter" idx="5"/>
          </p:nvPr>
        </p:nvSpPr>
        <p:spPr/>
        <p:txBody>
          <a:bodyPr/>
          <a:lstStyle/>
          <a:p>
            <a:fld id="{7651686F-A9D8-4A6F-AF88-6FCB423BF31D}" type="slidenum">
              <a:rPr lang="en-CA" smtClean="0"/>
              <a:t>3</a:t>
            </a:fld>
            <a:endParaRPr lang="en-CA"/>
          </a:p>
        </p:txBody>
      </p:sp>
    </p:spTree>
    <p:extLst>
      <p:ext uri="{BB962C8B-B14F-4D97-AF65-F5344CB8AC3E}">
        <p14:creationId xmlns:p14="http://schemas.microsoft.com/office/powerpoint/2010/main" val="644774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3356C-6ACE-0259-4AAB-5CF803F56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422407-5A55-2139-56E6-FB974F2048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147C38-9BF5-92E1-C718-51BAE8924AC9}"/>
              </a:ext>
            </a:extLst>
          </p:cNvPr>
          <p:cNvSpPr>
            <a:spLocks noGrp="1"/>
          </p:cNvSpPr>
          <p:nvPr>
            <p:ph type="body" idx="1"/>
          </p:nvPr>
        </p:nvSpPr>
        <p:spPr/>
        <p:txBody>
          <a:bodyPr/>
          <a:lstStyle/>
          <a:p>
            <a:endParaRPr lang="en-US" dirty="0"/>
          </a:p>
          <a:p>
            <a:endParaRPr lang="en-CA" dirty="0"/>
          </a:p>
        </p:txBody>
      </p:sp>
      <p:sp>
        <p:nvSpPr>
          <p:cNvPr id="4" name="Slide Number Placeholder 3">
            <a:extLst>
              <a:ext uri="{FF2B5EF4-FFF2-40B4-BE49-F238E27FC236}">
                <a16:creationId xmlns:a16="http://schemas.microsoft.com/office/drawing/2014/main" id="{365D830E-C10F-8077-81AB-34335438509A}"/>
              </a:ext>
            </a:extLst>
          </p:cNvPr>
          <p:cNvSpPr>
            <a:spLocks noGrp="1"/>
          </p:cNvSpPr>
          <p:nvPr>
            <p:ph type="sldNum" sz="quarter" idx="5"/>
          </p:nvPr>
        </p:nvSpPr>
        <p:spPr/>
        <p:txBody>
          <a:bodyPr/>
          <a:lstStyle/>
          <a:p>
            <a:fld id="{7651686F-A9D8-4A6F-AF88-6FCB423BF31D}" type="slidenum">
              <a:rPr lang="en-CA" smtClean="0"/>
              <a:t>4</a:t>
            </a:fld>
            <a:endParaRPr lang="en-CA"/>
          </a:p>
        </p:txBody>
      </p:sp>
    </p:spTree>
    <p:extLst>
      <p:ext uri="{BB962C8B-B14F-4D97-AF65-F5344CB8AC3E}">
        <p14:creationId xmlns:p14="http://schemas.microsoft.com/office/powerpoint/2010/main" val="974722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651686F-A9D8-4A6F-AF88-6FCB423BF31D}" type="slidenum">
              <a:rPr lang="en-CA" smtClean="0"/>
              <a:t>5</a:t>
            </a:fld>
            <a:endParaRPr lang="en-CA"/>
          </a:p>
        </p:txBody>
      </p:sp>
    </p:spTree>
    <p:extLst>
      <p:ext uri="{BB962C8B-B14F-4D97-AF65-F5344CB8AC3E}">
        <p14:creationId xmlns:p14="http://schemas.microsoft.com/office/powerpoint/2010/main" val="2301798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89A49-66FC-8AE4-FC93-E671DC147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2326DD-699F-C70D-56AA-C7869428A9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57AC07-AC1F-B431-A9ED-81BE4CB77027}"/>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C6DA3BCB-2AA1-DC26-7343-A2C544D35FB5}"/>
              </a:ext>
            </a:extLst>
          </p:cNvPr>
          <p:cNvSpPr>
            <a:spLocks noGrp="1"/>
          </p:cNvSpPr>
          <p:nvPr>
            <p:ph type="sldNum" sz="quarter" idx="5"/>
          </p:nvPr>
        </p:nvSpPr>
        <p:spPr/>
        <p:txBody>
          <a:bodyPr/>
          <a:lstStyle/>
          <a:p>
            <a:fld id="{7651686F-A9D8-4A6F-AF88-6FCB423BF31D}" type="slidenum">
              <a:rPr lang="en-CA" smtClean="0"/>
              <a:t>6</a:t>
            </a:fld>
            <a:endParaRPr lang="en-CA"/>
          </a:p>
        </p:txBody>
      </p:sp>
    </p:spTree>
    <p:extLst>
      <p:ext uri="{BB962C8B-B14F-4D97-AF65-F5344CB8AC3E}">
        <p14:creationId xmlns:p14="http://schemas.microsoft.com/office/powerpoint/2010/main" val="336899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sz="1800" b="0" i="0" u="none" strike="noStrike" baseline="0" dirty="0">
              <a:solidFill>
                <a:srgbClr val="000000"/>
              </a:solidFill>
              <a:latin typeface="Proxima Nova Rg"/>
            </a:endParaRPr>
          </a:p>
          <a:p>
            <a:pPr algn="just"/>
            <a:r>
              <a:rPr lang="en-US" sz="1800" b="0" i="0" u="none" strike="noStrike" baseline="0" dirty="0">
                <a:latin typeface="Proxima Nova Rg"/>
              </a:rPr>
              <a:t>The Action Plan strives to build awareness among First Nations, all governments and the public at large of the value, beauty and distinctiveness of First Nations languages; of the importance of keeping them alive and thriving; and of First Nations inherent rights to their languages. The aim is for concrete commitment and action to flow from this awareness. </a:t>
            </a:r>
          </a:p>
          <a:p>
            <a:pPr algn="just"/>
            <a:endParaRPr lang="en-US" sz="1800" b="0" i="0" u="none" strike="noStrike" baseline="0" dirty="0">
              <a:latin typeface="Proxima Nova Rg"/>
            </a:endParaRPr>
          </a:p>
          <a:p>
            <a:pPr algn="l"/>
            <a:r>
              <a:rPr lang="en-US" sz="1800" b="0" i="0" u="none" strike="noStrike" baseline="0" dirty="0">
                <a:latin typeface="Proxima Nova Rg"/>
              </a:rPr>
              <a:t>The Decade is an opportunity to enhance awareness and build communication among all Canadians of the value and importance of revitalizing First Nations languages of the impact colonialism has had on First Nations languages and First Nations enjoyment and exercise of their rights related to languages; and, of the relationship between languages and traditional territories. </a:t>
            </a:r>
            <a:endParaRPr lang="en-US" dirty="0"/>
          </a:p>
          <a:p>
            <a:endParaRPr lang="en-US" dirty="0"/>
          </a:p>
          <a:p>
            <a:r>
              <a:rPr lang="en-US" dirty="0"/>
              <a:t>Brent Beauchamp:</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Is Anishinaabe and Onondaga from the Six Nations Reserve of the Grand River currently living in Toronto. They are an animator, and graphic designer. Their passions are rooted in creating art that represents indigenous people, culture, and uplifting other young indigenous artists.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7651686F-A9D8-4A6F-AF88-6FCB423BF31D}" type="slidenum">
              <a:rPr lang="en-CA" smtClean="0"/>
              <a:t>7</a:t>
            </a:fld>
            <a:endParaRPr lang="en-CA"/>
          </a:p>
        </p:txBody>
      </p:sp>
    </p:spTree>
    <p:extLst>
      <p:ext uri="{BB962C8B-B14F-4D97-AF65-F5344CB8AC3E}">
        <p14:creationId xmlns:p14="http://schemas.microsoft.com/office/powerpoint/2010/main" val="40740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176FF-4C37-6809-501C-C1CDD96FA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E472CE-44EC-9204-EF36-23CD82FF5A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B49526-C240-A286-7810-D33E7C30F987}"/>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EFD6DB72-92B9-C13A-AC10-A7181298204F}"/>
              </a:ext>
            </a:extLst>
          </p:cNvPr>
          <p:cNvSpPr>
            <a:spLocks noGrp="1"/>
          </p:cNvSpPr>
          <p:nvPr>
            <p:ph type="sldNum" sz="quarter" idx="5"/>
          </p:nvPr>
        </p:nvSpPr>
        <p:spPr/>
        <p:txBody>
          <a:bodyPr/>
          <a:lstStyle/>
          <a:p>
            <a:fld id="{7651686F-A9D8-4A6F-AF88-6FCB423BF31D}" type="slidenum">
              <a:rPr lang="en-CA" smtClean="0"/>
              <a:t>8</a:t>
            </a:fld>
            <a:endParaRPr lang="en-CA"/>
          </a:p>
        </p:txBody>
      </p:sp>
    </p:spTree>
    <p:extLst>
      <p:ext uri="{BB962C8B-B14F-4D97-AF65-F5344CB8AC3E}">
        <p14:creationId xmlns:p14="http://schemas.microsoft.com/office/powerpoint/2010/main" val="2139802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latin typeface="Proxima Nova Rg"/>
              </a:rPr>
              <a:t>The Action Plan aims to increase engagement on the part of First Nations Peoples of all ages in the work of revitalizing their languages through the mobilization opportunities that are part of the Decade. </a:t>
            </a:r>
          </a:p>
          <a:p>
            <a:pPr algn="just"/>
            <a:r>
              <a:rPr lang="en-US" sz="1800" b="0" i="0" u="none" strike="noStrike" baseline="0" dirty="0">
                <a:latin typeface="Proxima Nova Rg"/>
              </a:rPr>
              <a:t>Within the first two years of the Decade, the aim is for each First Nation as well as First Nations individuals, to consider where they are at in their language revitalization journey and to begin to determine what steps they would like to take. </a:t>
            </a:r>
          </a:p>
          <a:p>
            <a:pPr algn="just"/>
            <a:r>
              <a:rPr lang="en-US" sz="1800" b="0" i="0" u="none" strike="noStrike" baseline="0" dirty="0">
                <a:latin typeface="Proxima Nova Rg"/>
              </a:rPr>
              <a:t>As an international platform, the Decade aims to mobilize Indigenous Peoples, with the support of others, to work toward greater revitalization of their languages. </a:t>
            </a:r>
          </a:p>
          <a:p>
            <a:pPr algn="just"/>
            <a:r>
              <a:rPr lang="en-US" sz="1800" b="0" i="0" u="none" strike="noStrike" baseline="0" dirty="0">
                <a:latin typeface="Proxima Nova Rg"/>
              </a:rPr>
              <a:t> </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r>
              <a:rPr lang="en-US" sz="1200" dirty="0">
                <a:solidFill>
                  <a:schemeClr val="tx1">
                    <a:lumMod val="65000"/>
                    <a:lumOff val="35000"/>
                  </a:schemeClr>
                </a:solidFill>
                <a:latin typeface="Arial" panose="020B0604020202020204" pitchFamily="34" charset="0"/>
                <a:cs typeface="Arial" panose="020B0604020202020204" pitchFamily="34" charset="0"/>
              </a:rPr>
              <a:t>Understanding each community's state of language is essential </a:t>
            </a:r>
          </a:p>
          <a:p>
            <a:r>
              <a:rPr lang="en-US" sz="1200" dirty="0">
                <a:solidFill>
                  <a:schemeClr val="tx1">
                    <a:lumMod val="65000"/>
                    <a:lumOff val="35000"/>
                  </a:schemeClr>
                </a:solidFill>
                <a:latin typeface="Arial" panose="020B0604020202020204" pitchFamily="34" charset="0"/>
                <a:cs typeface="Arial" panose="020B0604020202020204" pitchFamily="34" charset="0"/>
              </a:rPr>
              <a:t>Knowing the number and nature of a community’s speakers and the organizational capacity, and available resources is necessary for choosing appropriate strategies  </a:t>
            </a:r>
          </a:p>
          <a:p>
            <a:r>
              <a:rPr lang="en-US" sz="1200" dirty="0">
                <a:solidFill>
                  <a:schemeClr val="tx1">
                    <a:lumMod val="65000"/>
                    <a:lumOff val="35000"/>
                  </a:schemeClr>
                </a:solidFill>
                <a:latin typeface="Arial" panose="020B0604020202020204" pitchFamily="34" charset="0"/>
                <a:cs typeface="Arial" panose="020B0604020202020204" pitchFamily="34" charset="0"/>
              </a:rPr>
              <a:t>Some First Nations, language families and isolates have regional or other support, and some are doing the work on their own</a:t>
            </a:r>
          </a:p>
          <a:p>
            <a:r>
              <a:rPr lang="en-US" sz="1200" dirty="0">
                <a:solidFill>
                  <a:schemeClr val="tx1">
                    <a:lumMod val="65000"/>
                    <a:lumOff val="35000"/>
                  </a:schemeClr>
                </a:solidFill>
                <a:latin typeface="Arial" panose="020B0604020202020204" pitchFamily="34" charset="0"/>
                <a:cs typeface="Arial" panose="020B0604020202020204" pitchFamily="34" charset="0"/>
              </a:rPr>
              <a:t>BC, ON, QC and NS have Regionally Designated Organizations that manage the Indigenous Languages Component funding in their regions</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Building Community Strategies</a:t>
            </a:r>
          </a:p>
          <a:p>
            <a:r>
              <a:rPr lang="en-US" sz="1200" dirty="0">
                <a:solidFill>
                  <a:schemeClr val="tx1">
                    <a:lumMod val="65000"/>
                    <a:lumOff val="35000"/>
                  </a:schemeClr>
                </a:solidFill>
                <a:latin typeface="Arial" panose="020B0604020202020204" pitchFamily="34" charset="0"/>
                <a:cs typeface="Arial" panose="020B0604020202020204" pitchFamily="34" charset="0"/>
              </a:rPr>
              <a:t>The Action Plan pairs speaker categories with examples of relevant actions based on First Nations and international expertise</a:t>
            </a:r>
          </a:p>
          <a:p>
            <a:r>
              <a:rPr lang="en-US" sz="1200" dirty="0">
                <a:solidFill>
                  <a:schemeClr val="tx1">
                    <a:lumMod val="65000"/>
                    <a:lumOff val="35000"/>
                  </a:schemeClr>
                </a:solidFill>
                <a:latin typeface="Arial" panose="020B0604020202020204" pitchFamily="34" charset="0"/>
                <a:cs typeface="Arial" panose="020B0604020202020204" pitchFamily="34" charset="0"/>
              </a:rPr>
              <a:t>The Action Plan underscores the need for lifelong learning approaches in formal and informal settings acknowledges the time, cost and effort it takes to create new speakers at every stage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US" dirty="0"/>
          </a:p>
          <a:p>
            <a:r>
              <a:rPr lang="en-US" dirty="0"/>
              <a:t>Speaker categories include:</a:t>
            </a:r>
          </a:p>
          <a:p>
            <a:pPr marL="228600" indent="-228600">
              <a:buAutoNum type="arabicParenR"/>
            </a:pPr>
            <a:r>
              <a:rPr lang="en-US" dirty="0"/>
              <a:t>Very few elders </a:t>
            </a:r>
          </a:p>
          <a:p>
            <a:pPr marL="228600" indent="-228600">
              <a:buAutoNum type="arabicParenR"/>
            </a:pPr>
            <a:r>
              <a:rPr lang="en-US" dirty="0"/>
              <a:t>Only Elders</a:t>
            </a:r>
          </a:p>
          <a:p>
            <a:pPr marL="228600" indent="-228600">
              <a:buAutoNum type="arabicParenR"/>
            </a:pPr>
            <a:r>
              <a:rPr lang="en-US" dirty="0"/>
              <a:t>Adults past child bearing age</a:t>
            </a:r>
          </a:p>
          <a:p>
            <a:pPr marL="228600" indent="-228600">
              <a:buAutoNum type="arabicParenR"/>
            </a:pPr>
            <a:r>
              <a:rPr lang="en-US" dirty="0"/>
              <a:t>Some intergenerational use</a:t>
            </a:r>
          </a:p>
          <a:p>
            <a:pPr marL="228600" indent="-228600">
              <a:buAutoNum type="arabicParenR"/>
            </a:pPr>
            <a:r>
              <a:rPr lang="en-US" dirty="0"/>
              <a:t>Language is used in community</a:t>
            </a:r>
          </a:p>
          <a:p>
            <a:pPr marL="228600" indent="-228600">
              <a:buAutoNum type="arabicParenR"/>
            </a:pPr>
            <a:r>
              <a:rPr lang="en-US" dirty="0"/>
              <a:t>Language is used in elementary schools</a:t>
            </a:r>
          </a:p>
          <a:p>
            <a:pPr marL="228600" indent="-228600">
              <a:buAutoNum type="arabicParenR"/>
            </a:pPr>
            <a:r>
              <a:rPr lang="en-US" dirty="0"/>
              <a:t>Language is widely used </a:t>
            </a:r>
          </a:p>
          <a:p>
            <a:pPr marL="0" indent="0">
              <a:buNone/>
            </a:pPr>
            <a:r>
              <a:rPr lang="en-CA" dirty="0"/>
              <a:t>The List in the Action Plan links First Nations speaker realities and situations with possible approaches that fit their situation </a:t>
            </a:r>
          </a:p>
          <a:p>
            <a:pPr marL="0" indent="0">
              <a:buNone/>
            </a:pPr>
            <a:r>
              <a:rPr lang="en-CA" dirty="0"/>
              <a:t>Enhancing Support:</a:t>
            </a:r>
          </a:p>
          <a:p>
            <a:r>
              <a:rPr lang="en-US" sz="1200" dirty="0">
                <a:solidFill>
                  <a:schemeClr val="tx1">
                    <a:lumMod val="65000"/>
                    <a:lumOff val="35000"/>
                  </a:schemeClr>
                </a:solidFill>
                <a:latin typeface="Arial" panose="020B0604020202020204" pitchFamily="34" charset="0"/>
                <a:cs typeface="Arial" panose="020B0604020202020204" pitchFamily="34" charset="0"/>
              </a:rPr>
              <a:t>All First Nations should have access to support where needed and desired</a:t>
            </a:r>
          </a:p>
          <a:p>
            <a:r>
              <a:rPr lang="en-US" sz="1200" dirty="0">
                <a:solidFill>
                  <a:schemeClr val="tx1">
                    <a:lumMod val="65000"/>
                    <a:lumOff val="35000"/>
                  </a:schemeClr>
                </a:solidFill>
                <a:latin typeface="Arial" panose="020B0604020202020204" pitchFamily="34" charset="0"/>
                <a:cs typeface="Arial" panose="020B0604020202020204" pitchFamily="34" charset="0"/>
              </a:rPr>
              <a:t>A First Nations-led national network comprised of regional representatives can help coordinate partnerships, identify resources or provide support where lacking</a:t>
            </a:r>
          </a:p>
          <a:p>
            <a:endParaRPr lang="en-CA" dirty="0"/>
          </a:p>
        </p:txBody>
      </p:sp>
      <p:sp>
        <p:nvSpPr>
          <p:cNvPr id="4" name="Slide Number Placeholder 3"/>
          <p:cNvSpPr>
            <a:spLocks noGrp="1"/>
          </p:cNvSpPr>
          <p:nvPr>
            <p:ph type="sldNum" sz="quarter" idx="5"/>
          </p:nvPr>
        </p:nvSpPr>
        <p:spPr/>
        <p:txBody>
          <a:bodyPr/>
          <a:lstStyle/>
          <a:p>
            <a:fld id="{7651686F-A9D8-4A6F-AF88-6FCB423BF31D}" type="slidenum">
              <a:rPr lang="en-CA" smtClean="0"/>
              <a:t>9</a:t>
            </a:fld>
            <a:endParaRPr lang="en-CA"/>
          </a:p>
        </p:txBody>
      </p:sp>
    </p:spTree>
    <p:extLst>
      <p:ext uri="{BB962C8B-B14F-4D97-AF65-F5344CB8AC3E}">
        <p14:creationId xmlns:p14="http://schemas.microsoft.com/office/powerpoint/2010/main" val="4044742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latin typeface="Proxima Nova Rg"/>
              </a:rPr>
              <a:t>The Action Plan provides strategies and approaches for First Nations and their organizations based on the number and type of community speakers. The Plan emphasizes the need to choose actions in appropriate sequence to ensure strong foundations for programming. The Plan also acknowledges the need to integrate First Nations languages in all sectors of society, including the arts, TV, radio, and all other types of media. One early goal is for each First Nation to have an active language plan, and, over time, to experience success according to their self-determined objectives. </a:t>
            </a:r>
            <a:endParaRPr lang="en-CA" dirty="0"/>
          </a:p>
        </p:txBody>
      </p:sp>
      <p:sp>
        <p:nvSpPr>
          <p:cNvPr id="4" name="Slide Number Placeholder 3"/>
          <p:cNvSpPr>
            <a:spLocks noGrp="1"/>
          </p:cNvSpPr>
          <p:nvPr>
            <p:ph type="sldNum" sz="quarter" idx="5"/>
          </p:nvPr>
        </p:nvSpPr>
        <p:spPr/>
        <p:txBody>
          <a:bodyPr/>
          <a:lstStyle/>
          <a:p>
            <a:fld id="{7651686F-A9D8-4A6F-AF88-6FCB423BF31D}" type="slidenum">
              <a:rPr lang="en-CA" smtClean="0"/>
              <a:t>10</a:t>
            </a:fld>
            <a:endParaRPr lang="en-CA"/>
          </a:p>
        </p:txBody>
      </p:sp>
    </p:spTree>
    <p:extLst>
      <p:ext uri="{BB962C8B-B14F-4D97-AF65-F5344CB8AC3E}">
        <p14:creationId xmlns:p14="http://schemas.microsoft.com/office/powerpoint/2010/main" val="21292662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696A-6301-6E41-9057-9CBF74335DDC}"/>
              </a:ext>
            </a:extLst>
          </p:cNvPr>
          <p:cNvSpPr>
            <a:spLocks noGrp="1"/>
          </p:cNvSpPr>
          <p:nvPr>
            <p:ph type="ctrTitle"/>
          </p:nvPr>
        </p:nvSpPr>
        <p:spPr>
          <a:xfrm>
            <a:off x="3428999" y="2201779"/>
            <a:ext cx="8179201" cy="1922959"/>
          </a:xfrm>
          <a:prstGeom prst="rect">
            <a:avLst/>
          </a:prstGeom>
        </p:spPr>
        <p:txBody>
          <a:bodyPr anchor="t">
            <a:normAutofit/>
          </a:bodyPr>
          <a:lstStyle>
            <a:lvl1pPr algn="ctr">
              <a:defRPr sz="4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DD500E4-F019-4A41-959E-2A00D475B735}"/>
              </a:ext>
            </a:extLst>
          </p:cNvPr>
          <p:cNvSpPr>
            <a:spLocks noGrp="1"/>
          </p:cNvSpPr>
          <p:nvPr>
            <p:ph type="subTitle" idx="1"/>
          </p:nvPr>
        </p:nvSpPr>
        <p:spPr>
          <a:xfrm>
            <a:off x="3428999" y="4227203"/>
            <a:ext cx="8179202" cy="1523892"/>
          </a:xfrm>
          <a:prstGeom prst="rect">
            <a:avLst/>
          </a:prstGeom>
        </p:spPr>
        <p:txBody>
          <a:bodyPr/>
          <a:lstStyle>
            <a:lvl1pPr marL="0" indent="0" algn="ctr">
              <a:buNone/>
              <a:defRPr sz="24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a:extLst>
              <a:ext uri="{FF2B5EF4-FFF2-40B4-BE49-F238E27FC236}">
                <a16:creationId xmlns:a16="http://schemas.microsoft.com/office/drawing/2014/main" id="{F4B020D6-F4A3-6FD2-03F1-80500AA09BF8}"/>
              </a:ext>
            </a:extLst>
          </p:cNvPr>
          <p:cNvSpPr txBox="1"/>
          <p:nvPr userDrawn="1"/>
        </p:nvSpPr>
        <p:spPr>
          <a:xfrm>
            <a:off x="12904342" y="1150706"/>
            <a:ext cx="184731" cy="369332"/>
          </a:xfrm>
          <a:prstGeom prst="rect">
            <a:avLst/>
          </a:prstGeom>
          <a:blipFill>
            <a:blip r:embed="rId3"/>
            <a:stretch>
              <a:fillRect/>
            </a:stretch>
          </a:blipFill>
        </p:spPr>
        <p:txBody>
          <a:bodyPr wrap="none" rtlCol="0">
            <a:spAutoFit/>
          </a:bodyPr>
          <a:lstStyle/>
          <a:p>
            <a:endParaRPr lang="en-US" dirty="0"/>
          </a:p>
        </p:txBody>
      </p:sp>
    </p:spTree>
    <p:extLst>
      <p:ext uri="{BB962C8B-B14F-4D97-AF65-F5344CB8AC3E}">
        <p14:creationId xmlns:p14="http://schemas.microsoft.com/office/powerpoint/2010/main" val="944446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01B27-2ACC-B74D-BAEA-16750FD1C1BC}"/>
              </a:ext>
            </a:extLst>
          </p:cNvPr>
          <p:cNvSpPr>
            <a:spLocks noGrp="1"/>
          </p:cNvSpPr>
          <p:nvPr>
            <p:ph type="title"/>
          </p:nvPr>
        </p:nvSpPr>
        <p:spPr>
          <a:xfrm>
            <a:off x="1573142" y="1797304"/>
            <a:ext cx="9983858" cy="798576"/>
          </a:xfrm>
          <a:prstGeom prst="rect">
            <a:avLst/>
          </a:prstGeom>
        </p:spPr>
        <p:txBody>
          <a:bodyPr/>
          <a:lstStyle>
            <a:lvl1pPr>
              <a:defRPr>
                <a:solidFill>
                  <a:srgbClr val="00206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BBD5B45-79C6-794A-A91B-E6700DFFE600}"/>
              </a:ext>
            </a:extLst>
          </p:cNvPr>
          <p:cNvSpPr>
            <a:spLocks noGrp="1"/>
          </p:cNvSpPr>
          <p:nvPr>
            <p:ph idx="1"/>
          </p:nvPr>
        </p:nvSpPr>
        <p:spPr>
          <a:xfrm>
            <a:off x="1573142" y="2705100"/>
            <a:ext cx="9983858" cy="3802063"/>
          </a:xfrm>
          <a:prstGeom prst="rect">
            <a:avLst/>
          </a:prstGeo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2712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838054"/>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latinLnBrk="0" hangingPunct="1">
        <a:lnSpc>
          <a:spcPct val="90000"/>
        </a:lnSpc>
        <a:spcBef>
          <a:spcPct val="0"/>
        </a:spcBef>
        <a:buNone/>
        <a:defRPr sz="4000" b="1"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18_A490C59F.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8/10/relationships/comments" Target="../comments/modernComment_113_7883783F.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0A_5BF71ABF.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16_B688189D.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mrhbYRkfX0U?feature=oembed" TargetMode="External"/><Relationship Id="rId6" Type="http://schemas.openxmlformats.org/officeDocument/2006/relationships/image" Target="../media/image8.jpeg"/><Relationship Id="rId5" Type="http://schemas.openxmlformats.org/officeDocument/2006/relationships/image" Target="../media/image5.png"/><Relationship Id="rId4" Type="http://schemas.microsoft.com/office/2018/10/relationships/comments" Target="../comments/modernComment_11B_661CEAC9.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D31A-01B9-AD0E-0152-6F6F8B30DDCC}"/>
              </a:ext>
            </a:extLst>
          </p:cNvPr>
          <p:cNvSpPr>
            <a:spLocks noGrp="1"/>
          </p:cNvSpPr>
          <p:nvPr>
            <p:ph type="ctrTitle"/>
          </p:nvPr>
        </p:nvSpPr>
        <p:spPr>
          <a:xfrm>
            <a:off x="1253409" y="2195176"/>
            <a:ext cx="9932552" cy="2192152"/>
          </a:xfrm>
        </p:spPr>
        <p:txBody>
          <a:bodyPr>
            <a:normAutofit fontScale="90000"/>
          </a:bodyPr>
          <a:lstStyle/>
          <a:p>
            <a:r>
              <a:rPr lang="en-US" dirty="0">
                <a:latin typeface="Arial" panose="020B0604020202020204" pitchFamily="34" charset="0"/>
                <a:cs typeface="Arial" panose="020B0604020202020204" pitchFamily="34" charset="0"/>
              </a:rPr>
              <a:t>First Nations National Action Plan for the United Nations International Decade of Indigenous Languages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(2022-32) </a:t>
            </a:r>
          </a:p>
        </p:txBody>
      </p:sp>
      <p:sp>
        <p:nvSpPr>
          <p:cNvPr id="3" name="Subtitle 2">
            <a:extLst>
              <a:ext uri="{FF2B5EF4-FFF2-40B4-BE49-F238E27FC236}">
                <a16:creationId xmlns:a16="http://schemas.microsoft.com/office/drawing/2014/main" id="{CA1C614C-DFDA-2A93-7078-EE08B1F428ED}"/>
              </a:ext>
            </a:extLst>
          </p:cNvPr>
          <p:cNvSpPr>
            <a:spLocks noGrp="1"/>
          </p:cNvSpPr>
          <p:nvPr>
            <p:ph type="subTitle" idx="1"/>
          </p:nvPr>
        </p:nvSpPr>
        <p:spPr>
          <a:xfrm>
            <a:off x="1371330" y="4201061"/>
            <a:ext cx="8179202" cy="1523892"/>
          </a:xfrm>
        </p:spPr>
        <p:txBody>
          <a:bodyPr/>
          <a:lstStyle/>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867358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8FA232E4-E1C5-B104-4A26-214B642BD0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85B16B-674E-0937-1564-DAF8340BE464}"/>
              </a:ext>
            </a:extLst>
          </p:cNvPr>
          <p:cNvSpPr>
            <a:spLocks noGrp="1"/>
          </p:cNvSpPr>
          <p:nvPr>
            <p:ph type="title"/>
          </p:nvPr>
        </p:nvSpPr>
        <p:spPr/>
        <p:txBody>
          <a:bodyPr/>
          <a:lstStyle/>
          <a:p>
            <a:r>
              <a:rPr lang="en-US" dirty="0">
                <a:solidFill>
                  <a:srgbClr val="0A6798"/>
                </a:solidFill>
                <a:latin typeface="Arial" panose="020B0604020202020204" pitchFamily="34" charset="0"/>
                <a:cs typeface="Arial" panose="020B0604020202020204" pitchFamily="34" charset="0"/>
              </a:rPr>
              <a:t>3. Building Community Strategies</a:t>
            </a:r>
          </a:p>
        </p:txBody>
      </p:sp>
      <p:sp>
        <p:nvSpPr>
          <p:cNvPr id="3" name="Content Placeholder 2">
            <a:extLst>
              <a:ext uri="{FF2B5EF4-FFF2-40B4-BE49-F238E27FC236}">
                <a16:creationId xmlns:a16="http://schemas.microsoft.com/office/drawing/2014/main" id="{448351EA-BB8A-D7F3-6B3B-1D253D722CF3}"/>
              </a:ext>
            </a:extLst>
          </p:cNvPr>
          <p:cNvSpPr>
            <a:spLocks noGrp="1"/>
          </p:cNvSpPr>
          <p:nvPr>
            <p:ph idx="1"/>
          </p:nvPr>
        </p:nvSpPr>
        <p:spPr>
          <a:xfrm>
            <a:off x="1573142" y="2595880"/>
            <a:ext cx="9983858" cy="3802063"/>
          </a:xfrm>
        </p:spPr>
        <p:txBody>
          <a:bodyPr/>
          <a:lstStyle/>
          <a:p>
            <a:pPr>
              <a:lnSpc>
                <a:spcPct val="100000"/>
              </a:lnSpc>
            </a:pPr>
            <a:r>
              <a:rPr lang="en-US" sz="2400" dirty="0">
                <a:solidFill>
                  <a:schemeClr val="tx1">
                    <a:lumMod val="65000"/>
                    <a:lumOff val="35000"/>
                  </a:schemeClr>
                </a:solidFill>
                <a:latin typeface="Arial" panose="020B0604020202020204" pitchFamily="34" charset="0"/>
                <a:cs typeface="Arial" panose="020B0604020202020204" pitchFamily="34" charset="0"/>
              </a:rPr>
              <a:t>Sharing the Action Plan </a:t>
            </a:r>
          </a:p>
          <a:p>
            <a:pPr>
              <a:lnSpc>
                <a:spcPct val="100000"/>
              </a:lnSpc>
            </a:pPr>
            <a:r>
              <a:rPr lang="en-US" sz="2400" dirty="0">
                <a:solidFill>
                  <a:schemeClr val="tx1">
                    <a:lumMod val="65000"/>
                    <a:lumOff val="35000"/>
                  </a:schemeClr>
                </a:solidFill>
                <a:latin typeface="Arial" panose="020B0604020202020204" pitchFamily="34" charset="0"/>
                <a:cs typeface="Arial" panose="020B0604020202020204" pitchFamily="34" charset="0"/>
              </a:rPr>
              <a:t>Development of the interim First Nations Languages Funding Model to support First Nations-led community initiatives and transition to long-term language plans</a:t>
            </a:r>
          </a:p>
          <a:p>
            <a:pPr>
              <a:lnSpc>
                <a:spcPct val="100000"/>
              </a:lnSpc>
            </a:pPr>
            <a:r>
              <a:rPr lang="en-US" sz="2400" dirty="0">
                <a:solidFill>
                  <a:schemeClr val="tx1">
                    <a:lumMod val="65000"/>
                    <a:lumOff val="35000"/>
                  </a:schemeClr>
                </a:solidFill>
                <a:latin typeface="Arial" panose="020B0604020202020204" pitchFamily="34" charset="0"/>
                <a:cs typeface="Arial" panose="020B0604020202020204" pitchFamily="34" charset="0"/>
              </a:rPr>
              <a:t>Languages and Learning Forums promoting information and materials on how to build language plans and funding agreements</a:t>
            </a:r>
          </a:p>
          <a:p>
            <a:pPr>
              <a:lnSpc>
                <a:spcPct val="100000"/>
              </a:lnSpc>
            </a:pPr>
            <a:r>
              <a:rPr lang="en-US" sz="2400" dirty="0">
                <a:solidFill>
                  <a:schemeClr val="tx1">
                    <a:lumMod val="65000"/>
                    <a:lumOff val="35000"/>
                  </a:schemeClr>
                </a:solidFill>
                <a:latin typeface="Arial" panose="020B0604020202020204" pitchFamily="34" charset="0"/>
                <a:cs typeface="Arial" panose="020B0604020202020204" pitchFamily="34" charset="0"/>
              </a:rPr>
              <a:t>Supporting community strategies </a:t>
            </a:r>
          </a:p>
        </p:txBody>
      </p:sp>
    </p:spTree>
    <p:extLst>
      <p:ext uri="{BB962C8B-B14F-4D97-AF65-F5344CB8AC3E}">
        <p14:creationId xmlns:p14="http://schemas.microsoft.com/office/powerpoint/2010/main" val="2760951199"/>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F32B2D7-F160-3E74-0827-80840CB9F8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A9C999-34E8-CC51-F47D-798479A0D826}"/>
              </a:ext>
            </a:extLst>
          </p:cNvPr>
          <p:cNvSpPr>
            <a:spLocks noGrp="1"/>
          </p:cNvSpPr>
          <p:nvPr>
            <p:ph type="title"/>
          </p:nvPr>
        </p:nvSpPr>
        <p:spPr/>
        <p:txBody>
          <a:bodyPr/>
          <a:lstStyle/>
          <a:p>
            <a:r>
              <a:rPr lang="en-US" dirty="0">
                <a:solidFill>
                  <a:srgbClr val="0A6798"/>
                </a:solidFill>
                <a:latin typeface="Arial" panose="020B0604020202020204" pitchFamily="34" charset="0"/>
                <a:cs typeface="Arial" panose="020B0604020202020204" pitchFamily="34" charset="0"/>
              </a:rPr>
              <a:t>4. Enhancing Support</a:t>
            </a:r>
          </a:p>
        </p:txBody>
      </p:sp>
      <p:sp>
        <p:nvSpPr>
          <p:cNvPr id="3" name="Content Placeholder 2">
            <a:extLst>
              <a:ext uri="{FF2B5EF4-FFF2-40B4-BE49-F238E27FC236}">
                <a16:creationId xmlns:a16="http://schemas.microsoft.com/office/drawing/2014/main" id="{A489142F-E249-DF56-CC6C-325062798897}"/>
              </a:ext>
            </a:extLst>
          </p:cNvPr>
          <p:cNvSpPr>
            <a:spLocks noGrp="1"/>
          </p:cNvSpPr>
          <p:nvPr>
            <p:ph idx="1"/>
          </p:nvPr>
        </p:nvSpPr>
        <p:spPr>
          <a:xfrm>
            <a:off x="1175208" y="2476500"/>
            <a:ext cx="9983858" cy="3958167"/>
          </a:xfrm>
        </p:spPr>
        <p:txBody>
          <a:bodyPr/>
          <a:lstStyle/>
          <a:p>
            <a:pPr>
              <a:lnSpc>
                <a:spcPct val="150000"/>
              </a:lnSpc>
            </a:pPr>
            <a:r>
              <a:rPr lang="en-US" sz="2200" dirty="0">
                <a:solidFill>
                  <a:schemeClr val="tx1">
                    <a:lumMod val="65000"/>
                    <a:lumOff val="35000"/>
                  </a:schemeClr>
                </a:solidFill>
                <a:latin typeface="Arial" panose="020B0604020202020204" pitchFamily="34" charset="0"/>
                <a:cs typeface="Arial" panose="020B0604020202020204" pitchFamily="34" charset="0"/>
              </a:rPr>
              <a:t>Ensuring First Nations youth are involved in AFN advocacy work </a:t>
            </a:r>
          </a:p>
          <a:p>
            <a:pPr>
              <a:lnSpc>
                <a:spcPct val="150000"/>
              </a:lnSpc>
            </a:pPr>
            <a:r>
              <a:rPr lang="en-US" sz="2200" dirty="0">
                <a:solidFill>
                  <a:schemeClr val="tx1">
                    <a:lumMod val="65000"/>
                    <a:lumOff val="35000"/>
                  </a:schemeClr>
                </a:solidFill>
                <a:latin typeface="Arial" panose="020B0604020202020204" pitchFamily="34" charset="0"/>
                <a:cs typeface="Arial" panose="020B0604020202020204" pitchFamily="34" charset="0"/>
              </a:rPr>
              <a:t>Nominating First Nations representatives to UNESCO’s Global Task Force for the Decade </a:t>
            </a:r>
          </a:p>
          <a:p>
            <a:pPr>
              <a:lnSpc>
                <a:spcPct val="150000"/>
              </a:lnSpc>
            </a:pPr>
            <a:r>
              <a:rPr lang="en-US" sz="2200" dirty="0">
                <a:solidFill>
                  <a:schemeClr val="tx1">
                    <a:lumMod val="65000"/>
                    <a:lumOff val="35000"/>
                  </a:schemeClr>
                </a:solidFill>
                <a:latin typeface="Arial" panose="020B0604020202020204" pitchFamily="34" charset="0"/>
                <a:cs typeface="Arial" panose="020B0604020202020204" pitchFamily="34" charset="0"/>
              </a:rPr>
              <a:t>Budget advocacy in line with AFN Costing Analysis</a:t>
            </a:r>
          </a:p>
          <a:p>
            <a:pPr>
              <a:lnSpc>
                <a:spcPct val="150000"/>
              </a:lnSpc>
            </a:pPr>
            <a:r>
              <a:rPr lang="en-US" sz="2200" dirty="0">
                <a:solidFill>
                  <a:schemeClr val="tx1">
                    <a:lumMod val="65000"/>
                    <a:lumOff val="35000"/>
                  </a:schemeClr>
                </a:solidFill>
                <a:latin typeface="Arial" panose="020B0604020202020204" pitchFamily="34" charset="0"/>
                <a:cs typeface="Arial" panose="020B0604020202020204" pitchFamily="34" charset="0"/>
              </a:rPr>
              <a:t>2024 Pre-Budget Submission: $3.8B over the next five years to support First Nations languages and Decade-specific funding ask </a:t>
            </a:r>
          </a:p>
          <a:p>
            <a:endParaRPr lang="en-US" dirty="0">
              <a:solidFill>
                <a:srgbClr val="0A6798"/>
              </a:solidFill>
            </a:endParaRPr>
          </a:p>
        </p:txBody>
      </p:sp>
    </p:spTree>
    <p:extLst>
      <p:ext uri="{BB962C8B-B14F-4D97-AF65-F5344CB8AC3E}">
        <p14:creationId xmlns:p14="http://schemas.microsoft.com/office/powerpoint/2010/main" val="351451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DBE5450-CE02-D9C3-A598-BC5AF08233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BDC836-402E-E628-7270-35BF05F7F6AB}"/>
              </a:ext>
            </a:extLst>
          </p:cNvPr>
          <p:cNvSpPr>
            <a:spLocks noGrp="1"/>
          </p:cNvSpPr>
          <p:nvPr>
            <p:ph type="title"/>
          </p:nvPr>
        </p:nvSpPr>
        <p:spPr/>
        <p:txBody>
          <a:bodyPr/>
          <a:lstStyle/>
          <a:p>
            <a:r>
              <a:rPr lang="en-US" dirty="0">
                <a:solidFill>
                  <a:srgbClr val="0A6798"/>
                </a:solidFill>
                <a:latin typeface="Arial" panose="020B0604020202020204" pitchFamily="34" charset="0"/>
                <a:cs typeface="Arial" panose="020B0604020202020204" pitchFamily="34" charset="0"/>
              </a:rPr>
              <a:t>5. Improving Measurement</a:t>
            </a:r>
          </a:p>
        </p:txBody>
      </p:sp>
      <p:sp>
        <p:nvSpPr>
          <p:cNvPr id="3" name="Content Placeholder 2">
            <a:extLst>
              <a:ext uri="{FF2B5EF4-FFF2-40B4-BE49-F238E27FC236}">
                <a16:creationId xmlns:a16="http://schemas.microsoft.com/office/drawing/2014/main" id="{17E2E8C7-0536-2AC8-534B-71EA775197FA}"/>
              </a:ext>
            </a:extLst>
          </p:cNvPr>
          <p:cNvSpPr>
            <a:spLocks noGrp="1"/>
          </p:cNvSpPr>
          <p:nvPr>
            <p:ph idx="1"/>
          </p:nvPr>
        </p:nvSpPr>
        <p:spPr/>
        <p:txBody>
          <a:bodyPr/>
          <a:lstStyle/>
          <a:p>
            <a:pPr>
              <a:lnSpc>
                <a:spcPct val="150000"/>
              </a:lnSpc>
            </a:pPr>
            <a:r>
              <a:rPr lang="en-US" sz="2200" dirty="0">
                <a:solidFill>
                  <a:schemeClr val="tx1">
                    <a:lumMod val="65000"/>
                    <a:lumOff val="35000"/>
                  </a:schemeClr>
                </a:solidFill>
                <a:latin typeface="Arial" panose="020B0604020202020204" pitchFamily="34" charset="0"/>
                <a:cs typeface="Arial" panose="020B0604020202020204" pitchFamily="34" charset="0"/>
              </a:rPr>
              <a:t>AFN Language Revitalization Survey </a:t>
            </a:r>
          </a:p>
          <a:p>
            <a:pPr>
              <a:lnSpc>
                <a:spcPct val="150000"/>
              </a:lnSpc>
            </a:pPr>
            <a:r>
              <a:rPr lang="en-US" sz="2200" dirty="0">
                <a:solidFill>
                  <a:schemeClr val="tx1">
                    <a:lumMod val="65000"/>
                    <a:lumOff val="35000"/>
                  </a:schemeClr>
                </a:solidFill>
                <a:latin typeface="Arial" panose="020B0604020202020204" pitchFamily="34" charset="0"/>
                <a:cs typeface="Arial" panose="020B0604020202020204" pitchFamily="34" charset="0"/>
              </a:rPr>
              <a:t>Working with DCH to acquire more data on how the ILC funding is spent</a:t>
            </a:r>
          </a:p>
          <a:p>
            <a:pPr>
              <a:lnSpc>
                <a:spcPct val="150000"/>
              </a:lnSpc>
            </a:pPr>
            <a:r>
              <a:rPr lang="en-US" sz="2200" dirty="0">
                <a:solidFill>
                  <a:schemeClr val="tx1">
                    <a:lumMod val="65000"/>
                    <a:lumOff val="35000"/>
                  </a:schemeClr>
                </a:solidFill>
                <a:latin typeface="Arial" panose="020B0604020202020204" pitchFamily="34" charset="0"/>
                <a:cs typeface="Arial" panose="020B0604020202020204" pitchFamily="34" charset="0"/>
              </a:rPr>
              <a:t>Identifying research to be done throughout the Decade to establish tools for evaluation and measurement  </a:t>
            </a:r>
          </a:p>
          <a:p>
            <a:endParaRPr lang="en-US" dirty="0">
              <a:solidFill>
                <a:srgbClr val="0A6798"/>
              </a:solidFill>
            </a:endParaRPr>
          </a:p>
        </p:txBody>
      </p:sp>
    </p:spTree>
    <p:extLst>
      <p:ext uri="{BB962C8B-B14F-4D97-AF65-F5344CB8AC3E}">
        <p14:creationId xmlns:p14="http://schemas.microsoft.com/office/powerpoint/2010/main" val="1009519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3C37E3B-E9A1-A3E3-0CF9-B63DED1FB2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809001-5441-91C3-8937-D1C374878738}"/>
              </a:ext>
            </a:extLst>
          </p:cNvPr>
          <p:cNvSpPr>
            <a:spLocks noGrp="1"/>
          </p:cNvSpPr>
          <p:nvPr>
            <p:ph type="title"/>
          </p:nvPr>
        </p:nvSpPr>
        <p:spPr>
          <a:xfrm>
            <a:off x="1104071" y="1797304"/>
            <a:ext cx="9983858" cy="798576"/>
          </a:xfrm>
        </p:spPr>
        <p:txBody>
          <a:bodyPr/>
          <a:lstStyle/>
          <a:p>
            <a:r>
              <a:rPr lang="en-US" dirty="0">
                <a:solidFill>
                  <a:srgbClr val="0A6798"/>
                </a:solidFill>
                <a:latin typeface="Arial" panose="020B0604020202020204" pitchFamily="34" charset="0"/>
                <a:cs typeface="Arial" panose="020B0604020202020204" pitchFamily="34" charset="0"/>
              </a:rPr>
              <a:t>Conclusion </a:t>
            </a:r>
          </a:p>
        </p:txBody>
      </p:sp>
      <p:sp>
        <p:nvSpPr>
          <p:cNvPr id="3" name="Content Placeholder 2">
            <a:extLst>
              <a:ext uri="{FF2B5EF4-FFF2-40B4-BE49-F238E27FC236}">
                <a16:creationId xmlns:a16="http://schemas.microsoft.com/office/drawing/2014/main" id="{D263AABA-26C2-22C0-E294-F4BB09CE743D}"/>
              </a:ext>
            </a:extLst>
          </p:cNvPr>
          <p:cNvSpPr>
            <a:spLocks noGrp="1"/>
          </p:cNvSpPr>
          <p:nvPr>
            <p:ph idx="1"/>
          </p:nvPr>
        </p:nvSpPr>
        <p:spPr>
          <a:xfrm>
            <a:off x="1104071" y="2485043"/>
            <a:ext cx="9983858" cy="4123575"/>
          </a:xfrm>
        </p:spPr>
        <p:txBody>
          <a:bodyPr/>
          <a:lstStyle/>
          <a:p>
            <a:r>
              <a:rPr lang="en-US" sz="2200" dirty="0">
                <a:solidFill>
                  <a:schemeClr val="tx1">
                    <a:lumMod val="65000"/>
                    <a:lumOff val="35000"/>
                  </a:schemeClr>
                </a:solidFill>
                <a:latin typeface="Arial" panose="020B0604020202020204" pitchFamily="34" charset="0"/>
                <a:cs typeface="Arial" panose="020B0604020202020204" pitchFamily="34" charset="0"/>
              </a:rPr>
              <a:t>Support is essential among all Canadians – all levels of government, all political affiliations, and all sectors of civil society </a:t>
            </a:r>
          </a:p>
          <a:p>
            <a:r>
              <a:rPr lang="en-US" sz="2200" dirty="0">
                <a:solidFill>
                  <a:schemeClr val="tx1">
                    <a:lumMod val="65000"/>
                    <a:lumOff val="35000"/>
                  </a:schemeClr>
                </a:solidFill>
                <a:latin typeface="Arial" panose="020B0604020202020204" pitchFamily="34" charset="0"/>
                <a:cs typeface="Arial" panose="020B0604020202020204" pitchFamily="34" charset="0"/>
              </a:rPr>
              <a:t>With the aim to increase fluency and have First Nations languages normalized across the country</a:t>
            </a:r>
          </a:p>
          <a:p>
            <a:r>
              <a:rPr lang="en-US" sz="2200" dirty="0">
                <a:solidFill>
                  <a:schemeClr val="tx1">
                    <a:lumMod val="65000"/>
                    <a:lumOff val="35000"/>
                  </a:schemeClr>
                </a:solidFill>
                <a:latin typeface="Arial" panose="020B0604020202020204" pitchFamily="34" charset="0"/>
                <a:cs typeface="Arial" panose="020B0604020202020204" pitchFamily="34" charset="0"/>
              </a:rPr>
              <a:t>The aim is to have First Nations acquire control over First Nations language revitalization with adequate, sustainable, and long-term funding during the Decade and for years to come</a:t>
            </a:r>
          </a:p>
          <a:p>
            <a:pPr marL="0" indent="0" algn="ctr">
              <a:buNone/>
            </a:pPr>
            <a:br>
              <a:rPr lang="en-US" sz="2200" b="1" dirty="0">
                <a:solidFill>
                  <a:srgbClr val="9656A3"/>
                </a:solidFill>
                <a:latin typeface="Arial" panose="020B0604020202020204" pitchFamily="34" charset="0"/>
                <a:cs typeface="Arial" panose="020B0604020202020204" pitchFamily="34" charset="0"/>
              </a:rPr>
            </a:br>
            <a:r>
              <a:rPr lang="en-US" sz="2200" b="1" dirty="0">
                <a:solidFill>
                  <a:srgbClr val="0A6798"/>
                </a:solidFill>
                <a:latin typeface="Arial" panose="020B0604020202020204" pitchFamily="34" charset="0"/>
                <a:cs typeface="Arial" panose="020B0604020202020204" pitchFamily="34" charset="0"/>
              </a:rPr>
              <a:t>What is the primary meaningful difference you hope to achieve over the course of the Decade?</a:t>
            </a:r>
          </a:p>
          <a:p>
            <a:pPr marL="0" indent="0">
              <a:buNone/>
            </a:pPr>
            <a:endParaRPr lang="en-US" dirty="0">
              <a:solidFill>
                <a:srgbClr val="0A6798"/>
              </a:solidFill>
            </a:endParaRPr>
          </a:p>
        </p:txBody>
      </p:sp>
    </p:spTree>
    <p:extLst>
      <p:ext uri="{BB962C8B-B14F-4D97-AF65-F5344CB8AC3E}">
        <p14:creationId xmlns:p14="http://schemas.microsoft.com/office/powerpoint/2010/main" val="2021881919"/>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5236458-2E31-514E-F98E-B0065393BA4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26CA04-D517-1AB4-AD6C-D2801FC0206C}"/>
              </a:ext>
            </a:extLst>
          </p:cNvPr>
          <p:cNvSpPr>
            <a:spLocks noGrp="1"/>
          </p:cNvSpPr>
          <p:nvPr>
            <p:ph idx="1"/>
          </p:nvPr>
        </p:nvSpPr>
        <p:spPr>
          <a:xfrm>
            <a:off x="1504669" y="3429000"/>
            <a:ext cx="9182661" cy="999565"/>
          </a:xfrm>
        </p:spPr>
        <p:txBody>
          <a:bodyPr/>
          <a:lstStyle/>
          <a:p>
            <a:pPr marL="0" indent="0">
              <a:buNone/>
            </a:pPr>
            <a:r>
              <a:rPr lang="en-US" sz="3200" b="1" dirty="0">
                <a:solidFill>
                  <a:srgbClr val="0A6798"/>
                </a:solidFill>
              </a:rPr>
              <a:t>THANK YOU / EKOSANI / NITSINIIYI’TAKI / MASI CHO </a:t>
            </a:r>
          </a:p>
        </p:txBody>
      </p:sp>
    </p:spTree>
    <p:extLst>
      <p:ext uri="{BB962C8B-B14F-4D97-AF65-F5344CB8AC3E}">
        <p14:creationId xmlns:p14="http://schemas.microsoft.com/office/powerpoint/2010/main" val="3659444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0D37-3BE2-7445-B134-FF1FD1B4CBE1}"/>
              </a:ext>
            </a:extLst>
          </p:cNvPr>
          <p:cNvSpPr>
            <a:spLocks noGrp="1"/>
          </p:cNvSpPr>
          <p:nvPr>
            <p:ph type="title"/>
          </p:nvPr>
        </p:nvSpPr>
        <p:spPr/>
        <p:txBody>
          <a:bodyPr/>
          <a:lstStyle/>
          <a:p>
            <a:r>
              <a:rPr lang="en-US" dirty="0">
                <a:solidFill>
                  <a:srgbClr val="0A6798"/>
                </a:solidFill>
                <a:latin typeface="Arial" panose="020B0604020202020204" pitchFamily="34" charset="0"/>
                <a:cs typeface="Arial" panose="020B0604020202020204" pitchFamily="34" charset="0"/>
              </a:rPr>
              <a:t>Introduction</a:t>
            </a:r>
            <a:r>
              <a:rPr lang="en-US" dirty="0">
                <a:solidFill>
                  <a:srgbClr val="0A6798"/>
                </a:solidFill>
              </a:rPr>
              <a:t>	</a:t>
            </a:r>
          </a:p>
        </p:txBody>
      </p:sp>
      <p:sp>
        <p:nvSpPr>
          <p:cNvPr id="3" name="Content Placeholder 2">
            <a:extLst>
              <a:ext uri="{FF2B5EF4-FFF2-40B4-BE49-F238E27FC236}">
                <a16:creationId xmlns:a16="http://schemas.microsoft.com/office/drawing/2014/main" id="{CCDF766D-D755-9F43-821C-89406009EAC0}"/>
              </a:ext>
            </a:extLst>
          </p:cNvPr>
          <p:cNvSpPr>
            <a:spLocks noGrp="1"/>
          </p:cNvSpPr>
          <p:nvPr>
            <p:ph idx="1"/>
          </p:nvPr>
        </p:nvSpPr>
        <p:spPr>
          <a:xfrm>
            <a:off x="1234184" y="2595880"/>
            <a:ext cx="9983858" cy="3984802"/>
          </a:xfrm>
        </p:spPr>
        <p:txBody>
          <a:bodyPr/>
          <a:lstStyle/>
          <a:p>
            <a:pPr>
              <a:lnSpc>
                <a:spcPct val="100000"/>
              </a:lnSpc>
            </a:pPr>
            <a:r>
              <a:rPr lang="en-US" sz="2200" dirty="0">
                <a:solidFill>
                  <a:schemeClr val="tx1">
                    <a:lumMod val="65000"/>
                    <a:lumOff val="35000"/>
                  </a:schemeClr>
                </a:solidFill>
                <a:latin typeface="Arial" panose="020B0604020202020204" pitchFamily="34" charset="0"/>
                <a:cs typeface="Arial" panose="020B0604020202020204" pitchFamily="34" charset="0"/>
              </a:rPr>
              <a:t>The Action Plan was developed by the Assembly of First Nations (AFN) to ensure First Nations are involved in setting the agenda for the Decade</a:t>
            </a:r>
            <a:br>
              <a:rPr lang="en-US" sz="2200" dirty="0">
                <a:solidFill>
                  <a:schemeClr val="tx1">
                    <a:lumMod val="65000"/>
                    <a:lumOff val="35000"/>
                  </a:schemeClr>
                </a:solidFill>
                <a:latin typeface="Arial" panose="020B0604020202020204" pitchFamily="34" charset="0"/>
                <a:cs typeface="Arial" panose="020B0604020202020204" pitchFamily="34" charset="0"/>
              </a:rPr>
            </a:br>
            <a:endParaRPr lang="en-US" sz="2200" dirty="0">
              <a:solidFill>
                <a:schemeClr val="tx1">
                  <a:lumMod val="65000"/>
                  <a:lumOff val="35000"/>
                </a:schemeClr>
              </a:solidFill>
              <a:latin typeface="Arial" panose="020B0604020202020204" pitchFamily="34" charset="0"/>
              <a:cs typeface="Arial" panose="020B0604020202020204" pitchFamily="34" charset="0"/>
            </a:endParaRPr>
          </a:p>
          <a:p>
            <a:pPr>
              <a:lnSpc>
                <a:spcPct val="100000"/>
              </a:lnSpc>
            </a:pPr>
            <a:r>
              <a:rPr lang="en-US" sz="2200" dirty="0">
                <a:solidFill>
                  <a:schemeClr val="tx1">
                    <a:lumMod val="65000"/>
                    <a:lumOff val="35000"/>
                  </a:schemeClr>
                </a:solidFill>
                <a:latin typeface="Arial" panose="020B0604020202020204" pitchFamily="34" charset="0"/>
                <a:cs typeface="Arial" panose="020B0604020202020204" pitchFamily="34" charset="0"/>
              </a:rPr>
              <a:t>The Action Plan was ratified by First Nations-in-Assembly in April 2023, through AFN Resolution 10/2023, </a:t>
            </a:r>
            <a:r>
              <a:rPr lang="en-US" sz="2200" i="1" dirty="0">
                <a:solidFill>
                  <a:schemeClr val="tx1">
                    <a:lumMod val="65000"/>
                    <a:lumOff val="35000"/>
                  </a:schemeClr>
                </a:solidFill>
                <a:latin typeface="Arial" panose="020B0604020202020204" pitchFamily="34" charset="0"/>
                <a:cs typeface="Arial" panose="020B0604020202020204" pitchFamily="34" charset="0"/>
              </a:rPr>
              <a:t>Support for the First Nations National Action Plan for the United Nations International Decade of Indigenous Languages (2022-32)</a:t>
            </a:r>
            <a:r>
              <a:rPr lang="en-US" sz="2200" dirty="0">
                <a:solidFill>
                  <a:schemeClr val="tx1">
                    <a:lumMod val="65000"/>
                    <a:lumOff val="35000"/>
                  </a:schemeClr>
                </a:solidFill>
                <a:latin typeface="Arial" panose="020B0604020202020204" pitchFamily="34" charset="0"/>
                <a:cs typeface="Arial" panose="020B0604020202020204" pitchFamily="34" charset="0"/>
              </a:rPr>
              <a:t> </a:t>
            </a:r>
          </a:p>
          <a:p>
            <a:endParaRPr lang="en-US" dirty="0">
              <a:solidFill>
                <a:srgbClr val="0A6798"/>
              </a:solidFill>
            </a:endParaRPr>
          </a:p>
        </p:txBody>
      </p:sp>
    </p:spTree>
    <p:extLst>
      <p:ext uri="{BB962C8B-B14F-4D97-AF65-F5344CB8AC3E}">
        <p14:creationId xmlns:p14="http://schemas.microsoft.com/office/powerpoint/2010/main" val="2516322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F445C722-95C0-9CA8-7324-B68950FBAC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7C1DC6-2070-9DA6-1503-F304A8B8A6F0}"/>
              </a:ext>
            </a:extLst>
          </p:cNvPr>
          <p:cNvSpPr>
            <a:spLocks noGrp="1"/>
          </p:cNvSpPr>
          <p:nvPr>
            <p:ph type="title"/>
          </p:nvPr>
        </p:nvSpPr>
        <p:spPr/>
        <p:txBody>
          <a:bodyPr/>
          <a:lstStyle/>
          <a:p>
            <a:r>
              <a:rPr lang="en-US" dirty="0">
                <a:solidFill>
                  <a:srgbClr val="0A6798"/>
                </a:solidFill>
                <a:latin typeface="Arial" panose="020B0604020202020204" pitchFamily="34" charset="0"/>
                <a:cs typeface="Arial" panose="020B0604020202020204" pitchFamily="34" charset="0"/>
              </a:rPr>
              <a:t>The Vision </a:t>
            </a:r>
          </a:p>
        </p:txBody>
      </p:sp>
      <p:sp>
        <p:nvSpPr>
          <p:cNvPr id="3" name="Content Placeholder 2">
            <a:extLst>
              <a:ext uri="{FF2B5EF4-FFF2-40B4-BE49-F238E27FC236}">
                <a16:creationId xmlns:a16="http://schemas.microsoft.com/office/drawing/2014/main" id="{8B76FA00-9EC7-4454-0762-F57A22C18FDD}"/>
              </a:ext>
            </a:extLst>
          </p:cNvPr>
          <p:cNvSpPr>
            <a:spLocks noGrp="1"/>
          </p:cNvSpPr>
          <p:nvPr>
            <p:ph idx="1"/>
          </p:nvPr>
        </p:nvSpPr>
        <p:spPr>
          <a:xfrm>
            <a:off x="1573142" y="2705101"/>
            <a:ext cx="9983858" cy="3440206"/>
          </a:xfrm>
        </p:spPr>
        <p:txBody>
          <a:bodyPr/>
          <a:lstStyle/>
          <a:p>
            <a:r>
              <a:rPr lang="en-US" sz="2200" dirty="0">
                <a:solidFill>
                  <a:schemeClr val="tx1">
                    <a:lumMod val="65000"/>
                    <a:lumOff val="35000"/>
                  </a:schemeClr>
                </a:solidFill>
                <a:latin typeface="Arial" panose="020B0604020202020204" pitchFamily="34" charset="0"/>
                <a:cs typeface="Arial" panose="020B0604020202020204" pitchFamily="34" charset="0"/>
              </a:rPr>
              <a:t>Growth in First Nations language reclamation, revitalization, maintenance and normalization, including access to instruction and language fluency </a:t>
            </a:r>
          </a:p>
          <a:p>
            <a:r>
              <a:rPr lang="en-US" sz="2200" dirty="0">
                <a:solidFill>
                  <a:schemeClr val="tx1">
                    <a:lumMod val="65000"/>
                    <a:lumOff val="35000"/>
                  </a:schemeClr>
                </a:solidFill>
                <a:latin typeface="Arial" panose="020B0604020202020204" pitchFamily="34" charset="0"/>
                <a:cs typeface="Arial" panose="020B0604020202020204" pitchFamily="34" charset="0"/>
              </a:rPr>
              <a:t>Greater visibility of First Nations languages</a:t>
            </a:r>
          </a:p>
          <a:p>
            <a:r>
              <a:rPr lang="en-US" sz="2200" dirty="0">
                <a:solidFill>
                  <a:schemeClr val="tx1">
                    <a:lumMod val="65000"/>
                    <a:lumOff val="35000"/>
                  </a:schemeClr>
                </a:solidFill>
                <a:latin typeface="Arial" panose="020B0604020202020204" pitchFamily="34" charset="0"/>
                <a:cs typeface="Arial" panose="020B0604020202020204" pitchFamily="34" charset="0"/>
              </a:rPr>
              <a:t>More coordination across First Nations and language organizations</a:t>
            </a:r>
          </a:p>
          <a:p>
            <a:r>
              <a:rPr lang="en-US" sz="2200" dirty="0">
                <a:solidFill>
                  <a:schemeClr val="tx1">
                    <a:lumMod val="65000"/>
                    <a:lumOff val="35000"/>
                  </a:schemeClr>
                </a:solidFill>
                <a:latin typeface="Arial" panose="020B0604020202020204" pitchFamily="34" charset="0"/>
                <a:cs typeface="Arial" panose="020B0604020202020204" pitchFamily="34" charset="0"/>
              </a:rPr>
              <a:t>Increased support from all levels of government and sectors </a:t>
            </a:r>
          </a:p>
          <a:p>
            <a:r>
              <a:rPr lang="en-US" sz="2200" dirty="0">
                <a:solidFill>
                  <a:schemeClr val="tx1">
                    <a:lumMod val="65000"/>
                    <a:lumOff val="35000"/>
                  </a:schemeClr>
                </a:solidFill>
                <a:latin typeface="Arial" panose="020B0604020202020204" pitchFamily="34" charset="0"/>
                <a:cs typeface="Arial" panose="020B0604020202020204" pitchFamily="34" charset="0"/>
              </a:rPr>
              <a:t>Adequate, sustainable, and long-term funding for languages</a:t>
            </a:r>
          </a:p>
          <a:p>
            <a:endParaRPr lang="en-US" dirty="0">
              <a:solidFill>
                <a:srgbClr val="0A6798"/>
              </a:solidFill>
            </a:endParaRPr>
          </a:p>
        </p:txBody>
      </p:sp>
    </p:spTree>
    <p:extLst>
      <p:ext uri="{BB962C8B-B14F-4D97-AF65-F5344CB8AC3E}">
        <p14:creationId xmlns:p14="http://schemas.microsoft.com/office/powerpoint/2010/main" val="1542920895"/>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660D935-0E56-4A20-7249-89A8483DD6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1A59EA-71A9-434E-E2CA-B26EC4770A6D}"/>
              </a:ext>
            </a:extLst>
          </p:cNvPr>
          <p:cNvSpPr>
            <a:spLocks noGrp="1"/>
          </p:cNvSpPr>
          <p:nvPr>
            <p:ph type="title"/>
          </p:nvPr>
        </p:nvSpPr>
        <p:spPr/>
        <p:txBody>
          <a:bodyPr/>
          <a:lstStyle/>
          <a:p>
            <a:r>
              <a:rPr lang="en-US" dirty="0">
                <a:solidFill>
                  <a:srgbClr val="0A6798"/>
                </a:solidFill>
                <a:latin typeface="Arial" panose="020B0604020202020204" pitchFamily="34" charset="0"/>
                <a:cs typeface="Arial" panose="020B0604020202020204" pitchFamily="34" charset="0"/>
              </a:rPr>
              <a:t>The Objectives </a:t>
            </a:r>
          </a:p>
        </p:txBody>
      </p:sp>
      <p:sp>
        <p:nvSpPr>
          <p:cNvPr id="3" name="Content Placeholder 2">
            <a:extLst>
              <a:ext uri="{FF2B5EF4-FFF2-40B4-BE49-F238E27FC236}">
                <a16:creationId xmlns:a16="http://schemas.microsoft.com/office/drawing/2014/main" id="{FBA1FD3F-B41E-67F3-C3A4-6AD0A844299D}"/>
              </a:ext>
            </a:extLst>
          </p:cNvPr>
          <p:cNvSpPr>
            <a:spLocks noGrp="1"/>
          </p:cNvSpPr>
          <p:nvPr>
            <p:ph idx="1"/>
          </p:nvPr>
        </p:nvSpPr>
        <p:spPr>
          <a:xfrm>
            <a:off x="1573142" y="2705101"/>
            <a:ext cx="9983858" cy="3585340"/>
          </a:xfrm>
        </p:spPr>
        <p:txBody>
          <a:bodyPr/>
          <a:lstStyle/>
          <a:p>
            <a:pPr marL="0" indent="0">
              <a:buNone/>
            </a:pPr>
            <a:r>
              <a:rPr lang="en-US" sz="2400" dirty="0">
                <a:solidFill>
                  <a:schemeClr val="tx1">
                    <a:lumMod val="65000"/>
                    <a:lumOff val="35000"/>
                  </a:schemeClr>
                </a:solidFill>
                <a:latin typeface="Arial" panose="020B0604020202020204" pitchFamily="34" charset="0"/>
                <a:cs typeface="Arial" panose="020B0604020202020204" pitchFamily="34" charset="0"/>
              </a:rPr>
              <a:t>To support First Nations languages so they thrive as living languages over the course of the Decade and beyond by:</a:t>
            </a:r>
          </a:p>
          <a:p>
            <a:pPr marL="914400" lvl="1" indent="-457200">
              <a:lnSpc>
                <a:spcPct val="150000"/>
              </a:lnSpc>
              <a:buFont typeface="+mj-lt"/>
              <a:buAutoNum type="arabicPeriod"/>
            </a:pPr>
            <a:r>
              <a:rPr lang="en-US" sz="2200" dirty="0">
                <a:solidFill>
                  <a:schemeClr val="tx1">
                    <a:lumMod val="65000"/>
                    <a:lumOff val="35000"/>
                  </a:schemeClr>
                </a:solidFill>
                <a:latin typeface="Arial" panose="020B0604020202020204" pitchFamily="34" charset="0"/>
                <a:cs typeface="Arial" panose="020B0604020202020204" pitchFamily="34" charset="0"/>
              </a:rPr>
              <a:t>Enhancing Awareness </a:t>
            </a:r>
          </a:p>
          <a:p>
            <a:pPr marL="914400" lvl="1" indent="-457200">
              <a:lnSpc>
                <a:spcPct val="150000"/>
              </a:lnSpc>
              <a:buFont typeface="+mj-lt"/>
              <a:buAutoNum type="arabicPeriod"/>
            </a:pPr>
            <a:r>
              <a:rPr lang="en-US" sz="2200" dirty="0">
                <a:solidFill>
                  <a:schemeClr val="tx1">
                    <a:lumMod val="65000"/>
                    <a:lumOff val="35000"/>
                  </a:schemeClr>
                </a:solidFill>
                <a:latin typeface="Arial" panose="020B0604020202020204" pitchFamily="34" charset="0"/>
                <a:cs typeface="Arial" panose="020B0604020202020204" pitchFamily="34" charset="0"/>
              </a:rPr>
              <a:t>Increasing Engagement of First Nations </a:t>
            </a:r>
          </a:p>
          <a:p>
            <a:pPr marL="914400" lvl="1" indent="-457200">
              <a:lnSpc>
                <a:spcPct val="150000"/>
              </a:lnSpc>
              <a:buFont typeface="+mj-lt"/>
              <a:buAutoNum type="arabicPeriod"/>
            </a:pPr>
            <a:r>
              <a:rPr lang="en-US" sz="2200" dirty="0">
                <a:solidFill>
                  <a:schemeClr val="tx1">
                    <a:lumMod val="65000"/>
                    <a:lumOff val="35000"/>
                  </a:schemeClr>
                </a:solidFill>
                <a:latin typeface="Arial" panose="020B0604020202020204" pitchFamily="34" charset="0"/>
                <a:cs typeface="Arial" panose="020B0604020202020204" pitchFamily="34" charset="0"/>
              </a:rPr>
              <a:t>Building Community Strategies</a:t>
            </a:r>
          </a:p>
          <a:p>
            <a:pPr marL="914400" lvl="1" indent="-457200">
              <a:lnSpc>
                <a:spcPct val="150000"/>
              </a:lnSpc>
              <a:buFont typeface="+mj-lt"/>
              <a:buAutoNum type="arabicPeriod"/>
            </a:pPr>
            <a:r>
              <a:rPr lang="en-US" sz="2200" dirty="0">
                <a:solidFill>
                  <a:schemeClr val="tx1">
                    <a:lumMod val="65000"/>
                    <a:lumOff val="35000"/>
                  </a:schemeClr>
                </a:solidFill>
                <a:latin typeface="Arial" panose="020B0604020202020204" pitchFamily="34" charset="0"/>
                <a:cs typeface="Arial" panose="020B0604020202020204" pitchFamily="34" charset="0"/>
              </a:rPr>
              <a:t>Enhancing Support </a:t>
            </a:r>
          </a:p>
          <a:p>
            <a:pPr marL="914400" lvl="1" indent="-457200">
              <a:lnSpc>
                <a:spcPct val="150000"/>
              </a:lnSpc>
              <a:buFont typeface="+mj-lt"/>
              <a:buAutoNum type="arabicPeriod"/>
            </a:pPr>
            <a:r>
              <a:rPr lang="en-US" sz="2200" dirty="0">
                <a:solidFill>
                  <a:schemeClr val="tx1">
                    <a:lumMod val="65000"/>
                    <a:lumOff val="35000"/>
                  </a:schemeClr>
                </a:solidFill>
                <a:latin typeface="Arial" panose="020B0604020202020204" pitchFamily="34" charset="0"/>
                <a:cs typeface="Arial" panose="020B0604020202020204" pitchFamily="34" charset="0"/>
              </a:rPr>
              <a:t>Improving Measurement</a:t>
            </a:r>
          </a:p>
          <a:p>
            <a:endParaRPr lang="en-US" dirty="0">
              <a:solidFill>
                <a:srgbClr val="0A6798"/>
              </a:solidFill>
            </a:endParaRPr>
          </a:p>
        </p:txBody>
      </p:sp>
    </p:spTree>
    <p:extLst>
      <p:ext uri="{BB962C8B-B14F-4D97-AF65-F5344CB8AC3E}">
        <p14:creationId xmlns:p14="http://schemas.microsoft.com/office/powerpoint/2010/main" val="1081216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19E3266-AE79-0E36-B019-B51BC3112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F69821-7F11-FF18-C663-5CEBD008DA1F}"/>
              </a:ext>
            </a:extLst>
          </p:cNvPr>
          <p:cNvSpPr>
            <a:spLocks noGrp="1"/>
          </p:cNvSpPr>
          <p:nvPr>
            <p:ph type="title"/>
          </p:nvPr>
        </p:nvSpPr>
        <p:spPr/>
        <p:txBody>
          <a:bodyPr/>
          <a:lstStyle/>
          <a:p>
            <a:r>
              <a:rPr lang="en-US" dirty="0">
                <a:solidFill>
                  <a:srgbClr val="0A6798"/>
                </a:solidFill>
                <a:latin typeface="Arial" panose="020B0604020202020204" pitchFamily="34" charset="0"/>
                <a:cs typeface="Arial" panose="020B0604020202020204" pitchFamily="34" charset="0"/>
              </a:rPr>
              <a:t>Timeline</a:t>
            </a:r>
          </a:p>
        </p:txBody>
      </p:sp>
      <p:sp>
        <p:nvSpPr>
          <p:cNvPr id="3" name="Content Placeholder 2">
            <a:extLst>
              <a:ext uri="{FF2B5EF4-FFF2-40B4-BE49-F238E27FC236}">
                <a16:creationId xmlns:a16="http://schemas.microsoft.com/office/drawing/2014/main" id="{31BA5C90-127E-7FD3-0CCC-A508BFFCCA86}"/>
              </a:ext>
            </a:extLst>
          </p:cNvPr>
          <p:cNvSpPr>
            <a:spLocks noGrp="1"/>
          </p:cNvSpPr>
          <p:nvPr>
            <p:ph idx="1"/>
          </p:nvPr>
        </p:nvSpPr>
        <p:spPr>
          <a:xfrm>
            <a:off x="1573142" y="2483428"/>
            <a:ext cx="9983858" cy="3802063"/>
          </a:xfrm>
        </p:spPr>
        <p:txBody>
          <a:bodyPr/>
          <a:lstStyle/>
          <a:p>
            <a:pPr marL="0" indent="0">
              <a:buNone/>
            </a:pPr>
            <a:r>
              <a:rPr lang="en-US" sz="2200" b="1" dirty="0">
                <a:solidFill>
                  <a:schemeClr val="tx1">
                    <a:lumMod val="65000"/>
                    <a:lumOff val="35000"/>
                  </a:schemeClr>
                </a:solidFill>
                <a:latin typeface="Arial" panose="020B0604020202020204" pitchFamily="34" charset="0"/>
                <a:cs typeface="Arial" panose="020B0604020202020204" pitchFamily="34" charset="0"/>
              </a:rPr>
              <a:t>The Launch: 2022 – 2023 </a:t>
            </a:r>
          </a:p>
          <a:p>
            <a:pPr lvl="1"/>
            <a:r>
              <a:rPr lang="en-US" sz="1800" dirty="0">
                <a:solidFill>
                  <a:schemeClr val="tx1">
                    <a:lumMod val="65000"/>
                    <a:lumOff val="35000"/>
                  </a:schemeClr>
                </a:solidFill>
                <a:latin typeface="Arial" panose="020B0604020202020204" pitchFamily="34" charset="0"/>
                <a:cs typeface="Arial" panose="020B0604020202020204" pitchFamily="34" charset="0"/>
              </a:rPr>
              <a:t>Developing awareness, engagement, communications strategies, enhancing regional and national supports </a:t>
            </a:r>
          </a:p>
          <a:p>
            <a:pPr marL="0" indent="0">
              <a:buNone/>
            </a:pPr>
            <a:r>
              <a:rPr lang="en-US" sz="2200" b="1" dirty="0">
                <a:solidFill>
                  <a:schemeClr val="tx1">
                    <a:lumMod val="65000"/>
                    <a:lumOff val="35000"/>
                  </a:schemeClr>
                </a:solidFill>
                <a:latin typeface="Arial" panose="020B0604020202020204" pitchFamily="34" charset="0"/>
                <a:cs typeface="Arial" panose="020B0604020202020204" pitchFamily="34" charset="0"/>
              </a:rPr>
              <a:t>Phase Two: 2024 – 2027  </a:t>
            </a:r>
          </a:p>
          <a:p>
            <a:pPr lvl="1"/>
            <a:r>
              <a:rPr lang="en-US" sz="1800" dirty="0">
                <a:solidFill>
                  <a:schemeClr val="tx1">
                    <a:lumMod val="65000"/>
                    <a:lumOff val="35000"/>
                  </a:schemeClr>
                </a:solidFill>
                <a:latin typeface="Arial" panose="020B0604020202020204" pitchFamily="34" charset="0"/>
                <a:cs typeface="Arial" panose="020B0604020202020204" pitchFamily="34" charset="0"/>
              </a:rPr>
              <a:t>Planning, creating partnerships and opportunities, awareness </a:t>
            </a:r>
          </a:p>
          <a:p>
            <a:pPr marL="0" indent="0">
              <a:buNone/>
            </a:pPr>
            <a:r>
              <a:rPr lang="en-US" sz="2200" b="1" dirty="0">
                <a:solidFill>
                  <a:schemeClr val="tx1">
                    <a:lumMod val="65000"/>
                    <a:lumOff val="35000"/>
                  </a:schemeClr>
                </a:solidFill>
                <a:latin typeface="Arial" panose="020B0604020202020204" pitchFamily="34" charset="0"/>
                <a:cs typeface="Arial" panose="020B0604020202020204" pitchFamily="34" charset="0"/>
              </a:rPr>
              <a:t>Phase Three: 2028 – 2031 </a:t>
            </a:r>
          </a:p>
          <a:p>
            <a:pPr lvl="1"/>
            <a:r>
              <a:rPr lang="en-US" sz="1800" dirty="0">
                <a:solidFill>
                  <a:schemeClr val="tx1">
                    <a:lumMod val="65000"/>
                    <a:lumOff val="35000"/>
                  </a:schemeClr>
                </a:solidFill>
                <a:latin typeface="Arial" panose="020B0604020202020204" pitchFamily="34" charset="0"/>
                <a:cs typeface="Arial" panose="020B0604020202020204" pitchFamily="34" charset="0"/>
              </a:rPr>
              <a:t>Implementing language plans and programs; First Nations languages becoming better integrated in communities and beyond</a:t>
            </a:r>
          </a:p>
          <a:p>
            <a:pPr marL="0" indent="0">
              <a:buNone/>
            </a:pPr>
            <a:r>
              <a:rPr lang="en-US" sz="2200" b="1" dirty="0">
                <a:solidFill>
                  <a:schemeClr val="tx1">
                    <a:lumMod val="65000"/>
                    <a:lumOff val="35000"/>
                  </a:schemeClr>
                </a:solidFill>
                <a:latin typeface="Arial" panose="020B0604020202020204" pitchFamily="34" charset="0"/>
                <a:cs typeface="Arial" panose="020B0604020202020204" pitchFamily="34" charset="0"/>
              </a:rPr>
              <a:t>Phase Four: 2031 – 2032 </a:t>
            </a:r>
          </a:p>
          <a:p>
            <a:pPr lvl="1"/>
            <a:r>
              <a:rPr lang="en-US" sz="1800" dirty="0">
                <a:solidFill>
                  <a:schemeClr val="tx1">
                    <a:lumMod val="65000"/>
                    <a:lumOff val="35000"/>
                  </a:schemeClr>
                </a:solidFill>
                <a:latin typeface="Arial" panose="020B0604020202020204" pitchFamily="34" charset="0"/>
                <a:cs typeface="Arial" panose="020B0604020202020204" pitchFamily="34" charset="0"/>
              </a:rPr>
              <a:t>Measuring and sharing success; building data; advocating for more funding, resources, and support</a:t>
            </a:r>
          </a:p>
          <a:p>
            <a:endParaRPr lang="en-US" dirty="0">
              <a:solidFill>
                <a:srgbClr val="0A6798"/>
              </a:solidFill>
            </a:endParaRPr>
          </a:p>
        </p:txBody>
      </p:sp>
    </p:spTree>
    <p:extLst>
      <p:ext uri="{BB962C8B-B14F-4D97-AF65-F5344CB8AC3E}">
        <p14:creationId xmlns:p14="http://schemas.microsoft.com/office/powerpoint/2010/main" val="162999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20208BD-332E-33D2-FD25-7D7535E3FA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67D1B9-E66F-8D3C-9A57-218EF82BDF9C}"/>
              </a:ext>
            </a:extLst>
          </p:cNvPr>
          <p:cNvSpPr>
            <a:spLocks noGrp="1"/>
          </p:cNvSpPr>
          <p:nvPr>
            <p:ph type="title"/>
          </p:nvPr>
        </p:nvSpPr>
        <p:spPr>
          <a:xfrm>
            <a:off x="1104071" y="3029712"/>
            <a:ext cx="9983858" cy="798576"/>
          </a:xfrm>
        </p:spPr>
        <p:txBody>
          <a:bodyPr/>
          <a:lstStyle/>
          <a:p>
            <a:r>
              <a:rPr lang="en-US" sz="6000" dirty="0">
                <a:solidFill>
                  <a:schemeClr val="accent1">
                    <a:lumMod val="75000"/>
                  </a:schemeClr>
                </a:solidFill>
                <a:latin typeface="Arial" panose="020B0604020202020204" pitchFamily="34" charset="0"/>
                <a:cs typeface="Arial" panose="020B0604020202020204" pitchFamily="34" charset="0"/>
              </a:rPr>
              <a:t>Implementation Plan</a:t>
            </a:r>
            <a:endParaRPr lang="en-US" sz="6000" dirty="0">
              <a:solidFill>
                <a:srgbClr val="0A679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336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8D365DD0-EA9E-5727-9900-DF33474B0E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BA875A-7427-B06E-47A2-54A84390DC59}"/>
              </a:ext>
            </a:extLst>
          </p:cNvPr>
          <p:cNvSpPr>
            <a:spLocks noGrp="1"/>
          </p:cNvSpPr>
          <p:nvPr>
            <p:ph idx="1"/>
          </p:nvPr>
        </p:nvSpPr>
        <p:spPr>
          <a:xfrm>
            <a:off x="1104070" y="2442633"/>
            <a:ext cx="9983858" cy="3802063"/>
          </a:xfrm>
        </p:spPr>
        <p:txBody>
          <a:bodyPr/>
          <a:lstStyle/>
          <a:p>
            <a:pPr>
              <a:lnSpc>
                <a:spcPct val="150000"/>
              </a:lnSpc>
            </a:pPr>
            <a:r>
              <a:rPr lang="en-US" sz="2200" dirty="0">
                <a:solidFill>
                  <a:schemeClr val="tx1">
                    <a:lumMod val="65000"/>
                    <a:lumOff val="35000"/>
                  </a:schemeClr>
                </a:solidFill>
                <a:latin typeface="Arial" panose="020B0604020202020204" pitchFamily="34" charset="0"/>
                <a:cs typeface="Arial" panose="020B0604020202020204" pitchFamily="34" charset="0"/>
              </a:rPr>
              <a:t>Developing Communications Plan and Decade fact sheet</a:t>
            </a:r>
          </a:p>
          <a:p>
            <a:pPr>
              <a:lnSpc>
                <a:spcPct val="150000"/>
              </a:lnSpc>
            </a:pPr>
            <a:r>
              <a:rPr lang="en-US" sz="2200" dirty="0">
                <a:solidFill>
                  <a:schemeClr val="tx1">
                    <a:lumMod val="65000"/>
                    <a:lumOff val="35000"/>
                  </a:schemeClr>
                </a:solidFill>
                <a:latin typeface="Arial" panose="020B0604020202020204" pitchFamily="34" charset="0"/>
                <a:cs typeface="Arial" panose="020B0604020202020204" pitchFamily="34" charset="0"/>
              </a:rPr>
              <a:t>Social Media Campaign - #ShareYourLangauge, #LearnAWord, #LearnAPhrase</a:t>
            </a:r>
          </a:p>
          <a:p>
            <a:pPr>
              <a:lnSpc>
                <a:spcPct val="150000"/>
              </a:lnSpc>
            </a:pPr>
            <a:r>
              <a:rPr lang="en-US" sz="2200" dirty="0">
                <a:solidFill>
                  <a:schemeClr val="tx1">
                    <a:lumMod val="65000"/>
                    <a:lumOff val="35000"/>
                  </a:schemeClr>
                </a:solidFill>
                <a:latin typeface="Arial" panose="020B0604020202020204" pitchFamily="34" charset="0"/>
                <a:cs typeface="Arial" panose="020B0604020202020204" pitchFamily="34" charset="0"/>
              </a:rPr>
              <a:t>Video Campaigns to showcase the importance of language revitalization </a:t>
            </a:r>
          </a:p>
          <a:p>
            <a:pPr>
              <a:lnSpc>
                <a:spcPct val="150000"/>
              </a:lnSpc>
            </a:pPr>
            <a:r>
              <a:rPr lang="en-US" sz="2200" dirty="0">
                <a:solidFill>
                  <a:schemeClr val="tx1">
                    <a:lumMod val="65000"/>
                    <a:lumOff val="35000"/>
                  </a:schemeClr>
                </a:solidFill>
                <a:latin typeface="Arial" panose="020B0604020202020204" pitchFamily="34" charset="0"/>
                <a:cs typeface="Arial" panose="020B0604020202020204" pitchFamily="34" charset="0"/>
              </a:rPr>
              <a:t>Logo developed for the Decade, by First Nations youth </a:t>
            </a:r>
          </a:p>
          <a:p>
            <a:pPr lvl="1">
              <a:lnSpc>
                <a:spcPct val="150000"/>
              </a:lnSpc>
            </a:pPr>
            <a:endParaRPr lang="en-US" sz="1800" dirty="0">
              <a:solidFill>
                <a:schemeClr val="tx1">
                  <a:lumMod val="65000"/>
                  <a:lumOff val="35000"/>
                </a:schemeClr>
              </a:solidFill>
              <a:latin typeface="Arial" panose="020B0604020202020204" pitchFamily="34" charset="0"/>
              <a:cs typeface="Arial" panose="020B0604020202020204" pitchFamily="34" charset="0"/>
            </a:endParaRPr>
          </a:p>
          <a:p>
            <a:endParaRPr lang="en-US" sz="2200" dirty="0">
              <a:solidFill>
                <a:schemeClr val="tx1">
                  <a:lumMod val="65000"/>
                  <a:lumOff val="35000"/>
                </a:schemeClr>
              </a:solidFill>
              <a:latin typeface="Arial" panose="020B0604020202020204" pitchFamily="34" charset="0"/>
              <a:cs typeface="Arial" panose="020B0604020202020204" pitchFamily="34" charset="0"/>
            </a:endParaRPr>
          </a:p>
          <a:p>
            <a:pPr marL="0" indent="0">
              <a:buNone/>
            </a:pPr>
            <a:endParaRPr lang="en-US" dirty="0">
              <a:solidFill>
                <a:srgbClr val="0A6798"/>
              </a:solidFill>
            </a:endParaRPr>
          </a:p>
        </p:txBody>
      </p:sp>
      <p:pic>
        <p:nvPicPr>
          <p:cNvPr id="5" name="Graphic 4">
            <a:extLst>
              <a:ext uri="{FF2B5EF4-FFF2-40B4-BE49-F238E27FC236}">
                <a16:creationId xmlns:a16="http://schemas.microsoft.com/office/drawing/2014/main" id="{3140C8C5-118E-8029-0B24-1547C78A17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17140" y="4198933"/>
            <a:ext cx="4809067" cy="2705100"/>
          </a:xfrm>
          <a:prstGeom prst="rect">
            <a:avLst/>
          </a:prstGeom>
        </p:spPr>
      </p:pic>
      <p:sp>
        <p:nvSpPr>
          <p:cNvPr id="4" name="Title 1">
            <a:extLst>
              <a:ext uri="{FF2B5EF4-FFF2-40B4-BE49-F238E27FC236}">
                <a16:creationId xmlns:a16="http://schemas.microsoft.com/office/drawing/2014/main" id="{EADE5120-0AC5-E074-4AC4-ED78426AA1F2}"/>
              </a:ext>
            </a:extLst>
          </p:cNvPr>
          <p:cNvSpPr txBox="1">
            <a:spLocks/>
          </p:cNvSpPr>
          <p:nvPr/>
        </p:nvSpPr>
        <p:spPr>
          <a:xfrm>
            <a:off x="1104071" y="1860492"/>
            <a:ext cx="9983858" cy="798576"/>
          </a:xfrm>
          <a:prstGeom prst="rect">
            <a:avLst/>
          </a:prstGeom>
        </p:spPr>
        <p:txBody>
          <a:bodyPr/>
          <a:lstStyle>
            <a:lvl1pPr algn="l" defTabSz="914400" rtl="0" eaLnBrk="1" latinLnBrk="0" hangingPunct="1">
              <a:lnSpc>
                <a:spcPct val="90000"/>
              </a:lnSpc>
              <a:spcBef>
                <a:spcPct val="0"/>
              </a:spcBef>
              <a:buNone/>
              <a:defRPr sz="4000" b="1" kern="1200">
                <a:solidFill>
                  <a:srgbClr val="002060"/>
                </a:solidFill>
                <a:latin typeface="+mj-lt"/>
                <a:ea typeface="+mj-ea"/>
                <a:cs typeface="+mj-cs"/>
              </a:defRPr>
            </a:lvl1pPr>
          </a:lstStyle>
          <a:p>
            <a:r>
              <a:rPr lang="en-US" dirty="0">
                <a:solidFill>
                  <a:srgbClr val="0A6798"/>
                </a:solidFill>
                <a:latin typeface="Arial" panose="020B0604020202020204" pitchFamily="34" charset="0"/>
                <a:cs typeface="Arial" panose="020B0604020202020204" pitchFamily="34" charset="0"/>
              </a:rPr>
              <a:t>1. Increasing Awareness</a:t>
            </a:r>
          </a:p>
        </p:txBody>
      </p:sp>
    </p:spTree>
    <p:extLst>
      <p:ext uri="{BB962C8B-B14F-4D97-AF65-F5344CB8AC3E}">
        <p14:creationId xmlns:p14="http://schemas.microsoft.com/office/powerpoint/2010/main" val="3062372509"/>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a:extLst>
            <a:ext uri="{FF2B5EF4-FFF2-40B4-BE49-F238E27FC236}">
              <a16:creationId xmlns:a16="http://schemas.microsoft.com/office/drawing/2014/main" id="{2AF49A53-6972-892E-53E7-D81A3D1E99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84E818-71E2-5051-5752-BDC27FD33630}"/>
              </a:ext>
            </a:extLst>
          </p:cNvPr>
          <p:cNvSpPr>
            <a:spLocks noGrp="1"/>
          </p:cNvSpPr>
          <p:nvPr>
            <p:ph type="title"/>
          </p:nvPr>
        </p:nvSpPr>
        <p:spPr/>
        <p:txBody>
          <a:bodyPr/>
          <a:lstStyle/>
          <a:p>
            <a:r>
              <a:rPr lang="en-US">
                <a:solidFill>
                  <a:srgbClr val="0A6798"/>
                </a:solidFill>
                <a:latin typeface="Arial" panose="020B0604020202020204" pitchFamily="34" charset="0"/>
                <a:cs typeface="Arial" panose="020B0604020202020204" pitchFamily="34" charset="0"/>
              </a:rPr>
              <a:t>Implementation Plan </a:t>
            </a:r>
            <a:endParaRPr lang="en-US" dirty="0">
              <a:solidFill>
                <a:srgbClr val="0A6798"/>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049C7D9-7DF7-AA71-9445-ADA1B3236CBE}"/>
              </a:ext>
            </a:extLst>
          </p:cNvPr>
          <p:cNvSpPr>
            <a:spLocks noGrp="1"/>
          </p:cNvSpPr>
          <p:nvPr>
            <p:ph idx="1"/>
          </p:nvPr>
        </p:nvSpPr>
        <p:spPr>
          <a:xfrm>
            <a:off x="1302209" y="2442633"/>
            <a:ext cx="9983858" cy="3802063"/>
          </a:xfrm>
        </p:spPr>
        <p:txBody>
          <a:bodyPr/>
          <a:lstStyle/>
          <a:p>
            <a:pPr marL="457200" lvl="1" indent="0">
              <a:lnSpc>
                <a:spcPct val="150000"/>
              </a:lnSpc>
              <a:buNone/>
            </a:pPr>
            <a:r>
              <a:rPr lang="en-US" sz="1800" dirty="0">
                <a:solidFill>
                  <a:schemeClr val="tx1">
                    <a:lumMod val="65000"/>
                    <a:lumOff val="35000"/>
                  </a:schemeClr>
                </a:solidFill>
                <a:latin typeface="Arial" panose="020B0604020202020204" pitchFamily="34" charset="0"/>
                <a:cs typeface="Arial" panose="020B0604020202020204" pitchFamily="34" charset="0"/>
              </a:rPr>
              <a:t>Video Campaigns to showcase the importance of language revitalization </a:t>
            </a:r>
          </a:p>
          <a:p>
            <a:pPr lvl="1">
              <a:lnSpc>
                <a:spcPct val="150000"/>
              </a:lnSpc>
            </a:pPr>
            <a:endParaRPr lang="en-US" sz="1800" dirty="0">
              <a:solidFill>
                <a:schemeClr val="tx1">
                  <a:lumMod val="65000"/>
                  <a:lumOff val="35000"/>
                </a:schemeClr>
              </a:solidFill>
              <a:latin typeface="Arial" panose="020B0604020202020204" pitchFamily="34" charset="0"/>
              <a:cs typeface="Arial" panose="020B0604020202020204" pitchFamily="34" charset="0"/>
            </a:endParaRPr>
          </a:p>
          <a:p>
            <a:endParaRPr lang="en-US" sz="2200" dirty="0">
              <a:solidFill>
                <a:schemeClr val="tx1">
                  <a:lumMod val="65000"/>
                  <a:lumOff val="35000"/>
                </a:schemeClr>
              </a:solidFill>
              <a:latin typeface="Arial" panose="020B0604020202020204" pitchFamily="34" charset="0"/>
              <a:cs typeface="Arial" panose="020B0604020202020204" pitchFamily="34" charset="0"/>
            </a:endParaRPr>
          </a:p>
          <a:p>
            <a:pPr marL="0" indent="0">
              <a:buNone/>
            </a:pPr>
            <a:endParaRPr lang="en-US" dirty="0">
              <a:solidFill>
                <a:srgbClr val="0A6798"/>
              </a:solidFill>
            </a:endParaRPr>
          </a:p>
        </p:txBody>
      </p:sp>
      <p:pic>
        <p:nvPicPr>
          <p:cNvPr id="5" name="Online Media 4" title="AFN 2024 International Mother Language Day - Clip">
            <a:hlinkClick r:id="" action="ppaction://media"/>
            <a:extLst>
              <a:ext uri="{FF2B5EF4-FFF2-40B4-BE49-F238E27FC236}">
                <a16:creationId xmlns:a16="http://schemas.microsoft.com/office/drawing/2014/main" id="{9E7F236B-7F51-C520-3FB3-0E44D7712517}"/>
              </a:ext>
            </a:extLst>
          </p:cNvPr>
          <p:cNvPicPr>
            <a:picLocks noRot="1" noChangeAspect="1"/>
          </p:cNvPicPr>
          <p:nvPr>
            <a:videoFile r:link="rId1"/>
          </p:nvPr>
        </p:nvPicPr>
        <p:blipFill>
          <a:blip r:embed="rId6"/>
          <a:stretch>
            <a:fillRect/>
          </a:stretch>
        </p:blipFill>
        <p:spPr>
          <a:xfrm>
            <a:off x="0" y="-30480"/>
            <a:ext cx="12192000" cy="6888480"/>
          </a:xfrm>
          <a:prstGeom prst="rect">
            <a:avLst/>
          </a:prstGeom>
        </p:spPr>
      </p:pic>
    </p:spTree>
    <p:extLst>
      <p:ext uri="{BB962C8B-B14F-4D97-AF65-F5344CB8AC3E}">
        <p14:creationId xmlns:p14="http://schemas.microsoft.com/office/powerpoint/2010/main" val="171317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6950BFC3-D8DA-4A85-94F7-54DA5524770B}">
      <p188:commentRel xmlns:p188="http://schemas.microsoft.com/office/powerpoint/2018/8/main" r:id="rId4"/>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64C2484-668C-6FD1-19C3-E71199BEE25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80E185-7D24-2CBE-1260-0B516CE66C3A}"/>
              </a:ext>
            </a:extLst>
          </p:cNvPr>
          <p:cNvSpPr>
            <a:spLocks noGrp="1"/>
          </p:cNvSpPr>
          <p:nvPr>
            <p:ph idx="1"/>
          </p:nvPr>
        </p:nvSpPr>
        <p:spPr>
          <a:xfrm>
            <a:off x="1104071" y="2410866"/>
            <a:ext cx="9983858" cy="1394085"/>
          </a:xfrm>
        </p:spPr>
        <p:txBody>
          <a:bodyPr/>
          <a:lstStyle/>
          <a:p>
            <a:pPr>
              <a:lnSpc>
                <a:spcPct val="100000"/>
              </a:lnSpc>
            </a:pPr>
            <a:r>
              <a:rPr lang="en-US" sz="1600" dirty="0">
                <a:solidFill>
                  <a:schemeClr val="tx1">
                    <a:lumMod val="65000"/>
                    <a:lumOff val="35000"/>
                  </a:schemeClr>
                </a:solidFill>
                <a:latin typeface="Arial" panose="020B0604020202020204" pitchFamily="34" charset="0"/>
                <a:cs typeface="Arial" panose="020B0604020202020204" pitchFamily="34" charset="0"/>
              </a:rPr>
              <a:t>Languages and Learning forums </a:t>
            </a:r>
          </a:p>
          <a:p>
            <a:pPr>
              <a:lnSpc>
                <a:spcPct val="100000"/>
              </a:lnSpc>
            </a:pPr>
            <a:r>
              <a:rPr lang="en-US" sz="1600" dirty="0">
                <a:solidFill>
                  <a:schemeClr val="tx1">
                    <a:lumMod val="65000"/>
                    <a:lumOff val="35000"/>
                  </a:schemeClr>
                </a:solidFill>
                <a:latin typeface="Arial" panose="020B0604020202020204" pitchFamily="34" charset="0"/>
                <a:cs typeface="Arial" panose="020B0604020202020204" pitchFamily="34" charset="0"/>
              </a:rPr>
              <a:t>AFN National Youth Gathering</a:t>
            </a:r>
          </a:p>
          <a:p>
            <a:pPr>
              <a:lnSpc>
                <a:spcPct val="100000"/>
              </a:lnSpc>
            </a:pPr>
            <a:r>
              <a:rPr lang="en-US" sz="1600" dirty="0">
                <a:solidFill>
                  <a:schemeClr val="tx1">
                    <a:lumMod val="65000"/>
                    <a:lumOff val="35000"/>
                  </a:schemeClr>
                </a:solidFill>
                <a:latin typeface="Arial" panose="020B0604020202020204" pitchFamily="34" charset="0"/>
                <a:cs typeface="Arial" panose="020B0604020202020204" pitchFamily="34" charset="0"/>
              </a:rPr>
              <a:t>Participating in national and international events, forums and conferences </a:t>
            </a:r>
          </a:p>
          <a:p>
            <a:endParaRPr lang="en-US" sz="1600" dirty="0">
              <a:solidFill>
                <a:srgbClr val="0A6798"/>
              </a:solidFill>
            </a:endParaRPr>
          </a:p>
        </p:txBody>
      </p:sp>
      <p:pic>
        <p:nvPicPr>
          <p:cNvPr id="5" name="Picture 4">
            <a:extLst>
              <a:ext uri="{FF2B5EF4-FFF2-40B4-BE49-F238E27FC236}">
                <a16:creationId xmlns:a16="http://schemas.microsoft.com/office/drawing/2014/main" id="{401F10DA-6543-2C17-462A-E1D3239B6022}"/>
              </a:ext>
            </a:extLst>
          </p:cNvPr>
          <p:cNvPicPr>
            <a:picLocks noChangeAspect="1"/>
          </p:cNvPicPr>
          <p:nvPr/>
        </p:nvPicPr>
        <p:blipFill>
          <a:blip r:embed="rId4"/>
          <a:stretch>
            <a:fillRect/>
          </a:stretch>
        </p:blipFill>
        <p:spPr>
          <a:xfrm>
            <a:off x="763334" y="3627619"/>
            <a:ext cx="10665332" cy="2896281"/>
          </a:xfrm>
          <a:prstGeom prst="rect">
            <a:avLst/>
          </a:prstGeom>
        </p:spPr>
      </p:pic>
      <p:sp>
        <p:nvSpPr>
          <p:cNvPr id="2" name="Title 1">
            <a:extLst>
              <a:ext uri="{FF2B5EF4-FFF2-40B4-BE49-F238E27FC236}">
                <a16:creationId xmlns:a16="http://schemas.microsoft.com/office/drawing/2014/main" id="{A2F66603-1F8F-D017-9197-4AA3F4535DF3}"/>
              </a:ext>
            </a:extLst>
          </p:cNvPr>
          <p:cNvSpPr txBox="1">
            <a:spLocks/>
          </p:cNvSpPr>
          <p:nvPr/>
        </p:nvSpPr>
        <p:spPr>
          <a:xfrm>
            <a:off x="1104071" y="1860492"/>
            <a:ext cx="9983858" cy="798576"/>
          </a:xfrm>
          <a:prstGeom prst="rect">
            <a:avLst/>
          </a:prstGeom>
        </p:spPr>
        <p:txBody>
          <a:bodyPr/>
          <a:lstStyle>
            <a:lvl1pPr algn="l" defTabSz="914400" rtl="0" eaLnBrk="1" latinLnBrk="0" hangingPunct="1">
              <a:lnSpc>
                <a:spcPct val="90000"/>
              </a:lnSpc>
              <a:spcBef>
                <a:spcPct val="0"/>
              </a:spcBef>
              <a:buNone/>
              <a:defRPr sz="4000" b="1" kern="1200">
                <a:solidFill>
                  <a:srgbClr val="002060"/>
                </a:solidFill>
                <a:latin typeface="+mj-lt"/>
                <a:ea typeface="+mj-ea"/>
                <a:cs typeface="+mj-cs"/>
              </a:defRPr>
            </a:lvl1pPr>
          </a:lstStyle>
          <a:p>
            <a:r>
              <a:rPr lang="en-US" dirty="0">
                <a:solidFill>
                  <a:srgbClr val="0A6798"/>
                </a:solidFill>
                <a:latin typeface="Arial" panose="020B0604020202020204" pitchFamily="34" charset="0"/>
                <a:cs typeface="Arial" panose="020B0604020202020204" pitchFamily="34" charset="0"/>
              </a:rPr>
              <a:t>2. Increasing Engagement</a:t>
            </a:r>
          </a:p>
        </p:txBody>
      </p:sp>
    </p:spTree>
    <p:extLst>
      <p:ext uri="{BB962C8B-B14F-4D97-AF65-F5344CB8AC3E}">
        <p14:creationId xmlns:p14="http://schemas.microsoft.com/office/powerpoint/2010/main" val="3247604323"/>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14F5DB9F0EFB438838633D3D3C15B8" ma:contentTypeVersion="16" ma:contentTypeDescription="Create a new document." ma:contentTypeScope="" ma:versionID="1b15e146dd7714f2d5dcf18563929c34">
  <xsd:schema xmlns:xsd="http://www.w3.org/2001/XMLSchema" xmlns:xs="http://www.w3.org/2001/XMLSchema" xmlns:p="http://schemas.microsoft.com/office/2006/metadata/properties" xmlns:ns2="40cc7fa8-84e5-448e-ae7a-47e8d4996491" xmlns:ns3="b559b0e0-9212-46a0-b3de-39b777f81522" targetNamespace="http://schemas.microsoft.com/office/2006/metadata/properties" ma:root="true" ma:fieldsID="27e97a9b6377789299bdb8fc26e42c2e" ns2:_="" ns3:_="">
    <xsd:import namespace="40cc7fa8-84e5-448e-ae7a-47e8d4996491"/>
    <xsd:import namespace="b559b0e0-9212-46a0-b3de-39b777f81522"/>
    <xsd:element name="properties">
      <xsd:complexType>
        <xsd:sequence>
          <xsd:element name="documentManagement">
            <xsd:complexType>
              <xsd:all>
                <xsd:element ref="ns2:Polaris_x0023_" minOccurs="0"/>
                <xsd:element ref="ns2:Opportunity_x0023_" minOccurs="0"/>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cc7fa8-84e5-448e-ae7a-47e8d4996491" elementFormDefault="qualified">
    <xsd:import namespace="http://schemas.microsoft.com/office/2006/documentManagement/types"/>
    <xsd:import namespace="http://schemas.microsoft.com/office/infopath/2007/PartnerControls"/>
    <xsd:element name="Polaris_x0023_" ma:index="8" nillable="true" ma:displayName="Polaris #" ma:format="Dropdown" ma:internalName="Polaris_x0023_">
      <xsd:simpleType>
        <xsd:restriction base="dms:Note">
          <xsd:maxLength value="255"/>
        </xsd:restriction>
      </xsd:simpleType>
    </xsd:element>
    <xsd:element name="Opportunity_x0023_" ma:index="9" nillable="true" ma:displayName="Opportunity #" ma:format="Dropdown" ma:internalName="Opportunity_x0023_">
      <xsd:simpleType>
        <xsd:restriction base="dms:Note">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83b7034-6acb-4a3b-925f-eb080a5d509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59b0e0-9212-46a0-b3de-39b777f81522" elementFormDefault="qualified">
    <xsd:import namespace="http://schemas.microsoft.com/office/2006/documentManagement/types"/>
    <xsd:import namespace="http://schemas.microsoft.com/office/infopath/2007/PartnerControls"/>
    <xsd:element name="SharedWithUsers" ma:index="14"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da357cf-8b75-474a-aa06-0e764647acb3}" ma:internalName="TaxCatchAll" ma:showField="CatchAllData" ma:web="b559b0e0-9212-46a0-b3de-39b777f815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olaris_x0023_ xmlns="40cc7fa8-84e5-448e-ae7a-47e8d4996491" xsi:nil="true"/>
    <lcf76f155ced4ddcb4097134ff3c332f xmlns="40cc7fa8-84e5-448e-ae7a-47e8d4996491">
      <Terms xmlns="http://schemas.microsoft.com/office/infopath/2007/PartnerControls"/>
    </lcf76f155ced4ddcb4097134ff3c332f>
    <TaxCatchAll xmlns="b559b0e0-9212-46a0-b3de-39b777f81522" xsi:nil="true"/>
    <Opportunity_x0023_ xmlns="40cc7fa8-84e5-448e-ae7a-47e8d4996491" xsi:nil="true"/>
  </documentManagement>
</p:properties>
</file>

<file path=customXml/itemProps1.xml><?xml version="1.0" encoding="utf-8"?>
<ds:datastoreItem xmlns:ds="http://schemas.openxmlformats.org/officeDocument/2006/customXml" ds:itemID="{BEC08A3B-A95F-4AAF-A077-A9D2A04639DF}"/>
</file>

<file path=customXml/itemProps2.xml><?xml version="1.0" encoding="utf-8"?>
<ds:datastoreItem xmlns:ds="http://schemas.openxmlformats.org/officeDocument/2006/customXml" ds:itemID="{219D4497-6A57-492E-AEE6-6E87FFB7D849}"/>
</file>

<file path=customXml/itemProps3.xml><?xml version="1.0" encoding="utf-8"?>
<ds:datastoreItem xmlns:ds="http://schemas.openxmlformats.org/officeDocument/2006/customXml" ds:itemID="{1617F444-A07B-4116-829D-E1594FCAA1A4}"/>
</file>

<file path=docProps/app.xml><?xml version="1.0" encoding="utf-8"?>
<Properties xmlns="http://schemas.openxmlformats.org/officeDocument/2006/extended-properties" xmlns:vt="http://schemas.openxmlformats.org/officeDocument/2006/docPropsVTypes">
  <Template/>
  <TotalTime>19548</TotalTime>
  <Words>1940</Words>
  <Application>Microsoft Office PowerPoint</Application>
  <PresentationFormat>Widescreen</PresentationFormat>
  <Paragraphs>143</Paragraphs>
  <Slides>14</Slides>
  <Notes>11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Aptos</vt:lpstr>
      <vt:lpstr>Arial</vt:lpstr>
      <vt:lpstr>Calibri</vt:lpstr>
      <vt:lpstr>Proxima Nova Rg</vt:lpstr>
      <vt:lpstr>1_Custom Design</vt:lpstr>
      <vt:lpstr>First Nations National Action Plan for the United Nations International Decade of Indigenous Languages  (2022-32) </vt:lpstr>
      <vt:lpstr>Introduction </vt:lpstr>
      <vt:lpstr>The Vision </vt:lpstr>
      <vt:lpstr>The Objectives </vt:lpstr>
      <vt:lpstr>Timeline</vt:lpstr>
      <vt:lpstr>Implementation Plan</vt:lpstr>
      <vt:lpstr>PowerPoint Presentation</vt:lpstr>
      <vt:lpstr>Implementation Plan </vt:lpstr>
      <vt:lpstr>PowerPoint Presentation</vt:lpstr>
      <vt:lpstr>3. Building Community Strategies</vt:lpstr>
      <vt:lpstr>4. Enhancing Support</vt:lpstr>
      <vt:lpstr>5. Improving Measurement</vt:lpstr>
      <vt:lpstr>Conclusion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Cheyenne Nicholas</dc:creator>
  <cp:lastModifiedBy>Jennifer Bellchambers</cp:lastModifiedBy>
  <cp:revision>41</cp:revision>
  <dcterms:created xsi:type="dcterms:W3CDTF">2020-01-06T15:32:02Z</dcterms:created>
  <dcterms:modified xsi:type="dcterms:W3CDTF">2024-02-27T22:16:03Z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0x0101001C14F5DB9F0EFB438838633D3D3C15B8</vt:lpwstr>
  </property>
</Properties>
</file>