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notesSlides/notesSlide11.xml" ContentType="application/vnd.openxmlformats-officedocument.presentationml.notesSlide+xml"/>
  <Override PartName="/ppt/authors.xml" ContentType="application/vnd.ms-powerpoint.authors+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Slides/notesSlide4.xml" ContentType="application/vnd.openxmlformats-officedocument.presentationml.notesSlide+xml"/>
  <Override PartName="/ppt/slides/slide2.xml" ContentType="application/vnd.openxmlformats-officedocument.presentationml.slide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notesSlides/notesSlide3.xml" ContentType="application/vnd.openxmlformats-officedocument.presentationml.notesSlide+xml"/>
  <Override PartName="/ppt/slides/slide5.xml" ContentType="application/vnd.openxmlformats-officedocument.presentationml.slide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notesSlides/notesSlide1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1.xml" ContentType="application/vnd.openxmlformats-officedocument.presentationml.slide+xml"/>
  <Override PartName="/ppt/notesSlides/notesSlide8.xml" ContentType="application/vnd.openxmlformats-officedocument.presentationml.notesSlide+xml"/>
  <Override PartName="/ppt/slideLayouts/slideLayout8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revisionInfo.xml" ContentType="application/vnd.ms-powerpoint.revisioninfo+xml"/>
  <Override PartName="/ppt/changesInfos/changesInfo1.xml" ContentType="application/vnd.ms-powerpoint.changes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362" r:id="rId2"/>
    <p:sldId id="443" r:id="rId3"/>
    <p:sldId id="473" r:id="rId4"/>
    <p:sldId id="290" r:id="rId5"/>
    <p:sldId id="258" r:id="rId6"/>
    <p:sldId id="433" r:id="rId7"/>
    <p:sldId id="444" r:id="rId8"/>
    <p:sldId id="475" r:id="rId9"/>
    <p:sldId id="442" r:id="rId10"/>
    <p:sldId id="379" r:id="rId11"/>
    <p:sldId id="438" r:id="rId12"/>
    <p:sldId id="311" r:id="rId13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C67177E-18CC-0358-E031-4181DFEB6597}" name="Marie Frawley-Henry" initials="MF" userId="S::MarieF@afn.ca::ec306f54-1db3-41c6-9051-174ac0b2a72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3"/>
    <a:srgbClr val="D0B41E"/>
    <a:srgbClr val="FFE527"/>
    <a:srgbClr val="C28E00"/>
    <a:srgbClr val="D3251C"/>
    <a:srgbClr val="FFEF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2F91DA-29A6-47DE-A538-81B6B60B2531}" v="2" dt="2026-08-28T21:14:00.694"/>
  </p1510:revLst>
</p1510:revInfo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06" autoAdjust="0"/>
    <p:restoredTop sz="95344" autoAdjust="0"/>
  </p:normalViewPr>
  <p:slideViewPr>
    <p:cSldViewPr snapToGrid="0">
      <p:cViewPr varScale="1">
        <p:scale>
          <a:sx n="85" d="100"/>
          <a:sy n="85" d="100"/>
        </p:scale>
        <p:origin x="260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90" d="100"/>
        <a:sy n="90" d="100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2828" y="4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e Frawley-Henry" userId="ec306f54-1db3-41c6-9051-174ac0b2a72d" providerId="ADAL" clId="{FCB88134-981C-42F3-96AD-943F4D916065}"/>
    <pc:docChg chg="modSld">
      <pc:chgData name="Marie Frawley-Henry" userId="ec306f54-1db3-41c6-9051-174ac0b2a72d" providerId="ADAL" clId="{FCB88134-981C-42F3-96AD-943F4D916065}" dt="2026-08-28T21:13:56.673" v="0"/>
      <pc:docMkLst>
        <pc:docMk/>
      </pc:docMkLst>
      <pc:sldChg chg="modSp">
        <pc:chgData name="Marie Frawley-Henry" userId="ec306f54-1db3-41c6-9051-174ac0b2a72d" providerId="ADAL" clId="{FCB88134-981C-42F3-96AD-943F4D916065}" dt="2026-08-28T21:13:56.673" v="0"/>
        <pc:sldMkLst>
          <pc:docMk/>
          <pc:sldMk cId="0" sldId="258"/>
        </pc:sldMkLst>
        <pc:graphicFrameChg chg="mod">
          <ac:chgData name="Marie Frawley-Henry" userId="ec306f54-1db3-41c6-9051-174ac0b2a72d" providerId="ADAL" clId="{FCB88134-981C-42F3-96AD-943F4D916065}" dt="2026-08-28T21:13:56.673" v="0"/>
          <ac:graphicFrameMkLst>
            <pc:docMk/>
            <pc:sldMk cId="0" sldId="258"/>
            <ac:graphicFrameMk id="5" creationId="{134DA0E8-E5C9-F46A-2CCC-E7A4E7C33D5A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#1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0B0106-B422-435A-9C41-5B789C9F9479}" type="doc">
      <dgm:prSet loTypeId="urn:microsoft.com/office/officeart/2008/layout/LinedList" loCatId="list" qsTypeId="urn:microsoft.com/office/officeart/2005/8/quickstyle/simple4#1" qsCatId="simple" csTypeId="urn:microsoft.com/office/officeart/2005/8/colors/accent0_3#1" csCatId="mainScheme" phldr="1"/>
      <dgm:spPr/>
      <dgm:t>
        <a:bodyPr/>
        <a:lstStyle/>
        <a:p>
          <a:endParaRPr lang="en-US"/>
        </a:p>
      </dgm:t>
    </dgm:pt>
    <dgm:pt modelId="{85052FD0-C392-4FC7-9FF8-E2DAB6B64ED5}">
      <dgm:prSet/>
      <dgm:spPr/>
      <dgm:t>
        <a:bodyPr/>
        <a:lstStyle/>
        <a:p>
          <a:endParaRPr lang="en-US" dirty="0"/>
        </a:p>
      </dgm:t>
    </dgm:pt>
    <dgm:pt modelId="{B7C341D0-937E-4E93-B8E7-C5FBAD1F60FF}" type="parTrans" cxnId="{61A6E6DD-5F8F-4E71-A49D-40B63AE455A0}">
      <dgm:prSet/>
      <dgm:spPr/>
      <dgm:t>
        <a:bodyPr/>
        <a:lstStyle/>
        <a:p>
          <a:endParaRPr lang="en-US"/>
        </a:p>
      </dgm:t>
    </dgm:pt>
    <dgm:pt modelId="{8C1081D4-C74A-4F40-8950-E9AF79A8B784}" type="sibTrans" cxnId="{61A6E6DD-5F8F-4E71-A49D-40B63AE455A0}">
      <dgm:prSet/>
      <dgm:spPr/>
      <dgm:t>
        <a:bodyPr/>
        <a:lstStyle/>
        <a:p>
          <a:endParaRPr lang="en-US"/>
        </a:p>
      </dgm:t>
    </dgm:pt>
    <dgm:pt modelId="{3F707454-8157-4482-9483-2DB6D49D3F71}">
      <dgm:prSet custT="1"/>
      <dgm:spPr/>
      <dgm:t>
        <a:bodyPr/>
        <a:lstStyle/>
        <a:p>
          <a:pPr>
            <a:lnSpc>
              <a:spcPts val="2400"/>
            </a:lnSpc>
          </a:pPr>
          <a:r>
            <a:rPr lang="en-CA" sz="1800" dirty="0">
              <a:latin typeface="Arial" panose="020B0604020202020204" pitchFamily="34" charset="0"/>
              <a:cs typeface="Arial" panose="020B0604020202020204" pitchFamily="34" charset="0"/>
            </a:rPr>
            <a:t>The AFN report identifies four systemic barriers that Canada’s official report fails to address and advocates for key recommendations to build </a:t>
          </a:r>
          <a:r>
            <a:rPr lang="en-CA" sz="1800" b="1" dirty="0">
              <a:latin typeface="Arial" panose="020B0604020202020204" pitchFamily="34" charset="0"/>
              <a:cs typeface="Arial" panose="020B0604020202020204" pitchFamily="34" charset="0"/>
            </a:rPr>
            <a:t>Distinct First Nations Accessibility Legislation </a:t>
          </a:r>
          <a:r>
            <a:rPr lang="en-CA" sz="1800" dirty="0">
              <a:latin typeface="Arial" panose="020B0604020202020204" pitchFamily="34" charset="0"/>
              <a:cs typeface="Arial" panose="020B0604020202020204" pitchFamily="34" charset="0"/>
            </a:rPr>
            <a:t>(DFNAL).</a:t>
          </a:r>
          <a:endParaRPr lang="en-US" sz="1800" dirty="0"/>
        </a:p>
      </dgm:t>
    </dgm:pt>
    <dgm:pt modelId="{7FDE270F-2F41-4496-8733-716E190B36C9}" type="parTrans" cxnId="{345F6D3F-3BE8-4481-9241-6E9A1FABF0BA}">
      <dgm:prSet/>
      <dgm:spPr/>
      <dgm:t>
        <a:bodyPr/>
        <a:lstStyle/>
        <a:p>
          <a:endParaRPr lang="en-US"/>
        </a:p>
      </dgm:t>
    </dgm:pt>
    <dgm:pt modelId="{340457FB-602C-4D8F-ACD8-04781BF1D3D5}" type="sibTrans" cxnId="{345F6D3F-3BE8-4481-9241-6E9A1FABF0BA}">
      <dgm:prSet/>
      <dgm:spPr/>
      <dgm:t>
        <a:bodyPr/>
        <a:lstStyle/>
        <a:p>
          <a:endParaRPr lang="en-US"/>
        </a:p>
      </dgm:t>
    </dgm:pt>
    <dgm:pt modelId="{58603E12-9856-4AA5-9D6E-FC6E8B0BC551}">
      <dgm:prSet custT="1"/>
      <dgm:spPr/>
      <dgm:t>
        <a:bodyPr/>
        <a:lstStyle/>
        <a:p>
          <a:pPr>
            <a:lnSpc>
              <a:spcPts val="2400"/>
            </a:lnSpc>
          </a:pPr>
          <a:r>
            <a:rPr lang="en-CA" sz="1800" b="1" dirty="0">
              <a:latin typeface="Arial" panose="020B0604020202020204" pitchFamily="34" charset="0"/>
              <a:cs typeface="Arial" panose="020B0604020202020204" pitchFamily="34" charset="0"/>
            </a:rPr>
            <a:t>Key Barriers: </a:t>
          </a:r>
          <a:r>
            <a:rPr lang="en-CA" sz="1800" dirty="0">
              <a:latin typeface="Arial" panose="020B0604020202020204" pitchFamily="34" charset="0"/>
              <a:cs typeface="Arial" panose="020B0604020202020204" pitchFamily="34" charset="0"/>
            </a:rPr>
            <a:t>Infrastructure Gap, Misdiagnosis, Lack of Disability Data for First Nations, &amp; Colonial Policies.</a:t>
          </a:r>
          <a:endParaRPr lang="en-US" sz="1800" dirty="0"/>
        </a:p>
      </dgm:t>
    </dgm:pt>
    <dgm:pt modelId="{4B04FC96-7D78-4B83-80D1-F7301CDE6C81}" type="parTrans" cxnId="{EC77D5A2-CAFE-4698-881C-9398DC7206D1}">
      <dgm:prSet/>
      <dgm:spPr/>
      <dgm:t>
        <a:bodyPr/>
        <a:lstStyle/>
        <a:p>
          <a:endParaRPr lang="en-US"/>
        </a:p>
      </dgm:t>
    </dgm:pt>
    <dgm:pt modelId="{B04A1A00-9BDA-4A73-9491-8F1C5C62F145}" type="sibTrans" cxnId="{EC77D5A2-CAFE-4698-881C-9398DC7206D1}">
      <dgm:prSet/>
      <dgm:spPr/>
      <dgm:t>
        <a:bodyPr/>
        <a:lstStyle/>
        <a:p>
          <a:endParaRPr lang="en-US"/>
        </a:p>
      </dgm:t>
    </dgm:pt>
    <dgm:pt modelId="{A8C03051-6F73-4DA2-BD83-E892AC87C518}">
      <dgm:prSet custT="1"/>
      <dgm:spPr/>
      <dgm:t>
        <a:bodyPr/>
        <a:lstStyle/>
        <a:p>
          <a:endParaRPr lang="en-US" sz="2400" dirty="0"/>
        </a:p>
      </dgm:t>
    </dgm:pt>
    <dgm:pt modelId="{C60F76B9-783D-4674-BCCD-4CD19474AF38}" type="parTrans" cxnId="{A02996EB-CE9E-4FF7-A893-8515B1226A81}">
      <dgm:prSet/>
      <dgm:spPr/>
      <dgm:t>
        <a:bodyPr/>
        <a:lstStyle/>
        <a:p>
          <a:endParaRPr lang="en-US"/>
        </a:p>
      </dgm:t>
    </dgm:pt>
    <dgm:pt modelId="{8E279807-5AE7-449D-86F4-BDD537AE6E38}" type="sibTrans" cxnId="{A02996EB-CE9E-4FF7-A893-8515B1226A81}">
      <dgm:prSet/>
      <dgm:spPr/>
      <dgm:t>
        <a:bodyPr/>
        <a:lstStyle/>
        <a:p>
          <a:endParaRPr lang="en-US"/>
        </a:p>
      </dgm:t>
    </dgm:pt>
    <dgm:pt modelId="{9B0FFD4A-EC27-5948-98AA-E8AA00D10BDF}">
      <dgm:prSet custT="1"/>
      <dgm:spPr/>
      <dgm:t>
        <a:bodyPr/>
        <a:lstStyle/>
        <a:p>
          <a:pPr>
            <a:lnSpc>
              <a:spcPts val="2400"/>
            </a:lnSpc>
            <a:spcAft>
              <a:spcPts val="1200"/>
            </a:spcAft>
            <a:buFont typeface="Arial" panose="020B0604020202020204" pitchFamily="34" charset="0"/>
            <a:buChar char="•"/>
          </a:pPr>
          <a:r>
            <a:rPr lang="en-CA" sz="1800" b="0" dirty="0">
              <a:latin typeface="Arial" panose="020B0604020202020204" pitchFamily="34" charset="0"/>
              <a:cs typeface="Arial" panose="020B0604020202020204" pitchFamily="34" charset="0"/>
            </a:rPr>
            <a:t>The AFN report reflects several engagements with First Nations Persons with Disabilities (FNPWD), leadership, and technical experts and cross-sectorial disability policy collaboration. </a:t>
          </a:r>
          <a:endParaRPr lang="en-US" sz="18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81F217-71BE-0C4B-A9F5-45035166303D}" type="parTrans" cxnId="{F29B334D-23CA-1046-A010-5861E9DE2C1E}">
      <dgm:prSet/>
      <dgm:spPr/>
      <dgm:t>
        <a:bodyPr/>
        <a:lstStyle/>
        <a:p>
          <a:endParaRPr lang="en-US"/>
        </a:p>
      </dgm:t>
    </dgm:pt>
    <dgm:pt modelId="{087AEC68-165A-8848-B27B-23BA67CD870E}" type="sibTrans" cxnId="{F29B334D-23CA-1046-A010-5861E9DE2C1E}">
      <dgm:prSet/>
      <dgm:spPr/>
      <dgm:t>
        <a:bodyPr/>
        <a:lstStyle/>
        <a:p>
          <a:endParaRPr lang="en-US"/>
        </a:p>
      </dgm:t>
    </dgm:pt>
    <dgm:pt modelId="{B50C2934-B81C-4BAE-9466-0EEB9623EF02}">
      <dgm:prSet custT="1"/>
      <dgm:spPr/>
      <dgm:t>
        <a:bodyPr/>
        <a:lstStyle/>
        <a:p>
          <a:pPr>
            <a:lnSpc>
              <a:spcPts val="2400"/>
            </a:lnSpc>
          </a:pPr>
          <a:r>
            <a:rPr lang="en-CA" sz="1800" b="0" dirty="0">
              <a:latin typeface="Arial" panose="020B0604020202020204" pitchFamily="34" charset="0"/>
              <a:cs typeface="Arial" panose="020B0604020202020204" pitchFamily="34" charset="0"/>
            </a:rPr>
            <a:t>In 2022, Canada submitted a Periodic Report to the (CRPD). AFN responded with a Shadow Report to the CRPD, in February 2025. </a:t>
          </a:r>
        </a:p>
        <a:p>
          <a:pPr>
            <a:lnSpc>
              <a:spcPts val="2400"/>
            </a:lnSpc>
          </a:pPr>
          <a:endParaRPr lang="en-US" sz="20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1A11E78-B1F9-4607-B5A2-283A66B11A3D}" type="sibTrans" cxnId="{71412210-622E-4BEB-809C-46741801E810}">
      <dgm:prSet/>
      <dgm:spPr/>
      <dgm:t>
        <a:bodyPr/>
        <a:lstStyle/>
        <a:p>
          <a:endParaRPr lang="en-US"/>
        </a:p>
      </dgm:t>
    </dgm:pt>
    <dgm:pt modelId="{0606019D-6B70-40D4-87DD-DF5E0A36B75C}" type="parTrans" cxnId="{71412210-622E-4BEB-809C-46741801E810}">
      <dgm:prSet/>
      <dgm:spPr/>
      <dgm:t>
        <a:bodyPr/>
        <a:lstStyle/>
        <a:p>
          <a:endParaRPr lang="en-US"/>
        </a:p>
      </dgm:t>
    </dgm:pt>
    <dgm:pt modelId="{81CA553C-1202-D94B-A21A-AE307D61E30E}" type="pres">
      <dgm:prSet presAssocID="{310B0106-B422-435A-9C41-5B789C9F9479}" presName="vert0" presStyleCnt="0">
        <dgm:presLayoutVars>
          <dgm:dir/>
          <dgm:animOne val="branch"/>
          <dgm:animLvl val="lvl"/>
        </dgm:presLayoutVars>
      </dgm:prSet>
      <dgm:spPr/>
    </dgm:pt>
    <dgm:pt modelId="{CB471DF6-B814-2241-AB69-737F4FD6ED5A}" type="pres">
      <dgm:prSet presAssocID="{85052FD0-C392-4FC7-9FF8-E2DAB6B64ED5}" presName="thickLine" presStyleLbl="alignNode1" presStyleIdx="0" presStyleCnt="1"/>
      <dgm:spPr/>
    </dgm:pt>
    <dgm:pt modelId="{E961D3F3-2CA4-6B49-9695-F33FB9FDA3D5}" type="pres">
      <dgm:prSet presAssocID="{85052FD0-C392-4FC7-9FF8-E2DAB6B64ED5}" presName="horz1" presStyleCnt="0"/>
      <dgm:spPr/>
    </dgm:pt>
    <dgm:pt modelId="{A1F6D281-6609-4147-A69B-08DBF1559D4E}" type="pres">
      <dgm:prSet presAssocID="{85052FD0-C392-4FC7-9FF8-E2DAB6B64ED5}" presName="tx1" presStyleLbl="revTx" presStyleIdx="0" presStyleCnt="6" custFlipHor="1" custScaleX="20445"/>
      <dgm:spPr/>
    </dgm:pt>
    <dgm:pt modelId="{D0FC61A0-B5C5-364D-8CD7-90F902036941}" type="pres">
      <dgm:prSet presAssocID="{85052FD0-C392-4FC7-9FF8-E2DAB6B64ED5}" presName="vert1" presStyleCnt="0"/>
      <dgm:spPr/>
    </dgm:pt>
    <dgm:pt modelId="{63478FA5-60A3-C443-ACF6-26A9F656ADD5}" type="pres">
      <dgm:prSet presAssocID="{B50C2934-B81C-4BAE-9466-0EEB9623EF02}" presName="vertSpace2a" presStyleCnt="0"/>
      <dgm:spPr/>
    </dgm:pt>
    <dgm:pt modelId="{D08C2EA8-D408-7747-AA01-3130E5135177}" type="pres">
      <dgm:prSet presAssocID="{B50C2934-B81C-4BAE-9466-0EEB9623EF02}" presName="horz2" presStyleCnt="0"/>
      <dgm:spPr/>
    </dgm:pt>
    <dgm:pt modelId="{DFE3432E-05B7-1A44-A152-DC9C62DD79ED}" type="pres">
      <dgm:prSet presAssocID="{B50C2934-B81C-4BAE-9466-0EEB9623EF02}" presName="horzSpace2" presStyleCnt="0"/>
      <dgm:spPr/>
    </dgm:pt>
    <dgm:pt modelId="{8AC4251B-D6A4-8943-8877-B91063967F35}" type="pres">
      <dgm:prSet presAssocID="{B50C2934-B81C-4BAE-9466-0EEB9623EF02}" presName="tx2" presStyleLbl="revTx" presStyleIdx="1" presStyleCnt="6" custScaleX="127389" custScaleY="169407" custLinFactNeighborY="12787"/>
      <dgm:spPr/>
    </dgm:pt>
    <dgm:pt modelId="{109F1E7A-34E6-8B4A-87C4-DD57D169DC9C}" type="pres">
      <dgm:prSet presAssocID="{B50C2934-B81C-4BAE-9466-0EEB9623EF02}" presName="vert2" presStyleCnt="0"/>
      <dgm:spPr/>
    </dgm:pt>
    <dgm:pt modelId="{290257B9-0DC6-2446-9DD2-F8EF4C6D3BB6}" type="pres">
      <dgm:prSet presAssocID="{B50C2934-B81C-4BAE-9466-0EEB9623EF02}" presName="thinLine2b" presStyleLbl="callout" presStyleIdx="0" presStyleCnt="5"/>
      <dgm:spPr/>
    </dgm:pt>
    <dgm:pt modelId="{26261E6A-66A8-C645-B78A-83C3B33ADB7C}" type="pres">
      <dgm:prSet presAssocID="{B50C2934-B81C-4BAE-9466-0EEB9623EF02}" presName="vertSpace2b" presStyleCnt="0"/>
      <dgm:spPr/>
    </dgm:pt>
    <dgm:pt modelId="{95DCAF6A-A326-C34B-B538-28231DD1CF78}" type="pres">
      <dgm:prSet presAssocID="{9B0FFD4A-EC27-5948-98AA-E8AA00D10BDF}" presName="horz2" presStyleCnt="0"/>
      <dgm:spPr/>
    </dgm:pt>
    <dgm:pt modelId="{B308A2C8-3EE1-754F-B2EE-F4486A8DE2C2}" type="pres">
      <dgm:prSet presAssocID="{9B0FFD4A-EC27-5948-98AA-E8AA00D10BDF}" presName="horzSpace2" presStyleCnt="0"/>
      <dgm:spPr/>
    </dgm:pt>
    <dgm:pt modelId="{C6581874-2E32-5348-B3EC-2BE3B1B2D21D}" type="pres">
      <dgm:prSet presAssocID="{9B0FFD4A-EC27-5948-98AA-E8AA00D10BDF}" presName="tx2" presStyleLbl="revTx" presStyleIdx="2" presStyleCnt="6" custScaleX="141389" custScaleY="201096" custLinFactNeighborX="-1956" custLinFactNeighborY="33823"/>
      <dgm:spPr/>
    </dgm:pt>
    <dgm:pt modelId="{4AA01EDD-5545-3048-9D6D-4E4EA55341CC}" type="pres">
      <dgm:prSet presAssocID="{9B0FFD4A-EC27-5948-98AA-E8AA00D10BDF}" presName="vert2" presStyleCnt="0"/>
      <dgm:spPr/>
    </dgm:pt>
    <dgm:pt modelId="{6B510F34-C27B-7040-9FA1-7A8F907251FA}" type="pres">
      <dgm:prSet presAssocID="{9B0FFD4A-EC27-5948-98AA-E8AA00D10BDF}" presName="thinLine2b" presStyleLbl="callout" presStyleIdx="1" presStyleCnt="5"/>
      <dgm:spPr/>
    </dgm:pt>
    <dgm:pt modelId="{0433247E-741E-2E47-8007-B1CD20CA0F1E}" type="pres">
      <dgm:prSet presAssocID="{9B0FFD4A-EC27-5948-98AA-E8AA00D10BDF}" presName="vertSpace2b" presStyleCnt="0"/>
      <dgm:spPr/>
    </dgm:pt>
    <dgm:pt modelId="{0412717A-E73E-9044-9B4E-3C09DD86B05B}" type="pres">
      <dgm:prSet presAssocID="{3F707454-8157-4482-9483-2DB6D49D3F71}" presName="horz2" presStyleCnt="0"/>
      <dgm:spPr/>
    </dgm:pt>
    <dgm:pt modelId="{3000C2B9-54E1-944E-A4FC-2360C719D8BF}" type="pres">
      <dgm:prSet presAssocID="{3F707454-8157-4482-9483-2DB6D49D3F71}" presName="horzSpace2" presStyleCnt="0"/>
      <dgm:spPr/>
    </dgm:pt>
    <dgm:pt modelId="{2AE33141-30BF-1743-BC04-1022D8F5D87A}" type="pres">
      <dgm:prSet presAssocID="{3F707454-8157-4482-9483-2DB6D49D3F71}" presName="tx2" presStyleLbl="revTx" presStyleIdx="3" presStyleCnt="6" custScaleX="134619" custScaleY="241693" custLinFactNeighborX="-2553" custLinFactNeighborY="6317"/>
      <dgm:spPr/>
    </dgm:pt>
    <dgm:pt modelId="{D0F96F1A-DEC8-0645-A169-B37227325344}" type="pres">
      <dgm:prSet presAssocID="{3F707454-8157-4482-9483-2DB6D49D3F71}" presName="vert2" presStyleCnt="0"/>
      <dgm:spPr/>
    </dgm:pt>
    <dgm:pt modelId="{CD474DB9-460C-0941-8A8C-927B3542CBE2}" type="pres">
      <dgm:prSet presAssocID="{3F707454-8157-4482-9483-2DB6D49D3F71}" presName="thinLine2b" presStyleLbl="callout" presStyleIdx="2" presStyleCnt="5" custLinFactY="-339126" custLinFactNeighborX="2624" custLinFactNeighborY="-400000"/>
      <dgm:spPr/>
    </dgm:pt>
    <dgm:pt modelId="{148D8E1E-CBAE-B44A-86DD-E1AFD5D3DE20}" type="pres">
      <dgm:prSet presAssocID="{3F707454-8157-4482-9483-2DB6D49D3F71}" presName="vertSpace2b" presStyleCnt="0"/>
      <dgm:spPr/>
    </dgm:pt>
    <dgm:pt modelId="{66AFFFCE-6E42-534C-90FE-10497B36808A}" type="pres">
      <dgm:prSet presAssocID="{58603E12-9856-4AA5-9D6E-FC6E8B0BC551}" presName="horz2" presStyleCnt="0"/>
      <dgm:spPr/>
    </dgm:pt>
    <dgm:pt modelId="{9CD42C44-BFA9-8E45-8E04-7BE3F9733696}" type="pres">
      <dgm:prSet presAssocID="{58603E12-9856-4AA5-9D6E-FC6E8B0BC551}" presName="horzSpace2" presStyleCnt="0"/>
      <dgm:spPr/>
    </dgm:pt>
    <dgm:pt modelId="{2AB65EDF-5995-3D4A-9A98-31F1319ABD5F}" type="pres">
      <dgm:prSet presAssocID="{58603E12-9856-4AA5-9D6E-FC6E8B0BC551}" presName="tx2" presStyleLbl="revTx" presStyleIdx="4" presStyleCnt="6" custScaleX="141789" custScaleY="235285" custLinFactNeighborX="757" custLinFactNeighborY="-1349"/>
      <dgm:spPr/>
    </dgm:pt>
    <dgm:pt modelId="{69A34A44-DA1A-FB4B-A69F-473D2AA5E665}" type="pres">
      <dgm:prSet presAssocID="{58603E12-9856-4AA5-9D6E-FC6E8B0BC551}" presName="vert2" presStyleCnt="0"/>
      <dgm:spPr/>
    </dgm:pt>
    <dgm:pt modelId="{46B034C6-DCA5-1D4B-9682-E31DF3A117E9}" type="pres">
      <dgm:prSet presAssocID="{58603E12-9856-4AA5-9D6E-FC6E8B0BC551}" presName="thinLine2b" presStyleLbl="callout" presStyleIdx="3" presStyleCnt="5"/>
      <dgm:spPr/>
    </dgm:pt>
    <dgm:pt modelId="{1D526563-13EF-8B4D-819F-4D17A8A0F9D9}" type="pres">
      <dgm:prSet presAssocID="{58603E12-9856-4AA5-9D6E-FC6E8B0BC551}" presName="vertSpace2b" presStyleCnt="0"/>
      <dgm:spPr/>
    </dgm:pt>
    <dgm:pt modelId="{5A4BB8CC-EB06-814D-87B9-E6F8AA7DDD4F}" type="pres">
      <dgm:prSet presAssocID="{A8C03051-6F73-4DA2-BD83-E892AC87C518}" presName="horz2" presStyleCnt="0"/>
      <dgm:spPr/>
    </dgm:pt>
    <dgm:pt modelId="{D49EBA59-1FEC-0E4C-8C7C-FF3327FA66B5}" type="pres">
      <dgm:prSet presAssocID="{A8C03051-6F73-4DA2-BD83-E892AC87C518}" presName="horzSpace2" presStyleCnt="0"/>
      <dgm:spPr/>
    </dgm:pt>
    <dgm:pt modelId="{8DFE1E18-A13A-D346-B623-51007CF0A8B6}" type="pres">
      <dgm:prSet presAssocID="{A8C03051-6F73-4DA2-BD83-E892AC87C518}" presName="tx2" presStyleLbl="revTx" presStyleIdx="5" presStyleCnt="6" custScaleY="130110"/>
      <dgm:spPr/>
    </dgm:pt>
    <dgm:pt modelId="{2D146248-656D-9041-86C0-811B035B751F}" type="pres">
      <dgm:prSet presAssocID="{A8C03051-6F73-4DA2-BD83-E892AC87C518}" presName="vert2" presStyleCnt="0"/>
      <dgm:spPr/>
    </dgm:pt>
    <dgm:pt modelId="{6D88CEB1-1CD2-EB46-A026-8B070DC14BAD}" type="pres">
      <dgm:prSet presAssocID="{A8C03051-6F73-4DA2-BD83-E892AC87C518}" presName="thinLine2b" presStyleLbl="callout" presStyleIdx="4" presStyleCnt="5"/>
      <dgm:spPr/>
    </dgm:pt>
    <dgm:pt modelId="{2B0D2170-6B1A-A745-BF09-87032A7149A9}" type="pres">
      <dgm:prSet presAssocID="{A8C03051-6F73-4DA2-BD83-E892AC87C518}" presName="vertSpace2b" presStyleCnt="0"/>
      <dgm:spPr/>
    </dgm:pt>
  </dgm:ptLst>
  <dgm:cxnLst>
    <dgm:cxn modelId="{71412210-622E-4BEB-809C-46741801E810}" srcId="{85052FD0-C392-4FC7-9FF8-E2DAB6B64ED5}" destId="{B50C2934-B81C-4BAE-9466-0EEB9623EF02}" srcOrd="0" destOrd="0" parTransId="{0606019D-6B70-40D4-87DD-DF5E0A36B75C}" sibTransId="{C1A11E78-B1F9-4607-B5A2-283A66B11A3D}"/>
    <dgm:cxn modelId="{31076523-8ADC-554F-8041-9EBB1CB630A7}" type="presOf" srcId="{B50C2934-B81C-4BAE-9466-0EEB9623EF02}" destId="{8AC4251B-D6A4-8943-8877-B91063967F35}" srcOrd="0" destOrd="0" presId="urn:microsoft.com/office/officeart/2008/layout/LinedList"/>
    <dgm:cxn modelId="{E39B8233-93FF-AE45-B2FF-861290CB6436}" type="presOf" srcId="{85052FD0-C392-4FC7-9FF8-E2DAB6B64ED5}" destId="{A1F6D281-6609-4147-A69B-08DBF1559D4E}" srcOrd="0" destOrd="0" presId="urn:microsoft.com/office/officeart/2008/layout/LinedList"/>
    <dgm:cxn modelId="{345F6D3F-3BE8-4481-9241-6E9A1FABF0BA}" srcId="{85052FD0-C392-4FC7-9FF8-E2DAB6B64ED5}" destId="{3F707454-8157-4482-9483-2DB6D49D3F71}" srcOrd="2" destOrd="0" parTransId="{7FDE270F-2F41-4496-8733-716E190B36C9}" sibTransId="{340457FB-602C-4D8F-ACD8-04781BF1D3D5}"/>
    <dgm:cxn modelId="{D9701565-9D74-2F40-B60D-F11A3088586F}" type="presOf" srcId="{9B0FFD4A-EC27-5948-98AA-E8AA00D10BDF}" destId="{C6581874-2E32-5348-B3EC-2BE3B1B2D21D}" srcOrd="0" destOrd="0" presId="urn:microsoft.com/office/officeart/2008/layout/LinedList"/>
    <dgm:cxn modelId="{F29B334D-23CA-1046-A010-5861E9DE2C1E}" srcId="{85052FD0-C392-4FC7-9FF8-E2DAB6B64ED5}" destId="{9B0FFD4A-EC27-5948-98AA-E8AA00D10BDF}" srcOrd="1" destOrd="0" parTransId="{BC81F217-71BE-0C4B-A9F5-45035166303D}" sibTransId="{087AEC68-165A-8848-B27B-23BA67CD870E}"/>
    <dgm:cxn modelId="{EC77D5A2-CAFE-4698-881C-9398DC7206D1}" srcId="{85052FD0-C392-4FC7-9FF8-E2DAB6B64ED5}" destId="{58603E12-9856-4AA5-9D6E-FC6E8B0BC551}" srcOrd="3" destOrd="0" parTransId="{4B04FC96-7D78-4B83-80D1-F7301CDE6C81}" sibTransId="{B04A1A00-9BDA-4A73-9491-8F1C5C62F145}"/>
    <dgm:cxn modelId="{3E6950CF-9FF1-CD4A-816A-347F4BA8A78D}" type="presOf" srcId="{A8C03051-6F73-4DA2-BD83-E892AC87C518}" destId="{8DFE1E18-A13A-D346-B623-51007CF0A8B6}" srcOrd="0" destOrd="0" presId="urn:microsoft.com/office/officeart/2008/layout/LinedList"/>
    <dgm:cxn modelId="{61A6E6DD-5F8F-4E71-A49D-40B63AE455A0}" srcId="{310B0106-B422-435A-9C41-5B789C9F9479}" destId="{85052FD0-C392-4FC7-9FF8-E2DAB6B64ED5}" srcOrd="0" destOrd="0" parTransId="{B7C341D0-937E-4E93-B8E7-C5FBAD1F60FF}" sibTransId="{8C1081D4-C74A-4F40-8950-E9AF79A8B784}"/>
    <dgm:cxn modelId="{1D74B2DF-DA2C-3642-A9E9-094117E1F318}" type="presOf" srcId="{3F707454-8157-4482-9483-2DB6D49D3F71}" destId="{2AE33141-30BF-1743-BC04-1022D8F5D87A}" srcOrd="0" destOrd="0" presId="urn:microsoft.com/office/officeart/2008/layout/LinedList"/>
    <dgm:cxn modelId="{A02996EB-CE9E-4FF7-A893-8515B1226A81}" srcId="{85052FD0-C392-4FC7-9FF8-E2DAB6B64ED5}" destId="{A8C03051-6F73-4DA2-BD83-E892AC87C518}" srcOrd="4" destOrd="0" parTransId="{C60F76B9-783D-4674-BCCD-4CD19474AF38}" sibTransId="{8E279807-5AE7-449D-86F4-BDD537AE6E38}"/>
    <dgm:cxn modelId="{DBE48EF1-2B4D-7246-8671-9C56C50D25C0}" type="presOf" srcId="{58603E12-9856-4AA5-9D6E-FC6E8B0BC551}" destId="{2AB65EDF-5995-3D4A-9A98-31F1319ABD5F}" srcOrd="0" destOrd="0" presId="urn:microsoft.com/office/officeart/2008/layout/LinedList"/>
    <dgm:cxn modelId="{8136E0F3-4533-CC40-B07C-9CA4A05DE01B}" type="presOf" srcId="{310B0106-B422-435A-9C41-5B789C9F9479}" destId="{81CA553C-1202-D94B-A21A-AE307D61E30E}" srcOrd="0" destOrd="0" presId="urn:microsoft.com/office/officeart/2008/layout/LinedList"/>
    <dgm:cxn modelId="{09F0F084-C2EA-A54F-A059-78284BBB8952}" type="presParOf" srcId="{81CA553C-1202-D94B-A21A-AE307D61E30E}" destId="{CB471DF6-B814-2241-AB69-737F4FD6ED5A}" srcOrd="0" destOrd="0" presId="urn:microsoft.com/office/officeart/2008/layout/LinedList"/>
    <dgm:cxn modelId="{E176DC1B-DBC0-4D4A-BFFF-64E591178774}" type="presParOf" srcId="{81CA553C-1202-D94B-A21A-AE307D61E30E}" destId="{E961D3F3-2CA4-6B49-9695-F33FB9FDA3D5}" srcOrd="1" destOrd="0" presId="urn:microsoft.com/office/officeart/2008/layout/LinedList"/>
    <dgm:cxn modelId="{EFB05CFA-4B67-2442-9905-5ACCE27C4835}" type="presParOf" srcId="{E961D3F3-2CA4-6B49-9695-F33FB9FDA3D5}" destId="{A1F6D281-6609-4147-A69B-08DBF1559D4E}" srcOrd="0" destOrd="0" presId="urn:microsoft.com/office/officeart/2008/layout/LinedList"/>
    <dgm:cxn modelId="{F89C5C88-09AA-3A44-BB51-0B2BAC5D4185}" type="presParOf" srcId="{E961D3F3-2CA4-6B49-9695-F33FB9FDA3D5}" destId="{D0FC61A0-B5C5-364D-8CD7-90F902036941}" srcOrd="1" destOrd="0" presId="urn:microsoft.com/office/officeart/2008/layout/LinedList"/>
    <dgm:cxn modelId="{52DF3B0E-7939-BE40-9D7B-3110DBFDD93D}" type="presParOf" srcId="{D0FC61A0-B5C5-364D-8CD7-90F902036941}" destId="{63478FA5-60A3-C443-ACF6-26A9F656ADD5}" srcOrd="0" destOrd="0" presId="urn:microsoft.com/office/officeart/2008/layout/LinedList"/>
    <dgm:cxn modelId="{18FF9F41-34F1-A24A-B687-4707EA9DB4BF}" type="presParOf" srcId="{D0FC61A0-B5C5-364D-8CD7-90F902036941}" destId="{D08C2EA8-D408-7747-AA01-3130E5135177}" srcOrd="1" destOrd="0" presId="urn:microsoft.com/office/officeart/2008/layout/LinedList"/>
    <dgm:cxn modelId="{85BE1489-2804-0B46-90AA-19655D391DD5}" type="presParOf" srcId="{D08C2EA8-D408-7747-AA01-3130E5135177}" destId="{DFE3432E-05B7-1A44-A152-DC9C62DD79ED}" srcOrd="0" destOrd="0" presId="urn:microsoft.com/office/officeart/2008/layout/LinedList"/>
    <dgm:cxn modelId="{1D01AAD4-5EFB-364D-8D1F-A173D6A215CB}" type="presParOf" srcId="{D08C2EA8-D408-7747-AA01-3130E5135177}" destId="{8AC4251B-D6A4-8943-8877-B91063967F35}" srcOrd="1" destOrd="0" presId="urn:microsoft.com/office/officeart/2008/layout/LinedList"/>
    <dgm:cxn modelId="{D157FAEC-F922-2543-A540-57B8B3777894}" type="presParOf" srcId="{D08C2EA8-D408-7747-AA01-3130E5135177}" destId="{109F1E7A-34E6-8B4A-87C4-DD57D169DC9C}" srcOrd="2" destOrd="0" presId="urn:microsoft.com/office/officeart/2008/layout/LinedList"/>
    <dgm:cxn modelId="{DFED3856-D2AC-3B40-9681-CC5AE5628B07}" type="presParOf" srcId="{D0FC61A0-B5C5-364D-8CD7-90F902036941}" destId="{290257B9-0DC6-2446-9DD2-F8EF4C6D3BB6}" srcOrd="2" destOrd="0" presId="urn:microsoft.com/office/officeart/2008/layout/LinedList"/>
    <dgm:cxn modelId="{D060A369-DADA-C945-936B-27A338C6E6C2}" type="presParOf" srcId="{D0FC61A0-B5C5-364D-8CD7-90F902036941}" destId="{26261E6A-66A8-C645-B78A-83C3B33ADB7C}" srcOrd="3" destOrd="0" presId="urn:microsoft.com/office/officeart/2008/layout/LinedList"/>
    <dgm:cxn modelId="{B59A74C5-3F3E-204C-ACE1-4F23E1320760}" type="presParOf" srcId="{D0FC61A0-B5C5-364D-8CD7-90F902036941}" destId="{95DCAF6A-A326-C34B-B538-28231DD1CF78}" srcOrd="4" destOrd="0" presId="urn:microsoft.com/office/officeart/2008/layout/LinedList"/>
    <dgm:cxn modelId="{B4D53024-23A9-084A-A7A1-883F8134A70D}" type="presParOf" srcId="{95DCAF6A-A326-C34B-B538-28231DD1CF78}" destId="{B308A2C8-3EE1-754F-B2EE-F4486A8DE2C2}" srcOrd="0" destOrd="0" presId="urn:microsoft.com/office/officeart/2008/layout/LinedList"/>
    <dgm:cxn modelId="{4059442A-01BE-1743-A5DE-EC7A29E164D9}" type="presParOf" srcId="{95DCAF6A-A326-C34B-B538-28231DD1CF78}" destId="{C6581874-2E32-5348-B3EC-2BE3B1B2D21D}" srcOrd="1" destOrd="0" presId="urn:microsoft.com/office/officeart/2008/layout/LinedList"/>
    <dgm:cxn modelId="{03708A44-6A21-9645-876E-75470A81B45C}" type="presParOf" srcId="{95DCAF6A-A326-C34B-B538-28231DD1CF78}" destId="{4AA01EDD-5545-3048-9D6D-4E4EA55341CC}" srcOrd="2" destOrd="0" presId="urn:microsoft.com/office/officeart/2008/layout/LinedList"/>
    <dgm:cxn modelId="{D585877B-58D8-4A4C-9020-23BB30F0439B}" type="presParOf" srcId="{D0FC61A0-B5C5-364D-8CD7-90F902036941}" destId="{6B510F34-C27B-7040-9FA1-7A8F907251FA}" srcOrd="5" destOrd="0" presId="urn:microsoft.com/office/officeart/2008/layout/LinedList"/>
    <dgm:cxn modelId="{E6F369B6-C415-E741-9F5F-D4DC9A993B1A}" type="presParOf" srcId="{D0FC61A0-B5C5-364D-8CD7-90F902036941}" destId="{0433247E-741E-2E47-8007-B1CD20CA0F1E}" srcOrd="6" destOrd="0" presId="urn:microsoft.com/office/officeart/2008/layout/LinedList"/>
    <dgm:cxn modelId="{257FDED0-EC08-6545-B9D2-D8109CA19041}" type="presParOf" srcId="{D0FC61A0-B5C5-364D-8CD7-90F902036941}" destId="{0412717A-E73E-9044-9B4E-3C09DD86B05B}" srcOrd="7" destOrd="0" presId="urn:microsoft.com/office/officeart/2008/layout/LinedList"/>
    <dgm:cxn modelId="{4AC7FD69-03ED-B54F-9BCE-0B99C4381523}" type="presParOf" srcId="{0412717A-E73E-9044-9B4E-3C09DD86B05B}" destId="{3000C2B9-54E1-944E-A4FC-2360C719D8BF}" srcOrd="0" destOrd="0" presId="urn:microsoft.com/office/officeart/2008/layout/LinedList"/>
    <dgm:cxn modelId="{7A3F6CFF-3466-644D-8401-55B7A306998E}" type="presParOf" srcId="{0412717A-E73E-9044-9B4E-3C09DD86B05B}" destId="{2AE33141-30BF-1743-BC04-1022D8F5D87A}" srcOrd="1" destOrd="0" presId="urn:microsoft.com/office/officeart/2008/layout/LinedList"/>
    <dgm:cxn modelId="{B67AB998-DBE7-054B-813F-0D1C48B53F02}" type="presParOf" srcId="{0412717A-E73E-9044-9B4E-3C09DD86B05B}" destId="{D0F96F1A-DEC8-0645-A169-B37227325344}" srcOrd="2" destOrd="0" presId="urn:microsoft.com/office/officeart/2008/layout/LinedList"/>
    <dgm:cxn modelId="{24F803F5-BDD5-CC43-A0CB-86D01DB95C4F}" type="presParOf" srcId="{D0FC61A0-B5C5-364D-8CD7-90F902036941}" destId="{CD474DB9-460C-0941-8A8C-927B3542CBE2}" srcOrd="8" destOrd="0" presId="urn:microsoft.com/office/officeart/2008/layout/LinedList"/>
    <dgm:cxn modelId="{D8D39986-9164-7D43-83AF-901F0DD1207D}" type="presParOf" srcId="{D0FC61A0-B5C5-364D-8CD7-90F902036941}" destId="{148D8E1E-CBAE-B44A-86DD-E1AFD5D3DE20}" srcOrd="9" destOrd="0" presId="urn:microsoft.com/office/officeart/2008/layout/LinedList"/>
    <dgm:cxn modelId="{B48E4906-F4CA-504A-BD26-E0A9C283D38C}" type="presParOf" srcId="{D0FC61A0-B5C5-364D-8CD7-90F902036941}" destId="{66AFFFCE-6E42-534C-90FE-10497B36808A}" srcOrd="10" destOrd="0" presId="urn:microsoft.com/office/officeart/2008/layout/LinedList"/>
    <dgm:cxn modelId="{2C9F3ABB-1D80-4D43-84B3-80A24B964198}" type="presParOf" srcId="{66AFFFCE-6E42-534C-90FE-10497B36808A}" destId="{9CD42C44-BFA9-8E45-8E04-7BE3F9733696}" srcOrd="0" destOrd="0" presId="urn:microsoft.com/office/officeart/2008/layout/LinedList"/>
    <dgm:cxn modelId="{1CACA0B2-0BEF-6F43-8F72-D608DE02BC3E}" type="presParOf" srcId="{66AFFFCE-6E42-534C-90FE-10497B36808A}" destId="{2AB65EDF-5995-3D4A-9A98-31F1319ABD5F}" srcOrd="1" destOrd="0" presId="urn:microsoft.com/office/officeart/2008/layout/LinedList"/>
    <dgm:cxn modelId="{73BFF619-FD23-F346-A16F-6E32AD924D09}" type="presParOf" srcId="{66AFFFCE-6E42-534C-90FE-10497B36808A}" destId="{69A34A44-DA1A-FB4B-A69F-473D2AA5E665}" srcOrd="2" destOrd="0" presId="urn:microsoft.com/office/officeart/2008/layout/LinedList"/>
    <dgm:cxn modelId="{0A2E14C9-7B5D-6A48-8390-ED310DFD9621}" type="presParOf" srcId="{D0FC61A0-B5C5-364D-8CD7-90F902036941}" destId="{46B034C6-DCA5-1D4B-9682-E31DF3A117E9}" srcOrd="11" destOrd="0" presId="urn:microsoft.com/office/officeart/2008/layout/LinedList"/>
    <dgm:cxn modelId="{CFEFD406-3232-A440-A30B-075A2E970B8D}" type="presParOf" srcId="{D0FC61A0-B5C5-364D-8CD7-90F902036941}" destId="{1D526563-13EF-8B4D-819F-4D17A8A0F9D9}" srcOrd="12" destOrd="0" presId="urn:microsoft.com/office/officeart/2008/layout/LinedList"/>
    <dgm:cxn modelId="{C7EAE248-1D92-C045-887E-F8259C246A7A}" type="presParOf" srcId="{D0FC61A0-B5C5-364D-8CD7-90F902036941}" destId="{5A4BB8CC-EB06-814D-87B9-E6F8AA7DDD4F}" srcOrd="13" destOrd="0" presId="urn:microsoft.com/office/officeart/2008/layout/LinedList"/>
    <dgm:cxn modelId="{CE2E8578-6BC1-C849-ABF3-6CB6046D8DAF}" type="presParOf" srcId="{5A4BB8CC-EB06-814D-87B9-E6F8AA7DDD4F}" destId="{D49EBA59-1FEC-0E4C-8C7C-FF3327FA66B5}" srcOrd="0" destOrd="0" presId="urn:microsoft.com/office/officeart/2008/layout/LinedList"/>
    <dgm:cxn modelId="{269FE5A1-132F-D140-8FC1-07269B19514F}" type="presParOf" srcId="{5A4BB8CC-EB06-814D-87B9-E6F8AA7DDD4F}" destId="{8DFE1E18-A13A-D346-B623-51007CF0A8B6}" srcOrd="1" destOrd="0" presId="urn:microsoft.com/office/officeart/2008/layout/LinedList"/>
    <dgm:cxn modelId="{52534111-D649-4643-B9F8-3B5FEB2DA0CF}" type="presParOf" srcId="{5A4BB8CC-EB06-814D-87B9-E6F8AA7DDD4F}" destId="{2D146248-656D-9041-86C0-811B035B751F}" srcOrd="2" destOrd="0" presId="urn:microsoft.com/office/officeart/2008/layout/LinedList"/>
    <dgm:cxn modelId="{FD52A9F6-043A-2243-AD6F-E9E7E27638CA}" type="presParOf" srcId="{D0FC61A0-B5C5-364D-8CD7-90F902036941}" destId="{6D88CEB1-1CD2-EB46-A026-8B070DC14BAD}" srcOrd="14" destOrd="0" presId="urn:microsoft.com/office/officeart/2008/layout/LinedList"/>
    <dgm:cxn modelId="{77E521E3-4F80-FA40-8B5A-0F791D601227}" type="presParOf" srcId="{D0FC61A0-B5C5-364D-8CD7-90F902036941}" destId="{2B0D2170-6B1A-A745-BF09-87032A7149A9}" srcOrd="15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471DF6-B814-2241-AB69-737F4FD6ED5A}">
      <dsp:nvSpPr>
        <dsp:cNvPr id="0" name=""/>
        <dsp:cNvSpPr/>
      </dsp:nvSpPr>
      <dsp:spPr>
        <a:xfrm>
          <a:off x="0" y="3056"/>
          <a:ext cx="81479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F6D281-6609-4147-A69B-08DBF1559D4E}">
      <dsp:nvSpPr>
        <dsp:cNvPr id="0" name=""/>
        <dsp:cNvSpPr/>
      </dsp:nvSpPr>
      <dsp:spPr>
        <a:xfrm flipH="1">
          <a:off x="0" y="3056"/>
          <a:ext cx="285015" cy="62531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0" y="3056"/>
        <a:ext cx="285015" cy="6253158"/>
      </dsp:txXfrm>
    </dsp:sp>
    <dsp:sp modelId="{8AC4251B-D6A4-8943-8877-B91063967F35}">
      <dsp:nvSpPr>
        <dsp:cNvPr id="0" name=""/>
        <dsp:cNvSpPr/>
      </dsp:nvSpPr>
      <dsp:spPr>
        <a:xfrm>
          <a:off x="389570" y="113439"/>
          <a:ext cx="6970327" cy="1051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ts val="24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b="0" kern="1200" dirty="0">
              <a:latin typeface="Arial" panose="020B0604020202020204" pitchFamily="34" charset="0"/>
              <a:cs typeface="Arial" panose="020B0604020202020204" pitchFamily="34" charset="0"/>
            </a:rPr>
            <a:t>In 2022, Canada submitted a Periodic Report to the (CRPD). AFN responded with a Shadow Report to the CRPD, in February 2025. </a:t>
          </a:r>
        </a:p>
        <a:p>
          <a:pPr marL="0" lvl="0" indent="0" algn="l" defTabSz="800100">
            <a:lnSpc>
              <a:spcPts val="24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9570" y="113439"/>
        <a:ext cx="6970327" cy="1051311"/>
      </dsp:txXfrm>
    </dsp:sp>
    <dsp:sp modelId="{290257B9-0DC6-2446-9DD2-F8EF4C6D3BB6}">
      <dsp:nvSpPr>
        <dsp:cNvPr id="0" name=""/>
        <dsp:cNvSpPr/>
      </dsp:nvSpPr>
      <dsp:spPr>
        <a:xfrm>
          <a:off x="285015" y="1085396"/>
          <a:ext cx="557624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6581874-2E32-5348-B3EC-2BE3B1B2D21D}">
      <dsp:nvSpPr>
        <dsp:cNvPr id="0" name=""/>
        <dsp:cNvSpPr/>
      </dsp:nvSpPr>
      <dsp:spPr>
        <a:xfrm>
          <a:off x="282543" y="1326325"/>
          <a:ext cx="7736363" cy="1247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ts val="2400"/>
            </a:lnSpc>
            <a:spcBef>
              <a:spcPct val="0"/>
            </a:spcBef>
            <a:spcAft>
              <a:spcPts val="1200"/>
            </a:spcAft>
            <a:buFont typeface="Arial" panose="020B0604020202020204" pitchFamily="34" charset="0"/>
            <a:buNone/>
          </a:pPr>
          <a:r>
            <a:rPr lang="en-CA" sz="1800" b="0" kern="1200" dirty="0">
              <a:latin typeface="Arial" panose="020B0604020202020204" pitchFamily="34" charset="0"/>
              <a:cs typeface="Arial" panose="020B0604020202020204" pitchFamily="34" charset="0"/>
            </a:rPr>
            <a:t>The AFN report reflects several engagements with First Nations Persons with Disabilities (FNPWD), leadership, and technical experts and cross-sectorial disability policy collaboration. </a:t>
          </a:r>
          <a:endParaRPr lang="en-US" sz="18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82543" y="1326325"/>
        <a:ext cx="7736363" cy="1247968"/>
      </dsp:txXfrm>
    </dsp:sp>
    <dsp:sp modelId="{6B510F34-C27B-7040-9FA1-7A8F907251FA}">
      <dsp:nvSpPr>
        <dsp:cNvPr id="0" name=""/>
        <dsp:cNvSpPr/>
      </dsp:nvSpPr>
      <dsp:spPr>
        <a:xfrm>
          <a:off x="285015" y="2364394"/>
          <a:ext cx="557624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AE33141-30BF-1743-BC04-1022D8F5D87A}">
      <dsp:nvSpPr>
        <dsp:cNvPr id="0" name=""/>
        <dsp:cNvSpPr/>
      </dsp:nvSpPr>
      <dsp:spPr>
        <a:xfrm>
          <a:off x="249878" y="2434625"/>
          <a:ext cx="7365930" cy="1499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ts val="24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 dirty="0">
              <a:latin typeface="Arial" panose="020B0604020202020204" pitchFamily="34" charset="0"/>
              <a:cs typeface="Arial" panose="020B0604020202020204" pitchFamily="34" charset="0"/>
            </a:rPr>
            <a:t>The AFN report identifies four systemic barriers that Canada’s official report fails to address and advocates for key recommendations to build </a:t>
          </a:r>
          <a:r>
            <a:rPr lang="en-CA" sz="1800" b="1" kern="1200" dirty="0">
              <a:latin typeface="Arial" panose="020B0604020202020204" pitchFamily="34" charset="0"/>
              <a:cs typeface="Arial" panose="020B0604020202020204" pitchFamily="34" charset="0"/>
            </a:rPr>
            <a:t>Distinct First Nations Accessibility Legislation </a:t>
          </a:r>
          <a:r>
            <a:rPr lang="en-CA" sz="1800" kern="1200" dirty="0">
              <a:latin typeface="Arial" panose="020B0604020202020204" pitchFamily="34" charset="0"/>
              <a:cs typeface="Arial" panose="020B0604020202020204" pitchFamily="34" charset="0"/>
            </a:rPr>
            <a:t>(DFNAL).</a:t>
          </a:r>
          <a:endParaRPr lang="en-US" sz="1800" kern="1200" dirty="0"/>
        </a:p>
      </dsp:txBody>
      <dsp:txXfrm>
        <a:off x="249878" y="2434625"/>
        <a:ext cx="7365930" cy="1499906"/>
      </dsp:txXfrm>
    </dsp:sp>
    <dsp:sp modelId="{CD474DB9-460C-0941-8A8C-927B3542CBE2}">
      <dsp:nvSpPr>
        <dsp:cNvPr id="0" name=""/>
        <dsp:cNvSpPr/>
      </dsp:nvSpPr>
      <dsp:spPr>
        <a:xfrm>
          <a:off x="431336" y="3649127"/>
          <a:ext cx="557624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AB65EDF-5995-3D4A-9A98-31F1319ABD5F}">
      <dsp:nvSpPr>
        <dsp:cNvPr id="0" name=""/>
        <dsp:cNvSpPr/>
      </dsp:nvSpPr>
      <dsp:spPr>
        <a:xfrm>
          <a:off x="389682" y="3917986"/>
          <a:ext cx="7758250" cy="1460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ts val="24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b="1" kern="1200" dirty="0">
              <a:latin typeface="Arial" panose="020B0604020202020204" pitchFamily="34" charset="0"/>
              <a:cs typeface="Arial" panose="020B0604020202020204" pitchFamily="34" charset="0"/>
            </a:rPr>
            <a:t>Key Barriers: </a:t>
          </a:r>
          <a:r>
            <a:rPr lang="en-CA" sz="1800" kern="1200" dirty="0">
              <a:latin typeface="Arial" panose="020B0604020202020204" pitchFamily="34" charset="0"/>
              <a:cs typeface="Arial" panose="020B0604020202020204" pitchFamily="34" charset="0"/>
            </a:rPr>
            <a:t>Infrastructure Gap, Misdiagnosis, Lack of Disability Data for First Nations, &amp; Colonial Policies.</a:t>
          </a:r>
          <a:endParaRPr lang="en-US" sz="1800" kern="1200" dirty="0"/>
        </a:p>
      </dsp:txBody>
      <dsp:txXfrm>
        <a:off x="389682" y="3917986"/>
        <a:ext cx="7758250" cy="1460139"/>
      </dsp:txXfrm>
    </dsp:sp>
    <dsp:sp modelId="{46B034C6-DCA5-1D4B-9682-E31DF3A117E9}">
      <dsp:nvSpPr>
        <dsp:cNvPr id="0" name=""/>
        <dsp:cNvSpPr/>
      </dsp:nvSpPr>
      <dsp:spPr>
        <a:xfrm>
          <a:off x="285015" y="5386497"/>
          <a:ext cx="557624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DFE1E18-A13A-D346-B623-51007CF0A8B6}">
      <dsp:nvSpPr>
        <dsp:cNvPr id="0" name=""/>
        <dsp:cNvSpPr/>
      </dsp:nvSpPr>
      <dsp:spPr>
        <a:xfrm>
          <a:off x="389570" y="5417527"/>
          <a:ext cx="5471687" cy="807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389570" y="5417527"/>
        <a:ext cx="5471687" cy="807440"/>
      </dsp:txXfrm>
    </dsp:sp>
    <dsp:sp modelId="{6D88CEB1-1CD2-EB46-A026-8B070DC14BAD}">
      <dsp:nvSpPr>
        <dsp:cNvPr id="0" name=""/>
        <dsp:cNvSpPr/>
      </dsp:nvSpPr>
      <dsp:spPr>
        <a:xfrm>
          <a:off x="285015" y="6224967"/>
          <a:ext cx="557624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AD736B35-871C-0442-BCF1-B0CA9519043B}" type="datetimeFigureOut">
              <a:rPr lang="en-US" smtClean="0"/>
              <a:t>26/Aug/26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C5BAFED0-A63E-8941-81D6-43297573E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936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76DD7-26F1-40ED-BA10-CFB63F893B2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233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B5BE7-EF13-C556-A2B2-F5E98AFCC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041D6D-B1D1-137E-E72E-0EF97C1ACB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8B500C-35ED-1A4C-0C90-28B93C09A1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endParaRPr lang="en-CA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52D211-6FB1-A14C-2FA4-A0A63ECC1A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2EFFCC-5F0A-4BA4-87FD-6F616E62A7FF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4822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A5A93-CAB7-ED86-C7A8-AEDADD662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F1FD3C-D20F-D711-06E2-AFA6C7A94E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B6C988-CE80-4960-706A-AE0E2B04C0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endParaRPr lang="en-CA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C41D2A-082D-FF23-CC62-14EB9854D4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2EFFCC-5F0A-4BA4-87FD-6F616E62A7FF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9732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BAFED0-A63E-8941-81D6-43297573E78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9203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>
          <a:xfrm>
            <a:off x="703263" y="4588660"/>
            <a:ext cx="5560060" cy="3636705"/>
          </a:xfrm>
        </p:spPr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0CFB5-786B-CF55-A739-B29172438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128183-BBF0-1235-EB25-E5F4414636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F1D355-0647-EC69-9962-9B0212C30E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0B0E02-08EA-FA09-2A2E-F5E14A2005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EA418-3899-49DB-BAB0-6BBBA526751D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17094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E2129-A7EB-523C-72F9-200E4C887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D9EA7F-86A7-883B-9DC0-05A4FC1F9C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E4D4BA-C6A0-FC00-F4F1-3BEF193D60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5A0D7A-C2D9-95C9-B2D7-0FEA50EFAE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BAFED0-A63E-8941-81D6-43297573E78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8313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921EF-EAC6-E223-0440-71BEF6BFA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83F1C4-8D23-1CC9-3BB1-75976F0232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719C9E-9787-817F-344B-1F9139680B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B3915A-ABF2-C953-BC6D-22C2A2CCB3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BAFED0-A63E-8941-81D6-43297573E78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9284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F1152-E741-7B5E-01C9-05CEAC43D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24E8F1-C4AC-1D58-5068-8993BF1B4D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F7BC6A-8372-34FF-1D8C-8ECA44B4AE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="1" dirty="0"/>
          </a:p>
          <a:p>
            <a:pPr lvl="0"/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Innovation 7 (I7) ESDC proposed (ACA) Navigators Program contradicts AFN Resolution 71/2024 which rejects the ACA implementation initiatives in First Nations. As the Navigators Program under the ACA, focuses on compliance with the ACA. </a:t>
            </a:r>
          </a:p>
          <a:p>
            <a:pPr lvl="0"/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AFN’s Advocacy Efforts: </a:t>
            </a:r>
          </a:p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 dirty="0"/>
              <a:t>ESDC: To cease any actions that re-colonize First Nations in the context of co-developing a Distinct First Nations Accessibility Law (DFNAL) and affirm that co-development must not replace or diminish First Nations’ inherent jurisdiction and right to self-determination in advancing DFNAL. </a:t>
            </a:r>
          </a:p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 dirty="0"/>
              <a:t>To </a:t>
            </a:r>
            <a:r>
              <a:rPr lang="en-US" u="sng" dirty="0"/>
              <a:t>withdraw the deployment of the third-party contractor Innovation </a:t>
            </a:r>
            <a:r>
              <a:rPr lang="en-US" dirty="0"/>
              <a:t>(I7),</a:t>
            </a:r>
            <a:r>
              <a:rPr lang="en-US" u="sng" dirty="0"/>
              <a:t> currently engag</a:t>
            </a:r>
            <a:r>
              <a:rPr lang="en-US" dirty="0"/>
              <a:t>ing with First Nations in the regions on </a:t>
            </a:r>
            <a:r>
              <a:rPr lang="en-US" u="sng" dirty="0"/>
              <a:t>the A</a:t>
            </a:r>
            <a:r>
              <a:rPr lang="en-US" dirty="0"/>
              <a:t>ccessible Canada Act (ACA) </a:t>
            </a:r>
            <a:r>
              <a:rPr lang="en-US" u="sng" dirty="0"/>
              <a:t>related Accessor Training Project.</a:t>
            </a:r>
            <a:endParaRPr lang="en-US" dirty="0"/>
          </a:p>
          <a:p>
            <a:endParaRPr lang="en-CA" b="1" dirty="0"/>
          </a:p>
          <a:p>
            <a:r>
              <a:rPr lang="en-CA" b="1" dirty="0"/>
              <a:t> 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Additional NOTES Implications for ISET Holders</a:t>
            </a:r>
          </a:p>
          <a:p>
            <a:pPr marL="346843" indent="-346843">
              <a:buFont typeface="Arial" panose="020B0604020202020204" pitchFamily="34" charset="0"/>
              <a:buChar char="•"/>
            </a:pP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ISET is advocating for 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targeted funding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to support 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First Nations-led navigation and data systems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6843" indent="-346843">
              <a:buFont typeface="Arial" panose="020B0604020202020204" pitchFamily="34" charset="0"/>
              <a:buChar char="•"/>
            </a:pP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ILMI resolution (64/24) provides a 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mandated co-development pathway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driven by ISET holders themselves.</a:t>
            </a:r>
          </a:p>
          <a:p>
            <a:pPr marL="346843" indent="-346843">
              <a:buFont typeface="Arial" panose="020B0604020202020204" pitchFamily="34" charset="0"/>
              <a:buChar char="•"/>
            </a:pP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Draft Resolution 29/25 creates a pathway to ensure that this work is 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not absorbed into federal “co-development” processes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, but remains rooted in 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First Nations governance, legal traditions, and treaty rights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b="1" dirty="0"/>
          </a:p>
          <a:p>
            <a:r>
              <a:rPr lang="en-CA" b="1" dirty="0"/>
              <a:t>Discussion Questions:</a:t>
            </a:r>
          </a:p>
          <a:p>
            <a:endParaRPr lang="en-CA" b="1" dirty="0"/>
          </a:p>
          <a:p>
            <a:r>
              <a:rPr lang="en-CA" b="1" dirty="0"/>
              <a:t>On ILMI (Resolution 64/24)</a:t>
            </a:r>
            <a:br>
              <a:rPr lang="en-CA" dirty="0"/>
            </a:br>
            <a:r>
              <a:rPr lang="en-CA" dirty="0"/>
              <a:t>– How would permanent ILMI funding change the way you deliver employment and training programs in your community?</a:t>
            </a:r>
            <a:br>
              <a:rPr lang="en-CA" dirty="0"/>
            </a:br>
            <a:r>
              <a:rPr lang="en-CA" dirty="0"/>
              <a:t>– What kinds of labour market or disability data would be most useful for your planning and negotiations with ESDC?</a:t>
            </a:r>
          </a:p>
          <a:p>
            <a:endParaRPr lang="en-CA" dirty="0"/>
          </a:p>
          <a:p>
            <a:r>
              <a:rPr lang="en-CA" b="1" dirty="0"/>
              <a:t>On Co-Development (Draft Resolution 29/25)</a:t>
            </a:r>
            <a:br>
              <a:rPr lang="en-CA" dirty="0"/>
            </a:br>
            <a:r>
              <a:rPr lang="en-CA" dirty="0"/>
              <a:t>– How do we ensure ILMI and DFNAL development stay under First Nations control, and not absorbed into federal “co-development” processes?</a:t>
            </a:r>
            <a:br>
              <a:rPr lang="en-CA" dirty="0"/>
            </a:br>
            <a:r>
              <a:rPr lang="en-CA" dirty="0"/>
              <a:t>– What safeguards do you want to see around disability and employment data so that it remains governed </a:t>
            </a:r>
            <a:r>
              <a:rPr lang="en-CA" b="1" dirty="0"/>
              <a:t>by First Nations, for First Nations</a:t>
            </a:r>
            <a:r>
              <a:rPr lang="en-CA" dirty="0"/>
              <a:t>?</a:t>
            </a:r>
          </a:p>
          <a:p>
            <a:endParaRPr lang="en-CA" b="1" dirty="0"/>
          </a:p>
          <a:p>
            <a:r>
              <a:rPr lang="en-CA" b="1" dirty="0"/>
              <a:t>Looking Ahead</a:t>
            </a:r>
            <a:br>
              <a:rPr lang="en-CA" dirty="0"/>
            </a:br>
            <a:r>
              <a:rPr lang="en-CA" dirty="0"/>
              <a:t>– How could this new disability and employment data help shape more inclusive ISET programming in your region?</a:t>
            </a:r>
            <a:br>
              <a:rPr lang="en-CA" dirty="0"/>
            </a:br>
            <a:r>
              <a:rPr lang="en-CA" dirty="0"/>
              <a:t>– What would success look like in 5–10 years if these resolutions were fully implemented?</a:t>
            </a:r>
          </a:p>
          <a:p>
            <a:b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b="1" dirty="0"/>
              <a:t>Discussion Questions – Navigation Programs</a:t>
            </a:r>
          </a:p>
          <a:p>
            <a:endParaRPr lang="en-CA" b="1" dirty="0"/>
          </a:p>
          <a:p>
            <a:r>
              <a:rPr lang="en-CA" b="1" dirty="0"/>
              <a:t>On the IDC / BCANDS National Navigators Program</a:t>
            </a:r>
          </a:p>
          <a:p>
            <a:r>
              <a:rPr lang="en-CA" dirty="0"/>
              <a:t>IDC/BCANDS has received significant funding for a national navigation program. From your perspective, what is </a:t>
            </a:r>
            <a:r>
              <a:rPr lang="en-CA" b="1" dirty="0"/>
              <a:t>missing</a:t>
            </a:r>
            <a:r>
              <a:rPr lang="en-CA" dirty="0"/>
              <a:t> in this program when it comes to serving First Nations communities?</a:t>
            </a:r>
          </a:p>
          <a:p>
            <a:r>
              <a:rPr lang="en-CA" dirty="0"/>
              <a:t>How well do you think navigation services led outside of First Nations governance reflect the </a:t>
            </a:r>
            <a:r>
              <a:rPr lang="en-CA" b="1" dirty="0"/>
              <a:t>realities and priorities</a:t>
            </a:r>
            <a:r>
              <a:rPr lang="en-CA" dirty="0"/>
              <a:t> of FNPWD in your region?</a:t>
            </a:r>
          </a:p>
          <a:p>
            <a:r>
              <a:rPr lang="en-CA" dirty="0"/>
              <a:t>What would a </a:t>
            </a:r>
            <a:r>
              <a:rPr lang="en-CA" b="1" dirty="0"/>
              <a:t>First Nations-specific disability navigation program</a:t>
            </a:r>
            <a:r>
              <a:rPr lang="en-CA" dirty="0"/>
              <a:t> need to look like to support your ISET work on employment and training?</a:t>
            </a:r>
          </a:p>
          <a:p>
            <a:endParaRPr lang="en-CA" dirty="0"/>
          </a:p>
          <a:p>
            <a:r>
              <a:rPr lang="en-CA" b="1" dirty="0"/>
              <a:t>On the ESDC ACA Navigators Program</a:t>
            </a:r>
          </a:p>
          <a:p>
            <a:r>
              <a:rPr lang="en-CA" dirty="0"/>
              <a:t>The ACA Navigators program is focused on compliance with the federal Accessible Canada Act. Do you feel this approach helps or </a:t>
            </a:r>
            <a:r>
              <a:rPr lang="en-CA" b="1" dirty="0"/>
              <a:t>hinders</a:t>
            </a:r>
            <a:r>
              <a:rPr lang="en-CA" dirty="0"/>
              <a:t> First Nations in advancing their own accessibility priorities?</a:t>
            </a:r>
          </a:p>
          <a:p>
            <a:r>
              <a:rPr lang="en-CA" dirty="0"/>
              <a:t>How do we ensure that navigation supports are not just about </a:t>
            </a:r>
            <a:r>
              <a:rPr lang="en-CA" b="1" dirty="0"/>
              <a:t>compliance with federal law</a:t>
            </a:r>
            <a:r>
              <a:rPr lang="en-CA" dirty="0"/>
              <a:t>, but also about building </a:t>
            </a:r>
            <a:r>
              <a:rPr lang="en-CA" b="1" dirty="0"/>
              <a:t>accessible First Nations workplaces</a:t>
            </a:r>
            <a:r>
              <a:rPr lang="en-CA" dirty="0"/>
              <a:t> that create opportunities for FNPWD?</a:t>
            </a:r>
          </a:p>
          <a:p>
            <a:r>
              <a:rPr lang="en-CA" dirty="0"/>
              <a:t>If you had input, what would you change in the ACA Navigators program so it actually </a:t>
            </a:r>
            <a:r>
              <a:rPr lang="en-CA" b="1" dirty="0"/>
              <a:t>supports your ISET mandate</a:t>
            </a:r>
            <a:r>
              <a:rPr lang="en-CA" dirty="0"/>
              <a:t> and reflects </a:t>
            </a:r>
            <a:r>
              <a:rPr lang="en-CA" b="1" dirty="0"/>
              <a:t>First Nations jurisdiction</a:t>
            </a:r>
            <a:r>
              <a:rPr lang="en-CA" dirty="0"/>
              <a:t>?</a:t>
            </a:r>
          </a:p>
          <a:p>
            <a:endParaRPr lang="en-CA" dirty="0"/>
          </a:p>
          <a:p>
            <a:r>
              <a:rPr lang="en-CA" b="1" dirty="0"/>
              <a:t>Connecting Back to Employment &amp; DFNAL</a:t>
            </a:r>
          </a:p>
          <a:p>
            <a:r>
              <a:rPr lang="en-CA" dirty="0"/>
              <a:t>How could navigation services (whether IDC, ACA, or future First Nations–led ones) be better aligned with the </a:t>
            </a:r>
            <a:r>
              <a:rPr lang="en-CA" b="1" dirty="0"/>
              <a:t>employment and training goals of ISET</a:t>
            </a:r>
            <a:r>
              <a:rPr lang="en-CA" dirty="0"/>
              <a:t>?</a:t>
            </a:r>
          </a:p>
          <a:p>
            <a:r>
              <a:rPr lang="en-CA" dirty="0"/>
              <a:t>In your experience, what navigation supports would make the </a:t>
            </a:r>
            <a:r>
              <a:rPr lang="en-CA" b="1" dirty="0"/>
              <a:t>biggest difference</a:t>
            </a:r>
            <a:r>
              <a:rPr lang="en-CA" dirty="0"/>
              <a:t> for FNPWD in accessing training and sustainable employment?</a:t>
            </a:r>
          </a:p>
          <a:p>
            <a:pPr marL="346843" indent="-346843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01E6E6-4B52-57A4-952C-7294974BE3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BAFED0-A63E-8941-81D6-43297573E78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1470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2A279-F6CA-8542-A914-3ED2CC67593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4270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1C94E-1EAD-2BFD-FE44-8342EEAAF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278598-831C-17A2-C405-4BD5EEDD59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03DA7F-FA5C-03A1-56AF-FA803710FE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6843" indent="-346843" algn="just">
              <a:buFont typeface="Symbol" panose="05050102010706020507" pitchFamily="18" charset="2"/>
              <a:buChar char="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8AE7B7-960D-23A2-6231-E08D52574A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76DD7-26F1-40ED-BA10-CFB63F893B2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030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76DD7-26F1-40ED-BA10-CFB63F893B2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433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2A576-AAAD-3F83-AB98-013A88579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09F064-6079-3A91-5C5C-C2E0CC21FE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AAE2EF-67F0-7F68-825C-E406D3627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A649D-A067-3D4E-8C60-66A3B52FF5B5}" type="datetimeFigureOut">
              <a:rPr lang="en-US" smtClean="0"/>
              <a:t>26/Aug/26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147C1-B034-EAA7-A752-4AF7A4014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009D96-9B5B-0703-E249-89D8A9D6D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E67DE-5BA6-DA40-B628-019D85472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831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ADC7D-992F-4F38-C41C-9E1C5E36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B272BC-69E2-33D3-BEC6-6A8AC29185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186924-333D-9CEC-E901-A7A5EF36A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A649D-A067-3D4E-8C60-66A3B52FF5B5}" type="datetimeFigureOut">
              <a:rPr lang="en-US" smtClean="0"/>
              <a:t>26/Aug/26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26EE03-FC99-799C-0C98-9E4D1FFD3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8F3486-675E-B9E2-72D5-90CF5D996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E67DE-5BA6-DA40-B628-019D85472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422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B239B-337F-3B00-7FE1-B0FD799AF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DADB6A-3CDC-44C4-10BF-F65CF0BBDF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F1F991-294F-3AE2-37AC-317E9DD6D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A649D-A067-3D4E-8C60-66A3B52FF5B5}" type="datetimeFigureOut">
              <a:rPr lang="en-US" smtClean="0"/>
              <a:t>26/Aug/26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3A8CF8-970E-6CC6-FFD5-0D20BED60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C95388-E70A-9F50-1D20-9071C9603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E67DE-5BA6-DA40-B628-019D85472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978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38AFB-9074-7EFB-A023-A040B559A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2C14B-A75C-3539-F67D-892D72F8BD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7B6C4-5CF1-AA3E-6A92-A8A6DE3840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FBC70C-B7AE-B310-6EC1-91C499538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A649D-A067-3D4E-8C60-66A3B52FF5B5}" type="datetimeFigureOut">
              <a:rPr lang="en-US" smtClean="0"/>
              <a:t>26/Aug/26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CB2583-AD86-2EAB-5B07-54452F23A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7294E1-B925-3E3D-E9DA-885DF83A5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E67DE-5BA6-DA40-B628-019D85472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029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5F8C1-BE0D-473D-F58E-329B25B75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A454B2-7861-6E68-3489-FDD2B40B1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A97E3C-45F2-E43E-75A7-8796851EE1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6A6338-0790-B61C-B449-87B36A4A42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F91CA4-FAC9-91C5-AFA5-63796D6AFF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97D36E-747B-E664-829C-EB35952CD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A649D-A067-3D4E-8C60-66A3B52FF5B5}" type="datetimeFigureOut">
              <a:rPr lang="en-US" smtClean="0"/>
              <a:t>26/Aug/26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0A9EF9-AD8C-582C-F458-7196251CD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724F04-DD5D-E552-977C-68FE66B79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E67DE-5BA6-DA40-B628-019D85472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41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E45C9-7C59-8B51-88A5-6B2051241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76E90A-DC71-DB6C-E179-C79F34FE8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A649D-A067-3D4E-8C60-66A3B52FF5B5}" type="datetimeFigureOut">
              <a:rPr lang="en-US" smtClean="0"/>
              <a:t>26/Aug/26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4AD1B3-BCC1-607B-3EF9-8763AB2C5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C0E779-A58D-E101-6A69-FC3A4E1D8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E67DE-5BA6-DA40-B628-019D85472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855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9B8FC3-2A3E-7776-0528-872B49664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A649D-A067-3D4E-8C60-66A3B52FF5B5}" type="datetimeFigureOut">
              <a:rPr lang="en-US" smtClean="0"/>
              <a:t>26/Aug/26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3A59E7-B886-A7F4-07CC-1AC8E4B6F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01F0F8-825E-2DA9-8EB4-BDCED7211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E67DE-5BA6-DA40-B628-019D85472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369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135EB-F9BC-6D61-AD22-036C4A7BB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A94B4C-1C04-9AC7-CF86-735883FA2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5D5EA9-1093-960E-FA60-1B0FB01B4F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E3995C-5D78-A836-7916-7402860ED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A649D-A067-3D4E-8C60-66A3B52FF5B5}" type="datetimeFigureOut">
              <a:rPr lang="en-US" smtClean="0"/>
              <a:t>26/Aug/26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30A16F-A050-415F-EA56-1D9EE89A2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9A1811-9577-EA68-107A-1D64EEEEE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E67DE-5BA6-DA40-B628-019D85472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027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F0716-9BA5-5A5C-7480-83A57DB5C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DA3D7C-9595-000F-3163-78513546F9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C7D9B6-F688-0E93-12A5-C3C70F44E5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E55356-0CEE-EAE9-68C8-B04419196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A649D-A067-3D4E-8C60-66A3B52FF5B5}" type="datetimeFigureOut">
              <a:rPr lang="en-US" smtClean="0"/>
              <a:t>26/Aug/26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1F1CBC-7E62-53E1-D9F2-0C4B4B7A9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C372CA-0977-99EB-24D5-424D32CB8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E67DE-5BA6-DA40-B628-019D85472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441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3D03A-9AC4-4E21-ED8D-CA5B0618C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A178A5-5F1A-7A88-0291-93EBDCCBB3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14935C-8AD1-22DE-D8ED-4DF88255E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A649D-A067-3D4E-8C60-66A3B52FF5B5}" type="datetimeFigureOut">
              <a:rPr lang="en-US" smtClean="0"/>
              <a:t>26/Aug/26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56284-0939-D3AF-4CF0-58D96BA31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1036E-E29C-6BB8-8F42-8F7653ACF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E67DE-5BA6-DA40-B628-019D85472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272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FC515E-04CF-557B-9E68-D91D617C6A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A8BB69-D511-0FF9-EF8E-3C1CD51A36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3CE448-DE2E-8F90-8E99-00959DBC8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A649D-A067-3D4E-8C60-66A3B52FF5B5}" type="datetimeFigureOut">
              <a:rPr lang="en-US" smtClean="0"/>
              <a:t>26/Aug/26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4625E-E84D-E07B-DEF7-790CDDB8B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FBE0E-B994-2ED5-264B-44E60FD63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E67DE-5BA6-DA40-B628-019D85472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429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4473576"/>
            <a:ext cx="103632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0692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8E7CF5-B220-4A4C-7739-53D2EDB90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94E4D-CBE6-5346-2408-928D2883B7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80A3F-2443-51A2-A4E4-0EB0254C07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4A649D-A067-3D4E-8C60-66A3B52FF5B5}" type="datetimeFigureOut">
              <a:rPr lang="en-US" smtClean="0"/>
              <a:t>26/Aug/26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95DE3B-99F6-833A-F2DE-E482B1195E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4F392A-007C-F065-CDE1-35DEBEE87F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EE67DE-5BA6-DA40-B628-019D85472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07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microsoft.com/office/2007/relationships/hdphoto" Target="../media/hdphoto3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microsoft.com/office/2007/relationships/hdphoto" Target="../media/hdphoto3.wdp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microsoft.com/office/2007/relationships/hdphoto" Target="../media/hdphoto3.wdp"/><Relationship Id="rId5" Type="http://schemas.openxmlformats.org/officeDocument/2006/relationships/diagramLayout" Target="../diagrams/layout1.xml"/><Relationship Id="rId10" Type="http://schemas.microsoft.com/office/2007/relationships/hdphoto" Target="../media/hdphoto2.wdp"/><Relationship Id="rId4" Type="http://schemas.openxmlformats.org/officeDocument/2006/relationships/diagramData" Target="../diagrams/data1.xml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3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microsoft.com/office/2007/relationships/hdphoto" Target="../media/hdphoto3.wdp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hyperlink" Target="https://www.canada.ca/en/employment-social-development/services/funding/enabling-accessibility-fund-contribution.html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3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microsoft.com/office/2007/relationships/hdphoto" Target="../media/hdphoto3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3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4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4">
            <a:extLst>
              <a:ext uri="{FF2B5EF4-FFF2-40B4-BE49-F238E27FC236}">
                <a16:creationId xmlns:a16="http://schemas.microsoft.com/office/drawing/2014/main" id="{F7A4753C-A4B8-6BF9-1F92-9A414B9987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5032175"/>
              </p:ext>
            </p:extLst>
          </p:nvPr>
        </p:nvGraphicFramePr>
        <p:xfrm>
          <a:off x="0" y="-23087"/>
          <a:ext cx="12192000" cy="134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243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27F88185-9108-EA47-E8A1-670DECE9EC76}"/>
              </a:ext>
            </a:extLst>
          </p:cNvPr>
          <p:cNvGraphicFramePr>
            <a:graphicFrameLocks/>
          </p:cNvGraphicFramePr>
          <p:nvPr/>
        </p:nvGraphicFramePr>
        <p:xfrm>
          <a:off x="0" y="6579844"/>
          <a:ext cx="12192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2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30103B64-F6B0-5023-90AF-F33EB3228E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621" b="89655" l="9963" r="99815">
                        <a14:foregroundMark x1="99815" y1="15517" x2="57749" y2="24138"/>
                        <a14:foregroundMark x1="57749" y1="24138" x2="61070" y2="70690"/>
                        <a14:foregroundMark x1="61070" y1="70690" x2="88192" y2="32759"/>
                        <a14:foregroundMark x1="88192" y1="32759" x2="78967" y2="25862"/>
                        <a14:foregroundMark x1="78967" y1="25862" x2="68635" y2="25862"/>
                        <a14:foregroundMark x1="68635" y1="25862" x2="70480" y2="431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25322" y="5688709"/>
            <a:ext cx="9544300" cy="97182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24C9496-CB09-7473-33DD-BB11FE0E0F76}"/>
              </a:ext>
            </a:extLst>
          </p:cNvPr>
          <p:cNvSpPr txBox="1"/>
          <p:nvPr/>
        </p:nvSpPr>
        <p:spPr>
          <a:xfrm>
            <a:off x="2647699" y="5608017"/>
            <a:ext cx="80736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sz="1400" dirty="0">
              <a:ea typeface="Calibri" panose="020F050202020403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81D2EF1-6528-8F92-A1E2-4CE706A7DA3B}"/>
              </a:ext>
            </a:extLst>
          </p:cNvPr>
          <p:cNvGrpSpPr/>
          <p:nvPr/>
        </p:nvGrpSpPr>
        <p:grpSpPr>
          <a:xfrm>
            <a:off x="9590227" y="197464"/>
            <a:ext cx="2679506" cy="1784619"/>
            <a:chOff x="9116382" y="1478555"/>
            <a:chExt cx="2838195" cy="1757723"/>
          </a:xfrm>
        </p:grpSpPr>
        <p:pic>
          <p:nvPicPr>
            <p:cNvPr id="3" name="Picture 2" descr="A group of people holding hands&#10;&#10;AI-generated content may be incorrect.">
              <a:extLst>
                <a:ext uri="{FF2B5EF4-FFF2-40B4-BE49-F238E27FC236}">
                  <a16:creationId xmlns:a16="http://schemas.microsoft.com/office/drawing/2014/main" id="{1AFED00C-0587-7E84-F7C5-5D5BC45A4C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116382" y="1478555"/>
              <a:ext cx="2838195" cy="1757723"/>
            </a:xfrm>
            <a:prstGeom prst="rect">
              <a:avLst/>
            </a:prstGeom>
          </p:spPr>
        </p:pic>
        <p:pic>
          <p:nvPicPr>
            <p:cNvPr id="6" name="Picture 5" descr="A group of people holding hands&#10;&#10;AI-generated content may be incorrect.">
              <a:extLst>
                <a:ext uri="{FF2B5EF4-FFF2-40B4-BE49-F238E27FC236}">
                  <a16:creationId xmlns:a16="http://schemas.microsoft.com/office/drawing/2014/main" id="{46D2EBF0-78A0-1CFE-3FC9-D166B80B9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8256" t="59557" r="15985" b="34653"/>
            <a:stretch>
              <a:fillRect/>
            </a:stretch>
          </p:blipFill>
          <p:spPr>
            <a:xfrm rot="2352095">
              <a:off x="9545457" y="2613252"/>
              <a:ext cx="160301" cy="9982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</p:grpSp>
      <p:sp>
        <p:nvSpPr>
          <p:cNvPr id="10" name="Title 9">
            <a:extLst>
              <a:ext uri="{FF2B5EF4-FFF2-40B4-BE49-F238E27FC236}">
                <a16:creationId xmlns:a16="http://schemas.microsoft.com/office/drawing/2014/main" id="{DCAF6C5A-698D-9E6C-26B3-3D513C582D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0631" y="404618"/>
            <a:ext cx="9544300" cy="5415320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 </a:t>
            </a: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b="1" i="1" dirty="0"/>
            </a:br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br>
              <a:rPr lang="en-US" sz="4000" dirty="0"/>
            </a:br>
            <a:br>
              <a:rPr lang="en-US" sz="3600" dirty="0"/>
            </a:br>
            <a:r>
              <a:rPr lang="en-US" sz="3700" b="1" i="1" dirty="0">
                <a:latin typeface="Arial" panose="020B0604020202020204" pitchFamily="34" charset="0"/>
                <a:cs typeface="Arial" panose="020B0604020202020204" pitchFamily="34" charset="0"/>
              </a:rPr>
              <a:t>Assembly of First Nations (AFN)</a:t>
            </a:r>
            <a:br>
              <a:rPr lang="en-US" sz="3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4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CA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Inclusion, Diversity, Equity, Accessibility, </a:t>
            </a:r>
            <a:br>
              <a:rPr lang="en-CA" sz="3600" b="1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Disability and GBA+</a:t>
            </a:r>
            <a:br>
              <a:rPr lang="en-US" sz="36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6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National 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ISET Meeting Calgary, Alberta</a:t>
            </a:r>
            <a:b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September 1-3, 2026 </a:t>
            </a:r>
            <a:endParaRPr lang="en-US" sz="3600" dirty="0"/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69F56454-AFA2-0C06-0079-FB018EF8A6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pic>
        <p:nvPicPr>
          <p:cNvPr id="15" name="Picture 14" descr="A logo with feathers and a bird&#10;&#10;AI-generated content may be incorrect.">
            <a:extLst>
              <a:ext uri="{FF2B5EF4-FFF2-40B4-BE49-F238E27FC236}">
                <a16:creationId xmlns:a16="http://schemas.microsoft.com/office/drawing/2014/main" id="{6B4C20DF-4604-5498-8CA3-ACFCFA279B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507193" y="-114595"/>
            <a:ext cx="3821775" cy="3203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330847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34C51-DC07-0428-1CDF-DE48AB7BE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7FC2EBF-B802-BC6D-6EE4-4F5C988153A1}"/>
              </a:ext>
            </a:extLst>
          </p:cNvPr>
          <p:cNvSpPr/>
          <p:nvPr/>
        </p:nvSpPr>
        <p:spPr>
          <a:xfrm>
            <a:off x="0" y="12356"/>
            <a:ext cx="12240000" cy="54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3200" b="1" dirty="0">
                <a:solidFill>
                  <a:schemeClr val="accent1">
                    <a:lumMod val="50000"/>
                  </a:schemeClr>
                </a:solidFill>
              </a:rPr>
              <a:t>    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388B49-94E0-F804-183B-961C6B1359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243" y="6176963"/>
            <a:ext cx="9571383" cy="679499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7581D34-D54D-0FF3-8D86-BD31F1DBC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374" y="2372264"/>
            <a:ext cx="3111647" cy="3103724"/>
          </a:xfrm>
        </p:spPr>
        <p:txBody>
          <a:bodyPr>
            <a:noAutofit/>
          </a:bodyPr>
          <a:lstStyle/>
          <a:p>
            <a:b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Mandates Directed by First Nations-in-Assembly through Resolutions  </a:t>
            </a:r>
            <a:br>
              <a:rPr lang="en-US" sz="3200" dirty="0"/>
            </a:br>
            <a:br>
              <a:rPr lang="en-CA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E15ED-E083-D44A-B848-B53C44E87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0169" y="1060704"/>
            <a:ext cx="7957457" cy="489204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38/2018, </a:t>
            </a:r>
            <a:r>
              <a:rPr lang="en-US" sz="1900" i="1" dirty="0">
                <a:latin typeface="Arial" panose="020B0604020202020204" pitchFamily="34" charset="0"/>
                <a:cs typeface="Arial" panose="020B0604020202020204" pitchFamily="34" charset="0"/>
              </a:rPr>
              <a:t>Ensuring Accessibility at the Assembly of First Nations</a:t>
            </a:r>
          </a:p>
          <a:p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03/2020, </a:t>
            </a:r>
            <a:r>
              <a:rPr lang="en-US" sz="1900" i="1" dirty="0">
                <a:latin typeface="Arial" panose="020B0604020202020204" pitchFamily="34" charset="0"/>
                <a:cs typeface="Arial" panose="020B0604020202020204" pitchFamily="34" charset="0"/>
              </a:rPr>
              <a:t>Becoming a Role Model in Ending Sexual Orientation and Gender Based Discrimination Within the Assembly of First Nations</a:t>
            </a:r>
          </a:p>
          <a:p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1900" b="1" dirty="0">
                <a:latin typeface="Arial" panose="020B0604020202020204" pitchFamily="34" charset="0"/>
                <a:cs typeface="Arial" panose="020B0604020202020204" pitchFamily="34" charset="0"/>
              </a:rPr>
              <a:t>25/2021- </a:t>
            </a:r>
            <a:r>
              <a:rPr lang="en-CA" sz="1900" i="1" dirty="0">
                <a:latin typeface="Arial" panose="020B0604020202020204" pitchFamily="34" charset="0"/>
                <a:cs typeface="Arial" panose="020B0604020202020204" pitchFamily="34" charset="0"/>
              </a:rPr>
              <a:t>Strengthen First Nations Distinctions Based Approaches on Accessibility / Disability</a:t>
            </a:r>
          </a:p>
          <a:p>
            <a:pPr marL="0" indent="0">
              <a:buNone/>
            </a:pPr>
            <a:r>
              <a:rPr lang="en-CA" sz="1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15/2022- </a:t>
            </a:r>
            <a:r>
              <a:rPr lang="en-US" sz="1900" i="1" dirty="0">
                <a:latin typeface="Arial" panose="020B0604020202020204" pitchFamily="34" charset="0"/>
                <a:cs typeface="Arial" panose="020B0604020202020204" pitchFamily="34" charset="0"/>
              </a:rPr>
              <a:t>Major Investment to Build Fully Accessible First Nations </a:t>
            </a:r>
          </a:p>
          <a:p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 26/2024 - </a:t>
            </a:r>
            <a:r>
              <a:rPr lang="en-US" sz="1900" i="1" dirty="0">
                <a:latin typeface="Arial" panose="020B0604020202020204" pitchFamily="34" charset="0"/>
                <a:cs typeface="Arial" panose="020B0604020202020204" pitchFamily="34" charset="0"/>
              </a:rPr>
              <a:t>Work to Address Misdiagnosis in First Nations </a:t>
            </a:r>
          </a:p>
          <a:p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1900" b="1" dirty="0">
                <a:latin typeface="Arial" panose="020B0604020202020204" pitchFamily="34" charset="0"/>
                <a:cs typeface="Arial" panose="020B0604020202020204" pitchFamily="34" charset="0"/>
              </a:rPr>
              <a:t>71/2024 - </a:t>
            </a:r>
            <a:r>
              <a:rPr lang="en-CA" sz="1900" i="1" dirty="0">
                <a:latin typeface="Arial" panose="020B0604020202020204" pitchFamily="34" charset="0"/>
                <a:cs typeface="Arial" panose="020B0604020202020204" pitchFamily="34" charset="0"/>
              </a:rPr>
              <a:t>Rejecting the Accessible Canada Act and Advancing Distinct First Nations Accessibility Legislation (DFNAL)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CA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D6B1647-646A-86A4-B689-177504DAEF39}"/>
              </a:ext>
            </a:extLst>
          </p:cNvPr>
          <p:cNvGrpSpPr/>
          <p:nvPr/>
        </p:nvGrpSpPr>
        <p:grpSpPr>
          <a:xfrm>
            <a:off x="-154064" y="554067"/>
            <a:ext cx="2419390" cy="1499020"/>
            <a:chOff x="9116382" y="1478555"/>
            <a:chExt cx="2838195" cy="1757723"/>
          </a:xfrm>
        </p:grpSpPr>
        <p:pic>
          <p:nvPicPr>
            <p:cNvPr id="14" name="Picture 13" descr="A group of people holding hands&#10;&#10;AI-generated content may be incorrect.">
              <a:extLst>
                <a:ext uri="{FF2B5EF4-FFF2-40B4-BE49-F238E27FC236}">
                  <a16:creationId xmlns:a16="http://schemas.microsoft.com/office/drawing/2014/main" id="{5092BE2A-C49E-2E42-B0C5-4D81A211BE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116382" y="1478555"/>
              <a:ext cx="2838195" cy="1757723"/>
            </a:xfrm>
            <a:prstGeom prst="rect">
              <a:avLst/>
            </a:prstGeom>
          </p:spPr>
        </p:pic>
        <p:pic>
          <p:nvPicPr>
            <p:cNvPr id="15" name="Picture 14" descr="A group of people holding hands&#10;&#10;AI-generated content may be incorrect.">
              <a:extLst>
                <a:ext uri="{FF2B5EF4-FFF2-40B4-BE49-F238E27FC236}">
                  <a16:creationId xmlns:a16="http://schemas.microsoft.com/office/drawing/2014/main" id="{7385A723-AE5F-1C14-11DB-DE600439C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8256" t="59557" r="15985" b="34653"/>
            <a:stretch>
              <a:fillRect/>
            </a:stretch>
          </p:blipFill>
          <p:spPr>
            <a:xfrm rot="2352095">
              <a:off x="9545457" y="2613252"/>
              <a:ext cx="160301" cy="9982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</p:grpSp>
    </p:spTree>
    <p:extLst>
      <p:ext uri="{BB962C8B-B14F-4D97-AF65-F5344CB8AC3E}">
        <p14:creationId xmlns:p14="http://schemas.microsoft.com/office/powerpoint/2010/main" val="4017514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56853-0AC9-87FE-5C70-0EE70F48A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65E8939-339E-10DA-C2E3-F8BB81AA2631}"/>
              </a:ext>
            </a:extLst>
          </p:cNvPr>
          <p:cNvSpPr/>
          <p:nvPr/>
        </p:nvSpPr>
        <p:spPr>
          <a:xfrm>
            <a:off x="0" y="12355"/>
            <a:ext cx="12240000" cy="55581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3200" b="1" dirty="0">
                <a:solidFill>
                  <a:schemeClr val="accent1">
                    <a:lumMod val="50000"/>
                  </a:schemeClr>
                </a:solidFill>
              </a:rPr>
              <a:t>    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4A4563-D4BC-E794-A4D0-DE58D1EF5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47" y="6004524"/>
            <a:ext cx="11680380" cy="85193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C542557-FC93-DFB2-6E0B-F8AF92CA6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671" y="2861979"/>
            <a:ext cx="2835409" cy="2764289"/>
          </a:xfrm>
        </p:spPr>
        <p:txBody>
          <a:bodyPr>
            <a:noAutofit/>
          </a:bodyPr>
          <a:lstStyle/>
          <a:p>
            <a:br>
              <a:rPr lang="en-CA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CA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CA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CA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Mandates Directed by First Nations-in-Assembly through Resolutions  </a:t>
            </a:r>
            <a:br>
              <a:rPr lang="en-US" dirty="0"/>
            </a:br>
            <a:br>
              <a:rPr lang="en-CA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CA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CA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CA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br>
              <a:rPr lang="en-CA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CA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1C8BC-1224-563C-340F-DEB8BE3BC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3540" y="1010237"/>
            <a:ext cx="8434735" cy="562581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CA" sz="29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11CD253-4FAB-6C85-273D-7A5BC11CAA9B}"/>
              </a:ext>
            </a:extLst>
          </p:cNvPr>
          <p:cNvGrpSpPr/>
          <p:nvPr/>
        </p:nvGrpSpPr>
        <p:grpSpPr>
          <a:xfrm>
            <a:off x="95300" y="568170"/>
            <a:ext cx="2503504" cy="1708513"/>
            <a:chOff x="9116382" y="1478555"/>
            <a:chExt cx="2838195" cy="1757723"/>
          </a:xfrm>
        </p:grpSpPr>
        <p:pic>
          <p:nvPicPr>
            <p:cNvPr id="14" name="Picture 13" descr="A group of people holding hands&#10;&#10;AI-generated content may be incorrect.">
              <a:extLst>
                <a:ext uri="{FF2B5EF4-FFF2-40B4-BE49-F238E27FC236}">
                  <a16:creationId xmlns:a16="http://schemas.microsoft.com/office/drawing/2014/main" id="{60DF2706-E044-FF52-ACA0-CD17DE5A4F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116382" y="1478555"/>
              <a:ext cx="2838195" cy="1757723"/>
            </a:xfrm>
            <a:prstGeom prst="rect">
              <a:avLst/>
            </a:prstGeom>
          </p:spPr>
        </p:pic>
        <p:pic>
          <p:nvPicPr>
            <p:cNvPr id="15" name="Picture 14" descr="A group of people holding hands&#10;&#10;AI-generated content may be incorrect.">
              <a:extLst>
                <a:ext uri="{FF2B5EF4-FFF2-40B4-BE49-F238E27FC236}">
                  <a16:creationId xmlns:a16="http://schemas.microsoft.com/office/drawing/2014/main" id="{ECAF7C22-E01E-EE21-ADD9-17BB446C7F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8256" t="59557" r="15985" b="34653"/>
            <a:stretch>
              <a:fillRect/>
            </a:stretch>
          </p:blipFill>
          <p:spPr>
            <a:xfrm rot="2352095">
              <a:off x="9545457" y="2613252"/>
              <a:ext cx="160301" cy="9982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85D3B85-EF52-97BF-B497-ACDEC896C180}"/>
              </a:ext>
            </a:extLst>
          </p:cNvPr>
          <p:cNvSpPr txBox="1"/>
          <p:nvPr/>
        </p:nvSpPr>
        <p:spPr>
          <a:xfrm>
            <a:off x="2340865" y="782327"/>
            <a:ext cx="96560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Bringing a Voice to all First Nations Populations Served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F60D98-205C-AA9B-7267-68858FE51C40}"/>
              </a:ext>
            </a:extLst>
          </p:cNvPr>
          <p:cNvSpPr txBox="1"/>
          <p:nvPr/>
        </p:nvSpPr>
        <p:spPr>
          <a:xfrm>
            <a:off x="3161080" y="1557504"/>
            <a:ext cx="8744679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AFN is working to become a role model as directed by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AFN Panel 13/ Report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guiding principles fostering cultural safe, healthy, inclusive workspaces.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Empowering First Nations cultural teachings as living, moral codes of conduct.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Realizing Inclusion, Diversity, Equity, and Accessibility (IDEA) and GBA+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AFN councils continue to inform IDEA’s comprehensive, inclusive efforts: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Knowledge Keepers Council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Women's Council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National Youth Council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Veterans' Council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2SLGBTQQIA+ Council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Accessibility/Disability Council (AFN Res. 03/2024 - coming soon)  </a:t>
            </a:r>
          </a:p>
          <a:p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500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30A11-B5B8-2F8F-B4DE-998884B9D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7114" y="906236"/>
            <a:ext cx="8316686" cy="1477735"/>
          </a:xfrm>
        </p:spPr>
        <p:txBody>
          <a:bodyPr>
            <a:normAutofit fontScale="90000"/>
          </a:bodyPr>
          <a:lstStyle/>
          <a:p>
            <a:br>
              <a:rPr lang="en-CA" sz="3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CA" sz="3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CA" sz="31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</a:t>
            </a:r>
            <a:r>
              <a:rPr lang="en-CA" sz="3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CA" sz="31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Accessible Canada Act and First Nations: </a:t>
            </a:r>
            <a:br>
              <a:rPr lang="en-CA" sz="3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CA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br>
              <a:rPr lang="en-CA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CA682-12B4-ADC2-FE52-275E85227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964" y="2186654"/>
            <a:ext cx="5914036" cy="4146836"/>
          </a:xfrm>
        </p:spPr>
        <p:txBody>
          <a:bodyPr/>
          <a:lstStyle/>
          <a:p>
            <a:r>
              <a:rPr lang="en-CA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Accessible Canada Act (ACA) was introduced in 2019 to create a </a:t>
            </a:r>
            <a:r>
              <a:rPr lang="en-CA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barrier-free</a:t>
            </a:r>
            <a:r>
              <a:rPr lang="en-CA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Canada for persons with disabilities.</a:t>
            </a:r>
          </a:p>
          <a:p>
            <a:r>
              <a:rPr lang="en-CA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It establishes accessibility standards in seven areas: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employment,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built environment (i.e. Band  Offices, community centres, etc.) 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information and communication technologies,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procurement of goods and services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programs and services</a:t>
            </a:r>
            <a:r>
              <a:rPr lang="en-CA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transportation, and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communications, other than IT.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2FAA34-F68D-1A32-CB74-B4DE94F22943}"/>
              </a:ext>
            </a:extLst>
          </p:cNvPr>
          <p:cNvSpPr txBox="1"/>
          <p:nvPr/>
        </p:nvSpPr>
        <p:spPr>
          <a:xfrm>
            <a:off x="6048623" y="1843435"/>
            <a:ext cx="609790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buNone/>
            </a:pPr>
            <a:endParaRPr lang="en-CA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AFN is working on a Legal Opinion/ Legal Discussion Guide on ACA impacts on First Nations Band Councils; </a:t>
            </a:r>
            <a:r>
              <a:rPr lang="en-CA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exempted </a:t>
            </a:r>
            <a:r>
              <a:rPr lang="en-CA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from the ACA until December 31, 2033, and </a:t>
            </a:r>
            <a:r>
              <a:rPr lang="en-CA" sz="1800" u="sng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subject to compliance</a:t>
            </a:r>
            <a:r>
              <a:rPr lang="en-CA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CA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</a:t>
            </a:r>
            <a:r>
              <a:rPr lang="en-CA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including fines of up to </a:t>
            </a:r>
            <a:r>
              <a:rPr lang="en-CA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$250,000 </a:t>
            </a:r>
            <a:r>
              <a:rPr lang="en-CA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 violation for noncompliance.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First Nations face the challenge of addressing a </a:t>
            </a:r>
            <a:r>
              <a:rPr lang="en-CA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$376.1 </a:t>
            </a:r>
            <a:r>
              <a:rPr lang="en-CA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billion infrastructure gap, among other barriers which includes major deficiencies in accessibility/disability.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AFN advocates for distinct legislative frameworks and informs domestic and international human rights instruments. </a:t>
            </a:r>
            <a:endParaRPr lang="en-CA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A85CB73-67DE-6369-1ACA-5E94BE64BF2E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228773" cy="540361"/>
          </a:xfrm>
          <a:prstGeom prst="rect">
            <a:avLst/>
          </a:prstGeom>
          <a:solidFill>
            <a:srgbClr val="FFC003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sz="2800" b="1"/>
            </a:br>
            <a:r>
              <a:rPr lang="en-US" sz="3100" b="1"/>
              <a:t> </a:t>
            </a:r>
            <a:br>
              <a:rPr lang="en-US" sz="3100" b="1"/>
            </a:br>
            <a:r>
              <a:rPr lang="en-US" sz="3100" b="1"/>
              <a:t>         </a:t>
            </a:r>
            <a:br>
              <a:rPr lang="en-US" sz="3100" b="1"/>
            </a:br>
            <a:br>
              <a:rPr lang="en-US" sz="2800" b="1"/>
            </a:br>
            <a:endParaRPr lang="en-US" sz="28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2DDC917-BE09-6018-89C2-F5FA65A31508}"/>
              </a:ext>
            </a:extLst>
          </p:cNvPr>
          <p:cNvGrpSpPr/>
          <p:nvPr/>
        </p:nvGrpSpPr>
        <p:grpSpPr>
          <a:xfrm>
            <a:off x="-175003" y="524510"/>
            <a:ext cx="2419390" cy="1590040"/>
            <a:chOff x="9116382" y="1478555"/>
            <a:chExt cx="2838195" cy="1757723"/>
          </a:xfrm>
        </p:grpSpPr>
        <p:pic>
          <p:nvPicPr>
            <p:cNvPr id="7" name="Picture 6" descr="A group of people holding hands&#10;&#10;AI-generated content may be incorrect.">
              <a:extLst>
                <a:ext uri="{FF2B5EF4-FFF2-40B4-BE49-F238E27FC236}">
                  <a16:creationId xmlns:a16="http://schemas.microsoft.com/office/drawing/2014/main" id="{28457D25-FE36-306A-2EF3-A9BF9411AD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116382" y="1478555"/>
              <a:ext cx="2838195" cy="1757723"/>
            </a:xfrm>
            <a:prstGeom prst="rect">
              <a:avLst/>
            </a:prstGeom>
          </p:spPr>
        </p:pic>
        <p:pic>
          <p:nvPicPr>
            <p:cNvPr id="8" name="Picture 7" descr="A group of people holding hands&#10;&#10;AI-generated content may be incorrect.">
              <a:extLst>
                <a:ext uri="{FF2B5EF4-FFF2-40B4-BE49-F238E27FC236}">
                  <a16:creationId xmlns:a16="http://schemas.microsoft.com/office/drawing/2014/main" id="{62D652F7-7386-B4F4-3A8C-054CA68AD1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8256" t="59557" r="15985" b="34653"/>
            <a:stretch>
              <a:fillRect/>
            </a:stretch>
          </p:blipFill>
          <p:spPr>
            <a:xfrm rot="2352095">
              <a:off x="9545457" y="2613252"/>
              <a:ext cx="160301" cy="9982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6A05959E-8782-F862-F2CA-454D6F7EE6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97" y="6176963"/>
            <a:ext cx="12014403" cy="679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833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4">
            <a:extLst>
              <a:ext uri="{FF2B5EF4-FFF2-40B4-BE49-F238E27FC236}">
                <a16:creationId xmlns:a16="http://schemas.microsoft.com/office/drawing/2014/main" id="{8DE29C57-7E6A-F102-590A-278DA85A76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6334083"/>
              </p:ext>
            </p:extLst>
          </p:nvPr>
        </p:nvGraphicFramePr>
        <p:xfrm>
          <a:off x="0" y="0"/>
          <a:ext cx="12198716" cy="26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8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 marT="618" marB="618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625" y="2819886"/>
            <a:ext cx="3349523" cy="1779913"/>
          </a:xfrm>
        </p:spPr>
        <p:txBody>
          <a:bodyPr>
            <a:noAutofit/>
          </a:bodyPr>
          <a:lstStyle/>
          <a:p>
            <a:r>
              <a:rPr lang="en-CA" sz="2800" b="1" dirty="0">
                <a:latin typeface="Arial" panose="020B0604020202020204" pitchFamily="34" charset="0"/>
                <a:cs typeface="Arial" panose="020B0604020202020204" pitchFamily="34" charset="0"/>
              </a:rPr>
              <a:t>AFN Shadow Report to the </a:t>
            </a:r>
            <a:br>
              <a:rPr lang="en-CA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800" b="1" dirty="0">
                <a:latin typeface="Arial" panose="020B0604020202020204" pitchFamily="34" charset="0"/>
                <a:cs typeface="Arial" panose="020B0604020202020204" pitchFamily="34" charset="0"/>
              </a:rPr>
              <a:t>UN-Convention of the Rights of </a:t>
            </a:r>
            <a:br>
              <a:rPr lang="en-CA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800" b="1" dirty="0">
                <a:latin typeface="Arial" panose="020B0604020202020204" pitchFamily="34" charset="0"/>
                <a:cs typeface="Arial" panose="020B0604020202020204" pitchFamily="34" charset="0"/>
              </a:rPr>
              <a:t>Persons with Disabilities (CRPD)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8A29D2-8304-E2A9-C753-BC8FCA4F3D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620" y="6032525"/>
            <a:ext cx="6418866" cy="825474"/>
          </a:xfrm>
          <a:prstGeom prst="rect">
            <a:avLst/>
          </a:prstGeom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34DA0E8-E5C9-F46A-2CCC-E7A4E7C33D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1272611"/>
              </p:ext>
            </p:extLst>
          </p:nvPr>
        </p:nvGraphicFramePr>
        <p:xfrm>
          <a:off x="4050783" y="846944"/>
          <a:ext cx="8147933" cy="62592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3991904F-CF35-E796-F3CF-6EF031AB4BE2}"/>
              </a:ext>
            </a:extLst>
          </p:cNvPr>
          <p:cNvGrpSpPr/>
          <p:nvPr/>
        </p:nvGrpSpPr>
        <p:grpSpPr>
          <a:xfrm>
            <a:off x="0" y="610337"/>
            <a:ext cx="2244385" cy="1398528"/>
            <a:chOff x="9116382" y="1478555"/>
            <a:chExt cx="2838195" cy="1757723"/>
          </a:xfrm>
        </p:grpSpPr>
        <p:pic>
          <p:nvPicPr>
            <p:cNvPr id="12" name="Picture 11" descr="A group of people holding hands&#10;&#10;AI-generated content may be incorrect.">
              <a:extLst>
                <a:ext uri="{FF2B5EF4-FFF2-40B4-BE49-F238E27FC236}">
                  <a16:creationId xmlns:a16="http://schemas.microsoft.com/office/drawing/2014/main" id="{5F8DD9CA-D270-8E3A-3D24-21B6560CD2F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116382" y="1478555"/>
              <a:ext cx="2838195" cy="1757723"/>
            </a:xfrm>
            <a:prstGeom prst="rect">
              <a:avLst/>
            </a:prstGeom>
          </p:spPr>
        </p:pic>
        <p:pic>
          <p:nvPicPr>
            <p:cNvPr id="13" name="Picture 12" descr="A group of people holding hands&#10;&#10;AI-generated content may be incorrect.">
              <a:extLst>
                <a:ext uri="{FF2B5EF4-FFF2-40B4-BE49-F238E27FC236}">
                  <a16:creationId xmlns:a16="http://schemas.microsoft.com/office/drawing/2014/main" id="{22DE8297-8872-DB87-E037-97B52F0D0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8256" t="59557" r="15985" b="34653"/>
            <a:stretch>
              <a:fillRect/>
            </a:stretch>
          </p:blipFill>
          <p:spPr>
            <a:xfrm rot="2352095">
              <a:off x="9545457" y="2613252"/>
              <a:ext cx="160301" cy="9982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6AF0F3AD-09D9-A6F0-4100-B67616E8BE68}"/>
              </a:ext>
            </a:extLst>
          </p:cNvPr>
          <p:cNvSpPr/>
          <p:nvPr/>
        </p:nvSpPr>
        <p:spPr>
          <a:xfrm>
            <a:off x="0" y="12356"/>
            <a:ext cx="12240000" cy="54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3200" b="1" dirty="0">
                <a:solidFill>
                  <a:schemeClr val="accent1">
                    <a:lumMod val="50000"/>
                  </a:schemeClr>
                </a:solidFill>
              </a:rPr>
              <a:t>     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73955-FEFD-B8CC-9083-F8672BD26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838861-83A2-BA88-3610-2806715961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621" b="89655" l="9963" r="99815">
                        <a14:foregroundMark x1="99815" y1="15517" x2="57749" y2="24138"/>
                        <a14:foregroundMark x1="57749" y1="24138" x2="61070" y2="70690"/>
                        <a14:foregroundMark x1="61070" y1="70690" x2="88192" y2="32759"/>
                        <a14:foregroundMark x1="88192" y1="32759" x2="78967" y2="25862"/>
                        <a14:foregroundMark x1="78967" y1="25862" x2="68635" y2="25862"/>
                        <a14:foregroundMark x1="68635" y1="25862" x2="70480" y2="43103"/>
                      </a14:backgroundRemoval>
                    </a14:imgEffect>
                  </a14:imgLayer>
                </a14:imgProps>
              </a:ext>
            </a:extLst>
          </a:blip>
          <a:srcRect b="11055"/>
          <a:stretch/>
        </p:blipFill>
        <p:spPr>
          <a:xfrm>
            <a:off x="7707086" y="6307626"/>
            <a:ext cx="4428364" cy="5070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AAD5AC-BA5E-BD19-6216-CC91C182F1F4}"/>
              </a:ext>
            </a:extLst>
          </p:cNvPr>
          <p:cNvSpPr txBox="1"/>
          <p:nvPr/>
        </p:nvSpPr>
        <p:spPr>
          <a:xfrm>
            <a:off x="3714960" y="1084064"/>
            <a:ext cx="8118423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ISET agreement holders have identified the need for greater investments into First Nations employment and training to address gaps, analyze economic trends and provide labour force statistics. </a:t>
            </a:r>
          </a:p>
          <a:p>
            <a:pPr lvl="0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Currently </a:t>
            </a:r>
            <a:r>
              <a:rPr lang="en-CA" i="1" dirty="0">
                <a:latin typeface="Arial" panose="020B0604020202020204" pitchFamily="34" charset="0"/>
                <a:cs typeface="Arial" panose="020B0604020202020204" pitchFamily="34" charset="0"/>
              </a:rPr>
              <a:t>no funding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is targeted specifically for </a:t>
            </a:r>
            <a:r>
              <a:rPr lang="en-CA" i="1" dirty="0">
                <a:latin typeface="Arial" panose="020B0604020202020204" pitchFamily="34" charset="0"/>
                <a:cs typeface="Arial" panose="020B0604020202020204" pitchFamily="34" charset="0"/>
              </a:rPr>
              <a:t>persons with disabilities 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under the Workforce Development Agreements. 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Targeted funding specifically for FNPWD provides an opportunity to uphold the</a:t>
            </a:r>
            <a:r>
              <a:rPr lang="en-CA" i="1" dirty="0">
                <a:latin typeface="Arial" panose="020B0604020202020204" pitchFamily="34" charset="0"/>
                <a:cs typeface="Arial" panose="020B0604020202020204" pitchFamily="34" charset="0"/>
              </a:rPr>
              <a:t> rights and inclusion 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of FNPWD in future developments. </a:t>
            </a:r>
          </a:p>
          <a:p>
            <a:pPr lvl="0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To have targeted funding specifically for FNPWD, there must be accurate up-to-date data on disability from First Nations to ensure relevance and applicability for programs and services.</a:t>
            </a:r>
          </a:p>
          <a:p>
            <a:pPr lvl="0"/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8F9E82-508C-B94E-ADDE-C815129AE552}"/>
              </a:ext>
            </a:extLst>
          </p:cNvPr>
          <p:cNvSpPr txBox="1"/>
          <p:nvPr/>
        </p:nvSpPr>
        <p:spPr>
          <a:xfrm>
            <a:off x="348521" y="2105242"/>
            <a:ext cx="35039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800" b="1" dirty="0">
                <a:latin typeface="Arial" panose="020B0604020202020204" pitchFamily="34" charset="0"/>
                <a:cs typeface="Arial" panose="020B0604020202020204" pitchFamily="34" charset="0"/>
              </a:rPr>
              <a:t>AFN Shadow Report: </a:t>
            </a:r>
          </a:p>
          <a:p>
            <a:endParaRPr lang="en-CA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2800" b="1" dirty="0">
                <a:latin typeface="Arial" panose="020B0604020202020204" pitchFamily="34" charset="0"/>
                <a:cs typeface="Arial" panose="020B0604020202020204" pitchFamily="34" charset="0"/>
              </a:rPr>
              <a:t>Advocacy Focus on Employment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64E678B-9B6B-5508-CCC9-D642B1B6DC5F}"/>
              </a:ext>
            </a:extLst>
          </p:cNvPr>
          <p:cNvCxnSpPr/>
          <p:nvPr/>
        </p:nvCxnSpPr>
        <p:spPr>
          <a:xfrm>
            <a:off x="3806047" y="2119403"/>
            <a:ext cx="7200000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E50D1BB-74FC-8100-ABD7-7B92494983C2}"/>
              </a:ext>
            </a:extLst>
          </p:cNvPr>
          <p:cNvCxnSpPr/>
          <p:nvPr/>
        </p:nvCxnSpPr>
        <p:spPr>
          <a:xfrm>
            <a:off x="3732000" y="3136654"/>
            <a:ext cx="7200000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E69822-525F-376F-4073-8B93AD4C78DD}"/>
              </a:ext>
            </a:extLst>
          </p:cNvPr>
          <p:cNvCxnSpPr/>
          <p:nvPr/>
        </p:nvCxnSpPr>
        <p:spPr>
          <a:xfrm>
            <a:off x="3791979" y="4074571"/>
            <a:ext cx="7200000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64B03B7-2F75-ABC9-5AE2-345648A82F0F}"/>
              </a:ext>
            </a:extLst>
          </p:cNvPr>
          <p:cNvCxnSpPr/>
          <p:nvPr/>
        </p:nvCxnSpPr>
        <p:spPr>
          <a:xfrm>
            <a:off x="3732000" y="1007092"/>
            <a:ext cx="8460000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B2A128B-7D2E-6DE8-A8A3-D397DD3CF411}"/>
              </a:ext>
            </a:extLst>
          </p:cNvPr>
          <p:cNvGrpSpPr/>
          <p:nvPr/>
        </p:nvGrpSpPr>
        <p:grpSpPr>
          <a:xfrm>
            <a:off x="0" y="599706"/>
            <a:ext cx="2419390" cy="1398528"/>
            <a:chOff x="9116382" y="1478555"/>
            <a:chExt cx="2838195" cy="1757723"/>
          </a:xfrm>
        </p:grpSpPr>
        <p:pic>
          <p:nvPicPr>
            <p:cNvPr id="23" name="Picture 22" descr="A group of people holding hands&#10;&#10;AI-generated content may be incorrect.">
              <a:extLst>
                <a:ext uri="{FF2B5EF4-FFF2-40B4-BE49-F238E27FC236}">
                  <a16:creationId xmlns:a16="http://schemas.microsoft.com/office/drawing/2014/main" id="{34ECA764-1CCC-03A0-6599-6F1F11A6E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116382" y="1478555"/>
              <a:ext cx="2838195" cy="1757723"/>
            </a:xfrm>
            <a:prstGeom prst="rect">
              <a:avLst/>
            </a:prstGeom>
          </p:spPr>
        </p:pic>
        <p:pic>
          <p:nvPicPr>
            <p:cNvPr id="24" name="Picture 23" descr="A group of people holding hands&#10;&#10;AI-generated content may be incorrect.">
              <a:extLst>
                <a:ext uri="{FF2B5EF4-FFF2-40B4-BE49-F238E27FC236}">
                  <a16:creationId xmlns:a16="http://schemas.microsoft.com/office/drawing/2014/main" id="{427729D8-E6C8-6DC7-DEF5-CB1D0DED54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8256" t="59557" r="15985" b="34653"/>
            <a:stretch>
              <a:fillRect/>
            </a:stretch>
          </p:blipFill>
          <p:spPr>
            <a:xfrm rot="2352095">
              <a:off x="9545457" y="2613252"/>
              <a:ext cx="160301" cy="9982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10B32495-A459-D345-85EA-6AEAD9D3B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12228773" cy="540361"/>
          </a:xfrm>
          <a:solidFill>
            <a:srgbClr val="FFC003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en-US" sz="2800" b="1" dirty="0"/>
            </a:br>
            <a:r>
              <a:rPr lang="en-US" sz="3100" b="1" dirty="0"/>
              <a:t> </a:t>
            </a:r>
            <a:br>
              <a:rPr lang="en-US" sz="3100" b="1" dirty="0"/>
            </a:br>
            <a:r>
              <a:rPr lang="en-US" sz="3100" b="1" dirty="0"/>
              <a:t>         </a:t>
            </a:r>
            <a:br>
              <a:rPr lang="en-US" sz="3100" b="1" dirty="0"/>
            </a:br>
            <a:br>
              <a:rPr lang="en-US" sz="2800" b="1" dirty="0"/>
            </a:br>
            <a:endParaRPr lang="en-US" sz="280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32884B4-79C3-207E-7A0F-3978713C523D}"/>
              </a:ext>
            </a:extLst>
          </p:cNvPr>
          <p:cNvCxnSpPr/>
          <p:nvPr/>
        </p:nvCxnSpPr>
        <p:spPr>
          <a:xfrm>
            <a:off x="3806047" y="5793045"/>
            <a:ext cx="7200000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1212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6A462-346A-2204-386D-374ABF4E6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0C694-220C-40DC-9A26-33809A376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1645" y="823931"/>
            <a:ext cx="10471250" cy="1788444"/>
          </a:xfrm>
        </p:spPr>
        <p:txBody>
          <a:bodyPr>
            <a:noAutofit/>
          </a:bodyPr>
          <a:lstStyle/>
          <a:p>
            <a:r>
              <a:rPr lang="en-CA" sz="1800" dirty="0">
                <a:latin typeface="Arial" panose="020B0604020202020204" pitchFamily="34" charset="0"/>
                <a:cs typeface="Arial" panose="020B0604020202020204" pitchFamily="34" charset="0"/>
              </a:rPr>
              <a:t>Res. 64/2024- </a:t>
            </a:r>
            <a:r>
              <a:rPr lang="en-CA" sz="1800" i="1" dirty="0">
                <a:latin typeface="Arial" panose="020B0604020202020204" pitchFamily="34" charset="0"/>
                <a:cs typeface="Arial" panose="020B0604020202020204" pitchFamily="34" charset="0"/>
              </a:rPr>
              <a:t>First Nations Labour Market Information</a:t>
            </a:r>
            <a:r>
              <a:rPr lang="en-CA" sz="18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CA" sz="1800" b="0" dirty="0">
                <a:latin typeface="Arial" panose="020B0604020202020204" pitchFamily="34" charset="0"/>
                <a:cs typeface="Arial" panose="020B0604020202020204" pitchFamily="34" charset="0"/>
              </a:rPr>
              <a:t>addresses gaps for ISET agreement holders to create capacity to provide up to date First Nations labour market information to ESDC.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Res. 15/2022- 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Major Investment to Build Fully Accessible First Nations </a:t>
            </a:r>
            <a:r>
              <a:rPr lang="en-US" sz="1800" b="0" dirty="0">
                <a:latin typeface="Arial" panose="020B0604020202020204" pitchFamily="34" charset="0"/>
                <a:cs typeface="Arial" panose="020B0604020202020204" pitchFamily="34" charset="0"/>
              </a:rPr>
              <a:t>calls for a w</a:t>
            </a:r>
            <a:r>
              <a:rPr lang="en-CA" sz="1800" b="0" dirty="0">
                <a:latin typeface="Arial" panose="020B0604020202020204" pitchFamily="34" charset="0"/>
                <a:cs typeface="Arial" panose="020B0604020202020204" pitchFamily="34" charset="0"/>
              </a:rPr>
              <a:t>hole-of-government/ multi-policy approach and a major funding envelope to build accessible First Nations.  </a:t>
            </a:r>
            <a:endParaRPr lang="en-US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B92C85-BBBA-2B18-BBFC-1DAE7526F320}"/>
              </a:ext>
            </a:extLst>
          </p:cNvPr>
          <p:cNvSpPr txBox="1"/>
          <p:nvPr/>
        </p:nvSpPr>
        <p:spPr>
          <a:xfrm>
            <a:off x="6768200" y="2734526"/>
            <a:ext cx="518314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Equitable inclusion of FNPWD in  employment and training programs / services, will enable: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ts val="3000"/>
              </a:lnSpc>
              <a:buFont typeface="Wingdings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Long Term 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strategic labour market planning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ts val="3000"/>
              </a:lnSpc>
              <a:buFont typeface="Wingdings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Strategy for Human Resources</a:t>
            </a:r>
          </a:p>
          <a:p>
            <a:pPr marL="342900" lvl="0" indent="-342900">
              <a:lnSpc>
                <a:spcPts val="3000"/>
              </a:lnSpc>
              <a:buFont typeface="Wingdings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Address 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needs and related capacity and infrastructure requirements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05CA8F-7E48-0AD8-84D4-93CC42C374D6}"/>
              </a:ext>
            </a:extLst>
          </p:cNvPr>
          <p:cNvSpPr txBox="1"/>
          <p:nvPr/>
        </p:nvSpPr>
        <p:spPr>
          <a:xfrm>
            <a:off x="741331" y="2665651"/>
            <a:ext cx="5391442" cy="3557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Advocating an employment disability lens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across all policy areas—housing, transportation, education, technology, and health—because policies without this lens can directly restrict access to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employment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/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Increase funding for ISET agreement holders:</a:t>
            </a:r>
          </a:p>
          <a:p>
            <a:pPr marL="342900" lvl="0" indent="-342900">
              <a:lnSpc>
                <a:spcPts val="3000"/>
              </a:lnSpc>
              <a:buFont typeface="Wingdings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Address needs of First Nations labour market </a:t>
            </a:r>
          </a:p>
          <a:p>
            <a:pPr marL="342900" lvl="0" indent="-342900">
              <a:lnSpc>
                <a:spcPts val="3000"/>
              </a:lnSpc>
              <a:buFont typeface="Wingdings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Adjust with population growth and inflation</a:t>
            </a:r>
          </a:p>
          <a:p>
            <a:pPr marL="342900" lvl="0" indent="-342900">
              <a:lnSpc>
                <a:spcPts val="3000"/>
              </a:lnSpc>
              <a:buFont typeface="Wingdings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Increase ability to build infrastructure and capacity for service delivery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9F3129B-1027-AC50-E375-193937CB6E7C}"/>
              </a:ext>
            </a:extLst>
          </p:cNvPr>
          <p:cNvGrpSpPr/>
          <p:nvPr/>
        </p:nvGrpSpPr>
        <p:grpSpPr>
          <a:xfrm>
            <a:off x="-195983" y="960179"/>
            <a:ext cx="1953506" cy="1262393"/>
            <a:chOff x="9116382" y="1478555"/>
            <a:chExt cx="2838195" cy="1757723"/>
          </a:xfrm>
        </p:grpSpPr>
        <p:pic>
          <p:nvPicPr>
            <p:cNvPr id="5" name="Picture 4" descr="A group of people holding hands&#10;&#10;AI-generated content may be incorrect.">
              <a:extLst>
                <a:ext uri="{FF2B5EF4-FFF2-40B4-BE49-F238E27FC236}">
                  <a16:creationId xmlns:a16="http://schemas.microsoft.com/office/drawing/2014/main" id="{F7EBA1B1-5188-58CD-B395-DDE9FA354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116382" y="1478555"/>
              <a:ext cx="2838195" cy="1757723"/>
            </a:xfrm>
            <a:prstGeom prst="rect">
              <a:avLst/>
            </a:prstGeom>
          </p:spPr>
        </p:pic>
        <p:pic>
          <p:nvPicPr>
            <p:cNvPr id="11" name="Picture 10" descr="A group of people holding hands&#10;&#10;AI-generated content may be incorrect.">
              <a:extLst>
                <a:ext uri="{FF2B5EF4-FFF2-40B4-BE49-F238E27FC236}">
                  <a16:creationId xmlns:a16="http://schemas.microsoft.com/office/drawing/2014/main" id="{0400845A-7466-CB3F-F6D7-723091609D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8256" t="59557" r="15985" b="34653"/>
            <a:stretch>
              <a:fillRect/>
            </a:stretch>
          </p:blipFill>
          <p:spPr>
            <a:xfrm rot="2352095">
              <a:off x="9545457" y="2613252"/>
              <a:ext cx="160301" cy="9982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1BD44B3-BEA7-9359-68BE-BF3DAD570CF0}"/>
              </a:ext>
            </a:extLst>
          </p:cNvPr>
          <p:cNvCxnSpPr>
            <a:cxnSpLocks/>
          </p:cNvCxnSpPr>
          <p:nvPr/>
        </p:nvCxnSpPr>
        <p:spPr>
          <a:xfrm>
            <a:off x="36773" y="2665651"/>
            <a:ext cx="12192000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C3DDC7D-254B-3384-00D3-2A129B3F6043}"/>
              </a:ext>
            </a:extLst>
          </p:cNvPr>
          <p:cNvCxnSpPr>
            <a:cxnSpLocks/>
          </p:cNvCxnSpPr>
          <p:nvPr/>
        </p:nvCxnSpPr>
        <p:spPr>
          <a:xfrm>
            <a:off x="6283036" y="2376738"/>
            <a:ext cx="0" cy="3479327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192DA3F5-F639-2092-3DA5-7F182E1D5067}"/>
              </a:ext>
            </a:extLst>
          </p:cNvPr>
          <p:cNvSpPr txBox="1">
            <a:spLocks/>
          </p:cNvSpPr>
          <p:nvPr/>
        </p:nvSpPr>
        <p:spPr>
          <a:xfrm>
            <a:off x="36773" y="32275"/>
            <a:ext cx="12228773" cy="777176"/>
          </a:xfrm>
          <a:prstGeom prst="rect">
            <a:avLst/>
          </a:prstGeom>
          <a:solidFill>
            <a:srgbClr val="FFC003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sz="2800" b="1"/>
            </a:br>
            <a:r>
              <a:rPr lang="en-US" sz="3100" b="1"/>
              <a:t> </a:t>
            </a:r>
            <a:br>
              <a:rPr lang="en-US" sz="3100" b="1"/>
            </a:br>
            <a:r>
              <a:rPr lang="en-US" sz="3100" b="1"/>
              <a:t>         </a:t>
            </a:r>
            <a:br>
              <a:rPr lang="en-US" sz="3100" b="1"/>
            </a:br>
            <a:br>
              <a:rPr lang="en-US" sz="2800" b="1"/>
            </a:br>
            <a:endParaRPr lang="en-US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4286EF-10F7-57D6-1733-C1EB4CA88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831" y="117495"/>
            <a:ext cx="11286941" cy="842684"/>
          </a:xfrm>
        </p:spPr>
        <p:txBody>
          <a:bodyPr>
            <a:noAutofit/>
          </a:bodyPr>
          <a:lstStyle/>
          <a:p>
            <a:b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800" b="1" dirty="0">
                <a:latin typeface="Arial" panose="020B0604020202020204" pitchFamily="34" charset="0"/>
                <a:cs typeface="Arial" panose="020B0604020202020204" pitchFamily="34" charset="0"/>
              </a:rPr>
              <a:t>AFN Shadow Report and Employment Funding Advocacy</a:t>
            </a:r>
            <a:br>
              <a:rPr lang="en-CA" sz="3200" b="1" dirty="0"/>
            </a:br>
            <a:r>
              <a:rPr lang="en-CA" sz="3200" b="1" dirty="0"/>
              <a:t> </a:t>
            </a:r>
            <a:endParaRPr lang="en-US" sz="32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718C48A-DAB2-2D35-9562-1C3ABCCDD7A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621" b="89655" l="9963" r="99815">
                        <a14:foregroundMark x1="99815" y1="15517" x2="57749" y2="24138"/>
                        <a14:foregroundMark x1="57749" y1="24138" x2="61070" y2="70690"/>
                        <a14:foregroundMark x1="61070" y1="70690" x2="88192" y2="32759"/>
                        <a14:foregroundMark x1="88192" y1="32759" x2="78967" y2="25862"/>
                        <a14:foregroundMark x1="78967" y1="25862" x2="68635" y2="25862"/>
                        <a14:foregroundMark x1="68635" y1="25862" x2="70480" y2="43103"/>
                      </a14:backgroundRemoval>
                    </a14:imgEffect>
                  </a14:imgLayer>
                </a14:imgProps>
              </a:ext>
            </a:extLst>
          </a:blip>
          <a:srcRect b="11055"/>
          <a:stretch/>
        </p:blipFill>
        <p:spPr>
          <a:xfrm>
            <a:off x="7697554" y="6233492"/>
            <a:ext cx="4428364" cy="50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406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154B6-1B83-756C-A02C-A30508FA4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C7AE73-D549-77F9-9F14-E81D29FC0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84250" y="1179371"/>
            <a:ext cx="10141667" cy="1193930"/>
          </a:xfrm>
        </p:spPr>
        <p:txBody>
          <a:bodyPr>
            <a:noAutofit/>
          </a:bodyPr>
          <a:lstStyle/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Purpose: </a:t>
            </a:r>
            <a:r>
              <a:rPr lang="en-US" sz="1800" b="0" dirty="0">
                <a:latin typeface="Arial" panose="020B0604020202020204" pitchFamily="34" charset="0"/>
                <a:cs typeface="Arial" panose="020B0604020202020204" pitchFamily="34" charset="0"/>
              </a:rPr>
              <a:t>Funds capital costs for small and mid-sized construction, renovation, and retrofit projects that remove barriers/ improve accessibility in Canadian communities and workplaces. 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Eligible Recipients</a:t>
            </a:r>
            <a:r>
              <a:rPr lang="en-US" sz="1800" b="0" dirty="0">
                <a:latin typeface="Arial" panose="020B0604020202020204" pitchFamily="34" charset="0"/>
                <a:cs typeface="Arial" panose="020B0604020202020204" pitchFamily="34" charset="0"/>
              </a:rPr>
              <a:t>: Not-for-profits, businesses, Indigenous organizations, and municipal or territorial governments.</a:t>
            </a:r>
          </a:p>
          <a:p>
            <a:endParaRPr lang="en-CA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9C755C-68D1-0F18-517B-84440B117412}"/>
              </a:ext>
            </a:extLst>
          </p:cNvPr>
          <p:cNvSpPr txBox="1"/>
          <p:nvPr/>
        </p:nvSpPr>
        <p:spPr>
          <a:xfrm>
            <a:off x="6463261" y="2269741"/>
            <a:ext cx="555721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Enabling Accessibility Fund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(link) 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Objective: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Remove barriers to employment/ participation for persons with disabilities, in workplaces and Indigenous communities. </a:t>
            </a:r>
          </a:p>
          <a:p>
            <a:pPr lvl="0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Eligible Applicants: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Not-for-profit organizations, small for-profit groups, Indigenous organizations, and municipal or territorial governments.</a:t>
            </a:r>
          </a:p>
          <a:p>
            <a:pPr lvl="0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Example: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Large-size project duration: Up to 24 months.</a:t>
            </a:r>
          </a:p>
          <a:p>
            <a:pPr lvl="0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Applicability: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Across Canada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47CFB8-0396-D9B3-05F7-320085292E23}"/>
              </a:ext>
            </a:extLst>
          </p:cNvPr>
          <p:cNvSpPr txBox="1"/>
          <p:nvPr/>
        </p:nvSpPr>
        <p:spPr>
          <a:xfrm>
            <a:off x="337300" y="2269741"/>
            <a:ext cx="539144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Enabling Accessibility Fund, Funding Streams: 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Large &amp; Mid-Sized Projects: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Yearly funding stream from ($500,000 to $1,000,000), from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January- March.  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Small Projects Component: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Funds retrofits like ramps, automatic doors, and accessible washrooms up to ($125,000)—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late spring or summer.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Youth Innovation Component: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Empowers youth leaders to partner with local organizations for up to $10,000 in accessibility improvements. Intake later in the year, closing around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October or November.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3166716-F703-EC85-F832-F532FF5F8106}"/>
              </a:ext>
            </a:extLst>
          </p:cNvPr>
          <p:cNvGrpSpPr/>
          <p:nvPr/>
        </p:nvGrpSpPr>
        <p:grpSpPr>
          <a:xfrm>
            <a:off x="-124444" y="749633"/>
            <a:ext cx="1953506" cy="1262393"/>
            <a:chOff x="9116382" y="1478555"/>
            <a:chExt cx="2838195" cy="1757723"/>
          </a:xfrm>
        </p:grpSpPr>
        <p:pic>
          <p:nvPicPr>
            <p:cNvPr id="5" name="Picture 4" descr="A group of people holding hands&#10;&#10;AI-generated content may be incorrect.">
              <a:extLst>
                <a:ext uri="{FF2B5EF4-FFF2-40B4-BE49-F238E27FC236}">
                  <a16:creationId xmlns:a16="http://schemas.microsoft.com/office/drawing/2014/main" id="{B83F20F0-7F4E-35F2-E2C4-C8A8FAEF4A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116382" y="1478555"/>
              <a:ext cx="2838195" cy="1757723"/>
            </a:xfrm>
            <a:prstGeom prst="rect">
              <a:avLst/>
            </a:prstGeom>
          </p:spPr>
        </p:pic>
        <p:pic>
          <p:nvPicPr>
            <p:cNvPr id="11" name="Picture 10" descr="A group of people holding hands&#10;&#10;AI-generated content may be incorrect.">
              <a:extLst>
                <a:ext uri="{FF2B5EF4-FFF2-40B4-BE49-F238E27FC236}">
                  <a16:creationId xmlns:a16="http://schemas.microsoft.com/office/drawing/2014/main" id="{3D633074-F902-F9D2-5FEC-C62DEB436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8256" t="59557" r="15985" b="34653"/>
            <a:stretch>
              <a:fillRect/>
            </a:stretch>
          </p:blipFill>
          <p:spPr>
            <a:xfrm rot="2352095">
              <a:off x="9545457" y="2613252"/>
              <a:ext cx="160301" cy="9982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F278CE0-2E91-E18D-B562-5AE80DCD24ED}"/>
              </a:ext>
            </a:extLst>
          </p:cNvPr>
          <p:cNvCxnSpPr>
            <a:cxnSpLocks/>
          </p:cNvCxnSpPr>
          <p:nvPr/>
        </p:nvCxnSpPr>
        <p:spPr>
          <a:xfrm>
            <a:off x="89105" y="2222572"/>
            <a:ext cx="12192000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38BB473-DAF2-9648-4243-64C63420F089}"/>
              </a:ext>
            </a:extLst>
          </p:cNvPr>
          <p:cNvCxnSpPr>
            <a:cxnSpLocks/>
          </p:cNvCxnSpPr>
          <p:nvPr/>
        </p:nvCxnSpPr>
        <p:spPr>
          <a:xfrm>
            <a:off x="6283036" y="2376738"/>
            <a:ext cx="0" cy="3479327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C4F03F65-0C46-C8B6-B87C-6E8ACC5EB7C9}"/>
              </a:ext>
            </a:extLst>
          </p:cNvPr>
          <p:cNvSpPr txBox="1">
            <a:spLocks/>
          </p:cNvSpPr>
          <p:nvPr/>
        </p:nvSpPr>
        <p:spPr>
          <a:xfrm>
            <a:off x="26165" y="-63349"/>
            <a:ext cx="12228773" cy="777176"/>
          </a:xfrm>
          <a:prstGeom prst="rect">
            <a:avLst/>
          </a:prstGeom>
          <a:solidFill>
            <a:srgbClr val="FFC003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sz="2800" b="1"/>
            </a:br>
            <a:r>
              <a:rPr lang="en-US" sz="3100" b="1"/>
              <a:t> </a:t>
            </a:r>
            <a:br>
              <a:rPr lang="en-US" sz="3100" b="1"/>
            </a:br>
            <a:r>
              <a:rPr lang="en-US" sz="3100" b="1"/>
              <a:t>         </a:t>
            </a:r>
            <a:br>
              <a:rPr lang="en-US" sz="3100" b="1"/>
            </a:br>
            <a:br>
              <a:rPr lang="en-US" sz="2800" b="1"/>
            </a:br>
            <a:endParaRPr lang="en-US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7424F3-4A2C-938C-A185-CC5086928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271" y="-337645"/>
            <a:ext cx="12139667" cy="975408"/>
          </a:xfrm>
        </p:spPr>
        <p:txBody>
          <a:bodyPr>
            <a:noAutofit/>
          </a:bodyPr>
          <a:lstStyle/>
          <a:p>
            <a:b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  <a:t>The Enabling Accessibility Funding Components/ Timelines    </a:t>
            </a:r>
            <a:br>
              <a:rPr lang="en-CA" sz="3200" b="1" dirty="0"/>
            </a:br>
            <a:r>
              <a:rPr lang="en-CA" sz="3200" b="1" dirty="0"/>
              <a:t>  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18A3501-18C3-743E-019F-1D6E0A3E31C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621" b="89655" l="9963" r="99815">
                        <a14:foregroundMark x1="99815" y1="15517" x2="57749" y2="24138"/>
                        <a14:foregroundMark x1="57749" y1="24138" x2="61070" y2="70690"/>
                        <a14:foregroundMark x1="61070" y1="70690" x2="88192" y2="32759"/>
                        <a14:foregroundMark x1="88192" y1="32759" x2="78967" y2="25862"/>
                        <a14:foregroundMark x1="78967" y1="25862" x2="68635" y2="25862"/>
                        <a14:foregroundMark x1="68635" y1="25862" x2="70480" y2="43103"/>
                      </a14:backgroundRemoval>
                    </a14:imgEffect>
                  </a14:imgLayer>
                </a14:imgProps>
              </a:ext>
            </a:extLst>
          </a:blip>
          <a:srcRect b="11055"/>
          <a:stretch/>
        </p:blipFill>
        <p:spPr>
          <a:xfrm>
            <a:off x="7697554" y="6233492"/>
            <a:ext cx="4428364" cy="50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697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99B22-9517-D218-1CEA-C5DA7EBE6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2AE95BB-9336-26C4-E1B0-03F8BADD4C94}"/>
              </a:ext>
            </a:extLst>
          </p:cNvPr>
          <p:cNvSpPr txBox="1"/>
          <p:nvPr/>
        </p:nvSpPr>
        <p:spPr>
          <a:xfrm>
            <a:off x="3266626" y="640944"/>
            <a:ext cx="8488194" cy="670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AFN Resolution 25/2021: </a:t>
            </a:r>
            <a:r>
              <a:rPr lang="en-CA" i="1" dirty="0">
                <a:latin typeface="Arial" panose="020B0604020202020204" pitchFamily="34" charset="0"/>
                <a:cs typeface="Arial" panose="020B0604020202020204" pitchFamily="34" charset="0"/>
              </a:rPr>
              <a:t>Strengthen First Nations Distinctions Based Approaches on Accessibility / Disability</a:t>
            </a:r>
          </a:p>
          <a:p>
            <a:endParaRPr lang="en-CA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AFN Resolution 29/2025: </a:t>
            </a:r>
            <a:r>
              <a:rPr lang="en-CA" i="1" dirty="0">
                <a:latin typeface="Arial" panose="020B0604020202020204" pitchFamily="34" charset="0"/>
                <a:cs typeface="Arial" panose="020B0604020202020204" pitchFamily="34" charset="0"/>
              </a:rPr>
              <a:t>Supporting First Nations Right to Self-Determination beyond Co-development to Advance Distinct First Nations Accessibility Legislation (DFNAL)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TBIR: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Call on Employment Social Development Canda (ESDC) to engage directly with AFN on matters related to the Accessible Canada Act (ACA) and the Accessor Training Project, a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s a national advocacy organization working with First Nations, rather than proceeding with third-party contractors. 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National Indigenous Navigation Services (NNIS) Indigenous Disability Canada (IDC) </a:t>
            </a:r>
          </a:p>
          <a:p>
            <a:pPr>
              <a:lnSpc>
                <a:spcPts val="2400"/>
              </a:lnSpc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NINS seeks to partner with Inuit, Metis and First Nations to navigate disability benefits/ services; collaborate on data collection and referrals.  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400"/>
              </a:lnSpc>
            </a:pP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400"/>
              </a:lnSpc>
            </a:pP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However, several AFN mandates advocate for First Nation’s distinctions-based approaches to build capacity, by First Nations, for First Nations. </a:t>
            </a:r>
          </a:p>
          <a:p>
            <a:endParaRPr lang="en-CA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400"/>
              </a:lnSpc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C71B9FFC-D09F-A023-F638-3B2631669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087" y="2439706"/>
            <a:ext cx="3158350" cy="14042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r>
              <a:rPr lang="en-CA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Supporting First Nations Distinction Based Approaches </a:t>
            </a:r>
            <a:endParaRPr lang="en-US" sz="3200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389EE8C-C83E-E816-C9D9-86010A28921B}"/>
              </a:ext>
            </a:extLst>
          </p:cNvPr>
          <p:cNvCxnSpPr>
            <a:cxnSpLocks/>
          </p:cNvCxnSpPr>
          <p:nvPr/>
        </p:nvCxnSpPr>
        <p:spPr>
          <a:xfrm>
            <a:off x="3392437" y="3761842"/>
            <a:ext cx="8011960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716C61C3-9989-688A-CF33-ACA2847E15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621" b="89655" l="9963" r="99815">
                        <a14:foregroundMark x1="99815" y1="15517" x2="57749" y2="24138"/>
                        <a14:foregroundMark x1="57749" y1="24138" x2="61070" y2="70690"/>
                        <a14:foregroundMark x1="61070" y1="70690" x2="88192" y2="32759"/>
                        <a14:foregroundMark x1="88192" y1="32759" x2="78967" y2="25862"/>
                        <a14:foregroundMark x1="78967" y1="25862" x2="68635" y2="25862"/>
                        <a14:foregroundMark x1="68635" y1="25862" x2="70480" y2="43103"/>
                      </a14:backgroundRemoval>
                    </a14:imgEffect>
                  </a14:imgLayer>
                </a14:imgProps>
              </a:ext>
            </a:extLst>
          </a:blip>
          <a:srcRect b="11055"/>
          <a:stretch/>
        </p:blipFill>
        <p:spPr>
          <a:xfrm>
            <a:off x="7924800" y="6316181"/>
            <a:ext cx="4267200" cy="406156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54B5AA43-DFCE-482B-3FBF-933606118D29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228773" cy="540361"/>
          </a:xfrm>
          <a:prstGeom prst="rect">
            <a:avLst/>
          </a:prstGeom>
          <a:solidFill>
            <a:srgbClr val="FFC003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sz="2800" b="1"/>
            </a:br>
            <a:r>
              <a:rPr lang="en-US" sz="3100" b="1"/>
              <a:t> </a:t>
            </a:r>
            <a:br>
              <a:rPr lang="en-US" sz="3100" b="1"/>
            </a:br>
            <a:r>
              <a:rPr lang="en-US" sz="3100" b="1"/>
              <a:t>         </a:t>
            </a:r>
            <a:br>
              <a:rPr lang="en-US" sz="3100" b="1"/>
            </a:br>
            <a:br>
              <a:rPr lang="en-US" sz="2800" b="1"/>
            </a:br>
            <a:endParaRPr lang="en-US" sz="28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9AE3DC0-3275-D8CD-BD23-A0B122C9EEC2}"/>
              </a:ext>
            </a:extLst>
          </p:cNvPr>
          <p:cNvGrpSpPr/>
          <p:nvPr/>
        </p:nvGrpSpPr>
        <p:grpSpPr>
          <a:xfrm>
            <a:off x="-88169" y="636623"/>
            <a:ext cx="2036558" cy="1262393"/>
            <a:chOff x="9116382" y="1478555"/>
            <a:chExt cx="2838195" cy="1757723"/>
          </a:xfrm>
        </p:grpSpPr>
        <p:pic>
          <p:nvPicPr>
            <p:cNvPr id="21" name="Picture 20" descr="A group of people holding hands&#10;&#10;AI-generated content may be incorrect.">
              <a:extLst>
                <a:ext uri="{FF2B5EF4-FFF2-40B4-BE49-F238E27FC236}">
                  <a16:creationId xmlns:a16="http://schemas.microsoft.com/office/drawing/2014/main" id="{57DEF416-BF2D-ACD5-D2EC-B6A29910D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116382" y="1478555"/>
              <a:ext cx="2838195" cy="1757723"/>
            </a:xfrm>
            <a:prstGeom prst="rect">
              <a:avLst/>
            </a:prstGeom>
          </p:spPr>
        </p:pic>
        <p:pic>
          <p:nvPicPr>
            <p:cNvPr id="22" name="Picture 21" descr="A group of people holding hands&#10;&#10;AI-generated content may be incorrect.">
              <a:extLst>
                <a:ext uri="{FF2B5EF4-FFF2-40B4-BE49-F238E27FC236}">
                  <a16:creationId xmlns:a16="http://schemas.microsoft.com/office/drawing/2014/main" id="{58B2985D-E4F7-DA9B-F2A5-4C655683DB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8256" t="59557" r="15985" b="34653"/>
            <a:stretch>
              <a:fillRect/>
            </a:stretch>
          </p:blipFill>
          <p:spPr>
            <a:xfrm rot="2352095">
              <a:off x="9545457" y="2613252"/>
              <a:ext cx="160301" cy="9982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</p:grpSp>
    </p:spTree>
    <p:extLst>
      <p:ext uri="{BB962C8B-B14F-4D97-AF65-F5344CB8AC3E}">
        <p14:creationId xmlns:p14="http://schemas.microsoft.com/office/powerpoint/2010/main" val="2401595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0B928459-3013-CEA4-66A0-65ABC59CA5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100139"/>
            <a:ext cx="12192000" cy="10279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604643-3375-06BE-A5EA-17A021AEC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92" y="-164307"/>
            <a:ext cx="12063108" cy="1325563"/>
          </a:xfrm>
        </p:spPr>
        <p:txBody>
          <a:bodyPr>
            <a:normAutofit fontScale="90000"/>
          </a:bodyPr>
          <a:lstStyle/>
          <a:p>
            <a:br>
              <a:rPr lang="en-CA" sz="3600" b="1" dirty="0"/>
            </a:br>
            <a:r>
              <a:rPr lang="en-CA" sz="3100" b="1" dirty="0">
                <a:latin typeface="Arial" panose="020B0604020202020204" pitchFamily="34" charset="0"/>
                <a:cs typeface="Arial" panose="020B0604020202020204" pitchFamily="34" charset="0"/>
              </a:rPr>
              <a:t>First Nations Innovation and Social Purpose Organizations </a:t>
            </a:r>
            <a:br>
              <a:rPr lang="en-CA" sz="3600" b="1" dirty="0"/>
            </a:br>
            <a:br>
              <a:rPr lang="en-US" sz="3600" b="1" dirty="0"/>
            </a:b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8CA96-C4EF-13F9-CFA8-DD9D1ED91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0288" y="1225424"/>
            <a:ext cx="7198202" cy="44622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AFN Resolution: 19-117 </a:t>
            </a:r>
            <a:r>
              <a:rPr lang="en-US" sz="1900" b="1" i="1" dirty="0">
                <a:latin typeface="Arial" panose="020B0604020202020204" pitchFamily="34" charset="0"/>
                <a:cs typeface="Arial" panose="020B0604020202020204" pitchFamily="34" charset="0"/>
              </a:rPr>
              <a:t>Support for a First Nations Social Innovation and Social Finance Strategy</a:t>
            </a:r>
          </a:p>
          <a:p>
            <a:pPr marL="0" indent="0">
              <a:buNone/>
            </a:pPr>
            <a:endParaRPr lang="en-US" sz="19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Empowering First Nations Social Purpose Organizations: 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1900" dirty="0">
                <a:latin typeface="Arial" panose="020B0604020202020204" pitchFamily="34" charset="0"/>
                <a:cs typeface="Arial" panose="020B0604020202020204" pitchFamily="34" charset="0"/>
              </a:rPr>
              <a:t>First Nations social economy blends social, economic/ employment, and environmental objectives.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1900" dirty="0">
                <a:latin typeface="Arial" panose="020B0604020202020204" pitchFamily="34" charset="0"/>
                <a:cs typeface="Arial" panose="020B0604020202020204" pitchFamily="34" charset="0"/>
              </a:rPr>
              <a:t>Composed of co-operatives, credit unions, and non-profit organizations.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1900" dirty="0">
                <a:latin typeface="Arial" panose="020B0604020202020204" pitchFamily="34" charset="0"/>
                <a:cs typeface="Arial" panose="020B0604020202020204" pitchFamily="34" charset="0"/>
              </a:rPr>
              <a:t>First Nations work to replace dependency and exclusion with self-determination, self-sufficiency, and innovation.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1900" dirty="0">
                <a:latin typeface="Arial" panose="020B0604020202020204" pitchFamily="34" charset="0"/>
                <a:cs typeface="Arial" panose="020B0604020202020204" pitchFamily="34" charset="0"/>
              </a:rPr>
              <a:t>First Nations social purpose organizations are addressing persistent challenges such as employment, health, housing.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052E90-DE71-E28D-0D7F-CD559D3535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712" y="6176964"/>
            <a:ext cx="8235964" cy="524589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920057B0-6970-EAE2-5233-3320B3EDEE92}"/>
              </a:ext>
            </a:extLst>
          </p:cNvPr>
          <p:cNvGrpSpPr/>
          <p:nvPr/>
        </p:nvGrpSpPr>
        <p:grpSpPr>
          <a:xfrm>
            <a:off x="0" y="927767"/>
            <a:ext cx="1693515" cy="1184497"/>
            <a:chOff x="9116382" y="1478555"/>
            <a:chExt cx="2838195" cy="1757723"/>
          </a:xfrm>
        </p:grpSpPr>
        <p:pic>
          <p:nvPicPr>
            <p:cNvPr id="7" name="Picture 6" descr="A group of people holding hands&#10;&#10;AI-generated content may be incorrect.">
              <a:extLst>
                <a:ext uri="{FF2B5EF4-FFF2-40B4-BE49-F238E27FC236}">
                  <a16:creationId xmlns:a16="http://schemas.microsoft.com/office/drawing/2014/main" id="{083EB352-D614-7E70-BE19-94CD37DD5C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116382" y="1478555"/>
              <a:ext cx="2838195" cy="1757723"/>
            </a:xfrm>
            <a:prstGeom prst="rect">
              <a:avLst/>
            </a:prstGeom>
          </p:spPr>
        </p:pic>
        <p:pic>
          <p:nvPicPr>
            <p:cNvPr id="8" name="Picture 7" descr="A group of people holding hands&#10;&#10;AI-generated content may be incorrect.">
              <a:extLst>
                <a:ext uri="{FF2B5EF4-FFF2-40B4-BE49-F238E27FC236}">
                  <a16:creationId xmlns:a16="http://schemas.microsoft.com/office/drawing/2014/main" id="{A9342BA5-546D-C7BD-39A0-9377860D5B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8256" t="59557" r="15985" b="34653"/>
            <a:stretch>
              <a:fillRect/>
            </a:stretch>
          </p:blipFill>
          <p:spPr>
            <a:xfrm rot="2352095">
              <a:off x="9545457" y="2613252"/>
              <a:ext cx="160301" cy="9982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931A4F6-B6E0-A6C2-ACAF-B1091BE20C2B}"/>
              </a:ext>
            </a:extLst>
          </p:cNvPr>
          <p:cNvSpPr txBox="1"/>
          <p:nvPr/>
        </p:nvSpPr>
        <p:spPr>
          <a:xfrm>
            <a:off x="128892" y="2254984"/>
            <a:ext cx="3977640" cy="2723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900" b="1" dirty="0">
                <a:latin typeface="Arial" panose="020B0604020202020204" pitchFamily="34" charset="0"/>
                <a:cs typeface="Arial" panose="020B0604020202020204" pitchFamily="34" charset="0"/>
              </a:rPr>
              <a:t>Employment Case Study:</a:t>
            </a:r>
          </a:p>
          <a:p>
            <a:endParaRPr lang="en-CA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19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CA" sz="1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900" dirty="0">
                <a:latin typeface="Arial" panose="020B0604020202020204" pitchFamily="34" charset="0"/>
                <a:cs typeface="Arial" panose="020B0604020202020204" pitchFamily="34" charset="0"/>
              </a:rPr>
              <a:t>Old Crow First Nation, instead of renewing a lease with an external company, they took control of their grocery store, turning it into a co-operative, fostering community wealth, </a:t>
            </a:r>
            <a:r>
              <a:rPr lang="en-CA" sz="1900" b="1" dirty="0">
                <a:latin typeface="Arial" panose="020B0604020202020204" pitchFamily="34" charset="0"/>
                <a:cs typeface="Arial" panose="020B0604020202020204" pitchFamily="34" charset="0"/>
              </a:rPr>
              <a:t>employment </a:t>
            </a:r>
            <a:r>
              <a:rPr lang="en-CA" sz="19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CA" sz="1900" b="1" dirty="0">
                <a:latin typeface="Arial" panose="020B0604020202020204" pitchFamily="34" charset="0"/>
                <a:cs typeface="Arial" panose="020B0604020202020204" pitchFamily="34" charset="0"/>
              </a:rPr>
              <a:t>economic </a:t>
            </a:r>
            <a:r>
              <a:rPr lang="en-CA" sz="1900" dirty="0">
                <a:latin typeface="Arial" panose="020B0604020202020204" pitchFamily="34" charset="0"/>
                <a:cs typeface="Arial" panose="020B0604020202020204" pitchFamily="34" charset="0"/>
              </a:rPr>
              <a:t>growth.   </a:t>
            </a:r>
          </a:p>
        </p:txBody>
      </p:sp>
    </p:spTree>
    <p:extLst>
      <p:ext uri="{BB962C8B-B14F-4D97-AF65-F5344CB8AC3E}">
        <p14:creationId xmlns:p14="http://schemas.microsoft.com/office/powerpoint/2010/main" val="1548021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C0715-37C6-FB5C-FCBE-142E18A26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009D94-0EB8-F71F-E779-47CE8678E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1FA43-5010-4D73-B54B-996E990CAFC0}" type="slidenum">
              <a:rPr lang="en-US" smtClean="0"/>
              <a:t>11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A14DAC-1640-0CC7-A4ED-EA932FC9C0FE}"/>
              </a:ext>
            </a:extLst>
          </p:cNvPr>
          <p:cNvSpPr txBox="1"/>
          <p:nvPr/>
        </p:nvSpPr>
        <p:spPr>
          <a:xfrm>
            <a:off x="3604157" y="1026757"/>
            <a:ext cx="8218713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National First Nation ISET Monthly Meetings</a:t>
            </a:r>
          </a:p>
          <a:p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Meet with ISET table – monthly meetings /standing agenda item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Regarding disability, employment and inclusion, diversity, equity and accessibility (IDEA).      </a:t>
            </a:r>
          </a:p>
          <a:p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Participant Question: ISET Collaboration </a:t>
            </a:r>
          </a:p>
          <a:p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How can the First Nation Labour Market Information (ILMI) data collection initiatives inform a </a:t>
            </a:r>
            <a:r>
              <a:rPr lang="en-CA" i="1" dirty="0">
                <a:latin typeface="Arial" panose="020B0604020202020204" pitchFamily="34" charset="0"/>
                <a:cs typeface="Arial" panose="020B0604020202020204" pitchFamily="34" charset="0"/>
              </a:rPr>
              <a:t>Pathway to Responsive Accessible Employment in First Nations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B795129-E80B-651D-6442-7828FCEA52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621" b="89655" l="9963" r="99815">
                        <a14:foregroundMark x1="99815" y1="15517" x2="57749" y2="24138"/>
                        <a14:foregroundMark x1="57749" y1="24138" x2="61070" y2="70690"/>
                        <a14:foregroundMark x1="61070" y1="70690" x2="88192" y2="32759"/>
                        <a14:foregroundMark x1="88192" y1="32759" x2="78967" y2="25862"/>
                        <a14:foregroundMark x1="78967" y1="25862" x2="68635" y2="25862"/>
                        <a14:foregroundMark x1="68635" y1="25862" x2="70480" y2="43103"/>
                      </a14:backgroundRemoval>
                    </a14:imgEffect>
                  </a14:imgLayer>
                </a14:imgProps>
              </a:ext>
            </a:extLst>
          </a:blip>
          <a:srcRect b="11055"/>
          <a:stretch/>
        </p:blipFill>
        <p:spPr>
          <a:xfrm>
            <a:off x="8453887" y="6378578"/>
            <a:ext cx="3744642" cy="4287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360034C-DDA3-C639-6A7D-3BEEB5325DB2}"/>
              </a:ext>
            </a:extLst>
          </p:cNvPr>
          <p:cNvSpPr txBox="1"/>
          <p:nvPr/>
        </p:nvSpPr>
        <p:spPr>
          <a:xfrm>
            <a:off x="185333" y="1965476"/>
            <a:ext cx="304526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endParaRPr lang="en-CA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CA" sz="2800" b="1" dirty="0">
                <a:latin typeface="Arial" panose="020B0604020202020204" pitchFamily="34" charset="0"/>
                <a:cs typeface="Arial" panose="020B0604020202020204" pitchFamily="34" charset="0"/>
              </a:rPr>
              <a:t>Next Steps and Consideration for ongoing Collaboration</a:t>
            </a:r>
            <a:endParaRPr lang="en-CA" sz="2800" b="1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8732729-3C01-1594-27F1-DBEF3D9F20D5}"/>
              </a:ext>
            </a:extLst>
          </p:cNvPr>
          <p:cNvCxnSpPr>
            <a:cxnSpLocks/>
          </p:cNvCxnSpPr>
          <p:nvPr/>
        </p:nvCxnSpPr>
        <p:spPr>
          <a:xfrm>
            <a:off x="3624773" y="1758522"/>
            <a:ext cx="8604000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D6BEFDF-C8DD-1BC9-A0FD-23AF143AE259}"/>
              </a:ext>
            </a:extLst>
          </p:cNvPr>
          <p:cNvCxnSpPr>
            <a:cxnSpLocks/>
          </p:cNvCxnSpPr>
          <p:nvPr/>
        </p:nvCxnSpPr>
        <p:spPr>
          <a:xfrm>
            <a:off x="3691848" y="3390327"/>
            <a:ext cx="7200000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58108FF7-B5E5-5294-80A9-31C8D33FF930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228773" cy="540361"/>
          </a:xfrm>
          <a:prstGeom prst="rect">
            <a:avLst/>
          </a:prstGeom>
          <a:solidFill>
            <a:srgbClr val="FFC003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sz="2800" b="1"/>
            </a:br>
            <a:r>
              <a:rPr lang="en-US" sz="3100" b="1"/>
              <a:t> </a:t>
            </a:r>
            <a:br>
              <a:rPr lang="en-US" sz="3100" b="1"/>
            </a:br>
            <a:r>
              <a:rPr lang="en-US" sz="3100" b="1"/>
              <a:t>         </a:t>
            </a:r>
            <a:br>
              <a:rPr lang="en-US" sz="3100" b="1"/>
            </a:br>
            <a:br>
              <a:rPr lang="en-US" sz="2800" b="1"/>
            </a:br>
            <a:endParaRPr lang="en-US" sz="28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7257AC2-FDDC-2667-4707-723FB18523ED}"/>
              </a:ext>
            </a:extLst>
          </p:cNvPr>
          <p:cNvGrpSpPr/>
          <p:nvPr/>
        </p:nvGrpSpPr>
        <p:grpSpPr>
          <a:xfrm>
            <a:off x="-163120" y="518245"/>
            <a:ext cx="2036558" cy="1262393"/>
            <a:chOff x="9116382" y="1478555"/>
            <a:chExt cx="2838195" cy="1757723"/>
          </a:xfrm>
        </p:grpSpPr>
        <p:pic>
          <p:nvPicPr>
            <p:cNvPr id="21" name="Picture 20" descr="A group of people holding hands&#10;&#10;AI-generated content may be incorrect.">
              <a:extLst>
                <a:ext uri="{FF2B5EF4-FFF2-40B4-BE49-F238E27FC236}">
                  <a16:creationId xmlns:a16="http://schemas.microsoft.com/office/drawing/2014/main" id="{FDE697B9-F2EE-4F41-642D-2788F540AE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116382" y="1478555"/>
              <a:ext cx="2838195" cy="1757723"/>
            </a:xfrm>
            <a:prstGeom prst="rect">
              <a:avLst/>
            </a:prstGeom>
          </p:spPr>
        </p:pic>
        <p:pic>
          <p:nvPicPr>
            <p:cNvPr id="22" name="Picture 21" descr="A group of people holding hands&#10;&#10;AI-generated content may be incorrect.">
              <a:extLst>
                <a:ext uri="{FF2B5EF4-FFF2-40B4-BE49-F238E27FC236}">
                  <a16:creationId xmlns:a16="http://schemas.microsoft.com/office/drawing/2014/main" id="{3F25A0BA-6D93-F831-4E5D-695312113C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8256" t="59557" r="15985" b="34653"/>
            <a:stretch>
              <a:fillRect/>
            </a:stretch>
          </p:blipFill>
          <p:spPr>
            <a:xfrm rot="2352095">
              <a:off x="9545457" y="2613252"/>
              <a:ext cx="160301" cy="9982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7BE318C-F73C-8274-4219-59EABDD2C7E9}"/>
              </a:ext>
            </a:extLst>
          </p:cNvPr>
          <p:cNvCxnSpPr>
            <a:cxnSpLocks/>
          </p:cNvCxnSpPr>
          <p:nvPr/>
        </p:nvCxnSpPr>
        <p:spPr>
          <a:xfrm>
            <a:off x="3819864" y="5569934"/>
            <a:ext cx="7200000" cy="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1607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10AC3F-6B1F-4B11-95F1-BBAD1478E42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534400" y="6356351"/>
            <a:ext cx="2133600" cy="365125"/>
          </a:xfrm>
        </p:spPr>
        <p:txBody>
          <a:bodyPr/>
          <a:lstStyle/>
          <a:p>
            <a:fld id="{1741FA43-5010-4D73-B54B-996E990CAFC0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95A95A-BAE6-4798-B99C-049DDFAD22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621" b="89655" l="9963" r="99815">
                        <a14:foregroundMark x1="99815" y1="15517" x2="57749" y2="24138"/>
                        <a14:foregroundMark x1="57749" y1="24138" x2="61070" y2="70690"/>
                        <a14:foregroundMark x1="61070" y1="70690" x2="88192" y2="32759"/>
                        <a14:foregroundMark x1="88192" y1="32759" x2="78967" y2="25862"/>
                        <a14:foregroundMark x1="78967" y1="25862" x2="68635" y2="25862"/>
                        <a14:foregroundMark x1="68635" y1="25862" x2="70480" y2="431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16784" y="5917542"/>
            <a:ext cx="10775215" cy="1017928"/>
          </a:xfrm>
          <a:prstGeom prst="rect">
            <a:avLst/>
          </a:prstGeom>
        </p:spPr>
      </p:pic>
      <p:graphicFrame>
        <p:nvGraphicFramePr>
          <p:cNvPr id="9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3912912"/>
              </p:ext>
            </p:extLst>
          </p:nvPr>
        </p:nvGraphicFramePr>
        <p:xfrm>
          <a:off x="1" y="1"/>
          <a:ext cx="12192000" cy="1017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17928">
                <a:tc>
                  <a:txBody>
                    <a:bodyPr/>
                    <a:lstStyle/>
                    <a:p>
                      <a:pPr algn="ctr"/>
                      <a:r>
                        <a:rPr lang="en-US" sz="4000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Miigwetch</a:t>
                      </a:r>
                      <a:r>
                        <a:rPr lang="en-US" sz="40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! 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B9326A87-54F9-44FF-B1E5-F1AD4C4E616F}"/>
              </a:ext>
            </a:extLst>
          </p:cNvPr>
          <p:cNvSpPr txBox="1"/>
          <p:nvPr/>
        </p:nvSpPr>
        <p:spPr>
          <a:xfrm>
            <a:off x="1600200" y="1430679"/>
            <a:ext cx="919402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6000" b="1" dirty="0"/>
              <a:t>	</a:t>
            </a:r>
          </a:p>
          <a:p>
            <a:pPr algn="ctr"/>
            <a:r>
              <a:rPr lang="fr-CA" sz="2000" b="1" i="1" dirty="0"/>
              <a:t>				</a:t>
            </a:r>
          </a:p>
          <a:p>
            <a:pPr algn="ctr"/>
            <a:r>
              <a:rPr lang="fr-CA" sz="2000" b="1" i="1" dirty="0"/>
              <a:t>	</a:t>
            </a:r>
          </a:p>
          <a:p>
            <a:pPr algn="ctr"/>
            <a:endParaRPr lang="fr-CA" sz="2000" b="1" i="1" dirty="0"/>
          </a:p>
          <a:p>
            <a:pPr algn="ctr"/>
            <a:r>
              <a:rPr lang="fr-CA" sz="2000" b="1" i="1" dirty="0"/>
              <a:t>	</a:t>
            </a:r>
          </a:p>
          <a:p>
            <a:pPr algn="ctr"/>
            <a:endParaRPr lang="fr-CA" sz="2000" b="1" i="1" dirty="0"/>
          </a:p>
          <a:p>
            <a:pPr algn="ctr"/>
            <a:endParaRPr lang="fr-CA" sz="6000" b="1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DD8E11-351F-A885-80B4-DF82F157AD36}"/>
              </a:ext>
            </a:extLst>
          </p:cNvPr>
          <p:cNvSpPr txBox="1"/>
          <p:nvPr/>
        </p:nvSpPr>
        <p:spPr>
          <a:xfrm>
            <a:off x="3753427" y="1699735"/>
            <a:ext cx="673846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2200" b="1" i="1" dirty="0">
                <a:ea typeface="Times New Roman" panose="02020603050405020304" pitchFamily="18" charset="0"/>
              </a:rPr>
              <a:t>The AFN acknowledges the countless disability advocates over the decades that have made this work possible, including Wendall Nicholas and Doreen Demas, and many more!    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90EC05-DD32-0715-F682-6FE84F7010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63" b="99482" l="5728" r="99845">
                        <a14:foregroundMark x1="7895" y1="52332" x2="2012" y2="63212"/>
                        <a14:foregroundMark x1="2012" y1="63212" x2="4799" y2="76684"/>
                        <a14:foregroundMark x1="4799" y1="76684" x2="2941" y2="62953"/>
                        <a14:foregroundMark x1="2941" y1="62953" x2="12229" y2="62435"/>
                        <a14:foregroundMark x1="12229" y1="62435" x2="22446" y2="68135"/>
                        <a14:foregroundMark x1="22446" y1="68135" x2="10681" y2="74870"/>
                        <a14:foregroundMark x1="10681" y1="74870" x2="22601" y2="76166"/>
                        <a14:foregroundMark x1="22601" y1="76166" x2="2167" y2="82124"/>
                        <a14:foregroundMark x1="2167" y1="82124" x2="22446" y2="82642"/>
                        <a14:foregroundMark x1="22446" y1="82642" x2="13313" y2="83938"/>
                        <a14:foregroundMark x1="13313" y1="83938" x2="36223" y2="88083"/>
                        <a14:foregroundMark x1="36223" y1="88083" x2="21981" y2="88342"/>
                        <a14:foregroundMark x1="21981" y1="88342" x2="32663" y2="88601"/>
                        <a14:foregroundMark x1="32663" y1="88601" x2="23375" y2="89637"/>
                        <a14:foregroundMark x1="23375" y1="89637" x2="43189" y2="89637"/>
                        <a14:foregroundMark x1="43189" y1="89637" x2="33591" y2="89637"/>
                        <a14:foregroundMark x1="33591" y1="89637" x2="49381" y2="89896"/>
                        <a14:foregroundMark x1="49381" y1="89896" x2="38700" y2="92487"/>
                        <a14:foregroundMark x1="38700" y1="92487" x2="61455" y2="96373"/>
                        <a14:foregroundMark x1="61455" y1="96373" x2="48142" y2="98187"/>
                        <a14:foregroundMark x1="48142" y1="98187" x2="77245" y2="97668"/>
                        <a14:foregroundMark x1="77245" y1="97668" x2="65480" y2="97668"/>
                        <a14:foregroundMark x1="65480" y1="97668" x2="88854" y2="97668"/>
                        <a14:foregroundMark x1="88854" y1="97668" x2="96285" y2="88860"/>
                        <a14:foregroundMark x1="96285" y1="88860" x2="84830" y2="89119"/>
                        <a14:foregroundMark x1="84830" y1="89119" x2="94737" y2="87047"/>
                        <a14:foregroundMark x1="94737" y1="87047" x2="71053" y2="91192"/>
                        <a14:foregroundMark x1="71053" y1="91192" x2="88235" y2="90155"/>
                        <a14:foregroundMark x1="88235" y1="90155" x2="65635" y2="95078"/>
                        <a14:foregroundMark x1="65635" y1="95078" x2="75697" y2="95078"/>
                        <a14:foregroundMark x1="75697" y1="95078" x2="60991" y2="87306"/>
                        <a14:foregroundMark x1="60991" y1="87306" x2="79412" y2="85492"/>
                        <a14:foregroundMark x1="79412" y1="85492" x2="54180" y2="85751"/>
                        <a14:foregroundMark x1="54180" y1="85751" x2="72601" y2="82902"/>
                        <a14:foregroundMark x1="72601" y1="82902" x2="58204" y2="83161"/>
                        <a14:foregroundMark x1="58204" y1="83161" x2="81889" y2="81088"/>
                        <a14:foregroundMark x1="81889" y1="81088" x2="36533" y2="82642"/>
                        <a14:foregroundMark x1="36533" y1="82642" x2="75697" y2="80570"/>
                        <a14:foregroundMark x1="75697" y1="80570" x2="50464" y2="80311"/>
                        <a14:foregroundMark x1="50464" y1="80311" x2="83591" y2="80829"/>
                        <a14:foregroundMark x1="83591" y1="80829" x2="32508" y2="79534"/>
                        <a14:foregroundMark x1="32508" y1="79534" x2="68111" y2="75648"/>
                        <a14:foregroundMark x1="68111" y1="75648" x2="38700" y2="74611"/>
                        <a14:foregroundMark x1="38700" y1="74611" x2="57585" y2="74352"/>
                        <a14:foregroundMark x1="57585" y1="74352" x2="21207" y2="75130"/>
                        <a14:foregroundMark x1="21207" y1="75130" x2="53560" y2="71244"/>
                        <a14:foregroundMark x1="53560" y1="71244" x2="35449" y2="70725"/>
                        <a14:foregroundMark x1="35449" y1="70725" x2="64087" y2="69171"/>
                        <a14:foregroundMark x1="64087" y1="69171" x2="22910" y2="68653"/>
                        <a14:foregroundMark x1="22910" y1="68653" x2="74613" y2="65544"/>
                        <a14:foregroundMark x1="74613" y1="65544" x2="48762" y2="65544"/>
                        <a14:foregroundMark x1="48762" y1="65544" x2="92724" y2="64249"/>
                        <a14:foregroundMark x1="92724" y1="64249" x2="48452" y2="63472"/>
                        <a14:foregroundMark x1="48452" y1="63472" x2="71827" y2="60622"/>
                        <a14:foregroundMark x1="71827" y1="60622" x2="21981" y2="60622"/>
                        <a14:foregroundMark x1="21981" y1="60622" x2="65015" y2="60363"/>
                        <a14:foregroundMark x1="65015" y1="60363" x2="15480" y2="61140"/>
                        <a14:foregroundMark x1="15480" y1="61140" x2="56811" y2="61917"/>
                        <a14:foregroundMark x1="56811" y1="61917" x2="27245" y2="62694"/>
                        <a14:foregroundMark x1="27245" y1="62694" x2="79257" y2="62435"/>
                        <a14:foregroundMark x1="79257" y1="62435" x2="52477" y2="62435"/>
                        <a14:foregroundMark x1="52477" y1="62435" x2="79102" y2="60622"/>
                        <a14:foregroundMark x1="79102" y1="60622" x2="39474" y2="61140"/>
                        <a14:foregroundMark x1="39474" y1="61140" x2="66254" y2="59067"/>
                        <a14:foregroundMark x1="66254" y1="59067" x2="31115" y2="59067"/>
                        <a14:foregroundMark x1="31115" y1="59067" x2="55108" y2="55959"/>
                        <a14:foregroundMark x1="55108" y1="55959" x2="8514" y2="56736"/>
                        <a14:foregroundMark x1="8514" y1="56736" x2="48142" y2="56736"/>
                        <a14:foregroundMark x1="48142" y1="56736" x2="59443" y2="46891"/>
                        <a14:foregroundMark x1="59443" y1="46891" x2="46594" y2="50000"/>
                        <a14:foregroundMark x1="46594" y1="50000" x2="54799" y2="44041"/>
                        <a14:foregroundMark x1="54799" y1="44041" x2="46440" y2="46373"/>
                        <a14:foregroundMark x1="46440" y1="46373" x2="36842" y2="41710"/>
                        <a14:foregroundMark x1="36842" y1="41710" x2="55263" y2="37306"/>
                        <a14:foregroundMark x1="55263" y1="37306" x2="47988" y2="45078"/>
                        <a14:foregroundMark x1="47988" y1="45078" x2="54799" y2="32383"/>
                        <a14:foregroundMark x1="54799" y1="32383" x2="50155" y2="45337"/>
                        <a14:foregroundMark x1="50155" y1="45337" x2="53096" y2="30570"/>
                        <a14:foregroundMark x1="53096" y1="30570" x2="46285" y2="43523"/>
                        <a14:foregroundMark x1="46285" y1="43523" x2="49226" y2="28497"/>
                        <a14:foregroundMark x1="49226" y1="28497" x2="40093" y2="51295"/>
                        <a14:foregroundMark x1="40093" y1="51295" x2="48762" y2="28238"/>
                        <a14:foregroundMark x1="48762" y1="28238" x2="39474" y2="52591"/>
                        <a14:foregroundMark x1="39474" y1="52591" x2="51858" y2="23316"/>
                        <a14:foregroundMark x1="51858" y1="23316" x2="32817" y2="51554"/>
                        <a14:foregroundMark x1="32817" y1="51554" x2="48607" y2="21503"/>
                        <a14:foregroundMark x1="48607" y1="21503" x2="34985" y2="44560"/>
                        <a14:foregroundMark x1="34985" y1="44560" x2="45201" y2="24611"/>
                        <a14:foregroundMark x1="45201" y1="24611" x2="36687" y2="40415"/>
                        <a14:foregroundMark x1="36687" y1="40415" x2="48382" y2="8482"/>
                        <a14:foregroundMark x1="48347" y1="8484" x2="42724" y2="18912"/>
                        <a14:foregroundMark x1="42724" y1="18912" x2="38700" y2="36788"/>
                        <a14:foregroundMark x1="38700" y1="36788" x2="19659" y2="53109"/>
                        <a14:foregroundMark x1="19659" y1="53109" x2="9133" y2="54145"/>
                        <a14:foregroundMark x1="9133" y1="54145" x2="18266" y2="53627"/>
                        <a14:foregroundMark x1="18266" y1="53627" x2="35913" y2="63990"/>
                        <a14:foregroundMark x1="35913" y1="63990" x2="27245" y2="67617"/>
                        <a14:foregroundMark x1="27245" y1="67617" x2="45201" y2="86010"/>
                        <a14:foregroundMark x1="45201" y1="86010" x2="77399" y2="92228"/>
                        <a14:foregroundMark x1="77399" y1="92228" x2="68885" y2="92746"/>
                        <a14:foregroundMark x1="68885" y1="92746" x2="83127" y2="91710"/>
                        <a14:foregroundMark x1="83127" y1="91710" x2="76161" y2="79793"/>
                        <a14:foregroundMark x1="76161" y1="79793" x2="90867" y2="75648"/>
                        <a14:foregroundMark x1="90867" y1="75648" x2="75077" y2="75389"/>
                        <a14:foregroundMark x1="75077" y1="75389" x2="88854" y2="69171"/>
                        <a14:foregroundMark x1="88854" y1="69171" x2="80650" y2="63990"/>
                        <a14:foregroundMark x1="80650" y1="63990" x2="91796" y2="59845"/>
                        <a14:foregroundMark x1="91796" y1="59845" x2="70588" y2="59067"/>
                        <a14:foregroundMark x1="70588" y1="59067" x2="97833" y2="55699"/>
                        <a14:foregroundMark x1="97833" y1="55699" x2="81115" y2="53886"/>
                        <a14:foregroundMark x1="81115" y1="53886" x2="95046" y2="50777"/>
                        <a14:foregroundMark x1="95046" y1="50777" x2="81889" y2="50259"/>
                        <a14:foregroundMark x1="81889" y1="50259" x2="95511" y2="48187"/>
                        <a14:foregroundMark x1="95511" y1="48187" x2="75542" y2="47668"/>
                        <a14:foregroundMark x1="75542" y1="47668" x2="91950" y2="46891"/>
                        <a14:foregroundMark x1="91950" y1="46891" x2="79257" y2="44819"/>
                        <a14:foregroundMark x1="79257" y1="44819" x2="88235" y2="44560"/>
                        <a14:foregroundMark x1="88235" y1="44560" x2="70124" y2="43523"/>
                        <a14:foregroundMark x1="70124" y1="43523" x2="92260" y2="41710"/>
                        <a14:foregroundMark x1="92260" y1="41710" x2="72291" y2="41192"/>
                        <a14:foregroundMark x1="72291" y1="41192" x2="82663" y2="37306"/>
                        <a14:foregroundMark x1="82663" y1="37306" x2="60836" y2="36788"/>
                        <a14:foregroundMark x1="60836" y1="36788" x2="86687" y2="36269"/>
                        <a14:foregroundMark x1="86687" y1="36269" x2="74923" y2="36269"/>
                        <a14:foregroundMark x1="74923" y1="36269" x2="90374" y2="31859"/>
                        <a14:foregroundMark x1="90335" y1="30519" x2="71672" y2="30311"/>
                        <a14:foregroundMark x1="71672" y1="30311" x2="90277" y2="28553"/>
                        <a14:foregroundMark x1="90275" y1="28489" x2="70588" y2="28238"/>
                        <a14:foregroundMark x1="70588" y1="28238" x2="83282" y2="24093"/>
                        <a14:foregroundMark x1="83282" y1="24093" x2="68421" y2="23834"/>
                        <a14:foregroundMark x1="68421" y1="23834" x2="77554" y2="21244"/>
                        <a14:foregroundMark x1="77554" y1="21244" x2="67492" y2="16839"/>
                        <a14:foregroundMark x1="67492" y1="16839" x2="83591" y2="15544"/>
                        <a14:foregroundMark x1="83591" y1="15544" x2="65480" y2="15285"/>
                        <a14:foregroundMark x1="65480" y1="15285" x2="83901" y2="13472"/>
                        <a14:foregroundMark x1="83901" y1="13472" x2="72601" y2="13212"/>
                        <a14:foregroundMark x1="72601" y1="13212" x2="80263" y2="10220"/>
                        <a14:foregroundMark x1="79366" y1="9830" x2="57895" y2="11917"/>
                        <a14:foregroundMark x1="57895" y1="11917" x2="46749" y2="18135"/>
                        <a14:foregroundMark x1="46749" y1="18135" x2="61610" y2="19948"/>
                        <a14:foregroundMark x1="61610" y1="19948" x2="52477" y2="21503"/>
                        <a14:foregroundMark x1="52477" y1="21503" x2="68731" y2="22798"/>
                        <a14:foregroundMark x1="68731" y1="22798" x2="56966" y2="25648"/>
                        <a14:foregroundMark x1="56966" y1="25648" x2="63467" y2="34197"/>
                        <a14:foregroundMark x1="63467" y1="34197" x2="62384" y2="20207"/>
                        <a14:foregroundMark x1="62384" y1="20207" x2="51858" y2="19171"/>
                        <a14:foregroundMark x1="51858" y1="19171" x2="61765" y2="17358"/>
                        <a14:foregroundMark x1="61765" y1="17358" x2="53356" y2="8123"/>
                        <a14:foregroundMark x1="62246" y1="7482" x2="77869" y2="8993"/>
                        <a14:foregroundMark x1="78155" y1="9305" x2="53406" y2="21503"/>
                        <a14:foregroundMark x1="53406" y1="21503" x2="63932" y2="32124"/>
                        <a14:foregroundMark x1="63932" y1="32124" x2="48452" y2="36528"/>
                        <a14:foregroundMark x1="48452" y1="36528" x2="65944" y2="33679"/>
                        <a14:foregroundMark x1="65944" y1="33679" x2="47678" y2="38601"/>
                        <a14:foregroundMark x1="47678" y1="38601" x2="61610" y2="39896"/>
                        <a14:foregroundMark x1="61610" y1="39896" x2="69505" y2="45078"/>
                        <a14:foregroundMark x1="69505" y1="45078" x2="59443" y2="45078"/>
                        <a14:foregroundMark x1="59443" y1="45078" x2="77399" y2="50518"/>
                        <a14:foregroundMark x1="77399" y1="50518" x2="68421" y2="54404"/>
                        <a14:foregroundMark x1="68421" y1="54404" x2="79876" y2="63990"/>
                        <a14:foregroundMark x1="79876" y1="63990" x2="65789" y2="70466"/>
                        <a14:foregroundMark x1="65789" y1="70466" x2="85913" y2="73057"/>
                        <a14:foregroundMark x1="85913" y1="73057" x2="67492" y2="72021"/>
                        <a14:foregroundMark x1="67492" y1="72021" x2="80805" y2="70207"/>
                        <a14:foregroundMark x1="80805" y1="70207" x2="69814" y2="69689"/>
                        <a14:foregroundMark x1="69814" y1="69689" x2="86687" y2="76684"/>
                        <a14:foregroundMark x1="86687" y1="76684" x2="92570" y2="86269"/>
                        <a14:foregroundMark x1="92570" y1="86269" x2="40402" y2="88342"/>
                        <a14:foregroundMark x1="40402" y1="88342" x2="56037" y2="85751"/>
                        <a14:foregroundMark x1="56037" y1="85751" x2="45975" y2="85233"/>
                        <a14:foregroundMark x1="45975" y1="85233" x2="61300" y2="83679"/>
                        <a14:foregroundMark x1="61300" y1="83679" x2="45975" y2="81088"/>
                        <a14:foregroundMark x1="45975" y1="81088" x2="63003" y2="78756"/>
                        <a14:foregroundMark x1="63003" y1="78756" x2="50000" y2="78756"/>
                        <a14:foregroundMark x1="50000" y1="78756" x2="63777" y2="70466"/>
                        <a14:foregroundMark x1="63777" y1="70466" x2="52322" y2="65026"/>
                        <a14:foregroundMark x1="52322" y1="65026" x2="59288" y2="56736"/>
                        <a14:foregroundMark x1="59288" y1="56736" x2="43189" y2="57254"/>
                        <a14:foregroundMark x1="43189" y1="57254" x2="60836" y2="56218"/>
                        <a14:foregroundMark x1="60836" y1="56218" x2="30341" y2="55440"/>
                        <a14:foregroundMark x1="30341" y1="55440" x2="46285" y2="45078"/>
                        <a14:foregroundMark x1="46285" y1="45078" x2="36068" y2="48187"/>
                        <a14:foregroundMark x1="36068" y1="48187" x2="44272" y2="43523"/>
                        <a14:foregroundMark x1="44272" y1="43523" x2="51238" y2="28238"/>
                        <a14:foregroundMark x1="51238" y1="28238" x2="42260" y2="36788"/>
                        <a14:foregroundMark x1="42260" y1="36788" x2="51238" y2="26425"/>
                        <a14:foregroundMark x1="51238" y1="26425" x2="34211" y2="22798"/>
                        <a14:foregroundMark x1="34211" y1="22798" x2="41796" y2="17358"/>
                        <a14:foregroundMark x1="41796" y1="17358" x2="34520" y2="27202"/>
                        <a14:foregroundMark x1="34520" y1="27202" x2="25697" y2="67098"/>
                        <a14:foregroundMark x1="25697" y1="67098" x2="28328" y2="83938"/>
                        <a14:foregroundMark x1="28328" y1="83938" x2="17183" y2="78756"/>
                        <a14:foregroundMark x1="17183" y1="78756" x2="9598" y2="67876"/>
                        <a14:foregroundMark x1="9598" y1="67876" x2="17802" y2="86269"/>
                        <a14:foregroundMark x1="17802" y1="86269" x2="24923" y2="94819"/>
                        <a14:foregroundMark x1="24923" y1="94819" x2="33282" y2="90933"/>
                        <a14:foregroundMark x1="33282" y1="90933" x2="48452" y2="98964"/>
                        <a14:foregroundMark x1="48452" y1="98964" x2="55728" y2="89119"/>
                        <a14:foregroundMark x1="55728" y1="89119" x2="38700" y2="74352"/>
                        <a14:foregroundMark x1="38700" y1="74352" x2="74149" y2="52332"/>
                        <a14:foregroundMark x1="74149" y1="52332" x2="54644" y2="48705"/>
                        <a14:foregroundMark x1="54644" y1="48705" x2="67028" y2="41192"/>
                        <a14:foregroundMark x1="67028" y1="41192" x2="82817" y2="48964"/>
                        <a14:foregroundMark x1="82817" y1="48964" x2="75697" y2="56218"/>
                        <a14:foregroundMark x1="75697" y1="56218" x2="84675" y2="58549"/>
                        <a14:foregroundMark x1="84675" y1="58549" x2="93808" y2="55440"/>
                        <a14:foregroundMark x1="93808" y1="55440" x2="78483" y2="31088"/>
                        <a14:foregroundMark x1="78483" y1="31088" x2="74613" y2="17876"/>
                        <a14:foregroundMark x1="74613" y1="17876" x2="54644" y2="28497"/>
                        <a14:foregroundMark x1="54644" y1="28497" x2="46440" y2="19430"/>
                        <a14:foregroundMark x1="46440" y1="19430" x2="46594" y2="36010"/>
                        <a14:foregroundMark x1="46594" y1="36010" x2="38700" y2="50000"/>
                        <a14:foregroundMark x1="38700" y1="50000" x2="36687" y2="65285"/>
                        <a14:foregroundMark x1="36687" y1="65285" x2="41331" y2="80829"/>
                        <a14:foregroundMark x1="41331" y1="80829" x2="32972" y2="84974"/>
                        <a14:foregroundMark x1="32972" y1="84974" x2="43344" y2="88342"/>
                        <a14:foregroundMark x1="43344" y1="88342" x2="44427" y2="99482"/>
                        <a14:foregroundMark x1="6347" y1="52850" x2="5882" y2="82124"/>
                        <a14:foregroundMark x1="5882" y1="82124" x2="27245" y2="99223"/>
                        <a14:foregroundMark x1="33901" y1="25130" x2="39009" y2="10881"/>
                        <a14:foregroundMark x1="39009" y1="10881" x2="45928" y2="6163"/>
                        <a14:foregroundMark x1="79116" y1="5440" x2="79481" y2="5440"/>
                        <a14:foregroundMark x1="57276" y1="10622" x2="63313" y2="8290"/>
                        <a14:foregroundMark x1="91331" y1="41710" x2="95356" y2="54922"/>
                        <a14:foregroundMark x1="95356" y1="54922" x2="91176" y2="64249"/>
                        <a14:foregroundMark x1="92879" y1="78238" x2="99845" y2="87047"/>
                        <a14:foregroundMark x1="99845" y1="87047" x2="94118" y2="98187"/>
                        <a14:foregroundMark x1="94118" y1="98187" x2="94118" y2="84197"/>
                        <a14:foregroundMark x1="94118" y1="84197" x2="92724" y2="78238"/>
                        <a14:backgroundMark x1="32618" y1="24367" x2="32264" y2="25864"/>
                        <a14:backgroundMark x1="38080" y1="1295" x2="34235" y2="17535"/>
                        <a14:backgroundMark x1="29575" y1="30525" x2="14551" y2="43782"/>
                        <a14:backgroundMark x1="4379" y1="49034" x2="0" y2="51295"/>
                        <a14:backgroundMark x1="14551" y1="43782" x2="4968" y2="48730"/>
                        <a14:backgroundMark x1="47059" y1="3109" x2="65015" y2="1813"/>
                        <a14:backgroundMark x1="65015" y1="1813" x2="80495" y2="1813"/>
                        <a14:backgroundMark x1="80186" y1="3886" x2="88545" y2="7513"/>
                        <a14:backgroundMark x1="88545" y1="7513" x2="93963" y2="19430"/>
                        <a14:backgroundMark x1="93963" y1="19430" x2="94427" y2="35233"/>
                        <a14:backgroundMark x1="94427" y1="35233" x2="99845" y2="4689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53427" y="3310026"/>
            <a:ext cx="6109787" cy="2151779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3C98D027-CC72-F10F-A3DA-0DBD838EE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pic>
        <p:nvPicPr>
          <p:cNvPr id="10" name="Picture 9" descr="A logo with feathers and a bird&#10;&#10;AI-generated content may be incorrect.">
            <a:extLst>
              <a:ext uri="{FF2B5EF4-FFF2-40B4-BE49-F238E27FC236}">
                <a16:creationId xmlns:a16="http://schemas.microsoft.com/office/drawing/2014/main" id="{6100FFF2-19E5-6205-8921-16637FDBBE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553028" y="-105311"/>
            <a:ext cx="4306455" cy="3610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849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4CC97AA772A4383538B2353C0F388" ma:contentTypeVersion="13" ma:contentTypeDescription="Create a new document." ma:contentTypeScope="" ma:versionID="62094bdac98ed62c19c7f702106a9e67">
  <xsd:schema xmlns:xsd="http://www.w3.org/2001/XMLSchema" xmlns:xs="http://www.w3.org/2001/XMLSchema" xmlns:p="http://schemas.microsoft.com/office/2006/metadata/properties" xmlns:ns2="e9def252-6fe3-4071-8eb2-1550b3f78e59" xmlns:ns3="0ff7e266-2ab9-42db-9f1f-a1516d6a748e" targetNamespace="http://schemas.microsoft.com/office/2006/metadata/properties" ma:root="true" ma:fieldsID="dccb9a12347b199e4b91df63d2c58624" ns2:_="" ns3:_="">
    <xsd:import namespace="e9def252-6fe3-4071-8eb2-1550b3f78e59"/>
    <xsd:import namespace="0ff7e266-2ab9-42db-9f1f-a1516d6a748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def252-6fe3-4071-8eb2-1550b3f78e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8a47a1fa-2338-4024-beb4-812ea17b08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f7e266-2ab9-42db-9f1f-a1516d6a748e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347e9341-40ff-4231-9cdb-6f7bb2c0e7ef}" ma:internalName="TaxCatchAll" ma:showField="CatchAllData" ma:web="0ff7e266-2ab9-42db-9f1f-a1516d6a74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ff7e266-2ab9-42db-9f1f-a1516d6a748e" xsi:nil="true"/>
    <lcf76f155ced4ddcb4097134ff3c332f xmlns="e9def252-6fe3-4071-8eb2-1550b3f78e5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08240CB-B143-449F-BECD-3ACB55996C91}"/>
</file>

<file path=customXml/itemProps2.xml><?xml version="1.0" encoding="utf-8"?>
<ds:datastoreItem xmlns:ds="http://schemas.openxmlformats.org/officeDocument/2006/customXml" ds:itemID="{9A51E9AF-6579-435B-99E6-551859CE0A2A}"/>
</file>

<file path=customXml/itemProps3.xml><?xml version="1.0" encoding="utf-8"?>
<ds:datastoreItem xmlns:ds="http://schemas.openxmlformats.org/officeDocument/2006/customXml" ds:itemID="{9D1C4A96-8CEB-4AEC-9439-AA3989F66835}"/>
</file>

<file path=docProps/app.xml><?xml version="1.0" encoding="utf-8"?>
<Properties xmlns="http://schemas.openxmlformats.org/officeDocument/2006/extended-properties" xmlns:vt="http://schemas.openxmlformats.org/officeDocument/2006/docPropsVTypes">
  <TotalTime>13884</TotalTime>
  <Words>2079</Words>
  <PresentationFormat>Widescreen</PresentationFormat>
  <Paragraphs>203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Symbol</vt:lpstr>
      <vt:lpstr>Times New Roman</vt:lpstr>
      <vt:lpstr>Wingdings</vt:lpstr>
      <vt:lpstr>Office Theme</vt:lpstr>
      <vt:lpstr>                                  Assembly of First Nations (AFN)  Inclusion, Diversity, Equity, Accessibility,  Disability and GBA+  National ISET Meeting Calgary, Alberta September 1-3, 2026 </vt:lpstr>
      <vt:lpstr> Mandates Directed by First Nations-in-Assembly through Resolutions    </vt:lpstr>
      <vt:lpstr>    Mandates Directed by First Nations-in-Assembly through Resolutions            </vt:lpstr>
      <vt:lpstr>  The Accessible Canada Act and First Nations:    </vt:lpstr>
      <vt:lpstr>AFN Shadow Report to the  UN-Convention of the Rights of  Persons with Disabilities (CRPD)</vt:lpstr>
      <vt:lpstr>              </vt:lpstr>
      <vt:lpstr> AFN Shadow Report and Employment Funding Advocacy  </vt:lpstr>
      <vt:lpstr>  The Enabling Accessibility Funding Components/ Timelines       </vt:lpstr>
      <vt:lpstr>Supporting First Nations Distinction Based Approaches </vt:lpstr>
      <vt:lpstr> First Nations Innovation and Social Purpose Organizations  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lastPrinted>2026-08-26T13:54:09Z</cp:lastPrinted>
  <dcterms:created xsi:type="dcterms:W3CDTF">2025-08-11T23:01:36Z</dcterms:created>
  <dcterms:modified xsi:type="dcterms:W3CDTF">2026-08-28T21:14:41Z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0x010100A574CC97AA772A4383538B2353C0F388</vt:lpwstr>
  </property>
</Properties>
</file>