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4"/>
  </p:sldMasterIdLst>
  <p:notesMasterIdLst>
    <p:notesMasterId r:id="rId20"/>
  </p:notesMasterIdLst>
  <p:sldIdLst>
    <p:sldId id="256" r:id="rId5"/>
    <p:sldId id="262" r:id="rId6"/>
    <p:sldId id="331" r:id="rId7"/>
    <p:sldId id="339" r:id="rId8"/>
    <p:sldId id="360" r:id="rId9"/>
    <p:sldId id="361" r:id="rId10"/>
    <p:sldId id="378" r:id="rId11"/>
    <p:sldId id="362" r:id="rId12"/>
    <p:sldId id="382" r:id="rId13"/>
    <p:sldId id="381" r:id="rId14"/>
    <p:sldId id="380" r:id="rId15"/>
    <p:sldId id="363" r:id="rId16"/>
    <p:sldId id="376" r:id="rId17"/>
    <p:sldId id="377" r:id="rId18"/>
    <p:sldId id="379" r:id="rId19"/>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aron Asselstine" initials="AA" lastIdx="4" clrIdx="0">
    <p:extLst>
      <p:ext uri="{19B8F6BF-5375-455C-9EA6-DF929625EA0E}">
        <p15:presenceInfo xmlns:p15="http://schemas.microsoft.com/office/powerpoint/2012/main" userId="S::aasselstine@afn.ca::00b66097-8711-47ba-92de-d0d6de2292a3" providerId="AD"/>
      </p:ext>
    </p:extLst>
  </p:cmAuthor>
  <p:cmAuthor id="2" name="Jesse Donovan" initials="JD" lastIdx="3" clrIdx="1">
    <p:extLst>
      <p:ext uri="{19B8F6BF-5375-455C-9EA6-DF929625EA0E}">
        <p15:presenceInfo xmlns:p15="http://schemas.microsoft.com/office/powerpoint/2012/main" userId="S::JDonovan@afn.ca::3afa3826-c884-4ff4-8862-b6ec06e6ce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8B35"/>
    <a:srgbClr val="5E1B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58" autoAdjust="0"/>
    <p:restoredTop sz="95669" autoAdjust="0"/>
  </p:normalViewPr>
  <p:slideViewPr>
    <p:cSldViewPr snapToGrid="0" snapToObjects="1">
      <p:cViewPr>
        <p:scale>
          <a:sx n="74" d="100"/>
          <a:sy n="74" d="100"/>
        </p:scale>
        <p:origin x="712" y="1008"/>
      </p:cViewPr>
      <p:guideLst>
        <p:guide orient="horz" pos="2160"/>
        <p:guide pos="3840"/>
      </p:guideLst>
    </p:cSldViewPr>
  </p:slideViewPr>
  <p:notesTextViewPr>
    <p:cViewPr>
      <p:scale>
        <a:sx n="3" d="2"/>
        <a:sy n="3" d="2"/>
      </p:scale>
      <p:origin x="0" y="0"/>
    </p:cViewPr>
  </p:notesTextViewPr>
  <p:notesViewPr>
    <p:cSldViewPr snapToGrid="0" snapToObjects="1">
      <p:cViewPr varScale="1">
        <p:scale>
          <a:sx n="58" d="100"/>
          <a:sy n="58" d="100"/>
        </p:scale>
        <p:origin x="3341" y="62"/>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03011C-1364-4AE6-9164-DE7A4279A1C5}" type="doc">
      <dgm:prSet loTypeId="urn:microsoft.com/office/officeart/2017/3/layout/HorizontalPathTimeline" loCatId="process" qsTypeId="urn:microsoft.com/office/officeart/2005/8/quickstyle/simple1" qsCatId="simple" csTypeId="urn:microsoft.com/office/officeart/2005/8/colors/colorful5" csCatId="colorful" phldr="1"/>
      <dgm:spPr/>
      <dgm:t>
        <a:bodyPr/>
        <a:lstStyle/>
        <a:p>
          <a:endParaRPr lang="en-US"/>
        </a:p>
      </dgm:t>
    </dgm:pt>
    <dgm:pt modelId="{FF3E18AD-D25F-4C41-9416-3B55E4358DA4}">
      <dgm:prSet custT="1"/>
      <dgm:spPr/>
      <dgm:t>
        <a:bodyPr/>
        <a:lstStyle/>
        <a:p>
          <a:pPr>
            <a:defRPr b="1"/>
          </a:pPr>
          <a:r>
            <a:rPr lang="en-US" sz="1600" dirty="0">
              <a:latin typeface="Arial" panose="020B0604020202020204" pitchFamily="34" charset="0"/>
              <a:cs typeface="Arial" panose="020B0604020202020204" pitchFamily="34" charset="0"/>
            </a:rPr>
            <a:t>June 2024</a:t>
          </a:r>
        </a:p>
      </dgm:t>
    </dgm:pt>
    <dgm:pt modelId="{83819F50-B3DD-42D4-901F-1400957051E1}" type="parTrans" cxnId="{7F3C46F0-ED4F-48B7-AE51-39B38899852A}">
      <dgm:prSet/>
      <dgm:spPr/>
      <dgm:t>
        <a:bodyPr/>
        <a:lstStyle/>
        <a:p>
          <a:endParaRPr lang="en-US"/>
        </a:p>
      </dgm:t>
    </dgm:pt>
    <dgm:pt modelId="{57E8CB2B-9BEC-417F-9966-D6807C63BD23}" type="sibTrans" cxnId="{7F3C46F0-ED4F-48B7-AE51-39B38899852A}">
      <dgm:prSet/>
      <dgm:spPr/>
      <dgm:t>
        <a:bodyPr/>
        <a:lstStyle/>
        <a:p>
          <a:endParaRPr lang="en-US"/>
        </a:p>
      </dgm:t>
    </dgm:pt>
    <dgm:pt modelId="{35235529-A214-475E-AFA1-61551526315E}">
      <dgm:prSet/>
      <dgm:spPr>
        <a:solidFill>
          <a:srgbClr val="5E1B92">
            <a:alpha val="28000"/>
          </a:srgbClr>
        </a:solidFill>
        <a:ln>
          <a:noFill/>
        </a:ln>
      </dgm:spPr>
      <dgm:t>
        <a:bodyPr/>
        <a:lstStyle/>
        <a:p>
          <a:r>
            <a:rPr lang="en-US"/>
            <a:t>TAC process launched</a:t>
          </a:r>
        </a:p>
      </dgm:t>
    </dgm:pt>
    <dgm:pt modelId="{BC192564-E0EF-4474-9D34-265AF3263191}" type="parTrans" cxnId="{7BF4E3AA-BA5D-466C-8D67-924AEF20BD89}">
      <dgm:prSet/>
      <dgm:spPr/>
      <dgm:t>
        <a:bodyPr/>
        <a:lstStyle/>
        <a:p>
          <a:endParaRPr lang="en-US"/>
        </a:p>
      </dgm:t>
    </dgm:pt>
    <dgm:pt modelId="{0A536E90-564E-4808-B732-397A3B35958F}" type="sibTrans" cxnId="{7BF4E3AA-BA5D-466C-8D67-924AEF20BD89}">
      <dgm:prSet/>
      <dgm:spPr/>
      <dgm:t>
        <a:bodyPr/>
        <a:lstStyle/>
        <a:p>
          <a:endParaRPr lang="en-US"/>
        </a:p>
      </dgm:t>
    </dgm:pt>
    <dgm:pt modelId="{E8C3E63E-8770-444F-B9AE-924C16F275B7}">
      <dgm:prSet custT="1"/>
      <dgm:spPr/>
      <dgm:t>
        <a:bodyPr/>
        <a:lstStyle/>
        <a:p>
          <a:pPr>
            <a:defRPr b="1"/>
          </a:pPr>
          <a:r>
            <a:rPr lang="en-US" sz="1600">
              <a:latin typeface="Arial" panose="020B0604020202020204" pitchFamily="34" charset="0"/>
              <a:cs typeface="Arial" panose="020B0604020202020204" pitchFamily="34" charset="0"/>
            </a:rPr>
            <a:t>June–July 2024</a:t>
          </a:r>
        </a:p>
      </dgm:t>
    </dgm:pt>
    <dgm:pt modelId="{5378600F-C46F-4B96-AA24-BED92045EB27}" type="parTrans" cxnId="{1F5EEDD8-749D-4220-B36A-48A09EF760C8}">
      <dgm:prSet/>
      <dgm:spPr/>
      <dgm:t>
        <a:bodyPr/>
        <a:lstStyle/>
        <a:p>
          <a:endParaRPr lang="en-US"/>
        </a:p>
      </dgm:t>
    </dgm:pt>
    <dgm:pt modelId="{3C44DE06-E89E-489D-9ADC-11DC4C95283B}" type="sibTrans" cxnId="{1F5EEDD8-749D-4220-B36A-48A09EF760C8}">
      <dgm:prSet/>
      <dgm:spPr/>
      <dgm:t>
        <a:bodyPr/>
        <a:lstStyle/>
        <a:p>
          <a:endParaRPr lang="en-US"/>
        </a:p>
      </dgm:t>
    </dgm:pt>
    <dgm:pt modelId="{90B76293-836C-403D-A049-DF0950379D76}">
      <dgm:prSet/>
      <dgm:spPr>
        <a:solidFill>
          <a:srgbClr val="F18B35">
            <a:alpha val="71000"/>
          </a:srgbClr>
        </a:solidFill>
        <a:ln>
          <a:noFill/>
        </a:ln>
      </dgm:spPr>
      <dgm:t>
        <a:bodyPr/>
        <a:lstStyle/>
        <a:p>
          <a:r>
            <a:rPr lang="en-US" dirty="0"/>
            <a:t>First Nation engagement reports are received by CIRNAC</a:t>
          </a:r>
        </a:p>
      </dgm:t>
    </dgm:pt>
    <dgm:pt modelId="{5382F2C1-B332-4AC3-B436-1E80BFBA5021}" type="parTrans" cxnId="{1003BB2E-7A88-4AB6-8267-FCE96D0F4A7F}">
      <dgm:prSet/>
      <dgm:spPr/>
      <dgm:t>
        <a:bodyPr/>
        <a:lstStyle/>
        <a:p>
          <a:endParaRPr lang="en-US"/>
        </a:p>
      </dgm:t>
    </dgm:pt>
    <dgm:pt modelId="{C793699D-CD6C-4005-B3F7-35492F43E484}" type="sibTrans" cxnId="{1003BB2E-7A88-4AB6-8267-FCE96D0F4A7F}">
      <dgm:prSet/>
      <dgm:spPr/>
      <dgm:t>
        <a:bodyPr/>
        <a:lstStyle/>
        <a:p>
          <a:endParaRPr lang="en-US"/>
        </a:p>
      </dgm:t>
    </dgm:pt>
    <dgm:pt modelId="{F0DFE54E-DCC2-4BD5-807F-CC2E6B0B183E}">
      <dgm:prSet custT="1"/>
      <dgm:spPr/>
      <dgm:t>
        <a:bodyPr/>
        <a:lstStyle/>
        <a:p>
          <a:pPr>
            <a:defRPr b="1"/>
          </a:pPr>
          <a:r>
            <a:rPr lang="en-US" sz="1600">
              <a:latin typeface="Arial" panose="020B0604020202020204" pitchFamily="34" charset="0"/>
              <a:cs typeface="Arial" panose="020B0604020202020204" pitchFamily="34" charset="0"/>
            </a:rPr>
            <a:t>July 2024</a:t>
          </a:r>
        </a:p>
      </dgm:t>
    </dgm:pt>
    <dgm:pt modelId="{E68C5914-1D9B-47F7-8D0B-45CFE82FCAE7}" type="parTrans" cxnId="{76779966-AE99-47BF-AA68-90647E652BA6}">
      <dgm:prSet/>
      <dgm:spPr/>
      <dgm:t>
        <a:bodyPr/>
        <a:lstStyle/>
        <a:p>
          <a:endParaRPr lang="en-US"/>
        </a:p>
      </dgm:t>
    </dgm:pt>
    <dgm:pt modelId="{6E60C67E-C053-489F-92C3-334B3C30AE5A}" type="sibTrans" cxnId="{76779966-AE99-47BF-AA68-90647E652BA6}">
      <dgm:prSet/>
      <dgm:spPr/>
      <dgm:t>
        <a:bodyPr/>
        <a:lstStyle/>
        <a:p>
          <a:endParaRPr lang="en-US"/>
        </a:p>
      </dgm:t>
    </dgm:pt>
    <dgm:pt modelId="{8D810244-85B9-43BA-A8E0-B450010ACB35}">
      <dgm:prSet/>
      <dgm:spPr>
        <a:solidFill>
          <a:srgbClr val="5E1B92">
            <a:alpha val="45000"/>
          </a:srgbClr>
        </a:solidFill>
        <a:ln>
          <a:noFill/>
        </a:ln>
      </dgm:spPr>
      <dgm:t>
        <a:bodyPr/>
        <a:lstStyle/>
        <a:p>
          <a:r>
            <a:rPr lang="en-US" dirty="0"/>
            <a:t>AFN AGA – Dialogue Session, Resolution</a:t>
          </a:r>
        </a:p>
      </dgm:t>
    </dgm:pt>
    <dgm:pt modelId="{62C8B0C5-4485-4CA3-91E2-C3A945C8A2CB}" type="parTrans" cxnId="{EC151B0C-9B8C-42F3-AEE5-0CA0009721E9}">
      <dgm:prSet/>
      <dgm:spPr/>
      <dgm:t>
        <a:bodyPr/>
        <a:lstStyle/>
        <a:p>
          <a:endParaRPr lang="en-US"/>
        </a:p>
      </dgm:t>
    </dgm:pt>
    <dgm:pt modelId="{0039D7F4-CEFB-48E3-B62E-0881C482AC1B}" type="sibTrans" cxnId="{EC151B0C-9B8C-42F3-AEE5-0CA0009721E9}">
      <dgm:prSet/>
      <dgm:spPr/>
      <dgm:t>
        <a:bodyPr/>
        <a:lstStyle/>
        <a:p>
          <a:endParaRPr lang="en-US"/>
        </a:p>
      </dgm:t>
    </dgm:pt>
    <dgm:pt modelId="{69AE04A4-77CC-417D-96E4-9E09B3227B22}">
      <dgm:prSet custT="1"/>
      <dgm:spPr/>
      <dgm:t>
        <a:bodyPr/>
        <a:lstStyle/>
        <a:p>
          <a:pPr>
            <a:defRPr b="1"/>
          </a:pPr>
          <a:r>
            <a:rPr lang="en-US" sz="1600">
              <a:latin typeface="Arial" panose="020B0604020202020204" pitchFamily="34" charset="0"/>
              <a:cs typeface="Arial" panose="020B0604020202020204" pitchFamily="34" charset="0"/>
            </a:rPr>
            <a:t>Fall 2024</a:t>
          </a:r>
        </a:p>
      </dgm:t>
    </dgm:pt>
    <dgm:pt modelId="{F41A5978-CDFF-418C-9CEA-FE415360FDB6}" type="parTrans" cxnId="{3C6ECF0F-045F-4AB5-B58B-42F78694E3BE}">
      <dgm:prSet/>
      <dgm:spPr/>
      <dgm:t>
        <a:bodyPr/>
        <a:lstStyle/>
        <a:p>
          <a:endParaRPr lang="en-US"/>
        </a:p>
      </dgm:t>
    </dgm:pt>
    <dgm:pt modelId="{52E94AE1-D0EA-442F-9404-F79230A25AD5}" type="sibTrans" cxnId="{3C6ECF0F-045F-4AB5-B58B-42F78694E3BE}">
      <dgm:prSet/>
      <dgm:spPr/>
      <dgm:t>
        <a:bodyPr/>
        <a:lstStyle/>
        <a:p>
          <a:endParaRPr lang="en-US"/>
        </a:p>
      </dgm:t>
    </dgm:pt>
    <dgm:pt modelId="{64445E20-28EC-4269-A2BC-3EC1FF9A6435}">
      <dgm:prSet/>
      <dgm:spPr>
        <a:solidFill>
          <a:srgbClr val="F18B35">
            <a:alpha val="45000"/>
          </a:srgbClr>
        </a:solidFill>
        <a:ln>
          <a:noFill/>
        </a:ln>
      </dgm:spPr>
      <dgm:t>
        <a:bodyPr/>
        <a:lstStyle/>
        <a:p>
          <a:r>
            <a:rPr lang="en-US" dirty="0"/>
            <a:t>Interim Policy Options advanced by the TAC and First Nation feedback, validation</a:t>
          </a:r>
        </a:p>
      </dgm:t>
    </dgm:pt>
    <dgm:pt modelId="{F7DAAA46-50DD-40B1-BD6F-6562C2C6C1F8}" type="parTrans" cxnId="{598EB386-35BE-41E7-9049-133BA9D68217}">
      <dgm:prSet/>
      <dgm:spPr/>
      <dgm:t>
        <a:bodyPr/>
        <a:lstStyle/>
        <a:p>
          <a:endParaRPr lang="en-US"/>
        </a:p>
      </dgm:t>
    </dgm:pt>
    <dgm:pt modelId="{FB8CAE1A-8CBB-4000-A5E0-01E73517CBB3}" type="sibTrans" cxnId="{598EB386-35BE-41E7-9049-133BA9D68217}">
      <dgm:prSet/>
      <dgm:spPr/>
      <dgm:t>
        <a:bodyPr/>
        <a:lstStyle/>
        <a:p>
          <a:endParaRPr lang="en-US"/>
        </a:p>
      </dgm:t>
    </dgm:pt>
    <dgm:pt modelId="{0AD89CD2-C2A9-4620-94C2-65DBCBA0FB53}">
      <dgm:prSet custT="1"/>
      <dgm:spPr/>
      <dgm:t>
        <a:bodyPr/>
        <a:lstStyle/>
        <a:p>
          <a:pPr>
            <a:defRPr b="1"/>
          </a:pPr>
          <a:r>
            <a:rPr lang="en-US" sz="1600">
              <a:latin typeface="Arial" panose="020B0604020202020204" pitchFamily="34" charset="0"/>
              <a:cs typeface="Arial" panose="020B0604020202020204" pitchFamily="34" charset="0"/>
            </a:rPr>
            <a:t>Nov. 2024 – Feb. 2025</a:t>
          </a:r>
        </a:p>
      </dgm:t>
    </dgm:pt>
    <dgm:pt modelId="{05EEE88E-0244-48B0-9601-CD440C9EE449}" type="parTrans" cxnId="{C85ED632-B820-4385-807A-E49CCD628AAE}">
      <dgm:prSet/>
      <dgm:spPr/>
      <dgm:t>
        <a:bodyPr/>
        <a:lstStyle/>
        <a:p>
          <a:endParaRPr lang="en-US"/>
        </a:p>
      </dgm:t>
    </dgm:pt>
    <dgm:pt modelId="{FF60ACE9-1A5F-45CA-9B85-D4864F987CFF}" type="sibTrans" cxnId="{C85ED632-B820-4385-807A-E49CCD628AAE}">
      <dgm:prSet/>
      <dgm:spPr/>
      <dgm:t>
        <a:bodyPr/>
        <a:lstStyle/>
        <a:p>
          <a:endParaRPr lang="en-US"/>
        </a:p>
      </dgm:t>
    </dgm:pt>
    <dgm:pt modelId="{D72F93B7-0C61-4B64-BDA8-344A905FBE6E}">
      <dgm:prSet/>
      <dgm:spPr>
        <a:solidFill>
          <a:srgbClr val="5E1B92">
            <a:alpha val="28000"/>
          </a:srgbClr>
        </a:solidFill>
        <a:ln>
          <a:noFill/>
        </a:ln>
      </dgm:spPr>
      <dgm:t>
        <a:bodyPr/>
        <a:lstStyle/>
        <a:p>
          <a:r>
            <a:rPr lang="en-US" dirty="0"/>
            <a:t>CIRNA seeks Cabinet approval for interim policy changes. AFN SCA check in</a:t>
          </a:r>
        </a:p>
      </dgm:t>
    </dgm:pt>
    <dgm:pt modelId="{A530CC9B-E218-4CFF-BE47-67B516C8F6A3}" type="parTrans" cxnId="{E41275D1-1CAE-4520-8CF2-79F0281EB02C}">
      <dgm:prSet/>
      <dgm:spPr/>
      <dgm:t>
        <a:bodyPr/>
        <a:lstStyle/>
        <a:p>
          <a:endParaRPr lang="en-US"/>
        </a:p>
      </dgm:t>
    </dgm:pt>
    <dgm:pt modelId="{5545E93C-189B-4BB9-A424-CC338437B851}" type="sibTrans" cxnId="{E41275D1-1CAE-4520-8CF2-79F0281EB02C}">
      <dgm:prSet/>
      <dgm:spPr/>
      <dgm:t>
        <a:bodyPr/>
        <a:lstStyle/>
        <a:p>
          <a:endParaRPr lang="en-US"/>
        </a:p>
      </dgm:t>
    </dgm:pt>
    <dgm:pt modelId="{DD0968A7-AB43-4C9E-A6CA-963D155E33D0}">
      <dgm:prSet custT="1"/>
      <dgm:spPr/>
      <dgm:t>
        <a:bodyPr/>
        <a:lstStyle/>
        <a:p>
          <a:pPr>
            <a:defRPr b="1"/>
          </a:pPr>
          <a:r>
            <a:rPr lang="en-US" sz="1600">
              <a:latin typeface="Arial" panose="020B0604020202020204" pitchFamily="34" charset="0"/>
              <a:cs typeface="Arial" panose="020B0604020202020204" pitchFamily="34" charset="0"/>
            </a:rPr>
            <a:t>Mar. 2025</a:t>
          </a:r>
        </a:p>
      </dgm:t>
    </dgm:pt>
    <dgm:pt modelId="{ADA7FB64-FB55-4480-8683-A19E3EAFE639}" type="parTrans" cxnId="{88C191BD-0B3E-436C-9BF4-AAD846AE47EF}">
      <dgm:prSet/>
      <dgm:spPr/>
      <dgm:t>
        <a:bodyPr/>
        <a:lstStyle/>
        <a:p>
          <a:endParaRPr lang="en-US"/>
        </a:p>
      </dgm:t>
    </dgm:pt>
    <dgm:pt modelId="{EC793B80-ACF1-4A03-B12A-81255FFD6656}" type="sibTrans" cxnId="{88C191BD-0B3E-436C-9BF4-AAD846AE47EF}">
      <dgm:prSet/>
      <dgm:spPr/>
      <dgm:t>
        <a:bodyPr/>
        <a:lstStyle/>
        <a:p>
          <a:endParaRPr lang="en-US"/>
        </a:p>
      </dgm:t>
    </dgm:pt>
    <dgm:pt modelId="{FE2BAD20-6B0A-4BA1-987A-A61AA7583481}">
      <dgm:prSet/>
      <dgm:spPr>
        <a:solidFill>
          <a:srgbClr val="F18B35">
            <a:alpha val="71000"/>
          </a:srgbClr>
        </a:solidFill>
        <a:ln>
          <a:noFill/>
        </a:ln>
      </dgm:spPr>
      <dgm:t>
        <a:bodyPr/>
        <a:lstStyle/>
        <a:p>
          <a:r>
            <a:rPr lang="en-US" dirty="0"/>
            <a:t>Budget 2025 key investments</a:t>
          </a:r>
        </a:p>
      </dgm:t>
    </dgm:pt>
    <dgm:pt modelId="{9B0BAEFD-F9AC-4250-B675-6D2B9708BE17}" type="parTrans" cxnId="{891FD12D-86C7-472D-B2DE-8729C894BBD9}">
      <dgm:prSet/>
      <dgm:spPr/>
      <dgm:t>
        <a:bodyPr/>
        <a:lstStyle/>
        <a:p>
          <a:endParaRPr lang="en-US"/>
        </a:p>
      </dgm:t>
    </dgm:pt>
    <dgm:pt modelId="{97EFF219-FD7B-44AA-9281-A424EBC01E78}" type="sibTrans" cxnId="{891FD12D-86C7-472D-B2DE-8729C894BBD9}">
      <dgm:prSet/>
      <dgm:spPr/>
      <dgm:t>
        <a:bodyPr/>
        <a:lstStyle/>
        <a:p>
          <a:endParaRPr lang="en-US"/>
        </a:p>
      </dgm:t>
    </dgm:pt>
    <dgm:pt modelId="{90451269-C2B1-4BCD-BE9D-C91AF99E005D}">
      <dgm:prSet custT="1"/>
      <dgm:spPr/>
      <dgm:t>
        <a:bodyPr/>
        <a:lstStyle/>
        <a:p>
          <a:pPr>
            <a:defRPr b="1"/>
          </a:pPr>
          <a:r>
            <a:rPr lang="en-US" sz="1600" dirty="0">
              <a:latin typeface="Arial" panose="020B0604020202020204" pitchFamily="34" charset="0"/>
              <a:cs typeface="Arial" panose="020B0604020202020204" pitchFamily="34" charset="0"/>
            </a:rPr>
            <a:t>Oct. 2025</a:t>
          </a:r>
        </a:p>
      </dgm:t>
    </dgm:pt>
    <dgm:pt modelId="{B4491B1B-2A43-4EE4-A026-48D5ACE99FDC}" type="parTrans" cxnId="{67E7DD94-B1EA-4422-A3C0-7A2D89EDF492}">
      <dgm:prSet/>
      <dgm:spPr/>
      <dgm:t>
        <a:bodyPr/>
        <a:lstStyle/>
        <a:p>
          <a:endParaRPr lang="en-US"/>
        </a:p>
      </dgm:t>
    </dgm:pt>
    <dgm:pt modelId="{39350657-AC3B-4C19-A4CC-1E7D01243641}" type="sibTrans" cxnId="{67E7DD94-B1EA-4422-A3C0-7A2D89EDF492}">
      <dgm:prSet/>
      <dgm:spPr/>
      <dgm:t>
        <a:bodyPr/>
        <a:lstStyle/>
        <a:p>
          <a:endParaRPr lang="en-US"/>
        </a:p>
      </dgm:t>
    </dgm:pt>
    <dgm:pt modelId="{ED9429DD-8C50-42C6-BF4E-369CED177C54}">
      <dgm:prSet/>
      <dgm:spPr>
        <a:solidFill>
          <a:srgbClr val="5E1B92">
            <a:alpha val="45000"/>
          </a:srgbClr>
        </a:solidFill>
        <a:ln>
          <a:noFill/>
        </a:ln>
      </dgm:spPr>
      <dgm:t>
        <a:bodyPr/>
        <a:lstStyle/>
        <a:p>
          <a:r>
            <a:rPr lang="en-US" dirty="0"/>
            <a:t>Election</a:t>
          </a:r>
        </a:p>
      </dgm:t>
    </dgm:pt>
    <dgm:pt modelId="{8740C6C2-2582-457F-85E3-6E818E0B0CAE}" type="parTrans" cxnId="{49D7707C-C707-4FE7-9F20-0ADF27AC996C}">
      <dgm:prSet/>
      <dgm:spPr/>
      <dgm:t>
        <a:bodyPr/>
        <a:lstStyle/>
        <a:p>
          <a:endParaRPr lang="en-US"/>
        </a:p>
      </dgm:t>
    </dgm:pt>
    <dgm:pt modelId="{E8574EC5-1F7C-459C-8688-BB5CD8046FCD}" type="sibTrans" cxnId="{49D7707C-C707-4FE7-9F20-0ADF27AC996C}">
      <dgm:prSet/>
      <dgm:spPr/>
      <dgm:t>
        <a:bodyPr/>
        <a:lstStyle/>
        <a:p>
          <a:endParaRPr lang="en-US"/>
        </a:p>
      </dgm:t>
    </dgm:pt>
    <dgm:pt modelId="{CB749C98-F1E5-43F3-BFC4-5456C89D24D7}" type="pres">
      <dgm:prSet presAssocID="{7D03011C-1364-4AE6-9164-DE7A4279A1C5}" presName="root" presStyleCnt="0">
        <dgm:presLayoutVars>
          <dgm:chMax/>
          <dgm:chPref/>
          <dgm:animLvl val="lvl"/>
        </dgm:presLayoutVars>
      </dgm:prSet>
      <dgm:spPr/>
    </dgm:pt>
    <dgm:pt modelId="{F0574DF9-43E5-4A7D-8E96-24E9E1841934}" type="pres">
      <dgm:prSet presAssocID="{7D03011C-1364-4AE6-9164-DE7A4279A1C5}" presName="divider" presStyleLbl="node1" presStyleIdx="0" presStyleCnt="1"/>
      <dgm:spPr>
        <a:solidFill>
          <a:srgbClr val="5E1B92"/>
        </a:solidFill>
      </dgm:spPr>
    </dgm:pt>
    <dgm:pt modelId="{F59C7BE9-2D0E-4A49-B6D4-E098F9585C37}" type="pres">
      <dgm:prSet presAssocID="{7D03011C-1364-4AE6-9164-DE7A4279A1C5}" presName="nodes" presStyleCnt="0">
        <dgm:presLayoutVars>
          <dgm:chMax/>
          <dgm:chPref/>
          <dgm:animLvl val="lvl"/>
        </dgm:presLayoutVars>
      </dgm:prSet>
      <dgm:spPr/>
    </dgm:pt>
    <dgm:pt modelId="{9BFCCD0B-A7E5-472E-8137-90930364E22E}" type="pres">
      <dgm:prSet presAssocID="{FF3E18AD-D25F-4C41-9416-3B55E4358DA4}" presName="composite" presStyleCnt="0"/>
      <dgm:spPr/>
    </dgm:pt>
    <dgm:pt modelId="{2670CA1F-D70F-4524-AE73-3F2655F13CDF}" type="pres">
      <dgm:prSet presAssocID="{FF3E18AD-D25F-4C41-9416-3B55E4358DA4}" presName="L1TextContainer" presStyleLbl="revTx" presStyleIdx="0" presStyleCnt="7">
        <dgm:presLayoutVars>
          <dgm:chMax val="1"/>
          <dgm:chPref val="1"/>
          <dgm:bulletEnabled val="1"/>
        </dgm:presLayoutVars>
      </dgm:prSet>
      <dgm:spPr/>
    </dgm:pt>
    <dgm:pt modelId="{075334C0-88DE-4A46-B500-F51CFD1272B5}" type="pres">
      <dgm:prSet presAssocID="{FF3E18AD-D25F-4C41-9416-3B55E4358DA4}" presName="L2TextContainerWrapper" presStyleCnt="0">
        <dgm:presLayoutVars>
          <dgm:chMax val="0"/>
          <dgm:chPref val="0"/>
          <dgm:bulletEnabled val="1"/>
        </dgm:presLayoutVars>
      </dgm:prSet>
      <dgm:spPr/>
    </dgm:pt>
    <dgm:pt modelId="{FC4F1F9D-0195-4DF7-B8B5-C0A30D802504}" type="pres">
      <dgm:prSet presAssocID="{FF3E18AD-D25F-4C41-9416-3B55E4358DA4}" presName="L2TextContainer" presStyleLbl="bgAccFollowNode1" presStyleIdx="0" presStyleCnt="7"/>
      <dgm:spPr/>
    </dgm:pt>
    <dgm:pt modelId="{A1BD8BA0-4491-4271-9A71-B94C35BFB2CE}" type="pres">
      <dgm:prSet presAssocID="{FF3E18AD-D25F-4C41-9416-3B55E4358DA4}" presName="FlexibleEmptyPlaceHolder" presStyleCnt="0"/>
      <dgm:spPr/>
    </dgm:pt>
    <dgm:pt modelId="{49B9BDD4-3D50-42A9-AB46-2D6163EFCE0D}" type="pres">
      <dgm:prSet presAssocID="{FF3E18AD-D25F-4C41-9416-3B55E4358DA4}" presName="ConnectLine" presStyleLbl="alignNode1" presStyleIdx="0" presStyleCnt="7"/>
      <dgm:spPr>
        <a:solidFill>
          <a:schemeClr val="accent5">
            <a:hueOff val="0"/>
            <a:satOff val="0"/>
            <a:lumOff val="0"/>
            <a:alphaOff val="0"/>
          </a:schemeClr>
        </a:solidFill>
        <a:ln w="6350" cap="flat" cmpd="sng" algn="ctr">
          <a:solidFill>
            <a:srgbClr val="5E1B92"/>
          </a:solidFill>
          <a:prstDash val="dash"/>
          <a:miter lim="800000"/>
        </a:ln>
        <a:effectLst/>
      </dgm:spPr>
    </dgm:pt>
    <dgm:pt modelId="{1CFE4FAD-8EBC-47C7-8A1F-515F66BDA52E}" type="pres">
      <dgm:prSet presAssocID="{FF3E18AD-D25F-4C41-9416-3B55E4358DA4}" presName="ConnectorPoint" presStyleLbl="fgAcc1" presStyleIdx="0" presStyleCnt="7"/>
      <dgm:spPr>
        <a:solidFill>
          <a:schemeClr val="lt1">
            <a:alpha val="90000"/>
            <a:hueOff val="0"/>
            <a:satOff val="0"/>
            <a:lumOff val="0"/>
            <a:alphaOff val="0"/>
          </a:schemeClr>
        </a:solidFill>
        <a:ln w="12700" cap="flat" cmpd="sng" algn="ctr">
          <a:noFill/>
          <a:prstDash val="solid"/>
          <a:miter lim="800000"/>
        </a:ln>
        <a:effectLst/>
      </dgm:spPr>
    </dgm:pt>
    <dgm:pt modelId="{52C20121-9A89-432A-B14D-CBEB699F290E}" type="pres">
      <dgm:prSet presAssocID="{FF3E18AD-D25F-4C41-9416-3B55E4358DA4}" presName="EmptyPlaceHolder" presStyleCnt="0"/>
      <dgm:spPr/>
    </dgm:pt>
    <dgm:pt modelId="{B9DA8B2E-DD64-4DC5-AB5F-1CA2E3840CB5}" type="pres">
      <dgm:prSet presAssocID="{57E8CB2B-9BEC-417F-9966-D6807C63BD23}" presName="spaceBetweenRectangles" presStyleCnt="0"/>
      <dgm:spPr/>
    </dgm:pt>
    <dgm:pt modelId="{7267B587-5F8C-4CA8-AED6-CA02237731C1}" type="pres">
      <dgm:prSet presAssocID="{E8C3E63E-8770-444F-B9AE-924C16F275B7}" presName="composite" presStyleCnt="0"/>
      <dgm:spPr/>
    </dgm:pt>
    <dgm:pt modelId="{2B321903-EF11-4231-BE2C-9812D9CB2DF9}" type="pres">
      <dgm:prSet presAssocID="{E8C3E63E-8770-444F-B9AE-924C16F275B7}" presName="L1TextContainer" presStyleLbl="revTx" presStyleIdx="1" presStyleCnt="7">
        <dgm:presLayoutVars>
          <dgm:chMax val="1"/>
          <dgm:chPref val="1"/>
          <dgm:bulletEnabled val="1"/>
        </dgm:presLayoutVars>
      </dgm:prSet>
      <dgm:spPr/>
    </dgm:pt>
    <dgm:pt modelId="{EBD86A21-2088-4B83-815F-90EE50C3FE10}" type="pres">
      <dgm:prSet presAssocID="{E8C3E63E-8770-444F-B9AE-924C16F275B7}" presName="L2TextContainerWrapper" presStyleCnt="0">
        <dgm:presLayoutVars>
          <dgm:chMax val="0"/>
          <dgm:chPref val="0"/>
          <dgm:bulletEnabled val="1"/>
        </dgm:presLayoutVars>
      </dgm:prSet>
      <dgm:spPr/>
    </dgm:pt>
    <dgm:pt modelId="{553E4157-ED74-4A3C-A424-17F5CD477A7D}" type="pres">
      <dgm:prSet presAssocID="{E8C3E63E-8770-444F-B9AE-924C16F275B7}" presName="L2TextContainer" presStyleLbl="bgAccFollowNode1" presStyleIdx="1" presStyleCnt="7"/>
      <dgm:spPr/>
    </dgm:pt>
    <dgm:pt modelId="{FBDEBB30-BA39-4E70-8600-1890367D875B}" type="pres">
      <dgm:prSet presAssocID="{E8C3E63E-8770-444F-B9AE-924C16F275B7}" presName="FlexibleEmptyPlaceHolder" presStyleCnt="0"/>
      <dgm:spPr/>
    </dgm:pt>
    <dgm:pt modelId="{54C11B6D-EEC0-4953-9700-A058D0BE6462}" type="pres">
      <dgm:prSet presAssocID="{E8C3E63E-8770-444F-B9AE-924C16F275B7}" presName="ConnectLine" presStyleLbl="alignNode1" presStyleIdx="1" presStyleCnt="7"/>
      <dgm:spPr>
        <a:solidFill>
          <a:schemeClr val="accent5">
            <a:hueOff val="-1126424"/>
            <a:satOff val="-2903"/>
            <a:lumOff val="-1961"/>
            <a:alphaOff val="0"/>
          </a:schemeClr>
        </a:solidFill>
        <a:ln w="6350" cap="flat" cmpd="sng" algn="ctr">
          <a:solidFill>
            <a:srgbClr val="F18B35"/>
          </a:solidFill>
          <a:prstDash val="dash"/>
          <a:miter lim="800000"/>
        </a:ln>
        <a:effectLst/>
      </dgm:spPr>
    </dgm:pt>
    <dgm:pt modelId="{727950CD-4B15-456E-98BA-6B7FE49C0387}" type="pres">
      <dgm:prSet presAssocID="{E8C3E63E-8770-444F-B9AE-924C16F275B7}" presName="ConnectorPoint" presStyleLbl="fgAcc1" presStyleIdx="1" presStyleCnt="7"/>
      <dgm:spPr>
        <a:solidFill>
          <a:schemeClr val="lt1">
            <a:alpha val="90000"/>
            <a:hueOff val="0"/>
            <a:satOff val="0"/>
            <a:lumOff val="0"/>
            <a:alphaOff val="0"/>
          </a:schemeClr>
        </a:solidFill>
        <a:ln w="12700" cap="flat" cmpd="sng" algn="ctr">
          <a:noFill/>
          <a:prstDash val="solid"/>
          <a:miter lim="800000"/>
        </a:ln>
        <a:effectLst/>
      </dgm:spPr>
    </dgm:pt>
    <dgm:pt modelId="{9F5C73CE-081C-42D2-BEE9-80049B215A7B}" type="pres">
      <dgm:prSet presAssocID="{E8C3E63E-8770-444F-B9AE-924C16F275B7}" presName="EmptyPlaceHolder" presStyleCnt="0"/>
      <dgm:spPr/>
    </dgm:pt>
    <dgm:pt modelId="{1987015C-310E-4B2B-A1BE-2AA6B0EEB20F}" type="pres">
      <dgm:prSet presAssocID="{3C44DE06-E89E-489D-9ADC-11DC4C95283B}" presName="spaceBetweenRectangles" presStyleCnt="0"/>
      <dgm:spPr/>
    </dgm:pt>
    <dgm:pt modelId="{905461EA-A432-4EE7-9E74-FE3FD3FD5FBA}" type="pres">
      <dgm:prSet presAssocID="{F0DFE54E-DCC2-4BD5-807F-CC2E6B0B183E}" presName="composite" presStyleCnt="0"/>
      <dgm:spPr/>
    </dgm:pt>
    <dgm:pt modelId="{EEFA5EE1-380C-4034-A51E-E5A8D462E1D4}" type="pres">
      <dgm:prSet presAssocID="{F0DFE54E-DCC2-4BD5-807F-CC2E6B0B183E}" presName="L1TextContainer" presStyleLbl="revTx" presStyleIdx="2" presStyleCnt="7">
        <dgm:presLayoutVars>
          <dgm:chMax val="1"/>
          <dgm:chPref val="1"/>
          <dgm:bulletEnabled val="1"/>
        </dgm:presLayoutVars>
      </dgm:prSet>
      <dgm:spPr/>
    </dgm:pt>
    <dgm:pt modelId="{B4B96B56-B81F-4A44-BD6D-A35B0817976C}" type="pres">
      <dgm:prSet presAssocID="{F0DFE54E-DCC2-4BD5-807F-CC2E6B0B183E}" presName="L2TextContainerWrapper" presStyleCnt="0">
        <dgm:presLayoutVars>
          <dgm:chMax val="0"/>
          <dgm:chPref val="0"/>
          <dgm:bulletEnabled val="1"/>
        </dgm:presLayoutVars>
      </dgm:prSet>
      <dgm:spPr/>
    </dgm:pt>
    <dgm:pt modelId="{9ADAD84D-05BD-48DF-B047-E0104E8FC760}" type="pres">
      <dgm:prSet presAssocID="{F0DFE54E-DCC2-4BD5-807F-CC2E6B0B183E}" presName="L2TextContainer" presStyleLbl="bgAccFollowNode1" presStyleIdx="2" presStyleCnt="7"/>
      <dgm:spPr/>
    </dgm:pt>
    <dgm:pt modelId="{2AD1DEFB-B551-4C3B-954A-7E4B558DFCBD}" type="pres">
      <dgm:prSet presAssocID="{F0DFE54E-DCC2-4BD5-807F-CC2E6B0B183E}" presName="FlexibleEmptyPlaceHolder" presStyleCnt="0"/>
      <dgm:spPr/>
    </dgm:pt>
    <dgm:pt modelId="{5BB49C74-1B51-4A92-9184-016BD56016FC}" type="pres">
      <dgm:prSet presAssocID="{F0DFE54E-DCC2-4BD5-807F-CC2E6B0B183E}" presName="ConnectLine" presStyleLbl="alignNode1" presStyleIdx="2" presStyleCnt="7"/>
      <dgm:spPr>
        <a:solidFill>
          <a:schemeClr val="accent5">
            <a:hueOff val="-2252848"/>
            <a:satOff val="-5806"/>
            <a:lumOff val="-3922"/>
            <a:alphaOff val="0"/>
          </a:schemeClr>
        </a:solidFill>
        <a:ln w="6350" cap="flat" cmpd="sng" algn="ctr">
          <a:solidFill>
            <a:srgbClr val="5E1B92"/>
          </a:solidFill>
          <a:prstDash val="dash"/>
          <a:miter lim="800000"/>
        </a:ln>
        <a:effectLst/>
      </dgm:spPr>
    </dgm:pt>
    <dgm:pt modelId="{3B505AF6-96A5-460D-8544-D7A0A846A1EE}" type="pres">
      <dgm:prSet presAssocID="{F0DFE54E-DCC2-4BD5-807F-CC2E6B0B183E}" presName="ConnectorPoint" presStyleLbl="fgAcc1" presStyleIdx="2" presStyleCnt="7"/>
      <dgm:spPr>
        <a:solidFill>
          <a:schemeClr val="lt1">
            <a:alpha val="90000"/>
            <a:hueOff val="0"/>
            <a:satOff val="0"/>
            <a:lumOff val="0"/>
            <a:alphaOff val="0"/>
          </a:schemeClr>
        </a:solidFill>
        <a:ln w="12700" cap="flat" cmpd="sng" algn="ctr">
          <a:noFill/>
          <a:prstDash val="solid"/>
          <a:miter lim="800000"/>
        </a:ln>
        <a:effectLst/>
      </dgm:spPr>
    </dgm:pt>
    <dgm:pt modelId="{7A41A09F-CE7E-4DB7-857C-423B79187BC0}" type="pres">
      <dgm:prSet presAssocID="{F0DFE54E-DCC2-4BD5-807F-CC2E6B0B183E}" presName="EmptyPlaceHolder" presStyleCnt="0"/>
      <dgm:spPr/>
    </dgm:pt>
    <dgm:pt modelId="{F00B4D52-F988-405F-8AB9-CF29C7B6B49B}" type="pres">
      <dgm:prSet presAssocID="{6E60C67E-C053-489F-92C3-334B3C30AE5A}" presName="spaceBetweenRectangles" presStyleCnt="0"/>
      <dgm:spPr/>
    </dgm:pt>
    <dgm:pt modelId="{229B54A9-D0A3-421F-868E-6F91800DF6D4}" type="pres">
      <dgm:prSet presAssocID="{69AE04A4-77CC-417D-96E4-9E09B3227B22}" presName="composite" presStyleCnt="0"/>
      <dgm:spPr/>
    </dgm:pt>
    <dgm:pt modelId="{8047F154-0348-484B-8360-2D7EC660A373}" type="pres">
      <dgm:prSet presAssocID="{69AE04A4-77CC-417D-96E4-9E09B3227B22}" presName="L1TextContainer" presStyleLbl="revTx" presStyleIdx="3" presStyleCnt="7">
        <dgm:presLayoutVars>
          <dgm:chMax val="1"/>
          <dgm:chPref val="1"/>
          <dgm:bulletEnabled val="1"/>
        </dgm:presLayoutVars>
      </dgm:prSet>
      <dgm:spPr/>
    </dgm:pt>
    <dgm:pt modelId="{47F926BD-2475-45BF-936B-469117000516}" type="pres">
      <dgm:prSet presAssocID="{69AE04A4-77CC-417D-96E4-9E09B3227B22}" presName="L2TextContainerWrapper" presStyleCnt="0">
        <dgm:presLayoutVars>
          <dgm:chMax val="0"/>
          <dgm:chPref val="0"/>
          <dgm:bulletEnabled val="1"/>
        </dgm:presLayoutVars>
      </dgm:prSet>
      <dgm:spPr/>
    </dgm:pt>
    <dgm:pt modelId="{D051CA84-2A6E-40B6-9FCB-19D5A2EB82C9}" type="pres">
      <dgm:prSet presAssocID="{69AE04A4-77CC-417D-96E4-9E09B3227B22}" presName="L2TextContainer" presStyleLbl="bgAccFollowNode1" presStyleIdx="3" presStyleCnt="7"/>
      <dgm:spPr/>
    </dgm:pt>
    <dgm:pt modelId="{889BCCC3-8B72-4BF8-A54F-20F56953EDB6}" type="pres">
      <dgm:prSet presAssocID="{69AE04A4-77CC-417D-96E4-9E09B3227B22}" presName="FlexibleEmptyPlaceHolder" presStyleCnt="0"/>
      <dgm:spPr/>
    </dgm:pt>
    <dgm:pt modelId="{875B8144-F338-4DB9-98B2-8D46ABBDD055}" type="pres">
      <dgm:prSet presAssocID="{69AE04A4-77CC-417D-96E4-9E09B3227B22}" presName="ConnectLine" presStyleLbl="alignNode1" presStyleIdx="3" presStyleCnt="7"/>
      <dgm:spPr>
        <a:solidFill>
          <a:schemeClr val="accent5">
            <a:hueOff val="-3379271"/>
            <a:satOff val="-8710"/>
            <a:lumOff val="-5883"/>
            <a:alphaOff val="0"/>
          </a:schemeClr>
        </a:solidFill>
        <a:ln w="6350" cap="flat" cmpd="sng" algn="ctr">
          <a:solidFill>
            <a:srgbClr val="F18B35"/>
          </a:solidFill>
          <a:prstDash val="dash"/>
          <a:miter lim="800000"/>
        </a:ln>
        <a:effectLst/>
      </dgm:spPr>
    </dgm:pt>
    <dgm:pt modelId="{BDE03A30-0DE2-4E90-A3CE-6C10CF1B936F}" type="pres">
      <dgm:prSet presAssocID="{69AE04A4-77CC-417D-96E4-9E09B3227B22}" presName="ConnectorPoint" presStyleLbl="fgAcc1" presStyleIdx="3" presStyleCnt="7"/>
      <dgm:spPr>
        <a:solidFill>
          <a:schemeClr val="lt1">
            <a:alpha val="90000"/>
            <a:hueOff val="0"/>
            <a:satOff val="0"/>
            <a:lumOff val="0"/>
            <a:alphaOff val="0"/>
          </a:schemeClr>
        </a:solidFill>
        <a:ln w="12700" cap="flat" cmpd="sng" algn="ctr">
          <a:noFill/>
          <a:prstDash val="solid"/>
          <a:miter lim="800000"/>
        </a:ln>
        <a:effectLst/>
      </dgm:spPr>
    </dgm:pt>
    <dgm:pt modelId="{0E71402C-E446-40F9-B18B-2DB40A8C4F13}" type="pres">
      <dgm:prSet presAssocID="{69AE04A4-77CC-417D-96E4-9E09B3227B22}" presName="EmptyPlaceHolder" presStyleCnt="0"/>
      <dgm:spPr/>
    </dgm:pt>
    <dgm:pt modelId="{8BE94EB7-BF27-4667-8AB6-62E393F03DA2}" type="pres">
      <dgm:prSet presAssocID="{52E94AE1-D0EA-442F-9404-F79230A25AD5}" presName="spaceBetweenRectangles" presStyleCnt="0"/>
      <dgm:spPr/>
    </dgm:pt>
    <dgm:pt modelId="{3F60ABCF-CCAF-44AE-A90C-39B06722097A}" type="pres">
      <dgm:prSet presAssocID="{0AD89CD2-C2A9-4620-94C2-65DBCBA0FB53}" presName="composite" presStyleCnt="0"/>
      <dgm:spPr/>
    </dgm:pt>
    <dgm:pt modelId="{C25EA86B-5ACE-44E6-A111-F20A3CDAB590}" type="pres">
      <dgm:prSet presAssocID="{0AD89CD2-C2A9-4620-94C2-65DBCBA0FB53}" presName="L1TextContainer" presStyleLbl="revTx" presStyleIdx="4" presStyleCnt="7">
        <dgm:presLayoutVars>
          <dgm:chMax val="1"/>
          <dgm:chPref val="1"/>
          <dgm:bulletEnabled val="1"/>
        </dgm:presLayoutVars>
      </dgm:prSet>
      <dgm:spPr/>
    </dgm:pt>
    <dgm:pt modelId="{0DCF3C54-5E20-4212-9B48-6B8E310677C3}" type="pres">
      <dgm:prSet presAssocID="{0AD89CD2-C2A9-4620-94C2-65DBCBA0FB53}" presName="L2TextContainerWrapper" presStyleCnt="0">
        <dgm:presLayoutVars>
          <dgm:chMax val="0"/>
          <dgm:chPref val="0"/>
          <dgm:bulletEnabled val="1"/>
        </dgm:presLayoutVars>
      </dgm:prSet>
      <dgm:spPr/>
    </dgm:pt>
    <dgm:pt modelId="{5DF3A950-F876-413A-A414-40CADEC4C468}" type="pres">
      <dgm:prSet presAssocID="{0AD89CD2-C2A9-4620-94C2-65DBCBA0FB53}" presName="L2TextContainer" presStyleLbl="bgAccFollowNode1" presStyleIdx="4" presStyleCnt="7"/>
      <dgm:spPr/>
    </dgm:pt>
    <dgm:pt modelId="{4D6FB4F1-61FB-42CC-9DF3-66F46ED0C043}" type="pres">
      <dgm:prSet presAssocID="{0AD89CD2-C2A9-4620-94C2-65DBCBA0FB53}" presName="FlexibleEmptyPlaceHolder" presStyleCnt="0"/>
      <dgm:spPr/>
    </dgm:pt>
    <dgm:pt modelId="{0CC1FD45-7A2E-4C98-A967-63DD73B2874A}" type="pres">
      <dgm:prSet presAssocID="{0AD89CD2-C2A9-4620-94C2-65DBCBA0FB53}" presName="ConnectLine" presStyleLbl="alignNode1" presStyleIdx="4" presStyleCnt="7"/>
      <dgm:spPr>
        <a:solidFill>
          <a:schemeClr val="accent5">
            <a:hueOff val="-4505695"/>
            <a:satOff val="-11613"/>
            <a:lumOff val="-7843"/>
            <a:alphaOff val="0"/>
          </a:schemeClr>
        </a:solidFill>
        <a:ln w="6350" cap="flat" cmpd="sng" algn="ctr">
          <a:solidFill>
            <a:srgbClr val="5E1B92"/>
          </a:solidFill>
          <a:prstDash val="dash"/>
          <a:miter lim="800000"/>
        </a:ln>
        <a:effectLst/>
      </dgm:spPr>
    </dgm:pt>
    <dgm:pt modelId="{B552CE56-2C00-4DDE-9D2D-E8D60D185BA9}" type="pres">
      <dgm:prSet presAssocID="{0AD89CD2-C2A9-4620-94C2-65DBCBA0FB53}" presName="ConnectorPoint" presStyleLbl="fgAcc1" presStyleIdx="4" presStyleCnt="7"/>
      <dgm:spPr>
        <a:solidFill>
          <a:schemeClr val="lt1">
            <a:alpha val="90000"/>
            <a:hueOff val="0"/>
            <a:satOff val="0"/>
            <a:lumOff val="0"/>
            <a:alphaOff val="0"/>
          </a:schemeClr>
        </a:solidFill>
        <a:ln w="12700" cap="flat" cmpd="sng" algn="ctr">
          <a:noFill/>
          <a:prstDash val="solid"/>
          <a:miter lim="800000"/>
        </a:ln>
        <a:effectLst/>
      </dgm:spPr>
    </dgm:pt>
    <dgm:pt modelId="{3F1BB99D-570F-4F30-A621-E1DFE3586B6C}" type="pres">
      <dgm:prSet presAssocID="{0AD89CD2-C2A9-4620-94C2-65DBCBA0FB53}" presName="EmptyPlaceHolder" presStyleCnt="0"/>
      <dgm:spPr/>
    </dgm:pt>
    <dgm:pt modelId="{E4406A9A-19EF-469A-940B-4A4DFDE4AED1}" type="pres">
      <dgm:prSet presAssocID="{FF60ACE9-1A5F-45CA-9B85-D4864F987CFF}" presName="spaceBetweenRectangles" presStyleCnt="0"/>
      <dgm:spPr/>
    </dgm:pt>
    <dgm:pt modelId="{0C76C246-AB17-4D19-908A-DEE6356EB07B}" type="pres">
      <dgm:prSet presAssocID="{DD0968A7-AB43-4C9E-A6CA-963D155E33D0}" presName="composite" presStyleCnt="0"/>
      <dgm:spPr/>
    </dgm:pt>
    <dgm:pt modelId="{E4855C4A-D161-4968-BBBD-76C35E23ACA6}" type="pres">
      <dgm:prSet presAssocID="{DD0968A7-AB43-4C9E-A6CA-963D155E33D0}" presName="L1TextContainer" presStyleLbl="revTx" presStyleIdx="5" presStyleCnt="7">
        <dgm:presLayoutVars>
          <dgm:chMax val="1"/>
          <dgm:chPref val="1"/>
          <dgm:bulletEnabled val="1"/>
        </dgm:presLayoutVars>
      </dgm:prSet>
      <dgm:spPr/>
    </dgm:pt>
    <dgm:pt modelId="{A5A1D0C9-D792-4CB5-9B03-79D4B9E02127}" type="pres">
      <dgm:prSet presAssocID="{DD0968A7-AB43-4C9E-A6CA-963D155E33D0}" presName="L2TextContainerWrapper" presStyleCnt="0">
        <dgm:presLayoutVars>
          <dgm:chMax val="0"/>
          <dgm:chPref val="0"/>
          <dgm:bulletEnabled val="1"/>
        </dgm:presLayoutVars>
      </dgm:prSet>
      <dgm:spPr/>
    </dgm:pt>
    <dgm:pt modelId="{79A081F3-308E-4FCB-894A-981BFF0F3301}" type="pres">
      <dgm:prSet presAssocID="{DD0968A7-AB43-4C9E-A6CA-963D155E33D0}" presName="L2TextContainer" presStyleLbl="bgAccFollowNode1" presStyleIdx="5" presStyleCnt="7"/>
      <dgm:spPr/>
    </dgm:pt>
    <dgm:pt modelId="{43EAE5F2-C9E1-4928-B9A1-D6C1831D33AA}" type="pres">
      <dgm:prSet presAssocID="{DD0968A7-AB43-4C9E-A6CA-963D155E33D0}" presName="FlexibleEmptyPlaceHolder" presStyleCnt="0"/>
      <dgm:spPr/>
    </dgm:pt>
    <dgm:pt modelId="{BF050DF5-8F12-43B0-9B96-1A8FEFF6C7BA}" type="pres">
      <dgm:prSet presAssocID="{DD0968A7-AB43-4C9E-A6CA-963D155E33D0}" presName="ConnectLine" presStyleLbl="alignNode1" presStyleIdx="5" presStyleCnt="7"/>
      <dgm:spPr>
        <a:solidFill>
          <a:schemeClr val="accent5">
            <a:hueOff val="-5632119"/>
            <a:satOff val="-14516"/>
            <a:lumOff val="-9804"/>
            <a:alphaOff val="0"/>
          </a:schemeClr>
        </a:solidFill>
        <a:ln w="6350" cap="flat" cmpd="sng" algn="ctr">
          <a:solidFill>
            <a:srgbClr val="F18B35"/>
          </a:solidFill>
          <a:prstDash val="dash"/>
          <a:miter lim="800000"/>
        </a:ln>
        <a:effectLst/>
      </dgm:spPr>
    </dgm:pt>
    <dgm:pt modelId="{67DBD76F-6DB5-4027-A098-27E585E2096B}" type="pres">
      <dgm:prSet presAssocID="{DD0968A7-AB43-4C9E-A6CA-963D155E33D0}" presName="ConnectorPoint" presStyleLbl="fgAcc1" presStyleIdx="5" presStyleCnt="7"/>
      <dgm:spPr>
        <a:solidFill>
          <a:schemeClr val="lt1">
            <a:alpha val="90000"/>
            <a:hueOff val="0"/>
            <a:satOff val="0"/>
            <a:lumOff val="0"/>
            <a:alphaOff val="0"/>
          </a:schemeClr>
        </a:solidFill>
        <a:ln w="12700" cap="flat" cmpd="sng" algn="ctr">
          <a:noFill/>
          <a:prstDash val="solid"/>
          <a:miter lim="800000"/>
        </a:ln>
        <a:effectLst/>
      </dgm:spPr>
    </dgm:pt>
    <dgm:pt modelId="{D1963970-0DAD-4A49-9ED3-F863A120ACBD}" type="pres">
      <dgm:prSet presAssocID="{DD0968A7-AB43-4C9E-A6CA-963D155E33D0}" presName="EmptyPlaceHolder" presStyleCnt="0"/>
      <dgm:spPr/>
    </dgm:pt>
    <dgm:pt modelId="{FC23C485-9D2C-40D6-888E-2379CA2AB61C}" type="pres">
      <dgm:prSet presAssocID="{EC793B80-ACF1-4A03-B12A-81255FFD6656}" presName="spaceBetweenRectangles" presStyleCnt="0"/>
      <dgm:spPr/>
    </dgm:pt>
    <dgm:pt modelId="{F7DABC46-AEC7-4502-83B1-2B0CC870C93C}" type="pres">
      <dgm:prSet presAssocID="{90451269-C2B1-4BCD-BE9D-C91AF99E005D}" presName="composite" presStyleCnt="0"/>
      <dgm:spPr/>
    </dgm:pt>
    <dgm:pt modelId="{38B1479E-A663-4272-A157-E0658DD40B0A}" type="pres">
      <dgm:prSet presAssocID="{90451269-C2B1-4BCD-BE9D-C91AF99E005D}" presName="L1TextContainer" presStyleLbl="revTx" presStyleIdx="6" presStyleCnt="7">
        <dgm:presLayoutVars>
          <dgm:chMax val="1"/>
          <dgm:chPref val="1"/>
          <dgm:bulletEnabled val="1"/>
        </dgm:presLayoutVars>
      </dgm:prSet>
      <dgm:spPr/>
    </dgm:pt>
    <dgm:pt modelId="{8855F889-0AE6-4B9B-8BA5-2B55738D23D8}" type="pres">
      <dgm:prSet presAssocID="{90451269-C2B1-4BCD-BE9D-C91AF99E005D}" presName="L2TextContainerWrapper" presStyleCnt="0">
        <dgm:presLayoutVars>
          <dgm:chMax val="0"/>
          <dgm:chPref val="0"/>
          <dgm:bulletEnabled val="1"/>
        </dgm:presLayoutVars>
      </dgm:prSet>
      <dgm:spPr/>
    </dgm:pt>
    <dgm:pt modelId="{9FFB4B41-30B9-4AB6-97FE-F9399F3BD18E}" type="pres">
      <dgm:prSet presAssocID="{90451269-C2B1-4BCD-BE9D-C91AF99E005D}" presName="L2TextContainer" presStyleLbl="bgAccFollowNode1" presStyleIdx="6" presStyleCnt="7"/>
      <dgm:spPr/>
    </dgm:pt>
    <dgm:pt modelId="{21074091-74EC-4F6B-87D9-A974FA69AC57}" type="pres">
      <dgm:prSet presAssocID="{90451269-C2B1-4BCD-BE9D-C91AF99E005D}" presName="FlexibleEmptyPlaceHolder" presStyleCnt="0"/>
      <dgm:spPr/>
    </dgm:pt>
    <dgm:pt modelId="{2C0D5F48-E414-43E9-9F0B-19143E234C06}" type="pres">
      <dgm:prSet presAssocID="{90451269-C2B1-4BCD-BE9D-C91AF99E005D}" presName="ConnectLine" presStyleLbl="alignNode1" presStyleIdx="6" presStyleCnt="7"/>
      <dgm:spPr>
        <a:solidFill>
          <a:schemeClr val="accent5">
            <a:hueOff val="-6758543"/>
            <a:satOff val="-17419"/>
            <a:lumOff val="-11765"/>
            <a:alphaOff val="0"/>
          </a:schemeClr>
        </a:solidFill>
        <a:ln w="6350" cap="flat" cmpd="sng" algn="ctr">
          <a:solidFill>
            <a:srgbClr val="5E1B92"/>
          </a:solidFill>
          <a:prstDash val="dash"/>
          <a:miter lim="800000"/>
        </a:ln>
        <a:effectLst/>
      </dgm:spPr>
    </dgm:pt>
    <dgm:pt modelId="{ADDF4B71-F101-4A18-960E-68F7DC1ABCA0}" type="pres">
      <dgm:prSet presAssocID="{90451269-C2B1-4BCD-BE9D-C91AF99E005D}" presName="ConnectorPoint" presStyleLbl="fgAcc1" presStyleIdx="6" presStyleCnt="7"/>
      <dgm:spPr>
        <a:solidFill>
          <a:schemeClr val="lt1">
            <a:alpha val="90000"/>
            <a:hueOff val="0"/>
            <a:satOff val="0"/>
            <a:lumOff val="0"/>
            <a:alphaOff val="0"/>
          </a:schemeClr>
        </a:solidFill>
        <a:ln w="12700" cap="flat" cmpd="sng" algn="ctr">
          <a:noFill/>
          <a:prstDash val="solid"/>
          <a:miter lim="800000"/>
        </a:ln>
        <a:effectLst/>
      </dgm:spPr>
    </dgm:pt>
    <dgm:pt modelId="{7074F856-D90C-4256-9C0D-B186B0674466}" type="pres">
      <dgm:prSet presAssocID="{90451269-C2B1-4BCD-BE9D-C91AF99E005D}" presName="EmptyPlaceHolder" presStyleCnt="0"/>
      <dgm:spPr/>
    </dgm:pt>
  </dgm:ptLst>
  <dgm:cxnLst>
    <dgm:cxn modelId="{13A66904-8397-4B9F-84D3-1AFEBB19AADD}" type="presOf" srcId="{69AE04A4-77CC-417D-96E4-9E09B3227B22}" destId="{8047F154-0348-484B-8360-2D7EC660A373}" srcOrd="0" destOrd="0" presId="urn:microsoft.com/office/officeart/2017/3/layout/HorizontalPathTimeline"/>
    <dgm:cxn modelId="{EC151B0C-9B8C-42F3-AEE5-0CA0009721E9}" srcId="{F0DFE54E-DCC2-4BD5-807F-CC2E6B0B183E}" destId="{8D810244-85B9-43BA-A8E0-B450010ACB35}" srcOrd="0" destOrd="0" parTransId="{62C8B0C5-4485-4CA3-91E2-C3A945C8A2CB}" sibTransId="{0039D7F4-CEFB-48E3-B62E-0881C482AC1B}"/>
    <dgm:cxn modelId="{A4F9440C-08E3-4AE6-B50D-84934123627D}" type="presOf" srcId="{F0DFE54E-DCC2-4BD5-807F-CC2E6B0B183E}" destId="{EEFA5EE1-380C-4034-A51E-E5A8D462E1D4}" srcOrd="0" destOrd="0" presId="urn:microsoft.com/office/officeart/2017/3/layout/HorizontalPathTimeline"/>
    <dgm:cxn modelId="{D1CC370E-80AF-4C38-9F0D-6520B2F8BDCC}" type="presOf" srcId="{FF3E18AD-D25F-4C41-9416-3B55E4358DA4}" destId="{2670CA1F-D70F-4524-AE73-3F2655F13CDF}" srcOrd="0" destOrd="0" presId="urn:microsoft.com/office/officeart/2017/3/layout/HorizontalPathTimeline"/>
    <dgm:cxn modelId="{3C6ECF0F-045F-4AB5-B58B-42F78694E3BE}" srcId="{7D03011C-1364-4AE6-9164-DE7A4279A1C5}" destId="{69AE04A4-77CC-417D-96E4-9E09B3227B22}" srcOrd="3" destOrd="0" parTransId="{F41A5978-CDFF-418C-9CEA-FE415360FDB6}" sibTransId="{52E94AE1-D0EA-442F-9404-F79230A25AD5}"/>
    <dgm:cxn modelId="{AAA2D41F-2D7C-4E90-90F1-8C5E251668EA}" type="presOf" srcId="{FE2BAD20-6B0A-4BA1-987A-A61AA7583481}" destId="{79A081F3-308E-4FCB-894A-981BFF0F3301}" srcOrd="0" destOrd="0" presId="urn:microsoft.com/office/officeart/2017/3/layout/HorizontalPathTimeline"/>
    <dgm:cxn modelId="{B75D8F23-67C9-42E6-BD29-D170F152D99D}" type="presOf" srcId="{ED9429DD-8C50-42C6-BF4E-369CED177C54}" destId="{9FFB4B41-30B9-4AB6-97FE-F9399F3BD18E}" srcOrd="0" destOrd="0" presId="urn:microsoft.com/office/officeart/2017/3/layout/HorizontalPathTimeline"/>
    <dgm:cxn modelId="{891FD12D-86C7-472D-B2DE-8729C894BBD9}" srcId="{DD0968A7-AB43-4C9E-A6CA-963D155E33D0}" destId="{FE2BAD20-6B0A-4BA1-987A-A61AA7583481}" srcOrd="0" destOrd="0" parTransId="{9B0BAEFD-F9AC-4250-B675-6D2B9708BE17}" sibTransId="{97EFF219-FD7B-44AA-9281-A424EBC01E78}"/>
    <dgm:cxn modelId="{1003BB2E-7A88-4AB6-8267-FCE96D0F4A7F}" srcId="{E8C3E63E-8770-444F-B9AE-924C16F275B7}" destId="{90B76293-836C-403D-A049-DF0950379D76}" srcOrd="0" destOrd="0" parTransId="{5382F2C1-B332-4AC3-B436-1E80BFBA5021}" sibTransId="{C793699D-CD6C-4005-B3F7-35492F43E484}"/>
    <dgm:cxn modelId="{9C399330-AA6B-4190-9349-C007ECF5592E}" type="presOf" srcId="{90451269-C2B1-4BCD-BE9D-C91AF99E005D}" destId="{38B1479E-A663-4272-A157-E0658DD40B0A}" srcOrd="0" destOrd="0" presId="urn:microsoft.com/office/officeart/2017/3/layout/HorizontalPathTimeline"/>
    <dgm:cxn modelId="{C85ED632-B820-4385-807A-E49CCD628AAE}" srcId="{7D03011C-1364-4AE6-9164-DE7A4279A1C5}" destId="{0AD89CD2-C2A9-4620-94C2-65DBCBA0FB53}" srcOrd="4" destOrd="0" parTransId="{05EEE88E-0244-48B0-9601-CD440C9EE449}" sibTransId="{FF60ACE9-1A5F-45CA-9B85-D4864F987CFF}"/>
    <dgm:cxn modelId="{6847B748-58DC-4FC5-ABB6-FC4F4A486B6F}" type="presOf" srcId="{7D03011C-1364-4AE6-9164-DE7A4279A1C5}" destId="{CB749C98-F1E5-43F3-BFC4-5456C89D24D7}" srcOrd="0" destOrd="0" presId="urn:microsoft.com/office/officeart/2017/3/layout/HorizontalPathTimeline"/>
    <dgm:cxn modelId="{C9C7C162-3DAC-4053-8CE9-1A4FB40BC6F6}" type="presOf" srcId="{8D810244-85B9-43BA-A8E0-B450010ACB35}" destId="{9ADAD84D-05BD-48DF-B047-E0104E8FC760}" srcOrd="0" destOrd="0" presId="urn:microsoft.com/office/officeart/2017/3/layout/HorizontalPathTimeline"/>
    <dgm:cxn modelId="{76779966-AE99-47BF-AA68-90647E652BA6}" srcId="{7D03011C-1364-4AE6-9164-DE7A4279A1C5}" destId="{F0DFE54E-DCC2-4BD5-807F-CC2E6B0B183E}" srcOrd="2" destOrd="0" parTransId="{E68C5914-1D9B-47F7-8D0B-45CFE82FCAE7}" sibTransId="{6E60C67E-C053-489F-92C3-334B3C30AE5A}"/>
    <dgm:cxn modelId="{47DB7470-32D9-422D-9F7B-DF5879301E41}" type="presOf" srcId="{35235529-A214-475E-AFA1-61551526315E}" destId="{FC4F1F9D-0195-4DF7-B8B5-C0A30D802504}" srcOrd="0" destOrd="0" presId="urn:microsoft.com/office/officeart/2017/3/layout/HorizontalPathTimeline"/>
    <dgm:cxn modelId="{49D7707C-C707-4FE7-9F20-0ADF27AC996C}" srcId="{90451269-C2B1-4BCD-BE9D-C91AF99E005D}" destId="{ED9429DD-8C50-42C6-BF4E-369CED177C54}" srcOrd="0" destOrd="0" parTransId="{8740C6C2-2582-457F-85E3-6E818E0B0CAE}" sibTransId="{E8574EC5-1F7C-459C-8688-BB5CD8046FCD}"/>
    <dgm:cxn modelId="{598EB386-35BE-41E7-9049-133BA9D68217}" srcId="{69AE04A4-77CC-417D-96E4-9E09B3227B22}" destId="{64445E20-28EC-4269-A2BC-3EC1FF9A6435}" srcOrd="0" destOrd="0" parTransId="{F7DAAA46-50DD-40B1-BD6F-6562C2C6C1F8}" sibTransId="{FB8CAE1A-8CBB-4000-A5E0-01E73517CBB3}"/>
    <dgm:cxn modelId="{67E7DD94-B1EA-4422-A3C0-7A2D89EDF492}" srcId="{7D03011C-1364-4AE6-9164-DE7A4279A1C5}" destId="{90451269-C2B1-4BCD-BE9D-C91AF99E005D}" srcOrd="6" destOrd="0" parTransId="{B4491B1B-2A43-4EE4-A026-48D5ACE99FDC}" sibTransId="{39350657-AC3B-4C19-A4CC-1E7D01243641}"/>
    <dgm:cxn modelId="{2E2AA49F-752E-43B7-BA99-96E661B08C7A}" type="presOf" srcId="{DD0968A7-AB43-4C9E-A6CA-963D155E33D0}" destId="{E4855C4A-D161-4968-BBBD-76C35E23ACA6}" srcOrd="0" destOrd="0" presId="urn:microsoft.com/office/officeart/2017/3/layout/HorizontalPathTimeline"/>
    <dgm:cxn modelId="{7BF4E3AA-BA5D-466C-8D67-924AEF20BD89}" srcId="{FF3E18AD-D25F-4C41-9416-3B55E4358DA4}" destId="{35235529-A214-475E-AFA1-61551526315E}" srcOrd="0" destOrd="0" parTransId="{BC192564-E0EF-4474-9D34-265AF3263191}" sibTransId="{0A536E90-564E-4808-B732-397A3B35958F}"/>
    <dgm:cxn modelId="{88C191BD-0B3E-436C-9BF4-AAD846AE47EF}" srcId="{7D03011C-1364-4AE6-9164-DE7A4279A1C5}" destId="{DD0968A7-AB43-4C9E-A6CA-963D155E33D0}" srcOrd="5" destOrd="0" parTransId="{ADA7FB64-FB55-4480-8683-A19E3EAFE639}" sibTransId="{EC793B80-ACF1-4A03-B12A-81255FFD6656}"/>
    <dgm:cxn modelId="{E60CDAC4-C270-4D76-AEA8-8BE777A10A81}" type="presOf" srcId="{D72F93B7-0C61-4B64-BDA8-344A905FBE6E}" destId="{5DF3A950-F876-413A-A414-40CADEC4C468}" srcOrd="0" destOrd="0" presId="urn:microsoft.com/office/officeart/2017/3/layout/HorizontalPathTimeline"/>
    <dgm:cxn modelId="{E41275D1-1CAE-4520-8CF2-79F0281EB02C}" srcId="{0AD89CD2-C2A9-4620-94C2-65DBCBA0FB53}" destId="{D72F93B7-0C61-4B64-BDA8-344A905FBE6E}" srcOrd="0" destOrd="0" parTransId="{A530CC9B-E218-4CFF-BE47-67B516C8F6A3}" sibTransId="{5545E93C-189B-4BB9-A424-CC338437B851}"/>
    <dgm:cxn modelId="{1F5EEDD8-749D-4220-B36A-48A09EF760C8}" srcId="{7D03011C-1364-4AE6-9164-DE7A4279A1C5}" destId="{E8C3E63E-8770-444F-B9AE-924C16F275B7}" srcOrd="1" destOrd="0" parTransId="{5378600F-C46F-4B96-AA24-BED92045EB27}" sibTransId="{3C44DE06-E89E-489D-9ADC-11DC4C95283B}"/>
    <dgm:cxn modelId="{9D6914E4-595B-44F1-8D87-9796EA79A956}" type="presOf" srcId="{64445E20-28EC-4269-A2BC-3EC1FF9A6435}" destId="{D051CA84-2A6E-40B6-9FCB-19D5A2EB82C9}" srcOrd="0" destOrd="0" presId="urn:microsoft.com/office/officeart/2017/3/layout/HorizontalPathTimeline"/>
    <dgm:cxn modelId="{D0660CF0-B77B-4784-B122-22AAFDCF045C}" type="presOf" srcId="{E8C3E63E-8770-444F-B9AE-924C16F275B7}" destId="{2B321903-EF11-4231-BE2C-9812D9CB2DF9}" srcOrd="0" destOrd="0" presId="urn:microsoft.com/office/officeart/2017/3/layout/HorizontalPathTimeline"/>
    <dgm:cxn modelId="{7F3C46F0-ED4F-48B7-AE51-39B38899852A}" srcId="{7D03011C-1364-4AE6-9164-DE7A4279A1C5}" destId="{FF3E18AD-D25F-4C41-9416-3B55E4358DA4}" srcOrd="0" destOrd="0" parTransId="{83819F50-B3DD-42D4-901F-1400957051E1}" sibTransId="{57E8CB2B-9BEC-417F-9966-D6807C63BD23}"/>
    <dgm:cxn modelId="{378EABF7-D650-49CB-B405-22841CB0BF3C}" type="presOf" srcId="{90B76293-836C-403D-A049-DF0950379D76}" destId="{553E4157-ED74-4A3C-A424-17F5CD477A7D}" srcOrd="0" destOrd="0" presId="urn:microsoft.com/office/officeart/2017/3/layout/HorizontalPathTimeline"/>
    <dgm:cxn modelId="{92878CFB-3E5C-4E14-B121-609DF7FCB6E5}" type="presOf" srcId="{0AD89CD2-C2A9-4620-94C2-65DBCBA0FB53}" destId="{C25EA86B-5ACE-44E6-A111-F20A3CDAB590}" srcOrd="0" destOrd="0" presId="urn:microsoft.com/office/officeart/2017/3/layout/HorizontalPathTimeline"/>
    <dgm:cxn modelId="{4F28B7E0-AAF2-4FB6-BA6D-AD6FF77F2300}" type="presParOf" srcId="{CB749C98-F1E5-43F3-BFC4-5456C89D24D7}" destId="{F0574DF9-43E5-4A7D-8E96-24E9E1841934}" srcOrd="0" destOrd="0" presId="urn:microsoft.com/office/officeart/2017/3/layout/HorizontalPathTimeline"/>
    <dgm:cxn modelId="{FE7ADA15-01F9-4EF5-A44F-BA2EE822FCE5}" type="presParOf" srcId="{CB749C98-F1E5-43F3-BFC4-5456C89D24D7}" destId="{F59C7BE9-2D0E-4A49-B6D4-E098F9585C37}" srcOrd="1" destOrd="0" presId="urn:microsoft.com/office/officeart/2017/3/layout/HorizontalPathTimeline"/>
    <dgm:cxn modelId="{D4495998-F006-44FC-83B8-FFAE04D27946}" type="presParOf" srcId="{F59C7BE9-2D0E-4A49-B6D4-E098F9585C37}" destId="{9BFCCD0B-A7E5-472E-8137-90930364E22E}" srcOrd="0" destOrd="0" presId="urn:microsoft.com/office/officeart/2017/3/layout/HorizontalPathTimeline"/>
    <dgm:cxn modelId="{0FF92BA1-1A75-4217-9982-4D7994D73F59}" type="presParOf" srcId="{9BFCCD0B-A7E5-472E-8137-90930364E22E}" destId="{2670CA1F-D70F-4524-AE73-3F2655F13CDF}" srcOrd="0" destOrd="0" presId="urn:microsoft.com/office/officeart/2017/3/layout/HorizontalPathTimeline"/>
    <dgm:cxn modelId="{3D127A51-5E6B-45CF-A616-4C182841AF8B}" type="presParOf" srcId="{9BFCCD0B-A7E5-472E-8137-90930364E22E}" destId="{075334C0-88DE-4A46-B500-F51CFD1272B5}" srcOrd="1" destOrd="0" presId="urn:microsoft.com/office/officeart/2017/3/layout/HorizontalPathTimeline"/>
    <dgm:cxn modelId="{C4914872-A7CC-4580-B9DA-AA437AA1B549}" type="presParOf" srcId="{075334C0-88DE-4A46-B500-F51CFD1272B5}" destId="{FC4F1F9D-0195-4DF7-B8B5-C0A30D802504}" srcOrd="0" destOrd="0" presId="urn:microsoft.com/office/officeart/2017/3/layout/HorizontalPathTimeline"/>
    <dgm:cxn modelId="{7C99E2F0-815C-4797-A154-418A9DFAC147}" type="presParOf" srcId="{075334C0-88DE-4A46-B500-F51CFD1272B5}" destId="{A1BD8BA0-4491-4271-9A71-B94C35BFB2CE}" srcOrd="1" destOrd="0" presId="urn:microsoft.com/office/officeart/2017/3/layout/HorizontalPathTimeline"/>
    <dgm:cxn modelId="{65481BD9-976A-4900-A190-2CBD4BC2342C}" type="presParOf" srcId="{9BFCCD0B-A7E5-472E-8137-90930364E22E}" destId="{49B9BDD4-3D50-42A9-AB46-2D6163EFCE0D}" srcOrd="2" destOrd="0" presId="urn:microsoft.com/office/officeart/2017/3/layout/HorizontalPathTimeline"/>
    <dgm:cxn modelId="{CA362E3D-BF8D-4FEC-9091-0F9E368E9351}" type="presParOf" srcId="{9BFCCD0B-A7E5-472E-8137-90930364E22E}" destId="{1CFE4FAD-8EBC-47C7-8A1F-515F66BDA52E}" srcOrd="3" destOrd="0" presId="urn:microsoft.com/office/officeart/2017/3/layout/HorizontalPathTimeline"/>
    <dgm:cxn modelId="{65C6E755-2F3E-4E46-892D-2DF714B50415}" type="presParOf" srcId="{9BFCCD0B-A7E5-472E-8137-90930364E22E}" destId="{52C20121-9A89-432A-B14D-CBEB699F290E}" srcOrd="4" destOrd="0" presId="urn:microsoft.com/office/officeart/2017/3/layout/HorizontalPathTimeline"/>
    <dgm:cxn modelId="{0E4679D8-71D0-45F8-9532-538839C4CE2E}" type="presParOf" srcId="{F59C7BE9-2D0E-4A49-B6D4-E098F9585C37}" destId="{B9DA8B2E-DD64-4DC5-AB5F-1CA2E3840CB5}" srcOrd="1" destOrd="0" presId="urn:microsoft.com/office/officeart/2017/3/layout/HorizontalPathTimeline"/>
    <dgm:cxn modelId="{07E7C9DE-26E4-4298-9CFF-E9E20271EE26}" type="presParOf" srcId="{F59C7BE9-2D0E-4A49-B6D4-E098F9585C37}" destId="{7267B587-5F8C-4CA8-AED6-CA02237731C1}" srcOrd="2" destOrd="0" presId="urn:microsoft.com/office/officeart/2017/3/layout/HorizontalPathTimeline"/>
    <dgm:cxn modelId="{991E9AEB-7CE2-40E1-8DF1-03B489965790}" type="presParOf" srcId="{7267B587-5F8C-4CA8-AED6-CA02237731C1}" destId="{2B321903-EF11-4231-BE2C-9812D9CB2DF9}" srcOrd="0" destOrd="0" presId="urn:microsoft.com/office/officeart/2017/3/layout/HorizontalPathTimeline"/>
    <dgm:cxn modelId="{00101E2B-2786-4603-A1BC-0470831CE879}" type="presParOf" srcId="{7267B587-5F8C-4CA8-AED6-CA02237731C1}" destId="{EBD86A21-2088-4B83-815F-90EE50C3FE10}" srcOrd="1" destOrd="0" presId="urn:microsoft.com/office/officeart/2017/3/layout/HorizontalPathTimeline"/>
    <dgm:cxn modelId="{DFFD0D38-6C32-48CE-8A26-715D72569E5B}" type="presParOf" srcId="{EBD86A21-2088-4B83-815F-90EE50C3FE10}" destId="{553E4157-ED74-4A3C-A424-17F5CD477A7D}" srcOrd="0" destOrd="0" presId="urn:microsoft.com/office/officeart/2017/3/layout/HorizontalPathTimeline"/>
    <dgm:cxn modelId="{D534D4D2-FE93-455D-B9B3-509EA122D368}" type="presParOf" srcId="{EBD86A21-2088-4B83-815F-90EE50C3FE10}" destId="{FBDEBB30-BA39-4E70-8600-1890367D875B}" srcOrd="1" destOrd="0" presId="urn:microsoft.com/office/officeart/2017/3/layout/HorizontalPathTimeline"/>
    <dgm:cxn modelId="{E163829C-EBAE-44C3-86CB-7EA7BD0A19F4}" type="presParOf" srcId="{7267B587-5F8C-4CA8-AED6-CA02237731C1}" destId="{54C11B6D-EEC0-4953-9700-A058D0BE6462}" srcOrd="2" destOrd="0" presId="urn:microsoft.com/office/officeart/2017/3/layout/HorizontalPathTimeline"/>
    <dgm:cxn modelId="{66A5638D-410C-41C5-9465-2F5A17A08764}" type="presParOf" srcId="{7267B587-5F8C-4CA8-AED6-CA02237731C1}" destId="{727950CD-4B15-456E-98BA-6B7FE49C0387}" srcOrd="3" destOrd="0" presId="urn:microsoft.com/office/officeart/2017/3/layout/HorizontalPathTimeline"/>
    <dgm:cxn modelId="{B835B0FB-2DB5-43B8-83ED-43F299FACF50}" type="presParOf" srcId="{7267B587-5F8C-4CA8-AED6-CA02237731C1}" destId="{9F5C73CE-081C-42D2-BEE9-80049B215A7B}" srcOrd="4" destOrd="0" presId="urn:microsoft.com/office/officeart/2017/3/layout/HorizontalPathTimeline"/>
    <dgm:cxn modelId="{1309409B-0180-404F-A6B2-E8159507A609}" type="presParOf" srcId="{F59C7BE9-2D0E-4A49-B6D4-E098F9585C37}" destId="{1987015C-310E-4B2B-A1BE-2AA6B0EEB20F}" srcOrd="3" destOrd="0" presId="urn:microsoft.com/office/officeart/2017/3/layout/HorizontalPathTimeline"/>
    <dgm:cxn modelId="{3A1FC373-358C-4568-BC11-463DB3BA38CC}" type="presParOf" srcId="{F59C7BE9-2D0E-4A49-B6D4-E098F9585C37}" destId="{905461EA-A432-4EE7-9E74-FE3FD3FD5FBA}" srcOrd="4" destOrd="0" presId="urn:microsoft.com/office/officeart/2017/3/layout/HorizontalPathTimeline"/>
    <dgm:cxn modelId="{BD4CF349-9BEC-43B7-B3D4-EF67282AE81B}" type="presParOf" srcId="{905461EA-A432-4EE7-9E74-FE3FD3FD5FBA}" destId="{EEFA5EE1-380C-4034-A51E-E5A8D462E1D4}" srcOrd="0" destOrd="0" presId="urn:microsoft.com/office/officeart/2017/3/layout/HorizontalPathTimeline"/>
    <dgm:cxn modelId="{A7AD270D-AA3C-4F2F-9F8C-13785ABE86A8}" type="presParOf" srcId="{905461EA-A432-4EE7-9E74-FE3FD3FD5FBA}" destId="{B4B96B56-B81F-4A44-BD6D-A35B0817976C}" srcOrd="1" destOrd="0" presId="urn:microsoft.com/office/officeart/2017/3/layout/HorizontalPathTimeline"/>
    <dgm:cxn modelId="{8669C4A3-47AE-4007-9679-DBE0BB79F0C8}" type="presParOf" srcId="{B4B96B56-B81F-4A44-BD6D-A35B0817976C}" destId="{9ADAD84D-05BD-48DF-B047-E0104E8FC760}" srcOrd="0" destOrd="0" presId="urn:microsoft.com/office/officeart/2017/3/layout/HorizontalPathTimeline"/>
    <dgm:cxn modelId="{06839B1C-0090-449D-B620-5545A28B82B4}" type="presParOf" srcId="{B4B96B56-B81F-4A44-BD6D-A35B0817976C}" destId="{2AD1DEFB-B551-4C3B-954A-7E4B558DFCBD}" srcOrd="1" destOrd="0" presId="urn:microsoft.com/office/officeart/2017/3/layout/HorizontalPathTimeline"/>
    <dgm:cxn modelId="{E63C0B62-EB64-464B-814C-910703F2FCE9}" type="presParOf" srcId="{905461EA-A432-4EE7-9E74-FE3FD3FD5FBA}" destId="{5BB49C74-1B51-4A92-9184-016BD56016FC}" srcOrd="2" destOrd="0" presId="urn:microsoft.com/office/officeart/2017/3/layout/HorizontalPathTimeline"/>
    <dgm:cxn modelId="{3C05937A-7050-4C69-9716-13F743765A61}" type="presParOf" srcId="{905461EA-A432-4EE7-9E74-FE3FD3FD5FBA}" destId="{3B505AF6-96A5-460D-8544-D7A0A846A1EE}" srcOrd="3" destOrd="0" presId="urn:microsoft.com/office/officeart/2017/3/layout/HorizontalPathTimeline"/>
    <dgm:cxn modelId="{F56FDECF-FDF6-4CC1-A7D0-7FD38D49E7F3}" type="presParOf" srcId="{905461EA-A432-4EE7-9E74-FE3FD3FD5FBA}" destId="{7A41A09F-CE7E-4DB7-857C-423B79187BC0}" srcOrd="4" destOrd="0" presId="urn:microsoft.com/office/officeart/2017/3/layout/HorizontalPathTimeline"/>
    <dgm:cxn modelId="{C0AE5EC1-1F5B-4ABF-A956-BD79C92B693D}" type="presParOf" srcId="{F59C7BE9-2D0E-4A49-B6D4-E098F9585C37}" destId="{F00B4D52-F988-405F-8AB9-CF29C7B6B49B}" srcOrd="5" destOrd="0" presId="urn:microsoft.com/office/officeart/2017/3/layout/HorizontalPathTimeline"/>
    <dgm:cxn modelId="{6179A094-A55D-467E-BD4B-A30A4357ECC9}" type="presParOf" srcId="{F59C7BE9-2D0E-4A49-B6D4-E098F9585C37}" destId="{229B54A9-D0A3-421F-868E-6F91800DF6D4}" srcOrd="6" destOrd="0" presId="urn:microsoft.com/office/officeart/2017/3/layout/HorizontalPathTimeline"/>
    <dgm:cxn modelId="{B4B46AC8-B2B1-44EF-ADA4-52E7383E5D06}" type="presParOf" srcId="{229B54A9-D0A3-421F-868E-6F91800DF6D4}" destId="{8047F154-0348-484B-8360-2D7EC660A373}" srcOrd="0" destOrd="0" presId="urn:microsoft.com/office/officeart/2017/3/layout/HorizontalPathTimeline"/>
    <dgm:cxn modelId="{5367E871-4CB2-461F-ADD4-C5B2C3943867}" type="presParOf" srcId="{229B54A9-D0A3-421F-868E-6F91800DF6D4}" destId="{47F926BD-2475-45BF-936B-469117000516}" srcOrd="1" destOrd="0" presId="urn:microsoft.com/office/officeart/2017/3/layout/HorizontalPathTimeline"/>
    <dgm:cxn modelId="{8B22AD13-27BA-4121-8DC0-FEA9312522FD}" type="presParOf" srcId="{47F926BD-2475-45BF-936B-469117000516}" destId="{D051CA84-2A6E-40B6-9FCB-19D5A2EB82C9}" srcOrd="0" destOrd="0" presId="urn:microsoft.com/office/officeart/2017/3/layout/HorizontalPathTimeline"/>
    <dgm:cxn modelId="{85973BA1-81B2-41C3-9FD0-AC8FC9931C83}" type="presParOf" srcId="{47F926BD-2475-45BF-936B-469117000516}" destId="{889BCCC3-8B72-4BF8-A54F-20F56953EDB6}" srcOrd="1" destOrd="0" presId="urn:microsoft.com/office/officeart/2017/3/layout/HorizontalPathTimeline"/>
    <dgm:cxn modelId="{B266C713-08FF-44C6-8BAE-B9DC84F5E5D0}" type="presParOf" srcId="{229B54A9-D0A3-421F-868E-6F91800DF6D4}" destId="{875B8144-F338-4DB9-98B2-8D46ABBDD055}" srcOrd="2" destOrd="0" presId="urn:microsoft.com/office/officeart/2017/3/layout/HorizontalPathTimeline"/>
    <dgm:cxn modelId="{1B8FE692-E2BF-4220-8B13-889200141CDD}" type="presParOf" srcId="{229B54A9-D0A3-421F-868E-6F91800DF6D4}" destId="{BDE03A30-0DE2-4E90-A3CE-6C10CF1B936F}" srcOrd="3" destOrd="0" presId="urn:microsoft.com/office/officeart/2017/3/layout/HorizontalPathTimeline"/>
    <dgm:cxn modelId="{BEF87129-6C73-4B95-AAAF-C9CBEBD61B7D}" type="presParOf" srcId="{229B54A9-D0A3-421F-868E-6F91800DF6D4}" destId="{0E71402C-E446-40F9-B18B-2DB40A8C4F13}" srcOrd="4" destOrd="0" presId="urn:microsoft.com/office/officeart/2017/3/layout/HorizontalPathTimeline"/>
    <dgm:cxn modelId="{A76327C8-3E2E-4AD1-BF8B-DC13CEF21606}" type="presParOf" srcId="{F59C7BE9-2D0E-4A49-B6D4-E098F9585C37}" destId="{8BE94EB7-BF27-4667-8AB6-62E393F03DA2}" srcOrd="7" destOrd="0" presId="urn:microsoft.com/office/officeart/2017/3/layout/HorizontalPathTimeline"/>
    <dgm:cxn modelId="{21F5C247-2579-4368-BC1A-28260D0D2005}" type="presParOf" srcId="{F59C7BE9-2D0E-4A49-B6D4-E098F9585C37}" destId="{3F60ABCF-CCAF-44AE-A90C-39B06722097A}" srcOrd="8" destOrd="0" presId="urn:microsoft.com/office/officeart/2017/3/layout/HorizontalPathTimeline"/>
    <dgm:cxn modelId="{5D9FB8B7-BEF6-4E2D-9762-43459A845E0F}" type="presParOf" srcId="{3F60ABCF-CCAF-44AE-A90C-39B06722097A}" destId="{C25EA86B-5ACE-44E6-A111-F20A3CDAB590}" srcOrd="0" destOrd="0" presId="urn:microsoft.com/office/officeart/2017/3/layout/HorizontalPathTimeline"/>
    <dgm:cxn modelId="{E6E1E581-BD56-46A0-96B0-0ED4E3F5D83C}" type="presParOf" srcId="{3F60ABCF-CCAF-44AE-A90C-39B06722097A}" destId="{0DCF3C54-5E20-4212-9B48-6B8E310677C3}" srcOrd="1" destOrd="0" presId="urn:microsoft.com/office/officeart/2017/3/layout/HorizontalPathTimeline"/>
    <dgm:cxn modelId="{639FDAF1-3A21-4F9B-AAC0-9907AAC45990}" type="presParOf" srcId="{0DCF3C54-5E20-4212-9B48-6B8E310677C3}" destId="{5DF3A950-F876-413A-A414-40CADEC4C468}" srcOrd="0" destOrd="0" presId="urn:microsoft.com/office/officeart/2017/3/layout/HorizontalPathTimeline"/>
    <dgm:cxn modelId="{91397F7B-0F2F-4B4D-B273-CBEB6B4F29BA}" type="presParOf" srcId="{0DCF3C54-5E20-4212-9B48-6B8E310677C3}" destId="{4D6FB4F1-61FB-42CC-9DF3-66F46ED0C043}" srcOrd="1" destOrd="0" presId="urn:microsoft.com/office/officeart/2017/3/layout/HorizontalPathTimeline"/>
    <dgm:cxn modelId="{E45F791E-07E5-4668-B123-435BC2EC8A0E}" type="presParOf" srcId="{3F60ABCF-CCAF-44AE-A90C-39B06722097A}" destId="{0CC1FD45-7A2E-4C98-A967-63DD73B2874A}" srcOrd="2" destOrd="0" presId="urn:microsoft.com/office/officeart/2017/3/layout/HorizontalPathTimeline"/>
    <dgm:cxn modelId="{199E1AFF-42AA-48FC-8DA2-2388F3E105AA}" type="presParOf" srcId="{3F60ABCF-CCAF-44AE-A90C-39B06722097A}" destId="{B552CE56-2C00-4DDE-9D2D-E8D60D185BA9}" srcOrd="3" destOrd="0" presId="urn:microsoft.com/office/officeart/2017/3/layout/HorizontalPathTimeline"/>
    <dgm:cxn modelId="{EC2A1D30-A5F0-4FC8-9402-46D87F7F8694}" type="presParOf" srcId="{3F60ABCF-CCAF-44AE-A90C-39B06722097A}" destId="{3F1BB99D-570F-4F30-A621-E1DFE3586B6C}" srcOrd="4" destOrd="0" presId="urn:microsoft.com/office/officeart/2017/3/layout/HorizontalPathTimeline"/>
    <dgm:cxn modelId="{BFA2FD76-0D8A-461A-BB7F-CCB5C7E3958E}" type="presParOf" srcId="{F59C7BE9-2D0E-4A49-B6D4-E098F9585C37}" destId="{E4406A9A-19EF-469A-940B-4A4DFDE4AED1}" srcOrd="9" destOrd="0" presId="urn:microsoft.com/office/officeart/2017/3/layout/HorizontalPathTimeline"/>
    <dgm:cxn modelId="{3C92B5B5-ECBA-4E66-B538-14222DE90636}" type="presParOf" srcId="{F59C7BE9-2D0E-4A49-B6D4-E098F9585C37}" destId="{0C76C246-AB17-4D19-908A-DEE6356EB07B}" srcOrd="10" destOrd="0" presId="urn:microsoft.com/office/officeart/2017/3/layout/HorizontalPathTimeline"/>
    <dgm:cxn modelId="{ACF3180D-30A6-4B07-AE0D-32E14307E8CA}" type="presParOf" srcId="{0C76C246-AB17-4D19-908A-DEE6356EB07B}" destId="{E4855C4A-D161-4968-BBBD-76C35E23ACA6}" srcOrd="0" destOrd="0" presId="urn:microsoft.com/office/officeart/2017/3/layout/HorizontalPathTimeline"/>
    <dgm:cxn modelId="{CBA9B2B2-CFA1-45E9-986C-692F95076A27}" type="presParOf" srcId="{0C76C246-AB17-4D19-908A-DEE6356EB07B}" destId="{A5A1D0C9-D792-4CB5-9B03-79D4B9E02127}" srcOrd="1" destOrd="0" presId="urn:microsoft.com/office/officeart/2017/3/layout/HorizontalPathTimeline"/>
    <dgm:cxn modelId="{FF00A0C1-E556-401E-B547-23452ACF3991}" type="presParOf" srcId="{A5A1D0C9-D792-4CB5-9B03-79D4B9E02127}" destId="{79A081F3-308E-4FCB-894A-981BFF0F3301}" srcOrd="0" destOrd="0" presId="urn:microsoft.com/office/officeart/2017/3/layout/HorizontalPathTimeline"/>
    <dgm:cxn modelId="{64005CED-FC63-4906-BD46-4D04E559C97E}" type="presParOf" srcId="{A5A1D0C9-D792-4CB5-9B03-79D4B9E02127}" destId="{43EAE5F2-C9E1-4928-B9A1-D6C1831D33AA}" srcOrd="1" destOrd="0" presId="urn:microsoft.com/office/officeart/2017/3/layout/HorizontalPathTimeline"/>
    <dgm:cxn modelId="{C85B95D5-C016-4670-A180-A1EC9D513022}" type="presParOf" srcId="{0C76C246-AB17-4D19-908A-DEE6356EB07B}" destId="{BF050DF5-8F12-43B0-9B96-1A8FEFF6C7BA}" srcOrd="2" destOrd="0" presId="urn:microsoft.com/office/officeart/2017/3/layout/HorizontalPathTimeline"/>
    <dgm:cxn modelId="{764A0C12-B78E-4F93-93AE-BBF75308A7EA}" type="presParOf" srcId="{0C76C246-AB17-4D19-908A-DEE6356EB07B}" destId="{67DBD76F-6DB5-4027-A098-27E585E2096B}" srcOrd="3" destOrd="0" presId="urn:microsoft.com/office/officeart/2017/3/layout/HorizontalPathTimeline"/>
    <dgm:cxn modelId="{14A0223C-1778-4FC7-A07D-C7CA9CF0C256}" type="presParOf" srcId="{0C76C246-AB17-4D19-908A-DEE6356EB07B}" destId="{D1963970-0DAD-4A49-9ED3-F863A120ACBD}" srcOrd="4" destOrd="0" presId="urn:microsoft.com/office/officeart/2017/3/layout/HorizontalPathTimeline"/>
    <dgm:cxn modelId="{268A2931-D387-4F0A-A7FE-FA6F7FE334EA}" type="presParOf" srcId="{F59C7BE9-2D0E-4A49-B6D4-E098F9585C37}" destId="{FC23C485-9D2C-40D6-888E-2379CA2AB61C}" srcOrd="11" destOrd="0" presId="urn:microsoft.com/office/officeart/2017/3/layout/HorizontalPathTimeline"/>
    <dgm:cxn modelId="{342AB8EE-6E1A-44B5-A8B3-D01F5B0B06E6}" type="presParOf" srcId="{F59C7BE9-2D0E-4A49-B6D4-E098F9585C37}" destId="{F7DABC46-AEC7-4502-83B1-2B0CC870C93C}" srcOrd="12" destOrd="0" presId="urn:microsoft.com/office/officeart/2017/3/layout/HorizontalPathTimeline"/>
    <dgm:cxn modelId="{DF56C63C-E057-4DD0-AA30-F08EC0623B8E}" type="presParOf" srcId="{F7DABC46-AEC7-4502-83B1-2B0CC870C93C}" destId="{38B1479E-A663-4272-A157-E0658DD40B0A}" srcOrd="0" destOrd="0" presId="urn:microsoft.com/office/officeart/2017/3/layout/HorizontalPathTimeline"/>
    <dgm:cxn modelId="{2A1F9DDC-E454-4EAA-8596-17408EBD1D57}" type="presParOf" srcId="{F7DABC46-AEC7-4502-83B1-2B0CC870C93C}" destId="{8855F889-0AE6-4B9B-8BA5-2B55738D23D8}" srcOrd="1" destOrd="0" presId="urn:microsoft.com/office/officeart/2017/3/layout/HorizontalPathTimeline"/>
    <dgm:cxn modelId="{4BB80CA8-C12E-4FAC-A9DA-888787D01A65}" type="presParOf" srcId="{8855F889-0AE6-4B9B-8BA5-2B55738D23D8}" destId="{9FFB4B41-30B9-4AB6-97FE-F9399F3BD18E}" srcOrd="0" destOrd="0" presId="urn:microsoft.com/office/officeart/2017/3/layout/HorizontalPathTimeline"/>
    <dgm:cxn modelId="{0703C620-1CC9-4FE1-B289-18BF5FCE84BA}" type="presParOf" srcId="{8855F889-0AE6-4B9B-8BA5-2B55738D23D8}" destId="{21074091-74EC-4F6B-87D9-A974FA69AC57}" srcOrd="1" destOrd="0" presId="urn:microsoft.com/office/officeart/2017/3/layout/HorizontalPathTimeline"/>
    <dgm:cxn modelId="{0530988B-489E-4A95-A7E4-42C56518D320}" type="presParOf" srcId="{F7DABC46-AEC7-4502-83B1-2B0CC870C93C}" destId="{2C0D5F48-E414-43E9-9F0B-19143E234C06}" srcOrd="2" destOrd="0" presId="urn:microsoft.com/office/officeart/2017/3/layout/HorizontalPathTimeline"/>
    <dgm:cxn modelId="{5229B5FF-84FC-43EE-BD85-25685B26381D}" type="presParOf" srcId="{F7DABC46-AEC7-4502-83B1-2B0CC870C93C}" destId="{ADDF4B71-F101-4A18-960E-68F7DC1ABCA0}" srcOrd="3" destOrd="0" presId="urn:microsoft.com/office/officeart/2017/3/layout/HorizontalPathTimeline"/>
    <dgm:cxn modelId="{30D95F6A-F78F-436A-83F8-93FA5218C627}" type="presParOf" srcId="{F7DABC46-AEC7-4502-83B1-2B0CC870C93C}" destId="{7074F856-D90C-4256-9C0D-B186B0674466}" srcOrd="4" destOrd="0" presId="urn:microsoft.com/office/officeart/2017/3/layout/HorizontalPath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70CA1F-D70F-4524-AE73-3F2655F13CDF}">
      <dsp:nvSpPr>
        <dsp:cNvPr id="0" name=""/>
        <dsp:cNvSpPr/>
      </dsp:nvSpPr>
      <dsp:spPr>
        <a:xfrm>
          <a:off x="2628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latin typeface="Arial" panose="020B0604020202020204" pitchFamily="34" charset="0"/>
              <a:cs typeface="Arial" panose="020B0604020202020204" pitchFamily="34" charset="0"/>
            </a:rPr>
            <a:t>June 2024</a:t>
          </a:r>
        </a:p>
      </dsp:txBody>
      <dsp:txXfrm>
        <a:off x="262890" y="2336668"/>
        <a:ext cx="2103119" cy="491701"/>
      </dsp:txXfrm>
    </dsp:sp>
    <dsp:sp modelId="{F0574DF9-43E5-4A7D-8E96-24E9E1841934}">
      <dsp:nvSpPr>
        <dsp:cNvPr id="0" name=""/>
        <dsp:cNvSpPr/>
      </dsp:nvSpPr>
      <dsp:spPr>
        <a:xfrm>
          <a:off x="0" y="2088642"/>
          <a:ext cx="10515600" cy="174053"/>
        </a:xfrm>
        <a:prstGeom prst="rect">
          <a:avLst/>
        </a:prstGeom>
        <a:solidFill>
          <a:srgbClr val="5E1B9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F1F9D-0195-4DF7-B8B5-C0A30D802504}">
      <dsp:nvSpPr>
        <dsp:cNvPr id="0" name=""/>
        <dsp:cNvSpPr/>
      </dsp:nvSpPr>
      <dsp:spPr>
        <a:xfrm>
          <a:off x="157734" y="741903"/>
          <a:ext cx="2313431" cy="607011"/>
        </a:xfrm>
        <a:prstGeom prst="rect">
          <a:avLst/>
        </a:prstGeom>
        <a:solidFill>
          <a:srgbClr val="5E1B92">
            <a:alpha val="28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a:t>TAC process launched</a:t>
          </a:r>
        </a:p>
      </dsp:txBody>
      <dsp:txXfrm>
        <a:off x="157734" y="741903"/>
        <a:ext cx="2313431" cy="607011"/>
      </dsp:txXfrm>
    </dsp:sp>
    <dsp:sp modelId="{49B9BDD4-3D50-42A9-AB46-2D6163EFCE0D}">
      <dsp:nvSpPr>
        <dsp:cNvPr id="0" name=""/>
        <dsp:cNvSpPr/>
      </dsp:nvSpPr>
      <dsp:spPr>
        <a:xfrm>
          <a:off x="1314450" y="1348914"/>
          <a:ext cx="0" cy="739727"/>
        </a:xfrm>
        <a:prstGeom prst="line">
          <a:avLst/>
        </a:prstGeom>
        <a:solidFill>
          <a:schemeClr val="accent5">
            <a:hueOff val="0"/>
            <a:satOff val="0"/>
            <a:lumOff val="0"/>
            <a:alphaOff val="0"/>
          </a:schemeClr>
        </a:solidFill>
        <a:ln w="6350" cap="flat" cmpd="sng" algn="ctr">
          <a:solidFill>
            <a:srgbClr val="5E1B92"/>
          </a:solidFill>
          <a:prstDash val="dash"/>
          <a:miter lim="800000"/>
        </a:ln>
        <a:effectLst/>
      </dsp:spPr>
      <dsp:style>
        <a:lnRef idx="2">
          <a:scrgbClr r="0" g="0" b="0"/>
        </a:lnRef>
        <a:fillRef idx="1">
          <a:scrgbClr r="0" g="0" b="0"/>
        </a:fillRef>
        <a:effectRef idx="0">
          <a:scrgbClr r="0" g="0" b="0"/>
        </a:effectRef>
        <a:fontRef idx="minor">
          <a:schemeClr val="lt1"/>
        </a:fontRef>
      </dsp:style>
    </dsp:sp>
    <dsp:sp modelId="{2B321903-EF11-4231-BE2C-9812D9CB2DF9}">
      <dsp:nvSpPr>
        <dsp:cNvPr id="0" name=""/>
        <dsp:cNvSpPr/>
      </dsp:nvSpPr>
      <dsp:spPr>
        <a:xfrm>
          <a:off x="1577340" y="15229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latin typeface="Arial" panose="020B0604020202020204" pitchFamily="34" charset="0"/>
              <a:cs typeface="Arial" panose="020B0604020202020204" pitchFamily="34" charset="0"/>
            </a:rPr>
            <a:t>June–July 2024</a:t>
          </a:r>
        </a:p>
      </dsp:txBody>
      <dsp:txXfrm>
        <a:off x="1577340" y="1522968"/>
        <a:ext cx="2103119" cy="491701"/>
      </dsp:txXfrm>
    </dsp:sp>
    <dsp:sp modelId="{553E4157-ED74-4A3C-A424-17F5CD477A7D}">
      <dsp:nvSpPr>
        <dsp:cNvPr id="0" name=""/>
        <dsp:cNvSpPr/>
      </dsp:nvSpPr>
      <dsp:spPr>
        <a:xfrm>
          <a:off x="1472184" y="3002423"/>
          <a:ext cx="2313431" cy="929486"/>
        </a:xfrm>
        <a:prstGeom prst="rect">
          <a:avLst/>
        </a:prstGeom>
        <a:solidFill>
          <a:srgbClr val="F18B35">
            <a:alpha val="71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t>First Nation engagement reports are received by CIRNAC</a:t>
          </a:r>
        </a:p>
      </dsp:txBody>
      <dsp:txXfrm>
        <a:off x="1472184" y="3002423"/>
        <a:ext cx="2313431" cy="929486"/>
      </dsp:txXfrm>
    </dsp:sp>
    <dsp:sp modelId="{54C11B6D-EEC0-4953-9700-A058D0BE6462}">
      <dsp:nvSpPr>
        <dsp:cNvPr id="0" name=""/>
        <dsp:cNvSpPr/>
      </dsp:nvSpPr>
      <dsp:spPr>
        <a:xfrm>
          <a:off x="2628900" y="2262695"/>
          <a:ext cx="0" cy="739727"/>
        </a:xfrm>
        <a:prstGeom prst="line">
          <a:avLst/>
        </a:prstGeom>
        <a:solidFill>
          <a:schemeClr val="accent5">
            <a:hueOff val="-1126424"/>
            <a:satOff val="-2903"/>
            <a:lumOff val="-1961"/>
            <a:alphaOff val="0"/>
          </a:schemeClr>
        </a:solidFill>
        <a:ln w="6350" cap="flat" cmpd="sng" algn="ctr">
          <a:solidFill>
            <a:srgbClr val="F18B35"/>
          </a:solidFill>
          <a:prstDash val="dash"/>
          <a:miter lim="800000"/>
        </a:ln>
        <a:effectLst/>
      </dsp:spPr>
      <dsp:style>
        <a:lnRef idx="2">
          <a:scrgbClr r="0" g="0" b="0"/>
        </a:lnRef>
        <a:fillRef idx="1">
          <a:scrgbClr r="0" g="0" b="0"/>
        </a:fillRef>
        <a:effectRef idx="0">
          <a:scrgbClr r="0" g="0" b="0"/>
        </a:effectRef>
        <a:fontRef idx="minor">
          <a:schemeClr val="lt1"/>
        </a:fontRef>
      </dsp:style>
    </dsp:sp>
    <dsp:sp modelId="{1CFE4FAD-8EBC-47C7-8A1F-515F66BDA52E}">
      <dsp:nvSpPr>
        <dsp:cNvPr id="0" name=""/>
        <dsp:cNvSpPr/>
      </dsp:nvSpPr>
      <dsp:spPr>
        <a:xfrm>
          <a:off x="12600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727950CD-4B15-456E-98BA-6B7FE49C0387}">
      <dsp:nvSpPr>
        <dsp:cNvPr id="0" name=""/>
        <dsp:cNvSpPr/>
      </dsp:nvSpPr>
      <dsp:spPr>
        <a:xfrm>
          <a:off x="257450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EFA5EE1-380C-4034-A51E-E5A8D462E1D4}">
      <dsp:nvSpPr>
        <dsp:cNvPr id="0" name=""/>
        <dsp:cNvSpPr/>
      </dsp:nvSpPr>
      <dsp:spPr>
        <a:xfrm>
          <a:off x="28917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latin typeface="Arial" panose="020B0604020202020204" pitchFamily="34" charset="0"/>
              <a:cs typeface="Arial" panose="020B0604020202020204" pitchFamily="34" charset="0"/>
            </a:rPr>
            <a:t>July 2024</a:t>
          </a:r>
        </a:p>
      </dsp:txBody>
      <dsp:txXfrm>
        <a:off x="2891790" y="2336668"/>
        <a:ext cx="2103119" cy="491701"/>
      </dsp:txXfrm>
    </dsp:sp>
    <dsp:sp modelId="{9ADAD84D-05BD-48DF-B047-E0104E8FC760}">
      <dsp:nvSpPr>
        <dsp:cNvPr id="0" name=""/>
        <dsp:cNvSpPr/>
      </dsp:nvSpPr>
      <dsp:spPr>
        <a:xfrm>
          <a:off x="2786634" y="628088"/>
          <a:ext cx="2313431" cy="720826"/>
        </a:xfrm>
        <a:prstGeom prst="rect">
          <a:avLst/>
        </a:prstGeom>
        <a:solidFill>
          <a:srgbClr val="5E1B92">
            <a:alpha val="4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t>AFN AGA – Dialogue Session, Resolution</a:t>
          </a:r>
        </a:p>
      </dsp:txBody>
      <dsp:txXfrm>
        <a:off x="2786634" y="628088"/>
        <a:ext cx="2313431" cy="720826"/>
      </dsp:txXfrm>
    </dsp:sp>
    <dsp:sp modelId="{5BB49C74-1B51-4A92-9184-016BD56016FC}">
      <dsp:nvSpPr>
        <dsp:cNvPr id="0" name=""/>
        <dsp:cNvSpPr/>
      </dsp:nvSpPr>
      <dsp:spPr>
        <a:xfrm>
          <a:off x="3943350" y="1348914"/>
          <a:ext cx="0" cy="739727"/>
        </a:xfrm>
        <a:prstGeom prst="line">
          <a:avLst/>
        </a:prstGeom>
        <a:solidFill>
          <a:schemeClr val="accent5">
            <a:hueOff val="-2252848"/>
            <a:satOff val="-5806"/>
            <a:lumOff val="-3922"/>
            <a:alphaOff val="0"/>
          </a:schemeClr>
        </a:solidFill>
        <a:ln w="6350" cap="flat" cmpd="sng" algn="ctr">
          <a:solidFill>
            <a:srgbClr val="5E1B92"/>
          </a:solidFill>
          <a:prstDash val="dash"/>
          <a:miter lim="800000"/>
        </a:ln>
        <a:effectLst/>
      </dsp:spPr>
      <dsp:style>
        <a:lnRef idx="2">
          <a:scrgbClr r="0" g="0" b="0"/>
        </a:lnRef>
        <a:fillRef idx="1">
          <a:scrgbClr r="0" g="0" b="0"/>
        </a:fillRef>
        <a:effectRef idx="0">
          <a:scrgbClr r="0" g="0" b="0"/>
        </a:effectRef>
        <a:fontRef idx="minor">
          <a:schemeClr val="lt1"/>
        </a:fontRef>
      </dsp:style>
    </dsp:sp>
    <dsp:sp modelId="{8047F154-0348-484B-8360-2D7EC660A373}">
      <dsp:nvSpPr>
        <dsp:cNvPr id="0" name=""/>
        <dsp:cNvSpPr/>
      </dsp:nvSpPr>
      <dsp:spPr>
        <a:xfrm>
          <a:off x="4206240" y="15229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latin typeface="Arial" panose="020B0604020202020204" pitchFamily="34" charset="0"/>
              <a:cs typeface="Arial" panose="020B0604020202020204" pitchFamily="34" charset="0"/>
            </a:rPr>
            <a:t>Fall 2024</a:t>
          </a:r>
        </a:p>
      </dsp:txBody>
      <dsp:txXfrm>
        <a:off x="4206240" y="1522968"/>
        <a:ext cx="2103119" cy="491701"/>
      </dsp:txXfrm>
    </dsp:sp>
    <dsp:sp modelId="{D051CA84-2A6E-40B6-9FCB-19D5A2EB82C9}">
      <dsp:nvSpPr>
        <dsp:cNvPr id="0" name=""/>
        <dsp:cNvSpPr/>
      </dsp:nvSpPr>
      <dsp:spPr>
        <a:xfrm>
          <a:off x="4101084" y="3002423"/>
          <a:ext cx="2313431" cy="1138146"/>
        </a:xfrm>
        <a:prstGeom prst="rect">
          <a:avLst/>
        </a:prstGeom>
        <a:solidFill>
          <a:srgbClr val="F18B35">
            <a:alpha val="4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t>Interim Policy Options advanced by the TAC and First Nation feedback, validation</a:t>
          </a:r>
        </a:p>
      </dsp:txBody>
      <dsp:txXfrm>
        <a:off x="4101084" y="3002423"/>
        <a:ext cx="2313431" cy="1138146"/>
      </dsp:txXfrm>
    </dsp:sp>
    <dsp:sp modelId="{875B8144-F338-4DB9-98B2-8D46ABBDD055}">
      <dsp:nvSpPr>
        <dsp:cNvPr id="0" name=""/>
        <dsp:cNvSpPr/>
      </dsp:nvSpPr>
      <dsp:spPr>
        <a:xfrm>
          <a:off x="5257800" y="2262695"/>
          <a:ext cx="0" cy="739727"/>
        </a:xfrm>
        <a:prstGeom prst="line">
          <a:avLst/>
        </a:prstGeom>
        <a:solidFill>
          <a:schemeClr val="accent5">
            <a:hueOff val="-3379271"/>
            <a:satOff val="-8710"/>
            <a:lumOff val="-5883"/>
            <a:alphaOff val="0"/>
          </a:schemeClr>
        </a:solidFill>
        <a:ln w="6350" cap="flat" cmpd="sng" algn="ctr">
          <a:solidFill>
            <a:srgbClr val="F18B35"/>
          </a:solidFill>
          <a:prstDash val="dash"/>
          <a:miter lim="800000"/>
        </a:ln>
        <a:effectLst/>
      </dsp:spPr>
      <dsp:style>
        <a:lnRef idx="2">
          <a:scrgbClr r="0" g="0" b="0"/>
        </a:lnRef>
        <a:fillRef idx="1">
          <a:scrgbClr r="0" g="0" b="0"/>
        </a:fillRef>
        <a:effectRef idx="0">
          <a:scrgbClr r="0" g="0" b="0"/>
        </a:effectRef>
        <a:fontRef idx="minor">
          <a:schemeClr val="lt1"/>
        </a:fontRef>
      </dsp:style>
    </dsp:sp>
    <dsp:sp modelId="{3B505AF6-96A5-460D-8544-D7A0A846A1EE}">
      <dsp:nvSpPr>
        <dsp:cNvPr id="0" name=""/>
        <dsp:cNvSpPr/>
      </dsp:nvSpPr>
      <dsp:spPr>
        <a:xfrm>
          <a:off x="38889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DE03A30-0DE2-4E90-A3CE-6C10CF1B936F}">
      <dsp:nvSpPr>
        <dsp:cNvPr id="0" name=""/>
        <dsp:cNvSpPr/>
      </dsp:nvSpPr>
      <dsp:spPr>
        <a:xfrm>
          <a:off x="520340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25EA86B-5ACE-44E6-A111-F20A3CDAB590}">
      <dsp:nvSpPr>
        <dsp:cNvPr id="0" name=""/>
        <dsp:cNvSpPr/>
      </dsp:nvSpPr>
      <dsp:spPr>
        <a:xfrm>
          <a:off x="55206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latin typeface="Arial" panose="020B0604020202020204" pitchFamily="34" charset="0"/>
              <a:cs typeface="Arial" panose="020B0604020202020204" pitchFamily="34" charset="0"/>
            </a:rPr>
            <a:t>Nov. 2024 – Feb. 2025</a:t>
          </a:r>
        </a:p>
      </dsp:txBody>
      <dsp:txXfrm>
        <a:off x="5520690" y="2336668"/>
        <a:ext cx="2103119" cy="491701"/>
      </dsp:txXfrm>
    </dsp:sp>
    <dsp:sp modelId="{5DF3A950-F876-413A-A414-40CADEC4C468}">
      <dsp:nvSpPr>
        <dsp:cNvPr id="0" name=""/>
        <dsp:cNvSpPr/>
      </dsp:nvSpPr>
      <dsp:spPr>
        <a:xfrm>
          <a:off x="5415534" y="210767"/>
          <a:ext cx="2313431" cy="1138146"/>
        </a:xfrm>
        <a:prstGeom prst="rect">
          <a:avLst/>
        </a:prstGeom>
        <a:solidFill>
          <a:srgbClr val="5E1B92">
            <a:alpha val="28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t>CIRNA seeks Cabinet approval for interim policy changes. AFN SCA check in</a:t>
          </a:r>
        </a:p>
      </dsp:txBody>
      <dsp:txXfrm>
        <a:off x="5415534" y="210767"/>
        <a:ext cx="2313431" cy="1138146"/>
      </dsp:txXfrm>
    </dsp:sp>
    <dsp:sp modelId="{0CC1FD45-7A2E-4C98-A967-63DD73B2874A}">
      <dsp:nvSpPr>
        <dsp:cNvPr id="0" name=""/>
        <dsp:cNvSpPr/>
      </dsp:nvSpPr>
      <dsp:spPr>
        <a:xfrm>
          <a:off x="6572250" y="1348914"/>
          <a:ext cx="0" cy="739727"/>
        </a:xfrm>
        <a:prstGeom prst="line">
          <a:avLst/>
        </a:prstGeom>
        <a:solidFill>
          <a:schemeClr val="accent5">
            <a:hueOff val="-4505695"/>
            <a:satOff val="-11613"/>
            <a:lumOff val="-7843"/>
            <a:alphaOff val="0"/>
          </a:schemeClr>
        </a:solidFill>
        <a:ln w="6350" cap="flat" cmpd="sng" algn="ctr">
          <a:solidFill>
            <a:srgbClr val="5E1B92"/>
          </a:solidFill>
          <a:prstDash val="dash"/>
          <a:miter lim="800000"/>
        </a:ln>
        <a:effectLst/>
      </dsp:spPr>
      <dsp:style>
        <a:lnRef idx="2">
          <a:scrgbClr r="0" g="0" b="0"/>
        </a:lnRef>
        <a:fillRef idx="1">
          <a:scrgbClr r="0" g="0" b="0"/>
        </a:fillRef>
        <a:effectRef idx="0">
          <a:scrgbClr r="0" g="0" b="0"/>
        </a:effectRef>
        <a:fontRef idx="minor">
          <a:schemeClr val="lt1"/>
        </a:fontRef>
      </dsp:style>
    </dsp:sp>
    <dsp:sp modelId="{E4855C4A-D161-4968-BBBD-76C35E23ACA6}">
      <dsp:nvSpPr>
        <dsp:cNvPr id="0" name=""/>
        <dsp:cNvSpPr/>
      </dsp:nvSpPr>
      <dsp:spPr>
        <a:xfrm>
          <a:off x="6835140" y="15229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latin typeface="Arial" panose="020B0604020202020204" pitchFamily="34" charset="0"/>
              <a:cs typeface="Arial" panose="020B0604020202020204" pitchFamily="34" charset="0"/>
            </a:rPr>
            <a:t>Mar. 2025</a:t>
          </a:r>
        </a:p>
      </dsp:txBody>
      <dsp:txXfrm>
        <a:off x="6835140" y="1522968"/>
        <a:ext cx="2103119" cy="491701"/>
      </dsp:txXfrm>
    </dsp:sp>
    <dsp:sp modelId="{79A081F3-308E-4FCB-894A-981BFF0F3301}">
      <dsp:nvSpPr>
        <dsp:cNvPr id="0" name=""/>
        <dsp:cNvSpPr/>
      </dsp:nvSpPr>
      <dsp:spPr>
        <a:xfrm>
          <a:off x="6729984" y="3002423"/>
          <a:ext cx="2313431" cy="720826"/>
        </a:xfrm>
        <a:prstGeom prst="rect">
          <a:avLst/>
        </a:prstGeom>
        <a:solidFill>
          <a:srgbClr val="F18B35">
            <a:alpha val="71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t>Budget 2025 key investments</a:t>
          </a:r>
        </a:p>
      </dsp:txBody>
      <dsp:txXfrm>
        <a:off x="6729984" y="3002423"/>
        <a:ext cx="2313431" cy="720826"/>
      </dsp:txXfrm>
    </dsp:sp>
    <dsp:sp modelId="{BF050DF5-8F12-43B0-9B96-1A8FEFF6C7BA}">
      <dsp:nvSpPr>
        <dsp:cNvPr id="0" name=""/>
        <dsp:cNvSpPr/>
      </dsp:nvSpPr>
      <dsp:spPr>
        <a:xfrm>
          <a:off x="7886700" y="2262695"/>
          <a:ext cx="0" cy="739727"/>
        </a:xfrm>
        <a:prstGeom prst="line">
          <a:avLst/>
        </a:prstGeom>
        <a:solidFill>
          <a:schemeClr val="accent5">
            <a:hueOff val="-5632119"/>
            <a:satOff val="-14516"/>
            <a:lumOff val="-9804"/>
            <a:alphaOff val="0"/>
          </a:schemeClr>
        </a:solidFill>
        <a:ln w="6350" cap="flat" cmpd="sng" algn="ctr">
          <a:solidFill>
            <a:srgbClr val="F18B35"/>
          </a:solidFill>
          <a:prstDash val="dash"/>
          <a:miter lim="800000"/>
        </a:ln>
        <a:effectLst/>
      </dsp:spPr>
      <dsp:style>
        <a:lnRef idx="2">
          <a:scrgbClr r="0" g="0" b="0"/>
        </a:lnRef>
        <a:fillRef idx="1">
          <a:scrgbClr r="0" g="0" b="0"/>
        </a:fillRef>
        <a:effectRef idx="0">
          <a:scrgbClr r="0" g="0" b="0"/>
        </a:effectRef>
        <a:fontRef idx="minor">
          <a:schemeClr val="lt1"/>
        </a:fontRef>
      </dsp:style>
    </dsp:sp>
    <dsp:sp modelId="{B552CE56-2C00-4DDE-9D2D-E8D60D185BA9}">
      <dsp:nvSpPr>
        <dsp:cNvPr id="0" name=""/>
        <dsp:cNvSpPr/>
      </dsp:nvSpPr>
      <dsp:spPr>
        <a:xfrm>
          <a:off x="65178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7DBD76F-6DB5-4027-A098-27E585E2096B}">
      <dsp:nvSpPr>
        <dsp:cNvPr id="0" name=""/>
        <dsp:cNvSpPr/>
      </dsp:nvSpPr>
      <dsp:spPr>
        <a:xfrm>
          <a:off x="783230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8B1479E-A663-4272-A157-E0658DD40B0A}">
      <dsp:nvSpPr>
        <dsp:cNvPr id="0" name=""/>
        <dsp:cNvSpPr/>
      </dsp:nvSpPr>
      <dsp:spPr>
        <a:xfrm>
          <a:off x="8149590" y="2336668"/>
          <a:ext cx="2103119"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latin typeface="Arial" panose="020B0604020202020204" pitchFamily="34" charset="0"/>
              <a:cs typeface="Arial" panose="020B0604020202020204" pitchFamily="34" charset="0"/>
            </a:rPr>
            <a:t>Oct. 2025</a:t>
          </a:r>
        </a:p>
      </dsp:txBody>
      <dsp:txXfrm>
        <a:off x="8149590" y="2336668"/>
        <a:ext cx="2103119" cy="491701"/>
      </dsp:txXfrm>
    </dsp:sp>
    <dsp:sp modelId="{9FFB4B41-30B9-4AB6-97FE-F9399F3BD18E}">
      <dsp:nvSpPr>
        <dsp:cNvPr id="0" name=""/>
        <dsp:cNvSpPr/>
      </dsp:nvSpPr>
      <dsp:spPr>
        <a:xfrm>
          <a:off x="8044434" y="741903"/>
          <a:ext cx="2313431" cy="607011"/>
        </a:xfrm>
        <a:prstGeom prst="rect">
          <a:avLst/>
        </a:prstGeom>
        <a:solidFill>
          <a:srgbClr val="5E1B92">
            <a:alpha val="4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t>Election</a:t>
          </a:r>
        </a:p>
      </dsp:txBody>
      <dsp:txXfrm>
        <a:off x="8044434" y="741903"/>
        <a:ext cx="2313431" cy="607011"/>
      </dsp:txXfrm>
    </dsp:sp>
    <dsp:sp modelId="{2C0D5F48-E414-43E9-9F0B-19143E234C06}">
      <dsp:nvSpPr>
        <dsp:cNvPr id="0" name=""/>
        <dsp:cNvSpPr/>
      </dsp:nvSpPr>
      <dsp:spPr>
        <a:xfrm>
          <a:off x="9201150" y="1348914"/>
          <a:ext cx="0" cy="739727"/>
        </a:xfrm>
        <a:prstGeom prst="line">
          <a:avLst/>
        </a:prstGeom>
        <a:solidFill>
          <a:schemeClr val="accent5">
            <a:hueOff val="-6758543"/>
            <a:satOff val="-17419"/>
            <a:lumOff val="-11765"/>
            <a:alphaOff val="0"/>
          </a:schemeClr>
        </a:solidFill>
        <a:ln w="6350" cap="flat" cmpd="sng" algn="ctr">
          <a:solidFill>
            <a:srgbClr val="5E1B92"/>
          </a:solidFill>
          <a:prstDash val="dash"/>
          <a:miter lim="800000"/>
        </a:ln>
        <a:effectLst/>
      </dsp:spPr>
      <dsp:style>
        <a:lnRef idx="2">
          <a:scrgbClr r="0" g="0" b="0"/>
        </a:lnRef>
        <a:fillRef idx="1">
          <a:scrgbClr r="0" g="0" b="0"/>
        </a:fillRef>
        <a:effectRef idx="0">
          <a:scrgbClr r="0" g="0" b="0"/>
        </a:effectRef>
        <a:fontRef idx="minor">
          <a:schemeClr val="lt1"/>
        </a:fontRef>
      </dsp:style>
    </dsp:sp>
    <dsp:sp modelId="{ADDF4B71-F101-4A18-960E-68F7DC1ABCA0}">
      <dsp:nvSpPr>
        <dsp:cNvPr id="0" name=""/>
        <dsp:cNvSpPr/>
      </dsp:nvSpPr>
      <dsp:spPr>
        <a:xfrm>
          <a:off x="9146758" y="2121277"/>
          <a:ext cx="108783" cy="10878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9441" cy="49533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98" y="1"/>
            <a:ext cx="2919441" cy="495337"/>
          </a:xfrm>
          <a:prstGeom prst="rect">
            <a:avLst/>
          </a:prstGeom>
        </p:spPr>
        <p:txBody>
          <a:bodyPr vert="horz" lIns="91440" tIns="45720" rIns="91440" bIns="45720" rtlCol="0"/>
          <a:lstStyle>
            <a:lvl1pPr algn="r">
              <a:defRPr sz="1200"/>
            </a:lvl1pPr>
          </a:lstStyle>
          <a:p>
            <a:fld id="{FD31A545-B768-4D20-9EE1-F9D7C31A8F40}" type="datetimeFigureOut">
              <a:rPr lang="en-US" smtClean="0"/>
              <a:pPr/>
              <a:t>11/28/24</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4187" y="4747827"/>
            <a:ext cx="5387390" cy="388519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0976"/>
            <a:ext cx="2919441" cy="4953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98" y="9370976"/>
            <a:ext cx="2919441" cy="495337"/>
          </a:xfrm>
          <a:prstGeom prst="rect">
            <a:avLst/>
          </a:prstGeom>
        </p:spPr>
        <p:txBody>
          <a:bodyPr vert="horz" lIns="91440" tIns="45720" rIns="91440" bIns="45720" rtlCol="0" anchor="b"/>
          <a:lstStyle>
            <a:lvl1pPr algn="r">
              <a:defRPr sz="1200"/>
            </a:lvl1pPr>
          </a:lstStyle>
          <a:p>
            <a:fld id="{BE2BBFF0-C69A-41F3-A00E-F2DBB36B45A6}" type="slidenum">
              <a:rPr lang="en-US" smtClean="0"/>
              <a:pPr/>
              <a:t>‹#›</a:t>
            </a:fld>
            <a:endParaRPr lang="en-US"/>
          </a:p>
        </p:txBody>
      </p:sp>
    </p:spTree>
    <p:extLst>
      <p:ext uri="{BB962C8B-B14F-4D97-AF65-F5344CB8AC3E}">
        <p14:creationId xmlns:p14="http://schemas.microsoft.com/office/powerpoint/2010/main" val="1672427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E2BBFF0-C69A-41F3-A00E-F2DBB36B45A6}" type="slidenum">
              <a:rPr lang="en-US" smtClean="0"/>
              <a:pPr/>
              <a:t>1</a:t>
            </a:fld>
            <a:endParaRPr lang="en-US"/>
          </a:p>
        </p:txBody>
      </p:sp>
    </p:spTree>
    <p:extLst>
      <p:ext uri="{BB962C8B-B14F-4D97-AF65-F5344CB8AC3E}">
        <p14:creationId xmlns:p14="http://schemas.microsoft.com/office/powerpoint/2010/main" val="2652359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058CB-DA2E-33F8-9B1B-27DBB62A9F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CA172-CB38-3ACB-4EFD-4387F391BC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F5E0DC-3225-EB58-D3DB-00E0D7E5F5D6}"/>
              </a:ext>
            </a:extLst>
          </p:cNvPr>
          <p:cNvSpPr>
            <a:spLocks noGrp="1"/>
          </p:cNvSpPr>
          <p:nvPr>
            <p:ph type="body" idx="1"/>
          </p:nvPr>
        </p:nvSpPr>
        <p:spPr/>
        <p:txBody>
          <a:bodyPr/>
          <a:lstStyle/>
          <a:p>
            <a:r>
              <a:rPr lang="en-CA" dirty="0"/>
              <a:t>Moving to AFN Mandates:</a:t>
            </a:r>
          </a:p>
          <a:p>
            <a:endParaRPr lang="en-CA" dirty="0"/>
          </a:p>
          <a:p>
            <a:pPr marL="171450" indent="-171450">
              <a:buFont typeface="Arial" panose="020B0604020202020204" pitchFamily="34" charset="0"/>
              <a:buChar char="•"/>
            </a:pPr>
            <a:r>
              <a:rPr lang="en-CA" dirty="0"/>
              <a:t>Our most recent mandate is from the 2023 – AFN Resolution 37/2023 </a:t>
            </a:r>
            <a:r>
              <a:rPr lang="en-CA" i="1" dirty="0"/>
              <a:t>Returning First Nations Lands through ATR Reform</a:t>
            </a:r>
            <a:r>
              <a:rPr lang="en-CA" dirty="0"/>
              <a:t>.</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I want to highlight two clauses from that resolution:  </a:t>
            </a:r>
          </a:p>
          <a:p>
            <a:pPr marL="171450" indent="-171450">
              <a:buFont typeface="Arial" panose="020B0604020202020204" pitchFamily="34" charset="0"/>
              <a:buChar char="•"/>
            </a:pPr>
            <a:endParaRPr lang="en-CA" dirty="0"/>
          </a:p>
          <a:p>
            <a:pPr marL="228600" indent="-228600">
              <a:buFont typeface="+mj-lt"/>
              <a:buAutoNum type="arabicPeriod"/>
            </a:pPr>
            <a:r>
              <a:rPr lang="en-CA" dirty="0"/>
              <a:t>First Nations In Assembly call on the Government of Canada to co-develop with First Nations a clear, effective, and transparent process to retore, reacquire, and/or remedy the historic dispossession of reserve lands.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That mandate speaks to the need to ensure any new policy or process on ATR is responding to First Nations goals and objectives in alignment with international and domestic law. </a:t>
            </a:r>
          </a:p>
          <a:p>
            <a:pPr marL="171450" indent="-171450">
              <a:buFont typeface="Arial" panose="020B0604020202020204" pitchFamily="34" charset="0"/>
              <a:buChar char="•"/>
            </a:pPr>
            <a:endParaRPr lang="en-CA" dirty="0"/>
          </a:p>
          <a:p>
            <a:pPr marL="228600" indent="-228600">
              <a:buFont typeface="+mj-lt"/>
              <a:buAutoNum type="arabicPeriod" startAt="2"/>
            </a:pPr>
            <a:r>
              <a:rPr lang="en-CA" dirty="0"/>
              <a:t>The resolution also calls on the AFN to engage with First Nations on the review and redesign of the ATR process – our objective is to identify the many priorities First Nations have respecting ATR and to potentially propose policy or legislative solutions. </a:t>
            </a:r>
          </a:p>
          <a:p>
            <a:pPr marL="171450" indent="-17145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07C0DE8D-CA2A-E801-815B-8A9F24B15B26}"/>
              </a:ext>
            </a:extLst>
          </p:cNvPr>
          <p:cNvSpPr>
            <a:spLocks noGrp="1"/>
          </p:cNvSpPr>
          <p:nvPr>
            <p:ph type="sldNum" sz="quarter" idx="5"/>
          </p:nvPr>
        </p:nvSpPr>
        <p:spPr/>
        <p:txBody>
          <a:bodyPr/>
          <a:lstStyle/>
          <a:p>
            <a:fld id="{BE2BBFF0-C69A-41F3-A00E-F2DBB36B45A6}" type="slidenum">
              <a:rPr lang="en-US" smtClean="0"/>
              <a:pPr/>
              <a:t>10</a:t>
            </a:fld>
            <a:endParaRPr lang="en-US"/>
          </a:p>
        </p:txBody>
      </p:sp>
    </p:spTree>
    <p:extLst>
      <p:ext uri="{BB962C8B-B14F-4D97-AF65-F5344CB8AC3E}">
        <p14:creationId xmlns:p14="http://schemas.microsoft.com/office/powerpoint/2010/main" val="3016825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D8C44-A1F4-101E-878F-3CD19E711C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095DF4-CE4E-06DB-D45A-51F226218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0308AA-6D2F-A604-23D4-B83D2D2E701D}"/>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AC3EECB1-FAF1-FC78-35FF-00D8612DE4A2}"/>
              </a:ext>
            </a:extLst>
          </p:cNvPr>
          <p:cNvSpPr>
            <a:spLocks noGrp="1"/>
          </p:cNvSpPr>
          <p:nvPr>
            <p:ph type="sldNum" sz="quarter" idx="5"/>
          </p:nvPr>
        </p:nvSpPr>
        <p:spPr/>
        <p:txBody>
          <a:bodyPr/>
          <a:lstStyle/>
          <a:p>
            <a:fld id="{BE2BBFF0-C69A-41F3-A00E-F2DBB36B45A6}" type="slidenum">
              <a:rPr lang="en-US" smtClean="0"/>
              <a:pPr/>
              <a:t>11</a:t>
            </a:fld>
            <a:endParaRPr lang="en-US"/>
          </a:p>
        </p:txBody>
      </p:sp>
    </p:spTree>
    <p:extLst>
      <p:ext uri="{BB962C8B-B14F-4D97-AF65-F5344CB8AC3E}">
        <p14:creationId xmlns:p14="http://schemas.microsoft.com/office/powerpoint/2010/main" val="3743674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 want to shift from the current CIRNA redesign process to highlight AFN engagement and analysis.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At the technical level, AFN continues to meet with ISC and CIRNA through an ATR table to discuss the redesign, share information, and advance First Nations positions.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On the engagement side, we are carrying out several initiatives to advance our mandates to provide analysis and information: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In 2022 AFN delivered a national ATR survey to all First Nations – the survey included sections on the existing process, as well as a series of open ended questions about their objectives for ATR. </a:t>
            </a:r>
          </a:p>
          <a:p>
            <a:pPr marL="171450" indent="-171450">
              <a:buFont typeface="Arial" panose="020B0604020202020204" pitchFamily="34" charset="0"/>
              <a:buChar char="•"/>
            </a:pPr>
            <a:endParaRPr lang="en-CA" dirty="0"/>
          </a:p>
          <a:p>
            <a:pPr marL="628650" lvl="1" indent="-171450">
              <a:buFont typeface="Arial" panose="020B0604020202020204" pitchFamily="34" charset="0"/>
              <a:buChar char="•"/>
            </a:pPr>
            <a:r>
              <a:rPr lang="en-CA" dirty="0"/>
              <a:t>We received over 250 responses – although many of the respondents asked for direct follow up or weren’t able to fill out the entire survey. </a:t>
            </a:r>
          </a:p>
          <a:p>
            <a:pPr marL="628650" lvl="1" indent="-171450">
              <a:buFont typeface="Arial" panose="020B0604020202020204" pitchFamily="34" charset="0"/>
              <a:buChar char="•"/>
            </a:pPr>
            <a:r>
              <a:rPr lang="en-CA" dirty="0"/>
              <a:t>We plan to release a final report summarizing our findings soon </a:t>
            </a:r>
            <a:endParaRPr lang="en-US"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12</a:t>
            </a:fld>
            <a:endParaRPr lang="en-US"/>
          </a:p>
        </p:txBody>
      </p:sp>
    </p:spTree>
    <p:extLst>
      <p:ext uri="{BB962C8B-B14F-4D97-AF65-F5344CB8AC3E}">
        <p14:creationId xmlns:p14="http://schemas.microsoft.com/office/powerpoint/2010/main" val="2058022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 want to shift from the current CIRNA redesign process to highlight AFN engagement and analysis.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At the technical level, AFN continues to meet with ISC and CIRNA through an ATR table to discuss the redesign, share information, and advance First Nations positions.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On the engagement side, we are carrying out several initiatives to advance our mandates to provide analysis and information: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In 2022 AFN delivered a national ATR survey to all First Nations – the survey included sections on the existing process, as well as a series of open ended questions about their objectives for ATR. </a:t>
            </a:r>
          </a:p>
          <a:p>
            <a:pPr marL="171450" indent="-171450">
              <a:buFont typeface="Arial" panose="020B0604020202020204" pitchFamily="34" charset="0"/>
              <a:buChar char="•"/>
            </a:pPr>
            <a:endParaRPr lang="en-CA" dirty="0"/>
          </a:p>
          <a:p>
            <a:pPr marL="628650" lvl="1" indent="-171450">
              <a:buFont typeface="Arial" panose="020B0604020202020204" pitchFamily="34" charset="0"/>
              <a:buChar char="•"/>
            </a:pPr>
            <a:r>
              <a:rPr lang="en-CA" dirty="0"/>
              <a:t>We received over 250 responses – although many of the respondents asked for direct follow up or weren’t able to fill out the entire survey. </a:t>
            </a:r>
          </a:p>
          <a:p>
            <a:pPr marL="628650" lvl="1" indent="-171450">
              <a:buFont typeface="Arial" panose="020B0604020202020204" pitchFamily="34" charset="0"/>
              <a:buChar char="•"/>
            </a:pPr>
            <a:r>
              <a:rPr lang="en-CA" dirty="0"/>
              <a:t>We plan to release a final report summarizing our findings soon </a:t>
            </a:r>
            <a:endParaRPr lang="en-US"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13</a:t>
            </a:fld>
            <a:endParaRPr lang="en-US"/>
          </a:p>
        </p:txBody>
      </p:sp>
    </p:spTree>
    <p:extLst>
      <p:ext uri="{BB962C8B-B14F-4D97-AF65-F5344CB8AC3E}">
        <p14:creationId xmlns:p14="http://schemas.microsoft.com/office/powerpoint/2010/main" val="538082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BE2BBFF0-C69A-41F3-A00E-F2DBB36B45A6}" type="slidenum">
              <a:rPr lang="en-US" smtClean="0"/>
              <a:pPr/>
              <a:t>14</a:t>
            </a:fld>
            <a:endParaRPr lang="en-US"/>
          </a:p>
        </p:txBody>
      </p:sp>
    </p:spTree>
    <p:extLst>
      <p:ext uri="{BB962C8B-B14F-4D97-AF65-F5344CB8AC3E}">
        <p14:creationId xmlns:p14="http://schemas.microsoft.com/office/powerpoint/2010/main" val="10074276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21366-440C-9222-C4EE-0F7A1506A2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3BD766-FA4C-50DF-624C-88326E44D8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BC1D0-2645-0AC1-4DAB-382707D896FA}"/>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FDA1FB3B-2594-6B69-1568-5F2048F52FB3}"/>
              </a:ext>
            </a:extLst>
          </p:cNvPr>
          <p:cNvSpPr>
            <a:spLocks noGrp="1"/>
          </p:cNvSpPr>
          <p:nvPr>
            <p:ph type="sldNum" sz="quarter" idx="5"/>
          </p:nvPr>
        </p:nvSpPr>
        <p:spPr/>
        <p:txBody>
          <a:bodyPr/>
          <a:lstStyle/>
          <a:p>
            <a:fld id="{BE2BBFF0-C69A-41F3-A00E-F2DBB36B45A6}" type="slidenum">
              <a:rPr lang="en-US" smtClean="0"/>
              <a:pPr/>
              <a:t>15</a:t>
            </a:fld>
            <a:endParaRPr lang="en-US"/>
          </a:p>
        </p:txBody>
      </p:sp>
    </p:spTree>
    <p:extLst>
      <p:ext uri="{BB962C8B-B14F-4D97-AF65-F5344CB8AC3E}">
        <p14:creationId xmlns:p14="http://schemas.microsoft.com/office/powerpoint/2010/main" val="981808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2</a:t>
            </a:fld>
            <a:endParaRPr lang="en-US"/>
          </a:p>
        </p:txBody>
      </p:sp>
    </p:spTree>
    <p:extLst>
      <p:ext uri="{BB962C8B-B14F-4D97-AF65-F5344CB8AC3E}">
        <p14:creationId xmlns:p14="http://schemas.microsoft.com/office/powerpoint/2010/main" val="2526280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3</a:t>
            </a:fld>
            <a:endParaRPr lang="en-US"/>
          </a:p>
        </p:txBody>
      </p:sp>
    </p:spTree>
    <p:extLst>
      <p:ext uri="{BB962C8B-B14F-4D97-AF65-F5344CB8AC3E}">
        <p14:creationId xmlns:p14="http://schemas.microsoft.com/office/powerpoint/2010/main" val="82762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4</a:t>
            </a:fld>
            <a:endParaRPr lang="en-US"/>
          </a:p>
        </p:txBody>
      </p:sp>
    </p:spTree>
    <p:extLst>
      <p:ext uri="{BB962C8B-B14F-4D97-AF65-F5344CB8AC3E}">
        <p14:creationId xmlns:p14="http://schemas.microsoft.com/office/powerpoint/2010/main" val="307446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Moving to federal commitments and mandates on ATR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Since 2018 we have seen several public commitments to reform ATR – including in the Ministers Mandate letter from the Prime Minister in 2019 and 2021.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The 2021 Federal Budget is a </a:t>
            </a:r>
            <a:r>
              <a:rPr lang="en-CA" b="1" dirty="0"/>
              <a:t>key marker</a:t>
            </a:r>
            <a:r>
              <a:rPr lang="en-CA" dirty="0"/>
              <a:t> in this current reform effort, because it put actual resources behind reform.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Budget 2021 included $33 million for ISC to support the process and address a massive backlog of ATR applications, and $10 million for CIRNA to support policy reform. </a:t>
            </a:r>
          </a:p>
          <a:p>
            <a:endParaRPr lang="en-CA"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5</a:t>
            </a:fld>
            <a:endParaRPr lang="en-US"/>
          </a:p>
        </p:txBody>
      </p:sp>
    </p:spTree>
    <p:extLst>
      <p:ext uri="{BB962C8B-B14F-4D97-AF65-F5344CB8AC3E}">
        <p14:creationId xmlns:p14="http://schemas.microsoft.com/office/powerpoint/2010/main" val="606963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Moving to AFN Mandates:</a:t>
            </a:r>
          </a:p>
          <a:p>
            <a:endParaRPr lang="en-CA" dirty="0"/>
          </a:p>
          <a:p>
            <a:pPr marL="171450" indent="-171450">
              <a:buFont typeface="Arial" panose="020B0604020202020204" pitchFamily="34" charset="0"/>
              <a:buChar char="•"/>
            </a:pPr>
            <a:r>
              <a:rPr lang="en-CA" dirty="0"/>
              <a:t>Our most recent mandate is from the 2023 – AFN Resolution 37/2023 </a:t>
            </a:r>
            <a:r>
              <a:rPr lang="en-CA" i="1" dirty="0"/>
              <a:t>Returning First Nations Lands through ATR Reform</a:t>
            </a:r>
            <a:r>
              <a:rPr lang="en-CA" dirty="0"/>
              <a:t>.</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I want to highlight two clauses from that resolution:  </a:t>
            </a:r>
          </a:p>
          <a:p>
            <a:pPr marL="171450" indent="-171450">
              <a:buFont typeface="Arial" panose="020B0604020202020204" pitchFamily="34" charset="0"/>
              <a:buChar char="•"/>
            </a:pPr>
            <a:endParaRPr lang="en-CA" dirty="0"/>
          </a:p>
          <a:p>
            <a:pPr marL="228600" indent="-228600">
              <a:buFont typeface="+mj-lt"/>
              <a:buAutoNum type="arabicPeriod"/>
            </a:pPr>
            <a:r>
              <a:rPr lang="en-CA" dirty="0"/>
              <a:t>First Nations In Assembly call on the Government of Canada to co-develop with First Nations a clear, effective, and transparent process to retore, reacquire, and/or remedy the historic dispossession of reserve lands.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That mandate speaks to the need to ensure any new policy or process on ATR is responding to First Nations goals and objectives in alignment with international and domestic law. </a:t>
            </a:r>
          </a:p>
          <a:p>
            <a:pPr marL="171450" indent="-171450">
              <a:buFont typeface="Arial" panose="020B0604020202020204" pitchFamily="34" charset="0"/>
              <a:buChar char="•"/>
            </a:pPr>
            <a:endParaRPr lang="en-CA" dirty="0"/>
          </a:p>
          <a:p>
            <a:pPr marL="228600" indent="-228600">
              <a:buFont typeface="+mj-lt"/>
              <a:buAutoNum type="arabicPeriod" startAt="2"/>
            </a:pPr>
            <a:r>
              <a:rPr lang="en-CA" dirty="0"/>
              <a:t>The resolution also calls on the AFN to engage with First Nations on the review and redesign of the ATR process – our objective is to identify the many priorities First Nations have respecting ATR and to potentially propose policy or legislative solutions. </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6</a:t>
            </a:fld>
            <a:endParaRPr lang="en-US"/>
          </a:p>
        </p:txBody>
      </p:sp>
    </p:spTree>
    <p:extLst>
      <p:ext uri="{BB962C8B-B14F-4D97-AF65-F5344CB8AC3E}">
        <p14:creationId xmlns:p14="http://schemas.microsoft.com/office/powerpoint/2010/main" val="3296314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Moving to AFN Mandates:</a:t>
            </a:r>
          </a:p>
          <a:p>
            <a:endParaRPr lang="en-CA" dirty="0"/>
          </a:p>
          <a:p>
            <a:pPr marL="171450" indent="-171450">
              <a:buFont typeface="Arial" panose="020B0604020202020204" pitchFamily="34" charset="0"/>
              <a:buChar char="•"/>
            </a:pPr>
            <a:r>
              <a:rPr lang="en-CA" dirty="0"/>
              <a:t>Our most recent mandate is from the 2023 – AFN Resolution 37/2023 </a:t>
            </a:r>
            <a:r>
              <a:rPr lang="en-CA" i="1" dirty="0"/>
              <a:t>Returning First Nations Lands through ATR Reform</a:t>
            </a:r>
            <a:r>
              <a:rPr lang="en-CA" dirty="0"/>
              <a:t>.</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I want to highlight two clauses from that resolution:  </a:t>
            </a:r>
          </a:p>
          <a:p>
            <a:pPr marL="171450" indent="-171450">
              <a:buFont typeface="Arial" panose="020B0604020202020204" pitchFamily="34" charset="0"/>
              <a:buChar char="•"/>
            </a:pPr>
            <a:endParaRPr lang="en-CA" dirty="0"/>
          </a:p>
          <a:p>
            <a:pPr marL="228600" indent="-228600">
              <a:buFont typeface="+mj-lt"/>
              <a:buAutoNum type="arabicPeriod"/>
            </a:pPr>
            <a:r>
              <a:rPr lang="en-CA" dirty="0"/>
              <a:t>First Nations In Assembly call on the Government of Canada to co-develop with First Nations a clear, effective, and transparent process to retore, reacquire, and/or remedy the historic dispossession of reserve lands.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That mandate speaks to the need to ensure any new policy or process on ATR is responding to First Nations goals and objectives in alignment with international and domestic law. </a:t>
            </a:r>
          </a:p>
          <a:p>
            <a:pPr marL="171450" indent="-171450">
              <a:buFont typeface="Arial" panose="020B0604020202020204" pitchFamily="34" charset="0"/>
              <a:buChar char="•"/>
            </a:pPr>
            <a:endParaRPr lang="en-CA" dirty="0"/>
          </a:p>
          <a:p>
            <a:pPr marL="228600" indent="-228600">
              <a:buFont typeface="+mj-lt"/>
              <a:buAutoNum type="arabicPeriod" startAt="2"/>
            </a:pPr>
            <a:r>
              <a:rPr lang="en-CA" dirty="0"/>
              <a:t>The resolution also calls on the AFN to engage with First Nations on the review and redesign of the ATR process – our objective is to identify the many priorities First Nations have respecting ATR and to potentially propose policy or legislative solutions. </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BE2BBFF0-C69A-41F3-A00E-F2DBB36B45A6}" type="slidenum">
              <a:rPr lang="en-US" smtClean="0"/>
              <a:pPr/>
              <a:t>7</a:t>
            </a:fld>
            <a:endParaRPr lang="en-US"/>
          </a:p>
        </p:txBody>
      </p:sp>
    </p:spTree>
    <p:extLst>
      <p:ext uri="{BB962C8B-B14F-4D97-AF65-F5344CB8AC3E}">
        <p14:creationId xmlns:p14="http://schemas.microsoft.com/office/powerpoint/2010/main" val="4167568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BE2BBFF0-C69A-41F3-A00E-F2DBB36B45A6}" type="slidenum">
              <a:rPr lang="en-US" smtClean="0"/>
              <a:pPr/>
              <a:t>8</a:t>
            </a:fld>
            <a:endParaRPr lang="en-US"/>
          </a:p>
        </p:txBody>
      </p:sp>
    </p:spTree>
    <p:extLst>
      <p:ext uri="{BB962C8B-B14F-4D97-AF65-F5344CB8AC3E}">
        <p14:creationId xmlns:p14="http://schemas.microsoft.com/office/powerpoint/2010/main" val="2106337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F7DBE-BDD9-EEB9-BA68-853B3F2E82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58F4B1-243A-36B4-8B42-B4BF5C62CF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452ADD-7FAC-BA33-9EAC-4E1223D91E2D}"/>
              </a:ext>
            </a:extLst>
          </p:cNvPr>
          <p:cNvSpPr>
            <a:spLocks noGrp="1"/>
          </p:cNvSpPr>
          <p:nvPr>
            <p:ph type="body" idx="1"/>
          </p:nvPr>
        </p:nvSpPr>
        <p:spPr/>
        <p:txBody>
          <a:bodyPr/>
          <a:lstStyle/>
          <a:p>
            <a:r>
              <a:rPr lang="en-CA" dirty="0"/>
              <a:t>Moving to AFN Mandates:</a:t>
            </a:r>
          </a:p>
          <a:p>
            <a:endParaRPr lang="en-CA" dirty="0"/>
          </a:p>
          <a:p>
            <a:pPr marL="171450" indent="-171450">
              <a:buFont typeface="Arial" panose="020B0604020202020204" pitchFamily="34" charset="0"/>
              <a:buChar char="•"/>
            </a:pPr>
            <a:r>
              <a:rPr lang="en-CA" dirty="0"/>
              <a:t>Our most recent mandate is from the 2023 – AFN Resolution 37/2023 </a:t>
            </a:r>
            <a:r>
              <a:rPr lang="en-CA" i="1" dirty="0"/>
              <a:t>Returning First Nations Lands through ATR Reform</a:t>
            </a:r>
            <a:r>
              <a:rPr lang="en-CA" dirty="0"/>
              <a:t>.</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I want to highlight two clauses from that resolution:  </a:t>
            </a:r>
          </a:p>
          <a:p>
            <a:pPr marL="171450" indent="-171450">
              <a:buFont typeface="Arial" panose="020B0604020202020204" pitchFamily="34" charset="0"/>
              <a:buChar char="•"/>
            </a:pPr>
            <a:endParaRPr lang="en-CA" dirty="0"/>
          </a:p>
          <a:p>
            <a:pPr marL="228600" indent="-228600">
              <a:buFont typeface="+mj-lt"/>
              <a:buAutoNum type="arabicPeriod"/>
            </a:pPr>
            <a:r>
              <a:rPr lang="en-CA" dirty="0"/>
              <a:t>First Nations In Assembly call on the Government of Canada to co-develop with First Nations a clear, effective, and transparent process to retore, reacquire, and/or remedy the historic dispossession of reserve lands. </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r>
              <a:rPr lang="en-CA" dirty="0"/>
              <a:t>That mandate speaks to the need to ensure any new policy or process on ATR is responding to First Nations goals and objectives in alignment with international and domestic law. </a:t>
            </a:r>
          </a:p>
          <a:p>
            <a:pPr marL="171450" indent="-171450">
              <a:buFont typeface="Arial" panose="020B0604020202020204" pitchFamily="34" charset="0"/>
              <a:buChar char="•"/>
            </a:pPr>
            <a:endParaRPr lang="en-CA" dirty="0"/>
          </a:p>
          <a:p>
            <a:pPr marL="228600" indent="-228600">
              <a:buFont typeface="+mj-lt"/>
              <a:buAutoNum type="arabicPeriod" startAt="2"/>
            </a:pPr>
            <a:r>
              <a:rPr lang="en-CA" dirty="0"/>
              <a:t>The resolution also calls on the AFN to engage with First Nations on the review and redesign of the ATR process – our objective is to identify the many priorities First Nations have respecting ATR and to potentially propose policy or legislative solutions. </a:t>
            </a:r>
          </a:p>
          <a:p>
            <a:pPr marL="171450" indent="-17145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8B6C1C71-4A5B-1733-8DD0-55616B61F3B7}"/>
              </a:ext>
            </a:extLst>
          </p:cNvPr>
          <p:cNvSpPr>
            <a:spLocks noGrp="1"/>
          </p:cNvSpPr>
          <p:nvPr>
            <p:ph type="sldNum" sz="quarter" idx="5"/>
          </p:nvPr>
        </p:nvSpPr>
        <p:spPr/>
        <p:txBody>
          <a:bodyPr/>
          <a:lstStyle/>
          <a:p>
            <a:fld id="{BE2BBFF0-C69A-41F3-A00E-F2DBB36B45A6}" type="slidenum">
              <a:rPr lang="en-US" smtClean="0"/>
              <a:pPr/>
              <a:t>9</a:t>
            </a:fld>
            <a:endParaRPr lang="en-US"/>
          </a:p>
        </p:txBody>
      </p:sp>
    </p:spTree>
    <p:extLst>
      <p:ext uri="{BB962C8B-B14F-4D97-AF65-F5344CB8AC3E}">
        <p14:creationId xmlns:p14="http://schemas.microsoft.com/office/powerpoint/2010/main" val="673939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D98A5-2886-2440-9C53-8FB9D29AE371}"/>
              </a:ext>
            </a:extLst>
          </p:cNvPr>
          <p:cNvSpPr>
            <a:spLocks noGrp="1"/>
          </p:cNvSpPr>
          <p:nvPr>
            <p:ph type="ctrTitle"/>
          </p:nvPr>
        </p:nvSpPr>
        <p:spPr>
          <a:xfrm>
            <a:off x="1524000" y="1764915"/>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AA09B2-9CD8-9249-8A23-510F96BB396B}"/>
              </a:ext>
            </a:extLst>
          </p:cNvPr>
          <p:cNvSpPr>
            <a:spLocks noGrp="1"/>
          </p:cNvSpPr>
          <p:nvPr>
            <p:ph type="subTitle" idx="1"/>
          </p:nvPr>
        </p:nvSpPr>
        <p:spPr>
          <a:xfrm>
            <a:off x="1524000" y="424459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7D241BBA-58B3-EB49-BEC0-0DEA5BCD6F5A}"/>
              </a:ext>
            </a:extLst>
          </p:cNvPr>
          <p:cNvSpPr>
            <a:spLocks noGrp="1"/>
          </p:cNvSpPr>
          <p:nvPr>
            <p:ph type="sldNum" sz="quarter" idx="12"/>
          </p:nvPr>
        </p:nvSpPr>
        <p:spPr>
          <a:xfrm>
            <a:off x="8610600" y="6356350"/>
            <a:ext cx="2743200" cy="316299"/>
          </a:xfrm>
        </p:spPr>
        <p:txBody>
          <a:bodyPr/>
          <a:lstStyle/>
          <a:p>
            <a:fld id="{8BB57D23-4374-FC43-8A8F-8D82E02D34FD}" type="slidenum">
              <a:rPr lang="en-US" smtClean="0"/>
              <a:pPr/>
              <a:t>‹#›</a:t>
            </a:fld>
            <a:endParaRPr lang="en-US"/>
          </a:p>
        </p:txBody>
      </p:sp>
    </p:spTree>
    <p:extLst>
      <p:ext uri="{BB962C8B-B14F-4D97-AF65-F5344CB8AC3E}">
        <p14:creationId xmlns:p14="http://schemas.microsoft.com/office/powerpoint/2010/main" val="39172036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6267D43-D489-1A4F-BE8A-36BCE698D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CAE69892-4861-DF41-AAFA-3000ECCCC028}"/>
              </a:ext>
            </a:extLst>
          </p:cNvPr>
          <p:cNvSpPr>
            <a:spLocks noGrp="1"/>
          </p:cNvSpPr>
          <p:nvPr>
            <p:ph type="sldNum" sz="quarter" idx="4"/>
          </p:nvPr>
        </p:nvSpPr>
        <p:spPr>
          <a:xfrm>
            <a:off x="8610600" y="6356351"/>
            <a:ext cx="2743200" cy="341012"/>
          </a:xfrm>
          <a:prstGeom prst="rect">
            <a:avLst/>
          </a:prstGeom>
        </p:spPr>
        <p:txBody>
          <a:bodyPr vert="horz" lIns="91440" tIns="45720" rIns="91440" bIns="45720" rtlCol="0" anchor="ctr"/>
          <a:lstStyle>
            <a:lvl1pPr algn="r">
              <a:defRPr sz="1200">
                <a:solidFill>
                  <a:schemeClr val="tx1">
                    <a:tint val="75000"/>
                  </a:schemeClr>
                </a:solidFill>
              </a:defRPr>
            </a:lvl1pPr>
          </a:lstStyle>
          <a:p>
            <a:fld id="{8BB57D23-4374-FC43-8A8F-8D82E02D34FD}" type="slidenum">
              <a:rPr lang="en-US" smtClean="0"/>
              <a:pPr/>
              <a:t>‹#›</a:t>
            </a:fld>
            <a:endParaRPr lang="en-US"/>
          </a:p>
        </p:txBody>
      </p:sp>
    </p:spTree>
    <p:extLst>
      <p:ext uri="{BB962C8B-B14F-4D97-AF65-F5344CB8AC3E}">
        <p14:creationId xmlns:p14="http://schemas.microsoft.com/office/powerpoint/2010/main" val="2097833502"/>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mailto:jdonovan@afn.c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0BE8B-4D6B-C641-9601-186F1D58F17C}"/>
              </a:ext>
            </a:extLst>
          </p:cNvPr>
          <p:cNvSpPr>
            <a:spLocks noGrp="1"/>
          </p:cNvSpPr>
          <p:nvPr>
            <p:ph type="ctrTitle"/>
          </p:nvPr>
        </p:nvSpPr>
        <p:spPr>
          <a:xfrm>
            <a:off x="471948" y="1802439"/>
            <a:ext cx="10883407" cy="3590656"/>
          </a:xfrm>
        </p:spPr>
        <p:txBody>
          <a:bodyPr/>
          <a:lstStyle/>
          <a:p>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dirty="0">
                <a:solidFill>
                  <a:schemeClr val="bg1"/>
                </a:solidFill>
                <a:latin typeface="Arial" panose="020B0604020202020204" pitchFamily="34" charset="0"/>
                <a:cs typeface="Arial" panose="020B0604020202020204" pitchFamily="34" charset="0"/>
              </a:rPr>
            </a:br>
            <a:br>
              <a:rPr lang="en-CA" sz="5400" dirty="0">
                <a:solidFill>
                  <a:schemeClr val="bg1"/>
                </a:solidFill>
                <a:latin typeface="Arial" panose="020B0604020202020204" pitchFamily="34" charset="0"/>
                <a:cs typeface="Arial" panose="020B0604020202020204" pitchFamily="34" charset="0"/>
              </a:rPr>
            </a:br>
            <a:r>
              <a:rPr lang="en-CA" sz="5400" b="1" dirty="0">
                <a:solidFill>
                  <a:schemeClr val="bg1"/>
                </a:solidFill>
                <a:latin typeface="Arial" panose="020B0604020202020204" pitchFamily="34" charset="0"/>
                <a:cs typeface="Arial" panose="020B0604020202020204" pitchFamily="34" charset="0"/>
              </a:rPr>
              <a:t>Additions to Reserve Re-design</a:t>
            </a:r>
            <a:br>
              <a:rPr lang="en-CA" sz="5400" b="1" dirty="0">
                <a:solidFill>
                  <a:schemeClr val="bg1"/>
                </a:solidFill>
                <a:latin typeface="Arial" panose="020B0604020202020204" pitchFamily="34" charset="0"/>
                <a:cs typeface="Arial" panose="020B0604020202020204" pitchFamily="34" charset="0"/>
              </a:rPr>
            </a:br>
            <a:r>
              <a:rPr lang="en-CA" sz="4000" b="1" dirty="0">
                <a:solidFill>
                  <a:schemeClr val="bg1"/>
                </a:solidFill>
                <a:latin typeface="Arial" panose="020B0604020202020204" pitchFamily="34" charset="0"/>
                <a:cs typeface="Arial" panose="020B0604020202020204" pitchFamily="34" charset="0"/>
              </a:rPr>
              <a:t> </a:t>
            </a:r>
            <a:br>
              <a:rPr lang="en-CA" b="1" dirty="0">
                <a:solidFill>
                  <a:schemeClr val="bg1"/>
                </a:solidFill>
                <a:latin typeface="Arial" panose="020B0604020202020204" pitchFamily="34" charset="0"/>
                <a:cs typeface="Arial" panose="020B0604020202020204" pitchFamily="34" charset="0"/>
              </a:rPr>
            </a:br>
            <a:r>
              <a:rPr lang="en-CA" sz="3200" b="1" dirty="0">
                <a:solidFill>
                  <a:schemeClr val="bg1"/>
                </a:solidFill>
                <a:latin typeface="Arial" panose="020B0604020202020204" pitchFamily="34" charset="0"/>
                <a:cs typeface="Arial" panose="020B0604020202020204" pitchFamily="34" charset="0"/>
              </a:rPr>
              <a:t>Advancing First Nations Priorities</a:t>
            </a:r>
            <a:br>
              <a:rPr lang="en-CA" dirty="0">
                <a:solidFill>
                  <a:schemeClr val="bg1"/>
                </a:solidFill>
                <a:latin typeface="Arial" panose="020B0604020202020204" pitchFamily="34" charset="0"/>
                <a:cs typeface="Arial" panose="020B0604020202020204" pitchFamily="34" charset="0"/>
              </a:rPr>
            </a:br>
            <a:endParaRPr lang="en-US"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3C1C396-FFD3-E884-9298-35E4BCE24830}"/>
              </a:ext>
            </a:extLst>
          </p:cNvPr>
          <p:cNvSpPr txBox="1"/>
          <p:nvPr/>
        </p:nvSpPr>
        <p:spPr>
          <a:xfrm>
            <a:off x="2821154" y="5069929"/>
            <a:ext cx="7156580" cy="871970"/>
          </a:xfrm>
          <a:prstGeom prst="rect">
            <a:avLst/>
          </a:prstGeom>
          <a:noFill/>
        </p:spPr>
        <p:txBody>
          <a:bodyPr wrap="square" rtlCol="0">
            <a:spAutoFit/>
          </a:bodyPr>
          <a:lstStyle/>
          <a:p>
            <a:pPr algn="ctr">
              <a:lnSpc>
                <a:spcPct val="150000"/>
              </a:lnSpc>
            </a:pPr>
            <a:r>
              <a:rPr lang="en-US" dirty="0">
                <a:solidFill>
                  <a:schemeClr val="bg1"/>
                </a:solidFill>
                <a:latin typeface="Arial" panose="020B0604020202020204" pitchFamily="34" charset="0"/>
                <a:cs typeface="Arial" panose="020B0604020202020204" pitchFamily="34" charset="0"/>
              </a:rPr>
              <a:t>AFN Special Chiefs Assembly</a:t>
            </a:r>
          </a:p>
          <a:p>
            <a:pPr algn="ctr">
              <a:lnSpc>
                <a:spcPct val="150000"/>
              </a:lnSpc>
            </a:pPr>
            <a:r>
              <a:rPr lang="en-US" dirty="0">
                <a:solidFill>
                  <a:schemeClr val="bg1"/>
                </a:solidFill>
                <a:latin typeface="Arial" panose="020B0604020202020204" pitchFamily="34" charset="0"/>
                <a:cs typeface="Arial" panose="020B0604020202020204" pitchFamily="34" charset="0"/>
              </a:rPr>
              <a:t>July 8, 2024</a:t>
            </a:r>
            <a:endParaRPr lang="en-CA"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5162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1F5F6-2CFA-A65B-525A-57280EFD2E30}"/>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89BDC73C-2F39-F043-2261-C0525A675B8E}"/>
              </a:ext>
            </a:extLst>
          </p:cNvPr>
          <p:cNvSpPr txBox="1"/>
          <p:nvPr/>
        </p:nvSpPr>
        <p:spPr>
          <a:xfrm>
            <a:off x="5250351" y="1753584"/>
            <a:ext cx="6377769" cy="4930246"/>
          </a:xfrm>
          <a:prstGeom prst="rect">
            <a:avLst/>
          </a:prstGeom>
        </p:spPr>
        <p:txBody>
          <a:bodyPr vert="horz" lIns="91440" tIns="45720" rIns="91440" bIns="45720" rtlCol="0" anchor="ctr">
            <a:normAutofit fontScale="85000" lnSpcReduction="20000"/>
          </a:bodyPr>
          <a:lstStyle/>
          <a:p>
            <a:pPr marR="0" lvl="0" algn="l">
              <a:lnSpc>
                <a:spcPct val="120000"/>
              </a:lnSpc>
              <a:spcBef>
                <a:spcPts val="60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Throughout the summer and fall of 2024, the TAC discussed and agreed upon seven additional interim changes to the ATR Policy. These interim changes include:</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Removing the requirement that environmental site assessments (ESAs) meet federal environmental requirements, and whether, an interim change may allow ATR proposals to move forward with provincial and/or First Nation-directed environmental standards. </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Removing or revising the mandatory 3-month waiting period for other government departments, provinces and territories to provide their comments on ATR proposals.</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Removing the need for municipal service agreements (MSAs) to be finalized before the issuance of a Ministerial Order approving an ATR proposal. </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Removing or revising the dispute resolution subsection of the current Policy. </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Reducing the onerous requirements for the creation of joint reserves. </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Removing or revising the restrictions on improvements to proposed Reserve Lands.</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lgn="l">
              <a:lnSpc>
                <a:spcPct val="120000"/>
              </a:lnSpc>
              <a:spcBef>
                <a:spcPts val="600"/>
              </a:spcBef>
              <a:spcAft>
                <a:spcPts val="0"/>
              </a:spcAft>
              <a:buFont typeface="+mj-lt"/>
              <a:buAutoNum type="roman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Simplifying the application process to submit ATR proposals.</a:t>
            </a:r>
            <a:endParaRPr lang="en-CA" sz="1400" dirty="0">
              <a:effectLst/>
              <a:latin typeface="Arial" panose="020B0604020202020204" pitchFamily="34" charset="0"/>
              <a:ea typeface="Times New Roman" panose="02020603050405020304" pitchFamily="18" charset="0"/>
              <a:cs typeface="Arial" panose="020B0604020202020204" pitchFamily="34" charset="0"/>
            </a:endParaRPr>
          </a:p>
        </p:txBody>
      </p:sp>
      <p:cxnSp>
        <p:nvCxnSpPr>
          <p:cNvPr id="12" name="Straight Connector 11">
            <a:extLst>
              <a:ext uri="{FF2B5EF4-FFF2-40B4-BE49-F238E27FC236}">
                <a16:creationId xmlns:a16="http://schemas.microsoft.com/office/drawing/2014/main" id="{ED94F9EC-801F-1877-0F51-CC13CB88988F}"/>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125AB2EC-EB6C-A488-0423-58AC1CD94C66}"/>
              </a:ext>
            </a:extLst>
          </p:cNvPr>
          <p:cNvSpPr txBox="1">
            <a:spLocks noChangeArrowheads="1"/>
          </p:cNvSpPr>
          <p:nvPr/>
        </p:nvSpPr>
        <p:spPr bwMode="auto">
          <a:xfrm>
            <a:off x="1174880" y="3429000"/>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base">
              <a:spcAft>
                <a:spcPct val="0"/>
              </a:spcAft>
            </a:pPr>
            <a:r>
              <a:rPr lang="en-US" altLang="en-US" sz="4000" b="1" dirty="0">
                <a:solidFill>
                  <a:srgbClr val="5E1B92"/>
                </a:solidFill>
                <a:latin typeface="Arial" panose="020B0604020202020204" pitchFamily="34" charset="0"/>
                <a:cs typeface="Arial" panose="020B0604020202020204" pitchFamily="34" charset="0"/>
              </a:rPr>
              <a:t>Interim</a:t>
            </a:r>
          </a:p>
          <a:p>
            <a:pPr fontAlgn="base">
              <a:spcAft>
                <a:spcPct val="0"/>
              </a:spcAft>
            </a:pPr>
            <a:r>
              <a:rPr lang="en-US" altLang="en-US" sz="4000" b="1" dirty="0">
                <a:solidFill>
                  <a:srgbClr val="5E1B92"/>
                </a:solidFill>
                <a:latin typeface="Arial" panose="020B0604020202020204" pitchFamily="34" charset="0"/>
                <a:cs typeface="Arial" panose="020B0604020202020204" pitchFamily="34" charset="0"/>
              </a:rPr>
              <a:t>Changes</a:t>
            </a:r>
            <a:endParaRPr lang="en-US" altLang="en-US" sz="4000" dirty="0">
              <a:solidFill>
                <a:srgbClr val="5E1B9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9660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E993D-55DF-F5E1-8400-FCC0CB32C2B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D41578-2004-EB9F-F750-12E0E024490D}"/>
              </a:ext>
            </a:extLst>
          </p:cNvPr>
          <p:cNvSpPr>
            <a:spLocks noGrp="1"/>
          </p:cNvSpPr>
          <p:nvPr>
            <p:ph type="subTitle" idx="1"/>
          </p:nvPr>
        </p:nvSpPr>
        <p:spPr>
          <a:xfrm>
            <a:off x="1524000" y="2688921"/>
            <a:ext cx="9144000" cy="1655762"/>
          </a:xfrm>
        </p:spPr>
        <p:txBody>
          <a:bodyPr anchor="b">
            <a:normAutofit/>
          </a:bodyPr>
          <a:lstStyle/>
          <a:p>
            <a:r>
              <a:rPr lang="en-CA" sz="4800" b="1" dirty="0">
                <a:solidFill>
                  <a:srgbClr val="5E1B92"/>
                </a:solidFill>
                <a:latin typeface="Arial" panose="020B0604020202020204" pitchFamily="34" charset="0"/>
                <a:cs typeface="Arial" panose="020B0604020202020204" pitchFamily="34" charset="0"/>
              </a:rPr>
              <a:t>ATR Policy Re-Design</a:t>
            </a:r>
          </a:p>
        </p:txBody>
      </p:sp>
    </p:spTree>
    <p:extLst>
      <p:ext uri="{BB962C8B-B14F-4D97-AF65-F5344CB8AC3E}">
        <p14:creationId xmlns:p14="http://schemas.microsoft.com/office/powerpoint/2010/main" val="2585063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893924F8-2E6C-4DB4-8193-B7E28BDFBB1C}"/>
              </a:ext>
            </a:extLst>
          </p:cNvPr>
          <p:cNvSpPr>
            <a:spLocks noGrp="1" noChangeArrowheads="1"/>
          </p:cNvSpPr>
          <p:nvPr>
            <p:ph type="ctrTitle"/>
          </p:nvPr>
        </p:nvSpPr>
        <p:spPr bwMode="auto">
          <a:xfrm>
            <a:off x="996142" y="1446016"/>
            <a:ext cx="3494362" cy="493024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lvl="0" fontAlgn="base">
              <a:spcAft>
                <a:spcPct val="0"/>
              </a:spcAft>
            </a:pPr>
            <a:r>
              <a:rPr kumimoji="0" lang="en-US" altLang="en-US" sz="3600" b="1" i="0" strike="noStrike" kern="1200" cap="none" normalizeH="0" baseline="0" dirty="0">
                <a:ln>
                  <a:noFill/>
                </a:ln>
                <a:solidFill>
                  <a:srgbClr val="5E1B92"/>
                </a:solidFill>
                <a:effectLst/>
                <a:latin typeface="Arial" panose="020B0604020202020204" pitchFamily="34" charset="0"/>
                <a:cs typeface="Arial" panose="020B0604020202020204" pitchFamily="34" charset="0"/>
              </a:rPr>
              <a:t>Reform</a:t>
            </a:r>
            <a:r>
              <a:rPr lang="en-US" altLang="en-US" sz="3600" b="1" dirty="0">
                <a:solidFill>
                  <a:srgbClr val="5E1B92"/>
                </a:solidFill>
                <a:latin typeface="Arial" panose="020B0604020202020204" pitchFamily="34" charset="0"/>
                <a:cs typeface="Arial" panose="020B0604020202020204" pitchFamily="34" charset="0"/>
              </a:rPr>
              <a:t> Process &amp; Timeline</a:t>
            </a:r>
            <a:endParaRPr kumimoji="0" lang="en-US" altLang="en-US" sz="3600" b="0" i="0" strike="noStrike" kern="1200" cap="none" normalizeH="0" baseline="0" dirty="0">
              <a:ln>
                <a:noFill/>
              </a:ln>
              <a:solidFill>
                <a:srgbClr val="5E1B92"/>
              </a:solidFill>
              <a:effectLst/>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D0E24936-3A30-2A45-AE21-D8547816E75E}"/>
              </a:ext>
            </a:extLst>
          </p:cNvPr>
          <p:cNvSpPr/>
          <p:nvPr/>
        </p:nvSpPr>
        <p:spPr>
          <a:xfrm>
            <a:off x="5250352" y="1634315"/>
            <a:ext cx="6377769" cy="4930246"/>
          </a:xfrm>
          <a:prstGeom prst="rect">
            <a:avLst/>
          </a:prstGeom>
        </p:spPr>
        <p:txBody>
          <a:bodyPr anchor="ctr"/>
          <a:lstStyle/>
          <a:p>
            <a:r>
              <a:rPr lang="en-US" b="1" dirty="0">
                <a:solidFill>
                  <a:srgbClr val="5E1B92"/>
                </a:solidFill>
                <a:latin typeface="Arial" panose="020B0604020202020204" pitchFamily="34" charset="0"/>
                <a:cs typeface="Arial" panose="020B0604020202020204" pitchFamily="34" charset="0"/>
              </a:rPr>
              <a:t>Spring 2023</a:t>
            </a:r>
            <a:r>
              <a:rPr lang="en-US" dirty="0">
                <a:solidFill>
                  <a:srgbClr val="5E1B92"/>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Crown Indigenous Relations and Northern Affairs (CIRNA) initiated a proposal-based engagement process to “identify considerations and recommendations that will contribute to co-developing options for ATR re-design.”</a:t>
            </a:r>
          </a:p>
          <a:p>
            <a:pPr lvl="0"/>
            <a:endParaRPr lang="en-US" b="1" dirty="0">
              <a:solidFill>
                <a:srgbClr val="C00000"/>
              </a:solidFill>
              <a:latin typeface="Arial" panose="020B0604020202020204" pitchFamily="34" charset="0"/>
              <a:cs typeface="Arial" panose="020B0604020202020204" pitchFamily="34" charset="0"/>
            </a:endParaRPr>
          </a:p>
          <a:p>
            <a:r>
              <a:rPr lang="en-US" b="1" dirty="0">
                <a:solidFill>
                  <a:srgbClr val="5E1B92"/>
                </a:solidFill>
                <a:latin typeface="Arial" panose="020B0604020202020204" pitchFamily="34" charset="0"/>
                <a:cs typeface="Arial" panose="020B0604020202020204" pitchFamily="34" charset="0"/>
              </a:rPr>
              <a:t>Fall 2022 – March 2023</a:t>
            </a:r>
            <a:r>
              <a:rPr lang="en-US" dirty="0">
                <a:solidFill>
                  <a:srgbClr val="5E1B92"/>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CIRNA provided funding to 61 First Nations and First Nation organizations to engage on ATR re-design.</a:t>
            </a:r>
          </a:p>
          <a:p>
            <a:r>
              <a:rPr lang="en-US" dirty="0">
                <a:latin typeface="Arial" panose="020B0604020202020204" pitchFamily="34" charset="0"/>
                <a:cs typeface="Arial" panose="020B0604020202020204" pitchFamily="34" charset="0"/>
              </a:rPr>
              <a:t> </a:t>
            </a:r>
          </a:p>
          <a:p>
            <a:r>
              <a:rPr lang="en-US" b="1" dirty="0">
                <a:solidFill>
                  <a:srgbClr val="5E1B92"/>
                </a:solidFill>
                <a:latin typeface="Arial" panose="020B0604020202020204" pitchFamily="34" charset="0"/>
                <a:cs typeface="Arial" panose="020B0604020202020204" pitchFamily="34" charset="0"/>
              </a:rPr>
              <a:t>Summer 2024</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CIRNA and ISC established a Technical Advisory Committee (TAC), comprised of the AFN, Lands Advisory Board, National Aboriginal Lands Manager Association, and First Nation technicians to guide analysis and re-design of the ATR policy. </a:t>
            </a:r>
          </a:p>
        </p:txBody>
      </p:sp>
    </p:spTree>
    <p:extLst>
      <p:ext uri="{BB962C8B-B14F-4D97-AF65-F5344CB8AC3E}">
        <p14:creationId xmlns:p14="http://schemas.microsoft.com/office/powerpoint/2010/main" val="3458071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extBox 2">
            <a:extLst>
              <a:ext uri="{FF2B5EF4-FFF2-40B4-BE49-F238E27FC236}">
                <a16:creationId xmlns:a16="http://schemas.microsoft.com/office/drawing/2014/main" id="{8BBF67AE-B5AC-ABC6-54A2-22DC4308269C}"/>
              </a:ext>
            </a:extLst>
          </p:cNvPr>
          <p:cNvGraphicFramePr/>
          <p:nvPr>
            <p:extLst>
              <p:ext uri="{D42A27DB-BD31-4B8C-83A1-F6EECF244321}">
                <p14:modId xmlns:p14="http://schemas.microsoft.com/office/powerpoint/2010/main" val="980489215"/>
              </p:ext>
            </p:extLst>
          </p:nvPr>
        </p:nvGraphicFramePr>
        <p:xfrm>
          <a:off x="838200" y="2129226"/>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76566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845CF10-516C-76E1-8081-09DBD86520F6}"/>
              </a:ext>
            </a:extLst>
          </p:cNvPr>
          <p:cNvSpPr>
            <a:spLocks noGrp="1"/>
          </p:cNvSpPr>
          <p:nvPr>
            <p:ph type="subTitle" idx="1"/>
          </p:nvPr>
        </p:nvSpPr>
        <p:spPr>
          <a:xfrm>
            <a:off x="1258907" y="2207785"/>
            <a:ext cx="9144000" cy="1655762"/>
          </a:xfrm>
        </p:spPr>
        <p:txBody>
          <a:bodyPr anchor="b">
            <a:normAutofit/>
          </a:bodyPr>
          <a:lstStyle/>
          <a:p>
            <a:r>
              <a:rPr lang="en-CA" sz="4000" b="1" dirty="0">
                <a:solidFill>
                  <a:schemeClr val="bg1"/>
                </a:solidFill>
                <a:latin typeface="Arial" panose="020B0604020202020204" pitchFamily="34" charset="0"/>
                <a:cs typeface="Arial" panose="020B0604020202020204" pitchFamily="34" charset="0"/>
              </a:rPr>
              <a:t>Questions/Comments</a:t>
            </a:r>
            <a:endParaRPr lang="en-CA"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1123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D28F290-872B-8EBE-1021-1CC2F4E9FFC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BFBBA7C-2E7F-6847-4F75-B6E8B2755C13}"/>
              </a:ext>
            </a:extLst>
          </p:cNvPr>
          <p:cNvSpPr>
            <a:spLocks noGrp="1"/>
          </p:cNvSpPr>
          <p:nvPr>
            <p:ph type="subTitle" idx="1"/>
          </p:nvPr>
        </p:nvSpPr>
        <p:spPr>
          <a:xfrm>
            <a:off x="1337565" y="2724539"/>
            <a:ext cx="9144000" cy="2487998"/>
          </a:xfrm>
        </p:spPr>
        <p:txBody>
          <a:bodyPr anchor="b">
            <a:normAutofit/>
          </a:bodyPr>
          <a:lstStyle/>
          <a:p>
            <a:r>
              <a:rPr lang="en-US" sz="4000" b="1" dirty="0">
                <a:solidFill>
                  <a:schemeClr val="bg1"/>
                </a:solidFill>
                <a:latin typeface="Arial" panose="020B0604020202020204" pitchFamily="34" charset="0"/>
                <a:cs typeface="Arial" panose="020B0604020202020204" pitchFamily="34" charset="0"/>
              </a:rPr>
              <a:t>C</a:t>
            </a:r>
            <a:r>
              <a:rPr lang="en-CA" sz="4000" b="1" dirty="0" err="1">
                <a:solidFill>
                  <a:schemeClr val="bg1"/>
                </a:solidFill>
                <a:latin typeface="Arial" panose="020B0604020202020204" pitchFamily="34" charset="0"/>
                <a:cs typeface="Arial" panose="020B0604020202020204" pitchFamily="34" charset="0"/>
              </a:rPr>
              <a:t>ontact</a:t>
            </a:r>
            <a:r>
              <a:rPr lang="en-CA" sz="4000" b="1" dirty="0">
                <a:solidFill>
                  <a:schemeClr val="bg1"/>
                </a:solidFill>
                <a:latin typeface="Arial" panose="020B0604020202020204" pitchFamily="34" charset="0"/>
                <a:cs typeface="Arial" panose="020B0604020202020204" pitchFamily="34" charset="0"/>
              </a:rPr>
              <a:t> Us</a:t>
            </a:r>
          </a:p>
          <a:p>
            <a:endParaRPr lang="en-CA" sz="2000" b="1" dirty="0">
              <a:solidFill>
                <a:schemeClr val="bg1"/>
              </a:solidFill>
              <a:latin typeface="Arial" panose="020B0604020202020204" pitchFamily="34" charset="0"/>
              <a:cs typeface="Arial" panose="020B0604020202020204" pitchFamily="34" charset="0"/>
            </a:endParaRPr>
          </a:p>
          <a:p>
            <a:r>
              <a:rPr lang="en-CA" b="1" dirty="0">
                <a:solidFill>
                  <a:schemeClr val="accent2">
                    <a:lumMod val="40000"/>
                    <a:lumOff val="60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jdonovan@afn.ca</a:t>
            </a:r>
            <a:endParaRPr lang="en-CA" b="1" dirty="0">
              <a:solidFill>
                <a:schemeClr val="accent2">
                  <a:lumMod val="40000"/>
                  <a:lumOff val="60000"/>
                </a:schemeClr>
              </a:solidFill>
              <a:latin typeface="Arial" panose="020B0604020202020204" pitchFamily="34" charset="0"/>
              <a:cs typeface="Arial" panose="020B0604020202020204" pitchFamily="34" charset="0"/>
            </a:endParaRPr>
          </a:p>
          <a:p>
            <a:endParaRPr lang="en-CA" sz="3600"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4216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893924F8-2E6C-4DB4-8193-B7E28BDFBB1C}"/>
              </a:ext>
            </a:extLst>
          </p:cNvPr>
          <p:cNvSpPr>
            <a:spLocks noGrp="1" noChangeArrowheads="1"/>
          </p:cNvSpPr>
          <p:nvPr>
            <p:ph type="ctrTitle"/>
          </p:nvPr>
        </p:nvSpPr>
        <p:spPr bwMode="auto">
          <a:xfrm>
            <a:off x="1174881" y="3186325"/>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lvl="0" fontAlgn="base">
              <a:spcAft>
                <a:spcPct val="0"/>
              </a:spcAft>
            </a:pPr>
            <a:r>
              <a:rPr lang="en-US" altLang="en-US" sz="4000" b="1" kern="1200" dirty="0">
                <a:solidFill>
                  <a:srgbClr val="5E1B92"/>
                </a:solidFill>
                <a:latin typeface="Arial" panose="020B0604020202020204" pitchFamily="34" charset="0"/>
                <a:cs typeface="Arial" panose="020B0604020202020204" pitchFamily="34" charset="0"/>
              </a:rPr>
              <a:t>Overview</a:t>
            </a:r>
            <a:endParaRPr kumimoji="0" lang="en-US" altLang="en-US" sz="4000" b="0" i="0" strike="noStrike" kern="1200" cap="none" normalizeH="0" baseline="0" dirty="0">
              <a:ln>
                <a:noFill/>
              </a:ln>
              <a:solidFill>
                <a:srgbClr val="5E1B92"/>
              </a:solidFill>
              <a:effectLst/>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9AC36905-2B44-452C-9BE3-86C47D8CD070}"/>
              </a:ext>
            </a:extLst>
          </p:cNvPr>
          <p:cNvSpPr txBox="1"/>
          <p:nvPr/>
        </p:nvSpPr>
        <p:spPr>
          <a:xfrm>
            <a:off x="5250351" y="1466485"/>
            <a:ext cx="6377769" cy="4930246"/>
          </a:xfrm>
          <a:prstGeom prst="rect">
            <a:avLst/>
          </a:prstGeom>
        </p:spPr>
        <p:txBody>
          <a:bodyPr vert="horz" lIns="91440" tIns="45720" rIns="91440" bIns="45720" rtlCol="0" anchor="ctr">
            <a:normAutofit fontScale="25000" lnSpcReduction="20000"/>
          </a:bodyPr>
          <a:lstStyle/>
          <a:p>
            <a:pPr lvl="0">
              <a:lnSpc>
                <a:spcPct val="120000"/>
              </a:lnSpc>
            </a:pPr>
            <a:endParaRPr lang="en-US" sz="8800" b="1" u="sng" dirty="0">
              <a:effectLst/>
              <a:ea typeface="Calibri" panose="020F0502020204030204" pitchFamily="34" charset="0"/>
            </a:endParaRPr>
          </a:p>
          <a:p>
            <a:pPr lvl="0">
              <a:lnSpc>
                <a:spcPct val="120000"/>
              </a:lnSpc>
              <a:spcAft>
                <a:spcPts val="600"/>
              </a:spcAft>
            </a:pPr>
            <a:endParaRPr lang="en-US" sz="8800" b="1" u="sng"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20000"/>
              </a:lnSpc>
              <a:spcBef>
                <a:spcPts val="0"/>
              </a:spcBef>
              <a:spcAft>
                <a:spcPts val="600"/>
              </a:spcAft>
              <a:buClrTx/>
              <a:buSzTx/>
              <a:buFontTx/>
              <a:buNone/>
              <a:tabLst/>
              <a:defRPr/>
            </a:pPr>
            <a:endParaRPr kumimoji="0" lang="en-US" sz="8800" b="1" i="0" u="sng"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20000"/>
              </a:lnSpc>
              <a:spcBef>
                <a:spcPts val="0"/>
              </a:spcBef>
              <a:spcAft>
                <a:spcPts val="600"/>
              </a:spcAft>
              <a:buClrTx/>
              <a:buSzTx/>
              <a:buFontTx/>
              <a:buNone/>
              <a:tabLst/>
              <a:defRPr/>
            </a:pPr>
            <a:r>
              <a:rPr kumimoji="0" lang="en-US" sz="7200" b="1" i="0" strike="noStrike" kern="1200" cap="none" spc="0" normalizeH="0" baseline="0" noProof="0" dirty="0">
                <a:ln>
                  <a:noFill/>
                </a:ln>
                <a:solidFill>
                  <a:srgbClr val="5E1B92"/>
                </a:solidFill>
                <a:effectLst/>
                <a:uLnTx/>
                <a:uFillTx/>
                <a:latin typeface="Arial" panose="020B0604020202020204" pitchFamily="34" charset="0"/>
                <a:ea typeface="Calibri" panose="020F0502020204030204" pitchFamily="34" charset="0"/>
                <a:cs typeface="Arial" panose="020B0604020202020204" pitchFamily="34" charset="0"/>
              </a:rPr>
              <a:t>Introduction</a:t>
            </a:r>
            <a:endParaRPr lang="en-US" sz="7200" dirty="0">
              <a:solidFill>
                <a:srgbClr val="5E1B92"/>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buClr>
                <a:srgbClr val="F18B35"/>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Background</a:t>
            </a:r>
          </a:p>
          <a:p>
            <a:pPr marL="342900" lvl="0" indent="-342900">
              <a:lnSpc>
                <a:spcPct val="120000"/>
              </a:lnSpc>
              <a:buClr>
                <a:srgbClr val="F18B35"/>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Mandates</a:t>
            </a:r>
          </a:p>
          <a:p>
            <a:pPr lvl="0">
              <a:lnSpc>
                <a:spcPct val="120000"/>
              </a:lnSpc>
            </a:pPr>
            <a:endParaRPr lang="en-US" sz="7200" b="1" u="sng" dirty="0">
              <a:effectLst/>
              <a:latin typeface="Arial" panose="020B0604020202020204" pitchFamily="34" charset="0"/>
              <a:ea typeface="Calibri" panose="020F0502020204030204" pitchFamily="34" charset="0"/>
              <a:cs typeface="Arial" panose="020B0604020202020204" pitchFamily="34" charset="0"/>
            </a:endParaRPr>
          </a:p>
          <a:p>
            <a:pPr lvl="0">
              <a:lnSpc>
                <a:spcPct val="120000"/>
              </a:lnSpc>
              <a:spcAft>
                <a:spcPts val="600"/>
              </a:spcAft>
            </a:pPr>
            <a:r>
              <a:rPr lang="en-US" sz="7200" b="1" dirty="0">
                <a:solidFill>
                  <a:srgbClr val="5E1B92"/>
                </a:solidFill>
                <a:effectLst/>
                <a:latin typeface="Arial" panose="020B0604020202020204" pitchFamily="34" charset="0"/>
                <a:ea typeface="Calibri" panose="020F0502020204030204" pitchFamily="34" charset="0"/>
                <a:cs typeface="Arial" panose="020B0604020202020204" pitchFamily="34" charset="0"/>
              </a:rPr>
              <a:t>Interim Changes</a:t>
            </a:r>
          </a:p>
          <a:p>
            <a:pPr marL="342900" indent="-342900">
              <a:lnSpc>
                <a:spcPct val="120000"/>
              </a:lnSpc>
              <a:buClr>
                <a:srgbClr val="F88F37"/>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Technical Advisory Committee</a:t>
            </a:r>
          </a:p>
          <a:p>
            <a:pPr marL="342900" indent="-342900">
              <a:lnSpc>
                <a:spcPct val="120000"/>
              </a:lnSpc>
              <a:buClr>
                <a:srgbClr val="F88F37"/>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Interim Changes</a:t>
            </a:r>
          </a:p>
          <a:p>
            <a:pPr marL="342900" indent="-342900">
              <a:lnSpc>
                <a:spcPct val="120000"/>
              </a:lnSpc>
              <a:buClr>
                <a:srgbClr val="F88F37"/>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Next Steps</a:t>
            </a:r>
          </a:p>
          <a:p>
            <a:pPr lvl="1">
              <a:lnSpc>
                <a:spcPct val="120000"/>
              </a:lnSpc>
            </a:pPr>
            <a:endParaRPr lang="en-US" sz="7200" dirty="0">
              <a:latin typeface="Arial" panose="020B0604020202020204" pitchFamily="34" charset="0"/>
              <a:ea typeface="Calibri" panose="020F0502020204030204" pitchFamily="34" charset="0"/>
              <a:cs typeface="Arial" panose="020B0604020202020204" pitchFamily="34" charset="0"/>
            </a:endParaRPr>
          </a:p>
          <a:p>
            <a:pPr lvl="0">
              <a:lnSpc>
                <a:spcPct val="120000"/>
              </a:lnSpc>
              <a:spcAft>
                <a:spcPts val="600"/>
              </a:spcAft>
            </a:pPr>
            <a:r>
              <a:rPr lang="en-US" sz="7200" b="1" dirty="0">
                <a:solidFill>
                  <a:srgbClr val="5E1B92"/>
                </a:solidFill>
                <a:latin typeface="Arial" panose="020B0604020202020204" pitchFamily="34" charset="0"/>
                <a:ea typeface="Calibri" panose="020F0502020204030204" pitchFamily="34" charset="0"/>
                <a:cs typeface="Arial" panose="020B0604020202020204" pitchFamily="34" charset="0"/>
              </a:rPr>
              <a:t>ATR Policy Re-Design</a:t>
            </a:r>
          </a:p>
          <a:p>
            <a:pPr marL="342900" lvl="0" indent="-342900">
              <a:lnSpc>
                <a:spcPct val="120000"/>
              </a:lnSpc>
              <a:buClr>
                <a:srgbClr val="F88F37"/>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Re-design</a:t>
            </a:r>
          </a:p>
          <a:p>
            <a:pPr marL="800100" lvl="1" indent="-342900">
              <a:lnSpc>
                <a:spcPct val="120000"/>
              </a:lnSpc>
              <a:buClr>
                <a:srgbClr val="F88F37"/>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Process and Timeline</a:t>
            </a:r>
          </a:p>
          <a:p>
            <a:pPr marL="800100" lvl="1" indent="-342900">
              <a:lnSpc>
                <a:spcPct val="120000"/>
              </a:lnSpc>
              <a:buClr>
                <a:srgbClr val="F88F37"/>
              </a:buClr>
              <a:buFont typeface="Symbol" panose="05050102010706020507" pitchFamily="18" charset="2"/>
              <a:buChar char=""/>
            </a:pPr>
            <a:r>
              <a:rPr lang="en-US" sz="7200" dirty="0">
                <a:latin typeface="Arial" panose="020B0604020202020204" pitchFamily="34" charset="0"/>
                <a:ea typeface="Calibri" panose="020F0502020204030204" pitchFamily="34" charset="0"/>
                <a:cs typeface="Arial" panose="020B0604020202020204" pitchFamily="34" charset="0"/>
              </a:rPr>
              <a:t>Next Steps</a:t>
            </a:r>
          </a:p>
          <a:p>
            <a:pPr lvl="0">
              <a:lnSpc>
                <a:spcPct val="120000"/>
              </a:lnSpc>
            </a:pPr>
            <a:endParaRPr lang="en-CA" sz="8800" dirty="0">
              <a:effectLst/>
              <a:ea typeface="Calibri" panose="020F0502020204030204" pitchFamily="34" charset="0"/>
            </a:endParaRPr>
          </a:p>
          <a:p>
            <a:pPr fontAlgn="b">
              <a:lnSpc>
                <a:spcPct val="90000"/>
              </a:lnSpc>
              <a:spcAft>
                <a:spcPts val="600"/>
              </a:spcAft>
            </a:pPr>
            <a:endParaRPr lang="en-CA" sz="2000" dirty="0"/>
          </a:p>
          <a:p>
            <a:pPr marL="342900" indent="-342900" fontAlgn="b">
              <a:lnSpc>
                <a:spcPct val="90000"/>
              </a:lnSpc>
              <a:spcAft>
                <a:spcPts val="600"/>
              </a:spcAft>
              <a:buFont typeface="Arial" panose="020B0604020202020204" pitchFamily="34" charset="0"/>
              <a:buChar char="•"/>
            </a:pPr>
            <a:endParaRPr lang="en-CA" sz="2000" dirty="0"/>
          </a:p>
          <a:p>
            <a:pPr fontAlgn="b">
              <a:lnSpc>
                <a:spcPct val="90000"/>
              </a:lnSpc>
              <a:spcAft>
                <a:spcPts val="600"/>
              </a:spcAft>
            </a:pPr>
            <a:endParaRPr lang="en-CA" sz="2000" dirty="0"/>
          </a:p>
          <a:p>
            <a:pPr fontAlgn="b">
              <a:lnSpc>
                <a:spcPct val="90000"/>
              </a:lnSpc>
              <a:spcAft>
                <a:spcPts val="600"/>
              </a:spcAft>
            </a:pPr>
            <a:endParaRPr lang="en-US" sz="2000" i="1"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2000" dirty="0"/>
              <a:t>                                       </a:t>
            </a: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5410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C36905-2B44-452C-9BE3-86C47D8CD070}"/>
              </a:ext>
            </a:extLst>
          </p:cNvPr>
          <p:cNvSpPr txBox="1"/>
          <p:nvPr/>
        </p:nvSpPr>
        <p:spPr>
          <a:xfrm>
            <a:off x="5235603" y="2692519"/>
            <a:ext cx="6377769" cy="3649288"/>
          </a:xfrm>
          <a:prstGeom prst="rect">
            <a:avLst/>
          </a:prstGeom>
        </p:spPr>
        <p:txBody>
          <a:bodyPr vert="horz" lIns="91440" tIns="45720" rIns="91440" bIns="45720" rtlCol="0" anchor="ctr">
            <a:normAutofit fontScale="25000" lnSpcReduction="20000"/>
          </a:bodyPr>
          <a:lstStyle/>
          <a:p>
            <a:pPr lvl="1">
              <a:lnSpc>
                <a:spcPct val="120000"/>
              </a:lnSpc>
              <a:buClr>
                <a:srgbClr val="F18B35"/>
              </a:buClr>
            </a:pPr>
            <a:endParaRPr lang="en-US" sz="7200" dirty="0">
              <a:latin typeface="Arial" panose="020B0604020202020204" pitchFamily="34" charset="0"/>
              <a:cs typeface="Arial" panose="020B0604020202020204" pitchFamily="34" charset="0"/>
            </a:endParaRPr>
          </a:p>
          <a:p>
            <a:pPr marL="342900" indent="-342900">
              <a:lnSpc>
                <a:spcPct val="120000"/>
              </a:lnSpc>
              <a:buClr>
                <a:srgbClr val="F18B35"/>
              </a:buClr>
              <a:buFont typeface="Arial" panose="020B0604020202020204" pitchFamily="34" charset="0"/>
              <a:buChar char="•"/>
            </a:pPr>
            <a:r>
              <a:rPr lang="en-US" sz="7200" dirty="0">
                <a:latin typeface="Arial" panose="020B0604020202020204" pitchFamily="34" charset="0"/>
                <a:cs typeface="Arial" panose="020B0604020202020204" pitchFamily="34" charset="0"/>
              </a:rPr>
              <a:t>The Government of Canada has existing legal obligations to return lands to First Nations to fulfil commitments made in Treaties and other agreements.</a:t>
            </a:r>
          </a:p>
          <a:p>
            <a:pPr>
              <a:lnSpc>
                <a:spcPct val="120000"/>
              </a:lnSpc>
              <a:buClr>
                <a:srgbClr val="F18B35"/>
              </a:buClr>
            </a:pPr>
            <a:endParaRPr lang="en-US" sz="7200" dirty="0">
              <a:latin typeface="Arial" panose="020B0604020202020204" pitchFamily="34" charset="0"/>
              <a:cs typeface="Arial" panose="020B0604020202020204" pitchFamily="34" charset="0"/>
            </a:endParaRPr>
          </a:p>
          <a:p>
            <a:pPr marL="342900" lvl="0" indent="-342900" algn="l" rtl="0">
              <a:lnSpc>
                <a:spcPct val="120000"/>
              </a:lnSpc>
              <a:spcBef>
                <a:spcPts val="0"/>
              </a:spcBef>
              <a:spcAft>
                <a:spcPts val="0"/>
              </a:spcAft>
              <a:buClr>
                <a:srgbClr val="F18B35"/>
              </a:buClr>
              <a:buFont typeface="Arial" panose="020B0604020202020204" pitchFamily="34" charset="0"/>
              <a:buChar char="•"/>
            </a:pPr>
            <a:r>
              <a:rPr lang="en-US" sz="7200" dirty="0">
                <a:latin typeface="Arial" panose="020B0604020202020204" pitchFamily="34" charset="0"/>
                <a:cs typeface="Arial" panose="020B0604020202020204" pitchFamily="34" charset="0"/>
              </a:rPr>
              <a:t>Article 26 of the </a:t>
            </a:r>
            <a:r>
              <a:rPr lang="en-US" sz="7200" i="1" dirty="0">
                <a:latin typeface="Arial" panose="020B0604020202020204" pitchFamily="34" charset="0"/>
                <a:cs typeface="Arial" panose="020B0604020202020204" pitchFamily="34" charset="0"/>
              </a:rPr>
              <a:t>United Nations Declaration on the Rights of Indigenous Peoples </a:t>
            </a:r>
            <a:r>
              <a:rPr lang="en-US" sz="7200" dirty="0">
                <a:latin typeface="Arial" panose="020B0604020202020204" pitchFamily="34" charset="0"/>
                <a:cs typeface="Arial" panose="020B0604020202020204" pitchFamily="34" charset="0"/>
              </a:rPr>
              <a:t>states that: </a:t>
            </a:r>
          </a:p>
          <a:p>
            <a:pPr marL="800100" lvl="1" indent="-342900">
              <a:lnSpc>
                <a:spcPct val="120000"/>
              </a:lnSpc>
              <a:buClr>
                <a:srgbClr val="F18B35"/>
              </a:buClr>
              <a:buFont typeface="Arial" panose="020B0604020202020204" pitchFamily="34" charset="0"/>
              <a:buChar char="•"/>
            </a:pPr>
            <a:r>
              <a:rPr lang="en-US" sz="7200" dirty="0">
                <a:latin typeface="Arial" panose="020B0604020202020204" pitchFamily="34" charset="0"/>
                <a:cs typeface="Arial" panose="020B0604020202020204" pitchFamily="34" charset="0"/>
              </a:rPr>
              <a:t>(2) Indigenous people have </a:t>
            </a:r>
            <a:r>
              <a:rPr lang="en-US" sz="7200" b="1" dirty="0">
                <a:latin typeface="Arial" panose="020B0604020202020204" pitchFamily="34" charset="0"/>
                <a:cs typeface="Arial" panose="020B0604020202020204" pitchFamily="34" charset="0"/>
              </a:rPr>
              <a:t>the right to own, use, develop and control</a:t>
            </a:r>
            <a:r>
              <a:rPr lang="en-US" sz="7200" dirty="0">
                <a:latin typeface="Arial" panose="020B0604020202020204" pitchFamily="34" charset="0"/>
                <a:cs typeface="Arial" panose="020B0604020202020204" pitchFamily="34" charset="0"/>
              </a:rPr>
              <a:t> lands, territories and resources that they possess by reason of traditional ownership/occupation or otherwise acquired.</a:t>
            </a:r>
          </a:p>
          <a:p>
            <a:pPr marL="800100" lvl="1" indent="-342900">
              <a:lnSpc>
                <a:spcPct val="120000"/>
              </a:lnSpc>
              <a:buClr>
                <a:srgbClr val="F18B35"/>
              </a:buClr>
              <a:buFont typeface="Arial" panose="020B0604020202020204" pitchFamily="34" charset="0"/>
              <a:buChar char="•"/>
            </a:pPr>
            <a:r>
              <a:rPr lang="en-US" sz="7200" dirty="0">
                <a:latin typeface="Arial" panose="020B0604020202020204" pitchFamily="34" charset="0"/>
                <a:cs typeface="Arial" panose="020B0604020202020204" pitchFamily="34" charset="0"/>
              </a:rPr>
              <a:t>(3) States </a:t>
            </a:r>
            <a:r>
              <a:rPr lang="en-US" sz="7200" b="1" dirty="0">
                <a:latin typeface="Arial" panose="020B0604020202020204" pitchFamily="34" charset="0"/>
                <a:cs typeface="Arial" panose="020B0604020202020204" pitchFamily="34" charset="0"/>
              </a:rPr>
              <a:t>shall give legal recognition and protection</a:t>
            </a:r>
            <a:r>
              <a:rPr lang="en-US" sz="7200" dirty="0">
                <a:latin typeface="Arial" panose="020B0604020202020204" pitchFamily="34" charset="0"/>
                <a:cs typeface="Arial" panose="020B0604020202020204" pitchFamily="34" charset="0"/>
              </a:rPr>
              <a:t> to these lands, territories and resources. </a:t>
            </a:r>
          </a:p>
          <a:p>
            <a:pPr lvl="1">
              <a:lnSpc>
                <a:spcPct val="120000"/>
              </a:lnSpc>
              <a:buClr>
                <a:srgbClr val="F18B35"/>
              </a:buClr>
            </a:pPr>
            <a:endParaRPr lang="en-US" sz="7200" dirty="0">
              <a:latin typeface="Arial" panose="020B0604020202020204" pitchFamily="34" charset="0"/>
              <a:cs typeface="Arial" panose="020B0604020202020204" pitchFamily="34" charset="0"/>
            </a:endParaRPr>
          </a:p>
          <a:p>
            <a:pPr marL="342900" lvl="0" indent="-342900" algn="l" rtl="0">
              <a:lnSpc>
                <a:spcPct val="120000"/>
              </a:lnSpc>
              <a:spcBef>
                <a:spcPts val="0"/>
              </a:spcBef>
              <a:spcAft>
                <a:spcPts val="0"/>
              </a:spcAft>
              <a:buClr>
                <a:srgbClr val="F18B35"/>
              </a:buClr>
              <a:buFont typeface="Arial" panose="020B0604020202020204" pitchFamily="34" charset="0"/>
              <a:buChar char="•"/>
            </a:pPr>
            <a:r>
              <a:rPr lang="en-US" sz="7200" dirty="0">
                <a:latin typeface="Arial" panose="020B0604020202020204" pitchFamily="34" charset="0"/>
                <a:cs typeface="Arial" panose="020B0604020202020204" pitchFamily="34" charset="0"/>
              </a:rPr>
              <a:t>The Government of Canada relies upon its Additions to Reserve (ATR) policy and process as the primary tool available for First Nations to add lands to their reserves. </a:t>
            </a:r>
          </a:p>
          <a:p>
            <a:pPr lvl="1">
              <a:lnSpc>
                <a:spcPct val="120000"/>
              </a:lnSpc>
              <a:buClr>
                <a:srgbClr val="F18B35"/>
              </a:buClr>
            </a:pPr>
            <a:endParaRPr lang="en-US" sz="7200" dirty="0">
              <a:latin typeface="Arial" panose="020B0604020202020204" pitchFamily="34" charset="0"/>
              <a:cs typeface="Arial" panose="020B0604020202020204" pitchFamily="34" charset="0"/>
            </a:endParaRPr>
          </a:p>
          <a:p>
            <a:pPr lvl="1">
              <a:lnSpc>
                <a:spcPct val="120000"/>
              </a:lnSpc>
              <a:buClr>
                <a:srgbClr val="F18B35"/>
              </a:buClr>
            </a:pPr>
            <a:endParaRPr lang="en-US" sz="4800" dirty="0">
              <a:latin typeface="Arial" panose="020B0604020202020204" pitchFamily="34" charset="0"/>
              <a:cs typeface="Arial" panose="020B0604020202020204" pitchFamily="34" charset="0"/>
            </a:endParaRPr>
          </a:p>
          <a:p>
            <a:pPr lvl="1">
              <a:lnSpc>
                <a:spcPct val="120000"/>
              </a:lnSpc>
              <a:buClr>
                <a:srgbClr val="F18B35"/>
              </a:buClr>
            </a:pPr>
            <a:endParaRPr lang="en-US" sz="2000" dirty="0">
              <a:latin typeface="Arial" panose="020B0604020202020204" pitchFamily="34" charset="0"/>
              <a:cs typeface="Arial" panose="020B0604020202020204" pitchFamily="34" charset="0"/>
            </a:endParaRPr>
          </a:p>
          <a:p>
            <a:pPr lvl="1">
              <a:lnSpc>
                <a:spcPct val="120000"/>
              </a:lnSpc>
              <a:buClr>
                <a:srgbClr val="F18B35"/>
              </a:buClr>
            </a:pPr>
            <a:endParaRPr lang="en-CA" dirty="0">
              <a:latin typeface="Arial" panose="020B0604020202020204" pitchFamily="34" charset="0"/>
              <a:cs typeface="Arial" panose="020B0604020202020204" pitchFamily="34" charset="0"/>
            </a:endParaRPr>
          </a:p>
          <a:p>
            <a:pPr fontAlgn="b">
              <a:lnSpc>
                <a:spcPct val="120000"/>
              </a:lnSpc>
              <a:spcAft>
                <a:spcPts val="600"/>
              </a:spcAft>
              <a:buClr>
                <a:srgbClr val="F18B35"/>
              </a:buClr>
            </a:pPr>
            <a:endParaRPr lang="en-US" sz="2000" dirty="0">
              <a:latin typeface="Arial" panose="020B0604020202020204" pitchFamily="34" charset="0"/>
              <a:cs typeface="Arial" panose="020B0604020202020204" pitchFamily="34" charset="0"/>
            </a:endParaRPr>
          </a:p>
          <a:p>
            <a:pPr indent="-228600">
              <a:lnSpc>
                <a:spcPct val="120000"/>
              </a:lnSpc>
              <a:spcAft>
                <a:spcPts val="600"/>
              </a:spcAft>
              <a:buClr>
                <a:srgbClr val="F18B35"/>
              </a:buClr>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a:lnSpc>
                <a:spcPct val="120000"/>
              </a:lnSpc>
              <a:spcAft>
                <a:spcPts val="600"/>
              </a:spcAft>
              <a:buClr>
                <a:srgbClr val="F18B35"/>
              </a:buClr>
            </a:pPr>
            <a:r>
              <a:rPr lang="en-US" sz="2000" dirty="0">
                <a:latin typeface="Arial" panose="020B0604020202020204" pitchFamily="34"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7476A5E8-A0DC-6AF0-9106-2EC884376926}"/>
              </a:ext>
            </a:extLst>
          </p:cNvPr>
          <p:cNvSpPr>
            <a:spLocks noGrp="1" noChangeArrowheads="1"/>
          </p:cNvSpPr>
          <p:nvPr>
            <p:ph type="ctrTitle"/>
          </p:nvPr>
        </p:nvSpPr>
        <p:spPr bwMode="auto">
          <a:xfrm>
            <a:off x="1174881" y="3186325"/>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lvl="0" fontAlgn="base">
              <a:spcAft>
                <a:spcPct val="0"/>
              </a:spcAft>
            </a:pPr>
            <a:r>
              <a:rPr lang="en-US" altLang="en-US" sz="4000" b="1" kern="1200" dirty="0">
                <a:solidFill>
                  <a:srgbClr val="5E1B92"/>
                </a:solidFill>
                <a:latin typeface="Arial" panose="020B0604020202020204" pitchFamily="34" charset="0"/>
                <a:cs typeface="Arial" panose="020B0604020202020204" pitchFamily="34" charset="0"/>
              </a:rPr>
              <a:t>Background</a:t>
            </a:r>
            <a:endParaRPr kumimoji="0" lang="en-US" altLang="en-US" sz="4000" b="0" i="0" strike="noStrike" kern="1200" cap="none" normalizeH="0" baseline="0" dirty="0">
              <a:ln>
                <a:noFill/>
              </a:ln>
              <a:solidFill>
                <a:srgbClr val="5E1B92"/>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1394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C36905-2B44-452C-9BE3-86C47D8CD070}"/>
              </a:ext>
            </a:extLst>
          </p:cNvPr>
          <p:cNvSpPr txBox="1"/>
          <p:nvPr/>
        </p:nvSpPr>
        <p:spPr>
          <a:xfrm>
            <a:off x="5250351" y="2294313"/>
            <a:ext cx="6430370" cy="4930246"/>
          </a:xfrm>
          <a:prstGeom prst="rect">
            <a:avLst/>
          </a:prstGeom>
        </p:spPr>
        <p:txBody>
          <a:bodyPr vert="horz" lIns="91440" tIns="45720" rIns="91440" bIns="45720" rtlCol="0" anchor="ctr">
            <a:normAutofit fontScale="47500" lnSpcReduction="20000"/>
          </a:bodyPr>
          <a:lstStyle/>
          <a:p>
            <a:pPr lvl="1">
              <a:lnSpc>
                <a:spcPct val="120000"/>
              </a:lnSpc>
              <a:buClr>
                <a:srgbClr val="F18B35"/>
              </a:buClr>
            </a:pPr>
            <a:endParaRPr lang="en-US" sz="3800" dirty="0">
              <a:latin typeface="Arial" panose="020B0604020202020204" pitchFamily="34" charset="0"/>
              <a:cs typeface="Arial" panose="020B0604020202020204" pitchFamily="34" charset="0"/>
            </a:endParaRPr>
          </a:p>
          <a:p>
            <a:pPr marL="800100" lvl="1" indent="-342900">
              <a:lnSpc>
                <a:spcPct val="120000"/>
              </a:lnSpc>
              <a:buClr>
                <a:srgbClr val="F18B35"/>
              </a:buClr>
              <a:buFont typeface="Arial" panose="020B0604020202020204" pitchFamily="34" charset="0"/>
              <a:buChar char="•"/>
            </a:pPr>
            <a:r>
              <a:rPr lang="en-US" sz="3800" dirty="0">
                <a:latin typeface="Arial" panose="020B0604020202020204" pitchFamily="34" charset="0"/>
                <a:cs typeface="Arial" panose="020B0604020202020204" pitchFamily="34" charset="0"/>
              </a:rPr>
              <a:t>The ATR policy and process have proven to be consistently ineffective, often taking years or decades to add lands to reserve. </a:t>
            </a:r>
          </a:p>
          <a:p>
            <a:pPr marL="800100" lvl="1" indent="-342900">
              <a:lnSpc>
                <a:spcPct val="120000"/>
              </a:lnSpc>
              <a:buClr>
                <a:srgbClr val="F18B35"/>
              </a:buClr>
              <a:buFont typeface="Arial" panose="020B0604020202020204" pitchFamily="34" charset="0"/>
              <a:buChar char="•"/>
            </a:pPr>
            <a:endParaRPr lang="en-US" sz="3800" dirty="0">
              <a:latin typeface="Arial" panose="020B0604020202020204" pitchFamily="34" charset="0"/>
              <a:cs typeface="Arial" panose="020B0604020202020204" pitchFamily="34" charset="0"/>
            </a:endParaRPr>
          </a:p>
          <a:p>
            <a:pPr marL="800100" lvl="1" indent="-342900">
              <a:lnSpc>
                <a:spcPct val="120000"/>
              </a:lnSpc>
              <a:buClr>
                <a:srgbClr val="F18B35"/>
              </a:buClr>
              <a:buFont typeface="Arial" panose="020B0604020202020204" pitchFamily="34" charset="0"/>
              <a:buChar char="•"/>
            </a:pPr>
            <a:r>
              <a:rPr lang="en-US" sz="3800" dirty="0">
                <a:latin typeface="Arial" panose="020B0604020202020204" pitchFamily="34" charset="0"/>
                <a:cs typeface="Arial" panose="020B0604020202020204" pitchFamily="34" charset="0"/>
              </a:rPr>
              <a:t>There have been numerous calls for ATR reform, most recently from the Government of Canada and the former Minister of Crown Indigenous Relations Marc Miller who noted to First Nations-in-Assembly in 2022 that “the (ATR) process is largely broken, glacial in its pace, and a terrible way to get land back.” </a:t>
            </a:r>
          </a:p>
          <a:p>
            <a:pPr marL="800100" lvl="1" indent="-342900">
              <a:lnSpc>
                <a:spcPct val="120000"/>
              </a:lnSpc>
              <a:buFont typeface="Arial" panose="020B0604020202020204" pitchFamily="34" charset="0"/>
              <a:buChar char="•"/>
            </a:pPr>
            <a:endParaRPr lang="en-US" sz="3300" dirty="0">
              <a:latin typeface="Arial" panose="020B0604020202020204" pitchFamily="34" charset="0"/>
              <a:cs typeface="Arial" panose="020B0604020202020204" pitchFamily="34" charset="0"/>
            </a:endParaRPr>
          </a:p>
          <a:p>
            <a:pPr lvl="1">
              <a:lnSpc>
                <a:spcPct val="120000"/>
              </a:lnSpc>
            </a:pPr>
            <a:endParaRPr lang="en-US" sz="2200" dirty="0">
              <a:latin typeface="Arial" panose="020B0604020202020204" pitchFamily="34" charset="0"/>
              <a:cs typeface="Arial" panose="020B0604020202020204" pitchFamily="34" charset="0"/>
            </a:endParaRPr>
          </a:p>
          <a:p>
            <a:pPr lvl="1">
              <a:lnSpc>
                <a:spcPct val="120000"/>
              </a:lnSpc>
            </a:pPr>
            <a:endParaRPr lang="en-US" sz="2000" dirty="0">
              <a:latin typeface="Arial" panose="020B0604020202020204" pitchFamily="34" charset="0"/>
              <a:cs typeface="Arial" panose="020B0604020202020204" pitchFamily="34" charset="0"/>
            </a:endParaRPr>
          </a:p>
          <a:p>
            <a:pPr lvl="1">
              <a:lnSpc>
                <a:spcPct val="120000"/>
              </a:lnSpc>
            </a:pPr>
            <a:endParaRPr lang="en-CA" dirty="0">
              <a:latin typeface="Arial" panose="020B0604020202020204" pitchFamily="34" charset="0"/>
              <a:cs typeface="Arial" panose="020B0604020202020204" pitchFamily="34" charset="0"/>
            </a:endParaRPr>
          </a:p>
          <a:p>
            <a:pPr fontAlgn="b">
              <a:lnSpc>
                <a:spcPct val="120000"/>
              </a:lnSpc>
              <a:spcAft>
                <a:spcPts val="600"/>
              </a:spcAft>
            </a:pPr>
            <a:endParaRPr lang="en-US" sz="2000" dirty="0">
              <a:latin typeface="Arial" panose="020B0604020202020204" pitchFamily="34" charset="0"/>
              <a:cs typeface="Arial" panose="020B0604020202020204" pitchFamily="34" charset="0"/>
            </a:endParaRPr>
          </a:p>
          <a:p>
            <a:pPr indent="-228600">
              <a:lnSpc>
                <a:spcPct val="120000"/>
              </a:lnSpc>
              <a:spcAft>
                <a:spcPts val="600"/>
              </a:spcAf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a:lnSpc>
                <a:spcPct val="120000"/>
              </a:lnSpc>
              <a:spcAft>
                <a:spcPts val="600"/>
              </a:spcAft>
            </a:pPr>
            <a:r>
              <a:rPr lang="en-US" sz="2000" dirty="0">
                <a:latin typeface="Arial" panose="020B0604020202020204" pitchFamily="34"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C0822A70-B357-899C-E365-0BCA08B35D67}"/>
              </a:ext>
            </a:extLst>
          </p:cNvPr>
          <p:cNvSpPr>
            <a:spLocks noGrp="1" noChangeArrowheads="1"/>
          </p:cNvSpPr>
          <p:nvPr>
            <p:ph type="ctrTitle"/>
          </p:nvPr>
        </p:nvSpPr>
        <p:spPr bwMode="auto">
          <a:xfrm>
            <a:off x="1174880" y="3429000"/>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fontScale="90000"/>
          </a:bodyPr>
          <a:lstStyle/>
          <a:p>
            <a:pPr lvl="0" fontAlgn="base">
              <a:spcAft>
                <a:spcPct val="0"/>
              </a:spcAft>
            </a:pPr>
            <a:r>
              <a:rPr lang="en-US" altLang="en-US" sz="4000" b="1" kern="1200" dirty="0">
                <a:solidFill>
                  <a:srgbClr val="5E1B92"/>
                </a:solidFill>
                <a:latin typeface="Arial" panose="020B0604020202020204" pitchFamily="34" charset="0"/>
                <a:cs typeface="Arial" panose="020B0604020202020204" pitchFamily="34" charset="0"/>
              </a:rPr>
              <a:t>Background</a:t>
            </a:r>
            <a:br>
              <a:rPr lang="en-US" altLang="en-US" sz="4000" b="1" kern="1200" dirty="0">
                <a:solidFill>
                  <a:srgbClr val="5E1B92"/>
                </a:solidFill>
                <a:latin typeface="Arial" panose="020B0604020202020204" pitchFamily="34" charset="0"/>
                <a:cs typeface="Arial" panose="020B0604020202020204" pitchFamily="34" charset="0"/>
              </a:rPr>
            </a:br>
            <a:r>
              <a:rPr lang="en-US" altLang="en-US" sz="4000" b="1" kern="1200" dirty="0">
                <a:solidFill>
                  <a:srgbClr val="5E1B92"/>
                </a:solidFill>
                <a:latin typeface="Arial" panose="020B0604020202020204" pitchFamily="34" charset="0"/>
                <a:cs typeface="Arial" panose="020B0604020202020204" pitchFamily="34" charset="0"/>
              </a:rPr>
              <a:t>(Cont.)</a:t>
            </a:r>
            <a:endParaRPr kumimoji="0" lang="en-US" altLang="en-US" sz="4000" b="0" i="0" strike="noStrike" kern="1200" cap="none" normalizeH="0" baseline="0" dirty="0">
              <a:ln>
                <a:noFill/>
              </a:ln>
              <a:solidFill>
                <a:srgbClr val="5E1B92"/>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1623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C36905-2B44-452C-9BE3-86C47D8CD070}"/>
              </a:ext>
            </a:extLst>
          </p:cNvPr>
          <p:cNvSpPr txBox="1"/>
          <p:nvPr/>
        </p:nvSpPr>
        <p:spPr>
          <a:xfrm>
            <a:off x="5235387" y="2153265"/>
            <a:ext cx="6377769" cy="4232787"/>
          </a:xfrm>
          <a:prstGeom prst="rect">
            <a:avLst/>
          </a:prstGeom>
        </p:spPr>
        <p:txBody>
          <a:bodyPr vert="horz" lIns="91440" tIns="45720" rIns="91440" bIns="45720" rtlCol="0" anchor="ctr">
            <a:normAutofit lnSpcReduction="10000"/>
          </a:bodyPr>
          <a:lstStyle/>
          <a:p>
            <a:pPr marL="704850" lvl="0" indent="-571500" algn="l" rtl="0">
              <a:spcBef>
                <a:spcPts val="0"/>
              </a:spcBef>
              <a:spcAft>
                <a:spcPts val="0"/>
              </a:spcAft>
              <a:buClr>
                <a:srgbClr val="F18B35"/>
              </a:buClr>
              <a:buSzPts val="1500"/>
              <a:buFont typeface="Arial" panose="020B0604020202020204" pitchFamily="34" charset="0"/>
              <a:buChar char="•"/>
            </a:pPr>
            <a:r>
              <a:rPr lang="en-US" sz="2000" b="1" dirty="0">
                <a:solidFill>
                  <a:srgbClr val="5E1B92"/>
                </a:solidFill>
                <a:latin typeface="Arial" panose="020B0604020202020204" pitchFamily="34" charset="0"/>
                <a:cs typeface="Arial" panose="020B0604020202020204" pitchFamily="34" charset="0"/>
              </a:rPr>
              <a:t>Mandate Letter:</a:t>
            </a:r>
            <a:r>
              <a:rPr lang="en-US" sz="2000" dirty="0">
                <a:solidFill>
                  <a:srgbClr val="5E1B92"/>
                </a:solidFill>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In 2019 and 2021 the Prime Minister mandated the Minister of Crown Indigenous Relations to “accelerate ongoing work with First Nations to redesign the federal policy on ATR.”</a:t>
            </a:r>
          </a:p>
          <a:p>
            <a:pPr marL="457200" lvl="0" indent="-323850" algn="l" rtl="0">
              <a:spcBef>
                <a:spcPts val="0"/>
              </a:spcBef>
              <a:spcAft>
                <a:spcPts val="0"/>
              </a:spcAft>
              <a:buClr>
                <a:srgbClr val="F18B35"/>
              </a:buClr>
              <a:buSzPts val="1500"/>
              <a:buChar char="●"/>
            </a:pPr>
            <a:endParaRPr lang="en-US" sz="2000" dirty="0">
              <a:latin typeface="Arial" panose="020B0604020202020204" pitchFamily="34" charset="0"/>
              <a:cs typeface="Arial" panose="020B0604020202020204" pitchFamily="34" charset="0"/>
            </a:endParaRPr>
          </a:p>
          <a:p>
            <a:pPr marL="704850" lvl="0" indent="-571500" algn="l" rtl="0">
              <a:spcBef>
                <a:spcPts val="0"/>
              </a:spcBef>
              <a:spcAft>
                <a:spcPts val="0"/>
              </a:spcAft>
              <a:buClr>
                <a:srgbClr val="F18B35"/>
              </a:buClr>
              <a:buSzPts val="1500"/>
              <a:buFont typeface="Arial" panose="020B0604020202020204" pitchFamily="34" charset="0"/>
              <a:buChar char="•"/>
            </a:pPr>
            <a:r>
              <a:rPr lang="en-US" sz="2000" b="1" dirty="0">
                <a:solidFill>
                  <a:srgbClr val="5E1B92"/>
                </a:solidFill>
                <a:latin typeface="Arial" panose="020B0604020202020204" pitchFamily="34" charset="0"/>
                <a:cs typeface="Arial" panose="020B0604020202020204" pitchFamily="34" charset="0"/>
              </a:rPr>
              <a:t>Budget 2021: </a:t>
            </a:r>
            <a:r>
              <a:rPr lang="en-US" sz="2000" dirty="0">
                <a:latin typeface="Arial" panose="020B0604020202020204" pitchFamily="34" charset="0"/>
                <a:cs typeface="Arial" panose="020B0604020202020204" pitchFamily="34" charset="0"/>
              </a:rPr>
              <a:t>committed $43 million over three years to support ATR policy reform ($10 million) and to help address the massive backlog of ATRs ($33 million). </a:t>
            </a:r>
          </a:p>
          <a:p>
            <a:pPr marL="704850" lvl="0" indent="-571500" algn="l" rtl="0">
              <a:spcBef>
                <a:spcPts val="0"/>
              </a:spcBef>
              <a:spcAft>
                <a:spcPts val="0"/>
              </a:spcAft>
              <a:buClr>
                <a:srgbClr val="F18B35"/>
              </a:buClr>
              <a:buSzPts val="1500"/>
              <a:buFont typeface="Arial" panose="020B0604020202020204" pitchFamily="34" charset="0"/>
              <a:buChar char="•"/>
            </a:pPr>
            <a:endParaRPr lang="en-US" sz="2000" dirty="0">
              <a:solidFill>
                <a:srgbClr val="C00000"/>
              </a:solidFill>
              <a:latin typeface="Arial" panose="020B0604020202020204" pitchFamily="34" charset="0"/>
              <a:cs typeface="Arial" panose="020B0604020202020204" pitchFamily="34" charset="0"/>
            </a:endParaRPr>
          </a:p>
          <a:p>
            <a:pPr marL="704850" lvl="0" indent="-571500" algn="l" rtl="0">
              <a:spcBef>
                <a:spcPts val="0"/>
              </a:spcBef>
              <a:spcAft>
                <a:spcPts val="0"/>
              </a:spcAft>
              <a:buClr>
                <a:srgbClr val="F18B35"/>
              </a:buClr>
              <a:buSzPts val="1500"/>
              <a:buFont typeface="Arial" panose="020B0604020202020204" pitchFamily="34" charset="0"/>
              <a:buChar char="•"/>
            </a:pPr>
            <a:r>
              <a:rPr lang="en-US" sz="2000" b="1" dirty="0">
                <a:solidFill>
                  <a:srgbClr val="5E1B92"/>
                </a:solidFill>
                <a:latin typeface="Arial" panose="020B0604020202020204" pitchFamily="34" charset="0"/>
                <a:cs typeface="Arial" panose="020B0604020202020204" pitchFamily="34" charset="0"/>
              </a:rPr>
              <a:t>United Nations Declaration Act National Action Plan Measure # 5:</a:t>
            </a:r>
            <a:r>
              <a:rPr lang="en-US" sz="2000" dirty="0">
                <a:solidFill>
                  <a:srgbClr val="5E1B92"/>
                </a:solidFill>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Co-develop a redesign of the Additions to Reserve Policy. </a:t>
            </a:r>
          </a:p>
          <a:p>
            <a:pPr marL="704850" lvl="0" indent="-571500" algn="l" rtl="0">
              <a:spcBef>
                <a:spcPts val="0"/>
              </a:spcBef>
              <a:spcAft>
                <a:spcPts val="0"/>
              </a:spcAft>
              <a:buSzPts val="1500"/>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6A7382D5-9784-25B2-811E-7F9BD87AA72E}"/>
              </a:ext>
            </a:extLst>
          </p:cNvPr>
          <p:cNvSpPr>
            <a:spLocks noGrp="1" noChangeArrowheads="1"/>
          </p:cNvSpPr>
          <p:nvPr>
            <p:ph type="ctrTitle"/>
          </p:nvPr>
        </p:nvSpPr>
        <p:spPr bwMode="auto">
          <a:xfrm>
            <a:off x="1174880" y="3429000"/>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fontScale="90000"/>
          </a:bodyPr>
          <a:lstStyle/>
          <a:p>
            <a:pPr lvl="0" fontAlgn="base">
              <a:spcAft>
                <a:spcPct val="0"/>
              </a:spcAft>
            </a:pPr>
            <a:r>
              <a:rPr lang="en-US" altLang="en-US" sz="4000" b="1" kern="1200" dirty="0">
                <a:solidFill>
                  <a:srgbClr val="5E1B92"/>
                </a:solidFill>
                <a:latin typeface="Arial" panose="020B0604020202020204" pitchFamily="34" charset="0"/>
                <a:cs typeface="Arial" panose="020B0604020202020204" pitchFamily="34" charset="0"/>
              </a:rPr>
              <a:t>Federal</a:t>
            </a:r>
            <a:br>
              <a:rPr lang="en-US" altLang="en-US" sz="4000" b="1" kern="1200" dirty="0">
                <a:solidFill>
                  <a:srgbClr val="5E1B92"/>
                </a:solidFill>
                <a:latin typeface="Arial" panose="020B0604020202020204" pitchFamily="34" charset="0"/>
                <a:cs typeface="Arial" panose="020B0604020202020204" pitchFamily="34" charset="0"/>
              </a:rPr>
            </a:br>
            <a:r>
              <a:rPr lang="en-US" altLang="en-US" sz="4000" b="1" kern="1200" dirty="0">
                <a:solidFill>
                  <a:srgbClr val="5E1B92"/>
                </a:solidFill>
                <a:latin typeface="Arial" panose="020B0604020202020204" pitchFamily="34" charset="0"/>
                <a:cs typeface="Arial" panose="020B0604020202020204" pitchFamily="34" charset="0"/>
              </a:rPr>
              <a:t>Mandates</a:t>
            </a:r>
            <a:endParaRPr kumimoji="0" lang="en-US" altLang="en-US" sz="4000" b="0" i="0" strike="noStrike" kern="1200" cap="none" normalizeH="0" baseline="0" dirty="0">
              <a:ln>
                <a:noFill/>
              </a:ln>
              <a:solidFill>
                <a:srgbClr val="5E1B92"/>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0809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C36905-2B44-452C-9BE3-86C47D8CD070}"/>
              </a:ext>
            </a:extLst>
          </p:cNvPr>
          <p:cNvSpPr txBox="1"/>
          <p:nvPr/>
        </p:nvSpPr>
        <p:spPr>
          <a:xfrm>
            <a:off x="5250351" y="1753584"/>
            <a:ext cx="6377769" cy="4930246"/>
          </a:xfrm>
          <a:prstGeom prst="rect">
            <a:avLst/>
          </a:prstGeom>
        </p:spPr>
        <p:txBody>
          <a:bodyPr vert="horz" lIns="91440" tIns="45720" rIns="91440" bIns="45720" rtlCol="0" anchor="ctr">
            <a:normAutofit/>
          </a:bodyPr>
          <a:lstStyle/>
          <a:p>
            <a:r>
              <a:rPr lang="en-US" b="1" dirty="0">
                <a:solidFill>
                  <a:srgbClr val="5E1B92"/>
                </a:solidFill>
                <a:latin typeface="Arial" panose="020B0604020202020204" pitchFamily="34" charset="0"/>
                <a:cs typeface="Arial" panose="020B0604020202020204" pitchFamily="34" charset="0"/>
              </a:rPr>
              <a:t>AFN Resolution 37/2023, </a:t>
            </a:r>
            <a:r>
              <a:rPr lang="en-US" i="1" dirty="0">
                <a:latin typeface="Arial" panose="020B0604020202020204" pitchFamily="34" charset="0"/>
                <a:cs typeface="Arial" panose="020B0604020202020204" pitchFamily="34" charset="0"/>
              </a:rPr>
              <a:t>Returning First Nations Lands through Additions to Reserve Reform</a:t>
            </a:r>
            <a:r>
              <a:rPr lang="en-US" dirty="0">
                <a:latin typeface="Arial" panose="020B0604020202020204" pitchFamily="34" charset="0"/>
                <a:cs typeface="Arial" panose="020B0604020202020204" pitchFamily="34" charset="0"/>
              </a:rPr>
              <a:t>:</a:t>
            </a:r>
          </a:p>
          <a:p>
            <a:pPr marL="800100" lvl="1"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257300" lvl="2" indent="-342900">
              <a:buClr>
                <a:srgbClr val="F18B35"/>
              </a:buClr>
              <a:buFont typeface="Arial" panose="020B0604020202020204" pitchFamily="34" charset="0"/>
              <a:buChar char="•"/>
            </a:pPr>
            <a:r>
              <a:rPr lang="en-US" dirty="0">
                <a:latin typeface="Arial" panose="020B0604020202020204" pitchFamily="34" charset="0"/>
                <a:cs typeface="Arial" panose="020B0604020202020204" pitchFamily="34" charset="0"/>
              </a:rPr>
              <a:t>Call on the Government of Canada to co-develop with First Nations a clear, effective, and transparent process to restore, reacquire, and/or remedy the historic dispossession of reserve lands. </a:t>
            </a:r>
          </a:p>
          <a:p>
            <a:pPr marL="800100" lvl="1" indent="-342900">
              <a:buClr>
                <a:srgbClr val="F18B35"/>
              </a:buClr>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1257300" lvl="2" indent="-342900">
              <a:buClr>
                <a:srgbClr val="F18B35"/>
              </a:buClr>
              <a:buFont typeface="Arial" panose="020B0604020202020204" pitchFamily="34" charset="0"/>
              <a:buChar char="•"/>
            </a:pPr>
            <a:r>
              <a:rPr lang="en-US" dirty="0">
                <a:latin typeface="Arial" panose="020B0604020202020204" pitchFamily="34" charset="0"/>
                <a:cs typeface="Arial" panose="020B0604020202020204" pitchFamily="34" charset="0"/>
              </a:rPr>
              <a:t>Engage with First Nations on the review and redesign of the ATR process and develop a comprehensive report that identifies the many priorities First Nations have respecting ATR and proposes potential policy and legislative solutions for consideration.</a:t>
            </a: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5D895E11-37CF-8942-9844-F92ECA8E581E}"/>
              </a:ext>
            </a:extLst>
          </p:cNvPr>
          <p:cNvSpPr txBox="1">
            <a:spLocks noChangeArrowheads="1"/>
          </p:cNvSpPr>
          <p:nvPr/>
        </p:nvSpPr>
        <p:spPr bwMode="auto">
          <a:xfrm>
            <a:off x="1174880" y="3429000"/>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base">
              <a:spcAft>
                <a:spcPct val="0"/>
              </a:spcAft>
            </a:pPr>
            <a:r>
              <a:rPr lang="en-US" altLang="en-US" sz="4000" b="1" dirty="0">
                <a:solidFill>
                  <a:srgbClr val="5E1B92"/>
                </a:solidFill>
                <a:latin typeface="Arial" panose="020B0604020202020204" pitchFamily="34" charset="0"/>
                <a:cs typeface="Arial" panose="020B0604020202020204" pitchFamily="34" charset="0"/>
              </a:rPr>
              <a:t>AFN Mandates</a:t>
            </a:r>
            <a:endParaRPr lang="en-US" altLang="en-US" sz="4000" dirty="0">
              <a:solidFill>
                <a:srgbClr val="5E1B9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6088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C36905-2B44-452C-9BE3-86C47D8CD070}"/>
              </a:ext>
            </a:extLst>
          </p:cNvPr>
          <p:cNvSpPr txBox="1"/>
          <p:nvPr/>
        </p:nvSpPr>
        <p:spPr>
          <a:xfrm>
            <a:off x="5250351" y="1753584"/>
            <a:ext cx="6377769" cy="4930246"/>
          </a:xfrm>
          <a:prstGeom prst="rect">
            <a:avLst/>
          </a:prstGeom>
        </p:spPr>
        <p:txBody>
          <a:bodyPr vert="horz" lIns="91440" tIns="45720" rIns="91440" bIns="45720" rtlCol="0" anchor="ctr">
            <a:normAutofit/>
          </a:bodyPr>
          <a:lstStyle/>
          <a:p>
            <a:r>
              <a:rPr lang="en-US" b="1" dirty="0">
                <a:solidFill>
                  <a:srgbClr val="5E1B92"/>
                </a:solidFill>
                <a:latin typeface="Arial" panose="020B0604020202020204" pitchFamily="34" charset="0"/>
                <a:cs typeface="Arial" panose="020B0604020202020204" pitchFamily="34" charset="0"/>
              </a:rPr>
              <a:t>Draft Resolution 11/2024</a:t>
            </a:r>
            <a:r>
              <a:rPr lang="en-US" b="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Full Involvement of First Nations in Additions to Reserve Re-Design</a:t>
            </a:r>
            <a:endParaRPr lang="en-US"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lgn="l">
              <a:spcBef>
                <a:spcPts val="600"/>
              </a:spcBef>
              <a:buFont typeface="+mj-lt"/>
              <a:buAutoNum type="arabicPeriod"/>
            </a:pPr>
            <a:r>
              <a:rPr lang="en-US" sz="1800" b="0" i="0" u="none" strike="noStrike" baseline="0" dirty="0">
                <a:latin typeface="Arial" panose="020B0604020202020204" pitchFamily="34" charset="0"/>
                <a:cs typeface="Arial" panose="020B0604020202020204" pitchFamily="34" charset="0"/>
              </a:rPr>
              <a:t>Direct the Assembly of First Nations (AFN) to continue participating in the Technical Advisory Committee (TAC) and advocate for changes to the Additions to Reserve (ATR) Policy to facilitate the timely and efficient conversion of lands to reserve.</a:t>
            </a:r>
          </a:p>
          <a:p>
            <a:pPr marL="342900" indent="-342900" algn="l">
              <a:spcBef>
                <a:spcPts val="600"/>
              </a:spcBef>
              <a:buFont typeface="+mj-lt"/>
              <a:buAutoNum type="arabicPeriod"/>
            </a:pPr>
            <a:r>
              <a:rPr lang="en-US" sz="1800" b="0" i="0" u="none" strike="noStrike" baseline="0" dirty="0">
                <a:latin typeface="Arial" panose="020B0604020202020204" pitchFamily="34" charset="0"/>
                <a:cs typeface="Arial" panose="020B0604020202020204" pitchFamily="34" charset="0"/>
              </a:rPr>
              <a:t>Call on the Government of Canada to adequately resource the ATR process, including by providing capacity funding to First Nations to develop ATR proposals.</a:t>
            </a:r>
          </a:p>
          <a:p>
            <a:pPr marL="342900" indent="-342900" algn="l">
              <a:spcBef>
                <a:spcPts val="600"/>
              </a:spcBef>
              <a:buFont typeface="+mj-lt"/>
              <a:buAutoNum type="arabicPeriod"/>
            </a:pPr>
            <a:r>
              <a:rPr lang="en-US" sz="1800" b="0" i="0" u="none" strike="noStrike" baseline="0" dirty="0">
                <a:latin typeface="Arial" panose="020B0604020202020204" pitchFamily="34" charset="0"/>
                <a:cs typeface="Arial" panose="020B0604020202020204" pitchFamily="34" charset="0"/>
              </a:rPr>
              <a:t>Call on the Government of Canada to work collaboratively with First Nations to identify and implement broader reforms to the ATR Policy to ensure that it meets First Nations’ needs and priorities.</a:t>
            </a:r>
          </a:p>
        </p:txBody>
      </p:sp>
      <p:cxnSp>
        <p:nvCxnSpPr>
          <p:cNvPr id="12" name="Straight Connector 11">
            <a:extLst>
              <a:ext uri="{FF2B5EF4-FFF2-40B4-BE49-F238E27FC236}">
                <a16:creationId xmlns:a16="http://schemas.microsoft.com/office/drawing/2014/main" id="{020402C5-C961-4411-A1DB-F023368B16FB}"/>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D009038A-D945-76D3-5273-99729436CD75}"/>
              </a:ext>
            </a:extLst>
          </p:cNvPr>
          <p:cNvSpPr txBox="1">
            <a:spLocks noChangeArrowheads="1"/>
          </p:cNvSpPr>
          <p:nvPr/>
        </p:nvSpPr>
        <p:spPr bwMode="auto">
          <a:xfrm>
            <a:off x="1174880" y="3429000"/>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base">
              <a:spcAft>
                <a:spcPct val="0"/>
              </a:spcAft>
            </a:pPr>
            <a:r>
              <a:rPr lang="en-US" altLang="en-US" sz="4000" b="1" dirty="0">
                <a:solidFill>
                  <a:srgbClr val="5E1B92"/>
                </a:solidFill>
                <a:latin typeface="Arial" panose="020B0604020202020204" pitchFamily="34" charset="0"/>
                <a:cs typeface="Arial" panose="020B0604020202020204" pitchFamily="34" charset="0"/>
              </a:rPr>
              <a:t>Draft Resolution X</a:t>
            </a:r>
            <a:endParaRPr lang="en-US" altLang="en-US" sz="4000" dirty="0">
              <a:solidFill>
                <a:srgbClr val="5E1B9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2321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845CF10-516C-76E1-8081-09DBD86520F6}"/>
              </a:ext>
            </a:extLst>
          </p:cNvPr>
          <p:cNvSpPr>
            <a:spLocks noGrp="1"/>
          </p:cNvSpPr>
          <p:nvPr>
            <p:ph type="subTitle" idx="1"/>
          </p:nvPr>
        </p:nvSpPr>
        <p:spPr>
          <a:xfrm>
            <a:off x="1524000" y="2688921"/>
            <a:ext cx="9144000" cy="1655762"/>
          </a:xfrm>
        </p:spPr>
        <p:txBody>
          <a:bodyPr anchor="b">
            <a:normAutofit/>
          </a:bodyPr>
          <a:lstStyle/>
          <a:p>
            <a:r>
              <a:rPr lang="en-CA" sz="4800" b="1" dirty="0">
                <a:solidFill>
                  <a:srgbClr val="5E1B92"/>
                </a:solidFill>
                <a:latin typeface="Arial" panose="020B0604020202020204" pitchFamily="34" charset="0"/>
                <a:cs typeface="Arial" panose="020B0604020202020204" pitchFamily="34" charset="0"/>
              </a:rPr>
              <a:t>Interim Changes</a:t>
            </a:r>
          </a:p>
        </p:txBody>
      </p:sp>
    </p:spTree>
    <p:extLst>
      <p:ext uri="{BB962C8B-B14F-4D97-AF65-F5344CB8AC3E}">
        <p14:creationId xmlns:p14="http://schemas.microsoft.com/office/powerpoint/2010/main" val="2841071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EA9E4-101E-72B2-4135-B2A5A789E063}"/>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61CBDF59-D059-5840-A990-8187344BAFAE}"/>
              </a:ext>
            </a:extLst>
          </p:cNvPr>
          <p:cNvSpPr txBox="1"/>
          <p:nvPr/>
        </p:nvSpPr>
        <p:spPr>
          <a:xfrm>
            <a:off x="5250351" y="1753584"/>
            <a:ext cx="6377769" cy="4930246"/>
          </a:xfrm>
          <a:prstGeom prst="rect">
            <a:avLst/>
          </a:prstGeom>
        </p:spPr>
        <p:txBody>
          <a:bodyPr vert="horz" lIns="91440" tIns="45720" rIns="91440" bIns="45720" rtlCol="0" anchor="ctr">
            <a:normAutofit/>
          </a:bodyPr>
          <a:lstStyle/>
          <a:p>
            <a:pPr marR="0" lvl="0" algn="l">
              <a:spcBef>
                <a:spcPts val="60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In August 2024, the Minister of Crown-Indigenous Relations approved two interim changes to the ATR Policy:</a:t>
            </a:r>
          </a:p>
          <a:p>
            <a:pPr marL="342900" marR="0" lvl="0" indent="-342900" algn="l">
              <a:spcBef>
                <a:spcPts val="600"/>
              </a:spcBef>
              <a:spcAft>
                <a:spcPts val="0"/>
              </a:spcAft>
              <a:buAutoNum type="arabicPeriod"/>
            </a:pPr>
            <a:r>
              <a:rPr lang="en-US" sz="1800" dirty="0">
                <a:effectLst/>
                <a:latin typeface="Arial" panose="020B0604020202020204" pitchFamily="34" charset="0"/>
                <a:ea typeface="Times New Roman" panose="02020603050405020304" pitchFamily="18" charset="0"/>
                <a:cs typeface="Arial" panose="020B0604020202020204" pitchFamily="34" charset="0"/>
              </a:rPr>
              <a:t>First Nations are no longer required to justify their need for land</a:t>
            </a:r>
          </a:p>
          <a:p>
            <a:pPr marL="342900" marR="0" lvl="0" indent="-342900" algn="l">
              <a:spcBef>
                <a:spcPts val="600"/>
              </a:spcBef>
              <a:spcAft>
                <a:spcPts val="0"/>
              </a:spcAft>
              <a:buAutoNum type="arabicPeriod"/>
            </a:pPr>
            <a:r>
              <a:rPr lang="en-US" sz="1800" dirty="0">
                <a:effectLst/>
                <a:latin typeface="Arial" panose="020B0604020202020204" pitchFamily="34" charset="0"/>
                <a:ea typeface="Times New Roman" panose="02020603050405020304" pitchFamily="18" charset="0"/>
                <a:cs typeface="Arial" panose="020B0604020202020204" pitchFamily="34" charset="0"/>
              </a:rPr>
              <a:t>First Nations are no longer required to fit their ATR proposals into narrow categories of reserve creation.</a:t>
            </a:r>
            <a:endParaRPr lang="en-CA" sz="1800" dirty="0">
              <a:effectLst/>
              <a:latin typeface="Arial" panose="020B0604020202020204" pitchFamily="34" charset="0"/>
              <a:ea typeface="Times New Roman" panose="02020603050405020304" pitchFamily="18" charset="0"/>
              <a:cs typeface="Arial" panose="020B0604020202020204" pitchFamily="34" charset="0"/>
            </a:endParaRPr>
          </a:p>
        </p:txBody>
      </p:sp>
      <p:cxnSp>
        <p:nvCxnSpPr>
          <p:cNvPr id="12" name="Straight Connector 11">
            <a:extLst>
              <a:ext uri="{FF2B5EF4-FFF2-40B4-BE49-F238E27FC236}">
                <a16:creationId xmlns:a16="http://schemas.microsoft.com/office/drawing/2014/main" id="{D7B99DFB-729C-0789-F422-B3AAA66A8942}"/>
              </a:ext>
            </a:extLst>
          </p:cNvPr>
          <p:cNvCxnSpPr/>
          <p:nvPr/>
        </p:nvCxnSpPr>
        <p:spPr>
          <a:xfrm>
            <a:off x="4862945" y="2294313"/>
            <a:ext cx="0" cy="3250276"/>
          </a:xfrm>
          <a:prstGeom prst="line">
            <a:avLst/>
          </a:prstGeom>
          <a:ln w="12700"/>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85382CD6-E721-D25E-D54E-843ED6EE78DD}"/>
              </a:ext>
            </a:extLst>
          </p:cNvPr>
          <p:cNvSpPr txBox="1">
            <a:spLocks noChangeArrowheads="1"/>
          </p:cNvSpPr>
          <p:nvPr/>
        </p:nvSpPr>
        <p:spPr bwMode="auto">
          <a:xfrm>
            <a:off x="1174880" y="3429000"/>
            <a:ext cx="3494362" cy="95797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fontScale="9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base">
              <a:spcAft>
                <a:spcPct val="0"/>
              </a:spcAft>
            </a:pPr>
            <a:r>
              <a:rPr lang="en-US" altLang="en-US" sz="4000" b="1" dirty="0">
                <a:solidFill>
                  <a:srgbClr val="5E1B92"/>
                </a:solidFill>
                <a:latin typeface="Arial" panose="020B0604020202020204" pitchFamily="34" charset="0"/>
                <a:cs typeface="Arial" panose="020B0604020202020204" pitchFamily="34" charset="0"/>
              </a:rPr>
              <a:t>Interim</a:t>
            </a:r>
          </a:p>
          <a:p>
            <a:pPr fontAlgn="base">
              <a:spcAft>
                <a:spcPct val="0"/>
              </a:spcAft>
            </a:pPr>
            <a:r>
              <a:rPr lang="en-US" altLang="en-US" sz="4000" b="1" dirty="0">
                <a:solidFill>
                  <a:srgbClr val="5E1B92"/>
                </a:solidFill>
                <a:latin typeface="Arial" panose="020B0604020202020204" pitchFamily="34" charset="0"/>
                <a:cs typeface="Arial" panose="020B0604020202020204" pitchFamily="34" charset="0"/>
              </a:rPr>
              <a:t>Changes</a:t>
            </a:r>
            <a:endParaRPr lang="en-US" altLang="en-US" sz="4000" dirty="0">
              <a:solidFill>
                <a:srgbClr val="5E1B9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6937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23BF52E52ED84085903E78C95DD8DC" ma:contentTypeVersion="4" ma:contentTypeDescription="Create a new document." ma:contentTypeScope="" ma:versionID="3e88a8c63badaaa6974d9836c7c46fdd">
  <xsd:schema xmlns:xsd="http://www.w3.org/2001/XMLSchema" xmlns:xs="http://www.w3.org/2001/XMLSchema" xmlns:p="http://schemas.microsoft.com/office/2006/metadata/properties" xmlns:ns2="f42d49bc-039b-4d0e-a5ba-b408f74be964" targetNamespace="http://schemas.microsoft.com/office/2006/metadata/properties" ma:root="true" ma:fieldsID="fad3440a544a2da05396f2ac28ef67ce" ns2:_="">
    <xsd:import namespace="f42d49bc-039b-4d0e-a5ba-b408f74be96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2d49bc-039b-4d0e-a5ba-b408f74be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65EE277-4930-4809-AD6C-5ADCD76BAC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2d49bc-039b-4d0e-a5ba-b408f74be9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35A6D2-9A9C-4B8C-BD91-C72DB4B4DCE4}">
  <ds:schemaRefs>
    <ds:schemaRef ds:uri="http://schemas.microsoft.com/sharepoint/v3/contenttype/forms"/>
  </ds:schemaRefs>
</ds:datastoreItem>
</file>

<file path=customXml/itemProps3.xml><?xml version="1.0" encoding="utf-8"?>
<ds:datastoreItem xmlns:ds="http://schemas.openxmlformats.org/officeDocument/2006/customXml" ds:itemID="{7292FE4C-A1A5-4890-890A-A22104233BF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14028</TotalTime>
  <Words>1955</Words>
  <Application>Microsoft Macintosh PowerPoint</Application>
  <PresentationFormat>Widescreen</PresentationFormat>
  <Paragraphs>200</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Calibri</vt:lpstr>
      <vt:lpstr>Symbol</vt:lpstr>
      <vt:lpstr>Arial</vt:lpstr>
      <vt:lpstr>Office Theme</vt:lpstr>
      <vt:lpstr>          Additions to Reserve Re-design   Advancing First Nations Priorities </vt:lpstr>
      <vt:lpstr>Overview</vt:lpstr>
      <vt:lpstr>Background</vt:lpstr>
      <vt:lpstr>Background (Cont.)</vt:lpstr>
      <vt:lpstr>Federal Mandates</vt:lpstr>
      <vt:lpstr>PowerPoint Presentation</vt:lpstr>
      <vt:lpstr>PowerPoint Presentation</vt:lpstr>
      <vt:lpstr>PowerPoint Presentation</vt:lpstr>
      <vt:lpstr>PowerPoint Presentation</vt:lpstr>
      <vt:lpstr>PowerPoint Presentation</vt:lpstr>
      <vt:lpstr>PowerPoint Presentation</vt:lpstr>
      <vt:lpstr>Reform Process &amp; Timeline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current  IT Services Update</dc:title>
  <dc:creator>aturner</dc:creator>
  <cp:lastModifiedBy>Hollie King</cp:lastModifiedBy>
  <cp:revision>215</cp:revision>
  <cp:lastPrinted>2019-04-08T14:59:14Z</cp:lastPrinted>
  <dcterms:created xsi:type="dcterms:W3CDTF">2019-03-20T01:12:53Z</dcterms:created>
  <dcterms:modified xsi:type="dcterms:W3CDTF">2024-11-28T23:55:50Z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0x010100FE23BF52E52ED84085903E78C95DD8DC</vt:lpwstr>
  </property>
</Properties>
</file>