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64" r:id="rId8"/>
    <p:sldId id="266" r:id="rId9"/>
    <p:sldId id="261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56BD8D-DE82-91AF-587F-3511E04EC84F}" name="Laura Dunkley" initials="LD" userId="S::ldunkley@afn.ca::360d0ce7-f6fc-4f99-9488-c6eabb06f964" providerId="AD"/>
  <p188:author id="{994205C6-367E-BC7C-A5EA-EFF309304607}" name="Cindy Ramsunahi" initials="CR" userId="S::cramsunahi@afn.ca::ff2e5631-5153-4a3d-9660-39509aa38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182AE-08E7-4333-A46E-5E981D6EC9FB}" v="1" dt="2026-04-15T18:03:35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62107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a Cloutier" userId="1f49f198-af36-4f7c-ab03-ca353ebaaab7" providerId="ADAL" clId="{A96EFED3-931A-492D-81F7-E9A5FCA87456}"/>
    <pc:docChg chg="custSel addSld delSld modSld">
      <pc:chgData name="Tasha Cloutier" userId="1f49f198-af36-4f7c-ab03-ca353ebaaab7" providerId="ADAL" clId="{A96EFED3-931A-492D-81F7-E9A5FCA87456}" dt="2026-04-10T21:02:24.022" v="152" actId="47"/>
      <pc:docMkLst>
        <pc:docMk/>
      </pc:docMkLst>
      <pc:sldChg chg="modSp mod">
        <pc:chgData name="Tasha Cloutier" userId="1f49f198-af36-4f7c-ab03-ca353ebaaab7" providerId="ADAL" clId="{A96EFED3-931A-492D-81F7-E9A5FCA87456}" dt="2026-04-10T17:36:00.618" v="45" actId="20577"/>
        <pc:sldMkLst>
          <pc:docMk/>
          <pc:sldMk cId="2720162633" sldId="256"/>
        </pc:sldMkLst>
        <pc:spChg chg="mod">
          <ac:chgData name="Tasha Cloutier" userId="1f49f198-af36-4f7c-ab03-ca353ebaaab7" providerId="ADAL" clId="{A96EFED3-931A-492D-81F7-E9A5FCA87456}" dt="2026-04-10T17:13:40.886" v="44" actId="255"/>
          <ac:spMkLst>
            <pc:docMk/>
            <pc:sldMk cId="2720162633" sldId="256"/>
            <ac:spMk id="2" creationId="{C7CBF61C-DDF8-9189-69A9-7A65CC3C287F}"/>
          </ac:spMkLst>
        </pc:spChg>
        <pc:spChg chg="mod">
          <ac:chgData name="Tasha Cloutier" userId="1f49f198-af36-4f7c-ab03-ca353ebaaab7" providerId="ADAL" clId="{A96EFED3-931A-492D-81F7-E9A5FCA87456}" dt="2026-04-10T17:36:00.618" v="45" actId="20577"/>
          <ac:spMkLst>
            <pc:docMk/>
            <pc:sldMk cId="2720162633" sldId="256"/>
            <ac:spMk id="3" creationId="{5E5D1EA9-5350-6004-96B3-68C11A54FFAF}"/>
          </ac:spMkLst>
        </pc:spChg>
      </pc:sldChg>
      <pc:sldChg chg="modNotesTx">
        <pc:chgData name="Tasha Cloutier" userId="1f49f198-af36-4f7c-ab03-ca353ebaaab7" providerId="ADAL" clId="{A96EFED3-931A-492D-81F7-E9A5FCA87456}" dt="2026-04-10T17:00:49.781" v="0" actId="6549"/>
        <pc:sldMkLst>
          <pc:docMk/>
          <pc:sldMk cId="3786567082" sldId="257"/>
        </pc:sldMkLst>
      </pc:sldChg>
      <pc:sldChg chg="modNotesTx">
        <pc:chgData name="Tasha Cloutier" userId="1f49f198-af36-4f7c-ab03-ca353ebaaab7" providerId="ADAL" clId="{A96EFED3-931A-492D-81F7-E9A5FCA87456}" dt="2026-04-10T17:00:53.936" v="1" actId="6549"/>
        <pc:sldMkLst>
          <pc:docMk/>
          <pc:sldMk cId="1246286739" sldId="260"/>
        </pc:sldMkLst>
      </pc:sldChg>
      <pc:sldChg chg="modNotesTx">
        <pc:chgData name="Tasha Cloutier" userId="1f49f198-af36-4f7c-ab03-ca353ebaaab7" providerId="ADAL" clId="{A96EFED3-931A-492D-81F7-E9A5FCA87456}" dt="2026-04-10T17:01:09.756" v="4" actId="6549"/>
        <pc:sldMkLst>
          <pc:docMk/>
          <pc:sldMk cId="3676582282" sldId="261"/>
        </pc:sldMkLst>
      </pc:sldChg>
      <pc:sldChg chg="modSp mod">
        <pc:chgData name="Tasha Cloutier" userId="1f49f198-af36-4f7c-ab03-ca353ebaaab7" providerId="ADAL" clId="{A96EFED3-931A-492D-81F7-E9A5FCA87456}" dt="2026-04-10T20:42:54.961" v="85" actId="1076"/>
        <pc:sldMkLst>
          <pc:docMk/>
          <pc:sldMk cId="905901984" sldId="263"/>
        </pc:sldMkLst>
        <pc:spChg chg="mod">
          <ac:chgData name="Tasha Cloutier" userId="1f49f198-af36-4f7c-ab03-ca353ebaaab7" providerId="ADAL" clId="{A96EFED3-931A-492D-81F7-E9A5FCA87456}" dt="2026-04-10T20:42:54.961" v="85" actId="1076"/>
          <ac:spMkLst>
            <pc:docMk/>
            <pc:sldMk cId="905901984" sldId="263"/>
            <ac:spMk id="2" creationId="{5950D34C-F8E3-DB00-CE01-693EF0106123}"/>
          </ac:spMkLst>
        </pc:spChg>
        <pc:spChg chg="mod">
          <ac:chgData name="Tasha Cloutier" userId="1f49f198-af36-4f7c-ab03-ca353ebaaab7" providerId="ADAL" clId="{A96EFED3-931A-492D-81F7-E9A5FCA87456}" dt="2026-04-10T20:42:52.563" v="84" actId="1076"/>
          <ac:spMkLst>
            <pc:docMk/>
            <pc:sldMk cId="905901984" sldId="263"/>
            <ac:spMk id="3" creationId="{79681565-5F53-ACA1-1EB5-95614DA8CF4C}"/>
          </ac:spMkLst>
        </pc:spChg>
      </pc:sldChg>
      <pc:sldChg chg="modNotesTx">
        <pc:chgData name="Tasha Cloutier" userId="1f49f198-af36-4f7c-ab03-ca353ebaaab7" providerId="ADAL" clId="{A96EFED3-931A-492D-81F7-E9A5FCA87456}" dt="2026-04-10T17:00:57.761" v="2" actId="6549"/>
        <pc:sldMkLst>
          <pc:docMk/>
          <pc:sldMk cId="2039393" sldId="264"/>
        </pc:sldMkLst>
      </pc:sldChg>
      <pc:sldChg chg="modNotesTx">
        <pc:chgData name="Tasha Cloutier" userId="1f49f198-af36-4f7c-ab03-ca353ebaaab7" providerId="ADAL" clId="{A96EFED3-931A-492D-81F7-E9A5FCA87456}" dt="2026-04-10T17:01:12.022" v="5" actId="6549"/>
        <pc:sldMkLst>
          <pc:docMk/>
          <pc:sldMk cId="2382939909" sldId="265"/>
        </pc:sldMkLst>
      </pc:sldChg>
      <pc:sldChg chg="modNotesTx">
        <pc:chgData name="Tasha Cloutier" userId="1f49f198-af36-4f7c-ab03-ca353ebaaab7" providerId="ADAL" clId="{A96EFED3-931A-492D-81F7-E9A5FCA87456}" dt="2026-04-10T17:01:02.755" v="3" actId="6549"/>
        <pc:sldMkLst>
          <pc:docMk/>
          <pc:sldMk cId="841162726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CACC-C60D-47CD-8D5E-FE48D66F228D}" type="datetimeFigureOut">
              <a:rPr lang="en-CA" smtClean="0"/>
              <a:t>2026-04-15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4743-B03D-40DD-AF9F-FCCF403DB1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20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02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58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6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31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2B103-BECB-DEC9-075A-4D596B18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F7691-0ABA-7DF0-AD3A-1860F8B0F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9A139-D542-7A26-2B40-0E78CE02A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B3F54-37CD-6911-D6EF-9AE43CDF8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60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21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E4743-B03D-40DD-AF9F-FCCF403DB12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6EEE-5A20-981D-98AE-8066FFA3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720" y="1706880"/>
            <a:ext cx="8707120" cy="1803082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09AD-CB8A-FAC3-D0DF-597CDE41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720" y="3602038"/>
            <a:ext cx="87071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7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B75E-6B22-7B54-BBA5-806BD5F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3356-AB9E-C317-1871-B7BE5243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6FFAB-EEA8-4321-A5BE-3CF46C99C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AE9C0-F584-B98B-7644-02B724D2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840"/>
            <a:ext cx="10515600" cy="82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CC2BA-363A-3857-6C39-42667011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0293"/>
            <a:ext cx="10515600" cy="383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2CD6A-4667-4757-CA6B-29939BA77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25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E8F15-7C32-D545-A297-630322AE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F61C-DDF8-9189-69A9-7A65CC3C2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1" y="2658794"/>
            <a:ext cx="11127544" cy="1101334"/>
          </a:xfrm>
        </p:spPr>
        <p:txBody>
          <a:bodyPr>
            <a:noAutofit/>
          </a:bodyPr>
          <a:lstStyle/>
          <a:p>
            <a:r>
              <a:rPr lang="en-CA" sz="5400" dirty="0">
                <a:solidFill>
                  <a:schemeClr val="bg1"/>
                </a:solidFill>
                <a:cs typeface="Posterama"/>
              </a:rPr>
              <a:t>Post-Secondary Education</a:t>
            </a:r>
            <a:br>
              <a:rPr lang="en-CA" sz="5400" dirty="0">
                <a:solidFill>
                  <a:schemeClr val="bg1"/>
                </a:solidFill>
              </a:rPr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D1EA9-5350-6004-96B3-68C11A54F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40" y="3602037"/>
            <a:ext cx="8707120" cy="28591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3900" b="1" dirty="0">
              <a:solidFill>
                <a:schemeClr val="bg1"/>
              </a:solidFill>
              <a:cs typeface="Posterama"/>
            </a:endParaRP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Virtual Town Hall on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cs typeface="Posterama"/>
              </a:rPr>
              <a:t>First Nations-First Ministers’ Meeting</a:t>
            </a:r>
            <a:endParaRPr lang="en-CA" sz="2800" b="1" dirty="0">
              <a:solidFill>
                <a:schemeClr val="bg1"/>
              </a:solidFill>
              <a:cs typeface="Posterama"/>
            </a:endParaRPr>
          </a:p>
          <a:p>
            <a:r>
              <a:rPr lang="en-CA" sz="2800" b="1" dirty="0">
                <a:solidFill>
                  <a:schemeClr val="bg1"/>
                </a:solidFill>
                <a:cs typeface="Posterama"/>
              </a:rPr>
              <a:t>April 2026</a:t>
            </a:r>
            <a:endParaRPr lang="en-CA" sz="2800" b="1" dirty="0">
              <a:solidFill>
                <a:schemeClr val="bg1"/>
              </a:solidFill>
              <a:cs typeface="Posterama" panose="020B050402020002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5D0C-ACF7-0E7F-59E9-82E200D9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Assembly of First Nations Education Mandates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6088-0987-2CD2-0741-BE6B799F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 28/2025: Advancing Federal Recognition and Investment in First Nations Post-Secondary Institutions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 26/2025: Support for the Renewal and Expansion for First Nations Adult Education Funding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 102/2023: Support for First Nations Post-Secondary Institutions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 19/2021: Funding for Post-Secondary Indigenous Institutions and Students 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 21/2021: Post-Secondary Education Policy Proposal on First Nations Models </a:t>
            </a:r>
          </a:p>
          <a:p>
            <a:pPr>
              <a:spcBef>
                <a:spcPts val="600"/>
              </a:spcBef>
              <a:spcAft>
                <a:spcPts val="1400"/>
              </a:spcAft>
            </a:pPr>
            <a:r>
              <a:rPr lang="en-US" sz="2000" i="1"/>
              <a:t>AFN Resolution 21/2020: First Nations-Led Local, Regional and Treaty-based Post-Secondary Education Models</a:t>
            </a: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endParaRPr lang="en-US">
              <a:ea typeface="Arial"/>
              <a:cs typeface="Posterama" panose="020B0504020200020000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A9E0-D73B-8066-34AA-9D3C577CF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59A8-9B03-7815-CE72-10D26BEED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83E1-32E0-F604-0C43-4C31B790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Post-Secondary Education (PSE)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FEF9B-6D4D-8188-E038-6EDA4AC4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200" dirty="0"/>
              <a:t>Indigenous Services Canada (ISC) provides funding to FNIs through the Post-Secondary Partnership Program (PSPP) and for students through the Post-Secondary Student Support Program (PSSSP)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Chronic underfunding remains a significant barrier to First Nations PSE attainment and to the full realization of Treaty and Inherent rights.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While governments invest approximately $29.4 billion annually in mainstream post-secondary institutions, less than $50 million is invested for the ~80 First Nations Institutions (FNIs) serving 10,000+ students across Canada</a:t>
            </a:r>
            <a:endParaRPr lang="en-CA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CA" sz="2200" dirty="0"/>
              <a:t>ISC also provides funding for adult education, which is set to conclude in 2026-2027 without any indication of new investments</a:t>
            </a:r>
            <a:endParaRPr lang="en-US" sz="2200" dirty="0">
              <a:ea typeface="Arial"/>
              <a:cs typeface="Posterama" panose="020B0504020200020000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5CCF0-977B-550E-6AE1-47128B511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8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4830-06E0-7E65-16CE-4BA07F38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A7F6-598F-5AF3-350A-235FCC4D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PSE to Support Canada’s Infrastructure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F8CD-34FA-D1C5-CDC2-FCEA086B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292"/>
            <a:ext cx="10515600" cy="39600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Canada is entering a period of large-scale infrastructure investment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Through Budget 2025, $280 billion will be invested to accelerate major projects – several of which are located near and directly impacting First Nations. These projects will require a sustained supply of workers in a variety of professions and skilled trades.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There is an opportunity to expand Canada’s workforce by funding the over 32,000 First Nations students eligible for PSE but are unable to access funding supports.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/>
              <a:t>Targeted investments in PSE advance both education outcomes for First Nations while also generating strong returns for Canada’s economy by strengthening workforce participation, productivity, and long-term growth.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6AB5-848C-0B9E-B694-A0B6A986D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F1A10-2963-1C93-1809-C606881C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A674-657A-DF85-6AD6-9B78F1EC2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n-US" sz="2200" dirty="0"/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en-US" sz="2200" dirty="0"/>
          </a:p>
        </p:txBody>
      </p:sp>
      <p:pic>
        <p:nvPicPr>
          <p:cNvPr id="5" name="Picture 4" descr="A graph of a bar graph&#10;&#10;AI-generated content may be incorrect.">
            <a:extLst>
              <a:ext uri="{FF2B5EF4-FFF2-40B4-BE49-F238E27FC236}">
                <a16:creationId xmlns:a16="http://schemas.microsoft.com/office/drawing/2014/main" id="{1ED505CD-AD89-5EE9-8C03-B7ACBBCC5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22" y="1623207"/>
            <a:ext cx="6676555" cy="3836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23A23-F6E2-3D00-870F-5B466BB32BFD}"/>
              </a:ext>
            </a:extLst>
          </p:cNvPr>
          <p:cNvSpPr txBox="1"/>
          <p:nvPr/>
        </p:nvSpPr>
        <p:spPr>
          <a:xfrm>
            <a:off x="515574" y="5576798"/>
            <a:ext cx="1116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Despite inflation, population growth, and increased secondary school graduation rates, funding for First Nations post-secondary students has not kept up to the growing needs. Since 1996, federal support has reached only 25,000 students annually, leaving many qualified learners without access.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764D4-8C45-314B-8CA2-06F286D2D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B2285-CEC7-F4E3-F3BE-21D5405AE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9DFF-4388-FB2E-41CE-61437D08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Proposed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D9CC-5830-5F12-6322-82895F7A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An additional </a:t>
            </a:r>
            <a:r>
              <a:rPr lang="en-US" sz="2200" b="1" dirty="0"/>
              <a:t>$292.5M </a:t>
            </a:r>
            <a:r>
              <a:rPr lang="en-US" sz="2200" dirty="0"/>
              <a:t>per year is required to further support First Nations students,</a:t>
            </a:r>
            <a:br>
              <a:rPr lang="en-US" sz="2200" dirty="0"/>
            </a:br>
            <a:r>
              <a:rPr lang="en-US" sz="2200" dirty="0"/>
              <a:t>institutions, and adult learners in attaining the PSE required for jobs related to Canada’s infrastructure projects</a:t>
            </a: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endParaRPr lang="en-US" sz="2200" dirty="0">
              <a:ea typeface="Arial"/>
              <a:cs typeface="Posterama" panose="020B0504020200020000" pitchFamily="34" charset="0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endParaRPr lang="en-US" sz="2200" dirty="0">
              <a:ea typeface="Arial"/>
              <a:cs typeface="Posterama" panose="020B0504020200020000" pitchFamily="34" charset="0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endParaRPr lang="en-US" sz="2200" dirty="0">
              <a:ea typeface="Arial"/>
              <a:cs typeface="Posterama" panose="020B0504020200020000" pitchFamily="34" charset="0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endParaRPr lang="en-US" sz="300" dirty="0">
              <a:ea typeface="Arial"/>
              <a:cs typeface="Posterama" panose="020B0504020200020000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E62549-02AE-1546-F2B0-A6DDB41E0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76746"/>
              </p:ext>
            </p:extLst>
          </p:nvPr>
        </p:nvGraphicFramePr>
        <p:xfrm>
          <a:off x="2032002" y="3562995"/>
          <a:ext cx="812799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6">
                  <a:extLst>
                    <a:ext uri="{9D8B030D-6E8A-4147-A177-3AD203B41FA5}">
                      <a16:colId xmlns:a16="http://schemas.microsoft.com/office/drawing/2014/main" val="1442839068"/>
                    </a:ext>
                  </a:extLst>
                </a:gridCol>
                <a:gridCol w="2730497">
                  <a:extLst>
                    <a:ext uri="{9D8B030D-6E8A-4147-A177-3AD203B41FA5}">
                      <a16:colId xmlns:a16="http://schemas.microsoft.com/office/drawing/2014/main" val="13666793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1100251"/>
                    </a:ext>
                  </a:extLst>
                </a:gridCol>
              </a:tblGrid>
              <a:tr h="318783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tx1"/>
                          </a:solidFill>
                        </a:rPr>
                        <a:t>PSPP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tx1"/>
                          </a:solidFill>
                        </a:rPr>
                        <a:t>PSSSP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tx1"/>
                          </a:solidFill>
                        </a:rPr>
                        <a:t>Adult Education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56988"/>
                  </a:ext>
                </a:extLst>
              </a:tr>
              <a:tr h="13936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An additional $67.5 million per year </a:t>
                      </a:r>
                      <a:r>
                        <a:rPr lang="en-CA" sz="16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would support</a:t>
                      </a:r>
                      <a:r>
                        <a:rPr lang="en-CA" sz="16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 </a:t>
                      </a:r>
                      <a:r>
                        <a:rPr lang="en-CA" sz="1600" b="0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FNIs and community-based programming by increasing capacity for 2250 new students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An additional </a:t>
                      </a:r>
                      <a:r>
                        <a:rPr lang="en-CA" sz="16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$155 million per year</a:t>
                      </a:r>
                      <a:r>
                        <a:rPr lang="en-CA" sz="16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 is needed to support up to 4500 more students who are currently unfunded by the PSSSP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1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An additional </a:t>
                      </a:r>
                      <a:r>
                        <a:rPr lang="en-CA" sz="1600" b="1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$70 million per year </a:t>
                      </a:r>
                      <a:r>
                        <a:rPr lang="en-CA" sz="1600" b="0" i="0" u="none" strike="noStrike" noProof="0" dirty="0">
                          <a:solidFill>
                            <a:schemeClr val="tx1"/>
                          </a:solidFill>
                          <a:latin typeface="Aptos"/>
                        </a:rPr>
                        <a:t>of renewed funding is needed to continue supporting adult education</a:t>
                      </a:r>
                      <a:endParaRPr lang="en-CA" sz="1100" b="0" i="0" u="none" strike="noStrike" noProof="0" dirty="0">
                        <a:solidFill>
                          <a:schemeClr val="tx1"/>
                        </a:solidFill>
                        <a:latin typeface="Apto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0128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99486-6622-E77F-BC09-E3C41D53A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91C4E-3B3F-3DD1-C522-8EBD7982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8FF7-A927-6CF3-8E4B-4D742AAA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Strategic 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D8F1-89EA-8574-8371-11838C87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Fund community-based PSE programs that align with needs in high-demand sectors, particularly in regions where major projects are planned.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Increase funding for First Nations student support programs to allow for higher rates of PSE completion and contribution to Canada’s workforce.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Provide stable, core funding for First Nations Institutions to support sustainable operations and community‑responsive growth, comparable to mainstream PSE models.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Re-invest in adult education programming to increase the attainment of PSE credentials for individuals entering the </a:t>
            </a:r>
            <a:r>
              <a:rPr lang="en-US" sz="2200" dirty="0" err="1"/>
              <a:t>labour</a:t>
            </a:r>
            <a:r>
              <a:rPr lang="en-US" sz="2200" dirty="0"/>
              <a:t> force.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7ED8C-A6AC-B76A-2DA6-5C38BCED5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C03DB-1EBD-6CC3-1C6A-8B834FAF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D34C-F8E3-DB00-CE01-693EF010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8923"/>
            <a:ext cx="10515600" cy="826452"/>
          </a:xfrm>
        </p:spPr>
        <p:txBody>
          <a:bodyPr/>
          <a:lstStyle/>
          <a:p>
            <a:r>
              <a:rPr lang="en-US" dirty="0"/>
              <a:t>Engagement Questions on Post-Secondary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1565-5F53-ACA1-1EB5-95614DA8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6730"/>
            <a:ext cx="10515600" cy="3836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What barriers do you see in your communities that limit access to post‑secondary education or skilled trades training, and what supports would make the biggest difference?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How do you engage with First Nations Institutions in your region, and what resource gaps or needs have been identified?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dirty="0"/>
              <a:t>From your perspective, are there other investment needs related to post-secondary education or infrastructure that we should be highlighting?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822B-C78F-5150-2062-B303161A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FE8F15-7C32-D545-A297-630322AEE5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99F2575BB76419A7A4243F851AF07" ma:contentTypeVersion="13" ma:contentTypeDescription="Create a new document." ma:contentTypeScope="" ma:versionID="80977ed56ab490451545c8bb1a0365f6">
  <xsd:schema xmlns:xsd="http://www.w3.org/2001/XMLSchema" xmlns:xs="http://www.w3.org/2001/XMLSchema" xmlns:p="http://schemas.microsoft.com/office/2006/metadata/properties" xmlns:ns2="e4b0b147-937f-4b16-bcf4-d4d84c0b6d74" xmlns:ns3="6ec1a79e-98a3-4cc3-8a33-a24b5a022873" targetNamespace="http://schemas.microsoft.com/office/2006/metadata/properties" ma:root="true" ma:fieldsID="f65e36508b869c7a9d10933e1a76d244" ns2:_="" ns3:_="">
    <xsd:import namespace="e4b0b147-937f-4b16-bcf4-d4d84c0b6d74"/>
    <xsd:import namespace="6ec1a79e-98a3-4cc3-8a33-a24b5a022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0b147-937f-4b16-bcf4-d4d84c0b6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47a1fa-2338-4024-beb4-812ea17b0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1a79e-98a3-4cc3-8a33-a24b5a0228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8e55d47-53a3-4efc-8bb5-f662d57f3861}" ma:internalName="TaxCatchAll" ma:showField="CatchAllData" ma:web="6ec1a79e-98a3-4cc3-8a33-a24b5a022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c1a79e-98a3-4cc3-8a33-a24b5a022873" xsi:nil="true"/>
    <lcf76f155ced4ddcb4097134ff3c332f xmlns="e4b0b147-937f-4b16-bcf4-d4d84c0b6d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C1D5D0-4C46-4B78-A15E-9A7D4C27CB0B}">
  <ds:schemaRefs>
    <ds:schemaRef ds:uri="6ec1a79e-98a3-4cc3-8a33-a24b5a022873"/>
    <ds:schemaRef ds:uri="e4b0b147-937f-4b16-bcf4-d4d84c0b6d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38B062-F355-4B13-9321-F3D8955547D7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e4b0b147-937f-4b16-bcf4-d4d84c0b6d74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ec1a79e-98a3-4cc3-8a33-a24b5a022873"/>
  </ds:schemaRefs>
</ds:datastoreItem>
</file>

<file path=customXml/itemProps3.xml><?xml version="1.0" encoding="utf-8"?>
<ds:datastoreItem xmlns:ds="http://schemas.openxmlformats.org/officeDocument/2006/customXml" ds:itemID="{6C24DA23-66E7-4044-9E05-214C8A493F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658</Words>
  <Application>Microsoft Office PowerPoint</Application>
  <PresentationFormat>Widescreen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Arial,Sans-Serif</vt:lpstr>
      <vt:lpstr>Posterama</vt:lpstr>
      <vt:lpstr>Office Theme</vt:lpstr>
      <vt:lpstr>Post-Secondary Education </vt:lpstr>
      <vt:lpstr>Assembly of First Nations Education Mandates </vt:lpstr>
      <vt:lpstr>Post-Secondary Education (PSE) - Background</vt:lpstr>
      <vt:lpstr>PSE to Support Canada’s Infrastructure Agenda</vt:lpstr>
      <vt:lpstr>PowerPoint Presentation</vt:lpstr>
      <vt:lpstr>Proposed Funding </vt:lpstr>
      <vt:lpstr>Strategic Policy Recommendations</vt:lpstr>
      <vt:lpstr>Engagement Questions on Post-Secondary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Tasha Cloutier</cp:lastModifiedBy>
  <cp:revision>5</cp:revision>
  <dcterms:created xsi:type="dcterms:W3CDTF">2024-03-06T17:35:26Z</dcterms:created>
  <dcterms:modified xsi:type="dcterms:W3CDTF">2026-04-15T18:03:44Z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0x010100C1E99F2575BB76419A7A4243F851AF07</vt:lpwstr>
  </property>
  <property fmtid="{D5CDD505-2E9C-101B-9397-08002B2CF9AE}" pid="3" name="MediaServiceImageTags">
    <vt:lpwstr/>
  </property>
</Properties>
</file>