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9" r:id="rId7"/>
    <p:sldId id="260" r:id="rId8"/>
    <p:sldId id="258" r:id="rId9"/>
    <p:sldId id="262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B33DEB-2DD8-AAB6-DC66-4940B67B0E06}" name="Delia McDonald" initials="DM" userId="S::deliam@afn.ca::c0fc69f8-2586-4c4b-8530-747e165fea5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sha Cloutier" userId="1f49f198-af36-4f7c-ab03-ca353ebaaab7" providerId="ADAL" clId="{A96EFED3-931A-492D-81F7-E9A5FCA87456}"/>
    <pc:docChg chg="custSel modSld">
      <pc:chgData name="Tasha Cloutier" userId="1f49f198-af36-4f7c-ab03-ca353ebaaab7" providerId="ADAL" clId="{A96EFED3-931A-492D-81F7-E9A5FCA87456}" dt="2026-04-15T12:42:31.476" v="40" actId="20577"/>
      <pc:docMkLst>
        <pc:docMk/>
      </pc:docMkLst>
      <pc:sldChg chg="modSp mod">
        <pc:chgData name="Tasha Cloutier" userId="1f49f198-af36-4f7c-ab03-ca353ebaaab7" providerId="ADAL" clId="{A96EFED3-931A-492D-81F7-E9A5FCA87456}" dt="2026-04-10T20:42:21.563" v="31" actId="1076"/>
        <pc:sldMkLst>
          <pc:docMk/>
          <pc:sldMk cId="2720162633" sldId="256"/>
        </pc:sldMkLst>
        <pc:spChg chg="mod">
          <ac:chgData name="Tasha Cloutier" userId="1f49f198-af36-4f7c-ab03-ca353ebaaab7" providerId="ADAL" clId="{A96EFED3-931A-492D-81F7-E9A5FCA87456}" dt="2026-04-10T20:42:21.563" v="31" actId="1076"/>
          <ac:spMkLst>
            <pc:docMk/>
            <pc:sldMk cId="2720162633" sldId="256"/>
            <ac:spMk id="2" creationId="{C7CBF61C-DDF8-9189-69A9-7A65CC3C287F}"/>
          </ac:spMkLst>
        </pc:spChg>
        <pc:spChg chg="mod">
          <ac:chgData name="Tasha Cloutier" userId="1f49f198-af36-4f7c-ab03-ca353ebaaab7" providerId="ADAL" clId="{A96EFED3-931A-492D-81F7-E9A5FCA87456}" dt="2026-04-10T17:35:56.751" v="6" actId="27636"/>
          <ac:spMkLst>
            <pc:docMk/>
            <pc:sldMk cId="2720162633" sldId="256"/>
            <ac:spMk id="3" creationId="{5E5D1EA9-5350-6004-96B3-68C11A54FFAF}"/>
          </ac:spMkLst>
        </pc:spChg>
      </pc:sldChg>
      <pc:sldChg chg="modSp mod">
        <pc:chgData name="Tasha Cloutier" userId="1f49f198-af36-4f7c-ab03-ca353ebaaab7" providerId="ADAL" clId="{A96EFED3-931A-492D-81F7-E9A5FCA87456}" dt="2026-04-10T20:37:24.201" v="30" actId="20577"/>
        <pc:sldMkLst>
          <pc:docMk/>
          <pc:sldMk cId="3288513989" sldId="263"/>
        </pc:sldMkLst>
        <pc:spChg chg="mod">
          <ac:chgData name="Tasha Cloutier" userId="1f49f198-af36-4f7c-ab03-ca353ebaaab7" providerId="ADAL" clId="{A96EFED3-931A-492D-81F7-E9A5FCA87456}" dt="2026-04-10T20:37:24.201" v="30" actId="20577"/>
          <ac:spMkLst>
            <pc:docMk/>
            <pc:sldMk cId="3288513989" sldId="263"/>
            <ac:spMk id="2" creationId="{0CF7D447-8AB1-C632-FD66-3FF833B9DCCA}"/>
          </ac:spMkLst>
        </pc:spChg>
      </pc:sldChg>
      <pc:sldChg chg="modSp mod">
        <pc:chgData name="Tasha Cloutier" userId="1f49f198-af36-4f7c-ab03-ca353ebaaab7" providerId="ADAL" clId="{A96EFED3-931A-492D-81F7-E9A5FCA87456}" dt="2026-04-15T12:42:31.476" v="40" actId="20577"/>
        <pc:sldMkLst>
          <pc:docMk/>
          <pc:sldMk cId="1129860821" sldId="264"/>
        </pc:sldMkLst>
        <pc:spChg chg="mod">
          <ac:chgData name="Tasha Cloutier" userId="1f49f198-af36-4f7c-ab03-ca353ebaaab7" providerId="ADAL" clId="{A96EFED3-931A-492D-81F7-E9A5FCA87456}" dt="2026-04-15T12:42:31.476" v="40" actId="20577"/>
          <ac:spMkLst>
            <pc:docMk/>
            <pc:sldMk cId="1129860821" sldId="264"/>
            <ac:spMk id="3" creationId="{9BB1053A-1771-FA2A-F8D1-E943F27E55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10B73-8548-4C26-9B6D-589064583104}" type="datetimeFigureOut">
              <a:rPr lang="en-CA" smtClean="0"/>
              <a:t>2026-04-15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7DE8-5966-4905-91D6-9C69DC383B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81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77DE8-5966-4905-91D6-9C69DC383B5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2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77DE8-5966-4905-91D6-9C69DC383B5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639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77DE8-5966-4905-91D6-9C69DC383B5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6730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77DE8-5966-4905-91D6-9C69DC383B5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084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77DE8-5966-4905-91D6-9C69DC383B5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4196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77DE8-5966-4905-91D6-9C69DC383B5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0231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77DE8-5966-4905-91D6-9C69DC383B5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868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56EEE-5A20-981D-98AE-8066FFA3B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8720" y="1706880"/>
            <a:ext cx="8707120" cy="1803082"/>
          </a:xfrm>
        </p:spPr>
        <p:txBody>
          <a:bodyPr anchor="t">
            <a:normAutofit/>
          </a:bodyPr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C09AD-CB8A-FAC3-D0DF-597CDE41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8720" y="3602038"/>
            <a:ext cx="870712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775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1B75E-6B22-7B54-BBA5-806BD5F8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53356-AB9E-C317-1871-B7BE52439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36FFAB-EEA8-4321-A5BE-3CF46C99C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1160" y="6325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FE8F15-7C32-D545-A297-630322AE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FAE9C0-F584-B98B-7644-02B724D2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840"/>
            <a:ext cx="10515600" cy="82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CC2BA-363A-3857-6C39-42667011E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40293"/>
            <a:ext cx="10515600" cy="383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2CD6A-4667-4757-CA6B-29939BA77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1160" y="6325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FE8F15-7C32-D545-A297-630322AE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4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F61C-DDF8-9189-69A9-7A65CC3C2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8720" y="2527459"/>
            <a:ext cx="8707120" cy="1803082"/>
          </a:xfrm>
        </p:spPr>
        <p:txBody>
          <a:bodyPr/>
          <a:lstStyle/>
          <a:p>
            <a:r>
              <a:rPr lang="en-US" dirty="0"/>
              <a:t>First Nations Health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D1EA9-5350-6004-96B3-68C11A54F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8720" y="4067715"/>
            <a:ext cx="8707120" cy="16557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cs typeface="Posterama"/>
              </a:rPr>
              <a:t>Virtual Town Hall on 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cs typeface="Posterama"/>
              </a:rPr>
              <a:t>First Nations-First Ministers’ Meeting</a:t>
            </a:r>
            <a:endParaRPr lang="en-CA" sz="2800" b="1" dirty="0">
              <a:solidFill>
                <a:schemeClr val="bg1"/>
              </a:solidFill>
              <a:cs typeface="Posterama"/>
            </a:endParaRPr>
          </a:p>
          <a:p>
            <a:r>
              <a:rPr lang="en-CA" sz="2800" b="1" dirty="0">
                <a:solidFill>
                  <a:schemeClr val="bg1"/>
                </a:solidFill>
                <a:cs typeface="Posterama"/>
              </a:rPr>
              <a:t>April 2026</a:t>
            </a:r>
            <a:endParaRPr lang="en-CA" sz="2800" b="1" dirty="0">
              <a:solidFill>
                <a:schemeClr val="bg1"/>
              </a:solidFill>
              <a:cs typeface="Posterama" panose="020B0504020200020000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016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E20F78-E7CC-FBCD-460B-851D62B60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8087"/>
            <a:ext cx="10515600" cy="826452"/>
          </a:xfrm>
        </p:spPr>
        <p:txBody>
          <a:bodyPr/>
          <a:lstStyle/>
          <a:p>
            <a:r>
              <a:rPr lang="en-US" b="1"/>
              <a:t>Purpose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BBF82-22A1-0A91-FF9C-23DC6657C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4499"/>
            <a:ext cx="10515600" cy="3836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Understand the Federal, Provincial and Territorial (FPT) landscape and current structures</a:t>
            </a:r>
          </a:p>
          <a:p>
            <a:r>
              <a:rPr lang="en-US" dirty="0"/>
              <a:t>Discuss proposed direction for the upcoming First Nations-First Ministers Meeting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6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E0817-91DC-695E-BB15-D78884F7D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0626-A64E-38C2-2FDE-CCDD5C95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FPT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6B71F-0F83-231E-A064-4E72A04E7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54" y="2336180"/>
            <a:ext cx="11224142" cy="43033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Federal government transfers funding through the Canada Health Transfer (CHT)</a:t>
            </a:r>
          </a:p>
          <a:p>
            <a:pPr lvl="1">
              <a:buFont typeface="Wingdings" panose="020B0604020202020204" pitchFamily="34" charset="0"/>
              <a:buChar char="v"/>
            </a:pPr>
            <a:r>
              <a:rPr lang="en-US"/>
              <a:t>CHT funds flow primarily to provinces and territories (P/T)</a:t>
            </a:r>
          </a:p>
          <a:p>
            <a:r>
              <a:rPr lang="en-US" sz="2400"/>
              <a:t>P/T governments design and deliver most health services</a:t>
            </a:r>
          </a:p>
          <a:p>
            <a:pPr lvl="1">
              <a:buFont typeface="Wingdings" panose="020B0604020202020204" pitchFamily="34" charset="0"/>
              <a:buChar char="v"/>
            </a:pPr>
            <a:r>
              <a:rPr lang="en-US"/>
              <a:t>Indigenous investment layered into existing programs </a:t>
            </a:r>
          </a:p>
          <a:p>
            <a:r>
              <a:rPr lang="en-US" sz="2400"/>
              <a:t>First Nations are funded separately through federal programs that often operate in parallel, without integration</a:t>
            </a:r>
          </a:p>
          <a:p>
            <a:r>
              <a:rPr lang="en-US" sz="2400"/>
              <a:t>Regional variation in engagement and alignment </a:t>
            </a:r>
          </a:p>
          <a:p>
            <a:r>
              <a:rPr lang="en-US" sz="2400"/>
              <a:t>Incremental program fixes without structural changes</a:t>
            </a:r>
          </a:p>
          <a:p>
            <a:r>
              <a:rPr lang="en-US" sz="2400"/>
              <a:t>First Nations are largely outside these decision-making processes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8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97772-2C04-82D8-7CEB-D67DD04F1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176CA-EAB1-60AD-ABEE-A09DC8521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561" y="2440290"/>
            <a:ext cx="10864176" cy="47410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Fragmented, jurisdictionally complex care with regionally inconsistent access and outcomes.</a:t>
            </a:r>
          </a:p>
          <a:p>
            <a:pPr lvl="1">
              <a:lnSpc>
                <a:spcPct val="110000"/>
              </a:lnSpc>
              <a:buFont typeface="Wingdings" panose="020B0604020202020204" pitchFamily="34" charset="0"/>
              <a:buChar char="v"/>
            </a:pPr>
            <a:r>
              <a:rPr lang="en-US" sz="2600" i="1" dirty="0"/>
              <a:t>Jordan’s Principle: addresses gaps but remains reactive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/>
              <a:t>Administrative burden on communities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anose="020B0604020202020204" pitchFamily="34" charset="0"/>
              <a:buChar char="v"/>
            </a:pPr>
            <a:r>
              <a:rPr lang="en-US" sz="2600" i="1" dirty="0"/>
              <a:t>Non-Insured Health Benefits (NIHB): administrative burden, limited cultural alignment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/>
              <a:t>System not aligned with First Nations priorities or realities.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anose="020B0604020202020204" pitchFamily="34" charset="0"/>
              <a:buChar char="v"/>
            </a:pPr>
            <a:r>
              <a:rPr lang="en-US" sz="2600" i="1" dirty="0"/>
              <a:t>Bilateral agreements: negotiated without First Nations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0C0018-4CC6-C030-5681-24D54F2C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840"/>
            <a:ext cx="10515600" cy="826452"/>
          </a:xfrm>
        </p:spPr>
        <p:txBody>
          <a:bodyPr/>
          <a:lstStyle/>
          <a:p>
            <a:r>
              <a:rPr lang="en-US" b="1"/>
              <a:t>The Current System Produces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0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D1205-3B7B-7B1A-9F1D-29C09B404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FABF-5E0F-B0BD-BBF3-F49A5B7D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Core Mandates Across Health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D4D63-27DE-B065-32F4-A05A27DD4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0293"/>
            <a:ext cx="10519913" cy="3836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b="1"/>
              <a:t>Mandates Derived from Resolutions &amp; Leadership</a:t>
            </a:r>
            <a:endParaRPr lang="en-US" sz="2600"/>
          </a:p>
          <a:p>
            <a:r>
              <a:rPr lang="en-US" sz="2600"/>
              <a:t>Advance First Nations jurisdiction and self-determination in health</a:t>
            </a:r>
          </a:p>
          <a:p>
            <a:r>
              <a:rPr lang="en-US" sz="2600"/>
              <a:t>Ensure direct, equitable, and sustainable funding</a:t>
            </a:r>
          </a:p>
          <a:p>
            <a:r>
              <a:rPr lang="en-US" sz="2600"/>
              <a:t>Establish tripartite governance with decision-making authority</a:t>
            </a:r>
          </a:p>
          <a:p>
            <a:r>
              <a:rPr lang="en-US" sz="2600"/>
              <a:t>Uphold Treaty, inherent rights, and UNDA commitments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B1E33C-FA77-AE4A-5F10-2E0F24A6DB89}"/>
              </a:ext>
            </a:extLst>
          </p:cNvPr>
          <p:cNvSpPr txBox="1">
            <a:spLocks/>
          </p:cNvSpPr>
          <p:nvPr/>
        </p:nvSpPr>
        <p:spPr>
          <a:xfrm>
            <a:off x="6191992" y="2340293"/>
            <a:ext cx="5257800" cy="383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9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72098-0CB1-1DBD-3ABF-3FCA5F49C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C2047-971B-261C-6467-7A541456C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91" y="1832293"/>
            <a:ext cx="5251504" cy="4699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/>
              <a:t>Risks </a:t>
            </a:r>
          </a:p>
          <a:p>
            <a:r>
              <a:rPr lang="en-US" sz="2600"/>
              <a:t>Renewal reinforces existing exclusion from decision-making</a:t>
            </a:r>
          </a:p>
          <a:p>
            <a:r>
              <a:rPr lang="en-US" sz="2600"/>
              <a:t>Structural inequalities persists despite increased or renewed funding</a:t>
            </a:r>
          </a:p>
          <a:p>
            <a:r>
              <a:rPr lang="en-US" sz="2600"/>
              <a:t>Continued inequities in outcomes</a:t>
            </a:r>
          </a:p>
          <a:p>
            <a:r>
              <a:rPr lang="en-US" sz="2600"/>
              <a:t>Ongoing jurisdictional disputes</a:t>
            </a:r>
          </a:p>
          <a:p>
            <a:r>
              <a:rPr lang="en-US" sz="2600"/>
              <a:t>Funding continues to flow through systems not designed with and for First Nations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E12AB4-93A2-6861-F1CE-B69059F3E288}"/>
              </a:ext>
            </a:extLst>
          </p:cNvPr>
          <p:cNvSpPr txBox="1">
            <a:spLocks/>
          </p:cNvSpPr>
          <p:nvPr/>
        </p:nvSpPr>
        <p:spPr>
          <a:xfrm>
            <a:off x="6196775" y="1829304"/>
            <a:ext cx="5050221" cy="3836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b="1"/>
              <a:t>Opportunities </a:t>
            </a:r>
          </a:p>
          <a:p>
            <a:pPr>
              <a:lnSpc>
                <a:spcPct val="100000"/>
              </a:lnSpc>
            </a:pPr>
            <a:r>
              <a:rPr lang="en-US" sz="2600"/>
              <a:t>Use program and funding renewals to restructure governance and systems</a:t>
            </a:r>
          </a:p>
          <a:p>
            <a:r>
              <a:rPr lang="en-US" sz="2600"/>
              <a:t>Move from inclusion to shared decision-making authority</a:t>
            </a:r>
          </a:p>
          <a:p>
            <a:r>
              <a:rPr lang="en-US" sz="2600"/>
              <a:t>Align funding with First Nations priorities and rights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7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D4E86-F86E-8302-373F-7CB25279B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1BF9-1EB1-C30C-7BF8-A1E70817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Proposed Direction: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1053A-1771-FA2A-F8D1-E943F27E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226"/>
            <a:ext cx="10515600" cy="3836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/>
              <a:t>Formalize </a:t>
            </a:r>
            <a:r>
              <a:rPr lang="en-US" sz="2600" dirty="0"/>
              <a:t>distinctions-based tripartite governance structures</a:t>
            </a:r>
          </a:p>
          <a:p>
            <a:r>
              <a:rPr lang="en-US" sz="2600" dirty="0"/>
              <a:t>Direct access to funding alongside system influence</a:t>
            </a:r>
          </a:p>
          <a:p>
            <a:r>
              <a:rPr lang="en-US" sz="2600" dirty="0"/>
              <a:t>New First Nations health policy framework</a:t>
            </a:r>
          </a:p>
          <a:p>
            <a:r>
              <a:rPr lang="en-US" sz="2600" dirty="0"/>
              <a:t>Integrated First Nations-led data and accountability measures</a:t>
            </a:r>
          </a:p>
          <a:p>
            <a:r>
              <a:rPr lang="en-US" sz="2600" dirty="0"/>
              <a:t>Need national consistency with regional adaptability to reflect realities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6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007A3-2AF9-1B78-26BA-6A0374EE2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D447-8AB1-C632-FD66-3FF833B9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489"/>
            <a:ext cx="10515600" cy="826452"/>
          </a:xfrm>
        </p:spPr>
        <p:txBody>
          <a:bodyPr/>
          <a:lstStyle/>
          <a:p>
            <a:r>
              <a:rPr lang="en-US" b="1" dirty="0"/>
              <a:t>Engagement Questions on First Nations Health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AADCE-FB57-0CC1-268A-B127A35B5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1293"/>
            <a:ext cx="10515600" cy="3836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national priorities should be brought forward to First Nations-First Ministers Meeting?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level of authority and decision-making must First Nations have in FPT system governance?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are the non-negotiables we must advance?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1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FC6389EEF12E4BAEBDFFAF0D268E16" ma:contentTypeVersion="3" ma:contentTypeDescription="Create a new document." ma:contentTypeScope="" ma:versionID="2bbc596a06dfe65db11353cae84c6c46">
  <xsd:schema xmlns:xsd="http://www.w3.org/2001/XMLSchema" xmlns:xs="http://www.w3.org/2001/XMLSchema" xmlns:p="http://schemas.microsoft.com/office/2006/metadata/properties" xmlns:ns2="c9dc6fad-c759-4608-8438-902ec2def305" targetNamespace="http://schemas.microsoft.com/office/2006/metadata/properties" ma:root="true" ma:fieldsID="7bc4278fc5c9ec80ab2b5a9c882d45d4" ns2:_="">
    <xsd:import namespace="c9dc6fad-c759-4608-8438-902ec2def3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c6fad-c759-4608-8438-902ec2def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12797D-606A-4AE9-8FE1-8D575646739C}">
  <ds:schemaRefs>
    <ds:schemaRef ds:uri="5d2a1cb5-4a45-4875-86a0-fc291ce55aa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EDCD7C-C4B6-407C-AA96-CE5B76882091}">
  <ds:schemaRefs>
    <ds:schemaRef ds:uri="c9dc6fad-c759-4608-8438-902ec2def3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9D248B-AAEE-4BB8-9484-C523736203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366</Words>
  <Application>Microsoft Office PowerPoint</Application>
  <PresentationFormat>Widescreen</PresentationFormat>
  <Paragraphs>61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Posterama</vt:lpstr>
      <vt:lpstr>Wingdings</vt:lpstr>
      <vt:lpstr>Office Theme</vt:lpstr>
      <vt:lpstr>First Nations Health </vt:lpstr>
      <vt:lpstr>Purpose</vt:lpstr>
      <vt:lpstr>FPT Landscape</vt:lpstr>
      <vt:lpstr>The Current System Produces</vt:lpstr>
      <vt:lpstr>Core Mandates Across Health Priorities</vt:lpstr>
      <vt:lpstr>PowerPoint Presentation</vt:lpstr>
      <vt:lpstr>Proposed Direction: For Discussion</vt:lpstr>
      <vt:lpstr>Engagement Questions on First Nations Health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Tasha Cloutier</cp:lastModifiedBy>
  <cp:revision>5</cp:revision>
  <dcterms:created xsi:type="dcterms:W3CDTF">2024-03-06T17:35:26Z</dcterms:created>
  <dcterms:modified xsi:type="dcterms:W3CDTF">2026-04-15T12:42:35Z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0x010100FFFC6389EEF12E4BAEBDFFAF0D268E16</vt:lpwstr>
  </property>
</Properties>
</file>