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38" roundtripDataSignature="AMtx7mj9ALq2JY32Q2TwNthnbonuvJ47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3EBB833-6DCA-4B41-A591-D563F0872C28}">
  <a:tblStyle styleId="{23EBB833-6DCA-4B41-A591-D563F0872C2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a:tcStyle>
        <a:fill>
          <a:solidFill>
            <a:srgbClr val="F8D6CC"/>
          </a:solidFill>
        </a:fill>
      </a:tcStyle>
    </a:band1H>
    <a:band2H>
      <a:tcTxStyle/>
    </a:band2H>
    <a:band1V>
      <a:tcTxStyle/>
      <a:tcStyle>
        <a:fill>
          <a:solidFill>
            <a:srgbClr val="F8D6CC"/>
          </a:solidFill>
        </a:fill>
      </a:tcStyle>
    </a:band1V>
    <a:band2V>
      <a:tcTxStyle/>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
        <p:nvSpPr>
          <p:cNvPr id="267" name="Google Shape;267;p1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solidFill>
                  <a:srgbClr val="833C0B"/>
                </a:solidFill>
              </a:rPr>
              <a:t>La communauté, l’école et l’équipe de préscolaire</a:t>
            </a:r>
            <a:endParaRPr/>
          </a:p>
          <a:p>
            <a:pPr indent="0" lvl="0" marL="0" rtl="0" algn="l">
              <a:spcBef>
                <a:spcPts val="0"/>
              </a:spcBef>
              <a:spcAft>
                <a:spcPts val="0"/>
              </a:spcAft>
              <a:buNone/>
            </a:pPr>
            <a:r>
              <a:rPr lang="fr-CA">
                <a:solidFill>
                  <a:srgbClr val="833C0B"/>
                </a:solidFill>
              </a:rPr>
              <a:t>Langues et territoire</a:t>
            </a:r>
            <a:endParaRPr/>
          </a:p>
          <a:p>
            <a:pPr indent="0" lvl="0" marL="0" rtl="0" algn="l">
              <a:spcBef>
                <a:spcPts val="0"/>
              </a:spcBef>
              <a:spcAft>
                <a:spcPts val="0"/>
              </a:spcAft>
              <a:buNone/>
            </a:pPr>
            <a:r>
              <a:t/>
            </a:r>
            <a:endParaRPr/>
          </a:p>
        </p:txBody>
      </p:sp>
      <p:sp>
        <p:nvSpPr>
          <p:cNvPr id="344" name="Google Shape;34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L’école des petits êtres de lumière</a:t>
            </a:r>
            <a:endParaRPr/>
          </a:p>
          <a:p>
            <a:pPr indent="0" lvl="0" marL="0" rtl="0" algn="l">
              <a:spcBef>
                <a:spcPts val="0"/>
              </a:spcBef>
              <a:spcAft>
                <a:spcPts val="0"/>
              </a:spcAft>
              <a:buNone/>
            </a:pPr>
            <a:r>
              <a:t/>
            </a:r>
            <a:endParaRPr/>
          </a:p>
        </p:txBody>
      </p:sp>
      <p:sp>
        <p:nvSpPr>
          <p:cNvPr id="353" name="Google Shape;35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Créer une comptine en atikamekw sur le bleuet !</a:t>
            </a:r>
            <a:endParaRPr/>
          </a:p>
        </p:txBody>
      </p:sp>
      <p:sp>
        <p:nvSpPr>
          <p:cNvPr id="409" name="Google Shape;40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solidFill>
                  <a:srgbClr val="833C0B"/>
                </a:solidFill>
              </a:rPr>
              <a:t>La communauté, l’école et l’équipe de préscolaire</a:t>
            </a:r>
            <a:endParaRPr/>
          </a:p>
          <a:p>
            <a:pPr indent="0" lvl="0" marL="0" rtl="0" algn="l">
              <a:spcBef>
                <a:spcPts val="0"/>
              </a:spcBef>
              <a:spcAft>
                <a:spcPts val="0"/>
              </a:spcAft>
              <a:buNone/>
            </a:pPr>
            <a:r>
              <a:rPr lang="fr-CA">
                <a:solidFill>
                  <a:srgbClr val="833C0B"/>
                </a:solidFill>
              </a:rPr>
              <a:t>Langues et territoire</a:t>
            </a:r>
            <a:endParaRPr/>
          </a:p>
          <a:p>
            <a:pPr indent="0" lvl="0" marL="0" rtl="0" algn="l">
              <a:spcBef>
                <a:spcPts val="0"/>
              </a:spcBef>
              <a:spcAft>
                <a:spcPts val="0"/>
              </a:spcAft>
              <a:buNone/>
            </a:pPr>
            <a:r>
              <a:t/>
            </a:r>
            <a:endParaRPr/>
          </a:p>
        </p:txBody>
      </p:sp>
      <p:sp>
        <p:nvSpPr>
          <p:cNvPr id="441" name="Google Shape;44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a:t>
            </a:r>
            <a:endParaRPr/>
          </a:p>
        </p:txBody>
      </p:sp>
      <p:sp>
        <p:nvSpPr>
          <p:cNvPr id="133" name="Google Shape;13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Le CEPN a été fondé en 1985, après trois années de réunions entre des enseignants des Premières Nations désireux de prendre en main la gouvernance de leur système d’éducation, de discuter des pratiques exemplaires propres à leurs situations et de se faire entendre.</a:t>
            </a:r>
            <a:br>
              <a:rPr lang="fr-CA"/>
            </a:br>
            <a:br>
              <a:rPr lang="fr-CA"/>
            </a:br>
            <a:r>
              <a:rPr lang="fr-CA"/>
              <a:t>Le CEPN soutient, d’une manière ou d’une autre, 8 nations membres, plus de 22 communautés, plus de 25 écoles et plus de 5900 élèves.</a:t>
            </a:r>
            <a:br>
              <a:rPr lang="fr-CA"/>
            </a:br>
            <a:br>
              <a:rPr lang="fr-CA"/>
            </a:br>
            <a:r>
              <a:rPr lang="fr-CA"/>
              <a:t>Des valeurs telles, que la fierté identitaire, l’autodétermination, l’excellence et le développement d’une expertise propre à chaque communauté, servent de cadre à toutes nos activités.</a:t>
            </a:r>
            <a:br>
              <a:rPr lang="fr-CA"/>
            </a:br>
            <a:br>
              <a:rPr lang="fr-CA"/>
            </a:br>
            <a:r>
              <a:rPr lang="fr-CA"/>
              <a:t>Intervenir au niveau politique et administratif pour assurer l’autonomie gouvernementale de leur éducation, améliorer la qualité des services éducatifs offerts en proposant une formation qualifiante, un développement professionnel, du réseautage, des symposiums et des rassemblements concernant plusieurs secteurs et sujets, gérer des programmes transférés par différents ministères dans l’intérêt des communautés, publier des outils, des programmes éducatifs et d’autres éléments, offrir des ressources humaines lorsqu’il existe un besoin de consultation et maintenir des liens avec d’autres organisations des Premières Nations du domaine de l’éducation.</a:t>
            </a:r>
            <a:br>
              <a:rPr lang="fr-CA"/>
            </a:br>
            <a:br>
              <a:rPr lang="fr-CA"/>
            </a:br>
            <a:endParaRPr/>
          </a:p>
        </p:txBody>
      </p:sp>
      <p:sp>
        <p:nvSpPr>
          <p:cNvPr id="145" name="Google Shape;14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sz="1200"/>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p:txBody>
      </p:sp>
      <p:sp>
        <p:nvSpPr>
          <p:cNvPr id="175" name="Google Shape;17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Liza</a:t>
            </a:r>
            <a:endParaRPr/>
          </a:p>
        </p:txBody>
      </p:sp>
      <p:sp>
        <p:nvSpPr>
          <p:cNvPr id="184" name="Google Shape;18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5" name="Shape 15"/>
        <p:cNvGrpSpPr/>
        <p:nvPr/>
      </p:nvGrpSpPr>
      <p:grpSpPr>
        <a:xfrm>
          <a:off x="0" y="0"/>
          <a:ext cx="0" cy="0"/>
          <a:chOff x="0" y="0"/>
          <a:chExt cx="0" cy="0"/>
        </a:xfrm>
      </p:grpSpPr>
      <p:sp>
        <p:nvSpPr>
          <p:cNvPr id="16" name="Google Shape;16;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2" name="Shape 72"/>
        <p:cNvGrpSpPr/>
        <p:nvPr/>
      </p:nvGrpSpPr>
      <p:grpSpPr>
        <a:xfrm>
          <a:off x="0" y="0"/>
          <a:ext cx="0" cy="0"/>
          <a:chOff x="0" y="0"/>
          <a:chExt cx="0" cy="0"/>
        </a:xfrm>
      </p:grpSpPr>
      <p:sp>
        <p:nvSpPr>
          <p:cNvPr id="73" name="Google Shape;73;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8" name="Shape 78"/>
        <p:cNvGrpSpPr/>
        <p:nvPr/>
      </p:nvGrpSpPr>
      <p:grpSpPr>
        <a:xfrm>
          <a:off x="0" y="0"/>
          <a:ext cx="0" cy="0"/>
          <a:chOff x="0" y="0"/>
          <a:chExt cx="0" cy="0"/>
        </a:xfrm>
      </p:grpSpPr>
      <p:sp>
        <p:nvSpPr>
          <p:cNvPr id="79" name="Google Shape;79;p4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1" name="Shape 21"/>
        <p:cNvGrpSpPr/>
        <p:nvPr/>
      </p:nvGrpSpPr>
      <p:grpSpPr>
        <a:xfrm>
          <a:off x="0" y="0"/>
          <a:ext cx="0" cy="0"/>
          <a:chOff x="0" y="0"/>
          <a:chExt cx="0" cy="0"/>
        </a:xfrm>
      </p:grpSpPr>
      <p:sp>
        <p:nvSpPr>
          <p:cNvPr id="22" name="Google Shape;2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7" name="Shape 27"/>
        <p:cNvGrpSpPr/>
        <p:nvPr/>
      </p:nvGrpSpPr>
      <p:grpSpPr>
        <a:xfrm>
          <a:off x="0" y="0"/>
          <a:ext cx="0" cy="0"/>
          <a:chOff x="0" y="0"/>
          <a:chExt cx="0" cy="0"/>
        </a:xfrm>
      </p:grpSpPr>
      <p:sp>
        <p:nvSpPr>
          <p:cNvPr id="28" name="Google Shape;28;p3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3" name="Shape 33"/>
        <p:cNvGrpSpPr/>
        <p:nvPr/>
      </p:nvGrpSpPr>
      <p:grpSpPr>
        <a:xfrm>
          <a:off x="0" y="0"/>
          <a:ext cx="0" cy="0"/>
          <a:chOff x="0" y="0"/>
          <a:chExt cx="0" cy="0"/>
        </a:xfrm>
      </p:grpSpPr>
      <p:sp>
        <p:nvSpPr>
          <p:cNvPr id="34" name="Google Shape;34;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40" name="Shape 40"/>
        <p:cNvGrpSpPr/>
        <p:nvPr/>
      </p:nvGrpSpPr>
      <p:grpSpPr>
        <a:xfrm>
          <a:off x="0" y="0"/>
          <a:ext cx="0" cy="0"/>
          <a:chOff x="0" y="0"/>
          <a:chExt cx="0" cy="0"/>
        </a:xfrm>
      </p:grpSpPr>
      <p:sp>
        <p:nvSpPr>
          <p:cNvPr id="41" name="Google Shape;41;p3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9" name="Shape 49"/>
        <p:cNvGrpSpPr/>
        <p:nvPr/>
      </p:nvGrpSpPr>
      <p:grpSpPr>
        <a:xfrm>
          <a:off x="0" y="0"/>
          <a:ext cx="0" cy="0"/>
          <a:chOff x="0" y="0"/>
          <a:chExt cx="0" cy="0"/>
        </a:xfrm>
      </p:grpSpPr>
      <p:sp>
        <p:nvSpPr>
          <p:cNvPr id="50" name="Google Shape;5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4" name="Shape 54"/>
        <p:cNvGrpSpPr/>
        <p:nvPr/>
      </p:nvGrpSpPr>
      <p:grpSpPr>
        <a:xfrm>
          <a:off x="0" y="0"/>
          <a:ext cx="0" cy="0"/>
          <a:chOff x="0" y="0"/>
          <a:chExt cx="0" cy="0"/>
        </a:xfrm>
      </p:grpSpPr>
      <p:sp>
        <p:nvSpPr>
          <p:cNvPr id="55" name="Google Shape;5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8" name="Shape 58"/>
        <p:cNvGrpSpPr/>
        <p:nvPr/>
      </p:nvGrpSpPr>
      <p:grpSpPr>
        <a:xfrm>
          <a:off x="0" y="0"/>
          <a:ext cx="0" cy="0"/>
          <a:chOff x="0" y="0"/>
          <a:chExt cx="0" cy="0"/>
        </a:xfrm>
      </p:grpSpPr>
      <p:sp>
        <p:nvSpPr>
          <p:cNvPr id="59" name="Google Shape;59;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5" name="Shape 65"/>
        <p:cNvGrpSpPr/>
        <p:nvPr/>
      </p:nvGrpSpPr>
      <p:grpSpPr>
        <a:xfrm>
          <a:off x="0" y="0"/>
          <a:ext cx="0" cy="0"/>
          <a:chOff x="0" y="0"/>
          <a:chExt cx="0" cy="0"/>
        </a:xfrm>
      </p:grpSpPr>
      <p:sp>
        <p:nvSpPr>
          <p:cNvPr id="66" name="Google Shape;66;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1"/>
          <p:cNvSpPr/>
          <p:nvPr>
            <p:ph idx="2" type="pic"/>
          </p:nvPr>
        </p:nvSpPr>
        <p:spPr>
          <a:xfrm>
            <a:off x="5183188" y="987425"/>
            <a:ext cx="6172200" cy="4873625"/>
          </a:xfrm>
          <a:prstGeom prst="rect">
            <a:avLst/>
          </a:prstGeom>
          <a:noFill/>
          <a:ln>
            <a:noFill/>
          </a:ln>
        </p:spPr>
      </p:sp>
      <p:sp>
        <p:nvSpPr>
          <p:cNvPr id="68" name="Google Shape;68;p4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3.jp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38.png"/><Relationship Id="rId5" Type="http://schemas.openxmlformats.org/officeDocument/2006/relationships/image" Target="../media/image12.png"/><Relationship Id="rId6" Type="http://schemas.openxmlformats.org/officeDocument/2006/relationships/image" Target="../media/image28.png"/><Relationship Id="rId7" Type="http://schemas.openxmlformats.org/officeDocument/2006/relationships/image" Target="../media/image34.png"/><Relationship Id="rId8"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23.png"/><Relationship Id="rId11" Type="http://schemas.openxmlformats.org/officeDocument/2006/relationships/image" Target="../media/image29.png"/><Relationship Id="rId10" Type="http://schemas.openxmlformats.org/officeDocument/2006/relationships/image" Target="../media/image35.jpg"/><Relationship Id="rId9" Type="http://schemas.openxmlformats.org/officeDocument/2006/relationships/image" Target="../media/image41.png"/><Relationship Id="rId5" Type="http://schemas.openxmlformats.org/officeDocument/2006/relationships/image" Target="../media/image31.png"/><Relationship Id="rId6" Type="http://schemas.openxmlformats.org/officeDocument/2006/relationships/image" Target="../media/image39.png"/><Relationship Id="rId7" Type="http://schemas.openxmlformats.org/officeDocument/2006/relationships/image" Target="../media/image27.png"/><Relationship Id="rId8"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8.jpg"/><Relationship Id="rId5" Type="http://schemas.openxmlformats.org/officeDocument/2006/relationships/image" Target="../media/image20.png"/><Relationship Id="rId6"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2.png"/><Relationship Id="rId5" Type="http://schemas.openxmlformats.org/officeDocument/2006/relationships/image" Target="../media/image33.jpg"/><Relationship Id="rId6" Type="http://schemas.openxmlformats.org/officeDocument/2006/relationships/image" Target="../media/image4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9.jp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5.png"/><Relationship Id="rId8"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mt="63000"/>
          </a:blip>
          <a:srcRect b="9102" l="4018" r="3815" t="21089"/>
          <a:stretch/>
        </p:blipFill>
        <p:spPr>
          <a:xfrm>
            <a:off x="519" y="-7167"/>
            <a:ext cx="12206871" cy="6871463"/>
          </a:xfrm>
          <a:prstGeom prst="rect">
            <a:avLst/>
          </a:prstGeom>
          <a:noFill/>
          <a:ln>
            <a:noFill/>
          </a:ln>
        </p:spPr>
      </p:pic>
      <p:pic>
        <p:nvPicPr>
          <p:cNvPr descr="A picture containing diagram&#10;&#10;Description automatically generated" id="90" name="Google Shape;90;p1"/>
          <p:cNvPicPr preferRelativeResize="0"/>
          <p:nvPr/>
        </p:nvPicPr>
        <p:blipFill rotWithShape="1">
          <a:blip r:embed="rId4">
            <a:alphaModFix/>
          </a:blip>
          <a:srcRect b="49806" l="0" r="0" t="0"/>
          <a:stretch/>
        </p:blipFill>
        <p:spPr>
          <a:xfrm rot="10800000">
            <a:off x="0" y="4089"/>
            <a:ext cx="12191999" cy="1193999"/>
          </a:xfrm>
          <a:prstGeom prst="rect">
            <a:avLst/>
          </a:prstGeom>
          <a:noFill/>
          <a:ln>
            <a:noFill/>
          </a:ln>
        </p:spPr>
      </p:pic>
      <p:sp>
        <p:nvSpPr>
          <p:cNvPr id="91" name="Google Shape;91;p1"/>
          <p:cNvSpPr txBox="1"/>
          <p:nvPr>
            <p:ph type="ctrTitle"/>
          </p:nvPr>
        </p:nvSpPr>
        <p:spPr>
          <a:xfrm>
            <a:off x="2276819" y="896472"/>
            <a:ext cx="7629181" cy="3724360"/>
          </a:xfrm>
          <a:prstGeom prst="rect">
            <a:avLst/>
          </a:prstGeom>
          <a:solidFill>
            <a:srgbClr val="FAAD41"/>
          </a:solidFill>
          <a:ln cap="flat" cmpd="sng" w="19050">
            <a:solidFill>
              <a:schemeClr val="lt1"/>
            </a:solidFill>
            <a:prstDash val="solid"/>
            <a:miter lim="800000"/>
            <a:headEnd len="sm" w="sm" type="none"/>
            <a:tailEnd len="sm" w="sm" type="none"/>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alibri"/>
              <a:buNone/>
            </a:pPr>
            <a:r>
              <a:rPr lang="fr-CA">
                <a:solidFill>
                  <a:schemeClr val="lt1"/>
                </a:solidFill>
                <a:latin typeface="Calibri"/>
                <a:ea typeface="Calibri"/>
                <a:cs typeface="Calibri"/>
                <a:sym typeface="Calibri"/>
              </a:rPr>
              <a:t>Les racines de l’éducation préscolaire dans les communautés des Premières Nations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10"/>
          <p:cNvPicPr preferRelativeResize="0"/>
          <p:nvPr/>
        </p:nvPicPr>
        <p:blipFill rotWithShape="1">
          <a:blip r:embed="rId3">
            <a:alphaModFix/>
          </a:blip>
          <a:srcRect b="0" l="0" r="0" t="0"/>
          <a:stretch/>
        </p:blipFill>
        <p:spPr>
          <a:xfrm>
            <a:off x="1610007" y="448097"/>
            <a:ext cx="8971984" cy="5956372"/>
          </a:xfrm>
          <a:prstGeom prst="rect">
            <a:avLst/>
          </a:prstGeom>
          <a:noFill/>
          <a:ln cap="flat" cmpd="sng" w="57150">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1"/>
          <p:cNvSpPr txBox="1"/>
          <p:nvPr/>
        </p:nvSpPr>
        <p:spPr>
          <a:xfrm>
            <a:off x="3006119" y="366342"/>
            <a:ext cx="609738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CA" sz="3200" u="none" cap="none" strike="noStrike">
                <a:solidFill>
                  <a:schemeClr val="dk1"/>
                </a:solidFill>
                <a:latin typeface="Calibri"/>
                <a:ea typeface="Calibri"/>
                <a:cs typeface="Calibri"/>
                <a:sym typeface="Calibri"/>
              </a:rPr>
              <a:t>Approche holistique</a:t>
            </a:r>
            <a:endParaRPr/>
          </a:p>
        </p:txBody>
      </p:sp>
      <p:sp>
        <p:nvSpPr>
          <p:cNvPr id="250" name="Google Shape;250;p11"/>
          <p:cNvSpPr txBox="1"/>
          <p:nvPr/>
        </p:nvSpPr>
        <p:spPr>
          <a:xfrm>
            <a:off x="601430" y="946203"/>
            <a:ext cx="11243099" cy="4415528"/>
          </a:xfrm>
          <a:prstGeom prst="rect">
            <a:avLst/>
          </a:prstGeom>
          <a:noFill/>
          <a:ln>
            <a:noFill/>
          </a:ln>
        </p:spPr>
        <p:txBody>
          <a:bodyPr anchorCtr="0" anchor="t" bIns="45700" lIns="91425" spcFirstLastPara="1" rIns="91425" wrap="square" tIns="45700">
            <a:normAutofit/>
          </a:bodyPr>
          <a:lstStyle/>
          <a:p>
            <a:pPr indent="-584200" lvl="0" marL="1143000" marR="0" rtl="0" algn="just">
              <a:lnSpc>
                <a:spcPct val="170000"/>
              </a:lnSpc>
              <a:spcBef>
                <a:spcPts val="0"/>
              </a:spcBef>
              <a:spcAft>
                <a:spcPts val="0"/>
              </a:spcAft>
              <a:buClr>
                <a:schemeClr val="dk1"/>
              </a:buClr>
              <a:buSzPts val="8800"/>
              <a:buFont typeface="Arial"/>
              <a:buNone/>
            </a:pPr>
            <a:r>
              <a:t/>
            </a:r>
            <a:endParaRPr b="0" i="0" sz="8800" u="none" cap="none" strike="noStrike">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b="0" i="0" sz="8800" u="none" cap="none" strike="noStrike">
              <a:solidFill>
                <a:schemeClr val="dk1"/>
              </a:solidFill>
              <a:latin typeface="Calibri"/>
              <a:ea typeface="Calibri"/>
              <a:cs typeface="Calibri"/>
              <a:sym typeface="Calibri"/>
            </a:endParaRPr>
          </a:p>
        </p:txBody>
      </p:sp>
      <p:sp>
        <p:nvSpPr>
          <p:cNvPr id="251" name="Google Shape;251;p11"/>
          <p:cNvSpPr txBox="1"/>
          <p:nvPr>
            <p:ph idx="1" type="body"/>
          </p:nvPr>
        </p:nvSpPr>
        <p:spPr>
          <a:xfrm>
            <a:off x="345831" y="1047995"/>
            <a:ext cx="7943146" cy="512896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fr-CA"/>
              <a:t>L’enfant en tant qu’être </a:t>
            </a:r>
            <a:r>
              <a:rPr i="1" lang="fr-CA"/>
              <a:t>global</a:t>
            </a:r>
            <a:r>
              <a:rPr lang="fr-CA"/>
              <a:t>, complexe et complet</a:t>
            </a:r>
            <a:endParaRPr/>
          </a:p>
          <a:p>
            <a:pPr indent="0" lvl="0" marL="0" rtl="0" algn="l">
              <a:lnSpc>
                <a:spcPct val="90000"/>
              </a:lnSpc>
              <a:spcBef>
                <a:spcPts val="1000"/>
              </a:spcBef>
              <a:spcAft>
                <a:spcPts val="0"/>
              </a:spcAft>
              <a:buClr>
                <a:schemeClr val="dk1"/>
              </a:buClr>
              <a:buSzPct val="100000"/>
              <a:buNone/>
            </a:pPr>
            <a:r>
              <a:t/>
            </a:r>
            <a:endParaRPr/>
          </a:p>
          <a:p>
            <a:pPr indent="-350838" lvl="1" marL="442913" rtl="0" algn="l">
              <a:lnSpc>
                <a:spcPct val="90000"/>
              </a:lnSpc>
              <a:spcBef>
                <a:spcPts val="500"/>
              </a:spcBef>
              <a:spcAft>
                <a:spcPts val="0"/>
              </a:spcAft>
              <a:buClr>
                <a:schemeClr val="dk1"/>
              </a:buClr>
              <a:buSzPct val="100000"/>
              <a:buChar char="•"/>
            </a:pPr>
            <a:r>
              <a:rPr b="1" lang="fr-CA"/>
              <a:t>Sphère cognitive </a:t>
            </a:r>
            <a:r>
              <a:rPr lang="fr-CA"/>
              <a:t>: Développer le potentiel scolaire et la pensée critique</a:t>
            </a:r>
            <a:endParaRPr/>
          </a:p>
          <a:p>
            <a:pPr indent="-350838" lvl="1" marL="442913" rtl="0" algn="l">
              <a:lnSpc>
                <a:spcPct val="90000"/>
              </a:lnSpc>
              <a:spcBef>
                <a:spcPts val="500"/>
              </a:spcBef>
              <a:spcAft>
                <a:spcPts val="0"/>
              </a:spcAft>
              <a:buClr>
                <a:schemeClr val="dk1"/>
              </a:buClr>
              <a:buSzPct val="100000"/>
              <a:buChar char="•"/>
            </a:pPr>
            <a:r>
              <a:rPr b="1" lang="fr-CA"/>
              <a:t>Sphère affective </a:t>
            </a:r>
            <a:r>
              <a:rPr lang="fr-CA"/>
              <a:t>: Équilibrage et acceptation du monde émotionnel et des capacités d’expression de l’enfant</a:t>
            </a:r>
            <a:endParaRPr/>
          </a:p>
          <a:p>
            <a:pPr indent="-350838" lvl="1" marL="442913" rtl="0" algn="l">
              <a:lnSpc>
                <a:spcPct val="90000"/>
              </a:lnSpc>
              <a:spcBef>
                <a:spcPts val="500"/>
              </a:spcBef>
              <a:spcAft>
                <a:spcPts val="0"/>
              </a:spcAft>
              <a:buClr>
                <a:schemeClr val="dk1"/>
              </a:buClr>
              <a:buSzPct val="100000"/>
              <a:buChar char="•"/>
            </a:pPr>
            <a:r>
              <a:rPr b="1" lang="fr-CA"/>
              <a:t>Sphère spirituelle </a:t>
            </a:r>
            <a:r>
              <a:rPr lang="fr-CA"/>
              <a:t>: Enracinée dans le renforcement de l’identité, des pratiques traditionnelles et de la langue</a:t>
            </a:r>
            <a:endParaRPr/>
          </a:p>
          <a:p>
            <a:pPr indent="-350838" lvl="1" marL="442913" rtl="0" algn="l">
              <a:lnSpc>
                <a:spcPct val="90000"/>
              </a:lnSpc>
              <a:spcBef>
                <a:spcPts val="500"/>
              </a:spcBef>
              <a:spcAft>
                <a:spcPts val="0"/>
              </a:spcAft>
              <a:buClr>
                <a:schemeClr val="dk1"/>
              </a:buClr>
              <a:buSzPct val="100000"/>
              <a:buChar char="•"/>
            </a:pPr>
            <a:r>
              <a:rPr b="1" lang="fr-CA"/>
              <a:t>Sphère physique </a:t>
            </a:r>
            <a:r>
              <a:rPr lang="fr-CA"/>
              <a:t>: La terre en tant que premier enseignant</a:t>
            </a:r>
            <a:endParaRPr/>
          </a:p>
          <a:p>
            <a:pPr indent="-221297" lvl="1" marL="442913" rtl="0" algn="l">
              <a:lnSpc>
                <a:spcPct val="90000"/>
              </a:lnSpc>
              <a:spcBef>
                <a:spcPts val="5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fr-CA"/>
              <a:t>Grandir et se développer au sein d’une famille, d’une </a:t>
            </a:r>
            <a:r>
              <a:rPr i="1" lang="fr-CA"/>
              <a:t>communauté </a:t>
            </a:r>
            <a:r>
              <a:rPr lang="fr-CA"/>
              <a:t>et d’une société</a:t>
            </a:r>
            <a:endParaRPr/>
          </a:p>
          <a:p>
            <a:pPr indent="0" lvl="0" marL="0" rtl="0" algn="l">
              <a:lnSpc>
                <a:spcPct val="90000"/>
              </a:lnSpc>
              <a:spcBef>
                <a:spcPts val="1000"/>
              </a:spcBef>
              <a:spcAft>
                <a:spcPts val="0"/>
              </a:spcAft>
              <a:buClr>
                <a:schemeClr val="dk1"/>
              </a:buClr>
              <a:buSzPct val="100000"/>
              <a:buNone/>
            </a:pPr>
            <a:r>
              <a:t/>
            </a:r>
            <a:endParaRPr/>
          </a:p>
          <a:p>
            <a:pPr indent="-350838" lvl="1" marL="442913" rtl="0" algn="l">
              <a:lnSpc>
                <a:spcPct val="90000"/>
              </a:lnSpc>
              <a:spcBef>
                <a:spcPts val="500"/>
              </a:spcBef>
              <a:spcAft>
                <a:spcPts val="0"/>
              </a:spcAft>
              <a:buClr>
                <a:schemeClr val="dk1"/>
              </a:buClr>
              <a:buSzPct val="100000"/>
              <a:buChar char="•"/>
            </a:pPr>
            <a:r>
              <a:rPr b="1" lang="fr-CA"/>
              <a:t>Tout au long de la vie </a:t>
            </a:r>
            <a:r>
              <a:rPr lang="fr-CA"/>
              <a:t>: Transmission des connaissances d’une génération à l’autre</a:t>
            </a:r>
            <a:endParaRPr/>
          </a:p>
          <a:p>
            <a:pPr indent="-350838" lvl="1" marL="442913" rtl="0" algn="l">
              <a:lnSpc>
                <a:spcPct val="90000"/>
              </a:lnSpc>
              <a:spcBef>
                <a:spcPts val="500"/>
              </a:spcBef>
              <a:spcAft>
                <a:spcPts val="0"/>
              </a:spcAft>
              <a:buClr>
                <a:schemeClr val="dk1"/>
              </a:buClr>
              <a:buSzPct val="100000"/>
              <a:buChar char="•"/>
            </a:pPr>
            <a:r>
              <a:rPr b="1" lang="fr-CA"/>
              <a:t>Sources et connaissances variées </a:t>
            </a:r>
            <a:r>
              <a:rPr lang="fr-CA"/>
              <a:t>: Enracinées dans l’expérience</a:t>
            </a:r>
            <a:endParaRPr/>
          </a:p>
          <a:p>
            <a:pPr indent="-350838" lvl="1" marL="442913" rtl="0" algn="l">
              <a:lnSpc>
                <a:spcPct val="90000"/>
              </a:lnSpc>
              <a:spcBef>
                <a:spcPts val="500"/>
              </a:spcBef>
              <a:spcAft>
                <a:spcPts val="0"/>
              </a:spcAft>
              <a:buClr>
                <a:schemeClr val="dk1"/>
              </a:buClr>
              <a:buSzPct val="100000"/>
              <a:buChar char="•"/>
            </a:pPr>
            <a:r>
              <a:rPr lang="fr-CA"/>
              <a:t>Attention centrée sur le </a:t>
            </a:r>
            <a:r>
              <a:rPr b="1" lang="fr-CA"/>
              <a:t>bien-être communautaire</a:t>
            </a:r>
            <a:endParaRPr/>
          </a:p>
        </p:txBody>
      </p:sp>
      <p:pic>
        <p:nvPicPr>
          <p:cNvPr descr="A picture containing diagram&#10;&#10;Description automatically generated" id="252" name="Google Shape;252;p11"/>
          <p:cNvPicPr preferRelativeResize="0"/>
          <p:nvPr/>
        </p:nvPicPr>
        <p:blipFill rotWithShape="1">
          <a:blip r:embed="rId3">
            <a:alphaModFix/>
          </a:blip>
          <a:srcRect b="49939" l="0" r="0" t="0"/>
          <a:stretch/>
        </p:blipFill>
        <p:spPr>
          <a:xfrm>
            <a:off x="-3285" y="6051683"/>
            <a:ext cx="12193761" cy="1064225"/>
          </a:xfrm>
          <a:prstGeom prst="rect">
            <a:avLst/>
          </a:prstGeom>
          <a:noFill/>
          <a:ln>
            <a:noFill/>
          </a:ln>
        </p:spPr>
      </p:pic>
      <p:pic>
        <p:nvPicPr>
          <p:cNvPr id="253" name="Google Shape;253;p11"/>
          <p:cNvPicPr preferRelativeResize="0"/>
          <p:nvPr/>
        </p:nvPicPr>
        <p:blipFill rotWithShape="1">
          <a:blip r:embed="rId4">
            <a:alphaModFix/>
          </a:blip>
          <a:srcRect b="0" l="0" r="0" t="0"/>
          <a:stretch/>
        </p:blipFill>
        <p:spPr>
          <a:xfrm>
            <a:off x="7183681" y="1254369"/>
            <a:ext cx="4928700" cy="42555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2"/>
          <p:cNvSpPr txBox="1"/>
          <p:nvPr/>
        </p:nvSpPr>
        <p:spPr>
          <a:xfrm>
            <a:off x="0" y="172378"/>
            <a:ext cx="121920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CA" sz="3600" u="none" cap="none" strike="noStrike">
                <a:solidFill>
                  <a:schemeClr val="dk1"/>
                </a:solidFill>
                <a:latin typeface="Calibri"/>
                <a:ea typeface="Calibri"/>
                <a:cs typeface="Calibri"/>
                <a:sym typeface="Calibri"/>
              </a:rPr>
              <a:t>Construction conjointe du programme</a:t>
            </a:r>
            <a:endParaRPr/>
          </a:p>
        </p:txBody>
      </p:sp>
      <p:sp>
        <p:nvSpPr>
          <p:cNvPr id="260" name="Google Shape;260;p12"/>
          <p:cNvSpPr txBox="1"/>
          <p:nvPr/>
        </p:nvSpPr>
        <p:spPr>
          <a:xfrm>
            <a:off x="5489953" y="946202"/>
            <a:ext cx="6354576" cy="5159033"/>
          </a:xfrm>
          <a:prstGeom prst="rect">
            <a:avLst/>
          </a:prstGeom>
          <a:noFill/>
          <a:ln>
            <a:noFill/>
          </a:ln>
        </p:spPr>
        <p:txBody>
          <a:bodyPr anchorCtr="0" anchor="t" bIns="45700" lIns="91425" spcFirstLastPara="1" rIns="91425" wrap="square" tIns="45700">
            <a:normAutofit fontScale="25000" lnSpcReduction="20000"/>
          </a:bodyPr>
          <a:lstStyle/>
          <a:p>
            <a:pPr indent="-228600" lvl="0" marL="228600" marR="0" rtl="0" algn="just">
              <a:lnSpc>
                <a:spcPct val="120000"/>
              </a:lnSpc>
              <a:spcBef>
                <a:spcPts val="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Expertise sur le terrain : Choisir les compétences essentielles</a:t>
            </a:r>
            <a:endParaRPr b="0" i="0" sz="2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Comité du cycle : Examen et suivi tout au long de la construction</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Langues et culture : Un programme ancré dans la culture qui favorise l’intégration des langues autochtones</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Éducation spécialisée : Différenciation</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Participation des parents : Information et participation des parents au programme</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Alphabétisation : Attention centrée sur des auteurs des Premiers peuples </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Apprentissage axé sur la terre : Pratique encouragée par le programme</a:t>
            </a:r>
            <a:endParaRPr b="0" i="0" sz="8800" u="none" cap="none" strike="noStrike">
              <a:solidFill>
                <a:schemeClr val="dk1"/>
              </a:solidFill>
              <a:latin typeface="Calibri"/>
              <a:ea typeface="Calibri"/>
              <a:cs typeface="Calibri"/>
              <a:sym typeface="Calibri"/>
            </a:endParaRPr>
          </a:p>
          <a:p>
            <a:pPr indent="-1003300" lvl="0" marL="1143000" marR="0" rtl="0" algn="just">
              <a:lnSpc>
                <a:spcPct val="90000"/>
              </a:lnSpc>
              <a:spcBef>
                <a:spcPts val="1000"/>
              </a:spcBef>
              <a:spcAft>
                <a:spcPts val="0"/>
              </a:spcAft>
              <a:buClr>
                <a:schemeClr val="dk1"/>
              </a:buClr>
              <a:buSzPct val="100000"/>
              <a:buFont typeface="Arial"/>
              <a:buNone/>
            </a:pPr>
            <a:r>
              <a:t/>
            </a:r>
            <a:endParaRPr b="0" i="0" sz="8800" u="none" cap="none" strike="noStrike">
              <a:solidFill>
                <a:schemeClr val="dk1"/>
              </a:solidFill>
              <a:latin typeface="Calibri"/>
              <a:ea typeface="Calibri"/>
              <a:cs typeface="Calibri"/>
              <a:sym typeface="Calibri"/>
            </a:endParaRPr>
          </a:p>
        </p:txBody>
      </p:sp>
      <p:pic>
        <p:nvPicPr>
          <p:cNvPr id="261" name="Google Shape;261;p12"/>
          <p:cNvPicPr preferRelativeResize="0"/>
          <p:nvPr/>
        </p:nvPicPr>
        <p:blipFill rotWithShape="1">
          <a:blip r:embed="rId3">
            <a:alphaModFix/>
          </a:blip>
          <a:srcRect b="0" l="0" r="0" t="0"/>
          <a:stretch/>
        </p:blipFill>
        <p:spPr>
          <a:xfrm>
            <a:off x="93785" y="1066800"/>
            <a:ext cx="5486400" cy="4114800"/>
          </a:xfrm>
          <a:prstGeom prst="ellipse">
            <a:avLst/>
          </a:prstGeom>
          <a:noFill/>
          <a:ln>
            <a:noFill/>
          </a:ln>
        </p:spPr>
      </p:pic>
      <p:pic>
        <p:nvPicPr>
          <p:cNvPr descr="A picture containing diagram&#10;&#10;Description automatically generated" id="262" name="Google Shape;262;p12"/>
          <p:cNvPicPr preferRelativeResize="0"/>
          <p:nvPr/>
        </p:nvPicPr>
        <p:blipFill rotWithShape="1">
          <a:blip r:embed="rId4">
            <a:alphaModFix/>
          </a:blip>
          <a:srcRect b="49939" l="0" r="0" t="0"/>
          <a:stretch/>
        </p:blipFill>
        <p:spPr>
          <a:xfrm>
            <a:off x="-3285" y="6051683"/>
            <a:ext cx="12193762" cy="1064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3"/>
          <p:cNvSpPr txBox="1"/>
          <p:nvPr/>
        </p:nvSpPr>
        <p:spPr>
          <a:xfrm>
            <a:off x="1540734" y="1046281"/>
            <a:ext cx="609738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CA" sz="3200" u="none" cap="none" strike="noStrike">
                <a:solidFill>
                  <a:schemeClr val="dk1"/>
                </a:solidFill>
                <a:latin typeface="Calibri"/>
                <a:ea typeface="Calibri"/>
                <a:cs typeface="Calibri"/>
                <a:sym typeface="Calibri"/>
              </a:rPr>
              <a:t>Progression des compétences</a:t>
            </a:r>
            <a:endParaRPr/>
          </a:p>
        </p:txBody>
      </p:sp>
      <p:sp>
        <p:nvSpPr>
          <p:cNvPr id="270" name="Google Shape;270;p13"/>
          <p:cNvSpPr txBox="1"/>
          <p:nvPr/>
        </p:nvSpPr>
        <p:spPr>
          <a:xfrm>
            <a:off x="601430" y="946203"/>
            <a:ext cx="11243099" cy="4415528"/>
          </a:xfrm>
          <a:prstGeom prst="rect">
            <a:avLst/>
          </a:prstGeom>
          <a:noFill/>
          <a:ln>
            <a:noFill/>
          </a:ln>
        </p:spPr>
        <p:txBody>
          <a:bodyPr anchorCtr="0" anchor="t" bIns="45700" lIns="91425" spcFirstLastPara="1" rIns="91425" wrap="square" tIns="45700">
            <a:normAutofit/>
          </a:bodyPr>
          <a:lstStyle/>
          <a:p>
            <a:pPr indent="-584200" lvl="0" marL="1143000" marR="0" rtl="0" algn="just">
              <a:lnSpc>
                <a:spcPct val="170000"/>
              </a:lnSpc>
              <a:spcBef>
                <a:spcPts val="0"/>
              </a:spcBef>
              <a:spcAft>
                <a:spcPts val="0"/>
              </a:spcAft>
              <a:buClr>
                <a:schemeClr val="dk1"/>
              </a:buClr>
              <a:buSzPts val="8800"/>
              <a:buFont typeface="Arial"/>
              <a:buNone/>
            </a:pPr>
            <a:r>
              <a:t/>
            </a:r>
            <a:endParaRPr b="0" i="0" sz="8800" u="none" cap="none" strike="noStrike">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b="0" i="0" sz="8800" u="none" cap="none" strike="noStrike">
              <a:solidFill>
                <a:schemeClr val="dk1"/>
              </a:solidFill>
              <a:latin typeface="Calibri"/>
              <a:ea typeface="Calibri"/>
              <a:cs typeface="Calibri"/>
              <a:sym typeface="Calibri"/>
            </a:endParaRPr>
          </a:p>
        </p:txBody>
      </p:sp>
      <p:pic>
        <p:nvPicPr>
          <p:cNvPr descr="Une image contenant texte, capture d’écran, Police&#10;&#10;Description générée automatiquement" id="271" name="Google Shape;271;p13"/>
          <p:cNvPicPr preferRelativeResize="0"/>
          <p:nvPr/>
        </p:nvPicPr>
        <p:blipFill rotWithShape="1">
          <a:blip r:embed="rId3">
            <a:alphaModFix/>
          </a:blip>
          <a:srcRect b="0" l="0" r="0" t="0"/>
          <a:stretch/>
        </p:blipFill>
        <p:spPr>
          <a:xfrm>
            <a:off x="645961" y="2882384"/>
            <a:ext cx="10903491" cy="2472518"/>
          </a:xfrm>
          <a:prstGeom prst="rect">
            <a:avLst/>
          </a:prstGeom>
          <a:noFill/>
          <a:ln>
            <a:noFill/>
          </a:ln>
        </p:spPr>
      </p:pic>
      <p:pic>
        <p:nvPicPr>
          <p:cNvPr id="272" name="Google Shape;272;p13"/>
          <p:cNvPicPr preferRelativeResize="0"/>
          <p:nvPr/>
        </p:nvPicPr>
        <p:blipFill rotWithShape="1">
          <a:blip r:embed="rId4">
            <a:alphaModFix/>
          </a:blip>
          <a:srcRect b="0" l="0" r="0" t="0"/>
          <a:stretch/>
        </p:blipFill>
        <p:spPr>
          <a:xfrm rot="10800000">
            <a:off x="7432316" y="304661"/>
            <a:ext cx="3751500" cy="2825400"/>
          </a:xfrm>
          <a:prstGeom prst="ellipse">
            <a:avLst/>
          </a:prstGeom>
          <a:noFill/>
          <a:ln>
            <a:noFill/>
          </a:ln>
        </p:spPr>
      </p:pic>
      <p:pic>
        <p:nvPicPr>
          <p:cNvPr descr="A picture containing diagram&#10;&#10;Description automatically generated" id="273" name="Google Shape;273;p13"/>
          <p:cNvPicPr preferRelativeResize="0"/>
          <p:nvPr/>
        </p:nvPicPr>
        <p:blipFill rotWithShape="1">
          <a:blip r:embed="rId5">
            <a:alphaModFix/>
          </a:blip>
          <a:srcRect b="49939" l="0" r="0" t="0"/>
          <a:stretch/>
        </p:blipFill>
        <p:spPr>
          <a:xfrm>
            <a:off x="-3285" y="6051683"/>
            <a:ext cx="12193762" cy="1064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p:nvPr/>
        </p:nvSpPr>
        <p:spPr>
          <a:xfrm>
            <a:off x="190499" y="152399"/>
            <a:ext cx="11858625" cy="5956301"/>
          </a:xfrm>
          <a:prstGeom prst="roundRect">
            <a:avLst>
              <a:gd fmla="val 16667" name="adj"/>
            </a:avLst>
          </a:prstGeom>
          <a:solidFill>
            <a:schemeClr val="lt2"/>
          </a:solidFill>
          <a:ln cap="flat" cmpd="sng" w="28575">
            <a:solidFill>
              <a:srgbClr val="3A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fr-CA" sz="2400" u="none" cap="none" strike="noStrike">
                <a:solidFill>
                  <a:schemeClr val="dk1"/>
                </a:solidFill>
                <a:latin typeface="Calibri"/>
                <a:ea typeface="Calibri"/>
                <a:cs typeface="Calibri"/>
                <a:sym typeface="Calibri"/>
              </a:rPr>
              <a:t>Pour aller plus loin : Continuer d’étudier d’autres compétences avec les élèves qui ont déjà acquis les compétences essentielles.</a:t>
            </a:r>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Manipuler de petits objets (p. ex., petits blocs, boutons, boules de papier, trombones, épinglettes).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Utiliser correctement les outils disponibles (ciseaux, colle, crayons, stylos pour dessiner sur les tableaux blancs interactifs ).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Se déplacer en évitant les obstacles.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S’essayer à des jeux actifs à l’intérieur et à l’extérieur (p. ex., danser, se balancer, courir).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Utiliser spontanément de l’équipement  qui permet de jouer activement.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Répéter une activité nouvellement apprise pour faciliter la consolidation.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Citer des préférences personnelles et des préférences alimentaires.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Découvrir des activités qui permettent de se dépenser.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Faire preuve de prudence en déplaçant et en manipulant certains objets</a:t>
            </a:r>
            <a:br>
              <a:rPr lang="fr-CA" sz="2200">
                <a:solidFill>
                  <a:schemeClr val="dk1"/>
                </a:solidFill>
                <a:latin typeface="Calibri"/>
                <a:ea typeface="Calibri"/>
                <a:cs typeface="Calibri"/>
                <a:sym typeface="Calibri"/>
              </a:rPr>
            </a:br>
            <a:r>
              <a:rPr lang="fr-CA" sz="2200">
                <a:solidFill>
                  <a:schemeClr val="dk1"/>
                </a:solidFill>
                <a:latin typeface="Calibri"/>
                <a:ea typeface="Calibri"/>
                <a:cs typeface="Calibri"/>
                <a:sym typeface="Calibri"/>
              </a:rPr>
              <a:t>(p. ex., ciseaux, tablettes). </a:t>
            </a:r>
            <a:endParaRPr/>
          </a:p>
        </p:txBody>
      </p:sp>
      <p:pic>
        <p:nvPicPr>
          <p:cNvPr descr="A picture containing diagram&#10;&#10;Description automatically generated" id="280" name="Google Shape;280;p14"/>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5"/>
          <p:cNvSpPr/>
          <p:nvPr/>
        </p:nvSpPr>
        <p:spPr>
          <a:xfrm>
            <a:off x="166687" y="330200"/>
            <a:ext cx="11858625" cy="5588001"/>
          </a:xfrm>
          <a:prstGeom prst="roundRect">
            <a:avLst>
              <a:gd fmla="val 16667" name="adj"/>
            </a:avLst>
          </a:prstGeom>
          <a:solidFill>
            <a:schemeClr val="lt2"/>
          </a:solidFill>
          <a:ln cap="flat" cmpd="sng" w="28575">
            <a:solidFill>
              <a:srgbClr val="3A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fr-CA" sz="2400">
                <a:solidFill>
                  <a:schemeClr val="dk1"/>
                </a:solidFill>
                <a:latin typeface="Calibri"/>
                <a:ea typeface="Calibri"/>
                <a:cs typeface="Calibri"/>
                <a:sym typeface="Calibri"/>
              </a:rPr>
              <a:t>Se poser la question : Observez les compétences de l’enfant ayant éventuellement des besoins spéciaux</a:t>
            </a:r>
            <a:endParaRPr/>
          </a:p>
          <a:p>
            <a:pPr indent="0" lvl="0" marL="0" marR="0" rtl="0" algn="l">
              <a:spcBef>
                <a:spcPts val="0"/>
              </a:spcBef>
              <a:spcAft>
                <a:spcPts val="0"/>
              </a:spcAft>
              <a:buNone/>
            </a:pPr>
            <a:r>
              <a:t/>
            </a:r>
            <a:endParaRPr b="1" sz="1900">
              <a:solidFill>
                <a:schemeClr val="dk1"/>
              </a:solidFill>
              <a:latin typeface="Calibri"/>
              <a:ea typeface="Calibri"/>
              <a:cs typeface="Calibri"/>
              <a:sym typeface="Calibri"/>
            </a:endParaRPr>
          </a:p>
          <a:p>
            <a:pPr indent="0" lvl="0" marL="0" marR="0" rtl="0" algn="l">
              <a:spcBef>
                <a:spcPts val="0"/>
              </a:spcBef>
              <a:spcAft>
                <a:spcPts val="0"/>
              </a:spcAft>
              <a:buNone/>
            </a:pPr>
            <a:r>
              <a:rPr b="1" lang="fr-CA" sz="1900">
                <a:solidFill>
                  <a:schemeClr val="dk1"/>
                </a:solidFill>
                <a:latin typeface="Calibri"/>
                <a:ea typeface="Calibri"/>
                <a:cs typeface="Calibri"/>
                <a:sym typeface="Calibri"/>
              </a:rPr>
              <a:t>4 ans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monter et descendre des escaliers sans aide.       </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se tenir en équilibre sur un pied.</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attraper un ballon.</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Éprouve encore des difficultés à faire du vélo ou </a:t>
            </a:r>
            <a:endParaRPr/>
          </a:p>
          <a:p>
            <a:pPr indent="0" lvl="0" marL="273050" marR="0" rtl="0" algn="l">
              <a:spcBef>
                <a:spcPts val="0"/>
              </a:spcBef>
              <a:spcAft>
                <a:spcPts val="0"/>
              </a:spcAft>
              <a:buNone/>
            </a:pPr>
            <a:r>
              <a:rPr lang="fr-CA" sz="1900">
                <a:solidFill>
                  <a:schemeClr val="dk1"/>
                </a:solidFill>
                <a:latin typeface="Calibri"/>
                <a:ea typeface="Calibri"/>
                <a:cs typeface="Calibri"/>
                <a:sym typeface="Calibri"/>
              </a:rPr>
              <a:t>du tricycle.</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Éprouve des difficultés à grimper sur les équipements </a:t>
            </a:r>
            <a:endParaRPr/>
          </a:p>
          <a:p>
            <a:pPr indent="273050" lvl="0" marL="0" marR="0" rtl="0" algn="l">
              <a:spcBef>
                <a:spcPts val="0"/>
              </a:spcBef>
              <a:spcAft>
                <a:spcPts val="0"/>
              </a:spcAft>
              <a:buNone/>
            </a:pPr>
            <a:r>
              <a:rPr lang="fr-CA" sz="1900">
                <a:solidFill>
                  <a:schemeClr val="dk1"/>
                </a:solidFill>
                <a:latin typeface="Calibri"/>
                <a:ea typeface="Calibri"/>
                <a:cs typeface="Calibri"/>
                <a:sym typeface="Calibri"/>
              </a:rPr>
              <a:t>de l’aire de jeux.</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Éprouve des difficultés à utiliser des ciseaux et à découper</a:t>
            </a:r>
            <a:endParaRPr/>
          </a:p>
          <a:p>
            <a:pPr indent="0" lvl="0" marL="0" marR="0" rtl="0" algn="l">
              <a:spcBef>
                <a:spcPts val="0"/>
              </a:spcBef>
              <a:spcAft>
                <a:spcPts val="0"/>
              </a:spcAft>
              <a:buNone/>
            </a:pPr>
            <a:r>
              <a:rPr lang="fr-CA" sz="1900">
                <a:solidFill>
                  <a:schemeClr val="dk1"/>
                </a:solidFill>
                <a:latin typeface="Calibri"/>
                <a:ea typeface="Calibri"/>
                <a:cs typeface="Calibri"/>
                <a:sym typeface="Calibri"/>
              </a:rPr>
              <a:t>     en ligne droite.      </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Éprouve des difficultés à tenir un crayon (pose tous ses </a:t>
            </a:r>
            <a:endParaRPr/>
          </a:p>
          <a:p>
            <a:pPr indent="355600" lvl="0" marL="0" marR="0" rtl="0" algn="l">
              <a:spcBef>
                <a:spcPts val="0"/>
              </a:spcBef>
              <a:spcAft>
                <a:spcPts val="0"/>
              </a:spcAft>
              <a:buNone/>
            </a:pPr>
            <a:r>
              <a:rPr lang="fr-CA" sz="1900">
                <a:solidFill>
                  <a:schemeClr val="dk1"/>
                </a:solidFill>
                <a:latin typeface="Calibri"/>
                <a:ea typeface="Calibri"/>
                <a:cs typeface="Calibri"/>
                <a:sym typeface="Calibri"/>
              </a:rPr>
              <a:t>doigts sur le crayon).</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privilégie pas encore une main par rapport à l’autre.</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copier une croix ou un carré</a:t>
            </a:r>
            <a:r>
              <a:rPr lang="fr-CA" sz="2000">
                <a:solidFill>
                  <a:schemeClr val="dk1"/>
                </a:solidFill>
                <a:latin typeface="Calibri"/>
                <a:ea typeface="Calibri"/>
                <a:cs typeface="Calibri"/>
                <a:sym typeface="Calibri"/>
              </a:rPr>
              <a:t>.</a:t>
            </a:r>
            <a:endParaRPr/>
          </a:p>
        </p:txBody>
      </p:sp>
      <p:sp>
        <p:nvSpPr>
          <p:cNvPr id="287" name="Google Shape;287;p15"/>
          <p:cNvSpPr txBox="1"/>
          <p:nvPr/>
        </p:nvSpPr>
        <p:spPr>
          <a:xfrm>
            <a:off x="6222999" y="1634714"/>
            <a:ext cx="5802313" cy="38933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CA" sz="1900">
                <a:solidFill>
                  <a:schemeClr val="dk1"/>
                </a:solidFill>
                <a:latin typeface="Calibri"/>
                <a:ea typeface="Calibri"/>
                <a:cs typeface="Calibri"/>
                <a:sym typeface="Calibri"/>
              </a:rPr>
              <a:t>5 ans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monter et descendre des escaliers en alternant les pieds.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se tenir en équilibre sur un pied.</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sauter en avant en ayant les pieds joints.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attraper un ballon avec les deux mains.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Éprouve encore des difficultés à faire du vélo ou du tricycle.</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découper un carré.</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Éprouve énormément de difficultés à manier des ciseaux.</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copier un carré ou des lignes diagonales.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Ne peut pas colorier à l’intérieur des lignes.</a:t>
            </a:r>
            <a:endParaRPr/>
          </a:p>
        </p:txBody>
      </p:sp>
      <p:pic>
        <p:nvPicPr>
          <p:cNvPr descr="A picture containing diagram&#10;&#10;Description automatically generated" id="288" name="Google Shape;288;p15"/>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sp>
        <p:nvSpPr>
          <p:cNvPr id="294" name="Google Shape;294;p16"/>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16"/>
          <p:cNvSpPr txBox="1"/>
          <p:nvPr/>
        </p:nvSpPr>
        <p:spPr>
          <a:xfrm>
            <a:off x="838200" y="459863"/>
            <a:ext cx="10515600" cy="100459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fr-CA" sz="4400">
                <a:solidFill>
                  <a:srgbClr val="FFFFFF"/>
                </a:solidFill>
                <a:latin typeface="Calibri"/>
                <a:ea typeface="Calibri"/>
                <a:cs typeface="Calibri"/>
                <a:sym typeface="Calibri"/>
              </a:rPr>
              <a:t>Cahier d’activités</a:t>
            </a:r>
            <a:endParaRPr b="1" sz="4400">
              <a:solidFill>
                <a:srgbClr val="FFFFFF"/>
              </a:solidFill>
              <a:latin typeface="Calibri"/>
              <a:ea typeface="Calibri"/>
              <a:cs typeface="Calibri"/>
              <a:sym typeface="Calibri"/>
            </a:endParaRPr>
          </a:p>
        </p:txBody>
      </p:sp>
      <p:sp>
        <p:nvSpPr>
          <p:cNvPr id="296" name="Google Shape;296;p16"/>
          <p:cNvSpPr/>
          <p:nvPr/>
        </p:nvSpPr>
        <p:spPr>
          <a:xfrm>
            <a:off x="579496" y="1587970"/>
            <a:ext cx="11033008" cy="4768380"/>
          </a:xfrm>
          <a:prstGeom prst="roundRect">
            <a:avLst>
              <a:gd fmla="val 3174" name="adj"/>
            </a:avLst>
          </a:prstGeom>
          <a:solidFill>
            <a:schemeClr val="lt1">
              <a:alpha val="9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16"/>
          <p:cNvSpPr txBox="1"/>
          <p:nvPr/>
        </p:nvSpPr>
        <p:spPr>
          <a:xfrm>
            <a:off x="1894354" y="2204816"/>
            <a:ext cx="8634883" cy="3391197"/>
          </a:xfrm>
          <a:prstGeom prst="rect">
            <a:avLst/>
          </a:prstGeom>
          <a:noFill/>
          <a:ln>
            <a:noFill/>
          </a:ln>
        </p:spPr>
        <p:txBody>
          <a:bodyPr anchorCtr="0" anchor="t" bIns="45700" lIns="91425" spcFirstLastPara="1" rIns="91425" wrap="square" tIns="45700">
            <a:normAutofit/>
          </a:bodyPr>
          <a:lstStyle/>
          <a:p>
            <a:pPr indent="-443992" lvl="0" marL="868680" marR="0" rtl="0" algn="just">
              <a:lnSpc>
                <a:spcPct val="170000"/>
              </a:lnSpc>
              <a:spcBef>
                <a:spcPts val="0"/>
              </a:spcBef>
              <a:spcAft>
                <a:spcPts val="0"/>
              </a:spcAft>
              <a:buClr>
                <a:schemeClr val="dk1"/>
              </a:buClr>
              <a:buSzPts val="6688"/>
              <a:buFont typeface="Arial"/>
              <a:buNone/>
            </a:pPr>
            <a:r>
              <a:t/>
            </a:r>
            <a:endParaRPr sz="6687">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p:txBody>
      </p:sp>
      <p:pic>
        <p:nvPicPr>
          <p:cNvPr id="298" name="Google Shape;298;p16"/>
          <p:cNvPicPr preferRelativeResize="0"/>
          <p:nvPr/>
        </p:nvPicPr>
        <p:blipFill rotWithShape="1">
          <a:blip r:embed="rId3">
            <a:alphaModFix/>
          </a:blip>
          <a:srcRect b="0" l="0" r="0" t="0"/>
          <a:stretch/>
        </p:blipFill>
        <p:spPr>
          <a:xfrm>
            <a:off x="5576476" y="4189980"/>
            <a:ext cx="1589490" cy="2169885"/>
          </a:xfrm>
          <a:prstGeom prst="rect">
            <a:avLst/>
          </a:prstGeom>
          <a:noFill/>
          <a:ln>
            <a:noFill/>
          </a:ln>
        </p:spPr>
      </p:pic>
      <p:pic>
        <p:nvPicPr>
          <p:cNvPr descr="Une image contenant texte, dessin, conception, illustration&#10;&#10;Description générée automatiquement" id="299" name="Google Shape;299;p16"/>
          <p:cNvPicPr preferRelativeResize="0"/>
          <p:nvPr/>
        </p:nvPicPr>
        <p:blipFill rotWithShape="1">
          <a:blip r:embed="rId4">
            <a:alphaModFix/>
          </a:blip>
          <a:srcRect b="0" l="0" r="0" t="0"/>
          <a:stretch/>
        </p:blipFill>
        <p:spPr>
          <a:xfrm>
            <a:off x="1241657" y="1902728"/>
            <a:ext cx="2527927" cy="3431008"/>
          </a:xfrm>
          <a:prstGeom prst="rect">
            <a:avLst/>
          </a:prstGeom>
          <a:noFill/>
          <a:ln>
            <a:noFill/>
          </a:ln>
        </p:spPr>
      </p:pic>
      <p:pic>
        <p:nvPicPr>
          <p:cNvPr descr="Une image contenant texte, capture d’écran, Police, nombre&#10;&#10;Description générée automatiquement" id="300" name="Google Shape;300;p16"/>
          <p:cNvPicPr preferRelativeResize="0"/>
          <p:nvPr/>
        </p:nvPicPr>
        <p:blipFill rotWithShape="1">
          <a:blip r:embed="rId5">
            <a:alphaModFix/>
          </a:blip>
          <a:srcRect b="0" l="0" r="0" t="0"/>
          <a:stretch/>
        </p:blipFill>
        <p:spPr>
          <a:xfrm rot="-1080001">
            <a:off x="3316992" y="1398738"/>
            <a:ext cx="2056014" cy="2896946"/>
          </a:xfrm>
          <a:prstGeom prst="rect">
            <a:avLst/>
          </a:prstGeom>
          <a:noFill/>
          <a:ln>
            <a:noFill/>
          </a:ln>
        </p:spPr>
      </p:pic>
      <p:pic>
        <p:nvPicPr>
          <p:cNvPr descr="Une image contenant texte, capture d’écran, Police&#10;&#10;Description générée automatiquement" id="301" name="Google Shape;301;p16"/>
          <p:cNvPicPr preferRelativeResize="0"/>
          <p:nvPr/>
        </p:nvPicPr>
        <p:blipFill rotWithShape="1">
          <a:blip r:embed="rId6">
            <a:alphaModFix/>
          </a:blip>
          <a:srcRect b="0" l="0" r="0" t="0"/>
          <a:stretch/>
        </p:blipFill>
        <p:spPr>
          <a:xfrm rot="1020001">
            <a:off x="3172344" y="3387494"/>
            <a:ext cx="2004516" cy="2815131"/>
          </a:xfrm>
          <a:prstGeom prst="rect">
            <a:avLst/>
          </a:prstGeom>
          <a:noFill/>
          <a:ln>
            <a:noFill/>
          </a:ln>
        </p:spPr>
      </p:pic>
      <p:pic>
        <p:nvPicPr>
          <p:cNvPr descr="Une image contenant texte, Police, capture d’écran, conception&#10;&#10;Description générée automatiquement" id="302" name="Google Shape;302;p16"/>
          <p:cNvPicPr preferRelativeResize="0"/>
          <p:nvPr/>
        </p:nvPicPr>
        <p:blipFill rotWithShape="1">
          <a:blip r:embed="rId7">
            <a:alphaModFix/>
          </a:blip>
          <a:srcRect b="0" l="0" r="0" t="0"/>
          <a:stretch/>
        </p:blipFill>
        <p:spPr>
          <a:xfrm>
            <a:off x="6032070" y="1772040"/>
            <a:ext cx="2215260" cy="2421826"/>
          </a:xfrm>
          <a:prstGeom prst="rect">
            <a:avLst/>
          </a:prstGeom>
          <a:noFill/>
          <a:ln>
            <a:noFill/>
          </a:ln>
        </p:spPr>
      </p:pic>
      <p:pic>
        <p:nvPicPr>
          <p:cNvPr descr="Une image contenant texte, Visage humain, personne, femme&#10;&#10;Description générée automatiquement" id="303" name="Google Shape;303;p16"/>
          <p:cNvPicPr preferRelativeResize="0"/>
          <p:nvPr/>
        </p:nvPicPr>
        <p:blipFill rotWithShape="1">
          <a:blip r:embed="rId8">
            <a:alphaModFix/>
          </a:blip>
          <a:srcRect b="0" l="0" r="0" t="0"/>
          <a:stretch/>
        </p:blipFill>
        <p:spPr>
          <a:xfrm>
            <a:off x="8703404" y="1152071"/>
            <a:ext cx="2184224" cy="3088416"/>
          </a:xfrm>
          <a:prstGeom prst="rect">
            <a:avLst/>
          </a:prstGeom>
          <a:noFill/>
          <a:ln>
            <a:noFill/>
          </a:ln>
        </p:spPr>
      </p:pic>
      <p:pic>
        <p:nvPicPr>
          <p:cNvPr id="304" name="Google Shape;304;p16"/>
          <p:cNvPicPr preferRelativeResize="0"/>
          <p:nvPr/>
        </p:nvPicPr>
        <p:blipFill rotWithShape="1">
          <a:blip r:embed="rId9">
            <a:alphaModFix/>
          </a:blip>
          <a:srcRect b="0" l="0" r="0" t="0"/>
          <a:stretch/>
        </p:blipFill>
        <p:spPr>
          <a:xfrm rot="1200000">
            <a:off x="7755057" y="3881712"/>
            <a:ext cx="1833176" cy="25559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1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17"/>
          <p:cNvSpPr/>
          <p:nvPr/>
        </p:nvSpPr>
        <p:spPr>
          <a:xfrm rot="-853893">
            <a:off x="8175088" y="457951"/>
            <a:ext cx="2987899" cy="2987899"/>
          </a:xfrm>
          <a:prstGeom prst="arc">
            <a:avLst>
              <a:gd fmla="val 14612914"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2" name="Google Shape;312;p17"/>
          <p:cNvSpPr txBox="1"/>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fr-CA" sz="4400">
                <a:solidFill>
                  <a:schemeClr val="dk1"/>
                </a:solidFill>
                <a:latin typeface="Calibri"/>
                <a:ea typeface="Calibri"/>
                <a:cs typeface="Calibri"/>
                <a:sym typeface="Calibri"/>
              </a:rPr>
              <a:t>Trousse d’alphabétisation</a:t>
            </a:r>
            <a:endParaRPr b="1" sz="4400">
              <a:solidFill>
                <a:schemeClr val="dk1"/>
              </a:solidFill>
              <a:latin typeface="Calibri"/>
              <a:ea typeface="Calibri"/>
              <a:cs typeface="Calibri"/>
              <a:sym typeface="Calibri"/>
            </a:endParaRPr>
          </a:p>
        </p:txBody>
      </p:sp>
      <p:pic>
        <p:nvPicPr>
          <p:cNvPr descr="Une image contenant texte, capture d’écran, Brochure, Impression&#10;&#10;Description générée automatiquement" id="313" name="Google Shape;313;p17"/>
          <p:cNvPicPr preferRelativeResize="0"/>
          <p:nvPr/>
        </p:nvPicPr>
        <p:blipFill rotWithShape="1">
          <a:blip r:embed="rId3">
            <a:alphaModFix/>
          </a:blip>
          <a:srcRect b="0" l="0" r="0" t="0"/>
          <a:stretch/>
        </p:blipFill>
        <p:spPr>
          <a:xfrm>
            <a:off x="1482699" y="1827454"/>
            <a:ext cx="1831552" cy="2643974"/>
          </a:xfrm>
          <a:prstGeom prst="rect">
            <a:avLst/>
          </a:prstGeom>
          <a:noFill/>
          <a:ln>
            <a:noFill/>
          </a:ln>
        </p:spPr>
      </p:pic>
      <p:pic>
        <p:nvPicPr>
          <p:cNvPr descr="Une image contenant texte, capture d’écran, personne, Visage humain&#10;&#10;Description générée automatiquement" id="314" name="Google Shape;314;p17"/>
          <p:cNvPicPr preferRelativeResize="0"/>
          <p:nvPr/>
        </p:nvPicPr>
        <p:blipFill rotWithShape="1">
          <a:blip r:embed="rId4">
            <a:alphaModFix/>
          </a:blip>
          <a:srcRect b="0" l="0" r="0" t="0"/>
          <a:stretch/>
        </p:blipFill>
        <p:spPr>
          <a:xfrm>
            <a:off x="3357354" y="1837489"/>
            <a:ext cx="1829421" cy="2628834"/>
          </a:xfrm>
          <a:prstGeom prst="rect">
            <a:avLst/>
          </a:prstGeom>
          <a:noFill/>
          <a:ln>
            <a:noFill/>
          </a:ln>
        </p:spPr>
      </p:pic>
      <p:pic>
        <p:nvPicPr>
          <p:cNvPr descr="Une image contenant texte, journal, personne, Publication&#10;&#10;Description générée automatiquement" id="315" name="Google Shape;315;p17"/>
          <p:cNvPicPr preferRelativeResize="0"/>
          <p:nvPr/>
        </p:nvPicPr>
        <p:blipFill rotWithShape="1">
          <a:blip r:embed="rId5">
            <a:alphaModFix/>
          </a:blip>
          <a:srcRect b="0" l="0" r="0" t="0"/>
          <a:stretch/>
        </p:blipFill>
        <p:spPr>
          <a:xfrm>
            <a:off x="5206702" y="1838943"/>
            <a:ext cx="1837147" cy="2639245"/>
          </a:xfrm>
          <a:prstGeom prst="rect">
            <a:avLst/>
          </a:prstGeom>
          <a:noFill/>
          <a:ln>
            <a:noFill/>
          </a:ln>
        </p:spPr>
      </p:pic>
      <p:pic>
        <p:nvPicPr>
          <p:cNvPr descr="Une image contenant texte, Visage humain, personne, capture d’écran&#10;&#10;Description générée automatiquement" id="316" name="Google Shape;316;p17"/>
          <p:cNvPicPr preferRelativeResize="0"/>
          <p:nvPr/>
        </p:nvPicPr>
        <p:blipFill rotWithShape="1">
          <a:blip r:embed="rId6">
            <a:alphaModFix/>
          </a:blip>
          <a:srcRect b="0" l="0" r="0" t="0"/>
          <a:stretch/>
        </p:blipFill>
        <p:spPr>
          <a:xfrm>
            <a:off x="7042730" y="1825625"/>
            <a:ext cx="1844873" cy="2636045"/>
          </a:xfrm>
          <a:prstGeom prst="rect">
            <a:avLst/>
          </a:prstGeom>
          <a:noFill/>
          <a:ln>
            <a:noFill/>
          </a:ln>
        </p:spPr>
      </p:pic>
      <p:pic>
        <p:nvPicPr>
          <p:cNvPr descr="Une image contenant texte, Visage humain, personne, habits&#10;&#10;Description générée automatiquement" id="317" name="Google Shape;317;p17"/>
          <p:cNvPicPr preferRelativeResize="0"/>
          <p:nvPr/>
        </p:nvPicPr>
        <p:blipFill rotWithShape="1">
          <a:blip r:embed="rId7">
            <a:alphaModFix/>
          </a:blip>
          <a:srcRect b="0" l="0" r="0" t="0"/>
          <a:stretch/>
        </p:blipFill>
        <p:spPr>
          <a:xfrm>
            <a:off x="1482699" y="4470012"/>
            <a:ext cx="1829421" cy="1302507"/>
          </a:xfrm>
          <a:prstGeom prst="rect">
            <a:avLst/>
          </a:prstGeom>
          <a:noFill/>
          <a:ln>
            <a:noFill/>
          </a:ln>
        </p:spPr>
      </p:pic>
      <p:pic>
        <p:nvPicPr>
          <p:cNvPr descr="Une image contenant texte, Visage humain, personne, capture d’écran&#10;&#10;Description générée automatiquement" id="318" name="Google Shape;318;p17"/>
          <p:cNvPicPr preferRelativeResize="0"/>
          <p:nvPr/>
        </p:nvPicPr>
        <p:blipFill rotWithShape="1">
          <a:blip r:embed="rId8">
            <a:alphaModFix/>
          </a:blip>
          <a:srcRect b="0" l="0" r="0" t="0"/>
          <a:stretch/>
        </p:blipFill>
        <p:spPr>
          <a:xfrm>
            <a:off x="3357354" y="4488359"/>
            <a:ext cx="1837146" cy="1288993"/>
          </a:xfrm>
          <a:prstGeom prst="rect">
            <a:avLst/>
          </a:prstGeom>
          <a:noFill/>
          <a:ln>
            <a:noFill/>
          </a:ln>
        </p:spPr>
      </p:pic>
      <p:pic>
        <p:nvPicPr>
          <p:cNvPr descr="Une image contenant texte, capture d’écran, dessin humoristique&#10;&#10;Description générée automatiquement" id="319" name="Google Shape;319;p17"/>
          <p:cNvPicPr preferRelativeResize="0"/>
          <p:nvPr/>
        </p:nvPicPr>
        <p:blipFill rotWithShape="1">
          <a:blip r:embed="rId9">
            <a:alphaModFix/>
          </a:blip>
          <a:srcRect b="0" l="0" r="0" t="0"/>
          <a:stretch/>
        </p:blipFill>
        <p:spPr>
          <a:xfrm>
            <a:off x="7043925" y="4509343"/>
            <a:ext cx="1836577" cy="1292482"/>
          </a:xfrm>
          <a:prstGeom prst="rect">
            <a:avLst/>
          </a:prstGeom>
          <a:noFill/>
          <a:ln>
            <a:noFill/>
          </a:ln>
        </p:spPr>
      </p:pic>
      <p:pic>
        <p:nvPicPr>
          <p:cNvPr id="320" name="Google Shape;320;p17"/>
          <p:cNvPicPr preferRelativeResize="0"/>
          <p:nvPr/>
        </p:nvPicPr>
        <p:blipFill rotWithShape="1">
          <a:blip r:embed="rId10">
            <a:alphaModFix/>
          </a:blip>
          <a:srcRect b="0" l="0" r="0" t="0"/>
          <a:stretch/>
        </p:blipFill>
        <p:spPr>
          <a:xfrm rot="5400000">
            <a:off x="8909538" y="2473569"/>
            <a:ext cx="3048000" cy="2286000"/>
          </a:xfrm>
          <a:prstGeom prst="rect">
            <a:avLst/>
          </a:prstGeom>
          <a:noFill/>
          <a:ln>
            <a:noFill/>
          </a:ln>
        </p:spPr>
      </p:pic>
      <p:pic>
        <p:nvPicPr>
          <p:cNvPr descr="Une image contenant texte, femme, Visage humain, personne&#10;&#10;Description générée automatiquement" id="321" name="Google Shape;321;p17"/>
          <p:cNvPicPr preferRelativeResize="0"/>
          <p:nvPr/>
        </p:nvPicPr>
        <p:blipFill rotWithShape="1">
          <a:blip r:embed="rId11">
            <a:alphaModFix/>
          </a:blip>
          <a:srcRect b="0" l="0" r="0" t="0"/>
          <a:stretch/>
        </p:blipFill>
        <p:spPr>
          <a:xfrm>
            <a:off x="5191251" y="4503501"/>
            <a:ext cx="1806246" cy="12741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8"/>
          <p:cNvSpPr txBox="1"/>
          <p:nvPr/>
        </p:nvSpPr>
        <p:spPr>
          <a:xfrm>
            <a:off x="2816596" y="317496"/>
            <a:ext cx="609738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CA" sz="3200">
                <a:solidFill>
                  <a:schemeClr val="dk1"/>
                </a:solidFill>
                <a:latin typeface="Calibri"/>
                <a:ea typeface="Calibri"/>
                <a:cs typeface="Calibri"/>
                <a:sym typeface="Calibri"/>
              </a:rPr>
              <a:t>Parcours d’apprentissage</a:t>
            </a:r>
            <a:endParaRPr b="1" sz="3200">
              <a:solidFill>
                <a:schemeClr val="dk1"/>
              </a:solidFill>
              <a:latin typeface="Calibri"/>
              <a:ea typeface="Calibri"/>
              <a:cs typeface="Calibri"/>
              <a:sym typeface="Calibri"/>
            </a:endParaRPr>
          </a:p>
        </p:txBody>
      </p:sp>
      <p:sp>
        <p:nvSpPr>
          <p:cNvPr id="328" name="Google Shape;328;p18"/>
          <p:cNvSpPr txBox="1"/>
          <p:nvPr/>
        </p:nvSpPr>
        <p:spPr>
          <a:xfrm>
            <a:off x="503738" y="1415126"/>
            <a:ext cx="11243099" cy="4415528"/>
          </a:xfrm>
          <a:prstGeom prst="rect">
            <a:avLst/>
          </a:prstGeom>
          <a:noFill/>
          <a:ln>
            <a:noFill/>
          </a:ln>
        </p:spPr>
        <p:txBody>
          <a:bodyPr anchorCtr="0" anchor="t" bIns="45700" lIns="91425" spcFirstLastPara="1" rIns="91425" wrap="square" tIns="45700">
            <a:normAutofit/>
          </a:bodyPr>
          <a:lstStyle/>
          <a:p>
            <a:pPr indent="-584200" lvl="0" marL="1143000" marR="0" rtl="0" algn="just">
              <a:lnSpc>
                <a:spcPct val="170000"/>
              </a:lnSpc>
              <a:spcBef>
                <a:spcPts val="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p:txBody>
      </p:sp>
      <p:sp>
        <p:nvSpPr>
          <p:cNvPr id="329" name="Google Shape;329;p18"/>
          <p:cNvSpPr txBox="1"/>
          <p:nvPr>
            <p:ph idx="1" type="body"/>
          </p:nvPr>
        </p:nvSpPr>
        <p:spPr>
          <a:xfrm>
            <a:off x="1225062" y="1368425"/>
            <a:ext cx="438443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Observations</a:t>
            </a:r>
            <a:endParaRPr/>
          </a:p>
          <a:p>
            <a:pPr indent="-228600" lvl="0" marL="228600" rtl="0" algn="l">
              <a:lnSpc>
                <a:spcPct val="90000"/>
              </a:lnSpc>
              <a:spcBef>
                <a:spcPts val="1000"/>
              </a:spcBef>
              <a:spcAft>
                <a:spcPts val="0"/>
              </a:spcAft>
              <a:buClr>
                <a:schemeClr val="dk1"/>
              </a:buClr>
              <a:buSzPts val="2800"/>
              <a:buChar char="•"/>
            </a:pPr>
            <a:r>
              <a:rPr lang="fr-CA"/>
              <a:t>Deux versions disponibles</a:t>
            </a:r>
            <a:endParaRPr/>
          </a:p>
          <a:p>
            <a:pPr indent="-228600" lvl="0" marL="228600" rtl="0" algn="l">
              <a:lnSpc>
                <a:spcPct val="90000"/>
              </a:lnSpc>
              <a:spcBef>
                <a:spcPts val="1000"/>
              </a:spcBef>
              <a:spcAft>
                <a:spcPts val="0"/>
              </a:spcAft>
              <a:buClr>
                <a:schemeClr val="dk1"/>
              </a:buClr>
              <a:buSzPts val="2800"/>
              <a:buChar char="•"/>
            </a:pPr>
            <a:r>
              <a:rPr lang="fr-CA"/>
              <a:t>Niveau d’autonomie</a:t>
            </a:r>
            <a:endParaRPr/>
          </a:p>
          <a:p>
            <a:pPr indent="-228600" lvl="0" marL="228600" rtl="0" algn="l">
              <a:lnSpc>
                <a:spcPct val="90000"/>
              </a:lnSpc>
              <a:spcBef>
                <a:spcPts val="1000"/>
              </a:spcBef>
              <a:spcAft>
                <a:spcPts val="0"/>
              </a:spcAft>
              <a:buClr>
                <a:schemeClr val="dk1"/>
              </a:buClr>
              <a:buSzPts val="2800"/>
              <a:buChar char="•"/>
            </a:pPr>
            <a:r>
              <a:rPr lang="fr-CA"/>
              <a:t>Mobilité de l’information</a:t>
            </a:r>
            <a:endParaRPr/>
          </a:p>
        </p:txBody>
      </p:sp>
      <p:pic>
        <p:nvPicPr>
          <p:cNvPr descr="A picture containing diagram&#10;&#10;Description automatically generated" id="330" name="Google Shape;330;p18"/>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pic>
        <p:nvPicPr>
          <p:cNvPr id="331" name="Google Shape;331;p18"/>
          <p:cNvPicPr preferRelativeResize="0"/>
          <p:nvPr/>
        </p:nvPicPr>
        <p:blipFill rotWithShape="1">
          <a:blip r:embed="rId4">
            <a:alphaModFix/>
          </a:blip>
          <a:srcRect b="0" l="0" r="0" t="0"/>
          <a:stretch/>
        </p:blipFill>
        <p:spPr>
          <a:xfrm>
            <a:off x="5861538" y="1371600"/>
            <a:ext cx="5486403" cy="41148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9"/>
          <p:cNvSpPr txBox="1"/>
          <p:nvPr/>
        </p:nvSpPr>
        <p:spPr>
          <a:xfrm>
            <a:off x="-741509" y="2674295"/>
            <a:ext cx="609738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CA" sz="3200">
                <a:solidFill>
                  <a:schemeClr val="dk1"/>
                </a:solidFill>
                <a:latin typeface="Calibri"/>
                <a:ea typeface="Calibri"/>
                <a:cs typeface="Calibri"/>
                <a:sym typeface="Calibri"/>
              </a:rPr>
              <a:t>Fiches d’observations</a:t>
            </a:r>
            <a:endParaRPr b="1" sz="3200">
              <a:solidFill>
                <a:schemeClr val="dk1"/>
              </a:solidFill>
              <a:latin typeface="Calibri"/>
              <a:ea typeface="Calibri"/>
              <a:cs typeface="Calibri"/>
              <a:sym typeface="Calibri"/>
            </a:endParaRPr>
          </a:p>
        </p:txBody>
      </p:sp>
      <p:sp>
        <p:nvSpPr>
          <p:cNvPr id="338" name="Google Shape;338;p19"/>
          <p:cNvSpPr txBox="1"/>
          <p:nvPr/>
        </p:nvSpPr>
        <p:spPr>
          <a:xfrm>
            <a:off x="601430" y="946203"/>
            <a:ext cx="11243099" cy="4415528"/>
          </a:xfrm>
          <a:prstGeom prst="rect">
            <a:avLst/>
          </a:prstGeom>
          <a:noFill/>
          <a:ln>
            <a:noFill/>
          </a:ln>
        </p:spPr>
        <p:txBody>
          <a:bodyPr anchorCtr="0" anchor="t" bIns="45700" lIns="91425" spcFirstLastPara="1" rIns="91425" wrap="square" tIns="45700">
            <a:normAutofit/>
          </a:bodyPr>
          <a:lstStyle/>
          <a:p>
            <a:pPr indent="-584200" lvl="0" marL="1143000" marR="0" rtl="0" algn="just">
              <a:lnSpc>
                <a:spcPct val="170000"/>
              </a:lnSpc>
              <a:spcBef>
                <a:spcPts val="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p:txBody>
      </p:sp>
      <p:pic>
        <p:nvPicPr>
          <p:cNvPr descr="A picture containing diagram&#10;&#10;Description automatically generated" id="339" name="Google Shape;339;p19"/>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pic>
        <p:nvPicPr>
          <p:cNvPr descr="Une image contenant texte, capture d’écran, Parallèle, ligne&#10;&#10;Description générée automatiquement" id="340" name="Google Shape;340;p19"/>
          <p:cNvPicPr preferRelativeResize="0"/>
          <p:nvPr/>
        </p:nvPicPr>
        <p:blipFill rotWithShape="1">
          <a:blip r:embed="rId4">
            <a:alphaModFix/>
          </a:blip>
          <a:srcRect b="0" l="0" r="0" t="0"/>
          <a:stretch/>
        </p:blipFill>
        <p:spPr>
          <a:xfrm>
            <a:off x="4424444" y="403766"/>
            <a:ext cx="7348813" cy="53768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2"/>
          <p:cNvSpPr/>
          <p:nvPr/>
        </p:nvSpPr>
        <p:spPr>
          <a:xfrm>
            <a:off x="0" y="0"/>
            <a:ext cx="3945815" cy="6858000"/>
          </a:xfrm>
          <a:custGeom>
            <a:rect b="b" l="l" r="r" t="t"/>
            <a:pathLst>
              <a:path extrusionOk="0" h="6858000" w="3945815">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9" name="Google Shape;99;p2"/>
          <p:cNvSpPr/>
          <p:nvPr/>
        </p:nvSpPr>
        <p:spPr>
          <a:xfrm>
            <a:off x="0" y="0"/>
            <a:ext cx="3936670" cy="6858000"/>
          </a:xfrm>
          <a:custGeom>
            <a:rect b="b" l="l" r="r" t="t"/>
            <a:pathLst>
              <a:path extrusionOk="0" h="6858000" w="393667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0" name="Google Shape;100;p2"/>
          <p:cNvSpPr/>
          <p:nvPr/>
        </p:nvSpPr>
        <p:spPr>
          <a:xfrm>
            <a:off x="0" y="1005840"/>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1" name="Google Shape;101;p2"/>
          <p:cNvSpPr/>
          <p:nvPr/>
        </p:nvSpPr>
        <p:spPr>
          <a:xfrm>
            <a:off x="438912" y="2089941"/>
            <a:ext cx="2834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2" name="Google Shape;102;p2"/>
          <p:cNvSpPr txBox="1"/>
          <p:nvPr/>
        </p:nvSpPr>
        <p:spPr>
          <a:xfrm>
            <a:off x="448055" y="2258568"/>
            <a:ext cx="3222607" cy="3922776"/>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Anne-Marie Angers </a:t>
            </a:r>
            <a:endParaRPr/>
          </a:p>
          <a:p>
            <a:pPr indent="-228600" lvl="0" marL="228600" marR="0" rtl="0" algn="l">
              <a:lnSpc>
                <a:spcPct val="90000"/>
              </a:lnSpc>
              <a:spcBef>
                <a:spcPts val="100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Conseillère en réussite scolaire, anglais, arts et éducation préscolaire</a:t>
            </a:r>
            <a:endParaRPr/>
          </a:p>
          <a:p>
            <a:pPr indent="-228600" lvl="0" marL="228600" marR="0" rtl="0" algn="l">
              <a:lnSpc>
                <a:spcPct val="90000"/>
              </a:lnSpc>
              <a:spcBef>
                <a:spcPts val="100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Acquisition du langage, éducation interculturelle, conception pédagogique</a:t>
            </a:r>
            <a:endParaRPr/>
          </a:p>
          <a:p>
            <a:pPr indent="-228600" lvl="0" marL="228600" marR="0" rtl="0" algn="l">
              <a:lnSpc>
                <a:spcPct val="90000"/>
              </a:lnSpc>
              <a:spcBef>
                <a:spcPts val="100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Installée à Lévis, travaillant à Wendake</a:t>
            </a:r>
            <a:endParaRPr b="0" i="0" sz="17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Activités de plein air, littérature, pleine conscience</a:t>
            </a:r>
            <a:endParaRPr/>
          </a:p>
        </p:txBody>
      </p:sp>
      <p:sp>
        <p:nvSpPr>
          <p:cNvPr id="103" name="Google Shape;103;p2"/>
          <p:cNvSpPr txBox="1"/>
          <p:nvPr>
            <p:ph idx="1" type="body"/>
          </p:nvPr>
        </p:nvSpPr>
        <p:spPr>
          <a:xfrm>
            <a:off x="838200" y="6074229"/>
            <a:ext cx="10515600" cy="102734"/>
          </a:xfrm>
          <a:prstGeom prst="rect">
            <a:avLst/>
          </a:prstGeom>
          <a:noFill/>
          <a:ln>
            <a:noFill/>
          </a:ln>
        </p:spPr>
        <p:txBody>
          <a:bodyPr anchorCtr="0" anchor="t" bIns="45700" lIns="91425" spcFirstLastPara="1" rIns="91425" wrap="square" tIns="45700">
            <a:normAutofit fontScale="25000" lnSpcReduction="20000"/>
          </a:bodyPr>
          <a:lstStyle/>
          <a:p>
            <a:pPr indent="-184150" lvl="0" marL="228600" rtl="0" algn="l">
              <a:lnSpc>
                <a:spcPct val="90000"/>
              </a:lnSpc>
              <a:spcBef>
                <a:spcPts val="0"/>
              </a:spcBef>
              <a:spcAft>
                <a:spcPts val="0"/>
              </a:spcAft>
              <a:buClr>
                <a:schemeClr val="dk1"/>
              </a:buClr>
              <a:buSzPct val="100000"/>
              <a:buNone/>
            </a:pPr>
            <a:r>
              <a:t/>
            </a:r>
            <a:endParaRPr/>
          </a:p>
        </p:txBody>
      </p:sp>
      <p:pic>
        <p:nvPicPr>
          <p:cNvPr descr="Une image contenant personne, groupe, gens, debout&#10;&#10;Description générée automatiquement" id="104" name="Google Shape;104;p2"/>
          <p:cNvPicPr preferRelativeResize="0"/>
          <p:nvPr/>
        </p:nvPicPr>
        <p:blipFill rotWithShape="1">
          <a:blip r:embed="rId3">
            <a:alphaModFix/>
          </a:blip>
          <a:srcRect b="7304" l="0" r="0" t="1612"/>
          <a:stretch/>
        </p:blipFill>
        <p:spPr>
          <a:xfrm>
            <a:off x="3136389" y="10"/>
            <a:ext cx="4979304" cy="3398642"/>
          </a:xfrm>
          <a:custGeom>
            <a:rect b="b" l="l" r="r" t="t"/>
            <a:pathLst>
              <a:path extrusionOk="0" h="3364992" w="4979304">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pic>
        <p:nvPicPr>
          <p:cNvPr id="105" name="Google Shape;105;p2"/>
          <p:cNvPicPr preferRelativeResize="0"/>
          <p:nvPr/>
        </p:nvPicPr>
        <p:blipFill rotWithShape="1">
          <a:blip r:embed="rId4">
            <a:alphaModFix/>
          </a:blip>
          <a:srcRect b="0" l="12928" r="7167" t="0"/>
          <a:stretch/>
        </p:blipFill>
        <p:spPr>
          <a:xfrm>
            <a:off x="7381690" y="3456433"/>
            <a:ext cx="4810310" cy="3401568"/>
          </a:xfrm>
          <a:custGeom>
            <a:rect b="b" l="l" r="r" t="t"/>
            <a:pathLst>
              <a:path extrusionOk="0" h="3401568" w="4810310">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ln>
            <a:noFill/>
          </a:ln>
        </p:spPr>
      </p:pic>
      <p:pic>
        <p:nvPicPr>
          <p:cNvPr id="106" name="Google Shape;106;p2"/>
          <p:cNvPicPr preferRelativeResize="0"/>
          <p:nvPr/>
        </p:nvPicPr>
        <p:blipFill rotWithShape="1">
          <a:blip r:embed="rId5">
            <a:alphaModFix/>
          </a:blip>
          <a:srcRect b="9857" l="0" r="0" t="22110"/>
          <a:stretch/>
        </p:blipFill>
        <p:spPr>
          <a:xfrm>
            <a:off x="7404372" y="10"/>
            <a:ext cx="4787628" cy="3401568"/>
          </a:xfrm>
          <a:custGeom>
            <a:rect b="b" l="l" r="r" t="t"/>
            <a:pathLst>
              <a:path extrusionOk="0" h="3401568" w="478762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ln>
            <a:noFill/>
          </a:ln>
        </p:spPr>
      </p:pic>
      <p:pic>
        <p:nvPicPr>
          <p:cNvPr id="107" name="Google Shape;107;p2"/>
          <p:cNvPicPr preferRelativeResize="0"/>
          <p:nvPr>
            <p:ph idx="1" type="body"/>
          </p:nvPr>
        </p:nvPicPr>
        <p:blipFill rotWithShape="1">
          <a:blip r:embed="rId6">
            <a:alphaModFix/>
          </a:blip>
          <a:srcRect b="24985" l="0" r="0" t="23219"/>
          <a:stretch/>
        </p:blipFill>
        <p:spPr>
          <a:xfrm>
            <a:off x="3189428" y="3456432"/>
            <a:ext cx="4925400" cy="3401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0"/>
          <p:cNvSpPr txBox="1"/>
          <p:nvPr>
            <p:ph type="ctrTitle"/>
          </p:nvPr>
        </p:nvSpPr>
        <p:spPr>
          <a:xfrm>
            <a:off x="482465" y="2425134"/>
            <a:ext cx="11227070" cy="157309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833C0B"/>
              </a:buClr>
              <a:buSzPts val="4800"/>
              <a:buFont typeface="Calibri"/>
              <a:buNone/>
            </a:pPr>
            <a:r>
              <a:rPr b="1" lang="fr-CA" sz="4800">
                <a:solidFill>
                  <a:srgbClr val="833C0B"/>
                </a:solidFill>
              </a:rPr>
              <a:t>Le déploiement du programme-cycle dans la communauté atikamekw de Manawan</a:t>
            </a:r>
            <a:endParaRPr/>
          </a:p>
        </p:txBody>
      </p:sp>
      <p:sp>
        <p:nvSpPr>
          <p:cNvPr id="347" name="Google Shape;347;p20"/>
          <p:cNvSpPr txBox="1"/>
          <p:nvPr>
            <p:ph idx="1" type="subTitle"/>
          </p:nvPr>
        </p:nvSpPr>
        <p:spPr>
          <a:xfrm>
            <a:off x="1837165" y="3459364"/>
            <a:ext cx="9144000" cy="272481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solidFill>
                <a:srgbClr val="833C0B"/>
              </a:solidFill>
            </a:endParaRPr>
          </a:p>
          <a:p>
            <a:pPr indent="0" lvl="0" marL="0" rtl="0" algn="ctr">
              <a:lnSpc>
                <a:spcPct val="90000"/>
              </a:lnSpc>
              <a:spcBef>
                <a:spcPts val="1000"/>
              </a:spcBef>
              <a:spcAft>
                <a:spcPts val="0"/>
              </a:spcAft>
              <a:buClr>
                <a:schemeClr val="dk1"/>
              </a:buClr>
              <a:buSzPts val="2400"/>
              <a:buNone/>
            </a:pPr>
            <a:r>
              <a:t/>
            </a:r>
            <a:endParaRPr>
              <a:solidFill>
                <a:srgbClr val="833C0B"/>
              </a:solidFill>
            </a:endParaRPr>
          </a:p>
          <a:p>
            <a:pPr indent="0" lvl="0" marL="0" rtl="0" algn="ctr">
              <a:lnSpc>
                <a:spcPct val="90000"/>
              </a:lnSpc>
              <a:spcBef>
                <a:spcPts val="1000"/>
              </a:spcBef>
              <a:spcAft>
                <a:spcPts val="0"/>
              </a:spcAft>
              <a:buClr>
                <a:schemeClr val="dk1"/>
              </a:buClr>
              <a:buSzPts val="2400"/>
              <a:buNone/>
            </a:pPr>
            <a:r>
              <a:t/>
            </a:r>
            <a:endParaRPr>
              <a:solidFill>
                <a:srgbClr val="833C0B"/>
              </a:solidFill>
            </a:endParaRPr>
          </a:p>
        </p:txBody>
      </p:sp>
      <p:pic>
        <p:nvPicPr>
          <p:cNvPr descr="A picture containing diagram&#10;&#10;Description automatically generated" id="348" name="Google Shape;348;p20"/>
          <p:cNvPicPr preferRelativeResize="0"/>
          <p:nvPr/>
        </p:nvPicPr>
        <p:blipFill rotWithShape="1">
          <a:blip r:embed="rId3">
            <a:alphaModFix/>
          </a:blip>
          <a:srcRect b="49939" l="0" r="0" t="0"/>
          <a:stretch/>
        </p:blipFill>
        <p:spPr>
          <a:xfrm rot="10800000">
            <a:off x="0" y="0"/>
            <a:ext cx="12193761" cy="1064225"/>
          </a:xfrm>
          <a:prstGeom prst="rect">
            <a:avLst/>
          </a:prstGeom>
          <a:noFill/>
          <a:ln>
            <a:noFill/>
          </a:ln>
        </p:spPr>
      </p:pic>
      <p:pic>
        <p:nvPicPr>
          <p:cNvPr descr="A picture containing diagram&#10;&#10;Description automatically generated" id="349" name="Google Shape;349;p20"/>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1"/>
          <p:cNvSpPr txBox="1"/>
          <p:nvPr>
            <p:ph type="ctrTitle"/>
          </p:nvPr>
        </p:nvSpPr>
        <p:spPr>
          <a:xfrm>
            <a:off x="122208" y="540155"/>
            <a:ext cx="11947584" cy="93499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833C0B"/>
              </a:buClr>
              <a:buSzPts val="3600"/>
              <a:buFont typeface="Calibri"/>
              <a:buNone/>
            </a:pPr>
            <a:r>
              <a:rPr b="1" lang="fr-CA" sz="3600">
                <a:solidFill>
                  <a:srgbClr val="833C0B"/>
                </a:solidFill>
              </a:rPr>
              <a:t>L’éducation préscolaire à Manawan</a:t>
            </a:r>
            <a:endParaRPr/>
          </a:p>
        </p:txBody>
      </p:sp>
      <p:sp>
        <p:nvSpPr>
          <p:cNvPr id="356" name="Google Shape;356;p21"/>
          <p:cNvSpPr txBox="1"/>
          <p:nvPr>
            <p:ph idx="1" type="subTitle"/>
          </p:nvPr>
        </p:nvSpPr>
        <p:spPr>
          <a:xfrm>
            <a:off x="936618" y="1624359"/>
            <a:ext cx="10548799" cy="394685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833C0B"/>
              </a:buClr>
              <a:buSzPts val="2000"/>
              <a:buNone/>
            </a:pPr>
            <a:r>
              <a:rPr b="1" lang="fr-CA" sz="2000">
                <a:solidFill>
                  <a:srgbClr val="833C0B"/>
                </a:solidFill>
              </a:rPr>
              <a:t>Mission des services éducatifs de Manawan</a:t>
            </a:r>
            <a:endParaRPr b="1" sz="2000">
              <a:solidFill>
                <a:srgbClr val="000000"/>
              </a:solidFill>
            </a:endParaRPr>
          </a:p>
          <a:p>
            <a:pPr indent="0" lvl="0" marL="0" rtl="0" algn="ctr">
              <a:lnSpc>
                <a:spcPct val="90000"/>
              </a:lnSpc>
              <a:spcBef>
                <a:spcPts val="1000"/>
              </a:spcBef>
              <a:spcAft>
                <a:spcPts val="0"/>
              </a:spcAft>
              <a:buClr>
                <a:srgbClr val="000000"/>
              </a:buClr>
              <a:buSzPts val="2000"/>
              <a:buNone/>
            </a:pPr>
            <a:r>
              <a:rPr b="0" i="0" lang="fr-CA" sz="2000">
                <a:solidFill>
                  <a:srgbClr val="000000"/>
                </a:solidFill>
              </a:rPr>
              <a:t>Assurer le développement intégral de l’enfant en privilégiant particulièrement son éducation, sa réussite scolaire et sa socialisation afin qu’il devienne un citoyen autonome et responsable dans le respect, le maintien et la promotion de sa culture, sa langue et son identité atikamekw.</a:t>
            </a:r>
            <a:endParaRPr sz="2000">
              <a:solidFill>
                <a:srgbClr val="000000"/>
              </a:solidFill>
            </a:endParaRPr>
          </a:p>
          <a:p>
            <a:pPr indent="0" lvl="0" marL="0" rtl="0" algn="l">
              <a:lnSpc>
                <a:spcPct val="90000"/>
              </a:lnSpc>
              <a:spcBef>
                <a:spcPts val="1000"/>
              </a:spcBef>
              <a:spcAft>
                <a:spcPts val="0"/>
              </a:spcAft>
              <a:buClr>
                <a:schemeClr val="dk1"/>
              </a:buClr>
              <a:buSzPts val="2000"/>
              <a:buNone/>
            </a:pPr>
            <a:r>
              <a:t/>
            </a:r>
            <a:endParaRPr b="0" i="0" sz="2000">
              <a:solidFill>
                <a:srgbClr val="000000"/>
              </a:solidFill>
            </a:endParaRPr>
          </a:p>
          <a:p>
            <a:pPr indent="0" lvl="0" marL="0" rtl="0" algn="ctr">
              <a:lnSpc>
                <a:spcPct val="90000"/>
              </a:lnSpc>
              <a:spcBef>
                <a:spcPts val="1000"/>
              </a:spcBef>
              <a:spcAft>
                <a:spcPts val="0"/>
              </a:spcAft>
              <a:buClr>
                <a:srgbClr val="833C0B"/>
              </a:buClr>
              <a:buSzPts val="2000"/>
              <a:buNone/>
            </a:pPr>
            <a:r>
              <a:rPr b="1" lang="fr-CA" sz="2000">
                <a:solidFill>
                  <a:srgbClr val="833C0B"/>
                </a:solidFill>
              </a:rPr>
              <a:t>Ouverture en septembre 2024 de l’école primaire Awacak </a:t>
            </a:r>
            <a:r>
              <a:rPr b="1" i="0" lang="fr-CA" sz="2000">
                <a:solidFill>
                  <a:srgbClr val="833C0B"/>
                </a:solidFill>
              </a:rPr>
              <a:t>Okiskinohamatowikamikowaw </a:t>
            </a:r>
            <a:endParaRPr b="1" sz="2000">
              <a:solidFill>
                <a:srgbClr val="833C0B"/>
              </a:solidFill>
            </a:endParaRPr>
          </a:p>
          <a:p>
            <a:pPr indent="0" lvl="0" marL="0" rtl="0" algn="ctr">
              <a:lnSpc>
                <a:spcPct val="90000"/>
              </a:lnSpc>
              <a:spcBef>
                <a:spcPts val="1000"/>
              </a:spcBef>
              <a:spcAft>
                <a:spcPts val="0"/>
              </a:spcAft>
              <a:buClr>
                <a:schemeClr val="dk1"/>
              </a:buClr>
              <a:buSzPts val="2000"/>
              <a:buNone/>
            </a:pPr>
            <a:r>
              <a:t/>
            </a:r>
            <a:endParaRPr sz="2000">
              <a:solidFill>
                <a:srgbClr val="833C0B"/>
              </a:solidFill>
            </a:endParaRPr>
          </a:p>
          <a:p>
            <a:pPr indent="0" lvl="0" marL="0" rtl="0" algn="ctr">
              <a:lnSpc>
                <a:spcPct val="90000"/>
              </a:lnSpc>
              <a:spcBef>
                <a:spcPts val="1000"/>
              </a:spcBef>
              <a:spcAft>
                <a:spcPts val="0"/>
              </a:spcAft>
              <a:buClr>
                <a:schemeClr val="dk1"/>
              </a:buClr>
              <a:buSzPts val="2000"/>
              <a:buNone/>
            </a:pPr>
            <a:r>
              <a:t/>
            </a:r>
            <a:endParaRPr sz="2000">
              <a:solidFill>
                <a:srgbClr val="833C0B"/>
              </a:solidFill>
            </a:endParaRPr>
          </a:p>
        </p:txBody>
      </p:sp>
      <p:pic>
        <p:nvPicPr>
          <p:cNvPr descr="A picture containing diagram&#10;&#10;Description automatically generated" id="357" name="Google Shape;357;p21"/>
          <p:cNvPicPr preferRelativeResize="0"/>
          <p:nvPr/>
        </p:nvPicPr>
        <p:blipFill rotWithShape="1">
          <a:blip r:embed="rId3">
            <a:alphaModFix/>
          </a:blip>
          <a:srcRect b="49939" l="0" r="0" t="0"/>
          <a:stretch/>
        </p:blipFill>
        <p:spPr>
          <a:xfrm rot="10800000">
            <a:off x="0" y="0"/>
            <a:ext cx="12193761" cy="1064225"/>
          </a:xfrm>
          <a:prstGeom prst="rect">
            <a:avLst/>
          </a:prstGeom>
          <a:noFill/>
          <a:ln>
            <a:noFill/>
          </a:ln>
        </p:spPr>
      </p:pic>
      <p:sp>
        <p:nvSpPr>
          <p:cNvPr id="358" name="Google Shape;358;p21"/>
          <p:cNvSpPr txBox="1"/>
          <p:nvPr/>
        </p:nvSpPr>
        <p:spPr>
          <a:xfrm>
            <a:off x="3916936" y="6550223"/>
            <a:ext cx="464358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A" sz="1400">
                <a:solidFill>
                  <a:schemeClr val="dk1"/>
                </a:solidFill>
                <a:latin typeface="Calibri"/>
                <a:ea typeface="Calibri"/>
                <a:cs typeface="Calibri"/>
                <a:sym typeface="Calibri"/>
              </a:rPr>
              <a:t>Photo : Ellie Moore, Radio-Canada, août 2024</a:t>
            </a:r>
            <a:endParaRPr/>
          </a:p>
        </p:txBody>
      </p:sp>
      <p:pic>
        <p:nvPicPr>
          <p:cNvPr id="359" name="Google Shape;359;p21"/>
          <p:cNvPicPr preferRelativeResize="0"/>
          <p:nvPr/>
        </p:nvPicPr>
        <p:blipFill rotWithShape="1">
          <a:blip r:embed="rId4">
            <a:alphaModFix/>
          </a:blip>
          <a:srcRect b="0" l="0" r="0" t="0"/>
          <a:stretch/>
        </p:blipFill>
        <p:spPr>
          <a:xfrm>
            <a:off x="3362675" y="3832341"/>
            <a:ext cx="4643580" cy="26120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2"/>
          <p:cNvSpPr txBox="1"/>
          <p:nvPr>
            <p:ph type="ctrTitle"/>
          </p:nvPr>
        </p:nvSpPr>
        <p:spPr>
          <a:xfrm>
            <a:off x="122208" y="837095"/>
            <a:ext cx="11947584" cy="93499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833C0B"/>
              </a:buClr>
              <a:buSzPts val="3600"/>
              <a:buFont typeface="Calibri"/>
              <a:buNone/>
            </a:pPr>
            <a:r>
              <a:rPr b="1" lang="fr-CA" sz="3600">
                <a:solidFill>
                  <a:srgbClr val="833C0B"/>
                </a:solidFill>
              </a:rPr>
              <a:t>L’éducation préscolaire à Manawan</a:t>
            </a:r>
            <a:endParaRPr/>
          </a:p>
        </p:txBody>
      </p:sp>
      <p:sp>
        <p:nvSpPr>
          <p:cNvPr id="366" name="Google Shape;366;p22"/>
          <p:cNvSpPr txBox="1"/>
          <p:nvPr>
            <p:ph idx="1" type="subTitle"/>
          </p:nvPr>
        </p:nvSpPr>
        <p:spPr>
          <a:xfrm>
            <a:off x="5821392" y="2080956"/>
            <a:ext cx="6248400" cy="39468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a:p>
            <a:pPr indent="-342900" lvl="0" marL="342900" rtl="0" algn="l">
              <a:lnSpc>
                <a:spcPct val="90000"/>
              </a:lnSpc>
              <a:spcBef>
                <a:spcPts val="1000"/>
              </a:spcBef>
              <a:spcAft>
                <a:spcPts val="0"/>
              </a:spcAft>
              <a:buClr>
                <a:schemeClr val="dk1"/>
              </a:buClr>
              <a:buSzPts val="2400"/>
              <a:buFont typeface="Arial"/>
              <a:buChar char="•"/>
            </a:pPr>
            <a:r>
              <a:rPr lang="fr-CA"/>
              <a:t>5 groupes de maternelle 4 ans</a:t>
            </a:r>
            <a:endParaRPr/>
          </a:p>
          <a:p>
            <a:pPr indent="-342900" lvl="0" marL="342900" rtl="0" algn="l">
              <a:lnSpc>
                <a:spcPct val="90000"/>
              </a:lnSpc>
              <a:spcBef>
                <a:spcPts val="1000"/>
              </a:spcBef>
              <a:spcAft>
                <a:spcPts val="0"/>
              </a:spcAft>
              <a:buClr>
                <a:schemeClr val="dk1"/>
              </a:buClr>
              <a:buSzPts val="2400"/>
              <a:buFont typeface="Arial"/>
              <a:buChar char="•"/>
            </a:pPr>
            <a:r>
              <a:rPr lang="fr-CA"/>
              <a:t>4 groupes de maternelle 5 ans</a:t>
            </a:r>
            <a:endParaRPr/>
          </a:p>
          <a:p>
            <a:pPr indent="-342900" lvl="0" marL="342900" rtl="0" algn="l">
              <a:lnSpc>
                <a:spcPct val="90000"/>
              </a:lnSpc>
              <a:spcBef>
                <a:spcPts val="1000"/>
              </a:spcBef>
              <a:spcAft>
                <a:spcPts val="0"/>
              </a:spcAft>
              <a:buClr>
                <a:schemeClr val="dk1"/>
              </a:buClr>
              <a:buSzPts val="2400"/>
              <a:buFont typeface="Arial"/>
              <a:buChar char="•"/>
            </a:pPr>
            <a:r>
              <a:rPr lang="fr-CA"/>
              <a:t>Enseignantes, aides pédagogiques et responsable pédagogique toutes originaires de la communauté </a:t>
            </a:r>
            <a:endParaRPr/>
          </a:p>
          <a:p>
            <a:pPr indent="-342900" lvl="0" marL="342900" rtl="0" algn="l">
              <a:lnSpc>
                <a:spcPct val="90000"/>
              </a:lnSpc>
              <a:spcBef>
                <a:spcPts val="1000"/>
              </a:spcBef>
              <a:spcAft>
                <a:spcPts val="0"/>
              </a:spcAft>
              <a:buClr>
                <a:schemeClr val="dk1"/>
              </a:buClr>
              <a:buSzPts val="2400"/>
              <a:buFont typeface="Arial"/>
              <a:buChar char="•"/>
            </a:pPr>
            <a:r>
              <a:rPr lang="fr-CA"/>
              <a:t>Expériences professionnelles variées</a:t>
            </a:r>
            <a:endParaRPr/>
          </a:p>
          <a:p>
            <a:pPr indent="-342900" lvl="0" marL="342900" rtl="0" algn="l">
              <a:lnSpc>
                <a:spcPct val="90000"/>
              </a:lnSpc>
              <a:spcBef>
                <a:spcPts val="1000"/>
              </a:spcBef>
              <a:spcAft>
                <a:spcPts val="0"/>
              </a:spcAft>
              <a:buClr>
                <a:schemeClr val="dk1"/>
              </a:buClr>
              <a:buSzPts val="2400"/>
              <a:buFont typeface="Arial"/>
              <a:buChar char="•"/>
            </a:pPr>
            <a:r>
              <a:rPr lang="fr-CA"/>
              <a:t>Langues d’éducation = atikamekw et français</a:t>
            </a:r>
            <a:endParaRPr/>
          </a:p>
          <a:p>
            <a:pPr indent="0" lvl="0" marL="0" rtl="0" algn="l">
              <a:lnSpc>
                <a:spcPct val="90000"/>
              </a:lnSpc>
              <a:spcBef>
                <a:spcPts val="1000"/>
              </a:spcBef>
              <a:spcAft>
                <a:spcPts val="0"/>
              </a:spcAft>
              <a:buClr>
                <a:schemeClr val="dk1"/>
              </a:buClr>
              <a:buSzPts val="2400"/>
              <a:buNone/>
            </a:pPr>
            <a:r>
              <a:t/>
            </a:r>
            <a:endParaRPr>
              <a:solidFill>
                <a:srgbClr val="833C0B"/>
              </a:solidFill>
            </a:endParaRPr>
          </a:p>
          <a:p>
            <a:pPr indent="0" lvl="0" marL="0" rtl="0" algn="l">
              <a:lnSpc>
                <a:spcPct val="90000"/>
              </a:lnSpc>
              <a:spcBef>
                <a:spcPts val="1000"/>
              </a:spcBef>
              <a:spcAft>
                <a:spcPts val="0"/>
              </a:spcAft>
              <a:buClr>
                <a:schemeClr val="dk1"/>
              </a:buClr>
              <a:buSzPts val="2400"/>
              <a:buNone/>
            </a:pPr>
            <a:r>
              <a:t/>
            </a:r>
            <a:endParaRPr>
              <a:solidFill>
                <a:srgbClr val="833C0B"/>
              </a:solidFill>
            </a:endParaRPr>
          </a:p>
          <a:p>
            <a:pPr indent="0" lvl="0" marL="0" rtl="0" algn="ctr">
              <a:lnSpc>
                <a:spcPct val="90000"/>
              </a:lnSpc>
              <a:spcBef>
                <a:spcPts val="1000"/>
              </a:spcBef>
              <a:spcAft>
                <a:spcPts val="0"/>
              </a:spcAft>
              <a:buClr>
                <a:schemeClr val="dk1"/>
              </a:buClr>
              <a:buSzPts val="2400"/>
              <a:buNone/>
            </a:pPr>
            <a:r>
              <a:t/>
            </a:r>
            <a:endParaRPr>
              <a:solidFill>
                <a:srgbClr val="833C0B"/>
              </a:solidFill>
            </a:endParaRPr>
          </a:p>
        </p:txBody>
      </p:sp>
      <p:pic>
        <p:nvPicPr>
          <p:cNvPr descr="A picture containing diagram&#10;&#10;Description automatically generated" id="367" name="Google Shape;367;p22"/>
          <p:cNvPicPr preferRelativeResize="0"/>
          <p:nvPr/>
        </p:nvPicPr>
        <p:blipFill rotWithShape="1">
          <a:blip r:embed="rId3">
            <a:alphaModFix/>
          </a:blip>
          <a:srcRect b="49939" l="0" r="0" t="0"/>
          <a:stretch/>
        </p:blipFill>
        <p:spPr>
          <a:xfrm rot="10800000">
            <a:off x="0" y="0"/>
            <a:ext cx="12193761" cy="1064225"/>
          </a:xfrm>
          <a:prstGeom prst="rect">
            <a:avLst/>
          </a:prstGeom>
          <a:noFill/>
          <a:ln>
            <a:noFill/>
          </a:ln>
        </p:spPr>
      </p:pic>
      <p:sp>
        <p:nvSpPr>
          <p:cNvPr id="368" name="Google Shape;368;p22"/>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69" name="Google Shape;369;p22"/>
          <p:cNvPicPr preferRelativeResize="0"/>
          <p:nvPr/>
        </p:nvPicPr>
        <p:blipFill rotWithShape="1">
          <a:blip r:embed="rId4">
            <a:alphaModFix/>
          </a:blip>
          <a:srcRect b="0" l="0" r="0" t="0"/>
          <a:stretch/>
        </p:blipFill>
        <p:spPr>
          <a:xfrm>
            <a:off x="227494" y="2479964"/>
            <a:ext cx="5591495" cy="314884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3"/>
          <p:cNvSpPr txBox="1"/>
          <p:nvPr>
            <p:ph type="title"/>
          </p:nvPr>
        </p:nvSpPr>
        <p:spPr>
          <a:xfrm>
            <a:off x="-302443" y="0"/>
            <a:ext cx="1279207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833C0B"/>
              </a:buClr>
              <a:buSzPts val="4400"/>
              <a:buFont typeface="Calibri"/>
              <a:buNone/>
            </a:pPr>
            <a:r>
              <a:rPr b="1" lang="fr-CA">
                <a:solidFill>
                  <a:srgbClr val="833C0B"/>
                </a:solidFill>
              </a:rPr>
              <a:t>Planification annuelle culturellement signifiante</a:t>
            </a:r>
            <a:endParaRPr/>
          </a:p>
        </p:txBody>
      </p:sp>
      <p:sp>
        <p:nvSpPr>
          <p:cNvPr id="376" name="Google Shape;376;p23"/>
          <p:cNvSpPr txBox="1"/>
          <p:nvPr>
            <p:ph idx="1" type="body"/>
          </p:nvPr>
        </p:nvSpPr>
        <p:spPr>
          <a:xfrm>
            <a:off x="4995709" y="2012613"/>
            <a:ext cx="7348970" cy="3319703"/>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2400"/>
              <a:buChar char="•"/>
            </a:pPr>
            <a:r>
              <a:rPr lang="fr-CA"/>
              <a:t>Territoire</a:t>
            </a:r>
            <a:endParaRPr/>
          </a:p>
          <a:p>
            <a:pPr indent="-228600" lvl="1" marL="685800" rtl="0" algn="l">
              <a:lnSpc>
                <a:spcPct val="90000"/>
              </a:lnSpc>
              <a:spcBef>
                <a:spcPts val="500"/>
              </a:spcBef>
              <a:spcAft>
                <a:spcPts val="0"/>
              </a:spcAft>
              <a:buClr>
                <a:schemeClr val="dk1"/>
              </a:buClr>
              <a:buSzPts val="2400"/>
              <a:buChar char="•"/>
            </a:pPr>
            <a:r>
              <a:rPr lang="fr-CA"/>
              <a:t>Langue</a:t>
            </a:r>
            <a:endParaRPr/>
          </a:p>
          <a:p>
            <a:pPr indent="-228600" lvl="1" marL="685800" rtl="0" algn="l">
              <a:lnSpc>
                <a:spcPct val="90000"/>
              </a:lnSpc>
              <a:spcBef>
                <a:spcPts val="500"/>
              </a:spcBef>
              <a:spcAft>
                <a:spcPts val="0"/>
              </a:spcAft>
              <a:buClr>
                <a:schemeClr val="dk1"/>
              </a:buClr>
              <a:buSzPts val="2400"/>
              <a:buChar char="•"/>
            </a:pPr>
            <a:r>
              <a:rPr lang="fr-CA"/>
              <a:t>Savoirs traditionnels</a:t>
            </a:r>
            <a:endParaRPr/>
          </a:p>
          <a:p>
            <a:pPr indent="-228600" lvl="1" marL="685800" rtl="0" algn="l">
              <a:lnSpc>
                <a:spcPct val="90000"/>
              </a:lnSpc>
              <a:spcBef>
                <a:spcPts val="500"/>
              </a:spcBef>
              <a:spcAft>
                <a:spcPts val="0"/>
              </a:spcAft>
              <a:buClr>
                <a:schemeClr val="dk1"/>
              </a:buClr>
              <a:buSzPts val="2400"/>
              <a:buChar char="•"/>
            </a:pPr>
            <a:r>
              <a:rPr lang="fr-CA"/>
              <a:t>Littérature orale</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228600" lvl="1" marL="685800" rtl="0" algn="l">
              <a:lnSpc>
                <a:spcPct val="90000"/>
              </a:lnSpc>
              <a:spcBef>
                <a:spcPts val="500"/>
              </a:spcBef>
              <a:spcAft>
                <a:spcPts val="0"/>
              </a:spcAft>
              <a:buClr>
                <a:schemeClr val="dk1"/>
              </a:buClr>
              <a:buSzPts val="2400"/>
              <a:buChar char="•"/>
            </a:pPr>
            <a:r>
              <a:rPr lang="fr-CA"/>
              <a:t>Culture scolaire</a:t>
            </a:r>
            <a:endParaRPr/>
          </a:p>
          <a:p>
            <a:pPr indent="-228600" lvl="1" marL="685800" rtl="0" algn="l">
              <a:lnSpc>
                <a:spcPct val="90000"/>
              </a:lnSpc>
              <a:spcBef>
                <a:spcPts val="500"/>
              </a:spcBef>
              <a:spcAft>
                <a:spcPts val="0"/>
              </a:spcAft>
              <a:buClr>
                <a:schemeClr val="dk1"/>
              </a:buClr>
              <a:buSzPts val="2400"/>
              <a:buChar char="•"/>
            </a:pPr>
            <a:r>
              <a:rPr lang="fr-CA"/>
              <a:t>Culture occidentale</a:t>
            </a:r>
            <a:endParaRPr/>
          </a:p>
          <a:p>
            <a:pPr indent="-228600" lvl="1" marL="685800" rtl="0" algn="l">
              <a:lnSpc>
                <a:spcPct val="90000"/>
              </a:lnSpc>
              <a:spcBef>
                <a:spcPts val="500"/>
              </a:spcBef>
              <a:spcAft>
                <a:spcPts val="0"/>
              </a:spcAft>
              <a:buClr>
                <a:schemeClr val="dk1"/>
              </a:buClr>
              <a:buSzPts val="2400"/>
              <a:buChar char="•"/>
            </a:pPr>
            <a:r>
              <a:rPr lang="fr-CA"/>
              <a:t>Droits humains</a:t>
            </a:r>
            <a:endParaRPr/>
          </a:p>
        </p:txBody>
      </p:sp>
      <p:pic>
        <p:nvPicPr>
          <p:cNvPr descr="A picture containing diagram&#10;&#10;Description automatically generated" id="377" name="Google Shape;377;p23"/>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
        <p:nvSpPr>
          <p:cNvPr id="378" name="Google Shape;378;p23"/>
          <p:cNvSpPr txBox="1"/>
          <p:nvPr/>
        </p:nvSpPr>
        <p:spPr>
          <a:xfrm>
            <a:off x="5622194" y="1276555"/>
            <a:ext cx="6096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rPr lang="fr-CA" sz="2800">
                <a:solidFill>
                  <a:schemeClr val="dk1"/>
                </a:solidFill>
                <a:latin typeface="Calibri"/>
                <a:ea typeface="Calibri"/>
                <a:cs typeface="Calibri"/>
                <a:sym typeface="Calibri"/>
              </a:rPr>
              <a:t>Étape 1 : Établir un calendrier culturel</a:t>
            </a:r>
            <a:endParaRPr/>
          </a:p>
        </p:txBody>
      </p:sp>
      <p:pic>
        <p:nvPicPr>
          <p:cNvPr id="379" name="Google Shape;379;p23"/>
          <p:cNvPicPr preferRelativeResize="0"/>
          <p:nvPr/>
        </p:nvPicPr>
        <p:blipFill rotWithShape="1">
          <a:blip r:embed="rId4">
            <a:alphaModFix/>
          </a:blip>
          <a:srcRect b="0" l="0" r="0" t="0"/>
          <a:stretch/>
        </p:blipFill>
        <p:spPr>
          <a:xfrm>
            <a:off x="5254390" y="3519652"/>
            <a:ext cx="2869907" cy="1917008"/>
          </a:xfrm>
          <a:prstGeom prst="rect">
            <a:avLst/>
          </a:prstGeom>
          <a:noFill/>
          <a:ln>
            <a:noFill/>
          </a:ln>
        </p:spPr>
      </p:pic>
      <p:pic>
        <p:nvPicPr>
          <p:cNvPr id="380" name="Google Shape;380;p23"/>
          <p:cNvPicPr preferRelativeResize="0"/>
          <p:nvPr/>
        </p:nvPicPr>
        <p:blipFill rotWithShape="1">
          <a:blip r:embed="rId5">
            <a:alphaModFix/>
          </a:blip>
          <a:srcRect b="0" l="0" r="0" t="0"/>
          <a:stretch/>
        </p:blipFill>
        <p:spPr>
          <a:xfrm>
            <a:off x="319192" y="1355931"/>
            <a:ext cx="4676517" cy="3116858"/>
          </a:xfrm>
          <a:prstGeom prst="rect">
            <a:avLst/>
          </a:prstGeom>
          <a:noFill/>
          <a:ln>
            <a:noFill/>
          </a:ln>
        </p:spPr>
      </p:pic>
      <p:pic>
        <p:nvPicPr>
          <p:cNvPr id="381" name="Google Shape;381;p23"/>
          <p:cNvPicPr preferRelativeResize="0"/>
          <p:nvPr/>
        </p:nvPicPr>
        <p:blipFill rotWithShape="1">
          <a:blip r:embed="rId6">
            <a:alphaModFix/>
          </a:blip>
          <a:srcRect b="0" l="0" r="0" t="0"/>
          <a:stretch/>
        </p:blipFill>
        <p:spPr>
          <a:xfrm>
            <a:off x="9066176" y="3410841"/>
            <a:ext cx="2381250" cy="2381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A picture containing diagram&#10;&#10;Description automatically generated" id="387" name="Google Shape;387;p24"/>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
        <p:nvSpPr>
          <p:cNvPr id="388" name="Google Shape;388;p24"/>
          <p:cNvSpPr txBox="1"/>
          <p:nvPr/>
        </p:nvSpPr>
        <p:spPr>
          <a:xfrm>
            <a:off x="759684" y="304961"/>
            <a:ext cx="11086922"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rPr lang="fr-CA" sz="2800">
                <a:solidFill>
                  <a:schemeClr val="dk1"/>
                </a:solidFill>
                <a:latin typeface="Calibri"/>
                <a:ea typeface="Calibri"/>
                <a:cs typeface="Calibri"/>
                <a:sym typeface="Calibri"/>
              </a:rPr>
              <a:t>Étape 2 : Sélectionner des activités pédagogiques en lien avec les activités culturelles.</a:t>
            </a:r>
            <a:endParaRPr/>
          </a:p>
          <a:p>
            <a:pPr indent="0" lvl="0" marL="0" marR="0" rtl="0" algn="l">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800"/>
              <a:buFont typeface="Calibri"/>
              <a:buNone/>
            </a:pPr>
            <a:r>
              <a:rPr lang="fr-CA" sz="2800">
                <a:solidFill>
                  <a:schemeClr val="dk1"/>
                </a:solidFill>
                <a:latin typeface="Calibri"/>
                <a:ea typeface="Calibri"/>
                <a:cs typeface="Calibri"/>
                <a:sym typeface="Calibri"/>
              </a:rPr>
              <a:t>Étape 3 : Lier les activités aux éléments du programme.</a:t>
            </a:r>
            <a:endParaRPr/>
          </a:p>
          <a:p>
            <a:pPr indent="0" lvl="0" marL="0" marR="0" rtl="0" algn="l">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800"/>
              <a:buFont typeface="Calibri"/>
              <a:buNone/>
            </a:pPr>
            <a:r>
              <a:rPr lang="fr-CA" sz="2800">
                <a:solidFill>
                  <a:schemeClr val="dk1"/>
                </a:solidFill>
                <a:latin typeface="Calibri"/>
                <a:ea typeface="Calibri"/>
                <a:cs typeface="Calibri"/>
                <a:sym typeface="Calibri"/>
              </a:rPr>
              <a:t>Étape 4 : Explorer les ressources disponibles et développer les activités.</a:t>
            </a:r>
            <a:endParaRPr/>
          </a:p>
        </p:txBody>
      </p:sp>
      <p:pic>
        <p:nvPicPr>
          <p:cNvPr id="389" name="Google Shape;389;p24"/>
          <p:cNvPicPr preferRelativeResize="0"/>
          <p:nvPr/>
        </p:nvPicPr>
        <p:blipFill rotWithShape="1">
          <a:blip r:embed="rId4">
            <a:alphaModFix/>
          </a:blip>
          <a:srcRect b="0" l="0" r="0" t="0"/>
          <a:stretch/>
        </p:blipFill>
        <p:spPr>
          <a:xfrm>
            <a:off x="85725" y="3173033"/>
            <a:ext cx="12192000" cy="24303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5"/>
          <p:cNvSpPr txBox="1"/>
          <p:nvPr>
            <p:ph type="title"/>
          </p:nvPr>
        </p:nvSpPr>
        <p:spPr>
          <a:xfrm>
            <a:off x="835795" y="1825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833C0B"/>
              </a:buClr>
              <a:buSzPts val="4400"/>
              <a:buFont typeface="Calibri"/>
              <a:buNone/>
            </a:pPr>
            <a:r>
              <a:rPr b="1" lang="fr-CA">
                <a:solidFill>
                  <a:srgbClr val="833C0B"/>
                </a:solidFill>
                <a:latin typeface="Calibri"/>
                <a:ea typeface="Calibri"/>
                <a:cs typeface="Calibri"/>
                <a:sym typeface="Calibri"/>
              </a:rPr>
              <a:t>La chasse au castor</a:t>
            </a:r>
            <a:endParaRPr/>
          </a:p>
        </p:txBody>
      </p:sp>
      <p:pic>
        <p:nvPicPr>
          <p:cNvPr descr="A picture containing diagram&#10;&#10;Description automatically generated" id="396" name="Google Shape;396;p25"/>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graphicFrame>
        <p:nvGraphicFramePr>
          <p:cNvPr id="397" name="Google Shape;397;p25"/>
          <p:cNvGraphicFramePr/>
          <p:nvPr/>
        </p:nvGraphicFramePr>
        <p:xfrm>
          <a:off x="406303" y="1343818"/>
          <a:ext cx="3000000" cy="3000000"/>
        </p:xfrm>
        <a:graphic>
          <a:graphicData uri="http://schemas.openxmlformats.org/drawingml/2006/table">
            <a:tbl>
              <a:tblPr bandRow="1" firstRow="1">
                <a:noFill/>
                <a:tableStyleId>{23EBB833-6DCA-4B41-A591-D563F0872C28}</a:tableStyleId>
              </a:tblPr>
              <a:tblGrid>
                <a:gridCol w="1173125"/>
                <a:gridCol w="1870375"/>
                <a:gridCol w="2466100"/>
                <a:gridCol w="2978725"/>
                <a:gridCol w="3080225"/>
              </a:tblGrid>
              <a:tr h="370850">
                <a:tc>
                  <a:txBody>
                    <a:bodyPr/>
                    <a:lstStyle/>
                    <a:p>
                      <a:pPr indent="0" lvl="0" marL="0" marR="0" rtl="0" algn="l">
                        <a:spcBef>
                          <a:spcPts val="0"/>
                        </a:spcBef>
                        <a:spcAft>
                          <a:spcPts val="0"/>
                        </a:spcAft>
                        <a:buNone/>
                      </a:pPr>
                      <a:r>
                        <a:rPr lang="fr-CA" sz="1800" u="none" cap="none" strike="noStrike"/>
                        <a:t>Mois</a:t>
                      </a:r>
                      <a:endParaRPr/>
                    </a:p>
                  </a:txBody>
                  <a:tcPr marT="45725" marB="45725" marR="91450" marL="91450"/>
                </a:tc>
                <a:tc>
                  <a:txBody>
                    <a:bodyPr/>
                    <a:lstStyle/>
                    <a:p>
                      <a:pPr indent="0" lvl="0" marL="0" marR="0" rtl="0" algn="l">
                        <a:spcBef>
                          <a:spcPts val="0"/>
                        </a:spcBef>
                        <a:spcAft>
                          <a:spcPts val="0"/>
                        </a:spcAft>
                        <a:buNone/>
                      </a:pPr>
                      <a:r>
                        <a:rPr lang="fr-CA" sz="1800"/>
                        <a:t>Activité culturelle</a:t>
                      </a:r>
                      <a:endParaRPr/>
                    </a:p>
                  </a:txBody>
                  <a:tcPr marT="45725" marB="45725" marR="91450" marL="91450"/>
                </a:tc>
                <a:tc>
                  <a:txBody>
                    <a:bodyPr/>
                    <a:lstStyle/>
                    <a:p>
                      <a:pPr indent="0" lvl="0" marL="0" marR="0" rtl="0" algn="l">
                        <a:spcBef>
                          <a:spcPts val="0"/>
                        </a:spcBef>
                        <a:spcAft>
                          <a:spcPts val="0"/>
                        </a:spcAft>
                        <a:buNone/>
                      </a:pPr>
                      <a:r>
                        <a:rPr lang="fr-CA" sz="1800"/>
                        <a:t>Activités pédagogiques</a:t>
                      </a:r>
                      <a:endParaRPr/>
                    </a:p>
                  </a:txBody>
                  <a:tcPr marT="45725" marB="45725" marR="91450" marL="91450"/>
                </a:tc>
                <a:tc>
                  <a:txBody>
                    <a:bodyPr/>
                    <a:lstStyle/>
                    <a:p>
                      <a:pPr indent="0" lvl="0" marL="0" marR="0" rtl="0" algn="l">
                        <a:spcBef>
                          <a:spcPts val="0"/>
                        </a:spcBef>
                        <a:spcAft>
                          <a:spcPts val="0"/>
                        </a:spcAft>
                        <a:buNone/>
                      </a:pPr>
                      <a:r>
                        <a:rPr lang="fr-CA" sz="1800"/>
                        <a:t>Domaines de développement</a:t>
                      </a:r>
                      <a:endParaRPr/>
                    </a:p>
                  </a:txBody>
                  <a:tcPr marT="45725" marB="45725" marR="91450" marL="91450"/>
                </a:tc>
                <a:tc>
                  <a:txBody>
                    <a:bodyPr/>
                    <a:lstStyle/>
                    <a:p>
                      <a:pPr indent="0" lvl="0" marL="0" marR="0" rtl="0" algn="l">
                        <a:spcBef>
                          <a:spcPts val="0"/>
                        </a:spcBef>
                        <a:spcAft>
                          <a:spcPts val="0"/>
                        </a:spcAft>
                        <a:buNone/>
                      </a:pPr>
                      <a:r>
                        <a:rPr lang="fr-CA" sz="1800"/>
                        <a:t>Éléments observables</a:t>
                      </a:r>
                      <a:endParaRPr/>
                    </a:p>
                  </a:txBody>
                  <a:tcPr marT="45725" marB="45725" marR="91450" marL="91450"/>
                </a:tc>
              </a:tr>
              <a:tr h="370850">
                <a:tc>
                  <a:txBody>
                    <a:bodyPr/>
                    <a:lstStyle/>
                    <a:p>
                      <a:pPr indent="0" lvl="0" marL="0" marR="0" rtl="0" algn="l">
                        <a:spcBef>
                          <a:spcPts val="0"/>
                        </a:spcBef>
                        <a:spcAft>
                          <a:spcPts val="0"/>
                        </a:spcAft>
                        <a:buNone/>
                      </a:pPr>
                      <a:r>
                        <a:rPr b="1" lang="fr-CA" sz="1800"/>
                        <a:t>Namekosi pisimw</a:t>
                      </a:r>
                      <a:endParaRPr b="1" sz="1800"/>
                    </a:p>
                    <a:p>
                      <a:pPr indent="0" lvl="0" marL="0" marR="0" rtl="0" algn="l">
                        <a:spcBef>
                          <a:spcPts val="0"/>
                        </a:spcBef>
                        <a:spcAft>
                          <a:spcPts val="0"/>
                        </a:spcAft>
                        <a:buNone/>
                      </a:pPr>
                      <a:r>
                        <a:rPr b="1" lang="fr-CA" sz="1800"/>
                        <a:t>(Octobre)</a:t>
                      </a:r>
                      <a:endParaRPr/>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b="1" lang="fr-CA" sz="1800"/>
                        <a:t>Chasse au castor</a:t>
                      </a:r>
                      <a:endParaRPr/>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spcBef>
                          <a:spcPts val="0"/>
                        </a:spcBef>
                        <a:spcAft>
                          <a:spcPts val="0"/>
                        </a:spcAft>
                        <a:buNone/>
                      </a:pPr>
                      <a:r>
                        <a:rPr b="1" lang="fr-CA" sz="1800"/>
                        <a:t>Cuire la viande sur la braise</a:t>
                      </a:r>
                      <a:endParaRPr/>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spcBef>
                          <a:spcPts val="0"/>
                        </a:spcBef>
                        <a:spcAft>
                          <a:spcPts val="0"/>
                        </a:spcAft>
                        <a:buNone/>
                      </a:pPr>
                      <a:r>
                        <a:rPr b="1" lang="fr-CA" sz="1800"/>
                        <a:t>Domaine physique et moteur</a:t>
                      </a:r>
                      <a:endParaRPr/>
                    </a:p>
                    <a:p>
                      <a:pPr indent="0" lvl="0" marL="0" marR="0" rtl="0" algn="l">
                        <a:spcBef>
                          <a:spcPts val="0"/>
                        </a:spcBef>
                        <a:spcAft>
                          <a:spcPts val="0"/>
                        </a:spcAft>
                        <a:buNone/>
                      </a:pPr>
                      <a:r>
                        <a:rPr lang="fr-CA" sz="1800"/>
                        <a:t>Saines habitudes de vie</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rPr b="1" lang="fr-CA" sz="1800"/>
                        <a:t>Domaine affectif</a:t>
                      </a:r>
                      <a:endParaRPr/>
                    </a:p>
                    <a:p>
                      <a:pPr indent="0" lvl="0" marL="0" marR="0" rtl="0" algn="l">
                        <a:spcBef>
                          <a:spcPts val="0"/>
                        </a:spcBef>
                        <a:spcAft>
                          <a:spcPts val="0"/>
                        </a:spcAft>
                        <a:buNone/>
                      </a:pPr>
                      <a:r>
                        <a:rPr lang="fr-CA" sz="1800"/>
                        <a:t>Connaissance de soi</a:t>
                      </a:r>
                      <a:endParaRPr/>
                    </a:p>
                  </a:txBody>
                  <a:tcPr marT="45725" marB="45725" marR="91450" marL="91450"/>
                </a:tc>
                <a:tc>
                  <a:txBody>
                    <a:bodyPr/>
                    <a:lstStyle/>
                    <a:p>
                      <a:pPr indent="0" lvl="0" marL="0" marR="0" rtl="0" algn="l">
                        <a:spcBef>
                          <a:spcPts val="0"/>
                        </a:spcBef>
                        <a:spcAft>
                          <a:spcPts val="0"/>
                        </a:spcAft>
                        <a:buNone/>
                      </a:pPr>
                      <a:r>
                        <a:rPr b="1" lang="fr-CA" sz="1800"/>
                        <a:t>Explorer le monde alimentaire</a:t>
                      </a:r>
                      <a:endParaRPr/>
                    </a:p>
                    <a:p>
                      <a:pPr indent="-285750" lvl="0" marL="285750" marR="0" rtl="0" algn="l">
                        <a:spcBef>
                          <a:spcPts val="0"/>
                        </a:spcBef>
                        <a:spcAft>
                          <a:spcPts val="0"/>
                        </a:spcAft>
                        <a:buClr>
                          <a:schemeClr val="dk1"/>
                        </a:buClr>
                        <a:buSzPts val="1800"/>
                        <a:buFont typeface="Arial"/>
                        <a:buChar char="•"/>
                      </a:pPr>
                      <a:r>
                        <a:rPr b="0" lang="fr-CA" sz="1800"/>
                        <a:t>Observer, sentir, toucher et goûter des aliments</a:t>
                      </a:r>
                      <a:endParaRPr/>
                    </a:p>
                    <a:p>
                      <a:pPr indent="0" lvl="0" marL="0" marR="0" rtl="0" algn="l">
                        <a:spcBef>
                          <a:spcPts val="0"/>
                        </a:spcBef>
                        <a:spcAft>
                          <a:spcPts val="0"/>
                        </a:spcAft>
                        <a:buNone/>
                      </a:pPr>
                      <a:r>
                        <a:t/>
                      </a:r>
                      <a:endParaRPr b="1" sz="1800"/>
                    </a:p>
                    <a:p>
                      <a:pPr indent="0" lvl="0" marL="0" marR="0" rtl="0" algn="l">
                        <a:spcBef>
                          <a:spcPts val="0"/>
                        </a:spcBef>
                        <a:spcAft>
                          <a:spcPts val="0"/>
                        </a:spcAft>
                        <a:buNone/>
                      </a:pPr>
                      <a:r>
                        <a:rPr b="1" lang="fr-CA" sz="1800"/>
                        <a:t>Se sensibiliser à la sécurité</a:t>
                      </a:r>
                      <a:endParaRPr/>
                    </a:p>
                    <a:p>
                      <a:pPr indent="-285750" lvl="0" marL="285750" marR="0" rtl="0" algn="l">
                        <a:spcBef>
                          <a:spcPts val="0"/>
                        </a:spcBef>
                        <a:spcAft>
                          <a:spcPts val="0"/>
                        </a:spcAft>
                        <a:buClr>
                          <a:schemeClr val="dk1"/>
                        </a:buClr>
                        <a:buSzPts val="1800"/>
                        <a:buFont typeface="Arial"/>
                        <a:buChar char="•"/>
                      </a:pPr>
                      <a:r>
                        <a:rPr lang="fr-CA" sz="1800">
                          <a:solidFill>
                            <a:schemeClr val="dk1"/>
                          </a:solidFill>
                          <a:latin typeface="Calibri"/>
                          <a:ea typeface="Calibri"/>
                          <a:cs typeface="Calibri"/>
                          <a:sym typeface="Calibri"/>
                        </a:rPr>
                        <a:t>Reconnaître des situations ou des éléments qui peuvent être dangereux</a:t>
                      </a:r>
                      <a:endParaRPr/>
                    </a:p>
                    <a:p>
                      <a:pPr indent="-285750" lvl="0" marL="285750" marR="0" rtl="0" algn="l">
                        <a:spcBef>
                          <a:spcPts val="0"/>
                        </a:spcBef>
                        <a:spcAft>
                          <a:spcPts val="0"/>
                        </a:spcAft>
                        <a:buClr>
                          <a:schemeClr val="dk1"/>
                        </a:buClr>
                        <a:buSzPts val="1800"/>
                        <a:buFont typeface="Arial"/>
                        <a:buChar char="•"/>
                      </a:pPr>
                      <a:r>
                        <a:rPr lang="fr-CA" sz="1800">
                          <a:solidFill>
                            <a:schemeClr val="dk1"/>
                          </a:solidFill>
                          <a:latin typeface="Calibri"/>
                          <a:ea typeface="Calibri"/>
                          <a:cs typeface="Calibri"/>
                          <a:sym typeface="Calibri"/>
                        </a:rPr>
                        <a:t>Nommer certaines règles de sécurité</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CA" sz="1800" u="none">
                          <a:solidFill>
                            <a:schemeClr val="dk1"/>
                          </a:solidFill>
                          <a:latin typeface="Calibri"/>
                          <a:ea typeface="Calibri"/>
                          <a:cs typeface="Calibri"/>
                          <a:sym typeface="Calibri"/>
                        </a:rPr>
                        <a:t>Reconnaître ses besoins </a:t>
                      </a:r>
                      <a:endParaRPr sz="1800" u="none">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fr-CA" sz="1800">
                          <a:solidFill>
                            <a:schemeClr val="dk1"/>
                          </a:solidFill>
                          <a:latin typeface="Calibri"/>
                          <a:ea typeface="Calibri"/>
                          <a:cs typeface="Calibri"/>
                          <a:sym typeface="Calibri"/>
                        </a:rPr>
                        <a:t>Demander de l’aide</a:t>
                      </a:r>
                      <a:endParaRPr/>
                    </a:p>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6"/>
          <p:cNvSpPr txBox="1"/>
          <p:nvPr>
            <p:ph type="title"/>
          </p:nvPr>
        </p:nvSpPr>
        <p:spPr>
          <a:xfrm>
            <a:off x="835795" y="1825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833C0B"/>
              </a:buClr>
              <a:buSzPts val="4400"/>
              <a:buFont typeface="Calibri"/>
              <a:buNone/>
            </a:pPr>
            <a:r>
              <a:rPr b="1" lang="fr-CA">
                <a:solidFill>
                  <a:srgbClr val="833C0B"/>
                </a:solidFill>
                <a:latin typeface="Calibri"/>
                <a:ea typeface="Calibri"/>
                <a:cs typeface="Calibri"/>
                <a:sym typeface="Calibri"/>
              </a:rPr>
              <a:t>Journée internationale des droits de l’enfant</a:t>
            </a:r>
            <a:endParaRPr/>
          </a:p>
        </p:txBody>
      </p:sp>
      <p:pic>
        <p:nvPicPr>
          <p:cNvPr descr="A picture containing diagram&#10;&#10;Description automatically generated" id="404" name="Google Shape;404;p26"/>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graphicFrame>
        <p:nvGraphicFramePr>
          <p:cNvPr id="405" name="Google Shape;405;p26"/>
          <p:cNvGraphicFramePr/>
          <p:nvPr/>
        </p:nvGraphicFramePr>
        <p:xfrm>
          <a:off x="212118" y="1143000"/>
          <a:ext cx="3000000" cy="3000000"/>
        </p:xfrm>
        <a:graphic>
          <a:graphicData uri="http://schemas.openxmlformats.org/drawingml/2006/table">
            <a:tbl>
              <a:tblPr bandRow="1" firstRow="1">
                <a:noFill/>
                <a:tableStyleId>{23EBB833-6DCA-4B41-A591-D563F0872C28}</a:tableStyleId>
              </a:tblPr>
              <a:tblGrid>
                <a:gridCol w="1371600"/>
                <a:gridCol w="1981200"/>
                <a:gridCol w="2272150"/>
                <a:gridCol w="2383325"/>
                <a:gridCol w="3754700"/>
              </a:tblGrid>
              <a:tr h="370850">
                <a:tc>
                  <a:txBody>
                    <a:bodyPr/>
                    <a:lstStyle/>
                    <a:p>
                      <a:pPr indent="0" lvl="0" marL="0" marR="0" rtl="0" algn="l">
                        <a:spcBef>
                          <a:spcPts val="0"/>
                        </a:spcBef>
                        <a:spcAft>
                          <a:spcPts val="0"/>
                        </a:spcAft>
                        <a:buNone/>
                      </a:pPr>
                      <a:r>
                        <a:rPr lang="fr-CA" sz="1800"/>
                        <a:t>Mois</a:t>
                      </a:r>
                      <a:endParaRPr/>
                    </a:p>
                  </a:txBody>
                  <a:tcPr marT="45725" marB="45725" marR="91450" marL="91450"/>
                </a:tc>
                <a:tc>
                  <a:txBody>
                    <a:bodyPr/>
                    <a:lstStyle/>
                    <a:p>
                      <a:pPr indent="0" lvl="0" marL="0" marR="0" rtl="0" algn="l">
                        <a:spcBef>
                          <a:spcPts val="0"/>
                        </a:spcBef>
                        <a:spcAft>
                          <a:spcPts val="0"/>
                        </a:spcAft>
                        <a:buNone/>
                      </a:pPr>
                      <a:r>
                        <a:rPr lang="fr-CA" sz="1800"/>
                        <a:t>Activité culturelle</a:t>
                      </a:r>
                      <a:endParaRPr/>
                    </a:p>
                  </a:txBody>
                  <a:tcPr marT="45725" marB="45725" marR="91450" marL="91450"/>
                </a:tc>
                <a:tc>
                  <a:txBody>
                    <a:bodyPr/>
                    <a:lstStyle/>
                    <a:p>
                      <a:pPr indent="0" lvl="0" marL="0" marR="0" rtl="0" algn="l">
                        <a:spcBef>
                          <a:spcPts val="0"/>
                        </a:spcBef>
                        <a:spcAft>
                          <a:spcPts val="0"/>
                        </a:spcAft>
                        <a:buNone/>
                      </a:pPr>
                      <a:r>
                        <a:rPr lang="fr-CA" sz="1800"/>
                        <a:t>Activités pédagogiques</a:t>
                      </a:r>
                      <a:endParaRPr/>
                    </a:p>
                  </a:txBody>
                  <a:tcPr marT="45725" marB="45725" marR="91450" marL="91450"/>
                </a:tc>
                <a:tc>
                  <a:txBody>
                    <a:bodyPr/>
                    <a:lstStyle/>
                    <a:p>
                      <a:pPr indent="0" lvl="0" marL="0" marR="0" rtl="0" algn="l">
                        <a:spcBef>
                          <a:spcPts val="0"/>
                        </a:spcBef>
                        <a:spcAft>
                          <a:spcPts val="0"/>
                        </a:spcAft>
                        <a:buNone/>
                      </a:pPr>
                      <a:r>
                        <a:rPr lang="fr-CA" sz="1800"/>
                        <a:t>Domaines de développement</a:t>
                      </a:r>
                      <a:endParaRPr/>
                    </a:p>
                  </a:txBody>
                  <a:tcPr marT="45725" marB="45725" marR="91450" marL="91450"/>
                </a:tc>
                <a:tc>
                  <a:txBody>
                    <a:bodyPr/>
                    <a:lstStyle/>
                    <a:p>
                      <a:pPr indent="0" lvl="0" marL="0" marR="0" rtl="0" algn="l">
                        <a:spcBef>
                          <a:spcPts val="0"/>
                        </a:spcBef>
                        <a:spcAft>
                          <a:spcPts val="0"/>
                        </a:spcAft>
                        <a:buNone/>
                      </a:pPr>
                      <a:r>
                        <a:rPr lang="fr-CA" sz="1800"/>
                        <a:t>Éléments observables</a:t>
                      </a:r>
                      <a:endParaRPr/>
                    </a:p>
                  </a:txBody>
                  <a:tcPr marT="45725" marB="45725" marR="91450" marL="91450"/>
                </a:tc>
              </a:tr>
              <a:tr h="370850">
                <a:tc>
                  <a:txBody>
                    <a:bodyPr/>
                    <a:lstStyle/>
                    <a:p>
                      <a:pPr indent="0" lvl="0" marL="0" marR="0" rtl="0" algn="l">
                        <a:spcBef>
                          <a:spcPts val="0"/>
                        </a:spcBef>
                        <a:spcAft>
                          <a:spcPts val="0"/>
                        </a:spcAft>
                        <a:buNone/>
                      </a:pPr>
                      <a:r>
                        <a:rPr b="1" lang="fr-CA" sz="1800">
                          <a:solidFill>
                            <a:schemeClr val="dk1"/>
                          </a:solidFill>
                          <a:latin typeface="Calibri"/>
                          <a:ea typeface="Calibri"/>
                          <a:cs typeface="Calibri"/>
                          <a:sym typeface="Calibri"/>
                        </a:rPr>
                        <a:t>Atikamekw pisimw</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CA" sz="1800">
                          <a:solidFill>
                            <a:schemeClr val="dk1"/>
                          </a:solidFill>
                          <a:latin typeface="Calibri"/>
                          <a:ea typeface="Calibri"/>
                          <a:cs typeface="Calibri"/>
                          <a:sym typeface="Calibri"/>
                        </a:rPr>
                        <a:t>(Novembre)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b="1" lang="fr-CA" sz="1800">
                          <a:solidFill>
                            <a:schemeClr val="dk1"/>
                          </a:solidFill>
                          <a:latin typeface="Calibri"/>
                          <a:ea typeface="Calibri"/>
                          <a:cs typeface="Calibri"/>
                          <a:sym typeface="Calibri"/>
                        </a:rPr>
                        <a:t>Journée internationale des droits de l’enfant</a:t>
                      </a:r>
                      <a:endParaRPr b="1" sz="1800">
                        <a:solidFill>
                          <a:schemeClr val="dk1"/>
                        </a:solidFill>
                      </a:endParaRPr>
                    </a:p>
                  </a:txBody>
                  <a:tcPr marT="45725" marB="45725" marR="91450" marL="91450"/>
                </a:tc>
                <a:tc>
                  <a:txBody>
                    <a:bodyPr/>
                    <a:lstStyle/>
                    <a:p>
                      <a:pPr indent="0" lvl="0" marL="0" marR="0" rtl="0" algn="l">
                        <a:spcBef>
                          <a:spcPts val="0"/>
                        </a:spcBef>
                        <a:spcAft>
                          <a:spcPts val="0"/>
                        </a:spcAft>
                        <a:buNone/>
                      </a:pPr>
                      <a:r>
                        <a:rPr b="1" lang="fr-CA" sz="1800"/>
                        <a:t>Explorer ses droits avec le livre </a:t>
                      </a:r>
                      <a:r>
                        <a:rPr b="1" i="1" lang="fr-CA" sz="1800"/>
                        <a:t>Mes droits et moi</a:t>
                      </a:r>
                      <a:endParaRPr/>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spcBef>
                          <a:spcPts val="0"/>
                        </a:spcBef>
                        <a:spcAft>
                          <a:spcPts val="0"/>
                        </a:spcAft>
                        <a:buNone/>
                      </a:pPr>
                      <a:r>
                        <a:rPr b="1" lang="fr-CA" sz="1800"/>
                        <a:t>Domaine social</a:t>
                      </a:r>
                      <a:endParaRPr/>
                    </a:p>
                    <a:p>
                      <a:pPr indent="0" lvl="0" marL="0" marR="0" rtl="0" algn="l">
                        <a:spcBef>
                          <a:spcPts val="0"/>
                        </a:spcBef>
                        <a:spcAft>
                          <a:spcPts val="0"/>
                        </a:spcAft>
                        <a:buNone/>
                      </a:pPr>
                      <a:r>
                        <a:rPr lang="fr-CA" sz="1800"/>
                        <a:t>Habiletés sociales</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b="1" lang="fr-CA" sz="1800"/>
                        <a:t>Domaine langagier</a:t>
                      </a:r>
                      <a:endParaRPr/>
                    </a:p>
                    <a:p>
                      <a:pPr indent="0" lvl="0" marL="0" marR="0" rtl="0" algn="l">
                        <a:spcBef>
                          <a:spcPts val="0"/>
                        </a:spcBef>
                        <a:spcAft>
                          <a:spcPts val="0"/>
                        </a:spcAft>
                        <a:buNone/>
                      </a:pPr>
                      <a:r>
                        <a:rPr b="0" lang="fr-CA" sz="1800"/>
                        <a:t>Langage oral</a:t>
                      </a:r>
                      <a:endParaRPr/>
                    </a:p>
                  </a:txBody>
                  <a:tcPr marT="45725" marB="45725" marR="91450" marL="91450"/>
                </a:tc>
                <a:tc>
                  <a:txBody>
                    <a:bodyPr/>
                    <a:lstStyle/>
                    <a:p>
                      <a:pPr indent="0" lvl="0" marL="0" marR="0" rtl="0" algn="l">
                        <a:spcBef>
                          <a:spcPts val="0"/>
                        </a:spcBef>
                        <a:spcAft>
                          <a:spcPts val="0"/>
                        </a:spcAft>
                        <a:buNone/>
                      </a:pPr>
                      <a:r>
                        <a:rPr b="1" lang="fr-CA" sz="1800" u="none">
                          <a:solidFill>
                            <a:schemeClr val="dk1"/>
                          </a:solidFill>
                          <a:latin typeface="Calibri"/>
                          <a:ea typeface="Calibri"/>
                          <a:cs typeface="Calibri"/>
                          <a:sym typeface="Calibri"/>
                        </a:rPr>
                        <a:t>Créer des liens avec les autres</a:t>
                      </a:r>
                      <a:endParaRPr sz="1800" u="none">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fr-CA" sz="1800">
                          <a:solidFill>
                            <a:schemeClr val="dk1"/>
                          </a:solidFill>
                          <a:latin typeface="Calibri"/>
                          <a:ea typeface="Calibri"/>
                          <a:cs typeface="Calibri"/>
                          <a:sym typeface="Calibri"/>
                        </a:rPr>
                        <a:t>Se montrer sensible et respectueux à l’égard des émotions, des idées, des limites des autres</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Arial"/>
                        <a:buNone/>
                      </a:pPr>
                      <a:r>
                        <a:rPr b="1" lang="fr-CA" sz="1800">
                          <a:solidFill>
                            <a:schemeClr val="dk1"/>
                          </a:solidFill>
                          <a:latin typeface="Calibri"/>
                          <a:ea typeface="Calibri"/>
                          <a:cs typeface="Calibri"/>
                          <a:sym typeface="Calibri"/>
                        </a:rPr>
                        <a:t>Démontrer sa compréhension</a:t>
                      </a:r>
                      <a:endParaRPr/>
                    </a:p>
                    <a:p>
                      <a:pPr indent="-285750" lvl="0" marL="285750" marR="0" rtl="0" algn="l">
                        <a:spcBef>
                          <a:spcPts val="0"/>
                        </a:spcBef>
                        <a:spcAft>
                          <a:spcPts val="0"/>
                        </a:spcAft>
                        <a:buClr>
                          <a:schemeClr val="dk1"/>
                        </a:buClr>
                        <a:buSzPts val="1800"/>
                        <a:buFont typeface="Arial"/>
                        <a:buChar char="•"/>
                      </a:pPr>
                      <a:r>
                        <a:rPr b="0" lang="fr-CA" sz="1800">
                          <a:solidFill>
                            <a:schemeClr val="dk1"/>
                          </a:solidFill>
                          <a:latin typeface="Calibri"/>
                          <a:ea typeface="Calibri"/>
                          <a:cs typeface="Calibri"/>
                          <a:sym typeface="Calibri"/>
                        </a:rPr>
                        <a:t>Démontrer par ses actions sa compréhension des messages verbaux</a:t>
                      </a:r>
                      <a:endParaRPr/>
                    </a:p>
                    <a:p>
                      <a:pPr indent="-285750" lvl="0" marL="285750" marR="0" rtl="0" algn="l">
                        <a:spcBef>
                          <a:spcPts val="0"/>
                        </a:spcBef>
                        <a:spcAft>
                          <a:spcPts val="0"/>
                        </a:spcAft>
                        <a:buClr>
                          <a:schemeClr val="dk1"/>
                        </a:buClr>
                        <a:buSzPts val="1800"/>
                        <a:buFont typeface="Arial"/>
                        <a:buChar char="•"/>
                      </a:pPr>
                      <a:r>
                        <a:rPr b="0" lang="fr-CA" sz="1800">
                          <a:solidFill>
                            <a:schemeClr val="dk1"/>
                          </a:solidFill>
                          <a:latin typeface="Calibri"/>
                          <a:ea typeface="Calibri"/>
                          <a:cs typeface="Calibri"/>
                          <a:sym typeface="Calibri"/>
                        </a:rPr>
                        <a:t>Suivre les échanges ou y participer</a:t>
                      </a:r>
                      <a:endParaRPr/>
                    </a:p>
                    <a:p>
                      <a:pPr indent="0" lvl="0" marL="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Arial"/>
                        <a:buNone/>
                      </a:pPr>
                      <a:r>
                        <a:rPr b="1" lang="fr-CA" sz="1800">
                          <a:solidFill>
                            <a:schemeClr val="dk1"/>
                          </a:solidFill>
                          <a:latin typeface="Calibri"/>
                          <a:ea typeface="Calibri"/>
                          <a:cs typeface="Calibri"/>
                          <a:sym typeface="Calibri"/>
                        </a:rPr>
                        <a:t>Élargir son vocabulaire</a:t>
                      </a:r>
                      <a:endParaRPr/>
                    </a:p>
                    <a:p>
                      <a:pPr indent="-285750" lvl="0" marL="285750" marR="0" rtl="0" algn="l">
                        <a:spcBef>
                          <a:spcPts val="0"/>
                        </a:spcBef>
                        <a:spcAft>
                          <a:spcPts val="0"/>
                        </a:spcAft>
                        <a:buClr>
                          <a:schemeClr val="dk1"/>
                        </a:buClr>
                        <a:buSzPts val="1800"/>
                        <a:buFont typeface="Arial"/>
                        <a:buChar char="•"/>
                      </a:pPr>
                      <a:r>
                        <a:rPr b="0" lang="fr-CA" sz="1800">
                          <a:solidFill>
                            <a:schemeClr val="dk1"/>
                          </a:solidFill>
                          <a:latin typeface="Calibri"/>
                          <a:ea typeface="Calibri"/>
                          <a:cs typeface="Calibri"/>
                          <a:sym typeface="Calibri"/>
                        </a:rPr>
                        <a:t>Démontrer de la curiosité à l’égard des mots.</a:t>
                      </a:r>
                      <a:endParaRPr sz="1800"/>
                    </a:p>
                  </a:txBody>
                  <a:tcPr marT="45725" marB="45725" marR="91450" marL="91450"/>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7"/>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833C0B"/>
              </a:buClr>
              <a:buSzPts val="4800"/>
              <a:buFont typeface="Calibri"/>
              <a:buNone/>
            </a:pPr>
            <a:r>
              <a:rPr b="1" lang="fr-CA" sz="4800">
                <a:solidFill>
                  <a:srgbClr val="833C0B"/>
                </a:solidFill>
                <a:latin typeface="Calibri"/>
                <a:ea typeface="Calibri"/>
                <a:cs typeface="Calibri"/>
                <a:sym typeface="Calibri"/>
              </a:rPr>
              <a:t>Tempête d’idées pour la rentrée!</a:t>
            </a:r>
            <a:endParaRPr/>
          </a:p>
        </p:txBody>
      </p:sp>
      <p:pic>
        <p:nvPicPr>
          <p:cNvPr id="412" name="Google Shape;412;p27"/>
          <p:cNvPicPr preferRelativeResize="0"/>
          <p:nvPr/>
        </p:nvPicPr>
        <p:blipFill rotWithShape="1">
          <a:blip r:embed="rId3">
            <a:alphaModFix/>
          </a:blip>
          <a:srcRect b="0" l="0" r="0" t="0"/>
          <a:stretch/>
        </p:blipFill>
        <p:spPr>
          <a:xfrm>
            <a:off x="1553191" y="1152525"/>
            <a:ext cx="9085617" cy="54663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8"/>
          <p:cNvSpPr txBox="1"/>
          <p:nvPr/>
        </p:nvSpPr>
        <p:spPr>
          <a:xfrm>
            <a:off x="7382624" y="1310153"/>
            <a:ext cx="4270075" cy="105603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833C0B"/>
              </a:buClr>
              <a:buSzPts val="2800"/>
              <a:buFont typeface="Arial"/>
              <a:buNone/>
            </a:pPr>
            <a:r>
              <a:rPr b="1" lang="fr-CA" sz="2800">
                <a:solidFill>
                  <a:srgbClr val="833C0B"/>
                </a:solidFill>
                <a:latin typeface="Calibri"/>
                <a:ea typeface="Calibri"/>
                <a:cs typeface="Calibri"/>
                <a:sym typeface="Calibri"/>
              </a:rPr>
              <a:t>L’équipe en pleine action!</a:t>
            </a:r>
            <a:endParaRPr/>
          </a:p>
          <a:p>
            <a:pPr indent="-50800" lvl="0" marL="228600" marR="0" rtl="0" algn="l">
              <a:lnSpc>
                <a:spcPct val="90000"/>
              </a:lnSpc>
              <a:spcBef>
                <a:spcPts val="1000"/>
              </a:spcBef>
              <a:spcAft>
                <a:spcPts val="0"/>
              </a:spcAft>
              <a:buClr>
                <a:schemeClr val="dk1"/>
              </a:buClr>
              <a:buSzPts val="2800"/>
              <a:buFont typeface="Arial"/>
              <a:buNone/>
            </a:pPr>
            <a:r>
              <a:t/>
            </a:r>
            <a:endParaRPr b="1" sz="2800">
              <a:solidFill>
                <a:srgbClr val="833C0B"/>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1" sz="2800">
              <a:solidFill>
                <a:srgbClr val="833C0B"/>
              </a:solidFill>
              <a:latin typeface="Calibri"/>
              <a:ea typeface="Calibri"/>
              <a:cs typeface="Calibri"/>
              <a:sym typeface="Calibri"/>
            </a:endParaRPr>
          </a:p>
        </p:txBody>
      </p:sp>
      <p:sp>
        <p:nvSpPr>
          <p:cNvPr id="419" name="Google Shape;419;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420" name="Google Shape;420;p28"/>
          <p:cNvPicPr preferRelativeResize="0"/>
          <p:nvPr>
            <p:ph idx="1" type="body"/>
          </p:nvPr>
        </p:nvPicPr>
        <p:blipFill rotWithShape="1">
          <a:blip r:embed="rId3">
            <a:alphaModFix/>
          </a:blip>
          <a:srcRect b="0" l="0" r="0" t="0"/>
          <a:stretch/>
        </p:blipFill>
        <p:spPr>
          <a:xfrm>
            <a:off x="445739" y="174473"/>
            <a:ext cx="6348300" cy="2856600"/>
          </a:xfrm>
          <a:prstGeom prst="rect">
            <a:avLst/>
          </a:prstGeom>
          <a:noFill/>
          <a:ln>
            <a:noFill/>
          </a:ln>
        </p:spPr>
      </p:pic>
      <p:pic>
        <p:nvPicPr>
          <p:cNvPr id="421" name="Google Shape;421;p28"/>
          <p:cNvPicPr preferRelativeResize="0"/>
          <p:nvPr/>
        </p:nvPicPr>
        <p:blipFill rotWithShape="1">
          <a:blip r:embed="rId4">
            <a:alphaModFix/>
          </a:blip>
          <a:srcRect b="0" l="0" r="0" t="0"/>
          <a:stretch/>
        </p:blipFill>
        <p:spPr>
          <a:xfrm>
            <a:off x="4861884" y="3156704"/>
            <a:ext cx="6709830" cy="30194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9"/>
          <p:cNvSpPr/>
          <p:nvPr/>
        </p:nvSpPr>
        <p:spPr>
          <a:xfrm>
            <a:off x="6924675" y="523875"/>
            <a:ext cx="4694022" cy="3228975"/>
          </a:xfrm>
          <a:prstGeom prst="cloudCallout">
            <a:avLst>
              <a:gd fmla="val -66693" name="adj1"/>
              <a:gd fmla="val 22087" name="adj2"/>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2800">
                <a:solidFill>
                  <a:schemeClr val="lt1"/>
                </a:solidFill>
                <a:latin typeface="Calibri"/>
                <a:ea typeface="Calibri"/>
                <a:cs typeface="Calibri"/>
                <a:sym typeface="Calibri"/>
              </a:rPr>
              <a:t>Et l’autonomie professionnelle, dans tout ça?</a:t>
            </a:r>
            <a:endParaRPr/>
          </a:p>
        </p:txBody>
      </p:sp>
      <p:pic>
        <p:nvPicPr>
          <p:cNvPr id="428" name="Google Shape;428;p29"/>
          <p:cNvPicPr preferRelativeResize="0"/>
          <p:nvPr/>
        </p:nvPicPr>
        <p:blipFill rotWithShape="1">
          <a:blip r:embed="rId3">
            <a:alphaModFix/>
          </a:blip>
          <a:srcRect b="0" l="0" r="0" t="0"/>
          <a:stretch/>
        </p:blipFill>
        <p:spPr>
          <a:xfrm>
            <a:off x="1116228" y="1504950"/>
            <a:ext cx="4694022" cy="481549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sp>
        <p:nvSpPr>
          <p:cNvPr id="113" name="Google Shape;113;p3"/>
          <p:cNvSpPr txBox="1"/>
          <p:nvPr>
            <p:ph type="title"/>
          </p:nvPr>
        </p:nvSpPr>
        <p:spPr>
          <a:xfrm>
            <a:off x="838200" y="3376488"/>
            <a:ext cx="5109950" cy="5920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fr-CA" sz="3600"/>
              <a:t>Présentations</a:t>
            </a:r>
            <a:endParaRPr/>
          </a:p>
        </p:txBody>
      </p:sp>
      <p:sp>
        <p:nvSpPr>
          <p:cNvPr id="114" name="Google Shape;114;p3"/>
          <p:cNvSpPr txBox="1"/>
          <p:nvPr>
            <p:ph idx="1" type="body"/>
          </p:nvPr>
        </p:nvSpPr>
        <p:spPr>
          <a:xfrm>
            <a:off x="838200" y="4032505"/>
            <a:ext cx="5109950" cy="21444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300"/>
              <a:buChar char="•"/>
            </a:pPr>
            <a:r>
              <a:rPr lang="fr-CA" sz="1300"/>
              <a:t>Liza Mclaughlin</a:t>
            </a:r>
            <a:endParaRPr sz="1300"/>
          </a:p>
          <a:p>
            <a:pPr indent="-228600" lvl="0" marL="228600" rtl="0" algn="l">
              <a:lnSpc>
                <a:spcPct val="90000"/>
              </a:lnSpc>
              <a:spcBef>
                <a:spcPts val="1000"/>
              </a:spcBef>
              <a:spcAft>
                <a:spcPts val="0"/>
              </a:spcAft>
              <a:buClr>
                <a:schemeClr val="dk1"/>
              </a:buClr>
              <a:buSzPts val="1300"/>
              <a:buChar char="•"/>
            </a:pPr>
            <a:r>
              <a:rPr lang="fr-CA" sz="1300"/>
              <a:t>Conseillère en réussite scolaire, éducation fondée sur la terre</a:t>
            </a:r>
            <a:endParaRPr/>
          </a:p>
          <a:p>
            <a:pPr indent="-228600" lvl="0" marL="228600" rtl="0" algn="l">
              <a:lnSpc>
                <a:spcPct val="90000"/>
              </a:lnSpc>
              <a:spcBef>
                <a:spcPts val="1000"/>
              </a:spcBef>
              <a:spcAft>
                <a:spcPts val="0"/>
              </a:spcAft>
              <a:buClr>
                <a:schemeClr val="dk1"/>
              </a:buClr>
              <a:buSzPts val="1300"/>
              <a:buChar char="•"/>
            </a:pPr>
            <a:r>
              <a:rPr lang="fr-CA" sz="1300"/>
              <a:t>Éducation spécialisée, santé mentale et dépendances, études sur les Peuples premiers, travailleuse des services de garderie pendant 3 ans.</a:t>
            </a:r>
            <a:endParaRPr sz="1300"/>
          </a:p>
          <a:p>
            <a:pPr indent="-228600" lvl="0" marL="228600" rtl="0" algn="l">
              <a:lnSpc>
                <a:spcPct val="90000"/>
              </a:lnSpc>
              <a:spcBef>
                <a:spcPts val="1000"/>
              </a:spcBef>
              <a:spcAft>
                <a:spcPts val="0"/>
              </a:spcAft>
              <a:buClr>
                <a:schemeClr val="dk1"/>
              </a:buClr>
              <a:buSzPts val="1300"/>
              <a:buChar char="•"/>
            </a:pPr>
            <a:r>
              <a:rPr lang="fr-CA" sz="1300"/>
              <a:t>Installée à Kanesatake depuis 10 ans avec son partenaire et son fils</a:t>
            </a:r>
            <a:endParaRPr sz="1300"/>
          </a:p>
          <a:p>
            <a:pPr indent="-228600" lvl="0" marL="228600" rtl="0" algn="l">
              <a:lnSpc>
                <a:spcPct val="90000"/>
              </a:lnSpc>
              <a:spcBef>
                <a:spcPts val="1000"/>
              </a:spcBef>
              <a:spcAft>
                <a:spcPts val="0"/>
              </a:spcAft>
              <a:buClr>
                <a:schemeClr val="dk1"/>
              </a:buClr>
              <a:buSzPts val="1300"/>
              <a:buChar char="•"/>
            </a:pPr>
            <a:r>
              <a:rPr lang="fr-CA" sz="1300"/>
              <a:t>Activités de plein  air, lecture, course à pied, escalade, randonnée</a:t>
            </a:r>
            <a:endParaRPr sz="1300"/>
          </a:p>
        </p:txBody>
      </p:sp>
      <p:pic>
        <p:nvPicPr>
          <p:cNvPr descr="A picture containing diagram&#10;&#10;Description automatically generated" id="115" name="Google Shape;115;p3"/>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pic>
        <p:nvPicPr>
          <p:cNvPr id="116" name="Google Shape;116;p3"/>
          <p:cNvPicPr preferRelativeResize="0"/>
          <p:nvPr/>
        </p:nvPicPr>
        <p:blipFill rotWithShape="1">
          <a:blip r:embed="rId4">
            <a:alphaModFix/>
          </a:blip>
          <a:srcRect b="32059" l="0" r="0" t="20660"/>
          <a:stretch/>
        </p:blipFill>
        <p:spPr>
          <a:xfrm>
            <a:off x="14521" y="881952"/>
            <a:ext cx="3664826" cy="2310286"/>
          </a:xfrm>
          <a:prstGeom prst="rect">
            <a:avLst/>
          </a:prstGeom>
          <a:noFill/>
          <a:ln>
            <a:noFill/>
          </a:ln>
        </p:spPr>
      </p:pic>
      <p:pic>
        <p:nvPicPr>
          <p:cNvPr id="117" name="Google Shape;117;p3"/>
          <p:cNvPicPr preferRelativeResize="0"/>
          <p:nvPr/>
        </p:nvPicPr>
        <p:blipFill rotWithShape="1">
          <a:blip r:embed="rId5">
            <a:alphaModFix/>
          </a:blip>
          <a:srcRect b="31375" l="990" r="-989" t="5596"/>
          <a:stretch/>
        </p:blipFill>
        <p:spPr>
          <a:xfrm>
            <a:off x="4257921" y="-1"/>
            <a:ext cx="4051909" cy="3192239"/>
          </a:xfrm>
          <a:prstGeom prst="rect">
            <a:avLst/>
          </a:prstGeom>
          <a:noFill/>
          <a:ln>
            <a:noFill/>
          </a:ln>
        </p:spPr>
      </p:pic>
      <p:pic>
        <p:nvPicPr>
          <p:cNvPr id="118" name="Google Shape;118;p3"/>
          <p:cNvPicPr preferRelativeResize="0"/>
          <p:nvPr/>
        </p:nvPicPr>
        <p:blipFill rotWithShape="1">
          <a:blip r:embed="rId6">
            <a:alphaModFix/>
          </a:blip>
          <a:srcRect b="8" l="0" r="0" t="10745"/>
          <a:stretch/>
        </p:blipFill>
        <p:spPr>
          <a:xfrm>
            <a:off x="8479972" y="863600"/>
            <a:ext cx="2830288" cy="1894536"/>
          </a:xfrm>
          <a:prstGeom prst="rect">
            <a:avLst/>
          </a:prstGeom>
          <a:noFill/>
          <a:ln>
            <a:noFill/>
          </a:ln>
        </p:spPr>
      </p:pic>
      <p:pic>
        <p:nvPicPr>
          <p:cNvPr id="119" name="Google Shape;119;p3"/>
          <p:cNvPicPr preferRelativeResize="0"/>
          <p:nvPr/>
        </p:nvPicPr>
        <p:blipFill rotWithShape="1">
          <a:blip r:embed="rId7">
            <a:alphaModFix/>
          </a:blip>
          <a:srcRect b="8975" l="0" r="10" t="0"/>
          <a:stretch/>
        </p:blipFill>
        <p:spPr>
          <a:xfrm>
            <a:off x="6243851" y="3338001"/>
            <a:ext cx="2065981" cy="2507627"/>
          </a:xfrm>
          <a:prstGeom prst="rect">
            <a:avLst/>
          </a:prstGeom>
          <a:noFill/>
          <a:ln>
            <a:noFill/>
          </a:ln>
        </p:spPr>
      </p:pic>
      <p:pic>
        <p:nvPicPr>
          <p:cNvPr id="120" name="Google Shape;120;p3"/>
          <p:cNvPicPr preferRelativeResize="0"/>
          <p:nvPr/>
        </p:nvPicPr>
        <p:blipFill rotWithShape="1">
          <a:blip r:embed="rId8">
            <a:alphaModFix/>
          </a:blip>
          <a:srcRect b="8747" l="0" r="0" t="23492"/>
          <a:stretch/>
        </p:blipFill>
        <p:spPr>
          <a:xfrm>
            <a:off x="8937688" y="2919002"/>
            <a:ext cx="3254313" cy="2940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0"/>
          <p:cNvSpPr txBox="1"/>
          <p:nvPr>
            <p:ph type="title"/>
          </p:nvPr>
        </p:nvSpPr>
        <p:spPr>
          <a:xfrm>
            <a:off x="838200" y="80278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33C0B"/>
              </a:buClr>
              <a:buSzPts val="4400"/>
              <a:buFont typeface="Calibri"/>
              <a:buNone/>
            </a:pPr>
            <a:r>
              <a:rPr lang="fr-CA">
                <a:solidFill>
                  <a:srgbClr val="833C0B"/>
                </a:solidFill>
                <a:latin typeface="Calibri"/>
                <a:ea typeface="Calibri"/>
                <a:cs typeface="Calibri"/>
                <a:sym typeface="Calibri"/>
              </a:rPr>
              <a:t>Le déploiement du programme se poursuit...</a:t>
            </a:r>
            <a:endParaRPr/>
          </a:p>
        </p:txBody>
      </p:sp>
      <p:pic>
        <p:nvPicPr>
          <p:cNvPr descr="A picture containing diagram&#10;&#10;Description automatically generated" id="435" name="Google Shape;435;p30"/>
          <p:cNvPicPr preferRelativeResize="0"/>
          <p:nvPr/>
        </p:nvPicPr>
        <p:blipFill rotWithShape="1">
          <a:blip r:embed="rId3">
            <a:alphaModFix/>
          </a:blip>
          <a:srcRect b="49939" l="0" r="0" t="0"/>
          <a:stretch/>
        </p:blipFill>
        <p:spPr>
          <a:xfrm rot="10800000">
            <a:off x="0" y="0"/>
            <a:ext cx="12193761" cy="1064225"/>
          </a:xfrm>
          <a:prstGeom prst="rect">
            <a:avLst/>
          </a:prstGeom>
          <a:noFill/>
          <a:ln>
            <a:noFill/>
          </a:ln>
        </p:spPr>
      </p:pic>
      <p:sp>
        <p:nvSpPr>
          <p:cNvPr id="436" name="Google Shape;436;p30"/>
          <p:cNvSpPr txBox="1"/>
          <p:nvPr/>
        </p:nvSpPr>
        <p:spPr>
          <a:xfrm>
            <a:off x="1051680" y="2127099"/>
            <a:ext cx="8826245" cy="369331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Partage de la planification de Manawan avec les communautés membres lors du Rassemblement préscolaire.</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Utilisation de la démarche de planification culturellement signifiante par trois écoles :</a:t>
            </a:r>
            <a:endParaRPr/>
          </a:p>
          <a:p>
            <a:pPr indent="-342900" lvl="2" marL="1257300" marR="0" rtl="0" algn="l">
              <a:spcBef>
                <a:spcPts val="0"/>
              </a:spcBef>
              <a:spcAft>
                <a:spcPts val="0"/>
              </a:spcAft>
              <a:buClr>
                <a:schemeClr val="dk1"/>
              </a:buClr>
              <a:buSzPts val="1800"/>
              <a:buFont typeface="Calibri"/>
              <a:buAutoNum type="arabicPeriod"/>
            </a:pPr>
            <a:r>
              <a:rPr b="0" i="0" lang="fr-CA" sz="1800" u="none" cap="none" strike="noStrike">
                <a:solidFill>
                  <a:schemeClr val="dk1"/>
                </a:solidFill>
                <a:latin typeface="Calibri"/>
                <a:ea typeface="Calibri"/>
                <a:cs typeface="Calibri"/>
                <a:sym typeface="Calibri"/>
              </a:rPr>
              <a:t>Niska (Opitciwan)</a:t>
            </a:r>
            <a:endParaRPr/>
          </a:p>
          <a:p>
            <a:pPr indent="-342900" lvl="2" marL="1257300" marR="0" rtl="0" algn="l">
              <a:spcBef>
                <a:spcPts val="0"/>
              </a:spcBef>
              <a:spcAft>
                <a:spcPts val="0"/>
              </a:spcAft>
              <a:buClr>
                <a:schemeClr val="dk1"/>
              </a:buClr>
              <a:buSzPts val="1800"/>
              <a:buFont typeface="Calibri"/>
              <a:buAutoNum type="arabicPeriod"/>
            </a:pPr>
            <a:r>
              <a:rPr b="0" i="0" lang="fr-CA" sz="1800" u="none" cap="none" strike="noStrike">
                <a:solidFill>
                  <a:schemeClr val="dk1"/>
                </a:solidFill>
                <a:latin typeface="Calibri"/>
                <a:ea typeface="Calibri"/>
                <a:cs typeface="Calibri"/>
                <a:sym typeface="Calibri"/>
              </a:rPr>
              <a:t>Kateri (Kahnawà:ke)</a:t>
            </a:r>
            <a:endParaRPr/>
          </a:p>
          <a:p>
            <a:pPr indent="-342900" lvl="2" marL="1257300" marR="0" rtl="0" algn="l">
              <a:spcBef>
                <a:spcPts val="0"/>
              </a:spcBef>
              <a:spcAft>
                <a:spcPts val="0"/>
              </a:spcAft>
              <a:buClr>
                <a:schemeClr val="dk1"/>
              </a:buClr>
              <a:buSzPts val="1800"/>
              <a:buFont typeface="Calibri"/>
              <a:buAutoNum type="arabicPeriod"/>
            </a:pPr>
            <a:r>
              <a:rPr b="0" i="0" lang="fr-CA" sz="1800" u="none" cap="none" strike="noStrike">
                <a:solidFill>
                  <a:schemeClr val="dk1"/>
                </a:solidFill>
                <a:latin typeface="Calibri"/>
                <a:ea typeface="Calibri"/>
                <a:cs typeface="Calibri"/>
                <a:sym typeface="Calibri"/>
              </a:rPr>
              <a:t>Kitiganik (Lac Barrière)</a:t>
            </a:r>
            <a:endParaRPr/>
          </a:p>
          <a:p>
            <a:pPr indent="-228600" lvl="2" marL="125730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Version 2.0 du programme-cycle à venir en 2026</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Protocole d’inclusion des ainé.e.s</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Formations variées</a:t>
            </a:r>
            <a:endParaRPr/>
          </a:p>
        </p:txBody>
      </p:sp>
      <p:pic>
        <p:nvPicPr>
          <p:cNvPr id="437" name="Google Shape;437;p30"/>
          <p:cNvPicPr preferRelativeResize="0"/>
          <p:nvPr/>
        </p:nvPicPr>
        <p:blipFill rotWithShape="1">
          <a:blip r:embed="rId4">
            <a:alphaModFix/>
          </a:blip>
          <a:srcRect b="0" l="0" r="0" t="0"/>
          <a:stretch/>
        </p:blipFill>
        <p:spPr>
          <a:xfrm>
            <a:off x="7420396" y="3563495"/>
            <a:ext cx="4336471" cy="22569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1"/>
          <p:cNvSpPr txBox="1"/>
          <p:nvPr>
            <p:ph type="ctrTitle"/>
          </p:nvPr>
        </p:nvSpPr>
        <p:spPr>
          <a:xfrm>
            <a:off x="480060" y="2014270"/>
            <a:ext cx="11227070" cy="157309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833C0B"/>
              </a:buClr>
              <a:buSzPts val="4800"/>
              <a:buFont typeface="Calibri"/>
              <a:buNone/>
            </a:pPr>
            <a:r>
              <a:rPr b="1" lang="fr-CA" sz="4800">
                <a:solidFill>
                  <a:srgbClr val="833C0B"/>
                </a:solidFill>
              </a:rPr>
              <a:t>Discussion</a:t>
            </a:r>
            <a:endParaRPr/>
          </a:p>
        </p:txBody>
      </p:sp>
      <p:pic>
        <p:nvPicPr>
          <p:cNvPr descr="A picture containing diagram&#10;&#10;Description automatically generated" id="444" name="Google Shape;444;p31"/>
          <p:cNvPicPr preferRelativeResize="0"/>
          <p:nvPr/>
        </p:nvPicPr>
        <p:blipFill rotWithShape="1">
          <a:blip r:embed="rId3">
            <a:alphaModFix/>
          </a:blip>
          <a:srcRect b="49939" l="0" r="0" t="0"/>
          <a:stretch/>
        </p:blipFill>
        <p:spPr>
          <a:xfrm rot="10800000">
            <a:off x="0" y="0"/>
            <a:ext cx="12193761" cy="1064225"/>
          </a:xfrm>
          <a:prstGeom prst="rect">
            <a:avLst/>
          </a:prstGeom>
          <a:noFill/>
          <a:ln>
            <a:noFill/>
          </a:ln>
        </p:spPr>
      </p:pic>
      <p:pic>
        <p:nvPicPr>
          <p:cNvPr descr="A picture containing diagram&#10;&#10;Description automatically generated" id="445" name="Google Shape;445;p31"/>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Présentation</a:t>
            </a:r>
            <a:endParaRPr/>
          </a:p>
        </p:txBody>
      </p:sp>
      <p:sp>
        <p:nvSpPr>
          <p:cNvPr id="127" name="Google Shape;127;p4"/>
          <p:cNvSpPr txBox="1"/>
          <p:nvPr>
            <p:ph idx="1" type="body"/>
          </p:nvPr>
        </p:nvSpPr>
        <p:spPr>
          <a:xfrm>
            <a:off x="838200" y="1825625"/>
            <a:ext cx="5251939"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Présentations</a:t>
            </a:r>
            <a:endParaRPr/>
          </a:p>
          <a:p>
            <a:pPr indent="-228600" lvl="0" marL="228600" rtl="0" algn="l">
              <a:lnSpc>
                <a:spcPct val="90000"/>
              </a:lnSpc>
              <a:spcBef>
                <a:spcPts val="1000"/>
              </a:spcBef>
              <a:spcAft>
                <a:spcPts val="0"/>
              </a:spcAft>
              <a:buClr>
                <a:schemeClr val="dk1"/>
              </a:buClr>
              <a:buSzPts val="2800"/>
              <a:buChar char="•"/>
            </a:pPr>
            <a:r>
              <a:rPr lang="fr-CA"/>
              <a:t>Conseil en éducation des Premières Nations</a:t>
            </a:r>
            <a:endParaRPr/>
          </a:p>
          <a:p>
            <a:pPr indent="-228600" lvl="0" marL="228600" rtl="0" algn="l">
              <a:lnSpc>
                <a:spcPct val="90000"/>
              </a:lnSpc>
              <a:spcBef>
                <a:spcPts val="1000"/>
              </a:spcBef>
              <a:spcAft>
                <a:spcPts val="0"/>
              </a:spcAft>
              <a:buClr>
                <a:schemeClr val="dk1"/>
              </a:buClr>
              <a:buSzPts val="2800"/>
              <a:buChar char="•"/>
            </a:pPr>
            <a:r>
              <a:rPr lang="fr-CA"/>
              <a:t>Le processus</a:t>
            </a:r>
            <a:endParaRPr/>
          </a:p>
          <a:p>
            <a:pPr indent="-228600" lvl="0" marL="228600" rtl="0" algn="l">
              <a:lnSpc>
                <a:spcPct val="90000"/>
              </a:lnSpc>
              <a:spcBef>
                <a:spcPts val="1000"/>
              </a:spcBef>
              <a:spcAft>
                <a:spcPts val="0"/>
              </a:spcAft>
              <a:buClr>
                <a:schemeClr val="dk1"/>
              </a:buClr>
              <a:buSzPts val="2800"/>
              <a:buChar char="•"/>
            </a:pPr>
            <a:r>
              <a:rPr lang="fr-CA"/>
              <a:t>Le programme</a:t>
            </a:r>
            <a:endParaRPr/>
          </a:p>
          <a:p>
            <a:pPr indent="-228600" lvl="0" marL="228600" rtl="0" algn="l">
              <a:lnSpc>
                <a:spcPct val="90000"/>
              </a:lnSpc>
              <a:spcBef>
                <a:spcPts val="1000"/>
              </a:spcBef>
              <a:spcAft>
                <a:spcPts val="0"/>
              </a:spcAft>
              <a:buClr>
                <a:schemeClr val="dk1"/>
              </a:buClr>
              <a:buSzPts val="2800"/>
              <a:buChar char="•"/>
            </a:pPr>
            <a:r>
              <a:rPr lang="fr-CA"/>
              <a:t>Outils et compléments</a:t>
            </a:r>
            <a:endParaRPr/>
          </a:p>
          <a:p>
            <a:pPr indent="-228600" lvl="0" marL="228600" rtl="0" algn="l">
              <a:lnSpc>
                <a:spcPct val="90000"/>
              </a:lnSpc>
              <a:spcBef>
                <a:spcPts val="1000"/>
              </a:spcBef>
              <a:spcAft>
                <a:spcPts val="0"/>
              </a:spcAft>
              <a:buClr>
                <a:schemeClr val="dk1"/>
              </a:buClr>
              <a:buSzPts val="2800"/>
              <a:buChar char="•"/>
            </a:pPr>
            <a:r>
              <a:rPr lang="fr-CA"/>
              <a:t>Lier les communautés au programme</a:t>
            </a:r>
            <a:endParaRPr/>
          </a:p>
        </p:txBody>
      </p:sp>
      <p:pic>
        <p:nvPicPr>
          <p:cNvPr descr="A picture containing diagram&#10;&#10;Description automatically generated" id="128" name="Google Shape;128;p4"/>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pic>
        <p:nvPicPr>
          <p:cNvPr id="129" name="Google Shape;129;p4"/>
          <p:cNvPicPr preferRelativeResize="0"/>
          <p:nvPr/>
        </p:nvPicPr>
        <p:blipFill rotWithShape="1">
          <a:blip r:embed="rId4">
            <a:alphaModFix/>
          </a:blip>
          <a:srcRect b="0" l="0" r="0" t="0"/>
          <a:stretch/>
        </p:blipFill>
        <p:spPr>
          <a:xfrm>
            <a:off x="6096000" y="1031631"/>
            <a:ext cx="5486403" cy="41148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5"/>
          <p:cNvSpPr/>
          <p:nvPr/>
        </p:nvSpPr>
        <p:spPr>
          <a:xfrm>
            <a:off x="0" y="0"/>
            <a:ext cx="12192000" cy="6858000"/>
          </a:xfrm>
          <a:prstGeom prst="rect">
            <a:avLst/>
          </a:pr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6" name="Google Shape;136;p5"/>
          <p:cNvSpPr/>
          <p:nvPr/>
        </p:nvSpPr>
        <p:spPr>
          <a:xfrm>
            <a:off x="8525836" y="775849"/>
            <a:ext cx="2987899" cy="2987899"/>
          </a:xfrm>
          <a:prstGeom prst="arc">
            <a:avLst>
              <a:gd fmla="val 14441841"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7" name="Google Shape;137;p5"/>
          <p:cNvSpPr txBox="1"/>
          <p:nvPr>
            <p:ph type="ctrTitle"/>
          </p:nvPr>
        </p:nvSpPr>
        <p:spPr>
          <a:xfrm>
            <a:off x="7080738" y="647593"/>
            <a:ext cx="4467792" cy="306054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Calibri"/>
              <a:buNone/>
            </a:pPr>
            <a:r>
              <a:rPr lang="fr-CA">
                <a:solidFill>
                  <a:srgbClr val="FFFFFF"/>
                </a:solidFill>
              </a:rPr>
              <a:t>Le CEPN </a:t>
            </a:r>
            <a:endParaRPr>
              <a:solidFill>
                <a:srgbClr val="FFFFFF"/>
              </a:solidFill>
            </a:endParaRPr>
          </a:p>
        </p:txBody>
      </p:sp>
      <p:sp>
        <p:nvSpPr>
          <p:cNvPr id="138" name="Google Shape;138;p5"/>
          <p:cNvSpPr txBox="1"/>
          <p:nvPr>
            <p:ph idx="1" type="subTitle"/>
          </p:nvPr>
        </p:nvSpPr>
        <p:spPr>
          <a:xfrm>
            <a:off x="7080738" y="3800209"/>
            <a:ext cx="4467792" cy="241019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fr-CA">
                <a:solidFill>
                  <a:srgbClr val="FFFFFF"/>
                </a:solidFill>
              </a:rPr>
              <a:t>Brève description de l’organisation et des services offerts, ainsi que du programme-cycle préscolaire des Premières Nations</a:t>
            </a:r>
            <a:endParaRPr/>
          </a:p>
        </p:txBody>
      </p:sp>
      <p:sp>
        <p:nvSpPr>
          <p:cNvPr id="139" name="Google Shape;139;p5"/>
          <p:cNvSpPr/>
          <p:nvPr/>
        </p:nvSpPr>
        <p:spPr>
          <a:xfrm>
            <a:off x="384368" y="366810"/>
            <a:ext cx="6124381" cy="612438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ccueil - Conseil en Éducation des Premières Nations" id="140" name="Google Shape;140;p5"/>
          <p:cNvPicPr preferRelativeResize="0"/>
          <p:nvPr/>
        </p:nvPicPr>
        <p:blipFill rotWithShape="1">
          <a:blip r:embed="rId3">
            <a:alphaModFix/>
          </a:blip>
          <a:srcRect b="0" l="0" r="0" t="0"/>
          <a:stretch/>
        </p:blipFill>
        <p:spPr>
          <a:xfrm>
            <a:off x="1378572" y="1374798"/>
            <a:ext cx="4112933" cy="4112768"/>
          </a:xfrm>
          <a:custGeom>
            <a:rect b="b" l="l" r="r" t="t"/>
            <a:pathLst>
              <a:path extrusionOk="0" h="4470400" w="4273177">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a:ln>
            <a:noFill/>
          </a:ln>
        </p:spPr>
      </p:pic>
      <p:pic>
        <p:nvPicPr>
          <p:cNvPr descr="A picture containing diagram&#10;&#10;Description automatically generated" id="141" name="Google Shape;141;p5"/>
          <p:cNvPicPr preferRelativeResize="0"/>
          <p:nvPr/>
        </p:nvPicPr>
        <p:blipFill rotWithShape="1">
          <a:blip r:embed="rId4">
            <a:alphaModFix/>
          </a:blip>
          <a:srcRect b="49939" l="0" r="0" t="0"/>
          <a:stretch/>
        </p:blipFill>
        <p:spPr>
          <a:xfrm>
            <a:off x="-3285" y="5793775"/>
            <a:ext cx="12193762" cy="1064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6"/>
          <p:cNvSpPr/>
          <p:nvPr/>
        </p:nvSpPr>
        <p:spPr>
          <a:xfrm>
            <a:off x="0" y="0"/>
            <a:ext cx="1218894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8" name="Google Shape;148;p6"/>
          <p:cNvSpPr/>
          <p:nvPr/>
        </p:nvSpPr>
        <p:spPr>
          <a:xfrm>
            <a:off x="0" y="0"/>
            <a:ext cx="12188949"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49" name="Google Shape;149;p6"/>
          <p:cNvGrpSpPr/>
          <p:nvPr/>
        </p:nvGrpSpPr>
        <p:grpSpPr>
          <a:xfrm>
            <a:off x="0" y="0"/>
            <a:ext cx="4707053" cy="6858000"/>
            <a:chOff x="651279" y="598259"/>
            <a:chExt cx="10889442" cy="5680742"/>
          </a:xfrm>
        </p:grpSpPr>
        <p:sp>
          <p:nvSpPr>
            <p:cNvPr id="150" name="Google Shape;150;p6"/>
            <p:cNvSpPr/>
            <p:nvPr/>
          </p:nvSpPr>
          <p:spPr>
            <a:xfrm>
              <a:off x="651279" y="598259"/>
              <a:ext cx="10889442" cy="5680742"/>
            </a:xfrm>
            <a:prstGeom prst="rect">
              <a:avLst/>
            </a:prstGeom>
            <a:solidFill>
              <a:srgbClr val="ED7D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1" name="Google Shape;151;p6"/>
            <p:cNvSpPr/>
            <p:nvPr/>
          </p:nvSpPr>
          <p:spPr>
            <a:xfrm>
              <a:off x="651279" y="598259"/>
              <a:ext cx="10889442" cy="5680742"/>
            </a:xfrm>
            <a:prstGeom prst="rect">
              <a:avLst/>
            </a:prstGeom>
            <a:solidFill>
              <a:srgbClr val="ED7D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52" name="Google Shape;152;p6"/>
          <p:cNvGrpSpPr/>
          <p:nvPr/>
        </p:nvGrpSpPr>
        <p:grpSpPr>
          <a:xfrm>
            <a:off x="1524" y="0"/>
            <a:ext cx="12188952" cy="6858000"/>
            <a:chOff x="0" y="0"/>
            <a:chExt cx="12188952" cy="6858000"/>
          </a:xfrm>
        </p:grpSpPr>
        <p:sp>
          <p:nvSpPr>
            <p:cNvPr id="153" name="Google Shape;153;p6"/>
            <p:cNvSpPr/>
            <p:nvPr/>
          </p:nvSpPr>
          <p:spPr>
            <a:xfrm>
              <a:off x="26122" y="6015669"/>
              <a:ext cx="2605762" cy="842331"/>
            </a:xfrm>
            <a:custGeom>
              <a:rect b="b" l="l" r="r" t="t"/>
              <a:pathLst>
                <a:path extrusionOk="0" h="1033951" w="3180577">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4" name="Google Shape;154;p6"/>
            <p:cNvSpPr/>
            <p:nvPr/>
          </p:nvSpPr>
          <p:spPr>
            <a:xfrm>
              <a:off x="655184" y="5798001"/>
              <a:ext cx="2485581" cy="1059999"/>
            </a:xfrm>
            <a:custGeom>
              <a:rect b="b" l="l" r="r" t="t"/>
              <a:pathLst>
                <a:path extrusionOk="0" h="1050628" w="244976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5" name="Google Shape;155;p6"/>
            <p:cNvSpPr/>
            <p:nvPr/>
          </p:nvSpPr>
          <p:spPr>
            <a:xfrm>
              <a:off x="3474720" y="0"/>
              <a:ext cx="6177282" cy="1778750"/>
            </a:xfrm>
            <a:custGeom>
              <a:rect b="b" l="l" r="r" t="t"/>
              <a:pathLst>
                <a:path extrusionOk="0" h="1849426" w="6386648">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6" name="Google Shape;156;p6"/>
            <p:cNvSpPr/>
            <p:nvPr/>
          </p:nvSpPr>
          <p:spPr>
            <a:xfrm>
              <a:off x="0" y="2390523"/>
              <a:ext cx="611491" cy="1421482"/>
            </a:xfrm>
            <a:custGeom>
              <a:rect b="b" l="l" r="r" t="t"/>
              <a:pathLst>
                <a:path extrusionOk="0" h="1429512" w="611491">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7" name="Google Shape;157;p6"/>
            <p:cNvSpPr/>
            <p:nvPr/>
          </p:nvSpPr>
          <p:spPr>
            <a:xfrm>
              <a:off x="3792772" y="0"/>
              <a:ext cx="2423863" cy="1343767"/>
            </a:xfrm>
            <a:custGeom>
              <a:rect b="b" l="l" r="r" t="t"/>
              <a:pathLst>
                <a:path extrusionOk="0" h="1681468" w="3015964">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8" name="Google Shape;158;p6"/>
            <p:cNvSpPr/>
            <p:nvPr/>
          </p:nvSpPr>
          <p:spPr>
            <a:xfrm>
              <a:off x="10946850" y="0"/>
              <a:ext cx="1242102" cy="2620884"/>
            </a:xfrm>
            <a:custGeom>
              <a:rect b="b" l="l" r="r" t="t"/>
              <a:pathLst>
                <a:path extrusionOk="0" h="2635689" w="1242102">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9" name="Google Shape;159;p6"/>
            <p:cNvSpPr/>
            <p:nvPr/>
          </p:nvSpPr>
          <p:spPr>
            <a:xfrm>
              <a:off x="0" y="0"/>
              <a:ext cx="1577788" cy="980141"/>
            </a:xfrm>
            <a:custGeom>
              <a:rect b="b" l="l" r="r" t="t"/>
              <a:pathLst>
                <a:path extrusionOk="0" h="795676" w="1471018">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60" name="Google Shape;160;p6"/>
          <p:cNvSpPr txBox="1"/>
          <p:nvPr>
            <p:ph type="title"/>
          </p:nvPr>
        </p:nvSpPr>
        <p:spPr>
          <a:xfrm>
            <a:off x="786385" y="841248"/>
            <a:ext cx="3515244" cy="534009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fr-CA" sz="4800">
                <a:solidFill>
                  <a:schemeClr val="lt1"/>
                </a:solidFill>
              </a:rPr>
              <a:t>Conseil en éducation des Premières Nations (CEPN)</a:t>
            </a:r>
            <a:endParaRPr sz="4800">
              <a:solidFill>
                <a:schemeClr val="lt1"/>
              </a:solidFill>
            </a:endParaRPr>
          </a:p>
        </p:txBody>
      </p:sp>
      <p:grpSp>
        <p:nvGrpSpPr>
          <p:cNvPr id="161" name="Google Shape;161;p6"/>
          <p:cNvGrpSpPr/>
          <p:nvPr/>
        </p:nvGrpSpPr>
        <p:grpSpPr>
          <a:xfrm>
            <a:off x="4985886" y="249856"/>
            <a:ext cx="6367912" cy="6367912"/>
            <a:chOff x="0" y="18850"/>
            <a:chExt cx="6367912" cy="6367912"/>
          </a:xfrm>
        </p:grpSpPr>
        <p:sp>
          <p:nvSpPr>
            <p:cNvPr id="162" name="Google Shape;162;p6"/>
            <p:cNvSpPr/>
            <p:nvPr/>
          </p:nvSpPr>
          <p:spPr>
            <a:xfrm>
              <a:off x="0" y="18850"/>
              <a:ext cx="6367912" cy="6367912"/>
            </a:xfrm>
            <a:prstGeom prst="diamond">
              <a:avLst/>
            </a:prstGeom>
            <a:solidFill>
              <a:srgbClr val="F7CA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604951" y="623801"/>
              <a:ext cx="2483486" cy="2483486"/>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txBox="1"/>
            <p:nvPr/>
          </p:nvSpPr>
          <p:spPr>
            <a:xfrm>
              <a:off x="726185" y="745035"/>
              <a:ext cx="2241018" cy="224101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0" i="0" lang="fr-CA" sz="2400" u="none" cap="none" strike="noStrike">
                  <a:solidFill>
                    <a:schemeClr val="lt1"/>
                  </a:solidFill>
                  <a:latin typeface="Calibri"/>
                  <a:ea typeface="Calibri"/>
                  <a:cs typeface="Calibri"/>
                  <a:sym typeface="Calibri"/>
                </a:rPr>
                <a:t>Qui sommes-nous?</a:t>
              </a:r>
              <a:endParaRPr b="0" i="0" sz="2400" u="none" cap="none" strike="noStrike">
                <a:solidFill>
                  <a:schemeClr val="lt1"/>
                </a:solidFill>
                <a:latin typeface="Calibri"/>
                <a:ea typeface="Calibri"/>
                <a:cs typeface="Calibri"/>
                <a:sym typeface="Calibri"/>
              </a:endParaRPr>
            </a:p>
          </p:txBody>
        </p:sp>
        <p:sp>
          <p:nvSpPr>
            <p:cNvPr id="165" name="Google Shape;165;p6"/>
            <p:cNvSpPr/>
            <p:nvPr/>
          </p:nvSpPr>
          <p:spPr>
            <a:xfrm>
              <a:off x="3279475" y="623801"/>
              <a:ext cx="2483486" cy="2483486"/>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txBox="1"/>
            <p:nvPr/>
          </p:nvSpPr>
          <p:spPr>
            <a:xfrm>
              <a:off x="3400709" y="745035"/>
              <a:ext cx="2241018" cy="224101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0" i="0" lang="fr-CA" sz="2400" u="none" cap="none" strike="noStrike">
                  <a:solidFill>
                    <a:schemeClr val="lt1"/>
                  </a:solidFill>
                  <a:latin typeface="Calibri"/>
                  <a:ea typeface="Calibri"/>
                  <a:cs typeface="Calibri"/>
                  <a:sym typeface="Calibri"/>
                </a:rPr>
                <a:t>Quelles communautés soutenons-nous?</a:t>
              </a:r>
              <a:endParaRPr b="0" i="0" sz="2400" u="none" cap="none" strike="noStrike">
                <a:solidFill>
                  <a:schemeClr val="lt1"/>
                </a:solidFill>
                <a:latin typeface="Calibri"/>
                <a:ea typeface="Calibri"/>
                <a:cs typeface="Calibri"/>
                <a:sym typeface="Calibri"/>
              </a:endParaRPr>
            </a:p>
          </p:txBody>
        </p:sp>
        <p:sp>
          <p:nvSpPr>
            <p:cNvPr id="167" name="Google Shape;167;p6"/>
            <p:cNvSpPr/>
            <p:nvPr/>
          </p:nvSpPr>
          <p:spPr>
            <a:xfrm>
              <a:off x="604951" y="3298325"/>
              <a:ext cx="2483486" cy="2483486"/>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txBox="1"/>
            <p:nvPr/>
          </p:nvSpPr>
          <p:spPr>
            <a:xfrm>
              <a:off x="726185" y="3419559"/>
              <a:ext cx="2241018" cy="224101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0" i="0" lang="fr-CA" sz="2400" u="none" cap="none" strike="noStrike">
                  <a:solidFill>
                    <a:schemeClr val="lt1"/>
                  </a:solidFill>
                  <a:latin typeface="Calibri"/>
                  <a:ea typeface="Calibri"/>
                  <a:cs typeface="Calibri"/>
                  <a:sym typeface="Calibri"/>
                </a:rPr>
                <a:t>Quelles sont notre mission, nos valeurs et nos responsabilités?</a:t>
              </a:r>
              <a:endParaRPr b="0" i="0" sz="2400" u="none" cap="none" strike="noStrike">
                <a:solidFill>
                  <a:schemeClr val="lt1"/>
                </a:solidFill>
                <a:latin typeface="Calibri"/>
                <a:ea typeface="Calibri"/>
                <a:cs typeface="Calibri"/>
                <a:sym typeface="Calibri"/>
              </a:endParaRPr>
            </a:p>
          </p:txBody>
        </p:sp>
        <p:sp>
          <p:nvSpPr>
            <p:cNvPr id="169" name="Google Shape;169;p6"/>
            <p:cNvSpPr/>
            <p:nvPr/>
          </p:nvSpPr>
          <p:spPr>
            <a:xfrm>
              <a:off x="3279475" y="3298325"/>
              <a:ext cx="2483486" cy="2483486"/>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txBox="1"/>
            <p:nvPr/>
          </p:nvSpPr>
          <p:spPr>
            <a:xfrm>
              <a:off x="3400709" y="3419559"/>
              <a:ext cx="2241018" cy="224101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0" i="0" lang="fr-CA" sz="2400" u="none" cap="none" strike="noStrike">
                  <a:solidFill>
                    <a:schemeClr val="lt1"/>
                  </a:solidFill>
                  <a:latin typeface="Calibri"/>
                  <a:ea typeface="Calibri"/>
                  <a:cs typeface="Calibri"/>
                  <a:sym typeface="Calibri"/>
                </a:rPr>
                <a:t>Dans quels secteurs travaillons-nous?</a:t>
              </a:r>
              <a:endParaRPr b="0" i="0" sz="2400" u="none" cap="none" strike="noStrike">
                <a:solidFill>
                  <a:schemeClr val="lt1"/>
                </a:solidFill>
                <a:latin typeface="Calibri"/>
                <a:ea typeface="Calibri"/>
                <a:cs typeface="Calibri"/>
                <a:sym typeface="Calibri"/>
              </a:endParaRPr>
            </a:p>
          </p:txBody>
        </p:sp>
      </p:grpSp>
      <p:pic>
        <p:nvPicPr>
          <p:cNvPr descr="A picture containing diagram&#10;&#10;Description automatically generated" id="171" name="Google Shape;171;p6"/>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Une image contenant texte, carte, atlas, Police&#10;&#10;Description générée automatiquement" id="178" name="Google Shape;178;p7"/>
          <p:cNvPicPr preferRelativeResize="0"/>
          <p:nvPr/>
        </p:nvPicPr>
        <p:blipFill rotWithShape="1">
          <a:blip r:embed="rId3">
            <a:alphaModFix/>
          </a:blip>
          <a:srcRect b="20218" l="0" r="0" t="1656"/>
          <a:stretch/>
        </p:blipFill>
        <p:spPr>
          <a:xfrm>
            <a:off x="-3047" y="10"/>
            <a:ext cx="12192000" cy="6857990"/>
          </a:xfrm>
          <a:prstGeom prst="rect">
            <a:avLst/>
          </a:prstGeom>
          <a:noFill/>
          <a:ln>
            <a:noFill/>
          </a:ln>
        </p:spPr>
      </p:pic>
      <p:sp>
        <p:nvSpPr>
          <p:cNvPr id="179" name="Google Shape;179;p7"/>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0" name="Google Shape;180;p7"/>
          <p:cNvSpPr txBox="1"/>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b="1" i="0" lang="fr-CA" sz="5200" u="none" cap="none" strike="noStrike">
                <a:solidFill>
                  <a:srgbClr val="FFFFFF"/>
                </a:solidFill>
                <a:latin typeface="Calibri"/>
                <a:ea typeface="Calibri"/>
                <a:cs typeface="Calibri"/>
                <a:sym typeface="Calibri"/>
              </a:rPr>
              <a:t>Communautés membres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Chronologie du programme-cycle </a:t>
            </a:r>
            <a:endParaRPr/>
          </a:p>
        </p:txBody>
      </p:sp>
      <p:grpSp>
        <p:nvGrpSpPr>
          <p:cNvPr id="187" name="Google Shape;187;p8"/>
          <p:cNvGrpSpPr/>
          <p:nvPr/>
        </p:nvGrpSpPr>
        <p:grpSpPr>
          <a:xfrm>
            <a:off x="169985" y="1603729"/>
            <a:ext cx="10515600" cy="4020853"/>
            <a:chOff x="0" y="843"/>
            <a:chExt cx="10515600" cy="4020853"/>
          </a:xfrm>
        </p:grpSpPr>
        <p:cxnSp>
          <p:nvCxnSpPr>
            <p:cNvPr id="188" name="Google Shape;188;p8"/>
            <p:cNvCxnSpPr/>
            <p:nvPr/>
          </p:nvCxnSpPr>
          <p:spPr>
            <a:xfrm>
              <a:off x="0" y="2175669"/>
              <a:ext cx="10515600" cy="0"/>
            </a:xfrm>
            <a:prstGeom prst="straightConnector1">
              <a:avLst/>
            </a:prstGeom>
            <a:solidFill>
              <a:schemeClr val="lt1">
                <a:alpha val="89803"/>
              </a:schemeClr>
            </a:solidFill>
            <a:ln cap="flat" cmpd="sng" w="12700">
              <a:solidFill>
                <a:schemeClr val="accent2"/>
              </a:solidFill>
              <a:prstDash val="solid"/>
              <a:miter lim="800000"/>
              <a:headEnd len="sm" w="sm" type="none"/>
              <a:tailEnd len="sm" w="sm" type="none"/>
            </a:ln>
          </p:spPr>
        </p:cxnSp>
        <p:sp>
          <p:nvSpPr>
            <p:cNvPr id="189" name="Google Shape;189;p8"/>
            <p:cNvSpPr/>
            <p:nvPr/>
          </p:nvSpPr>
          <p:spPr>
            <a:xfrm>
              <a:off x="253596" y="1348914"/>
              <a:ext cx="3700587" cy="52216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
            <p:cNvSpPr txBox="1"/>
            <p:nvPr/>
          </p:nvSpPr>
          <p:spPr>
            <a:xfrm>
              <a:off x="253596" y="1348914"/>
              <a:ext cx="3700587" cy="522160"/>
            </a:xfrm>
            <a:prstGeom prst="rect">
              <a:avLst/>
            </a:prstGeom>
            <a:noFill/>
            <a:ln>
              <a:noFill/>
            </a:ln>
          </p:spPr>
          <p:txBody>
            <a:bodyPr anchorCtr="0" anchor="ctr" bIns="86350" lIns="86350" spcFirstLastPara="1" rIns="86350" wrap="square" tIns="86350">
              <a:noAutofit/>
            </a:bodyPr>
            <a:lstStyle/>
            <a:p>
              <a:pPr indent="0" lvl="0" marL="0" marR="0" rtl="0" algn="ctr">
                <a:lnSpc>
                  <a:spcPct val="90000"/>
                </a:lnSpc>
                <a:spcBef>
                  <a:spcPts val="0"/>
                </a:spcBef>
                <a:spcAft>
                  <a:spcPts val="0"/>
                </a:spcAft>
                <a:buClr>
                  <a:schemeClr val="lt1"/>
                </a:buClr>
                <a:buSzPts val="1700"/>
                <a:buFont typeface="Calibri"/>
                <a:buNone/>
              </a:pPr>
              <a:r>
                <a:rPr b="1" i="0" lang="fr-CA" sz="1700" u="none" cap="none" strike="noStrike">
                  <a:solidFill>
                    <a:schemeClr val="lt1"/>
                  </a:solidFill>
                  <a:latin typeface="Calibri"/>
                  <a:ea typeface="Calibri"/>
                  <a:cs typeface="Calibri"/>
                  <a:sym typeface="Calibri"/>
                </a:rPr>
                <a:t>Programme d’éducation préscolaire</a:t>
              </a:r>
              <a:endParaRPr b="0" i="0" sz="1700" u="none" cap="none" strike="noStrike">
                <a:solidFill>
                  <a:schemeClr val="lt1"/>
                </a:solidFill>
                <a:latin typeface="Calibri"/>
                <a:ea typeface="Calibri"/>
                <a:cs typeface="Calibri"/>
                <a:sym typeface="Calibri"/>
              </a:endParaRPr>
            </a:p>
          </p:txBody>
        </p:sp>
        <p:sp>
          <p:nvSpPr>
            <p:cNvPr id="191" name="Google Shape;191;p8"/>
            <p:cNvSpPr/>
            <p:nvPr/>
          </p:nvSpPr>
          <p:spPr>
            <a:xfrm>
              <a:off x="253596" y="198121"/>
              <a:ext cx="3700587" cy="1150792"/>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txBox="1"/>
            <p:nvPr/>
          </p:nvSpPr>
          <p:spPr>
            <a:xfrm>
              <a:off x="253596" y="198121"/>
              <a:ext cx="3700587" cy="1150792"/>
            </a:xfrm>
            <a:prstGeom prst="rect">
              <a:avLst/>
            </a:prstGeom>
            <a:noFill/>
            <a:ln>
              <a:noFill/>
            </a:ln>
          </p:spPr>
          <p:txBody>
            <a:bodyPr anchorCtr="0" anchor="ctr" bIns="133350" lIns="133350" spcFirstLastPara="1" rIns="133350" wrap="square" tIns="133350">
              <a:noAutofit/>
            </a:bodyPr>
            <a:lstStyle/>
            <a:p>
              <a:pPr indent="0" lvl="0" marL="0" marR="0" rtl="0" algn="l">
                <a:lnSpc>
                  <a:spcPct val="90000"/>
                </a:lnSpc>
                <a:spcBef>
                  <a:spcPts val="0"/>
                </a:spcBef>
                <a:spcAft>
                  <a:spcPts val="0"/>
                </a:spcAft>
                <a:buClr>
                  <a:schemeClr val="dk1"/>
                </a:buClr>
                <a:buSzPts val="1400"/>
                <a:buFont typeface="Calibri"/>
                <a:buNone/>
              </a:pPr>
              <a:r>
                <a:rPr b="0" i="0" lang="fr-CA" sz="1400" u="none" cap="none" strike="noStrike">
                  <a:solidFill>
                    <a:schemeClr val="dk1"/>
                  </a:solidFill>
                  <a:latin typeface="Calibri"/>
                  <a:ea typeface="Calibri"/>
                  <a:cs typeface="Calibri"/>
                  <a:sym typeface="Calibri"/>
                </a:rPr>
                <a:t>Sélection des compétences avec tous les enseignants du préscolaire de la communauté membre</a:t>
              </a:r>
              <a:endParaRPr b="0" i="0" sz="1400" u="none" cap="none" strike="noStrike">
                <a:solidFill>
                  <a:schemeClr val="dk1"/>
                </a:solidFill>
                <a:latin typeface="Calibri"/>
                <a:ea typeface="Calibri"/>
                <a:cs typeface="Calibri"/>
                <a:sym typeface="Calibri"/>
              </a:endParaRPr>
            </a:p>
            <a:p>
              <a:pPr indent="0" lvl="0" marL="0" marR="0" rtl="0" algn="l">
                <a:lnSpc>
                  <a:spcPct val="90000"/>
                </a:lnSpc>
                <a:spcBef>
                  <a:spcPts val="490"/>
                </a:spcBef>
                <a:spcAft>
                  <a:spcPts val="0"/>
                </a:spcAft>
                <a:buClr>
                  <a:schemeClr val="dk1"/>
                </a:buClr>
                <a:buSzPts val="1400"/>
                <a:buFont typeface="Calibri"/>
                <a:buNone/>
              </a:pPr>
              <a:r>
                <a:rPr b="0" i="0" lang="fr-CA" sz="1400" u="none" cap="none" strike="noStrike">
                  <a:solidFill>
                    <a:schemeClr val="dk1"/>
                  </a:solidFill>
                  <a:latin typeface="Calibri"/>
                  <a:ea typeface="Calibri"/>
                  <a:cs typeface="Calibri"/>
                  <a:sym typeface="Calibri"/>
                </a:rPr>
                <a:t>Lancement</a:t>
              </a:r>
              <a:endParaRPr b="0" i="0" sz="1400" u="none" cap="none" strike="noStrike">
                <a:solidFill>
                  <a:schemeClr val="dk1"/>
                </a:solidFill>
                <a:latin typeface="Calibri"/>
                <a:ea typeface="Calibri"/>
                <a:cs typeface="Calibri"/>
                <a:sym typeface="Calibri"/>
              </a:endParaRPr>
            </a:p>
          </p:txBody>
        </p:sp>
        <p:cxnSp>
          <p:nvCxnSpPr>
            <p:cNvPr id="193" name="Google Shape;193;p8"/>
            <p:cNvCxnSpPr/>
            <p:nvPr/>
          </p:nvCxnSpPr>
          <p:spPr>
            <a:xfrm>
              <a:off x="2103890" y="1871075"/>
              <a:ext cx="0" cy="304593"/>
            </a:xfrm>
            <a:prstGeom prst="straightConnector1">
              <a:avLst/>
            </a:prstGeom>
            <a:noFill/>
            <a:ln cap="flat" cmpd="sng" w="9525">
              <a:solidFill>
                <a:schemeClr val="accent2"/>
              </a:solidFill>
              <a:prstDash val="solid"/>
              <a:miter lim="800000"/>
              <a:headEnd len="sm" w="sm" type="none"/>
              <a:tailEnd len="sm" w="sm" type="none"/>
            </a:ln>
          </p:spPr>
        </p:cxnSp>
        <p:sp>
          <p:nvSpPr>
            <p:cNvPr id="194" name="Google Shape;194;p8"/>
            <p:cNvSpPr/>
            <p:nvPr/>
          </p:nvSpPr>
          <p:spPr>
            <a:xfrm>
              <a:off x="2356202" y="2480262"/>
              <a:ext cx="3700587" cy="52216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
            <p:cNvSpPr txBox="1"/>
            <p:nvPr/>
          </p:nvSpPr>
          <p:spPr>
            <a:xfrm>
              <a:off x="2356202" y="2480262"/>
              <a:ext cx="3700587" cy="522160"/>
            </a:xfrm>
            <a:prstGeom prst="rect">
              <a:avLst/>
            </a:prstGeom>
            <a:noFill/>
            <a:ln>
              <a:noFill/>
            </a:ln>
          </p:spPr>
          <p:txBody>
            <a:bodyPr anchorCtr="0" anchor="ctr" bIns="86350" lIns="86350" spcFirstLastPara="1" rIns="86350" wrap="square" tIns="86350">
              <a:noAutofit/>
            </a:bodyPr>
            <a:lstStyle/>
            <a:p>
              <a:pPr indent="0" lvl="0" marL="0" marR="0" rtl="0" algn="ctr">
                <a:lnSpc>
                  <a:spcPct val="90000"/>
                </a:lnSpc>
                <a:spcBef>
                  <a:spcPts val="0"/>
                </a:spcBef>
                <a:spcAft>
                  <a:spcPts val="0"/>
                </a:spcAft>
                <a:buClr>
                  <a:schemeClr val="lt1"/>
                </a:buClr>
                <a:buSzPts val="1700"/>
                <a:buFont typeface="Calibri"/>
                <a:buNone/>
              </a:pPr>
              <a:r>
                <a:rPr b="1" i="0" lang="fr-CA" sz="1700" u="none" cap="none" strike="noStrike">
                  <a:solidFill>
                    <a:schemeClr val="lt1"/>
                  </a:solidFill>
                  <a:latin typeface="Calibri"/>
                  <a:ea typeface="Calibri"/>
                  <a:cs typeface="Calibri"/>
                  <a:sym typeface="Calibri"/>
                </a:rPr>
                <a:t>Programme -cycle</a:t>
              </a:r>
              <a:endParaRPr b="1" i="0" sz="1700" u="none" cap="none" strike="noStrike">
                <a:solidFill>
                  <a:schemeClr val="lt1"/>
                </a:solidFill>
                <a:latin typeface="Calibri"/>
                <a:ea typeface="Calibri"/>
                <a:cs typeface="Calibri"/>
                <a:sym typeface="Calibri"/>
              </a:endParaRPr>
            </a:p>
          </p:txBody>
        </p:sp>
        <p:sp>
          <p:nvSpPr>
            <p:cNvPr id="196" name="Google Shape;196;p8"/>
            <p:cNvSpPr/>
            <p:nvPr/>
          </p:nvSpPr>
          <p:spPr>
            <a:xfrm>
              <a:off x="2356202" y="3002423"/>
              <a:ext cx="3700587" cy="1019273"/>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8"/>
            <p:cNvSpPr txBox="1"/>
            <p:nvPr/>
          </p:nvSpPr>
          <p:spPr>
            <a:xfrm>
              <a:off x="2356202" y="3002423"/>
              <a:ext cx="3700587" cy="1019273"/>
            </a:xfrm>
            <a:prstGeom prst="rect">
              <a:avLst/>
            </a:prstGeom>
            <a:noFill/>
            <a:ln>
              <a:noFill/>
            </a:ln>
          </p:spPr>
          <p:txBody>
            <a:bodyPr anchorCtr="0" anchor="ctr" bIns="133350" lIns="133350" spcFirstLastPara="1" rIns="133350" wrap="square" tIns="133350">
              <a:noAutofit/>
            </a:bodyPr>
            <a:lstStyle/>
            <a:p>
              <a:pPr indent="0" lvl="0" marL="0" marR="0" rtl="0" algn="l">
                <a:lnSpc>
                  <a:spcPct val="90000"/>
                </a:lnSpc>
                <a:spcBef>
                  <a:spcPts val="0"/>
                </a:spcBef>
                <a:spcAft>
                  <a:spcPts val="0"/>
                </a:spcAft>
                <a:buClr>
                  <a:schemeClr val="dk1"/>
                </a:buClr>
                <a:buSzPts val="1400"/>
                <a:buFont typeface="Calibri"/>
                <a:buNone/>
              </a:pPr>
              <a:r>
                <a:rPr b="0" i="0" lang="fr-CA" sz="1400" u="none" cap="none" strike="noStrike">
                  <a:solidFill>
                    <a:schemeClr val="dk1"/>
                  </a:solidFill>
                  <a:latin typeface="Calibri"/>
                  <a:ea typeface="Calibri"/>
                  <a:cs typeface="Calibri"/>
                  <a:sym typeface="Calibri"/>
                </a:rPr>
                <a:t> Processus de sélection identique</a:t>
              </a:r>
              <a:endParaRPr b="0" i="0" sz="1400" u="none" cap="none" strike="noStrike">
                <a:solidFill>
                  <a:schemeClr val="dk1"/>
                </a:solidFill>
                <a:latin typeface="Calibri"/>
                <a:ea typeface="Calibri"/>
                <a:cs typeface="Calibri"/>
                <a:sym typeface="Calibri"/>
              </a:endParaRPr>
            </a:p>
            <a:p>
              <a:pPr indent="0" lvl="0" marL="0" marR="0" rtl="0" algn="l">
                <a:lnSpc>
                  <a:spcPct val="90000"/>
                </a:lnSpc>
                <a:spcBef>
                  <a:spcPts val="490"/>
                </a:spcBef>
                <a:spcAft>
                  <a:spcPts val="0"/>
                </a:spcAft>
                <a:buClr>
                  <a:schemeClr val="dk1"/>
                </a:buClr>
                <a:buSzPts val="1400"/>
                <a:buFont typeface="Calibri"/>
                <a:buNone/>
              </a:pPr>
              <a:r>
                <a:rPr b="0" i="0" lang="fr-CA" sz="1400" u="none" cap="none" strike="noStrike">
                  <a:solidFill>
                    <a:schemeClr val="dk1"/>
                  </a:solidFill>
                  <a:latin typeface="Calibri"/>
                  <a:ea typeface="Calibri"/>
                  <a:cs typeface="Calibri"/>
                  <a:sym typeface="Calibri"/>
                </a:rPr>
                <a:t>Cadre holistique</a:t>
              </a:r>
              <a:endParaRPr b="0" i="0" sz="1400" u="none" cap="none" strike="noStrike">
                <a:solidFill>
                  <a:schemeClr val="dk1"/>
                </a:solidFill>
                <a:latin typeface="Calibri"/>
                <a:ea typeface="Calibri"/>
                <a:cs typeface="Calibri"/>
                <a:sym typeface="Calibri"/>
              </a:endParaRPr>
            </a:p>
            <a:p>
              <a:pPr indent="0" lvl="0" marL="0" marR="0" rtl="0" algn="l">
                <a:lnSpc>
                  <a:spcPct val="90000"/>
                </a:lnSpc>
                <a:spcBef>
                  <a:spcPts val="490"/>
                </a:spcBef>
                <a:spcAft>
                  <a:spcPts val="0"/>
                </a:spcAft>
                <a:buClr>
                  <a:schemeClr val="dk1"/>
                </a:buClr>
                <a:buSzPts val="1400"/>
                <a:buFont typeface="Calibri"/>
                <a:buNone/>
              </a:pPr>
              <a:r>
                <a:rPr b="0" i="0" lang="fr-CA" sz="1400" u="none" cap="none" strike="noStrike">
                  <a:solidFill>
                    <a:schemeClr val="dk1"/>
                  </a:solidFill>
                  <a:latin typeface="Calibri"/>
                  <a:ea typeface="Calibri"/>
                  <a:cs typeface="Calibri"/>
                  <a:sym typeface="Calibri"/>
                </a:rPr>
                <a:t>Expertise solide </a:t>
              </a:r>
              <a:endParaRPr/>
            </a:p>
          </p:txBody>
        </p:sp>
        <p:cxnSp>
          <p:nvCxnSpPr>
            <p:cNvPr id="198" name="Google Shape;198;p8"/>
            <p:cNvCxnSpPr/>
            <p:nvPr/>
          </p:nvCxnSpPr>
          <p:spPr>
            <a:xfrm>
              <a:off x="4206496" y="2175668"/>
              <a:ext cx="0" cy="304593"/>
            </a:xfrm>
            <a:prstGeom prst="straightConnector1">
              <a:avLst/>
            </a:prstGeom>
            <a:noFill/>
            <a:ln cap="flat" cmpd="sng" w="9525">
              <a:solidFill>
                <a:schemeClr val="accent2"/>
              </a:solidFill>
              <a:prstDash val="solid"/>
              <a:miter lim="800000"/>
              <a:headEnd len="sm" w="sm" type="none"/>
              <a:tailEnd len="sm" w="sm" type="none"/>
            </a:ln>
          </p:spPr>
        </p:cxnSp>
        <p:sp>
          <p:nvSpPr>
            <p:cNvPr id="199" name="Google Shape;199;p8"/>
            <p:cNvSpPr/>
            <p:nvPr/>
          </p:nvSpPr>
          <p:spPr>
            <a:xfrm rot="2700000">
              <a:off x="2070044" y="2141823"/>
              <a:ext cx="67690" cy="67690"/>
            </a:xfrm>
            <a:prstGeom prst="rect">
              <a:avLst/>
            </a:prstGeom>
            <a:solidFill>
              <a:schemeClr val="accent2"/>
            </a:soli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
            <p:cNvSpPr/>
            <p:nvPr/>
          </p:nvSpPr>
          <p:spPr>
            <a:xfrm rot="2700000">
              <a:off x="4172651" y="2141823"/>
              <a:ext cx="67690" cy="67690"/>
            </a:xfrm>
            <a:prstGeom prst="rect">
              <a:avLst/>
            </a:prstGeom>
            <a:solidFill>
              <a:schemeClr val="accent2"/>
            </a:soli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
            <p:cNvSpPr/>
            <p:nvPr/>
          </p:nvSpPr>
          <p:spPr>
            <a:xfrm>
              <a:off x="4458809" y="1348914"/>
              <a:ext cx="3700587" cy="52216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txBox="1"/>
            <p:nvPr/>
          </p:nvSpPr>
          <p:spPr>
            <a:xfrm>
              <a:off x="4458809" y="1348914"/>
              <a:ext cx="3700587" cy="522160"/>
            </a:xfrm>
            <a:prstGeom prst="rect">
              <a:avLst/>
            </a:prstGeom>
            <a:noFill/>
            <a:ln>
              <a:noFill/>
            </a:ln>
          </p:spPr>
          <p:txBody>
            <a:bodyPr anchorCtr="0" anchor="ctr" bIns="86350" lIns="86350" spcFirstLastPara="1" rIns="86350" wrap="square" tIns="86350">
              <a:noAutofit/>
            </a:bodyPr>
            <a:lstStyle/>
            <a:p>
              <a:pPr indent="0" lvl="0" marL="0" marR="0" rtl="0" algn="ctr">
                <a:lnSpc>
                  <a:spcPct val="90000"/>
                </a:lnSpc>
                <a:spcBef>
                  <a:spcPts val="0"/>
                </a:spcBef>
                <a:spcAft>
                  <a:spcPts val="0"/>
                </a:spcAft>
                <a:buClr>
                  <a:schemeClr val="lt1"/>
                </a:buClr>
                <a:buSzPts val="1700"/>
                <a:buFont typeface="Calibri"/>
                <a:buNone/>
              </a:pPr>
              <a:r>
                <a:rPr b="1" i="0" lang="fr-CA" sz="1700" u="none" cap="none" strike="noStrike">
                  <a:solidFill>
                    <a:schemeClr val="lt1"/>
                  </a:solidFill>
                  <a:latin typeface="Calibri"/>
                  <a:ea typeface="Calibri"/>
                  <a:cs typeface="Calibri"/>
                  <a:sym typeface="Calibri"/>
                </a:rPr>
                <a:t>Outils et compléments</a:t>
              </a:r>
              <a:endParaRPr/>
            </a:p>
          </p:txBody>
        </p:sp>
        <p:sp>
          <p:nvSpPr>
            <p:cNvPr id="203" name="Google Shape;203;p8"/>
            <p:cNvSpPr/>
            <p:nvPr/>
          </p:nvSpPr>
          <p:spPr>
            <a:xfrm>
              <a:off x="4458809" y="843"/>
              <a:ext cx="3700587" cy="1348071"/>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txBox="1"/>
            <p:nvPr/>
          </p:nvSpPr>
          <p:spPr>
            <a:xfrm>
              <a:off x="4458809" y="843"/>
              <a:ext cx="3700587" cy="1348071"/>
            </a:xfrm>
            <a:prstGeom prst="rect">
              <a:avLst/>
            </a:prstGeom>
            <a:noFill/>
            <a:ln>
              <a:noFill/>
            </a:ln>
          </p:spPr>
          <p:txBody>
            <a:bodyPr anchorCtr="0" anchor="ctr" bIns="133350" lIns="133350" spcFirstLastPara="1" rIns="133350" wrap="square" tIns="133350">
              <a:noAutofit/>
            </a:bodyPr>
            <a:lstStyle/>
            <a:p>
              <a:pPr indent="0" lvl="0" marL="0" marR="0" rtl="0" algn="l">
                <a:lnSpc>
                  <a:spcPct val="90000"/>
                </a:lnSpc>
                <a:spcBef>
                  <a:spcPts val="0"/>
                </a:spcBef>
                <a:spcAft>
                  <a:spcPts val="0"/>
                </a:spcAft>
                <a:buClr>
                  <a:schemeClr val="dk1"/>
                </a:buClr>
                <a:buSzPts val="1400"/>
                <a:buFont typeface="Calibri"/>
                <a:buNone/>
              </a:pPr>
              <a:r>
                <a:rPr b="0" i="0" lang="fr-CA" sz="1400" u="none" cap="none" strike="noStrike">
                  <a:solidFill>
                    <a:schemeClr val="dk1"/>
                  </a:solidFill>
                  <a:latin typeface="Calibri"/>
                  <a:ea typeface="Calibri"/>
                  <a:cs typeface="Calibri"/>
                  <a:sym typeface="Calibri"/>
                </a:rPr>
                <a:t>Élaboration du cahier d’activités, de la trousse littéraire, des fiches d’observations, du parcours d’apprentissage</a:t>
              </a:r>
              <a:endParaRPr/>
            </a:p>
            <a:p>
              <a:pPr indent="0" lvl="0" marL="0" marR="0" rtl="0" algn="l">
                <a:lnSpc>
                  <a:spcPct val="90000"/>
                </a:lnSpc>
                <a:spcBef>
                  <a:spcPts val="490"/>
                </a:spcBef>
                <a:spcAft>
                  <a:spcPts val="0"/>
                </a:spcAft>
                <a:buClr>
                  <a:schemeClr val="dk1"/>
                </a:buClr>
                <a:buSzPts val="1400"/>
                <a:buFont typeface="Calibri"/>
                <a:buNone/>
              </a:pPr>
              <a:r>
                <a:rPr b="0" i="0" lang="fr-CA" sz="1400" u="none" cap="none" strike="noStrike">
                  <a:solidFill>
                    <a:schemeClr val="dk1"/>
                  </a:solidFill>
                  <a:latin typeface="Calibri"/>
                  <a:ea typeface="Calibri"/>
                  <a:cs typeface="Calibri"/>
                  <a:sym typeface="Calibri"/>
                </a:rPr>
                <a:t>Essai dans des classes préscolaires de la communauté</a:t>
              </a:r>
              <a:endParaRPr/>
            </a:p>
          </p:txBody>
        </p:sp>
        <p:cxnSp>
          <p:nvCxnSpPr>
            <p:cNvPr id="205" name="Google Shape;205;p8"/>
            <p:cNvCxnSpPr/>
            <p:nvPr/>
          </p:nvCxnSpPr>
          <p:spPr>
            <a:xfrm>
              <a:off x="6309103" y="1871075"/>
              <a:ext cx="0" cy="304593"/>
            </a:xfrm>
            <a:prstGeom prst="straightConnector1">
              <a:avLst/>
            </a:prstGeom>
            <a:noFill/>
            <a:ln cap="flat" cmpd="sng" w="9525">
              <a:solidFill>
                <a:schemeClr val="accent2"/>
              </a:solidFill>
              <a:prstDash val="solid"/>
              <a:miter lim="800000"/>
              <a:headEnd len="sm" w="sm" type="none"/>
              <a:tailEnd len="sm" w="sm" type="none"/>
            </a:ln>
          </p:spPr>
        </p:cxnSp>
        <p:sp>
          <p:nvSpPr>
            <p:cNvPr id="206" name="Google Shape;206;p8"/>
            <p:cNvSpPr/>
            <p:nvPr/>
          </p:nvSpPr>
          <p:spPr>
            <a:xfrm>
              <a:off x="6561416" y="2480262"/>
              <a:ext cx="3700587" cy="52216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
            <p:cNvSpPr txBox="1"/>
            <p:nvPr/>
          </p:nvSpPr>
          <p:spPr>
            <a:xfrm>
              <a:off x="6561416" y="2480262"/>
              <a:ext cx="3700587" cy="522160"/>
            </a:xfrm>
            <a:prstGeom prst="rect">
              <a:avLst/>
            </a:prstGeom>
            <a:noFill/>
            <a:ln>
              <a:noFill/>
            </a:ln>
          </p:spPr>
          <p:txBody>
            <a:bodyPr anchorCtr="0" anchor="ctr" bIns="86350" lIns="86350" spcFirstLastPara="1" rIns="86350" wrap="square" tIns="86350">
              <a:noAutofit/>
            </a:bodyPr>
            <a:lstStyle/>
            <a:p>
              <a:pPr indent="0" lvl="0" marL="0" marR="0" rtl="0" algn="ctr">
                <a:lnSpc>
                  <a:spcPct val="90000"/>
                </a:lnSpc>
                <a:spcBef>
                  <a:spcPts val="0"/>
                </a:spcBef>
                <a:spcAft>
                  <a:spcPts val="0"/>
                </a:spcAft>
                <a:buClr>
                  <a:schemeClr val="lt1"/>
                </a:buClr>
                <a:buSzPts val="1700"/>
                <a:buFont typeface="Calibri"/>
                <a:buNone/>
              </a:pPr>
              <a:r>
                <a:rPr b="0" i="0" lang="fr-CA" sz="1700" u="none" cap="none" strike="noStrike">
                  <a:solidFill>
                    <a:schemeClr val="lt1"/>
                  </a:solidFill>
                  <a:latin typeface="Calibri"/>
                  <a:ea typeface="Calibri"/>
                  <a:cs typeface="Calibri"/>
                  <a:sym typeface="Calibri"/>
                </a:rPr>
                <a:t>Formation et soutien</a:t>
              </a:r>
              <a:endParaRPr/>
            </a:p>
          </p:txBody>
        </p:sp>
        <p:sp>
          <p:nvSpPr>
            <p:cNvPr id="208" name="Google Shape;208;p8"/>
            <p:cNvSpPr/>
            <p:nvPr/>
          </p:nvSpPr>
          <p:spPr>
            <a:xfrm>
              <a:off x="6561416" y="3002423"/>
              <a:ext cx="3700587" cy="937074"/>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txBox="1"/>
            <p:nvPr/>
          </p:nvSpPr>
          <p:spPr>
            <a:xfrm>
              <a:off x="6561416" y="3002423"/>
              <a:ext cx="3700587" cy="937074"/>
            </a:xfrm>
            <a:prstGeom prst="rect">
              <a:avLst/>
            </a:prstGeom>
            <a:noFill/>
            <a:ln>
              <a:noFill/>
            </a:ln>
          </p:spPr>
          <p:txBody>
            <a:bodyPr anchorCtr="0" anchor="ctr" bIns="133350" lIns="133350" spcFirstLastPara="1" rIns="133350" wrap="square" tIns="133350">
              <a:noAutofit/>
            </a:bodyPr>
            <a:lstStyle/>
            <a:p>
              <a:pPr indent="0" lvl="0" marL="0" marR="0" rtl="0" algn="l">
                <a:lnSpc>
                  <a:spcPct val="90000"/>
                </a:lnSpc>
                <a:spcBef>
                  <a:spcPts val="0"/>
                </a:spcBef>
                <a:spcAft>
                  <a:spcPts val="0"/>
                </a:spcAft>
                <a:buClr>
                  <a:schemeClr val="dk1"/>
                </a:buClr>
                <a:buSzPts val="1400"/>
                <a:buFont typeface="Calibri"/>
                <a:buNone/>
              </a:pPr>
              <a:r>
                <a:rPr b="0" i="0" lang="fr-CA" sz="1400" u="none" cap="none" strike="noStrike">
                  <a:solidFill>
                    <a:schemeClr val="dk1"/>
                  </a:solidFill>
                  <a:latin typeface="Calibri"/>
                  <a:ea typeface="Calibri"/>
                  <a:cs typeface="Calibri"/>
                  <a:sym typeface="Calibri"/>
                </a:rPr>
                <a:t>Visites dans les communautés pour former le personnel</a:t>
              </a:r>
              <a:endParaRPr/>
            </a:p>
            <a:p>
              <a:pPr indent="0" lvl="0" marL="0" marR="0" rtl="0" algn="l">
                <a:lnSpc>
                  <a:spcPct val="90000"/>
                </a:lnSpc>
                <a:spcBef>
                  <a:spcPts val="490"/>
                </a:spcBef>
                <a:spcAft>
                  <a:spcPts val="0"/>
                </a:spcAft>
                <a:buClr>
                  <a:schemeClr val="dk1"/>
                </a:buClr>
                <a:buSzPts val="1400"/>
                <a:buFont typeface="Calibri"/>
                <a:buNone/>
              </a:pPr>
              <a:r>
                <a:rPr b="0" i="0" lang="fr-CA" sz="1400" u="none" cap="none" strike="noStrike">
                  <a:solidFill>
                    <a:schemeClr val="dk1"/>
                  </a:solidFill>
                  <a:latin typeface="Calibri"/>
                  <a:ea typeface="Calibri"/>
                  <a:cs typeface="Calibri"/>
                  <a:sym typeface="Calibri"/>
                </a:rPr>
                <a:t>Soutien continu</a:t>
              </a:r>
              <a:endParaRPr/>
            </a:p>
          </p:txBody>
        </p:sp>
        <p:cxnSp>
          <p:nvCxnSpPr>
            <p:cNvPr id="210" name="Google Shape;210;p8"/>
            <p:cNvCxnSpPr/>
            <p:nvPr/>
          </p:nvCxnSpPr>
          <p:spPr>
            <a:xfrm>
              <a:off x="8411709" y="2175668"/>
              <a:ext cx="0" cy="304593"/>
            </a:xfrm>
            <a:prstGeom prst="straightConnector1">
              <a:avLst/>
            </a:prstGeom>
            <a:noFill/>
            <a:ln cap="flat" cmpd="sng" w="9525">
              <a:solidFill>
                <a:schemeClr val="accent2"/>
              </a:solidFill>
              <a:prstDash val="solid"/>
              <a:miter lim="800000"/>
              <a:headEnd len="sm" w="sm" type="none"/>
              <a:tailEnd len="sm" w="sm" type="none"/>
            </a:ln>
          </p:spPr>
        </p:cxnSp>
        <p:sp>
          <p:nvSpPr>
            <p:cNvPr id="211" name="Google Shape;211;p8"/>
            <p:cNvSpPr/>
            <p:nvPr/>
          </p:nvSpPr>
          <p:spPr>
            <a:xfrm rot="2700000">
              <a:off x="6275257" y="2141823"/>
              <a:ext cx="67690" cy="67690"/>
            </a:xfrm>
            <a:prstGeom prst="rect">
              <a:avLst/>
            </a:prstGeom>
            <a:solidFill>
              <a:schemeClr val="accent2"/>
            </a:soli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rot="2700000">
              <a:off x="8377864" y="2141823"/>
              <a:ext cx="67690" cy="67690"/>
            </a:xfrm>
            <a:prstGeom prst="rect">
              <a:avLst/>
            </a:prstGeom>
            <a:solidFill>
              <a:schemeClr val="accent2"/>
            </a:soli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A picture containing diagram&#10;&#10;Description automatically generated" id="213" name="Google Shape;213;p8"/>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pic>
        <p:nvPicPr>
          <p:cNvPr id="214" name="Google Shape;214;p8"/>
          <p:cNvPicPr preferRelativeResize="0"/>
          <p:nvPr/>
        </p:nvPicPr>
        <p:blipFill rotWithShape="1">
          <a:blip r:embed="rId4">
            <a:alphaModFix/>
          </a:blip>
          <a:srcRect b="0" l="0" r="0" t="0"/>
          <a:stretch/>
        </p:blipFill>
        <p:spPr>
          <a:xfrm rot="10800000">
            <a:off x="8721969" y="574431"/>
            <a:ext cx="3048000" cy="2286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9"/>
          <p:cNvSpPr/>
          <p:nvPr/>
        </p:nvSpPr>
        <p:spPr>
          <a:xfrm>
            <a:off x="3051" y="0"/>
            <a:ext cx="1218894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221" name="Google Shape;221;p9"/>
          <p:cNvGrpSpPr/>
          <p:nvPr/>
        </p:nvGrpSpPr>
        <p:grpSpPr>
          <a:xfrm>
            <a:off x="-2848" y="0"/>
            <a:ext cx="12188949" cy="6858000"/>
            <a:chOff x="-2848" y="0"/>
            <a:chExt cx="12188949" cy="6858000"/>
          </a:xfrm>
        </p:grpSpPr>
        <p:sp>
          <p:nvSpPr>
            <p:cNvPr id="222" name="Google Shape;222;p9"/>
            <p:cNvSpPr/>
            <p:nvPr/>
          </p:nvSpPr>
          <p:spPr>
            <a:xfrm>
              <a:off x="-2848" y="0"/>
              <a:ext cx="12188949"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3" name="Google Shape;223;p9"/>
            <p:cNvSpPr/>
            <p:nvPr/>
          </p:nvSpPr>
          <p:spPr>
            <a:xfrm>
              <a:off x="-2848" y="0"/>
              <a:ext cx="12188949"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224" name="Google Shape;224;p9"/>
          <p:cNvGrpSpPr/>
          <p:nvPr/>
        </p:nvGrpSpPr>
        <p:grpSpPr>
          <a:xfrm>
            <a:off x="651279" y="598259"/>
            <a:ext cx="10889442" cy="5680742"/>
            <a:chOff x="651279" y="598259"/>
            <a:chExt cx="10889442" cy="5680742"/>
          </a:xfrm>
        </p:grpSpPr>
        <p:sp>
          <p:nvSpPr>
            <p:cNvPr id="225" name="Google Shape;225;p9"/>
            <p:cNvSpPr/>
            <p:nvPr/>
          </p:nvSpPr>
          <p:spPr>
            <a:xfrm>
              <a:off x="651279" y="598259"/>
              <a:ext cx="10889442" cy="56807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6" name="Google Shape;226;p9"/>
            <p:cNvSpPr/>
            <p:nvPr/>
          </p:nvSpPr>
          <p:spPr>
            <a:xfrm>
              <a:off x="651279" y="598259"/>
              <a:ext cx="10889442" cy="56807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227" name="Google Shape;227;p9"/>
          <p:cNvGrpSpPr/>
          <p:nvPr/>
        </p:nvGrpSpPr>
        <p:grpSpPr>
          <a:xfrm>
            <a:off x="-2848" y="0"/>
            <a:ext cx="12188952" cy="6858000"/>
            <a:chOff x="0" y="0"/>
            <a:chExt cx="12188952" cy="6858000"/>
          </a:xfrm>
        </p:grpSpPr>
        <p:sp>
          <p:nvSpPr>
            <p:cNvPr id="228" name="Google Shape;228;p9"/>
            <p:cNvSpPr/>
            <p:nvPr/>
          </p:nvSpPr>
          <p:spPr>
            <a:xfrm>
              <a:off x="26122" y="6015669"/>
              <a:ext cx="2605762" cy="842331"/>
            </a:xfrm>
            <a:custGeom>
              <a:rect b="b" l="l" r="r" t="t"/>
              <a:pathLst>
                <a:path extrusionOk="0" h="1033951" w="3180577">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9" name="Google Shape;229;p9"/>
            <p:cNvSpPr/>
            <p:nvPr/>
          </p:nvSpPr>
          <p:spPr>
            <a:xfrm>
              <a:off x="655184" y="5798001"/>
              <a:ext cx="2485581" cy="1059999"/>
            </a:xfrm>
            <a:custGeom>
              <a:rect b="b" l="l" r="r" t="t"/>
              <a:pathLst>
                <a:path extrusionOk="0" h="1050628" w="244976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0" name="Google Shape;230;p9"/>
            <p:cNvSpPr/>
            <p:nvPr/>
          </p:nvSpPr>
          <p:spPr>
            <a:xfrm>
              <a:off x="3474720" y="0"/>
              <a:ext cx="6177282" cy="1778750"/>
            </a:xfrm>
            <a:custGeom>
              <a:rect b="b" l="l" r="r" t="t"/>
              <a:pathLst>
                <a:path extrusionOk="0" h="1849426" w="6386648">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1" name="Google Shape;231;p9"/>
            <p:cNvSpPr/>
            <p:nvPr/>
          </p:nvSpPr>
          <p:spPr>
            <a:xfrm>
              <a:off x="0" y="2390523"/>
              <a:ext cx="611491" cy="1421482"/>
            </a:xfrm>
            <a:custGeom>
              <a:rect b="b" l="l" r="r" t="t"/>
              <a:pathLst>
                <a:path extrusionOk="0" h="1429512" w="611491">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2" name="Google Shape;232;p9"/>
            <p:cNvSpPr/>
            <p:nvPr/>
          </p:nvSpPr>
          <p:spPr>
            <a:xfrm>
              <a:off x="3792772" y="0"/>
              <a:ext cx="2423863" cy="1343767"/>
            </a:xfrm>
            <a:custGeom>
              <a:rect b="b" l="l" r="r" t="t"/>
              <a:pathLst>
                <a:path extrusionOk="0" h="1681468" w="3015964">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3" name="Google Shape;233;p9"/>
            <p:cNvSpPr/>
            <p:nvPr/>
          </p:nvSpPr>
          <p:spPr>
            <a:xfrm>
              <a:off x="10946850" y="0"/>
              <a:ext cx="1242102" cy="2620884"/>
            </a:xfrm>
            <a:custGeom>
              <a:rect b="b" l="l" r="r" t="t"/>
              <a:pathLst>
                <a:path extrusionOk="0" h="2635689" w="1242102">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4" name="Google Shape;234;p9"/>
            <p:cNvSpPr/>
            <p:nvPr/>
          </p:nvSpPr>
          <p:spPr>
            <a:xfrm>
              <a:off x="0" y="0"/>
              <a:ext cx="1577788" cy="980141"/>
            </a:xfrm>
            <a:custGeom>
              <a:rect b="b" l="l" r="r" t="t"/>
              <a:pathLst>
                <a:path extrusionOk="0" h="795676" w="1471018">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35" name="Google Shape;235;p9"/>
          <p:cNvSpPr txBox="1"/>
          <p:nvPr>
            <p:ph type="title"/>
          </p:nvPr>
        </p:nvSpPr>
        <p:spPr>
          <a:xfrm>
            <a:off x="1014984" y="839067"/>
            <a:ext cx="5821537" cy="12203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fr-CA" sz="4800"/>
              <a:t>Programme-cycle</a:t>
            </a:r>
            <a:endParaRPr/>
          </a:p>
        </p:txBody>
      </p:sp>
      <p:sp>
        <p:nvSpPr>
          <p:cNvPr id="236" name="Google Shape;236;p9"/>
          <p:cNvSpPr txBox="1"/>
          <p:nvPr>
            <p:ph idx="1" type="body"/>
          </p:nvPr>
        </p:nvSpPr>
        <p:spPr>
          <a:xfrm>
            <a:off x="881433" y="1996577"/>
            <a:ext cx="6326889" cy="3729870"/>
          </a:xfrm>
          <a:prstGeom prst="rect">
            <a:avLst/>
          </a:prstGeom>
          <a:noFill/>
          <a:ln>
            <a:noFill/>
          </a:ln>
        </p:spPr>
        <p:txBody>
          <a:bodyPr anchorCtr="0" anchor="t" bIns="45700" lIns="91425" spcFirstLastPara="1" rIns="91425" wrap="square" tIns="45700">
            <a:normAutofit fontScale="85000" lnSpcReduction="10000"/>
          </a:bodyPr>
          <a:lstStyle/>
          <a:p>
            <a:pPr indent="-228600" lvl="1" marL="685800" rtl="0" algn="l">
              <a:lnSpc>
                <a:spcPct val="150000"/>
              </a:lnSpc>
              <a:spcBef>
                <a:spcPts val="0"/>
              </a:spcBef>
              <a:spcAft>
                <a:spcPts val="0"/>
              </a:spcAft>
              <a:buClr>
                <a:srgbClr val="000000"/>
              </a:buClr>
              <a:buSzPct val="100000"/>
              <a:buFont typeface="Courier New"/>
              <a:buChar char="o"/>
            </a:pPr>
            <a:r>
              <a:rPr lang="fr-CA" sz="2000">
                <a:solidFill>
                  <a:srgbClr val="000000"/>
                </a:solidFill>
              </a:rPr>
              <a:t>Approche holistique </a:t>
            </a:r>
            <a:endParaRPr sz="2000">
              <a:solidFill>
                <a:srgbClr val="000000"/>
              </a:solidFill>
              <a:latin typeface="Calibri"/>
              <a:ea typeface="Calibri"/>
              <a:cs typeface="Calibri"/>
              <a:sym typeface="Calibri"/>
            </a:endParaRPr>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Expertise professionnelle, communautaire et sur le terrain</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Programme dynamique en constante évolution</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Participation active </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Outils concrets</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Insister sur la culture, la langue et le territoire </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Trousse littéraire comprenant uniquement des œuvres d’auteurs membres des Premières Nations, des Métis et des Inuits.</a:t>
            </a:r>
            <a:endParaRPr sz="1600"/>
          </a:p>
        </p:txBody>
      </p:sp>
      <p:pic>
        <p:nvPicPr>
          <p:cNvPr id="237" name="Google Shape;237;p9"/>
          <p:cNvPicPr preferRelativeResize="0"/>
          <p:nvPr/>
        </p:nvPicPr>
        <p:blipFill rotWithShape="1">
          <a:blip r:embed="rId3">
            <a:alphaModFix/>
          </a:blip>
          <a:srcRect b="0" l="2572" r="5877" t="0"/>
          <a:stretch/>
        </p:blipFill>
        <p:spPr>
          <a:xfrm>
            <a:off x="7082810" y="841663"/>
            <a:ext cx="4166152" cy="518592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2024-02-09T13:07:12Z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0x010100D8A59715330D00458E73FA42552930E3</vt:lpwstr>
  </property>
  <property fmtid="{D5CDD505-2E9C-101B-9397-08002B2CF9AE}" pid="3" name="MediaServiceImageTags">
    <vt:lpwstr/>
  </property>
</Properties>
</file>