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nton" pitchFamily="2" charset="0"/>
      <p:regular r:id="rId24"/>
    </p:embeddedFont>
    <p:embeddedFont>
      <p:font typeface="Antonio Bold" panose="020B0604020202020204" charset="0"/>
      <p:regular r:id="rId25"/>
    </p:embeddedFont>
    <p:embeddedFont>
      <p:font typeface="Antonio Ultra-Bold Italics" panose="020B0604020202020204" charset="0"/>
      <p:regular r:id="rId26"/>
    </p:embeddedFont>
    <p:embeddedFont>
      <p:font typeface="Lilita One" panose="020B0604020202020204" charset="0"/>
      <p:regular r:id="rId27"/>
    </p:embeddedFont>
    <p:embeddedFont>
      <p:font typeface="Poppins" panose="00000500000000000000" pitchFamily="2" charset="0"/>
      <p:regular r:id="rId28"/>
    </p:embeddedFont>
    <p:embeddedFont>
      <p:font typeface="Poppins Bold" panose="020B0604020202020204" charset="0"/>
      <p:regular r:id="rId29"/>
    </p:embeddedFont>
    <p:embeddedFont>
      <p:font typeface="Poppins Medium" panose="00000600000000000000" pitchFamily="2" charset="0"/>
      <p:regular r:id="rId30"/>
    </p:embeddedFont>
    <p:embeddedFont>
      <p:font typeface="Recoleta" panose="020B0604020202020204" charset="0"/>
      <p:regular r:id="rId31"/>
    </p:embeddedFont>
    <p:embeddedFont>
      <p:font typeface="Recoleta Bold" panose="020B0604020202020204" charset="0"/>
      <p:regular r:id="rId32"/>
    </p:embeddedFont>
    <p:embeddedFont>
      <p:font typeface="Trade Gothic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first*</a:t>
            </a:r>
          </a:p>
          <a:p>
            <a:r>
              <a:rPr lang="en-US"/>
              <a:t>- When schools don’t have consistent nutrition policies, the food choices can vary a lot, making it harder to support healthy eating in a clear and lasting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Reduce availability of low nutrient foods. </a:t>
            </a:r>
          </a:p>
          <a:p>
            <a:r>
              <a:rPr lang="en-US"/>
              <a:t>1. Pop and Sugar Sweetened Beverages, such as juice, Pepsi, energy drinks, etc. </a:t>
            </a:r>
          </a:p>
          <a:p>
            <a:r>
              <a:rPr lang="en-US"/>
              <a:t>2. High Sugar Snacks, such as candy and chocolate. </a:t>
            </a:r>
          </a:p>
          <a:p>
            <a:r>
              <a:rPr lang="en-US"/>
              <a:t>3. Chips &amp; Highly Processed Snacks. </a:t>
            </a:r>
          </a:p>
          <a:p>
            <a:endParaRPr lang="en-US"/>
          </a:p>
          <a:p>
            <a:r>
              <a:rPr lang="en-US"/>
              <a:t> * Reducing access to these foods aligns with evidence demonstrating their contribution to poor dietary patterns and increased chronic disease risk. (Gillies et al, 2016).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Increasing the availability of healthy food options has been shown to improve dietary behaviors and support healthier food choices among students (Nury et al.,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This approach promotes moderation while still prioritizing healthy eating habits.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Engagement with Elders, families and community members is essential to developing policies that reflect local values and support food sovereignty.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Successful implementation of this initiative will involve a phased, collaborative approach.</a:t>
            </a:r>
          </a:p>
          <a:p>
            <a:endParaRPr lang="en-US"/>
          </a:p>
          <a:p>
            <a:r>
              <a:rPr lang="en-US"/>
              <a:t>- Stakeholder Engagement: Collaborate with school staff, students, families, and community leaders to guide development and ensure cultural appropriateness. </a:t>
            </a:r>
          </a:p>
          <a:p>
            <a:endParaRPr lang="en-US"/>
          </a:p>
          <a:p>
            <a:r>
              <a:rPr lang="en-US"/>
              <a:t>- Gradual Transition: </a:t>
            </a:r>
          </a:p>
          <a:p>
            <a:r>
              <a:rPr lang="en-US"/>
              <a:t>Phase out low nutrient foods while introducing healthier alternatives to support student acceptance. </a:t>
            </a:r>
          </a:p>
          <a:p>
            <a:endParaRPr lang="en-US"/>
          </a:p>
          <a:p>
            <a:r>
              <a:rPr lang="en-US"/>
              <a:t>- Canteen/vendor adjustments:</a:t>
            </a:r>
          </a:p>
          <a:p>
            <a:r>
              <a:rPr lang="en-US"/>
              <a:t>Work with suppliers to adjust food offerings and prioritize healthier options.</a:t>
            </a:r>
          </a:p>
          <a:p>
            <a:endParaRPr lang="en-US"/>
          </a:p>
          <a:p>
            <a:r>
              <a:rPr lang="en-US"/>
              <a:t>- Nutrition Education &amp; Promotion:</a:t>
            </a:r>
          </a:p>
          <a:p>
            <a:r>
              <a:rPr lang="en-US"/>
              <a:t>Incorporate nutrition education and use school-based messaging to reinforce healthy eating behaviours.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Photo cred: "Simone McLeod \" Family Strength \" Canvas Authentic Indigenous Collectible Limited Edition Size of 195 Made In Canada art Cree/Ojibway Spirit"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outcomes are consistent with findings from school-based nutrition interventions that demonstrate improvements in dietary intake, knowledge and health indicators among children. (Saksvig et al., 2005; Nury et al., 2024).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Schools can play a key role in fostering lifelong health eating habits and addressing health inequities!!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Introductions</a:t>
            </a:r>
          </a:p>
          <a:p>
            <a:endParaRPr lang="en-US"/>
          </a:p>
          <a:p>
            <a:r>
              <a:rPr lang="en-US"/>
              <a:t>- Introduce self.</a:t>
            </a:r>
          </a:p>
          <a:p>
            <a:r>
              <a:rPr lang="en-US"/>
              <a:t>- Where you're from.</a:t>
            </a:r>
          </a:p>
          <a:p>
            <a:r>
              <a:rPr lang="en-US"/>
              <a:t>- Title. Workplace. Years experience at MFNERC and total as an RNBN. </a:t>
            </a:r>
          </a:p>
          <a:p>
            <a:r>
              <a:rPr lang="en-US"/>
              <a:t>- Brief professional background and experience in First Nations communities.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Brief Overview of the URIS Program</a:t>
            </a:r>
          </a:p>
          <a:p>
            <a:endParaRPr lang="en-US"/>
          </a:p>
          <a:p>
            <a:r>
              <a:rPr lang="en-US"/>
              <a:t>- URIS stands for Unified Referral &amp; Intake System. </a:t>
            </a:r>
          </a:p>
          <a:p>
            <a:r>
              <a:rPr lang="en-US"/>
              <a:t>- It's a provincial program that supports children and schools with health care planning for students with special health care needs. </a:t>
            </a:r>
          </a:p>
          <a:p>
            <a:r>
              <a:rPr lang="en-US"/>
              <a:t>- The provincial program has been around since 1995, but it was adopted by Manitoba First Nations Education Resource Centre for First Nations communities in 2017, where we started with one Registered Nurse. </a:t>
            </a:r>
          </a:p>
          <a:p>
            <a:r>
              <a:rPr lang="en-US"/>
              <a:t>- We now have 5 nurses at MFNERC servicing 45 First Nations communities.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*Review slide first*</a:t>
            </a:r>
          </a:p>
          <a:p>
            <a:r>
              <a:rPr lang="en-US"/>
              <a:t>- As URIS nurses, one of the 13 health conditions we cover is Diabetes. </a:t>
            </a:r>
          </a:p>
          <a:p>
            <a:r>
              <a:rPr lang="en-US"/>
              <a:t>- As we know, FN children in Canada experience a disproportionate burden of nutrition-related diseases. including Obesity and Type 2 Diabetes. </a:t>
            </a:r>
          </a:p>
          <a:p>
            <a:r>
              <a:rPr lang="en-US"/>
              <a:t>- With this in mind, we developed a proposal outlining an initiative to support First Nations schools in strengthening canteen and food service practices.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These dietary patterns increase the risk of chronic diseases and emphasize the need for early, preventative interventions.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Children spend on average 6.5 hours a day at school, so much of what they eat happens there and affects their overall diet.</a:t>
            </a:r>
          </a:p>
          <a:p>
            <a:r>
              <a:rPr lang="en-US"/>
              <a:t>- Food insecurity can negatively impact children’s mental health, social well-being, and learning, which can affect their school performance.</a:t>
            </a:r>
          </a:p>
          <a:p>
            <a:r>
              <a:rPr lang="en-US"/>
              <a:t>- School nutrition programs are an effective way to improve eating habits and help students access healthy food.</a:t>
            </a:r>
          </a:p>
          <a:p>
            <a:endParaRPr lang="en-US"/>
          </a:p>
          <a:p>
            <a:endParaRPr lang="en-US"/>
          </a:p>
          <a:p>
            <a:r>
              <a:rPr lang="en-US"/>
              <a:t>Reference: </a:t>
            </a:r>
          </a:p>
          <a:p>
            <a:endParaRPr lang="en-US"/>
          </a:p>
          <a:p>
            <a:r>
              <a:rPr lang="en-US"/>
              <a:t>https://pmc.ncbi.nlm.nih.gov/articles/PMC10261446/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Notes: </a:t>
            </a:r>
          </a:p>
          <a:p>
            <a:endParaRPr lang="en-US"/>
          </a:p>
          <a:p>
            <a:r>
              <a:rPr lang="en-US"/>
              <a:t>Diabetes rates in FN communities are significantly higher than in the general Canadian population. </a:t>
            </a:r>
          </a:p>
          <a:p>
            <a:endParaRPr lang="en-US"/>
          </a:p>
          <a:p>
            <a:r>
              <a:rPr lang="en-US"/>
              <a:t>Type 2 diabetes rates among First Nation children in Manitoba are very high - about 154 cases per 100, 000 children. </a:t>
            </a:r>
          </a:p>
          <a:p>
            <a:endParaRPr lang="en-US"/>
          </a:p>
          <a:p>
            <a:r>
              <a:rPr lang="en-US"/>
              <a:t>This is one of the highest childhood type 2 diabetes rates in the world. </a:t>
            </a:r>
          </a:p>
          <a:p>
            <a:endParaRPr lang="en-US"/>
          </a:p>
          <a:p>
            <a:r>
              <a:rPr lang="en-US"/>
              <a:t>Rates continue to rise each year.</a:t>
            </a:r>
          </a:p>
          <a:p>
            <a:endParaRPr lang="en-US"/>
          </a:p>
          <a:p>
            <a:r>
              <a:rPr lang="en-US"/>
              <a:t>The Northern Health Region has: the highest incidence and prevalence, and</a:t>
            </a:r>
          </a:p>
          <a:p>
            <a:r>
              <a:rPr lang="en-US"/>
              <a:t>the fastest increase in new case.</a:t>
            </a:r>
          </a:p>
          <a:p>
            <a:endParaRPr lang="en-US"/>
          </a:p>
          <a:p>
            <a:r>
              <a:rPr lang="en-US"/>
              <a:t>Earlier onset &amp; more complications</a:t>
            </a:r>
          </a:p>
          <a:p>
            <a:endParaRPr lang="en-US"/>
          </a:p>
          <a:p>
            <a:r>
              <a:rPr lang="en-US"/>
              <a:t>First Nations people are diagnosed at a younger age and experience higher rates of complications.</a:t>
            </a:r>
          </a:p>
          <a:p>
            <a:endParaRPr lang="en-US"/>
          </a:p>
          <a:p>
            <a:r>
              <a:rPr lang="en-US"/>
              <a:t>The rise in Type 2 diabetes is linked to colonization, historical trauma, inequitable access to nutritious food, and barriers in healthcare. </a:t>
            </a:r>
          </a:p>
          <a:p>
            <a:endParaRPr lang="en-US"/>
          </a:p>
          <a:p>
            <a:r>
              <a:rPr lang="en-US"/>
              <a:t>[Diabetes.ca]</a:t>
            </a:r>
          </a:p>
          <a:p>
            <a:endParaRPr lang="en-US"/>
          </a:p>
          <a:p>
            <a:r>
              <a:rPr lang="en-US"/>
              <a:t>Factors increasing risk include:</a:t>
            </a:r>
          </a:p>
          <a:p>
            <a:r>
              <a:rPr lang="en-US"/>
              <a:t>-Food insecurity</a:t>
            </a:r>
          </a:p>
          <a:p>
            <a:r>
              <a:rPr lang="en-US"/>
              <a:t>-Poverty</a:t>
            </a:r>
          </a:p>
          <a:p>
            <a:r>
              <a:rPr lang="en-US"/>
              <a:t>-Limited access to culturally safe healthcare</a:t>
            </a:r>
          </a:p>
          <a:p>
            <a:r>
              <a:rPr lang="en-US"/>
              <a:t>-Disrupted connection to traditional lands, foods, and practices</a:t>
            </a:r>
          </a:p>
          <a:p>
            <a:r>
              <a:rPr lang="en-US"/>
              <a:t>-Intergenerational trauma from residential schools and colonization overall</a:t>
            </a:r>
          </a:p>
          <a:p>
            <a:endParaRPr lang="en-US"/>
          </a:p>
          <a:p>
            <a:r>
              <a:rPr lang="en-US"/>
              <a:t>[https://sac-isc.gc.ca/eng/1569960595332/1569960634063]</a:t>
            </a:r>
          </a:p>
          <a:p>
            <a:r>
              <a:rPr lang="en-US"/>
              <a:t>Reference: </a:t>
            </a:r>
          </a:p>
          <a:p>
            <a:r>
              <a:rPr lang="en-US"/>
              <a:t>Ruth C, Sellers E, Chartrand C, McLeod L, Prior H, Sirski M, Dragan R, Chen H, McDougall C, Schultz J. Type 2 Diabetes </a:t>
            </a:r>
          </a:p>
          <a:p>
            <a:r>
              <a:rPr lang="en-US"/>
              <a:t>in Manitoba. Winnipeg, MB. Manitoba Centre for Health Policy. Autumn 2020.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School food environments strongly influence behaviour. </a:t>
            </a:r>
          </a:p>
          <a:p>
            <a:r>
              <a:rPr lang="en-US"/>
              <a:t>- Changing the school environment, like offering healthier options in the canteen, can reduce how much sugary drinks and processed foods students consume.</a:t>
            </a:r>
          </a:p>
          <a:p>
            <a:r>
              <a:rPr lang="en-US"/>
              <a:t>- School nutrition programs have shown to help improve how students eat and make healthy food more available.</a:t>
            </a:r>
          </a:p>
          <a:p>
            <a:r>
              <a:rPr lang="en-US"/>
              <a:t>- Despite this evidence, many First Nations schools lack structured and consistent nutrition policies - this highlights a clear gap.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Establishing a clear nutrition guide can support consistent practices across schools while remaining flexible enough to reflect local community priorities.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9522"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407588" y="838688"/>
            <a:ext cx="17434723" cy="8419612"/>
          </a:xfrm>
          <a:custGeom>
            <a:avLst/>
            <a:gdLst/>
            <a:ahLst/>
            <a:cxnLst/>
            <a:rect l="l" t="t" r="r" b="b"/>
            <a:pathLst>
              <a:path w="17434723" h="8419612">
                <a:moveTo>
                  <a:pt x="0" y="0"/>
                </a:moveTo>
                <a:lnTo>
                  <a:pt x="17434724" y="0"/>
                </a:lnTo>
                <a:lnTo>
                  <a:pt x="17434724" y="8419612"/>
                </a:lnTo>
                <a:lnTo>
                  <a:pt x="0" y="841961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038222" y="1840412"/>
            <a:ext cx="16230600" cy="6284500"/>
          </a:xfrm>
          <a:prstGeom prst="rect">
            <a:avLst/>
          </a:prstGeom>
        </p:spPr>
        <p:txBody>
          <a:bodyPr lIns="0" tIns="0" rIns="0" bIns="0" rtlCol="0" anchor="t">
            <a:spAutoFit/>
          </a:bodyPr>
          <a:lstStyle/>
          <a:p>
            <a:pPr algn="ctr">
              <a:lnSpc>
                <a:spcPts val="12296"/>
              </a:lnSpc>
            </a:pPr>
            <a:r>
              <a:rPr lang="en-US" sz="12296" b="1" i="1">
                <a:solidFill>
                  <a:srgbClr val="BED2D8"/>
                </a:solidFill>
                <a:latin typeface="Antonio Ultra-Bold Italics"/>
                <a:ea typeface="Antonio Ultra-Bold Italics"/>
                <a:cs typeface="Antonio Ultra-Bold Italics"/>
                <a:sym typeface="Antonio Ultra-Bold Italics"/>
              </a:rPr>
              <a:t>STRENGTHENING SCHOOL NUTRITION ENVIRONMENTS IN FIRST NATIONS SCHOOLS: A URIS-LED INITIATIVE </a:t>
            </a:r>
          </a:p>
        </p:txBody>
      </p:sp>
      <p:sp>
        <p:nvSpPr>
          <p:cNvPr id="10" name="Freeform 10"/>
          <p:cNvSpPr/>
          <p:nvPr/>
        </p:nvSpPr>
        <p:spPr>
          <a:xfrm>
            <a:off x="13212462" y="7911774"/>
            <a:ext cx="4377084" cy="1143638"/>
          </a:xfrm>
          <a:custGeom>
            <a:avLst/>
            <a:gdLst/>
            <a:ahLst/>
            <a:cxnLst/>
            <a:rect l="l" t="t" r="r" b="b"/>
            <a:pathLst>
              <a:path w="4377084" h="1143638">
                <a:moveTo>
                  <a:pt x="0" y="0"/>
                </a:moveTo>
                <a:lnTo>
                  <a:pt x="4377084" y="0"/>
                </a:lnTo>
                <a:lnTo>
                  <a:pt x="4377084" y="1143638"/>
                </a:lnTo>
                <a:lnTo>
                  <a:pt x="0" y="1143638"/>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3"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1333938" y="1379363"/>
            <a:ext cx="15611037" cy="7538914"/>
          </a:xfrm>
          <a:custGeom>
            <a:avLst/>
            <a:gdLst/>
            <a:ahLst/>
            <a:cxnLst/>
            <a:rect l="l" t="t" r="r" b="b"/>
            <a:pathLst>
              <a:path w="15611037" h="7538914">
                <a:moveTo>
                  <a:pt x="0" y="0"/>
                </a:moveTo>
                <a:lnTo>
                  <a:pt x="15611037" y="0"/>
                </a:lnTo>
                <a:lnTo>
                  <a:pt x="15611037" y="7538914"/>
                </a:lnTo>
                <a:lnTo>
                  <a:pt x="0" y="75389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028700" y="1451223"/>
            <a:ext cx="16843352" cy="1621531"/>
          </a:xfrm>
          <a:prstGeom prst="rect">
            <a:avLst/>
          </a:prstGeom>
        </p:spPr>
        <p:txBody>
          <a:bodyPr lIns="0" tIns="0" rIns="0" bIns="0" rtlCol="0" anchor="t">
            <a:spAutoFit/>
          </a:bodyPr>
          <a:lstStyle/>
          <a:p>
            <a:pPr algn="l">
              <a:lnSpc>
                <a:spcPts val="13392"/>
              </a:lnSpc>
            </a:pPr>
            <a:r>
              <a:rPr lang="en-US" sz="9300" spc="746">
                <a:solidFill>
                  <a:srgbClr val="BED2D8"/>
                </a:solidFill>
                <a:latin typeface="Anton"/>
                <a:ea typeface="Anton"/>
                <a:cs typeface="Anton"/>
                <a:sym typeface="Anton"/>
              </a:rPr>
              <a:t>Problem Statement</a:t>
            </a:r>
          </a:p>
        </p:txBody>
      </p:sp>
      <p:sp>
        <p:nvSpPr>
          <p:cNvPr id="10" name="TextBox 10"/>
          <p:cNvSpPr txBox="1"/>
          <p:nvPr/>
        </p:nvSpPr>
        <p:spPr>
          <a:xfrm>
            <a:off x="1707240" y="3354522"/>
            <a:ext cx="14875529" cy="5838825"/>
          </a:xfrm>
          <a:prstGeom prst="rect">
            <a:avLst/>
          </a:prstGeom>
        </p:spPr>
        <p:txBody>
          <a:bodyPr lIns="0" tIns="0" rIns="0" bIns="0" rtlCol="0" anchor="t">
            <a:spAutoFit/>
          </a:bodyPr>
          <a:lstStyle/>
          <a:p>
            <a:pPr algn="l">
              <a:lnSpc>
                <a:spcPts val="5999"/>
              </a:lnSpc>
            </a:pPr>
            <a:r>
              <a:rPr lang="en-US" sz="4999" b="1">
                <a:solidFill>
                  <a:srgbClr val="BED2D8"/>
                </a:solidFill>
                <a:latin typeface="Antonio Bold"/>
                <a:ea typeface="Antonio Bold"/>
                <a:cs typeface="Antonio Bold"/>
                <a:sym typeface="Antonio Bold"/>
              </a:rPr>
              <a:t>The Challenge</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Regular access to:</a:t>
            </a:r>
          </a:p>
          <a:p>
            <a:pPr marL="2158965" lvl="2" indent="-719655" algn="l">
              <a:lnSpc>
                <a:spcPts val="5999"/>
              </a:lnSpc>
              <a:buFont typeface="Arial"/>
              <a:buChar char="⚬"/>
            </a:pPr>
            <a:r>
              <a:rPr lang="en-US" sz="4999" b="1">
                <a:solidFill>
                  <a:srgbClr val="BED2D8"/>
                </a:solidFill>
                <a:latin typeface="Antonio Bold"/>
                <a:ea typeface="Antonio Bold"/>
                <a:cs typeface="Antonio Bold"/>
                <a:sym typeface="Antonio Bold"/>
              </a:rPr>
              <a:t>Sugar-sweetened beverages</a:t>
            </a:r>
          </a:p>
          <a:p>
            <a:pPr marL="2158965" lvl="2" indent="-719655" algn="l">
              <a:lnSpc>
                <a:spcPts val="5999"/>
              </a:lnSpc>
              <a:buFont typeface="Arial"/>
              <a:buChar char="⚬"/>
            </a:pPr>
            <a:r>
              <a:rPr lang="en-US" sz="4999" b="1">
                <a:solidFill>
                  <a:srgbClr val="BED2D8"/>
                </a:solidFill>
                <a:latin typeface="Antonio Bold"/>
                <a:ea typeface="Antonio Bold"/>
                <a:cs typeface="Antonio Bold"/>
                <a:sym typeface="Antonio Bold"/>
              </a:rPr>
              <a:t>Highly processed foods</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Reinforces unhealthy dietary patterns</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Increases long-term chronic disease risk</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No consistent approach across schools</a:t>
            </a:r>
          </a:p>
          <a:p>
            <a:pPr algn="l">
              <a:lnSpc>
                <a:spcPts val="4559"/>
              </a:lnSpc>
            </a:pPr>
            <a:endParaRPr lang="en-US" sz="4999" b="1">
              <a:solidFill>
                <a:srgbClr val="BED2D8"/>
              </a:solidFill>
              <a:latin typeface="Antonio Bold"/>
              <a:ea typeface="Antonio Bold"/>
              <a:cs typeface="Antonio Bold"/>
              <a:sym typeface="Antonio Bold"/>
            </a:endParaRPr>
          </a:p>
        </p:txBody>
      </p:sp>
      <p:sp>
        <p:nvSpPr>
          <p:cNvPr id="11" name="Freeform 11"/>
          <p:cNvSpPr/>
          <p:nvPr/>
        </p:nvSpPr>
        <p:spPr>
          <a:xfrm>
            <a:off x="14341810" y="8110317"/>
            <a:ext cx="2406637" cy="628802"/>
          </a:xfrm>
          <a:custGeom>
            <a:avLst/>
            <a:gdLst/>
            <a:ahLst/>
            <a:cxnLst/>
            <a:rect l="l" t="t" r="r" b="b"/>
            <a:pathLst>
              <a:path w="2406637" h="628802">
                <a:moveTo>
                  <a:pt x="0" y="0"/>
                </a:moveTo>
                <a:lnTo>
                  <a:pt x="2406636" y="0"/>
                </a:lnTo>
                <a:lnTo>
                  <a:pt x="2406636" y="628802"/>
                </a:lnTo>
                <a:lnTo>
                  <a:pt x="0" y="628802"/>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4364214" y="723900"/>
            <a:ext cx="9559572" cy="9365543"/>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4C24">
                <a:alpha val="80784"/>
              </a:srgbClr>
            </a:solidFill>
          </p:spPr>
          <p:txBody>
            <a:bodyPr/>
            <a:lstStyle/>
            <a:p>
              <a:endParaRPr lang="en-US"/>
            </a:p>
          </p:txBody>
        </p:sp>
      </p:grpSp>
      <p:sp>
        <p:nvSpPr>
          <p:cNvPr id="5" name="Freeform 5"/>
          <p:cNvSpPr/>
          <p:nvPr/>
        </p:nvSpPr>
        <p:spPr>
          <a:xfrm>
            <a:off x="7284817" y="8017793"/>
            <a:ext cx="3956883" cy="1033848"/>
          </a:xfrm>
          <a:custGeom>
            <a:avLst/>
            <a:gdLst/>
            <a:ahLst/>
            <a:cxnLst/>
            <a:rect l="l" t="t" r="r" b="b"/>
            <a:pathLst>
              <a:path w="3956883" h="1033848">
                <a:moveTo>
                  <a:pt x="0" y="0"/>
                </a:moveTo>
                <a:lnTo>
                  <a:pt x="3956883" y="0"/>
                </a:lnTo>
                <a:lnTo>
                  <a:pt x="3956883" y="1033848"/>
                </a:lnTo>
                <a:lnTo>
                  <a:pt x="0" y="1033848"/>
                </a:lnTo>
                <a:lnTo>
                  <a:pt x="0" y="0"/>
                </a:lnTo>
                <a:close/>
              </a:path>
            </a:pathLst>
          </a:custGeom>
          <a:blipFill>
            <a:blip r:embed="rId3">
              <a:alphaModFix amt="74000"/>
            </a:blip>
            <a:stretch>
              <a:fillRect t="-1063" b="-21161"/>
            </a:stretch>
          </a:blipFill>
        </p:spPr>
        <p:txBody>
          <a:bodyPr/>
          <a:lstStyle/>
          <a:p>
            <a:endParaRPr lang="en-US"/>
          </a:p>
        </p:txBody>
      </p:sp>
      <p:sp>
        <p:nvSpPr>
          <p:cNvPr id="6" name="TextBox 6"/>
          <p:cNvSpPr txBox="1"/>
          <p:nvPr/>
        </p:nvSpPr>
        <p:spPr>
          <a:xfrm>
            <a:off x="5638800" y="3056892"/>
            <a:ext cx="7956037" cy="4598951"/>
          </a:xfrm>
          <a:prstGeom prst="rect">
            <a:avLst/>
          </a:prstGeom>
        </p:spPr>
        <p:txBody>
          <a:bodyPr lIns="0" tIns="0" rIns="0" bIns="0" rtlCol="0" anchor="t">
            <a:spAutoFit/>
          </a:bodyPr>
          <a:lstStyle/>
          <a:p>
            <a:pPr algn="l">
              <a:lnSpc>
                <a:spcPts val="3915"/>
              </a:lnSpc>
            </a:pPr>
            <a:r>
              <a:rPr lang="en-US" sz="3011" b="1" spc="451" dirty="0">
                <a:solidFill>
                  <a:srgbClr val="FDFDFD"/>
                </a:solidFill>
                <a:latin typeface="Poppins Bold"/>
                <a:ea typeface="Poppins Bold"/>
                <a:cs typeface="Poppins Bold"/>
                <a:sym typeface="Poppins Bold"/>
              </a:rPr>
              <a:t>OUR PROPOSED APPROACH</a:t>
            </a:r>
          </a:p>
          <a:p>
            <a:pPr marL="607023" lvl="1" indent="-303511" algn="l">
              <a:lnSpc>
                <a:spcPts val="3655"/>
              </a:lnSpc>
              <a:buFont typeface="Arial"/>
              <a:buChar char="•"/>
            </a:pPr>
            <a:r>
              <a:rPr lang="en-US" sz="2811" b="1" spc="421" dirty="0">
                <a:solidFill>
                  <a:srgbClr val="FDFDFD"/>
                </a:solidFill>
                <a:latin typeface="Poppins Medium"/>
                <a:ea typeface="Poppins Medium"/>
                <a:cs typeface="Poppins Medium"/>
                <a:sym typeface="Poppins Medium"/>
              </a:rPr>
              <a:t>STRENGTHEN SCHOOL FOOD ENVIRONMENTS</a:t>
            </a:r>
          </a:p>
          <a:p>
            <a:pPr marL="607023" lvl="1" indent="-303511" algn="l">
              <a:lnSpc>
                <a:spcPts val="3655"/>
              </a:lnSpc>
              <a:buFont typeface="Arial"/>
              <a:buChar char="•"/>
            </a:pPr>
            <a:r>
              <a:rPr lang="en-US" sz="2811" b="1" spc="421" dirty="0">
                <a:solidFill>
                  <a:srgbClr val="FDFDFD"/>
                </a:solidFill>
                <a:latin typeface="Poppins Medium"/>
                <a:ea typeface="Poppins Medium"/>
                <a:cs typeface="Poppins Medium"/>
                <a:sym typeface="Poppins Medium"/>
              </a:rPr>
              <a:t>REDUCE LOW-NUTRIENT FOOD AVAILABILITY</a:t>
            </a:r>
          </a:p>
          <a:p>
            <a:pPr marL="607023" lvl="1" indent="-303511" algn="l">
              <a:lnSpc>
                <a:spcPts val="3655"/>
              </a:lnSpc>
              <a:buFont typeface="Arial"/>
              <a:buChar char="•"/>
            </a:pPr>
            <a:r>
              <a:rPr lang="en-US" sz="2811" b="1" spc="421" dirty="0">
                <a:solidFill>
                  <a:srgbClr val="FDFDFD"/>
                </a:solidFill>
                <a:latin typeface="Poppins Medium"/>
                <a:ea typeface="Poppins Medium"/>
                <a:cs typeface="Poppins Medium"/>
                <a:sym typeface="Poppins Medium"/>
              </a:rPr>
              <a:t>INCREASE ACCESS TO HEALTHY, APPEALING OPTIONS</a:t>
            </a:r>
          </a:p>
          <a:p>
            <a:pPr marL="607023" lvl="1" indent="-303511" algn="l">
              <a:lnSpc>
                <a:spcPts val="3655"/>
              </a:lnSpc>
              <a:buFont typeface="Arial"/>
              <a:buChar char="•"/>
            </a:pPr>
            <a:r>
              <a:rPr lang="en-US" sz="2811" b="1" spc="421" dirty="0">
                <a:solidFill>
                  <a:srgbClr val="FDFDFD"/>
                </a:solidFill>
                <a:latin typeface="Poppins Medium"/>
                <a:ea typeface="Poppins Medium"/>
                <a:cs typeface="Poppins Medium"/>
                <a:sym typeface="Poppins Medium"/>
              </a:rPr>
              <a:t>ENSURE CULTURAL RELEVANCE AND COMMUNITY INPUT</a:t>
            </a:r>
          </a:p>
          <a:p>
            <a:pPr algn="ctr">
              <a:lnSpc>
                <a:spcPts val="2095"/>
              </a:lnSpc>
            </a:pPr>
            <a:endParaRPr lang="en-US" sz="2811" b="1" spc="421" dirty="0">
              <a:solidFill>
                <a:srgbClr val="FDFDFD"/>
              </a:solidFill>
              <a:latin typeface="Poppins Medium"/>
              <a:ea typeface="Poppins Medium"/>
              <a:cs typeface="Poppins Medium"/>
              <a:sym typeface="Poppins Medium"/>
            </a:endParaRPr>
          </a:p>
        </p:txBody>
      </p:sp>
      <p:sp>
        <p:nvSpPr>
          <p:cNvPr id="7" name="TextBox 7"/>
          <p:cNvSpPr txBox="1"/>
          <p:nvPr/>
        </p:nvSpPr>
        <p:spPr>
          <a:xfrm>
            <a:off x="2209800" y="1003950"/>
            <a:ext cx="13421805" cy="1792798"/>
          </a:xfrm>
          <a:prstGeom prst="rect">
            <a:avLst/>
          </a:prstGeom>
        </p:spPr>
        <p:txBody>
          <a:bodyPr wrap="square" lIns="0" tIns="0" rIns="0" bIns="0" rtlCol="0" anchor="t">
            <a:spAutoFit/>
          </a:bodyPr>
          <a:lstStyle/>
          <a:p>
            <a:pPr algn="ctr">
              <a:lnSpc>
                <a:spcPts val="14490"/>
              </a:lnSpc>
              <a:spcBef>
                <a:spcPct val="0"/>
              </a:spcBef>
            </a:pPr>
            <a:r>
              <a:rPr lang="en-US" sz="10350" b="1" dirty="0">
                <a:solidFill>
                  <a:srgbClr val="E0DDD8"/>
                </a:solidFill>
                <a:latin typeface="Recoleta Bold"/>
                <a:ea typeface="Recoleta Bold"/>
                <a:cs typeface="Recoleta Bold"/>
                <a:sym typeface="Recoleta Bold"/>
              </a:rPr>
              <a:t>Initiative Overview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4264" b="-102924"/>
            </a:stretch>
          </a:blipFill>
        </p:spPr>
        <p:txBody>
          <a:bodyPr/>
          <a:lstStyle/>
          <a:p>
            <a:endParaRPr lang="en-US"/>
          </a:p>
        </p:txBody>
      </p:sp>
      <p:grpSp>
        <p:nvGrpSpPr>
          <p:cNvPr id="3" name="Group 3"/>
          <p:cNvGrpSpPr/>
          <p:nvPr/>
        </p:nvGrpSpPr>
        <p:grpSpPr>
          <a:xfrm>
            <a:off x="4068476" y="460729"/>
            <a:ext cx="10377635" cy="9365543"/>
            <a:chOff x="0" y="0"/>
            <a:chExt cx="7036216" cy="6350000"/>
          </a:xfrm>
        </p:grpSpPr>
        <p:sp>
          <p:nvSpPr>
            <p:cNvPr id="4" name="Freeform 4"/>
            <p:cNvSpPr/>
            <p:nvPr/>
          </p:nvSpPr>
          <p:spPr>
            <a:xfrm>
              <a:off x="0" y="0"/>
              <a:ext cx="7036216" cy="6350000"/>
            </a:xfrm>
            <a:custGeom>
              <a:avLst/>
              <a:gdLst/>
              <a:ahLst/>
              <a:cxnLst/>
              <a:rect l="l" t="t" r="r" b="b"/>
              <a:pathLst>
                <a:path w="7036216" h="6350000">
                  <a:moveTo>
                    <a:pt x="3518108" y="0"/>
                  </a:moveTo>
                  <a:cubicBezTo>
                    <a:pt x="1575111" y="0"/>
                    <a:pt x="0" y="1421496"/>
                    <a:pt x="0" y="3175000"/>
                  </a:cubicBezTo>
                  <a:cubicBezTo>
                    <a:pt x="0" y="4928504"/>
                    <a:pt x="1575111" y="6350000"/>
                    <a:pt x="3518108" y="6350000"/>
                  </a:cubicBezTo>
                  <a:cubicBezTo>
                    <a:pt x="5461106" y="6350000"/>
                    <a:pt x="7036216" y="4928504"/>
                    <a:pt x="7036216" y="3175000"/>
                  </a:cubicBezTo>
                  <a:cubicBezTo>
                    <a:pt x="7036216" y="1421496"/>
                    <a:pt x="5461106" y="0"/>
                    <a:pt x="3518108" y="0"/>
                  </a:cubicBezTo>
                  <a:close/>
                </a:path>
              </a:pathLst>
            </a:custGeom>
            <a:solidFill>
              <a:srgbClr val="617F9F">
                <a:alpha val="80784"/>
              </a:srgbClr>
            </a:solidFill>
          </p:spPr>
          <p:txBody>
            <a:bodyPr/>
            <a:lstStyle/>
            <a:p>
              <a:endParaRPr lang="en-US"/>
            </a:p>
          </p:txBody>
        </p:sp>
      </p:grpSp>
      <p:sp>
        <p:nvSpPr>
          <p:cNvPr id="5" name="TextBox 5"/>
          <p:cNvSpPr txBox="1"/>
          <p:nvPr/>
        </p:nvSpPr>
        <p:spPr>
          <a:xfrm>
            <a:off x="1871958" y="7972"/>
            <a:ext cx="15212339" cy="3000821"/>
          </a:xfrm>
          <a:prstGeom prst="rect">
            <a:avLst/>
          </a:prstGeom>
        </p:spPr>
        <p:txBody>
          <a:bodyPr lIns="0" tIns="0" rIns="0" bIns="0" rtlCol="0" anchor="t">
            <a:spAutoFit/>
          </a:bodyPr>
          <a:lstStyle/>
          <a:p>
            <a:pPr algn="ctr">
              <a:spcBef>
                <a:spcPct val="0"/>
              </a:spcBef>
            </a:pPr>
            <a:r>
              <a:rPr lang="en-US" sz="9750" b="1" dirty="0">
                <a:solidFill>
                  <a:schemeClr val="accent1">
                    <a:lumMod val="75000"/>
                  </a:schemeClr>
                </a:solidFill>
                <a:latin typeface="Recoleta Bold"/>
                <a:ea typeface="Recoleta Bold"/>
                <a:cs typeface="Recoleta Bold"/>
                <a:sym typeface="Recoleta Bold"/>
              </a:rPr>
              <a:t>Reduce Low </a:t>
            </a:r>
          </a:p>
          <a:p>
            <a:pPr algn="ctr">
              <a:spcBef>
                <a:spcPct val="0"/>
              </a:spcBef>
            </a:pPr>
            <a:r>
              <a:rPr lang="en-US" sz="9750" b="1" dirty="0">
                <a:solidFill>
                  <a:schemeClr val="accent1">
                    <a:lumMod val="75000"/>
                  </a:schemeClr>
                </a:solidFill>
                <a:latin typeface="Recoleta Bold"/>
                <a:ea typeface="Recoleta Bold"/>
                <a:cs typeface="Recoleta Bold"/>
                <a:sym typeface="Recoleta Bold"/>
              </a:rPr>
              <a:t>Nutrient Foods</a:t>
            </a:r>
          </a:p>
        </p:txBody>
      </p:sp>
      <p:sp>
        <p:nvSpPr>
          <p:cNvPr id="6" name="TextBox 6"/>
          <p:cNvSpPr txBox="1"/>
          <p:nvPr/>
        </p:nvSpPr>
        <p:spPr>
          <a:xfrm>
            <a:off x="4917376" y="2781300"/>
            <a:ext cx="10441761" cy="6324488"/>
          </a:xfrm>
          <a:prstGeom prst="rect">
            <a:avLst/>
          </a:prstGeom>
        </p:spPr>
        <p:txBody>
          <a:bodyPr wrap="square" lIns="0" tIns="0" rIns="0" bIns="0" rtlCol="0" anchor="t">
            <a:spAutoFit/>
          </a:bodyPr>
          <a:lstStyle/>
          <a:p>
            <a:pPr algn="l">
              <a:lnSpc>
                <a:spcPts val="5535"/>
              </a:lnSpc>
            </a:pPr>
            <a:r>
              <a:rPr lang="en-US" sz="4258" b="1" spc="638" dirty="0">
                <a:solidFill>
                  <a:srgbClr val="E0DDD8"/>
                </a:solidFill>
                <a:latin typeface="Poppins Bold"/>
                <a:ea typeface="Poppins Bold"/>
                <a:cs typeface="Poppins Bold"/>
                <a:sym typeface="Poppins Bold"/>
              </a:rPr>
              <a:t>KEY RECOMMENDATION </a:t>
            </a:r>
          </a:p>
          <a:p>
            <a:pPr algn="l">
              <a:lnSpc>
                <a:spcPts val="5535"/>
              </a:lnSpc>
            </a:pPr>
            <a:r>
              <a:rPr lang="en-US" sz="4258" b="1" spc="638" dirty="0">
                <a:solidFill>
                  <a:srgbClr val="E0DDD8"/>
                </a:solidFill>
                <a:latin typeface="Poppins Bold"/>
                <a:ea typeface="Poppins Bold"/>
                <a:cs typeface="Poppins Bold"/>
                <a:sym typeface="Poppins Bold"/>
              </a:rPr>
              <a:t>#1</a:t>
            </a:r>
          </a:p>
          <a:p>
            <a:pPr algn="l">
              <a:lnSpc>
                <a:spcPts val="5535"/>
              </a:lnSpc>
            </a:pPr>
            <a:r>
              <a:rPr lang="en-US" sz="4258" b="1" spc="638" dirty="0">
                <a:solidFill>
                  <a:srgbClr val="E0DDD8"/>
                </a:solidFill>
                <a:latin typeface="Poppins Bold"/>
                <a:ea typeface="Poppins Bold"/>
                <a:cs typeface="Poppins Bold"/>
                <a:sym typeface="Poppins Bold"/>
              </a:rPr>
              <a:t>SCHOOLS Should limit:</a:t>
            </a:r>
          </a:p>
          <a:p>
            <a:pPr marL="919355" lvl="1" indent="-459678" algn="l">
              <a:lnSpc>
                <a:spcPts val="5535"/>
              </a:lnSpc>
              <a:buAutoNum type="arabicPeriod"/>
            </a:pPr>
            <a:r>
              <a:rPr lang="en-US" sz="4258" b="1" spc="638" dirty="0">
                <a:solidFill>
                  <a:srgbClr val="E0DDD8"/>
                </a:solidFill>
                <a:latin typeface="Poppins Bold"/>
                <a:ea typeface="Poppins Bold"/>
                <a:cs typeface="Poppins Bold"/>
                <a:sym typeface="Poppins Bold"/>
              </a:rPr>
              <a:t>POP and SUGAR-SWEETENED BEVERAGES</a:t>
            </a:r>
          </a:p>
          <a:p>
            <a:pPr marL="919355" lvl="1" indent="-459678" algn="l">
              <a:lnSpc>
                <a:spcPts val="5535"/>
              </a:lnSpc>
              <a:buAutoNum type="arabicPeriod"/>
            </a:pPr>
            <a:r>
              <a:rPr lang="en-US" sz="4258" b="1" spc="638" dirty="0">
                <a:solidFill>
                  <a:srgbClr val="E0DDD8"/>
                </a:solidFill>
                <a:latin typeface="Poppins Bold"/>
                <a:ea typeface="Poppins Bold"/>
                <a:cs typeface="Poppins Bold"/>
                <a:sym typeface="Poppins Bold"/>
              </a:rPr>
              <a:t>CANDY AND CHOCOLATE</a:t>
            </a:r>
          </a:p>
          <a:p>
            <a:pPr marL="919355" lvl="1" indent="-459678" algn="l">
              <a:lnSpc>
                <a:spcPts val="5535"/>
              </a:lnSpc>
              <a:buAutoNum type="arabicPeriod"/>
            </a:pPr>
            <a:r>
              <a:rPr lang="en-US" sz="4258" b="1" spc="638" dirty="0">
                <a:solidFill>
                  <a:srgbClr val="E0DDD8"/>
                </a:solidFill>
                <a:latin typeface="Poppins Bold"/>
                <a:ea typeface="Poppins Bold"/>
                <a:cs typeface="Poppins Bold"/>
                <a:sym typeface="Poppins Bold"/>
              </a:rPr>
              <a:t>CHIPS AND HIGHLY PROCESSED SNACKS</a:t>
            </a:r>
          </a:p>
          <a:p>
            <a:pPr algn="l">
              <a:lnSpc>
                <a:spcPts val="5535"/>
              </a:lnSpc>
            </a:pPr>
            <a:r>
              <a:rPr lang="en-US" sz="4258" b="1" spc="638" dirty="0">
                <a:solidFill>
                  <a:srgbClr val="E0DDD8"/>
                </a:solidFill>
                <a:latin typeface="Poppins Bold"/>
                <a:ea typeface="Poppins Bold"/>
                <a:cs typeface="Poppins Bold"/>
                <a:sym typeface="Poppins Bold"/>
              </a:rPr>
              <a:t>  </a:t>
            </a:r>
          </a:p>
        </p:txBody>
      </p:sp>
      <p:sp>
        <p:nvSpPr>
          <p:cNvPr id="7" name="Freeform 7"/>
          <p:cNvSpPr/>
          <p:nvPr/>
        </p:nvSpPr>
        <p:spPr>
          <a:xfrm>
            <a:off x="12521708" y="3891444"/>
            <a:ext cx="6840966" cy="7385658"/>
          </a:xfrm>
          <a:custGeom>
            <a:avLst/>
            <a:gdLst/>
            <a:ahLst/>
            <a:cxnLst/>
            <a:rect l="l" t="t" r="r" b="b"/>
            <a:pathLst>
              <a:path w="6840966" h="7385658">
                <a:moveTo>
                  <a:pt x="0" y="0"/>
                </a:moveTo>
                <a:lnTo>
                  <a:pt x="6840965" y="0"/>
                </a:lnTo>
                <a:lnTo>
                  <a:pt x="6840965" y="7385658"/>
                </a:lnTo>
                <a:lnTo>
                  <a:pt x="0" y="7385658"/>
                </a:lnTo>
                <a:lnTo>
                  <a:pt x="0" y="0"/>
                </a:lnTo>
                <a:close/>
              </a:path>
            </a:pathLst>
          </a:custGeom>
          <a:blipFill>
            <a:blip r:embed="rId4"/>
            <a:stretch>
              <a:fillRect/>
            </a:stretch>
          </a:blipFill>
        </p:spPr>
        <p:txBody>
          <a:bodyPr/>
          <a:lstStyle/>
          <a:p>
            <a:endParaRPr lang="en-US"/>
          </a:p>
        </p:txBody>
      </p:sp>
      <p:sp>
        <p:nvSpPr>
          <p:cNvPr id="8" name="Freeform 8"/>
          <p:cNvSpPr/>
          <p:nvPr/>
        </p:nvSpPr>
        <p:spPr>
          <a:xfrm flipH="1">
            <a:off x="-929355" y="3891444"/>
            <a:ext cx="6840966" cy="7385658"/>
          </a:xfrm>
          <a:custGeom>
            <a:avLst/>
            <a:gdLst/>
            <a:ahLst/>
            <a:cxnLst/>
            <a:rect l="l" t="t" r="r" b="b"/>
            <a:pathLst>
              <a:path w="6840966" h="7385658">
                <a:moveTo>
                  <a:pt x="6840966" y="0"/>
                </a:moveTo>
                <a:lnTo>
                  <a:pt x="0" y="0"/>
                </a:lnTo>
                <a:lnTo>
                  <a:pt x="0" y="7385658"/>
                </a:lnTo>
                <a:lnTo>
                  <a:pt x="6840966" y="7385658"/>
                </a:lnTo>
                <a:lnTo>
                  <a:pt x="6840966" y="0"/>
                </a:lnTo>
                <a:close/>
              </a:path>
            </a:pathLst>
          </a:custGeom>
          <a:blipFill>
            <a:blip r:embed="rId4"/>
            <a:stretch>
              <a:fillRect/>
            </a:stretch>
          </a:blipFill>
        </p:spPr>
        <p:txBody>
          <a:bodyPr/>
          <a:lstStyle/>
          <a:p>
            <a:endParaRPr lang="en-US"/>
          </a:p>
        </p:txBody>
      </p:sp>
      <p:sp>
        <p:nvSpPr>
          <p:cNvPr id="9" name="Freeform 9"/>
          <p:cNvSpPr/>
          <p:nvPr/>
        </p:nvSpPr>
        <p:spPr>
          <a:xfrm>
            <a:off x="15488666" y="9482947"/>
            <a:ext cx="2628034" cy="686649"/>
          </a:xfrm>
          <a:custGeom>
            <a:avLst/>
            <a:gdLst/>
            <a:ahLst/>
            <a:cxnLst/>
            <a:rect l="l" t="t" r="r" b="b"/>
            <a:pathLst>
              <a:path w="2628034" h="686649">
                <a:moveTo>
                  <a:pt x="0" y="0"/>
                </a:moveTo>
                <a:lnTo>
                  <a:pt x="2628034" y="0"/>
                </a:lnTo>
                <a:lnTo>
                  <a:pt x="2628034" y="686649"/>
                </a:lnTo>
                <a:lnTo>
                  <a:pt x="0" y="686649"/>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4264" b="-102924"/>
            </a:stretch>
          </a:blipFill>
        </p:spPr>
        <p:txBody>
          <a:bodyPr/>
          <a:lstStyle/>
          <a:p>
            <a:endParaRPr lang="en-US"/>
          </a:p>
        </p:txBody>
      </p:sp>
      <p:grpSp>
        <p:nvGrpSpPr>
          <p:cNvPr id="3" name="Group 3"/>
          <p:cNvGrpSpPr/>
          <p:nvPr/>
        </p:nvGrpSpPr>
        <p:grpSpPr>
          <a:xfrm>
            <a:off x="4068476" y="460729"/>
            <a:ext cx="10377635" cy="9365543"/>
            <a:chOff x="0" y="0"/>
            <a:chExt cx="7036216" cy="6350000"/>
          </a:xfrm>
        </p:grpSpPr>
        <p:sp>
          <p:nvSpPr>
            <p:cNvPr id="4" name="Freeform 4"/>
            <p:cNvSpPr/>
            <p:nvPr/>
          </p:nvSpPr>
          <p:spPr>
            <a:xfrm>
              <a:off x="0" y="0"/>
              <a:ext cx="7036216" cy="6350000"/>
            </a:xfrm>
            <a:custGeom>
              <a:avLst/>
              <a:gdLst/>
              <a:ahLst/>
              <a:cxnLst/>
              <a:rect l="l" t="t" r="r" b="b"/>
              <a:pathLst>
                <a:path w="7036216" h="6350000">
                  <a:moveTo>
                    <a:pt x="3518108" y="0"/>
                  </a:moveTo>
                  <a:cubicBezTo>
                    <a:pt x="1575111" y="0"/>
                    <a:pt x="0" y="1421496"/>
                    <a:pt x="0" y="3175000"/>
                  </a:cubicBezTo>
                  <a:cubicBezTo>
                    <a:pt x="0" y="4928504"/>
                    <a:pt x="1575111" y="6350000"/>
                    <a:pt x="3518108" y="6350000"/>
                  </a:cubicBezTo>
                  <a:cubicBezTo>
                    <a:pt x="5461106" y="6350000"/>
                    <a:pt x="7036216" y="4928504"/>
                    <a:pt x="7036216" y="3175000"/>
                  </a:cubicBezTo>
                  <a:cubicBezTo>
                    <a:pt x="7036216" y="1421496"/>
                    <a:pt x="5461106" y="0"/>
                    <a:pt x="3518108" y="0"/>
                  </a:cubicBezTo>
                  <a:close/>
                </a:path>
              </a:pathLst>
            </a:custGeom>
            <a:solidFill>
              <a:srgbClr val="617F9F">
                <a:alpha val="80784"/>
              </a:srgbClr>
            </a:solidFill>
          </p:spPr>
          <p:txBody>
            <a:bodyPr/>
            <a:lstStyle/>
            <a:p>
              <a:endParaRPr lang="en-US"/>
            </a:p>
          </p:txBody>
        </p:sp>
      </p:grpSp>
      <p:sp>
        <p:nvSpPr>
          <p:cNvPr id="5" name="TextBox 5"/>
          <p:cNvSpPr txBox="1"/>
          <p:nvPr/>
        </p:nvSpPr>
        <p:spPr>
          <a:xfrm>
            <a:off x="776906" y="351055"/>
            <a:ext cx="16734188" cy="1594667"/>
          </a:xfrm>
          <a:prstGeom prst="rect">
            <a:avLst/>
          </a:prstGeom>
        </p:spPr>
        <p:txBody>
          <a:bodyPr wrap="square" lIns="0" tIns="0" rIns="0" bIns="0" rtlCol="0" anchor="t">
            <a:spAutoFit/>
          </a:bodyPr>
          <a:lstStyle/>
          <a:p>
            <a:pPr algn="ctr">
              <a:lnSpc>
                <a:spcPts val="13650"/>
              </a:lnSpc>
              <a:spcBef>
                <a:spcPct val="0"/>
              </a:spcBef>
            </a:pPr>
            <a:r>
              <a:rPr lang="en-US" sz="7200" b="1" dirty="0">
                <a:solidFill>
                  <a:schemeClr val="accent1">
                    <a:lumMod val="75000"/>
                  </a:schemeClr>
                </a:solidFill>
                <a:latin typeface="Recoleta Bold"/>
                <a:ea typeface="Recoleta Bold"/>
                <a:cs typeface="Recoleta Bold"/>
                <a:sym typeface="Recoleta Bold"/>
              </a:rPr>
              <a:t>Increase Nutritionally Dense Options</a:t>
            </a:r>
          </a:p>
        </p:txBody>
      </p:sp>
      <p:sp>
        <p:nvSpPr>
          <p:cNvPr id="6" name="TextBox 6"/>
          <p:cNvSpPr txBox="1"/>
          <p:nvPr/>
        </p:nvSpPr>
        <p:spPr>
          <a:xfrm>
            <a:off x="5357265" y="2407220"/>
            <a:ext cx="9088846" cy="6815905"/>
          </a:xfrm>
          <a:prstGeom prst="rect">
            <a:avLst/>
          </a:prstGeom>
        </p:spPr>
        <p:txBody>
          <a:bodyPr lIns="0" tIns="0" rIns="0" bIns="0" rtlCol="0" anchor="t">
            <a:spAutoFit/>
          </a:bodyPr>
          <a:lstStyle/>
          <a:p>
            <a:pPr algn="l">
              <a:lnSpc>
                <a:spcPts val="4755"/>
              </a:lnSpc>
            </a:pPr>
            <a:r>
              <a:rPr lang="en-US" sz="3658" b="1" spc="548" dirty="0">
                <a:solidFill>
                  <a:srgbClr val="E0DDD8"/>
                </a:solidFill>
                <a:latin typeface="Poppins Bold"/>
                <a:ea typeface="Poppins Bold"/>
                <a:cs typeface="Poppins Bold"/>
                <a:sym typeface="Poppins Bold"/>
              </a:rPr>
              <a:t>KEY RECOMMENDATION #2</a:t>
            </a:r>
          </a:p>
          <a:p>
            <a:pPr algn="l">
              <a:lnSpc>
                <a:spcPts val="4755"/>
              </a:lnSpc>
            </a:pPr>
            <a:r>
              <a:rPr lang="en-US" sz="3658" b="1" spc="548" dirty="0">
                <a:solidFill>
                  <a:srgbClr val="E0DDD8"/>
                </a:solidFill>
                <a:latin typeface="Poppins Bold"/>
                <a:ea typeface="Poppins Bold"/>
                <a:cs typeface="Poppins Bold"/>
                <a:sym typeface="Poppins Bold"/>
              </a:rPr>
              <a:t>PROMOTE ACCESS to:</a:t>
            </a:r>
          </a:p>
          <a:p>
            <a:pPr marL="789818" lvl="1" indent="-394909" algn="l">
              <a:lnSpc>
                <a:spcPts val="4755"/>
              </a:lnSpc>
              <a:buFont typeface="Arial"/>
              <a:buChar char="•"/>
            </a:pPr>
            <a:r>
              <a:rPr lang="en-US" sz="3658" b="1" spc="548" dirty="0">
                <a:solidFill>
                  <a:srgbClr val="E0DDD8"/>
                </a:solidFill>
                <a:latin typeface="Poppins Bold"/>
                <a:ea typeface="Poppins Bold"/>
                <a:cs typeface="Poppins Bold"/>
                <a:sym typeface="Poppins Bold"/>
              </a:rPr>
              <a:t>WATER and MILK</a:t>
            </a:r>
          </a:p>
          <a:p>
            <a:pPr marL="789818" lvl="1" indent="-394909" algn="l">
              <a:lnSpc>
                <a:spcPts val="4755"/>
              </a:lnSpc>
              <a:buFont typeface="Arial"/>
              <a:buChar char="•"/>
            </a:pPr>
            <a:r>
              <a:rPr lang="en-US" sz="3658" b="1" spc="548" dirty="0">
                <a:solidFill>
                  <a:srgbClr val="E0DDD8"/>
                </a:solidFill>
                <a:latin typeface="Poppins Bold"/>
                <a:ea typeface="Poppins Bold"/>
                <a:cs typeface="Poppins Bold"/>
                <a:sym typeface="Poppins Bold"/>
              </a:rPr>
              <a:t>FRUITS AND VEGETABLES</a:t>
            </a:r>
          </a:p>
          <a:p>
            <a:pPr marL="789818" lvl="1" indent="-394909" algn="l">
              <a:lnSpc>
                <a:spcPts val="4755"/>
              </a:lnSpc>
              <a:buFont typeface="Arial"/>
              <a:buChar char="•"/>
            </a:pPr>
            <a:r>
              <a:rPr lang="en-US" sz="3658" b="1" spc="548" dirty="0">
                <a:solidFill>
                  <a:srgbClr val="E0DDD8"/>
                </a:solidFill>
                <a:latin typeface="Poppins Bold"/>
                <a:ea typeface="Poppins Bold"/>
                <a:cs typeface="Poppins Bold"/>
                <a:sym typeface="Poppins Bold"/>
              </a:rPr>
              <a:t>WHOLE GRAIN SNACKS</a:t>
            </a:r>
          </a:p>
          <a:p>
            <a:pPr marL="789818" lvl="1" indent="-394909" algn="l">
              <a:lnSpc>
                <a:spcPts val="4755"/>
              </a:lnSpc>
              <a:buFont typeface="Arial"/>
              <a:buChar char="•"/>
            </a:pPr>
            <a:r>
              <a:rPr lang="en-US" sz="3658" b="1" spc="548" dirty="0">
                <a:solidFill>
                  <a:srgbClr val="E0DDD8"/>
                </a:solidFill>
                <a:latin typeface="Poppins Bold"/>
                <a:ea typeface="Poppins Bold"/>
                <a:cs typeface="Poppins Bold"/>
                <a:sym typeface="Poppins Bold"/>
              </a:rPr>
              <a:t>YOGURT AND PROTEIN OPTIONS</a:t>
            </a:r>
          </a:p>
          <a:p>
            <a:pPr marL="789818" lvl="1" indent="-394909" algn="l">
              <a:lnSpc>
                <a:spcPts val="4755"/>
              </a:lnSpc>
              <a:buFont typeface="Arial"/>
              <a:buChar char="•"/>
            </a:pPr>
            <a:r>
              <a:rPr lang="en-US" sz="3658" b="1" spc="548" dirty="0">
                <a:solidFill>
                  <a:srgbClr val="E0DDD8"/>
                </a:solidFill>
                <a:latin typeface="Poppins Bold"/>
                <a:ea typeface="Poppins Bold"/>
                <a:cs typeface="Poppins Bold"/>
                <a:sym typeface="Poppins Bold"/>
              </a:rPr>
              <a:t>TRADITIONAL AND CULTURALLY RELEVANT FOODS</a:t>
            </a:r>
          </a:p>
          <a:p>
            <a:pPr algn="l">
              <a:lnSpc>
                <a:spcPts val="5535"/>
              </a:lnSpc>
            </a:pPr>
            <a:endParaRPr lang="en-US" sz="3658" b="1" spc="548" dirty="0">
              <a:solidFill>
                <a:srgbClr val="E0DDD8"/>
              </a:solidFill>
              <a:latin typeface="Poppins Bold"/>
              <a:ea typeface="Poppins Bold"/>
              <a:cs typeface="Poppins Bold"/>
              <a:sym typeface="Poppins Bold"/>
            </a:endParaRPr>
          </a:p>
        </p:txBody>
      </p:sp>
      <p:sp>
        <p:nvSpPr>
          <p:cNvPr id="7" name="Freeform 7"/>
          <p:cNvSpPr/>
          <p:nvPr/>
        </p:nvSpPr>
        <p:spPr>
          <a:xfrm>
            <a:off x="12521708" y="3891444"/>
            <a:ext cx="6840966" cy="7385658"/>
          </a:xfrm>
          <a:custGeom>
            <a:avLst/>
            <a:gdLst/>
            <a:ahLst/>
            <a:cxnLst/>
            <a:rect l="l" t="t" r="r" b="b"/>
            <a:pathLst>
              <a:path w="6840966" h="7385658">
                <a:moveTo>
                  <a:pt x="0" y="0"/>
                </a:moveTo>
                <a:lnTo>
                  <a:pt x="6840965" y="0"/>
                </a:lnTo>
                <a:lnTo>
                  <a:pt x="6840965" y="7385658"/>
                </a:lnTo>
                <a:lnTo>
                  <a:pt x="0" y="7385658"/>
                </a:lnTo>
                <a:lnTo>
                  <a:pt x="0" y="0"/>
                </a:lnTo>
                <a:close/>
              </a:path>
            </a:pathLst>
          </a:custGeom>
          <a:blipFill>
            <a:blip r:embed="rId4"/>
            <a:stretch>
              <a:fillRect/>
            </a:stretch>
          </a:blipFill>
        </p:spPr>
        <p:txBody>
          <a:bodyPr/>
          <a:lstStyle/>
          <a:p>
            <a:endParaRPr lang="en-US"/>
          </a:p>
        </p:txBody>
      </p:sp>
      <p:sp>
        <p:nvSpPr>
          <p:cNvPr id="8" name="Freeform 8"/>
          <p:cNvSpPr/>
          <p:nvPr/>
        </p:nvSpPr>
        <p:spPr>
          <a:xfrm flipH="1">
            <a:off x="-929355" y="3891444"/>
            <a:ext cx="6840966" cy="7385658"/>
          </a:xfrm>
          <a:custGeom>
            <a:avLst/>
            <a:gdLst/>
            <a:ahLst/>
            <a:cxnLst/>
            <a:rect l="l" t="t" r="r" b="b"/>
            <a:pathLst>
              <a:path w="6840966" h="7385658">
                <a:moveTo>
                  <a:pt x="6840966" y="0"/>
                </a:moveTo>
                <a:lnTo>
                  <a:pt x="0" y="0"/>
                </a:lnTo>
                <a:lnTo>
                  <a:pt x="0" y="7385658"/>
                </a:lnTo>
                <a:lnTo>
                  <a:pt x="6840966" y="7385658"/>
                </a:lnTo>
                <a:lnTo>
                  <a:pt x="6840966" y="0"/>
                </a:lnTo>
                <a:close/>
              </a:path>
            </a:pathLst>
          </a:custGeom>
          <a:blipFill>
            <a:blip r:embed="rId4"/>
            <a:stretch>
              <a:fillRect/>
            </a:stretch>
          </a:blipFill>
        </p:spPr>
        <p:txBody>
          <a:bodyPr/>
          <a:lstStyle/>
          <a:p>
            <a:endParaRPr lang="en-US"/>
          </a:p>
        </p:txBody>
      </p:sp>
      <p:sp>
        <p:nvSpPr>
          <p:cNvPr id="9" name="Freeform 9"/>
          <p:cNvSpPr/>
          <p:nvPr/>
        </p:nvSpPr>
        <p:spPr>
          <a:xfrm>
            <a:off x="15402610" y="9422445"/>
            <a:ext cx="2551576" cy="666672"/>
          </a:xfrm>
          <a:custGeom>
            <a:avLst/>
            <a:gdLst/>
            <a:ahLst/>
            <a:cxnLst/>
            <a:rect l="l" t="t" r="r" b="b"/>
            <a:pathLst>
              <a:path w="2551576" h="666672">
                <a:moveTo>
                  <a:pt x="0" y="0"/>
                </a:moveTo>
                <a:lnTo>
                  <a:pt x="2551576" y="0"/>
                </a:lnTo>
                <a:lnTo>
                  <a:pt x="2551576" y="666672"/>
                </a:lnTo>
                <a:lnTo>
                  <a:pt x="0" y="666672"/>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3" b="-8223"/>
            </a:stretch>
          </a:blipFill>
        </p:spPr>
        <p:txBody>
          <a:bodyPr/>
          <a:lstStyle/>
          <a:p>
            <a:endParaRPr lang="en-US"/>
          </a:p>
        </p:txBody>
      </p:sp>
      <p:sp>
        <p:nvSpPr>
          <p:cNvPr id="3" name="Freeform 3"/>
          <p:cNvSpPr/>
          <p:nvPr/>
        </p:nvSpPr>
        <p:spPr>
          <a:xfrm>
            <a:off x="-215550" y="-16329"/>
            <a:ext cx="18719100" cy="10515466"/>
          </a:xfrm>
          <a:custGeom>
            <a:avLst/>
            <a:gdLst/>
            <a:ahLst/>
            <a:cxnLst/>
            <a:rect l="l" t="t" r="r" b="b"/>
            <a:pathLst>
              <a:path w="18719100" h="10515466">
                <a:moveTo>
                  <a:pt x="0" y="0"/>
                </a:moveTo>
                <a:lnTo>
                  <a:pt x="18719100" y="0"/>
                </a:lnTo>
                <a:lnTo>
                  <a:pt x="18719100" y="10515466"/>
                </a:lnTo>
                <a:lnTo>
                  <a:pt x="0" y="10515466"/>
                </a:lnTo>
                <a:lnTo>
                  <a:pt x="0" y="0"/>
                </a:lnTo>
                <a:close/>
              </a:path>
            </a:pathLst>
          </a:custGeom>
          <a:blipFill>
            <a:blip r:embed="rId4">
              <a:alphaModFix amt="16000"/>
            </a:blip>
            <a:stretch>
              <a:fillRect t="-46780" b="-31234"/>
            </a:stretch>
          </a:blipFill>
        </p:spPr>
        <p:txBody>
          <a:bodyPr/>
          <a:lstStyle/>
          <a:p>
            <a:endParaRPr lang="en-US"/>
          </a:p>
        </p:txBody>
      </p:sp>
      <p:grpSp>
        <p:nvGrpSpPr>
          <p:cNvPr id="4" name="Group 4"/>
          <p:cNvGrpSpPr/>
          <p:nvPr/>
        </p:nvGrpSpPr>
        <p:grpSpPr>
          <a:xfrm>
            <a:off x="4079723" y="539952"/>
            <a:ext cx="9747048" cy="974704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2B78D">
                <a:alpha val="80784"/>
              </a:srgbClr>
            </a:solidFill>
          </p:spPr>
          <p:txBody>
            <a:bodyPr/>
            <a:lstStyle/>
            <a:p>
              <a:endParaRPr lang="en-US"/>
            </a:p>
          </p:txBody>
        </p:sp>
      </p:grpSp>
      <p:sp>
        <p:nvSpPr>
          <p:cNvPr id="6" name="TextBox 6"/>
          <p:cNvSpPr txBox="1"/>
          <p:nvPr/>
        </p:nvSpPr>
        <p:spPr>
          <a:xfrm>
            <a:off x="438293" y="539952"/>
            <a:ext cx="18269434" cy="1894749"/>
          </a:xfrm>
          <a:prstGeom prst="rect">
            <a:avLst/>
          </a:prstGeom>
        </p:spPr>
        <p:txBody>
          <a:bodyPr lIns="0" tIns="0" rIns="0" bIns="0" rtlCol="0" anchor="t">
            <a:spAutoFit/>
          </a:bodyPr>
          <a:lstStyle/>
          <a:p>
            <a:pPr algn="ctr">
              <a:lnSpc>
                <a:spcPts val="16450"/>
              </a:lnSpc>
              <a:spcBef>
                <a:spcPct val="0"/>
              </a:spcBef>
            </a:pPr>
            <a:r>
              <a:rPr lang="en-US" sz="8000" b="1" dirty="0">
                <a:solidFill>
                  <a:schemeClr val="accent1">
                    <a:lumMod val="75000"/>
                  </a:schemeClr>
                </a:solidFill>
                <a:latin typeface="Recoleta Bold"/>
                <a:ea typeface="Recoleta Bold"/>
                <a:cs typeface="Recoleta Bold"/>
                <a:sym typeface="Recoleta Bold"/>
              </a:rPr>
              <a:t>Balanced “treat” Approach </a:t>
            </a:r>
          </a:p>
        </p:txBody>
      </p:sp>
      <p:sp>
        <p:nvSpPr>
          <p:cNvPr id="7" name="TextBox 7"/>
          <p:cNvSpPr txBox="1"/>
          <p:nvPr/>
        </p:nvSpPr>
        <p:spPr>
          <a:xfrm>
            <a:off x="4079723" y="2566140"/>
            <a:ext cx="11256415" cy="6092886"/>
          </a:xfrm>
          <a:prstGeom prst="rect">
            <a:avLst/>
          </a:prstGeom>
        </p:spPr>
        <p:txBody>
          <a:bodyPr wrap="square" lIns="0" tIns="0" rIns="0" bIns="0" rtlCol="0" anchor="t">
            <a:spAutoFit/>
          </a:bodyPr>
          <a:lstStyle/>
          <a:p>
            <a:pPr algn="ctr">
              <a:lnSpc>
                <a:spcPts val="5275"/>
              </a:lnSpc>
            </a:pPr>
            <a:r>
              <a:rPr lang="en-US" sz="3600" b="1" spc="608" dirty="0">
                <a:solidFill>
                  <a:schemeClr val="accent1">
                    <a:lumMod val="75000"/>
                  </a:schemeClr>
                </a:solidFill>
                <a:latin typeface="Poppins Bold"/>
                <a:ea typeface="Poppins Bold"/>
                <a:cs typeface="Poppins Bold"/>
                <a:sym typeface="Poppins Bold"/>
              </a:rPr>
              <a:t>MODERATION, NOT RESTRICTION</a:t>
            </a:r>
          </a:p>
          <a:p>
            <a:pPr marL="876176" lvl="1" indent="-438088" algn="l">
              <a:lnSpc>
                <a:spcPts val="5275"/>
              </a:lnSpc>
              <a:buFont typeface="Arial"/>
              <a:buChar char="•"/>
            </a:pPr>
            <a:r>
              <a:rPr lang="en-US" sz="3600" b="1" spc="608" dirty="0">
                <a:solidFill>
                  <a:schemeClr val="accent1">
                    <a:lumMod val="75000"/>
                  </a:schemeClr>
                </a:solidFill>
                <a:latin typeface="Poppins Bold"/>
                <a:ea typeface="Poppins Bold"/>
                <a:cs typeface="Poppins Bold"/>
                <a:sym typeface="Poppins Bold"/>
              </a:rPr>
              <a:t>ALLOW TREAT FOODS:</a:t>
            </a:r>
          </a:p>
          <a:p>
            <a:pPr marL="1752352" lvl="2" indent="-584117" algn="l">
              <a:lnSpc>
                <a:spcPts val="5275"/>
              </a:lnSpc>
              <a:buFont typeface="Arial"/>
              <a:buChar char="⚬"/>
            </a:pPr>
            <a:r>
              <a:rPr lang="en-US" sz="3600" b="1" spc="608" dirty="0">
                <a:solidFill>
                  <a:schemeClr val="accent1">
                    <a:lumMod val="75000"/>
                  </a:schemeClr>
                </a:solidFill>
                <a:latin typeface="Poppins Bold"/>
                <a:ea typeface="Poppins Bold"/>
                <a:cs typeface="Poppins Bold"/>
                <a:sym typeface="Poppins Bold"/>
              </a:rPr>
              <a:t>SPECIAL EVENTS</a:t>
            </a:r>
          </a:p>
          <a:p>
            <a:pPr marL="1752352" lvl="2" indent="-584117" algn="l">
              <a:lnSpc>
                <a:spcPts val="5275"/>
              </a:lnSpc>
              <a:buFont typeface="Arial"/>
              <a:buChar char="⚬"/>
            </a:pPr>
            <a:r>
              <a:rPr lang="en-US" sz="3600" b="1" spc="608" dirty="0">
                <a:solidFill>
                  <a:schemeClr val="accent1">
                    <a:lumMod val="75000"/>
                  </a:schemeClr>
                </a:solidFill>
                <a:latin typeface="Poppins Bold"/>
                <a:ea typeface="Poppins Bold"/>
                <a:cs typeface="Poppins Bold"/>
                <a:sym typeface="Poppins Bold"/>
              </a:rPr>
              <a:t>LIMITED FREQUENCY(E.G., MONTHLY)</a:t>
            </a:r>
          </a:p>
          <a:p>
            <a:pPr marL="876176" lvl="1" indent="-438088" algn="l">
              <a:lnSpc>
                <a:spcPts val="5275"/>
              </a:lnSpc>
              <a:buFont typeface="Arial"/>
              <a:buChar char="•"/>
            </a:pPr>
            <a:r>
              <a:rPr lang="en-US" sz="3600" b="1" spc="608" dirty="0">
                <a:solidFill>
                  <a:schemeClr val="accent1">
                    <a:lumMod val="75000"/>
                  </a:schemeClr>
                </a:solidFill>
                <a:latin typeface="Poppins Bold"/>
                <a:ea typeface="Poppins Bold"/>
                <a:cs typeface="Poppins Bold"/>
                <a:sym typeface="Poppins Bold"/>
              </a:rPr>
              <a:t>SUPPORTS BALANCE</a:t>
            </a:r>
          </a:p>
          <a:p>
            <a:pPr marL="876176" lvl="1" indent="-438088" algn="l">
              <a:lnSpc>
                <a:spcPts val="5275"/>
              </a:lnSpc>
              <a:buFont typeface="Arial"/>
              <a:buChar char="•"/>
            </a:pPr>
            <a:r>
              <a:rPr lang="en-US" sz="3600" b="1" spc="608" dirty="0">
                <a:solidFill>
                  <a:schemeClr val="accent1">
                    <a:lumMod val="75000"/>
                  </a:schemeClr>
                </a:solidFill>
                <a:latin typeface="Poppins Bold"/>
                <a:ea typeface="Poppins Bold"/>
                <a:cs typeface="Poppins Bold"/>
                <a:sym typeface="Poppins Bold"/>
              </a:rPr>
              <a:t>REDUCES RESISTANCE FROM STUDENTS</a:t>
            </a:r>
          </a:p>
          <a:p>
            <a:pPr algn="l">
              <a:lnSpc>
                <a:spcPts val="5275"/>
              </a:lnSpc>
            </a:pPr>
            <a:endParaRPr lang="en-US" sz="3600" b="1" spc="608" dirty="0">
              <a:solidFill>
                <a:srgbClr val="E0DDD8"/>
              </a:solidFill>
              <a:latin typeface="Poppins Bold"/>
              <a:ea typeface="Poppins Bold"/>
              <a:cs typeface="Poppins Bold"/>
              <a:sym typeface="Poppins Bold"/>
            </a:endParaRPr>
          </a:p>
        </p:txBody>
      </p:sp>
      <p:sp>
        <p:nvSpPr>
          <p:cNvPr id="8" name="Freeform 8"/>
          <p:cNvSpPr/>
          <p:nvPr/>
        </p:nvSpPr>
        <p:spPr>
          <a:xfrm>
            <a:off x="15336139" y="9258300"/>
            <a:ext cx="2738653" cy="715551"/>
          </a:xfrm>
          <a:custGeom>
            <a:avLst/>
            <a:gdLst/>
            <a:ahLst/>
            <a:cxnLst/>
            <a:rect l="l" t="t" r="r" b="b"/>
            <a:pathLst>
              <a:path w="2738653" h="715551">
                <a:moveTo>
                  <a:pt x="0" y="0"/>
                </a:moveTo>
                <a:lnTo>
                  <a:pt x="2738653" y="0"/>
                </a:lnTo>
                <a:lnTo>
                  <a:pt x="2738653" y="715551"/>
                </a:lnTo>
                <a:lnTo>
                  <a:pt x="0" y="715551"/>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3" b="-8223"/>
            </a:stretch>
          </a:blipFill>
        </p:spPr>
        <p:txBody>
          <a:bodyPr/>
          <a:lstStyle/>
          <a:p>
            <a:endParaRPr lang="en-US"/>
          </a:p>
        </p:txBody>
      </p:sp>
      <p:sp>
        <p:nvSpPr>
          <p:cNvPr id="3" name="Freeform 3"/>
          <p:cNvSpPr/>
          <p:nvPr/>
        </p:nvSpPr>
        <p:spPr>
          <a:xfrm>
            <a:off x="0" y="-101656"/>
            <a:ext cx="18719100" cy="10515466"/>
          </a:xfrm>
          <a:custGeom>
            <a:avLst/>
            <a:gdLst/>
            <a:ahLst/>
            <a:cxnLst/>
            <a:rect l="l" t="t" r="r" b="b"/>
            <a:pathLst>
              <a:path w="18719100" h="10515466">
                <a:moveTo>
                  <a:pt x="0" y="0"/>
                </a:moveTo>
                <a:lnTo>
                  <a:pt x="18719100" y="0"/>
                </a:lnTo>
                <a:lnTo>
                  <a:pt x="18719100" y="10515466"/>
                </a:lnTo>
                <a:lnTo>
                  <a:pt x="0" y="10515466"/>
                </a:lnTo>
                <a:lnTo>
                  <a:pt x="0" y="0"/>
                </a:lnTo>
                <a:close/>
              </a:path>
            </a:pathLst>
          </a:custGeom>
          <a:blipFill>
            <a:blip r:embed="rId4">
              <a:alphaModFix amt="16000"/>
            </a:blip>
            <a:stretch>
              <a:fillRect t="-46780" b="-31234"/>
            </a:stretch>
          </a:blipFill>
        </p:spPr>
        <p:txBody>
          <a:bodyPr/>
          <a:lstStyle/>
          <a:p>
            <a:endParaRPr lang="en-US"/>
          </a:p>
        </p:txBody>
      </p:sp>
      <p:grpSp>
        <p:nvGrpSpPr>
          <p:cNvPr id="4" name="Group 4"/>
          <p:cNvGrpSpPr/>
          <p:nvPr/>
        </p:nvGrpSpPr>
        <p:grpSpPr>
          <a:xfrm>
            <a:off x="4079723" y="539952"/>
            <a:ext cx="9747048" cy="974704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2B78D">
                <a:alpha val="80784"/>
              </a:srgbClr>
            </a:solidFill>
          </p:spPr>
          <p:txBody>
            <a:bodyPr/>
            <a:lstStyle/>
            <a:p>
              <a:endParaRPr lang="en-US"/>
            </a:p>
          </p:txBody>
        </p:sp>
      </p:grpSp>
      <p:sp>
        <p:nvSpPr>
          <p:cNvPr id="6" name="TextBox 6"/>
          <p:cNvSpPr txBox="1"/>
          <p:nvPr/>
        </p:nvSpPr>
        <p:spPr>
          <a:xfrm>
            <a:off x="1500865" y="-101656"/>
            <a:ext cx="15817823" cy="2039020"/>
          </a:xfrm>
          <a:prstGeom prst="rect">
            <a:avLst/>
          </a:prstGeom>
        </p:spPr>
        <p:txBody>
          <a:bodyPr lIns="0" tIns="0" rIns="0" bIns="0" rtlCol="0" anchor="t">
            <a:spAutoFit/>
          </a:bodyPr>
          <a:lstStyle/>
          <a:p>
            <a:pPr algn="ctr">
              <a:lnSpc>
                <a:spcPts val="16450"/>
              </a:lnSpc>
              <a:spcBef>
                <a:spcPct val="0"/>
              </a:spcBef>
            </a:pPr>
            <a:r>
              <a:rPr lang="en-US" sz="11750" b="1" dirty="0">
                <a:solidFill>
                  <a:schemeClr val="accent1">
                    <a:lumMod val="75000"/>
                  </a:schemeClr>
                </a:solidFill>
                <a:latin typeface="Recoleta Bold"/>
                <a:ea typeface="Recoleta Bold"/>
                <a:cs typeface="Recoleta Bold"/>
                <a:sym typeface="Recoleta Bold"/>
              </a:rPr>
              <a:t>Accessibility &amp; Pricing </a:t>
            </a:r>
          </a:p>
        </p:txBody>
      </p:sp>
      <p:sp>
        <p:nvSpPr>
          <p:cNvPr id="7" name="TextBox 7"/>
          <p:cNvSpPr txBox="1"/>
          <p:nvPr/>
        </p:nvSpPr>
        <p:spPr>
          <a:xfrm>
            <a:off x="4044573" y="3003338"/>
            <a:ext cx="10198853" cy="5244360"/>
          </a:xfrm>
          <a:prstGeom prst="rect">
            <a:avLst/>
          </a:prstGeom>
        </p:spPr>
        <p:txBody>
          <a:bodyPr lIns="0" tIns="0" rIns="0" bIns="0" rtlCol="0" anchor="t">
            <a:spAutoFit/>
          </a:bodyPr>
          <a:lstStyle/>
          <a:p>
            <a:pPr algn="ctr">
              <a:lnSpc>
                <a:spcPts val="5275"/>
              </a:lnSpc>
            </a:pPr>
            <a:r>
              <a:rPr lang="en-US" sz="4058" b="1" spc="608" dirty="0">
                <a:solidFill>
                  <a:schemeClr val="accent1">
                    <a:lumMod val="75000"/>
                  </a:schemeClr>
                </a:solidFill>
                <a:latin typeface="Poppins Bold"/>
                <a:ea typeface="Poppins Bold"/>
                <a:cs typeface="Poppins Bold"/>
                <a:sym typeface="Poppins Bold"/>
              </a:rPr>
              <a:t>EQUITY MATTERS</a:t>
            </a:r>
          </a:p>
          <a:p>
            <a:pPr marL="854587" lvl="1" indent="-427293" algn="l">
              <a:lnSpc>
                <a:spcPts val="5145"/>
              </a:lnSpc>
              <a:buFont typeface="Arial"/>
              <a:buChar char="•"/>
            </a:pPr>
            <a:r>
              <a:rPr lang="en-US" sz="3958" b="1" spc="593" dirty="0">
                <a:solidFill>
                  <a:schemeClr val="accent1">
                    <a:lumMod val="75000"/>
                  </a:schemeClr>
                </a:solidFill>
                <a:latin typeface="Poppins Bold"/>
                <a:ea typeface="Poppins Bold"/>
                <a:cs typeface="Poppins Bold"/>
                <a:sym typeface="Poppins Bold"/>
              </a:rPr>
              <a:t>HEALTHY OPTION MUST BE:</a:t>
            </a:r>
          </a:p>
          <a:p>
            <a:pPr marL="1709173" lvl="2" indent="-569724" algn="l">
              <a:lnSpc>
                <a:spcPts val="5145"/>
              </a:lnSpc>
              <a:buFont typeface="Arial"/>
              <a:buChar char="⚬"/>
            </a:pPr>
            <a:r>
              <a:rPr lang="en-US" sz="3958" b="1" spc="593" dirty="0">
                <a:solidFill>
                  <a:schemeClr val="accent1">
                    <a:lumMod val="75000"/>
                  </a:schemeClr>
                </a:solidFill>
                <a:latin typeface="Poppins Bold"/>
                <a:ea typeface="Poppins Bold"/>
                <a:cs typeface="Poppins Bold"/>
                <a:sym typeface="Poppins Bold"/>
              </a:rPr>
              <a:t>AFFORDABLE</a:t>
            </a:r>
          </a:p>
          <a:p>
            <a:pPr marL="1709173" lvl="2" indent="-569724" algn="l">
              <a:lnSpc>
                <a:spcPts val="5145"/>
              </a:lnSpc>
              <a:buFont typeface="Arial"/>
              <a:buChar char="⚬"/>
            </a:pPr>
            <a:r>
              <a:rPr lang="en-US" sz="3958" b="1" spc="593" dirty="0">
                <a:solidFill>
                  <a:schemeClr val="accent1">
                    <a:lumMod val="75000"/>
                  </a:schemeClr>
                </a:solidFill>
                <a:latin typeface="Poppins Bold"/>
                <a:ea typeface="Poppins Bold"/>
                <a:cs typeface="Poppins Bold"/>
                <a:sym typeface="Poppins Bold"/>
              </a:rPr>
              <a:t>ACCESSIBLE</a:t>
            </a:r>
          </a:p>
          <a:p>
            <a:pPr marL="1709173" lvl="2" indent="-569724" algn="l">
              <a:lnSpc>
                <a:spcPts val="5145"/>
              </a:lnSpc>
              <a:buFont typeface="Arial"/>
              <a:buChar char="⚬"/>
            </a:pPr>
            <a:r>
              <a:rPr lang="en-US" sz="3958" b="1" spc="593" dirty="0">
                <a:solidFill>
                  <a:schemeClr val="accent1">
                    <a:lumMod val="75000"/>
                  </a:schemeClr>
                </a:solidFill>
                <a:latin typeface="Poppins Bold"/>
                <a:ea typeface="Poppins Bold"/>
                <a:cs typeface="Poppins Bold"/>
                <a:sym typeface="Poppins Bold"/>
              </a:rPr>
              <a:t>APPEALING</a:t>
            </a:r>
          </a:p>
          <a:p>
            <a:pPr marL="854587" lvl="1" indent="-427293" algn="l">
              <a:lnSpc>
                <a:spcPts val="5145"/>
              </a:lnSpc>
              <a:buFont typeface="Arial"/>
              <a:buChar char="•"/>
            </a:pPr>
            <a:r>
              <a:rPr lang="en-US" sz="3958" b="1" spc="593" dirty="0">
                <a:solidFill>
                  <a:schemeClr val="accent1">
                    <a:lumMod val="75000"/>
                  </a:schemeClr>
                </a:solidFill>
                <a:latin typeface="Poppins Bold"/>
                <a:ea typeface="Poppins Bold"/>
                <a:cs typeface="Poppins Bold"/>
                <a:sym typeface="Poppins Bold"/>
              </a:rPr>
              <a:t>IMPORTANT ACROSS ALL SOCIOECONOMIC CONTEXTS</a:t>
            </a:r>
          </a:p>
          <a:p>
            <a:pPr algn="l">
              <a:lnSpc>
                <a:spcPts val="5275"/>
              </a:lnSpc>
            </a:pPr>
            <a:endParaRPr lang="en-US" sz="3958" b="1" spc="593" dirty="0">
              <a:solidFill>
                <a:srgbClr val="E0DDD8"/>
              </a:solidFill>
              <a:latin typeface="Poppins Bold"/>
              <a:ea typeface="Poppins Bold"/>
              <a:cs typeface="Poppins Bold"/>
              <a:sym typeface="Poppins Bold"/>
            </a:endParaRPr>
          </a:p>
        </p:txBody>
      </p:sp>
      <p:sp>
        <p:nvSpPr>
          <p:cNvPr id="8" name="Freeform 8"/>
          <p:cNvSpPr/>
          <p:nvPr/>
        </p:nvSpPr>
        <p:spPr>
          <a:xfrm>
            <a:off x="15643899" y="9432989"/>
            <a:ext cx="2397493" cy="626413"/>
          </a:xfrm>
          <a:custGeom>
            <a:avLst/>
            <a:gdLst/>
            <a:ahLst/>
            <a:cxnLst/>
            <a:rect l="l" t="t" r="r" b="b"/>
            <a:pathLst>
              <a:path w="2397493" h="626413">
                <a:moveTo>
                  <a:pt x="0" y="0"/>
                </a:moveTo>
                <a:lnTo>
                  <a:pt x="2397494" y="0"/>
                </a:lnTo>
                <a:lnTo>
                  <a:pt x="2397494" y="626413"/>
                </a:lnTo>
                <a:lnTo>
                  <a:pt x="0" y="626413"/>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4021646" y="419100"/>
            <a:ext cx="9852789" cy="9747048"/>
            <a:chOff x="0" y="0"/>
            <a:chExt cx="6418888" cy="6350000"/>
          </a:xfrm>
        </p:grpSpPr>
        <p:sp>
          <p:nvSpPr>
            <p:cNvPr id="4" name="Freeform 4"/>
            <p:cNvSpPr/>
            <p:nvPr/>
          </p:nvSpPr>
          <p:spPr>
            <a:xfrm>
              <a:off x="0" y="0"/>
              <a:ext cx="6418888" cy="6350000"/>
            </a:xfrm>
            <a:custGeom>
              <a:avLst/>
              <a:gdLst/>
              <a:ahLst/>
              <a:cxnLst/>
              <a:rect l="l" t="t" r="r" b="b"/>
              <a:pathLst>
                <a:path w="6418888" h="6350000">
                  <a:moveTo>
                    <a:pt x="3209444" y="0"/>
                  </a:moveTo>
                  <a:cubicBezTo>
                    <a:pt x="1436917" y="0"/>
                    <a:pt x="0" y="1421496"/>
                    <a:pt x="0" y="3175000"/>
                  </a:cubicBezTo>
                  <a:cubicBezTo>
                    <a:pt x="0" y="4928504"/>
                    <a:pt x="1436917" y="6350000"/>
                    <a:pt x="3209444" y="6350000"/>
                  </a:cubicBezTo>
                  <a:cubicBezTo>
                    <a:pt x="4981971" y="6350000"/>
                    <a:pt x="6418888" y="4928504"/>
                    <a:pt x="6418888" y="3175000"/>
                  </a:cubicBezTo>
                  <a:cubicBezTo>
                    <a:pt x="6418888" y="1421496"/>
                    <a:pt x="4981971" y="0"/>
                    <a:pt x="3209444" y="0"/>
                  </a:cubicBezTo>
                  <a:close/>
                </a:path>
              </a:pathLst>
            </a:custGeom>
            <a:solidFill>
              <a:srgbClr val="3E5F8B">
                <a:alpha val="80784"/>
              </a:srgbClr>
            </a:solidFill>
          </p:spPr>
          <p:txBody>
            <a:bodyPr/>
            <a:lstStyle/>
            <a:p>
              <a:endParaRPr lang="en-US"/>
            </a:p>
          </p:txBody>
        </p:sp>
      </p:grpSp>
      <p:sp>
        <p:nvSpPr>
          <p:cNvPr id="5" name="TextBox 5"/>
          <p:cNvSpPr txBox="1"/>
          <p:nvPr/>
        </p:nvSpPr>
        <p:spPr>
          <a:xfrm>
            <a:off x="5229721" y="3482795"/>
            <a:ext cx="7828558" cy="6206250"/>
          </a:xfrm>
          <a:prstGeom prst="rect">
            <a:avLst/>
          </a:prstGeom>
        </p:spPr>
        <p:txBody>
          <a:bodyPr lIns="0" tIns="0" rIns="0" bIns="0" rtlCol="0" anchor="t">
            <a:spAutoFit/>
          </a:bodyPr>
          <a:lstStyle/>
          <a:p>
            <a:pPr marL="892608" lvl="1" indent="-446304" algn="l">
              <a:lnSpc>
                <a:spcPts val="4465"/>
              </a:lnSpc>
              <a:buFont typeface="Arial"/>
              <a:buChar char="•"/>
            </a:pPr>
            <a:r>
              <a:rPr lang="en-US" sz="4134" b="1">
                <a:solidFill>
                  <a:srgbClr val="FDFDFD"/>
                </a:solidFill>
                <a:latin typeface="Poppins Bold"/>
                <a:ea typeface="Poppins Bold"/>
                <a:cs typeface="Poppins Bold"/>
                <a:sym typeface="Poppins Bold"/>
              </a:rPr>
              <a:t>Incorporate traditional foods</a:t>
            </a:r>
          </a:p>
          <a:p>
            <a:pPr marL="892608" lvl="1" indent="-446304" algn="l">
              <a:lnSpc>
                <a:spcPts val="4465"/>
              </a:lnSpc>
              <a:buFont typeface="Arial"/>
              <a:buChar char="•"/>
            </a:pPr>
            <a:r>
              <a:rPr lang="en-US" sz="4134" b="1">
                <a:solidFill>
                  <a:srgbClr val="FDFDFD"/>
                </a:solidFill>
                <a:latin typeface="Poppins Bold"/>
                <a:ea typeface="Poppins Bold"/>
                <a:cs typeface="Poppins Bold"/>
                <a:sym typeface="Poppins Bold"/>
              </a:rPr>
              <a:t>Engage:</a:t>
            </a:r>
          </a:p>
          <a:p>
            <a:pPr marL="1785217" lvl="2" indent="-595072" algn="l">
              <a:lnSpc>
                <a:spcPts val="4465"/>
              </a:lnSpc>
              <a:buFont typeface="Arial"/>
              <a:buChar char="⚬"/>
            </a:pPr>
            <a:r>
              <a:rPr lang="en-US" sz="4134" b="1">
                <a:solidFill>
                  <a:srgbClr val="FDFDFD"/>
                </a:solidFill>
                <a:latin typeface="Poppins Bold"/>
                <a:ea typeface="Poppins Bold"/>
                <a:cs typeface="Poppins Bold"/>
                <a:sym typeface="Poppins Bold"/>
              </a:rPr>
              <a:t>Elders</a:t>
            </a:r>
          </a:p>
          <a:p>
            <a:pPr marL="1785217" lvl="2" indent="-595072" algn="l">
              <a:lnSpc>
                <a:spcPts val="4465"/>
              </a:lnSpc>
              <a:buFont typeface="Arial"/>
              <a:buChar char="⚬"/>
            </a:pPr>
            <a:r>
              <a:rPr lang="en-US" sz="4134" b="1">
                <a:solidFill>
                  <a:srgbClr val="FDFDFD"/>
                </a:solidFill>
                <a:latin typeface="Poppins Bold"/>
                <a:ea typeface="Poppins Bold"/>
                <a:cs typeface="Poppins Bold"/>
                <a:sym typeface="Poppins Bold"/>
              </a:rPr>
              <a:t>Families</a:t>
            </a:r>
          </a:p>
          <a:p>
            <a:pPr marL="1785217" lvl="2" indent="-595072" algn="l">
              <a:lnSpc>
                <a:spcPts val="4465"/>
              </a:lnSpc>
              <a:buFont typeface="Arial"/>
              <a:buChar char="⚬"/>
            </a:pPr>
            <a:r>
              <a:rPr lang="en-US" sz="4134" b="1">
                <a:solidFill>
                  <a:srgbClr val="FDFDFD"/>
                </a:solidFill>
                <a:latin typeface="Poppins Bold"/>
                <a:ea typeface="Poppins Bold"/>
                <a:cs typeface="Poppins Bold"/>
                <a:sym typeface="Poppins Bold"/>
              </a:rPr>
              <a:t>Community leaders</a:t>
            </a:r>
          </a:p>
          <a:p>
            <a:pPr marL="892608" lvl="1" indent="-446304" algn="l">
              <a:lnSpc>
                <a:spcPts val="4465"/>
              </a:lnSpc>
              <a:buFont typeface="Arial"/>
              <a:buChar char="•"/>
            </a:pPr>
            <a:r>
              <a:rPr lang="en-US" sz="4134" b="1">
                <a:solidFill>
                  <a:srgbClr val="FDFDFD"/>
                </a:solidFill>
                <a:latin typeface="Poppins Bold"/>
                <a:ea typeface="Poppins Bold"/>
                <a:cs typeface="Poppins Bold"/>
                <a:sym typeface="Poppins Bold"/>
              </a:rPr>
              <a:t>Support food sovereignty</a:t>
            </a:r>
          </a:p>
          <a:p>
            <a:pPr marL="892608" lvl="1" indent="-446304" algn="l">
              <a:lnSpc>
                <a:spcPts val="4465"/>
              </a:lnSpc>
              <a:buFont typeface="Arial"/>
              <a:buChar char="•"/>
            </a:pPr>
            <a:r>
              <a:rPr lang="en-US" sz="4134" b="1">
                <a:solidFill>
                  <a:srgbClr val="FDFDFD"/>
                </a:solidFill>
                <a:latin typeface="Poppins Bold"/>
                <a:ea typeface="Poppins Bold"/>
                <a:cs typeface="Poppins Bold"/>
                <a:sym typeface="Poppins Bold"/>
              </a:rPr>
              <a:t>Ensure relevance and sustainability</a:t>
            </a:r>
          </a:p>
          <a:p>
            <a:pPr algn="l">
              <a:lnSpc>
                <a:spcPts val="8460"/>
              </a:lnSpc>
              <a:spcBef>
                <a:spcPct val="0"/>
              </a:spcBef>
            </a:pPr>
            <a:r>
              <a:rPr lang="en-US" sz="7834" b="1">
                <a:solidFill>
                  <a:srgbClr val="FDFDFD"/>
                </a:solidFill>
                <a:latin typeface="Poppins Bold"/>
                <a:ea typeface="Poppins Bold"/>
                <a:cs typeface="Poppins Bold"/>
                <a:sym typeface="Poppins Bold"/>
              </a:rPr>
              <a:t> </a:t>
            </a:r>
          </a:p>
        </p:txBody>
      </p:sp>
      <p:sp>
        <p:nvSpPr>
          <p:cNvPr id="6" name="TextBox 6"/>
          <p:cNvSpPr txBox="1"/>
          <p:nvPr/>
        </p:nvSpPr>
        <p:spPr>
          <a:xfrm>
            <a:off x="755005" y="504981"/>
            <a:ext cx="16777990" cy="1671611"/>
          </a:xfrm>
          <a:prstGeom prst="rect">
            <a:avLst/>
          </a:prstGeom>
        </p:spPr>
        <p:txBody>
          <a:bodyPr lIns="0" tIns="0" rIns="0" bIns="0" rtlCol="0" anchor="t">
            <a:spAutoFit/>
          </a:bodyPr>
          <a:lstStyle/>
          <a:p>
            <a:pPr algn="ctr">
              <a:lnSpc>
                <a:spcPts val="14543"/>
              </a:lnSpc>
              <a:spcBef>
                <a:spcPct val="0"/>
              </a:spcBef>
            </a:pPr>
            <a:r>
              <a:rPr lang="en-US" sz="7200" b="1" dirty="0">
                <a:solidFill>
                  <a:srgbClr val="98C0E1"/>
                </a:solidFill>
                <a:latin typeface="Recoleta Bold"/>
                <a:ea typeface="Recoleta Bold"/>
                <a:cs typeface="Recoleta Bold"/>
                <a:sym typeface="Recoleta Bold"/>
              </a:rPr>
              <a:t>Cultural &amp; Community Focus </a:t>
            </a:r>
          </a:p>
        </p:txBody>
      </p:sp>
      <p:sp>
        <p:nvSpPr>
          <p:cNvPr id="7" name="TextBox 7"/>
          <p:cNvSpPr txBox="1"/>
          <p:nvPr/>
        </p:nvSpPr>
        <p:spPr>
          <a:xfrm>
            <a:off x="4371837" y="2171563"/>
            <a:ext cx="8713738" cy="658130"/>
          </a:xfrm>
          <a:prstGeom prst="rect">
            <a:avLst/>
          </a:prstGeom>
        </p:spPr>
        <p:txBody>
          <a:bodyPr lIns="0" tIns="0" rIns="0" bIns="0" rtlCol="0" anchor="t">
            <a:spAutoFit/>
          </a:bodyPr>
          <a:lstStyle/>
          <a:p>
            <a:pPr algn="ctr">
              <a:lnSpc>
                <a:spcPts val="4789"/>
              </a:lnSpc>
              <a:spcBef>
                <a:spcPct val="0"/>
              </a:spcBef>
            </a:pPr>
            <a:r>
              <a:rPr lang="en-US" sz="4434" b="1" dirty="0">
                <a:solidFill>
                  <a:srgbClr val="E5EDF0"/>
                </a:solidFill>
                <a:latin typeface="Poppins Bold"/>
                <a:ea typeface="Poppins Bold"/>
                <a:cs typeface="Poppins Bold"/>
                <a:sym typeface="Poppins Bold"/>
              </a:rPr>
              <a:t>Community-Driven Approach</a:t>
            </a:r>
          </a:p>
        </p:txBody>
      </p:sp>
      <p:sp>
        <p:nvSpPr>
          <p:cNvPr id="8" name="Freeform 8"/>
          <p:cNvSpPr/>
          <p:nvPr/>
        </p:nvSpPr>
        <p:spPr>
          <a:xfrm>
            <a:off x="15281821" y="9258300"/>
            <a:ext cx="2744510" cy="717081"/>
          </a:xfrm>
          <a:custGeom>
            <a:avLst/>
            <a:gdLst/>
            <a:ahLst/>
            <a:cxnLst/>
            <a:rect l="l" t="t" r="r" b="b"/>
            <a:pathLst>
              <a:path w="2744510" h="717081">
                <a:moveTo>
                  <a:pt x="0" y="0"/>
                </a:moveTo>
                <a:lnTo>
                  <a:pt x="2744510" y="0"/>
                </a:lnTo>
                <a:lnTo>
                  <a:pt x="2744510" y="717081"/>
                </a:lnTo>
                <a:lnTo>
                  <a:pt x="0" y="717081"/>
                </a:lnTo>
                <a:lnTo>
                  <a:pt x="0" y="0"/>
                </a:lnTo>
                <a:close/>
              </a:path>
            </a:pathLst>
          </a:custGeom>
          <a:blipFill>
            <a:blip r:embed="rId4">
              <a:alphaModFix amt="74000"/>
            </a:blip>
            <a:stretch>
              <a:fillRect t="-1063" b="-21161"/>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4074576" y="455947"/>
            <a:ext cx="9852789" cy="9747048"/>
            <a:chOff x="0" y="0"/>
            <a:chExt cx="6418888" cy="6350000"/>
          </a:xfrm>
        </p:grpSpPr>
        <p:sp>
          <p:nvSpPr>
            <p:cNvPr id="4" name="Freeform 4"/>
            <p:cNvSpPr/>
            <p:nvPr/>
          </p:nvSpPr>
          <p:spPr>
            <a:xfrm>
              <a:off x="0" y="0"/>
              <a:ext cx="6418888" cy="6350000"/>
            </a:xfrm>
            <a:custGeom>
              <a:avLst/>
              <a:gdLst/>
              <a:ahLst/>
              <a:cxnLst/>
              <a:rect l="l" t="t" r="r" b="b"/>
              <a:pathLst>
                <a:path w="6418888" h="6350000">
                  <a:moveTo>
                    <a:pt x="3209444" y="0"/>
                  </a:moveTo>
                  <a:cubicBezTo>
                    <a:pt x="1436917" y="0"/>
                    <a:pt x="0" y="1421496"/>
                    <a:pt x="0" y="3175000"/>
                  </a:cubicBezTo>
                  <a:cubicBezTo>
                    <a:pt x="0" y="4928504"/>
                    <a:pt x="1436917" y="6350000"/>
                    <a:pt x="3209444" y="6350000"/>
                  </a:cubicBezTo>
                  <a:cubicBezTo>
                    <a:pt x="4981971" y="6350000"/>
                    <a:pt x="6418888" y="4928504"/>
                    <a:pt x="6418888" y="3175000"/>
                  </a:cubicBezTo>
                  <a:cubicBezTo>
                    <a:pt x="6418888" y="1421496"/>
                    <a:pt x="4981971" y="0"/>
                    <a:pt x="3209444" y="0"/>
                  </a:cubicBezTo>
                  <a:close/>
                </a:path>
              </a:pathLst>
            </a:custGeom>
            <a:solidFill>
              <a:srgbClr val="3E5F8B">
                <a:alpha val="80784"/>
              </a:srgbClr>
            </a:solidFill>
          </p:spPr>
          <p:txBody>
            <a:bodyPr/>
            <a:lstStyle/>
            <a:p>
              <a:endParaRPr lang="en-US"/>
            </a:p>
          </p:txBody>
        </p:sp>
      </p:grpSp>
      <p:sp>
        <p:nvSpPr>
          <p:cNvPr id="5" name="TextBox 5"/>
          <p:cNvSpPr txBox="1"/>
          <p:nvPr/>
        </p:nvSpPr>
        <p:spPr>
          <a:xfrm>
            <a:off x="4815423" y="3670402"/>
            <a:ext cx="8657155" cy="5872875"/>
          </a:xfrm>
          <a:prstGeom prst="rect">
            <a:avLst/>
          </a:prstGeom>
        </p:spPr>
        <p:txBody>
          <a:bodyPr lIns="0" tIns="0" rIns="0" bIns="0" rtlCol="0" anchor="t">
            <a:spAutoFit/>
          </a:bodyPr>
          <a:lstStyle/>
          <a:p>
            <a:pPr algn="l">
              <a:lnSpc>
                <a:spcPts val="4465"/>
              </a:lnSpc>
            </a:pPr>
            <a:endParaRPr/>
          </a:p>
          <a:p>
            <a:pPr marL="957377" lvl="1" indent="-478688" algn="l">
              <a:lnSpc>
                <a:spcPts val="4789"/>
              </a:lnSpc>
              <a:buFont typeface="Arial"/>
              <a:buChar char="•"/>
            </a:pPr>
            <a:r>
              <a:rPr lang="en-US" sz="4434" b="1">
                <a:solidFill>
                  <a:srgbClr val="FDFDFD"/>
                </a:solidFill>
                <a:latin typeface="Poppins Bold"/>
                <a:ea typeface="Poppins Bold"/>
                <a:cs typeface="Poppins Bold"/>
                <a:sym typeface="Poppins Bold"/>
              </a:rPr>
              <a:t>Stakeholder engagement</a:t>
            </a:r>
          </a:p>
          <a:p>
            <a:pPr marL="957377" lvl="1" indent="-478688" algn="l">
              <a:lnSpc>
                <a:spcPts val="4789"/>
              </a:lnSpc>
              <a:buFont typeface="Arial"/>
              <a:buChar char="•"/>
            </a:pPr>
            <a:r>
              <a:rPr lang="en-US" sz="4434" b="1">
                <a:solidFill>
                  <a:srgbClr val="FDFDFD"/>
                </a:solidFill>
                <a:latin typeface="Poppins Bold"/>
                <a:ea typeface="Poppins Bold"/>
                <a:cs typeface="Poppins Bold"/>
                <a:sym typeface="Poppins Bold"/>
              </a:rPr>
              <a:t>Gradual transition</a:t>
            </a:r>
          </a:p>
          <a:p>
            <a:pPr marL="957377" lvl="1" indent="-478688" algn="l">
              <a:lnSpc>
                <a:spcPts val="4789"/>
              </a:lnSpc>
              <a:buFont typeface="Arial"/>
              <a:buChar char="•"/>
            </a:pPr>
            <a:r>
              <a:rPr lang="en-US" sz="4434" b="1">
                <a:solidFill>
                  <a:srgbClr val="FDFDFD"/>
                </a:solidFill>
                <a:latin typeface="Poppins Bold"/>
                <a:ea typeface="Poppins Bold"/>
                <a:cs typeface="Poppins Bold"/>
                <a:sym typeface="Poppins Bold"/>
              </a:rPr>
              <a:t>Canteen/vendor adjustments</a:t>
            </a:r>
          </a:p>
          <a:p>
            <a:pPr marL="957377" lvl="1" indent="-478688" algn="l">
              <a:lnSpc>
                <a:spcPts val="4789"/>
              </a:lnSpc>
              <a:buFont typeface="Arial"/>
              <a:buChar char="•"/>
            </a:pPr>
            <a:r>
              <a:rPr lang="en-US" sz="4434" b="1">
                <a:solidFill>
                  <a:srgbClr val="FDFDFD"/>
                </a:solidFill>
                <a:latin typeface="Poppins Bold"/>
                <a:ea typeface="Poppins Bold"/>
                <a:cs typeface="Poppins Bold"/>
                <a:sym typeface="Poppins Bold"/>
              </a:rPr>
              <a:t>Nutrition education and promotion</a:t>
            </a:r>
          </a:p>
          <a:p>
            <a:pPr algn="l">
              <a:lnSpc>
                <a:spcPts val="4465"/>
              </a:lnSpc>
            </a:pPr>
            <a:endParaRPr lang="en-US" sz="4434" b="1">
              <a:solidFill>
                <a:srgbClr val="FDFDFD"/>
              </a:solidFill>
              <a:latin typeface="Poppins Bold"/>
              <a:ea typeface="Poppins Bold"/>
              <a:cs typeface="Poppins Bold"/>
              <a:sym typeface="Poppins Bold"/>
            </a:endParaRPr>
          </a:p>
          <a:p>
            <a:pPr algn="l">
              <a:lnSpc>
                <a:spcPts val="8460"/>
              </a:lnSpc>
              <a:spcBef>
                <a:spcPct val="0"/>
              </a:spcBef>
            </a:pPr>
            <a:r>
              <a:rPr lang="en-US" sz="7834" b="1">
                <a:solidFill>
                  <a:srgbClr val="FDFDFD"/>
                </a:solidFill>
                <a:latin typeface="Poppins Bold"/>
                <a:ea typeface="Poppins Bold"/>
                <a:cs typeface="Poppins Bold"/>
                <a:sym typeface="Poppins Bold"/>
              </a:rPr>
              <a:t> </a:t>
            </a:r>
          </a:p>
        </p:txBody>
      </p:sp>
      <p:sp>
        <p:nvSpPr>
          <p:cNvPr id="6" name="TextBox 6"/>
          <p:cNvSpPr txBox="1"/>
          <p:nvPr/>
        </p:nvSpPr>
        <p:spPr>
          <a:xfrm>
            <a:off x="2583501" y="-182493"/>
            <a:ext cx="13120999" cy="3817426"/>
          </a:xfrm>
          <a:prstGeom prst="rect">
            <a:avLst/>
          </a:prstGeom>
        </p:spPr>
        <p:txBody>
          <a:bodyPr lIns="0" tIns="0" rIns="0" bIns="0" rtlCol="0" anchor="t">
            <a:spAutoFit/>
          </a:bodyPr>
          <a:lstStyle/>
          <a:p>
            <a:pPr algn="ctr">
              <a:lnSpc>
                <a:spcPts val="14543"/>
              </a:lnSpc>
              <a:spcBef>
                <a:spcPct val="0"/>
              </a:spcBef>
            </a:pPr>
            <a:r>
              <a:rPr lang="en-US" sz="10388" b="1" dirty="0">
                <a:solidFill>
                  <a:srgbClr val="98C0E1"/>
                </a:solidFill>
                <a:latin typeface="Recoleta Bold"/>
                <a:ea typeface="Recoleta Bold"/>
                <a:cs typeface="Recoleta Bold"/>
                <a:sym typeface="Recoleta Bold"/>
              </a:rPr>
              <a:t>Implementation Plan</a:t>
            </a:r>
          </a:p>
        </p:txBody>
      </p:sp>
      <p:sp>
        <p:nvSpPr>
          <p:cNvPr id="7" name="TextBox 7"/>
          <p:cNvSpPr txBox="1"/>
          <p:nvPr/>
        </p:nvSpPr>
        <p:spPr>
          <a:xfrm>
            <a:off x="4815423" y="3210211"/>
            <a:ext cx="8372624" cy="719851"/>
          </a:xfrm>
          <a:prstGeom prst="rect">
            <a:avLst/>
          </a:prstGeom>
        </p:spPr>
        <p:txBody>
          <a:bodyPr lIns="0" tIns="0" rIns="0" bIns="0" rtlCol="0" anchor="t">
            <a:spAutoFit/>
          </a:bodyPr>
          <a:lstStyle/>
          <a:p>
            <a:pPr algn="ctr">
              <a:lnSpc>
                <a:spcPts val="5113"/>
              </a:lnSpc>
              <a:spcBef>
                <a:spcPct val="0"/>
              </a:spcBef>
            </a:pPr>
            <a:r>
              <a:rPr lang="en-US" sz="4734" b="1" dirty="0">
                <a:solidFill>
                  <a:srgbClr val="E5EDF0"/>
                </a:solidFill>
                <a:latin typeface="Poppins Bold"/>
                <a:ea typeface="Poppins Bold"/>
                <a:cs typeface="Poppins Bold"/>
                <a:sym typeface="Poppins Bold"/>
              </a:rPr>
              <a:t>How Can We Move Forward</a:t>
            </a:r>
          </a:p>
        </p:txBody>
      </p:sp>
      <p:sp>
        <p:nvSpPr>
          <p:cNvPr id="8" name="Freeform 8"/>
          <p:cNvSpPr/>
          <p:nvPr/>
        </p:nvSpPr>
        <p:spPr>
          <a:xfrm>
            <a:off x="15409669" y="9258300"/>
            <a:ext cx="2526293" cy="660066"/>
          </a:xfrm>
          <a:custGeom>
            <a:avLst/>
            <a:gdLst/>
            <a:ahLst/>
            <a:cxnLst/>
            <a:rect l="l" t="t" r="r" b="b"/>
            <a:pathLst>
              <a:path w="2526293" h="660066">
                <a:moveTo>
                  <a:pt x="0" y="0"/>
                </a:moveTo>
                <a:lnTo>
                  <a:pt x="2526293" y="0"/>
                </a:lnTo>
                <a:lnTo>
                  <a:pt x="2526293" y="660066"/>
                </a:lnTo>
                <a:lnTo>
                  <a:pt x="0" y="660066"/>
                </a:lnTo>
                <a:lnTo>
                  <a:pt x="0" y="0"/>
                </a:lnTo>
                <a:close/>
              </a:path>
            </a:pathLst>
          </a:custGeom>
          <a:blipFill>
            <a:blip r:embed="rId4">
              <a:alphaModFix amt="74000"/>
            </a:blip>
            <a:stretch>
              <a:fillRect t="-1063" b="-21161"/>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4270476" y="539952"/>
            <a:ext cx="9747048" cy="974704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6A3C">
                <a:alpha val="80784"/>
              </a:srgbClr>
            </a:solidFill>
          </p:spPr>
          <p:txBody>
            <a:bodyPr/>
            <a:lstStyle/>
            <a:p>
              <a:endParaRPr lang="en-US"/>
            </a:p>
          </p:txBody>
        </p:sp>
      </p:grpSp>
      <p:grpSp>
        <p:nvGrpSpPr>
          <p:cNvPr id="5" name="Group 5"/>
          <p:cNvGrpSpPr/>
          <p:nvPr/>
        </p:nvGrpSpPr>
        <p:grpSpPr>
          <a:xfrm>
            <a:off x="0" y="0"/>
            <a:ext cx="6366119" cy="6366119"/>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4C24">
                <a:alpha val="80784"/>
              </a:srgbClr>
            </a:solidFill>
          </p:spPr>
          <p:txBody>
            <a:bodyPr/>
            <a:lstStyle/>
            <a:p>
              <a:endParaRPr lang="en-US"/>
            </a:p>
          </p:txBody>
        </p:sp>
      </p:grpSp>
      <p:sp>
        <p:nvSpPr>
          <p:cNvPr id="7" name="Freeform 7"/>
          <p:cNvSpPr/>
          <p:nvPr/>
        </p:nvSpPr>
        <p:spPr>
          <a:xfrm>
            <a:off x="234509" y="-255578"/>
            <a:ext cx="5047991" cy="7072492"/>
          </a:xfrm>
          <a:custGeom>
            <a:avLst/>
            <a:gdLst/>
            <a:ahLst/>
            <a:cxnLst/>
            <a:rect l="l" t="t" r="r" b="b"/>
            <a:pathLst>
              <a:path w="5047991" h="7072492">
                <a:moveTo>
                  <a:pt x="0" y="0"/>
                </a:moveTo>
                <a:lnTo>
                  <a:pt x="5047991" y="0"/>
                </a:lnTo>
                <a:lnTo>
                  <a:pt x="5047991" y="7072492"/>
                </a:lnTo>
                <a:lnTo>
                  <a:pt x="0" y="7072492"/>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11921881" y="3920881"/>
            <a:ext cx="6366119" cy="636611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08124">
                <a:alpha val="80784"/>
              </a:srgbClr>
            </a:solidFill>
          </p:spPr>
          <p:txBody>
            <a:bodyPr/>
            <a:lstStyle/>
            <a:p>
              <a:endParaRPr lang="en-US"/>
            </a:p>
          </p:txBody>
        </p:sp>
      </p:grpSp>
      <p:graphicFrame>
        <p:nvGraphicFramePr>
          <p:cNvPr id="10" name="Table 10"/>
          <p:cNvGraphicFramePr>
            <a:graphicFrameLocks noGrp="1"/>
          </p:cNvGraphicFramePr>
          <p:nvPr/>
        </p:nvGraphicFramePr>
        <p:xfrm>
          <a:off x="5720909" y="2128838"/>
          <a:ext cx="7315200" cy="6029324"/>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1179025">
                <a:tc>
                  <a:txBody>
                    <a:bodyPr/>
                    <a:lstStyle/>
                    <a:p>
                      <a:pPr algn="ctr">
                        <a:lnSpc>
                          <a:spcPts val="5319"/>
                        </a:lnSpc>
                        <a:defRPr/>
                      </a:pPr>
                      <a:r>
                        <a:rPr lang="en-US" sz="3799" b="1">
                          <a:solidFill>
                            <a:srgbClr val="E5EDF0"/>
                          </a:solidFill>
                          <a:latin typeface="Recoleta Bold"/>
                          <a:ea typeface="Recoleta Bold"/>
                          <a:cs typeface="Recoleta Bold"/>
                          <a:sym typeface="Recoleta Bold"/>
                        </a:rPr>
                        <a:t>Solution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5319"/>
                        </a:lnSpc>
                        <a:defRPr/>
                      </a:pPr>
                      <a:r>
                        <a:rPr lang="en-US" sz="3799" b="1">
                          <a:solidFill>
                            <a:srgbClr val="E5EDF0"/>
                          </a:solidFill>
                          <a:latin typeface="Recoleta Bold"/>
                          <a:ea typeface="Recoleta Bold"/>
                          <a:cs typeface="Recoleta Bold"/>
                          <a:sym typeface="Recoleta Bold"/>
                        </a:rPr>
                        <a:t>Barrier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274881">
                <a:tc>
                  <a:txBody>
                    <a:bodyPr/>
                    <a:lstStyle/>
                    <a:p>
                      <a:pPr algn="ctr">
                        <a:lnSpc>
                          <a:spcPts val="3219"/>
                        </a:lnSpc>
                        <a:defRPr/>
                      </a:pPr>
                      <a:r>
                        <a:rPr lang="en-US" sz="2299">
                          <a:solidFill>
                            <a:srgbClr val="E5EDF0"/>
                          </a:solidFill>
                          <a:latin typeface="Recoleta"/>
                          <a:ea typeface="Recoleta"/>
                          <a:cs typeface="Recoleta"/>
                          <a:sym typeface="Recoleta"/>
                        </a:rPr>
                        <a:t>Affordable Healthy Options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a:solidFill>
                            <a:srgbClr val="E5EDF0"/>
                          </a:solidFill>
                          <a:latin typeface="Recoleta"/>
                          <a:ea typeface="Recoleta"/>
                          <a:cs typeface="Recoleta"/>
                          <a:sym typeface="Recoleta"/>
                        </a:rPr>
                        <a:t>Reduced Revenue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274881">
                <a:tc>
                  <a:txBody>
                    <a:bodyPr/>
                    <a:lstStyle/>
                    <a:p>
                      <a:pPr algn="ctr">
                        <a:lnSpc>
                          <a:spcPts val="3219"/>
                        </a:lnSpc>
                        <a:defRPr/>
                      </a:pPr>
                      <a:r>
                        <a:rPr lang="en-US" sz="2299">
                          <a:solidFill>
                            <a:srgbClr val="E5EDF0"/>
                          </a:solidFill>
                          <a:latin typeface="Recoleta"/>
                          <a:ea typeface="Recoleta"/>
                          <a:cs typeface="Recoleta"/>
                          <a:sym typeface="Recoleta"/>
                        </a:rPr>
                        <a:t>Gradual Roll out + Education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a:solidFill>
                            <a:srgbClr val="E5EDF0"/>
                          </a:solidFill>
                          <a:latin typeface="Recoleta"/>
                          <a:ea typeface="Recoleta"/>
                          <a:cs typeface="Recoleta"/>
                          <a:sym typeface="Recoleta"/>
                        </a:rPr>
                        <a:t>Student Resistance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025656">
                <a:tc>
                  <a:txBody>
                    <a:bodyPr/>
                    <a:lstStyle/>
                    <a:p>
                      <a:pPr algn="ctr">
                        <a:lnSpc>
                          <a:spcPts val="3219"/>
                        </a:lnSpc>
                        <a:defRPr/>
                      </a:pPr>
                      <a:r>
                        <a:rPr lang="en-US" sz="2299">
                          <a:solidFill>
                            <a:srgbClr val="E5EDF0"/>
                          </a:solidFill>
                          <a:latin typeface="Recoleta"/>
                          <a:ea typeface="Recoleta"/>
                          <a:cs typeface="Recoleta"/>
                          <a:sym typeface="Recoleta"/>
                        </a:rPr>
                        <a:t>Partnerships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a:solidFill>
                            <a:srgbClr val="E5EDF0"/>
                          </a:solidFill>
                          <a:latin typeface="Recoleta"/>
                          <a:ea typeface="Recoleta"/>
                          <a:cs typeface="Recoleta"/>
                          <a:sym typeface="Recoleta"/>
                        </a:rPr>
                        <a:t>Limited Access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274881">
                <a:tc>
                  <a:txBody>
                    <a:bodyPr/>
                    <a:lstStyle/>
                    <a:p>
                      <a:pPr algn="ctr">
                        <a:lnSpc>
                          <a:spcPts val="3219"/>
                        </a:lnSpc>
                        <a:defRPr/>
                      </a:pPr>
                      <a:r>
                        <a:rPr lang="en-US" sz="2299">
                          <a:solidFill>
                            <a:srgbClr val="E5EDF0"/>
                          </a:solidFill>
                          <a:latin typeface="Recoleta"/>
                          <a:ea typeface="Recoleta"/>
                          <a:cs typeface="Recoleta"/>
                          <a:sym typeface="Recoleta"/>
                        </a:rPr>
                        <a:t>Community Collaboration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a:solidFill>
                            <a:srgbClr val="E5EDF0"/>
                          </a:solidFill>
                          <a:latin typeface="Recoleta"/>
                          <a:ea typeface="Recoleta"/>
                          <a:cs typeface="Recoleta"/>
                          <a:sym typeface="Recoleta"/>
                        </a:rPr>
                        <a:t>Resource Constraints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1" name="Picture 11"/>
          <p:cNvPicPr>
            <a:picLocks noChangeAspect="1"/>
          </p:cNvPicPr>
          <p:nvPr/>
        </p:nvPicPr>
        <p:blipFill>
          <a:blip r:embed="rId5"/>
          <a:stretch>
            <a:fillRect/>
          </a:stretch>
        </p:blipFill>
        <p:spPr>
          <a:xfrm>
            <a:off x="8844312" y="4064183"/>
            <a:ext cx="1068392" cy="439556"/>
          </a:xfrm>
          <a:prstGeom prst="rect">
            <a:avLst/>
          </a:prstGeom>
        </p:spPr>
      </p:pic>
      <p:sp>
        <p:nvSpPr>
          <p:cNvPr id="12" name="TextBox 12"/>
          <p:cNvSpPr txBox="1"/>
          <p:nvPr/>
        </p:nvSpPr>
        <p:spPr>
          <a:xfrm>
            <a:off x="6019541" y="559002"/>
            <a:ext cx="12268459" cy="1293781"/>
          </a:xfrm>
          <a:prstGeom prst="rect">
            <a:avLst/>
          </a:prstGeom>
        </p:spPr>
        <p:txBody>
          <a:bodyPr lIns="0" tIns="0" rIns="0" bIns="0" rtlCol="0" anchor="t">
            <a:spAutoFit/>
          </a:bodyPr>
          <a:lstStyle/>
          <a:p>
            <a:pPr algn="ctr">
              <a:lnSpc>
                <a:spcPts val="9335"/>
              </a:lnSpc>
            </a:pPr>
            <a:r>
              <a:rPr lang="en-US" sz="8643" b="1">
                <a:solidFill>
                  <a:srgbClr val="FDFDFD"/>
                </a:solidFill>
                <a:latin typeface="Poppins Bold"/>
                <a:ea typeface="Poppins Bold"/>
                <a:cs typeface="Poppins Bold"/>
                <a:sym typeface="Poppins Bold"/>
              </a:rPr>
              <a:t>Barriers &amp; Solutions</a:t>
            </a:r>
          </a:p>
        </p:txBody>
      </p:sp>
      <p:pic>
        <p:nvPicPr>
          <p:cNvPr id="13" name="Picture 13"/>
          <p:cNvPicPr>
            <a:picLocks noChangeAspect="1"/>
          </p:cNvPicPr>
          <p:nvPr/>
        </p:nvPicPr>
        <p:blipFill>
          <a:blip r:embed="rId6"/>
          <a:stretch>
            <a:fillRect/>
          </a:stretch>
        </p:blipFill>
        <p:spPr>
          <a:xfrm>
            <a:off x="8844312" y="6277086"/>
            <a:ext cx="1068392" cy="439556"/>
          </a:xfrm>
          <a:prstGeom prst="rect">
            <a:avLst/>
          </a:prstGeom>
        </p:spPr>
      </p:pic>
      <p:pic>
        <p:nvPicPr>
          <p:cNvPr id="14" name="Picture 14"/>
          <p:cNvPicPr>
            <a:picLocks noChangeAspect="1"/>
          </p:cNvPicPr>
          <p:nvPr/>
        </p:nvPicPr>
        <p:blipFill>
          <a:blip r:embed="rId7"/>
          <a:stretch>
            <a:fillRect/>
          </a:stretch>
        </p:blipFill>
        <p:spPr>
          <a:xfrm>
            <a:off x="8844312" y="7695275"/>
            <a:ext cx="1068392" cy="439556"/>
          </a:xfrm>
          <a:prstGeom prst="rect">
            <a:avLst/>
          </a:prstGeom>
        </p:spPr>
      </p:pic>
      <p:pic>
        <p:nvPicPr>
          <p:cNvPr id="15" name="Picture 15"/>
          <p:cNvPicPr>
            <a:picLocks noChangeAspect="1"/>
          </p:cNvPicPr>
          <p:nvPr/>
        </p:nvPicPr>
        <p:blipFill>
          <a:blip r:embed="rId8"/>
          <a:stretch>
            <a:fillRect/>
          </a:stretch>
        </p:blipFill>
        <p:spPr>
          <a:xfrm>
            <a:off x="8844312" y="5324443"/>
            <a:ext cx="1068392" cy="439556"/>
          </a:xfrm>
          <a:prstGeom prst="rect">
            <a:avLst/>
          </a:prstGeom>
        </p:spPr>
      </p:pic>
      <p:sp>
        <p:nvSpPr>
          <p:cNvPr id="16" name="Freeform 16"/>
          <p:cNvSpPr/>
          <p:nvPr/>
        </p:nvSpPr>
        <p:spPr>
          <a:xfrm>
            <a:off x="15572962" y="9332536"/>
            <a:ext cx="2483492" cy="648883"/>
          </a:xfrm>
          <a:custGeom>
            <a:avLst/>
            <a:gdLst/>
            <a:ahLst/>
            <a:cxnLst/>
            <a:rect l="l" t="t" r="r" b="b"/>
            <a:pathLst>
              <a:path w="2483492" h="648883">
                <a:moveTo>
                  <a:pt x="0" y="0"/>
                </a:moveTo>
                <a:lnTo>
                  <a:pt x="2483492" y="0"/>
                </a:lnTo>
                <a:lnTo>
                  <a:pt x="2483492" y="648883"/>
                </a:lnTo>
                <a:lnTo>
                  <a:pt x="0" y="648883"/>
                </a:lnTo>
                <a:lnTo>
                  <a:pt x="0" y="0"/>
                </a:lnTo>
                <a:close/>
              </a:path>
            </a:pathLst>
          </a:custGeom>
          <a:blipFill>
            <a:blip r:embed="rId9">
              <a:alphaModFix amt="74000"/>
            </a:blip>
            <a:stretch>
              <a:fillRect t="-1063" b="-21161"/>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4270476" y="539952"/>
            <a:ext cx="9747048" cy="974704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6A3C">
                <a:alpha val="80784"/>
              </a:srgbClr>
            </a:solidFill>
          </p:spPr>
          <p:txBody>
            <a:bodyPr/>
            <a:lstStyle/>
            <a:p>
              <a:endParaRPr lang="en-US"/>
            </a:p>
          </p:txBody>
        </p:sp>
      </p:grpSp>
      <p:sp>
        <p:nvSpPr>
          <p:cNvPr id="5" name="TextBox 5"/>
          <p:cNvSpPr txBox="1"/>
          <p:nvPr/>
        </p:nvSpPr>
        <p:spPr>
          <a:xfrm>
            <a:off x="3009771" y="1042683"/>
            <a:ext cx="12268459" cy="1377599"/>
          </a:xfrm>
          <a:prstGeom prst="rect">
            <a:avLst/>
          </a:prstGeom>
        </p:spPr>
        <p:txBody>
          <a:bodyPr lIns="0" tIns="0" rIns="0" bIns="0" rtlCol="0" anchor="t">
            <a:spAutoFit/>
          </a:bodyPr>
          <a:lstStyle/>
          <a:p>
            <a:pPr algn="ctr">
              <a:lnSpc>
                <a:spcPts val="9875"/>
              </a:lnSpc>
            </a:pPr>
            <a:r>
              <a:rPr lang="en-US" sz="9143" b="1">
                <a:solidFill>
                  <a:srgbClr val="FDFDFD"/>
                </a:solidFill>
                <a:latin typeface="Poppins Bold"/>
                <a:ea typeface="Poppins Bold"/>
                <a:cs typeface="Poppins Bold"/>
                <a:sym typeface="Poppins Bold"/>
              </a:rPr>
              <a:t>Expected Outcomes</a:t>
            </a:r>
          </a:p>
        </p:txBody>
      </p:sp>
      <p:sp>
        <p:nvSpPr>
          <p:cNvPr id="6" name="TextBox 6"/>
          <p:cNvSpPr txBox="1"/>
          <p:nvPr/>
        </p:nvSpPr>
        <p:spPr>
          <a:xfrm>
            <a:off x="4270476" y="2895048"/>
            <a:ext cx="9823233" cy="6289607"/>
          </a:xfrm>
          <a:prstGeom prst="rect">
            <a:avLst/>
          </a:prstGeom>
        </p:spPr>
        <p:txBody>
          <a:bodyPr lIns="0" tIns="0" rIns="0" bIns="0" rtlCol="0" anchor="t">
            <a:spAutoFit/>
          </a:bodyPr>
          <a:lstStyle/>
          <a:p>
            <a:pPr algn="ctr">
              <a:lnSpc>
                <a:spcPts val="5199"/>
              </a:lnSpc>
            </a:pPr>
            <a:r>
              <a:rPr lang="en-US" sz="3999" b="1" spc="599" dirty="0">
                <a:solidFill>
                  <a:srgbClr val="FDFDFD"/>
                </a:solidFill>
                <a:latin typeface="Poppins Bold"/>
                <a:ea typeface="Poppins Bold"/>
                <a:cs typeface="Poppins Bold"/>
                <a:sym typeface="Poppins Bold"/>
              </a:rPr>
              <a:t>What Success Looks Like</a:t>
            </a:r>
          </a:p>
          <a:p>
            <a:pPr marL="690872" lvl="1" indent="-345436" algn="l">
              <a:lnSpc>
                <a:spcPts val="4159"/>
              </a:lnSpc>
              <a:buFont typeface="Arial"/>
              <a:buChar char="•"/>
            </a:pPr>
            <a:r>
              <a:rPr lang="en-US" sz="3199" spc="479" dirty="0">
                <a:solidFill>
                  <a:srgbClr val="FDFDFD"/>
                </a:solidFill>
                <a:latin typeface="Poppins"/>
                <a:ea typeface="Poppins"/>
                <a:cs typeface="Poppins"/>
                <a:sym typeface="Poppins"/>
              </a:rPr>
              <a:t>Improved dietary habits</a:t>
            </a:r>
          </a:p>
          <a:p>
            <a:pPr marL="690872" lvl="1" indent="-345436" algn="l">
              <a:lnSpc>
                <a:spcPts val="4159"/>
              </a:lnSpc>
              <a:buFont typeface="Arial"/>
              <a:buChar char="•"/>
            </a:pPr>
            <a:r>
              <a:rPr lang="en-US" sz="3199" spc="479" dirty="0">
                <a:solidFill>
                  <a:srgbClr val="FDFDFD"/>
                </a:solidFill>
                <a:latin typeface="Poppins"/>
                <a:ea typeface="Poppins"/>
                <a:cs typeface="Poppins"/>
                <a:sym typeface="Poppins"/>
              </a:rPr>
              <a:t>Reduced sugary drink/snack consumption</a:t>
            </a:r>
          </a:p>
          <a:p>
            <a:pPr marL="690872" lvl="1" indent="-345436" algn="l">
              <a:lnSpc>
                <a:spcPts val="4159"/>
              </a:lnSpc>
              <a:buFont typeface="Arial"/>
              <a:buChar char="•"/>
            </a:pPr>
            <a:r>
              <a:rPr lang="en-US" sz="3199" spc="479" dirty="0">
                <a:solidFill>
                  <a:srgbClr val="FDFDFD"/>
                </a:solidFill>
                <a:latin typeface="Poppins"/>
                <a:ea typeface="Poppins"/>
                <a:cs typeface="Poppins"/>
                <a:sym typeface="Poppins"/>
              </a:rPr>
              <a:t>Better student focus and learning</a:t>
            </a:r>
          </a:p>
          <a:p>
            <a:pPr marL="690872" lvl="1" indent="-345436" algn="l">
              <a:lnSpc>
                <a:spcPts val="4159"/>
              </a:lnSpc>
              <a:buFont typeface="Arial"/>
              <a:buChar char="•"/>
            </a:pPr>
            <a:r>
              <a:rPr lang="en-US" sz="3199" spc="479" dirty="0">
                <a:solidFill>
                  <a:srgbClr val="FDFDFD"/>
                </a:solidFill>
                <a:latin typeface="Poppins"/>
                <a:ea typeface="Poppins"/>
                <a:cs typeface="Poppins"/>
                <a:sym typeface="Poppins"/>
              </a:rPr>
              <a:t>Long-term chronic disease prevention</a:t>
            </a:r>
          </a:p>
          <a:p>
            <a:pPr marL="690872" lvl="1" indent="-345436" algn="l">
              <a:lnSpc>
                <a:spcPts val="4159"/>
              </a:lnSpc>
              <a:buFont typeface="Arial"/>
              <a:buChar char="•"/>
            </a:pPr>
            <a:r>
              <a:rPr lang="en-US" sz="3199" spc="479" dirty="0">
                <a:solidFill>
                  <a:srgbClr val="FDFDFD"/>
                </a:solidFill>
                <a:latin typeface="Poppins"/>
                <a:ea typeface="Poppins"/>
                <a:cs typeface="Poppins"/>
                <a:sym typeface="Poppins"/>
              </a:rPr>
              <a:t>Healthier school environments</a:t>
            </a:r>
          </a:p>
          <a:p>
            <a:pPr algn="ctr">
              <a:lnSpc>
                <a:spcPts val="4159"/>
              </a:lnSpc>
            </a:pPr>
            <a:endParaRPr lang="en-US" sz="3199" spc="479" dirty="0">
              <a:solidFill>
                <a:srgbClr val="FDFDFD"/>
              </a:solidFill>
              <a:latin typeface="Poppins"/>
              <a:ea typeface="Poppins"/>
              <a:cs typeface="Poppins"/>
              <a:sym typeface="Poppins"/>
            </a:endParaRPr>
          </a:p>
          <a:p>
            <a:pPr algn="ctr">
              <a:lnSpc>
                <a:spcPts val="3379"/>
              </a:lnSpc>
            </a:pPr>
            <a:endParaRPr lang="en-US" sz="3199" spc="479" dirty="0">
              <a:solidFill>
                <a:srgbClr val="FDFDFD"/>
              </a:solidFill>
              <a:latin typeface="Poppins"/>
              <a:ea typeface="Poppins"/>
              <a:cs typeface="Poppins"/>
              <a:sym typeface="Poppins"/>
            </a:endParaRPr>
          </a:p>
          <a:p>
            <a:pPr algn="ctr">
              <a:lnSpc>
                <a:spcPts val="3379"/>
              </a:lnSpc>
            </a:pPr>
            <a:endParaRPr lang="en-US" sz="3199" spc="479" dirty="0">
              <a:solidFill>
                <a:srgbClr val="FDFDFD"/>
              </a:solidFill>
              <a:latin typeface="Poppins"/>
              <a:ea typeface="Poppins"/>
              <a:cs typeface="Poppins"/>
              <a:sym typeface="Poppins"/>
            </a:endParaRPr>
          </a:p>
          <a:p>
            <a:pPr algn="ctr">
              <a:lnSpc>
                <a:spcPts val="3379"/>
              </a:lnSpc>
            </a:pPr>
            <a:endParaRPr lang="en-US" sz="3199" spc="479" dirty="0">
              <a:solidFill>
                <a:srgbClr val="FDFDFD"/>
              </a:solidFill>
              <a:latin typeface="Poppins"/>
              <a:ea typeface="Poppins"/>
              <a:cs typeface="Poppins"/>
              <a:sym typeface="Poppins"/>
            </a:endParaRPr>
          </a:p>
        </p:txBody>
      </p:sp>
      <p:sp>
        <p:nvSpPr>
          <p:cNvPr id="7" name="Freeform 7"/>
          <p:cNvSpPr/>
          <p:nvPr/>
        </p:nvSpPr>
        <p:spPr>
          <a:xfrm>
            <a:off x="13586600" y="3971030"/>
            <a:ext cx="4701400" cy="8098968"/>
          </a:xfrm>
          <a:custGeom>
            <a:avLst/>
            <a:gdLst/>
            <a:ahLst/>
            <a:cxnLst/>
            <a:rect l="l" t="t" r="r" b="b"/>
            <a:pathLst>
              <a:path w="4701400" h="8098968">
                <a:moveTo>
                  <a:pt x="0" y="0"/>
                </a:moveTo>
                <a:lnTo>
                  <a:pt x="4701400" y="0"/>
                </a:lnTo>
                <a:lnTo>
                  <a:pt x="4701400" y="8098968"/>
                </a:lnTo>
                <a:lnTo>
                  <a:pt x="0" y="8098968"/>
                </a:lnTo>
                <a:lnTo>
                  <a:pt x="0" y="0"/>
                </a:lnTo>
                <a:close/>
              </a:path>
            </a:pathLst>
          </a:custGeom>
          <a:blipFill>
            <a:blip r:embed="rId4"/>
            <a:stretch>
              <a:fillRect l="-115393" r="-15450"/>
            </a:stretch>
          </a:blipFill>
        </p:spPr>
        <p:txBody>
          <a:bodyPr/>
          <a:lstStyle/>
          <a:p>
            <a:endParaRPr lang="en-US"/>
          </a:p>
        </p:txBody>
      </p:sp>
      <p:sp>
        <p:nvSpPr>
          <p:cNvPr id="8" name="Freeform 8"/>
          <p:cNvSpPr/>
          <p:nvPr/>
        </p:nvSpPr>
        <p:spPr>
          <a:xfrm>
            <a:off x="311421" y="3971030"/>
            <a:ext cx="4389980" cy="8098968"/>
          </a:xfrm>
          <a:custGeom>
            <a:avLst/>
            <a:gdLst/>
            <a:ahLst/>
            <a:cxnLst/>
            <a:rect l="l" t="t" r="r" b="b"/>
            <a:pathLst>
              <a:path w="4389980" h="8098968">
                <a:moveTo>
                  <a:pt x="0" y="0"/>
                </a:moveTo>
                <a:lnTo>
                  <a:pt x="4389979" y="0"/>
                </a:lnTo>
                <a:lnTo>
                  <a:pt x="4389979" y="8098968"/>
                </a:lnTo>
                <a:lnTo>
                  <a:pt x="0" y="8098968"/>
                </a:lnTo>
                <a:lnTo>
                  <a:pt x="0" y="0"/>
                </a:lnTo>
                <a:close/>
              </a:path>
            </a:pathLst>
          </a:custGeom>
          <a:blipFill>
            <a:blip r:embed="rId4"/>
            <a:stretch>
              <a:fillRect l="-24299" r="-122920"/>
            </a:stretch>
          </a:blipFill>
        </p:spPr>
        <p:txBody>
          <a:bodyPr/>
          <a:lstStyle/>
          <a:p>
            <a:endParaRPr lang="en-US"/>
          </a:p>
        </p:txBody>
      </p:sp>
      <p:sp>
        <p:nvSpPr>
          <p:cNvPr id="9" name="Freeform 9"/>
          <p:cNvSpPr/>
          <p:nvPr/>
        </p:nvSpPr>
        <p:spPr>
          <a:xfrm>
            <a:off x="15420459" y="9258300"/>
            <a:ext cx="2660717" cy="695188"/>
          </a:xfrm>
          <a:custGeom>
            <a:avLst/>
            <a:gdLst/>
            <a:ahLst/>
            <a:cxnLst/>
            <a:rect l="l" t="t" r="r" b="b"/>
            <a:pathLst>
              <a:path w="2660717" h="695188">
                <a:moveTo>
                  <a:pt x="0" y="0"/>
                </a:moveTo>
                <a:lnTo>
                  <a:pt x="2660717" y="0"/>
                </a:lnTo>
                <a:lnTo>
                  <a:pt x="2660717" y="695188"/>
                </a:lnTo>
                <a:lnTo>
                  <a:pt x="0" y="695188"/>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9522"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407588" y="838688"/>
            <a:ext cx="17434723" cy="8419612"/>
          </a:xfrm>
          <a:custGeom>
            <a:avLst/>
            <a:gdLst/>
            <a:ahLst/>
            <a:cxnLst/>
            <a:rect l="l" t="t" r="r" b="b"/>
            <a:pathLst>
              <a:path w="17434723" h="8419612">
                <a:moveTo>
                  <a:pt x="0" y="0"/>
                </a:moveTo>
                <a:lnTo>
                  <a:pt x="17434724" y="0"/>
                </a:lnTo>
                <a:lnTo>
                  <a:pt x="17434724" y="8419612"/>
                </a:lnTo>
                <a:lnTo>
                  <a:pt x="0" y="841961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9980401" y="1643810"/>
            <a:ext cx="4540393" cy="6810589"/>
          </a:xfrm>
          <a:custGeom>
            <a:avLst/>
            <a:gdLst/>
            <a:ahLst/>
            <a:cxnLst/>
            <a:rect l="l" t="t" r="r" b="b"/>
            <a:pathLst>
              <a:path w="4540393" h="6810589">
                <a:moveTo>
                  <a:pt x="0" y="0"/>
                </a:moveTo>
                <a:lnTo>
                  <a:pt x="4540393" y="0"/>
                </a:lnTo>
                <a:lnTo>
                  <a:pt x="4540393" y="6810589"/>
                </a:lnTo>
                <a:lnTo>
                  <a:pt x="0" y="6810589"/>
                </a:lnTo>
                <a:lnTo>
                  <a:pt x="0" y="0"/>
                </a:lnTo>
                <a:close/>
              </a:path>
            </a:pathLst>
          </a:custGeom>
          <a:blipFill>
            <a:blip r:embed="rId5"/>
            <a:stretch>
              <a:fillRect/>
            </a:stretch>
          </a:blipFill>
        </p:spPr>
        <p:txBody>
          <a:bodyPr/>
          <a:lstStyle/>
          <a:p>
            <a:endParaRPr lang="en-US"/>
          </a:p>
        </p:txBody>
      </p:sp>
      <p:sp>
        <p:nvSpPr>
          <p:cNvPr id="10" name="Freeform 10"/>
          <p:cNvSpPr/>
          <p:nvPr/>
        </p:nvSpPr>
        <p:spPr>
          <a:xfrm>
            <a:off x="3797899" y="1395454"/>
            <a:ext cx="4870720" cy="7306081"/>
          </a:xfrm>
          <a:custGeom>
            <a:avLst/>
            <a:gdLst/>
            <a:ahLst/>
            <a:cxnLst/>
            <a:rect l="l" t="t" r="r" b="b"/>
            <a:pathLst>
              <a:path w="4870720" h="7306081">
                <a:moveTo>
                  <a:pt x="0" y="0"/>
                </a:moveTo>
                <a:lnTo>
                  <a:pt x="4870720" y="0"/>
                </a:lnTo>
                <a:lnTo>
                  <a:pt x="4870720" y="7306080"/>
                </a:lnTo>
                <a:lnTo>
                  <a:pt x="0" y="7306080"/>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886407" y="8305023"/>
            <a:ext cx="20079858" cy="953277"/>
          </a:xfrm>
          <a:prstGeom prst="rect">
            <a:avLst/>
          </a:prstGeom>
        </p:spPr>
        <p:txBody>
          <a:bodyPr lIns="0" tIns="0" rIns="0" bIns="0" rtlCol="0" anchor="t">
            <a:spAutoFit/>
          </a:bodyPr>
          <a:lstStyle/>
          <a:p>
            <a:pPr algn="ctr">
              <a:lnSpc>
                <a:spcPts val="7478"/>
              </a:lnSpc>
            </a:pPr>
            <a:r>
              <a:rPr lang="en-US" sz="6232">
                <a:solidFill>
                  <a:srgbClr val="7CA4B2"/>
                </a:solidFill>
                <a:latin typeface="Lilita One"/>
                <a:ea typeface="Lilita One"/>
                <a:cs typeface="Lilita One"/>
                <a:sym typeface="Lilita One"/>
              </a:rPr>
              <a:t>Marissa Guimond       Hilda Garson </a:t>
            </a:r>
          </a:p>
        </p:txBody>
      </p:sp>
      <p:sp>
        <p:nvSpPr>
          <p:cNvPr id="12" name="TextBox 12"/>
          <p:cNvSpPr txBox="1"/>
          <p:nvPr/>
        </p:nvSpPr>
        <p:spPr>
          <a:xfrm>
            <a:off x="-543322" y="829163"/>
            <a:ext cx="20079858" cy="1209675"/>
          </a:xfrm>
          <a:prstGeom prst="rect">
            <a:avLst/>
          </a:prstGeom>
        </p:spPr>
        <p:txBody>
          <a:bodyPr lIns="0" tIns="0" rIns="0" bIns="0" rtlCol="0" anchor="t">
            <a:spAutoFit/>
          </a:bodyPr>
          <a:lstStyle/>
          <a:p>
            <a:pPr algn="ctr">
              <a:lnSpc>
                <a:spcPts val="9518"/>
              </a:lnSpc>
            </a:pPr>
            <a:r>
              <a:rPr lang="en-US" sz="7932">
                <a:solidFill>
                  <a:srgbClr val="7CA4B2"/>
                </a:solidFill>
                <a:latin typeface="Lilita One"/>
                <a:ea typeface="Lilita One"/>
                <a:cs typeface="Lilita One"/>
                <a:sym typeface="Lilita One"/>
              </a:rPr>
              <a:t>MFNERC URIS Nurse Educator</a:t>
            </a:r>
          </a:p>
        </p:txBody>
      </p:sp>
      <p:sp>
        <p:nvSpPr>
          <p:cNvPr id="13" name="Freeform 13"/>
          <p:cNvSpPr/>
          <p:nvPr/>
        </p:nvSpPr>
        <p:spPr>
          <a:xfrm>
            <a:off x="15382149" y="8454399"/>
            <a:ext cx="2189055" cy="571953"/>
          </a:xfrm>
          <a:custGeom>
            <a:avLst/>
            <a:gdLst/>
            <a:ahLst/>
            <a:cxnLst/>
            <a:rect l="l" t="t" r="r" b="b"/>
            <a:pathLst>
              <a:path w="2189055" h="571953">
                <a:moveTo>
                  <a:pt x="0" y="0"/>
                </a:moveTo>
                <a:lnTo>
                  <a:pt x="2189055" y="0"/>
                </a:lnTo>
                <a:lnTo>
                  <a:pt x="2189055" y="571953"/>
                </a:lnTo>
                <a:lnTo>
                  <a:pt x="0" y="571953"/>
                </a:lnTo>
                <a:lnTo>
                  <a:pt x="0" y="0"/>
                </a:lnTo>
                <a:close/>
              </a:path>
            </a:pathLst>
          </a:custGeom>
          <a:blipFill>
            <a:blip r:embed="rId7">
              <a:alphaModFix amt="74000"/>
            </a:blip>
            <a:stretch>
              <a:fillRect t="-1063" b="-21161"/>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3" b="-8223"/>
            </a:stretch>
          </a:blipFill>
        </p:spPr>
        <p:txBody>
          <a:bodyPr/>
          <a:lstStyle/>
          <a:p>
            <a:endParaRPr lang="en-US"/>
          </a:p>
        </p:txBody>
      </p:sp>
      <p:sp>
        <p:nvSpPr>
          <p:cNvPr id="3" name="Freeform 3"/>
          <p:cNvSpPr/>
          <p:nvPr/>
        </p:nvSpPr>
        <p:spPr>
          <a:xfrm>
            <a:off x="-198403" y="0"/>
            <a:ext cx="18486403" cy="12174794"/>
          </a:xfrm>
          <a:custGeom>
            <a:avLst/>
            <a:gdLst/>
            <a:ahLst/>
            <a:cxnLst/>
            <a:rect l="l" t="t" r="r" b="b"/>
            <a:pathLst>
              <a:path w="18486403" h="12174794">
                <a:moveTo>
                  <a:pt x="0" y="0"/>
                </a:moveTo>
                <a:lnTo>
                  <a:pt x="18486403" y="0"/>
                </a:lnTo>
                <a:lnTo>
                  <a:pt x="18486403" y="12174794"/>
                </a:lnTo>
                <a:lnTo>
                  <a:pt x="0" y="12174794"/>
                </a:lnTo>
                <a:lnTo>
                  <a:pt x="0" y="0"/>
                </a:lnTo>
                <a:close/>
              </a:path>
            </a:pathLst>
          </a:custGeom>
          <a:blipFill>
            <a:blip r:embed="rId4">
              <a:alphaModFix amt="41000"/>
            </a:blip>
            <a:stretch>
              <a:fillRect t="-25920" b="-25920"/>
            </a:stretch>
          </a:blipFill>
        </p:spPr>
        <p:txBody>
          <a:bodyPr/>
          <a:lstStyle/>
          <a:p>
            <a:endParaRPr lang="en-US"/>
          </a:p>
        </p:txBody>
      </p:sp>
      <p:grpSp>
        <p:nvGrpSpPr>
          <p:cNvPr id="4" name="Group 4"/>
          <p:cNvGrpSpPr/>
          <p:nvPr/>
        </p:nvGrpSpPr>
        <p:grpSpPr>
          <a:xfrm>
            <a:off x="4270476" y="539952"/>
            <a:ext cx="9747048" cy="974704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2B78D">
                <a:alpha val="80784"/>
              </a:srgbClr>
            </a:solidFill>
          </p:spPr>
          <p:txBody>
            <a:bodyPr/>
            <a:lstStyle/>
            <a:p>
              <a:endParaRPr lang="en-US"/>
            </a:p>
          </p:txBody>
        </p:sp>
      </p:grpSp>
      <p:sp>
        <p:nvSpPr>
          <p:cNvPr id="6" name="Freeform 6"/>
          <p:cNvSpPr/>
          <p:nvPr/>
        </p:nvSpPr>
        <p:spPr>
          <a:xfrm>
            <a:off x="164365" y="6346589"/>
            <a:ext cx="4106110" cy="3710187"/>
          </a:xfrm>
          <a:custGeom>
            <a:avLst/>
            <a:gdLst/>
            <a:ahLst/>
            <a:cxnLst/>
            <a:rect l="l" t="t" r="r" b="b"/>
            <a:pathLst>
              <a:path w="4106110" h="3710187">
                <a:moveTo>
                  <a:pt x="0" y="0"/>
                </a:moveTo>
                <a:lnTo>
                  <a:pt x="4106111" y="0"/>
                </a:lnTo>
                <a:lnTo>
                  <a:pt x="4106111" y="3710187"/>
                </a:lnTo>
                <a:lnTo>
                  <a:pt x="0" y="3710187"/>
                </a:lnTo>
                <a:lnTo>
                  <a:pt x="0" y="0"/>
                </a:lnTo>
                <a:close/>
              </a:path>
            </a:pathLst>
          </a:custGeom>
          <a:blipFill>
            <a:blip r:embed="rId5"/>
            <a:stretch>
              <a:fillRect t="-5335" b="-5335"/>
            </a:stretch>
          </a:blipFill>
        </p:spPr>
        <p:txBody>
          <a:bodyPr/>
          <a:lstStyle/>
          <a:p>
            <a:endParaRPr lang="en-US"/>
          </a:p>
        </p:txBody>
      </p:sp>
      <p:sp>
        <p:nvSpPr>
          <p:cNvPr id="7" name="TextBox 7"/>
          <p:cNvSpPr txBox="1"/>
          <p:nvPr/>
        </p:nvSpPr>
        <p:spPr>
          <a:xfrm>
            <a:off x="5251275" y="3368967"/>
            <a:ext cx="7923277" cy="5879045"/>
          </a:xfrm>
          <a:prstGeom prst="rect">
            <a:avLst/>
          </a:prstGeom>
        </p:spPr>
        <p:txBody>
          <a:bodyPr lIns="0" tIns="0" rIns="0" bIns="0" rtlCol="0" anchor="t">
            <a:spAutoFit/>
          </a:bodyPr>
          <a:lstStyle/>
          <a:p>
            <a:pPr algn="ctr">
              <a:lnSpc>
                <a:spcPts val="5178"/>
              </a:lnSpc>
            </a:pPr>
            <a:r>
              <a:rPr lang="en-US" sz="3983" b="1" spc="597">
                <a:solidFill>
                  <a:srgbClr val="FDFDFD"/>
                </a:solidFill>
                <a:latin typeface="Poppins Bold"/>
                <a:ea typeface="Poppins Bold"/>
                <a:cs typeface="Poppins Bold"/>
                <a:sym typeface="Poppins Bold"/>
              </a:rPr>
              <a:t>CLOSING MESSAGE</a:t>
            </a:r>
          </a:p>
          <a:p>
            <a:pPr marL="687242" lvl="1" indent="-343621" algn="l">
              <a:lnSpc>
                <a:spcPts val="4138"/>
              </a:lnSpc>
              <a:buFont typeface="Arial"/>
              <a:buChar char="•"/>
            </a:pPr>
            <a:r>
              <a:rPr lang="en-US" sz="3183" b="1" spc="477">
                <a:solidFill>
                  <a:srgbClr val="FDFDFD"/>
                </a:solidFill>
                <a:latin typeface="Poppins Bold"/>
                <a:ea typeface="Poppins Bold"/>
                <a:cs typeface="Poppins Bold"/>
                <a:sym typeface="Poppins Bold"/>
              </a:rPr>
              <a:t>SCHOOLS ARE A POWERFUL SETTING FOR CHANGE</a:t>
            </a:r>
          </a:p>
          <a:p>
            <a:pPr marL="687242" lvl="1" indent="-343621" algn="l">
              <a:lnSpc>
                <a:spcPts val="4138"/>
              </a:lnSpc>
              <a:buFont typeface="Arial"/>
              <a:buChar char="•"/>
            </a:pPr>
            <a:r>
              <a:rPr lang="en-US" sz="3183" b="1" spc="477">
                <a:solidFill>
                  <a:srgbClr val="FDFDFD"/>
                </a:solidFill>
                <a:latin typeface="Poppins Bold"/>
                <a:ea typeface="Poppins Bold"/>
                <a:cs typeface="Poppins Bold"/>
                <a:sym typeface="Poppins Bold"/>
              </a:rPr>
              <a:t>SMALL ENVIRONMENTAL CHANGES = BIG IMPACT</a:t>
            </a:r>
          </a:p>
          <a:p>
            <a:pPr marL="687242" lvl="1" indent="-343621" algn="l">
              <a:lnSpc>
                <a:spcPts val="4138"/>
              </a:lnSpc>
              <a:buFont typeface="Arial"/>
              <a:buChar char="•"/>
            </a:pPr>
            <a:r>
              <a:rPr lang="en-US" sz="3183" b="1" spc="477">
                <a:solidFill>
                  <a:srgbClr val="FDFDFD"/>
                </a:solidFill>
                <a:latin typeface="Poppins Bold"/>
                <a:ea typeface="Poppins Bold"/>
                <a:cs typeface="Poppins Bold"/>
                <a:sym typeface="Poppins Bold"/>
              </a:rPr>
              <a:t>THIS INITIATIVE SUPPORTS:</a:t>
            </a:r>
          </a:p>
          <a:p>
            <a:pPr marL="1374484" lvl="2" indent="-458161" algn="l">
              <a:lnSpc>
                <a:spcPts val="4138"/>
              </a:lnSpc>
              <a:buFont typeface="Arial"/>
              <a:buChar char="⚬"/>
            </a:pPr>
            <a:r>
              <a:rPr lang="en-US" sz="3183" b="1" spc="477">
                <a:solidFill>
                  <a:srgbClr val="FDFDFD"/>
                </a:solidFill>
                <a:latin typeface="Poppins Bold"/>
                <a:ea typeface="Poppins Bold"/>
                <a:cs typeface="Poppins Bold"/>
                <a:sym typeface="Poppins Bold"/>
              </a:rPr>
              <a:t>HEALTH</a:t>
            </a:r>
          </a:p>
          <a:p>
            <a:pPr marL="1374484" lvl="2" indent="-458161" algn="l">
              <a:lnSpc>
                <a:spcPts val="4138"/>
              </a:lnSpc>
              <a:buFont typeface="Arial"/>
              <a:buChar char="⚬"/>
            </a:pPr>
            <a:r>
              <a:rPr lang="en-US" sz="3183" b="1" spc="477">
                <a:solidFill>
                  <a:srgbClr val="FDFDFD"/>
                </a:solidFill>
                <a:latin typeface="Poppins Bold"/>
                <a:ea typeface="Poppins Bold"/>
                <a:cs typeface="Poppins Bold"/>
                <a:sym typeface="Poppins Bold"/>
              </a:rPr>
              <a:t>LEARNING</a:t>
            </a:r>
          </a:p>
          <a:p>
            <a:pPr marL="1374484" lvl="2" indent="-458161" algn="l">
              <a:lnSpc>
                <a:spcPts val="4138"/>
              </a:lnSpc>
              <a:buFont typeface="Arial"/>
              <a:buChar char="⚬"/>
            </a:pPr>
            <a:r>
              <a:rPr lang="en-US" sz="3183" b="1" spc="477">
                <a:solidFill>
                  <a:srgbClr val="FDFDFD"/>
                </a:solidFill>
                <a:latin typeface="Poppins Bold"/>
                <a:ea typeface="Poppins Bold"/>
                <a:cs typeface="Poppins Bold"/>
                <a:sym typeface="Poppins Bold"/>
              </a:rPr>
              <a:t>COMMUNITY PRIORITIES</a:t>
            </a:r>
          </a:p>
          <a:p>
            <a:pPr algn="ctr">
              <a:lnSpc>
                <a:spcPts val="8037"/>
              </a:lnSpc>
            </a:pPr>
            <a:endParaRPr lang="en-US" sz="3183" b="1" spc="477">
              <a:solidFill>
                <a:srgbClr val="FDFDFD"/>
              </a:solidFill>
              <a:latin typeface="Poppins Bold"/>
              <a:ea typeface="Poppins Bold"/>
              <a:cs typeface="Poppins Bold"/>
              <a:sym typeface="Poppins Bold"/>
            </a:endParaRPr>
          </a:p>
        </p:txBody>
      </p:sp>
      <p:sp>
        <p:nvSpPr>
          <p:cNvPr id="8" name="TextBox 8"/>
          <p:cNvSpPr txBox="1"/>
          <p:nvPr/>
        </p:nvSpPr>
        <p:spPr>
          <a:xfrm>
            <a:off x="4706096" y="800100"/>
            <a:ext cx="8677406" cy="2115964"/>
          </a:xfrm>
          <a:prstGeom prst="rect">
            <a:avLst/>
          </a:prstGeom>
        </p:spPr>
        <p:txBody>
          <a:bodyPr lIns="0" tIns="0" rIns="0" bIns="0" rtlCol="0" anchor="t">
            <a:spAutoFit/>
          </a:bodyPr>
          <a:lstStyle/>
          <a:p>
            <a:pPr algn="ctr">
              <a:lnSpc>
                <a:spcPts val="17149"/>
              </a:lnSpc>
              <a:spcBef>
                <a:spcPct val="0"/>
              </a:spcBef>
            </a:pPr>
            <a:r>
              <a:rPr lang="en-US" sz="12249" b="1" dirty="0">
                <a:solidFill>
                  <a:schemeClr val="accent1">
                    <a:lumMod val="75000"/>
                  </a:schemeClr>
                </a:solidFill>
                <a:latin typeface="Recoleta Bold"/>
                <a:ea typeface="Recoleta Bold"/>
                <a:cs typeface="Recoleta Bold"/>
                <a:sym typeface="Recoleta Bold"/>
              </a:rPr>
              <a:t>Conclusion</a:t>
            </a:r>
          </a:p>
        </p:txBody>
      </p:sp>
      <p:sp>
        <p:nvSpPr>
          <p:cNvPr id="9" name="Freeform 9"/>
          <p:cNvSpPr/>
          <p:nvPr/>
        </p:nvSpPr>
        <p:spPr>
          <a:xfrm>
            <a:off x="12752436" y="5413476"/>
            <a:ext cx="5232617" cy="4614217"/>
          </a:xfrm>
          <a:custGeom>
            <a:avLst/>
            <a:gdLst/>
            <a:ahLst/>
            <a:cxnLst/>
            <a:rect l="l" t="t" r="r" b="b"/>
            <a:pathLst>
              <a:path w="5232617" h="4614217">
                <a:moveTo>
                  <a:pt x="0" y="0"/>
                </a:moveTo>
                <a:lnTo>
                  <a:pt x="5232617" y="0"/>
                </a:lnTo>
                <a:lnTo>
                  <a:pt x="5232617" y="4614216"/>
                </a:lnTo>
                <a:lnTo>
                  <a:pt x="0" y="4614216"/>
                </a:lnTo>
                <a:lnTo>
                  <a:pt x="0" y="0"/>
                </a:lnTo>
                <a:close/>
              </a:path>
            </a:pathLst>
          </a:custGeom>
          <a:blipFill>
            <a:blip r:embed="rId6"/>
            <a:stretch>
              <a:fillRect/>
            </a:stretch>
          </a:blipFill>
        </p:spPr>
        <p:txBody>
          <a:bodyPr/>
          <a:lstStyle/>
          <a:p>
            <a:endParaRPr lang="en-US"/>
          </a:p>
        </p:txBody>
      </p:sp>
      <p:sp>
        <p:nvSpPr>
          <p:cNvPr id="10" name="Freeform 10"/>
          <p:cNvSpPr/>
          <p:nvPr/>
        </p:nvSpPr>
        <p:spPr>
          <a:xfrm>
            <a:off x="15368745" y="9344805"/>
            <a:ext cx="2724952" cy="711971"/>
          </a:xfrm>
          <a:custGeom>
            <a:avLst/>
            <a:gdLst/>
            <a:ahLst/>
            <a:cxnLst/>
            <a:rect l="l" t="t" r="r" b="b"/>
            <a:pathLst>
              <a:path w="2724952" h="711971">
                <a:moveTo>
                  <a:pt x="0" y="0"/>
                </a:moveTo>
                <a:lnTo>
                  <a:pt x="2724951" y="0"/>
                </a:lnTo>
                <a:lnTo>
                  <a:pt x="2724951" y="711971"/>
                </a:lnTo>
                <a:lnTo>
                  <a:pt x="0" y="711971"/>
                </a:lnTo>
                <a:lnTo>
                  <a:pt x="0" y="0"/>
                </a:lnTo>
                <a:close/>
              </a:path>
            </a:pathLst>
          </a:custGeom>
          <a:blipFill>
            <a:blip r:embed="rId7">
              <a:alphaModFix amt="74000"/>
            </a:blip>
            <a:stretch>
              <a:fillRect t="-1063" b="-21161"/>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4461229" y="460729"/>
            <a:ext cx="9365543" cy="9365543"/>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4C24">
                <a:alpha val="80784"/>
              </a:srgbClr>
            </a:solidFill>
          </p:spPr>
          <p:txBody>
            <a:bodyPr/>
            <a:lstStyle/>
            <a:p>
              <a:endParaRPr lang="en-US"/>
            </a:p>
          </p:txBody>
        </p:sp>
      </p:grpSp>
      <p:sp>
        <p:nvSpPr>
          <p:cNvPr id="6" name="TextBox 6"/>
          <p:cNvSpPr txBox="1"/>
          <p:nvPr/>
        </p:nvSpPr>
        <p:spPr>
          <a:xfrm>
            <a:off x="3182726" y="-323850"/>
            <a:ext cx="12770351" cy="4307539"/>
          </a:xfrm>
          <a:prstGeom prst="rect">
            <a:avLst/>
          </a:prstGeom>
        </p:spPr>
        <p:txBody>
          <a:bodyPr lIns="0" tIns="0" rIns="0" bIns="0" rtlCol="0" anchor="t">
            <a:spAutoFit/>
          </a:bodyPr>
          <a:lstStyle/>
          <a:p>
            <a:pPr algn="ctr">
              <a:lnSpc>
                <a:spcPts val="24288"/>
              </a:lnSpc>
              <a:spcBef>
                <a:spcPct val="0"/>
              </a:spcBef>
            </a:pPr>
            <a:r>
              <a:rPr lang="en-US" sz="17348" b="1">
                <a:solidFill>
                  <a:srgbClr val="E0DDD8"/>
                </a:solidFill>
                <a:latin typeface="Recoleta Bold"/>
                <a:ea typeface="Recoleta Bold"/>
                <a:cs typeface="Recoleta Bold"/>
                <a:sym typeface="Recoleta Bold"/>
              </a:rPr>
              <a:t>Questions? </a:t>
            </a:r>
          </a:p>
        </p:txBody>
      </p:sp>
      <p:sp>
        <p:nvSpPr>
          <p:cNvPr id="7" name="TextBox 7"/>
          <p:cNvSpPr txBox="1"/>
          <p:nvPr/>
        </p:nvSpPr>
        <p:spPr>
          <a:xfrm>
            <a:off x="2801867" y="5998194"/>
            <a:ext cx="13532070" cy="4713202"/>
          </a:xfrm>
          <a:prstGeom prst="rect">
            <a:avLst/>
          </a:prstGeom>
        </p:spPr>
        <p:txBody>
          <a:bodyPr lIns="0" tIns="0" rIns="0" bIns="0" rtlCol="0" anchor="t">
            <a:spAutoFit/>
          </a:bodyPr>
          <a:lstStyle/>
          <a:p>
            <a:pPr algn="ctr">
              <a:lnSpc>
                <a:spcPts val="24288"/>
              </a:lnSpc>
              <a:spcBef>
                <a:spcPct val="0"/>
              </a:spcBef>
            </a:pPr>
            <a:r>
              <a:rPr lang="en-US" sz="17348" b="1">
                <a:solidFill>
                  <a:srgbClr val="E0DDD8"/>
                </a:solidFill>
                <a:latin typeface="Recoleta Bold"/>
                <a:ea typeface="Recoleta Bold"/>
                <a:cs typeface="Recoleta Bold"/>
                <a:sym typeface="Recoleta Bold"/>
              </a:rPr>
              <a:t>Comments? </a:t>
            </a:r>
          </a:p>
        </p:txBody>
      </p:sp>
      <p:pic>
        <p:nvPicPr>
          <p:cNvPr id="11" name="Picture 10">
            <a:extLst>
              <a:ext uri="{FF2B5EF4-FFF2-40B4-BE49-F238E27FC236}">
                <a16:creationId xmlns:a16="http://schemas.microsoft.com/office/drawing/2014/main" id="{16E7B00B-74A8-66CF-8F69-A21B99DE3BAF}"/>
              </a:ext>
            </a:extLst>
          </p:cNvPr>
          <p:cNvPicPr>
            <a:picLocks noChangeAspect="1"/>
          </p:cNvPicPr>
          <p:nvPr/>
        </p:nvPicPr>
        <p:blipFill>
          <a:blip r:embed="rId3"/>
          <a:stretch>
            <a:fillRect/>
          </a:stretch>
        </p:blipFill>
        <p:spPr>
          <a:xfrm>
            <a:off x="7504099" y="3009900"/>
            <a:ext cx="3279802" cy="32798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3"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1333938" y="1379363"/>
            <a:ext cx="15611037" cy="7538914"/>
          </a:xfrm>
          <a:custGeom>
            <a:avLst/>
            <a:gdLst/>
            <a:ahLst/>
            <a:cxnLst/>
            <a:rect l="l" t="t" r="r" b="b"/>
            <a:pathLst>
              <a:path w="15611037" h="7538914">
                <a:moveTo>
                  <a:pt x="0" y="0"/>
                </a:moveTo>
                <a:lnTo>
                  <a:pt x="15611037" y="0"/>
                </a:lnTo>
                <a:lnTo>
                  <a:pt x="15611037" y="7538914"/>
                </a:lnTo>
                <a:lnTo>
                  <a:pt x="0" y="75389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028700" y="-647681"/>
            <a:ext cx="12214944" cy="4937802"/>
          </a:xfrm>
          <a:prstGeom prst="rect">
            <a:avLst/>
          </a:prstGeom>
        </p:spPr>
        <p:txBody>
          <a:bodyPr lIns="0" tIns="0" rIns="0" bIns="0" rtlCol="0" anchor="t">
            <a:spAutoFit/>
          </a:bodyPr>
          <a:lstStyle/>
          <a:p>
            <a:pPr algn="l">
              <a:lnSpc>
                <a:spcPts val="40552"/>
              </a:lnSpc>
            </a:pPr>
            <a:r>
              <a:rPr lang="en-US" sz="28161" spc="1554">
                <a:solidFill>
                  <a:srgbClr val="BED2D8"/>
                </a:solidFill>
                <a:latin typeface="Anton"/>
                <a:ea typeface="Anton"/>
                <a:cs typeface="Anton"/>
                <a:sym typeface="Anton"/>
              </a:rPr>
              <a:t>URIS</a:t>
            </a:r>
            <a:r>
              <a:rPr lang="en-US" sz="28161" spc="1554">
                <a:solidFill>
                  <a:srgbClr val="E0F53D"/>
                </a:solidFill>
                <a:latin typeface="Anton"/>
                <a:ea typeface="Anton"/>
                <a:cs typeface="Anton"/>
                <a:sym typeface="Anton"/>
              </a:rPr>
              <a:t> </a:t>
            </a:r>
          </a:p>
        </p:txBody>
      </p:sp>
      <p:grpSp>
        <p:nvGrpSpPr>
          <p:cNvPr id="10" name="Group 10"/>
          <p:cNvGrpSpPr/>
          <p:nvPr/>
        </p:nvGrpSpPr>
        <p:grpSpPr>
          <a:xfrm>
            <a:off x="1555592" y="6271818"/>
            <a:ext cx="9809223" cy="2266246"/>
            <a:chOff x="0" y="0"/>
            <a:chExt cx="13346677" cy="3083512"/>
          </a:xfrm>
        </p:grpSpPr>
        <p:sp>
          <p:nvSpPr>
            <p:cNvPr id="11" name="Freeform 11"/>
            <p:cNvSpPr/>
            <p:nvPr/>
          </p:nvSpPr>
          <p:spPr>
            <a:xfrm>
              <a:off x="0" y="0"/>
              <a:ext cx="13346680" cy="3083515"/>
            </a:xfrm>
            <a:custGeom>
              <a:avLst/>
              <a:gdLst/>
              <a:ahLst/>
              <a:cxnLst/>
              <a:rect l="l" t="t" r="r" b="b"/>
              <a:pathLst>
                <a:path w="13346680" h="3083515">
                  <a:moveTo>
                    <a:pt x="0" y="0"/>
                  </a:moveTo>
                  <a:lnTo>
                    <a:pt x="13346680" y="0"/>
                  </a:lnTo>
                  <a:lnTo>
                    <a:pt x="13346680" y="3083515"/>
                  </a:lnTo>
                  <a:lnTo>
                    <a:pt x="0" y="3083515"/>
                  </a:lnTo>
                  <a:close/>
                </a:path>
              </a:pathLst>
            </a:custGeom>
            <a:blipFill>
              <a:blip r:embed="rId5">
                <a:alphaModFix amt="0"/>
              </a:blip>
              <a:stretch>
                <a:fillRect t="-24598" r="11549" b="-24597"/>
              </a:stretch>
            </a:blipFill>
          </p:spPr>
          <p:txBody>
            <a:bodyPr/>
            <a:lstStyle/>
            <a:p>
              <a:endParaRPr lang="en-US"/>
            </a:p>
          </p:txBody>
        </p:sp>
        <p:sp>
          <p:nvSpPr>
            <p:cNvPr id="12" name="TextBox 12"/>
            <p:cNvSpPr txBox="1"/>
            <p:nvPr/>
          </p:nvSpPr>
          <p:spPr>
            <a:xfrm>
              <a:off x="0" y="-238125"/>
              <a:ext cx="13346677" cy="3321637"/>
            </a:xfrm>
            <a:prstGeom prst="rect">
              <a:avLst/>
            </a:prstGeom>
          </p:spPr>
          <p:txBody>
            <a:bodyPr lIns="0" tIns="0" rIns="0" bIns="0" rtlCol="0" anchor="b"/>
            <a:lstStyle/>
            <a:p>
              <a:pPr algn="l">
                <a:lnSpc>
                  <a:spcPts val="7919"/>
                </a:lnSpc>
              </a:pPr>
              <a:r>
                <a:rPr lang="en-US" sz="5499" b="1">
                  <a:solidFill>
                    <a:srgbClr val="E5EDF0"/>
                  </a:solidFill>
                  <a:latin typeface="Trade Gothic Bold"/>
                  <a:ea typeface="Trade Gothic Bold"/>
                  <a:cs typeface="Trade Gothic Bold"/>
                  <a:sym typeface="Trade Gothic Bold"/>
                </a:rPr>
                <a:t>Unified Referral &amp; Intake System </a:t>
              </a:r>
            </a:p>
          </p:txBody>
        </p:sp>
      </p:grpSp>
      <p:sp>
        <p:nvSpPr>
          <p:cNvPr id="13" name="TextBox 13"/>
          <p:cNvSpPr txBox="1"/>
          <p:nvPr/>
        </p:nvSpPr>
        <p:spPr>
          <a:xfrm>
            <a:off x="11364815" y="1600052"/>
            <a:ext cx="5553976" cy="7088011"/>
          </a:xfrm>
          <a:prstGeom prst="rect">
            <a:avLst/>
          </a:prstGeom>
        </p:spPr>
        <p:txBody>
          <a:bodyPr lIns="0" tIns="0" rIns="0" bIns="0" rtlCol="0" anchor="t">
            <a:spAutoFit/>
          </a:bodyPr>
          <a:lstStyle/>
          <a:p>
            <a:pPr algn="ctr">
              <a:lnSpc>
                <a:spcPts val="6258"/>
              </a:lnSpc>
            </a:pPr>
            <a:r>
              <a:rPr lang="en-US" sz="5215">
                <a:solidFill>
                  <a:srgbClr val="E5EDF0"/>
                </a:solidFill>
                <a:latin typeface="Lilita One"/>
                <a:ea typeface="Lilita One"/>
                <a:cs typeface="Lilita One"/>
                <a:sym typeface="Lilita One"/>
              </a:rPr>
              <a:t>MFNERC</a:t>
            </a:r>
          </a:p>
          <a:p>
            <a:pPr algn="ctr">
              <a:lnSpc>
                <a:spcPts val="6258"/>
              </a:lnSpc>
            </a:pPr>
            <a:r>
              <a:rPr lang="en-US" sz="5215">
                <a:solidFill>
                  <a:srgbClr val="E5EDF0"/>
                </a:solidFill>
                <a:latin typeface="Lilita One"/>
                <a:ea typeface="Lilita One"/>
                <a:cs typeface="Lilita One"/>
                <a:sym typeface="Lilita One"/>
              </a:rPr>
              <a:t>URIS Nurse Educators: </a:t>
            </a:r>
          </a:p>
          <a:p>
            <a:pPr algn="ctr">
              <a:lnSpc>
                <a:spcPts val="6258"/>
              </a:lnSpc>
            </a:pPr>
            <a:endParaRPr lang="en-US" sz="5215">
              <a:solidFill>
                <a:srgbClr val="E5EDF0"/>
              </a:solidFill>
              <a:latin typeface="Lilita One"/>
              <a:ea typeface="Lilita One"/>
              <a:cs typeface="Lilita One"/>
              <a:sym typeface="Lilita One"/>
            </a:endParaRPr>
          </a:p>
          <a:p>
            <a:pPr algn="ctr">
              <a:lnSpc>
                <a:spcPts val="6258"/>
              </a:lnSpc>
            </a:pPr>
            <a:r>
              <a:rPr lang="en-US" sz="5215">
                <a:solidFill>
                  <a:srgbClr val="E5EDF0"/>
                </a:solidFill>
                <a:latin typeface="Lilita One"/>
                <a:ea typeface="Lilita One"/>
                <a:cs typeface="Lilita One"/>
                <a:sym typeface="Lilita One"/>
              </a:rPr>
              <a:t>Hilda Garson </a:t>
            </a:r>
          </a:p>
          <a:p>
            <a:pPr algn="ctr">
              <a:lnSpc>
                <a:spcPts val="6258"/>
              </a:lnSpc>
            </a:pPr>
            <a:r>
              <a:rPr lang="en-US" sz="5215">
                <a:solidFill>
                  <a:srgbClr val="E5EDF0"/>
                </a:solidFill>
                <a:latin typeface="Lilita One"/>
                <a:ea typeface="Lilita One"/>
                <a:cs typeface="Lilita One"/>
                <a:sym typeface="Lilita One"/>
              </a:rPr>
              <a:t>Shannon Turtle</a:t>
            </a:r>
          </a:p>
          <a:p>
            <a:pPr algn="ctr">
              <a:lnSpc>
                <a:spcPts val="6258"/>
              </a:lnSpc>
            </a:pPr>
            <a:r>
              <a:rPr lang="en-US" sz="5215">
                <a:solidFill>
                  <a:srgbClr val="E5EDF0"/>
                </a:solidFill>
                <a:latin typeface="Lilita One"/>
                <a:ea typeface="Lilita One"/>
                <a:cs typeface="Lilita One"/>
                <a:sym typeface="Lilita One"/>
              </a:rPr>
              <a:t>Marion Boulanger </a:t>
            </a:r>
          </a:p>
          <a:p>
            <a:pPr algn="ctr">
              <a:lnSpc>
                <a:spcPts val="6258"/>
              </a:lnSpc>
            </a:pPr>
            <a:r>
              <a:rPr lang="en-US" sz="5215">
                <a:solidFill>
                  <a:srgbClr val="E5EDF0"/>
                </a:solidFill>
                <a:latin typeface="Lilita One"/>
                <a:ea typeface="Lilita One"/>
                <a:cs typeface="Lilita One"/>
                <a:sym typeface="Lilita One"/>
              </a:rPr>
              <a:t>Tanis Blacksmith </a:t>
            </a:r>
          </a:p>
          <a:p>
            <a:pPr algn="ctr">
              <a:lnSpc>
                <a:spcPts val="6258"/>
              </a:lnSpc>
            </a:pPr>
            <a:r>
              <a:rPr lang="en-US" sz="5215">
                <a:solidFill>
                  <a:srgbClr val="E5EDF0"/>
                </a:solidFill>
                <a:latin typeface="Lilita One"/>
                <a:ea typeface="Lilita One"/>
                <a:cs typeface="Lilita One"/>
                <a:sym typeface="Lilita One"/>
              </a:rPr>
              <a:t>Marissa Guimond </a:t>
            </a:r>
          </a:p>
        </p:txBody>
      </p:sp>
      <p:sp>
        <p:nvSpPr>
          <p:cNvPr id="14" name="Freeform 14"/>
          <p:cNvSpPr/>
          <p:nvPr/>
        </p:nvSpPr>
        <p:spPr>
          <a:xfrm>
            <a:off x="4979421" y="8270091"/>
            <a:ext cx="2051245" cy="535946"/>
          </a:xfrm>
          <a:custGeom>
            <a:avLst/>
            <a:gdLst/>
            <a:ahLst/>
            <a:cxnLst/>
            <a:rect l="l" t="t" r="r" b="b"/>
            <a:pathLst>
              <a:path w="2051245" h="535946">
                <a:moveTo>
                  <a:pt x="0" y="0"/>
                </a:moveTo>
                <a:lnTo>
                  <a:pt x="2051245" y="0"/>
                </a:lnTo>
                <a:lnTo>
                  <a:pt x="2051245" y="535946"/>
                </a:lnTo>
                <a:lnTo>
                  <a:pt x="0" y="535946"/>
                </a:lnTo>
                <a:lnTo>
                  <a:pt x="0" y="0"/>
                </a:lnTo>
                <a:close/>
              </a:path>
            </a:pathLst>
          </a:custGeom>
          <a:blipFill>
            <a:blip r:embed="rId6">
              <a:alphaModFix amt="74000"/>
            </a:blip>
            <a:stretch>
              <a:fillRect t="-1063" b="-21161"/>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3"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1028700" y="1369209"/>
            <a:ext cx="15611037" cy="7538914"/>
          </a:xfrm>
          <a:custGeom>
            <a:avLst/>
            <a:gdLst/>
            <a:ahLst/>
            <a:cxnLst/>
            <a:rect l="l" t="t" r="r" b="b"/>
            <a:pathLst>
              <a:path w="15611037" h="7538914">
                <a:moveTo>
                  <a:pt x="0" y="0"/>
                </a:moveTo>
                <a:lnTo>
                  <a:pt x="15611037" y="0"/>
                </a:lnTo>
                <a:lnTo>
                  <a:pt x="15611037" y="7538914"/>
                </a:lnTo>
                <a:lnTo>
                  <a:pt x="0" y="75389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148720" y="1523433"/>
            <a:ext cx="8805670" cy="1736616"/>
          </a:xfrm>
          <a:prstGeom prst="rect">
            <a:avLst/>
          </a:prstGeom>
        </p:spPr>
        <p:txBody>
          <a:bodyPr lIns="0" tIns="0" rIns="0" bIns="0" rtlCol="0" anchor="t">
            <a:spAutoFit/>
          </a:bodyPr>
          <a:lstStyle/>
          <a:p>
            <a:pPr algn="l">
              <a:lnSpc>
                <a:spcPts val="14255"/>
              </a:lnSpc>
            </a:pPr>
            <a:r>
              <a:rPr lang="en-US" sz="9899" spc="1093">
                <a:solidFill>
                  <a:srgbClr val="BED2D8"/>
                </a:solidFill>
                <a:latin typeface="Anton"/>
                <a:ea typeface="Anton"/>
                <a:cs typeface="Anton"/>
                <a:sym typeface="Anton"/>
              </a:rPr>
              <a:t>Introduction</a:t>
            </a:r>
          </a:p>
        </p:txBody>
      </p:sp>
      <p:sp>
        <p:nvSpPr>
          <p:cNvPr id="10" name="TextBox 10"/>
          <p:cNvSpPr txBox="1"/>
          <p:nvPr/>
        </p:nvSpPr>
        <p:spPr>
          <a:xfrm>
            <a:off x="1148720" y="3690791"/>
            <a:ext cx="15370997" cy="3619500"/>
          </a:xfrm>
          <a:prstGeom prst="rect">
            <a:avLst/>
          </a:prstGeom>
        </p:spPr>
        <p:txBody>
          <a:bodyPr lIns="0" tIns="0" rIns="0" bIns="0" rtlCol="0" anchor="t">
            <a:spAutoFit/>
          </a:bodyPr>
          <a:lstStyle/>
          <a:p>
            <a:pPr marL="868680" lvl="1" indent="-434340" algn="l">
              <a:lnSpc>
                <a:spcPts val="5759"/>
              </a:lnSpc>
              <a:buFont typeface="Arial"/>
              <a:buChar char="•"/>
            </a:pPr>
            <a:r>
              <a:rPr lang="en-US" sz="4800" b="1">
                <a:solidFill>
                  <a:srgbClr val="BED2D8"/>
                </a:solidFill>
                <a:latin typeface="Antonio Bold"/>
                <a:ea typeface="Antonio Bold"/>
                <a:cs typeface="Antonio Bold"/>
                <a:sym typeface="Antonio Bold"/>
              </a:rPr>
              <a:t>Support student health, safety, and well-being</a:t>
            </a:r>
          </a:p>
          <a:p>
            <a:pPr marL="868680" lvl="1" indent="-434340" algn="l">
              <a:lnSpc>
                <a:spcPts val="5759"/>
              </a:lnSpc>
              <a:buFont typeface="Arial"/>
              <a:buChar char="•"/>
            </a:pPr>
            <a:r>
              <a:rPr lang="en-US" sz="4800" b="1">
                <a:solidFill>
                  <a:srgbClr val="BED2D8"/>
                </a:solidFill>
                <a:latin typeface="Antonio Bold"/>
                <a:ea typeface="Antonio Bold"/>
                <a:cs typeface="Antonio Bold"/>
                <a:sym typeface="Antonio Bold"/>
              </a:rPr>
              <a:t>Work directly with First Nations schools serviced by MFNERC</a:t>
            </a:r>
          </a:p>
          <a:p>
            <a:pPr marL="868680" lvl="1" indent="-434340" algn="l">
              <a:lnSpc>
                <a:spcPts val="5759"/>
              </a:lnSpc>
              <a:buFont typeface="Arial"/>
              <a:buChar char="•"/>
            </a:pPr>
            <a:r>
              <a:rPr lang="en-US" sz="4800" b="1">
                <a:solidFill>
                  <a:srgbClr val="BED2D8"/>
                </a:solidFill>
                <a:latin typeface="Antonio Bold"/>
                <a:ea typeface="Antonio Bold"/>
                <a:cs typeface="Antonio Bold"/>
                <a:sym typeface="Antonio Bold"/>
              </a:rPr>
              <a:t>Focus on chronic disease prevention and health promotion</a:t>
            </a:r>
          </a:p>
          <a:p>
            <a:pPr marL="868680" lvl="1" indent="-434340" algn="l">
              <a:lnSpc>
                <a:spcPts val="5759"/>
              </a:lnSpc>
              <a:buFont typeface="Arial"/>
              <a:buChar char="•"/>
            </a:pPr>
            <a:r>
              <a:rPr lang="en-US" sz="4800" b="1">
                <a:solidFill>
                  <a:srgbClr val="BED2D8"/>
                </a:solidFill>
                <a:latin typeface="Antonio Bold"/>
                <a:ea typeface="Antonio Bold"/>
                <a:cs typeface="Antonio Bold"/>
                <a:sym typeface="Antonio Bold"/>
              </a:rPr>
              <a:t>Provide ongoing school-based support and education</a:t>
            </a:r>
          </a:p>
          <a:p>
            <a:pPr marL="868680" lvl="1" indent="-434340" algn="l">
              <a:lnSpc>
                <a:spcPts val="5759"/>
              </a:lnSpc>
            </a:pPr>
            <a:endParaRPr lang="en-US" sz="4800" b="1">
              <a:solidFill>
                <a:srgbClr val="BED2D8"/>
              </a:solidFill>
              <a:latin typeface="Antonio Bold"/>
              <a:ea typeface="Antonio Bold"/>
              <a:cs typeface="Antonio Bold"/>
              <a:sym typeface="Antonio Bold"/>
            </a:endParaRPr>
          </a:p>
        </p:txBody>
      </p:sp>
      <p:sp>
        <p:nvSpPr>
          <p:cNvPr id="11" name="Freeform 11"/>
          <p:cNvSpPr/>
          <p:nvPr/>
        </p:nvSpPr>
        <p:spPr>
          <a:xfrm>
            <a:off x="13671558" y="8012857"/>
            <a:ext cx="2848159" cy="744163"/>
          </a:xfrm>
          <a:custGeom>
            <a:avLst/>
            <a:gdLst/>
            <a:ahLst/>
            <a:cxnLst/>
            <a:rect l="l" t="t" r="r" b="b"/>
            <a:pathLst>
              <a:path w="2848159" h="744163">
                <a:moveTo>
                  <a:pt x="0" y="0"/>
                </a:moveTo>
                <a:lnTo>
                  <a:pt x="2848159" y="0"/>
                </a:lnTo>
                <a:lnTo>
                  <a:pt x="2848159" y="744163"/>
                </a:lnTo>
                <a:lnTo>
                  <a:pt x="0" y="744163"/>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3"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1333938" y="1379363"/>
            <a:ext cx="15611037" cy="7538914"/>
          </a:xfrm>
          <a:custGeom>
            <a:avLst/>
            <a:gdLst/>
            <a:ahLst/>
            <a:cxnLst/>
            <a:rect l="l" t="t" r="r" b="b"/>
            <a:pathLst>
              <a:path w="15611037" h="7538914">
                <a:moveTo>
                  <a:pt x="0" y="0"/>
                </a:moveTo>
                <a:lnTo>
                  <a:pt x="15611037" y="0"/>
                </a:lnTo>
                <a:lnTo>
                  <a:pt x="15611037" y="7538914"/>
                </a:lnTo>
                <a:lnTo>
                  <a:pt x="0" y="75389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896299" y="1435739"/>
            <a:ext cx="16843352" cy="1451979"/>
          </a:xfrm>
          <a:prstGeom prst="rect">
            <a:avLst/>
          </a:prstGeom>
        </p:spPr>
        <p:txBody>
          <a:bodyPr lIns="0" tIns="0" rIns="0" bIns="0" rtlCol="0" anchor="t">
            <a:spAutoFit/>
          </a:bodyPr>
          <a:lstStyle/>
          <a:p>
            <a:pPr algn="l">
              <a:lnSpc>
                <a:spcPts val="11952"/>
              </a:lnSpc>
            </a:pPr>
            <a:r>
              <a:rPr lang="en-US" sz="8300" spc="666">
                <a:solidFill>
                  <a:srgbClr val="BED2D8"/>
                </a:solidFill>
                <a:latin typeface="Anton"/>
                <a:ea typeface="Anton"/>
                <a:cs typeface="Anton"/>
                <a:sym typeface="Anton"/>
              </a:rPr>
              <a:t>What we are seeing in schools</a:t>
            </a:r>
          </a:p>
        </p:txBody>
      </p:sp>
      <p:sp>
        <p:nvSpPr>
          <p:cNvPr id="10" name="TextBox 10"/>
          <p:cNvSpPr txBox="1"/>
          <p:nvPr/>
        </p:nvSpPr>
        <p:spPr>
          <a:xfrm>
            <a:off x="1687185" y="3047612"/>
            <a:ext cx="14875529" cy="5343525"/>
          </a:xfrm>
          <a:prstGeom prst="rect">
            <a:avLst/>
          </a:prstGeom>
        </p:spPr>
        <p:txBody>
          <a:bodyPr lIns="0" tIns="0" rIns="0" bIns="0" rtlCol="0" anchor="t">
            <a:spAutoFit/>
          </a:bodyPr>
          <a:lstStyle/>
          <a:p>
            <a:pPr algn="l">
              <a:lnSpc>
                <a:spcPts val="5639"/>
              </a:lnSpc>
            </a:pPr>
            <a:r>
              <a:rPr lang="en-US" sz="4699" b="1">
                <a:solidFill>
                  <a:srgbClr val="BED2D8"/>
                </a:solidFill>
                <a:latin typeface="Antonio Bold"/>
                <a:ea typeface="Antonio Bold"/>
                <a:cs typeface="Antonio Bold"/>
                <a:sym typeface="Antonio Bold"/>
              </a:rPr>
              <a:t>Observations from Practice</a:t>
            </a:r>
          </a:p>
          <a:p>
            <a:pPr marL="814375" lvl="1" indent="-407188" algn="l">
              <a:lnSpc>
                <a:spcPts val="5399"/>
              </a:lnSpc>
              <a:buFont typeface="Arial"/>
              <a:buChar char="•"/>
            </a:pPr>
            <a:r>
              <a:rPr lang="en-US" sz="4499" b="1">
                <a:solidFill>
                  <a:srgbClr val="BED2D8"/>
                </a:solidFill>
                <a:latin typeface="Antonio Bold"/>
                <a:ea typeface="Antonio Bold"/>
                <a:cs typeface="Antonio Bold"/>
                <a:sym typeface="Antonio Bold"/>
              </a:rPr>
              <a:t>Frequent availability of:</a:t>
            </a:r>
          </a:p>
          <a:p>
            <a:pPr marL="1943071" lvl="2" indent="-647690" algn="l">
              <a:lnSpc>
                <a:spcPts val="5399"/>
              </a:lnSpc>
              <a:buFont typeface="Arial"/>
              <a:buChar char="⚬"/>
            </a:pPr>
            <a:r>
              <a:rPr lang="en-US" sz="4499" b="1">
                <a:solidFill>
                  <a:srgbClr val="BED2D8"/>
                </a:solidFill>
                <a:latin typeface="Antonio Bold"/>
                <a:ea typeface="Antonio Bold"/>
                <a:cs typeface="Antonio Bold"/>
                <a:sym typeface="Antonio Bold"/>
              </a:rPr>
              <a:t>Pop and sugar-sweetened beverages</a:t>
            </a:r>
          </a:p>
          <a:p>
            <a:pPr marL="1943071" lvl="2" indent="-647690" algn="l">
              <a:lnSpc>
                <a:spcPts val="5399"/>
              </a:lnSpc>
              <a:buFont typeface="Arial"/>
              <a:buChar char="⚬"/>
            </a:pPr>
            <a:r>
              <a:rPr lang="en-US" sz="4499" b="1">
                <a:solidFill>
                  <a:srgbClr val="BED2D8"/>
                </a:solidFill>
                <a:latin typeface="Antonio Bold"/>
                <a:ea typeface="Antonio Bold"/>
                <a:cs typeface="Antonio Bold"/>
                <a:sym typeface="Antonio Bold"/>
              </a:rPr>
              <a:t>Chips and processed snacks</a:t>
            </a:r>
          </a:p>
          <a:p>
            <a:pPr marL="814375" lvl="1" indent="-407188" algn="l">
              <a:lnSpc>
                <a:spcPts val="5399"/>
              </a:lnSpc>
              <a:buFont typeface="Arial"/>
              <a:buChar char="•"/>
            </a:pPr>
            <a:r>
              <a:rPr lang="en-US" sz="4499" b="1">
                <a:solidFill>
                  <a:srgbClr val="BED2D8"/>
                </a:solidFill>
                <a:latin typeface="Antonio Bold"/>
                <a:ea typeface="Antonio Bold"/>
                <a:cs typeface="Antonio Bold"/>
                <a:sym typeface="Antonio Bold"/>
              </a:rPr>
              <a:t>Limited access to healthier options</a:t>
            </a:r>
          </a:p>
          <a:p>
            <a:pPr marL="814375" lvl="1" indent="-407188" algn="l">
              <a:lnSpc>
                <a:spcPts val="5399"/>
              </a:lnSpc>
              <a:buFont typeface="Arial"/>
              <a:buChar char="•"/>
            </a:pPr>
            <a:r>
              <a:rPr lang="en-US" sz="4499" b="1">
                <a:solidFill>
                  <a:srgbClr val="BED2D8"/>
                </a:solidFill>
                <a:latin typeface="Antonio Bold"/>
                <a:ea typeface="Antonio Bold"/>
                <a:cs typeface="Antonio Bold"/>
                <a:sym typeface="Antonio Bold"/>
              </a:rPr>
              <a:t>Students relying heavily on school food</a:t>
            </a:r>
          </a:p>
          <a:p>
            <a:pPr marL="814375" lvl="1" indent="-407188" algn="l">
              <a:lnSpc>
                <a:spcPts val="5399"/>
              </a:lnSpc>
              <a:buFont typeface="Arial"/>
              <a:buChar char="•"/>
            </a:pPr>
            <a:r>
              <a:rPr lang="en-US" sz="4499" b="1">
                <a:solidFill>
                  <a:srgbClr val="BED2D8"/>
                </a:solidFill>
                <a:latin typeface="Antonio Bold"/>
                <a:ea typeface="Antonio Bold"/>
                <a:cs typeface="Antonio Bold"/>
                <a:sym typeface="Antonio Bold"/>
              </a:rPr>
              <a:t>Growing concerns around nutrition and health</a:t>
            </a:r>
          </a:p>
          <a:p>
            <a:pPr algn="l">
              <a:lnSpc>
                <a:spcPts val="4559"/>
              </a:lnSpc>
            </a:pPr>
            <a:endParaRPr lang="en-US" sz="4499" b="1">
              <a:solidFill>
                <a:srgbClr val="BED2D8"/>
              </a:solidFill>
              <a:latin typeface="Antonio Bold"/>
              <a:ea typeface="Antonio Bold"/>
              <a:cs typeface="Antonio Bold"/>
              <a:sym typeface="Antonio Bold"/>
            </a:endParaRPr>
          </a:p>
        </p:txBody>
      </p:sp>
      <p:sp>
        <p:nvSpPr>
          <p:cNvPr id="11" name="Freeform 11"/>
          <p:cNvSpPr/>
          <p:nvPr/>
        </p:nvSpPr>
        <p:spPr>
          <a:xfrm>
            <a:off x="13932395" y="7980442"/>
            <a:ext cx="2768521" cy="723355"/>
          </a:xfrm>
          <a:custGeom>
            <a:avLst/>
            <a:gdLst/>
            <a:ahLst/>
            <a:cxnLst/>
            <a:rect l="l" t="t" r="r" b="b"/>
            <a:pathLst>
              <a:path w="2768521" h="723355">
                <a:moveTo>
                  <a:pt x="0" y="0"/>
                </a:moveTo>
                <a:lnTo>
                  <a:pt x="2768521" y="0"/>
                </a:lnTo>
                <a:lnTo>
                  <a:pt x="2768521" y="723355"/>
                </a:lnTo>
                <a:lnTo>
                  <a:pt x="0" y="723355"/>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3"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1333938" y="1379363"/>
            <a:ext cx="15611037" cy="7538914"/>
          </a:xfrm>
          <a:custGeom>
            <a:avLst/>
            <a:gdLst/>
            <a:ahLst/>
            <a:cxnLst/>
            <a:rect l="l" t="t" r="r" b="b"/>
            <a:pathLst>
              <a:path w="15611037" h="7538914">
                <a:moveTo>
                  <a:pt x="0" y="0"/>
                </a:moveTo>
                <a:lnTo>
                  <a:pt x="15611037" y="0"/>
                </a:lnTo>
                <a:lnTo>
                  <a:pt x="15611037" y="7538914"/>
                </a:lnTo>
                <a:lnTo>
                  <a:pt x="0" y="75389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911933" y="1376620"/>
            <a:ext cx="16843352" cy="1336912"/>
          </a:xfrm>
          <a:prstGeom prst="rect">
            <a:avLst/>
          </a:prstGeom>
        </p:spPr>
        <p:txBody>
          <a:bodyPr lIns="0" tIns="0" rIns="0" bIns="0" rtlCol="0" anchor="t">
            <a:spAutoFit/>
          </a:bodyPr>
          <a:lstStyle/>
          <a:p>
            <a:pPr algn="l">
              <a:lnSpc>
                <a:spcPts val="11088"/>
              </a:lnSpc>
            </a:pPr>
            <a:r>
              <a:rPr lang="en-US" sz="7700" spc="618">
                <a:solidFill>
                  <a:srgbClr val="BED2D8"/>
                </a:solidFill>
                <a:latin typeface="Anton"/>
                <a:ea typeface="Anton"/>
                <a:cs typeface="Anton"/>
                <a:sym typeface="Anton"/>
              </a:rPr>
              <a:t>Why School Food Matters</a:t>
            </a:r>
          </a:p>
        </p:txBody>
      </p:sp>
      <p:sp>
        <p:nvSpPr>
          <p:cNvPr id="10" name="TextBox 10"/>
          <p:cNvSpPr txBox="1"/>
          <p:nvPr/>
        </p:nvSpPr>
        <p:spPr>
          <a:xfrm>
            <a:off x="1707240" y="3125782"/>
            <a:ext cx="14875529" cy="5353050"/>
          </a:xfrm>
          <a:prstGeom prst="rect">
            <a:avLst/>
          </a:prstGeom>
        </p:spPr>
        <p:txBody>
          <a:bodyPr lIns="0" tIns="0" rIns="0" bIns="0" rtlCol="0" anchor="t">
            <a:spAutoFit/>
          </a:bodyPr>
          <a:lstStyle/>
          <a:p>
            <a:pPr algn="l">
              <a:lnSpc>
                <a:spcPts val="5759"/>
              </a:lnSpc>
            </a:pPr>
            <a:r>
              <a:rPr lang="en-US" sz="4799" b="1">
                <a:solidFill>
                  <a:srgbClr val="BED2D8"/>
                </a:solidFill>
                <a:latin typeface="Antonio Bold"/>
                <a:ea typeface="Antonio Bold"/>
                <a:cs typeface="Antonio Bold"/>
                <a:sym typeface="Antonio Bold"/>
              </a:rPr>
              <a:t>Impact of School Food Environments</a:t>
            </a:r>
          </a:p>
          <a:p>
            <a:pPr marL="814375" lvl="1" indent="-407188" algn="l">
              <a:lnSpc>
                <a:spcPts val="5399"/>
              </a:lnSpc>
              <a:buFont typeface="Arial"/>
              <a:buChar char="•"/>
            </a:pPr>
            <a:r>
              <a:rPr lang="en-US" sz="4499" b="1">
                <a:solidFill>
                  <a:srgbClr val="BED2D8"/>
                </a:solidFill>
                <a:latin typeface="Antonio Bold"/>
                <a:ea typeface="Antonio Bold"/>
                <a:cs typeface="Antonio Bold"/>
                <a:sym typeface="Antonio Bold"/>
              </a:rPr>
              <a:t>Influences daily dietary intake</a:t>
            </a:r>
          </a:p>
          <a:p>
            <a:pPr marL="814375" lvl="1" indent="-407188" algn="l">
              <a:lnSpc>
                <a:spcPts val="5399"/>
              </a:lnSpc>
              <a:buFont typeface="Arial"/>
              <a:buChar char="•"/>
            </a:pPr>
            <a:r>
              <a:rPr lang="en-US" sz="4499" b="1">
                <a:solidFill>
                  <a:srgbClr val="BED2D8"/>
                </a:solidFill>
                <a:latin typeface="Antonio Bold"/>
                <a:ea typeface="Antonio Bold"/>
                <a:cs typeface="Antonio Bold"/>
                <a:sym typeface="Antonio Bold"/>
              </a:rPr>
              <a:t>Affects:</a:t>
            </a:r>
          </a:p>
          <a:p>
            <a:pPr marL="1943071" lvl="2" indent="-647690" algn="l">
              <a:lnSpc>
                <a:spcPts val="5399"/>
              </a:lnSpc>
              <a:buFont typeface="Arial"/>
              <a:buChar char="⚬"/>
            </a:pPr>
            <a:r>
              <a:rPr lang="en-US" sz="4499" b="1">
                <a:solidFill>
                  <a:srgbClr val="BED2D8"/>
                </a:solidFill>
                <a:latin typeface="Antonio Bold"/>
                <a:ea typeface="Antonio Bold"/>
                <a:cs typeface="Antonio Bold"/>
                <a:sym typeface="Antonio Bold"/>
              </a:rPr>
              <a:t>Energy levels</a:t>
            </a:r>
          </a:p>
          <a:p>
            <a:pPr marL="1943071" lvl="2" indent="-647690" algn="l">
              <a:lnSpc>
                <a:spcPts val="5399"/>
              </a:lnSpc>
              <a:buFont typeface="Arial"/>
              <a:buChar char="⚬"/>
            </a:pPr>
            <a:r>
              <a:rPr lang="en-US" sz="4499" b="1">
                <a:solidFill>
                  <a:srgbClr val="BED2D8"/>
                </a:solidFill>
                <a:latin typeface="Antonio Bold"/>
                <a:ea typeface="Antonio Bold"/>
                <a:cs typeface="Antonio Bold"/>
                <a:sym typeface="Antonio Bold"/>
              </a:rPr>
              <a:t>Focus and learning</a:t>
            </a:r>
          </a:p>
          <a:p>
            <a:pPr marL="814375" lvl="1" indent="-407188" algn="l">
              <a:lnSpc>
                <a:spcPts val="5399"/>
              </a:lnSpc>
              <a:buFont typeface="Arial"/>
              <a:buChar char="•"/>
            </a:pPr>
            <a:r>
              <a:rPr lang="en-US" sz="4499" b="1">
                <a:solidFill>
                  <a:srgbClr val="BED2D8"/>
                </a:solidFill>
                <a:latin typeface="Antonio Bold"/>
                <a:ea typeface="Antonio Bold"/>
                <a:cs typeface="Antonio Bold"/>
                <a:sym typeface="Antonio Bold"/>
              </a:rPr>
              <a:t>Shapes lifelong habits</a:t>
            </a:r>
          </a:p>
          <a:p>
            <a:pPr marL="814375" lvl="1" indent="-407188" algn="l">
              <a:lnSpc>
                <a:spcPts val="5399"/>
              </a:lnSpc>
              <a:buFont typeface="Arial"/>
              <a:buChar char="•"/>
            </a:pPr>
            <a:r>
              <a:rPr lang="en-US" sz="4499" b="1">
                <a:solidFill>
                  <a:srgbClr val="BED2D8"/>
                </a:solidFill>
                <a:latin typeface="Antonio Bold"/>
                <a:ea typeface="Antonio Bold"/>
                <a:cs typeface="Antonio Bold"/>
                <a:sym typeface="Antonio Bold"/>
              </a:rPr>
              <a:t>Opportunity for prevention and health promotion</a:t>
            </a:r>
          </a:p>
          <a:p>
            <a:pPr algn="l">
              <a:lnSpc>
                <a:spcPts val="4559"/>
              </a:lnSpc>
            </a:pPr>
            <a:endParaRPr lang="en-US" sz="4499" b="1">
              <a:solidFill>
                <a:srgbClr val="BED2D8"/>
              </a:solidFill>
              <a:latin typeface="Antonio Bold"/>
              <a:ea typeface="Antonio Bold"/>
              <a:cs typeface="Antonio Bold"/>
              <a:sym typeface="Antonio Bold"/>
            </a:endParaRPr>
          </a:p>
        </p:txBody>
      </p:sp>
      <p:sp>
        <p:nvSpPr>
          <p:cNvPr id="11" name="Freeform 11"/>
          <p:cNvSpPr/>
          <p:nvPr/>
        </p:nvSpPr>
        <p:spPr>
          <a:xfrm>
            <a:off x="14239675" y="8032266"/>
            <a:ext cx="2491363" cy="650940"/>
          </a:xfrm>
          <a:custGeom>
            <a:avLst/>
            <a:gdLst/>
            <a:ahLst/>
            <a:cxnLst/>
            <a:rect l="l" t="t" r="r" b="b"/>
            <a:pathLst>
              <a:path w="2491363" h="650940">
                <a:moveTo>
                  <a:pt x="0" y="0"/>
                </a:moveTo>
                <a:lnTo>
                  <a:pt x="2491364" y="0"/>
                </a:lnTo>
                <a:lnTo>
                  <a:pt x="2491364" y="650940"/>
                </a:lnTo>
                <a:lnTo>
                  <a:pt x="0" y="650940"/>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3"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1333938" y="1379363"/>
            <a:ext cx="15611037" cy="7538914"/>
          </a:xfrm>
          <a:custGeom>
            <a:avLst/>
            <a:gdLst/>
            <a:ahLst/>
            <a:cxnLst/>
            <a:rect l="l" t="t" r="r" b="b"/>
            <a:pathLst>
              <a:path w="15611037" h="7538914">
                <a:moveTo>
                  <a:pt x="0" y="0"/>
                </a:moveTo>
                <a:lnTo>
                  <a:pt x="15611037" y="0"/>
                </a:lnTo>
                <a:lnTo>
                  <a:pt x="15611037" y="7538914"/>
                </a:lnTo>
                <a:lnTo>
                  <a:pt x="0" y="75389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911933" y="1376620"/>
            <a:ext cx="16843352" cy="1336912"/>
          </a:xfrm>
          <a:prstGeom prst="rect">
            <a:avLst/>
          </a:prstGeom>
        </p:spPr>
        <p:txBody>
          <a:bodyPr lIns="0" tIns="0" rIns="0" bIns="0" rtlCol="0" anchor="t">
            <a:spAutoFit/>
          </a:bodyPr>
          <a:lstStyle/>
          <a:p>
            <a:pPr algn="l">
              <a:lnSpc>
                <a:spcPts val="11088"/>
              </a:lnSpc>
            </a:pPr>
            <a:r>
              <a:rPr lang="en-US" sz="7700" spc="618">
                <a:solidFill>
                  <a:srgbClr val="BED2D8"/>
                </a:solidFill>
                <a:latin typeface="Anton"/>
                <a:ea typeface="Anton"/>
                <a:cs typeface="Anton"/>
                <a:sym typeface="Anton"/>
              </a:rPr>
              <a:t>Health Context</a:t>
            </a:r>
          </a:p>
        </p:txBody>
      </p:sp>
      <p:sp>
        <p:nvSpPr>
          <p:cNvPr id="10" name="TextBox 10"/>
          <p:cNvSpPr txBox="1"/>
          <p:nvPr/>
        </p:nvSpPr>
        <p:spPr>
          <a:xfrm>
            <a:off x="1687185" y="2713532"/>
            <a:ext cx="14875529" cy="6362700"/>
          </a:xfrm>
          <a:prstGeom prst="rect">
            <a:avLst/>
          </a:prstGeom>
        </p:spPr>
        <p:txBody>
          <a:bodyPr lIns="0" tIns="0" rIns="0" bIns="0" rtlCol="0" anchor="t">
            <a:spAutoFit/>
          </a:bodyPr>
          <a:lstStyle/>
          <a:p>
            <a:pPr algn="l">
              <a:lnSpc>
                <a:spcPts val="5759"/>
              </a:lnSpc>
            </a:pPr>
            <a:r>
              <a:rPr lang="en-US" sz="4799" b="1">
                <a:solidFill>
                  <a:srgbClr val="BED2D8"/>
                </a:solidFill>
                <a:latin typeface="Antonio Bold"/>
                <a:ea typeface="Antonio Bold"/>
                <a:cs typeface="Antonio Bold"/>
                <a:sym typeface="Antonio Bold"/>
              </a:rPr>
              <a:t>Health Inequities</a:t>
            </a:r>
          </a:p>
          <a:p>
            <a:pPr marL="1036304" lvl="1" indent="-518152" algn="l">
              <a:lnSpc>
                <a:spcPts val="5759"/>
              </a:lnSpc>
              <a:buFont typeface="Arial"/>
              <a:buChar char="•"/>
            </a:pPr>
            <a:r>
              <a:rPr lang="en-US" sz="4799" b="1">
                <a:solidFill>
                  <a:srgbClr val="BED2D8"/>
                </a:solidFill>
                <a:latin typeface="Antonio Bold"/>
                <a:ea typeface="Antonio Bold"/>
                <a:cs typeface="Antonio Bold"/>
                <a:sym typeface="Antonio Bold"/>
              </a:rPr>
              <a:t>First Nations children experience higher rates of:</a:t>
            </a:r>
          </a:p>
          <a:p>
            <a:pPr marL="2072608" lvl="2" indent="-690869" algn="l">
              <a:lnSpc>
                <a:spcPts val="5759"/>
              </a:lnSpc>
              <a:buFont typeface="Arial"/>
              <a:buChar char="⚬"/>
            </a:pPr>
            <a:r>
              <a:rPr lang="en-US" sz="4799" b="1">
                <a:solidFill>
                  <a:srgbClr val="BED2D8"/>
                </a:solidFill>
                <a:latin typeface="Antonio Bold"/>
                <a:ea typeface="Antonio Bold"/>
                <a:cs typeface="Antonio Bold"/>
                <a:sym typeface="Antonio Bold"/>
              </a:rPr>
              <a:t>Type 2 diabetes</a:t>
            </a:r>
          </a:p>
          <a:p>
            <a:pPr marL="2072608" lvl="2" indent="-690869" algn="l">
              <a:lnSpc>
                <a:spcPts val="5759"/>
              </a:lnSpc>
              <a:buFont typeface="Arial"/>
              <a:buChar char="⚬"/>
            </a:pPr>
            <a:r>
              <a:rPr lang="en-US" sz="4799" b="1">
                <a:solidFill>
                  <a:srgbClr val="BED2D8"/>
                </a:solidFill>
                <a:latin typeface="Antonio Bold"/>
                <a:ea typeface="Antonio Bold"/>
                <a:cs typeface="Antonio Bold"/>
                <a:sym typeface="Antonio Bold"/>
              </a:rPr>
              <a:t>Obesity</a:t>
            </a:r>
          </a:p>
          <a:p>
            <a:pPr marL="1036304" lvl="1" indent="-518152" algn="l">
              <a:lnSpc>
                <a:spcPts val="5759"/>
              </a:lnSpc>
              <a:buFont typeface="Arial"/>
              <a:buChar char="•"/>
            </a:pPr>
            <a:r>
              <a:rPr lang="en-US" sz="4799" b="1">
                <a:solidFill>
                  <a:srgbClr val="BED2D8"/>
                </a:solidFill>
                <a:latin typeface="Antonio Bold"/>
                <a:ea typeface="Antonio Bold"/>
                <a:cs typeface="Antonio Bold"/>
                <a:sym typeface="Antonio Bold"/>
              </a:rPr>
              <a:t>Linked to:</a:t>
            </a:r>
          </a:p>
          <a:p>
            <a:pPr marL="2072608" lvl="2" indent="-690869" algn="l">
              <a:lnSpc>
                <a:spcPts val="5759"/>
              </a:lnSpc>
              <a:buFont typeface="Arial"/>
              <a:buChar char="⚬"/>
            </a:pPr>
            <a:r>
              <a:rPr lang="en-US" sz="4799" b="1">
                <a:solidFill>
                  <a:srgbClr val="BED2D8"/>
                </a:solidFill>
                <a:latin typeface="Antonio Bold"/>
                <a:ea typeface="Antonio Bold"/>
                <a:cs typeface="Antonio Bold"/>
                <a:sym typeface="Antonio Bold"/>
              </a:rPr>
              <a:t>Food insecurity</a:t>
            </a:r>
          </a:p>
          <a:p>
            <a:pPr marL="2072608" lvl="2" indent="-690869" algn="l">
              <a:lnSpc>
                <a:spcPts val="5759"/>
              </a:lnSpc>
              <a:buFont typeface="Arial"/>
              <a:buChar char="⚬"/>
            </a:pPr>
            <a:r>
              <a:rPr lang="en-US" sz="4799" b="1">
                <a:solidFill>
                  <a:srgbClr val="BED2D8"/>
                </a:solidFill>
                <a:latin typeface="Antonio Bold"/>
                <a:ea typeface="Antonio Bold"/>
                <a:cs typeface="Antonio Bold"/>
                <a:sym typeface="Antonio Bold"/>
              </a:rPr>
              <a:t>High food costs</a:t>
            </a:r>
          </a:p>
          <a:p>
            <a:pPr marL="2072608" lvl="2" indent="-690869" algn="l">
              <a:lnSpc>
                <a:spcPts val="5759"/>
              </a:lnSpc>
              <a:buFont typeface="Arial"/>
              <a:buChar char="⚬"/>
            </a:pPr>
            <a:r>
              <a:rPr lang="en-US" sz="4799" b="1">
                <a:solidFill>
                  <a:srgbClr val="BED2D8"/>
                </a:solidFill>
                <a:latin typeface="Antonio Bold"/>
                <a:ea typeface="Antonio Bold"/>
                <a:cs typeface="Antonio Bold"/>
                <a:sym typeface="Antonio Bold"/>
              </a:rPr>
              <a:t>Limited access to nutritious food</a:t>
            </a:r>
          </a:p>
          <a:p>
            <a:pPr algn="l">
              <a:lnSpc>
                <a:spcPts val="4559"/>
              </a:lnSpc>
            </a:pPr>
            <a:endParaRPr lang="en-US" sz="4799" b="1">
              <a:solidFill>
                <a:srgbClr val="BED2D8"/>
              </a:solidFill>
              <a:latin typeface="Antonio Bold"/>
              <a:ea typeface="Antonio Bold"/>
              <a:cs typeface="Antonio Bold"/>
              <a:sym typeface="Antonio Bold"/>
            </a:endParaRPr>
          </a:p>
        </p:txBody>
      </p:sp>
      <p:sp>
        <p:nvSpPr>
          <p:cNvPr id="11" name="Freeform 11"/>
          <p:cNvSpPr/>
          <p:nvPr/>
        </p:nvSpPr>
        <p:spPr>
          <a:xfrm>
            <a:off x="14366733" y="8137697"/>
            <a:ext cx="2424552" cy="633483"/>
          </a:xfrm>
          <a:custGeom>
            <a:avLst/>
            <a:gdLst/>
            <a:ahLst/>
            <a:cxnLst/>
            <a:rect l="l" t="t" r="r" b="b"/>
            <a:pathLst>
              <a:path w="2424552" h="633483">
                <a:moveTo>
                  <a:pt x="0" y="0"/>
                </a:moveTo>
                <a:lnTo>
                  <a:pt x="2424552" y="0"/>
                </a:lnTo>
                <a:lnTo>
                  <a:pt x="2424552" y="633483"/>
                </a:lnTo>
                <a:lnTo>
                  <a:pt x="0" y="633483"/>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3"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1333938" y="1379363"/>
            <a:ext cx="15611037" cy="7538914"/>
          </a:xfrm>
          <a:custGeom>
            <a:avLst/>
            <a:gdLst/>
            <a:ahLst/>
            <a:cxnLst/>
            <a:rect l="l" t="t" r="r" b="b"/>
            <a:pathLst>
              <a:path w="15611037" h="7538914">
                <a:moveTo>
                  <a:pt x="0" y="0"/>
                </a:moveTo>
                <a:lnTo>
                  <a:pt x="15611037" y="0"/>
                </a:lnTo>
                <a:lnTo>
                  <a:pt x="15611037" y="7538914"/>
                </a:lnTo>
                <a:lnTo>
                  <a:pt x="0" y="75389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911933" y="1376620"/>
            <a:ext cx="16843352" cy="1336912"/>
          </a:xfrm>
          <a:prstGeom prst="rect">
            <a:avLst/>
          </a:prstGeom>
        </p:spPr>
        <p:txBody>
          <a:bodyPr lIns="0" tIns="0" rIns="0" bIns="0" rtlCol="0" anchor="t">
            <a:spAutoFit/>
          </a:bodyPr>
          <a:lstStyle/>
          <a:p>
            <a:pPr algn="l">
              <a:lnSpc>
                <a:spcPts val="11088"/>
              </a:lnSpc>
            </a:pPr>
            <a:r>
              <a:rPr lang="en-US" sz="7700" spc="618">
                <a:solidFill>
                  <a:srgbClr val="BED2D8"/>
                </a:solidFill>
                <a:latin typeface="Anton"/>
                <a:ea typeface="Anton"/>
                <a:cs typeface="Anton"/>
                <a:sym typeface="Anton"/>
              </a:rPr>
              <a:t>What the Evidence Says </a:t>
            </a:r>
          </a:p>
        </p:txBody>
      </p:sp>
      <p:sp>
        <p:nvSpPr>
          <p:cNvPr id="10" name="TextBox 10"/>
          <p:cNvSpPr txBox="1"/>
          <p:nvPr/>
        </p:nvSpPr>
        <p:spPr>
          <a:xfrm>
            <a:off x="1687185" y="3479593"/>
            <a:ext cx="14875529" cy="4333875"/>
          </a:xfrm>
          <a:prstGeom prst="rect">
            <a:avLst/>
          </a:prstGeom>
        </p:spPr>
        <p:txBody>
          <a:bodyPr lIns="0" tIns="0" rIns="0" bIns="0" rtlCol="0" anchor="t">
            <a:spAutoFit/>
          </a:bodyPr>
          <a:lstStyle/>
          <a:p>
            <a:pPr algn="l">
              <a:lnSpc>
                <a:spcPts val="5999"/>
              </a:lnSpc>
            </a:pPr>
            <a:r>
              <a:rPr lang="en-US" sz="4999" b="1">
                <a:solidFill>
                  <a:srgbClr val="BED2D8"/>
                </a:solidFill>
                <a:latin typeface="Antonio Bold"/>
                <a:ea typeface="Antonio Bold"/>
                <a:cs typeface="Antonio Bold"/>
                <a:sym typeface="Antonio Bold"/>
              </a:rPr>
              <a:t>Evidence for School-Based Nutrition Action</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School food environments strongly influence behaviour</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Reducing access to low-nutrient foods improves intake</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Increasing healthy options supports better choices</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Policy + environment change = most effective approach</a:t>
            </a:r>
          </a:p>
          <a:p>
            <a:pPr algn="l">
              <a:lnSpc>
                <a:spcPts val="4559"/>
              </a:lnSpc>
            </a:pPr>
            <a:endParaRPr lang="en-US" sz="4999" b="1">
              <a:solidFill>
                <a:srgbClr val="BED2D8"/>
              </a:solidFill>
              <a:latin typeface="Antonio Bold"/>
              <a:ea typeface="Antonio Bold"/>
              <a:cs typeface="Antonio Bold"/>
              <a:sym typeface="Antonio Bold"/>
            </a:endParaRPr>
          </a:p>
        </p:txBody>
      </p:sp>
      <p:sp>
        <p:nvSpPr>
          <p:cNvPr id="11" name="Freeform 11"/>
          <p:cNvSpPr/>
          <p:nvPr/>
        </p:nvSpPr>
        <p:spPr>
          <a:xfrm>
            <a:off x="14488669" y="8167820"/>
            <a:ext cx="2302616" cy="601624"/>
          </a:xfrm>
          <a:custGeom>
            <a:avLst/>
            <a:gdLst/>
            <a:ahLst/>
            <a:cxnLst/>
            <a:rect l="l" t="t" r="r" b="b"/>
            <a:pathLst>
              <a:path w="2302616" h="601624">
                <a:moveTo>
                  <a:pt x="0" y="0"/>
                </a:moveTo>
                <a:lnTo>
                  <a:pt x="2302616" y="0"/>
                </a:lnTo>
                <a:lnTo>
                  <a:pt x="2302616" y="601624"/>
                </a:lnTo>
                <a:lnTo>
                  <a:pt x="0" y="601624"/>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DDD8"/>
        </a:solidFill>
        <a:effectLst/>
      </p:bgPr>
    </p:bg>
    <p:spTree>
      <p:nvGrpSpPr>
        <p:cNvPr id="1" name=""/>
        <p:cNvGrpSpPr/>
        <p:nvPr/>
      </p:nvGrpSpPr>
      <p:grpSpPr>
        <a:xfrm>
          <a:off x="0" y="0"/>
          <a:ext cx="0" cy="0"/>
          <a:chOff x="0" y="0"/>
          <a:chExt cx="0" cy="0"/>
        </a:xfrm>
      </p:grpSpPr>
      <p:grpSp>
        <p:nvGrpSpPr>
          <p:cNvPr id="2" name="Group 2"/>
          <p:cNvGrpSpPr/>
          <p:nvPr/>
        </p:nvGrpSpPr>
        <p:grpSpPr>
          <a:xfrm>
            <a:off x="1371219" y="1369209"/>
            <a:ext cx="15547572" cy="7551601"/>
            <a:chOff x="0" y="0"/>
            <a:chExt cx="20730096" cy="10068801"/>
          </a:xfrm>
        </p:grpSpPr>
        <p:sp>
          <p:nvSpPr>
            <p:cNvPr id="3" name="Freeform 3"/>
            <p:cNvSpPr/>
            <p:nvPr/>
          </p:nvSpPr>
          <p:spPr>
            <a:xfrm>
              <a:off x="0" y="0"/>
              <a:ext cx="20730083" cy="10068814"/>
            </a:xfrm>
            <a:custGeom>
              <a:avLst/>
              <a:gdLst/>
              <a:ahLst/>
              <a:cxnLst/>
              <a:rect l="l" t="t" r="r" b="b"/>
              <a:pathLst>
                <a:path w="20730083" h="10068814">
                  <a:moveTo>
                    <a:pt x="38100" y="0"/>
                  </a:moveTo>
                  <a:lnTo>
                    <a:pt x="20691983" y="0"/>
                  </a:lnTo>
                  <a:cubicBezTo>
                    <a:pt x="20713066" y="0"/>
                    <a:pt x="20730083" y="17018"/>
                    <a:pt x="20730083" y="38100"/>
                  </a:cubicBezTo>
                  <a:lnTo>
                    <a:pt x="20730083" y="10030714"/>
                  </a:lnTo>
                  <a:cubicBezTo>
                    <a:pt x="20730083" y="10051796"/>
                    <a:pt x="20713066" y="10068814"/>
                    <a:pt x="20691983" y="10068814"/>
                  </a:cubicBezTo>
                  <a:lnTo>
                    <a:pt x="38100" y="10068814"/>
                  </a:lnTo>
                  <a:cubicBezTo>
                    <a:pt x="17018" y="10068814"/>
                    <a:pt x="0" y="10051796"/>
                    <a:pt x="0" y="10030714"/>
                  </a:cubicBezTo>
                  <a:lnTo>
                    <a:pt x="0" y="38100"/>
                  </a:lnTo>
                  <a:cubicBezTo>
                    <a:pt x="0" y="17018"/>
                    <a:pt x="17018" y="0"/>
                    <a:pt x="38100" y="0"/>
                  </a:cubicBezTo>
                  <a:moveTo>
                    <a:pt x="38100" y="76200"/>
                  </a:moveTo>
                  <a:lnTo>
                    <a:pt x="38100" y="38100"/>
                  </a:lnTo>
                  <a:lnTo>
                    <a:pt x="76200" y="38100"/>
                  </a:lnTo>
                  <a:lnTo>
                    <a:pt x="76200" y="10030714"/>
                  </a:lnTo>
                  <a:lnTo>
                    <a:pt x="38100" y="10030714"/>
                  </a:lnTo>
                  <a:lnTo>
                    <a:pt x="38100" y="9992614"/>
                  </a:lnTo>
                  <a:lnTo>
                    <a:pt x="20691983" y="9992614"/>
                  </a:lnTo>
                  <a:lnTo>
                    <a:pt x="20691983" y="10030714"/>
                  </a:lnTo>
                  <a:lnTo>
                    <a:pt x="20653883" y="10030714"/>
                  </a:lnTo>
                  <a:lnTo>
                    <a:pt x="20653883" y="38100"/>
                  </a:lnTo>
                  <a:lnTo>
                    <a:pt x="20691983" y="38100"/>
                  </a:lnTo>
                  <a:lnTo>
                    <a:pt x="20691983" y="76200"/>
                  </a:lnTo>
                  <a:lnTo>
                    <a:pt x="38100" y="76200"/>
                  </a:lnTo>
                  <a:close/>
                </a:path>
              </a:pathLst>
            </a:custGeom>
            <a:solidFill>
              <a:srgbClr val="E0F53D"/>
            </a:solidFill>
          </p:spPr>
          <p:txBody>
            <a:bodyPr/>
            <a:lstStyle/>
            <a:p>
              <a:endParaRPr lang="en-US"/>
            </a:p>
          </p:txBody>
        </p:sp>
      </p:grpSp>
      <p:grpSp>
        <p:nvGrpSpPr>
          <p:cNvPr id="4" name="Group 4"/>
          <p:cNvGrpSpPr/>
          <p:nvPr/>
        </p:nvGrpSpPr>
        <p:grpSpPr>
          <a:xfrm>
            <a:off x="-1905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txBody>
            <a:bodyPr/>
            <a:lstStyle/>
            <a:p>
              <a:endParaRPr lang="en-US"/>
            </a:p>
          </p:txBody>
        </p:sp>
      </p:grpSp>
      <p:grpSp>
        <p:nvGrpSpPr>
          <p:cNvPr id="6" name="Group 6"/>
          <p:cNvGrpSpPr/>
          <p:nvPr/>
        </p:nvGrpSpPr>
        <p:grpSpPr>
          <a:xfrm>
            <a:off x="-3" y="19"/>
            <a:ext cx="18288000" cy="10286981"/>
            <a:chOff x="0" y="0"/>
            <a:chExt cx="24384000" cy="13715975"/>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50000"/>
              </a:blip>
              <a:stretch>
                <a:fillRect t="-22666" r="-7"/>
              </a:stretch>
            </a:blipFill>
          </p:spPr>
          <p:txBody>
            <a:bodyPr/>
            <a:lstStyle/>
            <a:p>
              <a:endParaRPr lang="en-US"/>
            </a:p>
          </p:txBody>
        </p:sp>
      </p:grpSp>
      <p:sp>
        <p:nvSpPr>
          <p:cNvPr id="8" name="Freeform 8"/>
          <p:cNvSpPr/>
          <p:nvPr/>
        </p:nvSpPr>
        <p:spPr>
          <a:xfrm>
            <a:off x="1333938" y="1379363"/>
            <a:ext cx="15611037" cy="7538914"/>
          </a:xfrm>
          <a:custGeom>
            <a:avLst/>
            <a:gdLst/>
            <a:ahLst/>
            <a:cxnLst/>
            <a:rect l="l" t="t" r="r" b="b"/>
            <a:pathLst>
              <a:path w="15611037" h="7538914">
                <a:moveTo>
                  <a:pt x="0" y="0"/>
                </a:moveTo>
                <a:lnTo>
                  <a:pt x="15611037" y="0"/>
                </a:lnTo>
                <a:lnTo>
                  <a:pt x="15611037" y="7538914"/>
                </a:lnTo>
                <a:lnTo>
                  <a:pt x="0" y="75389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707240" y="1141238"/>
            <a:ext cx="16843352" cy="1800609"/>
          </a:xfrm>
          <a:prstGeom prst="rect">
            <a:avLst/>
          </a:prstGeom>
        </p:spPr>
        <p:txBody>
          <a:bodyPr lIns="0" tIns="0" rIns="0" bIns="0" rtlCol="0" anchor="t">
            <a:spAutoFit/>
          </a:bodyPr>
          <a:lstStyle/>
          <a:p>
            <a:pPr algn="l">
              <a:lnSpc>
                <a:spcPts val="14831"/>
              </a:lnSpc>
            </a:pPr>
            <a:r>
              <a:rPr lang="en-US" sz="10299" spc="827">
                <a:solidFill>
                  <a:srgbClr val="BED2D8"/>
                </a:solidFill>
                <a:latin typeface="Anton"/>
                <a:ea typeface="Anton"/>
                <a:cs typeface="Anton"/>
                <a:sym typeface="Anton"/>
              </a:rPr>
              <a:t>The Gap </a:t>
            </a:r>
          </a:p>
        </p:txBody>
      </p:sp>
      <p:sp>
        <p:nvSpPr>
          <p:cNvPr id="10" name="TextBox 10"/>
          <p:cNvSpPr txBox="1"/>
          <p:nvPr/>
        </p:nvSpPr>
        <p:spPr>
          <a:xfrm>
            <a:off x="1707240" y="3354522"/>
            <a:ext cx="14875529" cy="4333875"/>
          </a:xfrm>
          <a:prstGeom prst="rect">
            <a:avLst/>
          </a:prstGeom>
        </p:spPr>
        <p:txBody>
          <a:bodyPr lIns="0" tIns="0" rIns="0" bIns="0" rtlCol="0" anchor="t">
            <a:spAutoFit/>
          </a:bodyPr>
          <a:lstStyle/>
          <a:p>
            <a:pPr algn="l">
              <a:lnSpc>
                <a:spcPts val="5999"/>
              </a:lnSpc>
            </a:pPr>
            <a:r>
              <a:rPr lang="en-US" sz="4999" b="1">
                <a:solidFill>
                  <a:srgbClr val="BED2D8"/>
                </a:solidFill>
                <a:latin typeface="Antonio Bold"/>
                <a:ea typeface="Antonio Bold"/>
                <a:cs typeface="Antonio Bold"/>
                <a:sym typeface="Antonio Bold"/>
              </a:rPr>
              <a:t>Current System Challenges</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Lack of consistent nutrition policies</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Variation between schools</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Limited structure around canteen offerings</a:t>
            </a:r>
          </a:p>
          <a:p>
            <a:pPr marL="1079483" lvl="1" indent="-539741" algn="l">
              <a:lnSpc>
                <a:spcPts val="5999"/>
              </a:lnSpc>
              <a:buFont typeface="Arial"/>
              <a:buChar char="•"/>
            </a:pPr>
            <a:r>
              <a:rPr lang="en-US" sz="4999" b="1">
                <a:solidFill>
                  <a:srgbClr val="BED2D8"/>
                </a:solidFill>
                <a:latin typeface="Antonio Bold"/>
                <a:ea typeface="Antonio Bold"/>
                <a:cs typeface="Antonio Bold"/>
                <a:sym typeface="Antonio Bold"/>
              </a:rPr>
              <a:t>Missed opportunity for coordinated health promotion</a:t>
            </a:r>
          </a:p>
          <a:p>
            <a:pPr algn="l">
              <a:lnSpc>
                <a:spcPts val="4559"/>
              </a:lnSpc>
            </a:pPr>
            <a:endParaRPr lang="en-US" sz="4999" b="1">
              <a:solidFill>
                <a:srgbClr val="BED2D8"/>
              </a:solidFill>
              <a:latin typeface="Antonio Bold"/>
              <a:ea typeface="Antonio Bold"/>
              <a:cs typeface="Antonio Bold"/>
              <a:sym typeface="Antonio Bold"/>
            </a:endParaRPr>
          </a:p>
        </p:txBody>
      </p:sp>
      <p:sp>
        <p:nvSpPr>
          <p:cNvPr id="11" name="Freeform 11"/>
          <p:cNvSpPr/>
          <p:nvPr/>
        </p:nvSpPr>
        <p:spPr>
          <a:xfrm>
            <a:off x="14306343" y="8122497"/>
            <a:ext cx="2500003" cy="653197"/>
          </a:xfrm>
          <a:custGeom>
            <a:avLst/>
            <a:gdLst/>
            <a:ahLst/>
            <a:cxnLst/>
            <a:rect l="l" t="t" r="r" b="b"/>
            <a:pathLst>
              <a:path w="2500003" h="653197">
                <a:moveTo>
                  <a:pt x="0" y="0"/>
                </a:moveTo>
                <a:lnTo>
                  <a:pt x="2500004" y="0"/>
                </a:lnTo>
                <a:lnTo>
                  <a:pt x="2500004" y="653197"/>
                </a:lnTo>
                <a:lnTo>
                  <a:pt x="0" y="653197"/>
                </a:lnTo>
                <a:lnTo>
                  <a:pt x="0" y="0"/>
                </a:lnTo>
                <a:close/>
              </a:path>
            </a:pathLst>
          </a:custGeom>
          <a:blipFill>
            <a:blip r:embed="rId5">
              <a:alphaModFix amt="74000"/>
            </a:blip>
            <a:stretch>
              <a:fillRect t="-1063" b="-21161"/>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1531</Words>
  <Application>Microsoft Office PowerPoint</Application>
  <PresentationFormat>Custom</PresentationFormat>
  <Paragraphs>280</Paragraphs>
  <Slides>21</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Poppins</vt:lpstr>
      <vt:lpstr>Trade Gothic Bold</vt:lpstr>
      <vt:lpstr>Antonio Ultra-Bold Italics</vt:lpstr>
      <vt:lpstr>Poppins Medium</vt:lpstr>
      <vt:lpstr>Antonio Bold</vt:lpstr>
      <vt:lpstr>Lilita One</vt:lpstr>
      <vt:lpstr>Anton</vt:lpstr>
      <vt:lpstr>Arial</vt:lpstr>
      <vt:lpstr>Poppins Bold</vt:lpstr>
      <vt:lpstr>Recoleta Bold</vt:lpstr>
      <vt:lpstr>Recoleta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Initiative within schools</dc:title>
  <dc:creator>Marissa Guimond</dc:creator>
  <cp:lastModifiedBy>Hilda Garson</cp:lastModifiedBy>
  <cp:revision>3</cp:revision>
  <dcterms:created xsi:type="dcterms:W3CDTF">2006-08-16T00:00:00Z</dcterms:created>
  <dcterms:modified xsi:type="dcterms:W3CDTF">2026-05-28T04:52:46Z</dcterms:modified>
  <dc:identifier>DAHHHln4RS8</dc:identifier>
</cp:coreProperties>
</file>