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1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1371600"/>
            <a:ext cx="5486400" cy="5486400"/>
          </a:xfrm>
          <a:prstGeom prst="ellipse">
            <a:avLst/>
          </a:prstGeom>
          <a:solidFill>
            <a:srgbClr val="C85A2E">
              <a:alpha val="15000"/>
            </a:srgbClr>
          </a:solidFill>
          <a:ln w="12700">
            <a:solidFill>
              <a:srgbClr val="C85A2E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875520" y="2560320"/>
            <a:ext cx="3657600" cy="3657600"/>
          </a:xfrm>
          <a:prstGeom prst="ellipse">
            <a:avLst/>
          </a:prstGeom>
          <a:solidFill>
            <a:srgbClr val="F0A57E">
              <a:alpha val="25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6459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BEAHR TRAINING PROGRAMS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2194560"/>
            <a:ext cx="9144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Empowering Indigenous Environmental</a:t>
            </a:r>
            <a:endParaRPr lang="en-US" sz="3200" dirty="0"/>
          </a:p>
          <a:p>
            <a:pPr indent="0" marL="0">
              <a:buNone/>
            </a:pPr>
            <a:r>
              <a:rPr lang="en-US" sz="3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&amp; Local Capacity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840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60-Minute Comprehensive Briefing for ISET Agreement Holders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0292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Presented by ECO Canada  |  Professional Services &amp; ESG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Environmental Aboriginal Human Resources  ·  Since 2006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 &amp; LEARNING OBJECTIVES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Will Cover Today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1417320"/>
            <a:ext cx="11247120" cy="777240"/>
          </a:xfrm>
          <a:prstGeom prst="roundRect">
            <a:avLst>
              <a:gd name="adj" fmla="val 9412"/>
            </a:avLst>
          </a:prstGeom>
          <a:solidFill>
            <a:srgbClr val="F8F3E6"/>
          </a:solidFill>
          <a:ln/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080" y="155448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463040" y="152704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BEAHR Model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63040" y="18288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Structure, decision-making, and how community voice is embedded at every stage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286000"/>
            <a:ext cx="11247120" cy="777240"/>
          </a:xfrm>
          <a:prstGeom prst="roundRect">
            <a:avLst>
              <a:gd name="adj" fmla="val 9412"/>
            </a:avLst>
          </a:prstGeom>
          <a:solidFill>
            <a:srgbClr val="F8F3E6"/>
          </a:solidFill>
          <a:ln/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40080" y="242316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239572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Pathway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63040" y="26974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entry-level environmental training to coordinator roles and beyond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154680"/>
            <a:ext cx="11247120" cy="777240"/>
          </a:xfrm>
          <a:prstGeom prst="roundRect">
            <a:avLst>
              <a:gd name="adj" fmla="val 9412"/>
            </a:avLst>
          </a:prstGeom>
          <a:solidFill>
            <a:srgbClr val="F8F3E6"/>
          </a:solidFill>
          <a:ln/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40080" y="32918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463040" y="326440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&amp; Youth Partnerships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63040" y="356616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Co-designing relevant training, building local capacity, lasting employment pathways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023360"/>
            <a:ext cx="11247120" cy="777240"/>
          </a:xfrm>
          <a:prstGeom prst="roundRect">
            <a:avLst>
              <a:gd name="adj" fmla="val 9412"/>
            </a:avLst>
          </a:prstGeom>
          <a:solidFill>
            <a:srgbClr val="F8F3E6"/>
          </a:solidFill>
          <a:ln/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40080" y="416052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463040" y="413308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Outcomes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463040" y="443484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from communities that have delivered BEAHR programs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892040"/>
            <a:ext cx="11247120" cy="777240"/>
          </a:xfrm>
          <a:prstGeom prst="roundRect">
            <a:avLst>
              <a:gd name="adj" fmla="val 9412"/>
            </a:avLst>
          </a:prstGeom>
          <a:solidFill>
            <a:srgbClr val="F8F3E6"/>
          </a:solidFill>
          <a:ln/>
          <a:effectLst>
            <a:outerShdw sx="100000" sy="100000" kx="0" ky="0" algn="bl" rotWithShape="0" blurRad="50800" dist="12700" dir="8100000">
              <a:srgbClr val="000000">
                <a:alpha val="6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640080" y="50292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463040" y="5001768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Path Forward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463040" y="53035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ISET Agreement Holders can bring BEAHR to their regions — including local trainer licensing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BEAHR MODEL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Environmental Aboriginal Human Resources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Launched in 2006 to remove barriers to environmental employment and increase Indigenous participation in Canada’s growing environmental workforce. Built on National Occupational Standards for environmental workers.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8F3E6"/>
          </a:solidFill>
          <a:ln/>
        </p:spPr>
      </p:sp>
      <p:sp>
        <p:nvSpPr>
          <p:cNvPr id="9" name="Text 7"/>
          <p:cNvSpPr/>
          <p:nvPr/>
        </p:nvSpPr>
        <p:spPr>
          <a:xfrm>
            <a:off x="685800" y="2560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Culturally Grounded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Braids Traditional Ecological Knowledge with Western science. Elders and Knowledge Holders are integral to every delivery.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15301F"/>
          </a:solidFill>
          <a:ln/>
        </p:spPr>
      </p:sp>
      <p:sp>
        <p:nvSpPr>
          <p:cNvPr id="12" name="Text 10"/>
          <p:cNvSpPr/>
          <p:nvPr/>
        </p:nvSpPr>
        <p:spPr>
          <a:xfrm>
            <a:off x="4526280" y="2560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Employment-Driven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26280" y="32004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Short-term (1–16 weeks), practical, hands-on field training designed around local labour market needs and job pathways.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2286000"/>
            <a:ext cx="3657600" cy="3200400"/>
          </a:xfrm>
          <a:prstGeom prst="roundRect">
            <a:avLst>
              <a:gd name="adj" fmla="val 2857"/>
            </a:avLst>
          </a:prstGeom>
          <a:solidFill>
            <a:srgbClr val="F8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5603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Community-Led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366760" y="320040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Fully customized to each Nation’s priorities, geography, and employment outlook. Local voice shapes content and delivery.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 &amp; DECISION-MAKING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Voices at the Table — Always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BEAHR is governed by a collaborative model that places Indigenous community voice as a foundational and equal partner alongside government, industry, and academia.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011680"/>
            <a:ext cx="109728" cy="86868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2011680"/>
            <a:ext cx="11064240" cy="868680"/>
          </a:xfrm>
          <a:prstGeom prst="roundRect">
            <a:avLst>
              <a:gd name="adj" fmla="val 6316"/>
            </a:avLst>
          </a:prstGeom>
          <a:solidFill>
            <a:srgbClr val="F8F3E6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12140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Indigenous Communities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423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Nations, Elders, Knowledge Holders, youth, and local leadership define priorities, cultural protocols, and success measures.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109728" cy="86868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3017520"/>
            <a:ext cx="11064240" cy="868680"/>
          </a:xfrm>
          <a:prstGeom prst="roundRect">
            <a:avLst>
              <a:gd name="adj" fmla="val 6316"/>
            </a:avLst>
          </a:prstGeom>
          <a:solidFill>
            <a:srgbClr val="F8F3E6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12724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14400" y="34290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Federal, provincial, and territorial partners align training with policy goals, funding streams, and regulatory requirements.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4023360"/>
            <a:ext cx="109728" cy="86868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80" y="4023360"/>
            <a:ext cx="11064240" cy="868680"/>
          </a:xfrm>
          <a:prstGeom prst="roundRect">
            <a:avLst>
              <a:gd name="adj" fmla="val 6316"/>
            </a:avLst>
          </a:prstGeom>
          <a:solidFill>
            <a:srgbClr val="F8F3E6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13308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14400" y="4434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Employers and project proponents identify skill gaps, employment pathways, and real-world application sites.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5029200"/>
            <a:ext cx="109728" cy="86868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5029200"/>
            <a:ext cx="11064240" cy="868680"/>
          </a:xfrm>
          <a:prstGeom prst="roundRect">
            <a:avLst>
              <a:gd name="adj" fmla="val 6316"/>
            </a:avLst>
          </a:prstGeom>
          <a:solidFill>
            <a:srgbClr val="F8F3E6"/>
          </a:solidFill>
          <a:ln/>
        </p:spPr>
      </p:sp>
      <p:sp>
        <p:nvSpPr>
          <p:cNvPr id="22" name="Text 20"/>
          <p:cNvSpPr/>
          <p:nvPr/>
        </p:nvSpPr>
        <p:spPr>
          <a:xfrm>
            <a:off x="914400" y="5138928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Academia &amp; Experts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14400" y="544068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Subject-matter experts and post-secondary partners ensure technical rigour and laddering opportunities.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VOICE EMBEDDED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voice is not consulted after the fact — it shapes every stage.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463040"/>
            <a:ext cx="2834640" cy="4389120"/>
          </a:xfrm>
          <a:prstGeom prst="roundRect">
            <a:avLst>
              <a:gd name="adj" fmla="val 3226"/>
            </a:avLst>
          </a:prstGeom>
          <a:solidFill>
            <a:srgbClr val="F8F3E6"/>
          </a:solidFill>
          <a:ln/>
        </p:spPr>
      </p:sp>
      <p:sp>
        <p:nvSpPr>
          <p:cNvPr id="8" name="Shape 6"/>
          <p:cNvSpPr/>
          <p:nvPr/>
        </p:nvSpPr>
        <p:spPr>
          <a:xfrm>
            <a:off x="365760" y="1463040"/>
            <a:ext cx="2834640" cy="64008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1600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Assessment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23774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Community identifies priorities &amp; employment goals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48640" y="31546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Local labour market analysis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39319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Cultural protocols established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37560" y="1463040"/>
            <a:ext cx="2834640" cy="4389120"/>
          </a:xfrm>
          <a:prstGeom prst="roundRect">
            <a:avLst>
              <a:gd name="adj" fmla="val 3226"/>
            </a:avLst>
          </a:prstGeom>
          <a:solidFill>
            <a:srgbClr val="F8F3E6"/>
          </a:solidFill>
          <a:ln/>
        </p:spPr>
      </p:sp>
      <p:sp>
        <p:nvSpPr>
          <p:cNvPr id="14" name="Shape 12"/>
          <p:cNvSpPr/>
          <p:nvPr/>
        </p:nvSpPr>
        <p:spPr>
          <a:xfrm>
            <a:off x="3337560" y="1463040"/>
            <a:ext cx="2834640" cy="64008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15" name="Text 13"/>
          <p:cNvSpPr/>
          <p:nvPr/>
        </p:nvSpPr>
        <p:spPr>
          <a:xfrm>
            <a:off x="3474720" y="1600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Curriculum Design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520440" y="23774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Elders &amp; TK Holders co-develop content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520440" y="31546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Local case studies &amp; sites integrated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520440" y="39319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Modules adapted to Nation context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309360" y="1463040"/>
            <a:ext cx="2834640" cy="4389120"/>
          </a:xfrm>
          <a:prstGeom prst="roundRect">
            <a:avLst>
              <a:gd name="adj" fmla="val 3226"/>
            </a:avLst>
          </a:prstGeom>
          <a:solidFill>
            <a:srgbClr val="F8F3E6"/>
          </a:solidFill>
          <a:ln/>
        </p:spPr>
      </p:sp>
      <p:sp>
        <p:nvSpPr>
          <p:cNvPr id="20" name="Shape 18"/>
          <p:cNvSpPr/>
          <p:nvPr/>
        </p:nvSpPr>
        <p:spPr>
          <a:xfrm>
            <a:off x="6309360" y="1463040"/>
            <a:ext cx="2834640" cy="64008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21" name="Text 19"/>
          <p:cNvSpPr/>
          <p:nvPr/>
        </p:nvSpPr>
        <p:spPr>
          <a:xfrm>
            <a:off x="6446520" y="1600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92240" y="23774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On-community or preferred location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31546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Elders participate in teaching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92240" y="39319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Hands-on field work on local lands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9281160" y="1463040"/>
            <a:ext cx="2834640" cy="4389120"/>
          </a:xfrm>
          <a:prstGeom prst="roundRect">
            <a:avLst>
              <a:gd name="adj" fmla="val 3226"/>
            </a:avLst>
          </a:prstGeom>
          <a:solidFill>
            <a:srgbClr val="F8F3E6"/>
          </a:solidFill>
          <a:ln/>
        </p:spPr>
      </p:sp>
      <p:sp>
        <p:nvSpPr>
          <p:cNvPr id="26" name="Shape 24"/>
          <p:cNvSpPr/>
          <p:nvPr/>
        </p:nvSpPr>
        <p:spPr>
          <a:xfrm>
            <a:off x="9281160" y="1463040"/>
            <a:ext cx="2834640" cy="64008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27" name="Text 25"/>
          <p:cNvSpPr/>
          <p:nvPr/>
        </p:nvSpPr>
        <p:spPr>
          <a:xfrm>
            <a:off x="9418320" y="160020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Outcomes &amp; Pathways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9464040" y="237744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Local employers engaged early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464040" y="31546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Certificates recognized nationally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9464040" y="393192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Follow-up support for employment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GUIDING PRINCIPLES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Rooted in respect for distinct cultures, history, unique relationship to the land, and the legal status of Indigenous Peoples.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164592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&amp; Reciprocity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42316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Long-term, mutually beneficial relationships based on honesty, inclusion, and shared benefit.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164592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11" name="Text 9"/>
          <p:cNvSpPr/>
          <p:nvPr/>
        </p:nvSpPr>
        <p:spPr>
          <a:xfrm>
            <a:off x="452628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Two-Eyed Seeing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26280" y="242316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Braiding Indigenous Knowledge systems with Western science for stronger environmental outcomes.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38160" y="164592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Relevance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242316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program is customized to geography, culture, language priorities, and employment reality.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384048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41148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Building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85800" y="461772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Focus on lasting local skills, leadership development, and reducing external dependency.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297680" y="384048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20" name="Text 18"/>
          <p:cNvSpPr/>
          <p:nvPr/>
        </p:nvSpPr>
        <p:spPr>
          <a:xfrm>
            <a:off x="4526280" y="41148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First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26280" y="461772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is a means to meaningful work — not an end in itself. Pathways are designed from day one.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138160" y="3840480"/>
            <a:ext cx="3657600" cy="2011680"/>
          </a:xfrm>
          <a:prstGeom prst="roundRect">
            <a:avLst>
              <a:gd name="adj" fmla="val 4545"/>
            </a:avLst>
          </a:prstGeom>
          <a:solidFill>
            <a:srgbClr val="F8F3E6"/>
          </a:solidFill>
          <a:ln/>
        </p:spPr>
      </p:sp>
      <p:sp>
        <p:nvSpPr>
          <p:cNvPr id="23" name="Text 21"/>
          <p:cNvSpPr/>
          <p:nvPr/>
        </p:nvSpPr>
        <p:spPr>
          <a:xfrm>
            <a:off x="8366760" y="411480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Nation-to-Nation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366760" y="461772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Partnerships honour Indigenous self-determination and decision-making authority.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PATHWAY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Entry-Level Foundations to Specialized Coordinator Roles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463040"/>
            <a:ext cx="2743200" cy="2560320"/>
          </a:xfrm>
          <a:prstGeom prst="roundRect">
            <a:avLst>
              <a:gd name="adj" fmla="val 3571"/>
            </a:avLst>
          </a:prstGeom>
          <a:solidFill>
            <a:srgbClr val="15301F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645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Skills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2880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weeks / 90+ hrs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 for all pathways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10896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3383280" y="1463040"/>
            <a:ext cx="2743200" cy="2560320"/>
          </a:xfrm>
          <a:prstGeom prst="roundRect">
            <a:avLst>
              <a:gd name="adj" fmla="val 3571"/>
            </a:avLst>
          </a:prstGeom>
          <a:solidFill>
            <a:srgbClr val="F8F3E6"/>
          </a:solidFill>
          <a:ln/>
        </p:spPr>
      </p:sp>
      <p:sp>
        <p:nvSpPr>
          <p:cNvPr id="14" name="Text 12"/>
          <p:cNvSpPr/>
          <p:nvPr/>
        </p:nvSpPr>
        <p:spPr>
          <a:xfrm>
            <a:off x="3566160" y="1645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566160" y="21031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Specialized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566160" y="2880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1–5 weeks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56616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Role-specific technical skills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03504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309360" y="1463040"/>
            <a:ext cx="2743200" cy="2560320"/>
          </a:xfrm>
          <a:prstGeom prst="roundRect">
            <a:avLst>
              <a:gd name="adj" fmla="val 3571"/>
            </a:avLst>
          </a:prstGeom>
          <a:solidFill>
            <a:srgbClr val="F8F3E6"/>
          </a:solidFill>
          <a:ln/>
        </p:spPr>
      </p:sp>
      <p:sp>
        <p:nvSpPr>
          <p:cNvPr id="20" name="Text 18"/>
          <p:cNvSpPr/>
          <p:nvPr/>
        </p:nvSpPr>
        <p:spPr>
          <a:xfrm>
            <a:off x="6492240" y="1645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492240" y="21031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Coordinator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92240" y="2880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packages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Monitoring, Local Env., Land Use...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96112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9235440" y="1463040"/>
            <a:ext cx="2743200" cy="2560320"/>
          </a:xfrm>
          <a:prstGeom prst="roundRect">
            <a:avLst>
              <a:gd name="adj" fmla="val 3571"/>
            </a:avLst>
          </a:prstGeom>
          <a:solidFill>
            <a:srgbClr val="F8F3E6"/>
          </a:solidFill>
          <a:ln/>
        </p:spPr>
      </p:sp>
      <p:sp>
        <p:nvSpPr>
          <p:cNvPr id="26" name="Text 24"/>
          <p:cNvSpPr/>
          <p:nvPr/>
        </p:nvSpPr>
        <p:spPr>
          <a:xfrm>
            <a:off x="9418320" y="1645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418320" y="210312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Further</a:t>
            </a: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Pathways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418320" y="288036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Laddering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418320" y="32918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Post-secondary, employment, leadership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429768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Streams: Workforce Training (introductory) and Technician Training (for those with prior experience or training seeking further recognition).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57200" y="4937760"/>
            <a:ext cx="11247120" cy="1188720"/>
          </a:xfrm>
          <a:prstGeom prst="roundRect">
            <a:avLst>
              <a:gd name="adj" fmla="val 6154"/>
            </a:avLst>
          </a:prstGeom>
          <a:solidFill>
            <a:srgbClr val="E8F0E3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074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Principle: Programs can be stacked and customized. Communities frequently combine Core Skills + one or more specializations to create complete skill sets matched to local opportunities (e.g., monitoring for specific projects, remediation for legacy sites, climate adaptation planning).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CORE SKILLS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Foundation — Required for Most Specialized Pathways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128016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weeks (90+ hours)  ·  Prerequisite: Grade 8 or equivalent  ·  Builds assistant-level readiness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1737360"/>
            <a:ext cx="2240280" cy="4114800"/>
          </a:xfrm>
          <a:prstGeom prst="roundRect">
            <a:avLst>
              <a:gd name="adj" fmla="val 3265"/>
            </a:avLst>
          </a:prstGeom>
          <a:solidFill>
            <a:srgbClr val="F8F3E6"/>
          </a:solidFill>
          <a:ln/>
        </p:spPr>
      </p:sp>
      <p:sp>
        <p:nvSpPr>
          <p:cNvPr id="9" name="Shape 7"/>
          <p:cNvSpPr/>
          <p:nvPr/>
        </p:nvSpPr>
        <p:spPr>
          <a:xfrm>
            <a:off x="365760" y="1737360"/>
            <a:ext cx="2240280" cy="54864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182880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24688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Communication &amp; teamwork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31089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Problem-solving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" y="374904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Professionalism &amp; workplace readiness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697480" y="1737360"/>
            <a:ext cx="2240280" cy="4114800"/>
          </a:xfrm>
          <a:prstGeom prst="roundRect">
            <a:avLst>
              <a:gd name="adj" fmla="val 3265"/>
            </a:avLst>
          </a:prstGeom>
          <a:solidFill>
            <a:srgbClr val="F8F3E6"/>
          </a:solidFill>
          <a:ln/>
        </p:spPr>
      </p:sp>
      <p:sp>
        <p:nvSpPr>
          <p:cNvPr id="15" name="Shape 13"/>
          <p:cNvSpPr/>
          <p:nvPr/>
        </p:nvSpPr>
        <p:spPr>
          <a:xfrm>
            <a:off x="2697480" y="1737360"/>
            <a:ext cx="2240280" cy="54864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16" name="Text 14"/>
          <p:cNvSpPr/>
          <p:nvPr/>
        </p:nvSpPr>
        <p:spPr>
          <a:xfrm>
            <a:off x="2788920" y="182880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 to Environmental Sector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834640" y="24688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Career pathways overview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834640" y="31089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Roles &amp; responsibilities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834640" y="374904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Sector employers &amp; opportunities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0" y="1737360"/>
            <a:ext cx="2240280" cy="4114800"/>
          </a:xfrm>
          <a:prstGeom prst="roundRect">
            <a:avLst>
              <a:gd name="adj" fmla="val 3265"/>
            </a:avLst>
          </a:prstGeom>
          <a:solidFill>
            <a:srgbClr val="F8F3E6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0" y="1737360"/>
            <a:ext cx="2240280" cy="54864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22" name="Text 20"/>
          <p:cNvSpPr/>
          <p:nvPr/>
        </p:nvSpPr>
        <p:spPr>
          <a:xfrm>
            <a:off x="5120640" y="182880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Skills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166360" y="24688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Mapping, GPS, GIS basics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166360" y="31089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Data recording &amp; observation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166360" y="374904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Field equipment familiarization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7360920" y="1737360"/>
            <a:ext cx="2240280" cy="4114800"/>
          </a:xfrm>
          <a:prstGeom prst="roundRect">
            <a:avLst>
              <a:gd name="adj" fmla="val 3265"/>
            </a:avLst>
          </a:prstGeom>
          <a:solidFill>
            <a:srgbClr val="F8F3E6"/>
          </a:solidFill>
          <a:ln/>
        </p:spPr>
      </p:sp>
      <p:sp>
        <p:nvSpPr>
          <p:cNvPr id="27" name="Shape 25"/>
          <p:cNvSpPr/>
          <p:nvPr/>
        </p:nvSpPr>
        <p:spPr>
          <a:xfrm>
            <a:off x="7360920" y="1737360"/>
            <a:ext cx="2240280" cy="54864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28" name="Text 26"/>
          <p:cNvSpPr/>
          <p:nvPr/>
        </p:nvSpPr>
        <p:spPr>
          <a:xfrm>
            <a:off x="7452360" y="182880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&amp; Safety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7498080" y="24688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Workplace safety systems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498080" y="31089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Wildlife &amp; fire safety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7498080" y="374904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Personal protective equipment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692640" y="1737360"/>
            <a:ext cx="2240280" cy="4114800"/>
          </a:xfrm>
          <a:prstGeom prst="roundRect">
            <a:avLst>
              <a:gd name="adj" fmla="val 3265"/>
            </a:avLst>
          </a:prstGeom>
          <a:solidFill>
            <a:srgbClr val="F8F3E6"/>
          </a:solidFill>
          <a:ln/>
        </p:spPr>
      </p:sp>
      <p:sp>
        <p:nvSpPr>
          <p:cNvPr id="33" name="Shape 31"/>
          <p:cNvSpPr/>
          <p:nvPr/>
        </p:nvSpPr>
        <p:spPr>
          <a:xfrm>
            <a:off x="9692640" y="1737360"/>
            <a:ext cx="2240280" cy="548640"/>
          </a:xfrm>
          <a:prstGeom prst="rect">
            <a:avLst/>
          </a:prstGeom>
          <a:solidFill>
            <a:srgbClr val="15301F"/>
          </a:solidFill>
          <a:ln/>
        </p:spPr>
      </p:sp>
      <p:sp>
        <p:nvSpPr>
          <p:cNvPr id="34" name="Text 32"/>
          <p:cNvSpPr/>
          <p:nvPr/>
        </p:nvSpPr>
        <p:spPr>
          <a:xfrm>
            <a:off x="9784080" y="1828800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Knowledge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829800" y="246888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Traditional Ecological Knowledge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829800" y="31089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Community protocols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9829800" y="374904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Place-based environmental understanding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09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SPECIALIZED PATHWAYS TO ROLES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Coordinator &amp; Assistant Roles Available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32588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F8F3E6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3990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Monitoring Coordinator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169164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Regulatory or Research specialization  ·  2 weeks each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760720" y="15087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 &amp; measure impacts; compliance monitoring; communicate findings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65760" y="210312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E8F0E3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17627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Environmental Coordinator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2920" y="246888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environmental management  ·  12 weeks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760720" y="228600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management, legislation, TK integration, plan development &amp; monitoring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65760" y="288036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F8F3E6"/>
          </a:solidFill>
          <a:ln/>
        </p:spPr>
      </p:sp>
      <p:sp>
        <p:nvSpPr>
          <p:cNvPr id="16" name="Text 14"/>
          <p:cNvSpPr/>
          <p:nvPr/>
        </p:nvSpPr>
        <p:spPr>
          <a:xfrm>
            <a:off x="502920" y="295351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Site Assessment Assistant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02920" y="324612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I–III assessments  ·  4 weeks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760720" y="306324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 investigation, sampling, data interpretation, reporting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365760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E8F0E3"/>
          </a:solidFill>
          <a:ln/>
        </p:spPr>
      </p:sp>
      <p:sp>
        <p:nvSpPr>
          <p:cNvPr id="20" name="Text 18"/>
          <p:cNvSpPr/>
          <p:nvPr/>
        </p:nvSpPr>
        <p:spPr>
          <a:xfrm>
            <a:off x="502920" y="373075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Contaminated Sites Remediation Coordinator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2920" y="402336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Remediation &amp; reclamation  ·  4 weeks + 1 wk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760720" y="384048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Remedial action plans, confirmatory sampling, long-term monitoring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65760" y="443484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F8F3E6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450799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Use Planning Coordinator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02920" y="480060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land-use planning  ·  4 weeks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760720" y="461772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Visioning, inventory, mapping, options assessment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65760" y="5212080"/>
            <a:ext cx="11430000" cy="713232"/>
          </a:xfrm>
          <a:prstGeom prst="roundRect">
            <a:avLst>
              <a:gd name="adj" fmla="val 6410"/>
            </a:avLst>
          </a:prstGeom>
          <a:solidFill>
            <a:srgbClr val="E8F0E3"/>
          </a:solidFill>
          <a:ln/>
        </p:spPr>
      </p:sp>
      <p:sp>
        <p:nvSpPr>
          <p:cNvPr id="28" name="Text 26"/>
          <p:cNvSpPr/>
          <p:nvPr/>
        </p:nvSpPr>
        <p:spPr>
          <a:xfrm>
            <a:off x="502920" y="5285232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Solid Waste Coordinator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502920" y="557784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Waste management systems  ·  5 weeks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760720" y="539496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Collection, diversion, landfill ops, community education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10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ADDITIONAL &amp; EMERGING PROGRAMS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Responding to Community Priorities &amp; Sector Evolution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1600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Change Adaptation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9202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week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48640" y="228600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Indigenous + Western lenses on impacts, vulnerability, resilience frameworks, and community adaptation planning.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2519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12" name="Text 10"/>
          <p:cNvSpPr/>
          <p:nvPr/>
        </p:nvSpPr>
        <p:spPr>
          <a:xfrm>
            <a:off x="4434840" y="1600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in Energy Management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34840" y="19202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days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34840" y="228600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efficiency, renewables (solar, wind, geothermal), community energy planning, and project implementation.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1381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16" name="Text 14"/>
          <p:cNvSpPr/>
          <p:nvPr/>
        </p:nvSpPr>
        <p:spPr>
          <a:xfrm>
            <a:off x="8321040" y="16002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Marine Ecology &amp; Conservation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21040" y="19202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weeks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321040" y="228600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Marine ecosystems, threats, conservation strategies, management &amp; monitoring — critical for coastal and Blue Economy work.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657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20" name="Text 18"/>
          <p:cNvSpPr/>
          <p:nvPr/>
        </p:nvSpPr>
        <p:spPr>
          <a:xfrm>
            <a:off x="548640" y="3931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Aquaculture Technician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42519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weeks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48640" y="46177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Sustainable aquaculture systems, fish health, site selection, regulations — building local capacity in ocean sectors.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2519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24" name="Text 22"/>
          <p:cNvSpPr/>
          <p:nvPr/>
        </p:nvSpPr>
        <p:spPr>
          <a:xfrm>
            <a:off x="4434840" y="3931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Wildlife Monitoring with Sensors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4434840" y="42519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2026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434840" y="46177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Remote cameras &amp; audio recording units; Indigenous perspectives + modern biodiversity monitoring tools.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81381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28" name="Text 26"/>
          <p:cNvSpPr/>
          <p:nvPr/>
        </p:nvSpPr>
        <p:spPr>
          <a:xfrm>
            <a:off x="8321040" y="39319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Packages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321040" y="42519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321040" y="461772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skills, drone licensing, housing &amp; energy codes, aquatic technician, and fully tailored combinations.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&amp; YOUTH PARTNERSHIPS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BEAHR Works with Communities and Indigenous Youth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5577840" cy="4754880"/>
          </a:xfrm>
          <a:prstGeom prst="roundRect">
            <a:avLst>
              <a:gd name="adj" fmla="val 1923"/>
            </a:avLst>
          </a:prstGeom>
          <a:solidFill>
            <a:srgbClr val="F8F3E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645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Partnership Approach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21945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Communities initiate interest and select priority courses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6974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Joint needs assessment with local leadership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2004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Elders, TK Holders, youth, and industry co-design content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703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Training delivered in community or preferred location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42062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Local project sites used for field components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709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Employers engaged for job placement pathways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40080" y="52120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Post-training support and employment tracking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1417320"/>
            <a:ext cx="5577840" cy="4754880"/>
          </a:xfrm>
          <a:prstGeom prst="roundRect">
            <a:avLst>
              <a:gd name="adj" fmla="val 1923"/>
            </a:avLst>
          </a:prstGeom>
          <a:solidFill>
            <a:srgbClr val="15301F"/>
          </a:solidFill>
          <a:ln/>
        </p:spPr>
      </p:sp>
      <p:sp>
        <p:nvSpPr>
          <p:cNvPr id="17" name="Text 15"/>
          <p:cNvSpPr/>
          <p:nvPr/>
        </p:nvSpPr>
        <p:spPr>
          <a:xfrm>
            <a:off x="6492240" y="164592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Focus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92240" y="219456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BEAHR is frequently delivered specifically for Indigenous youth to create entry points into environmental careers and stewardship leadership.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92240" y="32918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Outcomes for Youth Include: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92240" y="3749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Nationally recognized certificates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92240" y="41148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Hands-on field skills on traditional territories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92240" y="44805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Connection to Elders and cultural knowledge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48463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Confidence and professional networks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92240" y="521208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Direct pathways to local employment or further education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DELIVERY WORKS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Clear Steps from Interest to Graduation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8" name="Shape 6"/>
          <p:cNvSpPr/>
          <p:nvPr/>
        </p:nvSpPr>
        <p:spPr>
          <a:xfrm>
            <a:off x="594360" y="169164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7373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80160" y="17373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Express Interest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242316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Community contacts ECO Canada or a licensed trainer and identifies priority courses.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2519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13" name="Shape 11"/>
          <p:cNvSpPr/>
          <p:nvPr/>
        </p:nvSpPr>
        <p:spPr>
          <a:xfrm>
            <a:off x="4480560" y="169164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14" name="Text 12"/>
          <p:cNvSpPr/>
          <p:nvPr/>
        </p:nvSpPr>
        <p:spPr>
          <a:xfrm>
            <a:off x="4480560" y="17373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166360" y="17373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&amp; Scope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480560" y="242316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Specialist works with community on numbers, timing, location, and desired outcomes.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38160" y="141732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18" name="Shape 16"/>
          <p:cNvSpPr/>
          <p:nvPr/>
        </p:nvSpPr>
        <p:spPr>
          <a:xfrm>
            <a:off x="8366760" y="169164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19" name="Text 17"/>
          <p:cNvSpPr/>
          <p:nvPr/>
        </p:nvSpPr>
        <p:spPr>
          <a:xfrm>
            <a:off x="8366760" y="17373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052560" y="173736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 Package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366760" y="242316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 a tailored training package with curriculum, logistics, and transparent costs.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57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23" name="Shape 21"/>
          <p:cNvSpPr/>
          <p:nvPr/>
        </p:nvSpPr>
        <p:spPr>
          <a:xfrm>
            <a:off x="594360" y="402336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690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8016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Mobilize Partners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94360" y="47548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Engage Elders, TK Holders, industry, and local sites; secure funding if needed.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2519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28" name="Shape 26"/>
          <p:cNvSpPr/>
          <p:nvPr/>
        </p:nvSpPr>
        <p:spPr>
          <a:xfrm>
            <a:off x="4480560" y="402336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29" name="Text 27"/>
          <p:cNvSpPr/>
          <p:nvPr/>
        </p:nvSpPr>
        <p:spPr>
          <a:xfrm>
            <a:off x="4480560" y="40690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16636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 Training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4480560" y="47548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In-community or preferred location; blend of classroom theory and field practice.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8138160" y="3749040"/>
            <a:ext cx="3749040" cy="2148840"/>
          </a:xfrm>
          <a:prstGeom prst="roundRect">
            <a:avLst>
              <a:gd name="adj" fmla="val 4255"/>
            </a:avLst>
          </a:prstGeom>
          <a:solidFill>
            <a:srgbClr val="F8F3E6"/>
          </a:solidFill>
          <a:ln/>
        </p:spPr>
      </p:sp>
      <p:sp>
        <p:nvSpPr>
          <p:cNvPr id="33" name="Shape 31"/>
          <p:cNvSpPr/>
          <p:nvPr/>
        </p:nvSpPr>
        <p:spPr>
          <a:xfrm>
            <a:off x="8366760" y="4023360"/>
            <a:ext cx="502920" cy="50292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34" name="Text 32"/>
          <p:cNvSpPr/>
          <p:nvPr/>
        </p:nvSpPr>
        <p:spPr>
          <a:xfrm>
            <a:off x="8366760" y="40690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9052560" y="40690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Certify &amp; Pathway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8366760" y="47548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Graduates receive nationally recognized ECO Canada Certificate; employment supports activated.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OUTCOMES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Across Canada Since 2006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417320"/>
            <a:ext cx="2834640" cy="1828800"/>
          </a:xfrm>
          <a:prstGeom prst="roundRect">
            <a:avLst>
              <a:gd name="adj" fmla="val 5000"/>
            </a:avLst>
          </a:prstGeom>
          <a:solidFill>
            <a:srgbClr val="15301F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16002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350+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502920" y="242316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Customized Programs Delivered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337560" y="1417320"/>
            <a:ext cx="2834640" cy="1828800"/>
          </a:xfrm>
          <a:prstGeom prst="roundRect">
            <a:avLst>
              <a:gd name="adj" fmla="val 5000"/>
            </a:avLst>
          </a:prstGeom>
          <a:solidFill>
            <a:srgbClr val="15301F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6002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6,600+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3474720" y="242316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 Trained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309360" y="1417320"/>
            <a:ext cx="2834640" cy="1828800"/>
          </a:xfrm>
          <a:prstGeom prst="roundRect">
            <a:avLst>
              <a:gd name="adj" fmla="val 5000"/>
            </a:avLst>
          </a:prstGeom>
          <a:solidFill>
            <a:srgbClr val="15301F"/>
          </a:solidFill>
          <a:ln/>
        </p:spPr>
      </p:sp>
      <p:sp>
        <p:nvSpPr>
          <p:cNvPr id="14" name="Text 12"/>
          <p:cNvSpPr/>
          <p:nvPr/>
        </p:nvSpPr>
        <p:spPr>
          <a:xfrm>
            <a:off x="6446520" y="16002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330+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446520" y="242316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Nations, Métis &amp; Inuit Communities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281160" y="1417320"/>
            <a:ext cx="2834640" cy="1828800"/>
          </a:xfrm>
          <a:prstGeom prst="roundRect">
            <a:avLst>
              <a:gd name="adj" fmla="val 5000"/>
            </a:avLst>
          </a:prstGeom>
          <a:solidFill>
            <a:srgbClr val="15301F"/>
          </a:solidFill>
          <a:ln/>
        </p:spPr>
      </p:sp>
      <p:sp>
        <p:nvSpPr>
          <p:cNvPr id="17" name="Text 15"/>
          <p:cNvSpPr/>
          <p:nvPr/>
        </p:nvSpPr>
        <p:spPr>
          <a:xfrm>
            <a:off x="9418320" y="160020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~78%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9418320" y="242316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Graduates Securing Environmental Employment*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338328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*Historical reported rate from program evaluations; outcomes vary by community and local labour market conditions.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57200" y="3794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Voices from Graduates &amp; Communities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365760" y="420624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8F3E6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34340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"The BEAHR program brought me closer to my community and taught me new skills that I will utilize in future environmental jobs... I’ve gained both the skills and confidence to pursue a career in the environmental field."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48640" y="562356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Narcisse Deschamps-Otter, Tsuut’ina Graduate (hired by Lands &amp; Environment)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217920" y="4206240"/>
            <a:ext cx="5577840" cy="1828800"/>
          </a:xfrm>
          <a:prstGeom prst="roundRect">
            <a:avLst>
              <a:gd name="adj" fmla="val 4000"/>
            </a:avLst>
          </a:prstGeom>
          <a:solidFill>
            <a:srgbClr val="F8F3E6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434340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"As an Indigenous Monitor we are a valued resource, working alongside Archaeologists, Biologists &amp; Environmentalists... The industry is shifting toward a greater acknowledgment of Indigenous stewardship."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00800" y="562356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Female BEAHR Graduate, Muskowekwan First Nation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 COMMUNITY EXAMPLES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Deliveries Across Regions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09728" cy="105156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1371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Benoit’s Cove, NL (2026)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77240" y="17373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Aquatic Technician Training with Benoit’s Cove Indian Band + four First Nations. Classroom + field water quality, stream study, data collection. Community feast &amp; knowledge sharing. Funded via Indigenous Ocean Futures / Future Skills Centre.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2560320"/>
            <a:ext cx="109728" cy="105156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560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Digby, NS (2026)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77240" y="292608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Indigenous Ocean Futures training with Confederacy of Mainland Mi’kmaq &amp; METS. GIS, remote sensing, drones, sensors, coastal monitoring — braided with Whole Body Knowing and seven-generation thinking.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3749040"/>
            <a:ext cx="109728" cy="105156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749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Bagida’waad Alliance (ON)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77240" y="411480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Youth program combining Environmental Core + Climate Change Adaptation. All participants certified. Plant/wildlife ID, soil analysis, community climate planning. Building next generation of environmental managers.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4937760"/>
            <a:ext cx="109728" cy="1051560"/>
          </a:xfrm>
          <a:prstGeom prst="rect">
            <a:avLst/>
          </a:prstGeom>
          <a:solidFill>
            <a:srgbClr val="C85A2E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937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Nations – Ongoing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7240" y="53035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Monitoring, remediation, land-use planning, energy, and custom packages delivered nationwide through licensed trainers and direct ECO Canada partnerships with ISET holders and industry.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15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ISET AGREEMENT HOLDERS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Options to Bring BEAHR to Your Region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ISET Agreement Holders are uniquely positioned to identify community training needs, access funding, and create employment pathways. BEAHR is designed to integrate seamlessly with ISET programming.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2011680"/>
            <a:ext cx="11430000" cy="1234440"/>
          </a:xfrm>
          <a:prstGeom prst="roundRect">
            <a:avLst>
              <a:gd name="adj" fmla="val 5926"/>
            </a:avLst>
          </a:prstGeom>
          <a:solidFill>
            <a:srgbClr val="F8F3E6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148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A: Partner for Delivery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25146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 with ECO Canada or an existing licensed trainer to deliver customized BEAHR packages in your communities. You handle recruitment, local logistics, and wrap-around supports; we handle curriculum quality and certification.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65760" y="3383280"/>
            <a:ext cx="11430000" cy="1234440"/>
          </a:xfrm>
          <a:prstGeom prst="roundRect">
            <a:avLst>
              <a:gd name="adj" fmla="val 5926"/>
            </a:avLst>
          </a:prstGeom>
          <a:solidFill>
            <a:srgbClr val="F8F3E6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520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B: Become a Licensed Trainer Organization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" y="38862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organization (or a partner post-secondary / training entity) becomes licensed by ECO Canada to deliver BEAHR programs. This builds long-term local delivery capacity and revenue potential.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65760" y="4754880"/>
            <a:ext cx="11430000" cy="1234440"/>
          </a:xfrm>
          <a:prstGeom prst="roundRect">
            <a:avLst>
              <a:gd name="adj" fmla="val 5926"/>
            </a:avLst>
          </a:prstGeom>
          <a:solidFill>
            <a:srgbClr val="F8F3E6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" y="4892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C: Hybrid / Capacity Building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0080" y="52578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Option A while preparing instructors and systems for Option B. Ideal for multi-year workforce strategies and building internal expertise.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BECOMING A LICENSED TRAINER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Organizational Licensing Criteria &amp; Instructor Requirements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760" y="1371600"/>
            <a:ext cx="5669280" cy="4754880"/>
          </a:xfrm>
          <a:prstGeom prst="roundRect">
            <a:avLst>
              <a:gd name="adj" fmla="val 1923"/>
            </a:avLst>
          </a:prstGeom>
          <a:solidFill>
            <a:srgbClr val="F8F3E6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544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85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Organization Must Demonstrate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Well-established public or private training provider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40080" y="2651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Successful track record training Indigenous learners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2004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Willingness to explore laddering opportunities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" y="374904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Awareness of regional employment opportunities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429768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Documented interest from local communities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84632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▸  Experience with adult learners from diverse cultural backgrounds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09360" y="1371600"/>
            <a:ext cx="5486400" cy="4754880"/>
          </a:xfrm>
          <a:prstGeom prst="roundRect">
            <a:avLst>
              <a:gd name="adj" fmla="val 1923"/>
            </a:avLst>
          </a:prstGeom>
          <a:solidFill>
            <a:srgbClr val="15301F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Instructor Approval Process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83680" y="20574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instructor is individually approved by ECO Canada based on: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0" y="2651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Professional credentials &amp; relevant experience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583680" y="31089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Project examples aligned to course content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83680" y="35661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Reference checks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583680" y="40233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On-site instruction evaluation (where applicable)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583680" y="44805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Experience with Indigenous adult learners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583680" y="493776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Ability to integrate Traditional Knowledge holders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20040"/>
            <a:ext cx="164592" cy="164592"/>
          </a:xfrm>
          <a:prstGeom prst="ellipse">
            <a:avLst/>
          </a:prstGeom>
          <a:solidFill>
            <a:srgbClr val="C85A2E"/>
          </a:solidFill>
          <a:ln w="12700">
            <a:solidFill>
              <a:srgbClr val="C85A2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228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normAutofit/>
          <a:lstStyle/>
          <a:p>
            <a:pPr algn="l" indent="0" marL="0">
              <a:buNone/>
            </a:pPr>
            <a:r>
              <a:rPr lang="en-US" sz="1100" b="1" spc="200" kern="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·  BEAHR  ·  17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858000" y="228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spc="15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STEPS &amp; DISCUSSION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57200" y="685800"/>
            <a:ext cx="11247120" cy="0"/>
          </a:xfrm>
          <a:prstGeom prst="line">
            <a:avLst/>
          </a:prstGeom>
          <a:noFill/>
          <a:ln w="9525">
            <a:solidFill>
              <a:srgbClr val="D4CEB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9144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ISET Agreement Holders Can Move Forward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1554480"/>
            <a:ext cx="548640" cy="54864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6459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234440" y="15087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Priority Communities &amp; Roles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34440" y="187452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local labour market needs, upcoming projects, and youth interest against BEAHR course offerings.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2606040"/>
            <a:ext cx="548640" cy="54864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269748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234440" y="25603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ECO Canada BEAHR Team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292608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customized proposal or explore licensed trainer application. Email: beahr@eco.ca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657600"/>
            <a:ext cx="548640" cy="54864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374904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234440" y="361188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 with ISET Funding &amp; Reporting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234440" y="397764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BEAHR certificates and employment outcomes support ISET performance measures and client success tracking.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4709160"/>
            <a:ext cx="548640" cy="548640"/>
          </a:xfrm>
          <a:prstGeom prst="ellipse">
            <a:avLst/>
          </a:prstGeom>
          <a:solidFill>
            <a:srgbClr val="C85A2E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8006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234440" y="4663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&amp; Scale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34440" y="5029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one or two high-priority deliveries, capture lessons, then expand or pursue licensing.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3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6459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build lasting environmental capacity together.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640080" y="2926080"/>
            <a:ext cx="3657600" cy="0"/>
          </a:xfrm>
          <a:prstGeom prst="line">
            <a:avLst/>
          </a:prstGeom>
          <a:noFill/>
          <a:ln w="25400">
            <a:solidFill>
              <a:srgbClr val="C85A2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3291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 Canada  |  BEAHR Training Programs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74904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Suite 400, 105 – 12 Avenue SE, Calgary, Alberta T2G 1A1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41148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beahr@eco.ca  ·  www.eco.ca/beahr  ·  1-403-233-0748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5029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2EC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Discussion Welcome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5852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B8B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presentation is intended for ISET Agreement Holders and partners exploring Indigenous environmental workforce development.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4CC97AA772A4383538B2353C0F388" ma:contentTypeVersion="13" ma:contentTypeDescription="Create a new document." ma:contentTypeScope="" ma:versionID="62094bdac98ed62c19c7f702106a9e67">
  <xsd:schema xmlns:xsd="http://www.w3.org/2001/XMLSchema" xmlns:xs="http://www.w3.org/2001/XMLSchema" xmlns:p="http://schemas.microsoft.com/office/2006/metadata/properties" xmlns:ns2="e9def252-6fe3-4071-8eb2-1550b3f78e59" xmlns:ns3="0ff7e266-2ab9-42db-9f1f-a1516d6a748e" targetNamespace="http://schemas.microsoft.com/office/2006/metadata/properties" ma:root="true" ma:fieldsID="dccb9a12347b199e4b91df63d2c58624" ns2:_="" ns3:_="">
    <xsd:import namespace="e9def252-6fe3-4071-8eb2-1550b3f78e59"/>
    <xsd:import namespace="0ff7e266-2ab9-42db-9f1f-a1516d6a74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ef252-6fe3-4071-8eb2-1550b3f78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a47a1fa-2338-4024-beb4-812ea17b08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7e266-2ab9-42db-9f1f-a1516d6a748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47e9341-40ff-4231-9cdb-6f7bb2c0e7ef}" ma:internalName="TaxCatchAll" ma:showField="CatchAllData" ma:web="0ff7e266-2ab9-42db-9f1f-a1516d6a74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f7e266-2ab9-42db-9f1f-a1516d6a748e" xsi:nil="true"/>
    <lcf76f155ced4ddcb4097134ff3c332f xmlns="e9def252-6fe3-4071-8eb2-1550b3f78e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5BF4647-7FDB-444B-9E54-724709C5C6C7}"/>
</file>

<file path=customXml/itemProps2.xml><?xml version="1.0" encoding="utf-8"?>
<ds:datastoreItem xmlns:ds="http://schemas.openxmlformats.org/officeDocument/2006/customXml" ds:itemID="{EB4037C5-EE70-4BD5-A1CF-A09FC0714A67}"/>
</file>

<file path=customXml/itemProps3.xml><?xml version="1.0" encoding="utf-8"?>
<ds:datastoreItem xmlns:ds="http://schemas.openxmlformats.org/officeDocument/2006/customXml" ds:itemID="{07B2B22A-9695-44FF-9D81-FBF55700BE7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BEAHR Training Programs – Empowering Indigenous Environmental Leadership</dc:title>
  <dc:subject>60-Minute Comprehensive Presentation for ISET Agreement Holders</dc:subject>
  <cp:revision>1</cp:revision>
  <dcterms:created xsi:type="dcterms:W3CDTF">2026-08-05T16:00:51Z</dcterms:created>
  <dcterms:modified xsi:type="dcterms:W3CDTF">2026-08-05T16:00:51Z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0x010100A574CC97AA772A4383538B2353C0F388</vt:lpwstr>
  </property>
</Properties>
</file>