
<file path=[Content_Types].xml><?xml version="1.0" encoding="utf-8"?>
<Types xmlns="http://schemas.openxmlformats.org/package/2006/content-types">
  <Default Extension="fntdata" ContentType="application/x-fontdata"/>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Montserrat" panose="00000500000000000000" pitchFamily="2" charset="0"/>
      <p:regular r:id="rId16"/>
      <p:bold r:id="rId17"/>
      <p:italic r:id="rId18"/>
      <p:boldItalic r:id="rId19"/>
    </p:embeddedFont>
    <p:embeddedFont>
      <p:font typeface="Oswald" panose="00000500000000000000" pitchFamily="2" charset="0"/>
      <p:regular r:id="rId20"/>
      <p:bold r:id="rId21"/>
    </p:embeddedFont>
    <p:embeddedFont>
      <p:font typeface="Playfair Display" panose="020F0502020204030204"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20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c6f972163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c6f9721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c6f972163_0_5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c6f97216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e51eca9cb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e51eca9c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student mixed the bread each week.  We ate the bread when it was finished.  Students did their math and finished to make sure the bread didn’t get cold.  Any left overs went home with the cook.  My students were bread critics.  Every single student’s bread was perfect.  They would go home and make the bread at home for their families.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e51eca9cb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e51eca9cb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the proof that the opportunities and experiences from the increase of language and culture in the classroom was needed.  Students would come to school.  There were no behaviours.  Accessible to all.  Learning happened equally, respectfully and constantly.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e51eca9cb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e51eca9cb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c6f972163_0_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c6f97216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Tell the ocean fish story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972163_0_1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97216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Showed students what I saw growing up.  Told my stories of ppl who I learned culture and traditions from.  Then took them to live and learn the traditions.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c6f972163_0_1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c6f97216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mapped out my long range lesson plans based on seasons and the moons.  I listed all the teachable moments for each of the 10 school months.  Wild Rice - coming back.  Sept - corn, apples, opening day - ducks, wild rice.  Oct - pumpkins, more ducks, drying corn, Nov - cooking in the lodge over the fire, Jan - ice fishing, storytelling - cedar tea, March - sugar bush, maple syrup, Spring - netting fish, cleaning fish, cooking fish, fishing from land, June - strawberries, strawberry drink with maple syrup</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c6f972163_0_2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c6f97216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reached out to community members, knowledge keepers and Elders to support my teaching.  They were brought into the school - my classroom, school yard (to hand deer, stretch and clean fur/hides) or the lodge.  We also took many field trips and visited Elder’s homes.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6f972163_0_3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6f97216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learning took place on our traditional territory of Bkejwanong with our own member.  Our First Nation is rich in natural resources.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c6f972163_0_4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c6f97216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6f972163_0_3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6f97216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6f972163_0_4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6f97216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classroom had a chest freezer.  We harvested, cleaned the meat and froze it to cook throughout the school year.  Rainy days - cooking days.  Cooking days were also spontaneous as students requested certain meals.  We also used our wild game for feast days.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subTitle" idx="4294967295"/>
          </p:nvPr>
        </p:nvSpPr>
        <p:spPr>
          <a:xfrm>
            <a:off x="4504175" y="4224225"/>
            <a:ext cx="4536000" cy="64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Paulette Wrightman</a:t>
            </a:r>
            <a:endParaRPr/>
          </a:p>
        </p:txBody>
      </p:sp>
      <p:pic>
        <p:nvPicPr>
          <p:cNvPr id="59" name="Google Shape;59;p13" title="IMG_3416.HEIC"/>
          <p:cNvPicPr preferRelativeResize="0"/>
          <p:nvPr/>
        </p:nvPicPr>
        <p:blipFill rotWithShape="1">
          <a:blip r:embed="rId3">
            <a:alphaModFix/>
          </a:blip>
          <a:srcRect l="-36631"/>
          <a:stretch/>
        </p:blipFill>
        <p:spPr>
          <a:xfrm>
            <a:off x="2079775" y="111850"/>
            <a:ext cx="6857999" cy="5143500"/>
          </a:xfrm>
          <a:prstGeom prst="rect">
            <a:avLst/>
          </a:prstGeom>
          <a:noFill/>
          <a:ln>
            <a:noFill/>
          </a:ln>
        </p:spPr>
      </p:pic>
      <p:sp>
        <p:nvSpPr>
          <p:cNvPr id="60" name="Google Shape;60;p13"/>
          <p:cNvSpPr txBox="1">
            <a:spLocks noGrp="1"/>
          </p:cNvSpPr>
          <p:nvPr>
            <p:ph type="title" idx="4294967295"/>
          </p:nvPr>
        </p:nvSpPr>
        <p:spPr>
          <a:xfrm>
            <a:off x="69900" y="111850"/>
            <a:ext cx="3956700" cy="4921500"/>
          </a:xfrm>
          <a:prstGeom prst="rect">
            <a:avLst/>
          </a:prstGeom>
          <a:noFill/>
        </p:spPr>
        <p:txBody>
          <a:bodyPr spcFirstLastPara="1" wrap="square" lIns="91425" tIns="91425" rIns="91425" bIns="91425" anchor="b" anchorCtr="0">
            <a:noAutofit/>
          </a:bodyPr>
          <a:lstStyle/>
          <a:p>
            <a:pPr marL="0" lvl="0" indent="0" algn="l" rtl="0">
              <a:spcBef>
                <a:spcPts val="0"/>
              </a:spcBef>
              <a:spcAft>
                <a:spcPts val="0"/>
              </a:spcAft>
              <a:buNone/>
            </a:pPr>
            <a:r>
              <a:rPr lang="en" sz="4000"/>
              <a:t>Revitalizing Language and Culture on the Land, Instilling Identity, Promoting Learning and Wellness Through Traditional Foods</a:t>
            </a:r>
            <a:endParaRPr sz="4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2" title="IMG_3475.HEIC"/>
          <p:cNvPicPr preferRelativeResize="0"/>
          <p:nvPr/>
        </p:nvPicPr>
        <p:blipFill>
          <a:blip r:embed="rId3">
            <a:alphaModFix/>
          </a:blip>
          <a:stretch>
            <a:fillRect/>
          </a:stretch>
        </p:blipFill>
        <p:spPr>
          <a:xfrm>
            <a:off x="1306275" y="152400"/>
            <a:ext cx="4070650" cy="4991099"/>
          </a:xfrm>
          <a:prstGeom prst="rect">
            <a:avLst/>
          </a:prstGeom>
          <a:noFill/>
          <a:ln>
            <a:noFill/>
          </a:ln>
        </p:spPr>
      </p:pic>
      <p:pic>
        <p:nvPicPr>
          <p:cNvPr id="120" name="Google Shape;120;p22" title="IMG_2876.HEIC"/>
          <p:cNvPicPr preferRelativeResize="0"/>
          <p:nvPr/>
        </p:nvPicPr>
        <p:blipFill>
          <a:blip r:embed="rId4">
            <a:alphaModFix/>
          </a:blip>
          <a:stretch>
            <a:fillRect/>
          </a:stretch>
        </p:blipFill>
        <p:spPr>
          <a:xfrm>
            <a:off x="5645756" y="361988"/>
            <a:ext cx="3314642" cy="4419523"/>
          </a:xfrm>
          <a:prstGeom prst="rect">
            <a:avLst/>
          </a:prstGeom>
          <a:noFill/>
          <a:ln>
            <a:noFill/>
          </a:ln>
        </p:spPr>
      </p:pic>
      <p:sp>
        <p:nvSpPr>
          <p:cNvPr id="121" name="Google Shape;121;p22"/>
          <p:cNvSpPr txBox="1">
            <a:spLocks noGrp="1"/>
          </p:cNvSpPr>
          <p:nvPr>
            <p:ph type="body" idx="4294967295"/>
          </p:nvPr>
        </p:nvSpPr>
        <p:spPr>
          <a:xfrm>
            <a:off x="257625" y="824925"/>
            <a:ext cx="1923600" cy="37470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accent1"/>
                </a:solidFill>
              </a:rPr>
              <a:t>My classroom door was always open.  Students would smell, hear, taste, touch and see in my classroom.  They learned that my classroom was often outdoors. </a:t>
            </a:r>
            <a:endParaRPr>
              <a:solidFill>
                <a:schemeClr val="accen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p:nvPr/>
        </p:nvSpPr>
        <p:spPr>
          <a:xfrm>
            <a:off x="265650" y="461400"/>
            <a:ext cx="3695700" cy="33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2"/>
                </a:solidFill>
                <a:latin typeface="Playfair Display"/>
                <a:ea typeface="Playfair Display"/>
                <a:cs typeface="Playfair Display"/>
                <a:sym typeface="Playfair Display"/>
              </a:rPr>
              <a:t>My last homeroom classroom:</a:t>
            </a:r>
            <a:endParaRPr sz="22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sz="22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r>
              <a:rPr lang="en" sz="2200">
                <a:solidFill>
                  <a:schemeClr val="dk2"/>
                </a:solidFill>
                <a:latin typeface="Playfair Display"/>
                <a:ea typeface="Playfair Display"/>
                <a:cs typeface="Playfair Display"/>
                <a:sym typeface="Playfair Display"/>
              </a:rPr>
              <a:t>Students were never late on Mondays.</a:t>
            </a:r>
            <a:endParaRPr sz="22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sz="22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r>
              <a:rPr lang="en" sz="2200">
                <a:solidFill>
                  <a:schemeClr val="dk2"/>
                </a:solidFill>
                <a:latin typeface="Playfair Display"/>
                <a:ea typeface="Playfair Display"/>
                <a:cs typeface="Playfair Display"/>
                <a:sym typeface="Playfair Display"/>
              </a:rPr>
              <a:t>Respect. Courage. Love. Wisdom. Truth. Humility. Honesty.  (&amp; Patience)</a:t>
            </a:r>
            <a:endParaRPr sz="2200">
              <a:solidFill>
                <a:schemeClr val="dk2"/>
              </a:solidFill>
              <a:latin typeface="Playfair Display"/>
              <a:ea typeface="Playfair Display"/>
              <a:cs typeface="Playfair Display"/>
              <a:sym typeface="Playfair Display"/>
            </a:endParaRPr>
          </a:p>
        </p:txBody>
      </p:sp>
      <p:pic>
        <p:nvPicPr>
          <p:cNvPr id="127" name="Google Shape;127;p23" title="IMG_5064.HEIC"/>
          <p:cNvPicPr preferRelativeResize="0"/>
          <p:nvPr/>
        </p:nvPicPr>
        <p:blipFill>
          <a:blip r:embed="rId3">
            <a:alphaModFix/>
          </a:blip>
          <a:stretch>
            <a:fillRect/>
          </a:stretch>
        </p:blipFill>
        <p:spPr>
          <a:xfrm>
            <a:off x="4113775" y="152400"/>
            <a:ext cx="4877824" cy="36583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490250" y="526350"/>
            <a:ext cx="8390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Students:</a:t>
            </a:r>
            <a:endParaRPr/>
          </a:p>
          <a:p>
            <a:pPr marL="0" lvl="0" indent="0" algn="l" rtl="0">
              <a:spcBef>
                <a:spcPts val="0"/>
              </a:spcBef>
              <a:spcAft>
                <a:spcPts val="0"/>
              </a:spcAft>
              <a:buNone/>
            </a:pPr>
            <a:r>
              <a:rPr lang="en"/>
              <a:t>Can we cook…</a:t>
            </a:r>
            <a:endParaRPr/>
          </a:p>
          <a:p>
            <a:pPr marL="0" lvl="0" indent="0" algn="l" rtl="0">
              <a:spcBef>
                <a:spcPts val="0"/>
              </a:spcBef>
              <a:spcAft>
                <a:spcPts val="0"/>
              </a:spcAft>
              <a:buNone/>
            </a:pPr>
            <a:r>
              <a:rPr lang="en"/>
              <a:t>Check your schedule…</a:t>
            </a:r>
            <a:endParaRPr/>
          </a:p>
          <a:p>
            <a:pPr marL="0" lvl="0" indent="0" algn="l" rtl="0">
              <a:spcBef>
                <a:spcPts val="0"/>
              </a:spcBef>
              <a:spcAft>
                <a:spcPts val="0"/>
              </a:spcAft>
              <a:buNone/>
            </a:pPr>
            <a:r>
              <a:rPr lang="en"/>
              <a:t>Can you talk to my teacher…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100">
                <a:solidFill>
                  <a:srgbClr val="38761D"/>
                </a:solidFill>
              </a:rPr>
              <a:t>Miigwech!</a:t>
            </a:r>
            <a:endParaRPr sz="6100">
              <a:solidFill>
                <a:srgbClr val="38761D"/>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body" idx="4294967295"/>
          </p:nvPr>
        </p:nvSpPr>
        <p:spPr>
          <a:xfrm>
            <a:off x="7128000" y="475325"/>
            <a:ext cx="1895100" cy="40398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sz="2500">
                <a:solidFill>
                  <a:schemeClr val="accent1"/>
                </a:solidFill>
              </a:rPr>
              <a:t>Traditional food was introduced sometimes for the first time while in my classroom. </a:t>
            </a:r>
            <a:r>
              <a:rPr lang="en">
                <a:solidFill>
                  <a:schemeClr val="accent1"/>
                </a:solidFill>
              </a:rPr>
              <a:t> </a:t>
            </a:r>
            <a:endParaRPr>
              <a:solidFill>
                <a:schemeClr val="accent1"/>
              </a:solidFill>
            </a:endParaRPr>
          </a:p>
        </p:txBody>
      </p:sp>
      <p:pic>
        <p:nvPicPr>
          <p:cNvPr id="66" name="Google Shape;66;p14" title="IMG_6181.HEIC"/>
          <p:cNvPicPr preferRelativeResize="0"/>
          <p:nvPr/>
        </p:nvPicPr>
        <p:blipFill>
          <a:blip r:embed="rId3">
            <a:alphaModFix/>
          </a:blip>
          <a:stretch>
            <a:fillRect/>
          </a:stretch>
        </p:blipFill>
        <p:spPr>
          <a:xfrm>
            <a:off x="152400" y="475333"/>
            <a:ext cx="3386826" cy="4515768"/>
          </a:xfrm>
          <a:prstGeom prst="rect">
            <a:avLst/>
          </a:prstGeom>
          <a:noFill/>
          <a:ln>
            <a:noFill/>
          </a:ln>
        </p:spPr>
      </p:pic>
      <p:pic>
        <p:nvPicPr>
          <p:cNvPr id="67" name="Google Shape;67;p14" title="IMG_5332.HEIC"/>
          <p:cNvPicPr preferRelativeResize="0"/>
          <p:nvPr/>
        </p:nvPicPr>
        <p:blipFill>
          <a:blip r:embed="rId4">
            <a:alphaModFix/>
          </a:blip>
          <a:stretch>
            <a:fillRect/>
          </a:stretch>
        </p:blipFill>
        <p:spPr>
          <a:xfrm>
            <a:off x="3640200" y="475350"/>
            <a:ext cx="3386826" cy="45157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Harvest</a:t>
            </a:r>
            <a:br>
              <a:rPr lang="en"/>
            </a:br>
            <a:r>
              <a:rPr lang="en"/>
              <a:t>Prepare</a:t>
            </a:r>
            <a:br>
              <a:rPr lang="en"/>
            </a:br>
            <a:r>
              <a:rPr lang="en"/>
              <a:t>Cook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idx="4294967295"/>
          </p:nvPr>
        </p:nvSpPr>
        <p:spPr>
          <a:xfrm>
            <a:off x="265500" y="0"/>
            <a:ext cx="3845100" cy="117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Learning is based on the seasons and the moons.</a:t>
            </a:r>
            <a:endParaRPr/>
          </a:p>
        </p:txBody>
      </p:sp>
      <p:pic>
        <p:nvPicPr>
          <p:cNvPr id="78" name="Google Shape;78;p16" title="IMG_8875.HEIC"/>
          <p:cNvPicPr preferRelativeResize="0"/>
          <p:nvPr/>
        </p:nvPicPr>
        <p:blipFill>
          <a:blip r:embed="rId3">
            <a:alphaModFix/>
          </a:blip>
          <a:stretch>
            <a:fillRect/>
          </a:stretch>
        </p:blipFill>
        <p:spPr>
          <a:xfrm>
            <a:off x="6122095" y="918100"/>
            <a:ext cx="2826179" cy="3768248"/>
          </a:xfrm>
          <a:prstGeom prst="rect">
            <a:avLst/>
          </a:prstGeom>
          <a:noFill/>
          <a:ln>
            <a:noFill/>
          </a:ln>
        </p:spPr>
      </p:pic>
      <p:pic>
        <p:nvPicPr>
          <p:cNvPr id="79" name="Google Shape;79;p16" title="IMG_5804.HEIC"/>
          <p:cNvPicPr preferRelativeResize="0"/>
          <p:nvPr/>
        </p:nvPicPr>
        <p:blipFill>
          <a:blip r:embed="rId4">
            <a:alphaModFix/>
          </a:blip>
          <a:stretch>
            <a:fillRect/>
          </a:stretch>
        </p:blipFill>
        <p:spPr>
          <a:xfrm>
            <a:off x="130850" y="1174500"/>
            <a:ext cx="2891049" cy="2168287"/>
          </a:xfrm>
          <a:prstGeom prst="rect">
            <a:avLst/>
          </a:prstGeom>
          <a:noFill/>
          <a:ln>
            <a:noFill/>
          </a:ln>
        </p:spPr>
      </p:pic>
      <p:pic>
        <p:nvPicPr>
          <p:cNvPr id="80" name="Google Shape;80;p16" title="IMG_5895.HEIC"/>
          <p:cNvPicPr preferRelativeResize="0"/>
          <p:nvPr/>
        </p:nvPicPr>
        <p:blipFill rotWithShape="1">
          <a:blip r:embed="rId5">
            <a:alphaModFix/>
          </a:blip>
          <a:srcRect t="25803" b="32042"/>
          <a:stretch/>
        </p:blipFill>
        <p:spPr>
          <a:xfrm>
            <a:off x="825600" y="2975225"/>
            <a:ext cx="3857626" cy="2168274"/>
          </a:xfrm>
          <a:prstGeom prst="rect">
            <a:avLst/>
          </a:prstGeom>
          <a:noFill/>
          <a:ln>
            <a:noFill/>
          </a:ln>
        </p:spPr>
      </p:pic>
      <p:pic>
        <p:nvPicPr>
          <p:cNvPr id="81" name="Google Shape;81;p16" title="IMG_6568.heic"/>
          <p:cNvPicPr preferRelativeResize="0"/>
          <p:nvPr/>
        </p:nvPicPr>
        <p:blipFill rotWithShape="1">
          <a:blip r:embed="rId6">
            <a:alphaModFix/>
          </a:blip>
          <a:srcRect b="13808"/>
          <a:stretch/>
        </p:blipFill>
        <p:spPr>
          <a:xfrm>
            <a:off x="3866975" y="156925"/>
            <a:ext cx="2752302" cy="2499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7" title="Cedar 1"/>
          <p:cNvPicPr preferRelativeResize="0"/>
          <p:nvPr/>
        </p:nvPicPr>
        <p:blipFill>
          <a:blip r:embed="rId3">
            <a:alphaModFix/>
          </a:blip>
          <a:stretch>
            <a:fillRect/>
          </a:stretch>
        </p:blipFill>
        <p:spPr>
          <a:xfrm>
            <a:off x="2286000" y="0"/>
            <a:ext cx="6857999" cy="5143500"/>
          </a:xfrm>
          <a:prstGeom prst="rect">
            <a:avLst/>
          </a:prstGeom>
          <a:noFill/>
          <a:ln>
            <a:noFill/>
          </a:ln>
        </p:spPr>
      </p:pic>
      <p:sp>
        <p:nvSpPr>
          <p:cNvPr id="87" name="Google Shape;87;p17"/>
          <p:cNvSpPr txBox="1">
            <a:spLocks noGrp="1"/>
          </p:cNvSpPr>
          <p:nvPr>
            <p:ph type="body" idx="4294967295"/>
          </p:nvPr>
        </p:nvSpPr>
        <p:spPr>
          <a:xfrm>
            <a:off x="381000" y="1146500"/>
            <a:ext cx="3002700" cy="3615900"/>
          </a:xfrm>
          <a:prstGeom prst="rect">
            <a:avLst/>
          </a:prstGeom>
          <a:solidFill>
            <a:srgbClr val="FFFFFF"/>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400"/>
              <a:t>It takes a community to raise a child.  </a:t>
            </a:r>
            <a:endParaRPr sz="2400"/>
          </a:p>
          <a:p>
            <a:pPr marL="0" lvl="0" indent="0" algn="l" rtl="0">
              <a:lnSpc>
                <a:spcPct val="100000"/>
              </a:lnSpc>
              <a:spcBef>
                <a:spcPts val="0"/>
              </a:spcBef>
              <a:spcAft>
                <a:spcPts val="0"/>
              </a:spcAft>
              <a:buNone/>
            </a:pPr>
            <a:endParaRPr sz="2400"/>
          </a:p>
          <a:p>
            <a:pPr marL="0" lvl="0" indent="0" algn="l" rtl="0">
              <a:lnSpc>
                <a:spcPct val="100000"/>
              </a:lnSpc>
              <a:spcBef>
                <a:spcPts val="0"/>
              </a:spcBef>
              <a:spcAft>
                <a:spcPts val="0"/>
              </a:spcAft>
              <a:buNone/>
            </a:pPr>
            <a:r>
              <a:rPr lang="en" sz="2400"/>
              <a:t>Elders, Knowledge Keepers and Community Members are used to support learning.</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8" title="IMG_5460.HEIC"/>
          <p:cNvPicPr preferRelativeResize="0"/>
          <p:nvPr/>
        </p:nvPicPr>
        <p:blipFill rotWithShape="1">
          <a:blip r:embed="rId3">
            <a:alphaModFix/>
          </a:blip>
          <a:srcRect l="16177" r="5935"/>
          <a:stretch/>
        </p:blipFill>
        <p:spPr>
          <a:xfrm>
            <a:off x="6139250" y="0"/>
            <a:ext cx="3004750" cy="5143501"/>
          </a:xfrm>
          <a:prstGeom prst="rect">
            <a:avLst/>
          </a:prstGeom>
          <a:noFill/>
          <a:ln>
            <a:noFill/>
          </a:ln>
        </p:spPr>
      </p:pic>
      <p:pic>
        <p:nvPicPr>
          <p:cNvPr id="93" name="Google Shape;93;p18" title="IMG_4705.HEIC"/>
          <p:cNvPicPr preferRelativeResize="0"/>
          <p:nvPr/>
        </p:nvPicPr>
        <p:blipFill rotWithShape="1">
          <a:blip r:embed="rId4">
            <a:alphaModFix/>
          </a:blip>
          <a:srcRect l="22106"/>
          <a:stretch/>
        </p:blipFill>
        <p:spPr>
          <a:xfrm>
            <a:off x="-3" y="0"/>
            <a:ext cx="3004750" cy="5143501"/>
          </a:xfrm>
          <a:prstGeom prst="rect">
            <a:avLst/>
          </a:prstGeom>
          <a:noFill/>
          <a:ln>
            <a:noFill/>
          </a:ln>
        </p:spPr>
      </p:pic>
      <p:pic>
        <p:nvPicPr>
          <p:cNvPr id="94" name="Google Shape;94;p18" title="IMG_3972.HEIC"/>
          <p:cNvPicPr preferRelativeResize="0"/>
          <p:nvPr/>
        </p:nvPicPr>
        <p:blipFill rotWithShape="1">
          <a:blip r:embed="rId5">
            <a:alphaModFix/>
          </a:blip>
          <a:srcRect l="10736" r="14964"/>
          <a:stretch/>
        </p:blipFill>
        <p:spPr>
          <a:xfrm>
            <a:off x="3138887" y="0"/>
            <a:ext cx="2866226"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9" title="IMG_6312.HEIC"/>
          <p:cNvPicPr preferRelativeResize="0"/>
          <p:nvPr/>
        </p:nvPicPr>
        <p:blipFill>
          <a:blip r:embed="rId3">
            <a:alphaModFix/>
          </a:blip>
          <a:stretch>
            <a:fillRect/>
          </a:stretch>
        </p:blipFill>
        <p:spPr>
          <a:xfrm>
            <a:off x="293588" y="0"/>
            <a:ext cx="3857626" cy="5143501"/>
          </a:xfrm>
          <a:prstGeom prst="rect">
            <a:avLst/>
          </a:prstGeom>
          <a:noFill/>
          <a:ln>
            <a:noFill/>
          </a:ln>
        </p:spPr>
      </p:pic>
      <p:pic>
        <p:nvPicPr>
          <p:cNvPr id="100" name="Google Shape;100;p19" title="IMG_6311.HEIC"/>
          <p:cNvPicPr preferRelativeResize="0"/>
          <p:nvPr/>
        </p:nvPicPr>
        <p:blipFill>
          <a:blip r:embed="rId4">
            <a:alphaModFix/>
          </a:blip>
          <a:stretch>
            <a:fillRect/>
          </a:stretch>
        </p:blipFill>
        <p:spPr>
          <a:xfrm>
            <a:off x="4988736" y="111525"/>
            <a:ext cx="3690301" cy="49204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idx="4294967295"/>
          </p:nvPr>
        </p:nvSpPr>
        <p:spPr>
          <a:xfrm>
            <a:off x="83900" y="3942825"/>
            <a:ext cx="8943300" cy="109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were “hands on” in my classroom.  I would model and they would take over.  </a:t>
            </a:r>
            <a:endParaRPr/>
          </a:p>
        </p:txBody>
      </p:sp>
      <p:pic>
        <p:nvPicPr>
          <p:cNvPr id="106" name="Google Shape;106;p20" title="IMG_5233.HEIC"/>
          <p:cNvPicPr preferRelativeResize="0"/>
          <p:nvPr/>
        </p:nvPicPr>
        <p:blipFill rotWithShape="1">
          <a:blip r:embed="rId3">
            <a:alphaModFix/>
          </a:blip>
          <a:srcRect l="9401" r="9279"/>
          <a:stretch/>
        </p:blipFill>
        <p:spPr>
          <a:xfrm>
            <a:off x="83900" y="152400"/>
            <a:ext cx="3761075" cy="3468849"/>
          </a:xfrm>
          <a:prstGeom prst="rect">
            <a:avLst/>
          </a:prstGeom>
          <a:noFill/>
          <a:ln>
            <a:noFill/>
          </a:ln>
        </p:spPr>
      </p:pic>
      <p:pic>
        <p:nvPicPr>
          <p:cNvPr id="107" name="Google Shape;107;p20" title="IMG_6319.HEIC"/>
          <p:cNvPicPr preferRelativeResize="0"/>
          <p:nvPr/>
        </p:nvPicPr>
        <p:blipFill rotWithShape="1">
          <a:blip r:embed="rId4">
            <a:alphaModFix/>
          </a:blip>
          <a:srcRect l="12935" t="2640" r="17374" b="-2640"/>
          <a:stretch/>
        </p:blipFill>
        <p:spPr>
          <a:xfrm>
            <a:off x="7083750" y="152400"/>
            <a:ext cx="1943451" cy="3718052"/>
          </a:xfrm>
          <a:prstGeom prst="rect">
            <a:avLst/>
          </a:prstGeom>
          <a:noFill/>
          <a:ln>
            <a:noFill/>
          </a:ln>
        </p:spPr>
      </p:pic>
      <p:pic>
        <p:nvPicPr>
          <p:cNvPr id="108" name="Google Shape;108;p20" title="IMG_5198.HEIC"/>
          <p:cNvPicPr preferRelativeResize="0"/>
          <p:nvPr/>
        </p:nvPicPr>
        <p:blipFill rotWithShape="1">
          <a:blip r:embed="rId5">
            <a:alphaModFix/>
          </a:blip>
          <a:srcRect l="6058" r="31364"/>
          <a:stretch/>
        </p:blipFill>
        <p:spPr>
          <a:xfrm>
            <a:off x="4017263" y="152400"/>
            <a:ext cx="2894198" cy="3468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1" title="IMG_4028.HEIC"/>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114" name="Google Shape;114;p21" title="IMG_4061.HEIC"/>
          <p:cNvPicPr preferRelativeResize="0"/>
          <p:nvPr/>
        </p:nvPicPr>
        <p:blipFill>
          <a:blip r:embed="rId4">
            <a:alphaModFix/>
          </a:blip>
          <a:stretch>
            <a:fillRect/>
          </a:stretch>
        </p:blipFill>
        <p:spPr>
          <a:xfrm>
            <a:off x="3919852" y="675088"/>
            <a:ext cx="5057772" cy="3793329"/>
          </a:xfrm>
          <a:prstGeom prst="rect">
            <a:avLst/>
          </a:prstGeom>
          <a:noFill/>
          <a:ln>
            <a:noFill/>
          </a:ln>
        </p:spPr>
      </p:pic>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558</Words>
  <Application>Microsoft Office PowerPoint</Application>
  <PresentationFormat>On-screen Show (16:9)</PresentationFormat>
  <Paragraphs>28</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Playfair Display</vt:lpstr>
      <vt:lpstr>Oswald</vt:lpstr>
      <vt:lpstr>Montserrat</vt:lpstr>
      <vt:lpstr>Pop</vt:lpstr>
      <vt:lpstr>Revitalizing Language and Culture on the Land, Instilling Identity, Promoting Learning and Wellness Through Traditional Foods</vt:lpstr>
      <vt:lpstr>PowerPoint Presentation</vt:lpstr>
      <vt:lpstr>Harvest Prepare Cook</vt:lpstr>
      <vt:lpstr>Learning is based on the seasons and the moons.</vt:lpstr>
      <vt:lpstr>PowerPoint Presentation</vt:lpstr>
      <vt:lpstr>PowerPoint Presentation</vt:lpstr>
      <vt:lpstr>PowerPoint Presentation</vt:lpstr>
      <vt:lpstr>Students were “hands on” in my classroom.  I would model and they would take over.  </vt:lpstr>
      <vt:lpstr>PowerPoint Presentation</vt:lpstr>
      <vt:lpstr>PowerPoint Presentation</vt:lpstr>
      <vt:lpstr>PowerPoint Presentation</vt:lpstr>
      <vt:lpstr>Students: Can we cook… Check your schedule… Can you talk to my teacher…</vt:lpstr>
      <vt:lpstr>Miigwech!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Kat Snelling</cp:lastModifiedBy>
  <cp:revision>1</cp:revision>
  <dcterms:modified xsi:type="dcterms:W3CDTF">2026-05-28T13:15:56Z</dcterms:modified>
</cp:coreProperties>
</file>