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7" r:id="rId6"/>
    <p:sldId id="260" r:id="rId7"/>
    <p:sldId id="264" r:id="rId8"/>
    <p:sldId id="266" r:id="rId9"/>
    <p:sldId id="261" r:id="rId10"/>
    <p:sldId id="26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56BD8D-DE82-91AF-587F-3511E04EC84F}" name="Laura Dunkley" initials="LD" userId="S::ldunkley@afn.ca::360d0ce7-f6fc-4f99-9488-c6eabb06f964" providerId="AD"/>
  <p188:author id="{994205C6-367E-BC7C-A5EA-EFF309304607}" name="Cindy Ramsunahi" initials="CR" userId="S::cramsunahi@afn.ca::ff2e5631-5153-4a3d-9660-39509aa38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E9635-382A-4C52-949D-B93D8B962B38}" v="1" dt="2026-04-15T18:03:40.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1" autoAdjust="0"/>
    <p:restoredTop sz="62107" autoAdjust="0"/>
  </p:normalViewPr>
  <p:slideViewPr>
    <p:cSldViewPr snapToGrid="0">
      <p:cViewPr varScale="1">
        <p:scale>
          <a:sx n="65" d="100"/>
          <a:sy n="65" d="100"/>
        </p:scale>
        <p:origin x="85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100">
                <a:effectLst/>
              </a:rPr>
              <a:t>Étudiants des Premières Nations admissibles à l’EPS v. ceux bénéficiant du PAENP</a:t>
            </a:r>
            <a:endParaRPr lang="en-CA"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barChart>
        <c:barDir val="col"/>
        <c:grouping val="clustered"/>
        <c:varyColors val="0"/>
        <c:ser>
          <c:idx val="0"/>
          <c:order val="0"/>
          <c:tx>
            <c:strRef>
              <c:f>Sheet1!$B$1</c:f>
              <c:strCache>
                <c:ptCount val="1"/>
                <c:pt idx="0">
                  <c:v>FN Population</c:v>
                </c:pt>
              </c:strCache>
            </c:strRef>
          </c:tx>
          <c:spPr>
            <a:solidFill>
              <a:schemeClr val="accent1"/>
            </a:solidFill>
            <a:ln>
              <a:noFill/>
            </a:ln>
            <a:effectLst/>
          </c:spPr>
          <c:invertIfNegative val="0"/>
          <c:cat>
            <c:numRef>
              <c:f>Sheet1!$A$2:$A$7</c:f>
              <c:numCache>
                <c:formatCode>General</c:formatCode>
                <c:ptCount val="6"/>
                <c:pt idx="0">
                  <c:v>1996</c:v>
                </c:pt>
                <c:pt idx="1">
                  <c:v>2001</c:v>
                </c:pt>
                <c:pt idx="2">
                  <c:v>2006</c:v>
                </c:pt>
                <c:pt idx="3">
                  <c:v>2011</c:v>
                </c:pt>
                <c:pt idx="4">
                  <c:v>2016</c:v>
                </c:pt>
                <c:pt idx="5">
                  <c:v>2021</c:v>
                </c:pt>
              </c:numCache>
            </c:numRef>
          </c:cat>
          <c:val>
            <c:numRef>
              <c:f>Sheet1!$B$2:$B$7</c:f>
            </c:numRef>
          </c:val>
          <c:extLst>
            <c:ext xmlns:c16="http://schemas.microsoft.com/office/drawing/2014/chart" uri="{C3380CC4-5D6E-409C-BE32-E72D297353CC}">
              <c16:uniqueId val="{00000000-64A1-42F7-95EE-652142E43C85}"/>
            </c:ext>
          </c:extLst>
        </c:ser>
        <c:ser>
          <c:idx val="1"/>
          <c:order val="1"/>
          <c:tx>
            <c:strRef>
              <c:f>Sheet1!$C$1</c:f>
              <c:strCache>
                <c:ptCount val="1"/>
                <c:pt idx="0">
                  <c:v>Étudiants des Premières Nations admissibles à l’EPS</c:v>
                </c:pt>
              </c:strCache>
            </c:strRef>
          </c:tx>
          <c:spPr>
            <a:solidFill>
              <a:schemeClr val="accent2"/>
            </a:solidFill>
            <a:ln>
              <a:noFill/>
            </a:ln>
            <a:effectLst/>
          </c:spPr>
          <c:invertIfNegative val="0"/>
          <c:cat>
            <c:numRef>
              <c:f>Sheet1!$A$2:$A$7</c:f>
              <c:numCache>
                <c:formatCode>General</c:formatCode>
                <c:ptCount val="6"/>
                <c:pt idx="0">
                  <c:v>1996</c:v>
                </c:pt>
                <c:pt idx="1">
                  <c:v>2001</c:v>
                </c:pt>
                <c:pt idx="2">
                  <c:v>2006</c:v>
                </c:pt>
                <c:pt idx="3">
                  <c:v>2011</c:v>
                </c:pt>
                <c:pt idx="4">
                  <c:v>2016</c:v>
                </c:pt>
                <c:pt idx="5">
                  <c:v>2021</c:v>
                </c:pt>
              </c:numCache>
            </c:numRef>
          </c:cat>
          <c:val>
            <c:numRef>
              <c:f>Sheet1!$C$2:$C$7</c:f>
              <c:numCache>
                <c:formatCode>General</c:formatCode>
                <c:ptCount val="6"/>
                <c:pt idx="0">
                  <c:v>28380</c:v>
                </c:pt>
                <c:pt idx="1">
                  <c:v>35470</c:v>
                </c:pt>
                <c:pt idx="2">
                  <c:v>94005</c:v>
                </c:pt>
                <c:pt idx="3">
                  <c:v>135630</c:v>
                </c:pt>
                <c:pt idx="4">
                  <c:v>175315</c:v>
                </c:pt>
                <c:pt idx="5">
                  <c:v>228045</c:v>
                </c:pt>
              </c:numCache>
            </c:numRef>
          </c:val>
          <c:extLst>
            <c:ext xmlns:c16="http://schemas.microsoft.com/office/drawing/2014/chart" uri="{C3380CC4-5D6E-409C-BE32-E72D297353CC}">
              <c16:uniqueId val="{00000001-64A1-42F7-95EE-652142E43C85}"/>
            </c:ext>
          </c:extLst>
        </c:ser>
        <c:dLbls>
          <c:showLegendKey val="0"/>
          <c:showVal val="0"/>
          <c:showCatName val="0"/>
          <c:showSerName val="0"/>
          <c:showPercent val="0"/>
          <c:showBubbleSize val="0"/>
        </c:dLbls>
        <c:gapWidth val="219"/>
        <c:overlap val="-27"/>
        <c:axId val="1452269024"/>
        <c:axId val="1452269984"/>
      </c:barChart>
      <c:lineChart>
        <c:grouping val="standard"/>
        <c:varyColors val="0"/>
        <c:ser>
          <c:idx val="2"/>
          <c:order val="2"/>
          <c:tx>
            <c:strRef>
              <c:f>Sheet1!$D$1</c:f>
              <c:strCache>
                <c:ptCount val="1"/>
                <c:pt idx="0">
                  <c:v>Bénéficiaires du PAENP</c:v>
                </c:pt>
              </c:strCache>
            </c:strRef>
          </c:tx>
          <c:spPr>
            <a:ln w="28575" cap="rnd">
              <a:solidFill>
                <a:schemeClr val="accent3"/>
              </a:solidFill>
              <a:round/>
            </a:ln>
            <a:effectLst/>
          </c:spPr>
          <c:marker>
            <c:symbol val="none"/>
          </c:marker>
          <c:cat>
            <c:numRef>
              <c:f>Sheet1!$A$2:$A$7</c:f>
              <c:numCache>
                <c:formatCode>General</c:formatCode>
                <c:ptCount val="6"/>
                <c:pt idx="0">
                  <c:v>1996</c:v>
                </c:pt>
                <c:pt idx="1">
                  <c:v>2001</c:v>
                </c:pt>
                <c:pt idx="2">
                  <c:v>2006</c:v>
                </c:pt>
                <c:pt idx="3">
                  <c:v>2011</c:v>
                </c:pt>
                <c:pt idx="4">
                  <c:v>2016</c:v>
                </c:pt>
                <c:pt idx="5">
                  <c:v>2021</c:v>
                </c:pt>
              </c:numCache>
            </c:numRef>
          </c:cat>
          <c:val>
            <c:numRef>
              <c:f>Sheet1!$D$2:$D$7</c:f>
              <c:numCache>
                <c:formatCode>#,##0</c:formatCode>
                <c:ptCount val="6"/>
                <c:pt idx="0" formatCode="General">
                  <c:v>23024</c:v>
                </c:pt>
                <c:pt idx="1">
                  <c:v>23224</c:v>
                </c:pt>
                <c:pt idx="2" formatCode="General">
                  <c:v>23600</c:v>
                </c:pt>
                <c:pt idx="3" formatCode="General">
                  <c:v>23800</c:v>
                </c:pt>
                <c:pt idx="4" formatCode="General">
                  <c:v>24400</c:v>
                </c:pt>
                <c:pt idx="5" formatCode="General">
                  <c:v>24722</c:v>
                </c:pt>
              </c:numCache>
            </c:numRef>
          </c:val>
          <c:smooth val="0"/>
          <c:extLst>
            <c:ext xmlns:c16="http://schemas.microsoft.com/office/drawing/2014/chart" uri="{C3380CC4-5D6E-409C-BE32-E72D297353CC}">
              <c16:uniqueId val="{00000002-64A1-42F7-95EE-652142E43C85}"/>
            </c:ext>
          </c:extLst>
        </c:ser>
        <c:ser>
          <c:idx val="3"/>
          <c:order val="3"/>
          <c:tx>
            <c:strRef>
              <c:f>Sheet1!$E$1</c:f>
              <c:strCache>
                <c:ptCount val="1"/>
                <c:pt idx="0">
                  <c:v>PSSSP Student Cap</c:v>
                </c:pt>
              </c:strCache>
            </c:strRef>
          </c:tx>
          <c:spPr>
            <a:ln w="28575" cap="rnd">
              <a:solidFill>
                <a:schemeClr val="accent4"/>
              </a:solidFill>
              <a:round/>
            </a:ln>
            <a:effectLst/>
          </c:spPr>
          <c:marker>
            <c:symbol val="none"/>
          </c:marker>
          <c:cat>
            <c:numRef>
              <c:f>Sheet1!$A$2:$A$7</c:f>
              <c:numCache>
                <c:formatCode>General</c:formatCode>
                <c:ptCount val="6"/>
                <c:pt idx="0">
                  <c:v>1996</c:v>
                </c:pt>
                <c:pt idx="1">
                  <c:v>2001</c:v>
                </c:pt>
                <c:pt idx="2">
                  <c:v>2006</c:v>
                </c:pt>
                <c:pt idx="3">
                  <c:v>2011</c:v>
                </c:pt>
                <c:pt idx="4">
                  <c:v>2016</c:v>
                </c:pt>
                <c:pt idx="5">
                  <c:v>2021</c:v>
                </c:pt>
              </c:numCache>
            </c:numRef>
          </c:cat>
          <c:val>
            <c:numRef>
              <c:f>Sheet1!$E$2:$E$7</c:f>
            </c:numRef>
          </c:val>
          <c:smooth val="0"/>
          <c:extLst>
            <c:ext xmlns:c16="http://schemas.microsoft.com/office/drawing/2014/chart" uri="{C3380CC4-5D6E-409C-BE32-E72D297353CC}">
              <c16:uniqueId val="{00000003-64A1-42F7-95EE-652142E43C85}"/>
            </c:ext>
          </c:extLst>
        </c:ser>
        <c:dLbls>
          <c:showLegendKey val="0"/>
          <c:showVal val="0"/>
          <c:showCatName val="0"/>
          <c:showSerName val="0"/>
          <c:showPercent val="0"/>
          <c:showBubbleSize val="0"/>
        </c:dLbls>
        <c:marker val="1"/>
        <c:smooth val="0"/>
        <c:axId val="1452269024"/>
        <c:axId val="1452269984"/>
      </c:lineChart>
      <c:catAx>
        <c:axId val="145226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269984"/>
        <c:crosses val="autoZero"/>
        <c:auto val="1"/>
        <c:lblAlgn val="ctr"/>
        <c:lblOffset val="100"/>
        <c:noMultiLvlLbl val="0"/>
      </c:catAx>
      <c:valAx>
        <c:axId val="145226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26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DCACC-C60D-47CD-8D5E-FE48D66F228D}" type="datetimeFigureOut">
              <a:rPr lang="en-CA" smtClean="0"/>
              <a:t>2026-04-16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E4743-B03D-40DD-AF9F-FCCF403DB128}" type="slidenum">
              <a:rPr lang="en-CA" smtClean="0"/>
              <a:t>‹#›</a:t>
            </a:fld>
            <a:endParaRPr lang="en-CA"/>
          </a:p>
        </p:txBody>
      </p:sp>
    </p:spTree>
    <p:extLst>
      <p:ext uri="{BB962C8B-B14F-4D97-AF65-F5344CB8AC3E}">
        <p14:creationId xmlns:p14="http://schemas.microsoft.com/office/powerpoint/2010/main" val="23172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E4743-B03D-40DD-AF9F-FCCF403DB128}" type="slidenum">
              <a:rPr lang="en-CA" smtClean="0"/>
              <a:t>1</a:t>
            </a:fld>
            <a:endParaRPr lang="en-CA"/>
          </a:p>
        </p:txBody>
      </p:sp>
    </p:spTree>
    <p:extLst>
      <p:ext uri="{BB962C8B-B14F-4D97-AF65-F5344CB8AC3E}">
        <p14:creationId xmlns:p14="http://schemas.microsoft.com/office/powerpoint/2010/main" val="344902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F9E4743-B03D-40DD-AF9F-FCCF403DB128}" type="slidenum">
              <a:rPr lang="en-CA" smtClean="0"/>
              <a:t>2</a:t>
            </a:fld>
            <a:endParaRPr lang="en-CA"/>
          </a:p>
        </p:txBody>
      </p:sp>
    </p:spTree>
    <p:extLst>
      <p:ext uri="{BB962C8B-B14F-4D97-AF65-F5344CB8AC3E}">
        <p14:creationId xmlns:p14="http://schemas.microsoft.com/office/powerpoint/2010/main" val="410758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F9E4743-B03D-40DD-AF9F-FCCF403DB128}" type="slidenum">
              <a:rPr lang="en-CA" smtClean="0"/>
              <a:t>3</a:t>
            </a:fld>
            <a:endParaRPr lang="en-CA"/>
          </a:p>
        </p:txBody>
      </p:sp>
    </p:spTree>
    <p:extLst>
      <p:ext uri="{BB962C8B-B14F-4D97-AF65-F5344CB8AC3E}">
        <p14:creationId xmlns:p14="http://schemas.microsoft.com/office/powerpoint/2010/main" val="2358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F9E4743-B03D-40DD-AF9F-FCCF403DB128}" type="slidenum">
              <a:rPr lang="en-CA" smtClean="0"/>
              <a:t>4</a:t>
            </a:fld>
            <a:endParaRPr lang="en-CA"/>
          </a:p>
        </p:txBody>
      </p:sp>
    </p:spTree>
    <p:extLst>
      <p:ext uri="{BB962C8B-B14F-4D97-AF65-F5344CB8AC3E}">
        <p14:creationId xmlns:p14="http://schemas.microsoft.com/office/powerpoint/2010/main" val="8131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B103-BECB-DEC9-075A-4D596B18F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F7691-0ABA-7DF0-AD3A-1860F8B0F683}"/>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3C9A139-D542-7A26-2B40-0E78CE02A5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16B3F54-37CD-6911-D6EF-9AE43CDF8967}"/>
              </a:ext>
            </a:extLst>
          </p:cNvPr>
          <p:cNvSpPr>
            <a:spLocks noGrp="1"/>
          </p:cNvSpPr>
          <p:nvPr>
            <p:ph type="sldNum" sz="quarter" idx="5"/>
          </p:nvPr>
        </p:nvSpPr>
        <p:spPr/>
        <p:txBody>
          <a:bodyPr/>
          <a:lstStyle/>
          <a:p>
            <a:fld id="{EF9E4743-B03D-40DD-AF9F-FCCF403DB128}" type="slidenum">
              <a:rPr lang="en-CA" smtClean="0"/>
              <a:t>5</a:t>
            </a:fld>
            <a:endParaRPr lang="en-CA"/>
          </a:p>
        </p:txBody>
      </p:sp>
    </p:spTree>
    <p:extLst>
      <p:ext uri="{BB962C8B-B14F-4D97-AF65-F5344CB8AC3E}">
        <p14:creationId xmlns:p14="http://schemas.microsoft.com/office/powerpoint/2010/main" val="187160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9E4743-B03D-40DD-AF9F-FCCF403DB128}" type="slidenum">
              <a:rPr lang="en-CA" smtClean="0"/>
              <a:t>6</a:t>
            </a:fld>
            <a:endParaRPr lang="en-CA"/>
          </a:p>
        </p:txBody>
      </p:sp>
    </p:spTree>
    <p:extLst>
      <p:ext uri="{BB962C8B-B14F-4D97-AF65-F5344CB8AC3E}">
        <p14:creationId xmlns:p14="http://schemas.microsoft.com/office/powerpoint/2010/main" val="87221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EF9E4743-B03D-40DD-AF9F-FCCF403DB128}" type="slidenum">
              <a:rPr lang="en-CA" smtClean="0"/>
              <a:t>7</a:t>
            </a:fld>
            <a:endParaRPr lang="en-CA"/>
          </a:p>
        </p:txBody>
      </p:sp>
    </p:spTree>
    <p:extLst>
      <p:ext uri="{BB962C8B-B14F-4D97-AF65-F5344CB8AC3E}">
        <p14:creationId xmlns:p14="http://schemas.microsoft.com/office/powerpoint/2010/main" val="222243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EEE-5A20-981D-98AE-8066FFA3B8A4}"/>
              </a:ext>
            </a:extLst>
          </p:cNvPr>
          <p:cNvSpPr>
            <a:spLocks noGrp="1"/>
          </p:cNvSpPr>
          <p:nvPr>
            <p:ph type="ctrTitle"/>
          </p:nvPr>
        </p:nvSpPr>
        <p:spPr>
          <a:xfrm>
            <a:off x="2458720" y="1706880"/>
            <a:ext cx="8707120" cy="1803082"/>
          </a:xfrm>
        </p:spPr>
        <p:txBody>
          <a:bodyPr anchor="t">
            <a:normAutofit/>
          </a:bodyPr>
          <a:lstStyle>
            <a:lvl1pPr algn="ctr">
              <a:defRPr sz="6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6CBC09AD-CB8A-FAC3-D0DF-597CDE410040}"/>
              </a:ext>
            </a:extLst>
          </p:cNvPr>
          <p:cNvSpPr>
            <a:spLocks noGrp="1"/>
          </p:cNvSpPr>
          <p:nvPr>
            <p:ph type="subTitle" idx="1"/>
          </p:nvPr>
        </p:nvSpPr>
        <p:spPr>
          <a:xfrm>
            <a:off x="2458720" y="3602038"/>
            <a:ext cx="8707120" cy="1655762"/>
          </a:xfrm>
        </p:spPr>
        <p:txBody>
          <a:bodyPr>
            <a:normAutofit/>
          </a:bodyPr>
          <a:lstStyle>
            <a:lvl1pPr marL="0" indent="0" algn="ctr">
              <a:buNone/>
              <a:defRPr sz="40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877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B75E-6B22-7B54-BBA5-806BD5F88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3356-AB9E-C317-1871-B7BE52439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36FFAB-EEA8-4321-A5BE-3CF46C99C1C4}"/>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15054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AE9C0-F584-B98B-7644-02B724D2880C}"/>
              </a:ext>
            </a:extLst>
          </p:cNvPr>
          <p:cNvSpPr>
            <a:spLocks noGrp="1"/>
          </p:cNvSpPr>
          <p:nvPr>
            <p:ph type="title"/>
          </p:nvPr>
        </p:nvSpPr>
        <p:spPr>
          <a:xfrm>
            <a:off x="838200" y="1513840"/>
            <a:ext cx="10515600" cy="826452"/>
          </a:xfrm>
          <a:prstGeom prst="rect">
            <a:avLst/>
          </a:prstGeom>
        </p:spPr>
        <p:txBody>
          <a:bodyPr vert="horz" lIns="91440" tIns="45720" rIns="91440" bIns="45720" rtlCol="0" anchor="ctr">
            <a:normAutofit/>
          </a:bodyPr>
          <a:lstStyle/>
          <a:p>
            <a:r>
              <a:rPr lang="en-US"/>
              <a:t>Cliquez ici pour modifier le style de titre principal</a:t>
            </a:r>
          </a:p>
        </p:txBody>
      </p:sp>
      <p:sp>
        <p:nvSpPr>
          <p:cNvPr id="3" name="Text Placeholder 2">
            <a:extLst>
              <a:ext uri="{FF2B5EF4-FFF2-40B4-BE49-F238E27FC236}">
                <a16:creationId xmlns:a16="http://schemas.microsoft.com/office/drawing/2014/main" id="{0F7CC2BA-363A-3857-6C39-42667011E355}"/>
              </a:ext>
            </a:extLst>
          </p:cNvPr>
          <p:cNvSpPr>
            <a:spLocks noGrp="1"/>
          </p:cNvSpPr>
          <p:nvPr>
            <p:ph type="body" idx="1"/>
          </p:nvPr>
        </p:nvSpPr>
        <p:spPr>
          <a:xfrm>
            <a:off x="838200" y="2340293"/>
            <a:ext cx="10515600" cy="3836670"/>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1742CD6A-4667-4757-CA6B-29939BA77543}"/>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29062403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F61C-DDF8-9189-69A9-7A65CC3C287F}"/>
              </a:ext>
            </a:extLst>
          </p:cNvPr>
          <p:cNvSpPr>
            <a:spLocks noGrp="1"/>
          </p:cNvSpPr>
          <p:nvPr>
            <p:ph type="ctrTitle"/>
          </p:nvPr>
        </p:nvSpPr>
        <p:spPr>
          <a:xfrm>
            <a:off x="422031" y="2658794"/>
            <a:ext cx="11127544" cy="1101334"/>
          </a:xfrm>
        </p:spPr>
        <p:txBody>
          <a:bodyPr>
            <a:noAutofit/>
          </a:bodyPr>
          <a:lstStyle/>
          <a:p>
            <a:r>
              <a:rPr lang="fr-CA" sz="5400" noProof="0" dirty="0">
                <a:solidFill>
                  <a:schemeClr val="bg1"/>
                </a:solidFill>
                <a:cs typeface="Posterama"/>
              </a:rPr>
              <a:t>Éducation postsecondaire</a:t>
            </a:r>
            <a:br>
              <a:rPr lang="fr-CA" sz="5400" noProof="0" dirty="0">
                <a:solidFill>
                  <a:schemeClr val="bg1"/>
                </a:solidFill>
              </a:rPr>
            </a:br>
            <a:endParaRPr lang="fr-CA" sz="5400" noProof="0" dirty="0"/>
          </a:p>
        </p:txBody>
      </p:sp>
      <p:sp>
        <p:nvSpPr>
          <p:cNvPr id="3" name="Subtitle 2">
            <a:extLst>
              <a:ext uri="{FF2B5EF4-FFF2-40B4-BE49-F238E27FC236}">
                <a16:creationId xmlns:a16="http://schemas.microsoft.com/office/drawing/2014/main" id="{5E5D1EA9-5350-6004-96B3-68C11A54FFAF}"/>
              </a:ext>
            </a:extLst>
          </p:cNvPr>
          <p:cNvSpPr>
            <a:spLocks noGrp="1"/>
          </p:cNvSpPr>
          <p:nvPr>
            <p:ph type="subTitle" idx="1"/>
          </p:nvPr>
        </p:nvSpPr>
        <p:spPr>
          <a:xfrm>
            <a:off x="1742440" y="3602037"/>
            <a:ext cx="8707120" cy="2859147"/>
          </a:xfrm>
        </p:spPr>
        <p:txBody>
          <a:bodyPr>
            <a:normAutofit lnSpcReduction="10000"/>
          </a:bodyPr>
          <a:lstStyle/>
          <a:p>
            <a:pPr>
              <a:spcAft>
                <a:spcPts val="1200"/>
              </a:spcAft>
            </a:pPr>
            <a:endParaRPr lang="fr-CA" sz="3900" b="1" noProof="0" dirty="0">
              <a:solidFill>
                <a:schemeClr val="bg1"/>
              </a:solidFill>
              <a:cs typeface="Posterama"/>
            </a:endParaRPr>
          </a:p>
          <a:p>
            <a:pPr>
              <a:spcAft>
                <a:spcPts val="1200"/>
              </a:spcAft>
            </a:pPr>
            <a:r>
              <a:rPr lang="fr-CA" sz="2800" b="1" noProof="0" dirty="0">
                <a:solidFill>
                  <a:schemeClr val="bg1"/>
                </a:solidFill>
                <a:cs typeface="Posterama"/>
              </a:rPr>
              <a:t>Assemblée d’information virtuelle sur la</a:t>
            </a:r>
          </a:p>
          <a:p>
            <a:pPr>
              <a:spcAft>
                <a:spcPts val="1200"/>
              </a:spcAft>
            </a:pPr>
            <a:r>
              <a:rPr lang="fr-CA" sz="2800" b="1" noProof="0" dirty="0">
                <a:solidFill>
                  <a:schemeClr val="bg1"/>
                </a:solidFill>
                <a:cs typeface="Posterama"/>
              </a:rPr>
              <a:t>Réunion des Premières Nations et des premiers ministres</a:t>
            </a:r>
          </a:p>
          <a:p>
            <a:r>
              <a:rPr lang="fr-CA" sz="2800" b="1" noProof="0" dirty="0">
                <a:solidFill>
                  <a:schemeClr val="bg1"/>
                </a:solidFill>
                <a:cs typeface="Posterama"/>
              </a:rPr>
              <a:t>Avril 2026</a:t>
            </a:r>
            <a:endParaRPr lang="fr-CA" sz="2800" b="1" noProof="0" dirty="0">
              <a:solidFill>
                <a:schemeClr val="bg1"/>
              </a:solidFill>
              <a:cs typeface="Posterama" panose="020B0504020200020000" pitchFamily="34" charset="0"/>
            </a:endParaRPr>
          </a:p>
          <a:p>
            <a:endParaRPr lang="fr-CA" noProof="0" dirty="0"/>
          </a:p>
        </p:txBody>
      </p:sp>
    </p:spTree>
    <p:extLst>
      <p:ext uri="{BB962C8B-B14F-4D97-AF65-F5344CB8AC3E}">
        <p14:creationId xmlns:p14="http://schemas.microsoft.com/office/powerpoint/2010/main" val="272016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D0C-ACF7-0E7F-59E9-82E200D95939}"/>
              </a:ext>
            </a:extLst>
          </p:cNvPr>
          <p:cNvSpPr>
            <a:spLocks noGrp="1"/>
          </p:cNvSpPr>
          <p:nvPr>
            <p:ph type="title"/>
          </p:nvPr>
        </p:nvSpPr>
        <p:spPr/>
        <p:txBody>
          <a:bodyPr>
            <a:normAutofit fontScale="90000"/>
          </a:bodyPr>
          <a:lstStyle/>
          <a:p>
            <a:r>
              <a:rPr lang="fr-CA" sz="3200" noProof="0" dirty="0"/>
              <a:t>Mandats de l’Assemblée des Premières Nations en matière d’éducation </a:t>
            </a:r>
          </a:p>
        </p:txBody>
      </p:sp>
      <p:sp>
        <p:nvSpPr>
          <p:cNvPr id="3" name="Content Placeholder 2">
            <a:extLst>
              <a:ext uri="{FF2B5EF4-FFF2-40B4-BE49-F238E27FC236}">
                <a16:creationId xmlns:a16="http://schemas.microsoft.com/office/drawing/2014/main" id="{5AF26088-0987-2CD2-0741-BE6B799FF035}"/>
              </a:ext>
            </a:extLst>
          </p:cNvPr>
          <p:cNvSpPr>
            <a:spLocks noGrp="1"/>
          </p:cNvSpPr>
          <p:nvPr>
            <p:ph idx="1"/>
          </p:nvPr>
        </p:nvSpPr>
        <p:spPr/>
        <p:txBody>
          <a:bodyPr vert="horz" lIns="91440" tIns="45720" rIns="91440" bIns="45720" rtlCol="0" anchor="t">
            <a:noAutofit/>
          </a:bodyPr>
          <a:lstStyle/>
          <a:p>
            <a:pPr>
              <a:spcBef>
                <a:spcPts val="600"/>
              </a:spcBef>
              <a:spcAft>
                <a:spcPts val="1400"/>
              </a:spcAft>
            </a:pPr>
            <a:r>
              <a:rPr lang="fr-CA" sz="1800" i="1" noProof="0" dirty="0"/>
              <a:t>Résolution 28/2025 de l’APN, Promouvoir la reconnaissance et l’investissement du gouvernement fédéral dans les établissements d’éducation postsecondaire des Premières Nations</a:t>
            </a:r>
          </a:p>
          <a:p>
            <a:pPr>
              <a:spcBef>
                <a:spcPts val="600"/>
              </a:spcBef>
              <a:spcAft>
                <a:spcPts val="1400"/>
              </a:spcAft>
            </a:pPr>
            <a:r>
              <a:rPr lang="fr-CA" sz="1800" i="1" noProof="0" dirty="0"/>
              <a:t>Résolution 26/2025 de l’APN, Soutien au renouvellement et à l’augmentation du financement de l’éducation des adultes des Premières Nations</a:t>
            </a:r>
          </a:p>
          <a:p>
            <a:pPr>
              <a:spcBef>
                <a:spcPts val="600"/>
              </a:spcBef>
              <a:spcAft>
                <a:spcPts val="1400"/>
              </a:spcAft>
            </a:pPr>
            <a:r>
              <a:rPr lang="fr-CA" sz="1800" i="1" noProof="0" dirty="0"/>
              <a:t>Résolution 102/2023 de l’APN, Soutien aux établissements d’éducation postsecondaire des Premières Nations</a:t>
            </a:r>
          </a:p>
          <a:p>
            <a:pPr>
              <a:spcBef>
                <a:spcPts val="600"/>
              </a:spcBef>
              <a:spcAft>
                <a:spcPts val="1400"/>
              </a:spcAft>
            </a:pPr>
            <a:r>
              <a:rPr lang="fr-CA" sz="1800" i="1" noProof="0" dirty="0"/>
              <a:t>Résolution 19/2021 de l’APN, Financement pour les établissements et les étudiants autochtones de niveau postsecondaire  </a:t>
            </a:r>
          </a:p>
          <a:p>
            <a:pPr>
              <a:spcBef>
                <a:spcPts val="600"/>
              </a:spcBef>
              <a:spcAft>
                <a:spcPts val="1400"/>
              </a:spcAft>
            </a:pPr>
            <a:r>
              <a:rPr lang="fr-CA" sz="1800" i="1" noProof="0" dirty="0"/>
              <a:t>Résolution 21/2021 de l’APN , Proposition de politique sur l’éducation postsecondaire de 2021 fondée sur des modèles des Premières Nations </a:t>
            </a:r>
          </a:p>
          <a:p>
            <a:pPr>
              <a:spcBef>
                <a:spcPts val="600"/>
              </a:spcBef>
              <a:spcAft>
                <a:spcPts val="1400"/>
              </a:spcAft>
            </a:pPr>
            <a:r>
              <a:rPr lang="fr-CA" sz="1800" i="1" noProof="0" dirty="0"/>
              <a:t>Résolution 21/2020 de l’APN, Modèles d’éducation postsecondaire locaux, régionaux et fondés sur les traités dirigés par les Premières Nations</a:t>
            </a:r>
          </a:p>
          <a:p>
            <a:pPr marL="285750" indent="-285750">
              <a:spcAft>
                <a:spcPts val="1800"/>
              </a:spcAft>
              <a:buFont typeface="Arial,Sans-Serif"/>
              <a:buChar char="•"/>
            </a:pPr>
            <a:endParaRPr lang="fr-CA" sz="1800" noProof="0" dirty="0">
              <a:ea typeface="Arial"/>
              <a:cs typeface="Posterama" panose="020B0504020200020000" pitchFamily="34" charset="0"/>
            </a:endParaRPr>
          </a:p>
        </p:txBody>
      </p:sp>
      <p:sp>
        <p:nvSpPr>
          <p:cNvPr id="4" name="Slide Number Placeholder 3">
            <a:extLst>
              <a:ext uri="{FF2B5EF4-FFF2-40B4-BE49-F238E27FC236}">
                <a16:creationId xmlns:a16="http://schemas.microsoft.com/office/drawing/2014/main" id="{993D057F-B0FC-D063-98CE-238AA0B1F7CA}"/>
              </a:ext>
            </a:extLst>
          </p:cNvPr>
          <p:cNvSpPr>
            <a:spLocks noGrp="1"/>
          </p:cNvSpPr>
          <p:nvPr>
            <p:ph type="sldNum" sz="quarter" idx="4"/>
          </p:nvPr>
        </p:nvSpPr>
        <p:spPr/>
        <p:txBody>
          <a:bodyPr/>
          <a:lstStyle/>
          <a:p>
            <a:fld id="{5AFE8F15-7C32-D545-A297-630322AEE5F1}" type="slidenum">
              <a:rPr lang="en-US" smtClean="0"/>
              <a:t>2</a:t>
            </a:fld>
            <a:endParaRPr lang="en-US"/>
          </a:p>
        </p:txBody>
      </p:sp>
    </p:spTree>
    <p:extLst>
      <p:ext uri="{BB962C8B-B14F-4D97-AF65-F5344CB8AC3E}">
        <p14:creationId xmlns:p14="http://schemas.microsoft.com/office/powerpoint/2010/main" val="378656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59A8-9B03-7815-CE72-10D26BEED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183E1-32E0-F604-0C43-4C31B790AAA3}"/>
              </a:ext>
            </a:extLst>
          </p:cNvPr>
          <p:cNvSpPr>
            <a:spLocks noGrp="1"/>
          </p:cNvSpPr>
          <p:nvPr>
            <p:ph type="title"/>
          </p:nvPr>
        </p:nvSpPr>
        <p:spPr/>
        <p:txBody>
          <a:bodyPr>
            <a:normAutofit/>
          </a:bodyPr>
          <a:lstStyle/>
          <a:p>
            <a:r>
              <a:rPr lang="fr-CA" sz="3200" noProof="0" dirty="0"/>
              <a:t>Éducation postsecondaire (EPS) – Contexte</a:t>
            </a:r>
          </a:p>
        </p:txBody>
      </p:sp>
      <p:sp>
        <p:nvSpPr>
          <p:cNvPr id="3" name="Content Placeholder 2">
            <a:extLst>
              <a:ext uri="{FF2B5EF4-FFF2-40B4-BE49-F238E27FC236}">
                <a16:creationId xmlns:a16="http://schemas.microsoft.com/office/drawing/2014/main" id="{7B8FEF9B-6D4D-8188-E038-6EDA4AC4897C}"/>
              </a:ext>
            </a:extLst>
          </p:cNvPr>
          <p:cNvSpPr>
            <a:spLocks noGrp="1"/>
          </p:cNvSpPr>
          <p:nvPr>
            <p:ph idx="1"/>
          </p:nvPr>
        </p:nvSpPr>
        <p:spPr/>
        <p:txBody>
          <a:bodyPr>
            <a:noAutofit/>
          </a:bodyPr>
          <a:lstStyle/>
          <a:p>
            <a:pPr>
              <a:spcBef>
                <a:spcPts val="600"/>
              </a:spcBef>
              <a:spcAft>
                <a:spcPts val="1800"/>
              </a:spcAft>
            </a:pPr>
            <a:r>
              <a:rPr lang="fr-CA" sz="1800" noProof="0" dirty="0"/>
              <a:t>Services aux Autochtones Canada (SAC) accorde des fonds aux établissements autochtones par l’intermédiaire du Programme de partenariats postsecondaires (PPP) et aux étudiants par l’intermédiaire du Programme d’aide aux étudiants de niveau postsecondaire (PAENP).</a:t>
            </a:r>
          </a:p>
          <a:p>
            <a:pPr>
              <a:spcBef>
                <a:spcPts val="600"/>
              </a:spcBef>
              <a:spcAft>
                <a:spcPts val="1800"/>
              </a:spcAft>
            </a:pPr>
            <a:r>
              <a:rPr lang="fr-CA" sz="1800" noProof="0" dirty="0"/>
              <a:t>Le sous-financement chronique reste un obstacle majeur à l’accès des citoyens des  Premières Nations à l’éducation postsecondaire et à la pleine réalisation des droits inhérents et issus des traités. </a:t>
            </a:r>
          </a:p>
          <a:p>
            <a:pPr>
              <a:spcBef>
                <a:spcPts val="600"/>
              </a:spcBef>
              <a:spcAft>
                <a:spcPts val="1800"/>
              </a:spcAft>
            </a:pPr>
            <a:r>
              <a:rPr lang="fr-CA" sz="1800" noProof="0" dirty="0"/>
              <a:t>Alors que les gouvernements investissent environ 29,4 milliards de dollars par an dans les établissements d’éducation postsecondaire traditionnels, moins de 50 millions de dollars sont consacrés aux quelque 80 établissements des Premières Nations qui accueillent plus de 10 000 étudiants au Canada.</a:t>
            </a:r>
          </a:p>
          <a:p>
            <a:pPr>
              <a:spcBef>
                <a:spcPts val="600"/>
              </a:spcBef>
              <a:spcAft>
                <a:spcPts val="1800"/>
              </a:spcAft>
            </a:pPr>
            <a:r>
              <a:rPr lang="fr-CA" sz="1800" noProof="0" dirty="0"/>
              <a:t>SAC finance également l’éducation des adultes, mais ce financement doit prendre fin en 2026-2027 sans qu’aucun nouvel investissement ne soit prévu.</a:t>
            </a:r>
            <a:endParaRPr lang="fr-CA" sz="1800" noProof="0" dirty="0">
              <a:ea typeface="Arial"/>
              <a:cs typeface="Posterama" panose="020B0504020200020000" pitchFamily="34" charset="0"/>
            </a:endParaRPr>
          </a:p>
        </p:txBody>
      </p:sp>
      <p:sp>
        <p:nvSpPr>
          <p:cNvPr id="4" name="Slide Number Placeholder 3">
            <a:extLst>
              <a:ext uri="{FF2B5EF4-FFF2-40B4-BE49-F238E27FC236}">
                <a16:creationId xmlns:a16="http://schemas.microsoft.com/office/drawing/2014/main" id="{EA04B369-5B4C-1038-20D9-C5A9233DDD09}"/>
              </a:ext>
            </a:extLst>
          </p:cNvPr>
          <p:cNvSpPr>
            <a:spLocks noGrp="1"/>
          </p:cNvSpPr>
          <p:nvPr>
            <p:ph type="sldNum" sz="quarter" idx="4"/>
          </p:nvPr>
        </p:nvSpPr>
        <p:spPr/>
        <p:txBody>
          <a:bodyPr/>
          <a:lstStyle/>
          <a:p>
            <a:fld id="{5AFE8F15-7C32-D545-A297-630322AEE5F1}" type="slidenum">
              <a:rPr lang="en-US" smtClean="0"/>
              <a:t>3</a:t>
            </a:fld>
            <a:endParaRPr lang="en-US"/>
          </a:p>
        </p:txBody>
      </p:sp>
    </p:spTree>
    <p:extLst>
      <p:ext uri="{BB962C8B-B14F-4D97-AF65-F5344CB8AC3E}">
        <p14:creationId xmlns:p14="http://schemas.microsoft.com/office/powerpoint/2010/main" val="124628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4830-06E0-7E65-16CE-4BA07F389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1A7F6-598F-5AF3-350A-235FCC4D0CF0}"/>
              </a:ext>
            </a:extLst>
          </p:cNvPr>
          <p:cNvSpPr>
            <a:spLocks noGrp="1"/>
          </p:cNvSpPr>
          <p:nvPr>
            <p:ph type="title"/>
          </p:nvPr>
        </p:nvSpPr>
        <p:spPr/>
        <p:txBody>
          <a:bodyPr>
            <a:normAutofit/>
          </a:bodyPr>
          <a:lstStyle/>
          <a:p>
            <a:r>
              <a:rPr lang="fr-CA" sz="3200" noProof="0" dirty="0"/>
              <a:t>L’EPS soutiendra le programme d’infrastructures du Canada</a:t>
            </a:r>
          </a:p>
        </p:txBody>
      </p:sp>
      <p:sp>
        <p:nvSpPr>
          <p:cNvPr id="3" name="Content Placeholder 2">
            <a:extLst>
              <a:ext uri="{FF2B5EF4-FFF2-40B4-BE49-F238E27FC236}">
                <a16:creationId xmlns:a16="http://schemas.microsoft.com/office/drawing/2014/main" id="{37BCF8CD-34FA-D1C5-CDC2-FCEA086BC114}"/>
              </a:ext>
            </a:extLst>
          </p:cNvPr>
          <p:cNvSpPr>
            <a:spLocks noGrp="1"/>
          </p:cNvSpPr>
          <p:nvPr>
            <p:ph idx="1"/>
          </p:nvPr>
        </p:nvSpPr>
        <p:spPr>
          <a:xfrm>
            <a:off x="838200" y="2340292"/>
            <a:ext cx="10515600" cy="3960023"/>
          </a:xfrm>
        </p:spPr>
        <p:txBody>
          <a:bodyPr vert="horz" lIns="91440" tIns="45720" rIns="91440" bIns="45720" rtlCol="0" anchor="t">
            <a:noAutofit/>
          </a:bodyPr>
          <a:lstStyle/>
          <a:p>
            <a:pPr>
              <a:spcBef>
                <a:spcPts val="600"/>
              </a:spcBef>
              <a:spcAft>
                <a:spcPts val="1200"/>
              </a:spcAft>
            </a:pPr>
            <a:r>
              <a:rPr lang="fr-CA" sz="1800" noProof="0" dirty="0"/>
              <a:t>Le Canada entre dans une période d’investissements à grande échelle dans les infrastructures.</a:t>
            </a:r>
          </a:p>
          <a:p>
            <a:pPr>
              <a:spcBef>
                <a:spcPts val="600"/>
              </a:spcBef>
              <a:spcAft>
                <a:spcPts val="1200"/>
              </a:spcAft>
            </a:pPr>
            <a:r>
              <a:rPr lang="fr-CA" sz="1800" noProof="0" dirty="0"/>
              <a:t>Dans le cadre du budget de 2025, 280 milliards de dollars seront investis dans l’accélération de la réalisation de grands projets, dont plusieurs sont situés à proximité des Premières Nations et auront une incidence directe sur celles-ci. Ces projets nécessiteront un apport soutenu de main-d’œuvre dans divers domaines professionnels et métiers spécialisés. </a:t>
            </a:r>
          </a:p>
          <a:p>
            <a:pPr>
              <a:spcBef>
                <a:spcPts val="600"/>
              </a:spcBef>
              <a:spcAft>
                <a:spcPts val="1200"/>
              </a:spcAft>
            </a:pPr>
            <a:r>
              <a:rPr lang="fr-CA" sz="1800" noProof="0" dirty="0"/>
              <a:t>Il est possible d’augmenter la main-d’œuvre canadienne en finançant l’éducation de plus de 32 000 étudiants des Premières Nations admissibles au niveau postsecondaire, mais ces derniers n’ont pas accès aux aides financières. </a:t>
            </a:r>
          </a:p>
          <a:p>
            <a:pPr>
              <a:spcBef>
                <a:spcPts val="600"/>
              </a:spcBef>
              <a:spcAft>
                <a:spcPts val="1200"/>
              </a:spcAft>
            </a:pPr>
            <a:r>
              <a:rPr lang="fr-CA" sz="1800" noProof="0" dirty="0"/>
              <a:t>Les investissements ciblés dans l’éducation postsecondaire améliorent les résultats scolaires des citoyens des Premières Nations tout en générant des retombées importantes dans l’économie canadienne grâce au renforcement de la participation au marché du travail, de la productivité et de la croissance à long terme. </a:t>
            </a:r>
          </a:p>
        </p:txBody>
      </p:sp>
      <p:sp>
        <p:nvSpPr>
          <p:cNvPr id="4" name="Slide Number Placeholder 3">
            <a:extLst>
              <a:ext uri="{FF2B5EF4-FFF2-40B4-BE49-F238E27FC236}">
                <a16:creationId xmlns:a16="http://schemas.microsoft.com/office/drawing/2014/main" id="{17D7BB53-092F-E0C5-37A3-E3557D5585EF}"/>
              </a:ext>
            </a:extLst>
          </p:cNvPr>
          <p:cNvSpPr>
            <a:spLocks noGrp="1"/>
          </p:cNvSpPr>
          <p:nvPr>
            <p:ph type="sldNum" sz="quarter" idx="4"/>
          </p:nvPr>
        </p:nvSpPr>
        <p:spPr/>
        <p:txBody>
          <a:bodyPr/>
          <a:lstStyle/>
          <a:p>
            <a:fld id="{5AFE8F15-7C32-D545-A297-630322AEE5F1}" type="slidenum">
              <a:rPr lang="en-US" smtClean="0"/>
              <a:t>4</a:t>
            </a:fld>
            <a:endParaRPr lang="en-US"/>
          </a:p>
        </p:txBody>
      </p:sp>
    </p:spTree>
    <p:extLst>
      <p:ext uri="{BB962C8B-B14F-4D97-AF65-F5344CB8AC3E}">
        <p14:creationId xmlns:p14="http://schemas.microsoft.com/office/powerpoint/2010/main" val="203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1A10-2963-1C93-1809-C606881C1E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DA674-657A-DF85-6AD6-9B78F1EC281E}"/>
              </a:ext>
            </a:extLst>
          </p:cNvPr>
          <p:cNvSpPr>
            <a:spLocks noGrp="1"/>
          </p:cNvSpPr>
          <p:nvPr>
            <p:ph idx="1"/>
          </p:nvPr>
        </p:nvSpPr>
        <p:spPr/>
        <p:txBody>
          <a:bodyPr vert="horz" lIns="91440" tIns="45720" rIns="91440" bIns="45720" rtlCol="0" anchor="t">
            <a:noAutofit/>
          </a:bodyPr>
          <a:lstStyle/>
          <a:p>
            <a:pPr>
              <a:spcBef>
                <a:spcPts val="600"/>
              </a:spcBef>
              <a:spcAft>
                <a:spcPts val="1800"/>
              </a:spcAft>
            </a:pPr>
            <a:endParaRPr lang="fr-CA" sz="2200" noProof="0" dirty="0"/>
          </a:p>
          <a:p>
            <a:pPr>
              <a:spcBef>
                <a:spcPts val="600"/>
              </a:spcBef>
              <a:spcAft>
                <a:spcPts val="1800"/>
              </a:spcAft>
            </a:pPr>
            <a:endParaRPr lang="fr-CA" sz="2200" noProof="0" dirty="0"/>
          </a:p>
          <a:p>
            <a:pPr>
              <a:spcBef>
                <a:spcPts val="600"/>
              </a:spcBef>
              <a:spcAft>
                <a:spcPts val="1800"/>
              </a:spcAft>
            </a:pPr>
            <a:endParaRPr lang="fr-CA" sz="2200" noProof="0" dirty="0"/>
          </a:p>
          <a:p>
            <a:pPr>
              <a:spcBef>
                <a:spcPts val="600"/>
              </a:spcBef>
              <a:spcAft>
                <a:spcPts val="1800"/>
              </a:spcAft>
            </a:pPr>
            <a:endParaRPr lang="fr-CA" sz="2200" noProof="0" dirty="0"/>
          </a:p>
          <a:p>
            <a:pPr>
              <a:spcBef>
                <a:spcPts val="600"/>
              </a:spcBef>
              <a:spcAft>
                <a:spcPts val="1800"/>
              </a:spcAft>
            </a:pPr>
            <a:endParaRPr lang="fr-CA" sz="2200" noProof="0" dirty="0"/>
          </a:p>
          <a:p>
            <a:pPr marL="0" indent="0">
              <a:spcBef>
                <a:spcPts val="600"/>
              </a:spcBef>
              <a:spcAft>
                <a:spcPts val="1800"/>
              </a:spcAft>
              <a:buNone/>
            </a:pPr>
            <a:endParaRPr lang="fr-CA" sz="2200" noProof="0" dirty="0"/>
          </a:p>
        </p:txBody>
      </p:sp>
      <p:sp>
        <p:nvSpPr>
          <p:cNvPr id="7" name="TextBox 6">
            <a:extLst>
              <a:ext uri="{FF2B5EF4-FFF2-40B4-BE49-F238E27FC236}">
                <a16:creationId xmlns:a16="http://schemas.microsoft.com/office/drawing/2014/main" id="{FAE23A23-F6E2-3D00-870F-5B466BB32BFD}"/>
              </a:ext>
            </a:extLst>
          </p:cNvPr>
          <p:cNvSpPr txBox="1"/>
          <p:nvPr/>
        </p:nvSpPr>
        <p:spPr>
          <a:xfrm>
            <a:off x="470179" y="5148781"/>
            <a:ext cx="11160850" cy="1477328"/>
          </a:xfrm>
          <a:prstGeom prst="rect">
            <a:avLst/>
          </a:prstGeom>
          <a:noFill/>
        </p:spPr>
        <p:txBody>
          <a:bodyPr wrap="square" rtlCol="0">
            <a:spAutoFit/>
          </a:bodyPr>
          <a:lstStyle/>
          <a:p>
            <a:pPr marL="285750" lvl="0" indent="-285750">
              <a:buFont typeface="Arial" panose="020B0604020202020204" pitchFamily="34" charset="0"/>
              <a:buChar char="•"/>
              <a:defRPr/>
            </a:pPr>
            <a:r>
              <a:rPr lang="fr-CA" noProof="0" dirty="0"/>
              <a:t>Malgré l’inflation, la croissance démographique et la hausse du taux de réussite au niveau secondaire, le financement destiné aux étudiants des Premières Nations du niveau postsecondaire n'a pas suivi l’évolution des besoins. Depuis 1996, l’aide fédérale ne concerne que 25 000 étudiants par an, privant ainsi de nombreux apprenants qualifiés de l’accès à l’éducation postsecondaire.</a:t>
            </a:r>
          </a:p>
          <a:p>
            <a:endParaRPr lang="fr-CA" noProof="0" dirty="0"/>
          </a:p>
        </p:txBody>
      </p:sp>
      <p:sp>
        <p:nvSpPr>
          <p:cNvPr id="2" name="Slide Number Placeholder 1">
            <a:extLst>
              <a:ext uri="{FF2B5EF4-FFF2-40B4-BE49-F238E27FC236}">
                <a16:creationId xmlns:a16="http://schemas.microsoft.com/office/drawing/2014/main" id="{AABA2768-B1E5-DD5D-3C4F-C8FAB6DE1E7C}"/>
              </a:ext>
            </a:extLst>
          </p:cNvPr>
          <p:cNvSpPr>
            <a:spLocks noGrp="1"/>
          </p:cNvSpPr>
          <p:nvPr>
            <p:ph type="sldNum" sz="quarter" idx="4"/>
          </p:nvPr>
        </p:nvSpPr>
        <p:spPr/>
        <p:txBody>
          <a:bodyPr/>
          <a:lstStyle/>
          <a:p>
            <a:fld id="{5AFE8F15-7C32-D545-A297-630322AEE5F1}" type="slidenum">
              <a:rPr lang="en-US" smtClean="0"/>
              <a:t>5</a:t>
            </a:fld>
            <a:endParaRPr lang="en-US"/>
          </a:p>
        </p:txBody>
      </p:sp>
      <p:graphicFrame>
        <p:nvGraphicFramePr>
          <p:cNvPr id="4" name="Chart 3">
            <a:extLst>
              <a:ext uri="{FF2B5EF4-FFF2-40B4-BE49-F238E27FC236}">
                <a16:creationId xmlns:a16="http://schemas.microsoft.com/office/drawing/2014/main" id="{937B00AD-F863-47D8-466D-0E342C0C0609}"/>
              </a:ext>
            </a:extLst>
          </p:cNvPr>
          <p:cNvGraphicFramePr/>
          <p:nvPr>
            <p:extLst>
              <p:ext uri="{D42A27DB-BD31-4B8C-83A1-F6EECF244321}">
                <p14:modId xmlns:p14="http://schemas.microsoft.com/office/powerpoint/2010/main" val="1756878110"/>
              </p:ext>
            </p:extLst>
          </p:nvPr>
        </p:nvGraphicFramePr>
        <p:xfrm>
          <a:off x="3087329" y="1574755"/>
          <a:ext cx="6017342" cy="3574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116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B2285-CEC7-F4E3-F3BE-21D5405AE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89DFF-4388-FB2E-41CE-61437D08C7AF}"/>
              </a:ext>
            </a:extLst>
          </p:cNvPr>
          <p:cNvSpPr>
            <a:spLocks noGrp="1"/>
          </p:cNvSpPr>
          <p:nvPr>
            <p:ph type="title"/>
          </p:nvPr>
        </p:nvSpPr>
        <p:spPr/>
        <p:txBody>
          <a:bodyPr>
            <a:normAutofit/>
          </a:bodyPr>
          <a:lstStyle/>
          <a:p>
            <a:r>
              <a:rPr lang="fr-CA" sz="3200" noProof="0" dirty="0"/>
              <a:t>Financement proposé </a:t>
            </a:r>
          </a:p>
        </p:txBody>
      </p:sp>
      <p:sp>
        <p:nvSpPr>
          <p:cNvPr id="3" name="Content Placeholder 2">
            <a:extLst>
              <a:ext uri="{FF2B5EF4-FFF2-40B4-BE49-F238E27FC236}">
                <a16:creationId xmlns:a16="http://schemas.microsoft.com/office/drawing/2014/main" id="{191FD9CC-5830-5F12-6322-82895F7ABACD}"/>
              </a:ext>
            </a:extLst>
          </p:cNvPr>
          <p:cNvSpPr>
            <a:spLocks noGrp="1"/>
          </p:cNvSpPr>
          <p:nvPr>
            <p:ph idx="1"/>
          </p:nvPr>
        </p:nvSpPr>
        <p:spPr/>
        <p:txBody>
          <a:bodyPr>
            <a:noAutofit/>
          </a:bodyPr>
          <a:lstStyle/>
          <a:p>
            <a:pPr>
              <a:spcBef>
                <a:spcPts val="600"/>
              </a:spcBef>
              <a:spcAft>
                <a:spcPts val="1800"/>
              </a:spcAft>
            </a:pPr>
            <a:r>
              <a:rPr lang="fr-CA" sz="2000" noProof="0" dirty="0"/>
              <a:t>Un montant supplémentaire </a:t>
            </a:r>
            <a:r>
              <a:rPr lang="fr-CA" sz="2000" b="1" noProof="0" dirty="0"/>
              <a:t>de 292,5 millions de dollars </a:t>
            </a:r>
            <a:r>
              <a:rPr lang="fr-CA" sz="2000" noProof="0" dirty="0"/>
              <a:t>par an est nécessaire pour soutenir davantage les élèves, les établissements et les apprenants adultes des Premières Nations à accéder à l’éducation postsecondaire, qui est nécessaire pour occuper des emplois liés aux projets d’infrastructures du Canada.</a:t>
            </a:r>
          </a:p>
          <a:p>
            <a:pPr marL="285750" indent="-285750">
              <a:spcAft>
                <a:spcPts val="1200"/>
              </a:spcAft>
              <a:buFont typeface="Arial,Sans-Serif"/>
              <a:buChar char="•"/>
            </a:pPr>
            <a:endParaRPr lang="fr-CA" sz="2200" noProof="0" dirty="0">
              <a:ea typeface="Arial"/>
              <a:cs typeface="Posterama" panose="020B0504020200020000" pitchFamily="34" charset="0"/>
            </a:endParaRPr>
          </a:p>
          <a:p>
            <a:pPr marL="285750" indent="-285750">
              <a:spcAft>
                <a:spcPts val="1200"/>
              </a:spcAft>
              <a:buFont typeface="Arial,Sans-Serif"/>
              <a:buChar char="•"/>
            </a:pPr>
            <a:endParaRPr lang="fr-CA" sz="2200" noProof="0" dirty="0">
              <a:ea typeface="Arial"/>
              <a:cs typeface="Posterama" panose="020B0504020200020000" pitchFamily="34" charset="0"/>
            </a:endParaRPr>
          </a:p>
          <a:p>
            <a:pPr marL="285750" indent="-285750">
              <a:spcAft>
                <a:spcPts val="1200"/>
              </a:spcAft>
              <a:buFont typeface="Arial,Sans-Serif"/>
              <a:buChar char="•"/>
            </a:pPr>
            <a:endParaRPr lang="fr-CA" sz="2200" noProof="0" dirty="0">
              <a:ea typeface="Arial"/>
              <a:cs typeface="Posterama" panose="020B0504020200020000" pitchFamily="34" charset="0"/>
            </a:endParaRPr>
          </a:p>
          <a:p>
            <a:pPr marL="285750" indent="-285750">
              <a:spcAft>
                <a:spcPts val="1200"/>
              </a:spcAft>
              <a:buFont typeface="Arial,Sans-Serif"/>
              <a:buChar char="•"/>
            </a:pPr>
            <a:endParaRPr lang="fr-CA" sz="300" noProof="0" dirty="0">
              <a:ea typeface="Arial"/>
              <a:cs typeface="Posterama" panose="020B0504020200020000" pitchFamily="34" charset="0"/>
            </a:endParaRPr>
          </a:p>
        </p:txBody>
      </p:sp>
      <p:graphicFrame>
        <p:nvGraphicFramePr>
          <p:cNvPr id="4" name="Table 3">
            <a:extLst>
              <a:ext uri="{FF2B5EF4-FFF2-40B4-BE49-F238E27FC236}">
                <a16:creationId xmlns:a16="http://schemas.microsoft.com/office/drawing/2014/main" id="{2EE62549-02AE-1546-F2B0-A6DDB41E0890}"/>
              </a:ext>
            </a:extLst>
          </p:cNvPr>
          <p:cNvGraphicFramePr>
            <a:graphicFrameLocks noGrp="1"/>
          </p:cNvGraphicFramePr>
          <p:nvPr>
            <p:extLst>
              <p:ext uri="{D42A27DB-BD31-4B8C-83A1-F6EECF244321}">
                <p14:modId xmlns:p14="http://schemas.microsoft.com/office/powerpoint/2010/main" val="126953873"/>
              </p:ext>
            </p:extLst>
          </p:nvPr>
        </p:nvGraphicFramePr>
        <p:xfrm>
          <a:off x="2032002" y="3562995"/>
          <a:ext cx="8127996" cy="2895600"/>
        </p:xfrm>
        <a:graphic>
          <a:graphicData uri="http://schemas.openxmlformats.org/drawingml/2006/table">
            <a:tbl>
              <a:tblPr firstRow="1" bandRow="1">
                <a:tableStyleId>{5C22544A-7EE6-4342-B048-85BDC9FD1C3A}</a:tableStyleId>
              </a:tblPr>
              <a:tblGrid>
                <a:gridCol w="2688166">
                  <a:extLst>
                    <a:ext uri="{9D8B030D-6E8A-4147-A177-3AD203B41FA5}">
                      <a16:colId xmlns:a16="http://schemas.microsoft.com/office/drawing/2014/main" val="1442839068"/>
                    </a:ext>
                  </a:extLst>
                </a:gridCol>
                <a:gridCol w="2730497">
                  <a:extLst>
                    <a:ext uri="{9D8B030D-6E8A-4147-A177-3AD203B41FA5}">
                      <a16:colId xmlns:a16="http://schemas.microsoft.com/office/drawing/2014/main" val="1366679301"/>
                    </a:ext>
                  </a:extLst>
                </a:gridCol>
                <a:gridCol w="2709333">
                  <a:extLst>
                    <a:ext uri="{9D8B030D-6E8A-4147-A177-3AD203B41FA5}">
                      <a16:colId xmlns:a16="http://schemas.microsoft.com/office/drawing/2014/main" val="4161100251"/>
                    </a:ext>
                  </a:extLst>
                </a:gridCol>
              </a:tblGrid>
              <a:tr h="318783">
                <a:tc>
                  <a:txBody>
                    <a:bodyPr/>
                    <a:lstStyle/>
                    <a:p>
                      <a:pPr algn="ctr"/>
                      <a:r>
                        <a:rPr lang="fr-CA" noProof="0" dirty="0">
                          <a:solidFill>
                            <a:schemeClr val="tx1"/>
                          </a:solidFill>
                        </a:rPr>
                        <a:t>PPP</a:t>
                      </a:r>
                    </a:p>
                  </a:txBody>
                  <a:tcPr>
                    <a:solidFill>
                      <a:schemeClr val="bg2">
                        <a:lumMod val="75000"/>
                      </a:schemeClr>
                    </a:solidFill>
                  </a:tcPr>
                </a:tc>
                <a:tc>
                  <a:txBody>
                    <a:bodyPr/>
                    <a:lstStyle/>
                    <a:p>
                      <a:pPr algn="ctr"/>
                      <a:r>
                        <a:rPr lang="fr-CA" noProof="0" dirty="0">
                          <a:solidFill>
                            <a:schemeClr val="tx1"/>
                          </a:solidFill>
                        </a:rPr>
                        <a:t>PAENP</a:t>
                      </a:r>
                    </a:p>
                  </a:txBody>
                  <a:tcPr>
                    <a:solidFill>
                      <a:schemeClr val="bg2">
                        <a:lumMod val="75000"/>
                      </a:schemeClr>
                    </a:solidFill>
                  </a:tcPr>
                </a:tc>
                <a:tc>
                  <a:txBody>
                    <a:bodyPr/>
                    <a:lstStyle/>
                    <a:p>
                      <a:pPr algn="ctr"/>
                      <a:r>
                        <a:rPr lang="fr-CA" noProof="0" dirty="0">
                          <a:solidFill>
                            <a:schemeClr val="tx1"/>
                          </a:solidFill>
                        </a:rPr>
                        <a:t>Éducation des adultes</a:t>
                      </a:r>
                    </a:p>
                  </a:txBody>
                  <a:tcPr>
                    <a:solidFill>
                      <a:schemeClr val="bg2">
                        <a:lumMod val="75000"/>
                      </a:schemeClr>
                    </a:solidFill>
                  </a:tcPr>
                </a:tc>
                <a:extLst>
                  <a:ext uri="{0D108BD9-81ED-4DB2-BD59-A6C34878D82A}">
                    <a16:rowId xmlns:a16="http://schemas.microsoft.com/office/drawing/2014/main" val="1630856988"/>
                  </a:ext>
                </a:extLst>
              </a:tr>
              <a:tr h="1393607">
                <a:tc>
                  <a:txBody>
                    <a:bodyPr/>
                    <a:lstStyle/>
                    <a:p>
                      <a:pPr marL="0" lvl="0" indent="0" algn="ctr">
                        <a:lnSpc>
                          <a:spcPct val="100000"/>
                        </a:lnSpc>
                        <a:spcBef>
                          <a:spcPts val="0"/>
                        </a:spcBef>
                        <a:spcAft>
                          <a:spcPts val="0"/>
                        </a:spcAft>
                        <a:buNone/>
                      </a:pPr>
                      <a:r>
                        <a:rPr lang="fr-CA" sz="1600" b="1" i="0" u="none" strike="noStrike" noProof="0" dirty="0">
                          <a:solidFill>
                            <a:schemeClr val="tx1"/>
                          </a:solidFill>
                          <a:latin typeface="Aptos"/>
                        </a:rPr>
                        <a:t>Un montant supplémentaire de 67,5 M$ par an </a:t>
                      </a:r>
                      <a:r>
                        <a:rPr lang="fr-CA" sz="1600" b="0" i="0" u="none" strike="noStrike" noProof="0" dirty="0">
                          <a:solidFill>
                            <a:schemeClr val="tx1"/>
                          </a:solidFill>
                          <a:latin typeface="Aptos"/>
                        </a:rPr>
                        <a:t>permettrait de soutenir les établissements des Premières Nations et les programmes communautaires en augmentant la capacité d’accueil de 2 250 nouveaux</a:t>
                      </a:r>
                      <a:r>
                        <a:rPr lang="fr-CA" sz="1600" b="0" i="0" u="none" strike="noStrike" baseline="0" noProof="0" dirty="0">
                          <a:solidFill>
                            <a:schemeClr val="tx1"/>
                          </a:solidFill>
                          <a:latin typeface="Aptos"/>
                        </a:rPr>
                        <a:t> </a:t>
                      </a:r>
                      <a:r>
                        <a:rPr lang="fr-CA" sz="1600" b="0" i="0" u="none" strike="noStrike" noProof="0" dirty="0">
                          <a:solidFill>
                            <a:schemeClr val="tx1"/>
                          </a:solidFill>
                          <a:latin typeface="Aptos"/>
                        </a:rPr>
                        <a:t>étudiants</a:t>
                      </a:r>
                    </a:p>
                  </a:txBody>
                  <a:tcPr>
                    <a:solidFill>
                      <a:schemeClr val="bg1">
                        <a:lumMod val="95000"/>
                      </a:schemeClr>
                    </a:solidFill>
                  </a:tcPr>
                </a:tc>
                <a:tc>
                  <a:txBody>
                    <a:bodyPr/>
                    <a:lstStyle/>
                    <a:p>
                      <a:pPr algn="ctr"/>
                      <a:r>
                        <a:rPr lang="fr-CA" sz="1600" b="1" i="0" u="none" strike="noStrike" noProof="0" dirty="0">
                          <a:solidFill>
                            <a:schemeClr val="tx1"/>
                          </a:solidFill>
                          <a:latin typeface="+mn-lt"/>
                        </a:rPr>
                        <a:t>Un montant supplémentaire </a:t>
                      </a:r>
                      <a:r>
                        <a:rPr lang="fr-CA" sz="1600" b="1" i="0" u="none" strike="noStrike" noProof="0" dirty="0">
                          <a:solidFill>
                            <a:schemeClr val="tx1"/>
                          </a:solidFill>
                          <a:latin typeface="Aptos"/>
                        </a:rPr>
                        <a:t>de 155 M$ par an </a:t>
                      </a:r>
                      <a:r>
                        <a:rPr lang="fr-CA" sz="1600" b="0" i="0" u="none" strike="noStrike" noProof="0" dirty="0">
                          <a:solidFill>
                            <a:schemeClr val="tx1"/>
                          </a:solidFill>
                          <a:latin typeface="Aptos"/>
                        </a:rPr>
                        <a:t>est nécessaire pour soutenir l’éducation de près de 4 500 étudiants supplémentaires qui ne bénéficient actuellement pas de l’aide du PAENP</a:t>
                      </a:r>
                    </a:p>
                  </a:txBody>
                  <a:tcPr>
                    <a:solidFill>
                      <a:schemeClr val="bg1">
                        <a:lumMod val="95000"/>
                      </a:schemeClr>
                    </a:solidFill>
                  </a:tcPr>
                </a:tc>
                <a:tc>
                  <a:txBody>
                    <a:bodyPr/>
                    <a:lstStyle/>
                    <a:p>
                      <a:pPr marL="0" lvl="0" indent="0" algn="ctr">
                        <a:lnSpc>
                          <a:spcPct val="100000"/>
                        </a:lnSpc>
                        <a:spcBef>
                          <a:spcPts val="0"/>
                        </a:spcBef>
                        <a:spcAft>
                          <a:spcPts val="0"/>
                        </a:spcAft>
                        <a:buNone/>
                      </a:pPr>
                      <a:r>
                        <a:rPr lang="fr-CA" sz="1600" b="0" i="0" u="none" strike="noStrike" noProof="0" dirty="0">
                          <a:solidFill>
                            <a:schemeClr val="tx1"/>
                          </a:solidFill>
                          <a:latin typeface="Aptos"/>
                        </a:rPr>
                        <a:t>Un financement renouvelé de</a:t>
                      </a:r>
                      <a:r>
                        <a:rPr lang="fr-CA" sz="1600" b="1" i="0" u="none" strike="noStrike" noProof="0" dirty="0">
                          <a:solidFill>
                            <a:schemeClr val="tx1"/>
                          </a:solidFill>
                          <a:latin typeface="Aptos"/>
                        </a:rPr>
                        <a:t> 70 M$ par an </a:t>
                      </a:r>
                      <a:r>
                        <a:rPr lang="fr-CA" sz="1600" b="0" i="0" u="none" strike="noStrike" noProof="0" dirty="0">
                          <a:solidFill>
                            <a:schemeClr val="tx1"/>
                          </a:solidFill>
                          <a:latin typeface="Aptos"/>
                        </a:rPr>
                        <a:t>est nécessaire pour continuer de soutenir l’éducation des adultes</a:t>
                      </a:r>
                      <a:endParaRPr lang="fr-CA" sz="1100" b="0" i="0" u="none" strike="noStrike" noProof="0" dirty="0">
                        <a:solidFill>
                          <a:schemeClr val="tx1"/>
                        </a:solidFill>
                        <a:latin typeface="Aptos"/>
                      </a:endParaRPr>
                    </a:p>
                  </a:txBody>
                  <a:tcPr>
                    <a:solidFill>
                      <a:schemeClr val="bg1">
                        <a:lumMod val="95000"/>
                      </a:schemeClr>
                    </a:solidFill>
                  </a:tcPr>
                </a:tc>
                <a:extLst>
                  <a:ext uri="{0D108BD9-81ED-4DB2-BD59-A6C34878D82A}">
                    <a16:rowId xmlns:a16="http://schemas.microsoft.com/office/drawing/2014/main" val="479401286"/>
                  </a:ext>
                </a:extLst>
              </a:tr>
            </a:tbl>
          </a:graphicData>
        </a:graphic>
      </p:graphicFrame>
      <p:sp>
        <p:nvSpPr>
          <p:cNvPr id="5" name="Slide Number Placeholder 4">
            <a:extLst>
              <a:ext uri="{FF2B5EF4-FFF2-40B4-BE49-F238E27FC236}">
                <a16:creationId xmlns:a16="http://schemas.microsoft.com/office/drawing/2014/main" id="{DD721DD6-7C3E-E0D4-4D09-C305DDCCAF70}"/>
              </a:ext>
            </a:extLst>
          </p:cNvPr>
          <p:cNvSpPr>
            <a:spLocks noGrp="1"/>
          </p:cNvSpPr>
          <p:nvPr>
            <p:ph type="sldNum" sz="quarter" idx="4"/>
          </p:nvPr>
        </p:nvSpPr>
        <p:spPr/>
        <p:txBody>
          <a:bodyPr/>
          <a:lstStyle/>
          <a:p>
            <a:fld id="{5AFE8F15-7C32-D545-A297-630322AEE5F1}" type="slidenum">
              <a:rPr lang="en-US" smtClean="0"/>
              <a:t>6</a:t>
            </a:fld>
            <a:endParaRPr lang="en-US"/>
          </a:p>
        </p:txBody>
      </p:sp>
    </p:spTree>
    <p:extLst>
      <p:ext uri="{BB962C8B-B14F-4D97-AF65-F5344CB8AC3E}">
        <p14:creationId xmlns:p14="http://schemas.microsoft.com/office/powerpoint/2010/main" val="367658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91C4E-3B3F-3DD1-C522-8EBD79822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88FF7-A927-6CF3-8E4B-4D742AAADEDB}"/>
              </a:ext>
            </a:extLst>
          </p:cNvPr>
          <p:cNvSpPr>
            <a:spLocks noGrp="1"/>
          </p:cNvSpPr>
          <p:nvPr>
            <p:ph type="title"/>
          </p:nvPr>
        </p:nvSpPr>
        <p:spPr/>
        <p:txBody>
          <a:bodyPr>
            <a:normAutofit/>
          </a:bodyPr>
          <a:lstStyle/>
          <a:p>
            <a:r>
              <a:rPr lang="fr-CA" sz="3200" noProof="0" dirty="0"/>
              <a:t>Recommandations stratégiques en matière de politiques</a:t>
            </a:r>
          </a:p>
        </p:txBody>
      </p:sp>
      <p:sp>
        <p:nvSpPr>
          <p:cNvPr id="3" name="Content Placeholder 2">
            <a:extLst>
              <a:ext uri="{FF2B5EF4-FFF2-40B4-BE49-F238E27FC236}">
                <a16:creationId xmlns:a16="http://schemas.microsoft.com/office/drawing/2014/main" id="{BDA2D8F1-89EA-8574-8371-11838C873BC4}"/>
              </a:ext>
            </a:extLst>
          </p:cNvPr>
          <p:cNvSpPr>
            <a:spLocks noGrp="1"/>
          </p:cNvSpPr>
          <p:nvPr>
            <p:ph idx="1"/>
          </p:nvPr>
        </p:nvSpPr>
        <p:spPr/>
        <p:txBody>
          <a:bodyPr>
            <a:normAutofit fontScale="92500" lnSpcReduction="10000"/>
          </a:bodyPr>
          <a:lstStyle/>
          <a:p>
            <a:pPr>
              <a:spcBef>
                <a:spcPts val="600"/>
              </a:spcBef>
              <a:spcAft>
                <a:spcPts val="1800"/>
              </a:spcAft>
            </a:pPr>
            <a:r>
              <a:rPr lang="fr-CA" sz="2200" noProof="0" dirty="0"/>
              <a:t>Financer des programmes d’éducation postsecondaire communautaires qui répondent aux besoins des secteurs à forte demande, en particulier dans les régions où des projets d’envergure sont prévus.</a:t>
            </a:r>
          </a:p>
          <a:p>
            <a:pPr>
              <a:spcBef>
                <a:spcPts val="600"/>
              </a:spcBef>
              <a:spcAft>
                <a:spcPts val="1800"/>
              </a:spcAft>
            </a:pPr>
            <a:r>
              <a:rPr lang="fr-CA" sz="2200" noProof="0" dirty="0"/>
              <a:t>Augmenter le financement des programmes de soutien aux étudiants des Premières Nations afin d’améliorer le taux d’achèvement des études postsecondaires et d’améliorer la contribution de ces étudiants à la main-d’œuvre canadienne.</a:t>
            </a:r>
          </a:p>
          <a:p>
            <a:pPr>
              <a:spcBef>
                <a:spcPts val="600"/>
              </a:spcBef>
              <a:spcAft>
                <a:spcPts val="1800"/>
              </a:spcAft>
            </a:pPr>
            <a:r>
              <a:rPr lang="fr-CA" sz="2200" noProof="0" dirty="0"/>
              <a:t>Fournir un financement de base stable aux établissements des Premières Nations afin de leur assurer un fonctionnement durable et une croissance adaptée aux besoins de la communauté, comparable aux modèles d’éducation postsecondaire traditionnels.</a:t>
            </a:r>
          </a:p>
          <a:p>
            <a:pPr>
              <a:spcBef>
                <a:spcPts val="600"/>
              </a:spcBef>
              <a:spcAft>
                <a:spcPts val="1800"/>
              </a:spcAft>
            </a:pPr>
            <a:r>
              <a:rPr lang="fr-CA" sz="2200" noProof="0" dirty="0"/>
              <a:t>Réinvestir dans les programmes d’éducation des adultes afin d’accroître l’obtention de diplômes d'études postsecondaires parmi les personnes entrant sur le marché du travail.</a:t>
            </a:r>
          </a:p>
        </p:txBody>
      </p:sp>
      <p:sp>
        <p:nvSpPr>
          <p:cNvPr id="4" name="Slide Number Placeholder 3">
            <a:extLst>
              <a:ext uri="{FF2B5EF4-FFF2-40B4-BE49-F238E27FC236}">
                <a16:creationId xmlns:a16="http://schemas.microsoft.com/office/drawing/2014/main" id="{FE8AAD89-B738-6EE8-B354-0C453D49D1B7}"/>
              </a:ext>
            </a:extLst>
          </p:cNvPr>
          <p:cNvSpPr>
            <a:spLocks noGrp="1"/>
          </p:cNvSpPr>
          <p:nvPr>
            <p:ph type="sldNum" sz="quarter" idx="4"/>
          </p:nvPr>
        </p:nvSpPr>
        <p:spPr/>
        <p:txBody>
          <a:bodyPr/>
          <a:lstStyle/>
          <a:p>
            <a:fld id="{5AFE8F15-7C32-D545-A297-630322AEE5F1}" type="slidenum">
              <a:rPr lang="en-US" smtClean="0"/>
              <a:t>7</a:t>
            </a:fld>
            <a:endParaRPr lang="en-US"/>
          </a:p>
        </p:txBody>
      </p:sp>
    </p:spTree>
    <p:extLst>
      <p:ext uri="{BB962C8B-B14F-4D97-AF65-F5344CB8AC3E}">
        <p14:creationId xmlns:p14="http://schemas.microsoft.com/office/powerpoint/2010/main" val="238293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03DB-1EBD-6CC3-1C6A-8B834FA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0D34C-F8E3-DB00-CE01-693EF0106123}"/>
              </a:ext>
            </a:extLst>
          </p:cNvPr>
          <p:cNvSpPr>
            <a:spLocks noGrp="1"/>
          </p:cNvSpPr>
          <p:nvPr>
            <p:ph type="title"/>
          </p:nvPr>
        </p:nvSpPr>
        <p:spPr>
          <a:xfrm>
            <a:off x="838200" y="1738923"/>
            <a:ext cx="10515600" cy="826452"/>
          </a:xfrm>
        </p:spPr>
        <p:txBody>
          <a:bodyPr>
            <a:normAutofit/>
          </a:bodyPr>
          <a:lstStyle/>
          <a:p>
            <a:r>
              <a:rPr lang="fr-CA" noProof="0" dirty="0"/>
              <a:t>Questions de discussion sur l’éducation postsecondaire</a:t>
            </a:r>
          </a:p>
        </p:txBody>
      </p:sp>
      <p:sp>
        <p:nvSpPr>
          <p:cNvPr id="3" name="Content Placeholder 2">
            <a:extLst>
              <a:ext uri="{FF2B5EF4-FFF2-40B4-BE49-F238E27FC236}">
                <a16:creationId xmlns:a16="http://schemas.microsoft.com/office/drawing/2014/main" id="{79681565-5F53-ACA1-1EB5-95614DA8CF4C}"/>
              </a:ext>
            </a:extLst>
          </p:cNvPr>
          <p:cNvSpPr>
            <a:spLocks noGrp="1"/>
          </p:cNvSpPr>
          <p:nvPr>
            <p:ph idx="1"/>
          </p:nvPr>
        </p:nvSpPr>
        <p:spPr>
          <a:xfrm>
            <a:off x="838200" y="2846730"/>
            <a:ext cx="10515600" cy="3836670"/>
          </a:xfrm>
        </p:spPr>
        <p:txBody>
          <a:bodyPr vert="horz" lIns="91440" tIns="45720" rIns="91440" bIns="45720" rtlCol="0" anchor="t">
            <a:normAutofit/>
          </a:bodyPr>
          <a:lstStyle/>
          <a:p>
            <a:pPr>
              <a:spcBef>
                <a:spcPts val="600"/>
              </a:spcBef>
              <a:spcAft>
                <a:spcPts val="1800"/>
              </a:spcAft>
            </a:pPr>
            <a:r>
              <a:rPr lang="fr-CA" sz="2200" noProof="0" dirty="0"/>
              <a:t>Quels obstacles percevez-vous dans vos communautés qui limitent l’accès à l’éducation postsecondaire ou à la formation aux métiers spécialisés et quels types de soutien seraient le plus utile?</a:t>
            </a:r>
          </a:p>
          <a:p>
            <a:pPr>
              <a:spcBef>
                <a:spcPts val="600"/>
              </a:spcBef>
              <a:spcAft>
                <a:spcPts val="1800"/>
              </a:spcAft>
            </a:pPr>
            <a:r>
              <a:rPr lang="fr-CA" sz="2200" noProof="0" dirty="0"/>
              <a:t>Comment collaborez-vous avec les établissements des Premières Nations de votre région et quels sont les besoins ou les lacunes en matière </a:t>
            </a:r>
            <a:r>
              <a:rPr lang="fr-CA" sz="2200" noProof="0"/>
              <a:t>de ressources?</a:t>
            </a:r>
            <a:endParaRPr lang="fr-CA" sz="2200" noProof="0" dirty="0"/>
          </a:p>
          <a:p>
            <a:pPr>
              <a:spcBef>
                <a:spcPts val="600"/>
              </a:spcBef>
              <a:spcAft>
                <a:spcPts val="1800"/>
              </a:spcAft>
            </a:pPr>
            <a:r>
              <a:rPr lang="fr-CA" sz="2200" noProof="0" dirty="0"/>
              <a:t>Selon vous, existe-t-il d’autres besoins en matière d’investissement liés à l’éducation postsecondaire ou aux infrastructures que nous devrions souligner?</a:t>
            </a:r>
          </a:p>
        </p:txBody>
      </p:sp>
      <p:sp>
        <p:nvSpPr>
          <p:cNvPr id="4" name="Slide Number Placeholder 3">
            <a:extLst>
              <a:ext uri="{FF2B5EF4-FFF2-40B4-BE49-F238E27FC236}">
                <a16:creationId xmlns:a16="http://schemas.microsoft.com/office/drawing/2014/main" id="{06D03FC4-DC17-3FAD-0C89-9CBEA34E24C4}"/>
              </a:ext>
            </a:extLst>
          </p:cNvPr>
          <p:cNvSpPr>
            <a:spLocks noGrp="1"/>
          </p:cNvSpPr>
          <p:nvPr>
            <p:ph type="sldNum" sz="quarter" idx="4"/>
          </p:nvPr>
        </p:nvSpPr>
        <p:spPr/>
        <p:txBody>
          <a:bodyPr/>
          <a:lstStyle/>
          <a:p>
            <a:fld id="{5AFE8F15-7C32-D545-A297-630322AEE5F1}" type="slidenum">
              <a:rPr lang="en-US" smtClean="0"/>
              <a:t>8</a:t>
            </a:fld>
            <a:endParaRPr lang="en-US"/>
          </a:p>
        </p:txBody>
      </p:sp>
    </p:spTree>
    <p:extLst>
      <p:ext uri="{BB962C8B-B14F-4D97-AF65-F5344CB8AC3E}">
        <p14:creationId xmlns:p14="http://schemas.microsoft.com/office/powerpoint/2010/main" val="905901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c1a79e-98a3-4cc3-8a33-a24b5a022873" xsi:nil="true"/>
    <lcf76f155ced4ddcb4097134ff3c332f xmlns="e4b0b147-937f-4b16-bcf4-d4d84c0b6d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99F2575BB76419A7A4243F851AF07" ma:contentTypeVersion="13" ma:contentTypeDescription="Create a new document." ma:contentTypeScope="" ma:versionID="80977ed56ab490451545c8bb1a0365f6">
  <xsd:schema xmlns:xsd="http://www.w3.org/2001/XMLSchema" xmlns:xs="http://www.w3.org/2001/XMLSchema" xmlns:p="http://schemas.microsoft.com/office/2006/metadata/properties" xmlns:ns2="e4b0b147-937f-4b16-bcf4-d4d84c0b6d74" xmlns:ns3="6ec1a79e-98a3-4cc3-8a33-a24b5a022873" targetNamespace="http://schemas.microsoft.com/office/2006/metadata/properties" ma:root="true" ma:fieldsID="f65e36508b869c7a9d10933e1a76d244" ns2:_="" ns3:_="">
    <xsd:import namespace="e4b0b147-937f-4b16-bcf4-d4d84c0b6d74"/>
    <xsd:import namespace="6ec1a79e-98a3-4cc3-8a33-a24b5a02287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0b147-937f-4b16-bcf4-d4d84c0b6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1a79e-98a3-4cc3-8a33-a24b5a02287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8e55d47-53a3-4efc-8bb5-f662d57f3861}" ma:internalName="TaxCatchAll" ma:showField="CatchAllData" ma:web="6ec1a79e-98a3-4cc3-8a33-a24b5a0228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8B062-F355-4B13-9321-F3D8955547D7}">
  <ds:schemaRefs>
    <ds:schemaRef ds:uri="http://purl.org/dc/terms/"/>
    <ds:schemaRef ds:uri="http://purl.org/dc/dcmitype/"/>
    <ds:schemaRef ds:uri="http://schemas.openxmlformats.org/package/2006/metadata/core-properties"/>
    <ds:schemaRef ds:uri="http://schemas.microsoft.com/office/2006/metadata/properties"/>
    <ds:schemaRef ds:uri="e4b0b147-937f-4b16-bcf4-d4d84c0b6d74"/>
    <ds:schemaRef ds:uri="http://purl.org/dc/elements/1.1/"/>
    <ds:schemaRef ds:uri="http://schemas.microsoft.com/office/2006/documentManagement/types"/>
    <ds:schemaRef ds:uri="http://www.w3.org/XML/1998/namespace"/>
    <ds:schemaRef ds:uri="http://schemas.microsoft.com/office/infopath/2007/PartnerControls"/>
    <ds:schemaRef ds:uri="6ec1a79e-98a3-4cc3-8a33-a24b5a022873"/>
  </ds:schemaRefs>
</ds:datastoreItem>
</file>

<file path=customXml/itemProps2.xml><?xml version="1.0" encoding="utf-8"?>
<ds:datastoreItem xmlns:ds="http://schemas.openxmlformats.org/officeDocument/2006/customXml" ds:itemID="{6C24DA23-66E7-4044-9E05-214C8A493F4A}">
  <ds:schemaRefs>
    <ds:schemaRef ds:uri="http://schemas.microsoft.com/sharepoint/v3/contenttype/forms"/>
  </ds:schemaRefs>
</ds:datastoreItem>
</file>

<file path=customXml/itemProps3.xml><?xml version="1.0" encoding="utf-8"?>
<ds:datastoreItem xmlns:ds="http://schemas.openxmlformats.org/officeDocument/2006/customXml" ds:itemID="{E6C1D5D0-4C46-4B78-A15E-9A7D4C27CB0B}">
  <ds:schemaRefs>
    <ds:schemaRef ds:uri="6ec1a79e-98a3-4cc3-8a33-a24b5a022873"/>
    <ds:schemaRef ds:uri="e4b0b147-937f-4b16-bcf4-d4d84c0b6d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243</TotalTime>
  <Words>864</Words>
  <Application>Microsoft Office PowerPoint</Application>
  <PresentationFormat>Widescreen</PresentationFormat>
  <Paragraphs>61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Arial,Sans-Serif</vt:lpstr>
      <vt:lpstr>Posterama</vt:lpstr>
      <vt:lpstr>Office Theme</vt:lpstr>
      <vt:lpstr>Éducation postsecondaire </vt:lpstr>
      <vt:lpstr>Mandats de l’Assemblée des Premières Nations en matière d’éducation </vt:lpstr>
      <vt:lpstr>Éducation postsecondaire (EPS) – Contexte</vt:lpstr>
      <vt:lpstr>L’EPS soutiendra le programme d’infrastructures du Canada</vt:lpstr>
      <vt:lpstr>PowerPoint Presentation</vt:lpstr>
      <vt:lpstr>Financement proposé </vt:lpstr>
      <vt:lpstr>Recommandations stratégiques en matière de politiques</vt:lpstr>
      <vt:lpstr>Questions de discussion sur l’éducation postsecondaire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docId:D657D25D43F42D4ACE6B1433D1911C82</cp:keywords>
  <cp:lastModifiedBy>Laura Dunkley</cp:lastModifiedBy>
  <cp:revision>11</cp:revision>
  <dcterms:created xsi:type="dcterms:W3CDTF">2024-03-06T17:35:26Z</dcterms:created>
  <dcterms:modified xsi:type="dcterms:W3CDTF">2026-04-16T13:15:28Z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0x010100C1E99F2575BB76419A7A4243F851AF07</vt:lpwstr>
  </property>
  <property fmtid="{D5CDD505-2E9C-101B-9397-08002B2CF9AE}" pid="3" name="MediaServiceImageTags">
    <vt:lpwstr/>
  </property>
</Properties>
</file>