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71" r:id="rId5"/>
    <p:sldId id="258" r:id="rId6"/>
    <p:sldId id="263" r:id="rId7"/>
    <p:sldId id="273" r:id="rId8"/>
    <p:sldId id="274" r:id="rId9"/>
    <p:sldId id="266" r:id="rId10"/>
    <p:sldId id="275" r:id="rId11"/>
    <p:sldId id="276" r:id="rId12"/>
    <p:sldId id="259" r:id="rId13"/>
    <p:sldId id="260" r:id="rId14"/>
    <p:sldId id="261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EAEE8D-C558-4A07-B372-2E70F22BB295}" v="1" dt="2026-04-15T17:59:27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96"/>
    <p:restoredTop sz="96327"/>
  </p:normalViewPr>
  <p:slideViewPr>
    <p:cSldViewPr snapToGrid="0">
      <p:cViewPr varScale="1">
        <p:scale>
          <a:sx n="111" d="100"/>
          <a:sy n="111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sha Cloutier" userId="1f49f198-af36-4f7c-ab03-ca353ebaaab7" providerId="ADAL" clId="{A96EFED3-931A-492D-81F7-E9A5FCA87456}"/>
    <pc:docChg chg="undo custSel delSld modSld">
      <pc:chgData name="Tasha Cloutier" userId="1f49f198-af36-4f7c-ab03-ca353ebaaab7" providerId="ADAL" clId="{A96EFED3-931A-492D-81F7-E9A5FCA87456}" dt="2026-04-14T16:27:07.061" v="548"/>
      <pc:docMkLst>
        <pc:docMk/>
      </pc:docMkLst>
      <pc:sldChg chg="addSp delSp modSp mod">
        <pc:chgData name="Tasha Cloutier" userId="1f49f198-af36-4f7c-ab03-ca353ebaaab7" providerId="ADAL" clId="{A96EFED3-931A-492D-81F7-E9A5FCA87456}" dt="2026-04-14T16:27:07.061" v="548"/>
        <pc:sldMkLst>
          <pc:docMk/>
          <pc:sldMk cId="2720162633" sldId="256"/>
        </pc:sldMkLst>
        <pc:spChg chg="mod">
          <ac:chgData name="Tasha Cloutier" userId="1f49f198-af36-4f7c-ab03-ca353ebaaab7" providerId="ADAL" clId="{A96EFED3-931A-492D-81F7-E9A5FCA87456}" dt="2026-04-10T17:44:26.450" v="542" actId="1076"/>
          <ac:spMkLst>
            <pc:docMk/>
            <pc:sldMk cId="2720162633" sldId="256"/>
            <ac:spMk id="2" creationId="{C7CBF61C-DDF8-9189-69A9-7A65CC3C287F}"/>
          </ac:spMkLst>
        </pc:spChg>
        <pc:spChg chg="mod">
          <ac:chgData name="Tasha Cloutier" userId="1f49f198-af36-4f7c-ab03-ca353ebaaab7" providerId="ADAL" clId="{A96EFED3-931A-492D-81F7-E9A5FCA87456}" dt="2026-04-10T17:44:30.155" v="543" actId="1076"/>
          <ac:spMkLst>
            <pc:docMk/>
            <pc:sldMk cId="2720162633" sldId="256"/>
            <ac:spMk id="3" creationId="{5E5D1EA9-5350-6004-96B3-68C11A54FFAF}"/>
          </ac:spMkLst>
        </pc:spChg>
        <pc:spChg chg="add del mod">
          <ac:chgData name="Tasha Cloutier" userId="1f49f198-af36-4f7c-ab03-ca353ebaaab7" providerId="ADAL" clId="{A96EFED3-931A-492D-81F7-E9A5FCA87456}" dt="2026-04-14T16:27:07.061" v="548"/>
          <ac:spMkLst>
            <pc:docMk/>
            <pc:sldMk cId="2720162633" sldId="256"/>
            <ac:spMk id="4" creationId="{B187B77F-558D-274F-7058-1809EB5C1368}"/>
          </ac:spMkLst>
        </pc:spChg>
      </pc:sldChg>
      <pc:sldChg chg="modSp mod">
        <pc:chgData name="Tasha Cloutier" userId="1f49f198-af36-4f7c-ab03-ca353ebaaab7" providerId="ADAL" clId="{A96EFED3-931A-492D-81F7-E9A5FCA87456}" dt="2026-04-10T17:41:43.179" v="501" actId="20577"/>
        <pc:sldMkLst>
          <pc:docMk/>
          <pc:sldMk cId="3786567082" sldId="257"/>
        </pc:sldMkLst>
        <pc:spChg chg="mod">
          <ac:chgData name="Tasha Cloutier" userId="1f49f198-af36-4f7c-ab03-ca353ebaaab7" providerId="ADAL" clId="{A96EFED3-931A-492D-81F7-E9A5FCA87456}" dt="2026-04-10T17:41:43.179" v="501" actId="20577"/>
          <ac:spMkLst>
            <pc:docMk/>
            <pc:sldMk cId="3786567082" sldId="257"/>
            <ac:spMk id="3" creationId="{5AF26088-0987-2CD2-0741-BE6B799FF035}"/>
          </ac:spMkLst>
        </pc:spChg>
      </pc:sldChg>
      <pc:sldChg chg="modSp mod">
        <pc:chgData name="Tasha Cloutier" userId="1f49f198-af36-4f7c-ab03-ca353ebaaab7" providerId="ADAL" clId="{A96EFED3-931A-492D-81F7-E9A5FCA87456}" dt="2026-04-10T16:01:28.116" v="486" actId="20577"/>
        <pc:sldMkLst>
          <pc:docMk/>
          <pc:sldMk cId="333105460" sldId="258"/>
        </pc:sldMkLst>
        <pc:spChg chg="mod">
          <ac:chgData name="Tasha Cloutier" userId="1f49f198-af36-4f7c-ab03-ca353ebaaab7" providerId="ADAL" clId="{A96EFED3-931A-492D-81F7-E9A5FCA87456}" dt="2026-04-10T16:01:28.116" v="486" actId="20577"/>
          <ac:spMkLst>
            <pc:docMk/>
            <pc:sldMk cId="333105460" sldId="258"/>
            <ac:spMk id="3" creationId="{CF5701AE-7B8D-4B1D-D492-45958E2A7A22}"/>
          </ac:spMkLst>
        </pc:spChg>
      </pc:sldChg>
      <pc:sldChg chg="modSp mod">
        <pc:chgData name="Tasha Cloutier" userId="1f49f198-af36-4f7c-ab03-ca353ebaaab7" providerId="ADAL" clId="{A96EFED3-931A-492D-81F7-E9A5FCA87456}" dt="2026-04-10T17:42:36.683" v="516" actId="20577"/>
        <pc:sldMkLst>
          <pc:docMk/>
          <pc:sldMk cId="495414688" sldId="259"/>
        </pc:sldMkLst>
        <pc:spChg chg="mod">
          <ac:chgData name="Tasha Cloutier" userId="1f49f198-af36-4f7c-ab03-ca353ebaaab7" providerId="ADAL" clId="{A96EFED3-931A-492D-81F7-E9A5FCA87456}" dt="2026-04-10T17:42:36.683" v="516" actId="20577"/>
          <ac:spMkLst>
            <pc:docMk/>
            <pc:sldMk cId="495414688" sldId="259"/>
            <ac:spMk id="3" creationId="{5BD93728-FC0C-0C9B-6ED0-38B72AD64A01}"/>
          </ac:spMkLst>
        </pc:spChg>
      </pc:sldChg>
      <pc:sldChg chg="modSp mod">
        <pc:chgData name="Tasha Cloutier" userId="1f49f198-af36-4f7c-ab03-ca353ebaaab7" providerId="ADAL" clId="{A96EFED3-931A-492D-81F7-E9A5FCA87456}" dt="2026-04-10T17:42:48.262" v="522" actId="20577"/>
        <pc:sldMkLst>
          <pc:docMk/>
          <pc:sldMk cId="2249884563" sldId="260"/>
        </pc:sldMkLst>
        <pc:spChg chg="mod">
          <ac:chgData name="Tasha Cloutier" userId="1f49f198-af36-4f7c-ab03-ca353ebaaab7" providerId="ADAL" clId="{A96EFED3-931A-492D-81F7-E9A5FCA87456}" dt="2026-04-10T17:42:48.262" v="522" actId="20577"/>
          <ac:spMkLst>
            <pc:docMk/>
            <pc:sldMk cId="2249884563" sldId="260"/>
            <ac:spMk id="3" creationId="{6FF1A48F-CB4A-B63A-B827-040DE5ED0E8D}"/>
          </ac:spMkLst>
        </pc:spChg>
      </pc:sldChg>
      <pc:sldChg chg="modSp mod">
        <pc:chgData name="Tasha Cloutier" userId="1f49f198-af36-4f7c-ab03-ca353ebaaab7" providerId="ADAL" clId="{A96EFED3-931A-492D-81F7-E9A5FCA87456}" dt="2026-04-10T17:42:52.816" v="524" actId="20577"/>
        <pc:sldMkLst>
          <pc:docMk/>
          <pc:sldMk cId="872240022" sldId="261"/>
        </pc:sldMkLst>
        <pc:spChg chg="mod">
          <ac:chgData name="Tasha Cloutier" userId="1f49f198-af36-4f7c-ab03-ca353ebaaab7" providerId="ADAL" clId="{A96EFED3-931A-492D-81F7-E9A5FCA87456}" dt="2026-04-10T17:42:52.816" v="524" actId="20577"/>
          <ac:spMkLst>
            <pc:docMk/>
            <pc:sldMk cId="872240022" sldId="261"/>
            <ac:spMk id="3" creationId="{5E7C3A93-CFA4-B7D4-4D97-DA22DF70FAB7}"/>
          </ac:spMkLst>
        </pc:spChg>
      </pc:sldChg>
      <pc:sldChg chg="modSp mod">
        <pc:chgData name="Tasha Cloutier" userId="1f49f198-af36-4f7c-ab03-ca353ebaaab7" providerId="ADAL" clId="{A96EFED3-931A-492D-81F7-E9A5FCA87456}" dt="2026-04-10T17:42:58.067" v="526" actId="20577"/>
        <pc:sldMkLst>
          <pc:docMk/>
          <pc:sldMk cId="890473827" sldId="262"/>
        </pc:sldMkLst>
        <pc:spChg chg="mod">
          <ac:chgData name="Tasha Cloutier" userId="1f49f198-af36-4f7c-ab03-ca353ebaaab7" providerId="ADAL" clId="{A96EFED3-931A-492D-81F7-E9A5FCA87456}" dt="2026-04-10T17:42:58.067" v="526" actId="20577"/>
          <ac:spMkLst>
            <pc:docMk/>
            <pc:sldMk cId="890473827" sldId="262"/>
            <ac:spMk id="3" creationId="{CB084462-A667-98FD-7BFF-C70149028F44}"/>
          </ac:spMkLst>
        </pc:spChg>
      </pc:sldChg>
      <pc:sldChg chg="modSp mod">
        <pc:chgData name="Tasha Cloutier" userId="1f49f198-af36-4f7c-ab03-ca353ebaaab7" providerId="ADAL" clId="{A96EFED3-931A-492D-81F7-E9A5FCA87456}" dt="2026-04-10T17:42:03.575" v="503" actId="20577"/>
        <pc:sldMkLst>
          <pc:docMk/>
          <pc:sldMk cId="3810222349" sldId="263"/>
        </pc:sldMkLst>
        <pc:spChg chg="mod">
          <ac:chgData name="Tasha Cloutier" userId="1f49f198-af36-4f7c-ab03-ca353ebaaab7" providerId="ADAL" clId="{A96EFED3-931A-492D-81F7-E9A5FCA87456}" dt="2026-04-10T17:42:03.575" v="503" actId="20577"/>
          <ac:spMkLst>
            <pc:docMk/>
            <pc:sldMk cId="3810222349" sldId="263"/>
            <ac:spMk id="3" creationId="{E62750F4-5A1F-6A62-D135-5BE908BD1B0E}"/>
          </ac:spMkLst>
        </pc:spChg>
      </pc:sldChg>
      <pc:sldChg chg="modSp mod">
        <pc:chgData name="Tasha Cloutier" userId="1f49f198-af36-4f7c-ab03-ca353ebaaab7" providerId="ADAL" clId="{A96EFED3-931A-492D-81F7-E9A5FCA87456}" dt="2026-04-10T15:49:15.053" v="7" actId="20578"/>
        <pc:sldMkLst>
          <pc:docMk/>
          <pc:sldMk cId="606537322" sldId="266"/>
        </pc:sldMkLst>
        <pc:spChg chg="mod">
          <ac:chgData name="Tasha Cloutier" userId="1f49f198-af36-4f7c-ab03-ca353ebaaab7" providerId="ADAL" clId="{A96EFED3-931A-492D-81F7-E9A5FCA87456}" dt="2026-04-10T15:49:15.053" v="7" actId="20578"/>
          <ac:spMkLst>
            <pc:docMk/>
            <pc:sldMk cId="606537322" sldId="266"/>
            <ac:spMk id="3" creationId="{08ABAB0D-C125-7727-5DA7-EE05D43F1983}"/>
          </ac:spMkLst>
        </pc:spChg>
      </pc:sldChg>
      <pc:sldChg chg="modSp mod">
        <pc:chgData name="Tasha Cloutier" userId="1f49f198-af36-4f7c-ab03-ca353ebaaab7" providerId="ADAL" clId="{A96EFED3-931A-492D-81F7-E9A5FCA87456}" dt="2026-04-10T15:56:31.010" v="20" actId="13926"/>
        <pc:sldMkLst>
          <pc:docMk/>
          <pc:sldMk cId="1072328295" sldId="270"/>
        </pc:sldMkLst>
        <pc:spChg chg="mod">
          <ac:chgData name="Tasha Cloutier" userId="1f49f198-af36-4f7c-ab03-ca353ebaaab7" providerId="ADAL" clId="{A96EFED3-931A-492D-81F7-E9A5FCA87456}" dt="2026-04-10T15:56:31.010" v="20" actId="13926"/>
          <ac:spMkLst>
            <pc:docMk/>
            <pc:sldMk cId="1072328295" sldId="270"/>
            <ac:spMk id="3" creationId="{BFA96980-083B-550C-3B6F-9CC9EAB57C79}"/>
          </ac:spMkLst>
        </pc:spChg>
      </pc:sldChg>
      <pc:sldChg chg="modSp mod">
        <pc:chgData name="Tasha Cloutier" userId="1f49f198-af36-4f7c-ab03-ca353ebaaab7" providerId="ADAL" clId="{A96EFED3-931A-492D-81F7-E9A5FCA87456}" dt="2026-04-10T17:42:10.012" v="505" actId="20577"/>
        <pc:sldMkLst>
          <pc:docMk/>
          <pc:sldMk cId="1847804064" sldId="273"/>
        </pc:sldMkLst>
        <pc:spChg chg="mod">
          <ac:chgData name="Tasha Cloutier" userId="1f49f198-af36-4f7c-ab03-ca353ebaaab7" providerId="ADAL" clId="{A96EFED3-931A-492D-81F7-E9A5FCA87456}" dt="2026-04-10T17:42:10.012" v="505" actId="20577"/>
          <ac:spMkLst>
            <pc:docMk/>
            <pc:sldMk cId="1847804064" sldId="273"/>
            <ac:spMk id="3" creationId="{2AF0B5BF-3BD9-681D-F78C-948C8CFB965C}"/>
          </ac:spMkLst>
        </pc:spChg>
      </pc:sldChg>
      <pc:sldChg chg="modSp mod">
        <pc:chgData name="Tasha Cloutier" userId="1f49f198-af36-4f7c-ab03-ca353ebaaab7" providerId="ADAL" clId="{A96EFED3-931A-492D-81F7-E9A5FCA87456}" dt="2026-04-10T17:42:24.269" v="509" actId="20577"/>
        <pc:sldMkLst>
          <pc:docMk/>
          <pc:sldMk cId="806758984" sldId="275"/>
        </pc:sldMkLst>
        <pc:spChg chg="mod">
          <ac:chgData name="Tasha Cloutier" userId="1f49f198-af36-4f7c-ab03-ca353ebaaab7" providerId="ADAL" clId="{A96EFED3-931A-492D-81F7-E9A5FCA87456}" dt="2026-04-10T17:42:24.269" v="509" actId="20577"/>
          <ac:spMkLst>
            <pc:docMk/>
            <pc:sldMk cId="806758984" sldId="275"/>
            <ac:spMk id="3" creationId="{F5C9F828-BBBB-C616-2701-794E6DE0235A}"/>
          </ac:spMkLst>
        </pc:spChg>
      </pc:sldChg>
      <pc:sldChg chg="modSp mod">
        <pc:chgData name="Tasha Cloutier" userId="1f49f198-af36-4f7c-ab03-ca353ebaaab7" providerId="ADAL" clId="{A96EFED3-931A-492D-81F7-E9A5FCA87456}" dt="2026-04-10T17:42:29.561" v="511" actId="20577"/>
        <pc:sldMkLst>
          <pc:docMk/>
          <pc:sldMk cId="2031595031" sldId="276"/>
        </pc:sldMkLst>
        <pc:spChg chg="mod">
          <ac:chgData name="Tasha Cloutier" userId="1f49f198-af36-4f7c-ab03-ca353ebaaab7" providerId="ADAL" clId="{A96EFED3-931A-492D-81F7-E9A5FCA87456}" dt="2026-04-10T17:42:29.561" v="511" actId="20577"/>
          <ac:spMkLst>
            <pc:docMk/>
            <pc:sldMk cId="2031595031" sldId="276"/>
            <ac:spMk id="2" creationId="{A08605C3-F3B3-4587-640A-FC4E8583B02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80F34-96F6-4CBA-889B-DBBC51882656}" type="datetimeFigureOut">
              <a:rPr lang="en-CA" smtClean="0"/>
              <a:t>2026-04-15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C05F0-4189-4AEF-AC38-69E8E67F7D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7742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56EEE-5A20-981D-98AE-8066FFA3B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8720" y="1706880"/>
            <a:ext cx="8707120" cy="1803082"/>
          </a:xfrm>
        </p:spPr>
        <p:txBody>
          <a:bodyPr anchor="t">
            <a:normAutofit/>
          </a:bodyPr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C09AD-CB8A-FAC3-D0DF-597CDE410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8720" y="3602038"/>
            <a:ext cx="870712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775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1B75E-6B22-7B54-BBA5-806BD5F88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53356-AB9E-C317-1871-B7BE52439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36FFAB-EEA8-4321-A5BE-3CF46C99C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1160" y="63258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FE8F15-7C32-D545-A297-630322AE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FAE9C0-F584-B98B-7644-02B724D28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840"/>
            <a:ext cx="10515600" cy="826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CC2BA-363A-3857-6C39-42667011E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40293"/>
            <a:ext cx="10515600" cy="3836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2CD6A-4667-4757-CA6B-29939BA77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1160" y="63258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FE8F15-7C32-D545-A297-630322AE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4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BF61C-DDF8-9189-69A9-7A65CC3C2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2316" y="1913914"/>
            <a:ext cx="9060995" cy="1803082"/>
          </a:xfrm>
        </p:spPr>
        <p:txBody>
          <a:bodyPr>
            <a:noAutofit/>
          </a:bodyPr>
          <a:lstStyle/>
          <a:p>
            <a:r>
              <a:rPr lang="en-US" sz="4800" dirty="0"/>
              <a:t>Recap of National Virtual Town Hall with First Nations leadership &amp; overview of FNFMM </a:t>
            </a:r>
            <a:br>
              <a:rPr lang="en-US" sz="4800" dirty="0"/>
            </a:br>
            <a:r>
              <a:rPr lang="en-US" sz="4800" dirty="0"/>
              <a:t>process to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5D1EA9-5350-6004-96B3-68C11A54F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9253" y="4309403"/>
            <a:ext cx="8707120" cy="2065517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bg1"/>
                </a:solidFill>
                <a:cs typeface="Posterama"/>
              </a:rPr>
              <a:t>Virtual Town Hall on 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bg1"/>
                </a:solidFill>
                <a:cs typeface="Posterama"/>
              </a:rPr>
              <a:t>First Nations-First Ministers’ Meeting</a:t>
            </a:r>
            <a:endParaRPr lang="en-CA" b="1" dirty="0">
              <a:solidFill>
                <a:schemeClr val="bg1"/>
              </a:solidFill>
              <a:cs typeface="Posterama"/>
            </a:endParaRPr>
          </a:p>
          <a:p>
            <a:r>
              <a:rPr lang="en-CA" b="1" dirty="0">
                <a:solidFill>
                  <a:schemeClr val="bg1"/>
                </a:solidFill>
                <a:cs typeface="Posterama"/>
              </a:rPr>
              <a:t>April 2026</a:t>
            </a:r>
            <a:endParaRPr lang="en-CA" b="1" dirty="0">
              <a:solidFill>
                <a:schemeClr val="bg1"/>
              </a:solidFill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162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88B1E-A77F-0AC5-5ED5-CF7F13169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B3D84-1D09-E06E-3BEB-D1FD656E8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Highlights of discussion with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9F828-BBBB-C616-2701-794E6DE02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Designate regional speakers and prepare speaking notes to support focused interventions. </a:t>
            </a:r>
          </a:p>
          <a:p>
            <a:r>
              <a:rPr lang="en-US" dirty="0"/>
              <a:t>Ensuring inclusive representation, including First Nations women, youth and communities facing crises. </a:t>
            </a:r>
          </a:p>
          <a:p>
            <a:r>
              <a:rPr lang="en-US" dirty="0"/>
              <a:t>Creating accountability, identifying targeted outcomes and transparent reporting mechanisms. </a:t>
            </a:r>
          </a:p>
          <a:p>
            <a:r>
              <a:rPr lang="en-US" dirty="0"/>
              <a:t>Focusing on a limited number of priorities could improve the likelihood of achieving concrete outcomes. </a:t>
            </a:r>
          </a:p>
          <a:p>
            <a:r>
              <a:rPr lang="en-US" dirty="0"/>
              <a:t>The need for more than one day for the FNFMM.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38CF5-58D1-BBA2-2B96-8C1D69F81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E8F15-7C32-D545-A297-630322AEE5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58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29FF6-026E-A30B-C99B-582AF7A65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605C3-F3B3-4587-640A-FC4E8583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FNFMM agenda setting – issues identified by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0958B-DB7F-1062-5FFC-260BAAD81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Lands and waters</a:t>
            </a:r>
          </a:p>
          <a:p>
            <a:r>
              <a:rPr lang="en-US" dirty="0"/>
              <a:t>Infrastructure gap</a:t>
            </a:r>
          </a:p>
          <a:p>
            <a:r>
              <a:rPr lang="en-US" dirty="0"/>
              <a:t>Justice reform</a:t>
            </a:r>
          </a:p>
          <a:p>
            <a:r>
              <a:rPr lang="en-US" dirty="0"/>
              <a:t>Emergency Management</a:t>
            </a:r>
          </a:p>
          <a:p>
            <a:r>
              <a:rPr lang="en-US" dirty="0"/>
              <a:t>Economic Development</a:t>
            </a:r>
          </a:p>
          <a:p>
            <a:r>
              <a:rPr lang="en-US" dirty="0"/>
              <a:t>Implementation of the United Nations Declaration on the Rights of Indigenous Peoples</a:t>
            </a:r>
          </a:p>
          <a:p>
            <a:r>
              <a:rPr lang="en-US" dirty="0"/>
              <a:t>Treaty relationships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873B7-64F0-AB6E-886F-BB06EDB55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E8F15-7C32-D545-A297-630322AEE5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95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42946-C134-03C6-1161-60599AB78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DC71-2DD6-F5E1-E2F7-D29701E4B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to date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93728-FC0C-0C9B-6ED0-38B72AD64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virtual town hall is the second in a series of virtual town halls; the next one is May 19, 2026, focused on First Nations leadership.</a:t>
            </a:r>
          </a:p>
          <a:p>
            <a:r>
              <a:rPr lang="en-US" dirty="0"/>
              <a:t>The May session will provide an update on FNFMM planning and identify what we have heard up to this point from First Nations leadership, helping to inform a national dialogue. This will be further opportunity for First Nations leadership to have their say on FNFMM plans. </a:t>
            </a:r>
          </a:p>
          <a:p>
            <a:r>
              <a:rPr lang="en-US" dirty="0"/>
              <a:t>The AFN is tabling a proposal with the federal government to secure funding to support regional offices in their engagement work with First Nations leadership within their regions, leading up to a national discussion at the AFN AGA in Ottawa on July 14-16.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918EF-D3DF-B977-4690-25D148482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E8F15-7C32-D545-A297-630322AEE5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14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37162-26C1-1D5A-75D7-97992A095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CAFCF-53BA-6675-9248-49412EFCF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to date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1A48F-CB4A-B63A-B827-040DE5ED0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main topic of the AGA will be FNFMM planning.</a:t>
            </a:r>
          </a:p>
          <a:p>
            <a:r>
              <a:rPr lang="en-US" dirty="0"/>
              <a:t>First Nations leadership will have this chance to identify priorities and discuss a final agenda for the FNFMM. </a:t>
            </a:r>
          </a:p>
          <a:p>
            <a:r>
              <a:rPr lang="en-US" dirty="0"/>
              <a:t>There will also be a conversation on appropriate representation at the FNFMM (</a:t>
            </a:r>
            <a:r>
              <a:rPr lang="en-US" dirty="0" err="1"/>
              <a:t>ie</a:t>
            </a:r>
            <a:r>
              <a:rPr lang="en-US" dirty="0"/>
              <a:t> who will represent each region at the meeting). </a:t>
            </a:r>
          </a:p>
          <a:p>
            <a:r>
              <a:rPr lang="en-US" dirty="0"/>
              <a:t>The proposed next step in this process will be to present a draft agenda to the Premiers at the Council of the Federation meeting in Prince Edward Island from July 21-23.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45957-0625-32AB-123E-8243178E7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E8F15-7C32-D545-A297-630322AEE5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84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CBFDB-ADFF-8C24-0C9F-DE3425E7D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451A2-F3D7-177F-6295-2F264B73E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to date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C3A93-CFA4-B7D4-4D97-DA22DF70F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There remains a number of unanswered questions regarding the details of the FNFMM:</a:t>
            </a:r>
          </a:p>
          <a:p>
            <a:pPr lvl="1">
              <a:spcBef>
                <a:spcPts val="100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Date and location; tentative plans are in the Fall, likely in Ottawa (to be determined).</a:t>
            </a:r>
          </a:p>
          <a:p>
            <a:pPr lvl="1">
              <a:spcBef>
                <a:spcPts val="100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How many representatives per region are permitted in the main meeting room.</a:t>
            </a:r>
          </a:p>
          <a:p>
            <a:pPr lvl="1">
              <a:spcBef>
                <a:spcPts val="100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Will there be side table sessions or viewing rooms, allowing for more participants. </a:t>
            </a:r>
          </a:p>
          <a:p>
            <a:pPr lvl="1">
              <a:spcBef>
                <a:spcPts val="100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What follow up meetings will be planned.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7CEED-6C2C-53C5-456F-A0F4D7893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E8F15-7C32-D545-A297-630322AEE5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40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639F7-D109-F49D-5763-192758FDF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D36A5-2CFE-BE1D-A8C2-224D9B259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to date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84462-A667-98FD-7BFF-C70149028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AFN is pressing the federal government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</a:t>
            </a: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r answers to these questions and more.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The AFN Executive Committee will meet to review feedback, discuss strategy and next steps.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The AFN will communicate regularly with First Nations leadership to keep them updated on any developments regarding the FNFMM. 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8A177-446F-1DAD-0237-64D7251B8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E8F15-7C32-D545-A297-630322AEE5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7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95D0C-ACF7-0E7F-59E9-82E200D95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26088-0987-2CD2-0741-BE6B799FF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AFN convened a National Virtual Town Hall with First Nations leadership on March 11, 2026.</a:t>
            </a:r>
          </a:p>
          <a:p>
            <a:r>
              <a:rPr lang="en-US" dirty="0"/>
              <a:t>First meeting of a series of engagements with First Nations to prepare for the First Nations-First Ministers Meeting (FNFMM) scheduled for Fall 2026. </a:t>
            </a:r>
          </a:p>
          <a:p>
            <a:r>
              <a:rPr lang="en-US" dirty="0"/>
              <a:t>Engagement sessions are to provide information, gather feedback and guide agenda setting and coordination of FNFMM.</a:t>
            </a:r>
          </a:p>
          <a:p>
            <a:r>
              <a:rPr lang="en-US" dirty="0"/>
              <a:t>Panel of presenters for this session were selected to provide information and lessons learned from previous past intergovernmental and First Nations focused processes.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D0A82-8DC8-799E-0614-37F8E5729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E8F15-7C32-D545-A297-630322AEE5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6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7BFC4-093E-9FAE-509C-F7F3C27B0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19C43-B8B2-9ECB-1741-0B5B9B2B0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remarks from National Chief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96980-083B-550C-3B6F-9CC9EAB57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National Chief Cindy Woodhouse Nepinak recapped the advocacy work that went into the Prime Minister and Premiers’ agreement to hold a First Ministers meeting on First Nations issues. </a:t>
            </a:r>
          </a:p>
          <a:p>
            <a:r>
              <a:rPr lang="en-US" dirty="0"/>
              <a:t>Since the announcement, the National Chief has been meeting with First Nations leadership across the country, noting a few common themes:</a:t>
            </a:r>
          </a:p>
          <a:p>
            <a:pPr lvl="1"/>
            <a:r>
              <a:rPr lang="en-US" dirty="0"/>
              <a:t>This national meeting cannot be a “one and done;” instead it requires ongoing dialogue and sustained approaches. This means establishing an ongoing federal-provincial accountability mechanism to ensure results.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546E9-30B7-DCB8-2D19-9E1C5B486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E8F15-7C32-D545-A297-630322AEE5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28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A55DA-EBD6-8397-54DF-715A635D7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6B617-E5CE-5442-95A9-10E0D918C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remarks from National Chief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3C9BF-EF51-3D51-6E14-EEBE87339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Appropriate time is needed to undertake regional engagement and have a discussion at the AFN Annual General Assembly (AGA) in July; that is why the AFN is proposing the meeting happen in the Fall 2026. </a:t>
            </a:r>
          </a:p>
          <a:p>
            <a:r>
              <a:rPr lang="en-US" dirty="0"/>
              <a:t>She reiterated that the AFN Executive Committee will not be making any decisions about the First Ministers Meeting; all First Nations leadership will provide direction. </a:t>
            </a:r>
          </a:p>
          <a:p>
            <a:r>
              <a:rPr lang="en-US" dirty="0"/>
              <a:t>Finally, she stated that Chiefs have told her that they see this national gathering as a historic opportunity to discuss solutions to jurisdictional challenges that have held First Nations back throughout the history of Canada.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FC37B-FB8A-10EB-BDB9-F0F59C5EA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E8F15-7C32-D545-A297-630322AEE5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69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EB9FC-231F-05C3-E244-49DACB9A3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61259-F27E-0477-1D49-62FE77058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701AE-7B8D-4B1D-D492-45958E2A7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panel discussion was held featuring three prominent First Nations individuals with considerable experience with intergovernmental processes involving First Nations; in particular, the Kelowna Accord process. </a:t>
            </a:r>
          </a:p>
          <a:p>
            <a:pPr lvl="1"/>
            <a:r>
              <a:rPr lang="en-US" b="1" dirty="0"/>
              <a:t>Gina Wilson</a:t>
            </a:r>
            <a:r>
              <a:rPr lang="en-US" dirty="0"/>
              <a:t> (</a:t>
            </a:r>
            <a:r>
              <a:rPr lang="en-US" dirty="0" err="1"/>
              <a:t>Kitigan</a:t>
            </a:r>
            <a:r>
              <a:rPr lang="en-US" dirty="0"/>
              <a:t> Zibi </a:t>
            </a:r>
            <a:r>
              <a:rPr lang="en-US" dirty="0" err="1"/>
              <a:t>Anishnaabeg</a:t>
            </a:r>
            <a:r>
              <a:rPr lang="en-US" dirty="0"/>
              <a:t>), former advisor to National Chief </a:t>
            </a:r>
            <a:r>
              <a:rPr lang="en-US" dirty="0" err="1"/>
              <a:t>Mecredi</a:t>
            </a:r>
            <a:r>
              <a:rPr lang="en-US" dirty="0"/>
              <a:t> and long-standing federal Deputy Minister</a:t>
            </a:r>
          </a:p>
          <a:p>
            <a:pPr lvl="1"/>
            <a:r>
              <a:rPr lang="en-US" b="1" dirty="0"/>
              <a:t>Chief Jeff </a:t>
            </a:r>
            <a:r>
              <a:rPr lang="en-US" b="1" dirty="0" err="1"/>
              <a:t>Copenace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Ojibways</a:t>
            </a:r>
            <a:r>
              <a:rPr lang="en-US" dirty="0"/>
              <a:t> of Onigaming First Nation) and former advisor to Prime Minister Paul Martin</a:t>
            </a:r>
          </a:p>
          <a:p>
            <a:pPr lvl="1"/>
            <a:r>
              <a:rPr lang="en-US" b="1" dirty="0"/>
              <a:t>Harold Tarbell</a:t>
            </a:r>
            <a:r>
              <a:rPr lang="en-US" dirty="0"/>
              <a:t>, former Tribal Chief of Mohawk Nation of Akwesasne and experienced </a:t>
            </a:r>
            <a:r>
              <a:rPr lang="en-US"/>
              <a:t>First Nation facilitator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CE542-E4C3-97FE-11A7-1FCD30D82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E8F15-7C32-D545-A297-630322AEE5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5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FBBAA-EBF6-362C-2756-378CE30DD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930F3-1C10-244D-BD8F-F8FF75C73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discussions – key themes that emerged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750F4-5A1F-6A62-D135-5BE908BD1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real work happens before the FNFMM.</a:t>
            </a:r>
          </a:p>
          <a:p>
            <a:r>
              <a:rPr lang="en-US" dirty="0"/>
              <a:t>Relationships before and during meeting matter. </a:t>
            </a:r>
          </a:p>
          <a:p>
            <a:r>
              <a:rPr lang="en-US" dirty="0"/>
              <a:t>Unity changes federal </a:t>
            </a:r>
            <a:r>
              <a:rPr lang="en-US" dirty="0" err="1"/>
              <a:t>behaviour</a:t>
            </a:r>
            <a:r>
              <a:rPr lang="en-US" dirty="0"/>
              <a:t>.</a:t>
            </a:r>
          </a:p>
          <a:p>
            <a:r>
              <a:rPr lang="en-US" dirty="0"/>
              <a:t>Precision beats rhetoric.</a:t>
            </a:r>
          </a:p>
          <a:p>
            <a:r>
              <a:rPr lang="en-US" dirty="0"/>
              <a:t>Secure the follow-through before you leave. </a:t>
            </a:r>
          </a:p>
          <a:p>
            <a:r>
              <a:rPr lang="en-US" dirty="0"/>
              <a:t>Push for clear public reporting frameworks.</a:t>
            </a:r>
          </a:p>
          <a:p>
            <a:r>
              <a:rPr lang="en-US" dirty="0"/>
              <a:t>Long term change requires persistence beyond the first meeting.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F3507-F90D-D995-BC38-9DCE254B8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E8F15-7C32-D545-A297-630322AEE5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2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84F40-C54C-7D24-20D5-91862B7E5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F8ABC-09BA-B520-DEB3-5CB006ADF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discussions – other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0B5BF-3BD9-681D-F78C-948C8CFB9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Limited speaking opportunities require focused preparation and lead-up work. </a:t>
            </a:r>
          </a:p>
          <a:p>
            <a:r>
              <a:rPr lang="en-US" dirty="0"/>
              <a:t>Maintain discipline and focus on objectives. </a:t>
            </a:r>
          </a:p>
          <a:p>
            <a:r>
              <a:rPr lang="en-US" dirty="0"/>
              <a:t>Physical and logistical considerations matter; such as room layout, seating and which Ministers are attending.</a:t>
            </a:r>
          </a:p>
          <a:p>
            <a:r>
              <a:rPr lang="en-US" dirty="0"/>
              <a:t>Respect the diversity of nation-building and sovereignty approaches, as reflected in the AFN Charter.</a:t>
            </a:r>
          </a:p>
          <a:p>
            <a:r>
              <a:rPr lang="en-US" dirty="0"/>
              <a:t>Recognize the FNFMM as just one step in ongoing government-to-government relationship building.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EBD2F-9703-B565-D14C-D3B82576F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E8F15-7C32-D545-A297-630322AEE5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04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F3A84-387C-47B3-35F8-D9AD02147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6571E-9728-5298-2A1A-4B4534755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Panel discussions – Kelowna Accord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A22F6-0504-1C60-9860-B6B0A50A8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Process was rooted in ceremony, with Elders providing important advice throughout. </a:t>
            </a:r>
          </a:p>
          <a:p>
            <a:r>
              <a:rPr lang="en-US" dirty="0"/>
              <a:t>Establishment of an oversight committee helped the process. </a:t>
            </a:r>
          </a:p>
          <a:p>
            <a:r>
              <a:rPr lang="en-US" dirty="0"/>
              <a:t>Need for overflow space on site for First Nations leadership who cannot join the main meeting.</a:t>
            </a:r>
          </a:p>
          <a:p>
            <a:r>
              <a:rPr lang="en-US" dirty="0"/>
              <a:t>Identify champions and allies amongst the Premiers to help push for a successful event and tangible investments. </a:t>
            </a:r>
          </a:p>
          <a:p>
            <a:r>
              <a:rPr lang="en-US" dirty="0"/>
              <a:t>Push the federal government to have a strong First Nations team of officials, such as a First Nations secretariat in the Privy Council Office. </a:t>
            </a:r>
          </a:p>
          <a:p>
            <a:r>
              <a:rPr lang="en-US" dirty="0"/>
              <a:t>Secure long-term commitments and targeted investments.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1CB86-F5D8-AC27-3D53-584D356B0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E8F15-7C32-D545-A297-630322AEE5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38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DD32B-D815-FCA2-DB56-8F2DFF19A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B01FF-F538-6937-01D8-88DCD226F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Highlights of discussion with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BAB0D-C125-7727-5DA7-EE05D43F1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discussion amongst the First Nations leadership during the virtual town hall session generated the following key points for consideration:</a:t>
            </a:r>
          </a:p>
          <a:p>
            <a:r>
              <a:rPr lang="en-US" dirty="0"/>
              <a:t>Emphasis of incorporating ceremony into the meeting process. </a:t>
            </a:r>
          </a:p>
          <a:p>
            <a:r>
              <a:rPr lang="en-US" dirty="0"/>
              <a:t>Proper planning requires identifying and being unified around key priorities. </a:t>
            </a:r>
          </a:p>
          <a:p>
            <a:r>
              <a:rPr lang="en-US" dirty="0"/>
              <a:t>Chiefs in each province and regional level should work together to identify their top priorities.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5AA2-10AA-44B2-A533-7012B7DBE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E8F15-7C32-D545-A297-630322AEE5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37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1150</Words>
  <Application>Microsoft Office PowerPoint</Application>
  <PresentationFormat>Widescreen</PresentationFormat>
  <Paragraphs>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Posterama</vt:lpstr>
      <vt:lpstr>Office Theme</vt:lpstr>
      <vt:lpstr>Recap of National Virtual Town Hall with First Nations leadership &amp; overview of FNFMM  process to date</vt:lpstr>
      <vt:lpstr>Purpose of meeting</vt:lpstr>
      <vt:lpstr>Opening remarks from National Chief</vt:lpstr>
      <vt:lpstr>Opening remarks from National Chief</vt:lpstr>
      <vt:lpstr>Panel discussions</vt:lpstr>
      <vt:lpstr>Panel discussions – key themes that emerged</vt:lpstr>
      <vt:lpstr>Panel discussions – other considerations</vt:lpstr>
      <vt:lpstr>Panel discussions – Kelowna Accord reflections</vt:lpstr>
      <vt:lpstr>Highlights of discussion with leadership</vt:lpstr>
      <vt:lpstr>Highlights of discussion with leadership</vt:lpstr>
      <vt:lpstr>FNFMM agenda setting – issues identified by leadership</vt:lpstr>
      <vt:lpstr>Process to date and next steps</vt:lpstr>
      <vt:lpstr>Process to date and next steps</vt:lpstr>
      <vt:lpstr>Process to date and next steps</vt:lpstr>
      <vt:lpstr>Process to date and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Tasha Cloutier</cp:lastModifiedBy>
  <cp:revision>37</cp:revision>
  <dcterms:created xsi:type="dcterms:W3CDTF">2024-03-06T17:35:26Z</dcterms:created>
  <dcterms:modified xsi:type="dcterms:W3CDTF">2026-04-15T17:59:36Z</dcterms:modified>
</cp:coreProperties>
</file>