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57"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EF6B7-B3B5-4360-9F35-C66F5552CF4B}" v="1" dt="2026-04-15T18:02:29.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4" autoAdjust="0"/>
    <p:restoredTop sz="94435" autoAdjust="0"/>
  </p:normalViewPr>
  <p:slideViewPr>
    <p:cSldViewPr snapToGrid="0">
      <p:cViewPr varScale="1">
        <p:scale>
          <a:sx n="104" d="100"/>
          <a:sy n="104" d="100"/>
        </p:scale>
        <p:origin x="136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3AE7D7DE-94FD-4B14-9F83-C0F58E12A1FA}"/>
    <pc:docChg chg="custSel modSld">
      <pc:chgData name="Delphine Dehos" userId="c7a58b66-fc8b-496c-b75f-86d2693ce9fb" providerId="ADAL" clId="{3AE7D7DE-94FD-4B14-9F83-C0F58E12A1FA}" dt="2026-04-15T15:24:44.288" v="189" actId="790"/>
      <pc:docMkLst>
        <pc:docMk/>
      </pc:docMkLst>
      <pc:sldChg chg="modSp mod">
        <pc:chgData name="Delphine Dehos" userId="c7a58b66-fc8b-496c-b75f-86d2693ce9fb" providerId="ADAL" clId="{3AE7D7DE-94FD-4B14-9F83-C0F58E12A1FA}" dt="2026-04-15T15:24:44.288" v="189" actId="790"/>
        <pc:sldMkLst>
          <pc:docMk/>
          <pc:sldMk cId="2720162633" sldId="256"/>
        </pc:sldMkLst>
        <pc:spChg chg="mod">
          <ac:chgData name="Delphine Dehos" userId="c7a58b66-fc8b-496c-b75f-86d2693ce9fb" providerId="ADAL" clId="{3AE7D7DE-94FD-4B14-9F83-C0F58E12A1FA}" dt="2026-04-15T15:24:44.288" v="189" actId="790"/>
          <ac:spMkLst>
            <pc:docMk/>
            <pc:sldMk cId="2720162633" sldId="256"/>
            <ac:spMk id="2" creationId="{C7CBF61C-DDF8-9189-69A9-7A65CC3C287F}"/>
          </ac:spMkLst>
        </pc:spChg>
        <pc:spChg chg="mod">
          <ac:chgData name="Delphine Dehos" userId="c7a58b66-fc8b-496c-b75f-86d2693ce9fb" providerId="ADAL" clId="{3AE7D7DE-94FD-4B14-9F83-C0F58E12A1FA}" dt="2026-04-15T15:24:44.288" v="189" actId="790"/>
          <ac:spMkLst>
            <pc:docMk/>
            <pc:sldMk cId="2720162633" sldId="256"/>
            <ac:spMk id="3" creationId="{BCF2FADF-8F9F-50C6-5EF6-8AEA1934DDBD}"/>
          </ac:spMkLst>
        </pc:spChg>
      </pc:sldChg>
      <pc:sldChg chg="modSp mod">
        <pc:chgData name="Delphine Dehos" userId="c7a58b66-fc8b-496c-b75f-86d2693ce9fb" providerId="ADAL" clId="{3AE7D7DE-94FD-4B14-9F83-C0F58E12A1FA}" dt="2026-04-15T15:24:44.288" v="189" actId="790"/>
        <pc:sldMkLst>
          <pc:docMk/>
          <pc:sldMk cId="3786567082" sldId="257"/>
        </pc:sldMkLst>
        <pc:spChg chg="mod">
          <ac:chgData name="Delphine Dehos" userId="c7a58b66-fc8b-496c-b75f-86d2693ce9fb" providerId="ADAL" clId="{3AE7D7DE-94FD-4B14-9F83-C0F58E12A1FA}" dt="2026-04-15T15:24:44.288" v="189" actId="790"/>
          <ac:spMkLst>
            <pc:docMk/>
            <pc:sldMk cId="3786567082" sldId="257"/>
            <ac:spMk id="2" creationId="{F5695D0C-ACF7-0E7F-59E9-82E200D95939}"/>
          </ac:spMkLst>
        </pc:spChg>
        <pc:spChg chg="mod">
          <ac:chgData name="Delphine Dehos" userId="c7a58b66-fc8b-496c-b75f-86d2693ce9fb" providerId="ADAL" clId="{3AE7D7DE-94FD-4B14-9F83-C0F58E12A1FA}" dt="2026-04-15T15:24:44.288" v="189" actId="790"/>
          <ac:spMkLst>
            <pc:docMk/>
            <pc:sldMk cId="3786567082" sldId="257"/>
            <ac:spMk id="3" creationId="{5AF26088-0987-2CD2-0741-BE6B799FF035}"/>
          </ac:spMkLst>
        </pc:spChg>
      </pc:sldChg>
      <pc:sldChg chg="modSp mod">
        <pc:chgData name="Delphine Dehos" userId="c7a58b66-fc8b-496c-b75f-86d2693ce9fb" providerId="ADAL" clId="{3AE7D7DE-94FD-4B14-9F83-C0F58E12A1FA}" dt="2026-04-15T15:24:44.288" v="189" actId="790"/>
        <pc:sldMkLst>
          <pc:docMk/>
          <pc:sldMk cId="3196692107" sldId="259"/>
        </pc:sldMkLst>
        <pc:spChg chg="mod">
          <ac:chgData name="Delphine Dehos" userId="c7a58b66-fc8b-496c-b75f-86d2693ce9fb" providerId="ADAL" clId="{3AE7D7DE-94FD-4B14-9F83-C0F58E12A1FA}" dt="2026-04-15T15:24:44.288" v="189" actId="790"/>
          <ac:spMkLst>
            <pc:docMk/>
            <pc:sldMk cId="3196692107" sldId="259"/>
            <ac:spMk id="2" creationId="{7AC07559-C303-F69A-EA32-D6B1F386DD71}"/>
          </ac:spMkLst>
        </pc:spChg>
        <pc:spChg chg="mod">
          <ac:chgData name="Delphine Dehos" userId="c7a58b66-fc8b-496c-b75f-86d2693ce9fb" providerId="ADAL" clId="{3AE7D7DE-94FD-4B14-9F83-C0F58E12A1FA}" dt="2026-04-15T15:24:44.288" v="189" actId="790"/>
          <ac:spMkLst>
            <pc:docMk/>
            <pc:sldMk cId="3196692107" sldId="259"/>
            <ac:spMk id="3" creationId="{588950EA-1BA6-DEB4-ACB4-EEBF274AC42F}"/>
          </ac:spMkLst>
        </pc:spChg>
      </pc:sldChg>
      <pc:sldChg chg="modSp mod">
        <pc:chgData name="Delphine Dehos" userId="c7a58b66-fc8b-496c-b75f-86d2693ce9fb" providerId="ADAL" clId="{3AE7D7DE-94FD-4B14-9F83-C0F58E12A1FA}" dt="2026-04-15T15:24:44.288" v="189" actId="790"/>
        <pc:sldMkLst>
          <pc:docMk/>
          <pc:sldMk cId="458022151" sldId="260"/>
        </pc:sldMkLst>
        <pc:spChg chg="mod">
          <ac:chgData name="Delphine Dehos" userId="c7a58b66-fc8b-496c-b75f-86d2693ce9fb" providerId="ADAL" clId="{3AE7D7DE-94FD-4B14-9F83-C0F58E12A1FA}" dt="2026-04-15T15:24:44.288" v="189" actId="790"/>
          <ac:spMkLst>
            <pc:docMk/>
            <pc:sldMk cId="458022151" sldId="260"/>
            <ac:spMk id="2" creationId="{789EAA4E-52DB-8398-A38F-467331445E0C}"/>
          </ac:spMkLst>
        </pc:spChg>
        <pc:spChg chg="mod">
          <ac:chgData name="Delphine Dehos" userId="c7a58b66-fc8b-496c-b75f-86d2693ce9fb" providerId="ADAL" clId="{3AE7D7DE-94FD-4B14-9F83-C0F58E12A1FA}" dt="2026-04-15T15:24:44.288" v="189" actId="790"/>
          <ac:spMkLst>
            <pc:docMk/>
            <pc:sldMk cId="458022151" sldId="260"/>
            <ac:spMk id="3" creationId="{E50D21DE-1323-C2F9-4470-9B7C2F676BCD}"/>
          </ac:spMkLst>
        </pc:spChg>
      </pc:sldChg>
      <pc:sldChg chg="modSp mod">
        <pc:chgData name="Delphine Dehos" userId="c7a58b66-fc8b-496c-b75f-86d2693ce9fb" providerId="ADAL" clId="{3AE7D7DE-94FD-4B14-9F83-C0F58E12A1FA}" dt="2026-04-15T15:24:44.288" v="189" actId="790"/>
        <pc:sldMkLst>
          <pc:docMk/>
          <pc:sldMk cId="2884266429" sldId="261"/>
        </pc:sldMkLst>
        <pc:spChg chg="mod">
          <ac:chgData name="Delphine Dehos" userId="c7a58b66-fc8b-496c-b75f-86d2693ce9fb" providerId="ADAL" clId="{3AE7D7DE-94FD-4B14-9F83-C0F58E12A1FA}" dt="2026-04-15T15:24:44.288" v="189" actId="790"/>
          <ac:spMkLst>
            <pc:docMk/>
            <pc:sldMk cId="2884266429" sldId="261"/>
            <ac:spMk id="2" creationId="{AD680CDA-06A7-E569-A76D-58F155CA0637}"/>
          </ac:spMkLst>
        </pc:spChg>
        <pc:spChg chg="mod">
          <ac:chgData name="Delphine Dehos" userId="c7a58b66-fc8b-496c-b75f-86d2693ce9fb" providerId="ADAL" clId="{3AE7D7DE-94FD-4B14-9F83-C0F58E12A1FA}" dt="2026-04-15T15:24:44.288" v="189" actId="790"/>
          <ac:spMkLst>
            <pc:docMk/>
            <pc:sldMk cId="2884266429" sldId="261"/>
            <ac:spMk id="3" creationId="{25AE116D-2BA7-A87E-CB6A-0653E6E1D954}"/>
          </ac:spMkLst>
        </pc:spChg>
      </pc:sldChg>
      <pc:sldChg chg="modSp mod">
        <pc:chgData name="Delphine Dehos" userId="c7a58b66-fc8b-496c-b75f-86d2693ce9fb" providerId="ADAL" clId="{3AE7D7DE-94FD-4B14-9F83-C0F58E12A1FA}" dt="2026-04-15T15:24:44.288" v="189" actId="790"/>
        <pc:sldMkLst>
          <pc:docMk/>
          <pc:sldMk cId="1213224691" sldId="262"/>
        </pc:sldMkLst>
        <pc:spChg chg="mod">
          <ac:chgData name="Delphine Dehos" userId="c7a58b66-fc8b-496c-b75f-86d2693ce9fb" providerId="ADAL" clId="{3AE7D7DE-94FD-4B14-9F83-C0F58E12A1FA}" dt="2026-04-15T15:24:44.288" v="189" actId="790"/>
          <ac:spMkLst>
            <pc:docMk/>
            <pc:sldMk cId="1213224691" sldId="262"/>
            <ac:spMk id="2" creationId="{CCA3A7F4-FEB4-26E7-5BFF-1F7F73019F44}"/>
          </ac:spMkLst>
        </pc:spChg>
        <pc:spChg chg="mod">
          <ac:chgData name="Delphine Dehos" userId="c7a58b66-fc8b-496c-b75f-86d2693ce9fb" providerId="ADAL" clId="{3AE7D7DE-94FD-4B14-9F83-C0F58E12A1FA}" dt="2026-04-15T15:24:44.288" v="189" actId="790"/>
          <ac:spMkLst>
            <pc:docMk/>
            <pc:sldMk cId="1213224691" sldId="262"/>
            <ac:spMk id="3" creationId="{9D93240A-668D-5BD3-D608-ABD30E73D928}"/>
          </ac:spMkLst>
        </pc:spChg>
      </pc:sldChg>
    </pc:docChg>
  </pc:docChgLst>
  <pc:docChgLst>
    <pc:chgData name="Tasha Cloutier" userId="1f49f198-af36-4f7c-ab03-ca353ebaaab7" providerId="ADAL" clId="{A96EFED3-931A-492D-81F7-E9A5FCA87456}"/>
    <pc:docChg chg="custSel modSld">
      <pc:chgData name="Tasha Cloutier" userId="1f49f198-af36-4f7c-ab03-ca353ebaaab7" providerId="ADAL" clId="{A96EFED3-931A-492D-81F7-E9A5FCA87456}" dt="2026-04-14T18:47:01.347" v="39" actId="1076"/>
      <pc:docMkLst>
        <pc:docMk/>
      </pc:docMkLst>
      <pc:sldChg chg="addSp modSp mod">
        <pc:chgData name="Tasha Cloutier" userId="1f49f198-af36-4f7c-ab03-ca353ebaaab7" providerId="ADAL" clId="{A96EFED3-931A-492D-81F7-E9A5FCA87456}" dt="2026-04-14T18:47:01.347" v="39" actId="1076"/>
        <pc:sldMkLst>
          <pc:docMk/>
          <pc:sldMk cId="2720162633" sldId="256"/>
        </pc:sldMkLst>
        <pc:spChg chg="mod">
          <ac:chgData name="Tasha Cloutier" userId="1f49f198-af36-4f7c-ab03-ca353ebaaab7" providerId="ADAL" clId="{A96EFED3-931A-492D-81F7-E9A5FCA87456}" dt="2026-04-14T18:47:01.347" v="39" actId="1076"/>
          <ac:spMkLst>
            <pc:docMk/>
            <pc:sldMk cId="2720162633" sldId="256"/>
            <ac:spMk id="2" creationId="{C7CBF61C-DDF8-9189-69A9-7A65CC3C287F}"/>
          </ac:spMkLst>
        </pc:spChg>
        <pc:spChg chg="add mod">
          <ac:chgData name="Tasha Cloutier" userId="1f49f198-af36-4f7c-ab03-ca353ebaaab7" providerId="ADAL" clId="{A96EFED3-931A-492D-81F7-E9A5FCA87456}" dt="2026-04-10T20:33:57.195" v="10"/>
          <ac:spMkLst>
            <pc:docMk/>
            <pc:sldMk cId="2720162633" sldId="256"/>
            <ac:spMk id="3" creationId="{BCF2FADF-8F9F-50C6-5EF6-8AEA1934DDBD}"/>
          </ac:spMkLst>
        </pc:spChg>
      </pc:sldChg>
      <pc:sldChg chg="modNotesTx">
        <pc:chgData name="Tasha Cloutier" userId="1f49f198-af36-4f7c-ab03-ca353ebaaab7" providerId="ADAL" clId="{A96EFED3-931A-492D-81F7-E9A5FCA87456}" dt="2026-04-10T20:38:09.788" v="13" actId="6549"/>
        <pc:sldMkLst>
          <pc:docMk/>
          <pc:sldMk cId="3786567082" sldId="257"/>
        </pc:sldMkLst>
      </pc:sldChg>
      <pc:sldChg chg="modNotesTx">
        <pc:chgData name="Tasha Cloutier" userId="1f49f198-af36-4f7c-ab03-ca353ebaaab7" providerId="ADAL" clId="{A96EFED3-931A-492D-81F7-E9A5FCA87456}" dt="2026-04-10T20:38:14.222" v="14" actId="6549"/>
        <pc:sldMkLst>
          <pc:docMk/>
          <pc:sldMk cId="458022151" sldId="260"/>
        </pc:sldMkLst>
      </pc:sldChg>
      <pc:sldChg chg="modSp mod modNotesTx">
        <pc:chgData name="Tasha Cloutier" userId="1f49f198-af36-4f7c-ab03-ca353ebaaab7" providerId="ADAL" clId="{A96EFED3-931A-492D-81F7-E9A5FCA87456}" dt="2026-04-10T20:38:19.581" v="15" actId="6549"/>
        <pc:sldMkLst>
          <pc:docMk/>
          <pc:sldMk cId="1213224691" sldId="262"/>
        </pc:sldMkLst>
        <pc:spChg chg="mod">
          <ac:chgData name="Tasha Cloutier" userId="1f49f198-af36-4f7c-ab03-ca353ebaaab7" providerId="ADAL" clId="{A96EFED3-931A-492D-81F7-E9A5FCA87456}" dt="2026-04-10T20:37:36.766" v="12" actId="12"/>
          <ac:spMkLst>
            <pc:docMk/>
            <pc:sldMk cId="1213224691" sldId="262"/>
            <ac:spMk id="3" creationId="{9D93240A-668D-5BD3-D608-ABD30E73D9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E0689-769A-4EE3-B779-EE3B2A5DF42A}" type="datetimeFigureOut">
              <a:t>15/Apr/26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808D9-1B2A-436E-8DBB-C7170EC65B76}" type="slidenum">
              <a:t>‹#›</a:t>
            </a:fld>
            <a:endParaRPr lang="en-US"/>
          </a:p>
        </p:txBody>
      </p:sp>
    </p:spTree>
    <p:extLst>
      <p:ext uri="{BB962C8B-B14F-4D97-AF65-F5344CB8AC3E}">
        <p14:creationId xmlns:p14="http://schemas.microsoft.com/office/powerpoint/2010/main" val="20880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3D3808D9-1B2A-436E-8DBB-C7170EC65B76}" type="slidenum">
              <a:t>2</a:t>
            </a:fld>
            <a:endParaRPr lang="en-US"/>
          </a:p>
        </p:txBody>
      </p:sp>
    </p:spTree>
    <p:extLst>
      <p:ext uri="{BB962C8B-B14F-4D97-AF65-F5344CB8AC3E}">
        <p14:creationId xmlns:p14="http://schemas.microsoft.com/office/powerpoint/2010/main" val="313526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D3808D9-1B2A-436E-8DBB-C7170EC65B76}" type="slidenum">
              <a:t>4</a:t>
            </a:fld>
            <a:endParaRPr lang="en-US"/>
          </a:p>
        </p:txBody>
      </p:sp>
    </p:spTree>
    <p:extLst>
      <p:ext uri="{BB962C8B-B14F-4D97-AF65-F5344CB8AC3E}">
        <p14:creationId xmlns:p14="http://schemas.microsoft.com/office/powerpoint/2010/main" val="162995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808D9-1B2A-436E-8DBB-C7170EC65B76}" type="slidenum">
              <a:rPr lang="en-US" smtClean="0"/>
              <a:t>6</a:t>
            </a:fld>
            <a:endParaRPr lang="en-US"/>
          </a:p>
        </p:txBody>
      </p:sp>
    </p:spTree>
    <p:extLst>
      <p:ext uri="{BB962C8B-B14F-4D97-AF65-F5344CB8AC3E}">
        <p14:creationId xmlns:p14="http://schemas.microsoft.com/office/powerpoint/2010/main" val="4010999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EEE-5A20-981D-98AE-8066FFA3B8A4}"/>
              </a:ext>
            </a:extLst>
          </p:cNvPr>
          <p:cNvSpPr>
            <a:spLocks noGrp="1"/>
          </p:cNvSpPr>
          <p:nvPr>
            <p:ph type="ctrTitle"/>
          </p:nvPr>
        </p:nvSpPr>
        <p:spPr>
          <a:xfrm>
            <a:off x="2458720" y="1706880"/>
            <a:ext cx="8707120" cy="1803082"/>
          </a:xfrm>
        </p:spPr>
        <p:txBody>
          <a:bodyPr anchor="t">
            <a:normAutofit/>
          </a:bodyPr>
          <a:lstStyle>
            <a:lvl1pPr algn="ctr">
              <a:defRPr sz="6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6CBC09AD-CB8A-FAC3-D0DF-597CDE410040}"/>
              </a:ext>
            </a:extLst>
          </p:cNvPr>
          <p:cNvSpPr>
            <a:spLocks noGrp="1"/>
          </p:cNvSpPr>
          <p:nvPr>
            <p:ph type="subTitle" idx="1"/>
          </p:nvPr>
        </p:nvSpPr>
        <p:spPr>
          <a:xfrm>
            <a:off x="2458720" y="3602038"/>
            <a:ext cx="8707120" cy="1655762"/>
          </a:xfrm>
        </p:spPr>
        <p:txBody>
          <a:bodyPr>
            <a:normAutofit/>
          </a:bodyPr>
          <a:lstStyle>
            <a:lvl1pPr marL="0" indent="0" algn="ctr">
              <a:buNone/>
              <a:defRPr sz="40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877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B75E-6B22-7B54-BBA5-806BD5F88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3356-AB9E-C317-1871-B7BE52439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36FFAB-EEA8-4321-A5BE-3CF46C99C1C4}"/>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15054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AE9C0-F584-B98B-7644-02B724D2880C}"/>
              </a:ext>
            </a:extLst>
          </p:cNvPr>
          <p:cNvSpPr>
            <a:spLocks noGrp="1"/>
          </p:cNvSpPr>
          <p:nvPr>
            <p:ph type="title"/>
          </p:nvPr>
        </p:nvSpPr>
        <p:spPr>
          <a:xfrm>
            <a:off x="838200" y="1513840"/>
            <a:ext cx="10515600" cy="826452"/>
          </a:xfrm>
          <a:prstGeom prst="rect">
            <a:avLst/>
          </a:prstGeom>
        </p:spPr>
        <p:txBody>
          <a:bodyPr vert="horz" lIns="91440" tIns="45720" rIns="91440" bIns="45720" rtlCol="0" anchor="ctr">
            <a:normAutofit/>
          </a:bodyPr>
          <a:lstStyle/>
          <a:p>
            <a:r>
              <a:rPr lang="en-US"/>
              <a:t>Cliquez ici pour modifier le style de titre principal</a:t>
            </a:r>
          </a:p>
        </p:txBody>
      </p:sp>
      <p:sp>
        <p:nvSpPr>
          <p:cNvPr id="3" name="Text Placeholder 2">
            <a:extLst>
              <a:ext uri="{FF2B5EF4-FFF2-40B4-BE49-F238E27FC236}">
                <a16:creationId xmlns:a16="http://schemas.microsoft.com/office/drawing/2014/main" id="{0F7CC2BA-363A-3857-6C39-42667011E355}"/>
              </a:ext>
            </a:extLst>
          </p:cNvPr>
          <p:cNvSpPr>
            <a:spLocks noGrp="1"/>
          </p:cNvSpPr>
          <p:nvPr>
            <p:ph type="body" idx="1"/>
          </p:nvPr>
        </p:nvSpPr>
        <p:spPr>
          <a:xfrm>
            <a:off x="838200" y="2340293"/>
            <a:ext cx="10515600" cy="3836670"/>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1742CD6A-4667-4757-CA6B-29939BA77543}"/>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29062403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F61C-DDF8-9189-69A9-7A65CC3C287F}"/>
              </a:ext>
            </a:extLst>
          </p:cNvPr>
          <p:cNvSpPr>
            <a:spLocks noGrp="1"/>
          </p:cNvSpPr>
          <p:nvPr>
            <p:ph type="ctrTitle"/>
          </p:nvPr>
        </p:nvSpPr>
        <p:spPr>
          <a:xfrm>
            <a:off x="1815889" y="2354422"/>
            <a:ext cx="9838835" cy="1803082"/>
          </a:xfrm>
        </p:spPr>
        <p:txBody>
          <a:bodyPr>
            <a:normAutofit fontScale="90000"/>
          </a:bodyPr>
          <a:lstStyle/>
          <a:p>
            <a:pPr>
              <a:spcAft>
                <a:spcPts val="1200"/>
              </a:spcAft>
            </a:pPr>
            <a:r>
              <a:rPr lang="fr-CA" noProof="0" dirty="0"/>
              <a:t>Sécurité communautaire, services de police et justice</a:t>
            </a:r>
            <a:br>
              <a:rPr lang="fr-CA" sz="4900" noProof="0" dirty="0"/>
            </a:br>
            <a:endParaRPr lang="fr-CA" sz="4900" noProof="0" dirty="0"/>
          </a:p>
        </p:txBody>
      </p:sp>
      <p:sp>
        <p:nvSpPr>
          <p:cNvPr id="3" name="Subtitle 2">
            <a:extLst>
              <a:ext uri="{FF2B5EF4-FFF2-40B4-BE49-F238E27FC236}">
                <a16:creationId xmlns:a16="http://schemas.microsoft.com/office/drawing/2014/main" id="{BCF2FADF-8F9F-50C6-5EF6-8AEA1934DDBD}"/>
              </a:ext>
            </a:extLst>
          </p:cNvPr>
          <p:cNvSpPr>
            <a:spLocks noGrp="1"/>
          </p:cNvSpPr>
          <p:nvPr>
            <p:ph type="subTitle" idx="1"/>
          </p:nvPr>
        </p:nvSpPr>
        <p:spPr>
          <a:xfrm>
            <a:off x="1742440" y="3602037"/>
            <a:ext cx="8707120" cy="2859147"/>
          </a:xfrm>
        </p:spPr>
        <p:txBody>
          <a:bodyPr>
            <a:normAutofit lnSpcReduction="10000"/>
          </a:bodyPr>
          <a:lstStyle/>
          <a:p>
            <a:pPr>
              <a:spcAft>
                <a:spcPts val="1200"/>
              </a:spcAft>
            </a:pPr>
            <a:endParaRPr lang="fr-CA" sz="3900" b="1" noProof="0" dirty="0">
              <a:solidFill>
                <a:schemeClr val="bg1"/>
              </a:solidFill>
              <a:cs typeface="Posterama"/>
            </a:endParaRPr>
          </a:p>
          <a:p>
            <a:pPr>
              <a:spcAft>
                <a:spcPts val="1200"/>
              </a:spcAft>
            </a:pPr>
            <a:r>
              <a:rPr lang="fr-CA" sz="2800" b="1" noProof="0" dirty="0">
                <a:solidFill>
                  <a:schemeClr val="bg1"/>
                </a:solidFill>
                <a:cs typeface="Posterama"/>
              </a:rPr>
              <a:t>Assemblée d’information virtuelle sur la</a:t>
            </a:r>
          </a:p>
          <a:p>
            <a:pPr>
              <a:spcAft>
                <a:spcPts val="1200"/>
              </a:spcAft>
            </a:pPr>
            <a:r>
              <a:rPr lang="fr-CA" sz="2800" b="1" noProof="0" dirty="0">
                <a:solidFill>
                  <a:schemeClr val="bg1"/>
                </a:solidFill>
                <a:cs typeface="Posterama"/>
              </a:rPr>
              <a:t>Réunion des Premières Nations et des premiers ministres</a:t>
            </a:r>
          </a:p>
          <a:p>
            <a:r>
              <a:rPr lang="fr-CA" sz="2800" b="1" noProof="0" dirty="0">
                <a:solidFill>
                  <a:schemeClr val="bg1"/>
                </a:solidFill>
                <a:cs typeface="Posterama"/>
              </a:rPr>
              <a:t>Avril 2026</a:t>
            </a:r>
            <a:endParaRPr lang="fr-CA" sz="2800" b="1" noProof="0" dirty="0">
              <a:solidFill>
                <a:schemeClr val="bg1"/>
              </a:solidFill>
              <a:cs typeface="Posterama" panose="020B0504020200020000" pitchFamily="34" charset="0"/>
            </a:endParaRPr>
          </a:p>
          <a:p>
            <a:endParaRPr lang="fr-CA" noProof="0" dirty="0"/>
          </a:p>
        </p:txBody>
      </p:sp>
    </p:spTree>
    <p:extLst>
      <p:ext uri="{BB962C8B-B14F-4D97-AF65-F5344CB8AC3E}">
        <p14:creationId xmlns:p14="http://schemas.microsoft.com/office/powerpoint/2010/main" val="272016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D0C-ACF7-0E7F-59E9-82E200D95939}"/>
              </a:ext>
            </a:extLst>
          </p:cNvPr>
          <p:cNvSpPr>
            <a:spLocks noGrp="1"/>
          </p:cNvSpPr>
          <p:nvPr>
            <p:ph type="title"/>
          </p:nvPr>
        </p:nvSpPr>
        <p:spPr/>
        <p:txBody>
          <a:bodyPr>
            <a:normAutofit/>
          </a:bodyPr>
          <a:lstStyle/>
          <a:p>
            <a:r>
              <a:rPr lang="fr-CA" sz="2400" b="1" noProof="0" dirty="0"/>
              <a:t>Mandats de l’Assemblée des Premières Nations en matière de services de police </a:t>
            </a:r>
          </a:p>
        </p:txBody>
      </p:sp>
      <p:sp>
        <p:nvSpPr>
          <p:cNvPr id="3" name="Content Placeholder 2">
            <a:extLst>
              <a:ext uri="{FF2B5EF4-FFF2-40B4-BE49-F238E27FC236}">
                <a16:creationId xmlns:a16="http://schemas.microsoft.com/office/drawing/2014/main" id="{5AF26088-0987-2CD2-0741-BE6B799FF035}"/>
              </a:ext>
            </a:extLst>
          </p:cNvPr>
          <p:cNvSpPr>
            <a:spLocks noGrp="1"/>
          </p:cNvSpPr>
          <p:nvPr>
            <p:ph idx="1"/>
          </p:nvPr>
        </p:nvSpPr>
        <p:spPr>
          <a:xfrm>
            <a:off x="838200" y="1860130"/>
            <a:ext cx="10515600" cy="1902038"/>
          </a:xfrm>
        </p:spPr>
        <p:txBody>
          <a:bodyPr vert="horz" lIns="91440" tIns="45720" rIns="91440" bIns="45720" rtlCol="0" anchor="t">
            <a:noAutofit/>
          </a:bodyPr>
          <a:lstStyle/>
          <a:p>
            <a:pPr marL="0" indent="0" algn="just">
              <a:buNone/>
            </a:pPr>
            <a:endParaRPr lang="fr-CA" sz="1600" i="1" noProof="0" dirty="0">
              <a:ea typeface="+mn-lt"/>
              <a:cs typeface="+mn-lt"/>
            </a:endParaRPr>
          </a:p>
          <a:p>
            <a:r>
              <a:rPr lang="fr-CA" sz="1800" noProof="0" dirty="0">
                <a:ea typeface="+mn-lt"/>
                <a:cs typeface="+mn-lt"/>
              </a:rPr>
              <a:t>Résolution 07/2020</a:t>
            </a:r>
            <a:r>
              <a:rPr lang="fr-CA" sz="1800" i="1" noProof="0" dirty="0">
                <a:ea typeface="+mn-lt"/>
                <a:cs typeface="+mn-lt"/>
              </a:rPr>
              <a:t>, Appel à une réforme pour lutter contre le racisme institutionnel dans le système de justice</a:t>
            </a:r>
            <a:endParaRPr lang="fr-CA" sz="1800" noProof="0" dirty="0">
              <a:ea typeface="+mn-lt"/>
              <a:cs typeface="+mn-lt"/>
            </a:endParaRPr>
          </a:p>
          <a:p>
            <a:pPr>
              <a:buFont typeface=""/>
              <a:buChar char="•"/>
            </a:pPr>
            <a:r>
              <a:rPr lang="fr-CA" sz="1800" noProof="0" dirty="0">
                <a:solidFill>
                  <a:srgbClr val="000000"/>
                </a:solidFill>
                <a:ea typeface="Arial"/>
                <a:cs typeface="Arial"/>
              </a:rPr>
              <a:t>Résolution 34/2021</a:t>
            </a:r>
            <a:r>
              <a:rPr lang="fr-CA" sz="1800" i="1" noProof="0" dirty="0">
                <a:solidFill>
                  <a:srgbClr val="000000"/>
                </a:solidFill>
                <a:ea typeface="Arial"/>
                <a:cs typeface="Arial"/>
              </a:rPr>
              <a:t>, Soutien aux services de police des Premières Nations développés au niveau régional  </a:t>
            </a:r>
            <a:endParaRPr lang="fr-CA" sz="1800" noProof="0" dirty="0">
              <a:solidFill>
                <a:srgbClr val="000000"/>
              </a:solidFill>
              <a:ea typeface="Arial"/>
              <a:cs typeface="Arial"/>
            </a:endParaRPr>
          </a:p>
          <a:p>
            <a:pPr lvl="0">
              <a:buFont typeface=""/>
              <a:buChar char="•"/>
            </a:pPr>
            <a:r>
              <a:rPr lang="fr-CA" sz="1800" i="1" noProof="0" dirty="0">
                <a:solidFill>
                  <a:srgbClr val="000000"/>
                </a:solidFill>
                <a:ea typeface="Arial"/>
                <a:cs typeface="Arial"/>
              </a:rPr>
              <a:t>Résolution 07/2021, Élaboration et mise en œuvre d’une loi sur les services de police des Premières Nations en tant que service essentiel</a:t>
            </a:r>
            <a:endParaRPr lang="fr-CA" sz="1800" noProof="0" dirty="0">
              <a:solidFill>
                <a:srgbClr val="000000"/>
              </a:solidFill>
              <a:ea typeface="Arial"/>
              <a:cs typeface="Arial"/>
            </a:endParaRPr>
          </a:p>
          <a:p>
            <a:pPr lvl="0">
              <a:buFont typeface=""/>
              <a:buChar char="•"/>
            </a:pPr>
            <a:r>
              <a:rPr lang="fr-CA" sz="1800" i="1" noProof="0" dirty="0">
                <a:solidFill>
                  <a:srgbClr val="000000"/>
                </a:solidFill>
                <a:ea typeface="Arial"/>
                <a:cs typeface="Arial"/>
              </a:rPr>
              <a:t>Résolution 51/2022, Souveraineté des Premières Nations sur les services de police</a:t>
            </a:r>
          </a:p>
          <a:p>
            <a:pPr>
              <a:buFont typeface="Arial"/>
              <a:buChar char="•"/>
            </a:pPr>
            <a:r>
              <a:rPr lang="fr-CA" sz="1800" i="1" noProof="0" dirty="0"/>
              <a:t>Résolution 40/2023, Soutien à une enquête indépendante sur le décès de membres des Premières Nations pendant leur détention par la police</a:t>
            </a:r>
            <a:endParaRPr lang="fr-CA" sz="1800" noProof="0" dirty="0"/>
          </a:p>
          <a:p>
            <a:r>
              <a:rPr lang="fr-CA" sz="1800" i="1" noProof="0" dirty="0"/>
              <a:t>Résolution 41/2023, Soutien au financement équitable des services de police des Premières Nations</a:t>
            </a:r>
            <a:endParaRPr lang="fr-CA" sz="1800" noProof="0" dirty="0"/>
          </a:p>
          <a:p>
            <a:r>
              <a:rPr lang="fr-CA" sz="1800" i="1" noProof="0" dirty="0"/>
              <a:t>Résolution 09/2024, Soutien à la reconnaissance de la compétence des Premières Nations sur les services de police</a:t>
            </a:r>
            <a:endParaRPr lang="fr-CA" sz="1800" noProof="0" dirty="0"/>
          </a:p>
          <a:p>
            <a:r>
              <a:rPr lang="fr-CA" sz="1800" i="1" noProof="0" dirty="0"/>
              <a:t>Résolution 63/2024, Appel à une enquête nationale sur le racisme systémique dans les services de police</a:t>
            </a:r>
            <a:endParaRPr lang="fr-CA" sz="1800" noProof="0" dirty="0"/>
          </a:p>
          <a:p>
            <a:pPr lvl="0">
              <a:buFont typeface=""/>
              <a:buChar char="•"/>
            </a:pPr>
            <a:endParaRPr lang="fr-CA" sz="1400" i="1" noProof="0" dirty="0">
              <a:solidFill>
                <a:srgbClr val="000000"/>
              </a:solidFill>
              <a:ea typeface="Arial"/>
              <a:cs typeface="Arial"/>
            </a:endParaRPr>
          </a:p>
          <a:p>
            <a:pPr marL="0" indent="0" algn="just">
              <a:buNone/>
            </a:pPr>
            <a:endParaRPr lang="fr-CA" sz="1400" noProof="0" dirty="0"/>
          </a:p>
          <a:p>
            <a:endParaRPr lang="fr-CA" noProof="0" dirty="0">
              <a:ea typeface="+mn-lt"/>
              <a:cs typeface="+mn-lt"/>
            </a:endParaRPr>
          </a:p>
        </p:txBody>
      </p:sp>
      <p:sp>
        <p:nvSpPr>
          <p:cNvPr id="4" name="Slide Number Placeholder 3">
            <a:extLst>
              <a:ext uri="{FF2B5EF4-FFF2-40B4-BE49-F238E27FC236}">
                <a16:creationId xmlns:a16="http://schemas.microsoft.com/office/drawing/2014/main" id="{DBEAED86-45A4-1CA9-4E8B-204B2AE5F97A}"/>
              </a:ext>
            </a:extLst>
          </p:cNvPr>
          <p:cNvSpPr>
            <a:spLocks noGrp="1"/>
          </p:cNvSpPr>
          <p:nvPr>
            <p:ph type="sldNum" sz="quarter" idx="4"/>
          </p:nvPr>
        </p:nvSpPr>
        <p:spPr/>
        <p:txBody>
          <a:bodyPr/>
          <a:lstStyle/>
          <a:p>
            <a:fld id="{5AFE8F15-7C32-D545-A297-630322AEE5F1}" type="slidenum">
              <a:rPr lang="en-US" smtClean="0"/>
              <a:t>2</a:t>
            </a:fld>
            <a:endParaRPr lang="en-US"/>
          </a:p>
        </p:txBody>
      </p:sp>
    </p:spTree>
    <p:extLst>
      <p:ext uri="{BB962C8B-B14F-4D97-AF65-F5344CB8AC3E}">
        <p14:creationId xmlns:p14="http://schemas.microsoft.com/office/powerpoint/2010/main" val="378656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7EE3F-4D6A-DB9C-E097-72A1D31D9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07559-C303-F69A-EA32-D6B1F386DD71}"/>
              </a:ext>
            </a:extLst>
          </p:cNvPr>
          <p:cNvSpPr>
            <a:spLocks noGrp="1"/>
          </p:cNvSpPr>
          <p:nvPr>
            <p:ph type="title"/>
          </p:nvPr>
        </p:nvSpPr>
        <p:spPr/>
        <p:txBody>
          <a:bodyPr/>
          <a:lstStyle/>
          <a:p>
            <a:r>
              <a:rPr lang="fr-CA" sz="2400" b="1" noProof="0" dirty="0"/>
              <a:t>Sécurité communautaire et services de police – Contexte</a:t>
            </a:r>
          </a:p>
        </p:txBody>
      </p:sp>
      <p:sp>
        <p:nvSpPr>
          <p:cNvPr id="3" name="Content Placeholder 2">
            <a:extLst>
              <a:ext uri="{FF2B5EF4-FFF2-40B4-BE49-F238E27FC236}">
                <a16:creationId xmlns:a16="http://schemas.microsoft.com/office/drawing/2014/main" id="{588950EA-1BA6-DEB4-ACB4-EEBF274AC42F}"/>
              </a:ext>
            </a:extLst>
          </p:cNvPr>
          <p:cNvSpPr>
            <a:spLocks noGrp="1"/>
          </p:cNvSpPr>
          <p:nvPr>
            <p:ph idx="1"/>
          </p:nvPr>
        </p:nvSpPr>
        <p:spPr>
          <a:xfrm>
            <a:off x="838200" y="2257915"/>
            <a:ext cx="10515600" cy="3836670"/>
          </a:xfrm>
        </p:spPr>
        <p:txBody>
          <a:bodyPr vert="horz" lIns="91440" tIns="45720" rIns="91440" bIns="45720" rtlCol="0" anchor="t">
            <a:normAutofit fontScale="92500" lnSpcReduction="10000"/>
          </a:bodyPr>
          <a:lstStyle/>
          <a:p>
            <a:pPr lvl="0"/>
            <a:r>
              <a:rPr lang="fr-CA" sz="2200" noProof="0" dirty="0"/>
              <a:t>Malgré deux rapports du Bureau du vérificateur général et un litige en cours devant le Tribunal canadien des droits de la personne, le Canada continue d’appliquer des pratiques de financement discriminatoires des services de police des Premières Nations.  </a:t>
            </a:r>
          </a:p>
          <a:p>
            <a:pPr lvl="0"/>
            <a:r>
              <a:rPr lang="fr-CA" sz="2200" noProof="0" dirty="0"/>
              <a:t>Le rapport de la vérificatrice générale de 2024 a révélé que les services de police des Premières Nations dans les réserves sont systématiquement sous-financés et insuffisamment soutenus par Sécurité publique Canada et la GRC. </a:t>
            </a:r>
          </a:p>
          <a:p>
            <a:pPr lvl="0"/>
            <a:r>
              <a:rPr lang="fr-CA" sz="2200" noProof="0" dirty="0"/>
              <a:t>Depuis 2024, l’APN réclame une enquête nationale sur le racisme systémique dans les services de police, qui est motivée par les décès et les interactions préjudiciables impliquant la police qui continuent de toucher les Premières Nations.  </a:t>
            </a:r>
          </a:p>
          <a:p>
            <a:r>
              <a:rPr lang="fr-CA" sz="2200" noProof="0" dirty="0"/>
              <a:t>Des informations récentes concernant la surveillance et le harcèlement exercés depuis des décennies par la GRC à l’encontre d’anciens dirigeants de la Fraternité des Indiens du Canada (FIC) renforcent les préoccupations de longue date concernant la présence policière et la surveillance à outrance dans les communautés des Premières Nations. </a:t>
            </a:r>
          </a:p>
          <a:p>
            <a:pPr lvl="0"/>
            <a:endParaRPr lang="fr-CA" noProof="0" dirty="0"/>
          </a:p>
          <a:p>
            <a:pPr marL="0" indent="0" algn="just">
              <a:buNone/>
            </a:pPr>
            <a:endParaRPr lang="fr-CA" sz="700" noProof="0" dirty="0"/>
          </a:p>
        </p:txBody>
      </p:sp>
      <p:sp>
        <p:nvSpPr>
          <p:cNvPr id="4" name="Slide Number Placeholder 3">
            <a:extLst>
              <a:ext uri="{FF2B5EF4-FFF2-40B4-BE49-F238E27FC236}">
                <a16:creationId xmlns:a16="http://schemas.microsoft.com/office/drawing/2014/main" id="{46B17B66-BCBB-6ABF-7811-9E674CF36EE6}"/>
              </a:ext>
            </a:extLst>
          </p:cNvPr>
          <p:cNvSpPr>
            <a:spLocks noGrp="1"/>
          </p:cNvSpPr>
          <p:nvPr>
            <p:ph type="sldNum" sz="quarter" idx="4"/>
          </p:nvPr>
        </p:nvSpPr>
        <p:spPr/>
        <p:txBody>
          <a:bodyPr/>
          <a:lstStyle/>
          <a:p>
            <a:fld id="{5AFE8F15-7C32-D545-A297-630322AEE5F1}" type="slidenum">
              <a:rPr lang="en-US" smtClean="0"/>
              <a:t>3</a:t>
            </a:fld>
            <a:endParaRPr lang="en-US"/>
          </a:p>
        </p:txBody>
      </p:sp>
    </p:spTree>
    <p:extLst>
      <p:ext uri="{BB962C8B-B14F-4D97-AF65-F5344CB8AC3E}">
        <p14:creationId xmlns:p14="http://schemas.microsoft.com/office/powerpoint/2010/main" val="319669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92BF-32A2-BB85-E643-6C0BE98D4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EAA4E-52DB-8398-A38F-467331445E0C}"/>
              </a:ext>
            </a:extLst>
          </p:cNvPr>
          <p:cNvSpPr>
            <a:spLocks noGrp="1"/>
          </p:cNvSpPr>
          <p:nvPr>
            <p:ph type="title"/>
          </p:nvPr>
        </p:nvSpPr>
        <p:spPr/>
        <p:txBody>
          <a:bodyPr>
            <a:normAutofit/>
          </a:bodyPr>
          <a:lstStyle/>
          <a:p>
            <a:r>
              <a:rPr lang="fr-CA" sz="2800" b="1" noProof="0" dirty="0"/>
              <a:t>Position de l’APN </a:t>
            </a:r>
          </a:p>
        </p:txBody>
      </p:sp>
      <p:sp>
        <p:nvSpPr>
          <p:cNvPr id="3" name="Content Placeholder 2">
            <a:extLst>
              <a:ext uri="{FF2B5EF4-FFF2-40B4-BE49-F238E27FC236}">
                <a16:creationId xmlns:a16="http://schemas.microsoft.com/office/drawing/2014/main" id="{E50D21DE-1323-C2F9-4470-9B7C2F676BCD}"/>
              </a:ext>
            </a:extLst>
          </p:cNvPr>
          <p:cNvSpPr>
            <a:spLocks noGrp="1"/>
          </p:cNvSpPr>
          <p:nvPr>
            <p:ph idx="1"/>
          </p:nvPr>
        </p:nvSpPr>
        <p:spPr/>
        <p:txBody>
          <a:bodyPr vert="horz" lIns="91440" tIns="45720" rIns="91440" bIns="45720" rtlCol="0" anchor="t">
            <a:normAutofit fontScale="92500" lnSpcReduction="20000"/>
          </a:bodyPr>
          <a:lstStyle/>
          <a:p>
            <a:pPr algn="just"/>
            <a:r>
              <a:rPr lang="fr-CA" sz="2000" noProof="0" dirty="0"/>
              <a:t>Guidée par les mandats des Premières Nations-en-Assemblée, l’APN met en œuvre plusieurs mesures : </a:t>
            </a:r>
          </a:p>
          <a:p>
            <a:pPr lvl="1" algn="just"/>
            <a:r>
              <a:rPr lang="fr-CA" sz="2000" noProof="0" dirty="0"/>
              <a:t>Collaborer avec des partenaires fédéraux pour élaborer conjointement avec Sécurité publique Canada une loi visant à reconnaître officiellement les services de police des Premières Nations comme un service essentiel.</a:t>
            </a:r>
          </a:p>
          <a:p>
            <a:pPr lvl="1" algn="just"/>
            <a:r>
              <a:rPr lang="fr-CA" sz="2000" noProof="0" dirty="0">
                <a:ea typeface="+mn-lt"/>
                <a:cs typeface="+mn-lt"/>
              </a:rPr>
              <a:t>Appeler à un changement transformateur dans les services de police et la justice des Premières Nations, notamment la pleine reconnaissance de ces services en tant que services essentiels entièrement financés, ainsi qu’à un soutien accru aux traditions juridiques et aux systèmes de justice des Premières Nations. </a:t>
            </a:r>
          </a:p>
          <a:p>
            <a:pPr lvl="1" algn="just"/>
            <a:r>
              <a:rPr lang="fr-CA" sz="2000" noProof="0" dirty="0">
                <a:ea typeface="+mn-lt"/>
                <a:cs typeface="+mn-lt"/>
              </a:rPr>
              <a:t>Demander aux gouvernements de rendre des comptes afin de garantir des services de police sûrs, respectueux, reflétant les lois et les communautés des Premières Nations et soutenus par un financement et une gouvernance durables fondés sur les droits. </a:t>
            </a:r>
          </a:p>
          <a:p>
            <a:pPr lvl="1" algn="just"/>
            <a:r>
              <a:rPr lang="fr-CA" sz="2000" noProof="0" dirty="0">
                <a:ea typeface="+mn-lt"/>
                <a:cs typeface="+mn-lt"/>
              </a:rPr>
              <a:t>Demander le lancement d’une enquête nationale sur les services de police fédéraux et les institutions de sécurité nationale concernant le ciblage des citoyens, des dirigeants et des organisations des Premières Nations dans le cadre d’un processus transparent et crédible guidé par les priorités des Premières Nations.</a:t>
            </a:r>
            <a:endParaRPr lang="fr-CA" sz="2000" noProof="0" dirty="0"/>
          </a:p>
          <a:p>
            <a:endParaRPr lang="fr-CA" sz="1400" noProof="0" dirty="0"/>
          </a:p>
        </p:txBody>
      </p:sp>
      <p:sp>
        <p:nvSpPr>
          <p:cNvPr id="4" name="Slide Number Placeholder 3">
            <a:extLst>
              <a:ext uri="{FF2B5EF4-FFF2-40B4-BE49-F238E27FC236}">
                <a16:creationId xmlns:a16="http://schemas.microsoft.com/office/drawing/2014/main" id="{C6038E2A-5055-DD22-9532-63654B4263C8}"/>
              </a:ext>
            </a:extLst>
          </p:cNvPr>
          <p:cNvSpPr>
            <a:spLocks noGrp="1"/>
          </p:cNvSpPr>
          <p:nvPr>
            <p:ph type="sldNum" sz="quarter" idx="4"/>
          </p:nvPr>
        </p:nvSpPr>
        <p:spPr/>
        <p:txBody>
          <a:bodyPr/>
          <a:lstStyle/>
          <a:p>
            <a:fld id="{5AFE8F15-7C32-D545-A297-630322AEE5F1}" type="slidenum">
              <a:rPr lang="en-US" smtClean="0"/>
              <a:t>4</a:t>
            </a:fld>
            <a:endParaRPr lang="en-US"/>
          </a:p>
        </p:txBody>
      </p:sp>
    </p:spTree>
    <p:extLst>
      <p:ext uri="{BB962C8B-B14F-4D97-AF65-F5344CB8AC3E}">
        <p14:creationId xmlns:p14="http://schemas.microsoft.com/office/powerpoint/2010/main" val="45802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5606F-FF5E-E214-EAF6-E3C7129CD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80CDA-06A7-E569-A76D-58F155CA0637}"/>
              </a:ext>
            </a:extLst>
          </p:cNvPr>
          <p:cNvSpPr>
            <a:spLocks noGrp="1"/>
          </p:cNvSpPr>
          <p:nvPr>
            <p:ph type="title"/>
          </p:nvPr>
        </p:nvSpPr>
        <p:spPr>
          <a:xfrm>
            <a:off x="189368" y="1513840"/>
            <a:ext cx="10515600" cy="826452"/>
          </a:xfrm>
        </p:spPr>
        <p:txBody>
          <a:bodyPr>
            <a:normAutofit/>
          </a:bodyPr>
          <a:lstStyle/>
          <a:p>
            <a:r>
              <a:rPr lang="fr-CA" sz="2400" b="1" noProof="0" dirty="0">
                <a:latin typeface="Aptos"/>
              </a:rPr>
              <a:t>Recommandations / Appels à l’action </a:t>
            </a:r>
            <a:endParaRPr lang="fr-CA" sz="2400" noProof="0" dirty="0"/>
          </a:p>
        </p:txBody>
      </p:sp>
      <p:sp>
        <p:nvSpPr>
          <p:cNvPr id="3" name="Content Placeholder 2">
            <a:extLst>
              <a:ext uri="{FF2B5EF4-FFF2-40B4-BE49-F238E27FC236}">
                <a16:creationId xmlns:a16="http://schemas.microsoft.com/office/drawing/2014/main" id="{25AE116D-2BA7-A87E-CB6A-0653E6E1D954}"/>
              </a:ext>
            </a:extLst>
          </p:cNvPr>
          <p:cNvSpPr>
            <a:spLocks noGrp="1"/>
          </p:cNvSpPr>
          <p:nvPr>
            <p:ph idx="1"/>
          </p:nvPr>
        </p:nvSpPr>
        <p:spPr>
          <a:xfrm>
            <a:off x="332715" y="1925342"/>
            <a:ext cx="11511481" cy="4636393"/>
          </a:xfrm>
        </p:spPr>
        <p:txBody>
          <a:bodyPr vert="horz" lIns="91440" tIns="45720" rIns="91440" bIns="45720" rtlCol="0" anchor="t">
            <a:normAutofit/>
          </a:bodyPr>
          <a:lstStyle/>
          <a:p>
            <a:pPr marL="0" indent="0" algn="just">
              <a:buNone/>
            </a:pPr>
            <a:endParaRPr lang="fr-CA" sz="1600" noProof="0" dirty="0">
              <a:ea typeface="+mn-lt"/>
              <a:cs typeface="+mn-lt"/>
            </a:endParaRPr>
          </a:p>
          <a:p>
            <a:pPr marL="0" indent="0" algn="just">
              <a:buNone/>
            </a:pPr>
            <a:r>
              <a:rPr lang="fr-CA" sz="1600" noProof="0" dirty="0">
                <a:ea typeface="+mn-lt"/>
                <a:cs typeface="+mn-lt"/>
              </a:rPr>
              <a:t>Grâce à leur participation aux niveaux national et régional, notamment dans le cadre de trois forums nationaux sur les services de police, les Premières Nations ont systématiquement établi des priorités :</a:t>
            </a:r>
            <a:endParaRPr lang="fr-CA" sz="1600" noProof="0" dirty="0"/>
          </a:p>
          <a:p>
            <a:pPr algn="just"/>
            <a:r>
              <a:rPr lang="fr-CA" sz="1600" b="1" noProof="0" dirty="0">
                <a:ea typeface="+mn-lt"/>
                <a:cs typeface="+mn-lt"/>
              </a:rPr>
              <a:t>Compétence : </a:t>
            </a:r>
            <a:r>
              <a:rPr lang="fr-CA" sz="1600" noProof="0" dirty="0">
                <a:ea typeface="+mn-lt"/>
                <a:cs typeface="+mn-lt"/>
              </a:rPr>
              <a:t>La législation fédérale doit reconnaître la compétence des Premières Nations en matière de services de police et de justice, y compris les lois coutumières, et clarifier les relations avec les systèmes provinciaux et territoriaux.</a:t>
            </a:r>
            <a:endParaRPr lang="fr-CA" sz="1600" b="1" noProof="0" dirty="0"/>
          </a:p>
          <a:p>
            <a:pPr algn="just"/>
            <a:r>
              <a:rPr lang="fr-CA" sz="1600" b="1" noProof="0" dirty="0">
                <a:ea typeface="+mn-lt"/>
                <a:cs typeface="+mn-lt"/>
              </a:rPr>
              <a:t>Autodétermination : </a:t>
            </a:r>
            <a:r>
              <a:rPr lang="fr-CA" sz="1600" noProof="0" dirty="0">
                <a:ea typeface="+mn-lt"/>
                <a:cs typeface="+mn-lt"/>
              </a:rPr>
              <a:t>Elle doit être consacrée par la loi, fondée sur les droits inhérents, issus des traités et constitutionnels, et conforme à la Déclaration des Nations Unies sur les droits des peuples autochtones.</a:t>
            </a:r>
            <a:endParaRPr lang="fr-CA" sz="1600" noProof="0" dirty="0"/>
          </a:p>
          <a:p>
            <a:pPr algn="just"/>
            <a:r>
              <a:rPr lang="fr-CA" sz="1600" b="1" noProof="0" dirty="0">
                <a:ea typeface="+mn-lt"/>
                <a:cs typeface="+mn-lt"/>
              </a:rPr>
              <a:t>Financement équitable fondé sur les besoins : </a:t>
            </a:r>
            <a:r>
              <a:rPr lang="fr-CA" sz="1600" noProof="0" dirty="0">
                <a:ea typeface="+mn-lt"/>
                <a:cs typeface="+mn-lt"/>
              </a:rPr>
              <a:t>Un financement prévu par la loi stable, à long terme, comparable à celui d’autres services et fondé sur les besoins définis par la communauté, y compris les infrastructures et les programmes.</a:t>
            </a:r>
            <a:endParaRPr lang="fr-CA" sz="1600" noProof="0" dirty="0"/>
          </a:p>
          <a:p>
            <a:pPr algn="just"/>
            <a:r>
              <a:rPr lang="fr-CA" sz="1600" b="1" noProof="0" dirty="0">
                <a:ea typeface="+mn-lt"/>
                <a:cs typeface="+mn-lt"/>
              </a:rPr>
              <a:t>Gouvernance et surveillance : </a:t>
            </a:r>
            <a:r>
              <a:rPr lang="fr-CA" sz="1600" noProof="0" dirty="0">
                <a:ea typeface="+mn-lt"/>
                <a:cs typeface="+mn-lt"/>
              </a:rPr>
              <a:t>Des modèles dirigés par les Premières Nations qui garantissent une reddition de compte, une certaine latitude et un alignement sur les structures et priorités communautaires.</a:t>
            </a:r>
            <a:endParaRPr lang="fr-CA" sz="1600" noProof="0" dirty="0"/>
          </a:p>
          <a:p>
            <a:pPr algn="just"/>
            <a:r>
              <a:rPr lang="fr-CA" sz="1600" b="1" noProof="0" dirty="0">
                <a:ea typeface="+mn-lt"/>
                <a:cs typeface="+mn-lt"/>
              </a:rPr>
              <a:t>Sécurité communautaire : </a:t>
            </a:r>
            <a:r>
              <a:rPr lang="fr-CA" sz="1600" noProof="0" dirty="0">
                <a:ea typeface="+mn-lt"/>
                <a:cs typeface="+mn-lt"/>
              </a:rPr>
              <a:t>Investissement dans des mesures de prévention et d’autres solutions autres que les services de police dirigées par les Premières Nations et ancrées dans la culture.</a:t>
            </a:r>
            <a:endParaRPr lang="fr-CA" sz="1600" noProof="0" dirty="0"/>
          </a:p>
          <a:p>
            <a:pPr algn="just"/>
            <a:r>
              <a:rPr lang="fr-CA" sz="1600" b="1" noProof="0" dirty="0">
                <a:ea typeface="+mn-lt"/>
                <a:cs typeface="+mn-lt"/>
              </a:rPr>
              <a:t>Responsabilité de la GRC : </a:t>
            </a:r>
            <a:r>
              <a:rPr lang="fr-CA" sz="1600" noProof="0" dirty="0">
                <a:ea typeface="+mn-lt"/>
                <a:cs typeface="+mn-lt"/>
              </a:rPr>
              <a:t>Des réformes claires et mesurables visant à améliorer les pratiques, les relations et la confiance dans les communautés des Premières Nations.</a:t>
            </a:r>
            <a:endParaRPr lang="fr-CA" sz="1600" noProof="0" dirty="0"/>
          </a:p>
          <a:p>
            <a:pPr algn="just"/>
            <a:endParaRPr lang="fr-CA" sz="1200" b="1" noProof="0" dirty="0"/>
          </a:p>
          <a:p>
            <a:endParaRPr lang="fr-CA" noProof="0" dirty="0"/>
          </a:p>
        </p:txBody>
      </p:sp>
      <p:sp>
        <p:nvSpPr>
          <p:cNvPr id="4" name="Slide Number Placeholder 3">
            <a:extLst>
              <a:ext uri="{FF2B5EF4-FFF2-40B4-BE49-F238E27FC236}">
                <a16:creationId xmlns:a16="http://schemas.microsoft.com/office/drawing/2014/main" id="{8A717A89-CD16-1E8C-6C0C-118719CC86FE}"/>
              </a:ext>
            </a:extLst>
          </p:cNvPr>
          <p:cNvSpPr>
            <a:spLocks noGrp="1"/>
          </p:cNvSpPr>
          <p:nvPr>
            <p:ph type="sldNum" sz="quarter" idx="4"/>
          </p:nvPr>
        </p:nvSpPr>
        <p:spPr/>
        <p:txBody>
          <a:bodyPr/>
          <a:lstStyle/>
          <a:p>
            <a:fld id="{5AFE8F15-7C32-D545-A297-630322AEE5F1}" type="slidenum">
              <a:rPr lang="en-US" smtClean="0"/>
              <a:t>5</a:t>
            </a:fld>
            <a:endParaRPr lang="en-US"/>
          </a:p>
        </p:txBody>
      </p:sp>
    </p:spTree>
    <p:extLst>
      <p:ext uri="{BB962C8B-B14F-4D97-AF65-F5344CB8AC3E}">
        <p14:creationId xmlns:p14="http://schemas.microsoft.com/office/powerpoint/2010/main" val="288426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DF8C-BC1A-1C55-687C-774AA1F1B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3A7F4-FEB4-26E7-5BFF-1F7F73019F44}"/>
              </a:ext>
            </a:extLst>
          </p:cNvPr>
          <p:cNvSpPr>
            <a:spLocks noGrp="1"/>
          </p:cNvSpPr>
          <p:nvPr>
            <p:ph type="title"/>
          </p:nvPr>
        </p:nvSpPr>
        <p:spPr>
          <a:xfrm>
            <a:off x="382772" y="1513840"/>
            <a:ext cx="11313042" cy="826452"/>
          </a:xfrm>
        </p:spPr>
        <p:txBody>
          <a:bodyPr>
            <a:normAutofit fontScale="90000"/>
          </a:bodyPr>
          <a:lstStyle/>
          <a:p>
            <a:r>
              <a:rPr lang="fr-CA" b="1" noProof="0" dirty="0"/>
              <a:t>Questions de discussion sur la sécurité communautaire et les services de police</a:t>
            </a:r>
          </a:p>
        </p:txBody>
      </p:sp>
      <p:sp>
        <p:nvSpPr>
          <p:cNvPr id="3" name="Content Placeholder 2">
            <a:extLst>
              <a:ext uri="{FF2B5EF4-FFF2-40B4-BE49-F238E27FC236}">
                <a16:creationId xmlns:a16="http://schemas.microsoft.com/office/drawing/2014/main" id="{9D93240A-668D-5BD3-D608-ABD30E73D928}"/>
              </a:ext>
            </a:extLst>
          </p:cNvPr>
          <p:cNvSpPr>
            <a:spLocks noGrp="1"/>
          </p:cNvSpPr>
          <p:nvPr>
            <p:ph idx="1"/>
          </p:nvPr>
        </p:nvSpPr>
        <p:spPr>
          <a:xfrm>
            <a:off x="838200" y="2340293"/>
            <a:ext cx="10515600" cy="4289343"/>
          </a:xfrm>
        </p:spPr>
        <p:txBody>
          <a:bodyPr vert="horz" lIns="91440" tIns="45720" rIns="91440" bIns="45720" rtlCol="0" anchor="t">
            <a:normAutofit lnSpcReduction="10000"/>
          </a:bodyPr>
          <a:lstStyle/>
          <a:p>
            <a:pPr marL="457200" indent="-457200">
              <a:buAutoNum type="arabicPeriod"/>
            </a:pPr>
            <a:endParaRPr lang="fr-CA" noProof="0" dirty="0">
              <a:ea typeface="+mn-lt"/>
              <a:cs typeface="+mn-lt"/>
            </a:endParaRPr>
          </a:p>
          <a:p>
            <a:r>
              <a:rPr lang="fr-CA" noProof="0" dirty="0">
                <a:ea typeface="+mn-lt"/>
                <a:cs typeface="+mn-lt"/>
              </a:rPr>
              <a:t>Quelles sont les principales lacunes entre les gouvernements lorsqu’il s’agit d’assurer la sécurité communautaire et comment y remédier?</a:t>
            </a:r>
          </a:p>
          <a:p>
            <a:r>
              <a:rPr lang="fr-CA" noProof="0" dirty="0">
                <a:ea typeface="+mn-lt"/>
                <a:cs typeface="+mn-lt"/>
              </a:rPr>
              <a:t>Quelles sont les approches en matière de sécurité menées par les Premières Nations qui fonctionnent et comment les gouvernements pourraient-ils mieux les soutenir?</a:t>
            </a:r>
          </a:p>
          <a:p>
            <a:r>
              <a:rPr lang="fr-CA" noProof="0" dirty="0">
                <a:ea typeface="+mn-lt"/>
                <a:cs typeface="+mn-lt"/>
              </a:rPr>
              <a:t>Quelles sont les répercussions des pratiques policières sur l’accès aux services de santé, à l’éducation et aux services sociaux et quels changements seraient nécessaires?</a:t>
            </a:r>
          </a:p>
        </p:txBody>
      </p:sp>
      <p:sp>
        <p:nvSpPr>
          <p:cNvPr id="4" name="Slide Number Placeholder 3">
            <a:extLst>
              <a:ext uri="{FF2B5EF4-FFF2-40B4-BE49-F238E27FC236}">
                <a16:creationId xmlns:a16="http://schemas.microsoft.com/office/drawing/2014/main" id="{27C1DB9E-EA3A-F9F9-1E57-3933870FAA00}"/>
              </a:ext>
            </a:extLst>
          </p:cNvPr>
          <p:cNvSpPr>
            <a:spLocks noGrp="1"/>
          </p:cNvSpPr>
          <p:nvPr>
            <p:ph type="sldNum" sz="quarter" idx="4"/>
          </p:nvPr>
        </p:nvSpPr>
        <p:spPr/>
        <p:txBody>
          <a:bodyPr/>
          <a:lstStyle/>
          <a:p>
            <a:fld id="{5AFE8F15-7C32-D545-A297-630322AEE5F1}" type="slidenum">
              <a:rPr lang="en-US" smtClean="0"/>
              <a:t>6</a:t>
            </a:fld>
            <a:endParaRPr lang="en-US"/>
          </a:p>
        </p:txBody>
      </p:sp>
    </p:spTree>
    <p:extLst>
      <p:ext uri="{BB962C8B-B14F-4D97-AF65-F5344CB8AC3E}">
        <p14:creationId xmlns:p14="http://schemas.microsoft.com/office/powerpoint/2010/main" val="121322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696FD5239AF74E87EFFBDC83D76A7B" ma:contentTypeVersion="11" ma:contentTypeDescription="Create a new document." ma:contentTypeScope="" ma:versionID="d76f73f1382755cf011e99aff2c0d4d9">
  <xsd:schema xmlns:xsd="http://www.w3.org/2001/XMLSchema" xmlns:xs="http://www.w3.org/2001/XMLSchema" xmlns:p="http://schemas.microsoft.com/office/2006/metadata/properties" xmlns:ns2="37cb7cd7-49ca-4dbb-a390-85ef41aece95" xmlns:ns3="e6983f88-496f-4ece-a39e-dc5661dfe7e5" targetNamespace="http://schemas.microsoft.com/office/2006/metadata/properties" ma:root="true" ma:fieldsID="de0b1679c08885c788c6327332d38b4d" ns2:_="" ns3:_="">
    <xsd:import namespace="37cb7cd7-49ca-4dbb-a390-85ef41aece95"/>
    <xsd:import namespace="e6983f88-496f-4ece-a39e-dc5661dfe7e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b7cd7-49ca-4dbb-a390-85ef41aece9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983f88-496f-4ece-a39e-dc5661dfe7e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02893db-bb65-4525-b368-63836930415f}" ma:internalName="TaxCatchAll" ma:showField="CatchAllData" ma:web="e6983f88-496f-4ece-a39e-dc5661dfe7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cb7cd7-49ca-4dbb-a390-85ef41aece95">
      <Terms xmlns="http://schemas.microsoft.com/office/infopath/2007/PartnerControls"/>
    </lcf76f155ced4ddcb4097134ff3c332f>
    <TaxCatchAll xmlns="e6983f88-496f-4ece-a39e-dc5661dfe7e5" xsi:nil="true"/>
  </documentManagement>
</p:properties>
</file>

<file path=customXml/itemProps1.xml><?xml version="1.0" encoding="utf-8"?>
<ds:datastoreItem xmlns:ds="http://schemas.openxmlformats.org/officeDocument/2006/customXml" ds:itemID="{352E8FBC-F5A8-402B-B54D-EB82C667D745}">
  <ds:schemaRefs>
    <ds:schemaRef ds:uri="http://schemas.microsoft.com/sharepoint/v3/contenttype/forms"/>
  </ds:schemaRefs>
</ds:datastoreItem>
</file>

<file path=customXml/itemProps2.xml><?xml version="1.0" encoding="utf-8"?>
<ds:datastoreItem xmlns:ds="http://schemas.openxmlformats.org/officeDocument/2006/customXml" ds:itemID="{298B0538-C589-4B67-A1B2-FEDE57F38AA0}">
  <ds:schemaRefs>
    <ds:schemaRef ds:uri="37cb7cd7-49ca-4dbb-a390-85ef41aece95"/>
    <ds:schemaRef ds:uri="e6983f88-496f-4ece-a39e-dc5661dfe7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2F2C2B-3010-4AE7-9D55-85BF517F8F02}">
  <ds:schemaRefs>
    <ds:schemaRef ds:uri="37cb7cd7-49ca-4dbb-a390-85ef41aece95"/>
    <ds:schemaRef ds:uri="e6983f88-496f-4ece-a39e-dc5661dfe7e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132</TotalTime>
  <Words>868</Words>
  <Application>Microsoft Office PowerPoint</Application>
  <PresentationFormat>Widescreen</PresentationFormat>
  <Paragraphs>49</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Posterama</vt:lpstr>
      <vt:lpstr>Office Theme</vt:lpstr>
      <vt:lpstr>Sécurité communautaire, services de police et justice </vt:lpstr>
      <vt:lpstr>Mandats de l’Assemblée des Premières Nations en matière de services de police </vt:lpstr>
      <vt:lpstr>Sécurité communautaire et services de police – Contexte</vt:lpstr>
      <vt:lpstr>Position de l’APN </vt:lpstr>
      <vt:lpstr>Recommandations / Appels à l’action </vt:lpstr>
      <vt:lpstr>Questions de discussion sur la sécurité communautaire et les services de police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docId:246C78CF9F19AB3830757B44B04CB84A</cp:keywords>
  <cp:lastModifiedBy>Tasha Cloutier</cp:lastModifiedBy>
  <cp:revision>14</cp:revision>
  <dcterms:created xsi:type="dcterms:W3CDTF">2024-03-06T17:35:26Z</dcterms:created>
  <dcterms:modified xsi:type="dcterms:W3CDTF">2026-04-15T18:02:39Z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0x010100B7696FD5239AF74E87EFFBDC83D76A7B</vt:lpwstr>
  </property>
  <property fmtid="{D5CDD505-2E9C-101B-9397-08002B2CF9AE}" pid="3" name="MediaServiceImageTags">
    <vt:lpwstr/>
  </property>
</Properties>
</file>