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4"/>
  </p:sldMasterIdLst>
  <p:notesMasterIdLst>
    <p:notesMasterId r:id="rId38"/>
  </p:notesMasterIdLst>
  <p:sldIdLst>
    <p:sldId id="256" r:id="rId5"/>
    <p:sldId id="262" r:id="rId6"/>
    <p:sldId id="334" r:id="rId7"/>
    <p:sldId id="338" r:id="rId8"/>
    <p:sldId id="339" r:id="rId9"/>
    <p:sldId id="340" r:id="rId10"/>
    <p:sldId id="341" r:id="rId11"/>
    <p:sldId id="342" r:id="rId12"/>
    <p:sldId id="343" r:id="rId13"/>
    <p:sldId id="347" r:id="rId14"/>
    <p:sldId id="349" r:id="rId15"/>
    <p:sldId id="344" r:id="rId16"/>
    <p:sldId id="348" r:id="rId17"/>
    <p:sldId id="345" r:id="rId18"/>
    <p:sldId id="346" r:id="rId19"/>
    <p:sldId id="336" r:id="rId20"/>
    <p:sldId id="335" r:id="rId21"/>
    <p:sldId id="263" r:id="rId22"/>
    <p:sldId id="264" r:id="rId23"/>
    <p:sldId id="266" r:id="rId24"/>
    <p:sldId id="267" r:id="rId25"/>
    <p:sldId id="330" r:id="rId26"/>
    <p:sldId id="277" r:id="rId27"/>
    <p:sldId id="332" r:id="rId28"/>
    <p:sldId id="329" r:id="rId29"/>
    <p:sldId id="328" r:id="rId30"/>
    <p:sldId id="275" r:id="rId31"/>
    <p:sldId id="325" r:id="rId32"/>
    <p:sldId id="326" r:id="rId33"/>
    <p:sldId id="350" r:id="rId34"/>
    <p:sldId id="351" r:id="rId35"/>
    <p:sldId id="322" r:id="rId36"/>
    <p:sldId id="337" r:id="rId37"/>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jksBP1PO4KRktapoKZbNCGrQwf1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CFB9A5-B34A-377B-96CC-9325AC4E9E01}" name="Magena Warrior" initials="MW" userId="S::Mwarrior@afn.ca::6379fe99-1276-4502-be09-13cef518c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48" autoAdjust="0"/>
    <p:restoredTop sz="95169" autoAdjust="0"/>
  </p:normalViewPr>
  <p:slideViewPr>
    <p:cSldViewPr snapToGrid="0">
      <p:cViewPr varScale="1">
        <p:scale>
          <a:sx n="103" d="100"/>
          <a:sy n="103" d="100"/>
        </p:scale>
        <p:origin x="17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6"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73" Type="http://customschemas.google.com/relationships/presentationmetadata" Target="metadata"/><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77"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31" name="Google Shape;31;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8dd1a936f_0_8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308dd1a936f_0_825: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sz="2200" dirty="0">
              <a:latin typeface="Arial"/>
              <a:ea typeface="Arial"/>
              <a:cs typeface="Arial"/>
              <a:sym typeface="Arial"/>
            </a:endParaRPr>
          </a:p>
          <a:p>
            <a:pPr marL="0" indent="0"/>
            <a:endParaRPr sz="2200" dirty="0">
              <a:latin typeface="Arial"/>
              <a:ea typeface="Arial"/>
              <a:cs typeface="Arial"/>
              <a:sym typeface="Arial"/>
            </a:endParaRPr>
          </a:p>
        </p:txBody>
      </p:sp>
      <p:sp>
        <p:nvSpPr>
          <p:cNvPr id="95" name="Google Shape;95;g308dd1a936f_0_825: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t>19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8dd1a936f_0_84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308dd1a936f_0_842: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14" name="Google Shape;114;g308dd1a936f_0_842: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t>20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08dd1a936f_0_84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308dd1a936f_0_848: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233309" indent="-233309">
              <a:lnSpc>
                <a:spcPct val="90000"/>
              </a:lnSpc>
              <a:spcBef>
                <a:spcPts val="1021"/>
              </a:spcBef>
              <a:buClr>
                <a:srgbClr val="002060"/>
              </a:buClr>
              <a:buSzPts val="2200"/>
              <a:buChar char="•"/>
            </a:pPr>
            <a:endParaRPr lang="en-US" dirty="0">
              <a:latin typeface="Arial"/>
              <a:ea typeface="Arial"/>
              <a:cs typeface="Arial"/>
              <a:sym typeface="Arial"/>
            </a:endParaRPr>
          </a:p>
          <a:p>
            <a:pPr marL="0" indent="0"/>
            <a:endParaRPr lang="en-US" dirty="0"/>
          </a:p>
          <a:p>
            <a:pPr marL="0" indent="0"/>
            <a:endParaRPr lang="en-US" dirty="0"/>
          </a:p>
          <a:p>
            <a:pPr marL="174982" indent="-174982">
              <a:buFontTx/>
              <a:buChar char="-"/>
            </a:pPr>
            <a:endParaRPr dirty="0"/>
          </a:p>
        </p:txBody>
      </p:sp>
      <p:sp>
        <p:nvSpPr>
          <p:cNvPr id="121" name="Google Shape;121;g308dd1a936f_0_848: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t>21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92542" indent="-349964" defTabSz="933237">
              <a:lnSpc>
                <a:spcPct val="90000"/>
              </a:lnSpc>
              <a:spcBef>
                <a:spcPts val="1021"/>
              </a:spcBef>
              <a:buClr>
                <a:srgbClr val="002060"/>
              </a:buClr>
              <a:buSzPts val="2200"/>
              <a:buFontTx/>
              <a:buChar char="-"/>
              <a:defRPr/>
            </a:pPr>
            <a:endParaRPr lang="en-US" dirty="0">
              <a:latin typeface="Arial"/>
              <a:cs typeface="Arial"/>
              <a:sym typeface="Arial"/>
            </a:endParaRPr>
          </a:p>
          <a:p>
            <a:pPr marL="492542" indent="-349964">
              <a:lnSpc>
                <a:spcPct val="90000"/>
              </a:lnSpc>
              <a:spcBef>
                <a:spcPts val="1021"/>
              </a:spcBef>
              <a:buClr>
                <a:srgbClr val="002060"/>
              </a:buClr>
              <a:buSzPts val="2200"/>
              <a:buFontTx/>
              <a:buChar char="-"/>
            </a:pPr>
            <a:endParaRPr lang="en-US" i="1" dirty="0">
              <a:latin typeface="Arial"/>
              <a:cs typeface="Arial"/>
            </a:endParaRPr>
          </a:p>
          <a:p>
            <a:pPr marL="0" indent="0"/>
            <a:endParaRPr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t>22</a:t>
            </a:fld>
            <a:endParaRPr/>
          </a:p>
        </p:txBody>
      </p:sp>
    </p:spTree>
    <p:extLst>
      <p:ext uri="{BB962C8B-B14F-4D97-AF65-F5344CB8AC3E}">
        <p14:creationId xmlns:p14="http://schemas.microsoft.com/office/powerpoint/2010/main" val="2484861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lang="en-US"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t>23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t>24</a:t>
            </a:fld>
            <a:endParaRPr/>
          </a:p>
        </p:txBody>
      </p:sp>
    </p:spTree>
    <p:extLst>
      <p:ext uri="{BB962C8B-B14F-4D97-AF65-F5344CB8AC3E}">
        <p14:creationId xmlns:p14="http://schemas.microsoft.com/office/powerpoint/2010/main" val="191791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1166546" lvl="2" indent="-233309"/>
            <a:endParaRPr lang="en-US" dirty="0"/>
          </a:p>
          <a:p>
            <a:pPr marL="0" indent="0"/>
            <a:endParaRPr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t>25</a:t>
            </a:fld>
            <a:endParaRPr/>
          </a:p>
        </p:txBody>
      </p:sp>
    </p:spTree>
    <p:extLst>
      <p:ext uri="{BB962C8B-B14F-4D97-AF65-F5344CB8AC3E}">
        <p14:creationId xmlns:p14="http://schemas.microsoft.com/office/powerpoint/2010/main" val="393095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lang="en-US"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t>26</a:t>
            </a:fld>
            <a:endParaRPr/>
          </a:p>
        </p:txBody>
      </p:sp>
    </p:spTree>
    <p:extLst>
      <p:ext uri="{BB962C8B-B14F-4D97-AF65-F5344CB8AC3E}">
        <p14:creationId xmlns:p14="http://schemas.microsoft.com/office/powerpoint/2010/main" val="3037675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08dd1a936f_0_89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08dd1a936f_0_899: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lang="en-US" dirty="0"/>
          </a:p>
        </p:txBody>
      </p:sp>
      <p:sp>
        <p:nvSpPr>
          <p:cNvPr id="180" name="Google Shape;180;g308dd1a936f_0_899: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t>27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08dd1a936f_0_89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08dd1a936f_0_899: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80" name="Google Shape;180;g308dd1a936f_0_899: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t>28</a:t>
            </a:fld>
            <a:endParaRPr/>
          </a:p>
        </p:txBody>
      </p:sp>
    </p:spTree>
    <p:extLst>
      <p:ext uri="{BB962C8B-B14F-4D97-AF65-F5344CB8AC3E}">
        <p14:creationId xmlns:p14="http://schemas.microsoft.com/office/powerpoint/2010/main" val="381853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08dd1a936f_0_8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308dd1a936f_0_812: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80" name="Google Shape;80;g308dd1a936f_0_812: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t>29</a:t>
            </a:fld>
            <a:endParaRPr/>
          </a:p>
        </p:txBody>
      </p:sp>
    </p:spTree>
    <p:extLst>
      <p:ext uri="{BB962C8B-B14F-4D97-AF65-F5344CB8AC3E}">
        <p14:creationId xmlns:p14="http://schemas.microsoft.com/office/powerpoint/2010/main" val="2512710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t>30</a:t>
            </a:fld>
            <a:endParaRPr/>
          </a:p>
        </p:txBody>
      </p:sp>
    </p:spTree>
    <p:extLst>
      <p:ext uri="{BB962C8B-B14F-4D97-AF65-F5344CB8AC3E}">
        <p14:creationId xmlns:p14="http://schemas.microsoft.com/office/powerpoint/2010/main" val="279291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5DF0D218-22C4-053B-91F4-BAC1C3B12A55}"/>
            </a:ext>
          </a:extLst>
        </p:cNvPr>
        <p:cNvGrpSpPr/>
        <p:nvPr/>
      </p:nvGrpSpPr>
      <p:grpSpPr>
        <a:xfrm>
          <a:off x="0" y="0"/>
          <a:ext cx="0" cy="0"/>
          <a:chOff x="0" y="0"/>
          <a:chExt cx="0" cy="0"/>
        </a:xfrm>
      </p:grpSpPr>
      <p:sp>
        <p:nvSpPr>
          <p:cNvPr id="193" name="Google Shape;193;g308dd1a936f_0_1064:notes">
            <a:extLst>
              <a:ext uri="{FF2B5EF4-FFF2-40B4-BE49-F238E27FC236}">
                <a16:creationId xmlns:a16="http://schemas.microsoft.com/office/drawing/2014/main" id="{7D6E141E-56C3-6C88-219B-4E43BB1B8A61}"/>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a:extLst>
              <a:ext uri="{FF2B5EF4-FFF2-40B4-BE49-F238E27FC236}">
                <a16:creationId xmlns:a16="http://schemas.microsoft.com/office/drawing/2014/main" id="{D57A7D83-83E4-6C20-72C1-4C373FF6515F}"/>
              </a:ext>
            </a:extLst>
          </p:cNvPr>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195" name="Google Shape;195;g308dd1a936f_0_1064:notes">
            <a:extLst>
              <a:ext uri="{FF2B5EF4-FFF2-40B4-BE49-F238E27FC236}">
                <a16:creationId xmlns:a16="http://schemas.microsoft.com/office/drawing/2014/main" id="{371893A6-2F85-9179-EC42-DD1A35A5B662}"/>
              </a:ext>
            </a:extLst>
          </p:cNvPr>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t>31</a:t>
            </a:fld>
            <a:endParaRPr/>
          </a:p>
        </p:txBody>
      </p:sp>
    </p:spTree>
    <p:extLst>
      <p:ext uri="{BB962C8B-B14F-4D97-AF65-F5344CB8AC3E}">
        <p14:creationId xmlns:p14="http://schemas.microsoft.com/office/powerpoint/2010/main" val="3660437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t>32</a:t>
            </a:fld>
            <a:endParaRPr/>
          </a:p>
        </p:txBody>
      </p:sp>
    </p:spTree>
    <p:extLst>
      <p:ext uri="{BB962C8B-B14F-4D97-AF65-F5344CB8AC3E}">
        <p14:creationId xmlns:p14="http://schemas.microsoft.com/office/powerpoint/2010/main" val="341475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854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012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260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776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9232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6930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08dd1a936f_0_8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308dd1a936f_0_818: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sz="2200">
              <a:latin typeface="Arial"/>
              <a:ea typeface="Arial"/>
              <a:cs typeface="Arial"/>
              <a:sym typeface="Arial"/>
            </a:endParaRPr>
          </a:p>
        </p:txBody>
      </p:sp>
      <p:sp>
        <p:nvSpPr>
          <p:cNvPr id="87" name="Google Shape;87;g308dd1a936f_0_818: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3"/>
        <p:cNvGrpSpPr/>
        <p:nvPr/>
      </p:nvGrpSpPr>
      <p:grpSpPr>
        <a:xfrm>
          <a:off x="0" y="0"/>
          <a:ext cx="0" cy="0"/>
          <a:chOff x="0" y="0"/>
          <a:chExt cx="0" cy="0"/>
        </a:xfrm>
      </p:grpSpPr>
      <p:sp>
        <p:nvSpPr>
          <p:cNvPr id="24" name="Google Shape;24;g308dd1a936f_0_1059"/>
          <p:cNvSpPr txBox="1">
            <a:spLocks noGrp="1"/>
          </p:cNvSpPr>
          <p:nvPr>
            <p:ph type="title"/>
          </p:nvPr>
        </p:nvSpPr>
        <p:spPr>
          <a:xfrm>
            <a:off x="2017642" y="1517904"/>
            <a:ext cx="9336300" cy="7986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02060"/>
              </a:buClr>
              <a:buSzPts val="4000"/>
              <a:buFont typeface="Calibri"/>
              <a:buNone/>
              <a:defRPr sz="4000" b="1" i="0" u="none" strike="noStrike" cap="none">
                <a:solidFill>
                  <a:srgbClr val="00206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g308dd1a936f_0_1059"/>
          <p:cNvSpPr txBox="1">
            <a:spLocks noGrp="1"/>
          </p:cNvSpPr>
          <p:nvPr>
            <p:ph type="body" idx="1"/>
          </p:nvPr>
        </p:nvSpPr>
        <p:spPr>
          <a:xfrm>
            <a:off x="2017642" y="2484783"/>
            <a:ext cx="9336300" cy="36921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g308dd1a936f_0_1059"/>
          <p:cNvSpPr txBox="1">
            <a:spLocks noGrp="1"/>
          </p:cNvSpPr>
          <p:nvPr>
            <p:ph type="dt" idx="10"/>
          </p:nvPr>
        </p:nvSpPr>
        <p:spPr>
          <a:xfrm>
            <a:off x="838200" y="6356350"/>
            <a:ext cx="2743200" cy="3033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400">
                <a:solidFill>
                  <a:srgbClr val="A5A5A5"/>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g308dd1a936f_0_1059"/>
          <p:cNvSpPr txBox="1">
            <a:spLocks noGrp="1"/>
          </p:cNvSpPr>
          <p:nvPr>
            <p:ph type="sldNum" idx="12"/>
          </p:nvPr>
        </p:nvSpPr>
        <p:spPr>
          <a:xfrm>
            <a:off x="10463002" y="6356350"/>
            <a:ext cx="890700" cy="303300"/>
          </a:xfrm>
          <a:prstGeom prst="rect">
            <a:avLst/>
          </a:prstGeom>
          <a:noFill/>
          <a:ln>
            <a:noFill/>
          </a:ln>
        </p:spPr>
        <p:txBody>
          <a:bodyPr spcFirstLastPara="1" wrap="square" lIns="91425" tIns="45700" rIns="91425" bIns="45700" anchor="t" anchorCtr="0">
            <a:noAutofit/>
          </a:bodyPr>
          <a:lstStyle>
            <a:lvl1pPr marL="0" marR="0" lvl="0" indent="0" algn="l">
              <a:spcBef>
                <a:spcPts val="0"/>
              </a:spcBef>
              <a:buNone/>
              <a:defRPr sz="1400">
                <a:solidFill>
                  <a:srgbClr val="A5A5A5"/>
                </a:solidFill>
                <a:latin typeface="Calibri"/>
                <a:ea typeface="Calibri"/>
                <a:cs typeface="Calibri"/>
                <a:sym typeface="Calibri"/>
              </a:defRPr>
            </a:lvl1pPr>
            <a:lvl2pPr marL="0" marR="0" lvl="1" indent="0" algn="l">
              <a:spcBef>
                <a:spcPts val="0"/>
              </a:spcBef>
              <a:buNone/>
              <a:defRPr sz="1400">
                <a:solidFill>
                  <a:srgbClr val="A5A5A5"/>
                </a:solidFill>
                <a:latin typeface="Calibri"/>
                <a:ea typeface="Calibri"/>
                <a:cs typeface="Calibri"/>
                <a:sym typeface="Calibri"/>
              </a:defRPr>
            </a:lvl2pPr>
            <a:lvl3pPr marL="0" marR="0" lvl="2" indent="0" algn="l">
              <a:spcBef>
                <a:spcPts val="0"/>
              </a:spcBef>
              <a:buNone/>
              <a:defRPr sz="1400">
                <a:solidFill>
                  <a:srgbClr val="A5A5A5"/>
                </a:solidFill>
                <a:latin typeface="Calibri"/>
                <a:ea typeface="Calibri"/>
                <a:cs typeface="Calibri"/>
                <a:sym typeface="Calibri"/>
              </a:defRPr>
            </a:lvl3pPr>
            <a:lvl4pPr marL="0" marR="0" lvl="3" indent="0" algn="l">
              <a:spcBef>
                <a:spcPts val="0"/>
              </a:spcBef>
              <a:buNone/>
              <a:defRPr sz="1400">
                <a:solidFill>
                  <a:srgbClr val="A5A5A5"/>
                </a:solidFill>
                <a:latin typeface="Calibri"/>
                <a:ea typeface="Calibri"/>
                <a:cs typeface="Calibri"/>
                <a:sym typeface="Calibri"/>
              </a:defRPr>
            </a:lvl4pPr>
            <a:lvl5pPr marL="0" marR="0" lvl="4" indent="0" algn="l">
              <a:spcBef>
                <a:spcPts val="0"/>
              </a:spcBef>
              <a:buNone/>
              <a:defRPr sz="1400">
                <a:solidFill>
                  <a:srgbClr val="A5A5A5"/>
                </a:solidFill>
                <a:latin typeface="Calibri"/>
                <a:ea typeface="Calibri"/>
                <a:cs typeface="Calibri"/>
                <a:sym typeface="Calibri"/>
              </a:defRPr>
            </a:lvl5pPr>
            <a:lvl6pPr marL="0" marR="0" lvl="5" indent="0" algn="l">
              <a:spcBef>
                <a:spcPts val="0"/>
              </a:spcBef>
              <a:buNone/>
              <a:defRPr sz="1400">
                <a:solidFill>
                  <a:srgbClr val="A5A5A5"/>
                </a:solidFill>
                <a:latin typeface="Calibri"/>
                <a:ea typeface="Calibri"/>
                <a:cs typeface="Calibri"/>
                <a:sym typeface="Calibri"/>
              </a:defRPr>
            </a:lvl6pPr>
            <a:lvl7pPr marL="0" marR="0" lvl="6" indent="0" algn="l">
              <a:spcBef>
                <a:spcPts val="0"/>
              </a:spcBef>
              <a:buNone/>
              <a:defRPr sz="1400">
                <a:solidFill>
                  <a:srgbClr val="A5A5A5"/>
                </a:solidFill>
                <a:latin typeface="Calibri"/>
                <a:ea typeface="Calibri"/>
                <a:cs typeface="Calibri"/>
                <a:sym typeface="Calibri"/>
              </a:defRPr>
            </a:lvl7pPr>
            <a:lvl8pPr marL="0" marR="0" lvl="7" indent="0" algn="l">
              <a:spcBef>
                <a:spcPts val="0"/>
              </a:spcBef>
              <a:buNone/>
              <a:defRPr sz="1400">
                <a:solidFill>
                  <a:srgbClr val="A5A5A5"/>
                </a:solidFill>
                <a:latin typeface="Calibri"/>
                <a:ea typeface="Calibri"/>
                <a:cs typeface="Calibri"/>
                <a:sym typeface="Calibri"/>
              </a:defRPr>
            </a:lvl8pPr>
            <a:lvl9pPr marL="0" marR="0" lvl="8" indent="0" algn="l">
              <a:spcBef>
                <a:spcPts val="0"/>
              </a:spcBef>
              <a:buNone/>
              <a:defRPr sz="1400">
                <a:solidFill>
                  <a:srgbClr val="A5A5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9769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32"/>
        <p:cNvGrpSpPr/>
        <p:nvPr/>
      </p:nvGrpSpPr>
      <p:grpSpPr>
        <a:xfrm>
          <a:off x="0" y="0"/>
          <a:ext cx="0" cy="0"/>
          <a:chOff x="0" y="0"/>
          <a:chExt cx="0" cy="0"/>
        </a:xfrm>
      </p:grpSpPr>
      <p:sp>
        <p:nvSpPr>
          <p:cNvPr id="33" name="Google Shape;33;p1"/>
          <p:cNvSpPr txBox="1">
            <a:spLocks noGrp="1"/>
          </p:cNvSpPr>
          <p:nvPr>
            <p:ph type="ctrTitle"/>
          </p:nvPr>
        </p:nvSpPr>
        <p:spPr>
          <a:xfrm>
            <a:off x="1712850" y="2177876"/>
            <a:ext cx="8766300" cy="166852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fr-CA" sz="3600" b="1" noProof="0" dirty="0">
                <a:solidFill>
                  <a:schemeClr val="bg1"/>
                </a:solidFill>
                <a:latin typeface="Arial"/>
                <a:ea typeface="Arial"/>
                <a:cs typeface="Arial"/>
                <a:sym typeface="Arial"/>
              </a:rPr>
              <a:t>Progrès et voies à suivre : Faire progresser le rôle des Premières Nations dans la protection de l'eau et la conservation du milieu marin</a:t>
            </a:r>
          </a:p>
          <a:p>
            <a:pPr marL="0" lvl="0" indent="0" algn="ctr" rtl="0">
              <a:spcBef>
                <a:spcPts val="0"/>
              </a:spcBef>
              <a:spcAft>
                <a:spcPts val="0"/>
              </a:spcAft>
              <a:buClr>
                <a:schemeClr val="dk1"/>
              </a:buClr>
              <a:buSzPts val="1100"/>
              <a:buFont typeface="Arial"/>
              <a:buNone/>
            </a:pPr>
            <a:endParaRPr lang="fr-CA" noProof="0" dirty="0">
              <a:solidFill>
                <a:schemeClr val="bg1"/>
              </a:solidFill>
              <a:latin typeface="Arial"/>
              <a:ea typeface="Arial"/>
              <a:cs typeface="Arial"/>
              <a:sym typeface="Arial"/>
            </a:endParaRPr>
          </a:p>
          <a:p>
            <a:pPr marL="0" lvl="0" indent="0" algn="ctr" rtl="0">
              <a:lnSpc>
                <a:spcPct val="90000"/>
              </a:lnSpc>
              <a:spcBef>
                <a:spcPts val="0"/>
              </a:spcBef>
              <a:spcAft>
                <a:spcPts val="0"/>
              </a:spcAft>
              <a:buClr>
                <a:srgbClr val="002060"/>
              </a:buClr>
              <a:buSzPts val="4000"/>
              <a:buFont typeface="Arial"/>
              <a:buNone/>
            </a:pPr>
            <a:br>
              <a:rPr lang="fr-CA" noProof="0" dirty="0">
                <a:solidFill>
                  <a:schemeClr val="bg1"/>
                </a:solidFill>
                <a:latin typeface="Arial"/>
                <a:ea typeface="Arial"/>
                <a:cs typeface="Arial"/>
                <a:sym typeface="Arial"/>
              </a:rPr>
            </a:br>
            <a:endParaRPr lang="fr-CA" b="0" noProof="0" dirty="0">
              <a:solidFill>
                <a:schemeClr val="bg1"/>
              </a:solidFill>
              <a:latin typeface="Arial"/>
              <a:ea typeface="Arial"/>
              <a:cs typeface="Arial"/>
              <a:sym typeface="Arial"/>
            </a:endParaRPr>
          </a:p>
        </p:txBody>
      </p:sp>
      <p:sp>
        <p:nvSpPr>
          <p:cNvPr id="34" name="Google Shape;34;p1"/>
          <p:cNvSpPr txBox="1">
            <a:spLocks noGrp="1"/>
          </p:cNvSpPr>
          <p:nvPr>
            <p:ph type="subTitle" idx="1"/>
          </p:nvPr>
        </p:nvSpPr>
        <p:spPr>
          <a:xfrm>
            <a:off x="1539996" y="4993300"/>
            <a:ext cx="9462977" cy="921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2060"/>
              </a:buClr>
              <a:buSzPts val="1800"/>
              <a:buNone/>
            </a:pPr>
            <a:r>
              <a:rPr lang="en-US" sz="2000" dirty="0">
                <a:solidFill>
                  <a:schemeClr val="bg1"/>
                </a:solidFill>
                <a:latin typeface="Arial"/>
                <a:ea typeface="Arial"/>
                <a:cs typeface="Arial"/>
                <a:sym typeface="Arial"/>
              </a:rPr>
              <a:t>Séance de dialogue</a:t>
            </a:r>
          </a:p>
          <a:p>
            <a:pPr marL="0" lvl="0" indent="0" rtl="0">
              <a:spcBef>
                <a:spcPts val="0"/>
              </a:spcBef>
              <a:spcAft>
                <a:spcPts val="0"/>
              </a:spcAft>
              <a:buClr>
                <a:srgbClr val="002060"/>
              </a:buClr>
              <a:buSzPts val="1800"/>
              <a:buNone/>
            </a:pPr>
            <a:r>
              <a:rPr lang="en-US" sz="2000" dirty="0">
                <a:solidFill>
                  <a:schemeClr val="bg1"/>
                </a:solidFill>
                <a:latin typeface="Arial"/>
                <a:ea typeface="Arial"/>
                <a:cs typeface="Arial"/>
                <a:sym typeface="Arial"/>
              </a:rPr>
              <a:t>Le 2 décembre 2024 </a:t>
            </a:r>
            <a:br>
              <a:rPr lang="en-US" sz="2000" dirty="0">
                <a:solidFill>
                  <a:schemeClr val="bg1"/>
                </a:solidFill>
                <a:latin typeface="Arial"/>
                <a:ea typeface="Arial"/>
                <a:cs typeface="Arial"/>
                <a:sym typeface="Arial"/>
              </a:rPr>
            </a:br>
            <a:br>
              <a:rPr lang="en-US" sz="2000" dirty="0">
                <a:solidFill>
                  <a:schemeClr val="bg1"/>
                </a:solidFill>
                <a:latin typeface="Arial"/>
                <a:ea typeface="Arial"/>
                <a:cs typeface="Arial"/>
                <a:sym typeface="Arial"/>
              </a:rPr>
            </a:br>
            <a:endParaRPr sz="2000"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0C60-B643-DFD2-0DAD-8915DC9D97BF}"/>
              </a:ext>
            </a:extLst>
          </p:cNvPr>
          <p:cNvSpPr>
            <a:spLocks noGrp="1"/>
          </p:cNvSpPr>
          <p:nvPr>
            <p:ph type="title"/>
          </p:nvPr>
        </p:nvSpPr>
        <p:spPr>
          <a:xfrm>
            <a:off x="1693145" y="2032889"/>
            <a:ext cx="10843591" cy="798600"/>
          </a:xfrm>
        </p:spPr>
        <p:txBody>
          <a:bodyPr/>
          <a:lstStyle/>
          <a:p>
            <a:r>
              <a:rPr lang="en-US" sz="3600" dirty="0" err="1">
                <a:solidFill>
                  <a:srgbClr val="7030A0"/>
                </a:solidFill>
                <a:latin typeface="+mj-lt"/>
              </a:rPr>
              <a:t>Chronologie</a:t>
            </a:r>
            <a:r>
              <a:rPr lang="en-US" sz="3600" dirty="0">
                <a:solidFill>
                  <a:srgbClr val="7030A0"/>
                </a:solidFill>
                <a:latin typeface="+mj-lt"/>
              </a:rPr>
              <a:t> des </a:t>
            </a:r>
            <a:r>
              <a:rPr lang="en-US" sz="3600" dirty="0" err="1">
                <a:solidFill>
                  <a:srgbClr val="7030A0"/>
                </a:solidFill>
                <a:latin typeface="+mj-lt"/>
              </a:rPr>
              <a:t>activités</a:t>
            </a:r>
            <a:r>
              <a:rPr lang="en-US" sz="3600" dirty="0">
                <a:solidFill>
                  <a:srgbClr val="7030A0"/>
                </a:solidFill>
                <a:latin typeface="+mj-lt"/>
              </a:rPr>
              <a:t> de </a:t>
            </a:r>
            <a:r>
              <a:rPr lang="en-US" sz="3600" dirty="0" err="1">
                <a:solidFill>
                  <a:srgbClr val="7030A0"/>
                </a:solidFill>
                <a:latin typeface="+mj-lt"/>
              </a:rPr>
              <a:t>l’APN</a:t>
            </a:r>
            <a:r>
              <a:rPr lang="en-US" sz="3600" dirty="0">
                <a:solidFill>
                  <a:srgbClr val="7030A0"/>
                </a:solidFill>
                <a:latin typeface="+mj-lt"/>
              </a:rPr>
              <a:t> (suite)</a:t>
            </a:r>
            <a:endParaRPr lang="en-CA" sz="3600" dirty="0">
              <a:solidFill>
                <a:srgbClr val="7030A0"/>
              </a:solidFill>
              <a:latin typeface="+mj-lt"/>
            </a:endParaRPr>
          </a:p>
        </p:txBody>
      </p:sp>
      <p:sp>
        <p:nvSpPr>
          <p:cNvPr id="3" name="Text Placeholder 2">
            <a:extLst>
              <a:ext uri="{FF2B5EF4-FFF2-40B4-BE49-F238E27FC236}">
                <a16:creationId xmlns:a16="http://schemas.microsoft.com/office/drawing/2014/main" id="{C9AF94EA-BB27-7E3F-D748-2FC6984454C0}"/>
              </a:ext>
            </a:extLst>
          </p:cNvPr>
          <p:cNvSpPr>
            <a:spLocks noGrp="1"/>
          </p:cNvSpPr>
          <p:nvPr>
            <p:ph type="body" idx="1"/>
          </p:nvPr>
        </p:nvSpPr>
        <p:spPr>
          <a:xfrm>
            <a:off x="1693145" y="2571997"/>
            <a:ext cx="10318132" cy="4778779"/>
          </a:xfrm>
        </p:spPr>
        <p:txBody>
          <a:bodyPr/>
          <a:lstStyle/>
          <a:p>
            <a:pPr>
              <a:lnSpc>
                <a:spcPct val="100000"/>
              </a:lnSpc>
              <a:buClr>
                <a:srgbClr val="F18B35"/>
              </a:buClr>
            </a:pPr>
            <a:r>
              <a:rPr lang="fr-CA" sz="2000" noProof="0" dirty="0">
                <a:solidFill>
                  <a:schemeClr val="tx1"/>
                </a:solidFill>
                <a:latin typeface="+mn-lt"/>
              </a:rPr>
              <a:t>Le 28 novembre 2023, Joanna Bernard, Cheffe nationale par intérim, a envoyé une lettre au ministre </a:t>
            </a:r>
            <a:r>
              <a:rPr lang="fr-CA" sz="2000" noProof="0" dirty="0" err="1">
                <a:solidFill>
                  <a:schemeClr val="tx1"/>
                </a:solidFill>
                <a:latin typeface="+mn-lt"/>
              </a:rPr>
              <a:t>Guilbeault</a:t>
            </a:r>
            <a:r>
              <a:rPr lang="fr-CA" sz="2000" noProof="0" dirty="0">
                <a:solidFill>
                  <a:schemeClr val="tx1"/>
                </a:solidFill>
                <a:latin typeface="+mn-lt"/>
              </a:rPr>
              <a:t> pour lui demander de s'engager par écrit dans les initiatives suivantes :</a:t>
            </a:r>
          </a:p>
          <a:p>
            <a:pPr lvl="1">
              <a:lnSpc>
                <a:spcPct val="100000"/>
              </a:lnSpc>
              <a:buClr>
                <a:srgbClr val="F18B35"/>
              </a:buClr>
            </a:pPr>
            <a:r>
              <a:rPr lang="fr-CA" sz="1800" noProof="0" dirty="0">
                <a:solidFill>
                  <a:schemeClr val="tx1"/>
                </a:solidFill>
                <a:latin typeface="+mn-lt"/>
              </a:rPr>
              <a:t>Rédiger un résumé du but et des objectifs de la législation en attente de l’ACE;</a:t>
            </a:r>
          </a:p>
          <a:p>
            <a:pPr lvl="1">
              <a:lnSpc>
                <a:spcPct val="100000"/>
              </a:lnSpc>
              <a:buClr>
                <a:srgbClr val="F18B35"/>
              </a:buClr>
            </a:pPr>
            <a:r>
              <a:rPr lang="fr-CA" sz="1800" noProof="0" dirty="0">
                <a:solidFill>
                  <a:schemeClr val="tx1"/>
                </a:solidFill>
                <a:latin typeface="+mn-lt"/>
              </a:rPr>
              <a:t>Respecter les droits des Premières Nations, en particulier les droits inhérents et issus des traités relatifs à l’eau;</a:t>
            </a:r>
          </a:p>
          <a:p>
            <a:pPr lvl="1">
              <a:lnSpc>
                <a:spcPct val="100000"/>
              </a:lnSpc>
              <a:buClr>
                <a:srgbClr val="F18B35"/>
              </a:buClr>
            </a:pPr>
            <a:r>
              <a:rPr lang="fr-CA" sz="1800" noProof="0" dirty="0">
                <a:solidFill>
                  <a:schemeClr val="tx1"/>
                </a:solidFill>
                <a:latin typeface="+mn-lt"/>
              </a:rPr>
              <a:t>Respecter la DNUDPA et mettre en œuvre les mesures du Plan d'action pertinentes;</a:t>
            </a:r>
          </a:p>
          <a:p>
            <a:pPr lvl="1">
              <a:lnSpc>
                <a:spcPct val="100000"/>
              </a:lnSpc>
              <a:buClr>
                <a:srgbClr val="F18B35"/>
              </a:buClr>
            </a:pPr>
            <a:r>
              <a:rPr lang="fr-CA" sz="1800" noProof="0" dirty="0">
                <a:solidFill>
                  <a:schemeClr val="tx1"/>
                </a:solidFill>
                <a:latin typeface="+mn-lt"/>
              </a:rPr>
              <a:t>Déterminer les possibilités et mécanismes de collaboration entre les Premières Nations et l’ACE;</a:t>
            </a:r>
          </a:p>
          <a:p>
            <a:pPr lvl="1">
              <a:lnSpc>
                <a:spcPct val="100000"/>
              </a:lnSpc>
              <a:buClr>
                <a:srgbClr val="F18B35"/>
              </a:buClr>
            </a:pPr>
            <a:r>
              <a:rPr lang="fr-CA" sz="1800" dirty="0">
                <a:solidFill>
                  <a:schemeClr val="tx1"/>
                </a:solidFill>
                <a:latin typeface="+mn-lt"/>
              </a:rPr>
              <a:t>Accorder un f</a:t>
            </a:r>
            <a:r>
              <a:rPr lang="fr-CA" sz="1800" noProof="0" dirty="0" err="1">
                <a:solidFill>
                  <a:schemeClr val="tx1"/>
                </a:solidFill>
                <a:latin typeface="+mn-lt"/>
              </a:rPr>
              <a:t>inancement</a:t>
            </a:r>
            <a:r>
              <a:rPr lang="fr-CA" sz="1800" noProof="0" dirty="0">
                <a:solidFill>
                  <a:schemeClr val="tx1"/>
                </a:solidFill>
                <a:latin typeface="+mn-lt"/>
              </a:rPr>
              <a:t> à long terme pour la création d'un groupe de travail des Premières Nations sur la gestion de l’eau.</a:t>
            </a:r>
          </a:p>
          <a:p>
            <a:pPr marL="533400" lvl="1" indent="0">
              <a:buNone/>
            </a:pPr>
            <a:endParaRPr lang="fr-CA" sz="2000" noProof="0" dirty="0">
              <a:solidFill>
                <a:schemeClr val="tx1"/>
              </a:solidFill>
            </a:endParaRPr>
          </a:p>
        </p:txBody>
      </p:sp>
    </p:spTree>
    <p:extLst>
      <p:ext uri="{BB962C8B-B14F-4D97-AF65-F5344CB8AC3E}">
        <p14:creationId xmlns:p14="http://schemas.microsoft.com/office/powerpoint/2010/main" val="144547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A7769-8835-C25D-4779-DEB94EAAA8F4}"/>
              </a:ext>
            </a:extLst>
          </p:cNvPr>
          <p:cNvSpPr>
            <a:spLocks noGrp="1"/>
          </p:cNvSpPr>
          <p:nvPr>
            <p:ph type="title"/>
          </p:nvPr>
        </p:nvSpPr>
        <p:spPr>
          <a:xfrm>
            <a:off x="1669237" y="2151571"/>
            <a:ext cx="10734260" cy="798600"/>
          </a:xfrm>
        </p:spPr>
        <p:txBody>
          <a:bodyPr/>
          <a:lstStyle/>
          <a:p>
            <a:r>
              <a:rPr lang="en-US" sz="3600" dirty="0" err="1">
                <a:solidFill>
                  <a:srgbClr val="7030A0"/>
                </a:solidFill>
                <a:latin typeface="+mj-lt"/>
              </a:rPr>
              <a:t>Chronologie</a:t>
            </a:r>
            <a:r>
              <a:rPr lang="en-US" sz="3600" dirty="0">
                <a:solidFill>
                  <a:srgbClr val="7030A0"/>
                </a:solidFill>
                <a:latin typeface="+mj-lt"/>
              </a:rPr>
              <a:t> des </a:t>
            </a:r>
            <a:r>
              <a:rPr lang="en-US" sz="3600" dirty="0" err="1">
                <a:solidFill>
                  <a:srgbClr val="7030A0"/>
                </a:solidFill>
                <a:latin typeface="+mj-lt"/>
              </a:rPr>
              <a:t>activités</a:t>
            </a:r>
            <a:r>
              <a:rPr lang="en-US" sz="3600" dirty="0">
                <a:solidFill>
                  <a:srgbClr val="7030A0"/>
                </a:solidFill>
                <a:latin typeface="+mj-lt"/>
              </a:rPr>
              <a:t> de </a:t>
            </a:r>
            <a:r>
              <a:rPr lang="en-US" sz="3600" dirty="0" err="1">
                <a:solidFill>
                  <a:srgbClr val="7030A0"/>
                </a:solidFill>
                <a:latin typeface="+mj-lt"/>
              </a:rPr>
              <a:t>l’APN</a:t>
            </a:r>
            <a:r>
              <a:rPr lang="en-US" sz="3600" dirty="0">
                <a:solidFill>
                  <a:srgbClr val="7030A0"/>
                </a:solidFill>
                <a:latin typeface="+mj-lt"/>
              </a:rPr>
              <a:t> (suite 2)</a:t>
            </a:r>
            <a:endParaRPr lang="en-CA" sz="3600" dirty="0">
              <a:solidFill>
                <a:srgbClr val="7030A0"/>
              </a:solidFill>
            </a:endParaRPr>
          </a:p>
        </p:txBody>
      </p:sp>
      <p:sp>
        <p:nvSpPr>
          <p:cNvPr id="3" name="Text Placeholder 2">
            <a:extLst>
              <a:ext uri="{FF2B5EF4-FFF2-40B4-BE49-F238E27FC236}">
                <a16:creationId xmlns:a16="http://schemas.microsoft.com/office/drawing/2014/main" id="{61E7518A-3D17-5BD3-A513-336EFFEB9EBC}"/>
              </a:ext>
            </a:extLst>
          </p:cNvPr>
          <p:cNvSpPr>
            <a:spLocks noGrp="1"/>
          </p:cNvSpPr>
          <p:nvPr>
            <p:ph type="body" idx="1"/>
          </p:nvPr>
        </p:nvSpPr>
        <p:spPr>
          <a:xfrm>
            <a:off x="1607316" y="2768895"/>
            <a:ext cx="10230458" cy="4507740"/>
          </a:xfrm>
        </p:spPr>
        <p:txBody>
          <a:bodyPr/>
          <a:lstStyle/>
          <a:p>
            <a:pPr>
              <a:lnSpc>
                <a:spcPct val="100000"/>
              </a:lnSpc>
              <a:buClr>
                <a:srgbClr val="F18B35"/>
              </a:buClr>
            </a:pPr>
            <a:r>
              <a:rPr lang="fr-CA" sz="2000" noProof="1">
                <a:solidFill>
                  <a:schemeClr val="tx1"/>
                </a:solidFill>
                <a:latin typeface="Arial" panose="020B0604020202020204" pitchFamily="34" charset="0"/>
                <a:cs typeface="Arial" panose="020B0604020202020204" pitchFamily="34" charset="0"/>
              </a:rPr>
              <a:t>Le 19 mars 2024, la Cheffe régionale Kluane Adamek s’est entretenue avec le conseiller spécial de l'eau du premier ministre, Terry Duguid.</a:t>
            </a:r>
          </a:p>
          <a:p>
            <a:pPr lvl="1">
              <a:lnSpc>
                <a:spcPct val="100000"/>
              </a:lnSpc>
              <a:buClr>
                <a:srgbClr val="F18B35"/>
              </a:buClr>
            </a:pPr>
            <a:r>
              <a:rPr lang="fr-CA" sz="1800" noProof="1">
                <a:solidFill>
                  <a:schemeClr val="tx1"/>
                </a:solidFill>
                <a:latin typeface="Arial" panose="020B0604020202020204" pitchFamily="34" charset="0"/>
                <a:cs typeface="Arial" panose="020B0604020202020204" pitchFamily="34" charset="0"/>
              </a:rPr>
              <a:t>Un financement est nécessaire pour mener un processus de mobilisation respectueux.</a:t>
            </a:r>
          </a:p>
          <a:p>
            <a:pPr lvl="1">
              <a:lnSpc>
                <a:spcPct val="100000"/>
              </a:lnSpc>
              <a:buClr>
                <a:srgbClr val="F18B35"/>
              </a:buClr>
            </a:pPr>
            <a:r>
              <a:rPr lang="fr-CA" sz="1800" noProof="1">
                <a:solidFill>
                  <a:schemeClr val="tx1"/>
                </a:solidFill>
                <a:latin typeface="Arial" panose="020B0604020202020204" pitchFamily="34" charset="0"/>
                <a:cs typeface="Arial" panose="020B0604020202020204" pitchFamily="34" charset="0"/>
              </a:rPr>
              <a:t>L’établissement de délais et de processus pour la modernisation de la </a:t>
            </a:r>
            <a:r>
              <a:rPr lang="fr-FR" sz="1800" i="1" noProof="1">
                <a:solidFill>
                  <a:schemeClr val="tx1"/>
                </a:solidFill>
                <a:latin typeface="Arial" panose="020B0604020202020204" pitchFamily="34" charset="0"/>
                <a:cs typeface="Arial" panose="020B0604020202020204" pitchFamily="34" charset="0"/>
              </a:rPr>
              <a:t>Loi sur les ressources en eau du Canada.</a:t>
            </a:r>
            <a:endParaRPr lang="fr-CA" sz="1800" i="1" noProof="1">
              <a:solidFill>
                <a:schemeClr val="tx1"/>
              </a:solidFill>
              <a:latin typeface="Arial" panose="020B0604020202020204" pitchFamily="34" charset="0"/>
              <a:cs typeface="Arial" panose="020B0604020202020204" pitchFamily="34" charset="0"/>
            </a:endParaRPr>
          </a:p>
          <a:p>
            <a:pPr lvl="1">
              <a:lnSpc>
                <a:spcPct val="100000"/>
              </a:lnSpc>
              <a:buClr>
                <a:srgbClr val="F18B35"/>
              </a:buClr>
            </a:pPr>
            <a:r>
              <a:rPr lang="fr-CA" sz="1800" noProof="1">
                <a:solidFill>
                  <a:schemeClr val="tx1"/>
                </a:solidFill>
                <a:latin typeface="Arial" panose="020B0604020202020204" pitchFamily="34" charset="0"/>
                <a:cs typeface="Arial" panose="020B0604020202020204" pitchFamily="34" charset="0"/>
              </a:rPr>
              <a:t>Confirmation que la mobilisation menée auprès des Premières Nations aboutira à des modifications législatives.</a:t>
            </a:r>
          </a:p>
          <a:p>
            <a:pPr lvl="1">
              <a:lnSpc>
                <a:spcPct val="100000"/>
              </a:lnSpc>
              <a:buClr>
                <a:srgbClr val="F18B35"/>
              </a:buClr>
            </a:pPr>
            <a:r>
              <a:rPr lang="fr-CA" sz="1800" noProof="1">
                <a:solidFill>
                  <a:schemeClr val="tx1"/>
                </a:solidFill>
                <a:latin typeface="Arial" panose="020B0604020202020204" pitchFamily="34" charset="0"/>
                <a:cs typeface="Arial" panose="020B0604020202020204" pitchFamily="34" charset="0"/>
              </a:rPr>
              <a:t>Engagement portant sur un financement à long terme pour les Premières Nations.</a:t>
            </a:r>
          </a:p>
          <a:p>
            <a:pPr marL="533400" lvl="1" indent="0">
              <a:lnSpc>
                <a:spcPct val="100000"/>
              </a:lnSpc>
              <a:buNone/>
            </a:pPr>
            <a:endParaRPr lang="fr-CA" sz="2000" noProof="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60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A2F6-D3ED-D2E4-33B8-5E08B151F601}"/>
              </a:ext>
            </a:extLst>
          </p:cNvPr>
          <p:cNvSpPr>
            <a:spLocks noGrp="1"/>
          </p:cNvSpPr>
          <p:nvPr>
            <p:ph type="title"/>
          </p:nvPr>
        </p:nvSpPr>
        <p:spPr>
          <a:xfrm>
            <a:off x="1677926" y="1969796"/>
            <a:ext cx="9336300" cy="798600"/>
          </a:xfrm>
        </p:spPr>
        <p:txBody>
          <a:bodyPr/>
          <a:lstStyle/>
          <a:p>
            <a:r>
              <a:rPr lang="en-US" sz="3600" dirty="0">
                <a:solidFill>
                  <a:srgbClr val="7030A0"/>
                </a:solidFill>
                <a:latin typeface="+mj-lt"/>
              </a:rPr>
              <a:t>Points de vue des Premières Nations</a:t>
            </a:r>
            <a:endParaRPr lang="en-CA" sz="3600" dirty="0">
              <a:solidFill>
                <a:srgbClr val="7030A0"/>
              </a:solidFill>
              <a:latin typeface="+mj-lt"/>
            </a:endParaRPr>
          </a:p>
        </p:txBody>
      </p:sp>
      <p:sp>
        <p:nvSpPr>
          <p:cNvPr id="3" name="Text Placeholder 2">
            <a:extLst>
              <a:ext uri="{FF2B5EF4-FFF2-40B4-BE49-F238E27FC236}">
                <a16:creationId xmlns:a16="http://schemas.microsoft.com/office/drawing/2014/main" id="{B5564A72-0D86-980E-1B46-FBB7A34E9519}"/>
              </a:ext>
            </a:extLst>
          </p:cNvPr>
          <p:cNvSpPr>
            <a:spLocks noGrp="1"/>
          </p:cNvSpPr>
          <p:nvPr>
            <p:ph type="body" idx="1"/>
          </p:nvPr>
        </p:nvSpPr>
        <p:spPr>
          <a:xfrm>
            <a:off x="1677926" y="2369096"/>
            <a:ext cx="10570171" cy="5586107"/>
          </a:xfrm>
        </p:spPr>
        <p:txBody>
          <a:bodyPr/>
          <a:lstStyle/>
          <a:p>
            <a:pPr>
              <a:lnSpc>
                <a:spcPct val="100000"/>
              </a:lnSpc>
              <a:buClr>
                <a:srgbClr val="F18B35"/>
              </a:buClr>
            </a:pPr>
            <a:r>
              <a:rPr lang="fr-CA" sz="1800" b="1" noProof="0" dirty="0">
                <a:solidFill>
                  <a:srgbClr val="7030A0"/>
                </a:solidFill>
                <a:latin typeface="+mn-lt"/>
              </a:rPr>
              <a:t>Agence de l'eau du Canada</a:t>
            </a:r>
          </a:p>
          <a:p>
            <a:pPr lvl="1">
              <a:lnSpc>
                <a:spcPct val="100000"/>
              </a:lnSpc>
              <a:buClr>
                <a:srgbClr val="F18B35"/>
              </a:buClr>
            </a:pPr>
            <a:r>
              <a:rPr lang="fr-CA" sz="1300" b="1" noProof="0" dirty="0">
                <a:solidFill>
                  <a:schemeClr val="tx1"/>
                </a:solidFill>
                <a:latin typeface="+mn-lt"/>
              </a:rPr>
              <a:t>Engagement et élaboration conjointe véritables</a:t>
            </a:r>
          </a:p>
          <a:p>
            <a:pPr lvl="2">
              <a:lnSpc>
                <a:spcPct val="100000"/>
              </a:lnSpc>
              <a:buClr>
                <a:srgbClr val="F18B35"/>
              </a:buClr>
            </a:pPr>
            <a:r>
              <a:rPr lang="fr-CA" sz="1300" noProof="0" dirty="0">
                <a:solidFill>
                  <a:schemeClr val="tx1"/>
                </a:solidFill>
                <a:latin typeface="+mn-lt"/>
              </a:rPr>
              <a:t>Les Premières Nations en tant que partenaires égaux dans tous les processus décisionnels</a:t>
            </a:r>
          </a:p>
          <a:p>
            <a:pPr lvl="2">
              <a:lnSpc>
                <a:spcPct val="100000"/>
              </a:lnSpc>
              <a:buClr>
                <a:srgbClr val="F18B35"/>
              </a:buClr>
            </a:pPr>
            <a:r>
              <a:rPr lang="fr-CA" sz="1300" noProof="0" dirty="0">
                <a:solidFill>
                  <a:schemeClr val="tx1"/>
                </a:solidFill>
                <a:latin typeface="+mn-lt"/>
              </a:rPr>
              <a:t>Respecter les structures de gouvernance des Premières Nations</a:t>
            </a:r>
          </a:p>
          <a:p>
            <a:pPr lvl="1">
              <a:lnSpc>
                <a:spcPct val="100000"/>
              </a:lnSpc>
              <a:buClr>
                <a:srgbClr val="F18B35"/>
              </a:buClr>
            </a:pPr>
            <a:r>
              <a:rPr lang="fr-CA" sz="1300" b="1" noProof="0" dirty="0">
                <a:solidFill>
                  <a:schemeClr val="tx1"/>
                </a:solidFill>
                <a:latin typeface="+mn-lt"/>
              </a:rPr>
              <a:t>Droits et compétence des Premières Nations</a:t>
            </a:r>
          </a:p>
          <a:p>
            <a:pPr lvl="2">
              <a:lnSpc>
                <a:spcPct val="100000"/>
              </a:lnSpc>
              <a:buClr>
                <a:srgbClr val="F18B35"/>
              </a:buClr>
            </a:pPr>
            <a:r>
              <a:rPr lang="fr-CA" sz="1300" noProof="0" dirty="0">
                <a:solidFill>
                  <a:schemeClr val="tx1"/>
                </a:solidFill>
                <a:latin typeface="+mn-lt"/>
              </a:rPr>
              <a:t>Structure officielle complexe de l’AEC</a:t>
            </a:r>
          </a:p>
          <a:p>
            <a:pPr lvl="2">
              <a:lnSpc>
                <a:spcPct val="100000"/>
              </a:lnSpc>
              <a:buClr>
                <a:srgbClr val="F18B35"/>
              </a:buClr>
            </a:pPr>
            <a:r>
              <a:rPr lang="fr-CA" sz="1300" noProof="0" dirty="0">
                <a:solidFill>
                  <a:schemeClr val="tx1"/>
                </a:solidFill>
                <a:latin typeface="+mn-lt"/>
              </a:rPr>
              <a:t>Faire respecter les droits et la compétence relatives à l'eau</a:t>
            </a:r>
          </a:p>
          <a:p>
            <a:pPr lvl="2">
              <a:lnSpc>
                <a:spcPct val="100000"/>
              </a:lnSpc>
              <a:buClr>
                <a:srgbClr val="F18B35"/>
              </a:buClr>
            </a:pPr>
            <a:r>
              <a:rPr lang="fr-CA" sz="1300" noProof="0" dirty="0">
                <a:solidFill>
                  <a:schemeClr val="tx1"/>
                </a:solidFill>
                <a:latin typeface="+mn-lt"/>
              </a:rPr>
              <a:t>S'aligner sur les lois des Premières Nations, les ententes d'autonomie gouvernementale, la DNUDPA et la réconciliation</a:t>
            </a:r>
          </a:p>
          <a:p>
            <a:pPr lvl="1">
              <a:lnSpc>
                <a:spcPct val="100000"/>
              </a:lnSpc>
              <a:buClr>
                <a:srgbClr val="F18B35"/>
              </a:buClr>
            </a:pPr>
            <a:r>
              <a:rPr lang="fr-CA" sz="1300" b="1" noProof="0" dirty="0">
                <a:solidFill>
                  <a:schemeClr val="tx1"/>
                </a:solidFill>
                <a:latin typeface="+mn-lt"/>
              </a:rPr>
              <a:t>Connaissances des Premières Nations</a:t>
            </a:r>
          </a:p>
          <a:p>
            <a:pPr lvl="2">
              <a:lnSpc>
                <a:spcPct val="100000"/>
              </a:lnSpc>
              <a:buClr>
                <a:srgbClr val="F18B35"/>
              </a:buClr>
            </a:pPr>
            <a:r>
              <a:rPr lang="fr-CA" sz="1300" noProof="0" dirty="0">
                <a:solidFill>
                  <a:schemeClr val="tx1"/>
                </a:solidFill>
                <a:latin typeface="+mn-lt"/>
              </a:rPr>
              <a:t>Intégration à part entière des connaissances et des valeurs des Premières Nations</a:t>
            </a:r>
          </a:p>
          <a:p>
            <a:pPr lvl="1">
              <a:lnSpc>
                <a:spcPct val="100000"/>
              </a:lnSpc>
              <a:buClr>
                <a:srgbClr val="F18B35"/>
              </a:buClr>
            </a:pPr>
            <a:r>
              <a:rPr lang="fr-CA" sz="1300" b="1" noProof="0" dirty="0">
                <a:solidFill>
                  <a:schemeClr val="tx1"/>
                </a:solidFill>
                <a:latin typeface="+mn-lt"/>
              </a:rPr>
              <a:t>Financement et renforcement des capacités</a:t>
            </a:r>
          </a:p>
          <a:p>
            <a:pPr lvl="2">
              <a:lnSpc>
                <a:spcPct val="100000"/>
              </a:lnSpc>
              <a:buClr>
                <a:srgbClr val="F18B35"/>
              </a:buClr>
            </a:pPr>
            <a:r>
              <a:rPr lang="fr-CA" sz="1300" noProof="0" dirty="0">
                <a:solidFill>
                  <a:schemeClr val="tx1"/>
                </a:solidFill>
                <a:latin typeface="+mn-lt"/>
              </a:rPr>
              <a:t>Manque d’un financement ou d’un renforcement des capacités adéquat</a:t>
            </a:r>
          </a:p>
          <a:p>
            <a:pPr lvl="1">
              <a:lnSpc>
                <a:spcPct val="100000"/>
              </a:lnSpc>
              <a:buClr>
                <a:srgbClr val="F18B35"/>
              </a:buClr>
            </a:pPr>
            <a:r>
              <a:rPr lang="fr-CA" sz="1300" b="1" noProof="0" dirty="0">
                <a:solidFill>
                  <a:schemeClr val="tx1"/>
                </a:solidFill>
                <a:latin typeface="+mn-lt"/>
              </a:rPr>
              <a:t>Gouvernance collaborative et cogestion</a:t>
            </a:r>
          </a:p>
          <a:p>
            <a:pPr lvl="2">
              <a:lnSpc>
                <a:spcPct val="100000"/>
              </a:lnSpc>
              <a:buClr>
                <a:srgbClr val="F18B35"/>
              </a:buClr>
            </a:pPr>
            <a:r>
              <a:rPr lang="fr-CA" sz="1300" noProof="0" dirty="0">
                <a:solidFill>
                  <a:schemeClr val="tx1"/>
                </a:solidFill>
                <a:latin typeface="+mn-lt"/>
              </a:rPr>
              <a:t>Pour garantir un pouvoir décisionnel partagé</a:t>
            </a:r>
          </a:p>
          <a:p>
            <a:pPr lvl="2"/>
            <a:endParaRPr lang="fr-CA" sz="1600" noProof="0" dirty="0">
              <a:solidFill>
                <a:schemeClr val="tx1"/>
              </a:solidFill>
            </a:endParaRPr>
          </a:p>
          <a:p>
            <a:pPr lvl="2"/>
            <a:endParaRPr lang="fr-CA" sz="1600" noProof="0" dirty="0">
              <a:solidFill>
                <a:schemeClr val="tx1"/>
              </a:solidFill>
            </a:endParaRPr>
          </a:p>
          <a:p>
            <a:pPr lvl="1"/>
            <a:endParaRPr lang="fr-CA" sz="1600" noProof="0" dirty="0">
              <a:solidFill>
                <a:schemeClr val="tx1"/>
              </a:solidFill>
            </a:endParaRPr>
          </a:p>
          <a:p>
            <a:endParaRPr lang="fr-CA" sz="1600" noProof="0" dirty="0">
              <a:solidFill>
                <a:schemeClr val="tx1"/>
              </a:solidFill>
            </a:endParaRPr>
          </a:p>
        </p:txBody>
      </p:sp>
    </p:spTree>
    <p:extLst>
      <p:ext uri="{BB962C8B-B14F-4D97-AF65-F5344CB8AC3E}">
        <p14:creationId xmlns:p14="http://schemas.microsoft.com/office/powerpoint/2010/main" val="3688877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85EE-560A-B990-BCCC-B47F666BF7C8}"/>
              </a:ext>
            </a:extLst>
          </p:cNvPr>
          <p:cNvSpPr>
            <a:spLocks noGrp="1"/>
          </p:cNvSpPr>
          <p:nvPr>
            <p:ph type="title"/>
          </p:nvPr>
        </p:nvSpPr>
        <p:spPr>
          <a:xfrm>
            <a:off x="1709609" y="1897714"/>
            <a:ext cx="9502916" cy="798600"/>
          </a:xfrm>
        </p:spPr>
        <p:txBody>
          <a:bodyPr/>
          <a:lstStyle/>
          <a:p>
            <a:r>
              <a:rPr lang="en-US" sz="3600" dirty="0">
                <a:solidFill>
                  <a:srgbClr val="7030A0"/>
                </a:solidFill>
                <a:latin typeface="+mj-lt"/>
              </a:rPr>
              <a:t>Points de vue des Premières Nations</a:t>
            </a:r>
            <a:br>
              <a:rPr lang="en-US" sz="3600" dirty="0">
                <a:solidFill>
                  <a:srgbClr val="7030A0"/>
                </a:solidFill>
                <a:latin typeface="+mj-lt"/>
              </a:rPr>
            </a:br>
            <a:endParaRPr lang="en-CA" sz="3600" dirty="0">
              <a:solidFill>
                <a:srgbClr val="7030A0"/>
              </a:solidFill>
              <a:latin typeface="+mj-lt"/>
            </a:endParaRPr>
          </a:p>
        </p:txBody>
      </p:sp>
      <p:sp>
        <p:nvSpPr>
          <p:cNvPr id="3" name="Text Placeholder 2">
            <a:extLst>
              <a:ext uri="{FF2B5EF4-FFF2-40B4-BE49-F238E27FC236}">
                <a16:creationId xmlns:a16="http://schemas.microsoft.com/office/drawing/2014/main" id="{58F438AC-F070-C179-6AAB-F03978427C91}"/>
              </a:ext>
            </a:extLst>
          </p:cNvPr>
          <p:cNvSpPr>
            <a:spLocks noGrp="1"/>
          </p:cNvSpPr>
          <p:nvPr>
            <p:ph type="body" idx="1"/>
          </p:nvPr>
        </p:nvSpPr>
        <p:spPr>
          <a:xfrm>
            <a:off x="1709609" y="2383511"/>
            <a:ext cx="10729828" cy="5053761"/>
          </a:xfrm>
        </p:spPr>
        <p:txBody>
          <a:bodyPr/>
          <a:lstStyle/>
          <a:p>
            <a:pPr>
              <a:buClr>
                <a:srgbClr val="F18B35"/>
              </a:buClr>
            </a:pPr>
            <a:r>
              <a:rPr lang="fr-CA" sz="2200" b="1" noProof="0" dirty="0">
                <a:solidFill>
                  <a:srgbClr val="7030A0"/>
                </a:solidFill>
                <a:latin typeface="+mn-lt"/>
              </a:rPr>
              <a:t>Modernisation de la </a:t>
            </a:r>
            <a:r>
              <a:rPr lang="fr-CA" sz="2200" b="1" i="1" u="sng" noProof="0" dirty="0">
                <a:solidFill>
                  <a:srgbClr val="7030A0"/>
                </a:solidFill>
                <a:latin typeface="+mn-lt"/>
              </a:rPr>
              <a:t>Loi sur les ressources en eau du Canada</a:t>
            </a:r>
          </a:p>
          <a:p>
            <a:pPr lvl="1">
              <a:buClr>
                <a:srgbClr val="F18B35"/>
              </a:buClr>
            </a:pPr>
            <a:r>
              <a:rPr lang="fr-CA" sz="1600" noProof="0" dirty="0">
                <a:solidFill>
                  <a:schemeClr val="tx1"/>
                </a:solidFill>
                <a:latin typeface="+mn-lt"/>
              </a:rPr>
              <a:t>Droits des Premières Nations</a:t>
            </a:r>
          </a:p>
          <a:p>
            <a:pPr lvl="2">
              <a:buClr>
                <a:srgbClr val="F18B35"/>
              </a:buClr>
            </a:pPr>
            <a:r>
              <a:rPr lang="fr-CA" sz="1600" noProof="0" dirty="0">
                <a:solidFill>
                  <a:schemeClr val="tx1"/>
                </a:solidFill>
                <a:latin typeface="+mn-lt"/>
              </a:rPr>
              <a:t>Reconnaître les droits relatifs à l'eau et s'aligner sur la DNUDPA</a:t>
            </a:r>
          </a:p>
          <a:p>
            <a:pPr lvl="2">
              <a:buClr>
                <a:srgbClr val="F18B35"/>
              </a:buClr>
            </a:pPr>
            <a:r>
              <a:rPr lang="fr-CA" sz="1600" noProof="0" dirty="0">
                <a:solidFill>
                  <a:schemeClr val="tx1"/>
                </a:solidFill>
                <a:latin typeface="+mn-lt"/>
              </a:rPr>
              <a:t>Des partenaires égaux dans la gestion de l'eau</a:t>
            </a:r>
          </a:p>
          <a:p>
            <a:pPr lvl="1">
              <a:buClr>
                <a:srgbClr val="F18B35"/>
              </a:buClr>
            </a:pPr>
            <a:r>
              <a:rPr lang="fr-CA" sz="1600" noProof="0" dirty="0">
                <a:solidFill>
                  <a:schemeClr val="tx1"/>
                </a:solidFill>
                <a:latin typeface="+mn-lt"/>
              </a:rPr>
              <a:t>Différends en matière de compétence administrative et gouvernance collaborative</a:t>
            </a:r>
          </a:p>
          <a:p>
            <a:pPr lvl="2">
              <a:buClr>
                <a:srgbClr val="F18B35"/>
              </a:buClr>
            </a:pPr>
            <a:r>
              <a:rPr lang="fr-CA" sz="1600" noProof="0" dirty="0">
                <a:solidFill>
                  <a:schemeClr val="tx1"/>
                </a:solidFill>
                <a:latin typeface="+mn-lt"/>
              </a:rPr>
              <a:t>Régler les différends en matière de compétence administrative et fournir des lignes directrices claires pour une gouvernance collaborative</a:t>
            </a:r>
          </a:p>
          <a:p>
            <a:pPr lvl="1">
              <a:buClr>
                <a:srgbClr val="F18B35"/>
              </a:buClr>
            </a:pPr>
            <a:r>
              <a:rPr lang="fr-CA" sz="1600" noProof="0" dirty="0">
                <a:solidFill>
                  <a:schemeClr val="tx1"/>
                </a:solidFill>
                <a:latin typeface="+mn-lt"/>
              </a:rPr>
              <a:t>Gestion de l'eau dirigée par les Premières Nations </a:t>
            </a:r>
          </a:p>
          <a:p>
            <a:pPr lvl="2">
              <a:buClr>
                <a:srgbClr val="F18B35"/>
              </a:buClr>
            </a:pPr>
            <a:r>
              <a:rPr lang="fr-CA" sz="1600" noProof="0" dirty="0">
                <a:solidFill>
                  <a:schemeClr val="tx1"/>
                </a:solidFill>
                <a:latin typeface="+mn-lt"/>
              </a:rPr>
              <a:t>Dispositions et financement de soutien</a:t>
            </a:r>
          </a:p>
          <a:p>
            <a:pPr lvl="1">
              <a:buClr>
                <a:srgbClr val="F18B35"/>
              </a:buClr>
            </a:pPr>
            <a:r>
              <a:rPr lang="fr-CA" sz="1600" noProof="0" dirty="0">
                <a:solidFill>
                  <a:schemeClr val="tx1"/>
                </a:solidFill>
                <a:latin typeface="+mn-lt"/>
              </a:rPr>
              <a:t>Connaissances et pratiques des Premières Nations</a:t>
            </a:r>
          </a:p>
          <a:p>
            <a:pPr lvl="2">
              <a:buClr>
                <a:srgbClr val="F18B35"/>
              </a:buClr>
            </a:pPr>
            <a:r>
              <a:rPr lang="fr-CA" sz="1600" noProof="0" dirty="0">
                <a:solidFill>
                  <a:schemeClr val="tx1"/>
                </a:solidFill>
                <a:latin typeface="+mn-lt"/>
              </a:rPr>
              <a:t>Incorporer des connaissances et des pratiques qui reconnaissent la signification culturelle et spirituelle</a:t>
            </a:r>
          </a:p>
          <a:p>
            <a:pPr lvl="1">
              <a:buClr>
                <a:srgbClr val="F18B35"/>
              </a:buClr>
            </a:pPr>
            <a:r>
              <a:rPr lang="fr-CA" sz="1600" noProof="0" dirty="0">
                <a:solidFill>
                  <a:schemeClr val="tx1"/>
                </a:solidFill>
                <a:latin typeface="+mn-lt"/>
              </a:rPr>
              <a:t>Consultation</a:t>
            </a:r>
          </a:p>
          <a:p>
            <a:pPr lvl="2">
              <a:buClr>
                <a:srgbClr val="F18B35"/>
              </a:buClr>
            </a:pPr>
            <a:r>
              <a:rPr lang="fr-CA" sz="1600" noProof="0" dirty="0">
                <a:solidFill>
                  <a:schemeClr val="tx1"/>
                </a:solidFill>
                <a:latin typeface="+mn-lt"/>
              </a:rPr>
              <a:t>Des consultations solides ou continues pendant la modernisation</a:t>
            </a:r>
          </a:p>
          <a:p>
            <a:pPr lvl="2"/>
            <a:endParaRPr lang="fr-CA" noProof="0" dirty="0"/>
          </a:p>
        </p:txBody>
      </p:sp>
    </p:spTree>
    <p:extLst>
      <p:ext uri="{BB962C8B-B14F-4D97-AF65-F5344CB8AC3E}">
        <p14:creationId xmlns:p14="http://schemas.microsoft.com/office/powerpoint/2010/main" val="109937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9161-87E7-A597-7112-1ABC3D55FC40}"/>
              </a:ext>
            </a:extLst>
          </p:cNvPr>
          <p:cNvSpPr>
            <a:spLocks noGrp="1"/>
          </p:cNvSpPr>
          <p:nvPr>
            <p:ph type="title"/>
          </p:nvPr>
        </p:nvSpPr>
        <p:spPr>
          <a:xfrm>
            <a:off x="1633063" y="2001377"/>
            <a:ext cx="10264578" cy="818112"/>
          </a:xfrm>
        </p:spPr>
        <p:txBody>
          <a:bodyPr/>
          <a:lstStyle/>
          <a:p>
            <a:r>
              <a:rPr lang="en-US" sz="2800" dirty="0">
                <a:solidFill>
                  <a:srgbClr val="7030A0"/>
                </a:solidFill>
                <a:latin typeface="+mj-lt"/>
              </a:rPr>
              <a:t>Premiers </a:t>
            </a:r>
            <a:r>
              <a:rPr lang="en-US" sz="2800" dirty="0" err="1">
                <a:solidFill>
                  <a:srgbClr val="7030A0"/>
                </a:solidFill>
                <a:latin typeface="+mj-lt"/>
              </a:rPr>
              <a:t>sujets</a:t>
            </a:r>
            <a:r>
              <a:rPr lang="en-US" sz="2800" dirty="0">
                <a:solidFill>
                  <a:srgbClr val="7030A0"/>
                </a:solidFill>
                <a:latin typeface="+mj-lt"/>
              </a:rPr>
              <a:t> de </a:t>
            </a:r>
            <a:r>
              <a:rPr lang="en-US" sz="2800" dirty="0" err="1">
                <a:solidFill>
                  <a:srgbClr val="7030A0"/>
                </a:solidFill>
                <a:latin typeface="+mj-lt"/>
              </a:rPr>
              <a:t>péoccupation</a:t>
            </a:r>
            <a:r>
              <a:rPr lang="en-US" sz="2800" dirty="0">
                <a:solidFill>
                  <a:srgbClr val="7030A0"/>
                </a:solidFill>
                <a:latin typeface="+mj-lt"/>
              </a:rPr>
              <a:t> </a:t>
            </a:r>
            <a:r>
              <a:rPr lang="en-US" sz="2800" dirty="0" err="1">
                <a:solidFill>
                  <a:srgbClr val="7030A0"/>
                </a:solidFill>
                <a:latin typeface="+mj-lt"/>
              </a:rPr>
              <a:t>concernant</a:t>
            </a:r>
            <a:r>
              <a:rPr lang="en-US" sz="2800" dirty="0">
                <a:solidFill>
                  <a:srgbClr val="7030A0"/>
                </a:solidFill>
                <a:latin typeface="+mj-lt"/>
              </a:rPr>
              <a:t> la </a:t>
            </a:r>
            <a:r>
              <a:rPr lang="fr-FR" sz="2800" i="1" dirty="0">
                <a:solidFill>
                  <a:srgbClr val="7030A0"/>
                </a:solidFill>
                <a:latin typeface="+mj-lt"/>
              </a:rPr>
              <a:t>Loi sur les ressources en eau du Canada</a:t>
            </a:r>
            <a:endParaRPr lang="en-CA" sz="2800" i="1" dirty="0">
              <a:solidFill>
                <a:srgbClr val="7030A0"/>
              </a:solidFill>
              <a:latin typeface="+mj-lt"/>
            </a:endParaRPr>
          </a:p>
        </p:txBody>
      </p:sp>
      <p:sp>
        <p:nvSpPr>
          <p:cNvPr id="3" name="Text Placeholder 2">
            <a:extLst>
              <a:ext uri="{FF2B5EF4-FFF2-40B4-BE49-F238E27FC236}">
                <a16:creationId xmlns:a16="http://schemas.microsoft.com/office/drawing/2014/main" id="{5EFF2835-38E4-9E85-D04E-14534F5E1E3E}"/>
              </a:ext>
            </a:extLst>
          </p:cNvPr>
          <p:cNvSpPr>
            <a:spLocks noGrp="1"/>
          </p:cNvSpPr>
          <p:nvPr>
            <p:ph type="body" idx="1"/>
          </p:nvPr>
        </p:nvSpPr>
        <p:spPr>
          <a:xfrm>
            <a:off x="1633063" y="2819489"/>
            <a:ext cx="10129010" cy="4407718"/>
          </a:xfrm>
        </p:spPr>
        <p:txBody>
          <a:bodyPr/>
          <a:lstStyle/>
          <a:p>
            <a:pPr>
              <a:lnSpc>
                <a:spcPct val="100000"/>
              </a:lnSpc>
              <a:buClr>
                <a:srgbClr val="F18B35"/>
              </a:buClr>
            </a:pPr>
            <a:r>
              <a:rPr lang="fr-CA" sz="1800" dirty="0">
                <a:solidFill>
                  <a:schemeClr val="tx1"/>
                </a:solidFill>
                <a:latin typeface="+mn-lt"/>
              </a:rPr>
              <a:t>P</a:t>
            </a:r>
            <a:r>
              <a:rPr lang="fr-CA" sz="1800" noProof="0" dirty="0">
                <a:solidFill>
                  <a:schemeClr val="tx1"/>
                </a:solidFill>
                <a:latin typeface="+mn-lt"/>
              </a:rPr>
              <a:t>rend en compte les points de vue des Premières Nations.</a:t>
            </a:r>
          </a:p>
          <a:p>
            <a:pPr>
              <a:lnSpc>
                <a:spcPct val="100000"/>
              </a:lnSpc>
              <a:buClr>
                <a:srgbClr val="F18B35"/>
              </a:buClr>
            </a:pPr>
            <a:r>
              <a:rPr lang="fr-CA" sz="1800" noProof="0" dirty="0">
                <a:solidFill>
                  <a:schemeClr val="tx1"/>
                </a:solidFill>
                <a:latin typeface="+mn-lt"/>
              </a:rPr>
              <a:t>Apporte des améliorations mesurables à la situation environnementale, sociale et économique dans les bassins versants du Canada.</a:t>
            </a:r>
          </a:p>
          <a:p>
            <a:pPr>
              <a:lnSpc>
                <a:spcPct val="100000"/>
              </a:lnSpc>
              <a:buClr>
                <a:srgbClr val="F18B35"/>
              </a:buClr>
            </a:pPr>
            <a:r>
              <a:rPr lang="fr-CA" sz="1800" noProof="0" dirty="0">
                <a:solidFill>
                  <a:schemeClr val="tx1"/>
                </a:solidFill>
                <a:latin typeface="+mn-lt"/>
              </a:rPr>
              <a:t> Prend en compte les impacts des changements climatiques et prévoit </a:t>
            </a:r>
            <a:r>
              <a:rPr lang="fr-CA" sz="1800" dirty="0">
                <a:solidFill>
                  <a:schemeClr val="tx1"/>
                </a:solidFill>
                <a:latin typeface="+mn-lt"/>
              </a:rPr>
              <a:t>d</a:t>
            </a:r>
            <a:r>
              <a:rPr lang="fr-CA" sz="1800" noProof="0" dirty="0">
                <a:solidFill>
                  <a:schemeClr val="tx1"/>
                </a:solidFill>
                <a:latin typeface="+mn-lt"/>
              </a:rPr>
              <a:t>es investissements dans les infrastructures, la planification en cas de catastrophe et les programmes d'assurance.</a:t>
            </a:r>
          </a:p>
          <a:p>
            <a:pPr>
              <a:lnSpc>
                <a:spcPct val="100000"/>
              </a:lnSpc>
              <a:buClr>
                <a:srgbClr val="F18B35"/>
              </a:buClr>
            </a:pPr>
            <a:r>
              <a:rPr lang="fr-CA" sz="1800" noProof="0" dirty="0">
                <a:solidFill>
                  <a:schemeClr val="tx1"/>
                </a:solidFill>
                <a:latin typeface="+mn-lt"/>
              </a:rPr>
              <a:t>Des normes de qualité de l'eau plus strictes pour protéger les écosystèmes et la santé humaine.</a:t>
            </a:r>
          </a:p>
          <a:p>
            <a:pPr>
              <a:lnSpc>
                <a:spcPct val="100000"/>
              </a:lnSpc>
              <a:buClr>
                <a:srgbClr val="F18B35"/>
              </a:buClr>
            </a:pPr>
            <a:r>
              <a:rPr lang="fr-CA" sz="1800" noProof="0" dirty="0">
                <a:solidFill>
                  <a:schemeClr val="tx1"/>
                </a:solidFill>
                <a:latin typeface="+mn-lt"/>
              </a:rPr>
              <a:t>Comprend une surveillance moderne de l'eau, des analyses des données et une modélisation pour améliorer la surveillance des ressources en eau et la prise de décisions.</a:t>
            </a:r>
          </a:p>
          <a:p>
            <a:pPr>
              <a:lnSpc>
                <a:spcPct val="100000"/>
              </a:lnSpc>
              <a:buClr>
                <a:srgbClr val="F18B35"/>
              </a:buClr>
            </a:pPr>
            <a:endParaRPr lang="fr-CA" sz="1800" noProof="0" dirty="0">
              <a:solidFill>
                <a:schemeClr val="tx1"/>
              </a:solidFill>
            </a:endParaRPr>
          </a:p>
        </p:txBody>
      </p:sp>
    </p:spTree>
    <p:extLst>
      <p:ext uri="{BB962C8B-B14F-4D97-AF65-F5344CB8AC3E}">
        <p14:creationId xmlns:p14="http://schemas.microsoft.com/office/powerpoint/2010/main" val="312812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97B9-9010-9224-B4B2-EFEC2B379B08}"/>
              </a:ext>
            </a:extLst>
          </p:cNvPr>
          <p:cNvSpPr>
            <a:spLocks noGrp="1"/>
          </p:cNvSpPr>
          <p:nvPr>
            <p:ph type="title"/>
          </p:nvPr>
        </p:nvSpPr>
        <p:spPr>
          <a:xfrm>
            <a:off x="1800456" y="2081531"/>
            <a:ext cx="9336300" cy="798600"/>
          </a:xfrm>
        </p:spPr>
        <p:txBody>
          <a:bodyPr/>
          <a:lstStyle/>
          <a:p>
            <a:r>
              <a:rPr lang="en-US" sz="3600" dirty="0">
                <a:solidFill>
                  <a:srgbClr val="7030A0"/>
                </a:solidFill>
                <a:latin typeface="+mj-lt"/>
              </a:rPr>
              <a:t>Prochaines étapes</a:t>
            </a:r>
            <a:endParaRPr lang="en-CA" sz="3600" dirty="0">
              <a:solidFill>
                <a:srgbClr val="7030A0"/>
              </a:solidFill>
              <a:latin typeface="+mj-lt"/>
            </a:endParaRPr>
          </a:p>
        </p:txBody>
      </p:sp>
      <p:sp>
        <p:nvSpPr>
          <p:cNvPr id="3" name="Text Placeholder 2">
            <a:extLst>
              <a:ext uri="{FF2B5EF4-FFF2-40B4-BE49-F238E27FC236}">
                <a16:creationId xmlns:a16="http://schemas.microsoft.com/office/drawing/2014/main" id="{1023E78C-EE23-F439-3C8A-C2756F76AEDA}"/>
              </a:ext>
            </a:extLst>
          </p:cNvPr>
          <p:cNvSpPr>
            <a:spLocks noGrp="1"/>
          </p:cNvSpPr>
          <p:nvPr>
            <p:ph type="body" idx="1"/>
          </p:nvPr>
        </p:nvSpPr>
        <p:spPr>
          <a:xfrm>
            <a:off x="1800456" y="2756660"/>
            <a:ext cx="8984343" cy="4101340"/>
          </a:xfrm>
        </p:spPr>
        <p:txBody>
          <a:bodyPr/>
          <a:lstStyle/>
          <a:p>
            <a:pPr>
              <a:buClr>
                <a:srgbClr val="F18B35"/>
              </a:buClr>
            </a:pPr>
            <a:r>
              <a:rPr lang="fr-CA" sz="2000" noProof="0" dirty="0">
                <a:solidFill>
                  <a:schemeClr val="tx1"/>
                </a:solidFill>
                <a:latin typeface="+mn-lt"/>
              </a:rPr>
              <a:t>Continuer les réunions avec l’ACE </a:t>
            </a:r>
          </a:p>
          <a:p>
            <a:pPr>
              <a:buClr>
                <a:srgbClr val="F18B35"/>
              </a:buClr>
            </a:pPr>
            <a:r>
              <a:rPr lang="fr-CA" sz="2000" noProof="0" dirty="0">
                <a:solidFill>
                  <a:schemeClr val="tx1"/>
                </a:solidFill>
                <a:latin typeface="+mn-lt"/>
              </a:rPr>
              <a:t>Modernisation de la </a:t>
            </a:r>
            <a:r>
              <a:rPr lang="fr-CA" sz="2000" i="1" noProof="0" dirty="0">
                <a:solidFill>
                  <a:schemeClr val="tx1"/>
                </a:solidFill>
                <a:latin typeface="+mn-lt"/>
              </a:rPr>
              <a:t>Loi sur les ressources en eau du Canada </a:t>
            </a:r>
            <a:r>
              <a:rPr lang="fr-CA" sz="2000" noProof="0" dirty="0">
                <a:solidFill>
                  <a:schemeClr val="tx1"/>
                </a:solidFill>
                <a:latin typeface="+mn-lt"/>
              </a:rPr>
              <a:t>en 2025</a:t>
            </a:r>
          </a:p>
          <a:p>
            <a:pPr>
              <a:buClr>
                <a:srgbClr val="F18B35"/>
              </a:buClr>
            </a:pPr>
            <a:r>
              <a:rPr lang="fr-CA" sz="2000" noProof="0" dirty="0">
                <a:solidFill>
                  <a:schemeClr val="tx1"/>
                </a:solidFill>
                <a:latin typeface="+mn-lt"/>
              </a:rPr>
              <a:t>Mise sur pied du groupe de travail des Premières Nations sur la gestion de l'eau</a:t>
            </a:r>
          </a:p>
          <a:p>
            <a:pPr lvl="1">
              <a:buClr>
                <a:srgbClr val="F18B35"/>
              </a:buClr>
            </a:pPr>
            <a:r>
              <a:rPr lang="fr-CA" sz="2000" dirty="0">
                <a:solidFill>
                  <a:schemeClr val="tx1"/>
                </a:solidFill>
                <a:latin typeface="+mn-lt"/>
              </a:rPr>
              <a:t>Une attention particulière sera accordée à </a:t>
            </a:r>
            <a:r>
              <a:rPr lang="fr-CA" sz="2000" noProof="0" dirty="0">
                <a:solidFill>
                  <a:schemeClr val="tx1"/>
                </a:solidFill>
                <a:latin typeface="+mn-lt"/>
              </a:rPr>
              <a:t>:</a:t>
            </a:r>
          </a:p>
          <a:p>
            <a:pPr lvl="2">
              <a:buClr>
                <a:srgbClr val="F18B35"/>
              </a:buClr>
            </a:pPr>
            <a:r>
              <a:rPr lang="fr-FR" i="1" noProof="0" dirty="0">
                <a:solidFill>
                  <a:schemeClr val="tx1"/>
                </a:solidFill>
                <a:latin typeface="+mn-lt"/>
              </a:rPr>
              <a:t>Loi sur les ressources en eau du Canada</a:t>
            </a:r>
          </a:p>
          <a:p>
            <a:pPr lvl="2">
              <a:buClr>
                <a:srgbClr val="F18B35"/>
              </a:buClr>
            </a:pPr>
            <a:r>
              <a:rPr lang="fr-FR" noProof="0" dirty="0">
                <a:solidFill>
                  <a:schemeClr val="tx1"/>
                </a:solidFill>
                <a:latin typeface="+mn-lt"/>
              </a:rPr>
              <a:t>Stratégie nationale en matière de données sur l’eau douce</a:t>
            </a:r>
            <a:endParaRPr lang="fr-CA" noProof="0" dirty="0">
              <a:solidFill>
                <a:schemeClr val="tx1"/>
              </a:solidFill>
              <a:latin typeface="+mn-lt"/>
            </a:endParaRPr>
          </a:p>
          <a:p>
            <a:pPr lvl="2">
              <a:buClr>
                <a:srgbClr val="F18B35"/>
              </a:buClr>
            </a:pPr>
            <a:r>
              <a:rPr lang="fr-CA" noProof="0" dirty="0">
                <a:solidFill>
                  <a:schemeClr val="tx1"/>
                </a:solidFill>
                <a:latin typeface="+mn-lt"/>
              </a:rPr>
              <a:t>Autres priorités déterminées par les Premières Nations</a:t>
            </a:r>
          </a:p>
          <a:p>
            <a:pPr lvl="1"/>
            <a:endParaRPr lang="fr-CA" sz="2000" noProof="0" dirty="0">
              <a:solidFill>
                <a:schemeClr val="tx1"/>
              </a:solidFill>
            </a:endParaRPr>
          </a:p>
        </p:txBody>
      </p:sp>
    </p:spTree>
    <p:extLst>
      <p:ext uri="{BB962C8B-B14F-4D97-AF65-F5344CB8AC3E}">
        <p14:creationId xmlns:p14="http://schemas.microsoft.com/office/powerpoint/2010/main" val="251963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307E-2E2E-3CCA-A3AE-9DA3A2D0D10B}"/>
              </a:ext>
            </a:extLst>
          </p:cNvPr>
          <p:cNvSpPr>
            <a:spLocks noGrp="1"/>
          </p:cNvSpPr>
          <p:nvPr>
            <p:ph type="ctrTitle"/>
          </p:nvPr>
        </p:nvSpPr>
        <p:spPr>
          <a:xfrm>
            <a:off x="1744299" y="3641703"/>
            <a:ext cx="8456268" cy="1311525"/>
          </a:xfrm>
        </p:spPr>
        <p:txBody>
          <a:bodyPr>
            <a:noAutofit/>
          </a:bodyPr>
          <a:lstStyle/>
          <a:p>
            <a:r>
              <a:rPr lang="en-US" sz="4800" b="1" dirty="0">
                <a:solidFill>
                  <a:srgbClr val="7030A0"/>
                </a:solidFill>
                <a:latin typeface="+mj-lt"/>
              </a:rPr>
              <a:t>Projet de loi C-61, </a:t>
            </a:r>
            <a:r>
              <a:rPr lang="fr-FR" sz="4800" b="1" i="1" dirty="0">
                <a:solidFill>
                  <a:srgbClr val="7030A0"/>
                </a:solidFill>
                <a:latin typeface="+mj-lt"/>
              </a:rPr>
              <a:t>Loi sur l'eau propre des Premières Nations</a:t>
            </a:r>
            <a:endParaRPr lang="en-CA" sz="4800" b="1" i="1" dirty="0">
              <a:solidFill>
                <a:srgbClr val="7030A0"/>
              </a:solidFill>
              <a:latin typeface="+mj-lt"/>
            </a:endParaRPr>
          </a:p>
        </p:txBody>
      </p:sp>
    </p:spTree>
    <p:extLst>
      <p:ext uri="{BB962C8B-B14F-4D97-AF65-F5344CB8AC3E}">
        <p14:creationId xmlns:p14="http://schemas.microsoft.com/office/powerpoint/2010/main" val="121232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988F-91F5-372F-6CFA-677A48687994}"/>
              </a:ext>
            </a:extLst>
          </p:cNvPr>
          <p:cNvSpPr>
            <a:spLocks noGrp="1"/>
          </p:cNvSpPr>
          <p:nvPr>
            <p:ph type="ctrTitle"/>
          </p:nvPr>
        </p:nvSpPr>
        <p:spPr>
          <a:xfrm>
            <a:off x="1684422" y="3549323"/>
            <a:ext cx="9214238" cy="1311525"/>
          </a:xfrm>
        </p:spPr>
        <p:txBody>
          <a:bodyPr>
            <a:noAutofit/>
          </a:bodyPr>
          <a:lstStyle/>
          <a:p>
            <a:r>
              <a:rPr lang="en-US" sz="4800" b="1" dirty="0">
                <a:solidFill>
                  <a:srgbClr val="7030A0"/>
                </a:solidFill>
                <a:latin typeface="+mj-lt"/>
              </a:rPr>
              <a:t>Aires marines protégées et de conservation </a:t>
            </a:r>
            <a:r>
              <a:rPr lang="en-US" sz="4800" b="1" dirty="0" err="1">
                <a:solidFill>
                  <a:srgbClr val="7030A0"/>
                </a:solidFill>
                <a:latin typeface="+mj-lt"/>
              </a:rPr>
              <a:t>autochtones</a:t>
            </a:r>
            <a:r>
              <a:rPr lang="en-US" sz="4800" b="1" dirty="0">
                <a:solidFill>
                  <a:srgbClr val="7030A0"/>
                </a:solidFill>
                <a:latin typeface="+mj-lt"/>
              </a:rPr>
              <a:t> (APCA marines)</a:t>
            </a:r>
            <a:endParaRPr lang="en-CA" sz="4800" b="1" dirty="0">
              <a:solidFill>
                <a:srgbClr val="7030A0"/>
              </a:solidFill>
              <a:latin typeface="+mj-lt"/>
            </a:endParaRPr>
          </a:p>
        </p:txBody>
      </p:sp>
    </p:spTree>
    <p:extLst>
      <p:ext uri="{BB962C8B-B14F-4D97-AF65-F5344CB8AC3E}">
        <p14:creationId xmlns:p14="http://schemas.microsoft.com/office/powerpoint/2010/main" val="219383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sp>
        <p:nvSpPr>
          <p:cNvPr id="89" name="Google Shape;89;g308dd1a936f_0_818"/>
          <p:cNvSpPr txBox="1">
            <a:spLocks noGrp="1"/>
          </p:cNvSpPr>
          <p:nvPr>
            <p:ph type="body" idx="1"/>
          </p:nvPr>
        </p:nvSpPr>
        <p:spPr>
          <a:xfrm>
            <a:off x="1868807" y="2760546"/>
            <a:ext cx="9336300" cy="369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2200"/>
              <a:buNone/>
            </a:pPr>
            <a:r>
              <a:rPr lang="fr-CA" sz="2200" noProof="0" dirty="0">
                <a:solidFill>
                  <a:schemeClr val="tx1"/>
                </a:solidFill>
                <a:latin typeface="Arial" panose="020B0604020202020204" pitchFamily="34" charset="0"/>
                <a:ea typeface="Arial"/>
                <a:cs typeface="Arial" panose="020B0604020202020204" pitchFamily="34" charset="0"/>
                <a:sym typeface="Arial"/>
              </a:rPr>
              <a:t>Aires protégées et de conservation autochtones (APCA) </a:t>
            </a:r>
            <a:endParaRPr lang="fr-CA" noProof="0" dirty="0">
              <a:solidFill>
                <a:schemeClr val="tx1"/>
              </a:solidFill>
              <a:latin typeface="Arial" panose="020B0604020202020204" pitchFamily="34" charset="0"/>
              <a:cs typeface="Arial" panose="020B0604020202020204" pitchFamily="34" charset="0"/>
            </a:endParaRPr>
          </a:p>
          <a:p>
            <a:pPr marL="228600" lvl="0" indent="-228600" algn="l" rtl="0">
              <a:lnSpc>
                <a:spcPct val="100000"/>
              </a:lnSpc>
              <a:spcBef>
                <a:spcPts val="1000"/>
              </a:spcBef>
              <a:spcAft>
                <a:spcPts val="0"/>
              </a:spcAft>
              <a:buClr>
                <a:srgbClr val="F18B35"/>
              </a:buClr>
              <a:buSzPts val="1800"/>
              <a:buChar char="•"/>
            </a:pPr>
            <a:r>
              <a:rPr lang="fr-CA" sz="1800" noProof="0" dirty="0">
                <a:solidFill>
                  <a:schemeClr val="tx1"/>
                </a:solidFill>
                <a:latin typeface="Arial" panose="020B0604020202020204" pitchFamily="34" charset="0"/>
                <a:ea typeface="Arial"/>
                <a:cs typeface="Arial" panose="020B0604020202020204" pitchFamily="34" charset="0"/>
                <a:sym typeface="Arial"/>
              </a:rPr>
              <a:t>Elles sont dirigées par des Autochtones.</a:t>
            </a:r>
            <a:endParaRPr lang="fr-CA" sz="1800" noProof="0" dirty="0">
              <a:solidFill>
                <a:schemeClr val="tx1"/>
              </a:solidFill>
              <a:latin typeface="Arial" panose="020B0604020202020204" pitchFamily="34" charset="0"/>
              <a:cs typeface="Arial" panose="020B0604020202020204" pitchFamily="34" charset="0"/>
            </a:endParaRPr>
          </a:p>
          <a:p>
            <a:pPr marL="228600" lvl="0" indent="-228600" algn="l" rtl="0">
              <a:lnSpc>
                <a:spcPct val="100000"/>
              </a:lnSpc>
              <a:spcBef>
                <a:spcPts val="1000"/>
              </a:spcBef>
              <a:spcAft>
                <a:spcPts val="0"/>
              </a:spcAft>
              <a:buClr>
                <a:srgbClr val="F18B35"/>
              </a:buClr>
              <a:buSzPts val="1800"/>
              <a:buChar char="•"/>
            </a:pPr>
            <a:r>
              <a:rPr lang="fr-CA" sz="1800" noProof="0" dirty="0">
                <a:solidFill>
                  <a:schemeClr val="tx1"/>
                </a:solidFill>
                <a:latin typeface="Arial" panose="020B0604020202020204" pitchFamily="34" charset="0"/>
                <a:ea typeface="Arial"/>
                <a:cs typeface="Arial" panose="020B0604020202020204" pitchFamily="34" charset="0"/>
                <a:sym typeface="Arial"/>
              </a:rPr>
              <a:t>Elles traduisent un engagement à long terme envers la conservation.</a:t>
            </a:r>
            <a:endParaRPr lang="fr-CA" sz="1800" noProof="0" dirty="0">
              <a:solidFill>
                <a:schemeClr val="tx1"/>
              </a:solidFill>
              <a:latin typeface="Arial" panose="020B0604020202020204" pitchFamily="34" charset="0"/>
              <a:cs typeface="Arial" panose="020B0604020202020204" pitchFamily="34" charset="0"/>
            </a:endParaRPr>
          </a:p>
          <a:p>
            <a:pPr marL="228600" lvl="0" indent="-228600" algn="l" rtl="0">
              <a:lnSpc>
                <a:spcPct val="100000"/>
              </a:lnSpc>
              <a:spcBef>
                <a:spcPts val="1000"/>
              </a:spcBef>
              <a:spcAft>
                <a:spcPts val="0"/>
              </a:spcAft>
              <a:buClr>
                <a:srgbClr val="F18B35"/>
              </a:buClr>
              <a:buSzPts val="1800"/>
              <a:buChar char="•"/>
            </a:pPr>
            <a:r>
              <a:rPr lang="fr-CA" sz="1800" noProof="0" dirty="0">
                <a:solidFill>
                  <a:schemeClr val="tx1"/>
                </a:solidFill>
                <a:latin typeface="Arial" panose="020B0604020202020204" pitchFamily="34" charset="0"/>
                <a:ea typeface="Arial"/>
                <a:cs typeface="Arial" panose="020B0604020202020204" pitchFamily="34" charset="0"/>
                <a:sym typeface="Arial"/>
              </a:rPr>
              <a:t>Elles valorisent les droits et les responsabilités des Autochtones (Cercle autochtone d’experts, 2018).</a:t>
            </a:r>
            <a:endParaRPr lang="fr-CA" sz="1800" noProof="0" dirty="0">
              <a:solidFill>
                <a:schemeClr val="tx1"/>
              </a:solidFill>
              <a:latin typeface="Arial" panose="020B0604020202020204" pitchFamily="34" charset="0"/>
              <a:cs typeface="Arial" panose="020B0604020202020204" pitchFamily="34" charset="0"/>
            </a:endParaRPr>
          </a:p>
          <a:p>
            <a:pPr marL="228600" lvl="0" indent="-114300" algn="l" rtl="0">
              <a:lnSpc>
                <a:spcPct val="100000"/>
              </a:lnSpc>
              <a:spcBef>
                <a:spcPts val="1000"/>
              </a:spcBef>
              <a:spcAft>
                <a:spcPts val="0"/>
              </a:spcAft>
              <a:buClr>
                <a:srgbClr val="F18B35"/>
              </a:buClr>
              <a:buSzPts val="1800"/>
              <a:buNone/>
            </a:pPr>
            <a:endParaRPr lang="fr-CA" sz="1800" noProof="0" dirty="0">
              <a:solidFill>
                <a:schemeClr val="tx1"/>
              </a:solidFill>
              <a:latin typeface="Arial" panose="020B0604020202020204" pitchFamily="34" charset="0"/>
              <a:ea typeface="Arial"/>
              <a:cs typeface="Arial" panose="020B0604020202020204" pitchFamily="34" charset="0"/>
              <a:sym typeface="Arial"/>
            </a:endParaRPr>
          </a:p>
          <a:p>
            <a:pPr marL="228600" lvl="0" indent="-228600" algn="l" rtl="0">
              <a:lnSpc>
                <a:spcPct val="100000"/>
              </a:lnSpc>
              <a:spcBef>
                <a:spcPts val="1000"/>
              </a:spcBef>
              <a:spcAft>
                <a:spcPts val="0"/>
              </a:spcAft>
              <a:buClr>
                <a:srgbClr val="F18B35"/>
              </a:buClr>
              <a:buSzPts val="2200"/>
              <a:buChar char="•"/>
            </a:pPr>
            <a:r>
              <a:rPr lang="fr-CA" sz="1800" noProof="0" dirty="0">
                <a:solidFill>
                  <a:schemeClr val="tx1"/>
                </a:solidFill>
                <a:latin typeface="Arial" panose="020B0604020202020204" pitchFamily="34" charset="0"/>
                <a:ea typeface="Arial"/>
                <a:cs typeface="Arial" panose="020B0604020202020204" pitchFamily="34" charset="0"/>
                <a:sym typeface="Arial"/>
              </a:rPr>
              <a:t>Elles sont fondées sur les lois, la culture, la langue, la gouvernance et les connaissances des Premières Nations.</a:t>
            </a:r>
          </a:p>
          <a:p>
            <a:pPr marL="228600" lvl="0" indent="-228600" algn="l" rtl="0">
              <a:lnSpc>
                <a:spcPct val="100000"/>
              </a:lnSpc>
              <a:spcBef>
                <a:spcPts val="1000"/>
              </a:spcBef>
              <a:spcAft>
                <a:spcPts val="0"/>
              </a:spcAft>
              <a:buClr>
                <a:srgbClr val="F18B35"/>
              </a:buClr>
              <a:buSzPts val="2200"/>
              <a:buChar char="•"/>
            </a:pPr>
            <a:r>
              <a:rPr lang="fr-CA" sz="1800" noProof="0" dirty="0">
                <a:solidFill>
                  <a:schemeClr val="tx1"/>
                </a:solidFill>
                <a:latin typeface="Arial" panose="020B0604020202020204" pitchFamily="34" charset="0"/>
                <a:ea typeface="Arial"/>
                <a:cs typeface="Arial" panose="020B0604020202020204" pitchFamily="34" charset="0"/>
                <a:sym typeface="Arial"/>
              </a:rPr>
              <a:t>Il s’agit d’une expression moderne de nos droits inhérents, de nos responsabilités et de nos relations avec les terres et les eaux.</a:t>
            </a:r>
            <a:endParaRPr lang="fr-CA" sz="1800" noProof="0" dirty="0">
              <a:solidFill>
                <a:schemeClr val="tx1"/>
              </a:solidFill>
              <a:latin typeface="Arial" panose="020B0604020202020204" pitchFamily="34" charset="0"/>
              <a:cs typeface="Arial" panose="020B0604020202020204" pitchFamily="34" charset="0"/>
            </a:endParaRPr>
          </a:p>
          <a:p>
            <a:pPr marL="685800" lvl="1" indent="-88900" algn="l" rtl="0">
              <a:lnSpc>
                <a:spcPct val="90000"/>
              </a:lnSpc>
              <a:spcBef>
                <a:spcPts val="500"/>
              </a:spcBef>
              <a:spcAft>
                <a:spcPts val="0"/>
              </a:spcAft>
              <a:buClr>
                <a:srgbClr val="002060"/>
              </a:buClr>
              <a:buSzPts val="2200"/>
              <a:buNone/>
            </a:pPr>
            <a:endParaRPr lang="fr-CA" sz="2200" noProof="0" dirty="0">
              <a:solidFill>
                <a:schemeClr val="tx1"/>
              </a:solidFill>
              <a:latin typeface="Arial" panose="020B0604020202020204" pitchFamily="34" charset="0"/>
              <a:ea typeface="Arial"/>
              <a:cs typeface="Arial" panose="020B0604020202020204" pitchFamily="34" charset="0"/>
              <a:sym typeface="Arial"/>
            </a:endParaRPr>
          </a:p>
        </p:txBody>
      </p:sp>
      <p:sp>
        <p:nvSpPr>
          <p:cNvPr id="91" name="Google Shape;91;g308dd1a936f_0_818"/>
          <p:cNvSpPr txBox="1"/>
          <p:nvPr/>
        </p:nvSpPr>
        <p:spPr>
          <a:xfrm>
            <a:off x="1688128" y="1961946"/>
            <a:ext cx="93363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4000"/>
              <a:buFont typeface="Arial"/>
              <a:buNone/>
            </a:pPr>
            <a:r>
              <a:rPr lang="en-US" sz="3600" b="1" dirty="0" err="1">
                <a:solidFill>
                  <a:srgbClr val="7030A0"/>
                </a:solidFill>
                <a:latin typeface="Arial"/>
                <a:ea typeface="Arial"/>
                <a:cs typeface="Arial"/>
                <a:sym typeface="Arial"/>
              </a:rPr>
              <a:t>Qu'est-ce</a:t>
            </a:r>
            <a:r>
              <a:rPr lang="en-US" sz="3600" b="1" dirty="0">
                <a:solidFill>
                  <a:srgbClr val="7030A0"/>
                </a:solidFill>
                <a:latin typeface="Arial"/>
                <a:ea typeface="Arial"/>
                <a:cs typeface="Arial"/>
                <a:sym typeface="Arial"/>
              </a:rPr>
              <a:t> </a:t>
            </a:r>
            <a:r>
              <a:rPr lang="en-US" sz="3600" b="1" dirty="0" err="1">
                <a:solidFill>
                  <a:srgbClr val="7030A0"/>
                </a:solidFill>
                <a:latin typeface="Arial"/>
                <a:ea typeface="Arial"/>
                <a:cs typeface="Arial"/>
                <a:sym typeface="Arial"/>
              </a:rPr>
              <a:t>qu’un</a:t>
            </a:r>
            <a:r>
              <a:rPr lang="en-US" sz="3600" b="1" dirty="0" err="1">
                <a:solidFill>
                  <a:srgbClr val="7030A0"/>
                </a:solidFill>
              </a:rPr>
              <a:t>e</a:t>
            </a:r>
            <a:r>
              <a:rPr lang="en-US" sz="3600" b="1" dirty="0">
                <a:solidFill>
                  <a:srgbClr val="7030A0"/>
                </a:solidFill>
              </a:rPr>
              <a:t> APCA</a:t>
            </a:r>
            <a:r>
              <a:rPr lang="en-US" sz="3600" b="1" dirty="0">
                <a:solidFill>
                  <a:srgbClr val="7030A0"/>
                </a:solidFill>
                <a:latin typeface="Arial"/>
                <a:ea typeface="Arial"/>
                <a:cs typeface="Arial"/>
                <a:sym typeface="Arial"/>
              </a:rPr>
              <a:t>?</a:t>
            </a:r>
            <a:endParaRPr sz="3600" b="1" dirty="0">
              <a:solidFill>
                <a:srgbClr val="7030A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96"/>
        <p:cNvGrpSpPr/>
        <p:nvPr/>
      </p:nvGrpSpPr>
      <p:grpSpPr>
        <a:xfrm>
          <a:off x="0" y="0"/>
          <a:ext cx="0" cy="0"/>
          <a:chOff x="0" y="0"/>
          <a:chExt cx="0" cy="0"/>
        </a:xfrm>
      </p:grpSpPr>
      <p:sp>
        <p:nvSpPr>
          <p:cNvPr id="97" name="Google Shape;97;g308dd1a936f_0_825"/>
          <p:cNvSpPr txBox="1">
            <a:spLocks noGrp="1"/>
          </p:cNvSpPr>
          <p:nvPr>
            <p:ph type="body" idx="1"/>
          </p:nvPr>
        </p:nvSpPr>
        <p:spPr>
          <a:xfrm>
            <a:off x="1675772" y="2776408"/>
            <a:ext cx="9336300" cy="463911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F18B35"/>
              </a:buClr>
              <a:buSzPts val="2200"/>
              <a:buChar char="•"/>
            </a:pPr>
            <a:r>
              <a:rPr lang="fr-CA" sz="1500" noProof="0" dirty="0">
                <a:solidFill>
                  <a:schemeClr val="tx1"/>
                </a:solidFill>
                <a:latin typeface="Arial"/>
                <a:ea typeface="Arial"/>
                <a:cs typeface="Arial"/>
                <a:sym typeface="Arial"/>
              </a:rPr>
              <a:t>Diminution de la biodiversité </a:t>
            </a:r>
          </a:p>
          <a:p>
            <a:pPr marL="228600" lvl="0" indent="-228600" algn="l" rtl="0">
              <a:lnSpc>
                <a:spcPct val="90000"/>
              </a:lnSpc>
              <a:spcBef>
                <a:spcPts val="1000"/>
              </a:spcBef>
              <a:spcAft>
                <a:spcPts val="0"/>
              </a:spcAft>
              <a:buClr>
                <a:srgbClr val="F18B35"/>
              </a:buClr>
              <a:buSzPts val="2200"/>
              <a:buChar char="•"/>
            </a:pPr>
            <a:r>
              <a:rPr lang="fr-CA" sz="1500" noProof="0" dirty="0">
                <a:solidFill>
                  <a:schemeClr val="tx1"/>
                </a:solidFill>
                <a:latin typeface="Arial"/>
                <a:ea typeface="Arial"/>
                <a:cs typeface="Arial"/>
                <a:sym typeface="Arial"/>
              </a:rPr>
              <a:t>Impacts des changements climatiques </a:t>
            </a:r>
          </a:p>
          <a:p>
            <a:pPr marL="228600" lvl="0" indent="-228600" algn="l" rtl="0">
              <a:lnSpc>
                <a:spcPct val="90000"/>
              </a:lnSpc>
              <a:spcBef>
                <a:spcPts val="1000"/>
              </a:spcBef>
              <a:spcAft>
                <a:spcPts val="0"/>
              </a:spcAft>
              <a:buClr>
                <a:srgbClr val="F18B35"/>
              </a:buClr>
              <a:buSzPts val="2200"/>
              <a:buChar char="•"/>
            </a:pPr>
            <a:r>
              <a:rPr lang="fr-CA" sz="1500" noProof="0" dirty="0">
                <a:solidFill>
                  <a:schemeClr val="tx1"/>
                </a:solidFill>
                <a:latin typeface="Arial"/>
                <a:ea typeface="Arial"/>
                <a:cs typeface="Arial"/>
                <a:sym typeface="Arial"/>
              </a:rPr>
              <a:t>Réussites de la gouvernance des Premières Nations dans le domaine de la biodiversité </a:t>
            </a:r>
          </a:p>
          <a:p>
            <a:pPr marL="228600" lvl="0" indent="-228600" algn="l" rtl="0">
              <a:lnSpc>
                <a:spcPct val="90000"/>
              </a:lnSpc>
              <a:spcBef>
                <a:spcPts val="1000"/>
              </a:spcBef>
              <a:spcAft>
                <a:spcPts val="0"/>
              </a:spcAft>
              <a:buClr>
                <a:srgbClr val="F18B35"/>
              </a:buClr>
              <a:buSzPts val="2200"/>
              <a:buChar char="•"/>
            </a:pPr>
            <a:r>
              <a:rPr lang="fr-CA" sz="1500" noProof="0" dirty="0">
                <a:solidFill>
                  <a:schemeClr val="tx1"/>
                </a:solidFill>
                <a:latin typeface="Arial"/>
                <a:ea typeface="Arial"/>
                <a:cs typeface="Arial"/>
                <a:sym typeface="Arial"/>
              </a:rPr>
              <a:t>Des outils efficaces et socialement équitables pour la conservation tout en valorisant les droits et les responsabilités </a:t>
            </a:r>
          </a:p>
          <a:p>
            <a:pPr marL="228600" indent="-228600">
              <a:buClr>
                <a:srgbClr val="F18B35"/>
              </a:buClr>
              <a:buSzPts val="2200"/>
            </a:pPr>
            <a:r>
              <a:rPr lang="fr-CA" sz="1500" noProof="0" dirty="0">
                <a:solidFill>
                  <a:schemeClr val="tx1"/>
                </a:solidFill>
                <a:latin typeface="Arial"/>
                <a:cs typeface="Arial"/>
              </a:rPr>
              <a:t>Cercle autochtone d’experts (2018) – </a:t>
            </a:r>
            <a:r>
              <a:rPr lang="fr-CA" sz="1500" i="1" noProof="0" dirty="0">
                <a:solidFill>
                  <a:schemeClr val="tx1"/>
                </a:solidFill>
                <a:latin typeface="Arial"/>
                <a:cs typeface="Arial"/>
              </a:rPr>
              <a:t>Nous nous levons ensemble</a:t>
            </a:r>
          </a:p>
          <a:p>
            <a:pPr marL="685800" lvl="1" indent="-228600">
              <a:buClr>
                <a:srgbClr val="F18B35"/>
              </a:buClr>
              <a:buSzPts val="2200"/>
            </a:pPr>
            <a:r>
              <a:rPr lang="fr-CA" sz="1500" noProof="0" dirty="0">
                <a:solidFill>
                  <a:schemeClr val="tx1"/>
                </a:solidFill>
                <a:latin typeface="Arial"/>
                <a:cs typeface="Arial"/>
              </a:rPr>
              <a:t>28 recommandations </a:t>
            </a:r>
          </a:p>
          <a:p>
            <a:pPr marL="228600" indent="-228600">
              <a:buClr>
                <a:srgbClr val="F18B35"/>
              </a:buClr>
              <a:buSzPts val="2200"/>
            </a:pPr>
            <a:r>
              <a:rPr lang="fr-FR" sz="1500" noProof="0" dirty="0">
                <a:solidFill>
                  <a:schemeClr val="tx1"/>
                </a:solidFill>
                <a:latin typeface="Arial"/>
                <a:cs typeface="Arial"/>
              </a:rPr>
              <a:t>Comité de conseil national sur les normes concernant les aires marines protégées </a:t>
            </a:r>
            <a:r>
              <a:rPr lang="fr-CA" sz="1500" noProof="0" dirty="0">
                <a:solidFill>
                  <a:schemeClr val="tx1"/>
                </a:solidFill>
                <a:latin typeface="Arial"/>
                <a:cs typeface="Arial"/>
              </a:rPr>
              <a:t>(2018) </a:t>
            </a:r>
          </a:p>
          <a:p>
            <a:pPr marL="685800" lvl="1" indent="-228600">
              <a:buClr>
                <a:srgbClr val="F18B35"/>
              </a:buClr>
              <a:buSzPts val="2200"/>
            </a:pPr>
            <a:r>
              <a:rPr lang="fr-CA" sz="1500" noProof="0" dirty="0">
                <a:solidFill>
                  <a:schemeClr val="tx1"/>
                </a:solidFill>
                <a:latin typeface="Arial"/>
                <a:cs typeface="Arial"/>
              </a:rPr>
              <a:t>Les APCA sont incluses dans les recommandations de </a:t>
            </a:r>
            <a:r>
              <a:rPr lang="fr-FR" sz="1500" noProof="0" dirty="0">
                <a:solidFill>
                  <a:schemeClr val="tx1"/>
                </a:solidFill>
                <a:latin typeface="Arial"/>
                <a:cs typeface="Arial"/>
              </a:rPr>
              <a:t>Relations Couronne-Autochtones et Affaires du Nord Canada</a:t>
            </a:r>
            <a:r>
              <a:rPr lang="fr-CA" sz="1500" noProof="0" dirty="0">
                <a:solidFill>
                  <a:schemeClr val="tx1"/>
                </a:solidFill>
                <a:latin typeface="Arial"/>
                <a:cs typeface="Arial"/>
              </a:rPr>
              <a:t> destinées au ministre des Pêches et des Océans </a:t>
            </a:r>
          </a:p>
          <a:p>
            <a:pPr marL="228600" indent="-228600">
              <a:buClr>
                <a:srgbClr val="F18B35"/>
              </a:buClr>
              <a:buSzPts val="2200"/>
            </a:pPr>
            <a:r>
              <a:rPr lang="fr-CA" sz="1500" noProof="0" dirty="0">
                <a:solidFill>
                  <a:schemeClr val="tx1"/>
                </a:solidFill>
                <a:latin typeface="Arial"/>
                <a:cs typeface="Arial"/>
              </a:rPr>
              <a:t>Différence entre la progression des APCA sur terre et celles dans les eaux côtières et marines</a:t>
            </a:r>
          </a:p>
          <a:p>
            <a:pPr marL="228600" lvl="0" indent="-114300" algn="l" rtl="0">
              <a:lnSpc>
                <a:spcPct val="90000"/>
              </a:lnSpc>
              <a:spcBef>
                <a:spcPts val="1000"/>
              </a:spcBef>
              <a:spcAft>
                <a:spcPts val="0"/>
              </a:spcAft>
              <a:buClr>
                <a:srgbClr val="F18B35"/>
              </a:buClr>
              <a:buSzPts val="1800"/>
              <a:buNone/>
            </a:pPr>
            <a:endParaRPr lang="fr-CA" sz="1500" noProof="0" dirty="0">
              <a:solidFill>
                <a:schemeClr val="tx1"/>
              </a:solidFill>
              <a:latin typeface="Arial"/>
              <a:ea typeface="Arial"/>
              <a:cs typeface="Arial"/>
              <a:sym typeface="Arial"/>
            </a:endParaRPr>
          </a:p>
          <a:p>
            <a:pPr marL="228600" lvl="0" indent="-88900" algn="l" rtl="0">
              <a:lnSpc>
                <a:spcPct val="90000"/>
              </a:lnSpc>
              <a:spcBef>
                <a:spcPts val="1000"/>
              </a:spcBef>
              <a:spcAft>
                <a:spcPts val="0"/>
              </a:spcAft>
              <a:buClr>
                <a:srgbClr val="F18B35"/>
              </a:buClr>
              <a:buSzPts val="2200"/>
              <a:buNone/>
            </a:pPr>
            <a:endParaRPr lang="fr-CA" sz="1500" noProof="0" dirty="0">
              <a:solidFill>
                <a:schemeClr val="tx1"/>
              </a:solidFill>
              <a:latin typeface="Arial"/>
              <a:ea typeface="Arial"/>
              <a:cs typeface="Arial"/>
              <a:sym typeface="Arial"/>
            </a:endParaRPr>
          </a:p>
          <a:p>
            <a:pPr marL="228600" lvl="0" indent="-88900" algn="l" rtl="0">
              <a:lnSpc>
                <a:spcPct val="90000"/>
              </a:lnSpc>
              <a:spcBef>
                <a:spcPts val="1000"/>
              </a:spcBef>
              <a:spcAft>
                <a:spcPts val="0"/>
              </a:spcAft>
              <a:buClr>
                <a:srgbClr val="F18B35"/>
              </a:buClr>
              <a:buSzPts val="2200"/>
              <a:buNone/>
            </a:pPr>
            <a:endParaRPr lang="fr-CA" sz="1500" noProof="0" dirty="0">
              <a:solidFill>
                <a:schemeClr val="tx1"/>
              </a:solidFill>
              <a:latin typeface="Arial"/>
              <a:ea typeface="Arial"/>
              <a:cs typeface="Arial"/>
              <a:sym typeface="Arial"/>
            </a:endParaRPr>
          </a:p>
          <a:p>
            <a:pPr marL="685800" lvl="1" indent="-88900" algn="l" rtl="0">
              <a:lnSpc>
                <a:spcPct val="90000"/>
              </a:lnSpc>
              <a:spcBef>
                <a:spcPts val="500"/>
              </a:spcBef>
              <a:spcAft>
                <a:spcPts val="0"/>
              </a:spcAft>
              <a:buClr>
                <a:srgbClr val="F18B35"/>
              </a:buClr>
              <a:buSzPts val="2200"/>
              <a:buNone/>
            </a:pPr>
            <a:endParaRPr lang="fr-CA" sz="1500" noProof="0" dirty="0">
              <a:solidFill>
                <a:schemeClr val="tx1"/>
              </a:solidFill>
              <a:latin typeface="Arial"/>
              <a:ea typeface="Arial"/>
              <a:cs typeface="Arial"/>
              <a:sym typeface="Arial"/>
            </a:endParaRPr>
          </a:p>
        </p:txBody>
      </p:sp>
      <p:sp>
        <p:nvSpPr>
          <p:cNvPr id="99" name="Google Shape;99;g308dd1a936f_0_825"/>
          <p:cNvSpPr txBox="1"/>
          <p:nvPr/>
        </p:nvSpPr>
        <p:spPr>
          <a:xfrm>
            <a:off x="1675772" y="1915813"/>
            <a:ext cx="9336300" cy="7048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4000"/>
              <a:buFont typeface="Arial"/>
              <a:buNone/>
            </a:pPr>
            <a:r>
              <a:rPr lang="en-US" sz="3600" b="1" dirty="0">
                <a:solidFill>
                  <a:srgbClr val="7030A0"/>
                </a:solidFill>
              </a:rPr>
              <a:t>Nous </a:t>
            </a:r>
            <a:r>
              <a:rPr lang="en-US" sz="3600" b="1" dirty="0" err="1">
                <a:solidFill>
                  <a:srgbClr val="7030A0"/>
                </a:solidFill>
              </a:rPr>
              <a:t>avons</a:t>
            </a:r>
            <a:r>
              <a:rPr lang="en-US" sz="3600" b="1" dirty="0">
                <a:solidFill>
                  <a:srgbClr val="7030A0"/>
                </a:solidFill>
              </a:rPr>
              <a:t> </a:t>
            </a:r>
            <a:r>
              <a:rPr lang="en-US" sz="3600" b="1" dirty="0" err="1">
                <a:solidFill>
                  <a:srgbClr val="7030A0"/>
                </a:solidFill>
              </a:rPr>
              <a:t>besoin</a:t>
            </a:r>
            <a:r>
              <a:rPr lang="en-US" sz="3600" b="1" dirty="0">
                <a:solidFill>
                  <a:srgbClr val="7030A0"/>
                </a:solidFill>
              </a:rPr>
              <a:t> </a:t>
            </a:r>
            <a:r>
              <a:rPr lang="en-US" sz="3600" b="1" dirty="0" err="1">
                <a:solidFill>
                  <a:srgbClr val="7030A0"/>
                </a:solidFill>
              </a:rPr>
              <a:t>d’APCA</a:t>
            </a:r>
            <a:r>
              <a:rPr lang="en-US" sz="3600" b="1" dirty="0">
                <a:solidFill>
                  <a:srgbClr val="7030A0"/>
                </a:solidFill>
              </a:rPr>
              <a:t> </a:t>
            </a:r>
            <a:endParaRPr sz="3600" dirty="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82" name="Google Shape;82;g308dd1a936f_0_812"/>
          <p:cNvSpPr txBox="1">
            <a:spLocks noGrp="1"/>
          </p:cNvSpPr>
          <p:nvPr>
            <p:ph type="title"/>
          </p:nvPr>
        </p:nvSpPr>
        <p:spPr>
          <a:xfrm>
            <a:off x="1782864" y="1950392"/>
            <a:ext cx="9336300" cy="79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4000"/>
              <a:buFont typeface="Arial"/>
              <a:buNone/>
            </a:pPr>
            <a:r>
              <a:rPr lang="en-US" dirty="0">
                <a:solidFill>
                  <a:srgbClr val="7030A0"/>
                </a:solidFill>
                <a:latin typeface="Arial"/>
                <a:ea typeface="Arial"/>
                <a:cs typeface="Arial"/>
                <a:sym typeface="Arial"/>
              </a:rPr>
              <a:t>Ordre du jour</a:t>
            </a:r>
            <a:endParaRPr dirty="0">
              <a:solidFill>
                <a:srgbClr val="7030A0"/>
              </a:solidFill>
            </a:endParaRPr>
          </a:p>
        </p:txBody>
      </p:sp>
      <p:sp>
        <p:nvSpPr>
          <p:cNvPr id="83" name="Google Shape;83;g308dd1a936f_0_812"/>
          <p:cNvSpPr txBox="1">
            <a:spLocks noGrp="1"/>
          </p:cNvSpPr>
          <p:nvPr>
            <p:ph type="body" idx="1"/>
          </p:nvPr>
        </p:nvSpPr>
        <p:spPr>
          <a:xfrm>
            <a:off x="1782864" y="2768988"/>
            <a:ext cx="9336300" cy="3692100"/>
          </a:xfrm>
          <a:prstGeom prst="rect">
            <a:avLst/>
          </a:prstGeom>
          <a:noFill/>
          <a:ln>
            <a:noFill/>
          </a:ln>
        </p:spPr>
        <p:txBody>
          <a:bodyPr spcFirstLastPara="1" wrap="square" lIns="91425" tIns="45700" rIns="91425" bIns="45700" anchor="t" anchorCtr="0">
            <a:noAutofit/>
          </a:bodyPr>
          <a:lstStyle/>
          <a:p>
            <a:pPr marL="228600" indent="-279400">
              <a:buClr>
                <a:srgbClr val="F18B35"/>
              </a:buClr>
              <a:buSzPct val="150000"/>
            </a:pPr>
            <a:r>
              <a:rPr lang="fr-CA" sz="2000" noProof="0" dirty="0">
                <a:solidFill>
                  <a:schemeClr val="tx1"/>
                </a:solidFill>
                <a:latin typeface="+mn-lt"/>
              </a:rPr>
              <a:t>Prière d'ouverture</a:t>
            </a:r>
          </a:p>
          <a:p>
            <a:pPr marL="228600" indent="-279400">
              <a:buClr>
                <a:srgbClr val="F18B35"/>
              </a:buClr>
              <a:buSzPct val="150000"/>
            </a:pPr>
            <a:r>
              <a:rPr lang="fr-CA" sz="2000" noProof="0" dirty="0">
                <a:solidFill>
                  <a:schemeClr val="tx1"/>
                </a:solidFill>
                <a:latin typeface="+mn-lt"/>
              </a:rPr>
              <a:t>Accueil et allocutions d’ouverture</a:t>
            </a:r>
          </a:p>
          <a:p>
            <a:pPr marL="228600" indent="-279400">
              <a:buClr>
                <a:srgbClr val="F18B35"/>
              </a:buClr>
              <a:buSzPct val="150000"/>
            </a:pPr>
            <a:r>
              <a:rPr lang="fr-CA" sz="2000" noProof="0" dirty="0">
                <a:solidFill>
                  <a:schemeClr val="tx1"/>
                </a:solidFill>
                <a:latin typeface="+mn-lt"/>
              </a:rPr>
              <a:t>Agence de l'eau du Canada et </a:t>
            </a:r>
            <a:r>
              <a:rPr lang="fr-CA" sz="2000" i="1" noProof="0" dirty="0">
                <a:solidFill>
                  <a:schemeClr val="tx1"/>
                </a:solidFill>
                <a:latin typeface="+mn-lt"/>
              </a:rPr>
              <a:t>Loi sur les ressources en eau du Canada</a:t>
            </a:r>
          </a:p>
          <a:p>
            <a:pPr marL="228600" indent="-279400">
              <a:buClr>
                <a:srgbClr val="F18B35"/>
              </a:buClr>
              <a:buSzPct val="150000"/>
            </a:pPr>
            <a:r>
              <a:rPr lang="fr-CA" sz="2000" noProof="0" dirty="0">
                <a:solidFill>
                  <a:schemeClr val="tx1"/>
                </a:solidFill>
                <a:latin typeface="+mn-lt"/>
              </a:rPr>
              <a:t>Projet de loi C-61, </a:t>
            </a:r>
            <a:r>
              <a:rPr lang="fr-FR" sz="2000" i="1" noProof="0" dirty="0">
                <a:solidFill>
                  <a:schemeClr val="tx1"/>
                </a:solidFill>
                <a:latin typeface="+mn-lt"/>
              </a:rPr>
              <a:t>Loi sur l'eau propre des Premières Nations</a:t>
            </a:r>
            <a:endParaRPr lang="fr-CA" sz="2000" i="1" noProof="0" dirty="0">
              <a:solidFill>
                <a:schemeClr val="tx1"/>
              </a:solidFill>
              <a:latin typeface="+mn-lt"/>
            </a:endParaRPr>
          </a:p>
          <a:p>
            <a:pPr marL="228600" indent="-279400">
              <a:buClr>
                <a:srgbClr val="F18B35"/>
              </a:buClr>
              <a:buSzPct val="150000"/>
            </a:pPr>
            <a:r>
              <a:rPr lang="fr-CA" sz="2000" noProof="0" dirty="0">
                <a:solidFill>
                  <a:schemeClr val="tx1"/>
                </a:solidFill>
                <a:latin typeface="+mn-lt"/>
              </a:rPr>
              <a:t>Aires marines protégées et de conservation autochtones (APCA marines)</a:t>
            </a:r>
          </a:p>
          <a:p>
            <a:pPr marL="228600" indent="-279400">
              <a:buClr>
                <a:srgbClr val="F18B35"/>
              </a:buClr>
              <a:buSzPct val="150000"/>
            </a:pPr>
            <a:r>
              <a:rPr lang="fr-CA" sz="2000" noProof="0" dirty="0">
                <a:solidFill>
                  <a:schemeClr val="tx1"/>
                </a:solidFill>
                <a:latin typeface="+mn-lt"/>
              </a:rPr>
              <a:t>Discussion ouverte</a:t>
            </a:r>
          </a:p>
          <a:p>
            <a:pPr marL="228600" indent="-279400">
              <a:buClr>
                <a:srgbClr val="F18B35"/>
              </a:buClr>
              <a:buSzPct val="150000"/>
            </a:pPr>
            <a:r>
              <a:rPr lang="fr-CA" sz="2000" noProof="0" dirty="0">
                <a:solidFill>
                  <a:schemeClr val="tx1"/>
                </a:solidFill>
                <a:latin typeface="+mn-lt"/>
              </a:rPr>
              <a:t>Prière de clôture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15"/>
        <p:cNvGrpSpPr/>
        <p:nvPr/>
      </p:nvGrpSpPr>
      <p:grpSpPr>
        <a:xfrm>
          <a:off x="0" y="0"/>
          <a:ext cx="0" cy="0"/>
          <a:chOff x="0" y="0"/>
          <a:chExt cx="0" cy="0"/>
        </a:xfrm>
      </p:grpSpPr>
      <p:sp>
        <p:nvSpPr>
          <p:cNvPr id="116" name="Google Shape;116;g308dd1a936f_0_842"/>
          <p:cNvSpPr txBox="1">
            <a:spLocks noGrp="1"/>
          </p:cNvSpPr>
          <p:nvPr>
            <p:ph type="body" idx="1"/>
          </p:nvPr>
        </p:nvSpPr>
        <p:spPr>
          <a:xfrm>
            <a:off x="2017412" y="3054094"/>
            <a:ext cx="9336300" cy="369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2060"/>
              </a:buClr>
              <a:buSzPts val="2600"/>
              <a:buNone/>
            </a:pPr>
            <a:r>
              <a:rPr lang="fr-CA" sz="2400" noProof="0" dirty="0">
                <a:solidFill>
                  <a:schemeClr val="tx1"/>
                </a:solidFill>
                <a:latin typeface="Arial" panose="020B0604020202020204" pitchFamily="34" charset="0"/>
                <a:ea typeface="Arial"/>
                <a:cs typeface="Arial" panose="020B0604020202020204" pitchFamily="34" charset="0"/>
                <a:sym typeface="Arial"/>
              </a:rPr>
              <a:t>Les Premières Nations-en Assemblée enjoignent à l'APN de : </a:t>
            </a:r>
            <a:endParaRPr lang="fr-CA" sz="2400" noProof="0" dirty="0">
              <a:solidFill>
                <a:schemeClr val="tx1"/>
              </a:solidFill>
              <a:latin typeface="Arial" panose="020B0604020202020204" pitchFamily="34" charset="0"/>
              <a:cs typeface="Arial" panose="020B0604020202020204" pitchFamily="34" charset="0"/>
            </a:endParaRPr>
          </a:p>
          <a:p>
            <a:pPr marL="228600" lvl="0" indent="-228600" algn="l" rtl="0">
              <a:lnSpc>
                <a:spcPct val="100000"/>
              </a:lnSpc>
              <a:spcBef>
                <a:spcPts val="1000"/>
              </a:spcBef>
              <a:spcAft>
                <a:spcPts val="0"/>
              </a:spcAft>
              <a:buClr>
                <a:srgbClr val="F18B35"/>
              </a:buClr>
              <a:buSzPts val="2600"/>
              <a:buChar char="•"/>
            </a:pPr>
            <a:r>
              <a:rPr lang="fr-CA" sz="2300" dirty="0">
                <a:solidFill>
                  <a:schemeClr val="tx1"/>
                </a:solidFill>
                <a:latin typeface="Arial" panose="020B0604020202020204" pitchFamily="34" charset="0"/>
                <a:ea typeface="Arial"/>
                <a:cs typeface="Arial" panose="020B0604020202020204" pitchFamily="34" charset="0"/>
                <a:sym typeface="Arial"/>
              </a:rPr>
              <a:t>Exhorter le gouvernement à adopter une a</a:t>
            </a:r>
            <a:r>
              <a:rPr lang="fr-CA" sz="2300" noProof="0" dirty="0" err="1">
                <a:solidFill>
                  <a:schemeClr val="tx1"/>
                </a:solidFill>
                <a:latin typeface="Arial" panose="020B0604020202020204" pitchFamily="34" charset="0"/>
                <a:ea typeface="Arial"/>
                <a:cs typeface="Arial" panose="020B0604020202020204" pitchFamily="34" charset="0"/>
                <a:sym typeface="Arial"/>
              </a:rPr>
              <a:t>pproche</a:t>
            </a:r>
            <a:r>
              <a:rPr lang="fr-CA" sz="2300" noProof="0" dirty="0">
                <a:solidFill>
                  <a:schemeClr val="tx1"/>
                </a:solidFill>
                <a:latin typeface="Arial" panose="020B0604020202020204" pitchFamily="34" charset="0"/>
                <a:ea typeface="Arial"/>
                <a:cs typeface="Arial" panose="020B0604020202020204" pitchFamily="34" charset="0"/>
                <a:sym typeface="Arial"/>
              </a:rPr>
              <a:t> pangouvernementale pour soutenir et reconnaître les APCA dans les eaux marines et côtières;</a:t>
            </a:r>
            <a:endParaRPr lang="fr-CA" sz="2300" noProof="0" dirty="0">
              <a:solidFill>
                <a:schemeClr val="tx1"/>
              </a:solidFill>
              <a:latin typeface="Arial" panose="020B0604020202020204" pitchFamily="34" charset="0"/>
              <a:cs typeface="Arial" panose="020B0604020202020204" pitchFamily="34" charset="0"/>
            </a:endParaRPr>
          </a:p>
          <a:p>
            <a:pPr marL="228600" lvl="0" indent="-228600" algn="l" rtl="0">
              <a:lnSpc>
                <a:spcPct val="100000"/>
              </a:lnSpc>
              <a:spcBef>
                <a:spcPts val="1000"/>
              </a:spcBef>
              <a:spcAft>
                <a:spcPts val="0"/>
              </a:spcAft>
              <a:buClr>
                <a:srgbClr val="F18B35"/>
              </a:buClr>
              <a:buSzPts val="2600"/>
              <a:buChar char="•"/>
            </a:pPr>
            <a:r>
              <a:rPr lang="fr-FR" sz="2300" dirty="0">
                <a:solidFill>
                  <a:schemeClr val="tx1"/>
                </a:solidFill>
                <a:latin typeface="Arial" panose="020B0604020202020204" pitchFamily="34" charset="0"/>
                <a:ea typeface="Arial"/>
                <a:cs typeface="Arial" panose="020B0604020202020204" pitchFamily="34" charset="0"/>
                <a:sym typeface="Arial"/>
              </a:rPr>
              <a:t>V</a:t>
            </a:r>
            <a:r>
              <a:rPr lang="fr-FR" sz="2300" noProof="0" dirty="0" err="1">
                <a:solidFill>
                  <a:schemeClr val="tx1"/>
                </a:solidFill>
                <a:latin typeface="Arial" panose="020B0604020202020204" pitchFamily="34" charset="0"/>
                <a:ea typeface="Arial"/>
                <a:cs typeface="Arial" panose="020B0604020202020204" pitchFamily="34" charset="0"/>
                <a:sym typeface="Arial"/>
              </a:rPr>
              <a:t>eiller</a:t>
            </a:r>
            <a:r>
              <a:rPr lang="fr-FR" sz="2300" noProof="0" dirty="0">
                <a:solidFill>
                  <a:schemeClr val="tx1"/>
                </a:solidFill>
                <a:latin typeface="Arial" panose="020B0604020202020204" pitchFamily="34" charset="0"/>
                <a:ea typeface="Arial"/>
                <a:cs typeface="Arial" panose="020B0604020202020204" pitchFamily="34" charset="0"/>
                <a:sym typeface="Arial"/>
              </a:rPr>
              <a:t> à la participation pleine et entière des Premières Nations </a:t>
            </a:r>
            <a:r>
              <a:rPr lang="fr-CA" sz="2300" noProof="0" dirty="0">
                <a:solidFill>
                  <a:schemeClr val="tx1"/>
                </a:solidFill>
                <a:latin typeface="Arial" panose="020B0604020202020204" pitchFamily="34" charset="0"/>
                <a:ea typeface="Arial"/>
                <a:cs typeface="Arial" panose="020B0604020202020204" pitchFamily="34" charset="0"/>
                <a:sym typeface="Arial"/>
              </a:rPr>
              <a:t>dans les prises de décisions relatives au programme pour la nature du Canada;</a:t>
            </a:r>
            <a:endParaRPr lang="fr-CA" sz="2300" noProof="0" dirty="0">
              <a:solidFill>
                <a:schemeClr val="tx1"/>
              </a:solidFill>
              <a:latin typeface="Arial" panose="020B0604020202020204" pitchFamily="34" charset="0"/>
              <a:cs typeface="Arial" panose="020B0604020202020204" pitchFamily="34" charset="0"/>
            </a:endParaRPr>
          </a:p>
          <a:p>
            <a:pPr marL="228600" lvl="0" indent="-228600" algn="l" rtl="0">
              <a:lnSpc>
                <a:spcPct val="100000"/>
              </a:lnSpc>
              <a:spcBef>
                <a:spcPts val="1000"/>
              </a:spcBef>
              <a:spcAft>
                <a:spcPts val="0"/>
              </a:spcAft>
              <a:buClr>
                <a:srgbClr val="F18B35"/>
              </a:buClr>
              <a:buSzPts val="2600"/>
              <a:buChar char="•"/>
            </a:pPr>
            <a:r>
              <a:rPr lang="fr-CA" sz="2300" dirty="0">
                <a:solidFill>
                  <a:schemeClr val="tx1"/>
                </a:solidFill>
                <a:latin typeface="Arial" panose="020B0604020202020204" pitchFamily="34" charset="0"/>
                <a:ea typeface="Arial"/>
                <a:cs typeface="Arial" panose="020B0604020202020204" pitchFamily="34" charset="0"/>
                <a:sym typeface="Arial"/>
              </a:rPr>
              <a:t>Obtenir un f</a:t>
            </a:r>
            <a:r>
              <a:rPr lang="fr-CA" sz="2300" noProof="0" dirty="0" err="1">
                <a:solidFill>
                  <a:schemeClr val="tx1"/>
                </a:solidFill>
                <a:latin typeface="Arial" panose="020B0604020202020204" pitchFamily="34" charset="0"/>
                <a:ea typeface="Arial"/>
                <a:cs typeface="Arial" panose="020B0604020202020204" pitchFamily="34" charset="0"/>
                <a:sym typeface="Arial"/>
              </a:rPr>
              <a:t>inancement</a:t>
            </a:r>
            <a:r>
              <a:rPr lang="fr-CA" sz="2300" noProof="0" dirty="0">
                <a:solidFill>
                  <a:schemeClr val="tx1"/>
                </a:solidFill>
                <a:latin typeface="Arial" panose="020B0604020202020204" pitchFamily="34" charset="0"/>
                <a:ea typeface="Arial"/>
                <a:cs typeface="Arial" panose="020B0604020202020204" pitchFamily="34" charset="0"/>
                <a:sym typeface="Arial"/>
              </a:rPr>
              <a:t> stable et à long terme.</a:t>
            </a:r>
          </a:p>
          <a:p>
            <a:pPr marL="0" lvl="0" indent="0" algn="l" rtl="0">
              <a:lnSpc>
                <a:spcPct val="100000"/>
              </a:lnSpc>
              <a:spcBef>
                <a:spcPts val="1000"/>
              </a:spcBef>
              <a:spcAft>
                <a:spcPts val="0"/>
              </a:spcAft>
              <a:buClr>
                <a:srgbClr val="002060"/>
              </a:buClr>
              <a:buSzPts val="2200"/>
              <a:buNone/>
            </a:pPr>
            <a:endParaRPr lang="fr-CA" sz="2400" noProof="0" dirty="0">
              <a:solidFill>
                <a:schemeClr val="tx1"/>
              </a:solidFill>
              <a:latin typeface="Arial" panose="020B0604020202020204" pitchFamily="34" charset="0"/>
              <a:ea typeface="Arial"/>
              <a:cs typeface="Arial" panose="020B0604020202020204" pitchFamily="34" charset="0"/>
              <a:sym typeface="Arial"/>
            </a:endParaRPr>
          </a:p>
        </p:txBody>
      </p:sp>
      <p:sp>
        <p:nvSpPr>
          <p:cNvPr id="117" name="Google Shape;117;g308dd1a936f_0_842"/>
          <p:cNvSpPr txBox="1">
            <a:spLocks noGrp="1"/>
          </p:cNvSpPr>
          <p:nvPr>
            <p:ph type="title"/>
          </p:nvPr>
        </p:nvSpPr>
        <p:spPr>
          <a:xfrm>
            <a:off x="1658207" y="1987393"/>
            <a:ext cx="9239163" cy="14416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Arial"/>
              <a:buNone/>
            </a:pPr>
            <a:r>
              <a:rPr lang="en-US" sz="3400" dirty="0" err="1">
                <a:solidFill>
                  <a:srgbClr val="7030A0"/>
                </a:solidFill>
                <a:latin typeface="Arial"/>
                <a:ea typeface="Arial"/>
                <a:cs typeface="Arial"/>
                <a:sym typeface="Arial"/>
              </a:rPr>
              <a:t>Résolution</a:t>
            </a:r>
            <a:r>
              <a:rPr lang="en-US" sz="3400" dirty="0">
                <a:solidFill>
                  <a:srgbClr val="7030A0"/>
                </a:solidFill>
                <a:latin typeface="Arial"/>
                <a:ea typeface="Arial"/>
                <a:cs typeface="Arial"/>
                <a:sym typeface="Arial"/>
              </a:rPr>
              <a:t> 41/2021 de </a:t>
            </a:r>
            <a:r>
              <a:rPr lang="en-US" sz="3400" dirty="0" err="1">
                <a:solidFill>
                  <a:srgbClr val="7030A0"/>
                </a:solidFill>
                <a:latin typeface="Arial"/>
                <a:ea typeface="Arial"/>
                <a:cs typeface="Arial"/>
                <a:sym typeface="Arial"/>
              </a:rPr>
              <a:t>l’APN</a:t>
            </a:r>
            <a:r>
              <a:rPr lang="en-US" sz="3400" dirty="0">
                <a:solidFill>
                  <a:srgbClr val="7030A0"/>
                </a:solidFill>
                <a:latin typeface="Arial"/>
                <a:ea typeface="Arial"/>
                <a:cs typeface="Arial"/>
                <a:sym typeface="Arial"/>
              </a:rPr>
              <a:t>, </a:t>
            </a:r>
            <a:r>
              <a:rPr lang="en-US" sz="3400" i="1" dirty="0">
                <a:solidFill>
                  <a:srgbClr val="7030A0"/>
                </a:solidFill>
                <a:latin typeface="Arial"/>
                <a:ea typeface="Arial"/>
                <a:cs typeface="Arial"/>
                <a:sym typeface="Arial"/>
              </a:rPr>
              <a:t>Aires marines protégés et de conservation </a:t>
            </a:r>
            <a:r>
              <a:rPr lang="en-US" sz="3400" i="1" dirty="0" err="1">
                <a:solidFill>
                  <a:srgbClr val="7030A0"/>
                </a:solidFill>
                <a:latin typeface="Arial"/>
                <a:ea typeface="Arial"/>
                <a:cs typeface="Arial"/>
                <a:sym typeface="Arial"/>
              </a:rPr>
              <a:t>autochtones</a:t>
            </a:r>
            <a:br>
              <a:rPr lang="en-US" sz="3400" i="1" dirty="0">
                <a:solidFill>
                  <a:srgbClr val="7030A0"/>
                </a:solidFill>
                <a:latin typeface="Arial"/>
                <a:ea typeface="Arial"/>
                <a:cs typeface="Arial"/>
                <a:sym typeface="Arial"/>
              </a:rPr>
            </a:br>
            <a:r>
              <a:rPr lang="en-US" sz="3400" dirty="0">
                <a:solidFill>
                  <a:srgbClr val="7030A0"/>
                </a:solidFill>
                <a:latin typeface="Arial"/>
                <a:ea typeface="Arial"/>
                <a:cs typeface="Arial"/>
                <a:sym typeface="Arial"/>
              </a:rPr>
              <a:t>  </a:t>
            </a:r>
            <a:endParaRPr sz="3400" dirty="0">
              <a:solidFill>
                <a:srgbClr val="7030A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Google Shape;123;g308dd1a936f_0_848"/>
          <p:cNvSpPr txBox="1">
            <a:spLocks noGrp="1"/>
          </p:cNvSpPr>
          <p:nvPr>
            <p:ph type="title"/>
          </p:nvPr>
        </p:nvSpPr>
        <p:spPr>
          <a:xfrm>
            <a:off x="1701892" y="2012174"/>
            <a:ext cx="9336300" cy="79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4000"/>
              <a:buFont typeface="Arial"/>
              <a:buNone/>
            </a:pPr>
            <a:r>
              <a:rPr lang="en-US" sz="3600" dirty="0">
                <a:solidFill>
                  <a:srgbClr val="7030A0"/>
                </a:solidFill>
                <a:latin typeface="Arial"/>
                <a:ea typeface="Arial"/>
                <a:cs typeface="Arial"/>
                <a:sym typeface="Arial"/>
              </a:rPr>
              <a:t>Résolution 41/2021</a:t>
            </a:r>
            <a:br>
              <a:rPr lang="en-US" dirty="0">
                <a:solidFill>
                  <a:srgbClr val="7030A0"/>
                </a:solidFill>
                <a:latin typeface="Arial"/>
                <a:ea typeface="Arial"/>
                <a:cs typeface="Arial"/>
                <a:sym typeface="Arial"/>
              </a:rPr>
            </a:br>
            <a:r>
              <a:rPr lang="en-US" sz="2400" dirty="0">
                <a:solidFill>
                  <a:srgbClr val="7030A0"/>
                </a:solidFill>
                <a:latin typeface="Arial"/>
                <a:ea typeface="Arial"/>
                <a:cs typeface="Arial"/>
                <a:sym typeface="Arial"/>
              </a:rPr>
              <a:t>Travaux antérieurs et principales réalisations</a:t>
            </a:r>
            <a:endParaRPr dirty="0">
              <a:solidFill>
                <a:srgbClr val="7030A0"/>
              </a:solidFill>
              <a:latin typeface="Arial"/>
              <a:ea typeface="Arial"/>
              <a:cs typeface="Arial"/>
              <a:sym typeface="Arial"/>
            </a:endParaRPr>
          </a:p>
        </p:txBody>
      </p:sp>
      <p:sp>
        <p:nvSpPr>
          <p:cNvPr id="124" name="Google Shape;124;g308dd1a936f_0_848"/>
          <p:cNvSpPr txBox="1">
            <a:spLocks noGrp="1"/>
          </p:cNvSpPr>
          <p:nvPr>
            <p:ph type="body" idx="1"/>
          </p:nvPr>
        </p:nvSpPr>
        <p:spPr>
          <a:xfrm>
            <a:off x="1701892" y="2978581"/>
            <a:ext cx="9967800" cy="3692100"/>
          </a:xfrm>
          <a:prstGeom prst="rect">
            <a:avLst/>
          </a:prstGeom>
          <a:noFill/>
          <a:ln>
            <a:noFill/>
          </a:ln>
        </p:spPr>
        <p:txBody>
          <a:bodyPr spcFirstLastPara="1" wrap="square" lIns="91425" tIns="45700" rIns="91425" bIns="45700" anchor="t" anchorCtr="0">
            <a:noAutofit/>
          </a:bodyPr>
          <a:lstStyle/>
          <a:p>
            <a:pPr marL="228600" indent="-228600">
              <a:buClr>
                <a:srgbClr val="F18B35"/>
              </a:buClr>
              <a:buSzPts val="2200"/>
            </a:pPr>
            <a:r>
              <a:rPr lang="fr-CA" sz="1800" noProof="0" dirty="0">
                <a:solidFill>
                  <a:schemeClr val="tx1"/>
                </a:solidFill>
                <a:latin typeface="+mn-lt"/>
                <a:cs typeface="Arial"/>
                <a:sym typeface="Arial"/>
              </a:rPr>
              <a:t>Série de webinaires en format virtuel sur les APCA marines (2021-2022) </a:t>
            </a:r>
            <a:endParaRPr lang="fr-CA" sz="1800" noProof="0" dirty="0">
              <a:solidFill>
                <a:schemeClr val="tx1"/>
              </a:solidFill>
              <a:latin typeface="+mn-lt"/>
              <a:cs typeface="Arial"/>
            </a:endParaRPr>
          </a:p>
          <a:p>
            <a:pPr marL="228600" lvl="0" indent="-228600" algn="l" rtl="0">
              <a:lnSpc>
                <a:spcPct val="90000"/>
              </a:lnSpc>
              <a:spcBef>
                <a:spcPts val="1000"/>
              </a:spcBef>
              <a:spcAft>
                <a:spcPts val="0"/>
              </a:spcAft>
              <a:buClr>
                <a:srgbClr val="F18B35"/>
              </a:buClr>
              <a:buSzPts val="2200"/>
              <a:buChar char="•"/>
            </a:pPr>
            <a:r>
              <a:rPr lang="fr-CA" sz="1800" noProof="0" dirty="0">
                <a:solidFill>
                  <a:schemeClr val="tx1"/>
                </a:solidFill>
                <a:latin typeface="+mn-lt"/>
                <a:ea typeface="Arial"/>
                <a:cs typeface="Arial"/>
                <a:sym typeface="Arial"/>
              </a:rPr>
              <a:t>Création du Sous-groupe de travail sur les APCA marines (2022)</a:t>
            </a:r>
          </a:p>
          <a:p>
            <a:pPr marL="228600" lvl="0" indent="-228600" algn="l" rtl="0">
              <a:lnSpc>
                <a:spcPct val="90000"/>
              </a:lnSpc>
              <a:spcBef>
                <a:spcPts val="1000"/>
              </a:spcBef>
              <a:spcAft>
                <a:spcPts val="0"/>
              </a:spcAft>
              <a:buClr>
                <a:srgbClr val="F18B35"/>
              </a:buClr>
              <a:buSzPts val="2200"/>
              <a:buChar char="•"/>
            </a:pPr>
            <a:r>
              <a:rPr lang="fr-FR" sz="1800" noProof="0" dirty="0">
                <a:solidFill>
                  <a:schemeClr val="tx1"/>
                </a:solidFill>
                <a:latin typeface="+mn-lt"/>
                <a:cs typeface="Arial"/>
                <a:sym typeface="Arial"/>
              </a:rPr>
              <a:t>Politique sur les aires marines nationales de conservation </a:t>
            </a:r>
            <a:r>
              <a:rPr lang="fr-CA" sz="1800" noProof="0" dirty="0">
                <a:solidFill>
                  <a:schemeClr val="tx1"/>
                </a:solidFill>
                <a:latin typeface="+mn-lt"/>
                <a:cs typeface="Arial"/>
                <a:sym typeface="Arial"/>
              </a:rPr>
              <a:t>(PAMNC) (2022)</a:t>
            </a:r>
            <a:endParaRPr lang="fr-CA" sz="1800" noProof="0" dirty="0">
              <a:solidFill>
                <a:schemeClr val="tx1"/>
              </a:solidFill>
              <a:latin typeface="+mn-lt"/>
            </a:endParaRPr>
          </a:p>
          <a:p>
            <a:pPr marL="228600" lvl="0" indent="-228600" algn="l" rtl="0">
              <a:lnSpc>
                <a:spcPct val="90000"/>
              </a:lnSpc>
              <a:spcBef>
                <a:spcPts val="1000"/>
              </a:spcBef>
              <a:spcAft>
                <a:spcPts val="0"/>
              </a:spcAft>
              <a:buClr>
                <a:srgbClr val="F18B35"/>
              </a:buClr>
              <a:buSzPts val="2200"/>
              <a:buChar char="•"/>
            </a:pPr>
            <a:r>
              <a:rPr lang="fr-CA" sz="1800" noProof="0" dirty="0">
                <a:solidFill>
                  <a:schemeClr val="tx1"/>
                </a:solidFill>
                <a:latin typeface="+mn-lt"/>
                <a:ea typeface="Arial"/>
                <a:cs typeface="Arial"/>
                <a:sym typeface="Arial"/>
              </a:rPr>
              <a:t>Plan stratégique du Sous-groupe </a:t>
            </a:r>
            <a:r>
              <a:rPr lang="fr-FR" sz="1800" noProof="0" dirty="0">
                <a:solidFill>
                  <a:schemeClr val="tx1"/>
                </a:solidFill>
                <a:latin typeface="+mn-lt"/>
                <a:ea typeface="Arial"/>
                <a:cs typeface="Arial"/>
                <a:sym typeface="Arial"/>
              </a:rPr>
              <a:t>de travail sur les APCA marines </a:t>
            </a:r>
            <a:r>
              <a:rPr lang="fr-CA" sz="1800" noProof="0" dirty="0">
                <a:solidFill>
                  <a:schemeClr val="tx1"/>
                </a:solidFill>
                <a:latin typeface="+mn-lt"/>
                <a:ea typeface="Arial"/>
                <a:cs typeface="Arial"/>
                <a:sym typeface="Arial"/>
              </a:rPr>
              <a:t>(2023) </a:t>
            </a:r>
            <a:endParaRPr lang="fr-CA" sz="1800" noProof="0" dirty="0">
              <a:solidFill>
                <a:schemeClr val="tx1"/>
              </a:solidFill>
              <a:latin typeface="+mn-lt"/>
            </a:endParaRPr>
          </a:p>
          <a:p>
            <a:pPr marL="228600" lvl="0" indent="-228600" algn="l" rtl="0">
              <a:lnSpc>
                <a:spcPct val="90000"/>
              </a:lnSpc>
              <a:spcBef>
                <a:spcPts val="1000"/>
              </a:spcBef>
              <a:spcAft>
                <a:spcPts val="0"/>
              </a:spcAft>
              <a:buClr>
                <a:srgbClr val="F18B35"/>
              </a:buClr>
              <a:buSzPts val="2200"/>
              <a:buChar char="•"/>
            </a:pPr>
            <a:r>
              <a:rPr lang="fr-CA" sz="1800" noProof="0" dirty="0">
                <a:solidFill>
                  <a:schemeClr val="tx1"/>
                </a:solidFill>
                <a:latin typeface="+mn-lt"/>
                <a:ea typeface="Arial"/>
                <a:cs typeface="Arial"/>
                <a:sym typeface="Arial"/>
              </a:rPr>
              <a:t>Rapport de l'APN sur les APCA marines (2023)</a:t>
            </a:r>
          </a:p>
          <a:p>
            <a:pPr marL="228600" lvl="0" indent="-228600" algn="l" rtl="0">
              <a:lnSpc>
                <a:spcPct val="90000"/>
              </a:lnSpc>
              <a:spcBef>
                <a:spcPts val="1000"/>
              </a:spcBef>
              <a:spcAft>
                <a:spcPts val="0"/>
              </a:spcAft>
              <a:buClr>
                <a:srgbClr val="F18B35"/>
              </a:buClr>
              <a:buSzPts val="2200"/>
              <a:buChar char="•"/>
            </a:pPr>
            <a:r>
              <a:rPr lang="fr-CA" sz="1800" noProof="0" dirty="0">
                <a:solidFill>
                  <a:schemeClr val="tx1"/>
                </a:solidFill>
                <a:latin typeface="+mn-lt"/>
                <a:ea typeface="Arial"/>
                <a:cs typeface="Arial"/>
                <a:sym typeface="Arial"/>
              </a:rPr>
              <a:t>Mesures 38 et 42 du Plan d’action de la LDNU (2023)</a:t>
            </a:r>
          </a:p>
          <a:p>
            <a:pPr marL="228600" lvl="0" indent="-228600" algn="l" rtl="0">
              <a:lnSpc>
                <a:spcPct val="90000"/>
              </a:lnSpc>
              <a:spcBef>
                <a:spcPts val="1000"/>
              </a:spcBef>
              <a:spcAft>
                <a:spcPts val="0"/>
              </a:spcAft>
              <a:buClr>
                <a:srgbClr val="F18B35"/>
              </a:buClr>
              <a:buSzPts val="2200"/>
              <a:buChar char="•"/>
            </a:pPr>
            <a:r>
              <a:rPr lang="fr-CA" sz="1800" noProof="0" dirty="0">
                <a:solidFill>
                  <a:schemeClr val="tx1"/>
                </a:solidFill>
                <a:latin typeface="+mn-lt"/>
              </a:rPr>
              <a:t>Ébauche du document de cadrage APN-MPO (2023-2024)</a:t>
            </a:r>
          </a:p>
          <a:p>
            <a:pPr marL="228600" indent="-228600">
              <a:buClr>
                <a:srgbClr val="F18B35"/>
              </a:buClr>
              <a:buSzPts val="2200"/>
            </a:pPr>
            <a:r>
              <a:rPr lang="fr-CA" sz="1800" noProof="0" dirty="0">
                <a:solidFill>
                  <a:schemeClr val="tx1"/>
                </a:solidFill>
                <a:latin typeface="+mn-lt"/>
              </a:rPr>
              <a:t>Engagement du MPO à collaborer aux recommandations du rapport sur les APCA marines et à élaborer un plan de mise en œuvre de la mesure 42 </a:t>
            </a:r>
            <a:r>
              <a:rPr lang="fr-FR" sz="1800" noProof="0" dirty="0">
                <a:solidFill>
                  <a:schemeClr val="tx1"/>
                </a:solidFill>
                <a:latin typeface="+mn-lt"/>
              </a:rPr>
              <a:t>du Plan d’action de la LDNU </a:t>
            </a:r>
            <a:r>
              <a:rPr lang="fr-CA" sz="1800" noProof="0" dirty="0">
                <a:solidFill>
                  <a:schemeClr val="tx1"/>
                </a:solidFill>
                <a:latin typeface="+mn-lt"/>
              </a:rPr>
              <a:t>(2024).</a:t>
            </a:r>
          </a:p>
          <a:p>
            <a:pPr marL="228600" lvl="0" indent="-228600" algn="l" rtl="0">
              <a:lnSpc>
                <a:spcPct val="90000"/>
              </a:lnSpc>
              <a:spcBef>
                <a:spcPts val="1000"/>
              </a:spcBef>
              <a:spcAft>
                <a:spcPts val="0"/>
              </a:spcAft>
              <a:buClr>
                <a:srgbClr val="F18B35"/>
              </a:buClr>
              <a:buSzPts val="2200"/>
              <a:buChar char="•"/>
            </a:pPr>
            <a:endParaRPr lang="fr-CA" sz="1800" noProof="0" dirty="0">
              <a:solidFill>
                <a:schemeClr val="tx1"/>
              </a:solidFill>
              <a:latin typeface="+mn-lt"/>
            </a:endParaRPr>
          </a:p>
          <a:p>
            <a:pPr marL="228600" lvl="0" indent="-228600" algn="l" rtl="0">
              <a:lnSpc>
                <a:spcPct val="90000"/>
              </a:lnSpc>
              <a:spcBef>
                <a:spcPts val="1000"/>
              </a:spcBef>
              <a:spcAft>
                <a:spcPts val="0"/>
              </a:spcAft>
              <a:buClr>
                <a:srgbClr val="F18B35"/>
              </a:buClr>
              <a:buSzPts val="2200"/>
              <a:buChar char="•"/>
            </a:pPr>
            <a:endParaRPr lang="fr-CA" sz="1800" noProof="0" dirty="0">
              <a:solidFill>
                <a:schemeClr val="tx1"/>
              </a:solidFill>
            </a:endParaRPr>
          </a:p>
          <a:p>
            <a:pPr marL="0" lvl="0" indent="0" algn="l" rtl="0">
              <a:lnSpc>
                <a:spcPct val="90000"/>
              </a:lnSpc>
              <a:spcBef>
                <a:spcPts val="1000"/>
              </a:spcBef>
              <a:spcAft>
                <a:spcPts val="0"/>
              </a:spcAft>
              <a:buClr>
                <a:srgbClr val="F18B35"/>
              </a:buClr>
              <a:buSzPts val="2200"/>
              <a:buNone/>
            </a:pPr>
            <a:endParaRPr lang="fr-CA" sz="1800" noProof="0" dirty="0">
              <a:solidFill>
                <a:schemeClr val="tx1"/>
              </a:solidFill>
              <a:latin typeface="Arial"/>
              <a:ea typeface="Arial"/>
              <a:cs typeface="Arial"/>
              <a:sym typeface="Arial"/>
            </a:endParaRPr>
          </a:p>
          <a:p>
            <a:pPr marL="0" lvl="0" indent="0" algn="l" rtl="0">
              <a:lnSpc>
                <a:spcPct val="90000"/>
              </a:lnSpc>
              <a:spcBef>
                <a:spcPts val="1000"/>
              </a:spcBef>
              <a:spcAft>
                <a:spcPts val="0"/>
              </a:spcAft>
              <a:buClr>
                <a:srgbClr val="F18B35"/>
              </a:buClr>
              <a:buSzPts val="2200"/>
              <a:buNone/>
            </a:pPr>
            <a:endParaRPr lang="fr-CA" sz="1800" b="1" noProof="0" dirty="0">
              <a:solidFill>
                <a:schemeClr val="tx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721077" y="2009132"/>
            <a:ext cx="10359711"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solidFill>
                  <a:srgbClr val="7030A0"/>
                </a:solidFill>
                <a:latin typeface="Arial" panose="020B0604020202020204" pitchFamily="34" charset="0"/>
                <a:cs typeface="Arial" panose="020B0604020202020204" pitchFamily="34" charset="0"/>
              </a:rPr>
              <a:t>Sous-</a:t>
            </a:r>
            <a:r>
              <a:rPr lang="en-US" sz="3600" dirty="0" err="1">
                <a:solidFill>
                  <a:srgbClr val="7030A0"/>
                </a:solidFill>
                <a:latin typeface="Arial" panose="020B0604020202020204" pitchFamily="34" charset="0"/>
                <a:cs typeface="Arial" panose="020B0604020202020204" pitchFamily="34" charset="0"/>
              </a:rPr>
              <a:t>groupe</a:t>
            </a:r>
            <a:r>
              <a:rPr lang="en-US" sz="3600" dirty="0">
                <a:solidFill>
                  <a:srgbClr val="7030A0"/>
                </a:solidFill>
                <a:latin typeface="Arial" panose="020B0604020202020204" pitchFamily="34" charset="0"/>
                <a:cs typeface="Arial" panose="020B0604020202020204" pitchFamily="34" charset="0"/>
              </a:rPr>
              <a:t> de travail sur les APCA marines</a:t>
            </a:r>
            <a:endParaRPr sz="3600" dirty="0">
              <a:solidFill>
                <a:srgbClr val="7030A0"/>
              </a:solidFill>
              <a:latin typeface="Arial" panose="020B0604020202020204" pitchFamily="34" charset="0"/>
              <a:cs typeface="Arial" panose="020B0604020202020204" pitchFamily="34" charset="0"/>
            </a:endParaRPr>
          </a:p>
        </p:txBody>
      </p:sp>
      <p:sp>
        <p:nvSpPr>
          <p:cNvPr id="4" name="Google Shape;131;g308dd1a936f_0_854">
            <a:extLst>
              <a:ext uri="{FF2B5EF4-FFF2-40B4-BE49-F238E27FC236}">
                <a16:creationId xmlns:a16="http://schemas.microsoft.com/office/drawing/2014/main" id="{94363DBD-AFD5-BF03-9A6F-8A27CAE874F0}"/>
              </a:ext>
            </a:extLst>
          </p:cNvPr>
          <p:cNvSpPr txBox="1">
            <a:spLocks noGrp="1"/>
          </p:cNvSpPr>
          <p:nvPr>
            <p:ph type="body" idx="1"/>
          </p:nvPr>
        </p:nvSpPr>
        <p:spPr>
          <a:xfrm>
            <a:off x="1572797" y="2684165"/>
            <a:ext cx="9336300" cy="3692100"/>
          </a:xfrm>
          <a:prstGeom prst="rect">
            <a:avLst/>
          </a:prstGeom>
          <a:noFill/>
          <a:ln>
            <a:noFill/>
          </a:ln>
        </p:spPr>
        <p:txBody>
          <a:bodyPr spcFirstLastPara="1" wrap="square" lIns="91425" tIns="45700" rIns="91425" bIns="45700" anchor="t" anchorCtr="0">
            <a:noAutofit/>
          </a:bodyPr>
          <a:lstStyle/>
          <a:p>
            <a:pPr marL="482600" lvl="0" indent="-342900" algn="l" rtl="0">
              <a:lnSpc>
                <a:spcPct val="100000"/>
              </a:lnSpc>
              <a:spcBef>
                <a:spcPts val="1000"/>
              </a:spcBef>
              <a:spcAft>
                <a:spcPts val="0"/>
              </a:spcAft>
              <a:buClr>
                <a:srgbClr val="F18B35"/>
              </a:buClr>
              <a:buSzPts val="2200"/>
              <a:buFont typeface="Arial" panose="020B0604020202020204" pitchFamily="34" charset="0"/>
              <a:buChar char="•"/>
            </a:pPr>
            <a:r>
              <a:rPr lang="fr-CA" sz="2200" noProof="0" dirty="0">
                <a:solidFill>
                  <a:schemeClr val="tx1"/>
                </a:solidFill>
                <a:latin typeface="Arial"/>
                <a:ea typeface="Arial"/>
                <a:cs typeface="Arial"/>
                <a:sym typeface="Arial"/>
              </a:rPr>
              <a:t>Mis sur pied en février 2022 pour épauler l'APN dans la mise en œuvre de la résolution 41/2021.</a:t>
            </a:r>
          </a:p>
          <a:p>
            <a:pPr marL="482600" lvl="0" indent="-342900" algn="l" rtl="0">
              <a:lnSpc>
                <a:spcPct val="100000"/>
              </a:lnSpc>
              <a:spcBef>
                <a:spcPts val="1000"/>
              </a:spcBef>
              <a:spcAft>
                <a:spcPts val="0"/>
              </a:spcAft>
              <a:buClr>
                <a:srgbClr val="F18B35"/>
              </a:buClr>
              <a:buSzPts val="2200"/>
              <a:buFont typeface="Arial" panose="020B0604020202020204" pitchFamily="34" charset="0"/>
              <a:buChar char="•"/>
            </a:pPr>
            <a:r>
              <a:rPr lang="fr-CA" sz="2200" noProof="0" dirty="0">
                <a:solidFill>
                  <a:schemeClr val="tx1"/>
                </a:solidFill>
                <a:latin typeface="Arial"/>
                <a:ea typeface="Arial"/>
                <a:cs typeface="Arial"/>
                <a:sym typeface="Arial"/>
              </a:rPr>
              <a:t>Créé sous la direction du </a:t>
            </a:r>
            <a:r>
              <a:rPr lang="fr-FR" sz="2200" noProof="0" dirty="0">
                <a:solidFill>
                  <a:schemeClr val="tx1"/>
                </a:solidFill>
                <a:latin typeface="Arial"/>
                <a:ea typeface="Arial"/>
                <a:cs typeface="Arial"/>
                <a:sym typeface="Arial"/>
              </a:rPr>
              <a:t>Comité consultatif sur l’action en faveur du climat et l’environnement (CCACE)</a:t>
            </a:r>
            <a:r>
              <a:rPr lang="fr-CA" sz="2200" noProof="0" dirty="0">
                <a:solidFill>
                  <a:schemeClr val="tx1"/>
                </a:solidFill>
                <a:latin typeface="Arial"/>
                <a:ea typeface="Arial"/>
                <a:cs typeface="Arial"/>
                <a:sym typeface="Arial"/>
              </a:rPr>
              <a:t>.</a:t>
            </a:r>
          </a:p>
          <a:p>
            <a:pPr marL="482600" lvl="0" indent="-342900" algn="l" rtl="0">
              <a:lnSpc>
                <a:spcPct val="100000"/>
              </a:lnSpc>
              <a:spcBef>
                <a:spcPts val="1000"/>
              </a:spcBef>
              <a:spcAft>
                <a:spcPts val="0"/>
              </a:spcAft>
              <a:buClr>
                <a:srgbClr val="F18B35"/>
              </a:buClr>
              <a:buSzPts val="2200"/>
              <a:buFont typeface="Arial" panose="020B0604020202020204" pitchFamily="34" charset="0"/>
              <a:buChar char="•"/>
            </a:pPr>
            <a:r>
              <a:rPr lang="fr-CA" sz="2200" noProof="0" dirty="0">
                <a:solidFill>
                  <a:schemeClr val="tx1"/>
                </a:solidFill>
                <a:latin typeface="Arial"/>
                <a:ea typeface="Arial"/>
                <a:cs typeface="Arial"/>
                <a:sym typeface="Arial"/>
              </a:rPr>
              <a:t>Groupe de représentants d'organisations des Premières Nations et d'experts techniques des régions.</a:t>
            </a:r>
          </a:p>
          <a:p>
            <a:pPr marL="482600" indent="-342900">
              <a:lnSpc>
                <a:spcPct val="100000"/>
              </a:lnSpc>
              <a:buClr>
                <a:srgbClr val="F18B35"/>
              </a:buClr>
              <a:buSzPts val="2200"/>
              <a:buFont typeface="Arial" panose="020B0604020202020204" pitchFamily="34" charset="0"/>
              <a:buChar char="•"/>
            </a:pPr>
            <a:r>
              <a:rPr lang="fr-CA" sz="2200" noProof="0" dirty="0">
                <a:solidFill>
                  <a:schemeClr val="tx1"/>
                </a:solidFill>
                <a:latin typeface="Arial"/>
                <a:cs typeface="Arial"/>
                <a:sym typeface="Arial"/>
              </a:rPr>
              <a:t>Un forum consultatif </a:t>
            </a:r>
            <a:r>
              <a:rPr lang="fr-CA" sz="2200" noProof="0" dirty="0" err="1">
                <a:solidFill>
                  <a:schemeClr val="tx1"/>
                </a:solidFill>
                <a:latin typeface="Arial"/>
                <a:cs typeface="Arial"/>
                <a:sym typeface="Arial"/>
              </a:rPr>
              <a:t>ax</a:t>
            </a:r>
            <a:r>
              <a:rPr lang="fr-CA" sz="2200" dirty="0">
                <a:solidFill>
                  <a:schemeClr val="tx1"/>
                </a:solidFill>
                <a:latin typeface="Arial"/>
                <a:cs typeface="Arial"/>
                <a:sym typeface="Arial"/>
              </a:rPr>
              <a:t>é s</a:t>
            </a:r>
            <a:r>
              <a:rPr lang="fr-CA" sz="2200" noProof="0" dirty="0" err="1">
                <a:solidFill>
                  <a:schemeClr val="tx1"/>
                </a:solidFill>
                <a:latin typeface="Arial"/>
                <a:cs typeface="Arial"/>
                <a:sym typeface="Arial"/>
              </a:rPr>
              <a:t>ur</a:t>
            </a:r>
            <a:r>
              <a:rPr lang="fr-CA" sz="2200" noProof="0" dirty="0">
                <a:solidFill>
                  <a:schemeClr val="tx1"/>
                </a:solidFill>
                <a:latin typeface="Arial"/>
                <a:cs typeface="Arial"/>
                <a:sym typeface="Arial"/>
              </a:rPr>
              <a:t> le renforcement des capacités des Premières Nations.</a:t>
            </a:r>
          </a:p>
          <a:p>
            <a:pPr marL="482600" lvl="0" indent="-342900" algn="l" rtl="0">
              <a:lnSpc>
                <a:spcPct val="100000"/>
              </a:lnSpc>
              <a:spcBef>
                <a:spcPts val="1000"/>
              </a:spcBef>
              <a:spcAft>
                <a:spcPts val="0"/>
              </a:spcAft>
              <a:buClr>
                <a:srgbClr val="F18B35"/>
              </a:buClr>
              <a:buSzPts val="2200"/>
              <a:buFontTx/>
              <a:buChar char="-"/>
            </a:pPr>
            <a:endParaRPr lang="fr-CA" sz="2200" noProof="0" dirty="0">
              <a:solidFill>
                <a:schemeClr val="tx1"/>
              </a:solidFill>
              <a:latin typeface="Arial"/>
              <a:ea typeface="Arial"/>
              <a:cs typeface="Arial"/>
              <a:sym typeface="Arial"/>
            </a:endParaRPr>
          </a:p>
          <a:p>
            <a:pPr marL="228600" lvl="0" indent="-88900" algn="l" rtl="0">
              <a:lnSpc>
                <a:spcPct val="100000"/>
              </a:lnSpc>
              <a:spcBef>
                <a:spcPts val="1000"/>
              </a:spcBef>
              <a:spcAft>
                <a:spcPts val="0"/>
              </a:spcAft>
              <a:buClr>
                <a:srgbClr val="F18B35"/>
              </a:buClr>
              <a:buSzPts val="2200"/>
              <a:buNone/>
            </a:pPr>
            <a:endParaRPr lang="fr-CA" sz="2200" b="1" noProof="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998975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818142" y="1936958"/>
            <a:ext cx="10047030" cy="9668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solidFill>
                  <a:srgbClr val="7030A0"/>
                </a:solidFill>
                <a:latin typeface="Arial" panose="020B0604020202020204" pitchFamily="34" charset="0"/>
                <a:cs typeface="Arial" panose="020B0604020202020204" pitchFamily="34" charset="0"/>
              </a:rPr>
              <a:t>Rapport sur les APCA marines de </a:t>
            </a:r>
            <a:r>
              <a:rPr lang="en-US" sz="3200" dirty="0" err="1">
                <a:solidFill>
                  <a:srgbClr val="7030A0"/>
                </a:solidFill>
                <a:latin typeface="Arial" panose="020B0604020202020204" pitchFamily="34" charset="0"/>
                <a:cs typeface="Arial" panose="020B0604020202020204" pitchFamily="34" charset="0"/>
              </a:rPr>
              <a:t>l’APN</a:t>
            </a:r>
            <a:br>
              <a:rPr lang="en-US" sz="3200" dirty="0">
                <a:solidFill>
                  <a:srgbClr val="7030A0"/>
                </a:solidFill>
                <a:latin typeface="Arial" panose="020B0604020202020204" pitchFamily="34" charset="0"/>
                <a:cs typeface="Arial" panose="020B0604020202020204" pitchFamily="34" charset="0"/>
              </a:rPr>
            </a:br>
            <a:r>
              <a:rPr lang="en-US" sz="3200" dirty="0" err="1">
                <a:solidFill>
                  <a:srgbClr val="7030A0"/>
                </a:solidFill>
                <a:latin typeface="Arial" panose="020B0604020202020204" pitchFamily="34" charset="0"/>
                <a:cs typeface="Arial" panose="020B0604020202020204" pitchFamily="34" charset="0"/>
              </a:rPr>
              <a:t>Contexte</a:t>
            </a:r>
            <a:r>
              <a:rPr lang="en-US" sz="3200" dirty="0">
                <a:solidFill>
                  <a:srgbClr val="7030A0"/>
                </a:solidFill>
                <a:latin typeface="Arial" panose="020B0604020202020204" pitchFamily="34" charset="0"/>
                <a:cs typeface="Arial" panose="020B0604020202020204" pitchFamily="34" charset="0"/>
              </a:rPr>
              <a:t>  </a:t>
            </a:r>
            <a:endParaRPr sz="3200" dirty="0">
              <a:solidFill>
                <a:srgbClr val="7030A0"/>
              </a:solidFill>
              <a:latin typeface="Arial" panose="020B0604020202020204" pitchFamily="34" charset="0"/>
              <a:cs typeface="Arial" panose="020B0604020202020204" pitchFamily="34" charset="0"/>
            </a:endParaRPr>
          </a:p>
        </p:txBody>
      </p:sp>
      <p:sp>
        <p:nvSpPr>
          <p:cNvPr id="6" name="Google Shape;131;g308dd1a936f_0_854">
            <a:extLst>
              <a:ext uri="{FF2B5EF4-FFF2-40B4-BE49-F238E27FC236}">
                <a16:creationId xmlns:a16="http://schemas.microsoft.com/office/drawing/2014/main" id="{B0F649B0-1D0F-595A-DDC1-F6B41D9D54EA}"/>
              </a:ext>
            </a:extLst>
          </p:cNvPr>
          <p:cNvSpPr txBox="1">
            <a:spLocks noGrp="1"/>
          </p:cNvSpPr>
          <p:nvPr>
            <p:ph type="body" idx="1"/>
          </p:nvPr>
        </p:nvSpPr>
        <p:spPr>
          <a:xfrm>
            <a:off x="1991137" y="3025471"/>
            <a:ext cx="9336300" cy="331391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F18B35"/>
              </a:buClr>
              <a:buSzPts val="2200"/>
              <a:buChar char="•"/>
            </a:pPr>
            <a:r>
              <a:rPr lang="fr-CA" sz="1800" noProof="0" dirty="0">
                <a:solidFill>
                  <a:schemeClr val="tx1"/>
                </a:solidFill>
                <a:latin typeface="Arial"/>
                <a:ea typeface="Arial"/>
                <a:cs typeface="Arial"/>
                <a:sym typeface="Arial"/>
              </a:rPr>
              <a:t>Différence en matière de progrès entre les APCA sur terre et celles dans les eaux côtières et marines</a:t>
            </a:r>
            <a:endParaRPr lang="fr-CA" sz="1800" noProof="0" dirty="0">
              <a:solidFill>
                <a:schemeClr val="tx1"/>
              </a:solidFill>
            </a:endParaRPr>
          </a:p>
          <a:p>
            <a:pPr marL="228600" lvl="0" indent="-228600" algn="l" rtl="0">
              <a:lnSpc>
                <a:spcPct val="100000"/>
              </a:lnSpc>
              <a:spcBef>
                <a:spcPts val="1000"/>
              </a:spcBef>
              <a:spcAft>
                <a:spcPts val="0"/>
              </a:spcAft>
              <a:buClr>
                <a:srgbClr val="F18B35"/>
              </a:buClr>
              <a:buSzPts val="2200"/>
              <a:buChar char="•"/>
            </a:pPr>
            <a:r>
              <a:rPr lang="fr-CA" sz="1800" noProof="0" dirty="0">
                <a:solidFill>
                  <a:schemeClr val="tx1"/>
                </a:solidFill>
                <a:latin typeface="Arial"/>
                <a:ea typeface="Arial"/>
                <a:cs typeface="Arial"/>
                <a:sym typeface="Arial"/>
              </a:rPr>
              <a:t>Document de cadrage APN-MPO (2019-2020; 2023-2024)</a:t>
            </a:r>
          </a:p>
          <a:p>
            <a:pPr marL="228600" lvl="0" indent="-228600" algn="l" rtl="0">
              <a:lnSpc>
                <a:spcPct val="100000"/>
              </a:lnSpc>
              <a:spcBef>
                <a:spcPts val="1000"/>
              </a:spcBef>
              <a:spcAft>
                <a:spcPts val="0"/>
              </a:spcAft>
              <a:buClr>
                <a:srgbClr val="F18B35"/>
              </a:buClr>
              <a:buSzPts val="2200"/>
              <a:buChar char="•"/>
            </a:pPr>
            <a:r>
              <a:rPr lang="fr-CA" sz="1800" noProof="0" dirty="0">
                <a:solidFill>
                  <a:schemeClr val="tx1"/>
                </a:solidFill>
                <a:latin typeface="Arial"/>
                <a:ea typeface="Arial"/>
                <a:cs typeface="Arial"/>
                <a:sym typeface="Arial"/>
              </a:rPr>
              <a:t>Résolution 41/2021 de l'APN </a:t>
            </a:r>
          </a:p>
          <a:p>
            <a:pPr marL="685800" lvl="1" indent="-228600">
              <a:lnSpc>
                <a:spcPct val="100000"/>
              </a:lnSpc>
              <a:spcBef>
                <a:spcPts val="1000"/>
              </a:spcBef>
              <a:buClr>
                <a:srgbClr val="F18B35"/>
              </a:buClr>
              <a:buSzPts val="2200"/>
            </a:pPr>
            <a:r>
              <a:rPr lang="fr-CA" sz="1800" noProof="0" dirty="0">
                <a:solidFill>
                  <a:schemeClr val="tx1"/>
                </a:solidFill>
                <a:latin typeface="Arial"/>
                <a:ea typeface="Arial"/>
                <a:cs typeface="Arial"/>
                <a:sym typeface="Arial"/>
              </a:rPr>
              <a:t>Obtenir </a:t>
            </a:r>
            <a:r>
              <a:rPr lang="fr-CA" sz="1800" dirty="0">
                <a:solidFill>
                  <a:schemeClr val="tx1"/>
                </a:solidFill>
                <a:latin typeface="Arial"/>
                <a:ea typeface="Arial"/>
                <a:cs typeface="Arial"/>
                <a:sym typeface="Arial"/>
              </a:rPr>
              <a:t>l’</a:t>
            </a:r>
            <a:r>
              <a:rPr lang="fr-CA" sz="1800" noProof="0" dirty="0">
                <a:solidFill>
                  <a:schemeClr val="tx1"/>
                </a:solidFill>
                <a:latin typeface="Arial"/>
                <a:ea typeface="Arial"/>
                <a:cs typeface="Arial"/>
                <a:sym typeface="Arial"/>
              </a:rPr>
              <a:t>engagement concernant </a:t>
            </a:r>
            <a:r>
              <a:rPr lang="fr-FR" sz="1800" noProof="0" dirty="0">
                <a:solidFill>
                  <a:schemeClr val="tx1"/>
                </a:solidFill>
                <a:latin typeface="Arial"/>
                <a:ea typeface="Arial"/>
                <a:cs typeface="Arial"/>
                <a:sym typeface="Arial"/>
              </a:rPr>
              <a:t>une approche pangouvernementale pour reconnaître et soutenir l’établissement d’APCA </a:t>
            </a:r>
            <a:r>
              <a:rPr lang="fr-CA" sz="1800" noProof="0" dirty="0">
                <a:solidFill>
                  <a:schemeClr val="tx1"/>
                </a:solidFill>
                <a:latin typeface="Arial"/>
                <a:ea typeface="Arial"/>
                <a:cs typeface="Arial"/>
                <a:sym typeface="Arial"/>
              </a:rPr>
              <a:t>dans les eaux marines et côtières</a:t>
            </a:r>
          </a:p>
          <a:p>
            <a:pPr marL="228600" lvl="0" indent="-228600" algn="l" rtl="0">
              <a:lnSpc>
                <a:spcPct val="100000"/>
              </a:lnSpc>
              <a:spcBef>
                <a:spcPts val="1000"/>
              </a:spcBef>
              <a:spcAft>
                <a:spcPts val="0"/>
              </a:spcAft>
              <a:buClr>
                <a:srgbClr val="F18B35"/>
              </a:buClr>
              <a:buSzPts val="2200"/>
              <a:buChar char="•"/>
            </a:pPr>
            <a:r>
              <a:rPr lang="fr-CA" sz="1800" noProof="0" dirty="0">
                <a:solidFill>
                  <a:schemeClr val="tx1"/>
                </a:solidFill>
                <a:latin typeface="Arial"/>
                <a:ea typeface="Arial"/>
                <a:cs typeface="Arial"/>
                <a:sym typeface="Arial"/>
              </a:rPr>
              <a:t>Orientation du </a:t>
            </a:r>
            <a:r>
              <a:rPr lang="fr-FR" sz="1800" noProof="0" dirty="0">
                <a:solidFill>
                  <a:schemeClr val="tx1"/>
                </a:solidFill>
                <a:latin typeface="Arial"/>
                <a:ea typeface="Arial"/>
                <a:cs typeface="Arial"/>
                <a:sym typeface="Arial"/>
              </a:rPr>
              <a:t>Comité consultatif sur l’action en faveur du climat et l’environnement (CCACE)</a:t>
            </a:r>
            <a:r>
              <a:rPr lang="fr-CA" sz="1800" noProof="0" dirty="0">
                <a:solidFill>
                  <a:schemeClr val="tx1"/>
                </a:solidFill>
                <a:latin typeface="Arial"/>
                <a:ea typeface="Arial"/>
                <a:cs typeface="Arial"/>
                <a:sym typeface="Arial"/>
              </a:rPr>
              <a:t> et du </a:t>
            </a:r>
            <a:r>
              <a:rPr lang="fr-CA" sz="1800" dirty="0">
                <a:solidFill>
                  <a:schemeClr val="tx1"/>
                </a:solidFill>
                <a:latin typeface="Arial"/>
                <a:ea typeface="Arial"/>
                <a:cs typeface="Arial"/>
                <a:sym typeface="Arial"/>
              </a:rPr>
              <a:t>S</a:t>
            </a:r>
            <a:r>
              <a:rPr lang="fr-CA" sz="1800" noProof="0" dirty="0" err="1">
                <a:solidFill>
                  <a:schemeClr val="tx1"/>
                </a:solidFill>
                <a:latin typeface="Arial"/>
                <a:ea typeface="Arial"/>
                <a:cs typeface="Arial"/>
                <a:sym typeface="Arial"/>
              </a:rPr>
              <a:t>ous-groupe</a:t>
            </a:r>
            <a:r>
              <a:rPr lang="fr-CA" sz="1800" noProof="0" dirty="0">
                <a:solidFill>
                  <a:schemeClr val="tx1"/>
                </a:solidFill>
                <a:latin typeface="Arial"/>
                <a:ea typeface="Arial"/>
                <a:cs typeface="Arial"/>
                <a:sym typeface="Arial"/>
              </a:rPr>
              <a:t> de travail sur les APCA marines</a:t>
            </a:r>
          </a:p>
          <a:p>
            <a:pPr marL="228600" lvl="0" indent="-228600" algn="l" rtl="0">
              <a:lnSpc>
                <a:spcPct val="100000"/>
              </a:lnSpc>
              <a:spcBef>
                <a:spcPts val="1000"/>
              </a:spcBef>
              <a:spcAft>
                <a:spcPts val="0"/>
              </a:spcAft>
              <a:buClr>
                <a:srgbClr val="F18B35"/>
              </a:buClr>
              <a:buSzPts val="2200"/>
              <a:buChar char="•"/>
            </a:pPr>
            <a:r>
              <a:rPr lang="fr-CA" sz="1800" noProof="0" dirty="0">
                <a:solidFill>
                  <a:schemeClr val="tx1"/>
                </a:solidFill>
                <a:latin typeface="Arial"/>
                <a:ea typeface="Arial"/>
                <a:cs typeface="Arial"/>
                <a:sym typeface="Arial"/>
              </a:rPr>
              <a:t>Mobilisation auprès des Premières Nations </a:t>
            </a:r>
            <a:r>
              <a:rPr lang="fr-CA" sz="1800" dirty="0">
                <a:solidFill>
                  <a:schemeClr val="tx1"/>
                </a:solidFill>
                <a:latin typeface="Arial"/>
                <a:ea typeface="Arial"/>
                <a:cs typeface="Arial"/>
                <a:sym typeface="Arial"/>
              </a:rPr>
              <a:t>:</a:t>
            </a:r>
            <a:r>
              <a:rPr lang="fr-CA" sz="1800" noProof="0" dirty="0">
                <a:solidFill>
                  <a:schemeClr val="tx1"/>
                </a:solidFill>
                <a:latin typeface="Arial"/>
                <a:ea typeface="Arial"/>
                <a:cs typeface="Arial"/>
                <a:sym typeface="Arial"/>
              </a:rPr>
              <a:t> 2022, 2023, 2024</a:t>
            </a:r>
            <a:endParaRPr lang="fr-CA" sz="1800" b="1" noProof="0" dirty="0">
              <a:solidFill>
                <a:schemeClr val="tx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753673" y="1886762"/>
            <a:ext cx="9336300" cy="7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solidFill>
                  <a:srgbClr val="7030A0"/>
                </a:solidFill>
                <a:latin typeface="Arial" panose="020B0604020202020204" pitchFamily="34" charset="0"/>
                <a:cs typeface="Arial" panose="020B0604020202020204" pitchFamily="34" charset="0"/>
              </a:rPr>
              <a:t>Recommandations</a:t>
            </a:r>
            <a:endParaRPr sz="3600" dirty="0">
              <a:solidFill>
                <a:srgbClr val="7030A0"/>
              </a:solidFill>
              <a:latin typeface="Arial" panose="020B0604020202020204" pitchFamily="34" charset="0"/>
              <a:cs typeface="Arial" panose="020B0604020202020204" pitchFamily="34" charset="0"/>
            </a:endParaRPr>
          </a:p>
        </p:txBody>
      </p:sp>
      <p:sp>
        <p:nvSpPr>
          <p:cNvPr id="6" name="Google Shape;131;g308dd1a936f_0_854">
            <a:extLst>
              <a:ext uri="{FF2B5EF4-FFF2-40B4-BE49-F238E27FC236}">
                <a16:creationId xmlns:a16="http://schemas.microsoft.com/office/drawing/2014/main" id="{B0F649B0-1D0F-595A-DDC1-F6B41D9D54EA}"/>
              </a:ext>
            </a:extLst>
          </p:cNvPr>
          <p:cNvSpPr txBox="1">
            <a:spLocks noGrp="1"/>
          </p:cNvSpPr>
          <p:nvPr>
            <p:ph type="body" idx="1"/>
          </p:nvPr>
        </p:nvSpPr>
        <p:spPr>
          <a:xfrm>
            <a:off x="1753673" y="2486154"/>
            <a:ext cx="5925356" cy="36921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F18B35"/>
              </a:buClr>
              <a:buSzPts val="2400"/>
              <a:buChar char="•"/>
            </a:pPr>
            <a:r>
              <a:rPr lang="fr-CA" sz="1900" noProof="0" dirty="0">
                <a:solidFill>
                  <a:schemeClr val="tx1"/>
                </a:solidFill>
                <a:latin typeface="Arial" panose="020B0604020202020204" pitchFamily="34" charset="0"/>
                <a:cs typeface="Arial" panose="020B0604020202020204" pitchFamily="34" charset="0"/>
              </a:rPr>
              <a:t>Présenter des recommandations au Canada sur la manière de soutenir les Premières Nations dans l’établissement d’APCA.</a:t>
            </a:r>
            <a:br>
              <a:rPr lang="fr-CA" sz="1900" noProof="0" dirty="0">
                <a:solidFill>
                  <a:schemeClr val="tx1"/>
                </a:solidFill>
                <a:latin typeface="Arial" panose="020B0604020202020204" pitchFamily="34" charset="0"/>
                <a:cs typeface="Arial" panose="020B0604020202020204" pitchFamily="34" charset="0"/>
              </a:rPr>
            </a:br>
            <a:endParaRPr lang="fr-CA" sz="1900" noProof="0" dirty="0">
              <a:solidFill>
                <a:schemeClr val="tx1"/>
              </a:solidFill>
              <a:latin typeface="Arial" panose="020B0604020202020204" pitchFamily="34" charset="0"/>
              <a:cs typeface="Arial" panose="020B0604020202020204" pitchFamily="34" charset="0"/>
            </a:endParaRPr>
          </a:p>
          <a:p>
            <a:pPr marL="228600" lvl="0" indent="-228600" algn="l" rtl="0">
              <a:lnSpc>
                <a:spcPct val="100000"/>
              </a:lnSpc>
              <a:spcBef>
                <a:spcPts val="0"/>
              </a:spcBef>
              <a:spcAft>
                <a:spcPts val="0"/>
              </a:spcAft>
              <a:buClr>
                <a:srgbClr val="F18B35"/>
              </a:buClr>
              <a:buSzPts val="2400"/>
              <a:buChar char="•"/>
            </a:pPr>
            <a:r>
              <a:rPr lang="fr-CA" sz="1900" dirty="0">
                <a:solidFill>
                  <a:schemeClr val="tx1"/>
                </a:solidFill>
                <a:latin typeface="Arial" panose="020B0604020202020204" pitchFamily="34" charset="0"/>
                <a:cs typeface="Arial" panose="020B0604020202020204" pitchFamily="34" charset="0"/>
              </a:rPr>
              <a:t>Le</a:t>
            </a:r>
            <a:r>
              <a:rPr lang="fr-CA" sz="1900" noProof="0" dirty="0">
                <a:solidFill>
                  <a:schemeClr val="tx1"/>
                </a:solidFill>
                <a:latin typeface="Arial" panose="020B0604020202020204" pitchFamily="34" charset="0"/>
                <a:cs typeface="Arial" panose="020B0604020202020204" pitchFamily="34" charset="0"/>
              </a:rPr>
              <a:t> MPO doit s'engager à mettre en œuvre les recommandations à court terme et </a:t>
            </a:r>
            <a:r>
              <a:rPr lang="fr-CA" sz="1900" dirty="0">
                <a:solidFill>
                  <a:schemeClr val="tx1"/>
                </a:solidFill>
                <a:latin typeface="Arial" panose="020B0604020202020204" pitchFamily="34" charset="0"/>
                <a:cs typeface="Arial" panose="020B0604020202020204" pitchFamily="34" charset="0"/>
              </a:rPr>
              <a:t>à </a:t>
            </a:r>
            <a:r>
              <a:rPr lang="fr-CA" sz="1900" noProof="0" dirty="0">
                <a:solidFill>
                  <a:schemeClr val="tx1"/>
                </a:solidFill>
                <a:latin typeface="Arial" panose="020B0604020202020204" pitchFamily="34" charset="0"/>
                <a:cs typeface="Arial" panose="020B0604020202020204" pitchFamily="34" charset="0"/>
              </a:rPr>
              <a:t>fournir le mandat et l'orientation nécessaires pour </a:t>
            </a:r>
            <a:br>
              <a:rPr lang="fr-CA" sz="1900" noProof="0" dirty="0">
                <a:solidFill>
                  <a:schemeClr val="tx1"/>
                </a:solidFill>
                <a:latin typeface="Arial" panose="020B0604020202020204" pitchFamily="34" charset="0"/>
                <a:cs typeface="Arial" panose="020B0604020202020204" pitchFamily="34" charset="0"/>
              </a:rPr>
            </a:br>
            <a:r>
              <a:rPr lang="fr-CA" sz="1900" noProof="0" dirty="0">
                <a:solidFill>
                  <a:schemeClr val="tx1"/>
                </a:solidFill>
                <a:latin typeface="Arial" panose="020B0604020202020204" pitchFamily="34" charset="0"/>
                <a:cs typeface="Arial" panose="020B0604020202020204" pitchFamily="34" charset="0"/>
              </a:rPr>
              <a:t>assurer une progression significative des APCA dans les eaux côtières et marines</a:t>
            </a:r>
          </a:p>
          <a:p>
            <a:pPr marL="0" lvl="0" indent="0" algn="l" rtl="0">
              <a:lnSpc>
                <a:spcPct val="100000"/>
              </a:lnSpc>
              <a:spcBef>
                <a:spcPts val="1000"/>
              </a:spcBef>
              <a:spcAft>
                <a:spcPts val="0"/>
              </a:spcAft>
              <a:buClr>
                <a:srgbClr val="002060"/>
              </a:buClr>
              <a:buSzPts val="2400"/>
              <a:buNone/>
            </a:pPr>
            <a:r>
              <a:rPr lang="fr-CA" sz="1900" b="1" noProof="0" dirty="0">
                <a:solidFill>
                  <a:srgbClr val="7030A0"/>
                </a:solidFill>
                <a:latin typeface="Arial" panose="020B0604020202020204" pitchFamily="34" charset="0"/>
                <a:cs typeface="Arial" panose="020B0604020202020204" pitchFamily="34" charset="0"/>
              </a:rPr>
              <a:t>21 Recommandations</a:t>
            </a:r>
          </a:p>
          <a:p>
            <a:pPr marL="228600" lvl="0" indent="-228600" algn="l" rtl="0">
              <a:lnSpc>
                <a:spcPct val="100000"/>
              </a:lnSpc>
              <a:spcBef>
                <a:spcPts val="1000"/>
              </a:spcBef>
              <a:spcAft>
                <a:spcPts val="0"/>
              </a:spcAft>
              <a:buClr>
                <a:srgbClr val="F18B35"/>
              </a:buClr>
              <a:buSzPts val="2400"/>
              <a:buChar char="•"/>
            </a:pPr>
            <a:r>
              <a:rPr lang="fr-CA" sz="1900" noProof="0" dirty="0">
                <a:solidFill>
                  <a:schemeClr val="tx1"/>
                </a:solidFill>
                <a:latin typeface="Arial" panose="020B0604020202020204" pitchFamily="34" charset="0"/>
                <a:cs typeface="Arial" panose="020B0604020202020204" pitchFamily="34" charset="0"/>
              </a:rPr>
              <a:t>13  à court terme - MPO </a:t>
            </a:r>
          </a:p>
          <a:p>
            <a:pPr marL="228600" lvl="0" indent="-228600" algn="l" rtl="0">
              <a:lnSpc>
                <a:spcPct val="100000"/>
              </a:lnSpc>
              <a:spcBef>
                <a:spcPts val="1000"/>
              </a:spcBef>
              <a:spcAft>
                <a:spcPts val="0"/>
              </a:spcAft>
              <a:buClr>
                <a:srgbClr val="F18B35"/>
              </a:buClr>
              <a:buSzPts val="2400"/>
              <a:buChar char="•"/>
            </a:pPr>
            <a:r>
              <a:rPr lang="fr-CA" sz="1900" noProof="0" dirty="0">
                <a:solidFill>
                  <a:schemeClr val="tx1"/>
                </a:solidFill>
                <a:latin typeface="Arial" panose="020B0604020202020204" pitchFamily="34" charset="0"/>
                <a:cs typeface="Arial" panose="020B0604020202020204" pitchFamily="34" charset="0"/>
              </a:rPr>
              <a:t>8 à long terme - MPO, ECCC, PCA </a:t>
            </a:r>
          </a:p>
          <a:p>
            <a:pPr marL="228600" lvl="0" indent="-88900" algn="l" rtl="0">
              <a:lnSpc>
                <a:spcPct val="100000"/>
              </a:lnSpc>
              <a:spcBef>
                <a:spcPts val="1000"/>
              </a:spcBef>
              <a:spcAft>
                <a:spcPts val="0"/>
              </a:spcAft>
              <a:buClr>
                <a:srgbClr val="002060"/>
              </a:buClr>
              <a:buSzPts val="2200"/>
              <a:buNone/>
            </a:pPr>
            <a:endParaRPr lang="fr-CA" sz="1900" b="1" noProof="0" dirty="0">
              <a:solidFill>
                <a:schemeClr val="tx1"/>
              </a:solidFill>
              <a:latin typeface="Arial" panose="020B0604020202020204" pitchFamily="34" charset="0"/>
              <a:ea typeface="Arial"/>
              <a:cs typeface="Arial" panose="020B0604020202020204" pitchFamily="34" charset="0"/>
              <a:sym typeface="Arial"/>
            </a:endParaRPr>
          </a:p>
        </p:txBody>
      </p:sp>
      <p:pic>
        <p:nvPicPr>
          <p:cNvPr id="3" name="Picture 2" descr="A blue cover with a red and white logo&#10;&#10;Description automatically generated">
            <a:extLst>
              <a:ext uri="{FF2B5EF4-FFF2-40B4-BE49-F238E27FC236}">
                <a16:creationId xmlns:a16="http://schemas.microsoft.com/office/drawing/2014/main" id="{9C76DAD4-D596-E034-CF4B-CAAF1C3E8737}"/>
              </a:ext>
            </a:extLst>
          </p:cNvPr>
          <p:cNvPicPr>
            <a:picLocks noChangeAspect="1"/>
          </p:cNvPicPr>
          <p:nvPr/>
        </p:nvPicPr>
        <p:blipFill>
          <a:blip r:embed="rId3"/>
          <a:stretch>
            <a:fillRect/>
          </a:stretch>
        </p:blipFill>
        <p:spPr>
          <a:xfrm>
            <a:off x="7982464" y="1947112"/>
            <a:ext cx="3527638" cy="4365936"/>
          </a:xfrm>
          <a:prstGeom prst="rect">
            <a:avLst/>
          </a:prstGeom>
        </p:spPr>
      </p:pic>
    </p:spTree>
    <p:extLst>
      <p:ext uri="{BB962C8B-B14F-4D97-AF65-F5344CB8AC3E}">
        <p14:creationId xmlns:p14="http://schemas.microsoft.com/office/powerpoint/2010/main" val="96706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638098" y="1924602"/>
            <a:ext cx="9336300"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solidFill>
                  <a:srgbClr val="7030A0"/>
                </a:solidFill>
                <a:latin typeface="Arial" panose="020B0604020202020204" pitchFamily="34" charset="0"/>
                <a:cs typeface="Arial" panose="020B0604020202020204" pitchFamily="34" charset="0"/>
              </a:rPr>
              <a:t>Résultats et prochaines étapes</a:t>
            </a:r>
            <a:endParaRPr sz="3600" dirty="0">
              <a:solidFill>
                <a:srgbClr val="7030A0"/>
              </a:solidFill>
              <a:latin typeface="Arial" panose="020B0604020202020204" pitchFamily="34" charset="0"/>
              <a:cs typeface="Arial" panose="020B0604020202020204" pitchFamily="34" charset="0"/>
            </a:endParaRPr>
          </a:p>
        </p:txBody>
      </p:sp>
      <p:sp>
        <p:nvSpPr>
          <p:cNvPr id="2" name="Google Shape;191;g308dd1a936f_0_906">
            <a:extLst>
              <a:ext uri="{FF2B5EF4-FFF2-40B4-BE49-F238E27FC236}">
                <a16:creationId xmlns:a16="http://schemas.microsoft.com/office/drawing/2014/main" id="{55C8F2E2-69DD-D8CC-3CA0-EE058A9FFECF}"/>
              </a:ext>
            </a:extLst>
          </p:cNvPr>
          <p:cNvSpPr txBox="1">
            <a:spLocks noGrp="1"/>
          </p:cNvSpPr>
          <p:nvPr>
            <p:ph type="body" idx="1"/>
          </p:nvPr>
        </p:nvSpPr>
        <p:spPr>
          <a:xfrm>
            <a:off x="1638098" y="2599958"/>
            <a:ext cx="9927826" cy="36921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F18B35"/>
              </a:buClr>
              <a:buSzPts val="2400"/>
              <a:buChar char="•"/>
            </a:pPr>
            <a:r>
              <a:rPr lang="fr-CA" sz="1900" i="1" dirty="0">
                <a:solidFill>
                  <a:schemeClr val="tx1"/>
                </a:solidFill>
                <a:latin typeface="Arial" panose="020B0604020202020204" pitchFamily="34" charset="0"/>
                <a:cs typeface="Arial" panose="020B0604020202020204" pitchFamily="34" charset="0"/>
              </a:rPr>
              <a:t>Loi sur la D</a:t>
            </a:r>
            <a:r>
              <a:rPr lang="fr-CA" sz="1900" i="1" noProof="0" dirty="0" err="1">
                <a:solidFill>
                  <a:schemeClr val="tx1"/>
                </a:solidFill>
                <a:latin typeface="Arial" panose="020B0604020202020204" pitchFamily="34" charset="0"/>
                <a:cs typeface="Arial" panose="020B0604020202020204" pitchFamily="34" charset="0"/>
              </a:rPr>
              <a:t>éclaration</a:t>
            </a:r>
            <a:r>
              <a:rPr lang="fr-CA" sz="1900" i="1" noProof="0" dirty="0">
                <a:solidFill>
                  <a:schemeClr val="tx1"/>
                </a:solidFill>
                <a:latin typeface="Arial" panose="020B0604020202020204" pitchFamily="34" charset="0"/>
                <a:cs typeface="Arial" panose="020B0604020202020204" pitchFamily="34" charset="0"/>
              </a:rPr>
              <a:t> des Nations Unies sur les droits des peuples autochtones </a:t>
            </a:r>
            <a:r>
              <a:rPr lang="fr-CA" sz="1900" noProof="0" dirty="0">
                <a:solidFill>
                  <a:schemeClr val="tx1"/>
                </a:solidFill>
                <a:latin typeface="Arial" panose="020B0604020202020204" pitchFamily="34" charset="0"/>
                <a:cs typeface="Arial" panose="020B0604020202020204" pitchFamily="34" charset="0"/>
              </a:rPr>
              <a:t>‒ Plan d'action</a:t>
            </a:r>
          </a:p>
          <a:p>
            <a:pPr marL="685800" lvl="1" indent="-228600" algn="l" rtl="0">
              <a:lnSpc>
                <a:spcPct val="90000"/>
              </a:lnSpc>
              <a:spcBef>
                <a:spcPts val="500"/>
              </a:spcBef>
              <a:spcAft>
                <a:spcPts val="0"/>
              </a:spcAft>
              <a:buClr>
                <a:srgbClr val="F18B35"/>
              </a:buClr>
              <a:buSzPts val="2000"/>
              <a:buChar char="•"/>
            </a:pPr>
            <a:r>
              <a:rPr lang="fr-CA" sz="1600" noProof="0" dirty="0">
                <a:solidFill>
                  <a:schemeClr val="tx1"/>
                </a:solidFill>
                <a:latin typeface="Arial" panose="020B0604020202020204" pitchFamily="34" charset="0"/>
                <a:cs typeface="Arial" panose="020B0604020202020204" pitchFamily="34" charset="0"/>
              </a:rPr>
              <a:t>Mesure du Plan d'action sur les APCA marines (MPO) : </a:t>
            </a:r>
            <a:r>
              <a:rPr lang="fr-CA" sz="1600" i="1" dirty="0">
                <a:solidFill>
                  <a:schemeClr val="tx1"/>
                </a:solidFill>
                <a:latin typeface="Arial" panose="020B0604020202020204" pitchFamily="34" charset="0"/>
                <a:cs typeface="Arial" panose="020B0604020202020204" pitchFamily="34" charset="0"/>
              </a:rPr>
              <a:t>m</a:t>
            </a:r>
            <a:r>
              <a:rPr lang="fr-CA" sz="1600" i="1" noProof="0" dirty="0" err="1">
                <a:solidFill>
                  <a:schemeClr val="tx1"/>
                </a:solidFill>
                <a:latin typeface="Arial" panose="020B0604020202020204" pitchFamily="34" charset="0"/>
                <a:cs typeface="Arial" panose="020B0604020202020204" pitchFamily="34" charset="0"/>
              </a:rPr>
              <a:t>esure</a:t>
            </a:r>
            <a:r>
              <a:rPr lang="fr-CA" sz="1600" i="1" noProof="0" dirty="0">
                <a:solidFill>
                  <a:schemeClr val="tx1"/>
                </a:solidFill>
                <a:latin typeface="Arial" panose="020B0604020202020204" pitchFamily="34" charset="0"/>
                <a:cs typeface="Arial" panose="020B0604020202020204" pitchFamily="34" charset="0"/>
              </a:rPr>
              <a:t> 42 du </a:t>
            </a:r>
            <a:r>
              <a:rPr lang="fr-CA" sz="1600" i="1" dirty="0">
                <a:solidFill>
                  <a:schemeClr val="tx1"/>
                </a:solidFill>
                <a:latin typeface="Arial" panose="020B0604020202020204" pitchFamily="34" charset="0"/>
                <a:cs typeface="Arial" panose="020B0604020202020204" pitchFamily="34" charset="0"/>
              </a:rPr>
              <a:t>P</a:t>
            </a:r>
            <a:r>
              <a:rPr lang="fr-CA" sz="1600" i="1" noProof="0" dirty="0" err="1">
                <a:solidFill>
                  <a:schemeClr val="tx1"/>
                </a:solidFill>
                <a:latin typeface="Arial" panose="020B0604020202020204" pitchFamily="34" charset="0"/>
                <a:cs typeface="Arial" panose="020B0604020202020204" pitchFamily="34" charset="0"/>
              </a:rPr>
              <a:t>lan</a:t>
            </a:r>
            <a:r>
              <a:rPr lang="fr-CA" sz="1600" i="1" noProof="0" dirty="0">
                <a:solidFill>
                  <a:schemeClr val="tx1"/>
                </a:solidFill>
                <a:latin typeface="Arial" panose="020B0604020202020204" pitchFamily="34" charset="0"/>
                <a:cs typeface="Arial" panose="020B0604020202020204" pitchFamily="34" charset="0"/>
              </a:rPr>
              <a:t> d'action </a:t>
            </a:r>
          </a:p>
          <a:p>
            <a:pPr marL="1143000" lvl="2" indent="-228600">
              <a:buClr>
                <a:srgbClr val="F18B35"/>
              </a:buClr>
            </a:pPr>
            <a:r>
              <a:rPr lang="fr-CA" sz="1600" noProof="0" dirty="0">
                <a:solidFill>
                  <a:schemeClr val="tx1"/>
                </a:solidFill>
                <a:latin typeface="Arial" panose="020B0604020202020204" pitchFamily="34" charset="0"/>
                <a:cs typeface="Arial" panose="020B0604020202020204" pitchFamily="34" charset="0"/>
              </a:rPr>
              <a:t>Le MPO doit faire progresser les APCA marines au </a:t>
            </a:r>
            <a:r>
              <a:rPr lang="fr-FR" sz="1600" noProof="0" dirty="0">
                <a:solidFill>
                  <a:schemeClr val="tx1"/>
                </a:solidFill>
                <a:latin typeface="Arial" panose="020B0604020202020204" pitchFamily="34" charset="0"/>
                <a:cs typeface="Arial" panose="020B0604020202020204" pitchFamily="34" charset="0"/>
              </a:rPr>
              <a:t>moyen d’une consultation et d’une collaboration et de partenariats concrets</a:t>
            </a:r>
            <a:r>
              <a:rPr lang="fr-CA" sz="1600" noProof="0" dirty="0">
                <a:solidFill>
                  <a:schemeClr val="tx1"/>
                </a:solidFill>
                <a:latin typeface="Arial" panose="020B0604020202020204" pitchFamily="34" charset="0"/>
                <a:cs typeface="Arial" panose="020B0604020202020204" pitchFamily="34" charset="0"/>
              </a:rPr>
              <a:t>. </a:t>
            </a:r>
          </a:p>
          <a:p>
            <a:pPr marL="685800" lvl="1" indent="-228600" algn="l" rtl="0">
              <a:lnSpc>
                <a:spcPct val="90000"/>
              </a:lnSpc>
              <a:spcBef>
                <a:spcPts val="500"/>
              </a:spcBef>
              <a:spcAft>
                <a:spcPts val="0"/>
              </a:spcAft>
              <a:buClr>
                <a:srgbClr val="F18B35"/>
              </a:buClr>
              <a:buSzPts val="2000"/>
              <a:buChar char="•"/>
            </a:pPr>
            <a:r>
              <a:rPr lang="fr-CA" sz="1600" noProof="0" dirty="0">
                <a:solidFill>
                  <a:schemeClr val="tx1"/>
                </a:solidFill>
                <a:latin typeface="Arial" panose="020B0604020202020204" pitchFamily="34" charset="0"/>
                <a:cs typeface="Arial" panose="020B0604020202020204" pitchFamily="34" charset="0"/>
              </a:rPr>
              <a:t>Mesures du Plan d'action (MPO) qui répondent aux contraintes </a:t>
            </a:r>
          </a:p>
          <a:p>
            <a:pPr marL="1143000" lvl="2" indent="-228600">
              <a:buClr>
                <a:srgbClr val="F18B35"/>
              </a:buClr>
            </a:pPr>
            <a:r>
              <a:rPr lang="fr-CA" sz="1600" dirty="0">
                <a:solidFill>
                  <a:schemeClr val="tx1"/>
                </a:solidFill>
                <a:latin typeface="Arial" panose="020B0604020202020204" pitchFamily="34" charset="0"/>
                <a:cs typeface="Arial" panose="020B0604020202020204" pitchFamily="34" charset="0"/>
              </a:rPr>
              <a:t>Réforme de la l</a:t>
            </a:r>
            <a:r>
              <a:rPr lang="fr-CA" sz="1600" noProof="0" dirty="0" err="1">
                <a:solidFill>
                  <a:schemeClr val="tx1"/>
                </a:solidFill>
                <a:latin typeface="Arial" panose="020B0604020202020204" pitchFamily="34" charset="0"/>
                <a:cs typeface="Arial" panose="020B0604020202020204" pitchFamily="34" charset="0"/>
              </a:rPr>
              <a:t>égislation</a:t>
            </a:r>
            <a:r>
              <a:rPr lang="fr-CA" sz="1600" noProof="0" dirty="0">
                <a:solidFill>
                  <a:schemeClr val="tx1"/>
                </a:solidFill>
                <a:latin typeface="Arial" panose="020B0604020202020204" pitchFamily="34" charset="0"/>
                <a:cs typeface="Arial" panose="020B0604020202020204" pitchFamily="34" charset="0"/>
              </a:rPr>
              <a:t>, de la réglementation et des politiques </a:t>
            </a:r>
          </a:p>
          <a:p>
            <a:pPr marL="1143000" lvl="2" indent="-228600">
              <a:buClr>
                <a:srgbClr val="F18B35"/>
              </a:buClr>
            </a:pPr>
            <a:r>
              <a:rPr lang="fr-CA" sz="1600" noProof="0" dirty="0">
                <a:solidFill>
                  <a:schemeClr val="tx1"/>
                </a:solidFill>
                <a:latin typeface="Arial" panose="020B0604020202020204" pitchFamily="34" charset="0"/>
                <a:cs typeface="Arial" panose="020B0604020202020204" pitchFamily="34" charset="0"/>
              </a:rPr>
              <a:t>Outils de collaboration, accords et gouvernance collaborative</a:t>
            </a:r>
          </a:p>
          <a:p>
            <a:pPr marL="1143000" lvl="2" indent="-228600">
              <a:buClr>
                <a:srgbClr val="F18B35"/>
              </a:buClr>
            </a:pPr>
            <a:r>
              <a:rPr lang="fr-CA" sz="1600" noProof="0" dirty="0">
                <a:solidFill>
                  <a:schemeClr val="tx1"/>
                </a:solidFill>
                <a:latin typeface="Arial" panose="020B0604020202020204" pitchFamily="34" charset="0"/>
                <a:cs typeface="Arial" panose="020B0604020202020204" pitchFamily="34" charset="0"/>
              </a:rPr>
              <a:t>Financement prévisible et flexible - Participation des Premières Nations et gardiens des pêches </a:t>
            </a:r>
          </a:p>
          <a:p>
            <a:pPr marL="1143000" lvl="2" indent="-228600">
              <a:buClr>
                <a:srgbClr val="F18B35"/>
              </a:buClr>
            </a:pPr>
            <a:r>
              <a:rPr lang="fr-CA" sz="1600" noProof="0" dirty="0">
                <a:solidFill>
                  <a:schemeClr val="tx1"/>
                </a:solidFill>
                <a:latin typeface="Arial" panose="020B0604020202020204" pitchFamily="34" charset="0"/>
                <a:cs typeface="Arial" panose="020B0604020202020204" pitchFamily="34" charset="0"/>
              </a:rPr>
              <a:t>Mécanismes de connaissances autochtones</a:t>
            </a:r>
          </a:p>
          <a:p>
            <a:pPr marL="228600" lvl="0" indent="-228600" algn="l" rtl="0">
              <a:lnSpc>
                <a:spcPct val="100000"/>
              </a:lnSpc>
              <a:spcBef>
                <a:spcPts val="1000"/>
              </a:spcBef>
              <a:spcAft>
                <a:spcPts val="0"/>
              </a:spcAft>
              <a:buClr>
                <a:srgbClr val="F18B35"/>
              </a:buClr>
              <a:buSzPts val="2400"/>
              <a:buChar char="•"/>
            </a:pPr>
            <a:r>
              <a:rPr lang="fr-CA" sz="1900" noProof="0" dirty="0">
                <a:solidFill>
                  <a:schemeClr val="tx1"/>
                </a:solidFill>
                <a:latin typeface="Arial" panose="020B0604020202020204" pitchFamily="34" charset="0"/>
                <a:cs typeface="Arial" panose="020B0604020202020204" pitchFamily="34" charset="0"/>
              </a:rPr>
              <a:t>L'APN demande d’apporter des modifications dans la législation et les politiques, d’accentuer la sensibilisation et d'accroître le soutien par un renforcement des capacités.</a:t>
            </a:r>
            <a:endParaRPr lang="fr-CA" sz="1900" i="1" noProof="0" dirty="0">
              <a:solidFill>
                <a:schemeClr val="tx1"/>
              </a:solidFill>
              <a:latin typeface="Arial" panose="020B0604020202020204" pitchFamily="34" charset="0"/>
              <a:cs typeface="Arial" panose="020B0604020202020204" pitchFamily="34" charset="0"/>
            </a:endParaRPr>
          </a:p>
          <a:p>
            <a:pPr marL="228600" lvl="0" indent="-88900" algn="l" rtl="0">
              <a:lnSpc>
                <a:spcPct val="90000"/>
              </a:lnSpc>
              <a:spcBef>
                <a:spcPts val="1000"/>
              </a:spcBef>
              <a:spcAft>
                <a:spcPts val="0"/>
              </a:spcAft>
              <a:buClr>
                <a:srgbClr val="F18B35"/>
              </a:buClr>
              <a:buSzPts val="2200"/>
              <a:buNone/>
            </a:pPr>
            <a:endParaRPr lang="fr-CA" sz="2200" noProof="0" dirty="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734655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605717" y="1974430"/>
            <a:ext cx="10317031"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err="1">
                <a:solidFill>
                  <a:srgbClr val="7030A0"/>
                </a:solidFill>
                <a:latin typeface="Arial" panose="020B0604020202020204" pitchFamily="34" charset="0"/>
                <a:cs typeface="Arial" panose="020B0604020202020204" pitchFamily="34" charset="0"/>
              </a:rPr>
              <a:t>Mesures</a:t>
            </a:r>
            <a:r>
              <a:rPr lang="en-US" sz="3200" dirty="0">
                <a:solidFill>
                  <a:srgbClr val="7030A0"/>
                </a:solidFill>
                <a:latin typeface="Arial" panose="020B0604020202020204" pitchFamily="34" charset="0"/>
                <a:cs typeface="Arial" panose="020B0604020202020204" pitchFamily="34" charset="0"/>
              </a:rPr>
              <a:t> du Plan </a:t>
            </a:r>
            <a:r>
              <a:rPr lang="en-US" sz="3200" dirty="0" err="1">
                <a:solidFill>
                  <a:srgbClr val="7030A0"/>
                </a:solidFill>
                <a:latin typeface="Arial" panose="020B0604020202020204" pitchFamily="34" charset="0"/>
                <a:cs typeface="Arial" panose="020B0604020202020204" pitchFamily="34" charset="0"/>
              </a:rPr>
              <a:t>d'action</a:t>
            </a:r>
            <a:r>
              <a:rPr lang="en-US" sz="3200" dirty="0">
                <a:solidFill>
                  <a:srgbClr val="7030A0"/>
                </a:solidFill>
                <a:latin typeface="Arial" panose="020B0604020202020204" pitchFamily="34" charset="0"/>
                <a:cs typeface="Arial" panose="020B0604020202020204" pitchFamily="34" charset="0"/>
              </a:rPr>
              <a:t> de la </a:t>
            </a:r>
            <a:r>
              <a:rPr lang="en-US" sz="3200" dirty="0" err="1">
                <a:solidFill>
                  <a:srgbClr val="7030A0"/>
                </a:solidFill>
                <a:latin typeface="Arial" panose="020B0604020202020204" pitchFamily="34" charset="0"/>
                <a:cs typeface="Arial" panose="020B0604020202020204" pitchFamily="34" charset="0"/>
              </a:rPr>
              <a:t>Déclaration</a:t>
            </a:r>
            <a:r>
              <a:rPr lang="en-US" sz="3200" dirty="0">
                <a:solidFill>
                  <a:srgbClr val="7030A0"/>
                </a:solidFill>
                <a:latin typeface="Arial" panose="020B0604020202020204" pitchFamily="34" charset="0"/>
                <a:cs typeface="Arial" panose="020B0604020202020204" pitchFamily="34" charset="0"/>
              </a:rPr>
              <a:t> de </a:t>
            </a:r>
            <a:r>
              <a:rPr lang="en-US" sz="3200" dirty="0" err="1">
                <a:solidFill>
                  <a:srgbClr val="7030A0"/>
                </a:solidFill>
                <a:latin typeface="Arial" panose="020B0604020202020204" pitchFamily="34" charset="0"/>
                <a:cs typeface="Arial" panose="020B0604020202020204" pitchFamily="34" charset="0"/>
              </a:rPr>
              <a:t>l'ONU</a:t>
            </a:r>
            <a:endParaRPr sz="3200" dirty="0">
              <a:solidFill>
                <a:srgbClr val="7030A0"/>
              </a:solidFill>
              <a:latin typeface="Arial" panose="020B0604020202020204" pitchFamily="34" charset="0"/>
              <a:cs typeface="Arial" panose="020B0604020202020204" pitchFamily="34" charset="0"/>
            </a:endParaRPr>
          </a:p>
        </p:txBody>
      </p:sp>
      <p:sp>
        <p:nvSpPr>
          <p:cNvPr id="8" name="Google Shape;284;g308dd1a936f_0_987">
            <a:extLst>
              <a:ext uri="{FF2B5EF4-FFF2-40B4-BE49-F238E27FC236}">
                <a16:creationId xmlns:a16="http://schemas.microsoft.com/office/drawing/2014/main" id="{AB963CE6-69E4-942C-8A1A-38BEC0CFC77B}"/>
              </a:ext>
            </a:extLst>
          </p:cNvPr>
          <p:cNvSpPr txBox="1">
            <a:spLocks/>
          </p:cNvSpPr>
          <p:nvPr/>
        </p:nvSpPr>
        <p:spPr>
          <a:xfrm>
            <a:off x="516388" y="3069993"/>
            <a:ext cx="5293200" cy="2270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pPr>
            <a:endParaRPr lang="en-US" dirty="0"/>
          </a:p>
        </p:txBody>
      </p:sp>
      <p:sp>
        <p:nvSpPr>
          <p:cNvPr id="9" name="Google Shape;284;g308dd1a936f_0_987">
            <a:extLst>
              <a:ext uri="{FF2B5EF4-FFF2-40B4-BE49-F238E27FC236}">
                <a16:creationId xmlns:a16="http://schemas.microsoft.com/office/drawing/2014/main" id="{AFF9F689-0D7B-3361-FD3B-ED33A075C283}"/>
              </a:ext>
            </a:extLst>
          </p:cNvPr>
          <p:cNvSpPr txBox="1">
            <a:spLocks/>
          </p:cNvSpPr>
          <p:nvPr/>
        </p:nvSpPr>
        <p:spPr>
          <a:xfrm>
            <a:off x="6382412" y="3069993"/>
            <a:ext cx="5293200" cy="2270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pPr>
            <a:endParaRPr lang="en-US" dirty="0"/>
          </a:p>
        </p:txBody>
      </p:sp>
      <p:sp>
        <p:nvSpPr>
          <p:cNvPr id="13" name="Google Shape;131;g308dd1a936f_0_854">
            <a:extLst>
              <a:ext uri="{FF2B5EF4-FFF2-40B4-BE49-F238E27FC236}">
                <a16:creationId xmlns:a16="http://schemas.microsoft.com/office/drawing/2014/main" id="{538BED81-27A7-8396-4F34-16A8DD3082A7}"/>
              </a:ext>
            </a:extLst>
          </p:cNvPr>
          <p:cNvSpPr txBox="1">
            <a:spLocks noGrp="1"/>
          </p:cNvSpPr>
          <p:nvPr>
            <p:ph type="body" idx="1"/>
          </p:nvPr>
        </p:nvSpPr>
        <p:spPr>
          <a:xfrm>
            <a:off x="1514348" y="2587278"/>
            <a:ext cx="9336300" cy="3692100"/>
          </a:xfrm>
          <a:prstGeom prst="rect">
            <a:avLst/>
          </a:prstGeom>
          <a:noFill/>
          <a:ln>
            <a:noFill/>
          </a:ln>
        </p:spPr>
        <p:txBody>
          <a:bodyPr spcFirstLastPara="1" wrap="square" lIns="91425" tIns="45700" rIns="91425" bIns="45700" anchor="t" anchorCtr="0">
            <a:noAutofit/>
          </a:bodyPr>
          <a:lstStyle/>
          <a:p>
            <a:pPr marL="228600" lvl="0" indent="-88900" algn="l" rtl="0">
              <a:lnSpc>
                <a:spcPct val="100000"/>
              </a:lnSpc>
              <a:spcBef>
                <a:spcPts val="1000"/>
              </a:spcBef>
              <a:spcAft>
                <a:spcPts val="0"/>
              </a:spcAft>
              <a:buClr>
                <a:srgbClr val="002060"/>
              </a:buClr>
              <a:buSzPts val="2200"/>
              <a:buNone/>
            </a:pPr>
            <a:r>
              <a:rPr lang="en-US" sz="2000" b="1" dirty="0" err="1">
                <a:solidFill>
                  <a:srgbClr val="7030A0"/>
                </a:solidFill>
                <a:latin typeface="Arial"/>
                <a:ea typeface="Arial"/>
                <a:cs typeface="Arial"/>
                <a:sym typeface="Arial"/>
              </a:rPr>
              <a:t>Mesure</a:t>
            </a:r>
            <a:r>
              <a:rPr lang="en-US" sz="2000" b="1" dirty="0">
                <a:solidFill>
                  <a:srgbClr val="7030A0"/>
                </a:solidFill>
                <a:latin typeface="Arial"/>
                <a:ea typeface="Arial"/>
                <a:cs typeface="Arial"/>
                <a:sym typeface="Arial"/>
              </a:rPr>
              <a:t> 42 – </a:t>
            </a:r>
            <a:r>
              <a:rPr lang="fr-FR" sz="2000" dirty="0">
                <a:solidFill>
                  <a:schemeClr val="tx1"/>
                </a:solidFill>
                <a:latin typeface="Arial"/>
                <a:ea typeface="Arial"/>
                <a:cs typeface="Arial"/>
                <a:sym typeface="Arial"/>
              </a:rPr>
              <a:t>Au moyen d’une consultation et d’une collaboration et de partenariats concrets avec les gouvernements, organisations communautés autochtones et autres partenaires, </a:t>
            </a:r>
            <a:r>
              <a:rPr lang="fr-FR" sz="2000" b="1" dirty="0">
                <a:solidFill>
                  <a:schemeClr val="tx1"/>
                </a:solidFill>
                <a:latin typeface="Arial"/>
                <a:ea typeface="Arial"/>
                <a:cs typeface="Arial"/>
                <a:sym typeface="Arial"/>
              </a:rPr>
              <a:t>promouvoir les aires marines protégées et de conservation autochtones </a:t>
            </a:r>
            <a:r>
              <a:rPr lang="fr-FR" sz="2000" dirty="0">
                <a:solidFill>
                  <a:schemeClr val="tx1"/>
                </a:solidFill>
                <a:latin typeface="Arial"/>
                <a:ea typeface="Arial"/>
                <a:cs typeface="Arial"/>
                <a:sym typeface="Arial"/>
              </a:rPr>
              <a:t>afin de soutenir les engagements du Canada en matière de réconciliation et de conservation du milieu marin. (Pêches et Océans Canada)</a:t>
            </a:r>
            <a:r>
              <a:rPr lang="en-US" sz="2000" dirty="0">
                <a:solidFill>
                  <a:schemeClr val="tx1"/>
                </a:solidFill>
                <a:latin typeface="Arial"/>
                <a:ea typeface="Arial"/>
                <a:cs typeface="Arial"/>
                <a:sym typeface="Arial"/>
              </a:rPr>
              <a:t>. </a:t>
            </a:r>
          </a:p>
          <a:p>
            <a:pPr marL="228600" lvl="0" indent="-88900" algn="l" rtl="0">
              <a:lnSpc>
                <a:spcPct val="100000"/>
              </a:lnSpc>
              <a:spcBef>
                <a:spcPts val="1000"/>
              </a:spcBef>
              <a:spcAft>
                <a:spcPts val="0"/>
              </a:spcAft>
              <a:buClr>
                <a:srgbClr val="002060"/>
              </a:buClr>
              <a:buSzPts val="2200"/>
              <a:buNone/>
            </a:pPr>
            <a:r>
              <a:rPr lang="en-US" sz="2000" b="1" dirty="0" err="1">
                <a:solidFill>
                  <a:srgbClr val="7030A0"/>
                </a:solidFill>
                <a:latin typeface="Arial"/>
                <a:ea typeface="Arial"/>
                <a:cs typeface="Arial"/>
                <a:sym typeface="Arial"/>
              </a:rPr>
              <a:t>Mesure</a:t>
            </a:r>
            <a:r>
              <a:rPr lang="en-US" sz="2000" b="1" dirty="0">
                <a:solidFill>
                  <a:srgbClr val="7030A0"/>
                </a:solidFill>
                <a:latin typeface="Arial"/>
                <a:ea typeface="Arial"/>
                <a:cs typeface="Arial"/>
                <a:sym typeface="Arial"/>
              </a:rPr>
              <a:t> 38 – </a:t>
            </a:r>
            <a:r>
              <a:rPr lang="fr-FR" sz="2000" dirty="0">
                <a:solidFill>
                  <a:schemeClr val="tx1"/>
                </a:solidFill>
                <a:latin typeface="+mj-lt"/>
              </a:rPr>
              <a:t>Fournir un financement </a:t>
            </a:r>
            <a:r>
              <a:rPr lang="fr-FR" sz="2000" b="1" dirty="0">
                <a:solidFill>
                  <a:schemeClr val="tx1"/>
                </a:solidFill>
                <a:latin typeface="+mj-lt"/>
              </a:rPr>
              <a:t>prévisible et flexible </a:t>
            </a:r>
            <a:r>
              <a:rPr lang="fr-FR" sz="2000" dirty="0">
                <a:solidFill>
                  <a:schemeClr val="tx1"/>
                </a:solidFill>
                <a:latin typeface="+mj-lt"/>
              </a:rPr>
              <a:t>pour garantir que les nations et les organisations autochtones ont la </a:t>
            </a:r>
            <a:r>
              <a:rPr lang="fr-FR" sz="2000" b="1" dirty="0">
                <a:solidFill>
                  <a:schemeClr val="tx1"/>
                </a:solidFill>
                <a:latin typeface="+mj-lt"/>
              </a:rPr>
              <a:t>capacité</a:t>
            </a:r>
            <a:r>
              <a:rPr lang="fr-FR" sz="2000" dirty="0">
                <a:solidFill>
                  <a:schemeClr val="tx1"/>
                </a:solidFill>
                <a:latin typeface="+mj-lt"/>
              </a:rPr>
              <a:t> de participer de manière effective aux processus consultatifs et de </a:t>
            </a:r>
            <a:r>
              <a:rPr lang="fr-FR" sz="2000" b="1" dirty="0">
                <a:solidFill>
                  <a:schemeClr val="tx1"/>
                </a:solidFill>
                <a:latin typeface="+mj-lt"/>
              </a:rPr>
              <a:t>cogestion</a:t>
            </a:r>
            <a:r>
              <a:rPr lang="fr-FR" sz="2000" dirty="0">
                <a:solidFill>
                  <a:schemeClr val="tx1"/>
                </a:solidFill>
                <a:latin typeface="+mj-lt"/>
              </a:rPr>
              <a:t> et à la </a:t>
            </a:r>
            <a:r>
              <a:rPr lang="fr-FR" sz="2000" b="1" dirty="0">
                <a:solidFill>
                  <a:schemeClr val="tx1"/>
                </a:solidFill>
                <a:latin typeface="+mj-lt"/>
              </a:rPr>
              <a:t>prise de décisions </a:t>
            </a:r>
            <a:r>
              <a:rPr lang="fr-FR" sz="2000" dirty="0">
                <a:solidFill>
                  <a:schemeClr val="tx1"/>
                </a:solidFill>
                <a:latin typeface="+mj-lt"/>
              </a:rPr>
              <a:t>liées à la </a:t>
            </a:r>
            <a:r>
              <a:rPr lang="fr-FR" sz="2000" b="1" dirty="0">
                <a:solidFill>
                  <a:schemeClr val="tx1"/>
                </a:solidFill>
                <a:latin typeface="+mj-lt"/>
              </a:rPr>
              <a:t>gestion des ressources aquatiques et des océans</a:t>
            </a:r>
            <a:r>
              <a:rPr lang="fr-FR" sz="2000" dirty="0">
                <a:solidFill>
                  <a:schemeClr val="tx1"/>
                </a:solidFill>
                <a:latin typeface="+mj-lt"/>
              </a:rPr>
              <a:t>. (Pêches et Océans Canada)</a:t>
            </a:r>
            <a:r>
              <a:rPr lang="en-US" sz="2000" dirty="0">
                <a:solidFill>
                  <a:schemeClr val="tx1"/>
                </a:solidFill>
                <a:latin typeface="+mj-lt"/>
                <a:ea typeface="Arial"/>
                <a:cs typeface="Arial"/>
                <a:sym typeface="Arial"/>
              </a:rPr>
              <a:t>.</a:t>
            </a:r>
          </a:p>
          <a:p>
            <a:pPr marL="228600" lvl="0" indent="-88900" algn="l" rtl="0">
              <a:lnSpc>
                <a:spcPct val="100000"/>
              </a:lnSpc>
              <a:spcBef>
                <a:spcPts val="1000"/>
              </a:spcBef>
              <a:spcAft>
                <a:spcPts val="0"/>
              </a:spcAft>
              <a:buClr>
                <a:srgbClr val="002060"/>
              </a:buClr>
              <a:buSzPts val="2200"/>
              <a:buNone/>
            </a:pPr>
            <a:endParaRPr lang="en-US" sz="2000" b="1"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83689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g308dd1a936f_0_899"/>
          <p:cNvSpPr txBox="1">
            <a:spLocks noGrp="1"/>
          </p:cNvSpPr>
          <p:nvPr>
            <p:ph type="title"/>
          </p:nvPr>
        </p:nvSpPr>
        <p:spPr>
          <a:xfrm>
            <a:off x="1755398" y="2033710"/>
            <a:ext cx="9336300" cy="79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4000"/>
              <a:buFont typeface="Arial"/>
              <a:buNone/>
            </a:pPr>
            <a:r>
              <a:rPr lang="en-US" sz="3600" dirty="0">
                <a:solidFill>
                  <a:srgbClr val="7030A0"/>
                </a:solidFill>
                <a:latin typeface="Arial"/>
                <a:ea typeface="Arial"/>
                <a:cs typeface="Arial"/>
                <a:sym typeface="Arial"/>
              </a:rPr>
              <a:t>Faire progresser la résolution 41/2021</a:t>
            </a:r>
            <a:br>
              <a:rPr lang="en-US" dirty="0">
                <a:solidFill>
                  <a:srgbClr val="7030A0"/>
                </a:solidFill>
                <a:latin typeface="Arial"/>
                <a:ea typeface="Arial"/>
                <a:cs typeface="Arial"/>
                <a:sym typeface="Arial"/>
              </a:rPr>
            </a:br>
            <a:r>
              <a:rPr lang="en-US" sz="3200" dirty="0">
                <a:solidFill>
                  <a:srgbClr val="7030A0"/>
                </a:solidFill>
                <a:latin typeface="Arial"/>
                <a:ea typeface="Arial"/>
                <a:cs typeface="Arial"/>
                <a:sym typeface="Arial"/>
              </a:rPr>
              <a:t>Défis</a:t>
            </a:r>
            <a:r>
              <a:rPr lang="en-US" dirty="0">
                <a:solidFill>
                  <a:srgbClr val="7030A0"/>
                </a:solidFill>
                <a:latin typeface="Arial"/>
                <a:ea typeface="Arial"/>
                <a:cs typeface="Arial"/>
                <a:sym typeface="Arial"/>
              </a:rPr>
              <a:t> </a:t>
            </a:r>
            <a:endParaRPr dirty="0">
              <a:solidFill>
                <a:srgbClr val="7030A0"/>
              </a:solidFill>
              <a:latin typeface="Arial"/>
              <a:ea typeface="Arial"/>
              <a:cs typeface="Arial"/>
              <a:sym typeface="Arial"/>
            </a:endParaRPr>
          </a:p>
        </p:txBody>
      </p:sp>
      <p:sp>
        <p:nvSpPr>
          <p:cNvPr id="183" name="Google Shape;183;g308dd1a936f_0_899"/>
          <p:cNvSpPr txBox="1">
            <a:spLocks noGrp="1"/>
          </p:cNvSpPr>
          <p:nvPr>
            <p:ph type="body" idx="1"/>
          </p:nvPr>
        </p:nvSpPr>
        <p:spPr>
          <a:xfrm>
            <a:off x="2017642" y="2695447"/>
            <a:ext cx="9336300" cy="3692100"/>
          </a:xfrm>
          <a:prstGeom prst="rect">
            <a:avLst/>
          </a:prstGeom>
          <a:noFill/>
          <a:ln>
            <a:noFill/>
          </a:ln>
        </p:spPr>
        <p:txBody>
          <a:bodyPr spcFirstLastPara="1" wrap="square" lIns="91425" tIns="45700" rIns="91425" bIns="45700" anchor="t" anchorCtr="0">
            <a:noAutofit/>
          </a:bodyPr>
          <a:lstStyle/>
          <a:p>
            <a:pPr marL="228600" lvl="0" indent="-63500" algn="l" rtl="0">
              <a:lnSpc>
                <a:spcPct val="90000"/>
              </a:lnSpc>
              <a:spcBef>
                <a:spcPts val="1000"/>
              </a:spcBef>
              <a:spcAft>
                <a:spcPts val="0"/>
              </a:spcAft>
              <a:buClr>
                <a:srgbClr val="002060"/>
              </a:buClr>
              <a:buSzPts val="2600"/>
              <a:buNone/>
            </a:pPr>
            <a:endParaRPr sz="2600" dirty="0">
              <a:latin typeface="Arial"/>
              <a:ea typeface="Arial"/>
              <a:cs typeface="Arial"/>
              <a:sym typeface="Arial"/>
            </a:endParaRPr>
          </a:p>
          <a:p>
            <a:pPr marL="228600" lvl="0" indent="-114300" algn="l" rtl="0">
              <a:lnSpc>
                <a:spcPct val="90000"/>
              </a:lnSpc>
              <a:spcBef>
                <a:spcPts val="1000"/>
              </a:spcBef>
              <a:spcAft>
                <a:spcPts val="0"/>
              </a:spcAft>
              <a:buClr>
                <a:srgbClr val="002060"/>
              </a:buClr>
              <a:buSzPts val="1800"/>
              <a:buNone/>
            </a:pPr>
            <a:endParaRPr sz="1800" dirty="0">
              <a:latin typeface="Arial"/>
              <a:ea typeface="Arial"/>
              <a:cs typeface="Arial"/>
              <a:sym typeface="Arial"/>
            </a:endParaRPr>
          </a:p>
        </p:txBody>
      </p:sp>
      <p:sp>
        <p:nvSpPr>
          <p:cNvPr id="3" name="Google Shape;284;g308dd1a936f_0_987">
            <a:extLst>
              <a:ext uri="{FF2B5EF4-FFF2-40B4-BE49-F238E27FC236}">
                <a16:creationId xmlns:a16="http://schemas.microsoft.com/office/drawing/2014/main" id="{C3FDAA95-1894-1BE2-9B58-5A21741DACC0}"/>
              </a:ext>
            </a:extLst>
          </p:cNvPr>
          <p:cNvSpPr txBox="1">
            <a:spLocks/>
          </p:cNvSpPr>
          <p:nvPr/>
        </p:nvSpPr>
        <p:spPr>
          <a:xfrm>
            <a:off x="1755398" y="3568061"/>
            <a:ext cx="5760300" cy="2270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lnSpc>
                <a:spcPct val="100000"/>
              </a:lnSpc>
              <a:spcBef>
                <a:spcPts val="0"/>
              </a:spcBef>
              <a:buClr>
                <a:srgbClr val="F18B35"/>
              </a:buClr>
              <a:buFont typeface="Arial" panose="020B0604020202020204" pitchFamily="34" charset="0"/>
              <a:buChar char="•"/>
            </a:pPr>
            <a:r>
              <a:rPr lang="fr-CA" sz="2500" noProof="0" dirty="0">
                <a:solidFill>
                  <a:schemeClr val="tx1"/>
                </a:solidFill>
                <a:latin typeface="Arial"/>
                <a:cs typeface="Arial"/>
                <a:sym typeface="Arial"/>
              </a:rPr>
              <a:t>Cloisonnement interministériel</a:t>
            </a:r>
          </a:p>
          <a:p>
            <a:pPr indent="-457200">
              <a:lnSpc>
                <a:spcPct val="100000"/>
              </a:lnSpc>
              <a:spcBef>
                <a:spcPts val="0"/>
              </a:spcBef>
              <a:buClr>
                <a:srgbClr val="F18B35"/>
              </a:buClr>
              <a:buFont typeface="Arial" panose="020B0604020202020204" pitchFamily="34" charset="0"/>
              <a:buChar char="•"/>
            </a:pPr>
            <a:r>
              <a:rPr lang="fr-CA" sz="2500" noProof="0" dirty="0">
                <a:solidFill>
                  <a:schemeClr val="tx1"/>
                </a:solidFill>
                <a:latin typeface="Arial"/>
                <a:cs typeface="Arial"/>
                <a:sym typeface="Arial"/>
              </a:rPr>
              <a:t>Participation des dirigeants</a:t>
            </a:r>
          </a:p>
          <a:p>
            <a:pPr indent="-457200">
              <a:lnSpc>
                <a:spcPct val="100000"/>
              </a:lnSpc>
              <a:spcBef>
                <a:spcPts val="0"/>
              </a:spcBef>
              <a:buClr>
                <a:srgbClr val="F18B35"/>
              </a:buClr>
              <a:buFont typeface="Arial" panose="020B0604020202020204" pitchFamily="34" charset="0"/>
              <a:buChar char="•"/>
            </a:pPr>
            <a:r>
              <a:rPr lang="fr-CA" sz="2500" noProof="0" dirty="0">
                <a:solidFill>
                  <a:schemeClr val="tx1"/>
                </a:solidFill>
                <a:latin typeface="Arial"/>
                <a:cs typeface="Arial"/>
                <a:sym typeface="Arial"/>
              </a:rPr>
              <a:t>Processus de la Couronne </a:t>
            </a:r>
          </a:p>
          <a:p>
            <a:pPr indent="-457200">
              <a:lnSpc>
                <a:spcPct val="100000"/>
              </a:lnSpc>
              <a:spcBef>
                <a:spcPts val="0"/>
              </a:spcBef>
              <a:buClr>
                <a:srgbClr val="F18B35"/>
              </a:buClr>
              <a:buFont typeface="Arial" panose="020B0604020202020204" pitchFamily="34" charset="0"/>
              <a:buChar char="•"/>
            </a:pPr>
            <a:r>
              <a:rPr lang="fr-CA" sz="2500" noProof="0" dirty="0">
                <a:solidFill>
                  <a:schemeClr val="tx1"/>
                </a:solidFill>
                <a:latin typeface="Arial"/>
                <a:cs typeface="Arial"/>
                <a:sym typeface="Arial"/>
              </a:rPr>
              <a:t>Financement  </a:t>
            </a:r>
          </a:p>
          <a:p>
            <a:pPr indent="-457200">
              <a:spcBef>
                <a:spcPts val="0"/>
              </a:spcBef>
              <a:buFont typeface="Arial" panose="020B0604020202020204" pitchFamily="34" charset="0"/>
              <a:buChar char="•"/>
            </a:pPr>
            <a:endParaRPr lang="fr-CA" noProof="0" dirty="0"/>
          </a:p>
          <a:p>
            <a:pPr marL="0" indent="0">
              <a:spcBef>
                <a:spcPts val="0"/>
              </a:spcBef>
              <a:buNone/>
            </a:pPr>
            <a:endParaRPr lang="fr-CA" noProof="0" dirty="0"/>
          </a:p>
        </p:txBody>
      </p:sp>
      <p:sp>
        <p:nvSpPr>
          <p:cNvPr id="4" name="Google Shape;286;g308dd1a936f_0_987">
            <a:extLst>
              <a:ext uri="{FF2B5EF4-FFF2-40B4-BE49-F238E27FC236}">
                <a16:creationId xmlns:a16="http://schemas.microsoft.com/office/drawing/2014/main" id="{3DE8831F-58B2-6CA0-6A68-70DA937AC6E6}"/>
              </a:ext>
            </a:extLst>
          </p:cNvPr>
          <p:cNvSpPr txBox="1"/>
          <p:nvPr/>
        </p:nvSpPr>
        <p:spPr>
          <a:xfrm>
            <a:off x="7025026" y="4108398"/>
            <a:ext cx="5579700" cy="478425"/>
          </a:xfrm>
          <a:prstGeom prst="rect">
            <a:avLst/>
          </a:prstGeom>
          <a:noFill/>
          <a:ln>
            <a:noFill/>
          </a:ln>
        </p:spPr>
        <p:txBody>
          <a:bodyPr spcFirstLastPara="1" wrap="square" lIns="91425" tIns="45700" rIns="91425" bIns="45700" anchor="t" anchorCtr="0">
            <a:noAutofit/>
          </a:bodyPr>
          <a:lstStyle/>
          <a:p>
            <a:pPr marR="0" lvl="0" algn="ctr" rtl="0">
              <a:lnSpc>
                <a:spcPct val="90000"/>
              </a:lnSpc>
              <a:spcBef>
                <a:spcPts val="0"/>
              </a:spcBef>
              <a:spcAft>
                <a:spcPts val="0"/>
              </a:spcAft>
              <a:buClr>
                <a:srgbClr val="002060"/>
              </a:buClr>
              <a:buSzPts val="2800"/>
            </a:pPr>
            <a:r>
              <a:rPr lang="en-US" sz="2800" b="1" dirty="0">
                <a:solidFill>
                  <a:schemeClr val="tx1"/>
                </a:solidFill>
              </a:rPr>
              <a:t>PROGRÈS LIMITÉS</a:t>
            </a:r>
            <a:endParaRPr sz="2800" b="1" dirty="0">
              <a:solidFill>
                <a:schemeClr val="tx1"/>
              </a:solidFill>
            </a:endParaRPr>
          </a:p>
        </p:txBody>
      </p:sp>
      <p:sp>
        <p:nvSpPr>
          <p:cNvPr id="5" name="Arrow: Right 4">
            <a:extLst>
              <a:ext uri="{FF2B5EF4-FFF2-40B4-BE49-F238E27FC236}">
                <a16:creationId xmlns:a16="http://schemas.microsoft.com/office/drawing/2014/main" id="{6B31F1C4-6CDC-4C8D-702B-AE009B519863}"/>
              </a:ext>
            </a:extLst>
          </p:cNvPr>
          <p:cNvSpPr/>
          <p:nvPr/>
        </p:nvSpPr>
        <p:spPr>
          <a:xfrm>
            <a:off x="6642364" y="3992110"/>
            <a:ext cx="1049102" cy="711000"/>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g308dd1a936f_0_899"/>
          <p:cNvSpPr txBox="1">
            <a:spLocks noGrp="1"/>
          </p:cNvSpPr>
          <p:nvPr>
            <p:ph type="title"/>
          </p:nvPr>
        </p:nvSpPr>
        <p:spPr>
          <a:xfrm>
            <a:off x="1714358" y="1847992"/>
            <a:ext cx="10209912" cy="1581008"/>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rgbClr val="002060"/>
              </a:buClr>
              <a:buSzPts val="4000"/>
              <a:buFont typeface="Arial"/>
              <a:buNone/>
            </a:pPr>
            <a:r>
              <a:rPr lang="en-US" sz="3600" dirty="0">
                <a:solidFill>
                  <a:srgbClr val="7030A0"/>
                </a:solidFill>
                <a:latin typeface="Arial"/>
                <a:ea typeface="Arial"/>
                <a:cs typeface="Arial"/>
                <a:sym typeface="Arial"/>
              </a:rPr>
              <a:t>Faire progresser les APCA : </a:t>
            </a:r>
            <a:r>
              <a:rPr lang="en-US" sz="3600" dirty="0" err="1">
                <a:solidFill>
                  <a:srgbClr val="7030A0"/>
                </a:solidFill>
                <a:latin typeface="Arial"/>
                <a:ea typeface="Arial"/>
                <a:cs typeface="Arial"/>
                <a:sym typeface="Arial"/>
              </a:rPr>
              <a:t>Contexte</a:t>
            </a:r>
            <a:r>
              <a:rPr lang="en-US" sz="3600" dirty="0">
                <a:solidFill>
                  <a:srgbClr val="7030A0"/>
                </a:solidFill>
                <a:latin typeface="Arial"/>
                <a:ea typeface="Arial"/>
                <a:cs typeface="Arial"/>
                <a:sym typeface="Arial"/>
              </a:rPr>
              <a:t> du milieu </a:t>
            </a:r>
            <a:r>
              <a:rPr lang="en-US" sz="3600" dirty="0" err="1">
                <a:solidFill>
                  <a:srgbClr val="7030A0"/>
                </a:solidFill>
                <a:latin typeface="Arial"/>
                <a:ea typeface="Arial"/>
                <a:cs typeface="Arial"/>
                <a:sym typeface="Arial"/>
              </a:rPr>
              <a:t>marin</a:t>
            </a:r>
            <a:br>
              <a:rPr lang="en-US" dirty="0">
                <a:solidFill>
                  <a:srgbClr val="7030A0"/>
                </a:solidFill>
                <a:latin typeface="Arial"/>
                <a:ea typeface="Arial"/>
                <a:cs typeface="Arial"/>
                <a:sym typeface="Arial"/>
              </a:rPr>
            </a:br>
            <a:r>
              <a:rPr lang="en-US" sz="3200" dirty="0">
                <a:solidFill>
                  <a:srgbClr val="7030A0"/>
                </a:solidFill>
                <a:latin typeface="Arial"/>
                <a:ea typeface="Arial"/>
                <a:cs typeface="Arial"/>
                <a:sym typeface="Arial"/>
              </a:rPr>
              <a:t>Défis</a:t>
            </a:r>
            <a:r>
              <a:rPr lang="en-US" dirty="0">
                <a:solidFill>
                  <a:srgbClr val="7030A0"/>
                </a:solidFill>
                <a:latin typeface="Arial"/>
                <a:ea typeface="Arial"/>
                <a:cs typeface="Arial"/>
                <a:sym typeface="Arial"/>
              </a:rPr>
              <a:t> </a:t>
            </a:r>
            <a:endParaRPr dirty="0">
              <a:solidFill>
                <a:srgbClr val="7030A0"/>
              </a:solidFill>
              <a:latin typeface="Arial"/>
              <a:ea typeface="Arial"/>
              <a:cs typeface="Arial"/>
              <a:sym typeface="Arial"/>
            </a:endParaRPr>
          </a:p>
        </p:txBody>
      </p:sp>
      <p:sp>
        <p:nvSpPr>
          <p:cNvPr id="183" name="Google Shape;183;g308dd1a936f_0_899"/>
          <p:cNvSpPr txBox="1">
            <a:spLocks noGrp="1"/>
          </p:cNvSpPr>
          <p:nvPr>
            <p:ph type="body" idx="1"/>
          </p:nvPr>
        </p:nvSpPr>
        <p:spPr>
          <a:xfrm>
            <a:off x="516300" y="2695447"/>
            <a:ext cx="10837642" cy="3692100"/>
          </a:xfrm>
          <a:prstGeom prst="rect">
            <a:avLst/>
          </a:prstGeom>
          <a:noFill/>
          <a:ln>
            <a:noFill/>
          </a:ln>
        </p:spPr>
        <p:txBody>
          <a:bodyPr spcFirstLastPara="1" wrap="square" lIns="91425" tIns="45700" rIns="91425" bIns="45700" anchor="t" anchorCtr="0">
            <a:noAutofit/>
          </a:bodyPr>
          <a:lstStyle/>
          <a:p>
            <a:pPr marL="228600" lvl="0" indent="-63500" rtl="0">
              <a:lnSpc>
                <a:spcPct val="90000"/>
              </a:lnSpc>
              <a:spcBef>
                <a:spcPts val="1000"/>
              </a:spcBef>
              <a:spcAft>
                <a:spcPts val="0"/>
              </a:spcAft>
              <a:buClr>
                <a:srgbClr val="002060"/>
              </a:buClr>
              <a:buSzPts val="2600"/>
              <a:buNone/>
            </a:pPr>
            <a:endParaRPr sz="2400" dirty="0">
              <a:latin typeface="Arial"/>
              <a:ea typeface="Arial"/>
              <a:cs typeface="Arial"/>
              <a:sym typeface="Arial"/>
            </a:endParaRPr>
          </a:p>
          <a:p>
            <a:pPr marL="228600" lvl="0" indent="-114300" rtl="0">
              <a:lnSpc>
                <a:spcPct val="90000"/>
              </a:lnSpc>
              <a:spcBef>
                <a:spcPts val="1000"/>
              </a:spcBef>
              <a:spcAft>
                <a:spcPts val="0"/>
              </a:spcAft>
              <a:buClr>
                <a:srgbClr val="002060"/>
              </a:buClr>
              <a:buSzPts val="1800"/>
              <a:buNone/>
            </a:pPr>
            <a:endParaRPr sz="1800" dirty="0">
              <a:latin typeface="Arial"/>
              <a:ea typeface="Arial"/>
              <a:cs typeface="Arial"/>
              <a:sym typeface="Arial"/>
            </a:endParaRPr>
          </a:p>
        </p:txBody>
      </p:sp>
      <p:sp>
        <p:nvSpPr>
          <p:cNvPr id="3" name="Google Shape;284;g308dd1a936f_0_987">
            <a:extLst>
              <a:ext uri="{FF2B5EF4-FFF2-40B4-BE49-F238E27FC236}">
                <a16:creationId xmlns:a16="http://schemas.microsoft.com/office/drawing/2014/main" id="{C3FDAA95-1894-1BE2-9B58-5A21741DACC0}"/>
              </a:ext>
            </a:extLst>
          </p:cNvPr>
          <p:cNvSpPr txBox="1">
            <a:spLocks/>
          </p:cNvSpPr>
          <p:nvPr/>
        </p:nvSpPr>
        <p:spPr>
          <a:xfrm>
            <a:off x="1526114" y="3422161"/>
            <a:ext cx="5293200" cy="2270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nSpc>
                <a:spcPct val="100000"/>
              </a:lnSpc>
              <a:buClr>
                <a:srgbClr val="F18B35"/>
              </a:buClr>
            </a:pPr>
            <a:r>
              <a:rPr lang="en-US" sz="2200" dirty="0">
                <a:solidFill>
                  <a:schemeClr val="tx1"/>
                </a:solidFill>
                <a:latin typeface="Arial"/>
                <a:cs typeface="Arial"/>
                <a:sym typeface="Arial"/>
              </a:rPr>
              <a:t>Financement durable à long terme </a:t>
            </a:r>
          </a:p>
          <a:p>
            <a:pPr marL="228600" indent="-228600">
              <a:lnSpc>
                <a:spcPct val="100000"/>
              </a:lnSpc>
              <a:buClr>
                <a:srgbClr val="F18B35"/>
              </a:buClr>
            </a:pPr>
            <a:r>
              <a:rPr lang="en-US" sz="2200" dirty="0">
                <a:solidFill>
                  <a:schemeClr val="tx1"/>
                </a:solidFill>
                <a:latin typeface="Arial"/>
                <a:cs typeface="Arial"/>
                <a:sym typeface="Arial"/>
              </a:rPr>
              <a:t>Cadre juridique et </a:t>
            </a:r>
            <a:r>
              <a:rPr lang="en-US" sz="2200" dirty="0" err="1">
                <a:solidFill>
                  <a:schemeClr val="tx1"/>
                </a:solidFill>
                <a:latin typeface="Arial"/>
                <a:cs typeface="Arial"/>
                <a:sym typeface="Arial"/>
              </a:rPr>
              <a:t>stratégique</a:t>
            </a:r>
            <a:r>
              <a:rPr lang="en-US" sz="2200" dirty="0">
                <a:solidFill>
                  <a:schemeClr val="tx1"/>
                </a:solidFill>
                <a:latin typeface="Arial"/>
                <a:cs typeface="Arial"/>
                <a:sym typeface="Arial"/>
              </a:rPr>
              <a:t> </a:t>
            </a:r>
            <a:endParaRPr lang="en-US" sz="2200" dirty="0">
              <a:solidFill>
                <a:schemeClr val="tx1"/>
              </a:solidFill>
              <a:latin typeface="Arial"/>
              <a:cs typeface="Arial"/>
            </a:endParaRPr>
          </a:p>
          <a:p>
            <a:pPr marL="228600" indent="-228600">
              <a:lnSpc>
                <a:spcPct val="100000"/>
              </a:lnSpc>
              <a:buClr>
                <a:srgbClr val="F18B35"/>
              </a:buClr>
            </a:pPr>
            <a:r>
              <a:rPr lang="en-US" sz="2200" dirty="0" err="1">
                <a:solidFill>
                  <a:schemeClr val="tx1"/>
                </a:solidFill>
                <a:latin typeface="Arial"/>
                <a:ea typeface="Arial"/>
                <a:cs typeface="Arial"/>
                <a:sym typeface="Arial"/>
              </a:rPr>
              <a:t>Complexité</a:t>
            </a:r>
            <a:r>
              <a:rPr lang="en-US" sz="2200" dirty="0">
                <a:solidFill>
                  <a:schemeClr val="tx1"/>
                </a:solidFill>
                <a:latin typeface="Arial"/>
                <a:ea typeface="Arial"/>
                <a:cs typeface="Arial"/>
                <a:sym typeface="Arial"/>
              </a:rPr>
              <a:t> administrative </a:t>
            </a:r>
            <a:endParaRPr lang="en-US" sz="2200" dirty="0">
              <a:solidFill>
                <a:schemeClr val="tx1"/>
              </a:solidFill>
            </a:endParaRPr>
          </a:p>
          <a:p>
            <a:pPr marL="228600" indent="-228600">
              <a:lnSpc>
                <a:spcPct val="100000"/>
              </a:lnSpc>
              <a:buClr>
                <a:srgbClr val="F18B35"/>
              </a:buClr>
            </a:pPr>
            <a:r>
              <a:rPr lang="en-US" sz="2200" dirty="0">
                <a:solidFill>
                  <a:schemeClr val="tx1"/>
                </a:solidFill>
                <a:latin typeface="Arial"/>
                <a:ea typeface="Arial"/>
                <a:cs typeface="Arial"/>
                <a:sym typeface="Arial"/>
              </a:rPr>
              <a:t>Reconnaissance des droits </a:t>
            </a:r>
            <a:endParaRPr lang="en-US" sz="2200" dirty="0">
              <a:solidFill>
                <a:schemeClr val="tx1"/>
              </a:solidFill>
            </a:endParaRPr>
          </a:p>
        </p:txBody>
      </p:sp>
      <p:sp>
        <p:nvSpPr>
          <p:cNvPr id="4" name="Google Shape;286;g308dd1a936f_0_987">
            <a:extLst>
              <a:ext uri="{FF2B5EF4-FFF2-40B4-BE49-F238E27FC236}">
                <a16:creationId xmlns:a16="http://schemas.microsoft.com/office/drawing/2014/main" id="{3DE8831F-58B2-6CA0-6A68-70DA937AC6E6}"/>
              </a:ext>
            </a:extLst>
          </p:cNvPr>
          <p:cNvSpPr txBox="1"/>
          <p:nvPr/>
        </p:nvSpPr>
        <p:spPr>
          <a:xfrm>
            <a:off x="6260985" y="3429000"/>
            <a:ext cx="5579700" cy="2270100"/>
          </a:xfrm>
          <a:prstGeom prst="rect">
            <a:avLst/>
          </a:prstGeom>
          <a:noFill/>
          <a:ln>
            <a:noFill/>
          </a:ln>
        </p:spPr>
        <p:txBody>
          <a:bodyPr spcFirstLastPara="1" wrap="square" lIns="91425" tIns="45700" rIns="91425" bIns="45700" anchor="t" anchorCtr="0">
            <a:noAutofit/>
          </a:bodyPr>
          <a:lstStyle/>
          <a:p>
            <a:pPr marL="228600" indent="-228600">
              <a:spcBef>
                <a:spcPts val="1000"/>
              </a:spcBef>
              <a:buClr>
                <a:srgbClr val="F18B35"/>
              </a:buClr>
              <a:buSzPts val="2800"/>
              <a:buFont typeface="Arial"/>
              <a:buChar char="•"/>
            </a:pPr>
            <a:r>
              <a:rPr lang="en-US" sz="2200" dirty="0">
                <a:solidFill>
                  <a:schemeClr val="tx1"/>
                </a:solidFill>
              </a:rPr>
              <a:t>Relations avec la Couronne </a:t>
            </a:r>
          </a:p>
          <a:p>
            <a:pPr marL="228600" lvl="0" indent="-228600">
              <a:spcBef>
                <a:spcPts val="1000"/>
              </a:spcBef>
              <a:buClr>
                <a:srgbClr val="F18B35"/>
              </a:buClr>
              <a:buSzPts val="2800"/>
              <a:buFont typeface="Arial"/>
              <a:buChar char="•"/>
            </a:pPr>
            <a:r>
              <a:rPr lang="en-US" sz="2200" dirty="0">
                <a:solidFill>
                  <a:schemeClr val="tx1"/>
                </a:solidFill>
              </a:rPr>
              <a:t>Structure de gouvernance de la Couronne </a:t>
            </a:r>
            <a:endParaRPr sz="2200" dirty="0">
              <a:solidFill>
                <a:schemeClr val="tx1"/>
              </a:solidFill>
              <a:sym typeface="Calibri"/>
            </a:endParaRPr>
          </a:p>
          <a:p>
            <a:pPr marL="228600" lvl="0" indent="-228600">
              <a:spcBef>
                <a:spcPts val="1000"/>
              </a:spcBef>
              <a:buClr>
                <a:srgbClr val="F18B35"/>
              </a:buClr>
              <a:buSzPts val="2800"/>
              <a:buFont typeface="Arial"/>
              <a:buChar char="•"/>
            </a:pPr>
            <a:r>
              <a:rPr lang="en-US" sz="2200" dirty="0">
                <a:solidFill>
                  <a:schemeClr val="tx1"/>
                </a:solidFill>
              </a:rPr>
              <a:t>Information et formation</a:t>
            </a:r>
            <a:endParaRPr sz="2200" dirty="0">
              <a:solidFill>
                <a:schemeClr val="tx1"/>
              </a:solidFill>
              <a:sym typeface="Calibri"/>
            </a:endParaRPr>
          </a:p>
          <a:p>
            <a:pPr marL="228600" lvl="0" indent="-228600">
              <a:spcBef>
                <a:spcPts val="1000"/>
              </a:spcBef>
              <a:buClr>
                <a:srgbClr val="F18B35"/>
              </a:buClr>
              <a:buSzPts val="2800"/>
              <a:buFont typeface="Arial"/>
              <a:buChar char="•"/>
            </a:pPr>
            <a:r>
              <a:rPr lang="en-US" sz="2200" dirty="0">
                <a:solidFill>
                  <a:schemeClr val="tx1"/>
                </a:solidFill>
              </a:rPr>
              <a:t>Partage de connaissances</a:t>
            </a:r>
            <a:endParaRPr sz="2200" dirty="0">
              <a:solidFill>
                <a:schemeClr val="tx1"/>
              </a:solidFill>
              <a:sym typeface="Calibri"/>
            </a:endParaRPr>
          </a:p>
        </p:txBody>
      </p:sp>
    </p:spTree>
    <p:extLst>
      <p:ext uri="{BB962C8B-B14F-4D97-AF65-F5344CB8AC3E}">
        <p14:creationId xmlns:p14="http://schemas.microsoft.com/office/powerpoint/2010/main" val="2000846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664559" y="1877005"/>
            <a:ext cx="11077574" cy="144936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500" dirty="0">
                <a:solidFill>
                  <a:srgbClr val="7030A0"/>
                </a:solidFill>
                <a:latin typeface="Arial" panose="020B0604020202020204" pitchFamily="34" charset="0"/>
                <a:cs typeface="Arial" panose="020B0604020202020204" pitchFamily="34" charset="0"/>
              </a:rPr>
              <a:t>DR-03/2024 : </a:t>
            </a:r>
            <a:r>
              <a:rPr lang="fr-FR" sz="2500" dirty="0">
                <a:solidFill>
                  <a:srgbClr val="7030A0"/>
                </a:solidFill>
                <a:latin typeface="Arial" panose="020B0604020202020204" pitchFamily="34" charset="0"/>
                <a:cs typeface="Arial" panose="020B0604020202020204" pitchFamily="34" charset="0"/>
              </a:rPr>
              <a:t>Faire progresser les aires marines protégées et de conservation autochtones dirigées par les Premières Nations</a:t>
            </a:r>
            <a:endParaRPr sz="2500" dirty="0">
              <a:solidFill>
                <a:srgbClr val="7030A0"/>
              </a:solidFill>
              <a:latin typeface="Arial" panose="020B0604020202020204" pitchFamily="34" charset="0"/>
              <a:cs typeface="Arial" panose="020B0604020202020204" pitchFamily="34" charset="0"/>
            </a:endParaRPr>
          </a:p>
        </p:txBody>
      </p:sp>
      <p:sp>
        <p:nvSpPr>
          <p:cNvPr id="2" name="Google Shape;191;g308dd1a936f_0_906">
            <a:extLst>
              <a:ext uri="{FF2B5EF4-FFF2-40B4-BE49-F238E27FC236}">
                <a16:creationId xmlns:a16="http://schemas.microsoft.com/office/drawing/2014/main" id="{55C8F2E2-69DD-D8CC-3CA0-EE058A9FFECF}"/>
              </a:ext>
            </a:extLst>
          </p:cNvPr>
          <p:cNvSpPr txBox="1">
            <a:spLocks noGrp="1"/>
          </p:cNvSpPr>
          <p:nvPr>
            <p:ph type="body" idx="1"/>
          </p:nvPr>
        </p:nvSpPr>
        <p:spPr>
          <a:xfrm>
            <a:off x="1664559" y="2781444"/>
            <a:ext cx="9967800" cy="4076556"/>
          </a:xfrm>
          <a:prstGeom prst="rect">
            <a:avLst/>
          </a:prstGeom>
          <a:noFill/>
          <a:ln>
            <a:noFill/>
          </a:ln>
        </p:spPr>
        <p:txBody>
          <a:bodyPr spcFirstLastPara="1" wrap="square" lIns="91425" tIns="45700" rIns="91425" bIns="45700" anchor="t" anchorCtr="0">
            <a:noAutofit/>
          </a:bodyPr>
          <a:lstStyle/>
          <a:p>
            <a:pPr marL="228600" lvl="0" indent="-88900" algn="l" rtl="0">
              <a:lnSpc>
                <a:spcPct val="90000"/>
              </a:lnSpc>
              <a:spcBef>
                <a:spcPts val="1000"/>
              </a:spcBef>
              <a:spcAft>
                <a:spcPts val="0"/>
              </a:spcAft>
              <a:buClr>
                <a:srgbClr val="002060"/>
              </a:buClr>
              <a:buSzPts val="2200"/>
              <a:buNone/>
            </a:pPr>
            <a:r>
              <a:rPr lang="fr-CA" sz="2000" b="1" noProof="0" dirty="0">
                <a:solidFill>
                  <a:srgbClr val="7030A0"/>
                </a:solidFill>
                <a:latin typeface="Arial"/>
                <a:ea typeface="Arial"/>
                <a:cs typeface="Arial"/>
                <a:sym typeface="Arial"/>
              </a:rPr>
              <a:t>Demande au MPO de : </a:t>
            </a:r>
          </a:p>
          <a:p>
            <a:pPr marL="482600" lvl="0" indent="-342900" algn="l" rtl="0">
              <a:lnSpc>
                <a:spcPct val="100000"/>
              </a:lnSpc>
              <a:spcBef>
                <a:spcPts val="1000"/>
              </a:spcBef>
              <a:spcAft>
                <a:spcPts val="0"/>
              </a:spcAft>
              <a:buClr>
                <a:srgbClr val="F18B35"/>
              </a:buClr>
              <a:buSzPts val="2200"/>
              <a:buFont typeface="Arial" panose="020B0604020202020204" pitchFamily="34" charset="0"/>
              <a:buChar char="•"/>
            </a:pPr>
            <a:r>
              <a:rPr lang="fr-CA" sz="1800" noProof="0" dirty="0">
                <a:solidFill>
                  <a:schemeClr val="tx1"/>
                </a:solidFill>
                <a:latin typeface="Arial"/>
                <a:ea typeface="Arial"/>
                <a:cs typeface="Arial"/>
                <a:sym typeface="Arial"/>
              </a:rPr>
              <a:t>S'engager à mettre pleinement en œuvre les recommandations du rapport sur les APCA marines;</a:t>
            </a:r>
          </a:p>
          <a:p>
            <a:pPr marL="482600" lvl="0" indent="-342900" algn="l" rtl="0">
              <a:lnSpc>
                <a:spcPct val="100000"/>
              </a:lnSpc>
              <a:spcBef>
                <a:spcPts val="1000"/>
              </a:spcBef>
              <a:spcAft>
                <a:spcPts val="0"/>
              </a:spcAft>
              <a:buClr>
                <a:srgbClr val="F18B35"/>
              </a:buClr>
              <a:buSzPts val="2200"/>
              <a:buFont typeface="Arial" panose="020B0604020202020204" pitchFamily="34" charset="0"/>
              <a:buChar char="•"/>
            </a:pPr>
            <a:r>
              <a:rPr lang="fr-CA" sz="1800" noProof="0" dirty="0">
                <a:solidFill>
                  <a:schemeClr val="tx1"/>
                </a:solidFill>
                <a:latin typeface="Arial"/>
                <a:ea typeface="Arial"/>
                <a:cs typeface="Arial"/>
                <a:sym typeface="Arial"/>
              </a:rPr>
              <a:t>Fournir un financement prévisible et flexible; </a:t>
            </a:r>
          </a:p>
          <a:p>
            <a:pPr marL="482600" lvl="0" indent="-342900" algn="l" rtl="0">
              <a:lnSpc>
                <a:spcPct val="100000"/>
              </a:lnSpc>
              <a:spcBef>
                <a:spcPts val="1000"/>
              </a:spcBef>
              <a:spcAft>
                <a:spcPts val="0"/>
              </a:spcAft>
              <a:buClr>
                <a:srgbClr val="F18B35"/>
              </a:buClr>
              <a:buSzPts val="2200"/>
              <a:buFont typeface="Arial" panose="020B0604020202020204" pitchFamily="34" charset="0"/>
              <a:buChar char="•"/>
            </a:pPr>
            <a:r>
              <a:rPr lang="fr-CA" sz="1800" noProof="0" dirty="0">
                <a:solidFill>
                  <a:schemeClr val="tx1"/>
                </a:solidFill>
                <a:latin typeface="Arial"/>
                <a:ea typeface="Arial"/>
                <a:cs typeface="Arial"/>
                <a:sym typeface="Arial"/>
              </a:rPr>
              <a:t>S'engager à faire progresser les APCA marines dirigées par les Premières Nations au moyen d’une consultation, d’une collaboration et de partenariats; </a:t>
            </a:r>
          </a:p>
          <a:p>
            <a:pPr marL="482600" lvl="0" indent="-342900" algn="l" rtl="0">
              <a:lnSpc>
                <a:spcPct val="100000"/>
              </a:lnSpc>
              <a:spcBef>
                <a:spcPts val="1000"/>
              </a:spcBef>
              <a:spcAft>
                <a:spcPts val="0"/>
              </a:spcAft>
              <a:buClr>
                <a:srgbClr val="F18B35"/>
              </a:buClr>
              <a:buSzPts val="2200"/>
              <a:buFont typeface="Arial" panose="020B0604020202020204" pitchFamily="34" charset="0"/>
              <a:buChar char="•"/>
            </a:pPr>
            <a:r>
              <a:rPr lang="fr-CA" sz="1800" noProof="0" dirty="0">
                <a:solidFill>
                  <a:schemeClr val="tx1"/>
                </a:solidFill>
                <a:latin typeface="Arial"/>
                <a:ea typeface="Arial"/>
                <a:cs typeface="Arial"/>
                <a:sym typeface="Arial"/>
              </a:rPr>
              <a:t>Mettre sur pied un comité interministériel de dirigeants.  </a:t>
            </a:r>
          </a:p>
          <a:p>
            <a:pPr marL="228600" lvl="0" indent="-88900" algn="l" rtl="0">
              <a:lnSpc>
                <a:spcPct val="90000"/>
              </a:lnSpc>
              <a:spcBef>
                <a:spcPts val="1000"/>
              </a:spcBef>
              <a:spcAft>
                <a:spcPts val="0"/>
              </a:spcAft>
              <a:buClr>
                <a:srgbClr val="002060"/>
              </a:buClr>
              <a:buSzPts val="2200"/>
              <a:buNone/>
            </a:pPr>
            <a:r>
              <a:rPr lang="fr-CA" sz="2000" b="1" noProof="0" dirty="0">
                <a:solidFill>
                  <a:srgbClr val="7030A0"/>
                </a:solidFill>
                <a:latin typeface="Arial"/>
                <a:ea typeface="Arial"/>
                <a:cs typeface="Arial"/>
                <a:sym typeface="Arial"/>
              </a:rPr>
              <a:t>Enjoint à l'APN de : </a:t>
            </a:r>
          </a:p>
          <a:p>
            <a:pPr marL="482600" lvl="0" indent="-342900" algn="l" rtl="0">
              <a:lnSpc>
                <a:spcPct val="90000"/>
              </a:lnSpc>
              <a:spcBef>
                <a:spcPts val="1000"/>
              </a:spcBef>
              <a:spcAft>
                <a:spcPts val="0"/>
              </a:spcAft>
              <a:buClr>
                <a:srgbClr val="F18B35"/>
              </a:buClr>
              <a:buSzPts val="2200"/>
              <a:buFont typeface="Arial" panose="020B0604020202020204" pitchFamily="34" charset="0"/>
              <a:buChar char="•"/>
            </a:pPr>
            <a:r>
              <a:rPr lang="fr-CA" sz="1800" noProof="0" dirty="0">
                <a:solidFill>
                  <a:schemeClr val="tx1"/>
                </a:solidFill>
                <a:latin typeface="Arial"/>
                <a:ea typeface="Arial"/>
                <a:cs typeface="Arial"/>
                <a:sym typeface="Arial"/>
              </a:rPr>
              <a:t>Obtenir des ressources pour </a:t>
            </a:r>
            <a:r>
              <a:rPr lang="fr-FR" sz="1800" noProof="0" dirty="0">
                <a:solidFill>
                  <a:schemeClr val="tx1"/>
                </a:solidFill>
                <a:latin typeface="Arial"/>
                <a:ea typeface="Arial"/>
                <a:cs typeface="Arial"/>
                <a:sym typeface="Arial"/>
              </a:rPr>
              <a:t>élaborer des outils de renforcement des capacités pour soutenir les activités de conservation dirigées par les Premières Nations.</a:t>
            </a:r>
            <a:endParaRPr lang="fr-CA" sz="1800" noProof="0" dirty="0">
              <a:solidFill>
                <a:schemeClr val="tx1"/>
              </a:solidFill>
              <a:latin typeface="Arial"/>
              <a:ea typeface="Arial"/>
              <a:cs typeface="Arial"/>
              <a:sym typeface="Arial"/>
            </a:endParaRPr>
          </a:p>
          <a:p>
            <a:pPr marL="482600" lvl="0" indent="-342900" algn="l" rtl="0">
              <a:lnSpc>
                <a:spcPct val="90000"/>
              </a:lnSpc>
              <a:spcBef>
                <a:spcPts val="1000"/>
              </a:spcBef>
              <a:spcAft>
                <a:spcPts val="0"/>
              </a:spcAft>
              <a:buClr>
                <a:srgbClr val="002060"/>
              </a:buClr>
              <a:buSzPts val="2200"/>
              <a:buFontTx/>
              <a:buChar char="-"/>
            </a:pPr>
            <a:endParaRPr lang="fr-CA" sz="2000" noProof="0" dirty="0">
              <a:solidFill>
                <a:schemeClr val="tx1"/>
              </a:solidFill>
              <a:latin typeface="Arial"/>
              <a:ea typeface="Arial"/>
              <a:cs typeface="Arial"/>
              <a:sym typeface="Arial"/>
            </a:endParaRPr>
          </a:p>
          <a:p>
            <a:pPr marL="228600" lvl="0" indent="-88900" algn="l" rtl="0">
              <a:lnSpc>
                <a:spcPct val="90000"/>
              </a:lnSpc>
              <a:spcBef>
                <a:spcPts val="1000"/>
              </a:spcBef>
              <a:spcAft>
                <a:spcPts val="0"/>
              </a:spcAft>
              <a:buClr>
                <a:srgbClr val="002060"/>
              </a:buClr>
              <a:buSzPts val="2200"/>
              <a:buNone/>
            </a:pPr>
            <a:endParaRPr lang="fr-CA" sz="2000" b="1" noProof="0" dirty="0">
              <a:solidFill>
                <a:schemeClr val="tx1"/>
              </a:solidFill>
              <a:latin typeface="Arial"/>
              <a:ea typeface="Arial"/>
              <a:cs typeface="Arial"/>
              <a:sym typeface="Arial"/>
            </a:endParaRPr>
          </a:p>
          <a:p>
            <a:pPr marL="228600" lvl="0" indent="-88900" algn="l" rtl="0">
              <a:lnSpc>
                <a:spcPct val="90000"/>
              </a:lnSpc>
              <a:spcBef>
                <a:spcPts val="1000"/>
              </a:spcBef>
              <a:spcAft>
                <a:spcPts val="0"/>
              </a:spcAft>
              <a:buClr>
                <a:srgbClr val="002060"/>
              </a:buClr>
              <a:buSzPts val="2200"/>
              <a:buNone/>
            </a:pPr>
            <a:endParaRPr lang="fr-CA" sz="2000" noProof="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414960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B0C9-B1C0-7BD9-56DC-5087845274FD}"/>
              </a:ext>
            </a:extLst>
          </p:cNvPr>
          <p:cNvSpPr>
            <a:spLocks noGrp="1"/>
          </p:cNvSpPr>
          <p:nvPr>
            <p:ph type="ctrTitle"/>
          </p:nvPr>
        </p:nvSpPr>
        <p:spPr>
          <a:xfrm>
            <a:off x="1867866" y="3646019"/>
            <a:ext cx="8456268" cy="1311525"/>
          </a:xfrm>
        </p:spPr>
        <p:txBody>
          <a:bodyPr>
            <a:noAutofit/>
          </a:bodyPr>
          <a:lstStyle/>
          <a:p>
            <a:r>
              <a:rPr lang="fr-FR" sz="4800" b="1" dirty="0">
                <a:solidFill>
                  <a:srgbClr val="7030A0"/>
                </a:solidFill>
                <a:latin typeface="+mj-lt"/>
              </a:rPr>
              <a:t>Agence de l'eau du Canada et </a:t>
            </a:r>
            <a:r>
              <a:rPr lang="fr-FR" sz="4800" b="1" i="1" dirty="0">
                <a:solidFill>
                  <a:srgbClr val="7030A0"/>
                </a:solidFill>
                <a:latin typeface="+mj-lt"/>
              </a:rPr>
              <a:t>Loi sur les ressources en eau du Canada</a:t>
            </a:r>
          </a:p>
        </p:txBody>
      </p:sp>
    </p:spTree>
    <p:extLst>
      <p:ext uri="{BB962C8B-B14F-4D97-AF65-F5344CB8AC3E}">
        <p14:creationId xmlns:p14="http://schemas.microsoft.com/office/powerpoint/2010/main" val="1312577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751570" y="2030112"/>
            <a:ext cx="10440430" cy="13988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sz="2400" dirty="0">
                <a:solidFill>
                  <a:srgbClr val="7030A0"/>
                </a:solidFill>
                <a:latin typeface="Arial" panose="020B0604020202020204" pitchFamily="34" charset="0"/>
                <a:cs typeface="Arial" panose="020B0604020202020204" pitchFamily="34" charset="0"/>
              </a:rPr>
              <a:t>DR-03/2024 : Faire progresser les aires marines protégées et de conservation autochtones dirigées par les Premières Nations</a:t>
            </a:r>
            <a:r>
              <a:rPr lang="en-US" sz="2400" dirty="0">
                <a:solidFill>
                  <a:srgbClr val="7030A0"/>
                </a:solidFill>
                <a:latin typeface="Arial" panose="020B0604020202020204" pitchFamily="34" charset="0"/>
                <a:cs typeface="Arial" panose="020B0604020202020204" pitchFamily="34" charset="0"/>
              </a:rPr>
              <a:t> </a:t>
            </a:r>
            <a:endParaRPr sz="2400" dirty="0">
              <a:solidFill>
                <a:srgbClr val="7030A0"/>
              </a:solidFill>
              <a:latin typeface="Arial" panose="020B0604020202020204" pitchFamily="34" charset="0"/>
              <a:cs typeface="Arial" panose="020B0604020202020204" pitchFamily="34" charset="0"/>
            </a:endParaRPr>
          </a:p>
        </p:txBody>
      </p:sp>
      <p:sp>
        <p:nvSpPr>
          <p:cNvPr id="2" name="Google Shape;191;g308dd1a936f_0_906">
            <a:extLst>
              <a:ext uri="{FF2B5EF4-FFF2-40B4-BE49-F238E27FC236}">
                <a16:creationId xmlns:a16="http://schemas.microsoft.com/office/drawing/2014/main" id="{62D9CC14-3F58-9BFE-74BA-48EAD60E1BBD}"/>
              </a:ext>
            </a:extLst>
          </p:cNvPr>
          <p:cNvSpPr txBox="1">
            <a:spLocks noGrp="1"/>
          </p:cNvSpPr>
          <p:nvPr>
            <p:ph type="body" idx="1"/>
          </p:nvPr>
        </p:nvSpPr>
        <p:spPr>
          <a:xfrm>
            <a:off x="1499028" y="2499858"/>
            <a:ext cx="9967800" cy="3692100"/>
          </a:xfrm>
          <a:prstGeom prst="rect">
            <a:avLst/>
          </a:prstGeom>
          <a:noFill/>
          <a:ln>
            <a:noFill/>
          </a:ln>
        </p:spPr>
        <p:txBody>
          <a:bodyPr spcFirstLastPara="1" wrap="square" lIns="91425" tIns="45700" rIns="91425" bIns="45700" anchor="t" anchorCtr="0">
            <a:noAutofit/>
          </a:bodyPr>
          <a:lstStyle/>
          <a:p>
            <a:pPr marL="482600" lvl="0" indent="-342900" algn="l" rtl="0">
              <a:lnSpc>
                <a:spcPct val="90000"/>
              </a:lnSpc>
              <a:spcBef>
                <a:spcPts val="1000"/>
              </a:spcBef>
              <a:spcAft>
                <a:spcPts val="0"/>
              </a:spcAft>
              <a:buClr>
                <a:srgbClr val="002060"/>
              </a:buClr>
              <a:buSzPts val="2200"/>
              <a:buFontTx/>
              <a:buChar char="-"/>
            </a:pPr>
            <a:endParaRPr lang="en-US" sz="2200" dirty="0">
              <a:latin typeface="Arial"/>
              <a:ea typeface="Arial"/>
              <a:cs typeface="Arial"/>
              <a:sym typeface="Arial"/>
            </a:endParaRPr>
          </a:p>
          <a:p>
            <a:pPr marL="228600" lvl="0" indent="-88900" algn="l" rtl="0">
              <a:lnSpc>
                <a:spcPct val="90000"/>
              </a:lnSpc>
              <a:spcBef>
                <a:spcPts val="1000"/>
              </a:spcBef>
              <a:spcAft>
                <a:spcPts val="0"/>
              </a:spcAft>
              <a:buClr>
                <a:srgbClr val="002060"/>
              </a:buClr>
              <a:buSzPts val="2200"/>
              <a:buNone/>
            </a:pPr>
            <a:endParaRPr lang="en-US" sz="2200" b="1" dirty="0">
              <a:latin typeface="Arial"/>
              <a:ea typeface="Arial"/>
              <a:cs typeface="Arial"/>
              <a:sym typeface="Arial"/>
            </a:endParaRPr>
          </a:p>
          <a:p>
            <a:pPr marL="228600" lvl="0" indent="-88900" algn="l" rtl="0">
              <a:lnSpc>
                <a:spcPct val="90000"/>
              </a:lnSpc>
              <a:spcBef>
                <a:spcPts val="1000"/>
              </a:spcBef>
              <a:spcAft>
                <a:spcPts val="0"/>
              </a:spcAft>
              <a:buClr>
                <a:srgbClr val="002060"/>
              </a:buClr>
              <a:buSzPts val="2200"/>
              <a:buNone/>
            </a:pPr>
            <a:endParaRPr lang="en-US" sz="2200" dirty="0">
              <a:latin typeface="Arial"/>
              <a:ea typeface="Arial"/>
              <a:cs typeface="Arial"/>
              <a:sym typeface="Arial"/>
            </a:endParaRPr>
          </a:p>
        </p:txBody>
      </p:sp>
      <p:sp>
        <p:nvSpPr>
          <p:cNvPr id="4" name="Google Shape;191;g308dd1a936f_0_906">
            <a:extLst>
              <a:ext uri="{FF2B5EF4-FFF2-40B4-BE49-F238E27FC236}">
                <a16:creationId xmlns:a16="http://schemas.microsoft.com/office/drawing/2014/main" id="{3BBEDDFF-55A1-65DA-DC76-E216454B3326}"/>
              </a:ext>
            </a:extLst>
          </p:cNvPr>
          <p:cNvSpPr txBox="1">
            <a:spLocks/>
          </p:cNvSpPr>
          <p:nvPr/>
        </p:nvSpPr>
        <p:spPr>
          <a:xfrm>
            <a:off x="1646047" y="2729556"/>
            <a:ext cx="10073323" cy="3692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96900" indent="-457200">
              <a:lnSpc>
                <a:spcPct val="100000"/>
              </a:lnSpc>
              <a:buClr>
                <a:srgbClr val="F18B35"/>
              </a:buClr>
              <a:buSzPts val="2200"/>
              <a:buFont typeface="+mj-lt"/>
              <a:buAutoNum type="arabicPeriod"/>
            </a:pPr>
            <a:r>
              <a:rPr lang="fr-FR" sz="1700" dirty="0">
                <a:solidFill>
                  <a:schemeClr val="tx1"/>
                </a:solidFill>
                <a:latin typeface="Arial"/>
                <a:ea typeface="Arial"/>
                <a:cs typeface="Arial"/>
                <a:sym typeface="Arial"/>
              </a:rPr>
              <a:t>Enjoignent à l’Assemblée des Premières Nations (APN) de continuer de travailler avec le ministère des Pêches et des Océans du Canada (MPO) afin de s’assurer de la pleine mise en œuvre des </a:t>
            </a:r>
            <a:r>
              <a:rPr lang="fr-FR" sz="1700" b="1" dirty="0">
                <a:solidFill>
                  <a:schemeClr val="tx1"/>
                </a:solidFill>
                <a:latin typeface="Arial"/>
                <a:ea typeface="Arial"/>
                <a:cs typeface="Arial"/>
                <a:sym typeface="Arial"/>
              </a:rPr>
              <a:t>21 recommandations </a:t>
            </a:r>
            <a:r>
              <a:rPr lang="fr-FR" sz="1700" dirty="0">
                <a:solidFill>
                  <a:schemeClr val="tx1"/>
                </a:solidFill>
                <a:latin typeface="Arial"/>
                <a:ea typeface="Arial"/>
                <a:cs typeface="Arial"/>
                <a:sym typeface="Arial"/>
              </a:rPr>
              <a:t>du </a:t>
            </a:r>
            <a:r>
              <a:rPr lang="fr-FR" sz="1700" b="1" dirty="0">
                <a:solidFill>
                  <a:schemeClr val="tx1"/>
                </a:solidFill>
                <a:latin typeface="Arial"/>
                <a:ea typeface="Arial"/>
                <a:cs typeface="Arial"/>
                <a:sym typeface="Arial"/>
              </a:rPr>
              <a:t>rapport </a:t>
            </a:r>
            <a:r>
              <a:rPr lang="fr-FR" sz="1700" b="1" i="1" dirty="0">
                <a:solidFill>
                  <a:schemeClr val="tx1"/>
                </a:solidFill>
                <a:latin typeface="Arial"/>
                <a:ea typeface="Arial"/>
                <a:cs typeface="Arial"/>
                <a:sym typeface="Arial"/>
              </a:rPr>
              <a:t>Aires marines protégées et de conservation autochtones</a:t>
            </a:r>
            <a:r>
              <a:rPr lang="fr-FR" sz="1700" b="1" dirty="0">
                <a:solidFill>
                  <a:schemeClr val="tx1"/>
                </a:solidFill>
                <a:latin typeface="Arial"/>
                <a:ea typeface="Arial"/>
                <a:cs typeface="Arial"/>
                <a:sym typeface="Arial"/>
              </a:rPr>
              <a:t> de 2023</a:t>
            </a:r>
            <a:r>
              <a:rPr lang="en-US" sz="1700" dirty="0">
                <a:solidFill>
                  <a:schemeClr val="tx1"/>
                </a:solidFill>
                <a:latin typeface="Arial"/>
                <a:ea typeface="Arial"/>
                <a:cs typeface="Arial"/>
                <a:sym typeface="Arial"/>
              </a:rPr>
              <a:t>.</a:t>
            </a:r>
          </a:p>
          <a:p>
            <a:pPr marL="596900" indent="-457200">
              <a:lnSpc>
                <a:spcPct val="100000"/>
              </a:lnSpc>
              <a:buClr>
                <a:srgbClr val="F18B35"/>
              </a:buClr>
              <a:buSzPts val="2200"/>
              <a:buFont typeface="+mj-lt"/>
              <a:buAutoNum type="arabicPeriod"/>
            </a:pPr>
            <a:r>
              <a:rPr lang="fr-FR" sz="1700" dirty="0">
                <a:solidFill>
                  <a:schemeClr val="tx1"/>
                </a:solidFill>
                <a:latin typeface="Arial"/>
                <a:ea typeface="Arial"/>
                <a:cs typeface="Arial"/>
                <a:sym typeface="Arial"/>
              </a:rPr>
              <a:t>Exhortent le MPO à mettre pleinement en œuvre les 21 recommandations du rapport Aires marines protégées et de conservation autochtones de 2023 en fournissant un </a:t>
            </a:r>
            <a:r>
              <a:rPr lang="fr-FR" sz="1700" b="1" dirty="0">
                <a:solidFill>
                  <a:schemeClr val="tx1"/>
                </a:solidFill>
                <a:latin typeface="Arial"/>
                <a:ea typeface="Arial"/>
                <a:cs typeface="Arial"/>
                <a:sym typeface="Arial"/>
              </a:rPr>
              <a:t>financement prévisible et flexible </a:t>
            </a:r>
            <a:r>
              <a:rPr lang="fr-FR" sz="1700" dirty="0">
                <a:solidFill>
                  <a:schemeClr val="tx1"/>
                </a:solidFill>
                <a:latin typeface="Arial"/>
                <a:ea typeface="Arial"/>
                <a:cs typeface="Arial"/>
                <a:sym typeface="Arial"/>
              </a:rPr>
              <a:t>pour permettre la pleine participation des Premières Nations aux processus de consultation, de cogestion et de prise de décisions sur les pêches, les ressources aquatiques et la gestion des océans et faire progresser ces aires protégées par le l’intermédiaire de consultations, de collaborations et de partenariats significatifs avec les Premières Nations, qui s’inscriront dans les engagements du Canada à l’égard de la réconciliation et de la conservation du milieu marin</a:t>
            </a:r>
            <a:r>
              <a:rPr lang="en-US" sz="1700" dirty="0">
                <a:solidFill>
                  <a:schemeClr val="tx1"/>
                </a:solidFill>
                <a:latin typeface="Arial"/>
                <a:ea typeface="Arial"/>
                <a:cs typeface="Arial"/>
                <a:sym typeface="Arial"/>
              </a:rPr>
              <a:t>.</a:t>
            </a:r>
          </a:p>
          <a:p>
            <a:pPr marL="228600" indent="-88900">
              <a:lnSpc>
                <a:spcPct val="100000"/>
              </a:lnSpc>
              <a:buClr>
                <a:srgbClr val="F18B35"/>
              </a:buClr>
              <a:buSzPts val="2200"/>
              <a:buFont typeface="Arial"/>
              <a:buNone/>
            </a:pPr>
            <a:endParaRPr lang="en-US" sz="170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417399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196">
          <a:extLst>
            <a:ext uri="{FF2B5EF4-FFF2-40B4-BE49-F238E27FC236}">
              <a16:creationId xmlns:a16="http://schemas.microsoft.com/office/drawing/2014/main" id="{4A3701FD-537E-3822-798D-472C7F098ACA}"/>
            </a:ext>
          </a:extLst>
        </p:cNvPr>
        <p:cNvGrpSpPr/>
        <p:nvPr/>
      </p:nvGrpSpPr>
      <p:grpSpPr>
        <a:xfrm>
          <a:off x="0" y="0"/>
          <a:ext cx="0" cy="0"/>
          <a:chOff x="0" y="0"/>
          <a:chExt cx="0" cy="0"/>
        </a:xfrm>
      </p:grpSpPr>
      <p:sp>
        <p:nvSpPr>
          <p:cNvPr id="197" name="Google Shape;197;g308dd1a936f_0_1064">
            <a:extLst>
              <a:ext uri="{FF2B5EF4-FFF2-40B4-BE49-F238E27FC236}">
                <a16:creationId xmlns:a16="http://schemas.microsoft.com/office/drawing/2014/main" id="{71077D03-3270-46AA-07BF-A91575CAD8C9}"/>
              </a:ext>
            </a:extLst>
          </p:cNvPr>
          <p:cNvSpPr txBox="1">
            <a:spLocks noGrp="1"/>
          </p:cNvSpPr>
          <p:nvPr>
            <p:ph type="title"/>
          </p:nvPr>
        </p:nvSpPr>
        <p:spPr>
          <a:xfrm>
            <a:off x="1597885" y="1914525"/>
            <a:ext cx="12246018" cy="1057042"/>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fr-FR" sz="2600" dirty="0">
                <a:solidFill>
                  <a:srgbClr val="7030A0"/>
                </a:solidFill>
                <a:latin typeface="Arial" panose="020B0604020202020204" pitchFamily="34" charset="0"/>
                <a:cs typeface="Arial" panose="020B0604020202020204" pitchFamily="34" charset="0"/>
              </a:rPr>
              <a:t>DR-03/2024 : Faire progresser les aires marines protégées et de conservation autochtones dirigées par les Premières Nations</a:t>
            </a:r>
            <a:r>
              <a:rPr lang="en-US" sz="2600" dirty="0">
                <a:solidFill>
                  <a:srgbClr val="7030A0"/>
                </a:solidFill>
                <a:latin typeface="Arial" panose="020B0604020202020204" pitchFamily="34" charset="0"/>
                <a:cs typeface="Arial" panose="020B0604020202020204" pitchFamily="34" charset="0"/>
              </a:rPr>
              <a:t> </a:t>
            </a:r>
            <a:endParaRPr sz="2600" dirty="0">
              <a:solidFill>
                <a:srgbClr val="7030A0"/>
              </a:solidFill>
              <a:latin typeface="Arial" panose="020B0604020202020204" pitchFamily="34" charset="0"/>
              <a:cs typeface="Arial" panose="020B0604020202020204" pitchFamily="34" charset="0"/>
            </a:endParaRPr>
          </a:p>
        </p:txBody>
      </p:sp>
      <p:sp>
        <p:nvSpPr>
          <p:cNvPr id="2" name="Google Shape;191;g308dd1a936f_0_906">
            <a:extLst>
              <a:ext uri="{FF2B5EF4-FFF2-40B4-BE49-F238E27FC236}">
                <a16:creationId xmlns:a16="http://schemas.microsoft.com/office/drawing/2014/main" id="{9149470E-133D-F183-1B62-DBAA900C2B8F}"/>
              </a:ext>
            </a:extLst>
          </p:cNvPr>
          <p:cNvSpPr txBox="1">
            <a:spLocks noGrp="1"/>
          </p:cNvSpPr>
          <p:nvPr>
            <p:ph type="body" idx="1"/>
          </p:nvPr>
        </p:nvSpPr>
        <p:spPr>
          <a:xfrm>
            <a:off x="1499028" y="2499858"/>
            <a:ext cx="9967800" cy="3692100"/>
          </a:xfrm>
          <a:prstGeom prst="rect">
            <a:avLst/>
          </a:prstGeom>
          <a:noFill/>
          <a:ln>
            <a:noFill/>
          </a:ln>
        </p:spPr>
        <p:txBody>
          <a:bodyPr spcFirstLastPara="1" wrap="square" lIns="91425" tIns="45700" rIns="91425" bIns="45700" anchor="t" anchorCtr="0">
            <a:noAutofit/>
          </a:bodyPr>
          <a:lstStyle/>
          <a:p>
            <a:pPr marL="482600" lvl="0" indent="-342900" algn="l" rtl="0">
              <a:lnSpc>
                <a:spcPct val="90000"/>
              </a:lnSpc>
              <a:spcBef>
                <a:spcPts val="1000"/>
              </a:spcBef>
              <a:spcAft>
                <a:spcPts val="0"/>
              </a:spcAft>
              <a:buClr>
                <a:srgbClr val="002060"/>
              </a:buClr>
              <a:buSzPts val="2200"/>
              <a:buFontTx/>
              <a:buChar char="-"/>
            </a:pPr>
            <a:endParaRPr lang="en-US" sz="2200" dirty="0">
              <a:latin typeface="Arial"/>
              <a:ea typeface="Arial"/>
              <a:cs typeface="Arial"/>
              <a:sym typeface="Arial"/>
            </a:endParaRPr>
          </a:p>
          <a:p>
            <a:pPr marL="228600" lvl="0" indent="-88900" algn="l" rtl="0">
              <a:lnSpc>
                <a:spcPct val="90000"/>
              </a:lnSpc>
              <a:spcBef>
                <a:spcPts val="1000"/>
              </a:spcBef>
              <a:spcAft>
                <a:spcPts val="0"/>
              </a:spcAft>
              <a:buClr>
                <a:srgbClr val="002060"/>
              </a:buClr>
              <a:buSzPts val="2200"/>
              <a:buNone/>
            </a:pPr>
            <a:endParaRPr lang="en-US" sz="2200" b="1" dirty="0">
              <a:latin typeface="Arial"/>
              <a:ea typeface="Arial"/>
              <a:cs typeface="Arial"/>
              <a:sym typeface="Arial"/>
            </a:endParaRPr>
          </a:p>
          <a:p>
            <a:pPr marL="228600" lvl="0" indent="-88900" algn="l" rtl="0">
              <a:lnSpc>
                <a:spcPct val="90000"/>
              </a:lnSpc>
              <a:spcBef>
                <a:spcPts val="1000"/>
              </a:spcBef>
              <a:spcAft>
                <a:spcPts val="0"/>
              </a:spcAft>
              <a:buClr>
                <a:srgbClr val="002060"/>
              </a:buClr>
              <a:buSzPts val="2200"/>
              <a:buNone/>
            </a:pPr>
            <a:endParaRPr lang="en-US" sz="2200" dirty="0">
              <a:latin typeface="Arial"/>
              <a:ea typeface="Arial"/>
              <a:cs typeface="Arial"/>
              <a:sym typeface="Arial"/>
            </a:endParaRPr>
          </a:p>
        </p:txBody>
      </p:sp>
      <p:sp>
        <p:nvSpPr>
          <p:cNvPr id="4" name="Google Shape;191;g308dd1a936f_0_906">
            <a:extLst>
              <a:ext uri="{FF2B5EF4-FFF2-40B4-BE49-F238E27FC236}">
                <a16:creationId xmlns:a16="http://schemas.microsoft.com/office/drawing/2014/main" id="{D691B917-ACDB-DDAB-B1E5-5AB7260F0701}"/>
              </a:ext>
            </a:extLst>
          </p:cNvPr>
          <p:cNvSpPr txBox="1">
            <a:spLocks/>
          </p:cNvSpPr>
          <p:nvPr/>
        </p:nvSpPr>
        <p:spPr>
          <a:xfrm>
            <a:off x="1400027" y="2870561"/>
            <a:ext cx="10363363" cy="42774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96900" indent="-457200">
              <a:lnSpc>
                <a:spcPct val="100000"/>
              </a:lnSpc>
              <a:buClr>
                <a:srgbClr val="F18B35"/>
              </a:buClr>
              <a:buSzPts val="2200"/>
              <a:buFont typeface="+mj-lt"/>
              <a:buAutoNum type="arabicPeriod" startAt="3"/>
            </a:pPr>
            <a:r>
              <a:rPr lang="fr-FR" sz="1700" dirty="0">
                <a:solidFill>
                  <a:schemeClr val="tx1"/>
                </a:solidFill>
                <a:latin typeface="Arial"/>
                <a:cs typeface="Arial"/>
                <a:sym typeface="Arial"/>
              </a:rPr>
              <a:t>Demandent au MPO de créer un </a:t>
            </a:r>
            <a:r>
              <a:rPr lang="fr-FR" sz="1700" b="1" dirty="0">
                <a:solidFill>
                  <a:schemeClr val="tx1"/>
                </a:solidFill>
                <a:latin typeface="Arial"/>
                <a:cs typeface="Arial"/>
                <a:sym typeface="Arial"/>
              </a:rPr>
              <a:t>comité interministériel de dirigeants</a:t>
            </a:r>
            <a:r>
              <a:rPr lang="fr-FR" sz="1700" dirty="0">
                <a:solidFill>
                  <a:schemeClr val="tx1"/>
                </a:solidFill>
                <a:latin typeface="Arial"/>
                <a:cs typeface="Arial"/>
                <a:sym typeface="Arial"/>
              </a:rPr>
              <a:t>, comprenant des représentants de la gestion des pêches et de la conservation marine du MPO, des opérations, des sciences et des politiques ainsi que de l’APN, qui serait chargé de soutenir la mise en œuvre des recommandations du rapport Aires marines protégées et de conservation autochtones de 2023 et des mesures du Plan d’action de la Loi sur la Déclaration des Nations Unies sur les droits des peuples autochtones, dont le MPO est responsable, et de veiller à ce que les points de vue des Premières Nations influent activement sur les programmes, les politiques et la législation sur la conservation marine</a:t>
            </a:r>
            <a:r>
              <a:rPr lang="en-US" sz="1700" dirty="0">
                <a:solidFill>
                  <a:schemeClr val="tx1"/>
                </a:solidFill>
                <a:latin typeface="Arial"/>
                <a:cs typeface="Arial"/>
                <a:sym typeface="Arial"/>
              </a:rPr>
              <a:t>. </a:t>
            </a:r>
          </a:p>
          <a:p>
            <a:pPr marL="596900" indent="-457200">
              <a:lnSpc>
                <a:spcPct val="100000"/>
              </a:lnSpc>
              <a:buClr>
                <a:srgbClr val="F18B35"/>
              </a:buClr>
              <a:buSzPts val="2200"/>
              <a:buFont typeface="+mj-lt"/>
              <a:buAutoNum type="arabicPeriod" startAt="3"/>
            </a:pPr>
            <a:r>
              <a:rPr lang="fr-FR" sz="1700" dirty="0">
                <a:solidFill>
                  <a:schemeClr val="tx1"/>
                </a:solidFill>
                <a:latin typeface="Arial"/>
                <a:cs typeface="Arial"/>
                <a:sym typeface="Arial"/>
              </a:rPr>
              <a:t>4.	Enjoignent à l’APN d’</a:t>
            </a:r>
            <a:r>
              <a:rPr lang="fr-FR" sz="1700" b="1" dirty="0">
                <a:solidFill>
                  <a:schemeClr val="tx1"/>
                </a:solidFill>
                <a:latin typeface="Arial"/>
                <a:cs typeface="Arial"/>
                <a:sym typeface="Arial"/>
              </a:rPr>
              <a:t>élaborer des outils de renforcement des capacités </a:t>
            </a:r>
            <a:r>
              <a:rPr lang="fr-FR" sz="1700" dirty="0">
                <a:solidFill>
                  <a:schemeClr val="tx1"/>
                </a:solidFill>
                <a:latin typeface="Arial"/>
                <a:cs typeface="Arial"/>
                <a:sym typeface="Arial"/>
              </a:rPr>
              <a:t>liés aux activités de conservation dirigées par les Premières Nations, qui reflètent la diversité des nations dans l’ensemble du pays, avec l’aide du Comité consultatif sur l’action en faveur du climat et l’environnement et, au besoin, d’autres organismes techniques</a:t>
            </a:r>
            <a:r>
              <a:rPr lang="en-US" sz="1700" dirty="0">
                <a:solidFill>
                  <a:schemeClr val="tx1"/>
                </a:solidFill>
                <a:latin typeface="Arial"/>
                <a:cs typeface="Arial"/>
                <a:sym typeface="Arial"/>
              </a:rPr>
              <a:t>.</a:t>
            </a:r>
          </a:p>
          <a:p>
            <a:pPr marL="228600" indent="-88900">
              <a:lnSpc>
                <a:spcPct val="100000"/>
              </a:lnSpc>
              <a:buClr>
                <a:srgbClr val="F18B35"/>
              </a:buClr>
              <a:buSzPts val="2200"/>
              <a:buFont typeface="Arial"/>
              <a:buNone/>
            </a:pPr>
            <a:endParaRPr lang="en-US" sz="180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350656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2737407" y="3192998"/>
            <a:ext cx="9336300"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800" dirty="0">
                <a:solidFill>
                  <a:srgbClr val="7030A0"/>
                </a:solidFill>
                <a:latin typeface="Arial" panose="020B0604020202020204" pitchFamily="34" charset="0"/>
                <a:cs typeface="Arial" panose="020B0604020202020204" pitchFamily="34" charset="0"/>
              </a:rPr>
              <a:t>Discussion ouverte</a:t>
            </a:r>
            <a:endParaRPr sz="48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056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806B-A74C-9735-3DCE-27CB0A4B89EF}"/>
              </a:ext>
            </a:extLst>
          </p:cNvPr>
          <p:cNvSpPr>
            <a:spLocks noGrp="1"/>
          </p:cNvSpPr>
          <p:nvPr>
            <p:ph type="ctrTitle"/>
          </p:nvPr>
        </p:nvSpPr>
        <p:spPr>
          <a:xfrm>
            <a:off x="1598120" y="1882140"/>
            <a:ext cx="8456268" cy="1311525"/>
          </a:xfrm>
        </p:spPr>
        <p:txBody>
          <a:bodyPr/>
          <a:lstStyle/>
          <a:p>
            <a:r>
              <a:rPr lang="en-US" b="1" dirty="0">
                <a:solidFill>
                  <a:schemeClr val="bg1"/>
                </a:solidFill>
              </a:rPr>
              <a:t>Merci</a:t>
            </a:r>
            <a:endParaRPr lang="en-CA" b="1" dirty="0">
              <a:solidFill>
                <a:schemeClr val="bg1"/>
              </a:solidFill>
            </a:endParaRPr>
          </a:p>
        </p:txBody>
      </p:sp>
      <p:sp>
        <p:nvSpPr>
          <p:cNvPr id="3" name="Subtitle 2">
            <a:extLst>
              <a:ext uri="{FF2B5EF4-FFF2-40B4-BE49-F238E27FC236}">
                <a16:creationId xmlns:a16="http://schemas.microsoft.com/office/drawing/2014/main" id="{B9D9A837-69E5-959C-BD7E-044D06547E3D}"/>
              </a:ext>
            </a:extLst>
          </p:cNvPr>
          <p:cNvSpPr>
            <a:spLocks noGrp="1"/>
          </p:cNvSpPr>
          <p:nvPr>
            <p:ph type="subTitle" idx="1"/>
          </p:nvPr>
        </p:nvSpPr>
        <p:spPr>
          <a:xfrm>
            <a:off x="2510417" y="3429000"/>
            <a:ext cx="8456267" cy="2461782"/>
          </a:xfrm>
        </p:spPr>
        <p:txBody>
          <a:bodyPr/>
          <a:lstStyle/>
          <a:p>
            <a:pPr algn="l"/>
            <a:r>
              <a:rPr lang="en-US" b="1" dirty="0">
                <a:solidFill>
                  <a:schemeClr val="bg1"/>
                </a:solidFill>
              </a:rPr>
              <a:t>Secteur de </a:t>
            </a:r>
            <a:r>
              <a:rPr lang="en-US" b="1" dirty="0" err="1">
                <a:solidFill>
                  <a:schemeClr val="bg1"/>
                </a:solidFill>
              </a:rPr>
              <a:t>l'eau</a:t>
            </a:r>
            <a:r>
              <a:rPr lang="en-US" b="1" dirty="0">
                <a:solidFill>
                  <a:schemeClr val="bg1"/>
                </a:solidFill>
              </a:rPr>
              <a:t> 		</a:t>
            </a:r>
            <a:r>
              <a:rPr lang="en-US" b="1" dirty="0" err="1">
                <a:solidFill>
                  <a:schemeClr val="bg1"/>
                </a:solidFill>
              </a:rPr>
              <a:t>Secteur</a:t>
            </a:r>
            <a:r>
              <a:rPr lang="en-US" b="1" dirty="0">
                <a:solidFill>
                  <a:schemeClr val="bg1"/>
                </a:solidFill>
              </a:rPr>
              <a:t> des infrastructures </a:t>
            </a:r>
          </a:p>
          <a:p>
            <a:pPr algn="l"/>
            <a:r>
              <a:rPr lang="en-US" b="1" dirty="0">
                <a:solidFill>
                  <a:schemeClr val="bg1"/>
                </a:solidFill>
              </a:rPr>
              <a:t>de </a:t>
            </a:r>
            <a:r>
              <a:rPr lang="en-US" b="1" dirty="0" err="1">
                <a:solidFill>
                  <a:schemeClr val="bg1"/>
                </a:solidFill>
              </a:rPr>
              <a:t>l’APN</a:t>
            </a:r>
            <a:r>
              <a:rPr lang="en-US" b="1" dirty="0">
                <a:solidFill>
                  <a:schemeClr val="bg1"/>
                </a:solidFill>
              </a:rPr>
              <a:t>			de </a:t>
            </a:r>
            <a:r>
              <a:rPr lang="en-US" b="1" dirty="0" err="1">
                <a:solidFill>
                  <a:schemeClr val="bg1"/>
                </a:solidFill>
              </a:rPr>
              <a:t>l'APN</a:t>
            </a:r>
            <a:endParaRPr lang="en-US" b="1" dirty="0">
              <a:solidFill>
                <a:schemeClr val="bg1"/>
              </a:solidFill>
            </a:endParaRPr>
          </a:p>
          <a:p>
            <a:pPr algn="l"/>
            <a:endParaRPr lang="en-US" b="1" dirty="0">
              <a:solidFill>
                <a:schemeClr val="bg1"/>
              </a:solidFill>
            </a:endParaRPr>
          </a:p>
          <a:p>
            <a:pPr algn="l"/>
            <a:r>
              <a:rPr lang="en-US" dirty="0">
                <a:solidFill>
                  <a:schemeClr val="bg1"/>
                </a:solidFill>
              </a:rPr>
              <a:t>Jamie Lavigne		Julie Pellerin</a:t>
            </a:r>
          </a:p>
          <a:p>
            <a:pPr algn="l"/>
            <a:r>
              <a:rPr lang="en-US" dirty="0" err="1">
                <a:solidFill>
                  <a:schemeClr val="bg1"/>
                </a:solidFill>
              </a:rPr>
              <a:t>Directrice</a:t>
            </a:r>
            <a:r>
              <a:rPr lang="en-US" dirty="0">
                <a:solidFill>
                  <a:schemeClr val="bg1"/>
                </a:solidFill>
              </a:rPr>
              <a:t>			</a:t>
            </a:r>
            <a:r>
              <a:rPr lang="en-US" dirty="0" err="1">
                <a:solidFill>
                  <a:schemeClr val="bg1"/>
                </a:solidFill>
              </a:rPr>
              <a:t>Directrice</a:t>
            </a:r>
            <a:r>
              <a:rPr lang="en-US" dirty="0">
                <a:solidFill>
                  <a:schemeClr val="bg1"/>
                </a:solidFill>
              </a:rPr>
              <a:t> principale</a:t>
            </a:r>
          </a:p>
          <a:p>
            <a:pPr algn="l"/>
            <a:r>
              <a:rPr lang="en-US" dirty="0">
                <a:solidFill>
                  <a:schemeClr val="accent2">
                    <a:lumMod val="40000"/>
                    <a:lumOff val="60000"/>
                  </a:schemeClr>
                </a:solidFill>
              </a:rPr>
              <a:t>jlavigne@afn.ca </a:t>
            </a:r>
            <a:r>
              <a:rPr lang="en-US" dirty="0">
                <a:solidFill>
                  <a:schemeClr val="bg1"/>
                </a:solidFill>
              </a:rPr>
              <a:t>		</a:t>
            </a:r>
            <a:r>
              <a:rPr lang="en-US" dirty="0">
                <a:solidFill>
                  <a:schemeClr val="accent2">
                    <a:lumMod val="40000"/>
                    <a:lumOff val="60000"/>
                  </a:schemeClr>
                </a:solidFill>
              </a:rPr>
              <a:t>jpellerin@afn.ca  </a:t>
            </a:r>
          </a:p>
          <a:p>
            <a:pPr algn="l"/>
            <a:endParaRPr lang="en-US" dirty="0">
              <a:solidFill>
                <a:schemeClr val="bg1"/>
              </a:solidFill>
            </a:endParaRPr>
          </a:p>
        </p:txBody>
      </p:sp>
    </p:spTree>
    <p:extLst>
      <p:ext uri="{BB962C8B-B14F-4D97-AF65-F5344CB8AC3E}">
        <p14:creationId xmlns:p14="http://schemas.microsoft.com/office/powerpoint/2010/main" val="2650264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2DAE-0415-6847-38F9-EC20C1EC0323}"/>
              </a:ext>
            </a:extLst>
          </p:cNvPr>
          <p:cNvSpPr>
            <a:spLocks noGrp="1"/>
          </p:cNvSpPr>
          <p:nvPr>
            <p:ph type="title"/>
          </p:nvPr>
        </p:nvSpPr>
        <p:spPr>
          <a:xfrm>
            <a:off x="1752110" y="2036888"/>
            <a:ext cx="10207313" cy="798600"/>
          </a:xfrm>
        </p:spPr>
        <p:txBody>
          <a:bodyPr/>
          <a:lstStyle/>
          <a:p>
            <a:r>
              <a:rPr lang="en-US" sz="3600" dirty="0">
                <a:solidFill>
                  <a:srgbClr val="7030A0"/>
                </a:solidFill>
                <a:latin typeface="+mj-lt"/>
              </a:rPr>
              <a:t>Mandat de </a:t>
            </a:r>
            <a:r>
              <a:rPr lang="fr-FR" sz="3600" dirty="0">
                <a:solidFill>
                  <a:srgbClr val="7030A0"/>
                </a:solidFill>
                <a:latin typeface="+mj-lt"/>
              </a:rPr>
              <a:t>Agence de l'eau du Canada </a:t>
            </a:r>
            <a:r>
              <a:rPr lang="en-US" sz="3600" dirty="0">
                <a:solidFill>
                  <a:srgbClr val="7030A0"/>
                </a:solidFill>
                <a:latin typeface="+mj-lt"/>
              </a:rPr>
              <a:t>(AEC)</a:t>
            </a:r>
            <a:endParaRPr lang="en-CA" sz="3600" dirty="0">
              <a:solidFill>
                <a:srgbClr val="7030A0"/>
              </a:solidFill>
              <a:latin typeface="+mj-lt"/>
            </a:endParaRPr>
          </a:p>
        </p:txBody>
      </p:sp>
      <p:sp>
        <p:nvSpPr>
          <p:cNvPr id="3" name="Text Placeholder 2">
            <a:extLst>
              <a:ext uri="{FF2B5EF4-FFF2-40B4-BE49-F238E27FC236}">
                <a16:creationId xmlns:a16="http://schemas.microsoft.com/office/drawing/2014/main" id="{58AB0B65-C4E5-8B4B-2F34-BE1A08BEA282}"/>
              </a:ext>
            </a:extLst>
          </p:cNvPr>
          <p:cNvSpPr>
            <a:spLocks noGrp="1"/>
          </p:cNvSpPr>
          <p:nvPr>
            <p:ph type="body" idx="1"/>
          </p:nvPr>
        </p:nvSpPr>
        <p:spPr>
          <a:xfrm>
            <a:off x="1868224" y="2724277"/>
            <a:ext cx="10091199" cy="3692100"/>
          </a:xfrm>
        </p:spPr>
        <p:txBody>
          <a:bodyPr/>
          <a:lstStyle/>
          <a:p>
            <a:pPr>
              <a:lnSpc>
                <a:spcPct val="100000"/>
              </a:lnSpc>
              <a:buClr>
                <a:srgbClr val="F18B35"/>
              </a:buClr>
            </a:pPr>
            <a:r>
              <a:rPr lang="fr-CA" noProof="0" dirty="0">
                <a:solidFill>
                  <a:schemeClr val="tx1"/>
                </a:solidFill>
                <a:latin typeface="+mn-lt"/>
              </a:rPr>
              <a:t>Améliorer la gestion de l'eau douce</a:t>
            </a:r>
          </a:p>
          <a:p>
            <a:pPr>
              <a:lnSpc>
                <a:spcPct val="100000"/>
              </a:lnSpc>
              <a:buClr>
                <a:srgbClr val="F18B35"/>
              </a:buClr>
            </a:pPr>
            <a:r>
              <a:rPr lang="fr-CA" noProof="0" dirty="0">
                <a:solidFill>
                  <a:schemeClr val="tx1"/>
                </a:solidFill>
                <a:latin typeface="+mn-lt"/>
              </a:rPr>
              <a:t>Coordonner et collaborer avec les provinces, les territoires et les peuples autochtones afin de relever de manière proactive les enjeux et les opportunités associés aux bassins transfrontaliers à l'échelle nationale et régionale.</a:t>
            </a:r>
          </a:p>
        </p:txBody>
      </p:sp>
    </p:spTree>
    <p:extLst>
      <p:ext uri="{BB962C8B-B14F-4D97-AF65-F5344CB8AC3E}">
        <p14:creationId xmlns:p14="http://schemas.microsoft.com/office/powerpoint/2010/main" val="145272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B276-F605-DE85-B177-D9D4EC469048}"/>
              </a:ext>
            </a:extLst>
          </p:cNvPr>
          <p:cNvSpPr>
            <a:spLocks noGrp="1"/>
          </p:cNvSpPr>
          <p:nvPr>
            <p:ph type="title"/>
          </p:nvPr>
        </p:nvSpPr>
        <p:spPr>
          <a:xfrm>
            <a:off x="1828516" y="2053363"/>
            <a:ext cx="7355256" cy="798600"/>
          </a:xfrm>
        </p:spPr>
        <p:txBody>
          <a:bodyPr/>
          <a:lstStyle/>
          <a:p>
            <a:r>
              <a:rPr lang="en-US" sz="3600" dirty="0" err="1">
                <a:solidFill>
                  <a:srgbClr val="7030A0"/>
                </a:solidFill>
                <a:latin typeface="+mj-lt"/>
              </a:rPr>
              <a:t>Historique</a:t>
            </a:r>
            <a:r>
              <a:rPr lang="en-US" sz="3600" dirty="0">
                <a:solidFill>
                  <a:srgbClr val="7030A0"/>
                </a:solidFill>
                <a:latin typeface="+mj-lt"/>
              </a:rPr>
              <a:t> de </a:t>
            </a:r>
            <a:r>
              <a:rPr lang="en-US" sz="3600" dirty="0" err="1">
                <a:solidFill>
                  <a:srgbClr val="7030A0"/>
                </a:solidFill>
                <a:latin typeface="+mj-lt"/>
              </a:rPr>
              <a:t>l’AEC</a:t>
            </a:r>
            <a:endParaRPr lang="en-CA" sz="3600" dirty="0">
              <a:solidFill>
                <a:srgbClr val="7030A0"/>
              </a:solidFill>
              <a:latin typeface="+mj-lt"/>
            </a:endParaRPr>
          </a:p>
        </p:txBody>
      </p:sp>
      <p:sp>
        <p:nvSpPr>
          <p:cNvPr id="3" name="Text Placeholder 2">
            <a:extLst>
              <a:ext uri="{FF2B5EF4-FFF2-40B4-BE49-F238E27FC236}">
                <a16:creationId xmlns:a16="http://schemas.microsoft.com/office/drawing/2014/main" id="{3F57B231-41B5-2EC9-9EEE-40CC96539B0C}"/>
              </a:ext>
            </a:extLst>
          </p:cNvPr>
          <p:cNvSpPr>
            <a:spLocks noGrp="1"/>
          </p:cNvSpPr>
          <p:nvPr>
            <p:ph type="body" idx="1"/>
          </p:nvPr>
        </p:nvSpPr>
        <p:spPr>
          <a:xfrm>
            <a:off x="1828516" y="2713591"/>
            <a:ext cx="9737408" cy="4622379"/>
          </a:xfrm>
        </p:spPr>
        <p:txBody>
          <a:bodyPr/>
          <a:lstStyle/>
          <a:p>
            <a:pPr>
              <a:lnSpc>
                <a:spcPct val="100000"/>
              </a:lnSpc>
              <a:buClr>
                <a:srgbClr val="F18B35"/>
              </a:buClr>
            </a:pPr>
            <a:r>
              <a:rPr lang="fr-CA" sz="2000" noProof="0" dirty="0">
                <a:solidFill>
                  <a:schemeClr val="tx1"/>
                </a:solidFill>
                <a:latin typeface="+mn-lt"/>
              </a:rPr>
              <a:t>Projet de loi C-59 (44-1), </a:t>
            </a:r>
            <a:r>
              <a:rPr lang="fr-CA" sz="2000" i="1" noProof="0" dirty="0">
                <a:solidFill>
                  <a:schemeClr val="tx1"/>
                </a:solidFill>
                <a:latin typeface="+mn-lt"/>
              </a:rPr>
              <a:t>Loi portant exécution de certaines dispositions de l'énoncé économique de l'automne</a:t>
            </a:r>
          </a:p>
          <a:p>
            <a:pPr lvl="1">
              <a:lnSpc>
                <a:spcPct val="100000"/>
              </a:lnSpc>
              <a:buClr>
                <a:srgbClr val="F18B35"/>
              </a:buClr>
            </a:pPr>
            <a:r>
              <a:rPr lang="fr-CA" sz="2000" noProof="0" dirty="0">
                <a:solidFill>
                  <a:schemeClr val="tx1"/>
                </a:solidFill>
                <a:latin typeface="+mn-lt"/>
              </a:rPr>
              <a:t>Déposé à l'automne 2023</a:t>
            </a:r>
          </a:p>
          <a:p>
            <a:pPr lvl="1">
              <a:lnSpc>
                <a:spcPct val="100000"/>
              </a:lnSpc>
              <a:buClr>
                <a:srgbClr val="F18B35"/>
              </a:buClr>
            </a:pPr>
            <a:r>
              <a:rPr lang="fr-CA" sz="2000" noProof="0" dirty="0">
                <a:solidFill>
                  <a:schemeClr val="tx1"/>
                </a:solidFill>
                <a:latin typeface="+mn-lt"/>
              </a:rPr>
              <a:t>Sanction royale </a:t>
            </a:r>
            <a:r>
              <a:rPr lang="fr-CA" sz="2000" dirty="0">
                <a:solidFill>
                  <a:schemeClr val="tx1"/>
                </a:solidFill>
                <a:latin typeface="+mn-lt"/>
              </a:rPr>
              <a:t>:</a:t>
            </a:r>
            <a:r>
              <a:rPr lang="fr-CA" sz="2000" noProof="0" dirty="0">
                <a:solidFill>
                  <a:schemeClr val="tx1"/>
                </a:solidFill>
                <a:latin typeface="+mn-lt"/>
              </a:rPr>
              <a:t> 20 juin 2024</a:t>
            </a:r>
          </a:p>
          <a:p>
            <a:pPr>
              <a:lnSpc>
                <a:spcPct val="100000"/>
              </a:lnSpc>
              <a:buClr>
                <a:srgbClr val="F18B35"/>
              </a:buClr>
            </a:pPr>
            <a:r>
              <a:rPr lang="fr-CA" sz="2000" noProof="0" dirty="0">
                <a:solidFill>
                  <a:schemeClr val="tx1"/>
                </a:solidFill>
                <a:latin typeface="+mn-lt"/>
              </a:rPr>
              <a:t>Agence autonome</a:t>
            </a:r>
          </a:p>
          <a:p>
            <a:pPr lvl="1">
              <a:lnSpc>
                <a:spcPct val="100000"/>
              </a:lnSpc>
              <a:buClr>
                <a:srgbClr val="F18B35"/>
              </a:buClr>
            </a:pPr>
            <a:r>
              <a:rPr lang="fr-CA" sz="2000" noProof="0" dirty="0">
                <a:solidFill>
                  <a:schemeClr val="tx1"/>
                </a:solidFill>
                <a:latin typeface="+mn-lt"/>
              </a:rPr>
              <a:t>Dans le portefeuille du ministre de l’Environnement et du Changement climatique</a:t>
            </a:r>
          </a:p>
          <a:p>
            <a:pPr>
              <a:lnSpc>
                <a:spcPct val="100000"/>
              </a:lnSpc>
              <a:buClr>
                <a:srgbClr val="F18B35"/>
              </a:buClr>
            </a:pPr>
            <a:r>
              <a:rPr lang="fr-CA" sz="2000" noProof="0" dirty="0">
                <a:solidFill>
                  <a:schemeClr val="tx1"/>
                </a:solidFill>
                <a:latin typeface="+mn-lt"/>
              </a:rPr>
              <a:t>Siège social à Winnipeg (Manitoba)</a:t>
            </a:r>
          </a:p>
          <a:p>
            <a:pPr lvl="1">
              <a:lnSpc>
                <a:spcPct val="100000"/>
              </a:lnSpc>
              <a:buClr>
                <a:srgbClr val="F18B35"/>
              </a:buClr>
            </a:pPr>
            <a:r>
              <a:rPr lang="fr-CA" sz="2000" noProof="0" dirty="0">
                <a:solidFill>
                  <a:schemeClr val="tx1"/>
                </a:solidFill>
                <a:latin typeface="+mn-lt"/>
              </a:rPr>
              <a:t>Lancement à l'automne 2024</a:t>
            </a:r>
          </a:p>
        </p:txBody>
      </p:sp>
    </p:spTree>
    <p:extLst>
      <p:ext uri="{BB962C8B-B14F-4D97-AF65-F5344CB8AC3E}">
        <p14:creationId xmlns:p14="http://schemas.microsoft.com/office/powerpoint/2010/main" val="104011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31A6-F44B-557E-7979-7901E5B2458C}"/>
              </a:ext>
            </a:extLst>
          </p:cNvPr>
          <p:cNvSpPr>
            <a:spLocks noGrp="1"/>
          </p:cNvSpPr>
          <p:nvPr>
            <p:ph type="title"/>
          </p:nvPr>
        </p:nvSpPr>
        <p:spPr>
          <a:xfrm>
            <a:off x="1745598" y="1917458"/>
            <a:ext cx="9336300" cy="798600"/>
          </a:xfrm>
        </p:spPr>
        <p:txBody>
          <a:bodyPr/>
          <a:lstStyle/>
          <a:p>
            <a:r>
              <a:rPr lang="en-US" sz="3600" dirty="0">
                <a:solidFill>
                  <a:srgbClr val="7030A0"/>
                </a:solidFill>
                <a:latin typeface="+mj-lt"/>
              </a:rPr>
              <a:t>Initiatives actuelles de </a:t>
            </a:r>
            <a:r>
              <a:rPr lang="en-US" sz="3600" dirty="0" err="1">
                <a:solidFill>
                  <a:srgbClr val="7030A0"/>
                </a:solidFill>
                <a:latin typeface="+mj-lt"/>
              </a:rPr>
              <a:t>l’AEC</a:t>
            </a:r>
            <a:endParaRPr lang="en-CA" sz="3600" dirty="0">
              <a:solidFill>
                <a:srgbClr val="7030A0"/>
              </a:solidFill>
              <a:latin typeface="+mj-lt"/>
            </a:endParaRPr>
          </a:p>
        </p:txBody>
      </p:sp>
      <p:sp>
        <p:nvSpPr>
          <p:cNvPr id="3" name="Text Placeholder 2">
            <a:extLst>
              <a:ext uri="{FF2B5EF4-FFF2-40B4-BE49-F238E27FC236}">
                <a16:creationId xmlns:a16="http://schemas.microsoft.com/office/drawing/2014/main" id="{DFD82999-8DB8-BE9C-3085-BC541BD3B737}"/>
              </a:ext>
            </a:extLst>
          </p:cNvPr>
          <p:cNvSpPr>
            <a:spLocks noGrp="1"/>
          </p:cNvSpPr>
          <p:nvPr>
            <p:ph type="body" idx="1"/>
          </p:nvPr>
        </p:nvSpPr>
        <p:spPr>
          <a:xfrm>
            <a:off x="1282901" y="2458013"/>
            <a:ext cx="10515884" cy="5102826"/>
          </a:xfrm>
        </p:spPr>
        <p:txBody>
          <a:bodyPr/>
          <a:lstStyle/>
          <a:p>
            <a:pPr>
              <a:buClr>
                <a:srgbClr val="F18B35"/>
              </a:buClr>
            </a:pPr>
            <a:r>
              <a:rPr lang="fr-CA" sz="2200" b="1" noProof="0" dirty="0">
                <a:solidFill>
                  <a:srgbClr val="7030A0"/>
                </a:solidFill>
                <a:latin typeface="+mn-lt"/>
              </a:rPr>
              <a:t>Modernisation de la </a:t>
            </a:r>
            <a:r>
              <a:rPr lang="fr-CA" sz="2200" b="1" i="1" noProof="0" dirty="0">
                <a:solidFill>
                  <a:srgbClr val="7030A0"/>
                </a:solidFill>
                <a:latin typeface="+mn-lt"/>
              </a:rPr>
              <a:t>Loi sur les ressources en eau du Canada</a:t>
            </a:r>
          </a:p>
          <a:p>
            <a:pPr lvl="1">
              <a:lnSpc>
                <a:spcPct val="100000"/>
              </a:lnSpc>
              <a:buClr>
                <a:srgbClr val="F18B35"/>
              </a:buClr>
            </a:pPr>
            <a:r>
              <a:rPr lang="fr-CA" sz="1800" noProof="0" dirty="0">
                <a:solidFill>
                  <a:schemeClr val="tx1"/>
                </a:solidFill>
                <a:latin typeface="+mn-lt"/>
              </a:rPr>
              <a:t>Proclamée en 1970</a:t>
            </a:r>
          </a:p>
          <a:p>
            <a:pPr lvl="1">
              <a:lnSpc>
                <a:spcPct val="100000"/>
              </a:lnSpc>
              <a:buClr>
                <a:srgbClr val="F18B35"/>
              </a:buClr>
            </a:pPr>
            <a:r>
              <a:rPr lang="fr-CA" sz="1800" noProof="0" dirty="0">
                <a:solidFill>
                  <a:schemeClr val="tx1"/>
                </a:solidFill>
                <a:latin typeface="+mn-lt"/>
              </a:rPr>
              <a:t>Lettre de mandat de 2021 pour moderniser la </a:t>
            </a:r>
            <a:r>
              <a:rPr lang="fr-CA" sz="1800" i="1" noProof="0" dirty="0">
                <a:solidFill>
                  <a:schemeClr val="tx1"/>
                </a:solidFill>
                <a:latin typeface="+mn-lt"/>
              </a:rPr>
              <a:t>Loi</a:t>
            </a:r>
            <a:r>
              <a:rPr lang="fr-CA" sz="1800" noProof="0" dirty="0">
                <a:solidFill>
                  <a:schemeClr val="tx1"/>
                </a:solidFill>
                <a:latin typeface="+mn-lt"/>
              </a:rPr>
              <a:t> et y inclure les changements climatiques et les droits des Autochtones</a:t>
            </a:r>
          </a:p>
          <a:p>
            <a:pPr lvl="1">
              <a:lnSpc>
                <a:spcPct val="100000"/>
              </a:lnSpc>
              <a:buClr>
                <a:srgbClr val="F18B35"/>
              </a:buClr>
            </a:pPr>
            <a:r>
              <a:rPr lang="fr-CA" sz="1800" noProof="0" dirty="0">
                <a:solidFill>
                  <a:schemeClr val="tx1"/>
                </a:solidFill>
                <a:latin typeface="+mn-lt"/>
              </a:rPr>
              <a:t>Réaffirmation de l'engagement à l’égard du Plan d'action 2023-2028 de la DNUDPA</a:t>
            </a:r>
          </a:p>
          <a:p>
            <a:pPr lvl="1">
              <a:lnSpc>
                <a:spcPct val="100000"/>
              </a:lnSpc>
              <a:buClr>
                <a:srgbClr val="F18B35"/>
              </a:buClr>
            </a:pPr>
            <a:r>
              <a:rPr lang="fr-CA" sz="1800" noProof="0" dirty="0">
                <a:solidFill>
                  <a:schemeClr val="tx1"/>
                </a:solidFill>
                <a:latin typeface="+mn-lt"/>
              </a:rPr>
              <a:t>Une mobilisation préalable</a:t>
            </a:r>
          </a:p>
          <a:p>
            <a:pPr>
              <a:buClr>
                <a:srgbClr val="F18B35"/>
              </a:buClr>
            </a:pPr>
            <a:r>
              <a:rPr lang="fr-FR" sz="2200" b="1" noProof="0" dirty="0">
                <a:solidFill>
                  <a:srgbClr val="7030A0"/>
                </a:solidFill>
                <a:latin typeface="+mn-lt"/>
              </a:rPr>
              <a:t>Stratégie nationale en matière de données sur l’eau douce</a:t>
            </a:r>
          </a:p>
          <a:p>
            <a:pPr>
              <a:lnSpc>
                <a:spcPct val="100000"/>
              </a:lnSpc>
              <a:buClr>
                <a:srgbClr val="F18B35"/>
              </a:buClr>
            </a:pPr>
            <a:r>
              <a:rPr lang="fr-CA" sz="1800" noProof="0" dirty="0">
                <a:solidFill>
                  <a:schemeClr val="tx1"/>
                </a:solidFill>
                <a:latin typeface="+mn-lt"/>
              </a:rPr>
              <a:t>Lignes directrices ou principes sur la manière dont les renseignements sur l'eau douce devraient être organisés, stockés et communiqués.</a:t>
            </a:r>
          </a:p>
          <a:p>
            <a:pPr lvl="1">
              <a:lnSpc>
                <a:spcPct val="100000"/>
              </a:lnSpc>
              <a:buClr>
                <a:srgbClr val="F18B35"/>
              </a:buClr>
            </a:pPr>
            <a:r>
              <a:rPr lang="fr-CA" sz="1800" noProof="0" dirty="0">
                <a:solidFill>
                  <a:schemeClr val="tx1"/>
                </a:solidFill>
                <a:latin typeface="+mn-lt"/>
              </a:rPr>
              <a:t>Document de discussion du 26 juillet 2024 - commentaires jusqu'au 15 septembre 2024</a:t>
            </a:r>
          </a:p>
          <a:p>
            <a:pPr lvl="1">
              <a:lnSpc>
                <a:spcPct val="100000"/>
              </a:lnSpc>
              <a:buClr>
                <a:srgbClr val="F18B35"/>
              </a:buClr>
            </a:pPr>
            <a:r>
              <a:rPr lang="fr-CA" sz="1800" noProof="0" dirty="0">
                <a:solidFill>
                  <a:schemeClr val="tx1"/>
                </a:solidFill>
                <a:latin typeface="+mn-lt"/>
              </a:rPr>
              <a:t>Ateliers des 25 et 26 septembre 2024 pour établir une voie à suivre.</a:t>
            </a:r>
          </a:p>
        </p:txBody>
      </p:sp>
    </p:spTree>
    <p:extLst>
      <p:ext uri="{BB962C8B-B14F-4D97-AF65-F5344CB8AC3E}">
        <p14:creationId xmlns:p14="http://schemas.microsoft.com/office/powerpoint/2010/main" val="235292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20EA-F6AD-B8EB-12A1-69171A436103}"/>
              </a:ext>
            </a:extLst>
          </p:cNvPr>
          <p:cNvSpPr>
            <a:spLocks noGrp="1"/>
          </p:cNvSpPr>
          <p:nvPr>
            <p:ph type="title"/>
          </p:nvPr>
        </p:nvSpPr>
        <p:spPr>
          <a:xfrm>
            <a:off x="1832291" y="2098671"/>
            <a:ext cx="9336300" cy="798600"/>
          </a:xfrm>
        </p:spPr>
        <p:txBody>
          <a:bodyPr/>
          <a:lstStyle/>
          <a:p>
            <a:r>
              <a:rPr lang="en-US" sz="3600" dirty="0" err="1">
                <a:solidFill>
                  <a:srgbClr val="7030A0"/>
                </a:solidFill>
                <a:latin typeface="+mj-lt"/>
              </a:rPr>
              <a:t>Travailler</a:t>
            </a:r>
            <a:r>
              <a:rPr lang="en-US" sz="3600" dirty="0">
                <a:solidFill>
                  <a:srgbClr val="7030A0"/>
                </a:solidFill>
                <a:latin typeface="+mj-lt"/>
              </a:rPr>
              <a:t> </a:t>
            </a:r>
            <a:r>
              <a:rPr lang="en-US" sz="3600" dirty="0" err="1">
                <a:solidFill>
                  <a:srgbClr val="7030A0"/>
                </a:solidFill>
                <a:latin typeface="+mj-lt"/>
              </a:rPr>
              <a:t>en</a:t>
            </a:r>
            <a:r>
              <a:rPr lang="en-US" sz="3600" dirty="0">
                <a:solidFill>
                  <a:srgbClr val="7030A0"/>
                </a:solidFill>
                <a:latin typeface="+mj-lt"/>
              </a:rPr>
              <a:t> </a:t>
            </a:r>
            <a:r>
              <a:rPr lang="en-US" sz="3600" dirty="0" err="1">
                <a:solidFill>
                  <a:srgbClr val="7030A0"/>
                </a:solidFill>
                <a:latin typeface="+mj-lt"/>
              </a:rPr>
              <a:t>partenariat</a:t>
            </a:r>
            <a:r>
              <a:rPr lang="en-US" sz="3600" dirty="0">
                <a:solidFill>
                  <a:srgbClr val="7030A0"/>
                </a:solidFill>
                <a:latin typeface="+mj-lt"/>
              </a:rPr>
              <a:t> avec les </a:t>
            </a:r>
            <a:r>
              <a:rPr lang="en-US" sz="3600" dirty="0" err="1">
                <a:solidFill>
                  <a:srgbClr val="7030A0"/>
                </a:solidFill>
                <a:latin typeface="+mj-lt"/>
              </a:rPr>
              <a:t>peuples</a:t>
            </a:r>
            <a:r>
              <a:rPr lang="en-US" sz="3600" dirty="0">
                <a:solidFill>
                  <a:srgbClr val="7030A0"/>
                </a:solidFill>
                <a:latin typeface="+mj-lt"/>
              </a:rPr>
              <a:t> autochtones</a:t>
            </a:r>
            <a:endParaRPr lang="en-CA" sz="3600" dirty="0">
              <a:solidFill>
                <a:srgbClr val="7030A0"/>
              </a:solidFill>
              <a:latin typeface="+mj-lt"/>
            </a:endParaRPr>
          </a:p>
        </p:txBody>
      </p:sp>
      <p:sp>
        <p:nvSpPr>
          <p:cNvPr id="3" name="Text Placeholder 2">
            <a:extLst>
              <a:ext uri="{FF2B5EF4-FFF2-40B4-BE49-F238E27FC236}">
                <a16:creationId xmlns:a16="http://schemas.microsoft.com/office/drawing/2014/main" id="{3E0FEF80-6FF8-9DD0-70C9-2F3D55C027CD}"/>
              </a:ext>
            </a:extLst>
          </p:cNvPr>
          <p:cNvSpPr>
            <a:spLocks noGrp="1"/>
          </p:cNvSpPr>
          <p:nvPr>
            <p:ph type="body" idx="1"/>
          </p:nvPr>
        </p:nvSpPr>
        <p:spPr>
          <a:xfrm>
            <a:off x="1832291" y="3299791"/>
            <a:ext cx="9336300" cy="3558209"/>
          </a:xfrm>
        </p:spPr>
        <p:txBody>
          <a:bodyPr/>
          <a:lstStyle/>
          <a:p>
            <a:pPr>
              <a:buClr>
                <a:srgbClr val="F18B35"/>
              </a:buClr>
            </a:pPr>
            <a:r>
              <a:rPr lang="fr-CA" sz="2300" noProof="0" dirty="0">
                <a:solidFill>
                  <a:schemeClr val="tx1"/>
                </a:solidFill>
                <a:latin typeface="+mn-lt"/>
              </a:rPr>
              <a:t>Respecter les droits des Premières Nations et soutenir la mise en œuvre de la </a:t>
            </a:r>
            <a:r>
              <a:rPr lang="fr-CA" sz="2300" i="1" noProof="0" dirty="0">
                <a:solidFill>
                  <a:schemeClr val="tx1"/>
                </a:solidFill>
                <a:latin typeface="+mn-lt"/>
              </a:rPr>
              <a:t>Déclaration des Nations Unies sur les droits des peuples autochtones.</a:t>
            </a:r>
          </a:p>
          <a:p>
            <a:pPr>
              <a:buClr>
                <a:srgbClr val="F18B35"/>
              </a:buClr>
            </a:pPr>
            <a:r>
              <a:rPr lang="fr-CA" sz="2300" noProof="0" dirty="0">
                <a:solidFill>
                  <a:schemeClr val="tx1"/>
                </a:solidFill>
                <a:latin typeface="+mn-lt"/>
              </a:rPr>
              <a:t>Respecter les traités et accords existants</a:t>
            </a:r>
          </a:p>
          <a:p>
            <a:pPr>
              <a:buClr>
                <a:srgbClr val="F18B35"/>
              </a:buClr>
            </a:pPr>
            <a:r>
              <a:rPr lang="fr-CA" sz="2300" noProof="0" dirty="0">
                <a:solidFill>
                  <a:schemeClr val="tx1"/>
                </a:solidFill>
                <a:latin typeface="+mn-lt"/>
              </a:rPr>
              <a:t>Reconnaître les systèmes de connaissances et la souveraineté des données des Premières Nations </a:t>
            </a:r>
          </a:p>
          <a:p>
            <a:pPr>
              <a:buClr>
                <a:srgbClr val="F18B35"/>
              </a:buClr>
            </a:pPr>
            <a:r>
              <a:rPr lang="fr-CA" sz="2300" noProof="0" dirty="0">
                <a:solidFill>
                  <a:schemeClr val="tx1"/>
                </a:solidFill>
                <a:latin typeface="+mn-lt"/>
              </a:rPr>
              <a:t>Faire progresser la réconciliation</a:t>
            </a:r>
          </a:p>
        </p:txBody>
      </p:sp>
    </p:spTree>
    <p:extLst>
      <p:ext uri="{BB962C8B-B14F-4D97-AF65-F5344CB8AC3E}">
        <p14:creationId xmlns:p14="http://schemas.microsoft.com/office/powerpoint/2010/main" val="418270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8FF74-7C6C-9E51-502B-C505A1C8C19D}"/>
              </a:ext>
            </a:extLst>
          </p:cNvPr>
          <p:cNvSpPr>
            <a:spLocks noGrp="1"/>
          </p:cNvSpPr>
          <p:nvPr>
            <p:ph type="title"/>
          </p:nvPr>
        </p:nvSpPr>
        <p:spPr>
          <a:xfrm>
            <a:off x="1708915" y="1959627"/>
            <a:ext cx="10483085" cy="1233714"/>
          </a:xfrm>
        </p:spPr>
        <p:txBody>
          <a:bodyPr/>
          <a:lstStyle/>
          <a:p>
            <a:r>
              <a:rPr lang="en-US" sz="2800" dirty="0">
                <a:solidFill>
                  <a:srgbClr val="7030A0"/>
                </a:solidFill>
                <a:latin typeface="Arial" panose="020B0604020202020204" pitchFamily="34" charset="0"/>
                <a:cs typeface="Arial" panose="020B0604020202020204" pitchFamily="34" charset="0"/>
              </a:rPr>
              <a:t>53/2023, </a:t>
            </a:r>
            <a:r>
              <a:rPr lang="fr-CA" sz="2800" i="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Processus de gestion nationale de l’eau et d’Agence canadienne de l’eau dirigé par les Premières Nations</a:t>
            </a:r>
            <a:endParaRPr lang="en-CA" sz="2800" i="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46CCF3D-F550-E054-733C-EFD2652F1095}"/>
              </a:ext>
            </a:extLst>
          </p:cNvPr>
          <p:cNvSpPr>
            <a:spLocks noGrp="1"/>
          </p:cNvSpPr>
          <p:nvPr>
            <p:ph type="body" idx="1"/>
          </p:nvPr>
        </p:nvSpPr>
        <p:spPr>
          <a:xfrm>
            <a:off x="1438498" y="3106843"/>
            <a:ext cx="10483085" cy="4273482"/>
          </a:xfrm>
        </p:spPr>
        <p:txBody>
          <a:bodyPr/>
          <a:lstStyle/>
          <a:p>
            <a:pPr marL="565150" indent="-514350">
              <a:lnSpc>
                <a:spcPct val="100000"/>
              </a:lnSpc>
              <a:buClr>
                <a:srgbClr val="F18B35"/>
              </a:buClr>
              <a:buFont typeface="+mj-lt"/>
              <a:buAutoNum type="arabicPeriod"/>
            </a:pPr>
            <a:r>
              <a:rPr lang="fr-FR" sz="1300" dirty="0">
                <a:solidFill>
                  <a:schemeClr val="tx1"/>
                </a:solidFill>
                <a:latin typeface="+mn-lt"/>
              </a:rPr>
              <a:t>Enjoignent à l'Assemblée des Premières Nations (APN) d'appeler le Canada à suspendre la mise sur pied de l'Agence canadienne de l'eau jusqu'à ce que les préoccupations des Premières Nations soient prises en compte et que les détenteurs de traités et de droits des Premières Nations soient véritablement impliqués, en veillant à ce que l'Agence respecte les traités et les normes de la Déclaration des Nations Unies, y compris les principes du consentement libre, préalable et éclairé (CPLE) et les protections prévues par la </a:t>
            </a:r>
            <a:r>
              <a:rPr lang="fr-FR" sz="1300" i="1" dirty="0">
                <a:solidFill>
                  <a:schemeClr val="tx1"/>
                </a:solidFill>
                <a:latin typeface="+mn-lt"/>
              </a:rPr>
              <a:t>Loi constitutionnelle de 1982</a:t>
            </a:r>
            <a:r>
              <a:rPr lang="en-US" sz="1300" dirty="0">
                <a:solidFill>
                  <a:schemeClr val="tx1"/>
                </a:solidFill>
                <a:latin typeface="+mn-lt"/>
              </a:rPr>
              <a:t>.</a:t>
            </a:r>
          </a:p>
          <a:p>
            <a:pPr marL="565150" indent="-514350">
              <a:lnSpc>
                <a:spcPct val="100000"/>
              </a:lnSpc>
              <a:buClr>
                <a:srgbClr val="F18B35"/>
              </a:buClr>
              <a:buFont typeface="+mj-lt"/>
              <a:buAutoNum type="arabicPeriod"/>
            </a:pPr>
            <a:r>
              <a:rPr lang="fr-FR" sz="1300" dirty="0">
                <a:solidFill>
                  <a:schemeClr val="tx1"/>
                </a:solidFill>
                <a:latin typeface="+mn-lt"/>
              </a:rPr>
              <a:t>Enjoignent à l'APN de demander au Canada de financer la création d'un groupe de travail national sur la gestion de l'eau dirigé par les Premières Nations, sous la direction et avec la participation significative du Comité consultatif sur l'action climatique et l'environnement (CCACE) et du Comité des Chefs sur le logement et les infrastructures (CCLI), afin d'éclairer la mise en œuvre et le développement conjoint d'une telle agence, y compris les lois, politiques et initiatives qui s'y rapportent. L'APN présentera un rapport aux Premières Nations-en-Assemblée lors de la prochaine Assemblée générale</a:t>
            </a:r>
            <a:r>
              <a:rPr lang="en-US" sz="1300" dirty="0">
                <a:solidFill>
                  <a:schemeClr val="tx1"/>
                </a:solidFill>
                <a:latin typeface="+mn-lt"/>
              </a:rPr>
              <a:t>.</a:t>
            </a:r>
          </a:p>
          <a:p>
            <a:pPr marL="565150" indent="-514350">
              <a:lnSpc>
                <a:spcPct val="100000"/>
              </a:lnSpc>
              <a:buClr>
                <a:srgbClr val="F18B35"/>
              </a:buClr>
              <a:buFont typeface="+mj-lt"/>
              <a:buAutoNum type="arabicPeriod"/>
            </a:pPr>
            <a:r>
              <a:rPr lang="fr-FR" sz="1300" dirty="0">
                <a:solidFill>
                  <a:schemeClr val="tx1"/>
                </a:solidFill>
                <a:latin typeface="+mn-lt"/>
              </a:rPr>
              <a:t>Enjoignent à l’APN de demander au ministre d’Environnement et Changement climatique Canada (ECCC) de consacrer des fonds et des ressources à une mobilisation et une participation significatives et soutenues des Premières Nations dans l’ensemble du Canada, ainsi qu’un financement adéquat pour la création d’institutions dirigées par les Premières Nations pour soutenir une approche pancanadienne de gestion de l’eau et de protection des sources d’eau</a:t>
            </a:r>
            <a:r>
              <a:rPr lang="en-US" sz="1300" dirty="0">
                <a:solidFill>
                  <a:schemeClr val="tx1"/>
                </a:solidFill>
                <a:latin typeface="+mn-lt"/>
              </a:rPr>
              <a:t>.</a:t>
            </a:r>
            <a:endParaRPr lang="en-CA" sz="1300" dirty="0">
              <a:solidFill>
                <a:schemeClr val="tx1"/>
              </a:solidFill>
              <a:latin typeface="+mn-lt"/>
            </a:endParaRPr>
          </a:p>
        </p:txBody>
      </p:sp>
    </p:spTree>
    <p:extLst>
      <p:ext uri="{BB962C8B-B14F-4D97-AF65-F5344CB8AC3E}">
        <p14:creationId xmlns:p14="http://schemas.microsoft.com/office/powerpoint/2010/main" val="387946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CA99-1745-A9E3-7715-F72F4F30D70B}"/>
              </a:ext>
            </a:extLst>
          </p:cNvPr>
          <p:cNvSpPr>
            <a:spLocks noGrp="1"/>
          </p:cNvSpPr>
          <p:nvPr>
            <p:ph type="title"/>
          </p:nvPr>
        </p:nvSpPr>
        <p:spPr>
          <a:xfrm>
            <a:off x="1730927" y="2040092"/>
            <a:ext cx="9505263" cy="798600"/>
          </a:xfrm>
        </p:spPr>
        <p:txBody>
          <a:bodyPr/>
          <a:lstStyle/>
          <a:p>
            <a:r>
              <a:rPr lang="en-US" sz="3600" dirty="0" err="1">
                <a:solidFill>
                  <a:srgbClr val="7030A0"/>
                </a:solidFill>
                <a:latin typeface="+mj-lt"/>
              </a:rPr>
              <a:t>Chronologie</a:t>
            </a:r>
            <a:r>
              <a:rPr lang="en-US" sz="3600" dirty="0">
                <a:solidFill>
                  <a:srgbClr val="7030A0"/>
                </a:solidFill>
                <a:latin typeface="+mj-lt"/>
              </a:rPr>
              <a:t> des </a:t>
            </a:r>
            <a:r>
              <a:rPr lang="en-US" sz="3600" dirty="0" err="1">
                <a:solidFill>
                  <a:srgbClr val="7030A0"/>
                </a:solidFill>
                <a:latin typeface="+mj-lt"/>
              </a:rPr>
              <a:t>activités</a:t>
            </a:r>
            <a:r>
              <a:rPr lang="en-US" sz="3600" dirty="0">
                <a:solidFill>
                  <a:srgbClr val="7030A0"/>
                </a:solidFill>
                <a:latin typeface="+mj-lt"/>
              </a:rPr>
              <a:t> de l'APN</a:t>
            </a:r>
            <a:endParaRPr lang="en-CA" sz="3600" dirty="0">
              <a:solidFill>
                <a:srgbClr val="7030A0"/>
              </a:solidFill>
              <a:latin typeface="+mj-lt"/>
            </a:endParaRPr>
          </a:p>
        </p:txBody>
      </p:sp>
      <p:sp>
        <p:nvSpPr>
          <p:cNvPr id="3" name="Text Placeholder 2">
            <a:extLst>
              <a:ext uri="{FF2B5EF4-FFF2-40B4-BE49-F238E27FC236}">
                <a16:creationId xmlns:a16="http://schemas.microsoft.com/office/drawing/2014/main" id="{6ABA8FDC-9E60-2499-8686-E5686AD02948}"/>
              </a:ext>
            </a:extLst>
          </p:cNvPr>
          <p:cNvSpPr>
            <a:spLocks noGrp="1"/>
          </p:cNvSpPr>
          <p:nvPr>
            <p:ph type="body" idx="1"/>
          </p:nvPr>
        </p:nvSpPr>
        <p:spPr>
          <a:xfrm>
            <a:off x="1730927" y="2522527"/>
            <a:ext cx="10178285" cy="4914140"/>
          </a:xfrm>
        </p:spPr>
        <p:txBody>
          <a:bodyPr/>
          <a:lstStyle/>
          <a:p>
            <a:pPr>
              <a:lnSpc>
                <a:spcPct val="100000"/>
              </a:lnSpc>
              <a:buClr>
                <a:srgbClr val="F18B35"/>
              </a:buClr>
            </a:pPr>
            <a:r>
              <a:rPr lang="fr-CA" sz="2200" noProof="0" dirty="0">
                <a:solidFill>
                  <a:schemeClr val="tx1"/>
                </a:solidFill>
                <a:latin typeface="+mn-lt"/>
              </a:rPr>
              <a:t>Le Chef régional Ghislain Picard s’est entretenu avec Steven </a:t>
            </a:r>
            <a:r>
              <a:rPr lang="fr-CA" sz="2200" noProof="0" dirty="0" err="1">
                <a:solidFill>
                  <a:schemeClr val="tx1"/>
                </a:solidFill>
                <a:latin typeface="+mn-lt"/>
              </a:rPr>
              <a:t>Guilbeault</a:t>
            </a:r>
            <a:r>
              <a:rPr lang="fr-CA" sz="2200" noProof="0" dirty="0">
                <a:solidFill>
                  <a:schemeClr val="tx1"/>
                </a:solidFill>
                <a:latin typeface="+mn-lt"/>
              </a:rPr>
              <a:t>, ministre de l'Environnement et du Changement climatique du Canada (ECCC), le 23 novembre 2023.</a:t>
            </a:r>
          </a:p>
          <a:p>
            <a:pPr lvl="1">
              <a:lnSpc>
                <a:spcPct val="100000"/>
              </a:lnSpc>
              <a:buClr>
                <a:srgbClr val="F18B35"/>
              </a:buClr>
            </a:pPr>
            <a:r>
              <a:rPr lang="fr-CA" sz="2000" noProof="0" dirty="0">
                <a:solidFill>
                  <a:schemeClr val="tx1"/>
                </a:solidFill>
                <a:latin typeface="+mn-lt"/>
              </a:rPr>
              <a:t>Réaffirmation des obligations et responsabilités en vertu de la DNUDPA.</a:t>
            </a:r>
          </a:p>
          <a:p>
            <a:pPr lvl="1">
              <a:lnSpc>
                <a:spcPct val="100000"/>
              </a:lnSpc>
              <a:buClr>
                <a:srgbClr val="F18B35"/>
              </a:buClr>
            </a:pPr>
            <a:r>
              <a:rPr lang="fr-CA" sz="2000" noProof="0" dirty="0">
                <a:solidFill>
                  <a:schemeClr val="tx1"/>
                </a:solidFill>
                <a:latin typeface="+mn-lt"/>
              </a:rPr>
              <a:t>Discussion au sujet de la demande d'arrêter la création de l’AEC formulée à l’intention du Canada dans la résolution 53/2023 </a:t>
            </a:r>
          </a:p>
          <a:p>
            <a:pPr lvl="1">
              <a:lnSpc>
                <a:spcPct val="100000"/>
              </a:lnSpc>
              <a:buClr>
                <a:srgbClr val="F18B35"/>
              </a:buClr>
            </a:pPr>
            <a:r>
              <a:rPr lang="fr-CA" sz="2000" noProof="0" dirty="0">
                <a:solidFill>
                  <a:schemeClr val="tx1"/>
                </a:solidFill>
                <a:latin typeface="+mn-lt"/>
              </a:rPr>
              <a:t>Présentation des inquiétudes liées au processus de mobilisation, au manque de financement, aux ressources, à l’élaboration conjointe et à la transparence.</a:t>
            </a:r>
          </a:p>
          <a:p>
            <a:pPr lvl="1">
              <a:lnSpc>
                <a:spcPct val="100000"/>
              </a:lnSpc>
              <a:buClr>
                <a:srgbClr val="F18B35"/>
              </a:buClr>
            </a:pPr>
            <a:r>
              <a:rPr lang="fr-CA" sz="2000" noProof="0" dirty="0">
                <a:solidFill>
                  <a:schemeClr val="tx1"/>
                </a:solidFill>
                <a:latin typeface="+mn-lt"/>
              </a:rPr>
              <a:t>Demande au Canada de s'engager à financer la création d'un groupe de travail national des Premières Nations sur la gestion de l'eau.</a:t>
            </a:r>
          </a:p>
          <a:p>
            <a:pPr lvl="1">
              <a:lnSpc>
                <a:spcPct val="100000"/>
              </a:lnSpc>
            </a:pPr>
            <a:endParaRPr lang="fr-CA" sz="2200" noProof="0" dirty="0"/>
          </a:p>
          <a:p>
            <a:pPr lvl="1">
              <a:lnSpc>
                <a:spcPct val="100000"/>
              </a:lnSpc>
            </a:pPr>
            <a:endParaRPr lang="fr-CA" sz="2200" noProof="0" dirty="0"/>
          </a:p>
        </p:txBody>
      </p:sp>
    </p:spTree>
    <p:extLst>
      <p:ext uri="{BB962C8B-B14F-4D97-AF65-F5344CB8AC3E}">
        <p14:creationId xmlns:p14="http://schemas.microsoft.com/office/powerpoint/2010/main" val="1233124169"/>
      </p:ext>
    </p:extLst>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139340F81A864A8230BED7013566FE" ma:contentTypeVersion="17" ma:contentTypeDescription="Create a new document." ma:contentTypeScope="" ma:versionID="75959ec120c538d3b4b997819ade7127">
  <xsd:schema xmlns:xsd="http://www.w3.org/2001/XMLSchema" xmlns:xs="http://www.w3.org/2001/XMLSchema" xmlns:p="http://schemas.microsoft.com/office/2006/metadata/properties" xmlns:ns2="8f897b6e-5f35-4fa2-ac9d-926982a2ddf9" xmlns:ns3="414e52d6-fe53-4e37-be2d-fe744501d28a" targetNamespace="http://schemas.microsoft.com/office/2006/metadata/properties" ma:root="true" ma:fieldsID="7c84aab1643ba66db19d8e2cd7974cd1" ns2:_="" ns3:_="">
    <xsd:import namespace="8f897b6e-5f35-4fa2-ac9d-926982a2ddf9"/>
    <xsd:import namespace="414e52d6-fe53-4e37-be2d-fe744501d2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897b6e-5f35-4fa2-ac9d-926982a2dd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47a1fa-2338-4024-beb4-812ea17b08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e52d6-fe53-4e37-be2d-fe744501d2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170cb1f-524a-4069-9da2-a9bb67b00096}" ma:internalName="TaxCatchAll" ma:showField="CatchAllData" ma:web="414e52d6-fe53-4e37-be2d-fe744501d2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4e52d6-fe53-4e37-be2d-fe744501d28a" xsi:nil="true"/>
    <lcf76f155ced4ddcb4097134ff3c332f xmlns="8f897b6e-5f35-4fa2-ac9d-926982a2ddf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181CAD-A8C0-4CE1-9A4C-7433E2428768}">
  <ds:schemaRefs>
    <ds:schemaRef ds:uri="414e52d6-fe53-4e37-be2d-fe744501d28a"/>
    <ds:schemaRef ds:uri="8f897b6e-5f35-4fa2-ac9d-926982a2d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6F8E0C-46DF-4B1B-9945-3FE409D2A45F}">
  <ds:schemaRefs>
    <ds:schemaRef ds:uri="http://schemas.microsoft.com/sharepoint/v3/contenttype/forms"/>
  </ds:schemaRefs>
</ds:datastoreItem>
</file>

<file path=customXml/itemProps3.xml><?xml version="1.0" encoding="utf-8"?>
<ds:datastoreItem xmlns:ds="http://schemas.openxmlformats.org/officeDocument/2006/customXml" ds:itemID="{0937F533-FC5D-4569-A758-1DFD2A9C2F28}">
  <ds:schemaRefs>
    <ds:schemaRef ds:uri="http://schemas.microsoft.com/office/2006/documentManagement/types"/>
    <ds:schemaRef ds:uri="http://purl.org/dc/terms/"/>
    <ds:schemaRef ds:uri="8f897b6e-5f35-4fa2-ac9d-926982a2ddf9"/>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414e52d6-fe53-4e37-be2d-fe744501d28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4097</TotalTime>
  <Words>2901</Words>
  <Application>Microsoft Macintosh PowerPoint</Application>
  <PresentationFormat>Widescreen</PresentationFormat>
  <Paragraphs>242</Paragraphs>
  <Slides>33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Calibri</vt:lpstr>
      <vt:lpstr>Arial</vt:lpstr>
      <vt:lpstr>1_Custom Design</vt:lpstr>
      <vt:lpstr>Progrès et voies à suivre : Faire progresser le rôle des Premières Nations dans la protection de l'eau et la conservation du milieu marin   </vt:lpstr>
      <vt:lpstr>Ordre du jour</vt:lpstr>
      <vt:lpstr>Agence de l'eau du Canada et Loi sur les ressources en eau du Canada</vt:lpstr>
      <vt:lpstr>Mandat de Agence de l'eau du Canada (AEC)</vt:lpstr>
      <vt:lpstr>Historique de l’AEC</vt:lpstr>
      <vt:lpstr>Initiatives actuelles de l’AEC</vt:lpstr>
      <vt:lpstr>Travailler en partenariat avec les peuples autochtones</vt:lpstr>
      <vt:lpstr>53/2023, Processus de gestion nationale de l’eau et d’Agence canadienne de l’eau dirigé par les Premières Nations</vt:lpstr>
      <vt:lpstr>Chronologie des activités de l'APN</vt:lpstr>
      <vt:lpstr>Chronologie des activités de l’APN (suite)</vt:lpstr>
      <vt:lpstr>Chronologie des activités de l’APN (suite 2)</vt:lpstr>
      <vt:lpstr>Points de vue des Premières Nations</vt:lpstr>
      <vt:lpstr>Points de vue des Premières Nations </vt:lpstr>
      <vt:lpstr>Premiers sujets de péoccupation concernant la Loi sur les ressources en eau du Canada</vt:lpstr>
      <vt:lpstr>Prochaines étapes</vt:lpstr>
      <vt:lpstr>Projet de loi C-61, Loi sur l'eau propre des Premières Nations</vt:lpstr>
      <vt:lpstr>Aires marines protégées et de conservation autochtones (APCA marines)</vt:lpstr>
      <vt:lpstr>PowerPoint Presentation</vt:lpstr>
      <vt:lpstr>PowerPoint Presentation</vt:lpstr>
      <vt:lpstr>Résolution 41/2021 de l’APN, Aires marines protégés et de conservation autochtones   </vt:lpstr>
      <vt:lpstr>Résolution 41/2021 Travaux antérieurs et principales réalisations</vt:lpstr>
      <vt:lpstr>Sous-groupe de travail sur les APCA marines</vt:lpstr>
      <vt:lpstr>Rapport sur les APCA marines de l’APN Contexte  </vt:lpstr>
      <vt:lpstr>Recommandations</vt:lpstr>
      <vt:lpstr>Résultats et prochaines étapes</vt:lpstr>
      <vt:lpstr>Mesures du Plan d'action de la Déclaration de l'ONU</vt:lpstr>
      <vt:lpstr>Faire progresser la résolution 41/2021 Défis </vt:lpstr>
      <vt:lpstr>Faire progresser les APCA : Contexte du milieu marin Défis </vt:lpstr>
      <vt:lpstr>DR-03/2024 : Faire progresser les aires marines protégées et de conservation autochtones dirigées par les Premières Nations</vt:lpstr>
      <vt:lpstr>DR-03/2024 : Faire progresser les aires marines protégées et de conservation autochtones dirigées par les Premières Nations </vt:lpstr>
      <vt:lpstr>DR-03/2024 : Faire progresser les aires marines protégées et de conservation autochtones dirigées par les Premières Nations </vt:lpstr>
      <vt:lpstr>Discussion ouverte</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Cheyenne Nicholas</dc:creator>
  <cp:keywords>, docId:A4884A8175861A6D9D84B09A24F83A2F</cp:keywords>
  <cp:lastModifiedBy>Hollie King</cp:lastModifiedBy>
  <cp:revision>76</cp:revision>
  <dcterms:created xsi:type="dcterms:W3CDTF">2020-01-06T15:32:02Z</dcterms:created>
  <dcterms:modified xsi:type="dcterms:W3CDTF">2024-11-29T22:54:25Z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0x01010000139340F81A864A8230BED7013566FE</vt:lpwstr>
  </property>
  <property fmtid="{D5CDD505-2E9C-101B-9397-08002B2CF9AE}" pid="3" name="MediaServiceImageTags">
    <vt:lpwstr/>
  </property>
</Properties>
</file>